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56" r:id="rId2"/>
    <p:sldId id="257" r:id="rId3"/>
    <p:sldId id="311" r:id="rId4"/>
    <p:sldId id="312" r:id="rId5"/>
    <p:sldId id="313" r:id="rId6"/>
    <p:sldId id="314" r:id="rId7"/>
    <p:sldId id="315" r:id="rId8"/>
    <p:sldId id="316" r:id="rId9"/>
    <p:sldId id="317" r:id="rId10"/>
    <p:sldId id="318" r:id="rId11"/>
    <p:sldId id="319" r:id="rId12"/>
    <p:sldId id="374"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90" r:id="rId41"/>
    <p:sldId id="347" r:id="rId42"/>
    <p:sldId id="393" r:id="rId43"/>
    <p:sldId id="350" r:id="rId44"/>
    <p:sldId id="391" r:id="rId45"/>
    <p:sldId id="392" r:id="rId46"/>
    <p:sldId id="351" r:id="rId47"/>
    <p:sldId id="352" r:id="rId48"/>
    <p:sldId id="354" r:id="rId49"/>
    <p:sldId id="355" r:id="rId50"/>
    <p:sldId id="394" r:id="rId51"/>
    <p:sldId id="375" r:id="rId52"/>
    <p:sldId id="376" r:id="rId53"/>
    <p:sldId id="377" r:id="rId54"/>
    <p:sldId id="378" r:id="rId55"/>
    <p:sldId id="380" r:id="rId56"/>
    <p:sldId id="381" r:id="rId57"/>
    <p:sldId id="383" r:id="rId58"/>
    <p:sldId id="382" r:id="rId59"/>
    <p:sldId id="384" r:id="rId60"/>
    <p:sldId id="385" r:id="rId61"/>
    <p:sldId id="386" r:id="rId62"/>
    <p:sldId id="387" r:id="rId63"/>
    <p:sldId id="379" r:id="rId64"/>
    <p:sldId id="39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10" r:id="rId8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6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12.05.2022</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F4D86FF5-B06B-4D5E-A4DF-6192228041B3}" type="slidenum">
              <a:rPr lang="uk-UA" smtClean="0"/>
              <a:t>29</a:t>
            </a:fld>
            <a:endParaRPr lang="uk-UA"/>
          </a:p>
        </p:txBody>
      </p:sp>
    </p:spTree>
    <p:extLst>
      <p:ext uri="{BB962C8B-B14F-4D97-AF65-F5344CB8AC3E}">
        <p14:creationId xmlns:p14="http://schemas.microsoft.com/office/powerpoint/2010/main" val="194584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12.05.2022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12.05.2022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12.05.2022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12.05.2022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12.05.2022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12.05.2022</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545106"/>
          </a:xfrm>
        </p:spPr>
        <p:txBody>
          <a:bodyPr>
            <a:normAutofit/>
          </a:bodyPr>
          <a:lstStyle/>
          <a:p>
            <a:r>
              <a:rPr lang="uk-UA" dirty="0" smtClean="0"/>
              <a:t>ЛЕКЦІЇ </a:t>
            </a:r>
            <a:r>
              <a:rPr lang="en-US" dirty="0" smtClean="0"/>
              <a:t>4-5</a:t>
            </a:r>
            <a:r>
              <a:rPr lang="uk-UA" dirty="0" smtClean="0"/>
              <a:t/>
            </a:r>
            <a:br>
              <a:rPr lang="uk-UA" dirty="0" smtClean="0"/>
            </a:br>
            <a:r>
              <a:rPr lang="uk-UA" dirty="0" smtClean="0"/>
              <a:t/>
            </a:r>
            <a:br>
              <a:rPr lang="uk-UA" dirty="0" smtClean="0"/>
            </a:br>
            <a:r>
              <a:rPr lang="en-US" b="1" dirty="0" err="1" smtClean="0"/>
              <a:t>Docker</a:t>
            </a:r>
            <a:r>
              <a:rPr lang="uk-UA" b="1" dirty="0" smtClean="0"/>
              <a:t/>
            </a:r>
            <a:br>
              <a:rPr lang="uk-UA" b="1" dirty="0" smtClean="0"/>
            </a:br>
            <a:r>
              <a:rPr lang="uk-UA" b="1" dirty="0" smtClean="0"/>
              <a:t>Вступ до </a:t>
            </a:r>
            <a:r>
              <a:rPr lang="en-US" b="1" dirty="0" smtClean="0"/>
              <a:t>CI/CD</a:t>
            </a:r>
            <a:br>
              <a:rPr lang="en-US" b="1" dirty="0" smtClean="0"/>
            </a:br>
            <a:endParaRPr lang="uk-UA" b="1"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Там, де віртуальні машини емулюють весь комп'ютер, контейнер зазвичай являє собою лише програму або групу застосунків. Значення використання контейнерів полягає в тому, що всі бібліотеки та двійкові файли, необхідні для запуску програми, включені, тому користувачу не протрібно виконувати цей додатковий крок інсталяції.</a:t>
            </a:r>
          </a:p>
          <a:p>
            <a:pPr marL="0" indent="0">
              <a:buNone/>
            </a:pPr>
            <a:r>
              <a:rPr lang="ru-RU" sz="1800" dirty="0"/>
              <a:t>Важливою відмінністю між </a:t>
            </a:r>
            <a:r>
              <a:rPr lang="en-US" sz="1800" dirty="0" err="1"/>
              <a:t>Docker</a:t>
            </a:r>
            <a:r>
              <a:rPr lang="en-US" sz="1800" dirty="0"/>
              <a:t>-</a:t>
            </a:r>
            <a:r>
              <a:rPr lang="ru-RU" sz="1800" dirty="0"/>
              <a:t>контейнером і ВМ є те, що кожна </a:t>
            </a:r>
            <a:r>
              <a:rPr lang="ru-RU" sz="1800" u="sng" dirty="0"/>
              <a:t>віртуальна машина має власну повноцінну операційну систему</a:t>
            </a:r>
            <a:r>
              <a:rPr lang="ru-RU" sz="1800" dirty="0"/>
              <a:t>. </a:t>
            </a:r>
            <a:r>
              <a:rPr lang="ru-RU" sz="1800" u="sng" dirty="0"/>
              <a:t>Контейнери містять тільки частину операційної системи</a:t>
            </a:r>
            <a:r>
              <a:rPr lang="ru-RU" sz="1800" dirty="0" smtClean="0"/>
              <a:t>. </a:t>
            </a:r>
            <a:endParaRPr lang="ru-RU" sz="1800" dirty="0"/>
          </a:p>
          <a:p>
            <a:pPr marL="0" indent="0">
              <a:buNone/>
            </a:pPr>
            <a:r>
              <a:rPr lang="ru-RU" sz="1800" dirty="0"/>
              <a:t>При використанні </a:t>
            </a:r>
            <a:r>
              <a:rPr lang="en-US" sz="1800" dirty="0" err="1"/>
              <a:t>Docker</a:t>
            </a:r>
            <a:r>
              <a:rPr lang="en-US" sz="1800" dirty="0"/>
              <a:t> </a:t>
            </a:r>
            <a:r>
              <a:rPr lang="ru-RU" sz="1800" u="sng" dirty="0"/>
              <a:t>контейнери поділяють одне і те ж ядро свого хостового комп'ютера</a:t>
            </a:r>
            <a:r>
              <a:rPr lang="ru-RU" sz="1800" dirty="0"/>
              <a:t>. Наприклад, на хостовому комп'ютері </a:t>
            </a:r>
            <a:r>
              <a:rPr lang="en-US" sz="1800" dirty="0"/>
              <a:t>Ubuntu Linux </a:t>
            </a:r>
            <a:r>
              <a:rPr lang="ru-RU" sz="1800" dirty="0"/>
              <a:t>у вас можуть бути контейнер </a:t>
            </a:r>
            <a:r>
              <a:rPr lang="en-US" sz="1800" dirty="0"/>
              <a:t>Ubuntu Linux </a:t>
            </a:r>
            <a:r>
              <a:rPr lang="ru-RU" sz="1800" dirty="0"/>
              <a:t>і контейнер </a:t>
            </a:r>
            <a:r>
              <a:rPr lang="en-US" sz="1800" dirty="0" err="1"/>
              <a:t>CentOS</a:t>
            </a:r>
            <a:r>
              <a:rPr lang="en-US" sz="1800" dirty="0"/>
              <a:t> Linux. </a:t>
            </a:r>
            <a:r>
              <a:rPr lang="ru-RU" sz="1800" dirty="0"/>
              <a:t>Обидва ці контейнери поділяють одне ядро </a:t>
            </a:r>
            <a:r>
              <a:rPr lang="en-US" sz="1800" dirty="0"/>
              <a:t>Linux. </a:t>
            </a:r>
            <a:r>
              <a:rPr lang="ru-RU" sz="1800" dirty="0"/>
              <a:t>Однак ви не можете мати контейнер </a:t>
            </a:r>
            <a:r>
              <a:rPr lang="en-US" sz="1800" dirty="0"/>
              <a:t>Windows 10 </a:t>
            </a:r>
            <a:r>
              <a:rPr lang="ru-RU" sz="1800" dirty="0"/>
              <a:t>на цьому ж хостовому комп'ютері </a:t>
            </a:r>
            <a:r>
              <a:rPr lang="en-US" sz="1800" dirty="0"/>
              <a:t>Ubuntu Linux, </a:t>
            </a:r>
            <a:r>
              <a:rPr lang="ru-RU" sz="1800" dirty="0"/>
              <a:t>тому що </a:t>
            </a:r>
            <a:r>
              <a:rPr lang="en-US" sz="1800" dirty="0"/>
              <a:t>Windows </a:t>
            </a:r>
            <a:r>
              <a:rPr lang="ru-RU" sz="1800" dirty="0"/>
              <a:t>використовує інше ядро. Спільне використання одного ядра вимагає набагато менше ресурсів, ніж використання окремих віртуальних машин, кожна з яких має власне ядро.</a:t>
            </a:r>
          </a:p>
          <a:p>
            <a:pPr marL="0" indent="0">
              <a:buNone/>
            </a:pPr>
            <a:r>
              <a:rPr lang="ru-RU" sz="1800" dirty="0"/>
              <a:t>Контейнери також вирішують проблему, яка виникає, коли кілька застосунків потребують для роботи різних версій однієї бібліотеки. Оскільки </a:t>
            </a:r>
            <a:r>
              <a:rPr lang="ru-RU" sz="1800" u="sng" dirty="0"/>
              <a:t>кожна програма знаходиться в своєму власному контейнері, вона ізольована від будь-яких конфліктних бібліотек і двійкових файлів</a:t>
            </a:r>
            <a:r>
              <a:rPr lang="ru-RU" sz="1800" dirty="0"/>
              <a:t>.</a:t>
            </a:r>
          </a:p>
          <a:p>
            <a:pPr marL="0" indent="0">
              <a:buNone/>
            </a:pPr>
            <a:r>
              <a:rPr lang="ru-RU" sz="1800" dirty="0"/>
              <a:t>Контейнери також корисні через екосистеми інструментів навколо них. Такі інструменти, як </a:t>
            </a:r>
            <a:r>
              <a:rPr lang="en-US" sz="1800" dirty="0" err="1"/>
              <a:t>Kubernetes</a:t>
            </a:r>
            <a:r>
              <a:rPr lang="en-US" sz="1800" dirty="0"/>
              <a:t>, </a:t>
            </a:r>
            <a:r>
              <a:rPr lang="ru-RU" sz="1800" dirty="0"/>
              <a:t>роблять можливими досить складні оркестрування контейнерів, і той факт, що контейнери часто призначені для того, щоб працювати без збереження стану і швидко стартувати, означає, що ви можете заощадити ресурси, не запускаючи їх доки вони не будуть потрібні.</a:t>
            </a:r>
          </a:p>
          <a:p>
            <a:pPr marL="0" indent="0">
              <a:buNone/>
            </a:pPr>
            <a:r>
              <a:rPr lang="ru-RU" sz="1800" dirty="0"/>
              <a:t>Контейнери також є основою хмарних нативних обчислень (</a:t>
            </a:r>
            <a:r>
              <a:rPr lang="en-US" sz="1800" u="sng" dirty="0"/>
              <a:t>cloud native computing</a:t>
            </a:r>
            <a:r>
              <a:rPr lang="en-US" sz="1800" dirty="0"/>
              <a:t>), </a:t>
            </a:r>
            <a:r>
              <a:rPr lang="ru-RU" sz="1800" dirty="0"/>
              <a:t>в яких застосунки, як правило, працюють без збереження стану. Ця відсутність збереження стану дає можливість будь-якому екземпляру конкретного контейнера обробляти запит. Коли ви додаєте це до іншого аспекту хмарних обчислень, який робить акцент на сервісах, стають можливими безсерверні обчислення.</a:t>
            </a:r>
          </a:p>
          <a:p>
            <a:pPr marL="0" indent="0" algn="ctr">
              <a:buNone/>
            </a:pPr>
            <a:endParaRPr lang="uk-UA" sz="1800" dirty="0"/>
          </a:p>
        </p:txBody>
      </p:sp>
    </p:spTree>
    <p:extLst>
      <p:ext uri="{BB962C8B-B14F-4D97-AF65-F5344CB8AC3E}">
        <p14:creationId xmlns:p14="http://schemas.microsoft.com/office/powerpoint/2010/main" val="718442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796665" cy="6586396"/>
          </a:xfrm>
        </p:spPr>
        <p:txBody>
          <a:bodyPr>
            <a:normAutofit/>
          </a:bodyPr>
          <a:lstStyle/>
          <a:p>
            <a:pPr marL="0" indent="0" algn="ctr">
              <a:buNone/>
            </a:pPr>
            <a:r>
              <a:rPr lang="ru-RU" sz="1800" b="1" dirty="0"/>
              <a:t>Безсерверні обчислення (</a:t>
            </a:r>
            <a:r>
              <a:rPr lang="en-US" sz="1800" b="1" dirty="0" err="1"/>
              <a:t>Serverless</a:t>
            </a:r>
            <a:r>
              <a:rPr lang="en-US" sz="1800" b="1" dirty="0"/>
              <a:t> computing)</a:t>
            </a:r>
            <a:endParaRPr lang="en-US" sz="1800" dirty="0"/>
          </a:p>
          <a:p>
            <a:pPr marL="0" indent="0">
              <a:buNone/>
            </a:pPr>
            <a:r>
              <a:rPr lang="ru-RU" sz="1800" dirty="0"/>
              <a:t>Для початку важливий момент: якщо сказати, що додатки «безсерверні» - це буде відмінно для маркетингу, але це не є правильним з технічної точки зору. Звичайно, ваша програма працює на сервері. Вона просто працює на сервері, який ви не контролюєте, і не маєте думати про це. Звідси і назва «безсерверні».</a:t>
            </a:r>
          </a:p>
          <a:p>
            <a:pPr marL="0" indent="0">
              <a:buNone/>
            </a:pPr>
            <a:r>
              <a:rPr lang="ru-RU" sz="1800" dirty="0"/>
              <a:t>Безсерверні обчислення використовують сучасну тенденцію до застосунків, побудованих навколо служб. Тобто застосунок робить виклик іншої програми або робочого навантаження для виконання того чи іншого завдання, для створення середовища, де застосунки стають доступними «в міру необхідності».</a:t>
            </a:r>
          </a:p>
          <a:p>
            <a:pPr marL="0" indent="0">
              <a:buNone/>
            </a:pPr>
            <a:endParaRPr lang="ru-RU" sz="1800" dirty="0" smtClean="0"/>
          </a:p>
          <a:p>
            <a:pPr marL="0" indent="0">
              <a:buNone/>
            </a:pPr>
            <a:endParaRPr lang="en-US" sz="1800" dirty="0" smtClean="0"/>
          </a:p>
          <a:p>
            <a:pPr marL="0" indent="0">
              <a:buNone/>
            </a:pPr>
            <a:endParaRPr lang="en-US" sz="1800" dirty="0"/>
          </a:p>
          <a:p>
            <a:pPr marL="0" indent="0">
              <a:buNone/>
            </a:pPr>
            <a:endParaRPr lang="en-US" sz="1800" dirty="0" smtClean="0"/>
          </a:p>
        </p:txBody>
      </p:sp>
      <p:pic>
        <p:nvPicPr>
          <p:cNvPr id="5" name="Picture 4"/>
          <p:cNvPicPr>
            <a:picLocks noChangeAspect="1"/>
          </p:cNvPicPr>
          <p:nvPr/>
        </p:nvPicPr>
        <p:blipFill>
          <a:blip r:embed="rId2"/>
          <a:stretch>
            <a:fillRect/>
          </a:stretch>
        </p:blipFill>
        <p:spPr>
          <a:xfrm>
            <a:off x="7595856" y="3000158"/>
            <a:ext cx="4611896" cy="2703525"/>
          </a:xfrm>
          <a:prstGeom prst="rect">
            <a:avLst/>
          </a:prstGeom>
        </p:spPr>
      </p:pic>
      <p:sp>
        <p:nvSpPr>
          <p:cNvPr id="6" name="Rectangle 5"/>
          <p:cNvSpPr/>
          <p:nvPr/>
        </p:nvSpPr>
        <p:spPr>
          <a:xfrm>
            <a:off x="241425" y="2579184"/>
            <a:ext cx="7354431" cy="3693319"/>
          </a:xfrm>
          <a:prstGeom prst="rect">
            <a:avLst/>
          </a:prstGeom>
        </p:spPr>
        <p:txBody>
          <a:bodyPr wrap="square">
            <a:spAutoFit/>
          </a:bodyPr>
          <a:lstStyle/>
          <a:p>
            <a:r>
              <a:rPr lang="ru-RU" dirty="0"/>
              <a:t>Принцип дії наступний:</a:t>
            </a:r>
          </a:p>
          <a:p>
            <a:r>
              <a:rPr lang="ru-RU" b="1" dirty="0"/>
              <a:t>Крок 1.</a:t>
            </a:r>
            <a:r>
              <a:rPr lang="ru-RU" dirty="0"/>
              <a:t> Ви створюєте свій застосунок.</a:t>
            </a:r>
          </a:p>
          <a:p>
            <a:r>
              <a:rPr lang="ru-RU" b="1" dirty="0"/>
              <a:t>Крок 2.</a:t>
            </a:r>
            <a:r>
              <a:rPr lang="ru-RU" dirty="0"/>
              <a:t> Ви розгортаєте застосунок як контейнер, тож він може легко працювати в будь-якому відповідному середовищі.</a:t>
            </a:r>
          </a:p>
          <a:p>
            <a:r>
              <a:rPr lang="ru-RU" b="1" dirty="0"/>
              <a:t>Крок 3.</a:t>
            </a:r>
            <a:r>
              <a:rPr lang="ru-RU" dirty="0"/>
              <a:t> Ви розгортаєте цей контейнер у постачальника безсерверних обчислень, таких як </a:t>
            </a:r>
            <a:r>
              <a:rPr lang="en-US" dirty="0"/>
              <a:t>AWS Lambda, Google Cloud functions, </a:t>
            </a:r>
            <a:r>
              <a:rPr lang="ru-RU" dirty="0"/>
              <a:t>або навіть внутрішню функцію як сервісну інфраструктуру. Це розгортання містить специфікацію щодо того, як довго функція має залишатися неактивною, перш ніж вона буде зупинена.</a:t>
            </a:r>
          </a:p>
          <a:p>
            <a:r>
              <a:rPr lang="ru-RU" b="1" dirty="0"/>
              <a:t>Крок 4.</a:t>
            </a:r>
            <a:r>
              <a:rPr lang="ru-RU" dirty="0"/>
              <a:t> У разі необхідності, ваш застосунок викликає функцію.</a:t>
            </a:r>
          </a:p>
          <a:p>
            <a:r>
              <a:rPr lang="ru-RU" b="1" dirty="0"/>
              <a:t>Крок 5.</a:t>
            </a:r>
            <a:r>
              <a:rPr lang="ru-RU" dirty="0"/>
              <a:t> Постачальник запускає екземпляр контейнера, який виконує необхідне завдання та повертає результат.</a:t>
            </a:r>
          </a:p>
          <a:p>
            <a:pPr algn="ctr"/>
            <a:endParaRPr lang="uk-UA" dirty="0"/>
          </a:p>
        </p:txBody>
      </p:sp>
    </p:spTree>
    <p:extLst>
      <p:ext uri="{BB962C8B-B14F-4D97-AF65-F5344CB8AC3E}">
        <p14:creationId xmlns:p14="http://schemas.microsoft.com/office/powerpoint/2010/main" val="15571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789" y="748261"/>
            <a:ext cx="11593898" cy="5752127"/>
          </a:xfrm>
        </p:spPr>
      </p:pic>
    </p:spTree>
    <p:extLst>
      <p:ext uri="{BB962C8B-B14F-4D97-AF65-F5344CB8AC3E}">
        <p14:creationId xmlns:p14="http://schemas.microsoft.com/office/powerpoint/2010/main" val="417702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381061" y="246267"/>
            <a:ext cx="7314706" cy="3761354"/>
          </a:xfrm>
          <a:prstGeom prst="rect">
            <a:avLst/>
          </a:prstGeom>
        </p:spPr>
      </p:pic>
      <p:sp>
        <p:nvSpPr>
          <p:cNvPr id="4" name="Rectangle 3"/>
          <p:cNvSpPr/>
          <p:nvPr/>
        </p:nvSpPr>
        <p:spPr>
          <a:xfrm>
            <a:off x="156927" y="4127822"/>
            <a:ext cx="12035073" cy="2585323"/>
          </a:xfrm>
          <a:prstGeom prst="rect">
            <a:avLst/>
          </a:prstGeom>
        </p:spPr>
        <p:txBody>
          <a:bodyPr wrap="square">
            <a:spAutoFit/>
          </a:bodyPr>
          <a:lstStyle/>
          <a:p>
            <a:r>
              <a:rPr lang="ru-RU" dirty="0"/>
              <a:t>Важливо відзначити, якщо безсерверний застосунок не потрібен, він не працює, і за нього не утримується плата. З іншого боку, якщо ви зазвичай викликаєте його кілька разів, постачальник може запускати кілька екземплярів для керування трафіком. Вам не доведеться турбуватися ні про що з вищезазначеного.</a:t>
            </a:r>
          </a:p>
          <a:p>
            <a:r>
              <a:rPr lang="ru-RU" dirty="0"/>
              <a:t>Оскільки потужність зростає за необхідності, вона, як правило, називається «еластичною» (“elastic” ), а не «масштабованою» (“scalable”).</a:t>
            </a:r>
          </a:p>
          <a:p>
            <a:r>
              <a:rPr lang="ru-RU" dirty="0"/>
              <a:t>Є величезна перевага в тому, що ви платите тільки за ресурси, які насправді використовуються, на відміну від віртуальної машини, яка може працювати весь час, навіть коли її потужність не потрібна. Однак безсерверна обчислювальна модель означає, що у вас нульовий контроль над хост-машиною, тому ця модель може бути неприйнятною з точки зору безпеки.</a:t>
            </a:r>
            <a:endParaRPr lang="ru-RU" dirty="0">
              <a:effectLst/>
            </a:endParaRPr>
          </a:p>
        </p:txBody>
      </p:sp>
    </p:spTree>
    <p:extLst>
      <p:ext uri="{BB962C8B-B14F-4D97-AF65-F5344CB8AC3E}">
        <p14:creationId xmlns:p14="http://schemas.microsoft.com/office/powerpoint/2010/main" val="3165585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2000" b="1" dirty="0"/>
              <a:t>Типи інфраструктури</a:t>
            </a:r>
          </a:p>
          <a:p>
            <a:pPr marL="0" indent="0">
              <a:buNone/>
            </a:pPr>
            <a:r>
              <a:rPr lang="ru-RU" sz="1800" b="1" dirty="0"/>
              <a:t>Локальні (</a:t>
            </a:r>
            <a:r>
              <a:rPr lang="en-US" sz="1800" b="1" dirty="0"/>
              <a:t>On-Premises</a:t>
            </a:r>
            <a:r>
              <a:rPr lang="en-US" sz="1800" b="1" dirty="0" smtClean="0"/>
              <a:t>)</a:t>
            </a:r>
            <a:endParaRPr lang="uk-UA" sz="1800" b="1" dirty="0" smtClean="0"/>
          </a:p>
          <a:p>
            <a:pPr marL="0" indent="0">
              <a:buNone/>
            </a:pPr>
            <a:r>
              <a:rPr lang="ru-RU" sz="1800" dirty="0" smtClean="0"/>
              <a:t>З </a:t>
            </a:r>
            <a:r>
              <a:rPr lang="ru-RU" sz="1800" dirty="0"/>
              <a:t>технічної точки зору, «локальна» означає будь-яку систему, яка знаходиться буквально в межах вашої будівлі. У цьому випадку мова йде про традиційні центри обробки даних, що містять окремі машини, які призначені для застосунків, а не хмари, зовнішні або інші.</a:t>
            </a:r>
          </a:p>
          <a:p>
            <a:pPr marL="0" indent="0">
              <a:buNone/>
            </a:pPr>
            <a:r>
              <a:rPr lang="ru-RU" sz="1800" dirty="0"/>
              <a:t>Ці </a:t>
            </a:r>
            <a:r>
              <a:rPr lang="ru-RU" sz="1800" u="sng" dirty="0"/>
              <a:t>традиційні інфраструктури </a:t>
            </a:r>
            <a:r>
              <a:rPr lang="ru-RU" sz="1800" dirty="0"/>
              <a:t>є центрами обробки даних, з серверами, призначеними для окремих застосунків, або віртуальними машинами, які, по суті, дозволяють одному комп'ютеру діяти як кілька комп'ютерів.</a:t>
            </a:r>
          </a:p>
          <a:p>
            <a:pPr marL="0" indent="0">
              <a:buNone/>
            </a:pPr>
            <a:r>
              <a:rPr lang="ru-RU" sz="1800" dirty="0"/>
              <a:t>Для роботи традиційного локального центру обробки даних </a:t>
            </a:r>
            <a:r>
              <a:rPr lang="ru-RU" sz="1800" u="sng" dirty="0"/>
              <a:t>потрібні сервери, пристрої зберігання даних та мережне обладнання, які потрібно замовляти, отримувати, збирати в стійках ("</a:t>
            </a:r>
            <a:r>
              <a:rPr lang="en-US" sz="1800" u="sng" dirty="0"/>
              <a:t>racked and stacked"), </a:t>
            </a:r>
            <a:r>
              <a:rPr lang="ru-RU" sz="1800" u="sng" dirty="0"/>
              <a:t>переміщувати до місця розташування, під'єднувати кабелями до живлення та мережі даних</a:t>
            </a:r>
            <a:r>
              <a:rPr lang="ru-RU" sz="1800" dirty="0"/>
              <a:t>. Для цього обладнання потрібні послуги робочого середовища, такі як захист живлення, охолодження та запобігання пожежам. Потім сервери мають бути логічно налаштовані для виконання своїх ролей, мають бути встановлені операційні системи і програмне забезпечення, і все це потребує підтримки та контролю.</a:t>
            </a:r>
          </a:p>
          <a:p>
            <a:pPr marL="0" indent="0">
              <a:buNone/>
            </a:pPr>
            <a:r>
              <a:rPr lang="ru-RU" sz="1800" dirty="0"/>
              <a:t>Вся ця інфраструктурна робота вимагає часу та зусиль. Запити на ресурси мають проходити через операційну команду, що може призвести до затримки на дні, тижні або навіть місяці, поки нове обладнання буде отримано та підготовлено до роботи.</a:t>
            </a:r>
          </a:p>
          <a:p>
            <a:pPr marL="0" indent="0">
              <a:buNone/>
            </a:pPr>
            <a:r>
              <a:rPr lang="ru-RU" sz="1800" dirty="0"/>
              <a:t>Крім того, масштабування застосунку зазвичай означає переміщення його на більший сервер, що </a:t>
            </a:r>
            <a:r>
              <a:rPr lang="ru-RU" sz="1800" u="sng" dirty="0"/>
              <a:t>робить масштабування в сторону збільшення або зменшення серйозною подією</a:t>
            </a:r>
            <a:r>
              <a:rPr lang="ru-RU" sz="1800" dirty="0"/>
              <a:t>. Це означає, що застосунок майже завжди або потребує </a:t>
            </a:r>
            <a:r>
              <a:rPr lang="ru-RU" sz="1800" u="sng" dirty="0"/>
              <a:t>витрат через надлишкову потужність, яка не використовується</a:t>
            </a:r>
            <a:r>
              <a:rPr lang="ru-RU" sz="1800" dirty="0"/>
              <a:t>, або є непродуктивним, оскільки </a:t>
            </a:r>
            <a:r>
              <a:rPr lang="ru-RU" sz="1800" u="sng" dirty="0"/>
              <a:t>не має достатньо ресурсів</a:t>
            </a:r>
            <a:r>
              <a:rPr lang="ru-RU" sz="1800" dirty="0"/>
              <a:t>.</a:t>
            </a:r>
          </a:p>
          <a:p>
            <a:pPr marL="0" indent="0">
              <a:buNone/>
            </a:pPr>
            <a:r>
              <a:rPr lang="ru-RU" sz="1800" dirty="0"/>
              <a:t>Ці проблеми можна вирішити шляхом переходу на хмарне рішення.</a:t>
            </a:r>
          </a:p>
          <a:p>
            <a:pPr marL="0" indent="0">
              <a:buNone/>
            </a:pPr>
            <a:endParaRPr lang="uk-UA" sz="1800" dirty="0"/>
          </a:p>
        </p:txBody>
      </p:sp>
    </p:spTree>
    <p:extLst>
      <p:ext uri="{BB962C8B-B14F-4D97-AF65-F5344CB8AC3E}">
        <p14:creationId xmlns:p14="http://schemas.microsoft.com/office/powerpoint/2010/main" val="991871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2000" b="1" dirty="0"/>
              <a:t>Приватна хмара</a:t>
            </a:r>
          </a:p>
          <a:p>
            <a:pPr marL="0" indent="0">
              <a:buNone/>
            </a:pPr>
            <a:r>
              <a:rPr lang="ru-RU" sz="1800" dirty="0"/>
              <a:t>Мінуси локальної інфраструктури можна легко вирішити за допомогою хмарних обчислень. Хмара — це система, яка забезпечує самообслуговування для обчислювальних ресурсів, мереж та сховищ даних.</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2541052" y="1450535"/>
            <a:ext cx="8105775" cy="5314950"/>
          </a:xfrm>
          <a:prstGeom prst="rect">
            <a:avLst/>
          </a:prstGeom>
        </p:spPr>
      </p:pic>
    </p:spTree>
    <p:extLst>
      <p:ext uri="{BB962C8B-B14F-4D97-AF65-F5344CB8AC3E}">
        <p14:creationId xmlns:p14="http://schemas.microsoft.com/office/powerpoint/2010/main" val="310649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Хмара передбачає площину контролю, яка дозволяє виконувати запити. Можна створити нову ВМ, приєднати том сховища, навіть створити нову мережу і обчислювальні ресурси.</a:t>
            </a:r>
          </a:p>
          <a:p>
            <a:pPr marL="0" indent="0">
              <a:buNone/>
            </a:pPr>
            <a:r>
              <a:rPr lang="ru-RU" sz="1800" dirty="0"/>
              <a:t>Хмари забезпечують доступ в режимі самообслуговування до обчислювальних ресурсів, таких як віртуальні машини, контейнери і навіть «голе залізо». Це означає, що користувачі можуть увійти на інформаційну панель або використовувати командний рядок, щоб самостійно створити нові ресурси, а не чекати, поки ІТ-персонал опрацює запит. Ці платформи іноді називають </a:t>
            </a:r>
            <a:r>
              <a:rPr lang="ru-RU" sz="1800" b="1" dirty="0"/>
              <a:t>Інфраструктура як служба (</a:t>
            </a:r>
            <a:r>
              <a:rPr lang="en-US" sz="1800" b="1" dirty="0"/>
              <a:t>Infrastructure-as-a-Service, </a:t>
            </a:r>
            <a:r>
              <a:rPr lang="en-US" sz="1800" b="1" dirty="0" err="1"/>
              <a:t>IaaS</a:t>
            </a:r>
            <a:r>
              <a:rPr lang="en-US" sz="1800" b="1" dirty="0"/>
              <a:t>)</a:t>
            </a:r>
            <a:r>
              <a:rPr lang="en-US" sz="1800" dirty="0"/>
              <a:t>. </a:t>
            </a:r>
            <a:r>
              <a:rPr lang="ru-RU" sz="1800" dirty="0"/>
              <a:t>Серед поширених приватних хмарних платформ </a:t>
            </a:r>
            <a:r>
              <a:rPr lang="en-US" sz="1800" dirty="0"/>
              <a:t>VMware (</a:t>
            </a:r>
            <a:r>
              <a:rPr lang="ru-RU" sz="1800" dirty="0"/>
              <a:t>пропрієтарна), </a:t>
            </a:r>
            <a:r>
              <a:rPr lang="en-US" sz="1800" dirty="0" err="1"/>
              <a:t>OpenStack</a:t>
            </a:r>
            <a:r>
              <a:rPr lang="en-US" sz="1800" dirty="0"/>
              <a:t> (</a:t>
            </a:r>
            <a:r>
              <a:rPr lang="ru-RU" sz="1800" dirty="0"/>
              <a:t>з відкритим вихідним кодом) та </a:t>
            </a:r>
            <a:r>
              <a:rPr lang="en-US" sz="1800" dirty="0" err="1"/>
              <a:t>Kubernetes</a:t>
            </a:r>
            <a:r>
              <a:rPr lang="en-US" sz="1800" dirty="0"/>
              <a:t> (</a:t>
            </a:r>
            <a:r>
              <a:rPr lang="ru-RU" sz="1800" dirty="0"/>
              <a:t>фреймворк для оркестрування контейнерів). Базова апаратна інфраструктура для хмар може бути забезпечена звичайними мережними серверами на «голому залізі» або більш просунутими, керованими рішеннями фізичної інфраструктури на «голому залізі» або «гіперконвергентними», такими як </a:t>
            </a:r>
            <a:r>
              <a:rPr lang="en-US" sz="1800" dirty="0"/>
              <a:t>Cisco UCS </a:t>
            </a:r>
            <a:r>
              <a:rPr lang="ru-RU" sz="1800" dirty="0"/>
              <a:t>і </a:t>
            </a:r>
            <a:r>
              <a:rPr lang="en-US" sz="1800" dirty="0"/>
              <a:t>Cisco </a:t>
            </a:r>
            <a:r>
              <a:rPr lang="en-US" sz="1800" dirty="0" err="1"/>
              <a:t>HyperFlex</a:t>
            </a:r>
            <a:r>
              <a:rPr lang="en-US" sz="1800" dirty="0"/>
              <a:t>, </a:t>
            </a:r>
            <a:r>
              <a:rPr lang="ru-RU" sz="1800" dirty="0"/>
              <a:t>відповідно.</a:t>
            </a:r>
          </a:p>
          <a:p>
            <a:pPr marL="0" indent="0">
              <a:buNone/>
            </a:pPr>
            <a:r>
              <a:rPr lang="ru-RU" sz="1800" u="sng" dirty="0"/>
              <a:t>Приватну хмару </a:t>
            </a:r>
            <a:r>
              <a:rPr lang="ru-RU" sz="1800" dirty="0"/>
              <a:t>від інших типів хмар відрізняє те, що </a:t>
            </a:r>
            <a:r>
              <a:rPr lang="ru-RU" sz="1800" u="sng" dirty="0"/>
              <a:t>всі ресурси в хмарі знаходяться під контролем вашої організації</a:t>
            </a:r>
            <a:r>
              <a:rPr lang="ru-RU" sz="1800" dirty="0"/>
              <a:t>. У більшості випадків приватна хмара буде розташована у вашому центрі обробки даних, але це не є технічною вимогою для того, щоб називати її «приватною». Важливим елементом є те, що всі ресурси, які працюють на апаратному забезпеченні, належать організації.</a:t>
            </a:r>
          </a:p>
          <a:p>
            <a:pPr marL="0" indent="0">
              <a:buNone/>
            </a:pPr>
            <a:r>
              <a:rPr lang="ru-RU" sz="1800" dirty="0"/>
              <a:t>Перевага приватної хмари в тому, що ви маєте повний контроль над тим, де вона розташована, що важливо в ситуаціях, коли існують конкретні правила відповідності, і в тому, що вам зазвичай не доведеться турбуватися про інші навантаження на систему.</a:t>
            </a:r>
          </a:p>
          <a:p>
            <a:pPr marL="0" indent="0">
              <a:buNone/>
            </a:pPr>
            <a:r>
              <a:rPr lang="ru-RU" sz="1800" dirty="0"/>
              <a:t>З іншого боку, вам доведеться мати </a:t>
            </a:r>
            <a:r>
              <a:rPr lang="ru-RU" sz="1800" u="sng" dirty="0"/>
              <a:t>операційну команду, яка може керувати хмарою і тримати її в робочому стані</a:t>
            </a:r>
            <a:r>
              <a:rPr lang="ru-RU" sz="1800" dirty="0"/>
              <a:t>.</a:t>
            </a:r>
          </a:p>
          <a:p>
            <a:pPr marL="0" indent="0" algn="ctr">
              <a:buNone/>
            </a:pPr>
            <a:endParaRPr lang="uk-UA" sz="1800" dirty="0"/>
          </a:p>
        </p:txBody>
      </p:sp>
    </p:spTree>
    <p:extLst>
      <p:ext uri="{BB962C8B-B14F-4D97-AF65-F5344CB8AC3E}">
        <p14:creationId xmlns:p14="http://schemas.microsoft.com/office/powerpoint/2010/main" val="111148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2000" b="1" dirty="0"/>
              <a:t>Публічна хмара</a:t>
            </a:r>
          </a:p>
          <a:p>
            <a:pPr marL="0" indent="0">
              <a:buNone/>
            </a:pPr>
            <a:r>
              <a:rPr lang="ru-RU" sz="1800" dirty="0"/>
              <a:t>Публічна хмара по суті така ж, як і приватна хмара, але вона </a:t>
            </a:r>
            <a:r>
              <a:rPr lang="ru-RU" sz="1800" u="sng" dirty="0"/>
              <a:t>керується постачальником публічної хмари</a:t>
            </a:r>
            <a:r>
              <a:rPr lang="ru-RU" sz="1800" dirty="0"/>
              <a:t>. Публічні хмари також можуть працювати під такими системами, як </a:t>
            </a:r>
            <a:r>
              <a:rPr lang="en-US" sz="1800" dirty="0" err="1"/>
              <a:t>OpenStack</a:t>
            </a:r>
            <a:r>
              <a:rPr lang="en-US" sz="1800" dirty="0"/>
              <a:t> </a:t>
            </a:r>
            <a:r>
              <a:rPr lang="ru-RU" sz="1800" dirty="0"/>
              <a:t>або </a:t>
            </a:r>
            <a:r>
              <a:rPr lang="en-US" sz="1800" dirty="0" err="1"/>
              <a:t>Kubernetes</a:t>
            </a:r>
            <a:r>
              <a:rPr lang="en-US" sz="1800" dirty="0"/>
              <a:t>, </a:t>
            </a:r>
            <a:r>
              <a:rPr lang="ru-RU" sz="1800" dirty="0"/>
              <a:t>або це можуть бути специфічні пропрієтарні хмари, такі як </a:t>
            </a:r>
            <a:r>
              <a:rPr lang="en-US" sz="1800" dirty="0"/>
              <a:t>Amazon Web Services </a:t>
            </a:r>
            <a:r>
              <a:rPr lang="ru-RU" sz="1800" dirty="0"/>
              <a:t>або </a:t>
            </a:r>
            <a:r>
              <a:rPr lang="en-US" sz="1800" dirty="0"/>
              <a:t>Azure</a:t>
            </a:r>
            <a:r>
              <a:rPr lang="en-US" sz="1800" dirty="0" smtClean="0"/>
              <a:t>.</a:t>
            </a:r>
            <a:endParaRPr lang="en-US" sz="1800" dirty="0"/>
          </a:p>
        </p:txBody>
      </p:sp>
      <p:pic>
        <p:nvPicPr>
          <p:cNvPr id="2" name="Picture 1"/>
          <p:cNvPicPr>
            <a:picLocks noChangeAspect="1"/>
          </p:cNvPicPr>
          <p:nvPr/>
        </p:nvPicPr>
        <p:blipFill>
          <a:blip r:embed="rId2"/>
          <a:stretch>
            <a:fillRect/>
          </a:stretch>
        </p:blipFill>
        <p:spPr>
          <a:xfrm>
            <a:off x="5715755" y="1944134"/>
            <a:ext cx="6108071" cy="3990414"/>
          </a:xfrm>
          <a:prstGeom prst="rect">
            <a:avLst/>
          </a:prstGeom>
        </p:spPr>
      </p:pic>
      <p:sp>
        <p:nvSpPr>
          <p:cNvPr id="4" name="Rectangle 3"/>
          <p:cNvSpPr/>
          <p:nvPr/>
        </p:nvSpPr>
        <p:spPr>
          <a:xfrm>
            <a:off x="250479" y="1661123"/>
            <a:ext cx="5181600" cy="4956959"/>
          </a:xfrm>
          <a:prstGeom prst="rect">
            <a:avLst/>
          </a:prstGeom>
        </p:spPr>
        <p:txBody>
          <a:bodyPr wrap="square">
            <a:spAutoFit/>
          </a:bodyPr>
          <a:lstStyle/>
          <a:p>
            <a:r>
              <a:rPr lang="ru-RU" dirty="0"/>
              <a:t>Клієнти публічних хмар можуть </a:t>
            </a:r>
            <a:r>
              <a:rPr lang="ru-RU" u="sng" dirty="0"/>
              <a:t>поділяти ресурси з іншими організаціями: ваша віртуальна машина може працювати на тому ж хості, що й віртуальна машина, яка належить комусь іншому</a:t>
            </a:r>
            <a:r>
              <a:rPr lang="ru-RU" dirty="0"/>
              <a:t>. Як варіант, провайдери публічної хмари можуть забезпечувати клієнтів виділеною інфраструктурою. Більшість з них надають кілька географічно відокремлених хмарних областей, в яких можуть бути розміщені робочі навантаження. Це дозволяє розмішувати робоче навантаження поблизу від користувачів (мінімізація затримки), підтримуючи географічне резервування (регіони Східного узбережжя і Західного узбережжя навряд чи будуть офлайн одночасно), а також дозволяє юрисдикційний контроль над тим, де зберігаються дані.</a:t>
            </a:r>
          </a:p>
          <a:p>
            <a:pPr algn="ctr"/>
            <a:endParaRPr lang="uk-UA" dirty="0"/>
          </a:p>
        </p:txBody>
      </p:sp>
    </p:spTree>
    <p:extLst>
      <p:ext uri="{BB962C8B-B14F-4D97-AF65-F5344CB8AC3E}">
        <p14:creationId xmlns:p14="http://schemas.microsoft.com/office/powerpoint/2010/main" val="4270068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Публічні хмари можуть бути корисними, тому що вам </a:t>
            </a:r>
            <a:r>
              <a:rPr lang="ru-RU" sz="1800" u="sng" dirty="0"/>
              <a:t>не доведеться платити за апаратне забезпечення, яке ви не збираєтеся використовувати</a:t>
            </a:r>
            <a:r>
              <a:rPr lang="ru-RU" sz="1800" dirty="0"/>
              <a:t>, тож ви можете збільшувати потужності віртуально практично необмежено, поки цього вимагає навантаження, а потім зменшувати, коли трафік повільний. Оскільки ви платите тільки за ті ресурси, які ви насправді використовуєте, це рішення може бути </a:t>
            </a:r>
            <a:r>
              <a:rPr lang="ru-RU" sz="1800" u="sng" dirty="0"/>
              <a:t>найбільш економічним</a:t>
            </a:r>
            <a:r>
              <a:rPr lang="ru-RU" sz="1800" dirty="0"/>
              <a:t>, оскільки ваш застосунок ніколи не вичерпує ресурси, і ви не платите за ресурси, які не використовуєте. Ви також не маєте турбуватися про підтримку або керування обладнанням; це на відповідальності постачальника публічної хмари. Однак на практиці, коли ваша хмара досягає певного розміру, такі економічні переваги, як правило, зникають, і вам краще перейти на використання приватної хмари.</a:t>
            </a:r>
          </a:p>
          <a:p>
            <a:pPr marL="0" indent="0">
              <a:buNone/>
            </a:pPr>
            <a:r>
              <a:rPr lang="ru-RU" sz="1800" dirty="0"/>
              <a:t>Існує один </a:t>
            </a:r>
            <a:r>
              <a:rPr lang="ru-RU" sz="1800" u="sng" dirty="0"/>
              <a:t>недолік публічної хмари</a:t>
            </a:r>
            <a:r>
              <a:rPr lang="ru-RU" sz="1800" dirty="0"/>
              <a:t>. Оскільки ви поділяєте хмару з іншими користувачами, можливо, доведеться стикатися з ситуаціями, коли </a:t>
            </a:r>
            <a:r>
              <a:rPr lang="ru-RU" sz="1800" u="sng" dirty="0"/>
              <a:t>інші навантаження займають більше, ніж їх частка ресурсів</a:t>
            </a:r>
            <a:r>
              <a:rPr lang="ru-RU" sz="1800" dirty="0"/>
              <a:t>.</a:t>
            </a:r>
          </a:p>
          <a:p>
            <a:pPr marL="0" indent="0">
              <a:buNone/>
            </a:pPr>
            <a:r>
              <a:rPr lang="ru-RU" sz="1800" dirty="0"/>
              <a:t>Ця проблема стає сильнішою, коли провайдер хмари має перед клієнтами надмірні зобов'язання (</a:t>
            </a:r>
            <a:r>
              <a:rPr lang="en-US" sz="1800" dirty="0"/>
              <a:t>overcommitting). </a:t>
            </a:r>
            <a:r>
              <a:rPr lang="ru-RU" sz="1800" dirty="0"/>
              <a:t>Провайдер припускає, що не всі ресурси будуть використовуватися одночасно, і виділяє більше «віртуальних» ресурсів, ніж має «фізичних» ресурсів. Наприклад, не є чимось незвичайним, побачити показник перевищення зобов'язань 16:1 для процесорів. Це означає, що для кожного фізичного процесора може бути 16 віртуальних процесорів, виділених для віртуальних машин. Пам'ять також може бути перевантаженою. Зі співвідношенням 2:1 для пам'яті сервер зі 128 ГБ оперативної пам'яті може забезпечувати 256 ГБ робочого навантаження. З публічною хмарою ви не можете це контролювати (окрім випадків, коли платите більше за виділені екземпляри або інші послуги, які допомагають гарантувати рівень обслуговування).</a:t>
            </a:r>
          </a:p>
          <a:p>
            <a:pPr marL="0" indent="0" algn="ctr">
              <a:buNone/>
            </a:pPr>
            <a:endParaRPr lang="uk-UA" sz="1800" dirty="0"/>
          </a:p>
        </p:txBody>
      </p:sp>
    </p:spTree>
    <p:extLst>
      <p:ext uri="{BB962C8B-B14F-4D97-AF65-F5344CB8AC3E}">
        <p14:creationId xmlns:p14="http://schemas.microsoft.com/office/powerpoint/2010/main" val="141278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2000" b="1" dirty="0"/>
              <a:t>Гібридна хмара</a:t>
            </a:r>
          </a:p>
          <a:p>
            <a:pPr marL="0" indent="0">
              <a:buNone/>
            </a:pPr>
            <a:r>
              <a:rPr lang="ru-RU" sz="1800" dirty="0"/>
              <a:t>Неважко здогадатися, що гібридна хмара - це поєднання двох різних типів хмар. Зазвичай, гібридна хмара використовується для використання приватної хмари та публічної хмари в одному застосунку.</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6619568" y="1394233"/>
            <a:ext cx="5572432" cy="5309857"/>
          </a:xfrm>
          <a:prstGeom prst="rect">
            <a:avLst/>
          </a:prstGeom>
        </p:spPr>
      </p:pic>
      <p:sp>
        <p:nvSpPr>
          <p:cNvPr id="4" name="Rectangle 3"/>
          <p:cNvSpPr/>
          <p:nvPr/>
        </p:nvSpPr>
        <p:spPr>
          <a:xfrm>
            <a:off x="325924" y="1300909"/>
            <a:ext cx="6293643" cy="5355312"/>
          </a:xfrm>
          <a:prstGeom prst="rect">
            <a:avLst/>
          </a:prstGeom>
        </p:spPr>
        <p:txBody>
          <a:bodyPr wrap="square">
            <a:spAutoFit/>
          </a:bodyPr>
          <a:lstStyle/>
          <a:p>
            <a:r>
              <a:rPr lang="ru-RU" dirty="0"/>
              <a:t>Наприклад, у вас може бути </a:t>
            </a:r>
            <a:r>
              <a:rPr lang="ru-RU" u="sng" dirty="0"/>
              <a:t>застосунок, який працює у вашій приватній хмарі, але іноді звертається до публічної хмарі, якщо у нього вичерпуються ресурси</a:t>
            </a:r>
            <a:r>
              <a:rPr lang="ru-RU" dirty="0"/>
              <a:t>. Таким чином, ви можете заощадити гроші, не витрачаючись на розширення своєї приватної хмари, але все одно мати ресурси, коли вони вам потрібні.</a:t>
            </a:r>
          </a:p>
          <a:p>
            <a:r>
              <a:rPr lang="ru-RU" dirty="0"/>
              <a:t>Ви також можете використовувати інший підхід, і мати застосунок, який працює в публічній хмарі, але використовує ресурси приватної хмари для безпеки або контролю. Наприклад, у вас може бути веб-застосунок, який обслуговує більшу частину свого контенту з публічної хмари, але зберігає відомості про користувача в базі даних у приватній хмарі.</a:t>
            </a:r>
          </a:p>
          <a:p>
            <a:r>
              <a:rPr lang="ru-RU" dirty="0"/>
              <a:t>Гібридну хмару часто плутають з мульті-хмарним рішенням, в якому організація використовує кілька хмар для різних цілей. Що відрізняє гібридну хмару - це </a:t>
            </a:r>
            <a:r>
              <a:rPr lang="ru-RU" u="sng" dirty="0"/>
              <a:t>використання більше ніж однієї хмари в рамках одного застосунку</a:t>
            </a:r>
            <a:r>
              <a:rPr lang="ru-RU" dirty="0"/>
              <a:t>. Таким чином, застосунок, який міститься в гібридній хмарі, має бути набагато більш обізнаним про своє середовище, ніж застосунок, який живе в одній хмарі.</a:t>
            </a:r>
          </a:p>
        </p:txBody>
      </p:sp>
    </p:spTree>
    <p:extLst>
      <p:ext uri="{BB962C8B-B14F-4D97-AF65-F5344CB8AC3E}">
        <p14:creationId xmlns:p14="http://schemas.microsoft.com/office/powerpoint/2010/main" val="189922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482281"/>
          </a:xfrm>
        </p:spPr>
        <p:txBody>
          <a:bodyPr>
            <a:normAutofit/>
          </a:bodyPr>
          <a:lstStyle/>
          <a:p>
            <a:pPr marL="0" indent="0">
              <a:buNone/>
            </a:pPr>
            <a:r>
              <a:rPr lang="ru-RU" sz="1800" dirty="0"/>
              <a:t>Код проходить через низку середовищ, і під час цього процесу його якість і надійність зростає. Ці середовища є автономними, і призначені для імітації цільового середовища, в якому код буде «жити».</a:t>
            </a:r>
          </a:p>
          <a:p>
            <a:pPr marL="0" indent="0">
              <a:buNone/>
            </a:pPr>
            <a:endParaRPr lang="en-US" sz="1800" dirty="0" smtClean="0"/>
          </a:p>
          <a:p>
            <a:pPr marL="0" indent="0">
              <a:buNone/>
            </a:pPr>
            <a:r>
              <a:rPr lang="ru-RU" sz="1800" dirty="0" smtClean="0"/>
              <a:t>Зазвичай</a:t>
            </a:r>
            <a:r>
              <a:rPr lang="ru-RU" sz="1800" dirty="0"/>
              <a:t>, великі організації використовують чотирирівневу структуру: </a:t>
            </a:r>
            <a:endParaRPr lang="ru-RU" sz="1800" dirty="0" smtClean="0"/>
          </a:p>
          <a:p>
            <a:r>
              <a:rPr lang="ru-RU" sz="1800" dirty="0" smtClean="0"/>
              <a:t>розробка</a:t>
            </a:r>
            <a:r>
              <a:rPr lang="ru-RU" sz="1800" dirty="0"/>
              <a:t>, </a:t>
            </a:r>
            <a:endParaRPr lang="ru-RU" sz="1800" dirty="0" smtClean="0"/>
          </a:p>
          <a:p>
            <a:r>
              <a:rPr lang="ru-RU" sz="1800" dirty="0" smtClean="0"/>
              <a:t>тестування</a:t>
            </a:r>
            <a:r>
              <a:rPr lang="ru-RU" sz="1800" dirty="0"/>
              <a:t>, </a:t>
            </a:r>
            <a:endParaRPr lang="ru-RU" sz="1800" dirty="0" smtClean="0"/>
          </a:p>
          <a:p>
            <a:r>
              <a:rPr lang="ru-RU" sz="1800" dirty="0" smtClean="0"/>
              <a:t>інсценування </a:t>
            </a:r>
          </a:p>
          <a:p>
            <a:r>
              <a:rPr lang="ru-RU" sz="1800" dirty="0" smtClean="0"/>
              <a:t>виробництво</a:t>
            </a:r>
            <a:r>
              <a:rPr lang="ru-RU" sz="1800" dirty="0"/>
              <a:t>.</a:t>
            </a:r>
          </a:p>
          <a:p>
            <a:pPr marL="0" indent="0">
              <a:buNone/>
            </a:pPr>
            <a:endParaRPr lang="uk-UA" sz="1800" dirty="0" smtClean="0"/>
          </a:p>
          <a:p>
            <a:pPr marL="0" indent="0">
              <a:buNone/>
            </a:pPr>
            <a:endParaRPr lang="en-US" sz="1800" b="1" dirty="0" smtClean="0"/>
          </a:p>
          <a:p>
            <a:pPr marL="0" indent="0">
              <a:buNone/>
            </a:pPr>
            <a:endParaRPr lang="en-US" sz="1800" b="1" dirty="0"/>
          </a:p>
          <a:p>
            <a:pPr marL="0" indent="0">
              <a:buNone/>
            </a:pPr>
            <a:r>
              <a:rPr lang="ru-RU" sz="1800" b="1" dirty="0" smtClean="0"/>
              <a:t>Середовище </a:t>
            </a:r>
            <a:r>
              <a:rPr lang="ru-RU" sz="1800" b="1" dirty="0"/>
              <a:t>розробки (</a:t>
            </a:r>
            <a:r>
              <a:rPr lang="en-US" sz="1800" b="1" dirty="0"/>
              <a:t>Development environment</a:t>
            </a:r>
            <a:r>
              <a:rPr lang="en-US" sz="1800" b="1" dirty="0" smtClean="0"/>
              <a:t>)</a:t>
            </a:r>
            <a:endParaRPr lang="uk-UA" sz="1800" b="1" dirty="0" smtClean="0"/>
          </a:p>
          <a:p>
            <a:pPr marL="0" indent="0">
              <a:buNone/>
            </a:pPr>
            <a:r>
              <a:rPr lang="ru-RU" sz="1800" dirty="0" smtClean="0"/>
              <a:t>Середовище </a:t>
            </a:r>
            <a:r>
              <a:rPr lang="ru-RU" sz="1800" dirty="0"/>
              <a:t>розробки — в ньому ви пишете код. Зазвичай ваше середовище розробки мало нагадує фінальне середовище. Середовища розробки, як правило, достатньо для того, щоб керувати фундаментальними аспектами вашої інфраструктури, такими як контейнери або хмарні мережі. Ви можете використовувати інтегроване середовище розробки (</a:t>
            </a:r>
            <a:r>
              <a:rPr lang="en-US" sz="1800" dirty="0"/>
              <a:t>IDE) </a:t>
            </a:r>
            <a:r>
              <a:rPr lang="ru-RU" sz="1800" dirty="0"/>
              <a:t>або інший інструмент, щоб полегшити розгортання.</a:t>
            </a:r>
          </a:p>
          <a:p>
            <a:pPr marL="0" indent="0">
              <a:buNone/>
            </a:pPr>
            <a:r>
              <a:rPr lang="ru-RU" sz="1800" dirty="0"/>
              <a:t>Це середовище також може містити імітацію (“</a:t>
            </a:r>
            <a:r>
              <a:rPr lang="en-US" sz="1800" dirty="0"/>
              <a:t>mock” ) </a:t>
            </a:r>
            <a:r>
              <a:rPr lang="ru-RU" sz="1800" dirty="0"/>
              <a:t>ресурсів, які забезпечують форму реальних ресурсів, але не вміст. Наприклад, у вас може бути база даних з мінімальною кількістю тестових записів або програма, яка імітує результат від віддаленої служби. Кожен розробник, як правило, має своє середовище розробки.</a:t>
            </a:r>
          </a:p>
          <a:p>
            <a:pPr marL="0" indent="0">
              <a:buNone/>
            </a:pPr>
            <a:endParaRPr lang="uk-UA"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455" y="1229801"/>
            <a:ext cx="5939371" cy="2826151"/>
          </a:xfrm>
          <a:prstGeom prst="rect">
            <a:avLst/>
          </a:prstGeom>
        </p:spPr>
      </p:pic>
    </p:spTree>
    <p:extLst>
      <p:ext uri="{BB962C8B-B14F-4D97-AF65-F5344CB8AC3E}">
        <p14:creationId xmlns:p14="http://schemas.microsoft.com/office/powerpoint/2010/main" val="962426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Застосунок в негібридному хмарному середовищі і його хмара схожі на рибу і океан; рибі не потрібно багато знати про океан, тому що океан просто тут, навколо риби. Коли ви починаєте додавати до застосунку можливості гібридної хмари, цей </a:t>
            </a:r>
            <a:r>
              <a:rPr lang="ru-RU" sz="1800" u="sng" dirty="0"/>
              <a:t>застосунок повинен знати, які ресурси доступні і звідки</a:t>
            </a:r>
            <a:r>
              <a:rPr lang="ru-RU" sz="1800" dirty="0"/>
              <a:t>.</a:t>
            </a:r>
          </a:p>
          <a:p>
            <a:pPr marL="0" indent="0">
              <a:buNone/>
            </a:pPr>
            <a:r>
              <a:rPr lang="ru-RU" sz="1800" dirty="0"/>
              <a:t>Найкраще, якщо сам застосунок не повинен обробляти ці речі безпосередньо. Кращою практикою є мати </a:t>
            </a:r>
            <a:r>
              <a:rPr lang="ru-RU" sz="1800" u="sng" dirty="0"/>
              <a:t>певний інтерфейс, який застосунок зможе викликати, коли йому потрібно більше ресурсів, і вже цей інтерфейс приймає рішення, де запустити ці ресурси і передає їх назад застосунку</a:t>
            </a:r>
            <a:r>
              <a:rPr lang="ru-RU" sz="1800" dirty="0"/>
              <a:t>. В такий спосіб, логікою співставлення ресурсів можна керувати незалежно від самого застосунку, і ви можете налаштувати її для різних ситуацій. Наприклад, ви можете на етапі тестування та налагодження використовувати всі ресурси внутрішні, а потім повільно збільшити використання публічної хмари.</a:t>
            </a:r>
          </a:p>
          <a:p>
            <a:pPr marL="0" indent="0">
              <a:buNone/>
            </a:pPr>
            <a:r>
              <a:rPr lang="ru-RU" sz="1800" dirty="0"/>
              <a:t>Одним зі способів досягти цього є інструмент </a:t>
            </a:r>
            <a:r>
              <a:rPr lang="en-US" sz="1800" dirty="0"/>
              <a:t>Cisco Hybrid Cloud Platform </a:t>
            </a:r>
            <a:r>
              <a:rPr lang="ru-RU" sz="1800" dirty="0"/>
              <a:t>для </a:t>
            </a:r>
            <a:r>
              <a:rPr lang="en-US" sz="1800" dirty="0"/>
              <a:t>Google Cloud, </a:t>
            </a:r>
            <a:r>
              <a:rPr lang="ru-RU" sz="1800" dirty="0"/>
              <a:t>який керує мережами, безпекою, управлінням, центром обробки даних, програмним забезпеченням та утилітами з відкритим кодом і </a:t>
            </a:r>
            <a:r>
              <a:rPr lang="en-US" sz="1800" dirty="0"/>
              <a:t>API. </a:t>
            </a:r>
            <a:r>
              <a:rPr lang="ru-RU" sz="1800" dirty="0"/>
              <a:t>Це забезпечує єдине безпечне середовище для вашого застосунку, дозволяє йому працювати як в локальних центрах обробки даних, так і в </a:t>
            </a:r>
            <a:r>
              <a:rPr lang="en-US" sz="1800" dirty="0"/>
              <a:t>Google Cloud.</a:t>
            </a:r>
          </a:p>
          <a:p>
            <a:pPr marL="0" indent="0">
              <a:buNone/>
            </a:pPr>
            <a:r>
              <a:rPr lang="ru-RU" sz="1800" dirty="0"/>
              <a:t>Крім того, контейнерні оркестратори набули популярності у компаній, що використовують розгортання в гібридних хмарах. Оркестратори забезпечують агностичний рівень постачальника хмари, який застосунок може використовувати для запиту необхідних ресурсів, знижуючи необхідну програмі обізнаність щодо середовища виконання.</a:t>
            </a:r>
          </a:p>
          <a:p>
            <a:pPr marL="0" indent="0" algn="ctr">
              <a:buNone/>
            </a:pPr>
            <a:endParaRPr lang="uk-UA" sz="1800" dirty="0"/>
          </a:p>
        </p:txBody>
      </p:sp>
    </p:spTree>
    <p:extLst>
      <p:ext uri="{BB962C8B-B14F-4D97-AF65-F5344CB8AC3E}">
        <p14:creationId xmlns:p14="http://schemas.microsoft.com/office/powerpoint/2010/main" val="239077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2000" b="1" dirty="0"/>
              <a:t>Периферійна хмара (</a:t>
            </a:r>
            <a:r>
              <a:rPr lang="en-US" sz="2000" b="1" dirty="0"/>
              <a:t>Edge Cloud)</a:t>
            </a:r>
          </a:p>
          <a:p>
            <a:pPr marL="0" indent="0">
              <a:buNone/>
            </a:pPr>
            <a:r>
              <a:rPr lang="ru-RU" sz="1800" dirty="0"/>
              <a:t>Найновіший тип хмари — це периферійна хмара. Периферійна хмара (</a:t>
            </a:r>
            <a:r>
              <a:rPr lang="en-US" sz="1800" dirty="0"/>
              <a:t>Edge Cloud) </a:t>
            </a:r>
            <a:r>
              <a:rPr lang="ru-RU" sz="1800" dirty="0"/>
              <a:t>набирає популярність через розвиток Інтернету речей (</a:t>
            </a:r>
            <a:r>
              <a:rPr lang="en-US" sz="1800" dirty="0"/>
              <a:t>Internet of Things, </a:t>
            </a:r>
            <a:r>
              <a:rPr lang="en-US" sz="1800" dirty="0" err="1"/>
              <a:t>IoT</a:t>
            </a:r>
            <a:r>
              <a:rPr lang="en-US" sz="1800" dirty="0"/>
              <a:t>). </a:t>
            </a:r>
            <a:r>
              <a:rPr lang="ru-RU" sz="1800" dirty="0"/>
              <a:t>Ці підключені пристрої, такі як камери, автономні транспортні засоби та навіть смартфони, все більше виграють від обчислювальної потужності, що розташована ближче до них у мережі</a:t>
            </a:r>
            <a:r>
              <a:rPr lang="ru-RU" sz="1800" dirty="0" smtClean="0"/>
              <a:t>.</a:t>
            </a:r>
            <a:r>
              <a:rPr lang="ru-RU" sz="1800" u="sng" dirty="0"/>
              <a:t> наближені обчислювальні потужності допомагають </a:t>
            </a:r>
            <a:r>
              <a:rPr lang="en-US" sz="1800" u="sng" dirty="0" err="1"/>
              <a:t>IoT</a:t>
            </a:r>
            <a:r>
              <a:rPr lang="en-US" sz="1800" u="sng" dirty="0"/>
              <a:t>-</a:t>
            </a:r>
            <a:r>
              <a:rPr lang="ru-RU" sz="1800" u="sng" dirty="0"/>
              <a:t>пристроям</a:t>
            </a:r>
            <a:endParaRPr lang="ru-RU" sz="1800" dirty="0"/>
          </a:p>
          <a:p>
            <a:pPr marL="0" indent="0">
              <a:buNone/>
            </a:pPr>
            <a:r>
              <a:rPr lang="ru-RU" sz="1800" dirty="0"/>
              <a:t>Дві основні причини того, </a:t>
            </a:r>
            <a:r>
              <a:rPr lang="ru-RU" sz="1800" dirty="0" smtClean="0"/>
              <a:t>що, </a:t>
            </a:r>
            <a:r>
              <a:rPr lang="ru-RU" sz="1800" dirty="0"/>
              <a:t>- це </a:t>
            </a:r>
            <a:r>
              <a:rPr lang="ru-RU" sz="1800" u="sng" dirty="0"/>
              <a:t>швидкість і пропускна здатність</a:t>
            </a:r>
            <a:r>
              <a:rPr lang="ru-RU" sz="1800" dirty="0"/>
              <a:t>. Наприклад, якщо ви граєте в шутер від першої особи, навіть пів секунди затримки між тим, коли ви натискаєте на гачок, і коли постріл реєструється, є неприпустимими. Інший випадок, коли затримка може бути фатальною без перебільшення - це при використанні безпілотних транспортних засобів. На швидкості 90 км на годину, автомобіль долає 12 м всього за 500 мс. Якщо пішохід виходить з узбіччя, автомобіль не може чекати вказівок про те, що робити.</a:t>
            </a:r>
          </a:p>
          <a:p>
            <a:pPr marL="0" indent="0">
              <a:buNone/>
            </a:pPr>
            <a:r>
              <a:rPr lang="ru-RU" sz="1800" dirty="0"/>
              <a:t>Є і інша проблема. Як правило, безпілотний автомобіль запобігає проблемі затримки, приймаючи власні рішення, але це призводить до інших проблем. Такі транспортні засоби використовують машинне навчання, що вимагає величезної кількості даних, які будуть передані до транспортного засобу та з нього. За оцінками, такі транспортні засоби генерують більше 4 ТБ даних щогодини, і більшість мереж не можуть обробити таку кількість трафіку (особливо з урахуванням очікуваного зростання кількості цих транспортних засобів на ринку).</a:t>
            </a:r>
          </a:p>
          <a:p>
            <a:pPr marL="0" indent="0">
              <a:buNone/>
            </a:pPr>
            <a:r>
              <a:rPr lang="ru-RU" sz="1800" dirty="0"/>
              <a:t>Щоб вирішити обидві ці проблеми, </a:t>
            </a:r>
            <a:r>
              <a:rPr lang="ru-RU" sz="1800" u="sng" dirty="0"/>
              <a:t>периферійна хмара переміщує обчислення ближче до місця, де вони необхідні</a:t>
            </a:r>
            <a:r>
              <a:rPr lang="ru-RU" sz="1800" dirty="0"/>
              <a:t>. Замість того, щоб транзакції направлялись від кінцевого користувача в Запоріжжі, до головної хмари у Львові, в Запоріжжі може бути посередницька, периферійна хмара. </a:t>
            </a:r>
            <a:r>
              <a:rPr lang="ru-RU" sz="1800" u="sng" dirty="0"/>
              <a:t>Периферійна хмара обробляє дані або транзакції. Потім вона або надсилає відповідь клієнту, або робить попередній аналіз даних і відправляє результати в регіональну хмару, яка може бути більш віддалена</a:t>
            </a:r>
            <a:r>
              <a:rPr lang="ru-RU" sz="1800" dirty="0"/>
              <a:t>.</a:t>
            </a:r>
          </a:p>
          <a:p>
            <a:pPr marL="0" indent="0" algn="ctr">
              <a:buNone/>
            </a:pPr>
            <a:endParaRPr lang="uk-UA" sz="1800" dirty="0"/>
          </a:p>
        </p:txBody>
      </p:sp>
    </p:spTree>
    <p:extLst>
      <p:ext uri="{BB962C8B-B14F-4D97-AF65-F5344CB8AC3E}">
        <p14:creationId xmlns:p14="http://schemas.microsoft.com/office/powerpoint/2010/main" val="67114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949725" y="600672"/>
            <a:ext cx="8086725" cy="5543550"/>
          </a:xfrm>
          <a:prstGeom prst="rect">
            <a:avLst/>
          </a:prstGeom>
        </p:spPr>
      </p:pic>
    </p:spTree>
    <p:extLst>
      <p:ext uri="{BB962C8B-B14F-4D97-AF65-F5344CB8AC3E}">
        <p14:creationId xmlns:p14="http://schemas.microsoft.com/office/powerpoint/2010/main" val="356769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Периферійні хмарні обчислення об'єднують одну або декілька центральних хмар, які діють як концентратор для самих периферійних хмар. </a:t>
            </a:r>
            <a:r>
              <a:rPr lang="ru-RU" sz="1800" u="sng" dirty="0"/>
              <a:t>Апаратне забезпечення периферійних хмар розташоване якомога ближче до користувача</a:t>
            </a:r>
            <a:r>
              <a:rPr lang="ru-RU" sz="1800" dirty="0"/>
              <a:t>. Наприклад, ви можете мати апаратну частину периферійної хмари на сучасній вежі стільникового зв'язку, яка обробляє сигнали, відправляючи на та отримуючи з мобільного телефону користувача.</a:t>
            </a:r>
          </a:p>
          <a:p>
            <a:pPr marL="0" indent="0">
              <a:buNone/>
            </a:pPr>
            <a:r>
              <a:rPr lang="ru-RU" sz="1800" dirty="0"/>
              <a:t>Інша область, де можна побачити периферійні обчислення, - це роздрібна торгівля, коли у вас є кілька магазинів. Кожен магазин може мати свою внутрішню хмару. Це периферійна хмара, яка веде до регіональної хмари, яка, в свою чергу, може вести до центральної хмари. Ця архітектура дає локальним офісам переваги наявності власної хмари (наприклад, послідовного розгортання </a:t>
            </a:r>
            <a:r>
              <a:rPr lang="en-US" sz="1800" dirty="0"/>
              <a:t>API </a:t>
            </a:r>
            <a:r>
              <a:rPr lang="ru-RU" sz="1800" dirty="0"/>
              <a:t>для забезпечення того, щоб кожен магазин міг організувати управління, оновлення та моніторинг ефективно).</a:t>
            </a:r>
          </a:p>
          <a:p>
            <a:pPr marL="0" indent="0">
              <a:buNone/>
            </a:pPr>
            <a:r>
              <a:rPr lang="ru-RU" sz="1800" dirty="0"/>
              <a:t>Немає нічого «особливого» в периферійних хмарах. Вони є просто типовими хмарами. Те, що робить їх периферійними ("</a:t>
            </a:r>
            <a:r>
              <a:rPr lang="en-US" sz="1800" dirty="0"/>
              <a:t>edge") - </a:t>
            </a:r>
            <a:r>
              <a:rPr lang="ru-RU" sz="1800" dirty="0"/>
              <a:t>це те, де вони знаходяться, і що вони пов'язані одна з одною. Проте, є ще одне </a:t>
            </a:r>
            <a:r>
              <a:rPr lang="ru-RU" sz="1800" u="sng" dirty="0"/>
              <a:t>зауваження щодо периферійних хмар</a:t>
            </a:r>
            <a:r>
              <a:rPr lang="ru-RU" sz="1800" dirty="0"/>
              <a:t>. Оскільки вони часто </a:t>
            </a:r>
            <a:r>
              <a:rPr lang="ru-RU" sz="1800" u="sng" dirty="0"/>
              <a:t>працюють на обладнанні меншому за розмірами</a:t>
            </a:r>
            <a:r>
              <a:rPr lang="ru-RU" sz="1800" dirty="0"/>
              <a:t>, ніж «типові» хмари, </a:t>
            </a:r>
            <a:r>
              <a:rPr lang="ru-RU" sz="1800" u="sng" dirty="0"/>
              <a:t>вони можуть бути більш обмежені ресурсами</a:t>
            </a:r>
            <a:r>
              <a:rPr lang="ru-RU" sz="1800" dirty="0"/>
              <a:t>. Крім того, апаратні засоби периферійної хмари повинні бути надійними, ефективними з точки зору використання енергії, і бажано дистанційно керованими, оскільки вони можуть бути розташовані у віддаленій місцевості, наприклад, вежі стільникового зв'язку посеред пустелі, де обслуговування апаратного забезпечення є складним.</a:t>
            </a:r>
          </a:p>
          <a:p>
            <a:pPr marL="0" indent="0" algn="ctr">
              <a:buNone/>
            </a:pPr>
            <a:endParaRPr lang="uk-UA" sz="1800" dirty="0"/>
          </a:p>
        </p:txBody>
      </p:sp>
    </p:spTree>
    <p:extLst>
      <p:ext uri="{BB962C8B-B14F-4D97-AF65-F5344CB8AC3E}">
        <p14:creationId xmlns:p14="http://schemas.microsoft.com/office/powerpoint/2010/main" val="182546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4" y="0"/>
            <a:ext cx="11751397" cy="6735778"/>
          </a:xfrm>
        </p:spPr>
        <p:txBody>
          <a:bodyPr>
            <a:normAutofit/>
          </a:bodyPr>
          <a:lstStyle/>
          <a:p>
            <a:pPr marL="0" indent="0" algn="ctr">
              <a:buNone/>
            </a:pPr>
            <a:r>
              <a:rPr lang="ru-RU" sz="2000" b="1" dirty="0">
                <a:cs typeface="Times New Roman" panose="02020603050405020304" pitchFamily="18" charset="0"/>
              </a:rPr>
              <a:t>Створення і розгортання зразка </a:t>
            </a:r>
            <a:r>
              <a:rPr lang="ru-RU" sz="2000" b="1" dirty="0" smtClean="0">
                <a:cs typeface="Times New Roman" panose="02020603050405020304" pitchFamily="18" charset="0"/>
              </a:rPr>
              <a:t>застосунку</a:t>
            </a:r>
          </a:p>
          <a:p>
            <a:pPr marL="0" indent="0" algn="ctr">
              <a:buNone/>
            </a:pPr>
            <a:endParaRPr lang="ru-RU" sz="2000" b="1" dirty="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dirty="0">
                <a:cs typeface="Times New Roman" panose="02020603050405020304" pitchFamily="18" charset="0"/>
              </a:rPr>
              <a:t>Найпопулярнішим способом контейнеризації застосунку є розгортання його як Docker-контейнера. </a:t>
            </a: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dirty="0" smtClean="0">
                <a:cs typeface="Times New Roman" panose="02020603050405020304" pitchFamily="18" charset="0"/>
              </a:rPr>
              <a:t>Контейнер </a:t>
            </a:r>
            <a:r>
              <a:rPr lang="ru-RU" altLang="ru-RU" sz="1800" dirty="0">
                <a:cs typeface="Times New Roman" panose="02020603050405020304" pitchFamily="18" charset="0"/>
              </a:rPr>
              <a:t>- це спосіб інкапсуляції всього, що вам потрібно для запуску вашого застосунку, щоб його можна було легко розгорнути в різних середовищах. </a:t>
            </a: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dirty="0" smtClean="0">
                <a:cs typeface="Times New Roman" panose="02020603050405020304" pitchFamily="18" charset="0"/>
              </a:rPr>
              <a:t>Docker </a:t>
            </a:r>
            <a:r>
              <a:rPr lang="ru-RU" altLang="ru-RU" sz="1800" dirty="0">
                <a:cs typeface="Times New Roman" panose="02020603050405020304" pitchFamily="18" charset="0"/>
              </a:rPr>
              <a:t>— це спосіб створення та запуску на виконання цього контейнера. Точніше, Docker - це формат, який охоплює низку різних технологій, щоб створити те, що ми знаємо сьогодні як контейнери. </a:t>
            </a: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dirty="0" smtClean="0">
                <a:cs typeface="Times New Roman" panose="02020603050405020304" pitchFamily="18" charset="0"/>
              </a:rPr>
              <a:t>Такими </a:t>
            </a:r>
            <a:r>
              <a:rPr lang="ru-RU" altLang="ru-RU" sz="1800" dirty="0">
                <a:cs typeface="Times New Roman" panose="02020603050405020304" pitchFamily="18" charset="0"/>
              </a:rPr>
              <a:t>технологіями є</a:t>
            </a:r>
            <a:r>
              <a:rPr lang="ru-RU" altLang="ru-RU" sz="1800" dirty="0" smtClean="0">
                <a:cs typeface="Times New Roman" panose="02020603050405020304" pitchFamily="18" charset="0"/>
              </a:rPr>
              <a:t>:</a:t>
            </a:r>
          </a:p>
          <a:p>
            <a:pPr marL="0" lvl="0" indent="0" eaLnBrk="0" fontAlgn="base" hangingPunct="0">
              <a:lnSpc>
                <a:spcPct val="100000"/>
              </a:lnSpc>
              <a:spcBef>
                <a:spcPct val="0"/>
              </a:spcBef>
              <a:spcAft>
                <a:spcPct val="0"/>
              </a:spcAft>
              <a:buFontTx/>
              <a:buChar char="•"/>
            </a:pPr>
            <a:r>
              <a:rPr lang="ru-RU" altLang="ru-RU" sz="1800" b="1" dirty="0" smtClean="0">
                <a:cs typeface="Times New Roman" panose="02020603050405020304" pitchFamily="18" charset="0"/>
              </a:rPr>
              <a:t>Namespaces </a:t>
            </a:r>
            <a:r>
              <a:rPr lang="ru-RU" altLang="ru-RU" sz="1800" b="1" dirty="0">
                <a:cs typeface="Times New Roman" panose="02020603050405020304" pitchFamily="18" charset="0"/>
              </a:rPr>
              <a:t>(простори імен)</a:t>
            </a:r>
            <a:r>
              <a:rPr lang="ru-RU" altLang="ru-RU" sz="1800" dirty="0">
                <a:cs typeface="Times New Roman" panose="02020603050405020304" pitchFamily="18" charset="0"/>
              </a:rPr>
              <a:t> - Вони ізолюють різні частини працюючого контейнера. Наприклад, сам процес ізольований у просторі імен </a:t>
            </a:r>
            <a:r>
              <a:rPr lang="ru-RU" altLang="ru-RU" sz="1800" b="1" dirty="0">
                <a:cs typeface="Times New Roman" panose="02020603050405020304" pitchFamily="18" charset="0"/>
              </a:rPr>
              <a:t>pid</a:t>
            </a:r>
            <a:r>
              <a:rPr lang="ru-RU" altLang="ru-RU" sz="1800" dirty="0">
                <a:cs typeface="Times New Roman" panose="02020603050405020304" pitchFamily="18" charset="0"/>
              </a:rPr>
              <a:t> (process ID), файлова система ізольована в просторі імен </a:t>
            </a:r>
            <a:r>
              <a:rPr lang="ru-RU" altLang="ru-RU" sz="1800" b="1" dirty="0">
                <a:cs typeface="Times New Roman" panose="02020603050405020304" pitchFamily="18" charset="0"/>
              </a:rPr>
              <a:t>mnt</a:t>
            </a:r>
            <a:r>
              <a:rPr lang="ru-RU" altLang="ru-RU" sz="1800" dirty="0">
                <a:cs typeface="Times New Roman" panose="02020603050405020304" pitchFamily="18" charset="0"/>
              </a:rPr>
              <a:t> (mount), а мережа ізолюється в просторі імен </a:t>
            </a:r>
            <a:r>
              <a:rPr lang="ru-RU" altLang="ru-RU" sz="1800" b="1" dirty="0">
                <a:cs typeface="Times New Roman" panose="02020603050405020304" pitchFamily="18" charset="0"/>
              </a:rPr>
              <a:t>net</a:t>
            </a:r>
            <a:r>
              <a:rPr lang="ru-RU" altLang="ru-RU" sz="1800" dirty="0" smtClean="0">
                <a:cs typeface="Times New Roman" panose="02020603050405020304" pitchFamily="18" charset="0"/>
              </a:rPr>
              <a:t>.</a:t>
            </a:r>
          </a:p>
          <a:p>
            <a:pPr marL="0" lvl="0" indent="0" eaLnBrk="0" fontAlgn="base" hangingPunct="0">
              <a:lnSpc>
                <a:spcPct val="100000"/>
              </a:lnSpc>
              <a:spcBef>
                <a:spcPct val="0"/>
              </a:spcBef>
              <a:spcAft>
                <a:spcPct val="0"/>
              </a:spcAft>
              <a:buFontTx/>
              <a:buChar char="•"/>
            </a:pPr>
            <a:r>
              <a:rPr lang="ru-RU" altLang="ru-RU" sz="1800" b="1" dirty="0" smtClean="0">
                <a:cs typeface="Times New Roman" panose="02020603050405020304" pitchFamily="18" charset="0"/>
              </a:rPr>
              <a:t>Control </a:t>
            </a:r>
            <a:r>
              <a:rPr lang="ru-RU" altLang="ru-RU" sz="1800" b="1" dirty="0">
                <a:cs typeface="Times New Roman" panose="02020603050405020304" pitchFamily="18" charset="0"/>
              </a:rPr>
              <a:t>groups (контрольні групи)</a:t>
            </a:r>
            <a:r>
              <a:rPr lang="ru-RU" altLang="ru-RU" sz="1800" dirty="0">
                <a:cs typeface="Times New Roman" panose="02020603050405020304" pitchFamily="18" charset="0"/>
              </a:rPr>
              <a:t> - Ці </a:t>
            </a:r>
            <a:r>
              <a:rPr lang="ru-RU" altLang="ru-RU" sz="1800" b="1" dirty="0">
                <a:cs typeface="Times New Roman" panose="02020603050405020304" pitchFamily="18" charset="0"/>
              </a:rPr>
              <a:t>cgroups</a:t>
            </a:r>
            <a:r>
              <a:rPr lang="ru-RU" altLang="ru-RU" sz="1800" dirty="0">
                <a:cs typeface="Times New Roman" panose="02020603050405020304" pitchFamily="18" charset="0"/>
              </a:rPr>
              <a:t> є стандартною концепцією linux, яка дозволяє системі обмежувати ресурси, такі як оперативна пам'ять або сховище, які використовуються застосунком</a:t>
            </a:r>
            <a:r>
              <a:rPr lang="ru-RU" altLang="ru-RU" sz="1800" dirty="0" smtClean="0">
                <a:cs typeface="Times New Roman" panose="02020603050405020304" pitchFamily="18" charset="0"/>
              </a:rPr>
              <a:t>.</a:t>
            </a:r>
          </a:p>
          <a:p>
            <a:pPr marL="0" lvl="0" indent="0" eaLnBrk="0" fontAlgn="base" hangingPunct="0">
              <a:lnSpc>
                <a:spcPct val="100000"/>
              </a:lnSpc>
              <a:spcBef>
                <a:spcPct val="0"/>
              </a:spcBef>
              <a:spcAft>
                <a:spcPct val="0"/>
              </a:spcAft>
              <a:buFontTx/>
              <a:buChar char="•"/>
            </a:pPr>
            <a:r>
              <a:rPr lang="ru-RU" altLang="ru-RU" sz="1800" b="1" dirty="0" smtClean="0">
                <a:cs typeface="Times New Roman" panose="02020603050405020304" pitchFamily="18" charset="0"/>
              </a:rPr>
              <a:t>Union </a:t>
            </a:r>
            <a:r>
              <a:rPr lang="ru-RU" altLang="ru-RU" sz="1800" b="1" dirty="0">
                <a:cs typeface="Times New Roman" panose="02020603050405020304" pitchFamily="18" charset="0"/>
              </a:rPr>
              <a:t>File Systems (допоміжні файлові системи)</a:t>
            </a:r>
            <a:r>
              <a:rPr lang="ru-RU" altLang="ru-RU" sz="1800" dirty="0">
                <a:cs typeface="Times New Roman" panose="02020603050405020304" pitchFamily="18" charset="0"/>
              </a:rPr>
              <a:t> - ці </a:t>
            </a:r>
            <a:r>
              <a:rPr lang="ru-RU" altLang="ru-RU" sz="1800" b="1" dirty="0">
                <a:cs typeface="Times New Roman" panose="02020603050405020304" pitchFamily="18" charset="0"/>
              </a:rPr>
              <a:t>UnionFS</a:t>
            </a:r>
            <a:r>
              <a:rPr lang="ru-RU" altLang="ru-RU" sz="1800" dirty="0">
                <a:cs typeface="Times New Roman" panose="02020603050405020304" pitchFamily="18" charset="0"/>
              </a:rPr>
              <a:t> є файловими системами, які будуються пошарово, об'єднуючи ресурси.</a:t>
            </a:r>
          </a:p>
          <a:p>
            <a:pPr marL="0" lvl="0" indent="0" eaLnBrk="0" fontAlgn="base" hangingPunct="0">
              <a:lnSpc>
                <a:spcPct val="100000"/>
              </a:lnSpc>
              <a:spcBef>
                <a:spcPct val="0"/>
              </a:spcBef>
              <a:spcAft>
                <a:spcPct val="0"/>
              </a:spcAft>
              <a:buNone/>
            </a:pP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b="1" u="sng" dirty="0" smtClean="0">
                <a:cs typeface="Times New Roman" panose="02020603050405020304" pitchFamily="18" charset="0"/>
              </a:rPr>
              <a:t>Docker-образ</a:t>
            </a:r>
            <a:r>
              <a:rPr lang="ru-RU" altLang="ru-RU" sz="1800" dirty="0" smtClean="0">
                <a:cs typeface="Times New Roman" panose="02020603050405020304" pitchFamily="18" charset="0"/>
              </a:rPr>
              <a:t> </a:t>
            </a:r>
            <a:r>
              <a:rPr lang="ru-RU" altLang="ru-RU" sz="1800" dirty="0">
                <a:cs typeface="Times New Roman" panose="02020603050405020304" pitchFamily="18" charset="0"/>
              </a:rPr>
              <a:t>— це набір файлів лише для читання, який не має стану. Docker-образ містить вихідний код, бібліотеки та інші залежності, необхідні для запуску застосунку. </a:t>
            </a:r>
            <a:endParaRPr lang="ru-RU" altLang="ru-RU" sz="1800" dirty="0" smtClean="0">
              <a:cs typeface="Times New Roman" panose="02020603050405020304" pitchFamily="18" charset="0"/>
            </a:endParaRPr>
          </a:p>
          <a:p>
            <a:pPr marL="0" lvl="0" indent="0" eaLnBrk="0" fontAlgn="base" hangingPunct="0">
              <a:lnSpc>
                <a:spcPct val="100000"/>
              </a:lnSpc>
              <a:spcBef>
                <a:spcPct val="0"/>
              </a:spcBef>
              <a:spcAft>
                <a:spcPct val="0"/>
              </a:spcAft>
              <a:buNone/>
            </a:pPr>
            <a:endParaRPr lang="ru-RU" altLang="ru-RU" sz="1800" b="1" u="sng" dirty="0">
              <a:cs typeface="Times New Roman" panose="02020603050405020304" pitchFamily="18" charset="0"/>
            </a:endParaRPr>
          </a:p>
          <a:p>
            <a:pPr marL="0" lvl="0" indent="0" eaLnBrk="0" fontAlgn="base" hangingPunct="0">
              <a:lnSpc>
                <a:spcPct val="100000"/>
              </a:lnSpc>
              <a:spcBef>
                <a:spcPct val="0"/>
              </a:spcBef>
              <a:spcAft>
                <a:spcPct val="0"/>
              </a:spcAft>
              <a:buNone/>
            </a:pPr>
            <a:r>
              <a:rPr lang="ru-RU" altLang="ru-RU" sz="1800" b="1" u="sng" dirty="0" smtClean="0">
                <a:cs typeface="Times New Roman" panose="02020603050405020304" pitchFamily="18" charset="0"/>
              </a:rPr>
              <a:t>Docker-контейнер</a:t>
            </a:r>
            <a:r>
              <a:rPr lang="ru-RU" altLang="ru-RU" sz="1800" dirty="0" smtClean="0">
                <a:cs typeface="Times New Roman" panose="02020603050405020304" pitchFamily="18" charset="0"/>
              </a:rPr>
              <a:t> </a:t>
            </a:r>
            <a:r>
              <a:rPr lang="ru-RU" altLang="ru-RU" sz="1800" dirty="0">
                <a:cs typeface="Times New Roman" panose="02020603050405020304" pitchFamily="18" charset="0"/>
              </a:rPr>
              <a:t>— це екземпляр Docker-образу на стадії виконання. У вас може бути багато запущених контейнерів одного і того ж Docker-образу. Docker-образ - це як рецепт для торта, і ви можете зробити стільки тортів (Docker контейнерів), скільки захочете.</a:t>
            </a:r>
          </a:p>
          <a:p>
            <a:pPr marL="0" indent="0">
              <a:buNone/>
            </a:pPr>
            <a:endParaRPr lang="uk-UA" sz="1050" dirty="0"/>
          </a:p>
        </p:txBody>
      </p:sp>
    </p:spTree>
    <p:extLst>
      <p:ext uri="{BB962C8B-B14F-4D97-AF65-F5344CB8AC3E}">
        <p14:creationId xmlns:p14="http://schemas.microsoft.com/office/powerpoint/2010/main" val="342288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4902827" y="307677"/>
            <a:ext cx="7221429" cy="6020696"/>
          </a:xfrm>
          <a:prstGeom prst="rect">
            <a:avLst/>
          </a:prstGeom>
        </p:spPr>
      </p:pic>
      <p:sp>
        <p:nvSpPr>
          <p:cNvPr id="5" name="Rectangle 4"/>
          <p:cNvSpPr/>
          <p:nvPr/>
        </p:nvSpPr>
        <p:spPr>
          <a:xfrm>
            <a:off x="204079" y="161517"/>
            <a:ext cx="4559409" cy="6494085"/>
          </a:xfrm>
          <a:prstGeom prst="rect">
            <a:avLst/>
          </a:prstGeom>
        </p:spPr>
        <p:txBody>
          <a:bodyPr wrap="square">
            <a:spAutoFit/>
          </a:bodyPr>
          <a:lstStyle/>
          <a:p>
            <a:pPr lvl="0" eaLnBrk="0" fontAlgn="base" hangingPunct="0">
              <a:spcBef>
                <a:spcPct val="0"/>
              </a:spcBef>
              <a:spcAft>
                <a:spcPct val="0"/>
              </a:spcAft>
            </a:pPr>
            <a:r>
              <a:rPr lang="ru-RU" altLang="ru-RU" sz="1600" dirty="0" smtClean="0"/>
              <a:t>Спрощена </a:t>
            </a:r>
            <a:r>
              <a:rPr lang="ru-RU" altLang="ru-RU" sz="1600" dirty="0"/>
              <a:t>версія робочого процесу створення контейнера виглядає так</a:t>
            </a:r>
            <a:r>
              <a:rPr lang="ru-RU" altLang="ru-RU" sz="1600" dirty="0" smtClean="0"/>
              <a:t>:</a:t>
            </a:r>
          </a:p>
          <a:p>
            <a:pPr lvl="0" eaLnBrk="0" fontAlgn="base" hangingPunct="0">
              <a:spcBef>
                <a:spcPct val="0"/>
              </a:spcBef>
              <a:spcAft>
                <a:spcPct val="0"/>
              </a:spcAft>
            </a:pPr>
            <a:endParaRPr lang="ru-RU" altLang="ru-RU" sz="1600" dirty="0"/>
          </a:p>
          <a:p>
            <a:pPr lvl="0" eaLnBrk="0" fontAlgn="base" hangingPunct="0">
              <a:spcBef>
                <a:spcPct val="0"/>
              </a:spcBef>
              <a:spcAft>
                <a:spcPct val="0"/>
              </a:spcAft>
            </a:pPr>
            <a:r>
              <a:rPr lang="ru-RU" altLang="ru-RU" sz="1600" b="1" dirty="0"/>
              <a:t>Крок 1.</a:t>
            </a:r>
            <a:r>
              <a:rPr lang="ru-RU" altLang="ru-RU" sz="1600" dirty="0"/>
              <a:t> Створіть новий образ за допомогою </a:t>
            </a:r>
            <a:r>
              <a:rPr lang="ru-RU" altLang="ru-RU" sz="1600" b="1" dirty="0"/>
              <a:t>docker build </a:t>
            </a:r>
            <a:r>
              <a:rPr lang="ru-RU" altLang="ru-RU" sz="1600" dirty="0"/>
              <a:t>або витягніть копію існуючого образу з реєстру за допомогою </a:t>
            </a:r>
            <a:r>
              <a:rPr lang="ru-RU" altLang="ru-RU" sz="1600" b="1" dirty="0"/>
              <a:t>docker pull</a:t>
            </a:r>
            <a:r>
              <a:rPr lang="ru-RU" altLang="ru-RU" sz="1600" dirty="0"/>
              <a:t>. (Залежно від обставин, цей крок є необов'язковим. Див. крок 3.)</a:t>
            </a:r>
          </a:p>
          <a:p>
            <a:pPr lvl="0" eaLnBrk="0" fontAlgn="base" hangingPunct="0">
              <a:spcBef>
                <a:spcPct val="0"/>
              </a:spcBef>
              <a:spcAft>
                <a:spcPct val="0"/>
              </a:spcAft>
            </a:pPr>
            <a:endParaRPr lang="ru-RU" altLang="ru-RU" sz="1600" b="1" dirty="0" smtClean="0"/>
          </a:p>
          <a:p>
            <a:pPr lvl="0" eaLnBrk="0" fontAlgn="base" hangingPunct="0">
              <a:spcBef>
                <a:spcPct val="0"/>
              </a:spcBef>
              <a:spcAft>
                <a:spcPct val="0"/>
              </a:spcAft>
            </a:pPr>
            <a:r>
              <a:rPr lang="ru-RU" altLang="ru-RU" sz="1600" b="1" dirty="0" smtClean="0"/>
              <a:t>Крок </a:t>
            </a:r>
            <a:r>
              <a:rPr lang="ru-RU" altLang="ru-RU" sz="1600" b="1" dirty="0"/>
              <a:t>2.</a:t>
            </a:r>
            <a:r>
              <a:rPr lang="ru-RU" altLang="ru-RU" sz="1600" dirty="0"/>
              <a:t> Запустіть на виконання </a:t>
            </a:r>
            <a:r>
              <a:rPr lang="ru-RU" altLang="ru-RU" sz="1600" dirty="0" smtClean="0"/>
              <a:t>контейнера </a:t>
            </a:r>
            <a:r>
              <a:rPr lang="ru-RU" altLang="ru-RU" sz="1600" dirty="0"/>
              <a:t>на основі образу за допомогою </a:t>
            </a:r>
            <a:r>
              <a:rPr lang="ru-RU" altLang="ru-RU" sz="1600" b="1" dirty="0"/>
              <a:t>docker run </a:t>
            </a:r>
            <a:r>
              <a:rPr lang="ru-RU" altLang="ru-RU" sz="1600" dirty="0"/>
              <a:t>або </a:t>
            </a:r>
            <a:r>
              <a:rPr lang="ru-RU" altLang="ru-RU" sz="1600" b="1" dirty="0"/>
              <a:t>docker container create</a:t>
            </a:r>
            <a:r>
              <a:rPr lang="ru-RU" altLang="ru-RU" sz="1600" dirty="0" smtClean="0"/>
              <a:t>.</a:t>
            </a:r>
          </a:p>
          <a:p>
            <a:pPr lvl="0" eaLnBrk="0" fontAlgn="base" hangingPunct="0">
              <a:spcBef>
                <a:spcPct val="0"/>
              </a:spcBef>
              <a:spcAft>
                <a:spcPct val="0"/>
              </a:spcAft>
            </a:pPr>
            <a:endParaRPr lang="ru-RU" altLang="ru-RU" sz="1600" dirty="0"/>
          </a:p>
          <a:p>
            <a:pPr lvl="0" eaLnBrk="0" fontAlgn="base" hangingPunct="0">
              <a:spcBef>
                <a:spcPct val="0"/>
              </a:spcBef>
              <a:spcAft>
                <a:spcPct val="0"/>
              </a:spcAft>
            </a:pPr>
            <a:r>
              <a:rPr lang="ru-RU" altLang="ru-RU" sz="1600" b="1" dirty="0"/>
              <a:t>Крок 3.</a:t>
            </a:r>
            <a:r>
              <a:rPr lang="ru-RU" altLang="ru-RU" sz="1600" dirty="0"/>
              <a:t> Фонова служба Docker (Docker daemon) перевіряє, чи має вона локальну копію образу. Якщо такої копії немає, він витягує образ з реєстру.</a:t>
            </a:r>
          </a:p>
          <a:p>
            <a:pPr lvl="0" eaLnBrk="0" fontAlgn="base" hangingPunct="0">
              <a:spcBef>
                <a:spcPct val="0"/>
              </a:spcBef>
              <a:spcAft>
                <a:spcPct val="0"/>
              </a:spcAft>
            </a:pPr>
            <a:endParaRPr lang="ru-RU" altLang="ru-RU" sz="1600" b="1" dirty="0" smtClean="0"/>
          </a:p>
          <a:p>
            <a:pPr lvl="0" eaLnBrk="0" fontAlgn="base" hangingPunct="0">
              <a:spcBef>
                <a:spcPct val="0"/>
              </a:spcBef>
              <a:spcAft>
                <a:spcPct val="0"/>
              </a:spcAft>
            </a:pPr>
            <a:r>
              <a:rPr lang="ru-RU" altLang="ru-RU" sz="1600" b="1" dirty="0" smtClean="0"/>
              <a:t>Крок </a:t>
            </a:r>
            <a:r>
              <a:rPr lang="ru-RU" altLang="ru-RU" sz="1600" b="1" dirty="0"/>
              <a:t>4.</a:t>
            </a:r>
            <a:r>
              <a:rPr lang="ru-RU" altLang="ru-RU" sz="1600" dirty="0"/>
              <a:t> Docker daemon створює контейнер на основі образу і, якщо використовували </a:t>
            </a:r>
            <a:r>
              <a:rPr lang="ru-RU" altLang="ru-RU" sz="1600" b="1" dirty="0"/>
              <a:t>docker run</a:t>
            </a:r>
            <a:r>
              <a:rPr lang="ru-RU" altLang="ru-RU" sz="1600" dirty="0"/>
              <a:t>, увійдіть до нього і виконайте запитувану команду.</a:t>
            </a:r>
          </a:p>
          <a:p>
            <a:pPr lvl="0" eaLnBrk="0" fontAlgn="base" hangingPunct="0">
              <a:spcBef>
                <a:spcPct val="0"/>
              </a:spcBef>
              <a:spcAft>
                <a:spcPct val="0"/>
              </a:spcAft>
            </a:pPr>
            <a:endParaRPr lang="ru-RU" altLang="ru-RU" sz="1600" dirty="0" smtClean="0"/>
          </a:p>
          <a:p>
            <a:pPr lvl="0" eaLnBrk="0" fontAlgn="base" hangingPunct="0">
              <a:spcBef>
                <a:spcPct val="0"/>
              </a:spcBef>
              <a:spcAft>
                <a:spcPct val="0"/>
              </a:spcAft>
            </a:pPr>
            <a:r>
              <a:rPr lang="ru-RU" altLang="ru-RU" sz="1600" dirty="0" smtClean="0"/>
              <a:t>Як </a:t>
            </a:r>
            <a:r>
              <a:rPr lang="ru-RU" altLang="ru-RU" sz="1600" dirty="0"/>
              <a:t>можете бачити, якщо ви збираєтеся створити розгортання на основі контейнера для зразка застосунку, ви збираєтесь створювати образ. Для цього вам знадобиться </a:t>
            </a:r>
            <a:r>
              <a:rPr lang="ru-RU" altLang="ru-RU" sz="1600" b="1" dirty="0"/>
              <a:t>Dockerfile</a:t>
            </a:r>
            <a:r>
              <a:rPr lang="ru-RU" altLang="ru-RU" sz="1600" dirty="0"/>
              <a:t>.</a:t>
            </a:r>
          </a:p>
        </p:txBody>
      </p:sp>
    </p:spTree>
    <p:extLst>
      <p:ext uri="{BB962C8B-B14F-4D97-AF65-F5344CB8AC3E}">
        <p14:creationId xmlns:p14="http://schemas.microsoft.com/office/powerpoint/2010/main" val="408691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800" b="1" dirty="0" err="1"/>
              <a:t>Dockerfile</a:t>
            </a:r>
            <a:endParaRPr lang="en-US" sz="1800" b="1" dirty="0"/>
          </a:p>
          <a:p>
            <a:pPr marL="0" lvl="0" indent="0" eaLnBrk="0" fontAlgn="base" hangingPunct="0">
              <a:lnSpc>
                <a:spcPct val="100000"/>
              </a:lnSpc>
              <a:spcBef>
                <a:spcPct val="0"/>
              </a:spcBef>
              <a:spcAft>
                <a:spcPct val="0"/>
              </a:spcAft>
              <a:buNone/>
            </a:pPr>
            <a:endParaRPr lang="ru-RU" altLang="ru-RU" sz="1600" dirty="0" smtClean="0"/>
          </a:p>
          <a:p>
            <a:pPr marL="0" lvl="0" indent="0" eaLnBrk="0" fontAlgn="base" hangingPunct="0">
              <a:lnSpc>
                <a:spcPct val="100000"/>
              </a:lnSpc>
              <a:spcBef>
                <a:spcPct val="0"/>
              </a:spcBef>
              <a:spcAft>
                <a:spcPct val="0"/>
              </a:spcAft>
              <a:buNone/>
            </a:pPr>
            <a:endParaRPr lang="ru-RU" altLang="ru-RU" sz="1600" dirty="0" smtClean="0"/>
          </a:p>
          <a:p>
            <a:pPr marL="0" lvl="0" indent="0" eaLnBrk="0" fontAlgn="base" hangingPunct="0">
              <a:lnSpc>
                <a:spcPct val="100000"/>
              </a:lnSpc>
              <a:spcBef>
                <a:spcPct val="0"/>
              </a:spcBef>
              <a:spcAft>
                <a:spcPct val="0"/>
              </a:spcAft>
              <a:buNone/>
            </a:pPr>
            <a:r>
              <a:rPr lang="ru-RU" altLang="ru-RU" sz="1800" dirty="0" smtClean="0"/>
              <a:t>Якщо </a:t>
            </a:r>
            <a:r>
              <a:rPr lang="ru-RU" altLang="ru-RU" sz="1800" dirty="0"/>
              <a:t>ви </a:t>
            </a:r>
            <a:r>
              <a:rPr lang="ru-RU" altLang="ru-RU" sz="1800" dirty="0" smtClean="0"/>
              <a:t>знайомі з мовою програмування C</a:t>
            </a:r>
            <a:r>
              <a:rPr lang="ru-RU" altLang="ru-RU" sz="1800" dirty="0"/>
              <a:t>, </a:t>
            </a:r>
            <a:r>
              <a:rPr lang="ru-RU" altLang="ru-RU" sz="1800" dirty="0" smtClean="0"/>
              <a:t>то ви </a:t>
            </a:r>
            <a:r>
              <a:rPr lang="ru-RU" altLang="ru-RU" sz="1800" dirty="0"/>
              <a:t>знаєте, що потрібно для компіляції вашого коду. Якщо так, ви </a:t>
            </a:r>
            <a:r>
              <a:rPr lang="ru-RU" altLang="ru-RU" sz="1800" dirty="0" smtClean="0"/>
              <a:t>знайомі </a:t>
            </a:r>
            <a:r>
              <a:rPr lang="ru-RU" altLang="ru-RU" sz="1800" dirty="0"/>
              <a:t>з поняттям “makefile.” Це файл, який утиліта make використовує для компіляції та збирання всіх частин програми.</a:t>
            </a:r>
          </a:p>
          <a:p>
            <a:pPr marL="0" lvl="0" indent="0" eaLnBrk="0" fontAlgn="base" hangingPunct="0">
              <a:lnSpc>
                <a:spcPct val="100000"/>
              </a:lnSpc>
              <a:spcBef>
                <a:spcPct val="0"/>
              </a:spcBef>
              <a:spcAft>
                <a:spcPct val="0"/>
              </a:spcAft>
              <a:buNone/>
            </a:pPr>
            <a:endParaRPr lang="ru-RU" altLang="ru-RU" sz="1800" dirty="0" smtClean="0"/>
          </a:p>
          <a:p>
            <a:pPr marL="0" lvl="0" indent="0" eaLnBrk="0" fontAlgn="base" hangingPunct="0">
              <a:lnSpc>
                <a:spcPct val="100000"/>
              </a:lnSpc>
              <a:spcBef>
                <a:spcPct val="0"/>
              </a:spcBef>
              <a:spcAft>
                <a:spcPct val="0"/>
              </a:spcAft>
              <a:buNone/>
            </a:pPr>
            <a:r>
              <a:rPr lang="ru-RU" altLang="ru-RU" sz="1800" dirty="0" smtClean="0"/>
              <a:t>Це </a:t>
            </a:r>
            <a:r>
              <a:rPr lang="ru-RU" altLang="ru-RU" sz="1800" dirty="0"/>
              <a:t>те, що </a:t>
            </a:r>
            <a:r>
              <a:rPr lang="ru-RU" altLang="ru-RU" sz="1800" b="1" dirty="0"/>
              <a:t>Dockerfile</a:t>
            </a:r>
            <a:r>
              <a:rPr lang="ru-RU" altLang="ru-RU" sz="1800" dirty="0"/>
              <a:t> робить для Docker. Це простий текстовий файл з назвою </a:t>
            </a:r>
            <a:r>
              <a:rPr lang="ru-RU" altLang="ru-RU" sz="1800" b="1" dirty="0"/>
              <a:t>Dockerfile</a:t>
            </a:r>
            <a:r>
              <a:rPr lang="ru-RU" altLang="ru-RU" sz="1800" dirty="0"/>
              <a:t>. Він визначає кроки, які команда </a:t>
            </a:r>
            <a:r>
              <a:rPr lang="ru-RU" altLang="ru-RU" sz="1800" b="1" dirty="0"/>
              <a:t>docker build </a:t>
            </a:r>
            <a:r>
              <a:rPr lang="ru-RU" altLang="ru-RU" sz="1800" dirty="0"/>
              <a:t>повинна виконати, щоб створити образ, який потім можна використовувати для створення цільового контейнера.</a:t>
            </a:r>
          </a:p>
          <a:p>
            <a:pPr marL="0" lvl="0" indent="0" eaLnBrk="0" fontAlgn="base" hangingPunct="0">
              <a:lnSpc>
                <a:spcPct val="100000"/>
              </a:lnSpc>
              <a:spcBef>
                <a:spcPct val="0"/>
              </a:spcBef>
              <a:spcAft>
                <a:spcPct val="0"/>
              </a:spcAft>
              <a:buNone/>
            </a:pPr>
            <a:endParaRPr lang="ru-RU" altLang="ru-RU" sz="1800" dirty="0" smtClean="0"/>
          </a:p>
          <a:p>
            <a:pPr marL="0" lvl="0" indent="0" eaLnBrk="0" fontAlgn="base" hangingPunct="0">
              <a:lnSpc>
                <a:spcPct val="100000"/>
              </a:lnSpc>
              <a:spcBef>
                <a:spcPct val="0"/>
              </a:spcBef>
              <a:spcAft>
                <a:spcPct val="0"/>
              </a:spcAft>
              <a:buNone/>
            </a:pPr>
            <a:r>
              <a:rPr lang="ru-RU" altLang="ru-RU" sz="1800" dirty="0" smtClean="0"/>
              <a:t>Можна </a:t>
            </a:r>
            <a:r>
              <a:rPr lang="ru-RU" altLang="ru-RU" sz="1800" dirty="0"/>
              <a:t>створити дуже простий </a:t>
            </a:r>
            <a:r>
              <a:rPr lang="ru-RU" altLang="ru-RU" sz="1800" b="1" dirty="0"/>
              <a:t>Dockerfile</a:t>
            </a:r>
            <a:r>
              <a:rPr lang="ru-RU" altLang="ru-RU" sz="1800" dirty="0"/>
              <a:t>, який створює Ubuntu-контейнер. </a:t>
            </a:r>
          </a:p>
          <a:p>
            <a:pPr marL="0" lvl="0" indent="0" eaLnBrk="0" fontAlgn="base" hangingPunct="0">
              <a:lnSpc>
                <a:spcPct val="100000"/>
              </a:lnSpc>
              <a:spcBef>
                <a:spcPct val="0"/>
              </a:spcBef>
              <a:spcAft>
                <a:spcPct val="0"/>
              </a:spcAft>
              <a:buNone/>
            </a:pPr>
            <a:r>
              <a:rPr lang="ru-RU" altLang="ru-RU" sz="1800" dirty="0" smtClean="0"/>
              <a:t>Скористайтеся </a:t>
            </a:r>
            <a:r>
              <a:rPr lang="ru-RU" altLang="ru-RU" sz="1800" dirty="0"/>
              <a:t>командою </a:t>
            </a:r>
            <a:r>
              <a:rPr lang="ru-RU" altLang="ru-RU" sz="1800" b="1" dirty="0"/>
              <a:t>cat</a:t>
            </a:r>
            <a:r>
              <a:rPr lang="ru-RU" altLang="ru-RU" sz="1800" dirty="0"/>
              <a:t>, щоб створити Dockerfile, а потім додайте до файлу </a:t>
            </a:r>
            <a:r>
              <a:rPr lang="ru-RU" altLang="ru-RU" sz="1800" b="1" dirty="0"/>
              <a:t>FROM ubuntu</a:t>
            </a:r>
            <a:r>
              <a:rPr lang="ru-RU" altLang="ru-RU" sz="1800" dirty="0"/>
              <a:t>. Натисніть </a:t>
            </a:r>
            <a:r>
              <a:rPr lang="ru-RU" altLang="ru-RU" sz="1800" b="1" dirty="0"/>
              <a:t>Ctrl+D</a:t>
            </a:r>
            <a:r>
              <a:rPr lang="ru-RU" altLang="ru-RU" sz="1800" dirty="0"/>
              <a:t>, щоб зберегти і закрити файл з наступним текстом і зберегти його в поточному каталозі:</a:t>
            </a:r>
          </a:p>
          <a:p>
            <a:pPr marL="0" indent="0">
              <a:buNone/>
            </a:pPr>
            <a:endParaRPr lang="uk-UA" sz="2000" dirty="0"/>
          </a:p>
        </p:txBody>
      </p:sp>
      <p:pic>
        <p:nvPicPr>
          <p:cNvPr id="4" name="Picture 3"/>
          <p:cNvPicPr>
            <a:picLocks noChangeAspect="1"/>
          </p:cNvPicPr>
          <p:nvPr/>
        </p:nvPicPr>
        <p:blipFill>
          <a:blip r:embed="rId2"/>
          <a:stretch>
            <a:fillRect/>
          </a:stretch>
        </p:blipFill>
        <p:spPr>
          <a:xfrm>
            <a:off x="325925" y="4243151"/>
            <a:ext cx="3780943" cy="1155637"/>
          </a:xfrm>
          <a:prstGeom prst="rect">
            <a:avLst/>
          </a:prstGeom>
        </p:spPr>
      </p:pic>
    </p:spTree>
    <p:extLst>
      <p:ext uri="{BB962C8B-B14F-4D97-AF65-F5344CB8AC3E}">
        <p14:creationId xmlns:p14="http://schemas.microsoft.com/office/powerpoint/2010/main" val="2767087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319" y="323196"/>
            <a:ext cx="11854004" cy="1200329"/>
          </a:xfrm>
          <a:prstGeom prst="rect">
            <a:avLst/>
          </a:prstGeom>
        </p:spPr>
        <p:txBody>
          <a:bodyPr wrap="square">
            <a:spAutoFit/>
          </a:bodyPr>
          <a:lstStyle/>
          <a:p>
            <a:pPr lvl="0" eaLnBrk="0" fontAlgn="base" hangingPunct="0">
              <a:spcBef>
                <a:spcPct val="0"/>
              </a:spcBef>
              <a:spcAft>
                <a:spcPct val="0"/>
              </a:spcAft>
            </a:pPr>
            <a:r>
              <a:rPr lang="ru-RU" altLang="ru-RU" dirty="0"/>
              <a:t>Тобто все, що потрібно, тільки цей один рядок. Тепер ви можете використовувати команду </a:t>
            </a:r>
            <a:r>
              <a:rPr lang="ru-RU" altLang="ru-RU" b="1" dirty="0"/>
              <a:t>docker build </a:t>
            </a:r>
            <a:r>
              <a:rPr lang="ru-RU" altLang="ru-RU" dirty="0"/>
              <a:t>для побудови образу, як показано в наступному прикладі. Параметр </a:t>
            </a:r>
            <a:r>
              <a:rPr lang="ru-RU" altLang="ru-RU" b="1" dirty="0"/>
              <a:t>-t</a:t>
            </a:r>
            <a:r>
              <a:rPr lang="ru-RU" altLang="ru-RU" dirty="0"/>
              <a:t> використовується для назви збірки. Зверніть увагу на точку (</a:t>
            </a:r>
            <a:r>
              <a:rPr lang="ru-RU" altLang="ru-RU" b="1" dirty="0"/>
              <a:t>.</a:t>
            </a:r>
            <a:r>
              <a:rPr lang="ru-RU" altLang="ru-RU" dirty="0"/>
              <a:t>) наприкінці команди, яка вказує, що образ має бути побудований в поточному каталозі. Скористайтеся </a:t>
            </a:r>
            <a:r>
              <a:rPr lang="ru-RU" altLang="ru-RU" b="1" dirty="0"/>
              <a:t>docker build --help</a:t>
            </a:r>
            <a:r>
              <a:rPr lang="ru-RU" altLang="ru-RU" dirty="0"/>
              <a:t>, щоб ознайомитись з усіма доступними параметрами. </a:t>
            </a:r>
          </a:p>
        </p:txBody>
      </p:sp>
      <p:pic>
        <p:nvPicPr>
          <p:cNvPr id="5" name="Picture 4"/>
          <p:cNvPicPr>
            <a:picLocks noChangeAspect="1"/>
          </p:cNvPicPr>
          <p:nvPr/>
        </p:nvPicPr>
        <p:blipFill>
          <a:blip r:embed="rId2"/>
          <a:stretch>
            <a:fillRect/>
          </a:stretch>
        </p:blipFill>
        <p:spPr>
          <a:xfrm>
            <a:off x="304800" y="1728127"/>
            <a:ext cx="8595964" cy="3685845"/>
          </a:xfrm>
          <a:prstGeom prst="rect">
            <a:avLst/>
          </a:prstGeom>
        </p:spPr>
      </p:pic>
    </p:spTree>
    <p:extLst>
      <p:ext uri="{BB962C8B-B14F-4D97-AF65-F5344CB8AC3E}">
        <p14:creationId xmlns:p14="http://schemas.microsoft.com/office/powerpoint/2010/main" val="2861954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211" y="273060"/>
            <a:ext cx="11835897" cy="4431983"/>
          </a:xfrm>
          <a:prstGeom prst="rect">
            <a:avLst/>
          </a:prstGeom>
        </p:spPr>
        <p:txBody>
          <a:bodyPr wrap="square">
            <a:spAutoFit/>
          </a:bodyPr>
          <a:lstStyle/>
          <a:p>
            <a:pPr lvl="0" eaLnBrk="0" fontAlgn="base" hangingPunct="0">
              <a:spcBef>
                <a:spcPct val="0"/>
              </a:spcBef>
              <a:spcAft>
                <a:spcPct val="0"/>
              </a:spcAft>
            </a:pPr>
            <a:r>
              <a:rPr lang="ru-RU" altLang="ru-RU" dirty="0"/>
              <a:t>Введіть команду </a:t>
            </a:r>
            <a:r>
              <a:rPr lang="ru-RU" altLang="ru-RU" b="1" dirty="0"/>
              <a:t>docker images</a:t>
            </a:r>
            <a:r>
              <a:rPr lang="ru-RU" altLang="ru-RU" dirty="0"/>
              <a:t>, щоб побачити ваш образ в переліку образів на DEVASC VM</a:t>
            </a:r>
            <a:r>
              <a:rPr lang="ru-RU" altLang="ru-RU" dirty="0" smtClean="0"/>
              <a:t>:</a:t>
            </a:r>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eaLnBrk="0" fontAlgn="base" hangingPunct="0">
              <a:spcBef>
                <a:spcPct val="0"/>
              </a:spcBef>
              <a:spcAft>
                <a:spcPct val="0"/>
              </a:spcAft>
            </a:pPr>
            <a:r>
              <a:rPr lang="ru-RU" altLang="ru-RU" dirty="0"/>
              <a:t>Тепер, коли у вас є образ, скористайтеся командою </a:t>
            </a:r>
            <a:r>
              <a:rPr lang="ru-RU" altLang="ru-RU" b="1" dirty="0"/>
              <a:t>docker run</a:t>
            </a:r>
            <a:r>
              <a:rPr lang="ru-RU" altLang="ru-RU" dirty="0"/>
              <a:t>, щоб запустити його. Тепер ви перебуваєте в оболонці bash у створеному вами doker-образі. Перейдіть до домашнього каталогу і введіть </a:t>
            </a:r>
            <a:r>
              <a:rPr lang="ru-RU" altLang="ru-RU" b="1" dirty="0"/>
              <a:t>ls</a:t>
            </a:r>
            <a:r>
              <a:rPr lang="ru-RU" altLang="ru-RU" dirty="0"/>
              <a:t>, щоб побачити, що він порожній і готовий до використання. Введіть </a:t>
            </a:r>
            <a:r>
              <a:rPr lang="ru-RU" altLang="ru-RU" b="1" dirty="0"/>
              <a:t>exit</a:t>
            </a:r>
            <a:r>
              <a:rPr lang="ru-RU" altLang="ru-RU" dirty="0"/>
              <a:t>, щоб залишити Docker-контейнер і повернутися до основної операційної системи DEVASC VM. </a:t>
            </a:r>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sz="1600" dirty="0"/>
          </a:p>
          <a:p>
            <a:pPr lvl="0" eaLnBrk="0" fontAlgn="base" hangingPunct="0">
              <a:spcBef>
                <a:spcPct val="0"/>
              </a:spcBef>
              <a:spcAft>
                <a:spcPct val="0"/>
              </a:spcAft>
            </a:pPr>
            <a:endParaRPr lang="ru-RU" altLang="ru-RU" sz="1600" dirty="0" smtClean="0"/>
          </a:p>
          <a:p>
            <a:pPr lvl="0" eaLnBrk="0" fontAlgn="base" hangingPunct="0">
              <a:spcBef>
                <a:spcPct val="0"/>
              </a:spcBef>
              <a:spcAft>
                <a:spcPct val="0"/>
              </a:spcAft>
            </a:pPr>
            <a:r>
              <a:rPr lang="ru-RU" altLang="ru-RU" sz="1600" dirty="0" smtClean="0"/>
              <a:t> </a:t>
            </a:r>
            <a:endParaRPr lang="ru-RU" altLang="ru-RU" sz="1600" dirty="0"/>
          </a:p>
        </p:txBody>
      </p:sp>
      <p:pic>
        <p:nvPicPr>
          <p:cNvPr id="5" name="Picture 4"/>
          <p:cNvPicPr>
            <a:picLocks noChangeAspect="1"/>
          </p:cNvPicPr>
          <p:nvPr/>
        </p:nvPicPr>
        <p:blipFill>
          <a:blip r:embed="rId2"/>
          <a:stretch>
            <a:fillRect/>
          </a:stretch>
        </p:blipFill>
        <p:spPr>
          <a:xfrm>
            <a:off x="274009" y="819950"/>
            <a:ext cx="7860984" cy="1135598"/>
          </a:xfrm>
          <a:prstGeom prst="rect">
            <a:avLst/>
          </a:prstGeom>
        </p:spPr>
      </p:pic>
      <p:pic>
        <p:nvPicPr>
          <p:cNvPr id="7" name="Picture 6"/>
          <p:cNvPicPr>
            <a:picLocks noChangeAspect="1"/>
          </p:cNvPicPr>
          <p:nvPr/>
        </p:nvPicPr>
        <p:blipFill>
          <a:blip r:embed="rId3"/>
          <a:stretch>
            <a:fillRect/>
          </a:stretch>
        </p:blipFill>
        <p:spPr>
          <a:xfrm>
            <a:off x="274009" y="3484688"/>
            <a:ext cx="9985155" cy="2092247"/>
          </a:xfrm>
          <a:prstGeom prst="rect">
            <a:avLst/>
          </a:prstGeom>
        </p:spPr>
      </p:pic>
    </p:spTree>
    <p:extLst>
      <p:ext uri="{BB962C8B-B14F-4D97-AF65-F5344CB8AC3E}">
        <p14:creationId xmlns:p14="http://schemas.microsoft.com/office/powerpoint/2010/main" val="611607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2000" b="1" dirty="0"/>
              <a:t>Анатомія </a:t>
            </a:r>
            <a:r>
              <a:rPr lang="en-US" sz="2000" b="1" dirty="0" err="1"/>
              <a:t>Dockerfile</a:t>
            </a:r>
            <a:endParaRPr lang="en-US" sz="2000" b="1" dirty="0"/>
          </a:p>
          <a:p>
            <a:pPr marL="0" lvl="0" indent="0" eaLnBrk="0" fontAlgn="base" hangingPunct="0">
              <a:lnSpc>
                <a:spcPct val="100000"/>
              </a:lnSpc>
              <a:spcBef>
                <a:spcPct val="0"/>
              </a:spcBef>
              <a:spcAft>
                <a:spcPct val="0"/>
              </a:spcAft>
              <a:buNone/>
            </a:pPr>
            <a:endParaRPr lang="ru-RU" altLang="ru-RU" sz="1800" dirty="0" smtClean="0"/>
          </a:p>
          <a:p>
            <a:pPr marL="0" lvl="0" indent="0" eaLnBrk="0" fontAlgn="base" hangingPunct="0">
              <a:lnSpc>
                <a:spcPct val="100000"/>
              </a:lnSpc>
              <a:spcBef>
                <a:spcPct val="0"/>
              </a:spcBef>
              <a:spcAft>
                <a:spcPct val="0"/>
              </a:spcAft>
              <a:buNone/>
            </a:pPr>
            <a:r>
              <a:rPr lang="ru-RU" altLang="ru-RU" sz="1800" dirty="0" smtClean="0"/>
              <a:t>Звичайно</a:t>
            </a:r>
            <a:r>
              <a:rPr lang="ru-RU" altLang="ru-RU" sz="1800" dirty="0"/>
              <a:t>, якщо все, що б ви могли зробити з </a:t>
            </a:r>
            <a:r>
              <a:rPr lang="ru-RU" altLang="ru-RU" sz="1800" b="1" dirty="0"/>
              <a:t>Dockerfile</a:t>
            </a:r>
            <a:r>
              <a:rPr lang="ru-RU" altLang="ru-RU" sz="1800" dirty="0"/>
              <a:t> - запустити чисту операційну систему, це було б корисно, але що робити якщо вам потрібен спосіб стартувати з шаблону і зібрати з нього застосунок.</a:t>
            </a:r>
          </a:p>
          <a:p>
            <a:pPr marL="0" lvl="0" indent="0" eaLnBrk="0" fontAlgn="base" hangingPunct="0">
              <a:lnSpc>
                <a:spcPct val="100000"/>
              </a:lnSpc>
              <a:spcBef>
                <a:spcPct val="0"/>
              </a:spcBef>
              <a:spcAft>
                <a:spcPct val="0"/>
              </a:spcAft>
              <a:buNone/>
            </a:pPr>
            <a:endParaRPr lang="ru-RU" altLang="ru-RU" sz="1800" b="1" dirty="0" smtClean="0"/>
          </a:p>
          <a:p>
            <a:pPr marL="0" lvl="0" indent="0" eaLnBrk="0" fontAlgn="base" hangingPunct="0">
              <a:lnSpc>
                <a:spcPct val="100000"/>
              </a:lnSpc>
              <a:spcBef>
                <a:spcPct val="0"/>
              </a:spcBef>
              <a:spcAft>
                <a:spcPct val="0"/>
              </a:spcAft>
              <a:buNone/>
            </a:pPr>
            <a:r>
              <a:rPr lang="ru-RU" altLang="ru-RU" sz="1800" dirty="0" smtClean="0"/>
              <a:t>Розглянемо </a:t>
            </a:r>
            <a:r>
              <a:rPr lang="ru-RU" altLang="ru-RU" sz="1800" dirty="0"/>
              <a:t>наступний </a:t>
            </a:r>
            <a:r>
              <a:rPr lang="ru-RU" altLang="ru-RU" sz="1800" b="1" dirty="0"/>
              <a:t>Dockerfile</a:t>
            </a:r>
            <a:r>
              <a:rPr lang="ru-RU" altLang="ru-RU" sz="1800" dirty="0"/>
              <a:t>, що містить Python-застосунок:</a:t>
            </a:r>
          </a:p>
          <a:p>
            <a:pPr marL="0" indent="0">
              <a:buNone/>
            </a:pPr>
            <a:endParaRPr lang="uk-UA" sz="1800" dirty="0"/>
          </a:p>
        </p:txBody>
      </p:sp>
      <p:pic>
        <p:nvPicPr>
          <p:cNvPr id="4" name="Picture 3"/>
          <p:cNvPicPr>
            <a:picLocks noChangeAspect="1"/>
          </p:cNvPicPr>
          <p:nvPr/>
        </p:nvPicPr>
        <p:blipFill>
          <a:blip r:embed="rId3"/>
          <a:stretch>
            <a:fillRect/>
          </a:stretch>
        </p:blipFill>
        <p:spPr>
          <a:xfrm>
            <a:off x="307817" y="2154205"/>
            <a:ext cx="4507158" cy="1693518"/>
          </a:xfrm>
          <a:prstGeom prst="rect">
            <a:avLst/>
          </a:prstGeom>
        </p:spPr>
      </p:pic>
      <p:sp>
        <p:nvSpPr>
          <p:cNvPr id="6" name="Rectangle 5"/>
          <p:cNvSpPr/>
          <p:nvPr/>
        </p:nvSpPr>
        <p:spPr>
          <a:xfrm>
            <a:off x="4932670" y="2063670"/>
            <a:ext cx="7081279" cy="2308324"/>
          </a:xfrm>
          <a:prstGeom prst="rect">
            <a:avLst/>
          </a:prstGeom>
        </p:spPr>
        <p:txBody>
          <a:bodyPr wrap="square">
            <a:spAutoFit/>
          </a:bodyPr>
          <a:lstStyle/>
          <a:p>
            <a:pPr lvl="0" eaLnBrk="0" fontAlgn="base" hangingPunct="0">
              <a:spcBef>
                <a:spcPct val="0"/>
              </a:spcBef>
              <a:spcAft>
                <a:spcPct val="0"/>
              </a:spcAft>
            </a:pPr>
            <a:r>
              <a:rPr lang="ru-RU" altLang="ru-RU" dirty="0"/>
              <a:t>У Dockerfile, представленому вище, команди мають наступне призначення:</a:t>
            </a:r>
          </a:p>
          <a:p>
            <a:pPr lvl="0" eaLnBrk="0" fontAlgn="base" hangingPunct="0">
              <a:spcBef>
                <a:spcPct val="0"/>
              </a:spcBef>
              <a:spcAft>
                <a:spcPct val="0"/>
              </a:spcAft>
              <a:buFontTx/>
              <a:buChar char="•"/>
            </a:pPr>
            <a:r>
              <a:rPr lang="ru-RU" altLang="ru-RU" dirty="0"/>
              <a:t>Команда </a:t>
            </a:r>
            <a:r>
              <a:rPr lang="ru-RU" altLang="ru-RU" b="1" dirty="0"/>
              <a:t>FROM</a:t>
            </a:r>
            <a:r>
              <a:rPr lang="ru-RU" altLang="ru-RU" dirty="0"/>
              <a:t> встановлює Python до Docker-образу. Вона викликає типовий образ, заснований на Debian Linux, з Docker Hub, з встановленою найновішою версією Python.</a:t>
            </a:r>
          </a:p>
          <a:p>
            <a:pPr lvl="0" eaLnBrk="0" fontAlgn="base" hangingPunct="0">
              <a:spcBef>
                <a:spcPct val="0"/>
              </a:spcBef>
              <a:spcAft>
                <a:spcPct val="0"/>
              </a:spcAft>
              <a:buFontTx/>
              <a:buChar char="•"/>
            </a:pPr>
            <a:r>
              <a:rPr lang="ru-RU" altLang="ru-RU" dirty="0"/>
              <a:t>Команда </a:t>
            </a:r>
            <a:r>
              <a:rPr lang="ru-RU" altLang="ru-RU" b="1" dirty="0"/>
              <a:t>WORKDIR</a:t>
            </a:r>
            <a:r>
              <a:rPr lang="ru-RU" altLang="ru-RU" dirty="0"/>
              <a:t> повідомляє Docker використовувати /home/ubuntu в якості робочого каталогу.</a:t>
            </a:r>
          </a:p>
          <a:p>
            <a:pPr lvl="0" eaLnBrk="0" fontAlgn="base" hangingPunct="0">
              <a:spcBef>
                <a:spcPct val="0"/>
              </a:spcBef>
              <a:spcAft>
                <a:spcPct val="0"/>
              </a:spcAft>
            </a:pPr>
            <a:endParaRPr lang="ru-RU" altLang="ru-RU" dirty="0"/>
          </a:p>
        </p:txBody>
      </p:sp>
      <p:sp>
        <p:nvSpPr>
          <p:cNvPr id="7" name="Rectangle 6"/>
          <p:cNvSpPr/>
          <p:nvPr/>
        </p:nvSpPr>
        <p:spPr>
          <a:xfrm>
            <a:off x="295747" y="4272716"/>
            <a:ext cx="11896253" cy="2308324"/>
          </a:xfrm>
          <a:prstGeom prst="rect">
            <a:avLst/>
          </a:prstGeom>
        </p:spPr>
        <p:txBody>
          <a:bodyPr wrap="square">
            <a:spAutoFit/>
          </a:bodyPr>
          <a:lstStyle/>
          <a:p>
            <a:pPr lvl="0" eaLnBrk="0" fontAlgn="base" hangingPunct="0">
              <a:spcBef>
                <a:spcPct val="0"/>
              </a:spcBef>
              <a:spcAft>
                <a:spcPct val="0"/>
              </a:spcAft>
              <a:buFontTx/>
              <a:buChar char="•"/>
            </a:pPr>
            <a:r>
              <a:rPr lang="ru-RU" altLang="ru-RU" dirty="0"/>
              <a:t>Команда </a:t>
            </a:r>
            <a:r>
              <a:rPr lang="ru-RU" altLang="ru-RU" b="1" dirty="0"/>
              <a:t>COPY</a:t>
            </a:r>
            <a:r>
              <a:rPr lang="ru-RU" altLang="ru-RU" dirty="0"/>
              <a:t> наказує Docker скопіювати файл </a:t>
            </a:r>
            <a:r>
              <a:rPr lang="ru-RU" altLang="ru-RU" b="1" dirty="0"/>
              <a:t>sample-app.py</a:t>
            </a:r>
            <a:r>
              <a:rPr lang="ru-RU" altLang="ru-RU" dirty="0"/>
              <a:t> з поточного каталогу Dockerfile до /home/ubuntu.</a:t>
            </a:r>
          </a:p>
          <a:p>
            <a:pPr lvl="0" eaLnBrk="0" fontAlgn="base" hangingPunct="0">
              <a:spcBef>
                <a:spcPct val="0"/>
              </a:spcBef>
              <a:spcAft>
                <a:spcPct val="0"/>
              </a:spcAft>
              <a:buFontTx/>
              <a:buChar char="•"/>
            </a:pPr>
            <a:r>
              <a:rPr lang="ru-RU" altLang="ru-RU" dirty="0"/>
              <a:t>Команда </a:t>
            </a:r>
            <a:r>
              <a:rPr lang="ru-RU" altLang="ru-RU" b="1" dirty="0"/>
              <a:t>RUN</a:t>
            </a:r>
            <a:r>
              <a:rPr lang="ru-RU" altLang="ru-RU" dirty="0"/>
              <a:t> дозволяє безпосередньо виконувати команди на контейнері. У цьому прикладі встановлений Flask. Flask — це платформа для підтримки вашого застосунку, як веб-застосунку.</a:t>
            </a:r>
          </a:p>
          <a:p>
            <a:pPr lvl="0" eaLnBrk="0" fontAlgn="base" hangingPunct="0">
              <a:spcBef>
                <a:spcPct val="0"/>
              </a:spcBef>
              <a:spcAft>
                <a:spcPct val="0"/>
              </a:spcAft>
              <a:buFontTx/>
              <a:buChar char="•"/>
            </a:pPr>
            <a:r>
              <a:rPr lang="ru-RU" altLang="ru-RU" dirty="0"/>
              <a:t>Команда </a:t>
            </a:r>
            <a:r>
              <a:rPr lang="ru-RU" altLang="ru-RU" b="1" dirty="0"/>
              <a:t>CMD</a:t>
            </a:r>
            <a:r>
              <a:rPr lang="ru-RU" altLang="ru-RU" dirty="0"/>
              <a:t> запускає сервер під час запуску реального контейнера. Тут ви використовуєте команду Python, щоб запустити на виконання </a:t>
            </a:r>
            <a:r>
              <a:rPr lang="ru-RU" altLang="ru-RU" b="1" dirty="0"/>
              <a:t>sample-app.py</a:t>
            </a:r>
            <a:r>
              <a:rPr lang="ru-RU" altLang="ru-RU" dirty="0"/>
              <a:t> всередині контейнера.</a:t>
            </a:r>
          </a:p>
          <a:p>
            <a:pPr lvl="0" eaLnBrk="0" fontAlgn="base" hangingPunct="0">
              <a:spcBef>
                <a:spcPct val="0"/>
              </a:spcBef>
              <a:spcAft>
                <a:spcPct val="0"/>
              </a:spcAft>
              <a:buFontTx/>
              <a:buChar char="•"/>
            </a:pPr>
            <a:r>
              <a:rPr lang="ru-RU" altLang="ru-RU" dirty="0"/>
              <a:t>Команда </a:t>
            </a:r>
            <a:r>
              <a:rPr lang="ru-RU" altLang="ru-RU" b="1" dirty="0"/>
              <a:t>EXPOSE</a:t>
            </a:r>
            <a:r>
              <a:rPr lang="ru-RU" altLang="ru-RU" dirty="0"/>
              <a:t> повідомляє Docker, що ви хочете відкрити порт 8080. Зверніть увагу, що це порт, який прослуховує Flask. Якщо ви налаштували ваш веб-сервер на прослуховування ще чогось (наприклад, https запитів на порту 443), в цьому місці можна це зазначити.</a:t>
            </a:r>
          </a:p>
        </p:txBody>
      </p:sp>
    </p:spTree>
    <p:extLst>
      <p:ext uri="{BB962C8B-B14F-4D97-AF65-F5344CB8AC3E}">
        <p14:creationId xmlns:p14="http://schemas.microsoft.com/office/powerpoint/2010/main" val="2145030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Середовище тестування (</a:t>
            </a:r>
            <a:r>
              <a:rPr lang="en-US" sz="1800" b="1" dirty="0"/>
              <a:t>Testing environment</a:t>
            </a:r>
            <a:r>
              <a:rPr lang="en-US" sz="1800" b="1" dirty="0" smtClean="0"/>
              <a:t>)</a:t>
            </a:r>
            <a:endParaRPr lang="uk-UA" sz="1800" b="1" dirty="0" smtClean="0"/>
          </a:p>
          <a:p>
            <a:pPr marL="0" indent="0">
              <a:buNone/>
            </a:pPr>
            <a:r>
              <a:rPr lang="ru-RU" sz="1800" dirty="0" smtClean="0"/>
              <a:t>Коли </a:t>
            </a:r>
            <a:r>
              <a:rPr lang="ru-RU" sz="1800" dirty="0"/>
              <a:t>ви вважаєте, що написання вашого коду завершено, ви можете перейти до другого середовища, яке відведено для тестування коду, хоча при роботі над невеликими проектами середовища розробки та тестування часто об'єднуються. Це середовище тестування має бути структурно схожим на фінальне виробниче середовище, навіть якщо воно набагато меншого масштабу.</a:t>
            </a:r>
          </a:p>
          <a:p>
            <a:pPr marL="0" indent="0">
              <a:buNone/>
            </a:pPr>
            <a:r>
              <a:rPr lang="ru-RU" sz="1800" dirty="0"/>
              <a:t>Середовище тестування часто включає в себе інструменти автоматизованого тестування, такі як </a:t>
            </a:r>
            <a:r>
              <a:rPr lang="en-US" sz="1800" b="1" dirty="0"/>
              <a:t>Jenkins</a:t>
            </a:r>
            <a:r>
              <a:rPr lang="en-US" sz="1800" dirty="0"/>
              <a:t>, </a:t>
            </a:r>
            <a:r>
              <a:rPr lang="en-US" sz="1800" b="1" dirty="0" err="1"/>
              <a:t>CircleCI</a:t>
            </a:r>
            <a:r>
              <a:rPr lang="en-US" sz="1800" dirty="0"/>
              <a:t>, </a:t>
            </a:r>
            <a:r>
              <a:rPr lang="ru-RU" sz="1800" dirty="0"/>
              <a:t>або </a:t>
            </a:r>
            <a:r>
              <a:rPr lang="en-US" sz="1800" b="1" dirty="0" err="1" smtClean="0"/>
              <a:t>TravisCI</a:t>
            </a:r>
            <a:r>
              <a:rPr lang="en-US" sz="1800" dirty="0"/>
              <a:t>, a </a:t>
            </a:r>
            <a:r>
              <a:rPr lang="ru-RU" sz="1800" dirty="0"/>
              <a:t>також інтеграцію з системою контролю версій. Воно має бути спільним для всієї команди. Воно також може містити інструменти перевірки коду, такі як </a:t>
            </a:r>
            <a:r>
              <a:rPr lang="en-US" sz="1800" dirty="0" err="1"/>
              <a:t>Gerrit</a:t>
            </a:r>
            <a:r>
              <a:rPr lang="en-US" sz="1800" dirty="0"/>
              <a:t>.</a:t>
            </a:r>
          </a:p>
          <a:p>
            <a:pPr marL="0" indent="0">
              <a:buNone/>
            </a:pPr>
            <a:endParaRPr lang="ru-RU" sz="1800" b="1" dirty="0" smtClean="0"/>
          </a:p>
          <a:p>
            <a:pPr marL="0" indent="0">
              <a:buNone/>
            </a:pPr>
            <a:endParaRPr lang="ru-RU" sz="1800" b="1" dirty="0" smtClean="0"/>
          </a:p>
          <a:p>
            <a:pPr marL="0" indent="0">
              <a:buNone/>
            </a:pPr>
            <a:r>
              <a:rPr lang="ru-RU" sz="1800" b="1" dirty="0" smtClean="0"/>
              <a:t>Середовище </a:t>
            </a:r>
            <a:r>
              <a:rPr lang="ru-RU" sz="1800" b="1" dirty="0"/>
              <a:t>інсценування (</a:t>
            </a:r>
            <a:r>
              <a:rPr lang="en-US" sz="1800" b="1" dirty="0"/>
              <a:t>Staging environment</a:t>
            </a:r>
            <a:r>
              <a:rPr lang="en-US" sz="1800" b="1" dirty="0" smtClean="0"/>
              <a:t>)</a:t>
            </a:r>
            <a:endParaRPr lang="uk-UA" sz="1800" b="1" dirty="0" smtClean="0"/>
          </a:p>
          <a:p>
            <a:pPr marL="0" indent="0">
              <a:buNone/>
            </a:pPr>
            <a:r>
              <a:rPr lang="ru-RU" sz="1800" dirty="0" smtClean="0"/>
              <a:t>Після </a:t>
            </a:r>
            <a:r>
              <a:rPr lang="ru-RU" sz="1800" dirty="0"/>
              <a:t>того, як код був протестований, він переходить до середовища інсценування. </a:t>
            </a:r>
            <a:r>
              <a:rPr lang="en-US" sz="1800" dirty="0" smtClean="0"/>
              <a:t>Staging</a:t>
            </a:r>
            <a:r>
              <a:rPr lang="ru-RU" sz="1800" dirty="0" smtClean="0"/>
              <a:t> </a:t>
            </a:r>
            <a:r>
              <a:rPr lang="ru-RU" sz="1800" dirty="0"/>
              <a:t>має бути максимально наближеним до фактичного виробничого середовища, щоб код міг пройти остаточне приймальне тестування в реалістичному середовищі. Замість того, щоб підтримувати менш масштабоване середовище інсценування, деякі організації підтримують два відповідні виробничі середовища, в одному з яких розміщено поточний реліз застосунку, інше потрібне для отримання нового релізу. В такому випадку при розгортанні нової версії трафік зміщується (поступово або раптово, як під час "</a:t>
            </a:r>
            <a:r>
              <a:rPr lang="en-US" sz="1800" dirty="0"/>
              <a:t>cut over") </a:t>
            </a:r>
            <a:r>
              <a:rPr lang="ru-RU" sz="1800" dirty="0"/>
              <a:t>з поточного виробничого середовища до іншого. Під час наступного релізу роблять навпаки.</a:t>
            </a:r>
          </a:p>
          <a:p>
            <a:pPr marL="0" indent="0">
              <a:buNone/>
            </a:pPr>
            <a:r>
              <a:rPr lang="ru-RU" sz="1800" dirty="0"/>
              <a:t>Це, звичайно, набагато доступніше в хмарах, де невикористане, віртуалізоване середовище може бути зруйноване і перебудоване автоматично за необхідності.</a:t>
            </a:r>
          </a:p>
          <a:p>
            <a:pPr marL="0" indent="0" algn="ctr">
              <a:buNone/>
            </a:pPr>
            <a:endParaRPr lang="uk-UA" sz="1800" dirty="0"/>
          </a:p>
        </p:txBody>
      </p:sp>
    </p:spTree>
    <p:extLst>
      <p:ext uri="{BB962C8B-B14F-4D97-AF65-F5344CB8AC3E}">
        <p14:creationId xmlns:p14="http://schemas.microsoft.com/office/powerpoint/2010/main" val="261986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677" y="245963"/>
            <a:ext cx="11790630" cy="646331"/>
          </a:xfrm>
          <a:prstGeom prst="rect">
            <a:avLst/>
          </a:prstGeom>
        </p:spPr>
        <p:txBody>
          <a:bodyPr wrap="square">
            <a:spAutoFit/>
          </a:bodyPr>
          <a:lstStyle/>
          <a:p>
            <a:pPr lvl="0" eaLnBrk="0" fontAlgn="base" hangingPunct="0">
              <a:spcBef>
                <a:spcPct val="0"/>
              </a:spcBef>
              <a:spcAft>
                <a:spcPct val="0"/>
              </a:spcAft>
            </a:pPr>
            <a:r>
              <a:rPr lang="ru-RU" altLang="ru-RU" dirty="0" smtClean="0">
                <a:cs typeface="Times New Roman" panose="02020603050405020304" pitchFamily="18" charset="0"/>
              </a:rPr>
              <a:t>Для </a:t>
            </a:r>
            <a:r>
              <a:rPr lang="ru-RU" altLang="ru-RU" dirty="0">
                <a:cs typeface="Times New Roman" panose="02020603050405020304" pitchFamily="18" charset="0"/>
              </a:rPr>
              <a:t>побудови образу </a:t>
            </a:r>
            <a:r>
              <a:rPr lang="ru-RU" altLang="ru-RU" dirty="0" smtClean="0">
                <a:cs typeface="Times New Roman" panose="02020603050405020304" pitchFamily="18" charset="0"/>
              </a:rPr>
              <a:t>необхідно виконати </a:t>
            </a:r>
            <a:r>
              <a:rPr lang="ru-RU" altLang="ru-RU" b="1" dirty="0" smtClean="0">
                <a:cs typeface="Times New Roman" panose="02020603050405020304" pitchFamily="18" charset="0"/>
              </a:rPr>
              <a:t>docker build</a:t>
            </a:r>
            <a:r>
              <a:rPr lang="ru-RU" altLang="ru-RU" dirty="0" smtClean="0">
                <a:cs typeface="Times New Roman" panose="02020603050405020304" pitchFamily="18" charset="0"/>
              </a:rPr>
              <a:t>. </a:t>
            </a:r>
            <a:r>
              <a:rPr lang="ru-RU" altLang="ru-RU" dirty="0">
                <a:cs typeface="Times New Roman" panose="02020603050405020304" pitchFamily="18" charset="0"/>
              </a:rPr>
              <a:t>У наведеному нижче результаті образ був попередньо зібраний. Таким чином, Docker використовує переваги того, що збереження в кеші прискорює процес. </a:t>
            </a:r>
          </a:p>
        </p:txBody>
      </p:sp>
      <p:pic>
        <p:nvPicPr>
          <p:cNvPr id="5" name="Picture 4"/>
          <p:cNvPicPr>
            <a:picLocks noChangeAspect="1"/>
          </p:cNvPicPr>
          <p:nvPr/>
        </p:nvPicPr>
        <p:blipFill>
          <a:blip r:embed="rId2"/>
          <a:stretch>
            <a:fillRect/>
          </a:stretch>
        </p:blipFill>
        <p:spPr>
          <a:xfrm>
            <a:off x="213935" y="924302"/>
            <a:ext cx="5951475" cy="5704964"/>
          </a:xfrm>
          <a:prstGeom prst="rect">
            <a:avLst/>
          </a:prstGeom>
        </p:spPr>
      </p:pic>
      <p:sp>
        <p:nvSpPr>
          <p:cNvPr id="6" name="Rectangle 5"/>
          <p:cNvSpPr/>
          <p:nvPr/>
        </p:nvSpPr>
        <p:spPr>
          <a:xfrm>
            <a:off x="6283104" y="924302"/>
            <a:ext cx="5622203" cy="4801314"/>
          </a:xfrm>
          <a:prstGeom prst="rect">
            <a:avLst/>
          </a:prstGeom>
        </p:spPr>
        <p:txBody>
          <a:bodyPr wrap="square">
            <a:spAutoFit/>
          </a:bodyPr>
          <a:lstStyle/>
          <a:p>
            <a:r>
              <a:rPr lang="ru-RU" dirty="0"/>
              <a:t>Як ви можете бачити, </a:t>
            </a:r>
            <a:r>
              <a:rPr lang="en-US" dirty="0" err="1"/>
              <a:t>Docker</a:t>
            </a:r>
            <a:r>
              <a:rPr lang="en-US" dirty="0"/>
              <a:t> </a:t>
            </a:r>
            <a:r>
              <a:rPr lang="ru-RU" dirty="0"/>
              <a:t>проходить кожен крок в </a:t>
            </a:r>
            <a:r>
              <a:rPr lang="en-US" dirty="0" err="1"/>
              <a:t>Dockerfile</a:t>
            </a:r>
            <a:r>
              <a:rPr lang="en-US" dirty="0"/>
              <a:t>, </a:t>
            </a:r>
            <a:r>
              <a:rPr lang="ru-RU" dirty="0"/>
              <a:t>починаючи з базового образу </a:t>
            </a:r>
            <a:r>
              <a:rPr lang="en-US" dirty="0"/>
              <a:t>Python. </a:t>
            </a:r>
            <a:r>
              <a:rPr lang="ru-RU" dirty="0"/>
              <a:t>Якщо цього образу немає у вашій системі, </a:t>
            </a:r>
            <a:r>
              <a:rPr lang="en-US" dirty="0" err="1"/>
              <a:t>Docker</a:t>
            </a:r>
            <a:r>
              <a:rPr lang="en-US" dirty="0"/>
              <a:t> </a:t>
            </a:r>
            <a:r>
              <a:rPr lang="ru-RU" dirty="0"/>
              <a:t>витягує його з реєстру. Реєстром за замовчуванням є </a:t>
            </a:r>
            <a:r>
              <a:rPr lang="en-US" dirty="0" err="1"/>
              <a:t>Docker</a:t>
            </a:r>
            <a:r>
              <a:rPr lang="en-US" dirty="0"/>
              <a:t> Hub. </a:t>
            </a:r>
            <a:r>
              <a:rPr lang="ru-RU" dirty="0"/>
              <a:t>Однак у захищеному середовищі можна налаштувати власний реєстр надійних образів контейнерів. Зверніть увагу, що образ насправді є низкою різних образів, нашарованих один на одного, так само, як ви нашаровуєте власні команди поверх основного образу.</a:t>
            </a:r>
          </a:p>
          <a:p>
            <a:r>
              <a:rPr lang="ru-RU" dirty="0"/>
              <a:t>Зверніть увагу, що між такими кроками, як виконання команди, </a:t>
            </a:r>
            <a:r>
              <a:rPr lang="en-US" dirty="0" err="1"/>
              <a:t>Docker</a:t>
            </a:r>
            <a:r>
              <a:rPr lang="en-US" dirty="0"/>
              <a:t> </a:t>
            </a:r>
            <a:r>
              <a:rPr lang="ru-RU" dirty="0"/>
              <a:t>фактично створює новий контейнер і будує проміжний образ, новий шар, зберігаючи цей контейнер. Фактично, ви можете зробити це самостійно, створивши контейнер, потім внесіть потрібні зміни, а потім збережіть цей контейнер як новий образ.</a:t>
            </a:r>
          </a:p>
        </p:txBody>
      </p:sp>
    </p:spTree>
    <p:extLst>
      <p:ext uri="{BB962C8B-B14F-4D97-AF65-F5344CB8AC3E}">
        <p14:creationId xmlns:p14="http://schemas.microsoft.com/office/powerpoint/2010/main" val="2325329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497" y="217283"/>
            <a:ext cx="11497901" cy="6346479"/>
          </a:xfrm>
        </p:spPr>
        <p:txBody>
          <a:bodyPr>
            <a:normAutofit/>
          </a:bodyPr>
          <a:lstStyle/>
          <a:p>
            <a:pPr marL="0" indent="0">
              <a:buNone/>
            </a:pPr>
            <a:r>
              <a:rPr lang="ru-RU" sz="1800" dirty="0"/>
              <a:t>У попередньому прикладі використовувалася лише невелика кількість доступних команд </a:t>
            </a:r>
            <a:r>
              <a:rPr lang="en-US" sz="1800" dirty="0" err="1"/>
              <a:t>Dockerfile</a:t>
            </a:r>
            <a:r>
              <a:rPr lang="en-US" sz="1800" dirty="0"/>
              <a:t>. </a:t>
            </a:r>
            <a:r>
              <a:rPr lang="ru-RU" sz="1800" dirty="0"/>
              <a:t>Повний перелік доступний в документації </a:t>
            </a:r>
            <a:r>
              <a:rPr lang="en-US" sz="1800" dirty="0" err="1"/>
              <a:t>Docker</a:t>
            </a:r>
            <a:r>
              <a:rPr lang="en-US" sz="1800" dirty="0"/>
              <a:t> </a:t>
            </a:r>
            <a:r>
              <a:rPr lang="ru-RU" sz="1800" dirty="0"/>
              <a:t>в довідці </a:t>
            </a:r>
            <a:r>
              <a:rPr lang="en-US" sz="1800" dirty="0" err="1"/>
              <a:t>Dockerfile</a:t>
            </a:r>
            <a:r>
              <a:rPr lang="en-US" sz="1800" dirty="0"/>
              <a:t>. </a:t>
            </a:r>
            <a:r>
              <a:rPr lang="ru-RU" sz="1800" dirty="0"/>
              <a:t>У поточній версії перелік доступних команд виглядає так:</a:t>
            </a:r>
          </a:p>
          <a:p>
            <a:pPr>
              <a:lnSpc>
                <a:spcPct val="110000"/>
              </a:lnSpc>
              <a:spcBef>
                <a:spcPts val="0"/>
              </a:spcBef>
            </a:pPr>
            <a:r>
              <a:rPr lang="en-US" sz="1800" dirty="0"/>
              <a:t>FROM</a:t>
            </a:r>
          </a:p>
          <a:p>
            <a:pPr>
              <a:lnSpc>
                <a:spcPct val="110000"/>
              </a:lnSpc>
              <a:spcBef>
                <a:spcPts val="0"/>
              </a:spcBef>
            </a:pPr>
            <a:r>
              <a:rPr lang="en-US" sz="1800" dirty="0"/>
              <a:t>MAINTAINER</a:t>
            </a:r>
          </a:p>
          <a:p>
            <a:pPr>
              <a:lnSpc>
                <a:spcPct val="110000"/>
              </a:lnSpc>
              <a:spcBef>
                <a:spcPts val="0"/>
              </a:spcBef>
            </a:pPr>
            <a:r>
              <a:rPr lang="en-US" sz="1800" dirty="0"/>
              <a:t>RUN</a:t>
            </a:r>
          </a:p>
          <a:p>
            <a:pPr>
              <a:lnSpc>
                <a:spcPct val="110000"/>
              </a:lnSpc>
              <a:spcBef>
                <a:spcPts val="0"/>
              </a:spcBef>
            </a:pPr>
            <a:r>
              <a:rPr lang="en-US" sz="1800" dirty="0"/>
              <a:t>CMD</a:t>
            </a:r>
          </a:p>
          <a:p>
            <a:pPr>
              <a:lnSpc>
                <a:spcPct val="110000"/>
              </a:lnSpc>
              <a:spcBef>
                <a:spcPts val="0"/>
              </a:spcBef>
            </a:pPr>
            <a:r>
              <a:rPr lang="en-US" sz="1800" dirty="0"/>
              <a:t>EXPOSE</a:t>
            </a:r>
          </a:p>
          <a:p>
            <a:pPr>
              <a:lnSpc>
                <a:spcPct val="110000"/>
              </a:lnSpc>
              <a:spcBef>
                <a:spcPts val="0"/>
              </a:spcBef>
            </a:pPr>
            <a:r>
              <a:rPr lang="en-US" sz="1800" dirty="0"/>
              <a:t>ENV</a:t>
            </a:r>
          </a:p>
          <a:p>
            <a:pPr>
              <a:lnSpc>
                <a:spcPct val="110000"/>
              </a:lnSpc>
              <a:spcBef>
                <a:spcPts val="0"/>
              </a:spcBef>
            </a:pPr>
            <a:r>
              <a:rPr lang="en-US" sz="1800" dirty="0"/>
              <a:t>COPY</a:t>
            </a:r>
          </a:p>
          <a:p>
            <a:pPr>
              <a:lnSpc>
                <a:spcPct val="110000"/>
              </a:lnSpc>
              <a:spcBef>
                <a:spcPts val="0"/>
              </a:spcBef>
            </a:pPr>
            <a:r>
              <a:rPr lang="en-US" sz="1800" dirty="0"/>
              <a:t>ENTRYPOINT</a:t>
            </a:r>
          </a:p>
          <a:p>
            <a:pPr>
              <a:lnSpc>
                <a:spcPct val="110000"/>
              </a:lnSpc>
              <a:spcBef>
                <a:spcPts val="0"/>
              </a:spcBef>
            </a:pPr>
            <a:r>
              <a:rPr lang="en-US" sz="1800" dirty="0"/>
              <a:t>VOLUME</a:t>
            </a:r>
          </a:p>
          <a:p>
            <a:pPr>
              <a:lnSpc>
                <a:spcPct val="110000"/>
              </a:lnSpc>
              <a:spcBef>
                <a:spcPts val="0"/>
              </a:spcBef>
            </a:pPr>
            <a:r>
              <a:rPr lang="en-US" sz="1800" dirty="0"/>
              <a:t>USER</a:t>
            </a:r>
          </a:p>
          <a:p>
            <a:pPr>
              <a:lnSpc>
                <a:spcPct val="110000"/>
              </a:lnSpc>
              <a:spcBef>
                <a:spcPts val="0"/>
              </a:spcBef>
            </a:pPr>
            <a:r>
              <a:rPr lang="en-US" sz="1800" dirty="0"/>
              <a:t>WORKDIR</a:t>
            </a:r>
          </a:p>
          <a:p>
            <a:pPr>
              <a:lnSpc>
                <a:spcPct val="110000"/>
              </a:lnSpc>
              <a:spcBef>
                <a:spcPts val="0"/>
              </a:spcBef>
            </a:pPr>
            <a:r>
              <a:rPr lang="en-US" sz="1800" dirty="0"/>
              <a:t>ARG</a:t>
            </a:r>
          </a:p>
          <a:p>
            <a:pPr>
              <a:lnSpc>
                <a:spcPct val="110000"/>
              </a:lnSpc>
              <a:spcBef>
                <a:spcPts val="0"/>
              </a:spcBef>
            </a:pPr>
            <a:r>
              <a:rPr lang="en-US" sz="1800" dirty="0"/>
              <a:t>ONBUILD</a:t>
            </a:r>
          </a:p>
          <a:p>
            <a:pPr>
              <a:lnSpc>
                <a:spcPct val="110000"/>
              </a:lnSpc>
              <a:spcBef>
                <a:spcPts val="0"/>
              </a:spcBef>
            </a:pPr>
            <a:r>
              <a:rPr lang="en-US" sz="1800" dirty="0"/>
              <a:t>STOPSIGNAL</a:t>
            </a:r>
          </a:p>
          <a:p>
            <a:pPr>
              <a:lnSpc>
                <a:spcPct val="110000"/>
              </a:lnSpc>
              <a:spcBef>
                <a:spcPts val="0"/>
              </a:spcBef>
            </a:pPr>
            <a:r>
              <a:rPr lang="en-US" sz="1800" dirty="0"/>
              <a:t>LABEL</a:t>
            </a:r>
          </a:p>
          <a:p>
            <a:pPr marL="0" indent="0" algn="ctr">
              <a:buNone/>
            </a:pPr>
            <a:endParaRPr lang="uk-UA" sz="1800" dirty="0"/>
          </a:p>
        </p:txBody>
      </p:sp>
    </p:spTree>
    <p:extLst>
      <p:ext uri="{BB962C8B-B14F-4D97-AF65-F5344CB8AC3E}">
        <p14:creationId xmlns:p14="http://schemas.microsoft.com/office/powerpoint/2010/main" val="2307960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65" y="407128"/>
            <a:ext cx="11977735" cy="923330"/>
          </a:xfrm>
          <a:prstGeom prst="rect">
            <a:avLst/>
          </a:prstGeom>
        </p:spPr>
        <p:txBody>
          <a:bodyPr wrap="square">
            <a:spAutoFit/>
          </a:bodyPr>
          <a:lstStyle/>
          <a:p>
            <a:pPr lvl="0" eaLnBrk="0" fontAlgn="base" hangingPunct="0">
              <a:spcBef>
                <a:spcPct val="0"/>
              </a:spcBef>
              <a:spcAft>
                <a:spcPct val="0"/>
              </a:spcAft>
            </a:pPr>
            <a:r>
              <a:rPr lang="ru-RU" altLang="ru-RU" dirty="0"/>
              <a:t>Введіть команду </a:t>
            </a:r>
            <a:r>
              <a:rPr lang="ru-RU" altLang="ru-RU" b="1" dirty="0"/>
              <a:t>docker images</a:t>
            </a:r>
            <a:r>
              <a:rPr lang="ru-RU" altLang="ru-RU" dirty="0"/>
              <a:t>, щоб переглянути список образів. Зверніть увагу, що є насправді два образи, які зараз кешуються на машині. Перший - це Python-образ, який ви використовували в якості базового. Docker зберіг його, тож якщо ви перебудовуєте свій образ, вам не доводиться завантажувати його знову. </a:t>
            </a:r>
          </a:p>
        </p:txBody>
      </p:sp>
      <p:pic>
        <p:nvPicPr>
          <p:cNvPr id="5" name="Picture 4"/>
          <p:cNvPicPr>
            <a:picLocks noChangeAspect="1"/>
          </p:cNvPicPr>
          <p:nvPr/>
        </p:nvPicPr>
        <p:blipFill>
          <a:blip r:embed="rId2"/>
          <a:stretch>
            <a:fillRect/>
          </a:stretch>
        </p:blipFill>
        <p:spPr>
          <a:xfrm>
            <a:off x="214265" y="1506599"/>
            <a:ext cx="9157519" cy="1345242"/>
          </a:xfrm>
          <a:prstGeom prst="rect">
            <a:avLst/>
          </a:prstGeom>
        </p:spPr>
      </p:pic>
    </p:spTree>
    <p:extLst>
      <p:ext uri="{BB962C8B-B14F-4D97-AF65-F5344CB8AC3E}">
        <p14:creationId xmlns:p14="http://schemas.microsoft.com/office/powerpoint/2010/main" val="385134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944" y="174556"/>
            <a:ext cx="11890217" cy="3970318"/>
          </a:xfrm>
          <a:prstGeom prst="rect">
            <a:avLst/>
          </a:prstGeom>
        </p:spPr>
        <p:txBody>
          <a:bodyPr wrap="square">
            <a:spAutoFit/>
          </a:bodyPr>
          <a:lstStyle/>
          <a:p>
            <a:pPr lvl="0" eaLnBrk="0" fontAlgn="base" hangingPunct="0">
              <a:spcBef>
                <a:spcPct val="0"/>
              </a:spcBef>
              <a:spcAft>
                <a:spcPct val="0"/>
              </a:spcAft>
            </a:pPr>
            <a:r>
              <a:rPr lang="ru-RU" altLang="ru-RU" b="1" dirty="0"/>
              <a:t>Локальний запуск контейнера </a:t>
            </a:r>
            <a:r>
              <a:rPr lang="ru-RU" altLang="ru-RU" b="1" dirty="0" smtClean="0"/>
              <a:t>Docker</a:t>
            </a:r>
          </a:p>
          <a:p>
            <a:pPr lvl="0" eaLnBrk="0" fontAlgn="base" hangingPunct="0">
              <a:spcBef>
                <a:spcPct val="0"/>
              </a:spcBef>
              <a:spcAft>
                <a:spcPct val="0"/>
              </a:spcAft>
            </a:pPr>
            <a:endParaRPr lang="ru-RU" altLang="ru-RU" b="1" dirty="0"/>
          </a:p>
          <a:p>
            <a:pPr lvl="0" eaLnBrk="0" fontAlgn="base" hangingPunct="0">
              <a:spcBef>
                <a:spcPct val="0"/>
              </a:spcBef>
              <a:spcAft>
                <a:spcPct val="0"/>
              </a:spcAft>
            </a:pPr>
            <a:r>
              <a:rPr lang="ru-RU" altLang="ru-RU" dirty="0"/>
              <a:t>Тепер, коли образ створений, скористайтеся ним для створення нового контейнера і фактично виконайте певну роботу, ввівши команду </a:t>
            </a:r>
            <a:r>
              <a:rPr lang="ru-RU" altLang="ru-RU" b="1" dirty="0"/>
              <a:t>docker run</a:t>
            </a:r>
            <a:r>
              <a:rPr lang="ru-RU" altLang="ru-RU" dirty="0"/>
              <a:t>, як показано у наведеному нижче результаті. В цьому випадку задається кілька параметрів. Параметр </a:t>
            </a:r>
            <a:r>
              <a:rPr lang="ru-RU" altLang="ru-RU" b="1" dirty="0"/>
              <a:t>-d</a:t>
            </a:r>
            <a:r>
              <a:rPr lang="ru-RU" altLang="ru-RU" dirty="0"/>
              <a:t> це скорочення від </a:t>
            </a:r>
            <a:r>
              <a:rPr lang="ru-RU" altLang="ru-RU" b="1" dirty="0"/>
              <a:t>--detach</a:t>
            </a:r>
            <a:r>
              <a:rPr lang="ru-RU" altLang="ru-RU" dirty="0"/>
              <a:t>, який зазначає, що ви хочете запустити його у фоновому режимі. Параметр </a:t>
            </a:r>
            <a:r>
              <a:rPr lang="ru-RU" altLang="ru-RU" b="1" dirty="0"/>
              <a:t>-P</a:t>
            </a:r>
            <a:r>
              <a:rPr lang="ru-RU" altLang="ru-RU" dirty="0"/>
              <a:t> повідомляє Docker опублікувати його на портах, які ви відкривали для прослуховування (у цьому випадку </a:t>
            </a:r>
            <a:r>
              <a:rPr lang="ru-RU" altLang="ru-RU" b="1" dirty="0"/>
              <a:t>8080</a:t>
            </a:r>
            <a:r>
              <a:rPr lang="ru-RU" altLang="ru-RU" dirty="0" smtClean="0"/>
              <a:t>).</a:t>
            </a:r>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r>
              <a:rPr lang="ru-RU" dirty="0"/>
              <a:t>Ви можете побачити контейнер, переглянувши перелік процесів</a:t>
            </a:r>
            <a:r>
              <a:rPr lang="ru-RU" dirty="0" smtClean="0"/>
              <a:t>:</a:t>
            </a:r>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a:p>
        </p:txBody>
      </p:sp>
      <p:pic>
        <p:nvPicPr>
          <p:cNvPr id="5" name="Picture 4"/>
          <p:cNvPicPr>
            <a:picLocks noChangeAspect="1"/>
          </p:cNvPicPr>
          <p:nvPr/>
        </p:nvPicPr>
        <p:blipFill>
          <a:blip r:embed="rId2"/>
          <a:stretch>
            <a:fillRect/>
          </a:stretch>
        </p:blipFill>
        <p:spPr>
          <a:xfrm>
            <a:off x="159944" y="2031135"/>
            <a:ext cx="7396675" cy="1001776"/>
          </a:xfrm>
          <a:prstGeom prst="rect">
            <a:avLst/>
          </a:prstGeom>
        </p:spPr>
      </p:pic>
      <p:pic>
        <p:nvPicPr>
          <p:cNvPr id="6" name="Picture 5"/>
          <p:cNvPicPr>
            <a:picLocks noChangeAspect="1"/>
          </p:cNvPicPr>
          <p:nvPr/>
        </p:nvPicPr>
        <p:blipFill>
          <a:blip r:embed="rId3"/>
          <a:stretch>
            <a:fillRect/>
          </a:stretch>
        </p:blipFill>
        <p:spPr>
          <a:xfrm>
            <a:off x="159944" y="3778124"/>
            <a:ext cx="10952018" cy="1771650"/>
          </a:xfrm>
          <a:prstGeom prst="rect">
            <a:avLst/>
          </a:prstGeom>
        </p:spPr>
      </p:pic>
    </p:spTree>
    <p:extLst>
      <p:ext uri="{BB962C8B-B14F-4D97-AF65-F5344CB8AC3E}">
        <p14:creationId xmlns:p14="http://schemas.microsoft.com/office/powerpoint/2010/main" val="2179668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730" y="98534"/>
            <a:ext cx="12068269" cy="3139321"/>
          </a:xfrm>
          <a:prstGeom prst="rect">
            <a:avLst/>
          </a:prstGeom>
        </p:spPr>
        <p:txBody>
          <a:bodyPr wrap="square">
            <a:spAutoFit/>
          </a:bodyPr>
          <a:lstStyle/>
          <a:p>
            <a:pPr lvl="0" eaLnBrk="0" fontAlgn="base" hangingPunct="0">
              <a:spcBef>
                <a:spcPct val="0"/>
              </a:spcBef>
              <a:spcAft>
                <a:spcPct val="0"/>
              </a:spcAft>
            </a:pPr>
            <a:r>
              <a:rPr lang="ru-RU" altLang="ru-RU" dirty="0"/>
              <a:t>Тут є кілька речей, які слід зазначити. Зазираючи наперед, зверніть увагу, що Docker призначив контейнеру ім'я </a:t>
            </a:r>
            <a:r>
              <a:rPr lang="ru-RU" altLang="ru-RU" b="1" dirty="0"/>
              <a:t>jovial_sammet</a:t>
            </a:r>
            <a:r>
              <a:rPr lang="ru-RU" altLang="ru-RU" dirty="0"/>
              <a:t>. Ви також могли б назвати його самостійно за допомогою параметра --name`. Наприклад</a:t>
            </a:r>
            <a:r>
              <a:rPr lang="ru-RU" altLang="ru-RU" dirty="0" smtClean="0"/>
              <a:t>:</a:t>
            </a:r>
          </a:p>
          <a:p>
            <a:pPr lvl="0" eaLnBrk="0" fontAlgn="base" hangingPunct="0">
              <a:spcBef>
                <a:spcPct val="0"/>
              </a:spcBef>
              <a:spcAft>
                <a:spcPct val="0"/>
              </a:spcAft>
            </a:pPr>
            <a:endParaRPr lang="ru-RU" altLang="ru-RU" dirty="0"/>
          </a:p>
          <a:p>
            <a:pPr lvl="0" eaLnBrk="0" fontAlgn="base" hangingPunct="0">
              <a:spcBef>
                <a:spcPct val="0"/>
              </a:spcBef>
              <a:spcAft>
                <a:spcPct val="0"/>
              </a:spcAft>
            </a:pPr>
            <a:r>
              <a:rPr lang="ru-RU" altLang="ru-RU" b="1" dirty="0"/>
              <a:t>docker run -d -P --name pythontest </a:t>
            </a:r>
            <a:r>
              <a:rPr lang="ru-RU" altLang="ru-RU" b="1" dirty="0" smtClean="0"/>
              <a:t>sample-app-image</a:t>
            </a:r>
          </a:p>
          <a:p>
            <a:pPr lvl="0" eaLnBrk="0" fontAlgn="base" hangingPunct="0">
              <a:spcBef>
                <a:spcPct val="0"/>
              </a:spcBef>
              <a:spcAft>
                <a:spcPct val="0"/>
              </a:spcAft>
            </a:pPr>
            <a:endParaRPr lang="ru-RU" altLang="ru-RU" dirty="0"/>
          </a:p>
          <a:p>
            <a:pPr lvl="0" eaLnBrk="0" fontAlgn="base" hangingPunct="0">
              <a:spcBef>
                <a:spcPct val="0"/>
              </a:spcBef>
              <a:spcAft>
                <a:spcPct val="0"/>
              </a:spcAft>
            </a:pPr>
            <a:r>
              <a:rPr lang="ru-RU" altLang="ru-RU" dirty="0"/>
              <a:t>Також зверніть увагу, що, незважаючи на те, що контейнер прослуховує порт 8080, це просто внутрішній порт. Docker зазначив зовнішній порт, в даному випадку 32774, який буде переспрямовуватися на цей внутрішній порт. Це дає можливість запускати кілька контейнерів, які прослуховують на одному порту без конфліктів. Якщо ви хочете підняти веб-сайт вашого зразка застосунку, ви можете використовувати публічну IP-адресу для хост-сервера і цей порт. Крім того, якщо ви будете викликати його з самого хост-комп'ютера, ви все одно будете використовувати цей зовнішній порт, як показано в наступній команді curl.</a:t>
            </a:r>
          </a:p>
        </p:txBody>
      </p:sp>
      <p:pic>
        <p:nvPicPr>
          <p:cNvPr id="5" name="Picture 4"/>
          <p:cNvPicPr>
            <a:picLocks noChangeAspect="1"/>
          </p:cNvPicPr>
          <p:nvPr/>
        </p:nvPicPr>
        <p:blipFill>
          <a:blip r:embed="rId2"/>
          <a:stretch>
            <a:fillRect/>
          </a:stretch>
        </p:blipFill>
        <p:spPr>
          <a:xfrm>
            <a:off x="217093" y="3359118"/>
            <a:ext cx="6935829" cy="1049919"/>
          </a:xfrm>
          <a:prstGeom prst="rect">
            <a:avLst/>
          </a:prstGeom>
        </p:spPr>
      </p:pic>
    </p:spTree>
    <p:extLst>
      <p:ext uri="{BB962C8B-B14F-4D97-AF65-F5344CB8AC3E}">
        <p14:creationId xmlns:p14="http://schemas.microsoft.com/office/powerpoint/2010/main" val="895159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Docker також дозволяє вказати певний порт для пересилання, щоб ви могли створити більш передбачувану систему</a:t>
            </a:r>
            <a:r>
              <a:rPr lang="ru-RU" sz="1800" dirty="0" smtClean="0"/>
              <a:t>:</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lvl="0" indent="0">
              <a:buNone/>
            </a:pPr>
            <a:endParaRPr lang="ru-RU" altLang="ru-RU" sz="1800" dirty="0" smtClean="0"/>
          </a:p>
          <a:p>
            <a:pPr marL="0" lvl="0" indent="0">
              <a:buNone/>
            </a:pPr>
            <a:r>
              <a:rPr lang="ru-RU" altLang="ru-RU" sz="1800" dirty="0" smtClean="0"/>
              <a:t>Коли </a:t>
            </a:r>
            <a:r>
              <a:rPr lang="ru-RU" altLang="ru-RU" sz="1800" dirty="0"/>
              <a:t>ваш контейнер працює, ви можете увійти до нього так само, як ви б увійшли до будь-якого фізичного або віртуального хоста за допомогою команди </a:t>
            </a:r>
            <a:r>
              <a:rPr lang="ru-RU" altLang="ru-RU" sz="1800" b="1" dirty="0"/>
              <a:t>exec </a:t>
            </a:r>
            <a:r>
              <a:rPr lang="ru-RU" altLang="ru-RU" sz="1800" dirty="0"/>
              <a:t>від хоста, на якому запущено контейнер: </a:t>
            </a:r>
            <a:endParaRPr lang="ru-RU" altLang="ru-RU" sz="1800" dirty="0" smtClean="0"/>
          </a:p>
          <a:p>
            <a:pPr marL="0" lvl="0" indent="0">
              <a:buNone/>
            </a:pPr>
            <a:endParaRPr lang="ru-RU" altLang="ru-RU" sz="1800" dirty="0"/>
          </a:p>
          <a:p>
            <a:pPr marL="0" indent="0">
              <a:buNone/>
            </a:pPr>
            <a:endParaRPr lang="ru-RU" sz="1800" dirty="0"/>
          </a:p>
        </p:txBody>
      </p:sp>
      <p:pic>
        <p:nvPicPr>
          <p:cNvPr id="2" name="Picture 1"/>
          <p:cNvPicPr>
            <a:picLocks noChangeAspect="1"/>
          </p:cNvPicPr>
          <p:nvPr/>
        </p:nvPicPr>
        <p:blipFill>
          <a:blip r:embed="rId2"/>
          <a:stretch>
            <a:fillRect/>
          </a:stretch>
        </p:blipFill>
        <p:spPr>
          <a:xfrm>
            <a:off x="325925" y="880685"/>
            <a:ext cx="9644050" cy="2224654"/>
          </a:xfrm>
          <a:prstGeom prst="rect">
            <a:avLst/>
          </a:prstGeom>
        </p:spPr>
      </p:pic>
      <p:pic>
        <p:nvPicPr>
          <p:cNvPr id="5" name="Picture 4"/>
          <p:cNvPicPr>
            <a:picLocks noChangeAspect="1"/>
          </p:cNvPicPr>
          <p:nvPr/>
        </p:nvPicPr>
        <p:blipFill>
          <a:blip r:embed="rId3"/>
          <a:stretch>
            <a:fillRect/>
          </a:stretch>
        </p:blipFill>
        <p:spPr>
          <a:xfrm>
            <a:off x="325925" y="4221414"/>
            <a:ext cx="7840301" cy="1773824"/>
          </a:xfrm>
          <a:prstGeom prst="rect">
            <a:avLst/>
          </a:prstGeom>
        </p:spPr>
      </p:pic>
    </p:spTree>
    <p:extLst>
      <p:ext uri="{BB962C8B-B14F-4D97-AF65-F5344CB8AC3E}">
        <p14:creationId xmlns:p14="http://schemas.microsoft.com/office/powerpoint/2010/main" val="2273513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Для зупинки і видалення запущеного контейнера можна викликати його за іменем</a:t>
            </a:r>
            <a:r>
              <a:rPr lang="ru-RU" sz="1800" dirty="0" smtClean="0"/>
              <a:t>:</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r>
              <a:rPr lang="ru-RU" sz="1800" dirty="0"/>
              <a:t>Тепер якщо знову подивитися на запущені процеси, то можна побачити, що цей процес зник.</a:t>
            </a:r>
            <a:endParaRPr lang="ru-RU" sz="1800" dirty="0" smtClean="0"/>
          </a:p>
          <a:p>
            <a:pPr marL="0" indent="0">
              <a:buNone/>
            </a:pPr>
            <a:endParaRPr lang="uk-UA" sz="1800" dirty="0"/>
          </a:p>
        </p:txBody>
      </p:sp>
      <p:pic>
        <p:nvPicPr>
          <p:cNvPr id="2" name="Picture 1"/>
          <p:cNvPicPr>
            <a:picLocks noChangeAspect="1"/>
          </p:cNvPicPr>
          <p:nvPr/>
        </p:nvPicPr>
        <p:blipFill>
          <a:blip r:embed="rId2"/>
          <a:stretch>
            <a:fillRect/>
          </a:stretch>
        </p:blipFill>
        <p:spPr>
          <a:xfrm>
            <a:off x="325925" y="782323"/>
            <a:ext cx="5341544" cy="1462885"/>
          </a:xfrm>
          <a:prstGeom prst="rect">
            <a:avLst/>
          </a:prstGeom>
        </p:spPr>
      </p:pic>
      <p:pic>
        <p:nvPicPr>
          <p:cNvPr id="4" name="Picture 3"/>
          <p:cNvPicPr>
            <a:picLocks noChangeAspect="1"/>
          </p:cNvPicPr>
          <p:nvPr/>
        </p:nvPicPr>
        <p:blipFill>
          <a:blip r:embed="rId3"/>
          <a:stretch>
            <a:fillRect/>
          </a:stretch>
        </p:blipFill>
        <p:spPr>
          <a:xfrm>
            <a:off x="334978" y="2986653"/>
            <a:ext cx="10454680" cy="1648721"/>
          </a:xfrm>
          <a:prstGeom prst="rect">
            <a:avLst/>
          </a:prstGeom>
        </p:spPr>
      </p:pic>
    </p:spTree>
    <p:extLst>
      <p:ext uri="{BB962C8B-B14F-4D97-AF65-F5344CB8AC3E}">
        <p14:creationId xmlns:p14="http://schemas.microsoft.com/office/powerpoint/2010/main" val="84186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Збереження образу </a:t>
            </a:r>
            <a:r>
              <a:rPr lang="en-US" sz="1800" b="1" dirty="0" err="1"/>
              <a:t>Docker</a:t>
            </a:r>
            <a:r>
              <a:rPr lang="en-US" sz="1800" b="1" dirty="0"/>
              <a:t> </a:t>
            </a:r>
            <a:r>
              <a:rPr lang="ru-RU" sz="1800" b="1" dirty="0"/>
              <a:t>до реєстру</a:t>
            </a:r>
          </a:p>
          <a:p>
            <a:pPr marL="0" indent="0">
              <a:buNone/>
            </a:pPr>
            <a:r>
              <a:rPr lang="ru-RU" sz="1800" dirty="0"/>
              <a:t>Тепер, коли ви знаєте, як створити та використовувати свій образ, настав час зробити його доступним для інших користувачів. Один із способів зробити це - зберегти його в реєстрі образів.</a:t>
            </a:r>
          </a:p>
          <a:p>
            <a:pPr marL="0" indent="0">
              <a:buNone/>
            </a:pPr>
            <a:r>
              <a:rPr lang="ru-RU" sz="1800" dirty="0"/>
              <a:t>За замовчуванням </a:t>
            </a:r>
            <a:r>
              <a:rPr lang="en-US" sz="1800" dirty="0" err="1"/>
              <a:t>Docker</a:t>
            </a:r>
            <a:r>
              <a:rPr lang="en-US" sz="1800" dirty="0"/>
              <a:t> </a:t>
            </a:r>
            <a:r>
              <a:rPr lang="ru-RU" sz="1800" dirty="0"/>
              <a:t>використовує </a:t>
            </a:r>
            <a:r>
              <a:rPr lang="en-US" sz="1800" dirty="0" err="1"/>
              <a:t>Docker</a:t>
            </a:r>
            <a:r>
              <a:rPr lang="en-US" sz="1800" dirty="0"/>
              <a:t> Hub </a:t>
            </a:r>
            <a:r>
              <a:rPr lang="ru-RU" sz="1800" dirty="0"/>
              <a:t>реєстр, хоча ви можете створити та використовувати власний реєстр. Почати потрібно з входу до реєстру:</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25925" y="1954275"/>
            <a:ext cx="9859224" cy="2535229"/>
          </a:xfrm>
          <a:prstGeom prst="rect">
            <a:avLst/>
          </a:prstGeom>
        </p:spPr>
      </p:pic>
    </p:spTree>
    <p:extLst>
      <p:ext uri="{BB962C8B-B14F-4D97-AF65-F5344CB8AC3E}">
        <p14:creationId xmlns:p14="http://schemas.microsoft.com/office/powerpoint/2010/main" val="2920456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318" y="264886"/>
            <a:ext cx="11736309" cy="5355312"/>
          </a:xfrm>
          <a:prstGeom prst="rect">
            <a:avLst/>
          </a:prstGeom>
        </p:spPr>
        <p:txBody>
          <a:bodyPr wrap="square">
            <a:spAutoFit/>
          </a:bodyPr>
          <a:lstStyle/>
          <a:p>
            <a:pPr lvl="0" eaLnBrk="0" fontAlgn="base" hangingPunct="0">
              <a:spcBef>
                <a:spcPct val="0"/>
              </a:spcBef>
              <a:spcAft>
                <a:spcPct val="0"/>
              </a:spcAft>
            </a:pPr>
            <a:r>
              <a:rPr lang="ru-RU" altLang="ru-RU" dirty="0"/>
              <a:t>Далі, ви здійснюєте фіксацію (commit) екземпляра контейнера вашого образу. Наприклад, у цьому прикладі запущено контейнер </a:t>
            </a:r>
            <a:r>
              <a:rPr lang="ru-RU" altLang="ru-RU" b="1" dirty="0"/>
              <a:t>pythontest</a:t>
            </a:r>
            <a:r>
              <a:rPr lang="ru-RU" altLang="ru-RU" dirty="0"/>
              <a:t>. Зафіксуємо контейнер командою </a:t>
            </a:r>
            <a:r>
              <a:rPr lang="ru-RU" altLang="ru-RU" b="1" dirty="0"/>
              <a:t>docker commit</a:t>
            </a:r>
            <a:r>
              <a:rPr lang="ru-RU" altLang="ru-RU" dirty="0"/>
              <a:t>. </a:t>
            </a: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endParaRPr lang="ru-RU" altLang="ru-RU" dirty="0"/>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r>
              <a:rPr lang="ru-RU" altLang="ru-RU" dirty="0"/>
              <a:t>Далі використовуємо команду </a:t>
            </a:r>
            <a:r>
              <a:rPr lang="ru-RU" altLang="ru-RU" b="1" dirty="0"/>
              <a:t>docker tag</a:t>
            </a:r>
            <a:r>
              <a:rPr lang="ru-RU" altLang="ru-RU" dirty="0"/>
              <a:t>, щоб надати тег образу, який ви зафіксували. Тег має наступний вигляд:</a:t>
            </a:r>
          </a:p>
          <a:p>
            <a:pPr lvl="0" eaLnBrk="0" fontAlgn="base" hangingPunct="0">
              <a:spcBef>
                <a:spcPct val="0"/>
              </a:spcBef>
              <a:spcAft>
                <a:spcPct val="0"/>
              </a:spcAft>
            </a:pPr>
            <a:endParaRPr lang="ru-RU" altLang="ru-RU" dirty="0" smtClean="0"/>
          </a:p>
          <a:p>
            <a:pPr lvl="0" eaLnBrk="0" fontAlgn="base" hangingPunct="0">
              <a:spcBef>
                <a:spcPct val="0"/>
              </a:spcBef>
              <a:spcAft>
                <a:spcPct val="0"/>
              </a:spcAft>
            </a:pPr>
            <a:r>
              <a:rPr lang="ru-RU" altLang="ru-RU" b="1" dirty="0" smtClean="0"/>
              <a:t>&lt;</a:t>
            </a:r>
            <a:r>
              <a:rPr lang="ru-RU" altLang="ru-RU" b="1" dirty="0"/>
              <a:t>repository&gt;/&lt;imagename&gt;:&lt;tag</a:t>
            </a:r>
            <a:r>
              <a:rPr lang="ru-RU" altLang="ru-RU" b="1" dirty="0" smtClean="0"/>
              <a:t>&gt;</a:t>
            </a:r>
          </a:p>
          <a:p>
            <a:pPr lvl="0" eaLnBrk="0" fontAlgn="base" hangingPunct="0">
              <a:spcBef>
                <a:spcPct val="0"/>
              </a:spcBef>
              <a:spcAft>
                <a:spcPct val="0"/>
              </a:spcAft>
            </a:pPr>
            <a:endParaRPr lang="ru-RU" altLang="ru-RU" dirty="0"/>
          </a:p>
          <a:p>
            <a:pPr lvl="0" eaLnBrk="0" fontAlgn="base" hangingPunct="0">
              <a:spcBef>
                <a:spcPct val="0"/>
              </a:spcBef>
              <a:spcAft>
                <a:spcPct val="0"/>
              </a:spcAft>
            </a:pPr>
            <a:r>
              <a:rPr lang="ru-RU" altLang="ru-RU" dirty="0"/>
              <a:t>Перша частина - репозиторій, зазвичай це ім'я облікового запису користувача, який зберігає образ. У цьому прикладі - це </a:t>
            </a:r>
            <a:r>
              <a:rPr lang="ru-RU" altLang="ru-RU" b="1" dirty="0"/>
              <a:t>devnetstudent</a:t>
            </a:r>
            <a:r>
              <a:rPr lang="ru-RU" altLang="ru-RU" dirty="0"/>
              <a:t>. Далі йде назва образу, а потім, нарешті, необов'язковий тег. (Пам'ятайте, якщо ви не зазначите його, буде використаний останній.)</a:t>
            </a:r>
          </a:p>
          <a:p>
            <a:pPr lvl="0" eaLnBrk="0" fontAlgn="base" hangingPunct="0">
              <a:spcBef>
                <a:spcPct val="0"/>
              </a:spcBef>
              <a:spcAft>
                <a:spcPct val="0"/>
              </a:spcAft>
            </a:pPr>
            <a:r>
              <a:rPr lang="ru-RU" altLang="ru-RU" dirty="0"/>
              <a:t>У цьому прикладі тег може бути </a:t>
            </a:r>
            <a:r>
              <a:rPr lang="ru-RU" altLang="ru-RU" b="1" dirty="0"/>
              <a:t>v1</a:t>
            </a:r>
            <a:r>
              <a:rPr lang="ru-RU" altLang="ru-RU" dirty="0"/>
              <a:t>, як показано тут:</a:t>
            </a:r>
          </a:p>
          <a:p>
            <a:pPr lvl="0" eaLnBrk="0" fontAlgn="base" hangingPunct="0">
              <a:spcBef>
                <a:spcPct val="0"/>
              </a:spcBef>
              <a:spcAft>
                <a:spcPct val="0"/>
              </a:spcAft>
            </a:pPr>
            <a:endParaRPr lang="ru-RU" altLang="ru-RU" dirty="0"/>
          </a:p>
        </p:txBody>
      </p:sp>
      <p:pic>
        <p:nvPicPr>
          <p:cNvPr id="5" name="Picture 4"/>
          <p:cNvPicPr>
            <a:picLocks noChangeAspect="1"/>
          </p:cNvPicPr>
          <p:nvPr/>
        </p:nvPicPr>
        <p:blipFill>
          <a:blip r:embed="rId2"/>
          <a:stretch>
            <a:fillRect/>
          </a:stretch>
        </p:blipFill>
        <p:spPr>
          <a:xfrm>
            <a:off x="223317" y="989750"/>
            <a:ext cx="9789815" cy="2039545"/>
          </a:xfrm>
          <a:prstGeom prst="rect">
            <a:avLst/>
          </a:prstGeom>
        </p:spPr>
      </p:pic>
      <p:pic>
        <p:nvPicPr>
          <p:cNvPr id="7" name="Picture 6"/>
          <p:cNvPicPr>
            <a:picLocks noChangeAspect="1"/>
          </p:cNvPicPr>
          <p:nvPr/>
        </p:nvPicPr>
        <p:blipFill>
          <a:blip r:embed="rId3"/>
          <a:stretch>
            <a:fillRect/>
          </a:stretch>
        </p:blipFill>
        <p:spPr>
          <a:xfrm>
            <a:off x="302866" y="5386835"/>
            <a:ext cx="6055455" cy="678987"/>
          </a:xfrm>
          <a:prstGeom prst="rect">
            <a:avLst/>
          </a:prstGeom>
        </p:spPr>
      </p:pic>
    </p:spTree>
    <p:extLst>
      <p:ext uri="{BB962C8B-B14F-4D97-AF65-F5344CB8AC3E}">
        <p14:creationId xmlns:p14="http://schemas.microsoft.com/office/powerpoint/2010/main" val="529015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Тепер образ готовий до відправки до репозиторію</a:t>
            </a:r>
            <a:r>
              <a:rPr lang="ru-RU" sz="1800" dirty="0" smtClean="0"/>
              <a:t>:</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r>
              <a:rPr lang="ru-RU" sz="1800" dirty="0"/>
              <a:t>Звідси видно, що новий образ збережений локально</a:t>
            </a:r>
            <a:r>
              <a:rPr lang="ru-RU" sz="1800" dirty="0" smtClean="0"/>
              <a:t>:</a:t>
            </a:r>
          </a:p>
          <a:p>
            <a:pPr marL="0" indent="0">
              <a:buNone/>
            </a:pPr>
            <a:endParaRPr lang="uk-UA" sz="1800" dirty="0"/>
          </a:p>
        </p:txBody>
      </p:sp>
      <p:pic>
        <p:nvPicPr>
          <p:cNvPr id="2" name="Picture 1"/>
          <p:cNvPicPr>
            <a:picLocks noChangeAspect="1"/>
          </p:cNvPicPr>
          <p:nvPr/>
        </p:nvPicPr>
        <p:blipFill>
          <a:blip r:embed="rId2"/>
          <a:stretch>
            <a:fillRect/>
          </a:stretch>
        </p:blipFill>
        <p:spPr>
          <a:xfrm>
            <a:off x="325924" y="663308"/>
            <a:ext cx="9216427" cy="3994557"/>
          </a:xfrm>
          <a:prstGeom prst="rect">
            <a:avLst/>
          </a:prstGeom>
        </p:spPr>
      </p:pic>
      <p:pic>
        <p:nvPicPr>
          <p:cNvPr id="4" name="Picture 3"/>
          <p:cNvPicPr>
            <a:picLocks noChangeAspect="1"/>
          </p:cNvPicPr>
          <p:nvPr/>
        </p:nvPicPr>
        <p:blipFill>
          <a:blip r:embed="rId3"/>
          <a:stretch>
            <a:fillRect/>
          </a:stretch>
        </p:blipFill>
        <p:spPr>
          <a:xfrm>
            <a:off x="325924" y="5118861"/>
            <a:ext cx="9405087" cy="1254779"/>
          </a:xfrm>
          <a:prstGeom prst="rect">
            <a:avLst/>
          </a:prstGeom>
        </p:spPr>
      </p:pic>
    </p:spTree>
    <p:extLst>
      <p:ext uri="{BB962C8B-B14F-4D97-AF65-F5344CB8AC3E}">
        <p14:creationId xmlns:p14="http://schemas.microsoft.com/office/powerpoint/2010/main" val="384647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Виробниче середовище (</a:t>
            </a:r>
            <a:r>
              <a:rPr lang="en-US" sz="1800" b="1" dirty="0"/>
              <a:t>Production environment</a:t>
            </a:r>
            <a:r>
              <a:rPr lang="en-US" sz="1800" b="1" dirty="0" smtClean="0"/>
              <a:t>)</a:t>
            </a:r>
          </a:p>
          <a:p>
            <a:pPr marL="0" indent="0">
              <a:buNone/>
            </a:pPr>
            <a:r>
              <a:rPr lang="ru-RU" sz="1800" dirty="0" smtClean="0"/>
              <a:t>Нарешті</a:t>
            </a:r>
            <a:r>
              <a:rPr lang="ru-RU" sz="1800" dirty="0"/>
              <a:t>, код надходить до виробничого середовища, де з ним взаємодіють кінцеві користувачі. На цей момент код був протестований кілька разів, і має бути без помилок. Саме виробниче середовище має бути розміщено і побудовано для обробки очікуваного трафіку, включно зі сплесками, які можуть бути сезонними або пов'язані з певною подією</a:t>
            </a:r>
            <a:r>
              <a:rPr lang="ru-RU" sz="1800" dirty="0" smtClean="0"/>
              <a:t>.</a:t>
            </a:r>
            <a:endParaRPr lang="ru-RU" sz="1800" dirty="0"/>
          </a:p>
        </p:txBody>
      </p:sp>
    </p:spTree>
    <p:extLst>
      <p:ext uri="{BB962C8B-B14F-4D97-AF65-F5344CB8AC3E}">
        <p14:creationId xmlns:p14="http://schemas.microsoft.com/office/powerpoint/2010/main" val="2138833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2155"/>
            <a:ext cx="10515600" cy="1325563"/>
          </a:xfrm>
        </p:spPr>
        <p:txBody>
          <a:bodyPr>
            <a:normAutofit/>
          </a:bodyPr>
          <a:lstStyle/>
          <a:p>
            <a:pPr algn="ctr"/>
            <a:r>
              <a:rPr lang="en-US" sz="7200" b="1" dirty="0" smtClean="0"/>
              <a:t>CI/CD</a:t>
            </a:r>
            <a:endParaRPr lang="uk-UA" sz="7200" b="1" dirty="0"/>
          </a:p>
        </p:txBody>
      </p:sp>
    </p:spTree>
    <p:extLst>
      <p:ext uri="{BB962C8B-B14F-4D97-AF65-F5344CB8AC3E}">
        <p14:creationId xmlns:p14="http://schemas.microsoft.com/office/powerpoint/2010/main" val="10523552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32" y="117696"/>
            <a:ext cx="11660863" cy="6636190"/>
          </a:xfrm>
        </p:spPr>
        <p:txBody>
          <a:bodyPr>
            <a:normAutofit/>
          </a:bodyPr>
          <a:lstStyle/>
          <a:p>
            <a:pPr marL="0" indent="0" algn="ctr">
              <a:buNone/>
            </a:pPr>
            <a:r>
              <a:rPr lang="ru-RU" sz="1800" b="1" dirty="0"/>
              <a:t>Безперервна інтеграція/Безперервне розгортання (</a:t>
            </a:r>
            <a:r>
              <a:rPr lang="en-US" sz="1800" b="1" dirty="0"/>
              <a:t>CI/CD)</a:t>
            </a:r>
          </a:p>
          <a:p>
            <a:pPr marL="0" indent="0">
              <a:buNone/>
            </a:pPr>
            <a:r>
              <a:rPr lang="ru-RU" sz="1800" b="1" dirty="0"/>
              <a:t>Безперервна інтеграція</a:t>
            </a:r>
          </a:p>
          <a:p>
            <a:pPr marL="0" indent="0">
              <a:buNone/>
            </a:pPr>
            <a:r>
              <a:rPr lang="ru-RU" sz="1800" dirty="0" smtClean="0"/>
              <a:t>Ідея </a:t>
            </a:r>
            <a:r>
              <a:rPr lang="ru-RU" sz="1800" dirty="0"/>
              <a:t>безперервної інтеграції полягає в тому, що ви, і всі інші розробники проекту, </a:t>
            </a:r>
            <a:r>
              <a:rPr lang="ru-RU" sz="1800" u="sng" dirty="0"/>
              <a:t>постійно поєднуєте зроблені вами зміни з основною гілкою існуючого застосунку</a:t>
            </a:r>
            <a:r>
              <a:rPr lang="ru-RU" sz="1800" dirty="0"/>
              <a:t>. Це означає, що будь-який набір змін буде невеликим, а потенціал для проблем низьким. Якщо кожен використовує основну гілку, будь-хто, хто перевіряє </a:t>
            </a:r>
            <a:r>
              <a:rPr lang="ru-RU" sz="1800" u="sng" dirty="0"/>
              <a:t>код, матиме останню версію</a:t>
            </a:r>
            <a:r>
              <a:rPr lang="ru-RU" sz="1800" dirty="0"/>
              <a:t> того, що розробляють всі інші.</a:t>
            </a:r>
          </a:p>
          <a:p>
            <a:pPr marL="0" indent="0">
              <a:buNone/>
            </a:pPr>
            <a:r>
              <a:rPr lang="ru-RU" sz="1800" dirty="0"/>
              <a:t>В межах цього процесу розробники, як очікується, виконують ретельне, і, як правило, </a:t>
            </a:r>
            <a:r>
              <a:rPr lang="ru-RU" sz="1800" u="sng" dirty="0"/>
              <a:t>автоматизоване тестування свого коду перед об'єднанням з основною гілкою</a:t>
            </a:r>
            <a:r>
              <a:rPr lang="ru-RU" sz="1800" dirty="0"/>
              <a:t>. Ідея такої роботи полягає в тому, щоб більшість проблем були знайдені, перш ніж вони переростуть у більш серйозну проблему.</a:t>
            </a:r>
          </a:p>
          <a:p>
            <a:pPr marL="0" indent="0">
              <a:buNone/>
            </a:pPr>
            <a:endParaRPr lang="en-US" sz="1800" dirty="0" smtClean="0"/>
          </a:p>
          <a:p>
            <a:pPr marL="0" indent="0">
              <a:buNone/>
            </a:pPr>
            <a:r>
              <a:rPr lang="ru-RU" sz="1800" dirty="0" smtClean="0"/>
              <a:t>Процес </a:t>
            </a:r>
            <a:r>
              <a:rPr lang="ru-RU" sz="1800" dirty="0"/>
              <a:t>безперервної інтеграції забезпечує низку додаткових переваг, оскільки кожен </a:t>
            </a:r>
            <a:r>
              <a:rPr lang="en-US" sz="1800" dirty="0"/>
              <a:t>commit </a:t>
            </a:r>
            <a:r>
              <a:rPr lang="ru-RU" sz="1800" dirty="0"/>
              <a:t>надає можливість системі виконувати додаткові завдання. Наприклад, конвеєр може бути налаштований для виконання наступних завдань:</a:t>
            </a:r>
          </a:p>
          <a:p>
            <a:r>
              <a:rPr lang="ru-RU" sz="1800" dirty="0"/>
              <a:t>Компіляція коду</a:t>
            </a:r>
          </a:p>
          <a:p>
            <a:r>
              <a:rPr lang="ru-RU" sz="1800" dirty="0"/>
              <a:t>Виконання модульного тестування (</a:t>
            </a:r>
            <a:r>
              <a:rPr lang="en-US" sz="1800" dirty="0"/>
              <a:t>Unit test execution)</a:t>
            </a:r>
          </a:p>
          <a:p>
            <a:r>
              <a:rPr lang="ru-RU" sz="1800" dirty="0"/>
              <a:t>Статичний аналіз коду</a:t>
            </a:r>
          </a:p>
          <a:p>
            <a:r>
              <a:rPr lang="ru-RU" sz="1800" dirty="0"/>
              <a:t>Інтеграційне тестування</a:t>
            </a:r>
          </a:p>
          <a:p>
            <a:r>
              <a:rPr lang="ru-RU" sz="1800" dirty="0"/>
              <a:t>Керування пакетами та керування версіями</a:t>
            </a:r>
          </a:p>
          <a:p>
            <a:r>
              <a:rPr lang="ru-RU" sz="1800" dirty="0"/>
              <a:t>Публікація версії пакету до </a:t>
            </a:r>
            <a:r>
              <a:rPr lang="en-US" sz="1800" dirty="0" err="1"/>
              <a:t>Docker</a:t>
            </a:r>
            <a:r>
              <a:rPr lang="en-US" sz="1800" dirty="0"/>
              <a:t> Hub </a:t>
            </a:r>
            <a:r>
              <a:rPr lang="ru-RU" sz="1800" dirty="0"/>
              <a:t>або інших сховищ </a:t>
            </a:r>
            <a:r>
              <a:rPr lang="ru-RU" sz="1800" dirty="0" smtClean="0"/>
              <a:t>пакетів</a:t>
            </a:r>
            <a:endParaRPr lang="ru-RU" sz="1800" dirty="0"/>
          </a:p>
        </p:txBody>
      </p:sp>
    </p:spTree>
    <p:extLst>
      <p:ext uri="{BB962C8B-B14F-4D97-AF65-F5344CB8AC3E}">
        <p14:creationId xmlns:p14="http://schemas.microsoft.com/office/powerpoint/2010/main" val="656030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947" y="249770"/>
            <a:ext cx="9462625" cy="37699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4954" y="4879817"/>
            <a:ext cx="5301243" cy="146430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94" y="4563688"/>
            <a:ext cx="5935799" cy="2096559"/>
          </a:xfrm>
          <a:prstGeom prst="rect">
            <a:avLst/>
          </a:prstGeom>
        </p:spPr>
      </p:pic>
    </p:spTree>
    <p:extLst>
      <p:ext uri="{BB962C8B-B14F-4D97-AF65-F5344CB8AC3E}">
        <p14:creationId xmlns:p14="http://schemas.microsoft.com/office/powerpoint/2010/main" val="1006890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765" y="126749"/>
            <a:ext cx="11497901" cy="6346479"/>
          </a:xfrm>
        </p:spPr>
        <p:txBody>
          <a:bodyPr>
            <a:normAutofit/>
          </a:bodyPr>
          <a:lstStyle/>
          <a:p>
            <a:pPr marL="0" indent="0">
              <a:buNone/>
            </a:pPr>
            <a:r>
              <a:rPr lang="ru-RU" sz="1800" b="1" dirty="0"/>
              <a:t>Безперервна доставка (</a:t>
            </a:r>
            <a:r>
              <a:rPr lang="en-US" sz="1800" b="1" dirty="0"/>
              <a:t>Continuous Delivery)</a:t>
            </a:r>
            <a:endParaRPr lang="en-US" sz="1800" dirty="0"/>
          </a:p>
          <a:p>
            <a:pPr marL="0" indent="0">
              <a:buNone/>
            </a:pPr>
            <a:r>
              <a:rPr lang="ru-RU" sz="1800" dirty="0"/>
              <a:t>Безперервна доставка - це процес розробки, базований на спринтах, які достатньо короткі, щоб код завжди знаходився в стані, придатному для розгортання. При безперервній інтеграції невеликі набори змін постійно інтегруються в основну гілку коду. Безперервна доставка означає, що ці зміни спроектовані так, щоб бути автономними до того моменту, коли в будь-який заданий момент часу ви могли б розгорнути робочий застосунок.</a:t>
            </a:r>
          </a:p>
          <a:p>
            <a:pPr marL="0" indent="0">
              <a:buNone/>
            </a:pPr>
            <a:endParaRPr lang="ru-RU" sz="1800" dirty="0" smtClean="0"/>
          </a:p>
          <a:p>
            <a:pPr marL="0" indent="0">
              <a:buNone/>
            </a:pPr>
            <a:r>
              <a:rPr lang="ru-RU" sz="1800" dirty="0" smtClean="0"/>
              <a:t>Процес </a:t>
            </a:r>
            <a:r>
              <a:rPr lang="ru-RU" sz="1800" dirty="0"/>
              <a:t>виглядає приблизно так:</a:t>
            </a:r>
          </a:p>
          <a:p>
            <a:pPr marL="0" indent="0">
              <a:buNone/>
            </a:pPr>
            <a:r>
              <a:rPr lang="ru-RU" sz="1800" b="1" dirty="0"/>
              <a:t>Крок 1.</a:t>
            </a:r>
            <a:r>
              <a:rPr lang="ru-RU" sz="1800" dirty="0"/>
              <a:t> Почніть з версії артефакту, створеного як частина процесу безперервної інтеграції.</a:t>
            </a:r>
          </a:p>
          <a:p>
            <a:pPr marL="0" indent="0">
              <a:buNone/>
            </a:pPr>
            <a:r>
              <a:rPr lang="ru-RU" sz="1800" b="1" dirty="0"/>
              <a:t>Крок 2.</a:t>
            </a:r>
            <a:r>
              <a:rPr lang="ru-RU" sz="1800" dirty="0"/>
              <a:t> Автоматично розгорніть потенційну версію до середовища інсценування.</a:t>
            </a:r>
          </a:p>
          <a:p>
            <a:pPr marL="0" indent="0">
              <a:buNone/>
            </a:pPr>
            <a:r>
              <a:rPr lang="ru-RU" sz="1800" b="1" dirty="0"/>
              <a:t>Крок 3.</a:t>
            </a:r>
            <a:r>
              <a:rPr lang="ru-RU" sz="1800" dirty="0"/>
              <a:t> Виконайте інтеграційні тести, тести безпеки, тести продуктивності, тести масштабування або інші тести, визначені командою або організацією. Вони відомі як вхідні тести (</a:t>
            </a:r>
            <a:r>
              <a:rPr lang="en-US" sz="1800" dirty="0"/>
              <a:t>gating tests), </a:t>
            </a:r>
            <a:r>
              <a:rPr lang="ru-RU" sz="1800" dirty="0"/>
              <a:t>тому що визначають, чи ця версія програмного забезпечення може бути вибрана далі для процесу розгортання.</a:t>
            </a:r>
          </a:p>
          <a:p>
            <a:pPr marL="0" indent="0">
              <a:buNone/>
            </a:pPr>
            <a:r>
              <a:rPr lang="ru-RU" sz="1800" b="1" dirty="0"/>
              <a:t>Крок 4.</a:t>
            </a:r>
            <a:r>
              <a:rPr lang="ru-RU" sz="1800" dirty="0"/>
              <a:t> Якщо всі вхідні тести проходять, позначте цю збірку як придатну для виробництва.</a:t>
            </a:r>
          </a:p>
          <a:p>
            <a:pPr marL="0" indent="0">
              <a:buNone/>
            </a:pPr>
            <a:r>
              <a:rPr lang="ru-RU" sz="1800" dirty="0"/>
              <a:t>Зверніть увагу, що безперервна доставка не означає, що ви розгортаєте постійно, цей процес називається безперервним розгортанням. Безперервна доставка гарантує, що у вас завжди є версія, яку ви </a:t>
            </a:r>
            <a:r>
              <a:rPr lang="ru-RU" sz="1800" i="1" dirty="0"/>
              <a:t>можете</a:t>
            </a:r>
            <a:r>
              <a:rPr lang="ru-RU" sz="1800" dirty="0"/>
              <a:t> розгорнути.</a:t>
            </a:r>
          </a:p>
          <a:p>
            <a:pPr marL="0" indent="0" algn="ctr">
              <a:buNone/>
            </a:pPr>
            <a:endParaRPr lang="uk-UA" sz="1800" dirty="0"/>
          </a:p>
        </p:txBody>
      </p:sp>
    </p:spTree>
    <p:extLst>
      <p:ext uri="{BB962C8B-B14F-4D97-AF65-F5344CB8AC3E}">
        <p14:creationId xmlns:p14="http://schemas.microsoft.com/office/powerpoint/2010/main" val="3168081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26" y="241269"/>
            <a:ext cx="10623746" cy="5885556"/>
          </a:xfrm>
        </p:spPr>
      </p:pic>
    </p:spTree>
    <p:extLst>
      <p:ext uri="{BB962C8B-B14F-4D97-AF65-F5344CB8AC3E}">
        <p14:creationId xmlns:p14="http://schemas.microsoft.com/office/powerpoint/2010/main" val="3757679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1300" y="304642"/>
            <a:ext cx="10061912" cy="6351137"/>
          </a:xfrm>
        </p:spPr>
      </p:pic>
    </p:spTree>
    <p:extLst>
      <p:ext uri="{BB962C8B-B14F-4D97-AF65-F5344CB8AC3E}">
        <p14:creationId xmlns:p14="http://schemas.microsoft.com/office/powerpoint/2010/main" val="42704744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43914" y="94841"/>
            <a:ext cx="10945757" cy="6717894"/>
          </a:xfrm>
          <a:prstGeom prst="rect">
            <a:avLst/>
          </a:prstGeom>
        </p:spPr>
      </p:pic>
    </p:spTree>
    <p:extLst>
      <p:ext uri="{BB962C8B-B14F-4D97-AF65-F5344CB8AC3E}">
        <p14:creationId xmlns:p14="http://schemas.microsoft.com/office/powerpoint/2010/main" val="2765889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Цей процес говорить нам про дві речі:</a:t>
            </a:r>
          </a:p>
          <a:p>
            <a:r>
              <a:rPr lang="ru-RU" sz="1800" dirty="0"/>
              <a:t>Необхідно заздалегідь подумати про тестування. </a:t>
            </a:r>
            <a:r>
              <a:rPr lang="ru-RU" sz="1800" dirty="0" smtClean="0"/>
              <a:t>Загальна </a:t>
            </a:r>
            <a:r>
              <a:rPr lang="ru-RU" sz="1800" dirty="0"/>
              <a:t>ідея полягає в тому, що ви пишете процедури автоматизованих тестів, які можуть бути запущені інфраструктурою </a:t>
            </a:r>
            <a:r>
              <a:rPr lang="en-US" sz="1800" dirty="0"/>
              <a:t>CI/CD.</a:t>
            </a:r>
          </a:p>
          <a:p>
            <a:r>
              <a:rPr lang="ru-RU" sz="1800" dirty="0"/>
              <a:t>Якщо щось зламається, все зупиняється. Ідея цієї концепції в тому, що в разі виявлення помилки, всі інші розробки припиняються до тих пір, поки вона не буде виправлена, і система не повернеться до стану, який готовий до розгортання. Це може бути досягнуто шляхом пошуку та виправлення помилки, або це може бути зроблено шляхом відкочування змін, доки помилка не зникне, але важливою частиною є те, що система повинна залишатися придатною до розгортання. На практиці більшість організацій фактично не дотримуються цієї процедури, але це основна ідея </a:t>
            </a:r>
            <a:r>
              <a:rPr lang="en-US" sz="1800" dirty="0"/>
              <a:t>CI/CD.</a:t>
            </a:r>
          </a:p>
          <a:p>
            <a:pPr marL="0" indent="0" algn="ctr">
              <a:buNone/>
            </a:pPr>
            <a:endParaRPr lang="uk-UA" sz="1800" dirty="0"/>
          </a:p>
        </p:txBody>
      </p:sp>
      <p:sp>
        <p:nvSpPr>
          <p:cNvPr id="2" name="Rectangle 1"/>
          <p:cNvSpPr/>
          <p:nvPr/>
        </p:nvSpPr>
        <p:spPr>
          <a:xfrm>
            <a:off x="325925" y="3330621"/>
            <a:ext cx="11651810" cy="2585323"/>
          </a:xfrm>
          <a:prstGeom prst="rect">
            <a:avLst/>
          </a:prstGeom>
        </p:spPr>
        <p:txBody>
          <a:bodyPr wrap="square">
            <a:spAutoFit/>
          </a:bodyPr>
          <a:lstStyle/>
          <a:p>
            <a:r>
              <a:rPr lang="ru-RU" b="1" dirty="0"/>
              <a:t>Безперервне розгортання</a:t>
            </a:r>
          </a:p>
          <a:p>
            <a:r>
              <a:rPr lang="ru-RU" dirty="0"/>
              <a:t>Безперервне розгортання є фінальною стадєю </a:t>
            </a:r>
            <a:r>
              <a:rPr lang="en-US" dirty="0"/>
              <a:t>CI/CD. </a:t>
            </a:r>
            <a:r>
              <a:rPr lang="ru-RU" dirty="0"/>
              <a:t>Коли зміни вносяться, тестуються, інтегруються з основною гілкою і знову тестуються, вони розгортаються до виробничого середовища з використанням автоматизації. Це означає, що код розгортається до виробничого середовища постійно, і означає, що ваші користувачі будуть вашими остаточними тестувальниками. Іншими словами, безперервне розгортання - це особливий тип безперервної доставки, в якому розгортається кожна збірка, позначена як готова до виробництва.</a:t>
            </a:r>
          </a:p>
          <a:p>
            <a:r>
              <a:rPr lang="ru-RU" dirty="0"/>
              <a:t>Деякі організації виступають за цей тип розгортання, бо це означає, що користувачі завжди мають найновіший код. Більшість організацій дотримуються більш обережного підходу, який вимагає втручання людини для просування коду у виробництво.</a:t>
            </a:r>
          </a:p>
        </p:txBody>
      </p:sp>
    </p:spTree>
    <p:extLst>
      <p:ext uri="{BB962C8B-B14F-4D97-AF65-F5344CB8AC3E}">
        <p14:creationId xmlns:p14="http://schemas.microsoft.com/office/powerpoint/2010/main" val="577233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b="1" dirty="0"/>
              <a:t>Запобігання впливу на користувачів</a:t>
            </a:r>
          </a:p>
          <a:p>
            <a:pPr marL="0" indent="0">
              <a:buNone/>
            </a:pPr>
            <a:endParaRPr lang="ru-RU" sz="1800" dirty="0" smtClean="0"/>
          </a:p>
          <a:p>
            <a:pPr marL="0" indent="0">
              <a:buNone/>
            </a:pPr>
            <a:r>
              <a:rPr lang="ru-RU" sz="1800" dirty="0" smtClean="0"/>
              <a:t>Хоча </a:t>
            </a:r>
            <a:r>
              <a:rPr lang="ru-RU" sz="1800" dirty="0"/>
              <a:t>ми намагаємося зробити екстенсивне тестування в межах процесу </a:t>
            </a:r>
            <a:r>
              <a:rPr lang="en-US" sz="1800" dirty="0"/>
              <a:t>CI/CD, </a:t>
            </a:r>
            <a:r>
              <a:rPr lang="ru-RU" sz="1800" dirty="0"/>
              <a:t>завжди є ймовірність того, що неякісна збірка пройде вхідне тестування. Щоб уникнути впливу на користувачів або принаймні обмежити вплив, можна використовувати стратегії розгортання, такі як:</a:t>
            </a:r>
          </a:p>
          <a:p>
            <a:pPr marL="0" indent="0">
              <a:buNone/>
            </a:pPr>
            <a:endParaRPr lang="uk-UA" sz="1800" b="1" dirty="0" smtClean="0"/>
          </a:p>
          <a:p>
            <a:pPr marL="0" indent="0">
              <a:buNone/>
            </a:pPr>
            <a:r>
              <a:rPr lang="en-US" sz="1800" b="1" dirty="0" smtClean="0"/>
              <a:t>Rolling </a:t>
            </a:r>
            <a:r>
              <a:rPr lang="en-US" sz="1800" b="1" dirty="0"/>
              <a:t>upgrade -</a:t>
            </a:r>
            <a:r>
              <a:rPr lang="en-US" sz="1800" dirty="0"/>
              <a:t> </a:t>
            </a:r>
            <a:r>
              <a:rPr lang="ru-RU" sz="1800" dirty="0"/>
              <a:t>це найзрозуміліша версія безперервної доставки, в якій зміни періодично розгортаються таким чином, щоб вони не впливали на поточних користувачів, і нікому не довелося «перевстановлювати» програмне забезпечення.</a:t>
            </a:r>
          </a:p>
          <a:p>
            <a:pPr marL="0" indent="0">
              <a:buNone/>
            </a:pPr>
            <a:r>
              <a:rPr lang="en-US" sz="1800" b="1" dirty="0"/>
              <a:t>Canary pipeline -</a:t>
            </a:r>
            <a:r>
              <a:rPr lang="en-US" sz="1800" dirty="0"/>
              <a:t> </a:t>
            </a:r>
            <a:r>
              <a:rPr lang="ru-RU" sz="1800" dirty="0"/>
              <a:t>в цьому випадку нова версія розгортається для підмножини користувачів (або серверів, в залежності від архітектури). Якщо ці користувачі відчувають проблеми, зміни можна легко відкотити. Якщо ці користувачі не виявляють проблем, зміни розгортаються для решти виробництва.</a:t>
            </a:r>
          </a:p>
          <a:p>
            <a:pPr marL="0" indent="0">
              <a:buNone/>
            </a:pPr>
            <a:r>
              <a:rPr lang="en-US" sz="1800" b="1" dirty="0"/>
              <a:t>Blue-green deployment -</a:t>
            </a:r>
            <a:r>
              <a:rPr lang="en-US" sz="1800" dirty="0"/>
              <a:t> </a:t>
            </a:r>
            <a:r>
              <a:rPr lang="ru-RU" sz="1800" dirty="0"/>
              <a:t>в цьому випадку створюється абсолютно нове середовище (</a:t>
            </a:r>
            <a:r>
              <a:rPr lang="en-US" sz="1800" dirty="0"/>
              <a:t>Blue) </a:t>
            </a:r>
            <a:r>
              <a:rPr lang="ru-RU" sz="1800" dirty="0"/>
              <a:t>з новим кодом на ньому, але старе середовище (</a:t>
            </a:r>
            <a:r>
              <a:rPr lang="en-US" sz="1800" dirty="0"/>
              <a:t>Green) </a:t>
            </a:r>
            <a:r>
              <a:rPr lang="ru-RU" sz="1800" dirty="0"/>
              <a:t>тримається в резерві. Якщо у користувачів в новому середовищі виникають проблеми, трафік може бути переспрямований назад до попереднього середовища. Якщо немає проблем протягом певного проміжку часу, нове середовище стає виробничим середовищем, а старе будуть використовувати для розгортання наступних змін.</a:t>
            </a:r>
          </a:p>
          <a:p>
            <a:pPr marL="0" indent="0" algn="ctr">
              <a:buNone/>
            </a:pPr>
            <a:endParaRPr lang="uk-UA" sz="1800" dirty="0"/>
          </a:p>
        </p:txBody>
      </p:sp>
    </p:spTree>
    <p:extLst>
      <p:ext uri="{BB962C8B-B14F-4D97-AF65-F5344CB8AC3E}">
        <p14:creationId xmlns:p14="http://schemas.microsoft.com/office/powerpoint/2010/main" val="3110506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Переваги </a:t>
            </a:r>
            <a:r>
              <a:rPr lang="en-US" sz="1800" b="1" dirty="0"/>
              <a:t>CI/CD</a:t>
            </a:r>
          </a:p>
          <a:p>
            <a:pPr marL="0" indent="0">
              <a:buNone/>
            </a:pPr>
            <a:r>
              <a:rPr lang="ru-RU" sz="1800" dirty="0"/>
              <a:t>Компанії готові вносити такі, здавалося б, «кардинальні» зміни в свої процеси через переваги, які надає використання </a:t>
            </a:r>
            <a:r>
              <a:rPr lang="en-US" sz="1800" dirty="0"/>
              <a:t>CI/CD </a:t>
            </a:r>
            <a:r>
              <a:rPr lang="ru-RU" sz="1800" dirty="0"/>
              <a:t>для розробки. Ці переваги включають:</a:t>
            </a:r>
          </a:p>
          <a:p>
            <a:r>
              <a:rPr lang="ru-RU" sz="1800" b="1" dirty="0"/>
              <a:t>Інтеграція з гнучкими методологіями -</a:t>
            </a:r>
            <a:r>
              <a:rPr lang="ru-RU" sz="1800" dirty="0"/>
              <a:t> </a:t>
            </a:r>
            <a:r>
              <a:rPr lang="en-US" sz="1800" dirty="0"/>
              <a:t>Agile </a:t>
            </a:r>
            <a:r>
              <a:rPr lang="ru-RU" sz="1800" dirty="0"/>
              <a:t>розробка побудована навколо ідеї коротких спринтів, після яких команда розробників постачає працездатний застосунок з деякою підмножиною необхідних функцій. </a:t>
            </a:r>
            <a:r>
              <a:rPr lang="en-US" sz="1800" dirty="0"/>
              <a:t>CI/CD </a:t>
            </a:r>
            <a:r>
              <a:rPr lang="ru-RU" sz="1800" dirty="0"/>
              <a:t>працює за тією ж схемою коротких спринтів. Кожен </a:t>
            </a:r>
            <a:r>
              <a:rPr lang="en-US" sz="1800" dirty="0"/>
              <a:t>commit — </a:t>
            </a:r>
            <a:r>
              <a:rPr lang="ru-RU" sz="1800" dirty="0"/>
              <a:t>це версія концепції «доставки робочої версії програмного забезпечення».</a:t>
            </a:r>
          </a:p>
          <a:p>
            <a:r>
              <a:rPr lang="ru-RU" sz="1800" b="1" dirty="0"/>
              <a:t>Коротше середнє значення часу для вирішення проблем (</a:t>
            </a:r>
            <a:r>
              <a:rPr lang="en-US" sz="1800" b="1" dirty="0"/>
              <a:t>Shorter Mean Time To Resolution, MTTR) -</a:t>
            </a:r>
            <a:r>
              <a:rPr lang="en-US" sz="1800" dirty="0"/>
              <a:t> </a:t>
            </a:r>
            <a:r>
              <a:rPr lang="ru-RU" sz="1800" dirty="0"/>
              <a:t>Оскільки набори змін малі, стає набагато простіше ізолювати несправності, коли вони виникають, і виправити їх або відкотити та вирішити будь-які проблеми.</a:t>
            </a:r>
          </a:p>
          <a:p>
            <a:r>
              <a:rPr lang="ru-RU" sz="1800" b="1" dirty="0"/>
              <a:t>Автоматизоване розгортання -</a:t>
            </a:r>
            <a:r>
              <a:rPr lang="ru-RU" sz="1800" dirty="0"/>
              <a:t> з автоматизованим тестуванням і передбачуваним розгортанням дає можливість робити автоматизовані розгортання. Це означає, що можна використовувати стратегії розгортання, такі як </a:t>
            </a:r>
            <a:r>
              <a:rPr lang="en-US" sz="1800" dirty="0"/>
              <a:t>canary </a:t>
            </a:r>
            <a:r>
              <a:rPr lang="ru-RU" sz="1800" dirty="0"/>
              <a:t>конвеєр розгортання випуску, в якому одна група користувачів отримує новий набір функцій, а решта отримують старий. Цей процес дозволяє отримати живе тестування нової функції, щоб переконатися, що вона функціонує належним чином, перш ніж розповсюдити її на всю базу користувачів.</a:t>
            </a:r>
          </a:p>
          <a:p>
            <a:r>
              <a:rPr lang="ru-RU" sz="1800" b="1" dirty="0"/>
              <a:t>Випуски функцій з меншою кількістю збоїв -</a:t>
            </a:r>
            <a:r>
              <a:rPr lang="ru-RU" sz="1800" dirty="0"/>
              <a:t> З розробкою, яка відбувається невеликими частинами, що завжди призводить до </a:t>
            </a:r>
            <a:r>
              <a:rPr lang="ru-RU" sz="1800" b="1" dirty="0"/>
              <a:t>покращеної якості -</a:t>
            </a:r>
            <a:r>
              <a:rPr lang="ru-RU" sz="1800" dirty="0"/>
              <a:t> Всі ці переваги складаються у програмне забезпечення більш високої якості, тому що воно було ретельно протестовано до впровадження у широкому масштабі. Вирішення помилок тут простіше, і через це вони скоріш за все будуть оброблені своєчасно, тобто не буде накопичуватись технічний борг.</a:t>
            </a:r>
          </a:p>
          <a:p>
            <a:r>
              <a:rPr lang="ru-RU" sz="1800" b="1" dirty="0"/>
              <a:t>Покращений час виводу на ринок -</a:t>
            </a:r>
            <a:r>
              <a:rPr lang="ru-RU" sz="1800" dirty="0"/>
              <a:t> Оскільки функції можуть бути розгорнуті окремо, вони будуть запропоновані користувачам набагато швидше, ніж якби вони мали бути розгорнуті всі одночасно.</a:t>
            </a:r>
          </a:p>
          <a:p>
            <a:pPr marL="0" indent="0" algn="ctr">
              <a:buNone/>
            </a:pPr>
            <a:endParaRPr lang="uk-UA" sz="1800" dirty="0"/>
          </a:p>
        </p:txBody>
      </p:sp>
    </p:spTree>
    <p:extLst>
      <p:ext uri="{BB962C8B-B14F-4D97-AF65-F5344CB8AC3E}">
        <p14:creationId xmlns:p14="http://schemas.microsoft.com/office/powerpoint/2010/main" val="72733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Моделі розгортання (</a:t>
            </a:r>
            <a:r>
              <a:rPr lang="en-US" sz="1800" b="1" dirty="0"/>
              <a:t>Deployment Models)</a:t>
            </a:r>
          </a:p>
          <a:p>
            <a:pPr marL="0" indent="0">
              <a:buNone/>
            </a:pPr>
            <a:r>
              <a:rPr lang="ru-RU" sz="1800" b="1" dirty="0"/>
              <a:t>«Голе залізо» (</a:t>
            </a:r>
            <a:r>
              <a:rPr lang="en-US" sz="1800" b="1" dirty="0"/>
              <a:t>Bare metal</a:t>
            </a:r>
            <a:r>
              <a:rPr lang="en-US" sz="1800" b="1" dirty="0" smtClean="0"/>
              <a:t>)</a:t>
            </a:r>
            <a:endParaRPr lang="uk-UA" sz="1800" b="1" dirty="0" smtClean="0"/>
          </a:p>
          <a:p>
            <a:pPr marL="0" indent="0">
              <a:buNone/>
            </a:pPr>
            <a:r>
              <a:rPr lang="ru-RU" sz="1800" dirty="0" smtClean="0"/>
              <a:t>Найбільш </a:t>
            </a:r>
            <a:r>
              <a:rPr lang="ru-RU" sz="1800" dirty="0"/>
              <a:t>звичним і простим способом розгортання програмного забезпечення є його установка безпосередньо на цільовий комп'ютер, або «голе залізо». Це не тільки найпростіший метод, розгортання на «голому залізі» має інші переваги, такі як той факт, що програмне забезпечення може отримати доступ до операційної системи та апаратного забезпечення напряму. Це особливо корисно для ситуацій, коли вам потрібен доступ до спеціалізованого обладнання, або для </a:t>
            </a:r>
            <a:r>
              <a:rPr lang="en-US" sz="1800" dirty="0"/>
              <a:t>High Performance Computing (HPC) </a:t>
            </a:r>
            <a:r>
              <a:rPr lang="ru-RU" sz="1800" dirty="0"/>
              <a:t>застосунків, в яких кожен біт швидкості важливий.</a:t>
            </a:r>
          </a:p>
          <a:p>
            <a:pPr marL="0" indent="0">
              <a:buNone/>
            </a:pPr>
            <a:endParaRPr lang="uk-UA" sz="1800" dirty="0"/>
          </a:p>
        </p:txBody>
      </p:sp>
      <p:pic>
        <p:nvPicPr>
          <p:cNvPr id="2" name="Picture 1"/>
          <p:cNvPicPr>
            <a:picLocks noChangeAspect="1"/>
          </p:cNvPicPr>
          <p:nvPr/>
        </p:nvPicPr>
        <p:blipFill>
          <a:blip r:embed="rId2"/>
          <a:stretch>
            <a:fillRect/>
          </a:stretch>
        </p:blipFill>
        <p:spPr>
          <a:xfrm>
            <a:off x="3911097" y="2815626"/>
            <a:ext cx="4495654" cy="3449889"/>
          </a:xfrm>
          <a:prstGeom prst="rect">
            <a:avLst/>
          </a:prstGeom>
        </p:spPr>
      </p:pic>
    </p:spTree>
    <p:extLst>
      <p:ext uri="{BB962C8B-B14F-4D97-AF65-F5344CB8AC3E}">
        <p14:creationId xmlns:p14="http://schemas.microsoft.com/office/powerpoint/2010/main" val="4425828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137" y="368017"/>
            <a:ext cx="11782330" cy="2664894"/>
          </a:xfrm>
        </p:spPr>
        <p:txBody>
          <a:bodyPr>
            <a:normAutofit/>
          </a:bodyPr>
          <a:lstStyle/>
          <a:p>
            <a:pPr marL="0" indent="0" algn="ctr">
              <a:buNone/>
            </a:pPr>
            <a:r>
              <a:rPr lang="uk-UA" sz="1600" b="1" dirty="0"/>
              <a:t>Учасники проекту та їх роль у забезпечення процесів CI/CD та перевірки якості </a:t>
            </a:r>
            <a:endParaRPr lang="en-US" sz="1600" b="1" dirty="0" smtClean="0"/>
          </a:p>
          <a:p>
            <a:pPr marL="0" indent="0">
              <a:buNone/>
            </a:pPr>
            <a:r>
              <a:rPr lang="uk-UA" sz="1600" b="1" dirty="0" smtClean="0"/>
              <a:t>Розробники </a:t>
            </a:r>
            <a:r>
              <a:rPr lang="uk-UA" sz="1600" dirty="0"/>
              <a:t>відповідають за модульні тести, що знижують ризик неправильного функціонування окремих компонентів програми. </a:t>
            </a:r>
            <a:endParaRPr lang="en-US" sz="1600" dirty="0" smtClean="0"/>
          </a:p>
          <a:p>
            <a:pPr marL="0" indent="0">
              <a:buNone/>
            </a:pPr>
            <a:r>
              <a:rPr lang="uk-UA" sz="1600" b="1" dirty="0" smtClean="0"/>
              <a:t>Команда </a:t>
            </a:r>
            <a:r>
              <a:rPr lang="uk-UA" sz="1600" b="1" dirty="0"/>
              <a:t>тестування (QA) </a:t>
            </a:r>
            <a:r>
              <a:rPr lang="uk-UA" sz="1600" dirty="0"/>
              <a:t>відповідає за підготовку тестів та тестування загальної функціональності програми. </a:t>
            </a:r>
            <a:endParaRPr lang="en-US" sz="1600" dirty="0" smtClean="0"/>
          </a:p>
          <a:p>
            <a:pPr marL="0" indent="0">
              <a:buNone/>
            </a:pPr>
            <a:r>
              <a:rPr lang="uk-UA" sz="1600" b="1" dirty="0" smtClean="0"/>
              <a:t>Бізнес-аналітики</a:t>
            </a:r>
            <a:r>
              <a:rPr lang="uk-UA" sz="1600" dirty="0" smtClean="0"/>
              <a:t> </a:t>
            </a:r>
            <a:r>
              <a:rPr lang="uk-UA" sz="1600" dirty="0"/>
              <a:t>контролюють зручність використання ПЗ і беруть участь у приймальних тестах, щоб знизити ризик створення функцій, що працюють не так, як очікують користувачі. </a:t>
            </a:r>
            <a:endParaRPr lang="en-US" sz="1600" dirty="0" smtClean="0"/>
          </a:p>
          <a:p>
            <a:pPr marL="0" indent="0">
              <a:buNone/>
            </a:pPr>
            <a:r>
              <a:rPr lang="uk-UA" sz="1600" b="1" dirty="0" smtClean="0"/>
              <a:t>Інженери </a:t>
            </a:r>
            <a:r>
              <a:rPr lang="uk-UA" sz="1600" b="1" dirty="0"/>
              <a:t>інфраструктури (DevOps) </a:t>
            </a:r>
            <a:r>
              <a:rPr lang="uk-UA" sz="1600" dirty="0"/>
              <a:t>відповідають за розгортання програми, міграцію даних та масштабування з метою зниження ризику недоступності продукту. Наявність автоматизованих (в рамках CI/CD) процесів розгортання інфраструктури проекту та підхід IaC (Infrastructure as Соde) дозволяють готувати оточення (DEV/QA/PROD) «одною кнопкою».</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128" y="3105338"/>
            <a:ext cx="5490241" cy="3347708"/>
          </a:xfrm>
          <a:prstGeom prst="rect">
            <a:avLst/>
          </a:prstGeom>
        </p:spPr>
      </p:pic>
    </p:spTree>
    <p:extLst>
      <p:ext uri="{BB962C8B-B14F-4D97-AF65-F5344CB8AC3E}">
        <p14:creationId xmlns:p14="http://schemas.microsoft.com/office/powerpoint/2010/main" val="164778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1480"/>
            <a:ext cx="12077061" cy="6310265"/>
          </a:xfrm>
        </p:spPr>
      </p:pic>
    </p:spTree>
    <p:extLst>
      <p:ext uri="{BB962C8B-B14F-4D97-AF65-F5344CB8AC3E}">
        <p14:creationId xmlns:p14="http://schemas.microsoft.com/office/powerpoint/2010/main" val="847495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0509" y="0"/>
            <a:ext cx="6950550" cy="1668132"/>
          </a:xfrm>
        </p:spPr>
      </p:pic>
      <p:sp>
        <p:nvSpPr>
          <p:cNvPr id="5" name="Rectangle 4"/>
          <p:cNvSpPr/>
          <p:nvPr/>
        </p:nvSpPr>
        <p:spPr>
          <a:xfrm>
            <a:off x="108642" y="1523472"/>
            <a:ext cx="11371153" cy="2554545"/>
          </a:xfrm>
          <a:prstGeom prst="rect">
            <a:avLst/>
          </a:prstGeom>
        </p:spPr>
        <p:txBody>
          <a:bodyPr wrap="square">
            <a:spAutoFit/>
          </a:bodyPr>
          <a:lstStyle/>
          <a:p>
            <a:r>
              <a:rPr lang="uk-UA" sz="1600" dirty="0"/>
              <a:t>Функції: </a:t>
            </a:r>
            <a:endParaRPr lang="en-US" sz="1600" dirty="0" smtClean="0"/>
          </a:p>
          <a:p>
            <a:pPr marL="285750" indent="-285750">
              <a:buFont typeface="Arial" panose="020B0604020202020204" pitchFamily="34" charset="0"/>
              <a:buChar char="•"/>
            </a:pPr>
            <a:r>
              <a:rPr lang="uk-UA" sz="1600" dirty="0" smtClean="0"/>
              <a:t>CircleCI </a:t>
            </a:r>
            <a:r>
              <a:rPr lang="uk-UA" sz="1600" dirty="0"/>
              <a:t>— це хмарна система, для якої не потрібно налаштовувати окремий сервер, і яку не доведеться адмініструвати. Однак існує і локальна версія, яку ви можете розгорнути у приватній хмарі. </a:t>
            </a:r>
            <a:endParaRPr lang="en-US" sz="1600" dirty="0" smtClean="0"/>
          </a:p>
          <a:p>
            <a:pPr marL="285750" indent="-285750">
              <a:buFont typeface="Arial" panose="020B0604020202020204" pitchFamily="34" charset="0"/>
              <a:buChar char="•"/>
            </a:pPr>
            <a:r>
              <a:rPr lang="uk-UA" sz="1600" dirty="0" smtClean="0"/>
              <a:t>Навіть </a:t>
            </a:r>
            <a:r>
              <a:rPr lang="uk-UA" sz="1600" dirty="0"/>
              <a:t>для комерційного використання є безкоштовна версія. </a:t>
            </a:r>
            <a:endParaRPr lang="en-US" sz="1600" dirty="0" smtClean="0"/>
          </a:p>
          <a:p>
            <a:pPr marL="285750" indent="-285750">
              <a:buFont typeface="Arial" panose="020B0604020202020204" pitchFamily="34" charset="0"/>
              <a:buChar char="•"/>
            </a:pPr>
            <a:r>
              <a:rPr lang="uk-UA" sz="1600" dirty="0" smtClean="0"/>
              <a:t>За </a:t>
            </a:r>
            <a:r>
              <a:rPr lang="uk-UA" sz="1600" dirty="0"/>
              <a:t>допомогою REST API можна отримати доступ до проектів, збірок та артефактів. Результатом складання є артефакт або група артефактів. Артефактом можуть бути скомпільована програма або виконувані файли (наприклад, APK для Android) або метадані (наприклад, інформація про успішне тестування). </a:t>
            </a:r>
            <a:endParaRPr lang="en-US" sz="1600" dirty="0" smtClean="0"/>
          </a:p>
          <a:p>
            <a:pPr marL="285750" indent="-285750">
              <a:buFont typeface="Arial" panose="020B0604020202020204" pitchFamily="34" charset="0"/>
              <a:buChar char="•"/>
            </a:pPr>
            <a:r>
              <a:rPr lang="uk-UA" sz="1600" dirty="0" smtClean="0"/>
              <a:t>CircleCI </a:t>
            </a:r>
            <a:r>
              <a:rPr lang="uk-UA" sz="1600" dirty="0"/>
              <a:t>кешує сторонні залежності, що дозволяє уникнути постійної установки необхідних оточень. </a:t>
            </a:r>
            <a:endParaRPr lang="en-US" sz="1600" dirty="0" smtClean="0"/>
          </a:p>
          <a:p>
            <a:pPr marL="285750" indent="-285750">
              <a:buFont typeface="Arial" panose="020B0604020202020204" pitchFamily="34" charset="0"/>
              <a:buChar char="•"/>
            </a:pPr>
            <a:r>
              <a:rPr lang="uk-UA" sz="1600" dirty="0" smtClean="0"/>
              <a:t>Існує </a:t>
            </a:r>
            <a:r>
              <a:rPr lang="uk-UA" sz="1600" dirty="0"/>
              <a:t>можливість підключення до контейнера SSH. Це може знадобитися, якщо виникнуть якісь проблеми. </a:t>
            </a:r>
            <a:endParaRPr lang="en-US" sz="1600" dirty="0" smtClean="0"/>
          </a:p>
          <a:p>
            <a:pPr marL="285750" indent="-285750">
              <a:buFont typeface="Arial" panose="020B0604020202020204" pitchFamily="34" charset="0"/>
              <a:buChar char="•"/>
            </a:pPr>
            <a:r>
              <a:rPr lang="uk-UA" sz="1600" dirty="0" smtClean="0"/>
              <a:t>CircleCI </a:t>
            </a:r>
            <a:r>
              <a:rPr lang="uk-UA" sz="1600" dirty="0"/>
              <a:t>- повністю готове рішення, що вимагає мінімального налаштування.</a:t>
            </a:r>
          </a:p>
        </p:txBody>
      </p:sp>
      <p:sp>
        <p:nvSpPr>
          <p:cNvPr id="6" name="Rectangle 5"/>
          <p:cNvSpPr/>
          <p:nvPr/>
        </p:nvSpPr>
        <p:spPr>
          <a:xfrm>
            <a:off x="334978" y="5101255"/>
            <a:ext cx="6096000" cy="1323439"/>
          </a:xfrm>
          <a:prstGeom prst="rect">
            <a:avLst/>
          </a:prstGeom>
        </p:spPr>
        <p:txBody>
          <a:bodyPr>
            <a:spAutoFit/>
          </a:bodyPr>
          <a:lstStyle/>
          <a:p>
            <a:r>
              <a:rPr lang="uk-UA" sz="1600" dirty="0"/>
              <a:t>Переваги CircleCI: </a:t>
            </a:r>
            <a:endParaRPr lang="en-US" sz="1600" dirty="0" smtClean="0"/>
          </a:p>
          <a:p>
            <a:pPr marL="285750" indent="-285750">
              <a:buFont typeface="Arial" panose="020B0604020202020204" pitchFamily="34" charset="0"/>
              <a:buChar char="•"/>
            </a:pPr>
            <a:r>
              <a:rPr lang="uk-UA" sz="1600" dirty="0" smtClean="0"/>
              <a:t>легкий </a:t>
            </a:r>
            <a:r>
              <a:rPr lang="uk-UA" sz="1600" dirty="0"/>
              <a:t>та швидкий початок роботи; </a:t>
            </a:r>
            <a:endParaRPr lang="en-US" sz="1600" dirty="0" smtClean="0"/>
          </a:p>
          <a:p>
            <a:pPr marL="285750" indent="-285750">
              <a:buFont typeface="Arial" panose="020B0604020202020204" pitchFamily="34" charset="0"/>
              <a:buChar char="•"/>
            </a:pPr>
            <a:r>
              <a:rPr lang="uk-UA" sz="1600" dirty="0" smtClean="0"/>
              <a:t>безкоштовна </a:t>
            </a:r>
            <a:r>
              <a:rPr lang="uk-UA" sz="1600" dirty="0"/>
              <a:t>версія для комерційного користування; </a:t>
            </a:r>
            <a:endParaRPr lang="en-US" sz="1600" dirty="0" smtClean="0"/>
          </a:p>
          <a:p>
            <a:pPr marL="285750" indent="-285750">
              <a:buFont typeface="Arial" panose="020B0604020202020204" pitchFamily="34" charset="0"/>
              <a:buChar char="•"/>
            </a:pPr>
            <a:r>
              <a:rPr lang="uk-UA" sz="1600" dirty="0" smtClean="0"/>
              <a:t>невеликі </a:t>
            </a:r>
            <a:r>
              <a:rPr lang="uk-UA" sz="1600" dirty="0"/>
              <a:t>та легко читаються файли конфігурації у форматі YAML; </a:t>
            </a:r>
            <a:endParaRPr lang="en-US" sz="1600" dirty="0" smtClean="0"/>
          </a:p>
          <a:p>
            <a:pPr marL="285750" indent="-285750">
              <a:buFont typeface="Arial" panose="020B0604020202020204" pitchFamily="34" charset="0"/>
              <a:buChar char="•"/>
            </a:pPr>
            <a:r>
              <a:rPr lang="uk-UA" sz="1600" dirty="0" smtClean="0"/>
              <a:t>відсутність </a:t>
            </a:r>
            <a:r>
              <a:rPr lang="uk-UA" sz="1600" dirty="0"/>
              <a:t>необхідності у виділеному сервері CircleCI.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9231" y="3850961"/>
            <a:ext cx="4074059" cy="2932474"/>
          </a:xfrm>
          <a:prstGeom prst="rect">
            <a:avLst/>
          </a:prstGeom>
        </p:spPr>
      </p:pic>
    </p:spTree>
    <p:extLst>
      <p:ext uri="{BB962C8B-B14F-4D97-AF65-F5344CB8AC3E}">
        <p14:creationId xmlns:p14="http://schemas.microsoft.com/office/powerpoint/2010/main" val="42558122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9813" y="108721"/>
            <a:ext cx="5907300" cy="6535737"/>
          </a:xfrm>
          <a:prstGeom prst="rect">
            <a:avLst/>
          </a:prstGeom>
        </p:spPr>
      </p:pic>
      <p:pic>
        <p:nvPicPr>
          <p:cNvPr id="7" name="Picture 6"/>
          <p:cNvPicPr>
            <a:picLocks noChangeAspect="1"/>
          </p:cNvPicPr>
          <p:nvPr/>
        </p:nvPicPr>
        <p:blipFill>
          <a:blip r:embed="rId3"/>
          <a:stretch>
            <a:fillRect/>
          </a:stretch>
        </p:blipFill>
        <p:spPr>
          <a:xfrm>
            <a:off x="6180819" y="108721"/>
            <a:ext cx="6011181" cy="2280688"/>
          </a:xfrm>
          <a:prstGeom prst="rect">
            <a:avLst/>
          </a:prstGeom>
        </p:spPr>
      </p:pic>
      <p:sp>
        <p:nvSpPr>
          <p:cNvPr id="8" name="Rectangle 7"/>
          <p:cNvSpPr/>
          <p:nvPr/>
        </p:nvSpPr>
        <p:spPr>
          <a:xfrm>
            <a:off x="6325355" y="2522939"/>
            <a:ext cx="5715754" cy="2062103"/>
          </a:xfrm>
          <a:prstGeom prst="rect">
            <a:avLst/>
          </a:prstGeom>
        </p:spPr>
        <p:txBody>
          <a:bodyPr wrap="square">
            <a:spAutoFit/>
          </a:bodyPr>
          <a:lstStyle/>
          <a:p>
            <a:r>
              <a:rPr lang="uk-UA" sz="1600" b="1" dirty="0" smtClean="0"/>
              <a:t>CircleCI </a:t>
            </a:r>
            <a:r>
              <a:rPr lang="en-US" sz="1600" b="1" dirty="0" smtClean="0"/>
              <a:t>orbs </a:t>
            </a:r>
            <a:r>
              <a:rPr lang="uk-UA" sz="1600" dirty="0" smtClean="0"/>
              <a:t>— </a:t>
            </a:r>
            <a:r>
              <a:rPr lang="uk-UA" sz="1600" dirty="0"/>
              <a:t>це пакети елементів конфігурації, які можна спільно використовувати, включаючи </a:t>
            </a:r>
            <a:r>
              <a:rPr lang="en-US" sz="1600" dirty="0" smtClean="0"/>
              <a:t>jobs</a:t>
            </a:r>
            <a:r>
              <a:rPr lang="uk-UA" sz="1600" dirty="0" smtClean="0"/>
              <a:t>, </a:t>
            </a:r>
            <a:r>
              <a:rPr lang="uk-UA" sz="1600" dirty="0"/>
              <a:t>команди та виконавці. </a:t>
            </a:r>
            <a:r>
              <a:rPr lang="en-US" sz="1600" dirty="0" smtClean="0"/>
              <a:t>Orbs</a:t>
            </a:r>
            <a:r>
              <a:rPr lang="uk-UA" sz="1600" dirty="0" smtClean="0"/>
              <a:t> </a:t>
            </a:r>
            <a:r>
              <a:rPr lang="uk-UA" sz="1600" dirty="0"/>
              <a:t>спрощують написання та налаштування конфігурації CircleCI. </a:t>
            </a:r>
            <a:endParaRPr lang="en-US" sz="1600" dirty="0" smtClean="0"/>
          </a:p>
          <a:p>
            <a:endParaRPr lang="en-US" sz="1600" dirty="0" smtClean="0"/>
          </a:p>
          <a:p>
            <a:r>
              <a:rPr lang="uk-UA" sz="1600" dirty="0" smtClean="0"/>
              <a:t>Функції </a:t>
            </a:r>
            <a:r>
              <a:rPr lang="uk-UA" sz="1600" dirty="0"/>
              <a:t>багаторазової конфігурації CircleCI дозволяють визначати параметризовані елементи конфігурації та повторно використовувати ці елементи в файлі конфігурації проекту. </a:t>
            </a:r>
          </a:p>
        </p:txBody>
      </p:sp>
      <p:pic>
        <p:nvPicPr>
          <p:cNvPr id="9" name="Picture 8"/>
          <p:cNvPicPr>
            <a:picLocks noChangeAspect="1"/>
          </p:cNvPicPr>
          <p:nvPr/>
        </p:nvPicPr>
        <p:blipFill>
          <a:blip r:embed="rId4"/>
          <a:stretch>
            <a:fillRect/>
          </a:stretch>
        </p:blipFill>
        <p:spPr>
          <a:xfrm>
            <a:off x="6177641" y="4602832"/>
            <a:ext cx="6011181" cy="2041626"/>
          </a:xfrm>
          <a:prstGeom prst="rect">
            <a:avLst/>
          </a:prstGeom>
        </p:spPr>
      </p:pic>
    </p:spTree>
    <p:extLst>
      <p:ext uri="{BB962C8B-B14F-4D97-AF65-F5344CB8AC3E}">
        <p14:creationId xmlns:p14="http://schemas.microsoft.com/office/powerpoint/2010/main" val="3994951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5486" y="121806"/>
            <a:ext cx="5175306" cy="1725102"/>
          </a:xfrm>
        </p:spPr>
      </p:pic>
      <p:sp>
        <p:nvSpPr>
          <p:cNvPr id="4" name="Rectangle 3"/>
          <p:cNvSpPr/>
          <p:nvPr/>
        </p:nvSpPr>
        <p:spPr>
          <a:xfrm>
            <a:off x="295747" y="1846908"/>
            <a:ext cx="6096000" cy="1077218"/>
          </a:xfrm>
          <a:prstGeom prst="rect">
            <a:avLst/>
          </a:prstGeom>
        </p:spPr>
        <p:txBody>
          <a:bodyPr>
            <a:spAutoFit/>
          </a:bodyPr>
          <a:lstStyle/>
          <a:p>
            <a:r>
              <a:rPr lang="uk-UA" sz="1600" dirty="0"/>
              <a:t>Travis CI і CircleCI дуже </a:t>
            </a:r>
            <a:r>
              <a:rPr lang="uk-UA" sz="1600" dirty="0" smtClean="0"/>
              <a:t>схожі</a:t>
            </a:r>
            <a:r>
              <a:rPr lang="en-US" sz="1600" dirty="0" smtClean="0"/>
              <a:t>. </a:t>
            </a:r>
            <a:r>
              <a:rPr lang="uk-UA" sz="1600" dirty="0" smtClean="0"/>
              <a:t>Обидві </a:t>
            </a:r>
            <a:r>
              <a:rPr lang="uk-UA" sz="1600" dirty="0"/>
              <a:t>системи: </a:t>
            </a:r>
            <a:endParaRPr lang="uk-UA" sz="1600" dirty="0" smtClean="0"/>
          </a:p>
          <a:p>
            <a:pPr marL="285750" indent="-285750">
              <a:buFont typeface="Arial" panose="020B0604020202020204" pitchFamily="34" charset="0"/>
              <a:buChar char="•"/>
            </a:pPr>
            <a:r>
              <a:rPr lang="uk-UA" sz="1600" dirty="0" smtClean="0"/>
              <a:t>використовують </a:t>
            </a:r>
            <a:r>
              <a:rPr lang="uk-UA" sz="1600" dirty="0"/>
              <a:t>файли конфігурації в форматі YAML</a:t>
            </a:r>
            <a:r>
              <a:rPr lang="uk-UA" sz="1600" dirty="0" smtClean="0"/>
              <a:t>;</a:t>
            </a:r>
          </a:p>
          <a:p>
            <a:pPr marL="285750" indent="-285750">
              <a:buFont typeface="Arial" panose="020B0604020202020204" pitchFamily="34" charset="0"/>
              <a:buChar char="•"/>
            </a:pPr>
            <a:r>
              <a:rPr lang="uk-UA" sz="1600" dirty="0" smtClean="0"/>
              <a:t>Розгорнуті в хмарі; </a:t>
            </a:r>
          </a:p>
          <a:p>
            <a:pPr marL="285750" indent="-285750">
              <a:buFont typeface="Arial" panose="020B0604020202020204" pitchFamily="34" charset="0"/>
              <a:buChar char="•"/>
            </a:pPr>
            <a:r>
              <a:rPr lang="uk-UA" sz="1600" dirty="0" smtClean="0"/>
              <a:t>підтримують </a:t>
            </a:r>
            <a:r>
              <a:rPr lang="uk-UA" sz="1600" dirty="0"/>
              <a:t>Docker для запуску тестів.</a:t>
            </a:r>
          </a:p>
        </p:txBody>
      </p:sp>
      <p:sp>
        <p:nvSpPr>
          <p:cNvPr id="5" name="Rectangle 4"/>
          <p:cNvSpPr/>
          <p:nvPr/>
        </p:nvSpPr>
        <p:spPr>
          <a:xfrm>
            <a:off x="4813424" y="3047237"/>
            <a:ext cx="3606299" cy="2800767"/>
          </a:xfrm>
          <a:prstGeom prst="rect">
            <a:avLst/>
          </a:prstGeom>
        </p:spPr>
        <p:txBody>
          <a:bodyPr wrap="square">
            <a:spAutoFit/>
          </a:bodyPr>
          <a:lstStyle/>
          <a:p>
            <a:r>
              <a:rPr lang="uk-UA" sz="1600" b="1" dirty="0"/>
              <a:t>Build matrix </a:t>
            </a:r>
            <a:r>
              <a:rPr lang="uk-UA" sz="1600" dirty="0"/>
              <a:t>— це інструмент, який дозволяє виконувати тести, використовуючи різні версії мов і пакетів. Він має багаті можливості з налаштування. Наприклад, при невдалих складаннях у деяких оточеннях система може видати попередження, але складання повністю не вважатиметься невдалим (це зручно при використанні dev-версій пакетів).</a:t>
            </a:r>
          </a:p>
        </p:txBody>
      </p:sp>
      <p:pic>
        <p:nvPicPr>
          <p:cNvPr id="6" name="Picture 5"/>
          <p:cNvPicPr>
            <a:picLocks noChangeAspect="1"/>
          </p:cNvPicPr>
          <p:nvPr/>
        </p:nvPicPr>
        <p:blipFill>
          <a:blip r:embed="rId3"/>
          <a:stretch>
            <a:fillRect/>
          </a:stretch>
        </p:blipFill>
        <p:spPr>
          <a:xfrm>
            <a:off x="295747" y="3234051"/>
            <a:ext cx="4366788" cy="3499932"/>
          </a:xfrm>
          <a:prstGeom prst="rect">
            <a:avLst/>
          </a:prstGeom>
        </p:spPr>
      </p:pic>
      <p:pic>
        <p:nvPicPr>
          <p:cNvPr id="23" name="Picture 22"/>
          <p:cNvPicPr>
            <a:picLocks noChangeAspect="1"/>
          </p:cNvPicPr>
          <p:nvPr/>
        </p:nvPicPr>
        <p:blipFill>
          <a:blip r:embed="rId4"/>
          <a:stretch>
            <a:fillRect/>
          </a:stretch>
        </p:blipFill>
        <p:spPr>
          <a:xfrm>
            <a:off x="8600792" y="3149144"/>
            <a:ext cx="3390900" cy="3076575"/>
          </a:xfrm>
          <a:prstGeom prst="rect">
            <a:avLst/>
          </a:prstGeom>
        </p:spPr>
      </p:pic>
    </p:spTree>
    <p:extLst>
      <p:ext uri="{BB962C8B-B14F-4D97-AF65-F5344CB8AC3E}">
        <p14:creationId xmlns:p14="http://schemas.microsoft.com/office/powerpoint/2010/main" val="689019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739081" y="0"/>
            <a:ext cx="4677954" cy="1580030"/>
          </a:xfrm>
          <a:prstGeom prst="rect">
            <a:avLst/>
          </a:prstGeom>
        </p:spPr>
      </p:pic>
      <p:sp>
        <p:nvSpPr>
          <p:cNvPr id="4" name="Rectangle 3"/>
          <p:cNvSpPr/>
          <p:nvPr/>
        </p:nvSpPr>
        <p:spPr>
          <a:xfrm>
            <a:off x="259533" y="2119379"/>
            <a:ext cx="10903390" cy="3293209"/>
          </a:xfrm>
          <a:prstGeom prst="rect">
            <a:avLst/>
          </a:prstGeom>
        </p:spPr>
        <p:txBody>
          <a:bodyPr wrap="square">
            <a:spAutoFit/>
          </a:bodyPr>
          <a:lstStyle/>
          <a:p>
            <a:pPr marL="285750" indent="-285750">
              <a:buFont typeface="Arial" panose="020B0604020202020204" pitchFamily="34" charset="0"/>
              <a:buChar char="•"/>
            </a:pPr>
            <a:r>
              <a:rPr lang="uk-UA" sz="1600" dirty="0" smtClean="0"/>
              <a:t>Налаштування білд-пайплайнів </a:t>
            </a:r>
            <a:r>
              <a:rPr lang="uk-UA" sz="1600" dirty="0"/>
              <a:t>через веб-інтерфейс TeamCity або </a:t>
            </a:r>
            <a:r>
              <a:rPr lang="uk-UA" sz="1600" dirty="0" smtClean="0"/>
              <a:t>створення </a:t>
            </a:r>
            <a:r>
              <a:rPr lang="uk-UA" sz="1600" dirty="0"/>
              <a:t>їх програмним способом (за допомогою коду), використовуючи типовий DSL. Пайплайн-конфігурації як код полегшують їх використання та дозволяють тримати ситуацію під контролем у міру зростання проектів. </a:t>
            </a:r>
            <a:endParaRPr lang="uk-UA" sz="1600" dirty="0" smtClean="0"/>
          </a:p>
          <a:p>
            <a:pPr marL="285750" indent="-285750">
              <a:buFont typeface="Arial" panose="020B0604020202020204" pitchFamily="34" charset="0"/>
              <a:buChar char="•"/>
            </a:pPr>
            <a:r>
              <a:rPr lang="uk-UA" sz="1600" dirty="0" smtClean="0"/>
              <a:t>TeamCity </a:t>
            </a:r>
            <a:r>
              <a:rPr lang="uk-UA" sz="1600" dirty="0"/>
              <a:t>організовує чітку роботу збірок та тестів за рахунок оптимізації черги збірок, перевикористання артефактів попередніх зборок та запуску мінімального набору кроків у пайплайні. Це дозволяє щоденно заощаджувати від 30% загального часу збірок. </a:t>
            </a:r>
            <a:endParaRPr lang="uk-UA" sz="1600" dirty="0" smtClean="0"/>
          </a:p>
          <a:p>
            <a:pPr marL="285750" indent="-285750">
              <a:buFont typeface="Arial" panose="020B0604020202020204" pitchFamily="34" charset="0"/>
              <a:buChar char="•"/>
            </a:pPr>
            <a:r>
              <a:rPr lang="uk-UA" sz="1600" dirty="0" smtClean="0"/>
              <a:t>Шаблони </a:t>
            </a:r>
            <a:r>
              <a:rPr lang="uk-UA" sz="1600" dirty="0"/>
              <a:t>конфігурацій складання значно </a:t>
            </a:r>
            <a:r>
              <a:rPr lang="uk-UA" sz="1600" dirty="0" smtClean="0"/>
              <a:t>спрощують </a:t>
            </a:r>
            <a:r>
              <a:rPr lang="uk-UA" sz="1600" dirty="0"/>
              <a:t>створення однакових налаштувань у різних проектах. Шаблони збирання дозволяють забути про складне налаштування CI/CD-пайплайну з нуля для кожного проекту. </a:t>
            </a:r>
            <a:endParaRPr lang="uk-UA" sz="1600" dirty="0" smtClean="0"/>
          </a:p>
          <a:p>
            <a:pPr marL="285750" indent="-285750">
              <a:buFont typeface="Arial" panose="020B0604020202020204" pitchFamily="34" charset="0"/>
              <a:buChar char="•"/>
            </a:pPr>
            <a:r>
              <a:rPr lang="uk-UA" sz="1600" dirty="0" smtClean="0"/>
              <a:t>Практично </a:t>
            </a:r>
            <a:r>
              <a:rPr lang="uk-UA" sz="1600" dirty="0"/>
              <a:t>будь-яка функціональність TeamCity доступна через RESTful API, який дозволяє </a:t>
            </a:r>
            <a:r>
              <a:rPr lang="uk-UA" sz="1600" dirty="0" smtClean="0"/>
              <a:t>інтегрувати </a:t>
            </a:r>
            <a:r>
              <a:rPr lang="uk-UA" sz="1600" dirty="0"/>
              <a:t>продукт із вашими програмами або взаємодіяти з ними, використовуючи скрипти. </a:t>
            </a:r>
            <a:endParaRPr lang="uk-UA" sz="1600" dirty="0" smtClean="0"/>
          </a:p>
          <a:p>
            <a:pPr marL="285750" indent="-285750">
              <a:buFont typeface="Arial" panose="020B0604020202020204" pitchFamily="34" charset="0"/>
              <a:buChar char="•"/>
            </a:pPr>
            <a:r>
              <a:rPr lang="uk-UA" sz="1600" dirty="0" smtClean="0"/>
              <a:t>TeamCity </a:t>
            </a:r>
            <a:r>
              <a:rPr lang="uk-UA" sz="1600" dirty="0"/>
              <a:t>підтримує всі мови програмування та інтегрується з популярними інструментами збирання та тестування ПЗ. Можна створювати та автоматизувати DevOps-пайплайни будь-якої складності та масштабу з безліччю залежностей та тригерів.</a:t>
            </a:r>
          </a:p>
        </p:txBody>
      </p:sp>
    </p:spTree>
    <p:extLst>
      <p:ext uri="{BB962C8B-B14F-4D97-AF65-F5344CB8AC3E}">
        <p14:creationId xmlns:p14="http://schemas.microsoft.com/office/powerpoint/2010/main" val="18902869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532" y="252073"/>
            <a:ext cx="11806096" cy="6206718"/>
          </a:xfrm>
        </p:spPr>
      </p:pic>
    </p:spTree>
    <p:extLst>
      <p:ext uri="{BB962C8B-B14F-4D97-AF65-F5344CB8AC3E}">
        <p14:creationId xmlns:p14="http://schemas.microsoft.com/office/powerpoint/2010/main" val="1992114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7873" y="188637"/>
            <a:ext cx="7143750" cy="1143000"/>
          </a:xfrm>
        </p:spPr>
      </p:pic>
      <p:sp>
        <p:nvSpPr>
          <p:cNvPr id="4" name="Rectangle 3"/>
          <p:cNvSpPr/>
          <p:nvPr/>
        </p:nvSpPr>
        <p:spPr>
          <a:xfrm>
            <a:off x="304799" y="1531493"/>
            <a:ext cx="10885283" cy="3046988"/>
          </a:xfrm>
          <a:prstGeom prst="rect">
            <a:avLst/>
          </a:prstGeom>
        </p:spPr>
        <p:txBody>
          <a:bodyPr wrap="square">
            <a:spAutoFit/>
          </a:bodyPr>
          <a:lstStyle/>
          <a:p>
            <a:r>
              <a:rPr lang="uk-UA" sz="1600" b="1" dirty="0"/>
              <a:t>Buddy</a:t>
            </a:r>
            <a:r>
              <a:rPr lang="uk-UA" sz="1600" dirty="0"/>
              <a:t> — це програмне забезпечення CI/CD, яке створює, тестує та розгортає веб-сайти та програми за допомогою коду з GitHub, Bitbucket та GitLab. Він використовує контейнери Docker з встановленими мовами та платформами. </a:t>
            </a:r>
            <a:endParaRPr lang="en-US" sz="1600" dirty="0" smtClean="0"/>
          </a:p>
          <a:p>
            <a:endParaRPr lang="en-US" sz="1600" dirty="0"/>
          </a:p>
          <a:p>
            <a:r>
              <a:rPr lang="uk-UA" sz="1600" dirty="0" smtClean="0"/>
              <a:t>Ключові </a:t>
            </a:r>
            <a:r>
              <a:rPr lang="uk-UA" sz="1600" dirty="0"/>
              <a:t>особливості</a:t>
            </a:r>
            <a:r>
              <a:rPr lang="uk-UA" sz="1600" dirty="0" smtClean="0"/>
              <a:t>:</a:t>
            </a:r>
            <a:endParaRPr lang="en-US" sz="1600" dirty="0" smtClean="0"/>
          </a:p>
          <a:p>
            <a:pPr marL="285750" indent="-285750">
              <a:buFont typeface="Arial" panose="020B0604020202020204" pitchFamily="34" charset="0"/>
              <a:buChar char="•"/>
            </a:pPr>
            <a:r>
              <a:rPr lang="uk-UA" sz="1600" dirty="0" smtClean="0"/>
              <a:t>Зручне налаштування </a:t>
            </a:r>
            <a:r>
              <a:rPr lang="uk-UA" sz="1600" dirty="0"/>
              <a:t>образів на основі Docker як тестове середовище; </a:t>
            </a:r>
            <a:endParaRPr lang="en-US" sz="1600" dirty="0" smtClean="0"/>
          </a:p>
          <a:p>
            <a:pPr marL="285750" indent="-285750">
              <a:buFont typeface="Arial" panose="020B0604020202020204" pitchFamily="34" charset="0"/>
              <a:buChar char="•"/>
            </a:pPr>
            <a:r>
              <a:rPr lang="uk-UA" sz="1600" dirty="0" smtClean="0"/>
              <a:t>забезпечує </a:t>
            </a:r>
            <a:r>
              <a:rPr lang="uk-UA" sz="1600" dirty="0"/>
              <a:t>інтелектуальне виявлення змін, сучасне кешування, паралелізм та всебічну оптимізацію; </a:t>
            </a:r>
            <a:endParaRPr lang="en-US" sz="1600" dirty="0" smtClean="0"/>
          </a:p>
          <a:p>
            <a:pPr marL="285750" indent="-285750">
              <a:buFont typeface="Arial" panose="020B0604020202020204" pitchFamily="34" charset="0"/>
              <a:buChar char="•"/>
            </a:pPr>
            <a:r>
              <a:rPr lang="uk-UA" sz="1600" dirty="0" smtClean="0"/>
              <a:t>створює</a:t>
            </a:r>
            <a:r>
              <a:rPr lang="uk-UA" sz="1600" dirty="0"/>
              <a:t>, налаштовує та повторно використовує </a:t>
            </a:r>
            <a:r>
              <a:rPr lang="uk-UA" sz="1600" dirty="0" smtClean="0"/>
              <a:t>збірки </a:t>
            </a:r>
            <a:r>
              <a:rPr lang="uk-UA" sz="1600" dirty="0"/>
              <a:t>та тестові середовища; </a:t>
            </a:r>
            <a:endParaRPr lang="en-US" sz="1600" dirty="0" smtClean="0"/>
          </a:p>
          <a:p>
            <a:pPr marL="285750" indent="-285750">
              <a:buFont typeface="Arial" panose="020B0604020202020204" pitchFamily="34" charset="0"/>
              <a:buChar char="•"/>
            </a:pPr>
            <a:r>
              <a:rPr lang="uk-UA" sz="1600" dirty="0" smtClean="0"/>
              <a:t>має </a:t>
            </a:r>
            <a:r>
              <a:rPr lang="uk-UA" sz="1600" dirty="0"/>
              <a:t>прості та зашифровані, фіксовані та встановлювані області: робоча область, проект, конвеєр, дії; включає підключення сервісів Elastic, MariaDB, Memcached, Mongo, PostgreSQL, RabbitMQ, Redis, Selenium Chrome та Firefox; </a:t>
            </a:r>
            <a:endParaRPr lang="en-US" sz="1600" dirty="0" smtClean="0"/>
          </a:p>
          <a:p>
            <a:pPr marL="285750" indent="-285750">
              <a:buFont typeface="Arial" panose="020B0604020202020204" pitchFamily="34" charset="0"/>
              <a:buChar char="•"/>
            </a:pPr>
            <a:r>
              <a:rPr lang="uk-UA" sz="1600" dirty="0" smtClean="0"/>
              <a:t>проводить </a:t>
            </a:r>
            <a:r>
              <a:rPr lang="uk-UA" sz="1600" dirty="0"/>
              <a:t>моніторинг з прогресом та логуванням у реальному часі, має необмежену історію; </a:t>
            </a:r>
            <a:endParaRPr lang="uk-UA" sz="1600" dirty="0" smtClean="0"/>
          </a:p>
          <a:p>
            <a:pPr marL="285750" indent="-285750">
              <a:buFont typeface="Arial" panose="020B0604020202020204" pitchFamily="34" charset="0"/>
              <a:buChar char="•"/>
            </a:pPr>
            <a:r>
              <a:rPr lang="uk-UA" sz="1600" dirty="0" smtClean="0"/>
              <a:t>керує </a:t>
            </a:r>
            <a:r>
              <a:rPr lang="uk-UA" sz="1600" dirty="0"/>
              <a:t>робочими процесами за допомогою шаблонів для клонування, експорту та імпорту конвеєрів; </a:t>
            </a:r>
            <a:endParaRPr lang="en-US" sz="1600" dirty="0" smtClean="0"/>
          </a:p>
          <a:p>
            <a:pPr marL="285750" indent="-285750">
              <a:buFont typeface="Arial" panose="020B0604020202020204" pitchFamily="34" charset="0"/>
              <a:buChar char="•"/>
            </a:pPr>
            <a:r>
              <a:rPr lang="uk-UA" sz="1600" dirty="0" smtClean="0"/>
              <a:t>надає </a:t>
            </a:r>
            <a:r>
              <a:rPr lang="uk-UA" sz="1600" dirty="0"/>
              <a:t>хороший рівень підтримки та інтеграції з Git; пропонує безкоштовну ліцензію.</a:t>
            </a:r>
          </a:p>
        </p:txBody>
      </p:sp>
    </p:spTree>
    <p:extLst>
      <p:ext uri="{BB962C8B-B14F-4D97-AF65-F5344CB8AC3E}">
        <p14:creationId xmlns:p14="http://schemas.microsoft.com/office/powerpoint/2010/main" val="3437861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675" y="107156"/>
            <a:ext cx="7143750" cy="1143000"/>
          </a:xfrm>
        </p:spPr>
      </p:pic>
      <p:sp>
        <p:nvSpPr>
          <p:cNvPr id="4" name="Rectangle 3"/>
          <p:cNvSpPr/>
          <p:nvPr/>
        </p:nvSpPr>
        <p:spPr>
          <a:xfrm>
            <a:off x="91853" y="1775257"/>
            <a:ext cx="11777240" cy="3293209"/>
          </a:xfrm>
          <a:prstGeom prst="rect">
            <a:avLst/>
          </a:prstGeom>
        </p:spPr>
        <p:txBody>
          <a:bodyPr wrap="square">
            <a:spAutoFit/>
          </a:bodyPr>
          <a:lstStyle/>
          <a:p>
            <a:r>
              <a:rPr lang="uk-UA" sz="1600" dirty="0"/>
              <a:t>GitLab </a:t>
            </a:r>
            <a:r>
              <a:rPr lang="en-US" sz="1600" dirty="0" smtClean="0"/>
              <a:t>CI/CD</a:t>
            </a:r>
            <a:r>
              <a:rPr lang="uk-UA" sz="1600" dirty="0" smtClean="0"/>
              <a:t>– </a:t>
            </a:r>
            <a:r>
              <a:rPr lang="uk-UA" sz="1600" dirty="0"/>
              <a:t>це набір інструментів для керування різними аспектами життєвого циклу розробки програмного забезпечення. Основним продуктом є веб-менеджер репозиторію Git з такими функціями, як відстеження проблем, аналітика та вікі. GitLab дозволяє запускати складання, тести та розгортати код при кожній фіксації або надсиланні. Ви можете створювати завдання на віртуальній машині, контейнері Docker або іншому сервері. </a:t>
            </a:r>
            <a:endParaRPr lang="en-US" sz="1600" dirty="0" smtClean="0"/>
          </a:p>
          <a:p>
            <a:endParaRPr lang="en-US" sz="1600" dirty="0"/>
          </a:p>
          <a:p>
            <a:r>
              <a:rPr lang="uk-UA" sz="1600" dirty="0" smtClean="0"/>
              <a:t>Ключові </a:t>
            </a:r>
            <a:r>
              <a:rPr lang="uk-UA" sz="1600" dirty="0"/>
              <a:t>особливості</a:t>
            </a:r>
            <a:r>
              <a:rPr lang="uk-UA" sz="1600" dirty="0" smtClean="0"/>
              <a:t>:</a:t>
            </a:r>
            <a:endParaRPr lang="en-US" sz="1600" dirty="0" smtClean="0"/>
          </a:p>
          <a:p>
            <a:pPr marL="285750" indent="-285750">
              <a:buFont typeface="Arial" panose="020B0604020202020204" pitchFamily="34" charset="0"/>
              <a:buChar char="•"/>
            </a:pPr>
            <a:r>
              <a:rPr lang="uk-UA" sz="1600" dirty="0"/>
              <a:t>включає перегляд, створення та управління кодом та даними проекту за допомогою інструментів розгалуження; </a:t>
            </a:r>
            <a:endParaRPr lang="en-US" sz="1600" dirty="0" smtClean="0"/>
          </a:p>
          <a:p>
            <a:pPr marL="285750" indent="-285750">
              <a:buFont typeface="Arial" panose="020B0604020202020204" pitchFamily="34" charset="0"/>
              <a:buChar char="•"/>
            </a:pPr>
            <a:r>
              <a:rPr lang="uk-UA" sz="1600" dirty="0" smtClean="0"/>
              <a:t>надає </a:t>
            </a:r>
            <a:r>
              <a:rPr lang="uk-UA" sz="1600" dirty="0"/>
              <a:t>єдине джерело достовірної інформації та масштабованість для спільної роботи над проектами та кодом; </a:t>
            </a:r>
            <a:endParaRPr lang="en-US" sz="1600" dirty="0" smtClean="0"/>
          </a:p>
          <a:p>
            <a:pPr marL="285750" indent="-285750">
              <a:buFont typeface="Arial" panose="020B0604020202020204" pitchFamily="34" charset="0"/>
              <a:buChar char="•"/>
            </a:pPr>
            <a:r>
              <a:rPr lang="uk-UA" sz="1600" dirty="0" smtClean="0"/>
              <a:t>допомагає </a:t>
            </a:r>
            <a:r>
              <a:rPr lang="uk-UA" sz="1600" dirty="0"/>
              <a:t>групам доставки повністю впровадити CI за рахунок автоматизації збирання, інтеграції та перевірки вихідних кодів; </a:t>
            </a:r>
            <a:endParaRPr lang="en-US" sz="1600" dirty="0" smtClean="0"/>
          </a:p>
          <a:p>
            <a:pPr marL="285750" indent="-285750">
              <a:buFont typeface="Arial" panose="020B0604020202020204" pitchFamily="34" charset="0"/>
              <a:buChar char="•"/>
            </a:pPr>
            <a:r>
              <a:rPr lang="uk-UA" sz="1600" dirty="0" smtClean="0"/>
              <a:t>забезпечує </a:t>
            </a:r>
            <a:r>
              <a:rPr lang="uk-UA" sz="1600" dirty="0"/>
              <a:t>сканування контейнерів, статичне тестування безпеки додатків (SAST), динамічне тестування безпеки додатків (DAST) та сканування залежностей; </a:t>
            </a:r>
            <a:endParaRPr lang="en-US" sz="1600" dirty="0" smtClean="0"/>
          </a:p>
          <a:p>
            <a:pPr marL="285750" indent="-285750">
              <a:buFont typeface="Arial" panose="020B0604020202020204" pitchFamily="34" charset="0"/>
              <a:buChar char="•"/>
            </a:pPr>
            <a:r>
              <a:rPr lang="uk-UA" sz="1600" dirty="0" smtClean="0"/>
              <a:t>допомагає </a:t>
            </a:r>
            <a:r>
              <a:rPr lang="uk-UA" sz="1600" dirty="0"/>
              <a:t>автоматизувати та скоротити випуск та доставку додатків; </a:t>
            </a:r>
            <a:endParaRPr lang="en-US" sz="1600" dirty="0" smtClean="0"/>
          </a:p>
          <a:p>
            <a:pPr marL="285750" indent="-285750">
              <a:buFont typeface="Arial" panose="020B0604020202020204" pitchFamily="34" charset="0"/>
              <a:buChar char="•"/>
            </a:pPr>
            <a:r>
              <a:rPr lang="uk-UA" sz="1600" dirty="0" smtClean="0"/>
              <a:t>пропонує </a:t>
            </a:r>
            <a:r>
              <a:rPr lang="uk-UA" sz="1600" dirty="0"/>
              <a:t>хостинг SaaS у GitLab або у вашому локальному екземплярі та/або у загальнодоступній хмарі.</a:t>
            </a:r>
          </a:p>
        </p:txBody>
      </p:sp>
    </p:spTree>
    <p:extLst>
      <p:ext uri="{BB962C8B-B14F-4D97-AF65-F5344CB8AC3E}">
        <p14:creationId xmlns:p14="http://schemas.microsoft.com/office/powerpoint/2010/main" val="3329359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8158" y="456139"/>
            <a:ext cx="7750143" cy="1771793"/>
          </a:xfrm>
          <a:prstGeom prst="rect">
            <a:avLst/>
          </a:prstGeom>
        </p:spPr>
      </p:pic>
      <p:sp>
        <p:nvSpPr>
          <p:cNvPr id="2" name="Rectangle 1"/>
          <p:cNvSpPr/>
          <p:nvPr/>
        </p:nvSpPr>
        <p:spPr>
          <a:xfrm>
            <a:off x="132784" y="0"/>
            <a:ext cx="11817790" cy="584775"/>
          </a:xfrm>
          <a:prstGeom prst="rect">
            <a:avLst/>
          </a:prstGeom>
        </p:spPr>
        <p:txBody>
          <a:bodyPr wrap="square">
            <a:spAutoFit/>
          </a:bodyPr>
          <a:lstStyle/>
          <a:p>
            <a:r>
              <a:rPr lang="uk-UA" sz="1600" dirty="0"/>
              <a:t>Для кожного запущеного комміту запускається пайплайн. Нижче можна побачити перелік пайплайнів, які запускалися для різних коммітів.</a:t>
            </a:r>
          </a:p>
        </p:txBody>
      </p:sp>
      <p:sp>
        <p:nvSpPr>
          <p:cNvPr id="5" name="Rectangle 4"/>
          <p:cNvSpPr/>
          <p:nvPr/>
        </p:nvSpPr>
        <p:spPr>
          <a:xfrm>
            <a:off x="132783" y="2265623"/>
            <a:ext cx="11899271" cy="584775"/>
          </a:xfrm>
          <a:prstGeom prst="rect">
            <a:avLst/>
          </a:prstGeom>
        </p:spPr>
        <p:txBody>
          <a:bodyPr wrap="square">
            <a:spAutoFit/>
          </a:bodyPr>
          <a:lstStyle/>
          <a:p>
            <a:r>
              <a:rPr lang="uk-UA" sz="1600" dirty="0"/>
              <a:t>Пайплайн складається із кроків (steps). Степи, своєю чергою, складаються із завдань (jobs). Нижче можна побачити розгорнуту структуру пайплайну. Колонки Setup, Code_quality і далі це steps. Кожен блок із зеленою іконкою – це окрема job.</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8158" y="2887350"/>
            <a:ext cx="7590575" cy="1735314"/>
          </a:xfrm>
          <a:prstGeom prst="rect">
            <a:avLst/>
          </a:prstGeom>
        </p:spPr>
      </p:pic>
      <p:sp>
        <p:nvSpPr>
          <p:cNvPr id="7" name="Rectangle 6"/>
          <p:cNvSpPr/>
          <p:nvPr/>
        </p:nvSpPr>
        <p:spPr>
          <a:xfrm>
            <a:off x="132783" y="4622664"/>
            <a:ext cx="11826842" cy="830997"/>
          </a:xfrm>
          <a:prstGeom prst="rect">
            <a:avLst/>
          </a:prstGeom>
        </p:spPr>
        <p:txBody>
          <a:bodyPr wrap="square">
            <a:spAutoFit/>
          </a:bodyPr>
          <a:lstStyle/>
          <a:p>
            <a:r>
              <a:rPr lang="uk-UA" sz="1600" dirty="0"/>
              <a:t>Якщо одна з </a:t>
            </a:r>
            <a:r>
              <a:rPr lang="en-US" sz="1600" dirty="0" smtClean="0"/>
              <a:t>jobs</a:t>
            </a:r>
            <a:r>
              <a:rPr lang="uk-UA" sz="1600" dirty="0" smtClean="0"/>
              <a:t> </a:t>
            </a:r>
            <a:r>
              <a:rPr lang="uk-UA" sz="1600" dirty="0"/>
              <a:t>падає, пайплайн зупиняється. У цей момент ясно видно вигоду від зв'язки хостинг-репозиторію та пайплайну: якщо для останнього комміту в мерж-реквесті впав пайплайн, смержити такий реквест не вдасться. Це не допустить влучення в стабільні гілки коду, який, наприклад, не проходить перевірку лінтерів або тестів.</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58" y="5558828"/>
            <a:ext cx="7982184" cy="982300"/>
          </a:xfrm>
          <a:prstGeom prst="rect">
            <a:avLst/>
          </a:prstGeom>
        </p:spPr>
      </p:pic>
    </p:spTree>
    <p:extLst>
      <p:ext uri="{BB962C8B-B14F-4D97-AF65-F5344CB8AC3E}">
        <p14:creationId xmlns:p14="http://schemas.microsoft.com/office/powerpoint/2010/main" val="34191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Один з недоліків розгортання на «голому залізі», полягає в питанні ізоляції різних навантажень один від одного. У середовищі на основі «голого заліза», кожна програма на машині використовує одне і те ж ядро, операційну систему, сховище тощо. Є способи ізолювати деякі ресурси, але якщо це проблема, інші моделі, швидше за все, будуть кращим вибором. Крім того, «голе залізо» не є дуже гнучким з точки зору ресурсів; машина з 64 ГБ оперативної пам'яті не може мати її більше або менше, якщо хтось фізично не додасть або не видалить апаратне забезпечення.</a:t>
            </a:r>
          </a:p>
          <a:p>
            <a:pPr marL="0" indent="0">
              <a:buNone/>
            </a:pPr>
            <a:r>
              <a:rPr lang="ru-RU" sz="1800" dirty="0"/>
              <a:t>Найчастіше, «голе залізо» тепер використовується в якості інфраструктури для віртуалізації на базі хоста (гіпервізори) і хмарних фреймворків (оркестратори для віртуальних обчислень, сховища та мережні ресурси). Компанія </a:t>
            </a:r>
            <a:r>
              <a:rPr lang="en-US" sz="1800" dirty="0"/>
              <a:t>Cisco, </a:t>
            </a:r>
            <a:r>
              <a:rPr lang="ru-RU" sz="1800" dirty="0"/>
              <a:t>серед іншого, започаткувала розробку програмно-визначених апаратних платформ (таких як </a:t>
            </a:r>
            <a:r>
              <a:rPr lang="en-US" sz="1800" dirty="0"/>
              <a:t>Cisco UCS), </a:t>
            </a:r>
            <a:r>
              <a:rPr lang="ru-RU" sz="1800" dirty="0"/>
              <a:t>які роблять інфраструктуру з «голого заліза» легкою для налаштування, щоб задовольнити вимоги як застосунків, так і інфраструктури, як сервісу (</a:t>
            </a:r>
            <a:r>
              <a:rPr lang="en-US" sz="1800" dirty="0" err="1"/>
              <a:t>IaaS</a:t>
            </a:r>
            <a:r>
              <a:rPr lang="en-US" sz="1800" dirty="0"/>
              <a:t>, Infrastructure-as-a-Service).</a:t>
            </a:r>
          </a:p>
          <a:p>
            <a:pPr marL="0" indent="0" algn="ctr">
              <a:buNone/>
            </a:pP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1536" y="3320453"/>
            <a:ext cx="7646678" cy="3297630"/>
          </a:xfrm>
          <a:prstGeom prst="rect">
            <a:avLst/>
          </a:prstGeom>
        </p:spPr>
      </p:pic>
    </p:spTree>
    <p:extLst>
      <p:ext uri="{BB962C8B-B14F-4D97-AF65-F5344CB8AC3E}">
        <p14:creationId xmlns:p14="http://schemas.microsoft.com/office/powerpoint/2010/main" val="1031375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77" y="153909"/>
            <a:ext cx="11162923" cy="416459"/>
          </a:xfrm>
        </p:spPr>
        <p:txBody>
          <a:bodyPr>
            <a:normAutofit/>
          </a:bodyPr>
          <a:lstStyle/>
          <a:p>
            <a:pPr marL="0" indent="0">
              <a:buNone/>
            </a:pPr>
            <a:r>
              <a:rPr lang="uk-UA" sz="1600" dirty="0"/>
              <a:t>Пайплайн описується у файлі </a:t>
            </a:r>
            <a:r>
              <a:rPr lang="uk-UA" sz="1600" b="1" dirty="0"/>
              <a:t>.gitlab-ci.yml</a:t>
            </a:r>
            <a:r>
              <a:rPr lang="uk-UA" sz="1600" dirty="0"/>
              <a:t>, який має лежати у кореневій папці репозиторію.</a:t>
            </a:r>
          </a:p>
        </p:txBody>
      </p:sp>
      <p:pic>
        <p:nvPicPr>
          <p:cNvPr id="2" name="Picture 1"/>
          <p:cNvPicPr>
            <a:picLocks noChangeAspect="1"/>
          </p:cNvPicPr>
          <p:nvPr/>
        </p:nvPicPr>
        <p:blipFill>
          <a:blip r:embed="rId2"/>
          <a:stretch>
            <a:fillRect/>
          </a:stretch>
        </p:blipFill>
        <p:spPr>
          <a:xfrm>
            <a:off x="239252" y="429002"/>
            <a:ext cx="2950102" cy="1893212"/>
          </a:xfrm>
          <a:prstGeom prst="rect">
            <a:avLst/>
          </a:prstGeom>
        </p:spPr>
      </p:pic>
      <p:sp>
        <p:nvSpPr>
          <p:cNvPr id="4" name="Rectangle 3"/>
          <p:cNvSpPr/>
          <p:nvPr/>
        </p:nvSpPr>
        <p:spPr>
          <a:xfrm>
            <a:off x="3313568" y="429002"/>
            <a:ext cx="8646059" cy="2031325"/>
          </a:xfrm>
          <a:prstGeom prst="rect">
            <a:avLst/>
          </a:prstGeom>
        </p:spPr>
        <p:txBody>
          <a:bodyPr wrap="square">
            <a:spAutoFit/>
          </a:bodyPr>
          <a:lstStyle/>
          <a:p>
            <a:r>
              <a:rPr lang="uk-UA" sz="1400" b="1" dirty="0"/>
              <a:t>image</a:t>
            </a:r>
            <a:r>
              <a:rPr lang="uk-UA" sz="1400" dirty="0"/>
              <a:t> — вказує на те, в якому докер-контейнері повинен запускатися </a:t>
            </a:r>
            <a:r>
              <a:rPr lang="uk-UA" sz="1400" dirty="0" smtClean="0"/>
              <a:t>пайплайн. </a:t>
            </a:r>
            <a:r>
              <a:rPr lang="uk-UA" sz="1400" dirty="0"/>
              <a:t>В даному випадку ми хочемо запускатися в умовному Linux, на якому встановлена ​​восьма версія Node.js. </a:t>
            </a:r>
            <a:endParaRPr lang="en-US" sz="1400" dirty="0" smtClean="0"/>
          </a:p>
          <a:p>
            <a:r>
              <a:rPr lang="uk-UA" sz="1400" b="1" dirty="0" smtClean="0"/>
              <a:t>variables</a:t>
            </a:r>
            <a:r>
              <a:rPr lang="uk-UA" sz="1400" dirty="0" smtClean="0"/>
              <a:t> </a:t>
            </a:r>
            <a:r>
              <a:rPr lang="uk-UA" sz="1400" dirty="0"/>
              <a:t>– дозволяє явно визначити змінні оточення під час роботи пайплайну. У нашому прикладі беремо вбудовану змінну, яка містить ім'я енвайронмента, для якого працює пайплайн, і перепривласнює його в змінну, яка буде доступна всередині упакованої програми. В даному випадку це робилося для інтеграції із системою трекінгу помилок – Sentry</a:t>
            </a:r>
            <a:r>
              <a:rPr lang="uk-UA" sz="1400" dirty="0" smtClean="0"/>
              <a:t>.</a:t>
            </a:r>
            <a:endParaRPr lang="en-US" sz="1400" dirty="0" smtClean="0"/>
          </a:p>
          <a:p>
            <a:r>
              <a:rPr lang="uk-UA" sz="1400" b="1" dirty="0" smtClean="0"/>
              <a:t>stages </a:t>
            </a:r>
            <a:r>
              <a:rPr lang="uk-UA" sz="1400" dirty="0"/>
              <a:t>- Визначає черговість виконання завдань. </a:t>
            </a:r>
            <a:r>
              <a:rPr lang="uk-UA" sz="1400" dirty="0" smtClean="0"/>
              <a:t>Прописуються залежності</a:t>
            </a:r>
            <a:r>
              <a:rPr lang="uk-UA" sz="1400" dirty="0"/>
              <a:t>, лінтимо скрипти та стилі, потім тестуємо, після чого вже можемо деплоїти. Виглядає як масив </a:t>
            </a:r>
            <a:r>
              <a:rPr lang="uk-UA" sz="1400" dirty="0" smtClean="0"/>
              <a:t>значень</a:t>
            </a:r>
            <a:r>
              <a:rPr lang="uk-UA" sz="1400" dirty="0"/>
              <a:t>, які застосовуються для маркування завдань.</a:t>
            </a:r>
          </a:p>
        </p:txBody>
      </p:sp>
      <p:pic>
        <p:nvPicPr>
          <p:cNvPr id="5" name="Picture 4"/>
          <p:cNvPicPr>
            <a:picLocks noChangeAspect="1"/>
          </p:cNvPicPr>
          <p:nvPr/>
        </p:nvPicPr>
        <p:blipFill>
          <a:blip r:embed="rId3"/>
          <a:stretch>
            <a:fillRect/>
          </a:stretch>
        </p:blipFill>
        <p:spPr>
          <a:xfrm>
            <a:off x="239252" y="2460327"/>
            <a:ext cx="3920151" cy="4349566"/>
          </a:xfrm>
          <a:prstGeom prst="rect">
            <a:avLst/>
          </a:prstGeom>
        </p:spPr>
      </p:pic>
      <p:sp>
        <p:nvSpPr>
          <p:cNvPr id="6" name="Rectangle 5"/>
          <p:cNvSpPr/>
          <p:nvPr/>
        </p:nvSpPr>
        <p:spPr>
          <a:xfrm>
            <a:off x="6301212" y="2618762"/>
            <a:ext cx="5658415" cy="2677656"/>
          </a:xfrm>
          <a:prstGeom prst="rect">
            <a:avLst/>
          </a:prstGeom>
        </p:spPr>
        <p:txBody>
          <a:bodyPr wrap="square">
            <a:spAutoFit/>
          </a:bodyPr>
          <a:lstStyle/>
          <a:p>
            <a:r>
              <a:rPr lang="uk-UA" sz="1400" b="1" dirty="0"/>
              <a:t>jobs</a:t>
            </a:r>
            <a:r>
              <a:rPr lang="uk-UA" sz="1400" dirty="0"/>
              <a:t> - далі від кореня вказуються назви завдань і потім углиб - їх опис. Ключовими параметрами </a:t>
            </a:r>
            <a:r>
              <a:rPr lang="en-US" sz="1400" dirty="0" smtClean="0"/>
              <a:t>job</a:t>
            </a:r>
            <a:r>
              <a:rPr lang="uk-UA" sz="1400" dirty="0" smtClean="0"/>
              <a:t> </a:t>
            </a:r>
            <a:r>
              <a:rPr lang="uk-UA" sz="1400" dirty="0"/>
              <a:t>є стейджі, тобто прив'язки </a:t>
            </a:r>
            <a:r>
              <a:rPr lang="uk-UA" sz="1400" dirty="0" smtClean="0"/>
              <a:t>конкретного </a:t>
            </a:r>
            <a:r>
              <a:rPr lang="en-US" sz="1400" dirty="0" smtClean="0"/>
              <a:t>job</a:t>
            </a:r>
            <a:r>
              <a:rPr lang="uk-UA" sz="1400" dirty="0" smtClean="0"/>
              <a:t> </a:t>
            </a:r>
            <a:r>
              <a:rPr lang="uk-UA" sz="1400" dirty="0"/>
              <a:t>до стейджу. Це визначає, після яких </a:t>
            </a:r>
            <a:r>
              <a:rPr lang="en-US" sz="1400" dirty="0" smtClean="0"/>
              <a:t>job</a:t>
            </a:r>
            <a:r>
              <a:rPr lang="uk-UA" sz="1400" dirty="0" smtClean="0"/>
              <a:t> </a:t>
            </a:r>
            <a:r>
              <a:rPr lang="uk-UA" sz="1400" dirty="0"/>
              <a:t>вона буде виконана. </a:t>
            </a:r>
            <a:endParaRPr lang="en-US" sz="1400" dirty="0" smtClean="0"/>
          </a:p>
          <a:p>
            <a:r>
              <a:rPr lang="uk-UA" sz="1400" b="1" dirty="0" smtClean="0"/>
              <a:t>script</a:t>
            </a:r>
            <a:r>
              <a:rPr lang="uk-UA" sz="1400" dirty="0" smtClean="0"/>
              <a:t> </a:t>
            </a:r>
            <a:r>
              <a:rPr lang="uk-UA" sz="1400" dirty="0"/>
              <a:t>– набір команд, які будуть виконані у процесі роботи джоби. Для dependencies installation </a:t>
            </a:r>
            <a:r>
              <a:rPr lang="uk-UA" sz="1400" dirty="0" smtClean="0"/>
              <a:t>лише </a:t>
            </a:r>
            <a:r>
              <a:rPr lang="uk-UA" sz="1400" dirty="0"/>
              <a:t>одна команда - yarn - з аргументами, які говорять не качати зайвого, якщо воно є в кеші. Подібним чином це працює з лінтом скриптів та стилів. І</a:t>
            </a:r>
            <a:r>
              <a:rPr lang="uk-UA" sz="1400" dirty="0" smtClean="0"/>
              <a:t> </a:t>
            </a:r>
            <a:r>
              <a:rPr lang="uk-UA" sz="1400" dirty="0"/>
              <a:t>скрипти, і стилі прив'язані до одного стейджу. Це означає, що, по можливості, вони йдуть паралельно. </a:t>
            </a:r>
            <a:endParaRPr lang="uk-UA" sz="1400" dirty="0" smtClean="0"/>
          </a:p>
          <a:p>
            <a:r>
              <a:rPr lang="uk-UA" sz="1400" b="1" dirty="0" smtClean="0"/>
              <a:t>only</a:t>
            </a:r>
            <a:r>
              <a:rPr lang="uk-UA" sz="1400" dirty="0" smtClean="0"/>
              <a:t> </a:t>
            </a:r>
            <a:r>
              <a:rPr lang="uk-UA" sz="1400" dirty="0"/>
              <a:t>і </a:t>
            </a:r>
            <a:r>
              <a:rPr lang="uk-UA" sz="1400" b="1" dirty="0"/>
              <a:t>exlude</a:t>
            </a:r>
            <a:r>
              <a:rPr lang="uk-UA" sz="1400" dirty="0"/>
              <a:t> дозволяють визначити, коли джоба має працювати, а коли ні. Наприклад, </a:t>
            </a:r>
            <a:r>
              <a:rPr lang="uk-UA" sz="1400" dirty="0" smtClean="0"/>
              <a:t>бачимо</a:t>
            </a:r>
            <a:r>
              <a:rPr lang="uk-UA" sz="1400" dirty="0"/>
              <a:t>, що лінтинг скриптів відбувається лише при змінах у рамках .ts- та .tsx-файлів, CSS- та SCSS-стилів.</a:t>
            </a:r>
          </a:p>
        </p:txBody>
      </p:sp>
      <p:pic>
        <p:nvPicPr>
          <p:cNvPr id="7" name="Picture 6"/>
          <p:cNvPicPr>
            <a:picLocks noChangeAspect="1"/>
          </p:cNvPicPr>
          <p:nvPr/>
        </p:nvPicPr>
        <p:blipFill>
          <a:blip r:embed="rId4"/>
          <a:stretch>
            <a:fillRect/>
          </a:stretch>
        </p:blipFill>
        <p:spPr>
          <a:xfrm>
            <a:off x="4372117" y="5051305"/>
            <a:ext cx="1766369" cy="1758588"/>
          </a:xfrm>
          <a:prstGeom prst="rect">
            <a:avLst/>
          </a:prstGeom>
        </p:spPr>
      </p:pic>
    </p:spTree>
    <p:extLst>
      <p:ext uri="{BB962C8B-B14F-4D97-AF65-F5344CB8AC3E}">
        <p14:creationId xmlns:p14="http://schemas.microsoft.com/office/powerpoint/2010/main" val="5780821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4277" y="153909"/>
            <a:ext cx="11162923" cy="6536602"/>
          </a:xfrm>
        </p:spPr>
        <p:txBody>
          <a:bodyPr>
            <a:normAutofit/>
          </a:bodyPr>
          <a:lstStyle/>
          <a:p>
            <a:pPr marL="0" indent="0">
              <a:buNone/>
            </a:pPr>
            <a:r>
              <a:rPr lang="uk-UA" sz="1600" b="1" dirty="0"/>
              <a:t>Версіонування</a:t>
            </a:r>
            <a:r>
              <a:rPr lang="uk-UA" sz="1600" dirty="0"/>
              <a:t> - одне з плутаючих завдань при побудові пайплайну. Пайплайн запускається на одному з коммітів, а версіонування саме по собі провокує створення нового комміта, в якому буде змінено версію package.json та проставлено новий тег. Нам доведеться запустити в репозиторій з пайплайну і, таким чином, один пайплайн спровокує інший пайплайн.</a:t>
            </a:r>
          </a:p>
        </p:txBody>
      </p:sp>
      <p:pic>
        <p:nvPicPr>
          <p:cNvPr id="2" name="Picture 1"/>
          <p:cNvPicPr>
            <a:picLocks noChangeAspect="1"/>
          </p:cNvPicPr>
          <p:nvPr/>
        </p:nvPicPr>
        <p:blipFill>
          <a:blip r:embed="rId2"/>
          <a:stretch>
            <a:fillRect/>
          </a:stretch>
        </p:blipFill>
        <p:spPr>
          <a:xfrm>
            <a:off x="837492" y="925009"/>
            <a:ext cx="5972175" cy="5514975"/>
          </a:xfrm>
          <a:prstGeom prst="rect">
            <a:avLst/>
          </a:prstGeom>
        </p:spPr>
      </p:pic>
      <p:sp>
        <p:nvSpPr>
          <p:cNvPr id="4" name="Rectangle 3"/>
          <p:cNvSpPr/>
          <p:nvPr/>
        </p:nvSpPr>
        <p:spPr>
          <a:xfrm>
            <a:off x="7143914" y="1066293"/>
            <a:ext cx="4409038" cy="3970318"/>
          </a:xfrm>
          <a:prstGeom prst="rect">
            <a:avLst/>
          </a:prstGeom>
        </p:spPr>
        <p:txBody>
          <a:bodyPr wrap="square">
            <a:spAutoFit/>
          </a:bodyPr>
          <a:lstStyle/>
          <a:p>
            <a:r>
              <a:rPr lang="uk-UA" sz="1400" dirty="0"/>
              <a:t>Тут описані дві аналогічні </a:t>
            </a:r>
            <a:r>
              <a:rPr lang="en-US" sz="1400" dirty="0" smtClean="0"/>
              <a:t>job</a:t>
            </a:r>
            <a:r>
              <a:rPr lang="uk-UA" sz="1400" dirty="0" smtClean="0"/>
              <a:t>: </a:t>
            </a:r>
            <a:r>
              <a:rPr lang="uk-UA" sz="1400" dirty="0"/>
              <a:t>для інкременту мінорної та патч-версій відповідно. </a:t>
            </a:r>
            <a:endParaRPr lang="en-US" sz="1400" dirty="0" smtClean="0"/>
          </a:p>
          <a:p>
            <a:r>
              <a:rPr lang="uk-UA" sz="1400" dirty="0" smtClean="0"/>
              <a:t>Скрипт </a:t>
            </a:r>
            <a:r>
              <a:rPr lang="uk-UA" sz="1400" dirty="0"/>
              <a:t>описує операції, які дозволять пушити з пайплайну до свого ж репозиторію: </a:t>
            </a:r>
            <a:endParaRPr lang="en-US" sz="1400" dirty="0" smtClean="0"/>
          </a:p>
          <a:p>
            <a:pPr marL="285750" indent="-285750">
              <a:buFont typeface="Arial" panose="020B0604020202020204" pitchFamily="34" charset="0"/>
              <a:buChar char="•"/>
            </a:pPr>
            <a:r>
              <a:rPr lang="uk-UA" sz="1400" dirty="0" smtClean="0"/>
              <a:t>Додавання </a:t>
            </a:r>
            <a:r>
              <a:rPr lang="uk-UA" sz="1400" dirty="0"/>
              <a:t>приватного SSH-ключа, який зберігається в змінних оточеннях і який має доступ для пуша до репозиторій. </a:t>
            </a:r>
            <a:endParaRPr lang="en-US" sz="1400" dirty="0" smtClean="0"/>
          </a:p>
          <a:p>
            <a:pPr marL="285750" indent="-285750">
              <a:buFont typeface="Arial" panose="020B0604020202020204" pitchFamily="34" charset="0"/>
              <a:buChar char="•"/>
            </a:pPr>
            <a:r>
              <a:rPr lang="uk-UA" sz="1400" dirty="0" smtClean="0"/>
              <a:t>Додавання </a:t>
            </a:r>
            <a:r>
              <a:rPr lang="uk-UA" sz="1400" dirty="0"/>
              <a:t>хоста репозиторію до списку відомих хостів. </a:t>
            </a:r>
            <a:endParaRPr lang="en-US" sz="1400" dirty="0" smtClean="0"/>
          </a:p>
          <a:p>
            <a:pPr marL="285750" indent="-285750">
              <a:buFont typeface="Arial" panose="020B0604020202020204" pitchFamily="34" charset="0"/>
              <a:buChar char="•"/>
            </a:pPr>
            <a:r>
              <a:rPr lang="uk-UA" sz="1400" dirty="0" smtClean="0"/>
              <a:t>Конфігурація </a:t>
            </a:r>
            <a:r>
              <a:rPr lang="uk-UA" sz="1400" dirty="0"/>
              <a:t>гіт-користувача з ім'ям та електронною поштою, що також необхідно, щоб мати можливість комітити та пушити. </a:t>
            </a:r>
            <a:endParaRPr lang="en-US" sz="1400" dirty="0" smtClean="0"/>
          </a:p>
          <a:p>
            <a:endParaRPr lang="en-US" sz="1400" dirty="0"/>
          </a:p>
          <a:p>
            <a:r>
              <a:rPr lang="uk-UA" sz="1400" dirty="0" smtClean="0"/>
              <a:t>Щоб </a:t>
            </a:r>
            <a:r>
              <a:rPr lang="uk-UA" sz="1400" dirty="0"/>
              <a:t>не копіювати цей фрагмент для мінорної та патч-версій, тут використовується фіча YAML-файлів, яка називається YAML anchor. Завдяки подібним фічам YAML-файли стають найкращим форматом для опису конфігурацій.</a:t>
            </a:r>
          </a:p>
        </p:txBody>
      </p:sp>
    </p:spTree>
    <p:extLst>
      <p:ext uri="{BB962C8B-B14F-4D97-AF65-F5344CB8AC3E}">
        <p14:creationId xmlns:p14="http://schemas.microsoft.com/office/powerpoint/2010/main" val="21722184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973" y="196965"/>
            <a:ext cx="5866849" cy="1505490"/>
          </a:xfrm>
        </p:spPr>
      </p:pic>
      <p:sp>
        <p:nvSpPr>
          <p:cNvPr id="4" name="Rectangle 3"/>
          <p:cNvSpPr/>
          <p:nvPr/>
        </p:nvSpPr>
        <p:spPr>
          <a:xfrm>
            <a:off x="6418907" y="106439"/>
            <a:ext cx="5468293" cy="738664"/>
          </a:xfrm>
          <a:prstGeom prst="rect">
            <a:avLst/>
          </a:prstGeom>
        </p:spPr>
        <p:txBody>
          <a:bodyPr wrap="square">
            <a:spAutoFit/>
          </a:bodyPr>
          <a:lstStyle/>
          <a:p>
            <a:r>
              <a:rPr lang="uk-UA" sz="1400" dirty="0" smtClean="0"/>
              <a:t>Веб-інтерфейс </a:t>
            </a:r>
            <a:r>
              <a:rPr lang="uk-UA" sz="1400" dirty="0"/>
              <a:t>гітлабу для створення та редагування деплоймент-оточень. Після того, як вони створені тут, їх можна використати у .gitlab-ci.yaml.</a:t>
            </a:r>
          </a:p>
        </p:txBody>
      </p:sp>
      <p:sp>
        <p:nvSpPr>
          <p:cNvPr id="5" name="Rectangle 4"/>
          <p:cNvSpPr/>
          <p:nvPr/>
        </p:nvSpPr>
        <p:spPr>
          <a:xfrm>
            <a:off x="198973" y="2466697"/>
            <a:ext cx="6096000" cy="1600438"/>
          </a:xfrm>
          <a:prstGeom prst="rect">
            <a:avLst/>
          </a:prstGeom>
        </p:spPr>
        <p:txBody>
          <a:bodyPr>
            <a:spAutoFit/>
          </a:bodyPr>
          <a:lstStyle/>
          <a:p>
            <a:r>
              <a:rPr lang="uk-UA" sz="1400" dirty="0" smtClean="0"/>
              <a:t>Фрагмент </a:t>
            </a:r>
            <a:r>
              <a:rPr lang="uk-UA" sz="1400" dirty="0"/>
              <a:t>конфігурації деплойменту на прикладі вивантаження результатів білда AWS S3 Bucket. Тут також використаний YAML anchor для виключення дублювання коду</a:t>
            </a:r>
            <a:r>
              <a:rPr lang="uk-UA" sz="1400" dirty="0" smtClean="0"/>
              <a:t>.</a:t>
            </a:r>
          </a:p>
          <a:p>
            <a:r>
              <a:rPr lang="uk-UA" sz="1400" dirty="0"/>
              <a:t>Зверніть увагу на те, як використовуються змінні оточення. Команди yarn run build та yarn run deploy використовують імена змінних без постфіксів, які визначаються на рівні конкретної джоби із значень, що знаходяться у змінних з постфіксами.</a:t>
            </a:r>
          </a:p>
        </p:txBody>
      </p:sp>
      <p:pic>
        <p:nvPicPr>
          <p:cNvPr id="6" name="Picture 5"/>
          <p:cNvPicPr>
            <a:picLocks noChangeAspect="1"/>
          </p:cNvPicPr>
          <p:nvPr/>
        </p:nvPicPr>
        <p:blipFill>
          <a:blip r:embed="rId3"/>
          <a:stretch>
            <a:fillRect/>
          </a:stretch>
        </p:blipFill>
        <p:spPr>
          <a:xfrm>
            <a:off x="6672404" y="1828799"/>
            <a:ext cx="4158573" cy="4820491"/>
          </a:xfrm>
          <a:prstGeom prst="rect">
            <a:avLst/>
          </a:prstGeom>
        </p:spPr>
      </p:pic>
    </p:spTree>
    <p:extLst>
      <p:ext uri="{BB962C8B-B14F-4D97-AF65-F5344CB8AC3E}">
        <p14:creationId xmlns:p14="http://schemas.microsoft.com/office/powerpoint/2010/main" val="42329176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9631" y="0"/>
            <a:ext cx="4258416" cy="1369541"/>
          </a:xfrm>
        </p:spPr>
      </p:pic>
      <p:sp>
        <p:nvSpPr>
          <p:cNvPr id="4" name="Rectangle 3"/>
          <p:cNvSpPr/>
          <p:nvPr/>
        </p:nvSpPr>
        <p:spPr>
          <a:xfrm>
            <a:off x="87517" y="2654063"/>
            <a:ext cx="9626851" cy="4278094"/>
          </a:xfrm>
          <a:prstGeom prst="rect">
            <a:avLst/>
          </a:prstGeom>
        </p:spPr>
        <p:txBody>
          <a:bodyPr wrap="square">
            <a:spAutoFit/>
          </a:bodyPr>
          <a:lstStyle/>
          <a:p>
            <a:r>
              <a:rPr lang="uk-UA" sz="1600" dirty="0"/>
              <a:t>Можливості: </a:t>
            </a:r>
            <a:endParaRPr lang="uk-UA" sz="1600" dirty="0" smtClean="0"/>
          </a:p>
          <a:p>
            <a:pPr marL="285750" indent="-285750">
              <a:buFont typeface="Arial" panose="020B0604020202020204" pitchFamily="34" charset="0"/>
              <a:buChar char="•"/>
            </a:pPr>
            <a:r>
              <a:rPr lang="uk-UA" sz="1600" dirty="0" smtClean="0"/>
              <a:t>Передбачені </a:t>
            </a:r>
            <a:r>
              <a:rPr lang="uk-UA" sz="1600" dirty="0"/>
              <a:t>різні режими: Freestyle project, Pipeline, External Job, Multi-configuration project, Folder, GitHub Organization, Multibranch Pipeline</a:t>
            </a:r>
            <a:r>
              <a:rPr lang="uk-UA" sz="1600" dirty="0" smtClean="0"/>
              <a:t>.</a:t>
            </a:r>
          </a:p>
          <a:p>
            <a:pPr marL="285750" indent="-285750">
              <a:buFont typeface="Arial" panose="020B0604020202020204" pitchFamily="34" charset="0"/>
              <a:buChar char="•"/>
            </a:pPr>
            <a:r>
              <a:rPr lang="uk-UA" sz="1600" b="1" dirty="0" smtClean="0"/>
              <a:t>Jenkins </a:t>
            </a:r>
            <a:r>
              <a:rPr lang="uk-UA" sz="1600" b="1" dirty="0"/>
              <a:t>Pipeline </a:t>
            </a:r>
            <a:r>
              <a:rPr lang="uk-UA" sz="1600" dirty="0"/>
              <a:t>- це набір плагінів, що підтримують створення та інтеграцію в Jenkins ланцюжків безперервного постачання. Pipeline надає набір інструментів з моделювання ланцюжків постачання типу "as code" різного ступеня складності за допомогою Pipeline DSL</a:t>
            </a:r>
            <a:r>
              <a:rPr lang="uk-UA" sz="1600" dirty="0" smtClean="0"/>
              <a:t>.</a:t>
            </a:r>
          </a:p>
          <a:p>
            <a:pPr marL="285750" indent="-285750">
              <a:buFont typeface="Arial" panose="020B0604020202020204" pitchFamily="34" charset="0"/>
              <a:buChar char="•"/>
            </a:pPr>
            <a:r>
              <a:rPr lang="uk-UA" sz="1600" dirty="0" smtClean="0"/>
              <a:t>Дозволяє запускати</a:t>
            </a:r>
            <a:r>
              <a:rPr lang="en-US" sz="1600" dirty="0" smtClean="0"/>
              <a:t> </a:t>
            </a:r>
            <a:r>
              <a:rPr lang="uk-UA" sz="1600" dirty="0" smtClean="0"/>
              <a:t>збірки з </a:t>
            </a:r>
            <a:r>
              <a:rPr lang="uk-UA" sz="1600" dirty="0"/>
              <a:t>різними умовами</a:t>
            </a:r>
            <a:r>
              <a:rPr lang="uk-UA" sz="1600" dirty="0" smtClean="0"/>
              <a:t>.</a:t>
            </a:r>
            <a:endParaRPr lang="en-US" sz="1600" dirty="0" smtClean="0"/>
          </a:p>
          <a:p>
            <a:pPr marL="285750" indent="-285750">
              <a:buFont typeface="Arial" panose="020B0604020202020204" pitchFamily="34" charset="0"/>
              <a:buChar char="•"/>
            </a:pPr>
            <a:r>
              <a:rPr lang="uk-UA" sz="1600" dirty="0" smtClean="0"/>
              <a:t>Дозволяє </a:t>
            </a:r>
            <a:r>
              <a:rPr lang="uk-UA" sz="1600" b="1" dirty="0" smtClean="0"/>
              <a:t>розпаралелювати виконання задач</a:t>
            </a:r>
          </a:p>
          <a:p>
            <a:pPr marL="285750" indent="-285750">
              <a:buFont typeface="Arial" panose="020B0604020202020204" pitchFamily="34" charset="0"/>
              <a:buChar char="•"/>
            </a:pPr>
            <a:r>
              <a:rPr lang="uk-UA" sz="1600" dirty="0" smtClean="0"/>
              <a:t>Jenkins </a:t>
            </a:r>
            <a:r>
              <a:rPr lang="uk-UA" sz="1600" b="1" dirty="0"/>
              <a:t>може працювати з </a:t>
            </a:r>
            <a:r>
              <a:rPr lang="uk-UA" sz="1600" b="1" dirty="0" smtClean="0"/>
              <a:t>Kubernetes</a:t>
            </a:r>
            <a:r>
              <a:rPr lang="uk-UA" sz="1600" b="1" dirty="0"/>
              <a:t>, Docker </a:t>
            </a:r>
            <a:r>
              <a:rPr lang="uk-UA" sz="1600" dirty="0"/>
              <a:t>та ін. </a:t>
            </a:r>
            <a:endParaRPr lang="uk-UA" sz="1600" dirty="0" smtClean="0"/>
          </a:p>
          <a:p>
            <a:pPr marL="285750" indent="-285750">
              <a:buFont typeface="Arial" panose="020B0604020202020204" pitchFamily="34" charset="0"/>
              <a:buChar char="•"/>
            </a:pPr>
            <a:r>
              <a:rPr lang="uk-UA" sz="1600" dirty="0" smtClean="0"/>
              <a:t>Використовуючи </a:t>
            </a:r>
            <a:r>
              <a:rPr lang="uk-UA" sz="1600" dirty="0"/>
              <a:t>REST API, можна контролювати кількість даних, отримувати/оновлювати config.xml, видаляти завдання (job), отримувати всі збірки, отримувати/оновлювати опис завдання, виконувати збірку, включати/відключати </a:t>
            </a:r>
            <a:r>
              <a:rPr lang="uk-UA" sz="1600" dirty="0" smtClean="0"/>
              <a:t>завдання</a:t>
            </a:r>
            <a:endParaRPr lang="en-US" sz="1600" dirty="0"/>
          </a:p>
          <a:p>
            <a:pPr marL="285750" indent="-285750">
              <a:buFont typeface="Arial" panose="020B0604020202020204" pitchFamily="34" charset="0"/>
              <a:buChar char="•"/>
            </a:pPr>
            <a:r>
              <a:rPr lang="uk-UA" sz="1600" dirty="0" smtClean="0"/>
              <a:t>Має </a:t>
            </a:r>
            <a:r>
              <a:rPr lang="uk-UA" sz="1600" dirty="0"/>
              <a:t>легкий у використанні інтерфейс; </a:t>
            </a:r>
            <a:endParaRPr lang="en-US" sz="1600" dirty="0"/>
          </a:p>
          <a:p>
            <a:pPr marL="285750" indent="-285750">
              <a:buFont typeface="Arial" panose="020B0604020202020204" pitchFamily="34" charset="0"/>
              <a:buChar char="•"/>
            </a:pPr>
            <a:r>
              <a:rPr lang="uk-UA" sz="1600" dirty="0" smtClean="0"/>
              <a:t>Відрізняється </a:t>
            </a:r>
            <a:r>
              <a:rPr lang="uk-UA" sz="1600" b="1" dirty="0"/>
              <a:t>простотою налаштування </a:t>
            </a:r>
            <a:r>
              <a:rPr lang="uk-UA" sz="1600" dirty="0"/>
              <a:t>середовища в інтерфейсі користувача; </a:t>
            </a:r>
            <a:endParaRPr lang="en-US" sz="1600" dirty="0"/>
          </a:p>
          <a:p>
            <a:pPr marL="285750" indent="-285750">
              <a:buFont typeface="Arial" panose="020B0604020202020204" pitchFamily="34" charset="0"/>
              <a:buChar char="•"/>
            </a:pPr>
            <a:r>
              <a:rPr lang="uk-UA" sz="1600" dirty="0"/>
              <a:t>Н</a:t>
            </a:r>
            <a:r>
              <a:rPr lang="uk-UA" sz="1600" dirty="0" smtClean="0"/>
              <a:t>адсилає </a:t>
            </a:r>
            <a:r>
              <a:rPr lang="uk-UA" sz="1600" dirty="0"/>
              <a:t>повідомлення про статус складання;</a:t>
            </a:r>
            <a:endParaRPr lang="en-US" sz="1600" dirty="0"/>
          </a:p>
          <a:p>
            <a:pPr marL="285750" indent="-285750">
              <a:buFont typeface="Arial" panose="020B0604020202020204" pitchFamily="34" charset="0"/>
              <a:buChar char="•"/>
            </a:pPr>
            <a:r>
              <a:rPr lang="uk-UA" sz="1600" dirty="0" smtClean="0"/>
              <a:t>Має </a:t>
            </a:r>
            <a:r>
              <a:rPr lang="uk-UA" sz="1600" dirty="0"/>
              <a:t>безкоштовну ліцензію та активну спільноту.</a:t>
            </a:r>
          </a:p>
          <a:p>
            <a:pPr marL="285750" indent="-285750">
              <a:buFont typeface="Arial" panose="020B0604020202020204" pitchFamily="34" charset="0"/>
              <a:buChar char="•"/>
            </a:pPr>
            <a:endParaRPr lang="en-US" sz="16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8321" y="3949838"/>
            <a:ext cx="2930305" cy="2908162"/>
          </a:xfrm>
          <a:prstGeom prst="rect">
            <a:avLst/>
          </a:prstGeom>
        </p:spPr>
      </p:pic>
      <p:sp>
        <p:nvSpPr>
          <p:cNvPr id="6" name="Rectangle 5"/>
          <p:cNvSpPr/>
          <p:nvPr/>
        </p:nvSpPr>
        <p:spPr>
          <a:xfrm>
            <a:off x="159944" y="1279714"/>
            <a:ext cx="11817791" cy="1323439"/>
          </a:xfrm>
          <a:prstGeom prst="rect">
            <a:avLst/>
          </a:prstGeom>
        </p:spPr>
        <p:txBody>
          <a:bodyPr wrap="square">
            <a:spAutoFit/>
          </a:bodyPr>
          <a:lstStyle/>
          <a:p>
            <a:r>
              <a:rPr lang="uk-UA" sz="1600" dirty="0"/>
              <a:t>Jenkins — це автономна програма на Java, яка може працювати під Windows, Mac OS X та іншими unix-подібними операційними системами. </a:t>
            </a:r>
          </a:p>
          <a:p>
            <a:r>
              <a:rPr lang="uk-UA" sz="1600" dirty="0"/>
              <a:t>У Update Center можна знайти </a:t>
            </a:r>
            <a:r>
              <a:rPr lang="uk-UA" sz="1600" b="1" dirty="0"/>
              <a:t>сотні плагінів</a:t>
            </a:r>
            <a:r>
              <a:rPr lang="uk-UA" sz="1600" dirty="0"/>
              <a:t>, тому Jenkins інтегрується практично з будь-яким інструментом, що стосується безперервної інтеграції та безперервної поставки (continuous delivery). Можливості Jenkins можуть бути практично необмежено розширені завдяки системі підключення плагінів (більше 1000). </a:t>
            </a:r>
          </a:p>
        </p:txBody>
      </p:sp>
    </p:spTree>
    <p:extLst>
      <p:ext uri="{BB962C8B-B14F-4D97-AF65-F5344CB8AC3E}">
        <p14:creationId xmlns:p14="http://schemas.microsoft.com/office/powerpoint/2010/main" val="20345029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023192" cy="6858000"/>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6479" y="0"/>
            <a:ext cx="5845521" cy="2032360"/>
          </a:xfrm>
        </p:spPr>
      </p:pic>
    </p:spTree>
    <p:extLst>
      <p:ext uri="{BB962C8B-B14F-4D97-AF65-F5344CB8AC3E}">
        <p14:creationId xmlns:p14="http://schemas.microsoft.com/office/powerpoint/2010/main" val="3945453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Приклад збірки завдання для </a:t>
            </a:r>
            <a:r>
              <a:rPr lang="en-US" sz="1800" b="1" dirty="0"/>
              <a:t>Jenkins</a:t>
            </a:r>
          </a:p>
          <a:p>
            <a:pPr marL="0" indent="0">
              <a:buNone/>
            </a:pPr>
            <a:r>
              <a:rPr lang="ru-RU" sz="1800" dirty="0" smtClean="0"/>
              <a:t>Приклад розгортання </a:t>
            </a:r>
            <a:r>
              <a:rPr lang="ru-RU" sz="1800" dirty="0"/>
              <a:t>конвеєра, який зазвичай створюється за допомогою утиліти </a:t>
            </a:r>
            <a:r>
              <a:rPr lang="ru-RU" sz="1800" dirty="0" smtClean="0"/>
              <a:t>збірки</a:t>
            </a:r>
            <a:r>
              <a:rPr lang="en-US" sz="1800" dirty="0" smtClean="0"/>
              <a:t>. </a:t>
            </a:r>
            <a:r>
              <a:rPr lang="ru-RU" sz="1800" dirty="0"/>
              <a:t>Ці конвеєри можуть обробляти такі завдання, як збирання та компіляція вихідного коду, тестування та компіляція артефактів, зокрема </a:t>
            </a:r>
            <a:r>
              <a:rPr lang="en-US" sz="1800" dirty="0"/>
              <a:t>tar-</a:t>
            </a:r>
            <a:r>
              <a:rPr lang="ru-RU" sz="1800" dirty="0"/>
              <a:t>файлів або інших пакетів. Всі ці приклади демонструють скріншоти з існуючого сервера </a:t>
            </a:r>
            <a:r>
              <a:rPr lang="en-US" sz="1800" dirty="0"/>
              <a:t>Jenkins.</a:t>
            </a:r>
          </a:p>
          <a:p>
            <a:pPr marL="0" indent="0">
              <a:buNone/>
            </a:pPr>
            <a:r>
              <a:rPr lang="ru-RU" sz="1800" b="1" dirty="0"/>
              <a:t>Приклад збірки завдання для </a:t>
            </a:r>
            <a:r>
              <a:rPr lang="en-US" sz="1800" b="1" dirty="0"/>
              <a:t>Jenkins</a:t>
            </a:r>
            <a:endParaRPr lang="en-US" sz="1800" dirty="0"/>
          </a:p>
          <a:p>
            <a:pPr marL="0" indent="0">
              <a:buNone/>
            </a:pPr>
            <a:r>
              <a:rPr lang="ru-RU" sz="1800" dirty="0"/>
              <a:t>Основною одиницею </a:t>
            </a:r>
            <a:r>
              <a:rPr lang="en-US" sz="1800" dirty="0"/>
              <a:t>Jenkins </a:t>
            </a:r>
            <a:r>
              <a:rPr lang="ru-RU" sz="1800" dirty="0"/>
              <a:t>є проект, також відомий як завдання (</a:t>
            </a:r>
            <a:r>
              <a:rPr lang="en-US" sz="1800" dirty="0"/>
              <a:t>job). </a:t>
            </a:r>
            <a:r>
              <a:rPr lang="ru-RU" sz="1800" dirty="0"/>
              <a:t>Ви можете створювати завдання, які виконують різноманітні речі, від отримання коду з репозиторію керування вихідним кодом, такого як </a:t>
            </a:r>
            <a:r>
              <a:rPr lang="en-US" sz="1800" dirty="0" err="1"/>
              <a:t>GitHub</a:t>
            </a:r>
            <a:r>
              <a:rPr lang="en-US" sz="1800" dirty="0"/>
              <a:t>, </a:t>
            </a:r>
            <a:r>
              <a:rPr lang="ru-RU" sz="1800" dirty="0"/>
              <a:t>до створення програми за допомогою скрипту або утиліти збірки, до пакування та запуску її на сервері.</a:t>
            </a:r>
          </a:p>
          <a:p>
            <a:pPr marL="0" indent="0">
              <a:buNone/>
            </a:pPr>
            <a:r>
              <a:rPr lang="ru-RU" sz="1800" dirty="0"/>
              <a:t>Розглянемо просте завдання, яке отримує версію зразка застосунку з </a:t>
            </a:r>
            <a:r>
              <a:rPr lang="en-US" sz="1800" dirty="0" err="1"/>
              <a:t>GitHub</a:t>
            </a:r>
            <a:r>
              <a:rPr lang="en-US" sz="1800" dirty="0"/>
              <a:t> </a:t>
            </a:r>
            <a:r>
              <a:rPr lang="ru-RU" sz="1800" dirty="0"/>
              <a:t>і запускає скрипт збірки</a:t>
            </a:r>
            <a:r>
              <a:rPr lang="ru-RU" sz="1800" dirty="0" smtClean="0"/>
              <a:t>. Потім ви виконаєте друге завдання, яке тестує збірку, щоб переконатися, що вона працює належним чином.</a:t>
            </a:r>
            <a:endParaRPr lang="ru-RU" sz="1800" dirty="0"/>
          </a:p>
          <a:p>
            <a:pPr marL="0" indent="0" algn="ctr">
              <a:buNone/>
            </a:pPr>
            <a:endParaRPr lang="uk-UA"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6997" y="3744749"/>
            <a:ext cx="6735756" cy="2981975"/>
          </a:xfrm>
          <a:prstGeom prst="rect">
            <a:avLst/>
          </a:prstGeom>
        </p:spPr>
      </p:pic>
    </p:spTree>
    <p:extLst>
      <p:ext uri="{BB962C8B-B14F-4D97-AF65-F5344CB8AC3E}">
        <p14:creationId xmlns:p14="http://schemas.microsoft.com/office/powerpoint/2010/main" val="2124913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Спочатку створіть новий елемент в інтерфейсі </a:t>
            </a:r>
            <a:r>
              <a:rPr lang="en-US" sz="1800" dirty="0"/>
              <a:t>Jenkins, </a:t>
            </a:r>
            <a:r>
              <a:rPr lang="ru-RU" sz="1800" dirty="0"/>
              <a:t>натиснувши посилання "</a:t>
            </a:r>
            <a:r>
              <a:rPr lang="en-US" sz="1800" dirty="0"/>
              <a:t>create new jobs" </a:t>
            </a:r>
            <a:r>
              <a:rPr lang="ru-RU" sz="1800" dirty="0"/>
              <a:t>на початковій сторінці:</a:t>
            </a:r>
            <a:endParaRPr lang="uk-UA" sz="1800" dirty="0"/>
          </a:p>
        </p:txBody>
      </p:sp>
      <p:pic>
        <p:nvPicPr>
          <p:cNvPr id="2" name="Picture 1"/>
          <p:cNvPicPr>
            <a:picLocks noChangeAspect="1"/>
          </p:cNvPicPr>
          <p:nvPr/>
        </p:nvPicPr>
        <p:blipFill>
          <a:blip r:embed="rId2"/>
          <a:stretch>
            <a:fillRect/>
          </a:stretch>
        </p:blipFill>
        <p:spPr>
          <a:xfrm>
            <a:off x="1347267" y="919401"/>
            <a:ext cx="8892201" cy="5698682"/>
          </a:xfrm>
          <a:prstGeom prst="rect">
            <a:avLst/>
          </a:prstGeom>
        </p:spPr>
      </p:pic>
    </p:spTree>
    <p:extLst>
      <p:ext uri="{BB962C8B-B14F-4D97-AF65-F5344CB8AC3E}">
        <p14:creationId xmlns:p14="http://schemas.microsoft.com/office/powerpoint/2010/main" val="2005898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Введіть ім'я, виберіть </a:t>
            </a:r>
            <a:r>
              <a:rPr lang="en-US" sz="1800" dirty="0"/>
              <a:t>Freestyle project (</a:t>
            </a:r>
            <a:r>
              <a:rPr lang="ru-RU" sz="1800" dirty="0"/>
              <a:t>щоб мати максимальну гнучкість) і натисніть кнопку </a:t>
            </a:r>
            <a:r>
              <a:rPr lang="en-US" sz="1800" dirty="0"/>
              <a:t>OK.</a:t>
            </a:r>
            <a:endParaRPr lang="uk-UA" sz="1800" dirty="0"/>
          </a:p>
        </p:txBody>
      </p:sp>
      <p:pic>
        <p:nvPicPr>
          <p:cNvPr id="2" name="Picture 1"/>
          <p:cNvPicPr>
            <a:picLocks noChangeAspect="1"/>
          </p:cNvPicPr>
          <p:nvPr/>
        </p:nvPicPr>
        <p:blipFill>
          <a:blip r:embed="rId2"/>
          <a:stretch>
            <a:fillRect/>
          </a:stretch>
        </p:blipFill>
        <p:spPr>
          <a:xfrm>
            <a:off x="1944797" y="750683"/>
            <a:ext cx="7505700" cy="5867400"/>
          </a:xfrm>
          <a:prstGeom prst="rect">
            <a:avLst/>
          </a:prstGeom>
        </p:spPr>
      </p:pic>
    </p:spTree>
    <p:extLst>
      <p:ext uri="{BB962C8B-B14F-4D97-AF65-F5344CB8AC3E}">
        <p14:creationId xmlns:p14="http://schemas.microsoft.com/office/powerpoint/2010/main" val="3899775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Прокрутіть униз до розділу </a:t>
            </a:r>
            <a:r>
              <a:rPr lang="en-US" sz="1800" dirty="0"/>
              <a:t>Source Code Management </a:t>
            </a:r>
            <a:r>
              <a:rPr lang="ru-RU" sz="1800" dirty="0"/>
              <a:t>і виберіть </a:t>
            </a:r>
            <a:r>
              <a:rPr lang="en-US" sz="1800" dirty="0" err="1"/>
              <a:t>Git</a:t>
            </a:r>
            <a:r>
              <a:rPr lang="en-US" sz="1800" dirty="0"/>
              <a:t>, </a:t>
            </a:r>
            <a:r>
              <a:rPr lang="ru-RU" sz="1800" dirty="0"/>
              <a:t>а потім введіть </a:t>
            </a:r>
            <a:r>
              <a:rPr lang="en-US" sz="1800" dirty="0"/>
              <a:t>URL-</a:t>
            </a:r>
            <a:r>
              <a:rPr lang="ru-RU" sz="1800" dirty="0"/>
              <a:t>адресу сховища </a:t>
            </a:r>
            <a:r>
              <a:rPr lang="en-US" sz="1800" dirty="0" err="1"/>
              <a:t>GitHub</a:t>
            </a:r>
            <a:r>
              <a:rPr lang="en-US" sz="1800" dirty="0"/>
              <a:t> </a:t>
            </a:r>
            <a:r>
              <a:rPr lang="ru-RU" sz="1800" dirty="0"/>
              <a:t>в полі </a:t>
            </a:r>
            <a:r>
              <a:rPr lang="en-US" sz="1800" dirty="0"/>
              <a:t>Repository URL. </a:t>
            </a:r>
            <a:r>
              <a:rPr lang="ru-RU" sz="1800" dirty="0"/>
              <a:t>Зазвичай це сховище, до якого ви маєте доступ на запис, отже можете отримати скрипти, об'єднані в ньому. Найкраще зберігати скрипти збірки у самому сховищі та використовувати контроль версій в скрипті</a:t>
            </a:r>
            <a:r>
              <a:rPr lang="ru-RU" sz="1800" dirty="0" smtClean="0"/>
              <a:t>.</a:t>
            </a:r>
          </a:p>
          <a:p>
            <a:pPr marL="0" indent="0">
              <a:buNone/>
            </a:pPr>
            <a:endParaRPr lang="uk-UA" sz="1800" dirty="0"/>
          </a:p>
        </p:txBody>
      </p:sp>
      <p:pic>
        <p:nvPicPr>
          <p:cNvPr id="2" name="Picture 1"/>
          <p:cNvPicPr>
            <a:picLocks noChangeAspect="1"/>
          </p:cNvPicPr>
          <p:nvPr/>
        </p:nvPicPr>
        <p:blipFill>
          <a:blip r:embed="rId2"/>
          <a:stretch>
            <a:fillRect/>
          </a:stretch>
        </p:blipFill>
        <p:spPr>
          <a:xfrm>
            <a:off x="1660840" y="1512352"/>
            <a:ext cx="7990154" cy="5051132"/>
          </a:xfrm>
          <a:prstGeom prst="rect">
            <a:avLst/>
          </a:prstGeom>
        </p:spPr>
      </p:pic>
    </p:spTree>
    <p:extLst>
      <p:ext uri="{BB962C8B-B14F-4D97-AF65-F5344CB8AC3E}">
        <p14:creationId xmlns:p14="http://schemas.microsoft.com/office/powerpoint/2010/main" val="2868374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Тепер прокрутіть униз до пункту </a:t>
            </a:r>
            <a:r>
              <a:rPr lang="en-US" sz="1800" dirty="0"/>
              <a:t>Build </a:t>
            </a:r>
            <a:r>
              <a:rPr lang="ru-RU" sz="1800" dirty="0"/>
              <a:t>і натисніть кнопку </a:t>
            </a:r>
            <a:r>
              <a:rPr lang="en-US" sz="1800" dirty="0"/>
              <a:t>Add Build </a:t>
            </a:r>
            <a:r>
              <a:rPr lang="en-US" sz="1800" b="1" dirty="0"/>
              <a:t>Step</a:t>
            </a:r>
            <a:r>
              <a:rPr lang="en-US" sz="1800" dirty="0"/>
              <a:t>. </a:t>
            </a:r>
            <a:r>
              <a:rPr lang="ru-RU" sz="1800" dirty="0"/>
              <a:t>Виберіть </a:t>
            </a:r>
            <a:r>
              <a:rPr lang="en-US" sz="1800" dirty="0"/>
              <a:t>Execute shell.</a:t>
            </a:r>
            <a:endParaRPr lang="uk-UA" sz="1800" dirty="0"/>
          </a:p>
        </p:txBody>
      </p:sp>
      <p:pic>
        <p:nvPicPr>
          <p:cNvPr id="2" name="Picture 1"/>
          <p:cNvPicPr>
            <a:picLocks noChangeAspect="1"/>
          </p:cNvPicPr>
          <p:nvPr/>
        </p:nvPicPr>
        <p:blipFill>
          <a:blip r:embed="rId2"/>
          <a:stretch>
            <a:fillRect/>
          </a:stretch>
        </p:blipFill>
        <p:spPr>
          <a:xfrm>
            <a:off x="1716434" y="875451"/>
            <a:ext cx="6296447" cy="5742632"/>
          </a:xfrm>
          <a:prstGeom prst="rect">
            <a:avLst/>
          </a:prstGeom>
        </p:spPr>
      </p:pic>
    </p:spTree>
    <p:extLst>
      <p:ext uri="{BB962C8B-B14F-4D97-AF65-F5344CB8AC3E}">
        <p14:creationId xmlns:p14="http://schemas.microsoft.com/office/powerpoint/2010/main" val="277470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Віртуальні </a:t>
            </a:r>
            <a:r>
              <a:rPr lang="ru-RU" sz="1800" b="1" dirty="0" smtClean="0"/>
              <a:t>машини</a:t>
            </a:r>
          </a:p>
          <a:p>
            <a:pPr marL="0" indent="0">
              <a:buNone/>
            </a:pPr>
            <a:r>
              <a:rPr lang="ru-RU" sz="1800" dirty="0" smtClean="0"/>
              <a:t>Одним </a:t>
            </a:r>
            <a:r>
              <a:rPr lang="ru-RU" sz="1800" dirty="0"/>
              <a:t>зі способів вирішення проблем гнучкості та ізоляції є використання віртуальних машин або ВМ (</a:t>
            </a:r>
            <a:r>
              <a:rPr lang="en-US" sz="1800" dirty="0"/>
              <a:t>VM). </a:t>
            </a:r>
            <a:r>
              <a:rPr lang="ru-RU" sz="1800" dirty="0"/>
              <a:t>Віртуальна машина схожа на комп'ютер у вашому комп'ютері; вона має власну обчислювальну потужність, мережні інтерфейси та сховище даних.</a:t>
            </a:r>
          </a:p>
          <a:p>
            <a:pPr marL="0" indent="0">
              <a:buNone/>
            </a:pPr>
            <a:r>
              <a:rPr lang="ru-RU" sz="1800" b="1" dirty="0"/>
              <a:t>Гіпервізор</a:t>
            </a:r>
            <a:r>
              <a:rPr lang="ru-RU" sz="1800" dirty="0"/>
              <a:t> - це програмне забезпечення, яке створює та керує віртуальними машинами. Гіпервізори доступні як з відкритим вихідним кодом (</a:t>
            </a:r>
            <a:r>
              <a:rPr lang="en-US" sz="1800" dirty="0" err="1"/>
              <a:t>OpenStack</a:t>
            </a:r>
            <a:r>
              <a:rPr lang="en-US" sz="1800" dirty="0"/>
              <a:t>, Linux KVM, XEN), </a:t>
            </a:r>
            <a:r>
              <a:rPr lang="ru-RU" sz="1800" dirty="0"/>
              <a:t>так і від комерційних постачальників, таких як </a:t>
            </a:r>
            <a:r>
              <a:rPr lang="en-US" sz="1800" dirty="0"/>
              <a:t>Oracle (</a:t>
            </a:r>
            <a:r>
              <a:rPr lang="en-US" sz="1800" dirty="0" err="1"/>
              <a:t>VirtualBox</a:t>
            </a:r>
            <a:r>
              <a:rPr lang="en-US" sz="1800" dirty="0"/>
              <a:t>), VMware (Horizon, </a:t>
            </a:r>
            <a:r>
              <a:rPr lang="en-US" sz="1800" dirty="0" err="1"/>
              <a:t>VSphere</a:t>
            </a:r>
            <a:r>
              <a:rPr lang="en-US" sz="1800" dirty="0"/>
              <a:t>, Fusion), Microsoft (Hyper-V) </a:t>
            </a:r>
            <a:r>
              <a:rPr lang="ru-RU" sz="1800" dirty="0"/>
              <a:t>та ін. Гіпервізори, як правило, класифікуються як «Тип 1», які запускаються безпосередньо на фізичному обладнанні («голе залізо»), і «Тип 2», які запускаються, як правило, як застосунок, під існуючою операційною системою.</a:t>
            </a:r>
          </a:p>
          <a:p>
            <a:pPr marL="0" indent="0">
              <a:buNone/>
            </a:pPr>
            <a:r>
              <a:rPr lang="ru-RU" sz="1800" dirty="0"/>
              <a:t>Використання віртуальних машин дозволяє подолати ряд обмежень. Наприклад, якщо у вас три навантаження, які ви хочете ізолювати один від одного, ви можете створити три окремі віртуальні машини на одному фізичному сервері.</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25925" y="3630687"/>
            <a:ext cx="6438806" cy="322731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483" y="3885723"/>
            <a:ext cx="4291343" cy="2925041"/>
          </a:xfrm>
          <a:prstGeom prst="rect">
            <a:avLst/>
          </a:prstGeom>
        </p:spPr>
      </p:pic>
    </p:spTree>
    <p:extLst>
      <p:ext uri="{BB962C8B-B14F-4D97-AF65-F5344CB8AC3E}">
        <p14:creationId xmlns:p14="http://schemas.microsoft.com/office/powerpoint/2010/main" val="35017474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У полі Command додайте команду</a:t>
            </a:r>
            <a:r>
              <a:rPr lang="ru-RU" sz="1800" dirty="0" smtClean="0"/>
              <a:t>:</a:t>
            </a:r>
          </a:p>
          <a:p>
            <a:pPr marL="0" indent="0">
              <a:buNone/>
            </a:pPr>
            <a:endParaRPr lang="ru-RU" sz="1800" dirty="0"/>
          </a:p>
          <a:p>
            <a:pPr marL="0" indent="0">
              <a:buNone/>
            </a:pPr>
            <a:endParaRPr lang="ru-RU" sz="1800" dirty="0" smtClean="0"/>
          </a:p>
          <a:p>
            <a:pPr marL="0" indent="0">
              <a:buNone/>
            </a:pPr>
            <a:r>
              <a:rPr lang="ru-RU" sz="1800" dirty="0"/>
              <a:t>Цей скрипт має бути частиною репозиторію і завантажується як перший крок. Звідси ви можете використовувати </a:t>
            </a:r>
            <a:r>
              <a:rPr lang="en-US" sz="1800" dirty="0"/>
              <a:t>post-build </a:t>
            </a:r>
            <a:r>
              <a:rPr lang="ru-RU" sz="1800" dirty="0"/>
              <a:t>дію, щоб виконати інше завдання, але вам доведеться спочатку його створити. Натисніть кнопку </a:t>
            </a:r>
            <a:r>
              <a:rPr lang="en-US" sz="1800" dirty="0"/>
              <a:t>Save, </a:t>
            </a:r>
            <a:r>
              <a:rPr lang="ru-RU" sz="1800" dirty="0"/>
              <a:t>щоб перейти далі.</a:t>
            </a:r>
            <a:endParaRPr lang="uk-UA" sz="1800" dirty="0"/>
          </a:p>
        </p:txBody>
      </p:sp>
      <p:pic>
        <p:nvPicPr>
          <p:cNvPr id="2" name="Picture 1"/>
          <p:cNvPicPr>
            <a:picLocks noChangeAspect="1"/>
          </p:cNvPicPr>
          <p:nvPr/>
        </p:nvPicPr>
        <p:blipFill>
          <a:blip r:embed="rId2"/>
          <a:stretch>
            <a:fillRect/>
          </a:stretch>
        </p:blipFill>
        <p:spPr>
          <a:xfrm>
            <a:off x="394627" y="759736"/>
            <a:ext cx="2355768" cy="462482"/>
          </a:xfrm>
          <a:prstGeom prst="rect">
            <a:avLst/>
          </a:prstGeom>
        </p:spPr>
      </p:pic>
      <p:pic>
        <p:nvPicPr>
          <p:cNvPr id="4" name="Picture 3"/>
          <p:cNvPicPr>
            <a:picLocks noChangeAspect="1"/>
          </p:cNvPicPr>
          <p:nvPr/>
        </p:nvPicPr>
        <p:blipFill>
          <a:blip r:embed="rId3"/>
          <a:stretch>
            <a:fillRect/>
          </a:stretch>
        </p:blipFill>
        <p:spPr>
          <a:xfrm>
            <a:off x="2428498" y="2105025"/>
            <a:ext cx="7715250" cy="4752975"/>
          </a:xfrm>
          <a:prstGeom prst="rect">
            <a:avLst/>
          </a:prstGeom>
        </p:spPr>
      </p:pic>
    </p:spTree>
    <p:extLst>
      <p:ext uri="{BB962C8B-B14F-4D97-AF65-F5344CB8AC3E}">
        <p14:creationId xmlns:p14="http://schemas.microsoft.com/office/powerpoint/2010/main" val="33341444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Зліва натисніть </a:t>
            </a:r>
            <a:r>
              <a:rPr lang="en-US" sz="1800" b="1" dirty="0"/>
              <a:t>Build Now</a:t>
            </a:r>
            <a:r>
              <a:rPr lang="en-US" sz="1800" dirty="0"/>
              <a:t> </a:t>
            </a:r>
            <a:r>
              <a:rPr lang="ru-RU" sz="1800" dirty="0"/>
              <a:t>щоб запустити завдання.</a:t>
            </a:r>
            <a:endParaRPr lang="uk-UA" sz="1800" dirty="0"/>
          </a:p>
        </p:txBody>
      </p:sp>
      <p:pic>
        <p:nvPicPr>
          <p:cNvPr id="2" name="Picture 1"/>
          <p:cNvPicPr>
            <a:picLocks noChangeAspect="1"/>
          </p:cNvPicPr>
          <p:nvPr/>
        </p:nvPicPr>
        <p:blipFill>
          <a:blip r:embed="rId2"/>
          <a:stretch>
            <a:fillRect/>
          </a:stretch>
        </p:blipFill>
        <p:spPr>
          <a:xfrm>
            <a:off x="2014914" y="644022"/>
            <a:ext cx="7781925" cy="4248150"/>
          </a:xfrm>
          <a:prstGeom prst="rect">
            <a:avLst/>
          </a:prstGeom>
        </p:spPr>
      </p:pic>
    </p:spTree>
    <p:extLst>
      <p:ext uri="{BB962C8B-B14F-4D97-AF65-F5344CB8AC3E}">
        <p14:creationId xmlns:p14="http://schemas.microsoft.com/office/powerpoint/2010/main" val="29382875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Ви можете побачити, як відпрацьовує завдання, у лівому стовпчику. Наведіть курсор миші на номер збірки, щоб отримати спадаюче меню, яке містить посилання на </a:t>
            </a:r>
            <a:r>
              <a:rPr lang="en-US" sz="1800" dirty="0"/>
              <a:t>Console Output</a:t>
            </a:r>
            <a:r>
              <a:rPr lang="en-US" sz="1800" dirty="0" smtClean="0"/>
              <a:t>.</a:t>
            </a:r>
            <a:endParaRPr lang="uk-UA" sz="1800" dirty="0" smtClean="0"/>
          </a:p>
          <a:p>
            <a:pPr marL="0" indent="0">
              <a:buNone/>
            </a:pPr>
            <a:endParaRPr lang="uk-UA" sz="1800" dirty="0"/>
          </a:p>
        </p:txBody>
      </p:sp>
      <p:pic>
        <p:nvPicPr>
          <p:cNvPr id="2" name="Picture 1"/>
          <p:cNvPicPr>
            <a:picLocks noChangeAspect="1"/>
          </p:cNvPicPr>
          <p:nvPr/>
        </p:nvPicPr>
        <p:blipFill>
          <a:blip r:embed="rId2"/>
          <a:stretch>
            <a:fillRect/>
          </a:stretch>
        </p:blipFill>
        <p:spPr>
          <a:xfrm>
            <a:off x="2061738" y="941561"/>
            <a:ext cx="5226532" cy="5427552"/>
          </a:xfrm>
          <a:prstGeom prst="rect">
            <a:avLst/>
          </a:prstGeom>
        </p:spPr>
      </p:pic>
    </p:spTree>
    <p:extLst>
      <p:ext uri="{BB962C8B-B14F-4D97-AF65-F5344CB8AC3E}">
        <p14:creationId xmlns:p14="http://schemas.microsoft.com/office/powerpoint/2010/main" val="37227045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Консоль — це те місце, де ви можете бачити всі виведені дані від завдання збірки. Це відмінний спосіб побачити, що відбувається, якщо збірка показує червоне коло, це вказує на те, що збірка зазнала невдачі</a:t>
            </a:r>
            <a:r>
              <a:rPr lang="ru-RU" sz="1800" dirty="0" smtClean="0"/>
              <a:t>.</a:t>
            </a:r>
          </a:p>
          <a:p>
            <a:pPr marL="0" indent="0">
              <a:buNone/>
            </a:pPr>
            <a:endParaRPr lang="uk-UA" sz="1800" dirty="0"/>
          </a:p>
        </p:txBody>
      </p:sp>
      <p:pic>
        <p:nvPicPr>
          <p:cNvPr id="2" name="Picture 1"/>
          <p:cNvPicPr>
            <a:picLocks noChangeAspect="1"/>
          </p:cNvPicPr>
          <p:nvPr/>
        </p:nvPicPr>
        <p:blipFill>
          <a:blip r:embed="rId2"/>
          <a:stretch>
            <a:fillRect/>
          </a:stretch>
        </p:blipFill>
        <p:spPr>
          <a:xfrm>
            <a:off x="1231271" y="986828"/>
            <a:ext cx="6383116" cy="5481873"/>
          </a:xfrm>
          <a:prstGeom prst="rect">
            <a:avLst/>
          </a:prstGeom>
        </p:spPr>
      </p:pic>
    </p:spTree>
    <p:extLst>
      <p:ext uri="{BB962C8B-B14F-4D97-AF65-F5344CB8AC3E}">
        <p14:creationId xmlns:p14="http://schemas.microsoft.com/office/powerpoint/2010/main" val="10170964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Натисніть посилання </a:t>
            </a:r>
            <a:r>
              <a:rPr lang="en-US" sz="1800" dirty="0"/>
              <a:t>Jenkins </a:t>
            </a:r>
            <a:r>
              <a:rPr lang="ru-RU" sz="1800" dirty="0"/>
              <a:t>і </a:t>
            </a:r>
            <a:r>
              <a:rPr lang="en-US" sz="1800" b="1" dirty="0"/>
              <a:t>New Item</a:t>
            </a:r>
            <a:r>
              <a:rPr lang="en-US" sz="1800" dirty="0"/>
              <a:t>, </a:t>
            </a:r>
            <a:r>
              <a:rPr lang="ru-RU" sz="1800" dirty="0"/>
              <a:t>щоб розпочати нове завдання, а потім створіть інше </a:t>
            </a:r>
            <a:r>
              <a:rPr lang="en-US" sz="1800" dirty="0"/>
              <a:t>Freestyle-</a:t>
            </a:r>
            <a:r>
              <a:rPr lang="ru-RU" sz="1800" dirty="0"/>
              <a:t>завдання, на цей раз з іменем </a:t>
            </a:r>
            <a:r>
              <a:rPr lang="en-US" sz="1800" dirty="0" err="1"/>
              <a:t>TestAppJob</a:t>
            </a:r>
            <a:r>
              <a:rPr lang="en-US" sz="1800" dirty="0"/>
              <a:t>. </a:t>
            </a:r>
            <a:r>
              <a:rPr lang="ru-RU" sz="1800" dirty="0"/>
              <a:t>Цього разу залиште </a:t>
            </a:r>
            <a:r>
              <a:rPr lang="en-US" sz="1800" dirty="0"/>
              <a:t>Source Code Management </a:t>
            </a:r>
            <a:r>
              <a:rPr lang="ru-RU" sz="1800" dirty="0"/>
              <a:t>як </a:t>
            </a:r>
            <a:r>
              <a:rPr lang="en-US" sz="1800" dirty="0"/>
              <a:t>None, </a:t>
            </a:r>
            <a:r>
              <a:rPr lang="ru-RU" sz="1800" dirty="0"/>
              <a:t>тому що ви вже зробили все це в попередньому завданні. Але у вас є можливість встановити </a:t>
            </a:r>
            <a:r>
              <a:rPr lang="en-US" sz="1800" b="1" dirty="0"/>
              <a:t>Build Trigger </a:t>
            </a:r>
            <a:r>
              <a:rPr lang="ru-RU" sz="1800" dirty="0"/>
              <a:t>на </a:t>
            </a:r>
            <a:r>
              <a:rPr lang="en-US" sz="1800" b="1" dirty="0" err="1"/>
              <a:t>BuildAppJob</a:t>
            </a:r>
            <a:r>
              <a:rPr lang="en-US" sz="1800" dirty="0"/>
              <a:t>, </a:t>
            </a:r>
            <a:r>
              <a:rPr lang="ru-RU" sz="1800" dirty="0"/>
              <a:t>щоб це завдання виконувалось відразу після попереднього завдання</a:t>
            </a:r>
            <a:r>
              <a:rPr lang="ru-RU" sz="1800" dirty="0" smtClean="0"/>
              <a:t>.</a:t>
            </a:r>
          </a:p>
          <a:p>
            <a:pPr marL="0" indent="0">
              <a:buNone/>
            </a:pPr>
            <a:endParaRPr lang="uk-UA" sz="1800" dirty="0"/>
          </a:p>
        </p:txBody>
      </p:sp>
      <p:pic>
        <p:nvPicPr>
          <p:cNvPr id="2" name="Picture 1"/>
          <p:cNvPicPr>
            <a:picLocks noChangeAspect="1"/>
          </p:cNvPicPr>
          <p:nvPr/>
        </p:nvPicPr>
        <p:blipFill>
          <a:blip r:embed="rId2"/>
          <a:stretch>
            <a:fillRect/>
          </a:stretch>
        </p:blipFill>
        <p:spPr>
          <a:xfrm>
            <a:off x="2159723" y="1550783"/>
            <a:ext cx="7600950" cy="5067300"/>
          </a:xfrm>
          <a:prstGeom prst="rect">
            <a:avLst/>
          </a:prstGeom>
        </p:spPr>
      </p:pic>
    </p:spTree>
    <p:extLst>
      <p:ext uri="{BB962C8B-B14F-4D97-AF65-F5344CB8AC3E}">
        <p14:creationId xmlns:p14="http://schemas.microsoft.com/office/powerpoint/2010/main" val="6475313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117696"/>
            <a:ext cx="11497901" cy="6346479"/>
          </a:xfrm>
        </p:spPr>
        <p:txBody>
          <a:bodyPr>
            <a:normAutofit/>
          </a:bodyPr>
          <a:lstStyle/>
          <a:p>
            <a:pPr marL="0" indent="0">
              <a:buNone/>
            </a:pPr>
            <a:r>
              <a:rPr lang="ru-RU" sz="1800" dirty="0"/>
              <a:t>Далі прокрутіть вниз і ще раз додайте крок </a:t>
            </a:r>
            <a:r>
              <a:rPr lang="en-US" sz="1800" dirty="0"/>
              <a:t>Build </a:t>
            </a:r>
            <a:r>
              <a:rPr lang="ru-RU" sz="1800" dirty="0"/>
              <a:t>для виконання скрипта в оболонці.</a:t>
            </a:r>
          </a:p>
          <a:p>
            <a:pPr marL="0" indent="0">
              <a:buNone/>
            </a:pPr>
            <a:r>
              <a:rPr lang="ru-RU" sz="1800" dirty="0"/>
              <a:t>Додайте наступний скрипт в якості команди, використовуючи </a:t>
            </a:r>
            <a:r>
              <a:rPr lang="en-US" sz="1800" dirty="0"/>
              <a:t>IP-</a:t>
            </a:r>
            <a:r>
              <a:rPr lang="ru-RU" sz="1800" dirty="0"/>
              <a:t>адресу сервера </a:t>
            </a:r>
            <a:r>
              <a:rPr lang="en-US" sz="1800" dirty="0"/>
              <a:t>Jenkins </a:t>
            </a:r>
            <a:r>
              <a:rPr lang="ru-RU" sz="1800" dirty="0"/>
              <a:t>з цього прикладу. (У цьому випадку він налаштований локально</a:t>
            </a:r>
            <a:r>
              <a:rPr lang="ru-RU" sz="1800" dirty="0" smtClean="0"/>
              <a:t>.)</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smtClean="0"/>
          </a:p>
          <a:p>
            <a:pPr marL="0" indent="0">
              <a:buNone/>
            </a:pPr>
            <a:endParaRPr lang="ru-RU" sz="1800" dirty="0"/>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25925" y="1014699"/>
            <a:ext cx="6301212" cy="981643"/>
          </a:xfrm>
          <a:prstGeom prst="rect">
            <a:avLst/>
          </a:prstGeom>
        </p:spPr>
      </p:pic>
      <p:pic>
        <p:nvPicPr>
          <p:cNvPr id="4" name="Picture 3"/>
          <p:cNvPicPr>
            <a:picLocks noChangeAspect="1"/>
          </p:cNvPicPr>
          <p:nvPr/>
        </p:nvPicPr>
        <p:blipFill>
          <a:blip r:embed="rId3"/>
          <a:stretch>
            <a:fillRect/>
          </a:stretch>
        </p:blipFill>
        <p:spPr>
          <a:xfrm>
            <a:off x="193375" y="2073296"/>
            <a:ext cx="6433762" cy="4784704"/>
          </a:xfrm>
          <a:prstGeom prst="rect">
            <a:avLst/>
          </a:prstGeom>
        </p:spPr>
      </p:pic>
      <p:sp>
        <p:nvSpPr>
          <p:cNvPr id="5" name="Rectangle 4"/>
          <p:cNvSpPr/>
          <p:nvPr/>
        </p:nvSpPr>
        <p:spPr>
          <a:xfrm>
            <a:off x="6844420" y="2073295"/>
            <a:ext cx="5347580" cy="4247317"/>
          </a:xfrm>
          <a:prstGeom prst="rect">
            <a:avLst/>
          </a:prstGeom>
        </p:spPr>
        <p:txBody>
          <a:bodyPr wrap="square">
            <a:spAutoFit/>
          </a:bodyPr>
          <a:lstStyle/>
          <a:p>
            <a:r>
              <a:rPr lang="ru-RU" dirty="0"/>
              <a:t>Розглядаючи цей приклад крок за кроком, спочатку перевірте, чи є умова істинною. Ця умова полягає в перевірці, чи результат виклику тестової </a:t>
            </a:r>
            <a:r>
              <a:rPr lang="en-US" dirty="0"/>
              <a:t>URL-</a:t>
            </a:r>
            <a:r>
              <a:rPr lang="ru-RU" dirty="0"/>
              <a:t>адреси повертає вам текст "</a:t>
            </a:r>
            <a:r>
              <a:rPr lang="en-US" dirty="0"/>
              <a:t>You are calling me from", </a:t>
            </a:r>
            <a:r>
              <a:rPr lang="ru-RU" dirty="0"/>
              <a:t>за яким зазначається ваша </a:t>
            </a:r>
            <a:r>
              <a:rPr lang="en-US" dirty="0"/>
              <a:t>IP-</a:t>
            </a:r>
            <a:r>
              <a:rPr lang="ru-RU" dirty="0"/>
              <a:t>адреса. Пам'ятайте, що програма працює на сервері </a:t>
            </a:r>
            <a:r>
              <a:rPr lang="en-US" dirty="0"/>
              <a:t>Jenkins, </a:t>
            </a:r>
            <a:r>
              <a:rPr lang="ru-RU" dirty="0"/>
              <a:t>тож це його </a:t>
            </a:r>
            <a:r>
              <a:rPr lang="en-US" dirty="0"/>
              <a:t>IP-</a:t>
            </a:r>
            <a:r>
              <a:rPr lang="ru-RU" dirty="0"/>
              <a:t>адресу ви хочете побачити у вашому скрипті.</a:t>
            </a:r>
          </a:p>
          <a:p>
            <a:r>
              <a:rPr lang="ru-RU" dirty="0"/>
              <a:t>Якщо результат повертається правильний, на виході буде код 0, це означає, що помилок немає. Це означає, що скрипт збірки був успішним. Якщо результат некоректний, на виході буде значення 1, що сигналізує про помилку.</a:t>
            </a:r>
          </a:p>
          <a:p>
            <a:r>
              <a:rPr lang="ru-RU" dirty="0"/>
              <a:t>Далі ви будете досліджувати вивід на консоль, щоб побачити результати.</a:t>
            </a:r>
          </a:p>
          <a:p>
            <a:r>
              <a:rPr lang="ru-RU" dirty="0"/>
              <a:t>Тепер, об'єднайте ці завдання у конвеєр.</a:t>
            </a:r>
            <a:endParaRPr lang="ru-RU" dirty="0">
              <a:effectLst/>
            </a:endParaRPr>
          </a:p>
        </p:txBody>
      </p:sp>
    </p:spTree>
    <p:extLst>
      <p:ext uri="{BB962C8B-B14F-4D97-AF65-F5344CB8AC3E}">
        <p14:creationId xmlns:p14="http://schemas.microsoft.com/office/powerpoint/2010/main" val="1189391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Приклад конвеєру в </a:t>
            </a:r>
            <a:r>
              <a:rPr lang="en-US" sz="1800" b="1" dirty="0"/>
              <a:t>Jenkins</a:t>
            </a:r>
          </a:p>
          <a:p>
            <a:pPr marL="0" indent="0">
              <a:buNone/>
            </a:pPr>
            <a:r>
              <a:rPr lang="ru-RU" sz="1800" dirty="0"/>
              <a:t>Тепер, коли ви побачили, як побудовані ці два завдання, розглянемо, як побудувати фактичний конвеєр. У цих прикладах показано третій новий елемент (</a:t>
            </a:r>
            <a:r>
              <a:rPr lang="en-US" sz="1800" dirty="0"/>
              <a:t>New Item), </a:t>
            </a:r>
            <a:r>
              <a:rPr lang="ru-RU" sz="1800" dirty="0"/>
              <a:t>і цього разу вибрано тип </a:t>
            </a:r>
            <a:r>
              <a:rPr lang="en-US" sz="1800" dirty="0"/>
              <a:t>Pipeline.</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166189" y="1241228"/>
            <a:ext cx="5817371" cy="5616772"/>
          </a:xfrm>
          <a:prstGeom prst="rect">
            <a:avLst/>
          </a:prstGeom>
        </p:spPr>
      </p:pic>
    </p:spTree>
    <p:extLst>
      <p:ext uri="{BB962C8B-B14F-4D97-AF65-F5344CB8AC3E}">
        <p14:creationId xmlns:p14="http://schemas.microsoft.com/office/powerpoint/2010/main" val="30299124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Ви помітите, що у вас є низка різних способів запуску конвеєру, але в цьому випадку просто запускайте його вручну.</a:t>
            </a:r>
            <a:endParaRPr lang="uk-UA" sz="1800" dirty="0"/>
          </a:p>
        </p:txBody>
      </p:sp>
      <p:pic>
        <p:nvPicPr>
          <p:cNvPr id="2" name="Picture 1"/>
          <p:cNvPicPr>
            <a:picLocks noChangeAspect="1"/>
          </p:cNvPicPr>
          <p:nvPr/>
        </p:nvPicPr>
        <p:blipFill>
          <a:blip r:embed="rId2"/>
          <a:stretch>
            <a:fillRect/>
          </a:stretch>
        </p:blipFill>
        <p:spPr>
          <a:xfrm>
            <a:off x="1853321" y="1109709"/>
            <a:ext cx="7543800" cy="2990850"/>
          </a:xfrm>
          <a:prstGeom prst="rect">
            <a:avLst/>
          </a:prstGeom>
        </p:spPr>
      </p:pic>
    </p:spTree>
    <p:extLst>
      <p:ext uri="{BB962C8B-B14F-4D97-AF65-F5344CB8AC3E}">
        <p14:creationId xmlns:p14="http://schemas.microsoft.com/office/powerpoint/2010/main" val="1068859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Погляньте на pipeline-розділ, прокручуючи вниз</a:t>
            </a:r>
            <a:r>
              <a:rPr lang="ru-RU" sz="1800" dirty="0" smtClean="0"/>
              <a:t>.</a:t>
            </a:r>
          </a:p>
          <a:p>
            <a:pPr marL="0" indent="0">
              <a:buNone/>
            </a:pPr>
            <a:endParaRPr lang="uk-UA" sz="1800" dirty="0"/>
          </a:p>
        </p:txBody>
      </p:sp>
      <p:pic>
        <p:nvPicPr>
          <p:cNvPr id="2" name="Picture 1"/>
          <p:cNvPicPr>
            <a:picLocks noChangeAspect="1"/>
          </p:cNvPicPr>
          <p:nvPr/>
        </p:nvPicPr>
        <p:blipFill>
          <a:blip r:embed="rId2"/>
          <a:stretch>
            <a:fillRect/>
          </a:stretch>
        </p:blipFill>
        <p:spPr>
          <a:xfrm>
            <a:off x="1739444" y="582864"/>
            <a:ext cx="7572375" cy="5438775"/>
          </a:xfrm>
          <a:prstGeom prst="rect">
            <a:avLst/>
          </a:prstGeom>
        </p:spPr>
      </p:pic>
    </p:spTree>
    <p:extLst>
      <p:ext uri="{BB962C8B-B14F-4D97-AF65-F5344CB8AC3E}">
        <p14:creationId xmlns:p14="http://schemas.microsoft.com/office/powerpoint/2010/main" val="30438288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Цей код може потрапити в поле скрипту</a:t>
            </a:r>
            <a:r>
              <a:rPr lang="ru-RU" sz="1800" dirty="0" smtClean="0"/>
              <a:t>:</a:t>
            </a:r>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endParaRPr lang="ru-RU" sz="1800" dirty="0"/>
          </a:p>
          <a:p>
            <a:pPr marL="0" indent="0">
              <a:buNone/>
            </a:pPr>
            <a:endParaRPr lang="ru-RU" sz="1800" dirty="0" smtClean="0"/>
          </a:p>
          <a:p>
            <a:pPr marL="0" indent="0">
              <a:buNone/>
            </a:pPr>
            <a:r>
              <a:rPr lang="ru-RU" sz="1800" dirty="0"/>
              <a:t>Розглянемо це покроково. По-перше, ви виконуєте цей конвеєр на одному вузлі. Сам конвеєр має три етапи: </a:t>
            </a:r>
            <a:r>
              <a:rPr lang="en-US" sz="1800" dirty="0"/>
              <a:t>Preparation (</a:t>
            </a:r>
            <a:r>
              <a:rPr lang="ru-RU" sz="1800" dirty="0"/>
              <a:t>підготовка), </a:t>
            </a:r>
            <a:r>
              <a:rPr lang="en-US" sz="1800" dirty="0"/>
              <a:t>Build (</a:t>
            </a:r>
            <a:r>
              <a:rPr lang="ru-RU" sz="1800" dirty="0"/>
              <a:t>збірка), і </a:t>
            </a:r>
            <a:r>
              <a:rPr lang="en-US" sz="1800" dirty="0"/>
              <a:t>Results (</a:t>
            </a:r>
            <a:r>
              <a:rPr lang="ru-RU" sz="1800" dirty="0"/>
              <a:t>результати). Ці етапи виконуються послідовно. Якщо на ранньому етапі помилка, конвеєр зупиняється.</a:t>
            </a:r>
          </a:p>
          <a:p>
            <a:pPr marL="0" indent="0">
              <a:buNone/>
            </a:pPr>
            <a:r>
              <a:rPr lang="ru-RU" sz="1800" dirty="0"/>
              <a:t>Використовуйте етап </a:t>
            </a:r>
            <a:r>
              <a:rPr lang="en-US" sz="1800" dirty="0"/>
              <a:t>Preparation, </a:t>
            </a:r>
            <a:r>
              <a:rPr lang="ru-RU" sz="1800" dirty="0"/>
              <a:t>щоб зупинити і видалити контейнер, якщо він вже запущений. Якщо ще немає запущеного контейнера, ви отримаєте помилку, тому встановіть скрипт на перехоплення будь-яких помилок і поверніть значення «</a:t>
            </a:r>
            <a:r>
              <a:rPr lang="en-US" sz="1800" dirty="0"/>
              <a:t>SUCCESS». </a:t>
            </a:r>
            <a:r>
              <a:rPr lang="ru-RU" sz="1800" dirty="0"/>
              <a:t>Таким чином, конвеєр буде продовжувати роботу.</a:t>
            </a:r>
          </a:p>
          <a:p>
            <a:pPr marL="0" indent="0">
              <a:buNone/>
            </a:pPr>
            <a:r>
              <a:rPr lang="ru-RU" sz="1800" dirty="0"/>
              <a:t>На наступному етапі (етап </a:t>
            </a:r>
            <a:r>
              <a:rPr lang="en-US" sz="1800" dirty="0"/>
              <a:t>Build) </a:t>
            </a:r>
            <a:r>
              <a:rPr lang="ru-RU" sz="1800" dirty="0"/>
              <a:t>ви можете просто викликати </a:t>
            </a:r>
            <a:r>
              <a:rPr lang="en-US" sz="1800" dirty="0" err="1"/>
              <a:t>BuildAppJob</a:t>
            </a:r>
            <a:r>
              <a:rPr lang="en-US" sz="1800" dirty="0"/>
              <a:t>. </a:t>
            </a:r>
            <a:r>
              <a:rPr lang="ru-RU" sz="1800" dirty="0"/>
              <a:t>Якщо це вдасться, ви перейдете до виклику </a:t>
            </a:r>
            <a:r>
              <a:rPr lang="en-US" sz="1800" dirty="0" err="1"/>
              <a:t>TestAppJob</a:t>
            </a:r>
            <a:r>
              <a:rPr lang="en-US" sz="1800" dirty="0"/>
              <a:t>. </a:t>
            </a:r>
            <a:r>
              <a:rPr lang="ru-RU" sz="1800" dirty="0"/>
              <a:t>Результати </a:t>
            </a:r>
            <a:r>
              <a:rPr lang="en-US" sz="1800" dirty="0" err="1"/>
              <a:t>TestAppJob</a:t>
            </a:r>
            <a:r>
              <a:rPr lang="en-US" sz="1800" dirty="0"/>
              <a:t> </a:t>
            </a:r>
            <a:r>
              <a:rPr lang="ru-RU" sz="1800" dirty="0"/>
              <a:t>визначать, спрацював конвеєр успішно чи зазнав невдачі. Натисніть кнопку </a:t>
            </a:r>
            <a:r>
              <a:rPr lang="en-US" sz="1800" dirty="0"/>
              <a:t>save </a:t>
            </a:r>
            <a:r>
              <a:rPr lang="ru-RU" sz="1800" dirty="0"/>
              <a:t>і потім </a:t>
            </a:r>
            <a:r>
              <a:rPr lang="en-US" sz="1800" dirty="0"/>
              <a:t>Build Now, </a:t>
            </a:r>
            <a:r>
              <a:rPr lang="ru-RU" sz="1800" dirty="0"/>
              <a:t>щоб запустити конвеєр.</a:t>
            </a:r>
          </a:p>
          <a:p>
            <a:pPr marL="0" indent="0">
              <a:buNone/>
            </a:pPr>
            <a:endParaRPr lang="ru-RU" sz="1800" dirty="0" smtClean="0"/>
          </a:p>
          <a:p>
            <a:pPr marL="0" indent="0">
              <a:buNone/>
            </a:pPr>
            <a:endParaRPr lang="uk-UA" sz="1800" dirty="0"/>
          </a:p>
        </p:txBody>
      </p:sp>
      <p:pic>
        <p:nvPicPr>
          <p:cNvPr id="2" name="Picture 1"/>
          <p:cNvPicPr>
            <a:picLocks noChangeAspect="1"/>
          </p:cNvPicPr>
          <p:nvPr/>
        </p:nvPicPr>
        <p:blipFill>
          <a:blip r:embed="rId2"/>
          <a:stretch>
            <a:fillRect/>
          </a:stretch>
        </p:blipFill>
        <p:spPr>
          <a:xfrm>
            <a:off x="325925" y="613608"/>
            <a:ext cx="4372824" cy="2918606"/>
          </a:xfrm>
          <a:prstGeom prst="rect">
            <a:avLst/>
          </a:prstGeom>
        </p:spPr>
      </p:pic>
    </p:spTree>
    <p:extLst>
      <p:ext uri="{BB962C8B-B14F-4D97-AF65-F5344CB8AC3E}">
        <p14:creationId xmlns:p14="http://schemas.microsoft.com/office/powerpoint/2010/main" val="2974824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Кілька </a:t>
            </a:r>
            <a:r>
              <a:rPr lang="ru-RU" sz="1800" dirty="0" smtClean="0"/>
              <a:t>особливостей:</a:t>
            </a:r>
            <a:endParaRPr lang="ru-RU" sz="1800" dirty="0"/>
          </a:p>
          <a:p>
            <a:pPr marL="342900" indent="-342900">
              <a:buFont typeface="+mj-lt"/>
              <a:buAutoNum type="arabicPeriod"/>
            </a:pPr>
            <a:r>
              <a:rPr lang="ru-RU" sz="1800" dirty="0"/>
              <a:t>Застосунки, що працюють на віртуальній машині, обмежені нею. Доступ до ресурсів за межами ВМ здійснюється через віртуальні мережі.</a:t>
            </a:r>
          </a:p>
          <a:p>
            <a:pPr marL="342900" indent="-342900">
              <a:buFont typeface="+mj-lt"/>
              <a:buAutoNum type="arabicPeriod"/>
            </a:pPr>
            <a:r>
              <a:rPr lang="ru-RU" sz="1800" dirty="0"/>
              <a:t>Незважаючи на те, що віртуальні машини працюють на одному комп'ютері, вони можуть запускати різні операційні системи (так звані «гостьові операційні системи»), як можуть відрізнятися як одна від одної, так і від ОС, яка працює на «голому залізі», на якому запущені віртуальні машини (називається «хостова операційна система»).</a:t>
            </a:r>
          </a:p>
          <a:p>
            <a:pPr marL="342900" indent="-342900">
              <a:buFont typeface="+mj-lt"/>
              <a:buAutoNum type="arabicPeriod"/>
            </a:pPr>
            <a:r>
              <a:rPr lang="ru-RU" sz="1800" dirty="0"/>
              <a:t>Загальний обсяг віртуальної пам'яті, виділеної для цих трьох віртуальних машин, перевищує обсяг оперативної пам'яті, доступної на хостовому комп'ютері. Це називається перевищенням можливостей (“</a:t>
            </a:r>
            <a:r>
              <a:rPr lang="en-US" sz="1800" dirty="0"/>
              <a:t>overcommitting”). </a:t>
            </a:r>
            <a:r>
              <a:rPr lang="ru-RU" sz="1800" dirty="0"/>
              <a:t>Це можливо, тому що малоймовірно, що всі три віртуальні машини потребують всю їх віртуальну пам'ять в один і той самий час, і гіпервізор може виконати поділ часу (</a:t>
            </a:r>
            <a:r>
              <a:rPr lang="en-US" sz="1800" dirty="0"/>
              <a:t>timeshare) </a:t>
            </a:r>
            <a:r>
              <a:rPr lang="ru-RU" sz="1800" dirty="0"/>
              <a:t>для віртуальних машин, якщо це необхідно. Перевищення можливостей може призвести до проблем з продуктивністю, якщо споживання ресурсів занадто екстремальне.</a:t>
            </a:r>
          </a:p>
          <a:p>
            <a:pPr marL="0" indent="0">
              <a:buNone/>
            </a:pPr>
            <a:endParaRPr lang="ru-RU" sz="1800" dirty="0" smtClean="0"/>
          </a:p>
          <a:p>
            <a:pPr marL="0" indent="0">
              <a:buNone/>
            </a:pPr>
            <a:r>
              <a:rPr lang="ru-RU" sz="1800" dirty="0" smtClean="0"/>
              <a:t>Віртуальні </a:t>
            </a:r>
            <a:r>
              <a:rPr lang="ru-RU" sz="1800" dirty="0"/>
              <a:t>машини запускаються поверх гіпервізора, наприклад </a:t>
            </a:r>
            <a:r>
              <a:rPr lang="en-US" sz="1800" dirty="0"/>
              <a:t>KVM, QEMU </a:t>
            </a:r>
            <a:r>
              <a:rPr lang="ru-RU" sz="1800" dirty="0"/>
              <a:t>або </a:t>
            </a:r>
            <a:r>
              <a:rPr lang="en-US" sz="1800" dirty="0"/>
              <a:t>VMware, </a:t>
            </a:r>
            <a:r>
              <a:rPr lang="ru-RU" sz="1800" dirty="0"/>
              <a:t>що надає їм імітоване обладнання або контрольований доступ до основного фізичного обладнання. Гіпервізор займає місце на вершині операційної системи і керує віртуальними машинами.</a:t>
            </a:r>
          </a:p>
          <a:p>
            <a:pPr marL="0" indent="0" algn="ctr">
              <a:buNone/>
            </a:pPr>
            <a:endParaRPr lang="uk-UA" sz="1800" dirty="0"/>
          </a:p>
        </p:txBody>
      </p:sp>
    </p:spTree>
    <p:extLst>
      <p:ext uri="{BB962C8B-B14F-4D97-AF65-F5344CB8AC3E}">
        <p14:creationId xmlns:p14="http://schemas.microsoft.com/office/powerpoint/2010/main" val="2196465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1144345" y="92735"/>
            <a:ext cx="9402942" cy="6811031"/>
          </a:xfrm>
          <a:prstGeom prst="rect">
            <a:avLst/>
          </a:prstGeom>
        </p:spPr>
      </p:pic>
    </p:spTree>
    <p:extLst>
      <p:ext uri="{BB962C8B-B14F-4D97-AF65-F5344CB8AC3E}">
        <p14:creationId xmlns:p14="http://schemas.microsoft.com/office/powerpoint/2010/main" val="2440179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Кожен раз, коли ви будуєте конвеєр, ви будете бачити успіх або невдачу кожного етапу. Якщо отримали невдачу, ви можете легко побачити, що саме відбувається, провівши курсором миші над проблемним етапом:</a:t>
            </a:r>
            <a:endParaRPr lang="uk-UA" sz="1800" dirty="0"/>
          </a:p>
        </p:txBody>
      </p:sp>
      <p:pic>
        <p:nvPicPr>
          <p:cNvPr id="2" name="Picture 1"/>
          <p:cNvPicPr>
            <a:picLocks noChangeAspect="1"/>
          </p:cNvPicPr>
          <p:nvPr/>
        </p:nvPicPr>
        <p:blipFill>
          <a:blip r:embed="rId2"/>
          <a:stretch>
            <a:fillRect/>
          </a:stretch>
        </p:blipFill>
        <p:spPr>
          <a:xfrm>
            <a:off x="1511645" y="823204"/>
            <a:ext cx="9014639" cy="5233563"/>
          </a:xfrm>
          <a:prstGeom prst="rect">
            <a:avLst/>
          </a:prstGeom>
        </p:spPr>
      </p:pic>
    </p:spTree>
    <p:extLst>
      <p:ext uri="{BB962C8B-B14F-4D97-AF65-F5344CB8AC3E}">
        <p14:creationId xmlns:p14="http://schemas.microsoft.com/office/powerpoint/2010/main" val="572817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800" dirty="0"/>
              <a:t>Щоб внести зміни, натисніть посилання </a:t>
            </a:r>
            <a:r>
              <a:rPr lang="en-US" sz="1800" dirty="0"/>
              <a:t>Configure, </a:t>
            </a:r>
            <a:r>
              <a:rPr lang="ru-RU" sz="1800" dirty="0"/>
              <a:t>виправте будь-які проблеми, збережіть та зберіть ще раз.</a:t>
            </a:r>
            <a:endParaRPr lang="uk-UA" sz="1800" dirty="0"/>
          </a:p>
        </p:txBody>
      </p:sp>
      <p:pic>
        <p:nvPicPr>
          <p:cNvPr id="2" name="Picture 1"/>
          <p:cNvPicPr>
            <a:picLocks noChangeAspect="1"/>
          </p:cNvPicPr>
          <p:nvPr/>
        </p:nvPicPr>
        <p:blipFill>
          <a:blip r:embed="rId2"/>
          <a:stretch>
            <a:fillRect/>
          </a:stretch>
        </p:blipFill>
        <p:spPr>
          <a:xfrm>
            <a:off x="2409683" y="687162"/>
            <a:ext cx="7439025" cy="4619625"/>
          </a:xfrm>
          <a:prstGeom prst="rect">
            <a:avLst/>
          </a:prstGeom>
        </p:spPr>
      </p:pic>
      <p:sp>
        <p:nvSpPr>
          <p:cNvPr id="4" name="Rectangle 3"/>
          <p:cNvSpPr/>
          <p:nvPr/>
        </p:nvSpPr>
        <p:spPr>
          <a:xfrm>
            <a:off x="325925" y="5306787"/>
            <a:ext cx="11606542" cy="923330"/>
          </a:xfrm>
          <a:prstGeom prst="rect">
            <a:avLst/>
          </a:prstGeom>
        </p:spPr>
        <p:txBody>
          <a:bodyPr wrap="square">
            <a:spAutoFit/>
          </a:bodyPr>
          <a:lstStyle/>
          <a:p>
            <a:r>
              <a:rPr lang="ru-RU" dirty="0"/>
              <a:t>Тепер всі ці завдання збірки і частини конвеєру об'єдналися як </a:t>
            </a:r>
            <a:r>
              <a:rPr lang="en-US" dirty="0"/>
              <a:t>CI/CD </a:t>
            </a:r>
            <a:r>
              <a:rPr lang="ru-RU" dirty="0"/>
              <a:t>компоненти в лінію, щоб отримати набір завдань або скриптів для виконання. Хоча це простий приклад, він може стати в нагоді, коли ви хочете перевірити інші збірки завдань або почати будувати свій власний конвеєр </a:t>
            </a:r>
            <a:r>
              <a:rPr lang="en-US" dirty="0"/>
              <a:t>CI/CD.</a:t>
            </a:r>
            <a:endParaRPr lang="uk-UA" dirty="0"/>
          </a:p>
        </p:txBody>
      </p:sp>
    </p:spTree>
    <p:extLst>
      <p:ext uri="{BB962C8B-B14F-4D97-AF65-F5344CB8AC3E}">
        <p14:creationId xmlns:p14="http://schemas.microsoft.com/office/powerpoint/2010/main" val="5765434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smtClean="0"/>
              <a:t>Дякую за увагу!</a:t>
            </a:r>
            <a:endParaRPr lang="uk-UA" sz="4400" b="1" dirty="0"/>
          </a:p>
        </p:txBody>
      </p:sp>
    </p:spTree>
    <p:extLst>
      <p:ext uri="{BB962C8B-B14F-4D97-AF65-F5344CB8AC3E}">
        <p14:creationId xmlns:p14="http://schemas.microsoft.com/office/powerpoint/2010/main" val="1295378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ru-RU" sz="1800" b="1" dirty="0"/>
              <a:t>Інфраструктура на основі </a:t>
            </a:r>
            <a:r>
              <a:rPr lang="ru-RU" sz="1800" b="1" dirty="0" smtClean="0"/>
              <a:t>контейнера</a:t>
            </a:r>
          </a:p>
          <a:p>
            <a:pPr marL="0" indent="0">
              <a:buNone/>
            </a:pPr>
            <a:r>
              <a:rPr lang="ru-RU" sz="1800" dirty="0" smtClean="0"/>
              <a:t>На </a:t>
            </a:r>
            <a:r>
              <a:rPr lang="ru-RU" sz="1800" dirty="0"/>
              <a:t>більш високому рівні абстракції за віртуальні машини </a:t>
            </a:r>
            <a:r>
              <a:rPr lang="ru-RU" sz="1800" dirty="0" smtClean="0"/>
              <a:t>знаходяться контейнери</a:t>
            </a:r>
            <a:r>
              <a:rPr lang="ru-RU" sz="1800" dirty="0"/>
              <a:t>. Програмне забезпечення для створення та керування або оркестрування контейнерами доступне від </a:t>
            </a:r>
            <a:r>
              <a:rPr lang="en-US" sz="1800" dirty="0" err="1"/>
              <a:t>Docker</a:t>
            </a:r>
            <a:r>
              <a:rPr lang="en-US" sz="1800" dirty="0"/>
              <a:t>, AWS (Elasticized Container Service), Microsoft (Azure Container Service), </a:t>
            </a:r>
            <a:r>
              <a:rPr lang="ru-RU" sz="1800" dirty="0"/>
              <a:t>та інших.</a:t>
            </a:r>
          </a:p>
          <a:p>
            <a:pPr marL="0" indent="0">
              <a:buNone/>
            </a:pPr>
            <a:r>
              <a:rPr lang="ru-RU" sz="1800" dirty="0"/>
              <a:t>Контейнери були розроблені, щоб забезпечити багато схожих переваг, що і віртуальні машини, таких як ізоляція робочого навантаження і можливість запускати кілька робочих навантажень на одній машині, але вони дещо по-іншому трактуються.</a:t>
            </a:r>
          </a:p>
          <a:p>
            <a:pPr marL="0" indent="0">
              <a:buNone/>
            </a:pPr>
            <a:r>
              <a:rPr lang="ru-RU" sz="1800" dirty="0"/>
              <a:t>З одного боку, контейнери призначені для швидкого запуску, і тому вони не містять в собі стільки базової програмної інфраструктури. ВМ містить цілу гостьову операційну систему, а контейнер поділяє операційну систему хост-машини та використовує специфічні для контейнера двійкові файли та бібліотеки.</a:t>
            </a:r>
          </a:p>
          <a:p>
            <a:pPr marL="0" indent="0" algn="ctr">
              <a:buNone/>
            </a:pPr>
            <a:endParaRPr lang="uk-UA" sz="1800" dirty="0"/>
          </a:p>
        </p:txBody>
      </p:sp>
      <p:pic>
        <p:nvPicPr>
          <p:cNvPr id="2" name="Picture 1"/>
          <p:cNvPicPr>
            <a:picLocks noChangeAspect="1"/>
          </p:cNvPicPr>
          <p:nvPr/>
        </p:nvPicPr>
        <p:blipFill>
          <a:blip r:embed="rId2"/>
          <a:stretch>
            <a:fillRect/>
          </a:stretch>
        </p:blipFill>
        <p:spPr>
          <a:xfrm>
            <a:off x="3093570" y="3200400"/>
            <a:ext cx="5962610" cy="3417683"/>
          </a:xfrm>
          <a:prstGeom prst="rect">
            <a:avLst/>
          </a:prstGeom>
        </p:spPr>
      </p:pic>
    </p:spTree>
    <p:extLst>
      <p:ext uri="{BB962C8B-B14F-4D97-AF65-F5344CB8AC3E}">
        <p14:creationId xmlns:p14="http://schemas.microsoft.com/office/powerpoint/2010/main" val="40618564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9483</Words>
  <Application>Microsoft Office PowerPoint</Application>
  <PresentationFormat>Widescreen</PresentationFormat>
  <Paragraphs>416</Paragraphs>
  <Slides>83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Calibri Light</vt:lpstr>
      <vt:lpstr>Times New Roman</vt:lpstr>
      <vt:lpstr>Office Theme</vt:lpstr>
      <vt:lpstr>ЛЕКЦІЇ 4-5  Docker Вступ до CI/CD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3 Understanding and Using APIs Content </dc:title>
  <dc:creator>Пользователь Windows</dc:creator>
  <cp:lastModifiedBy>Пользователь Windows</cp:lastModifiedBy>
  <cp:revision>84</cp:revision>
  <dcterms:created xsi:type="dcterms:W3CDTF">2022-02-18T10:35:48Z</dcterms:created>
  <dcterms:modified xsi:type="dcterms:W3CDTF">2022-05-12T08:39:14Z</dcterms:modified>
</cp:coreProperties>
</file>