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43" autoAdjust="0"/>
  </p:normalViewPr>
  <p:slideViewPr>
    <p:cSldViewPr snapToGrid="0">
      <p:cViewPr varScale="1">
        <p:scale>
          <a:sx n="46" d="100"/>
          <a:sy n="46" d="100"/>
        </p:scale>
        <p:origin x="43" y="4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26731-09A0-4A83-8B9A-F012465A3A64}" type="datetimeFigureOut">
              <a:rPr lang="uk-UA" smtClean="0"/>
              <a:t>04.03.2025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499B9-4A6A-49A7-A470-08B13C64C2B5}" type="slidenum">
              <a:rPr lang="uk-UA" smtClean="0"/>
              <a:t>‹№›</a:t>
            </a:fld>
            <a:endParaRPr lang="uk-UA"/>
          </a:p>
        </p:txBody>
      </p:sp>
    </p:spTree>
    <p:extLst>
      <p:ext uri="{BB962C8B-B14F-4D97-AF65-F5344CB8AC3E}">
        <p14:creationId xmlns:p14="http://schemas.microsoft.com/office/powerpoint/2010/main" val="209467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1F499B9-4A6A-49A7-A470-08B13C64C2B5}" type="slidenum">
              <a:rPr lang="uk-UA" smtClean="0"/>
              <a:t>12</a:t>
            </a:fld>
            <a:endParaRPr lang="uk-UA"/>
          </a:p>
        </p:txBody>
      </p:sp>
    </p:spTree>
    <p:extLst>
      <p:ext uri="{BB962C8B-B14F-4D97-AF65-F5344CB8AC3E}">
        <p14:creationId xmlns:p14="http://schemas.microsoft.com/office/powerpoint/2010/main" val="123719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CE23F8DA-F33A-4D3A-A4A2-2A408D630FF2}"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5020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144872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425820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white">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58662D7-CF46-F937-6492-FE3D6164B073}"/>
              </a:ext>
            </a:extLst>
          </p:cNvPr>
          <p:cNvSpPr>
            <a:spLocks noGrp="1"/>
          </p:cNvSpPr>
          <p:nvPr>
            <p:ph type="ctrTitle"/>
          </p:nvPr>
        </p:nvSpPr>
        <p:spPr>
          <a:xfrm>
            <a:off x="0" y="824687"/>
            <a:ext cx="10191549" cy="1639937"/>
          </a:xfrm>
          <a:custGeom>
            <a:avLst/>
            <a:gdLst>
              <a:gd name="connsiteX0" fmla="*/ 0 w 10191549"/>
              <a:gd name="connsiteY0" fmla="*/ 0 h 1639937"/>
              <a:gd name="connsiteX1" fmla="*/ 135109 w 10191549"/>
              <a:gd name="connsiteY1" fmla="*/ 0 h 1639937"/>
              <a:gd name="connsiteX2" fmla="*/ 826338 w 10191549"/>
              <a:gd name="connsiteY2" fmla="*/ 0 h 1639937"/>
              <a:gd name="connsiteX3" fmla="*/ 9743633 w 10191549"/>
              <a:gd name="connsiteY3" fmla="*/ 0 h 1639937"/>
              <a:gd name="connsiteX4" fmla="*/ 10191549 w 10191549"/>
              <a:gd name="connsiteY4" fmla="*/ 1639937 h 1639937"/>
              <a:gd name="connsiteX5" fmla="*/ 826338 w 10191549"/>
              <a:gd name="connsiteY5" fmla="*/ 1639937 h 1639937"/>
              <a:gd name="connsiteX6" fmla="*/ 583025 w 10191549"/>
              <a:gd name="connsiteY6" fmla="*/ 1639937 h 1639937"/>
              <a:gd name="connsiteX7" fmla="*/ 0 w 10191549"/>
              <a:gd name="connsiteY7" fmla="*/ 1639937 h 16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549" h="1639937">
                <a:moveTo>
                  <a:pt x="0" y="0"/>
                </a:moveTo>
                <a:lnTo>
                  <a:pt x="135109" y="0"/>
                </a:lnTo>
                <a:lnTo>
                  <a:pt x="826338" y="0"/>
                </a:lnTo>
                <a:lnTo>
                  <a:pt x="9743633" y="0"/>
                </a:lnTo>
                <a:lnTo>
                  <a:pt x="10191549" y="1639937"/>
                </a:lnTo>
                <a:lnTo>
                  <a:pt x="826338" y="1639937"/>
                </a:lnTo>
                <a:lnTo>
                  <a:pt x="583025" y="1639937"/>
                </a:lnTo>
                <a:lnTo>
                  <a:pt x="0" y="1639937"/>
                </a:lnTo>
                <a:close/>
              </a:path>
            </a:pathLst>
          </a:custGeom>
          <a:solidFill>
            <a:schemeClr val="accent2"/>
          </a:solidFill>
        </p:spPr>
        <p:txBody>
          <a:bodyPr wrap="square" lIns="914400" rIns="182880" anchor="ctr">
            <a:noAutofit/>
          </a:bodyPr>
          <a:lstStyle>
            <a:lvl1pPr algn="l">
              <a:defRPr sz="3200" cap="all" spc="300" baseline="0">
                <a:solidFill>
                  <a:schemeClr val="bg1"/>
                </a:solidFill>
                <a:latin typeface="+mj-lt"/>
              </a:defRPr>
            </a:lvl1pPr>
          </a:lstStyle>
          <a:p>
            <a:endParaRPr lang="en-US" dirty="0"/>
          </a:p>
        </p:txBody>
      </p:sp>
      <p:sp>
        <p:nvSpPr>
          <p:cNvPr id="11" name="Content Placeholder 27">
            <a:extLst>
              <a:ext uri="{FF2B5EF4-FFF2-40B4-BE49-F238E27FC236}">
                <a16:creationId xmlns:a16="http://schemas.microsoft.com/office/drawing/2014/main" id="{4029C93B-5794-90B2-3E4E-BDE0F550768E}"/>
              </a:ext>
            </a:extLst>
          </p:cNvPr>
          <p:cNvSpPr>
            <a:spLocks noGrp="1"/>
          </p:cNvSpPr>
          <p:nvPr>
            <p:ph sz="quarter" idx="15"/>
          </p:nvPr>
        </p:nvSpPr>
        <p:spPr>
          <a:xfrm>
            <a:off x="822960" y="2843784"/>
            <a:ext cx="3739896" cy="3191256"/>
          </a:xfrm>
        </p:spPr>
        <p:txBody>
          <a:bodyPr/>
          <a:lstStyle>
            <a:lvl1pPr marL="0" indent="0">
              <a:lnSpc>
                <a:spcPct val="100000"/>
              </a:lnSpc>
              <a:buNone/>
              <a:defRPr sz="1800" b="1" cap="all" spc="100" baseline="0">
                <a:solidFill>
                  <a:schemeClr val="tx1"/>
                </a:solidFill>
              </a:defRPr>
            </a:lvl1pPr>
            <a:lvl2pPr marL="342900" indent="-342900">
              <a:lnSpc>
                <a:spcPct val="100000"/>
              </a:lnSpc>
              <a:spcBef>
                <a:spcPts val="1000"/>
              </a:spcBef>
              <a:buFont typeface="+mj-lt"/>
              <a:buAutoNum type="arabicPeriod"/>
              <a:defRPr sz="1800" spc="100">
                <a:solidFill>
                  <a:schemeClr val="tx1"/>
                </a:solidFill>
              </a:defRPr>
            </a:lvl2pPr>
            <a:lvl3pPr marL="731520" indent="-347472">
              <a:lnSpc>
                <a:spcPct val="100000"/>
              </a:lnSpc>
              <a:spcBef>
                <a:spcPts val="1000"/>
              </a:spcBef>
              <a:buFont typeface="+mj-lt"/>
              <a:buAutoNum type="alphaLcPeriod"/>
              <a:defRPr sz="1800" spc="100">
                <a:solidFill>
                  <a:schemeClr val="tx1"/>
                </a:solidFill>
              </a:defRPr>
            </a:lvl3pPr>
            <a:lvl4pPr marL="1097280" indent="-347472">
              <a:lnSpc>
                <a:spcPct val="100000"/>
              </a:lnSpc>
              <a:buFont typeface="+mj-lt"/>
              <a:buAutoNum type="arabicParenR"/>
              <a:defRPr sz="1600" spc="100">
                <a:solidFill>
                  <a:schemeClr val="tx1"/>
                </a:solidFill>
              </a:defRPr>
            </a:lvl4pPr>
            <a:lvl5pPr marL="1463040" indent="-347472">
              <a:lnSpc>
                <a:spcPct val="100000"/>
              </a:lnSpc>
              <a:buFont typeface="+mj-lt"/>
              <a:buAutoNum type="alphaLcParenR"/>
              <a:defRPr sz="1600" spc="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7">
            <a:extLst>
              <a:ext uri="{FF2B5EF4-FFF2-40B4-BE49-F238E27FC236}">
                <a16:creationId xmlns:a16="http://schemas.microsoft.com/office/drawing/2014/main" id="{BC942EEA-C86E-05B1-BF5C-6F13A52F5BDB}"/>
              </a:ext>
            </a:extLst>
          </p:cNvPr>
          <p:cNvSpPr>
            <a:spLocks noGrp="1"/>
          </p:cNvSpPr>
          <p:nvPr>
            <p:ph sz="quarter" idx="16"/>
          </p:nvPr>
        </p:nvSpPr>
        <p:spPr>
          <a:xfrm>
            <a:off x="5074920" y="2843784"/>
            <a:ext cx="5824728" cy="3191256"/>
          </a:xfrm>
        </p:spPr>
        <p:txBody>
          <a:bodyPr/>
          <a:lstStyle>
            <a:lvl1pPr marL="0" indent="0">
              <a:lnSpc>
                <a:spcPct val="100000"/>
              </a:lnSpc>
              <a:buNone/>
              <a:defRPr sz="1800" b="1" cap="all" spc="100" baseline="0">
                <a:solidFill>
                  <a:schemeClr val="tx1"/>
                </a:solidFill>
              </a:defRPr>
            </a:lvl1pPr>
            <a:lvl2pPr marL="0" indent="0">
              <a:lnSpc>
                <a:spcPct val="100000"/>
              </a:lnSpc>
              <a:spcBef>
                <a:spcPts val="1000"/>
              </a:spcBef>
              <a:buNone/>
              <a:defRPr sz="1800" spc="100">
                <a:solidFill>
                  <a:schemeClr val="tx1"/>
                </a:solidFill>
              </a:defRPr>
            </a:lvl2pPr>
            <a:lvl3pPr marL="283464" indent="-283464">
              <a:lnSpc>
                <a:spcPct val="100000"/>
              </a:lnSpc>
              <a:spcBef>
                <a:spcPts val="1000"/>
              </a:spcBef>
              <a:defRPr sz="1800" spc="100">
                <a:solidFill>
                  <a:schemeClr val="tx1"/>
                </a:solidFill>
              </a:defRPr>
            </a:lvl3pPr>
            <a:lvl4pPr marL="548640" indent="-283464">
              <a:lnSpc>
                <a:spcPct val="100000"/>
              </a:lnSpc>
              <a:defRPr sz="1600" spc="100">
                <a:solidFill>
                  <a:schemeClr val="tx1"/>
                </a:solidFill>
              </a:defRPr>
            </a:lvl4pPr>
            <a:lvl5pPr marL="822960" indent="-283464">
              <a:lnSpc>
                <a:spcPct val="100000"/>
              </a:lnSpc>
              <a:defRPr sz="1600" spc="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FF4D7FE7-14AE-6C8F-B799-1BD57470E8FA}"/>
              </a:ext>
            </a:extLst>
          </p:cNvPr>
          <p:cNvCxnSpPr>
            <a:cxnSpLocks/>
          </p:cNvCxnSpPr>
          <p:nvPr userDrawn="1"/>
        </p:nvCxnSpPr>
        <p:spPr>
          <a:xfrm flipH="1" flipV="1">
            <a:off x="10191549" y="0"/>
            <a:ext cx="2000451"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45BFC1-4E9D-0F01-ED91-44F27D54EE88}"/>
              </a:ext>
            </a:extLst>
          </p:cNvPr>
          <p:cNvCxnSpPr>
            <a:cxnSpLocks/>
          </p:cNvCxnSpPr>
          <p:nvPr userDrawn="1"/>
        </p:nvCxnSpPr>
        <p:spPr>
          <a:xfrm flipH="1" flipV="1">
            <a:off x="0" y="3406587"/>
            <a:ext cx="1006763" cy="34514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Date Placeholder 25">
            <a:extLst>
              <a:ext uri="{FF2B5EF4-FFF2-40B4-BE49-F238E27FC236}">
                <a16:creationId xmlns:a16="http://schemas.microsoft.com/office/drawing/2014/main" id="{1508553F-E814-00F0-D6A7-5573C7951142}"/>
              </a:ext>
            </a:extLst>
          </p:cNvPr>
          <p:cNvSpPr>
            <a:spLocks noGrp="1"/>
          </p:cNvSpPr>
          <p:nvPr>
            <p:ph type="dt" sz="half" idx="17"/>
          </p:nvPr>
        </p:nvSpPr>
        <p:spPr/>
        <p:txBody>
          <a:bodyPr/>
          <a:lstStyle/>
          <a:p>
            <a:r>
              <a:rPr lang="en-US"/>
              <a:t>20XX</a:t>
            </a:r>
            <a:endParaRPr lang="en-US" dirty="0"/>
          </a:p>
        </p:txBody>
      </p:sp>
      <p:sp>
        <p:nvSpPr>
          <p:cNvPr id="27" name="Footer Placeholder 26">
            <a:extLst>
              <a:ext uri="{FF2B5EF4-FFF2-40B4-BE49-F238E27FC236}">
                <a16:creationId xmlns:a16="http://schemas.microsoft.com/office/drawing/2014/main" id="{1449FFC7-A582-FD77-53A9-CF0B7F2D1B7A}"/>
              </a:ext>
            </a:extLst>
          </p:cNvPr>
          <p:cNvSpPr>
            <a:spLocks noGrp="1"/>
          </p:cNvSpPr>
          <p:nvPr>
            <p:ph type="ftr" sz="quarter" idx="18"/>
          </p:nvPr>
        </p:nvSpPr>
        <p:spPr/>
        <p:txBody>
          <a:bodyPr/>
          <a:lstStyle/>
          <a:p>
            <a:r>
              <a:rPr lang="en-US" dirty="0"/>
              <a:t>PRESENTATION TITLE</a:t>
            </a:r>
          </a:p>
        </p:txBody>
      </p:sp>
      <p:sp>
        <p:nvSpPr>
          <p:cNvPr id="28" name="Slide Number Placeholder 27">
            <a:extLst>
              <a:ext uri="{FF2B5EF4-FFF2-40B4-BE49-F238E27FC236}">
                <a16:creationId xmlns:a16="http://schemas.microsoft.com/office/drawing/2014/main" id="{3E86B4DA-B745-BBB9-6AFB-CC6723232CEE}"/>
              </a:ext>
            </a:extLst>
          </p:cNvPr>
          <p:cNvSpPr>
            <a:spLocks noGrp="1"/>
          </p:cNvSpPr>
          <p:nvPr>
            <p:ph type="sldNum" sz="quarter" idx="19"/>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15129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772D93E-C550-4461-E6B7-EBCA7CAEC8DF}"/>
              </a:ext>
            </a:extLst>
          </p:cNvPr>
          <p:cNvCxnSpPr>
            <a:cxnSpLocks/>
          </p:cNvCxnSpPr>
          <p:nvPr userDrawn="1"/>
        </p:nvCxnSpPr>
        <p:spPr>
          <a:xfrm rot="10800000" flipV="1">
            <a:off x="0" y="0"/>
            <a:ext cx="1006763" cy="34514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21">
            <a:extLst>
              <a:ext uri="{FF2B5EF4-FFF2-40B4-BE49-F238E27FC236}">
                <a16:creationId xmlns:a16="http://schemas.microsoft.com/office/drawing/2014/main" id="{3A7F7468-D0CF-4B30-965A-D9066D6C288F}"/>
              </a:ext>
            </a:extLst>
          </p:cNvPr>
          <p:cNvSpPr>
            <a:spLocks noGrp="1"/>
          </p:cNvSpPr>
          <p:nvPr>
            <p:ph type="ctrTitle"/>
          </p:nvPr>
        </p:nvSpPr>
        <p:spPr>
          <a:xfrm>
            <a:off x="6610" y="824686"/>
            <a:ext cx="7154158" cy="1632045"/>
          </a:xfrm>
          <a:custGeom>
            <a:avLst/>
            <a:gdLst>
              <a:gd name="connsiteX0" fmla="*/ 408011 w 7242048"/>
              <a:gd name="connsiteY0" fmla="*/ 0 h 1632045"/>
              <a:gd name="connsiteX1" fmla="*/ 7242048 w 7242048"/>
              <a:gd name="connsiteY1" fmla="*/ 0 h 1632045"/>
              <a:gd name="connsiteX2" fmla="*/ 6834037 w 7242048"/>
              <a:gd name="connsiteY2" fmla="*/ 1632044 h 1632045"/>
              <a:gd name="connsiteX3" fmla="*/ 826338 w 7242048"/>
              <a:gd name="connsiteY3" fmla="*/ 1632044 h 1632045"/>
              <a:gd name="connsiteX4" fmla="*/ 826338 w 7242048"/>
              <a:gd name="connsiteY4" fmla="*/ 1632045 h 1632045"/>
              <a:gd name="connsiteX5" fmla="*/ 0 w 7242048"/>
              <a:gd name="connsiteY5" fmla="*/ 1632045 h 1632045"/>
              <a:gd name="connsiteX6" fmla="*/ 0 w 7242048"/>
              <a:gd name="connsiteY6" fmla="*/ 1632044 h 1632045"/>
              <a:gd name="connsiteX7" fmla="*/ 0 w 7242048"/>
              <a:gd name="connsiteY7" fmla="*/ 1 h 1632045"/>
              <a:gd name="connsiteX8" fmla="*/ 408011 w 7242048"/>
              <a:gd name="connsiteY8" fmla="*/ 1 h 16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048" h="1632045">
                <a:moveTo>
                  <a:pt x="408011" y="0"/>
                </a:moveTo>
                <a:lnTo>
                  <a:pt x="7242048" y="0"/>
                </a:lnTo>
                <a:lnTo>
                  <a:pt x="6834037" y="1632044"/>
                </a:lnTo>
                <a:lnTo>
                  <a:pt x="826338" y="1632044"/>
                </a:lnTo>
                <a:lnTo>
                  <a:pt x="826338" y="1632045"/>
                </a:lnTo>
                <a:lnTo>
                  <a:pt x="0" y="1632045"/>
                </a:lnTo>
                <a:lnTo>
                  <a:pt x="0" y="1632044"/>
                </a:lnTo>
                <a:lnTo>
                  <a:pt x="0" y="1"/>
                </a:lnTo>
                <a:lnTo>
                  <a:pt x="408011" y="1"/>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0" rIns="0" anchor="ctr">
            <a:noAutofit/>
          </a:bodyPr>
          <a:lstStyle>
            <a:lvl1pPr algn="l">
              <a:lnSpc>
                <a:spcPct val="100000"/>
              </a:lnSpc>
              <a:defRPr sz="3200" cap="all" spc="300" baseline="0">
                <a:solidFill>
                  <a:schemeClr val="bg1"/>
                </a:solidFill>
                <a:latin typeface="+mj-lt"/>
              </a:defRPr>
            </a:lvl1pPr>
          </a:lstStyle>
          <a:p>
            <a:endParaRPr lang="en-US" dirty="0"/>
          </a:p>
        </p:txBody>
      </p:sp>
      <p:sp>
        <p:nvSpPr>
          <p:cNvPr id="8" name="Content Placeholder 27">
            <a:extLst>
              <a:ext uri="{FF2B5EF4-FFF2-40B4-BE49-F238E27FC236}">
                <a16:creationId xmlns:a16="http://schemas.microsoft.com/office/drawing/2014/main" id="{F44119C9-6F5C-7546-AD19-0BF20ADDC75A}"/>
              </a:ext>
            </a:extLst>
          </p:cNvPr>
          <p:cNvSpPr>
            <a:spLocks noGrp="1"/>
          </p:cNvSpPr>
          <p:nvPr>
            <p:ph sz="quarter" idx="16"/>
          </p:nvPr>
        </p:nvSpPr>
        <p:spPr>
          <a:xfrm>
            <a:off x="7955280" y="822960"/>
            <a:ext cx="3447288" cy="1636776"/>
          </a:xfrm>
        </p:spPr>
        <p:txBody>
          <a:bodyPr/>
          <a:lstStyle>
            <a:lvl1pPr marL="0" indent="0" algn="l">
              <a:lnSpc>
                <a:spcPct val="90000"/>
              </a:lnSpc>
              <a:buNone/>
              <a:defRPr sz="1800" b="0" i="0" cap="none" spc="100" baseline="0">
                <a:solidFill>
                  <a:schemeClr val="tx1"/>
                </a:solidFill>
              </a:defRPr>
            </a:lvl1pPr>
            <a:lvl2pPr marL="0" indent="0" algn="l">
              <a:lnSpc>
                <a:spcPct val="90000"/>
              </a:lnSpc>
              <a:spcBef>
                <a:spcPts val="1000"/>
              </a:spcBef>
              <a:buNone/>
              <a:defRPr sz="1800" spc="100">
                <a:solidFill>
                  <a:schemeClr val="tx1"/>
                </a:solidFill>
              </a:defRPr>
            </a:lvl2pPr>
            <a:lvl3pPr marL="283464" indent="-283464" algn="l">
              <a:lnSpc>
                <a:spcPct val="90000"/>
              </a:lnSpc>
              <a:spcBef>
                <a:spcPts val="1000"/>
              </a:spcBef>
              <a:defRPr sz="1800" spc="100">
                <a:solidFill>
                  <a:schemeClr val="tx1"/>
                </a:solidFill>
              </a:defRPr>
            </a:lvl3pPr>
            <a:lvl4pPr marL="1097280" indent="-347472" algn="l">
              <a:lnSpc>
                <a:spcPct val="100000"/>
              </a:lnSpc>
              <a:defRPr sz="1600">
                <a:solidFill>
                  <a:schemeClr val="tx1"/>
                </a:solidFill>
              </a:defRPr>
            </a:lvl4pPr>
            <a:lvl5pPr marL="1463040" indent="-347472" algn="l">
              <a:lnSpc>
                <a:spcPct val="100000"/>
              </a:lnSpc>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9" name="Content Placeholder 27">
            <a:extLst>
              <a:ext uri="{FF2B5EF4-FFF2-40B4-BE49-F238E27FC236}">
                <a16:creationId xmlns:a16="http://schemas.microsoft.com/office/drawing/2014/main" id="{2050A67D-B2BA-336A-36B8-35D283DEAD58}"/>
              </a:ext>
            </a:extLst>
          </p:cNvPr>
          <p:cNvSpPr>
            <a:spLocks noGrp="1"/>
          </p:cNvSpPr>
          <p:nvPr>
            <p:ph sz="quarter" idx="15"/>
          </p:nvPr>
        </p:nvSpPr>
        <p:spPr>
          <a:xfrm>
            <a:off x="640080" y="2834640"/>
            <a:ext cx="10963656" cy="3364992"/>
          </a:xfrm>
        </p:spPr>
        <p:txBody>
          <a:bodyPr/>
          <a:lstStyle>
            <a:lvl1pPr marL="0" indent="0">
              <a:lnSpc>
                <a:spcPct val="100000"/>
              </a:lnSpc>
              <a:buNone/>
              <a:defRPr sz="1800" b="1"/>
            </a:lvl1pPr>
            <a:lvl2pPr marL="283464" indent="-283464">
              <a:lnSpc>
                <a:spcPct val="100000"/>
              </a:lnSpc>
              <a:spcBef>
                <a:spcPts val="1000"/>
              </a:spcBef>
              <a:defRPr sz="1800"/>
            </a:lvl2pPr>
            <a:lvl3pPr marL="548640" indent="-283464">
              <a:lnSpc>
                <a:spcPct val="100000"/>
              </a:lnSpc>
              <a:defRPr sz="1600"/>
            </a:lvl3pPr>
            <a:lvl4pPr marL="822960" indent="-283464">
              <a:lnSpc>
                <a:spcPct val="100000"/>
              </a:lnSpc>
              <a:defRPr sz="1600"/>
            </a:lvl4pPr>
            <a:lvl5pPr marL="1097280" indent="-283464">
              <a:lnSpc>
                <a:spcPct val="10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C383A65A-D347-71C9-F4A2-8F5D4497FD4D}"/>
              </a:ext>
            </a:extLst>
          </p:cNvPr>
          <p:cNvCxnSpPr>
            <a:cxnSpLocks/>
          </p:cNvCxnSpPr>
          <p:nvPr userDrawn="1"/>
        </p:nvCxnSpPr>
        <p:spPr>
          <a:xfrm flipH="1">
            <a:off x="10402380" y="745435"/>
            <a:ext cx="1783010" cy="611256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4A08CD67-7152-A02B-8A2F-B44E9CCAD7F9}"/>
              </a:ext>
            </a:extLst>
          </p:cNvPr>
          <p:cNvSpPr>
            <a:spLocks noGrp="1"/>
          </p:cNvSpPr>
          <p:nvPr>
            <p:ph type="dt" sz="half" idx="17"/>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341E31B1-712C-1978-83E4-9E3ECD078436}"/>
              </a:ext>
            </a:extLst>
          </p:cNvPr>
          <p:cNvSpPr>
            <a:spLocks noGrp="1"/>
          </p:cNvSpPr>
          <p:nvPr>
            <p:ph type="ftr" sz="quarter" idx="18"/>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9D591037-E4B7-3E09-BA80-2781FA313B2B}"/>
              </a:ext>
            </a:extLst>
          </p:cNvPr>
          <p:cNvSpPr>
            <a:spLocks noGrp="1"/>
          </p:cNvSpPr>
          <p:nvPr>
            <p:ph type="sldNum" sz="quarter" idx="19"/>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5082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383611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BCC1CB1-2109-432D-9225-951DF44C5852}" type="datetimeFigureOut">
              <a:rPr lang="uk-UA" smtClean="0"/>
              <a:t>04.03.2025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23F8DA-F33A-4D3A-A4A2-2A408D630FF2}" type="slidenum">
              <a:rPr lang="uk-UA" smtClean="0"/>
              <a:t>‹№›</a:t>
            </a:fld>
            <a:endParaRPr lang="uk-U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743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BCC1CB1-2109-432D-9225-951DF44C5852}"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21224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uk-UA"/>
              <a:t>Клацніть, щоб відредагувати стилі зразків тексту</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BCC1CB1-2109-432D-9225-951DF44C5852}" type="datetimeFigureOut">
              <a:rPr lang="uk-UA" smtClean="0"/>
              <a:t>04.03.2025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382840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BCC1CB1-2109-432D-9225-951DF44C5852}" type="datetimeFigureOut">
              <a:rPr lang="uk-UA" smtClean="0"/>
              <a:t>04.03.2025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22162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C1CB1-2109-432D-9225-951DF44C5852}" type="datetimeFigureOut">
              <a:rPr lang="uk-UA" smtClean="0"/>
              <a:t>04.03.2025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229358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BCC1CB1-2109-432D-9225-951DF44C5852}"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5158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BCC1CB1-2109-432D-9225-951DF44C5852}" type="datetimeFigureOut">
              <a:rPr lang="uk-UA" smtClean="0"/>
              <a:t>04.03.2025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23F8DA-F33A-4D3A-A4A2-2A408D630FF2}" type="slidenum">
              <a:rPr lang="uk-UA" smtClean="0"/>
              <a:t>‹№›</a:t>
            </a:fld>
            <a:endParaRPr lang="uk-UA"/>
          </a:p>
        </p:txBody>
      </p:sp>
    </p:spTree>
    <p:extLst>
      <p:ext uri="{BB962C8B-B14F-4D97-AF65-F5344CB8AC3E}">
        <p14:creationId xmlns:p14="http://schemas.microsoft.com/office/powerpoint/2010/main" val="168857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BCC1CB1-2109-432D-9225-951DF44C5852}" type="datetimeFigureOut">
              <a:rPr lang="uk-UA" smtClean="0"/>
              <a:t>04.03.2025</a:t>
            </a:fld>
            <a:endParaRPr lang="uk-U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uk-U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CE23F8DA-F33A-4D3A-A4A2-2A408D630FF2}" type="slidenum">
              <a:rPr lang="uk-UA" smtClean="0"/>
              <a:t>‹№›</a:t>
            </a:fld>
            <a:endParaRPr lang="uk-UA"/>
          </a:p>
        </p:txBody>
      </p:sp>
    </p:spTree>
    <p:extLst>
      <p:ext uri="{BB962C8B-B14F-4D97-AF65-F5344CB8AC3E}">
        <p14:creationId xmlns:p14="http://schemas.microsoft.com/office/powerpoint/2010/main" val="3420671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40450D-2DE5-419E-9CDA-17F8694BC569}"/>
              </a:ext>
            </a:extLst>
          </p:cNvPr>
          <p:cNvSpPr>
            <a:spLocks noGrp="1"/>
          </p:cNvSpPr>
          <p:nvPr>
            <p:ph type="ctrTitle"/>
          </p:nvPr>
        </p:nvSpPr>
        <p:spPr>
          <a:xfrm>
            <a:off x="1460655" y="1408176"/>
            <a:ext cx="9418320" cy="4041648"/>
          </a:xfrm>
        </p:spPr>
        <p:txBody>
          <a:bodyPr>
            <a:normAutofit/>
          </a:bodyPr>
          <a:lstStyle/>
          <a:p>
            <a:pPr algn="ctr"/>
            <a:r>
              <a:rPr lang="ru-RU" dirty="0">
                <a:solidFill>
                  <a:srgbClr val="FF0000"/>
                </a:solidFill>
              </a:rPr>
              <a:t>Тема 7. </a:t>
            </a:r>
            <a:r>
              <a:rPr lang="ru-RU" dirty="0" err="1"/>
              <a:t>Україна</a:t>
            </a:r>
            <a:r>
              <a:rPr lang="ru-RU" dirty="0"/>
              <a:t> в </a:t>
            </a:r>
            <a:r>
              <a:rPr lang="ru-RU" dirty="0" err="1"/>
              <a:t>системі</a:t>
            </a:r>
            <a:r>
              <a:rPr lang="ru-RU" dirty="0"/>
              <a:t> ядерного </a:t>
            </a:r>
            <a:r>
              <a:rPr lang="ru-RU" dirty="0" err="1"/>
              <a:t>роззброєння</a:t>
            </a:r>
            <a:r>
              <a:rPr lang="ru-RU" dirty="0"/>
              <a:t>  </a:t>
            </a:r>
            <a:br>
              <a:rPr lang="ru-RU" dirty="0"/>
            </a:br>
            <a:endParaRPr lang="uk-UA" dirty="0"/>
          </a:p>
        </p:txBody>
      </p:sp>
    </p:spTree>
    <p:extLst>
      <p:ext uri="{BB962C8B-B14F-4D97-AF65-F5344CB8AC3E}">
        <p14:creationId xmlns:p14="http://schemas.microsoft.com/office/powerpoint/2010/main" val="100025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505C0-00A1-41EC-8E38-51940851FCA3}"/>
              </a:ext>
            </a:extLst>
          </p:cNvPr>
          <p:cNvSpPr>
            <a:spLocks noGrp="1"/>
          </p:cNvSpPr>
          <p:nvPr>
            <p:ph type="title"/>
          </p:nvPr>
        </p:nvSpPr>
        <p:spPr/>
        <p:txBody>
          <a:bodyPr/>
          <a:lstStyle/>
          <a:p>
            <a:r>
              <a:rPr lang="uk-UA" dirty="0">
                <a:solidFill>
                  <a:srgbClr val="FF0000"/>
                </a:solidFill>
              </a:rPr>
              <a:t>Перші порушення Будапештського Меморандуму</a:t>
            </a:r>
          </a:p>
        </p:txBody>
      </p:sp>
      <p:sp>
        <p:nvSpPr>
          <p:cNvPr id="3" name="Місце для вмісту 2">
            <a:extLst>
              <a:ext uri="{FF2B5EF4-FFF2-40B4-BE49-F238E27FC236}">
                <a16:creationId xmlns:a16="http://schemas.microsoft.com/office/drawing/2014/main" id="{352E8689-1CF5-4898-AD35-0E8EC1EA7C30}"/>
              </a:ext>
            </a:extLst>
          </p:cNvPr>
          <p:cNvSpPr>
            <a:spLocks noGrp="1"/>
          </p:cNvSpPr>
          <p:nvPr>
            <p:ph idx="1"/>
          </p:nvPr>
        </p:nvSpPr>
        <p:spPr/>
        <p:txBody>
          <a:bodyPr/>
          <a:lstStyle/>
          <a:p>
            <a:pPr algn="just"/>
            <a:r>
              <a:rPr lang="uk-UA" dirty="0"/>
              <a:t>Критичний момент настав у 2014 році, коли Російська Федерація анексувала Автономну Республіку Крим, грубо порушивши територіальну цілісність України. Це стало першим системним порушенням Будапештського меморандуму, яке продемонструвало неспроможність країн-гарантів реально забезпечити безпеку України. Країни Заходу обмежилися введенням символічних санкцій проти Російської Федерації, не вдаючись до більш рішучих дій із відновлення територіальної цілісності України.</a:t>
            </a:r>
          </a:p>
          <a:p>
            <a:pPr algn="just"/>
            <a:r>
              <a:rPr lang="uk-UA" dirty="0"/>
              <a:t>Міжнародна реакція на анексію Криму та подальшу агресію Російської Федерації була досить обмеженою. Захід запровадив економічні санкції проти російських посадовців та окремих компаній, однак ці заходи не зупинили агресію. Дипломатичне засудження </a:t>
            </a:r>
            <a:r>
              <a:rPr lang="en-US" dirty="0"/>
              <a:t>violations </a:t>
            </a:r>
            <a:r>
              <a:rPr lang="uk-UA" dirty="0"/>
              <a:t>не мало реального впливу на зменшення російської експансії. Жодна з країн-гарантів не надала Україні реальної військової допомоги, що фактично знецінило саму ідею міжнародних безпекових гарантій.</a:t>
            </a:r>
          </a:p>
        </p:txBody>
      </p:sp>
    </p:spTree>
    <p:extLst>
      <p:ext uri="{BB962C8B-B14F-4D97-AF65-F5344CB8AC3E}">
        <p14:creationId xmlns:p14="http://schemas.microsoft.com/office/powerpoint/2010/main" val="198884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B31C3CA-4AA3-4EE4-9185-DAF288B2023E}"/>
              </a:ext>
            </a:extLst>
          </p:cNvPr>
          <p:cNvSpPr>
            <a:spLocks noGrp="1"/>
          </p:cNvSpPr>
          <p:nvPr>
            <p:ph idx="1"/>
          </p:nvPr>
        </p:nvSpPr>
        <p:spPr>
          <a:xfrm>
            <a:off x="330847" y="847899"/>
            <a:ext cx="4789794" cy="4904508"/>
          </a:xfrm>
        </p:spPr>
        <p:txBody>
          <a:bodyPr/>
          <a:lstStyle/>
          <a:p>
            <a:pPr algn="just"/>
            <a:r>
              <a:rPr lang="uk-UA" dirty="0"/>
              <a:t>24 лютого 2022 року Російська Федерація розпочала повномасштабне вторгнення на територію України, що стало кульмінацією системного порушення Будапештського меморандуму. Цей акт агресії повністю дискредитував міжнародні безпекові угоди та показав неефективність існуючої системи колективної безпеки. Країни-гаранти знову обмежилися наданням переважно гуманітарної, економічної та військової допомоги, не вступаючи в безпосередній воєнний конфлікт з Російською Федерацією.</a:t>
            </a:r>
          </a:p>
        </p:txBody>
      </p:sp>
      <p:sp>
        <p:nvSpPr>
          <p:cNvPr id="5" name="TextBox 4">
            <a:extLst>
              <a:ext uri="{FF2B5EF4-FFF2-40B4-BE49-F238E27FC236}">
                <a16:creationId xmlns:a16="http://schemas.microsoft.com/office/drawing/2014/main" id="{B74F4846-D073-4949-8294-B3B80EA5F293}"/>
              </a:ext>
            </a:extLst>
          </p:cNvPr>
          <p:cNvSpPr txBox="1"/>
          <p:nvPr/>
        </p:nvSpPr>
        <p:spPr>
          <a:xfrm>
            <a:off x="5567865" y="335845"/>
            <a:ext cx="5421560" cy="6186309"/>
          </a:xfrm>
          <a:prstGeom prst="rect">
            <a:avLst/>
          </a:prstGeom>
          <a:noFill/>
        </p:spPr>
        <p:txBody>
          <a:bodyPr wrap="square">
            <a:spAutoFit/>
          </a:bodyPr>
          <a:lstStyle/>
          <a:p>
            <a:pPr algn="just"/>
            <a:r>
              <a:rPr lang="uk-UA" dirty="0"/>
              <a:t>На міжнародному рівні дії Російської Федерації були осуджені </a:t>
            </a:r>
            <a:r>
              <a:rPr lang="en-US" dirty="0"/>
              <a:t> </a:t>
            </a:r>
            <a:r>
              <a:rPr lang="uk-UA" dirty="0"/>
              <a:t>резолюціями Генеральної Асамблеї ООН, рішеннями Міжнародного суду. Російську Федерацію визнано державою-агресором, розпочато процеси в Міжнародному кримінальному суді щодо воєнних злочинів. Проте ці юридичні механізми виявилися недостатньо ефективними для припинення агресії та відновлення територіальної цілісності України.</a:t>
            </a:r>
          </a:p>
          <a:p>
            <a:pPr algn="just"/>
            <a:endParaRPr lang="uk-UA" dirty="0"/>
          </a:p>
          <a:p>
            <a:pPr algn="just"/>
            <a:r>
              <a:rPr lang="uk-UA" dirty="0"/>
              <a:t>Досвід України продемонстрував фундаментальні вади існуючої системи міжнародної безпеки. По-перше, добровільна відмова від ядерної зброї не гарантує захисту держави. По-друге, міжнародні безпекові угоди можуть бути легко проігноровані без серйозних наслідків для країни-агресора. По-третє, необхідний перегляд механізмів колективної безпеки та створення більш дієвих інструментів стримування агресії.</a:t>
            </a:r>
          </a:p>
        </p:txBody>
      </p:sp>
    </p:spTree>
    <p:extLst>
      <p:ext uri="{BB962C8B-B14F-4D97-AF65-F5344CB8AC3E}">
        <p14:creationId xmlns:p14="http://schemas.microsoft.com/office/powerpoint/2010/main" val="152465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79430D-45FF-4619-ADF8-0E8E40C47348}"/>
              </a:ext>
            </a:extLst>
          </p:cNvPr>
          <p:cNvSpPr>
            <a:spLocks noGrp="1"/>
          </p:cNvSpPr>
          <p:nvPr>
            <p:ph type="title"/>
          </p:nvPr>
        </p:nvSpPr>
        <p:spPr/>
        <p:txBody>
          <a:bodyPr/>
          <a:lstStyle/>
          <a:p>
            <a:r>
              <a:rPr lang="uk-UA" dirty="0">
                <a:solidFill>
                  <a:srgbClr val="FF0000"/>
                </a:solidFill>
              </a:rPr>
              <a:t>Наслідки для України</a:t>
            </a:r>
          </a:p>
        </p:txBody>
      </p:sp>
      <p:sp>
        <p:nvSpPr>
          <p:cNvPr id="3" name="Місце для вмісту 2">
            <a:extLst>
              <a:ext uri="{FF2B5EF4-FFF2-40B4-BE49-F238E27FC236}">
                <a16:creationId xmlns:a16="http://schemas.microsoft.com/office/drawing/2014/main" id="{51E5845E-BBC3-4001-BD65-8CAE0FCD231C}"/>
              </a:ext>
            </a:extLst>
          </p:cNvPr>
          <p:cNvSpPr>
            <a:spLocks noGrp="1"/>
          </p:cNvSpPr>
          <p:nvPr>
            <p:ph idx="1"/>
          </p:nvPr>
        </p:nvSpPr>
        <p:spPr>
          <a:xfrm>
            <a:off x="1256330" y="2140903"/>
            <a:ext cx="8595360" cy="4351337"/>
          </a:xfrm>
        </p:spPr>
        <p:txBody>
          <a:bodyPr/>
          <a:lstStyle/>
          <a:p>
            <a:pPr algn="just"/>
            <a:r>
              <a:rPr lang="uk-UA" dirty="0"/>
              <a:t>Для України наслідки порушення Будапештського меморандуму мають системний характер. Країна втратила довіру до міжнародних гарантій безпеки, що спричинило прискорену мілітаризацію та нарощування власного оборонного потенціалу. Україна різко змінила зовнішньополітичний курс, посиливши інтеграційні процеси до НАТО та ЄС як альтернативи попереднім безпековим домовленостям.</a:t>
            </a:r>
          </a:p>
          <a:p>
            <a:pPr algn="just"/>
            <a:r>
              <a:rPr lang="uk-UA" dirty="0"/>
              <a:t>Кейс України став важливим </a:t>
            </a:r>
            <a:r>
              <a:rPr lang="uk-UA" dirty="0" err="1"/>
              <a:t>уроком</a:t>
            </a:r>
            <a:r>
              <a:rPr lang="uk-UA" dirty="0"/>
              <a:t> для всієї міжнародної спільноти. Він показав, що держави, які відмовляються від ядерної зброї, потребують набагато </a:t>
            </a:r>
            <a:r>
              <a:rPr lang="en-US" dirty="0"/>
              <a:t>stronger </a:t>
            </a:r>
            <a:r>
              <a:rPr lang="uk-UA" dirty="0"/>
              <a:t>та більш конкретних гарантій безпеки. Цей досвід може вплинути на майбутню</a:t>
            </a:r>
            <a:r>
              <a:rPr lang="en-US" dirty="0" err="1"/>
              <a:t>opolit</a:t>
            </a:r>
            <a:r>
              <a:rPr lang="uk-UA" dirty="0" err="1"/>
              <a:t>ику</a:t>
            </a:r>
            <a:r>
              <a:rPr lang="uk-UA" dirty="0"/>
              <a:t> ядерного роззброєння та мотивацію інших держав щодо відмови від ядерної зброї.</a:t>
            </a:r>
          </a:p>
        </p:txBody>
      </p:sp>
    </p:spTree>
    <p:extLst>
      <p:ext uri="{BB962C8B-B14F-4D97-AF65-F5344CB8AC3E}">
        <p14:creationId xmlns:p14="http://schemas.microsoft.com/office/powerpoint/2010/main" val="66201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4E08708-04F4-416B-AFAD-A2B28BD312E7}"/>
              </a:ext>
            </a:extLst>
          </p:cNvPr>
          <p:cNvSpPr>
            <a:spLocks noGrp="1"/>
          </p:cNvSpPr>
          <p:nvPr>
            <p:ph type="ctrTitle"/>
          </p:nvPr>
        </p:nvSpPr>
        <p:spPr>
          <a:xfrm>
            <a:off x="1386840" y="-406400"/>
            <a:ext cx="9418320" cy="4041648"/>
          </a:xfrm>
        </p:spPr>
        <p:txBody>
          <a:bodyPr/>
          <a:lstStyle/>
          <a:p>
            <a:pPr algn="ctr"/>
            <a:r>
              <a:rPr lang="uk-UA" dirty="0">
                <a:solidFill>
                  <a:srgbClr val="FF0000"/>
                </a:solidFill>
              </a:rPr>
              <a:t>Дякую за увагу!</a:t>
            </a:r>
          </a:p>
        </p:txBody>
      </p:sp>
    </p:spTree>
    <p:extLst>
      <p:ext uri="{BB962C8B-B14F-4D97-AF65-F5344CB8AC3E}">
        <p14:creationId xmlns:p14="http://schemas.microsoft.com/office/powerpoint/2010/main" val="347606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396E8F-E473-4C38-AC1B-E5A606930C3B}"/>
              </a:ext>
            </a:extLst>
          </p:cNvPr>
          <p:cNvSpPr>
            <a:spLocks noGrp="1"/>
          </p:cNvSpPr>
          <p:nvPr>
            <p:ph type="title"/>
          </p:nvPr>
        </p:nvSpPr>
        <p:spPr/>
        <p:txBody>
          <a:bodyPr/>
          <a:lstStyle/>
          <a:p>
            <a:r>
              <a:rPr lang="uk-UA" dirty="0">
                <a:solidFill>
                  <a:srgbClr val="FF0000"/>
                </a:solidFill>
              </a:rPr>
              <a:t>План</a:t>
            </a:r>
          </a:p>
        </p:txBody>
      </p:sp>
      <p:sp>
        <p:nvSpPr>
          <p:cNvPr id="3" name="Місце для вмісту 2">
            <a:extLst>
              <a:ext uri="{FF2B5EF4-FFF2-40B4-BE49-F238E27FC236}">
                <a16:creationId xmlns:a16="http://schemas.microsoft.com/office/drawing/2014/main" id="{3327418F-1B6B-4943-A6E7-725C7397CF08}"/>
              </a:ext>
            </a:extLst>
          </p:cNvPr>
          <p:cNvSpPr>
            <a:spLocks noGrp="1"/>
          </p:cNvSpPr>
          <p:nvPr>
            <p:ph idx="1"/>
          </p:nvPr>
        </p:nvSpPr>
        <p:spPr/>
        <p:txBody>
          <a:bodyPr/>
          <a:lstStyle/>
          <a:p>
            <a:pPr marL="342900" lvl="0" indent="-342900" algn="just">
              <a:lnSpc>
                <a:spcPct val="95000"/>
              </a:lnSpc>
              <a:buFont typeface="+mj-lt"/>
              <a:buAutoNum type="arabicPeriod"/>
              <a:tabLst>
                <a:tab pos="-36195" algn="l"/>
                <a:tab pos="361950" algn="l"/>
                <a:tab pos="542925" algn="l"/>
                <a:tab pos="615315" algn="l"/>
              </a:tabLst>
            </a:pPr>
            <a:r>
              <a:rPr lang="uk-UA" sz="2800" dirty="0">
                <a:effectLst/>
                <a:ea typeface="Times New Roman" panose="02020603050405020304" pitchFamily="18" charset="0"/>
              </a:rPr>
              <a:t>Володіння ядерною зброєю після розпаду СРСР</a:t>
            </a:r>
          </a:p>
          <a:p>
            <a:pPr marL="342900" lvl="0" indent="-342900" algn="just">
              <a:lnSpc>
                <a:spcPct val="95000"/>
              </a:lnSpc>
              <a:buFont typeface="+mj-lt"/>
              <a:buAutoNum type="arabicPeriod"/>
              <a:tabLst>
                <a:tab pos="-36195" algn="l"/>
                <a:tab pos="361950" algn="l"/>
                <a:tab pos="542925" algn="l"/>
                <a:tab pos="615315" algn="l"/>
              </a:tabLst>
            </a:pPr>
            <a:r>
              <a:rPr lang="uk-UA" sz="2800" dirty="0">
                <a:effectLst/>
                <a:ea typeface="Times New Roman" panose="02020603050405020304" pitchFamily="18" charset="0"/>
              </a:rPr>
              <a:t>Гарантії безпеки та Будапештський Меморандум</a:t>
            </a:r>
          </a:p>
          <a:p>
            <a:pPr marL="342900" lvl="0" indent="-342900" algn="just">
              <a:lnSpc>
                <a:spcPct val="95000"/>
              </a:lnSpc>
              <a:buFont typeface="+mj-lt"/>
              <a:buAutoNum type="arabicPeriod"/>
              <a:tabLst>
                <a:tab pos="-36195" algn="l"/>
                <a:tab pos="361950" algn="l"/>
                <a:tab pos="542925" algn="l"/>
                <a:tab pos="615315" algn="l"/>
              </a:tabLst>
            </a:pPr>
            <a:r>
              <a:rPr lang="uk-UA" sz="2800" dirty="0">
                <a:effectLst/>
                <a:ea typeface="Times New Roman" panose="02020603050405020304" pitchFamily="18" charset="0"/>
              </a:rPr>
              <a:t>Порушення Будапештського Меморандуму та реакція міжнародних акторів</a:t>
            </a:r>
          </a:p>
          <a:p>
            <a:endParaRPr lang="uk-UA" dirty="0"/>
          </a:p>
        </p:txBody>
      </p:sp>
    </p:spTree>
    <p:extLst>
      <p:ext uri="{BB962C8B-B14F-4D97-AF65-F5344CB8AC3E}">
        <p14:creationId xmlns:p14="http://schemas.microsoft.com/office/powerpoint/2010/main" val="247369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0FA4F6-ED17-4BC9-A815-77DDBADDF168}"/>
              </a:ext>
            </a:extLst>
          </p:cNvPr>
          <p:cNvSpPr>
            <a:spLocks noGrp="1"/>
          </p:cNvSpPr>
          <p:nvPr>
            <p:ph idx="1"/>
          </p:nvPr>
        </p:nvSpPr>
        <p:spPr>
          <a:xfrm>
            <a:off x="365759" y="498764"/>
            <a:ext cx="10407535" cy="5681373"/>
          </a:xfrm>
        </p:spPr>
        <p:txBody>
          <a:bodyPr>
            <a:normAutofit/>
          </a:bodyPr>
          <a:lstStyle/>
          <a:p>
            <a:pPr marL="0" indent="0" algn="just">
              <a:buNone/>
            </a:pPr>
            <a:r>
              <a:rPr lang="ru-RU" sz="2400" dirty="0"/>
              <a:t>Станом на 1991 </a:t>
            </a:r>
            <a:r>
              <a:rPr lang="ru-RU" sz="2400" dirty="0" err="1"/>
              <a:t>рік</a:t>
            </a:r>
            <a:r>
              <a:rPr lang="ru-RU" sz="2400" dirty="0"/>
              <a:t> </a:t>
            </a:r>
            <a:r>
              <a:rPr lang="ru-RU" sz="2400" dirty="0" err="1"/>
              <a:t>Україна</a:t>
            </a:r>
            <a:r>
              <a:rPr lang="ru-RU" sz="2400" dirty="0"/>
              <a:t> мала </a:t>
            </a:r>
            <a:r>
              <a:rPr lang="ru-RU" sz="2400" dirty="0" err="1"/>
              <a:t>третій</a:t>
            </a:r>
            <a:r>
              <a:rPr lang="ru-RU" sz="2400" dirty="0"/>
              <a:t> за </a:t>
            </a:r>
            <a:r>
              <a:rPr lang="ru-RU" sz="2400" dirty="0" err="1"/>
              <a:t>кількістю</a:t>
            </a:r>
            <a:r>
              <a:rPr lang="ru-RU" sz="2400" dirty="0"/>
              <a:t> </a:t>
            </a:r>
            <a:r>
              <a:rPr lang="ru-RU" sz="2400" dirty="0" err="1"/>
              <a:t>ядерний</a:t>
            </a:r>
            <a:r>
              <a:rPr lang="ru-RU" sz="2400" dirty="0"/>
              <a:t> арсенал </a:t>
            </a:r>
            <a:r>
              <a:rPr lang="ru-RU" sz="2400" dirty="0" err="1"/>
              <a:t>світу</a:t>
            </a:r>
            <a:r>
              <a:rPr lang="ru-RU" sz="2400" dirty="0"/>
              <a:t>. До </a:t>
            </a:r>
            <a:r>
              <a:rPr lang="ru-RU" sz="2400" dirty="0" err="1"/>
              <a:t>нього</a:t>
            </a:r>
            <a:r>
              <a:rPr lang="ru-RU" sz="2400" dirty="0"/>
              <a:t> входило:</a:t>
            </a:r>
          </a:p>
          <a:p>
            <a:pPr algn="just"/>
            <a:r>
              <a:rPr lang="uk-UA" sz="2400" dirty="0"/>
              <a:t>176 міжконтинентальних балістичних ракет у складі 43-ї ракетної армії: 130 рідкопаливних </a:t>
            </a:r>
            <a:r>
              <a:rPr lang="en-US" sz="2400" dirty="0"/>
              <a:t>SS-19 (</a:t>
            </a:r>
            <a:r>
              <a:rPr lang="uk-UA" sz="2400" dirty="0"/>
              <a:t>по шість боєголовок кожна) та 46 твердопаливних </a:t>
            </a:r>
            <a:r>
              <a:rPr lang="en-US" sz="2400" dirty="0"/>
              <a:t>SS-24 (</a:t>
            </a:r>
            <a:r>
              <a:rPr lang="uk-UA" sz="2400" dirty="0"/>
              <a:t>по десять боєголовок кожна) у шахтних пускових установках;</a:t>
            </a:r>
          </a:p>
          <a:p>
            <a:pPr algn="just"/>
            <a:r>
              <a:rPr lang="uk-UA" sz="2400" dirty="0"/>
              <a:t>стратегічні бомбардувальники Ту-95МС та Ту-160: від 30 до 43;</a:t>
            </a:r>
          </a:p>
          <a:p>
            <a:pPr algn="just"/>
            <a:r>
              <a:rPr lang="uk-UA" sz="2400" dirty="0"/>
              <a:t>ядерні боєзаряди стратегічної зброї: від 1514 до 2156;</a:t>
            </a:r>
          </a:p>
          <a:p>
            <a:pPr algn="just"/>
            <a:r>
              <a:rPr lang="uk-UA" sz="2400" dirty="0"/>
              <a:t>тактичні ядерні боєзаряди: від 2800 до 4200.</a:t>
            </a:r>
          </a:p>
        </p:txBody>
      </p:sp>
    </p:spTree>
    <p:extLst>
      <p:ext uri="{BB962C8B-B14F-4D97-AF65-F5344CB8AC3E}">
        <p14:creationId xmlns:p14="http://schemas.microsoft.com/office/powerpoint/2010/main" val="209659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DEFD554-AAC8-4915-B284-55A1E3F296DA}"/>
              </a:ext>
            </a:extLst>
          </p:cNvPr>
          <p:cNvSpPr>
            <a:spLocks noGrp="1"/>
          </p:cNvSpPr>
          <p:nvPr>
            <p:ph idx="1"/>
          </p:nvPr>
        </p:nvSpPr>
        <p:spPr>
          <a:xfrm>
            <a:off x="646731" y="315884"/>
            <a:ext cx="4490534" cy="6284421"/>
          </a:xfrm>
        </p:spPr>
        <p:txBody>
          <a:bodyPr/>
          <a:lstStyle/>
          <a:p>
            <a:pPr algn="just"/>
            <a:r>
              <a:rPr lang="uk-UA" dirty="0"/>
              <a:t>Україна опинилася перед складним геополітичним вибором: зберігати успадкований ядерний потенціал чи відмовитися від нього. Молода держава перебувала під потужним міжнародним тиском з боку провідних світових держав, які були зацікавлені в обмеженні розповсюдження ядерної зброї. Водночас економічні труднощі, пов'язані з утриманням та обслуговуванням ядерного арсеналу, змушували українське керівництво шукати альтернативні шляхи забезпечення </a:t>
            </a:r>
            <a:r>
              <a:rPr lang="en-US" dirty="0"/>
              <a:t>national security. </a:t>
            </a:r>
            <a:r>
              <a:rPr lang="uk-UA" dirty="0"/>
              <a:t>Прагнення інтеграції до світової спільноти, отримання міжнародної підтримки та економічних преференцій також були вагомими аргументами на користь роззброєння.</a:t>
            </a:r>
          </a:p>
        </p:txBody>
      </p:sp>
      <p:pic>
        <p:nvPicPr>
          <p:cNvPr id="5" name="Рисунок 4">
            <a:extLst>
              <a:ext uri="{FF2B5EF4-FFF2-40B4-BE49-F238E27FC236}">
                <a16:creationId xmlns:a16="http://schemas.microsoft.com/office/drawing/2014/main" id="{AEA89F6B-ECC1-463C-8D3A-8FB6CCE2E19B}"/>
              </a:ext>
            </a:extLst>
          </p:cNvPr>
          <p:cNvPicPr>
            <a:picLocks noChangeAspect="1"/>
          </p:cNvPicPr>
          <p:nvPr/>
        </p:nvPicPr>
        <p:blipFill>
          <a:blip r:embed="rId2"/>
          <a:stretch>
            <a:fillRect/>
          </a:stretch>
        </p:blipFill>
        <p:spPr>
          <a:xfrm>
            <a:off x="5324263" y="1463040"/>
            <a:ext cx="5748289" cy="3536545"/>
          </a:xfrm>
          <a:prstGeom prst="rect">
            <a:avLst/>
          </a:prstGeom>
        </p:spPr>
      </p:pic>
    </p:spTree>
    <p:extLst>
      <p:ext uri="{BB962C8B-B14F-4D97-AF65-F5344CB8AC3E}">
        <p14:creationId xmlns:p14="http://schemas.microsoft.com/office/powerpoint/2010/main" val="415389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64EE25D-DF20-4AA2-9568-A6F30CC13E66}"/>
              </a:ext>
            </a:extLst>
          </p:cNvPr>
          <p:cNvSpPr>
            <a:spLocks noGrp="1"/>
          </p:cNvSpPr>
          <p:nvPr>
            <p:ph idx="1"/>
          </p:nvPr>
        </p:nvSpPr>
        <p:spPr>
          <a:xfrm>
            <a:off x="945988" y="532014"/>
            <a:ext cx="9794055" cy="4351337"/>
          </a:xfrm>
        </p:spPr>
        <p:txBody>
          <a:bodyPr>
            <a:noAutofit/>
          </a:bodyPr>
          <a:lstStyle/>
          <a:p>
            <a:pPr algn="just"/>
            <a:r>
              <a:rPr lang="ru-RU" sz="2800" dirty="0" err="1"/>
              <a:t>Процес</a:t>
            </a:r>
            <a:r>
              <a:rPr lang="ru-RU" sz="2800" dirty="0"/>
              <a:t> ядерного </a:t>
            </a:r>
            <a:r>
              <a:rPr lang="ru-RU" sz="2800" dirty="0" err="1"/>
              <a:t>роззброєння</a:t>
            </a:r>
            <a:r>
              <a:rPr lang="ru-RU" sz="2800" dirty="0"/>
              <a:t> </a:t>
            </a:r>
            <a:r>
              <a:rPr lang="ru-RU" sz="2800" dirty="0" err="1"/>
              <a:t>України</a:t>
            </a:r>
            <a:r>
              <a:rPr lang="ru-RU" sz="2800" dirty="0"/>
              <a:t> </a:t>
            </a:r>
            <a:r>
              <a:rPr lang="ru-RU" sz="2800" dirty="0" err="1"/>
              <a:t>розпочався</a:t>
            </a:r>
            <a:r>
              <a:rPr lang="ru-RU" sz="2800" dirty="0"/>
              <a:t> у 1992 </a:t>
            </a:r>
            <a:r>
              <a:rPr lang="ru-RU" sz="2800" dirty="0" err="1"/>
              <a:t>році</a:t>
            </a:r>
            <a:r>
              <a:rPr lang="ru-RU" sz="2800" dirty="0"/>
              <a:t> з перших </a:t>
            </a:r>
            <a:r>
              <a:rPr lang="ru-RU" sz="2800" dirty="0" err="1"/>
              <a:t>домовленостей</a:t>
            </a:r>
            <a:r>
              <a:rPr lang="ru-RU" sz="2800" dirty="0"/>
              <a:t> про </a:t>
            </a:r>
            <a:r>
              <a:rPr lang="ru-RU" sz="2800" dirty="0" err="1"/>
              <a:t>виведення</a:t>
            </a:r>
            <a:r>
              <a:rPr lang="ru-RU" sz="2800" dirty="0"/>
              <a:t> </a:t>
            </a:r>
            <a:r>
              <a:rPr lang="ru-RU" sz="2800" dirty="0" err="1"/>
              <a:t>ядерної</a:t>
            </a:r>
            <a:r>
              <a:rPr lang="ru-RU" sz="2800" dirty="0"/>
              <a:t> </a:t>
            </a:r>
            <a:r>
              <a:rPr lang="ru-RU" sz="2800" dirty="0" err="1"/>
              <a:t>зброї</a:t>
            </a:r>
            <a:r>
              <a:rPr lang="ru-RU" sz="2800" dirty="0"/>
              <a:t> з </a:t>
            </a:r>
            <a:r>
              <a:rPr lang="ru-RU" sz="2800" dirty="0" err="1"/>
              <a:t>території</a:t>
            </a:r>
            <a:r>
              <a:rPr lang="ru-RU" sz="2800" dirty="0"/>
              <a:t> </a:t>
            </a:r>
            <a:r>
              <a:rPr lang="ru-RU" sz="2800" dirty="0" err="1"/>
              <a:t>республіки</a:t>
            </a:r>
            <a:r>
              <a:rPr lang="ru-RU" sz="2800" dirty="0"/>
              <a:t>. </a:t>
            </a:r>
            <a:r>
              <a:rPr lang="ru-RU" sz="2800" dirty="0" err="1"/>
              <a:t>Ключовими</a:t>
            </a:r>
            <a:r>
              <a:rPr lang="ru-RU" sz="2800" dirty="0"/>
              <a:t> документами стали </a:t>
            </a:r>
            <a:r>
              <a:rPr lang="ru-RU" sz="2800" dirty="0" err="1"/>
              <a:t>Лісабонський</a:t>
            </a:r>
            <a:r>
              <a:rPr lang="ru-RU" sz="2800" dirty="0"/>
              <a:t> протокол та Угода про </a:t>
            </a:r>
            <a:r>
              <a:rPr lang="ru-RU" sz="2800" dirty="0" err="1"/>
              <a:t>скорочення</a:t>
            </a:r>
            <a:r>
              <a:rPr lang="ru-RU" sz="2800" dirty="0"/>
              <a:t> </a:t>
            </a:r>
            <a:r>
              <a:rPr lang="ru-RU" sz="2800" dirty="0" err="1"/>
              <a:t>стратегічних</a:t>
            </a:r>
            <a:r>
              <a:rPr lang="ru-RU" sz="2800" dirty="0"/>
              <a:t> </a:t>
            </a:r>
            <a:r>
              <a:rPr lang="ru-RU" sz="2800" dirty="0" err="1"/>
              <a:t>наступальних</a:t>
            </a:r>
            <a:r>
              <a:rPr lang="ru-RU" sz="2800" dirty="0"/>
              <a:t> </a:t>
            </a:r>
            <a:r>
              <a:rPr lang="ru-RU" sz="2800" dirty="0" err="1"/>
              <a:t>озброєнь</a:t>
            </a:r>
            <a:r>
              <a:rPr lang="ru-RU" sz="2800" dirty="0"/>
              <a:t>. </a:t>
            </a:r>
            <a:r>
              <a:rPr lang="ru-RU" sz="2800" dirty="0" err="1"/>
              <a:t>Україна</a:t>
            </a:r>
            <a:r>
              <a:rPr lang="ru-RU" sz="2800" dirty="0"/>
              <a:t> взяла на себе </a:t>
            </a:r>
            <a:r>
              <a:rPr lang="ru-RU" sz="2800" dirty="0" err="1"/>
              <a:t>зобов'язання</a:t>
            </a:r>
            <a:r>
              <a:rPr lang="ru-RU" sz="2800" dirty="0"/>
              <a:t> </a:t>
            </a:r>
            <a:r>
              <a:rPr lang="ru-RU" sz="2800" dirty="0" err="1"/>
              <a:t>передати</a:t>
            </a:r>
            <a:r>
              <a:rPr lang="ru-RU" sz="2800" dirty="0"/>
              <a:t> </a:t>
            </a:r>
            <a:r>
              <a:rPr lang="ru-RU" sz="2800" dirty="0" err="1"/>
              <a:t>всі</a:t>
            </a:r>
            <a:r>
              <a:rPr lang="ru-RU" sz="2800" dirty="0"/>
              <a:t> </a:t>
            </a:r>
            <a:r>
              <a:rPr lang="ru-RU" sz="2800" dirty="0" err="1"/>
              <a:t>ядерні</a:t>
            </a:r>
            <a:r>
              <a:rPr lang="ru-RU" sz="2800" dirty="0"/>
              <a:t> </a:t>
            </a:r>
            <a:r>
              <a:rPr lang="ru-RU" sz="2800" dirty="0" err="1"/>
              <a:t>боєголовки</a:t>
            </a:r>
            <a:r>
              <a:rPr lang="ru-RU" sz="2800" dirty="0"/>
              <a:t> до </a:t>
            </a:r>
            <a:r>
              <a:rPr lang="ru-RU" sz="2800" dirty="0" err="1"/>
              <a:t>Російської</a:t>
            </a:r>
            <a:r>
              <a:rPr lang="ru-RU" sz="2800" dirty="0"/>
              <a:t> </a:t>
            </a:r>
            <a:r>
              <a:rPr lang="ru-RU" sz="2800" dirty="0" err="1"/>
              <a:t>Федерації</a:t>
            </a:r>
            <a:r>
              <a:rPr lang="ru-RU" sz="2800" dirty="0"/>
              <a:t>, яка формально </a:t>
            </a:r>
            <a:r>
              <a:rPr lang="ru-RU" sz="2800" dirty="0" err="1"/>
              <a:t>вважалася</a:t>
            </a:r>
            <a:r>
              <a:rPr lang="ru-RU" sz="2800" dirty="0"/>
              <a:t> </a:t>
            </a:r>
            <a:r>
              <a:rPr lang="ru-RU" sz="2800" dirty="0" err="1"/>
              <a:t>правонаступницею</a:t>
            </a:r>
            <a:r>
              <a:rPr lang="ru-RU" sz="2800" dirty="0"/>
              <a:t> СРСР у </a:t>
            </a:r>
            <a:r>
              <a:rPr lang="ru-RU" sz="2800" dirty="0" err="1"/>
              <a:t>питаннях</a:t>
            </a:r>
            <a:r>
              <a:rPr lang="ru-RU" sz="2800" dirty="0"/>
              <a:t> ядерного арсеналу. </a:t>
            </a:r>
            <a:r>
              <a:rPr lang="ru-RU" sz="2800" dirty="0" err="1"/>
              <a:t>Повна</a:t>
            </a:r>
            <a:r>
              <a:rPr lang="ru-RU" sz="2800" dirty="0"/>
              <a:t> передача </a:t>
            </a:r>
            <a:r>
              <a:rPr lang="ru-RU" sz="2800" dirty="0" err="1"/>
              <a:t>боєголовок</a:t>
            </a:r>
            <a:r>
              <a:rPr lang="ru-RU" sz="2800" dirty="0"/>
              <a:t> </a:t>
            </a:r>
            <a:r>
              <a:rPr lang="ru-RU" sz="2800" dirty="0" err="1"/>
              <a:t>відбулася</a:t>
            </a:r>
            <a:r>
              <a:rPr lang="ru-RU" sz="2800" dirty="0"/>
              <a:t> до 1996 року, </a:t>
            </a:r>
            <a:r>
              <a:rPr lang="ru-RU" sz="2800" dirty="0" err="1"/>
              <a:t>що</a:t>
            </a:r>
            <a:r>
              <a:rPr lang="ru-RU" sz="2800" dirty="0"/>
              <a:t> стало </a:t>
            </a:r>
            <a:r>
              <a:rPr lang="ru-RU" sz="2800" dirty="0" err="1"/>
              <a:t>безпрецедентним</a:t>
            </a:r>
            <a:r>
              <a:rPr lang="ru-RU" sz="2800" dirty="0"/>
              <a:t> актом </a:t>
            </a:r>
            <a:r>
              <a:rPr lang="ru-RU" sz="2800" dirty="0" err="1"/>
              <a:t>добровільної</a:t>
            </a:r>
            <a:r>
              <a:rPr lang="ru-RU" sz="2800" dirty="0"/>
              <a:t> </a:t>
            </a:r>
            <a:r>
              <a:rPr lang="ru-RU" sz="2800" dirty="0" err="1"/>
              <a:t>відмови</a:t>
            </a:r>
            <a:r>
              <a:rPr lang="ru-RU" sz="2800" dirty="0"/>
              <a:t> </a:t>
            </a:r>
            <a:r>
              <a:rPr lang="ru-RU" sz="2800" dirty="0" err="1"/>
              <a:t>держави</a:t>
            </a:r>
            <a:r>
              <a:rPr lang="ru-RU" sz="2800" dirty="0"/>
              <a:t> </a:t>
            </a:r>
            <a:r>
              <a:rPr lang="ru-RU" sz="2800" dirty="0" err="1"/>
              <a:t>від</a:t>
            </a:r>
            <a:r>
              <a:rPr lang="ru-RU" sz="2800" dirty="0"/>
              <a:t> ядерного </a:t>
            </a:r>
            <a:r>
              <a:rPr lang="ru-RU" sz="2800" dirty="0" err="1"/>
              <a:t>потенціалу</a:t>
            </a:r>
            <a:r>
              <a:rPr lang="ru-RU" sz="2800" dirty="0"/>
              <a:t>.</a:t>
            </a:r>
            <a:endParaRPr lang="uk-UA" sz="2800" dirty="0"/>
          </a:p>
        </p:txBody>
      </p:sp>
    </p:spTree>
    <p:extLst>
      <p:ext uri="{BB962C8B-B14F-4D97-AF65-F5344CB8AC3E}">
        <p14:creationId xmlns:p14="http://schemas.microsoft.com/office/powerpoint/2010/main" val="346114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6E2B350-771D-4181-ACE9-6B34EC4D98EC}"/>
              </a:ext>
            </a:extLst>
          </p:cNvPr>
          <p:cNvSpPr>
            <a:spLocks noGrp="1"/>
          </p:cNvSpPr>
          <p:nvPr>
            <p:ph idx="1"/>
          </p:nvPr>
        </p:nvSpPr>
        <p:spPr>
          <a:xfrm>
            <a:off x="197843" y="814647"/>
            <a:ext cx="4656790" cy="5203768"/>
          </a:xfrm>
        </p:spPr>
        <p:txBody>
          <a:bodyPr>
            <a:normAutofit lnSpcReduction="10000"/>
          </a:bodyPr>
          <a:lstStyle/>
          <a:p>
            <a:pPr algn="just"/>
            <a:r>
              <a:rPr lang="uk-UA" dirty="0"/>
              <a:t>А 5 грудня 1994 року між Україною, Російською Федерацією, Великою Британією та Сполученими Штатами Америки було підписано так званий Будапештський меморандум, за яким вище перелічені учасники повинні поважати незалежність, суверенітет та існуючі кордони України, утримуватись від будь-яких проявів агресії щодо України, зокрема й від економічного тиску.</a:t>
            </a:r>
          </a:p>
          <a:p>
            <a:pPr algn="just"/>
            <a:endParaRPr lang="uk-UA" dirty="0"/>
          </a:p>
          <a:p>
            <a:pPr algn="just"/>
            <a:r>
              <a:rPr lang="uk-UA" dirty="0"/>
              <a:t>У червні 1996 року Україна повністю виконала свої домовленості – всі ядерні боєголовки були передані для знищення в Росію, а засекречені стратегічні бази переведені в невійськове використання. Своїх зобов’язань гаранти не виконали.</a:t>
            </a:r>
          </a:p>
        </p:txBody>
      </p:sp>
      <p:pic>
        <p:nvPicPr>
          <p:cNvPr id="4" name="Рисунок 3">
            <a:extLst>
              <a:ext uri="{FF2B5EF4-FFF2-40B4-BE49-F238E27FC236}">
                <a16:creationId xmlns:a16="http://schemas.microsoft.com/office/drawing/2014/main" id="{68A74347-A6A0-4178-9484-0EE57A515E8D}"/>
              </a:ext>
            </a:extLst>
          </p:cNvPr>
          <p:cNvPicPr>
            <a:picLocks noChangeAspect="1"/>
          </p:cNvPicPr>
          <p:nvPr/>
        </p:nvPicPr>
        <p:blipFill>
          <a:blip r:embed="rId2"/>
          <a:stretch>
            <a:fillRect/>
          </a:stretch>
        </p:blipFill>
        <p:spPr>
          <a:xfrm>
            <a:off x="5236280" y="1812174"/>
            <a:ext cx="5836271" cy="2958032"/>
          </a:xfrm>
          <a:prstGeom prst="rect">
            <a:avLst/>
          </a:prstGeom>
        </p:spPr>
      </p:pic>
    </p:spTree>
    <p:extLst>
      <p:ext uri="{BB962C8B-B14F-4D97-AF65-F5344CB8AC3E}">
        <p14:creationId xmlns:p14="http://schemas.microsoft.com/office/powerpoint/2010/main" val="165463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8CF540F-C59C-495B-9C89-BE67813E1DA0}"/>
              </a:ext>
            </a:extLst>
          </p:cNvPr>
          <p:cNvSpPr>
            <a:spLocks noGrp="1"/>
          </p:cNvSpPr>
          <p:nvPr>
            <p:ph idx="1"/>
          </p:nvPr>
        </p:nvSpPr>
        <p:spPr>
          <a:xfrm>
            <a:off x="330846" y="1785345"/>
            <a:ext cx="3759015" cy="4351337"/>
          </a:xfrm>
        </p:spPr>
        <p:txBody>
          <a:bodyPr/>
          <a:lstStyle/>
          <a:p>
            <a:pPr algn="just"/>
            <a:r>
              <a:rPr lang="uk-UA" dirty="0"/>
              <a:t>Підписантом Будапештського меморандуму від України був президент (1994-2005 рр.) Леонід Кучма. Через роки він зізнався, що його попереджали про наслідки. Про це він розповів під час виступу на щорічній зустрічі Ялтинської європейської стратегії (</a:t>
            </a:r>
            <a:r>
              <a:rPr lang="en-US" dirty="0"/>
              <a:t>YES) </a:t>
            </a:r>
            <a:r>
              <a:rPr lang="uk-UA" dirty="0"/>
              <a:t>у 2017 році.</a:t>
            </a:r>
          </a:p>
        </p:txBody>
      </p:sp>
      <p:pic>
        <p:nvPicPr>
          <p:cNvPr id="1026" name="Picture 2">
            <a:extLst>
              <a:ext uri="{FF2B5EF4-FFF2-40B4-BE49-F238E27FC236}">
                <a16:creationId xmlns:a16="http://schemas.microsoft.com/office/drawing/2014/main" id="{3A1C8600-181B-43C6-BDEC-656B3CE14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494" y="1253330"/>
            <a:ext cx="673077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C44EA-564E-4404-8317-16AB032D047B}"/>
              </a:ext>
            </a:extLst>
          </p:cNvPr>
          <p:cNvSpPr>
            <a:spLocks noGrp="1"/>
          </p:cNvSpPr>
          <p:nvPr>
            <p:ph type="title"/>
          </p:nvPr>
        </p:nvSpPr>
        <p:spPr/>
        <p:txBody>
          <a:bodyPr/>
          <a:lstStyle/>
          <a:p>
            <a:r>
              <a:rPr lang="uk-UA" dirty="0">
                <a:solidFill>
                  <a:srgbClr val="FF0000"/>
                </a:solidFill>
              </a:rPr>
              <a:t>Будапештський Меморандум - гарантії безпеки</a:t>
            </a:r>
          </a:p>
        </p:txBody>
      </p:sp>
      <p:sp>
        <p:nvSpPr>
          <p:cNvPr id="3" name="Місце для вмісту 2">
            <a:extLst>
              <a:ext uri="{FF2B5EF4-FFF2-40B4-BE49-F238E27FC236}">
                <a16:creationId xmlns:a16="http://schemas.microsoft.com/office/drawing/2014/main" id="{9D4E2FB2-617A-4488-B3D3-5B175832F157}"/>
              </a:ext>
            </a:extLst>
          </p:cNvPr>
          <p:cNvSpPr>
            <a:spLocks noGrp="1"/>
          </p:cNvSpPr>
          <p:nvPr>
            <p:ph idx="1"/>
          </p:nvPr>
        </p:nvSpPr>
        <p:spPr/>
        <p:txBody>
          <a:bodyPr/>
          <a:lstStyle/>
          <a:p>
            <a:pPr algn="just"/>
            <a:r>
              <a:rPr lang="uk-UA" dirty="0"/>
              <a:t>5 грудня 1994 року в Будапешті було підписано меморандум, який став </a:t>
            </a:r>
            <a:r>
              <a:rPr lang="uk-UA" sz="2400" dirty="0"/>
              <a:t>ключовим документом у процесі ядерного роззброєння України. Учасниками меморандуму стали США, Великобританія, Російська Федерація та Україна. Документ містив фундаментальні гарантії безпеки для України: повага до її незалежності та суверенітету, гарантування територіальної цілісності, невтручання у внутрішні справи. Взамін на відмову від ядерної зброї країни-гаранти зобов'язалися забезпечити безпеку молодої української держави</a:t>
            </a:r>
          </a:p>
        </p:txBody>
      </p:sp>
    </p:spTree>
    <p:extLst>
      <p:ext uri="{BB962C8B-B14F-4D97-AF65-F5344CB8AC3E}">
        <p14:creationId xmlns:p14="http://schemas.microsoft.com/office/powerpoint/2010/main" val="277181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5966E-83A5-4E4C-9872-7298FBAB200E}"/>
              </a:ext>
            </a:extLst>
          </p:cNvPr>
          <p:cNvSpPr>
            <a:spLocks noGrp="1"/>
          </p:cNvSpPr>
          <p:nvPr>
            <p:ph type="title"/>
          </p:nvPr>
        </p:nvSpPr>
        <p:spPr/>
        <p:txBody>
          <a:bodyPr/>
          <a:lstStyle/>
          <a:p>
            <a:r>
              <a:rPr lang="uk-UA" dirty="0">
                <a:solidFill>
                  <a:srgbClr val="FF0000"/>
                </a:solidFill>
              </a:rPr>
              <a:t>Умови та мотивація роззброєння</a:t>
            </a:r>
          </a:p>
        </p:txBody>
      </p:sp>
      <p:sp>
        <p:nvSpPr>
          <p:cNvPr id="3" name="Місце для вмісту 2">
            <a:extLst>
              <a:ext uri="{FF2B5EF4-FFF2-40B4-BE49-F238E27FC236}">
                <a16:creationId xmlns:a16="http://schemas.microsoft.com/office/drawing/2014/main" id="{E0B9B1AD-5741-4F3E-B5D7-5A34F2218A75}"/>
              </a:ext>
            </a:extLst>
          </p:cNvPr>
          <p:cNvSpPr>
            <a:spLocks noGrp="1"/>
          </p:cNvSpPr>
          <p:nvPr>
            <p:ph idx="1"/>
          </p:nvPr>
        </p:nvSpPr>
        <p:spPr/>
        <p:txBody>
          <a:bodyPr>
            <a:normAutofit/>
          </a:bodyPr>
          <a:lstStyle/>
          <a:p>
            <a:pPr algn="just"/>
            <a:r>
              <a:rPr lang="uk-UA" sz="2400" dirty="0"/>
              <a:t>Україна погодилася відмовитися від ядерної зброї на основі низки важливих мотивацій. По-перше, утримання ядерного арсеналу було надзвичайно витратним для молодої держави з слабкою економікою. По-друге, міжнародні фінансові інституції та західні країни пропонували значні економічні преференції та кредити в обмін на роззброєння. По-третє, </a:t>
            </a:r>
            <a:r>
              <a:rPr lang="en-US" sz="2400" dirty="0"/>
              <a:t>Ukrainian leadership </a:t>
            </a:r>
            <a:r>
              <a:rPr lang="uk-UA" sz="2400" dirty="0"/>
              <a:t>вбачав стратегічну перспективу в інтеграції до європейських та євроатлантичних структур, що вимагало демонстрації прихильності до міжнародного права та режиму нерозповсюдження ядерної зброї.</a:t>
            </a:r>
          </a:p>
        </p:txBody>
      </p:sp>
    </p:spTree>
    <p:extLst>
      <p:ext uri="{BB962C8B-B14F-4D97-AF65-F5344CB8AC3E}">
        <p14:creationId xmlns:p14="http://schemas.microsoft.com/office/powerpoint/2010/main" val="2989681190"/>
      </p:ext>
    </p:extLst>
  </p:cSld>
  <p:clrMapOvr>
    <a:masterClrMapping/>
  </p:clrMapOvr>
</p:sld>
</file>

<file path=ppt/theme/theme1.xml><?xml version="1.0" encoding="utf-8"?>
<a:theme xmlns:a="http://schemas.openxmlformats.org/drawingml/2006/main" name="Краєвид">
  <a:themeElements>
    <a:clrScheme name="Краєвид">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Краєвид">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Краєвид">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Краєвид</Template>
  <TotalTime>143</TotalTime>
  <Words>940</Words>
  <Application>Microsoft Office PowerPoint</Application>
  <PresentationFormat>Широкий екран</PresentationFormat>
  <Paragraphs>32</Paragraphs>
  <Slides>13</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13</vt:i4>
      </vt:variant>
    </vt:vector>
  </HeadingPairs>
  <TitlesOfParts>
    <vt:vector size="18" baseType="lpstr">
      <vt:lpstr>Arial</vt:lpstr>
      <vt:lpstr>Calibri</vt:lpstr>
      <vt:lpstr>Century Schoolbook</vt:lpstr>
      <vt:lpstr>Wingdings 2</vt:lpstr>
      <vt:lpstr>Краєвид</vt:lpstr>
      <vt:lpstr>Тема 7. Україна в системі ядерного роззброєння   </vt:lpstr>
      <vt:lpstr>План</vt:lpstr>
      <vt:lpstr>Презентація PowerPoint</vt:lpstr>
      <vt:lpstr>Презентація PowerPoint</vt:lpstr>
      <vt:lpstr>Презентація PowerPoint</vt:lpstr>
      <vt:lpstr>Презентація PowerPoint</vt:lpstr>
      <vt:lpstr>Презентація PowerPoint</vt:lpstr>
      <vt:lpstr>Будапештський Меморандум - гарантії безпеки</vt:lpstr>
      <vt:lpstr>Умови та мотивація роззброєння</vt:lpstr>
      <vt:lpstr>Перші порушення Будапештського Меморандуму</vt:lpstr>
      <vt:lpstr>Презентація PowerPoint</vt:lpstr>
      <vt:lpstr>Наслідки для України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5. Римський статут та воєнні злочини  </dc:title>
  <dc:creator>Admin</dc:creator>
  <cp:lastModifiedBy>Admin</cp:lastModifiedBy>
  <cp:revision>23</cp:revision>
  <dcterms:created xsi:type="dcterms:W3CDTF">2025-03-04T11:14:56Z</dcterms:created>
  <dcterms:modified xsi:type="dcterms:W3CDTF">2025-03-04T14:00:04Z</dcterms:modified>
</cp:coreProperties>
</file>