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38"/>
  </p:notesMasterIdLst>
  <p:sldIdLst>
    <p:sldId id="876" r:id="rId2"/>
    <p:sldId id="1058" r:id="rId3"/>
    <p:sldId id="759" r:id="rId4"/>
    <p:sldId id="788" r:id="rId5"/>
    <p:sldId id="790" r:id="rId6"/>
    <p:sldId id="927" r:id="rId7"/>
    <p:sldId id="886" r:id="rId8"/>
    <p:sldId id="792" r:id="rId9"/>
    <p:sldId id="881" r:id="rId10"/>
    <p:sldId id="930" r:id="rId11"/>
    <p:sldId id="795" r:id="rId12"/>
    <p:sldId id="812" r:id="rId13"/>
    <p:sldId id="960" r:id="rId14"/>
    <p:sldId id="1067" r:id="rId15"/>
    <p:sldId id="1068" r:id="rId16"/>
    <p:sldId id="808" r:id="rId17"/>
    <p:sldId id="961" r:id="rId18"/>
    <p:sldId id="932" r:id="rId19"/>
    <p:sldId id="1069" r:id="rId20"/>
    <p:sldId id="1070" r:id="rId21"/>
    <p:sldId id="771" r:id="rId22"/>
    <p:sldId id="865" r:id="rId23"/>
    <p:sldId id="934" r:id="rId24"/>
    <p:sldId id="1071" r:id="rId25"/>
    <p:sldId id="935" r:id="rId26"/>
    <p:sldId id="964" r:id="rId27"/>
    <p:sldId id="936" r:id="rId28"/>
    <p:sldId id="937" r:id="rId29"/>
    <p:sldId id="1066" r:id="rId30"/>
    <p:sldId id="939" r:id="rId31"/>
    <p:sldId id="940" r:id="rId32"/>
    <p:sldId id="941" r:id="rId33"/>
    <p:sldId id="946" r:id="rId34"/>
    <p:sldId id="958" r:id="rId35"/>
    <p:sldId id="874" r:id="rId36"/>
    <p:sldId id="291" r:id="rId37"/>
  </p:sldIdLst>
  <p:sldSz cx="9144000" cy="5143500" type="screen16x9"/>
  <p:notesSz cx="6858000" cy="9144000"/>
  <p:custDataLst>
    <p:tags r:id="rId39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>
      <p:ext uri="{19B8F6BF-5375-455C-9EA6-DF929625EA0E}">
        <p15:presenceInfo xmlns:p15="http://schemas.microsoft.com/office/powerpoint/2012/main" userId="S-1-5-21-1708537768-1303643608-725345543-200204" providerId="AD"/>
      </p:ext>
    </p:extLst>
  </p:cmAuthor>
  <p:cmAuthor id="2" name="Bob Vachon" initials="BV" lastIdx="24" clrIdx="2">
    <p:extLst>
      <p:ext uri="{19B8F6BF-5375-455C-9EA6-DF929625EA0E}">
        <p15:presenceInfo xmlns:p15="http://schemas.microsoft.com/office/powerpoint/2012/main" userId="c7abe87968a0b633" providerId="Windows Live"/>
      </p:ext>
    </p:extLst>
  </p:cmAuthor>
  <p:cmAuthor id="3" name="Sue Livingston -X (suliving - UNICON INC at Cisco)" initials="SL-(-UIaC" lastIdx="15" clrIdx="3">
    <p:extLst>
      <p:ext uri="{19B8F6BF-5375-455C-9EA6-DF929625EA0E}">
        <p15:presenceInfo xmlns:p15="http://schemas.microsoft.com/office/powerpoint/2012/main" userId="S::suliving@cisco.com::dc701d48-dd51-411a-9041-b7f1328f1486" providerId="AD"/>
      </p:ext>
    </p:extLst>
  </p:cmAuthor>
  <p:cmAuthor id="4" name="jagibbon" initials="jmg" lastIdx="8" clrIdx="4">
    <p:extLst>
      <p:ext uri="{19B8F6BF-5375-455C-9EA6-DF929625EA0E}">
        <p15:presenceInfo xmlns:p15="http://schemas.microsoft.com/office/powerpoint/2012/main" userId="jagib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32" autoAdjust="0"/>
    <p:restoredTop sz="86545" autoAdjust="0"/>
  </p:normalViewPr>
  <p:slideViewPr>
    <p:cSldViewPr snapToGrid="0" showGuides="1">
      <p:cViewPr varScale="1">
        <p:scale>
          <a:sx n="58" d="100"/>
          <a:sy n="58" d="100"/>
        </p:scale>
        <p:origin x="845" y="43"/>
      </p:cViewPr>
      <p:guideLst>
        <p:guide orient="horz" pos="1620"/>
        <p:guide pos="336"/>
      </p:guideLst>
    </p:cSldViewPr>
  </p:slideViewPr>
  <p:outlineViewPr>
    <p:cViewPr>
      <p:scale>
        <a:sx n="33" d="100"/>
        <a:sy n="33" d="100"/>
      </p:scale>
      <p:origin x="0" y="-226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t>12/7/2021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uk-UA" dirty="0"/>
              <a:t>Програма мережних академій </a:t>
            </a:r>
            <a:r>
              <a:rPr lang="uk-UA" dirty="0" err="1"/>
              <a:t>Cisco</a:t>
            </a:r>
            <a:endParaRPr lang="uk-UA" dirty="0"/>
          </a:p>
          <a:p>
            <a:pPr rtl="0"/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  <a:p>
            <a:pPr rtl="0"/>
            <a:r>
              <a:rPr lang="uk-UA" dirty="0"/>
              <a:t>Розділ 15: </a:t>
            </a:r>
            <a:r>
              <a:rPr lang="uk-UA" dirty="0" smtClean="0"/>
              <a:t>Прикладний рівень</a:t>
            </a:r>
            <a:endParaRPr lang="uk-U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8118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/>
              <a:pPr rtl="0"/>
              <a:t>10</a:t>
            </a:fld>
            <a:endParaRPr sz="8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15.2.3 — Однорангові застосунки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480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15.2.4 — Традиційні однорангові застосунки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15.2.5 — Питання для самоперевірки — Однорангове з'єднання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2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12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1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15.3.1 – Протокол передавання гіпертексту (HTTP) і мова розмітки гіпертексту (HTML)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13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54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15.3.1 – Протокол передавання гіпертексту (HTTP) і мова розмітки гіпертексту (HTML) (Продовж.)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14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703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15.3.1 – Протокол передавання гіпертексту (HTTP) і мова розмітки гіпертексту (HTML) (Продовж.)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15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276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15.3.2 – HTTP і HTTPS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16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551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15.3.3 – Протоколи електронної пошти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15.3.4 — SMTP, POP та IMAP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18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46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15.3.4 — SMTP, POP та IMAP (Продовж.)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19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93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rtl="0"/>
            <a:fld id="{7C839C26-801B-42B6-A101-60F37FE2B0A8}" type="slidenum">
              <a:rPr sz="800" b="0">
                <a:solidFill>
                  <a:prstClr val="black"/>
                </a:solidFill>
              </a:rPr>
              <a:pPr algn="r" rtl="0"/>
              <a:t>2</a:t>
            </a:fld>
            <a:endParaRPr sz="800" b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15.0.2 — Що нового я дізнаюся у цьому розділі?</a:t>
            </a:r>
          </a:p>
          <a:p>
            <a:pPr>
              <a:buFontTx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8916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15.3 – Протоколи веб та електронної пошти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15.3.4 — SMTP, POP та IMAP (Продовж.)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Питання для самоперевірки — Протоколи веб та електронної пошти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20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93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10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15.4.1 — Служба доменних імен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48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23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15.4.2 – Формат DNS-повідомлень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254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15.4.2 — Формат DNS-повідомлень (Продовж.)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716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15.4.3 — Ієрархія DNS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93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15.4.4 – Команда nslookup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15.4.5 — Перевірка синтаксису — Команда nslookup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516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27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15.4.6 – Протокол динамічного налаштування вузла (DHCP)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6622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28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15.4.7 — </a:t>
            </a:r>
            <a:r>
              <a:rPr lang="uk-UA" dirty="0" smtClean="0">
                <a:latin typeface="Arial" charset="0"/>
              </a:rPr>
              <a:t>Принципи</a:t>
            </a:r>
            <a:r>
              <a:rPr lang="uk-UA" baseline="0" dirty="0" smtClean="0">
                <a:latin typeface="Arial" charset="0"/>
              </a:rPr>
              <a:t> р</a:t>
            </a:r>
            <a:r>
              <a:rPr lang="uk-UA" dirty="0" smtClean="0">
                <a:latin typeface="Arial" charset="0"/>
              </a:rPr>
              <a:t>оботи протоколу </a:t>
            </a:r>
            <a:r>
              <a:rPr lang="uk-UA" dirty="0">
                <a:latin typeface="Arial" charset="0"/>
              </a:rPr>
              <a:t>DHCP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15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/>
              <a:pPr rtl="0"/>
              <a:t>29</a:t>
            </a:fld>
            <a:endParaRPr sz="8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15.4 – Послуги IP-адресації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15.4.8 — Лабораторна робота - Відстеження DNS-перетворень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15.4.9 — Питання для самоперевірки - Послуги IP-адресації</a:t>
            </a:r>
          </a:p>
        </p:txBody>
      </p:sp>
    </p:spTree>
    <p:extLst>
      <p:ext uri="{BB962C8B-B14F-4D97-AF65-F5344CB8AC3E}">
        <p14:creationId xmlns:p14="http://schemas.microsoft.com/office/powerpoint/2010/main" val="195928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сеансовий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529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15.5 — Файлові сервіси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175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31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15.5 — Файлові сервіси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15.5.1 – Протокол передавання файлів (FTP)</a:t>
            </a:r>
          </a:p>
        </p:txBody>
      </p:sp>
    </p:spTree>
    <p:extLst>
      <p:ext uri="{BB962C8B-B14F-4D97-AF65-F5344CB8AC3E}">
        <p14:creationId xmlns:p14="http://schemas.microsoft.com/office/powerpoint/2010/main" val="1289058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32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15.5 — Файлові сервіси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15.5.2 — Протокол SMB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15.5.3 – Питання для самоперевірки – Файлові сервіси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991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15.6 – Практичне завдання з розділу та контрольна робота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40325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3997A419-355F-A04A-96E0-21643AF8E9FF}" type="slidenum">
              <a:rPr sz="800">
                <a:solidFill>
                  <a:prstClr val="black"/>
                </a:solidFill>
              </a:rPr>
              <a:pPr rtl="0"/>
              <a:t>34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15.6 – Практичне завдання з розділу та контрольна робота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15.6.1 – Що ми вивчили у цьому розділі?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dirty="0">
                <a:latin typeface="Arial" charset="0"/>
              </a:rPr>
              <a:t>15.6.2 – Контрольна робота з розділу — Прикладний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1476824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rtl="0"/>
            <a:fld id="{6C92755B-29FD-8743-9094-C0E3A734D22E}" type="slidenum">
              <a:rPr sz="800">
                <a:solidFill>
                  <a:prstClr val="black"/>
                </a:solidFill>
              </a:rPr>
              <a:pPr rtl="0"/>
              <a:t>35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dirty="0"/>
              <a:t>Нові терміни та команди</a:t>
            </a:r>
          </a:p>
        </p:txBody>
      </p:sp>
    </p:spTree>
    <p:extLst>
      <p:ext uri="{BB962C8B-B14F-4D97-AF65-F5344CB8AC3E}">
        <p14:creationId xmlns:p14="http://schemas.microsoft.com/office/powerpoint/2010/main" val="22467429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641018C-6CAF-B84E-B92C-ECB119457FBA}" type="slidenum">
              <a:rPr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1394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4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сеансовий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15.1.1 – Прикладний рівень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54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5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сеансовий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15.1.2 — Подання даних і сеансовий рівень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3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6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15.1 – Прикладний, подання даних і </a:t>
            </a:r>
            <a:r>
              <a:rPr lang="uk-UA" sz="1200" kern="12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сеансовий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15.1.3 — Протоколи прикладного рівня TCP/IP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b="0" kern="12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15.1.4 — Питання для самоперевірки - Прикладний, подання даних, </a:t>
            </a:r>
            <a:r>
              <a:rPr lang="uk-UA" sz="1200" b="0" kern="1200" dirty="0" err="1">
                <a:solidFill>
                  <a:schemeClr val="tx1"/>
                </a:solidFill>
                <a:latin typeface="Arial" charset="0"/>
                <a:ea typeface="ＭＳ Ｐゴシック" charset="0"/>
              </a:rPr>
              <a:t>сеансовий</a:t>
            </a:r>
            <a:endParaRPr lang="uk-UA" sz="1200" b="0" kern="12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73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</a:t>
            </a:r>
            <a:r>
              <a:rPr lang="uk-UA" sz="12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Прикладний рівень</a:t>
            </a:r>
            <a:endParaRPr lang="uk-UA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41018C-6CAF-B84E-B92C-ECB119457FBA}" type="slidenum">
              <a:rPr>
                <a:solidFill>
                  <a:prstClr val="black"/>
                </a:solidFill>
              </a:rPr>
              <a:pPr rtl="0"/>
              <a:t>7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81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8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15.2.1 — Модель клієнт-сервер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04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26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8826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26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88265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rtl="0"/>
            <a:fld id="{04267211-205D-47E8-9F29-7E4C01D43DC3}" type="slidenum">
              <a:rPr sz="800">
                <a:solidFill>
                  <a:prstClr val="black"/>
                </a:solidFill>
              </a:rPr>
              <a:pPr rtl="0"/>
              <a:t>9</a:t>
            </a:fld>
            <a:endParaRPr sz="80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 – Прикладний рівень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15.2 – Однорангове з'єднання</a:t>
            </a:r>
          </a:p>
          <a:p>
            <a:pPr rtl="0">
              <a:lnSpc>
                <a:spcPct val="80000"/>
              </a:lnSpc>
              <a:buFontTx/>
              <a:buNone/>
            </a:pPr>
            <a:r>
              <a:rPr lang="uk-UA">
                <a:latin typeface="Arial" charset="0"/>
              </a:rPr>
              <a:t>15.2.2 — Однорангові мережі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91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86725553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>
                <a:sym typeface="Arial" pitchFamily="34" charset="0"/>
              </a:rPr>
              <a:t>Second level</a:t>
            </a:r>
          </a:p>
          <a:p>
            <a:pPr lvl="2"/>
            <a:r>
              <a:rPr lang="en-US">
                <a:sym typeface="Arial" pitchFamily="34" charset="0"/>
              </a:rPr>
              <a:t>Third level</a:t>
            </a:r>
          </a:p>
          <a:p>
            <a:pPr lvl="3"/>
            <a:r>
              <a:rPr lang="en-US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>
                <a:sym typeface="Arial" pitchFamily="34" charset="0"/>
              </a:rPr>
              <a:t>Click to edit Master title style</a:t>
            </a:r>
            <a:endParaRPr lang="en-US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4254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617842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96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c15="http://schemas.microsoft.com/office/drawing/2012/chart" xmlns:c="http://schemas.openxmlformats.org/drawingml/2006/chart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sz="60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t>© 2016 Cisco and/or its affiliates. All rights reserved.   Cisco Confidential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4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Relationship Id="rId4" Type="http://schemas.openxmlformats.org/officeDocument/2006/relationships/image" Target="../media/image18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1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4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91416" y="2945536"/>
            <a:ext cx="2676039" cy="902174"/>
          </a:xfrm>
        </p:spPr>
        <p:txBody>
          <a:bodyPr/>
          <a:lstStyle/>
          <a:p>
            <a:pPr rtl="0"/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Вступ до мереж версія 7.0 (ITN)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69497" y="2011680"/>
            <a:ext cx="6672708" cy="1080143"/>
          </a:xfrm>
        </p:spPr>
        <p:txBody>
          <a:bodyPr/>
          <a:lstStyle/>
          <a:p>
            <a:pPr rtl="0"/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Лекція </a:t>
            </a:r>
            <a:r>
              <a:rPr lang="uk-UA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15: </a:t>
            </a:r>
            <a:r>
              <a:rPr lang="uk-UA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Прикладний рівень</a:t>
            </a: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/>
            </a:r>
            <a:b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38986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18872"/>
            <a:ext cx="9144000" cy="592921"/>
          </a:xfrm>
        </p:spPr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/>
              <a:t>Однорангові застосунки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D26DA6-0FF9-5641-9731-B0A4BDCFDD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7337" y="867157"/>
            <a:ext cx="8649325" cy="1104128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Використання P2P дозволяє пристрою бути як клієнтом, так і сервером в рамках одного з'єднання.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Деякі однорангові програми використовують гібридну систему, де кожен вузол звертається до сервера індексів, щоб з'ясувати розташування ресурсу, </a:t>
            </a:r>
            <a:r>
              <a:rPr lang="uk-UA" dirty="0" smtClean="0"/>
              <a:t>розміщеного на </a:t>
            </a:r>
            <a:r>
              <a:rPr lang="uk-UA" dirty="0"/>
              <a:t>іншому </a:t>
            </a:r>
            <a:r>
              <a:rPr lang="uk-UA" dirty="0" err="1"/>
              <a:t>вузлі</a:t>
            </a:r>
            <a:r>
              <a:rPr lang="uk-UA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ja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54141-D701-6049-AE0B-A96CA6EC39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2734" y="2138450"/>
            <a:ext cx="3638529" cy="2137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27509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r>
              <a:rPr lang="uk-UA"/>
              <a:t>Традиційні однорангові застосунки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B50C7D-A789-1947-A197-D4C18A6B4C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4337" y="896222"/>
            <a:ext cx="4096002" cy="3675778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/>
              <a:t>У роботі однорангових застосунків, кожен комп'ютер у мережі із запущеною програмою може виступати як клієнт або сервер для інших комп'ютерів у мережі, які також використовують цей застосунок.</a:t>
            </a:r>
          </a:p>
          <a:p>
            <a:pPr marL="0" indent="0" rtl="0">
              <a:buNone/>
            </a:pPr>
            <a:r>
              <a:rPr lang="uk-UA" sz="1600" dirty="0"/>
              <a:t>До традиційних P2P-мереж належать:</a:t>
            </a:r>
          </a:p>
          <a:p>
            <a:pPr lvl="2" rtl="0"/>
            <a:r>
              <a:rPr lang="uk-UA" sz="1600" dirty="0" err="1"/>
              <a:t>BitTorrent</a:t>
            </a:r>
            <a:endParaRPr lang="uk-UA" sz="1600" dirty="0"/>
          </a:p>
          <a:p>
            <a:pPr lvl="2" rtl="0"/>
            <a:r>
              <a:rPr lang="uk-UA" sz="1600" dirty="0" err="1"/>
              <a:t>Direct</a:t>
            </a:r>
            <a:r>
              <a:rPr lang="uk-UA" sz="1600" dirty="0"/>
              <a:t> </a:t>
            </a:r>
            <a:r>
              <a:rPr lang="uk-UA" sz="1600" dirty="0" err="1"/>
              <a:t>Connect</a:t>
            </a:r>
            <a:endParaRPr lang="uk-UA" sz="1600" dirty="0"/>
          </a:p>
          <a:p>
            <a:pPr lvl="2" rtl="0"/>
            <a:r>
              <a:rPr lang="uk-UA" sz="1600" dirty="0" err="1"/>
              <a:t>eDonKey</a:t>
            </a:r>
            <a:endParaRPr lang="uk-UA" sz="1600" dirty="0"/>
          </a:p>
          <a:p>
            <a:pPr lvl="2" rtl="0"/>
            <a:r>
              <a:rPr lang="uk-UA" sz="1600" dirty="0" err="1"/>
              <a:t>Freenet</a:t>
            </a:r>
            <a:endParaRPr lang="uk-UA" sz="1600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ja-JP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7F0888-DF2E-AE42-83C2-96E5A5F3E7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67952"/>
            <a:ext cx="4096002" cy="28587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8301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31464" cy="919480"/>
          </a:xfrm>
        </p:spPr>
        <p:txBody>
          <a:bodyPr/>
          <a:lstStyle/>
          <a:p>
            <a:pPr rtl="0"/>
            <a:r>
              <a:rPr lang="uk-UA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15.3 Протоколи веб та електронної пошти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36936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5103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sz="2200" dirty="0"/>
              <a:t>Протокол передавання гіпертексту (HTTP) і мова розмітки гіпертексту (HTML)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4850" y="934540"/>
            <a:ext cx="8253749" cy="1525324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dirty="0"/>
              <a:t>Коли у веб-браузері вводиться веб-адреса або уніфікований покажчик ресурсів (URL, </a:t>
            </a:r>
            <a:r>
              <a:rPr lang="uk-UA" dirty="0" err="1"/>
              <a:t>Uniform</a:t>
            </a:r>
            <a:r>
              <a:rPr lang="uk-UA" dirty="0"/>
              <a:t> </a:t>
            </a:r>
            <a:r>
              <a:rPr lang="uk-UA" dirty="0" err="1"/>
              <a:t>Resource</a:t>
            </a:r>
            <a:r>
              <a:rPr lang="uk-UA" dirty="0"/>
              <a:t> </a:t>
            </a:r>
            <a:r>
              <a:rPr lang="uk-UA" dirty="0" err="1"/>
              <a:t>Locator</a:t>
            </a:r>
            <a:r>
              <a:rPr lang="uk-UA" dirty="0"/>
              <a:t>), браузер встановлює з'єднання з веб-службою. Веб-служба запущена на сервері, який використовує протокол HTTP. </a:t>
            </a:r>
          </a:p>
          <a:p>
            <a:pPr marL="0" indent="0" algn="just" rtl="0">
              <a:buNone/>
            </a:pPr>
            <a:r>
              <a:rPr lang="uk-UA" dirty="0"/>
              <a:t>Щоб краще зрозуміти, як взаємодіють веб-браузер і веб-сервер, розглянемо процес відкриття веб-сторінки у браузері.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6067A-572A-4C4F-B832-9A9F19BF3066}"/>
              </a:ext>
            </a:extLst>
          </p:cNvPr>
          <p:cNvSpPr txBox="1"/>
          <p:nvPr/>
        </p:nvSpPr>
        <p:spPr>
          <a:xfrm>
            <a:off x="334850" y="2683636"/>
            <a:ext cx="316820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/>
              <a:t>Крок 1 </a:t>
            </a:r>
          </a:p>
          <a:p>
            <a:pPr rtl="0"/>
            <a:r>
              <a:rPr lang="uk-UA" sz="1400"/>
              <a:t>Браузер інтерпретує три частини URL-адреси: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sz="1400"/>
              <a:t>http (протокол або схема)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sz="1400"/>
              <a:t>www.cisco.com (ім'я сервера)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uk-UA" sz="1400"/>
              <a:t>index.html (назва файлу, що запитується)</a:t>
            </a:r>
          </a:p>
          <a:p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9E13E8-DE12-DD41-92E8-798BC05E15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326" y="2683636"/>
            <a:ext cx="5409910" cy="14579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145413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8857" y="61936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і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sz="2300" dirty="0"/>
              <a:t>Протокол передавання гіпертексту (HTTP) і мова розмітки гіпертексту (HTML)</a:t>
            </a:r>
            <a:r>
              <a:rPr lang="uk-UA" sz="1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6067A-572A-4C4F-B832-9A9F19BF3066}"/>
              </a:ext>
            </a:extLst>
          </p:cNvPr>
          <p:cNvSpPr txBox="1"/>
          <p:nvPr/>
        </p:nvSpPr>
        <p:spPr>
          <a:xfrm>
            <a:off x="516764" y="955923"/>
            <a:ext cx="316820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Крок 2</a:t>
            </a:r>
          </a:p>
          <a:p>
            <a:pPr algn="just" rtl="0"/>
            <a:r>
              <a:rPr lang="uk-UA" sz="1400" dirty="0"/>
              <a:t>Далі, браузер за назвою сервера перетворює www.cisco.com на числову IP-адресу, яка використовується для під'єднання до сервера. </a:t>
            </a:r>
          </a:p>
          <a:p>
            <a:endParaRPr lang="en-US" sz="1400" dirty="0"/>
          </a:p>
          <a:p>
            <a:pPr rtl="0"/>
            <a:r>
              <a:rPr lang="uk-UA" sz="1400" dirty="0"/>
              <a:t>Клієнт ініціює HTTP-запит до сервера, надіславши до нього GET із запитом на файл index.html.</a:t>
            </a:r>
          </a:p>
          <a:p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487A90-5A1C-274B-90DE-43979B0B39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49" y="3262810"/>
            <a:ext cx="3369034" cy="12404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2C7754-EDF8-784D-8B24-183FB4E7C181}"/>
              </a:ext>
            </a:extLst>
          </p:cNvPr>
          <p:cNvSpPr txBox="1"/>
          <p:nvPr/>
        </p:nvSpPr>
        <p:spPr>
          <a:xfrm>
            <a:off x="4572000" y="955923"/>
            <a:ext cx="39409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Крок 3</a:t>
            </a:r>
          </a:p>
          <a:p>
            <a:pPr algn="just" rtl="0"/>
            <a:r>
              <a:rPr lang="uk-UA" sz="1400" dirty="0"/>
              <a:t>У відповідь на цей запит сервер спрямовує до браузеру HTML-код цієї веб-сторінки.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892708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36388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і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dirty="0"/>
              <a:t>Протокол передавання гіпертексту (HTTP) і мова розмітки гіпертексту (HTML)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6067A-572A-4C4F-B832-9A9F19BF3066}"/>
              </a:ext>
            </a:extLst>
          </p:cNvPr>
          <p:cNvSpPr txBox="1"/>
          <p:nvPr/>
        </p:nvSpPr>
        <p:spPr>
          <a:xfrm>
            <a:off x="733157" y="1182704"/>
            <a:ext cx="71054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Крок 4</a:t>
            </a:r>
          </a:p>
          <a:p>
            <a:pPr rtl="0"/>
            <a:r>
              <a:rPr lang="uk-UA" sz="1400" dirty="0"/>
              <a:t>Браузер перетворює цей HTML-код і форматує сторінку для вікна браузера.</a:t>
            </a:r>
          </a:p>
          <a:p>
            <a:endParaRPr lang="en-US" sz="11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523439-CB19-8747-988D-F0DE366D21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863" y="2011215"/>
            <a:ext cx="4695989" cy="22718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6764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HTTP і HTTPS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4451" y="798944"/>
            <a:ext cx="4189958" cy="383319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/>
              <a:t>HTTP - </a:t>
            </a:r>
            <a:r>
              <a:rPr lang="ru-RU" sz="1600" dirty="0" err="1"/>
              <a:t>це</a:t>
            </a:r>
            <a:r>
              <a:rPr lang="ru-RU" sz="1600" dirty="0"/>
              <a:t> протокол типу </a:t>
            </a:r>
            <a:r>
              <a:rPr lang="ru-RU" sz="1600" dirty="0" smtClean="0"/>
              <a:t>«запит-</a:t>
            </a:r>
            <a:r>
              <a:rPr lang="ru-RU" sz="1600" dirty="0" err="1" smtClean="0"/>
              <a:t>відповідь</a:t>
            </a:r>
            <a:r>
              <a:rPr lang="uk-UA" sz="1600" dirty="0" smtClean="0"/>
              <a:t>»</a:t>
            </a:r>
            <a:r>
              <a:rPr lang="ru-RU" sz="1600" dirty="0" smtClean="0"/>
              <a:t>,</a:t>
            </a:r>
            <a:r>
              <a:rPr lang="uk-UA" sz="1600" dirty="0" smtClean="0"/>
              <a:t> </a:t>
            </a:r>
            <a:r>
              <a:rPr lang="uk-UA" sz="1600" dirty="0"/>
              <a:t>який </a:t>
            </a:r>
            <a:r>
              <a:rPr lang="uk-UA" sz="1600" dirty="0" smtClean="0"/>
              <a:t>зазначає </a:t>
            </a:r>
            <a:r>
              <a:rPr lang="uk-UA" sz="1600" dirty="0"/>
              <a:t>типи повідомлень, </a:t>
            </a:r>
            <a:r>
              <a:rPr lang="uk-UA" sz="1600" dirty="0" smtClean="0"/>
              <a:t>що використовуються у ході з‘єднання. </a:t>
            </a:r>
            <a:endParaRPr lang="uk-UA" sz="1600" dirty="0"/>
          </a:p>
          <a:p>
            <a:pPr marL="0" indent="0" rtl="0">
              <a:buNone/>
            </a:pPr>
            <a:r>
              <a:rPr lang="uk-UA" sz="1600" dirty="0"/>
              <a:t>Найпоширеніші типи повідомлень</a:t>
            </a:r>
            <a:r>
              <a:rPr lang="uk-UA" sz="1600" dirty="0" smtClean="0"/>
              <a:t>:</a:t>
            </a:r>
            <a:endParaRPr lang="uk-UA" sz="1600" dirty="0"/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500" b="1" dirty="0"/>
              <a:t>GET</a:t>
            </a:r>
            <a:r>
              <a:rPr lang="uk-UA" sz="1500" dirty="0"/>
              <a:t> -  Для запиту даних </a:t>
            </a:r>
            <a:r>
              <a:rPr lang="uk-UA" sz="1500" dirty="0" smtClean="0"/>
              <a:t>клієнтом. Клієнт </a:t>
            </a:r>
            <a:r>
              <a:rPr lang="uk-UA" sz="1500" dirty="0"/>
              <a:t>(веб-браузер) надсилає повідомлення GET веб-серверу для запиту HTML сторінок.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500" b="1" dirty="0"/>
              <a:t>POST</a:t>
            </a:r>
            <a:r>
              <a:rPr lang="uk-UA" sz="1500" dirty="0"/>
              <a:t> -  Для завантаження файлів даних на веб-сервер, наприклад дані форми.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500" b="1" dirty="0"/>
              <a:t>PUT</a:t>
            </a:r>
            <a:r>
              <a:rPr lang="uk-UA" sz="1500" dirty="0"/>
              <a:t> - З його допомогою ресурси або контент, такі як зображення, заливаються на веб-сервер.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5A68B-2DFD-284C-BC56-64FDC9705E1D}"/>
              </a:ext>
            </a:extLst>
          </p:cNvPr>
          <p:cNvSpPr txBox="1"/>
          <p:nvPr/>
        </p:nvSpPr>
        <p:spPr>
          <a:xfrm>
            <a:off x="4823697" y="3893472"/>
            <a:ext cx="3941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400" b="1" dirty="0"/>
              <a:t>Примітка.: </a:t>
            </a:r>
            <a:r>
              <a:rPr lang="uk-UA" sz="1400" dirty="0"/>
              <a:t>Протокол HTTP не гарантує безпеки. Для </a:t>
            </a:r>
            <a:r>
              <a:rPr lang="uk-UA" sz="1400" dirty="0" smtClean="0"/>
              <a:t>безпечного передавання </a:t>
            </a:r>
            <a:r>
              <a:rPr lang="uk-UA" sz="1400" dirty="0"/>
              <a:t>даних через Інтернет, слід використовувати HTTPS.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0FE66E-3BA3-1147-9B07-9B55ED14D7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309296"/>
            <a:ext cx="4132991" cy="2524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14508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Протоколи електронної пошти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A3AB3B0-9D4C-4845-86A8-9CDB13B2A8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1337" y="947799"/>
            <a:ext cx="4466356" cy="3593582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/>
              <a:t>Електронна пошта (</a:t>
            </a:r>
            <a:r>
              <a:rPr lang="uk-UA" sz="1600" dirty="0" err="1"/>
              <a:t>email</a:t>
            </a:r>
            <a:r>
              <a:rPr lang="uk-UA" sz="1600" dirty="0"/>
              <a:t>) - це спосіб передавання, зберігання і отримання електронних повідомлень у мережі. </a:t>
            </a:r>
            <a:r>
              <a:rPr lang="uk-UA" sz="1600" dirty="0" err="1"/>
              <a:t>Email</a:t>
            </a:r>
            <a:r>
              <a:rPr lang="uk-UA" sz="1600" dirty="0"/>
              <a:t>-повідомлення зберігаються у базах даних на поштових серверах. </a:t>
            </a:r>
            <a:r>
              <a:rPr lang="uk-UA" sz="1600" dirty="0" err="1"/>
              <a:t>Email</a:t>
            </a:r>
            <a:r>
              <a:rPr lang="uk-UA" sz="1600" dirty="0"/>
              <a:t>-клієнти зв'язуються з ними для надсилання і отримання електронних повідомлень.</a:t>
            </a:r>
          </a:p>
          <a:p>
            <a:pPr marL="0" indent="0" rtl="0">
              <a:buNone/>
            </a:pPr>
            <a:r>
              <a:rPr lang="uk-UA" sz="1600" dirty="0"/>
              <a:t>Для роботи електронної пошти використовуються такі протоколи: 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600" dirty="0" err="1"/>
              <a:t>Simple</a:t>
            </a:r>
            <a:r>
              <a:rPr lang="uk-UA" sz="1600" dirty="0"/>
              <a:t> </a:t>
            </a:r>
            <a:r>
              <a:rPr lang="uk-UA" sz="1600" dirty="0" err="1"/>
              <a:t>Mail</a:t>
            </a:r>
            <a:r>
              <a:rPr lang="uk-UA" sz="1600" dirty="0"/>
              <a:t> </a:t>
            </a:r>
            <a:r>
              <a:rPr lang="uk-UA" sz="1600" dirty="0" err="1"/>
              <a:t>Transfer</a:t>
            </a:r>
            <a:r>
              <a:rPr lang="uk-UA" sz="1600" dirty="0"/>
              <a:t> </a:t>
            </a:r>
            <a:r>
              <a:rPr lang="uk-UA" sz="1600" dirty="0" err="1"/>
              <a:t>Protocol</a:t>
            </a:r>
            <a:r>
              <a:rPr lang="uk-UA" sz="1600" dirty="0"/>
              <a:t> (SMTP) – для надсилання пошти.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600" dirty="0" err="1"/>
              <a:t>Post</a:t>
            </a:r>
            <a:r>
              <a:rPr lang="uk-UA" sz="1600" dirty="0"/>
              <a:t> Office </a:t>
            </a:r>
            <a:r>
              <a:rPr lang="uk-UA" sz="1600" dirty="0" err="1"/>
              <a:t>Protocol</a:t>
            </a:r>
            <a:r>
              <a:rPr lang="uk-UA" sz="1600" dirty="0"/>
              <a:t> (POP) &amp; IMAP — для отримання пошти клієнтами.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2A158-1A2F-834B-AA99-AC8B6A2F06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33" y="1064769"/>
            <a:ext cx="4587867" cy="3241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70807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rtl="0"/>
            <a:r>
              <a:rPr lang="uk-UA" sz="1600" dirty="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 dirty="0"/>
              <a:t>SMTP, POP та IMAP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9391" y="798944"/>
            <a:ext cx="4412609" cy="3811693"/>
          </a:xfrm>
        </p:spPr>
        <p:txBody>
          <a:bodyPr/>
          <a:lstStyle/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Коли клієнт надсилає повідомлення електронної пошти, SMTP-процес клієнта з'єднується з SMTP-процесом сервера через відомий порт 25. </a:t>
            </a:r>
          </a:p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Після встановлення з'єднання, клієнт намагається передати </a:t>
            </a:r>
            <a:r>
              <a:rPr lang="uk-UA" sz="1400" dirty="0" err="1"/>
              <a:t>email</a:t>
            </a:r>
            <a:r>
              <a:rPr lang="uk-UA" sz="1400" dirty="0"/>
              <a:t>-повідомлення серверу. </a:t>
            </a:r>
          </a:p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Коли сервер отримує повідомлення, він розміщує його у локальній поштовій скриньці, якщо одержувач є користувачем цього сервера, або пересилає повідомлення на інший поштовий сервер для доставки.</a:t>
            </a:r>
          </a:p>
          <a:p>
            <a:pPr marL="171450" indent="-171450" algn="just" rtl="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/>
              <a:t>При надсиланні електронного повідомлення, </a:t>
            </a:r>
            <a:r>
              <a:rPr lang="uk-UA" sz="1400" dirty="0" err="1"/>
              <a:t>email</a:t>
            </a:r>
            <a:r>
              <a:rPr lang="uk-UA" sz="1400" dirty="0"/>
              <a:t>-сервер призначення може бути зайнятий або не на зв'язку. У такому випадку SMTP ставить повідомлення у чергу очікування для подальшого надсилання. </a:t>
            </a: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280D7-3AAC-2F4F-A10C-2BF65CDD24A5}"/>
              </a:ext>
            </a:extLst>
          </p:cNvPr>
          <p:cNvSpPr txBox="1"/>
          <p:nvPr/>
        </p:nvSpPr>
        <p:spPr>
          <a:xfrm>
            <a:off x="4539490" y="3698225"/>
            <a:ext cx="4604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400" b="1" dirty="0" smtClean="0"/>
              <a:t>Примітка</a:t>
            </a:r>
            <a:r>
              <a:rPr lang="uk-UA" sz="1400" dirty="0" smtClean="0"/>
              <a:t>: </a:t>
            </a:r>
            <a:r>
              <a:rPr lang="uk-UA" sz="1400" dirty="0"/>
              <a:t>Згідно SMTP повідомлення повинно містити заголовок з </a:t>
            </a:r>
            <a:r>
              <a:rPr lang="uk-UA" sz="1400" dirty="0" err="1"/>
              <a:t>email</a:t>
            </a:r>
            <a:r>
              <a:rPr lang="uk-UA" sz="1400" dirty="0"/>
              <a:t>-адресами одержувача та відправника, а також тіло повідомлення.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221D30-2DD5-7848-A041-0C1604ECB2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861" y="1110186"/>
            <a:ext cx="3804455" cy="22767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823211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SMTP, POP та IMAP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7904" y="720550"/>
            <a:ext cx="8748932" cy="646331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/>
              <a:t>POP використовується застосунком для отримання </a:t>
            </a:r>
            <a:r>
              <a:rPr lang="uk-UA" sz="1600" dirty="0" err="1"/>
              <a:t>email</a:t>
            </a:r>
            <a:r>
              <a:rPr lang="uk-UA" sz="1600" dirty="0"/>
              <a:t>-повідомлень з поштового сервера. За допомогою POP пошта завантажується на бік клієнта, після чого видаляється із сервера.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80BF74-693D-A948-BA3D-E75F2787A14C}"/>
              </a:ext>
            </a:extLst>
          </p:cNvPr>
          <p:cNvSpPr txBox="1"/>
          <p:nvPr/>
        </p:nvSpPr>
        <p:spPr>
          <a:xfrm>
            <a:off x="181087" y="1580409"/>
            <a:ext cx="412123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Сервер запускає сервіс POP, пасивно прослуховуючи TCP-порт 110 щодо надходження запитів від клієнта. </a:t>
            </a:r>
          </a:p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Коли клієнт хоче скористатися цим сервісом, він надсилає запит на встановлення ТСР-з'єднання із сервером.</a:t>
            </a:r>
          </a:p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Коли з'єднання встановлене, сервер POP надсилає привітання. </a:t>
            </a:r>
          </a:p>
          <a:p>
            <a:pPr marL="360362" lvl="1" indent="-171450" algn="just" rtl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500" dirty="0"/>
              <a:t>Далі клієнт і POP-сервер обмінюються командами і відповідями, до закриття або переривання з'єднання</a:t>
            </a:r>
            <a:r>
              <a:rPr lang="uk-UA" sz="1500" dirty="0" smtClean="0"/>
              <a:t>.</a:t>
            </a:r>
            <a:endParaRPr lang="uk-UA" sz="15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280D7-3AAC-2F4F-A10C-2BF65CDD24A5}"/>
              </a:ext>
            </a:extLst>
          </p:cNvPr>
          <p:cNvSpPr txBox="1"/>
          <p:nvPr/>
        </p:nvSpPr>
        <p:spPr>
          <a:xfrm>
            <a:off x="4302326" y="3995480"/>
            <a:ext cx="4604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200" dirty="0"/>
              <a:t>Примітка: Оскільки POP не зберігає повідомлення, його використання небажане для малих підприємств, які потребують централізованого рішення для резервного копіювання.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6C8FC-AA7E-4540-8C1B-7D30BA766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168" y="1537703"/>
            <a:ext cx="3690825" cy="2365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04064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>
          <a:xfrm>
            <a:off x="0" y="710714"/>
            <a:ext cx="9006840" cy="757552"/>
          </a:xfrm>
        </p:spPr>
        <p:txBody>
          <a:bodyPr/>
          <a:lstStyle/>
          <a:p>
            <a:pPr marL="474662" lvl="1" indent="-285750" rtl="0"/>
            <a:r>
              <a:rPr lang="uk-UA" b="1" dirty="0" smtClean="0"/>
              <a:t>Назва</a:t>
            </a:r>
            <a:r>
              <a:rPr lang="uk-UA" dirty="0" smtClean="0"/>
              <a:t>: </a:t>
            </a:r>
            <a:r>
              <a:rPr lang="uk-UA" dirty="0"/>
              <a:t>Прикладний рівень</a:t>
            </a:r>
          </a:p>
          <a:p>
            <a:pPr marL="474662" lvl="1" indent="-285750" rtl="0"/>
            <a:r>
              <a:rPr lang="uk-UA" b="1" dirty="0" smtClean="0"/>
              <a:t>Мета</a:t>
            </a:r>
            <a:r>
              <a:rPr lang="uk-UA" dirty="0" smtClean="0"/>
              <a:t>: </a:t>
            </a:r>
            <a:r>
              <a:rPr lang="uk-UA" dirty="0"/>
              <a:t>Пояснити роботу протоколів прикладного рівня при наданні підтримки застосункам кінцевого користувача.</a:t>
            </a:r>
          </a:p>
          <a:p>
            <a:pPr marL="327818" lvl="2" indent="0">
              <a:buNone/>
            </a:pPr>
            <a:endParaRPr lang="en-US" sz="115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3C07AB0-6822-FB4C-9445-25B1C20C9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494333"/>
              </p:ext>
            </p:extLst>
          </p:nvPr>
        </p:nvGraphicFramePr>
        <p:xfrm>
          <a:off x="645953" y="1705524"/>
          <a:ext cx="7961152" cy="26148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6829">
                  <a:extLst>
                    <a:ext uri="{9D8B030D-6E8A-4147-A177-3AD203B41FA5}">
                      <a16:colId xmlns:a16="http://schemas.microsoft.com/office/drawing/2014/main" val="1523797708"/>
                    </a:ext>
                  </a:extLst>
                </a:gridCol>
                <a:gridCol w="4764323">
                  <a:extLst>
                    <a:ext uri="{9D8B030D-6E8A-4147-A177-3AD203B41FA5}">
                      <a16:colId xmlns:a16="http://schemas.microsoft.com/office/drawing/2014/main" val="2750207184"/>
                    </a:ext>
                  </a:extLst>
                </a:gridCol>
              </a:tblGrid>
              <a:tr h="324813"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</a:rPr>
                        <a:t>Назва</a:t>
                      </a:r>
                      <a:endParaRPr lang="uk-UA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Мета </a:t>
                      </a:r>
                      <a:r>
                        <a:rPr lang="uk-UA" sz="1100" dirty="0" smtClean="0">
                          <a:effectLst/>
                        </a:rPr>
                        <a:t>вивчення</a:t>
                      </a:r>
                      <a:endParaRPr lang="uk-UA" sz="11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4061904"/>
                  </a:ext>
                </a:extLst>
              </a:tr>
              <a:tr h="699345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Прикладний, подання даних і сеансовий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uk-UA" sz="1100" b="0" dirty="0">
                          <a:effectLst/>
                        </a:rPr>
                        <a:t>Пояснити, як рівні прикладних програм, подання даних і сеансів спільно працюють для забезпечення мережних сервісів застосункам кінцевого користувача.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646858405"/>
                  </a:ext>
                </a:extLst>
              </a:tr>
              <a:tr h="503350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Однорангове з'єднання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uk-UA" sz="1100" b="0" dirty="0">
                          <a:effectLst/>
                        </a:rPr>
                        <a:t>Пояснити функціонування застосунків кінцевих користувачів у одноранговій мережі.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216917477"/>
                  </a:ext>
                </a:extLst>
              </a:tr>
              <a:tr h="389971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Протоколи веб та електронної пошти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0">
                          <a:effectLst/>
                        </a:rPr>
                        <a:t>Пояснити роботу протоколів Інтернету й електронної пошти.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23668542"/>
                  </a:ext>
                </a:extLst>
              </a:tr>
              <a:tr h="307355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Послуги IP-адресації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0">
                          <a:effectLst/>
                        </a:rPr>
                        <a:t>Пояснити принципи роботи протоколів DNS і DHCP.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435904258"/>
                  </a:ext>
                </a:extLst>
              </a:tr>
              <a:tr h="389971"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1">
                          <a:effectLst/>
                        </a:rPr>
                        <a:t>Файлові сервіси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100" b="0" dirty="0">
                          <a:effectLst/>
                        </a:rPr>
                        <a:t>Пояснити, як працюють протоколи обміну файлами.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3173721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834003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pPr rtl="0"/>
            <a:r>
              <a:rPr lang="uk-UA" sz="1600"/>
              <a:t>Протоколи веб та електронної пошти</a:t>
            </a:r>
            <a:r>
              <a:rPr lang="en-US" dirty="0"/>
              <a:t/>
            </a:r>
            <a:br>
              <a:rPr lang="en-US" dirty="0"/>
            </a:br>
            <a:r>
              <a:rPr lang="uk-UA"/>
              <a:t>SMTP, POP та IMAP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508BDD6-5B8B-CF4E-B525-A3D2A9FA98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5127" y="1032861"/>
            <a:ext cx="4121181" cy="3507241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dirty="0"/>
              <a:t>IMAP - це ще один протокол, який описує спосіб отримання повідомлень електронної пошти.</a:t>
            </a:r>
          </a:p>
          <a:p>
            <a:pPr marL="171450" indent="-171450" algn="just" rtl="0">
              <a:buFont typeface="Arial" panose="020B0604020202020204" pitchFamily="34" charset="0"/>
              <a:buChar char="•"/>
            </a:pPr>
            <a:r>
              <a:rPr lang="uk-UA" dirty="0"/>
              <a:t>На відміну від POP, коли користувач </a:t>
            </a:r>
            <a:r>
              <a:rPr lang="uk-UA" dirty="0" err="1"/>
              <a:t>під'єднується</a:t>
            </a:r>
            <a:r>
              <a:rPr lang="uk-UA" dirty="0"/>
              <a:t> до сервера з підтримкою IMAP, до клієнтського застосунку завантажуються копії повідомлень. Оригінальні повідомлення зберігаються на сервері, поки не будуть видалені вручну. </a:t>
            </a:r>
          </a:p>
          <a:p>
            <a:pPr marL="171450" indent="-171450" algn="just" rtl="0">
              <a:buFont typeface="Arial" panose="020B0604020202020204" pitchFamily="34" charset="0"/>
              <a:buChar char="•"/>
            </a:pPr>
            <a:r>
              <a:rPr lang="uk-UA" dirty="0" smtClean="0"/>
              <a:t>Коли </a:t>
            </a:r>
            <a:r>
              <a:rPr lang="uk-UA" dirty="0"/>
              <a:t>користувач вирішує видалити повідомлення, сервер синхронізує цю дію і видаляє повідомлення у себе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3C51F-9248-F141-809D-8ED8CD7247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190312"/>
            <a:ext cx="4013820" cy="27628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3013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98" y="1915752"/>
            <a:ext cx="8280314" cy="92964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15.4 Послуги IP-адресації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694427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3"/>
            <a:ext cx="4571999" cy="757551"/>
          </a:xfrm>
        </p:spPr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Служба доменних імен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7839" y="1089398"/>
            <a:ext cx="4166569" cy="3456241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Доменні імена були визначені для перетворення числової ІР-адреси на просте, </a:t>
            </a:r>
            <a:r>
              <a:rPr lang="uk-UA" sz="1600" dirty="0" err="1"/>
              <a:t>впізнаване</a:t>
            </a:r>
            <a:r>
              <a:rPr lang="uk-UA" sz="1600" dirty="0"/>
              <a:t> ім'я.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Людям набагато легше запам'ятати </a:t>
            </a:r>
            <a:r>
              <a:rPr lang="uk-UA" sz="1600" dirty="0" err="1"/>
              <a:t>повнокваліфіковані</a:t>
            </a:r>
            <a:r>
              <a:rPr lang="uk-UA" sz="1600" dirty="0"/>
              <a:t> доменні імена (FQDNS), такі як http://www.cisco.com, аніж 198.133.219.25.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600" dirty="0"/>
              <a:t>Протокол DNS визначає автоматизований сервіс, який зіставляє імена ресурсів з відповідними числовими мережними адресами. Повідомлення містить формат запитів, відповідей і дані.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57050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 dirty="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 dirty="0">
                <a:latin typeface="Arial" charset="0"/>
              </a:rPr>
              <a:t>Формат </a:t>
            </a:r>
            <a:r>
              <a:rPr lang="uk-UA" dirty="0" smtClean="0">
                <a:latin typeface="Arial" charset="0"/>
              </a:rPr>
              <a:t>DNS-повідомлень</a:t>
            </a:r>
            <a:endParaRPr lang="uk-UA" dirty="0"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8" y="938988"/>
            <a:ext cx="8444850" cy="3607254"/>
          </a:xfrm>
        </p:spPr>
        <p:txBody>
          <a:bodyPr/>
          <a:lstStyle/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На DNS-серверах зберігаються різні типи ресурсних записів, які використовуються для перетворення імен. Ці записи містять ім'я, адресу і тип запису.</a:t>
            </a:r>
          </a:p>
          <a:p>
            <a:pPr marL="0" indent="0" rtl="0">
              <a:buNone/>
            </a:pPr>
            <a:r>
              <a:rPr lang="uk-UA" dirty="0"/>
              <a:t>До таких типів записів належать: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A</a:t>
            </a:r>
            <a:r>
              <a:rPr lang="uk-UA" sz="1400" dirty="0"/>
              <a:t> - Адреса IPv4 кінцевого пристрою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NS</a:t>
            </a:r>
            <a:r>
              <a:rPr lang="uk-UA" sz="1400" dirty="0"/>
              <a:t> - Авторитетний сервер імен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AAAA</a:t>
            </a:r>
            <a:r>
              <a:rPr lang="uk-UA" sz="1400" dirty="0"/>
              <a:t> - Адреса IPv6 кінцевого пристрою. (вимовляється як "</a:t>
            </a:r>
            <a:r>
              <a:rPr lang="uk-UA" sz="1400" dirty="0" err="1"/>
              <a:t>куад</a:t>
            </a:r>
            <a:r>
              <a:rPr lang="uk-UA" sz="1400" dirty="0"/>
              <a:t> Ей"</a:t>
            </a:r>
          </a:p>
          <a:p>
            <a:pPr lvl="2" rtl="0">
              <a:buFont typeface="Arial" panose="020B0604020202020204" pitchFamily="34" charset="0"/>
              <a:buChar char="•"/>
            </a:pPr>
            <a:r>
              <a:rPr lang="uk-UA" sz="1400" b="1" dirty="0"/>
              <a:t>MX</a:t>
            </a:r>
            <a:r>
              <a:rPr lang="uk-UA" sz="1400" dirty="0"/>
              <a:t> - Запис для поштового сервера </a:t>
            </a:r>
            <a:r>
              <a:rPr lang="uk-UA" sz="1400" dirty="0" smtClean="0"/>
              <a:t>домену.</a:t>
            </a:r>
            <a:endParaRPr lang="uk-UA" sz="1400" dirty="0"/>
          </a:p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При зверненні клієнта процес DNS-сервера спочатку переглядає власні записи у спробі перетворити ім'я. Якщо розпізнати ім'я, використовуючи збережені записи не вдається, сервер звертається до інших серверів для перетворення імені. </a:t>
            </a:r>
          </a:p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Після того, як відповідність знайдено і числова адреса повертається серверу, який надсилав запит, він тимчасово зберігає цю адресу на випадок, якщо запит на те саме ім'я надійде повторно.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580751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Формат DNS-повідомлень (Продовж.)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237" y="924939"/>
            <a:ext cx="8444850" cy="851175"/>
          </a:xfrm>
        </p:spPr>
        <p:txBody>
          <a:bodyPr/>
          <a:lstStyle/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DNS використовує однаковий формат повідомлень, який складається із запитання, відповіді, авторитетного джерела і додаткової інформації, для усіх типів клієнтських запитів і відгуків серверів. а також передавання ресурсних записів між серверами.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980BE5-FAC9-104D-A85A-B7F1F7B03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854449"/>
              </p:ext>
            </p:extLst>
          </p:nvPr>
        </p:nvGraphicFramePr>
        <p:xfrm>
          <a:off x="1271638" y="1902109"/>
          <a:ext cx="660072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0913">
                  <a:extLst>
                    <a:ext uri="{9D8B030D-6E8A-4147-A177-3AD203B41FA5}">
                      <a16:colId xmlns:a16="http://schemas.microsoft.com/office/drawing/2014/main" val="2315706228"/>
                    </a:ext>
                  </a:extLst>
                </a:gridCol>
                <a:gridCol w="4459811">
                  <a:extLst>
                    <a:ext uri="{9D8B030D-6E8A-4147-A177-3AD203B41FA5}">
                      <a16:colId xmlns:a16="http://schemas.microsoft.com/office/drawing/2014/main" val="5426077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200" b="1">
                          <a:effectLst/>
                        </a:rPr>
                        <a:t>Розділ DNS-повідомлень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uk-UA" sz="1200" b="1">
                          <a:effectLst/>
                        </a:rPr>
                        <a:t>Опис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15480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Запитання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Запитання до сервера імен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252125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Відповідь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Ресурсні записи, які відповідають на запитання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1891012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Авторитет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Ресурсні записи, які вказують на авторитетне джерело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2540945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Додатковий</a:t>
                      </a: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rtl="0" fontAlgn="ctr"/>
                      <a:r>
                        <a:rPr lang="uk-UA" sz="1200" b="0">
                          <a:effectLst/>
                        </a:rPr>
                        <a:t>Ресурсні записи, що містять додаткову інформацію</a:t>
                      </a:r>
                    </a:p>
                  </a:txBody>
                  <a:tcPr marL="47625" marR="47625" marT="47625" marB="47625" anchor="ctr"/>
                </a:tc>
                <a:extLst>
                  <a:ext uri="{0D108BD9-81ED-4DB2-BD59-A6C34878D82A}">
                    <a16:rowId xmlns:a16="http://schemas.microsoft.com/office/drawing/2014/main" val="391980171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533297203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Ієрархія DNS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090" y="1172903"/>
            <a:ext cx="4607397" cy="3697407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50" dirty="0"/>
              <a:t>Як видно з рисунку, протокол DNS використовує ієрархічну систему для створення бази даних, що забезпечує перетворення імен.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50" dirty="0"/>
              <a:t>Кожен DNS-сервер підтримує певний файл бази даних і відповідає лише за зіставлення імен з IP для цієї невеликої частини всієї структури DNS.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50" dirty="0"/>
              <a:t>Коли DNS-сервер отримує запит на переклад імені, яке не належить до його DNS-зони, він перенаправляє запит для перетворення на інший DNS-сервер у межах відповідної зони.</a:t>
            </a:r>
          </a:p>
          <a:p>
            <a:pPr rtl="0">
              <a:buFont typeface="Arial" panose="020B0604020202020204" pitchFamily="34" charset="0"/>
              <a:buChar char="•"/>
            </a:pPr>
            <a:r>
              <a:rPr lang="uk-UA" sz="1450" dirty="0"/>
              <a:t>Приклади доменів верхнього рівня:</a:t>
            </a:r>
          </a:p>
          <a:p>
            <a:pPr lvl="2" rtl="0"/>
            <a:r>
              <a:rPr lang="uk-UA" b="1" dirty="0"/>
              <a:t>.</a:t>
            </a:r>
            <a:r>
              <a:rPr lang="uk-UA" b="1" dirty="0" err="1"/>
              <a:t>com</a:t>
            </a:r>
            <a:r>
              <a:rPr lang="uk-UA" dirty="0"/>
              <a:t> - бізнес або промисловість</a:t>
            </a:r>
          </a:p>
          <a:p>
            <a:pPr lvl="2" rtl="0"/>
            <a:r>
              <a:rPr lang="uk-UA" b="1" dirty="0"/>
              <a:t>.</a:t>
            </a:r>
            <a:r>
              <a:rPr lang="uk-UA" b="1" dirty="0" err="1"/>
              <a:t>org</a:t>
            </a:r>
            <a:r>
              <a:rPr lang="uk-UA" dirty="0"/>
              <a:t> - некомерційна організація</a:t>
            </a:r>
          </a:p>
          <a:p>
            <a:pPr lvl="2" rtl="0"/>
            <a:r>
              <a:rPr lang="uk-UA" b="1" dirty="0"/>
              <a:t>.</a:t>
            </a:r>
            <a:r>
              <a:rPr lang="uk-UA" b="1" dirty="0" err="1"/>
              <a:t>au</a:t>
            </a:r>
            <a:r>
              <a:rPr lang="uk-UA" dirty="0"/>
              <a:t> - Австралія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F54D7E-85AC-F849-98E7-21E1FEC4A5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711" y="1251387"/>
            <a:ext cx="4146997" cy="3799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41161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Команда nslookup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938987"/>
            <a:ext cx="4426644" cy="3452709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 err="1"/>
              <a:t>Nslookup</a:t>
            </a:r>
            <a:r>
              <a:rPr lang="uk-UA" dirty="0"/>
              <a:t> - це утиліта операційної системи комп'ютера, яка дозволяє користувачу вручну сформувати запит до DNS-сервера для розпізнавання заданого імені </a:t>
            </a:r>
            <a:r>
              <a:rPr lang="uk-UA" dirty="0" err="1"/>
              <a:t>хоста</a:t>
            </a:r>
            <a:r>
              <a:rPr lang="uk-UA" dirty="0"/>
              <a:t>. 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Ця утиліта також може використовуватися для усунення проблем із перетворенням і перевірки поточного стану серверів імен.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Запуск команди </a:t>
            </a:r>
            <a:r>
              <a:rPr lang="uk-UA" b="1" dirty="0" err="1"/>
              <a:t>nslookup</a:t>
            </a:r>
            <a:r>
              <a:rPr lang="uk-UA" dirty="0"/>
              <a:t> відображає DNS-сервер за замовчуванням, налаштований на вашому пристрої.  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Ім'я </a:t>
            </a:r>
            <a:r>
              <a:rPr lang="uk-UA" dirty="0" smtClean="0"/>
              <a:t>вузла </a:t>
            </a:r>
            <a:r>
              <a:rPr lang="uk-UA" dirty="0"/>
              <a:t>або домену можна ввести </a:t>
            </a:r>
            <a:r>
              <a:rPr lang="uk-UA" dirty="0" smtClean="0"/>
              <a:t>в режимі </a:t>
            </a:r>
            <a:r>
              <a:rPr lang="uk-UA" b="1" dirty="0" err="1"/>
              <a:t>nslookup</a:t>
            </a:r>
            <a:r>
              <a:rPr lang="uk-UA" dirty="0"/>
              <a:t>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31C44E-5369-ED4A-8F52-91563D1671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934" y="1013415"/>
            <a:ext cx="3614293" cy="3165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912594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Протокол динамічного налаштування вузла (DHCP)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748804"/>
            <a:ext cx="4572000" cy="3645891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Протокол динамічного налаштування вузла (DHCP) для IPv4 автоматизує призначення IPv4-адрес, маски підмережі, адреси шлюзу та інших параметрів IPv4. 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DHCP забезпечує динамічну адресацією у порівнянні зі статичною. Статична адресація передбачає введення інформації про IP-адресу вручну.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При під'єднанні до мережі, вузол звертається до DHCP-сервера і запитує адресу. DHCP-сервер обирає адресу із налаштованого діапазону адрес, який називають пулом, і призначає її (передає в оренду) вузлу.</a:t>
            </a:r>
          </a:p>
          <a:p>
            <a:pPr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sz="1400" dirty="0"/>
              <a:t>У більшості мереж використовують як DHCP, так і статичну адресацію. DHCP використовується для вузлів загального призначення, зокрема для кінцевих пристроїв користувача. Статична адресація традиційно застосовується для таких мережних пристроїв, як маршрутизатори-шлюзи, комутатори, сервери та принтери.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55AA53-2AC1-7C42-B194-CE4263C8137C}"/>
              </a:ext>
            </a:extLst>
          </p:cNvPr>
          <p:cNvSpPr txBox="1"/>
          <p:nvPr/>
        </p:nvSpPr>
        <p:spPr>
          <a:xfrm>
            <a:off x="4717357" y="3432868"/>
            <a:ext cx="4090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400" b="1" dirty="0"/>
              <a:t>Примітка: </a:t>
            </a:r>
            <a:r>
              <a:rPr lang="uk-UA" sz="1400" dirty="0"/>
              <a:t>DHCP для IPv6 (DHCPv6) надає аналогічні сервіси для клієнтів </a:t>
            </a:r>
            <a:r>
              <a:rPr lang="uk-UA" sz="1400" dirty="0" smtClean="0"/>
              <a:t>IPv6, </a:t>
            </a:r>
            <a:r>
              <a:rPr lang="uk-UA" sz="1400" dirty="0" err="1" smtClean="0"/>
              <a:t>окрм</a:t>
            </a:r>
            <a:r>
              <a:rPr lang="uk-UA" sz="1400" dirty="0" smtClean="0"/>
              <a:t> адреси </a:t>
            </a:r>
            <a:r>
              <a:rPr lang="uk-UA" sz="1400" dirty="0"/>
              <a:t>шлюзу за замовчуванням. Її можна отримати тільки </a:t>
            </a:r>
            <a:r>
              <a:rPr lang="uk-UA" sz="1400" dirty="0" err="1"/>
              <a:t>динамічно</a:t>
            </a:r>
            <a:r>
              <a:rPr lang="uk-UA" sz="1400" dirty="0"/>
              <a:t> зі спеціальних повідомлень анонсування маршрутизатора (</a:t>
            </a:r>
            <a:r>
              <a:rPr lang="uk-UA" sz="1400" dirty="0" err="1"/>
              <a:t>Router</a:t>
            </a:r>
            <a:r>
              <a:rPr lang="uk-UA" sz="1400" dirty="0"/>
              <a:t> </a:t>
            </a:r>
            <a:r>
              <a:rPr lang="uk-UA" sz="1400" dirty="0" err="1"/>
              <a:t>Advertisement</a:t>
            </a:r>
            <a:r>
              <a:rPr lang="uk-UA" sz="1400" dirty="0"/>
              <a:t>, RA).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F81A6-7CEB-854A-B1C9-F78E1DE581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357" y="768739"/>
            <a:ext cx="4090497" cy="2644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13811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Принципи роботи протоколу DHCP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6" y="798945"/>
            <a:ext cx="4612381" cy="3785934"/>
          </a:xfrm>
        </p:spPr>
        <p:txBody>
          <a:bodyPr/>
          <a:lstStyle/>
          <a:p>
            <a:pPr marL="0" indent="0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dirty="0"/>
              <a:t>Процес DHCP: 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Коли IPv4-пристрій </a:t>
            </a:r>
            <a:r>
              <a:rPr lang="uk-UA" dirty="0" smtClean="0"/>
              <a:t>із </a:t>
            </a:r>
            <a:r>
              <a:rPr lang="uk-UA" dirty="0"/>
              <a:t>налаштованим DHCP </a:t>
            </a:r>
            <a:r>
              <a:rPr lang="uk-UA" dirty="0" smtClean="0"/>
              <a:t>вмикається або </a:t>
            </a:r>
            <a:r>
              <a:rPr lang="uk-UA" dirty="0" err="1" smtClean="0"/>
              <a:t>під'єднується</a:t>
            </a:r>
            <a:r>
              <a:rPr lang="uk-UA" dirty="0" smtClean="0"/>
              <a:t> до мережі, </a:t>
            </a:r>
            <a:r>
              <a:rPr lang="uk-UA" dirty="0"/>
              <a:t>клієнт передає широкомовне повідомлення DHCP (DHCPDISCOVER) з метою виявити у мережі будь-які доступні DHCP-сервери.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DHCP-сервер відповідає повідомленням DHCPOFFER, у якому пропонує клієнту орендувати деяку адресу. (Якщо клієнт отримує більше однієї пропозиції від кількох DHCP-серверів у мережі, він повинен обрати одну.)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Клієнт надсилає DHCP-запит (DHCPREQUEST) аби ідентифікувати конкретний сервер та пропозицію, яку він приймає. 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Далі сервер відповідає підтвердженням (DHCPACK), яке остаточно засвідчує надання параметрів клієнтові у тимчасове користування.</a:t>
            </a:r>
          </a:p>
          <a:p>
            <a:pPr lvl="2" algn="just" rtl="0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uk-UA" dirty="0"/>
              <a:t> Якщо пропозиція більше недійсна, обраний сервер відповідає повідомленням про негативне підтвердження DHCP (DHCPNAK), після чого процес повинен розпочатися з нового повідомлення DHCPDISCOVER. </a:t>
            </a:r>
          </a:p>
          <a:p>
            <a:pPr lvl="2"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B8ABD6-260A-A34D-87DA-1EAD407A3F00}"/>
              </a:ext>
            </a:extLst>
          </p:cNvPr>
          <p:cNvSpPr txBox="1"/>
          <p:nvPr/>
        </p:nvSpPr>
        <p:spPr>
          <a:xfrm>
            <a:off x="4757738" y="4007798"/>
            <a:ext cx="428238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1050" b="1" dirty="0"/>
              <a:t>Примітка</a:t>
            </a:r>
            <a:r>
              <a:rPr lang="uk-UA" sz="1050" dirty="0"/>
              <a:t>: DHCPv6 має набір повідомлень, аналогічних до DHCPv4. Повідомлення DHCPv6: SOLICIT, ADVERTISE, INFORMATION REQUEST, та REPLY.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902DE9-6AA5-5C43-9687-5CB6EC3552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738" y="1215726"/>
            <a:ext cx="4149309" cy="2712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650258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0519"/>
          </a:xfrm>
        </p:spPr>
        <p:txBody>
          <a:bodyPr/>
          <a:lstStyle/>
          <a:p>
            <a:pPr rtl="0"/>
            <a:r>
              <a:rPr lang="uk-UA" sz="1600">
                <a:latin typeface="Arial" charset="0"/>
              </a:rPr>
              <a:t>Послуги IP-адресації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Лабораторна робота - Відстеження DNS-перетворень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0913010-55BD-654E-8C45-7CAB421D7C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882" y="1034322"/>
            <a:ext cx="8649325" cy="3522688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800" dirty="0"/>
              <a:t>Ця лабораторна робота передбачає виконання таких завдань: 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Спостереження за тим, як протокол DNS перетворює URL </a:t>
            </a:r>
            <a:r>
              <a:rPr lang="uk-UA" sz="1600" dirty="0" smtClean="0"/>
              <a:t>на IP-адреси.</a:t>
            </a:r>
            <a:endParaRPr lang="uk-UA" sz="1600" dirty="0"/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Дослідження DNS-пошуку адреси веб-сайту за допомогою команди </a:t>
            </a:r>
            <a:r>
              <a:rPr lang="uk-UA" sz="1600" b="1" dirty="0" err="1" smtClean="0"/>
              <a:t>nslookup</a:t>
            </a:r>
            <a:r>
              <a:rPr lang="uk-UA" sz="1600" dirty="0" smtClean="0"/>
              <a:t>.</a:t>
            </a:r>
            <a:endParaRPr lang="uk-UA" sz="1600" dirty="0"/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Дослідження DNS-пошуку поштових серверів за допомогою  команди </a:t>
            </a:r>
            <a:r>
              <a:rPr lang="uk-UA" sz="1600" b="1" dirty="0" err="1" smtClean="0"/>
              <a:t>nslookup</a:t>
            </a:r>
            <a:r>
              <a:rPr lang="uk-UA" sz="1600" dirty="0" smtClean="0"/>
              <a:t>.</a:t>
            </a:r>
            <a:r>
              <a:rPr lang="uk-UA" sz="1600" dirty="0"/>
              <a:t>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256783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547" y="1895430"/>
            <a:ext cx="8160905" cy="1352639"/>
          </a:xfrm>
        </p:spPr>
        <p:txBody>
          <a:bodyPr/>
          <a:lstStyle/>
          <a:p>
            <a:pPr rtl="0"/>
            <a:r>
              <a:rPr lang="uk-UA" sz="36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15.1 Прикладний, подання даних і </a:t>
            </a:r>
            <a:r>
              <a:rPr lang="uk-UA" sz="36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сеансовий</a:t>
            </a:r>
            <a:endParaRPr lang="uk-UA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09964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792" y="1891652"/>
            <a:ext cx="8280314" cy="86868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15.5 Файлові сервіси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760256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Файлові сервіси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Протокол передавання файлів (FTP)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5357" y="845389"/>
            <a:ext cx="8853286" cy="757551"/>
          </a:xfrm>
        </p:spPr>
        <p:txBody>
          <a:bodyPr/>
          <a:lstStyle/>
          <a:p>
            <a:pPr marL="0" indent="0" algn="just" rtl="0">
              <a:buNone/>
            </a:pPr>
            <a:r>
              <a:rPr lang="uk-UA" sz="1600" dirty="0" err="1"/>
              <a:t>File</a:t>
            </a:r>
            <a:r>
              <a:rPr lang="uk-UA" sz="1600" dirty="0"/>
              <a:t> </a:t>
            </a:r>
            <a:r>
              <a:rPr lang="uk-UA" sz="1600" dirty="0" err="1"/>
              <a:t>Transfer</a:t>
            </a:r>
            <a:r>
              <a:rPr lang="uk-UA" sz="1600" dirty="0"/>
              <a:t> </a:t>
            </a:r>
            <a:r>
              <a:rPr lang="uk-UA" sz="1600" dirty="0" err="1"/>
              <a:t>Protocol</a:t>
            </a:r>
            <a:r>
              <a:rPr lang="uk-UA" sz="1600" dirty="0"/>
              <a:t> (FTP) розроблений для обміну даними між клієнтом і сервером. FTP клієнт - це застосунок, який працює на комп'ютері для завантаження даних з FTP-сервера і передавання даних на нього.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E91E5B-4914-9147-A6A1-717B5A557658}"/>
              </a:ext>
            </a:extLst>
          </p:cNvPr>
          <p:cNvSpPr txBox="1"/>
          <p:nvPr/>
        </p:nvSpPr>
        <p:spPr>
          <a:xfrm>
            <a:off x="4503917" y="1557833"/>
            <a:ext cx="449472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Aft>
                <a:spcPts val="600"/>
              </a:spcAft>
            </a:pPr>
            <a:r>
              <a:rPr lang="uk-UA" sz="1500" b="1" dirty="0"/>
              <a:t>Крок 1 - </a:t>
            </a:r>
            <a:r>
              <a:rPr lang="uk-UA" sz="1500" dirty="0"/>
              <a:t>Клієнт встановлює перше з'єднання із сервером для керування трафіком, використовуючи порт ТСР 21. Трафік складається з клієнтських команд і відповідей сервера.</a:t>
            </a:r>
          </a:p>
          <a:p>
            <a:pPr algn="just" rtl="0">
              <a:spcAft>
                <a:spcPts val="600"/>
              </a:spcAft>
            </a:pPr>
            <a:r>
              <a:rPr lang="uk-UA" sz="1500" b="1" dirty="0"/>
              <a:t>Крок 2 - </a:t>
            </a:r>
            <a:r>
              <a:rPr lang="uk-UA" sz="1500" dirty="0"/>
              <a:t>Клієнт встановлює друге з'єднання із сервером для фактичного передавання даних через порт 20 TCP. Це з'єднання створюється щоразу, коли з'являються дані для передавання.</a:t>
            </a:r>
          </a:p>
          <a:p>
            <a:pPr algn="just" rtl="0">
              <a:spcAft>
                <a:spcPts val="600"/>
              </a:spcAft>
            </a:pPr>
            <a:r>
              <a:rPr lang="uk-UA" sz="1500" b="1" dirty="0"/>
              <a:t>Крок 3 - </a:t>
            </a:r>
            <a:r>
              <a:rPr lang="uk-UA" sz="1500" dirty="0"/>
              <a:t>Обмін даними відбувається в обох напрямках. Клієнт може завантажувати (</a:t>
            </a:r>
            <a:r>
              <a:rPr lang="uk-UA" sz="1500" dirty="0" err="1"/>
              <a:t>pull</a:t>
            </a:r>
            <a:r>
              <a:rPr lang="uk-UA" sz="1500" dirty="0"/>
              <a:t>) дані з сервера, або записувати (</a:t>
            </a:r>
            <a:r>
              <a:rPr lang="uk-UA" sz="1500" dirty="0" err="1"/>
              <a:t>push</a:t>
            </a:r>
            <a:r>
              <a:rPr lang="uk-UA" sz="1500" dirty="0"/>
              <a:t>) дані на сервер</a:t>
            </a:r>
            <a:r>
              <a:rPr lang="uk-UA" sz="1500" dirty="0" smtClean="0"/>
              <a:t>.</a:t>
            </a:r>
            <a:endParaRPr lang="uk-UA" sz="1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99690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Файлові сервіси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 Протокол SMB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08" y="724764"/>
            <a:ext cx="4603378" cy="3693972"/>
          </a:xfrm>
        </p:spPr>
        <p:txBody>
          <a:bodyPr/>
          <a:lstStyle/>
          <a:p>
            <a:pPr marL="0" indent="0" algn="just" rtl="0">
              <a:lnSpc>
                <a:spcPct val="85000"/>
              </a:lnSpc>
              <a:spcBef>
                <a:spcPct val="30000"/>
              </a:spcBef>
              <a:buNone/>
            </a:pPr>
            <a:r>
              <a:rPr lang="uk-UA" sz="1400" dirty="0" smtClean="0"/>
              <a:t>Протокол блоку серверних повідомлень (Server </a:t>
            </a:r>
            <a:r>
              <a:rPr lang="uk-UA" sz="1400" dirty="0" err="1"/>
              <a:t>Message</a:t>
            </a:r>
            <a:r>
              <a:rPr lang="uk-UA" sz="1400" dirty="0"/>
              <a:t> </a:t>
            </a:r>
            <a:r>
              <a:rPr lang="uk-UA" sz="1400" dirty="0" err="1" smtClean="0"/>
              <a:t>Block</a:t>
            </a:r>
            <a:r>
              <a:rPr lang="uk-UA" sz="1400" dirty="0" smtClean="0"/>
              <a:t>, SMB</a:t>
            </a:r>
            <a:r>
              <a:rPr lang="uk-UA" sz="1400" dirty="0"/>
              <a:t>) — це клієнт-серверний протокол спільного доступу до файлів на основі запитів та відгуків. Сервери можуть надавати доступ до своїх ресурсів клієнтам у мережі.</a:t>
            </a:r>
          </a:p>
          <a:p>
            <a:pPr marL="0" indent="0" algn="just" rtl="0">
              <a:buNone/>
            </a:pPr>
            <a:r>
              <a:rPr lang="uk-UA" sz="1400" dirty="0"/>
              <a:t>Три функції SMB-повідомлень: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Запуск, автентифікація і завершення сеансів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Контроль доступу до файлів і принтерів</a:t>
            </a:r>
          </a:p>
          <a:p>
            <a:pPr lvl="2" algn="just" rtl="0">
              <a:buFont typeface="Arial" panose="020B0604020202020204" pitchFamily="34" charset="0"/>
              <a:buChar char="•"/>
            </a:pPr>
            <a:r>
              <a:rPr lang="uk-UA" sz="1400" dirty="0"/>
              <a:t>Надання дозволу програмі надсилати повідомлення на інший пристрій або отримувати повідомлення від нього.</a:t>
            </a:r>
          </a:p>
          <a:p>
            <a:pPr marL="0" indent="0" algn="just" rtl="0">
              <a:buNone/>
            </a:pPr>
            <a:r>
              <a:rPr lang="uk-UA" sz="1400" dirty="0"/>
              <a:t>На відміну від </a:t>
            </a:r>
            <a:r>
              <a:rPr lang="uk-UA" sz="1400" dirty="0" err="1"/>
              <a:t>файлообмінників</a:t>
            </a:r>
            <a:r>
              <a:rPr lang="uk-UA" sz="1400" dirty="0"/>
              <a:t>, підтримуваних FTP, клієнти встановлюють із серверами довготривале з'єднання. Після встановлення зв'язку користувач </a:t>
            </a:r>
            <a:r>
              <a:rPr lang="uk-UA" sz="1400" dirty="0" smtClean="0"/>
              <a:t>клієнтської програми </a:t>
            </a:r>
            <a:r>
              <a:rPr lang="uk-UA" sz="1400" dirty="0"/>
              <a:t>може отримати доступ до ресурсів на сервері так, наче цей ресурс локальний.</a:t>
            </a:r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ct val="85000"/>
              </a:lnSpc>
              <a:spcBef>
                <a:spcPct val="300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680115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98320"/>
            <a:ext cx="8280314" cy="91948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15.6 Практичне завдання з Розділу та Контрольна робота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7754946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>
                <a:latin typeface="Arial" charset="0"/>
              </a:rPr>
              <a:t>Практичне завдання з розділу та контрольна робота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Що ми вивчили у цьому розділі?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363" y="894636"/>
            <a:ext cx="8709276" cy="3923527"/>
          </a:xfrm>
        </p:spPr>
        <p:txBody>
          <a:bodyPr/>
          <a:lstStyle/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Протоколи прикладного рівня використовуються для обміну даними між програмами, запущеними на пристроях відправника й отримувача</a:t>
            </a:r>
            <a:r>
              <a:rPr lang="uk-UA" sz="1300" dirty="0" smtClean="0"/>
              <a:t>. Рівень </a:t>
            </a:r>
            <a:r>
              <a:rPr lang="uk-UA" sz="1300" dirty="0"/>
              <a:t>подання даних забезпечує три основні функції: форматування або подання даних, стиснення і шифрування даних для передавання та їх розшифрування при отриманні. </a:t>
            </a:r>
            <a:r>
              <a:rPr lang="uk-UA" sz="1300" dirty="0" err="1"/>
              <a:t>Сеансовий</a:t>
            </a:r>
            <a:r>
              <a:rPr lang="uk-UA" sz="1300" dirty="0"/>
              <a:t> рівень створює та підтримує діалоги між прикладними програмами джерела і одержувача.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У моделі клієнт-сервера пристрій, що запитує інформацію, називається клієнтом, а пристрій, що відповідає на запит, - сервером.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В одноранговій мережі типу P2P два або більше </a:t>
            </a:r>
            <a:r>
              <a:rPr lang="uk-UA" sz="1300" dirty="0" smtClean="0"/>
              <a:t>комп'ютерів, з'єднаних </a:t>
            </a:r>
            <a:r>
              <a:rPr lang="uk-UA" sz="1300" dirty="0"/>
              <a:t>по мережі, можуть спільно використовувати ресурси, без будь-якого виділеного сервера.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Найпоширеніші типи HTTP-повідомлень - це GET, POST і PUT.  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Функціонування електронної пошти підтримують три окремі протоколи: SMTP, POP та IMAP.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Протокол DNS зіставляє імена ресурсів з відповідними числовими мережними адресами.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Сервіс DHCP для IPv4 автоматизує призначення вузлам IPv4-адрес, масок підмереж, параметрів шлюзу за замовчуванням, а також інших мережних параметрів IPv4. DHCPv6 використовує повідомлення SOLICIT, ADVERTISE, INFORMATION REQUEST і REPLY.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 smtClean="0"/>
              <a:t>FTP-клієнт </a:t>
            </a:r>
            <a:r>
              <a:rPr lang="uk-UA" sz="1300" dirty="0"/>
              <a:t>- це застосунок, який працює на комп'ютері для завантаження даних з FTP-сервера і передавання даних на нього. </a:t>
            </a:r>
          </a:p>
          <a:p>
            <a:pPr algn="just" rtl="0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uk-UA" sz="1300" dirty="0"/>
              <a:t>Повідомлення SMB виконують такі три функції: запуск, автентифікація та припинення сеансу; контроль доступу до файлів і принтерів; а також надання дозволу програмам надсилати повідомлення на інший пристрій або отримувати повідомлення від нього. </a:t>
            </a:r>
            <a:endParaRPr lang="en-US" sz="1300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sz="1200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sz="1200" dirty="0"/>
          </a:p>
          <a:p>
            <a:pPr>
              <a:lnSpc>
                <a:spcPct val="85000"/>
              </a:lnSpc>
              <a:spcBef>
                <a:spcPct val="30000"/>
              </a:spcBef>
            </a:pP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899957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41394"/>
            <a:ext cx="9144000" cy="609056"/>
          </a:xfrm>
        </p:spPr>
        <p:txBody>
          <a:bodyPr/>
          <a:lstStyle/>
          <a:p>
            <a:pPr rtl="0" eaLnBrk="1" hangingPunct="1"/>
            <a:r>
              <a:rPr lang="uk-UA" sz="1600">
                <a:latin typeface="Arial" charset="0"/>
              </a:rPr>
              <a:t>Розділ 15: Прикладний рівень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uk-UA">
                <a:latin typeface="Arial" charset="0"/>
              </a:rPr>
              <a:t>Нові терміни та команди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800043"/>
              </p:ext>
            </p:extLst>
          </p:nvPr>
        </p:nvGraphicFramePr>
        <p:xfrm>
          <a:off x="977602" y="702310"/>
          <a:ext cx="7560342" cy="3952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70615">
                  <a:extLst>
                    <a:ext uri="{9D8B030D-6E8A-4147-A177-3AD203B41FA5}">
                      <a16:colId xmlns:a16="http://schemas.microsoft.com/office/drawing/2014/main" val="2731093094"/>
                    </a:ext>
                  </a:extLst>
                </a:gridCol>
                <a:gridCol w="3889727">
                  <a:extLst>
                    <a:ext uri="{9D8B030D-6E8A-4147-A177-3AD203B41FA5}">
                      <a16:colId xmlns:a16="http://schemas.microsoft.com/office/drawing/2014/main" val="2353496225"/>
                    </a:ext>
                  </a:extLst>
                </a:gridCol>
              </a:tblGrid>
              <a:tr h="3632183">
                <a:tc>
                  <a:txBody>
                    <a:bodyPr/>
                    <a:lstStyle/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Прикладний рівень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Рівень подання даних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Сеансовий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рівень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Модель клієнт-сервер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Однорангове з'єднання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Уніфікований покажчик ресурсу (URL)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Уніфікований ідентифікатор ресурсів (URI)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HTTP/HTTPS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GET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POST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PUT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SMTP</a:t>
                      </a:r>
                    </a:p>
                    <a:p>
                      <a:pPr marL="173038" indent="-173038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POP</a:t>
                      </a:r>
                    </a:p>
                    <a:p>
                      <a:pPr marL="173038" marR="0" lvl="0" indent="-173038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IMAP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Служба 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доменних імен (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Domain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Name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System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, DNS)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Fully-Qualified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Domain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Names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(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FQDNs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nslookup</a:t>
                      </a:r>
                      <a:endParaRPr lang="uk-UA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marR="0" indent="-173038" algn="just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Протокол динамічного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налаштування вузла (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Dynamic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Host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Configuration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Protocol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DHCP)</a:t>
                      </a:r>
                      <a:endParaRPr lang="uk-UA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DHCPDISCOVER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DHCPOFFER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DHCPREQUEST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DHCPACK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Прртокол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передавання файлів (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File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Transfer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Protocol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FTP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  <a:p>
                      <a:pPr marL="173038" indent="-173038" algn="just" rtl="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Блок</a:t>
                      </a:r>
                      <a:r>
                        <a:rPr lang="uk-UA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серверних повідомлень (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Server </a:t>
                      </a:r>
                      <a:r>
                        <a:rPr lang="uk-UA" b="0" dirty="0" err="1">
                          <a:solidFill>
                            <a:schemeClr val="tx1"/>
                          </a:solidFill>
                          <a:latin typeface="+mn-lt"/>
                        </a:rPr>
                        <a:t>Message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uk-UA" b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Block</a:t>
                      </a:r>
                      <a:r>
                        <a:rPr lang="uk-UA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 SMB</a:t>
                      </a:r>
                      <a:r>
                        <a:rPr lang="uk-UA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795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71745509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419082827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Прикладний, подання даних і сеансовий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Прикладний рівень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4065" y="994991"/>
            <a:ext cx="3950857" cy="3284359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Верхні три рівні моделі OSI (прикладний, подання даних і </a:t>
            </a:r>
            <a:r>
              <a:rPr lang="uk-UA" sz="1600" dirty="0" err="1"/>
              <a:t>сеансовий</a:t>
            </a:r>
            <a:r>
              <a:rPr lang="uk-UA" sz="1600" dirty="0"/>
              <a:t>) визначають функції прикладного рівня TCP/IP.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Прикладний рівень забезпечує інтерфейс між застосунками, які використовуються для з'єднання, і базовою мережею, по якій передаються повідомлення.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sz="1600" dirty="0"/>
              <a:t>До найбільш відомих протоколів прикладного рівня належать HTTP, FTP, TFTP, IMAP і DNS.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5F2B3-CD4D-C44D-9149-650EFF8022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842" y="798944"/>
            <a:ext cx="5146158" cy="3281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2330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Прикладний, подання даних і сеансовий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Подання даних і сеансовий рівень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251681" y="926535"/>
            <a:ext cx="4277790" cy="3806612"/>
          </a:xfrm>
        </p:spPr>
        <p:txBody>
          <a:bodyPr/>
          <a:lstStyle/>
          <a:p>
            <a:pPr marL="0" indent="0" rtl="0">
              <a:buNone/>
            </a:pPr>
            <a:r>
              <a:rPr lang="uk-UA" sz="1300" dirty="0"/>
              <a:t>Рівень подання даних виконує три основні функції:</a:t>
            </a:r>
          </a:p>
          <a:p>
            <a:pPr marL="265113" lvl="2" indent="-265113" algn="just" rtl="0">
              <a:buFont typeface="Arial" panose="020B0604020202020204" pitchFamily="34" charset="0"/>
              <a:buChar char="•"/>
            </a:pPr>
            <a:r>
              <a:rPr lang="uk-UA" sz="1300" dirty="0"/>
              <a:t>Форматування або перетворення даних на боці джерела у формат, сумісний для сприйняття пристроєм призначення.</a:t>
            </a:r>
          </a:p>
          <a:p>
            <a:pPr marL="265113" lvl="2" indent="-265113" algn="just" rtl="0">
              <a:buFont typeface="Arial" panose="020B0604020202020204" pitchFamily="34" charset="0"/>
              <a:buChar char="•"/>
            </a:pPr>
            <a:r>
              <a:rPr lang="uk-UA" sz="1300" dirty="0"/>
              <a:t>Ущільнення даних у спосіб, придатний для розпакування пристроєм призначення.</a:t>
            </a:r>
          </a:p>
          <a:p>
            <a:pPr marL="265113" lvl="2" indent="-265113" algn="just" rtl="0">
              <a:buFont typeface="Arial" panose="020B0604020202020204" pitchFamily="34" charset="0"/>
              <a:buChar char="•"/>
            </a:pPr>
            <a:r>
              <a:rPr lang="uk-UA" sz="1300" dirty="0"/>
              <a:t>Шифрування даних для передавання і розшифрування даних при отриманні.</a:t>
            </a:r>
          </a:p>
          <a:p>
            <a:pPr marL="0" indent="0" rtl="0">
              <a:buNone/>
            </a:pPr>
            <a:r>
              <a:rPr lang="uk-UA" sz="1300" dirty="0"/>
              <a:t>Функції </a:t>
            </a:r>
            <a:r>
              <a:rPr lang="uk-UA" sz="1300" dirty="0" err="1"/>
              <a:t>сеансового</a:t>
            </a:r>
            <a:r>
              <a:rPr lang="uk-UA" sz="1300" dirty="0"/>
              <a:t> рівня:</a:t>
            </a:r>
          </a:p>
          <a:p>
            <a:pPr marL="265113" lvl="3" indent="-265113" algn="just" rtl="0"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uk-UA" sz="1300" dirty="0"/>
              <a:t>створення і підтримка діалогів між прикладними програмами джерела і одержувача. </a:t>
            </a:r>
          </a:p>
          <a:p>
            <a:pPr marL="265113" lvl="3" indent="-265113" algn="just" rtl="0">
              <a:buFont typeface="Arial" panose="020B0604020202020204" pitchFamily="34" charset="0"/>
              <a:buChar char="•"/>
              <a:tabLst>
                <a:tab pos="265113" algn="l"/>
              </a:tabLst>
            </a:pPr>
            <a:r>
              <a:rPr lang="uk-UA" sz="1300" dirty="0"/>
              <a:t>обмін інформацією для ініціювання діалогів, </a:t>
            </a:r>
            <a:r>
              <a:rPr lang="uk-UA" sz="1300" dirty="0" smtClean="0"/>
              <a:t>підтримки </a:t>
            </a:r>
            <a:r>
              <a:rPr lang="uk-UA" sz="1300" dirty="0"/>
              <a:t>їх активного стану та </a:t>
            </a:r>
            <a:r>
              <a:rPr lang="uk-UA" sz="1300" dirty="0" smtClean="0"/>
              <a:t>перезапуску </a:t>
            </a:r>
            <a:r>
              <a:rPr lang="uk-UA" sz="1300" dirty="0"/>
              <a:t>сеансів, які перериваються або простоюють протягом тривалого періоду часу.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F26E1-C4D9-4741-B3D4-5D7EEC262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471" y="1385301"/>
            <a:ext cx="4615794" cy="2750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46644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Прикладний, подання даних і сеансовий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Протоколи прикладного рівня TCP/IP 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145357" y="925513"/>
            <a:ext cx="8483488" cy="1791929"/>
          </a:xfrm>
        </p:spPr>
        <p:txBody>
          <a:bodyPr/>
          <a:lstStyle/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Прикладні протоколи TCP/IP визначають формат і контрольну інформацію, необхідну для багатьох поширених функцій інтернет-зв'язку.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Протоколи прикладного рівня використовуються пристроями як джерела, так і призначення протягом сеансу обміну даними. 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Для успішного з'єднання протоколи прикладного рівня, реалізовані з боку відправника і одержувача, повинні бути сумісні між собою.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A33B45-7E2E-C844-B75C-0C283F5D9945}"/>
              </a:ext>
            </a:extLst>
          </p:cNvPr>
          <p:cNvSpPr txBox="1"/>
          <p:nvPr/>
        </p:nvSpPr>
        <p:spPr>
          <a:xfrm>
            <a:off x="323312" y="2633592"/>
            <a:ext cx="27781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Система </a:t>
            </a:r>
            <a:r>
              <a:rPr lang="uk-UA" sz="1400" b="1" dirty="0" smtClean="0"/>
              <a:t>імен DNS </a:t>
            </a:r>
            <a:r>
              <a:rPr lang="uk-UA" sz="1400" b="1" dirty="0"/>
              <a:t>- </a:t>
            </a:r>
            <a:r>
              <a:rPr lang="uk-UA" sz="1400" b="1" dirty="0" err="1"/>
              <a:t>Domain</a:t>
            </a:r>
            <a:r>
              <a:rPr lang="uk-UA" sz="1400" b="1" dirty="0"/>
              <a:t> </a:t>
            </a:r>
            <a:r>
              <a:rPr lang="uk-UA" sz="1400" b="1" dirty="0" err="1"/>
              <a:t>Name</a:t>
            </a:r>
            <a:r>
              <a:rPr lang="uk-UA" sz="1400" b="1" dirty="0"/>
              <a:t> </a:t>
            </a:r>
            <a:r>
              <a:rPr lang="uk-UA" sz="1400" b="1" dirty="0" err="1"/>
              <a:t>System</a:t>
            </a:r>
            <a:r>
              <a:rPr lang="uk-UA" sz="1400" b="1" dirty="0"/>
              <a:t> (або </a:t>
            </a:r>
            <a:r>
              <a:rPr lang="uk-UA" sz="1400" b="1" dirty="0" err="1"/>
              <a:t>Service</a:t>
            </a:r>
            <a:r>
              <a:rPr lang="uk-UA" sz="1400" b="1" dirty="0"/>
              <a:t>) (Система</a:t>
            </a:r>
            <a:r>
              <a:rPr lang="uk-UA" sz="1400" b="1" dirty="0" smtClean="0"/>
              <a:t>/ служба </a:t>
            </a:r>
            <a:r>
              <a:rPr lang="uk-UA" sz="1400" b="1" dirty="0"/>
              <a:t>доменних імен)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uk-UA" sz="1400" dirty="0"/>
              <a:t>TCP, UDP клієнт 53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uk-UA" sz="1400" dirty="0"/>
              <a:t>перетворює доменні імена, такі як cisco.com, на IP-адреси.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955B07-A719-A04C-8C8F-47B5733AF80F}"/>
              </a:ext>
            </a:extLst>
          </p:cNvPr>
          <p:cNvSpPr txBox="1"/>
          <p:nvPr/>
        </p:nvSpPr>
        <p:spPr>
          <a:xfrm>
            <a:off x="3279414" y="2617018"/>
            <a:ext cx="277814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/>
              <a:t>Налаштування </a:t>
            </a:r>
            <a:r>
              <a:rPr lang="uk-UA" sz="1400" b="1" dirty="0" err="1"/>
              <a:t>хоста</a:t>
            </a:r>
            <a:endParaRPr lang="uk-UA" sz="1400" b="1" dirty="0"/>
          </a:p>
          <a:p>
            <a:pPr rtl="0"/>
            <a:r>
              <a:rPr lang="uk-UA" sz="1400" b="1" dirty="0"/>
              <a:t>DHCP - </a:t>
            </a:r>
            <a:r>
              <a:rPr lang="uk-UA" sz="1400" b="1" dirty="0" err="1"/>
              <a:t>Dynamic</a:t>
            </a:r>
            <a:r>
              <a:rPr lang="uk-UA" sz="1400" b="1" dirty="0"/>
              <a:t> </a:t>
            </a:r>
            <a:r>
              <a:rPr lang="uk-UA" sz="1400" b="1" dirty="0" err="1"/>
              <a:t>Host</a:t>
            </a:r>
            <a:r>
              <a:rPr lang="uk-UA" sz="1400" b="1" dirty="0"/>
              <a:t> </a:t>
            </a:r>
            <a:r>
              <a:rPr lang="uk-UA" sz="1400" b="1" dirty="0" err="1"/>
              <a:t>Configuration</a:t>
            </a:r>
            <a:r>
              <a:rPr lang="uk-UA" sz="1400" b="1" dirty="0"/>
              <a:t> </a:t>
            </a:r>
            <a:r>
              <a:rPr lang="uk-UA" sz="1400" b="1" dirty="0" err="1"/>
              <a:t>Protocol</a:t>
            </a:r>
            <a:r>
              <a:rPr lang="uk-UA" sz="1400" b="1" dirty="0"/>
              <a:t> (Протокол динамічного налаштування вузла)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uk-UA" sz="1400" dirty="0"/>
              <a:t>UDP клієнт 68, сервер 67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uk-UA" sz="1400" dirty="0" err="1"/>
              <a:t>Динамічно</a:t>
            </a:r>
            <a:r>
              <a:rPr lang="uk-UA" sz="1400" dirty="0"/>
              <a:t> призначає IP-адреси для повторного </a:t>
            </a:r>
            <a:r>
              <a:rPr lang="uk-UA" sz="1400" dirty="0" smtClean="0"/>
              <a:t>використання.</a:t>
            </a:r>
            <a:endParaRPr lang="uk-UA" sz="1400" dirty="0"/>
          </a:p>
          <a:p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9647B-E504-3E41-A27C-4972CD070E33}"/>
              </a:ext>
            </a:extLst>
          </p:cNvPr>
          <p:cNvSpPr txBox="1"/>
          <p:nvPr/>
        </p:nvSpPr>
        <p:spPr>
          <a:xfrm>
            <a:off x="6057562" y="2617018"/>
            <a:ext cx="2919815" cy="2408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uk-UA" sz="1400" b="1" dirty="0" err="1" smtClean="0"/>
              <a:t>Web</a:t>
            </a:r>
            <a:r>
              <a:rPr lang="uk-UA" sz="1400" b="1" dirty="0" smtClean="0"/>
              <a:t> HTTP </a:t>
            </a:r>
            <a:r>
              <a:rPr lang="uk-UA" sz="1400" b="1" dirty="0"/>
              <a:t>- </a:t>
            </a:r>
            <a:r>
              <a:rPr lang="uk-UA" sz="1400" b="1" dirty="0" err="1"/>
              <a:t>Hypertext</a:t>
            </a:r>
            <a:r>
              <a:rPr lang="uk-UA" sz="1400" b="1" dirty="0"/>
              <a:t> </a:t>
            </a:r>
            <a:r>
              <a:rPr lang="uk-UA" sz="1400" b="1" dirty="0" err="1"/>
              <a:t>Transfer</a:t>
            </a:r>
            <a:r>
              <a:rPr lang="uk-UA" sz="1400" b="1" dirty="0"/>
              <a:t> </a:t>
            </a:r>
            <a:r>
              <a:rPr lang="uk-UA" sz="1400" b="1" dirty="0" err="1"/>
              <a:t>Protocol</a:t>
            </a:r>
            <a:r>
              <a:rPr lang="uk-UA" sz="1400" b="1" dirty="0"/>
              <a:t> (Протокол передавання гіпертексту)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uk-UA" sz="1400" dirty="0"/>
              <a:t>TCP 80, 8080</a:t>
            </a:r>
          </a:p>
          <a:p>
            <a:pPr marL="285750" indent="-285750" algn="just" rtl="0">
              <a:buFont typeface="Arial" panose="020B0604020202020204" pitchFamily="34" charset="0"/>
              <a:buChar char="•"/>
            </a:pPr>
            <a:r>
              <a:rPr lang="uk-UA" sz="1400" dirty="0"/>
              <a:t>Набір правил для обміну текстом, графічними зображеннями, аудіо, відео та іншими мультимедійними файлами у всесвітній павутині.</a:t>
            </a:r>
          </a:p>
          <a:p>
            <a:endParaRPr lang="en-US" sz="105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67806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1788160"/>
            <a:ext cx="8231464" cy="929640"/>
          </a:xfrm>
        </p:spPr>
        <p:txBody>
          <a:bodyPr/>
          <a:lstStyle/>
          <a:p>
            <a:pPr rtl="0"/>
            <a:r>
              <a:rPr lang="uk-UA" sz="40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15.2 Однорангове з'єднання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898543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Модель клієнт-сервер</a:t>
            </a:r>
          </a:p>
        </p:txBody>
      </p:sp>
      <p:sp>
        <p:nvSpPr>
          <p:cNvPr id="8195" name="Rectangle 6"/>
          <p:cNvSpPr>
            <a:spLocks noGrp="1" noChangeArrowheads="1"/>
          </p:cNvSpPr>
          <p:nvPr>
            <p:ph idx="1"/>
          </p:nvPr>
        </p:nvSpPr>
        <p:spPr>
          <a:xfrm>
            <a:off x="522435" y="798944"/>
            <a:ext cx="7938985" cy="1532132"/>
          </a:xfrm>
        </p:spPr>
        <p:txBody>
          <a:bodyPr/>
          <a:lstStyle/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Клієнтські та серверні процеси розглядаються на прикладному рівні.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У моделі клієнт-сервера пристрій, що запитує інформацію, називається клієнтом, а пристрій, що відповідає на запит, - сервером.</a:t>
            </a:r>
          </a:p>
          <a:p>
            <a:pPr algn="just" rtl="0">
              <a:buFont typeface="Arial" panose="020B0604020202020204" pitchFamily="34" charset="0"/>
              <a:buChar char="•"/>
            </a:pPr>
            <a:r>
              <a:rPr lang="uk-UA" dirty="0"/>
              <a:t>Протоколи прикладного рівня описують формат запитів і відповідей між клієнтами і серверами.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470CF8-4501-904B-8DE6-0F1D8E3034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725" y="2490356"/>
            <a:ext cx="4400550" cy="1854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727055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uk-UA" sz="1600"/>
              <a:t>Однорангове з'єднання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uk-UA"/>
              <a:t>Однорангові мережі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EA599-9EF6-BE44-900E-A2949CF66B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8448" y="915554"/>
            <a:ext cx="8373276" cy="1891339"/>
          </a:xfrm>
        </p:spPr>
        <p:txBody>
          <a:bodyPr/>
          <a:lstStyle/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В одноранговій моделі (P2P) два або більше комп'ютерів, з'єднаних по мережі, можуть спільно використовувати ресурси (наприклад, принтери і файли), без виділеного сервера.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Кожен під'єднаний кінцевий пристрій (відомий як вузол) може функціонувати і як сервер, і як клієнт.</a:t>
            </a:r>
          </a:p>
          <a:p>
            <a:pPr algn="just" rtl="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uk-UA" dirty="0"/>
              <a:t>Один комп'ютер може взяти на себе роль сервера для однієї транзакції, і водночас бути клієнтом для іншої. Ролі клієнта і сервера встановлюються за запитом.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B08D3F-6E0D-7042-88B0-EA3C9FB885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6189" y="2923504"/>
            <a:ext cx="4771622" cy="1542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422524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TE7_Chp1_Example-1" id="{4A20ED44-3835-F149-9AE4-C332C230E09E}" vid="{AFB5BC48-58F8-AD45-912F-AE2AD65EB6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8744</TotalTime>
  <Words>2559</Words>
  <Application>Microsoft Office PowerPoint</Application>
  <PresentationFormat>Экран (16:9)</PresentationFormat>
  <Paragraphs>359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MS PGothic</vt:lpstr>
      <vt:lpstr>Arial</vt:lpstr>
      <vt:lpstr>Calibri</vt:lpstr>
      <vt:lpstr>CiscoSans</vt:lpstr>
      <vt:lpstr>CiscoSans ExtraLight</vt:lpstr>
      <vt:lpstr>CiscoSans Thin</vt:lpstr>
      <vt:lpstr>Wingdings</vt:lpstr>
      <vt:lpstr>Default Theme</vt:lpstr>
      <vt:lpstr>Лекція 15: Прикладний рівень </vt:lpstr>
      <vt:lpstr>Презентация PowerPoint</vt:lpstr>
      <vt:lpstr>15.1 Прикладний, подання даних і сеансовий</vt:lpstr>
      <vt:lpstr>Прикладний, подання даних і сеансовий Прикладний рівень</vt:lpstr>
      <vt:lpstr>Прикладний, подання даних і сеансовий Подання даних і сеансовий рівень</vt:lpstr>
      <vt:lpstr>Прикладний, подання даних і сеансовий Протоколи прикладного рівня TCP/IP </vt:lpstr>
      <vt:lpstr>15.2 Однорангове з'єднання</vt:lpstr>
      <vt:lpstr>Однорангове з'єднання Модель клієнт-сервер</vt:lpstr>
      <vt:lpstr>Однорангове з'єднання Однорангові мережі</vt:lpstr>
      <vt:lpstr>Однорангове з'єднання Однорангові застосунки</vt:lpstr>
      <vt:lpstr>Однорангове з'єднання Традиційні однорангові застосунки</vt:lpstr>
      <vt:lpstr>15.3 Протоколи веб та електронної пошти</vt:lpstr>
      <vt:lpstr>Протоколи веб та електронної пошти Протокол передавання гіпертексту (HTTP) і мова розмітки гіпертексту (HTML)</vt:lpstr>
      <vt:lpstr>Протоколи веб і електронної пошти Протокол передавання гіпертексту (HTTP) і мова розмітки гіпертексту (HTML) </vt:lpstr>
      <vt:lpstr>Протоколи веб і електронної пошти Протокол передавання гіпертексту (HTTP) і мова розмітки гіпертексту (HTML) </vt:lpstr>
      <vt:lpstr>Протоколи веб та електронної пошти HTTP і HTTPS</vt:lpstr>
      <vt:lpstr>Протоколи веб та електронної пошти Протоколи електронної пошти</vt:lpstr>
      <vt:lpstr>Протоколи веб та електронної пошти SMTP, POP та IMAP</vt:lpstr>
      <vt:lpstr>Протоколи веб та електронної пошти SMTP, POP та IMAP</vt:lpstr>
      <vt:lpstr>Протоколи веб та електронної пошти SMTP, POP та IMAP</vt:lpstr>
      <vt:lpstr>15.4 Послуги IP-адресації</vt:lpstr>
      <vt:lpstr>Послуги IP-адресації Служба доменних імен</vt:lpstr>
      <vt:lpstr>Послуги IP-адресації Формат DNS-повідомлень</vt:lpstr>
      <vt:lpstr>Послуги IP-адресації Формат DNS-повідомлень (Продовж.)</vt:lpstr>
      <vt:lpstr>Послуги IP-адресації Ієрархія DNS</vt:lpstr>
      <vt:lpstr>Послуги IP-адресації Команда nslookup</vt:lpstr>
      <vt:lpstr>Послуги IP-адресації Протокол динамічного налаштування вузла (DHCP)</vt:lpstr>
      <vt:lpstr>Послуги IP-адресації Принципи роботи протоколу DHCP</vt:lpstr>
      <vt:lpstr>Послуги IP-адресації Лабораторна робота - Відстеження DNS-перетворень</vt:lpstr>
      <vt:lpstr>15.5 Файлові сервіси</vt:lpstr>
      <vt:lpstr>Файлові сервіси Протокол передавання файлів (FTP)</vt:lpstr>
      <vt:lpstr>Файлові сервіси  Протокол SMB</vt:lpstr>
      <vt:lpstr>15.6 Практичне завдання з Розділу та Контрольна робота</vt:lpstr>
      <vt:lpstr>Практичне завдання з розділу та контрольна робота Що ми вивчили у цьому розділі?</vt:lpstr>
      <vt:lpstr>Розділ 15: Прикладний рівень Нові терміни та команди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Basic Switch and End Device Configuration</dc:title>
  <dc:creator>Stephanie Harvey</dc:creator>
  <cp:lastModifiedBy>admin</cp:lastModifiedBy>
  <cp:revision>321</cp:revision>
  <dcterms:created xsi:type="dcterms:W3CDTF">2019-10-18T06:21:22Z</dcterms:created>
  <dcterms:modified xsi:type="dcterms:W3CDTF">2021-12-07T15:15:35Z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  <property fmtid="{D5CDD505-2E9C-101B-9397-08002B2CF9AE}" pid="8" name="ArticulateGUID">
    <vt:lpwstr>F9A496F7-57D7-4028-9572-D40DFDF3715A</vt:lpwstr>
  </property>
  <property fmtid="{D5CDD505-2E9C-101B-9397-08002B2CF9AE}" pid="9" name="ArticulatePath">
    <vt:lpwstr>ITE7_Chp9_by_jg</vt:lpwstr>
  </property>
</Properties>
</file>