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70" r:id="rId3"/>
    <p:sldId id="271" r:id="rId4"/>
    <p:sldId id="286" r:id="rId5"/>
    <p:sldId id="287" r:id="rId6"/>
    <p:sldId id="279" r:id="rId7"/>
    <p:sldId id="280" r:id="rId8"/>
    <p:sldId id="282" r:id="rId9"/>
    <p:sldId id="281" r:id="rId10"/>
    <p:sldId id="283" r:id="rId11"/>
    <p:sldId id="284" r:id="rId12"/>
    <p:sldId id="288" r:id="rId13"/>
    <p:sldId id="289" r:id="rId14"/>
    <p:sldId id="274" r:id="rId15"/>
    <p:sldId id="261" r:id="rId16"/>
    <p:sldId id="263" r:id="rId17"/>
    <p:sldId id="277" r:id="rId18"/>
    <p:sldId id="275" r:id="rId19"/>
    <p:sldId id="278" r:id="rId20"/>
    <p:sldId id="272" r:id="rId2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81" d="100"/>
          <a:sy n="81" d="100"/>
        </p:scale>
        <p:origin x="710"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13AC1-E357-44D2-A3FE-C37D27B7674C}" type="datetimeFigureOut">
              <a:rPr lang="uk-UA" smtClean="0"/>
              <a:t>08.10.2023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3A8F4-AEF0-4178-A156-A89012A36026}" type="slidenum">
              <a:rPr lang="uk-UA" smtClean="0"/>
              <a:t>‹#›</a:t>
            </a:fld>
            <a:endParaRPr lang="uk-UA"/>
          </a:p>
        </p:txBody>
      </p:sp>
    </p:spTree>
    <p:extLst>
      <p:ext uri="{BB962C8B-B14F-4D97-AF65-F5344CB8AC3E}">
        <p14:creationId xmlns:p14="http://schemas.microsoft.com/office/powerpoint/2010/main" val="23219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1783A8F4-AEF0-4178-A156-A89012A36026}" type="slidenum">
              <a:rPr lang="uk-UA" smtClean="0"/>
              <a:t>2</a:t>
            </a:fld>
            <a:endParaRPr lang="uk-UA"/>
          </a:p>
        </p:txBody>
      </p:sp>
    </p:spTree>
    <p:extLst>
      <p:ext uri="{BB962C8B-B14F-4D97-AF65-F5344CB8AC3E}">
        <p14:creationId xmlns:p14="http://schemas.microsoft.com/office/powerpoint/2010/main" val="1607612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plienglish.net/wp-content/uploads/2020/04/Market-Leader-Intermediate-3rd-Edition.pdf" TargetMode="External"/><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2.mp3"/><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34963" y="2286000"/>
            <a:ext cx="11522075" cy="2687216"/>
          </a:xfrm>
        </p:spPr>
        <p:txBody>
          <a:bodyPr/>
          <a:lstStyle/>
          <a:p>
            <a:pPr marL="0" indent="0" algn="ctr">
              <a:buNone/>
            </a:pPr>
            <a:r>
              <a:rPr lang="en-US" sz="6000" dirty="0"/>
              <a:t>ETHICS</a:t>
            </a:r>
          </a:p>
          <a:p>
            <a:pPr marL="0" indent="0" algn="ctr">
              <a:buNone/>
            </a:pPr>
            <a:r>
              <a:rPr lang="uk-UA" sz="4000" dirty="0"/>
              <a:t>(Ділова етика)</a:t>
            </a:r>
          </a:p>
          <a:p>
            <a:pPr marL="0" indent="0" algn="ctr">
              <a:buNone/>
            </a:pPr>
            <a:r>
              <a:rPr lang="ru-RU" sz="2400" dirty="0"/>
              <a:t>1 практичне заняття</a:t>
            </a:r>
          </a:p>
        </p:txBody>
      </p:sp>
      <p:pic>
        <p:nvPicPr>
          <p:cNvPr id="2" name="Рисунок 1">
            <a:extLst>
              <a:ext uri="{FF2B5EF4-FFF2-40B4-BE49-F238E27FC236}">
                <a16:creationId xmlns:a16="http://schemas.microsoft.com/office/drawing/2014/main" id="{C5DDBAAC-DC85-9B8E-3ACB-8A447BBEC6E8}"/>
              </a:ext>
            </a:extLst>
          </p:cNvPr>
          <p:cNvPicPr>
            <a:picLocks noChangeAspect="1"/>
          </p:cNvPicPr>
          <p:nvPr/>
        </p:nvPicPr>
        <p:blipFill>
          <a:blip r:embed="rId2"/>
          <a:stretch>
            <a:fillRect/>
          </a:stretch>
        </p:blipFill>
        <p:spPr>
          <a:xfrm>
            <a:off x="637771" y="442247"/>
            <a:ext cx="4139502" cy="1252653"/>
          </a:xfrm>
          <a:prstGeom prst="rect">
            <a:avLst/>
          </a:prstGeom>
        </p:spPr>
      </p:pic>
      <p:pic>
        <p:nvPicPr>
          <p:cNvPr id="4" name="Рисунок 3">
            <a:extLst>
              <a:ext uri="{FF2B5EF4-FFF2-40B4-BE49-F238E27FC236}">
                <a16:creationId xmlns:a16="http://schemas.microsoft.com/office/drawing/2014/main" id="{56BA1E53-8F66-8D47-867D-F7CD572916AB}"/>
              </a:ext>
            </a:extLst>
          </p:cNvPr>
          <p:cNvPicPr>
            <a:picLocks noChangeAspect="1"/>
          </p:cNvPicPr>
          <p:nvPr/>
        </p:nvPicPr>
        <p:blipFill>
          <a:blip r:embed="rId3"/>
          <a:stretch>
            <a:fillRect/>
          </a:stretch>
        </p:blipFill>
        <p:spPr>
          <a:xfrm>
            <a:off x="8131519" y="442247"/>
            <a:ext cx="3422710" cy="1395705"/>
          </a:xfrm>
          <a:prstGeom prst="rect">
            <a:avLst/>
          </a:prstGeom>
        </p:spPr>
      </p:pic>
    </p:spTree>
    <p:extLst>
      <p:ext uri="{BB962C8B-B14F-4D97-AF65-F5344CB8AC3E}">
        <p14:creationId xmlns:p14="http://schemas.microsoft.com/office/powerpoint/2010/main" val="176577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BCBB996-6C53-44B8-8AB0-11A183378537}"/>
              </a:ext>
            </a:extLst>
          </p:cNvPr>
          <p:cNvPicPr>
            <a:picLocks noChangeAspect="1"/>
          </p:cNvPicPr>
          <p:nvPr/>
        </p:nvPicPr>
        <p:blipFill>
          <a:blip r:embed="rId2"/>
          <a:stretch>
            <a:fillRect/>
          </a:stretch>
        </p:blipFill>
        <p:spPr>
          <a:xfrm>
            <a:off x="2011525" y="498604"/>
            <a:ext cx="7272435" cy="5038759"/>
          </a:xfrm>
          <a:prstGeom prst="rect">
            <a:avLst/>
          </a:prstGeom>
        </p:spPr>
      </p:pic>
    </p:spTree>
    <p:extLst>
      <p:ext uri="{BB962C8B-B14F-4D97-AF65-F5344CB8AC3E}">
        <p14:creationId xmlns:p14="http://schemas.microsoft.com/office/powerpoint/2010/main" val="355674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41262B7-109E-D331-EDDE-B1DB66AA62EC}"/>
              </a:ext>
            </a:extLst>
          </p:cNvPr>
          <p:cNvPicPr>
            <a:picLocks noChangeAspect="1"/>
          </p:cNvPicPr>
          <p:nvPr/>
        </p:nvPicPr>
        <p:blipFill>
          <a:blip r:embed="rId2"/>
          <a:stretch>
            <a:fillRect/>
          </a:stretch>
        </p:blipFill>
        <p:spPr>
          <a:xfrm>
            <a:off x="1306286" y="358644"/>
            <a:ext cx="9431694" cy="5305328"/>
          </a:xfrm>
          <a:prstGeom prst="rect">
            <a:avLst/>
          </a:prstGeom>
        </p:spPr>
      </p:pic>
    </p:spTree>
    <p:extLst>
      <p:ext uri="{BB962C8B-B14F-4D97-AF65-F5344CB8AC3E}">
        <p14:creationId xmlns:p14="http://schemas.microsoft.com/office/powerpoint/2010/main" val="114566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F0B3BA0-6C81-AF03-22D2-580AB490D12F}"/>
              </a:ext>
            </a:extLst>
          </p:cNvPr>
          <p:cNvPicPr>
            <a:picLocks noChangeAspect="1"/>
          </p:cNvPicPr>
          <p:nvPr/>
        </p:nvPicPr>
        <p:blipFill>
          <a:blip r:embed="rId2"/>
          <a:stretch>
            <a:fillRect/>
          </a:stretch>
        </p:blipFill>
        <p:spPr>
          <a:xfrm>
            <a:off x="2025780" y="718458"/>
            <a:ext cx="7883330" cy="4434373"/>
          </a:xfrm>
          <a:prstGeom prst="rect">
            <a:avLst/>
          </a:prstGeom>
        </p:spPr>
      </p:pic>
    </p:spTree>
    <p:extLst>
      <p:ext uri="{BB962C8B-B14F-4D97-AF65-F5344CB8AC3E}">
        <p14:creationId xmlns:p14="http://schemas.microsoft.com/office/powerpoint/2010/main" val="211299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B632F40-4874-D064-6B6A-55A3B183E966}"/>
              </a:ext>
            </a:extLst>
          </p:cNvPr>
          <p:cNvPicPr>
            <a:picLocks noChangeAspect="1"/>
          </p:cNvPicPr>
          <p:nvPr/>
        </p:nvPicPr>
        <p:blipFill>
          <a:blip r:embed="rId2"/>
          <a:stretch>
            <a:fillRect/>
          </a:stretch>
        </p:blipFill>
        <p:spPr>
          <a:xfrm>
            <a:off x="528735" y="391886"/>
            <a:ext cx="5013648" cy="3760236"/>
          </a:xfrm>
          <a:prstGeom prst="rect">
            <a:avLst/>
          </a:prstGeom>
        </p:spPr>
      </p:pic>
      <p:pic>
        <p:nvPicPr>
          <p:cNvPr id="6" name="Рисунок 5">
            <a:extLst>
              <a:ext uri="{FF2B5EF4-FFF2-40B4-BE49-F238E27FC236}">
                <a16:creationId xmlns:a16="http://schemas.microsoft.com/office/drawing/2014/main" id="{23098D76-B5E9-E932-038A-6DB522D2EF53}"/>
              </a:ext>
            </a:extLst>
          </p:cNvPr>
          <p:cNvPicPr>
            <a:picLocks noChangeAspect="1"/>
          </p:cNvPicPr>
          <p:nvPr/>
        </p:nvPicPr>
        <p:blipFill>
          <a:blip r:embed="rId3"/>
          <a:stretch>
            <a:fillRect/>
          </a:stretch>
        </p:blipFill>
        <p:spPr>
          <a:xfrm>
            <a:off x="6204857" y="391886"/>
            <a:ext cx="5274906" cy="5274906"/>
          </a:xfrm>
          <a:prstGeom prst="rect">
            <a:avLst/>
          </a:prstGeom>
        </p:spPr>
      </p:pic>
    </p:spTree>
    <p:extLst>
      <p:ext uri="{BB962C8B-B14F-4D97-AF65-F5344CB8AC3E}">
        <p14:creationId xmlns:p14="http://schemas.microsoft.com/office/powerpoint/2010/main" val="246050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223935" y="279918"/>
            <a:ext cx="11784563" cy="5490645"/>
          </a:xfrm>
        </p:spPr>
        <p:txBody>
          <a:bodyPr/>
          <a:lstStyle/>
          <a:p>
            <a:pPr marL="0" indent="0" algn="ctr">
              <a:buNone/>
            </a:pPr>
            <a:r>
              <a:rPr lang="en-US" sz="2400" u="sng" dirty="0">
                <a:solidFill>
                  <a:schemeClr val="bg2">
                    <a:lumMod val="50000"/>
                  </a:schemeClr>
                </a:solidFill>
              </a:rPr>
              <a:t>3. </a:t>
            </a:r>
            <a:r>
              <a:rPr lang="tr-TR" sz="2400" u="sng" dirty="0">
                <a:solidFill>
                  <a:schemeClr val="bg2">
                    <a:lumMod val="50000"/>
                  </a:schemeClr>
                </a:solidFill>
              </a:rPr>
              <a:t>Discussion</a:t>
            </a:r>
            <a:endParaRPr lang="en-US" sz="2400" u="sng" dirty="0">
              <a:solidFill>
                <a:schemeClr val="bg2">
                  <a:lumMod val="50000"/>
                </a:schemeClr>
              </a:solidFill>
            </a:endParaRPr>
          </a:p>
          <a:p>
            <a:pPr marL="0" indent="0">
              <a:buNone/>
            </a:pPr>
            <a:r>
              <a:rPr lang="en-US" sz="1600" dirty="0">
                <a:solidFill>
                  <a:schemeClr val="bg2">
                    <a:lumMod val="50000"/>
                  </a:schemeClr>
                </a:solidFill>
              </a:rPr>
              <a:t>1. Discuss this list of unethical activities. In your opinion, which are the worst? Are any common in your country?</a:t>
            </a:r>
          </a:p>
          <a:p>
            <a:pPr marL="342900" indent="-342900">
              <a:buFont typeface="+mj-lt"/>
              <a:buAutoNum type="arabicPeriod"/>
            </a:pPr>
            <a:r>
              <a:rPr lang="en-US" sz="1400" b="0" dirty="0">
                <a:solidFill>
                  <a:schemeClr val="bg2">
                    <a:lumMod val="75000"/>
                  </a:schemeClr>
                </a:solidFill>
              </a:rPr>
              <a:t>﻿﻿Finding ways of paying as little tax as possible</a:t>
            </a:r>
          </a:p>
          <a:p>
            <a:pPr marL="342900" indent="-342900">
              <a:buFont typeface="+mj-lt"/>
              <a:buAutoNum type="arabicPeriod"/>
            </a:pPr>
            <a:r>
              <a:rPr lang="en-US" sz="1400" b="0" dirty="0">
                <a:solidFill>
                  <a:schemeClr val="bg2">
                    <a:lumMod val="75000"/>
                  </a:schemeClr>
                </a:solidFill>
              </a:rPr>
              <a:t>﻿﻿Using your work computer or phone for private purposes (e.g. online shopping)</a:t>
            </a:r>
          </a:p>
          <a:p>
            <a:pPr marL="342900" indent="-342900">
              <a:buFont typeface="+mj-lt"/>
              <a:buAutoNum type="arabicPeriod"/>
            </a:pPr>
            <a:r>
              <a:rPr lang="en-US" sz="1400" b="0" dirty="0">
                <a:solidFill>
                  <a:schemeClr val="bg2">
                    <a:lumMod val="75000"/>
                  </a:schemeClr>
                </a:solidFill>
              </a:rPr>
              <a:t>﻿﻿Accepting praise for someone else's ideas or work</a:t>
            </a:r>
          </a:p>
          <a:p>
            <a:pPr marL="342900" indent="-342900">
              <a:buFont typeface="+mj-lt"/>
              <a:buAutoNum type="arabicPeriod"/>
            </a:pPr>
            <a:r>
              <a:rPr lang="en-US" sz="1400" b="0" dirty="0">
                <a:solidFill>
                  <a:schemeClr val="bg2">
                    <a:lumMod val="75000"/>
                  </a:schemeClr>
                </a:solidFill>
              </a:rPr>
              <a:t>﻿﻿Selling something as genuine when you know it is not</a:t>
            </a:r>
          </a:p>
          <a:p>
            <a:pPr marL="342900" indent="-342900">
              <a:buFont typeface="+mj-lt"/>
              <a:buAutoNum type="arabicPeriod"/>
            </a:pPr>
            <a:r>
              <a:rPr lang="en-US" sz="1400" b="0" dirty="0">
                <a:solidFill>
                  <a:schemeClr val="bg2">
                    <a:lumMod val="75000"/>
                  </a:schemeClr>
                </a:solidFill>
              </a:rPr>
              <a:t>﻿﻿Using your influence to get jobs for friends or relatives (nepotism)</a:t>
            </a:r>
          </a:p>
          <a:p>
            <a:pPr marL="342900" indent="-342900">
              <a:buFont typeface="+mj-lt"/>
              <a:buAutoNum type="arabicPeriod"/>
            </a:pPr>
            <a:r>
              <a:rPr lang="en-US" sz="1400" b="0" dirty="0">
                <a:solidFill>
                  <a:schemeClr val="bg2">
                    <a:lumMod val="75000"/>
                  </a:schemeClr>
                </a:solidFill>
              </a:rPr>
              <a:t>﻿﻿Phoning in sick at work when you are not ill</a:t>
            </a:r>
          </a:p>
          <a:p>
            <a:pPr marL="342900" indent="-342900">
              <a:buFont typeface="+mj-lt"/>
              <a:buAutoNum type="arabicPeriod"/>
            </a:pPr>
            <a:r>
              <a:rPr lang="en-US" sz="1400" b="0" dirty="0">
                <a:solidFill>
                  <a:schemeClr val="bg2">
                    <a:lumMod val="75000"/>
                  </a:schemeClr>
                </a:solidFill>
              </a:rPr>
              <a:t>﻿﻿Not telling the truth about your age or experience on an application form</a:t>
            </a:r>
          </a:p>
          <a:p>
            <a:pPr marL="342900" indent="-342900">
              <a:buFont typeface="+mj-lt"/>
              <a:buAutoNum type="arabicPeriod"/>
            </a:pPr>
            <a:r>
              <a:rPr lang="en-US" sz="1400" b="0" dirty="0">
                <a:solidFill>
                  <a:schemeClr val="bg2">
                    <a:lumMod val="75000"/>
                  </a:schemeClr>
                </a:solidFill>
              </a:rPr>
              <a:t>﻿﻿Not saying anything when you are charged too little for something by mistake</a:t>
            </a:r>
          </a:p>
          <a:p>
            <a:pPr marL="342900" indent="-342900">
              <a:buFont typeface="+mj-lt"/>
              <a:buAutoNum type="arabicPeriod"/>
            </a:pPr>
            <a:r>
              <a:rPr lang="en-US" sz="1400" b="0" dirty="0">
                <a:solidFill>
                  <a:schemeClr val="bg2">
                    <a:lumMod val="75000"/>
                  </a:schemeClr>
                </a:solidFill>
              </a:rPr>
              <a:t>﻿﻿Paying people in cash for jobs done around the home in order to reduce the cost</a:t>
            </a:r>
          </a:p>
          <a:p>
            <a:pPr marL="342900" indent="-342900">
              <a:buFont typeface="+mj-lt"/>
              <a:buAutoNum type="arabicPeriod"/>
            </a:pPr>
            <a:r>
              <a:rPr lang="en-US" sz="1400" b="0" dirty="0">
                <a:solidFill>
                  <a:schemeClr val="bg2">
                    <a:lumMod val="75000"/>
                  </a:schemeClr>
                </a:solidFill>
              </a:rPr>
              <a:t>﻿﻿﻿Claiming extra expenses (e.g. getting a taxi receipt for more than the actual fare)</a:t>
            </a:r>
          </a:p>
          <a:p>
            <a:pPr marL="0" indent="0">
              <a:buNone/>
            </a:pPr>
            <a:r>
              <a:rPr lang="en-US" sz="1600" dirty="0">
                <a:solidFill>
                  <a:schemeClr val="bg2">
                    <a:lumMod val="50000"/>
                  </a:schemeClr>
                </a:solidFill>
              </a:rPr>
              <a:t>2. Are some jobs/professions more ethical than others? How ethical do you think these professions are? Which are seen as more/less ethical in your country? </a:t>
            </a:r>
          </a:p>
          <a:p>
            <a:pPr marL="0" indent="0">
              <a:buNone/>
            </a:pPr>
            <a:r>
              <a:rPr lang="en-US" sz="1400" b="0" i="1" dirty="0"/>
              <a:t>accountant                 civil servant                    lawyer                     police officer          politician         banker         estate agent           nurse                                                        university lecturer             soldier                     car sales executive                      journalist                   doctor                   taxi  driver</a:t>
            </a:r>
            <a:endParaRPr lang="ru-RU" sz="1400" b="0" i="1" dirty="0"/>
          </a:p>
        </p:txBody>
      </p:sp>
    </p:spTree>
    <p:extLst>
      <p:ext uri="{BB962C8B-B14F-4D97-AF65-F5344CB8AC3E}">
        <p14:creationId xmlns:p14="http://schemas.microsoft.com/office/powerpoint/2010/main" val="241959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53D66C-8AE8-574F-82BD-534E3AA2181F}"/>
              </a:ext>
            </a:extLst>
          </p:cNvPr>
          <p:cNvSpPr txBox="1"/>
          <p:nvPr/>
        </p:nvSpPr>
        <p:spPr>
          <a:xfrm>
            <a:off x="194385" y="550506"/>
            <a:ext cx="10834399" cy="4278094"/>
          </a:xfrm>
          <a:prstGeom prst="rect">
            <a:avLst/>
          </a:prstGeom>
          <a:noFill/>
        </p:spPr>
        <p:txBody>
          <a:bodyPr wrap="square">
            <a:spAutoFit/>
          </a:bodyPr>
          <a:lstStyle/>
          <a:p>
            <a:r>
              <a:rPr lang="en-US" b="1" dirty="0">
                <a:solidFill>
                  <a:schemeClr val="bg2">
                    <a:lumMod val="50000"/>
                  </a:schemeClr>
                </a:solidFill>
              </a:rPr>
              <a:t>3. Look at the situations. Which do you think are the most serious?</a:t>
            </a:r>
          </a:p>
          <a:p>
            <a:endParaRPr lang="en-US" sz="1600" b="1" dirty="0"/>
          </a:p>
          <a:p>
            <a:r>
              <a:rPr lang="en-US" sz="1600" dirty="0"/>
              <a:t>1. A new contact suggests that a payment into his private bank account will enable a company to win a valuable supply contract.</a:t>
            </a:r>
          </a:p>
          <a:p>
            <a:r>
              <a:rPr lang="en-US" sz="1600" dirty="0"/>
              <a:t>2. An employee informs some friends about a company takeover before it is generally known so they can buy shares and make a profit.</a:t>
            </a:r>
          </a:p>
          <a:p>
            <a:r>
              <a:rPr lang="en-US" sz="1600" dirty="0"/>
              <a:t>3. A company is making copies of luxury branded products and selling them in street markets.</a:t>
            </a:r>
          </a:p>
          <a:p>
            <a:r>
              <a:rPr lang="en-US" sz="1600" dirty="0"/>
              <a:t>﻿﻿4. An upmarket private airline only employs attractive women under 25 years old as cabin crew and ground staff.</a:t>
            </a:r>
          </a:p>
          <a:p>
            <a:r>
              <a:rPr lang="en-US" sz="1600" dirty="0"/>
              <a:t>﻿﻿5. An industrial company is disposing of waste chemicals in the sea.</a:t>
            </a:r>
          </a:p>
          <a:p>
            <a:r>
              <a:rPr lang="en-US" sz="1600" dirty="0"/>
              <a:t>6. A car manufacturer is secretly taking photos of a rival's new model at a test track.</a:t>
            </a:r>
          </a:p>
          <a:p>
            <a:r>
              <a:rPr lang="en-US" sz="1600" dirty="0"/>
              <a:t>7. A cosmetics and pharmaceutical company tries out all its products on rats and mice.</a:t>
            </a:r>
          </a:p>
          <a:p>
            <a:r>
              <a:rPr lang="en-US" sz="1600" dirty="0"/>
              <a:t>8. Some criminals buy property and expensive cars with money they got from illegal activities. The goods are then sold and the now 'clean' money is used in other businesses and new bank accounts.</a:t>
            </a:r>
          </a:p>
          <a:p>
            <a:r>
              <a:rPr lang="en-US" sz="1600" dirty="0"/>
              <a:t>9. A group of rival mobile phone companies get together and agree to charge approximately the same amount for a range of services and packages.</a:t>
            </a:r>
          </a:p>
          <a:p>
            <a:r>
              <a:rPr lang="en-US" sz="1600" dirty="0"/>
              <a:t>10. A company tells the authorities that it is making a lot less profit than it actually is.</a:t>
            </a:r>
            <a:endParaRPr lang="uk-UA" sz="1600" dirty="0"/>
          </a:p>
        </p:txBody>
      </p:sp>
    </p:spTree>
    <p:extLst>
      <p:ext uri="{BB962C8B-B14F-4D97-AF65-F5344CB8AC3E}">
        <p14:creationId xmlns:p14="http://schemas.microsoft.com/office/powerpoint/2010/main" val="3798233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34963" y="354564"/>
            <a:ext cx="11522075" cy="5416000"/>
          </a:xfrm>
        </p:spPr>
        <p:txBody>
          <a:bodyPr/>
          <a:lstStyle/>
          <a:p>
            <a:pPr marL="0" indent="0">
              <a:buNone/>
            </a:pPr>
            <a:r>
              <a:rPr lang="en-US" sz="1600" dirty="0">
                <a:solidFill>
                  <a:srgbClr val="002060"/>
                </a:solidFill>
              </a:rPr>
              <a:t>4. Match words from Box A and Box B to make word partnerships which describe the activities                          in Exercise 3.</a:t>
            </a:r>
          </a:p>
          <a:p>
            <a:pPr marL="0" indent="0" algn="ctr">
              <a:buNone/>
            </a:pPr>
            <a:r>
              <a:rPr lang="en-US" sz="1600" b="0" i="1" dirty="0">
                <a:solidFill>
                  <a:srgbClr val="002060"/>
                </a:solidFill>
              </a:rPr>
              <a:t>EXAMPLE:  </a:t>
            </a:r>
            <a:r>
              <a:rPr lang="en-US" sz="1600" i="1" dirty="0">
                <a:solidFill>
                  <a:srgbClr val="002060"/>
                </a:solidFill>
              </a:rPr>
              <a:t>1. bribery and corruption</a:t>
            </a:r>
          </a:p>
          <a:p>
            <a:pPr marL="0" indent="0">
              <a:buNone/>
            </a:pPr>
            <a:endParaRPr lang="en-US" sz="1600" i="1" dirty="0">
              <a:solidFill>
                <a:srgbClr val="002060"/>
              </a:solidFill>
            </a:endParaRPr>
          </a:p>
          <a:p>
            <a:pPr marL="0" indent="0">
              <a:buNone/>
            </a:pPr>
            <a:r>
              <a:rPr lang="en-US" sz="1600" i="1" dirty="0">
                <a:solidFill>
                  <a:srgbClr val="002060"/>
                </a:solidFill>
              </a:rPr>
              <a:t>               A.</a:t>
            </a:r>
          </a:p>
          <a:p>
            <a:pPr marL="0" indent="0">
              <a:buNone/>
            </a:pPr>
            <a:endParaRPr lang="en-US" sz="1600" i="1" dirty="0">
              <a:solidFill>
                <a:srgbClr val="002060"/>
              </a:solidFill>
            </a:endParaRPr>
          </a:p>
          <a:p>
            <a:pPr marL="0" indent="0">
              <a:buNone/>
            </a:pPr>
            <a:endParaRPr lang="en-US" sz="1600" i="1" dirty="0">
              <a:solidFill>
                <a:srgbClr val="002060"/>
              </a:solidFill>
            </a:endParaRPr>
          </a:p>
          <a:p>
            <a:pPr marL="0" indent="0">
              <a:buNone/>
            </a:pPr>
            <a:endParaRPr lang="en-US" sz="1600" i="1" dirty="0">
              <a:solidFill>
                <a:srgbClr val="002060"/>
              </a:solidFill>
            </a:endParaRPr>
          </a:p>
          <a:p>
            <a:pPr marL="0" indent="0">
              <a:buNone/>
            </a:pPr>
            <a:endParaRPr lang="en-US" sz="1600" i="1" dirty="0">
              <a:solidFill>
                <a:srgbClr val="002060"/>
              </a:solidFill>
            </a:endParaRPr>
          </a:p>
          <a:p>
            <a:pPr marL="0" indent="0">
              <a:buNone/>
            </a:pPr>
            <a:r>
              <a:rPr lang="en-US" sz="1600" i="1" dirty="0">
                <a:solidFill>
                  <a:srgbClr val="002060"/>
                </a:solidFill>
              </a:rPr>
              <a:t>               B.</a:t>
            </a:r>
          </a:p>
          <a:p>
            <a:pPr marL="0" indent="0">
              <a:buNone/>
            </a:pPr>
            <a:endParaRPr lang="en-US" sz="1600" i="1" dirty="0">
              <a:solidFill>
                <a:srgbClr val="002060"/>
              </a:solidFill>
            </a:endParaRPr>
          </a:p>
          <a:p>
            <a:pPr marL="0" indent="0">
              <a:buNone/>
            </a:pPr>
            <a:endParaRPr lang="en-US" sz="1600" i="1" dirty="0">
              <a:solidFill>
                <a:srgbClr val="002060"/>
              </a:solidFill>
            </a:endParaRPr>
          </a:p>
          <a:p>
            <a:pPr marL="0" indent="0">
              <a:buNone/>
            </a:pPr>
            <a:endParaRPr lang="en-US" sz="1600" i="1" dirty="0">
              <a:solidFill>
                <a:srgbClr val="002060"/>
              </a:solidFill>
            </a:endParaRPr>
          </a:p>
          <a:p>
            <a:pPr marL="0" indent="0">
              <a:buNone/>
            </a:pPr>
            <a:endParaRPr lang="en-US" sz="1600" i="1" dirty="0">
              <a:solidFill>
                <a:srgbClr val="002060"/>
              </a:solidFill>
            </a:endParaRPr>
          </a:p>
          <a:p>
            <a:pPr marL="0" indent="0">
              <a:buNone/>
            </a:pPr>
            <a:r>
              <a:rPr lang="en-US" sz="1600" dirty="0">
                <a:solidFill>
                  <a:srgbClr val="002060"/>
                </a:solidFill>
              </a:rPr>
              <a:t>CD 2.25  Listen to the correct answers.</a:t>
            </a:r>
            <a:endParaRPr lang="ru-RU" sz="1600" dirty="0">
              <a:solidFill>
                <a:srgbClr val="002060"/>
              </a:solidFill>
            </a:endParaRPr>
          </a:p>
        </p:txBody>
      </p:sp>
      <p:graphicFrame>
        <p:nvGraphicFramePr>
          <p:cNvPr id="8" name="Таблиця 7">
            <a:extLst>
              <a:ext uri="{FF2B5EF4-FFF2-40B4-BE49-F238E27FC236}">
                <a16:creationId xmlns:a16="http://schemas.microsoft.com/office/drawing/2014/main" id="{29C30A99-3613-3B07-6278-D5CC5E3F7CC7}"/>
              </a:ext>
            </a:extLst>
          </p:cNvPr>
          <p:cNvGraphicFramePr>
            <a:graphicFrameLocks noGrp="1"/>
          </p:cNvGraphicFramePr>
          <p:nvPr>
            <p:extLst>
              <p:ext uri="{D42A27DB-BD31-4B8C-83A1-F6EECF244321}">
                <p14:modId xmlns:p14="http://schemas.microsoft.com/office/powerpoint/2010/main" val="2785735417"/>
              </p:ext>
            </p:extLst>
          </p:nvPr>
        </p:nvGraphicFramePr>
        <p:xfrm>
          <a:off x="1789532" y="1628130"/>
          <a:ext cx="8175562" cy="956450"/>
        </p:xfrm>
        <a:graphic>
          <a:graphicData uri="http://schemas.openxmlformats.org/drawingml/2006/table">
            <a:tbl>
              <a:tblPr/>
              <a:tblGrid>
                <a:gridCol w="1422415">
                  <a:extLst>
                    <a:ext uri="{9D8B030D-6E8A-4147-A177-3AD203B41FA5}">
                      <a16:colId xmlns:a16="http://schemas.microsoft.com/office/drawing/2014/main" val="2855525109"/>
                    </a:ext>
                  </a:extLst>
                </a:gridCol>
                <a:gridCol w="1701580">
                  <a:extLst>
                    <a:ext uri="{9D8B030D-6E8A-4147-A177-3AD203B41FA5}">
                      <a16:colId xmlns:a16="http://schemas.microsoft.com/office/drawing/2014/main" val="1048722738"/>
                    </a:ext>
                  </a:extLst>
                </a:gridCol>
                <a:gridCol w="2140269">
                  <a:extLst>
                    <a:ext uri="{9D8B030D-6E8A-4147-A177-3AD203B41FA5}">
                      <a16:colId xmlns:a16="http://schemas.microsoft.com/office/drawing/2014/main" val="4231697849"/>
                    </a:ext>
                  </a:extLst>
                </a:gridCol>
                <a:gridCol w="1688287">
                  <a:extLst>
                    <a:ext uri="{9D8B030D-6E8A-4147-A177-3AD203B41FA5}">
                      <a16:colId xmlns:a16="http://schemas.microsoft.com/office/drawing/2014/main" val="3904201483"/>
                    </a:ext>
                  </a:extLst>
                </a:gridCol>
                <a:gridCol w="1223011">
                  <a:extLst>
                    <a:ext uri="{9D8B030D-6E8A-4147-A177-3AD203B41FA5}">
                      <a16:colId xmlns:a16="http://schemas.microsoft.com/office/drawing/2014/main" val="3586830596"/>
                    </a:ext>
                  </a:extLst>
                </a:gridCol>
              </a:tblGrid>
              <a:tr h="451358">
                <a:tc>
                  <a:txBody>
                    <a:bodyPr/>
                    <a:lstStyle/>
                    <a:p>
                      <a:pPr algn="l" fontAlgn="ctr"/>
                      <a:r>
                        <a:rPr lang="tr-TR" sz="1600" b="1" i="0" u="none" strike="sngStrike" dirty="0">
                          <a:solidFill>
                            <a:srgbClr val="FF0000"/>
                          </a:solidFill>
                          <a:effectLst/>
                          <a:latin typeface="Tahoma" panose="020B0604030504040204" pitchFamily="34" charset="0"/>
                        </a:rPr>
                        <a:t>bribery</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tr-TR" sz="1600" b="1" i="0" u="none" strike="noStrike">
                          <a:solidFill>
                            <a:srgbClr val="203764"/>
                          </a:solidFill>
                          <a:effectLst/>
                          <a:latin typeface="Tahoma" panose="020B0604030504040204" pitchFamily="34" charset="0"/>
                        </a:rPr>
                        <a:t>price</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tr-TR" sz="1600" b="1" i="0" u="none" strike="noStrike">
                          <a:solidFill>
                            <a:srgbClr val="203764"/>
                          </a:solidFill>
                          <a:effectLst/>
                          <a:latin typeface="Tahoma" panose="020B0604030504040204" pitchFamily="34" charset="0"/>
                        </a:rPr>
                        <a:t>environmental</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tr-TR" sz="1600" b="1" i="0" u="none" strike="noStrike">
                          <a:solidFill>
                            <a:srgbClr val="203764"/>
                          </a:solidFill>
                          <a:effectLst/>
                          <a:latin typeface="Tahoma" panose="020B0604030504040204" pitchFamily="34" charset="0"/>
                        </a:rPr>
                        <a:t>sex</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tr-TR" sz="1600" b="1" i="0" u="none" strike="noStrike">
                          <a:solidFill>
                            <a:srgbClr val="203764"/>
                          </a:solidFill>
                          <a:effectLst/>
                          <a:latin typeface="Tahoma" panose="020B0604030504040204" pitchFamily="34" charset="0"/>
                        </a:rPr>
                        <a:t>insider</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8588587"/>
                  </a:ext>
                </a:extLst>
              </a:tr>
              <a:tr h="505092">
                <a:tc>
                  <a:txBody>
                    <a:bodyPr/>
                    <a:lstStyle/>
                    <a:p>
                      <a:pPr algn="l" fontAlgn="ctr"/>
                      <a:r>
                        <a:rPr lang="tr-TR" sz="1600" b="1" i="0" u="none" strike="noStrike">
                          <a:solidFill>
                            <a:srgbClr val="203764"/>
                          </a:solidFill>
                          <a:effectLst/>
                          <a:latin typeface="Tahoma" panose="020B0604030504040204" pitchFamily="34" charset="0"/>
                        </a:rPr>
                        <a:t>tax</a:t>
                      </a: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203764"/>
                          </a:solidFill>
                          <a:effectLst/>
                          <a:latin typeface="Tahoma" panose="020B0604030504040204" pitchFamily="34" charset="0"/>
                        </a:rPr>
                        <a:t>counterfeit</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203764"/>
                          </a:solidFill>
                          <a:effectLst/>
                          <a:latin typeface="Tahoma" panose="020B0604030504040204" pitchFamily="34" charset="0"/>
                        </a:rPr>
                        <a:t>money</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203764"/>
                          </a:solidFill>
                          <a:effectLst/>
                          <a:latin typeface="Tahoma" panose="020B0604030504040204" pitchFamily="34" charset="0"/>
                        </a:rPr>
                        <a:t>animal</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203764"/>
                          </a:solidFill>
                          <a:effectLst/>
                          <a:latin typeface="Tahoma" panose="020B0604030504040204" pitchFamily="34" charset="0"/>
                        </a:rPr>
                        <a:t>idustrial</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962215"/>
                  </a:ext>
                </a:extLst>
              </a:tr>
            </a:tbl>
          </a:graphicData>
        </a:graphic>
      </p:graphicFrame>
      <p:graphicFrame>
        <p:nvGraphicFramePr>
          <p:cNvPr id="10" name="Таблиця 9">
            <a:extLst>
              <a:ext uri="{FF2B5EF4-FFF2-40B4-BE49-F238E27FC236}">
                <a16:creationId xmlns:a16="http://schemas.microsoft.com/office/drawing/2014/main" id="{F0EE1FA6-082C-7A23-B49E-D50E5171EEC9}"/>
              </a:ext>
            </a:extLst>
          </p:cNvPr>
          <p:cNvGraphicFramePr>
            <a:graphicFrameLocks noGrp="1"/>
          </p:cNvGraphicFramePr>
          <p:nvPr>
            <p:extLst>
              <p:ext uri="{D42A27DB-BD31-4B8C-83A1-F6EECF244321}">
                <p14:modId xmlns:p14="http://schemas.microsoft.com/office/powerpoint/2010/main" val="2496302875"/>
              </p:ext>
            </p:extLst>
          </p:nvPr>
        </p:nvGraphicFramePr>
        <p:xfrm>
          <a:off x="1789532" y="3541901"/>
          <a:ext cx="8559800" cy="956450"/>
        </p:xfrm>
        <a:graphic>
          <a:graphicData uri="http://schemas.openxmlformats.org/drawingml/2006/table">
            <a:tbl>
              <a:tblPr/>
              <a:tblGrid>
                <a:gridCol w="1854200">
                  <a:extLst>
                    <a:ext uri="{9D8B030D-6E8A-4147-A177-3AD203B41FA5}">
                      <a16:colId xmlns:a16="http://schemas.microsoft.com/office/drawing/2014/main" val="626405451"/>
                    </a:ext>
                  </a:extLst>
                </a:gridCol>
                <a:gridCol w="1625600">
                  <a:extLst>
                    <a:ext uri="{9D8B030D-6E8A-4147-A177-3AD203B41FA5}">
                      <a16:colId xmlns:a16="http://schemas.microsoft.com/office/drawing/2014/main" val="1102891190"/>
                    </a:ext>
                  </a:extLst>
                </a:gridCol>
                <a:gridCol w="2044700">
                  <a:extLst>
                    <a:ext uri="{9D8B030D-6E8A-4147-A177-3AD203B41FA5}">
                      <a16:colId xmlns:a16="http://schemas.microsoft.com/office/drawing/2014/main" val="392852817"/>
                    </a:ext>
                  </a:extLst>
                </a:gridCol>
                <a:gridCol w="1612900">
                  <a:extLst>
                    <a:ext uri="{9D8B030D-6E8A-4147-A177-3AD203B41FA5}">
                      <a16:colId xmlns:a16="http://schemas.microsoft.com/office/drawing/2014/main" val="910588552"/>
                    </a:ext>
                  </a:extLst>
                </a:gridCol>
                <a:gridCol w="1422400">
                  <a:extLst>
                    <a:ext uri="{9D8B030D-6E8A-4147-A177-3AD203B41FA5}">
                      <a16:colId xmlns:a16="http://schemas.microsoft.com/office/drawing/2014/main" val="17787202"/>
                    </a:ext>
                  </a:extLst>
                </a:gridCol>
              </a:tblGrid>
              <a:tr h="478225">
                <a:tc>
                  <a:txBody>
                    <a:bodyPr/>
                    <a:lstStyle/>
                    <a:p>
                      <a:pPr algn="l" fontAlgn="ctr"/>
                      <a:r>
                        <a:rPr lang="tr-TR" sz="1600" b="1" i="0" u="none" strike="sngStrike" dirty="0">
                          <a:solidFill>
                            <a:srgbClr val="FF0000"/>
                          </a:solidFill>
                          <a:effectLst/>
                          <a:latin typeface="Tahoma" panose="020B0604030504040204" pitchFamily="34" charset="0"/>
                        </a:rPr>
                        <a:t>and corruption</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tr-TR" sz="1600" b="1" i="0" u="none" strike="noStrike">
                          <a:solidFill>
                            <a:srgbClr val="203764"/>
                          </a:solidFill>
                          <a:effectLst/>
                          <a:latin typeface="Tahoma" panose="020B0604030504040204" pitchFamily="34" charset="0"/>
                        </a:rPr>
                        <a:t>testing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tr-TR" sz="1600" b="1" i="0" u="none" strike="noStrike">
                          <a:solidFill>
                            <a:srgbClr val="203764"/>
                          </a:solidFill>
                          <a:effectLst/>
                          <a:latin typeface="Tahoma" panose="020B0604030504040204" pitchFamily="34" charset="0"/>
                        </a:rPr>
                        <a:t>discrimination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tr-TR" sz="1600" b="1" i="0" u="none" strike="noStrike">
                          <a:solidFill>
                            <a:srgbClr val="203764"/>
                          </a:solidFill>
                          <a:effectLst/>
                          <a:latin typeface="Tahoma" panose="020B0604030504040204" pitchFamily="34" charset="0"/>
                        </a:rPr>
                        <a:t>fraud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tr-TR" sz="1600" b="1" i="0" u="none" strike="noStrike">
                          <a:solidFill>
                            <a:srgbClr val="203764"/>
                          </a:solidFill>
                          <a:effectLst/>
                          <a:latin typeface="Tahoma" panose="020B0604030504040204" pitchFamily="34" charset="0"/>
                        </a:rPr>
                        <a:t>trading </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4384079"/>
                  </a:ext>
                </a:extLst>
              </a:tr>
              <a:tr h="478225">
                <a:tc>
                  <a:txBody>
                    <a:bodyPr/>
                    <a:lstStyle/>
                    <a:p>
                      <a:pPr algn="l" fontAlgn="ctr"/>
                      <a:r>
                        <a:rPr lang="tr-TR" sz="1600" b="1" i="0" u="none" strike="noStrike">
                          <a:solidFill>
                            <a:srgbClr val="203764"/>
                          </a:solidFill>
                          <a:effectLst/>
                          <a:latin typeface="Tahoma" panose="020B0604030504040204" pitchFamily="34" charset="0"/>
                        </a:rPr>
                        <a:t>fixing</a:t>
                      </a:r>
                    </a:p>
                  </a:txBody>
                  <a:tcPr marL="7620" marR="7620" marT="762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203764"/>
                          </a:solidFill>
                          <a:effectLst/>
                          <a:latin typeface="Tahoma" panose="020B0604030504040204" pitchFamily="34" charset="0"/>
                        </a:rPr>
                        <a:t>laundering</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203764"/>
                          </a:solidFill>
                          <a:effectLst/>
                          <a:latin typeface="Tahoma" panose="020B0604030504040204" pitchFamily="34" charset="0"/>
                        </a:rPr>
                        <a:t>goods</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203764"/>
                          </a:solidFill>
                          <a:effectLst/>
                          <a:latin typeface="Tahoma" panose="020B0604030504040204" pitchFamily="34" charset="0"/>
                        </a:rPr>
                        <a:t>pollution</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203764"/>
                          </a:solidFill>
                          <a:effectLst/>
                          <a:latin typeface="Tahoma" panose="020B0604030504040204" pitchFamily="34" charset="0"/>
                        </a:rPr>
                        <a:t>espionage</a:t>
                      </a: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104179"/>
                  </a:ext>
                </a:extLst>
              </a:tr>
            </a:tbl>
          </a:graphicData>
        </a:graphic>
      </p:graphicFrame>
    </p:spTree>
    <p:extLst>
      <p:ext uri="{BB962C8B-B14F-4D97-AF65-F5344CB8AC3E}">
        <p14:creationId xmlns:p14="http://schemas.microsoft.com/office/powerpoint/2010/main" val="372375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02DA6028-EB86-C14D-2D76-68F42B4901A5}"/>
              </a:ext>
            </a:extLst>
          </p:cNvPr>
          <p:cNvSpPr>
            <a:spLocks noGrp="1"/>
          </p:cNvSpPr>
          <p:nvPr>
            <p:ph type="body" sz="quarter" idx="10"/>
          </p:nvPr>
        </p:nvSpPr>
        <p:spPr>
          <a:xfrm>
            <a:off x="334963" y="373224"/>
            <a:ext cx="11039053" cy="5215813"/>
          </a:xfrm>
        </p:spPr>
        <p:txBody>
          <a:bodyPr/>
          <a:lstStyle/>
          <a:p>
            <a:pPr marL="342900" indent="-342900">
              <a:buAutoNum type="arabicPeriod" startAt="5"/>
            </a:pPr>
            <a:r>
              <a:rPr lang="en-US" sz="1800" dirty="0">
                <a:solidFill>
                  <a:schemeClr val="bg2">
                    <a:lumMod val="50000"/>
                  </a:schemeClr>
                </a:solidFill>
              </a:rPr>
              <a:t>Choose the correct word partnership from Exercise 4 to complete the sentences. There are 5 expressions which you will not need.</a:t>
            </a:r>
          </a:p>
          <a:p>
            <a:pPr marL="0" indent="0">
              <a:lnSpc>
                <a:spcPct val="150000"/>
              </a:lnSpc>
              <a:buNone/>
            </a:pPr>
            <a:r>
              <a:rPr lang="en-US" sz="1600" dirty="0"/>
              <a:t>1.  A few years ago, British Airways and Korean Air were each fined $300m by the US Justice Department for their roles in separate . . . . . . . . . . . . conspiracies in both their cargo and passenger operations.</a:t>
            </a:r>
          </a:p>
          <a:p>
            <a:pPr marL="0" indent="0">
              <a:lnSpc>
                <a:spcPct val="150000"/>
              </a:lnSpc>
              <a:buNone/>
            </a:pPr>
            <a:r>
              <a:rPr lang="en-US" sz="1600" dirty="0"/>
              <a:t>2. According to a survey, 91% of doctors believe  . . . . . . . . . . . .    Is important to medical progress.</a:t>
            </a:r>
          </a:p>
          <a:p>
            <a:pPr marL="0" indent="0">
              <a:lnSpc>
                <a:spcPct val="150000"/>
              </a:lnSpc>
              <a:buNone/>
            </a:pPr>
            <a:r>
              <a:rPr lang="en-US" sz="1600" dirty="0"/>
              <a:t>3. An anti- . . . . . . . . . . . .  directive was passed to prevent the proceeds of </a:t>
            </a:r>
            <a:r>
              <a:rPr lang="en-US" sz="1600" dirty="0" err="1"/>
              <a:t>organised</a:t>
            </a:r>
            <a:r>
              <a:rPr lang="en-US" sz="1600" dirty="0"/>
              <a:t> crime circulating through the financial system.</a:t>
            </a:r>
          </a:p>
          <a:p>
            <a:pPr marL="0" indent="0">
              <a:lnSpc>
                <a:spcPct val="150000"/>
              </a:lnSpc>
              <a:buNone/>
            </a:pPr>
            <a:r>
              <a:rPr lang="en-US" sz="1600" dirty="0"/>
              <a:t>4. In</a:t>
            </a:r>
            <a:r>
              <a:rPr lang="uk-UA" sz="1600" dirty="0"/>
              <a:t> </a:t>
            </a:r>
            <a:r>
              <a:rPr lang="en-US" sz="1600" dirty="0"/>
              <a:t>2008, it was estimated that $135 bn of  . . . . . . . . . . . .  were sold online.</a:t>
            </a:r>
          </a:p>
          <a:p>
            <a:pPr marL="0" indent="0">
              <a:lnSpc>
                <a:spcPct val="150000"/>
              </a:lnSpc>
              <a:buNone/>
            </a:pPr>
            <a:r>
              <a:rPr lang="en-US" sz="1600" dirty="0"/>
              <a:t>5. Banks were recently accused of . . . . . . . . . . . . , as apparently female staff are often paid</a:t>
            </a:r>
          </a:p>
          <a:p>
            <a:pPr marL="0" indent="0">
              <a:lnSpc>
                <a:spcPct val="150000"/>
              </a:lnSpc>
              <a:buNone/>
            </a:pPr>
            <a:r>
              <a:rPr lang="en-US" sz="1600" dirty="0"/>
              <a:t>40% less than their male counterparts.</a:t>
            </a:r>
            <a:endParaRPr lang="uk-UA" sz="1600" dirty="0"/>
          </a:p>
        </p:txBody>
      </p:sp>
    </p:spTree>
    <p:extLst>
      <p:ext uri="{BB962C8B-B14F-4D97-AF65-F5344CB8AC3E}">
        <p14:creationId xmlns:p14="http://schemas.microsoft.com/office/powerpoint/2010/main" val="1394513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2017C19A-CF4F-E2D2-3C64-077A5F2A42C1}"/>
              </a:ext>
            </a:extLst>
          </p:cNvPr>
          <p:cNvSpPr>
            <a:spLocks noGrp="1"/>
          </p:cNvSpPr>
          <p:nvPr>
            <p:ph type="body" sz="quarter" idx="10"/>
          </p:nvPr>
        </p:nvSpPr>
        <p:spPr>
          <a:xfrm>
            <a:off x="334963" y="289250"/>
            <a:ext cx="11522075" cy="5281126"/>
          </a:xfrm>
        </p:spPr>
        <p:txBody>
          <a:bodyPr/>
          <a:lstStyle/>
          <a:p>
            <a:pPr marL="0" indent="0" algn="ctr">
              <a:buNone/>
            </a:pPr>
            <a:r>
              <a:rPr lang="en-US" sz="2400" dirty="0">
                <a:solidFill>
                  <a:schemeClr val="bg2">
                    <a:lumMod val="50000"/>
                  </a:schemeClr>
                </a:solidFill>
              </a:rPr>
              <a:t>4. Listening.</a:t>
            </a:r>
          </a:p>
          <a:p>
            <a:pPr marL="342900" indent="-342900">
              <a:buAutoNum type="arabicPeriod"/>
            </a:pPr>
            <a:r>
              <a:rPr lang="en-US" sz="1600" dirty="0">
                <a:solidFill>
                  <a:schemeClr val="bg2">
                    <a:lumMod val="50000"/>
                  </a:schemeClr>
                </a:solidFill>
              </a:rPr>
              <a:t>CD2.26 David Hillyard, Director of </a:t>
            </a:r>
            <a:r>
              <a:rPr lang="en-US" sz="1600" dirty="0" err="1">
                <a:solidFill>
                  <a:schemeClr val="bg2">
                    <a:lumMod val="50000"/>
                  </a:schemeClr>
                </a:solidFill>
              </a:rPr>
              <a:t>Programmes</a:t>
            </a:r>
            <a:r>
              <a:rPr lang="en-US" sz="1600" dirty="0">
                <a:solidFill>
                  <a:schemeClr val="bg2">
                    <a:lumMod val="50000"/>
                  </a:schemeClr>
                </a:solidFill>
              </a:rPr>
              <a:t> at </a:t>
            </a:r>
            <a:r>
              <a:rPr lang="en-US" sz="1600" dirty="0" err="1">
                <a:solidFill>
                  <a:schemeClr val="bg2">
                    <a:lumMod val="50000"/>
                  </a:schemeClr>
                </a:solidFill>
              </a:rPr>
              <a:t>EarthWatch</a:t>
            </a:r>
            <a:r>
              <a:rPr lang="en-US" sz="1600" dirty="0">
                <a:solidFill>
                  <a:schemeClr val="bg2">
                    <a:lumMod val="50000"/>
                  </a:schemeClr>
                </a:solidFill>
              </a:rPr>
              <a:t>, is describing his </a:t>
            </a:r>
            <a:r>
              <a:rPr lang="en-US" sz="1600" dirty="0" err="1">
                <a:solidFill>
                  <a:schemeClr val="bg2">
                    <a:lumMod val="50000"/>
                  </a:schemeClr>
                </a:solidFill>
              </a:rPr>
              <a:t>organisation</a:t>
            </a:r>
            <a:r>
              <a:rPr lang="en-US" sz="1600" dirty="0">
                <a:solidFill>
                  <a:schemeClr val="bg2">
                    <a:lumMod val="50000"/>
                  </a:schemeClr>
                </a:solidFill>
              </a:rPr>
              <a:t>. Listen to the first part of the interview and complete the gaps.</a:t>
            </a:r>
          </a:p>
          <a:p>
            <a:pPr marL="0" indent="0">
              <a:buNone/>
            </a:pPr>
            <a:r>
              <a:rPr lang="en-US" sz="1600" b="0" i="1" dirty="0">
                <a:solidFill>
                  <a:schemeClr val="bg2">
                    <a:lumMod val="50000"/>
                  </a:schemeClr>
                </a:solidFill>
              </a:rPr>
              <a:t>        </a:t>
            </a:r>
            <a:r>
              <a:rPr lang="en-US" sz="1600" b="0" i="1" dirty="0" err="1">
                <a:solidFill>
                  <a:schemeClr val="bg2">
                    <a:lumMod val="50000"/>
                  </a:schemeClr>
                </a:solidFill>
              </a:rPr>
              <a:t>EarthWatch</a:t>
            </a:r>
            <a:r>
              <a:rPr lang="en-US" sz="1600" b="0" i="1" dirty="0">
                <a:solidFill>
                  <a:schemeClr val="bg2">
                    <a:lumMod val="50000"/>
                  </a:schemeClr>
                </a:solidFill>
              </a:rPr>
              <a:t> is an   ............   research and    ............   and     ............      </a:t>
            </a:r>
            <a:r>
              <a:rPr lang="en-US" sz="1600" b="0" i="1" dirty="0" err="1">
                <a:solidFill>
                  <a:schemeClr val="bg2">
                    <a:lumMod val="50000"/>
                  </a:schemeClr>
                </a:solidFill>
              </a:rPr>
              <a:t>organisation</a:t>
            </a:r>
            <a:r>
              <a:rPr lang="en-US" sz="1600" b="0" i="1" dirty="0">
                <a:solidFill>
                  <a:schemeClr val="bg2">
                    <a:lumMod val="50000"/>
                  </a:schemeClr>
                </a:solidFill>
              </a:rPr>
              <a:t>, and</a:t>
            </a:r>
          </a:p>
          <a:p>
            <a:pPr marL="0" indent="0">
              <a:buNone/>
            </a:pPr>
            <a:r>
              <a:rPr lang="en-US" sz="1600" b="0" i="1" dirty="0">
                <a:solidFill>
                  <a:schemeClr val="bg2">
                    <a:lumMod val="50000"/>
                  </a:schemeClr>
                </a:solidFill>
              </a:rPr>
              <a:t>we have over   ...........   field research projects around the  ............  . That involves, er,   ............</a:t>
            </a:r>
          </a:p>
          <a:p>
            <a:pPr marL="0" indent="0">
              <a:buNone/>
            </a:pPr>
            <a:r>
              <a:rPr lang="en-US" sz="1600" b="0" i="1" dirty="0">
                <a:solidFill>
                  <a:schemeClr val="bg2">
                    <a:lumMod val="50000"/>
                  </a:schemeClr>
                </a:solidFill>
              </a:rPr>
              <a:t>looking at how animals and  …............  are cooing in their natural   …........  .</a:t>
            </a:r>
          </a:p>
          <a:p>
            <a:pPr marL="0" indent="0">
              <a:buNone/>
            </a:pPr>
            <a:endParaRPr lang="en-US" sz="1600" dirty="0">
              <a:solidFill>
                <a:schemeClr val="bg2">
                  <a:lumMod val="50000"/>
                </a:schemeClr>
              </a:solidFill>
            </a:endParaRPr>
          </a:p>
          <a:p>
            <a:pPr marL="0" indent="0">
              <a:buNone/>
            </a:pPr>
            <a:r>
              <a:rPr lang="en-US" sz="1600" dirty="0">
                <a:solidFill>
                  <a:schemeClr val="bg2">
                    <a:lumMod val="50000"/>
                  </a:schemeClr>
                </a:solidFill>
              </a:rPr>
              <a:t>2.   CD2.29 Listen to a conversation about a woman who was fired from her job and put these events in the order that they happened.</a:t>
            </a:r>
          </a:p>
          <a:p>
            <a:pPr marL="0" indent="0" algn="ctr">
              <a:buNone/>
            </a:pPr>
            <a:r>
              <a:rPr lang="en-US" sz="1400" b="0" i="1" dirty="0">
                <a:solidFill>
                  <a:schemeClr val="bg2">
                    <a:lumMod val="50000"/>
                  </a:schemeClr>
                </a:solidFill>
              </a:rPr>
              <a:t>a) ﻿﻿﻿She lost her job.</a:t>
            </a:r>
          </a:p>
          <a:p>
            <a:pPr marL="0" indent="0" algn="ctr">
              <a:buNone/>
            </a:pPr>
            <a:r>
              <a:rPr lang="en-US" sz="1400" b="0" i="1" dirty="0">
                <a:solidFill>
                  <a:schemeClr val="bg2">
                    <a:lumMod val="50000"/>
                  </a:schemeClr>
                </a:solidFill>
              </a:rPr>
              <a:t>﻿﻿﻿b) She felt desperate.</a:t>
            </a:r>
          </a:p>
          <a:p>
            <a:pPr marL="0" indent="0" algn="ctr">
              <a:buNone/>
            </a:pPr>
            <a:r>
              <a:rPr lang="en-US" sz="1400" b="0" i="1" dirty="0">
                <a:solidFill>
                  <a:schemeClr val="bg2">
                    <a:lumMod val="50000"/>
                  </a:schemeClr>
                </a:solidFill>
              </a:rPr>
              <a:t>c) She lied on her CV.</a:t>
            </a:r>
          </a:p>
          <a:p>
            <a:pPr marL="0" indent="0" algn="ctr">
              <a:buNone/>
            </a:pPr>
            <a:r>
              <a:rPr lang="en-US" sz="1400" b="0" i="1" dirty="0">
                <a:solidFill>
                  <a:schemeClr val="bg2">
                    <a:lumMod val="50000"/>
                  </a:schemeClr>
                </a:solidFill>
              </a:rPr>
              <a:t>d) There was an HR initiative.</a:t>
            </a:r>
          </a:p>
          <a:p>
            <a:pPr marL="0" indent="0" algn="ctr">
              <a:buNone/>
            </a:pPr>
            <a:r>
              <a:rPr lang="en-US" sz="1400" b="0" i="1" dirty="0">
                <a:solidFill>
                  <a:schemeClr val="bg2">
                    <a:lumMod val="50000"/>
                  </a:schemeClr>
                </a:solidFill>
              </a:rPr>
              <a:t>e) The company found out she did not have a Master's degree.</a:t>
            </a:r>
          </a:p>
          <a:p>
            <a:pPr marL="0" indent="0" algn="ctr">
              <a:buNone/>
            </a:pPr>
            <a:r>
              <a:rPr lang="en-US" sz="1400" b="0" i="1" dirty="0">
                <a:solidFill>
                  <a:schemeClr val="bg2">
                    <a:lumMod val="50000"/>
                  </a:schemeClr>
                </a:solidFill>
              </a:rPr>
              <a:t>﻿﻿﻿f) She got a really good job.</a:t>
            </a:r>
          </a:p>
          <a:p>
            <a:pPr marL="0" indent="0" algn="ctr">
              <a:buNone/>
            </a:pPr>
            <a:r>
              <a:rPr lang="en-US" sz="1400" b="0" i="1" dirty="0">
                <a:solidFill>
                  <a:schemeClr val="bg2">
                    <a:lumMod val="50000"/>
                  </a:schemeClr>
                </a:solidFill>
              </a:rPr>
              <a:t>﻿﻿﻿g) She got strong performance reviews.</a:t>
            </a:r>
            <a:endParaRPr lang="uk-UA" sz="1400" b="0" i="1" dirty="0">
              <a:solidFill>
                <a:schemeClr val="bg2">
                  <a:lumMod val="50000"/>
                </a:schemeClr>
              </a:solidFill>
            </a:endParaRPr>
          </a:p>
        </p:txBody>
      </p:sp>
    </p:spTree>
    <p:extLst>
      <p:ext uri="{BB962C8B-B14F-4D97-AF65-F5344CB8AC3E}">
        <p14:creationId xmlns:p14="http://schemas.microsoft.com/office/powerpoint/2010/main" val="71893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37C33893-F560-33E8-B661-1A7328E827DB}"/>
              </a:ext>
            </a:extLst>
          </p:cNvPr>
          <p:cNvSpPr>
            <a:spLocks noGrp="1"/>
          </p:cNvSpPr>
          <p:nvPr>
            <p:ph type="body" sz="quarter" idx="10"/>
          </p:nvPr>
        </p:nvSpPr>
        <p:spPr>
          <a:xfrm>
            <a:off x="334963" y="429208"/>
            <a:ext cx="10796457" cy="4497355"/>
          </a:xfrm>
        </p:spPr>
        <p:txBody>
          <a:bodyPr/>
          <a:lstStyle/>
          <a:p>
            <a:pPr marL="0" indent="0" algn="ctr">
              <a:buNone/>
            </a:pPr>
            <a:r>
              <a:rPr lang="en-US" sz="2800" dirty="0">
                <a:solidFill>
                  <a:schemeClr val="bg2">
                    <a:lumMod val="50000"/>
                  </a:schemeClr>
                </a:solidFill>
              </a:rPr>
              <a:t>5. </a:t>
            </a:r>
            <a:r>
              <a:rPr lang="tr-TR" sz="2800" dirty="0">
                <a:solidFill>
                  <a:schemeClr val="bg2">
                    <a:lumMod val="50000"/>
                  </a:schemeClr>
                </a:solidFill>
              </a:rPr>
              <a:t>References.</a:t>
            </a:r>
          </a:p>
          <a:p>
            <a:pPr marL="457200" indent="-457200">
              <a:buAutoNum type="arabicPeriod"/>
            </a:pPr>
            <a:r>
              <a:rPr lang="en-US" sz="2000" dirty="0"/>
              <a:t>David Cotton,  David Falvey,  Simon Kent,  Market Leader 3rd Edition Intermediate Course Book. Page 96-99, 122, 163.</a:t>
            </a:r>
          </a:p>
          <a:p>
            <a:pPr marL="0" indent="0">
              <a:buNone/>
            </a:pPr>
            <a:r>
              <a:rPr lang="en-US" sz="2000" dirty="0">
                <a:hlinkClick r:id="rId8"/>
              </a:rPr>
              <a:t>https://plienglish.net/wp-content/uploads/2020/04/Market-Leader-Intermediate-3rd-Edition.pdf</a:t>
            </a:r>
            <a:endParaRPr lang="en-US" sz="2000" dirty="0"/>
          </a:p>
          <a:p>
            <a:pPr marL="457200" indent="-457200">
              <a:buAutoNum type="arabicPeriod" startAt="2"/>
            </a:pPr>
            <a:r>
              <a:rPr lang="uk-UA" sz="2000" dirty="0"/>
              <a:t>Аудіо 2.25</a:t>
            </a:r>
          </a:p>
          <a:p>
            <a:pPr marL="457200" indent="-457200">
              <a:buAutoNum type="arabicPeriod" startAt="2"/>
            </a:pPr>
            <a:endParaRPr lang="uk-UA" sz="2000" dirty="0"/>
          </a:p>
          <a:p>
            <a:pPr marL="457200" indent="-457200">
              <a:buAutoNum type="arabicPeriod" startAt="2"/>
            </a:pPr>
            <a:r>
              <a:rPr lang="uk-UA" sz="2000" dirty="0"/>
              <a:t>Аудіо 2.26</a:t>
            </a:r>
          </a:p>
          <a:p>
            <a:pPr marL="457200" indent="-457200">
              <a:buAutoNum type="arabicPeriod" startAt="2"/>
            </a:pPr>
            <a:endParaRPr lang="uk-UA" sz="2000" dirty="0"/>
          </a:p>
          <a:p>
            <a:pPr marL="457200" indent="-457200">
              <a:buAutoNum type="arabicPeriod" startAt="2"/>
            </a:pPr>
            <a:r>
              <a:rPr lang="uk-UA" sz="2000" dirty="0"/>
              <a:t>Аудіо 2.29</a:t>
            </a:r>
          </a:p>
          <a:p>
            <a:pPr marL="457200" indent="-457200">
              <a:buAutoNum type="arabicPeriod" startAt="2"/>
            </a:pPr>
            <a:endParaRPr lang="uk-UA" sz="2000" dirty="0"/>
          </a:p>
          <a:p>
            <a:pPr marL="457200" indent="-457200">
              <a:buAutoNum type="arabicPeriod" startAt="2"/>
            </a:pPr>
            <a:endParaRPr lang="uk-UA" sz="2000" dirty="0"/>
          </a:p>
          <a:p>
            <a:pPr marL="457200" indent="-457200">
              <a:buAutoNum type="arabicPeriod" startAt="2"/>
            </a:pPr>
            <a:endParaRPr lang="uk-UA" sz="2000" dirty="0"/>
          </a:p>
          <a:p>
            <a:pPr marL="457200" indent="-457200">
              <a:buAutoNum type="arabicPeriod" startAt="2"/>
            </a:pPr>
            <a:endParaRPr lang="en-US" sz="2000" dirty="0"/>
          </a:p>
        </p:txBody>
      </p:sp>
      <p:pic>
        <p:nvPicPr>
          <p:cNvPr id="2" name="2_25">
            <a:hlinkClick r:id="" action="ppaction://media"/>
            <a:extLst>
              <a:ext uri="{FF2B5EF4-FFF2-40B4-BE49-F238E27FC236}">
                <a16:creationId xmlns:a16="http://schemas.microsoft.com/office/drawing/2014/main" id="{CA2C2219-A381-DA18-B3E7-D6662DE9A9E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716439" y="2316778"/>
            <a:ext cx="487363" cy="487363"/>
          </a:xfrm>
          <a:prstGeom prst="rect">
            <a:avLst/>
          </a:prstGeom>
          <a:solidFill>
            <a:srgbClr val="00B0F0"/>
          </a:solidFill>
        </p:spPr>
      </p:pic>
      <p:pic>
        <p:nvPicPr>
          <p:cNvPr id="4" name="1_26">
            <a:hlinkClick r:id="" action="ppaction://media"/>
            <a:extLst>
              <a:ext uri="{FF2B5EF4-FFF2-40B4-BE49-F238E27FC236}">
                <a16:creationId xmlns:a16="http://schemas.microsoft.com/office/drawing/2014/main" id="{188F3145-C10C-9A7A-DD1D-629FA42196A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716439" y="2941637"/>
            <a:ext cx="487363" cy="487363"/>
          </a:xfrm>
          <a:prstGeom prst="rect">
            <a:avLst/>
          </a:prstGeom>
          <a:solidFill>
            <a:srgbClr val="FFFF00"/>
          </a:solidFill>
        </p:spPr>
      </p:pic>
      <p:pic>
        <p:nvPicPr>
          <p:cNvPr id="5" name="2_29">
            <a:hlinkClick r:id="" action="ppaction://media"/>
            <a:extLst>
              <a:ext uri="{FF2B5EF4-FFF2-40B4-BE49-F238E27FC236}">
                <a16:creationId xmlns:a16="http://schemas.microsoft.com/office/drawing/2014/main" id="{96307848-19E5-8D4A-BFD5-9180C6484D90}"/>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2716438" y="3690418"/>
            <a:ext cx="487363" cy="487363"/>
          </a:xfrm>
          <a:prstGeom prst="rect">
            <a:avLst/>
          </a:prstGeom>
          <a:solidFill>
            <a:schemeClr val="accent6"/>
          </a:solidFill>
        </p:spPr>
      </p:pic>
    </p:spTree>
    <p:extLst>
      <p:ext uri="{BB962C8B-B14F-4D97-AF65-F5344CB8AC3E}">
        <p14:creationId xmlns:p14="http://schemas.microsoft.com/office/powerpoint/2010/main" val="31678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7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6815"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47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audio>
              <p:cMediaNode vol="80000">
                <p:cTn id="16" fill="hold" display="0">
                  <p:stCondLst>
                    <p:cond delay="indefinite"/>
                  </p:stCondLst>
                  <p:endCondLst>
                    <p:cond evt="onStopAudio" delay="0">
                      <p:tgtEl>
                        <p:sldTgt/>
                      </p:tgtEl>
                    </p:cond>
                  </p:endCondLst>
                </p:cTn>
                <p:tgtEl>
                  <p:spTgt spid="4"/>
                </p:tgtEl>
              </p:cMediaNode>
            </p:audio>
            <p:audio>
              <p:cMediaNode vol="80000">
                <p:cTn id="1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1156995" y="737118"/>
            <a:ext cx="10300997" cy="4142792"/>
          </a:xfrm>
        </p:spPr>
        <p:txBody>
          <a:bodyPr/>
          <a:lstStyle/>
          <a:p>
            <a:pPr marL="0" indent="0" algn="ctr">
              <a:buNone/>
            </a:pPr>
            <a:r>
              <a:rPr lang="en-US" sz="3200" dirty="0"/>
              <a:t>CONTENTS</a:t>
            </a:r>
          </a:p>
          <a:p>
            <a:pPr marL="457200" indent="-457200">
              <a:buFont typeface="+mj-lt"/>
              <a:buAutoNum type="arabicPeriod"/>
            </a:pPr>
            <a:r>
              <a:rPr lang="en-US" sz="2400" dirty="0"/>
              <a:t>Warming-up.</a:t>
            </a:r>
          </a:p>
          <a:p>
            <a:pPr marL="457200" indent="-457200">
              <a:buFont typeface="+mj-lt"/>
              <a:buAutoNum type="arabicPeriod"/>
            </a:pPr>
            <a:r>
              <a:rPr lang="en-US" sz="2400" dirty="0"/>
              <a:t>Business Ethics.</a:t>
            </a:r>
          </a:p>
          <a:p>
            <a:pPr marL="457200" indent="-457200">
              <a:buFont typeface="+mj-lt"/>
              <a:buAutoNum type="arabicPeriod"/>
            </a:pPr>
            <a:r>
              <a:rPr lang="en-US" sz="2400" dirty="0"/>
              <a:t>Discussion. The list of unethical/ethical activities, jobs,       situations.</a:t>
            </a:r>
          </a:p>
          <a:p>
            <a:pPr marL="457200" indent="-457200">
              <a:buFont typeface="+mj-lt"/>
              <a:buAutoNum type="arabicPeriod"/>
            </a:pPr>
            <a:r>
              <a:rPr lang="en-US" sz="2400" dirty="0"/>
              <a:t>Listening. Considering options. </a:t>
            </a:r>
          </a:p>
          <a:p>
            <a:pPr marL="457200" indent="-457200">
              <a:buFont typeface="+mj-lt"/>
              <a:buAutoNum type="arabicPeriod"/>
            </a:pPr>
            <a:r>
              <a:rPr lang="en-US" sz="2400" dirty="0"/>
              <a:t>References.</a:t>
            </a:r>
            <a:endParaRPr lang="ru-RU" sz="2400" dirty="0"/>
          </a:p>
        </p:txBody>
      </p:sp>
    </p:spTree>
    <p:extLst>
      <p:ext uri="{BB962C8B-B14F-4D97-AF65-F5344CB8AC3E}">
        <p14:creationId xmlns:p14="http://schemas.microsoft.com/office/powerpoint/2010/main" val="121751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34963" y="2472611"/>
            <a:ext cx="11522075" cy="2649895"/>
          </a:xfrm>
        </p:spPr>
        <p:txBody>
          <a:bodyPr/>
          <a:lstStyle/>
          <a:p>
            <a:pPr marL="0" indent="0" algn="ctr">
              <a:buNone/>
            </a:pPr>
            <a:r>
              <a:rPr lang="en-US" sz="4400" i="1" dirty="0"/>
              <a:t>Thank you for your attention!</a:t>
            </a:r>
          </a:p>
          <a:p>
            <a:pPr marL="0" indent="0" algn="ctr">
              <a:buNone/>
            </a:pPr>
            <a:r>
              <a:rPr lang="uk-UA" sz="4400" i="1" dirty="0">
                <a:solidFill>
                  <a:schemeClr val="accent4"/>
                </a:solidFill>
              </a:rPr>
              <a:t>Дякуємо Вам за увагу!</a:t>
            </a:r>
          </a:p>
        </p:txBody>
      </p:sp>
      <p:pic>
        <p:nvPicPr>
          <p:cNvPr id="2" name="Рисунок 1">
            <a:extLst>
              <a:ext uri="{FF2B5EF4-FFF2-40B4-BE49-F238E27FC236}">
                <a16:creationId xmlns:a16="http://schemas.microsoft.com/office/drawing/2014/main" id="{79AA7C99-4A3F-CEC7-BBFA-D1F912712594}"/>
              </a:ext>
            </a:extLst>
          </p:cNvPr>
          <p:cNvPicPr>
            <a:picLocks noChangeAspect="1"/>
          </p:cNvPicPr>
          <p:nvPr/>
        </p:nvPicPr>
        <p:blipFill>
          <a:blip r:embed="rId2"/>
          <a:stretch>
            <a:fillRect/>
          </a:stretch>
        </p:blipFill>
        <p:spPr>
          <a:xfrm>
            <a:off x="889882" y="633121"/>
            <a:ext cx="3097036" cy="1243692"/>
          </a:xfrm>
          <a:prstGeom prst="rect">
            <a:avLst/>
          </a:prstGeom>
        </p:spPr>
      </p:pic>
    </p:spTree>
    <p:extLst>
      <p:ext uri="{BB962C8B-B14F-4D97-AF65-F5344CB8AC3E}">
        <p14:creationId xmlns:p14="http://schemas.microsoft.com/office/powerpoint/2010/main" val="152364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401216" y="177282"/>
            <a:ext cx="11418244" cy="5296592"/>
          </a:xfrm>
        </p:spPr>
        <p:txBody>
          <a:bodyPr/>
          <a:lstStyle/>
          <a:p>
            <a:pPr marL="0" indent="0" algn="ctr">
              <a:buNone/>
            </a:pPr>
            <a:r>
              <a:rPr lang="en-US" sz="2400" u="sng" dirty="0">
                <a:solidFill>
                  <a:schemeClr val="bg2">
                    <a:lumMod val="50000"/>
                  </a:schemeClr>
                </a:solidFill>
              </a:rPr>
              <a:t>1. </a:t>
            </a:r>
            <a:r>
              <a:rPr lang="tr-TR" sz="2400" u="sng" dirty="0">
                <a:solidFill>
                  <a:schemeClr val="bg2">
                    <a:lumMod val="50000"/>
                  </a:schemeClr>
                </a:solidFill>
              </a:rPr>
              <a:t>Warming-up</a:t>
            </a:r>
            <a:endParaRPr lang="en-US" sz="2400" u="sng" dirty="0">
              <a:solidFill>
                <a:schemeClr val="bg2">
                  <a:lumMod val="50000"/>
                </a:schemeClr>
              </a:solidFill>
            </a:endParaRPr>
          </a:p>
          <a:p>
            <a:pPr marL="0" indent="0">
              <a:buNone/>
            </a:pPr>
            <a:r>
              <a:rPr lang="en-US" sz="2000" dirty="0">
                <a:solidFill>
                  <a:schemeClr val="bg2">
                    <a:lumMod val="50000"/>
                  </a:schemeClr>
                </a:solidFill>
              </a:rPr>
              <a:t>Work in pairs. Look at the photos. How do you think the people feel? What relationships do they have?</a:t>
            </a:r>
          </a:p>
          <a:p>
            <a:pPr marL="0" indent="0" algn="ctr">
              <a:buNone/>
            </a:pPr>
            <a:r>
              <a:rPr lang="en-US" sz="2000" dirty="0">
                <a:solidFill>
                  <a:schemeClr val="bg2">
                    <a:lumMod val="50000"/>
                  </a:schemeClr>
                </a:solidFill>
              </a:rPr>
              <a:t>Useful expressions: </a:t>
            </a:r>
          </a:p>
          <a:p>
            <a:pPr marL="0" indent="0" algn="ctr">
              <a:buNone/>
            </a:pPr>
            <a:r>
              <a:rPr lang="en-US" sz="1400" dirty="0">
                <a:solidFill>
                  <a:schemeClr val="bg2">
                    <a:lumMod val="50000"/>
                  </a:schemeClr>
                </a:solidFill>
              </a:rPr>
              <a:t>Oh! Let me think. Well, …   It seems to me that ...   On the one hand ..., on the other hand ... </a:t>
            </a:r>
          </a:p>
          <a:p>
            <a:pPr marL="0" indent="0" algn="ctr">
              <a:buNone/>
            </a:pPr>
            <a:r>
              <a:rPr lang="en-US" sz="1400" dirty="0">
                <a:solidFill>
                  <a:schemeClr val="bg2">
                    <a:lumMod val="50000"/>
                  </a:schemeClr>
                </a:solidFill>
              </a:rPr>
              <a:t>For example, ... / For instance, ... Personally, I think that ...  From my point of view, ... In my opinion, …</a:t>
            </a:r>
          </a:p>
          <a:p>
            <a:pPr marL="0" indent="0">
              <a:buNone/>
            </a:pPr>
            <a:endParaRPr lang="uk-UA" sz="2000" dirty="0">
              <a:solidFill>
                <a:schemeClr val="bg2">
                  <a:lumMod val="50000"/>
                </a:schemeClr>
              </a:solidFill>
            </a:endParaRPr>
          </a:p>
        </p:txBody>
      </p:sp>
      <p:pic>
        <p:nvPicPr>
          <p:cNvPr id="4" name="Рисунок 3">
            <a:extLst>
              <a:ext uri="{FF2B5EF4-FFF2-40B4-BE49-F238E27FC236}">
                <a16:creationId xmlns:a16="http://schemas.microsoft.com/office/drawing/2014/main" id="{00DA3F94-CCC5-8806-A927-235633B6753B}"/>
              </a:ext>
            </a:extLst>
          </p:cNvPr>
          <p:cNvPicPr>
            <a:picLocks noChangeAspect="1"/>
          </p:cNvPicPr>
          <p:nvPr/>
        </p:nvPicPr>
        <p:blipFill>
          <a:blip r:embed="rId2"/>
          <a:stretch>
            <a:fillRect/>
          </a:stretch>
        </p:blipFill>
        <p:spPr>
          <a:xfrm>
            <a:off x="989044" y="2498312"/>
            <a:ext cx="4463341" cy="2975561"/>
          </a:xfrm>
          <a:prstGeom prst="rect">
            <a:avLst/>
          </a:prstGeom>
        </p:spPr>
      </p:pic>
      <p:pic>
        <p:nvPicPr>
          <p:cNvPr id="8" name="Рисунок 7">
            <a:extLst>
              <a:ext uri="{FF2B5EF4-FFF2-40B4-BE49-F238E27FC236}">
                <a16:creationId xmlns:a16="http://schemas.microsoft.com/office/drawing/2014/main" id="{3667A6F2-7A7D-5878-160C-8B14B27D7D18}"/>
              </a:ext>
            </a:extLst>
          </p:cNvPr>
          <p:cNvPicPr>
            <a:picLocks noChangeAspect="1"/>
          </p:cNvPicPr>
          <p:nvPr/>
        </p:nvPicPr>
        <p:blipFill>
          <a:blip r:embed="rId3"/>
          <a:stretch>
            <a:fillRect/>
          </a:stretch>
        </p:blipFill>
        <p:spPr>
          <a:xfrm>
            <a:off x="6606128" y="2498258"/>
            <a:ext cx="4463342" cy="2973344"/>
          </a:xfrm>
          <a:prstGeom prst="rect">
            <a:avLst/>
          </a:prstGeom>
        </p:spPr>
      </p:pic>
    </p:spTree>
    <p:extLst>
      <p:ext uri="{BB962C8B-B14F-4D97-AF65-F5344CB8AC3E}">
        <p14:creationId xmlns:p14="http://schemas.microsoft.com/office/powerpoint/2010/main" val="41657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55234FC-39C5-B08A-6351-8A9CA0678DF8}"/>
              </a:ext>
            </a:extLst>
          </p:cNvPr>
          <p:cNvPicPr>
            <a:picLocks noChangeAspect="1"/>
          </p:cNvPicPr>
          <p:nvPr/>
        </p:nvPicPr>
        <p:blipFill>
          <a:blip r:embed="rId2"/>
          <a:stretch>
            <a:fillRect/>
          </a:stretch>
        </p:blipFill>
        <p:spPr>
          <a:xfrm>
            <a:off x="2476500" y="511045"/>
            <a:ext cx="7227337" cy="5238750"/>
          </a:xfrm>
          <a:prstGeom prst="rect">
            <a:avLst/>
          </a:prstGeom>
        </p:spPr>
      </p:pic>
    </p:spTree>
    <p:extLst>
      <p:ext uri="{BB962C8B-B14F-4D97-AF65-F5344CB8AC3E}">
        <p14:creationId xmlns:p14="http://schemas.microsoft.com/office/powerpoint/2010/main" val="277944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250A756-EF72-8F8F-3026-6170256AE364}"/>
              </a:ext>
            </a:extLst>
          </p:cNvPr>
          <p:cNvPicPr>
            <a:picLocks noChangeAspect="1"/>
          </p:cNvPicPr>
          <p:nvPr/>
        </p:nvPicPr>
        <p:blipFill>
          <a:blip r:embed="rId2"/>
          <a:stretch>
            <a:fillRect/>
          </a:stretch>
        </p:blipFill>
        <p:spPr>
          <a:xfrm>
            <a:off x="2367643" y="474111"/>
            <a:ext cx="6934200" cy="5200650"/>
          </a:xfrm>
          <a:prstGeom prst="rect">
            <a:avLst/>
          </a:prstGeom>
        </p:spPr>
      </p:pic>
    </p:spTree>
    <p:extLst>
      <p:ext uri="{BB962C8B-B14F-4D97-AF65-F5344CB8AC3E}">
        <p14:creationId xmlns:p14="http://schemas.microsoft.com/office/powerpoint/2010/main" val="239050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83EF4428-A7D7-181A-9590-85A3537C436A}"/>
              </a:ext>
            </a:extLst>
          </p:cNvPr>
          <p:cNvSpPr>
            <a:spLocks noGrp="1"/>
          </p:cNvSpPr>
          <p:nvPr>
            <p:ph type="body" sz="quarter" idx="10"/>
          </p:nvPr>
        </p:nvSpPr>
        <p:spPr>
          <a:xfrm>
            <a:off x="409608" y="483507"/>
            <a:ext cx="11522075" cy="5002893"/>
          </a:xfrm>
        </p:spPr>
        <p:txBody>
          <a:bodyPr/>
          <a:lstStyle/>
          <a:p>
            <a:pPr marL="0" indent="0" algn="ctr">
              <a:buNone/>
            </a:pPr>
            <a:r>
              <a:rPr lang="en-US" sz="2800" dirty="0">
                <a:solidFill>
                  <a:schemeClr val="bg2">
                    <a:lumMod val="50000"/>
                  </a:schemeClr>
                </a:solidFill>
              </a:rPr>
              <a:t>2. </a:t>
            </a:r>
            <a:r>
              <a:rPr lang="tr-TR" sz="2800" dirty="0">
                <a:solidFill>
                  <a:schemeClr val="bg2">
                    <a:lumMod val="50000"/>
                  </a:schemeClr>
                </a:solidFill>
              </a:rPr>
              <a:t>Business Ethics.</a:t>
            </a:r>
            <a:endParaRPr lang="en-US" sz="2800" dirty="0">
              <a:solidFill>
                <a:schemeClr val="bg2">
                  <a:lumMod val="50000"/>
                </a:schemeClr>
              </a:solidFill>
            </a:endParaRPr>
          </a:p>
          <a:p>
            <a:pPr marL="0" indent="0" algn="ctr">
              <a:buNone/>
            </a:pPr>
            <a:r>
              <a:rPr lang="en-US" sz="1800" dirty="0">
                <a:solidFill>
                  <a:schemeClr val="bg2">
                    <a:lumMod val="50000"/>
                  </a:schemeClr>
                </a:solidFill>
              </a:rPr>
              <a:t>What is business ethics?</a:t>
            </a:r>
          </a:p>
          <a:p>
            <a:pPr marL="0" indent="0">
              <a:buNone/>
            </a:pPr>
            <a:r>
              <a:rPr lang="en-US" sz="1800" dirty="0">
                <a:solidFill>
                  <a:schemeClr val="bg2">
                    <a:lumMod val="50000"/>
                  </a:schemeClr>
                </a:solidFill>
              </a:rPr>
              <a:t>       </a:t>
            </a:r>
            <a:r>
              <a:rPr lang="en-US" sz="1800" b="0" dirty="0">
                <a:solidFill>
                  <a:schemeClr val="bg2">
                    <a:lumMod val="50000"/>
                  </a:schemeClr>
                </a:solidFill>
              </a:rPr>
              <a:t>The term business ethics refers to the set of moral principles that guides a company's conduct. These principles govern every aspect of the company's operations, including its interaction with the government and other businesses, its treatment of its employees and its relationship with its customers. Whenever any ethical dilemmas or controversies arise, a business references these foundational principles to help resolve those situations.</a:t>
            </a:r>
          </a:p>
          <a:p>
            <a:pPr marL="0" indent="0" algn="ctr">
              <a:buNone/>
            </a:pPr>
            <a:r>
              <a:rPr lang="en-US" sz="1800" dirty="0">
                <a:solidFill>
                  <a:schemeClr val="bg2">
                    <a:lumMod val="50000"/>
                  </a:schemeClr>
                </a:solidFill>
              </a:rPr>
              <a:t>Why is business ethics important?</a:t>
            </a:r>
          </a:p>
          <a:p>
            <a:pPr marL="0" indent="0">
              <a:buNone/>
            </a:pPr>
            <a:r>
              <a:rPr lang="en-US" sz="1800" b="0" dirty="0">
                <a:solidFill>
                  <a:schemeClr val="bg2">
                    <a:lumMod val="50000"/>
                  </a:schemeClr>
                </a:solidFill>
              </a:rPr>
              <a:t>       Business ethics ensure that companies operate according to all applicable laws. This maintains the company's respect among its peers and customers and protects it from legal liability. A company's ethics also help it attract quality team members. Businesses that care for their teams according to the highest ethical standards are often attractive to job seekers. Ethical treatment can also increase employee retention and reduce hiring and training costs.</a:t>
            </a:r>
          </a:p>
          <a:p>
            <a:pPr marL="0" indent="0">
              <a:buNone/>
            </a:pPr>
            <a:r>
              <a:rPr lang="en-US" sz="1800" b="0" dirty="0">
                <a:solidFill>
                  <a:schemeClr val="bg2">
                    <a:lumMod val="50000"/>
                  </a:schemeClr>
                </a:solidFill>
              </a:rPr>
              <a:t>      A business that treats its customers or clients ethically can build trust and create longstanding relationships. These customers are likely to return and may recommend the business to people within their sphere of influence. Also, a business known for its effective ethical principles can gain respect and elevate the quality of its brand.</a:t>
            </a:r>
            <a:endParaRPr lang="uk-UA" sz="1800" b="0" dirty="0">
              <a:solidFill>
                <a:schemeClr val="bg2">
                  <a:lumMod val="50000"/>
                </a:schemeClr>
              </a:solidFill>
            </a:endParaRPr>
          </a:p>
        </p:txBody>
      </p:sp>
    </p:spTree>
    <p:extLst>
      <p:ext uri="{BB962C8B-B14F-4D97-AF65-F5344CB8AC3E}">
        <p14:creationId xmlns:p14="http://schemas.microsoft.com/office/powerpoint/2010/main" val="263353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E1090827-9BFE-F37E-CC36-FF1FE7B1E681}"/>
              </a:ext>
            </a:extLst>
          </p:cNvPr>
          <p:cNvSpPr>
            <a:spLocks noGrp="1"/>
          </p:cNvSpPr>
          <p:nvPr>
            <p:ph type="body" sz="quarter" idx="10"/>
          </p:nvPr>
        </p:nvSpPr>
        <p:spPr>
          <a:xfrm>
            <a:off x="334962" y="455515"/>
            <a:ext cx="11522075" cy="5002893"/>
          </a:xfrm>
        </p:spPr>
        <p:txBody>
          <a:bodyPr/>
          <a:lstStyle/>
          <a:p>
            <a:pPr marL="0" indent="0" algn="ctr">
              <a:buNone/>
            </a:pPr>
            <a:r>
              <a:rPr lang="en-US" sz="2400" dirty="0">
                <a:solidFill>
                  <a:schemeClr val="bg2">
                    <a:lumMod val="50000"/>
                  </a:schemeClr>
                </a:solidFill>
              </a:rPr>
              <a:t>7 types of business ethics:</a:t>
            </a:r>
          </a:p>
          <a:p>
            <a:pPr marL="0" indent="0">
              <a:buNone/>
            </a:pPr>
            <a:r>
              <a:rPr lang="en-US" sz="1600" b="0" dirty="0">
                <a:solidFill>
                  <a:schemeClr val="bg2">
                    <a:lumMod val="50000"/>
                  </a:schemeClr>
                </a:solidFill>
              </a:rPr>
              <a:t>There are various types of business ethics. Both the nature of the company's business and its location can affect its code of ethics. The following are some common business ethics:</a:t>
            </a:r>
          </a:p>
          <a:p>
            <a:pPr marL="0" indent="0">
              <a:buNone/>
            </a:pPr>
            <a:r>
              <a:rPr lang="en-US" sz="1600" dirty="0">
                <a:solidFill>
                  <a:schemeClr val="bg2">
                    <a:lumMod val="50000"/>
                  </a:schemeClr>
                </a:solidFill>
              </a:rPr>
              <a:t>1. Personal responsibility</a:t>
            </a:r>
          </a:p>
          <a:p>
            <a:pPr marL="0" indent="0">
              <a:buNone/>
            </a:pPr>
            <a:r>
              <a:rPr lang="en-US" sz="1600" b="0" dirty="0">
                <a:solidFill>
                  <a:schemeClr val="bg2">
                    <a:lumMod val="50000"/>
                  </a:schemeClr>
                </a:solidFill>
              </a:rPr>
              <a:t>Personal responsibility is a vital attribute for employees in both entry-level and senior positions. This could entail completing tasks your manager has assigned or simply fulfilling the duties of your job description. If you make a mistake, you acknowledge your fault and do whatever you need to do to fix it.</a:t>
            </a:r>
          </a:p>
          <a:p>
            <a:pPr marL="0" indent="0">
              <a:buNone/>
            </a:pPr>
            <a:r>
              <a:rPr lang="en-US" sz="1600" dirty="0">
                <a:solidFill>
                  <a:schemeClr val="bg2">
                    <a:lumMod val="50000"/>
                  </a:schemeClr>
                </a:solidFill>
              </a:rPr>
              <a:t>2. Corporate responsibility</a:t>
            </a:r>
          </a:p>
          <a:p>
            <a:pPr marL="0" indent="0">
              <a:buNone/>
            </a:pPr>
            <a:r>
              <a:rPr lang="en-US" sz="1600" b="0" dirty="0">
                <a:solidFill>
                  <a:schemeClr val="bg2">
                    <a:lumMod val="50000"/>
                  </a:schemeClr>
                </a:solidFill>
              </a:rPr>
              <a:t>Businesses have responsibilities to their employees, their clients or customers and their board of directors. Some of these may be contractual or legal obligations, others may be promises. For example, a commitment to conduct business fairly and to treat people with dignity and respect. Whatever those obligations are, the business has a responsibility to keep them.</a:t>
            </a:r>
          </a:p>
          <a:p>
            <a:pPr marL="0" indent="0">
              <a:buNone/>
            </a:pPr>
            <a:r>
              <a:rPr lang="en-US" sz="1600" dirty="0">
                <a:solidFill>
                  <a:schemeClr val="bg2">
                    <a:lumMod val="50000"/>
                  </a:schemeClr>
                </a:solidFill>
              </a:rPr>
              <a:t>3. Loyalty</a:t>
            </a:r>
          </a:p>
          <a:p>
            <a:pPr marL="0" indent="0">
              <a:buNone/>
            </a:pPr>
            <a:r>
              <a:rPr lang="en-US" sz="1600" b="0" dirty="0">
                <a:solidFill>
                  <a:schemeClr val="bg2">
                    <a:lumMod val="50000"/>
                  </a:schemeClr>
                </a:solidFill>
              </a:rPr>
              <a:t>Loyalty is a valuable quality for both corporate leaders and team members. It's important for team members to be loyal to their coworkers, managers and the company. This might involve speaking positively about the business in public and only addressing personnel or corporate issues in private. Customer or client loyalty is important to a company not only to maintain good business relations but also to attract business by cultivating a positive reputation.</a:t>
            </a:r>
            <a:endParaRPr lang="uk-UA" sz="1600" b="0" dirty="0">
              <a:solidFill>
                <a:schemeClr val="bg2">
                  <a:lumMod val="50000"/>
                </a:schemeClr>
              </a:solidFill>
            </a:endParaRPr>
          </a:p>
        </p:txBody>
      </p:sp>
    </p:spTree>
    <p:extLst>
      <p:ext uri="{BB962C8B-B14F-4D97-AF65-F5344CB8AC3E}">
        <p14:creationId xmlns:p14="http://schemas.microsoft.com/office/powerpoint/2010/main" val="162199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7A46661A-4D5F-7C33-50C5-75FF8E4197E4}"/>
              </a:ext>
            </a:extLst>
          </p:cNvPr>
          <p:cNvSpPr>
            <a:spLocks noGrp="1"/>
          </p:cNvSpPr>
          <p:nvPr>
            <p:ph type="body" sz="quarter" idx="10"/>
          </p:nvPr>
        </p:nvSpPr>
        <p:spPr>
          <a:xfrm>
            <a:off x="334963" y="373224"/>
            <a:ext cx="11522075" cy="5397339"/>
          </a:xfrm>
        </p:spPr>
        <p:txBody>
          <a:bodyPr/>
          <a:lstStyle/>
          <a:p>
            <a:pPr marL="0" indent="0">
              <a:buNone/>
            </a:pPr>
            <a:r>
              <a:rPr lang="en-US" sz="2000" dirty="0">
                <a:solidFill>
                  <a:schemeClr val="bg2">
                    <a:lumMod val="50000"/>
                  </a:schemeClr>
                </a:solidFill>
              </a:rPr>
              <a:t>4. Respect</a:t>
            </a:r>
          </a:p>
          <a:p>
            <a:pPr marL="0" indent="0">
              <a:buNone/>
            </a:pPr>
            <a:r>
              <a:rPr lang="en-US" sz="2000" b="0" dirty="0">
                <a:solidFill>
                  <a:schemeClr val="bg2">
                    <a:lumMod val="50000"/>
                  </a:schemeClr>
                </a:solidFill>
              </a:rPr>
              <a:t>Respect is an important business ethic, both in the way the business treats its clients, customers and employees and in the way its team members treat one another. When you show respect to someone, that person feels like a valued member of the team or an important customer. It indicates that you care about their opinions, you keep your promises to them and you work quickly to resolve any issues they may have.</a:t>
            </a:r>
          </a:p>
          <a:p>
            <a:pPr marL="0" indent="0">
              <a:buNone/>
            </a:pPr>
            <a:endParaRPr lang="en-US" sz="2000" dirty="0">
              <a:solidFill>
                <a:schemeClr val="bg2">
                  <a:lumMod val="50000"/>
                </a:schemeClr>
              </a:solidFill>
            </a:endParaRPr>
          </a:p>
          <a:p>
            <a:pPr marL="0" indent="0">
              <a:buNone/>
            </a:pPr>
            <a:r>
              <a:rPr lang="en-US" sz="2000" dirty="0">
                <a:solidFill>
                  <a:schemeClr val="bg2">
                    <a:lumMod val="50000"/>
                  </a:schemeClr>
                </a:solidFill>
              </a:rPr>
              <a:t>5. Trustworthiness</a:t>
            </a:r>
          </a:p>
          <a:p>
            <a:pPr marL="0" indent="0">
              <a:buNone/>
            </a:pPr>
            <a:r>
              <a:rPr lang="en-US" sz="2000" b="0" dirty="0">
                <a:solidFill>
                  <a:schemeClr val="bg2">
                    <a:lumMod val="50000"/>
                  </a:schemeClr>
                </a:solidFill>
              </a:rPr>
              <a:t>A business cultivates trustworthiness with its clients, customers and employees through honesty, transparency and reliability. Team members should feel they can trust their companies to keep to the terms of their employment. Clients and customers should be able to trust the business with their money, data, contractual obligations and confidential information. Being trustworthy encourages people to conduct business with you and helps you maintain a positive reputation.</a:t>
            </a:r>
            <a:endParaRPr lang="uk-UA" sz="2000" b="0" dirty="0">
              <a:solidFill>
                <a:schemeClr val="bg2">
                  <a:lumMod val="50000"/>
                </a:schemeClr>
              </a:solidFill>
            </a:endParaRPr>
          </a:p>
        </p:txBody>
      </p:sp>
    </p:spTree>
    <p:extLst>
      <p:ext uri="{BB962C8B-B14F-4D97-AF65-F5344CB8AC3E}">
        <p14:creationId xmlns:p14="http://schemas.microsoft.com/office/powerpoint/2010/main" val="115930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4FE21F39-5C3A-DB6C-70FA-7CB685F23E4E}"/>
              </a:ext>
            </a:extLst>
          </p:cNvPr>
          <p:cNvSpPr>
            <a:spLocks noGrp="1"/>
          </p:cNvSpPr>
          <p:nvPr>
            <p:ph type="body" sz="quarter" idx="10"/>
          </p:nvPr>
        </p:nvSpPr>
        <p:spPr>
          <a:xfrm>
            <a:off x="334963" y="205274"/>
            <a:ext cx="11522075" cy="5565290"/>
          </a:xfrm>
        </p:spPr>
        <p:txBody>
          <a:bodyPr/>
          <a:lstStyle/>
          <a:p>
            <a:pPr marL="0" indent="0">
              <a:buNone/>
            </a:pPr>
            <a:endParaRPr lang="en-US" sz="2000" dirty="0">
              <a:solidFill>
                <a:schemeClr val="bg2">
                  <a:lumMod val="50000"/>
                </a:schemeClr>
              </a:solidFill>
            </a:endParaRPr>
          </a:p>
          <a:p>
            <a:pPr marL="0" indent="0">
              <a:buNone/>
            </a:pPr>
            <a:r>
              <a:rPr lang="en-US" sz="2000" dirty="0">
                <a:solidFill>
                  <a:schemeClr val="bg2">
                    <a:lumMod val="50000"/>
                  </a:schemeClr>
                </a:solidFill>
              </a:rPr>
              <a:t>6. Fairness</a:t>
            </a:r>
          </a:p>
          <a:p>
            <a:pPr marL="0" indent="0">
              <a:buNone/>
            </a:pPr>
            <a:r>
              <a:rPr lang="en-US" sz="2000" b="0" dirty="0">
                <a:solidFill>
                  <a:schemeClr val="bg2">
                    <a:lumMod val="50000"/>
                  </a:schemeClr>
                </a:solidFill>
              </a:rPr>
              <a:t>When a business exercises fairness, it applies the same standards for all team members, regardless of rank. The same expectations of honesty, integrity and responsibility placed upon the entry-level employee also apply to the chief executive officer (CEO). Fairness means that a business strives to treat its customers with equal respect, offering the same goods and services to all based on the same terms.</a:t>
            </a:r>
          </a:p>
          <a:p>
            <a:pPr marL="0" indent="0">
              <a:buNone/>
            </a:pPr>
            <a:endParaRPr lang="en-US" sz="2000" b="0" dirty="0">
              <a:solidFill>
                <a:schemeClr val="bg2">
                  <a:lumMod val="50000"/>
                </a:schemeClr>
              </a:solidFill>
            </a:endParaRPr>
          </a:p>
          <a:p>
            <a:pPr marL="0" indent="0">
              <a:buNone/>
            </a:pPr>
            <a:endParaRPr lang="en-US" sz="2000" b="0" dirty="0">
              <a:solidFill>
                <a:schemeClr val="bg2">
                  <a:lumMod val="50000"/>
                </a:schemeClr>
              </a:solidFill>
            </a:endParaRPr>
          </a:p>
          <a:p>
            <a:pPr marL="0" indent="0">
              <a:buNone/>
            </a:pPr>
            <a:r>
              <a:rPr lang="en-US" sz="2000" dirty="0">
                <a:solidFill>
                  <a:schemeClr val="bg2">
                    <a:lumMod val="50000"/>
                  </a:schemeClr>
                </a:solidFill>
              </a:rPr>
              <a:t>7. Social and environmental responsibility</a:t>
            </a:r>
          </a:p>
          <a:p>
            <a:pPr marL="0" indent="0">
              <a:buNone/>
            </a:pPr>
            <a:r>
              <a:rPr lang="en-US" sz="2000" b="0" dirty="0">
                <a:solidFill>
                  <a:schemeClr val="bg2">
                    <a:lumMod val="50000"/>
                  </a:schemeClr>
                </a:solidFill>
              </a:rPr>
              <a:t>Corporate social and environmental responsibility means that a company recognizes its impact outside of the marketplace. Many companies look for ways to help their communities through volunteer work or financial investments. They may also adopt measures to reduce waste and promote a safe and healthy environment.</a:t>
            </a:r>
            <a:endParaRPr lang="uk-UA" sz="2000" b="0" dirty="0">
              <a:solidFill>
                <a:schemeClr val="bg2">
                  <a:lumMod val="50000"/>
                </a:schemeClr>
              </a:solidFill>
            </a:endParaRPr>
          </a:p>
        </p:txBody>
      </p:sp>
    </p:spTree>
    <p:extLst>
      <p:ext uri="{BB962C8B-B14F-4D97-AF65-F5344CB8AC3E}">
        <p14:creationId xmlns:p14="http://schemas.microsoft.com/office/powerpoint/2010/main" val="1725384478"/>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6832</TotalTime>
  <Words>1840</Words>
  <Application>Microsoft Office PowerPoint</Application>
  <PresentationFormat>Широкоэкранный</PresentationFormat>
  <Paragraphs>134</Paragraphs>
  <Slides>20</Slides>
  <Notes>1</Notes>
  <HiddenSlides>0</HiddenSlides>
  <MMClips>3</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Montserrat</vt:lpstr>
      <vt:lpstr>Montserrat ExtraBold</vt:lpstr>
      <vt:lpstr>Tahoma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Адмін</cp:lastModifiedBy>
  <cp:revision>143</cp:revision>
  <dcterms:created xsi:type="dcterms:W3CDTF">2023-01-12T09:20:21Z</dcterms:created>
  <dcterms:modified xsi:type="dcterms:W3CDTF">2023-10-08T13:45:41Z</dcterms:modified>
</cp:coreProperties>
</file>