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469E23-D8DA-4C03-B7EB-1DED46725C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4400" dirty="0"/>
              <a:t>СУГЕСТІЯ І КОНТРСУГЕСТІЯ В СТРАТЕГІЧНИХ КОМУНІКАЦІЯХ</a:t>
            </a:r>
            <a:endParaRPr lang="uk-UA" sz="4400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E72F012-87ED-4465-A075-B93B322336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 marL="457200" indent="-457200">
              <a:buAutoNum type="arabicPeriod"/>
            </a:pPr>
            <a:r>
              <a:rPr lang="uk-UA" dirty="0"/>
              <a:t>Зміст та підходи розуміння сугестії в стратегічних комунікаціях.</a:t>
            </a:r>
          </a:p>
          <a:p>
            <a:pPr marL="457200" indent="-457200">
              <a:buAutoNum type="arabicPeriod"/>
            </a:pPr>
            <a:r>
              <a:rPr lang="uk-UA" dirty="0"/>
              <a:t>Сугестивні техніки.</a:t>
            </a:r>
          </a:p>
          <a:p>
            <a:pPr marL="457200" indent="-457200"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6581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FD1515-84C7-434A-8EDD-B3C2633E7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До гіпнотичних технік належать: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2476A51-0245-4A49-9F83-8749ADAE5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застосування вікової регресії ;</a:t>
            </a:r>
          </a:p>
          <a:p>
            <a:pPr algn="just"/>
            <a:r>
              <a:rPr lang="uk-UA" dirty="0"/>
              <a:t>показ </a:t>
            </a:r>
            <a:r>
              <a:rPr lang="uk-UA" dirty="0" err="1"/>
              <a:t>трансової</a:t>
            </a:r>
            <a:r>
              <a:rPr lang="uk-UA" dirty="0"/>
              <a:t> поведінки персонажів при зустрічі з </a:t>
            </a:r>
            <a:r>
              <a:rPr lang="uk-UA" dirty="0" err="1"/>
              <a:t>рекламом</a:t>
            </a:r>
            <a:r>
              <a:rPr lang="uk-UA" dirty="0"/>
              <a:t>,</a:t>
            </a:r>
          </a:p>
          <a:p>
            <a:pPr algn="just"/>
            <a:r>
              <a:rPr lang="uk-UA" dirty="0"/>
              <a:t>використання природних </a:t>
            </a:r>
            <a:r>
              <a:rPr lang="uk-UA" dirty="0" err="1"/>
              <a:t>трансових</a:t>
            </a:r>
            <a:r>
              <a:rPr lang="uk-UA" dirty="0"/>
              <a:t> станів;</a:t>
            </a:r>
          </a:p>
          <a:p>
            <a:pPr algn="just"/>
            <a:r>
              <a:rPr lang="uk-UA" dirty="0"/>
              <a:t>перевантаження свідомості в сюжетах фільмів через показ двох персонажів, які одночасно говорять, швидке й хаотичне чергування картинок у кадрі з поєднанням прискореного мовлення тощо;</a:t>
            </a:r>
          </a:p>
          <a:p>
            <a:pPr algn="just"/>
            <a:r>
              <a:rPr lang="uk-UA" dirty="0"/>
              <a:t>  використання повної невизначеності, непередбаченості;</a:t>
            </a:r>
          </a:p>
          <a:p>
            <a:pPr algn="just"/>
            <a:r>
              <a:rPr lang="uk-UA" dirty="0"/>
              <a:t>  звернення до авторитету та інші.</a:t>
            </a:r>
          </a:p>
        </p:txBody>
      </p:sp>
    </p:spTree>
    <p:extLst>
      <p:ext uri="{BB962C8B-B14F-4D97-AF65-F5344CB8AC3E}">
        <p14:creationId xmlns:p14="http://schemas.microsoft.com/office/powerpoint/2010/main" val="2880341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D5DA23-137C-424A-9956-F03332B98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BEDAEE5-5015-4396-903A-808CBC928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Дія сугестії проходить приховано, шляхом нав'язування об’єкту «потрібної» інформації на фоні потоку інших повідомлень (аудіо- та </a:t>
            </a:r>
            <a:r>
              <a:rPr lang="uk-UA" dirty="0" err="1"/>
              <a:t>відеосугестія</a:t>
            </a:r>
            <a:r>
              <a:rPr lang="uk-UA" dirty="0"/>
              <a:t>). Найбільш відпрацьованим прийомом сугестії є пред'явлення стимул-реакцій нижче порогу чутливості на тлі гучнішої </a:t>
            </a:r>
            <a:r>
              <a:rPr lang="uk-UA" dirty="0" err="1"/>
              <a:t>маскуючої</a:t>
            </a:r>
            <a:r>
              <a:rPr lang="uk-UA" dirty="0"/>
              <a:t> інформації. Серед найперспективніших методів аудіо-сугестії називають спектральне маскування та використання музичної інформації. Відомим методом візуальної сугестії є «вклеювання» 25-го кадру сугестії в потік зорової інформації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98089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F34019-9957-4339-B668-017A47848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Підхід за допомогою </a:t>
            </a:r>
            <a:r>
              <a:rPr lang="uk-UA" dirty="0" err="1"/>
              <a:t>еріксонівського</a:t>
            </a:r>
            <a:r>
              <a:rPr lang="uk-UA" dirty="0"/>
              <a:t> гіпнозу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EDC1409-72BE-42AC-AD8B-77E98CC8F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передбачає застосування мовленнєвих стратегій для нейтралізації здатності до опору навіюванню. М. </a:t>
            </a:r>
            <a:r>
              <a:rPr lang="uk-UA" dirty="0" err="1"/>
              <a:t>Еріксоном</a:t>
            </a:r>
            <a:r>
              <a:rPr lang="uk-UA" dirty="0"/>
              <a:t> (американським психіатром, засновником недирективного гіпнозу; його психотерапевтична модель стала основою нейролінгвістичного програмування) було визначено </a:t>
            </a:r>
            <a:r>
              <a:rPr lang="uk-UA" i="1" dirty="0">
                <a:solidFill>
                  <a:srgbClr val="FFFF00"/>
                </a:solidFill>
              </a:rPr>
              <a:t>принцип свободи вибору </a:t>
            </a:r>
            <a:r>
              <a:rPr lang="uk-UA" dirty="0"/>
              <a:t>як умови формування комунікативної рівноваги - відведення співрозмовнику в процесі спілкування ролі не нижче тієї, яка зумовлена його соціальною роллю і уявленням про його власну гідність. </a:t>
            </a:r>
          </a:p>
        </p:txBody>
      </p:sp>
    </p:spTree>
    <p:extLst>
      <p:ext uri="{BB962C8B-B14F-4D97-AF65-F5344CB8AC3E}">
        <p14:creationId xmlns:p14="http://schemas.microsoft.com/office/powerpoint/2010/main" val="4246922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E38137-410A-495D-86C0-289D1DE35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П'ять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 </a:t>
            </a:r>
            <a:r>
              <a:rPr lang="ru-RU" dirty="0" err="1"/>
              <a:t>комунікативної</a:t>
            </a:r>
            <a:r>
              <a:rPr lang="ru-RU" dirty="0"/>
              <a:t> </a:t>
            </a:r>
            <a:r>
              <a:rPr lang="ru-RU" dirty="0" err="1"/>
              <a:t>рівноваги</a:t>
            </a:r>
            <a:r>
              <a:rPr lang="ru-RU" dirty="0"/>
              <a:t> М. </a:t>
            </a:r>
            <a:r>
              <a:rPr lang="ru-RU" dirty="0" err="1"/>
              <a:t>Еріксона</a:t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42AA0C3-9082-4A8C-8311-408F98FED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3 усіма все добре. Не існує неправильних людей.</a:t>
            </a:r>
          </a:p>
          <a:p>
            <a:pPr algn="just"/>
            <a:r>
              <a:rPr lang="uk-UA" dirty="0"/>
              <a:t>У кожного с всі необхідні ресурси, щоб досягти того, чого він дійсно хоче.</a:t>
            </a:r>
          </a:p>
          <a:p>
            <a:pPr algn="just"/>
            <a:r>
              <a:rPr lang="uk-UA" dirty="0"/>
              <a:t>Люди роблять найкращий вибір з доступних для них можливостей.</a:t>
            </a:r>
          </a:p>
          <a:p>
            <a:pPr algn="just"/>
            <a:r>
              <a:rPr lang="uk-UA" dirty="0"/>
              <a:t>За кожною поведінкою лежить позитивний намір.</a:t>
            </a:r>
          </a:p>
          <a:p>
            <a:pPr algn="just"/>
            <a:r>
              <a:rPr lang="uk-UA" dirty="0"/>
              <a:t>Люди постійно змінюються.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53450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F9BC50-B233-423D-94D0-A521F7745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0B28544-F5F8-42F5-A31B-8EC6C8EBDD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err="1"/>
              <a:t>Еріксонівські</a:t>
            </a:r>
            <a:r>
              <a:rPr lang="uk-UA" dirty="0"/>
              <a:t> постулати передбачають заміну в </a:t>
            </a:r>
            <a:r>
              <a:rPr lang="uk-UA" dirty="0" err="1"/>
              <a:t>сутестивних</a:t>
            </a:r>
            <a:r>
              <a:rPr lang="uk-UA" dirty="0"/>
              <a:t> текстах прямих команд на приховані:</a:t>
            </a:r>
          </a:p>
          <a:p>
            <a:pPr algn="just"/>
            <a:r>
              <a:rPr lang="uk-UA" dirty="0"/>
              <a:t> </a:t>
            </a:r>
            <a:r>
              <a:rPr lang="uk-UA" b="1" i="1" dirty="0" err="1">
                <a:solidFill>
                  <a:srgbClr val="FFFF00"/>
                </a:solidFill>
              </a:rPr>
              <a:t>труїзми</a:t>
            </a:r>
            <a:r>
              <a:rPr lang="uk-UA" dirty="0"/>
              <a:t> - гіпнотична заміна команди (наприклад, команда «Голосуйте!» замінюється труїзмом «Всі мають виконати свій громадянський обов'язок»);</a:t>
            </a:r>
          </a:p>
          <a:p>
            <a:pPr algn="just"/>
            <a:r>
              <a:rPr lang="uk-UA" b="1" i="1" dirty="0">
                <a:solidFill>
                  <a:srgbClr val="FFFF00"/>
                </a:solidFill>
              </a:rPr>
              <a:t>ілюзія вибору </a:t>
            </a:r>
            <a:r>
              <a:rPr lang="uk-UA" dirty="0"/>
              <a:t>(слогани виборів у «ДНР» 2014 року «Голосуємо за </a:t>
            </a:r>
            <a:r>
              <a:rPr lang="uk-UA" dirty="0" err="1"/>
              <a:t>пир</a:t>
            </a:r>
            <a:r>
              <a:rPr lang="uk-UA" dirty="0"/>
              <a:t>!»,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920182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0C69DC-8C82-4835-8422-E99E46896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Підхід нейролінгвістичного програмування (НЛП)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098E1D2-3AA6-4954-89DE-76E00EC05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Основним методом сугестивного впливу за наявності логіки та найскладнішою формою сугестії е нейролінгвістичне програмування, що досягається шляхом тривалого й клопіткого підбору «ключа» до підсвідомості людини. Таким «ключем» виступає спеціально підібраний </a:t>
            </a:r>
            <a:r>
              <a:rPr lang="uk-UA" dirty="0" err="1"/>
              <a:t>нейросемантичний</a:t>
            </a:r>
            <a:r>
              <a:rPr lang="uk-UA" dirty="0"/>
              <a:t> гіпертекст, що містить найбільш важливі слова та фрази для особи чи групи осіб, котрі зазнають сугестії. НЛП, як і сама сугестія, має нейтральний характер. Коли </a:t>
            </a:r>
            <a:r>
              <a:rPr lang="uk-UA" dirty="0" err="1"/>
              <a:t>сугестори</a:t>
            </a:r>
            <a:r>
              <a:rPr lang="uk-UA" dirty="0"/>
              <a:t> мають позитивні цілі, НЛП здатне поліпшити проходження комунікативних потоків.</a:t>
            </a:r>
          </a:p>
        </p:txBody>
      </p:sp>
    </p:spTree>
    <p:extLst>
      <p:ext uri="{BB962C8B-B14F-4D97-AF65-F5344CB8AC3E}">
        <p14:creationId xmlns:p14="http://schemas.microsoft.com/office/powerpoint/2010/main" val="3955158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477F5D-21C1-407C-BFDB-6FC21D8FC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E469AD1-7F97-4C49-B343-BE3175A5CB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НЛП сприяє формуванню моделей поведінки й ретельно продуманих теоретичних прийомів, методів, </a:t>
            </a:r>
            <a:r>
              <a:rPr lang="uk-UA" dirty="0" err="1"/>
              <a:t>методологій</a:t>
            </a:r>
            <a:r>
              <a:rPr lang="uk-UA" dirty="0"/>
              <a:t>, що виникли в результаті дослідження досвіду творчих особистостей.</a:t>
            </a:r>
          </a:p>
          <a:p>
            <a:pPr algn="just"/>
            <a:r>
              <a:rPr lang="uk-UA" dirty="0"/>
              <a:t>НЛП вивчає стереотипи, або «програми», що розвиваються завдяки взаємодії між мозком (</a:t>
            </a:r>
            <a:r>
              <a:rPr lang="uk-UA" dirty="0" err="1"/>
              <a:t>нейро</a:t>
            </a:r>
            <a:r>
              <a:rPr lang="uk-UA" dirty="0"/>
              <a:t> - важливість того, що проходить у мозку та у ЦНС), мовою (</a:t>
            </a:r>
            <a:r>
              <a:rPr lang="uk-UA" dirty="0" err="1"/>
              <a:t>лінгво</a:t>
            </a:r>
            <a:r>
              <a:rPr lang="uk-UA" dirty="0"/>
              <a:t> - значущість слів, якими люди користуються, й як це впливає на </a:t>
            </a:r>
            <a:r>
              <a:rPr lang="uk-UA" dirty="0" err="1"/>
              <a:t>їхне</a:t>
            </a:r>
            <a:r>
              <a:rPr lang="uk-UA" dirty="0"/>
              <a:t> світосприйняття) й тілом; є про-</a:t>
            </a:r>
            <a:r>
              <a:rPr lang="uk-UA" dirty="0" err="1"/>
              <a:t>цесом</a:t>
            </a:r>
            <a:r>
              <a:rPr lang="uk-UA" dirty="0"/>
              <a:t>, який дозволяє людині, свідомо вирішувати, як вона буде думати, відчувати, говорити.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193818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173C73-FE72-462F-A3D2-D07FA783F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 err="1"/>
              <a:t>Місія</a:t>
            </a:r>
            <a:r>
              <a:rPr lang="ru-RU" sz="3200" dirty="0"/>
              <a:t> НЛП </a:t>
            </a:r>
            <a:r>
              <a:rPr lang="ru-RU" sz="3200" dirty="0" err="1"/>
              <a:t>базується</a:t>
            </a:r>
            <a:r>
              <a:rPr lang="ru-RU" sz="3200" dirty="0"/>
              <a:t> на таких постулатах:</a:t>
            </a:r>
            <a:br>
              <a:rPr lang="ru-RU" sz="3200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5C912AF-A0FB-4453-A984-5C995B53F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/>
              <a:t>проголосити</a:t>
            </a:r>
            <a:r>
              <a:rPr lang="ru-RU" dirty="0"/>
              <a:t> </a:t>
            </a:r>
            <a:r>
              <a:rPr lang="ru-RU" dirty="0" err="1"/>
              <a:t>життєву</a:t>
            </a:r>
            <a:r>
              <a:rPr lang="ru-RU" dirty="0"/>
              <a:t> </a:t>
            </a:r>
            <a:r>
              <a:rPr lang="ru-RU" dirty="0" err="1"/>
              <a:t>місію</a:t>
            </a:r>
            <a:r>
              <a:rPr lang="ru-RU" dirty="0"/>
              <a:t> - значить </a:t>
            </a:r>
            <a:r>
              <a:rPr lang="ru-RU" dirty="0" err="1"/>
              <a:t>висловити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лежить</a:t>
            </a:r>
            <a:r>
              <a:rPr lang="ru-RU" dirty="0"/>
              <a:t> у Вас на </a:t>
            </a:r>
            <a:r>
              <a:rPr lang="ru-RU" dirty="0" err="1"/>
              <a:t>серці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місія</a:t>
            </a:r>
            <a:r>
              <a:rPr lang="ru-RU" dirty="0"/>
              <a:t> </a:t>
            </a:r>
            <a:r>
              <a:rPr lang="ru-RU" dirty="0" err="1"/>
              <a:t>виконувалася</a:t>
            </a:r>
            <a:r>
              <a:rPr lang="ru-RU" dirty="0"/>
              <a:t> з дня у день, вона повинна </a:t>
            </a:r>
            <a:r>
              <a:rPr lang="ru-RU" dirty="0" err="1"/>
              <a:t>виходити</a:t>
            </a:r>
            <a:r>
              <a:rPr lang="ru-RU" dirty="0"/>
              <a:t> з </a:t>
            </a:r>
            <a:r>
              <a:rPr lang="ru-RU" dirty="0" err="1"/>
              <a:t>глибинних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  першим уроком,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нам </a:t>
            </a:r>
            <a:r>
              <a:rPr lang="ru-RU" dirty="0" err="1"/>
              <a:t>ті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домігся</a:t>
            </a:r>
            <a:r>
              <a:rPr lang="ru-RU" dirty="0"/>
              <a:t> </a:t>
            </a:r>
            <a:r>
              <a:rPr lang="ru-RU" dirty="0" err="1"/>
              <a:t>успіху</a:t>
            </a:r>
            <a:r>
              <a:rPr lang="ru-RU" dirty="0"/>
              <a:t>, є </a:t>
            </a:r>
            <a:r>
              <a:rPr lang="ru-RU" dirty="0" err="1"/>
              <a:t>порада</a:t>
            </a:r>
            <a:r>
              <a:rPr lang="ru-RU" dirty="0"/>
              <a:t>: </a:t>
            </a:r>
            <a:r>
              <a:rPr lang="ru-RU" dirty="0" err="1"/>
              <a:t>робіть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Вам </a:t>
            </a:r>
            <a:r>
              <a:rPr lang="ru-RU" dirty="0" err="1"/>
              <a:t>подобається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759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B083D0-9F7F-4DE4-8D98-CD39E647A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DD1522F-405B-487F-8BFB-6ED9C51C1E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/>
              <a:t>Для НЛП одним із базових понять є карта світу - когнітивна модель, що склалася у свідомості людини. Згідно з цим поняттям:</a:t>
            </a:r>
          </a:p>
          <a:p>
            <a:pPr algn="just"/>
            <a:r>
              <a:rPr lang="uk-UA" dirty="0"/>
              <a:t>карта відповідає місцевості; </a:t>
            </a:r>
          </a:p>
          <a:p>
            <a:pPr algn="just"/>
            <a:r>
              <a:rPr lang="uk-UA" dirty="0"/>
              <a:t>досвід має свою структуру;</a:t>
            </a:r>
          </a:p>
          <a:p>
            <a:pPr algn="just"/>
            <a:r>
              <a:rPr lang="uk-UA" dirty="0"/>
              <a:t>розум і тіло - елементи однієї й тієї ж системи; </a:t>
            </a:r>
          </a:p>
          <a:p>
            <a:pPr algn="just"/>
            <a:r>
              <a:rPr lang="uk-UA" dirty="0"/>
              <a:t>якщо одна людина може щось зробити, кожен може навчитися цьому;</a:t>
            </a:r>
          </a:p>
          <a:p>
            <a:pPr algn="just"/>
            <a:r>
              <a:rPr lang="uk-UA" dirty="0"/>
              <a:t>люди володіють повним, необхідним їм потенціалом;</a:t>
            </a:r>
          </a:p>
          <a:p>
            <a:pPr algn="just"/>
            <a:r>
              <a:rPr lang="uk-UA" dirty="0"/>
              <a:t>у нас вже є всі необхідні нам ресурси, які ми можемо використати.</a:t>
            </a:r>
          </a:p>
          <a:p>
            <a:pPr algn="just"/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342999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0C9EA2-E1D0-433B-BE8F-62CB7DF22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dirty="0"/>
              <a:t>Техніки НЛП, що активно використовуються в гібридних війнах</a:t>
            </a:r>
            <a:br>
              <a:rPr lang="uk-UA" sz="3200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21C0DAF-A805-45EB-818B-70C2F1544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uk-UA" dirty="0"/>
              <a:t>1. </a:t>
            </a:r>
            <a:r>
              <a:rPr lang="uk-UA" dirty="0" err="1"/>
              <a:t>Задіяність</a:t>
            </a:r>
            <a:r>
              <a:rPr lang="uk-UA" dirty="0"/>
              <a:t> каналів: візуального, </a:t>
            </a:r>
            <a:r>
              <a:rPr lang="uk-UA" dirty="0" err="1"/>
              <a:t>аудіального</a:t>
            </a:r>
            <a:r>
              <a:rPr lang="uk-UA" dirty="0"/>
              <a:t>, </a:t>
            </a:r>
            <a:r>
              <a:rPr lang="uk-UA" dirty="0" err="1"/>
              <a:t>кінестетич</a:t>
            </a:r>
            <a:r>
              <a:rPr lang="uk-UA" dirty="0"/>
              <a:t>-ного, дискретного (</a:t>
            </a:r>
            <a:r>
              <a:rPr lang="uk-UA" dirty="0" err="1"/>
              <a:t>позамодальний</a:t>
            </a:r>
            <a:r>
              <a:rPr lang="uk-UA" dirty="0"/>
              <a:t>, логічний, </a:t>
            </a:r>
            <a:r>
              <a:rPr lang="uk-UA" dirty="0" err="1"/>
              <a:t>лівопівкульний</a:t>
            </a:r>
            <a:r>
              <a:rPr lang="uk-UA" dirty="0"/>
              <a:t>).</a:t>
            </a:r>
          </a:p>
          <a:p>
            <a:pPr marL="0" indent="0" algn="just">
              <a:buNone/>
            </a:pPr>
            <a:r>
              <a:rPr lang="uk-UA" dirty="0"/>
              <a:t> </a:t>
            </a:r>
            <a:r>
              <a:rPr lang="uk-UA" dirty="0" err="1"/>
              <a:t>Сугестор</a:t>
            </a:r>
            <a:r>
              <a:rPr lang="uk-UA" dirty="0"/>
              <a:t> враховує два моменти:</a:t>
            </a:r>
          </a:p>
          <a:p>
            <a:pPr algn="just"/>
            <a:r>
              <a:rPr lang="uk-UA" dirty="0"/>
              <a:t>  у тексті мають бути наявні сигнали-вмикачі для всіх каналів сприйняття. Інакше люди з певною модальністю, яка не була представлена, ігноруватимуть такий вплив;</a:t>
            </a:r>
          </a:p>
          <a:p>
            <a:pPr algn="just"/>
            <a:r>
              <a:rPr lang="uk-UA" dirty="0"/>
              <a:t>  певна модальність в залежності від аудиторії може бути підсилена.</a:t>
            </a:r>
          </a:p>
          <a:p>
            <a:pPr algn="just"/>
            <a:r>
              <a:rPr lang="uk-UA" i="1" dirty="0">
                <a:solidFill>
                  <a:srgbClr val="FFFF00"/>
                </a:solidFill>
              </a:rPr>
              <a:t>Вислови </a:t>
            </a:r>
            <a:r>
              <a:rPr lang="uk-UA" i="1" dirty="0" err="1">
                <a:solidFill>
                  <a:srgbClr val="FFFF00"/>
                </a:solidFill>
              </a:rPr>
              <a:t>аудіалів</a:t>
            </a:r>
            <a:r>
              <a:rPr lang="uk-UA" i="1" dirty="0">
                <a:solidFill>
                  <a:srgbClr val="FFFF00"/>
                </a:solidFill>
              </a:rPr>
              <a:t> </a:t>
            </a:r>
            <a:r>
              <a:rPr lang="uk-UA" dirty="0"/>
              <a:t>(світ, я чую тебе): послухайте, що я скажу, радий тебе чути, мене дратує цей звук, звучить заманливо.</a:t>
            </a:r>
          </a:p>
          <a:p>
            <a:pPr algn="just"/>
            <a:r>
              <a:rPr lang="uk-UA" i="1" dirty="0">
                <a:solidFill>
                  <a:srgbClr val="FFFF00"/>
                </a:solidFill>
              </a:rPr>
              <a:t>Вислови </a:t>
            </a:r>
            <a:r>
              <a:rPr lang="uk-UA" i="1" dirty="0" err="1">
                <a:solidFill>
                  <a:srgbClr val="FFFF00"/>
                </a:solidFill>
              </a:rPr>
              <a:t>візуалів</a:t>
            </a:r>
            <a:r>
              <a:rPr lang="uk-UA" i="1" dirty="0">
                <a:solidFill>
                  <a:srgbClr val="FFFF00"/>
                </a:solidFill>
              </a:rPr>
              <a:t> </a:t>
            </a:r>
            <a:r>
              <a:rPr lang="uk-UA" dirty="0"/>
              <a:t>(світ, я бачу тебе): я бачу, подивись, яка, це виглядає, там побачимо. У мовленні візували використовують слова, пов'язані із зором (дивитися, спостерігати, на перший погляд, прозорий, яскравий тощо).</a:t>
            </a:r>
          </a:p>
          <a:p>
            <a:pPr algn="just"/>
            <a:r>
              <a:rPr lang="ru-RU" i="1" dirty="0" err="1">
                <a:solidFill>
                  <a:srgbClr val="FFFF00"/>
                </a:solidFill>
              </a:rPr>
              <a:t>Вислови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кінестетиків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dirty="0"/>
              <a:t>(</a:t>
            </a:r>
            <a:r>
              <a:rPr lang="ru-RU" dirty="0" err="1"/>
              <a:t>світ</a:t>
            </a:r>
            <a:r>
              <a:rPr lang="ru-RU" dirty="0"/>
              <a:t>, я </a:t>
            </a:r>
            <a:r>
              <a:rPr lang="ru-RU" dirty="0" err="1"/>
              <a:t>відчуваю</a:t>
            </a:r>
            <a:r>
              <a:rPr lang="ru-RU" dirty="0"/>
              <a:t> тебе): </a:t>
            </a:r>
            <a:r>
              <a:rPr lang="ru-RU" dirty="0" err="1"/>
              <a:t>вступити</a:t>
            </a:r>
            <a:r>
              <a:rPr lang="ru-RU" dirty="0"/>
              <a:t> у контакт, я </a:t>
            </a:r>
            <a:r>
              <a:rPr lang="ru-RU" dirty="0" err="1"/>
              <a:t>відчуваю</a:t>
            </a:r>
            <a:r>
              <a:rPr lang="ru-RU" dirty="0"/>
              <a:t>, </a:t>
            </a:r>
            <a:r>
              <a:rPr lang="ru-RU" dirty="0" err="1"/>
              <a:t>змінити</a:t>
            </a:r>
            <a:r>
              <a:rPr lang="ru-RU" dirty="0"/>
              <a:t> на </a:t>
            </a:r>
            <a:r>
              <a:rPr lang="ru-RU" dirty="0" err="1"/>
              <a:t>краще</a:t>
            </a:r>
            <a:r>
              <a:rPr lang="ru-RU" dirty="0"/>
              <a:t>, </a:t>
            </a:r>
            <a:r>
              <a:rPr lang="ru-RU" dirty="0" err="1"/>
              <a:t>вловлювати</a:t>
            </a:r>
            <a:r>
              <a:rPr lang="ru-RU" dirty="0"/>
              <a:t> </a:t>
            </a:r>
            <a:r>
              <a:rPr lang="ru-RU" dirty="0" err="1"/>
              <a:t>що-небудь</a:t>
            </a:r>
            <a:r>
              <a:rPr lang="ru-RU" dirty="0"/>
              <a:t>, рука в руку . </a:t>
            </a:r>
          </a:p>
          <a:p>
            <a:pPr algn="just"/>
            <a:r>
              <a:rPr lang="ru-RU" i="1" dirty="0" err="1">
                <a:solidFill>
                  <a:srgbClr val="FFFF00"/>
                </a:solidFill>
              </a:rPr>
              <a:t>Вислови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дигіталів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dirty="0"/>
              <a:t>(</a:t>
            </a:r>
            <a:r>
              <a:rPr lang="ru-RU" dirty="0" err="1"/>
              <a:t>світ</a:t>
            </a:r>
            <a:r>
              <a:rPr lang="ru-RU" dirty="0"/>
              <a:t>, я </a:t>
            </a:r>
            <a:r>
              <a:rPr lang="ru-RU" dirty="0" err="1"/>
              <a:t>розумію</a:t>
            </a:r>
            <a:r>
              <a:rPr lang="ru-RU" dirty="0"/>
              <a:t> тебе): напевно, я сам </a:t>
            </a:r>
            <a:r>
              <a:rPr lang="ru-RU" dirty="0" err="1"/>
              <a:t>зробив</a:t>
            </a:r>
            <a:r>
              <a:rPr lang="ru-RU" dirty="0"/>
              <a:t> </a:t>
            </a:r>
            <a:r>
              <a:rPr lang="ru-RU" dirty="0" err="1"/>
              <a:t>щось</a:t>
            </a:r>
            <a:r>
              <a:rPr lang="ru-RU" dirty="0"/>
              <a:t> ме те? </a:t>
            </a:r>
            <a:r>
              <a:rPr lang="ru-RU" dirty="0" err="1"/>
              <a:t>чи</a:t>
            </a:r>
            <a:r>
              <a:rPr lang="ru-RU" dirty="0"/>
              <a:t> я </a:t>
            </a:r>
            <a:r>
              <a:rPr lang="ru-RU" dirty="0" err="1"/>
              <a:t>помилився</a:t>
            </a:r>
            <a:r>
              <a:rPr lang="ru-RU" dirty="0"/>
              <a:t>?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2314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053CEE-82C7-469B-B55F-56D790680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6B58C66-D3F9-487D-BB66-30A63B6D7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Феномен сугестії (навіювання) притаманний багатьом сферам людського життя: будь-яка інформація - звук, зображення, жест, слово - здатні змінити поведінку особистості й сприйняття нею реальності. Здавна при поясненні феномену сугестії визнавалася значна сила слова.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502306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3DE570-C291-4083-9CDF-B9C79203B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7BA4763-86C8-4046-A4BA-21BA9F497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2052918"/>
            <a:ext cx="10317811" cy="4352364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uk-UA" dirty="0"/>
              <a:t>2. </a:t>
            </a:r>
            <a:r>
              <a:rPr lang="uk-UA" dirty="0" err="1"/>
              <a:t>Багаторічневе</a:t>
            </a:r>
            <a:r>
              <a:rPr lang="uk-UA" dirty="0"/>
              <a:t> приєднання. Масова емпатія</a:t>
            </a:r>
          </a:p>
          <a:p>
            <a:pPr marL="0" indent="0" algn="just">
              <a:buNone/>
            </a:pPr>
            <a:r>
              <a:rPr lang="uk-UA" dirty="0"/>
              <a:t>Емпатія - розуміння відносин, почуттів, психічних станів особи у формі співпереживання. «Слід бути </a:t>
            </a:r>
            <a:r>
              <a:rPr lang="uk-UA" dirty="0" err="1"/>
              <a:t>емпатійним</a:t>
            </a:r>
            <a:r>
              <a:rPr lang="uk-UA" dirty="0"/>
              <a:t> до ворога та викликати емпатію до себе»</a:t>
            </a:r>
          </a:p>
          <a:p>
            <a:pPr marL="0" indent="0" algn="just">
              <a:buNone/>
            </a:pPr>
            <a:r>
              <a:rPr lang="uk-UA" dirty="0"/>
              <a:t>Рівні, за якими може бути здійснено </a:t>
            </a:r>
            <a:r>
              <a:rPr lang="uk-UA" dirty="0" err="1"/>
              <a:t>емпатичне</a:t>
            </a:r>
            <a:r>
              <a:rPr lang="uk-UA" dirty="0"/>
              <a:t> приєднання.</a:t>
            </a:r>
          </a:p>
          <a:p>
            <a:pPr algn="just"/>
            <a:r>
              <a:rPr lang="uk-UA" dirty="0">
                <a:solidFill>
                  <a:srgbClr val="FFFF00"/>
                </a:solidFill>
              </a:rPr>
              <a:t>За </a:t>
            </a:r>
            <a:r>
              <a:rPr lang="uk-UA" dirty="0" err="1">
                <a:solidFill>
                  <a:srgbClr val="FFFF00"/>
                </a:solidFill>
              </a:rPr>
              <a:t>репрезентативно</a:t>
            </a:r>
            <a:r>
              <a:rPr lang="uk-UA" dirty="0">
                <a:solidFill>
                  <a:srgbClr val="FFFF00"/>
                </a:solidFill>
              </a:rPr>
              <a:t> системою</a:t>
            </a:r>
            <a:r>
              <a:rPr lang="uk-UA" dirty="0"/>
              <a:t>, що передбачає врахування каналів сприйняття інформації певними аудиторіями.</a:t>
            </a:r>
          </a:p>
          <a:p>
            <a:pPr algn="just"/>
            <a:r>
              <a:rPr lang="uk-UA" dirty="0">
                <a:solidFill>
                  <a:srgbClr val="FFFF00"/>
                </a:solidFill>
              </a:rPr>
              <a:t>За характеристиками голосу</a:t>
            </a:r>
            <a:r>
              <a:rPr lang="uk-UA" dirty="0"/>
              <a:t>. Яким мас бути голос комунікатора, щоб викликати довіру? Яким мають бути паузи, тон, </a:t>
            </a:r>
            <a:r>
              <a:rPr lang="uk-UA" dirty="0" err="1"/>
              <a:t>інтонаця</a:t>
            </a:r>
            <a:r>
              <a:rPr lang="uk-UA" dirty="0"/>
              <a:t>, загальний настрій (трагізм, піднесення тощо)?</a:t>
            </a:r>
          </a:p>
          <a:p>
            <a:pPr algn="just"/>
            <a:r>
              <a:rPr lang="uk-UA" dirty="0">
                <a:solidFill>
                  <a:srgbClr val="FFFF00"/>
                </a:solidFill>
              </a:rPr>
              <a:t>За позою та жестами</a:t>
            </a:r>
            <a:r>
              <a:rPr lang="uk-UA" dirty="0"/>
              <a:t>. Поза і жести мають бути орієнтовані на етнічні, соціальні, професійні, вікові групи, особливості певних субкультур. «Чужі» невербальні сигнали можуть викликати агресію.</a:t>
            </a:r>
          </a:p>
          <a:p>
            <a:pPr algn="just"/>
            <a:r>
              <a:rPr lang="uk-UA" dirty="0">
                <a:solidFill>
                  <a:srgbClr val="FFFF00"/>
                </a:solidFill>
              </a:rPr>
              <a:t>За змістом комунікацій</a:t>
            </a:r>
            <a:r>
              <a:rPr lang="uk-UA" dirty="0"/>
              <a:t>. Приєднуючись до аудиторії комунікатор мас починати з тем, (а також з церемонії), що прийняті саме для цих людей.</a:t>
            </a:r>
          </a:p>
          <a:p>
            <a:pPr algn="just"/>
            <a:r>
              <a:rPr lang="uk-UA" dirty="0">
                <a:solidFill>
                  <a:srgbClr val="FFFF00"/>
                </a:solidFill>
              </a:rPr>
              <a:t>За ключовими словами</a:t>
            </a:r>
            <a:r>
              <a:rPr lang="uk-UA" dirty="0"/>
              <a:t>. Необхідно орієнтуватися на запити цільової аудиторії, але зловживання ключовими словами може призвести до відчуття неприродності контакту.</a:t>
            </a:r>
          </a:p>
          <a:p>
            <a:pPr algn="just"/>
            <a:r>
              <a:rPr lang="uk-UA" dirty="0">
                <a:solidFill>
                  <a:srgbClr val="FFFF00"/>
                </a:solidFill>
              </a:rPr>
              <a:t>За цінностями і переконаннями</a:t>
            </a:r>
            <a:r>
              <a:rPr lang="uk-UA" dirty="0"/>
              <a:t>. Необхідно чітко визначитися, якого рівня цінності присутні в системі аудиторії впливу - від </a:t>
            </a:r>
            <a:r>
              <a:rPr lang="uk-UA" dirty="0" err="1"/>
              <a:t>напівтваринних</a:t>
            </a:r>
            <a:r>
              <a:rPr lang="uk-UA" dirty="0"/>
              <a:t>, примітивних мемів (одиниця цінності) (виживання, безпека, забобони) до духовно-піднесених (гармонія, цілісність, системність, синергія). Це дозволить визначитися - які цінності доречні у застосуванні аудиторії впливу, а до яких треба привести.</a:t>
            </a:r>
          </a:p>
          <a:p>
            <a:pPr algn="just"/>
            <a:r>
              <a:rPr lang="uk-UA" dirty="0">
                <a:solidFill>
                  <a:srgbClr val="FFFF00"/>
                </a:solidFill>
              </a:rPr>
              <a:t>За культурною системою</a:t>
            </a:r>
            <a:r>
              <a:rPr lang="uk-UA" dirty="0"/>
              <a:t>. Передбачає демонстрацію поваги до культури та моралі опонента.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74515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3E7E77-9DA3-497E-853C-F2F03E3E9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3. </a:t>
            </a:r>
            <a:r>
              <a:rPr lang="uk-UA" dirty="0" err="1"/>
              <a:t>Рефреймінг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CBF63B4-61BF-4B1E-8E1C-47E24DA45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dirty="0"/>
              <a:t>3. </a:t>
            </a:r>
            <a:r>
              <a:rPr lang="uk-UA" b="1" i="1" dirty="0" err="1">
                <a:solidFill>
                  <a:srgbClr val="FFFF00"/>
                </a:solidFill>
              </a:rPr>
              <a:t>Рефреймінг</a:t>
            </a:r>
            <a:r>
              <a:rPr lang="uk-UA" dirty="0"/>
              <a:t> (від </a:t>
            </a:r>
            <a:r>
              <a:rPr lang="uk-UA" dirty="0" err="1"/>
              <a:t>англ</a:t>
            </a:r>
            <a:r>
              <a:rPr lang="uk-UA" dirty="0"/>
              <a:t>. </a:t>
            </a:r>
            <a:r>
              <a:rPr lang="de-DE" dirty="0"/>
              <a:t>frame - </a:t>
            </a:r>
            <a:r>
              <a:rPr lang="uk-UA" dirty="0"/>
              <a:t>рамка) - техніка НИЛП, що дозволяє змінити сприйняття події або предмета шляхом виходу за рамки звичного сприйняття.</a:t>
            </a:r>
          </a:p>
          <a:p>
            <a:pPr algn="just"/>
            <a:r>
              <a:rPr lang="uk-UA" i="1" dirty="0" err="1">
                <a:solidFill>
                  <a:srgbClr val="FFFF00"/>
                </a:solidFill>
              </a:rPr>
              <a:t>Рефреймінг</a:t>
            </a:r>
            <a:r>
              <a:rPr lang="uk-UA" i="1" dirty="0">
                <a:solidFill>
                  <a:srgbClr val="FFFF00"/>
                </a:solidFill>
              </a:rPr>
              <a:t> змісту </a:t>
            </a:r>
            <a:r>
              <a:rPr lang="uk-UA" dirty="0"/>
              <a:t>- зміна значення змісту, що залишає контекст таким, яким він був. </a:t>
            </a:r>
          </a:p>
          <a:p>
            <a:pPr algn="just"/>
            <a:r>
              <a:rPr lang="uk-UA" i="1" dirty="0" err="1">
                <a:solidFill>
                  <a:srgbClr val="FFFF00"/>
                </a:solidFill>
              </a:rPr>
              <a:t>Рефреймінг</a:t>
            </a:r>
            <a:r>
              <a:rPr lang="uk-UA" i="1" dirty="0">
                <a:solidFill>
                  <a:srgbClr val="FFFF00"/>
                </a:solidFill>
              </a:rPr>
              <a:t> контексту </a:t>
            </a:r>
            <a:r>
              <a:rPr lang="uk-UA" dirty="0"/>
              <a:t>- зміна контексту на такий, у якому факт міняє значення. </a:t>
            </a:r>
          </a:p>
          <a:p>
            <a:pPr algn="just"/>
            <a:r>
              <a:rPr lang="uk-UA" i="1" dirty="0">
                <a:solidFill>
                  <a:srgbClr val="FFFF00"/>
                </a:solidFill>
              </a:rPr>
              <a:t>Демонстрація іншого боку </a:t>
            </a:r>
            <a:r>
              <a:rPr lang="uk-UA" dirty="0"/>
              <a:t>- наведення фактів, за якими Х не являється позитивом.</a:t>
            </a:r>
          </a:p>
          <a:p>
            <a:pPr algn="just"/>
            <a:r>
              <a:rPr lang="uk-UA" i="1" dirty="0" err="1">
                <a:solidFill>
                  <a:srgbClr val="FFFF00"/>
                </a:solidFill>
              </a:rPr>
              <a:t>Рефреймінг</a:t>
            </a:r>
            <a:r>
              <a:rPr lang="uk-UA" i="1" dirty="0">
                <a:solidFill>
                  <a:srgbClr val="FFFF00"/>
                </a:solidFill>
              </a:rPr>
              <a:t> за </a:t>
            </a:r>
            <a:r>
              <a:rPr lang="uk-UA" i="1" dirty="0" err="1">
                <a:solidFill>
                  <a:srgbClr val="FFFF00"/>
                </a:solidFill>
              </a:rPr>
              <a:t>домогою</a:t>
            </a:r>
            <a:r>
              <a:rPr lang="uk-UA" i="1" dirty="0">
                <a:solidFill>
                  <a:srgbClr val="FFFF00"/>
                </a:solidFill>
              </a:rPr>
              <a:t> ПРОТЕ</a:t>
            </a:r>
            <a:r>
              <a:rPr lang="uk-UA" dirty="0"/>
              <a:t> - компенсація недоліку чеснотою. </a:t>
            </a:r>
          </a:p>
          <a:p>
            <a:pPr algn="just"/>
            <a:r>
              <a:rPr lang="uk-UA" i="1" dirty="0" err="1">
                <a:solidFill>
                  <a:srgbClr val="FFFF00"/>
                </a:solidFill>
              </a:rPr>
              <a:t>Рефреймінг</a:t>
            </a:r>
            <a:r>
              <a:rPr lang="uk-UA" i="1" dirty="0">
                <a:solidFill>
                  <a:srgbClr val="FFFF00"/>
                </a:solidFill>
              </a:rPr>
              <a:t> за допомогою конотацій </a:t>
            </a:r>
            <a:r>
              <a:rPr lang="uk-UA" dirty="0"/>
              <a:t>- зміна емоційного </a:t>
            </a:r>
            <a:r>
              <a:rPr lang="uk-UA" dirty="0" err="1"/>
              <a:t>забарвления</a:t>
            </a:r>
            <a:r>
              <a:rPr lang="uk-UA" dirty="0"/>
              <a:t> в залежності від ситуації.</a:t>
            </a:r>
          </a:p>
          <a:p>
            <a:pPr algn="just"/>
            <a:r>
              <a:rPr lang="uk-UA" i="1" dirty="0" err="1">
                <a:solidFill>
                  <a:srgbClr val="FFFF00"/>
                </a:solidFill>
              </a:rPr>
              <a:t>Рефреймінг</a:t>
            </a:r>
            <a:r>
              <a:rPr lang="uk-UA" i="1" dirty="0">
                <a:solidFill>
                  <a:srgbClr val="FFFF00"/>
                </a:solidFill>
              </a:rPr>
              <a:t> за допомогою альтернативного питання </a:t>
            </a:r>
            <a:r>
              <a:rPr lang="uk-UA" dirty="0"/>
              <a:t>- використання альтернативного питання з ефектом контрасту.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277068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561514-9879-450C-A70A-89D602784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4. Візуально-</a:t>
            </a:r>
            <a:r>
              <a:rPr lang="uk-UA" dirty="0" err="1"/>
              <a:t>кінестетична</a:t>
            </a:r>
            <a:r>
              <a:rPr lang="uk-UA" dirty="0"/>
              <a:t> дисоціація/асоціація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59E1104-AFC1-4DB4-B9B9-0DB66BFFA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4. </a:t>
            </a:r>
            <a:r>
              <a:rPr lang="uk-UA" b="1" i="1" dirty="0">
                <a:solidFill>
                  <a:srgbClr val="FFFF00"/>
                </a:solidFill>
              </a:rPr>
              <a:t>Візуально-</a:t>
            </a:r>
            <a:r>
              <a:rPr lang="uk-UA" b="1" i="1" dirty="0" err="1">
                <a:solidFill>
                  <a:srgbClr val="FFFF00"/>
                </a:solidFill>
              </a:rPr>
              <a:t>кінестетична</a:t>
            </a:r>
            <a:r>
              <a:rPr lang="uk-UA" b="1" i="1" dirty="0">
                <a:solidFill>
                  <a:srgbClr val="FFFF00"/>
                </a:solidFill>
              </a:rPr>
              <a:t> дисоціація/асоціація </a:t>
            </a:r>
            <a:r>
              <a:rPr lang="uk-UA" dirty="0"/>
              <a:t>– техніка НЛП, що трансформує спосіб створення нав'язливого проблемного стану. Нав'язливе переживання - відчуття, що часто не має реальних причин, створені фантазією або уявою (</a:t>
            </a:r>
            <a:r>
              <a:rPr lang="uk-UA" i="1" dirty="0"/>
              <a:t>жах мешканців Донбасу перед «нацистами», агресивна безкарна ейфорія після масових протиправних дій, страх втратити близьких людей тощо</a:t>
            </a:r>
            <a:r>
              <a:rPr lang="uk-UA" dirty="0"/>
              <a:t>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322017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16D6C5-E5B6-4CF2-B5A9-BD1357419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Кроки технології: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68BFBBE-4106-4B41-A6CB-B584E4967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uk-UA" dirty="0"/>
              <a:t>Знаходження переживань мас, які потрібно локалізувати чи ліквідувати задля досягнення мети інформаційної операції.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/>
              <a:t>   Переведення негативних </a:t>
            </a:r>
            <a:r>
              <a:rPr lang="uk-UA" dirty="0" err="1"/>
              <a:t>відчуттів</a:t>
            </a:r>
            <a:r>
              <a:rPr lang="uk-UA" dirty="0"/>
              <a:t> у розряд кінохроніки - перевід із </a:t>
            </a:r>
            <a:r>
              <a:rPr lang="uk-UA" dirty="0" err="1"/>
              <a:t>кінестетичного</a:t>
            </a:r>
            <a:r>
              <a:rPr lang="uk-UA" dirty="0"/>
              <a:t> у візуальний ряд </a:t>
            </a:r>
            <a:r>
              <a:rPr lang="uk-UA" dirty="0" err="1"/>
              <a:t>модальностей</a:t>
            </a:r>
            <a:r>
              <a:rPr lang="uk-UA" dirty="0"/>
              <a:t>. Розірвання </a:t>
            </a:r>
            <a:r>
              <a:rPr lang="uk-UA" dirty="0" err="1"/>
              <a:t>емоційно</a:t>
            </a:r>
            <a:r>
              <a:rPr lang="uk-UA" dirty="0"/>
              <a:t>-суттєвих реакцій.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/>
              <a:t>   Формування корисного для сприйняття певної ситуації мета-стану (спокійне коментування негативних подій).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/>
              <a:t>   Закріплення </a:t>
            </a:r>
            <a:r>
              <a:rPr lang="uk-UA" dirty="0" err="1"/>
              <a:t>дисоційованої</a:t>
            </a:r>
            <a:r>
              <a:rPr lang="uk-UA" dirty="0"/>
              <a:t> реакції на рівні </a:t>
            </a:r>
            <a:r>
              <a:rPr lang="uk-UA" dirty="0" err="1"/>
              <a:t>відчуттів</a:t>
            </a:r>
            <a:r>
              <a:rPr lang="uk-UA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915512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28FA13-41CB-4ACC-99C7-EB376272C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F68DDC6-7E09-47D3-821A-2E2ABF89D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b="1" i="1" dirty="0">
                <a:solidFill>
                  <a:srgbClr val="FFFF00"/>
                </a:solidFill>
              </a:rPr>
              <a:t>Візуально-</a:t>
            </a:r>
            <a:r>
              <a:rPr lang="uk-UA" b="1" i="1" dirty="0" err="1">
                <a:solidFill>
                  <a:srgbClr val="FFFF00"/>
                </a:solidFill>
              </a:rPr>
              <a:t>кінестетична</a:t>
            </a:r>
            <a:r>
              <a:rPr lang="uk-UA" b="1" i="1" dirty="0">
                <a:solidFill>
                  <a:srgbClr val="FFFF00"/>
                </a:solidFill>
              </a:rPr>
              <a:t> асоціація </a:t>
            </a:r>
            <a:r>
              <a:rPr lang="uk-UA" dirty="0"/>
              <a:t>- техніка, що </a:t>
            </a:r>
            <a:r>
              <a:rPr lang="uk-UA" dirty="0" err="1"/>
              <a:t>дозволяе</a:t>
            </a:r>
            <a:r>
              <a:rPr lang="uk-UA" dirty="0"/>
              <a:t> </a:t>
            </a:r>
            <a:r>
              <a:rPr lang="uk-UA" dirty="0" err="1"/>
              <a:t>лю</a:t>
            </a:r>
            <a:r>
              <a:rPr lang="uk-UA" dirty="0"/>
              <a:t>-дині створити враження повного включення в події, які насправді ї не стосуються. Техніка базується на психологічному феномені сим-</a:t>
            </a:r>
            <a:r>
              <a:rPr lang="uk-UA" dirty="0" err="1"/>
              <a:t>патії</a:t>
            </a:r>
            <a:r>
              <a:rPr lang="uk-UA" dirty="0"/>
              <a:t> - співчуття, несвідомого потягу людини до когось або чогось.</a:t>
            </a:r>
          </a:p>
          <a:p>
            <a:pPr marL="0" indent="0">
              <a:buNone/>
            </a:pPr>
            <a:r>
              <a:rPr lang="uk-UA" dirty="0"/>
              <a:t>Кроки техніки: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/>
              <a:t>Створення у ЗМК привабливого іміджу/образу, який має бути сприйнятий масами.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/>
              <a:t> Мобілізація представників цільової аудиторії до співавторства у створені іміджу/образу. Головне, щоб ключові характеристики його залишалися незмінними, другорядні можуть активно формуватися усіма бажаючими.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/>
              <a:t>Максимальна деталізація іміджу/образу, насичення його подробицями, що будуть пов'язувати його із цільовою аудиторією.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/>
              <a:t> Підтримка процесів асоціації, їх обговорення через неформальні канали.20:28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/>
              <a:t> Періодичне </a:t>
            </a:r>
            <a:r>
              <a:rPr lang="uk-UA" dirty="0" err="1"/>
              <a:t>підкріпления</a:t>
            </a:r>
            <a:r>
              <a:rPr lang="uk-UA" dirty="0"/>
              <a:t> образу, що маси </a:t>
            </a:r>
            <a:r>
              <a:rPr lang="uk-UA" dirty="0" err="1"/>
              <a:t>асоціовали</a:t>
            </a:r>
            <a:r>
              <a:rPr lang="uk-UA" dirty="0"/>
              <a:t> у своє життя</a:t>
            </a:r>
          </a:p>
          <a:p>
            <a:r>
              <a:rPr lang="uk-UA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4397293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8CB70C-93B0-419E-A373-DD358BD18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785151" cy="1065364"/>
          </a:xfrm>
        </p:spPr>
        <p:txBody>
          <a:bodyPr/>
          <a:lstStyle/>
          <a:p>
            <a:pPr algn="ctr"/>
            <a:r>
              <a:rPr lang="ru-RU" dirty="0"/>
              <a:t>5. </a:t>
            </a:r>
            <a:r>
              <a:rPr lang="ru-RU" sz="3600" dirty="0" err="1"/>
              <a:t>Створення</a:t>
            </a:r>
            <a:r>
              <a:rPr lang="ru-RU" sz="3600" dirty="0"/>
              <a:t> </a:t>
            </a:r>
            <a:r>
              <a:rPr lang="ru-RU" sz="3600" dirty="0" err="1"/>
              <a:t>ймовірного</a:t>
            </a:r>
            <a:r>
              <a:rPr lang="ru-RU" sz="3600" dirty="0"/>
              <a:t> </a:t>
            </a:r>
            <a:r>
              <a:rPr lang="ru-RU" sz="3600" dirty="0" err="1"/>
              <a:t>майбутнього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91371D8-7990-4671-9FBA-AF4BB3F46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429306"/>
            <a:ext cx="9931632" cy="4882718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ймовірного</a:t>
            </a:r>
            <a:r>
              <a:rPr lang="ru-RU" dirty="0"/>
              <a:t> </a:t>
            </a:r>
            <a:r>
              <a:rPr lang="ru-RU" dirty="0" err="1"/>
              <a:t>майбутього</a:t>
            </a:r>
            <a:r>
              <a:rPr lang="ru-RU" dirty="0"/>
              <a:t> - </a:t>
            </a:r>
            <a:r>
              <a:rPr lang="ru-RU" dirty="0" err="1"/>
              <a:t>техніка</a:t>
            </a:r>
            <a:r>
              <a:rPr lang="ru-RU" dirty="0"/>
              <a:t> </a:t>
            </a:r>
            <a:r>
              <a:rPr lang="ru-RU" dirty="0" err="1"/>
              <a:t>когнітивної</a:t>
            </a:r>
            <a:r>
              <a:rPr lang="ru-RU" dirty="0"/>
              <a:t> </a:t>
            </a:r>
            <a:r>
              <a:rPr lang="ru-RU" dirty="0" err="1"/>
              <a:t>побудови</a:t>
            </a:r>
            <a:r>
              <a:rPr lang="ru-RU" dirty="0"/>
              <a:t> реального </a:t>
            </a:r>
            <a:r>
              <a:rPr lang="ru-RU" dirty="0" err="1"/>
              <a:t>майбутнього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Кроки (за В. </a:t>
            </a:r>
            <a:r>
              <a:rPr lang="ru-RU" dirty="0" err="1"/>
              <a:t>Зеленіним</a:t>
            </a:r>
            <a:r>
              <a:rPr lang="ru-RU" dirty="0"/>
              <a:t>):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(</a:t>
            </a:r>
            <a:r>
              <a:rPr lang="ru-RU" dirty="0" err="1"/>
              <a:t>найчастіше</a:t>
            </a:r>
            <a:r>
              <a:rPr lang="ru-RU" dirty="0"/>
              <a:t> вона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пов’язана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суспільною</a:t>
            </a:r>
            <a:r>
              <a:rPr lang="ru-RU" dirty="0"/>
              <a:t> </a:t>
            </a:r>
            <a:r>
              <a:rPr lang="ru-RU" dirty="0" err="1"/>
              <a:t>невпевненістю</a:t>
            </a:r>
            <a:r>
              <a:rPr lang="ru-RU" dirty="0"/>
              <a:t> в </a:t>
            </a:r>
            <a:r>
              <a:rPr lang="ru-RU" dirty="0" err="1"/>
              <a:t>можливому</a:t>
            </a:r>
            <a:r>
              <a:rPr lang="ru-RU" dirty="0"/>
              <a:t> </a:t>
            </a:r>
            <a:r>
              <a:rPr lang="ru-RU" dirty="0" err="1"/>
              <a:t>майбутньому</a:t>
            </a:r>
            <a:r>
              <a:rPr lang="ru-RU" dirty="0"/>
              <a:t>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 err="1"/>
              <a:t>Розбудова</a:t>
            </a:r>
            <a:r>
              <a:rPr lang="ru-RU" dirty="0"/>
              <a:t> в </a:t>
            </a:r>
            <a:r>
              <a:rPr lang="ru-RU" dirty="0" err="1"/>
              <a:t>інформпросторі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народу (</a:t>
            </a:r>
            <a:r>
              <a:rPr lang="ru-RU" dirty="0" err="1"/>
              <a:t>проблеми</a:t>
            </a:r>
            <a:r>
              <a:rPr lang="ru-RU" dirty="0"/>
              <a:t>, </a:t>
            </a:r>
            <a:r>
              <a:rPr lang="ru-RU" dirty="0" err="1"/>
              <a:t>ситуації</a:t>
            </a:r>
            <a:r>
              <a:rPr lang="ru-RU" dirty="0"/>
              <a:t>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 err="1"/>
              <a:t>Знаходження</a:t>
            </a:r>
            <a:r>
              <a:rPr lang="ru-RU" dirty="0"/>
              <a:t> на </a:t>
            </a:r>
            <a:r>
              <a:rPr lang="ru-RU" dirty="0" err="1"/>
              <a:t>лінії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в </a:t>
            </a:r>
            <a:r>
              <a:rPr lang="ru-RU" dirty="0" err="1"/>
              <a:t>минулому</a:t>
            </a:r>
            <a:r>
              <a:rPr lang="ru-RU" dirty="0"/>
              <a:t> </a:t>
            </a:r>
            <a:r>
              <a:rPr lang="ru-RU" dirty="0" err="1"/>
              <a:t>прикладів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давали </a:t>
            </a:r>
            <a:r>
              <a:rPr lang="ru-RU" dirty="0" err="1"/>
              <a:t>масам</a:t>
            </a:r>
            <a:r>
              <a:rPr lang="ru-RU" dirty="0"/>
              <a:t> </a:t>
            </a:r>
            <a:r>
              <a:rPr lang="ru-RU" dirty="0" err="1"/>
              <a:t>уявлення</a:t>
            </a:r>
            <a:r>
              <a:rPr lang="ru-RU" dirty="0"/>
              <a:t> про </a:t>
            </a:r>
            <a:r>
              <a:rPr lang="ru-RU" dirty="0" err="1"/>
              <a:t>майбутне</a:t>
            </a:r>
            <a:r>
              <a:rPr lang="ru-RU" dirty="0"/>
              <a:t> як </a:t>
            </a:r>
            <a:r>
              <a:rPr lang="ru-RU" dirty="0" err="1"/>
              <a:t>прекрасне</a:t>
            </a:r>
            <a:r>
              <a:rPr lang="ru-RU" dirty="0"/>
              <a:t> і </a:t>
            </a:r>
            <a:r>
              <a:rPr lang="ru-RU" dirty="0" err="1"/>
              <a:t>повноцінне</a:t>
            </a:r>
            <a:r>
              <a:rPr lang="ru-RU" dirty="0"/>
              <a:t>, </a:t>
            </a:r>
            <a:r>
              <a:rPr lang="ru-RU" dirty="0" err="1"/>
              <a:t>переміщення</a:t>
            </a:r>
            <a:r>
              <a:rPr lang="ru-RU" dirty="0"/>
              <a:t> фокусу </a:t>
            </a:r>
            <a:r>
              <a:rPr lang="ru-RU" dirty="0" err="1"/>
              <a:t>історії</a:t>
            </a:r>
            <a:r>
              <a:rPr lang="ru-RU" dirty="0"/>
              <a:t> з </a:t>
            </a:r>
            <a:r>
              <a:rPr lang="ru-RU" dirty="0" err="1"/>
              <a:t>цієї</a:t>
            </a:r>
            <a:r>
              <a:rPr lang="ru-RU" dirty="0"/>
              <a:t> точки </a:t>
            </a:r>
            <a:r>
              <a:rPr lang="ru-RU" dirty="0" err="1"/>
              <a:t>зору</a:t>
            </a:r>
            <a:r>
              <a:rPr lang="ru-RU" dirty="0"/>
              <a:t>, </a:t>
            </a:r>
            <a:r>
              <a:rPr lang="ru-RU" dirty="0" err="1"/>
              <a:t>спочатку</a:t>
            </a:r>
            <a:r>
              <a:rPr lang="ru-RU" dirty="0"/>
              <a:t> </a:t>
            </a:r>
            <a:r>
              <a:rPr lang="ru-RU" dirty="0" err="1"/>
              <a:t>дисоційовано</a:t>
            </a:r>
            <a:r>
              <a:rPr lang="ru-RU" dirty="0"/>
              <a:t>. Люди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відчути</a:t>
            </a:r>
            <a:r>
              <a:rPr lang="ru-RU" dirty="0"/>
              <a:t> </a:t>
            </a:r>
            <a:r>
              <a:rPr lang="ru-RU" dirty="0" err="1"/>
              <a:t>гордість</a:t>
            </a:r>
            <a:r>
              <a:rPr lang="ru-RU" dirty="0"/>
              <a:t> і </a:t>
            </a:r>
            <a:r>
              <a:rPr lang="ru-RU" dirty="0" err="1"/>
              <a:t>радість</a:t>
            </a:r>
            <a:r>
              <a:rPr lang="ru-RU" dirty="0"/>
              <a:t> за </a:t>
            </a:r>
            <a:r>
              <a:rPr lang="ru-RU" dirty="0" err="1"/>
              <a:t>славетне</a:t>
            </a:r>
            <a:r>
              <a:rPr lang="ru-RU" dirty="0"/>
              <a:t> </a:t>
            </a:r>
            <a:r>
              <a:rPr lang="ru-RU" dirty="0" err="1"/>
              <a:t>минуле</a:t>
            </a:r>
            <a:r>
              <a:rPr lang="ru-RU" dirty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/>
              <a:t>3 </a:t>
            </a:r>
            <a:r>
              <a:rPr lang="ru-RU" dirty="0" err="1"/>
              <a:t>позиції</a:t>
            </a:r>
            <a:r>
              <a:rPr lang="ru-RU" dirty="0"/>
              <a:t> </a:t>
            </a:r>
            <a:r>
              <a:rPr lang="ru-RU" dirty="0" err="1"/>
              <a:t>минулого</a:t>
            </a:r>
            <a:r>
              <a:rPr lang="ru-RU" dirty="0"/>
              <a:t> </a:t>
            </a:r>
            <a:r>
              <a:rPr lang="ru-RU" dirty="0" err="1"/>
              <a:t>оцінюється</a:t>
            </a:r>
            <a:r>
              <a:rPr lang="ru-RU" dirty="0"/>
              <a:t> </a:t>
            </a:r>
            <a:r>
              <a:rPr lang="ru-RU" dirty="0" err="1"/>
              <a:t>теперішня</a:t>
            </a:r>
            <a:r>
              <a:rPr lang="ru-RU" dirty="0"/>
              <a:t> </a:t>
            </a:r>
            <a:r>
              <a:rPr lang="ru-RU" dirty="0" err="1"/>
              <a:t>ситуація</a:t>
            </a:r>
            <a:r>
              <a:rPr lang="ru-RU" dirty="0"/>
              <a:t> з </a:t>
            </a:r>
            <a:r>
              <a:rPr lang="ru-RU" dirty="0" err="1"/>
              <a:t>усіма</a:t>
            </a:r>
            <a:r>
              <a:rPr lang="ru-RU" dirty="0"/>
              <a:t> </a:t>
            </a:r>
            <a:r>
              <a:rPr lang="ru-RU" dirty="0" err="1"/>
              <a:t>отриманими</a:t>
            </a:r>
            <a:r>
              <a:rPr lang="ru-RU" dirty="0"/>
              <a:t> результатами і </a:t>
            </a:r>
            <a:r>
              <a:rPr lang="ru-RU" dirty="0" err="1"/>
              <a:t>досвідом</a:t>
            </a:r>
            <a:r>
              <a:rPr lang="ru-RU" dirty="0"/>
              <a:t>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 err="1"/>
              <a:t>Створюються</a:t>
            </a:r>
            <a:r>
              <a:rPr lang="ru-RU" dirty="0"/>
              <a:t> </a:t>
            </a:r>
            <a:r>
              <a:rPr lang="ru-RU" dirty="0" err="1"/>
              <a:t>несправжні</a:t>
            </a:r>
            <a:r>
              <a:rPr lang="ru-RU" dirty="0"/>
              <a:t> </a:t>
            </a:r>
            <a:r>
              <a:rPr lang="ru-RU" dirty="0" err="1"/>
              <a:t>спогади</a:t>
            </a:r>
            <a:r>
              <a:rPr lang="ru-RU" dirty="0"/>
              <a:t> за </a:t>
            </a:r>
            <a:r>
              <a:rPr lang="ru-RU" dirty="0" err="1"/>
              <a:t>технологією</a:t>
            </a:r>
            <a:r>
              <a:rPr lang="ru-RU" dirty="0"/>
              <a:t> «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у </a:t>
            </a:r>
            <a:r>
              <a:rPr lang="ru-RU" dirty="0" err="1"/>
              <a:t>минуле</a:t>
            </a:r>
            <a:r>
              <a:rPr lang="ru-RU" dirty="0"/>
              <a:t>».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/>
              <a:t>3 </a:t>
            </a:r>
            <a:r>
              <a:rPr lang="ru-RU" dirty="0" err="1"/>
              <a:t>позицій</a:t>
            </a:r>
            <a:r>
              <a:rPr lang="ru-RU" dirty="0"/>
              <a:t> </a:t>
            </a:r>
            <a:r>
              <a:rPr lang="ru-RU" dirty="0" err="1"/>
              <a:t>минулого</a:t>
            </a:r>
            <a:r>
              <a:rPr lang="ru-RU" dirty="0"/>
              <a:t> </a:t>
            </a:r>
            <a:r>
              <a:rPr lang="ru-RU" dirty="0" err="1"/>
              <a:t>переглядається</a:t>
            </a:r>
            <a:r>
              <a:rPr lang="ru-RU" dirty="0"/>
              <a:t> </a:t>
            </a:r>
            <a:r>
              <a:rPr lang="ru-RU" dirty="0" err="1"/>
              <a:t>майбутне</a:t>
            </a:r>
            <a:r>
              <a:rPr lang="ru-RU" dirty="0"/>
              <a:t>, </a:t>
            </a:r>
            <a:r>
              <a:rPr lang="ru-RU" dirty="0" err="1"/>
              <a:t>шукається</a:t>
            </a:r>
            <a:r>
              <a:rPr lang="ru-RU" dirty="0"/>
              <a:t> </a:t>
            </a:r>
            <a:r>
              <a:rPr lang="ru-RU" dirty="0" err="1"/>
              <a:t>відповідь</a:t>
            </a:r>
            <a:r>
              <a:rPr lang="ru-RU" dirty="0"/>
              <a:t> на </a:t>
            </a:r>
            <a:r>
              <a:rPr lang="ru-RU" dirty="0" err="1"/>
              <a:t>питання</a:t>
            </a:r>
            <a:r>
              <a:rPr lang="ru-RU" dirty="0"/>
              <a:t>: </a:t>
            </a:r>
            <a:r>
              <a:rPr lang="ru-RU" dirty="0" err="1"/>
              <a:t>що</a:t>
            </a:r>
            <a:r>
              <a:rPr lang="ru-RU" dirty="0"/>
              <a:t> робить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реальним</a:t>
            </a:r>
            <a:r>
              <a:rPr lang="ru-RU" dirty="0"/>
              <a:t>? </a:t>
            </a:r>
            <a:r>
              <a:rPr lang="ru-RU" dirty="0" err="1"/>
              <a:t>Описуються</a:t>
            </a:r>
            <a:r>
              <a:rPr lang="ru-RU" dirty="0"/>
              <a:t> </a:t>
            </a:r>
            <a:r>
              <a:rPr lang="ru-RU" dirty="0" err="1"/>
              <a:t>найближчі</a:t>
            </a:r>
            <a:r>
              <a:rPr lang="ru-RU" dirty="0"/>
              <a:t> кроки як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загальної</a:t>
            </a:r>
            <a:r>
              <a:rPr lang="ru-RU" dirty="0"/>
              <a:t> мети.</a:t>
            </a:r>
          </a:p>
          <a:p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434789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3D6B7C-D051-438E-AE8F-592960FC9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Наслідки сугестивного впливу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3FE2A13-A279-42E7-AA9A-1BDDFBB99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Масова </a:t>
            </a:r>
            <a:r>
              <a:rPr lang="uk-UA" dirty="0" err="1"/>
              <a:t>позаколективна</a:t>
            </a:r>
            <a:r>
              <a:rPr lang="uk-UA" dirty="0"/>
              <a:t> оцінка</a:t>
            </a:r>
          </a:p>
          <a:p>
            <a:r>
              <a:rPr lang="uk-UA" dirty="0"/>
              <a:t>Зростання ролі інтелектуальної рецепції</a:t>
            </a:r>
          </a:p>
          <a:p>
            <a:r>
              <a:rPr lang="uk-UA" dirty="0"/>
              <a:t>Формуванні символічних систем як установлення влади.</a:t>
            </a:r>
          </a:p>
          <a:p>
            <a:r>
              <a:rPr lang="uk-UA" dirty="0"/>
              <a:t>Психічне зараження</a:t>
            </a:r>
          </a:p>
          <a:p>
            <a:r>
              <a:rPr lang="uk-UA" dirty="0" err="1"/>
              <a:t>Переконная</a:t>
            </a:r>
            <a:r>
              <a:rPr lang="uk-UA" dirty="0"/>
              <a:t> без критичного аналізу </a:t>
            </a:r>
            <a:r>
              <a:rPr lang="uk-UA" dirty="0" err="1"/>
              <a:t>нформації</a:t>
            </a:r>
            <a:r>
              <a:rPr lang="uk-UA" dirty="0"/>
              <a:t>.</a:t>
            </a:r>
          </a:p>
          <a:p>
            <a:r>
              <a:rPr lang="uk-UA" dirty="0"/>
              <a:t>Зростання ролі </a:t>
            </a:r>
            <a:r>
              <a:rPr lang="uk-UA" dirty="0" err="1"/>
              <a:t>стеретипів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5079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09CEC6-C02A-4E24-898C-5137C824D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AECD98C-922B-412B-8E9A-C8869C18E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Під </a:t>
            </a:r>
            <a:r>
              <a:rPr lang="uk-UA" b="1" dirty="0">
                <a:solidFill>
                  <a:srgbClr val="FFFF00"/>
                </a:solidFill>
              </a:rPr>
              <a:t>сугестією</a:t>
            </a:r>
            <a:r>
              <a:rPr lang="uk-UA" dirty="0"/>
              <a:t> (латин. </a:t>
            </a:r>
            <a:r>
              <a:rPr lang="de-DE" dirty="0" err="1"/>
              <a:t>suggestion</a:t>
            </a:r>
            <a:r>
              <a:rPr lang="de-DE" dirty="0"/>
              <a:t> - </a:t>
            </a:r>
            <a:r>
              <a:rPr lang="uk-UA" dirty="0"/>
              <a:t>жест) розуміють форму міжособистісного й </a:t>
            </a:r>
            <a:r>
              <a:rPr lang="uk-UA" dirty="0" err="1"/>
              <a:t>міжгрупового</a:t>
            </a:r>
            <a:r>
              <a:rPr lang="uk-UA" dirty="0"/>
              <a:t> спілкування, при якому передання інформації відбувається за допомогою частково неусвідомлюваного, направленого сигналу на вербальному чи невербальному рівнях</a:t>
            </a:r>
          </a:p>
        </p:txBody>
      </p:sp>
    </p:spTree>
    <p:extLst>
      <p:ext uri="{BB962C8B-B14F-4D97-AF65-F5344CB8AC3E}">
        <p14:creationId xmlns:p14="http://schemas.microsoft.com/office/powerpoint/2010/main" val="3163321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CD7A59-077C-4BCF-9471-3A8300E88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Сугестія і переконання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E8D4E57-2AB2-4BA4-A2AA-CAD1CD535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Сугестія відрізняється від переконання зниженим рівнем критичності й потреби у верифікації інформації. Як комунікативна технологія сугестія має нейтральний характер, її позитивність чи </a:t>
            </a:r>
            <a:r>
              <a:rPr lang="uk-UA" dirty="0" err="1"/>
              <a:t>деструктивність</a:t>
            </a:r>
            <a:r>
              <a:rPr lang="uk-UA" dirty="0"/>
              <a:t> визначається метою, цілями та результатом комунікативних дій.</a:t>
            </a:r>
          </a:p>
        </p:txBody>
      </p:sp>
    </p:spTree>
    <p:extLst>
      <p:ext uri="{BB962C8B-B14F-4D97-AF65-F5344CB8AC3E}">
        <p14:creationId xmlns:p14="http://schemas.microsoft.com/office/powerpoint/2010/main" val="1199212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21D911-1451-4778-A42B-0B632FE1E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4000" dirty="0"/>
              <a:t>Сугестія як комунікативна технологія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ED8C17F-8120-4A8A-9BE7-FE67B35BC8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Сугестія – це  </a:t>
            </a:r>
            <a:r>
              <a:rPr lang="uk-UA" i="1" dirty="0">
                <a:solidFill>
                  <a:srgbClr val="FFFF00"/>
                </a:solidFill>
              </a:rPr>
              <a:t>ІНСТРУМЕНТ</a:t>
            </a:r>
            <a:r>
              <a:rPr lang="uk-UA" dirty="0"/>
              <a:t> для чогось іншого.</a:t>
            </a:r>
          </a:p>
          <a:p>
            <a:pPr algn="just"/>
            <a:r>
              <a:rPr lang="uk-UA" dirty="0"/>
              <a:t>Сугестія допомагає забезпечити комунікативну перевагу, але якщо скористатися цією технологією в деструктивних цілях (наприклад, розвивати в людині почуття провини, неповноцінності), результат може бути непередбачуваним.</a:t>
            </a:r>
          </a:p>
          <a:p>
            <a:pPr algn="just"/>
            <a:r>
              <a:rPr lang="uk-UA" dirty="0"/>
              <a:t>Сугестія дає змогу поліпшити комунікативні здібності.</a:t>
            </a:r>
          </a:p>
          <a:p>
            <a:pPr algn="just"/>
            <a:r>
              <a:rPr lang="uk-UA" dirty="0"/>
              <a:t>Сугестія допомагає утримати увагу.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56027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0DEB8E-D4B2-4CCD-8E5A-C0378F3CF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Існують різні класифікації сугестії: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CB2546F-6C9B-4E0B-8BEE-F9401A859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  <a:p>
            <a:r>
              <a:rPr lang="uk-UA" dirty="0"/>
              <a:t>зовнішня (</a:t>
            </a:r>
            <a:r>
              <a:rPr lang="uk-UA" dirty="0" err="1"/>
              <a:t>гетеросугестія</a:t>
            </a:r>
            <a:r>
              <a:rPr lang="uk-UA" dirty="0"/>
              <a:t>) й самонавіювання (</a:t>
            </a:r>
            <a:r>
              <a:rPr lang="uk-UA" dirty="0" err="1"/>
              <a:t>аутосугестія</a:t>
            </a:r>
            <a:r>
              <a:rPr lang="uk-UA" dirty="0"/>
              <a:t>);</a:t>
            </a:r>
          </a:p>
          <a:p>
            <a:r>
              <a:rPr lang="uk-UA" dirty="0"/>
              <a:t> навіювання пряме чи відкрите;</a:t>
            </a:r>
          </a:p>
          <a:p>
            <a:r>
              <a:rPr lang="uk-UA" dirty="0"/>
              <a:t>опосередковане чи закрите;</a:t>
            </a:r>
          </a:p>
          <a:p>
            <a:r>
              <a:rPr lang="uk-UA" dirty="0"/>
              <a:t> контактне чи </a:t>
            </a:r>
            <a:r>
              <a:rPr lang="uk-UA" dirty="0" err="1"/>
              <a:t>дистантне</a:t>
            </a:r>
            <a:r>
              <a:rPr lang="uk-UA" dirty="0"/>
              <a:t>.</a:t>
            </a:r>
          </a:p>
          <a:p>
            <a:pPr marL="0" indent="0">
              <a:buNone/>
            </a:pPr>
            <a:r>
              <a:rPr lang="uk-UA" dirty="0"/>
              <a:t>У стані зміненої свідомості в самостійні підгрупи виокремлюють</a:t>
            </a:r>
          </a:p>
          <a:p>
            <a:r>
              <a:rPr lang="uk-UA" dirty="0"/>
              <a:t>аутотренінг і гетеро-тренінг,</a:t>
            </a:r>
          </a:p>
          <a:p>
            <a:r>
              <a:rPr lang="uk-UA" dirty="0"/>
              <a:t> </a:t>
            </a:r>
            <a:r>
              <a:rPr lang="uk-UA" dirty="0" err="1"/>
              <a:t>аутогіпноз</a:t>
            </a:r>
            <a:r>
              <a:rPr lang="uk-UA" dirty="0"/>
              <a:t> і </a:t>
            </a:r>
            <a:r>
              <a:rPr lang="uk-UA" dirty="0" err="1"/>
              <a:t>гетерогіпноз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6597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777691-6D2E-4BE1-AAF3-10CD8A18D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4000" dirty="0"/>
              <a:t>Є кілька сугестивних підходів у здійсненні маніпуляції:</a:t>
            </a:r>
            <a:br>
              <a:rPr lang="uk-UA" sz="4000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EA0C266-6A80-46A4-AAAE-6CC805A12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/>
              <a:t>Психоаналітично</a:t>
            </a:r>
            <a:r>
              <a:rPr lang="uk-UA" dirty="0"/>
              <a:t> орієнтований підхід</a:t>
            </a:r>
          </a:p>
          <a:p>
            <a:r>
              <a:rPr lang="uk-UA" dirty="0"/>
              <a:t>Гіпнотичний підхід</a:t>
            </a:r>
          </a:p>
          <a:p>
            <a:r>
              <a:rPr lang="uk-UA" dirty="0"/>
              <a:t>Підхід за допомогою </a:t>
            </a:r>
            <a:r>
              <a:rPr lang="uk-UA" dirty="0" err="1"/>
              <a:t>еріксонівського</a:t>
            </a:r>
            <a:r>
              <a:rPr lang="uk-UA" dirty="0"/>
              <a:t> гіпнозу</a:t>
            </a:r>
          </a:p>
          <a:p>
            <a:r>
              <a:rPr lang="uk-UA" dirty="0"/>
              <a:t>Підхід нейролінгвістичного програмування (НЛП)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41143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F6385D-4613-49ED-B084-7D43F6D69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 </a:t>
            </a:r>
            <a:r>
              <a:rPr lang="uk-UA" sz="3600" dirty="0" err="1"/>
              <a:t>Психоаналітично</a:t>
            </a:r>
            <a:r>
              <a:rPr lang="uk-UA" sz="3600" dirty="0"/>
              <a:t> орієнтований підхід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DA6FFAF-D4EA-49EF-A747-565B59AB6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  <a:p>
            <a:pPr algn="just"/>
            <a:r>
              <a:rPr lang="uk-UA" dirty="0"/>
              <a:t> </a:t>
            </a:r>
            <a:r>
              <a:rPr lang="uk-UA" dirty="0" err="1"/>
              <a:t>Психоаналітично</a:t>
            </a:r>
            <a:r>
              <a:rPr lang="uk-UA" dirty="0"/>
              <a:t> орієнтований підхід, який використовує «підсвідомість» із метою маніпулювання свідомістю. Він передбачає стійке відображення в пам'яті «очевидних речей». Людині як факт позиціонують певну ідею, що не потребує доказування, людина втрачає здатність критично оцінювати ситуацію. Цей тип сугестії впливає на поведінку людини безпосередньо, поза </a:t>
            </a:r>
            <a:r>
              <a:rPr lang="uk-UA" dirty="0" err="1"/>
              <a:t>ії</a:t>
            </a:r>
            <a:r>
              <a:rPr lang="uk-UA" dirty="0"/>
              <a:t> свідомістю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34203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0FA805-89C8-4F83-8BC8-72A139C45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Гіпнотичний підхід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98E4CF1-2795-4B1A-9558-809FCF7B4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базується на </a:t>
            </a:r>
            <a:r>
              <a:rPr lang="uk-UA" dirty="0" err="1"/>
              <a:t>трансовому</a:t>
            </a:r>
            <a:r>
              <a:rPr lang="uk-UA" dirty="0"/>
              <a:t> стані, завдяки якому у підсвідомість людини закладається певна інформація, що стає умовним сигналом (паролем), із рівня підсвідомості спливає у свідомості та сприймається людиною як її власні думки й переконання. Відповідно до закладеної програми людина організовує свою поведінку, приймає рішення.</a:t>
            </a:r>
          </a:p>
        </p:txBody>
      </p:sp>
    </p:spTree>
    <p:extLst>
      <p:ext uri="{BB962C8B-B14F-4D97-AF65-F5344CB8AC3E}">
        <p14:creationId xmlns:p14="http://schemas.microsoft.com/office/powerpoint/2010/main" val="39437655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83</TotalTime>
  <Words>1953</Words>
  <Application>Microsoft Office PowerPoint</Application>
  <PresentationFormat>Широкий екран</PresentationFormat>
  <Paragraphs>123</Paragraphs>
  <Slides>26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26</vt:i4>
      </vt:variant>
    </vt:vector>
  </HeadingPairs>
  <TitlesOfParts>
    <vt:vector size="30" baseType="lpstr">
      <vt:lpstr>Arial</vt:lpstr>
      <vt:lpstr>Century Gothic</vt:lpstr>
      <vt:lpstr>Wingdings 3</vt:lpstr>
      <vt:lpstr>Іон</vt:lpstr>
      <vt:lpstr>СУГЕСТІЯ І КОНТРСУГЕСТІЯ В СТРАТЕГІЧНИХ КОМУНІКАЦІЯХ</vt:lpstr>
      <vt:lpstr>Презентація PowerPoint</vt:lpstr>
      <vt:lpstr>Презентація PowerPoint</vt:lpstr>
      <vt:lpstr>Сугестія і переконання</vt:lpstr>
      <vt:lpstr>Сугестія як комунікативна технологія </vt:lpstr>
      <vt:lpstr>Існують різні класифікації сугестії:</vt:lpstr>
      <vt:lpstr>Є кілька сугестивних підходів у здійсненні маніпуляції: </vt:lpstr>
      <vt:lpstr> Психоаналітично орієнтований підхід</vt:lpstr>
      <vt:lpstr>Гіпнотичний підхід </vt:lpstr>
      <vt:lpstr>До гіпнотичних технік належать: </vt:lpstr>
      <vt:lpstr>Презентація PowerPoint</vt:lpstr>
      <vt:lpstr>Підхід за допомогою еріксонівського гіпнозу </vt:lpstr>
      <vt:lpstr>П'ять принципів комунікативної рівноваги М. Еріксона </vt:lpstr>
      <vt:lpstr>Презентація PowerPoint</vt:lpstr>
      <vt:lpstr>Підхід нейролінгвістичного програмування (НЛП)</vt:lpstr>
      <vt:lpstr>Презентація PowerPoint</vt:lpstr>
      <vt:lpstr>Місія НЛП базується на таких постулатах: </vt:lpstr>
      <vt:lpstr>Презентація PowerPoint</vt:lpstr>
      <vt:lpstr>Техніки НЛП, що активно використовуються в гібридних війнах </vt:lpstr>
      <vt:lpstr>Презентація PowerPoint</vt:lpstr>
      <vt:lpstr>3. Рефреймінг</vt:lpstr>
      <vt:lpstr>4. Візуально-кінестетична дисоціація/асоціація</vt:lpstr>
      <vt:lpstr>Кроки технології: </vt:lpstr>
      <vt:lpstr>Презентація PowerPoint</vt:lpstr>
      <vt:lpstr>5. Створення ймовірного майбутнього</vt:lpstr>
      <vt:lpstr>Наслідки сугестивного впливу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СУГЕСТІЯ І КОНТРСУГЕСТІЯ В СТРАТЕГІЧНИХ КОМУНІКАЦІЯХ</dc:title>
  <dc:creator>Admin</dc:creator>
  <cp:lastModifiedBy>Admin</cp:lastModifiedBy>
  <cp:revision>6</cp:revision>
  <dcterms:created xsi:type="dcterms:W3CDTF">2022-11-01T05:53:38Z</dcterms:created>
  <dcterms:modified xsi:type="dcterms:W3CDTF">2022-11-01T07:17:24Z</dcterms:modified>
</cp:coreProperties>
</file>