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87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D343861-41E2-4769-A3F0-D192F9DE323C}" type="datetimeFigureOut">
              <a:rPr lang="uk-UA" smtClean="0"/>
              <a:t>06.03.2024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4E1D4F-33F6-4528-89BF-733352FA9F17}"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2D343861-41E2-4769-A3F0-D192F9DE323C}" type="datetimeFigureOut">
              <a:rPr lang="uk-UA" smtClean="0"/>
              <a:t>06.03.2024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343861-41E2-4769-A3F0-D192F9DE323C}" type="datetimeFigureOut">
              <a:rPr lang="uk-UA" smtClean="0"/>
              <a:t>06.03.2024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343861-41E2-4769-A3F0-D192F9DE323C}" type="datetimeFigureOut">
              <a:rPr lang="uk-UA" smtClean="0"/>
              <a:t>06.03.2024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4E1D4F-33F6-4528-89BF-733352FA9F17}"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343861-41E2-4769-A3F0-D192F9DE323C}" type="datetimeFigureOut">
              <a:rPr lang="uk-UA" smtClean="0"/>
              <a:t>06.03.2024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343861-41E2-4769-A3F0-D192F9DE323C}" type="datetimeFigureOut">
              <a:rPr lang="uk-UA" smtClean="0"/>
              <a:t>06.03.2024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4E1D4F-33F6-4528-89BF-733352FA9F17}"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D343861-41E2-4769-A3F0-D192F9DE323C}" type="datetimeFigureOut">
              <a:rPr lang="uk-UA" smtClean="0"/>
              <a:t>06.03.2024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AD4E1D4F-33F6-4528-89BF-733352FA9F17}"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D343861-41E2-4769-A3F0-D192F9DE323C}" type="datetimeFigureOut">
              <a:rPr lang="uk-UA" smtClean="0"/>
              <a:t>06.03.2024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43861-41E2-4769-A3F0-D192F9DE323C}" type="datetimeFigureOut">
              <a:rPr lang="uk-UA" smtClean="0"/>
              <a:t>06.03.2024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D343861-41E2-4769-A3F0-D192F9DE323C}" type="datetimeFigureOut">
              <a:rPr lang="uk-UA" smtClean="0"/>
              <a:t>06.03.2024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4E1D4F-33F6-4528-89BF-733352FA9F17}"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D343861-41E2-4769-A3F0-D192F9DE323C}" type="datetimeFigureOut">
              <a:rPr lang="uk-UA" smtClean="0"/>
              <a:t>06.03.2024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AD4E1D4F-33F6-4528-89BF-733352FA9F17}"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D343861-41E2-4769-A3F0-D192F9DE323C}" type="datetimeFigureOut">
              <a:rPr lang="uk-UA" smtClean="0"/>
              <a:t>06.03.2024</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4E1D4F-33F6-4528-89BF-733352FA9F17}"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2564904"/>
            <a:ext cx="8568952" cy="1728192"/>
          </a:xfrm>
        </p:spPr>
        <p:txBody>
          <a:bodyPr>
            <a:noAutofit/>
          </a:bodyPr>
          <a:lstStyle/>
          <a:p>
            <a:r>
              <a:rPr lang="uk-UA" sz="2800" dirty="0">
                <a:latin typeface="Times New Roman" panose="02020603050405020304" pitchFamily="18" charset="0"/>
                <a:cs typeface="Times New Roman" panose="02020603050405020304" pitchFamily="18" charset="0"/>
              </a:rPr>
              <a:t>4.1. Поняття резюме, його види, структура та правила написання резюме.</a:t>
            </a:r>
          </a:p>
          <a:p>
            <a:r>
              <a:rPr lang="uk-UA" sz="2800" dirty="0">
                <a:latin typeface="Times New Roman" panose="02020603050405020304" pitchFamily="18" charset="0"/>
                <a:cs typeface="Times New Roman" panose="02020603050405020304" pitchFamily="18" charset="0"/>
              </a:rPr>
              <a:t>4.2. Недоліки в написанні резюме.</a:t>
            </a:r>
          </a:p>
          <a:p>
            <a:endParaRPr lang="uk-UA" sz="2800" dirty="0">
              <a:latin typeface="Times New Roman" panose="02020603050405020304" pitchFamily="18" charset="0"/>
              <a:cs typeface="Times New Roman" panose="02020603050405020304" pitchFamily="18" charset="0"/>
            </a:endParaRPr>
          </a:p>
          <a:p>
            <a:endParaRPr lang="uk-UA" sz="28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984324" y="764704"/>
            <a:ext cx="7175351" cy="440726"/>
          </a:xfrm>
        </p:spPr>
        <p:txBody>
          <a:bodyPr/>
          <a:lstStyle/>
          <a:p>
            <a:pPr marL="0" indent="0" algn="ctr">
              <a:buNone/>
            </a:pPr>
            <a:r>
              <a:rPr lang="uk-UA" sz="3200" dirty="0">
                <a:latin typeface="Times New Roman" panose="02020603050405020304" pitchFamily="18" charset="0"/>
                <a:cs typeface="Times New Roman" panose="02020603050405020304" pitchFamily="18" charset="0"/>
              </a:rPr>
              <a:t>Тема 4. Технологія написання резюме</a:t>
            </a:r>
          </a:p>
        </p:txBody>
      </p:sp>
    </p:spTree>
    <p:extLst>
      <p:ext uri="{BB962C8B-B14F-4D97-AF65-F5344CB8AC3E}">
        <p14:creationId xmlns:p14="http://schemas.microsoft.com/office/powerpoint/2010/main" val="2677344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Autofit/>
          </a:bodyPr>
          <a:lstStyle/>
          <a:p>
            <a:pPr algn="just"/>
            <a:r>
              <a:rPr lang="uk-UA" sz="1600" b="1" dirty="0">
                <a:latin typeface="Times New Roman" panose="02020603050405020304" pitchFamily="18" charset="0"/>
                <a:cs typeface="Times New Roman" panose="02020603050405020304" pitchFamily="18" charset="0"/>
              </a:rPr>
              <a:t>4.2. </a:t>
            </a:r>
            <a:r>
              <a:rPr lang="uk-UA" sz="1600" dirty="0">
                <a:latin typeface="Times New Roman" panose="02020603050405020304" pitchFamily="18" charset="0"/>
                <a:cs typeface="Times New Roman" panose="02020603050405020304" pitchFamily="18" charset="0"/>
              </a:rPr>
              <a:t>Очікування може викликати різні почуття, і не завжди приємні. Особливо, якщо немає видимого результату. Однією з причин, чому вам так і не передзвонили, може стати зовнішній вигляд вашого CV і ряд помилок, допущених при його складанні. Здавалося б, ми вже стільки дізналися про написання різних розділів резюме і можемо оформити свій документ за лічені хвилини. Однак, є ряд нюансів, які можуть випасти з поля зору під час складання резюме, і це зіпсує всю виконану роботу.</a:t>
            </a:r>
          </a:p>
          <a:p>
            <a:pPr algn="just"/>
            <a:r>
              <a:rPr lang="uk-UA" sz="1600" b="1" dirty="0">
                <a:latin typeface="Times New Roman" panose="02020603050405020304" pitchFamily="18" charset="0"/>
                <a:cs typeface="Times New Roman" panose="02020603050405020304" pitchFamily="18" charset="0"/>
              </a:rPr>
              <a:t>1. Граматичні та орфографічні помилки</a:t>
            </a:r>
            <a:endParaRPr lang="uk-UA" sz="1600" dirty="0">
              <a:latin typeface="Times New Roman" panose="02020603050405020304" pitchFamily="18" charset="0"/>
              <a:cs typeface="Times New Roman" panose="02020603050405020304" pitchFamily="18" charset="0"/>
            </a:endParaRPr>
          </a:p>
          <a:p>
            <a:pPr algn="just"/>
            <a:r>
              <a:rPr lang="uk-UA" sz="1600" dirty="0">
                <a:latin typeface="Times New Roman" panose="02020603050405020304" pitchFamily="18" charset="0"/>
                <a:cs typeface="Times New Roman" panose="02020603050405020304" pitchFamily="18" charset="0"/>
              </a:rPr>
              <a:t>Мабуть, почнемо з найбільш очевидної, але дуже поширеної проблеми - наявність помилок в резюме. З точки зору граматики, правопису і змісту, воно має бути ідеальним.</a:t>
            </a:r>
          </a:p>
          <a:p>
            <a:pPr algn="just"/>
            <a:r>
              <a:rPr lang="uk-UA" sz="1600" dirty="0">
                <a:latin typeface="Times New Roman" panose="02020603050405020304" pitchFamily="18" charset="0"/>
                <a:cs typeface="Times New Roman" panose="02020603050405020304" pitchFamily="18" charset="0"/>
              </a:rPr>
              <a:t>Наявність помилок, дозволить </a:t>
            </a:r>
            <a:r>
              <a:rPr lang="uk-UA" sz="1600" dirty="0" err="1">
                <a:latin typeface="Times New Roman" panose="02020603050405020304" pitchFamily="18" charset="0"/>
                <a:cs typeface="Times New Roman" panose="02020603050405020304" pitchFamily="18" charset="0"/>
              </a:rPr>
              <a:t>рекрутеру</a:t>
            </a:r>
            <a:r>
              <a:rPr lang="uk-UA" sz="1600" dirty="0">
                <a:latin typeface="Times New Roman" panose="02020603050405020304" pitchFamily="18" charset="0"/>
                <a:cs typeface="Times New Roman" panose="02020603050405020304" pitchFamily="18" charset="0"/>
              </a:rPr>
              <a:t> засумніватися у вас і подумати, що ви не досить дбаєте про те, щоб скласти про себе гарне перше враження. І якщо це так, то чи будете ви старатися на новій роботі?</a:t>
            </a:r>
          </a:p>
          <a:p>
            <a:pPr algn="just"/>
            <a:r>
              <a:rPr lang="uk-UA" sz="1600" b="1" dirty="0">
                <a:latin typeface="Times New Roman" panose="02020603050405020304" pitchFamily="18" charset="0"/>
                <a:cs typeface="Times New Roman" panose="02020603050405020304" pitchFamily="18" charset="0"/>
              </a:rPr>
              <a:t>2. Неправильна довжина резюме</a:t>
            </a:r>
          </a:p>
          <a:p>
            <a:pPr algn="just"/>
            <a:r>
              <a:rPr lang="uk-UA" sz="1600" dirty="0">
                <a:latin typeface="Times New Roman" panose="02020603050405020304" pitchFamily="18" charset="0"/>
                <a:cs typeface="Times New Roman" panose="02020603050405020304" pitchFamily="18" charset="0"/>
              </a:rPr>
              <a:t>Нерідко, претенденти намагаються вмістити максимум інформації на одну сторінку резюме, оскільки вважають, що правильніше використовувати лише </a:t>
            </a:r>
            <a:r>
              <a:rPr lang="uk-UA" sz="1600" dirty="0" err="1">
                <a:latin typeface="Times New Roman" panose="02020603050405020304" pitchFamily="18" charset="0"/>
                <a:cs typeface="Times New Roman" panose="02020603050405020304" pitchFamily="18" charset="0"/>
              </a:rPr>
              <a:t>односторінковий</a:t>
            </a:r>
            <a:r>
              <a:rPr lang="uk-UA" sz="1600" dirty="0">
                <a:latin typeface="Times New Roman" panose="02020603050405020304" pitchFamily="18" charset="0"/>
                <a:cs typeface="Times New Roman" panose="02020603050405020304" pitchFamily="18" charset="0"/>
              </a:rPr>
              <a:t> формат. Іноді, таке резюме може виглядати перенасиченим, або в ньому може бракувати необхідної інформації.</a:t>
            </a:r>
          </a:p>
          <a:p>
            <a:pPr algn="just"/>
            <a:r>
              <a:rPr lang="uk-UA" sz="1600" dirty="0">
                <a:latin typeface="Times New Roman" panose="02020603050405020304" pitchFamily="18" charset="0"/>
                <a:cs typeface="Times New Roman" panose="02020603050405020304" pitchFamily="18" charset="0"/>
              </a:rPr>
              <a:t>Але найчастіше, здобувачі вважають, що резюме стане краще, якщо написати якомога більше, сторінок десь на 5. Тому, вони розтягують текст за допомогою розмірів шрифту і відступів, або пишуть навіть те, що не має відношення до обраної посади.</a:t>
            </a:r>
          </a:p>
          <a:p>
            <a:pPr algn="just"/>
            <a:r>
              <a:rPr lang="uk-UA" sz="1600" dirty="0">
                <a:latin typeface="Times New Roman" panose="02020603050405020304" pitchFamily="18" charset="0"/>
                <a:cs typeface="Times New Roman" panose="02020603050405020304" pitchFamily="18" charset="0"/>
              </a:rPr>
              <a:t>Обидва випадки не зовсім вдалі.</a:t>
            </a:r>
          </a:p>
          <a:p>
            <a:pPr algn="just"/>
            <a:r>
              <a:rPr lang="uk-UA" sz="1600" dirty="0">
                <a:latin typeface="Times New Roman" panose="02020603050405020304" pitchFamily="18" charset="0"/>
                <a:cs typeface="Times New Roman" panose="02020603050405020304" pitchFamily="18" charset="0"/>
              </a:rPr>
              <a:t>Як вчинити і яку довжину резюме обрати?</a:t>
            </a: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9283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Autofit/>
          </a:bodyPr>
          <a:lstStyle/>
          <a:p>
            <a:pPr algn="just"/>
            <a:r>
              <a:rPr lang="uk-UA" sz="1600" b="1" dirty="0">
                <a:latin typeface="Times New Roman" panose="02020603050405020304" pitchFamily="18" charset="0"/>
                <a:cs typeface="Times New Roman" panose="02020603050405020304" pitchFamily="18" charset="0"/>
              </a:rPr>
              <a:t>Не варто перевищувати ліміт в 2 сторінки</a:t>
            </a:r>
            <a:r>
              <a:rPr lang="uk-UA" sz="1600" dirty="0">
                <a:latin typeface="Times New Roman" panose="02020603050405020304" pitchFamily="18" charset="0"/>
                <a:cs typeface="Times New Roman" panose="02020603050405020304" pitchFamily="18" charset="0"/>
              </a:rPr>
              <a:t>. Якщо більше, тоді це буде формат розширеного резюме або CV, де ви описуєте всю свою кар'єрну історію. Не потрібно спеціально розтягувати текст на 2 сторінки, це буде помітно. У той же час, не потрібно видаляти потрібну інформацію тільки лише заради правила “однієї сторінки”, оскільки такого правила зовсім немає. Видаляючи якусь інформацію, перевірте чи цікавиться нею роботодавець в описі вакансії? Якщо так, прибирати її не варто.</a:t>
            </a:r>
          </a:p>
          <a:p>
            <a:pPr algn="just"/>
            <a:r>
              <a:rPr lang="uk-UA" sz="1600" b="1" dirty="0">
                <a:latin typeface="Times New Roman" panose="02020603050405020304" pitchFamily="18" charset="0"/>
                <a:cs typeface="Times New Roman" panose="02020603050405020304" pitchFamily="18" charset="0"/>
              </a:rPr>
              <a:t>Немає чіткого правила, одна сторінка або дві</a:t>
            </a:r>
            <a:r>
              <a:rPr lang="uk-UA" sz="1600" dirty="0">
                <a:latin typeface="Times New Roman" panose="02020603050405020304" pitchFamily="18" charset="0"/>
                <a:cs typeface="Times New Roman" panose="02020603050405020304" pitchFamily="18" charset="0"/>
              </a:rPr>
              <a:t>. Оптимізуйте своє резюме за рахунок використання тільки релевантної і актуальної для роботодавця інформації і не пишіть зайвого. Також, звертайте увагу на кінцевий результат: якщо друга сторінка містить всього один абзац тексту - </a:t>
            </a:r>
            <a:r>
              <a:rPr lang="uk-UA" sz="1600" dirty="0" err="1">
                <a:latin typeface="Times New Roman" panose="02020603050405020304" pitchFamily="18" charset="0"/>
                <a:cs typeface="Times New Roman" panose="02020603050405020304" pitchFamily="18" charset="0"/>
              </a:rPr>
              <a:t>поекспериментуйте</a:t>
            </a:r>
            <a:r>
              <a:rPr lang="uk-UA" sz="1600" dirty="0">
                <a:latin typeface="Times New Roman" panose="02020603050405020304" pitchFamily="18" charset="0"/>
                <a:cs typeface="Times New Roman" panose="02020603050405020304" pitchFamily="18" charset="0"/>
              </a:rPr>
              <a:t> з шаблонами або відступами щоб не створювати відчуття порожнечі.</a:t>
            </a:r>
          </a:p>
          <a:p>
            <a:pPr algn="just"/>
            <a:r>
              <a:rPr lang="uk-UA" sz="1600" b="1" dirty="0">
                <a:latin typeface="Times New Roman" panose="02020603050405020304" pitchFamily="18" charset="0"/>
                <a:cs typeface="Times New Roman" panose="02020603050405020304" pitchFamily="18" charset="0"/>
              </a:rPr>
              <a:t>Порада</a:t>
            </a:r>
          </a:p>
          <a:p>
            <a:pPr algn="just"/>
            <a:r>
              <a:rPr lang="uk-UA" sz="1600" dirty="0">
                <a:latin typeface="Times New Roman" panose="02020603050405020304" pitchFamily="18" charset="0"/>
                <a:cs typeface="Times New Roman" panose="02020603050405020304" pitchFamily="18" charset="0"/>
              </a:rPr>
              <a:t>Найголовніше - це продемонструвати в резюме ваш професіоналізм і те, що ви прекрасно підходите на бажану посаду. Всю основну інформацію краще завжди розміщувати на першій сторінці. </a:t>
            </a:r>
          </a:p>
          <a:p>
            <a:pPr algn="just"/>
            <a:r>
              <a:rPr lang="uk-UA" sz="1600" b="1" dirty="0">
                <a:latin typeface="Times New Roman" panose="02020603050405020304" pitchFamily="18" charset="0"/>
                <a:cs typeface="Times New Roman" panose="02020603050405020304" pitchFamily="18" charset="0"/>
              </a:rPr>
              <a:t>3. Погано оформлений розділ з навичками</a:t>
            </a:r>
          </a:p>
          <a:p>
            <a:pPr algn="just"/>
            <a:r>
              <a:rPr lang="uk-UA" sz="1600" dirty="0">
                <a:latin typeface="Times New Roman" panose="02020603050405020304" pitchFamily="18" charset="0"/>
                <a:cs typeface="Times New Roman" panose="02020603050405020304" pitchFamily="18" charset="0"/>
              </a:rPr>
              <a:t>Як тільки ви визначилися з навичками для вашого резюме, вам потрібно розділити їх на гнучкі (</a:t>
            </a:r>
            <a:r>
              <a:rPr lang="uk-UA" sz="1600" dirty="0" err="1">
                <a:latin typeface="Times New Roman" panose="02020603050405020304" pitchFamily="18" charset="0"/>
                <a:cs typeface="Times New Roman" panose="02020603050405020304" pitchFamily="18" charset="0"/>
              </a:rPr>
              <a:t>Soft</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Skills</a:t>
            </a:r>
            <a:r>
              <a:rPr lang="uk-UA" sz="1600" dirty="0">
                <a:latin typeface="Times New Roman" panose="02020603050405020304" pitchFamily="18" charset="0"/>
                <a:cs typeface="Times New Roman" panose="02020603050405020304" pitchFamily="18" charset="0"/>
              </a:rPr>
              <a:t>) і технічні (Hard </a:t>
            </a:r>
            <a:r>
              <a:rPr lang="uk-UA" sz="1600" dirty="0" err="1">
                <a:latin typeface="Times New Roman" panose="02020603050405020304" pitchFamily="18" charset="0"/>
                <a:cs typeface="Times New Roman" panose="02020603050405020304" pitchFamily="18" charset="0"/>
              </a:rPr>
              <a:t>Skills</a:t>
            </a:r>
            <a:r>
              <a:rPr lang="uk-UA" sz="1600" dirty="0">
                <a:latin typeface="Times New Roman" panose="02020603050405020304" pitchFamily="18" charset="0"/>
                <a:cs typeface="Times New Roman" panose="02020603050405020304" pitchFamily="18" charset="0"/>
              </a:rPr>
              <a:t>) навички. Переконайтеся, що візуально вони також розділені в документі.</a:t>
            </a:r>
          </a:p>
          <a:p>
            <a:pPr algn="just"/>
            <a:r>
              <a:rPr lang="uk-UA" sz="1600" dirty="0">
                <a:latin typeface="Times New Roman" panose="02020603050405020304" pitchFamily="18" charset="0"/>
                <a:cs typeface="Times New Roman" panose="02020603050405020304" pitchFamily="18" charset="0"/>
              </a:rPr>
              <a:t>Якщо список ваших навичок недостатньо вражаючий, зробіть фокус на розділах про досвід роботи і освіту, але подбайте про те, щоб той, хто буде читати ваше резюме міг швидко зрозуміти ваші сильні сторони.</a:t>
            </a:r>
          </a:p>
          <a:p>
            <a:pPr algn="just"/>
            <a:r>
              <a:rPr lang="uk-UA" sz="1600" dirty="0">
                <a:latin typeface="Times New Roman" panose="02020603050405020304" pitchFamily="18" charset="0"/>
                <a:cs typeface="Times New Roman" panose="02020603050405020304" pitchFamily="18" charset="0"/>
              </a:rPr>
              <a:t>Вдалим варіантом буде створення блоку “Основні компетенції” на початку резюме, де у форматі списку ви можете перерахувати свої сильні сторони. Крім цього, можна написати про ваші переваги і в супровідному листі, розповідаючи як ви зможете застосувати існуючі навички на новій роботі.</a:t>
            </a: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433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rmAutofit/>
          </a:bodyPr>
          <a:lstStyle/>
          <a:p>
            <a:pPr algn="just"/>
            <a:r>
              <a:rPr lang="uk-UA" sz="1600" b="1" dirty="0">
                <a:latin typeface="Times New Roman" panose="02020603050405020304" pitchFamily="18" charset="0"/>
                <a:cs typeface="Times New Roman" panose="02020603050405020304" pitchFamily="18" charset="0"/>
              </a:rPr>
              <a:t>4. Використання недоречних фотографій</a:t>
            </a:r>
          </a:p>
          <a:p>
            <a:pPr algn="just"/>
            <a:r>
              <a:rPr lang="uk-UA" sz="1600" dirty="0">
                <a:latin typeface="Times New Roman" panose="02020603050405020304" pitchFamily="18" charset="0"/>
                <a:cs typeface="Times New Roman" panose="02020603050405020304" pitchFamily="18" charset="0"/>
              </a:rPr>
              <a:t>У деяких країнах прийнято додавати фотографію в резюме, а в деяких це зовсім не прийнято. Якщо ви точно вирішили додати фотографію, ви повинні виглядати </a:t>
            </a:r>
            <a:r>
              <a:rPr lang="uk-UA" sz="1600" dirty="0" err="1">
                <a:latin typeface="Times New Roman" panose="02020603050405020304" pitchFamily="18" charset="0"/>
                <a:cs typeface="Times New Roman" panose="02020603050405020304" pitchFamily="18" charset="0"/>
              </a:rPr>
              <a:t>професійно</a:t>
            </a:r>
            <a:r>
              <a:rPr lang="uk-UA" sz="1600" dirty="0">
                <a:latin typeface="Times New Roman" panose="02020603050405020304" pitchFamily="18" charset="0"/>
                <a:cs typeface="Times New Roman" panose="02020603050405020304" pitchFamily="18" charset="0"/>
              </a:rPr>
              <a:t> на ній, і приблизно так, як ви б виглядали на співбесіді. Фото з пляжного відпочинку використовувати не можна.</a:t>
            </a:r>
          </a:p>
          <a:p>
            <a:pPr algn="just"/>
            <a:r>
              <a:rPr lang="uk-UA" sz="1600" dirty="0">
                <a:latin typeface="Times New Roman" panose="02020603050405020304" pitchFamily="18" charset="0"/>
                <a:cs typeface="Times New Roman" panose="02020603050405020304" pitchFamily="18" charset="0"/>
              </a:rPr>
              <a:t>У той же час, завжди доречно використовувати фото для професійних мереж (наприклад, </a:t>
            </a:r>
            <a:r>
              <a:rPr lang="uk-UA" sz="1600" dirty="0" err="1">
                <a:latin typeface="Times New Roman" panose="02020603050405020304" pitchFamily="18" charset="0"/>
                <a:cs typeface="Times New Roman" panose="02020603050405020304" pitchFamily="18" charset="0"/>
              </a:rPr>
              <a:t>LinkedIn</a:t>
            </a:r>
            <a:r>
              <a:rPr lang="uk-UA" sz="1600" dirty="0">
                <a:latin typeface="Times New Roman" panose="02020603050405020304" pitchFamily="18" charset="0"/>
                <a:cs typeface="Times New Roman" panose="02020603050405020304" pitchFamily="18" charset="0"/>
              </a:rPr>
              <a:t>), на своєму веб сайті або в акаунті з портфоліо.</a:t>
            </a:r>
          </a:p>
          <a:p>
            <a:pPr algn="just"/>
            <a:r>
              <a:rPr lang="uk-UA" sz="1600" dirty="0">
                <a:latin typeface="Times New Roman" panose="02020603050405020304" pitchFamily="18" charset="0"/>
                <a:cs typeface="Times New Roman" panose="02020603050405020304" pitchFamily="18" charset="0"/>
              </a:rPr>
              <a:t>Якщо ж ви плануєте працювати в медійній сфері (журналіст, телеведучий і </a:t>
            </a:r>
            <a:r>
              <a:rPr lang="uk-UA" sz="1600" dirty="0" err="1">
                <a:latin typeface="Times New Roman" panose="02020603050405020304" pitchFamily="18" charset="0"/>
                <a:cs typeface="Times New Roman" panose="02020603050405020304" pitchFamily="18" charset="0"/>
              </a:rPr>
              <a:t>т.д</a:t>
            </a:r>
            <a:r>
              <a:rPr lang="uk-UA" sz="1600" dirty="0">
                <a:latin typeface="Times New Roman" panose="02020603050405020304" pitchFamily="18" charset="0"/>
                <a:cs typeface="Times New Roman" panose="02020603050405020304" pitchFamily="18" charset="0"/>
              </a:rPr>
              <a:t>), можна додати свою фотографію в резюме, адже ця інформація дійсно важлива для роботодавця.</a:t>
            </a:r>
          </a:p>
          <a:p>
            <a:pPr algn="just"/>
            <a:r>
              <a:rPr lang="uk-UA" sz="1600" b="1" dirty="0">
                <a:latin typeface="Times New Roman" panose="02020603050405020304" pitchFamily="18" charset="0"/>
                <a:cs typeface="Times New Roman" panose="02020603050405020304" pitchFamily="18" charset="0"/>
              </a:rPr>
              <a:t>5. Відсутність фактів, що підкріплюють ваш досвід і навички</a:t>
            </a:r>
          </a:p>
          <a:p>
            <a:pPr algn="just"/>
            <a:r>
              <a:rPr lang="uk-UA" sz="1600" dirty="0">
                <a:latin typeface="Times New Roman" panose="02020603050405020304" pitchFamily="18" charset="0"/>
                <a:cs typeface="Times New Roman" panose="02020603050405020304" pitchFamily="18" charset="0"/>
              </a:rPr>
              <a:t>Легко написати про те, що ви відмінний співробітник і професіонал своєї справи. Але цього не достатньо.</a:t>
            </a:r>
          </a:p>
          <a:p>
            <a:pPr algn="just"/>
            <a:r>
              <a:rPr lang="uk-UA" sz="1600" dirty="0">
                <a:latin typeface="Times New Roman" panose="02020603050405020304" pitchFamily="18" charset="0"/>
                <a:cs typeface="Times New Roman" panose="02020603050405020304" pitchFamily="18" charset="0"/>
              </a:rPr>
              <a:t>Набагато краще, якщо ви можете показати фактами, чому саме вас варто взяти на роботу. Для цього можна використовувати конкретні дані: цифри; відсотки; статистику; періоди; нагороди та ін.</a:t>
            </a:r>
          </a:p>
          <a:p>
            <a:pPr lvl="0" algn="just"/>
            <a:r>
              <a:rPr lang="uk-UA" sz="1600" dirty="0">
                <a:latin typeface="Times New Roman" panose="02020603050405020304" pitchFamily="18" charset="0"/>
                <a:cs typeface="Times New Roman" panose="02020603050405020304" pitchFamily="18" charset="0"/>
              </a:rPr>
              <a:t>Покажіть в цифрах або відсотках свої досягнення, вкажіть ваші нагороди. Наприклад: “Підвищив рівень позитивно вирішених клієнтських запитів від першого дзвінка до 96% за 5 місяців”, “В якості головної </a:t>
            </a:r>
            <a:r>
              <a:rPr lang="uk-UA" sz="1600" dirty="0" err="1">
                <a:latin typeface="Times New Roman" panose="02020603050405020304" pitchFamily="18" charset="0"/>
                <a:cs typeface="Times New Roman" panose="02020603050405020304" pitchFamily="18" charset="0"/>
              </a:rPr>
              <a:t>медсестри</a:t>
            </a:r>
            <a:r>
              <a:rPr lang="uk-UA" sz="1600" dirty="0">
                <a:latin typeface="Times New Roman" panose="02020603050405020304" pitchFamily="18" charset="0"/>
                <a:cs typeface="Times New Roman" panose="02020603050405020304" pitchFamily="18" charset="0"/>
              </a:rPr>
              <a:t> отримала чотири іменних згадки у відгуках </a:t>
            </a:r>
            <a:r>
              <a:rPr lang="uk-UA" sz="1600" dirty="0" err="1">
                <a:latin typeface="Times New Roman" panose="02020603050405020304" pitchFamily="18" charset="0"/>
                <a:cs typeface="Times New Roman" panose="02020603050405020304" pitchFamily="18" charset="0"/>
              </a:rPr>
              <a:t>Google</a:t>
            </a:r>
            <a:r>
              <a:rPr lang="uk-UA" sz="1600" dirty="0">
                <a:latin typeface="Times New Roman" panose="02020603050405020304" pitchFamily="18" charset="0"/>
                <a:cs typeface="Times New Roman" panose="02020603050405020304" pitchFamily="18" charset="0"/>
              </a:rPr>
              <a:t>”. </a:t>
            </a:r>
          </a:p>
          <a:p>
            <a:pPr lvl="0" algn="just"/>
            <a:r>
              <a:rPr lang="uk-UA" sz="1600" b="1" dirty="0">
                <a:latin typeface="Times New Roman" panose="02020603050405020304" pitchFamily="18" charset="0"/>
                <a:cs typeface="Times New Roman" panose="02020603050405020304" pitchFamily="18" charset="0"/>
              </a:rPr>
              <a:t>Порада</a:t>
            </a:r>
          </a:p>
          <a:p>
            <a:pPr lvl="0" algn="just"/>
            <a:r>
              <a:rPr lang="uk-UA" sz="1600" dirty="0">
                <a:latin typeface="Times New Roman" panose="02020603050405020304" pitchFamily="18" charset="0"/>
                <a:cs typeface="Times New Roman" panose="02020603050405020304" pitchFamily="18" charset="0"/>
              </a:rPr>
              <a:t>Перегляньте резюме і подумайте, як можна якісно подати інформацію, щоб підвищити вашу цінність в очах майбутнього роботодавця. </a:t>
            </a: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46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rmAutofit/>
          </a:bodyPr>
          <a:lstStyle/>
          <a:p>
            <a:pPr lvl="0" algn="just"/>
            <a:r>
              <a:rPr lang="uk-UA" sz="1600" b="1" dirty="0">
                <a:latin typeface="Times New Roman" panose="02020603050405020304" pitchFamily="18" charset="0"/>
                <a:cs typeface="Times New Roman" panose="02020603050405020304" pitchFamily="18" charset="0"/>
              </a:rPr>
              <a:t>6. Занадто просте формулювання в розділах “</a:t>
            </a:r>
            <a:r>
              <a:rPr lang="uk-UA" sz="1600" b="1" dirty="0" err="1">
                <a:latin typeface="Times New Roman" panose="02020603050405020304" pitchFamily="18" charset="0"/>
                <a:cs typeface="Times New Roman" panose="02020603050405020304" pitchFamily="18" charset="0"/>
              </a:rPr>
              <a:t>Objective</a:t>
            </a:r>
            <a:r>
              <a:rPr lang="uk-UA" sz="1600" b="1" dirty="0">
                <a:latin typeface="Times New Roman" panose="02020603050405020304" pitchFamily="18" charset="0"/>
                <a:cs typeface="Times New Roman" panose="02020603050405020304" pitchFamily="18" charset="0"/>
              </a:rPr>
              <a:t>” і “</a:t>
            </a:r>
            <a:r>
              <a:rPr lang="uk-UA" sz="1600" b="1" dirty="0" err="1">
                <a:latin typeface="Times New Roman" panose="02020603050405020304" pitchFamily="18" charset="0"/>
                <a:cs typeface="Times New Roman" panose="02020603050405020304" pitchFamily="18" charset="0"/>
              </a:rPr>
              <a:t>Career</a:t>
            </a:r>
            <a:r>
              <a:rPr lang="uk-UA" sz="1600" b="1" dirty="0">
                <a:latin typeface="Times New Roman" panose="02020603050405020304" pitchFamily="18" charset="0"/>
                <a:cs typeface="Times New Roman" panose="02020603050405020304" pitchFamily="18" charset="0"/>
              </a:rPr>
              <a:t> </a:t>
            </a:r>
            <a:r>
              <a:rPr lang="uk-UA" sz="1600" b="1" dirty="0" err="1">
                <a:latin typeface="Times New Roman" panose="02020603050405020304" pitchFamily="18" charset="0"/>
                <a:cs typeface="Times New Roman" panose="02020603050405020304" pitchFamily="18" charset="0"/>
              </a:rPr>
              <a:t>Summary</a:t>
            </a:r>
            <a:r>
              <a:rPr lang="uk-UA" sz="1600" b="1" dirty="0">
                <a:latin typeface="Times New Roman" panose="02020603050405020304" pitchFamily="18" charset="0"/>
                <a:cs typeface="Times New Roman" panose="02020603050405020304" pitchFamily="18" charset="0"/>
              </a:rPr>
              <a:t>”</a:t>
            </a:r>
          </a:p>
          <a:p>
            <a:pPr lvl="0" algn="just"/>
            <a:r>
              <a:rPr lang="uk-UA" sz="1600" dirty="0">
                <a:latin typeface="Times New Roman" panose="02020603050405020304" pitchFamily="18" charset="0"/>
                <a:cs typeface="Times New Roman" panose="02020603050405020304" pitchFamily="18" charset="0"/>
              </a:rPr>
              <a:t>Розділи “Мета” (</a:t>
            </a:r>
            <a:r>
              <a:rPr lang="uk-UA" sz="1600" dirty="0" err="1">
                <a:latin typeface="Times New Roman" panose="02020603050405020304" pitchFamily="18" charset="0"/>
                <a:cs typeface="Times New Roman" panose="02020603050405020304" pitchFamily="18" charset="0"/>
              </a:rPr>
              <a:t>Objective</a:t>
            </a:r>
            <a:r>
              <a:rPr lang="uk-UA" sz="1600" dirty="0">
                <a:latin typeface="Times New Roman" panose="02020603050405020304" pitchFamily="18" charset="0"/>
                <a:cs typeface="Times New Roman" panose="02020603050405020304" pitchFamily="18" charset="0"/>
              </a:rPr>
              <a:t>) і “Про себе” (</a:t>
            </a:r>
            <a:r>
              <a:rPr lang="uk-UA" sz="1600" dirty="0" err="1">
                <a:latin typeface="Times New Roman" panose="02020603050405020304" pitchFamily="18" charset="0"/>
                <a:cs typeface="Times New Roman" panose="02020603050405020304" pitchFamily="18" charset="0"/>
              </a:rPr>
              <a:t>Career</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Summary</a:t>
            </a:r>
            <a:r>
              <a:rPr lang="uk-UA" sz="1600" dirty="0">
                <a:latin typeface="Times New Roman" panose="02020603050405020304" pitchFamily="18" charset="0"/>
                <a:cs typeface="Times New Roman" panose="02020603050405020304" pitchFamily="18" charset="0"/>
              </a:rPr>
              <a:t>) використовуються на самому початку резюме і дають можливість коротко описати вашу цінність і мотивацію отримати нову роботу.</a:t>
            </a:r>
          </a:p>
          <a:p>
            <a:pPr lvl="0" algn="just"/>
            <a:r>
              <a:rPr lang="uk-UA" sz="1600" dirty="0">
                <a:latin typeface="Times New Roman" panose="02020603050405020304" pitchFamily="18" charset="0"/>
                <a:cs typeface="Times New Roman" panose="02020603050405020304" pitchFamily="18" charset="0"/>
              </a:rPr>
              <a:t>Якщо ви не пропрацюєте ці розділи і будете писати банальні речі, ви витратите даремно місце в резюме і час </a:t>
            </a:r>
            <a:r>
              <a:rPr lang="uk-UA" sz="1600" dirty="0" err="1">
                <a:latin typeface="Times New Roman" panose="02020603050405020304" pitchFamily="18" charset="0"/>
                <a:cs typeface="Times New Roman" panose="02020603050405020304" pitchFamily="18" charset="0"/>
              </a:rPr>
              <a:t>рекрутера</a:t>
            </a:r>
            <a:r>
              <a:rPr lang="uk-UA" sz="1600" dirty="0">
                <a:latin typeface="Times New Roman" panose="02020603050405020304" pitchFamily="18" charset="0"/>
                <a:cs typeface="Times New Roman" panose="02020603050405020304" pitchFamily="18" charset="0"/>
              </a:rPr>
              <a:t>.</a:t>
            </a:r>
          </a:p>
          <a:p>
            <a:pPr lvl="0" algn="just"/>
            <a:r>
              <a:rPr lang="uk-UA" sz="1600" dirty="0">
                <a:latin typeface="Times New Roman" panose="02020603050405020304" pitchFamily="18" charset="0"/>
                <a:cs typeface="Times New Roman" panose="02020603050405020304" pitchFamily="18" charset="0"/>
              </a:rPr>
              <a:t>Пишіть чітко і унікально, фокусуючись на тому, що хоче бачити роботодавець і тому, що ви можете їм запропонувати.</a:t>
            </a:r>
          </a:p>
          <a:p>
            <a:pPr lvl="0" algn="just"/>
            <a:r>
              <a:rPr lang="uk-UA" sz="1600" dirty="0">
                <a:latin typeface="Times New Roman" panose="02020603050405020304" pitchFamily="18" charset="0"/>
                <a:cs typeface="Times New Roman" panose="02020603050405020304" pitchFamily="18" charset="0"/>
              </a:rPr>
              <a:t>У нас є окремі статті про розділи “Мета” і “Про себе”, де зібрані якісні приклади та поради щодо їх написання, які допоможуть вам при оформленні резюме.</a:t>
            </a:r>
          </a:p>
          <a:p>
            <a:pPr lvl="0" algn="just"/>
            <a:r>
              <a:rPr lang="uk-UA" sz="1600" b="1" dirty="0">
                <a:latin typeface="Times New Roman" panose="02020603050405020304" pitchFamily="18" charset="0"/>
                <a:cs typeface="Times New Roman" panose="02020603050405020304" pitchFamily="18" charset="0"/>
              </a:rPr>
              <a:t>7. Одне резюме під всі вакансії</a:t>
            </a:r>
          </a:p>
          <a:p>
            <a:pPr lvl="0" algn="just"/>
            <a:r>
              <a:rPr lang="uk-UA" sz="1600" dirty="0">
                <a:latin typeface="Times New Roman" panose="02020603050405020304" pitchFamily="18" charset="0"/>
                <a:cs typeface="Times New Roman" panose="02020603050405020304" pitchFamily="18" charset="0"/>
              </a:rPr>
              <a:t>Вас цікавить багато вакансій і ви хочете створити одне оптимальне резюме? Звучить заманливо, але зовсім не ефективно.</a:t>
            </a:r>
          </a:p>
          <a:p>
            <a:pPr lvl="0" algn="just"/>
            <a:r>
              <a:rPr lang="uk-UA" sz="1600" dirty="0">
                <a:latin typeface="Times New Roman" panose="02020603050405020304" pitchFamily="18" charset="0"/>
                <a:cs typeface="Times New Roman" panose="02020603050405020304" pitchFamily="18" charset="0"/>
              </a:rPr>
              <a:t>Ви ж хочете, щоб роботодавець побачив ваш намір отримати роботу і стати частиною компанії.</a:t>
            </a:r>
          </a:p>
          <a:p>
            <a:pPr lvl="0" algn="just"/>
            <a:r>
              <a:rPr lang="uk-UA" sz="1600" dirty="0">
                <a:latin typeface="Times New Roman" panose="02020603050405020304" pitchFamily="18" charset="0"/>
                <a:cs typeface="Times New Roman" panose="02020603050405020304" pitchFamily="18" charset="0"/>
              </a:rPr>
              <a:t>Щоб це сталося з більшою ймовірністю, абсолютно кожен розділ вашого резюме має бути націлений на одну певну вакансію, адже у кожного роботодавця є свої вимоги.</a:t>
            </a:r>
          </a:p>
          <a:p>
            <a:pPr lvl="0" algn="just"/>
            <a:r>
              <a:rPr lang="uk-UA" sz="1600" dirty="0">
                <a:latin typeface="Times New Roman" panose="02020603050405020304" pitchFamily="18" charset="0"/>
                <a:cs typeface="Times New Roman" panose="02020603050405020304" pitchFamily="18" charset="0"/>
              </a:rPr>
              <a:t>Це зовсім не означає, що потрібно складати резюме заново, але адаптувати його за допомогою, наприклад, ключових слів дуже навіть рекомендується. Також не соромтеся відправляти супровідний лист разом з резюме - роботодавці це обов'язково </a:t>
            </a:r>
            <a:r>
              <a:rPr lang="uk-UA" sz="1600" dirty="0" err="1">
                <a:latin typeface="Times New Roman" panose="02020603050405020304" pitchFamily="18" charset="0"/>
                <a:cs typeface="Times New Roman" panose="02020603050405020304" pitchFamily="18" charset="0"/>
              </a:rPr>
              <a:t>оцінять</a:t>
            </a:r>
            <a:r>
              <a:rPr lang="uk-UA" sz="1600" dirty="0">
                <a:latin typeface="Times New Roman" panose="02020603050405020304" pitchFamily="18" charset="0"/>
                <a:cs typeface="Times New Roman" panose="02020603050405020304" pitchFamily="18" charset="0"/>
              </a:rPr>
              <a:t>.</a:t>
            </a: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739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rmAutofit/>
          </a:bodyPr>
          <a:lstStyle/>
          <a:p>
            <a:pPr lvl="0" algn="just"/>
            <a:r>
              <a:rPr lang="uk-UA" sz="1600" b="1" dirty="0">
                <a:latin typeface="Times New Roman" panose="02020603050405020304" pitchFamily="18" charset="0"/>
                <a:cs typeface="Times New Roman" panose="02020603050405020304" pitchFamily="18" charset="0"/>
              </a:rPr>
              <a:t>8. Відсутність потрібних ключових слів</a:t>
            </a:r>
          </a:p>
          <a:p>
            <a:pPr lvl="0" algn="just"/>
            <a:r>
              <a:rPr lang="uk-UA" sz="1600" dirty="0">
                <a:latin typeface="Times New Roman" panose="02020603050405020304" pitchFamily="18" charset="0"/>
                <a:cs typeface="Times New Roman" panose="02020603050405020304" pitchFamily="18" charset="0"/>
              </a:rPr>
              <a:t>Вкрай важливо визначити і використовувати правильні ключові слова в резюме, адже це робить його релевантним для менеджерів по найму або програм, які сканують резюме перш ніж вони потрапляють в руки </a:t>
            </a:r>
            <a:r>
              <a:rPr lang="uk-UA" sz="1600" dirty="0" err="1">
                <a:latin typeface="Times New Roman" panose="02020603050405020304" pitchFamily="18" charset="0"/>
                <a:cs typeface="Times New Roman" panose="02020603050405020304" pitchFamily="18" charset="0"/>
              </a:rPr>
              <a:t>рекрутерів</a:t>
            </a:r>
            <a:r>
              <a:rPr lang="uk-UA" sz="1600" dirty="0">
                <a:latin typeface="Times New Roman" panose="02020603050405020304" pitchFamily="18" charset="0"/>
                <a:cs typeface="Times New Roman" panose="02020603050405020304" pitchFamily="18" charset="0"/>
              </a:rPr>
              <a:t>.</a:t>
            </a:r>
          </a:p>
          <a:p>
            <a:pPr lvl="0" algn="just"/>
            <a:r>
              <a:rPr lang="uk-UA" sz="1600" dirty="0">
                <a:latin typeface="Times New Roman" panose="02020603050405020304" pitchFamily="18" charset="0"/>
                <a:cs typeface="Times New Roman" panose="02020603050405020304" pitchFamily="18" charset="0"/>
              </a:rPr>
              <a:t>Знайти ключові слова досить легко, вони обов'язково будуть в описі вакансії.</a:t>
            </a:r>
          </a:p>
          <a:p>
            <a:pPr lvl="0" algn="just"/>
            <a:r>
              <a:rPr lang="uk-UA" sz="1600" dirty="0">
                <a:latin typeface="Times New Roman" panose="02020603050405020304" pitchFamily="18" charset="0"/>
                <a:cs typeface="Times New Roman" panose="02020603050405020304" pitchFamily="18" charset="0"/>
              </a:rPr>
              <a:t>Використовуйте слова з вакансії і стежте за контекстом. Намагайтесь не зловживати з </a:t>
            </a:r>
            <a:r>
              <a:rPr lang="uk-UA" sz="1600" dirty="0" err="1">
                <a:latin typeface="Times New Roman" panose="02020603050405020304" pitchFamily="18" charset="0"/>
                <a:cs typeface="Times New Roman" panose="02020603050405020304" pitchFamily="18" charset="0"/>
              </a:rPr>
              <a:t>копіпастом</a:t>
            </a:r>
            <a:r>
              <a:rPr lang="uk-UA" sz="1600" dirty="0">
                <a:latin typeface="Times New Roman" panose="02020603050405020304" pitchFamily="18" charset="0"/>
                <a:cs typeface="Times New Roman" panose="02020603050405020304" pitchFamily="18" charset="0"/>
              </a:rPr>
              <a:t> фраз, щоб резюме не стало схоже на спам. Використовуйте їх з логікою і органічно.</a:t>
            </a:r>
          </a:p>
          <a:p>
            <a:pPr algn="just"/>
            <a:r>
              <a:rPr lang="uk-UA" sz="1600" b="1" dirty="0">
                <a:latin typeface="Times New Roman" panose="02020603050405020304" pitchFamily="18" charset="0"/>
                <a:cs typeface="Times New Roman" panose="02020603050405020304" pitchFamily="18" charset="0"/>
              </a:rPr>
              <a:t>9. Неправильний тип оформлення резюме</a:t>
            </a:r>
            <a:endParaRPr lang="uk-UA" sz="1600" dirty="0">
              <a:latin typeface="Times New Roman" panose="02020603050405020304" pitchFamily="18" charset="0"/>
              <a:cs typeface="Times New Roman" panose="02020603050405020304" pitchFamily="18" charset="0"/>
            </a:endParaRPr>
          </a:p>
          <a:p>
            <a:pPr algn="just"/>
            <a:r>
              <a:rPr lang="uk-UA" sz="1600" dirty="0">
                <a:latin typeface="Times New Roman" panose="02020603050405020304" pitchFamily="18" charset="0"/>
                <a:cs typeface="Times New Roman" panose="02020603050405020304" pitchFamily="18" charset="0"/>
              </a:rPr>
              <a:t>Абсолютно всі претенденти мають свій шлях професійного розвитку і оформлення вмісту в їх резюме може відрізнятись.</a:t>
            </a:r>
          </a:p>
          <a:p>
            <a:pPr algn="just"/>
            <a:r>
              <a:rPr lang="uk-UA" sz="1600" dirty="0">
                <a:latin typeface="Times New Roman" panose="02020603050405020304" pitchFamily="18" charset="0"/>
                <a:cs typeface="Times New Roman" panose="02020603050405020304" pitchFamily="18" charset="0"/>
              </a:rPr>
              <a:t>Існує кілька типів оформлення резюме:</a:t>
            </a:r>
          </a:p>
          <a:p>
            <a:pPr lvl="0" algn="just"/>
            <a:r>
              <a:rPr lang="uk-UA" sz="1600" b="1" dirty="0">
                <a:latin typeface="Times New Roman" panose="02020603050405020304" pitchFamily="18" charset="0"/>
                <a:cs typeface="Times New Roman" panose="02020603050405020304" pitchFamily="18" charset="0"/>
              </a:rPr>
              <a:t>Формат зворотної хронології</a:t>
            </a:r>
            <a:r>
              <a:rPr lang="uk-UA" sz="1600" dirty="0">
                <a:latin typeface="Times New Roman" panose="02020603050405020304" pitchFamily="18" charset="0"/>
                <a:cs typeface="Times New Roman" panose="02020603050405020304" pitchFamily="18" charset="0"/>
              </a:rPr>
              <a:t> підходить для тих, хто хоче зробити акцент на своєму попередньому досвіді роботи; </a:t>
            </a:r>
          </a:p>
          <a:p>
            <a:pPr lvl="0" algn="just"/>
            <a:r>
              <a:rPr lang="uk-UA" sz="1600" b="1" dirty="0">
                <a:latin typeface="Times New Roman" panose="02020603050405020304" pitchFamily="18" charset="0"/>
                <a:cs typeface="Times New Roman" panose="02020603050405020304" pitchFamily="18" charset="0"/>
              </a:rPr>
              <a:t>Функціональний</a:t>
            </a:r>
            <a:r>
              <a:rPr lang="uk-UA" sz="1600" dirty="0">
                <a:latin typeface="Times New Roman" panose="02020603050405020304" pitchFamily="18" charset="0"/>
                <a:cs typeface="Times New Roman" panose="02020603050405020304" pitchFamily="18" charset="0"/>
              </a:rPr>
              <a:t> тип підходить тим, хто хоче виділити свої навички;</a:t>
            </a:r>
          </a:p>
          <a:p>
            <a:pPr lvl="0" algn="just"/>
            <a:r>
              <a:rPr lang="uk-UA" sz="1600" b="1" dirty="0">
                <a:latin typeface="Times New Roman" panose="02020603050405020304" pitchFamily="18" charset="0"/>
                <a:cs typeface="Times New Roman" panose="02020603050405020304" pitchFamily="18" charset="0"/>
              </a:rPr>
              <a:t>Комбінований</a:t>
            </a:r>
            <a:r>
              <a:rPr lang="uk-UA" sz="1600" dirty="0">
                <a:latin typeface="Times New Roman" panose="02020603050405020304" pitchFamily="18" charset="0"/>
                <a:cs typeface="Times New Roman" panose="02020603050405020304" pitchFamily="18" charset="0"/>
              </a:rPr>
              <a:t> тип підходить для тих, хто хоче одночасно показати свій досвід і отримані там навички; </a:t>
            </a:r>
          </a:p>
          <a:p>
            <a:pPr lvl="0" algn="just"/>
            <a:r>
              <a:rPr lang="uk-UA" sz="1600" b="1" dirty="0" err="1">
                <a:latin typeface="Times New Roman" panose="02020603050405020304" pitchFamily="18" charset="0"/>
                <a:cs typeface="Times New Roman" panose="02020603050405020304" pitchFamily="18" charset="0"/>
              </a:rPr>
              <a:t>Таргетований</a:t>
            </a:r>
            <a:r>
              <a:rPr lang="uk-UA" sz="1600" dirty="0">
                <a:latin typeface="Times New Roman" panose="02020603050405020304" pitchFamily="18" charset="0"/>
                <a:cs typeface="Times New Roman" panose="02020603050405020304" pitchFamily="18" charset="0"/>
              </a:rPr>
              <a:t> тип оформлення резюме використовують для того, щоб максимально </a:t>
            </a:r>
            <a:r>
              <a:rPr lang="uk-UA" sz="1600" dirty="0" err="1">
                <a:latin typeface="Times New Roman" panose="02020603050405020304" pitchFamily="18" charset="0"/>
                <a:cs typeface="Times New Roman" panose="02020603050405020304" pitchFamily="18" charset="0"/>
              </a:rPr>
              <a:t>підлаштувати</a:t>
            </a:r>
            <a:r>
              <a:rPr lang="uk-UA" sz="1600" dirty="0">
                <a:latin typeface="Times New Roman" panose="02020603050405020304" pitchFamily="18" charset="0"/>
                <a:cs typeface="Times New Roman" panose="02020603050405020304" pitchFamily="18" charset="0"/>
              </a:rPr>
              <a:t> зміст резюме під конкретну роботу, яку ви шукаєте. </a:t>
            </a:r>
          </a:p>
          <a:p>
            <a:pPr algn="just"/>
            <a:r>
              <a:rPr lang="uk-UA" sz="1600" dirty="0">
                <a:latin typeface="Times New Roman" panose="02020603050405020304" pitchFamily="18" charset="0"/>
                <a:cs typeface="Times New Roman" panose="02020603050405020304" pitchFamily="18" charset="0"/>
              </a:rPr>
              <a:t>Перш ніж писати резюме, визначте свій тип оформлення. Структуруйте його так, щоб підкреслити свої ключові професійні компетенції і </a:t>
            </a:r>
            <a:r>
              <a:rPr lang="uk-UA" sz="1600" dirty="0" err="1">
                <a:latin typeface="Times New Roman" panose="02020603050405020304" pitchFamily="18" charset="0"/>
                <a:cs typeface="Times New Roman" panose="02020603050405020304" pitchFamily="18" charset="0"/>
              </a:rPr>
              <a:t>рекрутер</a:t>
            </a:r>
            <a:r>
              <a:rPr lang="uk-UA" sz="1600" dirty="0">
                <a:latin typeface="Times New Roman" panose="02020603050405020304" pitchFamily="18" charset="0"/>
                <a:cs typeface="Times New Roman" panose="02020603050405020304" pitchFamily="18" charset="0"/>
              </a:rPr>
              <a:t> зміг швидко знайти інформацію, яку ви хочете показати.</a:t>
            </a: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b="1"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a:p>
            <a:pPr algn="just"/>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068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rmAutofit/>
          </a:bodyPr>
          <a:lstStyle/>
          <a:p>
            <a:pPr algn="just"/>
            <a:r>
              <a:rPr lang="uk-UA" sz="1700" b="1" dirty="0">
                <a:latin typeface="Times New Roman" panose="02020603050405020304" pitchFamily="18" charset="0"/>
                <a:cs typeface="Times New Roman" panose="02020603050405020304" pitchFamily="18" charset="0"/>
              </a:rPr>
              <a:t>10. Відсутність заголовку в резюме</a:t>
            </a:r>
            <a:endParaRPr lang="uk-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Заголовок - важлива складова частина вашого резюме. Це найперше, що побачить менеджер по найму і дуже важливо, щоб він максимально точно описував ваші ключові компетенції, при цьому був близький до назви вакансії. Іншими словами - це короткий виклад вашої цінності, як співробітника, довжиною в 1 рядок. Наприклад: “Креативний </a:t>
            </a:r>
            <a:r>
              <a:rPr lang="uk-UA" sz="1700" dirty="0" err="1">
                <a:latin typeface="Times New Roman" panose="02020603050405020304" pitchFamily="18" charset="0"/>
                <a:cs typeface="Times New Roman" panose="02020603050405020304" pitchFamily="18" charset="0"/>
              </a:rPr>
              <a:t>копірайтер</a:t>
            </a:r>
            <a:r>
              <a:rPr lang="uk-UA" sz="1700" dirty="0">
                <a:latin typeface="Times New Roman" panose="02020603050405020304" pitchFamily="18" charset="0"/>
                <a:cs typeface="Times New Roman" panose="02020603050405020304" pitchFamily="18" charset="0"/>
              </a:rPr>
              <a:t> з досвідом в SEO / LSI”</a:t>
            </a:r>
            <a:br>
              <a:rPr lang="uk-UA" sz="1700" dirty="0">
                <a:latin typeface="Times New Roman" panose="02020603050405020304" pitchFamily="18" charset="0"/>
                <a:cs typeface="Times New Roman" panose="02020603050405020304" pitchFamily="18" charset="0"/>
              </a:rPr>
            </a:br>
            <a:r>
              <a:rPr lang="uk-UA" sz="1700" dirty="0">
                <a:latin typeface="Times New Roman" panose="02020603050405020304" pitchFamily="18" charset="0"/>
                <a:cs typeface="Times New Roman" panose="02020603050405020304" pitchFamily="18" charset="0"/>
              </a:rPr>
              <a:t>“Бізнес-аналітик, 10+ років досвіду в сфері </a:t>
            </a:r>
            <a:r>
              <a:rPr lang="uk-UA" sz="1700" dirty="0" err="1">
                <a:latin typeface="Times New Roman" panose="02020603050405020304" pitchFamily="18" charset="0"/>
                <a:cs typeface="Times New Roman" panose="02020603050405020304" pitchFamily="18" charset="0"/>
              </a:rPr>
              <a:t>GameDev</a:t>
            </a:r>
            <a:r>
              <a:rPr lang="uk-UA" sz="1700" dirty="0">
                <a:latin typeface="Times New Roman" panose="02020603050405020304" pitchFamily="18" charset="0"/>
                <a:cs typeface="Times New Roman" panose="02020603050405020304" pitchFamily="18" charset="0"/>
              </a:rPr>
              <a:t>”. Це дійсно важлива частина вашого CV; без заголовку в резюме потрібно докласти зусилля, щоб зрозуміти на яку вакансію претендує людина і існує ймовірність, що </a:t>
            </a:r>
            <a:r>
              <a:rPr lang="uk-UA" sz="1700" dirty="0" err="1">
                <a:latin typeface="Times New Roman" panose="02020603050405020304" pitchFamily="18" charset="0"/>
                <a:cs typeface="Times New Roman" panose="02020603050405020304" pitchFamily="18" charset="0"/>
              </a:rPr>
              <a:t>рекрутер</a:t>
            </a:r>
            <a:r>
              <a:rPr lang="uk-UA" sz="1700" dirty="0">
                <a:latin typeface="Times New Roman" panose="02020603050405020304" pitchFamily="18" charset="0"/>
                <a:cs typeface="Times New Roman" panose="02020603050405020304" pitchFamily="18" charset="0"/>
              </a:rPr>
              <a:t> не витрачатиме свій час.</a:t>
            </a:r>
          </a:p>
          <a:p>
            <a:pPr algn="just"/>
            <a:r>
              <a:rPr lang="uk-UA" sz="1700" b="1" dirty="0">
                <a:latin typeface="Times New Roman" panose="02020603050405020304" pitchFamily="18" charset="0"/>
                <a:cs typeface="Times New Roman" panose="02020603050405020304" pitchFamily="18" charset="0"/>
              </a:rPr>
              <a:t>11. Наявність не релевантної інформації</a:t>
            </a:r>
            <a:endParaRPr lang="uk-UA" sz="1700" dirty="0">
              <a:latin typeface="Times New Roman" panose="02020603050405020304" pitchFamily="18" charset="0"/>
              <a:cs typeface="Times New Roman" panose="02020603050405020304" pitchFamily="18" charset="0"/>
            </a:endParaRPr>
          </a:p>
          <a:p>
            <a:pPr algn="just"/>
            <a:r>
              <a:rPr lang="uk-UA" sz="1700" dirty="0">
                <a:latin typeface="Times New Roman" panose="02020603050405020304" pitchFamily="18" charset="0"/>
                <a:cs typeface="Times New Roman" panose="02020603050405020304" pitchFamily="18" charset="0"/>
              </a:rPr>
              <a:t>Важливість деяких розділів у резюме залежить від їх </a:t>
            </a:r>
            <a:r>
              <a:rPr lang="uk-UA" sz="1700" dirty="0" err="1">
                <a:latin typeface="Times New Roman" panose="02020603050405020304" pitchFamily="18" charset="0"/>
                <a:cs typeface="Times New Roman" panose="02020603050405020304" pitchFamily="18" charset="0"/>
              </a:rPr>
              <a:t>релевантності</a:t>
            </a:r>
            <a:r>
              <a:rPr lang="uk-UA" sz="1700" dirty="0">
                <a:latin typeface="Times New Roman" panose="02020603050405020304" pitchFamily="18" charset="0"/>
                <a:cs typeface="Times New Roman" panose="02020603050405020304" pitchFamily="18" charset="0"/>
              </a:rPr>
              <a:t> та актуальності для обраної вакансії. Наприклад, розділ про освіту не завжди актуальний, якщо ви навчалися дуже давно.</a:t>
            </a:r>
          </a:p>
          <a:p>
            <a:pPr algn="just"/>
            <a:r>
              <a:rPr lang="uk-UA" sz="1700" dirty="0">
                <a:latin typeface="Times New Roman" panose="02020603050405020304" pitchFamily="18" charset="0"/>
                <a:cs typeface="Times New Roman" panose="02020603050405020304" pitchFamily="18" charset="0"/>
              </a:rPr>
              <a:t>З великого списку пройдених курсів, отриманих сертифікатів та нагород, потрібно вибрати лише ті, які актуальні зараз, а також мають відношення до вашої професії. Навички також слід вказувати тільки ті, які не застаріли і точно будуть актуальні в рамках обраної вакансії. Вони повинні бути корисні і цікаві майбутньому роботодавцю.</a:t>
            </a:r>
          </a:p>
          <a:p>
            <a:pPr algn="just"/>
            <a:r>
              <a:rPr lang="uk-UA" sz="1700" b="1" dirty="0">
                <a:latin typeface="Times New Roman" panose="02020603050405020304" pitchFamily="18" charset="0"/>
                <a:cs typeface="Times New Roman" panose="02020603050405020304" pitchFamily="18" charset="0"/>
              </a:rPr>
              <a:t>Порада</a:t>
            </a:r>
          </a:p>
          <a:p>
            <a:pPr algn="just"/>
            <a:r>
              <a:rPr lang="uk-UA" sz="1700" dirty="0">
                <a:latin typeface="Times New Roman" panose="02020603050405020304" pitchFamily="18" charset="0"/>
                <a:cs typeface="Times New Roman" panose="02020603050405020304" pitchFamily="18" charset="0"/>
              </a:rPr>
              <a:t>Буває так, що ваші курси та сертифікати, нагороди і досягнення, волонтерська діяльність, додаткові навички, навпаки, важливо додати в резюме. Це залежить від опису вакансії, а також тієї інформації, яку вони відображають. </a:t>
            </a: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dirty="0">
              <a:latin typeface="Times New Roman" panose="02020603050405020304" pitchFamily="18" charset="0"/>
              <a:cs typeface="Times New Roman" panose="02020603050405020304" pitchFamily="18" charset="0"/>
            </a:endParaRPr>
          </a:p>
          <a:p>
            <a:pPr algn="just"/>
            <a:endParaRPr lang="uk-UA" sz="1700"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b="1" dirty="0">
              <a:latin typeface="Times New Roman" panose="02020603050405020304" pitchFamily="18" charset="0"/>
              <a:cs typeface="Times New Roman" panose="02020603050405020304" pitchFamily="18" charset="0"/>
            </a:endParaRPr>
          </a:p>
          <a:p>
            <a:pPr algn="just"/>
            <a:endParaRPr lang="uk-UA" sz="1700" dirty="0">
              <a:latin typeface="Times New Roman" panose="02020603050405020304" pitchFamily="18" charset="0"/>
              <a:cs typeface="Times New Roman" panose="02020603050405020304" pitchFamily="18" charset="0"/>
            </a:endParaRPr>
          </a:p>
          <a:p>
            <a:pPr algn="just"/>
            <a:endParaRPr lang="uk-UA"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520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16632"/>
            <a:ext cx="8640960" cy="6480720"/>
          </a:xfrm>
        </p:spPr>
        <p:txBody>
          <a:bodyPr>
            <a:normAutofit/>
          </a:bodyPr>
          <a:lstStyle/>
          <a:p>
            <a:pPr algn="just"/>
            <a:r>
              <a:rPr lang="uk-UA" sz="1600" b="1" dirty="0">
                <a:latin typeface="Times New Roman" panose="02020603050405020304" pitchFamily="18" charset="0"/>
                <a:cs typeface="Times New Roman" panose="02020603050405020304" pitchFamily="18" charset="0"/>
              </a:rPr>
              <a:t>12. Резюме не оптимізовано під ATS фільтри</a:t>
            </a:r>
          </a:p>
          <a:p>
            <a:pPr algn="just"/>
            <a:r>
              <a:rPr lang="uk-UA" sz="1600" dirty="0">
                <a:latin typeface="Times New Roman" panose="02020603050405020304" pitchFamily="18" charset="0"/>
                <a:cs typeface="Times New Roman" panose="02020603050405020304" pitchFamily="18" charset="0"/>
              </a:rPr>
              <a:t>Деякі компанії і </a:t>
            </a:r>
            <a:r>
              <a:rPr lang="uk-UA" sz="1600" dirty="0" err="1">
                <a:latin typeface="Times New Roman" panose="02020603050405020304" pitchFamily="18" charset="0"/>
                <a:cs typeface="Times New Roman" panose="02020603050405020304" pitchFamily="18" charset="0"/>
              </a:rPr>
              <a:t>рекрутингові</a:t>
            </a:r>
            <a:r>
              <a:rPr lang="uk-UA" sz="1600" dirty="0">
                <a:latin typeface="Times New Roman" panose="02020603050405020304" pitchFamily="18" charset="0"/>
                <a:cs typeface="Times New Roman" panose="02020603050405020304" pitchFamily="18" charset="0"/>
              </a:rPr>
              <a:t> агентства використовують спеціальні програми для відсіювання вхідних заявок на вакансії (</a:t>
            </a:r>
            <a:r>
              <a:rPr lang="uk-UA" sz="1600" dirty="0" err="1">
                <a:latin typeface="Times New Roman" panose="02020603050405020304" pitchFamily="18" charset="0"/>
                <a:cs typeface="Times New Roman" panose="02020603050405020304" pitchFamily="18" charset="0"/>
              </a:rPr>
              <a:t>Applicant</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Tracking</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Systems</a:t>
            </a:r>
            <a:r>
              <a:rPr lang="uk-UA" sz="1600" dirty="0">
                <a:latin typeface="Times New Roman" panose="02020603050405020304" pitchFamily="18" charset="0"/>
                <a:cs typeface="Times New Roman" panose="02020603050405020304" pitchFamily="18" charset="0"/>
              </a:rPr>
              <a:t> або ATS). Це означає, що відразу резюме буде сканувати програма на наявність релевантної інформації для роботодавця, а вже потім воно може потрапити до рук людини.</a:t>
            </a:r>
          </a:p>
          <a:p>
            <a:pPr algn="just"/>
            <a:r>
              <a:rPr lang="uk-UA" sz="1600" dirty="0">
                <a:latin typeface="Times New Roman" panose="02020603050405020304" pitchFamily="18" charset="0"/>
                <a:cs typeface="Times New Roman" panose="02020603050405020304" pitchFamily="18" charset="0"/>
              </a:rPr>
              <a:t>Важливо розуміти, що ймовірність використання таких систем існує, адже технології не стоять на місці навіть в </a:t>
            </a:r>
            <a:r>
              <a:rPr lang="uk-UA" sz="1600" dirty="0" err="1">
                <a:latin typeface="Times New Roman" panose="02020603050405020304" pitchFamily="18" charset="0"/>
                <a:cs typeface="Times New Roman" panose="02020603050405020304" pitchFamily="18" charset="0"/>
              </a:rPr>
              <a:t>нашії</a:t>
            </a:r>
            <a:r>
              <a:rPr lang="uk-UA" sz="1600" dirty="0">
                <a:latin typeface="Times New Roman" panose="02020603050405020304" pitchFamily="18" charset="0"/>
                <a:cs typeface="Times New Roman" panose="02020603050405020304" pitchFamily="18" charset="0"/>
              </a:rPr>
              <a:t> країні і ваше резюме має бути готове до цього. Тому використовуйте просту мову в тексті, структуруйте ваші розділи і наповніть документ якісною і релевантною інформацією для того, щоб збільшити шанси на зворотній зв'язок.</a:t>
            </a:r>
          </a:p>
          <a:p>
            <a:pPr algn="just"/>
            <a:r>
              <a:rPr lang="uk-UA" sz="1600" b="1" dirty="0">
                <a:latin typeface="Times New Roman" panose="02020603050405020304" pitchFamily="18" charset="0"/>
                <a:cs typeface="Times New Roman" panose="02020603050405020304" pitchFamily="18" charset="0"/>
              </a:rPr>
              <a:t>13. Використання недостовірної інформації в резюме</a:t>
            </a:r>
          </a:p>
          <a:p>
            <a:pPr algn="just"/>
            <a:r>
              <a:rPr lang="uk-UA" sz="1600" dirty="0">
                <a:latin typeface="Times New Roman" panose="02020603050405020304" pitchFamily="18" charset="0"/>
                <a:cs typeface="Times New Roman" panose="02020603050405020304" pitchFamily="18" charset="0"/>
              </a:rPr>
              <a:t>Резюме з помилками може погано вплинути на перше враження про вас. І, навіть, може стати причиною більш негативних наслідків. Якщо неправда розкриється, до вас можуть упереджено ставитися або негативно вплинути на ваше майбутнє та подальшу роботу у компанії.</a:t>
            </a:r>
          </a:p>
          <a:p>
            <a:pPr algn="just"/>
            <a:r>
              <a:rPr lang="uk-UA" sz="1600" dirty="0">
                <a:latin typeface="Times New Roman" panose="02020603050405020304" pitchFamily="18" charset="0"/>
                <a:cs typeface="Times New Roman" panose="02020603050405020304" pitchFamily="18" charset="0"/>
              </a:rPr>
              <a:t>Особливо хочеться прикрасити своє резюме тоді, коли ви тільки починаєте професійний шлях. Але важливо розрізняти: </a:t>
            </a:r>
            <a:r>
              <a:rPr lang="uk-UA" sz="1600" b="1" dirty="0">
                <a:latin typeface="Times New Roman" panose="02020603050405020304" pitchFamily="18" charset="0"/>
                <a:cs typeface="Times New Roman" panose="02020603050405020304" pitchFamily="18" charset="0"/>
              </a:rPr>
              <a:t>прикрашати можна і потрібно, брехати - не варто</a:t>
            </a:r>
            <a:r>
              <a:rPr lang="uk-UA" sz="1600" dirty="0">
                <a:latin typeface="Times New Roman" panose="02020603050405020304" pitchFamily="18" charset="0"/>
                <a:cs typeface="Times New Roman" panose="02020603050405020304" pitchFamily="18" charset="0"/>
              </a:rPr>
              <a:t>. Це може обернутися проти вас і залишити чорний слід на вашій кар'єрі. Набагато краще влаштуватися на роботу використовуючи реальні факти про себе.</a:t>
            </a:r>
          </a:p>
          <a:p>
            <a:pPr algn="just"/>
            <a:r>
              <a:rPr lang="uk-UA" sz="1600" b="1" dirty="0">
                <a:latin typeface="Times New Roman" panose="02020603050405020304" pitchFamily="18" charset="0"/>
                <a:cs typeface="Times New Roman" panose="02020603050405020304" pitchFamily="18" charset="0"/>
              </a:rPr>
              <a:t>Підводимо підсумки</a:t>
            </a:r>
          </a:p>
          <a:p>
            <a:pPr algn="just"/>
            <a:r>
              <a:rPr lang="uk-UA" sz="1600" dirty="0">
                <a:latin typeface="Times New Roman" panose="02020603050405020304" pitchFamily="18" charset="0"/>
                <a:cs typeface="Times New Roman" panose="02020603050405020304" pitchFamily="18" charset="0"/>
              </a:rPr>
              <a:t>Навіть людина з багатим досвідом роботи може допустити помилки при написанні свого CV. Це не проблема, адже ви завжди можете вдатися до наших порад і вчасно перевірити свій документ на наявність типових помилок.</a:t>
            </a:r>
          </a:p>
          <a:p>
            <a:pPr algn="just"/>
            <a:r>
              <a:rPr lang="uk-UA" sz="1600" dirty="0">
                <a:latin typeface="Times New Roman" panose="02020603050405020304" pitchFamily="18" charset="0"/>
                <a:cs typeface="Times New Roman" panose="02020603050405020304" pitchFamily="18" charset="0"/>
              </a:rPr>
              <a:t>Не поспішайте відправляти резюме, виділіть додатковий час на те, щоб все ретельно перевірити. Це істотно підвищить ваші шанси отримати зворотній зв'язок і заощадить час пошуку роботи.</a:t>
            </a:r>
          </a:p>
          <a:p>
            <a:endParaRPr lang="ru-RU" sz="1600" b="1" dirty="0"/>
          </a:p>
          <a:p>
            <a:endParaRPr lang="ru-RU" sz="1600" b="1" dirty="0"/>
          </a:p>
          <a:p>
            <a:endParaRPr lang="ru-RU" sz="1600" b="1" dirty="0"/>
          </a:p>
          <a:p>
            <a:endParaRPr lang="ru-RU" sz="1600" b="1" dirty="0"/>
          </a:p>
          <a:p>
            <a:endParaRPr lang="ru-RU" sz="1600" b="1" dirty="0"/>
          </a:p>
          <a:p>
            <a:endParaRPr lang="ru-RU" sz="1600" dirty="0"/>
          </a:p>
          <a:p>
            <a:endParaRPr lang="ru-RU" sz="1600" dirty="0"/>
          </a:p>
          <a:p>
            <a:endParaRPr lang="ru-RU" sz="1600" b="1" dirty="0"/>
          </a:p>
          <a:p>
            <a:endParaRPr lang="ru-RU" sz="1600" b="1" dirty="0"/>
          </a:p>
          <a:p>
            <a:endParaRPr lang="ru-RU" sz="1600" b="1" dirty="0"/>
          </a:p>
          <a:p>
            <a:endParaRPr lang="ru-RU" sz="1600" b="1" dirty="0"/>
          </a:p>
          <a:p>
            <a:endParaRPr lang="ru-RU" sz="1600" b="1" dirty="0"/>
          </a:p>
          <a:p>
            <a:endParaRPr lang="ru-RU" sz="1600" dirty="0"/>
          </a:p>
          <a:p>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269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436320"/>
            <a:ext cx="8640960" cy="2992680"/>
          </a:xfrm>
        </p:spPr>
        <p:txBody>
          <a:bodyPr>
            <a:noAutofit/>
          </a:bodyPr>
          <a:lstStyle/>
          <a:p>
            <a:pPr algn="just"/>
            <a:r>
              <a:rPr lang="uk-UA" sz="2000" dirty="0">
                <a:latin typeface="Times New Roman" panose="02020603050405020304" pitchFamily="18" charset="0"/>
                <a:cs typeface="Times New Roman" panose="02020603050405020304" pitchFamily="18" charset="0"/>
              </a:rPr>
              <a:t>Щоб написати хороше резюме, вам потрібно зосередитися на головних фактах вашої професійної біографії. Тому ваша професійна візитка повинна мати такий вигляд:</a:t>
            </a:r>
          </a:p>
          <a:p>
            <a:r>
              <a:rPr lang="uk-UA" sz="2000" b="1" dirty="0">
                <a:latin typeface="Times New Roman" panose="02020603050405020304" pitchFamily="18" charset="0"/>
                <a:cs typeface="Times New Roman" panose="02020603050405020304" pitchFamily="18" charset="0"/>
              </a:rPr>
              <a:t>1.</a:t>
            </a:r>
            <a:r>
              <a:rPr lang="en-US" sz="2000" b="1" dirty="0">
                <a:latin typeface="Times New Roman" panose="02020603050405020304" pitchFamily="18" charset="0"/>
                <a:cs typeface="Times New Roman" panose="02020603050405020304" pitchFamily="18" charset="0"/>
              </a:rPr>
              <a:t> </a:t>
            </a:r>
            <a:r>
              <a:rPr lang="uk-UA" sz="2000" b="1" dirty="0">
                <a:latin typeface="Times New Roman" panose="02020603050405020304" pitchFamily="18" charset="0"/>
                <a:cs typeface="Times New Roman" panose="02020603050405020304" pitchFamily="18" charset="0"/>
              </a:rPr>
              <a:t>Вкажіть посаду</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Якщо ви не знаєте, як створити резюме, обов’язково вкажіть посаду, на яку претендуєте. Вона ж - назва резюме. Це найважливіша частина вашої професійної візитки. Чим конкретніше, тим краще, наприклад: «Економіст», «Бізнес-аналітик», «Менеджер із закупівель».</a:t>
            </a:r>
          </a:p>
          <a:p>
            <a:endParaRPr lang="uk-UA" sz="2000" dirty="0">
              <a:latin typeface="Times New Roman" panose="02020603050405020304" pitchFamily="18" charset="0"/>
              <a:cs typeface="Times New Roman" panose="02020603050405020304" pitchFamily="18" charset="0"/>
            </a:endParaRPr>
          </a:p>
        </p:txBody>
      </p:sp>
      <p:pic>
        <p:nvPicPr>
          <p:cNvPr id="4" name="Рисунок 3" descr="https://i.work.ua/img/00002799_s.jpg"/>
          <p:cNvPicPr/>
          <p:nvPr/>
        </p:nvPicPr>
        <p:blipFill>
          <a:blip r:embed="rId2">
            <a:extLst>
              <a:ext uri="{28A0092B-C50C-407E-A947-70E740481C1C}">
                <a14:useLocalDpi xmlns:a14="http://schemas.microsoft.com/office/drawing/2010/main" val="0"/>
              </a:ext>
            </a:extLst>
          </a:blip>
          <a:srcRect/>
          <a:stretch>
            <a:fillRect/>
          </a:stretch>
        </p:blipFill>
        <p:spPr bwMode="auto">
          <a:xfrm>
            <a:off x="971600" y="3429000"/>
            <a:ext cx="7200800" cy="3010037"/>
          </a:xfrm>
          <a:prstGeom prst="rect">
            <a:avLst/>
          </a:prstGeom>
          <a:noFill/>
          <a:ln>
            <a:noFill/>
          </a:ln>
        </p:spPr>
      </p:pic>
    </p:spTree>
    <p:extLst>
      <p:ext uri="{BB962C8B-B14F-4D97-AF65-F5344CB8AC3E}">
        <p14:creationId xmlns:p14="http://schemas.microsoft.com/office/powerpoint/2010/main" val="423841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rmAutofit/>
          </a:bodyPr>
          <a:lstStyle/>
          <a:p>
            <a:pPr algn="just"/>
            <a:r>
              <a:rPr lang="uk-UA" sz="2000" b="1" dirty="0">
                <a:latin typeface="Times New Roman" panose="02020603050405020304" pitchFamily="18" charset="0"/>
                <a:cs typeface="Times New Roman" panose="02020603050405020304" pitchFamily="18" charset="0"/>
              </a:rPr>
              <a:t>2. Додайте контактні дані</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Назвіться й напишіть свій номер телефону. Вказувати адресу проживання не варто, бо навряд чи роботодавець стане писати вам листа. А ось адресу електронної пошти потрібно написати обов’язково. Також не завадить вказати місто вашого проживання або місто, в яке ви готові переїхати (якщо готові). Тут же напишіть, скільки хочете заробляти.</a:t>
            </a:r>
          </a:p>
          <a:p>
            <a:pPr algn="just"/>
            <a:r>
              <a:rPr lang="uk-UA" sz="2000" dirty="0">
                <a:latin typeface="Times New Roman" panose="02020603050405020304" pitchFamily="18" charset="0"/>
                <a:cs typeface="Times New Roman" panose="02020603050405020304" pitchFamily="18" charset="0"/>
              </a:rPr>
              <a:t>Чи потрібно вставляти фото? Взагалі, це не обов’язково, але бажано. Вам би хотілося побачити майбутнього колегу або підлеглого? Ваш зовнішній вигляд може багато про вас розповісти. Тому не соромтеся, вибирайте вдале фото й сміливо використовуйте його в своєму резюме.</a:t>
            </a:r>
          </a:p>
          <a:p>
            <a:pPr algn="just"/>
            <a:r>
              <a:rPr lang="uk-UA" sz="2000" b="1" dirty="0">
                <a:latin typeface="Times New Roman" panose="02020603050405020304" pitchFamily="18" charset="0"/>
                <a:cs typeface="Times New Roman" panose="02020603050405020304" pitchFamily="18" charset="0"/>
              </a:rPr>
              <a:t>3. Опишіть досвід роботи</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Максимально докладно опишіть досвід роботи. Починати варто з останнього місця роботи, а закінчувати - першим. Якщо на професійному шляху вам доводилося працювати зовсім не за тією спеціальністю, на яку ви претендуєте, цю інформацію можна пропустити.</a:t>
            </a:r>
          </a:p>
          <a:p>
            <a:pPr algn="just"/>
            <a:r>
              <a:rPr lang="uk-UA" sz="2000" dirty="0">
                <a:latin typeface="Times New Roman" panose="02020603050405020304" pitchFamily="18" charset="0"/>
                <a:cs typeface="Times New Roman" panose="02020603050405020304" pitchFamily="18" charset="0"/>
              </a:rPr>
              <a:t>Дуже важливо якомога детальніше описати, що саме входило у ваші обов’язки і яких висот ви досягли. Не обов’язково використовувати складні конструкції. Опишіть своїми словами, що робили, чим займалися, що впровадили та здійснили на попередній роботі. Не забудьте про свої досягнення!</a:t>
            </a:r>
          </a:p>
          <a:p>
            <a:pPr algn="just"/>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123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s://i.work.ua/img/00002800_s.jpg"/>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31750"/>
            <a:ext cx="5715000" cy="6594500"/>
          </a:xfrm>
          <a:prstGeom prst="rect">
            <a:avLst/>
          </a:prstGeom>
          <a:noFill/>
          <a:ln>
            <a:noFill/>
          </a:ln>
        </p:spPr>
      </p:pic>
    </p:spTree>
    <p:extLst>
      <p:ext uri="{BB962C8B-B14F-4D97-AF65-F5344CB8AC3E}">
        <p14:creationId xmlns:p14="http://schemas.microsoft.com/office/powerpoint/2010/main" val="174791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16632"/>
            <a:ext cx="8640960" cy="6480720"/>
          </a:xfrm>
        </p:spPr>
        <p:txBody>
          <a:bodyPr>
            <a:normAutofit/>
          </a:bodyPr>
          <a:lstStyle/>
          <a:p>
            <a:pPr algn="just"/>
            <a:r>
              <a:rPr lang="uk-UA" sz="2000" b="1" dirty="0">
                <a:latin typeface="Times New Roman" panose="02020603050405020304" pitchFamily="18" charset="0"/>
                <a:cs typeface="Times New Roman" panose="02020603050405020304" pitchFamily="18" charset="0"/>
              </a:rPr>
              <a:t>4. Не забудьте про освіту</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Тепер </a:t>
            </a:r>
            <a:r>
              <a:rPr lang="uk-UA" sz="2000" u="sng" dirty="0">
                <a:latin typeface="Times New Roman" panose="02020603050405020304" pitchFamily="18" charset="0"/>
                <a:cs typeface="Times New Roman" panose="02020603050405020304" pitchFamily="18" charset="0"/>
              </a:rPr>
              <a:t>освіта</a:t>
            </a:r>
            <a:r>
              <a:rPr lang="uk-UA" sz="2000" dirty="0">
                <a:latin typeface="Times New Roman" panose="02020603050405020304" pitchFamily="18" charset="0"/>
                <a:cs typeface="Times New Roman" panose="02020603050405020304" pitchFamily="18" charset="0"/>
              </a:rPr>
              <a:t>. Спочатку напишіть про вищу освіту або середньо-спеціальну. Зробити це варто хоча б тому, що так ваш майбутній роботодавець зможе зрозуміти, що ви можете довести проєкт до кінця. Вистачило ж вам мужності, терпіння й здібностей закінчити університет :) Але, зрозуміло, це також дозволить йому дізнатися про вас як про фахівця, зрозуміти, які знання ви можете мати.</a:t>
            </a:r>
          </a:p>
          <a:p>
            <a:pPr algn="just"/>
            <a:endParaRPr lang="uk-UA" sz="2000" dirty="0">
              <a:latin typeface="Times New Roman" panose="02020603050405020304" pitchFamily="18" charset="0"/>
              <a:cs typeface="Times New Roman" panose="02020603050405020304" pitchFamily="18" charset="0"/>
            </a:endParaRPr>
          </a:p>
        </p:txBody>
      </p:sp>
      <p:pic>
        <p:nvPicPr>
          <p:cNvPr id="5" name="Рисунок 4" descr="https://i.work.ua/img/00002801_s.jpg"/>
          <p:cNvPicPr/>
          <p:nvPr/>
        </p:nvPicPr>
        <p:blipFill>
          <a:blip r:embed="rId2">
            <a:extLst>
              <a:ext uri="{28A0092B-C50C-407E-A947-70E740481C1C}">
                <a14:useLocalDpi xmlns:a14="http://schemas.microsoft.com/office/drawing/2010/main" val="0"/>
              </a:ext>
            </a:extLst>
          </a:blip>
          <a:srcRect/>
          <a:stretch>
            <a:fillRect/>
          </a:stretch>
        </p:blipFill>
        <p:spPr bwMode="auto">
          <a:xfrm>
            <a:off x="1091022" y="2996952"/>
            <a:ext cx="6961956" cy="3024336"/>
          </a:xfrm>
          <a:prstGeom prst="rect">
            <a:avLst/>
          </a:prstGeom>
          <a:noFill/>
          <a:ln>
            <a:noFill/>
          </a:ln>
        </p:spPr>
      </p:pic>
    </p:spTree>
    <p:extLst>
      <p:ext uri="{BB962C8B-B14F-4D97-AF65-F5344CB8AC3E}">
        <p14:creationId xmlns:p14="http://schemas.microsoft.com/office/powerpoint/2010/main" val="171661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116632"/>
            <a:ext cx="8640960" cy="6480720"/>
          </a:xfrm>
        </p:spPr>
        <p:txBody>
          <a:bodyPr>
            <a:normAutofit/>
          </a:bodyPr>
          <a:lstStyle/>
          <a:p>
            <a:pPr algn="just"/>
            <a:r>
              <a:rPr lang="uk-UA" sz="2000" dirty="0">
                <a:latin typeface="Times New Roman" panose="02020603050405020304" pitchFamily="18" charset="0"/>
                <a:cs typeface="Times New Roman" panose="02020603050405020304" pitchFamily="18" charset="0"/>
              </a:rPr>
              <a:t>Не забувайте про додаткові курси, тренінги, семінари, які ви відвідали за фахом. Покажіть, що ви не стоїте на місці та постійно вдосконалюєтеся.</a:t>
            </a:r>
          </a:p>
          <a:p>
            <a:endParaRPr lang="ru-RU" sz="1400" b="1" dirty="0"/>
          </a:p>
          <a:p>
            <a:endParaRPr lang="ru-RU" sz="1400" b="1" dirty="0"/>
          </a:p>
          <a:p>
            <a:endParaRPr lang="ru-RU" sz="1400" b="1" dirty="0"/>
          </a:p>
          <a:p>
            <a:endParaRPr lang="ru-RU" sz="1400" b="1" dirty="0"/>
          </a:p>
          <a:p>
            <a:endParaRPr lang="ru-RU" sz="1400" b="1" dirty="0"/>
          </a:p>
          <a:p>
            <a:pPr algn="just"/>
            <a:r>
              <a:rPr lang="uk-UA" sz="2000" b="1" dirty="0">
                <a:latin typeface="Times New Roman" panose="02020603050405020304" pitchFamily="18" charset="0"/>
                <a:cs typeface="Times New Roman" panose="02020603050405020304" pitchFamily="18" charset="0"/>
              </a:rPr>
              <a:t>5. Вкажіть професійні навички</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Дуже важливий блок - професійні навички. Цей пункт - відповідь на питання «як зробити резюме ще більш привабливим?». Саме з нього </a:t>
            </a:r>
            <a:r>
              <a:rPr lang="uk-UA" sz="2000" dirty="0" err="1">
                <a:latin typeface="Times New Roman" panose="02020603050405020304" pitchFamily="18" charset="0"/>
                <a:cs typeface="Times New Roman" panose="02020603050405020304" pitchFamily="18" charset="0"/>
              </a:rPr>
              <a:t>рекрутер</a:t>
            </a:r>
            <a:r>
              <a:rPr lang="uk-UA" sz="2000" dirty="0">
                <a:latin typeface="Times New Roman" panose="02020603050405020304" pitchFamily="18" charset="0"/>
                <a:cs typeface="Times New Roman" panose="02020603050405020304" pitchFamily="18" charset="0"/>
              </a:rPr>
              <a:t> дізнається, що ж ви вмієте робити, в яких програмах працювати і так далі. Але тільки не варто захоплюватися. Якщо не знаєте, що писати, </a:t>
            </a:r>
            <a:r>
              <a:rPr lang="uk-UA" sz="2000" dirty="0" err="1">
                <a:latin typeface="Times New Roman" panose="02020603050405020304" pitchFamily="18" charset="0"/>
                <a:cs typeface="Times New Roman" panose="02020603050405020304" pitchFamily="18" charset="0"/>
              </a:rPr>
              <a:t>пропустіть</a:t>
            </a:r>
            <a:r>
              <a:rPr lang="uk-UA" sz="2000" dirty="0">
                <a:latin typeface="Times New Roman" panose="02020603050405020304" pitchFamily="18" charset="0"/>
                <a:cs typeface="Times New Roman" panose="02020603050405020304" pitchFamily="18" charset="0"/>
              </a:rPr>
              <a:t> його. Щоб в ньому не з’явилося банальностей і повторів. І не списуйте у конкурентів, пишіть про те, що вмієте саме ви! :)</a:t>
            </a:r>
          </a:p>
          <a:p>
            <a:endParaRPr lang="ru-RU" sz="1400" dirty="0"/>
          </a:p>
          <a:p>
            <a:endParaRPr lang="uk-UA" sz="1400" dirty="0">
              <a:latin typeface="Times New Roman" panose="02020603050405020304" pitchFamily="18" charset="0"/>
              <a:cs typeface="Times New Roman" panose="02020603050405020304" pitchFamily="18" charset="0"/>
            </a:endParaRPr>
          </a:p>
        </p:txBody>
      </p:sp>
      <p:pic>
        <p:nvPicPr>
          <p:cNvPr id="4" name="Рисунок 3" descr="https://i.work.ua/img/00002802_s.jpg"/>
          <p:cNvPicPr/>
          <p:nvPr/>
        </p:nvPicPr>
        <p:blipFill>
          <a:blip r:embed="rId2">
            <a:extLst>
              <a:ext uri="{28A0092B-C50C-407E-A947-70E740481C1C}">
                <a14:useLocalDpi xmlns:a14="http://schemas.microsoft.com/office/drawing/2010/main" val="0"/>
              </a:ext>
            </a:extLst>
          </a:blip>
          <a:srcRect/>
          <a:stretch>
            <a:fillRect/>
          </a:stretch>
        </p:blipFill>
        <p:spPr bwMode="auto">
          <a:xfrm>
            <a:off x="1714500" y="946639"/>
            <a:ext cx="5715000" cy="1324503"/>
          </a:xfrm>
          <a:prstGeom prst="rect">
            <a:avLst/>
          </a:prstGeom>
          <a:noFill/>
          <a:ln>
            <a:noFill/>
          </a:ln>
        </p:spPr>
      </p:pic>
      <p:pic>
        <p:nvPicPr>
          <p:cNvPr id="6" name="Рисунок 5" descr="https://i.work.ua/img/00002803_s.jpg"/>
          <p:cNvPicPr/>
          <p:nvPr/>
        </p:nvPicPr>
        <p:blipFill>
          <a:blip r:embed="rId3">
            <a:extLst>
              <a:ext uri="{28A0092B-C50C-407E-A947-70E740481C1C}">
                <a14:useLocalDpi xmlns:a14="http://schemas.microsoft.com/office/drawing/2010/main" val="0"/>
              </a:ext>
            </a:extLst>
          </a:blip>
          <a:srcRect/>
          <a:stretch>
            <a:fillRect/>
          </a:stretch>
        </p:blipFill>
        <p:spPr bwMode="auto">
          <a:xfrm>
            <a:off x="1907704" y="4797152"/>
            <a:ext cx="5485792" cy="1800200"/>
          </a:xfrm>
          <a:prstGeom prst="rect">
            <a:avLst/>
          </a:prstGeom>
          <a:noFill/>
          <a:ln>
            <a:noFill/>
          </a:ln>
        </p:spPr>
      </p:pic>
    </p:spTree>
    <p:extLst>
      <p:ext uri="{BB962C8B-B14F-4D97-AF65-F5344CB8AC3E}">
        <p14:creationId xmlns:p14="http://schemas.microsoft.com/office/powerpoint/2010/main" val="1096393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332656"/>
            <a:ext cx="8640960" cy="6264696"/>
          </a:xfrm>
        </p:spPr>
        <p:txBody>
          <a:bodyPr>
            <a:normAutofit/>
          </a:bodyPr>
          <a:lstStyle/>
          <a:p>
            <a:pPr algn="just"/>
            <a:r>
              <a:rPr lang="uk-UA" sz="2000" dirty="0">
                <a:latin typeface="Times New Roman" panose="02020603050405020304" pitchFamily="18" charset="0"/>
                <a:cs typeface="Times New Roman" panose="02020603050405020304" pitchFamily="18" charset="0"/>
              </a:rPr>
              <a:t>Статус «впевнений користувач ПК» вже не так цінується роботодавцями, як раніше. Їм потрібно більше конкретики в цьому питанні, і результати тесту на цифрову грамотність, який </a:t>
            </a:r>
            <a:r>
              <a:rPr lang="uk-UA" sz="2000" dirty="0" err="1">
                <a:latin typeface="Times New Roman" panose="02020603050405020304" pitchFamily="18" charset="0"/>
                <a:cs typeface="Times New Roman" panose="02020603050405020304" pitchFamily="18" charset="0"/>
              </a:rPr>
              <a:t>Мінцифра</a:t>
            </a:r>
            <a:r>
              <a:rPr lang="uk-UA" sz="2000" dirty="0">
                <a:latin typeface="Times New Roman" panose="02020603050405020304" pitchFamily="18" charset="0"/>
                <a:cs typeface="Times New Roman" panose="02020603050405020304" pitchFamily="18" charset="0"/>
              </a:rPr>
              <a:t> запустила у 2020 році, можуть її дати.</a:t>
            </a:r>
          </a:p>
          <a:p>
            <a:pPr algn="just"/>
            <a:r>
              <a:rPr lang="uk-UA" sz="2000" dirty="0">
                <a:latin typeface="Times New Roman" panose="02020603050405020304" pitchFamily="18" charset="0"/>
                <a:cs typeface="Times New Roman" panose="02020603050405020304" pitchFamily="18" charset="0"/>
              </a:rPr>
              <a:t>Пройдіть тест на порталі «Дія», отримайте сертифікат і додайте його до свого резюме. Нехай роботодавець переконається, що ви на «ти» з комп’ютером (перейти на сайт з тестом можна прямо зі сторінки створення резюме на Work.ua).</a:t>
            </a:r>
          </a:p>
          <a:p>
            <a:endParaRPr lang="uk-UA" sz="2000" b="1" dirty="0">
              <a:latin typeface="Times New Roman" panose="02020603050405020304" pitchFamily="18" charset="0"/>
              <a:cs typeface="Times New Roman" panose="02020603050405020304" pitchFamily="18" charset="0"/>
            </a:endParaRPr>
          </a:p>
          <a:p>
            <a:endParaRPr lang="uk-UA" sz="2000" b="1" dirty="0">
              <a:latin typeface="Times New Roman" panose="02020603050405020304" pitchFamily="18" charset="0"/>
              <a:cs typeface="Times New Roman" panose="02020603050405020304" pitchFamily="18" charset="0"/>
            </a:endParaRPr>
          </a:p>
          <a:p>
            <a:endParaRPr lang="uk-UA" sz="2000" b="1" dirty="0">
              <a:latin typeface="Times New Roman" panose="02020603050405020304" pitchFamily="18" charset="0"/>
              <a:cs typeface="Times New Roman" panose="02020603050405020304" pitchFamily="18" charset="0"/>
            </a:endParaRPr>
          </a:p>
          <a:p>
            <a:endParaRPr lang="uk-UA" sz="2000" b="1" dirty="0">
              <a:latin typeface="Times New Roman" panose="02020603050405020304" pitchFamily="18" charset="0"/>
              <a:cs typeface="Times New Roman" panose="02020603050405020304" pitchFamily="18" charset="0"/>
            </a:endParaRPr>
          </a:p>
          <a:p>
            <a:endParaRPr lang="uk-UA" sz="2000" b="1" dirty="0">
              <a:latin typeface="Times New Roman" panose="02020603050405020304" pitchFamily="18" charset="0"/>
              <a:cs typeface="Times New Roman" panose="02020603050405020304" pitchFamily="18" charset="0"/>
            </a:endParaRPr>
          </a:p>
          <a:p>
            <a:endParaRPr lang="uk-UA" sz="2000" dirty="0">
              <a:latin typeface="Times New Roman" panose="02020603050405020304" pitchFamily="18" charset="0"/>
              <a:cs typeface="Times New Roman" panose="02020603050405020304" pitchFamily="18" charset="0"/>
            </a:endParaRPr>
          </a:p>
          <a:p>
            <a:endParaRPr lang="uk-UA" sz="2000" dirty="0">
              <a:latin typeface="Times New Roman" panose="02020603050405020304" pitchFamily="18" charset="0"/>
              <a:cs typeface="Times New Roman" panose="02020603050405020304" pitchFamily="18" charset="0"/>
            </a:endParaRPr>
          </a:p>
        </p:txBody>
      </p:sp>
      <p:pic>
        <p:nvPicPr>
          <p:cNvPr id="5" name="Рисунок 4" descr="https://i.work.ua/img/00004095_s.png"/>
          <p:cNvPicPr/>
          <p:nvPr/>
        </p:nvPicPr>
        <p:blipFill>
          <a:blip r:embed="rId2">
            <a:extLst>
              <a:ext uri="{28A0092B-C50C-407E-A947-70E740481C1C}">
                <a14:useLocalDpi xmlns:a14="http://schemas.microsoft.com/office/drawing/2010/main" val="0"/>
              </a:ext>
            </a:extLst>
          </a:blip>
          <a:srcRect/>
          <a:stretch>
            <a:fillRect/>
          </a:stretch>
        </p:blipFill>
        <p:spPr bwMode="auto">
          <a:xfrm>
            <a:off x="1523070" y="3356992"/>
            <a:ext cx="6169868" cy="2880320"/>
          </a:xfrm>
          <a:prstGeom prst="rect">
            <a:avLst/>
          </a:prstGeom>
          <a:noFill/>
          <a:ln>
            <a:noFill/>
          </a:ln>
        </p:spPr>
      </p:pic>
    </p:spTree>
    <p:extLst>
      <p:ext uri="{BB962C8B-B14F-4D97-AF65-F5344CB8AC3E}">
        <p14:creationId xmlns:p14="http://schemas.microsoft.com/office/powerpoint/2010/main" val="4061062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28" y="332656"/>
            <a:ext cx="8424936" cy="6264696"/>
          </a:xfrm>
        </p:spPr>
        <p:txBody>
          <a:bodyPr>
            <a:normAutofit/>
          </a:bodyPr>
          <a:lstStyle/>
          <a:p>
            <a:pPr algn="just"/>
            <a:r>
              <a:rPr lang="uk-UA" sz="2000" dirty="0">
                <a:latin typeface="Times New Roman" panose="02020603050405020304" pitchFamily="18" charset="0"/>
                <a:cs typeface="Times New Roman" panose="02020603050405020304" pitchFamily="18" charset="0"/>
              </a:rPr>
              <a:t>Що більше мов ви знаєте, то краще. Тож не соромтеся, вказуйте все, що знаєте. Раптом вашому майбутньому роботодавцю потрібен поліглот.</a:t>
            </a:r>
          </a:p>
          <a:p>
            <a:endParaRPr lang="ru-RU" sz="1400" b="1" dirty="0"/>
          </a:p>
          <a:p>
            <a:endParaRPr lang="ru-RU" sz="1400" b="1" dirty="0"/>
          </a:p>
          <a:p>
            <a:endParaRPr lang="ru-RU" sz="1400" b="1" dirty="0"/>
          </a:p>
          <a:p>
            <a:endParaRPr lang="ru-RU" sz="1400" b="1" dirty="0"/>
          </a:p>
          <a:p>
            <a:endParaRPr lang="ru-RU" sz="1400" b="1" dirty="0"/>
          </a:p>
          <a:p>
            <a:endParaRPr lang="ru-RU" sz="1400" b="1" dirty="0"/>
          </a:p>
          <a:p>
            <a:r>
              <a:rPr lang="uk-UA" sz="2000" b="1" dirty="0">
                <a:latin typeface="Times New Roman" panose="02020603050405020304" pitchFamily="18" charset="0"/>
                <a:cs typeface="Times New Roman" panose="02020603050405020304" pitchFamily="18" charset="0"/>
              </a:rPr>
              <a:t>6. Додайте рекомендації</a:t>
            </a:r>
            <a:endParaRPr lang="uk-UA" sz="2000" dirty="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Є можливість додати контактні дані тих, хто може порекомендувати вас як фахівця, - це ж чудово! Що більше рекомендацій, то краще.</a:t>
            </a:r>
          </a:p>
          <a:p>
            <a:endParaRPr lang="ru-RU" sz="1400" dirty="0"/>
          </a:p>
          <a:p>
            <a:endParaRPr lang="ru-RU" sz="1400" dirty="0"/>
          </a:p>
          <a:p>
            <a:endParaRPr lang="ru-RU" sz="1400" b="1" dirty="0"/>
          </a:p>
          <a:p>
            <a:endParaRPr lang="ru-RU" sz="1400" b="1" dirty="0"/>
          </a:p>
          <a:p>
            <a:endParaRPr lang="ru-RU" sz="1400" b="1" dirty="0"/>
          </a:p>
          <a:p>
            <a:endParaRPr lang="ru-RU" sz="1400" b="1" dirty="0"/>
          </a:p>
          <a:p>
            <a:endParaRPr lang="ru-RU" sz="1400" b="1" dirty="0"/>
          </a:p>
          <a:p>
            <a:endParaRPr lang="ru-RU" sz="1400" dirty="0"/>
          </a:p>
          <a:p>
            <a:endParaRPr lang="uk-UA" sz="1400" dirty="0">
              <a:latin typeface="Times New Roman" panose="02020603050405020304" pitchFamily="18" charset="0"/>
              <a:cs typeface="Times New Roman" panose="02020603050405020304" pitchFamily="18" charset="0"/>
            </a:endParaRPr>
          </a:p>
        </p:txBody>
      </p:sp>
      <p:pic>
        <p:nvPicPr>
          <p:cNvPr id="4" name="Рисунок 3" descr="https://i.work.ua/img/00002804_s.jpg"/>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127770"/>
            <a:ext cx="5715000" cy="1581150"/>
          </a:xfrm>
          <a:prstGeom prst="rect">
            <a:avLst/>
          </a:prstGeom>
          <a:noFill/>
          <a:ln>
            <a:noFill/>
          </a:ln>
        </p:spPr>
      </p:pic>
      <p:pic>
        <p:nvPicPr>
          <p:cNvPr id="6" name="Рисунок 5" descr="https://i.work.ua/img/00002805_s.jpg"/>
          <p:cNvPicPr/>
          <p:nvPr/>
        </p:nvPicPr>
        <p:blipFill>
          <a:blip r:embed="rId3">
            <a:extLst>
              <a:ext uri="{28A0092B-C50C-407E-A947-70E740481C1C}">
                <a14:useLocalDpi xmlns:a14="http://schemas.microsoft.com/office/drawing/2010/main" val="0"/>
              </a:ext>
            </a:extLst>
          </a:blip>
          <a:srcRect/>
          <a:stretch>
            <a:fillRect/>
          </a:stretch>
        </p:blipFill>
        <p:spPr bwMode="auto">
          <a:xfrm>
            <a:off x="1714500" y="4149080"/>
            <a:ext cx="5715000" cy="1371600"/>
          </a:xfrm>
          <a:prstGeom prst="rect">
            <a:avLst/>
          </a:prstGeom>
          <a:noFill/>
          <a:ln>
            <a:noFill/>
          </a:ln>
        </p:spPr>
      </p:pic>
    </p:spTree>
    <p:extLst>
      <p:ext uri="{BB962C8B-B14F-4D97-AF65-F5344CB8AC3E}">
        <p14:creationId xmlns:p14="http://schemas.microsoft.com/office/powerpoint/2010/main" val="1429860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84976" cy="6480720"/>
          </a:xfrm>
        </p:spPr>
        <p:txBody>
          <a:bodyPr>
            <a:noAutofit/>
          </a:bodyPr>
          <a:lstStyle/>
          <a:p>
            <a:pPr algn="just"/>
            <a:r>
              <a:rPr lang="uk-UA" sz="1400" b="1" dirty="0">
                <a:latin typeface="Times New Roman" panose="02020603050405020304" pitchFamily="18" charset="0"/>
                <a:cs typeface="Times New Roman" panose="02020603050405020304" pitchFamily="18" charset="0"/>
              </a:rPr>
              <a:t>7. </a:t>
            </a:r>
            <a:r>
              <a:rPr lang="uk-UA" sz="1400" b="1" dirty="0" err="1">
                <a:latin typeface="Times New Roman" panose="02020603050405020304" pitchFamily="18" charset="0"/>
                <a:cs typeface="Times New Roman" panose="02020603050405020304" pitchFamily="18" charset="0"/>
              </a:rPr>
              <a:t>Внесіть</a:t>
            </a:r>
            <a:r>
              <a:rPr lang="uk-UA" sz="1400" b="1" dirty="0">
                <a:latin typeface="Times New Roman" panose="02020603050405020304" pitchFamily="18" charset="0"/>
                <a:cs typeface="Times New Roman" panose="02020603050405020304" pitchFamily="18" charset="0"/>
              </a:rPr>
              <a:t> додаткову інформацію</a:t>
            </a:r>
            <a:endParaRPr lang="uk-UA" sz="1400" dirty="0">
              <a:latin typeface="Times New Roman" panose="02020603050405020304" pitchFamily="18" charset="0"/>
              <a:cs typeface="Times New Roman" panose="02020603050405020304" pitchFamily="18" charset="0"/>
            </a:endParaRPr>
          </a:p>
          <a:p>
            <a:pPr algn="just"/>
            <a:r>
              <a:rPr lang="uk-UA" sz="1400" dirty="0">
                <a:latin typeface="Times New Roman" panose="02020603050405020304" pitchFamily="18" charset="0"/>
                <a:cs typeface="Times New Roman" panose="02020603050405020304" pitchFamily="18" charset="0"/>
              </a:rPr>
              <a:t>Ну, і звичайно, напишіть пару слів про себе. Залиште комунікабельність, відповідальність, акуратність та пунктуальність конкурентам. А для свого резюме використовуйте оригінальну характеристику, яка дійсно відповідає вашому внутрішньому світу.</a:t>
            </a: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dirty="0">
              <a:latin typeface="Times New Roman" panose="02020603050405020304" pitchFamily="18" charset="0"/>
              <a:cs typeface="Times New Roman" panose="02020603050405020304" pitchFamily="18" charset="0"/>
            </a:endParaRPr>
          </a:p>
          <a:p>
            <a:pPr algn="just"/>
            <a:endParaRPr lang="ru-RU" sz="1200"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r>
              <a:rPr lang="uk-UA" sz="1400" b="1" dirty="0">
                <a:latin typeface="Times New Roman" panose="02020603050405020304" pitchFamily="18" charset="0"/>
                <a:cs typeface="Times New Roman" panose="02020603050405020304" pitchFamily="18" charset="0"/>
              </a:rPr>
              <a:t>Коли резюме вже написано</a:t>
            </a:r>
            <a:endParaRPr lang="uk-UA" sz="1400" dirty="0">
              <a:latin typeface="Times New Roman" panose="02020603050405020304" pitchFamily="18" charset="0"/>
              <a:cs typeface="Times New Roman" panose="02020603050405020304" pitchFamily="18" charset="0"/>
            </a:endParaRPr>
          </a:p>
          <a:p>
            <a:pPr algn="just"/>
            <a:r>
              <a:rPr lang="uk-UA" sz="1400" dirty="0">
                <a:latin typeface="Times New Roman" panose="02020603050405020304" pitchFamily="18" charset="0"/>
                <a:cs typeface="Times New Roman" panose="02020603050405020304" pitchFamily="18" charset="0"/>
              </a:rPr>
              <a:t>Перед тим як розмістити резюме, перевірте його за наступними позиціями: чи немає в ньому граматичних і лексичних помилок. Попросіть когось із друзів прочитати ваше резюме перед тим, як відправити, або скористайтеся онлайн сервісами по перевірці орфографії; в описі даного місця роботи повинні бути дієслова теперішнього часу: працюю, </a:t>
            </a:r>
            <a:r>
              <a:rPr lang="uk-UA" sz="1400" dirty="0" err="1">
                <a:latin typeface="Times New Roman" panose="02020603050405020304" pitchFamily="18" charset="0"/>
                <a:cs typeface="Times New Roman" panose="02020603050405020304" pitchFamily="18" charset="0"/>
              </a:rPr>
              <a:t>проєктую</a:t>
            </a:r>
            <a:r>
              <a:rPr lang="uk-UA" sz="1400" dirty="0">
                <a:latin typeface="Times New Roman" panose="02020603050405020304" pitchFamily="18" charset="0"/>
                <a:cs typeface="Times New Roman" panose="02020603050405020304" pitchFamily="18" charset="0"/>
              </a:rPr>
              <a:t>, управляю; в описі попередніх місць роботи повинні бути дієслова в минулому часі; у всьому резюме повинен бути один стиль оповіді, те саме стосується скорочень - якщо десь ви використовували скорочення, то використовуйте їх по всьому тексту (хоча краще відмовитися від скорочень і писати найменування повністю); формат резюме повинен бути зручним для читання (великі поля, не дрібний шрифт, але і не дуже великий, достатня відстань між рядками і т. д.); для друкованої версії використовуйте папір білого кольору хорошої якості; резюме повинно вміститися на одній, максимум на двох сторінках; за необхідності ви маєте вміти підтвердити всю інформацію, яку включили в резюме.</a:t>
            </a:r>
          </a:p>
          <a:p>
            <a:pPr algn="just"/>
            <a:r>
              <a:rPr lang="uk-UA" sz="1400" dirty="0">
                <a:latin typeface="Times New Roman" panose="02020603050405020304" pitchFamily="18" charset="0"/>
                <a:cs typeface="Times New Roman" panose="02020603050405020304" pitchFamily="18" charset="0"/>
              </a:rPr>
              <a:t>Непогано створити резюме двома мовами. Зрозуміло, до резюме іноземною мовою висуваються ті самі вимоги щодо оформлення, грамотності та стилістичної єдності, що й до резюме українською мовою.</a:t>
            </a: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b="1" dirty="0">
              <a:latin typeface="Times New Roman" panose="02020603050405020304" pitchFamily="18" charset="0"/>
              <a:cs typeface="Times New Roman" panose="02020603050405020304" pitchFamily="18" charset="0"/>
            </a:endParaRPr>
          </a:p>
          <a:p>
            <a:pPr algn="just"/>
            <a:endParaRPr lang="ru-RU" sz="1200" dirty="0">
              <a:latin typeface="Times New Roman" panose="02020603050405020304" pitchFamily="18" charset="0"/>
              <a:cs typeface="Times New Roman" panose="02020603050405020304" pitchFamily="18" charset="0"/>
            </a:endParaRPr>
          </a:p>
          <a:p>
            <a:pPr algn="just"/>
            <a:endParaRPr lang="uk-UA" sz="1200" dirty="0">
              <a:latin typeface="Times New Roman" panose="02020603050405020304" pitchFamily="18" charset="0"/>
              <a:cs typeface="Times New Roman" panose="02020603050405020304" pitchFamily="18" charset="0"/>
            </a:endParaRPr>
          </a:p>
        </p:txBody>
      </p:sp>
      <p:pic>
        <p:nvPicPr>
          <p:cNvPr id="5" name="Рисунок 4" descr="https://i.work.ua/img/00002806_s.jpg"/>
          <p:cNvPicPr/>
          <p:nvPr/>
        </p:nvPicPr>
        <p:blipFill>
          <a:blip r:embed="rId2">
            <a:extLst>
              <a:ext uri="{28A0092B-C50C-407E-A947-70E740481C1C}">
                <a14:useLocalDpi xmlns:a14="http://schemas.microsoft.com/office/drawing/2010/main" val="0"/>
              </a:ext>
            </a:extLst>
          </a:blip>
          <a:srcRect/>
          <a:stretch>
            <a:fillRect/>
          </a:stretch>
        </p:blipFill>
        <p:spPr bwMode="auto">
          <a:xfrm>
            <a:off x="1847106" y="1268760"/>
            <a:ext cx="5449788" cy="1735460"/>
          </a:xfrm>
          <a:prstGeom prst="rect">
            <a:avLst/>
          </a:prstGeom>
          <a:noFill/>
          <a:ln>
            <a:noFill/>
          </a:ln>
        </p:spPr>
      </p:pic>
    </p:spTree>
    <p:extLst>
      <p:ext uri="{BB962C8B-B14F-4D97-AF65-F5344CB8AC3E}">
        <p14:creationId xmlns:p14="http://schemas.microsoft.com/office/powerpoint/2010/main" val="2847160240"/>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64</TotalTime>
  <Words>2686</Words>
  <Application>Microsoft Office PowerPoint</Application>
  <PresentationFormat>Екран (4:3)</PresentationFormat>
  <Paragraphs>210</Paragraphs>
  <Slides>16</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16</vt:i4>
      </vt:variant>
    </vt:vector>
  </HeadingPairs>
  <TitlesOfParts>
    <vt:vector size="20" baseType="lpstr">
      <vt:lpstr>Georgia</vt:lpstr>
      <vt:lpstr>Times New Roman</vt:lpstr>
      <vt:lpstr>Trebuchet MS</vt:lpstr>
      <vt:lpstr>Воздушный поток</vt:lpstr>
      <vt:lpstr>Тема 4. Технологія написання резюме</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Технологія написання резюме. Складання резюме англійською мовою як вимога часу.</dc:title>
  <dc:creator>Ann</dc:creator>
  <cp:lastModifiedBy>Viacheslav Tkachuk</cp:lastModifiedBy>
  <cp:revision>43</cp:revision>
  <dcterms:created xsi:type="dcterms:W3CDTF">2021-10-26T14:25:22Z</dcterms:created>
  <dcterms:modified xsi:type="dcterms:W3CDTF">2024-03-06T10:36:53Z</dcterms:modified>
</cp:coreProperties>
</file>