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4" r:id="rId1"/>
  </p:sldMasterIdLst>
  <p:sldIdLst>
    <p:sldId id="360" r:id="rId2"/>
    <p:sldId id="361" r:id="rId3"/>
    <p:sldId id="342" r:id="rId4"/>
    <p:sldId id="278" r:id="rId5"/>
    <p:sldId id="287" r:id="rId6"/>
    <p:sldId id="286" r:id="rId7"/>
    <p:sldId id="283" r:id="rId8"/>
    <p:sldId id="279" r:id="rId9"/>
    <p:sldId id="280" r:id="rId10"/>
    <p:sldId id="281" r:id="rId11"/>
    <p:sldId id="282" r:id="rId12"/>
    <p:sldId id="284" r:id="rId13"/>
    <p:sldId id="288" r:id="rId14"/>
    <p:sldId id="311" r:id="rId15"/>
    <p:sldId id="312" r:id="rId16"/>
    <p:sldId id="313" r:id="rId17"/>
    <p:sldId id="314" r:id="rId18"/>
    <p:sldId id="315" r:id="rId19"/>
    <p:sldId id="289" r:id="rId20"/>
    <p:sldId id="363" r:id="rId21"/>
    <p:sldId id="290" r:id="rId22"/>
    <p:sldId id="291" r:id="rId23"/>
    <p:sldId id="260" r:id="rId24"/>
    <p:sldId id="292" r:id="rId25"/>
    <p:sldId id="293" r:id="rId26"/>
    <p:sldId id="294" r:id="rId27"/>
    <p:sldId id="295" r:id="rId28"/>
    <p:sldId id="296" r:id="rId29"/>
    <p:sldId id="297" r:id="rId30"/>
    <p:sldId id="298" r:id="rId31"/>
    <p:sldId id="299" r:id="rId32"/>
    <p:sldId id="300" r:id="rId33"/>
    <p:sldId id="364" r:id="rId34"/>
    <p:sldId id="301" r:id="rId35"/>
    <p:sldId id="302" r:id="rId36"/>
    <p:sldId id="303" r:id="rId37"/>
    <p:sldId id="344" r:id="rId38"/>
    <p:sldId id="317" r:id="rId39"/>
    <p:sldId id="318" r:id="rId40"/>
    <p:sldId id="319" r:id="rId41"/>
    <p:sldId id="320" r:id="rId42"/>
    <p:sldId id="345" r:id="rId43"/>
    <p:sldId id="346" r:id="rId44"/>
    <p:sldId id="347" r:id="rId45"/>
    <p:sldId id="348" r:id="rId46"/>
    <p:sldId id="349" r:id="rId47"/>
    <p:sldId id="316" r:id="rId48"/>
    <p:sldId id="350" r:id="rId49"/>
    <p:sldId id="351" r:id="rId50"/>
    <p:sldId id="352" r:id="rId51"/>
    <p:sldId id="353" r:id="rId52"/>
    <p:sldId id="354" r:id="rId53"/>
    <p:sldId id="355" r:id="rId54"/>
    <p:sldId id="356" r:id="rId55"/>
    <p:sldId id="357" r:id="rId56"/>
    <p:sldId id="358" r:id="rId57"/>
    <p:sldId id="323" r:id="rId58"/>
    <p:sldId id="322" r:id="rId59"/>
    <p:sldId id="327" r:id="rId60"/>
    <p:sldId id="324" r:id="rId61"/>
    <p:sldId id="306" r:id="rId62"/>
    <p:sldId id="359" r:id="rId63"/>
    <p:sldId id="328" r:id="rId64"/>
    <p:sldId id="308" r:id="rId65"/>
    <p:sldId id="309" r:id="rId66"/>
    <p:sldId id="310" r:id="rId67"/>
    <p:sldId id="329" r:id="rId68"/>
    <p:sldId id="330" r:id="rId69"/>
    <p:sldId id="334" r:id="rId70"/>
    <p:sldId id="331" r:id="rId71"/>
    <p:sldId id="332" r:id="rId72"/>
    <p:sldId id="333" r:id="rId73"/>
    <p:sldId id="335" r:id="rId74"/>
    <p:sldId id="336" r:id="rId75"/>
    <p:sldId id="337" r:id="rId76"/>
    <p:sldId id="338" r:id="rId77"/>
    <p:sldId id="339" r:id="rId78"/>
    <p:sldId id="340" r:id="rId79"/>
    <p:sldId id="341" r:id="rId80"/>
    <p:sldId id="362" r:id="rId8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0963"/>
    <a:srgbClr val="060B74"/>
    <a:srgbClr val="070D8B"/>
    <a:srgbClr val="0810A8"/>
    <a:srgbClr val="0912C7"/>
    <a:srgbClr val="FF0000"/>
    <a:srgbClr val="640422"/>
    <a:srgbClr val="5810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E9E10-55ED-4EDB-A6F1-73EB0BBAFCDB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F6E5B-B5A6-4DAD-90C3-9DDA6FC187BC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06F86-58A0-4378-9D87-CB3001B150AB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01886-F312-4363-9FBD-404DC5B32104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7D5FA-6D68-4F41-9C47-02D4E5DA6128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>
  <p:cSld name="Заголовок, 2 маленьких объекта и 1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05918-11F7-42D5-864B-279CCB85CE50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03114-C6F0-4150-AD52-6CEC94F6545F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163CF-274E-454A-9F65-46D1C9901542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CC9F3-DFC8-4F80-BEA2-37F21762F6BE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D8399-1290-49A7-A700-BF744D609C2F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15117-07B2-4AEF-8F75-38338E2E739F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F7AF7-D746-4934-87CB-7219B12B0526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6B20C-E811-4919-9C30-8A5D14753AF4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EC78A-9EFB-4A48-BCC3-D75C9F90178B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D2B37372-5044-4713-A6D0-263AB0A4E55E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8" r:id="rId9"/>
    <p:sldLayoutId id="2147483893" r:id="rId10"/>
    <p:sldLayoutId id="2147483894" r:id="rId11"/>
    <p:sldLayoutId id="2147483895" r:id="rId12"/>
    <p:sldLayoutId id="2147483896" r:id="rId13"/>
    <p:sldLayoutId id="2147483897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Georg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Georg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Georg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Georg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Georg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Georg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Georg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4%D0%B0%D0%B9%D0%BB:Henri_Becquerel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ru.wikipedia.org/wiki/%D0%A4%D0%B0%D0%B9%D0%BB:Jj-thomson2.jpg" TargetMode="External"/><Relationship Id="rId4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uk.wikipedia.org/wiki/%D0%A4%D0%B0%D0%B9%D0%BB:Einstein1921_by_F_Schmutzer_2.jpg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Содержимое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algn="ctr" eaLnBrk="1" hangingPunct="1"/>
            <a:r>
              <a:rPr lang="uk-UA" altLang="ru-RU" sz="6600" b="1" dirty="0">
                <a:solidFill>
                  <a:schemeClr val="tx2"/>
                </a:solidFill>
              </a:rPr>
              <a:t>Онтологія</a:t>
            </a:r>
            <a:endParaRPr lang="ru-RU" altLang="ru-RU" sz="6600" b="1" dirty="0">
              <a:solidFill>
                <a:schemeClr val="tx2"/>
              </a:solidFill>
            </a:endParaRPr>
          </a:p>
          <a:p>
            <a:pPr marR="0" eaLnBrk="1" hangingPunct="1"/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515" name="Group 43"/>
          <p:cNvGraphicFramePr>
            <a:graphicFrameLocks noGrp="1"/>
          </p:cNvGraphicFramePr>
          <p:nvPr>
            <p:ph sz="half" idx="1"/>
          </p:nvPr>
        </p:nvGraphicFramePr>
        <p:xfrm>
          <a:off x="251520" y="620688"/>
          <a:ext cx="8642350" cy="5162555"/>
        </p:xfrm>
        <a:graphic>
          <a:graphicData uri="http://schemas.openxmlformats.org/drawingml/2006/table">
            <a:tbl>
              <a:tblPr/>
              <a:tblGrid>
                <a:gridCol w="8642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539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4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4. Буття духовного: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73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А. Буття індивідуальної свідомості;</a:t>
                      </a:r>
                      <a:r>
                        <a:rPr kumimoji="0" lang="uk-UA" sz="4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06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Б. Буття суспільної свідомості окремого суспільства;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06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В. Буття суспільної свідомості людства в цілому.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6524" name="Group 28"/>
          <p:cNvGraphicFramePr>
            <a:graphicFrameLocks noGrp="1"/>
          </p:cNvGraphicFramePr>
          <p:nvPr>
            <p:ph sz="half" idx="1"/>
          </p:nvPr>
        </p:nvGraphicFramePr>
        <p:xfrm>
          <a:off x="323850" y="549275"/>
          <a:ext cx="8362950" cy="5576889"/>
        </p:xfrm>
        <a:graphic>
          <a:graphicData uri="http://schemas.openxmlformats.org/drawingml/2006/table">
            <a:tbl>
              <a:tblPr/>
              <a:tblGrid>
                <a:gridCol w="4181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1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97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ОСНОВНІ СФЕРИ БУТТЯ: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РІВНІ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БУТТЯ: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Природа;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Буття всесвіту;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5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Свідомість;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Буття світу, що містить людину;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Суспільство.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Буття людини.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0" y="908720"/>
            <a:ext cx="9144000" cy="5715000"/>
          </a:xfrm>
        </p:spPr>
        <p:txBody>
          <a:bodyPr>
            <a:normAutofit fontScale="70000" lnSpcReduction="20000"/>
          </a:bodyPr>
          <a:lstStyle/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uk-UA" altLang="ru-RU" sz="3600" b="1" dirty="0">
                <a:solidFill>
                  <a:srgbClr val="FF0000"/>
                </a:solidFill>
              </a:rPr>
              <a:t>            </a:t>
            </a:r>
            <a:r>
              <a:rPr lang="uk-UA" altLang="ru-RU" sz="5100" b="1" dirty="0"/>
              <a:t>Основні категорії онтології:</a:t>
            </a:r>
          </a:p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endParaRPr lang="uk-UA" altLang="ru-RU" sz="3600" b="1" dirty="0">
              <a:solidFill>
                <a:srgbClr val="FF0000"/>
              </a:solidFill>
            </a:endParaRPr>
          </a:p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endParaRPr lang="uk-UA" altLang="ru-RU" sz="3600" b="1" dirty="0">
              <a:solidFill>
                <a:srgbClr val="FF0000"/>
              </a:solidFill>
            </a:endParaRPr>
          </a:p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endParaRPr lang="uk-UA" altLang="ru-RU" sz="3600" b="1" dirty="0">
              <a:solidFill>
                <a:srgbClr val="FF0000"/>
              </a:solidFill>
            </a:endParaRPr>
          </a:p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uk-UA" altLang="ru-RU" sz="3600" b="1" dirty="0">
                <a:solidFill>
                  <a:srgbClr val="FF0000"/>
                </a:solidFill>
              </a:rPr>
              <a:t>Всесвіт</a:t>
            </a:r>
            <a:r>
              <a:rPr lang="uk-UA" altLang="ru-RU" sz="3600" dirty="0">
                <a:solidFill>
                  <a:srgbClr val="FF0000"/>
                </a:solidFill>
              </a:rPr>
              <a:t> </a:t>
            </a:r>
            <a:r>
              <a:rPr lang="uk-UA" altLang="ru-RU" sz="3600" dirty="0"/>
              <a:t>– </a:t>
            </a:r>
            <a:r>
              <a:rPr lang="uk-UA" altLang="ru-RU" sz="3600" b="1" dirty="0">
                <a:solidFill>
                  <a:schemeClr val="tx2"/>
                </a:solidFill>
              </a:rPr>
              <a:t>це весь матеріальний і духовний світ різноманітний за формами, що його сприймає людина, включаючи усі галактики  та космічні тіла.</a:t>
            </a:r>
          </a:p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uk-UA" altLang="ru-RU" sz="3600" b="1" dirty="0">
                <a:solidFill>
                  <a:srgbClr val="FF0000"/>
                </a:solidFill>
              </a:rPr>
              <a:t>Природа</a:t>
            </a:r>
            <a:r>
              <a:rPr lang="uk-UA" altLang="ru-RU" sz="3600" dirty="0"/>
              <a:t> — </a:t>
            </a:r>
            <a:r>
              <a:rPr lang="uk-UA" altLang="ru-RU" sz="3600" b="1" dirty="0">
                <a:solidFill>
                  <a:schemeClr val="tx2"/>
                </a:solidFill>
              </a:rPr>
              <a:t>матеріальна  частина Всесвіту – основний об'єкт вивчення науками.</a:t>
            </a:r>
          </a:p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endParaRPr lang="uk-UA" altLang="ru-RU" sz="3600" b="1" dirty="0">
              <a:solidFill>
                <a:srgbClr val="FF0000"/>
              </a:solidFill>
            </a:endParaRPr>
          </a:p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uk-UA" altLang="ru-RU" sz="3600" b="1" dirty="0">
                <a:solidFill>
                  <a:srgbClr val="FF0000"/>
                </a:solidFill>
              </a:rPr>
              <a:t>Людина розумна</a:t>
            </a:r>
            <a:r>
              <a:rPr lang="uk-UA" altLang="ru-RU" sz="3600" dirty="0">
                <a:solidFill>
                  <a:srgbClr val="FF0000"/>
                </a:solidFill>
              </a:rPr>
              <a:t> </a:t>
            </a:r>
            <a:r>
              <a:rPr lang="uk-UA" altLang="ru-RU" sz="3600" dirty="0"/>
              <a:t>–</a:t>
            </a:r>
            <a:r>
              <a:rPr lang="uk-UA" altLang="ru-RU" sz="3600" b="1" dirty="0">
                <a:solidFill>
                  <a:srgbClr val="FF0000"/>
                </a:solidFill>
              </a:rPr>
              <a:t> </a:t>
            </a:r>
            <a:r>
              <a:rPr lang="uk-UA" altLang="ru-RU" sz="3600" b="1" dirty="0">
                <a:solidFill>
                  <a:schemeClr val="tx2"/>
                </a:solidFill>
              </a:rPr>
              <a:t>(</a:t>
            </a:r>
            <a:r>
              <a:rPr lang="uk-UA" altLang="ru-RU" sz="3600" b="1" i="1" dirty="0">
                <a:solidFill>
                  <a:schemeClr val="tx2"/>
                </a:solidFill>
              </a:rPr>
              <a:t>Homo Sapiens</a:t>
            </a:r>
            <a:r>
              <a:rPr lang="uk-UA" altLang="ru-RU" sz="3600" b="1" dirty="0">
                <a:solidFill>
                  <a:schemeClr val="tx2"/>
                </a:solidFill>
              </a:rPr>
              <a:t>) — вид живих організмів, що володіє свідомістю і на сучасному етапі існування живого перебуває на найвищому щаблі розвитку. </a:t>
            </a:r>
          </a:p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uk-UA" altLang="ru-RU" sz="3600" dirty="0"/>
              <a:t> </a:t>
            </a:r>
            <a:endParaRPr lang="uk-UA" altLang="ru-RU" sz="3600" b="1" dirty="0"/>
          </a:p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endParaRPr lang="uk-UA" altLang="ru-RU" b="1" dirty="0">
              <a:solidFill>
                <a:srgbClr val="FF0000"/>
              </a:solidFill>
            </a:endParaRPr>
          </a:p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uk-UA" altLang="ru-RU" sz="2000" dirty="0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endParaRPr lang="uk-UA" altLang="ru-RU" sz="4000" b="1" dirty="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endParaRPr lang="uk-UA" altLang="ru-RU" sz="4000" b="1" dirty="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uk-UA" altLang="ru-RU" sz="4000" b="1" dirty="0"/>
              <a:t>Свідомість</a:t>
            </a:r>
            <a:r>
              <a:rPr lang="uk-UA" altLang="ru-RU" sz="4000" b="1" dirty="0">
                <a:solidFill>
                  <a:srgbClr val="FF0000"/>
                </a:solidFill>
              </a:rPr>
              <a:t> </a:t>
            </a:r>
            <a:r>
              <a:rPr lang="uk-UA" altLang="ru-RU" b="1" dirty="0"/>
              <a:t>-</a:t>
            </a:r>
            <a:r>
              <a:rPr lang="uk-UA" altLang="ru-RU" sz="2800" dirty="0"/>
              <a:t> </a:t>
            </a:r>
            <a:r>
              <a:rPr lang="uk-UA" altLang="ru-RU" sz="2800" b="1" dirty="0">
                <a:solidFill>
                  <a:schemeClr val="accent1">
                    <a:lumMod val="75000"/>
                  </a:schemeClr>
                </a:solidFill>
              </a:rPr>
              <a:t>це відображення людиною в ідеальних образах матеріальної дійсності, своєї діяльності  і самої себе.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uk-UA" altLang="ru-RU" sz="4000" b="1" dirty="0"/>
              <a:t>Суспільство</a:t>
            </a:r>
            <a:r>
              <a:rPr lang="uk-UA" altLang="ru-RU" sz="4000" b="1" dirty="0">
                <a:solidFill>
                  <a:srgbClr val="FF0000"/>
                </a:solidFill>
              </a:rPr>
              <a:t> </a:t>
            </a:r>
            <a:r>
              <a:rPr lang="uk-UA" altLang="ru-RU" b="1" dirty="0"/>
              <a:t>— </a:t>
            </a:r>
            <a:r>
              <a:rPr lang="uk-UA" altLang="ru-RU" sz="2800" b="1" dirty="0">
                <a:solidFill>
                  <a:schemeClr val="accent1">
                    <a:lumMod val="75000"/>
                  </a:schemeClr>
                </a:solidFill>
              </a:rPr>
              <a:t>це організована сукупність людей, об'єднаних характерними для них відносинами на певному етапі історичного розвитку,  яка забезпечується співпрацею даної організованої спільноти.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Прямоугольник 1"/>
          <p:cNvSpPr>
            <a:spLocks noChangeArrowheads="1"/>
          </p:cNvSpPr>
          <p:nvPr/>
        </p:nvSpPr>
        <p:spPr bwMode="auto">
          <a:xfrm>
            <a:off x="1071563" y="549275"/>
            <a:ext cx="64531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altLang="ru-RU" sz="4000" dirty="0"/>
              <a:t>Наукова картина світу</a:t>
            </a:r>
            <a:endParaRPr lang="ru-RU" altLang="ru-RU" sz="4000" dirty="0"/>
          </a:p>
        </p:txBody>
      </p:sp>
      <p:sp>
        <p:nvSpPr>
          <p:cNvPr id="18435" name="Прямоугольник 2"/>
          <p:cNvSpPr>
            <a:spLocks noChangeArrowheads="1"/>
          </p:cNvSpPr>
          <p:nvPr/>
        </p:nvSpPr>
        <p:spPr bwMode="auto">
          <a:xfrm>
            <a:off x="611560" y="1628800"/>
            <a:ext cx="7920000" cy="4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endParaRPr lang="ru-RU" altLang="ru-RU" sz="28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defRPr/>
            </a:pPr>
            <a:r>
              <a:rPr lang="ru-RU" altLang="ru-RU" sz="3200" dirty="0" err="1">
                <a:solidFill>
                  <a:schemeClr val="accent1">
                    <a:lumMod val="75000"/>
                  </a:schemeClr>
                </a:solidFill>
              </a:rPr>
              <a:t>інтегральне</a:t>
            </a:r>
            <a:r>
              <a:rPr lang="ru-RU" altLang="ru-RU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3200" dirty="0" err="1">
                <a:solidFill>
                  <a:schemeClr val="accent1">
                    <a:lumMod val="75000"/>
                  </a:schemeClr>
                </a:solidFill>
              </a:rPr>
              <a:t>узагальнення</a:t>
            </a:r>
            <a:r>
              <a:rPr lang="ru-RU" altLang="ru-RU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3200" dirty="0" err="1">
                <a:solidFill>
                  <a:schemeClr val="accent1">
                    <a:lumMod val="75000"/>
                  </a:schemeClr>
                </a:solidFill>
              </a:rPr>
              <a:t>досягнень</a:t>
            </a:r>
            <a:r>
              <a:rPr lang="ru-RU" altLang="ru-RU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3200" dirty="0" err="1">
                <a:solidFill>
                  <a:schemeClr val="accent1">
                    <a:lumMod val="75000"/>
                  </a:schemeClr>
                </a:solidFill>
              </a:rPr>
              <a:t>багатьох</a:t>
            </a:r>
            <a:r>
              <a:rPr lang="ru-RU" altLang="ru-RU" sz="3200" dirty="0">
                <a:solidFill>
                  <a:schemeClr val="accent1">
                    <a:lumMod val="75000"/>
                  </a:schemeClr>
                </a:solidFill>
              </a:rPr>
              <a:t> наук на </a:t>
            </a:r>
            <a:r>
              <a:rPr lang="ru-RU" altLang="ru-RU" sz="3200" dirty="0" err="1">
                <a:solidFill>
                  <a:schemeClr val="accent1">
                    <a:lumMod val="75000"/>
                  </a:schemeClr>
                </a:solidFill>
              </a:rPr>
              <a:t>підставі</a:t>
            </a:r>
            <a:r>
              <a:rPr lang="ru-RU" altLang="ru-RU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3200" dirty="0" err="1">
                <a:solidFill>
                  <a:schemeClr val="accent1">
                    <a:lumMod val="75000"/>
                  </a:schemeClr>
                </a:solidFill>
              </a:rPr>
              <a:t>деяких</a:t>
            </a:r>
            <a:r>
              <a:rPr lang="ru-RU" altLang="ru-RU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3200" dirty="0" err="1">
                <a:solidFill>
                  <a:schemeClr val="accent1">
                    <a:lumMod val="75000"/>
                  </a:schemeClr>
                </a:solidFill>
              </a:rPr>
              <a:t>фундаментальних</a:t>
            </a:r>
            <a:r>
              <a:rPr lang="ru-RU" altLang="ru-RU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3200" dirty="0" err="1">
                <a:solidFill>
                  <a:schemeClr val="accent1">
                    <a:lumMod val="75000"/>
                  </a:schemeClr>
                </a:solidFill>
              </a:rPr>
              <a:t>співвідношень</a:t>
            </a:r>
            <a:r>
              <a:rPr lang="ru-RU" altLang="ru-RU" sz="3200" dirty="0">
                <a:solidFill>
                  <a:schemeClr val="accent1">
                    <a:lumMod val="75000"/>
                  </a:schemeClr>
                </a:solidFill>
              </a:rPr>
              <a:t>, величин </a:t>
            </a:r>
            <a:r>
              <a:rPr lang="ru-RU" altLang="ru-RU" sz="3200" dirty="0" err="1">
                <a:solidFill>
                  <a:schemeClr val="accent1">
                    <a:lumMod val="75000"/>
                  </a:schemeClr>
                </a:solidFill>
              </a:rPr>
              <a:t>або</a:t>
            </a:r>
            <a:r>
              <a:rPr lang="ru-RU" altLang="ru-RU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3200" dirty="0" err="1">
                <a:solidFill>
                  <a:schemeClr val="accent1">
                    <a:lumMod val="75000"/>
                  </a:schemeClr>
                </a:solidFill>
              </a:rPr>
              <a:t>вихідних</a:t>
            </a:r>
            <a:r>
              <a:rPr lang="ru-RU" altLang="ru-RU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3200" dirty="0" err="1">
                <a:solidFill>
                  <a:schemeClr val="accent1">
                    <a:lumMod val="75000"/>
                  </a:schemeClr>
                </a:solidFill>
              </a:rPr>
              <a:t>предметних</a:t>
            </a:r>
            <a:r>
              <a:rPr lang="ru-RU" altLang="ru-RU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3200" dirty="0" err="1">
                <a:solidFill>
                  <a:schemeClr val="accent1">
                    <a:lumMod val="75000"/>
                  </a:schemeClr>
                </a:solidFill>
              </a:rPr>
              <a:t>визначень</a:t>
            </a:r>
            <a:r>
              <a:rPr lang="ru-RU" altLang="ru-RU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3200" dirty="0" err="1">
                <a:solidFill>
                  <a:schemeClr val="accent1">
                    <a:lumMod val="75000"/>
                  </a:schemeClr>
                </a:solidFill>
              </a:rPr>
              <a:t>сущого</a:t>
            </a:r>
            <a:r>
              <a:rPr lang="ru-RU" altLang="ru-RU" sz="3200" dirty="0">
                <a:solidFill>
                  <a:schemeClr val="accent1">
                    <a:lumMod val="75000"/>
                  </a:schemeClr>
                </a:solidFill>
              </a:rPr>
              <a:t> (у межах </a:t>
            </a:r>
            <a:r>
              <a:rPr lang="ru-RU" altLang="ru-RU" sz="3200" dirty="0" err="1">
                <a:solidFill>
                  <a:schemeClr val="accent1">
                    <a:lumMod val="75000"/>
                  </a:schemeClr>
                </a:solidFill>
              </a:rPr>
              <a:t>окремих</a:t>
            </a:r>
            <a:r>
              <a:rPr lang="ru-RU" altLang="ru-RU" sz="3200" dirty="0">
                <a:solidFill>
                  <a:schemeClr val="accent1">
                    <a:lumMod val="75000"/>
                  </a:schemeClr>
                </a:solidFill>
              </a:rPr>
              <a:t> наук </a:t>
            </a:r>
            <a:r>
              <a:rPr lang="ru-RU" altLang="ru-RU" sz="3200" dirty="0" err="1">
                <a:solidFill>
                  <a:schemeClr val="accent1">
                    <a:lumMod val="75000"/>
                  </a:schemeClr>
                </a:solidFill>
              </a:rPr>
              <a:t>або</a:t>
            </a:r>
            <a:r>
              <a:rPr lang="ru-RU" altLang="ru-RU" sz="3200" dirty="0">
                <a:solidFill>
                  <a:schemeClr val="accent1">
                    <a:lumMod val="75000"/>
                  </a:schemeClr>
                </a:solidFill>
              </a:rPr>
              <a:t> в межах науки </a:t>
            </a:r>
            <a:r>
              <a:rPr lang="ru-RU" altLang="ru-RU" sz="3200" dirty="0" err="1">
                <a:solidFill>
                  <a:schemeClr val="accent1">
                    <a:lumMod val="75000"/>
                  </a:schemeClr>
                </a:solidFill>
              </a:rPr>
              <a:t>загалом</a:t>
            </a:r>
            <a:r>
              <a:rPr lang="ru-RU" altLang="ru-RU" sz="3200" dirty="0">
                <a:solidFill>
                  <a:schemeClr val="accent1">
                    <a:lumMod val="75000"/>
                  </a:schemeClr>
                </a:solidFill>
              </a:rPr>
              <a:t>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Прямоугольник 1"/>
          <p:cNvSpPr>
            <a:spLocks noChangeArrowheads="1"/>
          </p:cNvSpPr>
          <p:nvPr/>
        </p:nvSpPr>
        <p:spPr bwMode="auto">
          <a:xfrm>
            <a:off x="609600" y="333375"/>
            <a:ext cx="79914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altLang="ru-RU" sz="2800" dirty="0">
                <a:latin typeface="+mn-lt"/>
              </a:rPr>
              <a:t>Н</a:t>
            </a:r>
            <a:r>
              <a:rPr lang="ru-RU" altLang="ru-RU" sz="2800" dirty="0" err="1">
                <a:latin typeface="+mn-lt"/>
              </a:rPr>
              <a:t>айважливіши</a:t>
            </a:r>
            <a:r>
              <a:rPr lang="ru-RU" altLang="ru-RU" sz="2800" dirty="0">
                <a:latin typeface="+mn-lt"/>
              </a:rPr>
              <a:t> аспект</a:t>
            </a:r>
            <a:r>
              <a:rPr lang="uk-UA" altLang="ru-RU" sz="2800" dirty="0">
                <a:latin typeface="+mn-lt"/>
              </a:rPr>
              <a:t>и</a:t>
            </a:r>
            <a:r>
              <a:rPr lang="ru-RU" altLang="ru-RU" sz="2800" dirty="0">
                <a:latin typeface="+mn-lt"/>
              </a:rPr>
              <a:t> </a:t>
            </a:r>
            <a:r>
              <a:rPr lang="ru-RU" altLang="ru-RU" sz="2800" dirty="0" err="1">
                <a:latin typeface="+mn-lt"/>
              </a:rPr>
              <a:t>представлення</a:t>
            </a:r>
            <a:r>
              <a:rPr lang="ru-RU" altLang="ru-RU" sz="2800" dirty="0">
                <a:latin typeface="+mn-lt"/>
              </a:rPr>
              <a:t> </a:t>
            </a:r>
            <a:r>
              <a:rPr lang="ru-RU" altLang="ru-RU" sz="2800" dirty="0" err="1">
                <a:latin typeface="+mn-lt"/>
              </a:rPr>
              <a:t>буття</a:t>
            </a:r>
            <a:r>
              <a:rPr lang="ru-RU" altLang="ru-RU" sz="2800" dirty="0">
                <a:latin typeface="+mn-lt"/>
              </a:rPr>
              <a:t> у </a:t>
            </a:r>
            <a:r>
              <a:rPr lang="ru-RU" altLang="ru-RU" sz="2800" dirty="0" err="1">
                <a:latin typeface="+mn-lt"/>
              </a:rPr>
              <a:t>сучасній</a:t>
            </a:r>
            <a:r>
              <a:rPr lang="ru-RU" altLang="ru-RU" sz="2800" dirty="0">
                <a:latin typeface="+mn-lt"/>
              </a:rPr>
              <a:t> </a:t>
            </a:r>
            <a:r>
              <a:rPr lang="ru-RU" altLang="ru-RU" sz="2800" dirty="0" err="1">
                <a:latin typeface="+mn-lt"/>
              </a:rPr>
              <a:t>науковій</a:t>
            </a:r>
            <a:r>
              <a:rPr lang="ru-RU" altLang="ru-RU" sz="2800" dirty="0">
                <a:latin typeface="+mn-lt"/>
              </a:rPr>
              <a:t> </a:t>
            </a:r>
            <a:r>
              <a:rPr lang="ru-RU" altLang="ru-RU" sz="2800" dirty="0" err="1">
                <a:latin typeface="+mn-lt"/>
              </a:rPr>
              <a:t>картині</a:t>
            </a:r>
            <a:r>
              <a:rPr lang="ru-RU" altLang="ru-RU" sz="2800" dirty="0">
                <a:latin typeface="+mn-lt"/>
              </a:rPr>
              <a:t> </a:t>
            </a:r>
            <a:r>
              <a:rPr lang="ru-RU" altLang="ru-RU" sz="2800" dirty="0" err="1">
                <a:latin typeface="+mn-lt"/>
              </a:rPr>
              <a:t>світу</a:t>
            </a:r>
            <a:r>
              <a:rPr lang="ru-RU" altLang="ru-RU" sz="2800" dirty="0"/>
              <a:t>.</a:t>
            </a:r>
          </a:p>
        </p:txBody>
      </p:sp>
      <p:sp>
        <p:nvSpPr>
          <p:cNvPr id="19459" name="Прямоугольник 2"/>
          <p:cNvSpPr>
            <a:spLocks noChangeArrowheads="1"/>
          </p:cNvSpPr>
          <p:nvPr/>
        </p:nvSpPr>
        <p:spPr bwMode="auto">
          <a:xfrm>
            <a:off x="609600" y="1287463"/>
            <a:ext cx="7991475" cy="563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uk-UA" altLang="ru-RU" sz="2400" i="1" dirty="0"/>
              <a:t>Б</a:t>
            </a:r>
            <a:r>
              <a:rPr lang="ru-RU" altLang="ru-RU" sz="2400" i="1" dirty="0" err="1"/>
              <a:t>уття</a:t>
            </a:r>
            <a:r>
              <a:rPr lang="ru-RU" altLang="ru-RU" sz="2400" i="1" dirty="0"/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постає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переважно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ru-RU" altLang="ru-RU" sz="2400" i="1" dirty="0" err="1"/>
              <a:t>динамічному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, а не статичному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вигляді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ru-RU" altLang="ru-RU" sz="24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Світ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буття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є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процесуальними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за основною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їх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тенденцією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>
              <a:defRPr/>
            </a:pPr>
            <a:endParaRPr lang="ru-RU" alt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defRPr/>
            </a:pPr>
            <a:r>
              <a:rPr lang="uk-UA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uk-UA" altLang="ru-RU" sz="2400" i="1" dirty="0"/>
              <a:t>Б</a:t>
            </a:r>
            <a:r>
              <a:rPr lang="ru-RU" altLang="ru-RU" sz="2400" i="1" dirty="0" err="1"/>
              <a:t>уття</a:t>
            </a:r>
            <a:r>
              <a:rPr lang="ru-RU" altLang="ru-RU" sz="2400" i="1" dirty="0"/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постає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у </a:t>
            </a:r>
            <a:r>
              <a:rPr lang="ru-RU" altLang="ru-RU" sz="2400" i="1" dirty="0" err="1">
                <a:solidFill>
                  <a:schemeClr val="accent1">
                    <a:lumMod val="75000"/>
                  </a:schemeClr>
                </a:solidFill>
              </a:rPr>
              <a:t>системних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окресленнях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тобто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окресленнях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зв’язку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“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всього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з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усім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”. Цей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зв'язок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не просто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з'єднує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окремі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явища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буття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, а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й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об'єднує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їх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таким чином,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що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зміни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його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окремих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елементів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впливають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як на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інші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елементи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, так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на стан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буття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загалом</a:t>
            </a:r>
            <a:r>
              <a:rPr lang="ru-RU" altLang="ru-RU" sz="2400" dirty="0">
                <a:solidFill>
                  <a:schemeClr val="tx2"/>
                </a:solidFill>
              </a:rPr>
              <a:t>.</a:t>
            </a:r>
            <a:endParaRPr lang="ru-RU" alt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endParaRPr lang="ru-RU" alt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defRPr/>
            </a:pPr>
            <a:r>
              <a:rPr lang="uk-UA" altLang="ru-RU" sz="2400" i="1" dirty="0"/>
              <a:t>Р</a:t>
            </a:r>
            <a:r>
              <a:rPr lang="ru-RU" altLang="ru-RU" sz="2400" i="1" dirty="0" err="1"/>
              <a:t>івнево-ієрархізована</a:t>
            </a:r>
            <a:r>
              <a:rPr lang="ru-RU" altLang="ru-RU" sz="2400" dirty="0"/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будова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проявів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буття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мікро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-, макро- та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мегапроцеси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>
              <a:defRPr/>
            </a:pPr>
            <a:endParaRPr lang="ru-RU" altLang="ru-RU" sz="2400" dirty="0"/>
          </a:p>
          <a:p>
            <a:pPr>
              <a:defRPr/>
            </a:pPr>
            <a:endParaRPr lang="ru-RU" altLang="ru-RU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Прямоугольник 1"/>
          <p:cNvSpPr>
            <a:spLocks noChangeArrowheads="1"/>
          </p:cNvSpPr>
          <p:nvPr/>
        </p:nvSpPr>
        <p:spPr bwMode="auto">
          <a:xfrm>
            <a:off x="114300" y="-674688"/>
            <a:ext cx="8712200" cy="563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ru-RU" altLang="ru-RU" sz="2400" dirty="0"/>
          </a:p>
          <a:p>
            <a:pPr>
              <a:defRPr/>
            </a:pPr>
            <a:endParaRPr lang="ru-RU" altLang="ru-RU" sz="2400" dirty="0"/>
          </a:p>
          <a:p>
            <a:pPr>
              <a:defRPr/>
            </a:pPr>
            <a:endParaRPr lang="ru-RU" altLang="ru-RU" sz="2400" dirty="0"/>
          </a:p>
          <a:p>
            <a:pPr>
              <a:defRPr/>
            </a:pPr>
            <a:endParaRPr lang="ru-RU" altLang="ru-RU" sz="2400" dirty="0"/>
          </a:p>
          <a:p>
            <a:pPr algn="just">
              <a:defRPr/>
            </a:pPr>
            <a:r>
              <a:rPr lang="uk-UA" altLang="ru-RU" sz="2400" dirty="0">
                <a:solidFill>
                  <a:schemeClr val="accent1">
                    <a:lumMod val="75000"/>
                  </a:schemeClr>
                </a:solidFill>
              </a:rPr>
              <a:t>Еволюційний процес  рухається у напрямі дедалі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тотальнішого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прояву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глибинних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характеристик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буття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. У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цьому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аспекті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розвиненіші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форми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сутнього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є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більш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демонстративні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більш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розгорнуті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щодо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виявлення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форм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буття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ніж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нижчі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ru-RU" altLang="ru-RU" sz="24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just">
              <a:defRPr/>
            </a:pPr>
            <a:endParaRPr lang="ru-RU" alt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defRPr/>
            </a:pP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Буття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у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сучасній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науковій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картині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світу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набуває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характеристик </a:t>
            </a:r>
            <a:r>
              <a:rPr lang="ru-RU" altLang="ru-RU" sz="2400" i="1" dirty="0" err="1">
                <a:solidFill>
                  <a:schemeClr val="accent1">
                    <a:lumMod val="75000"/>
                  </a:schemeClr>
                </a:solidFill>
              </a:rPr>
              <a:t>суперечливої</a:t>
            </a:r>
            <a:r>
              <a:rPr lang="ru-RU" altLang="ru-RU" sz="24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i="1" dirty="0" err="1">
                <a:solidFill>
                  <a:schemeClr val="accent1">
                    <a:lumMod val="75000"/>
                  </a:schemeClr>
                </a:solidFill>
              </a:rPr>
              <a:t>єдності</a:t>
            </a:r>
            <a:r>
              <a:rPr lang="ru-RU" altLang="ru-RU" sz="24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i="1" dirty="0" err="1">
                <a:solidFill>
                  <a:schemeClr val="accent1">
                    <a:lumMod val="75000"/>
                  </a:schemeClr>
                </a:solidFill>
              </a:rPr>
              <a:t>процесів</a:t>
            </a:r>
            <a:r>
              <a:rPr lang="ru-RU" altLang="ru-RU" sz="24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i="1" dirty="0" err="1">
                <a:solidFill>
                  <a:schemeClr val="accent1">
                    <a:lumMod val="75000"/>
                  </a:schemeClr>
                </a:solidFill>
              </a:rPr>
              <a:t>ентропії</a:t>
            </a:r>
            <a:r>
              <a:rPr lang="ru-RU" altLang="ru-RU" sz="2400" i="1" dirty="0">
                <a:solidFill>
                  <a:schemeClr val="accent1">
                    <a:lumMod val="75000"/>
                  </a:schemeClr>
                </a:solidFill>
              </a:rPr>
              <a:t> (хаосу, </a:t>
            </a:r>
            <a:r>
              <a:rPr lang="ru-RU" altLang="ru-RU" sz="2400" i="1" dirty="0" err="1">
                <a:solidFill>
                  <a:schemeClr val="accent1">
                    <a:lumMod val="75000"/>
                  </a:schemeClr>
                </a:solidFill>
              </a:rPr>
              <a:t>невпорядкованості</a:t>
            </a:r>
            <a:r>
              <a:rPr lang="ru-RU" altLang="ru-RU" sz="2400" i="1" dirty="0">
                <a:solidFill>
                  <a:schemeClr val="accent1">
                    <a:lumMod val="75000"/>
                  </a:schemeClr>
                </a:solidFill>
              </a:rPr>
              <a:t>) та </a:t>
            </a:r>
            <a:r>
              <a:rPr lang="ru-RU" altLang="ru-RU" sz="2400" i="1" dirty="0" err="1">
                <a:solidFill>
                  <a:schemeClr val="accent1">
                    <a:lumMod val="75000"/>
                  </a:schemeClr>
                </a:solidFill>
              </a:rPr>
              <a:t>самоорганізації</a:t>
            </a:r>
            <a:r>
              <a:rPr lang="ru-RU" altLang="ru-RU" sz="2400" i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alt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endParaRPr lang="ru-RU" altLang="ru-RU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18720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Класифікації філософських позицій на основі розуміння вихідних характеристик </a:t>
            </a:r>
            <a:r>
              <a:rPr lang="ru-RU" sz="3200" b="1" dirty="0" err="1">
                <a:solidFill>
                  <a:schemeClr val="tx1"/>
                </a:solidFill>
              </a:rPr>
              <a:t>буття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21507" name="Прямоугольник 3"/>
          <p:cNvSpPr>
            <a:spLocks noChangeArrowheads="1"/>
          </p:cNvSpPr>
          <p:nvPr/>
        </p:nvSpPr>
        <p:spPr bwMode="auto">
          <a:xfrm>
            <a:off x="2286000" y="-10190163"/>
            <a:ext cx="457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uk-UA" altLang="ru-RU"/>
          </a:p>
          <a:p>
            <a:endParaRPr lang="ru-RU" altLang="ru-RU"/>
          </a:p>
        </p:txBody>
      </p:sp>
      <p:sp>
        <p:nvSpPr>
          <p:cNvPr id="21508" name="Прямоугольник 4"/>
          <p:cNvSpPr>
            <a:spLocks noChangeArrowheads="1"/>
          </p:cNvSpPr>
          <p:nvPr/>
        </p:nvSpPr>
        <p:spPr bwMode="auto">
          <a:xfrm>
            <a:off x="250825" y="1700213"/>
            <a:ext cx="856932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altLang="ru-RU" sz="2400" i="1" dirty="0" err="1"/>
              <a:t>монізм</a:t>
            </a:r>
            <a:r>
              <a:rPr lang="ru-RU" altLang="ru-RU" sz="2400" i="1" dirty="0">
                <a:solidFill>
                  <a:srgbClr val="FF0000"/>
                </a:solidFill>
              </a:rPr>
              <a:t> </a:t>
            </a:r>
            <a:r>
              <a:rPr lang="ru-RU" altLang="ru-RU" sz="2400" i="1" dirty="0"/>
              <a:t>—</a:t>
            </a:r>
            <a:r>
              <a:rPr lang="ru-RU" altLang="ru-RU" sz="2400" dirty="0"/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розуміння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буття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як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єдиного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у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своїй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основі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algn="just">
              <a:defRPr/>
            </a:pPr>
            <a:endParaRPr lang="ru-RU" altLang="ru-RU" sz="2400" i="1" dirty="0">
              <a:solidFill>
                <a:srgbClr val="FF0000"/>
              </a:solidFill>
            </a:endParaRPr>
          </a:p>
          <a:p>
            <a:pPr algn="just">
              <a:defRPr/>
            </a:pPr>
            <a:r>
              <a:rPr lang="ru-RU" altLang="ru-RU" sz="2400" i="1" dirty="0" err="1"/>
              <a:t>дуалізм</a:t>
            </a:r>
            <a:r>
              <a:rPr lang="ru-RU" altLang="ru-RU" sz="2400" i="1" dirty="0"/>
              <a:t> —</a:t>
            </a:r>
            <a:r>
              <a:rPr lang="ru-RU" altLang="ru-RU" sz="2400" dirty="0"/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визнання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двох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першооснов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буття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—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матеріального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та духовного —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рівноправними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взаємодіючими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>
              <a:defRPr/>
            </a:pPr>
            <a:endParaRPr lang="ru-RU" altLang="ru-RU" sz="2400" dirty="0"/>
          </a:p>
          <a:p>
            <a:pPr algn="just">
              <a:defRPr/>
            </a:pPr>
            <a:r>
              <a:rPr lang="ru-RU" altLang="ru-RU" sz="2400" i="1" dirty="0" err="1"/>
              <a:t>плюралізм</a:t>
            </a:r>
            <a:r>
              <a:rPr lang="ru-RU" altLang="ru-RU" sz="2400" i="1" dirty="0"/>
              <a:t> —</a:t>
            </a:r>
            <a:r>
              <a:rPr lang="ru-RU" altLang="ru-RU" sz="2400" dirty="0"/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розуміння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буття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як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абстракції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від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реально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існуючої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множини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речей,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якостей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процесів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явищ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>
              <a:defRPr/>
            </a:pPr>
            <a:endParaRPr lang="ru-RU" altLang="ru-RU" sz="2400" dirty="0"/>
          </a:p>
          <a:p>
            <a:pPr algn="just">
              <a:defRPr/>
            </a:pPr>
            <a:r>
              <a:rPr lang="ru-RU" altLang="ru-RU" sz="2400" i="1" dirty="0" err="1"/>
              <a:t>субстанціалізм</a:t>
            </a:r>
            <a:r>
              <a:rPr lang="ru-RU" altLang="ru-RU" sz="2400" i="1" dirty="0">
                <a:solidFill>
                  <a:srgbClr val="FF0000"/>
                </a:solidFill>
              </a:rPr>
              <a:t> </a:t>
            </a:r>
            <a:r>
              <a:rPr lang="ru-RU" altLang="ru-RU" sz="2400" i="1" dirty="0"/>
              <a:t>—</a:t>
            </a:r>
            <a:r>
              <a:rPr lang="ru-RU" altLang="ru-RU" sz="2400" dirty="0"/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визнання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того,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що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за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поверхнею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явищ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лежить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глибинна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внутрішня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сутність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Прямоугольник 1"/>
          <p:cNvSpPr>
            <a:spLocks noChangeArrowheads="1"/>
          </p:cNvSpPr>
          <p:nvPr/>
        </p:nvSpPr>
        <p:spPr bwMode="auto">
          <a:xfrm>
            <a:off x="365125" y="765175"/>
            <a:ext cx="84709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altLang="ru-RU" sz="2800" i="1" dirty="0" err="1">
                <a:latin typeface="+mn-lt"/>
              </a:rPr>
              <a:t>реїзм</a:t>
            </a:r>
            <a:r>
              <a:rPr lang="ru-RU" altLang="ru-RU" sz="2800" i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altLang="ru-RU" sz="2800" i="1" dirty="0">
                <a:solidFill>
                  <a:schemeClr val="tx2"/>
                </a:solidFill>
                <a:latin typeface="+mn-lt"/>
              </a:rPr>
              <a:t>—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позиція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,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згідно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з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якою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немає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ніяких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сутностей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поза речами;</a:t>
            </a:r>
          </a:p>
          <a:p>
            <a:pPr algn="just"/>
            <a:endParaRPr lang="ru-RU" altLang="ru-RU" sz="2800" dirty="0">
              <a:latin typeface="+mn-lt"/>
            </a:endParaRPr>
          </a:p>
          <a:p>
            <a:pPr algn="just"/>
            <a:r>
              <a:rPr lang="ru-RU" altLang="ru-RU" sz="2800" i="1" dirty="0" err="1">
                <a:latin typeface="+mn-lt"/>
              </a:rPr>
              <a:t>організм</a:t>
            </a:r>
            <a:r>
              <a:rPr lang="ru-RU" altLang="ru-RU" sz="2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(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або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організмизм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) —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позиція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,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згідно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з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якою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будова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світу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подібна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до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організму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,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тобто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внутрішньо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пов'язана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так,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що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окремі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елементи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не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мають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у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ній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самостійного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значення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;</a:t>
            </a:r>
          </a:p>
          <a:p>
            <a:pPr algn="just"/>
            <a:endParaRPr lang="ru-RU" altLang="ru-RU" sz="2800" dirty="0">
              <a:latin typeface="+mn-lt"/>
            </a:endParaRPr>
          </a:p>
          <a:p>
            <a:pPr algn="just"/>
            <a:r>
              <a:rPr lang="ru-RU" altLang="ru-RU" sz="2800" i="1" dirty="0" err="1">
                <a:latin typeface="+mn-lt"/>
              </a:rPr>
              <a:t>механіцизм</a:t>
            </a:r>
            <a:r>
              <a:rPr lang="ru-RU" altLang="ru-RU" sz="2800" i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altLang="ru-RU" sz="2800" i="1" dirty="0">
                <a:solidFill>
                  <a:schemeClr val="tx2"/>
                </a:solidFill>
                <a:latin typeface="+mn-lt"/>
              </a:rPr>
              <a:t>—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позиція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,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згідно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з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якою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елементи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світобудови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пов'язані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суто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зовнішньо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,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тобто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механічно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;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600" b="1" dirty="0"/>
          </a:p>
          <a:p>
            <a:pPr marL="609600" indent="-60960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3600" b="1" dirty="0"/>
              <a:t>ВИСНОВКИ: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uk-UA" altLang="ru-RU" sz="3200" b="1" dirty="0">
                <a:solidFill>
                  <a:schemeClr val="accent1">
                    <a:lumMod val="75000"/>
                  </a:schemeClr>
                </a:solidFill>
              </a:rPr>
              <a:t>Буття це вся цілісна дійсність і воно є вічним, </a:t>
            </a:r>
            <a:r>
              <a:rPr lang="uk-UA" altLang="ru-RU" sz="3200" b="1" dirty="0" err="1">
                <a:solidFill>
                  <a:schemeClr val="accent1">
                    <a:lumMod val="75000"/>
                  </a:schemeClr>
                </a:solidFill>
              </a:rPr>
              <a:t>несотворимим</a:t>
            </a:r>
            <a:r>
              <a:rPr lang="uk-UA" altLang="ru-RU" sz="3200" b="1" dirty="0">
                <a:solidFill>
                  <a:schemeClr val="accent1">
                    <a:lumMod val="75000"/>
                  </a:schemeClr>
                </a:solidFill>
              </a:rPr>
              <a:t> і </a:t>
            </a:r>
            <a:r>
              <a:rPr lang="uk-UA" altLang="ru-RU" sz="3200" b="1" dirty="0" err="1">
                <a:solidFill>
                  <a:schemeClr val="accent1">
                    <a:lumMod val="75000"/>
                  </a:schemeClr>
                </a:solidFill>
              </a:rPr>
              <a:t>незнищуємим</a:t>
            </a:r>
            <a:r>
              <a:rPr lang="uk-UA" altLang="ru-RU" sz="32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uk-UA" altLang="ru-RU" sz="3200" b="1" dirty="0">
                <a:solidFill>
                  <a:schemeClr val="accent1">
                    <a:lumMod val="75000"/>
                  </a:schemeClr>
                </a:solidFill>
              </a:rPr>
              <a:t>Буття – це єдність матеріального і ідеального, природного і штучного, постійного і мінливого, </a:t>
            </a:r>
            <a:r>
              <a:rPr lang="uk-UA" altLang="ru-RU" sz="3200" b="1" dirty="0" err="1">
                <a:solidFill>
                  <a:schemeClr val="accent1">
                    <a:lumMod val="75000"/>
                  </a:schemeClr>
                </a:solidFill>
              </a:rPr>
              <a:t>кінечного</a:t>
            </a:r>
            <a:r>
              <a:rPr lang="uk-UA" altLang="ru-RU" sz="3200" b="1" dirty="0">
                <a:solidFill>
                  <a:schemeClr val="accent1">
                    <a:lumMod val="75000"/>
                  </a:schemeClr>
                </a:solidFill>
              </a:rPr>
              <a:t> і безкінечного. </a:t>
            </a:r>
          </a:p>
          <a:p>
            <a:pPr marL="609600" indent="-60960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642938" y="785813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uk-UA" sz="4400" b="1" dirty="0"/>
              <a:t>План лекції</a:t>
            </a:r>
            <a:endParaRPr lang="ru-RU" sz="4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uk-UA" sz="3200" dirty="0"/>
              <a:t>Основні етапи розвитку уявлень про буття в історії філософської думки.</a:t>
            </a:r>
            <a:endParaRPr lang="ru-RU" sz="3200" dirty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uk-UA" sz="3200" dirty="0"/>
              <a:t>Основні форми буття. Філософський зміст категорій матерія. Простір  і час.</a:t>
            </a:r>
            <a:endParaRPr lang="ru-RU" sz="3200" dirty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uk-UA" sz="3200" dirty="0"/>
              <a:t> Свідомість як філософська проблема.</a:t>
            </a:r>
            <a:endParaRPr lang="ru-RU" sz="3200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sz="5400" b="1" dirty="0">
                <a:solidFill>
                  <a:schemeClr val="tx1"/>
                </a:solidFill>
              </a:rPr>
              <a:t>ПИТАННЯ</a:t>
            </a:r>
            <a:r>
              <a:rPr lang="uk-UA" altLang="ru-RU" sz="6000" b="1" i="1" dirty="0">
                <a:solidFill>
                  <a:schemeClr val="tx1"/>
                </a:solidFill>
              </a:rPr>
              <a:t> </a:t>
            </a:r>
            <a:r>
              <a:rPr lang="uk-UA" altLang="ru-RU" sz="6000" b="1" dirty="0">
                <a:solidFill>
                  <a:schemeClr val="tx1"/>
                </a:solidFill>
              </a:rPr>
              <a:t>2.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altLang="ru-RU" sz="2800" b="1" dirty="0"/>
          </a:p>
          <a:p>
            <a:pPr algn="ctr"/>
            <a:r>
              <a:rPr lang="uk-UA" altLang="ru-RU" sz="2800" b="1" dirty="0"/>
              <a:t> </a:t>
            </a:r>
            <a:r>
              <a:rPr lang="uk-UA" altLang="ru-RU" sz="4400" b="1" dirty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Категорія </a:t>
            </a:r>
            <a:r>
              <a:rPr lang="uk-UA" altLang="ru-RU" sz="4400" b="1" dirty="0" err="1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“матерія”</a:t>
            </a:r>
            <a:r>
              <a:rPr lang="uk-UA" altLang="ru-RU" sz="4400" b="1" dirty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 в </a:t>
            </a:r>
            <a:r>
              <a:rPr lang="uk-UA" altLang="ru-RU" sz="4400" b="1" dirty="0" err="1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історико-</a:t>
            </a:r>
            <a:r>
              <a:rPr lang="uk-UA" altLang="ru-RU" sz="4400" b="1" dirty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       філософському процесі</a:t>
            </a:r>
            <a:endParaRPr lang="ru-RU" sz="4400" dirty="0">
              <a:solidFill>
                <a:schemeClr val="accent3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839" name="Group 55"/>
          <p:cNvGraphicFramePr>
            <a:graphicFrameLocks noGrp="1"/>
          </p:cNvGraphicFramePr>
          <p:nvPr>
            <p:ph sz="half" idx="1"/>
          </p:nvPr>
        </p:nvGraphicFramePr>
        <p:xfrm>
          <a:off x="0" y="1341438"/>
          <a:ext cx="9144000" cy="5173662"/>
        </p:xfrm>
        <a:graphic>
          <a:graphicData uri="http://schemas.openxmlformats.org/drawingml/2006/table">
            <a:tbl>
              <a:tblPr/>
              <a:tblGrid>
                <a:gridCol w="914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799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Категорія “матерія” пройшла в своєму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розвитку декілька етапів: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191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</a:t>
                      </a: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Період Стародавньої філософії –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ототожнювалась з першоосновою світу – матерія – це вода, повітря, апейрон тощо;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191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2. Період Нового часу 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 матерія ототожнювалась з речовиною – характеризується масою та складається з елементарих частинок (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charset="0"/>
                        </a:rPr>
                        <a:t>електронів, протонів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); 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990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3.Матеріалізм ХХ століття</a:t>
                      </a: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 матерія це вся об'єктивна реальність.</a:t>
                      </a:r>
                      <a:endParaRPr kumimoji="0" lang="uk-UA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uk-UA" altLang="ru-RU" sz="2400" b="1">
                <a:solidFill>
                  <a:srgbClr val="FF0000"/>
                </a:solidFill>
              </a:rPr>
              <a:t>НОВОМУ ПІДХОДУ СПРИЯЛИ: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ru-RU" b="1">
                <a:solidFill>
                  <a:srgbClr val="FF0000"/>
                </a:solidFill>
              </a:rPr>
              <a:t>1895 </a:t>
            </a:r>
            <a:r>
              <a:rPr lang="uk-UA" altLang="ru-RU"/>
              <a:t>– відкриття рентгенівських променів </a:t>
            </a:r>
            <a:r>
              <a:rPr lang="uk-UA" altLang="ru-RU" sz="2400"/>
              <a:t>(Рентген);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ru-RU" b="1">
                <a:solidFill>
                  <a:srgbClr val="FF0000"/>
                </a:solidFill>
              </a:rPr>
              <a:t>1896</a:t>
            </a:r>
            <a:r>
              <a:rPr lang="uk-UA" altLang="ru-RU"/>
              <a:t> – відкриття явища радіоактивності </a:t>
            </a:r>
            <a:r>
              <a:rPr lang="uk-UA" altLang="ru-RU" sz="2400"/>
              <a:t>(Беккерель)</a:t>
            </a:r>
            <a:r>
              <a:rPr lang="uk-UA" altLang="ru-RU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ru-RU" b="1">
                <a:solidFill>
                  <a:srgbClr val="FF0000"/>
                </a:solidFill>
              </a:rPr>
              <a:t>1897 </a:t>
            </a:r>
            <a:r>
              <a:rPr lang="uk-UA" altLang="ru-RU"/>
              <a:t>– відкриття електрона </a:t>
            </a:r>
            <a:r>
              <a:rPr lang="uk-UA" altLang="ru-RU" sz="2400"/>
              <a:t>(Д. Томсон)</a:t>
            </a:r>
            <a:r>
              <a:rPr lang="uk-UA" altLang="ru-RU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sz="24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sz="24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sz="24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sz="24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sz="24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sz="24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ru-RU" sz="2400"/>
              <a:t>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sz="24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sz="24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ru-RU" sz="2400"/>
              <a:t>Рентген                                Беккерель              Джозеф Томсон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ru-RU" sz="2400"/>
              <a:t>1845-1923                           1852-1908                 1856-1940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ru-RU" sz="240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sz="2400" b="1">
              <a:solidFill>
                <a:srgbClr val="FF0000"/>
              </a:solidFill>
            </a:endParaRPr>
          </a:p>
        </p:txBody>
      </p:sp>
      <p:pic>
        <p:nvPicPr>
          <p:cNvPr id="25603" name="Picture 5" descr="Рентге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2205038"/>
            <a:ext cx="222567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7" descr="Henri Becquerel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8038" y="2276475"/>
            <a:ext cx="2540000" cy="288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11" descr="Jj-thomson2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40513" y="2349500"/>
            <a:ext cx="2503487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7"/>
          <p:cNvGrpSpPr>
            <a:grpSpLocks/>
          </p:cNvGrpSpPr>
          <p:nvPr/>
        </p:nvGrpSpPr>
        <p:grpSpPr bwMode="auto">
          <a:xfrm>
            <a:off x="250825" y="765175"/>
            <a:ext cx="8642350" cy="5616575"/>
            <a:chOff x="385" y="482"/>
            <a:chExt cx="4944" cy="2722"/>
          </a:xfrm>
        </p:grpSpPr>
        <p:sp>
          <p:nvSpPr>
            <p:cNvPr id="26627" name="Oval 4"/>
            <p:cNvSpPr>
              <a:spLocks noChangeArrowheads="1"/>
            </p:cNvSpPr>
            <p:nvPr/>
          </p:nvSpPr>
          <p:spPr bwMode="auto">
            <a:xfrm>
              <a:off x="703" y="482"/>
              <a:ext cx="4218" cy="81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uk-UA" altLang="ru-RU" sz="3200" i="1" u="sng">
                  <a:solidFill>
                    <a:srgbClr val="050963"/>
                  </a:solidFill>
                  <a:latin typeface="Times New Roman" pitchFamily="18" charset="0"/>
                </a:rPr>
                <a:t>Категорія “матерія”</a:t>
              </a:r>
              <a:endParaRPr lang="ru-RU" altLang="ru-RU" sz="3200" i="1" u="sng">
                <a:solidFill>
                  <a:srgbClr val="050963"/>
                </a:solidFill>
                <a:latin typeface="Times New Roman" pitchFamily="18" charset="0"/>
              </a:endParaRPr>
            </a:p>
          </p:txBody>
        </p:sp>
        <p:sp>
          <p:nvSpPr>
            <p:cNvPr id="26628" name="Rectangle 5"/>
            <p:cNvSpPr>
              <a:spLocks noChangeArrowheads="1"/>
            </p:cNvSpPr>
            <p:nvPr/>
          </p:nvSpPr>
          <p:spPr bwMode="auto">
            <a:xfrm>
              <a:off x="385" y="1752"/>
              <a:ext cx="4944" cy="145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just"/>
              <a:r>
                <a:rPr lang="uk-UA" altLang="ru-RU" sz="4000" i="1">
                  <a:solidFill>
                    <a:srgbClr val="FF0000"/>
                  </a:solidFill>
                  <a:latin typeface="Times New Roman" pitchFamily="18" charset="0"/>
                </a:rPr>
                <a:t>Матерія</a:t>
              </a:r>
              <a:r>
                <a:rPr lang="uk-UA" altLang="ru-RU" sz="3200" i="1">
                  <a:solidFill>
                    <a:srgbClr val="050963"/>
                  </a:solidFill>
                  <a:latin typeface="Times New Roman" pitchFamily="18" charset="0"/>
                </a:rPr>
                <a:t> – філософська категорія для </a:t>
              </a:r>
            </a:p>
            <a:p>
              <a:pPr algn="just"/>
              <a:r>
                <a:rPr lang="uk-UA" altLang="ru-RU" sz="3200" i="1">
                  <a:solidFill>
                    <a:srgbClr val="050963"/>
                  </a:solidFill>
                  <a:latin typeface="Times New Roman" pitchFamily="18" charset="0"/>
                </a:rPr>
                <a:t>означення об’єктивної реальності </a:t>
              </a:r>
            </a:p>
            <a:p>
              <a:pPr algn="just"/>
              <a:r>
                <a:rPr lang="uk-UA" altLang="ru-RU" sz="3200" i="1">
                  <a:solidFill>
                    <a:srgbClr val="050963"/>
                  </a:solidFill>
                  <a:latin typeface="Times New Roman" pitchFamily="18" charset="0"/>
                </a:rPr>
                <a:t>(чуттєво-предметного світу), що дається </a:t>
              </a:r>
            </a:p>
            <a:p>
              <a:pPr algn="just"/>
              <a:r>
                <a:rPr lang="uk-UA" altLang="ru-RU" sz="3200" i="1">
                  <a:solidFill>
                    <a:srgbClr val="050963"/>
                  </a:solidFill>
                  <a:latin typeface="Times New Roman" pitchFamily="18" charset="0"/>
                </a:rPr>
                <a:t>людині через її відчуття, сприймається </a:t>
              </a:r>
            </a:p>
            <a:p>
              <a:pPr algn="just"/>
              <a:r>
                <a:rPr lang="uk-UA" altLang="ru-RU" sz="3200" i="1">
                  <a:solidFill>
                    <a:srgbClr val="050963"/>
                  </a:solidFill>
                  <a:latin typeface="Times New Roman" pitchFamily="18" charset="0"/>
                </a:rPr>
                <a:t>ними та не залежить від відчуттів. </a:t>
              </a:r>
              <a:endParaRPr lang="ru-RU" altLang="ru-RU" sz="3200" i="1">
                <a:solidFill>
                  <a:srgbClr val="050963"/>
                </a:solidFill>
                <a:latin typeface="Times New Roman" pitchFamily="18" charset="0"/>
              </a:endParaRPr>
            </a:p>
          </p:txBody>
        </p:sp>
        <p:sp>
          <p:nvSpPr>
            <p:cNvPr id="26629" name="Line 6"/>
            <p:cNvSpPr>
              <a:spLocks noChangeShapeType="1"/>
            </p:cNvSpPr>
            <p:nvPr/>
          </p:nvSpPr>
          <p:spPr bwMode="auto">
            <a:xfrm>
              <a:off x="2835" y="1298"/>
              <a:ext cx="0" cy="4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  <a:defRPr/>
            </a:pPr>
            <a:r>
              <a:rPr lang="uk-UA" altLang="ru-RU" sz="4000" b="1" dirty="0">
                <a:solidFill>
                  <a:srgbClr val="FF0000"/>
                </a:solidFill>
              </a:rPr>
              <a:t>            ОСНОВНІ ВЛАСТИВОСТІ МАТЕРІЇ:</a:t>
            </a:r>
          </a:p>
          <a:p>
            <a:pPr marL="609600" indent="-609600" algn="ctr" eaLnBrk="1" hangingPunct="1">
              <a:buFontTx/>
              <a:buNone/>
              <a:defRPr/>
            </a:pPr>
            <a:endParaRPr lang="uk-UA" altLang="ru-RU" sz="4000" b="1" dirty="0">
              <a:solidFill>
                <a:srgbClr val="FF0000"/>
              </a:solidFill>
            </a:endParaRP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uk-UA" altLang="ru-RU" b="1" dirty="0">
                <a:solidFill>
                  <a:schemeClr val="accent1">
                    <a:lumMod val="75000"/>
                  </a:schemeClr>
                </a:solidFill>
              </a:rPr>
              <a:t>ОБ‘ЄКТИВНІСТЬ.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uk-UA" altLang="ru-RU" b="1" dirty="0">
                <a:solidFill>
                  <a:schemeClr val="accent1">
                    <a:lumMod val="75000"/>
                  </a:schemeClr>
                </a:solidFill>
              </a:rPr>
              <a:t>НЕВИЧЕРПНІСТЬ.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uk-UA" altLang="ru-RU" b="1" dirty="0">
                <a:solidFill>
                  <a:schemeClr val="accent1">
                    <a:lumMod val="75000"/>
                  </a:schemeClr>
                </a:solidFill>
              </a:rPr>
              <a:t>НЕЗНИЩУВАНІСТЬ.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uk-UA" altLang="ru-RU" b="1" dirty="0">
                <a:solidFill>
                  <a:schemeClr val="accent1">
                    <a:lumMod val="75000"/>
                  </a:schemeClr>
                </a:solidFill>
              </a:rPr>
              <a:t>СТРУКТУРНІСТЬ.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uk-UA" altLang="ru-RU" b="1" dirty="0">
                <a:solidFill>
                  <a:schemeClr val="accent1">
                    <a:lumMod val="75000"/>
                  </a:schemeClr>
                </a:solidFill>
              </a:rPr>
              <a:t>МІНЛИВІСТЬ.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uk-UA" altLang="ru-RU" b="1" dirty="0">
                <a:solidFill>
                  <a:schemeClr val="accent1">
                    <a:lumMod val="75000"/>
                  </a:schemeClr>
                </a:solidFill>
              </a:rPr>
              <a:t>ВИЗНАЧЕНІСТЬ У ПРОСТОРІ І ЧАСІ.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uk-UA" altLang="ru-RU" b="1" dirty="0">
                <a:solidFill>
                  <a:schemeClr val="accent1">
                    <a:lumMod val="75000"/>
                  </a:schemeClr>
                </a:solidFill>
              </a:rPr>
              <a:t>НАЯВНІСТЬ РУХУ.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uk-UA" altLang="ru-RU" b="1" dirty="0">
                <a:solidFill>
                  <a:schemeClr val="accent1">
                    <a:lumMod val="75000"/>
                  </a:schemeClr>
                </a:solidFill>
              </a:rPr>
              <a:t>САМООРГАНІЗАЦІЯ.</a:t>
            </a:r>
          </a:p>
          <a:p>
            <a:pPr marL="609600" indent="-609600" eaLnBrk="1" hangingPunct="1">
              <a:buFontTx/>
              <a:buAutoNum type="arabicPeriod"/>
              <a:defRPr/>
            </a:pPr>
            <a:endParaRPr lang="uk-UA" altLang="ru-RU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uk-UA" altLang="ru-RU" b="1">
                <a:solidFill>
                  <a:srgbClr val="FF0000"/>
                </a:solidFill>
              </a:rPr>
              <a:t>НЕЖИВА:</a:t>
            </a:r>
          </a:p>
          <a:p>
            <a:pPr eaLnBrk="1" hangingPunct="1">
              <a:buFontTx/>
              <a:buNone/>
            </a:pPr>
            <a:r>
              <a:rPr lang="uk-UA" altLang="ru-RU" b="1"/>
              <a:t>МІКРОСВІТ;</a:t>
            </a:r>
          </a:p>
          <a:p>
            <a:pPr eaLnBrk="1" hangingPunct="1">
              <a:buFontTx/>
              <a:buNone/>
            </a:pPr>
            <a:r>
              <a:rPr lang="uk-UA" altLang="ru-RU" b="1"/>
              <a:t>МАКРОСВІТ;</a:t>
            </a:r>
          </a:p>
          <a:p>
            <a:pPr eaLnBrk="1" hangingPunct="1">
              <a:buFontTx/>
              <a:buNone/>
            </a:pPr>
            <a:r>
              <a:rPr lang="uk-UA" altLang="ru-RU" b="1"/>
              <a:t>МЕГАСВІТ.</a:t>
            </a:r>
          </a:p>
        </p:txBody>
      </p:sp>
      <p:sp>
        <p:nvSpPr>
          <p:cNvPr id="28675" name="Rectangle 13"/>
          <p:cNvSpPr>
            <a:spLocks noGrp="1" noChangeArrowheads="1"/>
          </p:cNvSpPr>
          <p:nvPr>
            <p:ph sz="quarter" idx="2"/>
          </p:nvPr>
        </p:nvSpPr>
        <p:spPr>
          <a:xfrm>
            <a:off x="250825" y="3938588"/>
            <a:ext cx="4244975" cy="22272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uk-UA" altLang="ru-RU" b="1">
                <a:solidFill>
                  <a:srgbClr val="FF0000"/>
                </a:solidFill>
              </a:rPr>
              <a:t>     ЖИВА:</a:t>
            </a:r>
          </a:p>
          <a:p>
            <a:pPr eaLnBrk="1" hangingPunct="1">
              <a:buFontTx/>
              <a:buNone/>
            </a:pPr>
            <a:r>
              <a:rPr lang="uk-UA" altLang="ru-RU" b="1"/>
              <a:t>ПІДОРГАНІЗМИ;</a:t>
            </a:r>
          </a:p>
          <a:p>
            <a:pPr eaLnBrk="1" hangingPunct="1">
              <a:buFontTx/>
              <a:buNone/>
            </a:pPr>
            <a:r>
              <a:rPr lang="uk-UA" altLang="ru-RU" b="1"/>
              <a:t>ОРГАНІЗМИ;</a:t>
            </a:r>
          </a:p>
          <a:p>
            <a:pPr eaLnBrk="1" hangingPunct="1">
              <a:buFontTx/>
              <a:buNone/>
            </a:pPr>
            <a:r>
              <a:rPr lang="uk-UA" altLang="ru-RU" b="1"/>
              <a:t>ПОНАДОРГАНІЗМИ.</a:t>
            </a:r>
          </a:p>
        </p:txBody>
      </p:sp>
      <p:sp>
        <p:nvSpPr>
          <p:cNvPr id="28676" name="Rectangle 14"/>
          <p:cNvSpPr>
            <a:spLocks noGrp="1" noChangeArrowheads="1"/>
          </p:cNvSpPr>
          <p:nvPr>
            <p:ph sz="half" idx="3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uk-UA" altLang="ru-RU" b="1">
                <a:solidFill>
                  <a:srgbClr val="FF0000"/>
                </a:solidFill>
              </a:rPr>
              <a:t>СОЦІАЛЬНО-ОРГАНІЗОВАНА:</a:t>
            </a:r>
          </a:p>
          <a:p>
            <a:pPr eaLnBrk="1" hangingPunct="1">
              <a:buFontTx/>
              <a:buNone/>
            </a:pPr>
            <a:r>
              <a:rPr lang="uk-UA" altLang="ru-RU" b="1"/>
              <a:t>ЛЮДИНА;</a:t>
            </a:r>
          </a:p>
          <a:p>
            <a:pPr eaLnBrk="1" hangingPunct="1">
              <a:buFontTx/>
              <a:buNone/>
            </a:pPr>
            <a:r>
              <a:rPr lang="uk-UA" altLang="ru-RU" b="1"/>
              <a:t>СУСПІЛЬСТВО;</a:t>
            </a:r>
          </a:p>
          <a:p>
            <a:pPr eaLnBrk="1" hangingPunct="1">
              <a:buFontTx/>
              <a:buNone/>
            </a:pPr>
            <a:r>
              <a:rPr lang="uk-UA" altLang="ru-RU" b="1"/>
              <a:t>ЛЮДСТВО В ЦІЛОМУ.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uk-UA" altLang="ru-RU" sz="3600" b="1" dirty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uk-UA" altLang="ru-RU" sz="3600" b="1" dirty="0">
                <a:solidFill>
                  <a:srgbClr val="FF0000"/>
                </a:solidFill>
              </a:rPr>
              <a:t>ТИПИ МАТЕРІЇ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89" name="Group 69"/>
          <p:cNvGraphicFramePr>
            <a:graphicFrameLocks noGrp="1"/>
          </p:cNvGraphicFramePr>
          <p:nvPr>
            <p:ph sz="half" idx="1"/>
          </p:nvPr>
        </p:nvGraphicFramePr>
        <p:xfrm>
          <a:off x="565150" y="620713"/>
          <a:ext cx="8578850" cy="6307138"/>
        </p:xfrm>
        <a:graphic>
          <a:graphicData uri="http://schemas.openxmlformats.org/drawingml/2006/table">
            <a:tbl>
              <a:tblPr/>
              <a:tblGrid>
                <a:gridCol w="4475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3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155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0912C7"/>
                          </a:solidFill>
                          <a:effectLst/>
                          <a:latin typeface="Arial" charset="0"/>
                        </a:rPr>
                        <a:t>РЕЧОВИНА </a:t>
                      </a:r>
                      <a:r>
                        <a:rPr kumimoji="0" lang="uk-UA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uk-UA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uk-UA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такий вид матерії, що має масу спокою. Її стани: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0912C7"/>
                          </a:solidFill>
                          <a:effectLst/>
                          <a:latin typeface="Arial" charset="0"/>
                        </a:rPr>
                        <a:t>ПОЛЕ</a:t>
                      </a: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912C7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 матеріальне утворення, що не має стану спокою.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9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ЗВЕРХТВЕРДИЙ;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ГРАВІТАЦІЙНЕ;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65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ТВЕРДИЙ;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МАГНІТНЕ;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02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РІДКИЙ;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ЕЛЕКТРИЧНЕ;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49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ГАЗОПОДІБНИЙ;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ЕЛЕКТРОННЕ;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449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ПЛАМА</a:t>
                      </a:r>
                      <a:r>
                        <a:rPr kumimoji="0" lang="uk-UA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</a:t>
                      </a: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іонізований газ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МЕЗОННЕ…. тощо.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9721" name="Rectangle 3"/>
          <p:cNvSpPr>
            <a:spLocks noGrp="1" noChangeArrowheads="1"/>
          </p:cNvSpPr>
          <p:nvPr>
            <p:ph sz="quarter" idx="2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uk-UA" altLang="ru-RU" sz="3600" b="1">
                <a:solidFill>
                  <a:srgbClr val="FF0000"/>
                </a:solidFill>
              </a:rPr>
              <a:t>ВИДИ МАТЕРІЇ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uk-UA" altLang="ru-RU" sz="3200" b="1" dirty="0">
              <a:solidFill>
                <a:srgbClr val="FF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uk-UA" altLang="ru-RU" sz="3200" b="1" dirty="0">
                <a:solidFill>
                  <a:srgbClr val="FF0000"/>
                </a:solidFill>
              </a:rPr>
              <a:t>СПОСОБОМ ІСНУВАННЯ МАТЕРІЇ Є РУХ, а ФОРМАМИ ЇЇ ІСНУВАННЯ Є ПРОСТІР І ЧАС.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uk-UA" altLang="ru-RU" sz="3600" b="1" dirty="0">
              <a:solidFill>
                <a:srgbClr val="FF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uk-UA" altLang="ru-RU" sz="3600" b="1" dirty="0">
                <a:solidFill>
                  <a:srgbClr val="FF0000"/>
                </a:solidFill>
              </a:rPr>
              <a:t>РУХ </a:t>
            </a:r>
            <a:r>
              <a:rPr lang="uk-UA" altLang="ru-RU" sz="3600" dirty="0">
                <a:solidFill>
                  <a:srgbClr val="0912C7"/>
                </a:solidFill>
              </a:rPr>
              <a:t>– </a:t>
            </a:r>
            <a:r>
              <a:rPr lang="uk-UA" altLang="ru-RU" sz="3600" b="1" dirty="0">
                <a:solidFill>
                  <a:srgbClr val="0912C7"/>
                </a:solidFill>
              </a:rPr>
              <a:t>це будь-яка зміна матеріальних об'єктів або взаємодія між ними. </a:t>
            </a:r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uk-UA" altLang="ru-RU" b="1" dirty="0">
                <a:solidFill>
                  <a:srgbClr val="FF0000"/>
                </a:solidFill>
              </a:rPr>
              <a:t>ОСНОВНІ ВЛАСТИВОСТІ РУХУ: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uk-UA" altLang="ru-RU" b="1" dirty="0" err="1"/>
              <a:t>Обєктивність</a:t>
            </a:r>
            <a:r>
              <a:rPr lang="uk-UA" altLang="ru-RU" b="1" dirty="0"/>
              <a:t>;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uk-UA" altLang="ru-RU" b="1" dirty="0" err="1"/>
              <a:t>Всезагальність</a:t>
            </a:r>
            <a:r>
              <a:rPr lang="uk-UA" altLang="ru-RU" b="1" dirty="0"/>
              <a:t>;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uk-UA" altLang="ru-RU" b="1" dirty="0" err="1"/>
              <a:t>Несотворимість</a:t>
            </a:r>
            <a:r>
              <a:rPr lang="uk-UA" altLang="ru-RU" b="1" dirty="0"/>
              <a:t>;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uk-UA" altLang="ru-RU" b="1" dirty="0" err="1"/>
              <a:t>Незнищуваність</a:t>
            </a:r>
            <a:r>
              <a:rPr lang="uk-UA" altLang="ru-RU" b="1" dirty="0"/>
              <a:t>;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uk-UA" altLang="ru-RU" b="1" dirty="0" err="1"/>
              <a:t>Протиречівість</a:t>
            </a:r>
            <a:r>
              <a:rPr lang="uk-UA" altLang="ru-RU" b="1" dirty="0"/>
              <a:t> (абсолютність і відносність).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altLang="ru-RU" sz="3600" b="1" dirty="0">
                <a:solidFill>
                  <a:srgbClr val="FF0000"/>
                </a:solidFill>
              </a:rPr>
              <a:t>ФОРМИ РУХУ МАТЕРІЇ: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uk-UA" altLang="ru-RU" sz="3600" b="1" dirty="0">
                <a:solidFill>
                  <a:srgbClr val="0912C7"/>
                </a:solidFill>
              </a:rPr>
              <a:t>Механічна</a:t>
            </a:r>
            <a:r>
              <a:rPr lang="uk-UA" altLang="ru-RU" sz="3600" dirty="0">
                <a:solidFill>
                  <a:srgbClr val="0912C7"/>
                </a:solidFill>
              </a:rPr>
              <a:t> </a:t>
            </a:r>
            <a:r>
              <a:rPr lang="uk-UA" altLang="ru-RU" sz="3600" dirty="0"/>
              <a:t>– переміщення мас тіл.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uk-UA" altLang="ru-RU" sz="3600" b="1" dirty="0">
                <a:solidFill>
                  <a:srgbClr val="0912C7"/>
                </a:solidFill>
              </a:rPr>
              <a:t>Фізична</a:t>
            </a:r>
            <a:r>
              <a:rPr lang="uk-UA" altLang="ru-RU" sz="3600" dirty="0">
                <a:solidFill>
                  <a:srgbClr val="0912C7"/>
                </a:solidFill>
              </a:rPr>
              <a:t> </a:t>
            </a:r>
            <a:r>
              <a:rPr lang="uk-UA" altLang="ru-RU" sz="3600" dirty="0"/>
              <a:t>– зміни на молекулярному рівні.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uk-UA" altLang="ru-RU" sz="3600" b="1" dirty="0">
                <a:solidFill>
                  <a:srgbClr val="0912C7"/>
                </a:solidFill>
              </a:rPr>
              <a:t>Хімічна</a:t>
            </a:r>
            <a:r>
              <a:rPr lang="uk-UA" altLang="ru-RU" sz="3600" dirty="0">
                <a:solidFill>
                  <a:srgbClr val="0912C7"/>
                </a:solidFill>
              </a:rPr>
              <a:t> </a:t>
            </a:r>
            <a:r>
              <a:rPr lang="uk-UA" altLang="ru-RU" sz="3600" dirty="0"/>
              <a:t>- зміни на атомарному рівні.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uk-UA" altLang="ru-RU" sz="3600" b="1" dirty="0">
                <a:solidFill>
                  <a:srgbClr val="0912C7"/>
                </a:solidFill>
              </a:rPr>
              <a:t>Біологічна</a:t>
            </a:r>
            <a:r>
              <a:rPr lang="uk-UA" altLang="ru-RU" sz="3600" dirty="0"/>
              <a:t> - зміни на клітинному рівні.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uk-UA" altLang="ru-RU" sz="3600" b="1" dirty="0">
                <a:solidFill>
                  <a:srgbClr val="0912C7"/>
                </a:solidFill>
              </a:rPr>
              <a:t>Соціальна</a:t>
            </a:r>
            <a:r>
              <a:rPr lang="uk-UA" altLang="ru-RU" sz="3600" dirty="0"/>
              <a:t> – зміни на рівні особистості і суспільства.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3200" b="1" dirty="0">
                <a:solidFill>
                  <a:srgbClr val="FF0000"/>
                </a:solidFill>
              </a:rPr>
              <a:t>ПРИНЦИПИ ВЗАЄМОДІЇ ФОРМ РУХУ:</a:t>
            </a:r>
          </a:p>
          <a:p>
            <a:pPr marL="609600" indent="-60960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600" b="1" dirty="0">
              <a:solidFill>
                <a:srgbClr val="FF0000"/>
              </a:solidFill>
            </a:endParaRP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uk-UA" altLang="ru-RU" sz="2800" b="1" dirty="0">
                <a:solidFill>
                  <a:srgbClr val="0070C0"/>
                </a:solidFill>
              </a:rPr>
              <a:t>ФУНКЦІОНАЛЬНИЙ </a:t>
            </a:r>
            <a:r>
              <a:rPr lang="uk-UA" altLang="ru-RU" sz="2800" dirty="0">
                <a:solidFill>
                  <a:srgbClr val="0070C0"/>
                </a:solidFill>
              </a:rPr>
              <a:t>– кожна форма руху виконує свої функції.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uk-UA" altLang="ru-RU" sz="2800" b="1" dirty="0">
                <a:solidFill>
                  <a:srgbClr val="0070C0"/>
                </a:solidFill>
              </a:rPr>
              <a:t>ГЕНЕТИЧНИЙ </a:t>
            </a:r>
            <a:r>
              <a:rPr lang="uk-UA" altLang="ru-RU" sz="2800" dirty="0">
                <a:solidFill>
                  <a:srgbClr val="0070C0"/>
                </a:solidFill>
              </a:rPr>
              <a:t>– нижчі форми руху входять до складу вищих.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uk-UA" altLang="ru-RU" sz="2800" b="1" dirty="0">
                <a:solidFill>
                  <a:srgbClr val="0070C0"/>
                </a:solidFill>
              </a:rPr>
              <a:t>АНТИРЕДУКЦІЙНИЙ </a:t>
            </a:r>
            <a:r>
              <a:rPr lang="uk-UA" altLang="ru-RU" sz="2800" dirty="0">
                <a:solidFill>
                  <a:srgbClr val="0070C0"/>
                </a:solidFill>
              </a:rPr>
              <a:t>– вищі форми не входять і не зводяться до нижчих.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2800" dirty="0">
              <a:solidFill>
                <a:srgbClr val="0070C0"/>
              </a:solidFill>
            </a:endParaRPr>
          </a:p>
          <a:p>
            <a:pPr marL="609600" indent="-60960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2800" b="1" dirty="0">
                <a:solidFill>
                  <a:srgbClr val="0070C0"/>
                </a:solidFill>
              </a:rPr>
              <a:t>РУХ МОЖЕ ЗДІЙСНЮВАТИСЬ ТІЛЬКИ У ПРОСТОРІ І ЧАСІ, ЯКІ Є ФОРМАМИ БУТТЯ МАТЕРІЇ.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400" i="1" dirty="0"/>
              <a:t>Р</a:t>
            </a:r>
            <a:r>
              <a:rPr lang="ru-RU" sz="4400" i="1" dirty="0"/>
              <a:t>екомендована література:</a:t>
            </a:r>
            <a:br>
              <a:rPr lang="ru-RU" dirty="0"/>
            </a:br>
            <a:endParaRPr lang="ru-RU" dirty="0"/>
          </a:p>
        </p:txBody>
      </p:sp>
      <p:sp>
        <p:nvSpPr>
          <p:cNvPr id="6147" name="Объект 2"/>
          <p:cNvSpPr>
            <a:spLocks noGrp="1"/>
          </p:cNvSpPr>
          <p:nvPr>
            <p:ph idx="1"/>
          </p:nvPr>
        </p:nvSpPr>
        <p:spPr>
          <a:xfrm>
            <a:off x="395536" y="1134000"/>
            <a:ext cx="8496000" cy="5724000"/>
          </a:xfrm>
          <a:ln>
            <a:solidFill>
              <a:schemeClr val="accent1"/>
            </a:solidFill>
          </a:ln>
        </p:spPr>
        <p:txBody>
          <a:bodyPr/>
          <a:lstStyle/>
          <a:p>
            <a:pPr algn="just" eaLnBrk="1" hangingPunct="1"/>
            <a:r>
              <a:rPr lang="ru-RU" sz="1600" i="1" dirty="0" err="1">
                <a:solidFill>
                  <a:schemeClr val="tx2"/>
                </a:solidFill>
              </a:rPr>
              <a:t>Арлычев</a:t>
            </a:r>
            <a:r>
              <a:rPr lang="ru-RU" sz="1600" i="1" dirty="0">
                <a:solidFill>
                  <a:schemeClr val="tx2"/>
                </a:solidFill>
              </a:rPr>
              <a:t> </a:t>
            </a:r>
            <a:r>
              <a:rPr lang="ru-RU" sz="1600" dirty="0">
                <a:solidFill>
                  <a:schemeClr val="tx2"/>
                </a:solidFill>
              </a:rPr>
              <a:t>А. Онтология и теория познания. Учебное пособие. – М.:  </a:t>
            </a:r>
            <a:r>
              <a:rPr lang="ru-RU" sz="1600" dirty="0" err="1">
                <a:solidFill>
                  <a:schemeClr val="tx2"/>
                </a:solidFill>
              </a:rPr>
              <a:t>Либроком</a:t>
            </a:r>
            <a:r>
              <a:rPr lang="ru-RU" sz="1600" dirty="0">
                <a:solidFill>
                  <a:schemeClr val="tx2"/>
                </a:solidFill>
              </a:rPr>
              <a:t>. – 2016. – 226 с.</a:t>
            </a:r>
          </a:p>
          <a:p>
            <a:pPr algn="just" eaLnBrk="1" hangingPunct="1"/>
            <a:r>
              <a:rPr lang="uk-UA" sz="1600" i="1" dirty="0" err="1">
                <a:solidFill>
                  <a:schemeClr val="tx2"/>
                </a:solidFill>
              </a:rPr>
              <a:t>Губар</a:t>
            </a:r>
            <a:r>
              <a:rPr lang="uk-UA" sz="1600" i="1" dirty="0">
                <a:solidFill>
                  <a:schemeClr val="tx2"/>
                </a:solidFill>
              </a:rPr>
              <a:t> О.М. </a:t>
            </a:r>
            <a:r>
              <a:rPr lang="uk-UA" sz="1600" dirty="0">
                <a:solidFill>
                  <a:schemeClr val="tx2"/>
                </a:solidFill>
              </a:rPr>
              <a:t>Філософія: інтерактивний курс лекцій: </a:t>
            </a:r>
            <a:r>
              <a:rPr lang="uk-UA" sz="1600" dirty="0" err="1">
                <a:solidFill>
                  <a:schemeClr val="tx2"/>
                </a:solidFill>
              </a:rPr>
              <a:t>навч</a:t>
            </a:r>
            <a:r>
              <a:rPr lang="uk-UA" sz="1600" dirty="0">
                <a:solidFill>
                  <a:schemeClr val="tx2"/>
                </a:solidFill>
              </a:rPr>
              <a:t>. посібник. К.: Центр </a:t>
            </a:r>
            <a:r>
              <a:rPr lang="uk-UA" sz="1600" dirty="0" err="1">
                <a:solidFill>
                  <a:schemeClr val="tx2"/>
                </a:solidFill>
              </a:rPr>
              <a:t>учбов</a:t>
            </a:r>
            <a:r>
              <a:rPr lang="uk-UA" sz="1600" dirty="0">
                <a:solidFill>
                  <a:schemeClr val="tx2"/>
                </a:solidFill>
              </a:rPr>
              <a:t>. Л-ри, 2012 – 416 с.</a:t>
            </a:r>
            <a:endParaRPr lang="ru-RU" sz="1600" dirty="0">
              <a:solidFill>
                <a:schemeClr val="tx2"/>
              </a:solidFill>
            </a:endParaRPr>
          </a:p>
          <a:p>
            <a:pPr algn="just" eaLnBrk="1" hangingPunct="1"/>
            <a:r>
              <a:rPr lang="ru-RU" sz="1600" i="1" dirty="0" err="1">
                <a:solidFill>
                  <a:schemeClr val="tx2"/>
                </a:solidFill>
              </a:rPr>
              <a:t>Губин</a:t>
            </a:r>
            <a:r>
              <a:rPr lang="ru-RU" sz="1600" i="1" dirty="0">
                <a:solidFill>
                  <a:schemeClr val="tx2"/>
                </a:solidFill>
              </a:rPr>
              <a:t> В. </a:t>
            </a:r>
            <a:r>
              <a:rPr lang="ru-RU" sz="1600" dirty="0">
                <a:solidFill>
                  <a:schemeClr val="tx2"/>
                </a:solidFill>
              </a:rPr>
              <a:t>Философия. Учебник. – М.: </a:t>
            </a:r>
            <a:r>
              <a:rPr lang="ru-RU" sz="1600" u="sng" dirty="0">
                <a:solidFill>
                  <a:schemeClr val="tx2"/>
                </a:solidFill>
              </a:rPr>
              <a:t>Проспект</a:t>
            </a:r>
            <a:r>
              <a:rPr lang="ru-RU" sz="1600" dirty="0">
                <a:solidFill>
                  <a:schemeClr val="tx2"/>
                </a:solidFill>
              </a:rPr>
              <a:t>, 2016. – 336 с.</a:t>
            </a:r>
          </a:p>
          <a:p>
            <a:pPr algn="just" eaLnBrk="1" hangingPunct="1"/>
            <a:r>
              <a:rPr lang="uk-UA" sz="1600" dirty="0">
                <a:solidFill>
                  <a:schemeClr val="tx2"/>
                </a:solidFill>
              </a:rPr>
              <a:t> </a:t>
            </a:r>
            <a:r>
              <a:rPr lang="uk-UA" sz="1600" i="1" dirty="0" err="1">
                <a:solidFill>
                  <a:schemeClr val="tx2"/>
                </a:solidFill>
              </a:rPr>
              <a:t>Мальков</a:t>
            </a:r>
            <a:r>
              <a:rPr lang="uk-UA" sz="1600" i="1" dirty="0">
                <a:solidFill>
                  <a:schemeClr val="tx2"/>
                </a:solidFill>
              </a:rPr>
              <a:t> Б.Н., </a:t>
            </a:r>
            <a:r>
              <a:rPr lang="uk-UA" sz="1600" i="1" dirty="0" err="1">
                <a:solidFill>
                  <a:schemeClr val="tx2"/>
                </a:solidFill>
              </a:rPr>
              <a:t>Торгашев</a:t>
            </a:r>
            <a:r>
              <a:rPr lang="uk-UA" sz="1600" i="1" dirty="0">
                <a:solidFill>
                  <a:schemeClr val="tx2"/>
                </a:solidFill>
              </a:rPr>
              <a:t> Г.А. </a:t>
            </a:r>
            <a:r>
              <a:rPr lang="uk-UA" sz="1600" dirty="0" err="1">
                <a:solidFill>
                  <a:schemeClr val="tx2"/>
                </a:solidFill>
              </a:rPr>
              <a:t>Философия</a:t>
            </a:r>
            <a:r>
              <a:rPr lang="uk-UA" sz="1600" dirty="0">
                <a:solidFill>
                  <a:schemeClr val="tx2"/>
                </a:solidFill>
              </a:rPr>
              <a:t> для </a:t>
            </a:r>
            <a:r>
              <a:rPr lang="uk-UA" sz="1600" dirty="0" err="1">
                <a:solidFill>
                  <a:schemeClr val="tx2"/>
                </a:solidFill>
              </a:rPr>
              <a:t>юристов</a:t>
            </a:r>
            <a:r>
              <a:rPr lang="uk-UA" sz="1600" dirty="0">
                <a:solidFill>
                  <a:schemeClr val="tx2"/>
                </a:solidFill>
              </a:rPr>
              <a:t>: </a:t>
            </a:r>
            <a:r>
              <a:rPr lang="uk-UA" sz="1600" dirty="0" err="1">
                <a:solidFill>
                  <a:schemeClr val="tx2"/>
                </a:solidFill>
              </a:rPr>
              <a:t>учебное</a:t>
            </a:r>
            <a:r>
              <a:rPr lang="uk-UA" sz="1600" dirty="0">
                <a:solidFill>
                  <a:schemeClr val="tx2"/>
                </a:solidFill>
              </a:rPr>
              <a:t>        </a:t>
            </a:r>
            <a:r>
              <a:rPr lang="uk-UA" sz="1600" dirty="0" err="1">
                <a:solidFill>
                  <a:schemeClr val="tx2"/>
                </a:solidFill>
              </a:rPr>
              <a:t>пособие</a:t>
            </a:r>
            <a:r>
              <a:rPr lang="uk-UA" sz="1600" dirty="0">
                <a:solidFill>
                  <a:schemeClr val="tx2"/>
                </a:solidFill>
              </a:rPr>
              <a:t>. – </a:t>
            </a:r>
            <a:r>
              <a:rPr lang="uk-UA" sz="1600" dirty="0" err="1">
                <a:solidFill>
                  <a:schemeClr val="tx2"/>
                </a:solidFill>
              </a:rPr>
              <a:t>Юнити-Дана</a:t>
            </a:r>
            <a:r>
              <a:rPr lang="uk-UA" sz="1600" dirty="0">
                <a:solidFill>
                  <a:schemeClr val="tx2"/>
                </a:solidFill>
              </a:rPr>
              <a:t> – 2013. – 447 с. </a:t>
            </a:r>
          </a:p>
          <a:p>
            <a:pPr algn="just" eaLnBrk="1" hangingPunct="1"/>
            <a:r>
              <a:rPr lang="uk-UA" sz="1600" i="1" dirty="0" err="1">
                <a:solidFill>
                  <a:schemeClr val="tx2"/>
                </a:solidFill>
              </a:rPr>
              <a:t>Петрушенко</a:t>
            </a:r>
            <a:r>
              <a:rPr lang="uk-UA" sz="1600" i="1" dirty="0">
                <a:solidFill>
                  <a:schemeClr val="tx2"/>
                </a:solidFill>
              </a:rPr>
              <a:t> В.Л. </a:t>
            </a:r>
            <a:r>
              <a:rPr lang="uk-UA" sz="1600" dirty="0">
                <a:solidFill>
                  <a:schemeClr val="tx2"/>
                </a:solidFill>
              </a:rPr>
              <a:t>Історія світової філософії. Фундаментальні проблеми філософії. Навчальний посібник. – Львів: НУ «ЛП», 2002, - 414 с. </a:t>
            </a:r>
          </a:p>
          <a:p>
            <a:pPr algn="just" eaLnBrk="1" hangingPunct="1"/>
            <a:r>
              <a:rPr lang="uk-UA" sz="1600" i="1" dirty="0" err="1">
                <a:solidFill>
                  <a:schemeClr val="tx2"/>
                </a:solidFill>
              </a:rPr>
              <a:t>Причепій</a:t>
            </a:r>
            <a:r>
              <a:rPr lang="uk-UA" sz="1600" i="1" dirty="0">
                <a:solidFill>
                  <a:schemeClr val="tx2"/>
                </a:solidFill>
              </a:rPr>
              <a:t> Є.М., </a:t>
            </a:r>
            <a:r>
              <a:rPr lang="uk-UA" sz="1600" i="1" dirty="0" err="1">
                <a:solidFill>
                  <a:schemeClr val="tx2"/>
                </a:solidFill>
              </a:rPr>
              <a:t>Черній</a:t>
            </a:r>
            <a:r>
              <a:rPr lang="uk-UA" sz="1600" i="1" dirty="0">
                <a:solidFill>
                  <a:schemeClr val="tx2"/>
                </a:solidFill>
              </a:rPr>
              <a:t> А.М., </a:t>
            </a:r>
            <a:r>
              <a:rPr lang="uk-UA" sz="1600" i="1" dirty="0" err="1">
                <a:solidFill>
                  <a:schemeClr val="tx2"/>
                </a:solidFill>
              </a:rPr>
              <a:t>Чекаль</a:t>
            </a:r>
            <a:r>
              <a:rPr lang="uk-UA" sz="1600" i="1" dirty="0">
                <a:solidFill>
                  <a:schemeClr val="tx2"/>
                </a:solidFill>
              </a:rPr>
              <a:t> Л.А. </a:t>
            </a:r>
            <a:r>
              <a:rPr lang="uk-UA" sz="1600" dirty="0">
                <a:solidFill>
                  <a:schemeClr val="tx2"/>
                </a:solidFill>
              </a:rPr>
              <a:t>Філософія: підручник. – 4 вид., випр., </a:t>
            </a:r>
            <a:r>
              <a:rPr lang="uk-UA" sz="1600" dirty="0" err="1">
                <a:solidFill>
                  <a:schemeClr val="tx2"/>
                </a:solidFill>
              </a:rPr>
              <a:t>доп</a:t>
            </a:r>
            <a:r>
              <a:rPr lang="uk-UA" sz="1600" dirty="0">
                <a:solidFill>
                  <a:schemeClr val="tx2"/>
                </a:solidFill>
              </a:rPr>
              <a:t>. – К.: </a:t>
            </a:r>
            <a:r>
              <a:rPr lang="uk-UA" sz="1600" dirty="0" err="1">
                <a:solidFill>
                  <a:schemeClr val="tx2"/>
                </a:solidFill>
              </a:rPr>
              <a:t>Академвидав</a:t>
            </a:r>
            <a:r>
              <a:rPr lang="uk-UA" sz="1600" dirty="0">
                <a:solidFill>
                  <a:schemeClr val="tx2"/>
                </a:solidFill>
              </a:rPr>
              <a:t>, 2012. – 592 с.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</a:p>
          <a:p>
            <a:pPr algn="just" eaLnBrk="1" hangingPunct="1"/>
            <a:r>
              <a:rPr lang="ru-RU" sz="1600" i="1" dirty="0">
                <a:solidFill>
                  <a:schemeClr val="tx2"/>
                </a:solidFill>
              </a:rPr>
              <a:t>Руденко А. </a:t>
            </a:r>
            <a:r>
              <a:rPr lang="ru-RU" sz="1600" dirty="0">
                <a:solidFill>
                  <a:schemeClr val="tx2"/>
                </a:solidFill>
              </a:rPr>
              <a:t>Философия в схемах и таблицах. Учебное пособие. – М</a:t>
            </a:r>
            <a:r>
              <a:rPr lang="ru-RU" sz="1600" b="0" dirty="0">
                <a:solidFill>
                  <a:schemeClr val="tx2"/>
                </a:solidFill>
              </a:rPr>
              <a:t>.: </a:t>
            </a:r>
            <a:r>
              <a:rPr lang="ru-RU" sz="1600" dirty="0">
                <a:solidFill>
                  <a:schemeClr val="tx2"/>
                </a:solidFill>
              </a:rPr>
              <a:t>Феникс, 2016. - 384 с.</a:t>
            </a:r>
          </a:p>
          <a:p>
            <a:pPr algn="just" eaLnBrk="1" hangingPunct="1"/>
            <a:r>
              <a:rPr lang="uk-UA" sz="1600" dirty="0">
                <a:solidFill>
                  <a:schemeClr val="tx2"/>
                </a:solidFill>
              </a:rPr>
              <a:t>Філософія: </a:t>
            </a:r>
            <a:r>
              <a:rPr lang="uk-UA" sz="1600" dirty="0" err="1">
                <a:solidFill>
                  <a:schemeClr val="tx2"/>
                </a:solidFill>
              </a:rPr>
              <a:t>хрестоматия</a:t>
            </a:r>
            <a:r>
              <a:rPr lang="uk-UA" sz="1600" dirty="0">
                <a:solidFill>
                  <a:schemeClr val="tx2"/>
                </a:solidFill>
              </a:rPr>
              <a:t> (від витоків до сьогодення) за ред. Л.В. </a:t>
            </a:r>
            <a:r>
              <a:rPr lang="uk-UA" sz="1600" dirty="0" err="1">
                <a:solidFill>
                  <a:schemeClr val="tx2"/>
                </a:solidFill>
              </a:rPr>
              <a:t>Губерського</a:t>
            </a:r>
            <a:r>
              <a:rPr lang="uk-UA" sz="1600" dirty="0">
                <a:solidFill>
                  <a:schemeClr val="tx2"/>
                </a:solidFill>
              </a:rPr>
              <a:t>, - К.: Знання</a:t>
            </a:r>
            <a:r>
              <a:rPr lang="ru-RU" sz="1600" dirty="0">
                <a:solidFill>
                  <a:schemeClr val="tx2"/>
                </a:solidFill>
              </a:rPr>
              <a:t>, 2009, - 621 с. </a:t>
            </a:r>
            <a:r>
              <a:rPr lang="ru-RU" sz="1600" dirty="0" err="1">
                <a:solidFill>
                  <a:schemeClr val="tx2"/>
                </a:solidFill>
              </a:rPr>
              <a:t>Філософія</a:t>
            </a:r>
            <a:r>
              <a:rPr lang="ru-RU" sz="1600" dirty="0">
                <a:solidFill>
                  <a:schemeClr val="tx2"/>
                </a:solidFill>
              </a:rPr>
              <a:t>: </a:t>
            </a:r>
            <a:r>
              <a:rPr lang="ru-RU" sz="1600" dirty="0" err="1">
                <a:solidFill>
                  <a:schemeClr val="tx2"/>
                </a:solidFill>
              </a:rPr>
              <a:t>Навчальний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dirty="0" err="1">
                <a:solidFill>
                  <a:schemeClr val="tx2"/>
                </a:solidFill>
              </a:rPr>
              <a:t>посібник</a:t>
            </a:r>
            <a:r>
              <a:rPr lang="ru-RU" sz="1600" dirty="0">
                <a:solidFill>
                  <a:schemeClr val="tx2"/>
                </a:solidFill>
              </a:rPr>
              <a:t> (за ред. І.Ф. </a:t>
            </a:r>
            <a:r>
              <a:rPr lang="ru-RU" sz="1600" dirty="0" err="1">
                <a:solidFill>
                  <a:schemeClr val="tx2"/>
                </a:solidFill>
              </a:rPr>
              <a:t>Надольного</a:t>
            </a:r>
            <a:r>
              <a:rPr lang="ru-RU" sz="1600" dirty="0">
                <a:solidFill>
                  <a:schemeClr val="tx2"/>
                </a:solidFill>
              </a:rPr>
              <a:t>).-К., 2000.</a:t>
            </a:r>
          </a:p>
          <a:p>
            <a:pPr algn="just" eaLnBrk="1" hangingPunct="1"/>
            <a:r>
              <a:rPr lang="uk-UA" sz="1600" dirty="0">
                <a:solidFill>
                  <a:schemeClr val="tx2"/>
                </a:solidFill>
              </a:rPr>
              <a:t>Філософія. Кредитно-модульний курс: підручник для студентів вищих навчальних закладів. Х.: </a:t>
            </a:r>
            <a:r>
              <a:rPr lang="uk-UA" sz="1600" dirty="0" err="1">
                <a:solidFill>
                  <a:schemeClr val="tx2"/>
                </a:solidFill>
              </a:rPr>
              <a:t>НфаУ</a:t>
            </a:r>
            <a:r>
              <a:rPr lang="uk-UA" sz="1600" dirty="0">
                <a:solidFill>
                  <a:schemeClr val="tx2"/>
                </a:solidFill>
              </a:rPr>
              <a:t>. Золоті сторінки. 2014. 472 с. </a:t>
            </a:r>
            <a:r>
              <a:rPr lang="ru-RU" sz="1600" dirty="0">
                <a:solidFill>
                  <a:schemeClr val="tx2"/>
                </a:solidFill>
              </a:rPr>
              <a:t>Хрестоматия по философии. Учебное пособие / – Составитель: Алексеев П. – М.: Проспект, 2016. – 576 с.</a:t>
            </a:r>
          </a:p>
          <a:p>
            <a:pPr algn="just" eaLnBrk="1" hangingPunct="1"/>
            <a:endParaRPr lang="ru-RU" sz="1800" dirty="0">
              <a:solidFill>
                <a:schemeClr val="tx2"/>
              </a:solidFill>
            </a:endParaRPr>
          </a:p>
          <a:p>
            <a:pPr algn="just" eaLnBrk="1" hangingPunct="1"/>
            <a:endParaRPr lang="ru-RU" sz="1800" dirty="0">
              <a:solidFill>
                <a:schemeClr val="tx2"/>
              </a:solidFill>
            </a:endParaRPr>
          </a:p>
          <a:p>
            <a:pPr eaLnBrk="1" hangingPunct="1"/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endParaRPr lang="uk-UA" altLang="ru-RU" sz="2400" b="1" dirty="0">
              <a:solidFill>
                <a:srgbClr val="FF0000"/>
              </a:solidFill>
            </a:endParaRPr>
          </a:p>
          <a:p>
            <a:pPr marL="609600" indent="-609600" eaLnBrk="1" hangingPunct="1">
              <a:buFontTx/>
              <a:buNone/>
            </a:pPr>
            <a:endParaRPr lang="uk-UA" altLang="ru-RU" sz="2400" b="1" dirty="0">
              <a:solidFill>
                <a:srgbClr val="FF0000"/>
              </a:solidFill>
            </a:endParaRPr>
          </a:p>
          <a:p>
            <a:pPr marL="609600" indent="-609600" eaLnBrk="1" hangingPunct="1">
              <a:buFontTx/>
              <a:buNone/>
            </a:pPr>
            <a:r>
              <a:rPr lang="uk-UA" altLang="ru-RU" sz="2400" b="1" dirty="0">
                <a:solidFill>
                  <a:srgbClr val="FF0000"/>
                </a:solidFill>
              </a:rPr>
              <a:t>ПРОСТІР </a:t>
            </a:r>
            <a:r>
              <a:rPr lang="uk-UA" altLang="ru-RU" sz="2400" dirty="0"/>
              <a:t>– </a:t>
            </a:r>
            <a:r>
              <a:rPr lang="uk-UA" altLang="ru-RU" sz="2400" b="1" dirty="0"/>
              <a:t>це така форма буття матерії, що визначає </a:t>
            </a:r>
            <a:r>
              <a:rPr lang="uk-UA" altLang="ru-RU" sz="2400" b="1" dirty="0" err="1"/>
              <a:t>взаємовідносне</a:t>
            </a:r>
            <a:r>
              <a:rPr lang="uk-UA" altLang="ru-RU" sz="2400" b="1" dirty="0"/>
              <a:t> розміщення об'єктів, їх структуру та порядок існування. </a:t>
            </a:r>
          </a:p>
          <a:p>
            <a:pPr marL="609600" indent="-609600" eaLnBrk="1" hangingPunct="1">
              <a:buFontTx/>
              <a:buNone/>
            </a:pPr>
            <a:endParaRPr lang="uk-UA" altLang="ru-RU" sz="2400" b="1" dirty="0">
              <a:solidFill>
                <a:srgbClr val="FF0000"/>
              </a:solidFill>
            </a:endParaRPr>
          </a:p>
          <a:p>
            <a:pPr marL="609600" indent="-609600" eaLnBrk="1" hangingPunct="1">
              <a:buFontTx/>
              <a:buNone/>
            </a:pPr>
            <a:r>
              <a:rPr lang="uk-UA" altLang="ru-RU" sz="2400" b="1" dirty="0">
                <a:solidFill>
                  <a:srgbClr val="FF0000"/>
                </a:solidFill>
              </a:rPr>
              <a:t>ЧАС </a:t>
            </a:r>
            <a:r>
              <a:rPr lang="uk-UA" altLang="ru-RU" sz="2400" dirty="0"/>
              <a:t>– </a:t>
            </a:r>
            <a:r>
              <a:rPr lang="uk-UA" altLang="ru-RU" sz="2400" b="1" dirty="0"/>
              <a:t>така форма існування матерії, що характеризує тривалість існування матеріальних об</a:t>
            </a:r>
            <a:r>
              <a:rPr lang="en-US" altLang="ru-RU" sz="2400" b="1" dirty="0"/>
              <a:t>’</a:t>
            </a:r>
            <a:r>
              <a:rPr lang="uk-UA" altLang="ru-RU" sz="2400" b="1" dirty="0" err="1"/>
              <a:t>єктів</a:t>
            </a:r>
            <a:r>
              <a:rPr lang="uk-UA" altLang="ru-RU" sz="2400" b="1" dirty="0"/>
              <a:t> та послідовність зміни їх стану.</a:t>
            </a:r>
          </a:p>
          <a:p>
            <a:pPr marL="609600" indent="-609600" algn="ctr" eaLnBrk="1" hangingPunct="1">
              <a:buFontTx/>
              <a:buNone/>
            </a:pPr>
            <a:endParaRPr lang="uk-UA" altLang="ru-RU" sz="2400" b="1" dirty="0">
              <a:solidFill>
                <a:srgbClr val="FF0000"/>
              </a:solidFill>
            </a:endParaRPr>
          </a:p>
          <a:p>
            <a:pPr marL="609600" indent="-609600" algn="ctr" eaLnBrk="1" hangingPunct="1">
              <a:buFontTx/>
              <a:buNone/>
            </a:pPr>
            <a:r>
              <a:rPr lang="uk-UA" altLang="ru-RU" sz="2400" b="1" dirty="0">
                <a:solidFill>
                  <a:srgbClr val="FF0000"/>
                </a:solidFill>
              </a:rPr>
              <a:t>ЗАГАЛЬНІ ВЛАСТИВОСТІ ПРОСТОРУ І ЧАСУ: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k-UA" altLang="ru-RU" sz="2400" b="1" dirty="0">
                <a:solidFill>
                  <a:srgbClr val="0912C7"/>
                </a:solidFill>
              </a:rPr>
              <a:t>Об</a:t>
            </a:r>
            <a:r>
              <a:rPr lang="en-US" altLang="ru-RU" sz="2400" b="1" dirty="0">
                <a:solidFill>
                  <a:srgbClr val="0912C7"/>
                </a:solidFill>
              </a:rPr>
              <a:t>’</a:t>
            </a:r>
            <a:r>
              <a:rPr lang="uk-UA" altLang="ru-RU" sz="2400" b="1" dirty="0" err="1">
                <a:solidFill>
                  <a:srgbClr val="0912C7"/>
                </a:solidFill>
              </a:rPr>
              <a:t>єктивність</a:t>
            </a:r>
            <a:r>
              <a:rPr lang="uk-UA" altLang="ru-RU" sz="2400" b="1" dirty="0">
                <a:solidFill>
                  <a:srgbClr val="0912C7"/>
                </a:solidFill>
              </a:rPr>
              <a:t>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k-UA" altLang="ru-RU" sz="2400" b="1" dirty="0" err="1">
                <a:solidFill>
                  <a:srgbClr val="0912C7"/>
                </a:solidFill>
              </a:rPr>
              <a:t>Всезагальність</a:t>
            </a:r>
            <a:r>
              <a:rPr lang="uk-UA" altLang="ru-RU" sz="2400" b="1" dirty="0">
                <a:solidFill>
                  <a:srgbClr val="0912C7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idx="1"/>
          </p:nvPr>
        </p:nvSpPr>
        <p:spPr>
          <a:xfrm>
            <a:off x="0" y="26035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uk-UA" altLang="ru-RU" b="1" dirty="0">
                <a:solidFill>
                  <a:srgbClr val="0912C7"/>
                </a:solidFill>
              </a:rPr>
              <a:t>3. Безмежність.</a:t>
            </a:r>
          </a:p>
          <a:p>
            <a:pPr eaLnBrk="1" hangingPunct="1">
              <a:buFontTx/>
              <a:buNone/>
            </a:pPr>
            <a:r>
              <a:rPr lang="uk-UA" altLang="ru-RU" b="1" dirty="0">
                <a:solidFill>
                  <a:srgbClr val="0912C7"/>
                </a:solidFill>
              </a:rPr>
              <a:t>4. Дискретність</a:t>
            </a:r>
            <a:r>
              <a:rPr lang="uk-UA" altLang="ru-RU" dirty="0"/>
              <a:t> (властивість </a:t>
            </a:r>
            <a:r>
              <a:rPr lang="uk-UA" altLang="ru-RU" dirty="0" err="1"/>
              <a:t>переривності</a:t>
            </a:r>
            <a:r>
              <a:rPr lang="uk-UA" altLang="ru-RU" dirty="0"/>
              <a:t>, роздільності).</a:t>
            </a:r>
          </a:p>
          <a:p>
            <a:pPr eaLnBrk="1" hangingPunct="1">
              <a:buFontTx/>
              <a:buNone/>
            </a:pPr>
            <a:r>
              <a:rPr lang="uk-UA" altLang="ru-RU" b="1" dirty="0">
                <a:solidFill>
                  <a:srgbClr val="0912C7"/>
                </a:solidFill>
              </a:rPr>
              <a:t>5. Нерозривність простору </a:t>
            </a:r>
          </a:p>
          <a:p>
            <a:pPr eaLnBrk="1" hangingPunct="1">
              <a:buFontTx/>
              <a:buNone/>
            </a:pPr>
            <a:r>
              <a:rPr lang="uk-UA" altLang="ru-RU" b="1" dirty="0">
                <a:solidFill>
                  <a:srgbClr val="0912C7"/>
                </a:solidFill>
              </a:rPr>
              <a:t>і часу,</a:t>
            </a:r>
            <a:r>
              <a:rPr lang="uk-UA" altLang="ru-RU" dirty="0"/>
              <a:t> що </a:t>
            </a:r>
            <a:r>
              <a:rPr lang="uk-UA" altLang="ru-RU" dirty="0" err="1"/>
              <a:t>обгрунтував</a:t>
            </a:r>
            <a:endParaRPr lang="uk-UA" altLang="ru-RU" dirty="0"/>
          </a:p>
          <a:p>
            <a:pPr eaLnBrk="1" hangingPunct="1">
              <a:buFontTx/>
              <a:buNone/>
            </a:pPr>
            <a:r>
              <a:rPr lang="uk-UA" altLang="ru-RU" dirty="0"/>
              <a:t>вчений-фізик </a:t>
            </a:r>
            <a:r>
              <a:rPr lang="uk-UA" altLang="ru-RU" dirty="0">
                <a:solidFill>
                  <a:srgbClr val="FF0000"/>
                </a:solidFill>
              </a:rPr>
              <a:t>Альберт</a:t>
            </a:r>
            <a:r>
              <a:rPr lang="uk-UA" altLang="ru-RU" dirty="0"/>
              <a:t> </a:t>
            </a:r>
          </a:p>
          <a:p>
            <a:pPr eaLnBrk="1" hangingPunct="1">
              <a:buFontTx/>
              <a:buNone/>
            </a:pPr>
            <a:r>
              <a:rPr lang="uk-UA" altLang="ru-RU" b="1" dirty="0">
                <a:solidFill>
                  <a:srgbClr val="FF0000"/>
                </a:solidFill>
              </a:rPr>
              <a:t>ЕЙНШТЕЙН</a:t>
            </a:r>
            <a:r>
              <a:rPr lang="uk-UA" altLang="ru-RU" dirty="0"/>
              <a:t> </a:t>
            </a:r>
            <a:r>
              <a:rPr lang="uk-UA" altLang="ru-RU" dirty="0">
                <a:solidFill>
                  <a:srgbClr val="0912C7"/>
                </a:solidFill>
              </a:rPr>
              <a:t>(1879-1955)</a:t>
            </a:r>
          </a:p>
          <a:p>
            <a:pPr eaLnBrk="1" hangingPunct="1">
              <a:buFontTx/>
              <a:buNone/>
            </a:pPr>
            <a:endParaRPr lang="uk-UA" altLang="ru-RU" dirty="0">
              <a:solidFill>
                <a:srgbClr val="0912C7"/>
              </a:solidFill>
            </a:endParaRPr>
          </a:p>
          <a:p>
            <a:pPr eaLnBrk="1" hangingPunct="1">
              <a:buFontTx/>
              <a:buNone/>
            </a:pPr>
            <a:endParaRPr lang="uk-UA" altLang="ru-RU" sz="3600" b="1" dirty="0">
              <a:solidFill>
                <a:srgbClr val="FF0000"/>
              </a:solidFill>
            </a:endParaRPr>
          </a:p>
        </p:txBody>
      </p:sp>
      <p:pic>
        <p:nvPicPr>
          <p:cNvPr id="34819" name="Picture 5" descr="Einstein1921 by F Schmutzer 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37200" y="2349500"/>
            <a:ext cx="3606800" cy="450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br>
              <a:rPr lang="en-US" altLang="ru-RU" b="1" dirty="0">
                <a:solidFill>
                  <a:srgbClr val="0912C7"/>
                </a:solidFill>
              </a:rPr>
            </a:br>
            <a:r>
              <a:rPr lang="uk-UA" altLang="ru-RU" sz="3600" b="1" dirty="0">
                <a:solidFill>
                  <a:srgbClr val="FF0000"/>
                </a:solidFill>
              </a:rPr>
              <a:t>СПЕЦИФІЧНІ ВЛАСТИВОСТІ</a:t>
            </a:r>
            <a:br>
              <a:rPr lang="uk-UA" altLang="ru-RU" sz="3600" b="1" dirty="0">
                <a:solidFill>
                  <a:srgbClr val="FF0000"/>
                </a:solidFill>
              </a:rPr>
            </a:br>
            <a:r>
              <a:rPr lang="uk-UA" altLang="ru-RU" sz="3600" b="1" dirty="0">
                <a:solidFill>
                  <a:srgbClr val="FF0000"/>
                </a:solidFill>
              </a:rPr>
              <a:t>ПРОСТОРУ:</a:t>
            </a:r>
            <a:endParaRPr lang="ru-RU" sz="3600" dirty="0"/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95536" y="1772816"/>
            <a:ext cx="7854950" cy="17526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endParaRPr lang="en-US" altLang="ru-RU" b="1" dirty="0">
              <a:solidFill>
                <a:srgbClr val="0912C7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uk-UA" altLang="ru-RU" b="1" dirty="0">
                <a:solidFill>
                  <a:srgbClr val="0912C7"/>
                </a:solidFill>
              </a:rPr>
              <a:t>ПРОТЯЖНІСТЬ</a:t>
            </a:r>
            <a:r>
              <a:rPr lang="uk-UA" altLang="ru-RU" dirty="0"/>
              <a:t> – порядок розміщення об'єктів і відстань між ними.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k-UA" altLang="ru-RU" b="1" dirty="0">
                <a:solidFill>
                  <a:srgbClr val="0912C7"/>
                </a:solidFill>
              </a:rPr>
              <a:t>ТРЬОХВИМІРНІСТЬ </a:t>
            </a:r>
            <a:r>
              <a:rPr lang="uk-UA" altLang="ru-RU" dirty="0"/>
              <a:t>– висота, довжина, ширина.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k-UA" altLang="ru-RU" b="1" dirty="0">
                <a:solidFill>
                  <a:srgbClr val="0912C7"/>
                </a:solidFill>
              </a:rPr>
              <a:t>КІЛЬКІСНА І ЯКІСНА</a:t>
            </a:r>
            <a:r>
              <a:rPr lang="uk-UA" altLang="ru-RU" dirty="0"/>
              <a:t> визначеність.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k-UA" altLang="ru-RU" b="1" dirty="0">
                <a:solidFill>
                  <a:srgbClr val="0912C7"/>
                </a:solidFill>
              </a:rPr>
              <a:t>БЕЗМЕЖНІСТЬ (НЕСКІНЧЕННІСТЬ).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k-UA" altLang="ru-RU" b="1" dirty="0">
                <a:solidFill>
                  <a:srgbClr val="0912C7"/>
                </a:solidFill>
              </a:rPr>
              <a:t>ГОМОГЕННІСТЬ</a:t>
            </a:r>
            <a:r>
              <a:rPr lang="uk-UA" altLang="ru-RU" b="1" dirty="0">
                <a:solidFill>
                  <a:srgbClr val="FF0000"/>
                </a:solidFill>
              </a:rPr>
              <a:t> </a:t>
            </a:r>
            <a:r>
              <a:rPr lang="uk-UA" altLang="ru-RU" dirty="0"/>
              <a:t>– однорідність окремих просторових предметів і явищ.</a:t>
            </a:r>
          </a:p>
          <a:p>
            <a:pPr marL="609600" indent="-609600" eaLnBrk="1" hangingPunct="1">
              <a:buFontTx/>
              <a:buAutoNum type="arabicPeriod"/>
            </a:pPr>
            <a:endParaRPr lang="uk-UA" altLang="ru-RU" dirty="0"/>
          </a:p>
          <a:p>
            <a:pPr marL="609600" indent="-609600" eaLnBrk="1" hangingPunct="1">
              <a:buFontTx/>
              <a:buNone/>
            </a:pPr>
            <a:endParaRPr lang="uk-UA" alt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81772"/>
          </a:xfrm>
        </p:spPr>
        <p:txBody>
          <a:bodyPr>
            <a:normAutofit/>
          </a:bodyPr>
          <a:lstStyle/>
          <a:p>
            <a:pPr marL="609600" indent="-609600" algn="ctr" eaLnBrk="1" hangingPunct="1"/>
            <a:r>
              <a:rPr lang="uk-UA" altLang="ru-RU" sz="3200" b="1" dirty="0">
                <a:solidFill>
                  <a:srgbClr val="0070C0"/>
                </a:solidFill>
              </a:rPr>
              <a:t>СПЕЦИФІЧНІ ВЛАСТИВОСТІ ЧАСУ: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916832"/>
            <a:ext cx="8496000" cy="5139869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indent="-742950"/>
            <a:endParaRPr lang="uk-UA" altLang="ru-RU" sz="3200" dirty="0">
              <a:solidFill>
                <a:srgbClr val="0912C7"/>
              </a:solidFill>
            </a:endParaRPr>
          </a:p>
          <a:p>
            <a:pPr marL="742950" indent="-742950"/>
            <a:endParaRPr lang="uk-UA" altLang="ru-RU" sz="2800" dirty="0">
              <a:solidFill>
                <a:srgbClr val="0070C0"/>
              </a:solidFill>
            </a:endParaRPr>
          </a:p>
          <a:p>
            <a:pPr marL="742950" indent="-742950"/>
            <a:endParaRPr lang="uk-UA" altLang="ru-RU" sz="2800" dirty="0">
              <a:solidFill>
                <a:srgbClr val="0070C0"/>
              </a:solidFill>
            </a:endParaRPr>
          </a:p>
          <a:p>
            <a:pPr marL="742950" indent="-742950"/>
            <a:r>
              <a:rPr lang="uk-UA" altLang="ru-RU" sz="2800" dirty="0">
                <a:solidFill>
                  <a:srgbClr val="0070C0"/>
                </a:solidFill>
              </a:rPr>
              <a:t>1. Тривалість – визначена послідовність зміни матеріальних об'єктів. </a:t>
            </a:r>
            <a:endParaRPr lang="en-US" altLang="ru-RU" sz="2800" dirty="0">
              <a:solidFill>
                <a:srgbClr val="0070C0"/>
              </a:solidFill>
            </a:endParaRPr>
          </a:p>
          <a:p>
            <a:pPr marL="609600" indent="-609600" eaLnBrk="1" hangingPunct="1">
              <a:buFontTx/>
              <a:buNone/>
            </a:pPr>
            <a:r>
              <a:rPr lang="uk-UA" altLang="ru-RU" sz="2800" dirty="0">
                <a:solidFill>
                  <a:srgbClr val="0070C0"/>
                </a:solidFill>
              </a:rPr>
              <a:t>2. Одномірність – має тільки один вимір.</a:t>
            </a:r>
          </a:p>
          <a:p>
            <a:pPr marL="609600" indent="-609600" eaLnBrk="1" hangingPunct="1">
              <a:buFontTx/>
              <a:buNone/>
            </a:pPr>
            <a:r>
              <a:rPr lang="uk-UA" altLang="ru-RU" sz="2800" dirty="0">
                <a:solidFill>
                  <a:srgbClr val="0070C0"/>
                </a:solidFill>
              </a:rPr>
              <a:t>3. </a:t>
            </a:r>
            <a:r>
              <a:rPr lang="uk-UA" altLang="ru-RU" sz="2800" dirty="0" err="1">
                <a:solidFill>
                  <a:srgbClr val="0070C0"/>
                </a:solidFill>
              </a:rPr>
              <a:t>Однонаправленість</a:t>
            </a:r>
            <a:r>
              <a:rPr lang="uk-UA" altLang="ru-RU" sz="2800" dirty="0">
                <a:solidFill>
                  <a:srgbClr val="0070C0"/>
                </a:solidFill>
              </a:rPr>
              <a:t> – протікає від минулого через сьогодення до майбутнього.</a:t>
            </a:r>
          </a:p>
          <a:p>
            <a:pPr marL="609600" indent="-609600" eaLnBrk="1" hangingPunct="1">
              <a:buFontTx/>
              <a:buNone/>
            </a:pPr>
            <a:r>
              <a:rPr lang="uk-UA" altLang="ru-RU" sz="2800" dirty="0">
                <a:solidFill>
                  <a:srgbClr val="0070C0"/>
                </a:solidFill>
              </a:rPr>
              <a:t>4. Вічність у минулому і майбутньому.</a:t>
            </a:r>
          </a:p>
          <a:p>
            <a:pPr marL="742950" indent="-742950"/>
            <a:br>
              <a:rPr lang="uk-UA" altLang="ru-RU" dirty="0"/>
            </a:b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endParaRPr lang="en-US" altLang="ru-RU" b="1" dirty="0">
              <a:solidFill>
                <a:srgbClr val="0912C7"/>
              </a:solidFill>
            </a:endParaRPr>
          </a:p>
          <a:p>
            <a:pPr marL="609600" indent="-609600" eaLnBrk="1" hangingPunct="1">
              <a:buFontTx/>
              <a:buNone/>
            </a:pPr>
            <a:endParaRPr lang="en-US" altLang="ru-RU" b="1" dirty="0">
              <a:solidFill>
                <a:srgbClr val="0912C7"/>
              </a:solidFill>
            </a:endParaRPr>
          </a:p>
          <a:p>
            <a:pPr marL="609600" indent="-609600" eaLnBrk="1" hangingPunct="1">
              <a:buFontTx/>
              <a:buNone/>
            </a:pPr>
            <a:endParaRPr lang="en-US" altLang="ru-RU" b="1" dirty="0">
              <a:solidFill>
                <a:srgbClr val="0912C7"/>
              </a:solidFill>
            </a:endParaRPr>
          </a:p>
          <a:p>
            <a:pPr marL="609600" indent="-609600" algn="ctr" eaLnBrk="1" hangingPunct="1">
              <a:buFontTx/>
              <a:buNone/>
            </a:pPr>
            <a:r>
              <a:rPr lang="uk-UA" altLang="ru-RU" b="1" dirty="0">
                <a:solidFill>
                  <a:srgbClr val="0070C0"/>
                </a:solidFill>
              </a:rPr>
              <a:t>РОЛЬ ПРОСТОРУ І ЧАСУ У ДІЯЛЬНОСТІ ЮРИСТІВ:</a:t>
            </a:r>
            <a:endParaRPr lang="en-US" altLang="ru-RU" b="1" dirty="0">
              <a:solidFill>
                <a:srgbClr val="0070C0"/>
              </a:solidFill>
            </a:endParaRPr>
          </a:p>
          <a:p>
            <a:pPr marL="609600" indent="-609600" algn="ctr" eaLnBrk="1" hangingPunct="1">
              <a:buFontTx/>
              <a:buNone/>
            </a:pPr>
            <a:endParaRPr lang="uk-UA" altLang="ru-RU" b="1" dirty="0">
              <a:solidFill>
                <a:srgbClr val="FF0000"/>
              </a:solidFill>
            </a:endParaRPr>
          </a:p>
          <a:p>
            <a:pPr marL="609600" indent="-609600" eaLnBrk="1" hangingPunct="1">
              <a:lnSpc>
                <a:spcPct val="150000"/>
              </a:lnSpc>
              <a:buFontTx/>
              <a:buAutoNum type="arabicPeriod"/>
            </a:pPr>
            <a:r>
              <a:rPr lang="uk-UA" altLang="ru-RU" b="1" dirty="0">
                <a:solidFill>
                  <a:srgbClr val="0912C7"/>
                </a:solidFill>
              </a:rPr>
              <a:t>ЗМЕНШУЄТЬСЯ</a:t>
            </a:r>
            <a:r>
              <a:rPr lang="uk-UA" altLang="ru-RU" dirty="0"/>
              <a:t> (</a:t>
            </a:r>
            <a:r>
              <a:rPr lang="en-US" altLang="ru-RU" dirty="0"/>
              <a:t>Interpol</a:t>
            </a:r>
            <a:r>
              <a:rPr lang="uk-UA" altLang="ru-RU" dirty="0"/>
              <a:t>)</a:t>
            </a:r>
            <a:r>
              <a:rPr lang="en-US" altLang="ru-RU" dirty="0"/>
              <a:t> – </a:t>
            </a:r>
            <a:r>
              <a:rPr lang="uk-UA" altLang="ru-RU" dirty="0"/>
              <a:t>не сховаєшся.</a:t>
            </a:r>
          </a:p>
          <a:p>
            <a:pPr marL="609600" indent="-609600" eaLnBrk="1" hangingPunct="1">
              <a:lnSpc>
                <a:spcPct val="150000"/>
              </a:lnSpc>
              <a:buFontTx/>
              <a:buAutoNum type="arabicPeriod"/>
            </a:pPr>
            <a:r>
              <a:rPr lang="uk-UA" altLang="ru-RU" b="1" dirty="0">
                <a:solidFill>
                  <a:srgbClr val="0912C7"/>
                </a:solidFill>
              </a:rPr>
              <a:t>ЗБІЛЬШУЄТЬСЯ </a:t>
            </a:r>
            <a:r>
              <a:rPr lang="uk-UA" altLang="ru-RU" dirty="0"/>
              <a:t>– чим більший простір, тим важче зібрати докази, зробити розслідування.</a:t>
            </a:r>
          </a:p>
          <a:p>
            <a:pPr marL="609600" indent="-609600" eaLnBrk="1" hangingPunct="1">
              <a:lnSpc>
                <a:spcPct val="150000"/>
              </a:lnSpc>
              <a:buFontTx/>
              <a:buAutoNum type="arabicPeriod"/>
            </a:pPr>
            <a:r>
              <a:rPr lang="uk-UA" altLang="ru-RU" b="1" dirty="0">
                <a:solidFill>
                  <a:srgbClr val="0912C7"/>
                </a:solidFill>
              </a:rPr>
              <a:t>Роль часу невпинно ЗРОСТАЄ.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uk-UA" altLang="ru-RU" sz="4000" dirty="0">
                <a:solidFill>
                  <a:srgbClr val="FF0000"/>
                </a:solidFill>
              </a:rPr>
              <a:t>                        </a:t>
            </a:r>
            <a:endParaRPr lang="en-US" altLang="ru-RU" sz="4000" dirty="0">
              <a:solidFill>
                <a:srgbClr val="FF0000"/>
              </a:solidFill>
            </a:endParaRPr>
          </a:p>
          <a:p>
            <a:pPr marL="609600" indent="-609600" algn="ctr" eaLnBrk="1" hangingPunct="1">
              <a:buFontTx/>
              <a:buNone/>
              <a:defRPr/>
            </a:pPr>
            <a:r>
              <a:rPr lang="uk-UA" altLang="ru-RU" sz="4000" b="1" dirty="0"/>
              <a:t>ВИСНОВКИ:</a:t>
            </a:r>
          </a:p>
          <a:p>
            <a:pPr marL="609600" indent="-609600" eaLnBrk="1" hangingPunct="1">
              <a:buNone/>
              <a:defRPr/>
            </a:pPr>
            <a:r>
              <a:rPr lang="en-US" altLang="ru-RU" sz="4000" b="1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ru-RU" altLang="ru-RU" sz="3200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uk-UA" altLang="ru-RU" sz="3200" b="1" dirty="0">
                <a:solidFill>
                  <a:schemeClr val="accent1">
                    <a:lumMod val="75000"/>
                  </a:schemeClr>
                </a:solidFill>
              </a:rPr>
              <a:t>Матерія є філософською категорією для означення об'єктивної реальності.</a:t>
            </a:r>
            <a:endParaRPr lang="en-US" altLang="ru-RU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609600" indent="-609600" eaLnBrk="1" hangingPunct="1">
              <a:buFont typeface="Wingdings 2" pitchFamily="18" charset="2"/>
              <a:buNone/>
              <a:defRPr/>
            </a:pPr>
            <a:endParaRPr lang="uk-UA" altLang="ru-RU" sz="3200" b="1" dirty="0"/>
          </a:p>
          <a:p>
            <a:pPr marL="609600" indent="-609600" eaLnBrk="1" hangingPunct="1">
              <a:buNone/>
              <a:defRPr/>
            </a:pPr>
            <a:r>
              <a:rPr lang="uk-UA" altLang="ru-RU" sz="3200" b="1" dirty="0">
                <a:solidFill>
                  <a:schemeClr val="accent1">
                    <a:lumMod val="75000"/>
                  </a:schemeClr>
                </a:solidFill>
              </a:rPr>
              <a:t>2. Способом існування матерії є рух, а формами існування – простір і час.</a:t>
            </a:r>
          </a:p>
          <a:p>
            <a:pPr marL="609600" indent="-609600" eaLnBrk="1" hangingPunct="1">
              <a:buFontTx/>
              <a:buNone/>
              <a:defRPr/>
            </a:pPr>
            <a:endParaRPr lang="uk-UA" altLang="ru-RU" sz="4000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  <a:defRPr/>
            </a:pPr>
            <a:endParaRPr lang="uk-UA" altLang="ru-RU" sz="40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uk-UA" altLang="ru-RU" sz="4000" dirty="0">
                <a:solidFill>
                  <a:schemeClr val="accent1">
                    <a:lumMod val="75000"/>
                  </a:schemeClr>
                </a:solidFill>
              </a:rPr>
              <a:t>Сучасне узагальнення визначень матерії дозволяє зробити висновок,</a:t>
            </a:r>
            <a:r>
              <a:rPr lang="uk-UA" altLang="ru-RU" sz="4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endParaRPr lang="uk-UA" altLang="ru-RU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uk-UA" altLang="ru-RU" sz="3200" b="1" dirty="0">
                <a:solidFill>
                  <a:schemeClr val="accent1">
                    <a:lumMod val="75000"/>
                  </a:schemeClr>
                </a:solidFill>
              </a:rPr>
              <a:t>що вона є об’єктивно реальним буттям світу в часі, просторі й русі, яке пізнане (безпосередньо чи опосередковано) людиною. Матерія пізнавана, об’єктивна, реальна, вона перебуває в русі, просторі й часі.</a:t>
            </a:r>
            <a:endParaRPr lang="ru-RU" altLang="ru-RU" sz="3200" dirty="0">
              <a:solidFill>
                <a:schemeClr val="accent1">
                  <a:lumMod val="75000"/>
                </a:schemeClr>
              </a:solidFill>
            </a:endParaRPr>
          </a:p>
          <a:p>
            <a:pPr eaLnBrk="1" hangingPunct="1">
              <a:buFontTx/>
              <a:buNone/>
              <a:defRPr/>
            </a:pPr>
            <a:endParaRPr lang="uk-UA" alt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>
          <a:xfrm>
            <a:off x="298450" y="641350"/>
            <a:ext cx="8229600" cy="2182813"/>
          </a:xfrm>
        </p:spPr>
        <p:txBody>
          <a:bodyPr/>
          <a:lstStyle/>
          <a:p>
            <a:pPr algn="ctr" eaLnBrk="1" hangingPunct="1"/>
            <a:r>
              <a:rPr lang="uk-UA" sz="4400" dirty="0"/>
              <a:t> </a:t>
            </a:r>
            <a:r>
              <a:rPr lang="uk-UA" sz="3200" b="1" dirty="0">
                <a:solidFill>
                  <a:schemeClr val="tx1"/>
                </a:solidFill>
              </a:rPr>
              <a:t>Свідомість як філософська проблема</a:t>
            </a:r>
            <a:br>
              <a:rPr lang="ru-RU" sz="4400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9939" name="Объект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038600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sz="2400" b="1" i="1" dirty="0" err="1"/>
              <a:t>Свідомість</a:t>
            </a:r>
            <a:r>
              <a:rPr lang="ru-RU" sz="2400" b="1" i="1" dirty="0"/>
              <a:t> </a:t>
            </a:r>
            <a:r>
              <a:rPr lang="ru-RU" sz="2400" i="1" dirty="0"/>
              <a:t>- </a:t>
            </a:r>
            <a:r>
              <a:rPr lang="ru-RU" sz="2400" i="1" dirty="0" err="1"/>
              <a:t>це</a:t>
            </a:r>
            <a:r>
              <a:rPr lang="ru-RU" sz="2400" i="1" dirty="0"/>
              <a:t> </a:t>
            </a:r>
            <a:r>
              <a:rPr lang="ru-RU" sz="2400" i="1" dirty="0" err="1"/>
              <a:t>найвища</a:t>
            </a:r>
            <a:r>
              <a:rPr lang="ru-RU" sz="2400" i="1" dirty="0"/>
              <a:t> форма </a:t>
            </a:r>
            <a:r>
              <a:rPr lang="ru-RU" sz="2400" i="1" dirty="0" err="1"/>
              <a:t>розвитку</a:t>
            </a:r>
            <a:r>
              <a:rPr lang="ru-RU" sz="2400" i="1" dirty="0"/>
              <a:t> </a:t>
            </a:r>
            <a:r>
              <a:rPr lang="ru-RU" sz="2400" i="1" dirty="0" err="1"/>
              <a:t>психіки</a:t>
            </a:r>
            <a:r>
              <a:rPr lang="ru-RU" sz="2400" i="1" dirty="0"/>
              <a:t>, </a:t>
            </a:r>
            <a:r>
              <a:rPr lang="ru-RU" sz="2400" i="1" dirty="0" err="1"/>
              <a:t>притаманна</a:t>
            </a:r>
            <a:r>
              <a:rPr lang="ru-RU" sz="2400" i="1" dirty="0"/>
              <a:t> </a:t>
            </a:r>
            <a:r>
              <a:rPr lang="ru-RU" sz="2400" i="1" dirty="0" err="1"/>
              <a:t>тільки</a:t>
            </a:r>
            <a:r>
              <a:rPr lang="ru-RU" sz="2400" i="1" dirty="0"/>
              <a:t> </a:t>
            </a:r>
            <a:r>
              <a:rPr lang="ru-RU" sz="2400" i="1" dirty="0" err="1"/>
              <a:t>людині</a:t>
            </a:r>
            <a:r>
              <a:rPr lang="ru-RU" sz="2400" i="1" dirty="0"/>
              <a:t>, що </a:t>
            </a:r>
            <a:r>
              <a:rPr lang="ru-RU" sz="2400" i="1" dirty="0" err="1"/>
              <a:t>виявляється</a:t>
            </a:r>
            <a:r>
              <a:rPr lang="ru-RU" sz="2400" i="1" dirty="0"/>
              <a:t> в </a:t>
            </a:r>
            <a:r>
              <a:rPr lang="ru-RU" sz="2400" i="1" dirty="0" err="1"/>
              <a:t>складних</a:t>
            </a:r>
            <a:r>
              <a:rPr lang="ru-RU" sz="2400" i="1" dirty="0"/>
              <a:t> формах </a:t>
            </a:r>
            <a:r>
              <a:rPr lang="ru-RU" sz="2400" i="1" dirty="0" err="1"/>
              <a:t>відображення</a:t>
            </a:r>
            <a:r>
              <a:rPr lang="ru-RU" sz="2400" i="1" dirty="0"/>
              <a:t> </a:t>
            </a:r>
            <a:r>
              <a:rPr lang="ru-RU" sz="2400" i="1" dirty="0" err="1"/>
              <a:t>світу</a:t>
            </a:r>
            <a:r>
              <a:rPr lang="ru-RU" sz="2400" i="1" dirty="0"/>
              <a:t>, </a:t>
            </a:r>
            <a:r>
              <a:rPr lang="ru-RU" sz="2400" i="1" dirty="0" err="1"/>
              <a:t>опосередкована</a:t>
            </a:r>
            <a:r>
              <a:rPr lang="ru-RU" sz="2400" i="1" dirty="0"/>
              <a:t> </a:t>
            </a:r>
            <a:r>
              <a:rPr lang="ru-RU" sz="2400" i="1" dirty="0" err="1"/>
              <a:t>суспільно-історичною</a:t>
            </a:r>
            <a:r>
              <a:rPr lang="ru-RU" sz="2400" i="1" dirty="0"/>
              <a:t> </a:t>
            </a:r>
            <a:r>
              <a:rPr lang="ru-RU" sz="2400" i="1" dirty="0" err="1"/>
              <a:t>діяльністю</a:t>
            </a:r>
            <a:r>
              <a:rPr lang="ru-RU" sz="2400" i="1" dirty="0"/>
              <a:t> людей.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ru-RU" sz="2400" dirty="0"/>
              <a:t>     </a:t>
            </a:r>
          </a:p>
          <a:p>
            <a:pPr algn="just" eaLnBrk="1" hangingPunct="1">
              <a:defRPr/>
            </a:pPr>
            <a:r>
              <a:rPr lang="ru-RU" b="1" i="1" dirty="0" err="1"/>
              <a:t>Свідомість</a:t>
            </a:r>
            <a:r>
              <a:rPr lang="ru-RU" b="1" i="1" dirty="0"/>
              <a:t> </a:t>
            </a:r>
            <a:r>
              <a:rPr lang="ru-RU" i="1" dirty="0"/>
              <a:t>-</a:t>
            </a:r>
            <a:r>
              <a:rPr lang="ru-RU" b="1" i="1" dirty="0"/>
              <a:t>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i="1" dirty="0" err="1"/>
              <a:t>це</a:t>
            </a:r>
            <a:r>
              <a:rPr lang="ru-RU" i="1" dirty="0"/>
              <a:t> </a:t>
            </a:r>
            <a:r>
              <a:rPr lang="ru-RU" i="1" dirty="0" err="1"/>
              <a:t>властивість</a:t>
            </a:r>
            <a:r>
              <a:rPr lang="ru-RU" i="1" dirty="0"/>
              <a:t> </a:t>
            </a:r>
            <a:r>
              <a:rPr lang="ru-RU" i="1" dirty="0" err="1"/>
              <a:t>високоорганізованої</a:t>
            </a:r>
            <a:r>
              <a:rPr lang="ru-RU" i="1" dirty="0"/>
              <a:t> </a:t>
            </a:r>
            <a:r>
              <a:rPr lang="ru-RU" i="1" dirty="0" err="1"/>
              <a:t>матерії</a:t>
            </a:r>
            <a:r>
              <a:rPr lang="ru-RU" i="1" dirty="0"/>
              <a:t> - </a:t>
            </a:r>
            <a:r>
              <a:rPr lang="ru-RU" i="1" dirty="0" err="1"/>
              <a:t>людського</a:t>
            </a:r>
            <a:r>
              <a:rPr lang="ru-RU" i="1" dirty="0"/>
              <a:t> </a:t>
            </a:r>
            <a:r>
              <a:rPr lang="ru-RU" i="1" dirty="0" err="1"/>
              <a:t>мозку</a:t>
            </a:r>
            <a:r>
              <a:rPr lang="ru-RU" i="1" dirty="0"/>
              <a:t>, яка </a:t>
            </a:r>
            <a:r>
              <a:rPr lang="ru-RU" i="1" dirty="0" err="1"/>
              <a:t>полягає</a:t>
            </a:r>
            <a:r>
              <a:rPr lang="ru-RU" i="1" dirty="0"/>
              <a:t> у  </a:t>
            </a:r>
            <a:r>
              <a:rPr lang="ru-RU" i="1" dirty="0" err="1"/>
              <a:t>виробленні</a:t>
            </a:r>
            <a:r>
              <a:rPr lang="ru-RU" i="1" dirty="0"/>
              <a:t> </a:t>
            </a:r>
            <a:r>
              <a:rPr lang="ru-RU" i="1" dirty="0" err="1"/>
              <a:t>програми</a:t>
            </a:r>
            <a:r>
              <a:rPr lang="ru-RU" i="1" dirty="0"/>
              <a:t> </a:t>
            </a:r>
            <a:r>
              <a:rPr lang="ru-RU" i="1" dirty="0" err="1"/>
              <a:t>діяльності</a:t>
            </a:r>
            <a:r>
              <a:rPr lang="ru-RU" i="1" dirty="0"/>
              <a:t> </a:t>
            </a:r>
            <a:r>
              <a:rPr lang="ru-RU" i="1" dirty="0" err="1"/>
              <a:t>людини</a:t>
            </a:r>
            <a:r>
              <a:rPr lang="ru-RU" i="1" dirty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altLang="ru-RU" sz="3200" b="1" dirty="0">
                <a:solidFill>
                  <a:schemeClr val="tx1"/>
                </a:solidFill>
              </a:rPr>
              <a:t>Філософські концепції свідомості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8915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altLang="ru-RU" sz="3200" dirty="0">
                <a:solidFill>
                  <a:schemeClr val="accent1">
                    <a:lumMod val="75000"/>
                  </a:schemeClr>
                </a:solidFill>
              </a:rPr>
              <a:t>Кожна епоха формує власне уявлення про свідомість, зміст якого залежить від домінуючого світогляду.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altLang="ru-RU" sz="3200" dirty="0">
                <a:solidFill>
                  <a:schemeClr val="accent1">
                    <a:lumMod val="75000"/>
                  </a:schemeClr>
                </a:solidFill>
              </a:rPr>
              <a:t>В архаїчному суспільстві світ не поділявся на матеріальний і духовний, а характеризувався як видимий і невидимий. Свідомість зводилася до сфери невидимого. Люди вірили, що душу можна нагодувати звичайною їжею.</a:t>
            </a:r>
            <a:endParaRPr lang="ru-RU" altLang="ru-RU" sz="3200" dirty="0">
              <a:solidFill>
                <a:schemeClr val="accent1">
                  <a:lumMod val="75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alt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ru-RU" b="1" dirty="0">
                <a:solidFill>
                  <a:schemeClr val="tx1"/>
                </a:solidFill>
              </a:rPr>
              <a:t>Античність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/>
              <a:t>Душа розглядалася як якась нематеріальна субстанція, нібито незалежна від матерії, здатна вести самостійне існування, безсмертна і вічна. </a:t>
            </a:r>
          </a:p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/>
              <a:t>Свідомість причетна до розуму, що є космічним і виглядає як узагальнення дійсного світу, як синонім універсальної закономірності. </a:t>
            </a:r>
          </a:p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/>
              <a:t>Вперше ці погляди дістали своє теоретичне обгрунтування і закріплення у філософії Сократа і його учня Платона. Геракліт основу свідомих дій людини називав "логосом", що тлумачилося як слово, думка, сутність самих речей. Цінність людського розуму визначалась залежно від міри залучення до цього логосу - об'єктивного світопорядку.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600" b="1" i="1" dirty="0"/>
          </a:p>
          <a:p>
            <a:pPr marL="6096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2400" b="1" i="1" dirty="0"/>
          </a:p>
          <a:p>
            <a:pPr marL="6096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2400" b="1" i="1" dirty="0"/>
          </a:p>
          <a:p>
            <a:pPr marL="609600" indent="-609600" algn="ctr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2400" b="1" i="1" dirty="0"/>
              <a:t>ОСНОВНІ ПОНЯТТЯ ТЕМИ:</a:t>
            </a:r>
          </a:p>
          <a:p>
            <a:pPr marL="6096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2400" b="1" i="1" dirty="0"/>
          </a:p>
          <a:p>
            <a:pPr marL="6096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2400" b="1" i="1" dirty="0"/>
          </a:p>
          <a:p>
            <a:pPr marL="6096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2400" b="1" i="1" dirty="0"/>
          </a:p>
          <a:p>
            <a:pPr marL="6096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2400" b="1" i="1" dirty="0"/>
              <a:t>Онтологія — </a:t>
            </a:r>
            <a:r>
              <a:rPr lang="uk-UA" altLang="ru-RU" sz="2400" b="1" i="1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(від </a:t>
            </a:r>
            <a:r>
              <a:rPr lang="uk-UA" altLang="ru-RU" sz="2400" b="1" i="1" dirty="0" err="1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лат.ontologia</a:t>
            </a:r>
            <a:r>
              <a:rPr lang="uk-UA" altLang="ru-RU" sz="2400" b="1" i="1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 –  вчення, наука) — це вчення про буття, розділ філософії, у якому з'ясовуються фундаментальні проблеми існування </a:t>
            </a:r>
            <a:r>
              <a:rPr lang="uk-UA" altLang="ru-RU" sz="2400" b="1" i="1" dirty="0" err="1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дійності</a:t>
            </a:r>
            <a:r>
              <a:rPr lang="uk-UA" altLang="ru-RU" sz="2400" b="1" i="1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.</a:t>
            </a:r>
            <a:r>
              <a:rPr lang="uk-UA" altLang="ru-RU" sz="240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endParaRPr lang="uk-UA" altLang="ru-RU" sz="2400" b="1" i="1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  <a:p>
            <a:pPr marL="6096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2400" b="1" i="1" dirty="0"/>
              <a:t>Буття</a:t>
            </a:r>
            <a:r>
              <a:rPr lang="uk-UA" altLang="ru-RU" sz="2400" b="1" i="1" dirty="0">
                <a:solidFill>
                  <a:srgbClr val="FF0000"/>
                </a:solidFill>
              </a:rPr>
              <a:t> </a:t>
            </a:r>
            <a:r>
              <a:rPr lang="uk-UA" altLang="ru-RU" sz="2400" i="1" dirty="0">
                <a:solidFill>
                  <a:srgbClr val="050963"/>
                </a:solidFill>
              </a:rPr>
              <a:t>– </a:t>
            </a:r>
            <a:r>
              <a:rPr lang="uk-UA" altLang="ru-RU" sz="2400" b="1" i="1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філософська категорія для позначення реально існуючої, об'єктивної, вічної, безмежної субстанції, що містить у собі все суще.</a:t>
            </a:r>
          </a:p>
          <a:p>
            <a:pPr marL="6096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2400" b="1" i="1" dirty="0"/>
              <a:t>Небуття</a:t>
            </a:r>
            <a:r>
              <a:rPr lang="uk-UA" altLang="ru-RU" sz="2400" b="1" i="1" dirty="0">
                <a:solidFill>
                  <a:srgbClr val="FF0000"/>
                </a:solidFill>
              </a:rPr>
              <a:t> </a:t>
            </a:r>
            <a:r>
              <a:rPr lang="uk-UA" altLang="ru-RU" sz="2400" b="1" i="1" dirty="0">
                <a:solidFill>
                  <a:srgbClr val="050963"/>
                </a:solidFill>
              </a:rPr>
              <a:t>– </a:t>
            </a:r>
            <a:r>
              <a:rPr lang="uk-UA" altLang="ru-RU" sz="2400" b="1" i="1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стан абсолютного ніщо, межа, за якою певний предмет (явище) ще не існує або вже не існує.</a:t>
            </a:r>
          </a:p>
          <a:p>
            <a:pPr marL="6096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600" b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ru-RU" b="1" dirty="0">
                <a:solidFill>
                  <a:schemeClr val="tx1"/>
                </a:solidFill>
              </a:rPr>
              <a:t>Середньовіччя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uk-UA" altLang="ru-RU" sz="3200" dirty="0">
                <a:solidFill>
                  <a:schemeClr val="accent1">
                    <a:lumMod val="75000"/>
                  </a:schemeClr>
                </a:solidFill>
              </a:rPr>
              <a:t>Свідомість тлумачили як нерефлективне блаженство, неусвідомлене життя нашого «Я» в Бозі,  мовчазне життя нашого тіла. </a:t>
            </a:r>
          </a:p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uk-UA" altLang="ru-RU" sz="3200" b="1" dirty="0">
                <a:solidFill>
                  <a:schemeClr val="accent1">
                    <a:lumMod val="75000"/>
                  </a:schemeClr>
                </a:solidFill>
              </a:rPr>
              <a:t>Августин</a:t>
            </a:r>
            <a:r>
              <a:rPr lang="uk-UA" altLang="ru-RU" sz="3200" dirty="0">
                <a:solidFill>
                  <a:schemeClr val="accent1">
                    <a:lumMod val="75000"/>
                  </a:schemeClr>
                </a:solidFill>
              </a:rPr>
              <a:t> розглядає свідомість як вторинне, не найкраще, невисоке, що є в духовному досвіді людини. Завдяки свідомості людина розуміє, що вона покарана, і це змушує її страждати, людина усвідомлює незворотність часу, свою смертність. Як духовна істота людина починає соромитися своїх природно-тілесних властивостей і захоплень, а сором — свідчення відлучення людини від вічності і Бога.</a:t>
            </a:r>
            <a:endParaRPr lang="ru-RU" altLang="ru-RU" sz="3200" dirty="0">
              <a:solidFill>
                <a:schemeClr val="accent1">
                  <a:lumMod val="75000"/>
                </a:schemeClr>
              </a:solidFill>
            </a:endParaRP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altLang="ru-RU" sz="3200" b="1" dirty="0">
                <a:solidFill>
                  <a:schemeClr val="accent3">
                    <a:lumMod val="50000"/>
                  </a:schemeClr>
                </a:solidFill>
              </a:rPr>
              <a:t>Відродження та Новий час </a:t>
            </a:r>
            <a:br>
              <a:rPr lang="uk-UA" altLang="ru-RU" sz="32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uk-UA" altLang="ru-RU" sz="3200" b="1" dirty="0">
                <a:solidFill>
                  <a:schemeClr val="accent3">
                    <a:lumMod val="50000"/>
                  </a:schemeClr>
                </a:solidFill>
              </a:rPr>
              <a:t>(ідеалізм,  дуалізм,  матеріалізм)</a:t>
            </a:r>
            <a:endParaRPr lang="ru-RU" altLang="ru-RU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403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uk-UA" altLang="ru-RU" dirty="0"/>
              <a:t>проголошена причиною всього, що відбувається з нею (</a:t>
            </a:r>
            <a:r>
              <a:rPr lang="uk-UA" altLang="ru-RU" b="1" i="1" dirty="0" err="1"/>
              <a:t>антропоцентричний</a:t>
            </a:r>
            <a:r>
              <a:rPr lang="uk-UA" altLang="ru-RU" dirty="0"/>
              <a:t> світогляд). Свідомість перестає бути другорядним поняттям.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uk-UA" altLang="ru-RU" b="1" dirty="0"/>
              <a:t>Р. Декарт</a:t>
            </a:r>
            <a:r>
              <a:rPr lang="uk-UA" altLang="ru-RU" dirty="0"/>
              <a:t> розглядав «свідомість» як особливу здатність душі до</a:t>
            </a:r>
            <a:r>
              <a:rPr lang="ru-RU" altLang="ru-RU" dirty="0"/>
              <a:t> </a:t>
            </a:r>
            <a:r>
              <a:rPr lang="uk-UA" altLang="ru-RU" dirty="0"/>
              <a:t>інтелектуальної діяльності, проектування суб'єктом світу. Свідомість він звів до мислення і розуму (раціоналізм).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uk-UA" altLang="ru-RU" dirty="0"/>
              <a:t> У </a:t>
            </a:r>
            <a:r>
              <a:rPr lang="uk-UA" altLang="ru-RU" b="1" dirty="0"/>
              <a:t>Гегеля</a:t>
            </a:r>
            <a:r>
              <a:rPr lang="uk-UA" altLang="ru-RU" dirty="0"/>
              <a:t> свідомість людини - це суб'єктивна форма існування духу, культури.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uk-UA" altLang="ru-RU" dirty="0"/>
              <a:t>Французькі матеріалісти трактували свідомість як відображення людиною навколишньої дійсності.</a:t>
            </a:r>
            <a:r>
              <a:rPr lang="ru-RU" altLang="ru-RU" dirty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alt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09572"/>
          </a:xfrm>
        </p:spPr>
        <p:txBody>
          <a:bodyPr/>
          <a:lstStyle/>
          <a:p>
            <a:pPr algn="ctr" eaLnBrk="1" hangingPunct="1"/>
            <a:br>
              <a:rPr lang="uk-UA" altLang="ru-RU" sz="32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uk-UA" altLang="ru-RU" sz="3200" b="1" dirty="0">
                <a:solidFill>
                  <a:schemeClr val="accent3">
                    <a:lumMod val="50000"/>
                  </a:schemeClr>
                </a:solidFill>
              </a:rPr>
              <a:t>Дуалізм</a:t>
            </a:r>
            <a:endParaRPr lang="ru-RU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505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sz="2400" dirty="0" err="1"/>
              <a:t>Дуалізм</a:t>
            </a:r>
            <a:r>
              <a:rPr lang="ru-RU" sz="2400" dirty="0"/>
              <a:t> </a:t>
            </a:r>
            <a:r>
              <a:rPr lang="ru-RU" sz="2400" dirty="0" err="1"/>
              <a:t>був</a:t>
            </a:r>
            <a:r>
              <a:rPr lang="ru-RU" sz="2400" dirty="0"/>
              <a:t> </a:t>
            </a:r>
            <a:r>
              <a:rPr lang="ru-RU" sz="2400" dirty="0" err="1"/>
              <a:t>властивий</a:t>
            </a:r>
            <a:r>
              <a:rPr lang="ru-RU" sz="2400" dirty="0"/>
              <a:t> </a:t>
            </a:r>
            <a:r>
              <a:rPr lang="ru-RU" sz="2400" dirty="0" err="1"/>
              <a:t>філософії</a:t>
            </a:r>
            <a:r>
              <a:rPr lang="ru-RU" sz="2400" dirty="0"/>
              <a:t> </a:t>
            </a:r>
            <a:r>
              <a:rPr lang="ru-RU" sz="2400" dirty="0" err="1"/>
              <a:t>Іммануїла</a:t>
            </a:r>
            <a:r>
              <a:rPr lang="ru-RU" sz="2400" dirty="0"/>
              <a:t> Канта. </a:t>
            </a:r>
          </a:p>
          <a:p>
            <a:pPr algn="just" eaLnBrk="1" hangingPunct="1">
              <a:buNone/>
            </a:pPr>
            <a:endParaRPr lang="ru-RU" sz="2400" dirty="0"/>
          </a:p>
          <a:p>
            <a:pPr algn="just" eaLnBrk="1" hangingPunct="1"/>
            <a:r>
              <a:rPr lang="ru-RU" sz="2400" dirty="0" err="1"/>
              <a:t>Близькою</a:t>
            </a:r>
            <a:r>
              <a:rPr lang="ru-RU" sz="2400" dirty="0"/>
              <a:t> до </a:t>
            </a:r>
            <a:r>
              <a:rPr lang="ru-RU" sz="2400" dirty="0" err="1"/>
              <a:t>дуалістичного</a:t>
            </a:r>
            <a:r>
              <a:rPr lang="ru-RU" sz="2400" dirty="0"/>
              <a:t> </a:t>
            </a:r>
            <a:r>
              <a:rPr lang="ru-RU" sz="2400" dirty="0" err="1"/>
              <a:t>трактування</a:t>
            </a:r>
            <a:r>
              <a:rPr lang="ru-RU" sz="2400" dirty="0"/>
              <a:t> </a:t>
            </a:r>
            <a:r>
              <a:rPr lang="ru-RU" sz="2400" dirty="0" err="1"/>
              <a:t>свідомості</a:t>
            </a:r>
            <a:r>
              <a:rPr lang="ru-RU" sz="2400" dirty="0"/>
              <a:t> </a:t>
            </a:r>
            <a:r>
              <a:rPr lang="ru-RU" sz="2400" dirty="0" err="1"/>
              <a:t>є</a:t>
            </a:r>
            <a:r>
              <a:rPr lang="ru-RU" sz="2400" dirty="0"/>
              <a:t> </a:t>
            </a:r>
            <a:r>
              <a:rPr lang="ru-RU" sz="2400" dirty="0" err="1"/>
              <a:t>концепція</a:t>
            </a:r>
            <a:r>
              <a:rPr lang="ru-RU" sz="2400" dirty="0"/>
              <a:t> </a:t>
            </a:r>
            <a:r>
              <a:rPr lang="ru-RU" sz="2400" dirty="0" err="1"/>
              <a:t>французького</a:t>
            </a:r>
            <a:r>
              <a:rPr lang="ru-RU" sz="2400" dirty="0"/>
              <a:t> </a:t>
            </a:r>
            <a:r>
              <a:rPr lang="ru-RU" sz="2400" dirty="0" err="1"/>
              <a:t>філософа</a:t>
            </a:r>
            <a:r>
              <a:rPr lang="ru-RU" sz="2400" dirty="0"/>
              <a:t>, </a:t>
            </a:r>
            <a:r>
              <a:rPr lang="ru-RU" sz="2400" dirty="0" err="1"/>
              <a:t>вченого</a:t>
            </a:r>
            <a:r>
              <a:rPr lang="ru-RU" sz="2400" dirty="0"/>
              <a:t> </a:t>
            </a:r>
            <a:r>
              <a:rPr lang="ru-RU" sz="2400" dirty="0" err="1"/>
              <a:t>і</a:t>
            </a:r>
            <a:r>
              <a:rPr lang="ru-RU" sz="2400" dirty="0"/>
              <a:t> богослова </a:t>
            </a:r>
            <a:r>
              <a:rPr lang="ru-RU" sz="2400" dirty="0" err="1"/>
              <a:t>П'єра</a:t>
            </a:r>
            <a:r>
              <a:rPr lang="ru-RU" sz="2400" dirty="0"/>
              <a:t> Тейяра де Шардена. </a:t>
            </a:r>
            <a:r>
              <a:rPr lang="ru-RU" sz="2400" dirty="0" err="1"/>
              <a:t>Він</a:t>
            </a:r>
            <a:r>
              <a:rPr lang="ru-RU" sz="2400" dirty="0"/>
              <a:t> </a:t>
            </a:r>
            <a:r>
              <a:rPr lang="ru-RU" sz="2400" dirty="0" err="1"/>
              <a:t>вважав</a:t>
            </a:r>
            <a:r>
              <a:rPr lang="ru-RU" sz="2400" dirty="0"/>
              <a:t>, що в </a:t>
            </a:r>
            <a:r>
              <a:rPr lang="ru-RU" sz="2400" dirty="0" err="1"/>
              <a:t>земній</a:t>
            </a:r>
            <a:r>
              <a:rPr lang="ru-RU" sz="2400" dirty="0"/>
              <a:t> </a:t>
            </a:r>
            <a:r>
              <a:rPr lang="ru-RU" sz="2400" dirty="0" err="1"/>
              <a:t>матерії</a:t>
            </a:r>
            <a:r>
              <a:rPr lang="ru-RU" sz="2400" dirty="0"/>
              <a:t> </a:t>
            </a:r>
            <a:r>
              <a:rPr lang="ru-RU" sz="2400" dirty="0" err="1"/>
              <a:t>була</a:t>
            </a:r>
            <a:r>
              <a:rPr lang="ru-RU" sz="2400" dirty="0"/>
              <a:t> замкнута </a:t>
            </a:r>
            <a:r>
              <a:rPr lang="ru-RU" sz="2400" dirty="0" err="1"/>
              <a:t>певна</a:t>
            </a:r>
            <a:r>
              <a:rPr lang="ru-RU" sz="2400" dirty="0"/>
              <a:t> </a:t>
            </a:r>
            <a:r>
              <a:rPr lang="ru-RU" sz="2400" dirty="0" err="1"/>
              <a:t>маса</a:t>
            </a:r>
            <a:r>
              <a:rPr lang="ru-RU" sz="2400" dirty="0"/>
              <a:t> </a:t>
            </a:r>
            <a:r>
              <a:rPr lang="ru-RU" sz="2400" dirty="0" err="1"/>
              <a:t>елементарної</a:t>
            </a:r>
            <a:r>
              <a:rPr lang="ru-RU" sz="2400" dirty="0"/>
              <a:t> </a:t>
            </a:r>
            <a:r>
              <a:rPr lang="ru-RU" sz="2400" dirty="0" err="1"/>
              <a:t>свідомості</a:t>
            </a:r>
            <a:r>
              <a:rPr lang="ru-RU" sz="2400" dirty="0"/>
              <a:t>, </a:t>
            </a:r>
            <a:r>
              <a:rPr lang="ru-RU" sz="2400" dirty="0" err="1"/>
              <a:t>психічної</a:t>
            </a:r>
            <a:r>
              <a:rPr lang="ru-RU" sz="2400" dirty="0"/>
              <a:t> </a:t>
            </a:r>
            <a:r>
              <a:rPr lang="ru-RU" sz="2400" dirty="0" err="1"/>
              <a:t>енергії</a:t>
            </a:r>
            <a:r>
              <a:rPr lang="ru-RU" sz="2400" dirty="0"/>
              <a:t>. </a:t>
            </a:r>
          </a:p>
          <a:p>
            <a:pPr algn="just" eaLnBrk="1" hangingPunct="1"/>
            <a:endParaRPr lang="ru-RU" sz="2400" dirty="0"/>
          </a:p>
          <a:p>
            <a:pPr algn="just" eaLnBrk="1" hangingPunct="1"/>
            <a:r>
              <a:rPr lang="ru-RU" sz="2400" b="1" dirty="0" err="1"/>
              <a:t>Отже</a:t>
            </a:r>
            <a:r>
              <a:rPr lang="ru-RU" sz="2400" b="1" dirty="0"/>
              <a:t>, </a:t>
            </a:r>
            <a:r>
              <a:rPr lang="ru-RU" sz="2400" b="1" dirty="0" err="1"/>
              <a:t>свідомість</a:t>
            </a:r>
            <a:r>
              <a:rPr lang="ru-RU" sz="2400" b="1" dirty="0"/>
              <a:t> так само </a:t>
            </a:r>
            <a:r>
              <a:rPr lang="ru-RU" sz="2400" b="1" dirty="0" err="1"/>
              <a:t>первинна</a:t>
            </a:r>
            <a:r>
              <a:rPr lang="ru-RU" sz="2400" b="1" dirty="0"/>
              <a:t>,  як </a:t>
            </a:r>
            <a:r>
              <a:rPr lang="ru-RU" sz="2400" b="1" dirty="0" err="1"/>
              <a:t>і</a:t>
            </a:r>
            <a:r>
              <a:rPr lang="ru-RU" sz="2400" b="1" dirty="0"/>
              <a:t> </a:t>
            </a:r>
            <a:r>
              <a:rPr lang="ru-RU" sz="2400" b="1" dirty="0" err="1"/>
              <a:t>матерія</a:t>
            </a:r>
            <a:r>
              <a:rPr lang="ru-RU" b="1" dirty="0"/>
              <a:t>.</a:t>
            </a:r>
          </a:p>
          <a:p>
            <a:pPr eaLnBrk="1" hangingPunct="1"/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81010"/>
          </a:xfrm>
        </p:spPr>
        <p:txBody>
          <a:bodyPr/>
          <a:lstStyle/>
          <a:p>
            <a:pPr algn="ctr" eaLnBrk="1" hangingPunct="1"/>
            <a:r>
              <a:rPr lang="uk-UA" altLang="ru-RU" sz="3600" b="1" dirty="0">
                <a:solidFill>
                  <a:schemeClr val="accent3">
                    <a:lumMod val="50000"/>
                  </a:schemeClr>
                </a:solidFill>
              </a:rPr>
              <a:t>Новітній час</a:t>
            </a:r>
            <a:endParaRPr lang="ru-RU" sz="3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4035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/>
              <a:t>У 50-ті роки XIX ст. </a:t>
            </a:r>
            <a:r>
              <a:rPr lang="ru-RU" dirty="0" err="1"/>
              <a:t>набула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великого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вульгарно-матеріалістична</a:t>
            </a:r>
            <a:r>
              <a:rPr lang="ru-RU" dirty="0"/>
              <a:t> точка </a:t>
            </a:r>
            <a:r>
              <a:rPr lang="ru-RU" dirty="0" err="1"/>
              <a:t>зору</a:t>
            </a:r>
            <a:r>
              <a:rPr lang="ru-RU" dirty="0"/>
              <a:t> на </a:t>
            </a:r>
            <a:r>
              <a:rPr lang="ru-RU" dirty="0" err="1"/>
              <a:t>свідомість</a:t>
            </a:r>
            <a:r>
              <a:rPr lang="ru-RU" dirty="0"/>
              <a:t>. Вона </a:t>
            </a:r>
            <a:r>
              <a:rPr lang="ru-RU" dirty="0" err="1"/>
              <a:t>зветься</a:t>
            </a:r>
            <a:r>
              <a:rPr lang="ru-RU" dirty="0"/>
              <a:t> так тому, що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прихильники</a:t>
            </a:r>
            <a:r>
              <a:rPr lang="ru-RU" dirty="0"/>
              <a:t> (</a:t>
            </a:r>
            <a:r>
              <a:rPr lang="ru-RU" dirty="0" err="1"/>
              <a:t>німецькі</a:t>
            </a:r>
            <a:r>
              <a:rPr lang="ru-RU" dirty="0"/>
              <a:t> </a:t>
            </a:r>
            <a:r>
              <a:rPr lang="ru-RU" dirty="0" err="1"/>
              <a:t>філософи</a:t>
            </a:r>
            <a:r>
              <a:rPr lang="ru-RU" dirty="0"/>
              <a:t> Фогт, </a:t>
            </a:r>
            <a:r>
              <a:rPr lang="ru-RU" dirty="0" err="1"/>
              <a:t>Бюхнер</a:t>
            </a:r>
            <a:r>
              <a:rPr lang="ru-RU" dirty="0"/>
              <a:t>, </a:t>
            </a:r>
            <a:r>
              <a:rPr lang="ru-RU" dirty="0" err="1"/>
              <a:t>Молешотт</a:t>
            </a:r>
            <a:r>
              <a:rPr lang="ru-RU" dirty="0"/>
              <a:t>) </a:t>
            </a:r>
            <a:r>
              <a:rPr lang="ru-RU" dirty="0" err="1"/>
              <a:t>розглядали</a:t>
            </a:r>
            <a:r>
              <a:rPr lang="ru-RU" dirty="0"/>
              <a:t> </a:t>
            </a:r>
            <a:r>
              <a:rPr lang="ru-RU" dirty="0" err="1"/>
              <a:t>свідомість</a:t>
            </a:r>
            <a:r>
              <a:rPr lang="ru-RU" dirty="0"/>
              <a:t> </a:t>
            </a:r>
            <a:r>
              <a:rPr lang="ru-RU" dirty="0" err="1"/>
              <a:t>спрощено</a:t>
            </a:r>
            <a:r>
              <a:rPr lang="ru-RU" dirty="0"/>
              <a:t>, вульгарно. Вони </a:t>
            </a:r>
            <a:r>
              <a:rPr lang="ru-RU" dirty="0" err="1"/>
              <a:t>вважали</a:t>
            </a:r>
            <a:r>
              <a:rPr lang="ru-RU" dirty="0"/>
              <a:t>, що </a:t>
            </a:r>
            <a:r>
              <a:rPr lang="ru-RU" dirty="0" err="1"/>
              <a:t>свідомість</a:t>
            </a:r>
            <a:r>
              <a:rPr lang="ru-RU" dirty="0"/>
              <a:t> "</a:t>
            </a:r>
            <a:r>
              <a:rPr lang="ru-RU" dirty="0" err="1"/>
              <a:t>виділяється</a:t>
            </a:r>
            <a:r>
              <a:rPr lang="ru-RU" dirty="0"/>
              <a:t>" </a:t>
            </a:r>
            <a:r>
              <a:rPr lang="ru-RU" dirty="0" err="1"/>
              <a:t>мозком</a:t>
            </a:r>
            <a:r>
              <a:rPr lang="ru-RU" dirty="0"/>
              <a:t>  як </a:t>
            </a:r>
            <a:r>
              <a:rPr lang="ru-RU" dirty="0" err="1"/>
              <a:t>жовч</a:t>
            </a:r>
            <a:r>
              <a:rPr lang="ru-RU" dirty="0"/>
              <a:t> </a:t>
            </a:r>
            <a:r>
              <a:rPr lang="ru-RU" dirty="0" err="1"/>
              <a:t>печінкою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сеча </a:t>
            </a:r>
            <a:r>
              <a:rPr lang="ru-RU" dirty="0" err="1"/>
              <a:t>нирками</a:t>
            </a:r>
            <a:r>
              <a:rPr lang="ru-RU" dirty="0"/>
              <a:t>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err="1"/>
              <a:t>Незважаючи</a:t>
            </a:r>
            <a:r>
              <a:rPr lang="ru-RU" dirty="0"/>
              <a:t> на те що </a:t>
            </a:r>
            <a:r>
              <a:rPr lang="ru-RU" dirty="0" err="1"/>
              <a:t>вульгарно-матеріалістична</a:t>
            </a:r>
            <a:r>
              <a:rPr lang="ru-RU" dirty="0"/>
              <a:t> точка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заперечена</a:t>
            </a:r>
            <a:r>
              <a:rPr lang="ru-RU" dirty="0"/>
              <a:t> </a:t>
            </a:r>
            <a:r>
              <a:rPr lang="ru-RU" dirty="0" err="1"/>
              <a:t>досягненнями</a:t>
            </a:r>
            <a:r>
              <a:rPr lang="ru-RU" dirty="0"/>
              <a:t> </a:t>
            </a:r>
            <a:r>
              <a:rPr lang="ru-RU" dirty="0" err="1"/>
              <a:t>сучасної</a:t>
            </a:r>
            <a:r>
              <a:rPr lang="ru-RU" dirty="0"/>
              <a:t> науки, </a:t>
            </a:r>
            <a:r>
              <a:rPr lang="ru-RU" dirty="0" err="1"/>
              <a:t>спроби</a:t>
            </a:r>
            <a:r>
              <a:rPr lang="ru-RU" dirty="0"/>
              <a:t> </a:t>
            </a:r>
            <a:r>
              <a:rPr lang="ru-RU" dirty="0" err="1"/>
              <a:t>звести</a:t>
            </a:r>
            <a:r>
              <a:rPr lang="ru-RU" dirty="0"/>
              <a:t> </a:t>
            </a:r>
            <a:r>
              <a:rPr lang="ru-RU" dirty="0" err="1"/>
              <a:t>свідомість</a:t>
            </a:r>
            <a:r>
              <a:rPr lang="ru-RU" dirty="0"/>
              <a:t> до </a:t>
            </a:r>
            <a:r>
              <a:rPr lang="ru-RU" dirty="0" err="1"/>
              <a:t>певного</a:t>
            </a:r>
            <a:r>
              <a:rPr lang="ru-RU" dirty="0"/>
              <a:t> виду </a:t>
            </a:r>
            <a:r>
              <a:rPr lang="ru-RU" dirty="0" err="1"/>
              <a:t>матерії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досі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938200"/>
          </a:xfrm>
        </p:spPr>
        <p:txBody>
          <a:bodyPr/>
          <a:lstStyle/>
          <a:p>
            <a:pPr algn="ctr" eaLnBrk="1" hangingPunct="1"/>
            <a:r>
              <a:rPr lang="uk-UA" altLang="ru-RU" sz="3600" b="1" dirty="0">
                <a:solidFill>
                  <a:schemeClr val="accent3">
                    <a:lumMod val="50000"/>
                  </a:schemeClr>
                </a:solidFill>
              </a:rPr>
              <a:t>Відродження та Новий час </a:t>
            </a:r>
            <a:endParaRPr lang="ru-RU" sz="3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5059" name="Объект 2"/>
          <p:cNvSpPr>
            <a:spLocks noGrp="1"/>
          </p:cNvSpPr>
          <p:nvPr>
            <p:ph idx="1"/>
          </p:nvPr>
        </p:nvSpPr>
        <p:spPr>
          <a:xfrm>
            <a:off x="539552" y="2214554"/>
            <a:ext cx="8229600" cy="3929090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ru-RU" sz="2800" dirty="0">
                <a:solidFill>
                  <a:srgbClr val="0070C0"/>
                </a:solidFill>
              </a:rPr>
              <a:t>Для </a:t>
            </a:r>
            <a:r>
              <a:rPr lang="ru-RU" sz="2800" dirty="0" err="1">
                <a:solidFill>
                  <a:srgbClr val="0070C0"/>
                </a:solidFill>
              </a:rPr>
              <a:t>цього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періоду</a:t>
            </a:r>
            <a:r>
              <a:rPr lang="ru-RU" sz="2800" dirty="0">
                <a:solidFill>
                  <a:srgbClr val="0070C0"/>
                </a:solidFill>
              </a:rPr>
              <a:t> характерно </a:t>
            </a:r>
            <a:r>
              <a:rPr lang="ru-RU" sz="2800" dirty="0" err="1">
                <a:solidFill>
                  <a:srgbClr val="0070C0"/>
                </a:solidFill>
              </a:rPr>
              <a:t>поширення</a:t>
            </a:r>
            <a:r>
              <a:rPr lang="ru-RU" sz="2800" dirty="0">
                <a:solidFill>
                  <a:srgbClr val="0070C0"/>
                </a:solidFill>
              </a:rPr>
              <a:t>:</a:t>
            </a:r>
          </a:p>
          <a:p>
            <a:pPr>
              <a:buNone/>
              <a:defRPr/>
            </a:pPr>
            <a:r>
              <a:rPr lang="ru-RU" sz="2800" dirty="0"/>
              <a:t> </a:t>
            </a:r>
          </a:p>
          <a:p>
            <a:pPr>
              <a:defRPr/>
            </a:pPr>
            <a:r>
              <a:rPr lang="ru-RU" sz="2800" b="1" i="1" dirty="0" err="1"/>
              <a:t>гілозоїзму</a:t>
            </a:r>
            <a:r>
              <a:rPr lang="ru-RU" sz="2800" dirty="0">
                <a:solidFill>
                  <a:srgbClr val="0070C0"/>
                </a:solidFill>
              </a:rPr>
              <a:t> — </a:t>
            </a:r>
            <a:r>
              <a:rPr lang="ru-RU" sz="2800" dirty="0" err="1">
                <a:solidFill>
                  <a:srgbClr val="0070C0"/>
                </a:solidFill>
              </a:rPr>
              <a:t>філософської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концепції</a:t>
            </a:r>
            <a:r>
              <a:rPr lang="ru-RU" sz="2800" dirty="0">
                <a:solidFill>
                  <a:srgbClr val="0070C0"/>
                </a:solidFill>
              </a:rPr>
              <a:t>, яка </a:t>
            </a:r>
            <a:r>
              <a:rPr lang="ru-RU" sz="2800" dirty="0" err="1">
                <a:solidFill>
                  <a:srgbClr val="0070C0"/>
                </a:solidFill>
              </a:rPr>
              <a:t>визнає</a:t>
            </a:r>
            <a:r>
              <a:rPr lang="ru-RU" sz="2800" dirty="0">
                <a:solidFill>
                  <a:srgbClr val="0070C0"/>
                </a:solidFill>
              </a:rPr>
              <a:t>, що </a:t>
            </a:r>
            <a:r>
              <a:rPr lang="ru-RU" sz="2800" dirty="0" err="1">
                <a:solidFill>
                  <a:srgbClr val="0070C0"/>
                </a:solidFill>
              </a:rPr>
              <a:t>всі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елементи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природи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мають</a:t>
            </a:r>
            <a:r>
              <a:rPr lang="ru-RU" sz="2800" dirty="0">
                <a:solidFill>
                  <a:srgbClr val="0070C0"/>
                </a:solidFill>
              </a:rPr>
              <a:t> душу.</a:t>
            </a:r>
          </a:p>
          <a:p>
            <a:pPr>
              <a:buNone/>
              <a:defRPr/>
            </a:pPr>
            <a:endParaRPr lang="ru-RU" sz="2800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ru-RU" sz="2800" b="1" i="1" dirty="0" err="1"/>
              <a:t>Гілозоїзм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заперечує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принципові</a:t>
            </a:r>
            <a:r>
              <a:rPr lang="ru-RU" sz="2800" dirty="0">
                <a:solidFill>
                  <a:srgbClr val="0070C0"/>
                </a:solidFill>
              </a:rPr>
              <a:t>  </a:t>
            </a:r>
            <a:r>
              <a:rPr lang="ru-RU" sz="2800" dirty="0" err="1">
                <a:solidFill>
                  <a:srgbClr val="0070C0"/>
                </a:solidFill>
              </a:rPr>
              <a:t>відмінності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між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неорганічною</a:t>
            </a:r>
            <a:r>
              <a:rPr lang="ru-RU" sz="2800" dirty="0">
                <a:solidFill>
                  <a:srgbClr val="0070C0"/>
                </a:solidFill>
              </a:rPr>
              <a:t> та живою природою.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Заголовок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8229600" cy="1143000"/>
          </a:xfrm>
        </p:spPr>
        <p:txBody>
          <a:bodyPr/>
          <a:lstStyle/>
          <a:p>
            <a:pPr algn="ctr" eaLnBrk="1" hangingPunct="1"/>
            <a:r>
              <a:rPr lang="uk-UA" sz="4000" b="1" dirty="0">
                <a:solidFill>
                  <a:schemeClr val="tx1"/>
                </a:solidFill>
              </a:rPr>
              <a:t>Діалектичний матеріалізм</a:t>
            </a:r>
            <a:br>
              <a:rPr lang="uk-UA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813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свідомість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є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похідною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від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матерії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, вона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вторинна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і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активна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щодо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неї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.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Джерела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як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усього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живого, так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і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свідомості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знаходяться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в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матерії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, яка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може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рухатися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і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розвиватися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самостійно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. </a:t>
            </a:r>
          </a:p>
          <a:p>
            <a:pPr algn="just" eaLnBrk="1" hangingPunct="1"/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Діалектичний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матеріалізм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розглядає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свідомість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як продукт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закономірного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історичного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розвитку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</a:rPr>
              <a:t>матерії</a:t>
            </a:r>
            <a:r>
              <a:rPr lang="uk-UA" b="1" dirty="0">
                <a:solidFill>
                  <a:schemeClr val="accent3">
                    <a:lumMod val="50000"/>
                  </a:schemeClr>
                </a:solidFill>
              </a:rPr>
              <a:t>. 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altLang="ru-RU" sz="4000" b="1" dirty="0">
                <a:solidFill>
                  <a:schemeClr val="tx1"/>
                </a:solidFill>
              </a:rPr>
              <a:t>Сучасні філософські погляди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4915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endParaRPr lang="uk-UA" altLang="ru-RU" dirty="0">
              <a:solidFill>
                <a:schemeClr val="accent1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uk-UA" altLang="ru-RU" b="1" i="1" dirty="0">
                <a:solidFill>
                  <a:schemeClr val="accent1"/>
                </a:solidFill>
              </a:rPr>
              <a:t>Ф.Ніцше</a:t>
            </a:r>
            <a:r>
              <a:rPr lang="uk-UA" altLang="ru-RU" dirty="0">
                <a:solidFill>
                  <a:schemeClr val="accent1"/>
                </a:solidFill>
              </a:rPr>
              <a:t> </a:t>
            </a:r>
            <a:r>
              <a:rPr lang="uk-UA" altLang="ru-RU" dirty="0" err="1">
                <a:solidFill>
                  <a:schemeClr val="accent1"/>
                </a:solidFill>
              </a:rPr>
              <a:t>декартівське</a:t>
            </a:r>
            <a:r>
              <a:rPr lang="uk-UA" altLang="ru-RU" dirty="0">
                <a:solidFill>
                  <a:schemeClr val="accent1"/>
                </a:solidFill>
              </a:rPr>
              <a:t> «я мислю» замінив на «прагнення до сили влади». Філософ спеціально не досліджував проблему свідомості, однак його ідеї вплинули на інших мислителів.</a:t>
            </a:r>
            <a:endParaRPr lang="uk-UA" altLang="ru-RU" dirty="0"/>
          </a:p>
          <a:p>
            <a:pPr eaLnBrk="1" hangingPunct="1">
              <a:lnSpc>
                <a:spcPct val="90000"/>
              </a:lnSpc>
            </a:pPr>
            <a:endParaRPr lang="uk-UA" altLang="ru-RU" dirty="0"/>
          </a:p>
          <a:p>
            <a:pPr algn="just" eaLnBrk="1" hangingPunct="1">
              <a:lnSpc>
                <a:spcPct val="90000"/>
              </a:lnSpc>
            </a:pPr>
            <a:r>
              <a:rPr lang="uk-UA" altLang="ru-RU" dirty="0">
                <a:solidFill>
                  <a:schemeClr val="accent1"/>
                </a:solidFill>
              </a:rPr>
              <a:t> В межах психоаналізу оригінальну концепцію створив </a:t>
            </a:r>
            <a:r>
              <a:rPr lang="uk-UA" altLang="ru-RU" b="1" i="1" dirty="0">
                <a:solidFill>
                  <a:schemeClr val="accent1"/>
                </a:solidFill>
              </a:rPr>
              <a:t>З.Фрейд</a:t>
            </a:r>
            <a:r>
              <a:rPr lang="uk-UA" altLang="ru-RU" dirty="0">
                <a:solidFill>
                  <a:schemeClr val="accent1"/>
                </a:solidFill>
              </a:rPr>
              <a:t>. В ній він розглянув механізм взаємодії свідомого і несвідомого.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229600" cy="1908000"/>
          </a:xfrm>
        </p:spPr>
        <p:txBody>
          <a:bodyPr/>
          <a:lstStyle/>
          <a:p>
            <a:pPr algn="ctr" eaLnBrk="1" hangingPunct="1"/>
            <a:r>
              <a:rPr lang="uk-UA" altLang="ru-RU" sz="4000" b="1" dirty="0">
                <a:solidFill>
                  <a:schemeClr val="tx1"/>
                </a:solidFill>
              </a:rPr>
              <a:t>Сучасні філософські погляди:</a:t>
            </a:r>
            <a:br>
              <a:rPr lang="uk-UA" altLang="ru-RU" sz="4400" dirty="0"/>
            </a:br>
            <a:r>
              <a:rPr lang="uk-UA" altLang="ru-RU" sz="4400" b="1" i="1" dirty="0"/>
              <a:t>феноменологія</a:t>
            </a:r>
            <a:endParaRPr lang="ru-RU" altLang="ru-RU" sz="4400" b="1" i="1" dirty="0"/>
          </a:p>
        </p:txBody>
      </p:sp>
      <p:sp>
        <p:nvSpPr>
          <p:cNvPr id="48130" name="Объект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3888000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>
              <a:solidFill>
                <a:schemeClr val="accent1"/>
              </a:solidFill>
              <a:latin typeface="Book Antiqua" pitchFamily="18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err="1">
                <a:solidFill>
                  <a:schemeClr val="accent1"/>
                </a:solidFill>
                <a:latin typeface="Book Antiqua" pitchFamily="18" charset="0"/>
              </a:rPr>
              <a:t>свідомість</a:t>
            </a:r>
            <a:r>
              <a:rPr lang="ru-RU" dirty="0">
                <a:solidFill>
                  <a:schemeClr val="accent1"/>
                </a:solidFill>
                <a:latin typeface="Book Antiqua" pitchFamily="18" charset="0"/>
              </a:rPr>
              <a:t> трактується як специфічний феномен, регіон буття, який не можна зводити до жодних відносин: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dirty="0">
                <a:solidFill>
                  <a:schemeClr val="accent1"/>
                </a:solidFill>
                <a:latin typeface="Book Antiqua" pitchFamily="18" charset="0"/>
              </a:rPr>
              <a:t>   </a:t>
            </a:r>
            <a:r>
              <a:rPr lang="ru-RU" dirty="0" err="1">
                <a:solidFill>
                  <a:schemeClr val="accent1"/>
                </a:solidFill>
                <a:latin typeface="Book Antiqua" pitchFamily="18" charset="0"/>
              </a:rPr>
              <a:t>ні</a:t>
            </a:r>
            <a:r>
              <a:rPr lang="ru-RU" dirty="0">
                <a:solidFill>
                  <a:schemeClr val="accent1"/>
                </a:solidFill>
                <a:latin typeface="Book Antiqua" pitchFamily="18" charset="0"/>
              </a:rPr>
              <a:t> до </a:t>
            </a:r>
            <a:r>
              <a:rPr lang="ru-RU" i="1" dirty="0">
                <a:solidFill>
                  <a:schemeClr val="accent1"/>
                </a:solidFill>
                <a:latin typeface="Book Antiqua" pitchFamily="18" charset="0"/>
              </a:rPr>
              <a:t>предметних</a:t>
            </a:r>
            <a:r>
              <a:rPr lang="ru-RU" dirty="0">
                <a:solidFill>
                  <a:schemeClr val="accent1"/>
                </a:solidFill>
                <a:latin typeface="Book Antiqua" pitchFamily="18" charset="0"/>
              </a:rPr>
              <a:t>, ні до </a:t>
            </a:r>
            <a:r>
              <a:rPr lang="ru-RU" i="1" dirty="0">
                <a:solidFill>
                  <a:schemeClr val="accent1"/>
                </a:solidFill>
                <a:latin typeface="Book Antiqua" pitchFamily="18" charset="0"/>
              </a:rPr>
              <a:t>спеціальних</a:t>
            </a:r>
            <a:r>
              <a:rPr lang="ru-RU" dirty="0">
                <a:solidFill>
                  <a:schemeClr val="accent1"/>
                </a:solidFill>
                <a:latin typeface="Book Antiqua" pitchFamily="18" charset="0"/>
              </a:rPr>
              <a:t>, ні до </a:t>
            </a:r>
            <a:r>
              <a:rPr lang="ru-RU" i="1" dirty="0">
                <a:solidFill>
                  <a:schemeClr val="accent1"/>
                </a:solidFill>
                <a:latin typeface="Book Antiqua" pitchFamily="18" charset="0"/>
              </a:rPr>
              <a:t>безсвідомих</a:t>
            </a:r>
            <a:r>
              <a:rPr lang="ru-RU" dirty="0">
                <a:solidFill>
                  <a:schemeClr val="accent1"/>
                </a:solidFill>
                <a:latin typeface="Book Antiqua" pitchFamily="18" charset="0"/>
              </a:rPr>
              <a:t>.</a:t>
            </a:r>
            <a:endParaRPr lang="ru-RU" altLang="ru-RU" dirty="0">
              <a:solidFill>
                <a:schemeClr val="accent1"/>
              </a:solidFill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Заголовок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2071688"/>
          </a:xfrm>
        </p:spPr>
        <p:txBody>
          <a:bodyPr/>
          <a:lstStyle/>
          <a:p>
            <a:pPr algn="ctr" eaLnBrk="1" hangingPunct="1"/>
            <a:r>
              <a:rPr lang="uk-UA" altLang="ru-RU" sz="3200">
                <a:solidFill>
                  <a:srgbClr val="FF0000"/>
                </a:solidFill>
              </a:rPr>
              <a:t>СВІДОМІСТЬ У ДЗЕРКАЛІ СУЧАСНОЇ ФІЛОСОФІЇ</a:t>
            </a:r>
            <a:endParaRPr lang="ru-RU" sz="3200"/>
          </a:p>
        </p:txBody>
      </p:sp>
      <p:sp>
        <p:nvSpPr>
          <p:cNvPr id="49155" name="Объект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895600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400" dirty="0" err="1">
                <a:solidFill>
                  <a:schemeClr val="accent1"/>
                </a:solidFill>
              </a:rPr>
              <a:t>Дослідження</a:t>
            </a:r>
            <a:r>
              <a:rPr lang="ru-RU" sz="2400" dirty="0">
                <a:solidFill>
                  <a:schemeClr val="accent1"/>
                </a:solidFill>
              </a:rPr>
              <a:t>  </a:t>
            </a:r>
            <a:r>
              <a:rPr lang="ru-RU" sz="2400" dirty="0" err="1">
                <a:solidFill>
                  <a:schemeClr val="accent1"/>
                </a:solidFill>
              </a:rPr>
              <a:t>зосередились</a:t>
            </a:r>
            <a:r>
              <a:rPr lang="ru-RU" sz="2400" dirty="0">
                <a:solidFill>
                  <a:schemeClr val="accent1"/>
                </a:solidFill>
              </a:rPr>
              <a:t> на </a:t>
            </a:r>
            <a:r>
              <a:rPr lang="ru-RU" sz="2400" dirty="0" err="1">
                <a:solidFill>
                  <a:schemeClr val="accent1"/>
                </a:solidFill>
              </a:rPr>
              <a:t>співвідношенні</a:t>
            </a:r>
            <a:r>
              <a:rPr lang="ru-RU" sz="2400" dirty="0">
                <a:solidFill>
                  <a:schemeClr val="accent1"/>
                </a:solidFill>
              </a:rPr>
              <a:t> "духу" </a:t>
            </a:r>
            <a:r>
              <a:rPr lang="ru-RU" sz="2400" dirty="0" err="1">
                <a:solidFill>
                  <a:schemeClr val="accent1"/>
                </a:solidFill>
              </a:rPr>
              <a:t>і</a:t>
            </a:r>
            <a:r>
              <a:rPr lang="ru-RU" sz="2400" dirty="0">
                <a:solidFill>
                  <a:schemeClr val="accent1"/>
                </a:solidFill>
              </a:rPr>
              <a:t> "</a:t>
            </a:r>
            <a:r>
              <a:rPr lang="ru-RU" sz="2400" dirty="0" err="1">
                <a:solidFill>
                  <a:schemeClr val="accent1"/>
                </a:solidFill>
              </a:rPr>
              <a:t>тіла</a:t>
            </a:r>
            <a:r>
              <a:rPr lang="ru-RU" sz="2400" dirty="0">
                <a:solidFill>
                  <a:schemeClr val="accent1"/>
                </a:solidFill>
              </a:rPr>
              <a:t>", </a:t>
            </a:r>
            <a:r>
              <a:rPr lang="ru-RU" sz="2400" dirty="0" err="1">
                <a:solidFill>
                  <a:schemeClr val="accent1"/>
                </a:solidFill>
              </a:rPr>
              <a:t>фізичних</a:t>
            </a:r>
            <a:r>
              <a:rPr lang="ru-RU" sz="2400" dirty="0">
                <a:solidFill>
                  <a:schemeClr val="accent1"/>
                </a:solidFill>
              </a:rPr>
              <a:t> </a:t>
            </a:r>
            <a:r>
              <a:rPr lang="ru-RU" sz="2400" dirty="0" err="1">
                <a:solidFill>
                  <a:schemeClr val="accent1"/>
                </a:solidFill>
              </a:rPr>
              <a:t>і</a:t>
            </a:r>
            <a:r>
              <a:rPr lang="ru-RU" sz="2400" dirty="0">
                <a:solidFill>
                  <a:schemeClr val="accent1"/>
                </a:solidFill>
              </a:rPr>
              <a:t> </a:t>
            </a:r>
            <a:r>
              <a:rPr lang="ru-RU" sz="2400" dirty="0" err="1">
                <a:solidFill>
                  <a:schemeClr val="accent1"/>
                </a:solidFill>
              </a:rPr>
              <a:t>психічних</a:t>
            </a:r>
            <a:r>
              <a:rPr lang="ru-RU" sz="2400" dirty="0">
                <a:solidFill>
                  <a:schemeClr val="accent1"/>
                </a:solidFill>
              </a:rPr>
              <a:t> </a:t>
            </a:r>
            <a:r>
              <a:rPr lang="ru-RU" sz="2400" dirty="0" err="1">
                <a:solidFill>
                  <a:schemeClr val="accent1"/>
                </a:solidFill>
              </a:rPr>
              <a:t>станів</a:t>
            </a:r>
            <a:r>
              <a:rPr lang="ru-RU" sz="2400" dirty="0">
                <a:solidFill>
                  <a:schemeClr val="accent1"/>
                </a:solidFill>
              </a:rPr>
              <a:t> </a:t>
            </a:r>
            <a:r>
              <a:rPr lang="ru-RU" sz="2400" dirty="0" err="1">
                <a:solidFill>
                  <a:schemeClr val="accent1"/>
                </a:solidFill>
              </a:rPr>
              <a:t>тощо</a:t>
            </a:r>
            <a:r>
              <a:rPr lang="ru-RU" sz="2400" dirty="0">
                <a:solidFill>
                  <a:schemeClr val="accent1"/>
                </a:solidFill>
              </a:rPr>
              <a:t>. </a:t>
            </a:r>
            <a:r>
              <a:rPr lang="ru-RU" sz="2400" dirty="0" err="1">
                <a:solidFill>
                  <a:schemeClr val="accent1"/>
                </a:solidFill>
              </a:rPr>
              <a:t>Багато</a:t>
            </a:r>
            <a:r>
              <a:rPr lang="ru-RU" sz="2400" dirty="0">
                <a:solidFill>
                  <a:schemeClr val="accent1"/>
                </a:solidFill>
              </a:rPr>
              <a:t> </a:t>
            </a:r>
            <a:r>
              <a:rPr lang="ru-RU" sz="2400" dirty="0" err="1">
                <a:solidFill>
                  <a:schemeClr val="accent1"/>
                </a:solidFill>
              </a:rPr>
              <a:t>уваги</a:t>
            </a:r>
            <a:r>
              <a:rPr lang="ru-RU" sz="2400" dirty="0">
                <a:solidFill>
                  <a:schemeClr val="accent1"/>
                </a:solidFill>
              </a:rPr>
              <a:t> </a:t>
            </a:r>
            <a:r>
              <a:rPr lang="ru-RU" sz="2400" dirty="0" err="1">
                <a:solidFill>
                  <a:schemeClr val="accent1"/>
                </a:solidFill>
              </a:rPr>
              <a:t>приділяється</a:t>
            </a:r>
            <a:r>
              <a:rPr lang="ru-RU" sz="2400" dirty="0">
                <a:solidFill>
                  <a:schemeClr val="accent1"/>
                </a:solidFill>
              </a:rPr>
              <a:t> </a:t>
            </a:r>
            <a:r>
              <a:rPr lang="ru-RU" sz="2400" dirty="0" err="1">
                <a:solidFill>
                  <a:schemeClr val="accent1"/>
                </a:solidFill>
              </a:rPr>
              <a:t>питанням</a:t>
            </a:r>
            <a:r>
              <a:rPr lang="ru-RU" sz="2400" dirty="0">
                <a:solidFill>
                  <a:schemeClr val="accent1"/>
                </a:solidFill>
              </a:rPr>
              <a:t>, </a:t>
            </a:r>
            <a:r>
              <a:rPr lang="ru-RU" sz="2400" dirty="0" err="1">
                <a:solidFill>
                  <a:schemeClr val="accent1"/>
                </a:solidFill>
              </a:rPr>
              <a:t>які</a:t>
            </a:r>
            <a:r>
              <a:rPr lang="ru-RU" sz="2400" dirty="0">
                <a:solidFill>
                  <a:schemeClr val="accent1"/>
                </a:solidFill>
              </a:rPr>
              <a:t> </a:t>
            </a:r>
            <a:r>
              <a:rPr lang="ru-RU" sz="2400" dirty="0" err="1">
                <a:solidFill>
                  <a:schemeClr val="accent1"/>
                </a:solidFill>
              </a:rPr>
              <a:t>виникають</a:t>
            </a:r>
            <a:r>
              <a:rPr lang="ru-RU" sz="2400" dirty="0">
                <a:solidFill>
                  <a:schemeClr val="accent1"/>
                </a:solidFill>
              </a:rPr>
              <a:t> на </a:t>
            </a:r>
            <a:r>
              <a:rPr lang="ru-RU" sz="2400" dirty="0" err="1">
                <a:solidFill>
                  <a:schemeClr val="accent1"/>
                </a:solidFill>
              </a:rPr>
              <a:t>межі</a:t>
            </a:r>
            <a:r>
              <a:rPr lang="ru-RU" sz="2400" dirty="0">
                <a:solidFill>
                  <a:schemeClr val="accent1"/>
                </a:solidFill>
              </a:rPr>
              <a:t> </a:t>
            </a:r>
            <a:r>
              <a:rPr lang="ru-RU" sz="2400" dirty="0" err="1">
                <a:solidFill>
                  <a:schemeClr val="accent1"/>
                </a:solidFill>
              </a:rPr>
              <a:t>філософії</a:t>
            </a:r>
            <a:r>
              <a:rPr lang="ru-RU" sz="2400" dirty="0">
                <a:solidFill>
                  <a:schemeClr val="accent1"/>
                </a:solidFill>
              </a:rPr>
              <a:t> </a:t>
            </a:r>
            <a:r>
              <a:rPr lang="ru-RU" sz="2400" dirty="0" err="1">
                <a:solidFill>
                  <a:schemeClr val="accent1"/>
                </a:solidFill>
              </a:rPr>
              <a:t>і</a:t>
            </a:r>
            <a:r>
              <a:rPr lang="ru-RU" sz="2400" dirty="0">
                <a:solidFill>
                  <a:schemeClr val="accent1"/>
                </a:solidFill>
              </a:rPr>
              <a:t> </a:t>
            </a:r>
            <a:r>
              <a:rPr lang="ru-RU" sz="2400" dirty="0" err="1">
                <a:solidFill>
                  <a:schemeClr val="accent1"/>
                </a:solidFill>
              </a:rPr>
              <a:t>мови</a:t>
            </a:r>
            <a:r>
              <a:rPr lang="ru-RU" sz="2400" dirty="0">
                <a:solidFill>
                  <a:schemeClr val="accent1"/>
                </a:solidFill>
              </a:rPr>
              <a:t>, </a:t>
            </a:r>
            <a:r>
              <a:rPr lang="ru-RU" sz="2400" dirty="0" err="1">
                <a:solidFill>
                  <a:schemeClr val="accent1"/>
                </a:solidFill>
              </a:rPr>
              <a:t>когнітивної</a:t>
            </a:r>
            <a:r>
              <a:rPr lang="ru-RU" sz="2400" dirty="0">
                <a:solidFill>
                  <a:schemeClr val="accent1"/>
                </a:solidFill>
              </a:rPr>
              <a:t> </a:t>
            </a:r>
            <a:r>
              <a:rPr lang="ru-RU" sz="2400" dirty="0" err="1">
                <a:solidFill>
                  <a:schemeClr val="accent1"/>
                </a:solidFill>
              </a:rPr>
              <a:t>психології</a:t>
            </a:r>
            <a:r>
              <a:rPr lang="ru-RU" sz="2400" dirty="0">
                <a:solidFill>
                  <a:schemeClr val="accent1"/>
                </a:solidFill>
              </a:rPr>
              <a:t> </a:t>
            </a:r>
            <a:r>
              <a:rPr lang="ru-RU" sz="2400" dirty="0" err="1">
                <a:solidFill>
                  <a:schemeClr val="accent1"/>
                </a:solidFill>
              </a:rPr>
              <a:t>і</a:t>
            </a:r>
            <a:r>
              <a:rPr lang="ru-RU" sz="2400" dirty="0">
                <a:solidFill>
                  <a:schemeClr val="accent1"/>
                </a:solidFill>
              </a:rPr>
              <a:t> </a:t>
            </a:r>
            <a:r>
              <a:rPr lang="ru-RU" sz="2400" dirty="0" err="1">
                <a:solidFill>
                  <a:schemeClr val="accent1"/>
                </a:solidFill>
              </a:rPr>
              <a:t>комп'ютерного</a:t>
            </a:r>
            <a:r>
              <a:rPr lang="ru-RU" sz="2400" dirty="0">
                <a:solidFill>
                  <a:schemeClr val="accent1"/>
                </a:solidFill>
              </a:rPr>
              <a:t> </a:t>
            </a:r>
            <a:r>
              <a:rPr lang="ru-RU" sz="2400" dirty="0" err="1">
                <a:solidFill>
                  <a:schemeClr val="accent1"/>
                </a:solidFill>
              </a:rPr>
              <a:t>моделювання</a:t>
            </a:r>
            <a:r>
              <a:rPr lang="ru-RU" sz="2400" dirty="0">
                <a:solidFill>
                  <a:schemeClr val="accent1"/>
                </a:solidFill>
              </a:rPr>
              <a:t> </a:t>
            </a:r>
            <a:r>
              <a:rPr lang="ru-RU" sz="2400" dirty="0" err="1">
                <a:solidFill>
                  <a:schemeClr val="accent1"/>
                </a:solidFill>
              </a:rPr>
              <a:t>свідомості</a:t>
            </a:r>
            <a:r>
              <a:rPr lang="ru-RU" sz="2400" dirty="0">
                <a:solidFill>
                  <a:schemeClr val="accent1"/>
                </a:solidFill>
              </a:rPr>
              <a:t>. </a:t>
            </a:r>
            <a:r>
              <a:rPr lang="ru-RU" sz="2400" dirty="0" err="1">
                <a:solidFill>
                  <a:schemeClr val="accent1"/>
                </a:solidFill>
              </a:rPr>
              <a:t>Досі</a:t>
            </a:r>
            <a:r>
              <a:rPr lang="ru-RU" sz="2400" dirty="0">
                <a:solidFill>
                  <a:schemeClr val="accent1"/>
                </a:solidFill>
              </a:rPr>
              <a:t> актуальною </a:t>
            </a:r>
            <a:r>
              <a:rPr lang="ru-RU" sz="2400" dirty="0" err="1">
                <a:solidFill>
                  <a:schemeClr val="accent1"/>
                </a:solidFill>
              </a:rPr>
              <a:t>є</a:t>
            </a:r>
            <a:r>
              <a:rPr lang="ru-RU" sz="2400" dirty="0">
                <a:solidFill>
                  <a:schemeClr val="accent1"/>
                </a:solidFill>
              </a:rPr>
              <a:t> проблема </a:t>
            </a:r>
            <a:r>
              <a:rPr lang="ru-RU" sz="2400" dirty="0" err="1">
                <a:solidFill>
                  <a:schemeClr val="accent1"/>
                </a:solidFill>
              </a:rPr>
              <a:t>походження</a:t>
            </a:r>
            <a:r>
              <a:rPr lang="ru-RU" sz="2400" dirty="0">
                <a:solidFill>
                  <a:schemeClr val="accent1"/>
                </a:solidFill>
              </a:rPr>
              <a:t> </a:t>
            </a:r>
            <a:r>
              <a:rPr lang="ru-RU" sz="2400" dirty="0" err="1">
                <a:solidFill>
                  <a:schemeClr val="accent1"/>
                </a:solidFill>
              </a:rPr>
              <a:t>свідомості</a:t>
            </a:r>
            <a:r>
              <a:rPr lang="ru-RU" sz="2400" dirty="0">
                <a:solidFill>
                  <a:schemeClr val="accent1"/>
                </a:solidFill>
              </a:rPr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/>
              <a:t>Сучасний матеріалізм:</a:t>
            </a:r>
            <a:endParaRPr lang="ru-RU"/>
          </a:p>
        </p:txBody>
      </p:sp>
      <p:sp>
        <p:nvSpPr>
          <p:cNvPr id="5222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endParaRPr lang="ru-RU">
              <a:solidFill>
                <a:schemeClr val="accent1"/>
              </a:solidFill>
            </a:endParaRPr>
          </a:p>
          <a:p>
            <a:pPr algn="just" eaLnBrk="1" hangingPunct="1"/>
            <a:endParaRPr lang="ru-RU">
              <a:solidFill>
                <a:schemeClr val="accent1"/>
              </a:solidFill>
            </a:endParaRPr>
          </a:p>
          <a:p>
            <a:pPr algn="just" eaLnBrk="1" hangingPunct="1"/>
            <a:r>
              <a:rPr lang="ru-RU">
                <a:solidFill>
                  <a:schemeClr val="accent1"/>
                </a:solidFill>
              </a:rPr>
              <a:t>матерія в процесі розвитку за допомогою властивості відображення породжує ідеальне.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>
                <a:solidFill>
                  <a:schemeClr val="accent1"/>
                </a:solidFill>
              </a:rPr>
              <a:t> </a:t>
            </a:r>
          </a:p>
          <a:p>
            <a:pPr algn="just" eaLnBrk="1" hangingPunct="1"/>
            <a:r>
              <a:rPr lang="ru-RU">
                <a:solidFill>
                  <a:schemeClr val="accent1"/>
                </a:solidFill>
              </a:rPr>
              <a:t>Отже, відображення - це та "ниточка", тримаючись за яку можна вийти на вирішення проблеми свідомості.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7127875"/>
          </a:xfrm>
        </p:spPr>
        <p:txBody>
          <a:bodyPr>
            <a:normAutofit fontScale="77500" lnSpcReduction="20000"/>
          </a:bodyPr>
          <a:lstStyle/>
          <a:p>
            <a:pPr marL="274320" indent="-27432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600" b="1" dirty="0">
              <a:solidFill>
                <a:schemeClr val="tx2"/>
              </a:solidFill>
              <a:latin typeface="Arial Black" pitchFamily="34" charset="0"/>
            </a:endParaRPr>
          </a:p>
          <a:p>
            <a:pPr marL="274320" indent="-27432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300" b="1" dirty="0">
              <a:solidFill>
                <a:schemeClr val="tx2"/>
              </a:solidFill>
              <a:latin typeface="Arial Black" pitchFamily="34" charset="0"/>
            </a:endParaRPr>
          </a:p>
          <a:p>
            <a:pPr marL="274320" indent="-274320" algn="ctr" eaLnBrk="1" fontAlgn="auto" hangingPunct="1">
              <a:lnSpc>
                <a:spcPct val="17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3300" b="1" dirty="0">
                <a:solidFill>
                  <a:schemeClr val="tx2"/>
                </a:solidFill>
              </a:rPr>
              <a:t>РОЗВИТОК КОНЦЕПЦІЇ БУТТЯ В ІСТОРІЇ ФІЛОСОФІЇ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200" b="1" dirty="0">
              <a:solidFill>
                <a:schemeClr val="tx2"/>
              </a:solidFill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3200" b="1" dirty="0">
                <a:solidFill>
                  <a:schemeClr val="tx2"/>
                </a:solidFill>
              </a:rPr>
              <a:t>Антична філософія</a:t>
            </a:r>
            <a:r>
              <a:rPr lang="uk-UA" altLang="ru-RU" sz="3200" dirty="0">
                <a:solidFill>
                  <a:schemeClr val="tx2"/>
                </a:solidFill>
              </a:rPr>
              <a:t> </a:t>
            </a:r>
            <a:r>
              <a:rPr lang="uk-UA" altLang="ru-RU" sz="3200" dirty="0"/>
              <a:t>– 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3200" dirty="0"/>
              <a:t>буття – це першооснова світу (вода, повітря тощо).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200" b="1" dirty="0">
              <a:solidFill>
                <a:schemeClr val="tx2"/>
              </a:solidFill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3200" b="1" dirty="0">
                <a:solidFill>
                  <a:schemeClr val="tx2"/>
                </a:solidFill>
              </a:rPr>
              <a:t>Середньовіччя</a:t>
            </a:r>
            <a:r>
              <a:rPr lang="uk-UA" altLang="ru-RU" sz="3200" b="1" dirty="0">
                <a:solidFill>
                  <a:srgbClr val="FF0000"/>
                </a:solidFill>
              </a:rPr>
              <a:t> </a:t>
            </a:r>
            <a:r>
              <a:rPr lang="uk-UA" altLang="ru-RU" sz="3200" dirty="0"/>
              <a:t>– 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3200" dirty="0"/>
              <a:t>буття роздвоєне – божественне і природне.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200" b="1" dirty="0">
              <a:solidFill>
                <a:schemeClr val="tx2"/>
              </a:solidFill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3200" b="1" dirty="0">
                <a:solidFill>
                  <a:schemeClr val="tx2"/>
                </a:solidFill>
              </a:rPr>
              <a:t>Відродження і Новий час</a:t>
            </a:r>
            <a:r>
              <a:rPr lang="uk-UA" altLang="ru-RU" sz="3200" dirty="0">
                <a:solidFill>
                  <a:schemeClr val="tx2"/>
                </a:solidFill>
              </a:rPr>
              <a:t> </a:t>
            </a:r>
            <a:r>
              <a:rPr lang="uk-UA" altLang="ru-RU" sz="3200" dirty="0"/>
              <a:t>– 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3200" dirty="0"/>
              <a:t>буття – це існування природно-тілесного.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200" b="1" dirty="0">
              <a:solidFill>
                <a:schemeClr val="tx2"/>
              </a:solidFill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3200" b="1" dirty="0">
                <a:solidFill>
                  <a:schemeClr val="tx2"/>
                </a:solidFill>
              </a:rPr>
              <a:t>Сучасна концепція буття </a:t>
            </a:r>
            <a:r>
              <a:rPr lang="uk-UA" altLang="ru-RU" sz="3200" b="1" dirty="0"/>
              <a:t>– 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3200" dirty="0"/>
              <a:t>це  філософська категорія, що включає: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600" dirty="0"/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b="1" dirty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Заголовок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1143000"/>
          </a:xfrm>
        </p:spPr>
        <p:txBody>
          <a:bodyPr/>
          <a:lstStyle/>
          <a:p>
            <a:pPr algn="ctr" eaLnBrk="1" hangingPunct="1"/>
            <a:r>
              <a:rPr lang="uk-UA" b="1" dirty="0"/>
              <a:t>Відображення</a:t>
            </a:r>
            <a:br>
              <a:rPr lang="uk-UA" dirty="0"/>
            </a:br>
            <a:endParaRPr lang="ru-RU" dirty="0"/>
          </a:p>
        </p:txBody>
      </p:sp>
      <p:sp>
        <p:nvSpPr>
          <p:cNvPr id="51203" name="Объект 2"/>
          <p:cNvSpPr>
            <a:spLocks noGrp="1"/>
          </p:cNvSpPr>
          <p:nvPr>
            <p:ph idx="1"/>
          </p:nvPr>
        </p:nvSpPr>
        <p:spPr>
          <a:xfrm>
            <a:off x="457200" y="2571750"/>
            <a:ext cx="8229600" cy="375285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err="1"/>
              <a:t>Відображення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універсальна</a:t>
            </a:r>
            <a:r>
              <a:rPr lang="ru-RU" dirty="0"/>
              <a:t> </a:t>
            </a:r>
            <a:r>
              <a:rPr lang="ru-RU" dirty="0" err="1"/>
              <a:t>властивісь</a:t>
            </a:r>
            <a:r>
              <a:rPr lang="ru-RU" dirty="0"/>
              <a:t> </a:t>
            </a:r>
            <a:r>
              <a:rPr lang="ru-RU" dirty="0" err="1"/>
              <a:t>матерії</a:t>
            </a:r>
            <a:r>
              <a:rPr lang="ru-RU" dirty="0"/>
              <a:t>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та результат </a:t>
            </a:r>
            <a:r>
              <a:rPr lang="ru-RU" dirty="0" err="1"/>
              <a:t>взаємодії</a:t>
            </a:r>
            <a:r>
              <a:rPr lang="ru-RU" dirty="0"/>
              <a:t>, при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одного </a:t>
            </a:r>
            <a:r>
              <a:rPr lang="ru-RU" dirty="0" err="1"/>
              <a:t>об'єкта</a:t>
            </a:r>
            <a:r>
              <a:rPr lang="ru-RU" dirty="0"/>
              <a:t> в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відтворюються</a:t>
            </a:r>
            <a:r>
              <a:rPr lang="ru-RU" dirty="0"/>
              <a:t> </a:t>
            </a:r>
            <a:r>
              <a:rPr lang="ru-RU" dirty="0" err="1"/>
              <a:t>в</a:t>
            </a:r>
            <a:r>
              <a:rPr lang="ru-RU" dirty="0"/>
              <a:t> </a:t>
            </a:r>
            <a:r>
              <a:rPr lang="ru-RU" dirty="0" err="1"/>
              <a:t>особливостях</a:t>
            </a:r>
            <a:r>
              <a:rPr lang="ru-RU" dirty="0"/>
              <a:t> другого </a:t>
            </a:r>
            <a:r>
              <a:rPr lang="ru-RU" dirty="0" err="1"/>
              <a:t>об'єкта</a:t>
            </a:r>
            <a:r>
              <a:rPr lang="ru-RU" dirty="0"/>
              <a:t>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b="1" dirty="0"/>
              <a:t>Етапи відображення</a:t>
            </a:r>
            <a:endParaRPr lang="ru-RU" b="1" dirty="0"/>
          </a:p>
        </p:txBody>
      </p:sp>
      <p:sp>
        <p:nvSpPr>
          <p:cNvPr id="52227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3200" b="1" dirty="0">
              <a:solidFill>
                <a:schemeClr val="accent1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200" b="1" dirty="0" err="1">
                <a:solidFill>
                  <a:schemeClr val="accent1"/>
                </a:solidFill>
              </a:rPr>
              <a:t>відображення</a:t>
            </a:r>
            <a:r>
              <a:rPr lang="ru-RU" sz="3200" b="1" dirty="0">
                <a:solidFill>
                  <a:schemeClr val="accent1"/>
                </a:solidFill>
              </a:rPr>
              <a:t> в </a:t>
            </a:r>
            <a:r>
              <a:rPr lang="ru-RU" sz="3200" b="1" dirty="0" err="1">
                <a:solidFill>
                  <a:schemeClr val="accent1"/>
                </a:solidFill>
              </a:rPr>
              <a:t>неживій</a:t>
            </a:r>
            <a:r>
              <a:rPr lang="ru-RU" sz="3200" b="1" dirty="0">
                <a:solidFill>
                  <a:schemeClr val="accent1"/>
                </a:solidFill>
              </a:rPr>
              <a:t> </a:t>
            </a:r>
            <a:r>
              <a:rPr lang="ru-RU" sz="3200" b="1" dirty="0" err="1">
                <a:solidFill>
                  <a:schemeClr val="accent1"/>
                </a:solidFill>
              </a:rPr>
              <a:t>природі</a:t>
            </a:r>
            <a:r>
              <a:rPr lang="ru-RU" sz="3200" b="1" dirty="0">
                <a:solidFill>
                  <a:schemeClr val="accent1"/>
                </a:solidFill>
              </a:rPr>
              <a:t>;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200" b="1" dirty="0" err="1">
                <a:solidFill>
                  <a:schemeClr val="accent1"/>
                </a:solidFill>
              </a:rPr>
              <a:t>відображення</a:t>
            </a:r>
            <a:r>
              <a:rPr lang="ru-RU" sz="3200" b="1" dirty="0">
                <a:solidFill>
                  <a:schemeClr val="accent1"/>
                </a:solidFill>
              </a:rPr>
              <a:t> в </a:t>
            </a:r>
            <a:r>
              <a:rPr lang="ru-RU" sz="3200" b="1" dirty="0" err="1">
                <a:solidFill>
                  <a:schemeClr val="accent1"/>
                </a:solidFill>
              </a:rPr>
              <a:t>живій</a:t>
            </a:r>
            <a:r>
              <a:rPr lang="ru-RU" sz="3200" b="1" dirty="0">
                <a:solidFill>
                  <a:schemeClr val="accent1"/>
                </a:solidFill>
              </a:rPr>
              <a:t> </a:t>
            </a:r>
            <a:r>
              <a:rPr lang="ru-RU" sz="3200" b="1" dirty="0" err="1">
                <a:solidFill>
                  <a:schemeClr val="accent1"/>
                </a:solidFill>
              </a:rPr>
              <a:t>природі</a:t>
            </a:r>
            <a:r>
              <a:rPr lang="ru-RU" sz="3200" b="1" dirty="0">
                <a:solidFill>
                  <a:schemeClr val="accent1"/>
                </a:solidFill>
              </a:rPr>
              <a:t> 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200" b="1" dirty="0" err="1">
                <a:solidFill>
                  <a:schemeClr val="accent1"/>
                </a:solidFill>
              </a:rPr>
              <a:t>і</a:t>
            </a:r>
            <a:r>
              <a:rPr lang="ru-RU" sz="3200" b="1" dirty="0">
                <a:solidFill>
                  <a:schemeClr val="accent1"/>
                </a:solidFill>
              </a:rPr>
              <a:t> </a:t>
            </a:r>
            <a:r>
              <a:rPr lang="ru-RU" sz="3200" b="1" dirty="0" err="1">
                <a:solidFill>
                  <a:schemeClr val="accent1"/>
                </a:solidFill>
              </a:rPr>
              <a:t>відображення</a:t>
            </a:r>
            <a:r>
              <a:rPr lang="ru-RU" sz="3200" b="1" dirty="0">
                <a:solidFill>
                  <a:schemeClr val="accent1"/>
                </a:solidFill>
              </a:rPr>
              <a:t> на </a:t>
            </a:r>
            <a:r>
              <a:rPr lang="ru-RU" sz="3200" b="1" dirty="0" err="1">
                <a:solidFill>
                  <a:schemeClr val="accent1"/>
                </a:solidFill>
              </a:rPr>
              <a:t>соціальному</a:t>
            </a:r>
            <a:r>
              <a:rPr lang="ru-RU" sz="3200" b="1" dirty="0">
                <a:solidFill>
                  <a:schemeClr val="accent1"/>
                </a:solidFill>
              </a:rPr>
              <a:t> </a:t>
            </a:r>
            <a:r>
              <a:rPr lang="ru-RU" sz="3200" b="1" dirty="0" err="1">
                <a:solidFill>
                  <a:schemeClr val="accent1"/>
                </a:solidFill>
              </a:rPr>
              <a:t>рівні</a:t>
            </a:r>
            <a:r>
              <a:rPr lang="ru-RU" sz="3200" b="1" dirty="0">
                <a:solidFill>
                  <a:schemeClr val="accent1"/>
                </a:solidFill>
              </a:rPr>
              <a:t>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200" b="1" dirty="0" err="1">
                <a:solidFill>
                  <a:schemeClr val="accent1"/>
                </a:solidFill>
              </a:rPr>
              <a:t>Цим</a:t>
            </a:r>
            <a:r>
              <a:rPr lang="ru-RU" sz="3200" b="1" dirty="0">
                <a:solidFill>
                  <a:schemeClr val="accent1"/>
                </a:solidFill>
              </a:rPr>
              <a:t> </a:t>
            </a:r>
            <a:r>
              <a:rPr lang="ru-RU" sz="3200" b="1" dirty="0" err="1">
                <a:solidFill>
                  <a:schemeClr val="accent1"/>
                </a:solidFill>
              </a:rPr>
              <a:t>етапам</a:t>
            </a:r>
            <a:r>
              <a:rPr lang="ru-RU" sz="3200" b="1" dirty="0">
                <a:solidFill>
                  <a:schemeClr val="accent1"/>
                </a:solidFill>
              </a:rPr>
              <a:t> </a:t>
            </a:r>
            <a:r>
              <a:rPr lang="ru-RU" sz="3200" b="1" dirty="0" err="1">
                <a:solidFill>
                  <a:schemeClr val="accent1"/>
                </a:solidFill>
              </a:rPr>
              <a:t>відповідають</a:t>
            </a:r>
            <a:r>
              <a:rPr lang="ru-RU" sz="3200" b="1" dirty="0">
                <a:solidFill>
                  <a:schemeClr val="accent1"/>
                </a:solidFill>
              </a:rPr>
              <a:t> </a:t>
            </a:r>
            <a:r>
              <a:rPr lang="ru-RU" sz="3200" b="1" dirty="0" err="1">
                <a:solidFill>
                  <a:schemeClr val="accent1"/>
                </a:solidFill>
              </a:rPr>
              <a:t>такі</a:t>
            </a:r>
            <a:r>
              <a:rPr lang="ru-RU" sz="3200" b="1" dirty="0">
                <a:solidFill>
                  <a:schemeClr val="accent1"/>
                </a:solidFill>
              </a:rPr>
              <a:t> </a:t>
            </a:r>
            <a:r>
              <a:rPr lang="ru-RU" sz="3200" b="1" dirty="0" err="1">
                <a:solidFill>
                  <a:schemeClr val="accent1"/>
                </a:solidFill>
              </a:rPr>
              <a:t>форми</a:t>
            </a:r>
            <a:r>
              <a:rPr lang="ru-RU" sz="3200" b="1" dirty="0">
                <a:solidFill>
                  <a:schemeClr val="accent1"/>
                </a:solidFill>
              </a:rPr>
              <a:t> </a:t>
            </a:r>
            <a:r>
              <a:rPr lang="ru-RU" sz="3200" b="1" dirty="0" err="1">
                <a:solidFill>
                  <a:schemeClr val="accent1"/>
                </a:solidFill>
              </a:rPr>
              <a:t>відображення</a:t>
            </a:r>
            <a:r>
              <a:rPr lang="ru-RU" sz="3200" b="1" dirty="0">
                <a:solidFill>
                  <a:schemeClr val="accent1"/>
                </a:solidFill>
              </a:rPr>
              <a:t>.</a:t>
            </a:r>
            <a:endParaRPr lang="ru-RU" sz="3200" dirty="0">
              <a:solidFill>
                <a:schemeClr val="accent1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b="1" dirty="0"/>
              <a:t>Форми відображення</a:t>
            </a:r>
            <a:endParaRPr lang="ru-RU" b="1" dirty="0"/>
          </a:p>
        </p:txBody>
      </p:sp>
      <p:sp>
        <p:nvSpPr>
          <p:cNvPr id="5529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i="1" dirty="0" err="1"/>
              <a:t>Фізико-хімічне</a:t>
            </a:r>
            <a:r>
              <a:rPr lang="ru-RU" i="1" dirty="0"/>
              <a:t> </a:t>
            </a:r>
            <a:r>
              <a:rPr lang="ru-RU" i="1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за законами </a:t>
            </a:r>
            <a:r>
              <a:rPr lang="ru-RU" dirty="0" err="1"/>
              <a:t>механіки</a:t>
            </a:r>
            <a:r>
              <a:rPr lang="ru-RU" dirty="0"/>
              <a:t>, </a:t>
            </a:r>
            <a:r>
              <a:rPr lang="ru-RU" dirty="0" err="1"/>
              <a:t>фізики</a:t>
            </a:r>
            <a:r>
              <a:rPr lang="ru-RU" dirty="0"/>
              <a:t>, </a:t>
            </a:r>
            <a:r>
              <a:rPr lang="ru-RU" dirty="0" err="1"/>
              <a:t>хімії</a:t>
            </a:r>
            <a:r>
              <a:rPr lang="ru-RU" dirty="0"/>
              <a:t>.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пасивний</a:t>
            </a:r>
            <a:r>
              <a:rPr lang="ru-RU" dirty="0"/>
              <a:t> характер. </a:t>
            </a:r>
            <a:r>
              <a:rPr lang="ru-RU" dirty="0" err="1"/>
              <a:t>Особливість</a:t>
            </a:r>
            <a:r>
              <a:rPr lang="ru-RU" dirty="0"/>
              <a:t> </a:t>
            </a:r>
            <a:r>
              <a:rPr lang="ru-RU" dirty="0" err="1"/>
              <a:t>фізико-хімічного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здійснюватися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в </a:t>
            </a:r>
            <a:r>
              <a:rPr lang="ru-RU" dirty="0" err="1"/>
              <a:t>безпосередньому</a:t>
            </a:r>
            <a:r>
              <a:rPr lang="ru-RU" dirty="0"/>
              <a:t> </a:t>
            </a:r>
            <a:r>
              <a:rPr lang="ru-RU" dirty="0" err="1"/>
              <a:t>контакті</a:t>
            </a:r>
            <a:r>
              <a:rPr lang="ru-RU" dirty="0"/>
              <a:t>.</a:t>
            </a:r>
          </a:p>
          <a:p>
            <a:pPr eaLnBrk="1" hangingPunct="1"/>
            <a:r>
              <a:rPr lang="ru-RU" dirty="0"/>
              <a:t> </a:t>
            </a:r>
            <a:r>
              <a:rPr lang="ru-RU" i="1" dirty="0" err="1"/>
              <a:t>Фізіологічне</a:t>
            </a:r>
            <a:r>
              <a:rPr lang="ru-RU" i="1" dirty="0"/>
              <a:t> </a:t>
            </a:r>
            <a:r>
              <a:rPr lang="ru-RU" i="1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на </a:t>
            </a:r>
            <a:r>
              <a:rPr lang="ru-RU" dirty="0" err="1"/>
              <a:t>початковій</a:t>
            </a:r>
            <a:r>
              <a:rPr lang="ru-RU" dirty="0"/>
              <a:t> </a:t>
            </a:r>
            <a:r>
              <a:rPr lang="ru-RU" dirty="0" err="1"/>
              <a:t>сходинці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живої</a:t>
            </a:r>
            <a:r>
              <a:rPr lang="ru-RU" dirty="0"/>
              <a:t> </a:t>
            </a:r>
            <a:r>
              <a:rPr lang="ru-RU" dirty="0" err="1"/>
              <a:t>природи</a:t>
            </a:r>
            <a:r>
              <a:rPr lang="ru-RU" dirty="0"/>
              <a:t> . . </a:t>
            </a:r>
            <a:r>
              <a:rPr lang="ru-RU" dirty="0" err="1"/>
              <a:t>Простішою</a:t>
            </a:r>
            <a:r>
              <a:rPr lang="ru-RU" dirty="0"/>
              <a:t> формою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подразливість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b="1" dirty="0"/>
              <a:t>Форми відображення</a:t>
            </a:r>
            <a:endParaRPr lang="ru-RU" b="1" dirty="0"/>
          </a:p>
        </p:txBody>
      </p:sp>
      <p:sp>
        <p:nvSpPr>
          <p:cNvPr id="5632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i="1" dirty="0" err="1"/>
              <a:t>Психічне</a:t>
            </a:r>
            <a:r>
              <a:rPr lang="ru-RU" i="1" dirty="0"/>
              <a:t> </a:t>
            </a:r>
            <a:r>
              <a:rPr lang="ru-RU" i="1" dirty="0" err="1"/>
              <a:t>відображення</a:t>
            </a:r>
            <a:r>
              <a:rPr lang="ru-RU" i="1" dirty="0"/>
              <a:t> 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на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високому</a:t>
            </a:r>
            <a:r>
              <a:rPr lang="ru-RU" dirty="0"/>
              <a:t>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живої</a:t>
            </a:r>
            <a:r>
              <a:rPr lang="ru-RU" dirty="0"/>
              <a:t> </a:t>
            </a:r>
            <a:r>
              <a:rPr lang="ru-RU" dirty="0" err="1"/>
              <a:t>природи</a:t>
            </a:r>
            <a:r>
              <a:rPr lang="ru-RU" dirty="0"/>
              <a:t>. </a:t>
            </a:r>
            <a:r>
              <a:rPr lang="ru-RU" dirty="0" err="1"/>
              <a:t>Особливе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мало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нервових</a:t>
            </a:r>
            <a:r>
              <a:rPr lang="ru-RU" dirty="0"/>
              <a:t> </a:t>
            </a:r>
            <a:r>
              <a:rPr lang="ru-RU" dirty="0" err="1"/>
              <a:t>клітин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спеціалізувалися</a:t>
            </a:r>
            <a:r>
              <a:rPr lang="ru-RU" dirty="0"/>
              <a:t> на </a:t>
            </a:r>
            <a:r>
              <a:rPr lang="ru-RU" dirty="0" err="1"/>
              <a:t>аналізі</a:t>
            </a:r>
            <a:r>
              <a:rPr lang="ru-RU" dirty="0"/>
              <a:t> </a:t>
            </a:r>
            <a:r>
              <a:rPr lang="ru-RU" dirty="0" err="1"/>
              <a:t>сигналів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зовнішніх</a:t>
            </a:r>
            <a:r>
              <a:rPr lang="ru-RU" dirty="0"/>
              <a:t> </a:t>
            </a:r>
            <a:r>
              <a:rPr lang="ru-RU" dirty="0" err="1"/>
              <a:t>подразнень</a:t>
            </a:r>
            <a:r>
              <a:rPr lang="ru-RU" dirty="0"/>
              <a:t>. На </a:t>
            </a:r>
            <a:r>
              <a:rPr lang="ru-RU" dirty="0" err="1"/>
              <a:t>якісно</a:t>
            </a:r>
            <a:r>
              <a:rPr lang="ru-RU" dirty="0"/>
              <a:t> </a:t>
            </a:r>
            <a:r>
              <a:rPr lang="ru-RU" dirty="0" err="1"/>
              <a:t>вищий</a:t>
            </a:r>
            <a:r>
              <a:rPr lang="ru-RU" dirty="0"/>
              <a:t> </a:t>
            </a:r>
            <a:r>
              <a:rPr lang="ru-RU" dirty="0" err="1"/>
              <a:t>щабель</a:t>
            </a:r>
            <a:r>
              <a:rPr lang="ru-RU" dirty="0"/>
              <a:t> </a:t>
            </a:r>
            <a:r>
              <a:rPr lang="ru-RU" dirty="0" err="1"/>
              <a:t>піднімається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хребетних</a:t>
            </a:r>
            <a:r>
              <a:rPr lang="ru-RU" dirty="0"/>
              <a:t>, у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з'являється</a:t>
            </a:r>
            <a:r>
              <a:rPr lang="ru-RU" dirty="0"/>
              <a:t> </a:t>
            </a:r>
            <a:r>
              <a:rPr lang="ru-RU" dirty="0" err="1"/>
              <a:t>головний</a:t>
            </a:r>
            <a:r>
              <a:rPr lang="ru-RU" dirty="0"/>
              <a:t> </a:t>
            </a:r>
            <a:r>
              <a:rPr lang="ru-RU" dirty="0" err="1"/>
              <a:t>мозок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центральна </a:t>
            </a:r>
            <a:r>
              <a:rPr lang="ru-RU" dirty="0" err="1"/>
              <a:t>нервова</a:t>
            </a:r>
            <a:r>
              <a:rPr lang="ru-RU" dirty="0"/>
              <a:t> система</a:t>
            </a:r>
            <a:r>
              <a:rPr lang="ru-RU" b="1" dirty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b="1" dirty="0"/>
              <a:t>Психіка</a:t>
            </a:r>
            <a:endParaRPr lang="ru-RU" b="1" dirty="0"/>
          </a:p>
        </p:txBody>
      </p:sp>
      <p:sp>
        <p:nvSpPr>
          <p:cNvPr id="55299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допомогою</a:t>
            </a:r>
            <a:r>
              <a:rPr lang="ru-RU" dirty="0"/>
              <a:t> головного </a:t>
            </a:r>
            <a:r>
              <a:rPr lang="ru-RU" dirty="0" err="1"/>
              <a:t>мозку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dirty="0" err="1"/>
              <a:t>психікою</a:t>
            </a:r>
            <a:r>
              <a:rPr lang="ru-RU" dirty="0"/>
              <a:t>. </a:t>
            </a:r>
            <a:r>
              <a:rPr lang="uk-UA" dirty="0"/>
              <a:t>ЇЇ </a:t>
            </a:r>
            <a:r>
              <a:rPr lang="ru-RU" dirty="0"/>
              <a:t>суть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у </a:t>
            </a:r>
            <a:r>
              <a:rPr lang="ru-RU" dirty="0" err="1"/>
              <a:t>високоорганізованих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безумовних</a:t>
            </a:r>
            <a:r>
              <a:rPr lang="ru-RU" dirty="0"/>
              <a:t> </a:t>
            </a:r>
            <a:r>
              <a:rPr lang="ru-RU" dirty="0" err="1"/>
              <a:t>рефлексів</a:t>
            </a:r>
            <a:r>
              <a:rPr lang="ru-RU" dirty="0"/>
              <a:t> (</a:t>
            </a:r>
            <a:r>
              <a:rPr lang="ru-RU" dirty="0" err="1"/>
              <a:t>інстинктів</a:t>
            </a:r>
            <a:r>
              <a:rPr lang="ru-RU" dirty="0"/>
              <a:t>), </a:t>
            </a:r>
            <a:r>
              <a:rPr lang="ru-RU" dirty="0" err="1"/>
              <a:t>утворюються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умовні</a:t>
            </a:r>
            <a:r>
              <a:rPr lang="ru-RU" dirty="0"/>
              <a:t> </a:t>
            </a:r>
            <a:r>
              <a:rPr lang="ru-RU" dirty="0" err="1"/>
              <a:t>рефлекси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стають</a:t>
            </a:r>
            <a:r>
              <a:rPr lang="ru-RU" dirty="0"/>
              <a:t> основою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складної</a:t>
            </a:r>
            <a:r>
              <a:rPr lang="ru-RU" dirty="0"/>
              <a:t> </a:t>
            </a:r>
            <a:r>
              <a:rPr lang="ru-RU" dirty="0" err="1"/>
              <a:t>індивідуально-набутої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орієнтаційної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i="1" dirty="0"/>
              <a:t>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i="1" dirty="0" err="1"/>
              <a:t>Умовні</a:t>
            </a:r>
            <a:r>
              <a:rPr lang="ru-RU" i="1" dirty="0"/>
              <a:t> </a:t>
            </a:r>
            <a:r>
              <a:rPr lang="ru-RU" i="1" dirty="0" err="1"/>
              <a:t>рефлекси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тимчасові</a:t>
            </a:r>
            <a:r>
              <a:rPr lang="ru-RU" dirty="0"/>
              <a:t> </a:t>
            </a:r>
            <a:r>
              <a:rPr lang="ru-RU" dirty="0" err="1"/>
              <a:t>нервові</a:t>
            </a:r>
            <a:r>
              <a:rPr lang="ru-RU" dirty="0"/>
              <a:t> </a:t>
            </a:r>
            <a:r>
              <a:rPr lang="ru-RU" dirty="0" err="1"/>
              <a:t>зв'язки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організм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часу </a:t>
            </a:r>
            <a:r>
              <a:rPr lang="ru-RU" dirty="0" err="1"/>
              <a:t>зазнає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тих самих </a:t>
            </a:r>
            <a:r>
              <a:rPr lang="ru-RU" dirty="0" err="1"/>
              <a:t>або</a:t>
            </a:r>
            <a:r>
              <a:rPr lang="ru-RU" dirty="0"/>
              <a:t> схожих </a:t>
            </a:r>
            <a:r>
              <a:rPr lang="ru-RU" dirty="0" err="1"/>
              <a:t>факторів</a:t>
            </a:r>
            <a:r>
              <a:rPr lang="ru-RU" dirty="0"/>
              <a:t>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i="1" dirty="0"/>
              <a:t>Відображення у формі свідомост</a:t>
            </a:r>
            <a:r>
              <a:rPr lang="uk-UA" i="1" dirty="0"/>
              <a:t>і </a:t>
            </a:r>
            <a:endParaRPr lang="ru-RU" dirty="0"/>
          </a:p>
        </p:txBody>
      </p:sp>
      <p:sp>
        <p:nvSpPr>
          <p:cNvPr id="5837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dirty="0" err="1"/>
              <a:t>Свідомість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вища</a:t>
            </a:r>
            <a:r>
              <a:rPr lang="ru-RU" dirty="0"/>
              <a:t> форма </a:t>
            </a:r>
            <a:r>
              <a:rPr lang="ru-RU" dirty="0" err="1"/>
              <a:t>відображення</a:t>
            </a:r>
            <a:r>
              <a:rPr lang="ru-RU" dirty="0"/>
              <a:t>. </a:t>
            </a:r>
            <a:r>
              <a:rPr lang="uk-UA" i="1" dirty="0"/>
              <a:t>.</a:t>
            </a:r>
            <a:r>
              <a:rPr lang="uk-UA" dirty="0"/>
              <a:t>Ї Ї</a:t>
            </a:r>
            <a:r>
              <a:rPr lang="ru-RU" dirty="0"/>
              <a:t> </a:t>
            </a:r>
            <a:r>
              <a:rPr lang="ru-RU" dirty="0" err="1"/>
              <a:t>носієм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, яка </a:t>
            </a:r>
            <a:r>
              <a:rPr lang="ru-RU" dirty="0" err="1"/>
              <a:t>вийшла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надр</a:t>
            </a:r>
            <a:r>
              <a:rPr lang="ru-RU" dirty="0"/>
              <a:t> </a:t>
            </a:r>
            <a:r>
              <a:rPr lang="ru-RU" dirty="0" err="1"/>
              <a:t>тваринного</a:t>
            </a:r>
            <a:r>
              <a:rPr lang="ru-RU" dirty="0"/>
              <a:t> царства. </a:t>
            </a:r>
            <a:r>
              <a:rPr lang="ru-RU" dirty="0" err="1"/>
              <a:t>Психіка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тією</a:t>
            </a:r>
            <a:r>
              <a:rPr lang="ru-RU" dirty="0"/>
              <a:t> </a:t>
            </a:r>
            <a:r>
              <a:rPr lang="ru-RU" dirty="0" err="1"/>
              <a:t>біологічною</a:t>
            </a:r>
            <a:r>
              <a:rPr lang="ru-RU" dirty="0"/>
              <a:t> </a:t>
            </a:r>
            <a:r>
              <a:rPr lang="ru-RU" dirty="0" err="1"/>
              <a:t>передумовою</a:t>
            </a:r>
            <a:r>
              <a:rPr lang="ru-RU" dirty="0"/>
              <a:t>, на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розвивалася</a:t>
            </a:r>
            <a:r>
              <a:rPr lang="ru-RU" dirty="0"/>
              <a:t> </a:t>
            </a:r>
            <a:r>
              <a:rPr lang="ru-RU" dirty="0" err="1"/>
              <a:t>людська</a:t>
            </a:r>
            <a:r>
              <a:rPr lang="ru-RU" dirty="0"/>
              <a:t> </a:t>
            </a:r>
            <a:r>
              <a:rPr lang="ru-RU" dirty="0" err="1"/>
              <a:t>свідомість</a:t>
            </a:r>
            <a:r>
              <a:rPr lang="ru-RU" dirty="0"/>
              <a:t>. </a:t>
            </a:r>
            <a:r>
              <a:rPr lang="ru-RU" dirty="0" err="1"/>
              <a:t>Незважаючи</a:t>
            </a:r>
            <a:r>
              <a:rPr lang="ru-RU" dirty="0"/>
              <a:t> на </a:t>
            </a:r>
            <a:r>
              <a:rPr lang="ru-RU" dirty="0" err="1"/>
              <a:t>генетичну</a:t>
            </a:r>
            <a:r>
              <a:rPr lang="ru-RU" dirty="0"/>
              <a:t> </a:t>
            </a:r>
            <a:r>
              <a:rPr lang="ru-RU" dirty="0" err="1"/>
              <a:t>спільність</a:t>
            </a:r>
            <a:r>
              <a:rPr lang="ru-RU" dirty="0"/>
              <a:t> </a:t>
            </a:r>
            <a:r>
              <a:rPr lang="ru-RU" dirty="0" err="1"/>
              <a:t>психіки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психікою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не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ототожнювати</a:t>
            </a:r>
            <a:r>
              <a:rPr lang="ru-RU" dirty="0"/>
              <a:t>.: </a:t>
            </a:r>
          </a:p>
          <a:p>
            <a:pPr eaLnBrk="1" hangingPunct="1"/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глибокого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усвідомленого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</a:t>
            </a:r>
            <a:r>
              <a:rPr lang="ru-RU" dirty="0" err="1"/>
              <a:t>чуттєве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над </a:t>
            </a:r>
            <a:r>
              <a:rPr lang="ru-RU" dirty="0" err="1"/>
              <a:t>відображенням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своєрідна</a:t>
            </a:r>
            <a:r>
              <a:rPr lang="ru-RU" dirty="0"/>
              <a:t> </a:t>
            </a:r>
            <a:r>
              <a:rPr lang="ru-RU" dirty="0" err="1"/>
              <a:t>надбудова</a:t>
            </a:r>
            <a:r>
              <a:rPr lang="ru-RU" dirty="0"/>
              <a:t> - </a:t>
            </a:r>
            <a:r>
              <a:rPr lang="ru-RU" dirty="0" err="1"/>
              <a:t>абстрагування</a:t>
            </a:r>
            <a:endParaRPr lang="ru-RU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i="1" dirty="0"/>
              <a:t>Відображення у формі свідомост</a:t>
            </a:r>
            <a:r>
              <a:rPr lang="uk-UA" i="1" dirty="0"/>
              <a:t>і </a:t>
            </a:r>
            <a:endParaRPr lang="ru-RU" dirty="0"/>
          </a:p>
        </p:txBody>
      </p:sp>
      <p:sp>
        <p:nvSpPr>
          <p:cNvPr id="5939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/>
              <a:t>Свідомість відображає світ не в чуттєво-наочних, а в ідеальних образах. </a:t>
            </a:r>
          </a:p>
          <a:p>
            <a:pPr eaLnBrk="1" hangingPunct="1"/>
            <a:r>
              <a:rPr lang="ru-RU"/>
              <a:t>Людське відображення має не пристосувальний, а активно-перетворювальний характер. Людину не задовольняє те, що їй дала природа, і вона прагне змінити життя так, щоб воно відповідало її потребам. Це людина передусім здійснює у своїй свідомості. Зміст свідомості так чи інакше практично реалізується. 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Заголовок 1"/>
          <p:cNvSpPr>
            <a:spLocks noGrp="1"/>
          </p:cNvSpPr>
          <p:nvPr>
            <p:ph type="title"/>
          </p:nvPr>
        </p:nvSpPr>
        <p:spPr>
          <a:xfrm>
            <a:off x="395288" y="188913"/>
            <a:ext cx="8229600" cy="1692275"/>
          </a:xfrm>
        </p:spPr>
        <p:txBody>
          <a:bodyPr/>
          <a:lstStyle/>
          <a:p>
            <a:pPr algn="ctr" eaLnBrk="1" hangingPunct="1"/>
            <a:r>
              <a:rPr lang="ru-RU" sz="3200" b="1" dirty="0" err="1">
                <a:solidFill>
                  <a:schemeClr val="tx1"/>
                </a:solidFill>
              </a:rPr>
              <a:t>Основні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концепції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походження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свідомості</a:t>
            </a:r>
            <a:br>
              <a:rPr lang="ru-RU" sz="3200" b="1" dirty="0">
                <a:solidFill>
                  <a:srgbClr val="FF0000"/>
                </a:solidFill>
              </a:rPr>
            </a:b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8371" name="Объект 2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4389437"/>
          </a:xfrm>
        </p:spPr>
        <p:txBody>
          <a:bodyPr>
            <a:normAutofit lnSpcReduction="1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altLang="ru-RU" b="1" dirty="0" err="1">
                <a:solidFill>
                  <a:schemeClr val="tx2"/>
                </a:solidFill>
              </a:rPr>
              <a:t>Релігійна</a:t>
            </a:r>
            <a:r>
              <a:rPr lang="ru-RU" altLang="ru-RU" b="1" dirty="0">
                <a:solidFill>
                  <a:schemeClr val="tx2"/>
                </a:solidFill>
              </a:rPr>
              <a:t> </a:t>
            </a:r>
            <a:r>
              <a:rPr lang="ru-RU" altLang="ru-RU" b="1" dirty="0" err="1">
                <a:solidFill>
                  <a:schemeClr val="tx2"/>
                </a:solidFill>
              </a:rPr>
              <a:t>концепція</a:t>
            </a:r>
            <a:r>
              <a:rPr lang="ru-RU" altLang="ru-RU" dirty="0">
                <a:solidFill>
                  <a:schemeClr val="tx2"/>
                </a:solidFill>
              </a:rPr>
              <a:t> </a:t>
            </a:r>
            <a:r>
              <a:rPr lang="ru-RU" altLang="ru-RU" dirty="0" err="1"/>
              <a:t>стверджує</a:t>
            </a:r>
            <a:r>
              <a:rPr lang="ru-RU" altLang="ru-RU" dirty="0"/>
              <a:t>, </a:t>
            </a:r>
            <a:r>
              <a:rPr lang="ru-RU" altLang="ru-RU" dirty="0" err="1"/>
              <a:t>що</a:t>
            </a:r>
            <a:r>
              <a:rPr lang="ru-RU" altLang="ru-RU" dirty="0"/>
              <a:t> </a:t>
            </a:r>
            <a:r>
              <a:rPr lang="ru-RU" altLang="ru-RU" dirty="0" err="1"/>
              <a:t>свідомість</a:t>
            </a:r>
            <a:r>
              <a:rPr lang="ru-RU" altLang="ru-RU" dirty="0"/>
              <a:t> </a:t>
            </a:r>
            <a:r>
              <a:rPr lang="ru-RU" altLang="ru-RU" dirty="0" err="1"/>
              <a:t>людини</a:t>
            </a:r>
            <a:r>
              <a:rPr lang="ru-RU" altLang="ru-RU" dirty="0"/>
              <a:t> </a:t>
            </a:r>
            <a:r>
              <a:rPr lang="ru-RU" altLang="ru-RU" dirty="0" err="1"/>
              <a:t>є</a:t>
            </a:r>
            <a:r>
              <a:rPr lang="ru-RU" altLang="ru-RU" dirty="0"/>
              <a:t> </a:t>
            </a:r>
            <a:r>
              <a:rPr lang="ru-RU" altLang="ru-RU" dirty="0" err="1"/>
              <a:t>божим</a:t>
            </a:r>
            <a:r>
              <a:rPr lang="ru-RU" altLang="ru-RU" dirty="0"/>
              <a:t> даром</a:t>
            </a:r>
            <a:r>
              <a:rPr lang="uk-UA" altLang="ru-RU" dirty="0"/>
              <a:t>. П</a:t>
            </a:r>
            <a:r>
              <a:rPr lang="ru-RU" altLang="ru-RU" dirty="0" err="1"/>
              <a:t>озитивним</a:t>
            </a:r>
            <a:r>
              <a:rPr lang="ru-RU" altLang="ru-RU" dirty="0"/>
              <a:t> моментом </a:t>
            </a:r>
            <a:r>
              <a:rPr lang="ru-RU" altLang="ru-RU" dirty="0" err="1"/>
              <a:t>теологічної</a:t>
            </a:r>
            <a:r>
              <a:rPr lang="ru-RU" altLang="ru-RU" dirty="0"/>
              <a:t> </a:t>
            </a:r>
            <a:r>
              <a:rPr lang="ru-RU" altLang="ru-RU" dirty="0" err="1"/>
              <a:t>концепції</a:t>
            </a:r>
            <a:r>
              <a:rPr lang="ru-RU" altLang="ru-RU" dirty="0"/>
              <a:t> </a:t>
            </a:r>
            <a:r>
              <a:rPr lang="ru-RU" altLang="ru-RU" dirty="0" err="1"/>
              <a:t>постає</a:t>
            </a:r>
            <a:r>
              <a:rPr lang="ru-RU" altLang="ru-RU" dirty="0"/>
              <a:t> те, </a:t>
            </a:r>
            <a:r>
              <a:rPr lang="ru-RU" altLang="ru-RU" dirty="0" err="1"/>
              <a:t>що</a:t>
            </a:r>
            <a:r>
              <a:rPr lang="ru-RU" altLang="ru-RU" dirty="0"/>
              <a:t> вона </a:t>
            </a:r>
            <a:r>
              <a:rPr lang="ru-RU" altLang="ru-RU" dirty="0" err="1"/>
              <a:t>зводить</a:t>
            </a:r>
            <a:r>
              <a:rPr lang="ru-RU" altLang="ru-RU" dirty="0"/>
              <a:t> </a:t>
            </a:r>
            <a:r>
              <a:rPr lang="ru-RU" altLang="ru-RU" dirty="0" err="1"/>
              <a:t>людську</a:t>
            </a:r>
            <a:r>
              <a:rPr lang="ru-RU" altLang="ru-RU" dirty="0"/>
              <a:t> </a:t>
            </a:r>
            <a:r>
              <a:rPr lang="ru-RU" altLang="ru-RU" dirty="0" err="1"/>
              <a:t>свідомість</a:t>
            </a:r>
            <a:r>
              <a:rPr lang="ru-RU" altLang="ru-RU" dirty="0"/>
              <a:t> до трансцендентного, абсолютного, </a:t>
            </a:r>
            <a:r>
              <a:rPr lang="ru-RU" altLang="ru-RU" dirty="0" err="1"/>
              <a:t>вищого</a:t>
            </a:r>
            <a:r>
              <a:rPr lang="ru-RU" altLang="ru-RU" dirty="0"/>
              <a:t>, не </a:t>
            </a:r>
            <a:r>
              <a:rPr lang="ru-RU" altLang="ru-RU" dirty="0" err="1"/>
              <a:t>обмежує</a:t>
            </a:r>
            <a:r>
              <a:rPr lang="ru-RU" altLang="ru-RU" dirty="0"/>
              <a:t> </a:t>
            </a:r>
            <a:r>
              <a:rPr lang="ru-RU" altLang="ru-RU" dirty="0" err="1"/>
              <a:t>її</a:t>
            </a:r>
            <a:r>
              <a:rPr lang="ru-RU" altLang="ru-RU" dirty="0"/>
              <a:t> аспектами </a:t>
            </a:r>
            <a:r>
              <a:rPr lang="ru-RU" altLang="ru-RU" dirty="0" err="1"/>
              <a:t>існування</a:t>
            </a:r>
            <a:r>
              <a:rPr lang="ru-RU" altLang="ru-RU" dirty="0"/>
              <a:t> </a:t>
            </a:r>
            <a:r>
              <a:rPr lang="ru-RU" altLang="ru-RU" dirty="0" err="1"/>
              <a:t>людини</a:t>
            </a:r>
            <a:r>
              <a:rPr lang="ru-RU" altLang="ru-RU" dirty="0"/>
              <a:t> та </a:t>
            </a:r>
            <a:r>
              <a:rPr lang="ru-RU" altLang="ru-RU" dirty="0" err="1"/>
              <a:t>її</a:t>
            </a:r>
            <a:r>
              <a:rPr lang="ru-RU" altLang="ru-RU" dirty="0"/>
              <a:t> </a:t>
            </a:r>
            <a:r>
              <a:rPr lang="ru-RU" altLang="ru-RU" dirty="0" err="1"/>
              <a:t>виживання</a:t>
            </a:r>
            <a:r>
              <a:rPr lang="ru-RU" altLang="ru-RU" dirty="0"/>
              <a:t>. </a:t>
            </a:r>
            <a:r>
              <a:rPr lang="ru-RU" altLang="ru-RU" dirty="0" err="1"/>
              <a:t>Проте</a:t>
            </a:r>
            <a:r>
              <a:rPr lang="ru-RU" altLang="ru-RU" dirty="0"/>
              <a:t> вона </a:t>
            </a:r>
            <a:r>
              <a:rPr lang="ru-RU" altLang="ru-RU" dirty="0" err="1"/>
              <a:t>залишає</a:t>
            </a:r>
            <a:r>
              <a:rPr lang="ru-RU" altLang="ru-RU" dirty="0"/>
              <a:t> поза </a:t>
            </a:r>
            <a:r>
              <a:rPr lang="ru-RU" altLang="ru-RU" dirty="0" err="1"/>
              <a:t>розглядом</a:t>
            </a:r>
            <a:r>
              <a:rPr lang="ru-RU" altLang="ru-RU" dirty="0"/>
              <a:t> </a:t>
            </a:r>
            <a:r>
              <a:rPr lang="ru-RU" altLang="ru-RU" dirty="0" err="1"/>
              <a:t>зв’язок</a:t>
            </a:r>
            <a:r>
              <a:rPr lang="ru-RU" altLang="ru-RU" dirty="0"/>
              <a:t> </a:t>
            </a:r>
            <a:r>
              <a:rPr lang="ru-RU" altLang="ru-RU" dirty="0" err="1"/>
              <a:t>свідомості</a:t>
            </a:r>
            <a:r>
              <a:rPr lang="ru-RU" altLang="ru-RU" dirty="0"/>
              <a:t> </a:t>
            </a:r>
            <a:r>
              <a:rPr lang="ru-RU" altLang="ru-RU" dirty="0" err="1"/>
              <a:t>із</a:t>
            </a:r>
            <a:r>
              <a:rPr lang="ru-RU" altLang="ru-RU" dirty="0"/>
              <a:t> </a:t>
            </a:r>
            <a:r>
              <a:rPr lang="ru-RU" altLang="ru-RU" dirty="0" err="1"/>
              <a:t>людським</a:t>
            </a:r>
            <a:r>
              <a:rPr lang="ru-RU" altLang="ru-RU" dirty="0"/>
              <a:t> </a:t>
            </a:r>
            <a:r>
              <a:rPr lang="ru-RU" altLang="ru-RU" dirty="0" err="1"/>
              <a:t>організмом</a:t>
            </a:r>
            <a:r>
              <a:rPr lang="ru-RU" altLang="ru-RU" dirty="0"/>
              <a:t>, </a:t>
            </a:r>
            <a:r>
              <a:rPr lang="ru-RU" altLang="ru-RU" dirty="0" err="1"/>
              <a:t>соціальною</a:t>
            </a:r>
            <a:r>
              <a:rPr lang="ru-RU" altLang="ru-RU" dirty="0"/>
              <a:t> </a:t>
            </a:r>
            <a:r>
              <a:rPr lang="ru-RU" altLang="ru-RU" dirty="0" err="1"/>
              <a:t>історією</a:t>
            </a:r>
            <a:r>
              <a:rPr lang="ru-RU" altLang="ru-RU" dirty="0"/>
              <a:t>, </a:t>
            </a:r>
            <a:r>
              <a:rPr lang="ru-RU" altLang="ru-RU" dirty="0" err="1"/>
              <a:t>інформацією</a:t>
            </a:r>
            <a:r>
              <a:rPr lang="ru-RU" altLang="ru-RU" dirty="0"/>
              <a:t>. </a:t>
            </a:r>
            <a:r>
              <a:rPr lang="ru-RU" altLang="ru-RU" dirty="0" err="1"/>
              <a:t>Окрім</a:t>
            </a:r>
            <a:r>
              <a:rPr lang="ru-RU" altLang="ru-RU" dirty="0"/>
              <a:t> того, вона, </a:t>
            </a:r>
            <a:r>
              <a:rPr lang="ru-RU" altLang="ru-RU" dirty="0" err="1"/>
              <a:t>фактично</a:t>
            </a:r>
            <a:r>
              <a:rPr lang="ru-RU" altLang="ru-RU" dirty="0"/>
              <a:t>, </a:t>
            </a:r>
            <a:r>
              <a:rPr lang="ru-RU" altLang="ru-RU" dirty="0" err="1"/>
              <a:t>пояснює</a:t>
            </a:r>
            <a:r>
              <a:rPr lang="ru-RU" altLang="ru-RU" dirty="0"/>
              <a:t> не </a:t>
            </a:r>
            <a:r>
              <a:rPr lang="ru-RU" altLang="ru-RU" dirty="0" err="1"/>
              <a:t>походження</a:t>
            </a:r>
            <a:r>
              <a:rPr lang="ru-RU" altLang="ru-RU" dirty="0"/>
              <a:t> </a:t>
            </a:r>
            <a:r>
              <a:rPr lang="ru-RU" altLang="ru-RU" dirty="0" err="1"/>
              <a:t>свідомості</a:t>
            </a:r>
            <a:r>
              <a:rPr lang="ru-RU" altLang="ru-RU" dirty="0"/>
              <a:t>, а </a:t>
            </a:r>
            <a:r>
              <a:rPr lang="ru-RU" altLang="ru-RU" dirty="0" err="1"/>
              <a:t>лише</a:t>
            </a:r>
            <a:r>
              <a:rPr lang="ru-RU" altLang="ru-RU" dirty="0"/>
              <a:t> те, </a:t>
            </a:r>
            <a:r>
              <a:rPr lang="ru-RU" altLang="ru-RU" dirty="0" err="1"/>
              <a:t>чому</a:t>
            </a:r>
            <a:r>
              <a:rPr lang="ru-RU" altLang="ru-RU" dirty="0"/>
              <a:t> вона </a:t>
            </a:r>
            <a:r>
              <a:rPr lang="ru-RU" altLang="ru-RU" dirty="0" err="1"/>
              <a:t>притаманна</a:t>
            </a:r>
            <a:r>
              <a:rPr lang="ru-RU" altLang="ru-RU" dirty="0"/>
              <a:t> </a:t>
            </a:r>
            <a:r>
              <a:rPr lang="ru-RU" altLang="ru-RU" dirty="0" err="1"/>
              <a:t>людині</a:t>
            </a:r>
            <a:r>
              <a:rPr lang="ru-RU" altLang="ru-RU" dirty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altLang="ru-RU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dirty="0" err="1"/>
              <a:t>Дуалістична</a:t>
            </a:r>
            <a:r>
              <a:rPr lang="ru-RU" b="1" dirty="0"/>
              <a:t> </a:t>
            </a:r>
            <a:r>
              <a:rPr lang="ru-RU" b="1" dirty="0" err="1"/>
              <a:t>концепція</a:t>
            </a:r>
            <a:r>
              <a:rPr lang="ru-RU" b="1" dirty="0"/>
              <a:t> </a:t>
            </a:r>
          </a:p>
        </p:txBody>
      </p:sp>
      <p:sp>
        <p:nvSpPr>
          <p:cNvPr id="6144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 dirty="0" err="1"/>
              <a:t>наголошує</a:t>
            </a:r>
            <a:r>
              <a:rPr lang="ru-RU" altLang="ru-RU" dirty="0"/>
              <a:t> на моментах </a:t>
            </a:r>
            <a:r>
              <a:rPr lang="ru-RU" altLang="ru-RU" dirty="0" err="1"/>
              <a:t>радикальної</a:t>
            </a:r>
            <a:r>
              <a:rPr lang="ru-RU" altLang="ru-RU" dirty="0"/>
              <a:t> </a:t>
            </a:r>
            <a:r>
              <a:rPr lang="ru-RU" altLang="ru-RU" dirty="0" err="1"/>
              <a:t>відмінності</a:t>
            </a:r>
            <a:r>
              <a:rPr lang="ru-RU" altLang="ru-RU" dirty="0"/>
              <a:t> </a:t>
            </a:r>
            <a:r>
              <a:rPr lang="ru-RU" altLang="ru-RU" dirty="0" err="1"/>
              <a:t>між</a:t>
            </a:r>
            <a:r>
              <a:rPr lang="ru-RU" altLang="ru-RU" dirty="0"/>
              <a:t> </a:t>
            </a:r>
            <a:r>
              <a:rPr lang="ru-RU" altLang="ru-RU" dirty="0" err="1"/>
              <a:t>свідомістю</a:t>
            </a:r>
            <a:r>
              <a:rPr lang="ru-RU" altLang="ru-RU" dirty="0"/>
              <a:t> та </a:t>
            </a:r>
            <a:r>
              <a:rPr lang="ru-RU" altLang="ru-RU" dirty="0" err="1"/>
              <a:t>матеріально-чуттєвою</a:t>
            </a:r>
            <a:r>
              <a:rPr lang="ru-RU" altLang="ru-RU" dirty="0"/>
              <a:t> </a:t>
            </a:r>
            <a:r>
              <a:rPr lang="ru-RU" altLang="ru-RU" dirty="0" err="1"/>
              <a:t>реальністю</a:t>
            </a:r>
            <a:r>
              <a:rPr lang="ru-RU" altLang="ru-RU" dirty="0"/>
              <a:t>, </a:t>
            </a:r>
            <a:r>
              <a:rPr lang="ru-RU" altLang="ru-RU" dirty="0" err="1"/>
              <a:t>що</a:t>
            </a:r>
            <a:r>
              <a:rPr lang="ru-RU" altLang="ru-RU" dirty="0"/>
              <a:t> </a:t>
            </a:r>
            <a:r>
              <a:rPr lang="ru-RU" altLang="ru-RU" dirty="0" err="1"/>
              <a:t>відкрита</a:t>
            </a:r>
            <a:r>
              <a:rPr lang="ru-RU" altLang="ru-RU" dirty="0"/>
              <a:t> </a:t>
            </a:r>
            <a:r>
              <a:rPr lang="ru-RU" altLang="ru-RU" dirty="0" err="1"/>
              <a:t>людині</a:t>
            </a:r>
            <a:r>
              <a:rPr lang="ru-RU" altLang="ru-RU" dirty="0"/>
              <a:t>, </a:t>
            </a:r>
            <a:r>
              <a:rPr lang="ru-RU" altLang="ru-RU" dirty="0" err="1"/>
              <a:t>і</a:t>
            </a:r>
            <a:r>
              <a:rPr lang="ru-RU" altLang="ru-RU" dirty="0"/>
              <a:t> </a:t>
            </a:r>
            <a:r>
              <a:rPr lang="ru-RU" altLang="ru-RU" dirty="0" err="1"/>
              <a:t>робить</a:t>
            </a:r>
            <a:r>
              <a:rPr lang="ru-RU" altLang="ru-RU" dirty="0"/>
              <a:t> </a:t>
            </a:r>
            <a:r>
              <a:rPr lang="ru-RU" altLang="ru-RU" dirty="0" err="1"/>
              <a:t>звідси</a:t>
            </a:r>
            <a:r>
              <a:rPr lang="ru-RU" altLang="ru-RU" dirty="0"/>
              <a:t> </a:t>
            </a:r>
            <a:r>
              <a:rPr lang="ru-RU" altLang="ru-RU" dirty="0" err="1"/>
              <a:t>висновок</a:t>
            </a:r>
            <a:r>
              <a:rPr lang="ru-RU" altLang="ru-RU" dirty="0"/>
              <a:t> про </a:t>
            </a:r>
            <a:r>
              <a:rPr lang="ru-RU" altLang="ru-RU" dirty="0" err="1"/>
              <a:t>існування</a:t>
            </a:r>
            <a:r>
              <a:rPr lang="ru-RU" altLang="ru-RU" dirty="0"/>
              <a:t> в </a:t>
            </a:r>
            <a:r>
              <a:rPr lang="ru-RU" altLang="ru-RU" dirty="0" err="1"/>
              <a:t>світі</a:t>
            </a:r>
            <a:r>
              <a:rPr lang="ru-RU" altLang="ru-RU" dirty="0"/>
              <a:t> </a:t>
            </a:r>
            <a:r>
              <a:rPr lang="ru-RU" altLang="ru-RU" dirty="0" err="1"/>
              <a:t>двох</a:t>
            </a:r>
            <a:r>
              <a:rPr lang="ru-RU" altLang="ru-RU" dirty="0"/>
              <a:t> </a:t>
            </a:r>
            <a:r>
              <a:rPr lang="ru-RU" altLang="ru-RU" dirty="0" err="1"/>
              <a:t>родів</a:t>
            </a:r>
            <a:r>
              <a:rPr lang="ru-RU" altLang="ru-RU" dirty="0"/>
              <a:t> </a:t>
            </a:r>
            <a:r>
              <a:rPr lang="ru-RU" altLang="ru-RU" dirty="0" err="1"/>
              <a:t>явищ</a:t>
            </a:r>
            <a:r>
              <a:rPr lang="ru-RU" altLang="ru-RU" dirty="0"/>
              <a:t> (</a:t>
            </a:r>
            <a:r>
              <a:rPr lang="ru-RU" altLang="ru-RU" dirty="0" err="1"/>
              <a:t>або</a:t>
            </a:r>
            <a:r>
              <a:rPr lang="ru-RU" altLang="ru-RU" dirty="0"/>
              <a:t> </a:t>
            </a:r>
            <a:r>
              <a:rPr lang="ru-RU" altLang="ru-RU" dirty="0" err="1"/>
              <a:t>двох</a:t>
            </a:r>
            <a:r>
              <a:rPr lang="ru-RU" altLang="ru-RU" dirty="0"/>
              <a:t> </a:t>
            </a:r>
            <a:r>
              <a:rPr lang="ru-RU" altLang="ru-RU" dirty="0" err="1"/>
              <a:t>субстанцій</a:t>
            </a:r>
            <a:r>
              <a:rPr lang="ru-RU" altLang="ru-RU" dirty="0"/>
              <a:t>) – </a:t>
            </a:r>
            <a:r>
              <a:rPr lang="ru-RU" altLang="ru-RU" dirty="0" err="1"/>
              <a:t>матеріальних</a:t>
            </a:r>
            <a:r>
              <a:rPr lang="ru-RU" altLang="ru-RU" dirty="0"/>
              <a:t> та </a:t>
            </a:r>
            <a:r>
              <a:rPr lang="ru-RU" altLang="ru-RU" dirty="0" err="1"/>
              <a:t>ідеальних</a:t>
            </a:r>
            <a:r>
              <a:rPr lang="ru-RU" altLang="ru-RU" dirty="0"/>
              <a:t>. Вони </a:t>
            </a:r>
            <a:r>
              <a:rPr lang="ru-RU" altLang="ru-RU" dirty="0" err="1"/>
              <a:t>існують</a:t>
            </a:r>
            <a:r>
              <a:rPr lang="ru-RU" altLang="ru-RU" dirty="0"/>
              <a:t> </a:t>
            </a:r>
            <a:r>
              <a:rPr lang="ru-RU" altLang="ru-RU" dirty="0" err="1"/>
              <a:t>і</a:t>
            </a:r>
            <a:r>
              <a:rPr lang="ru-RU" altLang="ru-RU" dirty="0"/>
              <a:t> </a:t>
            </a:r>
            <a:r>
              <a:rPr lang="ru-RU" altLang="ru-RU" dirty="0" err="1"/>
              <a:t>тісному</a:t>
            </a:r>
            <a:r>
              <a:rPr lang="ru-RU" altLang="ru-RU" dirty="0"/>
              <a:t> </a:t>
            </a:r>
            <a:r>
              <a:rPr lang="ru-RU" altLang="ru-RU" dirty="0" err="1"/>
              <a:t>переплетінні</a:t>
            </a:r>
            <a:r>
              <a:rPr lang="ru-RU" altLang="ru-RU" dirty="0"/>
              <a:t> </a:t>
            </a:r>
            <a:r>
              <a:rPr lang="ru-RU" altLang="ru-RU" dirty="0" err="1"/>
              <a:t>між</a:t>
            </a:r>
            <a:r>
              <a:rPr lang="ru-RU" altLang="ru-RU" dirty="0"/>
              <a:t> собою, а </a:t>
            </a:r>
            <a:r>
              <a:rPr lang="ru-RU" altLang="ru-RU" dirty="0" err="1"/>
              <a:t>всі</a:t>
            </a:r>
            <a:r>
              <a:rPr lang="ru-RU" altLang="ru-RU" dirty="0"/>
              <a:t> </a:t>
            </a:r>
            <a:r>
              <a:rPr lang="ru-RU" altLang="ru-RU" dirty="0" err="1"/>
              <a:t>явища</a:t>
            </a:r>
            <a:r>
              <a:rPr lang="ru-RU" altLang="ru-RU" dirty="0"/>
              <a:t> </a:t>
            </a:r>
            <a:r>
              <a:rPr lang="ru-RU" altLang="ru-RU" dirty="0" err="1"/>
              <a:t>дійсності</a:t>
            </a:r>
            <a:r>
              <a:rPr lang="ru-RU" altLang="ru-RU" dirty="0"/>
              <a:t> </a:t>
            </a:r>
            <a:r>
              <a:rPr lang="ru-RU" altLang="ru-RU" dirty="0" err="1"/>
              <a:t>постають</a:t>
            </a:r>
            <a:r>
              <a:rPr lang="ru-RU" altLang="ru-RU" dirty="0"/>
              <a:t> </a:t>
            </a:r>
            <a:r>
              <a:rPr lang="ru-RU" altLang="ru-RU" dirty="0" err="1"/>
              <a:t>лише</a:t>
            </a:r>
            <a:r>
              <a:rPr lang="ru-RU" altLang="ru-RU" dirty="0"/>
              <a:t> </a:t>
            </a:r>
            <a:r>
              <a:rPr lang="ru-RU" altLang="ru-RU" dirty="0" err="1"/>
              <a:t>різними</a:t>
            </a:r>
            <a:r>
              <a:rPr lang="ru-RU" altLang="ru-RU" dirty="0"/>
              <a:t> </a:t>
            </a:r>
            <a:r>
              <a:rPr lang="ru-RU" altLang="ru-RU" dirty="0" err="1"/>
              <a:t>мірами</a:t>
            </a:r>
            <a:r>
              <a:rPr lang="ru-RU" altLang="ru-RU" dirty="0"/>
              <a:t> </a:t>
            </a:r>
            <a:r>
              <a:rPr lang="ru-RU" altLang="ru-RU" dirty="0" err="1"/>
              <a:t>їх</a:t>
            </a:r>
            <a:r>
              <a:rPr lang="ru-RU" altLang="ru-RU" dirty="0"/>
              <a:t> </a:t>
            </a:r>
            <a:r>
              <a:rPr lang="ru-RU" altLang="ru-RU" dirty="0" err="1"/>
              <a:t>єдності</a:t>
            </a:r>
            <a:r>
              <a:rPr lang="ru-RU" altLang="ru-RU" dirty="0"/>
              <a:t>.</a:t>
            </a:r>
          </a:p>
          <a:p>
            <a:pPr eaLnBrk="1" hangingPunct="1"/>
            <a:endParaRPr lang="ru-RU" altLang="ru-RU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dirty="0" err="1"/>
              <a:t>Концепція</a:t>
            </a:r>
            <a:r>
              <a:rPr lang="ru-RU" b="1" dirty="0"/>
              <a:t> </a:t>
            </a:r>
            <a:r>
              <a:rPr lang="ru-RU" b="1" dirty="0" err="1"/>
              <a:t>еволюції</a:t>
            </a:r>
            <a:r>
              <a:rPr lang="ru-RU" b="1" dirty="0"/>
              <a:t> </a:t>
            </a:r>
          </a:p>
        </p:txBody>
      </p:sp>
      <p:sp>
        <p:nvSpPr>
          <p:cNvPr id="6246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 b="1" dirty="0" err="1"/>
              <a:t>Концепцію</a:t>
            </a:r>
            <a:r>
              <a:rPr lang="ru-RU" altLang="ru-RU" b="1" dirty="0"/>
              <a:t> </a:t>
            </a:r>
            <a:r>
              <a:rPr lang="ru-RU" altLang="ru-RU" b="1" dirty="0" err="1"/>
              <a:t>еволюції</a:t>
            </a:r>
            <a:r>
              <a:rPr lang="ru-RU" altLang="ru-RU" dirty="0"/>
              <a:t> </a:t>
            </a:r>
            <a:r>
              <a:rPr lang="ru-RU" altLang="ru-RU" dirty="0" err="1"/>
              <a:t>можна</a:t>
            </a:r>
            <a:r>
              <a:rPr lang="ru-RU" altLang="ru-RU" dirty="0"/>
              <a:t> </a:t>
            </a:r>
            <a:r>
              <a:rPr lang="ru-RU" altLang="ru-RU" dirty="0" err="1"/>
              <a:t>представити</a:t>
            </a:r>
            <a:r>
              <a:rPr lang="ru-RU" altLang="ru-RU" dirty="0"/>
              <a:t> в </a:t>
            </a:r>
            <a:r>
              <a:rPr lang="ru-RU" altLang="ru-RU" dirty="0" err="1"/>
              <a:t>різних</a:t>
            </a:r>
            <a:r>
              <a:rPr lang="ru-RU" altLang="ru-RU" dirty="0"/>
              <a:t> </a:t>
            </a:r>
            <a:r>
              <a:rPr lang="ru-RU" altLang="ru-RU" dirty="0" err="1"/>
              <a:t>варіантах</a:t>
            </a:r>
            <a:r>
              <a:rPr lang="ru-RU" altLang="ru-RU" dirty="0"/>
              <a:t>. </a:t>
            </a:r>
            <a:r>
              <a:rPr lang="ru-RU" altLang="ru-RU" dirty="0" err="1"/>
              <a:t>Наприклад</a:t>
            </a:r>
            <a:r>
              <a:rPr lang="ru-RU" altLang="ru-RU" dirty="0"/>
              <a:t>, так звана </a:t>
            </a:r>
            <a:r>
              <a:rPr lang="ru-RU" altLang="ru-RU" b="1" dirty="0"/>
              <a:t>«</a:t>
            </a:r>
            <a:r>
              <a:rPr lang="ru-RU" altLang="ru-RU" b="1" dirty="0" err="1"/>
              <a:t>теорія</a:t>
            </a:r>
            <a:r>
              <a:rPr lang="ru-RU" altLang="ru-RU" b="1" dirty="0"/>
              <a:t> </a:t>
            </a:r>
            <a:r>
              <a:rPr lang="ru-RU" altLang="ru-RU" b="1" dirty="0" err="1"/>
              <a:t>панспермії</a:t>
            </a:r>
            <a:r>
              <a:rPr lang="ru-RU" altLang="ru-RU" b="1" dirty="0"/>
              <a:t>»</a:t>
            </a:r>
            <a:r>
              <a:rPr lang="ru-RU" altLang="ru-RU" dirty="0"/>
              <a:t> </a:t>
            </a:r>
            <a:r>
              <a:rPr lang="ru-RU" altLang="ru-RU" dirty="0" err="1"/>
              <a:t>стверджує</a:t>
            </a:r>
            <a:r>
              <a:rPr lang="ru-RU" altLang="ru-RU" dirty="0"/>
              <a:t>, </a:t>
            </a:r>
            <a:r>
              <a:rPr lang="ru-RU" altLang="ru-RU" dirty="0" err="1"/>
              <a:t>що</a:t>
            </a:r>
            <a:r>
              <a:rPr lang="ru-RU" altLang="ru-RU" dirty="0"/>
              <a:t> </a:t>
            </a:r>
            <a:r>
              <a:rPr lang="ru-RU" altLang="ru-RU" dirty="0" err="1"/>
              <a:t>насіння</a:t>
            </a:r>
            <a:r>
              <a:rPr lang="ru-RU" altLang="ru-RU" dirty="0"/>
              <a:t> </a:t>
            </a:r>
            <a:r>
              <a:rPr lang="ru-RU" altLang="ru-RU" dirty="0" err="1"/>
              <a:t>життя</a:t>
            </a:r>
            <a:r>
              <a:rPr lang="ru-RU" altLang="ru-RU" dirty="0"/>
              <a:t> («сперма») </a:t>
            </a:r>
            <a:r>
              <a:rPr lang="ru-RU" altLang="ru-RU" dirty="0" err="1"/>
              <a:t>розвіяне</a:t>
            </a:r>
            <a:r>
              <a:rPr lang="ru-RU" altLang="ru-RU" dirty="0"/>
              <a:t> по </a:t>
            </a:r>
            <a:r>
              <a:rPr lang="ru-RU" altLang="ru-RU" dirty="0" err="1"/>
              <a:t>всьому</a:t>
            </a:r>
            <a:r>
              <a:rPr lang="ru-RU" altLang="ru-RU" dirty="0"/>
              <a:t> </a:t>
            </a:r>
            <a:r>
              <a:rPr lang="ru-RU" altLang="ru-RU" dirty="0" err="1"/>
              <a:t>Всесвіту</a:t>
            </a:r>
            <a:r>
              <a:rPr lang="ru-RU" altLang="ru-RU" b="1" dirty="0"/>
              <a:t>. У </a:t>
            </a:r>
            <a:r>
              <a:rPr lang="ru-RU" altLang="ru-RU" b="1" dirty="0" err="1"/>
              <a:t>варіанті</a:t>
            </a:r>
            <a:r>
              <a:rPr lang="ru-RU" altLang="ru-RU" b="1" dirty="0"/>
              <a:t> </a:t>
            </a:r>
            <a:r>
              <a:rPr lang="ru-RU" altLang="ru-RU" b="1" dirty="0" err="1"/>
              <a:t>дарвінівської</a:t>
            </a:r>
            <a:r>
              <a:rPr lang="ru-RU" altLang="ru-RU" b="1" dirty="0"/>
              <a:t> </a:t>
            </a:r>
            <a:r>
              <a:rPr lang="ru-RU" altLang="ru-RU" b="1" dirty="0" err="1"/>
              <a:t>теорії</a:t>
            </a:r>
            <a:r>
              <a:rPr lang="ru-RU" altLang="ru-RU" dirty="0"/>
              <a:t> </a:t>
            </a:r>
            <a:r>
              <a:rPr lang="ru-RU" altLang="ru-RU" dirty="0" err="1"/>
              <a:t>стверджується</a:t>
            </a:r>
            <a:r>
              <a:rPr lang="ru-RU" altLang="ru-RU" dirty="0"/>
              <a:t>, </a:t>
            </a:r>
            <a:r>
              <a:rPr lang="ru-RU" altLang="ru-RU" dirty="0" err="1"/>
              <a:t>що</a:t>
            </a:r>
            <a:r>
              <a:rPr lang="ru-RU" altLang="ru-RU" dirty="0"/>
              <a:t> </a:t>
            </a:r>
            <a:r>
              <a:rPr lang="ru-RU" altLang="ru-RU" dirty="0" err="1"/>
              <a:t>внаслідок</a:t>
            </a:r>
            <a:r>
              <a:rPr lang="ru-RU" altLang="ru-RU" dirty="0"/>
              <a:t> </a:t>
            </a:r>
            <a:r>
              <a:rPr lang="ru-RU" altLang="ru-RU" dirty="0" err="1"/>
              <a:t>боротьби</a:t>
            </a:r>
            <a:r>
              <a:rPr lang="ru-RU" altLang="ru-RU" dirty="0"/>
              <a:t> за </a:t>
            </a:r>
            <a:r>
              <a:rPr lang="ru-RU" altLang="ru-RU" dirty="0" err="1"/>
              <a:t>існування</a:t>
            </a:r>
            <a:r>
              <a:rPr lang="ru-RU" altLang="ru-RU" dirty="0"/>
              <a:t> та </a:t>
            </a:r>
            <a:r>
              <a:rPr lang="ru-RU" altLang="ru-RU" dirty="0" err="1"/>
              <a:t>пристосування</a:t>
            </a:r>
            <a:r>
              <a:rPr lang="ru-RU" altLang="ru-RU" dirty="0"/>
              <a:t> до умов </a:t>
            </a:r>
            <a:r>
              <a:rPr lang="ru-RU" altLang="ru-RU" dirty="0" err="1"/>
              <a:t>довкілля</a:t>
            </a:r>
            <a:r>
              <a:rPr lang="ru-RU" altLang="ru-RU" dirty="0"/>
              <a:t> </a:t>
            </a:r>
            <a:r>
              <a:rPr lang="ru-RU" altLang="ru-RU" dirty="0" err="1"/>
              <a:t>відбувається</a:t>
            </a:r>
            <a:r>
              <a:rPr lang="ru-RU" altLang="ru-RU" dirty="0"/>
              <a:t> </a:t>
            </a:r>
            <a:r>
              <a:rPr lang="ru-RU" altLang="ru-RU" dirty="0" err="1"/>
              <a:t>удосконалення</a:t>
            </a:r>
            <a:r>
              <a:rPr lang="ru-RU" altLang="ru-RU" dirty="0"/>
              <a:t> </a:t>
            </a:r>
            <a:r>
              <a:rPr lang="ru-RU" altLang="ru-RU" dirty="0" err="1"/>
              <a:t>видів</a:t>
            </a:r>
            <a:r>
              <a:rPr lang="ru-RU" altLang="ru-RU" dirty="0"/>
              <a:t> </a:t>
            </a:r>
            <a:r>
              <a:rPr lang="ru-RU" altLang="ru-RU" dirty="0" err="1"/>
              <a:t>живих</a:t>
            </a:r>
            <a:r>
              <a:rPr lang="ru-RU" altLang="ru-RU" dirty="0"/>
              <a:t> </a:t>
            </a:r>
            <a:r>
              <a:rPr lang="ru-RU" altLang="ru-RU" dirty="0" err="1"/>
              <a:t>організмів</a:t>
            </a:r>
            <a:r>
              <a:rPr lang="ru-RU" altLang="ru-RU" dirty="0"/>
              <a:t>, </a:t>
            </a:r>
            <a:r>
              <a:rPr lang="ru-RU" altLang="ru-RU" dirty="0" err="1"/>
              <a:t>з'являються</a:t>
            </a:r>
            <a:r>
              <a:rPr lang="ru-RU" altLang="ru-RU" dirty="0"/>
              <a:t> </a:t>
            </a:r>
            <a:r>
              <a:rPr lang="ru-RU" altLang="ru-RU" dirty="0" err="1"/>
              <a:t>психіка</a:t>
            </a:r>
            <a:r>
              <a:rPr lang="ru-RU" altLang="ru-RU" dirty="0"/>
              <a:t> та </a:t>
            </a:r>
            <a:r>
              <a:rPr lang="ru-RU" altLang="ru-RU" dirty="0" err="1"/>
              <a:t>людська</a:t>
            </a:r>
            <a:r>
              <a:rPr lang="ru-RU" altLang="ru-RU" dirty="0"/>
              <a:t> </a:t>
            </a:r>
            <a:r>
              <a:rPr lang="ru-RU" altLang="ru-RU" dirty="0" err="1"/>
              <a:t>свідомість</a:t>
            </a:r>
            <a:r>
              <a:rPr lang="ru-RU" altLang="ru-RU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36513" y="0"/>
            <a:ext cx="9144000" cy="6858000"/>
          </a:xfrm>
        </p:spPr>
        <p:txBody>
          <a:bodyPr/>
          <a:lstStyle/>
          <a:p>
            <a:pPr algn="just" eaLnBrk="1" hangingPunct="1"/>
            <a:endParaRPr lang="uk-UA" altLang="ru-RU" b="1"/>
          </a:p>
          <a:p>
            <a:pPr algn="just" eaLnBrk="1" hangingPunct="1"/>
            <a:endParaRPr lang="uk-UA" altLang="ru-RU" b="1"/>
          </a:p>
          <a:p>
            <a:pPr algn="just" eaLnBrk="1" hangingPunct="1"/>
            <a:r>
              <a:rPr lang="uk-UA" altLang="ru-RU" b="1"/>
              <a:t>все те, що ми бачимо, що реально існує; </a:t>
            </a:r>
          </a:p>
          <a:p>
            <a:pPr algn="just" eaLnBrk="1" hangingPunct="1"/>
            <a:r>
              <a:rPr lang="uk-UA" altLang="ru-RU" b="1"/>
              <a:t>все те, що ми не бачимо, але воно є у дійсності (наприклад, радіохвилі, електричне поле, внутрішні зміни тощо); </a:t>
            </a:r>
          </a:p>
          <a:p>
            <a:pPr algn="just" eaLnBrk="1" hangingPunct="1"/>
            <a:r>
              <a:rPr lang="uk-UA" altLang="ru-RU" b="1"/>
              <a:t>все те, що є уявним, нереальним (наприклад, уявлення про ідеальне, міфологічні образи); </a:t>
            </a:r>
          </a:p>
          <a:p>
            <a:pPr algn="just" eaLnBrk="1" hangingPunct="1"/>
            <a:r>
              <a:rPr lang="uk-UA" altLang="ru-RU" b="1"/>
              <a:t>елементи реальності, що існують об'єктивно, незалежно від свідомості людини (об'єктивні закони); </a:t>
            </a:r>
          </a:p>
          <a:p>
            <a:pPr algn="just" eaLnBrk="1" hangingPunct="1"/>
            <a:r>
              <a:rPr lang="uk-UA" altLang="ru-RU" b="1"/>
              <a:t>загальні проблеми існування людини, її сідомості і суспільства. 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/>
              <a:t>Концепція єдиного інформаційного поля </a:t>
            </a:r>
          </a:p>
        </p:txBody>
      </p:sp>
      <p:sp>
        <p:nvSpPr>
          <p:cNvPr id="6349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endParaRPr lang="ru-RU" altLang="ru-RU" dirty="0"/>
          </a:p>
          <a:p>
            <a:pPr algn="just" eaLnBrk="1" hangingPunct="1"/>
            <a:r>
              <a:rPr lang="ru-RU" altLang="ru-RU" dirty="0" err="1"/>
              <a:t>базується</a:t>
            </a:r>
            <a:r>
              <a:rPr lang="ru-RU" altLang="ru-RU" dirty="0"/>
              <a:t> на </a:t>
            </a:r>
            <a:r>
              <a:rPr lang="ru-RU" altLang="ru-RU" dirty="0" err="1"/>
              <a:t>тезі</a:t>
            </a:r>
            <a:r>
              <a:rPr lang="ru-RU" altLang="ru-RU" dirty="0"/>
              <a:t>, яка не </a:t>
            </a:r>
            <a:r>
              <a:rPr lang="ru-RU" altLang="ru-RU" dirty="0" err="1"/>
              <a:t>викликає</a:t>
            </a:r>
            <a:r>
              <a:rPr lang="ru-RU" altLang="ru-RU" dirty="0"/>
              <a:t> </a:t>
            </a:r>
            <a:r>
              <a:rPr lang="ru-RU" altLang="ru-RU" dirty="0" err="1"/>
              <a:t>серйозних</a:t>
            </a:r>
            <a:r>
              <a:rPr lang="ru-RU" altLang="ru-RU" dirty="0"/>
              <a:t> </a:t>
            </a:r>
            <a:r>
              <a:rPr lang="ru-RU" altLang="ru-RU" dirty="0" err="1"/>
              <a:t>заперечень</a:t>
            </a:r>
            <a:r>
              <a:rPr lang="ru-RU" altLang="ru-RU" dirty="0"/>
              <a:t>: </a:t>
            </a:r>
            <a:r>
              <a:rPr lang="ru-RU" altLang="ru-RU" dirty="0" err="1"/>
              <a:t>усі</a:t>
            </a:r>
            <a:r>
              <a:rPr lang="ru-RU" altLang="ru-RU" dirty="0"/>
              <a:t> </a:t>
            </a:r>
            <a:r>
              <a:rPr lang="ru-RU" altLang="ru-RU" dirty="0" err="1"/>
              <a:t>процеси</a:t>
            </a:r>
            <a:r>
              <a:rPr lang="ru-RU" altLang="ru-RU" dirty="0"/>
              <a:t> </a:t>
            </a:r>
            <a:r>
              <a:rPr lang="ru-RU" altLang="ru-RU" dirty="0" err="1"/>
              <a:t>світу</a:t>
            </a:r>
            <a:r>
              <a:rPr lang="ru-RU" altLang="ru-RU" dirty="0"/>
              <a:t> </a:t>
            </a:r>
            <a:r>
              <a:rPr lang="ru-RU" altLang="ru-RU" dirty="0" err="1"/>
              <a:t>супроводжуються</a:t>
            </a:r>
            <a:r>
              <a:rPr lang="ru-RU" altLang="ru-RU" dirty="0"/>
              <a:t> </a:t>
            </a:r>
            <a:r>
              <a:rPr lang="ru-RU" altLang="ru-RU" dirty="0" err="1"/>
              <a:t>обміном</a:t>
            </a:r>
            <a:r>
              <a:rPr lang="ru-RU" altLang="ru-RU" dirty="0"/>
              <a:t> </a:t>
            </a:r>
            <a:r>
              <a:rPr lang="ru-RU" altLang="ru-RU" dirty="0" err="1"/>
              <a:t>інформації</a:t>
            </a:r>
            <a:r>
              <a:rPr lang="ru-RU" altLang="ru-RU" dirty="0"/>
              <a:t>. Тому </a:t>
            </a:r>
            <a:r>
              <a:rPr lang="ru-RU" altLang="ru-RU" dirty="0" err="1"/>
              <a:t>логічно</a:t>
            </a:r>
            <a:r>
              <a:rPr lang="ru-RU" altLang="ru-RU" dirty="0"/>
              <a:t> </a:t>
            </a:r>
            <a:r>
              <a:rPr lang="ru-RU" altLang="ru-RU" dirty="0" err="1"/>
              <a:t>припустити</a:t>
            </a:r>
            <a:r>
              <a:rPr lang="ru-RU" altLang="ru-RU" dirty="0"/>
              <a:t>, </a:t>
            </a:r>
            <a:r>
              <a:rPr lang="ru-RU" altLang="ru-RU" dirty="0" err="1"/>
              <a:t>міркують</a:t>
            </a:r>
            <a:r>
              <a:rPr lang="ru-RU" altLang="ru-RU" dirty="0"/>
              <a:t> </a:t>
            </a:r>
            <a:r>
              <a:rPr lang="ru-RU" altLang="ru-RU" dirty="0" err="1"/>
              <a:t>її</a:t>
            </a:r>
            <a:r>
              <a:rPr lang="ru-RU" altLang="ru-RU" dirty="0"/>
              <a:t> </a:t>
            </a:r>
            <a:r>
              <a:rPr lang="ru-RU" altLang="ru-RU" dirty="0" err="1"/>
              <a:t>прихильники</a:t>
            </a:r>
            <a:r>
              <a:rPr lang="ru-RU" altLang="ru-RU" dirty="0"/>
              <a:t>, </a:t>
            </a:r>
            <a:r>
              <a:rPr lang="ru-RU" altLang="ru-RU" dirty="0" err="1"/>
              <a:t>що</a:t>
            </a:r>
            <a:r>
              <a:rPr lang="ru-RU" altLang="ru-RU" dirty="0"/>
              <a:t> </a:t>
            </a:r>
            <a:r>
              <a:rPr lang="ru-RU" altLang="ru-RU" dirty="0" err="1"/>
              <a:t>існує</a:t>
            </a:r>
            <a:r>
              <a:rPr lang="ru-RU" altLang="ru-RU" dirty="0"/>
              <a:t> </a:t>
            </a:r>
            <a:r>
              <a:rPr lang="ru-RU" altLang="ru-RU" dirty="0" err="1"/>
              <a:t>єдине</a:t>
            </a:r>
            <a:r>
              <a:rPr lang="ru-RU" altLang="ru-RU" dirty="0"/>
              <a:t> поле </a:t>
            </a:r>
            <a:r>
              <a:rPr lang="ru-RU" altLang="ru-RU" dirty="0" err="1"/>
              <a:t>інформації</a:t>
            </a:r>
            <a:r>
              <a:rPr lang="ru-RU" altLang="ru-RU" dirty="0"/>
              <a:t> </a:t>
            </a:r>
            <a:r>
              <a:rPr lang="ru-RU" altLang="ru-RU" dirty="0" err="1"/>
              <a:t>усіх</a:t>
            </a:r>
            <a:r>
              <a:rPr lang="ru-RU" altLang="ru-RU" dirty="0"/>
              <a:t> </a:t>
            </a:r>
            <a:r>
              <a:rPr lang="ru-RU" altLang="ru-RU" dirty="0" err="1"/>
              <a:t>світових</a:t>
            </a:r>
            <a:r>
              <a:rPr lang="ru-RU" altLang="ru-RU" dirty="0"/>
              <a:t> </a:t>
            </a:r>
            <a:r>
              <a:rPr lang="ru-RU" altLang="ru-RU" dirty="0" err="1"/>
              <a:t>процесів</a:t>
            </a:r>
            <a:r>
              <a:rPr lang="ru-RU" altLang="ru-RU" dirty="0"/>
              <a:t> та </a:t>
            </a:r>
            <a:r>
              <a:rPr lang="ru-RU" altLang="ru-RU" dirty="0" err="1"/>
              <a:t>явищ</a:t>
            </a:r>
            <a:r>
              <a:rPr lang="ru-RU" altLang="ru-RU" dirty="0"/>
              <a:t>. </a:t>
            </a:r>
            <a:r>
              <a:rPr lang="ru-RU" altLang="ru-RU" dirty="0" err="1"/>
              <a:t>Людська</a:t>
            </a:r>
            <a:r>
              <a:rPr lang="ru-RU" altLang="ru-RU" dirty="0"/>
              <a:t> </a:t>
            </a:r>
            <a:r>
              <a:rPr lang="ru-RU" altLang="ru-RU" dirty="0" err="1"/>
              <a:t>свідомість</a:t>
            </a:r>
            <a:r>
              <a:rPr lang="ru-RU" altLang="ru-RU" dirty="0"/>
              <a:t> — один </a:t>
            </a:r>
            <a:r>
              <a:rPr lang="ru-RU" altLang="ru-RU" dirty="0" err="1"/>
              <a:t>із</a:t>
            </a:r>
            <a:r>
              <a:rPr lang="ru-RU" altLang="ru-RU" dirty="0"/>
              <a:t> </a:t>
            </a:r>
            <a:r>
              <a:rPr lang="ru-RU" altLang="ru-RU" dirty="0" err="1"/>
              <a:t>проявів</a:t>
            </a:r>
            <a:r>
              <a:rPr lang="ru-RU" altLang="ru-RU" dirty="0"/>
              <a:t> </a:t>
            </a:r>
            <a:r>
              <a:rPr lang="ru-RU" altLang="ru-RU" dirty="0" err="1"/>
              <a:t>інформаційних</a:t>
            </a:r>
            <a:r>
              <a:rPr lang="ru-RU" altLang="ru-RU" dirty="0"/>
              <a:t> </a:t>
            </a:r>
            <a:r>
              <a:rPr lang="ru-RU" altLang="ru-RU" dirty="0" err="1"/>
              <a:t>процесів</a:t>
            </a:r>
            <a:r>
              <a:rPr lang="ru-RU" altLang="ru-RU" dirty="0"/>
              <a:t>, </a:t>
            </a:r>
            <a:r>
              <a:rPr lang="ru-RU" altLang="ru-RU" dirty="0" err="1"/>
              <a:t>можливо</a:t>
            </a:r>
            <a:r>
              <a:rPr lang="ru-RU" altLang="ru-RU" dirty="0"/>
              <a:t>, </a:t>
            </a:r>
            <a:r>
              <a:rPr lang="ru-RU" altLang="ru-RU" dirty="0" err="1"/>
              <a:t>найяскравіший</a:t>
            </a:r>
            <a:r>
              <a:rPr lang="ru-RU" altLang="ru-RU" dirty="0"/>
              <a:t>.</a:t>
            </a:r>
          </a:p>
          <a:p>
            <a:pPr eaLnBrk="1" hangingPunct="1"/>
            <a:endParaRPr lang="ru-RU" altLang="ru-RU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ru-RU" altLang="ru-RU" b="1" dirty="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altLang="ru-RU" b="1" dirty="0"/>
              <a:t>C</a:t>
            </a:r>
            <a:r>
              <a:rPr lang="ru-RU" altLang="ru-RU" b="1" dirty="0" err="1"/>
              <a:t>убстанційна</a:t>
            </a:r>
            <a:r>
              <a:rPr lang="ru-RU" altLang="ru-RU" b="1" dirty="0"/>
              <a:t> </a:t>
            </a:r>
            <a:r>
              <a:rPr lang="ru-RU" altLang="ru-RU" b="1" dirty="0" err="1"/>
              <a:t>концепція</a:t>
            </a:r>
            <a:r>
              <a:rPr lang="ru-RU" altLang="ru-RU" dirty="0"/>
              <a:t> </a:t>
            </a:r>
            <a:r>
              <a:rPr lang="ru-RU" altLang="ru-RU" dirty="0" err="1"/>
              <a:t>намагається</a:t>
            </a:r>
            <a:r>
              <a:rPr lang="ru-RU" altLang="ru-RU" dirty="0"/>
              <a:t> подати </a:t>
            </a:r>
            <a:r>
              <a:rPr lang="ru-RU" altLang="ru-RU" dirty="0" err="1"/>
              <a:t>свідомість</a:t>
            </a:r>
            <a:r>
              <a:rPr lang="ru-RU" altLang="ru-RU" dirty="0"/>
              <a:t> як </a:t>
            </a:r>
            <a:r>
              <a:rPr lang="ru-RU" altLang="ru-RU" dirty="0" err="1"/>
              <a:t>конкретне</a:t>
            </a:r>
            <a:r>
              <a:rPr lang="ru-RU" altLang="ru-RU" dirty="0"/>
              <a:t>, на </a:t>
            </a:r>
            <a:r>
              <a:rPr lang="ru-RU" altLang="ru-RU" dirty="0" err="1"/>
              <a:t>рівні</a:t>
            </a:r>
            <a:r>
              <a:rPr lang="ru-RU" altLang="ru-RU" dirty="0"/>
              <a:t> </a:t>
            </a:r>
            <a:r>
              <a:rPr lang="ru-RU" altLang="ru-RU" dirty="0" err="1"/>
              <a:t>людини</a:t>
            </a:r>
            <a:r>
              <a:rPr lang="ru-RU" altLang="ru-RU" dirty="0"/>
              <a:t> </a:t>
            </a:r>
            <a:r>
              <a:rPr lang="ru-RU" altLang="ru-RU" dirty="0" err="1"/>
              <a:t>виявлення</a:t>
            </a:r>
            <a:r>
              <a:rPr lang="ru-RU" altLang="ru-RU" dirty="0"/>
              <a:t> </a:t>
            </a:r>
            <a:r>
              <a:rPr lang="ru-RU" altLang="ru-RU" dirty="0" err="1"/>
              <a:t>вихідної</a:t>
            </a:r>
            <a:r>
              <a:rPr lang="ru-RU" altLang="ru-RU" dirty="0"/>
              <a:t> засади </a:t>
            </a:r>
            <a:r>
              <a:rPr lang="ru-RU" altLang="ru-RU" dirty="0" err="1"/>
              <a:t>світу</a:t>
            </a:r>
            <a:r>
              <a:rPr lang="ru-RU" altLang="ru-RU" dirty="0"/>
              <a:t> – духу, </a:t>
            </a:r>
            <a:r>
              <a:rPr lang="ru-RU" altLang="ru-RU" dirty="0" err="1"/>
              <a:t>або</a:t>
            </a:r>
            <a:r>
              <a:rPr lang="ru-RU" altLang="ru-RU" dirty="0"/>
              <a:t> </a:t>
            </a:r>
            <a:r>
              <a:rPr lang="ru-RU" altLang="ru-RU" dirty="0" err="1"/>
              <a:t>ідеї</a:t>
            </a:r>
            <a:r>
              <a:rPr lang="ru-RU" altLang="ru-RU" dirty="0"/>
              <a:t>, </a:t>
            </a:r>
            <a:r>
              <a:rPr lang="ru-RU" altLang="ru-RU" dirty="0" err="1"/>
              <a:t>або</a:t>
            </a:r>
            <a:r>
              <a:rPr lang="ru-RU" altLang="ru-RU" dirty="0"/>
              <a:t> </a:t>
            </a:r>
            <a:r>
              <a:rPr lang="ru-RU" altLang="ru-RU" dirty="0" err="1"/>
              <a:t>світового</a:t>
            </a:r>
            <a:r>
              <a:rPr lang="ru-RU" altLang="ru-RU" dirty="0"/>
              <a:t> </a:t>
            </a:r>
            <a:r>
              <a:rPr lang="ru-RU" altLang="ru-RU" dirty="0" err="1"/>
              <a:t>розуму</a:t>
            </a:r>
            <a:r>
              <a:rPr lang="ru-RU" altLang="ru-RU" dirty="0"/>
              <a:t> (</a:t>
            </a:r>
            <a:r>
              <a:rPr lang="ru-RU" altLang="ru-RU" dirty="0" err="1"/>
              <a:t>інтелекту</a:t>
            </a:r>
            <a:r>
              <a:rPr lang="ru-RU" altLang="ru-RU" dirty="0"/>
              <a:t>). </a:t>
            </a:r>
            <a:r>
              <a:rPr lang="ru-RU" altLang="ru-RU" dirty="0" err="1"/>
              <a:t>Ця</a:t>
            </a:r>
            <a:r>
              <a:rPr lang="ru-RU" altLang="ru-RU" dirty="0"/>
              <a:t> </a:t>
            </a:r>
            <a:r>
              <a:rPr lang="ru-RU" altLang="ru-RU" dirty="0" err="1"/>
              <a:t>концепція</a:t>
            </a:r>
            <a:r>
              <a:rPr lang="ru-RU" altLang="ru-RU" dirty="0"/>
              <a:t> </a:t>
            </a:r>
            <a:r>
              <a:rPr lang="ru-RU" altLang="ru-RU" dirty="0" err="1"/>
              <a:t>пояснює</a:t>
            </a:r>
            <a:r>
              <a:rPr lang="ru-RU" altLang="ru-RU" dirty="0"/>
              <a:t>, </a:t>
            </a:r>
            <a:r>
              <a:rPr lang="ru-RU" altLang="ru-RU" dirty="0" err="1"/>
              <a:t>наприклад</a:t>
            </a:r>
            <a:r>
              <a:rPr lang="ru-RU" altLang="ru-RU" dirty="0"/>
              <a:t>, </a:t>
            </a:r>
            <a:r>
              <a:rPr lang="ru-RU" altLang="ru-RU" dirty="0" err="1"/>
              <a:t>спрямованість</a:t>
            </a:r>
            <a:r>
              <a:rPr lang="ru-RU" altLang="ru-RU" dirty="0"/>
              <a:t> </a:t>
            </a:r>
            <a:r>
              <a:rPr lang="ru-RU" altLang="ru-RU" dirty="0" err="1"/>
              <a:t>еволюційних</a:t>
            </a:r>
            <a:r>
              <a:rPr lang="ru-RU" altLang="ru-RU" dirty="0"/>
              <a:t> </a:t>
            </a:r>
            <a:r>
              <a:rPr lang="ru-RU" altLang="ru-RU" dirty="0" err="1"/>
              <a:t>процесів</a:t>
            </a:r>
            <a:r>
              <a:rPr lang="ru-RU" altLang="ru-RU" dirty="0"/>
              <a:t> як </a:t>
            </a:r>
            <a:r>
              <a:rPr lang="ru-RU" altLang="ru-RU" dirty="0" err="1"/>
              <a:t>рух</a:t>
            </a:r>
            <a:r>
              <a:rPr lang="ru-RU" altLang="ru-RU" dirty="0"/>
              <a:t> да </a:t>
            </a:r>
            <a:r>
              <a:rPr lang="ru-RU" altLang="ru-RU" dirty="0" err="1"/>
              <a:t>найповнішого</a:t>
            </a:r>
            <a:r>
              <a:rPr lang="ru-RU" altLang="ru-RU" dirty="0"/>
              <a:t> </a:t>
            </a:r>
            <a:r>
              <a:rPr lang="ru-RU" altLang="ru-RU" dirty="0" err="1"/>
              <a:t>виявлення</a:t>
            </a:r>
            <a:r>
              <a:rPr lang="ru-RU" altLang="ru-RU" dirty="0"/>
              <a:t> </a:t>
            </a:r>
            <a:r>
              <a:rPr lang="ru-RU" altLang="ru-RU" dirty="0" err="1"/>
              <a:t>якостей</a:t>
            </a:r>
            <a:r>
              <a:rPr lang="ru-RU" altLang="ru-RU" dirty="0"/>
              <a:t> </a:t>
            </a:r>
            <a:r>
              <a:rPr lang="ru-RU" altLang="ru-RU" dirty="0" err="1"/>
              <a:t>субстанції</a:t>
            </a:r>
            <a:r>
              <a:rPr lang="ru-RU" altLang="ru-RU" dirty="0"/>
              <a:t> </a:t>
            </a:r>
            <a:r>
              <a:rPr lang="ru-RU" altLang="ru-RU" dirty="0" err="1"/>
              <a:t>світу</a:t>
            </a:r>
            <a:r>
              <a:rPr lang="ru-RU" altLang="ru-RU" dirty="0"/>
              <a:t>; </a:t>
            </a:r>
            <a:r>
              <a:rPr lang="ru-RU" altLang="ru-RU" dirty="0" err="1"/>
              <a:t>певною</a:t>
            </a:r>
            <a:r>
              <a:rPr lang="ru-RU" altLang="ru-RU" dirty="0"/>
              <a:t> </a:t>
            </a:r>
            <a:r>
              <a:rPr lang="ru-RU" altLang="ru-RU" dirty="0" err="1"/>
              <a:t>мірою</a:t>
            </a:r>
            <a:r>
              <a:rPr lang="ru-RU" altLang="ru-RU" dirty="0"/>
              <a:t> вона </a:t>
            </a:r>
            <a:r>
              <a:rPr lang="ru-RU" altLang="ru-RU" dirty="0" err="1"/>
              <a:t>пояснює</a:t>
            </a:r>
            <a:r>
              <a:rPr lang="ru-RU" altLang="ru-RU" dirty="0"/>
              <a:t> </a:t>
            </a:r>
            <a:r>
              <a:rPr lang="ru-RU" altLang="ru-RU" dirty="0" err="1"/>
              <a:t>і</a:t>
            </a:r>
            <a:r>
              <a:rPr lang="ru-RU" altLang="ru-RU" dirty="0"/>
              <a:t> </a:t>
            </a:r>
            <a:r>
              <a:rPr lang="ru-RU" altLang="ru-RU" dirty="0" err="1"/>
              <a:t>динамізм</a:t>
            </a:r>
            <a:r>
              <a:rPr lang="ru-RU" altLang="ru-RU" dirty="0"/>
              <a:t> </a:t>
            </a:r>
            <a:r>
              <a:rPr lang="ru-RU" altLang="ru-RU" dirty="0" err="1"/>
              <a:t>процесів</a:t>
            </a:r>
            <a:r>
              <a:rPr lang="ru-RU" altLang="ru-RU" dirty="0"/>
              <a:t> </a:t>
            </a:r>
            <a:r>
              <a:rPr lang="ru-RU" altLang="ru-RU" dirty="0" err="1"/>
              <a:t>буття</a:t>
            </a:r>
            <a:r>
              <a:rPr lang="ru-RU" altLang="ru-RU" dirty="0"/>
              <a:t> (</a:t>
            </a:r>
            <a:r>
              <a:rPr lang="ru-RU" altLang="ru-RU" dirty="0" err="1"/>
              <a:t>оскільки</a:t>
            </a:r>
            <a:r>
              <a:rPr lang="ru-RU" altLang="ru-RU" dirty="0"/>
              <a:t> дух – </a:t>
            </a:r>
            <a:r>
              <a:rPr lang="ru-RU" altLang="ru-RU" dirty="0" err="1"/>
              <a:t>це</a:t>
            </a:r>
            <a:r>
              <a:rPr lang="ru-RU" altLang="ru-RU" dirty="0"/>
              <a:t> </a:t>
            </a:r>
            <a:r>
              <a:rPr lang="ru-RU" altLang="ru-RU" dirty="0" err="1"/>
              <a:t>є</a:t>
            </a:r>
            <a:r>
              <a:rPr lang="ru-RU" altLang="ru-RU" dirty="0"/>
              <a:t> </a:t>
            </a:r>
            <a:r>
              <a:rPr lang="ru-RU" altLang="ru-RU" dirty="0" err="1"/>
              <a:t>рух</a:t>
            </a:r>
            <a:r>
              <a:rPr lang="ru-RU" altLang="ru-RU" dirty="0"/>
              <a:t>, </a:t>
            </a:r>
            <a:r>
              <a:rPr lang="ru-RU" altLang="ru-RU" dirty="0" err="1"/>
              <a:t>енергія</a:t>
            </a:r>
            <a:r>
              <a:rPr lang="ru-RU" altLang="ru-RU" dirty="0"/>
              <a:t>), </a:t>
            </a:r>
            <a:r>
              <a:rPr lang="ru-RU" altLang="ru-RU" dirty="0" err="1"/>
              <a:t>і</a:t>
            </a:r>
            <a:r>
              <a:rPr lang="ru-RU" altLang="ru-RU" dirty="0"/>
              <a:t> </a:t>
            </a:r>
            <a:r>
              <a:rPr lang="ru-RU" altLang="ru-RU" dirty="0" err="1"/>
              <a:t>деякі</a:t>
            </a:r>
            <a:r>
              <a:rPr lang="ru-RU" altLang="ru-RU" dirty="0"/>
              <a:t> характеристики </a:t>
            </a:r>
            <a:r>
              <a:rPr lang="ru-RU" altLang="ru-RU" dirty="0" err="1"/>
              <a:t>свідомості</a:t>
            </a:r>
            <a:r>
              <a:rPr lang="ru-RU" altLang="ru-RU" dirty="0"/>
              <a:t> (</a:t>
            </a:r>
            <a:r>
              <a:rPr lang="ru-RU" altLang="ru-RU" dirty="0" err="1"/>
              <a:t>саморефлексія</a:t>
            </a:r>
            <a:r>
              <a:rPr lang="ru-RU" altLang="ru-RU" dirty="0"/>
              <a:t>, </a:t>
            </a:r>
            <a:r>
              <a:rPr lang="ru-RU" altLang="ru-RU" dirty="0" err="1"/>
              <a:t>трансцендентність</a:t>
            </a:r>
            <a:r>
              <a:rPr lang="ru-RU" altLang="ru-RU" dirty="0"/>
              <a:t>).</a:t>
            </a:r>
          </a:p>
          <a:p>
            <a:pPr algn="just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altLang="ru-RU" b="1" dirty="0"/>
              <a:t>Трудов</a:t>
            </a:r>
            <a:r>
              <a:rPr lang="uk-UA" altLang="ru-RU" b="1" dirty="0"/>
              <a:t>а</a:t>
            </a:r>
            <a:r>
              <a:rPr lang="ru-RU" altLang="ru-RU" b="1" dirty="0"/>
              <a:t> </a:t>
            </a:r>
            <a:r>
              <a:rPr lang="ru-RU" altLang="ru-RU" b="1" dirty="0" err="1"/>
              <a:t>концепці</a:t>
            </a:r>
            <a:r>
              <a:rPr lang="uk-UA" altLang="ru-RU" b="1" dirty="0"/>
              <a:t>я </a:t>
            </a:r>
            <a:r>
              <a:rPr lang="ru-RU" altLang="ru-RU" dirty="0"/>
              <a:t> </a:t>
            </a:r>
            <a:r>
              <a:rPr lang="ru-RU" altLang="ru-RU" dirty="0" err="1"/>
              <a:t>або</a:t>
            </a:r>
            <a:r>
              <a:rPr lang="ru-RU" altLang="ru-RU" i="1" dirty="0"/>
              <a:t> </a:t>
            </a:r>
            <a:r>
              <a:rPr lang="ru-RU" altLang="ru-RU" dirty="0" err="1"/>
              <a:t>концепці</a:t>
            </a:r>
            <a:r>
              <a:rPr lang="uk-UA" altLang="ru-RU" dirty="0"/>
              <a:t>я</a:t>
            </a:r>
            <a:r>
              <a:rPr lang="ru-RU" altLang="ru-RU" dirty="0"/>
              <a:t> </a:t>
            </a:r>
            <a:r>
              <a:rPr lang="ru-RU" altLang="ru-RU" dirty="0" err="1"/>
              <a:t>походження</a:t>
            </a:r>
            <a:r>
              <a:rPr lang="ru-RU" altLang="ru-RU" dirty="0"/>
              <a:t> </a:t>
            </a:r>
            <a:r>
              <a:rPr lang="ru-RU" altLang="ru-RU" dirty="0" err="1"/>
              <a:t>свідомості</a:t>
            </a:r>
            <a:r>
              <a:rPr lang="ru-RU" altLang="ru-RU" dirty="0"/>
              <a:t> </a:t>
            </a:r>
            <a:r>
              <a:rPr lang="ru-RU" altLang="ru-RU" dirty="0" err="1"/>
              <a:t>внаслідок</a:t>
            </a:r>
            <a:r>
              <a:rPr lang="ru-RU" altLang="ru-RU" dirty="0"/>
              <a:t> </a:t>
            </a:r>
            <a:r>
              <a:rPr lang="ru-RU" altLang="ru-RU" dirty="0" err="1"/>
              <a:t>розвитку</a:t>
            </a:r>
            <a:r>
              <a:rPr lang="ru-RU" altLang="ru-RU" dirty="0"/>
              <a:t> </a:t>
            </a:r>
            <a:r>
              <a:rPr lang="ru-RU" altLang="ru-RU" dirty="0" err="1"/>
              <a:t>праці.</a:t>
            </a:r>
            <a:r>
              <a:rPr lang="ru-RU" dirty="0" err="1"/>
              <a:t>Трудовий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підштовхував</a:t>
            </a:r>
            <a:r>
              <a:rPr lang="ru-RU" dirty="0"/>
              <a:t> </a:t>
            </a:r>
            <a:r>
              <a:rPr lang="ru-RU" dirty="0" err="1"/>
              <a:t>майбутню</a:t>
            </a:r>
            <a:r>
              <a:rPr lang="ru-RU" dirty="0"/>
              <a:t> </a:t>
            </a:r>
            <a:r>
              <a:rPr lang="ru-RU" dirty="0" err="1"/>
              <a:t>людину</a:t>
            </a:r>
            <a:r>
              <a:rPr lang="ru-RU" dirty="0"/>
              <a:t> </a:t>
            </a:r>
            <a:r>
              <a:rPr lang="ru-RU" dirty="0" err="1"/>
              <a:t>абстрагуватися</a:t>
            </a:r>
            <a:r>
              <a:rPr lang="ru-RU" dirty="0"/>
              <a:t>, </a:t>
            </a:r>
            <a:r>
              <a:rPr lang="ru-RU" dirty="0" err="1"/>
              <a:t>робити</a:t>
            </a:r>
            <a:r>
              <a:rPr lang="ru-RU" dirty="0"/>
              <a:t> </a:t>
            </a:r>
            <a:r>
              <a:rPr lang="ru-RU" dirty="0" err="1"/>
              <a:t>узагальнення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відвертати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предмета </a:t>
            </a:r>
            <a:r>
              <a:rPr lang="ru-RU" dirty="0" err="1"/>
              <a:t>від</a:t>
            </a:r>
            <a:r>
              <a:rPr lang="ru-RU" dirty="0"/>
              <a:t> самого предмета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формувати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. </a:t>
            </a:r>
            <a:endParaRPr lang="ru-RU" altLang="ru-RU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uk-UA" alt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b="1" dirty="0">
                <a:solidFill>
                  <a:schemeClr val="tx1"/>
                </a:solidFill>
              </a:rPr>
              <a:t>Трудов</a:t>
            </a:r>
            <a:r>
              <a:rPr lang="uk-UA" altLang="ru-RU" b="1" dirty="0">
                <a:solidFill>
                  <a:schemeClr val="tx1"/>
                </a:solidFill>
              </a:rPr>
              <a:t>а</a:t>
            </a:r>
            <a:r>
              <a:rPr lang="ru-RU" altLang="ru-RU" b="1" dirty="0">
                <a:solidFill>
                  <a:schemeClr val="tx1"/>
                </a:solidFill>
              </a:rPr>
              <a:t> </a:t>
            </a:r>
            <a:r>
              <a:rPr lang="ru-RU" altLang="ru-RU" b="1" dirty="0" err="1">
                <a:solidFill>
                  <a:schemeClr val="tx1"/>
                </a:solidFill>
              </a:rPr>
              <a:t>концепці</a:t>
            </a:r>
            <a:r>
              <a:rPr lang="uk-UA" altLang="ru-RU" b="1" dirty="0">
                <a:solidFill>
                  <a:schemeClr val="tx1"/>
                </a:solidFill>
              </a:rPr>
              <a:t>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3491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/>
              <a:t> </a:t>
            </a:r>
            <a:r>
              <a:rPr lang="ru-RU" dirty="0" err="1"/>
              <a:t>Логіка</a:t>
            </a:r>
            <a:r>
              <a:rPr lang="ru-RU" dirty="0"/>
              <a:t> </a:t>
            </a:r>
            <a:r>
              <a:rPr lang="ru-RU" dirty="0" err="1"/>
              <a:t>чуттєво-предметної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фіксувалась</a:t>
            </a:r>
            <a:r>
              <a:rPr lang="ru-RU" dirty="0"/>
              <a:t> у </a:t>
            </a:r>
            <a:r>
              <a:rPr lang="ru-RU" dirty="0" err="1"/>
              <a:t>голові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перетворювалась</a:t>
            </a:r>
            <a:r>
              <a:rPr lang="ru-RU" dirty="0"/>
              <a:t> на </a:t>
            </a:r>
            <a:r>
              <a:rPr lang="ru-RU" dirty="0" err="1"/>
              <a:t>логіку</a:t>
            </a:r>
            <a:r>
              <a:rPr lang="ru-RU" dirty="0"/>
              <a:t> </a:t>
            </a:r>
            <a:r>
              <a:rPr lang="ru-RU" dirty="0" err="1"/>
              <a:t>мислення</a:t>
            </a:r>
            <a:r>
              <a:rPr lang="ru-RU" dirty="0"/>
              <a:t>. Людина </a:t>
            </a:r>
            <a:r>
              <a:rPr lang="ru-RU" dirty="0" err="1"/>
              <a:t>вчилася</a:t>
            </a:r>
            <a:r>
              <a:rPr lang="ru-RU" dirty="0"/>
              <a:t> </a:t>
            </a:r>
            <a:r>
              <a:rPr lang="ru-RU" dirty="0" err="1"/>
              <a:t>думати</a:t>
            </a:r>
            <a:r>
              <a:rPr lang="ru-RU" dirty="0"/>
              <a:t>. Так </a:t>
            </a:r>
            <a:r>
              <a:rPr lang="ru-RU" dirty="0" err="1"/>
              <a:t>поступово</a:t>
            </a:r>
            <a:r>
              <a:rPr lang="ru-RU" dirty="0"/>
              <a:t> </a:t>
            </a:r>
            <a:r>
              <a:rPr lang="ru-RU" dirty="0" err="1"/>
              <a:t>формувався</a:t>
            </a:r>
            <a:r>
              <a:rPr lang="ru-RU" dirty="0"/>
              <a:t> </a:t>
            </a:r>
            <a:r>
              <a:rPr lang="ru-RU" dirty="0" err="1"/>
              <a:t>логічний</a:t>
            </a:r>
            <a:r>
              <a:rPr lang="ru-RU" dirty="0"/>
              <a:t> образ предмета, а </a:t>
            </a:r>
            <a:r>
              <a:rPr lang="ru-RU" dirty="0" err="1"/>
              <a:t>праця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набувала</a:t>
            </a:r>
            <a:r>
              <a:rPr lang="ru-RU" dirty="0"/>
              <a:t> </a:t>
            </a:r>
            <a:r>
              <a:rPr lang="ru-RU" dirty="0" err="1"/>
              <a:t>усвідомленого</a:t>
            </a:r>
            <a:r>
              <a:rPr lang="ru-RU" dirty="0"/>
              <a:t> характеру. </a:t>
            </a:r>
            <a:r>
              <a:rPr lang="ru-RU" dirty="0" err="1"/>
              <a:t>Мислення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вплетене</a:t>
            </a:r>
            <a:r>
              <a:rPr lang="ru-RU" dirty="0"/>
              <a:t> в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трудову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, а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розвитком</a:t>
            </a:r>
            <a:r>
              <a:rPr lang="ru-RU" dirty="0"/>
              <a:t> </a:t>
            </a:r>
            <a:r>
              <a:rPr lang="ru-RU" dirty="0" err="1"/>
              <a:t>свідомості</a:t>
            </a:r>
            <a:r>
              <a:rPr lang="ru-RU" dirty="0"/>
              <a:t> ставало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опосередкованим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абстрактним</a:t>
            </a:r>
            <a:r>
              <a:rPr lang="ru-RU" dirty="0"/>
              <a:t>. </a:t>
            </a:r>
            <a:r>
              <a:rPr lang="ru-RU" dirty="0" err="1"/>
              <a:t>Зароджуючись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розвиваючись</a:t>
            </a:r>
            <a:r>
              <a:rPr lang="ru-RU" dirty="0"/>
              <a:t> у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свідомість</a:t>
            </a:r>
            <a:r>
              <a:rPr lang="ru-RU" dirty="0"/>
              <a:t> </a:t>
            </a:r>
            <a:r>
              <a:rPr lang="ru-RU" dirty="0" err="1"/>
              <a:t>втілюється</a:t>
            </a:r>
            <a:r>
              <a:rPr lang="ru-RU" dirty="0"/>
              <a:t> </a:t>
            </a:r>
            <a:r>
              <a:rPr lang="ru-RU" dirty="0" err="1"/>
              <a:t>у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створюючи</a:t>
            </a:r>
            <a:r>
              <a:rPr lang="ru-RU" dirty="0"/>
              <a:t> </a:t>
            </a:r>
            <a:r>
              <a:rPr lang="ru-RU" dirty="0" err="1"/>
              <a:t>предметний</a:t>
            </a:r>
            <a:r>
              <a:rPr lang="ru-RU" dirty="0"/>
              <a:t> </a:t>
            </a:r>
            <a:r>
              <a:rPr lang="ru-RU" dirty="0" err="1"/>
              <a:t>світ</a:t>
            </a:r>
            <a:r>
              <a:rPr lang="ru-RU" dirty="0"/>
              <a:t> </a:t>
            </a:r>
            <a:r>
              <a:rPr lang="ru-RU" dirty="0" err="1"/>
              <a:t>олюдненої</a:t>
            </a:r>
            <a:r>
              <a:rPr lang="ru-RU" dirty="0"/>
              <a:t> </a:t>
            </a:r>
            <a:r>
              <a:rPr lang="ru-RU" dirty="0" err="1"/>
              <a:t>природи</a:t>
            </a:r>
            <a:r>
              <a:rPr lang="ru-RU" dirty="0"/>
              <a:t>, </a:t>
            </a:r>
            <a:r>
              <a:rPr lang="ru-RU" dirty="0" err="1"/>
              <a:t>світ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2304000"/>
          </a:xfrm>
        </p:spPr>
        <p:txBody>
          <a:bodyPr/>
          <a:lstStyle/>
          <a:p>
            <a:pPr algn="ctr" eaLnBrk="1" hangingPunct="1"/>
            <a:r>
              <a:rPr lang="uk-UA" sz="3600" b="1" dirty="0"/>
              <a:t>Основ</a:t>
            </a:r>
            <a:r>
              <a:rPr lang="ru-RU" sz="3600" b="1" dirty="0" err="1"/>
              <a:t>ні</a:t>
            </a:r>
            <a:r>
              <a:rPr lang="ru-RU" sz="3600" b="1" dirty="0"/>
              <a:t> </a:t>
            </a:r>
            <a:r>
              <a:rPr lang="ru-RU" sz="3600" b="1" dirty="0" err="1"/>
              <a:t>чинники</a:t>
            </a:r>
            <a:r>
              <a:rPr lang="ru-RU" sz="3600" b="1" dirty="0"/>
              <a:t> </a:t>
            </a:r>
            <a:r>
              <a:rPr lang="ru-RU" sz="3600" b="1" dirty="0" err="1"/>
              <a:t>виникнення</a:t>
            </a:r>
            <a:r>
              <a:rPr lang="ru-RU" sz="3600" b="1" dirty="0"/>
              <a:t>  </a:t>
            </a:r>
            <a:r>
              <a:rPr lang="ru-RU" sz="4000" b="1" dirty="0" err="1"/>
              <a:t>свідомості</a:t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6563" name="Объект 2"/>
          <p:cNvSpPr>
            <a:spLocks noGrp="1"/>
          </p:cNvSpPr>
          <p:nvPr>
            <p:ph idx="1"/>
          </p:nvPr>
        </p:nvSpPr>
        <p:spPr>
          <a:xfrm>
            <a:off x="539552" y="2060848"/>
            <a:ext cx="8229600" cy="3538537"/>
          </a:xfrm>
        </p:spPr>
        <p:txBody>
          <a:bodyPr/>
          <a:lstStyle/>
          <a:p>
            <a:pPr eaLnBrk="1" hangingPunct="1"/>
            <a:r>
              <a:rPr lang="uk-UA" altLang="ru-RU" b="1" dirty="0">
                <a:solidFill>
                  <a:schemeClr val="accent3">
                    <a:lumMod val="50000"/>
                  </a:schemeClr>
                </a:solidFill>
              </a:rPr>
              <a:t>І</a:t>
            </a:r>
            <a:r>
              <a:rPr lang="ru-RU" altLang="ru-RU" b="1" dirty="0" err="1">
                <a:solidFill>
                  <a:schemeClr val="accent3">
                    <a:lumMod val="50000"/>
                  </a:schemeClr>
                </a:solidFill>
              </a:rPr>
              <a:t>ндивідуально-особистісний</a:t>
            </a:r>
            <a:r>
              <a:rPr lang="ru-RU" altLang="ru-RU" i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altLang="ru-RU" b="1" dirty="0" err="1">
                <a:solidFill>
                  <a:schemeClr val="accent3">
                    <a:lumMod val="50000"/>
                  </a:schemeClr>
                </a:solidFill>
              </a:rPr>
              <a:t>чинник</a:t>
            </a:r>
            <a:r>
              <a:rPr lang="ru-RU" altLang="ru-RU" dirty="0"/>
              <a:t> </a:t>
            </a:r>
            <a:r>
              <a:rPr lang="ru-RU" altLang="ru-RU" dirty="0" err="1"/>
              <a:t>формування</a:t>
            </a:r>
            <a:r>
              <a:rPr lang="ru-RU" altLang="ru-RU" dirty="0"/>
              <a:t> </a:t>
            </a:r>
            <a:r>
              <a:rPr lang="ru-RU" altLang="ru-RU" dirty="0" err="1"/>
              <a:t>свідомості</a:t>
            </a:r>
            <a:r>
              <a:rPr lang="ru-RU" altLang="ru-RU" dirty="0"/>
              <a:t> </a:t>
            </a:r>
            <a:r>
              <a:rPr lang="ru-RU" altLang="ru-RU" dirty="0" err="1"/>
              <a:t>фіксує</a:t>
            </a:r>
            <a:r>
              <a:rPr lang="ru-RU" altLang="ru-RU" dirty="0"/>
              <a:t> </a:t>
            </a:r>
            <a:r>
              <a:rPr lang="ru-RU" altLang="ru-RU" dirty="0" err="1"/>
              <a:t>її</a:t>
            </a:r>
            <a:r>
              <a:rPr lang="ru-RU" altLang="ru-RU" dirty="0"/>
              <a:t> </a:t>
            </a:r>
            <a:r>
              <a:rPr lang="ru-RU" altLang="ru-RU" dirty="0" err="1"/>
              <a:t>єдність</a:t>
            </a:r>
            <a:r>
              <a:rPr lang="ru-RU" altLang="ru-RU" dirty="0"/>
              <a:t> </a:t>
            </a:r>
            <a:r>
              <a:rPr lang="ru-RU" altLang="ru-RU" dirty="0" err="1"/>
              <a:t>із</a:t>
            </a:r>
            <a:r>
              <a:rPr lang="ru-RU" altLang="ru-RU" dirty="0"/>
              <a:t> </a:t>
            </a:r>
            <a:r>
              <a:rPr lang="ru-RU" altLang="ru-RU" dirty="0" err="1"/>
              <a:t>життям</a:t>
            </a:r>
            <a:r>
              <a:rPr lang="ru-RU" altLang="ru-RU" dirty="0"/>
              <a:t> та </a:t>
            </a:r>
            <a:r>
              <a:rPr lang="ru-RU" altLang="ru-RU" dirty="0" err="1"/>
              <a:t>біографією</a:t>
            </a:r>
            <a:r>
              <a:rPr lang="ru-RU" altLang="ru-RU" dirty="0"/>
              <a:t> </a:t>
            </a:r>
            <a:r>
              <a:rPr lang="ru-RU" altLang="ru-RU" dirty="0" err="1"/>
              <a:t>конкретної</a:t>
            </a:r>
            <a:r>
              <a:rPr lang="ru-RU" altLang="ru-RU" dirty="0"/>
              <a:t> </a:t>
            </a:r>
            <a:r>
              <a:rPr lang="ru-RU" altLang="ru-RU" dirty="0" err="1"/>
              <a:t>людини</a:t>
            </a:r>
            <a:r>
              <a:rPr lang="ru-RU" altLang="ru-RU" dirty="0"/>
              <a:t>, </a:t>
            </a:r>
            <a:r>
              <a:rPr lang="ru-RU" altLang="ru-RU" dirty="0" err="1"/>
              <a:t>із</a:t>
            </a:r>
            <a:r>
              <a:rPr lang="ru-RU" altLang="ru-RU" dirty="0"/>
              <a:t> </a:t>
            </a:r>
            <a:r>
              <a:rPr lang="ru-RU" altLang="ru-RU" dirty="0" err="1"/>
              <a:t>подіями</a:t>
            </a:r>
            <a:r>
              <a:rPr lang="ru-RU" altLang="ru-RU" dirty="0"/>
              <a:t> такого </a:t>
            </a:r>
            <a:r>
              <a:rPr lang="ru-RU" altLang="ru-RU" dirty="0" err="1"/>
              <a:t>життя</a:t>
            </a:r>
            <a:r>
              <a:rPr lang="ru-RU" altLang="ru-RU" dirty="0"/>
              <a:t>, </a:t>
            </a:r>
            <a:r>
              <a:rPr lang="ru-RU" altLang="ru-RU" dirty="0" err="1"/>
              <a:t>індивідуальними</a:t>
            </a:r>
            <a:r>
              <a:rPr lang="ru-RU" altLang="ru-RU" dirty="0"/>
              <a:t> </a:t>
            </a:r>
            <a:r>
              <a:rPr lang="ru-RU" altLang="ru-RU" dirty="0" err="1"/>
              <a:t>особливостями</a:t>
            </a:r>
            <a:r>
              <a:rPr lang="ru-RU" altLang="ru-RU" dirty="0"/>
              <a:t> та характеристиками </a:t>
            </a:r>
            <a:r>
              <a:rPr lang="ru-RU" altLang="ru-RU" dirty="0" err="1"/>
              <a:t>даної</a:t>
            </a:r>
            <a:r>
              <a:rPr lang="ru-RU" altLang="ru-RU" dirty="0"/>
              <a:t> </a:t>
            </a:r>
            <a:r>
              <a:rPr lang="ru-RU" altLang="ru-RU" dirty="0" err="1"/>
              <a:t>людини</a:t>
            </a:r>
            <a:r>
              <a:rPr lang="ru-RU" altLang="ru-RU" dirty="0"/>
              <a:t>, </a:t>
            </a:r>
            <a:r>
              <a:rPr lang="ru-RU" altLang="ru-RU" dirty="0" err="1"/>
              <a:t>її</a:t>
            </a:r>
            <a:r>
              <a:rPr lang="ru-RU" altLang="ru-RU" dirty="0"/>
              <a:t> </a:t>
            </a:r>
            <a:r>
              <a:rPr lang="ru-RU" altLang="ru-RU" dirty="0" err="1"/>
              <a:t>здібностями</a:t>
            </a:r>
            <a:r>
              <a:rPr lang="ru-RU" altLang="ru-RU" dirty="0"/>
              <a:t>, </a:t>
            </a:r>
            <a:r>
              <a:rPr lang="ru-RU" altLang="ru-RU" dirty="0" err="1"/>
              <a:t>перевагами</a:t>
            </a:r>
            <a:r>
              <a:rPr lang="ru-RU" altLang="ru-RU" dirty="0"/>
              <a:t> та </a:t>
            </a:r>
            <a:r>
              <a:rPr lang="ru-RU" altLang="ru-RU" dirty="0" err="1"/>
              <a:t>вадами</a:t>
            </a:r>
            <a:r>
              <a:rPr lang="ru-RU" altLang="ru-RU" dirty="0"/>
              <a:t> </a:t>
            </a:r>
            <a:r>
              <a:rPr lang="ru-RU" altLang="ru-RU" dirty="0" err="1"/>
              <a:t>і</a:t>
            </a:r>
            <a:r>
              <a:rPr lang="ru-RU" altLang="ru-RU" dirty="0"/>
              <a:t> т. </a:t>
            </a:r>
            <a:r>
              <a:rPr lang="ru-RU" altLang="ru-RU" dirty="0" err="1"/>
              <a:t>ін</a:t>
            </a:r>
            <a:r>
              <a:rPr lang="ru-RU" altLang="ru-RU" dirty="0"/>
              <a:t>.</a:t>
            </a:r>
          </a:p>
          <a:p>
            <a:pPr eaLnBrk="1" hangingPunct="1"/>
            <a:r>
              <a:rPr lang="uk-UA" altLang="ru-RU" b="1" dirty="0">
                <a:solidFill>
                  <a:schemeClr val="accent3">
                    <a:lumMod val="50000"/>
                  </a:schemeClr>
                </a:solidFill>
              </a:rPr>
              <a:t>З</a:t>
            </a:r>
            <a:r>
              <a:rPr lang="ru-RU" altLang="ru-RU" b="1" dirty="0" err="1">
                <a:solidFill>
                  <a:schemeClr val="accent3">
                    <a:lumMod val="50000"/>
                  </a:schemeClr>
                </a:solidFill>
              </a:rPr>
              <a:t>агальнокосмічний</a:t>
            </a:r>
            <a:r>
              <a:rPr lang="ru-RU" alt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altLang="ru-RU" b="1" dirty="0" err="1">
                <a:solidFill>
                  <a:schemeClr val="accent3">
                    <a:lumMod val="50000"/>
                  </a:schemeClr>
                </a:solidFill>
              </a:rPr>
              <a:t>чинник</a:t>
            </a:r>
            <a:r>
              <a:rPr lang="ru-RU" altLang="ru-RU" dirty="0"/>
              <a:t>, </a:t>
            </a:r>
            <a:r>
              <a:rPr lang="ru-RU" altLang="ru-RU" dirty="0" err="1"/>
              <a:t>що</a:t>
            </a:r>
            <a:r>
              <a:rPr lang="ru-RU" altLang="ru-RU" dirty="0"/>
              <a:t> </a:t>
            </a:r>
            <a:r>
              <a:rPr lang="ru-RU" altLang="ru-RU" dirty="0" err="1"/>
              <a:t>засвідчує</a:t>
            </a:r>
            <a:r>
              <a:rPr lang="ru-RU" altLang="ru-RU" dirty="0"/>
              <a:t> </a:t>
            </a:r>
            <a:r>
              <a:rPr lang="ru-RU" altLang="ru-RU" dirty="0" err="1"/>
              <a:t>принципову</a:t>
            </a:r>
            <a:r>
              <a:rPr lang="ru-RU" altLang="ru-RU" dirty="0"/>
              <a:t> </a:t>
            </a:r>
            <a:r>
              <a:rPr lang="ru-RU" altLang="ru-RU" dirty="0" err="1"/>
              <a:t>спорідненість</a:t>
            </a:r>
            <a:r>
              <a:rPr lang="ru-RU" altLang="ru-RU" dirty="0"/>
              <a:t> </a:t>
            </a:r>
            <a:r>
              <a:rPr lang="ru-RU" altLang="ru-RU" dirty="0" err="1"/>
              <a:t>процесів</a:t>
            </a:r>
            <a:r>
              <a:rPr lang="ru-RU" altLang="ru-RU" dirty="0"/>
              <a:t> </a:t>
            </a:r>
            <a:r>
              <a:rPr lang="ru-RU" altLang="ru-RU" dirty="0" err="1"/>
              <a:t>свідомості</a:t>
            </a:r>
            <a:r>
              <a:rPr lang="ru-RU" altLang="ru-RU" dirty="0"/>
              <a:t> </a:t>
            </a:r>
            <a:r>
              <a:rPr lang="ru-RU" altLang="ru-RU" dirty="0" err="1"/>
              <a:t>із</a:t>
            </a:r>
            <a:r>
              <a:rPr lang="ru-RU" altLang="ru-RU" dirty="0"/>
              <a:t> </a:t>
            </a:r>
            <a:r>
              <a:rPr lang="ru-RU" altLang="ru-RU" dirty="0" err="1"/>
              <a:t>усім</a:t>
            </a:r>
            <a:r>
              <a:rPr lang="ru-RU" altLang="ru-RU" dirty="0"/>
              <a:t> </a:t>
            </a:r>
            <a:r>
              <a:rPr lang="ru-RU" altLang="ru-RU" dirty="0" err="1"/>
              <a:t>багатством</a:t>
            </a:r>
            <a:r>
              <a:rPr lang="ru-RU" altLang="ru-RU" dirty="0"/>
              <a:t> </a:t>
            </a:r>
            <a:r>
              <a:rPr lang="ru-RU" altLang="ru-RU" dirty="0" err="1"/>
              <a:t>космічних</a:t>
            </a:r>
            <a:r>
              <a:rPr lang="ru-RU" altLang="ru-RU" dirty="0"/>
              <a:t> </a:t>
            </a:r>
            <a:r>
              <a:rPr lang="ru-RU" altLang="ru-RU" dirty="0" err="1"/>
              <a:t>явищ</a:t>
            </a:r>
            <a:r>
              <a:rPr lang="ru-RU" altLang="ru-RU" dirty="0"/>
              <a:t> та </a:t>
            </a:r>
            <a:r>
              <a:rPr lang="ru-RU" altLang="ru-RU" dirty="0" err="1"/>
              <a:t>процесів</a:t>
            </a:r>
            <a:endParaRPr lang="ru-RU" altLang="ru-RU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endParaRPr lang="uk-UA" altLang="ru-RU" sz="3600" b="1" dirty="0">
              <a:solidFill>
                <a:srgbClr val="FF0000"/>
              </a:solidFill>
            </a:endParaRPr>
          </a:p>
          <a:p>
            <a:pPr algn="just" eaLnBrk="1" hangingPunct="1">
              <a:buFont typeface="Wingdings 2" pitchFamily="18" charset="2"/>
              <a:buNone/>
            </a:pPr>
            <a:endParaRPr lang="uk-UA" altLang="ru-RU" sz="3600" b="1" dirty="0">
              <a:solidFill>
                <a:schemeClr val="accent1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uk-UA" altLang="ru-RU" sz="3600" b="1" dirty="0">
                <a:solidFill>
                  <a:schemeClr val="accent3">
                    <a:lumMod val="50000"/>
                  </a:schemeClr>
                </a:solidFill>
              </a:rPr>
              <a:t>Т</a:t>
            </a:r>
            <a:r>
              <a:rPr lang="ru-RU" altLang="ru-RU" sz="3600" b="1" dirty="0" err="1">
                <a:solidFill>
                  <a:schemeClr val="accent3">
                    <a:lumMod val="50000"/>
                  </a:schemeClr>
                </a:solidFill>
              </a:rPr>
              <a:t>рансцендентальний</a:t>
            </a:r>
            <a:r>
              <a:rPr lang="ru-RU" altLang="ru-RU" sz="36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altLang="ru-RU" sz="3600" b="1" dirty="0" err="1">
                <a:solidFill>
                  <a:schemeClr val="accent3">
                    <a:lumMod val="50000"/>
                  </a:schemeClr>
                </a:solidFill>
              </a:rPr>
              <a:t>чинник</a:t>
            </a:r>
            <a:r>
              <a:rPr lang="ru-RU" altLang="ru-RU" sz="3600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 algn="just" eaLnBrk="1" hangingPunct="1">
              <a:buFont typeface="Wingdings 2" pitchFamily="18" charset="2"/>
              <a:buNone/>
            </a:pPr>
            <a:endParaRPr lang="ru-RU" altLang="ru-RU" sz="3600" dirty="0">
              <a:solidFill>
                <a:schemeClr val="accent1"/>
              </a:solidFill>
            </a:endParaRPr>
          </a:p>
          <a:p>
            <a:pPr algn="just" eaLnBrk="1" hangingPunct="1">
              <a:buFont typeface="Wingdings 2" pitchFamily="18" charset="2"/>
              <a:buNone/>
            </a:pPr>
            <a:r>
              <a:rPr lang="ru-RU" altLang="ru-RU" sz="2800" dirty="0">
                <a:solidFill>
                  <a:schemeClr val="accent1"/>
                </a:solidFill>
              </a:rPr>
              <a:t>   </a:t>
            </a:r>
            <a:r>
              <a:rPr lang="ru-RU" altLang="ru-RU" dirty="0" err="1"/>
              <a:t>проявляє</a:t>
            </a:r>
            <a:r>
              <a:rPr lang="ru-RU" altLang="ru-RU" dirty="0"/>
              <a:t> себе у </a:t>
            </a:r>
            <a:r>
              <a:rPr lang="ru-RU" altLang="ru-RU" dirty="0" err="1"/>
              <a:t>здатності</a:t>
            </a:r>
            <a:r>
              <a:rPr lang="ru-RU" altLang="ru-RU" dirty="0"/>
              <a:t> </a:t>
            </a:r>
            <a:r>
              <a:rPr lang="ru-RU" altLang="ru-RU" dirty="0" err="1"/>
              <a:t>свідомості</a:t>
            </a:r>
            <a:r>
              <a:rPr lang="ru-RU" altLang="ru-RU" dirty="0"/>
              <a:t> </a:t>
            </a:r>
            <a:r>
              <a:rPr lang="ru-RU" altLang="ru-RU" dirty="0" err="1"/>
              <a:t>продукувати</a:t>
            </a:r>
            <a:r>
              <a:rPr lang="ru-RU" altLang="ru-RU" dirty="0"/>
              <a:t> </a:t>
            </a:r>
            <a:r>
              <a:rPr lang="ru-RU" altLang="ru-RU" dirty="0" err="1"/>
              <a:t>абсолютні</a:t>
            </a:r>
            <a:r>
              <a:rPr lang="ru-RU" altLang="ru-RU" dirty="0"/>
              <a:t>, </a:t>
            </a:r>
            <a:r>
              <a:rPr lang="ru-RU" altLang="ru-RU" dirty="0" err="1"/>
              <a:t>еталонні</a:t>
            </a:r>
            <a:r>
              <a:rPr lang="ru-RU" altLang="ru-RU" dirty="0"/>
              <a:t> </a:t>
            </a:r>
            <a:r>
              <a:rPr lang="ru-RU" altLang="ru-RU" dirty="0" err="1"/>
              <a:t>виміри</a:t>
            </a:r>
            <a:r>
              <a:rPr lang="ru-RU" altLang="ru-RU" dirty="0"/>
              <a:t> </a:t>
            </a:r>
            <a:r>
              <a:rPr lang="ru-RU" altLang="ru-RU" dirty="0" err="1"/>
              <a:t>сущого</a:t>
            </a:r>
            <a:r>
              <a:rPr lang="ru-RU" altLang="ru-RU" dirty="0"/>
              <a:t>, а </a:t>
            </a:r>
            <a:r>
              <a:rPr lang="ru-RU" altLang="ru-RU" dirty="0" err="1"/>
              <a:t>також</a:t>
            </a:r>
            <a:r>
              <a:rPr lang="ru-RU" altLang="ru-RU" dirty="0"/>
              <a:t> у </a:t>
            </a:r>
            <a:r>
              <a:rPr lang="ru-RU" altLang="ru-RU" dirty="0" err="1"/>
              <a:t>її</a:t>
            </a:r>
            <a:r>
              <a:rPr lang="ru-RU" altLang="ru-RU" dirty="0"/>
              <a:t> </a:t>
            </a:r>
            <a:r>
              <a:rPr lang="ru-RU" altLang="ru-RU" dirty="0" err="1"/>
              <a:t>певній</a:t>
            </a:r>
            <a:r>
              <a:rPr lang="ru-RU" altLang="ru-RU" dirty="0"/>
              <a:t> </a:t>
            </a:r>
            <a:r>
              <a:rPr lang="ru-RU" altLang="ru-RU" dirty="0" err="1"/>
              <a:t>самовладності</a:t>
            </a:r>
            <a:r>
              <a:rPr lang="ru-RU" altLang="ru-RU" dirty="0"/>
              <a:t>, </a:t>
            </a:r>
            <a:r>
              <a:rPr lang="ru-RU" altLang="ru-RU" dirty="0" err="1"/>
              <a:t>саморефлексивності</a:t>
            </a:r>
            <a:r>
              <a:rPr lang="ru-RU" altLang="ru-RU" dirty="0"/>
              <a:t>, </a:t>
            </a:r>
            <a:r>
              <a:rPr lang="ru-RU" altLang="ru-RU" dirty="0" err="1"/>
              <a:t>у</a:t>
            </a:r>
            <a:r>
              <a:rPr lang="ru-RU" altLang="ru-RU" dirty="0"/>
              <a:t> </a:t>
            </a:r>
            <a:r>
              <a:rPr lang="ru-RU" altLang="ru-RU" dirty="0" err="1"/>
              <a:t>її</a:t>
            </a:r>
            <a:r>
              <a:rPr lang="ru-RU" altLang="ru-RU" dirty="0"/>
              <a:t> </a:t>
            </a:r>
            <a:r>
              <a:rPr lang="ru-RU" altLang="ru-RU" dirty="0" err="1"/>
              <a:t>прагненні</a:t>
            </a:r>
            <a:r>
              <a:rPr lang="ru-RU" altLang="ru-RU" dirty="0"/>
              <a:t> та </a:t>
            </a:r>
            <a:r>
              <a:rPr lang="ru-RU" altLang="ru-RU" dirty="0" err="1"/>
              <a:t>здатності</a:t>
            </a:r>
            <a:r>
              <a:rPr lang="ru-RU" altLang="ru-RU" dirty="0"/>
              <a:t> </a:t>
            </a:r>
            <a:r>
              <a:rPr lang="ru-RU" altLang="ru-RU" dirty="0" err="1"/>
              <a:t>виходити</a:t>
            </a:r>
            <a:r>
              <a:rPr lang="ru-RU" altLang="ru-RU" dirty="0"/>
              <a:t> за </a:t>
            </a:r>
            <a:r>
              <a:rPr lang="ru-RU" altLang="ru-RU" dirty="0" err="1"/>
              <a:t>всі</a:t>
            </a:r>
            <a:r>
              <a:rPr lang="ru-RU" altLang="ru-RU" dirty="0"/>
              <a:t> та </a:t>
            </a:r>
            <a:r>
              <a:rPr lang="ru-RU" altLang="ru-RU" dirty="0" err="1"/>
              <a:t>всілякі</a:t>
            </a:r>
            <a:r>
              <a:rPr lang="ru-RU" altLang="ru-RU" dirty="0"/>
              <a:t> </a:t>
            </a:r>
            <a:r>
              <a:rPr lang="ru-RU" altLang="ru-RU" dirty="0" err="1"/>
              <a:t>межі</a:t>
            </a:r>
            <a:r>
              <a:rPr lang="ru-RU" altLang="ru-RU" dirty="0"/>
              <a:t>, </a:t>
            </a:r>
            <a:r>
              <a:rPr lang="ru-RU" altLang="ru-RU" dirty="0" err="1"/>
              <a:t>включати</a:t>
            </a:r>
            <a:r>
              <a:rPr lang="ru-RU" altLang="ru-RU" dirty="0"/>
              <a:t> </a:t>
            </a:r>
            <a:r>
              <a:rPr lang="ru-RU" altLang="ru-RU" dirty="0" err="1"/>
              <a:t>всеможливий</a:t>
            </a:r>
            <a:r>
              <a:rPr lang="ru-RU" altLang="ru-RU" dirty="0"/>
              <a:t> </a:t>
            </a:r>
            <a:r>
              <a:rPr lang="ru-RU" altLang="ru-RU" dirty="0" err="1"/>
              <a:t>зміст</a:t>
            </a:r>
            <a:r>
              <a:rPr lang="ru-RU" altLang="ru-RU" dirty="0"/>
              <a:t> у </a:t>
            </a:r>
            <a:r>
              <a:rPr lang="ru-RU" altLang="ru-RU" dirty="0" err="1"/>
              <a:t>своє</a:t>
            </a:r>
            <a:r>
              <a:rPr lang="ru-RU" altLang="ru-RU" dirty="0"/>
              <a:t> </a:t>
            </a:r>
            <a:r>
              <a:rPr lang="ru-RU" altLang="ru-RU" dirty="0" err="1"/>
              <a:t>наповнення</a:t>
            </a:r>
            <a:r>
              <a:rPr lang="ru-RU" altLang="ru-RU" dirty="0"/>
              <a:t>;</a:t>
            </a:r>
          </a:p>
          <a:p>
            <a:pPr eaLnBrk="1" hangingPunct="1">
              <a:buFontTx/>
              <a:buNone/>
            </a:pPr>
            <a:endParaRPr lang="uk-UA" altLang="ru-RU" sz="3600" b="1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uk-UA" altLang="ru-RU" sz="3600" b="1" dirty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uk-UA" altLang="ru-RU" sz="3600" b="1" dirty="0">
                <a:solidFill>
                  <a:schemeClr val="accent3">
                    <a:lumMod val="50000"/>
                  </a:schemeClr>
                </a:solidFill>
              </a:rPr>
              <a:t>П</a:t>
            </a:r>
            <a:r>
              <a:rPr lang="ru-RU" altLang="ru-RU" sz="3600" b="1" dirty="0" err="1">
                <a:solidFill>
                  <a:schemeClr val="accent3">
                    <a:lumMod val="50000"/>
                  </a:schemeClr>
                </a:solidFill>
              </a:rPr>
              <a:t>сихологічний</a:t>
            </a:r>
            <a:r>
              <a:rPr lang="ru-RU" altLang="ru-RU" sz="36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altLang="ru-RU" sz="3600" b="1" dirty="0" err="1">
                <a:solidFill>
                  <a:schemeClr val="accent3">
                    <a:lumMod val="50000"/>
                  </a:schemeClr>
                </a:solidFill>
              </a:rPr>
              <a:t>чинник</a:t>
            </a:r>
            <a:r>
              <a:rPr lang="ru-RU" altLang="ru-RU" sz="3600" i="1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 algn="just" eaLnBrk="1" hangingPunct="1">
              <a:buFontTx/>
              <a:buNone/>
            </a:pPr>
            <a:endParaRPr lang="ru-RU" altLang="ru-RU" sz="2800" dirty="0">
              <a:solidFill>
                <a:schemeClr val="accent1"/>
              </a:solidFill>
            </a:endParaRPr>
          </a:p>
          <a:p>
            <a:pPr algn="just" eaLnBrk="1" hangingPunct="1">
              <a:buFontTx/>
              <a:buNone/>
            </a:pPr>
            <a:r>
              <a:rPr lang="ru-RU" altLang="ru-RU" sz="2800" dirty="0"/>
              <a:t>   </a:t>
            </a:r>
            <a:r>
              <a:rPr lang="ru-RU" altLang="ru-RU" dirty="0" err="1"/>
              <a:t>дозволяє</a:t>
            </a:r>
            <a:r>
              <a:rPr lang="ru-RU" altLang="ru-RU" dirty="0"/>
              <a:t> </a:t>
            </a:r>
            <a:r>
              <a:rPr lang="ru-RU" altLang="ru-RU" dirty="0" err="1"/>
              <a:t>осмислювати</a:t>
            </a:r>
            <a:r>
              <a:rPr lang="ru-RU" altLang="ru-RU" dirty="0"/>
              <a:t> </a:t>
            </a:r>
            <a:r>
              <a:rPr lang="ru-RU" altLang="ru-RU" dirty="0" err="1"/>
              <a:t>свідомість</a:t>
            </a:r>
            <a:r>
              <a:rPr lang="ru-RU" altLang="ru-RU" dirty="0"/>
              <a:t> як в </a:t>
            </a:r>
            <a:r>
              <a:rPr lang="ru-RU" altLang="ru-RU" dirty="0" err="1"/>
              <a:t>аспекті</a:t>
            </a:r>
            <a:r>
              <a:rPr lang="ru-RU" altLang="ru-RU" dirty="0"/>
              <a:t> </a:t>
            </a:r>
            <a:r>
              <a:rPr lang="ru-RU" altLang="ru-RU" dirty="0" err="1"/>
              <a:t>внутрішнього</a:t>
            </a:r>
            <a:r>
              <a:rPr lang="ru-RU" altLang="ru-RU" dirty="0"/>
              <a:t> </a:t>
            </a:r>
            <a:r>
              <a:rPr lang="ru-RU" altLang="ru-RU" dirty="0" err="1"/>
              <a:t>самоврегулювання</a:t>
            </a:r>
            <a:r>
              <a:rPr lang="ru-RU" altLang="ru-RU" dirty="0"/>
              <a:t> </a:t>
            </a:r>
            <a:r>
              <a:rPr lang="ru-RU" altLang="ru-RU" dirty="0" err="1"/>
              <a:t>людиною</a:t>
            </a:r>
            <a:r>
              <a:rPr lang="ru-RU" altLang="ru-RU" dirty="0"/>
              <a:t> </a:t>
            </a:r>
            <a:r>
              <a:rPr lang="ru-RU" altLang="ru-RU" dirty="0" err="1"/>
              <a:t>своїх</a:t>
            </a:r>
            <a:r>
              <a:rPr lang="ru-RU" altLang="ru-RU" dirty="0"/>
              <a:t> </a:t>
            </a:r>
            <a:r>
              <a:rPr lang="ru-RU" altLang="ru-RU" dirty="0" err="1"/>
              <a:t>життєвих</a:t>
            </a:r>
            <a:r>
              <a:rPr lang="ru-RU" altLang="ru-RU" dirty="0"/>
              <a:t> </a:t>
            </a:r>
            <a:r>
              <a:rPr lang="ru-RU" altLang="ru-RU" dirty="0" err="1"/>
              <a:t>дій</a:t>
            </a:r>
            <a:r>
              <a:rPr lang="ru-RU" altLang="ru-RU" dirty="0"/>
              <a:t> та </a:t>
            </a:r>
            <a:r>
              <a:rPr lang="ru-RU" altLang="ru-RU" dirty="0" err="1"/>
              <a:t>процесів</a:t>
            </a:r>
            <a:r>
              <a:rPr lang="ru-RU" altLang="ru-RU" dirty="0"/>
              <a:t>, так </a:t>
            </a:r>
            <a:r>
              <a:rPr lang="ru-RU" altLang="ru-RU" dirty="0" err="1"/>
              <a:t>і</a:t>
            </a:r>
            <a:r>
              <a:rPr lang="ru-RU" altLang="ru-RU" dirty="0"/>
              <a:t> в </a:t>
            </a:r>
            <a:r>
              <a:rPr lang="ru-RU" altLang="ru-RU" dirty="0" err="1"/>
              <a:t>її</a:t>
            </a:r>
            <a:r>
              <a:rPr lang="ru-RU" altLang="ru-RU" dirty="0"/>
              <a:t> </a:t>
            </a:r>
            <a:r>
              <a:rPr lang="ru-RU" altLang="ru-RU" dirty="0" err="1"/>
              <a:t>єдності</a:t>
            </a:r>
            <a:r>
              <a:rPr lang="ru-RU" altLang="ru-RU" dirty="0"/>
              <a:t> </a:t>
            </a:r>
            <a:r>
              <a:rPr lang="ru-RU" altLang="ru-RU" dirty="0" err="1"/>
              <a:t>із</a:t>
            </a:r>
            <a:r>
              <a:rPr lang="ru-RU" altLang="ru-RU" dirty="0"/>
              <a:t> </a:t>
            </a:r>
            <a:r>
              <a:rPr lang="ru-RU" altLang="ru-RU" dirty="0" err="1"/>
              <a:t>людською</a:t>
            </a:r>
            <a:r>
              <a:rPr lang="ru-RU" altLang="ru-RU" dirty="0"/>
              <a:t> </a:t>
            </a:r>
            <a:r>
              <a:rPr lang="ru-RU" altLang="ru-RU" dirty="0" err="1"/>
              <a:t>тілесністю</a:t>
            </a:r>
            <a:r>
              <a:rPr lang="ru-RU" altLang="ru-RU" dirty="0"/>
              <a:t>, </a:t>
            </a:r>
            <a:r>
              <a:rPr lang="ru-RU" altLang="ru-RU" dirty="0" err="1"/>
              <a:t>нейрофізіологією</a:t>
            </a:r>
            <a:r>
              <a:rPr lang="uk-UA" altLang="ru-RU" dirty="0"/>
              <a:t>. </a:t>
            </a:r>
            <a:r>
              <a:rPr lang="ru-RU" altLang="ru-RU" dirty="0" err="1"/>
              <a:t>Відома</a:t>
            </a:r>
            <a:r>
              <a:rPr lang="ru-RU" altLang="ru-RU" dirty="0"/>
              <a:t> низка </a:t>
            </a:r>
            <a:r>
              <a:rPr lang="ru-RU" altLang="ru-RU" dirty="0" err="1"/>
              <a:t>феноменів</a:t>
            </a:r>
            <a:r>
              <a:rPr lang="ru-RU" altLang="ru-RU" dirty="0"/>
              <a:t>, </a:t>
            </a:r>
            <a:r>
              <a:rPr lang="ru-RU" altLang="ru-RU" dirty="0" err="1"/>
              <a:t>що</a:t>
            </a:r>
            <a:r>
              <a:rPr lang="ru-RU" altLang="ru-RU" dirty="0"/>
              <a:t> </a:t>
            </a:r>
            <a:r>
              <a:rPr lang="ru-RU" altLang="ru-RU" dirty="0" err="1"/>
              <a:t>засвідчують</a:t>
            </a:r>
            <a:r>
              <a:rPr lang="ru-RU" altLang="ru-RU" dirty="0"/>
              <a:t> </a:t>
            </a:r>
            <a:r>
              <a:rPr lang="ru-RU" altLang="ru-RU" dirty="0" err="1"/>
              <a:t>надзвичайні</a:t>
            </a:r>
            <a:r>
              <a:rPr lang="ru-RU" altLang="ru-RU" dirty="0"/>
              <a:t> </a:t>
            </a:r>
            <a:r>
              <a:rPr lang="ru-RU" altLang="ru-RU" dirty="0" err="1"/>
              <a:t>можливості</a:t>
            </a:r>
            <a:r>
              <a:rPr lang="ru-RU" altLang="ru-RU" dirty="0"/>
              <a:t> </a:t>
            </a:r>
            <a:r>
              <a:rPr lang="ru-RU" altLang="ru-RU" dirty="0" err="1"/>
              <a:t>людської</a:t>
            </a:r>
            <a:r>
              <a:rPr lang="ru-RU" altLang="ru-RU" dirty="0"/>
              <a:t> </a:t>
            </a:r>
            <a:r>
              <a:rPr lang="ru-RU" altLang="ru-RU" dirty="0" err="1"/>
              <a:t>психіки</a:t>
            </a:r>
            <a:r>
              <a:rPr lang="ru-RU" altLang="ru-RU" dirty="0"/>
              <a:t>, </a:t>
            </a:r>
            <a:r>
              <a:rPr lang="ru-RU" altLang="ru-RU" dirty="0" err="1"/>
              <a:t>проте</a:t>
            </a:r>
            <a:r>
              <a:rPr lang="ru-RU" altLang="ru-RU" dirty="0"/>
              <a:t> </a:t>
            </a:r>
            <a:r>
              <a:rPr lang="ru-RU" altLang="ru-RU" dirty="0" err="1"/>
              <a:t>остання</a:t>
            </a:r>
            <a:r>
              <a:rPr lang="ru-RU" altLang="ru-RU" dirty="0"/>
              <a:t> </a:t>
            </a:r>
            <a:r>
              <a:rPr lang="ru-RU" altLang="ru-RU" dirty="0" err="1"/>
              <a:t>невід’ємна</a:t>
            </a:r>
            <a:r>
              <a:rPr lang="ru-RU" altLang="ru-RU" dirty="0"/>
              <a:t> </a:t>
            </a:r>
            <a:r>
              <a:rPr lang="ru-RU" altLang="ru-RU" dirty="0" err="1"/>
              <a:t>від</a:t>
            </a:r>
            <a:r>
              <a:rPr lang="ru-RU" altLang="ru-RU" dirty="0"/>
              <a:t> </a:t>
            </a:r>
            <a:r>
              <a:rPr lang="ru-RU" altLang="ru-RU" dirty="0" err="1"/>
              <a:t>процесів</a:t>
            </a:r>
            <a:r>
              <a:rPr lang="ru-RU" altLang="ru-RU" dirty="0"/>
              <a:t> </a:t>
            </a:r>
            <a:r>
              <a:rPr lang="ru-RU" altLang="ru-RU" dirty="0" err="1"/>
              <a:t>свідомості</a:t>
            </a:r>
            <a:r>
              <a:rPr lang="ru-RU" altLang="ru-RU" dirty="0"/>
              <a:t>, </a:t>
            </a:r>
            <a:r>
              <a:rPr lang="ru-RU" altLang="ru-RU" dirty="0" err="1"/>
              <a:t>оскільки</a:t>
            </a:r>
            <a:r>
              <a:rPr lang="ru-RU" altLang="ru-RU" dirty="0"/>
              <a:t> </a:t>
            </a:r>
            <a:r>
              <a:rPr lang="ru-RU" altLang="ru-RU" dirty="0" err="1"/>
              <a:t>всі</a:t>
            </a:r>
            <a:r>
              <a:rPr lang="ru-RU" altLang="ru-RU" dirty="0"/>
              <a:t> </a:t>
            </a:r>
            <a:r>
              <a:rPr lang="ru-RU" altLang="ru-RU" dirty="0" err="1"/>
              <a:t>психічні</a:t>
            </a:r>
            <a:r>
              <a:rPr lang="ru-RU" altLang="ru-RU" dirty="0"/>
              <a:t> </a:t>
            </a:r>
            <a:r>
              <a:rPr lang="ru-RU" altLang="ru-RU" dirty="0" err="1"/>
              <a:t>процеси</a:t>
            </a:r>
            <a:r>
              <a:rPr lang="ru-RU" altLang="ru-RU" dirty="0"/>
              <a:t> </a:t>
            </a:r>
            <a:r>
              <a:rPr lang="ru-RU" altLang="ru-RU" dirty="0" err="1"/>
              <a:t>людини</a:t>
            </a:r>
            <a:r>
              <a:rPr lang="ru-RU" altLang="ru-RU" dirty="0"/>
              <a:t> </a:t>
            </a:r>
            <a:r>
              <a:rPr lang="ru-RU" altLang="ru-RU" dirty="0" err="1"/>
              <a:t>зумовлені</a:t>
            </a:r>
            <a:r>
              <a:rPr lang="ru-RU" altLang="ru-RU" dirty="0"/>
              <a:t> </a:t>
            </a:r>
            <a:r>
              <a:rPr lang="ru-RU" altLang="ru-RU" dirty="0" err="1"/>
              <a:t>предметним</a:t>
            </a:r>
            <a:r>
              <a:rPr lang="ru-RU" altLang="ru-RU" dirty="0"/>
              <a:t> </a:t>
            </a:r>
            <a:r>
              <a:rPr lang="ru-RU" altLang="ru-RU" dirty="0" err="1"/>
              <a:t>змістом</a:t>
            </a:r>
            <a:r>
              <a:rPr lang="ru-RU" altLang="ru-RU" dirty="0"/>
              <a:t> </a:t>
            </a:r>
            <a:r>
              <a:rPr lang="ru-RU" altLang="ru-RU" dirty="0" err="1"/>
              <a:t>психіки</a:t>
            </a:r>
            <a:r>
              <a:rPr lang="ru-RU" altLang="ru-RU" dirty="0"/>
              <a:t>, </a:t>
            </a:r>
            <a:r>
              <a:rPr lang="ru-RU" altLang="ru-RU" dirty="0" err="1"/>
              <a:t>який</a:t>
            </a:r>
            <a:r>
              <a:rPr lang="ru-RU" altLang="ru-RU" dirty="0"/>
              <a:t> </a:t>
            </a:r>
            <a:r>
              <a:rPr lang="ru-RU" altLang="ru-RU" dirty="0" err="1"/>
              <a:t>здатна</a:t>
            </a:r>
            <a:r>
              <a:rPr lang="ru-RU" altLang="ru-RU" dirty="0"/>
              <a:t> </a:t>
            </a:r>
            <a:r>
              <a:rPr lang="ru-RU" altLang="ru-RU" dirty="0" err="1"/>
              <a:t>постачати</a:t>
            </a:r>
            <a:r>
              <a:rPr lang="ru-RU" altLang="ru-RU" dirty="0"/>
              <a:t> </a:t>
            </a:r>
            <a:r>
              <a:rPr lang="ru-RU" altLang="ru-RU" dirty="0" err="1"/>
              <a:t>тільки</a:t>
            </a:r>
            <a:r>
              <a:rPr lang="ru-RU" altLang="ru-RU" dirty="0"/>
              <a:t> </a:t>
            </a:r>
            <a:r>
              <a:rPr lang="ru-RU" altLang="ru-RU" dirty="0" err="1"/>
              <a:t>свідомість</a:t>
            </a:r>
            <a:endParaRPr lang="uk-UA" altLang="ru-RU" b="1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sz="3600" b="1" dirty="0">
                <a:solidFill>
                  <a:schemeClr val="accent3">
                    <a:lumMod val="50000"/>
                  </a:schemeClr>
                </a:solidFill>
              </a:rPr>
              <a:t>П</a:t>
            </a:r>
            <a:r>
              <a:rPr lang="ru-RU" sz="3600" b="1" dirty="0" err="1">
                <a:solidFill>
                  <a:schemeClr val="accent3">
                    <a:lumMod val="50000"/>
                  </a:schemeClr>
                </a:solidFill>
              </a:rPr>
              <a:t>риродно-біологічний</a:t>
            </a: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3">
                    <a:lumMod val="50000"/>
                  </a:schemeClr>
                </a:solidFill>
              </a:rPr>
              <a:t>чинник</a:t>
            </a: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uk-UA" altLang="ru-RU" sz="3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endParaRPr lang="ru-RU" altLang="ru-RU" dirty="0">
              <a:solidFill>
                <a:schemeClr val="accent1"/>
              </a:solidFill>
            </a:endParaRPr>
          </a:p>
          <a:p>
            <a:pPr algn="just" eaLnBrk="1" hangingPunct="1"/>
            <a:r>
              <a:rPr lang="ru-RU" altLang="ru-RU" dirty="0" err="1"/>
              <a:t>вказує</a:t>
            </a:r>
            <a:r>
              <a:rPr lang="ru-RU" altLang="ru-RU" dirty="0"/>
              <a:t> на те, </a:t>
            </a:r>
            <a:r>
              <a:rPr lang="ru-RU" altLang="ru-RU" dirty="0" err="1"/>
              <a:t>що</a:t>
            </a:r>
            <a:r>
              <a:rPr lang="ru-RU" altLang="ru-RU" dirty="0"/>
              <a:t> </a:t>
            </a:r>
            <a:r>
              <a:rPr lang="ru-RU" altLang="ru-RU" dirty="0" err="1"/>
              <a:t>людську</a:t>
            </a:r>
            <a:r>
              <a:rPr lang="ru-RU" altLang="ru-RU" dirty="0"/>
              <a:t> </a:t>
            </a:r>
            <a:r>
              <a:rPr lang="ru-RU" altLang="ru-RU" dirty="0" err="1"/>
              <a:t>свідомість</a:t>
            </a:r>
            <a:r>
              <a:rPr lang="ru-RU" altLang="ru-RU" dirty="0"/>
              <a:t> не </a:t>
            </a:r>
            <a:r>
              <a:rPr lang="ru-RU" altLang="ru-RU" dirty="0" err="1"/>
              <a:t>можна</a:t>
            </a:r>
            <a:r>
              <a:rPr lang="ru-RU" altLang="ru-RU" dirty="0"/>
              <a:t> </a:t>
            </a:r>
            <a:r>
              <a:rPr lang="ru-RU" altLang="ru-RU" dirty="0" err="1"/>
              <a:t>відірвати</a:t>
            </a:r>
            <a:r>
              <a:rPr lang="ru-RU" altLang="ru-RU" dirty="0"/>
              <a:t> </a:t>
            </a:r>
            <a:r>
              <a:rPr lang="ru-RU" altLang="ru-RU" dirty="0" err="1"/>
              <a:t>від</a:t>
            </a:r>
            <a:r>
              <a:rPr lang="ru-RU" altLang="ru-RU" dirty="0"/>
              <a:t> </a:t>
            </a:r>
            <a:r>
              <a:rPr lang="ru-RU" altLang="ru-RU" dirty="0" err="1"/>
              <a:t>природних</a:t>
            </a:r>
            <a:r>
              <a:rPr lang="ru-RU" altLang="ru-RU" dirty="0"/>
              <a:t> </a:t>
            </a:r>
            <a:r>
              <a:rPr lang="ru-RU" altLang="ru-RU" dirty="0" err="1"/>
              <a:t>процесів</a:t>
            </a:r>
            <a:r>
              <a:rPr lang="ru-RU" altLang="ru-RU" dirty="0"/>
              <a:t> </a:t>
            </a:r>
            <a:r>
              <a:rPr lang="ru-RU" altLang="ru-RU" dirty="0" err="1"/>
              <a:t>хоча</a:t>
            </a:r>
            <a:r>
              <a:rPr lang="ru-RU" altLang="ru-RU" dirty="0"/>
              <a:t> б у </a:t>
            </a:r>
            <a:r>
              <a:rPr lang="ru-RU" altLang="ru-RU" dirty="0" err="1"/>
              <a:t>тій</a:t>
            </a:r>
            <a:r>
              <a:rPr lang="ru-RU" altLang="ru-RU" dirty="0"/>
              <a:t> </a:t>
            </a:r>
            <a:r>
              <a:rPr lang="ru-RU" altLang="ru-RU" dirty="0" err="1"/>
              <a:t>їх</a:t>
            </a:r>
            <a:r>
              <a:rPr lang="ru-RU" altLang="ru-RU" dirty="0"/>
              <a:t> </a:t>
            </a:r>
            <a:r>
              <a:rPr lang="ru-RU" altLang="ru-RU" dirty="0" err="1"/>
              <a:t>частині</a:t>
            </a:r>
            <a:r>
              <a:rPr lang="ru-RU" altLang="ru-RU" dirty="0"/>
              <a:t>, яка </a:t>
            </a:r>
            <a:r>
              <a:rPr lang="ru-RU" altLang="ru-RU" dirty="0" err="1"/>
              <a:t>постає</a:t>
            </a:r>
            <a:r>
              <a:rPr lang="ru-RU" altLang="ru-RU" dirty="0"/>
              <a:t> як </a:t>
            </a:r>
            <a:r>
              <a:rPr lang="ru-RU" altLang="ru-RU" dirty="0" err="1"/>
              <a:t>своєрідність</a:t>
            </a:r>
            <a:r>
              <a:rPr lang="ru-RU" altLang="ru-RU" dirty="0"/>
              <a:t> </a:t>
            </a:r>
            <a:r>
              <a:rPr lang="ru-RU" altLang="ru-RU" dirty="0" err="1"/>
              <a:t>земних</a:t>
            </a:r>
            <a:r>
              <a:rPr lang="ru-RU" altLang="ru-RU" dirty="0"/>
              <a:t> </a:t>
            </a:r>
            <a:r>
              <a:rPr lang="ru-RU" altLang="ru-RU" dirty="0" err="1"/>
              <a:t>планетарних</a:t>
            </a:r>
            <a:r>
              <a:rPr lang="ru-RU" altLang="ru-RU" dirty="0"/>
              <a:t> </a:t>
            </a:r>
            <a:r>
              <a:rPr lang="ru-RU" altLang="ru-RU" dirty="0" err="1"/>
              <a:t>процесів</a:t>
            </a:r>
            <a:r>
              <a:rPr lang="ru-RU" altLang="ru-RU" dirty="0"/>
              <a:t> у </a:t>
            </a:r>
            <a:r>
              <a:rPr lang="ru-RU" altLang="ru-RU" dirty="0" err="1"/>
              <a:t>єдності</a:t>
            </a:r>
            <a:r>
              <a:rPr lang="ru-RU" altLang="ru-RU" dirty="0"/>
              <a:t> </a:t>
            </a:r>
            <a:r>
              <a:rPr lang="ru-RU" altLang="ru-RU" dirty="0" err="1"/>
              <a:t>органічних</a:t>
            </a:r>
            <a:r>
              <a:rPr lang="ru-RU" altLang="ru-RU" dirty="0"/>
              <a:t> </a:t>
            </a:r>
            <a:r>
              <a:rPr lang="ru-RU" altLang="ru-RU" dirty="0" err="1"/>
              <a:t>хімічних</a:t>
            </a:r>
            <a:r>
              <a:rPr lang="ru-RU" altLang="ru-RU" dirty="0"/>
              <a:t> </a:t>
            </a:r>
            <a:r>
              <a:rPr lang="ru-RU" altLang="ru-RU" dirty="0" err="1"/>
              <a:t>процесів</a:t>
            </a:r>
            <a:r>
              <a:rPr lang="ru-RU" altLang="ru-RU" dirty="0"/>
              <a:t>, </a:t>
            </a:r>
            <a:r>
              <a:rPr lang="ru-RU" altLang="ru-RU" dirty="0" err="1"/>
              <a:t>рослинного</a:t>
            </a:r>
            <a:r>
              <a:rPr lang="ru-RU" altLang="ru-RU" dirty="0"/>
              <a:t> та </a:t>
            </a:r>
            <a:r>
              <a:rPr lang="ru-RU" altLang="ru-RU" dirty="0" err="1"/>
              <a:t>тваринного</a:t>
            </a:r>
            <a:r>
              <a:rPr lang="ru-RU" altLang="ru-RU" dirty="0"/>
              <a:t> </a:t>
            </a:r>
            <a:r>
              <a:rPr lang="ru-RU" altLang="ru-RU" dirty="0" err="1"/>
              <a:t>світу</a:t>
            </a:r>
            <a:r>
              <a:rPr lang="ru-RU" altLang="ru-RU" dirty="0"/>
              <a:t>; </a:t>
            </a:r>
            <a:r>
              <a:rPr lang="ru-RU" altLang="ru-RU" dirty="0" err="1"/>
              <a:t>свідомість</a:t>
            </a:r>
            <a:r>
              <a:rPr lang="ru-RU" altLang="ru-RU" dirty="0"/>
              <a:t> </a:t>
            </a:r>
            <a:r>
              <a:rPr lang="ru-RU" altLang="ru-RU" dirty="0" err="1"/>
              <a:t>пов’язана</a:t>
            </a:r>
            <a:r>
              <a:rPr lang="ru-RU" altLang="ru-RU" dirty="0"/>
              <a:t> </a:t>
            </a:r>
            <a:r>
              <a:rPr lang="ru-RU" altLang="ru-RU" dirty="0" err="1"/>
              <a:t>із</a:t>
            </a:r>
            <a:r>
              <a:rPr lang="ru-RU" altLang="ru-RU" dirty="0"/>
              <a:t> </a:t>
            </a:r>
            <a:r>
              <a:rPr lang="ru-RU" altLang="ru-RU" dirty="0" err="1"/>
              <a:t>психікою</a:t>
            </a:r>
            <a:r>
              <a:rPr lang="ru-RU" altLang="ru-RU" dirty="0"/>
              <a:t>, а </a:t>
            </a:r>
            <a:r>
              <a:rPr lang="ru-RU" altLang="ru-RU" dirty="0" err="1"/>
              <a:t>остання</a:t>
            </a:r>
            <a:r>
              <a:rPr lang="ru-RU" altLang="ru-RU" dirty="0"/>
              <a:t> – </a:t>
            </a:r>
            <a:r>
              <a:rPr lang="ru-RU" altLang="ru-RU" dirty="0" err="1"/>
              <a:t>із</a:t>
            </a:r>
            <a:r>
              <a:rPr lang="ru-RU" altLang="ru-RU" dirty="0"/>
              <a:t> </a:t>
            </a:r>
            <a:r>
              <a:rPr lang="ru-RU" altLang="ru-RU" dirty="0" err="1"/>
              <a:t>загальними</a:t>
            </a:r>
            <a:r>
              <a:rPr lang="ru-RU" altLang="ru-RU" dirty="0"/>
              <a:t> </a:t>
            </a:r>
            <a:r>
              <a:rPr lang="ru-RU" altLang="ru-RU" dirty="0" err="1"/>
              <a:t>умовами</a:t>
            </a:r>
            <a:r>
              <a:rPr lang="ru-RU" altLang="ru-RU" dirty="0"/>
              <a:t> та </a:t>
            </a:r>
            <a:r>
              <a:rPr lang="ru-RU" altLang="ru-RU" dirty="0" err="1"/>
              <a:t>особливостями</a:t>
            </a:r>
            <a:r>
              <a:rPr lang="ru-RU" altLang="ru-RU" dirty="0"/>
              <a:t> </a:t>
            </a:r>
            <a:r>
              <a:rPr lang="ru-RU" altLang="ru-RU" dirty="0" err="1"/>
              <a:t>розвитку</a:t>
            </a:r>
            <a:r>
              <a:rPr lang="ru-RU" altLang="ru-RU" dirty="0"/>
              <a:t> </a:t>
            </a:r>
            <a:r>
              <a:rPr lang="ru-RU" altLang="ru-RU" dirty="0" err="1"/>
              <a:t>нашої</a:t>
            </a:r>
            <a:r>
              <a:rPr lang="ru-RU" altLang="ru-RU" dirty="0"/>
              <a:t> </a:t>
            </a:r>
            <a:r>
              <a:rPr lang="ru-RU" altLang="ru-RU" dirty="0" err="1"/>
              <a:t>планети</a:t>
            </a:r>
            <a:r>
              <a:rPr lang="uk-UA" altLang="ru-RU" dirty="0"/>
              <a:t>.</a:t>
            </a:r>
            <a:endParaRPr lang="ru-RU" altLang="ru-RU" dirty="0"/>
          </a:p>
          <a:p>
            <a:pPr eaLnBrk="1" hangingPunct="1"/>
            <a:endParaRPr lang="uk-UA" altLang="ru-RU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sz="3600" b="1" dirty="0"/>
              <a:t>І</a:t>
            </a:r>
            <a:r>
              <a:rPr lang="ru-RU" sz="3600" b="1" dirty="0" err="1"/>
              <a:t>нформаційний</a:t>
            </a:r>
            <a:r>
              <a:rPr lang="ru-RU" sz="3600" b="1" dirty="0"/>
              <a:t> </a:t>
            </a:r>
            <a:r>
              <a:rPr lang="ru-RU" sz="3600" b="1" dirty="0" err="1"/>
              <a:t>чинник</a:t>
            </a:r>
            <a:r>
              <a:rPr lang="ru-RU" sz="3600" b="1" i="1" dirty="0"/>
              <a:t> </a:t>
            </a:r>
            <a:endParaRPr lang="ru-RU" sz="3600" b="1" dirty="0"/>
          </a:p>
        </p:txBody>
      </p:sp>
      <p:sp>
        <p:nvSpPr>
          <p:cNvPr id="7065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altLang="ru-RU" dirty="0"/>
          </a:p>
          <a:p>
            <a:pPr algn="just" eaLnBrk="1" hangingPunct="1"/>
            <a:r>
              <a:rPr lang="ru-RU" altLang="ru-RU" dirty="0" err="1"/>
              <a:t>людська</a:t>
            </a:r>
            <a:r>
              <a:rPr lang="ru-RU" altLang="ru-RU" dirty="0"/>
              <a:t> </a:t>
            </a:r>
            <a:r>
              <a:rPr lang="ru-RU" altLang="ru-RU" dirty="0" err="1"/>
              <a:t>свідомість</a:t>
            </a:r>
            <a:r>
              <a:rPr lang="ru-RU" altLang="ru-RU" dirty="0"/>
              <a:t> </a:t>
            </a:r>
            <a:r>
              <a:rPr lang="ru-RU" altLang="ru-RU" dirty="0" err="1"/>
              <a:t>здатна</a:t>
            </a:r>
            <a:r>
              <a:rPr lang="ru-RU" altLang="ru-RU" dirty="0"/>
              <a:t> “</a:t>
            </a:r>
            <a:r>
              <a:rPr lang="ru-RU" altLang="ru-RU" dirty="0" err="1"/>
              <a:t>знімати</a:t>
            </a:r>
            <a:r>
              <a:rPr lang="ru-RU" altLang="ru-RU" dirty="0"/>
              <a:t>” </a:t>
            </a:r>
            <a:r>
              <a:rPr lang="ru-RU" altLang="ru-RU" dirty="0" err="1"/>
              <a:t>з</a:t>
            </a:r>
            <a:r>
              <a:rPr lang="ru-RU" altLang="ru-RU" dirty="0"/>
              <a:t> </a:t>
            </a:r>
            <a:r>
              <a:rPr lang="ru-RU" altLang="ru-RU" dirty="0" err="1"/>
              <a:t>будь-якого</a:t>
            </a:r>
            <a:r>
              <a:rPr lang="ru-RU" altLang="ru-RU" dirty="0"/>
              <a:t> </a:t>
            </a:r>
            <a:r>
              <a:rPr lang="ru-RU" altLang="ru-RU" dirty="0" err="1"/>
              <a:t>сущого</a:t>
            </a:r>
            <a:r>
              <a:rPr lang="ru-RU" altLang="ru-RU" dirty="0"/>
              <a:t> </a:t>
            </a:r>
            <a:r>
              <a:rPr lang="ru-RU" altLang="ru-RU" dirty="0" err="1"/>
              <a:t>його</a:t>
            </a:r>
            <a:r>
              <a:rPr lang="ru-RU" altLang="ru-RU" dirty="0"/>
              <a:t> </a:t>
            </a:r>
            <a:r>
              <a:rPr lang="ru-RU" altLang="ru-RU" dirty="0" err="1"/>
              <a:t>внутрішні</a:t>
            </a:r>
            <a:r>
              <a:rPr lang="ru-RU" altLang="ru-RU" dirty="0"/>
              <a:t> та </a:t>
            </a:r>
            <a:r>
              <a:rPr lang="ru-RU" altLang="ru-RU" dirty="0" err="1"/>
              <a:t>зовнішні</a:t>
            </a:r>
            <a:r>
              <a:rPr lang="ru-RU" altLang="ru-RU" dirty="0"/>
              <a:t> </a:t>
            </a:r>
            <a:r>
              <a:rPr lang="ru-RU" altLang="ru-RU" dirty="0" err="1"/>
              <a:t>форми</a:t>
            </a:r>
            <a:r>
              <a:rPr lang="ru-RU" altLang="ru-RU" dirty="0"/>
              <a:t>, </a:t>
            </a:r>
            <a:r>
              <a:rPr lang="ru-RU" altLang="ru-RU" dirty="0" err="1"/>
              <a:t>переводячи</a:t>
            </a:r>
            <a:r>
              <a:rPr lang="ru-RU" altLang="ru-RU" dirty="0"/>
              <a:t> </a:t>
            </a:r>
            <a:r>
              <a:rPr lang="ru-RU" altLang="ru-RU" dirty="0" err="1"/>
              <a:t>це</a:t>
            </a:r>
            <a:r>
              <a:rPr lang="ru-RU" altLang="ru-RU" dirty="0"/>
              <a:t> </a:t>
            </a:r>
            <a:r>
              <a:rPr lang="ru-RU" altLang="ru-RU" dirty="0" err="1"/>
              <a:t>суще</a:t>
            </a:r>
            <a:r>
              <a:rPr lang="ru-RU" altLang="ru-RU" dirty="0"/>
              <a:t> в </a:t>
            </a:r>
            <a:r>
              <a:rPr lang="ru-RU" altLang="ru-RU" dirty="0" err="1"/>
              <a:t>процес</a:t>
            </a:r>
            <a:r>
              <a:rPr lang="ru-RU" altLang="ru-RU" dirty="0"/>
              <a:t> </a:t>
            </a:r>
            <a:r>
              <a:rPr lang="ru-RU" altLang="ru-RU" dirty="0" err="1"/>
              <a:t>формальних</a:t>
            </a:r>
            <a:r>
              <a:rPr lang="ru-RU" altLang="ru-RU" dirty="0"/>
              <a:t> </a:t>
            </a:r>
            <a:r>
              <a:rPr lang="ru-RU" altLang="ru-RU" dirty="0" err="1"/>
              <a:t>співвідношень</a:t>
            </a:r>
            <a:r>
              <a:rPr lang="ru-RU" altLang="ru-RU" dirty="0"/>
              <a:t> та </a:t>
            </a:r>
            <a:r>
              <a:rPr lang="ru-RU" altLang="ru-RU" dirty="0" err="1"/>
              <a:t>комбінаторик</a:t>
            </a:r>
            <a:r>
              <a:rPr lang="uk-UA" altLang="ru-RU" dirty="0"/>
              <a:t>,</a:t>
            </a:r>
            <a:r>
              <a:rPr lang="ru-RU" altLang="ru-RU" dirty="0"/>
              <a:t> а </a:t>
            </a:r>
            <a:r>
              <a:rPr lang="ru-RU" altLang="ru-RU" dirty="0" err="1"/>
              <a:t>це</a:t>
            </a:r>
            <a:r>
              <a:rPr lang="ru-RU" altLang="ru-RU" dirty="0"/>
              <a:t> значить, </a:t>
            </a:r>
            <a:r>
              <a:rPr lang="ru-RU" altLang="ru-RU" dirty="0" err="1"/>
              <a:t>що</a:t>
            </a:r>
            <a:r>
              <a:rPr lang="ru-RU" altLang="ru-RU" dirty="0"/>
              <a:t> </a:t>
            </a:r>
            <a:r>
              <a:rPr lang="ru-RU" altLang="ru-RU" dirty="0" err="1"/>
              <a:t>людська</a:t>
            </a:r>
            <a:r>
              <a:rPr lang="ru-RU" altLang="ru-RU" dirty="0"/>
              <a:t> </a:t>
            </a:r>
            <a:r>
              <a:rPr lang="ru-RU" altLang="ru-RU" dirty="0" err="1"/>
              <a:t>свідомість</a:t>
            </a:r>
            <a:r>
              <a:rPr lang="ru-RU" altLang="ru-RU" dirty="0"/>
              <a:t> </a:t>
            </a:r>
            <a:r>
              <a:rPr lang="ru-RU" altLang="ru-RU" dirty="0" err="1"/>
              <a:t>органічно</a:t>
            </a:r>
            <a:r>
              <a:rPr lang="ru-RU" altLang="ru-RU" dirty="0"/>
              <a:t> </a:t>
            </a:r>
            <a:r>
              <a:rPr lang="ru-RU" altLang="ru-RU" dirty="0" err="1"/>
              <a:t>пов’язана</a:t>
            </a:r>
            <a:r>
              <a:rPr lang="ru-RU" altLang="ru-RU" dirty="0"/>
              <a:t> </a:t>
            </a:r>
            <a:r>
              <a:rPr lang="ru-RU" altLang="ru-RU" dirty="0" err="1"/>
              <a:t>із</a:t>
            </a:r>
            <a:r>
              <a:rPr lang="ru-RU" altLang="ru-RU" dirty="0"/>
              <a:t> </a:t>
            </a:r>
            <a:r>
              <a:rPr lang="ru-RU" altLang="ru-RU" dirty="0" err="1"/>
              <a:t>інформаційними</a:t>
            </a:r>
            <a:r>
              <a:rPr lang="ru-RU" altLang="ru-RU" dirty="0"/>
              <a:t> </a:t>
            </a:r>
            <a:r>
              <a:rPr lang="ru-RU" altLang="ru-RU" dirty="0" err="1"/>
              <a:t>процесами</a:t>
            </a:r>
            <a:r>
              <a:rPr lang="ru-RU" altLang="ru-RU" dirty="0"/>
              <a:t> </a:t>
            </a:r>
            <a:r>
              <a:rPr lang="ru-RU" altLang="ru-RU" dirty="0" err="1"/>
              <a:t>і</a:t>
            </a:r>
            <a:r>
              <a:rPr lang="ru-RU" altLang="ru-RU" dirty="0"/>
              <a:t> </a:t>
            </a:r>
            <a:r>
              <a:rPr lang="ru-RU" altLang="ru-RU" dirty="0" err="1"/>
              <a:t>постає</a:t>
            </a:r>
            <a:r>
              <a:rPr lang="ru-RU" altLang="ru-RU" dirty="0"/>
              <a:t>, на думку </a:t>
            </a:r>
            <a:r>
              <a:rPr lang="ru-RU" altLang="ru-RU" dirty="0" err="1"/>
              <a:t>деяких</a:t>
            </a:r>
            <a:r>
              <a:rPr lang="ru-RU" altLang="ru-RU" dirty="0"/>
              <a:t> </a:t>
            </a:r>
            <a:r>
              <a:rPr lang="ru-RU" altLang="ru-RU" dirty="0" err="1"/>
              <a:t>філософів</a:t>
            </a:r>
            <a:r>
              <a:rPr lang="ru-RU" altLang="ru-RU" dirty="0"/>
              <a:t>, </a:t>
            </a:r>
            <a:r>
              <a:rPr lang="ru-RU" altLang="ru-RU" dirty="0" err="1"/>
              <a:t>здатністю</a:t>
            </a:r>
            <a:r>
              <a:rPr lang="ru-RU" altLang="ru-RU" dirty="0"/>
              <a:t> </a:t>
            </a:r>
            <a:r>
              <a:rPr lang="ru-RU" altLang="ru-RU" dirty="0" err="1"/>
              <a:t>опановувати</a:t>
            </a:r>
            <a:r>
              <a:rPr lang="ru-RU" altLang="ru-RU" dirty="0"/>
              <a:t> та </a:t>
            </a:r>
            <a:r>
              <a:rPr lang="ru-RU" altLang="ru-RU" dirty="0" err="1"/>
              <a:t>оперувати</a:t>
            </a:r>
            <a:r>
              <a:rPr lang="ru-RU" altLang="ru-RU" dirty="0"/>
              <a:t> “чистою </a:t>
            </a:r>
            <a:r>
              <a:rPr lang="ru-RU" altLang="ru-RU" dirty="0" err="1"/>
              <a:t>інформацією</a:t>
            </a:r>
            <a:r>
              <a:rPr lang="ru-RU" altLang="ru-RU" dirty="0"/>
              <a:t>”;</a:t>
            </a:r>
          </a:p>
          <a:p>
            <a:pPr eaLnBrk="1" hangingPunct="1"/>
            <a:endParaRPr lang="ru-RU" altLang="ru-RU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52463"/>
          </a:xfrm>
        </p:spPr>
        <p:txBody>
          <a:bodyPr/>
          <a:lstStyle/>
          <a:p>
            <a:pPr algn="ctr" eaLnBrk="1" hangingPunct="1"/>
            <a:r>
              <a:rPr lang="uk-UA" sz="3600" b="1" dirty="0"/>
              <a:t>С</a:t>
            </a:r>
            <a:r>
              <a:rPr lang="ru-RU" sz="3600" b="1" dirty="0" err="1"/>
              <a:t>оціально-діяльний</a:t>
            </a:r>
            <a:r>
              <a:rPr lang="ru-RU" sz="3600" b="1" dirty="0"/>
              <a:t> </a:t>
            </a:r>
          </a:p>
        </p:txBody>
      </p:sp>
      <p:sp>
        <p:nvSpPr>
          <p:cNvPr id="69635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89437"/>
          </a:xfrm>
        </p:spPr>
        <p:txBody>
          <a:bodyPr>
            <a:normAutofit lnSpcReduction="1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altLang="ru-RU" dirty="0"/>
              <a:t> </a:t>
            </a:r>
            <a:r>
              <a:rPr lang="ru-RU" altLang="ru-RU" i="1" dirty="0" err="1"/>
              <a:t>чинник</a:t>
            </a:r>
            <a:r>
              <a:rPr lang="ru-RU" altLang="ru-RU" dirty="0"/>
              <a:t> </a:t>
            </a:r>
            <a:r>
              <a:rPr lang="ru-RU" altLang="ru-RU" dirty="0" err="1"/>
              <a:t>пов’язаний</a:t>
            </a:r>
            <a:r>
              <a:rPr lang="ru-RU" altLang="ru-RU" dirty="0"/>
              <a:t> </a:t>
            </a:r>
            <a:r>
              <a:rPr lang="ru-RU" altLang="ru-RU" dirty="0" err="1"/>
              <a:t>із</a:t>
            </a:r>
            <a:r>
              <a:rPr lang="ru-RU" altLang="ru-RU" dirty="0"/>
              <a:t> </a:t>
            </a:r>
            <a:r>
              <a:rPr lang="ru-RU" altLang="ru-RU" dirty="0" err="1"/>
              <a:t>тим</a:t>
            </a:r>
            <a:r>
              <a:rPr lang="ru-RU" altLang="ru-RU" dirty="0"/>
              <a:t>, що </a:t>
            </a:r>
            <a:r>
              <a:rPr lang="ru-RU" altLang="ru-RU" dirty="0" err="1"/>
              <a:t>людська</a:t>
            </a:r>
            <a:r>
              <a:rPr lang="ru-RU" altLang="ru-RU" dirty="0"/>
              <a:t> </a:t>
            </a:r>
            <a:r>
              <a:rPr lang="ru-RU" altLang="ru-RU" dirty="0" err="1"/>
              <a:t>свідомість</a:t>
            </a:r>
            <a:r>
              <a:rPr lang="ru-RU" altLang="ru-RU" dirty="0"/>
              <a:t> вписана у </a:t>
            </a:r>
            <a:r>
              <a:rPr lang="ru-RU" altLang="ru-RU" dirty="0" err="1"/>
              <a:t>історичний</a:t>
            </a:r>
            <a:r>
              <a:rPr lang="ru-RU" altLang="ru-RU" dirty="0"/>
              <a:t> </a:t>
            </a:r>
            <a:r>
              <a:rPr lang="ru-RU" altLang="ru-RU" dirty="0" err="1"/>
              <a:t>досвід</a:t>
            </a:r>
            <a:r>
              <a:rPr lang="ru-RU" altLang="ru-RU" dirty="0"/>
              <a:t> </a:t>
            </a:r>
            <a:r>
              <a:rPr lang="ru-RU" altLang="ru-RU" dirty="0" err="1"/>
              <a:t>людства</a:t>
            </a:r>
            <a:r>
              <a:rPr lang="ru-RU" altLang="ru-RU" dirty="0"/>
              <a:t> та, </a:t>
            </a:r>
            <a:r>
              <a:rPr lang="ru-RU" altLang="ru-RU" dirty="0" err="1"/>
              <a:t>значною</a:t>
            </a:r>
            <a:r>
              <a:rPr lang="ru-RU" altLang="ru-RU" dirty="0"/>
              <a:t> </a:t>
            </a:r>
            <a:r>
              <a:rPr lang="ru-RU" altLang="ru-RU" dirty="0" err="1"/>
              <a:t>мірою</a:t>
            </a:r>
            <a:r>
              <a:rPr lang="ru-RU" altLang="ru-RU" dirty="0"/>
              <a:t>, - у </a:t>
            </a:r>
            <a:r>
              <a:rPr lang="ru-RU" altLang="ru-RU" dirty="0" err="1"/>
              <a:t>історичний</a:t>
            </a:r>
            <a:r>
              <a:rPr lang="ru-RU" altLang="ru-RU" dirty="0"/>
              <a:t> </a:t>
            </a:r>
            <a:r>
              <a:rPr lang="ru-RU" altLang="ru-RU" dirty="0" err="1"/>
              <a:t>досвід</a:t>
            </a:r>
            <a:r>
              <a:rPr lang="ru-RU" altLang="ru-RU" dirty="0"/>
              <a:t> </a:t>
            </a:r>
            <a:r>
              <a:rPr lang="ru-RU" altLang="ru-RU" dirty="0" err="1"/>
              <a:t>розвитку</a:t>
            </a:r>
            <a:r>
              <a:rPr lang="ru-RU" altLang="ru-RU" dirty="0"/>
              <a:t> </a:t>
            </a:r>
            <a:r>
              <a:rPr lang="ru-RU" altLang="ru-RU" dirty="0" err="1"/>
              <a:t>людської</a:t>
            </a:r>
            <a:r>
              <a:rPr lang="ru-RU" altLang="ru-RU" dirty="0"/>
              <a:t> </a:t>
            </a:r>
            <a:r>
              <a:rPr lang="ru-RU" altLang="ru-RU" dirty="0" err="1"/>
              <a:t>діяльності</a:t>
            </a:r>
            <a:r>
              <a:rPr lang="uk-UA" altLang="ru-RU" dirty="0"/>
              <a:t>.</a:t>
            </a:r>
            <a:endParaRPr lang="ru-RU" altLang="ru-RU" dirty="0"/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altLang="ru-RU" b="1" dirty="0"/>
              <a:t>К</a:t>
            </a:r>
            <a:r>
              <a:rPr lang="ru-RU" altLang="ru-RU" b="1" dirty="0" err="1"/>
              <a:t>ультурно-історичний</a:t>
            </a:r>
            <a:r>
              <a:rPr lang="ru-RU" altLang="ru-RU" b="1" dirty="0"/>
              <a:t> </a:t>
            </a:r>
            <a:r>
              <a:rPr lang="ru-RU" altLang="ru-RU" b="1" dirty="0" err="1"/>
              <a:t>чинник</a:t>
            </a:r>
            <a:r>
              <a:rPr lang="ru-RU" altLang="ru-RU" dirty="0"/>
              <a:t> </a:t>
            </a:r>
            <a:r>
              <a:rPr lang="ru-RU" altLang="ru-RU" dirty="0" err="1"/>
              <a:t>засвідчує</a:t>
            </a:r>
            <a:r>
              <a:rPr lang="ru-RU" altLang="ru-RU" dirty="0"/>
              <a:t> </a:t>
            </a:r>
            <a:r>
              <a:rPr lang="ru-RU" altLang="ru-RU" dirty="0" err="1"/>
              <a:t>принциповий</a:t>
            </a:r>
            <a:r>
              <a:rPr lang="ru-RU" altLang="ru-RU" dirty="0"/>
              <a:t> </a:t>
            </a:r>
            <a:r>
              <a:rPr lang="ru-RU" altLang="ru-RU" dirty="0" err="1"/>
              <a:t>зв’язок</a:t>
            </a:r>
            <a:r>
              <a:rPr lang="ru-RU" altLang="ru-RU" dirty="0"/>
              <a:t> </a:t>
            </a:r>
            <a:r>
              <a:rPr lang="ru-RU" altLang="ru-RU" dirty="0" err="1"/>
              <a:t>свідомості</a:t>
            </a:r>
            <a:r>
              <a:rPr lang="ru-RU" altLang="ru-RU" dirty="0"/>
              <a:t> </a:t>
            </a:r>
            <a:r>
              <a:rPr lang="ru-RU" altLang="ru-RU" dirty="0" err="1"/>
              <a:t>із</a:t>
            </a:r>
            <a:r>
              <a:rPr lang="ru-RU" altLang="ru-RU" dirty="0"/>
              <a:t> </a:t>
            </a:r>
            <a:r>
              <a:rPr lang="ru-RU" altLang="ru-RU" dirty="0" err="1"/>
              <a:t>сенсами</a:t>
            </a:r>
            <a:r>
              <a:rPr lang="ru-RU" altLang="ru-RU" dirty="0"/>
              <a:t>, </a:t>
            </a:r>
            <a:r>
              <a:rPr lang="ru-RU" altLang="ru-RU" dirty="0" err="1"/>
              <a:t>їх</a:t>
            </a:r>
            <a:r>
              <a:rPr lang="ru-RU" altLang="ru-RU" dirty="0"/>
              <a:t> </a:t>
            </a:r>
            <a:r>
              <a:rPr lang="ru-RU" altLang="ru-RU" dirty="0" err="1"/>
              <a:t>утворенням</a:t>
            </a:r>
            <a:r>
              <a:rPr lang="ru-RU" altLang="ru-RU" dirty="0"/>
              <a:t> та </a:t>
            </a:r>
            <a:r>
              <a:rPr lang="ru-RU" altLang="ru-RU" dirty="0" err="1"/>
              <a:t>функціонуванням</a:t>
            </a:r>
            <a:r>
              <a:rPr lang="uk-UA" altLang="ru-RU" dirty="0"/>
              <a:t>.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altLang="ru-RU" b="1" dirty="0"/>
              <a:t> А</a:t>
            </a:r>
            <a:r>
              <a:rPr lang="ru-RU" altLang="ru-RU" b="1" dirty="0" err="1"/>
              <a:t>нтропологічний</a:t>
            </a:r>
            <a:r>
              <a:rPr lang="ru-RU" altLang="ru-RU" dirty="0"/>
              <a:t> </a:t>
            </a:r>
            <a:r>
              <a:rPr lang="ru-RU" altLang="ru-RU" dirty="0" err="1"/>
              <a:t>чинник</a:t>
            </a:r>
            <a:r>
              <a:rPr lang="ru-RU" altLang="ru-RU" dirty="0"/>
              <a:t> </a:t>
            </a:r>
            <a:r>
              <a:rPr lang="ru-RU" altLang="ru-RU" dirty="0" err="1"/>
              <a:t>дозволяє</a:t>
            </a:r>
            <a:r>
              <a:rPr lang="ru-RU" altLang="ru-RU" dirty="0"/>
              <a:t> </a:t>
            </a:r>
            <a:r>
              <a:rPr lang="ru-RU" altLang="ru-RU" dirty="0" err="1"/>
              <a:t>побачити</a:t>
            </a:r>
            <a:r>
              <a:rPr lang="ru-RU" altLang="ru-RU" dirty="0"/>
              <a:t> </a:t>
            </a:r>
            <a:r>
              <a:rPr lang="ru-RU" altLang="ru-RU" dirty="0" err="1"/>
              <a:t>свідомість</a:t>
            </a:r>
            <a:r>
              <a:rPr lang="ru-RU" altLang="ru-RU" dirty="0"/>
              <a:t> у </a:t>
            </a:r>
            <a:r>
              <a:rPr lang="ru-RU" altLang="ru-RU" dirty="0" err="1"/>
              <a:t>специфічно</a:t>
            </a:r>
            <a:r>
              <a:rPr lang="ru-RU" altLang="ru-RU" dirty="0"/>
              <a:t> </a:t>
            </a:r>
            <a:r>
              <a:rPr lang="ru-RU" altLang="ru-RU" dirty="0" err="1"/>
              <a:t>людських</a:t>
            </a:r>
            <a:r>
              <a:rPr lang="ru-RU" altLang="ru-RU" dirty="0"/>
              <a:t> </a:t>
            </a:r>
            <a:r>
              <a:rPr lang="ru-RU" altLang="ru-RU" dirty="0" err="1"/>
              <a:t>вимірах</a:t>
            </a:r>
            <a:r>
              <a:rPr lang="ru-RU" altLang="ru-RU" dirty="0"/>
              <a:t> та </a:t>
            </a:r>
            <a:r>
              <a:rPr lang="ru-RU" altLang="ru-RU" dirty="0" err="1"/>
              <a:t>окресленнях</a:t>
            </a:r>
            <a:r>
              <a:rPr lang="ru-RU" altLang="ru-RU" dirty="0"/>
              <a:t>, </a:t>
            </a:r>
            <a:r>
              <a:rPr lang="ru-RU" altLang="ru-RU" dirty="0" err="1"/>
              <a:t>наприклад</a:t>
            </a:r>
            <a:r>
              <a:rPr lang="ru-RU" altLang="ru-RU" dirty="0"/>
              <a:t>, у </a:t>
            </a:r>
            <a:r>
              <a:rPr lang="ru-RU" altLang="ru-RU" dirty="0" err="1"/>
              <a:t>окресленнях</a:t>
            </a:r>
            <a:r>
              <a:rPr lang="ru-RU" altLang="ru-RU" dirty="0"/>
              <a:t> </a:t>
            </a:r>
            <a:r>
              <a:rPr lang="ru-RU" altLang="ru-RU" dirty="0" err="1"/>
              <a:t>статевих</a:t>
            </a:r>
            <a:r>
              <a:rPr lang="ru-RU" altLang="ru-RU" dirty="0"/>
              <a:t> </a:t>
            </a:r>
            <a:r>
              <a:rPr lang="ru-RU" altLang="ru-RU" dirty="0" err="1"/>
              <a:t>її</a:t>
            </a:r>
            <a:r>
              <a:rPr lang="ru-RU" altLang="ru-RU" dirty="0"/>
              <a:t> </a:t>
            </a:r>
            <a:r>
              <a:rPr lang="ru-RU" altLang="ru-RU" dirty="0" err="1"/>
              <a:t>проявів</a:t>
            </a:r>
            <a:r>
              <a:rPr lang="uk-UA" altLang="ru-RU" dirty="0"/>
              <a:t>.</a:t>
            </a:r>
            <a:endParaRPr lang="ru-RU" altLang="ru-RU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altLang="ru-RU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altLang="ru-RU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8229600" cy="857250"/>
          </a:xfrm>
        </p:spPr>
        <p:txBody>
          <a:bodyPr/>
          <a:lstStyle/>
          <a:p>
            <a:pPr algn="ctr" eaLnBrk="1" hangingPunct="1"/>
            <a:r>
              <a:rPr lang="uk-UA" altLang="ru-RU" sz="3600" b="1" i="1" dirty="0">
                <a:solidFill>
                  <a:schemeClr val="tx1"/>
                </a:solidFill>
              </a:rPr>
              <a:t>Свідомість і мова</a:t>
            </a:r>
            <a:endParaRPr lang="ru-RU" altLang="ru-RU" sz="3600" b="1" i="1" dirty="0">
              <a:solidFill>
                <a:schemeClr val="tx1"/>
              </a:solidFill>
            </a:endParaRPr>
          </a:p>
        </p:txBody>
      </p:sp>
      <p:sp>
        <p:nvSpPr>
          <p:cNvPr id="72707" name="Объект 2"/>
          <p:cNvSpPr>
            <a:spLocks noGrp="1"/>
          </p:cNvSpPr>
          <p:nvPr>
            <p:ph idx="1"/>
          </p:nvPr>
        </p:nvSpPr>
        <p:spPr>
          <a:xfrm>
            <a:off x="683568" y="1124744"/>
            <a:ext cx="8229600" cy="600075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uk-UA" altLang="ru-RU" b="1" dirty="0"/>
              <a:t>Мова</a:t>
            </a:r>
            <a:r>
              <a:rPr lang="uk-UA" altLang="ru-RU" b="1" dirty="0">
                <a:solidFill>
                  <a:srgbClr val="0070C0"/>
                </a:solidFill>
              </a:rPr>
              <a:t> </a:t>
            </a:r>
            <a:r>
              <a:rPr lang="uk-UA" altLang="ru-RU" dirty="0"/>
              <a:t>— </a:t>
            </a:r>
            <a:r>
              <a:rPr lang="uk-UA" altLang="ru-RU" i="1" dirty="0">
                <a:solidFill>
                  <a:srgbClr val="0070C0"/>
                </a:solidFill>
              </a:rPr>
              <a:t>спеціалізована, інформаційно-знакова діяльність із вираження думки, мислення, свідомості.</a:t>
            </a:r>
            <a:endParaRPr lang="ru-RU" altLang="ru-RU" dirty="0">
              <a:solidFill>
                <a:srgbClr val="0070C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uk-UA" altLang="ru-RU" dirty="0">
                <a:solidFill>
                  <a:srgbClr val="0070C0"/>
                </a:solidFill>
              </a:rPr>
              <a:t>Мова виконує дві важливі </a:t>
            </a:r>
            <a:r>
              <a:rPr lang="uk-UA" altLang="ru-RU" b="1" i="1" dirty="0">
                <a:solidFill>
                  <a:srgbClr val="0070C0"/>
                </a:solidFill>
              </a:rPr>
              <a:t>функції</a:t>
            </a:r>
            <a:r>
              <a:rPr lang="uk-UA" altLang="ru-RU" dirty="0">
                <a:solidFill>
                  <a:srgbClr val="0070C0"/>
                </a:solidFill>
              </a:rPr>
              <a:t>: </a:t>
            </a:r>
          </a:p>
          <a:p>
            <a:pPr algn="just" eaLnBrk="1" hangingPunct="1">
              <a:lnSpc>
                <a:spcPct val="90000"/>
              </a:lnSpc>
            </a:pPr>
            <a:r>
              <a:rPr lang="uk-UA" altLang="ru-RU" dirty="0"/>
              <a:t>1) </a:t>
            </a:r>
            <a:r>
              <a:rPr lang="uk-UA" altLang="ru-RU" b="1" dirty="0"/>
              <a:t>є способом вияву ідеального змісту свідомості</a:t>
            </a:r>
            <a:r>
              <a:rPr lang="uk-UA" altLang="ru-RU" dirty="0">
                <a:solidFill>
                  <a:schemeClr val="bg2"/>
                </a:solidFill>
              </a:rPr>
              <a:t>.</a:t>
            </a:r>
            <a:r>
              <a:rPr lang="uk-UA" altLang="ru-RU" dirty="0"/>
              <a:t> </a:t>
            </a:r>
            <a:r>
              <a:rPr lang="uk-UA" altLang="ru-RU" dirty="0">
                <a:solidFill>
                  <a:srgbClr val="0070C0"/>
                </a:solidFill>
              </a:rPr>
              <a:t>І. Кант виділив такі способи: </a:t>
            </a:r>
            <a:r>
              <a:rPr lang="uk-UA" altLang="ru-RU" i="1" dirty="0">
                <a:solidFill>
                  <a:srgbClr val="0070C0"/>
                </a:solidFill>
              </a:rPr>
              <a:t>слово </a:t>
            </a:r>
            <a:r>
              <a:rPr lang="uk-UA" altLang="ru-RU" dirty="0">
                <a:solidFill>
                  <a:srgbClr val="0070C0"/>
                </a:solidFill>
              </a:rPr>
              <a:t>(власне мовний чинник); </a:t>
            </a:r>
            <a:r>
              <a:rPr lang="uk-UA" altLang="ru-RU" i="1" dirty="0">
                <a:solidFill>
                  <a:srgbClr val="0070C0"/>
                </a:solidFill>
              </a:rPr>
              <a:t>жест </a:t>
            </a:r>
            <a:r>
              <a:rPr lang="uk-UA" altLang="ru-RU" dirty="0">
                <a:solidFill>
                  <a:srgbClr val="0070C0"/>
                </a:solidFill>
              </a:rPr>
              <a:t>(позамовний чинник); </a:t>
            </a:r>
            <a:r>
              <a:rPr lang="uk-UA" altLang="ru-RU" i="1" dirty="0">
                <a:solidFill>
                  <a:srgbClr val="0070C0"/>
                </a:solidFill>
              </a:rPr>
              <a:t>інтонація</a:t>
            </a:r>
            <a:r>
              <a:rPr lang="uk-UA" altLang="ru-RU" dirty="0">
                <a:solidFill>
                  <a:srgbClr val="0070C0"/>
                </a:solidFill>
              </a:rPr>
              <a:t>. Свідомість реалізується у трьох мовних формах: </a:t>
            </a:r>
            <a:r>
              <a:rPr lang="uk-UA" altLang="ru-RU" i="1" dirty="0">
                <a:solidFill>
                  <a:srgbClr val="0070C0"/>
                </a:solidFill>
              </a:rPr>
              <a:t>вербальній </a:t>
            </a:r>
            <a:r>
              <a:rPr lang="uk-UA" altLang="ru-RU" dirty="0">
                <a:solidFill>
                  <a:srgbClr val="0070C0"/>
                </a:solidFill>
              </a:rPr>
              <a:t>(словесній), у формі </a:t>
            </a:r>
            <a:r>
              <a:rPr lang="uk-UA" altLang="ru-RU" i="1" dirty="0">
                <a:solidFill>
                  <a:srgbClr val="0070C0"/>
                </a:solidFill>
              </a:rPr>
              <a:t>зображення </a:t>
            </a:r>
            <a:r>
              <a:rPr lang="uk-UA" altLang="ru-RU" dirty="0">
                <a:solidFill>
                  <a:srgbClr val="0070C0"/>
                </a:solidFill>
              </a:rPr>
              <a:t>та </a:t>
            </a:r>
            <a:r>
              <a:rPr lang="uk-UA" altLang="ru-RU" i="1" dirty="0">
                <a:solidFill>
                  <a:srgbClr val="0070C0"/>
                </a:solidFill>
              </a:rPr>
              <a:t>музичній</a:t>
            </a:r>
            <a:r>
              <a:rPr lang="uk-UA" altLang="ru-RU" dirty="0">
                <a:solidFill>
                  <a:srgbClr val="0070C0"/>
                </a:solidFill>
              </a:rPr>
              <a:t>; </a:t>
            </a:r>
          </a:p>
          <a:p>
            <a:pPr algn="just" eaLnBrk="1" hangingPunct="1">
              <a:lnSpc>
                <a:spcPct val="90000"/>
              </a:lnSpc>
            </a:pPr>
            <a:r>
              <a:rPr lang="uk-UA" altLang="ru-RU" dirty="0"/>
              <a:t>2) </a:t>
            </a:r>
            <a:r>
              <a:rPr lang="uk-UA" altLang="ru-RU" b="1" dirty="0"/>
              <a:t>є специфічним буттям, що формує свідомість</a:t>
            </a:r>
            <a:r>
              <a:rPr lang="uk-UA" altLang="ru-RU" dirty="0"/>
              <a:t>. </a:t>
            </a:r>
            <a:r>
              <a:rPr lang="uk-UA" altLang="ru-RU" dirty="0">
                <a:solidFill>
                  <a:srgbClr val="0070C0"/>
                </a:solidFill>
              </a:rPr>
              <a:t>Мова концентрує в собі ті смисли і значення, які віднаходить і стверджує у світі людина. </a:t>
            </a:r>
            <a:endParaRPr lang="ru-RU" altLang="ru-RU" dirty="0">
              <a:solidFill>
                <a:srgbClr val="0070C0"/>
              </a:solidFill>
            </a:endParaRPr>
          </a:p>
          <a:p>
            <a:pPr eaLnBrk="1" hangingPunct="1"/>
            <a:endParaRPr lang="ru-RU" alt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algn="just" eaLnBrk="1" hangingPunct="1">
              <a:buFontTx/>
              <a:buNone/>
              <a:defRPr/>
            </a:pPr>
            <a:endParaRPr lang="uk-UA" altLang="ru-RU" sz="4000" b="1" i="1" dirty="0">
              <a:solidFill>
                <a:schemeClr val="tx2"/>
              </a:solidFill>
            </a:endParaRPr>
          </a:p>
          <a:p>
            <a:pPr marL="609600" indent="-609600" algn="just" eaLnBrk="1" hangingPunct="1">
              <a:buFontTx/>
              <a:buNone/>
              <a:defRPr/>
            </a:pPr>
            <a:r>
              <a:rPr lang="uk-UA" altLang="ru-RU" sz="4000" b="1" i="1" dirty="0">
                <a:solidFill>
                  <a:schemeClr val="tx2"/>
                </a:solidFill>
              </a:rPr>
              <a:t>Ступені узагальнення буття:</a:t>
            </a:r>
          </a:p>
          <a:p>
            <a:pPr marL="609600" indent="-609600" algn="ctr" eaLnBrk="1" hangingPunct="1">
              <a:buNone/>
              <a:defRPr/>
            </a:pPr>
            <a:endParaRPr lang="uk-UA" altLang="ru-RU" sz="36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609600" indent="-609600" eaLnBrk="1" hangingPunct="1">
              <a:buNone/>
              <a:defRPr/>
            </a:pPr>
            <a:r>
              <a:rPr lang="uk-UA" altLang="ru-RU" sz="3600" b="1" dirty="0">
                <a:solidFill>
                  <a:schemeClr val="accent1">
                    <a:lumMod val="75000"/>
                  </a:schemeClr>
                </a:solidFill>
              </a:rPr>
              <a:t>1. Буття як загальне (всесвіт).</a:t>
            </a:r>
          </a:p>
          <a:p>
            <a:pPr marL="609600" indent="-609600" eaLnBrk="1" hangingPunct="1">
              <a:buNone/>
              <a:defRPr/>
            </a:pPr>
            <a:r>
              <a:rPr lang="uk-UA" altLang="ru-RU" sz="3600" b="1" dirty="0">
                <a:solidFill>
                  <a:schemeClr val="accent1">
                    <a:lumMod val="75000"/>
                  </a:schemeClr>
                </a:solidFill>
              </a:rPr>
              <a:t>2. Буття як особливе          (навчальна група)</a:t>
            </a:r>
          </a:p>
          <a:p>
            <a:pPr marL="609600" indent="-609600" algn="just" eaLnBrk="1" hangingPunct="1">
              <a:buNone/>
              <a:defRPr/>
            </a:pPr>
            <a:r>
              <a:rPr lang="uk-UA" altLang="ru-RU" sz="3600" b="1" dirty="0">
                <a:solidFill>
                  <a:schemeClr val="accent1">
                    <a:lumMod val="75000"/>
                  </a:schemeClr>
                </a:solidFill>
              </a:rPr>
              <a:t>3. Буття як одиничне </a:t>
            </a:r>
          </a:p>
          <a:p>
            <a:pPr marL="609600" indent="-609600" algn="just" eaLnBrk="1" hangingPunct="1">
              <a:buNone/>
              <a:defRPr/>
            </a:pPr>
            <a:r>
              <a:rPr lang="uk-UA" altLang="ru-RU" sz="3600" b="1" dirty="0">
                <a:solidFill>
                  <a:schemeClr val="accent1">
                    <a:lumMod val="75000"/>
                  </a:schemeClr>
                </a:solidFill>
              </a:rPr>
              <a:t>(окрема людина, рослина, річ).</a:t>
            </a:r>
          </a:p>
          <a:p>
            <a:pPr marL="609600" indent="-609600" algn="just" eaLnBrk="1" hangingPunct="1">
              <a:defRPr/>
            </a:pPr>
            <a:endParaRPr lang="uk-UA" altLang="ru-RU" sz="4000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Заголовок 1"/>
          <p:cNvSpPr>
            <a:spLocks noGrp="1"/>
          </p:cNvSpPr>
          <p:nvPr>
            <p:ph type="title"/>
          </p:nvPr>
        </p:nvSpPr>
        <p:spPr>
          <a:xfrm>
            <a:off x="395288" y="260350"/>
            <a:ext cx="8229600" cy="1655763"/>
          </a:xfrm>
        </p:spPr>
        <p:txBody>
          <a:bodyPr/>
          <a:lstStyle/>
          <a:p>
            <a:pPr algn="ctr" eaLnBrk="1" hangingPunct="1"/>
            <a:r>
              <a:rPr lang="uk-UA" b="1" dirty="0">
                <a:solidFill>
                  <a:schemeClr val="accent3">
                    <a:lumMod val="50000"/>
                  </a:schemeClr>
                </a:solidFill>
              </a:rPr>
              <a:t>Ідеальність  свідомості:   </a:t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373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uk-UA" altLang="ru-RU" dirty="0">
                <a:solidFill>
                  <a:srgbClr val="0070C0"/>
                </a:solidFill>
              </a:rPr>
              <a:t>Свідомість не підлягає прямому чуттєвому спостереженню, що вона не фіксується за допомогою приладів чи індикаторів.</a:t>
            </a:r>
            <a:r>
              <a:rPr lang="ru-RU" altLang="ru-RU" dirty="0">
                <a:solidFill>
                  <a:srgbClr val="0070C0"/>
                </a:solidFill>
              </a:rPr>
              <a:t> </a:t>
            </a:r>
          </a:p>
          <a:p>
            <a:pPr algn="just" eaLnBrk="1" hangingPunct="1"/>
            <a:r>
              <a:rPr lang="ru-RU" altLang="ru-RU" dirty="0" err="1">
                <a:solidFill>
                  <a:srgbClr val="0070C0"/>
                </a:solidFill>
              </a:rPr>
              <a:t>Можливість</a:t>
            </a:r>
            <a:r>
              <a:rPr lang="ru-RU" altLang="ru-RU" dirty="0">
                <a:solidFill>
                  <a:srgbClr val="0070C0"/>
                </a:solidFill>
              </a:rPr>
              <a:t> </a:t>
            </a:r>
            <a:r>
              <a:rPr lang="ru-RU" altLang="ru-RU" dirty="0" err="1">
                <a:solidFill>
                  <a:srgbClr val="0070C0"/>
                </a:solidFill>
              </a:rPr>
              <a:t>створювати</a:t>
            </a:r>
            <a:r>
              <a:rPr lang="ru-RU" altLang="ru-RU" dirty="0">
                <a:solidFill>
                  <a:srgbClr val="0070C0"/>
                </a:solidFill>
              </a:rPr>
              <a:t> в </a:t>
            </a:r>
            <a:r>
              <a:rPr lang="ru-RU" altLang="ru-RU" dirty="0" err="1">
                <a:solidFill>
                  <a:srgbClr val="0070C0"/>
                </a:solidFill>
              </a:rPr>
              <a:t>полі</a:t>
            </a:r>
            <a:r>
              <a:rPr lang="ru-RU" altLang="ru-RU" dirty="0">
                <a:solidFill>
                  <a:srgbClr val="0070C0"/>
                </a:solidFill>
              </a:rPr>
              <a:t> </a:t>
            </a:r>
            <a:r>
              <a:rPr lang="ru-RU" altLang="ru-RU" dirty="0" err="1">
                <a:solidFill>
                  <a:srgbClr val="0070C0"/>
                </a:solidFill>
              </a:rPr>
              <a:t>інтелектуального</a:t>
            </a:r>
            <a:r>
              <a:rPr lang="ru-RU" altLang="ru-RU" dirty="0">
                <a:solidFill>
                  <a:srgbClr val="0070C0"/>
                </a:solidFill>
              </a:rPr>
              <a:t> </a:t>
            </a:r>
            <a:r>
              <a:rPr lang="ru-RU" altLang="ru-RU" dirty="0" err="1">
                <a:solidFill>
                  <a:srgbClr val="0070C0"/>
                </a:solidFill>
              </a:rPr>
              <a:t>споглядання</a:t>
            </a:r>
            <a:r>
              <a:rPr lang="ru-RU" altLang="ru-RU" dirty="0">
                <a:solidFill>
                  <a:srgbClr val="0070C0"/>
                </a:solidFill>
              </a:rPr>
              <a:t> </a:t>
            </a:r>
            <a:r>
              <a:rPr lang="ru-RU" altLang="ru-RU" dirty="0" err="1">
                <a:solidFill>
                  <a:srgbClr val="0070C0"/>
                </a:solidFill>
              </a:rPr>
              <a:t>ідеальні</a:t>
            </a:r>
            <a:r>
              <a:rPr lang="ru-RU" altLang="ru-RU" dirty="0">
                <a:solidFill>
                  <a:srgbClr val="0070C0"/>
                </a:solidFill>
              </a:rPr>
              <a:t> </a:t>
            </a:r>
            <a:r>
              <a:rPr lang="ru-RU" altLang="ru-RU" dirty="0" err="1">
                <a:solidFill>
                  <a:srgbClr val="0070C0"/>
                </a:solidFill>
              </a:rPr>
              <a:t>об'єкти</a:t>
            </a:r>
            <a:r>
              <a:rPr lang="ru-RU" altLang="ru-RU" dirty="0">
                <a:solidFill>
                  <a:srgbClr val="0070C0"/>
                </a:solidFill>
              </a:rPr>
              <a:t> </a:t>
            </a:r>
            <a:r>
              <a:rPr lang="ru-RU" altLang="ru-RU" dirty="0" err="1">
                <a:solidFill>
                  <a:srgbClr val="0070C0"/>
                </a:solidFill>
              </a:rPr>
              <a:t>і</a:t>
            </a:r>
            <a:r>
              <a:rPr lang="ru-RU" altLang="ru-RU" dirty="0">
                <a:solidFill>
                  <a:srgbClr val="0070C0"/>
                </a:solidFill>
              </a:rPr>
              <a:t> </a:t>
            </a:r>
            <a:r>
              <a:rPr lang="ru-RU" altLang="ru-RU" dirty="0" err="1">
                <a:solidFill>
                  <a:srgbClr val="0070C0"/>
                </a:solidFill>
              </a:rPr>
              <a:t>є</a:t>
            </a:r>
            <a:r>
              <a:rPr lang="ru-RU" altLang="ru-RU" dirty="0">
                <a:solidFill>
                  <a:srgbClr val="0070C0"/>
                </a:solidFill>
              </a:rPr>
              <a:t> </a:t>
            </a:r>
            <a:r>
              <a:rPr lang="ru-RU" altLang="ru-RU" dirty="0" err="1">
                <a:solidFill>
                  <a:srgbClr val="0070C0"/>
                </a:solidFill>
              </a:rPr>
              <a:t>тим</a:t>
            </a:r>
            <a:r>
              <a:rPr lang="ru-RU" altLang="ru-RU" dirty="0">
                <a:solidFill>
                  <a:srgbClr val="0070C0"/>
                </a:solidFill>
              </a:rPr>
              <a:t> </a:t>
            </a:r>
            <a:r>
              <a:rPr lang="ru-RU" altLang="ru-RU" dirty="0" err="1">
                <a:solidFill>
                  <a:srgbClr val="0070C0"/>
                </a:solidFill>
              </a:rPr>
              <a:t>принципово</a:t>
            </a:r>
            <a:r>
              <a:rPr lang="ru-RU" altLang="ru-RU" dirty="0">
                <a:solidFill>
                  <a:srgbClr val="0070C0"/>
                </a:solidFill>
              </a:rPr>
              <a:t> </a:t>
            </a:r>
            <a:r>
              <a:rPr lang="ru-RU" altLang="ru-RU" dirty="0" err="1">
                <a:solidFill>
                  <a:srgbClr val="0070C0"/>
                </a:solidFill>
              </a:rPr>
              <a:t>новим</a:t>
            </a:r>
            <a:r>
              <a:rPr lang="ru-RU" altLang="ru-RU" dirty="0">
                <a:solidFill>
                  <a:srgbClr val="0070C0"/>
                </a:solidFill>
              </a:rPr>
              <a:t>, </a:t>
            </a:r>
            <a:r>
              <a:rPr lang="ru-RU" altLang="ru-RU" dirty="0" err="1">
                <a:solidFill>
                  <a:srgbClr val="0070C0"/>
                </a:solidFill>
              </a:rPr>
              <a:t>що</a:t>
            </a:r>
            <a:r>
              <a:rPr lang="ru-RU" altLang="ru-RU" dirty="0">
                <a:solidFill>
                  <a:srgbClr val="0070C0"/>
                </a:solidFill>
              </a:rPr>
              <a:t> </a:t>
            </a:r>
            <a:r>
              <a:rPr lang="ru-RU" altLang="ru-RU" dirty="0" err="1">
                <a:solidFill>
                  <a:srgbClr val="0070C0"/>
                </a:solidFill>
              </a:rPr>
              <a:t>може</a:t>
            </a:r>
            <a:r>
              <a:rPr lang="ru-RU" altLang="ru-RU" dirty="0">
                <a:solidFill>
                  <a:srgbClr val="0070C0"/>
                </a:solidFill>
              </a:rPr>
              <a:t> внести </a:t>
            </a:r>
            <a:r>
              <a:rPr lang="ru-RU" altLang="ru-RU" dirty="0" err="1">
                <a:solidFill>
                  <a:srgbClr val="0070C0"/>
                </a:solidFill>
              </a:rPr>
              <a:t>і</a:t>
            </a:r>
            <a:r>
              <a:rPr lang="ru-RU" altLang="ru-RU" dirty="0">
                <a:solidFill>
                  <a:srgbClr val="0070C0"/>
                </a:solidFill>
              </a:rPr>
              <a:t> вносить </a:t>
            </a:r>
            <a:r>
              <a:rPr lang="ru-RU" altLang="ru-RU" dirty="0" err="1">
                <a:solidFill>
                  <a:srgbClr val="0070C0"/>
                </a:solidFill>
              </a:rPr>
              <a:t>свідомість</a:t>
            </a:r>
            <a:r>
              <a:rPr lang="ru-RU" altLang="ru-RU" dirty="0">
                <a:solidFill>
                  <a:srgbClr val="0070C0"/>
                </a:solidFill>
              </a:rPr>
              <a:t> у </a:t>
            </a:r>
            <a:r>
              <a:rPr lang="ru-RU" altLang="ru-RU" dirty="0" err="1">
                <a:solidFill>
                  <a:srgbClr val="0070C0"/>
                </a:solidFill>
              </a:rPr>
              <a:t>реальне</a:t>
            </a:r>
            <a:r>
              <a:rPr lang="ru-RU" altLang="ru-RU" dirty="0">
                <a:solidFill>
                  <a:srgbClr val="0070C0"/>
                </a:solidFill>
              </a:rPr>
              <a:t> </a:t>
            </a:r>
            <a:r>
              <a:rPr lang="ru-RU" altLang="ru-RU" dirty="0" err="1">
                <a:solidFill>
                  <a:srgbClr val="0070C0"/>
                </a:solidFill>
              </a:rPr>
              <a:t>буття</a:t>
            </a:r>
            <a:r>
              <a:rPr lang="ru-RU" altLang="ru-RU" dirty="0">
                <a:solidFill>
                  <a:srgbClr val="0070C0"/>
                </a:solidFill>
              </a:rPr>
              <a:t>.</a:t>
            </a:r>
          </a:p>
          <a:p>
            <a:pPr eaLnBrk="1" hangingPunct="1"/>
            <a:r>
              <a:rPr lang="uk-UA" altLang="ru-RU" dirty="0">
                <a:solidFill>
                  <a:srgbClr val="0070C0"/>
                </a:solidFill>
              </a:rPr>
              <a:t>Н</a:t>
            </a:r>
            <a:r>
              <a:rPr lang="ru-RU" altLang="ru-RU" dirty="0">
                <a:solidFill>
                  <a:srgbClr val="0070C0"/>
                </a:solidFill>
              </a:rPr>
              <a:t>е </a:t>
            </a:r>
            <a:r>
              <a:rPr lang="ru-RU" altLang="ru-RU" dirty="0" err="1">
                <a:solidFill>
                  <a:srgbClr val="0070C0"/>
                </a:solidFill>
              </a:rPr>
              <a:t>має</a:t>
            </a:r>
            <a:r>
              <a:rPr lang="ru-RU" altLang="ru-RU" dirty="0">
                <a:solidFill>
                  <a:srgbClr val="0070C0"/>
                </a:solidFill>
              </a:rPr>
              <a:t> </a:t>
            </a:r>
            <a:r>
              <a:rPr lang="ru-RU" altLang="ru-RU" dirty="0" err="1">
                <a:solidFill>
                  <a:srgbClr val="0070C0"/>
                </a:solidFill>
              </a:rPr>
              <a:t>просторово-часових</a:t>
            </a:r>
            <a:r>
              <a:rPr lang="ru-RU" altLang="ru-RU" dirty="0">
                <a:solidFill>
                  <a:srgbClr val="0070C0"/>
                </a:solidFill>
              </a:rPr>
              <a:t> </a:t>
            </a:r>
            <a:r>
              <a:rPr lang="ru-RU" altLang="ru-RU" dirty="0" err="1">
                <a:solidFill>
                  <a:srgbClr val="0070C0"/>
                </a:solidFill>
              </a:rPr>
              <a:t>визначень</a:t>
            </a:r>
            <a:r>
              <a:rPr lang="ru-RU" altLang="ru-RU" dirty="0">
                <a:solidFill>
                  <a:srgbClr val="0070C0"/>
                </a:solidFill>
              </a:rPr>
              <a:t>.</a:t>
            </a:r>
          </a:p>
          <a:p>
            <a:pPr eaLnBrk="1" hangingPunct="1"/>
            <a:endParaRPr lang="ru-RU" altLang="ru-RU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pPr algn="ctr" eaLnBrk="1" hangingPunct="1"/>
            <a:r>
              <a:rPr lang="uk-UA" sz="4400" b="1" dirty="0">
                <a:solidFill>
                  <a:schemeClr val="accent3">
                    <a:lumMod val="50000"/>
                  </a:schemeClr>
                </a:solidFill>
              </a:rPr>
              <a:t>С</a:t>
            </a:r>
            <a:r>
              <a:rPr lang="ru-RU" sz="4400" b="1" dirty="0" err="1">
                <a:solidFill>
                  <a:schemeClr val="accent3">
                    <a:lumMod val="50000"/>
                  </a:schemeClr>
                </a:solidFill>
              </a:rPr>
              <a:t>труктура</a:t>
            </a:r>
            <a:r>
              <a:rPr lang="ru-RU" sz="44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4400" b="1" dirty="0" err="1">
                <a:solidFill>
                  <a:schemeClr val="accent3">
                    <a:lumMod val="50000"/>
                  </a:schemeClr>
                </a:solidFill>
              </a:rPr>
              <a:t>свідомості</a:t>
            </a:r>
            <a:r>
              <a:rPr lang="ru-RU" sz="44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71683" name="Объект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389437"/>
          </a:xfrm>
        </p:spPr>
        <p:txBody>
          <a:bodyPr>
            <a:normAutofit fontScale="925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altLang="ru-RU" b="1" i="1" dirty="0"/>
              <a:t>З</a:t>
            </a:r>
            <a:r>
              <a:rPr lang="ru-RU" altLang="ru-RU" b="1" i="1" dirty="0"/>
              <a:t>а </a:t>
            </a:r>
            <a:r>
              <a:rPr lang="ru-RU" altLang="ru-RU" b="1" i="1" dirty="0" err="1"/>
              <a:t>рівнями</a:t>
            </a:r>
            <a:r>
              <a:rPr lang="ru-RU" altLang="ru-RU" b="1" i="1" dirty="0"/>
              <a:t> </a:t>
            </a:r>
            <a:r>
              <a:rPr lang="ru-RU" altLang="ru-RU" dirty="0" err="1"/>
              <a:t>свідомість</a:t>
            </a:r>
            <a:r>
              <a:rPr lang="ru-RU" altLang="ru-RU" dirty="0"/>
              <a:t> </a:t>
            </a:r>
            <a:r>
              <a:rPr lang="ru-RU" altLang="ru-RU" dirty="0" err="1"/>
              <a:t>функціонує</a:t>
            </a:r>
            <a:r>
              <a:rPr lang="ru-RU" altLang="ru-RU" dirty="0"/>
              <a:t> в </a:t>
            </a:r>
            <a:r>
              <a:rPr lang="ru-RU" altLang="ru-RU" dirty="0" err="1"/>
              <a:t>єдніст</a:t>
            </a:r>
            <a:r>
              <a:rPr lang="uk-UA" altLang="ru-RU" dirty="0"/>
              <a:t>і</a:t>
            </a:r>
            <a:r>
              <a:rPr lang="ru-RU" altLang="ru-RU" dirty="0"/>
              <a:t> </a:t>
            </a:r>
            <a:r>
              <a:rPr lang="ru-RU" altLang="ru-RU" b="1" dirty="0" err="1"/>
              <a:t>самосвідомості</a:t>
            </a:r>
            <a:r>
              <a:rPr lang="ru-RU" altLang="ru-RU" b="1" dirty="0"/>
              <a:t>, </a:t>
            </a:r>
            <a:r>
              <a:rPr lang="ru-RU" altLang="ru-RU" b="1" dirty="0" err="1"/>
              <a:t>свідомого</a:t>
            </a:r>
            <a:r>
              <a:rPr lang="ru-RU" altLang="ru-RU" b="1" dirty="0"/>
              <a:t> та </a:t>
            </a:r>
            <a:r>
              <a:rPr lang="ru-RU" altLang="ru-RU" b="1" dirty="0" err="1"/>
              <a:t>несвідомого</a:t>
            </a:r>
            <a:r>
              <a:rPr lang="ru-RU" altLang="ru-RU" b="1" dirty="0"/>
              <a:t> (</a:t>
            </a:r>
            <a:r>
              <a:rPr lang="ru-RU" altLang="ru-RU" b="1" dirty="0" err="1"/>
              <a:t>і</a:t>
            </a:r>
            <a:r>
              <a:rPr lang="ru-RU" altLang="ru-RU" b="1" dirty="0"/>
              <a:t> </a:t>
            </a:r>
            <a:r>
              <a:rPr lang="ru-RU" altLang="ru-RU" b="1" dirty="0" err="1"/>
              <a:t>підсвідомого</a:t>
            </a:r>
            <a:r>
              <a:rPr lang="ru-RU" altLang="ru-RU" b="1" dirty="0"/>
              <a:t>)</a:t>
            </a:r>
            <a:endParaRPr lang="ru-RU" altLang="ru-RU" dirty="0"/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altLang="ru-RU" dirty="0"/>
              <a:t>С</a:t>
            </a:r>
            <a:r>
              <a:rPr lang="ru-RU" altLang="ru-RU" dirty="0" err="1"/>
              <a:t>кладається</a:t>
            </a:r>
            <a:r>
              <a:rPr lang="ru-RU" altLang="ru-RU" dirty="0"/>
              <a:t> </a:t>
            </a:r>
            <a:r>
              <a:rPr lang="ru-RU" altLang="ru-RU" dirty="0" err="1"/>
              <a:t>із</a:t>
            </a:r>
            <a:r>
              <a:rPr lang="ru-RU" altLang="ru-RU" b="1" dirty="0"/>
              <a:t> </a:t>
            </a:r>
            <a:r>
              <a:rPr lang="ru-RU" altLang="ru-RU" b="1" dirty="0" err="1"/>
              <a:t>мислення</a:t>
            </a:r>
            <a:r>
              <a:rPr lang="ru-RU" altLang="ru-RU" b="1" dirty="0"/>
              <a:t>, </a:t>
            </a:r>
            <a:r>
              <a:rPr lang="ru-RU" altLang="ru-RU" b="1" dirty="0" err="1"/>
              <a:t>емоцій</a:t>
            </a:r>
            <a:r>
              <a:rPr lang="ru-RU" altLang="ru-RU" b="1" dirty="0"/>
              <a:t> </a:t>
            </a:r>
            <a:r>
              <a:rPr lang="ru-RU" altLang="ru-RU" b="1" dirty="0" err="1"/>
              <a:t>і</a:t>
            </a:r>
            <a:r>
              <a:rPr lang="ru-RU" altLang="ru-RU" b="1" dirty="0"/>
              <a:t> </a:t>
            </a:r>
            <a:r>
              <a:rPr lang="ru-RU" altLang="ru-RU" b="1" dirty="0" err="1"/>
              <a:t>почуттів</a:t>
            </a:r>
            <a:r>
              <a:rPr lang="ru-RU" altLang="ru-RU" b="1" dirty="0"/>
              <a:t> </a:t>
            </a:r>
            <a:r>
              <a:rPr lang="ru-RU" altLang="ru-RU" dirty="0"/>
              <a:t>та</a:t>
            </a:r>
            <a:r>
              <a:rPr lang="ru-RU" altLang="ru-RU" b="1" dirty="0"/>
              <a:t> </a:t>
            </a:r>
            <a:r>
              <a:rPr lang="ru-RU" altLang="ru-RU" b="1" dirty="0" err="1"/>
              <a:t>волі</a:t>
            </a:r>
            <a:r>
              <a:rPr lang="ru-RU" altLang="ru-RU" b="1" dirty="0"/>
              <a:t>.</a:t>
            </a:r>
            <a:endParaRPr lang="ru-RU" altLang="ru-RU" dirty="0"/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altLang="ru-RU" b="1" dirty="0"/>
              <a:t>Ядро </a:t>
            </a:r>
            <a:r>
              <a:rPr lang="ru-RU" altLang="ru-RU" b="1" dirty="0" err="1"/>
              <a:t>свідомості</a:t>
            </a:r>
            <a:r>
              <a:rPr lang="ru-RU" altLang="ru-RU" dirty="0"/>
              <a:t> становить </a:t>
            </a:r>
            <a:r>
              <a:rPr lang="ru-RU" altLang="ru-RU" b="1" dirty="0" err="1"/>
              <a:t>мислення</a:t>
            </a:r>
            <a:r>
              <a:rPr lang="ru-RU" altLang="ru-RU" b="1" dirty="0"/>
              <a:t> </a:t>
            </a:r>
            <a:r>
              <a:rPr lang="ru-RU" altLang="ru-RU" dirty="0"/>
              <a:t>— </a:t>
            </a:r>
            <a:r>
              <a:rPr lang="ru-RU" altLang="ru-RU" dirty="0" err="1"/>
              <a:t>оперування</a:t>
            </a:r>
            <a:r>
              <a:rPr lang="ru-RU" altLang="ru-RU" dirty="0"/>
              <a:t> </a:t>
            </a:r>
            <a:r>
              <a:rPr lang="ru-RU" altLang="ru-RU" dirty="0" err="1"/>
              <a:t>предметним</a:t>
            </a:r>
            <a:r>
              <a:rPr lang="ru-RU" altLang="ru-RU" dirty="0"/>
              <a:t> </a:t>
            </a:r>
            <a:r>
              <a:rPr lang="ru-RU" altLang="ru-RU" dirty="0" err="1"/>
              <a:t>змістом</a:t>
            </a:r>
            <a:r>
              <a:rPr lang="ru-RU" altLang="ru-RU" dirty="0"/>
              <a:t>, </a:t>
            </a:r>
            <a:r>
              <a:rPr lang="ru-RU" altLang="ru-RU" dirty="0" err="1"/>
              <a:t>який</a:t>
            </a:r>
            <a:r>
              <a:rPr lang="ru-RU" altLang="ru-RU" dirty="0"/>
              <a:t> </a:t>
            </a:r>
            <a:r>
              <a:rPr lang="ru-RU" altLang="ru-RU" dirty="0" err="1"/>
              <a:t>свідомість</a:t>
            </a:r>
            <a:r>
              <a:rPr lang="ru-RU" altLang="ru-RU" dirty="0"/>
              <a:t> </a:t>
            </a:r>
            <a:r>
              <a:rPr lang="ru-RU" altLang="ru-RU" dirty="0" err="1"/>
              <a:t>має</a:t>
            </a:r>
            <a:r>
              <a:rPr lang="ru-RU" altLang="ru-RU" dirty="0"/>
              <a:t> у </a:t>
            </a:r>
            <a:r>
              <a:rPr lang="ru-RU" altLang="ru-RU" dirty="0" err="1"/>
              <a:t>вигляді</a:t>
            </a:r>
            <a:r>
              <a:rPr lang="ru-RU" altLang="ru-RU" dirty="0"/>
              <a:t> </a:t>
            </a:r>
            <a:r>
              <a:rPr lang="ru-RU" altLang="ru-RU" dirty="0" err="1"/>
              <a:t>знання</a:t>
            </a:r>
            <a:r>
              <a:rPr lang="ru-RU" altLang="ru-RU" dirty="0"/>
              <a:t>.</a:t>
            </a:r>
            <a:r>
              <a:rPr lang="ru-RU" altLang="ru-RU" i="1" dirty="0"/>
              <a:t> </a:t>
            </a:r>
            <a:r>
              <a:rPr lang="ru-RU" altLang="ru-RU" dirty="0"/>
              <a:t>Формою </a:t>
            </a:r>
            <a:r>
              <a:rPr lang="ru-RU" altLang="ru-RU" dirty="0" err="1"/>
              <a:t>представлення</a:t>
            </a:r>
            <a:r>
              <a:rPr lang="ru-RU" altLang="ru-RU" dirty="0"/>
              <a:t> предметного </a:t>
            </a:r>
            <a:r>
              <a:rPr lang="ru-RU" altLang="ru-RU" dirty="0" err="1"/>
              <a:t>змісту</a:t>
            </a:r>
            <a:r>
              <a:rPr lang="ru-RU" altLang="ru-RU" dirty="0"/>
              <a:t> </a:t>
            </a:r>
            <a:r>
              <a:rPr lang="ru-RU" altLang="ru-RU" dirty="0" err="1"/>
              <a:t>дійності</a:t>
            </a:r>
            <a:r>
              <a:rPr lang="ru-RU" altLang="ru-RU" dirty="0"/>
              <a:t> в </a:t>
            </a:r>
            <a:r>
              <a:rPr lang="ru-RU" altLang="ru-RU" dirty="0" err="1"/>
              <a:t>свідомості</a:t>
            </a:r>
            <a:r>
              <a:rPr lang="ru-RU" altLang="ru-RU" dirty="0"/>
              <a:t> </a:t>
            </a:r>
            <a:r>
              <a:rPr lang="ru-RU" altLang="ru-RU" dirty="0" err="1"/>
              <a:t>людини</a:t>
            </a:r>
            <a:r>
              <a:rPr lang="ru-RU" altLang="ru-RU" dirty="0"/>
              <a:t> </a:t>
            </a:r>
            <a:r>
              <a:rPr lang="ru-RU" altLang="ru-RU" dirty="0" err="1"/>
              <a:t>є</a:t>
            </a:r>
            <a:r>
              <a:rPr lang="ru-RU" altLang="ru-RU" dirty="0"/>
              <a:t> </a:t>
            </a:r>
            <a:r>
              <a:rPr lang="ru-RU" altLang="ru-RU" dirty="0" err="1"/>
              <a:t>знання</a:t>
            </a:r>
            <a:r>
              <a:rPr lang="ru-RU" altLang="ru-RU" dirty="0"/>
              <a:t>, </a:t>
            </a:r>
            <a:r>
              <a:rPr lang="ru-RU" altLang="ru-RU" dirty="0" err="1"/>
              <a:t>бо</a:t>
            </a:r>
            <a:r>
              <a:rPr lang="ru-RU" altLang="ru-RU" dirty="0"/>
              <a:t> </a:t>
            </a:r>
            <a:r>
              <a:rPr lang="ru-RU" altLang="ru-RU" b="1" dirty="0" err="1"/>
              <a:t>саме</a:t>
            </a:r>
            <a:r>
              <a:rPr lang="ru-RU" altLang="ru-RU" b="1" dirty="0"/>
              <a:t> </a:t>
            </a:r>
            <a:r>
              <a:rPr lang="ru-RU" altLang="ru-RU" b="1" dirty="0" err="1"/>
              <a:t>в</a:t>
            </a:r>
            <a:r>
              <a:rPr lang="ru-RU" altLang="ru-RU" b="1" dirty="0"/>
              <a:t> </a:t>
            </a:r>
            <a:r>
              <a:rPr lang="ru-RU" altLang="ru-RU" b="1" dirty="0" err="1"/>
              <a:t>знанні</a:t>
            </a:r>
            <a:r>
              <a:rPr lang="ru-RU" altLang="ru-RU" b="1" dirty="0"/>
              <a:t> </a:t>
            </a:r>
            <a:r>
              <a:rPr lang="ru-RU" altLang="ru-RU" b="1" dirty="0" err="1"/>
              <a:t>дійсність</a:t>
            </a:r>
            <a:r>
              <a:rPr lang="ru-RU" altLang="ru-RU" b="1" dirty="0"/>
              <a:t> </a:t>
            </a:r>
            <a:r>
              <a:rPr lang="ru-RU" altLang="ru-RU" b="1" dirty="0" err="1"/>
              <a:t>постає</a:t>
            </a:r>
            <a:r>
              <a:rPr lang="ru-RU" altLang="ru-RU" b="1" dirty="0"/>
              <a:t> перед </a:t>
            </a:r>
            <a:r>
              <a:rPr lang="ru-RU" altLang="ru-RU" b="1" dirty="0" err="1"/>
              <a:t>людиною</a:t>
            </a:r>
            <a:r>
              <a:rPr lang="ru-RU" altLang="ru-RU" b="1" dirty="0"/>
              <a:t> як </a:t>
            </a:r>
            <a:r>
              <a:rPr lang="ru-RU" altLang="ru-RU" b="1" dirty="0" err="1"/>
              <a:t>сукупність</a:t>
            </a:r>
            <a:r>
              <a:rPr lang="ru-RU" altLang="ru-RU" b="1" dirty="0"/>
              <a:t> </a:t>
            </a:r>
            <a:r>
              <a:rPr lang="ru-RU" altLang="ru-RU" b="1" dirty="0" err="1"/>
              <a:t>буттєвих</a:t>
            </a:r>
            <a:r>
              <a:rPr lang="ru-RU" altLang="ru-RU" b="1" i="1" dirty="0"/>
              <a:t> </a:t>
            </a:r>
            <a:r>
              <a:rPr lang="ru-RU" altLang="ru-RU" b="1" i="1" dirty="0" err="1"/>
              <a:t>одиниць</a:t>
            </a:r>
            <a:r>
              <a:rPr lang="ru-RU" altLang="ru-RU" b="1" i="1" dirty="0"/>
              <a:t>.</a:t>
            </a:r>
            <a:endParaRPr lang="ru-RU" altLang="ru-RU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altLang="ru-RU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42938"/>
            <a:ext cx="8229600" cy="21431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uk-UA" dirty="0">
                <a:solidFill>
                  <a:srgbClr val="FF0000"/>
                </a:solidFill>
              </a:rPr>
            </a:br>
            <a:r>
              <a:rPr lang="uk-UA" dirty="0">
                <a:solidFill>
                  <a:schemeClr val="accent3">
                    <a:lumMod val="50000"/>
                  </a:schemeClr>
                </a:solidFill>
              </a:rPr>
              <a:t>Функції свідомості</a:t>
            </a:r>
            <a:br>
              <a:rPr lang="uk-UA" dirty="0">
                <a:solidFill>
                  <a:srgbClr val="FF0000"/>
                </a:solidFill>
              </a:rPr>
            </a:br>
            <a:br>
              <a:rPr lang="ru-RU" dirty="0"/>
            </a:br>
            <a:endParaRPr lang="ru-RU" dirty="0"/>
          </a:p>
        </p:txBody>
      </p:sp>
      <p:sp>
        <p:nvSpPr>
          <p:cNvPr id="75779" name="Объект 2"/>
          <p:cNvSpPr>
            <a:spLocks noGrp="1"/>
          </p:cNvSpPr>
          <p:nvPr>
            <p:ph idx="1"/>
          </p:nvPr>
        </p:nvSpPr>
        <p:spPr>
          <a:xfrm>
            <a:off x="457200" y="1643063"/>
            <a:ext cx="8229600" cy="4665662"/>
          </a:xfrm>
        </p:spPr>
        <p:txBody>
          <a:bodyPr/>
          <a:lstStyle/>
          <a:p>
            <a:pPr eaLnBrk="1" hangingPunct="1"/>
            <a:endParaRPr lang="ru-RU" altLang="ru-RU" dirty="0"/>
          </a:p>
          <a:p>
            <a:pPr algn="just" eaLnBrk="1" hangingPunct="1"/>
            <a:r>
              <a:rPr lang="uk-UA" altLang="ru-RU" b="1" i="1" dirty="0"/>
              <a:t>П</a:t>
            </a:r>
            <a:r>
              <a:rPr lang="ru-RU" altLang="ru-RU" b="1" i="1" dirty="0" err="1"/>
              <a:t>ізнавальна</a:t>
            </a:r>
            <a:r>
              <a:rPr lang="ru-RU" altLang="ru-RU" b="1" i="1" dirty="0"/>
              <a:t>, </a:t>
            </a:r>
            <a:r>
              <a:rPr lang="ru-RU" altLang="ru-RU" b="1" i="1" dirty="0" err="1"/>
              <a:t>інформативна</a:t>
            </a:r>
            <a:r>
              <a:rPr lang="ru-RU" altLang="ru-RU" b="1" i="1" dirty="0"/>
              <a:t>, </a:t>
            </a:r>
            <a:r>
              <a:rPr lang="ru-RU" altLang="ru-RU" b="1" i="1" dirty="0" err="1"/>
              <a:t>оціночна</a:t>
            </a:r>
            <a:r>
              <a:rPr lang="ru-RU" altLang="ru-RU" b="1" i="1" dirty="0"/>
              <a:t>, </a:t>
            </a:r>
            <a:r>
              <a:rPr lang="ru-RU" altLang="ru-RU" b="1" i="1" dirty="0" err="1"/>
              <a:t>орієнтувальна</a:t>
            </a:r>
            <a:r>
              <a:rPr lang="ru-RU" altLang="ru-RU" b="1" i="1" dirty="0"/>
              <a:t>, </a:t>
            </a:r>
            <a:r>
              <a:rPr lang="ru-RU" altLang="ru-RU" b="1" i="1" dirty="0" err="1"/>
              <a:t>організаційно-вольова</a:t>
            </a:r>
            <a:r>
              <a:rPr lang="ru-RU" altLang="ru-RU" b="1" i="1" dirty="0"/>
              <a:t>, </a:t>
            </a:r>
            <a:r>
              <a:rPr lang="ru-RU" altLang="ru-RU" b="1" i="1" dirty="0" err="1"/>
              <a:t>цілепокладання</a:t>
            </a:r>
            <a:r>
              <a:rPr lang="ru-RU" altLang="ru-RU" b="1" i="1" dirty="0"/>
              <a:t>, </a:t>
            </a:r>
            <a:r>
              <a:rPr lang="ru-RU" altLang="ru-RU" b="1" i="1" dirty="0" err="1"/>
              <a:t>соціально-адаптивна</a:t>
            </a:r>
            <a:r>
              <a:rPr lang="ru-RU" altLang="ru-RU" b="1" i="1" dirty="0"/>
              <a:t>, </a:t>
            </a:r>
            <a:r>
              <a:rPr lang="ru-RU" altLang="ru-RU" b="1" i="1" dirty="0" err="1"/>
              <a:t>контрольно-регулятивна</a:t>
            </a:r>
            <a:r>
              <a:rPr lang="ru-RU" altLang="ru-RU" b="1" i="1" dirty="0"/>
              <a:t>, </a:t>
            </a:r>
            <a:r>
              <a:rPr lang="ru-RU" altLang="ru-RU" b="1" i="1" dirty="0" err="1"/>
              <a:t>прогнозування</a:t>
            </a:r>
            <a:r>
              <a:rPr lang="ru-RU" altLang="ru-RU" b="1" i="1" dirty="0"/>
              <a:t>. </a:t>
            </a:r>
          </a:p>
          <a:p>
            <a:pPr eaLnBrk="1" hangingPunct="1">
              <a:buFont typeface="Wingdings 2" pitchFamily="18" charset="2"/>
              <a:buNone/>
            </a:pPr>
            <a:endParaRPr lang="ru-RU" altLang="ru-RU" b="1" dirty="0">
              <a:solidFill>
                <a:srgbClr val="0070C0"/>
              </a:solidFill>
            </a:endParaRPr>
          </a:p>
          <a:p>
            <a:pPr algn="just" eaLnBrk="1" hangingPunct="1">
              <a:buFont typeface="Wingdings 2" pitchFamily="18" charset="2"/>
              <a:buNone/>
            </a:pPr>
            <a:r>
              <a:rPr lang="ru-RU" altLang="ru-RU" dirty="0">
                <a:solidFill>
                  <a:srgbClr val="0070C0"/>
                </a:solidFill>
              </a:rPr>
              <a:t>   </a:t>
            </a:r>
            <a:r>
              <a:rPr lang="ru-RU" altLang="ru-RU" dirty="0"/>
              <a:t>До </a:t>
            </a:r>
            <a:r>
              <a:rPr lang="ru-RU" altLang="ru-RU" dirty="0" err="1"/>
              <a:t>визначальних</a:t>
            </a:r>
            <a:r>
              <a:rPr lang="ru-RU" altLang="ru-RU" dirty="0"/>
              <a:t> </a:t>
            </a:r>
            <a:r>
              <a:rPr lang="ru-RU" altLang="ru-RU" dirty="0" err="1"/>
              <a:t>функцій</a:t>
            </a:r>
            <a:r>
              <a:rPr lang="ru-RU" altLang="ru-RU" dirty="0"/>
              <a:t> </a:t>
            </a:r>
            <a:r>
              <a:rPr lang="ru-RU" altLang="ru-RU" dirty="0" err="1"/>
              <a:t>свідомості</a:t>
            </a:r>
            <a:r>
              <a:rPr lang="ru-RU" altLang="ru-RU" dirty="0"/>
              <a:t> </a:t>
            </a:r>
            <a:r>
              <a:rPr lang="ru-RU" altLang="ru-RU" dirty="0" err="1"/>
              <a:t>відносять</a:t>
            </a:r>
            <a:r>
              <a:rPr lang="ru-RU" altLang="ru-RU" dirty="0"/>
              <a:t> </a:t>
            </a:r>
            <a:r>
              <a:rPr lang="ru-RU" altLang="ru-RU" dirty="0" err="1"/>
              <a:t>функції</a:t>
            </a:r>
            <a:r>
              <a:rPr lang="ru-RU" altLang="ru-RU" dirty="0"/>
              <a:t> </a:t>
            </a:r>
            <a:r>
              <a:rPr lang="ru-RU" altLang="ru-RU" b="1" i="1" dirty="0" err="1"/>
              <a:t>сенсоутворення</a:t>
            </a:r>
            <a:r>
              <a:rPr lang="ru-RU" altLang="ru-RU" b="1" i="1" dirty="0"/>
              <a:t>, </a:t>
            </a:r>
            <a:r>
              <a:rPr lang="ru-RU" altLang="ru-RU" b="1" i="1" dirty="0" err="1"/>
              <a:t>вироблення</a:t>
            </a:r>
            <a:r>
              <a:rPr lang="ru-RU" altLang="ru-RU" b="1" i="1" dirty="0"/>
              <a:t> </a:t>
            </a:r>
            <a:r>
              <a:rPr lang="ru-RU" altLang="ru-RU" b="1" i="1" dirty="0" err="1"/>
              <a:t>ідеалів</a:t>
            </a:r>
            <a:r>
              <a:rPr lang="ru-RU" altLang="ru-RU" b="1" dirty="0"/>
              <a:t> </a:t>
            </a:r>
            <a:r>
              <a:rPr lang="ru-RU" altLang="ru-RU" dirty="0"/>
              <a:t>та</a:t>
            </a:r>
            <a:r>
              <a:rPr lang="ru-RU" altLang="ru-RU" b="1" dirty="0"/>
              <a:t> </a:t>
            </a:r>
            <a:r>
              <a:rPr lang="ru-RU" altLang="ru-RU" b="1" i="1" dirty="0" err="1"/>
              <a:t>переконань</a:t>
            </a:r>
            <a:r>
              <a:rPr lang="ru-RU" altLang="ru-RU" b="1" i="1" dirty="0"/>
              <a:t>, </a:t>
            </a:r>
            <a:r>
              <a:rPr lang="ru-RU" altLang="ru-RU" b="1" i="1" dirty="0" err="1"/>
              <a:t>самовиховання</a:t>
            </a:r>
            <a:r>
              <a:rPr lang="uk-UA" altLang="ru-RU" i="1" dirty="0"/>
              <a:t>. </a:t>
            </a:r>
            <a:endParaRPr lang="ru-RU" altLang="ru-RU" i="1" dirty="0"/>
          </a:p>
          <a:p>
            <a:pPr eaLnBrk="1" hangingPunct="1"/>
            <a:endParaRPr lang="ru-RU" altLang="ru-RU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836712"/>
            <a:ext cx="7851648" cy="612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altLang="ru-RU" sz="3600" dirty="0">
                <a:solidFill>
                  <a:schemeClr val="tx1"/>
                </a:solidFill>
              </a:rPr>
              <a:t>Самосвідомість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76803" name="Объект 2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532000" cy="3960000"/>
          </a:xfrm>
        </p:spPr>
        <p:txBody>
          <a:bodyPr/>
          <a:lstStyle/>
          <a:p>
            <a:pPr marR="0" algn="just" eaLnBrk="1" hangingPunct="1">
              <a:lnSpc>
                <a:spcPct val="80000"/>
              </a:lnSpc>
            </a:pPr>
            <a:r>
              <a:rPr lang="uk-UA" altLang="ru-RU" sz="2400" b="1" dirty="0">
                <a:solidFill>
                  <a:schemeClr val="tx2"/>
                </a:solidFill>
              </a:rPr>
              <a:t>Свідомість</a:t>
            </a:r>
            <a:r>
              <a:rPr lang="uk-UA" altLang="ru-RU" sz="2400" dirty="0">
                <a:solidFill>
                  <a:schemeClr val="tx2"/>
                </a:solidFill>
              </a:rPr>
              <a:t> набуває своєї завершеності та цілісності через самосвідомість, яку розглядають у двох аспектах:</a:t>
            </a:r>
          </a:p>
          <a:p>
            <a:pPr marR="0" algn="just" eaLnBrk="1" hangingPunct="1">
              <a:lnSpc>
                <a:spcPct val="80000"/>
              </a:lnSpc>
            </a:pPr>
            <a:r>
              <a:rPr lang="uk-UA" altLang="ru-RU" sz="2400" dirty="0">
                <a:solidFill>
                  <a:schemeClr val="tx2"/>
                </a:solidFill>
              </a:rPr>
              <a:t>як усвідомлення людиною самої себе, свого становища у світі, своїх інтересів і перспектив, тобто власного «Я»;</a:t>
            </a:r>
          </a:p>
          <a:p>
            <a:pPr marR="0" algn="just" eaLnBrk="1" hangingPunct="1">
              <a:lnSpc>
                <a:spcPct val="80000"/>
              </a:lnSpc>
            </a:pPr>
            <a:r>
              <a:rPr lang="uk-UA" altLang="ru-RU" sz="2400" dirty="0">
                <a:solidFill>
                  <a:schemeClr val="tx2"/>
                </a:solidFill>
              </a:rPr>
              <a:t>як спрямованість свідомості на саму себе або усвідомлення кожного акту свідомості. Ці підходи до розуміння самосвідомості є взаємодоповнюючими.</a:t>
            </a:r>
          </a:p>
          <a:p>
            <a:pPr marR="0" algn="just" eaLnBrk="1" hangingPunct="1">
              <a:lnSpc>
                <a:spcPct val="80000"/>
              </a:lnSpc>
            </a:pPr>
            <a:r>
              <a:rPr lang="uk-UA" altLang="ru-RU" sz="2400" b="1" dirty="0">
                <a:solidFill>
                  <a:schemeClr val="tx2"/>
                </a:solidFill>
              </a:rPr>
              <a:t>Самосвідомість</a:t>
            </a:r>
            <a:r>
              <a:rPr lang="uk-UA" altLang="ru-RU" sz="2400" dirty="0">
                <a:solidFill>
                  <a:schemeClr val="tx2"/>
                </a:solidFill>
              </a:rPr>
              <a:t> — здатність </a:t>
            </a:r>
            <a:r>
              <a:rPr lang="uk-UA" altLang="ru-RU" sz="2400" i="1" dirty="0">
                <a:solidFill>
                  <a:schemeClr val="tx2"/>
                </a:solidFill>
              </a:rPr>
              <a:t>людини поглянути на себе збоку, тобто дистанціюватися від себе, побачити себе очима інших.</a:t>
            </a:r>
            <a:endParaRPr lang="ru-RU" altLang="ru-RU" sz="2400" i="1" dirty="0">
              <a:solidFill>
                <a:schemeClr val="hlink"/>
              </a:solidFill>
            </a:endParaRPr>
          </a:p>
          <a:p>
            <a:pPr marR="0" eaLnBrk="1" hangingPunct="1">
              <a:lnSpc>
                <a:spcPct val="90000"/>
              </a:lnSpc>
            </a:pPr>
            <a:endParaRPr lang="ru-RU" altLang="ru-RU" sz="2400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ru-RU" b="1"/>
              <a:t>Функції самосвідомості</a:t>
            </a:r>
            <a:endParaRPr lang="ru-RU" b="1"/>
          </a:p>
        </p:txBody>
      </p:sp>
      <p:sp>
        <p:nvSpPr>
          <p:cNvPr id="75779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altLang="ru-RU" i="1" dirty="0">
                <a:solidFill>
                  <a:schemeClr val="tx2"/>
                </a:solidFill>
              </a:rPr>
              <a:t>самопізнання</a:t>
            </a:r>
            <a:r>
              <a:rPr lang="uk-UA" altLang="ru-RU" i="1" dirty="0">
                <a:solidFill>
                  <a:schemeClr val="hlink"/>
                </a:solidFill>
              </a:rPr>
              <a:t> </a:t>
            </a:r>
            <a:r>
              <a:rPr lang="uk-UA" altLang="ru-RU" dirty="0"/>
              <a:t>— охоплює самовідчуття (відчуття власного тіла, свого місця у просторі);</a:t>
            </a:r>
            <a:endParaRPr lang="uk-UA" altLang="ru-RU" i="1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altLang="ru-RU" i="1" dirty="0">
                <a:solidFill>
                  <a:schemeClr val="tx2"/>
                </a:solidFill>
              </a:rPr>
              <a:t>самоспостереження </a:t>
            </a:r>
            <a:r>
              <a:rPr lang="uk-UA" altLang="ru-RU" dirty="0">
                <a:solidFill>
                  <a:schemeClr val="tx2"/>
                </a:solidFill>
              </a:rPr>
              <a:t>і </a:t>
            </a:r>
            <a:r>
              <a:rPr lang="uk-UA" altLang="ru-RU" i="1" dirty="0">
                <a:solidFill>
                  <a:schemeClr val="tx2"/>
                </a:solidFill>
              </a:rPr>
              <a:t>самоаналіз </a:t>
            </a:r>
            <a:r>
              <a:rPr lang="uk-UA" altLang="ru-RU" dirty="0"/>
              <a:t>(на який здатні</a:t>
            </a:r>
            <a:br>
              <a:rPr lang="uk-UA" altLang="ru-RU" dirty="0"/>
            </a:br>
            <a:r>
              <a:rPr lang="uk-UA" altLang="ru-RU" dirty="0"/>
              <a:t>небагато людей);</a:t>
            </a:r>
            <a:endParaRPr lang="uk-UA" altLang="ru-RU" i="1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altLang="ru-RU" i="1" dirty="0">
                <a:solidFill>
                  <a:schemeClr val="tx2"/>
                </a:solidFill>
              </a:rPr>
              <a:t>самооцінки</a:t>
            </a:r>
            <a:r>
              <a:rPr lang="uk-UA" altLang="ru-RU" i="1" dirty="0">
                <a:solidFill>
                  <a:schemeClr val="hlink"/>
                </a:solidFill>
              </a:rPr>
              <a:t> </a:t>
            </a:r>
            <a:r>
              <a:rPr lang="uk-UA" altLang="ru-RU" dirty="0"/>
              <a:t>— включає самопочуття (емоційна оцінка</a:t>
            </a:r>
            <a:br>
              <a:rPr lang="uk-UA" altLang="ru-RU" dirty="0"/>
            </a:br>
            <a:r>
              <a:rPr lang="uk-UA" altLang="ru-RU" dirty="0"/>
              <a:t>своєї життєвої ситуації та себе в ній), оцінку себе відповідно до певних життєвих еталонів, рівень домагань (оцінку</a:t>
            </a:r>
            <a:br>
              <a:rPr lang="uk-UA" altLang="ru-RU" dirty="0"/>
            </a:br>
            <a:r>
              <a:rPr lang="uk-UA" altLang="ru-RU" dirty="0"/>
              <a:t>наперед моїх бажань і здобутків);</a:t>
            </a:r>
            <a:endParaRPr lang="uk-UA" altLang="ru-RU" i="1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altLang="ru-RU" i="1" dirty="0">
                <a:solidFill>
                  <a:schemeClr val="tx2"/>
                </a:solidFill>
              </a:rPr>
              <a:t>саморегуляції</a:t>
            </a:r>
            <a:r>
              <a:rPr lang="uk-UA" altLang="ru-RU" i="1" dirty="0"/>
              <a:t> </a:t>
            </a:r>
            <a:r>
              <a:rPr lang="uk-UA" altLang="ru-RU" dirty="0"/>
              <a:t>— передбачає таку послідовність виявів самосвідомості як самоконтроль, </a:t>
            </a:r>
            <a:r>
              <a:rPr lang="uk-UA" altLang="ru-RU" dirty="0" err="1"/>
              <a:t>самодетермінація</a:t>
            </a:r>
            <a:r>
              <a:rPr lang="uk-UA" altLang="ru-RU" dirty="0"/>
              <a:t>, </a:t>
            </a:r>
            <a:r>
              <a:rPr lang="uk-UA" altLang="ru-RU" dirty="0" err="1"/>
              <a:t>самотворення</a:t>
            </a:r>
            <a:r>
              <a:rPr lang="uk-UA" altLang="ru-RU" dirty="0"/>
              <a:t>.</a:t>
            </a:r>
            <a:endParaRPr lang="ru-RU" altLang="ru-RU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altLang="ru-RU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altLang="ru-RU" sz="3600" b="1" dirty="0">
                <a:solidFill>
                  <a:schemeClr val="tx1"/>
                </a:solidFill>
              </a:rPr>
              <a:t>Рефлексія та саморефлексія</a:t>
            </a:r>
            <a:endParaRPr lang="ru-RU" altLang="ru-RU" sz="36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811558"/>
          </a:xfrm>
        </p:spPr>
        <p:txBody>
          <a:bodyPr>
            <a:normAutofit/>
          </a:bodyPr>
          <a:lstStyle/>
          <a:p>
            <a:pPr lvl="8">
              <a:buFontTx/>
              <a:buNone/>
              <a:defRPr/>
            </a:pPr>
            <a:endParaRPr lang="uk-UA" altLang="ru-RU" sz="2400" dirty="0"/>
          </a:p>
          <a:p>
            <a:pPr lvl="8">
              <a:defRPr/>
            </a:pPr>
            <a:endParaRPr lang="uk-UA" altLang="ru-RU" sz="2400" dirty="0"/>
          </a:p>
          <a:p>
            <a:pPr lvl="8" algn="just">
              <a:defRPr/>
            </a:pPr>
            <a:r>
              <a:rPr lang="uk-UA" altLang="ru-RU" sz="2400" dirty="0"/>
              <a:t> </a:t>
            </a:r>
            <a:r>
              <a:rPr lang="uk-UA" altLang="ru-RU" sz="2400" i="1" dirty="0"/>
              <a:t>процес осмислення будь-чого за допомогою вивчення та порівняння.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altLang="ru-RU" sz="2400" dirty="0"/>
              <a:t>Принцип людського мислення, що спрямовує його на осмислення та усвідомлення власних форм та передумов; процес самопізнання, що розкриває внутрішній стан та специфіку духовного світу людини.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altLang="ru-RU" sz="2400" dirty="0"/>
              <a:t>Термін рефлексія вміщує у собі  також роздуми над власними думками, психічними переживаннями. В такому випадку маємо справу з </a:t>
            </a:r>
            <a:r>
              <a:rPr lang="uk-UA" altLang="ru-RU" sz="2400" b="1" dirty="0">
                <a:solidFill>
                  <a:srgbClr val="FF0000"/>
                </a:solidFill>
              </a:rPr>
              <a:t>саморефлексією.</a:t>
            </a:r>
            <a:endParaRPr lang="ru-RU" altLang="ru-RU" sz="2400" b="1" dirty="0">
              <a:solidFill>
                <a:srgbClr val="FF000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ru-RU"/>
              <a:t>Види рефлексії:</a:t>
            </a:r>
            <a:endParaRPr lang="ru-RU" altLang="ru-RU"/>
          </a:p>
        </p:txBody>
      </p:sp>
      <p:sp>
        <p:nvSpPr>
          <p:cNvPr id="7987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uk-UA" altLang="ru-RU" dirty="0">
                <a:solidFill>
                  <a:schemeClr val="tx2"/>
                </a:solidFill>
              </a:rPr>
              <a:t>Елементарна рефлексія </a:t>
            </a:r>
            <a:r>
              <a:rPr lang="uk-UA" altLang="ru-RU" dirty="0"/>
              <a:t>– приводить до розгляду та аналізу знань та вчинків, до вивчення їх меж та значень.</a:t>
            </a:r>
          </a:p>
          <a:p>
            <a:pPr algn="just" eaLnBrk="1" hangingPunct="1"/>
            <a:r>
              <a:rPr lang="uk-UA" altLang="ru-RU" dirty="0">
                <a:solidFill>
                  <a:schemeClr val="tx2"/>
                </a:solidFill>
              </a:rPr>
              <a:t>Наукова рефлексія </a:t>
            </a:r>
            <a:r>
              <a:rPr lang="uk-UA" altLang="ru-RU" dirty="0"/>
              <a:t>– орієнтована на критику та осмислення стану розвитку теоретичного знання, вона аналізує прийоми і методи пізнання, що використовуються в різних сферах дослідження.</a:t>
            </a:r>
          </a:p>
          <a:p>
            <a:pPr algn="just" eaLnBrk="1" hangingPunct="1"/>
            <a:r>
              <a:rPr lang="uk-UA" altLang="ru-RU" dirty="0">
                <a:solidFill>
                  <a:schemeClr val="tx2"/>
                </a:solidFill>
              </a:rPr>
              <a:t>Філософська рефлексія </a:t>
            </a:r>
            <a:r>
              <a:rPr lang="uk-UA" altLang="ru-RU" dirty="0"/>
              <a:t>сконцентрована на усвідомленні та осмисленні граничних засад буття, мислення та людської культури в цілому.</a:t>
            </a:r>
            <a:endParaRPr lang="ru-RU" altLang="ru-RU" dirty="0"/>
          </a:p>
          <a:p>
            <a:pPr eaLnBrk="1" hangingPunct="1"/>
            <a:endParaRPr lang="ru-RU" altLang="ru-RU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81010"/>
          </a:xfrm>
        </p:spPr>
        <p:txBody>
          <a:bodyPr/>
          <a:lstStyle/>
          <a:p>
            <a:pPr algn="ctr" eaLnBrk="1" hangingPunct="1"/>
            <a:r>
              <a:rPr lang="uk-UA" sz="4400" i="1" dirty="0"/>
              <a:t>Суспільна свідомість</a:t>
            </a:r>
            <a:r>
              <a:rPr lang="uk-UA" sz="4400" dirty="0"/>
              <a:t> </a:t>
            </a:r>
            <a:endParaRPr lang="ru-RU" sz="4400" dirty="0"/>
          </a:p>
        </p:txBody>
      </p:sp>
      <p:sp>
        <p:nvSpPr>
          <p:cNvPr id="80899" name="Объект 2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609980"/>
          </a:xfrm>
        </p:spPr>
        <p:txBody>
          <a:bodyPr/>
          <a:lstStyle/>
          <a:p>
            <a:pPr algn="just" eaLnBrk="1" hangingPunct="1"/>
            <a:r>
              <a:rPr lang="uk-UA" altLang="ru-RU" dirty="0"/>
              <a:t>сукупність ідей, теорій, поглядів, уявлень, почуттів, вірувань, емоцій людей, настроїв, у яких відбивається природа, матеріальне життя суспільства і вся система суспільних відносин. Суспільна свідомість формується і розвивається разом з виникненням суспільного буття тому, що свідомість можлива тільки як продукт соціальних відносин.</a:t>
            </a:r>
            <a:endParaRPr lang="ru-RU" altLang="ru-RU" dirty="0"/>
          </a:p>
          <a:p>
            <a:pPr eaLnBrk="1" hangingPunct="1"/>
            <a:endParaRPr lang="ru-RU" altLang="ru-RU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sz="4400" dirty="0"/>
              <a:t>Форми та типи суспільної свідомості: </a:t>
            </a:r>
            <a:endParaRPr lang="ru-RU" sz="4400" dirty="0"/>
          </a:p>
        </p:txBody>
      </p:sp>
      <p:sp>
        <p:nvSpPr>
          <p:cNvPr id="8192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endParaRPr lang="uk-UA" altLang="ru-RU" dirty="0">
              <a:solidFill>
                <a:schemeClr val="accent1"/>
              </a:solidFill>
            </a:endParaRPr>
          </a:p>
          <a:p>
            <a:pPr algn="just" eaLnBrk="1" hangingPunct="1"/>
            <a:r>
              <a:rPr lang="uk-UA" altLang="ru-RU" dirty="0">
                <a:solidFill>
                  <a:schemeClr val="accent1"/>
                </a:solidFill>
              </a:rPr>
              <a:t>правова; політична; моральна; релігійна; філософська; наукова; естетична; економічна; історична; соціальна та ін.</a:t>
            </a:r>
            <a:endParaRPr lang="ru-RU" altLang="ru-RU" dirty="0">
              <a:solidFill>
                <a:schemeClr val="accent1"/>
              </a:solidFill>
            </a:endParaRPr>
          </a:p>
          <a:p>
            <a:pPr algn="just" eaLnBrk="1" hangingPunct="1"/>
            <a:r>
              <a:rPr lang="uk-UA" altLang="ru-RU" dirty="0">
                <a:solidFill>
                  <a:schemeClr val="accent1"/>
                </a:solidFill>
              </a:rPr>
              <a:t>За рівнем, глибиною і ступенем відображення суспільного буття в суспільній свідомості розрізняють свідомість повсякденну і теоретичну.</a:t>
            </a:r>
            <a:endParaRPr lang="ru-RU" altLang="ru-RU" dirty="0">
              <a:solidFill>
                <a:schemeClr val="accent1"/>
              </a:solidFill>
            </a:endParaRPr>
          </a:p>
          <a:p>
            <a:pPr algn="just" eaLnBrk="1" hangingPunct="1"/>
            <a:r>
              <a:rPr lang="uk-UA" altLang="ru-RU" dirty="0">
                <a:solidFill>
                  <a:schemeClr val="accent1"/>
                </a:solidFill>
              </a:rPr>
              <a:t>З погляду матеріальних її носіїв варто говорити про суспільну, групову й індивідуальну свідомість</a:t>
            </a:r>
            <a:endParaRPr lang="ru-RU" altLang="ru-RU" dirty="0">
              <a:solidFill>
                <a:schemeClr val="accent1"/>
              </a:solidFill>
            </a:endParaRPr>
          </a:p>
          <a:p>
            <a:pPr eaLnBrk="1" hangingPunct="1"/>
            <a:endParaRPr lang="ru-RU" altLang="ru-RU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5565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altLang="ru-RU" dirty="0"/>
              <a:t>Висновки:</a:t>
            </a:r>
            <a:endParaRPr lang="ru-RU" dirty="0"/>
          </a:p>
        </p:txBody>
      </p:sp>
      <p:sp>
        <p:nvSpPr>
          <p:cNvPr id="80899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altLang="ru-RU" dirty="0">
                <a:solidFill>
                  <a:srgbClr val="FF0000"/>
                </a:solidFill>
              </a:rPr>
              <a:t>Свідомість </a:t>
            </a:r>
            <a:r>
              <a:rPr lang="uk-UA" altLang="ru-RU" dirty="0"/>
              <a:t>– </a:t>
            </a:r>
            <a:r>
              <a:rPr lang="uk-UA" altLang="ru-RU" dirty="0">
                <a:solidFill>
                  <a:schemeClr val="tx2"/>
                </a:solidFill>
              </a:rPr>
              <a:t>спосіб ідеального відображення  дійсності.</a:t>
            </a:r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uk-UA" altLang="ru-RU" dirty="0">
              <a:solidFill>
                <a:schemeClr val="tx2"/>
              </a:solidFill>
            </a:endParaRPr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altLang="ru-RU" dirty="0">
                <a:solidFill>
                  <a:schemeClr val="tx2"/>
                </a:solidFill>
              </a:rPr>
              <a:t> </a:t>
            </a:r>
            <a:r>
              <a:rPr lang="uk-UA" altLang="ru-RU" dirty="0">
                <a:solidFill>
                  <a:srgbClr val="FF0000"/>
                </a:solidFill>
              </a:rPr>
              <a:t>Свідомість</a:t>
            </a:r>
            <a:r>
              <a:rPr lang="uk-UA" altLang="ru-RU" dirty="0">
                <a:solidFill>
                  <a:schemeClr val="tx2"/>
                </a:solidFill>
              </a:rPr>
              <a:t> розвивається в процесі становлення людини як особистості у процесі суспільного життя</a:t>
            </a:r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altLang="ru-RU" dirty="0"/>
              <a:t> </a:t>
            </a:r>
            <a:r>
              <a:rPr lang="uk-UA" altLang="ru-RU" dirty="0">
                <a:solidFill>
                  <a:srgbClr val="FF0000"/>
                </a:solidFill>
              </a:rPr>
              <a:t>Свідомість </a:t>
            </a:r>
            <a:r>
              <a:rPr lang="uk-UA" altLang="ru-RU" dirty="0">
                <a:solidFill>
                  <a:schemeClr val="tx2"/>
                </a:solidFill>
              </a:rPr>
              <a:t>формується з раннього дитинства паралельно з засвоєнням рідної мови та вихованням.</a:t>
            </a:r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altLang="ru-RU" dirty="0">
                <a:solidFill>
                  <a:schemeClr val="tx2"/>
                </a:solidFill>
              </a:rPr>
              <a:t>Людина має вроджені механізми свідомості, які можуть бути спадкові, але реалізація (включення) їх відбувається виключно у суспільних умовах, які призводять до соціалізації людини.</a:t>
            </a:r>
            <a:endParaRPr lang="ru-RU" altLang="ru-RU" dirty="0">
              <a:solidFill>
                <a:schemeClr val="tx2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alt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942263" cy="12239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altLang="ru-RU" sz="4000" b="1" dirty="0">
                <a:solidFill>
                  <a:schemeClr val="tx1"/>
                </a:solidFill>
              </a:rPr>
              <a:t>ФОРМИ БУТТЯ:</a:t>
            </a:r>
            <a:br>
              <a:rPr lang="uk-UA" altLang="ru-RU" sz="4000" dirty="0">
                <a:solidFill>
                  <a:srgbClr val="FF0000"/>
                </a:solidFill>
              </a:rPr>
            </a:br>
            <a:r>
              <a:rPr lang="uk-UA" altLang="ru-RU" sz="4000" b="1" dirty="0"/>
              <a:t>1. Буття матеріального</a:t>
            </a:r>
          </a:p>
        </p:txBody>
      </p:sp>
      <p:graphicFrame>
        <p:nvGraphicFramePr>
          <p:cNvPr id="77867" name="Group 43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8435975" cy="4810126"/>
        </p:xfrm>
        <a:graphic>
          <a:graphicData uri="http://schemas.openxmlformats.org/drawingml/2006/table">
            <a:tbl>
              <a:tblPr/>
              <a:tblGrid>
                <a:gridCol w="4429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93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49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Буття природи в цілому;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9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Буття предметів , речей;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65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Буття процесів (дощ, сніг, вулкан)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49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Буття станів природи (літо, зима);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87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uk-UA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Буття речей, створених людиною (стіл, ручка, авто).</a:t>
                      </a:r>
                      <a:endParaRPr kumimoji="0" lang="uk-UA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uk-UA" altLang="uk-UA" sz="6000" i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Дякуємо за увагу!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pPr>
              <a:defRPr/>
            </a:pPr>
            <a:endParaRPr lang="uk-UA" dirty="0"/>
          </a:p>
          <a:p>
            <a:pPr>
              <a:defRPr/>
            </a:pPr>
            <a:endParaRPr lang="uk-UA" dirty="0"/>
          </a:p>
          <a:p>
            <a:pPr>
              <a:defRPr/>
            </a:pPr>
            <a:endParaRPr lang="uk-UA" dirty="0"/>
          </a:p>
          <a:p>
            <a:pPr algn="ctr">
              <a:defRPr/>
            </a:pPr>
            <a:r>
              <a:rPr lang="uk-UA" altLang="uk-UA" sz="6000" b="1" i="1" kern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КІНЕЦЬ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930" name="Group 58"/>
          <p:cNvGraphicFramePr>
            <a:graphicFrameLocks noGrp="1"/>
          </p:cNvGraphicFramePr>
          <p:nvPr>
            <p:ph sz="half" idx="2"/>
          </p:nvPr>
        </p:nvGraphicFramePr>
        <p:xfrm>
          <a:off x="107950" y="115888"/>
          <a:ext cx="9036050" cy="6850065"/>
        </p:xfrm>
        <a:graphic>
          <a:graphicData uri="http://schemas.openxmlformats.org/drawingml/2006/table">
            <a:tbl>
              <a:tblPr/>
              <a:tblGrid>
                <a:gridCol w="9036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81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2. Буття людини: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9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А. Буття людини як матеріального тіла;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9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Б. Буття людини як живого організму;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В. Буття людини як </a:t>
                      </a: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homo sapiens</a:t>
                      </a:r>
                      <a:r>
                        <a:rPr kumimoji="0" lang="uk-UA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6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3. Буття соціального:</a:t>
                      </a:r>
                      <a:endParaRPr kumimoji="0" lang="uk-UA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А. Буття індивіда в окремому суспільстві;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9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Б. Буття окремого суспільства;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36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В. Буття людства в цілому.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2513</TotalTime>
  <Words>4476</Words>
  <Application>Microsoft Office PowerPoint</Application>
  <PresentationFormat>Екран (4:3)</PresentationFormat>
  <Paragraphs>446</Paragraphs>
  <Slides>80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80</vt:i4>
      </vt:variant>
    </vt:vector>
  </HeadingPairs>
  <TitlesOfParts>
    <vt:vector size="88" baseType="lpstr">
      <vt:lpstr>Arial</vt:lpstr>
      <vt:lpstr>Arial Black</vt:lpstr>
      <vt:lpstr>Book Antiqua</vt:lpstr>
      <vt:lpstr>Bookman Old Style</vt:lpstr>
      <vt:lpstr>Georgia</vt:lpstr>
      <vt:lpstr>Times New Roman</vt:lpstr>
      <vt:lpstr>Wingdings 2</vt:lpstr>
      <vt:lpstr>Поток</vt:lpstr>
      <vt:lpstr>Презентація PowerPoint</vt:lpstr>
      <vt:lpstr>План лекції</vt:lpstr>
      <vt:lpstr>Рекомендована література: </vt:lpstr>
      <vt:lpstr>Презентація PowerPoint</vt:lpstr>
      <vt:lpstr>Презентація PowerPoint</vt:lpstr>
      <vt:lpstr>Презентація PowerPoint</vt:lpstr>
      <vt:lpstr>Презентація PowerPoint</vt:lpstr>
      <vt:lpstr>ФОРМИ БУТТЯ: 1. Буття матеріального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Класифікації філософських позицій на основі розуміння вихідних характеристик буття  </vt:lpstr>
      <vt:lpstr>Презентація PowerPoint</vt:lpstr>
      <vt:lpstr>Презентація PowerPoint</vt:lpstr>
      <vt:lpstr>ПИТАННЯ 2.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 СПЕЦИФІЧНІ ВЛАСТИВОСТІ ПРОСТОРУ:</vt:lpstr>
      <vt:lpstr>СПЕЦИФІЧНІ ВЛАСТИВОСТІ ЧАСУ:</vt:lpstr>
      <vt:lpstr>Презентація PowerPoint</vt:lpstr>
      <vt:lpstr>Презентація PowerPoint</vt:lpstr>
      <vt:lpstr>Презентація PowerPoint</vt:lpstr>
      <vt:lpstr> Свідомість як філософська проблема </vt:lpstr>
      <vt:lpstr>Філософські концепції свідомості</vt:lpstr>
      <vt:lpstr>Античність</vt:lpstr>
      <vt:lpstr>Середньовіччя</vt:lpstr>
      <vt:lpstr>Відродження та Новий час  (ідеалізм,  дуалізм,  матеріалізм)</vt:lpstr>
      <vt:lpstr> Дуалізм</vt:lpstr>
      <vt:lpstr>Новітній час</vt:lpstr>
      <vt:lpstr>Відродження та Новий час </vt:lpstr>
      <vt:lpstr>Діалектичний матеріалізм </vt:lpstr>
      <vt:lpstr>Сучасні філософські погляди</vt:lpstr>
      <vt:lpstr>Сучасні філософські погляди: феноменологія</vt:lpstr>
      <vt:lpstr>СВІДОМІСТЬ У ДЗЕРКАЛІ СУЧАСНОЇ ФІЛОСОФІЇ</vt:lpstr>
      <vt:lpstr>Сучасний матеріалізм:</vt:lpstr>
      <vt:lpstr>Відображення </vt:lpstr>
      <vt:lpstr>Етапи відображення</vt:lpstr>
      <vt:lpstr>Форми відображення</vt:lpstr>
      <vt:lpstr>Форми відображення</vt:lpstr>
      <vt:lpstr>Психіка</vt:lpstr>
      <vt:lpstr>Відображення у формі свідомості </vt:lpstr>
      <vt:lpstr>Відображення у формі свідомості </vt:lpstr>
      <vt:lpstr>Основні концепції походження свідомості </vt:lpstr>
      <vt:lpstr>Дуалістична концепція </vt:lpstr>
      <vt:lpstr>Концепція еволюції </vt:lpstr>
      <vt:lpstr>Концепція єдиного інформаційного поля </vt:lpstr>
      <vt:lpstr>Презентація PowerPoint</vt:lpstr>
      <vt:lpstr>Трудова концепція</vt:lpstr>
      <vt:lpstr>Основні чинники виникнення  свідомості </vt:lpstr>
      <vt:lpstr>Презентація PowerPoint</vt:lpstr>
      <vt:lpstr>Презентація PowerPoint</vt:lpstr>
      <vt:lpstr>Природно-біологічний чинник </vt:lpstr>
      <vt:lpstr>Інформаційний чинник </vt:lpstr>
      <vt:lpstr>Соціально-діяльний </vt:lpstr>
      <vt:lpstr>Свідомість і мова</vt:lpstr>
      <vt:lpstr>Ідеальність  свідомості:    </vt:lpstr>
      <vt:lpstr>Структура свідомості </vt:lpstr>
      <vt:lpstr> Функції свідомості  </vt:lpstr>
      <vt:lpstr>Самосвідомість</vt:lpstr>
      <vt:lpstr>Функції самосвідомості</vt:lpstr>
      <vt:lpstr>Рефлексія та саморефлексія</vt:lpstr>
      <vt:lpstr>Види рефлексії:</vt:lpstr>
      <vt:lpstr>Суспільна свідомість </vt:lpstr>
      <vt:lpstr>Форми та типи суспільної свідомості: </vt:lpstr>
      <vt:lpstr>Висновки:</vt:lpstr>
      <vt:lpstr>Дякуємо за увагу!</vt:lpstr>
    </vt:vector>
  </TitlesOfParts>
  <Company>MoBIL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ПРОБЛЕМА БУТТЯ.  ФІЛОСОФСЬКИЙ ЗМІСТ ПОНЯТТЯ “МАТЕРІЯ”</dc:title>
  <dc:creator>Admin</dc:creator>
  <cp:lastModifiedBy>Oliczka )</cp:lastModifiedBy>
  <cp:revision>148</cp:revision>
  <dcterms:created xsi:type="dcterms:W3CDTF">2010-05-15T19:12:14Z</dcterms:created>
  <dcterms:modified xsi:type="dcterms:W3CDTF">2022-12-25T13:04:26Z</dcterms:modified>
</cp:coreProperties>
</file>