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07" r:id="rId3"/>
    <p:sldId id="257" r:id="rId4"/>
    <p:sldId id="264" r:id="rId5"/>
    <p:sldId id="265" r:id="rId6"/>
    <p:sldId id="308" r:id="rId7"/>
    <p:sldId id="258" r:id="rId8"/>
    <p:sldId id="309" r:id="rId9"/>
    <p:sldId id="269" r:id="rId10"/>
    <p:sldId id="270" r:id="rId11"/>
    <p:sldId id="271" r:id="rId12"/>
    <p:sldId id="310" r:id="rId13"/>
    <p:sldId id="273" r:id="rId14"/>
    <p:sldId id="319" r:id="rId15"/>
    <p:sldId id="275" r:id="rId16"/>
    <p:sldId id="276" r:id="rId17"/>
    <p:sldId id="277" r:id="rId18"/>
    <p:sldId id="278" r:id="rId19"/>
    <p:sldId id="259" r:id="rId20"/>
    <p:sldId id="279" r:id="rId21"/>
    <p:sldId id="280" r:id="rId22"/>
    <p:sldId id="261" r:id="rId23"/>
    <p:sldId id="281" r:id="rId24"/>
    <p:sldId id="312" r:id="rId25"/>
    <p:sldId id="282" r:id="rId26"/>
    <p:sldId id="283" r:id="rId27"/>
    <p:sldId id="284" r:id="rId28"/>
    <p:sldId id="285" r:id="rId29"/>
    <p:sldId id="286" r:id="rId30"/>
    <p:sldId id="287" r:id="rId31"/>
    <p:sldId id="262" r:id="rId32"/>
    <p:sldId id="313" r:id="rId33"/>
    <p:sldId id="289" r:id="rId34"/>
    <p:sldId id="314" r:id="rId35"/>
    <p:sldId id="291" r:id="rId36"/>
    <p:sldId id="292" r:id="rId37"/>
    <p:sldId id="293" r:id="rId38"/>
    <p:sldId id="294" r:id="rId39"/>
    <p:sldId id="295" r:id="rId40"/>
    <p:sldId id="320" r:id="rId41"/>
    <p:sldId id="296" r:id="rId42"/>
    <p:sldId id="315" r:id="rId43"/>
    <p:sldId id="321" r:id="rId44"/>
    <p:sldId id="290" r:id="rId45"/>
    <p:sldId id="297" r:id="rId46"/>
    <p:sldId id="260" r:id="rId47"/>
    <p:sldId id="298" r:id="rId48"/>
    <p:sldId id="299" r:id="rId49"/>
    <p:sldId id="316" r:id="rId50"/>
    <p:sldId id="300" r:id="rId51"/>
    <p:sldId id="301" r:id="rId52"/>
    <p:sldId id="302" r:id="rId53"/>
    <p:sldId id="303" r:id="rId54"/>
    <p:sldId id="317" r:id="rId55"/>
    <p:sldId id="304" r:id="rId56"/>
    <p:sldId id="318" r:id="rId57"/>
  </p:sldIdLst>
  <p:sldSz cx="12192000" cy="6858000"/>
  <p:notesSz cx="9144000" cy="6858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2663-3292-4624-992E-D619D24CE125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FB3AB-2416-445C-9B79-7B1D4B8733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006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F31D6-7B40-4E6C-8607-642B069BE168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ACFB3-D28F-4C09-89BB-C7D67F85CB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38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CFB3-D28F-4C09-89BB-C7D67F85CB31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28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C009-6B06-4A35-A24C-F8A4900D1382}" type="datetimeFigureOut">
              <a:rPr lang="" smtClean="0"/>
              <a:t>02/20/2019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FEDE-0A28-4419-9DF2-0D6DDAA803E7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41903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C009-6B06-4A35-A24C-F8A4900D1382}" type="datetimeFigureOut">
              <a:rPr lang="" smtClean="0"/>
              <a:t>02/20/2019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FEDE-0A28-4419-9DF2-0D6DDAA803E7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94505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C009-6B06-4A35-A24C-F8A4900D1382}" type="datetimeFigureOut">
              <a:rPr lang="" smtClean="0"/>
              <a:t>02/20/2019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FEDE-0A28-4419-9DF2-0D6DDAA803E7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29039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C009-6B06-4A35-A24C-F8A4900D1382}" type="datetimeFigureOut">
              <a:rPr lang="" smtClean="0"/>
              <a:t>02/20/2019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FEDE-0A28-4419-9DF2-0D6DDAA803E7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04149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C009-6B06-4A35-A24C-F8A4900D1382}" type="datetimeFigureOut">
              <a:rPr lang="" smtClean="0"/>
              <a:t>02/20/2019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FEDE-0A28-4419-9DF2-0D6DDAA803E7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11130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C009-6B06-4A35-A24C-F8A4900D1382}" type="datetimeFigureOut">
              <a:rPr lang="" smtClean="0"/>
              <a:t>02/20/2019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FEDE-0A28-4419-9DF2-0D6DDAA803E7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4940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C009-6B06-4A35-A24C-F8A4900D1382}" type="datetimeFigureOut">
              <a:rPr lang="" smtClean="0"/>
              <a:t>02/20/2019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FEDE-0A28-4419-9DF2-0D6DDAA803E7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26703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C009-6B06-4A35-A24C-F8A4900D1382}" type="datetimeFigureOut">
              <a:rPr lang="" smtClean="0"/>
              <a:t>02/20/2019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FEDE-0A28-4419-9DF2-0D6DDAA803E7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98227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C009-6B06-4A35-A24C-F8A4900D1382}" type="datetimeFigureOut">
              <a:rPr lang="" smtClean="0"/>
              <a:t>02/20/2019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FEDE-0A28-4419-9DF2-0D6DDAA803E7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8083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C009-6B06-4A35-A24C-F8A4900D1382}" type="datetimeFigureOut">
              <a:rPr lang="" smtClean="0"/>
              <a:t>02/20/2019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FEDE-0A28-4419-9DF2-0D6DDAA803E7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64601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C009-6B06-4A35-A24C-F8A4900D1382}" type="datetimeFigureOut">
              <a:rPr lang="" smtClean="0"/>
              <a:t>02/20/2019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FEDE-0A28-4419-9DF2-0D6DDAA803E7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7778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8C009-6B06-4A35-A24C-F8A4900D1382}" type="datetimeFigureOut">
              <a:rPr lang="" smtClean="0"/>
              <a:t>02/20/2019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DFEDE-0A28-4419-9DF2-0D6DDAA803E7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08045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384" y="353085"/>
            <a:ext cx="10515600" cy="1783061"/>
          </a:xfrm>
        </p:spPr>
        <p:txBody>
          <a:bodyPr>
            <a:normAutofit/>
          </a:bodyPr>
          <a:lstStyle/>
          <a:p>
            <a:pPr algn="ctr"/>
            <a:r>
              <a:rPr lang="uk-UA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5. Матеріально-технічне забезпечення підприємства</a:t>
            </a:r>
            <a:endParaRPr lang="uk-UA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101" y="2683709"/>
            <a:ext cx="11144816" cy="4174291"/>
          </a:xfrm>
        </p:spPr>
        <p:txBody>
          <a:bodyPr>
            <a:noAutofit/>
          </a:bodyPr>
          <a:lstStyle/>
          <a:p>
            <a:pPr lvl="0"/>
            <a:r>
              <a:rPr lang="uk-UA" dirty="0" smtClean="0">
                <a:solidFill>
                  <a:schemeClr val="tx1"/>
                </a:solidFill>
              </a:rPr>
              <a:t>1. Форми </a:t>
            </a:r>
            <a:r>
              <a:rPr lang="uk-UA" dirty="0">
                <a:solidFill>
                  <a:schemeClr val="tx1"/>
                </a:solidFill>
              </a:rPr>
              <a:t>і системи матеріально-технічного забезпечення</a:t>
            </a: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2. Поняття </a:t>
            </a:r>
            <a:r>
              <a:rPr lang="uk-UA" dirty="0">
                <a:solidFill>
                  <a:schemeClr val="tx1"/>
                </a:solidFill>
              </a:rPr>
              <a:t>оборотних фондів та оборотних коштів підприємства.</a:t>
            </a: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3. Формування </a:t>
            </a:r>
            <a:r>
              <a:rPr lang="uk-UA" dirty="0">
                <a:solidFill>
                  <a:schemeClr val="tx1"/>
                </a:solidFill>
              </a:rPr>
              <a:t>оборотних активів на підприємстві, методи визначення їх потреби.</a:t>
            </a: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4. Показники </a:t>
            </a:r>
            <a:r>
              <a:rPr lang="uk-UA" dirty="0">
                <a:solidFill>
                  <a:schemeClr val="tx1"/>
                </a:solidFill>
              </a:rPr>
              <a:t>використання оборотних коштів підприємства.</a:t>
            </a: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5. Економічний </a:t>
            </a:r>
            <a:r>
              <a:rPr lang="uk-UA" dirty="0">
                <a:solidFill>
                  <a:schemeClr val="tx1"/>
                </a:solidFill>
              </a:rPr>
              <a:t>зміст, класифікація виробничих запасів підприємства та їх нормування.</a:t>
            </a: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6. Сучасні </a:t>
            </a:r>
            <a:r>
              <a:rPr lang="uk-UA" dirty="0">
                <a:solidFill>
                  <a:schemeClr val="tx1"/>
                </a:solidFill>
              </a:rPr>
              <a:t>системи оперативного управління запасами матеріальних ресурсів.</a:t>
            </a: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7. Планування </a:t>
            </a:r>
            <a:r>
              <a:rPr lang="uk-UA" dirty="0">
                <a:solidFill>
                  <a:schemeClr val="tx1"/>
                </a:solidFill>
              </a:rPr>
              <a:t>матеріально-технічного забезпечення та нормування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2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0010"/>
          <a:stretch/>
        </p:blipFill>
        <p:spPr>
          <a:xfrm>
            <a:off x="443621" y="356137"/>
            <a:ext cx="11336702" cy="45327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517" y="4304438"/>
            <a:ext cx="5864713" cy="226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7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61032"/>
          <a:stretch/>
        </p:blipFill>
        <p:spPr>
          <a:xfrm>
            <a:off x="389300" y="1381573"/>
            <a:ext cx="11503202" cy="2873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832" y="3883750"/>
            <a:ext cx="5056549" cy="2612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t="82248"/>
          <a:stretch/>
        </p:blipFill>
        <p:spPr>
          <a:xfrm>
            <a:off x="325926" y="416460"/>
            <a:ext cx="11336702" cy="10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12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0036"/>
          <a:stretch/>
        </p:blipFill>
        <p:spPr>
          <a:xfrm>
            <a:off x="347998" y="353084"/>
            <a:ext cx="11432630" cy="4463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415" y="4436198"/>
            <a:ext cx="4492588" cy="211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5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8739"/>
          <a:stretch/>
        </p:blipFill>
        <p:spPr>
          <a:xfrm>
            <a:off x="483801" y="295871"/>
            <a:ext cx="11237522" cy="487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596" y="3759673"/>
            <a:ext cx="4677727" cy="280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9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60578"/>
          <a:stretch/>
        </p:blipFill>
        <p:spPr>
          <a:xfrm>
            <a:off x="0" y="244443"/>
            <a:ext cx="11905243" cy="33226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431" y="3422209"/>
            <a:ext cx="5179812" cy="31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83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9166"/>
          <a:stretch/>
        </p:blipFill>
        <p:spPr>
          <a:xfrm>
            <a:off x="456641" y="235390"/>
            <a:ext cx="11219654" cy="46806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848" y="4363769"/>
            <a:ext cx="4932158" cy="22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2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2632"/>
          <a:stretch/>
        </p:blipFill>
        <p:spPr>
          <a:xfrm>
            <a:off x="1086416" y="126749"/>
            <a:ext cx="9895437" cy="662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48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6557"/>
          <a:stretch/>
        </p:blipFill>
        <p:spPr>
          <a:xfrm>
            <a:off x="357052" y="623040"/>
            <a:ext cx="11394346" cy="3034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119" y="3401263"/>
            <a:ext cx="3603279" cy="26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24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75" y="660903"/>
            <a:ext cx="11351036" cy="3250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031" y="3684760"/>
            <a:ext cx="4672245" cy="27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83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566" y="165949"/>
            <a:ext cx="113258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noProof="1" smtClean="0">
                <a:latin typeface="+mn-lt"/>
              </a:rPr>
              <a:t>3. Формування оборотних активів на підприємстві та методи визначення потреби в них</a:t>
            </a:r>
            <a:endParaRPr lang="uk-UA" noProof="1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64" y="1910364"/>
            <a:ext cx="11371887" cy="25892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558" y="4107226"/>
            <a:ext cx="4553893" cy="233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8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046" y="633099"/>
            <a:ext cx="11144816" cy="4174291"/>
          </a:xfrm>
        </p:spPr>
        <p:txBody>
          <a:bodyPr numCol="2">
            <a:noAutofit/>
          </a:bodyPr>
          <a:lstStyle/>
          <a:p>
            <a:pPr>
              <a:lnSpc>
                <a:spcPct val="150000"/>
              </a:lnSpc>
            </a:pPr>
            <a:r>
              <a:rPr lang="uk-UA" sz="2800" b="1" i="1" dirty="0" smtClean="0">
                <a:solidFill>
                  <a:schemeClr val="tx1"/>
                </a:solidFill>
              </a:rPr>
              <a:t>Ключові </a:t>
            </a:r>
            <a:r>
              <a:rPr lang="uk-UA" sz="2800" b="1" i="1" dirty="0">
                <a:solidFill>
                  <a:schemeClr val="tx1"/>
                </a:solidFill>
              </a:rPr>
              <a:t>поняття й терміни: </a:t>
            </a:r>
            <a:endParaRPr lang="uk-UA" sz="2800" b="1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800" i="1" dirty="0" smtClean="0">
                <a:solidFill>
                  <a:schemeClr val="tx1"/>
                </a:solidFill>
              </a:rPr>
              <a:t>матеріально-технічне </a:t>
            </a:r>
            <a:r>
              <a:rPr lang="uk-UA" sz="2800" i="1" dirty="0">
                <a:solidFill>
                  <a:schemeClr val="tx1"/>
                </a:solidFill>
              </a:rPr>
              <a:t>забезпечення, </a:t>
            </a:r>
            <a:endParaRPr lang="uk-UA" sz="280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800" i="1" dirty="0" smtClean="0">
                <a:solidFill>
                  <a:schemeClr val="tx1"/>
                </a:solidFill>
              </a:rPr>
              <a:t>оборотні </a:t>
            </a:r>
            <a:r>
              <a:rPr lang="uk-UA" sz="2800" i="1" dirty="0">
                <a:solidFill>
                  <a:schemeClr val="tx1"/>
                </a:solidFill>
              </a:rPr>
              <a:t>фонди, </a:t>
            </a:r>
            <a:endParaRPr lang="uk-UA" sz="280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800" i="1" dirty="0" smtClean="0">
                <a:solidFill>
                  <a:schemeClr val="tx1"/>
                </a:solidFill>
              </a:rPr>
              <a:t>фонди </a:t>
            </a:r>
            <a:r>
              <a:rPr lang="uk-UA" sz="2800" i="1" dirty="0">
                <a:solidFill>
                  <a:schemeClr val="tx1"/>
                </a:solidFill>
              </a:rPr>
              <a:t>обігу</a:t>
            </a:r>
            <a:r>
              <a:rPr lang="uk-UA" sz="2800" i="1" dirty="0" smtClean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uk-UA" sz="2800" i="1" dirty="0" smtClean="0">
                <a:solidFill>
                  <a:schemeClr val="tx1"/>
                </a:solidFill>
              </a:rPr>
              <a:t>оборотні </a:t>
            </a:r>
            <a:r>
              <a:rPr lang="uk-UA" sz="2800" i="1" dirty="0">
                <a:solidFill>
                  <a:schemeClr val="tx1"/>
                </a:solidFill>
              </a:rPr>
              <a:t>кошти, </a:t>
            </a:r>
            <a:endParaRPr lang="uk-UA" sz="280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800" i="1" dirty="0" smtClean="0">
                <a:solidFill>
                  <a:schemeClr val="tx1"/>
                </a:solidFill>
              </a:rPr>
              <a:t>робочий </a:t>
            </a:r>
            <a:r>
              <a:rPr lang="uk-UA" sz="2800" i="1" dirty="0">
                <a:solidFill>
                  <a:schemeClr val="tx1"/>
                </a:solidFill>
              </a:rPr>
              <a:t>капітал, </a:t>
            </a:r>
            <a:endParaRPr lang="uk-UA" sz="280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800" i="1" dirty="0" smtClean="0">
                <a:solidFill>
                  <a:schemeClr val="tx1"/>
                </a:solidFill>
              </a:rPr>
              <a:t>власний </a:t>
            </a:r>
            <a:r>
              <a:rPr lang="uk-UA" sz="2800" i="1" dirty="0">
                <a:solidFill>
                  <a:schemeClr val="tx1"/>
                </a:solidFill>
              </a:rPr>
              <a:t>оборотний капітал, </a:t>
            </a:r>
            <a:endParaRPr lang="uk-UA" sz="280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800" i="1" dirty="0" smtClean="0">
                <a:solidFill>
                  <a:schemeClr val="tx1"/>
                </a:solidFill>
              </a:rPr>
              <a:t>запаси </a:t>
            </a:r>
            <a:r>
              <a:rPr lang="uk-UA" sz="2800" i="1" dirty="0">
                <a:solidFill>
                  <a:schemeClr val="tx1"/>
                </a:solidFill>
              </a:rPr>
              <a:t>та їх методи їх планування, </a:t>
            </a:r>
            <a:endParaRPr lang="uk-UA" sz="280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800" i="1" dirty="0" smtClean="0">
                <a:solidFill>
                  <a:schemeClr val="tx1"/>
                </a:solidFill>
              </a:rPr>
              <a:t>дебіторська </a:t>
            </a:r>
            <a:r>
              <a:rPr lang="uk-UA" sz="2800" i="1" dirty="0">
                <a:solidFill>
                  <a:schemeClr val="tx1"/>
                </a:solidFill>
              </a:rPr>
              <a:t>заборгованість, </a:t>
            </a:r>
            <a:endParaRPr lang="uk-UA" sz="280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800" i="1" dirty="0" smtClean="0">
                <a:solidFill>
                  <a:schemeClr val="tx1"/>
                </a:solidFill>
              </a:rPr>
              <a:t>матеріаломісткість </a:t>
            </a:r>
            <a:r>
              <a:rPr lang="uk-UA" sz="2800" i="1" dirty="0">
                <a:solidFill>
                  <a:schemeClr val="tx1"/>
                </a:solidFill>
              </a:rPr>
              <a:t>продукції, </a:t>
            </a:r>
            <a:endParaRPr lang="uk-UA" sz="280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800" i="1" dirty="0" smtClean="0">
                <a:solidFill>
                  <a:schemeClr val="tx1"/>
                </a:solidFill>
              </a:rPr>
              <a:t>коефіцієнт </a:t>
            </a:r>
            <a:r>
              <a:rPr lang="uk-UA" sz="2800" i="1" dirty="0">
                <a:solidFill>
                  <a:schemeClr val="tx1"/>
                </a:solidFill>
              </a:rPr>
              <a:t>оборотності, </a:t>
            </a:r>
            <a:endParaRPr lang="uk-UA" sz="280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800" i="1" dirty="0" smtClean="0">
                <a:solidFill>
                  <a:schemeClr val="tx1"/>
                </a:solidFill>
              </a:rPr>
              <a:t>період </a:t>
            </a:r>
            <a:r>
              <a:rPr lang="uk-UA" sz="2800" i="1" dirty="0">
                <a:solidFill>
                  <a:schemeClr val="tx1"/>
                </a:solidFill>
              </a:rPr>
              <a:t>обороту</a:t>
            </a:r>
            <a:r>
              <a:rPr lang="uk-UA" sz="2800" i="1" dirty="0" smtClean="0">
                <a:solidFill>
                  <a:schemeClr val="tx1"/>
                </a:solidFill>
              </a:rPr>
              <a:t>.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8120"/>
          <a:stretch/>
        </p:blipFill>
        <p:spPr>
          <a:xfrm>
            <a:off x="199176" y="199176"/>
            <a:ext cx="11869093" cy="64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04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9789"/>
          <a:stretch/>
        </p:blipFill>
        <p:spPr>
          <a:xfrm>
            <a:off x="357053" y="1122630"/>
            <a:ext cx="11373843" cy="3204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822" y="4046433"/>
            <a:ext cx="5665075" cy="237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414" y="1931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noProof="1" smtClean="0">
                <a:latin typeface="+mn-lt"/>
              </a:rPr>
              <a:t>4. Оцінка ефективності використання оборотних коштів підприємства</a:t>
            </a:r>
            <a:endParaRPr lang="ru-RU" noProof="1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0179"/>
          <a:stretch/>
        </p:blipFill>
        <p:spPr>
          <a:xfrm>
            <a:off x="559034" y="3304515"/>
            <a:ext cx="11146360" cy="31234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4" y="2080515"/>
            <a:ext cx="11150782" cy="9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46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0543"/>
          <a:stretch/>
        </p:blipFill>
        <p:spPr>
          <a:xfrm>
            <a:off x="217283" y="405783"/>
            <a:ext cx="11684751" cy="584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18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77958"/>
          <a:stretch/>
        </p:blipFill>
        <p:spPr>
          <a:xfrm>
            <a:off x="347999" y="488887"/>
            <a:ext cx="11515899" cy="16024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46265"/>
          <a:stretch/>
        </p:blipFill>
        <p:spPr>
          <a:xfrm>
            <a:off x="347999" y="2426327"/>
            <a:ext cx="11480516" cy="356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60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1109"/>
          <a:stretch/>
        </p:blipFill>
        <p:spPr>
          <a:xfrm>
            <a:off x="257465" y="642795"/>
            <a:ext cx="11813271" cy="33226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1" y="4141280"/>
            <a:ext cx="3524580" cy="21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46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1549"/>
          <a:stretch/>
        </p:blipFill>
        <p:spPr>
          <a:xfrm>
            <a:off x="366107" y="253498"/>
            <a:ext cx="11406395" cy="41464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77302"/>
          <a:stretch/>
        </p:blipFill>
        <p:spPr>
          <a:xfrm>
            <a:off x="366107" y="4644429"/>
            <a:ext cx="11304057" cy="14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26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1543"/>
          <a:stretch/>
        </p:blipFill>
        <p:spPr>
          <a:xfrm>
            <a:off x="429481" y="615635"/>
            <a:ext cx="11333008" cy="523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49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75839"/>
          <a:stretch/>
        </p:blipFill>
        <p:spPr>
          <a:xfrm>
            <a:off x="493420" y="633743"/>
            <a:ext cx="11380542" cy="19555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5184"/>
          <a:stretch/>
        </p:blipFill>
        <p:spPr>
          <a:xfrm>
            <a:off x="547457" y="2906162"/>
            <a:ext cx="11272467" cy="344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2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67" y="1095469"/>
            <a:ext cx="11390891" cy="31868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952" y="3891162"/>
            <a:ext cx="3156206" cy="243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0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254" y="3922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b="1" noProof="1" smtClean="0">
                <a:latin typeface="+mn-lt"/>
              </a:rPr>
              <a:t>1. Форми і системи матеріально-технічного забезпечення</a:t>
            </a:r>
            <a:endParaRPr lang="uk-UA" noProof="1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7980"/>
          <a:stretch/>
        </p:blipFill>
        <p:spPr>
          <a:xfrm>
            <a:off x="541406" y="1892173"/>
            <a:ext cx="11127295" cy="2670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046" y="4445251"/>
            <a:ext cx="5162879" cy="22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53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9984"/>
          <a:stretch/>
        </p:blipFill>
        <p:spPr>
          <a:xfrm>
            <a:off x="320839" y="444867"/>
            <a:ext cx="11548561" cy="57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25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276" y="193110"/>
            <a:ext cx="1118480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noProof="1" smtClean="0">
                <a:latin typeface="+mn-lt"/>
              </a:rPr>
              <a:t>5. Планування матеріально-технічного забезпечення та нормування оборотних коштів</a:t>
            </a:r>
            <a:endParaRPr lang="uk-UA" noProof="1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50227"/>
          <a:stretch/>
        </p:blipFill>
        <p:spPr>
          <a:xfrm>
            <a:off x="373977" y="1714779"/>
            <a:ext cx="11323101" cy="3056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838" y="4200808"/>
            <a:ext cx="5613195" cy="239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46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9018"/>
          <a:stretch/>
        </p:blipFill>
        <p:spPr>
          <a:xfrm>
            <a:off x="205347" y="688064"/>
            <a:ext cx="11837100" cy="32049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151" y="3720973"/>
            <a:ext cx="4897547" cy="27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08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7604"/>
          <a:stretch/>
        </p:blipFill>
        <p:spPr>
          <a:xfrm>
            <a:off x="429482" y="1023043"/>
            <a:ext cx="11639432" cy="28971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02" y="2915890"/>
            <a:ext cx="4301716" cy="36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96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2121" b="22147"/>
          <a:stretch/>
        </p:blipFill>
        <p:spPr>
          <a:xfrm>
            <a:off x="230305" y="407405"/>
            <a:ext cx="11803936" cy="39744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792" y="4240492"/>
            <a:ext cx="3316774" cy="235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62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6730"/>
          <a:stretch/>
        </p:blipFill>
        <p:spPr>
          <a:xfrm>
            <a:off x="347998" y="787653"/>
            <a:ext cx="11537985" cy="50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01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96" y="805759"/>
            <a:ext cx="11408434" cy="36032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377" y="4065302"/>
            <a:ext cx="4359754" cy="23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64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56" y="609014"/>
            <a:ext cx="11305407" cy="50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40273"/>
          <a:stretch/>
        </p:blipFill>
        <p:spPr>
          <a:xfrm>
            <a:off x="348000" y="597529"/>
            <a:ext cx="11582376" cy="54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77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7632"/>
          <a:stretch/>
        </p:blipFill>
        <p:spPr>
          <a:xfrm>
            <a:off x="311786" y="851026"/>
            <a:ext cx="11502986" cy="37119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254" y="4246076"/>
            <a:ext cx="4578272" cy="23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8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7899"/>
          <a:stretch/>
        </p:blipFill>
        <p:spPr>
          <a:xfrm>
            <a:off x="411375" y="811298"/>
            <a:ext cx="11341417" cy="39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57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3077"/>
          <a:stretch/>
        </p:blipFill>
        <p:spPr>
          <a:xfrm>
            <a:off x="637710" y="887240"/>
            <a:ext cx="11276650" cy="3114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489" y="4074059"/>
            <a:ext cx="4888871" cy="237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3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2286"/>
          <a:stretch/>
        </p:blipFill>
        <p:spPr>
          <a:xfrm>
            <a:off x="429481" y="1122631"/>
            <a:ext cx="11245532" cy="33859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558" y="4137434"/>
            <a:ext cx="4588692" cy="238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07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6350" b="37764"/>
          <a:stretch/>
        </p:blipFill>
        <p:spPr>
          <a:xfrm>
            <a:off x="402534" y="1267483"/>
            <a:ext cx="11331768" cy="24534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810" y="3892990"/>
            <a:ext cx="4654492" cy="251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84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2727" b="-1"/>
          <a:stretch/>
        </p:blipFill>
        <p:spPr>
          <a:xfrm>
            <a:off x="393481" y="597527"/>
            <a:ext cx="11331768" cy="3313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501" y="3829899"/>
            <a:ext cx="4657748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60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56" y="186610"/>
            <a:ext cx="9949091" cy="66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28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17" y="443392"/>
            <a:ext cx="11229739" cy="48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396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03" y="84468"/>
            <a:ext cx="1118480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+mn-lt"/>
              </a:rPr>
              <a:t>6. Економічний зміст, класифікація виробничих запасів підприємства та їх </a:t>
            </a:r>
            <a:r>
              <a:rPr lang="uk-UA" b="1" dirty="0" smtClean="0">
                <a:latin typeface="+mn-lt"/>
              </a:rPr>
              <a:t>нормування</a:t>
            </a:r>
            <a:endParaRPr lang="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4946"/>
          <a:stretch/>
        </p:blipFill>
        <p:spPr>
          <a:xfrm>
            <a:off x="311787" y="1647732"/>
            <a:ext cx="11521299" cy="46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22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1257" b="15072"/>
          <a:stretch/>
        </p:blipFill>
        <p:spPr>
          <a:xfrm>
            <a:off x="438533" y="525102"/>
            <a:ext cx="11451958" cy="43547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210" y="4439734"/>
            <a:ext cx="3896282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94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4367"/>
          <a:stretch/>
        </p:blipFill>
        <p:spPr>
          <a:xfrm>
            <a:off x="257466" y="1385180"/>
            <a:ext cx="11502295" cy="2725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837" y="3983526"/>
            <a:ext cx="3917368" cy="256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245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5468"/>
          <a:stretch/>
        </p:blipFill>
        <p:spPr>
          <a:xfrm>
            <a:off x="257467" y="823865"/>
            <a:ext cx="11549502" cy="46896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515" y="3920151"/>
            <a:ext cx="4044117" cy="26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1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7554"/>
          <a:stretch/>
        </p:blipFill>
        <p:spPr>
          <a:xfrm>
            <a:off x="438534" y="823867"/>
            <a:ext cx="11274287" cy="31053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653" y="3525667"/>
            <a:ext cx="3474168" cy="28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929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0969" b="16387"/>
          <a:stretch/>
        </p:blipFill>
        <p:spPr>
          <a:xfrm>
            <a:off x="510964" y="1186004"/>
            <a:ext cx="11380190" cy="41012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31" y="405002"/>
            <a:ext cx="12277730" cy="5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11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00" y="642795"/>
            <a:ext cx="11488160" cy="516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534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46" y="671307"/>
            <a:ext cx="11532987" cy="543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424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68" y="302437"/>
            <a:ext cx="11346774" cy="60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082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76" y="240907"/>
            <a:ext cx="10230179" cy="62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840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8807"/>
          <a:stretch/>
        </p:blipFill>
        <p:spPr>
          <a:xfrm>
            <a:off x="76395" y="402649"/>
            <a:ext cx="11781515" cy="21142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2721" b="13529"/>
          <a:stretch/>
        </p:blipFill>
        <p:spPr>
          <a:xfrm>
            <a:off x="977775" y="2516863"/>
            <a:ext cx="6699564" cy="40695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997" y="2951430"/>
            <a:ext cx="3779634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181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0672"/>
          <a:stretch/>
        </p:blipFill>
        <p:spPr>
          <a:xfrm>
            <a:off x="357052" y="398352"/>
            <a:ext cx="11463351" cy="46715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163" y="5069941"/>
            <a:ext cx="4459936" cy="15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3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0342"/>
          <a:stretch/>
        </p:blipFill>
        <p:spPr>
          <a:xfrm>
            <a:off x="538121" y="325925"/>
            <a:ext cx="11158955" cy="41827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308" y="3869242"/>
            <a:ext cx="4485662" cy="263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3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254" y="2564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b="1" noProof="1" smtClean="0">
                <a:latin typeface="+mn-lt"/>
              </a:rPr>
              <a:t>2. Поняття оборотних фондів та оборотних коштів підприємства</a:t>
            </a:r>
            <a:endParaRPr lang="uk-UA" noProof="1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4824" b="27548"/>
          <a:stretch/>
        </p:blipFill>
        <p:spPr>
          <a:xfrm>
            <a:off x="502239" y="1964604"/>
            <a:ext cx="11205630" cy="2598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655" y="4164594"/>
            <a:ext cx="5086162" cy="233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1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3709"/>
          <a:stretch/>
        </p:blipFill>
        <p:spPr>
          <a:xfrm>
            <a:off x="440426" y="561315"/>
            <a:ext cx="11410269" cy="57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9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40" y="129986"/>
            <a:ext cx="9031389" cy="1218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11" y="1026094"/>
            <a:ext cx="10232851" cy="5408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853" y="6434611"/>
            <a:ext cx="8392562" cy="4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55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177</Words>
  <Application>Microsoft Office PowerPoint</Application>
  <PresentationFormat>Широкоэкранный</PresentationFormat>
  <Paragraphs>27</Paragraphs>
  <Slides>56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Тема Office</vt:lpstr>
      <vt:lpstr>Тема 5. Матеріально-технічне забезпечення підприємства</vt:lpstr>
      <vt:lpstr>Презентация PowerPoint</vt:lpstr>
      <vt:lpstr>1. Форми і системи матеріально-технічного забезпечення</vt:lpstr>
      <vt:lpstr>Презентация PowerPoint</vt:lpstr>
      <vt:lpstr>Презентация PowerPoint</vt:lpstr>
      <vt:lpstr>Презентация PowerPoint</vt:lpstr>
      <vt:lpstr>2. Поняття оборотних фондів та оборотних коштів підприємства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Формування оборотних активів на підприємстві та методи визначення потреби в них</vt:lpstr>
      <vt:lpstr>Презентация PowerPoint</vt:lpstr>
      <vt:lpstr>Презентация PowerPoint</vt:lpstr>
      <vt:lpstr>4. Оцінка ефективності використання оборотних коштів підприємства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Планування матеріально-технічного забезпечення та нормування оборотних коштів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Економічний зміст, класифікація виробничих запасів підприємства та їх нормування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Климчук</dc:creator>
  <cp:lastModifiedBy>Сергей Климчук</cp:lastModifiedBy>
  <cp:revision>19</cp:revision>
  <cp:lastPrinted>2019-02-20T08:43:38Z</cp:lastPrinted>
  <dcterms:created xsi:type="dcterms:W3CDTF">2018-03-21T18:22:50Z</dcterms:created>
  <dcterms:modified xsi:type="dcterms:W3CDTF">2019-02-20T08:46:40Z</dcterms:modified>
</cp:coreProperties>
</file>