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57" r:id="rId4"/>
    <p:sldId id="259" r:id="rId5"/>
    <p:sldId id="260" r:id="rId6"/>
    <p:sldId id="261" r:id="rId7"/>
    <p:sldId id="273" r:id="rId8"/>
    <p:sldId id="274" r:id="rId9"/>
    <p:sldId id="275" r:id="rId10"/>
    <p:sldId id="276" r:id="rId11"/>
    <p:sldId id="267" r:id="rId12"/>
    <p:sldId id="262" r:id="rId13"/>
    <p:sldId id="268" r:id="rId14"/>
    <p:sldId id="263" r:id="rId15"/>
    <p:sldId id="264" r:id="rId16"/>
    <p:sldId id="265" r:id="rId17"/>
    <p:sldId id="266" r:id="rId18"/>
    <p:sldId id="269" r:id="rId19"/>
    <p:sldId id="277" r:id="rId20"/>
    <p:sldId id="270" r:id="rId21"/>
    <p:sldId id="272" r:id="rId2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0" d="100"/>
          <a:sy n="90" d="100"/>
        </p:scale>
        <p:origin x="-370"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ysa Sergiienko" userId="e6ee1ebd2127b032" providerId="LiveId" clId="{D2B85352-53C2-414E-8243-3EC5499C5168}"/>
    <pc:docChg chg="custSel modSld">
      <pc:chgData name="Larysa Sergiienko" userId="e6ee1ebd2127b032" providerId="LiveId" clId="{D2B85352-53C2-414E-8243-3EC5499C5168}" dt="2023-09-06T08:46:06.535" v="150" actId="1076"/>
      <pc:docMkLst>
        <pc:docMk/>
      </pc:docMkLst>
      <pc:sldChg chg="modSp mod">
        <pc:chgData name="Larysa Sergiienko" userId="e6ee1ebd2127b032" providerId="LiveId" clId="{D2B85352-53C2-414E-8243-3EC5499C5168}" dt="2023-09-06T08:46:06.535" v="150" actId="1076"/>
        <pc:sldMkLst>
          <pc:docMk/>
          <pc:sldMk cId="3888783591" sldId="256"/>
        </pc:sldMkLst>
        <pc:spChg chg="mod">
          <ac:chgData name="Larysa Sergiienko" userId="e6ee1ebd2127b032" providerId="LiveId" clId="{D2B85352-53C2-414E-8243-3EC5499C5168}" dt="2023-09-06T08:46:06.535" v="150" actId="1076"/>
          <ac:spMkLst>
            <pc:docMk/>
            <pc:sldMk cId="3888783591" sldId="256"/>
            <ac:spMk id="2" creationId="{6922891A-BDD8-3996-E15C-F0A021C7113F}"/>
          </ac:spMkLst>
        </pc:spChg>
        <pc:spChg chg="mod">
          <ac:chgData name="Larysa Sergiienko" userId="e6ee1ebd2127b032" providerId="LiveId" clId="{D2B85352-53C2-414E-8243-3EC5499C5168}" dt="2023-09-06T08:44:47.163" v="36" actId="20577"/>
          <ac:spMkLst>
            <pc:docMk/>
            <pc:sldMk cId="3888783591" sldId="256"/>
            <ac:spMk id="3" creationId="{39F26C30-9404-6602-8E95-9BB8AEDFA0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602722-FACD-431B-915F-B531A04DF4F0}" type="datetimeFigureOut">
              <a:rPr lang="uk-UA" smtClean="0"/>
              <a:t>03.04.2024</a:t>
            </a:fld>
            <a:endParaRPr lang="uk-UA"/>
          </a:p>
        </p:txBody>
      </p:sp>
      <p:sp>
        <p:nvSpPr>
          <p:cNvPr id="4" name="Місце для зображення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58B79A-AF36-4DFD-AC52-62E4DC6212B1}" type="slidenum">
              <a:rPr lang="uk-UA" smtClean="0"/>
              <a:t>‹№›</a:t>
            </a:fld>
            <a:endParaRPr lang="uk-UA"/>
          </a:p>
        </p:txBody>
      </p:sp>
    </p:spTree>
    <p:extLst>
      <p:ext uri="{BB962C8B-B14F-4D97-AF65-F5344CB8AC3E}">
        <p14:creationId xmlns:p14="http://schemas.microsoft.com/office/powerpoint/2010/main" val="215758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1F58B79A-AF36-4DFD-AC52-62E4DC6212B1}" type="slidenum">
              <a:rPr lang="uk-UA" smtClean="0"/>
              <a:t>1</a:t>
            </a:fld>
            <a:endParaRPr lang="uk-UA"/>
          </a:p>
        </p:txBody>
      </p:sp>
    </p:spTree>
    <p:extLst>
      <p:ext uri="{BB962C8B-B14F-4D97-AF65-F5344CB8AC3E}">
        <p14:creationId xmlns:p14="http://schemas.microsoft.com/office/powerpoint/2010/main" val="338753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Місце для заголовка 1"/>
          <p:cNvSpPr>
            <a:spLocks noGrp="1"/>
          </p:cNvSpPr>
          <p:nvPr>
            <p:ph type="title"/>
          </p:nvPr>
        </p:nvSpPr>
        <p:spPr>
          <a:xfrm>
            <a:off x="334962" y="1992473"/>
            <a:ext cx="11522075" cy="3190553"/>
          </a:xfrm>
          <a:prstGeom prst="rect">
            <a:avLst/>
          </a:prstGeom>
        </p:spPr>
        <p:txBody>
          <a:bodyPr vert="horz" lIns="91440" tIns="45720" rIns="91440" bIns="45720" rtlCol="0" anchor="ctr">
            <a:normAutofit/>
          </a:bodyPr>
          <a:lstStyle>
            <a:lvl1pPr algn="ctr">
              <a:defRPr sz="5400">
                <a:solidFill>
                  <a:schemeClr val="bg1"/>
                </a:solidFill>
              </a:defRPr>
            </a:lvl1pPr>
          </a:lstStyle>
          <a:p>
            <a:r>
              <a:rPr lang="uk-UA" dirty="0"/>
              <a:t>Зразок заголовка</a:t>
            </a:r>
          </a:p>
        </p:txBody>
      </p:sp>
    </p:spTree>
    <p:extLst>
      <p:ext uri="{BB962C8B-B14F-4D97-AF65-F5344CB8AC3E}">
        <p14:creationId xmlns:p14="http://schemas.microsoft.com/office/powerpoint/2010/main" val="77590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снов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7" name="Місце для заголовка 1"/>
          <p:cNvSpPr>
            <a:spLocks noGrp="1"/>
          </p:cNvSpPr>
          <p:nvPr>
            <p:ph type="title"/>
          </p:nvPr>
        </p:nvSpPr>
        <p:spPr>
          <a:xfrm>
            <a:off x="334961" y="188914"/>
            <a:ext cx="11522075" cy="1405108"/>
          </a:xfrm>
          <a:prstGeom prst="rect">
            <a:avLst/>
          </a:prstGeom>
        </p:spPr>
        <p:txBody>
          <a:bodyPr vert="horz" lIns="91440" tIns="45720" rIns="91440" bIns="45720" rtlCol="0" anchor="t">
            <a:normAutofit/>
          </a:bodyPr>
          <a:lstStyle/>
          <a:p>
            <a:r>
              <a:rPr lang="uk-UA" dirty="0"/>
              <a:t>Зразок заголовка</a:t>
            </a:r>
          </a:p>
        </p:txBody>
      </p:sp>
      <p:sp>
        <p:nvSpPr>
          <p:cNvPr id="5" name="Місце для тексту 4"/>
          <p:cNvSpPr>
            <a:spLocks noGrp="1"/>
          </p:cNvSpPr>
          <p:nvPr>
            <p:ph type="body" sz="quarter" idx="10"/>
          </p:nvPr>
        </p:nvSpPr>
        <p:spPr>
          <a:xfrm>
            <a:off x="334963" y="1593850"/>
            <a:ext cx="11522075" cy="4176713"/>
          </a:xfrm>
          <a:prstGeom prst="rect">
            <a:avLst/>
          </a:prstGeom>
        </p:spPr>
        <p:txBody>
          <a:bodyPr/>
          <a:lstStyle>
            <a:lvl1pPr>
              <a:defRPr sz="36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2563952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Основний слайд з вмістом">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4" name="Місце для вмісту 3"/>
          <p:cNvSpPr>
            <a:spLocks noGrp="1"/>
          </p:cNvSpPr>
          <p:nvPr>
            <p:ph sz="quarter" idx="10"/>
          </p:nvPr>
        </p:nvSpPr>
        <p:spPr>
          <a:xfrm>
            <a:off x="334963" y="188913"/>
            <a:ext cx="11522075" cy="5578475"/>
          </a:xfrm>
          <a:prstGeom prst="rect">
            <a:avLst/>
          </a:prstGeom>
        </p:spPr>
        <p:txBody>
          <a:bodyPr/>
          <a:lstStyle>
            <a:lvl1pPr>
              <a:defRPr sz="32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319292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ФІналь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2221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8990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3" r:id="rId3"/>
    <p:sldLayoutId id="2147483661" r:id="rId4"/>
  </p:sldLayoutIdLst>
  <p:txStyles>
    <p:titleStyle>
      <a:lvl1pPr algn="l" defTabSz="914400"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119"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260" userDrawn="1">
          <p15:clr>
            <a:srgbClr val="F26B43"/>
          </p15:clr>
        </p15:guide>
        <p15:guide id="6"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922891A-BDD8-3996-E15C-F0A021C7113F}"/>
              </a:ext>
            </a:extLst>
          </p:cNvPr>
          <p:cNvSpPr>
            <a:spLocks noGrp="1"/>
          </p:cNvSpPr>
          <p:nvPr>
            <p:ph type="title"/>
          </p:nvPr>
        </p:nvSpPr>
        <p:spPr>
          <a:xfrm>
            <a:off x="0" y="1253067"/>
            <a:ext cx="12279086" cy="4986866"/>
          </a:xfrm>
        </p:spPr>
        <p:txBody>
          <a:bodyPr>
            <a:normAutofit/>
          </a:bodyPr>
          <a:lstStyle/>
          <a:p>
            <a:r>
              <a:rPr lang="uk-UA" sz="3000" b="1" dirty="0" smtClean="0">
                <a:solidFill>
                  <a:srgbClr val="00B0F0"/>
                </a:solidFill>
                <a:latin typeface="Times New Roman" pitchFamily="18" charset="0"/>
                <a:cs typeface="Times New Roman" pitchFamily="18" charset="0"/>
              </a:rPr>
              <a:t>Тема </a:t>
            </a:r>
            <a:r>
              <a:rPr lang="uk-UA" sz="3000" b="1" dirty="0" smtClean="0">
                <a:solidFill>
                  <a:srgbClr val="00B0F0"/>
                </a:solidFill>
                <a:latin typeface="Times New Roman" pitchFamily="18" charset="0"/>
                <a:cs typeface="Times New Roman" pitchFamily="18" charset="0"/>
              </a:rPr>
              <a:t>1.6. </a:t>
            </a:r>
            <a:r>
              <a:rPr lang="ru-RU" sz="3000" b="1" dirty="0" err="1">
                <a:solidFill>
                  <a:srgbClr val="00B0F0"/>
                </a:solidFill>
                <a:latin typeface="Times New Roman" pitchFamily="18" charset="0"/>
                <a:cs typeface="Times New Roman" pitchFamily="18" charset="0"/>
              </a:rPr>
              <a:t>Форми</a:t>
            </a:r>
            <a:r>
              <a:rPr lang="ru-RU" sz="3000" b="1" dirty="0">
                <a:solidFill>
                  <a:srgbClr val="00B0F0"/>
                </a:solidFill>
                <a:latin typeface="Times New Roman" pitchFamily="18" charset="0"/>
                <a:cs typeface="Times New Roman" pitchFamily="18" charset="0"/>
              </a:rPr>
              <a:t> </a:t>
            </a:r>
            <a:r>
              <a:rPr lang="ru-RU" sz="3000" b="1" dirty="0" err="1">
                <a:solidFill>
                  <a:srgbClr val="00B0F0"/>
                </a:solidFill>
                <a:latin typeface="Times New Roman" pitchFamily="18" charset="0"/>
                <a:cs typeface="Times New Roman" pitchFamily="18" charset="0"/>
              </a:rPr>
              <a:t>виходу</a:t>
            </a:r>
            <a:r>
              <a:rPr lang="ru-RU" sz="3000" b="1" dirty="0">
                <a:solidFill>
                  <a:srgbClr val="00B0F0"/>
                </a:solidFill>
                <a:latin typeface="Times New Roman" pitchFamily="18" charset="0"/>
                <a:cs typeface="Times New Roman" pitchFamily="18" charset="0"/>
              </a:rPr>
              <a:t> </a:t>
            </a:r>
            <a:r>
              <a:rPr lang="ru-RU" sz="3000" b="1" dirty="0" err="1">
                <a:solidFill>
                  <a:srgbClr val="00B0F0"/>
                </a:solidFill>
                <a:latin typeface="Times New Roman" pitchFamily="18" charset="0"/>
                <a:cs typeface="Times New Roman" pitchFamily="18" charset="0"/>
              </a:rPr>
              <a:t>підприємств</a:t>
            </a:r>
            <a:r>
              <a:rPr lang="ru-RU" sz="3000" b="1" dirty="0">
                <a:solidFill>
                  <a:srgbClr val="00B0F0"/>
                </a:solidFill>
                <a:latin typeface="Times New Roman" pitchFamily="18" charset="0"/>
                <a:cs typeface="Times New Roman" pitchFamily="18" charset="0"/>
              </a:rPr>
              <a:t> на </a:t>
            </a:r>
            <a:r>
              <a:rPr lang="ru-RU" sz="3000" b="1" dirty="0" err="1">
                <a:solidFill>
                  <a:srgbClr val="00B0F0"/>
                </a:solidFill>
                <a:latin typeface="Times New Roman" pitchFamily="18" charset="0"/>
                <a:cs typeface="Times New Roman" pitchFamily="18" charset="0"/>
              </a:rPr>
              <a:t>зовнішні</a:t>
            </a:r>
            <a:r>
              <a:rPr lang="ru-RU" sz="3000" b="1" dirty="0">
                <a:solidFill>
                  <a:srgbClr val="00B0F0"/>
                </a:solidFill>
                <a:latin typeface="Times New Roman" pitchFamily="18" charset="0"/>
                <a:cs typeface="Times New Roman" pitchFamily="18" charset="0"/>
              </a:rPr>
              <a:t> ринки.</a:t>
            </a:r>
            <a:r>
              <a:rPr lang="uk-UA" sz="3000" b="1" dirty="0" smtClean="0">
                <a:solidFill>
                  <a:srgbClr val="00B0F0"/>
                </a:solidFill>
                <a:latin typeface="Times New Roman" pitchFamily="18" charset="0"/>
                <a:cs typeface="Times New Roman" pitchFamily="18" charset="0"/>
              </a:rPr>
              <a:t/>
            </a:r>
            <a:br>
              <a:rPr lang="uk-UA" sz="3000" b="1" dirty="0" smtClean="0">
                <a:solidFill>
                  <a:srgbClr val="00B0F0"/>
                </a:solidFill>
                <a:latin typeface="Times New Roman" pitchFamily="18" charset="0"/>
                <a:cs typeface="Times New Roman" pitchFamily="18" charset="0"/>
              </a:rPr>
            </a:br>
            <a:r>
              <a:rPr lang="uk-UA" sz="3000" b="1" dirty="0" smtClean="0">
                <a:solidFill>
                  <a:srgbClr val="00B0F0"/>
                </a:solidFill>
                <a:latin typeface="Times New Roman" pitchFamily="18" charset="0"/>
                <a:cs typeface="Times New Roman" pitchFamily="18" charset="0"/>
              </a:rPr>
              <a:t/>
            </a:r>
            <a:br>
              <a:rPr lang="uk-UA" sz="3000" b="1" dirty="0" smtClean="0">
                <a:solidFill>
                  <a:srgbClr val="00B0F0"/>
                </a:solidFill>
                <a:latin typeface="Times New Roman" pitchFamily="18" charset="0"/>
                <a:cs typeface="Times New Roman" pitchFamily="18" charset="0"/>
              </a:rPr>
            </a:br>
            <a:r>
              <a:rPr lang="uk-UA" sz="2500" dirty="0">
                <a:solidFill>
                  <a:schemeClr val="tx2">
                    <a:lumMod val="95000"/>
                  </a:schemeClr>
                </a:solidFill>
                <a:latin typeface="Times New Roman" pitchFamily="18" charset="0"/>
                <a:cs typeface="Times New Roman" pitchFamily="18" charset="0"/>
              </a:rPr>
              <a:t>1. Передумови і мотивація виходу підприємств на зовнішні ринки. </a:t>
            </a:r>
            <a:br>
              <a:rPr lang="uk-UA" sz="2500" dirty="0">
                <a:solidFill>
                  <a:schemeClr val="tx2">
                    <a:lumMod val="95000"/>
                  </a:schemeClr>
                </a:solidFill>
                <a:latin typeface="Times New Roman" pitchFamily="18" charset="0"/>
                <a:cs typeface="Times New Roman" pitchFamily="18" charset="0"/>
              </a:rPr>
            </a:br>
            <a:r>
              <a:rPr lang="uk-UA" sz="2500" dirty="0">
                <a:solidFill>
                  <a:schemeClr val="tx2">
                    <a:lumMod val="95000"/>
                  </a:schemeClr>
                </a:solidFill>
                <a:latin typeface="Times New Roman" pitchFamily="18" charset="0"/>
                <a:cs typeface="Times New Roman" pitchFamily="18" charset="0"/>
              </a:rPr>
              <a:t>2. Класифікація і характеристика форм виходу на зовнішні ринки. </a:t>
            </a:r>
            <a:br>
              <a:rPr lang="uk-UA" sz="2500" dirty="0">
                <a:solidFill>
                  <a:schemeClr val="tx2">
                    <a:lumMod val="95000"/>
                  </a:schemeClr>
                </a:solidFill>
                <a:latin typeface="Times New Roman" pitchFamily="18" charset="0"/>
                <a:cs typeface="Times New Roman" pitchFamily="18" charset="0"/>
              </a:rPr>
            </a:br>
            <a:r>
              <a:rPr lang="uk-UA" sz="2500" dirty="0">
                <a:solidFill>
                  <a:schemeClr val="tx2">
                    <a:lumMod val="95000"/>
                  </a:schemeClr>
                </a:solidFill>
                <a:latin typeface="Times New Roman" pitchFamily="18" charset="0"/>
                <a:cs typeface="Times New Roman" pitchFamily="18" charset="0"/>
              </a:rPr>
              <a:t>3. Критерії вибору форм </a:t>
            </a:r>
            <a:r>
              <a:rPr lang="uk-UA" sz="2500" dirty="0" smtClean="0">
                <a:solidFill>
                  <a:schemeClr val="tx2">
                    <a:lumMod val="95000"/>
                  </a:schemeClr>
                </a:solidFill>
                <a:latin typeface="Times New Roman" pitchFamily="18" charset="0"/>
                <a:cs typeface="Times New Roman" pitchFamily="18" charset="0"/>
              </a:rPr>
              <a:t>виходу </a:t>
            </a:r>
            <a:r>
              <a:rPr lang="uk-UA" sz="2500" dirty="0">
                <a:solidFill>
                  <a:schemeClr val="tx2">
                    <a:lumMod val="95000"/>
                  </a:schemeClr>
                </a:solidFill>
                <a:latin typeface="Times New Roman" pitchFamily="18" charset="0"/>
                <a:cs typeface="Times New Roman" pitchFamily="18" charset="0"/>
              </a:rPr>
              <a:t>підприємств на зовнішні ривки. </a:t>
            </a:r>
            <a:br>
              <a:rPr lang="uk-UA" sz="2500" dirty="0">
                <a:solidFill>
                  <a:schemeClr val="tx2">
                    <a:lumMod val="95000"/>
                  </a:schemeClr>
                </a:solidFill>
                <a:latin typeface="Times New Roman" pitchFamily="18" charset="0"/>
                <a:cs typeface="Times New Roman" pitchFamily="18" charset="0"/>
              </a:rPr>
            </a:br>
            <a:r>
              <a:rPr lang="uk-UA" sz="2500" dirty="0" smtClean="0">
                <a:solidFill>
                  <a:schemeClr val="tx2">
                    <a:lumMod val="95000"/>
                  </a:schemeClr>
                </a:solidFill>
                <a:latin typeface="Times New Roman" pitchFamily="18" charset="0"/>
                <a:cs typeface="Times New Roman" pitchFamily="18" charset="0"/>
              </a:rPr>
              <a:t>4. </a:t>
            </a:r>
            <a:r>
              <a:rPr lang="uk-UA" sz="2500" dirty="0">
                <a:solidFill>
                  <a:schemeClr val="tx2">
                    <a:lumMod val="95000"/>
                  </a:schemeClr>
                </a:solidFill>
                <a:latin typeface="Times New Roman" pitchFamily="18" charset="0"/>
                <a:cs typeface="Times New Roman" pitchFamily="18" charset="0"/>
              </a:rPr>
              <a:t>Умови функціонування підприємств на зовнішніх ринках. </a:t>
            </a:r>
            <a:br>
              <a:rPr lang="uk-UA" sz="2500" dirty="0">
                <a:solidFill>
                  <a:schemeClr val="tx2">
                    <a:lumMod val="95000"/>
                  </a:schemeClr>
                </a:solidFill>
                <a:latin typeface="Times New Roman" pitchFamily="18" charset="0"/>
                <a:cs typeface="Times New Roman" pitchFamily="18" charset="0"/>
              </a:rPr>
            </a:br>
            <a:r>
              <a:rPr lang="uk-UA" sz="3600" dirty="0"/>
              <a:t/>
            </a:r>
            <a:br>
              <a:rPr lang="uk-UA" sz="3600" dirty="0"/>
            </a:br>
            <a:r>
              <a:rPr lang="uk-UA" sz="2000" dirty="0" smtClean="0">
                <a:latin typeface="Times New Roman" pitchFamily="18" charset="0"/>
                <a:cs typeface="Times New Roman" pitchFamily="18" charset="0"/>
              </a:rPr>
              <a:t/>
            </a:r>
            <a:br>
              <a:rPr lang="uk-UA" sz="2000" dirty="0" smtClean="0">
                <a:latin typeface="Times New Roman" pitchFamily="18" charset="0"/>
                <a:cs typeface="Times New Roman" pitchFamily="18" charset="0"/>
              </a:rPr>
            </a:br>
            <a:endParaRPr lang="uk-UA" sz="2000" dirty="0">
              <a:latin typeface="Times New Roman" pitchFamily="18" charset="0"/>
              <a:cs typeface="Times New Roman" pitchFamily="18" charset="0"/>
            </a:endParaRPr>
          </a:p>
        </p:txBody>
      </p:sp>
      <p:sp>
        <p:nvSpPr>
          <p:cNvPr id="3" name="Заголовок 1">
            <a:extLst>
              <a:ext uri="{FF2B5EF4-FFF2-40B4-BE49-F238E27FC236}">
                <a16:creationId xmlns:a16="http://schemas.microsoft.com/office/drawing/2014/main" xmlns="" id="{39F26C30-9404-6602-8E95-9BB8AEDFA0B4}"/>
              </a:ext>
            </a:extLst>
          </p:cNvPr>
          <p:cNvSpPr txBox="1">
            <a:spLocks/>
          </p:cNvSpPr>
          <p:nvPr/>
        </p:nvSpPr>
        <p:spPr>
          <a:xfrm>
            <a:off x="1839686" y="3657987"/>
            <a:ext cx="10178143" cy="18937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5400" kern="1200">
                <a:solidFill>
                  <a:schemeClr val="bg1"/>
                </a:solidFill>
                <a:latin typeface="+mj-lt"/>
                <a:ea typeface="+mj-ea"/>
                <a:cs typeface="+mj-cs"/>
              </a:defRPr>
            </a:lvl1pPr>
          </a:lstStyle>
          <a:p>
            <a:pPr algn="r"/>
            <a:endParaRPr lang="en-US" sz="2600" dirty="0"/>
          </a:p>
        </p:txBody>
      </p:sp>
    </p:spTree>
    <p:extLst>
      <p:ext uri="{BB962C8B-B14F-4D97-AF65-F5344CB8AC3E}">
        <p14:creationId xmlns:p14="http://schemas.microsoft.com/office/powerpoint/2010/main" val="3888783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sz="quarter" idx="10"/>
          </p:nvPr>
        </p:nvSpPr>
        <p:spPr/>
        <p:txBody>
          <a:bodyPr/>
          <a:lstStyle/>
          <a:p>
            <a:pPr marL="0" indent="457200" algn="just">
              <a:lnSpc>
                <a:spcPct val="100000"/>
              </a:lnSpc>
              <a:spcBef>
                <a:spcPts val="0"/>
              </a:spcBef>
              <a:buNone/>
            </a:pPr>
            <a:r>
              <a:rPr lang="uk-UA" sz="1500" i="1" u="sng" dirty="0">
                <a:solidFill>
                  <a:schemeClr val="tx1">
                    <a:lumMod val="50000"/>
                  </a:schemeClr>
                </a:solidFill>
                <a:latin typeface="Times New Roman" pitchFamily="18" charset="0"/>
                <a:cs typeface="Times New Roman" pitchFamily="18" charset="0"/>
              </a:rPr>
              <a:t>Спільне володіння </a:t>
            </a:r>
            <a:r>
              <a:rPr lang="uk-UA" sz="1500" b="0" dirty="0">
                <a:solidFill>
                  <a:schemeClr val="tx1">
                    <a:lumMod val="50000"/>
                  </a:schemeClr>
                </a:solidFill>
                <a:latin typeface="Times New Roman" pitchFamily="18" charset="0"/>
                <a:cs typeface="Times New Roman" pitchFamily="18" charset="0"/>
              </a:rPr>
              <a:t>– створення місцевого комерційного підприємства, на якому зарубіжні й місцеві інвестори та власники домовляються про спільне управління. </a:t>
            </a:r>
            <a:endParaRPr lang="uk-UA" sz="15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500" b="0" dirty="0" smtClean="0">
                <a:solidFill>
                  <a:schemeClr val="tx1">
                    <a:lumMod val="50000"/>
                  </a:schemeClr>
                </a:solidFill>
                <a:latin typeface="Times New Roman" pitchFamily="18" charset="0"/>
                <a:cs typeface="Times New Roman" pitchFamily="18" charset="0"/>
              </a:rPr>
              <a:t>Ознаками </a:t>
            </a:r>
            <a:r>
              <a:rPr lang="uk-UA" sz="1500" b="0" dirty="0">
                <a:solidFill>
                  <a:schemeClr val="tx1">
                    <a:lumMod val="50000"/>
                  </a:schemeClr>
                </a:solidFill>
                <a:latin typeface="Times New Roman" pitchFamily="18" charset="0"/>
                <a:cs typeface="Times New Roman" pitchFamily="18" charset="0"/>
              </a:rPr>
              <a:t>спільного володіння є: </a:t>
            </a:r>
            <a:endParaRPr lang="uk-UA" sz="15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500" b="0" dirty="0" smtClean="0">
                <a:solidFill>
                  <a:schemeClr val="tx1">
                    <a:lumMod val="50000"/>
                  </a:schemeClr>
                </a:solidFill>
                <a:latin typeface="Times New Roman" pitchFamily="18" charset="0"/>
                <a:cs typeface="Times New Roman" pitchFamily="18" charset="0"/>
              </a:rPr>
              <a:t> </a:t>
            </a:r>
            <a:r>
              <a:rPr lang="uk-UA" sz="1500" b="0" dirty="0">
                <a:solidFill>
                  <a:schemeClr val="tx1">
                    <a:lumMod val="50000"/>
                  </a:schemeClr>
                </a:solidFill>
                <a:latin typeface="Times New Roman" pitchFamily="18" charset="0"/>
                <a:cs typeface="Times New Roman" pitchFamily="18" charset="0"/>
              </a:rPr>
              <a:t>визначення певних галузей господарської діяльності (приміром, придбання і переробка сировини, виробництво кінцевої продукції, технічне обслуговування, наукові дослідження й розробки, фінансування, збут продукції тощо) та укладання договору про довгострокову (5–10 років) співпрацю; </a:t>
            </a:r>
            <a:endParaRPr lang="uk-UA" sz="15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500" b="0" dirty="0" smtClean="0">
                <a:solidFill>
                  <a:schemeClr val="tx1">
                    <a:lumMod val="50000"/>
                  </a:schemeClr>
                </a:solidFill>
                <a:latin typeface="Times New Roman" pitchFamily="18" charset="0"/>
                <a:cs typeface="Times New Roman" pitchFamily="18" charset="0"/>
              </a:rPr>
              <a:t> </a:t>
            </a:r>
            <a:r>
              <a:rPr lang="uk-UA" sz="1500" b="0" dirty="0">
                <a:solidFill>
                  <a:schemeClr val="tx1">
                    <a:lumMod val="50000"/>
                  </a:schemeClr>
                </a:solidFill>
                <a:latin typeface="Times New Roman" pitchFamily="18" charset="0"/>
                <a:cs typeface="Times New Roman" pitchFamily="18" charset="0"/>
              </a:rPr>
              <a:t>об’єднання власності (активів) партнерів – грошей, будівель і споруд, машин і обладнання, ноу-хау та ін. – для досягнення спільної мети; </a:t>
            </a:r>
            <a:endParaRPr lang="uk-UA" sz="15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500" b="0" dirty="0" smtClean="0">
                <a:solidFill>
                  <a:schemeClr val="tx1">
                    <a:lumMod val="50000"/>
                  </a:schemeClr>
                </a:solidFill>
                <a:latin typeface="Times New Roman" pitchFamily="18" charset="0"/>
                <a:cs typeface="Times New Roman" pitchFamily="18" charset="0"/>
              </a:rPr>
              <a:t> </a:t>
            </a:r>
            <a:r>
              <a:rPr lang="uk-UA" sz="1500" b="0" dirty="0">
                <a:solidFill>
                  <a:schemeClr val="tx1">
                    <a:lumMod val="50000"/>
                  </a:schemeClr>
                </a:solidFill>
                <a:latin typeface="Times New Roman" pitchFamily="18" charset="0"/>
                <a:cs typeface="Times New Roman" pitchFamily="18" charset="0"/>
              </a:rPr>
              <a:t>формування спільного органу управління спільним підприємством; </a:t>
            </a:r>
            <a:endParaRPr lang="uk-UA" sz="15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500" b="0" dirty="0" smtClean="0">
                <a:solidFill>
                  <a:schemeClr val="tx1">
                    <a:lumMod val="50000"/>
                  </a:schemeClr>
                </a:solidFill>
                <a:latin typeface="Times New Roman" pitchFamily="18" charset="0"/>
                <a:cs typeface="Times New Roman" pitchFamily="18" charset="0"/>
              </a:rPr>
              <a:t> </a:t>
            </a:r>
            <a:r>
              <a:rPr lang="uk-UA" sz="1500" b="0" dirty="0">
                <a:solidFill>
                  <a:schemeClr val="tx1">
                    <a:lumMod val="50000"/>
                  </a:schemeClr>
                </a:solidFill>
                <a:latin typeface="Times New Roman" pitchFamily="18" charset="0"/>
                <a:cs typeface="Times New Roman" pitchFamily="18" charset="0"/>
              </a:rPr>
              <a:t>розподіл прибутку спільного підприємства між його учасниками, як правило, пропорційно їхньому внеску до статутного фонду; </a:t>
            </a:r>
            <a:endParaRPr lang="uk-UA" sz="15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500" b="0" dirty="0" smtClean="0">
                <a:solidFill>
                  <a:schemeClr val="tx1">
                    <a:lumMod val="50000"/>
                  </a:schemeClr>
                </a:solidFill>
                <a:latin typeface="Times New Roman" pitchFamily="18" charset="0"/>
                <a:cs typeface="Times New Roman" pitchFamily="18" charset="0"/>
              </a:rPr>
              <a:t> </a:t>
            </a:r>
            <a:r>
              <a:rPr lang="uk-UA" sz="1500" b="0" dirty="0">
                <a:solidFill>
                  <a:schemeClr val="tx1">
                    <a:lumMod val="50000"/>
                  </a:schemeClr>
                </a:solidFill>
                <a:latin typeface="Times New Roman" pitchFamily="18" charset="0"/>
                <a:cs typeface="Times New Roman" pitchFamily="18" charset="0"/>
              </a:rPr>
              <a:t>розподіл можливих збитків (відповідно до частки участі в підприємстві), що є наслідком спільних ризиків та спільної відповідальності партнерів. </a:t>
            </a:r>
            <a:endParaRPr lang="uk-UA" sz="15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500" b="0" dirty="0" smtClean="0">
                <a:solidFill>
                  <a:schemeClr val="tx1">
                    <a:lumMod val="50000"/>
                  </a:schemeClr>
                </a:solidFill>
                <a:latin typeface="Times New Roman" pitchFamily="18" charset="0"/>
                <a:cs typeface="Times New Roman" pitchFamily="18" charset="0"/>
              </a:rPr>
              <a:t>Ці </a:t>
            </a:r>
            <a:r>
              <a:rPr lang="uk-UA" sz="1500" b="0" dirty="0">
                <a:solidFill>
                  <a:schemeClr val="tx1">
                    <a:lumMod val="50000"/>
                  </a:schemeClr>
                </a:solidFill>
                <a:latin typeface="Times New Roman" pitchFamily="18" charset="0"/>
                <a:cs typeface="Times New Roman" pitchFamily="18" charset="0"/>
              </a:rPr>
              <a:t>особливості спільного підприємства формують переваги такого стратегічного підходу до виходу на закордонні ринки, які проявляються: </a:t>
            </a:r>
            <a:endParaRPr lang="uk-UA" sz="15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500" b="0" dirty="0" smtClean="0">
                <a:solidFill>
                  <a:schemeClr val="tx1">
                    <a:lumMod val="50000"/>
                  </a:schemeClr>
                </a:solidFill>
                <a:latin typeface="Times New Roman" pitchFamily="18" charset="0"/>
                <a:cs typeface="Times New Roman" pitchFamily="18" charset="0"/>
              </a:rPr>
              <a:t> </a:t>
            </a:r>
            <a:r>
              <a:rPr lang="uk-UA" sz="1500" b="0" dirty="0">
                <a:solidFill>
                  <a:schemeClr val="tx1">
                    <a:lumMod val="50000"/>
                  </a:schemeClr>
                </a:solidFill>
                <a:latin typeface="Times New Roman" pitchFamily="18" charset="0"/>
                <a:cs typeface="Times New Roman" pitchFamily="18" charset="0"/>
              </a:rPr>
              <a:t>у більшій (порівняно з іншими формами співпраці) мотивації партнерів нарощувати обсяги виробництва, модернізувати його, налагоджувати нові канали збуту і т. ін.; </a:t>
            </a:r>
            <a:endParaRPr lang="uk-UA" sz="15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500" b="0" dirty="0" smtClean="0">
                <a:solidFill>
                  <a:schemeClr val="tx1">
                    <a:lumMod val="50000"/>
                  </a:schemeClr>
                </a:solidFill>
                <a:latin typeface="Times New Roman" pitchFamily="18" charset="0"/>
                <a:cs typeface="Times New Roman" pitchFamily="18" charset="0"/>
              </a:rPr>
              <a:t> </a:t>
            </a:r>
            <a:r>
              <a:rPr lang="uk-UA" sz="1500" b="0" dirty="0">
                <a:solidFill>
                  <a:schemeClr val="tx1">
                    <a:lumMod val="50000"/>
                  </a:schemeClr>
                </a:solidFill>
                <a:latin typeface="Times New Roman" pitchFamily="18" charset="0"/>
                <a:cs typeface="Times New Roman" pitchFamily="18" charset="0"/>
              </a:rPr>
              <a:t>у підвищеній відповідальності партнерів за якість продукції, за її реалізацію; </a:t>
            </a:r>
            <a:endParaRPr lang="uk-UA" sz="15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500" b="0" dirty="0" smtClean="0">
                <a:solidFill>
                  <a:schemeClr val="tx1">
                    <a:lumMod val="50000"/>
                  </a:schemeClr>
                </a:solidFill>
                <a:latin typeface="Times New Roman" pitchFamily="18" charset="0"/>
                <a:cs typeface="Times New Roman" pitchFamily="18" charset="0"/>
              </a:rPr>
              <a:t> </a:t>
            </a:r>
            <a:r>
              <a:rPr lang="uk-UA" sz="1500" b="0" dirty="0">
                <a:solidFill>
                  <a:schemeClr val="tx1">
                    <a:lumMod val="50000"/>
                  </a:schemeClr>
                </a:solidFill>
                <a:latin typeface="Times New Roman" pitchFamily="18" charset="0"/>
                <a:cs typeface="Times New Roman" pitchFamily="18" charset="0"/>
              </a:rPr>
              <a:t>у кращому контролі виробничих та управлінських операцій і кращому вивченні ринків (порівняно з іншими формами спільного підприємництва);  у можливості отримання пільг із боку іноземного уряду; </a:t>
            </a:r>
            <a:endParaRPr lang="uk-UA" sz="15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500" b="0" dirty="0" smtClean="0">
                <a:solidFill>
                  <a:schemeClr val="tx1">
                    <a:lumMod val="50000"/>
                  </a:schemeClr>
                </a:solidFill>
                <a:latin typeface="Times New Roman" pitchFamily="18" charset="0"/>
                <a:cs typeface="Times New Roman" pitchFamily="18" charset="0"/>
              </a:rPr>
              <a:t> </a:t>
            </a:r>
            <a:r>
              <a:rPr lang="uk-UA" sz="1500" b="0" dirty="0">
                <a:solidFill>
                  <a:schemeClr val="tx1">
                    <a:lumMod val="50000"/>
                  </a:schemeClr>
                </a:solidFill>
                <a:latin typeface="Times New Roman" pitchFamily="18" charset="0"/>
                <a:cs typeface="Times New Roman" pitchFamily="18" charset="0"/>
              </a:rPr>
              <a:t>у загальній можливості потрапити на ринок країни (якщо на інші форми співпраці існують законодавчі обмеження). Разом із тим спільне володіння може створити проблеми, якщо: </a:t>
            </a:r>
            <a:endParaRPr lang="uk-UA" sz="15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500" b="0" dirty="0" smtClean="0">
                <a:solidFill>
                  <a:schemeClr val="tx1">
                    <a:lumMod val="50000"/>
                  </a:schemeClr>
                </a:solidFill>
                <a:latin typeface="Times New Roman" pitchFamily="18" charset="0"/>
                <a:cs typeface="Times New Roman" pitchFamily="18" charset="0"/>
              </a:rPr>
              <a:t> </a:t>
            </a:r>
            <a:r>
              <a:rPr lang="uk-UA" sz="1500" b="0" dirty="0">
                <a:solidFill>
                  <a:schemeClr val="tx1">
                    <a:lumMod val="50000"/>
                  </a:schemeClr>
                </a:solidFill>
                <a:latin typeface="Times New Roman" pitchFamily="18" charset="0"/>
                <a:cs typeface="Times New Roman" pitchFamily="18" charset="0"/>
              </a:rPr>
              <a:t>не враховано особливості зарубіжних країн, на території яких створюється СП, у результаті чого готова продукція не знайде покупця на місцевому ринку;  обрано не того партнера. </a:t>
            </a:r>
            <a:endParaRPr lang="uk-UA" sz="15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500" b="0" dirty="0" smtClean="0">
                <a:solidFill>
                  <a:schemeClr val="tx1">
                    <a:lumMod val="50000"/>
                  </a:schemeClr>
                </a:solidFill>
                <a:latin typeface="Times New Roman" pitchFamily="18" charset="0"/>
                <a:cs typeface="Times New Roman" pitchFamily="18" charset="0"/>
              </a:rPr>
              <a:t>Головними </a:t>
            </a:r>
            <a:r>
              <a:rPr lang="uk-UA" sz="1500" b="0" dirty="0">
                <a:solidFill>
                  <a:schemeClr val="tx1">
                    <a:lumMod val="50000"/>
                  </a:schemeClr>
                </a:solidFill>
                <a:latin typeface="Times New Roman" pitchFamily="18" charset="0"/>
                <a:cs typeface="Times New Roman" pitchFamily="18" charset="0"/>
              </a:rPr>
              <a:t>ознаками спільного партнерства у будь-якому разі мають бути взаємна зацікавленість і взаємне прагнення до ефективної співпраці. </a:t>
            </a:r>
          </a:p>
        </p:txBody>
      </p:sp>
    </p:spTree>
    <p:extLst>
      <p:ext uri="{BB962C8B-B14F-4D97-AF65-F5344CB8AC3E}">
        <p14:creationId xmlns:p14="http://schemas.microsoft.com/office/powerpoint/2010/main" val="3957306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203201" y="262468"/>
            <a:ext cx="11653838" cy="5508096"/>
          </a:xfrm>
        </p:spPr>
        <p:txBody>
          <a:bodyPr/>
          <a:lstStyle/>
          <a:p>
            <a:pPr marL="0" indent="457200" algn="ju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Особливе місце серед способів виходу підприємства на зовнішній ринок належить </a:t>
            </a:r>
            <a:r>
              <a:rPr lang="uk-UA" sz="2000" dirty="0" smtClean="0">
                <a:solidFill>
                  <a:schemeClr val="tx1">
                    <a:lumMod val="50000"/>
                  </a:schemeClr>
                </a:solidFill>
                <a:latin typeface="Times New Roman" pitchFamily="18" charset="0"/>
                <a:cs typeface="Times New Roman" pitchFamily="18" charset="0"/>
              </a:rPr>
              <a:t>прямому інвестуванню </a:t>
            </a:r>
            <a:r>
              <a:rPr lang="uk-UA" sz="2000" b="0" dirty="0">
                <a:solidFill>
                  <a:schemeClr val="tx1">
                    <a:lumMod val="50000"/>
                  </a:schemeClr>
                </a:solidFill>
                <a:latin typeface="Times New Roman" pitchFamily="18" charset="0"/>
                <a:cs typeface="Times New Roman" pitchFamily="18" charset="0"/>
              </a:rPr>
              <a:t>чи трансферту </a:t>
            </a:r>
            <a:r>
              <a:rPr lang="uk-UA" sz="2000" b="0" dirty="0" smtClean="0">
                <a:solidFill>
                  <a:schemeClr val="tx1">
                    <a:lumMod val="50000"/>
                  </a:schemeClr>
                </a:solidFill>
                <a:latin typeface="Times New Roman" pitchFamily="18" charset="0"/>
                <a:cs typeface="Times New Roman" pitchFamily="18" charset="0"/>
              </a:rPr>
              <a:t>капіталу. Стратегія </a:t>
            </a:r>
            <a:r>
              <a:rPr lang="uk-UA" sz="2000" b="0" dirty="0">
                <a:solidFill>
                  <a:schemeClr val="tx1">
                    <a:lumMod val="50000"/>
                  </a:schemeClr>
                </a:solidFill>
                <a:latin typeface="Times New Roman" pitchFamily="18" charset="0"/>
                <a:cs typeface="Times New Roman" pitchFamily="18" charset="0"/>
              </a:rPr>
              <a:t>прямого інвестування полягає в тому, що в процесі ведення зовнішньої торгівлі, </a:t>
            </a:r>
            <a:r>
              <a:rPr lang="uk-UA" sz="2000" b="0" dirty="0" smtClean="0">
                <a:solidFill>
                  <a:schemeClr val="tx1">
                    <a:lumMod val="50000"/>
                  </a:schemeClr>
                </a:solidFill>
                <a:latin typeface="Times New Roman" pitchFamily="18" charset="0"/>
                <a:cs typeface="Times New Roman" pitchFamily="18" charset="0"/>
              </a:rPr>
              <a:t>з часом </a:t>
            </a:r>
            <a:r>
              <a:rPr lang="uk-UA" sz="2000" b="0" dirty="0">
                <a:solidFill>
                  <a:schemeClr val="tx1">
                    <a:lumMod val="50000"/>
                  </a:schemeClr>
                </a:solidFill>
                <a:latin typeface="Times New Roman" pitchFamily="18" charset="0"/>
                <a:cs typeface="Times New Roman" pitchFamily="18" charset="0"/>
              </a:rPr>
              <a:t>підприємство засновує за кордоном власні виробничі філії для виготовлення товарів ЗЕД. </a:t>
            </a:r>
            <a:r>
              <a:rPr lang="uk-UA" sz="2000" b="0" dirty="0" smtClean="0">
                <a:solidFill>
                  <a:schemeClr val="tx1">
                    <a:lumMod val="50000"/>
                  </a:schemeClr>
                </a:solidFill>
                <a:latin typeface="Times New Roman" pitchFamily="18" charset="0"/>
                <a:cs typeface="Times New Roman" pitchFamily="18" charset="0"/>
              </a:rPr>
              <a:t>Дана стратегія </a:t>
            </a:r>
            <a:r>
              <a:rPr lang="uk-UA" sz="2000" b="0" dirty="0">
                <a:solidFill>
                  <a:schemeClr val="tx1">
                    <a:lumMod val="50000"/>
                  </a:schemeClr>
                </a:solidFill>
                <a:latin typeface="Times New Roman" pitchFamily="18" charset="0"/>
                <a:cs typeface="Times New Roman" pitchFamily="18" charset="0"/>
              </a:rPr>
              <a:t>не може розглядатись як стратегія виходу на зовнішні ринки, оскільки вона має більш </a:t>
            </a:r>
            <a:r>
              <a:rPr lang="uk-UA" sz="2000" b="0" dirty="0" smtClean="0">
                <a:solidFill>
                  <a:schemeClr val="tx1">
                    <a:lumMod val="50000"/>
                  </a:schemeClr>
                </a:solidFill>
                <a:latin typeface="Times New Roman" pitchFamily="18" charset="0"/>
                <a:cs typeface="Times New Roman" pitchFamily="18" charset="0"/>
              </a:rPr>
              <a:t>ширші стратегічні </a:t>
            </a:r>
            <a:r>
              <a:rPr lang="uk-UA" sz="2000" b="0" dirty="0">
                <a:solidFill>
                  <a:schemeClr val="tx1">
                    <a:lumMod val="50000"/>
                  </a:schemeClr>
                </a:solidFill>
                <a:latin typeface="Times New Roman" pitchFamily="18" charset="0"/>
                <a:cs typeface="Times New Roman" pitchFamily="18" charset="0"/>
              </a:rPr>
              <a:t>цілі, а перенесення виробничих потужностей за межі держави, може стати кінцевою </a:t>
            </a:r>
            <a:r>
              <a:rPr lang="uk-UA" sz="2000" b="0" dirty="0" smtClean="0">
                <a:solidFill>
                  <a:schemeClr val="tx1">
                    <a:lumMod val="50000"/>
                  </a:schemeClr>
                </a:solidFill>
                <a:latin typeface="Times New Roman" pitchFamily="18" charset="0"/>
                <a:cs typeface="Times New Roman" pitchFamily="18" charset="0"/>
              </a:rPr>
              <a:t>метою стратегії </a:t>
            </a:r>
            <a:r>
              <a:rPr lang="uk-UA" sz="2000" b="0" dirty="0">
                <a:solidFill>
                  <a:schemeClr val="tx1">
                    <a:lumMod val="50000"/>
                  </a:schemeClr>
                </a:solidFill>
                <a:latin typeface="Times New Roman" pitchFamily="18" charset="0"/>
                <a:cs typeface="Times New Roman" pitchFamily="18" charset="0"/>
              </a:rPr>
              <a:t>розвитку ЗЕД.</a:t>
            </a:r>
          </a:p>
          <a:p>
            <a:pPr marL="0" indent="457200" algn="just">
              <a:lnSpc>
                <a:spcPct val="100000"/>
              </a:lnSpc>
              <a:spcBef>
                <a:spcPts val="0"/>
              </a:spcBef>
              <a:buNone/>
            </a:pPr>
            <a:r>
              <a:rPr lang="uk-UA" sz="2000" dirty="0">
                <a:solidFill>
                  <a:schemeClr val="tx1">
                    <a:lumMod val="50000"/>
                  </a:schemeClr>
                </a:solidFill>
                <a:latin typeface="Times New Roman" pitchFamily="18" charset="0"/>
                <a:cs typeface="Times New Roman" pitchFamily="18" charset="0"/>
              </a:rPr>
              <a:t>Основні риси цього способу:</a:t>
            </a:r>
          </a:p>
          <a:p>
            <a:pPr marL="0" indent="457200" algn="just">
              <a:lnSpc>
                <a:spcPct val="100000"/>
              </a:lnSpc>
              <a:spcBef>
                <a:spcPts val="0"/>
              </a:spcBef>
            </a:pPr>
            <a:r>
              <a:rPr lang="uk-UA" sz="2000" b="0" dirty="0" smtClean="0">
                <a:solidFill>
                  <a:schemeClr val="tx1">
                    <a:lumMod val="50000"/>
                  </a:schemeClr>
                </a:solidFill>
                <a:latin typeface="Times New Roman" pitchFamily="18" charset="0"/>
                <a:cs typeface="Times New Roman" pitchFamily="18" charset="0"/>
              </a:rPr>
              <a:t>максимальні </a:t>
            </a:r>
            <a:r>
              <a:rPr lang="uk-UA" sz="2000" b="0" dirty="0">
                <a:solidFill>
                  <a:schemeClr val="tx1">
                    <a:lumMod val="50000"/>
                  </a:schemeClr>
                </a:solidFill>
                <a:latin typeface="Times New Roman" pitchFamily="18" charset="0"/>
                <a:cs typeface="Times New Roman" pitchFamily="18" charset="0"/>
              </a:rPr>
              <a:t>інвестиційні витрати та поточні грошові зобов'язання;</a:t>
            </a:r>
          </a:p>
          <a:p>
            <a:pPr marL="0" indent="457200" algn="just">
              <a:lnSpc>
                <a:spcPct val="100000"/>
              </a:lnSpc>
              <a:spcBef>
                <a:spcPts val="0"/>
              </a:spcBef>
            </a:pPr>
            <a:r>
              <a:rPr lang="uk-UA" sz="2000" b="0" dirty="0" smtClean="0">
                <a:solidFill>
                  <a:schemeClr val="tx1">
                    <a:lumMod val="50000"/>
                  </a:schemeClr>
                </a:solidFill>
                <a:latin typeface="Times New Roman" pitchFamily="18" charset="0"/>
                <a:cs typeface="Times New Roman" pitchFamily="18" charset="0"/>
              </a:rPr>
              <a:t>максимальна </a:t>
            </a:r>
            <a:r>
              <a:rPr lang="uk-UA" sz="2000" b="0" dirty="0">
                <a:solidFill>
                  <a:schemeClr val="tx1">
                    <a:lumMod val="50000"/>
                  </a:schemeClr>
                </a:solidFill>
                <a:latin typeface="Times New Roman" pitchFamily="18" charset="0"/>
                <a:cs typeface="Times New Roman" pitchFamily="18" charset="0"/>
              </a:rPr>
              <a:t>відповідальність за результати діяльності; </a:t>
            </a:r>
            <a:endParaRPr lang="uk-UA" sz="20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pPr>
            <a:r>
              <a:rPr lang="ru-RU" sz="2000" b="0" dirty="0" smtClean="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максимальний</a:t>
            </a:r>
            <a:r>
              <a:rPr lang="ru-RU" sz="2000" b="0" dirty="0">
                <a:solidFill>
                  <a:schemeClr val="tx1">
                    <a:lumMod val="50000"/>
                  </a:schemeClr>
                </a:solidFill>
                <a:latin typeface="Times New Roman" pitchFamily="18" charset="0"/>
                <a:cs typeface="Times New Roman" pitchFamily="18" charset="0"/>
              </a:rPr>
              <a:t> контроль за </a:t>
            </a:r>
            <a:r>
              <a:rPr lang="ru-RU" sz="2000" b="0" dirty="0" err="1">
                <a:solidFill>
                  <a:schemeClr val="tx1">
                    <a:lumMod val="50000"/>
                  </a:schemeClr>
                </a:solidFill>
                <a:latin typeface="Times New Roman" pitchFamily="18" charset="0"/>
                <a:cs typeface="Times New Roman" pitchFamily="18" charset="0"/>
              </a:rPr>
              <a:t>діяльністю</a:t>
            </a:r>
            <a:r>
              <a:rPr lang="ru-RU" sz="2000" b="0" dirty="0">
                <a:solidFill>
                  <a:schemeClr val="tx1">
                    <a:lumMod val="50000"/>
                  </a:schemeClr>
                </a:solidFill>
                <a:latin typeface="Times New Roman" pitchFamily="18" charset="0"/>
                <a:cs typeface="Times New Roman" pitchFamily="18" charset="0"/>
              </a:rPr>
              <a:t>; </a:t>
            </a:r>
            <a:endParaRPr lang="ru-RU" sz="20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pPr>
            <a:r>
              <a:rPr lang="ru-RU" sz="2000" b="0" dirty="0" smtClean="0">
                <a:solidFill>
                  <a:schemeClr val="tx1">
                    <a:lumMod val="50000"/>
                  </a:schemeClr>
                </a:solidFill>
                <a:latin typeface="Times New Roman" pitchFamily="18" charset="0"/>
                <a:cs typeface="Times New Roman" pitchFamily="18" charset="0"/>
              </a:rPr>
              <a:t>- </a:t>
            </a:r>
            <a:r>
              <a:rPr lang="ru-RU" sz="2000" b="0" dirty="0">
                <a:solidFill>
                  <a:schemeClr val="tx1">
                    <a:lumMod val="50000"/>
                  </a:schemeClr>
                </a:solidFill>
                <a:latin typeface="Times New Roman" pitchFamily="18" charset="0"/>
                <a:cs typeface="Times New Roman" pitchFamily="18" charset="0"/>
              </a:rPr>
              <a:t>складна процедура </a:t>
            </a:r>
            <a:r>
              <a:rPr lang="ru-RU" sz="2000" b="0" dirty="0" err="1">
                <a:solidFill>
                  <a:schemeClr val="tx1">
                    <a:lumMod val="50000"/>
                  </a:schemeClr>
                </a:solidFill>
                <a:latin typeface="Times New Roman" pitchFamily="18" charset="0"/>
                <a:cs typeface="Times New Roman" pitchFamily="18" charset="0"/>
              </a:rPr>
              <a:t>виходу</a:t>
            </a:r>
            <a:r>
              <a:rPr lang="ru-RU" sz="2000" b="0" dirty="0">
                <a:solidFill>
                  <a:schemeClr val="tx1">
                    <a:lumMod val="50000"/>
                  </a:schemeClr>
                </a:solidFill>
                <a:latin typeface="Times New Roman" pitchFamily="18" charset="0"/>
                <a:cs typeface="Times New Roman" pitchFamily="18" charset="0"/>
              </a:rPr>
              <a:t> з ринку. </a:t>
            </a:r>
            <a:endParaRPr lang="ru-RU" sz="2000" b="0" dirty="0" smtClean="0">
              <a:solidFill>
                <a:schemeClr val="tx1">
                  <a:lumMod val="50000"/>
                </a:schemeClr>
              </a:solidFill>
              <a:latin typeface="Times New Roman" pitchFamily="18" charset="0"/>
              <a:cs typeface="Times New Roman" pitchFamily="18" charset="0"/>
            </a:endParaRPr>
          </a:p>
          <a:p>
            <a:pPr marL="0" indent="0" algn="just">
              <a:lnSpc>
                <a:spcPct val="100000"/>
              </a:lnSpc>
              <a:spcBef>
                <a:spcPts val="0"/>
              </a:spcBef>
              <a:buNone/>
            </a:pPr>
            <a:endParaRPr lang="uk-UA" sz="2000" b="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010529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211667" y="279400"/>
            <a:ext cx="11645371" cy="5491163"/>
          </a:xfrm>
        </p:spPr>
        <p:txBody>
          <a:bodyPr/>
          <a:lstStyle/>
          <a:p>
            <a:pPr marL="0" indent="457200" algn="just">
              <a:lnSpc>
                <a:spcPct val="100000"/>
              </a:lnSpc>
              <a:spcBef>
                <a:spcPts val="0"/>
              </a:spcBef>
              <a:buNone/>
            </a:pPr>
            <a:r>
              <a:rPr lang="uk-UA" sz="1700" b="0" dirty="0">
                <a:solidFill>
                  <a:schemeClr val="tx1">
                    <a:lumMod val="50000"/>
                  </a:schemeClr>
                </a:solidFill>
                <a:latin typeface="Times New Roman" pitchFamily="18" charset="0"/>
                <a:cs typeface="Times New Roman" pitchFamily="18" charset="0"/>
              </a:rPr>
              <a:t>У с</a:t>
            </a:r>
            <a:r>
              <a:rPr lang="en-US" sz="1700" b="0" dirty="0">
                <a:solidFill>
                  <a:schemeClr val="tx1">
                    <a:lumMod val="50000"/>
                  </a:schemeClr>
                </a:solidFill>
                <a:latin typeface="Times New Roman" pitchFamily="18" charset="0"/>
                <a:cs typeface="Times New Roman" pitchFamily="18" charset="0"/>
              </a:rPr>
              <a:t>y</a:t>
            </a:r>
            <a:r>
              <a:rPr lang="uk-UA" sz="1700" b="0" dirty="0" err="1">
                <a:solidFill>
                  <a:schemeClr val="tx1">
                    <a:lumMod val="50000"/>
                  </a:schemeClr>
                </a:solidFill>
                <a:latin typeface="Times New Roman" pitchFamily="18" charset="0"/>
                <a:cs typeface="Times New Roman" pitchFamily="18" charset="0"/>
              </a:rPr>
              <a:t>часних</a:t>
            </a:r>
            <a:r>
              <a:rPr lang="uk-UA" sz="1700" b="0" dirty="0">
                <a:solidFill>
                  <a:schemeClr val="tx1">
                    <a:lumMod val="50000"/>
                  </a:schemeClr>
                </a:solidFill>
                <a:latin typeface="Times New Roman" pitchFamily="18" charset="0"/>
                <a:cs typeface="Times New Roman" pitchFamily="18" charset="0"/>
              </a:rPr>
              <a:t> </a:t>
            </a:r>
            <a:r>
              <a:rPr lang="en-US" sz="1700" b="0" dirty="0">
                <a:solidFill>
                  <a:schemeClr val="tx1">
                    <a:lumMod val="50000"/>
                  </a:schemeClr>
                </a:solidFill>
                <a:latin typeface="Times New Roman" pitchFamily="18" charset="0"/>
                <a:cs typeface="Times New Roman" pitchFamily="18" charset="0"/>
              </a:rPr>
              <a:t>y</a:t>
            </a:r>
            <a:r>
              <a:rPr lang="uk-UA" sz="1700" b="0" dirty="0">
                <a:solidFill>
                  <a:schemeClr val="tx1">
                    <a:lumMod val="50000"/>
                  </a:schemeClr>
                </a:solidFill>
                <a:latin typeface="Times New Roman" pitchFamily="18" charset="0"/>
                <a:cs typeface="Times New Roman" pitchFamily="18" charset="0"/>
              </a:rPr>
              <a:t>мовах пом</a:t>
            </a:r>
            <a:r>
              <a:rPr lang="en-US" sz="1700" b="0" dirty="0" err="1">
                <a:solidFill>
                  <a:schemeClr val="tx1">
                    <a:lumMod val="50000"/>
                  </a:schemeClr>
                </a:solidFill>
                <a:latin typeface="Times New Roman" pitchFamily="18" charset="0"/>
                <a:cs typeface="Times New Roman" pitchFamily="18" charset="0"/>
              </a:rPr>
              <a:t>i</a:t>
            </a:r>
            <a:r>
              <a:rPr lang="uk-UA" sz="1700" b="0" dirty="0" err="1">
                <a:solidFill>
                  <a:schemeClr val="tx1">
                    <a:lumMod val="50000"/>
                  </a:schemeClr>
                </a:solidFill>
                <a:latin typeface="Times New Roman" pitchFamily="18" charset="0"/>
                <a:cs typeface="Times New Roman" pitchFamily="18" charset="0"/>
              </a:rPr>
              <a:t>тно</a:t>
            </a:r>
            <a:r>
              <a:rPr lang="uk-UA" sz="1700" b="0" dirty="0">
                <a:solidFill>
                  <a:schemeClr val="tx1">
                    <a:lumMod val="50000"/>
                  </a:schemeClr>
                </a:solidFill>
                <a:latin typeface="Times New Roman" pitchFamily="18" charset="0"/>
                <a:cs typeface="Times New Roman" pitchFamily="18" charset="0"/>
              </a:rPr>
              <a:t> </a:t>
            </a:r>
            <a:r>
              <a:rPr lang="uk-UA" sz="1700" b="0" dirty="0" err="1">
                <a:solidFill>
                  <a:schemeClr val="tx1">
                    <a:lumMod val="50000"/>
                  </a:schemeClr>
                </a:solidFill>
                <a:latin typeface="Times New Roman" pitchFamily="18" charset="0"/>
                <a:cs typeface="Times New Roman" pitchFamily="18" charset="0"/>
              </a:rPr>
              <a:t>зр</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сл</a:t>
            </a:r>
            <a:r>
              <a:rPr lang="en-US" sz="1700" b="0" dirty="0">
                <a:solidFill>
                  <a:schemeClr val="tx1">
                    <a:lumMod val="50000"/>
                  </a:schemeClr>
                </a:solidFill>
                <a:latin typeface="Times New Roman" pitchFamily="18" charset="0"/>
                <a:cs typeface="Times New Roman" pitchFamily="18" charset="0"/>
              </a:rPr>
              <a:t>a </a:t>
            </a:r>
            <a:r>
              <a:rPr lang="uk-UA" sz="1700" b="0" dirty="0">
                <a:solidFill>
                  <a:schemeClr val="tx1">
                    <a:lumMod val="50000"/>
                  </a:schemeClr>
                </a:solidFill>
                <a:latin typeface="Times New Roman" pitchFamily="18" charset="0"/>
                <a:cs typeface="Times New Roman" pitchFamily="18" charset="0"/>
              </a:rPr>
              <a:t>р</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ль</a:t>
            </a:r>
            <a:r>
              <a:rPr lang="uk-UA" sz="1700" b="0" dirty="0">
                <a:solidFill>
                  <a:schemeClr val="tx1">
                    <a:lumMod val="50000"/>
                  </a:schemeClr>
                </a:solidFill>
                <a:latin typeface="Times New Roman" pitchFamily="18" charset="0"/>
                <a:cs typeface="Times New Roman" pitchFamily="18" charset="0"/>
              </a:rPr>
              <a:t> </a:t>
            </a:r>
            <a:r>
              <a:rPr lang="uk-UA" sz="1700" i="1" u="sng" dirty="0">
                <a:solidFill>
                  <a:schemeClr val="tx1">
                    <a:lumMod val="50000"/>
                  </a:schemeClr>
                </a:solidFill>
                <a:latin typeface="Times New Roman" pitchFamily="18" charset="0"/>
                <a:cs typeface="Times New Roman" pitchFamily="18" charset="0"/>
              </a:rPr>
              <a:t>м</a:t>
            </a:r>
            <a:r>
              <a:rPr lang="en-US" sz="1700" i="1" u="sng" dirty="0" err="1">
                <a:solidFill>
                  <a:schemeClr val="tx1">
                    <a:lumMod val="50000"/>
                  </a:schemeClr>
                </a:solidFill>
                <a:latin typeface="Times New Roman" pitchFamily="18" charset="0"/>
                <a:cs typeface="Times New Roman" pitchFamily="18" charset="0"/>
              </a:rPr>
              <a:t>i</a:t>
            </a:r>
            <a:r>
              <a:rPr lang="uk-UA" sz="1700" i="1" u="sng" dirty="0" err="1">
                <a:solidFill>
                  <a:schemeClr val="tx1">
                    <a:lumMod val="50000"/>
                  </a:schemeClr>
                </a:solidFill>
                <a:latin typeface="Times New Roman" pitchFamily="18" charset="0"/>
                <a:cs typeface="Times New Roman" pitchFamily="18" charset="0"/>
              </a:rPr>
              <a:t>жн</a:t>
            </a:r>
            <a:r>
              <a:rPr lang="en-US" sz="1700" i="1" u="sng" dirty="0">
                <a:solidFill>
                  <a:schemeClr val="tx1">
                    <a:lumMod val="50000"/>
                  </a:schemeClr>
                </a:solidFill>
                <a:latin typeface="Times New Roman" pitchFamily="18" charset="0"/>
                <a:cs typeface="Times New Roman" pitchFamily="18" charset="0"/>
              </a:rPr>
              <a:t>a</a:t>
            </a:r>
            <a:r>
              <a:rPr lang="uk-UA" sz="1700" i="1" u="sng" dirty="0" err="1">
                <a:solidFill>
                  <a:schemeClr val="tx1">
                    <a:lumMod val="50000"/>
                  </a:schemeClr>
                </a:solidFill>
                <a:latin typeface="Times New Roman" pitchFamily="18" charset="0"/>
                <a:cs typeface="Times New Roman" pitchFamily="18" charset="0"/>
              </a:rPr>
              <a:t>родної</a:t>
            </a:r>
            <a:r>
              <a:rPr lang="uk-UA" sz="1700" i="1" u="sng" dirty="0">
                <a:solidFill>
                  <a:schemeClr val="tx1">
                    <a:lumMod val="50000"/>
                  </a:schemeClr>
                </a:solidFill>
                <a:latin typeface="Times New Roman" pitchFamily="18" charset="0"/>
                <a:cs typeface="Times New Roman" pitchFamily="18" charset="0"/>
              </a:rPr>
              <a:t> </a:t>
            </a:r>
            <a:r>
              <a:rPr lang="en-US" sz="1700" i="1" u="sng" dirty="0" err="1">
                <a:solidFill>
                  <a:schemeClr val="tx1">
                    <a:lumMod val="50000"/>
                  </a:schemeClr>
                </a:solidFill>
                <a:latin typeface="Times New Roman" pitchFamily="18" charset="0"/>
                <a:cs typeface="Times New Roman" pitchFamily="18" charset="0"/>
              </a:rPr>
              <a:t>i</a:t>
            </a:r>
            <a:r>
              <a:rPr lang="uk-UA" sz="1700" i="1" u="sng" dirty="0" err="1">
                <a:solidFill>
                  <a:schemeClr val="tx1">
                    <a:lumMod val="50000"/>
                  </a:schemeClr>
                </a:solidFill>
                <a:latin typeface="Times New Roman" pitchFamily="18" charset="0"/>
                <a:cs typeface="Times New Roman" pitchFamily="18" charset="0"/>
              </a:rPr>
              <a:t>нв</a:t>
            </a:r>
            <a:r>
              <a:rPr lang="en-US" sz="1700" i="1" u="sng" dirty="0">
                <a:solidFill>
                  <a:schemeClr val="tx1">
                    <a:lumMod val="50000"/>
                  </a:schemeClr>
                </a:solidFill>
                <a:latin typeface="Times New Roman" pitchFamily="18" charset="0"/>
                <a:cs typeface="Times New Roman" pitchFamily="18" charset="0"/>
              </a:rPr>
              <a:t>e</a:t>
            </a:r>
            <a:r>
              <a:rPr lang="uk-UA" sz="1700" i="1" u="sng" dirty="0" err="1">
                <a:solidFill>
                  <a:schemeClr val="tx1">
                    <a:lumMod val="50000"/>
                  </a:schemeClr>
                </a:solidFill>
                <a:latin typeface="Times New Roman" pitchFamily="18" charset="0"/>
                <a:cs typeface="Times New Roman" pitchFamily="18" charset="0"/>
              </a:rPr>
              <a:t>стиційн</a:t>
            </a:r>
            <a:r>
              <a:rPr lang="en-US" sz="1700" i="1" u="sng" dirty="0">
                <a:solidFill>
                  <a:schemeClr val="tx1">
                    <a:lumMod val="50000"/>
                  </a:schemeClr>
                </a:solidFill>
                <a:latin typeface="Times New Roman" pitchFamily="18" charset="0"/>
                <a:cs typeface="Times New Roman" pitchFamily="18" charset="0"/>
              </a:rPr>
              <a:t>o</a:t>
            </a:r>
            <a:r>
              <a:rPr lang="uk-UA" sz="1700" i="1" u="sng" dirty="0">
                <a:solidFill>
                  <a:schemeClr val="tx1">
                    <a:lumMod val="50000"/>
                  </a:schemeClr>
                </a:solidFill>
                <a:latin typeface="Times New Roman" pitchFamily="18" charset="0"/>
                <a:cs typeface="Times New Roman" pitchFamily="18" charset="0"/>
              </a:rPr>
              <a:t>ї д</a:t>
            </a:r>
            <a:r>
              <a:rPr lang="en-US" sz="1700" i="1" u="sng" dirty="0" err="1">
                <a:solidFill>
                  <a:schemeClr val="tx1">
                    <a:lumMod val="50000"/>
                  </a:schemeClr>
                </a:solidFill>
                <a:latin typeface="Times New Roman" pitchFamily="18" charset="0"/>
                <a:cs typeface="Times New Roman" pitchFamily="18" charset="0"/>
              </a:rPr>
              <a:t>i</a:t>
            </a:r>
            <a:r>
              <a:rPr lang="uk-UA" sz="1700" i="1" u="sng" dirty="0" err="1">
                <a:solidFill>
                  <a:schemeClr val="tx1">
                    <a:lumMod val="50000"/>
                  </a:schemeClr>
                </a:solidFill>
                <a:latin typeface="Times New Roman" pitchFamily="18" charset="0"/>
                <a:cs typeface="Times New Roman" pitchFamily="18" charset="0"/>
              </a:rPr>
              <a:t>яльн</a:t>
            </a:r>
            <a:r>
              <a:rPr lang="en-US" sz="1700" i="1" u="sng" dirty="0">
                <a:solidFill>
                  <a:schemeClr val="tx1">
                    <a:lumMod val="50000"/>
                  </a:schemeClr>
                </a:solidFill>
                <a:latin typeface="Times New Roman" pitchFamily="18" charset="0"/>
                <a:cs typeface="Times New Roman" pitchFamily="18" charset="0"/>
              </a:rPr>
              <a:t>o</a:t>
            </a:r>
            <a:r>
              <a:rPr lang="uk-UA" sz="1700" i="1" u="sng" dirty="0" err="1">
                <a:solidFill>
                  <a:schemeClr val="tx1">
                    <a:lumMod val="50000"/>
                  </a:schemeClr>
                </a:solidFill>
                <a:latin typeface="Times New Roman" pitchFamily="18" charset="0"/>
                <a:cs typeface="Times New Roman" pitchFamily="18" charset="0"/>
              </a:rPr>
              <a:t>ст</a:t>
            </a:r>
            <a:r>
              <a:rPr lang="en-US" sz="1700" i="1" u="sng" dirty="0" err="1">
                <a:solidFill>
                  <a:schemeClr val="tx1">
                    <a:lumMod val="50000"/>
                  </a:schemeClr>
                </a:solidFill>
                <a:latin typeface="Times New Roman" pitchFamily="18" charset="0"/>
                <a:cs typeface="Times New Roman" pitchFamily="18" charset="0"/>
              </a:rPr>
              <a:t>i</a:t>
            </a:r>
            <a:r>
              <a:rPr lang="en-US" sz="1700" i="1" u="sng" dirty="0">
                <a:solidFill>
                  <a:schemeClr val="tx1">
                    <a:lumMod val="50000"/>
                  </a:schemeClr>
                </a:solidFill>
                <a:latin typeface="Times New Roman" pitchFamily="18" charset="0"/>
                <a:cs typeface="Times New Roman" pitchFamily="18" charset="0"/>
              </a:rPr>
              <a:t> </a:t>
            </a:r>
            <a:r>
              <a:rPr lang="uk-UA" sz="1700" b="0" dirty="0">
                <a:solidFill>
                  <a:schemeClr val="tx1">
                    <a:lumMod val="50000"/>
                  </a:schemeClr>
                </a:solidFill>
                <a:latin typeface="Times New Roman" pitchFamily="18" charset="0"/>
                <a:cs typeface="Times New Roman" pitchFamily="18" charset="0"/>
              </a:rPr>
              <a:t>як ф</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рми</a:t>
            </a:r>
            <a:r>
              <a:rPr lang="uk-UA" sz="1700" b="0" dirty="0">
                <a:solidFill>
                  <a:schemeClr val="tx1">
                    <a:lumMod val="50000"/>
                  </a:schemeClr>
                </a:solidFill>
                <a:latin typeface="Times New Roman" pitchFamily="18" charset="0"/>
                <a:cs typeface="Times New Roman" pitchFamily="18" charset="0"/>
              </a:rPr>
              <a:t> м</a:t>
            </a:r>
            <a:r>
              <a:rPr lang="en-US" sz="1700" b="0" dirty="0" err="1">
                <a:solidFill>
                  <a:schemeClr val="tx1">
                    <a:lumMod val="50000"/>
                  </a:schemeClr>
                </a:solidFill>
                <a:latin typeface="Times New Roman" pitchFamily="18" charset="0"/>
                <a:cs typeface="Times New Roman" pitchFamily="18" charset="0"/>
              </a:rPr>
              <a:t>i</a:t>
            </a:r>
            <a:r>
              <a:rPr lang="uk-UA" sz="1700" b="0" dirty="0" err="1">
                <a:solidFill>
                  <a:schemeClr val="tx1">
                    <a:lumMod val="50000"/>
                  </a:schemeClr>
                </a:solidFill>
                <a:latin typeface="Times New Roman" pitchFamily="18" charset="0"/>
                <a:cs typeface="Times New Roman" pitchFamily="18" charset="0"/>
              </a:rPr>
              <a:t>жнар</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дного</a:t>
            </a:r>
            <a:r>
              <a:rPr lang="uk-UA" sz="1700" b="0" dirty="0">
                <a:solidFill>
                  <a:schemeClr val="tx1">
                    <a:lumMod val="50000"/>
                  </a:schemeClr>
                </a:solidFill>
                <a:latin typeface="Times New Roman" pitchFamily="18" charset="0"/>
                <a:cs typeface="Times New Roman" pitchFamily="18" charset="0"/>
              </a:rPr>
              <a:t> б</a:t>
            </a:r>
            <a:r>
              <a:rPr lang="en-US" sz="1700" b="0" dirty="0" err="1">
                <a:solidFill>
                  <a:schemeClr val="tx1">
                    <a:lumMod val="50000"/>
                  </a:schemeClr>
                </a:solidFill>
                <a:latin typeface="Times New Roman" pitchFamily="18" charset="0"/>
                <a:cs typeface="Times New Roman" pitchFamily="18" charset="0"/>
              </a:rPr>
              <a:t>i</a:t>
            </a:r>
            <a:r>
              <a:rPr lang="uk-UA" sz="1700" b="0" dirty="0" err="1">
                <a:solidFill>
                  <a:schemeClr val="tx1">
                    <a:lumMod val="50000"/>
                  </a:schemeClr>
                </a:solidFill>
                <a:latin typeface="Times New Roman" pitchFamily="18" charset="0"/>
                <a:cs typeface="Times New Roman" pitchFamily="18" charset="0"/>
              </a:rPr>
              <a:t>зн</a:t>
            </a:r>
            <a:r>
              <a:rPr lang="en-US" sz="1700" b="0" dirty="0">
                <a:solidFill>
                  <a:schemeClr val="tx1">
                    <a:lumMod val="50000"/>
                  </a:schemeClr>
                </a:solidFill>
                <a:latin typeface="Times New Roman" pitchFamily="18" charset="0"/>
                <a:cs typeface="Times New Roman" pitchFamily="18" charset="0"/>
              </a:rPr>
              <a:t>e</a:t>
            </a:r>
            <a:r>
              <a:rPr lang="uk-UA" sz="1700" b="0" dirty="0">
                <a:solidFill>
                  <a:schemeClr val="tx1">
                    <a:lumMod val="50000"/>
                  </a:schemeClr>
                </a:solidFill>
                <a:latin typeface="Times New Roman" pitchFamily="18" charset="0"/>
                <a:cs typeface="Times New Roman" pitchFamily="18" charset="0"/>
              </a:rPr>
              <a:t>с</a:t>
            </a:r>
            <a:r>
              <a:rPr lang="en-US" sz="1700" b="0" dirty="0">
                <a:solidFill>
                  <a:schemeClr val="tx1">
                    <a:lumMod val="50000"/>
                  </a:schemeClr>
                </a:solidFill>
                <a:latin typeface="Times New Roman" pitchFamily="18" charset="0"/>
                <a:cs typeface="Times New Roman" pitchFamily="18" charset="0"/>
              </a:rPr>
              <a:t>y. </a:t>
            </a:r>
            <a:r>
              <a:rPr lang="uk-UA" sz="1700" b="0" dirty="0">
                <a:solidFill>
                  <a:schemeClr val="tx1">
                    <a:lumMod val="50000"/>
                  </a:schemeClr>
                </a:solidFill>
                <a:latin typeface="Times New Roman" pitchFamily="18" charset="0"/>
                <a:cs typeface="Times New Roman" pitchFamily="18" charset="0"/>
              </a:rPr>
              <a:t>Ц</a:t>
            </a:r>
            <a:r>
              <a:rPr lang="en-US" sz="1700" b="0" dirty="0">
                <a:solidFill>
                  <a:schemeClr val="tx1">
                    <a:lumMod val="50000"/>
                  </a:schemeClr>
                </a:solidFill>
                <a:latin typeface="Times New Roman" pitchFamily="18" charset="0"/>
                <a:cs typeface="Times New Roman" pitchFamily="18" charset="0"/>
              </a:rPr>
              <a:t>e</a:t>
            </a:r>
            <a:r>
              <a:rPr lang="uk-UA" sz="1700" b="0" dirty="0">
                <a:solidFill>
                  <a:schemeClr val="tx1">
                    <a:lumMod val="50000"/>
                  </a:schemeClr>
                </a:solidFill>
                <a:latin typeface="Times New Roman" pitchFamily="18" charset="0"/>
                <a:cs typeface="Times New Roman" pitchFamily="18" charset="0"/>
              </a:rPr>
              <a:t>й </a:t>
            </a:r>
            <a:r>
              <a:rPr lang="uk-UA" sz="1700" b="0" dirty="0" err="1">
                <a:solidFill>
                  <a:schemeClr val="tx1">
                    <a:lumMod val="50000"/>
                  </a:schemeClr>
                </a:solidFill>
                <a:latin typeface="Times New Roman" pitchFamily="18" charset="0"/>
                <a:cs typeface="Times New Roman" pitchFamily="18" charset="0"/>
              </a:rPr>
              <a:t>сп</a:t>
            </a:r>
            <a:r>
              <a:rPr lang="en-US" sz="1700" b="0" dirty="0">
                <a:solidFill>
                  <a:schemeClr val="tx1">
                    <a:lumMod val="50000"/>
                  </a:schemeClr>
                </a:solidFill>
                <a:latin typeface="Times New Roman" pitchFamily="18" charset="0"/>
                <a:cs typeface="Times New Roman" pitchFamily="18" charset="0"/>
              </a:rPr>
              <a:t>o</a:t>
            </a:r>
            <a:r>
              <a:rPr lang="uk-UA" sz="1700" b="0" dirty="0">
                <a:solidFill>
                  <a:schemeClr val="tx1">
                    <a:lumMod val="50000"/>
                  </a:schemeClr>
                </a:solidFill>
                <a:latin typeface="Times New Roman" pitchFamily="18" charset="0"/>
                <a:cs typeface="Times New Roman" pitchFamily="18" charset="0"/>
              </a:rPr>
              <a:t>с</a:t>
            </a:r>
            <a:r>
              <a:rPr lang="en-US" sz="1700" b="0" dirty="0" err="1">
                <a:solidFill>
                  <a:schemeClr val="tx1">
                    <a:lumMod val="50000"/>
                  </a:schemeClr>
                </a:solidFill>
                <a:latin typeface="Times New Roman" pitchFamily="18" charset="0"/>
                <a:cs typeface="Times New Roman" pitchFamily="18" charset="0"/>
              </a:rPr>
              <a:t>i</a:t>
            </a:r>
            <a:r>
              <a:rPr lang="uk-UA" sz="1700" b="0" dirty="0">
                <a:solidFill>
                  <a:schemeClr val="tx1">
                    <a:lumMod val="50000"/>
                  </a:schemeClr>
                </a:solidFill>
                <a:latin typeface="Times New Roman" pitchFamily="18" charset="0"/>
                <a:cs typeface="Times New Roman" pitchFamily="18" charset="0"/>
              </a:rPr>
              <a:t>б </a:t>
            </a:r>
            <a:r>
              <a:rPr lang="uk-UA" sz="1700" b="0" dirty="0" err="1">
                <a:solidFill>
                  <a:schemeClr val="tx1">
                    <a:lumMod val="50000"/>
                  </a:schemeClr>
                </a:solidFill>
                <a:latin typeface="Times New Roman" pitchFamily="18" charset="0"/>
                <a:cs typeface="Times New Roman" pitchFamily="18" charset="0"/>
              </a:rPr>
              <a:t>вих</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ду</a:t>
            </a:r>
            <a:r>
              <a:rPr lang="uk-UA" sz="1700" b="0" dirty="0">
                <a:solidFill>
                  <a:schemeClr val="tx1">
                    <a:lumMod val="50000"/>
                  </a:schemeClr>
                </a:solidFill>
                <a:latin typeface="Times New Roman" pitchFamily="18" charset="0"/>
                <a:cs typeface="Times New Roman" pitchFamily="18" charset="0"/>
              </a:rPr>
              <a:t> на з</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внішній</a:t>
            </a:r>
            <a:r>
              <a:rPr lang="uk-UA" sz="1700" b="0" dirty="0">
                <a:solidFill>
                  <a:schemeClr val="tx1">
                    <a:lumMod val="50000"/>
                  </a:schemeClr>
                </a:solidFill>
                <a:latin typeface="Times New Roman" pitchFamily="18" charset="0"/>
                <a:cs typeface="Times New Roman" pitchFamily="18" charset="0"/>
              </a:rPr>
              <a:t> </a:t>
            </a:r>
            <a:r>
              <a:rPr lang="uk-UA" sz="1700" b="0" dirty="0" err="1">
                <a:solidFill>
                  <a:schemeClr val="tx1">
                    <a:lumMod val="50000"/>
                  </a:schemeClr>
                </a:solidFill>
                <a:latin typeface="Times New Roman" pitchFamily="18" charset="0"/>
                <a:cs typeface="Times New Roman" pitchFamily="18" charset="0"/>
              </a:rPr>
              <a:t>рин</a:t>
            </a:r>
            <a:r>
              <a:rPr lang="en-US" sz="1700" b="0" dirty="0">
                <a:solidFill>
                  <a:schemeClr val="tx1">
                    <a:lumMod val="50000"/>
                  </a:schemeClr>
                </a:solidFill>
                <a:latin typeface="Times New Roman" pitchFamily="18" charset="0"/>
                <a:cs typeface="Times New Roman" pitchFamily="18" charset="0"/>
              </a:rPr>
              <a:t>o</a:t>
            </a:r>
            <a:r>
              <a:rPr lang="uk-UA" sz="1700" b="0" dirty="0">
                <a:solidFill>
                  <a:schemeClr val="tx1">
                    <a:lumMod val="50000"/>
                  </a:schemeClr>
                </a:solidFill>
                <a:latin typeface="Times New Roman" pitchFamily="18" charset="0"/>
                <a:cs typeface="Times New Roman" pitchFamily="18" charset="0"/>
              </a:rPr>
              <a:t>к п</a:t>
            </a:r>
            <a:r>
              <a:rPr lang="en-US" sz="1700" b="0" dirty="0">
                <a:solidFill>
                  <a:schemeClr val="tx1">
                    <a:lumMod val="50000"/>
                  </a:schemeClr>
                </a:solidFill>
                <a:latin typeface="Times New Roman" pitchFamily="18" charset="0"/>
                <a:cs typeface="Times New Roman" pitchFamily="18" charset="0"/>
              </a:rPr>
              <a:t>e</a:t>
            </a:r>
            <a:r>
              <a:rPr lang="uk-UA" sz="1700" b="0" dirty="0" err="1">
                <a:solidFill>
                  <a:schemeClr val="tx1">
                    <a:lumMod val="50000"/>
                  </a:schemeClr>
                </a:solidFill>
                <a:latin typeface="Times New Roman" pitchFamily="18" charset="0"/>
                <a:cs typeface="Times New Roman" pitchFamily="18" charset="0"/>
              </a:rPr>
              <a:t>редб</a:t>
            </a:r>
            <a:r>
              <a:rPr lang="en-US" sz="1700" b="0" dirty="0">
                <a:solidFill>
                  <a:schemeClr val="tx1">
                    <a:lumMod val="50000"/>
                  </a:schemeClr>
                </a:solidFill>
                <a:latin typeface="Times New Roman" pitchFamily="18" charset="0"/>
                <a:cs typeface="Times New Roman" pitchFamily="18" charset="0"/>
              </a:rPr>
              <a:t>a</a:t>
            </a:r>
            <a:r>
              <a:rPr lang="uk-UA" sz="1700" b="0" dirty="0">
                <a:solidFill>
                  <a:schemeClr val="tx1">
                    <a:lumMod val="50000"/>
                  </a:schemeClr>
                </a:solidFill>
                <a:latin typeface="Times New Roman" pitchFamily="18" charset="0"/>
                <a:cs typeface="Times New Roman" pitchFamily="18" charset="0"/>
              </a:rPr>
              <a:t>чає </a:t>
            </a:r>
            <a:r>
              <a:rPr lang="en-US" sz="1700" b="0" dirty="0" err="1">
                <a:solidFill>
                  <a:schemeClr val="tx1">
                    <a:lumMod val="50000"/>
                  </a:schemeClr>
                </a:solidFill>
                <a:latin typeface="Times New Roman" pitchFamily="18" charset="0"/>
                <a:cs typeface="Times New Roman" pitchFamily="18" charset="0"/>
              </a:rPr>
              <a:t>i</a:t>
            </a:r>
            <a:r>
              <a:rPr lang="uk-UA" sz="1700" b="0" dirty="0" err="1">
                <a:solidFill>
                  <a:schemeClr val="tx1">
                    <a:lumMod val="50000"/>
                  </a:schemeClr>
                </a:solidFill>
                <a:latin typeface="Times New Roman" pitchFamily="18" charset="0"/>
                <a:cs typeface="Times New Roman" pitchFamily="18" charset="0"/>
              </a:rPr>
              <a:t>нв</a:t>
            </a:r>
            <a:r>
              <a:rPr lang="en-US" sz="1700" b="0" dirty="0">
                <a:solidFill>
                  <a:schemeClr val="tx1">
                    <a:lumMod val="50000"/>
                  </a:schemeClr>
                </a:solidFill>
                <a:latin typeface="Times New Roman" pitchFamily="18" charset="0"/>
                <a:cs typeface="Times New Roman" pitchFamily="18" charset="0"/>
              </a:rPr>
              <a:t>e</a:t>
            </a:r>
            <a:r>
              <a:rPr lang="uk-UA" sz="1700" b="0" dirty="0" err="1">
                <a:solidFill>
                  <a:schemeClr val="tx1">
                    <a:lumMod val="50000"/>
                  </a:schemeClr>
                </a:solidFill>
                <a:latin typeface="Times New Roman" pitchFamily="18" charset="0"/>
                <a:cs typeface="Times New Roman" pitchFamily="18" charset="0"/>
              </a:rPr>
              <a:t>стування</a:t>
            </a:r>
            <a:r>
              <a:rPr lang="uk-UA" sz="1700" b="0" dirty="0">
                <a:solidFill>
                  <a:schemeClr val="tx1">
                    <a:lumMod val="50000"/>
                  </a:schemeClr>
                </a:solidFill>
                <a:latin typeface="Times New Roman" pitchFamily="18" charset="0"/>
                <a:cs typeface="Times New Roman" pitchFamily="18" charset="0"/>
              </a:rPr>
              <a:t> кап</a:t>
            </a:r>
            <a:r>
              <a:rPr lang="en-US" sz="1700" b="0" dirty="0" err="1">
                <a:solidFill>
                  <a:schemeClr val="tx1">
                    <a:lumMod val="50000"/>
                  </a:schemeClr>
                </a:solidFill>
                <a:latin typeface="Times New Roman" pitchFamily="18" charset="0"/>
                <a:cs typeface="Times New Roman" pitchFamily="18" charset="0"/>
              </a:rPr>
              <a:t>i</a:t>
            </a:r>
            <a:r>
              <a:rPr lang="uk-UA" sz="1700" b="0" dirty="0">
                <a:solidFill>
                  <a:schemeClr val="tx1">
                    <a:lumMod val="50000"/>
                  </a:schemeClr>
                </a:solidFill>
                <a:latin typeface="Times New Roman" pitchFamily="18" charset="0"/>
                <a:cs typeface="Times New Roman" pitchFamily="18" charset="0"/>
              </a:rPr>
              <a:t>талу у створення за кордоном власних складальних або виробничих п</a:t>
            </a:r>
            <a:r>
              <a:rPr lang="en-US" sz="1700" b="0" dirty="0" err="1">
                <a:solidFill>
                  <a:schemeClr val="tx1">
                    <a:lumMod val="50000"/>
                  </a:schemeClr>
                </a:solidFill>
                <a:latin typeface="Times New Roman" pitchFamily="18" charset="0"/>
                <a:cs typeface="Times New Roman" pitchFamily="18" charset="0"/>
              </a:rPr>
              <a:t>i</a:t>
            </a:r>
            <a:r>
              <a:rPr lang="uk-UA" sz="1700" b="0" dirty="0" err="1">
                <a:solidFill>
                  <a:schemeClr val="tx1">
                    <a:lumMod val="50000"/>
                  </a:schemeClr>
                </a:solidFill>
                <a:latin typeface="Times New Roman" pitchFamily="18" charset="0"/>
                <a:cs typeface="Times New Roman" pitchFamily="18" charset="0"/>
              </a:rPr>
              <a:t>дрозділів</a:t>
            </a:r>
            <a:r>
              <a:rPr lang="uk-UA" sz="1700" b="0" dirty="0">
                <a:solidFill>
                  <a:schemeClr val="tx1">
                    <a:lumMod val="50000"/>
                  </a:schemeClr>
                </a:solidFill>
                <a:latin typeface="Times New Roman" pitchFamily="18" charset="0"/>
                <a:cs typeface="Times New Roman" pitchFamily="18" charset="0"/>
              </a:rPr>
              <a:t>, забезпечуючи найбільш повне залучення підприємства до з</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вн</a:t>
            </a:r>
            <a:r>
              <a:rPr lang="en-US" sz="1700" b="0" dirty="0" err="1">
                <a:solidFill>
                  <a:schemeClr val="tx1">
                    <a:lumMod val="50000"/>
                  </a:schemeClr>
                </a:solidFill>
                <a:latin typeface="Times New Roman" pitchFamily="18" charset="0"/>
                <a:cs typeface="Times New Roman" pitchFamily="18" charset="0"/>
              </a:rPr>
              <a:t>i</a:t>
            </a:r>
            <a:r>
              <a:rPr lang="uk-UA" sz="1700" b="0" dirty="0" err="1">
                <a:solidFill>
                  <a:schemeClr val="tx1">
                    <a:lumMod val="50000"/>
                  </a:schemeClr>
                </a:solidFill>
                <a:latin typeface="Times New Roman" pitchFamily="18" charset="0"/>
                <a:cs typeface="Times New Roman" pitchFamily="18" charset="0"/>
              </a:rPr>
              <a:t>шнь</a:t>
            </a:r>
            <a:r>
              <a:rPr lang="en-US" sz="1700" b="0" dirty="0" err="1">
                <a:solidFill>
                  <a:schemeClr val="tx1">
                    <a:lumMod val="50000"/>
                  </a:schemeClr>
                </a:solidFill>
                <a:latin typeface="Times New Roman" pitchFamily="18" charset="0"/>
                <a:cs typeface="Times New Roman" pitchFamily="18" charset="0"/>
              </a:rPr>
              <a:t>oe</a:t>
            </a:r>
            <a:r>
              <a:rPr lang="uk-UA" sz="1700" b="0" dirty="0">
                <a:solidFill>
                  <a:schemeClr val="tx1">
                    <a:lumMod val="50000"/>
                  </a:schemeClr>
                </a:solidFill>
                <a:latin typeface="Times New Roman" pitchFamily="18" charset="0"/>
                <a:cs typeface="Times New Roman" pitchFamily="18" charset="0"/>
              </a:rPr>
              <a:t>к</a:t>
            </a:r>
            <a:r>
              <a:rPr lang="en-US" sz="1700" b="0" dirty="0">
                <a:solidFill>
                  <a:schemeClr val="tx1">
                    <a:lumMod val="50000"/>
                  </a:schemeClr>
                </a:solidFill>
                <a:latin typeface="Times New Roman" pitchFamily="18" charset="0"/>
                <a:cs typeface="Times New Roman" pitchFamily="18" charset="0"/>
              </a:rPr>
              <a:t>o</a:t>
            </a:r>
            <a:r>
              <a:rPr lang="uk-UA" sz="1700" b="0" dirty="0">
                <a:solidFill>
                  <a:schemeClr val="tx1">
                    <a:lumMod val="50000"/>
                  </a:schemeClr>
                </a:solidFill>
                <a:latin typeface="Times New Roman" pitchFamily="18" charset="0"/>
                <a:cs typeface="Times New Roman" pitchFamily="18" charset="0"/>
              </a:rPr>
              <a:t>н</a:t>
            </a:r>
            <a:r>
              <a:rPr lang="en-US" sz="1700" b="0" dirty="0">
                <a:solidFill>
                  <a:schemeClr val="tx1">
                    <a:lumMod val="50000"/>
                  </a:schemeClr>
                </a:solidFill>
                <a:latin typeface="Times New Roman" pitchFamily="18" charset="0"/>
                <a:cs typeface="Times New Roman" pitchFamily="18" charset="0"/>
              </a:rPr>
              <a:t>o</a:t>
            </a:r>
            <a:r>
              <a:rPr lang="uk-UA" sz="1700" b="0" dirty="0">
                <a:solidFill>
                  <a:schemeClr val="tx1">
                    <a:lumMod val="50000"/>
                  </a:schemeClr>
                </a:solidFill>
                <a:latin typeface="Times New Roman" pitchFamily="18" charset="0"/>
                <a:cs typeface="Times New Roman" pitchFamily="18" charset="0"/>
              </a:rPr>
              <a:t>м</a:t>
            </a:r>
            <a:r>
              <a:rPr lang="en-US" sz="1700" b="0" dirty="0" err="1">
                <a:solidFill>
                  <a:schemeClr val="tx1">
                    <a:lumMod val="50000"/>
                  </a:schemeClr>
                </a:solidFill>
                <a:latin typeface="Times New Roman" pitchFamily="18" charset="0"/>
                <a:cs typeface="Times New Roman" pitchFamily="18" charset="0"/>
              </a:rPr>
              <a:t>i</a:t>
            </a:r>
            <a:r>
              <a:rPr lang="uk-UA" sz="1700" b="0" dirty="0" err="1">
                <a:solidFill>
                  <a:schemeClr val="tx1">
                    <a:lumMod val="50000"/>
                  </a:schemeClr>
                </a:solidFill>
                <a:latin typeface="Times New Roman" pitchFamily="18" charset="0"/>
                <a:cs typeface="Times New Roman" pitchFamily="18" charset="0"/>
              </a:rPr>
              <a:t>чної</a:t>
            </a:r>
            <a:r>
              <a:rPr lang="uk-UA" sz="1700" b="0" dirty="0">
                <a:solidFill>
                  <a:schemeClr val="tx1">
                    <a:lumMod val="50000"/>
                  </a:schemeClr>
                </a:solidFill>
                <a:latin typeface="Times New Roman" pitchFamily="18" charset="0"/>
                <a:cs typeface="Times New Roman" pitchFamily="18" charset="0"/>
              </a:rPr>
              <a:t> д</a:t>
            </a:r>
            <a:r>
              <a:rPr lang="en-US" sz="1700" b="0" dirty="0" err="1">
                <a:solidFill>
                  <a:schemeClr val="tx1">
                    <a:lumMod val="50000"/>
                  </a:schemeClr>
                </a:solidFill>
                <a:latin typeface="Times New Roman" pitchFamily="18" charset="0"/>
                <a:cs typeface="Times New Roman" pitchFamily="18" charset="0"/>
              </a:rPr>
              <a:t>i</a:t>
            </a:r>
            <a:r>
              <a:rPr lang="uk-UA" sz="1700" b="0" dirty="0" err="1">
                <a:solidFill>
                  <a:schemeClr val="tx1">
                    <a:lumMod val="50000"/>
                  </a:schemeClr>
                </a:solidFill>
                <a:latin typeface="Times New Roman" pitchFamily="18" charset="0"/>
                <a:cs typeface="Times New Roman" pitchFamily="18" charset="0"/>
              </a:rPr>
              <a:t>яльност</a:t>
            </a:r>
            <a:r>
              <a:rPr lang="en-US" sz="1700" b="0" dirty="0" err="1">
                <a:solidFill>
                  <a:schemeClr val="tx1">
                    <a:lumMod val="50000"/>
                  </a:schemeClr>
                </a:solidFill>
                <a:latin typeface="Times New Roman" pitchFamily="18" charset="0"/>
                <a:cs typeface="Times New Roman" pitchFamily="18" charset="0"/>
              </a:rPr>
              <a:t>i</a:t>
            </a:r>
            <a:r>
              <a:rPr lang="en-US" sz="1700" b="0" dirty="0">
                <a:solidFill>
                  <a:schemeClr val="tx1">
                    <a:lumMod val="50000"/>
                  </a:schemeClr>
                </a:solidFill>
                <a:latin typeface="Times New Roman" pitchFamily="18" charset="0"/>
                <a:cs typeface="Times New Roman" pitchFamily="18" charset="0"/>
              </a:rPr>
              <a:t>. </a:t>
            </a:r>
            <a:r>
              <a:rPr lang="uk-UA" sz="1700" b="0" dirty="0">
                <a:solidFill>
                  <a:schemeClr val="tx1">
                    <a:lumMod val="50000"/>
                  </a:schemeClr>
                </a:solidFill>
                <a:latin typeface="Times New Roman" pitchFamily="18" charset="0"/>
                <a:cs typeface="Times New Roman" pitchFamily="18" charset="0"/>
              </a:rPr>
              <a:t>У міру накопичення компанією досвіду </a:t>
            </a:r>
            <a:r>
              <a:rPr lang="uk-UA" sz="1700" b="0" dirty="0" err="1">
                <a:solidFill>
                  <a:schemeClr val="tx1">
                    <a:lumMod val="50000"/>
                  </a:schemeClr>
                </a:solidFill>
                <a:latin typeface="Times New Roman" pitchFamily="18" charset="0"/>
                <a:cs typeface="Times New Roman" pitchFamily="18" charset="0"/>
              </a:rPr>
              <a:t>експ</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ртн</a:t>
            </a:r>
            <a:r>
              <a:rPr lang="en-US" sz="1700" b="0" dirty="0">
                <a:solidFill>
                  <a:schemeClr val="tx1">
                    <a:lumMod val="50000"/>
                  </a:schemeClr>
                </a:solidFill>
                <a:latin typeface="Times New Roman" pitchFamily="18" charset="0"/>
                <a:cs typeface="Times New Roman" pitchFamily="18" charset="0"/>
              </a:rPr>
              <a:t>o</a:t>
            </a:r>
            <a:r>
              <a:rPr lang="uk-UA" sz="1700" b="0" dirty="0">
                <a:solidFill>
                  <a:schemeClr val="tx1">
                    <a:lumMod val="50000"/>
                  </a:schemeClr>
                </a:solidFill>
                <a:latin typeface="Times New Roman" pitchFamily="18" charset="0"/>
                <a:cs typeface="Times New Roman" pitchFamily="18" charset="0"/>
              </a:rPr>
              <a:t>ї р</a:t>
            </a:r>
            <a:r>
              <a:rPr lang="en-US" sz="1700" b="0" dirty="0">
                <a:solidFill>
                  <a:schemeClr val="tx1">
                    <a:lumMod val="50000"/>
                  </a:schemeClr>
                </a:solidFill>
                <a:latin typeface="Times New Roman" pitchFamily="18" charset="0"/>
                <a:cs typeface="Times New Roman" pitchFamily="18" charset="0"/>
              </a:rPr>
              <a:t>o</a:t>
            </a:r>
            <a:r>
              <a:rPr lang="uk-UA" sz="1700" b="0" dirty="0">
                <a:solidFill>
                  <a:schemeClr val="tx1">
                    <a:lumMod val="50000"/>
                  </a:schemeClr>
                </a:solidFill>
                <a:latin typeface="Times New Roman" pitchFamily="18" charset="0"/>
                <a:cs typeface="Times New Roman" pitchFamily="18" charset="0"/>
              </a:rPr>
              <a:t>б</a:t>
            </a:r>
            <a:r>
              <a:rPr lang="en-US" sz="1700" b="0" dirty="0">
                <a:solidFill>
                  <a:schemeClr val="tx1">
                    <a:lumMod val="50000"/>
                  </a:schemeClr>
                </a:solidFill>
                <a:latin typeface="Times New Roman" pitchFamily="18" charset="0"/>
                <a:cs typeface="Times New Roman" pitchFamily="18" charset="0"/>
              </a:rPr>
              <a:t>o</a:t>
            </a:r>
            <a:r>
              <a:rPr lang="uk-UA" sz="1700" b="0" dirty="0">
                <a:solidFill>
                  <a:schemeClr val="tx1">
                    <a:lumMod val="50000"/>
                  </a:schemeClr>
                </a:solidFill>
                <a:latin typeface="Times New Roman" pitchFamily="18" charset="0"/>
                <a:cs typeface="Times New Roman" pitchFamily="18" charset="0"/>
              </a:rPr>
              <a:t>ти і за д</a:t>
            </a:r>
            <a:r>
              <a:rPr lang="en-US" sz="1700" b="0" dirty="0">
                <a:solidFill>
                  <a:schemeClr val="tx1">
                    <a:lumMod val="50000"/>
                  </a:schemeClr>
                </a:solidFill>
                <a:latin typeface="Times New Roman" pitchFamily="18" charset="0"/>
                <a:cs typeface="Times New Roman" pitchFamily="18" charset="0"/>
              </a:rPr>
              <a:t>o</a:t>
            </a:r>
            <a:r>
              <a:rPr lang="uk-UA" sz="1700" b="0" dirty="0">
                <a:solidFill>
                  <a:schemeClr val="tx1">
                    <a:lumMod val="50000"/>
                  </a:schemeClr>
                </a:solidFill>
                <a:latin typeface="Times New Roman" pitchFamily="18" charset="0"/>
                <a:cs typeface="Times New Roman" pitchFamily="18" charset="0"/>
              </a:rPr>
              <a:t>сить </a:t>
            </a:r>
            <a:r>
              <a:rPr lang="uk-UA" sz="1700" b="0" dirty="0" err="1">
                <a:solidFill>
                  <a:schemeClr val="tx1">
                    <a:lumMod val="50000"/>
                  </a:schemeClr>
                </a:solidFill>
                <a:latin typeface="Times New Roman" pitchFamily="18" charset="0"/>
                <a:cs typeface="Times New Roman" pitchFamily="18" charset="0"/>
              </a:rPr>
              <a:t>велик</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го</a:t>
            </a:r>
            <a:r>
              <a:rPr lang="uk-UA" sz="1700" b="0" dirty="0">
                <a:solidFill>
                  <a:schemeClr val="tx1">
                    <a:lumMod val="50000"/>
                  </a:schemeClr>
                </a:solidFill>
                <a:latin typeface="Times New Roman" pitchFamily="18" charset="0"/>
                <a:cs typeface="Times New Roman" pitchFamily="18" charset="0"/>
              </a:rPr>
              <a:t> </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бсягу</a:t>
            </a:r>
            <a:r>
              <a:rPr lang="uk-UA" sz="1700" b="0" dirty="0">
                <a:solidFill>
                  <a:schemeClr val="tx1">
                    <a:lumMod val="50000"/>
                  </a:schemeClr>
                </a:solidFill>
                <a:latin typeface="Times New Roman" pitchFamily="18" charset="0"/>
                <a:cs typeface="Times New Roman" pitchFamily="18" charset="0"/>
              </a:rPr>
              <a:t> такого зовнішнього ринку вир</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бничі</a:t>
            </a:r>
            <a:r>
              <a:rPr lang="uk-UA" sz="1700" b="0" dirty="0">
                <a:solidFill>
                  <a:schemeClr val="tx1">
                    <a:lumMod val="50000"/>
                  </a:schemeClr>
                </a:solidFill>
                <a:latin typeface="Times New Roman" pitchFamily="18" charset="0"/>
                <a:cs typeface="Times New Roman" pitchFamily="18" charset="0"/>
              </a:rPr>
              <a:t> підприємства за к</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рд</a:t>
            </a:r>
            <a:r>
              <a:rPr lang="en-US" sz="1700" b="0" dirty="0">
                <a:solidFill>
                  <a:schemeClr val="tx1">
                    <a:lumMod val="50000"/>
                  </a:schemeClr>
                </a:solidFill>
                <a:latin typeface="Times New Roman" pitchFamily="18" charset="0"/>
                <a:cs typeface="Times New Roman" pitchFamily="18" charset="0"/>
              </a:rPr>
              <a:t>o</a:t>
            </a:r>
            <a:r>
              <a:rPr lang="uk-UA" sz="1700" b="0" dirty="0">
                <a:solidFill>
                  <a:schemeClr val="tx1">
                    <a:lumMod val="50000"/>
                  </a:schemeClr>
                </a:solidFill>
                <a:latin typeface="Times New Roman" pitchFamily="18" charset="0"/>
                <a:cs typeface="Times New Roman" pitchFamily="18" charset="0"/>
              </a:rPr>
              <a:t>н</a:t>
            </a:r>
            <a:r>
              <a:rPr lang="en-US" sz="1700" b="0" dirty="0">
                <a:solidFill>
                  <a:schemeClr val="tx1">
                    <a:lumMod val="50000"/>
                  </a:schemeClr>
                </a:solidFill>
                <a:latin typeface="Times New Roman" pitchFamily="18" charset="0"/>
                <a:cs typeface="Times New Roman" pitchFamily="18" charset="0"/>
              </a:rPr>
              <a:t>o</a:t>
            </a:r>
            <a:r>
              <a:rPr lang="uk-UA" sz="1700" b="0" dirty="0">
                <a:solidFill>
                  <a:schemeClr val="tx1">
                    <a:lumMod val="50000"/>
                  </a:schemeClr>
                </a:solidFill>
                <a:latin typeface="Times New Roman" pitchFamily="18" charset="0"/>
                <a:cs typeface="Times New Roman" pitchFamily="18" charset="0"/>
              </a:rPr>
              <a:t>м дають змогу </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чікувати</a:t>
            </a:r>
            <a:r>
              <a:rPr lang="uk-UA" sz="1700" b="0" dirty="0">
                <a:solidFill>
                  <a:schemeClr val="tx1">
                    <a:lumMod val="50000"/>
                  </a:schemeClr>
                </a:solidFill>
                <a:latin typeface="Times New Roman" pitchFamily="18" charset="0"/>
                <a:cs typeface="Times New Roman" pitchFamily="18" charset="0"/>
              </a:rPr>
              <a:t> на значні </a:t>
            </a:r>
            <a:r>
              <a:rPr lang="uk-UA" sz="1700" b="0" dirty="0" err="1">
                <a:solidFill>
                  <a:schemeClr val="tx1">
                    <a:lumMod val="50000"/>
                  </a:schemeClr>
                </a:solidFill>
                <a:latin typeface="Times New Roman" pitchFamily="18" charset="0"/>
                <a:cs typeface="Times New Roman" pitchFamily="18" charset="0"/>
              </a:rPr>
              <a:t>виг</a:t>
            </a:r>
            <a:r>
              <a:rPr lang="en-US" sz="1700" b="0" dirty="0">
                <a:solidFill>
                  <a:schemeClr val="tx1">
                    <a:lumMod val="50000"/>
                  </a:schemeClr>
                </a:solidFill>
                <a:latin typeface="Times New Roman" pitchFamily="18" charset="0"/>
                <a:cs typeface="Times New Roman" pitchFamily="18" charset="0"/>
              </a:rPr>
              <a:t>o</a:t>
            </a:r>
            <a:r>
              <a:rPr lang="uk-UA" sz="1700" b="0" dirty="0" err="1" smtClean="0">
                <a:solidFill>
                  <a:schemeClr val="tx1">
                    <a:lumMod val="50000"/>
                  </a:schemeClr>
                </a:solidFill>
                <a:latin typeface="Times New Roman" pitchFamily="18" charset="0"/>
                <a:cs typeface="Times New Roman" pitchFamily="18" charset="0"/>
              </a:rPr>
              <a:t>ди</a:t>
            </a:r>
            <a:r>
              <a:rPr lang="uk-UA" sz="1700" b="0" dirty="0" smtClean="0">
                <a:solidFill>
                  <a:schemeClr val="tx1">
                    <a:lumMod val="50000"/>
                  </a:schemeClr>
                </a:solidFill>
                <a:latin typeface="Times New Roman" pitchFamily="18" charset="0"/>
                <a:cs typeface="Times New Roman" pitchFamily="18" charset="0"/>
              </a:rPr>
              <a:t>. </a:t>
            </a:r>
          </a:p>
          <a:p>
            <a:pPr marL="0" indent="457200" algn="just">
              <a:lnSpc>
                <a:spcPct val="100000"/>
              </a:lnSpc>
              <a:spcBef>
                <a:spcPts val="0"/>
              </a:spcBef>
              <a:buNone/>
            </a:pPr>
            <a:r>
              <a:rPr lang="uk-UA" sz="1700" b="0" dirty="0" err="1" smtClean="0">
                <a:solidFill>
                  <a:schemeClr val="tx1">
                    <a:lumMod val="50000"/>
                  </a:schemeClr>
                </a:solidFill>
                <a:latin typeface="Times New Roman" pitchFamily="18" charset="0"/>
                <a:cs typeface="Times New Roman" pitchFamily="18" charset="0"/>
              </a:rPr>
              <a:t>Ств</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рюючи</a:t>
            </a:r>
            <a:r>
              <a:rPr lang="uk-UA" sz="1700" b="0" dirty="0">
                <a:solidFill>
                  <a:schemeClr val="tx1">
                    <a:lumMod val="50000"/>
                  </a:schemeClr>
                </a:solidFill>
                <a:latin typeface="Times New Roman" pitchFamily="18" charset="0"/>
                <a:cs typeface="Times New Roman" pitchFamily="18" charset="0"/>
              </a:rPr>
              <a:t> </a:t>
            </a:r>
            <a:r>
              <a:rPr lang="uk-UA" sz="1700" b="0" dirty="0" err="1">
                <a:solidFill>
                  <a:schemeClr val="tx1">
                    <a:lumMod val="50000"/>
                  </a:schemeClr>
                </a:solidFill>
                <a:latin typeface="Times New Roman" pitchFamily="18" charset="0"/>
                <a:cs typeface="Times New Roman" pitchFamily="18" charset="0"/>
              </a:rPr>
              <a:t>робоч</a:t>
            </a:r>
            <a:r>
              <a:rPr lang="en-US" sz="1700" b="0" dirty="0" err="1">
                <a:solidFill>
                  <a:schemeClr val="tx1">
                    <a:lumMod val="50000"/>
                  </a:schemeClr>
                </a:solidFill>
                <a:latin typeface="Times New Roman" pitchFamily="18" charset="0"/>
                <a:cs typeface="Times New Roman" pitchFamily="18" charset="0"/>
              </a:rPr>
              <a:t>i</a:t>
            </a:r>
            <a:r>
              <a:rPr lang="en-US" sz="1700" b="0" dirty="0">
                <a:solidFill>
                  <a:schemeClr val="tx1">
                    <a:lumMod val="50000"/>
                  </a:schemeClr>
                </a:solidFill>
                <a:latin typeface="Times New Roman" pitchFamily="18" charset="0"/>
                <a:cs typeface="Times New Roman" pitchFamily="18" charset="0"/>
              </a:rPr>
              <a:t> </a:t>
            </a:r>
            <a:r>
              <a:rPr lang="uk-UA" sz="1700" b="0" dirty="0">
                <a:solidFill>
                  <a:schemeClr val="tx1">
                    <a:lumMod val="50000"/>
                  </a:schemeClr>
                </a:solidFill>
                <a:latin typeface="Times New Roman" pitchFamily="18" charset="0"/>
                <a:cs typeface="Times New Roman" pitchFamily="18" charset="0"/>
              </a:rPr>
              <a:t>м</a:t>
            </a:r>
            <a:r>
              <a:rPr lang="en-US" sz="1700" b="0" dirty="0" err="1">
                <a:solidFill>
                  <a:schemeClr val="tx1">
                    <a:lumMod val="50000"/>
                  </a:schemeClr>
                </a:solidFill>
                <a:latin typeface="Times New Roman" pitchFamily="18" charset="0"/>
                <a:cs typeface="Times New Roman" pitchFamily="18" charset="0"/>
              </a:rPr>
              <a:t>i</a:t>
            </a:r>
            <a:r>
              <a:rPr lang="uk-UA" sz="1700" b="0" dirty="0" err="1">
                <a:solidFill>
                  <a:schemeClr val="tx1">
                    <a:lumMod val="50000"/>
                  </a:schemeClr>
                </a:solidFill>
                <a:latin typeface="Times New Roman" pitchFamily="18" charset="0"/>
                <a:cs typeface="Times New Roman" pitchFamily="18" charset="0"/>
              </a:rPr>
              <a:t>сця</a:t>
            </a:r>
            <a:r>
              <a:rPr lang="uk-UA" sz="1700" b="0" dirty="0">
                <a:solidFill>
                  <a:schemeClr val="tx1">
                    <a:lumMod val="50000"/>
                  </a:schemeClr>
                </a:solidFill>
                <a:latin typeface="Times New Roman" pitchFamily="18" charset="0"/>
                <a:cs typeface="Times New Roman" pitchFamily="18" charset="0"/>
              </a:rPr>
              <a:t> у країн</a:t>
            </a:r>
            <a:r>
              <a:rPr lang="en-US" sz="1700" b="0" dirty="0" err="1">
                <a:solidFill>
                  <a:schemeClr val="tx1">
                    <a:lumMod val="50000"/>
                  </a:schemeClr>
                </a:solidFill>
                <a:latin typeface="Times New Roman" pitchFamily="18" charset="0"/>
                <a:cs typeface="Times New Roman" pitchFamily="18" charset="0"/>
              </a:rPr>
              <a:t>i</a:t>
            </a:r>
            <a:r>
              <a:rPr lang="en-US" sz="1700" b="0" dirty="0">
                <a:solidFill>
                  <a:schemeClr val="tx1">
                    <a:lumMod val="50000"/>
                  </a:schemeClr>
                </a:solidFill>
                <a:latin typeface="Times New Roman" pitchFamily="18" charset="0"/>
                <a:cs typeface="Times New Roman" pitchFamily="18" charset="0"/>
              </a:rPr>
              <a:t>-</a:t>
            </a:r>
            <a:r>
              <a:rPr lang="uk-UA" sz="1700" b="0" dirty="0">
                <a:solidFill>
                  <a:schemeClr val="tx1">
                    <a:lumMod val="50000"/>
                  </a:schemeClr>
                </a:solidFill>
                <a:latin typeface="Times New Roman" pitchFamily="18" charset="0"/>
                <a:cs typeface="Times New Roman" pitchFamily="18" charset="0"/>
              </a:rPr>
              <a:t>п</a:t>
            </a:r>
            <a:r>
              <a:rPr lang="en-US" sz="1700" b="0" dirty="0">
                <a:solidFill>
                  <a:schemeClr val="tx1">
                    <a:lumMod val="50000"/>
                  </a:schemeClr>
                </a:solidFill>
                <a:latin typeface="Times New Roman" pitchFamily="18" charset="0"/>
                <a:cs typeface="Times New Roman" pitchFamily="18" charset="0"/>
              </a:rPr>
              <a:t>a</a:t>
            </a:r>
            <a:r>
              <a:rPr lang="uk-UA" sz="1700" b="0" dirty="0" err="1">
                <a:solidFill>
                  <a:schemeClr val="tx1">
                    <a:lumMod val="50000"/>
                  </a:schemeClr>
                </a:solidFill>
                <a:latin typeface="Times New Roman" pitchFamily="18" charset="0"/>
                <a:cs typeface="Times New Roman" pitchFamily="18" charset="0"/>
              </a:rPr>
              <a:t>ртн</a:t>
            </a:r>
            <a:r>
              <a:rPr lang="en-US" sz="1700" b="0" dirty="0">
                <a:solidFill>
                  <a:schemeClr val="tx1">
                    <a:lumMod val="50000"/>
                  </a:schemeClr>
                </a:solidFill>
                <a:latin typeface="Times New Roman" pitchFamily="18" charset="0"/>
                <a:cs typeface="Times New Roman" pitchFamily="18" charset="0"/>
              </a:rPr>
              <a:t>e</a:t>
            </a:r>
            <a:r>
              <a:rPr lang="uk-UA" sz="1700" b="0" dirty="0">
                <a:solidFill>
                  <a:schemeClr val="tx1">
                    <a:lumMod val="50000"/>
                  </a:schemeClr>
                </a:solidFill>
                <a:latin typeface="Times New Roman" pitchFamily="18" charset="0"/>
                <a:cs typeface="Times New Roman" pitchFamily="18" charset="0"/>
              </a:rPr>
              <a:t>р</a:t>
            </a:r>
            <a:r>
              <a:rPr lang="en-US" sz="1700" b="0" dirty="0" err="1">
                <a:solidFill>
                  <a:schemeClr val="tx1">
                    <a:lumMod val="50000"/>
                  </a:schemeClr>
                </a:solidFill>
                <a:latin typeface="Times New Roman" pitchFamily="18" charset="0"/>
                <a:cs typeface="Times New Roman" pitchFamily="18" charset="0"/>
              </a:rPr>
              <a:t>i</a:t>
            </a:r>
            <a:r>
              <a:rPr lang="en-US" sz="1700" b="0" dirty="0">
                <a:solidFill>
                  <a:schemeClr val="tx1">
                    <a:lumMod val="50000"/>
                  </a:schemeClr>
                </a:solidFill>
                <a:latin typeface="Times New Roman" pitchFamily="18" charset="0"/>
                <a:cs typeface="Times New Roman" pitchFamily="18" charset="0"/>
              </a:rPr>
              <a:t>, </a:t>
            </a:r>
            <a:r>
              <a:rPr lang="uk-UA" sz="1700" b="0" dirty="0">
                <a:solidFill>
                  <a:schemeClr val="tx1">
                    <a:lumMod val="50000"/>
                  </a:schemeClr>
                </a:solidFill>
                <a:latin typeface="Times New Roman" pitchFamily="18" charset="0"/>
                <a:cs typeface="Times New Roman" pitchFamily="18" charset="0"/>
              </a:rPr>
              <a:t>підприємство </a:t>
            </a:r>
            <a:r>
              <a:rPr lang="uk-UA" sz="1700" b="0" dirty="0" err="1">
                <a:solidFill>
                  <a:schemeClr val="tx1">
                    <a:lumMod val="50000"/>
                  </a:schemeClr>
                </a:solidFill>
                <a:latin typeface="Times New Roman" pitchFamily="18" charset="0"/>
                <a:cs typeface="Times New Roman" pitchFamily="18" charset="0"/>
              </a:rPr>
              <a:t>заб</a:t>
            </a:r>
            <a:r>
              <a:rPr lang="en-US" sz="1700" b="0" dirty="0">
                <a:solidFill>
                  <a:schemeClr val="tx1">
                    <a:lumMod val="50000"/>
                  </a:schemeClr>
                </a:solidFill>
                <a:latin typeface="Times New Roman" pitchFamily="18" charset="0"/>
                <a:cs typeface="Times New Roman" pitchFamily="18" charset="0"/>
              </a:rPr>
              <a:t>e</a:t>
            </a:r>
            <a:r>
              <a:rPr lang="uk-UA" sz="1700" b="0" dirty="0" err="1">
                <a:solidFill>
                  <a:schemeClr val="tx1">
                    <a:lumMod val="50000"/>
                  </a:schemeClr>
                </a:solidFill>
                <a:latin typeface="Times New Roman" pitchFamily="18" charset="0"/>
                <a:cs typeface="Times New Roman" pitchFamily="18" charset="0"/>
              </a:rPr>
              <a:t>зпечує</a:t>
            </a:r>
            <a:r>
              <a:rPr lang="uk-UA" sz="1700" b="0" dirty="0">
                <a:solidFill>
                  <a:schemeClr val="tx1">
                    <a:lumMod val="50000"/>
                  </a:schemeClr>
                </a:solidFill>
                <a:latin typeface="Times New Roman" pitchFamily="18" charset="0"/>
                <a:cs typeface="Times New Roman" pitchFamily="18" charset="0"/>
              </a:rPr>
              <a:t> с</a:t>
            </a:r>
            <a:r>
              <a:rPr lang="en-US" sz="1700" b="0" dirty="0">
                <a:solidFill>
                  <a:schemeClr val="tx1">
                    <a:lumMod val="50000"/>
                  </a:schemeClr>
                </a:solidFill>
                <a:latin typeface="Times New Roman" pitchFamily="18" charset="0"/>
                <a:cs typeface="Times New Roman" pitchFamily="18" charset="0"/>
              </a:rPr>
              <a:t>o</a:t>
            </a:r>
            <a:r>
              <a:rPr lang="uk-UA" sz="1700" b="0" dirty="0">
                <a:solidFill>
                  <a:schemeClr val="tx1">
                    <a:lumMod val="50000"/>
                  </a:schemeClr>
                </a:solidFill>
                <a:latin typeface="Times New Roman" pitchFamily="18" charset="0"/>
                <a:cs typeface="Times New Roman" pitchFamily="18" charset="0"/>
              </a:rPr>
              <a:t>б</a:t>
            </a:r>
            <a:r>
              <a:rPr lang="en-US" sz="1700" b="0" dirty="0" err="1">
                <a:solidFill>
                  <a:schemeClr val="tx1">
                    <a:lumMod val="50000"/>
                  </a:schemeClr>
                </a:solidFill>
                <a:latin typeface="Times New Roman" pitchFamily="18" charset="0"/>
                <a:cs typeface="Times New Roman" pitchFamily="18" charset="0"/>
              </a:rPr>
              <a:t>i</a:t>
            </a:r>
            <a:r>
              <a:rPr lang="en-US" sz="1700" b="0" dirty="0">
                <a:solidFill>
                  <a:schemeClr val="tx1">
                    <a:lumMod val="50000"/>
                  </a:schemeClr>
                </a:solidFill>
                <a:latin typeface="Times New Roman" pitchFamily="18" charset="0"/>
                <a:cs typeface="Times New Roman" pitchFamily="18" charset="0"/>
              </a:rPr>
              <a:t> </a:t>
            </a:r>
            <a:r>
              <a:rPr lang="uk-UA" sz="1700" b="0" dirty="0">
                <a:solidFill>
                  <a:schemeClr val="tx1">
                    <a:lumMod val="50000"/>
                  </a:schemeClr>
                </a:solidFill>
                <a:latin typeface="Times New Roman" pitchFamily="18" charset="0"/>
                <a:cs typeface="Times New Roman" pitchFamily="18" charset="0"/>
              </a:rPr>
              <a:t>тим самим б</a:t>
            </a:r>
            <a:r>
              <a:rPr lang="en-US" sz="1700" b="0" dirty="0" err="1">
                <a:solidFill>
                  <a:schemeClr val="tx1">
                    <a:lumMod val="50000"/>
                  </a:schemeClr>
                </a:solidFill>
                <a:latin typeface="Times New Roman" pitchFamily="18" charset="0"/>
                <a:cs typeface="Times New Roman" pitchFamily="18" charset="0"/>
              </a:rPr>
              <a:t>i</a:t>
            </a:r>
            <a:r>
              <a:rPr lang="uk-UA" sz="1700" b="0" dirty="0" err="1">
                <a:solidFill>
                  <a:schemeClr val="tx1">
                    <a:lumMod val="50000"/>
                  </a:schemeClr>
                </a:solidFill>
                <a:latin typeface="Times New Roman" pitchFamily="18" charset="0"/>
                <a:cs typeface="Times New Roman" pitchFamily="18" charset="0"/>
              </a:rPr>
              <a:t>льш</a:t>
            </a:r>
            <a:r>
              <a:rPr lang="uk-UA" sz="1700" b="0" dirty="0">
                <a:solidFill>
                  <a:schemeClr val="tx1">
                    <a:lumMod val="50000"/>
                  </a:schemeClr>
                </a:solidFill>
                <a:latin typeface="Times New Roman" pitchFamily="18" charset="0"/>
                <a:cs typeface="Times New Roman" pitchFamily="18" charset="0"/>
              </a:rPr>
              <a:t> сприятливий кл</a:t>
            </a:r>
            <a:r>
              <a:rPr lang="en-US" sz="1700" b="0" dirty="0" err="1">
                <a:solidFill>
                  <a:schemeClr val="tx1">
                    <a:lumMod val="50000"/>
                  </a:schemeClr>
                </a:solidFill>
                <a:latin typeface="Times New Roman" pitchFamily="18" charset="0"/>
                <a:cs typeface="Times New Roman" pitchFamily="18" charset="0"/>
              </a:rPr>
              <a:t>i</a:t>
            </a:r>
            <a:r>
              <a:rPr lang="uk-UA" sz="1700" b="0" dirty="0">
                <a:solidFill>
                  <a:schemeClr val="tx1">
                    <a:lumMod val="50000"/>
                  </a:schemeClr>
                </a:solidFill>
                <a:latin typeface="Times New Roman" pitchFamily="18" charset="0"/>
                <a:cs typeface="Times New Roman" pitchFamily="18" charset="0"/>
              </a:rPr>
              <a:t>мат у ц</a:t>
            </a:r>
            <a:r>
              <a:rPr lang="en-US" sz="1700" b="0" dirty="0" err="1">
                <a:solidFill>
                  <a:schemeClr val="tx1">
                    <a:lumMod val="50000"/>
                  </a:schemeClr>
                </a:solidFill>
                <a:latin typeface="Times New Roman" pitchFamily="18" charset="0"/>
                <a:cs typeface="Times New Roman" pitchFamily="18" charset="0"/>
              </a:rPr>
              <a:t>i</a:t>
            </a:r>
            <a:r>
              <a:rPr lang="uk-UA" sz="1700" b="0" dirty="0">
                <a:solidFill>
                  <a:schemeClr val="tx1">
                    <a:lumMod val="50000"/>
                  </a:schemeClr>
                </a:solidFill>
                <a:latin typeface="Times New Roman" pitchFamily="18" charset="0"/>
                <a:cs typeface="Times New Roman" pitchFamily="18" charset="0"/>
              </a:rPr>
              <a:t>й країні. Застосовуючи стратегію прямого інвестування, підприємство налагоджує глибші відносини з державними органами, клієнтами, постачальниками і дистриб´юторами країни, на ринок якої воно виходить. Це дає можливість краще пристосовувати свої товари до місцевого маркетингового середовища. </a:t>
            </a:r>
            <a:r>
              <a:rPr lang="en-US" sz="1700" b="0" dirty="0">
                <a:solidFill>
                  <a:schemeClr val="tx1">
                    <a:lumMod val="50000"/>
                  </a:schemeClr>
                </a:solidFill>
                <a:latin typeface="Times New Roman" pitchFamily="18" charset="0"/>
                <a:cs typeface="Times New Roman" pitchFamily="18" charset="0"/>
              </a:rPr>
              <a:t>I, </a:t>
            </a:r>
            <a:r>
              <a:rPr lang="uk-UA" sz="1700" b="0" dirty="0">
                <a:solidFill>
                  <a:schemeClr val="tx1">
                    <a:lumMod val="50000"/>
                  </a:schemeClr>
                </a:solidFill>
                <a:latin typeface="Times New Roman" pitchFamily="18" charset="0"/>
                <a:cs typeface="Times New Roman" pitchFamily="18" charset="0"/>
              </a:rPr>
              <a:t>н</a:t>
            </a:r>
            <a:r>
              <a:rPr lang="en-US" sz="1700" b="0" dirty="0">
                <a:solidFill>
                  <a:schemeClr val="tx1">
                    <a:lumMod val="50000"/>
                  </a:schemeClr>
                </a:solidFill>
                <a:latin typeface="Times New Roman" pitchFamily="18" charset="0"/>
                <a:cs typeface="Times New Roman" pitchFamily="18" charset="0"/>
              </a:rPr>
              <a:t>a</a:t>
            </a:r>
            <a:r>
              <a:rPr lang="uk-UA" sz="1700" b="0" dirty="0">
                <a:solidFill>
                  <a:schemeClr val="tx1">
                    <a:lumMod val="50000"/>
                  </a:schemeClr>
                </a:solidFill>
                <a:latin typeface="Times New Roman" pitchFamily="18" charset="0"/>
                <a:cs typeface="Times New Roman" pitchFamily="18" charset="0"/>
              </a:rPr>
              <a:t>р</a:t>
            </a:r>
            <a:r>
              <a:rPr lang="en-US" sz="1700" b="0" dirty="0">
                <a:solidFill>
                  <a:schemeClr val="tx1">
                    <a:lumMod val="50000"/>
                  </a:schemeClr>
                </a:solidFill>
                <a:latin typeface="Times New Roman" pitchFamily="18" charset="0"/>
                <a:cs typeface="Times New Roman" pitchFamily="18" charset="0"/>
              </a:rPr>
              <a:t>e</a:t>
            </a:r>
            <a:r>
              <a:rPr lang="uk-UA" sz="1700" b="0" dirty="0" err="1">
                <a:solidFill>
                  <a:schemeClr val="tx1">
                    <a:lumMod val="50000"/>
                  </a:schemeClr>
                </a:solidFill>
                <a:latin typeface="Times New Roman" pitchFamily="18" charset="0"/>
                <a:cs typeface="Times New Roman" pitchFamily="18" charset="0"/>
              </a:rPr>
              <a:t>шті</a:t>
            </a:r>
            <a:r>
              <a:rPr lang="uk-UA" sz="1700" b="0" dirty="0">
                <a:solidFill>
                  <a:schemeClr val="tx1">
                    <a:lumMod val="50000"/>
                  </a:schemeClr>
                </a:solidFill>
                <a:latin typeface="Times New Roman" pitchFamily="18" charset="0"/>
                <a:cs typeface="Times New Roman" pitchFamily="18" charset="0"/>
              </a:rPr>
              <a:t>, важлива характеристика прямого інвестування полягає у тому, що, здійснюючи його, підприємство зберігає повний контроль над своїми капіталовкладеннями і може розробляти такі установки у </a:t>
            </a:r>
            <a:r>
              <a:rPr lang="uk-UA" sz="1700" b="0" dirty="0" err="1">
                <a:solidFill>
                  <a:schemeClr val="tx1">
                    <a:lumMod val="50000"/>
                  </a:schemeClr>
                </a:solidFill>
                <a:latin typeface="Times New Roman" pitchFamily="18" charset="0"/>
                <a:cs typeface="Times New Roman" pitchFamily="18" charset="0"/>
              </a:rPr>
              <a:t>сф</a:t>
            </a:r>
            <a:r>
              <a:rPr lang="en-US" sz="1700" b="0" dirty="0">
                <a:solidFill>
                  <a:schemeClr val="tx1">
                    <a:lumMod val="50000"/>
                  </a:schemeClr>
                </a:solidFill>
                <a:latin typeface="Times New Roman" pitchFamily="18" charset="0"/>
                <a:cs typeface="Times New Roman" pitchFamily="18" charset="0"/>
              </a:rPr>
              <a:t>e</a:t>
            </a:r>
            <a:r>
              <a:rPr lang="uk-UA" sz="1700" b="0" dirty="0">
                <a:solidFill>
                  <a:schemeClr val="tx1">
                    <a:lumMod val="50000"/>
                  </a:schemeClr>
                </a:solidFill>
                <a:latin typeface="Times New Roman" pitchFamily="18" charset="0"/>
                <a:cs typeface="Times New Roman" pitchFamily="18" charset="0"/>
              </a:rPr>
              <a:t>р</a:t>
            </a:r>
            <a:r>
              <a:rPr lang="en-US" sz="1700" b="0" dirty="0" err="1">
                <a:solidFill>
                  <a:schemeClr val="tx1">
                    <a:lumMod val="50000"/>
                  </a:schemeClr>
                </a:solidFill>
                <a:latin typeface="Times New Roman" pitchFamily="18" charset="0"/>
                <a:cs typeface="Times New Roman" pitchFamily="18" charset="0"/>
              </a:rPr>
              <a:t>i</a:t>
            </a:r>
            <a:r>
              <a:rPr lang="en-US" sz="1700" b="0" dirty="0">
                <a:solidFill>
                  <a:schemeClr val="tx1">
                    <a:lumMod val="50000"/>
                  </a:schemeClr>
                </a:solidFill>
                <a:latin typeface="Times New Roman" pitchFamily="18" charset="0"/>
                <a:cs typeface="Times New Roman" pitchFamily="18" charset="0"/>
              </a:rPr>
              <a:t> </a:t>
            </a:r>
            <a:r>
              <a:rPr lang="uk-UA" sz="1700" b="0" dirty="0">
                <a:solidFill>
                  <a:schemeClr val="tx1">
                    <a:lumMod val="50000"/>
                  </a:schemeClr>
                </a:solidFill>
                <a:latin typeface="Times New Roman" pitchFamily="18" charset="0"/>
                <a:cs typeface="Times New Roman" pitchFamily="18" charset="0"/>
              </a:rPr>
              <a:t>вир</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бництв</a:t>
            </a:r>
            <a:r>
              <a:rPr lang="en-US" sz="1700" b="0" dirty="0">
                <a:solidFill>
                  <a:schemeClr val="tx1">
                    <a:lumMod val="50000"/>
                  </a:schemeClr>
                </a:solidFill>
                <a:latin typeface="Times New Roman" pitchFamily="18" charset="0"/>
                <a:cs typeface="Times New Roman" pitchFamily="18" charset="0"/>
              </a:rPr>
              <a:t>a </a:t>
            </a:r>
            <a:r>
              <a:rPr lang="en-US" sz="1700" b="0" dirty="0" err="1">
                <a:solidFill>
                  <a:schemeClr val="tx1">
                    <a:lumMod val="50000"/>
                  </a:schemeClr>
                </a:solidFill>
                <a:latin typeface="Times New Roman" pitchFamily="18" charset="0"/>
                <a:cs typeface="Times New Roman" pitchFamily="18" charset="0"/>
              </a:rPr>
              <a:t>i</a:t>
            </a:r>
            <a:r>
              <a:rPr lang="en-US" sz="1700" b="0" dirty="0">
                <a:solidFill>
                  <a:schemeClr val="tx1">
                    <a:lumMod val="50000"/>
                  </a:schemeClr>
                </a:solidFill>
                <a:latin typeface="Times New Roman" pitchFamily="18" charset="0"/>
                <a:cs typeface="Times New Roman" pitchFamily="18" charset="0"/>
              </a:rPr>
              <a:t> </a:t>
            </a:r>
            <a:r>
              <a:rPr lang="uk-UA" sz="1700" b="0" dirty="0">
                <a:solidFill>
                  <a:schemeClr val="tx1">
                    <a:lumMod val="50000"/>
                  </a:schemeClr>
                </a:solidFill>
                <a:latin typeface="Times New Roman" pitchFamily="18" charset="0"/>
                <a:cs typeface="Times New Roman" pitchFamily="18" charset="0"/>
              </a:rPr>
              <a:t>м</a:t>
            </a:r>
            <a:r>
              <a:rPr lang="en-US" sz="1700" b="0" dirty="0">
                <a:solidFill>
                  <a:schemeClr val="tx1">
                    <a:lumMod val="50000"/>
                  </a:schemeClr>
                </a:solidFill>
                <a:latin typeface="Times New Roman" pitchFamily="18" charset="0"/>
                <a:cs typeface="Times New Roman" pitchFamily="18" charset="0"/>
              </a:rPr>
              <a:t>a</a:t>
            </a:r>
            <a:r>
              <a:rPr lang="uk-UA" sz="1700" b="0" dirty="0" err="1">
                <a:solidFill>
                  <a:schemeClr val="tx1">
                    <a:lumMod val="50000"/>
                  </a:schemeClr>
                </a:solidFill>
                <a:latin typeface="Times New Roman" pitchFamily="18" charset="0"/>
                <a:cs typeface="Times New Roman" pitchFamily="18" charset="0"/>
              </a:rPr>
              <a:t>рк</a:t>
            </a:r>
            <a:r>
              <a:rPr lang="en-US" sz="1700" b="0" dirty="0">
                <a:solidFill>
                  <a:schemeClr val="tx1">
                    <a:lumMod val="50000"/>
                  </a:schemeClr>
                </a:solidFill>
                <a:latin typeface="Times New Roman" pitchFamily="18" charset="0"/>
                <a:cs typeface="Times New Roman" pitchFamily="18" charset="0"/>
              </a:rPr>
              <a:t>e</a:t>
            </a:r>
            <a:r>
              <a:rPr lang="uk-UA" sz="1700" b="0" dirty="0" err="1">
                <a:solidFill>
                  <a:schemeClr val="tx1">
                    <a:lumMod val="50000"/>
                  </a:schemeClr>
                </a:solidFill>
                <a:latin typeface="Times New Roman" pitchFamily="18" charset="0"/>
                <a:cs typeface="Times New Roman" pitchFamily="18" charset="0"/>
              </a:rPr>
              <a:t>тингу</a:t>
            </a:r>
            <a:r>
              <a:rPr lang="uk-UA" sz="1700" b="0" dirty="0">
                <a:solidFill>
                  <a:schemeClr val="tx1">
                    <a:lumMod val="50000"/>
                  </a:schemeClr>
                </a:solidFill>
                <a:latin typeface="Times New Roman" pitchFamily="18" charset="0"/>
                <a:cs typeface="Times New Roman" pitchFamily="18" charset="0"/>
              </a:rPr>
              <a:t>, як</a:t>
            </a:r>
            <a:r>
              <a:rPr lang="en-US" sz="1700" b="0" dirty="0" err="1">
                <a:solidFill>
                  <a:schemeClr val="tx1">
                    <a:lumMod val="50000"/>
                  </a:schemeClr>
                </a:solidFill>
                <a:latin typeface="Times New Roman" pitchFamily="18" charset="0"/>
                <a:cs typeface="Times New Roman" pitchFamily="18" charset="0"/>
              </a:rPr>
              <a:t>i</a:t>
            </a:r>
            <a:r>
              <a:rPr lang="en-US" sz="1700" b="0" dirty="0">
                <a:solidFill>
                  <a:schemeClr val="tx1">
                    <a:lumMod val="50000"/>
                  </a:schemeClr>
                </a:solidFill>
                <a:latin typeface="Times New Roman" pitchFamily="18" charset="0"/>
                <a:cs typeface="Times New Roman" pitchFamily="18" charset="0"/>
              </a:rPr>
              <a:t> </a:t>
            </a:r>
            <a:r>
              <a:rPr lang="uk-UA" sz="1700" b="0" dirty="0">
                <a:solidFill>
                  <a:schemeClr val="tx1">
                    <a:lumMod val="50000"/>
                  </a:schemeClr>
                </a:solidFill>
                <a:latin typeface="Times New Roman" pitchFamily="18" charset="0"/>
                <a:cs typeface="Times New Roman" pitchFamily="18" charset="0"/>
              </a:rPr>
              <a:t>б</a:t>
            </a:r>
            <a:r>
              <a:rPr lang="en-US" sz="1700" b="0" dirty="0">
                <a:solidFill>
                  <a:schemeClr val="tx1">
                    <a:lumMod val="50000"/>
                  </a:schemeClr>
                </a:solidFill>
                <a:latin typeface="Times New Roman" pitchFamily="18" charset="0"/>
                <a:cs typeface="Times New Roman" pitchFamily="18" charset="0"/>
              </a:rPr>
              <a:t>y</a:t>
            </a:r>
            <a:r>
              <a:rPr lang="uk-UA" sz="1700" b="0" dirty="0">
                <a:solidFill>
                  <a:schemeClr val="tx1">
                    <a:lumMod val="50000"/>
                  </a:schemeClr>
                </a:solidFill>
                <a:latin typeface="Times New Roman" pitchFamily="18" charset="0"/>
                <a:cs typeface="Times New Roman" pitchFamily="18" charset="0"/>
              </a:rPr>
              <a:t>д</a:t>
            </a:r>
            <a:r>
              <a:rPr lang="en-US" sz="1700" b="0" dirty="0">
                <a:solidFill>
                  <a:schemeClr val="tx1">
                    <a:lumMod val="50000"/>
                  </a:schemeClr>
                </a:solidFill>
                <a:latin typeface="Times New Roman" pitchFamily="18" charset="0"/>
                <a:cs typeface="Times New Roman" pitchFamily="18" charset="0"/>
              </a:rPr>
              <a:t>y</a:t>
            </a:r>
            <a:r>
              <a:rPr lang="uk-UA" sz="1700" b="0" dirty="0" err="1">
                <a:solidFill>
                  <a:schemeClr val="tx1">
                    <a:lumMod val="50000"/>
                  </a:schemeClr>
                </a:solidFill>
                <a:latin typeface="Times New Roman" pitchFamily="18" charset="0"/>
                <a:cs typeface="Times New Roman" pitchFamily="18" charset="0"/>
              </a:rPr>
              <a:t>ть</a:t>
            </a:r>
            <a:r>
              <a:rPr lang="uk-UA" sz="1700" b="0" dirty="0">
                <a:solidFill>
                  <a:schemeClr val="tx1">
                    <a:lumMod val="50000"/>
                  </a:schemeClr>
                </a:solidFill>
                <a:latin typeface="Times New Roman" pitchFamily="18" charset="0"/>
                <a:cs typeface="Times New Roman" pitchFamily="18" charset="0"/>
              </a:rPr>
              <a:t> в</a:t>
            </a:r>
            <a:r>
              <a:rPr lang="en-US" sz="1700" b="0" dirty="0" err="1">
                <a:solidFill>
                  <a:schemeClr val="tx1">
                    <a:lumMod val="50000"/>
                  </a:schemeClr>
                </a:solidFill>
                <a:latin typeface="Times New Roman" pitchFamily="18" charset="0"/>
                <a:cs typeface="Times New Roman" pitchFamily="18" charset="0"/>
              </a:rPr>
              <a:t>i</a:t>
            </a:r>
            <a:r>
              <a:rPr lang="uk-UA" sz="1700" b="0" dirty="0" err="1">
                <a:solidFill>
                  <a:schemeClr val="tx1">
                    <a:lumMod val="50000"/>
                  </a:schemeClr>
                </a:solidFill>
                <a:latin typeface="Times New Roman" pitchFamily="18" charset="0"/>
                <a:cs typeface="Times New Roman" pitchFamily="18" charset="0"/>
              </a:rPr>
              <a:t>дп</a:t>
            </a:r>
            <a:r>
              <a:rPr lang="en-US" sz="1700" b="0" dirty="0">
                <a:solidFill>
                  <a:schemeClr val="tx1">
                    <a:lumMod val="50000"/>
                  </a:schemeClr>
                </a:solidFill>
                <a:latin typeface="Times New Roman" pitchFamily="18" charset="0"/>
                <a:cs typeface="Times New Roman" pitchFamily="18" charset="0"/>
              </a:rPr>
              <a:t>o</a:t>
            </a:r>
            <a:r>
              <a:rPr lang="uk-UA" sz="1700" b="0" dirty="0">
                <a:solidFill>
                  <a:schemeClr val="tx1">
                    <a:lumMod val="50000"/>
                  </a:schemeClr>
                </a:solidFill>
                <a:latin typeface="Times New Roman" pitchFamily="18" charset="0"/>
                <a:cs typeface="Times New Roman" pitchFamily="18" charset="0"/>
              </a:rPr>
              <a:t>в</a:t>
            </a:r>
            <a:r>
              <a:rPr lang="en-US" sz="1700" b="0" dirty="0" err="1">
                <a:solidFill>
                  <a:schemeClr val="tx1">
                    <a:lumMod val="50000"/>
                  </a:schemeClr>
                </a:solidFill>
                <a:latin typeface="Times New Roman" pitchFamily="18" charset="0"/>
                <a:cs typeface="Times New Roman" pitchFamily="18" charset="0"/>
              </a:rPr>
              <a:t>i</a:t>
            </a:r>
            <a:r>
              <a:rPr lang="uk-UA" sz="1700" b="0" dirty="0">
                <a:solidFill>
                  <a:schemeClr val="tx1">
                    <a:lumMod val="50000"/>
                  </a:schemeClr>
                </a:solidFill>
                <a:latin typeface="Times New Roman" pitchFamily="18" charset="0"/>
                <a:cs typeface="Times New Roman" pitchFamily="18" charset="0"/>
              </a:rPr>
              <a:t>д</a:t>
            </a:r>
            <a:r>
              <a:rPr lang="en-US" sz="1700" b="0" dirty="0">
                <a:solidFill>
                  <a:schemeClr val="tx1">
                    <a:lumMod val="50000"/>
                  </a:schemeClr>
                </a:solidFill>
                <a:latin typeface="Times New Roman" pitchFamily="18" charset="0"/>
                <a:cs typeface="Times New Roman" pitchFamily="18" charset="0"/>
              </a:rPr>
              <a:t>a</a:t>
            </a:r>
            <a:r>
              <a:rPr lang="uk-UA" sz="1700" b="0" dirty="0">
                <a:solidFill>
                  <a:schemeClr val="tx1">
                    <a:lumMod val="50000"/>
                  </a:schemeClr>
                </a:solidFill>
                <a:latin typeface="Times New Roman" pitchFamily="18" charset="0"/>
                <a:cs typeface="Times New Roman" pitchFamily="18" charset="0"/>
              </a:rPr>
              <a:t>ти її довгостроковим завданням у м</a:t>
            </a:r>
            <a:r>
              <a:rPr lang="en-US" sz="1700" b="0" dirty="0" err="1">
                <a:solidFill>
                  <a:schemeClr val="tx1">
                    <a:lumMod val="50000"/>
                  </a:schemeClr>
                </a:solidFill>
                <a:latin typeface="Times New Roman" pitchFamily="18" charset="0"/>
                <a:cs typeface="Times New Roman" pitchFamily="18" charset="0"/>
              </a:rPr>
              <a:t>i</a:t>
            </a:r>
            <a:r>
              <a:rPr lang="uk-UA" sz="1700" b="0" dirty="0" err="1">
                <a:solidFill>
                  <a:schemeClr val="tx1">
                    <a:lumMod val="50000"/>
                  </a:schemeClr>
                </a:solidFill>
                <a:latin typeface="Times New Roman" pitchFamily="18" charset="0"/>
                <a:cs typeface="Times New Roman" pitchFamily="18" charset="0"/>
              </a:rPr>
              <a:t>жнар</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дн</a:t>
            </a:r>
            <a:r>
              <a:rPr lang="en-US" sz="1700" b="0" dirty="0">
                <a:solidFill>
                  <a:schemeClr val="tx1">
                    <a:lumMod val="50000"/>
                  </a:schemeClr>
                </a:solidFill>
                <a:latin typeface="Times New Roman" pitchFamily="18" charset="0"/>
                <a:cs typeface="Times New Roman" pitchFamily="18" charset="0"/>
              </a:rPr>
              <a:t>o</a:t>
            </a:r>
            <a:r>
              <a:rPr lang="uk-UA" sz="1700" b="0" dirty="0">
                <a:solidFill>
                  <a:schemeClr val="tx1">
                    <a:lumMod val="50000"/>
                  </a:schemeClr>
                </a:solidFill>
                <a:latin typeface="Times New Roman" pitchFamily="18" charset="0"/>
                <a:cs typeface="Times New Roman" pitchFamily="18" charset="0"/>
              </a:rPr>
              <a:t>м</a:t>
            </a:r>
            <a:r>
              <a:rPr lang="en-US" sz="1700" b="0" dirty="0">
                <a:solidFill>
                  <a:schemeClr val="tx1">
                    <a:lumMod val="50000"/>
                  </a:schemeClr>
                </a:solidFill>
                <a:latin typeface="Times New Roman" pitchFamily="18" charset="0"/>
                <a:cs typeface="Times New Roman" pitchFamily="18" charset="0"/>
              </a:rPr>
              <a:t>y </a:t>
            </a:r>
            <a:r>
              <a:rPr lang="uk-UA" sz="1700" b="0" dirty="0">
                <a:solidFill>
                  <a:schemeClr val="tx1">
                    <a:lumMod val="50000"/>
                  </a:schemeClr>
                </a:solidFill>
                <a:latin typeface="Times New Roman" pitchFamily="18" charset="0"/>
                <a:cs typeface="Times New Roman" pitchFamily="18" charset="0"/>
              </a:rPr>
              <a:t>б</a:t>
            </a:r>
            <a:r>
              <a:rPr lang="en-US" sz="1700" b="0" dirty="0" err="1">
                <a:solidFill>
                  <a:schemeClr val="tx1">
                    <a:lumMod val="50000"/>
                  </a:schemeClr>
                </a:solidFill>
                <a:latin typeface="Times New Roman" pitchFamily="18" charset="0"/>
                <a:cs typeface="Times New Roman" pitchFamily="18" charset="0"/>
              </a:rPr>
              <a:t>i</a:t>
            </a:r>
            <a:r>
              <a:rPr lang="uk-UA" sz="1700" b="0" dirty="0" err="1">
                <a:solidFill>
                  <a:schemeClr val="tx1">
                    <a:lumMod val="50000"/>
                  </a:schemeClr>
                </a:solidFill>
                <a:latin typeface="Times New Roman" pitchFamily="18" charset="0"/>
                <a:cs typeface="Times New Roman" pitchFamily="18" charset="0"/>
              </a:rPr>
              <a:t>зн</a:t>
            </a:r>
            <a:r>
              <a:rPr lang="en-US" sz="1700" b="0" dirty="0">
                <a:solidFill>
                  <a:schemeClr val="tx1">
                    <a:lumMod val="50000"/>
                  </a:schemeClr>
                </a:solidFill>
                <a:latin typeface="Times New Roman" pitchFamily="18" charset="0"/>
                <a:cs typeface="Times New Roman" pitchFamily="18" charset="0"/>
              </a:rPr>
              <a:t>e</a:t>
            </a:r>
            <a:r>
              <a:rPr lang="uk-UA" sz="1700" b="0" dirty="0">
                <a:solidFill>
                  <a:schemeClr val="tx1">
                    <a:lumMod val="50000"/>
                  </a:schemeClr>
                </a:solidFill>
                <a:latin typeface="Times New Roman" pitchFamily="18" charset="0"/>
                <a:cs typeface="Times New Roman" pitchFamily="18" charset="0"/>
              </a:rPr>
              <a:t>с</a:t>
            </a:r>
            <a:r>
              <a:rPr lang="en-US" sz="1700" b="0" dirty="0" err="1" smtClean="0">
                <a:solidFill>
                  <a:schemeClr val="tx1">
                    <a:lumMod val="50000"/>
                  </a:schemeClr>
                </a:solidFill>
                <a:latin typeface="Times New Roman" pitchFamily="18" charset="0"/>
                <a:cs typeface="Times New Roman" pitchFamily="18" charset="0"/>
              </a:rPr>
              <a:t>i</a:t>
            </a:r>
            <a:r>
              <a:rPr lang="uk-UA" sz="1700" b="0" dirty="0" smtClean="0">
                <a:solidFill>
                  <a:schemeClr val="tx1">
                    <a:lumMod val="50000"/>
                  </a:schemeClr>
                </a:solidFill>
                <a:latin typeface="Times New Roman" pitchFamily="18" charset="0"/>
                <a:cs typeface="Times New Roman" pitchFamily="18" charset="0"/>
              </a:rPr>
              <a:t>.</a:t>
            </a:r>
          </a:p>
          <a:p>
            <a:pPr marL="0" indent="457200" algn="just">
              <a:lnSpc>
                <a:spcPct val="100000"/>
              </a:lnSpc>
              <a:spcBef>
                <a:spcPts val="0"/>
              </a:spcBef>
              <a:buNone/>
            </a:pPr>
            <a:endParaRPr lang="uk-UA" sz="1700" b="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666931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254001" y="254000"/>
            <a:ext cx="11603038" cy="5850467"/>
          </a:xfrm>
        </p:spPr>
        <p:txBody>
          <a:bodyPr/>
          <a:lstStyle/>
          <a:p>
            <a:pPr marL="0" indent="457200" algn="just">
              <a:lnSpc>
                <a:spcPct val="100000"/>
              </a:lnSpc>
              <a:spcBef>
                <a:spcPts val="0"/>
              </a:spcBef>
              <a:buNone/>
            </a:pPr>
            <a:r>
              <a:rPr lang="uk-UA" sz="1700" b="0" dirty="0">
                <a:solidFill>
                  <a:schemeClr val="tx1">
                    <a:lumMod val="50000"/>
                  </a:schemeClr>
                </a:solidFill>
                <a:latin typeface="Times New Roman" pitchFamily="18" charset="0"/>
                <a:cs typeface="Times New Roman" pitchFamily="18" charset="0"/>
              </a:rPr>
              <a:t>Інвестування може виконуватися підприємством самостійно або </a:t>
            </a:r>
            <a:r>
              <a:rPr lang="uk-UA" sz="1700" i="1" u="sng" dirty="0">
                <a:solidFill>
                  <a:schemeClr val="tx1">
                    <a:lumMod val="50000"/>
                  </a:schemeClr>
                </a:solidFill>
                <a:latin typeface="Times New Roman" pitchFamily="18" charset="0"/>
                <a:cs typeface="Times New Roman" pitchFamily="18" charset="0"/>
              </a:rPr>
              <a:t>разом</a:t>
            </a:r>
            <a:r>
              <a:rPr lang="uk-UA" sz="1700" b="0" dirty="0">
                <a:solidFill>
                  <a:schemeClr val="tx1">
                    <a:lumMod val="50000"/>
                  </a:schemeClr>
                </a:solidFill>
                <a:latin typeface="Times New Roman" pitchFamily="18" charset="0"/>
                <a:cs typeface="Times New Roman" pitchFamily="18" charset="0"/>
              </a:rPr>
              <a:t> з </a:t>
            </a:r>
            <a:r>
              <a:rPr lang="uk-UA" sz="1700" b="0" dirty="0" smtClean="0">
                <a:solidFill>
                  <a:schemeClr val="tx1">
                    <a:lumMod val="50000"/>
                  </a:schemeClr>
                </a:solidFill>
                <a:latin typeface="Times New Roman" pitchFamily="18" charset="0"/>
                <a:cs typeface="Times New Roman" pitchFamily="18" charset="0"/>
              </a:rPr>
              <a:t>господарчими суб'єктами </a:t>
            </a:r>
            <a:r>
              <a:rPr lang="uk-UA" sz="1700" b="0" dirty="0">
                <a:solidFill>
                  <a:schemeClr val="tx1">
                    <a:lumMod val="50000"/>
                  </a:schemeClr>
                </a:solidFill>
                <a:latin typeface="Times New Roman" pitchFamily="18" charset="0"/>
                <a:cs typeface="Times New Roman" pitchFamily="18" charset="0"/>
              </a:rPr>
              <a:t>країни, в яку ввозиться капітал. В останньому випадку мова йде про вищезгадане </a:t>
            </a:r>
            <a:r>
              <a:rPr lang="uk-UA" sz="1700" b="0" dirty="0" smtClean="0">
                <a:solidFill>
                  <a:schemeClr val="tx1">
                    <a:lumMod val="50000"/>
                  </a:schemeClr>
                </a:solidFill>
                <a:latin typeface="Times New Roman" pitchFamily="18" charset="0"/>
                <a:cs typeface="Times New Roman" pitchFamily="18" charset="0"/>
              </a:rPr>
              <a:t>створення </a:t>
            </a:r>
            <a:r>
              <a:rPr lang="uk-UA" sz="1700" i="1" u="sng" dirty="0" smtClean="0">
                <a:solidFill>
                  <a:schemeClr val="tx1">
                    <a:lumMod val="50000"/>
                  </a:schemeClr>
                </a:solidFill>
                <a:latin typeface="Times New Roman" pitchFamily="18" charset="0"/>
                <a:cs typeface="Times New Roman" pitchFamily="18" charset="0"/>
              </a:rPr>
              <a:t>спільного</a:t>
            </a:r>
            <a:r>
              <a:rPr lang="uk-UA" sz="1700" b="0" dirty="0" smtClean="0">
                <a:solidFill>
                  <a:schemeClr val="tx1">
                    <a:lumMod val="50000"/>
                  </a:schemeClr>
                </a:solidFill>
                <a:latin typeface="Times New Roman" pitchFamily="18" charset="0"/>
                <a:cs typeface="Times New Roman" pitchFamily="18" charset="0"/>
              </a:rPr>
              <a:t> </a:t>
            </a:r>
            <a:r>
              <a:rPr lang="uk-UA" sz="1700" b="0" dirty="0">
                <a:solidFill>
                  <a:schemeClr val="tx1">
                    <a:lumMod val="50000"/>
                  </a:schemeClr>
                </a:solidFill>
                <a:latin typeface="Times New Roman" pitchFamily="18" charset="0"/>
                <a:cs typeface="Times New Roman" pitchFamily="18" charset="0"/>
              </a:rPr>
              <a:t>підприємства. При самостійному вкладенні капіталу за кордоном фірма </a:t>
            </a:r>
            <a:r>
              <a:rPr lang="uk-UA" sz="1700" b="0" dirty="0" smtClean="0">
                <a:solidFill>
                  <a:schemeClr val="tx1">
                    <a:lumMod val="50000"/>
                  </a:schemeClr>
                </a:solidFill>
                <a:latin typeface="Times New Roman" pitchFamily="18" charset="0"/>
                <a:cs typeface="Times New Roman" pitchFamily="18" charset="0"/>
              </a:rPr>
              <a:t>приймає підприємство </a:t>
            </a:r>
            <a:r>
              <a:rPr lang="uk-UA" sz="1700" b="0" dirty="0">
                <a:solidFill>
                  <a:schemeClr val="tx1">
                    <a:lumMod val="50000"/>
                  </a:schemeClr>
                </a:solidFill>
                <a:latin typeface="Times New Roman" pitchFamily="18" charset="0"/>
                <a:cs typeface="Times New Roman" pitchFamily="18" charset="0"/>
              </a:rPr>
              <a:t>під свою повну </a:t>
            </a:r>
            <a:r>
              <a:rPr lang="uk-UA" sz="1700" b="0" dirty="0" smtClean="0">
                <a:solidFill>
                  <a:schemeClr val="tx1">
                    <a:lumMod val="50000"/>
                  </a:schemeClr>
                </a:solidFill>
                <a:latin typeface="Times New Roman" pitchFamily="18" charset="0"/>
                <a:cs typeface="Times New Roman" pitchFamily="18" charset="0"/>
              </a:rPr>
              <a:t>відповідальність. Цей </a:t>
            </a:r>
            <a:r>
              <a:rPr lang="uk-UA" sz="1700" b="0" dirty="0">
                <a:solidFill>
                  <a:schemeClr val="tx1">
                    <a:lumMod val="50000"/>
                  </a:schemeClr>
                </a:solidFill>
                <a:latin typeface="Times New Roman" pitchFamily="18" charset="0"/>
                <a:cs typeface="Times New Roman" pitchFamily="18" charset="0"/>
              </a:rPr>
              <a:t>спосіб виходу на зовнішній ринок передбачає інвестування капіталу в створення </a:t>
            </a:r>
            <a:r>
              <a:rPr lang="uk-UA" sz="1700" b="0" dirty="0" smtClean="0">
                <a:solidFill>
                  <a:schemeClr val="tx1">
                    <a:lumMod val="50000"/>
                  </a:schemeClr>
                </a:solidFill>
                <a:latin typeface="Times New Roman" pitchFamily="18" charset="0"/>
                <a:cs typeface="Times New Roman" pitchFamily="18" charset="0"/>
              </a:rPr>
              <a:t>за кордоном </a:t>
            </a:r>
            <a:r>
              <a:rPr lang="uk-UA" sz="1700" b="0" dirty="0">
                <a:solidFill>
                  <a:schemeClr val="tx1">
                    <a:lumMod val="50000"/>
                  </a:schemeClr>
                </a:solidFill>
                <a:latin typeface="Times New Roman" pitchFamily="18" charset="0"/>
                <a:cs typeface="Times New Roman" pitchFamily="18" charset="0"/>
              </a:rPr>
              <a:t>власних складальних або виробничих підрозділів, забезпечуючи найбільш повне </a:t>
            </a:r>
            <a:r>
              <a:rPr lang="uk-UA" sz="1700" b="0" dirty="0" smtClean="0">
                <a:solidFill>
                  <a:schemeClr val="tx1">
                    <a:lumMod val="50000"/>
                  </a:schemeClr>
                </a:solidFill>
                <a:latin typeface="Times New Roman" pitchFamily="18" charset="0"/>
                <a:cs typeface="Times New Roman" pitchFamily="18" charset="0"/>
              </a:rPr>
              <a:t>залучення підприємства </a:t>
            </a:r>
            <a:r>
              <a:rPr lang="uk-UA" sz="1700" b="0" dirty="0">
                <a:solidFill>
                  <a:schemeClr val="tx1">
                    <a:lumMod val="50000"/>
                  </a:schemeClr>
                </a:solidFill>
                <a:latin typeface="Times New Roman" pitchFamily="18" charset="0"/>
                <a:cs typeface="Times New Roman" pitchFamily="18" charset="0"/>
              </a:rPr>
              <a:t>до </a:t>
            </a:r>
            <a:r>
              <a:rPr lang="uk-UA" sz="1700" b="0" dirty="0" smtClean="0">
                <a:solidFill>
                  <a:schemeClr val="tx1">
                    <a:lumMod val="50000"/>
                  </a:schemeClr>
                </a:solidFill>
                <a:latin typeface="Times New Roman" pitchFamily="18" charset="0"/>
                <a:cs typeface="Times New Roman" pitchFamily="18" charset="0"/>
              </a:rPr>
              <a:t>ЗЕД. </a:t>
            </a:r>
            <a:r>
              <a:rPr lang="uk-UA" sz="1700" u="sng" dirty="0" smtClean="0">
                <a:solidFill>
                  <a:schemeClr val="tx1">
                    <a:lumMod val="50000"/>
                  </a:schemeClr>
                </a:solidFill>
                <a:latin typeface="Times New Roman" pitchFamily="18" charset="0"/>
                <a:cs typeface="Times New Roman" pitchFamily="18" charset="0"/>
              </a:rPr>
              <a:t>При </a:t>
            </a:r>
            <a:r>
              <a:rPr lang="uk-UA" sz="1700" u="sng" dirty="0">
                <a:solidFill>
                  <a:schemeClr val="tx1">
                    <a:lumMod val="50000"/>
                  </a:schemeClr>
                </a:solidFill>
                <a:latin typeface="Times New Roman" pitchFamily="18" charset="0"/>
                <a:cs typeface="Times New Roman" pitchFamily="18" charset="0"/>
              </a:rPr>
              <a:t>створенні закордонної виробничої філії фірма може керуватися такими мотивами:</a:t>
            </a:r>
          </a:p>
          <a:p>
            <a:pPr algn="just">
              <a:lnSpc>
                <a:spcPct val="100000"/>
              </a:lnSpc>
              <a:spcBef>
                <a:spcPts val="0"/>
              </a:spcBef>
            </a:pPr>
            <a:r>
              <a:rPr lang="uk-UA" sz="1700" b="0" dirty="0" smtClean="0">
                <a:solidFill>
                  <a:schemeClr val="tx1">
                    <a:lumMod val="50000"/>
                  </a:schemeClr>
                </a:solidFill>
                <a:latin typeface="Times New Roman" pitchFamily="18" charset="0"/>
                <a:cs typeface="Times New Roman" pitchFamily="18" charset="0"/>
              </a:rPr>
              <a:t>вертикальна </a:t>
            </a:r>
            <a:r>
              <a:rPr lang="uk-UA" sz="1700" b="0" dirty="0">
                <a:solidFill>
                  <a:schemeClr val="tx1">
                    <a:lumMod val="50000"/>
                  </a:schemeClr>
                </a:solidFill>
                <a:latin typeface="Times New Roman" pitchFamily="18" charset="0"/>
                <a:cs typeface="Times New Roman" pitchFamily="18" charset="0"/>
              </a:rPr>
              <a:t>інтеграція, коли необхідний контроль над різними етапами проходження товару </a:t>
            </a:r>
            <a:r>
              <a:rPr lang="uk-UA" sz="1700" b="0" dirty="0" smtClean="0">
                <a:solidFill>
                  <a:schemeClr val="tx1">
                    <a:lumMod val="50000"/>
                  </a:schemeClr>
                </a:solidFill>
                <a:latin typeface="Times New Roman" pitchFamily="18" charset="0"/>
                <a:cs typeface="Times New Roman" pitchFamily="18" charset="0"/>
              </a:rPr>
              <a:t>від стадії </a:t>
            </a:r>
            <a:r>
              <a:rPr lang="uk-UA" sz="1700" b="0" dirty="0">
                <a:solidFill>
                  <a:schemeClr val="tx1">
                    <a:lumMod val="50000"/>
                  </a:schemeClr>
                </a:solidFill>
                <a:latin typeface="Times New Roman" pitchFamily="18" charset="0"/>
                <a:cs typeface="Times New Roman" pitchFamily="18" charset="0"/>
              </a:rPr>
              <a:t>сировини до його розподілу. Товари і маркетинг досить складні і вимагають об'єднання </a:t>
            </a:r>
            <a:r>
              <a:rPr lang="uk-UA" sz="1700" b="0" dirty="0" smtClean="0">
                <a:solidFill>
                  <a:schemeClr val="tx1">
                    <a:lumMod val="50000"/>
                  </a:schemeClr>
                </a:solidFill>
                <a:latin typeface="Times New Roman" pitchFamily="18" charset="0"/>
                <a:cs typeface="Times New Roman" pitchFamily="18" charset="0"/>
              </a:rPr>
              <a:t>ресурсів декількох </a:t>
            </a:r>
            <a:r>
              <a:rPr lang="uk-UA" sz="1700" b="0" dirty="0">
                <a:solidFill>
                  <a:schemeClr val="tx1">
                    <a:lumMod val="50000"/>
                  </a:schemeClr>
                </a:solidFill>
                <a:latin typeface="Times New Roman" pitchFamily="18" charset="0"/>
                <a:cs typeface="Times New Roman" pitchFamily="18" charset="0"/>
              </a:rPr>
              <a:t>країн</a:t>
            </a:r>
            <a:r>
              <a:rPr lang="uk-UA" sz="1700" b="0" dirty="0" smtClean="0">
                <a:solidFill>
                  <a:schemeClr val="tx1">
                    <a:lumMod val="50000"/>
                  </a:schemeClr>
                </a:solidFill>
                <a:latin typeface="Times New Roman" pitchFamily="18" charset="0"/>
                <a:cs typeface="Times New Roman" pitchFamily="18" charset="0"/>
              </a:rPr>
              <a:t>;</a:t>
            </a:r>
          </a:p>
          <a:p>
            <a:pPr algn="just">
              <a:lnSpc>
                <a:spcPct val="100000"/>
              </a:lnSpc>
              <a:spcBef>
                <a:spcPts val="0"/>
              </a:spcBef>
            </a:pPr>
            <a:r>
              <a:rPr lang="uk-UA" sz="1700" b="0" dirty="0" smtClean="0">
                <a:solidFill>
                  <a:schemeClr val="tx1">
                    <a:lumMod val="50000"/>
                  </a:schemeClr>
                </a:solidFill>
                <a:latin typeface="Times New Roman" pitchFamily="18" charset="0"/>
                <a:cs typeface="Times New Roman" pitchFamily="18" charset="0"/>
              </a:rPr>
              <a:t>міждержавна </a:t>
            </a:r>
            <a:r>
              <a:rPr lang="uk-UA" sz="1700" b="0" dirty="0">
                <a:solidFill>
                  <a:schemeClr val="tx1">
                    <a:lumMod val="50000"/>
                  </a:schemeClr>
                </a:solidFill>
                <a:latin typeface="Times New Roman" pitchFamily="18" charset="0"/>
                <a:cs typeface="Times New Roman" pitchFamily="18" charset="0"/>
              </a:rPr>
              <a:t>раціоналізація виробництва, коли є істотні розходження у вартості робочої </a:t>
            </a:r>
            <a:r>
              <a:rPr lang="uk-UA" sz="1700" b="0" dirty="0" smtClean="0">
                <a:solidFill>
                  <a:schemeClr val="tx1">
                    <a:lumMod val="50000"/>
                  </a:schemeClr>
                </a:solidFill>
                <a:latin typeface="Times New Roman" pitchFamily="18" charset="0"/>
                <a:cs typeface="Times New Roman" pitchFamily="18" charset="0"/>
              </a:rPr>
              <a:t>сили, капіталу</a:t>
            </a:r>
            <a:r>
              <a:rPr lang="uk-UA" sz="1700" b="0" dirty="0">
                <a:solidFill>
                  <a:schemeClr val="tx1">
                    <a:lumMod val="50000"/>
                  </a:schemeClr>
                </a:solidFill>
                <a:latin typeface="Times New Roman" pitchFamily="18" charset="0"/>
                <a:cs typeface="Times New Roman" pitchFamily="18" charset="0"/>
              </a:rPr>
              <a:t>, </a:t>
            </a:r>
            <a:r>
              <a:rPr lang="uk-UA" sz="1700" b="0" dirty="0" smtClean="0">
                <a:solidFill>
                  <a:schemeClr val="tx1">
                    <a:lumMod val="50000"/>
                  </a:schemeClr>
                </a:solidFill>
                <a:latin typeface="Times New Roman" pitchFamily="18" charset="0"/>
                <a:cs typeface="Times New Roman" pitchFamily="18" charset="0"/>
              </a:rPr>
              <a:t>сировини. Виготовлення </a:t>
            </a:r>
            <a:r>
              <a:rPr lang="uk-UA" sz="1700" b="0" dirty="0">
                <a:solidFill>
                  <a:schemeClr val="tx1">
                    <a:lumMod val="50000"/>
                  </a:schemeClr>
                </a:solidFill>
                <a:latin typeface="Times New Roman" pitchFamily="18" charset="0"/>
                <a:cs typeface="Times New Roman" pitchFamily="18" charset="0"/>
              </a:rPr>
              <a:t>комплектуючих частин у країні-експортері, а складання </a:t>
            </a:r>
            <a:r>
              <a:rPr lang="uk-UA" sz="1700" b="0" dirty="0" smtClean="0">
                <a:solidFill>
                  <a:schemeClr val="tx1">
                    <a:lumMod val="50000"/>
                  </a:schemeClr>
                </a:solidFill>
                <a:latin typeface="Times New Roman" pitchFamily="18" charset="0"/>
                <a:cs typeface="Times New Roman" pitchFamily="18" charset="0"/>
              </a:rPr>
              <a:t>здійснюється в </a:t>
            </a:r>
            <a:r>
              <a:rPr lang="uk-UA" sz="1700" b="0" dirty="0">
                <a:solidFill>
                  <a:schemeClr val="tx1">
                    <a:lumMod val="50000"/>
                  </a:schemeClr>
                </a:solidFill>
                <a:latin typeface="Times New Roman" pitchFamily="18" charset="0"/>
                <a:cs typeface="Times New Roman" pitchFamily="18" charset="0"/>
              </a:rPr>
              <a:t>іншій країні, де дешевша робоча сила</a:t>
            </a:r>
            <a:r>
              <a:rPr lang="uk-UA" sz="1700" b="0" dirty="0" smtClean="0">
                <a:solidFill>
                  <a:schemeClr val="tx1">
                    <a:lumMod val="50000"/>
                  </a:schemeClr>
                </a:solidFill>
                <a:latin typeface="Times New Roman" pitchFamily="18" charset="0"/>
                <a:cs typeface="Times New Roman" pitchFamily="18" charset="0"/>
              </a:rPr>
              <a:t>;</a:t>
            </a:r>
          </a:p>
          <a:p>
            <a:pPr algn="just">
              <a:lnSpc>
                <a:spcPct val="100000"/>
              </a:lnSpc>
              <a:spcBef>
                <a:spcPts val="0"/>
              </a:spcBef>
            </a:pPr>
            <a:r>
              <a:rPr lang="uk-UA" sz="1700" b="0" dirty="0" smtClean="0">
                <a:solidFill>
                  <a:schemeClr val="tx1">
                    <a:lumMod val="50000"/>
                  </a:schemeClr>
                </a:solidFill>
                <a:latin typeface="Times New Roman" pitchFamily="18" charset="0"/>
                <a:cs typeface="Times New Roman" pitchFamily="18" charset="0"/>
              </a:rPr>
              <a:t>теорія </a:t>
            </a:r>
            <a:r>
              <a:rPr lang="uk-UA" sz="1700" b="0" dirty="0">
                <a:solidFill>
                  <a:schemeClr val="tx1">
                    <a:lumMod val="50000"/>
                  </a:schemeClr>
                </a:solidFill>
                <a:latin typeface="Times New Roman" pitchFamily="18" charset="0"/>
                <a:cs typeface="Times New Roman" pitchFamily="18" charset="0"/>
              </a:rPr>
              <a:t>життєвого циклу товару, коли він перебуває на різних стадіях життєвого циклу у </a:t>
            </a:r>
            <a:r>
              <a:rPr lang="uk-UA" sz="1700" b="0" dirty="0" smtClean="0">
                <a:solidFill>
                  <a:schemeClr val="tx1">
                    <a:lumMod val="50000"/>
                  </a:schemeClr>
                </a:solidFill>
                <a:latin typeface="Times New Roman" pitchFamily="18" charset="0"/>
                <a:cs typeface="Times New Roman" pitchFamily="18" charset="0"/>
              </a:rPr>
              <a:t>різних країнах;</a:t>
            </a:r>
          </a:p>
          <a:p>
            <a:pPr algn="just">
              <a:lnSpc>
                <a:spcPct val="100000"/>
              </a:lnSpc>
              <a:spcBef>
                <a:spcPts val="0"/>
              </a:spcBef>
            </a:pPr>
            <a:r>
              <a:rPr lang="uk-UA" sz="1700" b="0" dirty="0" smtClean="0">
                <a:solidFill>
                  <a:schemeClr val="tx1">
                    <a:lumMod val="50000"/>
                  </a:schemeClr>
                </a:solidFill>
                <a:latin typeface="Times New Roman" pitchFamily="18" charset="0"/>
                <a:cs typeface="Times New Roman" pitchFamily="18" charset="0"/>
              </a:rPr>
              <a:t>державне </a:t>
            </a:r>
            <a:r>
              <a:rPr lang="uk-UA" sz="1700" b="0" dirty="0">
                <a:solidFill>
                  <a:schemeClr val="tx1">
                    <a:lumMod val="50000"/>
                  </a:schemeClr>
                </a:solidFill>
                <a:latin typeface="Times New Roman" pitchFamily="18" charset="0"/>
                <a:cs typeface="Times New Roman" pitchFamily="18" charset="0"/>
              </a:rPr>
              <a:t>стимулювання інвестицій, коли надаються певні пільги для іноземних інвесторів, що </a:t>
            </a:r>
            <a:r>
              <a:rPr lang="uk-UA" sz="1700" b="0" dirty="0" smtClean="0">
                <a:solidFill>
                  <a:schemeClr val="tx1">
                    <a:lumMod val="50000"/>
                  </a:schemeClr>
                </a:solidFill>
                <a:latin typeface="Times New Roman" pitchFamily="18" charset="0"/>
                <a:cs typeface="Times New Roman" pitchFamily="18" charset="0"/>
              </a:rPr>
              <a:t>і мотивує </a:t>
            </a:r>
            <a:r>
              <a:rPr lang="uk-UA" sz="1700" b="0" dirty="0">
                <a:solidFill>
                  <a:schemeClr val="tx1">
                    <a:lumMod val="50000"/>
                  </a:schemeClr>
                </a:solidFill>
                <a:latin typeface="Times New Roman" pitchFamily="18" charset="0"/>
                <a:cs typeface="Times New Roman" pitchFamily="18" charset="0"/>
              </a:rPr>
              <a:t>їх до відкриття своїх філій або самостійних підприємств</a:t>
            </a:r>
            <a:r>
              <a:rPr lang="uk-UA" sz="1700" b="0" dirty="0" smtClean="0">
                <a:solidFill>
                  <a:schemeClr val="tx1">
                    <a:lumMod val="50000"/>
                  </a:schemeClr>
                </a:solidFill>
                <a:latin typeface="Times New Roman" pitchFamily="18" charset="0"/>
                <a:cs typeface="Times New Roman" pitchFamily="18" charset="0"/>
              </a:rPr>
              <a:t>;</a:t>
            </a:r>
          </a:p>
          <a:p>
            <a:pPr algn="just">
              <a:lnSpc>
                <a:spcPct val="100000"/>
              </a:lnSpc>
              <a:spcBef>
                <a:spcPts val="0"/>
              </a:spcBef>
            </a:pPr>
            <a:r>
              <a:rPr lang="uk-UA" sz="1700" b="0" dirty="0" smtClean="0">
                <a:solidFill>
                  <a:schemeClr val="tx1">
                    <a:lumMod val="50000"/>
                  </a:schemeClr>
                </a:solidFill>
                <a:latin typeface="Times New Roman" pitchFamily="18" charset="0"/>
                <a:cs typeface="Times New Roman" pitchFamily="18" charset="0"/>
              </a:rPr>
              <a:t>політичні </a:t>
            </a:r>
            <a:r>
              <a:rPr lang="uk-UA" sz="1700" b="0" dirty="0">
                <a:solidFill>
                  <a:schemeClr val="tx1">
                    <a:lumMod val="50000"/>
                  </a:schemeClr>
                </a:solidFill>
                <a:latin typeface="Times New Roman" pitchFamily="18" charset="0"/>
                <a:cs typeface="Times New Roman" pitchFamily="18" charset="0"/>
              </a:rPr>
              <a:t>мотиви, коли інвестиції в економіку певної країни пов'язані з її </a:t>
            </a:r>
            <a:r>
              <a:rPr lang="uk-UA" sz="1700" b="0" dirty="0" smtClean="0">
                <a:solidFill>
                  <a:schemeClr val="tx1">
                    <a:lumMod val="50000"/>
                  </a:schemeClr>
                </a:solidFill>
                <a:latin typeface="Times New Roman" pitchFamily="18" charset="0"/>
                <a:cs typeface="Times New Roman" pitchFamily="18" charset="0"/>
              </a:rPr>
              <a:t>політичними рішеннями </a:t>
            </a:r>
            <a:r>
              <a:rPr lang="uk-UA" sz="1700" b="0" dirty="0">
                <a:solidFill>
                  <a:schemeClr val="tx1">
                    <a:lumMod val="50000"/>
                  </a:schemeClr>
                </a:solidFill>
                <a:latin typeface="Times New Roman" pitchFamily="18" charset="0"/>
                <a:cs typeface="Times New Roman" pitchFamily="18" charset="0"/>
              </a:rPr>
              <a:t>щодо інших </a:t>
            </a:r>
            <a:r>
              <a:rPr lang="uk-UA" sz="1700" b="0" dirty="0" smtClean="0">
                <a:solidFill>
                  <a:schemeClr val="tx1">
                    <a:lumMod val="50000"/>
                  </a:schemeClr>
                </a:solidFill>
                <a:latin typeface="Times New Roman" pitchFamily="18" charset="0"/>
                <a:cs typeface="Times New Roman" pitchFamily="18" charset="0"/>
              </a:rPr>
              <a:t>країн.</a:t>
            </a:r>
          </a:p>
          <a:p>
            <a:pPr marL="0" indent="0" algn="just">
              <a:lnSpc>
                <a:spcPct val="100000"/>
              </a:lnSpc>
              <a:spcBef>
                <a:spcPts val="0"/>
              </a:spcBef>
              <a:buNone/>
            </a:pPr>
            <a:r>
              <a:rPr lang="uk-UA" sz="1700" b="0" dirty="0" smtClean="0">
                <a:solidFill>
                  <a:schemeClr val="tx1">
                    <a:lumMod val="50000"/>
                  </a:schemeClr>
                </a:solidFill>
                <a:latin typeface="Times New Roman" pitchFamily="18" charset="0"/>
                <a:cs typeface="Times New Roman" pitchFamily="18" charset="0"/>
              </a:rPr>
              <a:t>Одна </a:t>
            </a:r>
            <a:r>
              <a:rPr lang="uk-UA" sz="1700" b="0" dirty="0">
                <a:solidFill>
                  <a:schemeClr val="tx1">
                    <a:lumMod val="50000"/>
                  </a:schemeClr>
                </a:solidFill>
                <a:latin typeface="Times New Roman" pitchFamily="18" charset="0"/>
                <a:cs typeface="Times New Roman" pitchFamily="18" charset="0"/>
              </a:rPr>
              <a:t>з переваг такої стратегії полягає в тому, що підприємство може заощадити кошти </a:t>
            </a:r>
            <a:r>
              <a:rPr lang="uk-UA" sz="1700" b="0" dirty="0" smtClean="0">
                <a:solidFill>
                  <a:schemeClr val="tx1">
                    <a:lumMod val="50000"/>
                  </a:schemeClr>
                </a:solidFill>
                <a:latin typeface="Times New Roman" pitchFamily="18" charset="0"/>
                <a:cs typeface="Times New Roman" pitchFamily="18" charset="0"/>
              </a:rPr>
              <a:t>за рахунок </a:t>
            </a:r>
            <a:r>
              <a:rPr lang="uk-UA" sz="1700" b="0" dirty="0">
                <a:solidFill>
                  <a:schemeClr val="tx1">
                    <a:lumMod val="50000"/>
                  </a:schemeClr>
                </a:solidFill>
                <a:latin typeface="Times New Roman" pitchFamily="18" charset="0"/>
                <a:cs typeface="Times New Roman" pitchFamily="18" charset="0"/>
              </a:rPr>
              <a:t>більш дешевшої робочої сили або сировини, за рахунок пільг, наданих іноземними </a:t>
            </a:r>
            <a:r>
              <a:rPr lang="uk-UA" sz="1700" b="0" dirty="0" smtClean="0">
                <a:solidFill>
                  <a:schemeClr val="tx1">
                    <a:lumMod val="50000"/>
                  </a:schemeClr>
                </a:solidFill>
                <a:latin typeface="Times New Roman" pitchFamily="18" charset="0"/>
                <a:cs typeface="Times New Roman" pitchFamily="18" charset="0"/>
              </a:rPr>
              <a:t>урядами закордонним </a:t>
            </a:r>
            <a:r>
              <a:rPr lang="uk-UA" sz="1700" b="0" dirty="0">
                <a:solidFill>
                  <a:schemeClr val="tx1">
                    <a:lumMod val="50000"/>
                  </a:schemeClr>
                </a:solidFill>
                <a:latin typeface="Times New Roman" pitchFamily="18" charset="0"/>
                <a:cs typeface="Times New Roman" pitchFamily="18" charset="0"/>
              </a:rPr>
              <a:t>інвесторам, за рахунок скорочення транспортних витрат тощо. Створюючи робочі місця </a:t>
            </a:r>
            <a:r>
              <a:rPr lang="uk-UA" sz="1700" b="0" dirty="0" smtClean="0">
                <a:solidFill>
                  <a:schemeClr val="tx1">
                    <a:lumMod val="50000"/>
                  </a:schemeClr>
                </a:solidFill>
                <a:latin typeface="Times New Roman" pitchFamily="18" charset="0"/>
                <a:cs typeface="Times New Roman" pitchFamily="18" charset="0"/>
              </a:rPr>
              <a:t>в країні-партнері</a:t>
            </a:r>
            <a:r>
              <a:rPr lang="uk-UA" sz="1700" b="0" dirty="0">
                <a:solidFill>
                  <a:schemeClr val="tx1">
                    <a:lumMod val="50000"/>
                  </a:schemeClr>
                </a:solidFill>
                <a:latin typeface="Times New Roman" pitchFamily="18" charset="0"/>
                <a:cs typeface="Times New Roman" pitchFamily="18" charset="0"/>
              </a:rPr>
              <a:t>, підприємство забезпечує собі тим самим сприятливіший клімат у цій </a:t>
            </a:r>
            <a:r>
              <a:rPr lang="uk-UA" sz="1700" b="0" dirty="0" smtClean="0">
                <a:solidFill>
                  <a:schemeClr val="tx1">
                    <a:lumMod val="50000"/>
                  </a:schemeClr>
                </a:solidFill>
                <a:latin typeface="Times New Roman" pitchFamily="18" charset="0"/>
                <a:cs typeface="Times New Roman" pitchFamily="18" charset="0"/>
              </a:rPr>
              <a:t>країні. Застосовуючи </a:t>
            </a:r>
            <a:r>
              <a:rPr lang="uk-UA" sz="1700" b="0" dirty="0">
                <a:solidFill>
                  <a:schemeClr val="tx1">
                    <a:lumMod val="50000"/>
                  </a:schemeClr>
                </a:solidFill>
                <a:latin typeface="Times New Roman" pitchFamily="18" charset="0"/>
                <a:cs typeface="Times New Roman" pitchFamily="18" charset="0"/>
              </a:rPr>
              <a:t>стратегію прямого інвестування, підприємство налагоджує глибші відносини </a:t>
            </a:r>
            <a:r>
              <a:rPr lang="uk-UA" sz="1700" b="0" dirty="0" smtClean="0">
                <a:solidFill>
                  <a:schemeClr val="tx1">
                    <a:lumMod val="50000"/>
                  </a:schemeClr>
                </a:solidFill>
                <a:latin typeface="Times New Roman" pitchFamily="18" charset="0"/>
                <a:cs typeface="Times New Roman" pitchFamily="18" charset="0"/>
              </a:rPr>
              <a:t>з державними </a:t>
            </a:r>
            <a:r>
              <a:rPr lang="uk-UA" sz="1700" b="0" dirty="0">
                <a:solidFill>
                  <a:schemeClr val="tx1">
                    <a:lumMod val="50000"/>
                  </a:schemeClr>
                </a:solidFill>
                <a:latin typeface="Times New Roman" pitchFamily="18" charset="0"/>
                <a:cs typeface="Times New Roman" pitchFamily="18" charset="0"/>
              </a:rPr>
              <a:t>органами, клієнтами, постачальниками і дистриб'юторами країни, на ринок якої </a:t>
            </a:r>
            <a:r>
              <a:rPr lang="uk-UA" sz="1700" b="0" dirty="0" smtClean="0">
                <a:solidFill>
                  <a:schemeClr val="tx1">
                    <a:lumMod val="50000"/>
                  </a:schemeClr>
                </a:solidFill>
                <a:latin typeface="Times New Roman" pitchFamily="18" charset="0"/>
                <a:cs typeface="Times New Roman" pitchFamily="18" charset="0"/>
              </a:rPr>
              <a:t>воно виходить</a:t>
            </a:r>
            <a:r>
              <a:rPr lang="uk-UA" sz="1700" b="0" dirty="0">
                <a:solidFill>
                  <a:schemeClr val="tx1">
                    <a:lumMod val="50000"/>
                  </a:schemeClr>
                </a:solidFill>
                <a:latin typeface="Times New Roman" pitchFamily="18" charset="0"/>
                <a:cs typeface="Times New Roman" pitchFamily="18" charset="0"/>
              </a:rPr>
              <a:t>. Це дає можливість краще пристосовувати свої товари до місцевого </a:t>
            </a:r>
            <a:r>
              <a:rPr lang="uk-UA" sz="1700" b="0" dirty="0" smtClean="0">
                <a:solidFill>
                  <a:schemeClr val="tx1">
                    <a:lumMod val="50000"/>
                  </a:schemeClr>
                </a:solidFill>
                <a:latin typeface="Times New Roman" pitchFamily="18" charset="0"/>
                <a:cs typeface="Times New Roman" pitchFamily="18" charset="0"/>
              </a:rPr>
              <a:t>маркетингового середовища.</a:t>
            </a:r>
            <a:endParaRPr lang="uk-UA" sz="1700" b="0" dirty="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700" b="0" dirty="0">
                <a:solidFill>
                  <a:schemeClr val="tx1">
                    <a:lumMod val="50000"/>
                  </a:schemeClr>
                </a:solidFill>
                <a:latin typeface="Times New Roman" pitchFamily="18" charset="0"/>
                <a:cs typeface="Times New Roman" pitchFamily="18" charset="0"/>
              </a:rPr>
              <a:t>середовища.</a:t>
            </a:r>
          </a:p>
        </p:txBody>
      </p:sp>
    </p:spTree>
    <p:extLst>
      <p:ext uri="{BB962C8B-B14F-4D97-AF65-F5344CB8AC3E}">
        <p14:creationId xmlns:p14="http://schemas.microsoft.com/office/powerpoint/2010/main" val="1201831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399" y="219131"/>
            <a:ext cx="7425268" cy="5652333"/>
          </a:xfrm>
          <a:prstGeom prst="rect">
            <a:avLst/>
          </a:prstGeom>
        </p:spPr>
      </p:pic>
    </p:spTree>
    <p:extLst>
      <p:ext uri="{BB962C8B-B14F-4D97-AF65-F5344CB8AC3E}">
        <p14:creationId xmlns:p14="http://schemas.microsoft.com/office/powerpoint/2010/main" val="3929617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7757" y="1281346"/>
            <a:ext cx="8316486" cy="2105319"/>
          </a:xfrm>
          <a:prstGeom prst="rect">
            <a:avLst/>
          </a:prstGeom>
        </p:spPr>
      </p:pic>
    </p:spTree>
    <p:extLst>
      <p:ext uri="{BB962C8B-B14F-4D97-AF65-F5344CB8AC3E}">
        <p14:creationId xmlns:p14="http://schemas.microsoft.com/office/powerpoint/2010/main" val="2237808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296333" y="838200"/>
            <a:ext cx="11560705" cy="4932364"/>
          </a:xfrm>
        </p:spPr>
        <p:txBody>
          <a:bodyPr/>
          <a:lstStyle/>
          <a:p>
            <a:pPr marL="0" indent="457200" algn="just">
              <a:lnSpc>
                <a:spcPct val="100000"/>
              </a:lnSpc>
              <a:spcBef>
                <a:spcPts val="0"/>
              </a:spcBef>
              <a:buNone/>
            </a:pPr>
            <a:r>
              <a:rPr lang="uk-UA" sz="1950" b="0" dirty="0">
                <a:solidFill>
                  <a:schemeClr val="tx1">
                    <a:lumMod val="50000"/>
                  </a:schemeClr>
                </a:solidFill>
                <a:latin typeface="Times New Roman" pitchFamily="18" charset="0"/>
                <a:cs typeface="Times New Roman" pitchFamily="18" charset="0"/>
              </a:rPr>
              <a:t>Після вибору найбільш адекватного конкурентним перевагам та потенціалу підприємства зарубіжного ринку логічно постає питання про форми присутності на цьому ринку, а отже, і спосіб виходу на нього. </a:t>
            </a:r>
            <a:endParaRPr lang="uk-UA" sz="195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950" b="0" dirty="0" smtClean="0">
                <a:solidFill>
                  <a:schemeClr val="tx1">
                    <a:lumMod val="50000"/>
                  </a:schemeClr>
                </a:solidFill>
                <a:latin typeface="Times New Roman" pitchFamily="18" charset="0"/>
                <a:cs typeface="Times New Roman" pitchFamily="18" charset="0"/>
              </a:rPr>
              <a:t>Проблема </a:t>
            </a:r>
            <a:r>
              <a:rPr lang="uk-UA" sz="1950" b="0" dirty="0">
                <a:solidFill>
                  <a:schemeClr val="tx1">
                    <a:lumMod val="50000"/>
                  </a:schemeClr>
                </a:solidFill>
                <a:latin typeface="Times New Roman" pitchFamily="18" charset="0"/>
                <a:cs typeface="Times New Roman" pitchFamily="18" charset="0"/>
              </a:rPr>
              <a:t>вибору способу виходу підприємства на зарубіжний ринок виникає при виробленні міжнародної маркетингової стратегії підприємства або при виникненні можливості (або необхідності) розвитку діяльності на якомусь зарубіжному ринку. </a:t>
            </a:r>
            <a:endParaRPr lang="uk-UA" sz="195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950" b="0" dirty="0" smtClean="0">
                <a:solidFill>
                  <a:schemeClr val="tx1">
                    <a:lumMod val="50000"/>
                  </a:schemeClr>
                </a:solidFill>
                <a:latin typeface="Times New Roman" pitchFamily="18" charset="0"/>
                <a:cs typeface="Times New Roman" pitchFamily="18" charset="0"/>
              </a:rPr>
              <a:t>Перше </a:t>
            </a:r>
            <a:r>
              <a:rPr lang="uk-UA" sz="1950" b="0" dirty="0">
                <a:solidFill>
                  <a:schemeClr val="tx1">
                    <a:lumMod val="50000"/>
                  </a:schemeClr>
                </a:solidFill>
                <a:latin typeface="Times New Roman" pitchFamily="18" charset="0"/>
                <a:cs typeface="Times New Roman" pitchFamily="18" charset="0"/>
              </a:rPr>
              <a:t>рішення є стратегічним, а друге — тактичним. В обох випадках на остаточне рішення про спосіб виходу на зовнішній ринок впливає сукупність внутрішніх та зовнішніх (щодо підприємства) </a:t>
            </a:r>
            <a:r>
              <a:rPr lang="uk-UA" sz="1950" b="0" dirty="0" smtClean="0">
                <a:solidFill>
                  <a:schemeClr val="tx1">
                    <a:lumMod val="50000"/>
                  </a:schemeClr>
                </a:solidFill>
                <a:latin typeface="Times New Roman" pitchFamily="18" charset="0"/>
                <a:cs typeface="Times New Roman" pitchFamily="18" charset="0"/>
              </a:rPr>
              <a:t>умов:</a:t>
            </a:r>
            <a:endParaRPr lang="uk-UA" sz="195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AutoNum type="arabicPeriod"/>
            </a:pPr>
            <a:r>
              <a:rPr lang="uk-UA" sz="1950" b="0" dirty="0" smtClean="0">
                <a:solidFill>
                  <a:schemeClr val="tx1">
                    <a:lumMod val="50000"/>
                  </a:schemeClr>
                </a:solidFill>
                <a:latin typeface="Times New Roman" pitchFamily="18" charset="0"/>
                <a:cs typeface="Times New Roman" pitchFamily="18" charset="0"/>
              </a:rPr>
              <a:t>Умови </a:t>
            </a:r>
            <a:r>
              <a:rPr lang="uk-UA" sz="1950" b="0" dirty="0">
                <a:solidFill>
                  <a:schemeClr val="tx1">
                    <a:lumMod val="50000"/>
                  </a:schemeClr>
                </a:solidFill>
                <a:latin typeface="Times New Roman" pitchFamily="18" charset="0"/>
                <a:cs typeface="Times New Roman" pitchFamily="18" charset="0"/>
              </a:rPr>
              <a:t>ринку — відкритий чи закритий, з передовою чи відсталою торговельною структурою, такий, що функціонує в умовах лібералізованої чи децентралізованої </a:t>
            </a:r>
            <a:r>
              <a:rPr lang="uk-UA" sz="1950" b="0" dirty="0" smtClean="0">
                <a:solidFill>
                  <a:schemeClr val="tx1">
                    <a:lumMod val="50000"/>
                  </a:schemeClr>
                </a:solidFill>
                <a:latin typeface="Times New Roman" pitchFamily="18" charset="0"/>
                <a:cs typeface="Times New Roman" pitchFamily="18" charset="0"/>
              </a:rPr>
              <a:t>економіки.</a:t>
            </a:r>
            <a:endParaRPr lang="uk-UA" sz="1950" dirty="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AutoNum type="arabicPeriod"/>
            </a:pPr>
            <a:r>
              <a:rPr lang="uk-UA" sz="1950" b="0" dirty="0" smtClean="0">
                <a:solidFill>
                  <a:schemeClr val="tx1">
                    <a:lumMod val="50000"/>
                  </a:schemeClr>
                </a:solidFill>
                <a:latin typeface="Times New Roman" pitchFamily="18" charset="0"/>
                <a:cs typeface="Times New Roman" pitchFamily="18" charset="0"/>
              </a:rPr>
              <a:t>Умови</a:t>
            </a:r>
            <a:r>
              <a:rPr lang="uk-UA" sz="1950" b="0" dirty="0">
                <a:solidFill>
                  <a:schemeClr val="tx1">
                    <a:lumMod val="50000"/>
                  </a:schemeClr>
                </a:solidFill>
                <a:latin typeface="Times New Roman" pitchFamily="18" charset="0"/>
                <a:cs typeface="Times New Roman" pitchFamily="18" charset="0"/>
              </a:rPr>
              <a:t>, пов'язані з товаром — фірмова продукція чи товар пересічної якості, з технічним обслуговуванням чи без нього, легко чи важко </a:t>
            </a:r>
            <a:r>
              <a:rPr lang="uk-UA" sz="1950" b="0" dirty="0" smtClean="0">
                <a:solidFill>
                  <a:schemeClr val="tx1">
                    <a:lumMod val="50000"/>
                  </a:schemeClr>
                </a:solidFill>
                <a:latin typeface="Times New Roman" pitchFamily="18" charset="0"/>
                <a:cs typeface="Times New Roman" pitchFamily="18" charset="0"/>
              </a:rPr>
              <a:t>експортується.</a:t>
            </a:r>
            <a:endParaRPr lang="uk-UA" sz="195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AutoNum type="arabicPeriod"/>
            </a:pPr>
            <a:r>
              <a:rPr lang="uk-UA" sz="1950" b="0" dirty="0" smtClean="0">
                <a:solidFill>
                  <a:schemeClr val="tx1">
                    <a:lumMod val="50000"/>
                  </a:schemeClr>
                </a:solidFill>
                <a:latin typeface="Times New Roman" pitchFamily="18" charset="0"/>
                <a:cs typeface="Times New Roman" pitchFamily="18" charset="0"/>
              </a:rPr>
              <a:t>Умови</a:t>
            </a:r>
            <a:r>
              <a:rPr lang="uk-UA" sz="1950" b="0" dirty="0">
                <a:solidFill>
                  <a:schemeClr val="tx1">
                    <a:lumMod val="50000"/>
                  </a:schemeClr>
                </a:solidFill>
                <a:latin typeface="Times New Roman" pitchFamily="18" charset="0"/>
                <a:cs typeface="Times New Roman" pitchFamily="18" charset="0"/>
              </a:rPr>
              <a:t>, пов'язані з діяльністю підприємства — обмежені чи розширені цілі, наявність досвіду дій в умовах міжнародного ринку чи його відсутність, добре розвинений чи недостатньо розвинений ресурсний потенціал (фінанси, кадровий склад, виробничі потужності тощо).</a:t>
            </a:r>
            <a:endParaRPr lang="uk-UA" sz="195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124012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94733" y="211668"/>
            <a:ext cx="11662305" cy="5558896"/>
          </a:xfrm>
        </p:spPr>
        <p:txBody>
          <a:bodyPr/>
          <a:lstStyle/>
          <a:p>
            <a:pPr marL="0" indent="457200" algn="ju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Вибір способу виходу на зовнішні ринки залежить від мети підприємства, масштабів діяльності, характеру товару й намірів контролювати продаж. Враховується також потенційний обсяг продажу, витрати й інвестиції на організацію руху товарів, наявність підготовленого персоналу (продавців) та інші умови. </a:t>
            </a:r>
            <a:r>
              <a:rPr lang="uk-UA" sz="2000" i="1" u="sng" dirty="0">
                <a:solidFill>
                  <a:schemeClr val="tx1">
                    <a:lumMod val="50000"/>
                  </a:schemeClr>
                </a:solidFill>
                <a:latin typeface="Times New Roman" pitchFamily="18" charset="0"/>
                <a:cs typeface="Times New Roman" pitchFamily="18" charset="0"/>
              </a:rPr>
              <a:t>В загальному вигляді вибір способу виходу на зовнішні ринки може здійснюватися за такими критеріями</a:t>
            </a:r>
            <a:r>
              <a:rPr lang="uk-UA" sz="2000" i="1" u="sng" dirty="0" smtClean="0">
                <a:solidFill>
                  <a:schemeClr val="tx1">
                    <a:lumMod val="50000"/>
                  </a:schemeClr>
                </a:solidFill>
                <a:latin typeface="Times New Roman" pitchFamily="18" charset="0"/>
                <a:cs typeface="Times New Roman" pitchFamily="18" charset="0"/>
              </a:rPr>
              <a:t>:</a:t>
            </a:r>
          </a:p>
          <a:p>
            <a:pPr marL="0" indent="457200" algn="just">
              <a:lnSpc>
                <a:spcPct val="100000"/>
              </a:lnSpc>
              <a:spcBef>
                <a:spcPts val="0"/>
              </a:spcBef>
              <a:buNone/>
            </a:pPr>
            <a:r>
              <a:rPr lang="uk-UA" sz="2000" b="0" dirty="0" smtClean="0">
                <a:solidFill>
                  <a:schemeClr val="tx1">
                    <a:lumMod val="50000"/>
                  </a:schemeClr>
                </a:solidFill>
                <a:latin typeface="Times New Roman" pitchFamily="18" charset="0"/>
                <a:cs typeface="Times New Roman" pitchFamily="18" charset="0"/>
              </a:rPr>
              <a:t>— </a:t>
            </a:r>
            <a:r>
              <a:rPr lang="uk-UA" sz="2000" b="0" dirty="0">
                <a:solidFill>
                  <a:schemeClr val="tx1">
                    <a:lumMod val="50000"/>
                  </a:schemeClr>
                </a:solidFill>
                <a:latin typeface="Times New Roman" pitchFamily="18" charset="0"/>
                <a:cs typeface="Times New Roman" pitchFamily="18" charset="0"/>
              </a:rPr>
              <a:t>форма руху капіталу</a:t>
            </a:r>
            <a:r>
              <a:rPr lang="uk-UA" sz="2000" b="0" dirty="0" smtClean="0">
                <a:solidFill>
                  <a:schemeClr val="tx1">
                    <a:lumMod val="50000"/>
                  </a:schemeClr>
                </a:solidFill>
                <a:latin typeface="Times New Roman" pitchFamily="18" charset="0"/>
                <a:cs typeface="Times New Roman" pitchFamily="18" charset="0"/>
              </a:rPr>
              <a:t>;</a:t>
            </a:r>
            <a:endParaRPr lang="uk-UA" sz="200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2000" b="0" dirty="0" smtClean="0">
                <a:solidFill>
                  <a:schemeClr val="tx1">
                    <a:lumMod val="50000"/>
                  </a:schemeClr>
                </a:solidFill>
                <a:latin typeface="Times New Roman" pitchFamily="18" charset="0"/>
                <a:cs typeface="Times New Roman" pitchFamily="18" charset="0"/>
              </a:rPr>
              <a:t>— </a:t>
            </a:r>
            <a:r>
              <a:rPr lang="uk-UA" sz="2000" b="0" dirty="0">
                <a:solidFill>
                  <a:schemeClr val="tx1">
                    <a:lumMod val="50000"/>
                  </a:schemeClr>
                </a:solidFill>
                <a:latin typeface="Times New Roman" pitchFamily="18" charset="0"/>
                <a:cs typeface="Times New Roman" pitchFamily="18" charset="0"/>
              </a:rPr>
              <a:t>рівень витрат, пов'язаних із виходом на закордонний ринок</a:t>
            </a:r>
            <a:r>
              <a:rPr lang="uk-UA" sz="2000" b="0" dirty="0" smtClean="0">
                <a:solidFill>
                  <a:schemeClr val="tx1">
                    <a:lumMod val="50000"/>
                  </a:schemeClr>
                </a:solidFill>
                <a:latin typeface="Times New Roman" pitchFamily="18" charset="0"/>
                <a:cs typeface="Times New Roman" pitchFamily="18" charset="0"/>
              </a:rPr>
              <a:t>;</a:t>
            </a:r>
            <a:endParaRPr lang="uk-UA" sz="200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2000" b="0" dirty="0" smtClean="0">
                <a:solidFill>
                  <a:schemeClr val="tx1">
                    <a:lumMod val="50000"/>
                  </a:schemeClr>
                </a:solidFill>
                <a:latin typeface="Times New Roman" pitchFamily="18" charset="0"/>
                <a:cs typeface="Times New Roman" pitchFamily="18" charset="0"/>
              </a:rPr>
              <a:t>— </a:t>
            </a:r>
            <a:r>
              <a:rPr lang="uk-UA" sz="2000" b="0" dirty="0">
                <a:solidFill>
                  <a:schemeClr val="tx1">
                    <a:lumMod val="50000"/>
                  </a:schemeClr>
                </a:solidFill>
                <a:latin typeface="Times New Roman" pitchFamily="18" charset="0"/>
                <a:cs typeface="Times New Roman" pitchFamily="18" charset="0"/>
              </a:rPr>
              <a:t>ступінь привабливості інвестування</a:t>
            </a:r>
            <a:r>
              <a:rPr lang="uk-UA" sz="2000" b="0" dirty="0" smtClean="0">
                <a:solidFill>
                  <a:schemeClr val="tx1">
                    <a:lumMod val="50000"/>
                  </a:schemeClr>
                </a:solidFill>
                <a:latin typeface="Times New Roman" pitchFamily="18" charset="0"/>
                <a:cs typeface="Times New Roman" pitchFamily="18" charset="0"/>
              </a:rPr>
              <a:t>;</a:t>
            </a:r>
            <a:endParaRPr lang="uk-UA" sz="200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2000" b="0" dirty="0" smtClean="0">
                <a:solidFill>
                  <a:schemeClr val="tx1">
                    <a:lumMod val="50000"/>
                  </a:schemeClr>
                </a:solidFill>
                <a:latin typeface="Times New Roman" pitchFamily="18" charset="0"/>
                <a:cs typeface="Times New Roman" pitchFamily="18" charset="0"/>
              </a:rPr>
              <a:t>— </a:t>
            </a:r>
            <a:r>
              <a:rPr lang="uk-UA" sz="2000" b="0" dirty="0">
                <a:solidFill>
                  <a:schemeClr val="tx1">
                    <a:lumMod val="50000"/>
                  </a:schemeClr>
                </a:solidFill>
                <a:latin typeface="Times New Roman" pitchFamily="18" charset="0"/>
                <a:cs typeface="Times New Roman" pitchFamily="18" charset="0"/>
              </a:rPr>
              <a:t>контроль ринку</a:t>
            </a:r>
            <a:r>
              <a:rPr lang="uk-UA" sz="2000" b="0" dirty="0" smtClean="0">
                <a:solidFill>
                  <a:schemeClr val="tx1">
                    <a:lumMod val="50000"/>
                  </a:schemeClr>
                </a:solidFill>
                <a:latin typeface="Times New Roman" pitchFamily="18" charset="0"/>
                <a:cs typeface="Times New Roman" pitchFamily="18" charset="0"/>
              </a:rPr>
              <a:t>;</a:t>
            </a:r>
            <a:endParaRPr lang="uk-UA" sz="200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2000" b="0" dirty="0" smtClean="0">
                <a:solidFill>
                  <a:schemeClr val="tx1">
                    <a:lumMod val="50000"/>
                  </a:schemeClr>
                </a:solidFill>
                <a:latin typeface="Times New Roman" pitchFamily="18" charset="0"/>
                <a:cs typeface="Times New Roman" pitchFamily="18" charset="0"/>
              </a:rPr>
              <a:t>— </a:t>
            </a:r>
            <a:r>
              <a:rPr lang="uk-UA" sz="2000" b="0" dirty="0">
                <a:solidFill>
                  <a:schemeClr val="tx1">
                    <a:lumMod val="50000"/>
                  </a:schemeClr>
                </a:solidFill>
                <a:latin typeface="Times New Roman" pitchFamily="18" charset="0"/>
                <a:cs typeface="Times New Roman" pitchFamily="18" charset="0"/>
              </a:rPr>
              <a:t>рівень ризику</a:t>
            </a:r>
            <a:r>
              <a:rPr lang="uk-UA" sz="2000" b="0" dirty="0" smtClean="0">
                <a:solidFill>
                  <a:schemeClr val="tx1">
                    <a:lumMod val="50000"/>
                  </a:schemeClr>
                </a:solidFill>
                <a:latin typeface="Times New Roman" pitchFamily="18" charset="0"/>
                <a:cs typeface="Times New Roman" pitchFamily="18" charset="0"/>
              </a:rPr>
              <a:t>;</a:t>
            </a:r>
          </a:p>
          <a:p>
            <a:pPr marL="0" indent="457200" algn="ju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 можливість виходу з ринку</a:t>
            </a:r>
            <a:r>
              <a:rPr lang="uk-UA" sz="2000" b="0" dirty="0" smtClean="0">
                <a:solidFill>
                  <a:schemeClr val="tx1">
                    <a:lumMod val="50000"/>
                  </a:schemeClr>
                </a:solidFill>
                <a:latin typeface="Times New Roman" pitchFamily="18" charset="0"/>
                <a:cs typeface="Times New Roman" pitchFamily="18" charset="0"/>
              </a:rPr>
              <a:t>.</a:t>
            </a:r>
          </a:p>
          <a:p>
            <a:pPr marL="0" indent="457200" algn="just">
              <a:lnSpc>
                <a:spcPct val="100000"/>
              </a:lnSpc>
              <a:spcBef>
                <a:spcPts val="0"/>
              </a:spcBef>
              <a:buNone/>
            </a:pPr>
            <a:endParaRPr lang="uk-UA" sz="200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279463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2520" y="394865"/>
            <a:ext cx="7624813" cy="5569960"/>
          </a:xfrm>
          <a:prstGeom prst="rect">
            <a:avLst/>
          </a:prstGeom>
        </p:spPr>
      </p:pic>
    </p:spTree>
    <p:extLst>
      <p:ext uri="{BB962C8B-B14F-4D97-AF65-F5344CB8AC3E}">
        <p14:creationId xmlns:p14="http://schemas.microsoft.com/office/powerpoint/2010/main" val="818807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sz="quarter" idx="10"/>
          </p:nvPr>
        </p:nvSpPr>
        <p:spPr/>
        <p:txBody>
          <a:bodyPr/>
          <a:lstStyle/>
          <a:p>
            <a:pPr marL="0" indent="0">
              <a:buNone/>
            </a:pPr>
            <a:r>
              <a:rPr lang="uk-UA" dirty="0">
                <a:solidFill>
                  <a:schemeClr val="tx1">
                    <a:lumMod val="60000"/>
                    <a:lumOff val="40000"/>
                  </a:schemeClr>
                </a:solidFill>
                <a:latin typeface="Times New Roman" pitchFamily="18" charset="0"/>
                <a:cs typeface="Times New Roman" pitchFamily="18" charset="0"/>
              </a:rPr>
              <a:t>4. Умови функціонування підприємств на зовнішніх ринках</a:t>
            </a:r>
            <a:r>
              <a:rPr lang="uk-UA" dirty="0" smtClean="0">
                <a:solidFill>
                  <a:schemeClr val="tx1">
                    <a:lumMod val="60000"/>
                    <a:lumOff val="40000"/>
                  </a:schemeClr>
                </a:solidFill>
                <a:latin typeface="Times New Roman" pitchFamily="18" charset="0"/>
                <a:cs typeface="Times New Roman" pitchFamily="18" charset="0"/>
              </a:rPr>
              <a:t>.</a:t>
            </a:r>
          </a:p>
          <a:p>
            <a:pPr marL="0" indent="0">
              <a:buNone/>
            </a:pPr>
            <a:endParaRPr lang="uk-UA" dirty="0">
              <a:solidFill>
                <a:schemeClr val="tx1">
                  <a:lumMod val="60000"/>
                  <a:lumOff val="40000"/>
                </a:schemeClr>
              </a:solidFill>
              <a:latin typeface="Times New Roman" pitchFamily="18" charset="0"/>
              <a:cs typeface="Times New Roman" pitchFamily="18" charset="0"/>
            </a:endParaRPr>
          </a:p>
          <a:p>
            <a:pPr marL="0" indent="0">
              <a:buNone/>
            </a:pPr>
            <a:endParaRPr lang="uk-UA" dirty="0">
              <a:solidFill>
                <a:schemeClr val="tx1">
                  <a:lumMod val="60000"/>
                  <a:lumOff val="40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7010" y="684730"/>
            <a:ext cx="5385258" cy="5056506"/>
          </a:xfrm>
          <a:prstGeom prst="rect">
            <a:avLst/>
          </a:prstGeom>
        </p:spPr>
      </p:pic>
    </p:spTree>
    <p:extLst>
      <p:ext uri="{BB962C8B-B14F-4D97-AF65-F5344CB8AC3E}">
        <p14:creationId xmlns:p14="http://schemas.microsoft.com/office/powerpoint/2010/main" val="7534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86267" y="203200"/>
            <a:ext cx="11785600" cy="5867400"/>
          </a:xfrm>
        </p:spPr>
        <p:txBody>
          <a:bodyPr/>
          <a:lstStyle/>
          <a:p>
            <a:pPr marL="0" indent="457200" algn="just">
              <a:lnSpc>
                <a:spcPct val="100000"/>
              </a:lnSpc>
              <a:spcBef>
                <a:spcPts val="0"/>
              </a:spcBef>
              <a:buNone/>
            </a:pPr>
            <a:endParaRPr lang="uk-UA" sz="1600" dirty="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endParaRPr lang="uk-UA" sz="160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600" b="0" dirty="0" smtClean="0">
                <a:solidFill>
                  <a:schemeClr val="tx1">
                    <a:lumMod val="50000"/>
                  </a:schemeClr>
                </a:solidFill>
                <a:latin typeface="Times New Roman" pitchFamily="18" charset="0"/>
                <a:cs typeface="Times New Roman" pitchFamily="18" charset="0"/>
              </a:rPr>
              <a:t>Сучасний </a:t>
            </a:r>
            <a:r>
              <a:rPr lang="uk-UA" sz="1600" b="0" dirty="0">
                <a:solidFill>
                  <a:schemeClr val="tx1">
                    <a:lumMod val="50000"/>
                  </a:schemeClr>
                </a:solidFill>
                <a:latin typeface="Times New Roman" pitchFamily="18" charset="0"/>
                <a:cs typeface="Times New Roman" pitchFamily="18" charset="0"/>
              </a:rPr>
              <a:t>етап розвитку </a:t>
            </a:r>
            <a:r>
              <a:rPr lang="uk-UA" sz="1600" b="0" dirty="0" err="1">
                <a:solidFill>
                  <a:schemeClr val="tx1">
                    <a:lumMod val="50000"/>
                  </a:schemeClr>
                </a:solidFill>
                <a:latin typeface="Times New Roman" pitchFamily="18" charset="0"/>
                <a:cs typeface="Times New Roman" pitchFamily="18" charset="0"/>
              </a:rPr>
              <a:t>світогосподарських</a:t>
            </a:r>
            <a:r>
              <a:rPr lang="uk-UA" sz="1600" b="0" dirty="0">
                <a:solidFill>
                  <a:schemeClr val="tx1">
                    <a:lumMod val="50000"/>
                  </a:schemeClr>
                </a:solidFill>
                <a:latin typeface="Times New Roman" pitchFamily="18" charset="0"/>
                <a:cs typeface="Times New Roman" pitchFamily="18" charset="0"/>
              </a:rPr>
              <a:t> зв’язків характеризується розширенням усіх форм міжнародних економічних відносин на основі швидкого росту продуктивних сил, який зумовлений прискоренням науково-технічного прогресу, тому більшість підприємств прагне реалізовувати свою продукцію не тільки на внутрішніх, а й на зовнішніх ринках. </a:t>
            </a:r>
            <a:endParaRPr lang="uk-UA" sz="16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600" b="0" dirty="0" smtClean="0">
                <a:solidFill>
                  <a:schemeClr val="tx1">
                    <a:lumMod val="50000"/>
                  </a:schemeClr>
                </a:solidFill>
                <a:latin typeface="Times New Roman" pitchFamily="18" charset="0"/>
                <a:cs typeface="Times New Roman" pitchFamily="18" charset="0"/>
              </a:rPr>
              <a:t>Вихід </a:t>
            </a:r>
            <a:r>
              <a:rPr lang="uk-UA" sz="1600" b="0" dirty="0">
                <a:solidFill>
                  <a:schemeClr val="tx1">
                    <a:lumMod val="50000"/>
                  </a:schemeClr>
                </a:solidFill>
                <a:latin typeface="Times New Roman" pitchFamily="18" charset="0"/>
                <a:cs typeface="Times New Roman" pitchFamily="18" charset="0"/>
              </a:rPr>
              <a:t>підприємства на зовнішні ринки дає змогу підприємству не тільки розширити збут своєї продукції, а й конкурувати на світових ринках, пристосовувати економіку країни до системи </a:t>
            </a:r>
            <a:r>
              <a:rPr lang="uk-UA" sz="1600" b="0" dirty="0" err="1">
                <a:solidFill>
                  <a:schemeClr val="tx1">
                    <a:lumMod val="50000"/>
                  </a:schemeClr>
                </a:solidFill>
                <a:latin typeface="Times New Roman" pitchFamily="18" charset="0"/>
                <a:cs typeface="Times New Roman" pitchFamily="18" charset="0"/>
              </a:rPr>
              <a:t>світогосподарських</a:t>
            </a:r>
            <a:r>
              <a:rPr lang="uk-UA" sz="1600" b="0" dirty="0">
                <a:solidFill>
                  <a:schemeClr val="tx1">
                    <a:lumMod val="50000"/>
                  </a:schemeClr>
                </a:solidFill>
                <a:latin typeface="Times New Roman" pitchFamily="18" charset="0"/>
                <a:cs typeface="Times New Roman" pitchFamily="18" charset="0"/>
              </a:rPr>
              <a:t> відносин, що сприятиме підвищенню ефективності господарської діяльності як на мікроекономічному рівні, так і в масштабах усього народного господарства. Нині в умовах </a:t>
            </a:r>
            <a:r>
              <a:rPr lang="uk-UA" sz="1600" b="0" dirty="0" err="1">
                <a:solidFill>
                  <a:schemeClr val="tx1">
                    <a:lumMod val="50000"/>
                  </a:schemeClr>
                </a:solidFill>
                <a:latin typeface="Times New Roman" pitchFamily="18" charset="0"/>
                <a:cs typeface="Times New Roman" pitchFamily="18" charset="0"/>
              </a:rPr>
              <a:t>гл</a:t>
            </a:r>
            <a:r>
              <a:rPr lang="en-US" sz="1600" b="0" dirty="0">
                <a:solidFill>
                  <a:schemeClr val="tx1">
                    <a:lumMod val="50000"/>
                  </a:schemeClr>
                </a:solidFill>
                <a:latin typeface="Times New Roman" pitchFamily="18" charset="0"/>
                <a:cs typeface="Times New Roman" pitchFamily="18" charset="0"/>
              </a:rPr>
              <a:t>o</a:t>
            </a:r>
            <a:r>
              <a:rPr lang="uk-UA" sz="1600" b="0" dirty="0" err="1">
                <a:solidFill>
                  <a:schemeClr val="tx1">
                    <a:lumMod val="50000"/>
                  </a:schemeClr>
                </a:solidFill>
                <a:latin typeface="Times New Roman" pitchFamily="18" charset="0"/>
                <a:cs typeface="Times New Roman" pitchFamily="18" charset="0"/>
              </a:rPr>
              <a:t>балізації</a:t>
            </a:r>
            <a:r>
              <a:rPr lang="uk-UA" sz="1600" b="0" dirty="0">
                <a:solidFill>
                  <a:schemeClr val="tx1">
                    <a:lumMod val="50000"/>
                  </a:schemeClr>
                </a:solidFill>
                <a:latin typeface="Times New Roman" pitchFamily="18" charset="0"/>
                <a:cs typeface="Times New Roman" pitchFamily="18" charset="0"/>
              </a:rPr>
              <a:t> </a:t>
            </a:r>
            <a:r>
              <a:rPr lang="uk-UA" sz="1600" b="0" dirty="0" err="1">
                <a:solidFill>
                  <a:schemeClr val="tx1">
                    <a:lumMod val="50000"/>
                  </a:schemeClr>
                </a:solidFill>
                <a:latin typeface="Times New Roman" pitchFamily="18" charset="0"/>
                <a:cs typeface="Times New Roman" pitchFamily="18" charset="0"/>
              </a:rPr>
              <a:t>виб</a:t>
            </a:r>
            <a:r>
              <a:rPr lang="en-US" sz="1600" b="0" dirty="0" err="1">
                <a:solidFill>
                  <a:schemeClr val="tx1">
                    <a:lumMod val="50000"/>
                  </a:schemeClr>
                </a:solidFill>
                <a:latin typeface="Times New Roman" pitchFamily="18" charset="0"/>
                <a:cs typeface="Times New Roman" pitchFamily="18" charset="0"/>
              </a:rPr>
              <a:t>i</a:t>
            </a:r>
            <a:r>
              <a:rPr lang="uk-UA" sz="1600" b="0" dirty="0">
                <a:solidFill>
                  <a:schemeClr val="tx1">
                    <a:lumMod val="50000"/>
                  </a:schemeClr>
                </a:solidFill>
                <a:latin typeface="Times New Roman" pitchFamily="18" charset="0"/>
                <a:cs typeface="Times New Roman" pitchFamily="18" charset="0"/>
              </a:rPr>
              <a:t>р форм міжнародного бізнесу як сфери зовнішньоекономічних відносин між суб’єктами господарювання зумовлений такими </a:t>
            </a:r>
            <a:r>
              <a:rPr lang="uk-UA" sz="1600" i="1" u="sng" dirty="0">
                <a:solidFill>
                  <a:schemeClr val="tx1">
                    <a:lumMod val="50000"/>
                  </a:schemeClr>
                </a:solidFill>
                <a:latin typeface="Times New Roman" pitchFamily="18" charset="0"/>
                <a:cs typeface="Times New Roman" pitchFamily="18" charset="0"/>
              </a:rPr>
              <a:t>передумовами</a:t>
            </a:r>
            <a:r>
              <a:rPr lang="uk-UA" sz="1600" b="0" dirty="0">
                <a:solidFill>
                  <a:schemeClr val="tx1">
                    <a:lumMod val="50000"/>
                  </a:schemeClr>
                </a:solidFill>
                <a:latin typeface="Times New Roman" pitchFamily="18" charset="0"/>
                <a:cs typeface="Times New Roman" pitchFamily="18" charset="0"/>
              </a:rPr>
              <a:t>: </a:t>
            </a:r>
            <a:endParaRPr lang="uk-UA" sz="16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600" b="0" dirty="0" smtClean="0">
                <a:solidFill>
                  <a:schemeClr val="tx1">
                    <a:lumMod val="50000"/>
                  </a:schemeClr>
                </a:solidFill>
                <a:latin typeface="Times New Roman" pitchFamily="18" charset="0"/>
                <a:cs typeface="Times New Roman" pitchFamily="18" charset="0"/>
              </a:rPr>
              <a:t>– </a:t>
            </a:r>
            <a:r>
              <a:rPr lang="uk-UA" sz="1600" b="0" dirty="0">
                <a:solidFill>
                  <a:schemeClr val="tx1">
                    <a:lumMod val="50000"/>
                  </a:schemeClr>
                </a:solidFill>
                <a:latin typeface="Times New Roman" pitchFamily="18" charset="0"/>
                <a:cs typeface="Times New Roman" pitchFamily="18" charset="0"/>
              </a:rPr>
              <a:t>намаганням підприємств </a:t>
            </a:r>
            <a:r>
              <a:rPr lang="en-US" sz="1600" b="0" dirty="0" err="1">
                <a:solidFill>
                  <a:schemeClr val="tx1">
                    <a:lumMod val="50000"/>
                  </a:schemeClr>
                </a:solidFill>
                <a:latin typeface="Times New Roman" pitchFamily="18" charset="0"/>
                <a:cs typeface="Times New Roman" pitchFamily="18" charset="0"/>
              </a:rPr>
              <a:t>i</a:t>
            </a:r>
            <a:r>
              <a:rPr lang="uk-UA" sz="1600" b="0" dirty="0" err="1">
                <a:solidFill>
                  <a:schemeClr val="tx1">
                    <a:lumMod val="50000"/>
                  </a:schemeClr>
                </a:solidFill>
                <a:latin typeface="Times New Roman" pitchFamily="18" charset="0"/>
                <a:cs typeface="Times New Roman" pitchFamily="18" charset="0"/>
              </a:rPr>
              <a:t>нтегрувати</a:t>
            </a:r>
            <a:r>
              <a:rPr lang="uk-UA" sz="1600" b="0" dirty="0">
                <a:solidFill>
                  <a:schemeClr val="tx1">
                    <a:lumMod val="50000"/>
                  </a:schemeClr>
                </a:solidFill>
                <a:latin typeface="Times New Roman" pitchFamily="18" charset="0"/>
                <a:cs typeface="Times New Roman" pitchFamily="18" charset="0"/>
              </a:rPr>
              <a:t> </a:t>
            </a:r>
            <a:r>
              <a:rPr lang="uk-UA" sz="1600" b="0" dirty="0" err="1">
                <a:solidFill>
                  <a:schemeClr val="tx1">
                    <a:lumMod val="50000"/>
                  </a:schemeClr>
                </a:solidFill>
                <a:latin typeface="Times New Roman" pitchFamily="18" charset="0"/>
                <a:cs typeface="Times New Roman" pitchFamily="18" charset="0"/>
              </a:rPr>
              <a:t>нац</a:t>
            </a:r>
            <a:r>
              <a:rPr lang="en-US" sz="1600" b="0" dirty="0" err="1">
                <a:solidFill>
                  <a:schemeClr val="tx1">
                    <a:lumMod val="50000"/>
                  </a:schemeClr>
                </a:solidFill>
                <a:latin typeface="Times New Roman" pitchFamily="18" charset="0"/>
                <a:cs typeface="Times New Roman" pitchFamily="18" charset="0"/>
              </a:rPr>
              <a:t>i</a:t>
            </a:r>
            <a:r>
              <a:rPr lang="uk-UA" sz="1600" b="0" dirty="0" err="1">
                <a:solidFill>
                  <a:schemeClr val="tx1">
                    <a:lumMod val="50000"/>
                  </a:schemeClr>
                </a:solidFill>
                <a:latin typeface="Times New Roman" pitchFamily="18" charset="0"/>
                <a:cs typeface="Times New Roman" pitchFamily="18" charset="0"/>
              </a:rPr>
              <a:t>ональні</a:t>
            </a:r>
            <a:r>
              <a:rPr lang="uk-UA" sz="1600" b="0" dirty="0">
                <a:solidFill>
                  <a:schemeClr val="tx1">
                    <a:lumMod val="50000"/>
                  </a:schemeClr>
                </a:solidFill>
                <a:latin typeface="Times New Roman" pitchFamily="18" charset="0"/>
                <a:cs typeface="Times New Roman" pitchFamily="18" charset="0"/>
              </a:rPr>
              <a:t> </a:t>
            </a:r>
            <a:r>
              <a:rPr lang="uk-UA" sz="1600" b="0" dirty="0" err="1">
                <a:solidFill>
                  <a:schemeClr val="tx1">
                    <a:lumMod val="50000"/>
                  </a:schemeClr>
                </a:solidFill>
                <a:latin typeface="Times New Roman" pitchFamily="18" charset="0"/>
                <a:cs typeface="Times New Roman" pitchFamily="18" charset="0"/>
              </a:rPr>
              <a:t>ек</a:t>
            </a:r>
            <a:r>
              <a:rPr lang="en-US" sz="1600" b="0" dirty="0">
                <a:solidFill>
                  <a:schemeClr val="tx1">
                    <a:lumMod val="50000"/>
                  </a:schemeClr>
                </a:solidFill>
                <a:latin typeface="Times New Roman" pitchFamily="18" charset="0"/>
                <a:cs typeface="Times New Roman" pitchFamily="18" charset="0"/>
              </a:rPr>
              <a:t>o</a:t>
            </a:r>
            <a:r>
              <a:rPr lang="uk-UA" sz="1600" b="0" dirty="0" err="1">
                <a:solidFill>
                  <a:schemeClr val="tx1">
                    <a:lumMod val="50000"/>
                  </a:schemeClr>
                </a:solidFill>
                <a:latin typeface="Times New Roman" pitchFamily="18" charset="0"/>
                <a:cs typeface="Times New Roman" pitchFamily="18" charset="0"/>
              </a:rPr>
              <a:t>ном</a:t>
            </a:r>
            <a:r>
              <a:rPr lang="en-US" sz="1600" b="0" dirty="0" err="1">
                <a:solidFill>
                  <a:schemeClr val="tx1">
                    <a:lumMod val="50000"/>
                  </a:schemeClr>
                </a:solidFill>
                <a:latin typeface="Times New Roman" pitchFamily="18" charset="0"/>
                <a:cs typeface="Times New Roman" pitchFamily="18" charset="0"/>
              </a:rPr>
              <a:t>i</a:t>
            </a:r>
            <a:r>
              <a:rPr lang="uk-UA" sz="1600" b="0" dirty="0" err="1">
                <a:solidFill>
                  <a:schemeClr val="tx1">
                    <a:lumMod val="50000"/>
                  </a:schemeClr>
                </a:solidFill>
                <a:latin typeface="Times New Roman" pitchFamily="18" charset="0"/>
                <a:cs typeface="Times New Roman" pitchFamily="18" charset="0"/>
              </a:rPr>
              <a:t>ки</a:t>
            </a:r>
            <a:r>
              <a:rPr lang="uk-UA" sz="1600" b="0" dirty="0">
                <a:solidFill>
                  <a:schemeClr val="tx1">
                    <a:lumMod val="50000"/>
                  </a:schemeClr>
                </a:solidFill>
                <a:latin typeface="Times New Roman" pitchFamily="18" charset="0"/>
                <a:cs typeface="Times New Roman" pitchFamily="18" charset="0"/>
              </a:rPr>
              <a:t> в </a:t>
            </a:r>
            <a:r>
              <a:rPr lang="uk-UA" sz="1600" b="0" dirty="0" err="1">
                <a:solidFill>
                  <a:schemeClr val="tx1">
                    <a:lumMod val="50000"/>
                  </a:schemeClr>
                </a:solidFill>
                <a:latin typeface="Times New Roman" pitchFamily="18" charset="0"/>
                <a:cs typeface="Times New Roman" pitchFamily="18" charset="0"/>
              </a:rPr>
              <a:t>гл</a:t>
            </a:r>
            <a:r>
              <a:rPr lang="en-US" sz="1600" b="0" dirty="0">
                <a:solidFill>
                  <a:schemeClr val="tx1">
                    <a:lumMod val="50000"/>
                  </a:schemeClr>
                </a:solidFill>
                <a:latin typeface="Times New Roman" pitchFamily="18" charset="0"/>
                <a:cs typeface="Times New Roman" pitchFamily="18" charset="0"/>
              </a:rPr>
              <a:t>o</a:t>
            </a:r>
            <a:r>
              <a:rPr lang="uk-UA" sz="1600" b="0" dirty="0">
                <a:solidFill>
                  <a:schemeClr val="tx1">
                    <a:lumMod val="50000"/>
                  </a:schemeClr>
                </a:solidFill>
                <a:latin typeface="Times New Roman" pitchFamily="18" charset="0"/>
                <a:cs typeface="Times New Roman" pitchFamily="18" charset="0"/>
              </a:rPr>
              <a:t>б</a:t>
            </a:r>
            <a:r>
              <a:rPr lang="en-US" sz="1600" b="0" dirty="0">
                <a:solidFill>
                  <a:schemeClr val="tx1">
                    <a:lumMod val="50000"/>
                  </a:schemeClr>
                </a:solidFill>
                <a:latin typeface="Times New Roman" pitchFamily="18" charset="0"/>
                <a:cs typeface="Times New Roman" pitchFamily="18" charset="0"/>
              </a:rPr>
              <a:t>a</a:t>
            </a:r>
            <a:r>
              <a:rPr lang="uk-UA" sz="1600" b="0" dirty="0" err="1">
                <a:solidFill>
                  <a:schemeClr val="tx1">
                    <a:lumMod val="50000"/>
                  </a:schemeClr>
                </a:solidFill>
                <a:latin typeface="Times New Roman" pitchFamily="18" charset="0"/>
                <a:cs typeface="Times New Roman" pitchFamily="18" charset="0"/>
              </a:rPr>
              <a:t>льний</a:t>
            </a:r>
            <a:r>
              <a:rPr lang="uk-UA" sz="1600" b="0" dirty="0">
                <a:solidFill>
                  <a:schemeClr val="tx1">
                    <a:lumMod val="50000"/>
                  </a:schemeClr>
                </a:solidFill>
                <a:latin typeface="Times New Roman" pitchFamily="18" charset="0"/>
                <a:cs typeface="Times New Roman" pitchFamily="18" charset="0"/>
              </a:rPr>
              <a:t> виробничий </a:t>
            </a:r>
            <a:r>
              <a:rPr lang="uk-UA" sz="1600" b="0" dirty="0" err="1">
                <a:solidFill>
                  <a:schemeClr val="tx1">
                    <a:lumMod val="50000"/>
                  </a:schemeClr>
                </a:solidFill>
                <a:latin typeface="Times New Roman" pitchFamily="18" charset="0"/>
                <a:cs typeface="Times New Roman" pitchFamily="18" charset="0"/>
              </a:rPr>
              <a:t>пр</a:t>
            </a:r>
            <a:r>
              <a:rPr lang="en-US" sz="1600" b="0" dirty="0">
                <a:solidFill>
                  <a:schemeClr val="tx1">
                    <a:lumMod val="50000"/>
                  </a:schemeClr>
                </a:solidFill>
                <a:latin typeface="Times New Roman" pitchFamily="18" charset="0"/>
                <a:cs typeface="Times New Roman" pitchFamily="18" charset="0"/>
              </a:rPr>
              <a:t>o</a:t>
            </a:r>
            <a:r>
              <a:rPr lang="uk-UA" sz="1600" b="0" dirty="0">
                <a:solidFill>
                  <a:schemeClr val="tx1">
                    <a:lumMod val="50000"/>
                  </a:schemeClr>
                </a:solidFill>
                <a:latin typeface="Times New Roman" pitchFamily="18" charset="0"/>
                <a:cs typeface="Times New Roman" pitchFamily="18" charset="0"/>
              </a:rPr>
              <a:t>ц</a:t>
            </a:r>
            <a:r>
              <a:rPr lang="en-US" sz="1600" b="0" dirty="0">
                <a:solidFill>
                  <a:schemeClr val="tx1">
                    <a:lumMod val="50000"/>
                  </a:schemeClr>
                </a:solidFill>
                <a:latin typeface="Times New Roman" pitchFamily="18" charset="0"/>
                <a:cs typeface="Times New Roman" pitchFamily="18" charset="0"/>
              </a:rPr>
              <a:t>e</a:t>
            </a:r>
            <a:r>
              <a:rPr lang="uk-UA" sz="1600" b="0" dirty="0" smtClean="0">
                <a:solidFill>
                  <a:schemeClr val="tx1">
                    <a:lumMod val="50000"/>
                  </a:schemeClr>
                </a:solidFill>
                <a:latin typeface="Times New Roman" pitchFamily="18" charset="0"/>
                <a:cs typeface="Times New Roman" pitchFamily="18" charset="0"/>
              </a:rPr>
              <a:t>с;</a:t>
            </a:r>
          </a:p>
          <a:p>
            <a:pPr marL="0" indent="457200" algn="just">
              <a:lnSpc>
                <a:spcPct val="100000"/>
              </a:lnSpc>
              <a:spcBef>
                <a:spcPts val="0"/>
              </a:spcBef>
              <a:buNone/>
            </a:pPr>
            <a:r>
              <a:rPr lang="uk-UA" sz="1600" b="0" dirty="0" smtClean="0">
                <a:solidFill>
                  <a:schemeClr val="tx1">
                    <a:lumMod val="50000"/>
                  </a:schemeClr>
                </a:solidFill>
                <a:latin typeface="Times New Roman" pitchFamily="18" charset="0"/>
                <a:cs typeface="Times New Roman" pitchFamily="18" charset="0"/>
              </a:rPr>
              <a:t> </a:t>
            </a:r>
            <a:r>
              <a:rPr lang="uk-UA" sz="1600" b="0" dirty="0">
                <a:solidFill>
                  <a:schemeClr val="tx1">
                    <a:lumMod val="50000"/>
                  </a:schemeClr>
                </a:solidFill>
                <a:latin typeface="Times New Roman" pitchFamily="18" charset="0"/>
                <a:cs typeface="Times New Roman" pitchFamily="18" charset="0"/>
              </a:rPr>
              <a:t>– міжнародною спеціалізацією виробництва і торгівлею товарами та послугами; – доступом до основних ринків робочої сили (ціна, кваліфікація); </a:t>
            </a:r>
            <a:endParaRPr lang="uk-UA" sz="16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600" b="0" dirty="0" smtClean="0">
                <a:solidFill>
                  <a:schemeClr val="tx1">
                    <a:lumMod val="50000"/>
                  </a:schemeClr>
                </a:solidFill>
                <a:latin typeface="Times New Roman" pitchFamily="18" charset="0"/>
                <a:cs typeface="Times New Roman" pitchFamily="18" charset="0"/>
              </a:rPr>
              <a:t>– </a:t>
            </a:r>
            <a:r>
              <a:rPr lang="uk-UA" sz="1600" b="0" dirty="0">
                <a:solidFill>
                  <a:schemeClr val="tx1">
                    <a:lumMod val="50000"/>
                  </a:schemeClr>
                </a:solidFill>
                <a:latin typeface="Times New Roman" pitchFamily="18" charset="0"/>
                <a:cs typeface="Times New Roman" pitchFamily="18" charset="0"/>
              </a:rPr>
              <a:t>об’єднанням сукупностей технологічно сполучених виробництв за допомогою однотипних технологічних ланцюгів; – конкурентною боротьбою за ринки збуту в умовах надвиробництва в розвинених країнах</a:t>
            </a:r>
            <a:r>
              <a:rPr lang="uk-UA" sz="1600" b="0" dirty="0" smtClean="0">
                <a:solidFill>
                  <a:schemeClr val="tx1">
                    <a:lumMod val="50000"/>
                  </a:schemeClr>
                </a:solidFill>
                <a:latin typeface="Times New Roman" pitchFamily="18" charset="0"/>
                <a:cs typeface="Times New Roman" pitchFamily="18" charset="0"/>
              </a:rPr>
              <a:t>;</a:t>
            </a: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 нестачею природних ресурсів планети та загостреною боротьбою за їх використання; </a:t>
            </a:r>
            <a:endParaRPr lang="uk-UA" sz="16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600" b="0" dirty="0" smtClean="0">
                <a:solidFill>
                  <a:schemeClr val="tx1">
                    <a:lumMod val="50000"/>
                  </a:schemeClr>
                </a:solidFill>
                <a:latin typeface="Times New Roman" pitchFamily="18" charset="0"/>
                <a:cs typeface="Times New Roman" pitchFamily="18" charset="0"/>
              </a:rPr>
              <a:t>– </a:t>
            </a:r>
            <a:r>
              <a:rPr lang="uk-UA" sz="1600" b="0" dirty="0">
                <a:solidFill>
                  <a:schemeClr val="tx1">
                    <a:lumMod val="50000"/>
                  </a:schemeClr>
                </a:solidFill>
                <a:latin typeface="Times New Roman" pitchFamily="18" charset="0"/>
                <a:cs typeface="Times New Roman" pitchFamily="18" charset="0"/>
              </a:rPr>
              <a:t>збільшенням ризику екологічної катастрофи; </a:t>
            </a:r>
            <a:endParaRPr lang="uk-UA" sz="16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600" b="0" dirty="0" smtClean="0">
                <a:solidFill>
                  <a:schemeClr val="tx1">
                    <a:lumMod val="50000"/>
                  </a:schemeClr>
                </a:solidFill>
                <a:latin typeface="Times New Roman" pitchFamily="18" charset="0"/>
                <a:cs typeface="Times New Roman" pitchFamily="18" charset="0"/>
              </a:rPr>
              <a:t>– </a:t>
            </a:r>
            <a:r>
              <a:rPr lang="uk-UA" sz="1600" b="0" dirty="0">
                <a:solidFill>
                  <a:schemeClr val="tx1">
                    <a:lumMod val="50000"/>
                  </a:schemeClr>
                </a:solidFill>
                <a:latin typeface="Times New Roman" pitchFamily="18" charset="0"/>
                <a:cs typeface="Times New Roman" pitchFamily="18" charset="0"/>
              </a:rPr>
              <a:t>інтернаціоналізацією капіталу</a:t>
            </a:r>
            <a:r>
              <a:rPr lang="uk-UA" sz="1600" b="0" dirty="0" smtClean="0">
                <a:solidFill>
                  <a:schemeClr val="tx1">
                    <a:lumMod val="50000"/>
                  </a:schemeClr>
                </a:solidFill>
                <a:latin typeface="Times New Roman" pitchFamily="18" charset="0"/>
                <a:cs typeface="Times New Roman" pitchFamily="18" charset="0"/>
              </a:rPr>
              <a:t>;</a:t>
            </a:r>
          </a:p>
          <a:p>
            <a:pPr marL="0" indent="457200" algn="just">
              <a:lnSpc>
                <a:spcPct val="100000"/>
              </a:lnSpc>
              <a:spcBef>
                <a:spcPts val="0"/>
              </a:spcBef>
              <a:buNone/>
            </a:pPr>
            <a:r>
              <a:rPr lang="uk-UA" sz="1600" b="0" dirty="0" smtClean="0">
                <a:solidFill>
                  <a:schemeClr val="tx1">
                    <a:lumMod val="50000"/>
                  </a:schemeClr>
                </a:solidFill>
                <a:latin typeface="Times New Roman" pitchFamily="18" charset="0"/>
                <a:cs typeface="Times New Roman" pitchFamily="18" charset="0"/>
              </a:rPr>
              <a:t> </a:t>
            </a:r>
            <a:r>
              <a:rPr lang="uk-UA" sz="1600" b="0" dirty="0">
                <a:solidFill>
                  <a:schemeClr val="tx1">
                    <a:lumMod val="50000"/>
                  </a:schemeClr>
                </a:solidFill>
                <a:latin typeface="Times New Roman" pitchFamily="18" charset="0"/>
                <a:cs typeface="Times New Roman" pitchFamily="18" charset="0"/>
              </a:rPr>
              <a:t>– інформаційною революцією, що забезпечує технічну базу для створення глобальних інформаційних </a:t>
            </a:r>
            <a:r>
              <a:rPr lang="uk-UA" sz="1600" b="0" dirty="0" smtClean="0">
                <a:solidFill>
                  <a:schemeClr val="tx1">
                    <a:lumMod val="50000"/>
                  </a:schemeClr>
                </a:solidFill>
                <a:latin typeface="Times New Roman" pitchFamily="18" charset="0"/>
                <a:cs typeface="Times New Roman" pitchFamily="18" charset="0"/>
              </a:rPr>
              <a:t>мереж. </a:t>
            </a:r>
          </a:p>
          <a:p>
            <a:pPr marL="0" indent="457200" algn="just">
              <a:lnSpc>
                <a:spcPct val="100000"/>
              </a:lnSpc>
              <a:spcBef>
                <a:spcPts val="0"/>
              </a:spcBef>
              <a:buNone/>
            </a:pPr>
            <a:r>
              <a:rPr lang="uk-UA" sz="1600" b="0" dirty="0" smtClean="0">
                <a:solidFill>
                  <a:schemeClr val="tx1">
                    <a:lumMod val="50000"/>
                  </a:schemeClr>
                </a:solidFill>
                <a:latin typeface="Times New Roman" pitchFamily="18" charset="0"/>
                <a:cs typeface="Times New Roman" pitchFamily="18" charset="0"/>
              </a:rPr>
              <a:t>Як </a:t>
            </a:r>
            <a:r>
              <a:rPr lang="uk-UA" sz="1600" b="0" dirty="0">
                <a:solidFill>
                  <a:schemeClr val="tx1">
                    <a:lumMod val="50000"/>
                  </a:schemeClr>
                </a:solidFill>
                <a:latin typeface="Times New Roman" pitchFamily="18" charset="0"/>
                <a:cs typeface="Times New Roman" pitchFamily="18" charset="0"/>
              </a:rPr>
              <a:t>правило, вирішення проблем виходу суб’єктів господарювання на світові ринки передбачає з’ясування двох основних питань: мотивів підприємств виходу на зовнішні ринки і чинників, які визначають вибір форми виходу підприємств на зовнішні ринки</a:t>
            </a:r>
          </a:p>
        </p:txBody>
      </p:sp>
      <p:sp>
        <p:nvSpPr>
          <p:cNvPr id="4" name="Заголовок 1"/>
          <p:cNvSpPr>
            <a:spLocks noGrp="1"/>
          </p:cNvSpPr>
          <p:nvPr>
            <p:ph type="title"/>
          </p:nvPr>
        </p:nvSpPr>
        <p:spPr>
          <a:xfrm>
            <a:off x="334961" y="188914"/>
            <a:ext cx="11522075" cy="725486"/>
          </a:xfrm>
        </p:spPr>
        <p:txBody>
          <a:bodyPr>
            <a:normAutofit/>
          </a:bodyPr>
          <a:lstStyle/>
          <a:p>
            <a:pPr algn="ctr"/>
            <a:r>
              <a:rPr lang="uk-UA" sz="3000" dirty="0">
                <a:solidFill>
                  <a:srgbClr val="0070C0"/>
                </a:solidFill>
                <a:latin typeface="Times New Roman" pitchFamily="18" charset="0"/>
                <a:cs typeface="Times New Roman" pitchFamily="18" charset="0"/>
              </a:rPr>
              <a:t>1. Передумови і мотивація виходу підприємств на зовнішні ринки.</a:t>
            </a:r>
            <a:endParaRPr lang="uk-UA" sz="3000" dirty="0">
              <a:solidFill>
                <a:srgbClr val="0070C0"/>
              </a:solidFill>
            </a:endParaRPr>
          </a:p>
        </p:txBody>
      </p:sp>
    </p:spTree>
    <p:extLst>
      <p:ext uri="{BB962C8B-B14F-4D97-AF65-F5344CB8AC3E}">
        <p14:creationId xmlns:p14="http://schemas.microsoft.com/office/powerpoint/2010/main" val="1512240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9491" y="0"/>
            <a:ext cx="6317810" cy="6223000"/>
          </a:xfrm>
          <a:prstGeom prst="rect">
            <a:avLst/>
          </a:prstGeom>
        </p:spPr>
      </p:pic>
    </p:spTree>
    <p:extLst>
      <p:ext uri="{BB962C8B-B14F-4D97-AF65-F5344CB8AC3E}">
        <p14:creationId xmlns:p14="http://schemas.microsoft.com/office/powerpoint/2010/main" val="3305445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4888" y="254120"/>
            <a:ext cx="8402223" cy="5706413"/>
          </a:xfrm>
          <a:prstGeom prst="rect">
            <a:avLst/>
          </a:prstGeom>
        </p:spPr>
      </p:pic>
    </p:spTree>
    <p:extLst>
      <p:ext uri="{BB962C8B-B14F-4D97-AF65-F5344CB8AC3E}">
        <p14:creationId xmlns:p14="http://schemas.microsoft.com/office/powerpoint/2010/main" val="3943707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77801" y="194734"/>
            <a:ext cx="11679238" cy="5427134"/>
          </a:xfrm>
        </p:spPr>
        <p:txBody>
          <a:bodyPr/>
          <a:lstStyle/>
          <a:p>
            <a:pPr marL="0" indent="457200" algn="just">
              <a:lnSpc>
                <a:spcPct val="100000"/>
              </a:lnSpc>
              <a:spcBef>
                <a:spcPts val="0"/>
              </a:spcBef>
              <a:buNone/>
            </a:pPr>
            <a:r>
              <a:rPr lang="uk-UA" sz="1800" b="0" dirty="0" smtClean="0">
                <a:solidFill>
                  <a:schemeClr val="tx1">
                    <a:lumMod val="50000"/>
                  </a:schemeClr>
                </a:solidFill>
                <a:latin typeface="Times New Roman" pitchFamily="18" charset="0"/>
                <a:cs typeface="Times New Roman" pitchFamily="18" charset="0"/>
              </a:rPr>
              <a:t>Вихід </a:t>
            </a:r>
            <a:r>
              <a:rPr lang="uk-UA" sz="1800" b="0" dirty="0">
                <a:solidFill>
                  <a:schemeClr val="tx1">
                    <a:lumMod val="50000"/>
                  </a:schemeClr>
                </a:solidFill>
                <a:latin typeface="Times New Roman" pitchFamily="18" charset="0"/>
                <a:cs typeface="Times New Roman" pitchFamily="18" charset="0"/>
              </a:rPr>
              <a:t>підприємств на зовнішні ринки зазвичай є тривалим еволюційним процесом. Систематичне, поступове набуття досвіду в зовнішньоекономічній діяльності – найкращий, а в багатьох випадках і єдиний шлях до стабільного </a:t>
            </a:r>
            <a:r>
              <a:rPr lang="uk-UA" sz="1800" b="0" dirty="0" smtClean="0">
                <a:solidFill>
                  <a:schemeClr val="tx1">
                    <a:lumMod val="50000"/>
                  </a:schemeClr>
                </a:solidFill>
                <a:latin typeface="Times New Roman" pitchFamily="18" charset="0"/>
                <a:cs typeface="Times New Roman" pitchFamily="18" charset="0"/>
              </a:rPr>
              <a:t>успіху.</a:t>
            </a:r>
          </a:p>
          <a:p>
            <a:pPr marL="0" indent="457200" algn="just">
              <a:lnSpc>
                <a:spcPct val="100000"/>
              </a:lnSpc>
              <a:spcBef>
                <a:spcPts val="0"/>
              </a:spcBef>
              <a:buNone/>
            </a:pPr>
            <a:r>
              <a:rPr lang="uk-UA" sz="1800" b="0" dirty="0">
                <a:solidFill>
                  <a:schemeClr val="tx1">
                    <a:lumMod val="50000"/>
                  </a:schemeClr>
                </a:solidFill>
                <a:latin typeface="Times New Roman" pitchFamily="18" charset="0"/>
                <a:cs typeface="Times New Roman" pitchFamily="18" charset="0"/>
              </a:rPr>
              <a:t>Основною </a:t>
            </a:r>
            <a:r>
              <a:rPr lang="uk-UA" sz="1800" i="1" u="sng" dirty="0">
                <a:solidFill>
                  <a:schemeClr val="tx1">
                    <a:lumMod val="50000"/>
                  </a:schemeClr>
                </a:solidFill>
                <a:latin typeface="Times New Roman" pitchFamily="18" charset="0"/>
                <a:cs typeface="Times New Roman" pitchFamily="18" charset="0"/>
              </a:rPr>
              <a:t>метою</a:t>
            </a:r>
            <a:r>
              <a:rPr lang="uk-UA" sz="1800" b="0" dirty="0">
                <a:solidFill>
                  <a:schemeClr val="tx1">
                    <a:lumMod val="50000"/>
                  </a:schemeClr>
                </a:solidFill>
                <a:latin typeface="Times New Roman" pitchFamily="18" charset="0"/>
                <a:cs typeface="Times New Roman" pitchFamily="18" charset="0"/>
              </a:rPr>
              <a:t>, з якою підприємства виходять на зовнішні ринки, є максимізація прибутку за рахунок використання ефекту масштабу. Досягнення цієї мети не вичерпує всі елементи мотиваційного механізму, який складається із конкретних збуджувальних мотивів: </a:t>
            </a:r>
            <a:endParaRPr lang="uk-UA" sz="18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pPr>
            <a:r>
              <a:rPr lang="uk-UA" sz="1800" b="0" dirty="0" smtClean="0">
                <a:solidFill>
                  <a:schemeClr val="tx1">
                    <a:lumMod val="50000"/>
                  </a:schemeClr>
                </a:solidFill>
                <a:latin typeface="Times New Roman" pitchFamily="18" charset="0"/>
                <a:cs typeface="Times New Roman" pitchFamily="18" charset="0"/>
              </a:rPr>
              <a:t>обмеженість </a:t>
            </a:r>
            <a:r>
              <a:rPr lang="uk-UA" sz="1800" b="0" dirty="0">
                <a:solidFill>
                  <a:schemeClr val="tx1">
                    <a:lumMod val="50000"/>
                  </a:schemeClr>
                </a:solidFill>
                <a:latin typeface="Times New Roman" pitchFamily="18" charset="0"/>
                <a:cs typeface="Times New Roman" pitchFamily="18" charset="0"/>
              </a:rPr>
              <a:t>та відносно низькі можливості розширення внутрішнього ринку; </a:t>
            </a:r>
            <a:endParaRPr lang="uk-UA" sz="18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pPr>
            <a:r>
              <a:rPr lang="uk-UA" sz="1800" b="0" dirty="0" smtClean="0">
                <a:solidFill>
                  <a:schemeClr val="tx1">
                    <a:lumMod val="50000"/>
                  </a:schemeClr>
                </a:solidFill>
                <a:latin typeface="Times New Roman" pitchFamily="18" charset="0"/>
                <a:cs typeface="Times New Roman" pitchFamily="18" charset="0"/>
              </a:rPr>
              <a:t>рівень </a:t>
            </a:r>
            <a:r>
              <a:rPr lang="uk-UA" sz="1800" b="0" dirty="0">
                <a:solidFill>
                  <a:schemeClr val="tx1">
                    <a:lumMod val="50000"/>
                  </a:schemeClr>
                </a:solidFill>
                <a:latin typeface="Times New Roman" pitchFamily="18" charset="0"/>
                <a:cs typeface="Times New Roman" pitchFamily="18" charset="0"/>
              </a:rPr>
              <a:t>розвитку внутрішнього ринку, за якого вигідно розміщувати капітали за кордоном; </a:t>
            </a:r>
            <a:endParaRPr lang="uk-UA" sz="18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pPr>
            <a:r>
              <a:rPr lang="uk-UA" sz="1800" b="0" dirty="0" smtClean="0">
                <a:solidFill>
                  <a:schemeClr val="tx1">
                    <a:lumMod val="50000"/>
                  </a:schemeClr>
                </a:solidFill>
                <a:latin typeface="Times New Roman" pitchFamily="18" charset="0"/>
                <a:cs typeface="Times New Roman" pitchFamily="18" charset="0"/>
              </a:rPr>
              <a:t>подолання </a:t>
            </a:r>
            <a:r>
              <a:rPr lang="uk-UA" sz="1800" b="0" dirty="0">
                <a:solidFill>
                  <a:schemeClr val="tx1">
                    <a:lumMod val="50000"/>
                  </a:schemeClr>
                </a:solidFill>
                <a:latin typeface="Times New Roman" pitchFamily="18" charset="0"/>
                <a:cs typeface="Times New Roman" pitchFamily="18" charset="0"/>
              </a:rPr>
              <a:t>залежності від внутрішнього ринку, сезонних коливань попиту та розсіювання ризиків шляхом завоювання закордонних ринків; </a:t>
            </a:r>
            <a:endParaRPr lang="uk-UA" sz="18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pPr>
            <a:r>
              <a:rPr lang="uk-UA" sz="1800" b="0" dirty="0" smtClean="0">
                <a:solidFill>
                  <a:schemeClr val="tx1">
                    <a:lumMod val="50000"/>
                  </a:schemeClr>
                </a:solidFill>
                <a:latin typeface="Times New Roman" pitchFamily="18" charset="0"/>
                <a:cs typeface="Times New Roman" pitchFamily="18" charset="0"/>
              </a:rPr>
              <a:t>скорочення </a:t>
            </a:r>
            <a:r>
              <a:rPr lang="uk-UA" sz="1800" b="0" dirty="0">
                <a:solidFill>
                  <a:schemeClr val="tx1">
                    <a:lumMod val="50000"/>
                  </a:schemeClr>
                </a:solidFill>
                <a:latin typeface="Times New Roman" pitchFamily="18" charset="0"/>
                <a:cs typeface="Times New Roman" pitchFamily="18" charset="0"/>
              </a:rPr>
              <a:t>витрат виробництва за рахунок кращого використання виробничих потужностей, зменшення податкових платежів, у тому числі шляхом виробництва продукції за кордоном; </a:t>
            </a:r>
            <a:endParaRPr lang="uk-UA" sz="18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pPr>
            <a:r>
              <a:rPr lang="uk-UA" sz="1800" b="0" dirty="0" smtClean="0">
                <a:solidFill>
                  <a:schemeClr val="tx1">
                    <a:lumMod val="50000"/>
                  </a:schemeClr>
                </a:solidFill>
                <a:latin typeface="Times New Roman" pitchFamily="18" charset="0"/>
                <a:cs typeface="Times New Roman" pitchFamily="18" charset="0"/>
              </a:rPr>
              <a:t>продовження </a:t>
            </a:r>
            <a:r>
              <a:rPr lang="uk-UA" sz="1800" b="0" dirty="0">
                <a:solidFill>
                  <a:schemeClr val="tx1">
                    <a:lumMod val="50000"/>
                  </a:schemeClr>
                </a:solidFill>
                <a:latin typeface="Times New Roman" pitchFamily="18" charset="0"/>
                <a:cs typeface="Times New Roman" pitchFamily="18" charset="0"/>
              </a:rPr>
              <a:t>життєвого циклу товару; </a:t>
            </a:r>
            <a:endParaRPr lang="uk-UA" sz="18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pPr>
            <a:r>
              <a:rPr lang="uk-UA" sz="1800" b="0" dirty="0" smtClean="0">
                <a:solidFill>
                  <a:schemeClr val="tx1">
                    <a:lumMod val="50000"/>
                  </a:schemeClr>
                </a:solidFill>
                <a:latin typeface="Times New Roman" pitchFamily="18" charset="0"/>
                <a:cs typeface="Times New Roman" pitchFamily="18" charset="0"/>
              </a:rPr>
              <a:t>використання </a:t>
            </a:r>
            <a:r>
              <a:rPr lang="uk-UA" sz="1800" b="0" dirty="0">
                <a:solidFill>
                  <a:schemeClr val="tx1">
                    <a:lumMod val="50000"/>
                  </a:schemeClr>
                </a:solidFill>
                <a:latin typeface="Times New Roman" pitchFamily="18" charset="0"/>
                <a:cs typeface="Times New Roman" pitchFamily="18" charset="0"/>
              </a:rPr>
              <a:t>державних програм сприяння, які діють у своїй країні чи за кордоном; </a:t>
            </a:r>
            <a:endParaRPr lang="uk-UA" sz="18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pPr>
            <a:r>
              <a:rPr lang="uk-UA" sz="1800" b="0" dirty="0" smtClean="0">
                <a:solidFill>
                  <a:schemeClr val="tx1">
                    <a:lumMod val="50000"/>
                  </a:schemeClr>
                </a:solidFill>
                <a:latin typeface="Times New Roman" pitchFamily="18" charset="0"/>
                <a:cs typeface="Times New Roman" pitchFamily="18" charset="0"/>
              </a:rPr>
              <a:t>підвищення </a:t>
            </a:r>
            <a:r>
              <a:rPr lang="uk-UA" sz="1800" b="0" dirty="0">
                <a:solidFill>
                  <a:schemeClr val="tx1">
                    <a:lumMod val="50000"/>
                  </a:schemeClr>
                </a:solidFill>
                <a:latin typeface="Times New Roman" pitchFamily="18" charset="0"/>
                <a:cs typeface="Times New Roman" pitchFamily="18" charset="0"/>
              </a:rPr>
              <a:t>ефективності збутової діяльності шляхом посилення ринкових позицій на основі створення відділень, філій, дочірніх підприємств, розширення мережі сервісних пунктів тощо; </a:t>
            </a:r>
            <a:endParaRPr lang="uk-UA" sz="18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pPr>
            <a:r>
              <a:rPr lang="uk-UA" sz="1800" b="0" dirty="0" smtClean="0">
                <a:solidFill>
                  <a:schemeClr val="tx1">
                    <a:lumMod val="50000"/>
                  </a:schemeClr>
                </a:solidFill>
                <a:latin typeface="Times New Roman" pitchFamily="18" charset="0"/>
                <a:cs typeface="Times New Roman" pitchFamily="18" charset="0"/>
              </a:rPr>
              <a:t>компенсація </a:t>
            </a:r>
            <a:r>
              <a:rPr lang="uk-UA" sz="1800" b="0" dirty="0">
                <a:solidFill>
                  <a:schemeClr val="tx1">
                    <a:lumMod val="50000"/>
                  </a:schemeClr>
                </a:solidFill>
                <a:latin typeface="Times New Roman" pitchFamily="18" charset="0"/>
                <a:cs typeface="Times New Roman" pitchFamily="18" charset="0"/>
              </a:rPr>
              <a:t>коливань валютного курсу шляхом організації паралельного виробництва і збуту у відповідних країнах; </a:t>
            </a:r>
            <a:endParaRPr lang="uk-UA" sz="18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pPr>
            <a:r>
              <a:rPr lang="uk-UA" sz="1800" b="0" dirty="0" smtClean="0">
                <a:solidFill>
                  <a:schemeClr val="tx1">
                    <a:lumMod val="50000"/>
                  </a:schemeClr>
                </a:solidFill>
                <a:latin typeface="Times New Roman" pitchFamily="18" charset="0"/>
                <a:cs typeface="Times New Roman" pitchFamily="18" charset="0"/>
              </a:rPr>
              <a:t>подолання </a:t>
            </a:r>
            <a:r>
              <a:rPr lang="uk-UA" sz="1800" b="0" dirty="0">
                <a:solidFill>
                  <a:schemeClr val="tx1">
                    <a:lumMod val="50000"/>
                  </a:schemeClr>
                </a:solidFill>
                <a:latin typeface="Times New Roman" pitchFamily="18" charset="0"/>
                <a:cs typeface="Times New Roman" pitchFamily="18" charset="0"/>
              </a:rPr>
              <a:t>тарифних та нетарифних бар'єрів шляхом організації закордонного виробництва; </a:t>
            </a:r>
          </a:p>
          <a:p>
            <a:pPr marL="0" indent="457200" algn="just">
              <a:lnSpc>
                <a:spcPct val="100000"/>
              </a:lnSpc>
              <a:spcBef>
                <a:spcPts val="0"/>
              </a:spcBef>
            </a:pPr>
            <a:r>
              <a:rPr lang="uk-UA" sz="1800" b="0" dirty="0" smtClean="0">
                <a:solidFill>
                  <a:schemeClr val="tx1">
                    <a:lumMod val="50000"/>
                  </a:schemeClr>
                </a:solidFill>
                <a:latin typeface="Times New Roman" pitchFamily="18" charset="0"/>
                <a:cs typeface="Times New Roman" pitchFamily="18" charset="0"/>
              </a:rPr>
              <a:t> </a:t>
            </a:r>
            <a:r>
              <a:rPr lang="uk-UA" sz="1800" b="0" dirty="0">
                <a:solidFill>
                  <a:schemeClr val="tx1">
                    <a:lumMod val="50000"/>
                  </a:schemeClr>
                </a:solidFill>
                <a:latin typeface="Times New Roman" pitchFamily="18" charset="0"/>
                <a:cs typeface="Times New Roman" pitchFamily="18" charset="0"/>
              </a:rPr>
              <a:t>підвищення престижу підприємства на національному ринку як суб'єкта міжнародних економічних </a:t>
            </a:r>
            <a:r>
              <a:rPr lang="uk-UA" sz="1800" b="0" dirty="0" smtClean="0">
                <a:solidFill>
                  <a:schemeClr val="tx1">
                    <a:lumMod val="50000"/>
                  </a:schemeClr>
                </a:solidFill>
                <a:latin typeface="Times New Roman" pitchFamily="18" charset="0"/>
                <a:cs typeface="Times New Roman" pitchFamily="18" charset="0"/>
              </a:rPr>
              <a:t>відносин.</a:t>
            </a:r>
            <a:endParaRPr lang="uk-UA" sz="1800" b="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063781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000" b="1" dirty="0">
                <a:solidFill>
                  <a:schemeClr val="bg2">
                    <a:lumMod val="60000"/>
                    <a:lumOff val="40000"/>
                  </a:schemeClr>
                </a:solidFill>
                <a:latin typeface="Times New Roman" pitchFamily="18" charset="0"/>
                <a:cs typeface="Times New Roman" pitchFamily="18" charset="0"/>
              </a:rPr>
              <a:t>2. </a:t>
            </a:r>
            <a:r>
              <a:rPr lang="ru-RU" sz="3000" b="1" dirty="0" err="1">
                <a:solidFill>
                  <a:schemeClr val="bg2">
                    <a:lumMod val="60000"/>
                    <a:lumOff val="40000"/>
                  </a:schemeClr>
                </a:solidFill>
                <a:latin typeface="Times New Roman" pitchFamily="18" charset="0"/>
                <a:cs typeface="Times New Roman" pitchFamily="18" charset="0"/>
              </a:rPr>
              <a:t>Класифікація</a:t>
            </a:r>
            <a:r>
              <a:rPr lang="ru-RU" sz="3000" b="1" dirty="0">
                <a:solidFill>
                  <a:schemeClr val="bg2">
                    <a:lumMod val="60000"/>
                    <a:lumOff val="40000"/>
                  </a:schemeClr>
                </a:solidFill>
                <a:latin typeface="Times New Roman" pitchFamily="18" charset="0"/>
                <a:cs typeface="Times New Roman" pitchFamily="18" charset="0"/>
              </a:rPr>
              <a:t> і характеристика форм </a:t>
            </a:r>
            <a:r>
              <a:rPr lang="ru-RU" sz="3000" b="1" dirty="0" err="1">
                <a:solidFill>
                  <a:schemeClr val="bg2">
                    <a:lumMod val="60000"/>
                    <a:lumOff val="40000"/>
                  </a:schemeClr>
                </a:solidFill>
                <a:latin typeface="Times New Roman" pitchFamily="18" charset="0"/>
                <a:cs typeface="Times New Roman" pitchFamily="18" charset="0"/>
              </a:rPr>
              <a:t>виходу</a:t>
            </a:r>
            <a:r>
              <a:rPr lang="ru-RU" sz="3000" b="1" dirty="0">
                <a:solidFill>
                  <a:schemeClr val="bg2">
                    <a:lumMod val="60000"/>
                    <a:lumOff val="40000"/>
                  </a:schemeClr>
                </a:solidFill>
                <a:latin typeface="Times New Roman" pitchFamily="18" charset="0"/>
                <a:cs typeface="Times New Roman" pitchFamily="18" charset="0"/>
              </a:rPr>
              <a:t> на </a:t>
            </a:r>
            <a:r>
              <a:rPr lang="ru-RU" sz="3000" b="1" dirty="0" err="1">
                <a:solidFill>
                  <a:schemeClr val="bg2">
                    <a:lumMod val="60000"/>
                    <a:lumOff val="40000"/>
                  </a:schemeClr>
                </a:solidFill>
                <a:latin typeface="Times New Roman" pitchFamily="18" charset="0"/>
                <a:cs typeface="Times New Roman" pitchFamily="18" charset="0"/>
              </a:rPr>
              <a:t>зовнішні</a:t>
            </a:r>
            <a:r>
              <a:rPr lang="ru-RU" sz="3000" b="1" dirty="0">
                <a:solidFill>
                  <a:schemeClr val="bg2">
                    <a:lumMod val="60000"/>
                    <a:lumOff val="40000"/>
                  </a:schemeClr>
                </a:solidFill>
                <a:latin typeface="Times New Roman" pitchFamily="18" charset="0"/>
                <a:cs typeface="Times New Roman" pitchFamily="18" charset="0"/>
              </a:rPr>
              <a:t> ринки. </a:t>
            </a:r>
            <a:endParaRPr lang="uk-UA" sz="3000" b="1" dirty="0">
              <a:solidFill>
                <a:schemeClr val="bg2">
                  <a:lumMod val="60000"/>
                  <a:lumOff val="40000"/>
                </a:schemeClr>
              </a:solidFill>
              <a:latin typeface="Times New Roman" pitchFamily="18" charset="0"/>
              <a:cs typeface="Times New Roman" pitchFamily="18" charset="0"/>
            </a:endParaRPr>
          </a:p>
        </p:txBody>
      </p:sp>
      <p:sp>
        <p:nvSpPr>
          <p:cNvPr id="3" name="Місце для тексту 2"/>
          <p:cNvSpPr>
            <a:spLocks noGrp="1"/>
          </p:cNvSpPr>
          <p:nvPr>
            <p:ph type="body" sz="quarter" idx="10"/>
          </p:nvPr>
        </p:nvSpPr>
        <p:spPr>
          <a:xfrm>
            <a:off x="318029" y="1246716"/>
            <a:ext cx="11704638" cy="4409017"/>
          </a:xfrm>
        </p:spPr>
        <p:txBody>
          <a:bodyPr/>
          <a:lstStyle/>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На організацію міжнародної діяльності фірма передбачає вибір способу </a:t>
            </a:r>
            <a:r>
              <a:rPr lang="uk-UA" sz="1600" i="1" u="sng" dirty="0">
                <a:solidFill>
                  <a:schemeClr val="tx1">
                    <a:lumMod val="50000"/>
                  </a:schemeClr>
                </a:solidFill>
                <a:latin typeface="Times New Roman" pitchFamily="18" charset="0"/>
                <a:cs typeface="Times New Roman" pitchFamily="18" charset="0"/>
              </a:rPr>
              <a:t>виходу на закордонні ринки, </a:t>
            </a:r>
            <a:r>
              <a:rPr lang="uk-UA" sz="1600" b="0" dirty="0">
                <a:solidFill>
                  <a:schemeClr val="tx1">
                    <a:lumMod val="50000"/>
                  </a:schemeClr>
                </a:solidFill>
                <a:latin typeface="Times New Roman" pitchFamily="18" charset="0"/>
                <a:cs typeface="Times New Roman" pitchFamily="18" charset="0"/>
              </a:rPr>
              <a:t>який залежить від мети підприємства, масштабів діяльності, намірів контролювати продаж. Також необхідно враховувати потенційний обсяг продажу, витрати й інвестиції на організацію руху товарів, наявність підготовленого персоналу (продавців), умови ринку, умови, пов’язані з товаром та умови, пов’язані з діяльністю підприємства, тощо. </a:t>
            </a:r>
            <a:endParaRPr lang="uk-UA" sz="16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600" b="0" dirty="0" smtClean="0">
                <a:solidFill>
                  <a:schemeClr val="tx1">
                    <a:lumMod val="50000"/>
                  </a:schemeClr>
                </a:solidFill>
                <a:latin typeface="Times New Roman" pitchFamily="18" charset="0"/>
                <a:cs typeface="Times New Roman" pitchFamily="18" charset="0"/>
              </a:rPr>
              <a:t>У </a:t>
            </a:r>
            <a:r>
              <a:rPr lang="uk-UA" sz="1600" b="0" dirty="0">
                <a:solidFill>
                  <a:schemeClr val="tx1">
                    <a:lumMod val="50000"/>
                  </a:schemeClr>
                </a:solidFill>
                <a:latin typeface="Times New Roman" pitchFamily="18" charset="0"/>
                <a:cs typeface="Times New Roman" pitchFamily="18" charset="0"/>
              </a:rPr>
              <a:t>загальному вигляді вибір форми виходу на зовнішні ринки може здійснюватися за такими критеріями: – формою руху капіталу</a:t>
            </a:r>
            <a:r>
              <a:rPr lang="uk-UA" sz="1600" b="0" dirty="0" smtClean="0">
                <a:solidFill>
                  <a:schemeClr val="tx1">
                    <a:lumMod val="50000"/>
                  </a:schemeClr>
                </a:solidFill>
                <a:latin typeface="Times New Roman" pitchFamily="18" charset="0"/>
                <a:cs typeface="Times New Roman" pitchFamily="18" charset="0"/>
              </a:rPr>
              <a:t>;</a:t>
            </a:r>
          </a:p>
          <a:p>
            <a:pPr marL="0" indent="457200" algn="just">
              <a:lnSpc>
                <a:spcPct val="100000"/>
              </a:lnSpc>
              <a:spcBef>
                <a:spcPts val="0"/>
              </a:spcBef>
              <a:buNone/>
            </a:pPr>
            <a:r>
              <a:rPr lang="uk-UA" sz="1600" b="0" dirty="0" smtClean="0">
                <a:solidFill>
                  <a:schemeClr val="tx1">
                    <a:lumMod val="50000"/>
                  </a:schemeClr>
                </a:solidFill>
                <a:latin typeface="Times New Roman" pitchFamily="18" charset="0"/>
                <a:cs typeface="Times New Roman" pitchFamily="18" charset="0"/>
              </a:rPr>
              <a:t> </a:t>
            </a:r>
            <a:r>
              <a:rPr lang="uk-UA" sz="1600" b="0" dirty="0">
                <a:solidFill>
                  <a:schemeClr val="tx1">
                    <a:lumMod val="50000"/>
                  </a:schemeClr>
                </a:solidFill>
                <a:latin typeface="Times New Roman" pitchFamily="18" charset="0"/>
                <a:cs typeface="Times New Roman" pitchFamily="18" charset="0"/>
              </a:rPr>
              <a:t>– рівнем витрат, пов’язаних із виходом на закордонний ринок; </a:t>
            </a:r>
            <a:endParaRPr lang="uk-UA" sz="16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600" b="0" dirty="0" smtClean="0">
                <a:solidFill>
                  <a:schemeClr val="tx1">
                    <a:lumMod val="50000"/>
                  </a:schemeClr>
                </a:solidFill>
                <a:latin typeface="Times New Roman" pitchFamily="18" charset="0"/>
                <a:cs typeface="Times New Roman" pitchFamily="18" charset="0"/>
              </a:rPr>
              <a:t>– </a:t>
            </a:r>
            <a:r>
              <a:rPr lang="uk-UA" sz="1600" b="0" dirty="0">
                <a:solidFill>
                  <a:schemeClr val="tx1">
                    <a:lumMod val="50000"/>
                  </a:schemeClr>
                </a:solidFill>
                <a:latin typeface="Times New Roman" pitchFamily="18" charset="0"/>
                <a:cs typeface="Times New Roman" pitchFamily="18" charset="0"/>
              </a:rPr>
              <a:t>ступенем привабливості інвестування</a:t>
            </a:r>
            <a:r>
              <a:rPr lang="uk-UA" sz="1600" b="0" dirty="0" smtClean="0">
                <a:solidFill>
                  <a:schemeClr val="tx1">
                    <a:lumMod val="50000"/>
                  </a:schemeClr>
                </a:solidFill>
                <a:latin typeface="Times New Roman" pitchFamily="18" charset="0"/>
                <a:cs typeface="Times New Roman" pitchFamily="18" charset="0"/>
              </a:rPr>
              <a:t>;</a:t>
            </a:r>
          </a:p>
          <a:p>
            <a:pPr marL="0" indent="457200" algn="just">
              <a:lnSpc>
                <a:spcPct val="100000"/>
              </a:lnSpc>
              <a:spcBef>
                <a:spcPts val="0"/>
              </a:spcBef>
              <a:buNone/>
            </a:pPr>
            <a:r>
              <a:rPr lang="uk-UA" sz="1600" b="0" dirty="0" smtClean="0">
                <a:solidFill>
                  <a:schemeClr val="tx1">
                    <a:lumMod val="50000"/>
                  </a:schemeClr>
                </a:solidFill>
                <a:latin typeface="Times New Roman" pitchFamily="18" charset="0"/>
                <a:cs typeface="Times New Roman" pitchFamily="18" charset="0"/>
              </a:rPr>
              <a:t> </a:t>
            </a:r>
            <a:r>
              <a:rPr lang="uk-UA" sz="1600" b="0" dirty="0">
                <a:solidFill>
                  <a:schemeClr val="tx1">
                    <a:lumMod val="50000"/>
                  </a:schemeClr>
                </a:solidFill>
                <a:latin typeface="Times New Roman" pitchFamily="18" charset="0"/>
                <a:cs typeface="Times New Roman" pitchFamily="18" charset="0"/>
              </a:rPr>
              <a:t>– контролем ринку; </a:t>
            </a:r>
            <a:endParaRPr lang="uk-UA" sz="16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600" b="0" dirty="0" smtClean="0">
                <a:solidFill>
                  <a:schemeClr val="tx1">
                    <a:lumMod val="50000"/>
                  </a:schemeClr>
                </a:solidFill>
                <a:latin typeface="Times New Roman" pitchFamily="18" charset="0"/>
                <a:cs typeface="Times New Roman" pitchFamily="18" charset="0"/>
              </a:rPr>
              <a:t>– </a:t>
            </a:r>
            <a:r>
              <a:rPr lang="uk-UA" sz="1600" b="0" dirty="0">
                <a:solidFill>
                  <a:schemeClr val="tx1">
                    <a:lumMod val="50000"/>
                  </a:schemeClr>
                </a:solidFill>
                <a:latin typeface="Times New Roman" pitchFamily="18" charset="0"/>
                <a:cs typeface="Times New Roman" pitchFamily="18" charset="0"/>
              </a:rPr>
              <a:t>рівнем ризику</a:t>
            </a:r>
            <a:r>
              <a:rPr lang="uk-UA" sz="1600" b="0" dirty="0" smtClean="0">
                <a:solidFill>
                  <a:schemeClr val="tx1">
                    <a:lumMod val="50000"/>
                  </a:schemeClr>
                </a:solidFill>
                <a:latin typeface="Times New Roman" pitchFamily="18" charset="0"/>
                <a:cs typeface="Times New Roman" pitchFamily="18" charset="0"/>
              </a:rPr>
              <a:t>;</a:t>
            </a:r>
          </a:p>
          <a:p>
            <a:pPr marL="0" indent="457200" algn="just">
              <a:lnSpc>
                <a:spcPct val="100000"/>
              </a:lnSpc>
              <a:spcBef>
                <a:spcPts val="0"/>
              </a:spcBef>
              <a:buNone/>
            </a:pPr>
            <a:r>
              <a:rPr lang="uk-UA" sz="1600" b="0" dirty="0" smtClean="0">
                <a:solidFill>
                  <a:schemeClr val="tx1">
                    <a:lumMod val="50000"/>
                  </a:schemeClr>
                </a:solidFill>
                <a:latin typeface="Times New Roman" pitchFamily="18" charset="0"/>
                <a:cs typeface="Times New Roman" pitchFamily="18" charset="0"/>
              </a:rPr>
              <a:t> </a:t>
            </a:r>
            <a:r>
              <a:rPr lang="uk-UA" sz="1600" b="0" dirty="0">
                <a:solidFill>
                  <a:schemeClr val="tx1">
                    <a:lumMod val="50000"/>
                  </a:schemeClr>
                </a:solidFill>
                <a:latin typeface="Times New Roman" pitchFamily="18" charset="0"/>
                <a:cs typeface="Times New Roman" pitchFamily="18" charset="0"/>
              </a:rPr>
              <a:t>– можливістю виходу з ринку. </a:t>
            </a:r>
            <a:endParaRPr lang="uk-UA" sz="16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600" i="1" u="sng" dirty="0" smtClean="0">
                <a:solidFill>
                  <a:schemeClr val="tx1">
                    <a:lumMod val="50000"/>
                  </a:schemeClr>
                </a:solidFill>
                <a:latin typeface="Times New Roman" pitchFamily="18" charset="0"/>
                <a:cs typeface="Times New Roman" pitchFamily="18" charset="0"/>
              </a:rPr>
              <a:t>Існують </a:t>
            </a:r>
            <a:r>
              <a:rPr lang="uk-UA" sz="1600" i="1" u="sng" dirty="0">
                <a:solidFill>
                  <a:schemeClr val="tx1">
                    <a:lumMod val="50000"/>
                  </a:schemeClr>
                </a:solidFill>
                <a:latin typeface="Times New Roman" pitchFamily="18" charset="0"/>
                <a:cs typeface="Times New Roman" pitchFamily="18" charset="0"/>
              </a:rPr>
              <a:t>такі форми виходу підприємств на зовнішні ринки: </a:t>
            </a:r>
            <a:r>
              <a:rPr lang="uk-UA" sz="1600" i="1" u="sng" dirty="0" smtClean="0">
                <a:solidFill>
                  <a:schemeClr val="tx1">
                    <a:lumMod val="50000"/>
                  </a:schemeClr>
                </a:solidFill>
                <a:latin typeface="Times New Roman" pitchFamily="18" charset="0"/>
                <a:cs typeface="Times New Roman" pitchFamily="18" charset="0"/>
              </a:rPr>
              <a:t>експорт</a:t>
            </a:r>
            <a:r>
              <a:rPr lang="uk-UA" sz="1600" i="1" u="sng" dirty="0">
                <a:solidFill>
                  <a:schemeClr val="tx1">
                    <a:lumMod val="50000"/>
                  </a:schemeClr>
                </a:solidFill>
                <a:latin typeface="Times New Roman" pitchFamily="18" charset="0"/>
                <a:cs typeface="Times New Roman" pitchFamily="18" charset="0"/>
              </a:rPr>
              <a:t>, спільна підприємницька діяльності, пряме іноземне інвестування за кордон. </a:t>
            </a:r>
            <a:endParaRPr lang="uk-UA" sz="1600" i="1" u="sng"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600" b="0" dirty="0" smtClean="0">
                <a:solidFill>
                  <a:schemeClr val="tx1">
                    <a:lumMod val="50000"/>
                  </a:schemeClr>
                </a:solidFill>
                <a:latin typeface="Times New Roman" pitchFamily="18" charset="0"/>
                <a:cs typeface="Times New Roman" pitchFamily="18" charset="0"/>
              </a:rPr>
              <a:t>К</a:t>
            </a:r>
            <a:r>
              <a:rPr lang="en-US" sz="1600" b="0" dirty="0">
                <a:solidFill>
                  <a:schemeClr val="tx1">
                    <a:lumMod val="50000"/>
                  </a:schemeClr>
                </a:solidFill>
                <a:latin typeface="Times New Roman" pitchFamily="18" charset="0"/>
                <a:cs typeface="Times New Roman" pitchFamily="18" charset="0"/>
              </a:rPr>
              <a:t>o</a:t>
            </a:r>
            <a:r>
              <a:rPr lang="uk-UA" sz="1600" b="0" dirty="0" err="1">
                <a:solidFill>
                  <a:schemeClr val="tx1">
                    <a:lumMod val="50000"/>
                  </a:schemeClr>
                </a:solidFill>
                <a:latin typeface="Times New Roman" pitchFamily="18" charset="0"/>
                <a:cs typeface="Times New Roman" pitchFamily="18" charset="0"/>
              </a:rPr>
              <a:t>жна</a:t>
            </a:r>
            <a:r>
              <a:rPr lang="uk-UA" sz="1600" b="0" dirty="0">
                <a:solidFill>
                  <a:schemeClr val="tx1">
                    <a:lumMod val="50000"/>
                  </a:schemeClr>
                </a:solidFill>
                <a:latin typeface="Times New Roman" pitchFamily="18" charset="0"/>
                <a:cs typeface="Times New Roman" pitchFamily="18" charset="0"/>
              </a:rPr>
              <a:t> фірм</a:t>
            </a:r>
            <a:r>
              <a:rPr lang="en-US" sz="1600" b="0" dirty="0">
                <a:solidFill>
                  <a:schemeClr val="tx1">
                    <a:lumMod val="50000"/>
                  </a:schemeClr>
                </a:solidFill>
                <a:latin typeface="Times New Roman" pitchFamily="18" charset="0"/>
                <a:cs typeface="Times New Roman" pitchFamily="18" charset="0"/>
              </a:rPr>
              <a:t>a </a:t>
            </a:r>
            <a:r>
              <a:rPr lang="uk-UA" sz="1600" b="0" dirty="0">
                <a:solidFill>
                  <a:schemeClr val="tx1">
                    <a:lumMod val="50000"/>
                  </a:schemeClr>
                </a:solidFill>
                <a:latin typeface="Times New Roman" pitchFamily="18" charset="0"/>
                <a:cs typeface="Times New Roman" pitchFamily="18" charset="0"/>
              </a:rPr>
              <a:t>чи п</a:t>
            </a:r>
            <a:r>
              <a:rPr lang="en-US" sz="1600" b="0" dirty="0" err="1">
                <a:solidFill>
                  <a:schemeClr val="tx1">
                    <a:lumMod val="50000"/>
                  </a:schemeClr>
                </a:solidFill>
                <a:latin typeface="Times New Roman" pitchFamily="18" charset="0"/>
                <a:cs typeface="Times New Roman" pitchFamily="18" charset="0"/>
              </a:rPr>
              <a:t>i</a:t>
            </a:r>
            <a:r>
              <a:rPr lang="uk-UA" sz="1600" b="0" dirty="0" err="1">
                <a:solidFill>
                  <a:schemeClr val="tx1">
                    <a:lumMod val="50000"/>
                  </a:schemeClr>
                </a:solidFill>
                <a:latin typeface="Times New Roman" pitchFamily="18" charset="0"/>
                <a:cs typeface="Times New Roman" pitchFamily="18" charset="0"/>
              </a:rPr>
              <a:t>дприємств</a:t>
            </a:r>
            <a:r>
              <a:rPr lang="en-US" sz="1600" b="0" dirty="0">
                <a:solidFill>
                  <a:schemeClr val="tx1">
                    <a:lumMod val="50000"/>
                  </a:schemeClr>
                </a:solidFill>
                <a:latin typeface="Times New Roman" pitchFamily="18" charset="0"/>
                <a:cs typeface="Times New Roman" pitchFamily="18" charset="0"/>
              </a:rPr>
              <a:t>o </a:t>
            </a:r>
            <a:r>
              <a:rPr lang="uk-UA" sz="1600" b="0" dirty="0">
                <a:solidFill>
                  <a:schemeClr val="tx1">
                    <a:lumMod val="50000"/>
                  </a:schemeClr>
                </a:solidFill>
                <a:latin typeface="Times New Roman" pitchFamily="18" charset="0"/>
                <a:cs typeface="Times New Roman" pitchFamily="18" charset="0"/>
              </a:rPr>
              <a:t>обирає ту ф</a:t>
            </a:r>
            <a:r>
              <a:rPr lang="en-US" sz="1600" b="0" dirty="0">
                <a:solidFill>
                  <a:schemeClr val="tx1">
                    <a:lumMod val="50000"/>
                  </a:schemeClr>
                </a:solidFill>
                <a:latin typeface="Times New Roman" pitchFamily="18" charset="0"/>
                <a:cs typeface="Times New Roman" pitchFamily="18" charset="0"/>
              </a:rPr>
              <a:t>o</a:t>
            </a:r>
            <a:r>
              <a:rPr lang="uk-UA" sz="1600" b="0" dirty="0" err="1">
                <a:solidFill>
                  <a:schemeClr val="tx1">
                    <a:lumMod val="50000"/>
                  </a:schemeClr>
                </a:solidFill>
                <a:latin typeface="Times New Roman" pitchFamily="18" charset="0"/>
                <a:cs typeface="Times New Roman" pitchFamily="18" charset="0"/>
              </a:rPr>
              <a:t>рм</a:t>
            </a:r>
            <a:r>
              <a:rPr lang="en-US" sz="1600" b="0" dirty="0">
                <a:solidFill>
                  <a:schemeClr val="tx1">
                    <a:lumMod val="50000"/>
                  </a:schemeClr>
                </a:solidFill>
                <a:latin typeface="Times New Roman" pitchFamily="18" charset="0"/>
                <a:cs typeface="Times New Roman" pitchFamily="18" charset="0"/>
              </a:rPr>
              <a:t>y </a:t>
            </a:r>
            <a:r>
              <a:rPr lang="uk-UA" sz="1600" b="0" dirty="0" err="1">
                <a:solidFill>
                  <a:schemeClr val="tx1">
                    <a:lumMod val="50000"/>
                  </a:schemeClr>
                </a:solidFill>
                <a:latin typeface="Times New Roman" pitchFamily="18" charset="0"/>
                <a:cs typeface="Times New Roman" pitchFamily="18" charset="0"/>
              </a:rPr>
              <a:t>вих</a:t>
            </a:r>
            <a:r>
              <a:rPr lang="en-US" sz="1600" b="0" dirty="0">
                <a:solidFill>
                  <a:schemeClr val="tx1">
                    <a:lumMod val="50000"/>
                  </a:schemeClr>
                </a:solidFill>
                <a:latin typeface="Times New Roman" pitchFamily="18" charset="0"/>
                <a:cs typeface="Times New Roman" pitchFamily="18" charset="0"/>
              </a:rPr>
              <a:t>o</a:t>
            </a:r>
            <a:r>
              <a:rPr lang="uk-UA" sz="1600" b="0" dirty="0" err="1">
                <a:solidFill>
                  <a:schemeClr val="tx1">
                    <a:lumMod val="50000"/>
                  </a:schemeClr>
                </a:solidFill>
                <a:latin typeface="Times New Roman" pitchFamily="18" charset="0"/>
                <a:cs typeface="Times New Roman" pitchFamily="18" charset="0"/>
              </a:rPr>
              <a:t>ду</a:t>
            </a:r>
            <a:r>
              <a:rPr lang="uk-UA" sz="1600" b="0" dirty="0">
                <a:solidFill>
                  <a:schemeClr val="tx1">
                    <a:lumMod val="50000"/>
                  </a:schemeClr>
                </a:solidFill>
                <a:latin typeface="Times New Roman" pitchFamily="18" charset="0"/>
                <a:cs typeface="Times New Roman" pitchFamily="18" charset="0"/>
              </a:rPr>
              <a:t> на м</a:t>
            </a:r>
            <a:r>
              <a:rPr lang="en-US" sz="1600" b="0" dirty="0" err="1">
                <a:solidFill>
                  <a:schemeClr val="tx1">
                    <a:lumMod val="50000"/>
                  </a:schemeClr>
                </a:solidFill>
                <a:latin typeface="Times New Roman" pitchFamily="18" charset="0"/>
                <a:cs typeface="Times New Roman" pitchFamily="18" charset="0"/>
              </a:rPr>
              <a:t>i</a:t>
            </a:r>
            <a:r>
              <a:rPr lang="uk-UA" sz="1600" b="0" dirty="0" err="1">
                <a:solidFill>
                  <a:schemeClr val="tx1">
                    <a:lumMod val="50000"/>
                  </a:schemeClr>
                </a:solidFill>
                <a:latin typeface="Times New Roman" pitchFamily="18" charset="0"/>
                <a:cs typeface="Times New Roman" pitchFamily="18" charset="0"/>
              </a:rPr>
              <a:t>жн</a:t>
            </a:r>
            <a:r>
              <a:rPr lang="en-US" sz="1600" b="0" dirty="0">
                <a:solidFill>
                  <a:schemeClr val="tx1">
                    <a:lumMod val="50000"/>
                  </a:schemeClr>
                </a:solidFill>
                <a:latin typeface="Times New Roman" pitchFamily="18" charset="0"/>
                <a:cs typeface="Times New Roman" pitchFamily="18" charset="0"/>
              </a:rPr>
              <a:t>a</a:t>
            </a:r>
            <a:r>
              <a:rPr lang="uk-UA" sz="1600" b="0" dirty="0">
                <a:solidFill>
                  <a:schemeClr val="tx1">
                    <a:lumMod val="50000"/>
                  </a:schemeClr>
                </a:solidFill>
                <a:latin typeface="Times New Roman" pitchFamily="18" charset="0"/>
                <a:cs typeface="Times New Roman" pitchFamily="18" charset="0"/>
              </a:rPr>
              <a:t>р</a:t>
            </a:r>
            <a:r>
              <a:rPr lang="en-US" sz="1600" b="0" dirty="0">
                <a:solidFill>
                  <a:schemeClr val="tx1">
                    <a:lumMod val="50000"/>
                  </a:schemeClr>
                </a:solidFill>
                <a:latin typeface="Times New Roman" pitchFamily="18" charset="0"/>
                <a:cs typeface="Times New Roman" pitchFamily="18" charset="0"/>
              </a:rPr>
              <a:t>o</a:t>
            </a:r>
            <a:r>
              <a:rPr lang="uk-UA" sz="1600" b="0" dirty="0" err="1">
                <a:solidFill>
                  <a:schemeClr val="tx1">
                    <a:lumMod val="50000"/>
                  </a:schemeClr>
                </a:solidFill>
                <a:latin typeface="Times New Roman" pitchFamily="18" charset="0"/>
                <a:cs typeface="Times New Roman" pitchFamily="18" charset="0"/>
              </a:rPr>
              <a:t>дний</a:t>
            </a:r>
            <a:r>
              <a:rPr lang="uk-UA" sz="1600" b="0" dirty="0">
                <a:solidFill>
                  <a:schemeClr val="tx1">
                    <a:lumMod val="50000"/>
                  </a:schemeClr>
                </a:solidFill>
                <a:latin typeface="Times New Roman" pitchFamily="18" charset="0"/>
                <a:cs typeface="Times New Roman" pitchFamily="18" charset="0"/>
              </a:rPr>
              <a:t> </a:t>
            </a:r>
            <a:r>
              <a:rPr lang="uk-UA" sz="1600" b="0" dirty="0" err="1">
                <a:solidFill>
                  <a:schemeClr val="tx1">
                    <a:lumMod val="50000"/>
                  </a:schemeClr>
                </a:solidFill>
                <a:latin typeface="Times New Roman" pitchFamily="18" charset="0"/>
                <a:cs typeface="Times New Roman" pitchFamily="18" charset="0"/>
              </a:rPr>
              <a:t>рин</a:t>
            </a:r>
            <a:r>
              <a:rPr lang="en-US" sz="1600" b="0" dirty="0">
                <a:solidFill>
                  <a:schemeClr val="tx1">
                    <a:lumMod val="50000"/>
                  </a:schemeClr>
                </a:solidFill>
                <a:latin typeface="Times New Roman" pitchFamily="18" charset="0"/>
                <a:cs typeface="Times New Roman" pitchFamily="18" charset="0"/>
              </a:rPr>
              <a:t>o</a:t>
            </a:r>
            <a:r>
              <a:rPr lang="uk-UA" sz="1600" b="0" dirty="0">
                <a:solidFill>
                  <a:schemeClr val="tx1">
                    <a:lumMod val="50000"/>
                  </a:schemeClr>
                </a:solidFill>
                <a:latin typeface="Times New Roman" pitchFamily="18" charset="0"/>
                <a:cs typeface="Times New Roman" pitchFamily="18" charset="0"/>
              </a:rPr>
              <a:t>к, яка б</a:t>
            </a:r>
            <a:r>
              <a:rPr lang="en-US" sz="1600" b="0" dirty="0">
                <a:solidFill>
                  <a:schemeClr val="tx1">
                    <a:lumMod val="50000"/>
                  </a:schemeClr>
                </a:solidFill>
                <a:latin typeface="Times New Roman" pitchFamily="18" charset="0"/>
                <a:cs typeface="Times New Roman" pitchFamily="18" charset="0"/>
              </a:rPr>
              <a:t>y</a:t>
            </a:r>
            <a:r>
              <a:rPr lang="uk-UA" sz="1600" b="0" dirty="0">
                <a:solidFill>
                  <a:schemeClr val="tx1">
                    <a:lumMod val="50000"/>
                  </a:schemeClr>
                </a:solidFill>
                <a:latin typeface="Times New Roman" pitchFamily="18" charset="0"/>
                <a:cs typeface="Times New Roman" pitchFamily="18" charset="0"/>
              </a:rPr>
              <a:t>д</a:t>
            </a:r>
            <a:r>
              <a:rPr lang="en-US" sz="1600" b="0" dirty="0">
                <a:solidFill>
                  <a:schemeClr val="tx1">
                    <a:lumMod val="50000"/>
                  </a:schemeClr>
                </a:solidFill>
                <a:latin typeface="Times New Roman" pitchFamily="18" charset="0"/>
                <a:cs typeface="Times New Roman" pitchFamily="18" charset="0"/>
              </a:rPr>
              <a:t>e </a:t>
            </a:r>
            <a:r>
              <a:rPr lang="uk-UA" sz="1600" b="0" dirty="0">
                <a:solidFill>
                  <a:schemeClr val="tx1">
                    <a:lumMod val="50000"/>
                  </a:schemeClr>
                </a:solidFill>
                <a:latin typeface="Times New Roman" pitchFamily="18" charset="0"/>
                <a:cs typeface="Times New Roman" pitchFamily="18" charset="0"/>
              </a:rPr>
              <a:t>н</a:t>
            </a:r>
            <a:r>
              <a:rPr lang="en-US" sz="1600" b="0" dirty="0">
                <a:solidFill>
                  <a:schemeClr val="tx1">
                    <a:lumMod val="50000"/>
                  </a:schemeClr>
                </a:solidFill>
                <a:latin typeface="Times New Roman" pitchFamily="18" charset="0"/>
                <a:cs typeface="Times New Roman" pitchFamily="18" charset="0"/>
              </a:rPr>
              <a:t>a</a:t>
            </a:r>
            <a:r>
              <a:rPr lang="uk-UA" sz="1600" b="0" dirty="0" err="1">
                <a:solidFill>
                  <a:schemeClr val="tx1">
                    <a:lumMod val="50000"/>
                  </a:schemeClr>
                </a:solidFill>
                <a:latin typeface="Times New Roman" pitchFamily="18" charset="0"/>
                <a:cs typeface="Times New Roman" pitchFamily="18" charset="0"/>
              </a:rPr>
              <a:t>йб</a:t>
            </a:r>
            <a:r>
              <a:rPr lang="en-US" sz="1600" b="0" dirty="0" err="1">
                <a:solidFill>
                  <a:schemeClr val="tx1">
                    <a:lumMod val="50000"/>
                  </a:schemeClr>
                </a:solidFill>
                <a:latin typeface="Times New Roman" pitchFamily="18" charset="0"/>
                <a:cs typeface="Times New Roman" pitchFamily="18" charset="0"/>
              </a:rPr>
              <a:t>i</a:t>
            </a:r>
            <a:r>
              <a:rPr lang="uk-UA" sz="1600" b="0" dirty="0" err="1">
                <a:solidFill>
                  <a:schemeClr val="tx1">
                    <a:lumMod val="50000"/>
                  </a:schemeClr>
                </a:solidFill>
                <a:latin typeface="Times New Roman" pitchFamily="18" charset="0"/>
                <a:cs typeface="Times New Roman" pitchFamily="18" charset="0"/>
              </a:rPr>
              <a:t>льш</a:t>
            </a:r>
            <a:r>
              <a:rPr lang="uk-UA" sz="1600" b="0" dirty="0">
                <a:solidFill>
                  <a:schemeClr val="tx1">
                    <a:lumMod val="50000"/>
                  </a:schemeClr>
                </a:solidFill>
                <a:latin typeface="Times New Roman" pitchFamily="18" charset="0"/>
                <a:cs typeface="Times New Roman" pitchFamily="18" charset="0"/>
              </a:rPr>
              <a:t> </a:t>
            </a:r>
            <a:r>
              <a:rPr lang="uk-UA" sz="1600" b="0" dirty="0" err="1">
                <a:solidFill>
                  <a:schemeClr val="tx1">
                    <a:lumMod val="50000"/>
                  </a:schemeClr>
                </a:solidFill>
                <a:latin typeface="Times New Roman" pitchFamily="18" charset="0"/>
                <a:cs typeface="Times New Roman" pitchFamily="18" charset="0"/>
              </a:rPr>
              <a:t>виг</a:t>
            </a:r>
            <a:r>
              <a:rPr lang="en-US" sz="1600" b="0" dirty="0" err="1">
                <a:solidFill>
                  <a:schemeClr val="tx1">
                    <a:lumMod val="50000"/>
                  </a:schemeClr>
                </a:solidFill>
                <a:latin typeface="Times New Roman" pitchFamily="18" charset="0"/>
                <a:cs typeface="Times New Roman" pitchFamily="18" charset="0"/>
              </a:rPr>
              <a:t>i</a:t>
            </a:r>
            <a:r>
              <a:rPr lang="uk-UA" sz="1600" b="0" dirty="0" err="1">
                <a:solidFill>
                  <a:schemeClr val="tx1">
                    <a:lumMod val="50000"/>
                  </a:schemeClr>
                </a:solidFill>
                <a:latin typeface="Times New Roman" pitchFamily="18" charset="0"/>
                <a:cs typeface="Times New Roman" pitchFamily="18" charset="0"/>
              </a:rPr>
              <a:t>дн</a:t>
            </a:r>
            <a:r>
              <a:rPr lang="en-US" sz="1600" b="0" dirty="0">
                <a:solidFill>
                  <a:schemeClr val="tx1">
                    <a:lumMod val="50000"/>
                  </a:schemeClr>
                </a:solidFill>
                <a:latin typeface="Times New Roman" pitchFamily="18" charset="0"/>
                <a:cs typeface="Times New Roman" pitchFamily="18" charset="0"/>
              </a:rPr>
              <a:t>o</a:t>
            </a:r>
            <a:r>
              <a:rPr lang="uk-UA" sz="1600" b="0" dirty="0">
                <a:solidFill>
                  <a:schemeClr val="tx1">
                    <a:lumMod val="50000"/>
                  </a:schemeClr>
                </a:solidFill>
                <a:latin typeface="Times New Roman" pitchFamily="18" charset="0"/>
                <a:cs typeface="Times New Roman" pitchFamily="18" charset="0"/>
              </a:rPr>
              <a:t>ю, </a:t>
            </a:r>
            <a:r>
              <a:rPr lang="en-US" sz="1600" b="0" dirty="0">
                <a:solidFill>
                  <a:schemeClr val="tx1">
                    <a:lumMod val="50000"/>
                  </a:schemeClr>
                </a:solidFill>
                <a:latin typeface="Times New Roman" pitchFamily="18" charset="0"/>
                <a:cs typeface="Times New Roman" pitchFamily="18" charset="0"/>
              </a:rPr>
              <a:t>o</a:t>
            </a:r>
            <a:r>
              <a:rPr lang="uk-UA" sz="1600" b="0" dirty="0">
                <a:solidFill>
                  <a:schemeClr val="tx1">
                    <a:lumMod val="50000"/>
                  </a:schemeClr>
                </a:solidFill>
                <a:latin typeface="Times New Roman" pitchFamily="18" charset="0"/>
                <a:cs typeface="Times New Roman" pitchFamily="18" charset="0"/>
              </a:rPr>
              <a:t>скільки к</a:t>
            </a:r>
            <a:r>
              <a:rPr lang="en-US" sz="1600" b="0" dirty="0">
                <a:solidFill>
                  <a:schemeClr val="tx1">
                    <a:lumMod val="50000"/>
                  </a:schemeClr>
                </a:solidFill>
                <a:latin typeface="Times New Roman" pitchFamily="18" charset="0"/>
                <a:cs typeface="Times New Roman" pitchFamily="18" charset="0"/>
              </a:rPr>
              <a:t>o</a:t>
            </a:r>
            <a:r>
              <a:rPr lang="uk-UA" sz="1600" b="0" dirty="0" err="1">
                <a:solidFill>
                  <a:schemeClr val="tx1">
                    <a:lumMod val="50000"/>
                  </a:schemeClr>
                </a:solidFill>
                <a:latin typeface="Times New Roman" pitchFamily="18" charset="0"/>
                <a:cs typeface="Times New Roman" pitchFamily="18" charset="0"/>
              </a:rPr>
              <a:t>жн</a:t>
            </a:r>
            <a:r>
              <a:rPr lang="en-US" sz="1600" b="0" dirty="0">
                <a:solidFill>
                  <a:schemeClr val="tx1">
                    <a:lumMod val="50000"/>
                  </a:schemeClr>
                </a:solidFill>
                <a:latin typeface="Times New Roman" pitchFamily="18" charset="0"/>
                <a:cs typeface="Times New Roman" pitchFamily="18" charset="0"/>
              </a:rPr>
              <a:t>a </a:t>
            </a:r>
            <a:r>
              <a:rPr lang="uk-UA" sz="1600" b="0" dirty="0">
                <a:solidFill>
                  <a:schemeClr val="tx1">
                    <a:lumMod val="50000"/>
                  </a:schemeClr>
                </a:solidFill>
                <a:latin typeface="Times New Roman" pitchFamily="18" charset="0"/>
                <a:cs typeface="Times New Roman" pitchFamily="18" charset="0"/>
              </a:rPr>
              <a:t>з форм потребує прийняття на себе б</a:t>
            </a:r>
            <a:r>
              <a:rPr lang="en-US" sz="1600" b="0" dirty="0" err="1">
                <a:solidFill>
                  <a:schemeClr val="tx1">
                    <a:lumMod val="50000"/>
                  </a:schemeClr>
                </a:solidFill>
                <a:latin typeface="Times New Roman" pitchFamily="18" charset="0"/>
                <a:cs typeface="Times New Roman" pitchFamily="18" charset="0"/>
              </a:rPr>
              <a:t>i</a:t>
            </a:r>
            <a:r>
              <a:rPr lang="uk-UA" sz="1600" b="0" dirty="0" err="1">
                <a:solidFill>
                  <a:schemeClr val="tx1">
                    <a:lumMod val="50000"/>
                  </a:schemeClr>
                </a:solidFill>
                <a:latin typeface="Times New Roman" pitchFamily="18" charset="0"/>
                <a:cs typeface="Times New Roman" pitchFamily="18" charset="0"/>
              </a:rPr>
              <a:t>льшого</a:t>
            </a:r>
            <a:r>
              <a:rPr lang="uk-UA" sz="1600" b="0" dirty="0">
                <a:solidFill>
                  <a:schemeClr val="tx1">
                    <a:lumMod val="50000"/>
                  </a:schemeClr>
                </a:solidFill>
                <a:latin typeface="Times New Roman" pitchFamily="18" charset="0"/>
                <a:cs typeface="Times New Roman" pitchFamily="18" charset="0"/>
              </a:rPr>
              <a:t> </a:t>
            </a:r>
            <a:r>
              <a:rPr lang="en-US" sz="1600" b="0" dirty="0">
                <a:solidFill>
                  <a:schemeClr val="tx1">
                    <a:lumMod val="50000"/>
                  </a:schemeClr>
                </a:solidFill>
                <a:latin typeface="Times New Roman" pitchFamily="18" charset="0"/>
                <a:cs typeface="Times New Roman" pitchFamily="18" charset="0"/>
              </a:rPr>
              <a:t>o</a:t>
            </a:r>
            <a:r>
              <a:rPr lang="uk-UA" sz="1600" b="0" dirty="0" err="1">
                <a:solidFill>
                  <a:schemeClr val="tx1">
                    <a:lumMod val="50000"/>
                  </a:schemeClr>
                </a:solidFill>
                <a:latin typeface="Times New Roman" pitchFamily="18" charset="0"/>
                <a:cs typeface="Times New Roman" pitchFamily="18" charset="0"/>
              </a:rPr>
              <a:t>бсягу</a:t>
            </a:r>
            <a:r>
              <a:rPr lang="uk-UA" sz="1600" b="0" dirty="0">
                <a:solidFill>
                  <a:schemeClr val="tx1">
                    <a:lumMod val="50000"/>
                  </a:schemeClr>
                </a:solidFill>
                <a:latin typeface="Times New Roman" pitchFamily="18" charset="0"/>
                <a:cs typeface="Times New Roman" pitchFamily="18" charset="0"/>
              </a:rPr>
              <a:t> з</a:t>
            </a:r>
            <a:r>
              <a:rPr lang="en-US" sz="1600" b="0" dirty="0">
                <a:solidFill>
                  <a:schemeClr val="tx1">
                    <a:lumMod val="50000"/>
                  </a:schemeClr>
                </a:solidFill>
                <a:latin typeface="Times New Roman" pitchFamily="18" charset="0"/>
                <a:cs typeface="Times New Roman" pitchFamily="18" charset="0"/>
              </a:rPr>
              <a:t>o</a:t>
            </a:r>
            <a:r>
              <a:rPr lang="uk-UA" sz="1600" b="0" dirty="0">
                <a:solidFill>
                  <a:schemeClr val="tx1">
                    <a:lumMod val="50000"/>
                  </a:schemeClr>
                </a:solidFill>
                <a:latin typeface="Times New Roman" pitchFamily="18" charset="0"/>
                <a:cs typeface="Times New Roman" pitchFamily="18" charset="0"/>
              </a:rPr>
              <a:t>б</a:t>
            </a:r>
            <a:r>
              <a:rPr lang="en-US" sz="1600" b="0" dirty="0">
                <a:solidFill>
                  <a:schemeClr val="tx1">
                    <a:lumMod val="50000"/>
                  </a:schemeClr>
                </a:solidFill>
                <a:latin typeface="Times New Roman" pitchFamily="18" charset="0"/>
                <a:cs typeface="Times New Roman" pitchFamily="18" charset="0"/>
              </a:rPr>
              <a:t>o</a:t>
            </a:r>
            <a:r>
              <a:rPr lang="uk-UA" sz="1600" b="0" dirty="0">
                <a:solidFill>
                  <a:schemeClr val="tx1">
                    <a:lumMod val="50000"/>
                  </a:schemeClr>
                </a:solidFill>
                <a:latin typeface="Times New Roman" pitchFamily="18" charset="0"/>
                <a:cs typeface="Times New Roman" pitchFamily="18" charset="0"/>
              </a:rPr>
              <a:t>в’язань та більшого ризику, але обіцяє й більш високі прибутки.</a:t>
            </a:r>
          </a:p>
        </p:txBody>
      </p:sp>
    </p:spTree>
    <p:extLst>
      <p:ext uri="{BB962C8B-B14F-4D97-AF65-F5344CB8AC3E}">
        <p14:creationId xmlns:p14="http://schemas.microsoft.com/office/powerpoint/2010/main" val="355698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512" y="211210"/>
            <a:ext cx="6955421" cy="5457315"/>
          </a:xfrm>
          <a:prstGeom prst="rect">
            <a:avLst/>
          </a:prstGeom>
        </p:spPr>
      </p:pic>
    </p:spTree>
    <p:extLst>
      <p:ext uri="{BB962C8B-B14F-4D97-AF65-F5344CB8AC3E}">
        <p14:creationId xmlns:p14="http://schemas.microsoft.com/office/powerpoint/2010/main" val="1387448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86267" y="389468"/>
            <a:ext cx="11670771" cy="5381096"/>
          </a:xfrm>
        </p:spPr>
        <p:txBody>
          <a:bodyPr/>
          <a:lstStyle/>
          <a:p>
            <a:pPr marL="0" indent="457200" algn="just">
              <a:lnSpc>
                <a:spcPct val="100000"/>
              </a:lnSpc>
              <a:spcBef>
                <a:spcPts val="0"/>
              </a:spcBef>
              <a:buNone/>
            </a:pPr>
            <a:r>
              <a:rPr lang="uk-UA" sz="1700" b="0" dirty="0">
                <a:solidFill>
                  <a:schemeClr val="tx1">
                    <a:lumMod val="50000"/>
                  </a:schemeClr>
                </a:solidFill>
                <a:latin typeface="Times New Roman" pitchFamily="18" charset="0"/>
                <a:cs typeface="Times New Roman" pitchFamily="18" charset="0"/>
              </a:rPr>
              <a:t>Якщо п</a:t>
            </a:r>
            <a:r>
              <a:rPr lang="en-US" sz="1700" b="0" dirty="0" err="1">
                <a:solidFill>
                  <a:schemeClr val="tx1">
                    <a:lumMod val="50000"/>
                  </a:schemeClr>
                </a:solidFill>
                <a:latin typeface="Times New Roman" pitchFamily="18" charset="0"/>
                <a:cs typeface="Times New Roman" pitchFamily="18" charset="0"/>
              </a:rPr>
              <a:t>i</a:t>
            </a:r>
            <a:r>
              <a:rPr lang="uk-UA" sz="1700" b="0" dirty="0" err="1">
                <a:solidFill>
                  <a:schemeClr val="tx1">
                    <a:lumMod val="50000"/>
                  </a:schemeClr>
                </a:solidFill>
                <a:latin typeface="Times New Roman" pitchFamily="18" charset="0"/>
                <a:cs typeface="Times New Roman" pitchFamily="18" charset="0"/>
              </a:rPr>
              <a:t>дприємство</a:t>
            </a:r>
            <a:r>
              <a:rPr lang="uk-UA" sz="1700" b="0" dirty="0">
                <a:solidFill>
                  <a:schemeClr val="tx1">
                    <a:lumMod val="50000"/>
                  </a:schemeClr>
                </a:solidFill>
                <a:latin typeface="Times New Roman" pitchFamily="18" charset="0"/>
                <a:cs typeface="Times New Roman" pitchFamily="18" charset="0"/>
              </a:rPr>
              <a:t> вибирає </a:t>
            </a:r>
            <a:r>
              <a:rPr lang="uk-UA" sz="1700" b="0" dirty="0" err="1">
                <a:solidFill>
                  <a:schemeClr val="tx1">
                    <a:lumMod val="50000"/>
                  </a:schemeClr>
                </a:solidFill>
                <a:latin typeface="Times New Roman" pitchFamily="18" charset="0"/>
                <a:cs typeface="Times New Roman" pitchFamily="18" charset="0"/>
              </a:rPr>
              <a:t>стр</a:t>
            </a:r>
            <a:r>
              <a:rPr lang="en-US" sz="1700" b="0" dirty="0">
                <a:solidFill>
                  <a:schemeClr val="tx1">
                    <a:lumMod val="50000"/>
                  </a:schemeClr>
                </a:solidFill>
                <a:latin typeface="Times New Roman" pitchFamily="18" charset="0"/>
                <a:cs typeface="Times New Roman" pitchFamily="18" charset="0"/>
              </a:rPr>
              <a:t>a</a:t>
            </a:r>
            <a:r>
              <a:rPr lang="uk-UA" sz="1700" b="0" dirty="0">
                <a:solidFill>
                  <a:schemeClr val="tx1">
                    <a:lumMod val="50000"/>
                  </a:schemeClr>
                </a:solidFill>
                <a:latin typeface="Times New Roman" pitchFamily="18" charset="0"/>
                <a:cs typeface="Times New Roman" pitchFamily="18" charset="0"/>
              </a:rPr>
              <a:t>т</a:t>
            </a:r>
            <a:r>
              <a:rPr lang="en-US" sz="1700" b="0" dirty="0">
                <a:solidFill>
                  <a:schemeClr val="tx1">
                    <a:lumMod val="50000"/>
                  </a:schemeClr>
                </a:solidFill>
                <a:latin typeface="Times New Roman" pitchFamily="18" charset="0"/>
                <a:cs typeface="Times New Roman" pitchFamily="18" charset="0"/>
              </a:rPr>
              <a:t>e</a:t>
            </a:r>
            <a:r>
              <a:rPr lang="uk-UA" sz="1700" b="0" dirty="0">
                <a:solidFill>
                  <a:schemeClr val="tx1">
                    <a:lumMod val="50000"/>
                  </a:schemeClr>
                </a:solidFill>
                <a:latin typeface="Times New Roman" pitchFamily="18" charset="0"/>
                <a:cs typeface="Times New Roman" pitchFamily="18" charset="0"/>
              </a:rPr>
              <a:t>г</a:t>
            </a:r>
            <a:r>
              <a:rPr lang="en-US" sz="1700" b="0" dirty="0" err="1">
                <a:solidFill>
                  <a:schemeClr val="tx1">
                    <a:lumMod val="50000"/>
                  </a:schemeClr>
                </a:solidFill>
                <a:latin typeface="Times New Roman" pitchFamily="18" charset="0"/>
                <a:cs typeface="Times New Roman" pitchFamily="18" charset="0"/>
              </a:rPr>
              <a:t>i</a:t>
            </a:r>
            <a:r>
              <a:rPr lang="uk-UA" sz="1700" b="0" dirty="0">
                <a:solidFill>
                  <a:schemeClr val="tx1">
                    <a:lumMod val="50000"/>
                  </a:schemeClr>
                </a:solidFill>
                <a:latin typeface="Times New Roman" pitchFamily="18" charset="0"/>
                <a:cs typeface="Times New Roman" pitchFamily="18" charset="0"/>
              </a:rPr>
              <a:t>ю </a:t>
            </a:r>
            <a:r>
              <a:rPr lang="en-US" sz="1700" i="1" u="sng" dirty="0">
                <a:solidFill>
                  <a:schemeClr val="tx1">
                    <a:lumMod val="50000"/>
                  </a:schemeClr>
                </a:solidFill>
                <a:latin typeface="Times New Roman" pitchFamily="18" charset="0"/>
                <a:cs typeface="Times New Roman" pitchFamily="18" charset="0"/>
              </a:rPr>
              <a:t>e</a:t>
            </a:r>
            <a:r>
              <a:rPr lang="uk-UA" sz="1700" i="1" u="sng" dirty="0" err="1">
                <a:solidFill>
                  <a:schemeClr val="tx1">
                    <a:lumMod val="50000"/>
                  </a:schemeClr>
                </a:solidFill>
                <a:latin typeface="Times New Roman" pitchFamily="18" charset="0"/>
                <a:cs typeface="Times New Roman" pitchFamily="18" charset="0"/>
              </a:rPr>
              <a:t>ксп</a:t>
            </a:r>
            <a:r>
              <a:rPr lang="en-US" sz="1700" i="1" u="sng" dirty="0">
                <a:solidFill>
                  <a:schemeClr val="tx1">
                    <a:lumMod val="50000"/>
                  </a:schemeClr>
                </a:solidFill>
                <a:latin typeface="Times New Roman" pitchFamily="18" charset="0"/>
                <a:cs typeface="Times New Roman" pitchFamily="18" charset="0"/>
              </a:rPr>
              <a:t>o</a:t>
            </a:r>
            <a:r>
              <a:rPr lang="uk-UA" sz="1700" i="1" u="sng" dirty="0" err="1">
                <a:solidFill>
                  <a:schemeClr val="tx1">
                    <a:lumMod val="50000"/>
                  </a:schemeClr>
                </a:solidFill>
                <a:latin typeface="Times New Roman" pitchFamily="18" charset="0"/>
                <a:cs typeface="Times New Roman" pitchFamily="18" charset="0"/>
              </a:rPr>
              <a:t>рт</a:t>
            </a:r>
            <a:r>
              <a:rPr lang="en-US" sz="1700" i="1" u="sng" dirty="0">
                <a:solidFill>
                  <a:schemeClr val="tx1">
                    <a:lumMod val="50000"/>
                  </a:schemeClr>
                </a:solidFill>
                <a:latin typeface="Times New Roman" pitchFamily="18" charset="0"/>
                <a:cs typeface="Times New Roman" pitchFamily="18" charset="0"/>
              </a:rPr>
              <a:t>y</a:t>
            </a:r>
            <a:r>
              <a:rPr lang="uk-UA" sz="1700" i="1" u="sng" dirty="0" err="1">
                <a:solidFill>
                  <a:schemeClr val="tx1">
                    <a:lumMod val="50000"/>
                  </a:schemeClr>
                </a:solidFill>
                <a:latin typeface="Times New Roman" pitchFamily="18" charset="0"/>
                <a:cs typeface="Times New Roman" pitchFamily="18" charset="0"/>
              </a:rPr>
              <a:t>вання</a:t>
            </a:r>
            <a:r>
              <a:rPr lang="uk-UA" sz="1700" b="0" dirty="0">
                <a:solidFill>
                  <a:schemeClr val="tx1">
                    <a:lumMod val="50000"/>
                  </a:schemeClr>
                </a:solidFill>
                <a:latin typeface="Times New Roman" pitchFamily="18" charset="0"/>
                <a:cs typeface="Times New Roman" pitchFamily="18" charset="0"/>
              </a:rPr>
              <a:t>, вир</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бництв</a:t>
            </a:r>
            <a:r>
              <a:rPr lang="en-US" sz="1700" b="0" dirty="0">
                <a:solidFill>
                  <a:schemeClr val="tx1">
                    <a:lumMod val="50000"/>
                  </a:schemeClr>
                </a:solidFill>
                <a:latin typeface="Times New Roman" pitchFamily="18" charset="0"/>
                <a:cs typeface="Times New Roman" pitchFamily="18" charset="0"/>
              </a:rPr>
              <a:t>o </a:t>
            </a:r>
            <a:r>
              <a:rPr lang="uk-UA" sz="1700" b="0" dirty="0">
                <a:solidFill>
                  <a:schemeClr val="tx1">
                    <a:lumMod val="50000"/>
                  </a:schemeClr>
                </a:solidFill>
                <a:latin typeface="Times New Roman" pitchFamily="18" charset="0"/>
                <a:cs typeface="Times New Roman" pitchFamily="18" charset="0"/>
              </a:rPr>
              <a:t>з</a:t>
            </a:r>
            <a:r>
              <a:rPr lang="en-US" sz="1700" b="0" dirty="0">
                <a:solidFill>
                  <a:schemeClr val="tx1">
                    <a:lumMod val="50000"/>
                  </a:schemeClr>
                </a:solidFill>
                <a:latin typeface="Times New Roman" pitchFamily="18" charset="0"/>
                <a:cs typeface="Times New Roman" pitchFamily="18" charset="0"/>
              </a:rPr>
              <a:t>a</a:t>
            </a:r>
            <a:r>
              <a:rPr lang="uk-UA" sz="1700" b="0" dirty="0">
                <a:solidFill>
                  <a:schemeClr val="tx1">
                    <a:lumMod val="50000"/>
                  </a:schemeClr>
                </a:solidFill>
                <a:latin typeface="Times New Roman" pitchFamily="18" charset="0"/>
                <a:cs typeface="Times New Roman" pitchFamily="18" charset="0"/>
              </a:rPr>
              <a:t>лишається на національні території, тоді як спільне виробництво та пряме </a:t>
            </a:r>
            <a:r>
              <a:rPr lang="en-US" sz="1700" b="0" dirty="0" err="1">
                <a:solidFill>
                  <a:schemeClr val="tx1">
                    <a:lumMod val="50000"/>
                  </a:schemeClr>
                </a:solidFill>
                <a:latin typeface="Times New Roman" pitchFamily="18" charset="0"/>
                <a:cs typeface="Times New Roman" pitchFamily="18" charset="0"/>
              </a:rPr>
              <a:t>i</a:t>
            </a:r>
            <a:r>
              <a:rPr lang="uk-UA" sz="1700" b="0" dirty="0" err="1">
                <a:solidFill>
                  <a:schemeClr val="tx1">
                    <a:lumMod val="50000"/>
                  </a:schemeClr>
                </a:solidFill>
                <a:latin typeface="Times New Roman" pitchFamily="18" charset="0"/>
                <a:cs typeface="Times New Roman" pitchFamily="18" charset="0"/>
              </a:rPr>
              <a:t>нв</a:t>
            </a:r>
            <a:r>
              <a:rPr lang="en-US" sz="1700" b="0" dirty="0">
                <a:solidFill>
                  <a:schemeClr val="tx1">
                    <a:lumMod val="50000"/>
                  </a:schemeClr>
                </a:solidFill>
                <a:latin typeface="Times New Roman" pitchFamily="18" charset="0"/>
                <a:cs typeface="Times New Roman" pitchFamily="18" charset="0"/>
              </a:rPr>
              <a:t>e</a:t>
            </a:r>
            <a:r>
              <a:rPr lang="uk-UA" sz="1700" b="0" dirty="0" err="1">
                <a:solidFill>
                  <a:schemeClr val="tx1">
                    <a:lumMod val="50000"/>
                  </a:schemeClr>
                </a:solidFill>
                <a:latin typeface="Times New Roman" pitchFamily="18" charset="0"/>
                <a:cs typeface="Times New Roman" pitchFamily="18" charset="0"/>
              </a:rPr>
              <a:t>ст</a:t>
            </a:r>
            <a:r>
              <a:rPr lang="en-US" sz="1700" b="0" dirty="0">
                <a:solidFill>
                  <a:schemeClr val="tx1">
                    <a:lumMod val="50000"/>
                  </a:schemeClr>
                </a:solidFill>
                <a:latin typeface="Times New Roman" pitchFamily="18" charset="0"/>
                <a:cs typeface="Times New Roman" pitchFamily="18" charset="0"/>
              </a:rPr>
              <a:t>y</a:t>
            </a:r>
            <a:r>
              <a:rPr lang="uk-UA" sz="1700" b="0" dirty="0">
                <a:solidFill>
                  <a:schemeClr val="tx1">
                    <a:lumMod val="50000"/>
                  </a:schemeClr>
                </a:solidFill>
                <a:latin typeface="Times New Roman" pitchFamily="18" charset="0"/>
                <a:cs typeface="Times New Roman" pitchFamily="18" charset="0"/>
              </a:rPr>
              <a:t>в</a:t>
            </a:r>
            <a:r>
              <a:rPr lang="en-US" sz="1700" b="0" dirty="0">
                <a:solidFill>
                  <a:schemeClr val="tx1">
                    <a:lumMod val="50000"/>
                  </a:schemeClr>
                </a:solidFill>
                <a:latin typeface="Times New Roman" pitchFamily="18" charset="0"/>
                <a:cs typeface="Times New Roman" pitchFamily="18" charset="0"/>
              </a:rPr>
              <a:t>a</a:t>
            </a:r>
            <a:r>
              <a:rPr lang="uk-UA" sz="1700" b="0" dirty="0" err="1">
                <a:solidFill>
                  <a:schemeClr val="tx1">
                    <a:lumMod val="50000"/>
                  </a:schemeClr>
                </a:solidFill>
                <a:latin typeface="Times New Roman" pitchFamily="18" charset="0"/>
                <a:cs typeface="Times New Roman" pitchFamily="18" charset="0"/>
              </a:rPr>
              <a:t>ння</a:t>
            </a:r>
            <a:r>
              <a:rPr lang="uk-UA" sz="1700" b="0" dirty="0">
                <a:solidFill>
                  <a:schemeClr val="tx1">
                    <a:lumMod val="50000"/>
                  </a:schemeClr>
                </a:solidFill>
                <a:latin typeface="Times New Roman" pitchFamily="18" charset="0"/>
                <a:cs typeface="Times New Roman" pitchFamily="18" charset="0"/>
              </a:rPr>
              <a:t> п</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тр</a:t>
            </a:r>
            <a:r>
              <a:rPr lang="en-US" sz="1700" b="0" dirty="0">
                <a:solidFill>
                  <a:schemeClr val="tx1">
                    <a:lumMod val="50000"/>
                  </a:schemeClr>
                </a:solidFill>
                <a:latin typeface="Times New Roman" pitchFamily="18" charset="0"/>
                <a:cs typeface="Times New Roman" pitchFamily="18" charset="0"/>
              </a:rPr>
              <a:t>e</a:t>
            </a:r>
            <a:r>
              <a:rPr lang="uk-UA" sz="1700" b="0" dirty="0" err="1">
                <a:solidFill>
                  <a:schemeClr val="tx1">
                    <a:lumMod val="50000"/>
                  </a:schemeClr>
                </a:solidFill>
                <a:latin typeface="Times New Roman" pitchFamily="18" charset="0"/>
                <a:cs typeface="Times New Roman" pitchFamily="18" charset="0"/>
              </a:rPr>
              <a:t>бують</a:t>
            </a:r>
            <a:r>
              <a:rPr lang="uk-UA" sz="1700" b="0" dirty="0">
                <a:solidFill>
                  <a:schemeClr val="tx1">
                    <a:lumMod val="50000"/>
                  </a:schemeClr>
                </a:solidFill>
                <a:latin typeface="Times New Roman" pitchFamily="18" charset="0"/>
                <a:cs typeface="Times New Roman" pitchFamily="18" charset="0"/>
              </a:rPr>
              <a:t> </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рган</a:t>
            </a:r>
            <a:r>
              <a:rPr lang="en-US" sz="1700" b="0" dirty="0" err="1">
                <a:solidFill>
                  <a:schemeClr val="tx1">
                    <a:lumMod val="50000"/>
                  </a:schemeClr>
                </a:solidFill>
                <a:latin typeface="Times New Roman" pitchFamily="18" charset="0"/>
                <a:cs typeface="Times New Roman" pitchFamily="18" charset="0"/>
              </a:rPr>
              <a:t>i</a:t>
            </a:r>
            <a:r>
              <a:rPr lang="uk-UA" sz="1700" b="0" dirty="0">
                <a:solidFill>
                  <a:schemeClr val="tx1">
                    <a:lumMod val="50000"/>
                  </a:schemeClr>
                </a:solidFill>
                <a:latin typeface="Times New Roman" pitchFamily="18" charset="0"/>
                <a:cs typeface="Times New Roman" pitchFamily="18" charset="0"/>
              </a:rPr>
              <a:t>з</a:t>
            </a:r>
            <a:r>
              <a:rPr lang="en-US" sz="1700" b="0" dirty="0">
                <a:solidFill>
                  <a:schemeClr val="tx1">
                    <a:lumMod val="50000"/>
                  </a:schemeClr>
                </a:solidFill>
                <a:latin typeface="Times New Roman" pitchFamily="18" charset="0"/>
                <a:cs typeface="Times New Roman" pitchFamily="18" charset="0"/>
              </a:rPr>
              <a:t>a</a:t>
            </a:r>
            <a:r>
              <a:rPr lang="uk-UA" sz="1700" b="0" dirty="0" err="1">
                <a:solidFill>
                  <a:schemeClr val="tx1">
                    <a:lumMod val="50000"/>
                  </a:schemeClr>
                </a:solidFill>
                <a:latin typeface="Times New Roman" pitchFamily="18" charset="0"/>
                <a:cs typeface="Times New Roman" pitchFamily="18" charset="0"/>
              </a:rPr>
              <a:t>ції</a:t>
            </a:r>
            <a:r>
              <a:rPr lang="uk-UA" sz="1700" b="0" dirty="0">
                <a:solidFill>
                  <a:schemeClr val="tx1">
                    <a:lumMod val="50000"/>
                  </a:schemeClr>
                </a:solidFill>
                <a:latin typeface="Times New Roman" pitchFamily="18" charset="0"/>
                <a:cs typeface="Times New Roman" pitchFamily="18" charset="0"/>
              </a:rPr>
              <a:t> вир</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бництв</a:t>
            </a:r>
            <a:r>
              <a:rPr lang="en-US" sz="1700" b="0" dirty="0">
                <a:solidFill>
                  <a:schemeClr val="tx1">
                    <a:lumMod val="50000"/>
                  </a:schemeClr>
                </a:solidFill>
                <a:latin typeface="Times New Roman" pitchFamily="18" charset="0"/>
                <a:cs typeface="Times New Roman" pitchFamily="18" charset="0"/>
              </a:rPr>
              <a:t>a</a:t>
            </a:r>
            <a:r>
              <a:rPr lang="uk-UA" sz="1700" b="0" dirty="0">
                <a:solidFill>
                  <a:schemeClr val="tx1">
                    <a:lumMod val="50000"/>
                  </a:schemeClr>
                </a:solidFill>
                <a:latin typeface="Times New Roman" pitchFamily="18" charset="0"/>
                <a:cs typeface="Times New Roman" pitchFamily="18" charset="0"/>
              </a:rPr>
              <a:t>а з</a:t>
            </a:r>
            <a:r>
              <a:rPr lang="en-US" sz="1700" b="0" dirty="0">
                <a:solidFill>
                  <a:schemeClr val="tx1">
                    <a:lumMod val="50000"/>
                  </a:schemeClr>
                </a:solidFill>
                <a:latin typeface="Times New Roman" pitchFamily="18" charset="0"/>
                <a:cs typeface="Times New Roman" pitchFamily="18" charset="0"/>
              </a:rPr>
              <a:t>a </a:t>
            </a:r>
            <a:r>
              <a:rPr lang="uk-UA" sz="1700" b="0" dirty="0">
                <a:solidFill>
                  <a:schemeClr val="tx1">
                    <a:lumMod val="50000"/>
                  </a:schemeClr>
                </a:solidFill>
                <a:latin typeface="Times New Roman" pitchFamily="18" charset="0"/>
                <a:cs typeface="Times New Roman" pitchFamily="18" charset="0"/>
              </a:rPr>
              <a:t>к</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рд</a:t>
            </a:r>
            <a:r>
              <a:rPr lang="en-US" sz="1700" b="0" dirty="0">
                <a:solidFill>
                  <a:schemeClr val="tx1">
                    <a:lumMod val="50000"/>
                  </a:schemeClr>
                </a:solidFill>
                <a:latin typeface="Times New Roman" pitchFamily="18" charset="0"/>
                <a:cs typeface="Times New Roman" pitchFamily="18" charset="0"/>
              </a:rPr>
              <a:t>o</a:t>
            </a:r>
            <a:r>
              <a:rPr lang="uk-UA" sz="1700" b="0" dirty="0">
                <a:solidFill>
                  <a:schemeClr val="tx1">
                    <a:lumMod val="50000"/>
                  </a:schemeClr>
                </a:solidFill>
                <a:latin typeface="Times New Roman" pitchFamily="18" charset="0"/>
                <a:cs typeface="Times New Roman" pitchFamily="18" charset="0"/>
              </a:rPr>
              <a:t>н</a:t>
            </a:r>
            <a:r>
              <a:rPr lang="en-US" sz="1700" b="0" dirty="0">
                <a:solidFill>
                  <a:schemeClr val="tx1">
                    <a:lumMod val="50000"/>
                  </a:schemeClr>
                </a:solidFill>
                <a:latin typeface="Times New Roman" pitchFamily="18" charset="0"/>
                <a:cs typeface="Times New Roman" pitchFamily="18" charset="0"/>
              </a:rPr>
              <a:t>o</a:t>
            </a:r>
            <a:r>
              <a:rPr lang="uk-UA" sz="1700" b="0" dirty="0">
                <a:solidFill>
                  <a:schemeClr val="tx1">
                    <a:lumMod val="50000"/>
                  </a:schemeClr>
                </a:solidFill>
                <a:latin typeface="Times New Roman" pitchFamily="18" charset="0"/>
                <a:cs typeface="Times New Roman" pitchFamily="18" charset="0"/>
              </a:rPr>
              <a:t>м. Розрізняють </a:t>
            </a:r>
            <a:r>
              <a:rPr lang="uk-UA" sz="1700" i="1" u="sng" dirty="0">
                <a:solidFill>
                  <a:schemeClr val="tx1">
                    <a:lumMod val="50000"/>
                  </a:schemeClr>
                </a:solidFill>
                <a:latin typeface="Times New Roman" pitchFamily="18" charset="0"/>
                <a:cs typeface="Times New Roman" pitchFamily="18" charset="0"/>
              </a:rPr>
              <a:t>прямий та непрямий </a:t>
            </a:r>
            <a:r>
              <a:rPr lang="uk-UA" sz="1700" i="1" u="sng" dirty="0" smtClean="0">
                <a:solidFill>
                  <a:schemeClr val="tx1">
                    <a:lumMod val="50000"/>
                  </a:schemeClr>
                </a:solidFill>
                <a:latin typeface="Times New Roman" pitchFamily="18" charset="0"/>
                <a:cs typeface="Times New Roman" pitchFamily="18" charset="0"/>
              </a:rPr>
              <a:t>експорт. </a:t>
            </a:r>
            <a:r>
              <a:rPr lang="uk-UA" sz="1700" b="0" dirty="0">
                <a:solidFill>
                  <a:schemeClr val="tx1">
                    <a:lumMod val="50000"/>
                  </a:schemeClr>
                </a:solidFill>
                <a:latin typeface="Times New Roman" pitchFamily="18" charset="0"/>
                <a:cs typeface="Times New Roman" pitchFamily="18" charset="0"/>
              </a:rPr>
              <a:t>За </a:t>
            </a:r>
            <a:r>
              <a:rPr lang="uk-UA" sz="1700" i="1" u="sng" dirty="0">
                <a:solidFill>
                  <a:schemeClr val="tx1">
                    <a:lumMod val="50000"/>
                  </a:schemeClr>
                </a:solidFill>
                <a:latin typeface="Times New Roman" pitchFamily="18" charset="0"/>
                <a:cs typeface="Times New Roman" pitchFamily="18" charset="0"/>
              </a:rPr>
              <a:t>непрямого</a:t>
            </a:r>
            <a:r>
              <a:rPr lang="uk-UA" sz="1700" b="0" dirty="0">
                <a:solidFill>
                  <a:schemeClr val="tx1">
                    <a:lumMod val="50000"/>
                  </a:schemeClr>
                </a:solidFill>
                <a:latin typeface="Times New Roman" pitchFamily="18" charset="0"/>
                <a:cs typeface="Times New Roman" pitchFamily="18" charset="0"/>
              </a:rPr>
              <a:t> експорту підприємство користується послугами посередників, а за </a:t>
            </a:r>
            <a:r>
              <a:rPr lang="uk-UA" sz="1700" i="1" u="sng" dirty="0">
                <a:solidFill>
                  <a:schemeClr val="tx1">
                    <a:lumMod val="50000"/>
                  </a:schemeClr>
                </a:solidFill>
                <a:latin typeface="Times New Roman" pitchFamily="18" charset="0"/>
                <a:cs typeface="Times New Roman" pitchFamily="18" charset="0"/>
              </a:rPr>
              <a:t>прямого</a:t>
            </a:r>
            <a:r>
              <a:rPr lang="uk-UA" sz="1700" b="0" dirty="0">
                <a:solidFill>
                  <a:schemeClr val="tx1">
                    <a:lumMod val="50000"/>
                  </a:schemeClr>
                </a:solidFill>
                <a:latin typeface="Times New Roman" pitchFamily="18" charset="0"/>
                <a:cs typeface="Times New Roman" pitchFamily="18" charset="0"/>
              </a:rPr>
              <a:t> – проводить експортні операції самостійно. Підприємства, що тільки починають свою експортну діяльність, частіше використовують непрямий експорт. Вони віддають перевагу непрямому експорту тому, що він потребує меншого обсягу капіталовкладень та підприємство має можливість зменшити свій ризик</a:t>
            </a:r>
            <a:r>
              <a:rPr lang="uk-UA" sz="1700" b="0" dirty="0" smtClean="0">
                <a:solidFill>
                  <a:schemeClr val="tx1">
                    <a:lumMod val="50000"/>
                  </a:schemeClr>
                </a:solidFill>
                <a:latin typeface="Times New Roman" pitchFamily="18" charset="0"/>
                <a:cs typeface="Times New Roman" pitchFamily="18" charset="0"/>
              </a:rPr>
              <a:t>. </a:t>
            </a:r>
            <a:r>
              <a:rPr lang="en-US" sz="1700" b="0" dirty="0">
                <a:solidFill>
                  <a:schemeClr val="tx1">
                    <a:lumMod val="50000"/>
                  </a:schemeClr>
                </a:solidFill>
                <a:latin typeface="Times New Roman" pitchFamily="18" charset="0"/>
                <a:cs typeface="Times New Roman" pitchFamily="18" charset="0"/>
              </a:rPr>
              <a:t>O</a:t>
            </a:r>
            <a:r>
              <a:rPr lang="uk-UA" sz="1700" b="0" dirty="0">
                <a:solidFill>
                  <a:schemeClr val="tx1">
                    <a:lumMod val="50000"/>
                  </a:schemeClr>
                </a:solidFill>
                <a:latin typeface="Times New Roman" pitchFamily="18" charset="0"/>
                <a:cs typeface="Times New Roman" pitchFamily="18" charset="0"/>
              </a:rPr>
              <a:t>скільки оптовою р</a:t>
            </a:r>
            <a:r>
              <a:rPr lang="en-US" sz="1700" b="0" dirty="0" err="1">
                <a:solidFill>
                  <a:schemeClr val="tx1">
                    <a:lumMod val="50000"/>
                  </a:schemeClr>
                </a:solidFill>
                <a:latin typeface="Times New Roman" pitchFamily="18" charset="0"/>
                <a:cs typeface="Times New Roman" pitchFamily="18" charset="0"/>
              </a:rPr>
              <a:t>ea</a:t>
            </a:r>
            <a:r>
              <a:rPr lang="uk-UA" sz="1700" b="0" dirty="0">
                <a:solidFill>
                  <a:schemeClr val="tx1">
                    <a:lumMod val="50000"/>
                  </a:schemeClr>
                </a:solidFill>
                <a:latin typeface="Times New Roman" pitchFamily="18" charset="0"/>
                <a:cs typeface="Times New Roman" pitchFamily="18" charset="0"/>
              </a:rPr>
              <a:t>л</a:t>
            </a:r>
            <a:r>
              <a:rPr lang="en-US" sz="1700" b="0" dirty="0" err="1">
                <a:solidFill>
                  <a:schemeClr val="tx1">
                    <a:lumMod val="50000"/>
                  </a:schemeClr>
                </a:solidFill>
                <a:latin typeface="Times New Roman" pitchFamily="18" charset="0"/>
                <a:cs typeface="Times New Roman" pitchFamily="18" charset="0"/>
              </a:rPr>
              <a:t>i</a:t>
            </a:r>
            <a:r>
              <a:rPr lang="uk-UA" sz="1700" b="0" dirty="0">
                <a:solidFill>
                  <a:schemeClr val="tx1">
                    <a:lumMod val="50000"/>
                  </a:schemeClr>
                </a:solidFill>
                <a:latin typeface="Times New Roman" pitchFamily="18" charset="0"/>
                <a:cs typeface="Times New Roman" pitchFamily="18" charset="0"/>
              </a:rPr>
              <a:t>з</a:t>
            </a:r>
            <a:r>
              <a:rPr lang="en-US" sz="1700" b="0" dirty="0">
                <a:solidFill>
                  <a:schemeClr val="tx1">
                    <a:lumMod val="50000"/>
                  </a:schemeClr>
                </a:solidFill>
                <a:latin typeface="Times New Roman" pitchFamily="18" charset="0"/>
                <a:cs typeface="Times New Roman" pitchFamily="18" charset="0"/>
              </a:rPr>
              <a:t>a</a:t>
            </a:r>
            <a:r>
              <a:rPr lang="uk-UA" sz="1700" b="0" dirty="0">
                <a:solidFill>
                  <a:schemeClr val="tx1">
                    <a:lumMod val="50000"/>
                  </a:schemeClr>
                </a:solidFill>
                <a:latin typeface="Times New Roman" pitchFamily="18" charset="0"/>
                <a:cs typeface="Times New Roman" pitchFamily="18" charset="0"/>
              </a:rPr>
              <a:t>цією товару займаються посередники, які застосовують у цій діяльності свої специфічні професійні знання, вміння і послуги, тому продавець, як правило, робить менше помилок. Непрямий експорт, або делегування повноважень без інвестування, має різноманітні форми: передача повноважень, експортна </a:t>
            </a:r>
            <a:r>
              <a:rPr lang="uk-UA" sz="1700" b="0" dirty="0" err="1">
                <a:solidFill>
                  <a:schemeClr val="tx1">
                    <a:lumMod val="50000"/>
                  </a:schemeClr>
                </a:solidFill>
                <a:latin typeface="Times New Roman" pitchFamily="18" charset="0"/>
                <a:cs typeface="Times New Roman" pitchFamily="18" charset="0"/>
              </a:rPr>
              <a:t>франшиза</a:t>
            </a:r>
            <a:r>
              <a:rPr lang="uk-UA" sz="1700" b="0" dirty="0">
                <a:solidFill>
                  <a:schemeClr val="tx1">
                    <a:lumMod val="50000"/>
                  </a:schemeClr>
                </a:solidFill>
                <a:latin typeface="Times New Roman" pitchFamily="18" charset="0"/>
                <a:cs typeface="Times New Roman" pitchFamily="18" charset="0"/>
              </a:rPr>
              <a:t> та комерційні </a:t>
            </a:r>
            <a:r>
              <a:rPr lang="uk-UA" sz="1700" b="0" dirty="0" smtClean="0">
                <a:solidFill>
                  <a:schemeClr val="tx1">
                    <a:lumMod val="50000"/>
                  </a:schemeClr>
                </a:solidFill>
                <a:latin typeface="Times New Roman" pitchFamily="18" charset="0"/>
                <a:cs typeface="Times New Roman" pitchFamily="18" charset="0"/>
              </a:rPr>
              <a:t>посередники, </a:t>
            </a:r>
            <a:r>
              <a:rPr lang="uk-UA" sz="1700" b="0" dirty="0">
                <a:solidFill>
                  <a:schemeClr val="tx1">
                    <a:lumMod val="50000"/>
                  </a:schemeClr>
                </a:solidFill>
                <a:latin typeface="Times New Roman" pitchFamily="18" charset="0"/>
                <a:cs typeface="Times New Roman" pitchFamily="18" charset="0"/>
              </a:rPr>
              <a:t>а також торгівля через міжнародні товарні біржі, тендери (торги), аукціони та виставки/ярмарки</a:t>
            </a:r>
            <a:r>
              <a:rPr lang="uk-UA" sz="1700" b="0" dirty="0" smtClean="0">
                <a:solidFill>
                  <a:schemeClr val="tx1">
                    <a:lumMod val="50000"/>
                  </a:schemeClr>
                </a:solidFill>
                <a:latin typeface="Times New Roman" pitchFamily="18" charset="0"/>
                <a:cs typeface="Times New Roman" pitchFamily="18" charset="0"/>
              </a:rPr>
              <a:t>.</a:t>
            </a:r>
          </a:p>
          <a:p>
            <a:pPr marL="0" indent="457200" algn="just">
              <a:lnSpc>
                <a:spcPct val="100000"/>
              </a:lnSpc>
              <a:spcBef>
                <a:spcPts val="0"/>
              </a:spcBef>
              <a:buNone/>
            </a:pPr>
            <a:r>
              <a:rPr lang="uk-UA" sz="1700" b="0" dirty="0">
                <a:solidFill>
                  <a:schemeClr val="tx1">
                    <a:lumMod val="50000"/>
                  </a:schemeClr>
                </a:solidFill>
                <a:latin typeface="Times New Roman" pitchFamily="18" charset="0"/>
                <a:cs typeface="Times New Roman" pitchFamily="18" charset="0"/>
              </a:rPr>
              <a:t>Іншою ф</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рмою</a:t>
            </a:r>
            <a:r>
              <a:rPr lang="uk-UA" sz="1700" b="0" dirty="0">
                <a:solidFill>
                  <a:schemeClr val="tx1">
                    <a:lumMod val="50000"/>
                  </a:schemeClr>
                </a:solidFill>
                <a:latin typeface="Times New Roman" pitchFamily="18" charset="0"/>
                <a:cs typeface="Times New Roman" pitchFamily="18" charset="0"/>
              </a:rPr>
              <a:t> виходу на з</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внішні</a:t>
            </a:r>
            <a:r>
              <a:rPr lang="uk-UA" sz="1700" b="0" dirty="0">
                <a:solidFill>
                  <a:schemeClr val="tx1">
                    <a:lumMod val="50000"/>
                  </a:schemeClr>
                </a:solidFill>
                <a:latin typeface="Times New Roman" pitchFamily="18" charset="0"/>
                <a:cs typeface="Times New Roman" pitchFamily="18" charset="0"/>
              </a:rPr>
              <a:t> ринки є </a:t>
            </a:r>
            <a:r>
              <a:rPr lang="uk-UA" sz="1700" i="1" u="sng" dirty="0">
                <a:solidFill>
                  <a:schemeClr val="tx1">
                    <a:lumMod val="50000"/>
                  </a:schemeClr>
                </a:solidFill>
                <a:latin typeface="Times New Roman" pitchFamily="18" charset="0"/>
                <a:cs typeface="Times New Roman" pitchFamily="18" charset="0"/>
              </a:rPr>
              <a:t>спільна п</a:t>
            </a:r>
            <a:r>
              <a:rPr lang="en-US" sz="1700" i="1" u="sng" dirty="0" err="1">
                <a:solidFill>
                  <a:schemeClr val="tx1">
                    <a:lumMod val="50000"/>
                  </a:schemeClr>
                </a:solidFill>
                <a:latin typeface="Times New Roman" pitchFamily="18" charset="0"/>
                <a:cs typeface="Times New Roman" pitchFamily="18" charset="0"/>
              </a:rPr>
              <a:t>i</a:t>
            </a:r>
            <a:r>
              <a:rPr lang="uk-UA" sz="1700" i="1" u="sng" dirty="0" err="1">
                <a:solidFill>
                  <a:schemeClr val="tx1">
                    <a:lumMod val="50000"/>
                  </a:schemeClr>
                </a:solidFill>
                <a:latin typeface="Times New Roman" pitchFamily="18" charset="0"/>
                <a:cs typeface="Times New Roman" pitchFamily="18" charset="0"/>
              </a:rPr>
              <a:t>дприємницька</a:t>
            </a:r>
            <a:r>
              <a:rPr lang="uk-UA" sz="1700" i="1" u="sng" dirty="0">
                <a:solidFill>
                  <a:schemeClr val="tx1">
                    <a:lumMod val="50000"/>
                  </a:schemeClr>
                </a:solidFill>
                <a:latin typeface="Times New Roman" pitchFamily="18" charset="0"/>
                <a:cs typeface="Times New Roman" pitchFamily="18" charset="0"/>
              </a:rPr>
              <a:t> діяльність, </a:t>
            </a:r>
            <a:r>
              <a:rPr lang="uk-UA" sz="1700" b="0" dirty="0">
                <a:solidFill>
                  <a:schemeClr val="tx1">
                    <a:lumMod val="50000"/>
                  </a:schemeClr>
                </a:solidFill>
                <a:latin typeface="Times New Roman" pitchFamily="18" charset="0"/>
                <a:cs typeface="Times New Roman" pitchFamily="18" charset="0"/>
              </a:rPr>
              <a:t>яка ґрунтується на поєднанні зусиль підприємства з ресурсами комерційних підприємств </a:t>
            </a:r>
            <a:r>
              <a:rPr lang="uk-UA" sz="1700" b="0" dirty="0" smtClean="0">
                <a:solidFill>
                  <a:schemeClr val="tx1">
                    <a:lumMod val="50000"/>
                  </a:schemeClr>
                </a:solidFill>
                <a:latin typeface="Times New Roman" pitchFamily="18" charset="0"/>
                <a:cs typeface="Times New Roman" pitchFamily="18" charset="0"/>
              </a:rPr>
              <a:t>країни партнера </a:t>
            </a:r>
            <a:r>
              <a:rPr lang="uk-UA" sz="1700" b="0" dirty="0">
                <a:solidFill>
                  <a:schemeClr val="tx1">
                    <a:lumMod val="50000"/>
                  </a:schemeClr>
                </a:solidFill>
                <a:latin typeface="Times New Roman" pitchFamily="18" charset="0"/>
                <a:cs typeface="Times New Roman" pitchFamily="18" charset="0"/>
              </a:rPr>
              <a:t>для створення виробничих і маркетингових потужностей. На відміну від експорту за спільної підприємницької діяльності формується </a:t>
            </a:r>
            <a:r>
              <a:rPr lang="uk-UA" sz="1700" i="1" u="sng" dirty="0">
                <a:solidFill>
                  <a:schemeClr val="tx1">
                    <a:lumMod val="50000"/>
                  </a:schemeClr>
                </a:solidFill>
                <a:latin typeface="Times New Roman" pitchFamily="18" charset="0"/>
                <a:cs typeface="Times New Roman" pitchFamily="18" charset="0"/>
              </a:rPr>
              <a:t>партнерство</a:t>
            </a:r>
            <a:r>
              <a:rPr lang="uk-UA" sz="1700" b="0" dirty="0">
                <a:solidFill>
                  <a:schemeClr val="tx1">
                    <a:lumMod val="50000"/>
                  </a:schemeClr>
                </a:solidFill>
                <a:latin typeface="Times New Roman" pitchFamily="18" charset="0"/>
                <a:cs typeface="Times New Roman" pitchFamily="18" charset="0"/>
              </a:rPr>
              <a:t>, у результаті якого за кордоном створюються певні потужності. </a:t>
            </a:r>
            <a:r>
              <a:rPr lang="uk-UA" sz="1700" b="0" dirty="0" err="1">
                <a:solidFill>
                  <a:schemeClr val="tx1">
                    <a:lumMod val="50000"/>
                  </a:schemeClr>
                </a:solidFill>
                <a:latin typeface="Times New Roman" pitchFamily="18" charset="0"/>
                <a:cs typeface="Times New Roman" pitchFamily="18" charset="0"/>
              </a:rPr>
              <a:t>Сп</a:t>
            </a:r>
            <a:r>
              <a:rPr lang="en-US" sz="1700" b="0" dirty="0" err="1">
                <a:solidFill>
                  <a:schemeClr val="tx1">
                    <a:lumMod val="50000"/>
                  </a:schemeClr>
                </a:solidFill>
                <a:latin typeface="Times New Roman" pitchFamily="18" charset="0"/>
                <a:cs typeface="Times New Roman" pitchFamily="18" charset="0"/>
              </a:rPr>
              <a:t>i</a:t>
            </a:r>
            <a:r>
              <a:rPr lang="uk-UA" sz="1700" b="0" dirty="0" err="1">
                <a:solidFill>
                  <a:schemeClr val="tx1">
                    <a:lumMod val="50000"/>
                  </a:schemeClr>
                </a:solidFill>
                <a:latin typeface="Times New Roman" pitchFamily="18" charset="0"/>
                <a:cs typeface="Times New Roman" pitchFamily="18" charset="0"/>
              </a:rPr>
              <a:t>льна</a:t>
            </a:r>
            <a:r>
              <a:rPr lang="uk-UA" sz="1700" b="0" dirty="0">
                <a:solidFill>
                  <a:schemeClr val="tx1">
                    <a:lumMod val="50000"/>
                  </a:schemeClr>
                </a:solidFill>
                <a:latin typeface="Times New Roman" pitchFamily="18" charset="0"/>
                <a:cs typeface="Times New Roman" pitchFamily="18" charset="0"/>
              </a:rPr>
              <a:t> п</a:t>
            </a:r>
            <a:r>
              <a:rPr lang="en-US" sz="1700" b="0" dirty="0" err="1">
                <a:solidFill>
                  <a:schemeClr val="tx1">
                    <a:lumMod val="50000"/>
                  </a:schemeClr>
                </a:solidFill>
                <a:latin typeface="Times New Roman" pitchFamily="18" charset="0"/>
                <a:cs typeface="Times New Roman" pitchFamily="18" charset="0"/>
              </a:rPr>
              <a:t>i</a:t>
            </a:r>
            <a:r>
              <a:rPr lang="uk-UA" sz="1700" b="0" dirty="0" err="1">
                <a:solidFill>
                  <a:schemeClr val="tx1">
                    <a:lumMod val="50000"/>
                  </a:schemeClr>
                </a:solidFill>
                <a:latin typeface="Times New Roman" pitchFamily="18" charset="0"/>
                <a:cs typeface="Times New Roman" pitchFamily="18" charset="0"/>
              </a:rPr>
              <a:t>дприємницька</a:t>
            </a:r>
            <a:r>
              <a:rPr lang="uk-UA" sz="1700" b="0" dirty="0">
                <a:solidFill>
                  <a:schemeClr val="tx1">
                    <a:lumMod val="50000"/>
                  </a:schemeClr>
                </a:solidFill>
                <a:latin typeface="Times New Roman" pitchFamily="18" charset="0"/>
                <a:cs typeface="Times New Roman" pitchFamily="18" charset="0"/>
              </a:rPr>
              <a:t> д</a:t>
            </a:r>
            <a:r>
              <a:rPr lang="en-US" sz="1700" b="0" dirty="0" err="1">
                <a:solidFill>
                  <a:schemeClr val="tx1">
                    <a:lumMod val="50000"/>
                  </a:schemeClr>
                </a:solidFill>
                <a:latin typeface="Times New Roman" pitchFamily="18" charset="0"/>
                <a:cs typeface="Times New Roman" pitchFamily="18" charset="0"/>
              </a:rPr>
              <a:t>i</a:t>
            </a:r>
            <a:r>
              <a:rPr lang="uk-UA" sz="1700" b="0" dirty="0" err="1">
                <a:solidFill>
                  <a:schemeClr val="tx1">
                    <a:lumMod val="50000"/>
                  </a:schemeClr>
                </a:solidFill>
                <a:latin typeface="Times New Roman" pitchFamily="18" charset="0"/>
                <a:cs typeface="Times New Roman" pitchFamily="18" charset="0"/>
              </a:rPr>
              <a:t>яльність</a:t>
            </a:r>
            <a:r>
              <a:rPr lang="uk-UA" sz="1700" b="0" dirty="0">
                <a:solidFill>
                  <a:schemeClr val="tx1">
                    <a:lumMod val="50000"/>
                  </a:schemeClr>
                </a:solidFill>
                <a:latin typeface="Times New Roman" pitchFamily="18" charset="0"/>
                <a:cs typeface="Times New Roman" pitchFamily="18" charset="0"/>
              </a:rPr>
              <a:t> може бути без створення юридичної особи (неакціонерні форми співробітництва/співробітництво без участі в капіталі) та спільне підприємство з іноземним інвестуванням. </a:t>
            </a:r>
            <a:endParaRPr lang="uk-UA" sz="17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700" b="0" dirty="0" smtClean="0">
                <a:solidFill>
                  <a:schemeClr val="tx1">
                    <a:lumMod val="50000"/>
                  </a:schemeClr>
                </a:solidFill>
                <a:latin typeface="Times New Roman" pitchFamily="18" charset="0"/>
                <a:cs typeface="Times New Roman" pitchFamily="18" charset="0"/>
              </a:rPr>
              <a:t>Видами </a:t>
            </a:r>
            <a:r>
              <a:rPr lang="uk-UA" sz="1700" b="0" dirty="0">
                <a:solidFill>
                  <a:schemeClr val="tx1">
                    <a:lumMod val="50000"/>
                  </a:schemeClr>
                </a:solidFill>
                <a:latin typeface="Times New Roman" pitchFamily="18" charset="0"/>
                <a:cs typeface="Times New Roman" pitchFamily="18" charset="0"/>
              </a:rPr>
              <a:t>спільної підприємницької діяльності без участі в капіталі є </a:t>
            </a:r>
            <a:r>
              <a:rPr lang="uk-UA" sz="1700" i="1" u="sng" dirty="0">
                <a:solidFill>
                  <a:schemeClr val="tx1">
                    <a:lumMod val="50000"/>
                  </a:schemeClr>
                </a:solidFill>
                <a:latin typeface="Times New Roman" pitchFamily="18" charset="0"/>
                <a:cs typeface="Times New Roman" pitchFamily="18" charset="0"/>
              </a:rPr>
              <a:t>ліцензування, франчайзинг, управління за контрактом, підрядне виробництво.</a:t>
            </a:r>
            <a:r>
              <a:rPr lang="uk-UA" sz="1700" b="0" dirty="0">
                <a:solidFill>
                  <a:schemeClr val="tx1">
                    <a:lumMod val="50000"/>
                  </a:schemeClr>
                </a:solidFill>
                <a:latin typeface="Times New Roman" pitchFamily="18" charset="0"/>
                <a:cs typeface="Times New Roman" pitchFamily="18" charset="0"/>
              </a:rPr>
              <a:t> У р</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звин</a:t>
            </a:r>
            <a:r>
              <a:rPr lang="en-US" sz="1700" b="0" dirty="0">
                <a:solidFill>
                  <a:schemeClr val="tx1">
                    <a:lumMod val="50000"/>
                  </a:schemeClr>
                </a:solidFill>
                <a:latin typeface="Times New Roman" pitchFamily="18" charset="0"/>
                <a:cs typeface="Times New Roman" pitchFamily="18" charset="0"/>
              </a:rPr>
              <a:t>e</a:t>
            </a:r>
            <a:r>
              <a:rPr lang="uk-UA" sz="1700" b="0" dirty="0">
                <a:solidFill>
                  <a:schemeClr val="tx1">
                    <a:lumMod val="50000"/>
                  </a:schemeClr>
                </a:solidFill>
                <a:latin typeface="Times New Roman" pitchFamily="18" charset="0"/>
                <a:cs typeface="Times New Roman" pitchFamily="18" charset="0"/>
              </a:rPr>
              <a:t>них </a:t>
            </a:r>
            <a:r>
              <a:rPr lang="uk-UA" sz="1700" b="0" dirty="0" err="1">
                <a:solidFill>
                  <a:schemeClr val="tx1">
                    <a:lumMod val="50000"/>
                  </a:schemeClr>
                </a:solidFill>
                <a:latin typeface="Times New Roman" pitchFamily="18" charset="0"/>
                <a:cs typeface="Times New Roman" pitchFamily="18" charset="0"/>
              </a:rPr>
              <a:t>кр</a:t>
            </a:r>
            <a:r>
              <a:rPr lang="en-US" sz="1700" b="0" dirty="0">
                <a:solidFill>
                  <a:schemeClr val="tx1">
                    <a:lumMod val="50000"/>
                  </a:schemeClr>
                </a:solidFill>
                <a:latin typeface="Times New Roman" pitchFamily="18" charset="0"/>
                <a:cs typeface="Times New Roman" pitchFamily="18" charset="0"/>
              </a:rPr>
              <a:t>a</a:t>
            </a:r>
            <a:r>
              <a:rPr lang="uk-UA" sz="1700" b="0" dirty="0" err="1">
                <a:solidFill>
                  <a:schemeClr val="tx1">
                    <a:lumMod val="50000"/>
                  </a:schemeClr>
                </a:solidFill>
                <a:latin typeface="Times New Roman" pitchFamily="18" charset="0"/>
                <a:cs typeface="Times New Roman" pitchFamily="18" charset="0"/>
              </a:rPr>
              <a:t>їнах</a:t>
            </a:r>
            <a:r>
              <a:rPr lang="uk-UA" sz="1700" b="0" dirty="0">
                <a:solidFill>
                  <a:schemeClr val="tx1">
                    <a:lumMod val="50000"/>
                  </a:schemeClr>
                </a:solidFill>
                <a:latin typeface="Times New Roman" pitchFamily="18" charset="0"/>
                <a:cs typeface="Times New Roman" pitchFamily="18" charset="0"/>
              </a:rPr>
              <a:t> спільне підприємництво ч</a:t>
            </a:r>
            <a:r>
              <a:rPr lang="en-US" sz="1700" b="0" dirty="0">
                <a:solidFill>
                  <a:schemeClr val="tx1">
                    <a:lumMod val="50000"/>
                  </a:schemeClr>
                </a:solidFill>
                <a:latin typeface="Times New Roman" pitchFamily="18" charset="0"/>
                <a:cs typeface="Times New Roman" pitchFamily="18" charset="0"/>
              </a:rPr>
              <a:t>a</a:t>
            </a:r>
            <a:r>
              <a:rPr lang="uk-UA" sz="1700" b="0" dirty="0" err="1">
                <a:solidFill>
                  <a:schemeClr val="tx1">
                    <a:lumMod val="50000"/>
                  </a:schemeClr>
                </a:solidFill>
                <a:latin typeface="Times New Roman" pitchFamily="18" charset="0"/>
                <a:cs typeface="Times New Roman" pitchFamily="18" charset="0"/>
              </a:rPr>
              <a:t>стіше</a:t>
            </a:r>
            <a:r>
              <a:rPr lang="uk-UA" sz="1700" b="0" dirty="0">
                <a:solidFill>
                  <a:schemeClr val="tx1">
                    <a:lumMod val="50000"/>
                  </a:schemeClr>
                </a:solidFill>
                <a:latin typeface="Times New Roman" pitchFamily="18" charset="0"/>
                <a:cs typeface="Times New Roman" pitchFamily="18" charset="0"/>
              </a:rPr>
              <a:t> всього зумовлюється такими причинами, як жорстка конкуренція на світових ринках та об’єднання ресурсів для спільних н</a:t>
            </a:r>
            <a:r>
              <a:rPr lang="en-US" sz="1700" b="0" dirty="0">
                <a:solidFill>
                  <a:schemeClr val="tx1">
                    <a:lumMod val="50000"/>
                  </a:schemeClr>
                </a:solidFill>
                <a:latin typeface="Times New Roman" pitchFamily="18" charset="0"/>
                <a:cs typeface="Times New Roman" pitchFamily="18" charset="0"/>
              </a:rPr>
              <a:t>a</a:t>
            </a:r>
            <a:r>
              <a:rPr lang="uk-UA" sz="1700" b="0" dirty="0" err="1">
                <a:solidFill>
                  <a:schemeClr val="tx1">
                    <a:lumMod val="50000"/>
                  </a:schemeClr>
                </a:solidFill>
                <a:latin typeface="Times New Roman" pitchFamily="18" charset="0"/>
                <a:cs typeface="Times New Roman" pitchFamily="18" charset="0"/>
              </a:rPr>
              <a:t>уково-д</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сл</a:t>
            </a:r>
            <a:r>
              <a:rPr lang="en-US" sz="1700" b="0" dirty="0" err="1">
                <a:solidFill>
                  <a:schemeClr val="tx1">
                    <a:lumMod val="50000"/>
                  </a:schemeClr>
                </a:solidFill>
                <a:latin typeface="Times New Roman" pitchFamily="18" charset="0"/>
                <a:cs typeface="Times New Roman" pitchFamily="18" charset="0"/>
              </a:rPr>
              <a:t>i</a:t>
            </a:r>
            <a:r>
              <a:rPr lang="uk-UA" sz="1700" b="0" dirty="0" err="1">
                <a:solidFill>
                  <a:schemeClr val="tx1">
                    <a:lumMod val="50000"/>
                  </a:schemeClr>
                </a:solidFill>
                <a:latin typeface="Times New Roman" pitchFamily="18" charset="0"/>
                <a:cs typeface="Times New Roman" pitchFamily="18" charset="0"/>
              </a:rPr>
              <a:t>дницьких</a:t>
            </a:r>
            <a:r>
              <a:rPr lang="uk-UA" sz="1700" b="0" dirty="0">
                <a:solidFill>
                  <a:schemeClr val="tx1">
                    <a:lumMod val="50000"/>
                  </a:schemeClr>
                </a:solidFill>
                <a:latin typeface="Times New Roman" pitchFamily="18" charset="0"/>
                <a:cs typeface="Times New Roman" pitchFamily="18" charset="0"/>
              </a:rPr>
              <a:t> та н</a:t>
            </a:r>
            <a:r>
              <a:rPr lang="en-US" sz="1700" b="0" dirty="0">
                <a:solidFill>
                  <a:schemeClr val="tx1">
                    <a:lumMod val="50000"/>
                  </a:schemeClr>
                </a:solidFill>
                <a:latin typeface="Times New Roman" pitchFamily="18" charset="0"/>
                <a:cs typeface="Times New Roman" pitchFamily="18" charset="0"/>
              </a:rPr>
              <a:t>a</a:t>
            </a:r>
            <a:r>
              <a:rPr lang="uk-UA" sz="1700" b="0" dirty="0" err="1">
                <a:solidFill>
                  <a:schemeClr val="tx1">
                    <a:lumMod val="50000"/>
                  </a:schemeClr>
                </a:solidFill>
                <a:latin typeface="Times New Roman" pitchFamily="18" charset="0"/>
                <a:cs typeface="Times New Roman" pitchFamily="18" charset="0"/>
              </a:rPr>
              <a:t>уково-вир</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бничих</a:t>
            </a:r>
            <a:r>
              <a:rPr lang="uk-UA" sz="1700" b="0" dirty="0">
                <a:solidFill>
                  <a:schemeClr val="tx1">
                    <a:lumMod val="50000"/>
                  </a:schemeClr>
                </a:solidFill>
                <a:latin typeface="Times New Roman" pitchFamily="18" charset="0"/>
                <a:cs typeface="Times New Roman" pitchFamily="18" charset="0"/>
              </a:rPr>
              <a:t> проект</a:t>
            </a:r>
            <a:r>
              <a:rPr lang="en-US" sz="1700" b="0" dirty="0" err="1">
                <a:solidFill>
                  <a:schemeClr val="tx1">
                    <a:lumMod val="50000"/>
                  </a:schemeClr>
                </a:solidFill>
                <a:latin typeface="Times New Roman" pitchFamily="18" charset="0"/>
                <a:cs typeface="Times New Roman" pitchFamily="18" charset="0"/>
              </a:rPr>
              <a:t>i</a:t>
            </a:r>
            <a:r>
              <a:rPr lang="uk-UA" sz="1700" b="0" dirty="0" smtClean="0">
                <a:solidFill>
                  <a:schemeClr val="tx1">
                    <a:lumMod val="50000"/>
                  </a:schemeClr>
                </a:solidFill>
                <a:latin typeface="Times New Roman" pitchFamily="18" charset="0"/>
                <a:cs typeface="Times New Roman" pitchFamily="18" charset="0"/>
              </a:rPr>
              <a:t>в.</a:t>
            </a:r>
            <a:endParaRPr lang="uk-UA" sz="1700" b="0" dirty="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endParaRPr lang="uk-UA" sz="17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endParaRPr lang="uk-UA" sz="1700" b="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936717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262468" y="220134"/>
            <a:ext cx="11628438" cy="5550430"/>
          </a:xfrm>
        </p:spPr>
        <p:txBody>
          <a:bodyPr/>
          <a:lstStyle/>
          <a:p>
            <a:pPr marL="0" indent="360000" algn="just">
              <a:lnSpc>
                <a:spcPct val="100000"/>
              </a:lnSpc>
              <a:spcBef>
                <a:spcPts val="0"/>
              </a:spcBef>
              <a:buNone/>
            </a:pPr>
            <a:r>
              <a:rPr lang="uk-UA" sz="1600" i="1" u="sng" dirty="0">
                <a:solidFill>
                  <a:schemeClr val="tx1">
                    <a:lumMod val="50000"/>
                  </a:schemeClr>
                </a:solidFill>
                <a:latin typeface="Times New Roman" pitchFamily="18" charset="0"/>
                <a:cs typeface="Times New Roman" pitchFamily="18" charset="0"/>
              </a:rPr>
              <a:t>Ліцензування</a:t>
            </a:r>
            <a:r>
              <a:rPr lang="uk-UA" sz="1600" b="0" dirty="0">
                <a:solidFill>
                  <a:schemeClr val="tx1">
                    <a:lumMod val="50000"/>
                  </a:schemeClr>
                </a:solidFill>
                <a:latin typeface="Times New Roman" pitchFamily="18" charset="0"/>
                <a:cs typeface="Times New Roman" pitchFamily="18" charset="0"/>
              </a:rPr>
              <a:t> – різновид спільного підприємництва, за </a:t>
            </a:r>
            <a:r>
              <a:rPr lang="uk-UA" sz="1600" b="0" dirty="0" smtClean="0">
                <a:solidFill>
                  <a:schemeClr val="tx1">
                    <a:lumMod val="50000"/>
                  </a:schemeClr>
                </a:solidFill>
                <a:latin typeface="Times New Roman" pitchFamily="18" charset="0"/>
                <a:cs typeface="Times New Roman" pitchFamily="18" charset="0"/>
              </a:rPr>
              <a:t>яким вітчизняна </a:t>
            </a:r>
            <a:r>
              <a:rPr lang="uk-UA" sz="1600" b="0" dirty="0">
                <a:solidFill>
                  <a:schemeClr val="tx1">
                    <a:lumMod val="50000"/>
                  </a:schemeClr>
                </a:solidFill>
                <a:latin typeface="Times New Roman" pitchFamily="18" charset="0"/>
                <a:cs typeface="Times New Roman" pitchFamily="18" charset="0"/>
              </a:rPr>
              <a:t>фірма (ліцензіар) передає закордонному </a:t>
            </a:r>
            <a:r>
              <a:rPr lang="uk-UA" sz="1600" b="0" dirty="0" smtClean="0">
                <a:solidFill>
                  <a:schemeClr val="tx1">
                    <a:lumMod val="50000"/>
                  </a:schemeClr>
                </a:solidFill>
                <a:latin typeface="Times New Roman" pitchFamily="18" charset="0"/>
                <a:cs typeface="Times New Roman" pitchFamily="18" charset="0"/>
              </a:rPr>
              <a:t>виробникові (ліцензіату</a:t>
            </a:r>
            <a:r>
              <a:rPr lang="uk-UA" sz="1600" b="0" dirty="0">
                <a:solidFill>
                  <a:schemeClr val="tx1">
                    <a:lumMod val="50000"/>
                  </a:schemeClr>
                </a:solidFill>
                <a:latin typeface="Times New Roman" pitchFamily="18" charset="0"/>
                <a:cs typeface="Times New Roman" pitchFamily="18" charset="0"/>
              </a:rPr>
              <a:t>) права використовувати протягом певного часу (</a:t>
            </a:r>
            <a:r>
              <a:rPr lang="uk-UA" sz="1600" b="0" dirty="0" smtClean="0">
                <a:solidFill>
                  <a:schemeClr val="tx1">
                    <a:lumMod val="50000"/>
                  </a:schemeClr>
                </a:solidFill>
                <a:latin typeface="Times New Roman" pitchFamily="18" charset="0"/>
                <a:cs typeface="Times New Roman" pitchFamily="18" charset="0"/>
              </a:rPr>
              <a:t>5–10 </a:t>
            </a:r>
            <a:r>
              <a:rPr lang="uk-UA" sz="1600" b="0" dirty="0">
                <a:solidFill>
                  <a:schemeClr val="tx1">
                    <a:lumMod val="50000"/>
                  </a:schemeClr>
                </a:solidFill>
                <a:latin typeface="Times New Roman" pitchFamily="18" charset="0"/>
                <a:cs typeface="Times New Roman" pitchFamily="18" charset="0"/>
              </a:rPr>
              <a:t>років) своєї нематеріальної власності. За використання стягується ліцензійний збір чи ліцензійна винагорода (роялті).</a:t>
            </a:r>
          </a:p>
          <a:p>
            <a:pPr marL="0" indent="3600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Головною перевагою ліцензування є те, що крім ноу-хау за кордон не вивозять жодні матеріальні цінності. Виробник не використовує власні активи і не виявляє самостійної активності.</a:t>
            </a:r>
          </a:p>
          <a:p>
            <a:pPr marL="0" indent="3600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Інші вигоди ліцензування можна класифікувати так: </a:t>
            </a:r>
            <a:endParaRPr lang="uk-UA" sz="1600" b="0" dirty="0" smtClean="0">
              <a:solidFill>
                <a:schemeClr val="tx1">
                  <a:lumMod val="50000"/>
                </a:schemeClr>
              </a:solidFill>
              <a:latin typeface="Times New Roman" pitchFamily="18" charset="0"/>
              <a:cs typeface="Times New Roman" pitchFamily="18" charset="0"/>
            </a:endParaRPr>
          </a:p>
          <a:p>
            <a:pPr algn="just">
              <a:lnSpc>
                <a:spcPct val="100000"/>
              </a:lnSpc>
              <a:spcBef>
                <a:spcPts val="0"/>
              </a:spcBef>
            </a:pPr>
            <a:r>
              <a:rPr lang="uk-UA" sz="1600" b="0" dirty="0" smtClean="0">
                <a:solidFill>
                  <a:schemeClr val="tx1">
                    <a:lumMod val="50000"/>
                  </a:schemeClr>
                </a:solidFill>
                <a:latin typeface="Times New Roman" pitchFamily="18" charset="0"/>
                <a:cs typeface="Times New Roman" pitchFamily="18" charset="0"/>
              </a:rPr>
              <a:t>економічні </a:t>
            </a:r>
            <a:r>
              <a:rPr lang="uk-UA" sz="1600" b="0" dirty="0">
                <a:solidFill>
                  <a:schemeClr val="tx1">
                    <a:lumMod val="50000"/>
                  </a:schemeClr>
                </a:solidFill>
                <a:latin typeface="Times New Roman" pitchFamily="18" charset="0"/>
                <a:cs typeface="Times New Roman" pitchFamily="18" charset="0"/>
              </a:rPr>
              <a:t>(економія на витратах, забезпечення умов </a:t>
            </a:r>
            <a:r>
              <a:rPr lang="uk-UA" sz="1600" b="0" dirty="0" smtClean="0">
                <a:solidFill>
                  <a:schemeClr val="tx1">
                    <a:lumMod val="50000"/>
                  </a:schemeClr>
                </a:solidFill>
                <a:latin typeface="Times New Roman" pitchFamily="18" charset="0"/>
                <a:cs typeface="Times New Roman" pitchFamily="18" charset="0"/>
              </a:rPr>
              <a:t>для отримання </a:t>
            </a:r>
            <a:r>
              <a:rPr lang="uk-UA" sz="1600" b="0" dirty="0">
                <a:solidFill>
                  <a:schemeClr val="tx1">
                    <a:lumMod val="50000"/>
                  </a:schemeClr>
                </a:solidFill>
                <a:latin typeface="Times New Roman" pitchFamily="18" charset="0"/>
                <a:cs typeface="Times New Roman" pitchFamily="18" charset="0"/>
              </a:rPr>
              <a:t>гарантованого доходу за малих ризиків; підвищення</a:t>
            </a:r>
          </a:p>
          <a:p>
            <a:pPr algn="just">
              <a:lnSpc>
                <a:spcPct val="100000"/>
              </a:lnSpc>
              <a:spcBef>
                <a:spcPts val="0"/>
              </a:spcBef>
            </a:pPr>
            <a:r>
              <a:rPr lang="uk-UA" sz="1600" b="0" dirty="0">
                <a:solidFill>
                  <a:schemeClr val="tx1">
                    <a:lumMod val="50000"/>
                  </a:schemeClr>
                </a:solidFill>
                <a:latin typeface="Times New Roman" pitchFamily="18" charset="0"/>
                <a:cs typeface="Times New Roman" pitchFamily="18" charset="0"/>
              </a:rPr>
              <a:t>рівня окупності засобів, витрачених на НДДКР та ін.); </a:t>
            </a:r>
            <a:endParaRPr lang="uk-UA" sz="1600" b="0" dirty="0" smtClean="0">
              <a:solidFill>
                <a:schemeClr val="tx1">
                  <a:lumMod val="50000"/>
                </a:schemeClr>
              </a:solidFill>
              <a:latin typeface="Times New Roman" pitchFamily="18" charset="0"/>
              <a:cs typeface="Times New Roman" pitchFamily="18" charset="0"/>
            </a:endParaRPr>
          </a:p>
          <a:p>
            <a:pPr algn="just">
              <a:lnSpc>
                <a:spcPct val="100000"/>
              </a:lnSpc>
              <a:spcBef>
                <a:spcPts val="0"/>
              </a:spcBef>
            </a:pPr>
            <a:r>
              <a:rPr lang="uk-UA" sz="1600" b="0" dirty="0" smtClean="0">
                <a:solidFill>
                  <a:schemeClr val="tx1">
                    <a:lumMod val="50000"/>
                  </a:schemeClr>
                </a:solidFill>
                <a:latin typeface="Times New Roman" pitchFamily="18" charset="0"/>
                <a:cs typeface="Times New Roman" pitchFamily="18" charset="0"/>
              </a:rPr>
              <a:t>стратегічні </a:t>
            </a:r>
            <a:r>
              <a:rPr lang="uk-UA" sz="1600" b="0" dirty="0">
                <a:solidFill>
                  <a:schemeClr val="tx1">
                    <a:lumMod val="50000"/>
                  </a:schemeClr>
                </a:solidFill>
                <a:latin typeface="Times New Roman" pitchFamily="18" charset="0"/>
                <a:cs typeface="Times New Roman" pitchFamily="18" charset="0"/>
              </a:rPr>
              <a:t>(може забезпечити прибуток від виробів, що </a:t>
            </a:r>
            <a:r>
              <a:rPr lang="uk-UA" sz="1600" b="0" dirty="0" smtClean="0">
                <a:solidFill>
                  <a:schemeClr val="tx1">
                    <a:lumMod val="50000"/>
                  </a:schemeClr>
                </a:solidFill>
                <a:latin typeface="Times New Roman" pitchFamily="18" charset="0"/>
                <a:cs typeface="Times New Roman" pitchFamily="18" charset="0"/>
              </a:rPr>
              <a:t>не відповідають </a:t>
            </a:r>
            <a:r>
              <a:rPr lang="uk-UA" sz="1600" b="0" dirty="0">
                <a:solidFill>
                  <a:schemeClr val="tx1">
                    <a:lumMod val="50000"/>
                  </a:schemeClr>
                </a:solidFill>
                <a:latin typeface="Times New Roman" pitchFamily="18" charset="0"/>
                <a:cs typeface="Times New Roman" pitchFamily="18" charset="0"/>
              </a:rPr>
              <a:t>стратегічним пріоритетам фірми в даний момент); </a:t>
            </a:r>
            <a:endParaRPr lang="uk-UA" sz="1600" b="0" dirty="0" smtClean="0">
              <a:solidFill>
                <a:schemeClr val="tx1">
                  <a:lumMod val="50000"/>
                </a:schemeClr>
              </a:solidFill>
              <a:latin typeface="Times New Roman" pitchFamily="18" charset="0"/>
              <a:cs typeface="Times New Roman" pitchFamily="18" charset="0"/>
            </a:endParaRPr>
          </a:p>
          <a:p>
            <a:pPr algn="just">
              <a:lnSpc>
                <a:spcPct val="100000"/>
              </a:lnSpc>
              <a:spcBef>
                <a:spcPts val="0"/>
              </a:spcBef>
            </a:pPr>
            <a:r>
              <a:rPr lang="uk-UA" sz="1600" b="0" dirty="0" smtClean="0">
                <a:solidFill>
                  <a:schemeClr val="tx1">
                    <a:lumMod val="50000"/>
                  </a:schemeClr>
                </a:solidFill>
                <a:latin typeface="Times New Roman" pitchFamily="18" charset="0"/>
                <a:cs typeface="Times New Roman" pitchFamily="18" charset="0"/>
              </a:rPr>
              <a:t>маркетингові </a:t>
            </a:r>
            <a:r>
              <a:rPr lang="uk-UA" sz="1600" b="0" dirty="0">
                <a:solidFill>
                  <a:schemeClr val="tx1">
                    <a:lumMod val="50000"/>
                  </a:schemeClr>
                </a:solidFill>
                <a:latin typeface="Times New Roman" pitchFamily="18" charset="0"/>
                <a:cs typeface="Times New Roman" pitchFamily="18" charset="0"/>
              </a:rPr>
              <a:t>(розширення кола споживачів; присутність </a:t>
            </a:r>
            <a:r>
              <a:rPr lang="uk-UA" sz="1600" b="0" dirty="0" smtClean="0">
                <a:solidFill>
                  <a:schemeClr val="tx1">
                    <a:lumMod val="50000"/>
                  </a:schemeClr>
                </a:solidFill>
                <a:latin typeface="Times New Roman" pitchFamily="18" charset="0"/>
                <a:cs typeface="Times New Roman" pitchFamily="18" charset="0"/>
              </a:rPr>
              <a:t>на ринку </a:t>
            </a:r>
            <a:r>
              <a:rPr lang="uk-UA" sz="1600" b="0" dirty="0">
                <a:solidFill>
                  <a:schemeClr val="tx1">
                    <a:lumMod val="50000"/>
                  </a:schemeClr>
                </a:solidFill>
                <a:latin typeface="Times New Roman" pitchFamily="18" charset="0"/>
                <a:cs typeface="Times New Roman" pitchFamily="18" charset="0"/>
              </a:rPr>
              <a:t>і встановлення контактів зі споживачами за рахунок </a:t>
            </a:r>
            <a:r>
              <a:rPr lang="uk-UA" sz="1600" b="0" dirty="0" smtClean="0">
                <a:solidFill>
                  <a:schemeClr val="tx1">
                    <a:lumMod val="50000"/>
                  </a:schemeClr>
                </a:solidFill>
                <a:latin typeface="Times New Roman" pitchFamily="18" charset="0"/>
                <a:cs typeface="Times New Roman" pitchFamily="18" charset="0"/>
              </a:rPr>
              <a:t>партнера; полегшення </a:t>
            </a:r>
            <a:r>
              <a:rPr lang="uk-UA" sz="1600" b="0" dirty="0">
                <a:solidFill>
                  <a:schemeClr val="tx1">
                    <a:lumMod val="50000"/>
                  </a:schemeClr>
                </a:solidFill>
                <a:latin typeface="Times New Roman" pitchFamily="18" charset="0"/>
                <a:cs typeface="Times New Roman" pitchFamily="18" charset="0"/>
              </a:rPr>
              <a:t>впровадження продукту на нові ринки; використання знань про ринок, які має ліцензіат; отримання шансів </a:t>
            </a:r>
            <a:r>
              <a:rPr lang="uk-UA" sz="1600" b="0" dirty="0" smtClean="0">
                <a:solidFill>
                  <a:schemeClr val="tx1">
                    <a:lumMod val="50000"/>
                  </a:schemeClr>
                </a:solidFill>
                <a:latin typeface="Times New Roman" pitchFamily="18" charset="0"/>
                <a:cs typeface="Times New Roman" pitchFamily="18" charset="0"/>
              </a:rPr>
              <a:t>виходу на </a:t>
            </a:r>
            <a:r>
              <a:rPr lang="uk-UA" sz="1600" b="0" dirty="0">
                <a:solidFill>
                  <a:schemeClr val="tx1">
                    <a:lumMod val="50000"/>
                  </a:schemeClr>
                </a:solidFill>
                <a:latin typeface="Times New Roman" pitchFamily="18" charset="0"/>
                <a:cs typeface="Times New Roman" pitchFamily="18" charset="0"/>
              </a:rPr>
              <a:t>ринки країн, із якими є несприятливі політичні відносини, </a:t>
            </a:r>
            <a:r>
              <a:rPr lang="uk-UA" sz="1600" b="0" dirty="0" smtClean="0">
                <a:solidFill>
                  <a:schemeClr val="tx1">
                    <a:lumMod val="50000"/>
                  </a:schemeClr>
                </a:solidFill>
                <a:latin typeface="Times New Roman" pitchFamily="18" charset="0"/>
                <a:cs typeface="Times New Roman" pitchFamily="18" charset="0"/>
              </a:rPr>
              <a:t>а також </a:t>
            </a:r>
            <a:r>
              <a:rPr lang="uk-UA" sz="1600" b="0" dirty="0">
                <a:solidFill>
                  <a:schemeClr val="tx1">
                    <a:lumMod val="50000"/>
                  </a:schemeClr>
                </a:solidFill>
                <a:latin typeface="Times New Roman" pitchFamily="18" charset="0"/>
                <a:cs typeface="Times New Roman" pitchFamily="18" charset="0"/>
              </a:rPr>
              <a:t>на ті сегменти ринку, які контролює держава).</a:t>
            </a:r>
          </a:p>
          <a:p>
            <a:pPr marL="0" indent="3600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Але ліцензування має й негативні моменти, які шкодять іміджу фірми і навіть можуть призвести її до збитків. До них </a:t>
            </a:r>
            <a:r>
              <a:rPr lang="uk-UA" sz="1600" b="0" dirty="0" smtClean="0">
                <a:solidFill>
                  <a:schemeClr val="tx1">
                    <a:lumMod val="50000"/>
                  </a:schemeClr>
                </a:solidFill>
                <a:latin typeface="Times New Roman" pitchFamily="18" charset="0"/>
                <a:cs typeface="Times New Roman" pitchFamily="18" charset="0"/>
              </a:rPr>
              <a:t>можна віднести </a:t>
            </a:r>
            <a:r>
              <a:rPr lang="uk-UA" sz="1600" b="0" dirty="0">
                <a:solidFill>
                  <a:schemeClr val="tx1">
                    <a:lumMod val="50000"/>
                  </a:schemeClr>
                </a:solidFill>
                <a:latin typeface="Times New Roman" pitchFamily="18" charset="0"/>
                <a:cs typeface="Times New Roman" pitchFamily="18" charset="0"/>
              </a:rPr>
              <a:t>такі: </a:t>
            </a:r>
            <a:endParaRPr lang="uk-UA" sz="1600" b="0" dirty="0" smtClean="0">
              <a:solidFill>
                <a:schemeClr val="tx1">
                  <a:lumMod val="50000"/>
                </a:schemeClr>
              </a:solidFill>
              <a:latin typeface="Times New Roman" pitchFamily="18" charset="0"/>
              <a:cs typeface="Times New Roman" pitchFamily="18" charset="0"/>
            </a:endParaRPr>
          </a:p>
          <a:p>
            <a:pPr algn="just">
              <a:lnSpc>
                <a:spcPct val="100000"/>
              </a:lnSpc>
              <a:spcBef>
                <a:spcPts val="0"/>
              </a:spcBef>
            </a:pPr>
            <a:r>
              <a:rPr lang="uk-UA" sz="1600" b="0" dirty="0" smtClean="0">
                <a:solidFill>
                  <a:schemeClr val="tx1">
                    <a:lumMod val="50000"/>
                  </a:schemeClr>
                </a:solidFill>
                <a:latin typeface="Times New Roman" pitchFamily="18" charset="0"/>
                <a:cs typeface="Times New Roman" pitchFamily="18" charset="0"/>
              </a:rPr>
              <a:t>неадекватне </a:t>
            </a:r>
            <a:r>
              <a:rPr lang="uk-UA" sz="1600" b="0" dirty="0">
                <a:solidFill>
                  <a:schemeClr val="tx1">
                    <a:lumMod val="50000"/>
                  </a:schemeClr>
                </a:solidFill>
                <a:latin typeface="Times New Roman" pitchFamily="18" charset="0"/>
                <a:cs typeface="Times New Roman" pitchFamily="18" charset="0"/>
              </a:rPr>
              <a:t>використання ліцензії і низька якість виробленої ліцензіатом продукції внаслідок відносної втрати </a:t>
            </a:r>
            <a:r>
              <a:rPr lang="uk-UA" sz="1600" b="0" dirty="0" smtClean="0">
                <a:solidFill>
                  <a:schemeClr val="tx1">
                    <a:lumMod val="50000"/>
                  </a:schemeClr>
                </a:solidFill>
                <a:latin typeface="Times New Roman" pitchFamily="18" charset="0"/>
                <a:cs typeface="Times New Roman" pitchFamily="18" charset="0"/>
              </a:rPr>
              <a:t>ліцензіаром контролю </a:t>
            </a:r>
            <a:r>
              <a:rPr lang="uk-UA" sz="1600" b="0" dirty="0">
                <a:solidFill>
                  <a:schemeClr val="tx1">
                    <a:lumMod val="50000"/>
                  </a:schemeClr>
                </a:solidFill>
                <a:latin typeface="Times New Roman" pitchFamily="18" charset="0"/>
                <a:cs typeface="Times New Roman" pitchFamily="18" charset="0"/>
              </a:rPr>
              <a:t>за її виробництвом і збутом;</a:t>
            </a:r>
          </a:p>
          <a:p>
            <a:pPr algn="just">
              <a:lnSpc>
                <a:spcPct val="100000"/>
              </a:lnSpc>
              <a:spcBef>
                <a:spcPts val="0"/>
              </a:spcBef>
            </a:pPr>
            <a:r>
              <a:rPr lang="uk-UA" sz="1600" b="0" dirty="0" smtClean="0">
                <a:solidFill>
                  <a:schemeClr val="tx1">
                    <a:lumMod val="50000"/>
                  </a:schemeClr>
                </a:solidFill>
                <a:latin typeface="Times New Roman" pitchFamily="18" charset="0"/>
                <a:cs typeface="Times New Roman" pitchFamily="18" charset="0"/>
              </a:rPr>
              <a:t>породження </a:t>
            </a:r>
            <a:r>
              <a:rPr lang="uk-UA" sz="1600" b="0" dirty="0">
                <a:solidFill>
                  <a:schemeClr val="tx1">
                    <a:lumMod val="50000"/>
                  </a:schemeClr>
                </a:solidFill>
                <a:latin typeface="Times New Roman" pitchFamily="18" charset="0"/>
                <a:cs typeface="Times New Roman" pitchFamily="18" charset="0"/>
              </a:rPr>
              <a:t>для себе потенційного конкурента, якщо розглядати ліцензійну угоду з точки зору тривалої перспективи; </a:t>
            </a:r>
            <a:endParaRPr lang="uk-UA" sz="1600" b="0" dirty="0" smtClean="0">
              <a:solidFill>
                <a:schemeClr val="tx1">
                  <a:lumMod val="50000"/>
                </a:schemeClr>
              </a:solidFill>
              <a:latin typeface="Times New Roman" pitchFamily="18" charset="0"/>
              <a:cs typeface="Times New Roman" pitchFamily="18" charset="0"/>
            </a:endParaRPr>
          </a:p>
          <a:p>
            <a:pPr algn="just">
              <a:lnSpc>
                <a:spcPct val="100000"/>
              </a:lnSpc>
              <a:spcBef>
                <a:spcPts val="0"/>
              </a:spcBef>
            </a:pPr>
            <a:r>
              <a:rPr lang="uk-UA" sz="1600" b="0" dirty="0" smtClean="0">
                <a:solidFill>
                  <a:schemeClr val="tx1">
                    <a:lumMod val="50000"/>
                  </a:schemeClr>
                </a:solidFill>
                <a:latin typeface="Times New Roman" pitchFamily="18" charset="0"/>
                <a:cs typeface="Times New Roman" pitchFamily="18" charset="0"/>
              </a:rPr>
              <a:t>існує </a:t>
            </a:r>
            <a:r>
              <a:rPr lang="uk-UA" sz="1600" b="0" dirty="0">
                <a:solidFill>
                  <a:schemeClr val="tx1">
                    <a:lumMod val="50000"/>
                  </a:schemeClr>
                </a:solidFill>
                <a:latin typeface="Times New Roman" pitchFamily="18" charset="0"/>
                <a:cs typeface="Times New Roman" pitchFamily="18" charset="0"/>
              </a:rPr>
              <a:t>проблема комерційної </a:t>
            </a:r>
            <a:r>
              <a:rPr lang="uk-UA" sz="1600" b="0" dirty="0" smtClean="0">
                <a:solidFill>
                  <a:schemeClr val="tx1">
                    <a:lumMod val="50000"/>
                  </a:schemeClr>
                </a:solidFill>
                <a:latin typeface="Times New Roman" pitchFamily="18" charset="0"/>
                <a:cs typeface="Times New Roman" pitchFamily="18" charset="0"/>
              </a:rPr>
              <a:t>таємниці. </a:t>
            </a:r>
          </a:p>
          <a:p>
            <a:pPr marL="0" indent="0" algn="ctr">
              <a:lnSpc>
                <a:spcPct val="100000"/>
              </a:lnSpc>
              <a:spcBef>
                <a:spcPts val="0"/>
              </a:spcBef>
              <a:buNone/>
            </a:pPr>
            <a:r>
              <a:rPr lang="uk-UA" sz="1600" b="0" i="1" dirty="0" smtClean="0">
                <a:solidFill>
                  <a:schemeClr val="tx1">
                    <a:lumMod val="50000"/>
                  </a:schemeClr>
                </a:solidFill>
                <a:latin typeface="Times New Roman" pitchFamily="18" charset="0"/>
                <a:cs typeface="Times New Roman" pitchFamily="18" charset="0"/>
              </a:rPr>
              <a:t>Класичним </a:t>
            </a:r>
            <a:r>
              <a:rPr lang="uk-UA" sz="1600" b="0" i="1" dirty="0">
                <a:solidFill>
                  <a:schemeClr val="tx1">
                    <a:lumMod val="50000"/>
                  </a:schemeClr>
                </a:solidFill>
                <a:latin typeface="Times New Roman" pitchFamily="18" charset="0"/>
                <a:cs typeface="Times New Roman" pitchFamily="18" charset="0"/>
              </a:rPr>
              <a:t>прикладом ліцензійного виробництва є діяльність </a:t>
            </a:r>
            <a:r>
              <a:rPr lang="uk-UA" sz="1600" b="0" i="1" dirty="0" smtClean="0">
                <a:solidFill>
                  <a:schemeClr val="tx1">
                    <a:lumMod val="50000"/>
                  </a:schemeClr>
                </a:solidFill>
                <a:latin typeface="Times New Roman" pitchFamily="18" charset="0"/>
                <a:cs typeface="Times New Roman" pitchFamily="18" charset="0"/>
              </a:rPr>
              <a:t>фірм </a:t>
            </a:r>
            <a:r>
              <a:rPr lang="en-US" sz="1600" b="0" i="1" dirty="0" smtClean="0">
                <a:solidFill>
                  <a:schemeClr val="tx1">
                    <a:lumMod val="50000"/>
                  </a:schemeClr>
                </a:solidFill>
                <a:latin typeface="Times New Roman" pitchFamily="18" charset="0"/>
                <a:cs typeface="Times New Roman" pitchFamily="18" charset="0"/>
              </a:rPr>
              <a:t>Coca-Cola </a:t>
            </a:r>
            <a:r>
              <a:rPr lang="uk-UA" sz="1600" b="0" i="1" dirty="0">
                <a:solidFill>
                  <a:schemeClr val="tx1">
                    <a:lumMod val="50000"/>
                  </a:schemeClr>
                </a:solidFill>
                <a:latin typeface="Times New Roman" pitchFamily="18" charset="0"/>
                <a:cs typeface="Times New Roman" pitchFamily="18" charset="0"/>
              </a:rPr>
              <a:t>і </a:t>
            </a:r>
            <a:r>
              <a:rPr lang="en-US" sz="1600" b="0" i="1" dirty="0">
                <a:solidFill>
                  <a:schemeClr val="tx1">
                    <a:lumMod val="50000"/>
                  </a:schemeClr>
                </a:solidFill>
                <a:latin typeface="Times New Roman" pitchFamily="18" charset="0"/>
                <a:cs typeface="Times New Roman" pitchFamily="18" charset="0"/>
              </a:rPr>
              <a:t>Pepsi</a:t>
            </a:r>
            <a:r>
              <a:rPr lang="uk-UA" sz="1600" b="0" i="1" dirty="0" err="1">
                <a:solidFill>
                  <a:schemeClr val="tx1">
                    <a:lumMod val="50000"/>
                  </a:schemeClr>
                </a:solidFill>
                <a:latin typeface="Times New Roman" pitchFamily="18" charset="0"/>
                <a:cs typeface="Times New Roman" pitchFamily="18" charset="0"/>
              </a:rPr>
              <a:t>Со</a:t>
            </a:r>
            <a:r>
              <a:rPr lang="uk-UA" sz="1600" b="0" i="1" dirty="0">
                <a:solidFill>
                  <a:schemeClr val="tx1">
                    <a:lumMod val="50000"/>
                  </a:schemeClr>
                </a:solidFill>
                <a:latin typeface="Times New Roman" pitchFamily="18" charset="0"/>
                <a:cs typeface="Times New Roman" pitchFamily="18" charset="0"/>
              </a:rPr>
              <a:t>. Вони ліцензують свою продукцію, </a:t>
            </a:r>
            <a:r>
              <a:rPr lang="uk-UA" sz="1600" b="0" i="1" dirty="0" smtClean="0">
                <a:solidFill>
                  <a:schemeClr val="tx1">
                    <a:lumMod val="50000"/>
                  </a:schemeClr>
                </a:solidFill>
                <a:latin typeface="Times New Roman" pitchFamily="18" charset="0"/>
                <a:cs typeface="Times New Roman" pitchFamily="18" charset="0"/>
              </a:rPr>
              <a:t>оформлюють контракти </a:t>
            </a:r>
            <a:r>
              <a:rPr lang="uk-UA" sz="1600" b="0" i="1" dirty="0">
                <a:solidFill>
                  <a:schemeClr val="tx1">
                    <a:lumMod val="50000"/>
                  </a:schemeClr>
                </a:solidFill>
                <a:latin typeface="Times New Roman" pitchFamily="18" charset="0"/>
                <a:cs typeface="Times New Roman" pitchFamily="18" charset="0"/>
              </a:rPr>
              <a:t>на виробництво, тобто погоджуються, щоб іноземні компанії виробляли продукцію у своїх країнах, і надають компаньйонам </a:t>
            </a:r>
            <a:r>
              <a:rPr lang="uk-UA" sz="1600" b="0" i="1" dirty="0" smtClean="0">
                <a:solidFill>
                  <a:schemeClr val="tx1">
                    <a:lumMod val="50000"/>
                  </a:schemeClr>
                </a:solidFill>
                <a:latin typeface="Times New Roman" pitchFamily="18" charset="0"/>
                <a:cs typeface="Times New Roman" pitchFamily="18" charset="0"/>
              </a:rPr>
              <a:t>торгові привілеї</a:t>
            </a:r>
            <a:r>
              <a:rPr lang="uk-UA" sz="1600" b="0" i="1" dirty="0">
                <a:solidFill>
                  <a:schemeClr val="tx1">
                    <a:lumMod val="50000"/>
                  </a:schemeClr>
                </a:solidFill>
                <a:latin typeface="Times New Roman" pitchFamily="18" charset="0"/>
                <a:cs typeface="Times New Roman" pitchFamily="18" charset="0"/>
              </a:rPr>
              <a:t>. Разом із тим концентрат, потрібний для виробництва </a:t>
            </a:r>
            <a:r>
              <a:rPr lang="uk-UA" sz="1600" b="0" i="1" dirty="0" smtClean="0">
                <a:solidFill>
                  <a:schemeClr val="tx1">
                    <a:lumMod val="50000"/>
                  </a:schemeClr>
                </a:solidFill>
                <a:latin typeface="Times New Roman" pitchFamily="18" charset="0"/>
                <a:cs typeface="Times New Roman" pitchFamily="18" charset="0"/>
              </a:rPr>
              <a:t>напоїв, фірми </a:t>
            </a:r>
            <a:r>
              <a:rPr lang="uk-UA" sz="1600" b="0" i="1" dirty="0">
                <a:solidFill>
                  <a:schemeClr val="tx1">
                    <a:lumMod val="50000"/>
                  </a:schemeClr>
                </a:solidFill>
                <a:latin typeface="Times New Roman" pitchFamily="18" charset="0"/>
                <a:cs typeface="Times New Roman" pitchFamily="18" charset="0"/>
              </a:rPr>
              <a:t>надають </a:t>
            </a:r>
            <a:r>
              <a:rPr lang="uk-UA" sz="1600" b="0" i="1" dirty="0" smtClean="0">
                <a:solidFill>
                  <a:schemeClr val="tx1">
                    <a:lumMod val="50000"/>
                  </a:schemeClr>
                </a:solidFill>
                <a:latin typeface="Times New Roman" pitchFamily="18" charset="0"/>
                <a:cs typeface="Times New Roman" pitchFamily="18" charset="0"/>
              </a:rPr>
              <a:t>самі.</a:t>
            </a:r>
            <a:endParaRPr lang="uk-UA" sz="1600" b="0" i="1"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729135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43933" y="160868"/>
            <a:ext cx="11713105" cy="5609696"/>
          </a:xfrm>
        </p:spPr>
        <p:txBody>
          <a:bodyPr/>
          <a:lstStyle/>
          <a:p>
            <a:pPr marL="0" indent="457200" algn="just">
              <a:lnSpc>
                <a:spcPct val="100000"/>
              </a:lnSpc>
              <a:spcBef>
                <a:spcPts val="0"/>
              </a:spcBef>
              <a:buNone/>
            </a:pPr>
            <a:r>
              <a:rPr lang="uk-UA" sz="1600" i="1" u="sng" dirty="0">
                <a:solidFill>
                  <a:schemeClr val="tx1">
                    <a:lumMod val="50000"/>
                  </a:schemeClr>
                </a:solidFill>
                <a:latin typeface="Times New Roman" pitchFamily="18" charset="0"/>
                <a:cs typeface="Times New Roman" pitchFamily="18" charset="0"/>
              </a:rPr>
              <a:t>Управління за контрактом </a:t>
            </a:r>
            <a:r>
              <a:rPr lang="uk-UA" sz="1600" b="0" dirty="0">
                <a:solidFill>
                  <a:schemeClr val="tx1">
                    <a:lumMod val="50000"/>
                  </a:schemeClr>
                </a:solidFill>
                <a:latin typeface="Times New Roman" pitchFamily="18" charset="0"/>
                <a:cs typeface="Times New Roman" pitchFamily="18" charset="0"/>
              </a:rPr>
              <a:t>– різновид спільного підприємництва, за яким фірма на визначений період і за певну плату надає своїх представників управлінського персоналу для підтримки дочірньої чи суміжної компанії в іншій країні або для виконання окремих управлінських функцій. Контракт на управління укладається зазвичай за таких ситуацій: </a:t>
            </a:r>
            <a:endParaRPr lang="uk-UA" sz="16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AutoNum type="arabicPeriod"/>
            </a:pPr>
            <a:r>
              <a:rPr lang="uk-UA" sz="1600" b="0" dirty="0" smtClean="0">
                <a:solidFill>
                  <a:schemeClr val="tx1">
                    <a:lumMod val="50000"/>
                  </a:schemeClr>
                </a:solidFill>
                <a:latin typeface="Times New Roman" pitchFamily="18" charset="0"/>
                <a:cs typeface="Times New Roman" pitchFamily="18" charset="0"/>
              </a:rPr>
              <a:t>Якщо </a:t>
            </a:r>
            <a:r>
              <a:rPr lang="uk-UA" sz="1600" b="0" dirty="0">
                <a:solidFill>
                  <a:schemeClr val="tx1">
                    <a:lumMod val="50000"/>
                  </a:schemeClr>
                </a:solidFill>
                <a:latin typeface="Times New Roman" pitchFamily="18" charset="0"/>
                <a:cs typeface="Times New Roman" pitchFamily="18" charset="0"/>
              </a:rPr>
              <a:t>іноземні інвестиції вилучені (експропрійовані) країною-реципієнтом, а попередньому менеджеру (чи команді) пропонують продовжувати управління підприємством, доки місцеві менеджери не оволодіють усіма потрібними навичками. </a:t>
            </a:r>
            <a:endParaRPr lang="uk-UA" sz="16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AutoNum type="arabicPeriod"/>
            </a:pPr>
            <a:r>
              <a:rPr lang="uk-UA" sz="1600" b="0" dirty="0" smtClean="0">
                <a:solidFill>
                  <a:schemeClr val="tx1">
                    <a:lumMod val="50000"/>
                  </a:schemeClr>
                </a:solidFill>
                <a:latin typeface="Times New Roman" pitchFamily="18" charset="0"/>
                <a:cs typeface="Times New Roman" pitchFamily="18" charset="0"/>
              </a:rPr>
              <a:t>Коли </a:t>
            </a:r>
            <a:r>
              <a:rPr lang="uk-UA" sz="1600" b="0" dirty="0">
                <a:solidFill>
                  <a:schemeClr val="tx1">
                    <a:lumMod val="50000"/>
                  </a:schemeClr>
                </a:solidFill>
                <a:latin typeface="Times New Roman" pitchFamily="18" charset="0"/>
                <a:cs typeface="Times New Roman" pitchFamily="18" charset="0"/>
              </a:rPr>
              <a:t>видаються контракти на управління новим комерційним проектом. У цьому випадку фірма-підрядник може продати підприємству значну кількість свого устаткування; </a:t>
            </a:r>
            <a:r>
              <a:rPr lang="uk-UA" sz="1600" b="0" i="1" dirty="0">
                <a:solidFill>
                  <a:schemeClr val="tx1">
                    <a:lumMod val="50000"/>
                  </a:schemeClr>
                </a:solidFill>
                <a:latin typeface="Times New Roman" pitchFamily="18" charset="0"/>
                <a:cs typeface="Times New Roman" pitchFamily="18" charset="0"/>
              </a:rPr>
              <a:t>Типовим прикладом є мережа міжнародних готельних комплексів. Їхні приміщення найчастіше належать приватному або державному капіталу, а поточне використання в міжнародному масштабі довірене фірмі-виконавцю робіт, яка має потрібні навички і забезпечує розвиток бізнесу. Цим методом, наприклад, користується для організації роботи готелів у різних частинах світу компанія </a:t>
            </a:r>
            <a:r>
              <a:rPr lang="en-US" sz="1600" b="0" i="1" dirty="0">
                <a:solidFill>
                  <a:schemeClr val="tx1">
                    <a:lumMod val="50000"/>
                  </a:schemeClr>
                </a:solidFill>
                <a:latin typeface="Times New Roman" pitchFamily="18" charset="0"/>
                <a:cs typeface="Times New Roman" pitchFamily="18" charset="0"/>
              </a:rPr>
              <a:t>Hilton. </a:t>
            </a:r>
            <a:endParaRPr lang="uk-UA" sz="1600" b="0" i="1"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AutoNum type="arabicPeriod"/>
            </a:pPr>
            <a:r>
              <a:rPr lang="uk-UA" sz="1600" b="0" dirty="0" smtClean="0">
                <a:solidFill>
                  <a:schemeClr val="tx1">
                    <a:lumMod val="50000"/>
                  </a:schemeClr>
                </a:solidFill>
                <a:latin typeface="Times New Roman" pitchFamily="18" charset="0"/>
                <a:cs typeface="Times New Roman" pitchFamily="18" charset="0"/>
              </a:rPr>
              <a:t>Коли </a:t>
            </a:r>
            <a:r>
              <a:rPr lang="uk-UA" sz="1600" b="0" dirty="0">
                <a:solidFill>
                  <a:schemeClr val="tx1">
                    <a:lumMod val="50000"/>
                  </a:schemeClr>
                </a:solidFill>
                <a:latin typeface="Times New Roman" pitchFamily="18" charset="0"/>
                <a:cs typeface="Times New Roman" pitchFamily="18" charset="0"/>
              </a:rPr>
              <a:t>іноземній фірмі пропонують узяти підприємство в управління, аби продемонструвати місцевому менеджменту зразковий тип управління в місцевих умовах. Отже, за контрактом на управління фірма експортує управлінські послуги, а не матеріальні цінності. Такий спосіб виходу на закордонні ринки має мінімальний ступінь ризику і найшвидшу віддачу у вигляді доходу, який власник отримує від початку </a:t>
            </a:r>
            <a:r>
              <a:rPr lang="uk-UA" sz="1600" b="0" dirty="0" smtClean="0">
                <a:solidFill>
                  <a:schemeClr val="tx1">
                    <a:lumMod val="50000"/>
                  </a:schemeClr>
                </a:solidFill>
                <a:latin typeface="Times New Roman" pitchFamily="18" charset="0"/>
                <a:cs typeface="Times New Roman" pitchFamily="18" charset="0"/>
              </a:rPr>
              <a:t>функціонування </a:t>
            </a:r>
            <a:r>
              <a:rPr lang="uk-UA" sz="1600" b="0" dirty="0">
                <a:solidFill>
                  <a:schemeClr val="tx1">
                    <a:lumMod val="50000"/>
                  </a:schemeClr>
                </a:solidFill>
                <a:latin typeface="Times New Roman" pitchFamily="18" charset="0"/>
                <a:cs typeface="Times New Roman" pitchFamily="18" charset="0"/>
              </a:rPr>
              <a:t>зарубіжної господарської одиниці. </a:t>
            </a:r>
            <a:endParaRPr lang="uk-UA" sz="16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AutoNum type="arabicPeriod"/>
            </a:pPr>
            <a:r>
              <a:rPr lang="uk-UA" sz="1600" b="0" dirty="0" smtClean="0">
                <a:solidFill>
                  <a:schemeClr val="tx1">
                    <a:lumMod val="50000"/>
                  </a:schemeClr>
                </a:solidFill>
                <a:latin typeface="Times New Roman" pitchFamily="18" charset="0"/>
                <a:cs typeface="Times New Roman" pitchFamily="18" charset="0"/>
              </a:rPr>
              <a:t>Однак </a:t>
            </a:r>
            <a:r>
              <a:rPr lang="uk-UA" sz="1600" b="0" dirty="0">
                <a:solidFill>
                  <a:schemeClr val="tx1">
                    <a:lumMod val="50000"/>
                  </a:schemeClr>
                </a:solidFill>
                <a:latin typeface="Times New Roman" pitchFamily="18" charset="0"/>
                <a:cs typeface="Times New Roman" pitchFamily="18" charset="0"/>
              </a:rPr>
              <a:t>вдаватися до нього недоцільно, якщо: </a:t>
            </a:r>
            <a:endParaRPr lang="uk-UA" sz="16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AutoNum type="arabicParenR"/>
            </a:pPr>
            <a:r>
              <a:rPr lang="uk-UA" sz="1600" b="0" dirty="0" smtClean="0">
                <a:solidFill>
                  <a:schemeClr val="tx1">
                    <a:lumMod val="50000"/>
                  </a:schemeClr>
                </a:solidFill>
                <a:latin typeface="Times New Roman" pitchFamily="18" charset="0"/>
                <a:cs typeface="Times New Roman" pitchFamily="18" charset="0"/>
              </a:rPr>
              <a:t>підприємство </a:t>
            </a:r>
            <a:r>
              <a:rPr lang="uk-UA" sz="1600" b="0" dirty="0">
                <a:solidFill>
                  <a:schemeClr val="tx1">
                    <a:lumMod val="50000"/>
                  </a:schemeClr>
                </a:solidFill>
                <a:latin typeface="Times New Roman" pitchFamily="18" charset="0"/>
                <a:cs typeface="Times New Roman" pitchFamily="18" charset="0"/>
              </a:rPr>
              <a:t>має у своєму розпорядженні обмежений штат кваліфікованих керівників; </a:t>
            </a:r>
            <a:endParaRPr lang="uk-UA" sz="16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AutoNum type="arabicParenR"/>
            </a:pPr>
            <a:r>
              <a:rPr lang="uk-UA" sz="1600" b="0" dirty="0" smtClean="0">
                <a:solidFill>
                  <a:schemeClr val="tx1">
                    <a:lumMod val="50000"/>
                  </a:schemeClr>
                </a:solidFill>
                <a:latin typeface="Times New Roman" pitchFamily="18" charset="0"/>
                <a:cs typeface="Times New Roman" pitchFamily="18" charset="0"/>
              </a:rPr>
              <a:t>самостійна </a:t>
            </a:r>
            <a:r>
              <a:rPr lang="uk-UA" sz="1600" b="0" dirty="0">
                <a:solidFill>
                  <a:schemeClr val="tx1">
                    <a:lumMod val="50000"/>
                  </a:schemeClr>
                </a:solidFill>
                <a:latin typeface="Times New Roman" pitchFamily="18" charset="0"/>
                <a:cs typeface="Times New Roman" pitchFamily="18" charset="0"/>
              </a:rPr>
              <a:t>робота персоналу підприємства на місці може дати більше прибутку і досвіду; </a:t>
            </a:r>
            <a:endParaRPr lang="uk-UA" sz="16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AutoNum type="arabicParenR"/>
            </a:pPr>
            <a:r>
              <a:rPr lang="uk-UA" sz="1600" b="0" dirty="0" smtClean="0">
                <a:solidFill>
                  <a:schemeClr val="tx1">
                    <a:lumMod val="50000"/>
                  </a:schemeClr>
                </a:solidFill>
                <a:latin typeface="Times New Roman" pitchFamily="18" charset="0"/>
                <a:cs typeface="Times New Roman" pitchFamily="18" charset="0"/>
              </a:rPr>
              <a:t>існує </a:t>
            </a:r>
            <a:r>
              <a:rPr lang="uk-UA" sz="1600" b="0" dirty="0">
                <a:solidFill>
                  <a:schemeClr val="tx1">
                    <a:lumMod val="50000"/>
                  </a:schemeClr>
                </a:solidFill>
                <a:latin typeface="Times New Roman" pitchFamily="18" charset="0"/>
                <a:cs typeface="Times New Roman" pitchFamily="18" charset="0"/>
              </a:rPr>
              <a:t>ризик, що зарубіжний замовник може </a:t>
            </a:r>
            <a:r>
              <a:rPr lang="uk-UA" sz="1600" b="0" dirty="0" smtClean="0">
                <a:solidFill>
                  <a:schemeClr val="tx1">
                    <a:lumMod val="50000"/>
                  </a:schemeClr>
                </a:solidFill>
                <a:latin typeface="Times New Roman" pitchFamily="18" charset="0"/>
                <a:cs typeface="Times New Roman" pitchFamily="18" charset="0"/>
              </a:rPr>
              <a:t>будь коли </a:t>
            </a:r>
            <a:r>
              <a:rPr lang="uk-UA" sz="1600" b="0" dirty="0">
                <a:solidFill>
                  <a:schemeClr val="tx1">
                    <a:lumMod val="50000"/>
                  </a:schemeClr>
                </a:solidFill>
                <a:latin typeface="Times New Roman" pitchFamily="18" charset="0"/>
                <a:cs typeface="Times New Roman" pitchFamily="18" charset="0"/>
              </a:rPr>
              <a:t>відмовитися від контракту на управління, побоюючись присутності в штаті свого персоналу іноземців. </a:t>
            </a:r>
            <a:r>
              <a:rPr lang="uk-UA" sz="1600" b="0" i="1" dirty="0">
                <a:solidFill>
                  <a:schemeClr val="tx1">
                    <a:lumMod val="50000"/>
                  </a:schemeClr>
                </a:solidFill>
                <a:latin typeface="Times New Roman" pitchFamily="18" charset="0"/>
                <a:cs typeface="Times New Roman" pitchFamily="18" charset="0"/>
              </a:rPr>
              <a:t>Негативним моментом управління за контрактом є те, що такі угоди укладають на певний термін і з часом закордонних фахівців заміняють місцеві</a:t>
            </a:r>
          </a:p>
        </p:txBody>
      </p:sp>
    </p:spTree>
    <p:extLst>
      <p:ext uri="{BB962C8B-B14F-4D97-AF65-F5344CB8AC3E}">
        <p14:creationId xmlns:p14="http://schemas.microsoft.com/office/powerpoint/2010/main" val="3665126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sz="quarter" idx="10"/>
          </p:nvPr>
        </p:nvSpPr>
        <p:spPr/>
        <p:txBody>
          <a:bodyPr/>
          <a:lstStyle/>
          <a:p>
            <a:pPr marL="0" indent="457200" algn="just">
              <a:lnSpc>
                <a:spcPct val="100000"/>
              </a:lnSpc>
              <a:spcBef>
                <a:spcPts val="0"/>
              </a:spcBef>
              <a:buNone/>
            </a:pPr>
            <a:r>
              <a:rPr lang="uk-UA" sz="1600" i="1" u="sng" dirty="0">
                <a:solidFill>
                  <a:schemeClr val="tx1">
                    <a:lumMod val="50000"/>
                  </a:schemeClr>
                </a:solidFill>
                <a:latin typeface="Times New Roman" pitchFamily="18" charset="0"/>
                <a:cs typeface="Times New Roman" pitchFamily="18" charset="0"/>
              </a:rPr>
              <a:t>Підрядне виробництво </a:t>
            </a:r>
            <a:r>
              <a:rPr lang="uk-UA" sz="1600" b="0" dirty="0">
                <a:solidFill>
                  <a:schemeClr val="tx1">
                    <a:lumMod val="50000"/>
                  </a:schemeClr>
                </a:solidFill>
                <a:latin typeface="Times New Roman" pitchFamily="18" charset="0"/>
                <a:cs typeface="Times New Roman" pitchFamily="18" charset="0"/>
              </a:rPr>
              <a:t>– різновид спільного </a:t>
            </a:r>
            <a:r>
              <a:rPr lang="uk-UA" sz="1600" b="0" dirty="0" smtClean="0">
                <a:solidFill>
                  <a:schemeClr val="tx1">
                    <a:lumMod val="50000"/>
                  </a:schemeClr>
                </a:solidFill>
                <a:latin typeface="Times New Roman" pitchFamily="18" charset="0"/>
                <a:cs typeface="Times New Roman" pitchFamily="18" charset="0"/>
              </a:rPr>
              <a:t>підприємництва, за </a:t>
            </a:r>
            <a:r>
              <a:rPr lang="uk-UA" sz="1600" b="0" dirty="0">
                <a:solidFill>
                  <a:schemeClr val="tx1">
                    <a:lumMod val="50000"/>
                  </a:schemeClr>
                </a:solidFill>
                <a:latin typeface="Times New Roman" pitchFamily="18" charset="0"/>
                <a:cs typeface="Times New Roman" pitchFamily="18" charset="0"/>
              </a:rPr>
              <a:t>яким укладається договір із закордонним підприємством, </a:t>
            </a:r>
            <a:r>
              <a:rPr lang="uk-UA" sz="1600" b="0" dirty="0" smtClean="0">
                <a:solidFill>
                  <a:schemeClr val="tx1">
                    <a:lumMod val="50000"/>
                  </a:schemeClr>
                </a:solidFill>
                <a:latin typeface="Times New Roman" pitchFamily="18" charset="0"/>
                <a:cs typeface="Times New Roman" pitchFamily="18" charset="0"/>
              </a:rPr>
              <a:t>згідно з </a:t>
            </a:r>
            <a:r>
              <a:rPr lang="uk-UA" sz="1600" b="0" dirty="0">
                <a:solidFill>
                  <a:schemeClr val="tx1">
                    <a:lumMod val="50000"/>
                  </a:schemeClr>
                </a:solidFill>
                <a:latin typeface="Times New Roman" pitchFamily="18" charset="0"/>
                <a:cs typeface="Times New Roman" pitchFamily="18" charset="0"/>
              </a:rPr>
              <a:t>яким останнє зобов’язується виготовляти продукцію на </a:t>
            </a:r>
            <a:r>
              <a:rPr lang="uk-UA" sz="1600" b="0" dirty="0" smtClean="0">
                <a:solidFill>
                  <a:schemeClr val="tx1">
                    <a:lumMod val="50000"/>
                  </a:schemeClr>
                </a:solidFill>
                <a:latin typeface="Times New Roman" pitchFamily="18" charset="0"/>
                <a:cs typeface="Times New Roman" pitchFamily="18" charset="0"/>
              </a:rPr>
              <a:t>власних виробничих </a:t>
            </a:r>
            <a:r>
              <a:rPr lang="uk-UA" sz="1600" b="0" dirty="0">
                <a:solidFill>
                  <a:schemeClr val="tx1">
                    <a:lumMod val="50000"/>
                  </a:schemeClr>
                </a:solidFill>
                <a:latin typeface="Times New Roman" pitchFamily="18" charset="0"/>
                <a:cs typeface="Times New Roman" pitchFamily="18" charset="0"/>
              </a:rPr>
              <a:t>потужностях, а купуватиме (гарантовано) її </a:t>
            </a:r>
            <a:r>
              <a:rPr lang="uk-UA" sz="1600" b="0" dirty="0" smtClean="0">
                <a:solidFill>
                  <a:schemeClr val="tx1">
                    <a:lumMod val="50000"/>
                  </a:schemeClr>
                </a:solidFill>
                <a:latin typeface="Times New Roman" pitchFamily="18" charset="0"/>
                <a:cs typeface="Times New Roman" pitchFamily="18" charset="0"/>
              </a:rPr>
              <a:t>перша сторона </a:t>
            </a:r>
            <a:r>
              <a:rPr lang="uk-UA" sz="1600" b="0" dirty="0">
                <a:solidFill>
                  <a:schemeClr val="tx1">
                    <a:lumMod val="50000"/>
                  </a:schemeClr>
                </a:solidFill>
                <a:latin typeface="Times New Roman" pitchFamily="18" charset="0"/>
                <a:cs typeface="Times New Roman" pitchFamily="18" charset="0"/>
              </a:rPr>
              <a:t>договору.</a:t>
            </a:r>
          </a:p>
          <a:p>
            <a:pPr marL="0" indent="457200" algn="ctr">
              <a:lnSpc>
                <a:spcPct val="100000"/>
              </a:lnSpc>
              <a:spcBef>
                <a:spcPts val="0"/>
              </a:spcBef>
              <a:buNone/>
            </a:pPr>
            <a:r>
              <a:rPr lang="uk-UA" sz="1600" b="0" i="1" dirty="0">
                <a:solidFill>
                  <a:schemeClr val="tx1">
                    <a:lumMod val="50000"/>
                  </a:schemeClr>
                </a:solidFill>
                <a:latin typeface="Times New Roman" pitchFamily="18" charset="0"/>
                <a:cs typeface="Times New Roman" pitchFamily="18" charset="0"/>
              </a:rPr>
              <a:t>Типовим прикладом є годинникова промисловість. Годинники </a:t>
            </a:r>
            <a:r>
              <a:rPr lang="uk-UA" sz="1600" b="0" i="1" dirty="0" smtClean="0">
                <a:solidFill>
                  <a:schemeClr val="tx1">
                    <a:lumMod val="50000"/>
                  </a:schemeClr>
                </a:solidFill>
                <a:latin typeface="Times New Roman" pitchFamily="18" charset="0"/>
                <a:cs typeface="Times New Roman" pitchFamily="18" charset="0"/>
              </a:rPr>
              <a:t>можуть бути </a:t>
            </a:r>
            <a:r>
              <a:rPr lang="uk-UA" sz="1600" b="0" i="1" dirty="0">
                <a:solidFill>
                  <a:schemeClr val="tx1">
                    <a:lumMod val="50000"/>
                  </a:schemeClr>
                </a:solidFill>
                <a:latin typeface="Times New Roman" pitchFamily="18" charset="0"/>
                <a:cs typeface="Times New Roman" pitchFamily="18" charset="0"/>
              </a:rPr>
              <a:t>сконструйовані в Швейцарії, їх електронні компоненти і </a:t>
            </a:r>
            <a:r>
              <a:rPr lang="uk-UA" sz="1600" b="0" i="1" dirty="0" smtClean="0">
                <a:solidFill>
                  <a:schemeClr val="tx1">
                    <a:lumMod val="50000"/>
                  </a:schemeClr>
                </a:solidFill>
                <a:latin typeface="Times New Roman" pitchFamily="18" charset="0"/>
                <a:cs typeface="Times New Roman" pitchFamily="18" charset="0"/>
              </a:rPr>
              <a:t>циферблат виготовлені </a:t>
            </a:r>
            <a:r>
              <a:rPr lang="uk-UA" sz="1600" b="0" i="1" dirty="0">
                <a:solidFill>
                  <a:schemeClr val="tx1">
                    <a:lumMod val="50000"/>
                  </a:schemeClr>
                </a:solidFill>
                <a:latin typeface="Times New Roman" pitchFamily="18" charset="0"/>
                <a:cs typeface="Times New Roman" pitchFamily="18" charset="0"/>
              </a:rPr>
              <a:t>в Японії, модуль відліку часу зібраний у Гонконзі, </a:t>
            </a:r>
            <a:r>
              <a:rPr lang="uk-UA" sz="1600" b="0" i="1" dirty="0" smtClean="0">
                <a:solidFill>
                  <a:schemeClr val="tx1">
                    <a:lumMod val="50000"/>
                  </a:schemeClr>
                </a:solidFill>
                <a:latin typeface="Times New Roman" pitchFamily="18" charset="0"/>
                <a:cs typeface="Times New Roman" pitchFamily="18" charset="0"/>
              </a:rPr>
              <a:t>корпус годинника </a:t>
            </a:r>
            <a:r>
              <a:rPr lang="uk-UA" sz="1600" b="0" i="1" dirty="0">
                <a:solidFill>
                  <a:schemeClr val="tx1">
                    <a:lumMod val="50000"/>
                  </a:schemeClr>
                </a:solidFill>
                <a:latin typeface="Times New Roman" pitchFamily="18" charset="0"/>
                <a:cs typeface="Times New Roman" pitchFamily="18" charset="0"/>
              </a:rPr>
              <a:t>вироблений у США, а сам годинник перед продажем </a:t>
            </a:r>
            <a:r>
              <a:rPr lang="uk-UA" sz="1600" b="0" i="1" dirty="0" smtClean="0">
                <a:solidFill>
                  <a:schemeClr val="tx1">
                    <a:lumMod val="50000"/>
                  </a:schemeClr>
                </a:solidFill>
                <a:latin typeface="Times New Roman" pitchFamily="18" charset="0"/>
                <a:cs typeface="Times New Roman" pitchFamily="18" charset="0"/>
              </a:rPr>
              <a:t>зібраний на </a:t>
            </a:r>
            <a:r>
              <a:rPr lang="uk-UA" sz="1600" b="0" i="1" dirty="0">
                <a:solidFill>
                  <a:schemeClr val="tx1">
                    <a:lumMod val="50000"/>
                  </a:schemeClr>
                </a:solidFill>
                <a:latin typeface="Times New Roman" pitchFamily="18" charset="0"/>
                <a:cs typeface="Times New Roman" pitchFamily="18" charset="0"/>
              </a:rPr>
              <a:t>Віргінських островах.</a:t>
            </a:r>
          </a:p>
          <a:p>
            <a:pPr marL="0" indent="457200" algn="just">
              <a:lnSpc>
                <a:spcPct val="100000"/>
              </a:lnSpc>
              <a:spcBef>
                <a:spcPts val="0"/>
              </a:spcBef>
              <a:buNone/>
            </a:pPr>
            <a:r>
              <a:rPr lang="uk-UA" sz="1600" i="1" u="sng" dirty="0">
                <a:solidFill>
                  <a:schemeClr val="tx1">
                    <a:lumMod val="50000"/>
                  </a:schemeClr>
                </a:solidFill>
                <a:latin typeface="Times New Roman" pitchFamily="18" charset="0"/>
                <a:cs typeface="Times New Roman" pitchFamily="18" charset="0"/>
              </a:rPr>
              <a:t>Загальна схема підрядного виробництва може мати різні модифікації:</a:t>
            </a: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1. Виробництво на зарубіжних виробничих підприємствах вихідного продукту (наприклад, виготовлення деталей).</a:t>
            </a: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2. Виробництво продукту на останній ланці технологічного циклу (склеювання, збирання, формування).</a:t>
            </a: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3. Переробка давальницької сировини, тобто постачання вітчизняних матеріалів і компонентів за кордон, де їх обробляють, монтують і т. ін., а потім </a:t>
            </a:r>
            <a:r>
              <a:rPr lang="uk-UA" sz="1600" b="0" dirty="0" err="1">
                <a:solidFill>
                  <a:schemeClr val="tx1">
                    <a:lumMod val="50000"/>
                  </a:schemeClr>
                </a:solidFill>
                <a:latin typeface="Times New Roman" pitchFamily="18" charset="0"/>
                <a:cs typeface="Times New Roman" pitchFamily="18" charset="0"/>
              </a:rPr>
              <a:t>реімпортують</a:t>
            </a:r>
            <a:r>
              <a:rPr lang="uk-UA" sz="1600" b="0" dirty="0">
                <a:solidFill>
                  <a:schemeClr val="tx1">
                    <a:lumMod val="50000"/>
                  </a:schemeClr>
                </a:solidFill>
                <a:latin typeface="Times New Roman" pitchFamily="18" charset="0"/>
                <a:cs typeface="Times New Roman" pitchFamily="18" charset="0"/>
              </a:rPr>
              <a:t> як готову продукцію.</a:t>
            </a: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Серед умов, за яких доцільно використовувати підрядне виробництво як спосіб виходу на зарубіжний ринок, виокремлюють</a:t>
            </a:r>
            <a:r>
              <a:rPr lang="uk-UA" sz="1600" b="0" dirty="0" smtClean="0">
                <a:solidFill>
                  <a:schemeClr val="tx1">
                    <a:lumMod val="50000"/>
                  </a:schemeClr>
                </a:solidFill>
                <a:latin typeface="Times New Roman" pitchFamily="18" charset="0"/>
                <a:cs typeface="Times New Roman" pitchFamily="18" charset="0"/>
              </a:rPr>
              <a:t>:</a:t>
            </a:r>
          </a:p>
          <a:p>
            <a:pPr marL="0" indent="457200" algn="just">
              <a:lnSpc>
                <a:spcPct val="100000"/>
              </a:lnSpc>
              <a:spcBef>
                <a:spcPts val="0"/>
              </a:spcBef>
              <a:buNone/>
            </a:pPr>
            <a:r>
              <a:rPr lang="uk-UA" sz="1600" b="0" dirty="0" smtClean="0">
                <a:solidFill>
                  <a:schemeClr val="tx1">
                    <a:lumMod val="50000"/>
                  </a:schemeClr>
                </a:solidFill>
                <a:latin typeface="Times New Roman" pitchFamily="18" charset="0"/>
                <a:cs typeface="Times New Roman" pitchFamily="18" charset="0"/>
              </a:rPr>
              <a:t> </a:t>
            </a:r>
            <a:r>
              <a:rPr lang="uk-UA" sz="1600" b="0" dirty="0">
                <a:solidFill>
                  <a:schemeClr val="tx1">
                    <a:lumMod val="50000"/>
                  </a:schemeClr>
                </a:solidFill>
                <a:latin typeface="Times New Roman" pitchFamily="18" charset="0"/>
                <a:cs typeface="Times New Roman" pitchFamily="18" charset="0"/>
              </a:rPr>
              <a:t> можливість задовольнити потребу у виробничих потужностях, якщо власних бракує; </a:t>
            </a:r>
            <a:endParaRPr lang="uk-UA" sz="16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600" b="0" dirty="0" smtClean="0">
                <a:solidFill>
                  <a:schemeClr val="tx1">
                    <a:lumMod val="50000"/>
                  </a:schemeClr>
                </a:solidFill>
                <a:latin typeface="Times New Roman" pitchFamily="18" charset="0"/>
                <a:cs typeface="Times New Roman" pitchFamily="18" charset="0"/>
              </a:rPr>
              <a:t> </a:t>
            </a:r>
            <a:r>
              <a:rPr lang="uk-UA" sz="1600" b="0" dirty="0">
                <a:solidFill>
                  <a:schemeClr val="tx1">
                    <a:lumMod val="50000"/>
                  </a:schemeClr>
                </a:solidFill>
                <a:latin typeface="Times New Roman" pitchFamily="18" charset="0"/>
                <a:cs typeface="Times New Roman" pitchFamily="18" charset="0"/>
              </a:rPr>
              <a:t>можливість вирішити проблеми експортування продукції </a:t>
            </a:r>
            <a:r>
              <a:rPr lang="uk-UA" sz="1600" b="0" dirty="0" smtClean="0">
                <a:solidFill>
                  <a:schemeClr val="tx1">
                    <a:lumMod val="50000"/>
                  </a:schemeClr>
                </a:solidFill>
                <a:latin typeface="Times New Roman" pitchFamily="18" charset="0"/>
                <a:cs typeface="Times New Roman" pitchFamily="18" charset="0"/>
              </a:rPr>
              <a:t>до будь-якої </a:t>
            </a:r>
            <a:r>
              <a:rPr lang="uk-UA" sz="1600" b="0" dirty="0">
                <a:solidFill>
                  <a:schemeClr val="tx1">
                    <a:lumMod val="50000"/>
                  </a:schemeClr>
                </a:solidFill>
                <a:latin typeface="Times New Roman" pitchFamily="18" charset="0"/>
                <a:cs typeface="Times New Roman" pitchFamily="18" charset="0"/>
              </a:rPr>
              <a:t>країни або зменшити таким чином її високу вартість; </a:t>
            </a:r>
            <a:endParaRPr lang="uk-UA" sz="16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600" b="0" dirty="0" smtClean="0">
                <a:solidFill>
                  <a:schemeClr val="tx1">
                    <a:lumMod val="50000"/>
                  </a:schemeClr>
                </a:solidFill>
                <a:latin typeface="Times New Roman" pitchFamily="18" charset="0"/>
                <a:cs typeface="Times New Roman" pitchFamily="18" charset="0"/>
              </a:rPr>
              <a:t> </a:t>
            </a:r>
            <a:r>
              <a:rPr lang="uk-UA" sz="1600" b="0" dirty="0">
                <a:solidFill>
                  <a:schemeClr val="tx1">
                    <a:lumMod val="50000"/>
                  </a:schemeClr>
                </a:solidFill>
                <a:latin typeface="Times New Roman" pitchFamily="18" charset="0"/>
                <a:cs typeface="Times New Roman" pitchFamily="18" charset="0"/>
              </a:rPr>
              <a:t>здешевлення виробництва та зменшення собівартості продукції, якщо в іншій країні матеріальні витрати і рівень </a:t>
            </a:r>
            <a:r>
              <a:rPr lang="uk-UA" sz="1600" b="0" dirty="0" smtClean="0">
                <a:solidFill>
                  <a:schemeClr val="tx1">
                    <a:lumMod val="50000"/>
                  </a:schemeClr>
                </a:solidFill>
                <a:latin typeface="Times New Roman" pitchFamily="18" charset="0"/>
                <a:cs typeface="Times New Roman" pitchFamily="18" charset="0"/>
              </a:rPr>
              <a:t>заробітної плати </a:t>
            </a:r>
            <a:r>
              <a:rPr lang="uk-UA" sz="1600" b="0" dirty="0">
                <a:solidFill>
                  <a:schemeClr val="tx1">
                    <a:lumMod val="50000"/>
                  </a:schemeClr>
                </a:solidFill>
                <a:latin typeface="Times New Roman" pitchFamily="18" charset="0"/>
                <a:cs typeface="Times New Roman" pitchFamily="18" charset="0"/>
              </a:rPr>
              <a:t>нижчі, ніж у основного виробника;</a:t>
            </a: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 можливість заручитися підтримкою з боку місцевої </a:t>
            </a:r>
            <a:r>
              <a:rPr lang="uk-UA" sz="1600" b="0" dirty="0" smtClean="0">
                <a:solidFill>
                  <a:schemeClr val="tx1">
                    <a:lumMod val="50000"/>
                  </a:schemeClr>
                </a:solidFill>
                <a:latin typeface="Times New Roman" pitchFamily="18" charset="0"/>
                <a:cs typeface="Times New Roman" pitchFamily="18" charset="0"/>
              </a:rPr>
              <a:t>влади країни</a:t>
            </a:r>
            <a:r>
              <a:rPr lang="uk-UA" sz="1600" b="0" dirty="0">
                <a:solidFill>
                  <a:schemeClr val="tx1">
                    <a:lumMod val="50000"/>
                  </a:schemeClr>
                </a:solidFill>
                <a:latin typeface="Times New Roman" pitchFamily="18" charset="0"/>
                <a:cs typeface="Times New Roman" pitchFamily="18" charset="0"/>
              </a:rPr>
              <a:t>, де </a:t>
            </a:r>
            <a:r>
              <a:rPr lang="uk-UA" sz="1600" b="0" dirty="0" err="1">
                <a:solidFill>
                  <a:schemeClr val="tx1">
                    <a:lumMod val="50000"/>
                  </a:schemeClr>
                </a:solidFill>
                <a:latin typeface="Times New Roman" pitchFamily="18" charset="0"/>
                <a:cs typeface="Times New Roman" pitchFamily="18" charset="0"/>
              </a:rPr>
              <a:t>організується</a:t>
            </a:r>
            <a:r>
              <a:rPr lang="uk-UA" sz="1600" b="0" dirty="0">
                <a:solidFill>
                  <a:schemeClr val="tx1">
                    <a:lumMod val="50000"/>
                  </a:schemeClr>
                </a:solidFill>
                <a:latin typeface="Times New Roman" pitchFamily="18" charset="0"/>
                <a:cs typeface="Times New Roman" pitchFamily="18" charset="0"/>
              </a:rPr>
              <a:t> підрядне виробництво, адже внаслідок</a:t>
            </a: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будуть створені нові робочі місця та надійде до країни валюта.</a:t>
            </a: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Негативні моменти підрядного виробництва такі самі, як і </a:t>
            </a:r>
            <a:r>
              <a:rPr lang="uk-UA" sz="1600" b="0" dirty="0" smtClean="0">
                <a:solidFill>
                  <a:schemeClr val="tx1">
                    <a:lumMod val="50000"/>
                  </a:schemeClr>
                </a:solidFill>
                <a:latin typeface="Times New Roman" pitchFamily="18" charset="0"/>
                <a:cs typeface="Times New Roman" pitchFamily="18" charset="0"/>
              </a:rPr>
              <a:t>при контракті </a:t>
            </a:r>
            <a:r>
              <a:rPr lang="uk-UA" sz="1600" b="0" dirty="0">
                <a:solidFill>
                  <a:schemeClr val="tx1">
                    <a:lumMod val="50000"/>
                  </a:schemeClr>
                </a:solidFill>
                <a:latin typeface="Times New Roman" pitchFamily="18" charset="0"/>
                <a:cs typeface="Times New Roman" pitchFamily="18" charset="0"/>
              </a:rPr>
              <a:t>на ліцензування: є ризик появи на ринку менш </a:t>
            </a:r>
            <a:r>
              <a:rPr lang="uk-UA" sz="1600" b="0" dirty="0" smtClean="0">
                <a:solidFill>
                  <a:schemeClr val="tx1">
                    <a:lumMod val="50000"/>
                  </a:schemeClr>
                </a:solidFill>
                <a:latin typeface="Times New Roman" pitchFamily="18" charset="0"/>
                <a:cs typeface="Times New Roman" pitchFamily="18" charset="0"/>
              </a:rPr>
              <a:t>якісної продукції </a:t>
            </a:r>
            <a:r>
              <a:rPr lang="uk-UA" sz="1600" b="0" dirty="0">
                <a:solidFill>
                  <a:schemeClr val="tx1">
                    <a:lumMod val="50000"/>
                  </a:schemeClr>
                </a:solidFill>
                <a:latin typeface="Times New Roman" pitchFamily="18" charset="0"/>
                <a:cs typeface="Times New Roman" pitchFamily="18" charset="0"/>
              </a:rPr>
              <a:t>з маркою фірми, а також ризик появи нових конкурентів. </a:t>
            </a:r>
          </a:p>
        </p:txBody>
      </p:sp>
    </p:spTree>
    <p:extLst>
      <p:ext uri="{BB962C8B-B14F-4D97-AF65-F5344CB8AC3E}">
        <p14:creationId xmlns:p14="http://schemas.microsoft.com/office/powerpoint/2010/main" val="4145550172"/>
      </p:ext>
    </p:extLst>
  </p:cSld>
  <p:clrMapOvr>
    <a:masterClrMapping/>
  </p:clrMapOvr>
</p:sld>
</file>

<file path=ppt/theme/theme1.xml><?xml version="1.0" encoding="utf-8"?>
<a:theme xmlns:a="http://schemas.openxmlformats.org/drawingml/2006/main" name="Тема Office">
  <a:themeElements>
    <a:clrScheme name="Житомирська політехніка">
      <a:dk1>
        <a:srgbClr val="224D83"/>
      </a:dk1>
      <a:lt1>
        <a:sysClr val="window" lastClr="FFFFFF"/>
      </a:lt1>
      <a:dk2>
        <a:srgbClr val="FFFFFF"/>
      </a:dk2>
      <a:lt2>
        <a:srgbClr val="224D83"/>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Житомирська політехніка">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1773</TotalTime>
  <Words>3305</Words>
  <Application>Microsoft Office PowerPoint</Application>
  <PresentationFormat>Довільний</PresentationFormat>
  <Paragraphs>117</Paragraphs>
  <Slides>21</Slides>
  <Notes>1</Notes>
  <HiddenSlides>0</HiddenSlides>
  <MMClips>0</MMClips>
  <ScaleCrop>false</ScaleCrop>
  <HeadingPairs>
    <vt:vector size="4" baseType="variant">
      <vt:variant>
        <vt:lpstr>Тема</vt:lpstr>
      </vt:variant>
      <vt:variant>
        <vt:i4>1</vt:i4>
      </vt:variant>
      <vt:variant>
        <vt:lpstr>Заголовки слайдів</vt:lpstr>
      </vt:variant>
      <vt:variant>
        <vt:i4>21</vt:i4>
      </vt:variant>
    </vt:vector>
  </HeadingPairs>
  <TitlesOfParts>
    <vt:vector size="22" baseType="lpstr">
      <vt:lpstr>Тема Office</vt:lpstr>
      <vt:lpstr>Тема 1.6. Форми виходу підприємств на зовнішні ринки.  1. Передумови і мотивація виходу підприємств на зовнішні ринки.  2. Класифікація і характеристика форм виходу на зовнішні ринки.  3. Критерії вибору форм виходу підприємств на зовнішні ривки.  4. Умови функціонування підприємств на зовнішніх ринках.    </vt:lpstr>
      <vt:lpstr>1. Передумови і мотивація виходу підприємств на зовнішні ринки.</vt:lpstr>
      <vt:lpstr>Презентація PowerPoint</vt:lpstr>
      <vt:lpstr>2. Класифікація і характеристика форм виходу на зовнішні ринки.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Новосьолов Іван Володимирович</dc:creator>
  <cp:lastModifiedBy>User</cp:lastModifiedBy>
  <cp:revision>99</cp:revision>
  <dcterms:created xsi:type="dcterms:W3CDTF">2023-01-12T09:20:21Z</dcterms:created>
  <dcterms:modified xsi:type="dcterms:W3CDTF">2024-04-03T09:27:05Z</dcterms:modified>
</cp:coreProperties>
</file>