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0"/>
  </p:notesMasterIdLst>
  <p:sldIdLst>
    <p:sldId id="310" r:id="rId2"/>
    <p:sldId id="916" r:id="rId3"/>
    <p:sldId id="933" r:id="rId4"/>
    <p:sldId id="934" r:id="rId5"/>
    <p:sldId id="917" r:id="rId6"/>
    <p:sldId id="935" r:id="rId7"/>
    <p:sldId id="918" r:id="rId8"/>
    <p:sldId id="914" r:id="rId9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93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E7FD"/>
    <a:srgbClr val="C1D9F3"/>
    <a:srgbClr val="CDD9FC"/>
    <a:srgbClr val="D1DAE4"/>
    <a:srgbClr val="A7BDF6"/>
    <a:srgbClr val="1D528D"/>
    <a:srgbClr val="91AAEC"/>
    <a:srgbClr val="144378"/>
    <a:srgbClr val="3186E3"/>
    <a:srgbClr val="0F2E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Помірний стиль 4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Помірний стиль 4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Помірний стиль 3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ітлий стиль 2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Світлий стиль 2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ітлий стиль 3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Помірний стиль 1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5758FB7-9AC5-4552-8A53-C91805E547FA}" styleName="Стиль із теми 1 –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Помірний стиль 3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ітлий стиль 1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75DCB02-9BB8-47FD-8907-85C794F793BA}" styleName="Стиль із теми 1 –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012ECD-51FC-41F1-AA8D-1B2483CD663E}" styleName="Світлий стиль 2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Світлий стиль 3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0" autoAdjust="0"/>
    <p:restoredTop sz="92326" autoAdjust="0"/>
  </p:normalViewPr>
  <p:slideViewPr>
    <p:cSldViewPr>
      <p:cViewPr varScale="1">
        <p:scale>
          <a:sx n="69" d="100"/>
          <a:sy n="69" d="100"/>
        </p:scale>
        <p:origin x="1422" y="60"/>
      </p:cViewPr>
      <p:guideLst>
        <p:guide orient="horz" pos="193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6D5D5E-4555-4EF0-8AEE-7A76AEF5CAEB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9" tIns="45389" rIns="90779" bIns="4538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0779" tIns="45389" rIns="90779" bIns="4538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5300"/>
          </a:xfrm>
          <a:prstGeom prst="rect">
            <a:avLst/>
          </a:prstGeom>
        </p:spPr>
        <p:txBody>
          <a:bodyPr vert="horz" wrap="square" lIns="90779" tIns="45389" rIns="90779" bIns="453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B4526-B03E-4040-B591-F581FA3225D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0359854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</a:t>
            </a:fld>
            <a:endParaRPr lang="ru-RU" altLang="uk-UA" smtClean="0"/>
          </a:p>
        </p:txBody>
      </p:sp>
    </p:spTree>
    <p:extLst>
      <p:ext uri="{BB962C8B-B14F-4D97-AF65-F5344CB8AC3E}">
        <p14:creationId xmlns:p14="http://schemas.microsoft.com/office/powerpoint/2010/main" val="3750597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4B7-1AF8-422D-9ECD-83655AD77063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E69EE-5AEE-4D61-BEB5-FFBA04B6B9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488198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6A1B-F1FC-4F9D-8735-539F3387C86B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4234D-8F3B-4B36-88F3-FF6DA08768B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0398685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7B96-2133-482B-9A49-FB33CA307888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8EAAE-AAF7-4598-9176-0E6337A1B09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814735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189F-810A-42BE-A600-29357F47429B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26E3-ADF1-4069-9592-3BBB5420D5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942812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748A7-4F09-4AD6-96DC-558999BC23B1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F2022-9459-4DBC-9158-8503C78619C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92335475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E7F4-FAEE-413D-A6F2-5D6E657EA765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1591-235F-4382-8E52-81C71355E20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52994240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33B-C7C1-4090-A704-DAC5E94A6E6E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FE-B45A-4EDD-9D51-7705D656E2C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35095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45D7-FA28-4CC1-B37C-FEB8251F7273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A99C-F9F3-454D-B324-30F05E80CAA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6136659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D4F03-9FAF-45E7-91E4-F69D2ED9C5E2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1FA4-F55E-4F74-A03E-CEAB45C5171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6887713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F2DC2-AFC0-4FE3-BD3F-2815475F871F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F389-3B31-48CB-83E6-A38D2F71DEF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17415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7D7-ACD6-4895-A554-A98199A5CD1A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FC59C-E7A5-41ED-A33D-5E7C81EBCB6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842649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35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6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7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8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2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0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1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3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4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5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6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7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8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9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0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1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2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3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4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65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111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2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3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4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5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6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7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8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9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0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1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2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66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7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8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9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0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1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2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3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4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5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6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7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78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9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0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1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2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3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4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5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6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7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8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9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0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7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9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9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текста</a:t>
            </a:r>
          </a:p>
          <a:p>
            <a:pPr lvl="1"/>
            <a:r>
              <a:rPr lang="en-US" altLang="uk-UA" smtClean="0"/>
              <a:t>Второй уровень</a:t>
            </a:r>
          </a:p>
          <a:p>
            <a:pPr lvl="2"/>
            <a:r>
              <a:rPr lang="en-US" altLang="uk-UA" smtClean="0"/>
              <a:t>Третий уровень</a:t>
            </a:r>
          </a:p>
          <a:p>
            <a:pPr lvl="3"/>
            <a:r>
              <a:rPr lang="en-US" altLang="uk-UA" smtClean="0"/>
              <a:t>Четвертый уровень</a:t>
            </a:r>
          </a:p>
          <a:p>
            <a:pPr lvl="4"/>
            <a:r>
              <a:rPr lang="en-US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A95AFC7E-0181-4ED6-9046-95DD480F976B}" type="datetimeFigureOut">
              <a:rPr lang="ru-RU"/>
              <a:pPr>
                <a:defRPr/>
              </a:pPr>
              <a:t>12.04.2021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EE5AEF-E962-4A57-8304-8F18007BB3C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276" r:id="rId2"/>
    <p:sldLayoutId id="2147485277" r:id="rId3"/>
    <p:sldLayoutId id="2147485278" r:id="rId4"/>
    <p:sldLayoutId id="2147485279" r:id="rId5"/>
    <p:sldLayoutId id="2147485280" r:id="rId6"/>
    <p:sldLayoutId id="2147485281" r:id="rId7"/>
    <p:sldLayoutId id="2147485282" r:id="rId8"/>
    <p:sldLayoutId id="2147485283" r:id="rId9"/>
    <p:sldLayoutId id="2147485284" r:id="rId10"/>
    <p:sldLayoutId id="2147485285" r:id="rId11"/>
  </p:sldLayoutIdLst>
  <p:transition>
    <p:strips dir="ld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uk-UA" sz="4400" i="0" smtClean="0">
                <a:latin typeface="Bookman Old Style" pitchFamily="18" charset="0"/>
              </a:rPr>
              <a:t>Методика </a:t>
            </a:r>
            <a:r>
              <a:rPr lang="uk-UA" sz="4400" i="0" dirty="0" smtClean="0">
                <a:latin typeface="Bookman Old Style" pitchFamily="18" charset="0"/>
              </a:rPr>
              <a:t>підготовки тез наукової доповіді</a:t>
            </a:r>
            <a:endParaRPr lang="ru-RU" sz="5400" i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ctr">
              <a:defRPr/>
            </a:pPr>
            <a:r>
              <a:rPr lang="uk-UA" sz="5000" i="0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</a:rPr>
              <a:t>ЗМІСТ</a:t>
            </a:r>
            <a:endParaRPr lang="uk-UA" sz="5000" i="0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6824" y="1268760"/>
            <a:ext cx="9117176" cy="5472608"/>
          </a:xfrm>
        </p:spPr>
        <p:txBody>
          <a:bodyPr/>
          <a:lstStyle/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None/>
              <a:defRPr/>
            </a:pPr>
            <a:r>
              <a:rPr lang="ru-RU" sz="36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15.1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	</a:t>
            </a:r>
            <a:r>
              <a:rPr lang="uk-UA" sz="36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Загальні вимоги до тез наукової доповіді</a:t>
            </a:r>
          </a:p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None/>
              <a:defRPr/>
            </a:pPr>
            <a:r>
              <a:rPr lang="ru-RU" sz="36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15.2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	</a:t>
            </a:r>
            <a:r>
              <a:rPr lang="uk-UA" sz="36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Типи тез, класифікація способів та алгоритм написання тез</a:t>
            </a:r>
          </a:p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None/>
              <a:defRPr/>
            </a:pPr>
            <a:r>
              <a:rPr lang="ru-RU" sz="36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15.3</a:t>
            </a:r>
            <a:r>
              <a:rPr lang="ru-RU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	</a:t>
            </a:r>
            <a:r>
              <a:rPr lang="uk-UA" sz="36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Приклад написання тез наукової доповіді у галузі бухгалтерського обліку</a:t>
            </a:r>
          </a:p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None/>
              <a:defRPr/>
            </a:pPr>
            <a:r>
              <a:rPr lang="uk-UA" sz="36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15.4. Методика підготовки доповіді на конференції</a:t>
            </a:r>
            <a:endParaRPr lang="ru-RU" sz="36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269875"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None/>
              <a:defRPr/>
            </a:pPr>
            <a:endParaRPr lang="ru-RU" sz="36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390525"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None/>
              <a:defRPr/>
            </a:pPr>
            <a:endParaRPr lang="ru-RU" sz="36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endParaRPr lang="uk-UA" sz="3600" spc="-40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Сполучна лінія уступом 22"/>
          <p:cNvCxnSpPr>
            <a:stCxn id="7" idx="1"/>
            <a:endCxn id="8" idx="1"/>
          </p:cNvCxnSpPr>
          <p:nvPr/>
        </p:nvCxnSpPr>
        <p:spPr bwMode="auto">
          <a:xfrm rot="10800000" flipV="1">
            <a:off x="1061865" y="4537865"/>
            <a:ext cx="1850503" cy="822328"/>
          </a:xfrm>
          <a:prstGeom prst="bentConnector3">
            <a:avLst>
              <a:gd name="adj1" fmla="val 143757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Сполучна лінія уступом 9"/>
          <p:cNvCxnSpPr>
            <a:stCxn id="3" idx="1"/>
            <a:endCxn id="4" idx="1"/>
          </p:cNvCxnSpPr>
          <p:nvPr/>
        </p:nvCxnSpPr>
        <p:spPr bwMode="auto">
          <a:xfrm rot="10800000" flipH="1" flipV="1">
            <a:off x="89756" y="1497628"/>
            <a:ext cx="972108" cy="689623"/>
          </a:xfrm>
          <a:prstGeom prst="bentConnector3">
            <a:avLst>
              <a:gd name="adj1" fmla="val 16471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Округлений прямокутник 3"/>
          <p:cNvSpPr/>
          <p:nvPr/>
        </p:nvSpPr>
        <p:spPr bwMode="auto">
          <a:xfrm>
            <a:off x="1061864" y="1891451"/>
            <a:ext cx="7992380" cy="591601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2000" dirty="0">
                <a:latin typeface="Bookman Old Style" panose="02050604050505020204" pitchFamily="18" charset="0"/>
              </a:rPr>
              <a:t>Ознайомити учасників конференції із змістом тез доповіді, щоб вони могли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2915816" y="2612402"/>
            <a:ext cx="6117145" cy="711554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uk-UA" sz="2000" dirty="0">
                <a:latin typeface="Bookman Old Style" panose="02050604050505020204" pitchFamily="18" charset="0"/>
              </a:rPr>
              <a:t>Виділити для себе найцікавіші моменти доповіді, теми і </a:t>
            </a:r>
            <a:r>
              <a:rPr lang="uk-UA" sz="2000" dirty="0" smtClean="0">
                <a:latin typeface="Bookman Old Style" panose="02050604050505020204" pitchFamily="18" charset="0"/>
              </a:rPr>
              <a:t>проблеми</a:t>
            </a:r>
            <a:endParaRPr lang="uk-UA" sz="2000" dirty="0">
              <a:latin typeface="Bookman Old Style" panose="02050604050505020204" pitchFamily="18" charset="0"/>
            </a:endParaRP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2912367" y="3477933"/>
            <a:ext cx="6120594" cy="688944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uk-UA" sz="2000" dirty="0">
                <a:latin typeface="Bookman Old Style" panose="02050604050505020204" pitchFamily="18" charset="0"/>
              </a:rPr>
              <a:t>Прогнозувати можливості дискусії і свою участь у </a:t>
            </a:r>
            <a:r>
              <a:rPr lang="uk-UA" sz="2000" dirty="0" smtClean="0">
                <a:latin typeface="Bookman Old Style" panose="02050604050505020204" pitchFamily="18" charset="0"/>
              </a:rPr>
              <a:t>ній</a:t>
            </a:r>
            <a:endParaRPr lang="uk-UA" sz="2000" dirty="0">
              <a:latin typeface="Bookman Old Style" panose="02050604050505020204" pitchFamily="18" charset="0"/>
            </a:endParaRP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2912367" y="4301651"/>
            <a:ext cx="6120594" cy="472428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Спланувати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зустрічі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колегами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т.д</a:t>
            </a:r>
            <a:endParaRPr kumimoji="0" lang="uk-UA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1061864" y="4915122"/>
            <a:ext cx="7971097" cy="89014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Донести в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доступній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до тих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причин не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зможуть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виступити</a:t>
            </a:r>
            <a:endParaRPr kumimoji="0" lang="uk-UA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Сполучна лінія уступом 15"/>
          <p:cNvCxnSpPr>
            <a:stCxn id="4" idx="1"/>
            <a:endCxn id="5" idx="1"/>
          </p:cNvCxnSpPr>
          <p:nvPr/>
        </p:nvCxnSpPr>
        <p:spPr bwMode="auto">
          <a:xfrm rot="10800000" flipH="1" flipV="1">
            <a:off x="1061864" y="2187251"/>
            <a:ext cx="1853952" cy="780927"/>
          </a:xfrm>
          <a:prstGeom prst="bentConnector3">
            <a:avLst>
              <a:gd name="adj1" fmla="val -43821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6" idx="1"/>
            <a:endCxn id="7" idx="1"/>
          </p:cNvCxnSpPr>
          <p:nvPr/>
        </p:nvCxnSpPr>
        <p:spPr bwMode="auto">
          <a:xfrm rot="10800000" flipV="1">
            <a:off x="2912367" y="3822405"/>
            <a:ext cx="12700" cy="715460"/>
          </a:xfrm>
          <a:prstGeom prst="bentConnector3">
            <a:avLst>
              <a:gd name="adj1" fmla="val 21062748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Сполучна лінія уступом 19"/>
          <p:cNvCxnSpPr>
            <a:stCxn id="5" idx="1"/>
            <a:endCxn id="6" idx="1"/>
          </p:cNvCxnSpPr>
          <p:nvPr/>
        </p:nvCxnSpPr>
        <p:spPr bwMode="auto">
          <a:xfrm rot="10800000" flipV="1">
            <a:off x="2912368" y="2968179"/>
            <a:ext cx="3449" cy="854226"/>
          </a:xfrm>
          <a:prstGeom prst="bentConnector3">
            <a:avLst>
              <a:gd name="adj1" fmla="val 77279327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Прямокутник 8"/>
          <p:cNvSpPr/>
          <p:nvPr/>
        </p:nvSpPr>
        <p:spPr>
          <a:xfrm>
            <a:off x="0" y="14094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err="1" smtClean="0">
                <a:latin typeface="Bookman Old Style" panose="02050604050505020204" pitchFamily="18" charset="0"/>
              </a:rPr>
              <a:t>Призначення</a:t>
            </a:r>
            <a:r>
              <a:rPr lang="ru-RU" sz="4000" dirty="0" smtClean="0">
                <a:latin typeface="Bookman Old Style" panose="02050604050505020204" pitchFamily="18" charset="0"/>
              </a:rPr>
              <a:t> тез</a:t>
            </a:r>
            <a:endParaRPr lang="uk-UA" sz="4000" dirty="0">
              <a:latin typeface="Bookman Old Style" panose="02050604050505020204" pitchFamily="18" charset="0"/>
            </a:endParaRPr>
          </a:p>
        </p:txBody>
      </p:sp>
      <p:sp>
        <p:nvSpPr>
          <p:cNvPr id="14" name="Округлений прямокутник 13"/>
          <p:cNvSpPr/>
          <p:nvPr/>
        </p:nvSpPr>
        <p:spPr bwMode="auto">
          <a:xfrm>
            <a:off x="1061863" y="5920174"/>
            <a:ext cx="7971097" cy="89014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Оприлюднити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надбанням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зацікавлених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отриманні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інформації</a:t>
            </a:r>
            <a:endParaRPr kumimoji="0" lang="uk-UA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Сполучна лінія уступом 23"/>
          <p:cNvCxnSpPr>
            <a:stCxn id="7" idx="1"/>
            <a:endCxn id="14" idx="1"/>
          </p:cNvCxnSpPr>
          <p:nvPr/>
        </p:nvCxnSpPr>
        <p:spPr bwMode="auto">
          <a:xfrm rot="10800000" flipV="1">
            <a:off x="1061863" y="4537865"/>
            <a:ext cx="1850504" cy="1827380"/>
          </a:xfrm>
          <a:prstGeom prst="bentConnector3">
            <a:avLst>
              <a:gd name="adj1" fmla="val 143756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Округлений прямокутник 2"/>
          <p:cNvSpPr/>
          <p:nvPr/>
        </p:nvSpPr>
        <p:spPr bwMode="auto">
          <a:xfrm>
            <a:off x="89756" y="1244719"/>
            <a:ext cx="8964488" cy="50582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  <a:cs typeface="Times New Roman" panose="02020603050405020304" pitchFamily="18" charset="0"/>
              </a:rPr>
              <a:t>Призначення тез</a:t>
            </a:r>
          </a:p>
        </p:txBody>
      </p:sp>
      <p:cxnSp>
        <p:nvCxnSpPr>
          <p:cNvPr id="67" name="Пряма зі стрілкою 66"/>
          <p:cNvCxnSpPr/>
          <p:nvPr/>
        </p:nvCxnSpPr>
        <p:spPr bwMode="auto">
          <a:xfrm>
            <a:off x="251520" y="6309320"/>
            <a:ext cx="0" cy="44507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013958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Сполучна лінія уступом 22"/>
          <p:cNvCxnSpPr>
            <a:stCxn id="5" idx="1"/>
            <a:endCxn id="7" idx="1"/>
          </p:cNvCxnSpPr>
          <p:nvPr/>
        </p:nvCxnSpPr>
        <p:spPr bwMode="auto">
          <a:xfrm rot="10800000" flipH="1" flipV="1">
            <a:off x="1061863" y="2581108"/>
            <a:ext cx="12700" cy="2373124"/>
          </a:xfrm>
          <a:prstGeom prst="bentConnector3">
            <a:avLst>
              <a:gd name="adj1" fmla="val -6348984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Сполучна лінія уступом 9"/>
          <p:cNvCxnSpPr>
            <a:endCxn id="4" idx="1"/>
          </p:cNvCxnSpPr>
          <p:nvPr/>
        </p:nvCxnSpPr>
        <p:spPr bwMode="auto">
          <a:xfrm rot="16200000" flipH="1">
            <a:off x="241011" y="905782"/>
            <a:ext cx="831360" cy="810343"/>
          </a:xfrm>
          <a:prstGeom prst="bentConnector2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Округлений прямокутник 3"/>
          <p:cNvSpPr/>
          <p:nvPr/>
        </p:nvSpPr>
        <p:spPr bwMode="auto">
          <a:xfrm>
            <a:off x="1061863" y="1430833"/>
            <a:ext cx="7992380" cy="591601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ru-RU" sz="2000" dirty="0" err="1">
                <a:latin typeface="Bookman Old Style" panose="02050604050505020204" pitchFamily="18" charset="0"/>
              </a:rPr>
              <a:t>Встановити</a:t>
            </a:r>
            <a:r>
              <a:rPr lang="ru-RU" sz="2000" dirty="0">
                <a:latin typeface="Bookman Old Style" panose="02050604050505020204" pitchFamily="18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</a:rPr>
              <a:t>пріоритет</a:t>
            </a:r>
            <a:r>
              <a:rPr lang="ru-RU" sz="2000" dirty="0">
                <a:latin typeface="Bookman Old Style" panose="02050604050505020204" pitchFamily="18" charset="0"/>
              </a:rPr>
              <a:t> автора (дата </a:t>
            </a:r>
            <a:r>
              <a:rPr lang="ru-RU" sz="2000" dirty="0" err="1">
                <a:latin typeface="Bookman Old Style" panose="02050604050505020204" pitchFamily="18" charset="0"/>
              </a:rPr>
              <a:t>підписання</a:t>
            </a:r>
            <a:r>
              <a:rPr lang="ru-RU" sz="2000" dirty="0">
                <a:latin typeface="Bookman Old Style" panose="02050604050505020204" pitchFamily="18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</a:rPr>
              <a:t>публікації</a:t>
            </a:r>
            <a:r>
              <a:rPr lang="ru-RU" sz="2000" dirty="0">
                <a:latin typeface="Bookman Old Style" panose="02050604050505020204" pitchFamily="18" charset="0"/>
              </a:rPr>
              <a:t> до </a:t>
            </a:r>
            <a:r>
              <a:rPr lang="ru-RU" sz="2000" dirty="0" err="1">
                <a:latin typeface="Bookman Old Style" panose="02050604050505020204" pitchFamily="18" charset="0"/>
              </a:rPr>
              <a:t>друку</a:t>
            </a:r>
            <a:r>
              <a:rPr lang="ru-RU" sz="2000" dirty="0">
                <a:latin typeface="Bookman Old Style" panose="02050604050505020204" pitchFamily="18" charset="0"/>
              </a:rPr>
              <a:t> – </a:t>
            </a:r>
            <a:r>
              <a:rPr lang="ru-RU" sz="2000" dirty="0" err="1">
                <a:latin typeface="Bookman Old Style" panose="02050604050505020204" pitchFamily="18" charset="0"/>
              </a:rPr>
              <a:t>це</a:t>
            </a:r>
            <a:r>
              <a:rPr lang="ru-RU" sz="2000" dirty="0">
                <a:latin typeface="Bookman Old Style" panose="02050604050505020204" pitchFamily="18" charset="0"/>
              </a:rPr>
              <a:t> дата </a:t>
            </a:r>
            <a:r>
              <a:rPr lang="ru-RU" sz="2000" dirty="0" err="1">
                <a:latin typeface="Bookman Old Style" panose="02050604050505020204" pitchFamily="18" charset="0"/>
              </a:rPr>
              <a:t>пріоритету</a:t>
            </a:r>
            <a:r>
              <a:rPr lang="ru-RU" sz="2000" dirty="0">
                <a:latin typeface="Bookman Old Style" panose="02050604050505020204" pitchFamily="18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</a:rPr>
              <a:t>науковця</a:t>
            </a:r>
            <a:r>
              <a:rPr lang="ru-RU" sz="2000" dirty="0">
                <a:latin typeface="Bookman Old Style" panose="02050604050505020204" pitchFamily="18" charset="0"/>
              </a:rPr>
              <a:t>)</a:t>
            </a:r>
            <a:endParaRPr lang="uk-UA" sz="2000" dirty="0">
              <a:latin typeface="Bookman Old Style" panose="02050604050505020204" pitchFamily="18" charset="0"/>
            </a:endParaRP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1061863" y="2225331"/>
            <a:ext cx="7971098" cy="711554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000" dirty="0" err="1">
                <a:latin typeface="Bookman Old Style" panose="02050604050505020204" pitchFamily="18" charset="0"/>
              </a:rPr>
              <a:t>Засвідчити</a:t>
            </a:r>
            <a:r>
              <a:rPr lang="ru-RU" sz="2000" dirty="0">
                <a:latin typeface="Bookman Old Style" panose="02050604050505020204" pitchFamily="18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</a:rPr>
              <a:t>особистий</a:t>
            </a:r>
            <a:r>
              <a:rPr lang="ru-RU" sz="2000" dirty="0">
                <a:latin typeface="Bookman Old Style" panose="02050604050505020204" pitchFamily="18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</a:rPr>
              <a:t>внесок</a:t>
            </a:r>
            <a:r>
              <a:rPr lang="ru-RU" sz="2000" dirty="0">
                <a:latin typeface="Bookman Old Style" panose="02050604050505020204" pitchFamily="18" charset="0"/>
              </a:rPr>
              <a:t> як </a:t>
            </a:r>
            <a:r>
              <a:rPr lang="ru-RU" sz="2000" dirty="0" err="1">
                <a:latin typeface="Bookman Old Style" panose="02050604050505020204" pitchFamily="18" charset="0"/>
              </a:rPr>
              <a:t>дослідника</a:t>
            </a:r>
            <a:r>
              <a:rPr lang="ru-RU" sz="2000" dirty="0">
                <a:latin typeface="Bookman Old Style" panose="02050604050505020204" pitchFamily="18" charset="0"/>
              </a:rPr>
              <a:t> у </a:t>
            </a:r>
            <a:r>
              <a:rPr lang="ru-RU" sz="2000" dirty="0" err="1">
                <a:latin typeface="Bookman Old Style" panose="02050604050505020204" pitchFamily="18" charset="0"/>
              </a:rPr>
              <a:t>розробку</a:t>
            </a:r>
            <a:r>
              <a:rPr lang="ru-RU" sz="2000" dirty="0">
                <a:latin typeface="Bookman Old Style" panose="02050604050505020204" pitchFamily="18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</a:rPr>
              <a:t>наукової</a:t>
            </a:r>
            <a:r>
              <a:rPr lang="ru-RU" sz="2000" dirty="0">
                <a:latin typeface="Bookman Old Style" panose="02050604050505020204" pitchFamily="18" charset="0"/>
              </a:rPr>
              <a:t> </a:t>
            </a:r>
            <a:r>
              <a:rPr lang="ru-RU" sz="2000" dirty="0" err="1">
                <a:latin typeface="Bookman Old Style" panose="02050604050505020204" pitchFamily="18" charset="0"/>
              </a:rPr>
              <a:t>проблеми</a:t>
            </a:r>
            <a:endParaRPr lang="uk-UA" sz="2000" dirty="0">
              <a:latin typeface="Bookman Old Style" panose="02050604050505020204" pitchFamily="18" charset="0"/>
            </a:endParaRP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1061862" y="3087440"/>
            <a:ext cx="7971099" cy="1343090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uk-UA" sz="2000" dirty="0">
                <a:latin typeface="Bookman Old Style" panose="02050604050505020204" pitchFamily="18" charset="0"/>
              </a:rPr>
              <a:t>Підтвердити достовірність основних результатів і висновки наукової роботи, її новизну і рівень (оскільки після виходу у світ публікація стає об'єктом вивчення й оцінювання широкої наукової громадськості)</a:t>
            </a: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1074563" y="4607256"/>
            <a:ext cx="7958398" cy="69395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Підтвердити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факт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апробації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висновків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праці</a:t>
            </a:r>
            <a:endParaRPr kumimoji="0" lang="uk-UA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1068212" y="5512906"/>
            <a:ext cx="7971097" cy="89014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Відобразити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зміст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завершеність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цілому</a:t>
            </a:r>
            <a:endParaRPr kumimoji="0" lang="uk-UA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Сполучна лінія уступом 15"/>
          <p:cNvCxnSpPr>
            <a:stCxn id="4" idx="1"/>
            <a:endCxn id="5" idx="1"/>
          </p:cNvCxnSpPr>
          <p:nvPr/>
        </p:nvCxnSpPr>
        <p:spPr bwMode="auto">
          <a:xfrm rot="10800000" flipV="1">
            <a:off x="1061863" y="1726634"/>
            <a:ext cx="12700" cy="854474"/>
          </a:xfrm>
          <a:prstGeom prst="bentConnector3">
            <a:avLst>
              <a:gd name="adj1" fmla="val 648152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Прямокутник 8"/>
          <p:cNvSpPr/>
          <p:nvPr/>
        </p:nvSpPr>
        <p:spPr>
          <a:xfrm>
            <a:off x="0" y="14094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err="1" smtClean="0">
                <a:latin typeface="Bookman Old Style" panose="02050604050505020204" pitchFamily="18" charset="0"/>
              </a:rPr>
              <a:t>Призначення</a:t>
            </a:r>
            <a:r>
              <a:rPr lang="ru-RU" sz="4000" dirty="0" smtClean="0">
                <a:latin typeface="Bookman Old Style" panose="02050604050505020204" pitchFamily="18" charset="0"/>
              </a:rPr>
              <a:t> тез</a:t>
            </a:r>
            <a:endParaRPr lang="uk-UA" sz="4000" dirty="0">
              <a:latin typeface="Bookman Old Style" panose="02050604050505020204" pitchFamily="18" charset="0"/>
            </a:endParaRPr>
          </a:p>
        </p:txBody>
      </p:sp>
      <p:cxnSp>
        <p:nvCxnSpPr>
          <p:cNvPr id="46" name="Сполучна лінія уступом 45"/>
          <p:cNvCxnSpPr>
            <a:stCxn id="7" idx="1"/>
            <a:endCxn id="8" idx="1"/>
          </p:cNvCxnSpPr>
          <p:nvPr/>
        </p:nvCxnSpPr>
        <p:spPr bwMode="auto">
          <a:xfrm rot="10800000" flipV="1">
            <a:off x="1068213" y="4954231"/>
            <a:ext cx="6351" cy="1003745"/>
          </a:xfrm>
          <a:prstGeom prst="bentConnector3">
            <a:avLst>
              <a:gd name="adj1" fmla="val 12955125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Пряма зі стрілкою 54"/>
          <p:cNvCxnSpPr>
            <a:endCxn id="6" idx="1"/>
          </p:cNvCxnSpPr>
          <p:nvPr/>
        </p:nvCxnSpPr>
        <p:spPr bwMode="auto">
          <a:xfrm>
            <a:off x="251519" y="3758985"/>
            <a:ext cx="810343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21854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>
                <a:latin typeface="Bookman Old Style" panose="02050604050505020204" pitchFamily="18" charset="0"/>
              </a:rPr>
              <a:t>Типи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видань</a:t>
            </a:r>
            <a:r>
              <a:rPr lang="ru-RU" sz="2800" dirty="0">
                <a:latin typeface="Bookman Old Style" panose="02050604050505020204" pitchFamily="18" charset="0"/>
              </a:rPr>
              <a:t>,  де </a:t>
            </a:r>
            <a:r>
              <a:rPr lang="ru-RU" sz="2800" dirty="0" err="1">
                <a:latin typeface="Bookman Old Style" panose="02050604050505020204" pitchFamily="18" charset="0"/>
              </a:rPr>
              <a:t>публікуються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тези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наукової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доповіді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251520" y="1988840"/>
            <a:ext cx="8712968" cy="57606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2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Типи видань</a:t>
            </a:r>
            <a:endParaRPr kumimoji="0" lang="uk-UA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283568" y="3431735"/>
            <a:ext cx="2696343" cy="1296144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Збірник праць конференцій</a:t>
            </a: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3251919" y="3431735"/>
            <a:ext cx="2704257" cy="1296144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Збірник матеріалів з’їздів</a:t>
            </a: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6228184" y="3431735"/>
            <a:ext cx="2704792" cy="1296144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Збірник симпозіуму</a:t>
            </a:r>
          </a:p>
        </p:txBody>
      </p:sp>
      <p:cxnSp>
        <p:nvCxnSpPr>
          <p:cNvPr id="10" name="Сполучна лінія уступом 9"/>
          <p:cNvCxnSpPr>
            <a:stCxn id="5" idx="2"/>
            <a:endCxn id="6" idx="0"/>
          </p:cNvCxnSpPr>
          <p:nvPr/>
        </p:nvCxnSpPr>
        <p:spPr bwMode="auto">
          <a:xfrm rot="5400000">
            <a:off x="2686457" y="1510187"/>
            <a:ext cx="866831" cy="2976264"/>
          </a:xfrm>
          <a:prstGeom prst="bentConnector3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Сполучна лінія уступом 11"/>
          <p:cNvCxnSpPr/>
          <p:nvPr/>
        </p:nvCxnSpPr>
        <p:spPr bwMode="auto">
          <a:xfrm rot="5400000">
            <a:off x="4172611" y="2996342"/>
            <a:ext cx="866831" cy="3956"/>
          </a:xfrm>
          <a:prstGeom prst="bentConnector3">
            <a:avLst/>
          </a:prstGeom>
          <a:ln>
            <a:headEnd type="none" w="med" len="med"/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5" idx="2"/>
            <a:endCxn id="8" idx="0"/>
          </p:cNvCxnSpPr>
          <p:nvPr/>
        </p:nvCxnSpPr>
        <p:spPr bwMode="auto">
          <a:xfrm rot="16200000" flipH="1">
            <a:off x="5660877" y="1512031"/>
            <a:ext cx="866831" cy="2972576"/>
          </a:xfrm>
          <a:prstGeom prst="bentConnector3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782465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>
                <a:latin typeface="Bookman Old Style" panose="02050604050505020204" pitchFamily="18" charset="0"/>
              </a:rPr>
              <a:t>Типи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наукових</a:t>
            </a:r>
            <a:r>
              <a:rPr lang="ru-RU" sz="2800" dirty="0">
                <a:latin typeface="Bookman Old Style" panose="02050604050505020204" pitchFamily="18" charset="0"/>
              </a:rPr>
              <a:t> тез у </a:t>
            </a:r>
            <a:r>
              <a:rPr lang="ru-RU" sz="2800" dirty="0" err="1">
                <a:latin typeface="Bookman Old Style" panose="02050604050505020204" pitchFamily="18" charset="0"/>
              </a:rPr>
              <a:t>бухгалтерських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наукових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дослідженнях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283568" y="3431734"/>
            <a:ext cx="2696343" cy="1869473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1. Постановка проблеми або завдання</a:t>
            </a: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3251919" y="3431735"/>
            <a:ext cx="2704257" cy="186947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2. Результати дослідження</a:t>
            </a: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6228184" y="3431735"/>
            <a:ext cx="2704792" cy="186947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3. Нова методика досліджень</a:t>
            </a:r>
          </a:p>
        </p:txBody>
      </p:sp>
      <p:cxnSp>
        <p:nvCxnSpPr>
          <p:cNvPr id="10" name="Сполучна лінія уступом 9"/>
          <p:cNvCxnSpPr>
            <a:stCxn id="5" idx="2"/>
            <a:endCxn id="6" idx="0"/>
          </p:cNvCxnSpPr>
          <p:nvPr/>
        </p:nvCxnSpPr>
        <p:spPr bwMode="auto">
          <a:xfrm rot="5400000">
            <a:off x="2686457" y="1510187"/>
            <a:ext cx="866831" cy="2976264"/>
          </a:xfrm>
          <a:prstGeom prst="bentConnector3">
            <a:avLst>
              <a:gd name="adj1" fmla="val -9936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Сполучна лінія уступом 11"/>
          <p:cNvCxnSpPr/>
          <p:nvPr/>
        </p:nvCxnSpPr>
        <p:spPr bwMode="auto">
          <a:xfrm rot="5400000">
            <a:off x="4172611" y="2996342"/>
            <a:ext cx="866831" cy="3956"/>
          </a:xfrm>
          <a:prstGeom prst="bentConnector3">
            <a:avLst>
              <a:gd name="adj1" fmla="val -7720"/>
            </a:avLst>
          </a:prstGeom>
          <a:ln>
            <a:headEnd type="none" w="med" len="med"/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5" idx="2"/>
            <a:endCxn id="8" idx="0"/>
          </p:cNvCxnSpPr>
          <p:nvPr/>
        </p:nvCxnSpPr>
        <p:spPr bwMode="auto">
          <a:xfrm rot="16200000" flipH="1">
            <a:off x="5660877" y="1512031"/>
            <a:ext cx="866831" cy="2972576"/>
          </a:xfrm>
          <a:prstGeom prst="bentConnector3">
            <a:avLst>
              <a:gd name="adj1" fmla="val -9936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Округлений прямокутник 4"/>
          <p:cNvSpPr/>
          <p:nvPr/>
        </p:nvSpPr>
        <p:spPr bwMode="auto">
          <a:xfrm>
            <a:off x="251520" y="1988840"/>
            <a:ext cx="8712968" cy="57606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2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Типи наукових тез</a:t>
            </a:r>
            <a:endParaRPr kumimoji="0" lang="uk-UA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46425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93662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>
                <a:latin typeface="Bookman Old Style" panose="02050604050505020204" pitchFamily="18" charset="0"/>
              </a:rPr>
              <a:t>Дерево страху</a:t>
            </a:r>
          </a:p>
        </p:txBody>
      </p:sp>
      <p:sp>
        <p:nvSpPr>
          <p:cNvPr id="3" name="Округлений прямокутник 2"/>
          <p:cNvSpPr/>
          <p:nvPr/>
        </p:nvSpPr>
        <p:spPr bwMode="auto">
          <a:xfrm>
            <a:off x="1979712" y="1180794"/>
            <a:ext cx="4752528" cy="86699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Страх втратити обличчя</a:t>
            </a:r>
          </a:p>
        </p:txBody>
      </p:sp>
      <p:sp>
        <p:nvSpPr>
          <p:cNvPr id="4" name="Округлений прямокутник 3"/>
          <p:cNvSpPr/>
          <p:nvPr/>
        </p:nvSpPr>
        <p:spPr bwMode="auto">
          <a:xfrm>
            <a:off x="5112854" y="2676397"/>
            <a:ext cx="3960440" cy="72008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Страх все забути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5112854" y="5823826"/>
            <a:ext cx="3960440" cy="72008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Страх помилитися</a:t>
            </a: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34702" y="2676397"/>
            <a:ext cx="3529186" cy="72008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8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Страх запитань</a:t>
            </a:r>
            <a:endParaRPr kumimoji="0" lang="uk-UA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31948" y="4209370"/>
            <a:ext cx="3533614" cy="91904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Страх некомпетентності</a:t>
            </a: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30274" y="5823826"/>
            <a:ext cx="3533614" cy="72008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Страх</a:t>
            </a:r>
            <a:r>
              <a:rPr kumimoji="0" lang="uk-UA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ворожості</a:t>
            </a:r>
            <a:endParaRPr kumimoji="0" lang="uk-UA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9" name="Округлений прямокутник 8"/>
          <p:cNvSpPr/>
          <p:nvPr/>
        </p:nvSpPr>
        <p:spPr bwMode="auto">
          <a:xfrm>
            <a:off x="5114890" y="4152964"/>
            <a:ext cx="3960440" cy="103185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Страх показати свій</a:t>
            </a:r>
            <a:r>
              <a:rPr kumimoji="0" lang="uk-UA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страх</a:t>
            </a:r>
            <a:endParaRPr kumimoji="0" lang="uk-UA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cxnSp>
        <p:nvCxnSpPr>
          <p:cNvPr id="11" name="Сполучна лінія уступом 10"/>
          <p:cNvCxnSpPr>
            <a:stCxn id="3" idx="2"/>
            <a:endCxn id="4" idx="1"/>
          </p:cNvCxnSpPr>
          <p:nvPr/>
        </p:nvCxnSpPr>
        <p:spPr bwMode="auto">
          <a:xfrm rot="16200000" flipH="1">
            <a:off x="4240090" y="2163673"/>
            <a:ext cx="988650" cy="756878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Сполучна лінія уступом 12"/>
          <p:cNvCxnSpPr>
            <a:stCxn id="3" idx="2"/>
            <a:endCxn id="5" idx="1"/>
          </p:cNvCxnSpPr>
          <p:nvPr/>
        </p:nvCxnSpPr>
        <p:spPr bwMode="auto">
          <a:xfrm rot="16200000" flipH="1">
            <a:off x="2666376" y="3737387"/>
            <a:ext cx="4136079" cy="756878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Сполучна лінія уступом 13"/>
          <p:cNvCxnSpPr>
            <a:stCxn id="3" idx="2"/>
            <a:endCxn id="8" idx="3"/>
          </p:cNvCxnSpPr>
          <p:nvPr/>
        </p:nvCxnSpPr>
        <p:spPr bwMode="auto">
          <a:xfrm rot="5400000">
            <a:off x="1891893" y="3719782"/>
            <a:ext cx="4136079" cy="792088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Сполучна лінія уступом 14"/>
          <p:cNvCxnSpPr>
            <a:stCxn id="3" idx="2"/>
            <a:endCxn id="7" idx="3"/>
          </p:cNvCxnSpPr>
          <p:nvPr/>
        </p:nvCxnSpPr>
        <p:spPr bwMode="auto">
          <a:xfrm rot="5400000">
            <a:off x="2650217" y="2963132"/>
            <a:ext cx="2621104" cy="790414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Сполучна лінія уступом 15"/>
          <p:cNvCxnSpPr>
            <a:stCxn id="3" idx="2"/>
            <a:endCxn id="9" idx="1"/>
          </p:cNvCxnSpPr>
          <p:nvPr/>
        </p:nvCxnSpPr>
        <p:spPr bwMode="auto">
          <a:xfrm rot="16200000" flipH="1">
            <a:off x="3424881" y="2978882"/>
            <a:ext cx="2621104" cy="758914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Сполучна лінія уступом 16"/>
          <p:cNvCxnSpPr>
            <a:stCxn id="3" idx="2"/>
            <a:endCxn id="6" idx="3"/>
          </p:cNvCxnSpPr>
          <p:nvPr/>
        </p:nvCxnSpPr>
        <p:spPr bwMode="auto">
          <a:xfrm rot="5400000">
            <a:off x="3465607" y="2146068"/>
            <a:ext cx="988650" cy="792088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769397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Дякую 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за увагу! </a:t>
            </a:r>
            <a:endParaRPr lang="uk-UA" sz="8000" b="1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00l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12553</TotalTime>
  <Words>228</Words>
  <Application>Microsoft Office PowerPoint</Application>
  <PresentationFormat>Экран (4:3)</PresentationFormat>
  <Paragraphs>49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Bookman Old Style</vt:lpstr>
      <vt:lpstr>Calibri</vt:lpstr>
      <vt:lpstr>Times New Roman</vt:lpstr>
      <vt:lpstr>Verdana</vt:lpstr>
      <vt:lpstr>Wingdings</vt:lpstr>
      <vt:lpstr>cdb2004100l</vt:lpstr>
      <vt:lpstr>Методика підготовки тез наукової доповіді</vt:lpstr>
      <vt:lpstr>ЗМІСТ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Інститути та їх функції в економіці. Базисні інститути національної економіки</dc:title>
  <dc:creator>Baggio</dc:creator>
  <cp:lastModifiedBy>Ира</cp:lastModifiedBy>
  <cp:revision>1090</cp:revision>
  <dcterms:modified xsi:type="dcterms:W3CDTF">2021-04-12T15:46:39Z</dcterms:modified>
</cp:coreProperties>
</file>