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10"/>
  </p:notesMasterIdLst>
  <p:sldIdLst>
    <p:sldId id="310" r:id="rId2"/>
    <p:sldId id="916" r:id="rId3"/>
    <p:sldId id="933" r:id="rId4"/>
    <p:sldId id="934" r:id="rId5"/>
    <p:sldId id="917" r:id="rId6"/>
    <p:sldId id="935" r:id="rId7"/>
    <p:sldId id="918" r:id="rId8"/>
    <p:sldId id="914" r:id="rId9"/>
  </p:sldIdLst>
  <p:sldSz cx="9144000" cy="6858000" type="screen4x3"/>
  <p:notesSz cx="6735763" cy="986948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93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E7FD"/>
    <a:srgbClr val="C1D9F3"/>
    <a:srgbClr val="CDD9FC"/>
    <a:srgbClr val="D1DAE4"/>
    <a:srgbClr val="A7BDF6"/>
    <a:srgbClr val="1D528D"/>
    <a:srgbClr val="91AAEC"/>
    <a:srgbClr val="144378"/>
    <a:srgbClr val="3186E3"/>
    <a:srgbClr val="0F2E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Помірний стиль 4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Помірний стиль 4 –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Помірний стиль 4 –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C89EF96-8CEA-46FF-86C4-4CE0E7609802}" styleName="Світлий стиль 3 –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Помірний стиль 3 –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Світлий стиль 2 –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Світлий стиль 2 –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Світлий стиль 3 –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DF18680-E054-41AD-8BC1-D1AEF772440D}" styleName="Помірний стиль 2 –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301B821-A1FF-4177-AEE7-76D212191A09}" styleName="Помірний стиль 1 –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5758FB7-9AC5-4552-8A53-C91805E547FA}" styleName="Стиль із теми 1 –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Помірний стиль 2 –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27F97BB-C833-4FB7-BDE5-3F7075034690}" styleName="Стиль із теми 2 –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Помірний стиль 3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Помірний стиль 1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16DA210-FB5B-4158-B5E0-FEB733F419BA}" styleName="Світли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Без стилю та сітки таблиці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ітлий стиль 1 –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7AC3CCA-C797-4891-BE02-D94E43425B78}" styleName="Помір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75DCB02-9BB8-47FD-8907-85C794F793BA}" styleName="Стиль із теми 1 –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012ECD-51FC-41F1-AA8D-1B2483CD663E}" styleName="Світлий стиль 2 –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DBED569-4797-4DF1-A0F4-6AAB3CD982D8}" styleName="Світлий стиль 3 –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0" autoAdjust="0"/>
    <p:restoredTop sz="92326" autoAdjust="0"/>
  </p:normalViewPr>
  <p:slideViewPr>
    <p:cSldViewPr>
      <p:cViewPr varScale="1">
        <p:scale>
          <a:sx n="69" d="100"/>
          <a:sy n="69" d="100"/>
        </p:scale>
        <p:origin x="1422" y="60"/>
      </p:cViewPr>
      <p:guideLst>
        <p:guide orient="horz" pos="193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0779" tIns="45389" rIns="90779" bIns="45389" rtlCol="0"/>
          <a:lstStyle>
            <a:lvl1pPr algn="l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0779" tIns="45389" rIns="90779" bIns="45389" rtlCol="0"/>
          <a:lstStyle>
            <a:lvl1pPr algn="r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E6D5D5E-4555-4EF0-8AEE-7A76AEF5CAEB}" type="datetimeFigureOut">
              <a:rPr lang="ru-RU"/>
              <a:pPr>
                <a:defRPr/>
              </a:pPr>
              <a:t>12.04.2021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79" tIns="45389" rIns="90779" bIns="45389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lIns="90779" tIns="45389" rIns="90779" bIns="45389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19413" cy="495300"/>
          </a:xfrm>
          <a:prstGeom prst="rect">
            <a:avLst/>
          </a:prstGeom>
        </p:spPr>
        <p:txBody>
          <a:bodyPr vert="horz" lIns="90779" tIns="45389" rIns="90779" bIns="45389" rtlCol="0" anchor="b"/>
          <a:lstStyle>
            <a:lvl1pPr algn="l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2600"/>
            <a:ext cx="2919412" cy="495300"/>
          </a:xfrm>
          <a:prstGeom prst="rect">
            <a:avLst/>
          </a:prstGeom>
        </p:spPr>
        <p:txBody>
          <a:bodyPr vert="horz" wrap="square" lIns="90779" tIns="45389" rIns="90779" bIns="453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48B4526-B03E-4040-B591-F581FA3225D8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0359854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altLang="uk-UA" smtClean="0"/>
          </a:p>
        </p:txBody>
      </p:sp>
      <p:sp>
        <p:nvSpPr>
          <p:cNvPr id="18436" name="Місце для номера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A05ABA2-E792-4668-BF0F-AA519D8506F7}" type="slidenum">
              <a:rPr lang="ru-RU" altLang="uk-UA" smtClean="0"/>
              <a:pPr/>
              <a:t>2</a:t>
            </a:fld>
            <a:endParaRPr lang="ru-RU" altLang="uk-UA" smtClean="0"/>
          </a:p>
        </p:txBody>
      </p:sp>
    </p:spTree>
    <p:extLst>
      <p:ext uri="{BB962C8B-B14F-4D97-AF65-F5344CB8AC3E}">
        <p14:creationId xmlns:p14="http://schemas.microsoft.com/office/powerpoint/2010/main" val="3750597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924B7-1AF8-422D-9ECD-83655AD77063}" type="datetimeFigureOut">
              <a:rPr lang="ru-RU"/>
              <a:pPr>
                <a:defRPr/>
              </a:pPr>
              <a:t>12.04.2021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E69EE-5AEE-4D61-BEB5-FFBA04B6B967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94881985"/>
      </p:ext>
    </p:extLst>
  </p:cSld>
  <p:clrMapOvr>
    <a:masterClrMapping/>
  </p:clrMapOvr>
  <p:transition>
    <p:strips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096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096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76A1B-F1FC-4F9D-8735-539F3387C86B}" type="datetimeFigureOut">
              <a:rPr lang="ru-RU"/>
              <a:pPr>
                <a:defRPr/>
              </a:pPr>
              <a:t>12.04.2021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4234D-8F3B-4B36-88F3-FF6DA08768BF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320398685"/>
      </p:ext>
    </p:extLst>
  </p:cSld>
  <p:clrMapOvr>
    <a:masterClrMapping/>
  </p:clrMapOvr>
  <p:transition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391400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228725"/>
            <a:ext cx="8229600" cy="5095875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C7B96-2133-482B-9A49-FB33CA307888}" type="datetimeFigureOut">
              <a:rPr lang="ru-RU"/>
              <a:pPr>
                <a:defRPr/>
              </a:pPr>
              <a:t>12.04.2021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8EAAE-AAF7-4598-9176-0E6337A1B095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638147353"/>
      </p:ext>
    </p:extLst>
  </p:cSld>
  <p:clrMapOvr>
    <a:masterClrMapping/>
  </p:clrMapOvr>
  <p:transition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5189F-810A-42BE-A600-29357F47429B}" type="datetimeFigureOut">
              <a:rPr lang="ru-RU"/>
              <a:pPr>
                <a:defRPr/>
              </a:pPr>
              <a:t>12.04.2021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726E3-ADF1-4069-9592-3BBB5420D5B9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989942812"/>
      </p:ext>
    </p:extLst>
  </p:cSld>
  <p:clrMapOvr>
    <a:masterClrMapping/>
  </p:clrMapOvr>
  <p:transition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28725"/>
            <a:ext cx="4038600" cy="5095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28725"/>
            <a:ext cx="4038600" cy="5095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748A7-4F09-4AD6-96DC-558999BC23B1}" type="datetimeFigureOut">
              <a:rPr lang="ru-RU"/>
              <a:pPr>
                <a:defRPr/>
              </a:pPr>
              <a:t>12.04.2021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F2022-9459-4DBC-9158-8503C78619C1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292335475"/>
      </p:ext>
    </p:extLst>
  </p:cSld>
  <p:clrMapOvr>
    <a:masterClrMapping/>
  </p:clrMapOvr>
  <p:transition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3E7F4-FAEE-413D-A6F2-5D6E657EA765}" type="datetimeFigureOut">
              <a:rPr lang="ru-RU"/>
              <a:pPr>
                <a:defRPr/>
              </a:pPr>
              <a:t>12.04.2021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21591-235F-4382-8E52-81C71355E20E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752994240"/>
      </p:ext>
    </p:extLst>
  </p:cSld>
  <p:clrMapOvr>
    <a:masterClrMapping/>
  </p:clrMapOvr>
  <p:transition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7033B-C7C1-4090-A704-DAC5E94A6E6E}" type="datetimeFigureOut">
              <a:rPr lang="ru-RU"/>
              <a:pPr>
                <a:defRPr/>
              </a:pPr>
              <a:t>12.04.2021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DE7FE-B45A-4EDD-9D51-7705D656E2CE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043509584"/>
      </p:ext>
    </p:extLst>
  </p:cSld>
  <p:clrMapOvr>
    <a:masterClrMapping/>
  </p:clrMapOvr>
  <p:transition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D45D7-FA28-4CC1-B37C-FEB8251F7273}" type="datetimeFigureOut">
              <a:rPr lang="ru-RU"/>
              <a:pPr>
                <a:defRPr/>
              </a:pPr>
              <a:t>12.04.2021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0A99C-F9F3-454D-B324-30F05E80CAA3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476136659"/>
      </p:ext>
    </p:extLst>
  </p:cSld>
  <p:clrMapOvr>
    <a:masterClrMapping/>
  </p:clrMapOvr>
  <p:transition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D4F03-9FAF-45E7-91E4-F69D2ED9C5E2}" type="datetimeFigureOut">
              <a:rPr lang="ru-RU"/>
              <a:pPr>
                <a:defRPr/>
              </a:pPr>
              <a:t>12.04.2021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C1FA4-F55E-4F74-A03E-CEAB45C5171D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768877130"/>
      </p:ext>
    </p:extLst>
  </p:cSld>
  <p:clrMapOvr>
    <a:masterClrMapping/>
  </p:clrMapOvr>
  <p:transition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F2DC2-AFC0-4FE3-BD3F-2815475F871F}" type="datetimeFigureOut">
              <a:rPr lang="ru-RU"/>
              <a:pPr>
                <a:defRPr/>
              </a:pPr>
              <a:t>12.04.2021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FF389-3B31-48CB-83E6-A38D2F71DEF5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573174158"/>
      </p:ext>
    </p:extLst>
  </p:cSld>
  <p:clrMapOvr>
    <a:masterClrMapping/>
  </p:clrMapOvr>
  <p:transition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F27D7-ACD6-4895-A554-A98199A5CD1A}" type="datetimeFigureOut">
              <a:rPr lang="ru-RU"/>
              <a:pPr>
                <a:defRPr/>
              </a:pPr>
              <a:t>12.04.2021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FC59C-E7A5-41ED-A33D-5E7C81EBCB6A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558426494"/>
      </p:ext>
    </p:extLst>
  </p:cSld>
  <p:clrMapOvr>
    <a:masterClrMapping/>
  </p:clrMapOvr>
  <p:transition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rrowheads="1"/>
          </p:cNvSpPr>
          <p:nvPr/>
        </p:nvSpPr>
        <p:spPr bwMode="gray">
          <a:xfrm>
            <a:off x="1588" y="4763"/>
            <a:ext cx="9144000" cy="931862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grpSp>
        <p:nvGrpSpPr>
          <p:cNvPr id="1027" name="Group 16"/>
          <p:cNvGrpSpPr>
            <a:grpSpLocks/>
          </p:cNvGrpSpPr>
          <p:nvPr/>
        </p:nvGrpSpPr>
        <p:grpSpPr bwMode="auto">
          <a:xfrm>
            <a:off x="-12700" y="0"/>
            <a:ext cx="9150350" cy="1012825"/>
            <a:chOff x="476" y="-638"/>
            <a:chExt cx="5764" cy="638"/>
          </a:xfrm>
        </p:grpSpPr>
        <p:sp>
          <p:nvSpPr>
            <p:cNvPr id="1035" name="Oval 17"/>
            <p:cNvSpPr>
              <a:spLocks noChangeArrowheads="1"/>
            </p:cNvSpPr>
            <p:nvPr userDrawn="1"/>
          </p:nvSpPr>
          <p:spPr bwMode="gray">
            <a:xfrm>
              <a:off x="555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6" name="Oval 18"/>
            <p:cNvSpPr>
              <a:spLocks noChangeArrowheads="1"/>
            </p:cNvSpPr>
            <p:nvPr userDrawn="1"/>
          </p:nvSpPr>
          <p:spPr bwMode="gray">
            <a:xfrm>
              <a:off x="553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7" name="Oval 19"/>
            <p:cNvSpPr>
              <a:spLocks noChangeArrowheads="1"/>
            </p:cNvSpPr>
            <p:nvPr userDrawn="1"/>
          </p:nvSpPr>
          <p:spPr bwMode="gray">
            <a:xfrm>
              <a:off x="843" y="-42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8" name="Oval 20"/>
            <p:cNvSpPr>
              <a:spLocks noChangeArrowheads="1"/>
            </p:cNvSpPr>
            <p:nvPr userDrawn="1"/>
          </p:nvSpPr>
          <p:spPr bwMode="gray">
            <a:xfrm>
              <a:off x="843" y="-13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2" name="Oval 21"/>
            <p:cNvSpPr>
              <a:spLocks noChangeArrowheads="1"/>
            </p:cNvSpPr>
            <p:nvPr userDrawn="1"/>
          </p:nvSpPr>
          <p:spPr bwMode="gray">
            <a:xfrm>
              <a:off x="1113" y="-289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40" name="Oval 22"/>
            <p:cNvSpPr>
              <a:spLocks noChangeArrowheads="1"/>
            </p:cNvSpPr>
            <p:nvPr userDrawn="1"/>
          </p:nvSpPr>
          <p:spPr bwMode="gray">
            <a:xfrm>
              <a:off x="1249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41" name="Line 23"/>
            <p:cNvSpPr>
              <a:spLocks noChangeShapeType="1"/>
            </p:cNvSpPr>
            <p:nvPr userDrawn="1"/>
          </p:nvSpPr>
          <p:spPr bwMode="gray">
            <a:xfrm>
              <a:off x="577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2" name="Line 24"/>
            <p:cNvSpPr>
              <a:spLocks noChangeShapeType="1"/>
            </p:cNvSpPr>
            <p:nvPr userDrawn="1"/>
          </p:nvSpPr>
          <p:spPr bwMode="gray">
            <a:xfrm>
              <a:off x="719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3" name="Line 25"/>
            <p:cNvSpPr>
              <a:spLocks noChangeShapeType="1"/>
            </p:cNvSpPr>
            <p:nvPr userDrawn="1"/>
          </p:nvSpPr>
          <p:spPr bwMode="gray">
            <a:xfrm>
              <a:off x="864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4" name="Line 26"/>
            <p:cNvSpPr>
              <a:spLocks noChangeShapeType="1"/>
            </p:cNvSpPr>
            <p:nvPr userDrawn="1"/>
          </p:nvSpPr>
          <p:spPr bwMode="gray">
            <a:xfrm>
              <a:off x="1000" y="-633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5" name="Line 27"/>
            <p:cNvSpPr>
              <a:spLocks noChangeShapeType="1"/>
            </p:cNvSpPr>
            <p:nvPr userDrawn="1"/>
          </p:nvSpPr>
          <p:spPr bwMode="gray">
            <a:xfrm>
              <a:off x="1136" y="-633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6" name="Line 28"/>
            <p:cNvSpPr>
              <a:spLocks noChangeShapeType="1"/>
            </p:cNvSpPr>
            <p:nvPr userDrawn="1"/>
          </p:nvSpPr>
          <p:spPr bwMode="gray">
            <a:xfrm>
              <a:off x="1272" y="-635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7" name="Line 29"/>
            <p:cNvSpPr>
              <a:spLocks noChangeShapeType="1"/>
            </p:cNvSpPr>
            <p:nvPr userDrawn="1"/>
          </p:nvSpPr>
          <p:spPr bwMode="gray">
            <a:xfrm>
              <a:off x="1414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8" name="Line 30"/>
            <p:cNvSpPr>
              <a:spLocks noChangeShapeType="1"/>
            </p:cNvSpPr>
            <p:nvPr userDrawn="1"/>
          </p:nvSpPr>
          <p:spPr bwMode="gray">
            <a:xfrm>
              <a:off x="1565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9" name="Line 31"/>
            <p:cNvSpPr>
              <a:spLocks noChangeShapeType="1"/>
            </p:cNvSpPr>
            <p:nvPr userDrawn="1"/>
          </p:nvSpPr>
          <p:spPr bwMode="gray">
            <a:xfrm>
              <a:off x="1701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0" name="Line 32"/>
            <p:cNvSpPr>
              <a:spLocks noChangeShapeType="1"/>
            </p:cNvSpPr>
            <p:nvPr userDrawn="1"/>
          </p:nvSpPr>
          <p:spPr bwMode="gray">
            <a:xfrm>
              <a:off x="1837" y="-633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1" name="Line 33"/>
            <p:cNvSpPr>
              <a:spLocks noChangeShapeType="1"/>
            </p:cNvSpPr>
            <p:nvPr userDrawn="1"/>
          </p:nvSpPr>
          <p:spPr bwMode="gray">
            <a:xfrm>
              <a:off x="1973" y="-633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2" name="Line 34"/>
            <p:cNvSpPr>
              <a:spLocks noChangeShapeType="1"/>
            </p:cNvSpPr>
            <p:nvPr userDrawn="1"/>
          </p:nvSpPr>
          <p:spPr bwMode="gray">
            <a:xfrm>
              <a:off x="2109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3" name="Oval 35"/>
            <p:cNvSpPr>
              <a:spLocks noChangeArrowheads="1"/>
            </p:cNvSpPr>
            <p:nvPr userDrawn="1"/>
          </p:nvSpPr>
          <p:spPr bwMode="gray">
            <a:xfrm>
              <a:off x="1392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4" name="Oval 36"/>
            <p:cNvSpPr>
              <a:spLocks noChangeArrowheads="1"/>
            </p:cNvSpPr>
            <p:nvPr userDrawn="1"/>
          </p:nvSpPr>
          <p:spPr bwMode="gray">
            <a:xfrm>
              <a:off x="1390" y="-542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5" name="Oval 37"/>
            <p:cNvSpPr>
              <a:spLocks noChangeArrowheads="1"/>
            </p:cNvSpPr>
            <p:nvPr userDrawn="1"/>
          </p:nvSpPr>
          <p:spPr bwMode="gray">
            <a:xfrm>
              <a:off x="1680" y="-42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6" name="Oval 38"/>
            <p:cNvSpPr>
              <a:spLocks noChangeArrowheads="1"/>
            </p:cNvSpPr>
            <p:nvPr userDrawn="1"/>
          </p:nvSpPr>
          <p:spPr bwMode="gray">
            <a:xfrm>
              <a:off x="1680" y="-54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7" name="Oval 39"/>
            <p:cNvSpPr>
              <a:spLocks noChangeArrowheads="1"/>
            </p:cNvSpPr>
            <p:nvPr userDrawn="1"/>
          </p:nvSpPr>
          <p:spPr bwMode="gray">
            <a:xfrm>
              <a:off x="1950" y="-28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8" name="Oval 40"/>
            <p:cNvSpPr>
              <a:spLocks noChangeArrowheads="1"/>
            </p:cNvSpPr>
            <p:nvPr userDrawn="1"/>
          </p:nvSpPr>
          <p:spPr bwMode="gray">
            <a:xfrm>
              <a:off x="2086" y="-1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9" name="Oval 41"/>
            <p:cNvSpPr>
              <a:spLocks noChangeArrowheads="1"/>
            </p:cNvSpPr>
            <p:nvPr userDrawn="1"/>
          </p:nvSpPr>
          <p:spPr bwMode="gray">
            <a:xfrm>
              <a:off x="2224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0" name="Oval 42"/>
            <p:cNvSpPr>
              <a:spLocks noChangeArrowheads="1"/>
            </p:cNvSpPr>
            <p:nvPr userDrawn="1"/>
          </p:nvSpPr>
          <p:spPr bwMode="gray">
            <a:xfrm>
              <a:off x="2222" y="-5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1" name="Oval 43"/>
            <p:cNvSpPr>
              <a:spLocks noChangeArrowheads="1"/>
            </p:cNvSpPr>
            <p:nvPr userDrawn="1"/>
          </p:nvSpPr>
          <p:spPr bwMode="gray">
            <a:xfrm>
              <a:off x="2512" y="-42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2" name="Oval 44"/>
            <p:cNvSpPr>
              <a:spLocks noChangeArrowheads="1"/>
            </p:cNvSpPr>
            <p:nvPr userDrawn="1"/>
          </p:nvSpPr>
          <p:spPr bwMode="gray">
            <a:xfrm>
              <a:off x="2512" y="-15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3" name="Oval 45"/>
            <p:cNvSpPr>
              <a:spLocks noChangeArrowheads="1"/>
            </p:cNvSpPr>
            <p:nvPr userDrawn="1"/>
          </p:nvSpPr>
          <p:spPr bwMode="gray">
            <a:xfrm>
              <a:off x="2782" y="-289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4" name="Oval 46"/>
            <p:cNvSpPr>
              <a:spLocks noChangeArrowheads="1"/>
            </p:cNvSpPr>
            <p:nvPr userDrawn="1"/>
          </p:nvSpPr>
          <p:spPr bwMode="gray">
            <a:xfrm>
              <a:off x="2918" y="-15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grpSp>
          <p:nvGrpSpPr>
            <p:cNvPr id="1065" name="Group 47"/>
            <p:cNvGrpSpPr>
              <a:grpSpLocks/>
            </p:cNvGrpSpPr>
            <p:nvPr userDrawn="1"/>
          </p:nvGrpSpPr>
          <p:grpSpPr bwMode="auto">
            <a:xfrm>
              <a:off x="2246" y="-638"/>
              <a:ext cx="1532" cy="635"/>
              <a:chOff x="-765" y="-1448"/>
              <a:chExt cx="1532" cy="2896"/>
            </a:xfrm>
          </p:grpSpPr>
          <p:sp>
            <p:nvSpPr>
              <p:cNvPr id="1111" name="Line 48"/>
              <p:cNvSpPr>
                <a:spLocks noChangeShapeType="1"/>
              </p:cNvSpPr>
              <p:nvPr userDrawn="1"/>
            </p:nvSpPr>
            <p:spPr bwMode="gray">
              <a:xfrm>
                <a:off x="-765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2" name="Line 49"/>
              <p:cNvSpPr>
                <a:spLocks noChangeShapeType="1"/>
              </p:cNvSpPr>
              <p:nvPr userDrawn="1"/>
            </p:nvSpPr>
            <p:spPr bwMode="gray">
              <a:xfrm>
                <a:off x="-614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3" name="Line 50"/>
              <p:cNvSpPr>
                <a:spLocks noChangeShapeType="1"/>
              </p:cNvSpPr>
              <p:nvPr userDrawn="1"/>
            </p:nvSpPr>
            <p:spPr bwMode="gray">
              <a:xfrm>
                <a:off x="-478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4" name="Line 51"/>
              <p:cNvSpPr>
                <a:spLocks noChangeShapeType="1"/>
              </p:cNvSpPr>
              <p:nvPr userDrawn="1"/>
            </p:nvSpPr>
            <p:spPr bwMode="gray">
              <a:xfrm>
                <a:off x="-342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5" name="Line 52"/>
              <p:cNvSpPr>
                <a:spLocks noChangeShapeType="1"/>
              </p:cNvSpPr>
              <p:nvPr userDrawn="1"/>
            </p:nvSpPr>
            <p:spPr bwMode="gray">
              <a:xfrm>
                <a:off x="-206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6" name="Line 53"/>
              <p:cNvSpPr>
                <a:spLocks noChangeShapeType="1"/>
              </p:cNvSpPr>
              <p:nvPr userDrawn="1"/>
            </p:nvSpPr>
            <p:spPr bwMode="gray">
              <a:xfrm>
                <a:off x="-70" y="-1448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7" name="Line 54"/>
              <p:cNvSpPr>
                <a:spLocks noChangeShapeType="1"/>
              </p:cNvSpPr>
              <p:nvPr userDrawn="1"/>
            </p:nvSpPr>
            <p:spPr bwMode="gray">
              <a:xfrm>
                <a:off x="72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8" name="Line 55"/>
              <p:cNvSpPr>
                <a:spLocks noChangeShapeType="1"/>
              </p:cNvSpPr>
              <p:nvPr userDrawn="1"/>
            </p:nvSpPr>
            <p:spPr bwMode="gray">
              <a:xfrm>
                <a:off x="223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9" name="Line 56"/>
              <p:cNvSpPr>
                <a:spLocks noChangeShapeType="1"/>
              </p:cNvSpPr>
              <p:nvPr userDrawn="1"/>
            </p:nvSpPr>
            <p:spPr bwMode="gray">
              <a:xfrm>
                <a:off x="359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0" name="Line 57"/>
              <p:cNvSpPr>
                <a:spLocks noChangeShapeType="1"/>
              </p:cNvSpPr>
              <p:nvPr userDrawn="1"/>
            </p:nvSpPr>
            <p:spPr bwMode="gray">
              <a:xfrm>
                <a:off x="495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1" name="Line 58"/>
              <p:cNvSpPr>
                <a:spLocks noChangeShapeType="1"/>
              </p:cNvSpPr>
              <p:nvPr userDrawn="1"/>
            </p:nvSpPr>
            <p:spPr bwMode="gray">
              <a:xfrm>
                <a:off x="631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2" name="Line 59"/>
              <p:cNvSpPr>
                <a:spLocks noChangeShapeType="1"/>
              </p:cNvSpPr>
              <p:nvPr userDrawn="1"/>
            </p:nvSpPr>
            <p:spPr bwMode="gray">
              <a:xfrm>
                <a:off x="767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1066" name="Oval 60"/>
            <p:cNvSpPr>
              <a:spLocks noChangeArrowheads="1"/>
            </p:cNvSpPr>
            <p:nvPr userDrawn="1"/>
          </p:nvSpPr>
          <p:spPr bwMode="gray">
            <a:xfrm>
              <a:off x="3061" y="-416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7" name="Oval 61"/>
            <p:cNvSpPr>
              <a:spLocks noChangeArrowheads="1"/>
            </p:cNvSpPr>
            <p:nvPr userDrawn="1"/>
          </p:nvSpPr>
          <p:spPr bwMode="gray">
            <a:xfrm>
              <a:off x="3059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8" name="Oval 62"/>
            <p:cNvSpPr>
              <a:spLocks noChangeArrowheads="1"/>
            </p:cNvSpPr>
            <p:nvPr userDrawn="1"/>
          </p:nvSpPr>
          <p:spPr bwMode="gray">
            <a:xfrm>
              <a:off x="3349" y="-41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9" name="Oval 63"/>
            <p:cNvSpPr>
              <a:spLocks noChangeArrowheads="1"/>
            </p:cNvSpPr>
            <p:nvPr userDrawn="1"/>
          </p:nvSpPr>
          <p:spPr bwMode="gray">
            <a:xfrm>
              <a:off x="3349" y="-54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0" name="Oval 64"/>
            <p:cNvSpPr>
              <a:spLocks noChangeArrowheads="1"/>
            </p:cNvSpPr>
            <p:nvPr userDrawn="1"/>
          </p:nvSpPr>
          <p:spPr bwMode="gray">
            <a:xfrm>
              <a:off x="3619" y="-28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1" name="Oval 65"/>
            <p:cNvSpPr>
              <a:spLocks noChangeArrowheads="1"/>
            </p:cNvSpPr>
            <p:nvPr userDrawn="1"/>
          </p:nvSpPr>
          <p:spPr bwMode="gray">
            <a:xfrm>
              <a:off x="3755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2" name="Oval 66"/>
            <p:cNvSpPr>
              <a:spLocks noChangeArrowheads="1"/>
            </p:cNvSpPr>
            <p:nvPr userDrawn="1"/>
          </p:nvSpPr>
          <p:spPr bwMode="gray">
            <a:xfrm>
              <a:off x="3913" y="-27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3" name="Oval 67"/>
            <p:cNvSpPr>
              <a:spLocks noChangeArrowheads="1"/>
            </p:cNvSpPr>
            <p:nvPr userDrawn="1"/>
          </p:nvSpPr>
          <p:spPr bwMode="gray">
            <a:xfrm>
              <a:off x="3911" y="-5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4" name="Oval 68"/>
            <p:cNvSpPr>
              <a:spLocks noChangeArrowheads="1"/>
            </p:cNvSpPr>
            <p:nvPr userDrawn="1"/>
          </p:nvSpPr>
          <p:spPr bwMode="gray">
            <a:xfrm>
              <a:off x="4201" y="-45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5" name="Oval 69"/>
            <p:cNvSpPr>
              <a:spLocks noChangeArrowheads="1"/>
            </p:cNvSpPr>
            <p:nvPr userDrawn="1"/>
          </p:nvSpPr>
          <p:spPr bwMode="gray">
            <a:xfrm>
              <a:off x="4201" y="-14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6" name="Oval 70"/>
            <p:cNvSpPr>
              <a:spLocks noChangeArrowheads="1"/>
            </p:cNvSpPr>
            <p:nvPr userDrawn="1"/>
          </p:nvSpPr>
          <p:spPr bwMode="gray">
            <a:xfrm>
              <a:off x="4471" y="-29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7" name="Oval 71"/>
            <p:cNvSpPr>
              <a:spLocks noChangeArrowheads="1"/>
            </p:cNvSpPr>
            <p:nvPr userDrawn="1"/>
          </p:nvSpPr>
          <p:spPr bwMode="gray">
            <a:xfrm>
              <a:off x="4607" y="-15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grpSp>
          <p:nvGrpSpPr>
            <p:cNvPr id="1078" name="Group 72"/>
            <p:cNvGrpSpPr>
              <a:grpSpLocks/>
            </p:cNvGrpSpPr>
            <p:nvPr userDrawn="1"/>
          </p:nvGrpSpPr>
          <p:grpSpPr bwMode="auto">
            <a:xfrm>
              <a:off x="3935" y="-638"/>
              <a:ext cx="1532" cy="635"/>
              <a:chOff x="-765" y="-1448"/>
              <a:chExt cx="1532" cy="2896"/>
            </a:xfrm>
          </p:grpSpPr>
          <p:sp>
            <p:nvSpPr>
              <p:cNvPr id="1099" name="Line 73"/>
              <p:cNvSpPr>
                <a:spLocks noChangeShapeType="1"/>
              </p:cNvSpPr>
              <p:nvPr userDrawn="1"/>
            </p:nvSpPr>
            <p:spPr bwMode="gray">
              <a:xfrm>
                <a:off x="-765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0" name="Line 74"/>
              <p:cNvSpPr>
                <a:spLocks noChangeShapeType="1"/>
              </p:cNvSpPr>
              <p:nvPr userDrawn="1"/>
            </p:nvSpPr>
            <p:spPr bwMode="gray">
              <a:xfrm>
                <a:off x="-614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1" name="Line 75"/>
              <p:cNvSpPr>
                <a:spLocks noChangeShapeType="1"/>
              </p:cNvSpPr>
              <p:nvPr userDrawn="1"/>
            </p:nvSpPr>
            <p:spPr bwMode="gray">
              <a:xfrm>
                <a:off x="-478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2" name="Line 76"/>
              <p:cNvSpPr>
                <a:spLocks noChangeShapeType="1"/>
              </p:cNvSpPr>
              <p:nvPr userDrawn="1"/>
            </p:nvSpPr>
            <p:spPr bwMode="gray">
              <a:xfrm>
                <a:off x="-342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3" name="Line 77"/>
              <p:cNvSpPr>
                <a:spLocks noChangeShapeType="1"/>
              </p:cNvSpPr>
              <p:nvPr userDrawn="1"/>
            </p:nvSpPr>
            <p:spPr bwMode="gray">
              <a:xfrm>
                <a:off x="-206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4" name="Line 78"/>
              <p:cNvSpPr>
                <a:spLocks noChangeShapeType="1"/>
              </p:cNvSpPr>
              <p:nvPr userDrawn="1"/>
            </p:nvSpPr>
            <p:spPr bwMode="gray">
              <a:xfrm>
                <a:off x="-70" y="-1448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5" name="Line 79"/>
              <p:cNvSpPr>
                <a:spLocks noChangeShapeType="1"/>
              </p:cNvSpPr>
              <p:nvPr userDrawn="1"/>
            </p:nvSpPr>
            <p:spPr bwMode="gray">
              <a:xfrm>
                <a:off x="72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6" name="Line 80"/>
              <p:cNvSpPr>
                <a:spLocks noChangeShapeType="1"/>
              </p:cNvSpPr>
              <p:nvPr userDrawn="1"/>
            </p:nvSpPr>
            <p:spPr bwMode="gray">
              <a:xfrm>
                <a:off x="223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7" name="Line 81"/>
              <p:cNvSpPr>
                <a:spLocks noChangeShapeType="1"/>
              </p:cNvSpPr>
              <p:nvPr userDrawn="1"/>
            </p:nvSpPr>
            <p:spPr bwMode="gray">
              <a:xfrm>
                <a:off x="359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8" name="Line 82"/>
              <p:cNvSpPr>
                <a:spLocks noChangeShapeType="1"/>
              </p:cNvSpPr>
              <p:nvPr userDrawn="1"/>
            </p:nvSpPr>
            <p:spPr bwMode="gray">
              <a:xfrm>
                <a:off x="495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9" name="Line 83"/>
              <p:cNvSpPr>
                <a:spLocks noChangeShapeType="1"/>
              </p:cNvSpPr>
              <p:nvPr userDrawn="1"/>
            </p:nvSpPr>
            <p:spPr bwMode="gray">
              <a:xfrm>
                <a:off x="631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0" name="Line 84"/>
              <p:cNvSpPr>
                <a:spLocks noChangeShapeType="1"/>
              </p:cNvSpPr>
              <p:nvPr userDrawn="1"/>
            </p:nvSpPr>
            <p:spPr bwMode="gray">
              <a:xfrm>
                <a:off x="767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1079" name="Oval 85"/>
            <p:cNvSpPr>
              <a:spLocks noChangeArrowheads="1"/>
            </p:cNvSpPr>
            <p:nvPr userDrawn="1"/>
          </p:nvSpPr>
          <p:spPr bwMode="gray">
            <a:xfrm>
              <a:off x="4750" y="-36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0" name="Oval 86"/>
            <p:cNvSpPr>
              <a:spLocks noChangeArrowheads="1"/>
            </p:cNvSpPr>
            <p:nvPr userDrawn="1"/>
          </p:nvSpPr>
          <p:spPr bwMode="gray">
            <a:xfrm>
              <a:off x="4748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1" name="Oval 87"/>
            <p:cNvSpPr>
              <a:spLocks noChangeArrowheads="1"/>
            </p:cNvSpPr>
            <p:nvPr userDrawn="1"/>
          </p:nvSpPr>
          <p:spPr bwMode="gray">
            <a:xfrm>
              <a:off x="5038" y="-42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2" name="Oval 88"/>
            <p:cNvSpPr>
              <a:spLocks noChangeArrowheads="1"/>
            </p:cNvSpPr>
            <p:nvPr userDrawn="1"/>
          </p:nvSpPr>
          <p:spPr bwMode="gray">
            <a:xfrm>
              <a:off x="5038" y="-54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3" name="Oval 89"/>
            <p:cNvSpPr>
              <a:spLocks noChangeArrowheads="1"/>
            </p:cNvSpPr>
            <p:nvPr userDrawn="1"/>
          </p:nvSpPr>
          <p:spPr bwMode="gray">
            <a:xfrm>
              <a:off x="5308" y="-28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4" name="Oval 90"/>
            <p:cNvSpPr>
              <a:spLocks noChangeArrowheads="1"/>
            </p:cNvSpPr>
            <p:nvPr userDrawn="1"/>
          </p:nvSpPr>
          <p:spPr bwMode="gray">
            <a:xfrm>
              <a:off x="5444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5" name="Oval 91"/>
            <p:cNvSpPr>
              <a:spLocks noChangeArrowheads="1"/>
            </p:cNvSpPr>
            <p:nvPr userDrawn="1"/>
          </p:nvSpPr>
          <p:spPr bwMode="gray">
            <a:xfrm>
              <a:off x="5580" y="-286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6" name="Oval 92"/>
            <p:cNvSpPr>
              <a:spLocks noChangeArrowheads="1"/>
            </p:cNvSpPr>
            <p:nvPr userDrawn="1"/>
          </p:nvSpPr>
          <p:spPr bwMode="gray">
            <a:xfrm>
              <a:off x="5578" y="-54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7" name="Oval 93"/>
            <p:cNvSpPr>
              <a:spLocks noChangeArrowheads="1"/>
            </p:cNvSpPr>
            <p:nvPr userDrawn="1"/>
          </p:nvSpPr>
          <p:spPr bwMode="gray">
            <a:xfrm>
              <a:off x="5868" y="-42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8" name="Oval 94"/>
            <p:cNvSpPr>
              <a:spLocks noChangeArrowheads="1"/>
            </p:cNvSpPr>
            <p:nvPr userDrawn="1"/>
          </p:nvSpPr>
          <p:spPr bwMode="gray">
            <a:xfrm>
              <a:off x="5868" y="-15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9" name="Oval 95"/>
            <p:cNvSpPr>
              <a:spLocks noChangeArrowheads="1"/>
            </p:cNvSpPr>
            <p:nvPr userDrawn="1"/>
          </p:nvSpPr>
          <p:spPr bwMode="gray">
            <a:xfrm>
              <a:off x="6138" y="-28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90" name="Line 96"/>
            <p:cNvSpPr>
              <a:spLocks noChangeShapeType="1"/>
            </p:cNvSpPr>
            <p:nvPr userDrawn="1"/>
          </p:nvSpPr>
          <p:spPr bwMode="gray">
            <a:xfrm>
              <a:off x="5602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1" name="Line 97"/>
            <p:cNvSpPr>
              <a:spLocks noChangeShapeType="1"/>
            </p:cNvSpPr>
            <p:nvPr userDrawn="1"/>
          </p:nvSpPr>
          <p:spPr bwMode="gray">
            <a:xfrm>
              <a:off x="5753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2" name="Line 98"/>
            <p:cNvSpPr>
              <a:spLocks noChangeShapeType="1"/>
            </p:cNvSpPr>
            <p:nvPr userDrawn="1"/>
          </p:nvSpPr>
          <p:spPr bwMode="gray">
            <a:xfrm>
              <a:off x="5889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3" name="Line 99"/>
            <p:cNvSpPr>
              <a:spLocks noChangeShapeType="1"/>
            </p:cNvSpPr>
            <p:nvPr userDrawn="1"/>
          </p:nvSpPr>
          <p:spPr bwMode="gray">
            <a:xfrm>
              <a:off x="6025" y="-635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4" name="Line 100"/>
            <p:cNvSpPr>
              <a:spLocks noChangeShapeType="1"/>
            </p:cNvSpPr>
            <p:nvPr userDrawn="1"/>
          </p:nvSpPr>
          <p:spPr bwMode="gray">
            <a:xfrm>
              <a:off x="6161" y="-635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5" name="Line 101"/>
            <p:cNvSpPr>
              <a:spLocks noChangeShapeType="1"/>
            </p:cNvSpPr>
            <p:nvPr userDrawn="1"/>
          </p:nvSpPr>
          <p:spPr bwMode="gray">
            <a:xfrm>
              <a:off x="476" y="-525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6" name="Line 102"/>
            <p:cNvSpPr>
              <a:spLocks noChangeShapeType="1"/>
            </p:cNvSpPr>
            <p:nvPr userDrawn="1"/>
          </p:nvSpPr>
          <p:spPr bwMode="gray">
            <a:xfrm>
              <a:off x="477" y="-389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7" name="Line 103"/>
            <p:cNvSpPr>
              <a:spLocks noChangeShapeType="1"/>
            </p:cNvSpPr>
            <p:nvPr userDrawn="1"/>
          </p:nvSpPr>
          <p:spPr bwMode="gray">
            <a:xfrm>
              <a:off x="478" y="-253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8" name="Line 104"/>
            <p:cNvSpPr>
              <a:spLocks noChangeShapeType="1"/>
            </p:cNvSpPr>
            <p:nvPr userDrawn="1"/>
          </p:nvSpPr>
          <p:spPr bwMode="gray">
            <a:xfrm>
              <a:off x="480" y="-126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</p:grpSp>
      <p:sp>
        <p:nvSpPr>
          <p:cNvPr id="1129" name="Rectangle 105"/>
          <p:cNvSpPr>
            <a:spLocks noChangeArrowheads="1"/>
          </p:cNvSpPr>
          <p:nvPr/>
        </p:nvSpPr>
        <p:spPr bwMode="gray">
          <a:xfrm>
            <a:off x="0" y="800100"/>
            <a:ext cx="9144000" cy="301625"/>
          </a:xfrm>
          <a:prstGeom prst="rect">
            <a:avLst/>
          </a:prstGeom>
          <a:gradFill rotWithShape="1">
            <a:gsLst>
              <a:gs pos="0">
                <a:schemeClr val="tx1">
                  <a:gamma/>
                  <a:shade val="46275"/>
                  <a:invGamma/>
                </a:schemeClr>
              </a:gs>
              <a:gs pos="100000">
                <a:schemeClr val="tx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029" name="Oval 106" descr="06_original_w"/>
          <p:cNvSpPr>
            <a:spLocks noChangeArrowheads="1"/>
          </p:cNvSpPr>
          <p:nvPr/>
        </p:nvSpPr>
        <p:spPr bwMode="gray">
          <a:xfrm>
            <a:off x="7956550" y="404813"/>
            <a:ext cx="936625" cy="1008062"/>
          </a:xfrm>
          <a:prstGeom prst="ellipse">
            <a:avLst/>
          </a:prstGeom>
          <a:blipFill dpi="0" rotWithShape="1">
            <a:blip r:embed="rId13"/>
            <a:srcRect/>
            <a:stretch>
              <a:fillRect/>
            </a:stretch>
          </a:blip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uk-UA" altLang="uk-UA" smtClean="0"/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28725"/>
            <a:ext cx="8229600" cy="509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uk-UA" smtClean="0"/>
              <a:t>Образец текста</a:t>
            </a:r>
          </a:p>
          <a:p>
            <a:pPr lvl="1"/>
            <a:r>
              <a:rPr lang="en-US" altLang="uk-UA" smtClean="0"/>
              <a:t>Второй уровень</a:t>
            </a:r>
          </a:p>
          <a:p>
            <a:pPr lvl="2"/>
            <a:r>
              <a:rPr lang="en-US" altLang="uk-UA" smtClean="0"/>
              <a:t>Третий уровень</a:t>
            </a:r>
          </a:p>
          <a:p>
            <a:pPr lvl="3"/>
            <a:r>
              <a:rPr lang="en-US" altLang="uk-UA" smtClean="0"/>
              <a:t>Четвертый уровень</a:t>
            </a:r>
          </a:p>
          <a:p>
            <a:pPr lvl="4"/>
            <a:r>
              <a:rPr lang="en-US" altLang="uk-UA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A95AFC7E-0181-4ED6-9046-95DD480F976B}" type="datetimeFigureOut">
              <a:rPr lang="ru-RU"/>
              <a:pPr>
                <a:defRPr/>
              </a:pPr>
              <a:t>12.04.2021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9EE5AEF-E962-4A57-8304-8F18007BB3C8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  <p:sp>
        <p:nvSpPr>
          <p:cNvPr id="1034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228600"/>
            <a:ext cx="73914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uk-UA" smtClean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75" r:id="rId1"/>
    <p:sldLayoutId id="2147485276" r:id="rId2"/>
    <p:sldLayoutId id="2147485277" r:id="rId3"/>
    <p:sldLayoutId id="2147485278" r:id="rId4"/>
    <p:sldLayoutId id="2147485279" r:id="rId5"/>
    <p:sldLayoutId id="2147485280" r:id="rId6"/>
    <p:sldLayoutId id="2147485281" r:id="rId7"/>
    <p:sldLayoutId id="2147485282" r:id="rId8"/>
    <p:sldLayoutId id="2147485283" r:id="rId9"/>
    <p:sldLayoutId id="2147485284" r:id="rId10"/>
    <p:sldLayoutId id="2147485285" r:id="rId11"/>
  </p:sldLayoutIdLst>
  <p:transition>
    <p:strips dir="ld"/>
  </p:transition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64704"/>
            <a:ext cx="9144000" cy="4929187"/>
          </a:xfrm>
        </p:spPr>
        <p:txBody>
          <a:bodyPr/>
          <a:lstStyle/>
          <a:p>
            <a:pPr algn="ctr">
              <a:defRPr/>
            </a:pPr>
            <a:r>
              <a:rPr lang="uk-UA" sz="4400" i="0" smtClean="0">
                <a:latin typeface="Bookman Old Style" pitchFamily="18" charset="0"/>
              </a:rPr>
              <a:t>Методика </a:t>
            </a:r>
            <a:r>
              <a:rPr lang="uk-UA" sz="4400" i="0" dirty="0" smtClean="0">
                <a:latin typeface="Bookman Old Style" pitchFamily="18" charset="0"/>
              </a:rPr>
              <a:t>підготовки тез наукової доповіді</a:t>
            </a:r>
            <a:endParaRPr lang="ru-RU" sz="5400" i="0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28600"/>
            <a:ext cx="8353425" cy="563563"/>
          </a:xfrm>
        </p:spPr>
        <p:txBody>
          <a:bodyPr/>
          <a:lstStyle/>
          <a:p>
            <a:pPr algn="ctr">
              <a:defRPr/>
            </a:pPr>
            <a:r>
              <a:rPr lang="uk-UA" sz="5000" i="0" dirty="0" smtClean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ЗМІСТ</a:t>
            </a:r>
            <a:endParaRPr lang="uk-UA" sz="5000" i="0" dirty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6824" y="1268760"/>
            <a:ext cx="9117176" cy="5472608"/>
          </a:xfrm>
        </p:spPr>
        <p:txBody>
          <a:bodyPr/>
          <a:lstStyle/>
          <a:p>
            <a:pPr marL="0" indent="0" defTabSz="269875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None/>
              <a:defRPr/>
            </a:pPr>
            <a:r>
              <a:rPr lang="ru-RU" sz="36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15.1</a:t>
            </a:r>
            <a:r>
              <a:rPr lang="ru-RU" sz="36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.	</a:t>
            </a:r>
            <a:r>
              <a:rPr lang="uk-UA" sz="36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Загальні вимоги до тез наукової доповіді</a:t>
            </a:r>
          </a:p>
          <a:p>
            <a:pPr marL="0" indent="0" defTabSz="269875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None/>
              <a:defRPr/>
            </a:pPr>
            <a:r>
              <a:rPr lang="ru-RU" sz="36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15.2</a:t>
            </a:r>
            <a:r>
              <a:rPr lang="ru-RU" sz="36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.	</a:t>
            </a:r>
            <a:r>
              <a:rPr lang="uk-UA" sz="36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Типи тез, класифікація способів та алгоритм написання тез</a:t>
            </a:r>
          </a:p>
          <a:p>
            <a:pPr marL="0" indent="0" defTabSz="269875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None/>
              <a:defRPr/>
            </a:pPr>
            <a:r>
              <a:rPr lang="ru-RU" sz="36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15.3</a:t>
            </a:r>
            <a:r>
              <a:rPr lang="ru-RU" sz="36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.	</a:t>
            </a:r>
            <a:r>
              <a:rPr lang="uk-UA" sz="36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Приклад написання тез наукової доповіді у галузі бухгалтерського обліку</a:t>
            </a:r>
          </a:p>
          <a:p>
            <a:pPr marL="0" indent="0" defTabSz="269875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None/>
              <a:defRPr/>
            </a:pPr>
            <a:r>
              <a:rPr lang="uk-UA" sz="36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15.4. Методика підготовки доповіді на конференції</a:t>
            </a:r>
            <a:endParaRPr lang="ru-RU" sz="3600" spc="-40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defTabSz="269875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None/>
              <a:defRPr/>
            </a:pPr>
            <a:endParaRPr lang="ru-RU" sz="3600" spc="-40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defTabSz="390525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None/>
              <a:defRPr/>
            </a:pPr>
            <a:endParaRPr lang="ru-RU" sz="3600" spc="-40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Font typeface="Wingdings" panose="05000000000000000000" pitchFamily="2" charset="2"/>
              <a:buNone/>
              <a:defRPr/>
            </a:pPr>
            <a:endParaRPr lang="uk-UA" sz="3600" spc="-40" dirty="0" smtClean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Сполучна лінія уступом 22"/>
          <p:cNvCxnSpPr>
            <a:stCxn id="7" idx="1"/>
            <a:endCxn id="8" idx="1"/>
          </p:cNvCxnSpPr>
          <p:nvPr/>
        </p:nvCxnSpPr>
        <p:spPr bwMode="auto">
          <a:xfrm rot="10800000" flipV="1">
            <a:off x="1061865" y="4537865"/>
            <a:ext cx="1850503" cy="822328"/>
          </a:xfrm>
          <a:prstGeom prst="bentConnector3">
            <a:avLst>
              <a:gd name="adj1" fmla="val 143757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Сполучна лінія уступом 9"/>
          <p:cNvCxnSpPr>
            <a:stCxn id="3" idx="1"/>
            <a:endCxn id="4" idx="1"/>
          </p:cNvCxnSpPr>
          <p:nvPr/>
        </p:nvCxnSpPr>
        <p:spPr bwMode="auto">
          <a:xfrm rot="10800000" flipH="1" flipV="1">
            <a:off x="89756" y="1497628"/>
            <a:ext cx="972108" cy="689623"/>
          </a:xfrm>
          <a:prstGeom prst="bentConnector3">
            <a:avLst>
              <a:gd name="adj1" fmla="val 16471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Округлений прямокутник 3"/>
          <p:cNvSpPr/>
          <p:nvPr/>
        </p:nvSpPr>
        <p:spPr bwMode="auto">
          <a:xfrm>
            <a:off x="1061864" y="1891451"/>
            <a:ext cx="7992380" cy="591601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uk-UA" sz="2000" dirty="0">
                <a:latin typeface="Bookman Old Style" panose="02050604050505020204" pitchFamily="18" charset="0"/>
              </a:rPr>
              <a:t>Ознайомити учасників конференції із змістом тез доповіді, щоб вони могли</a:t>
            </a:r>
          </a:p>
        </p:txBody>
      </p:sp>
      <p:sp>
        <p:nvSpPr>
          <p:cNvPr id="5" name="Округлений прямокутник 4"/>
          <p:cNvSpPr/>
          <p:nvPr/>
        </p:nvSpPr>
        <p:spPr bwMode="auto">
          <a:xfrm>
            <a:off x="2915816" y="2612402"/>
            <a:ext cx="6117145" cy="711554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uk-UA" sz="2000" dirty="0">
                <a:latin typeface="Bookman Old Style" panose="02050604050505020204" pitchFamily="18" charset="0"/>
              </a:rPr>
              <a:t>Виділити для себе найцікавіші моменти доповіді, теми і </a:t>
            </a:r>
            <a:r>
              <a:rPr lang="uk-UA" sz="2000" dirty="0" smtClean="0">
                <a:latin typeface="Bookman Old Style" panose="02050604050505020204" pitchFamily="18" charset="0"/>
              </a:rPr>
              <a:t>проблеми</a:t>
            </a:r>
            <a:endParaRPr lang="uk-UA" sz="2000" dirty="0">
              <a:latin typeface="Bookman Old Style" panose="02050604050505020204" pitchFamily="18" charset="0"/>
            </a:endParaRPr>
          </a:p>
        </p:txBody>
      </p:sp>
      <p:sp>
        <p:nvSpPr>
          <p:cNvPr id="6" name="Округлений прямокутник 5"/>
          <p:cNvSpPr/>
          <p:nvPr/>
        </p:nvSpPr>
        <p:spPr bwMode="auto">
          <a:xfrm>
            <a:off x="2912367" y="3477933"/>
            <a:ext cx="6120594" cy="688944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uk-UA" sz="2000" dirty="0">
                <a:latin typeface="Bookman Old Style" panose="02050604050505020204" pitchFamily="18" charset="0"/>
              </a:rPr>
              <a:t>Прогнозувати можливості дискусії і свою участь у </a:t>
            </a:r>
            <a:r>
              <a:rPr lang="uk-UA" sz="2000" dirty="0" smtClean="0">
                <a:latin typeface="Bookman Old Style" panose="02050604050505020204" pitchFamily="18" charset="0"/>
              </a:rPr>
              <a:t>ній</a:t>
            </a:r>
            <a:endParaRPr lang="uk-UA" sz="2000" dirty="0">
              <a:latin typeface="Bookman Old Style" panose="02050604050505020204" pitchFamily="18" charset="0"/>
            </a:endParaRPr>
          </a:p>
        </p:txBody>
      </p:sp>
      <p:sp>
        <p:nvSpPr>
          <p:cNvPr id="7" name="Округлений прямокутник 6"/>
          <p:cNvSpPr/>
          <p:nvPr/>
        </p:nvSpPr>
        <p:spPr bwMode="auto">
          <a:xfrm>
            <a:off x="2912367" y="4301651"/>
            <a:ext cx="6120594" cy="472428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Спланувати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зустрічі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колегами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т.д</a:t>
            </a:r>
            <a:endParaRPr kumimoji="0" lang="uk-UA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круглений прямокутник 7"/>
          <p:cNvSpPr/>
          <p:nvPr/>
        </p:nvSpPr>
        <p:spPr bwMode="auto">
          <a:xfrm>
            <a:off x="1061864" y="4915122"/>
            <a:ext cx="7971097" cy="890142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eaLnBrk="1" hangingPunct="1"/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Донести в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доступній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формі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інформацію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про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свої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до тих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учасників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причин не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зможуть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виступити</a:t>
            </a:r>
            <a:endParaRPr kumimoji="0" lang="uk-UA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Сполучна лінія уступом 15"/>
          <p:cNvCxnSpPr>
            <a:stCxn id="4" idx="1"/>
            <a:endCxn id="5" idx="1"/>
          </p:cNvCxnSpPr>
          <p:nvPr/>
        </p:nvCxnSpPr>
        <p:spPr bwMode="auto">
          <a:xfrm rot="10800000" flipH="1" flipV="1">
            <a:off x="1061864" y="2187251"/>
            <a:ext cx="1853952" cy="780927"/>
          </a:xfrm>
          <a:prstGeom prst="bentConnector3">
            <a:avLst>
              <a:gd name="adj1" fmla="val -43821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Сполучна лінія уступом 17"/>
          <p:cNvCxnSpPr>
            <a:stCxn id="6" idx="1"/>
            <a:endCxn id="7" idx="1"/>
          </p:cNvCxnSpPr>
          <p:nvPr/>
        </p:nvCxnSpPr>
        <p:spPr bwMode="auto">
          <a:xfrm rot="10800000" flipV="1">
            <a:off x="2912367" y="3822405"/>
            <a:ext cx="12700" cy="715460"/>
          </a:xfrm>
          <a:prstGeom prst="bentConnector3">
            <a:avLst>
              <a:gd name="adj1" fmla="val 21062748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Сполучна лінія уступом 19"/>
          <p:cNvCxnSpPr>
            <a:stCxn id="5" idx="1"/>
            <a:endCxn id="6" idx="1"/>
          </p:cNvCxnSpPr>
          <p:nvPr/>
        </p:nvCxnSpPr>
        <p:spPr bwMode="auto">
          <a:xfrm rot="10800000" flipV="1">
            <a:off x="2912368" y="2968179"/>
            <a:ext cx="3449" cy="854226"/>
          </a:xfrm>
          <a:prstGeom prst="bentConnector3">
            <a:avLst>
              <a:gd name="adj1" fmla="val 77279327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Прямокутник 8"/>
          <p:cNvSpPr/>
          <p:nvPr/>
        </p:nvSpPr>
        <p:spPr>
          <a:xfrm>
            <a:off x="0" y="14094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err="1" smtClean="0">
                <a:latin typeface="Bookman Old Style" panose="02050604050505020204" pitchFamily="18" charset="0"/>
              </a:rPr>
              <a:t>Призначення</a:t>
            </a:r>
            <a:r>
              <a:rPr lang="ru-RU" sz="4000" dirty="0" smtClean="0">
                <a:latin typeface="Bookman Old Style" panose="02050604050505020204" pitchFamily="18" charset="0"/>
              </a:rPr>
              <a:t> тез</a:t>
            </a:r>
            <a:endParaRPr lang="uk-UA" sz="4000" dirty="0">
              <a:latin typeface="Bookman Old Style" panose="02050604050505020204" pitchFamily="18" charset="0"/>
            </a:endParaRPr>
          </a:p>
        </p:txBody>
      </p:sp>
      <p:sp>
        <p:nvSpPr>
          <p:cNvPr id="14" name="Округлений прямокутник 13"/>
          <p:cNvSpPr/>
          <p:nvPr/>
        </p:nvSpPr>
        <p:spPr bwMode="auto">
          <a:xfrm>
            <a:off x="1061863" y="5920174"/>
            <a:ext cx="7971097" cy="890142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eaLnBrk="1" hangingPunct="1"/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Оприлюднити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наукової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зробити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її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надбанням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фахівців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зацікавлених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отриманні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відповідної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інформації</a:t>
            </a:r>
            <a:endParaRPr kumimoji="0" lang="uk-UA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Сполучна лінія уступом 23"/>
          <p:cNvCxnSpPr>
            <a:stCxn id="7" idx="1"/>
            <a:endCxn id="14" idx="1"/>
          </p:cNvCxnSpPr>
          <p:nvPr/>
        </p:nvCxnSpPr>
        <p:spPr bwMode="auto">
          <a:xfrm rot="10800000" flipV="1">
            <a:off x="1061863" y="4537865"/>
            <a:ext cx="1850504" cy="1827380"/>
          </a:xfrm>
          <a:prstGeom prst="bentConnector3">
            <a:avLst>
              <a:gd name="adj1" fmla="val 143756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Округлений прямокутник 2"/>
          <p:cNvSpPr/>
          <p:nvPr/>
        </p:nvSpPr>
        <p:spPr bwMode="auto">
          <a:xfrm>
            <a:off x="89756" y="1244719"/>
            <a:ext cx="8964488" cy="50582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Призначення тез</a:t>
            </a:r>
          </a:p>
        </p:txBody>
      </p:sp>
      <p:cxnSp>
        <p:nvCxnSpPr>
          <p:cNvPr id="67" name="Пряма зі стрілкою 66"/>
          <p:cNvCxnSpPr/>
          <p:nvPr/>
        </p:nvCxnSpPr>
        <p:spPr bwMode="auto">
          <a:xfrm>
            <a:off x="251520" y="6309320"/>
            <a:ext cx="0" cy="445071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0139581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Сполучна лінія уступом 22"/>
          <p:cNvCxnSpPr>
            <a:stCxn id="5" idx="1"/>
            <a:endCxn id="7" idx="1"/>
          </p:cNvCxnSpPr>
          <p:nvPr/>
        </p:nvCxnSpPr>
        <p:spPr bwMode="auto">
          <a:xfrm rot="10800000" flipH="1" flipV="1">
            <a:off x="1061863" y="2581108"/>
            <a:ext cx="12700" cy="2373124"/>
          </a:xfrm>
          <a:prstGeom prst="bentConnector3">
            <a:avLst>
              <a:gd name="adj1" fmla="val -6348984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Сполучна лінія уступом 9"/>
          <p:cNvCxnSpPr>
            <a:endCxn id="4" idx="1"/>
          </p:cNvCxnSpPr>
          <p:nvPr/>
        </p:nvCxnSpPr>
        <p:spPr bwMode="auto">
          <a:xfrm rot="16200000" flipH="1">
            <a:off x="241011" y="905782"/>
            <a:ext cx="831360" cy="810343"/>
          </a:xfrm>
          <a:prstGeom prst="bentConnector2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Округлений прямокутник 3"/>
          <p:cNvSpPr/>
          <p:nvPr/>
        </p:nvSpPr>
        <p:spPr bwMode="auto">
          <a:xfrm>
            <a:off x="1061863" y="1430833"/>
            <a:ext cx="7992380" cy="591601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ru-RU" sz="2000" dirty="0" err="1">
                <a:latin typeface="Bookman Old Style" panose="02050604050505020204" pitchFamily="18" charset="0"/>
              </a:rPr>
              <a:t>Встановити</a:t>
            </a:r>
            <a:r>
              <a:rPr lang="ru-RU" sz="2000" dirty="0">
                <a:latin typeface="Bookman Old Style" panose="02050604050505020204" pitchFamily="18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</a:rPr>
              <a:t>пріоритет</a:t>
            </a:r>
            <a:r>
              <a:rPr lang="ru-RU" sz="2000" dirty="0">
                <a:latin typeface="Bookman Old Style" panose="02050604050505020204" pitchFamily="18" charset="0"/>
              </a:rPr>
              <a:t> автора (дата </a:t>
            </a:r>
            <a:r>
              <a:rPr lang="ru-RU" sz="2000" dirty="0" err="1">
                <a:latin typeface="Bookman Old Style" panose="02050604050505020204" pitchFamily="18" charset="0"/>
              </a:rPr>
              <a:t>підписання</a:t>
            </a:r>
            <a:r>
              <a:rPr lang="ru-RU" sz="2000" dirty="0">
                <a:latin typeface="Bookman Old Style" panose="02050604050505020204" pitchFamily="18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</a:rPr>
              <a:t>публікації</a:t>
            </a:r>
            <a:r>
              <a:rPr lang="ru-RU" sz="2000" dirty="0">
                <a:latin typeface="Bookman Old Style" panose="02050604050505020204" pitchFamily="18" charset="0"/>
              </a:rPr>
              <a:t> до </a:t>
            </a:r>
            <a:r>
              <a:rPr lang="ru-RU" sz="2000" dirty="0" err="1">
                <a:latin typeface="Bookman Old Style" panose="02050604050505020204" pitchFamily="18" charset="0"/>
              </a:rPr>
              <a:t>друку</a:t>
            </a:r>
            <a:r>
              <a:rPr lang="ru-RU" sz="2000" dirty="0">
                <a:latin typeface="Bookman Old Style" panose="02050604050505020204" pitchFamily="18" charset="0"/>
              </a:rPr>
              <a:t> – </a:t>
            </a:r>
            <a:r>
              <a:rPr lang="ru-RU" sz="2000" dirty="0" err="1">
                <a:latin typeface="Bookman Old Style" panose="02050604050505020204" pitchFamily="18" charset="0"/>
              </a:rPr>
              <a:t>це</a:t>
            </a:r>
            <a:r>
              <a:rPr lang="ru-RU" sz="2000" dirty="0">
                <a:latin typeface="Bookman Old Style" panose="02050604050505020204" pitchFamily="18" charset="0"/>
              </a:rPr>
              <a:t> дата </a:t>
            </a:r>
            <a:r>
              <a:rPr lang="ru-RU" sz="2000" dirty="0" err="1">
                <a:latin typeface="Bookman Old Style" panose="02050604050505020204" pitchFamily="18" charset="0"/>
              </a:rPr>
              <a:t>пріоритету</a:t>
            </a:r>
            <a:r>
              <a:rPr lang="ru-RU" sz="2000" dirty="0">
                <a:latin typeface="Bookman Old Style" panose="02050604050505020204" pitchFamily="18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</a:rPr>
              <a:t>науковця</a:t>
            </a:r>
            <a:r>
              <a:rPr lang="ru-RU" sz="2000" dirty="0">
                <a:latin typeface="Bookman Old Style" panose="02050604050505020204" pitchFamily="18" charset="0"/>
              </a:rPr>
              <a:t>)</a:t>
            </a:r>
            <a:endParaRPr lang="uk-UA" sz="2000" dirty="0">
              <a:latin typeface="Bookman Old Style" panose="02050604050505020204" pitchFamily="18" charset="0"/>
            </a:endParaRPr>
          </a:p>
        </p:txBody>
      </p:sp>
      <p:sp>
        <p:nvSpPr>
          <p:cNvPr id="5" name="Округлений прямокутник 4"/>
          <p:cNvSpPr/>
          <p:nvPr/>
        </p:nvSpPr>
        <p:spPr bwMode="auto">
          <a:xfrm>
            <a:off x="1061863" y="2225331"/>
            <a:ext cx="7971098" cy="711554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000" dirty="0" err="1">
                <a:latin typeface="Bookman Old Style" panose="02050604050505020204" pitchFamily="18" charset="0"/>
              </a:rPr>
              <a:t>Засвідчити</a:t>
            </a:r>
            <a:r>
              <a:rPr lang="ru-RU" sz="2000" dirty="0">
                <a:latin typeface="Bookman Old Style" panose="02050604050505020204" pitchFamily="18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</a:rPr>
              <a:t>особистий</a:t>
            </a:r>
            <a:r>
              <a:rPr lang="ru-RU" sz="2000" dirty="0">
                <a:latin typeface="Bookman Old Style" panose="02050604050505020204" pitchFamily="18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</a:rPr>
              <a:t>внесок</a:t>
            </a:r>
            <a:r>
              <a:rPr lang="ru-RU" sz="2000" dirty="0">
                <a:latin typeface="Bookman Old Style" panose="02050604050505020204" pitchFamily="18" charset="0"/>
              </a:rPr>
              <a:t> як </a:t>
            </a:r>
            <a:r>
              <a:rPr lang="ru-RU" sz="2000" dirty="0" err="1">
                <a:latin typeface="Bookman Old Style" panose="02050604050505020204" pitchFamily="18" charset="0"/>
              </a:rPr>
              <a:t>дослідника</a:t>
            </a:r>
            <a:r>
              <a:rPr lang="ru-RU" sz="2000" dirty="0">
                <a:latin typeface="Bookman Old Style" panose="02050604050505020204" pitchFamily="18" charset="0"/>
              </a:rPr>
              <a:t> у </a:t>
            </a:r>
            <a:r>
              <a:rPr lang="ru-RU" sz="2000" dirty="0" err="1">
                <a:latin typeface="Bookman Old Style" panose="02050604050505020204" pitchFamily="18" charset="0"/>
              </a:rPr>
              <a:t>розробку</a:t>
            </a:r>
            <a:r>
              <a:rPr lang="ru-RU" sz="2000" dirty="0">
                <a:latin typeface="Bookman Old Style" panose="02050604050505020204" pitchFamily="18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</a:rPr>
              <a:t>наукової</a:t>
            </a:r>
            <a:r>
              <a:rPr lang="ru-RU" sz="2000" dirty="0">
                <a:latin typeface="Bookman Old Style" panose="02050604050505020204" pitchFamily="18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</a:rPr>
              <a:t>проблеми</a:t>
            </a:r>
            <a:endParaRPr lang="uk-UA" sz="2000" dirty="0">
              <a:latin typeface="Bookman Old Style" panose="02050604050505020204" pitchFamily="18" charset="0"/>
            </a:endParaRPr>
          </a:p>
        </p:txBody>
      </p:sp>
      <p:sp>
        <p:nvSpPr>
          <p:cNvPr id="6" name="Округлений прямокутник 5"/>
          <p:cNvSpPr/>
          <p:nvPr/>
        </p:nvSpPr>
        <p:spPr bwMode="auto">
          <a:xfrm>
            <a:off x="1061862" y="3087440"/>
            <a:ext cx="7971099" cy="1343090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uk-UA" sz="2000" dirty="0">
                <a:latin typeface="Bookman Old Style" panose="02050604050505020204" pitchFamily="18" charset="0"/>
              </a:rPr>
              <a:t>Підтвердити достовірність основних результатів і висновки наукової роботи, її новизну і рівень (оскільки після виходу у світ публікація стає об'єктом вивчення й оцінювання широкої наукової громадськості)</a:t>
            </a:r>
          </a:p>
        </p:txBody>
      </p:sp>
      <p:sp>
        <p:nvSpPr>
          <p:cNvPr id="7" name="Округлений прямокутник 6"/>
          <p:cNvSpPr/>
          <p:nvPr/>
        </p:nvSpPr>
        <p:spPr bwMode="auto">
          <a:xfrm>
            <a:off x="1074563" y="4607256"/>
            <a:ext cx="7958398" cy="693952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Підтвердити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факт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апробації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впровадження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висновків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наукової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праці</a:t>
            </a:r>
            <a:endParaRPr kumimoji="0" lang="uk-UA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круглений прямокутник 7"/>
          <p:cNvSpPr/>
          <p:nvPr/>
        </p:nvSpPr>
        <p:spPr bwMode="auto">
          <a:xfrm>
            <a:off x="1068212" y="5512906"/>
            <a:ext cx="7971097" cy="890142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eaLnBrk="1" hangingPunct="1"/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Відобразити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основний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зміст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наукової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праці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завершеність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певного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стану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цілому</a:t>
            </a:r>
            <a:endParaRPr kumimoji="0" lang="uk-UA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Сполучна лінія уступом 15"/>
          <p:cNvCxnSpPr>
            <a:stCxn id="4" idx="1"/>
            <a:endCxn id="5" idx="1"/>
          </p:cNvCxnSpPr>
          <p:nvPr/>
        </p:nvCxnSpPr>
        <p:spPr bwMode="auto">
          <a:xfrm rot="10800000" flipV="1">
            <a:off x="1061863" y="1726634"/>
            <a:ext cx="12700" cy="854474"/>
          </a:xfrm>
          <a:prstGeom prst="bentConnector3">
            <a:avLst>
              <a:gd name="adj1" fmla="val 6481520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Прямокутник 8"/>
          <p:cNvSpPr/>
          <p:nvPr/>
        </p:nvSpPr>
        <p:spPr>
          <a:xfrm>
            <a:off x="0" y="14094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err="1" smtClean="0">
                <a:latin typeface="Bookman Old Style" panose="02050604050505020204" pitchFamily="18" charset="0"/>
              </a:rPr>
              <a:t>Призначення</a:t>
            </a:r>
            <a:r>
              <a:rPr lang="ru-RU" sz="4000" dirty="0" smtClean="0">
                <a:latin typeface="Bookman Old Style" panose="02050604050505020204" pitchFamily="18" charset="0"/>
              </a:rPr>
              <a:t> тез</a:t>
            </a:r>
            <a:endParaRPr lang="uk-UA" sz="4000" dirty="0">
              <a:latin typeface="Bookman Old Style" panose="02050604050505020204" pitchFamily="18" charset="0"/>
            </a:endParaRPr>
          </a:p>
        </p:txBody>
      </p:sp>
      <p:cxnSp>
        <p:nvCxnSpPr>
          <p:cNvPr id="46" name="Сполучна лінія уступом 45"/>
          <p:cNvCxnSpPr>
            <a:stCxn id="7" idx="1"/>
            <a:endCxn id="8" idx="1"/>
          </p:cNvCxnSpPr>
          <p:nvPr/>
        </p:nvCxnSpPr>
        <p:spPr bwMode="auto">
          <a:xfrm rot="10800000" flipV="1">
            <a:off x="1068213" y="4954231"/>
            <a:ext cx="6351" cy="1003745"/>
          </a:xfrm>
          <a:prstGeom prst="bentConnector3">
            <a:avLst>
              <a:gd name="adj1" fmla="val 12955125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Пряма зі стрілкою 54"/>
          <p:cNvCxnSpPr>
            <a:endCxn id="6" idx="1"/>
          </p:cNvCxnSpPr>
          <p:nvPr/>
        </p:nvCxnSpPr>
        <p:spPr bwMode="auto">
          <a:xfrm>
            <a:off x="251519" y="3758985"/>
            <a:ext cx="810343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6218547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0" y="-99392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err="1">
                <a:latin typeface="Bookman Old Style" panose="02050604050505020204" pitchFamily="18" charset="0"/>
              </a:rPr>
              <a:t>Типи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видань</a:t>
            </a:r>
            <a:r>
              <a:rPr lang="ru-RU" sz="2800" dirty="0">
                <a:latin typeface="Bookman Old Style" panose="02050604050505020204" pitchFamily="18" charset="0"/>
              </a:rPr>
              <a:t>,  де </a:t>
            </a:r>
            <a:r>
              <a:rPr lang="ru-RU" sz="2800" dirty="0" err="1">
                <a:latin typeface="Bookman Old Style" panose="02050604050505020204" pitchFamily="18" charset="0"/>
              </a:rPr>
              <a:t>публікуються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тези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наукової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доповіді</a:t>
            </a:r>
            <a:endParaRPr lang="uk-UA" sz="2800" dirty="0">
              <a:latin typeface="Bookman Old Style" panose="02050604050505020204" pitchFamily="18" charset="0"/>
            </a:endParaRPr>
          </a:p>
        </p:txBody>
      </p:sp>
      <p:sp>
        <p:nvSpPr>
          <p:cNvPr id="5" name="Округлений прямокутник 4"/>
          <p:cNvSpPr/>
          <p:nvPr/>
        </p:nvSpPr>
        <p:spPr bwMode="auto">
          <a:xfrm>
            <a:off x="251520" y="1988840"/>
            <a:ext cx="8712968" cy="57606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32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Типи видань</a:t>
            </a:r>
            <a:endParaRPr kumimoji="0" lang="uk-UA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6" name="Округлений прямокутник 5"/>
          <p:cNvSpPr/>
          <p:nvPr/>
        </p:nvSpPr>
        <p:spPr bwMode="auto">
          <a:xfrm>
            <a:off x="283568" y="3431735"/>
            <a:ext cx="2696343" cy="1296144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Збірник праць конференцій</a:t>
            </a:r>
          </a:p>
        </p:txBody>
      </p:sp>
      <p:sp>
        <p:nvSpPr>
          <p:cNvPr id="7" name="Округлений прямокутник 6"/>
          <p:cNvSpPr/>
          <p:nvPr/>
        </p:nvSpPr>
        <p:spPr bwMode="auto">
          <a:xfrm>
            <a:off x="3251919" y="3431735"/>
            <a:ext cx="2704257" cy="1296144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Збірник матеріалів з’їздів</a:t>
            </a:r>
          </a:p>
        </p:txBody>
      </p:sp>
      <p:sp>
        <p:nvSpPr>
          <p:cNvPr id="8" name="Округлений прямокутник 7"/>
          <p:cNvSpPr/>
          <p:nvPr/>
        </p:nvSpPr>
        <p:spPr bwMode="auto">
          <a:xfrm>
            <a:off x="6228184" y="3431735"/>
            <a:ext cx="2704792" cy="1296144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Збірник симпозіуму</a:t>
            </a:r>
          </a:p>
        </p:txBody>
      </p:sp>
      <p:cxnSp>
        <p:nvCxnSpPr>
          <p:cNvPr id="10" name="Сполучна лінія уступом 9"/>
          <p:cNvCxnSpPr>
            <a:stCxn id="5" idx="2"/>
            <a:endCxn id="6" idx="0"/>
          </p:cNvCxnSpPr>
          <p:nvPr/>
        </p:nvCxnSpPr>
        <p:spPr bwMode="auto">
          <a:xfrm rot="5400000">
            <a:off x="2686457" y="1510187"/>
            <a:ext cx="866831" cy="2976264"/>
          </a:xfrm>
          <a:prstGeom prst="bentConnector3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Сполучна лінія уступом 11"/>
          <p:cNvCxnSpPr/>
          <p:nvPr/>
        </p:nvCxnSpPr>
        <p:spPr bwMode="auto">
          <a:xfrm rot="5400000">
            <a:off x="4172611" y="2996342"/>
            <a:ext cx="866831" cy="3956"/>
          </a:xfrm>
          <a:prstGeom prst="bentConnector3">
            <a:avLst/>
          </a:prstGeom>
          <a:ln>
            <a:headEnd type="none" w="med" len="med"/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8" name="Сполучна лінія уступом 17"/>
          <p:cNvCxnSpPr>
            <a:stCxn id="5" idx="2"/>
            <a:endCxn id="8" idx="0"/>
          </p:cNvCxnSpPr>
          <p:nvPr/>
        </p:nvCxnSpPr>
        <p:spPr bwMode="auto">
          <a:xfrm rot="16200000" flipH="1">
            <a:off x="5660877" y="1512031"/>
            <a:ext cx="866831" cy="2972576"/>
          </a:xfrm>
          <a:prstGeom prst="bentConnector3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7824656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0" y="-99392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err="1">
                <a:latin typeface="Bookman Old Style" panose="02050604050505020204" pitchFamily="18" charset="0"/>
              </a:rPr>
              <a:t>Типи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наукових</a:t>
            </a:r>
            <a:r>
              <a:rPr lang="ru-RU" sz="2800" dirty="0">
                <a:latin typeface="Bookman Old Style" panose="02050604050505020204" pitchFamily="18" charset="0"/>
              </a:rPr>
              <a:t> тез у </a:t>
            </a:r>
            <a:r>
              <a:rPr lang="ru-RU" sz="2800" dirty="0" err="1">
                <a:latin typeface="Bookman Old Style" panose="02050604050505020204" pitchFamily="18" charset="0"/>
              </a:rPr>
              <a:t>бухгалтерських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наукових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дослідженнях</a:t>
            </a:r>
            <a:endParaRPr lang="uk-UA" sz="2800" dirty="0">
              <a:latin typeface="Bookman Old Style" panose="02050604050505020204" pitchFamily="18" charset="0"/>
            </a:endParaRPr>
          </a:p>
        </p:txBody>
      </p:sp>
      <p:sp>
        <p:nvSpPr>
          <p:cNvPr id="6" name="Округлений прямокутник 5"/>
          <p:cNvSpPr/>
          <p:nvPr/>
        </p:nvSpPr>
        <p:spPr bwMode="auto">
          <a:xfrm>
            <a:off x="283568" y="3431734"/>
            <a:ext cx="2696343" cy="1869473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1. Постановка проблеми або завдання</a:t>
            </a:r>
          </a:p>
        </p:txBody>
      </p:sp>
      <p:sp>
        <p:nvSpPr>
          <p:cNvPr id="7" name="Округлений прямокутник 6"/>
          <p:cNvSpPr/>
          <p:nvPr/>
        </p:nvSpPr>
        <p:spPr bwMode="auto">
          <a:xfrm>
            <a:off x="3251919" y="3431735"/>
            <a:ext cx="2704257" cy="1869472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2. Результати дослідження</a:t>
            </a:r>
          </a:p>
        </p:txBody>
      </p:sp>
      <p:sp>
        <p:nvSpPr>
          <p:cNvPr id="8" name="Округлений прямокутник 7"/>
          <p:cNvSpPr/>
          <p:nvPr/>
        </p:nvSpPr>
        <p:spPr bwMode="auto">
          <a:xfrm>
            <a:off x="6228184" y="3431735"/>
            <a:ext cx="2704792" cy="1869472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3. Нова методика досліджень</a:t>
            </a:r>
          </a:p>
        </p:txBody>
      </p:sp>
      <p:cxnSp>
        <p:nvCxnSpPr>
          <p:cNvPr id="10" name="Сполучна лінія уступом 9"/>
          <p:cNvCxnSpPr>
            <a:stCxn id="5" idx="2"/>
            <a:endCxn id="6" idx="0"/>
          </p:cNvCxnSpPr>
          <p:nvPr/>
        </p:nvCxnSpPr>
        <p:spPr bwMode="auto">
          <a:xfrm rot="5400000">
            <a:off x="2686457" y="1510187"/>
            <a:ext cx="866831" cy="2976264"/>
          </a:xfrm>
          <a:prstGeom prst="bentConnector3">
            <a:avLst>
              <a:gd name="adj1" fmla="val -9936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Сполучна лінія уступом 11"/>
          <p:cNvCxnSpPr/>
          <p:nvPr/>
        </p:nvCxnSpPr>
        <p:spPr bwMode="auto">
          <a:xfrm rot="5400000">
            <a:off x="4172611" y="2996342"/>
            <a:ext cx="866831" cy="3956"/>
          </a:xfrm>
          <a:prstGeom prst="bentConnector3">
            <a:avLst>
              <a:gd name="adj1" fmla="val -7720"/>
            </a:avLst>
          </a:prstGeom>
          <a:ln>
            <a:headEnd type="none" w="med" len="med"/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8" name="Сполучна лінія уступом 17"/>
          <p:cNvCxnSpPr>
            <a:stCxn id="5" idx="2"/>
            <a:endCxn id="8" idx="0"/>
          </p:cNvCxnSpPr>
          <p:nvPr/>
        </p:nvCxnSpPr>
        <p:spPr bwMode="auto">
          <a:xfrm rot="16200000" flipH="1">
            <a:off x="5660877" y="1512031"/>
            <a:ext cx="866831" cy="2972576"/>
          </a:xfrm>
          <a:prstGeom prst="bentConnector3">
            <a:avLst>
              <a:gd name="adj1" fmla="val -9936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Округлений прямокутник 4"/>
          <p:cNvSpPr/>
          <p:nvPr/>
        </p:nvSpPr>
        <p:spPr bwMode="auto">
          <a:xfrm>
            <a:off x="251520" y="1988840"/>
            <a:ext cx="8712968" cy="57606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32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Типи наукових тез</a:t>
            </a:r>
            <a:endParaRPr kumimoji="0" lang="uk-UA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464255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-93662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800" dirty="0">
                <a:latin typeface="Bookman Old Style" panose="02050604050505020204" pitchFamily="18" charset="0"/>
              </a:rPr>
              <a:t>Дерево страху</a:t>
            </a:r>
          </a:p>
        </p:txBody>
      </p:sp>
      <p:sp>
        <p:nvSpPr>
          <p:cNvPr id="3" name="Округлений прямокутник 2"/>
          <p:cNvSpPr/>
          <p:nvPr/>
        </p:nvSpPr>
        <p:spPr bwMode="auto">
          <a:xfrm>
            <a:off x="1979712" y="1180794"/>
            <a:ext cx="4752528" cy="86699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Страх втратити обличчя</a:t>
            </a:r>
          </a:p>
        </p:txBody>
      </p:sp>
      <p:sp>
        <p:nvSpPr>
          <p:cNvPr id="4" name="Округлений прямокутник 3"/>
          <p:cNvSpPr/>
          <p:nvPr/>
        </p:nvSpPr>
        <p:spPr bwMode="auto">
          <a:xfrm>
            <a:off x="5112854" y="2676397"/>
            <a:ext cx="3960440" cy="72008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Страх все забути</a:t>
            </a:r>
          </a:p>
        </p:txBody>
      </p:sp>
      <p:sp>
        <p:nvSpPr>
          <p:cNvPr id="5" name="Округлений прямокутник 4"/>
          <p:cNvSpPr/>
          <p:nvPr/>
        </p:nvSpPr>
        <p:spPr bwMode="auto">
          <a:xfrm>
            <a:off x="5112854" y="5823826"/>
            <a:ext cx="3960440" cy="72008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Страх помилитися</a:t>
            </a:r>
          </a:p>
        </p:txBody>
      </p:sp>
      <p:sp>
        <p:nvSpPr>
          <p:cNvPr id="6" name="Округлений прямокутник 5"/>
          <p:cNvSpPr/>
          <p:nvPr/>
        </p:nvSpPr>
        <p:spPr bwMode="auto">
          <a:xfrm>
            <a:off x="34702" y="2676397"/>
            <a:ext cx="3529186" cy="72008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8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Страх запитань</a:t>
            </a:r>
            <a:endParaRPr kumimoji="0" lang="uk-UA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7" name="Округлений прямокутник 6"/>
          <p:cNvSpPr/>
          <p:nvPr/>
        </p:nvSpPr>
        <p:spPr bwMode="auto">
          <a:xfrm>
            <a:off x="31948" y="4209370"/>
            <a:ext cx="3533614" cy="91904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Страх некомпетентності</a:t>
            </a:r>
          </a:p>
        </p:txBody>
      </p:sp>
      <p:sp>
        <p:nvSpPr>
          <p:cNvPr id="8" name="Округлений прямокутник 7"/>
          <p:cNvSpPr/>
          <p:nvPr/>
        </p:nvSpPr>
        <p:spPr bwMode="auto">
          <a:xfrm>
            <a:off x="30274" y="5823826"/>
            <a:ext cx="3533614" cy="72008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Страх</a:t>
            </a:r>
            <a:r>
              <a:rPr kumimoji="0" lang="uk-UA" sz="28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 ворожості</a:t>
            </a:r>
            <a:endParaRPr kumimoji="0" lang="uk-UA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9" name="Округлений прямокутник 8"/>
          <p:cNvSpPr/>
          <p:nvPr/>
        </p:nvSpPr>
        <p:spPr bwMode="auto">
          <a:xfrm>
            <a:off x="5114890" y="4152964"/>
            <a:ext cx="3960440" cy="103185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Страх показати свій</a:t>
            </a:r>
            <a:r>
              <a:rPr kumimoji="0" lang="uk-UA" sz="28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 страх</a:t>
            </a:r>
            <a:endParaRPr kumimoji="0" lang="uk-UA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cxnSp>
        <p:nvCxnSpPr>
          <p:cNvPr id="11" name="Сполучна лінія уступом 10"/>
          <p:cNvCxnSpPr>
            <a:stCxn id="3" idx="2"/>
            <a:endCxn id="4" idx="1"/>
          </p:cNvCxnSpPr>
          <p:nvPr/>
        </p:nvCxnSpPr>
        <p:spPr bwMode="auto">
          <a:xfrm rot="16200000" flipH="1">
            <a:off x="4240090" y="2163673"/>
            <a:ext cx="988650" cy="756878"/>
          </a:xfrm>
          <a:prstGeom prst="bentConnector2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Сполучна лінія уступом 12"/>
          <p:cNvCxnSpPr>
            <a:stCxn id="3" idx="2"/>
            <a:endCxn id="5" idx="1"/>
          </p:cNvCxnSpPr>
          <p:nvPr/>
        </p:nvCxnSpPr>
        <p:spPr bwMode="auto">
          <a:xfrm rot="16200000" flipH="1">
            <a:off x="2666376" y="3737387"/>
            <a:ext cx="4136079" cy="756878"/>
          </a:xfrm>
          <a:prstGeom prst="bentConnector2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Сполучна лінія уступом 13"/>
          <p:cNvCxnSpPr>
            <a:stCxn id="3" idx="2"/>
            <a:endCxn id="8" idx="3"/>
          </p:cNvCxnSpPr>
          <p:nvPr/>
        </p:nvCxnSpPr>
        <p:spPr bwMode="auto">
          <a:xfrm rot="5400000">
            <a:off x="1891893" y="3719782"/>
            <a:ext cx="4136079" cy="792088"/>
          </a:xfrm>
          <a:prstGeom prst="bentConnector2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Сполучна лінія уступом 14"/>
          <p:cNvCxnSpPr>
            <a:stCxn id="3" idx="2"/>
            <a:endCxn id="7" idx="3"/>
          </p:cNvCxnSpPr>
          <p:nvPr/>
        </p:nvCxnSpPr>
        <p:spPr bwMode="auto">
          <a:xfrm rot="5400000">
            <a:off x="2650217" y="2963132"/>
            <a:ext cx="2621104" cy="790414"/>
          </a:xfrm>
          <a:prstGeom prst="bentConnector2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Сполучна лінія уступом 15"/>
          <p:cNvCxnSpPr>
            <a:stCxn id="3" idx="2"/>
            <a:endCxn id="9" idx="1"/>
          </p:cNvCxnSpPr>
          <p:nvPr/>
        </p:nvCxnSpPr>
        <p:spPr bwMode="auto">
          <a:xfrm rot="16200000" flipH="1">
            <a:off x="3424881" y="2978882"/>
            <a:ext cx="2621104" cy="758914"/>
          </a:xfrm>
          <a:prstGeom prst="bentConnector2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Сполучна лінія уступом 16"/>
          <p:cNvCxnSpPr>
            <a:stCxn id="3" idx="2"/>
            <a:endCxn id="6" idx="3"/>
          </p:cNvCxnSpPr>
          <p:nvPr/>
        </p:nvCxnSpPr>
        <p:spPr bwMode="auto">
          <a:xfrm rot="5400000">
            <a:off x="3465607" y="2146068"/>
            <a:ext cx="988650" cy="792088"/>
          </a:xfrm>
          <a:prstGeom prst="bentConnector2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7693978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uk-UA" sz="8000" b="1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Дякую </a:t>
            </a:r>
          </a:p>
          <a:p>
            <a:pPr marL="0" indent="0" algn="ctr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uk-UA" sz="8000" b="1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за увагу! </a:t>
            </a:r>
            <a:endParaRPr lang="uk-UA" sz="8000" b="1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db2004100l">
  <a:themeElements>
    <a:clrScheme name="cdb2004100l 3">
      <a:dk1>
        <a:srgbClr val="1D528D"/>
      </a:dk1>
      <a:lt1>
        <a:srgbClr val="FFFFFF"/>
      </a:lt1>
      <a:dk2>
        <a:srgbClr val="000000"/>
      </a:dk2>
      <a:lt2>
        <a:srgbClr val="DDDDDD"/>
      </a:lt2>
      <a:accent1>
        <a:srgbClr val="2F85F7"/>
      </a:accent1>
      <a:accent2>
        <a:srgbClr val="FF9900"/>
      </a:accent2>
      <a:accent3>
        <a:srgbClr val="FFFFFF"/>
      </a:accent3>
      <a:accent4>
        <a:srgbClr val="174578"/>
      </a:accent4>
      <a:accent5>
        <a:srgbClr val="ADC2FA"/>
      </a:accent5>
      <a:accent6>
        <a:srgbClr val="E78A00"/>
      </a:accent6>
      <a:hlink>
        <a:srgbClr val="5AD9F2"/>
      </a:hlink>
      <a:folHlink>
        <a:srgbClr val="969696"/>
      </a:folHlink>
    </a:clrScheme>
    <a:fontScheme name="cdb2004100l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db2004100l 1">
        <a:dk1>
          <a:srgbClr val="29698D"/>
        </a:dk1>
        <a:lt1>
          <a:srgbClr val="FFFFFF"/>
        </a:lt1>
        <a:dk2>
          <a:srgbClr val="000000"/>
        </a:dk2>
        <a:lt2>
          <a:srgbClr val="D6E1E2"/>
        </a:lt2>
        <a:accent1>
          <a:srgbClr val="0099CC"/>
        </a:accent1>
        <a:accent2>
          <a:srgbClr val="FF9933"/>
        </a:accent2>
        <a:accent3>
          <a:srgbClr val="FFFFFF"/>
        </a:accent3>
        <a:accent4>
          <a:srgbClr val="215978"/>
        </a:accent4>
        <a:accent5>
          <a:srgbClr val="AACAE2"/>
        </a:accent5>
        <a:accent6>
          <a:srgbClr val="E78A2D"/>
        </a:accent6>
        <a:hlink>
          <a:srgbClr val="33CCCC"/>
        </a:hlink>
        <a:folHlink>
          <a:srgbClr val="83A6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00l 2">
        <a:dk1>
          <a:srgbClr val="592C0D"/>
        </a:dk1>
        <a:lt1>
          <a:srgbClr val="FFFFFF"/>
        </a:lt1>
        <a:dk2>
          <a:srgbClr val="000000"/>
        </a:dk2>
        <a:lt2>
          <a:srgbClr val="C0C0C0"/>
        </a:lt2>
        <a:accent1>
          <a:srgbClr val="5B9569"/>
        </a:accent1>
        <a:accent2>
          <a:srgbClr val="5D8FC1"/>
        </a:accent2>
        <a:accent3>
          <a:srgbClr val="FFFFFF"/>
        </a:accent3>
        <a:accent4>
          <a:srgbClr val="4B2409"/>
        </a:accent4>
        <a:accent5>
          <a:srgbClr val="B5C8B9"/>
        </a:accent5>
        <a:accent6>
          <a:srgbClr val="5381AF"/>
        </a:accent6>
        <a:hlink>
          <a:srgbClr val="C5C059"/>
        </a:hlink>
        <a:folHlink>
          <a:srgbClr val="999C9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00l 3">
        <a:dk1>
          <a:srgbClr val="1D528D"/>
        </a:dk1>
        <a:lt1>
          <a:srgbClr val="FFFFFF"/>
        </a:lt1>
        <a:dk2>
          <a:srgbClr val="000000"/>
        </a:dk2>
        <a:lt2>
          <a:srgbClr val="DDDDDD"/>
        </a:lt2>
        <a:accent1>
          <a:srgbClr val="2F85F7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DC2FA"/>
        </a:accent5>
        <a:accent6>
          <a:srgbClr val="E78A00"/>
        </a:accent6>
        <a:hlink>
          <a:srgbClr val="5AD9F2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12553</TotalTime>
  <Words>228</Words>
  <Application>Microsoft Office PowerPoint</Application>
  <PresentationFormat>Экран (4:3)</PresentationFormat>
  <Paragraphs>49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Bookman Old Style</vt:lpstr>
      <vt:lpstr>Calibri</vt:lpstr>
      <vt:lpstr>Times New Roman</vt:lpstr>
      <vt:lpstr>Verdana</vt:lpstr>
      <vt:lpstr>Wingdings</vt:lpstr>
      <vt:lpstr>cdb2004100l</vt:lpstr>
      <vt:lpstr>Методика підготовки тез наукової доповіді</vt:lpstr>
      <vt:lpstr>ЗМІСТ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Інститути та їх функції в економіці. Базисні інститути національної економіки</dc:title>
  <dc:creator>Baggio</dc:creator>
  <cp:lastModifiedBy>Ира</cp:lastModifiedBy>
  <cp:revision>1090</cp:revision>
  <dcterms:modified xsi:type="dcterms:W3CDTF">2021-04-12T15:46:39Z</dcterms:modified>
</cp:coreProperties>
</file>