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74" r:id="rId3"/>
    <p:sldId id="257" r:id="rId4"/>
    <p:sldId id="258" r:id="rId5"/>
    <p:sldId id="261" r:id="rId6"/>
    <p:sldId id="275" r:id="rId7"/>
    <p:sldId id="276" r:id="rId8"/>
    <p:sldId id="277" r:id="rId9"/>
    <p:sldId id="278" r:id="rId10"/>
    <p:sldId id="279" r:id="rId11"/>
    <p:sldId id="280" r:id="rId12"/>
    <p:sldId id="282" r:id="rId13"/>
    <p:sldId id="281" r:id="rId14"/>
    <p:sldId id="283" r:id="rId15"/>
    <p:sldId id="284" r:id="rId16"/>
    <p:sldId id="285" r:id="rId17"/>
    <p:sldId id="286" r:id="rId18"/>
    <p:sldId id="287" r:id="rId19"/>
    <p:sldId id="288" r:id="rId20"/>
    <p:sldId id="289" r:id="rId21"/>
    <p:sldId id="291" r:id="rId22"/>
    <p:sldId id="290" r:id="rId23"/>
    <p:sldId id="292" r:id="rId24"/>
    <p:sldId id="293" r:id="rId25"/>
    <p:sldId id="273" r:id="rId26"/>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01" autoAdjust="0"/>
    <p:restoredTop sz="94660"/>
  </p:normalViewPr>
  <p:slideViewPr>
    <p:cSldViewPr snapToGrid="0">
      <p:cViewPr varScale="1">
        <p:scale>
          <a:sx n="50" d="100"/>
          <a:sy n="50" d="100"/>
        </p:scale>
        <p:origin x="38" y="8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EA0698-701F-4D4D-8602-AFDBDD83F29B}" type="datetimeFigureOut">
              <a:rPr lang="uk-UA" smtClean="0"/>
              <a:t>04.09.2024</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2E19D-447B-4CAC-A15F-6AE3FBDEC1BE}" type="slidenum">
              <a:rPr lang="uk-UA" smtClean="0"/>
              <a:t>‹№›</a:t>
            </a:fld>
            <a:endParaRPr lang="uk-UA"/>
          </a:p>
        </p:txBody>
      </p:sp>
    </p:spTree>
    <p:extLst>
      <p:ext uri="{BB962C8B-B14F-4D97-AF65-F5344CB8AC3E}">
        <p14:creationId xmlns:p14="http://schemas.microsoft.com/office/powerpoint/2010/main" val="2919733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10</a:t>
            </a:fld>
            <a:endParaRPr lang="uk-UA"/>
          </a:p>
        </p:txBody>
      </p:sp>
    </p:spTree>
    <p:extLst>
      <p:ext uri="{BB962C8B-B14F-4D97-AF65-F5344CB8AC3E}">
        <p14:creationId xmlns:p14="http://schemas.microsoft.com/office/powerpoint/2010/main" val="24986476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19</a:t>
            </a:fld>
            <a:endParaRPr lang="uk-UA"/>
          </a:p>
        </p:txBody>
      </p:sp>
    </p:spTree>
    <p:extLst>
      <p:ext uri="{BB962C8B-B14F-4D97-AF65-F5344CB8AC3E}">
        <p14:creationId xmlns:p14="http://schemas.microsoft.com/office/powerpoint/2010/main" val="8057132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21</a:t>
            </a:fld>
            <a:endParaRPr lang="uk-UA"/>
          </a:p>
        </p:txBody>
      </p:sp>
    </p:spTree>
    <p:extLst>
      <p:ext uri="{BB962C8B-B14F-4D97-AF65-F5344CB8AC3E}">
        <p14:creationId xmlns:p14="http://schemas.microsoft.com/office/powerpoint/2010/main" val="12021334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22</a:t>
            </a:fld>
            <a:endParaRPr lang="uk-UA"/>
          </a:p>
        </p:txBody>
      </p:sp>
    </p:spTree>
    <p:extLst>
      <p:ext uri="{BB962C8B-B14F-4D97-AF65-F5344CB8AC3E}">
        <p14:creationId xmlns:p14="http://schemas.microsoft.com/office/powerpoint/2010/main" val="6283750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23</a:t>
            </a:fld>
            <a:endParaRPr lang="uk-UA"/>
          </a:p>
        </p:txBody>
      </p:sp>
    </p:spTree>
    <p:extLst>
      <p:ext uri="{BB962C8B-B14F-4D97-AF65-F5344CB8AC3E}">
        <p14:creationId xmlns:p14="http://schemas.microsoft.com/office/powerpoint/2010/main" val="807147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24</a:t>
            </a:fld>
            <a:endParaRPr lang="uk-UA"/>
          </a:p>
        </p:txBody>
      </p:sp>
    </p:spTree>
    <p:extLst>
      <p:ext uri="{BB962C8B-B14F-4D97-AF65-F5344CB8AC3E}">
        <p14:creationId xmlns:p14="http://schemas.microsoft.com/office/powerpoint/2010/main" val="2350088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11</a:t>
            </a:fld>
            <a:endParaRPr lang="uk-UA"/>
          </a:p>
        </p:txBody>
      </p:sp>
    </p:spTree>
    <p:extLst>
      <p:ext uri="{BB962C8B-B14F-4D97-AF65-F5344CB8AC3E}">
        <p14:creationId xmlns:p14="http://schemas.microsoft.com/office/powerpoint/2010/main" val="26915452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12</a:t>
            </a:fld>
            <a:endParaRPr lang="uk-UA"/>
          </a:p>
        </p:txBody>
      </p:sp>
    </p:spTree>
    <p:extLst>
      <p:ext uri="{BB962C8B-B14F-4D97-AF65-F5344CB8AC3E}">
        <p14:creationId xmlns:p14="http://schemas.microsoft.com/office/powerpoint/2010/main" val="14853763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13</a:t>
            </a:fld>
            <a:endParaRPr lang="uk-UA"/>
          </a:p>
        </p:txBody>
      </p:sp>
    </p:spTree>
    <p:extLst>
      <p:ext uri="{BB962C8B-B14F-4D97-AF65-F5344CB8AC3E}">
        <p14:creationId xmlns:p14="http://schemas.microsoft.com/office/powerpoint/2010/main" val="20386624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14</a:t>
            </a:fld>
            <a:endParaRPr lang="uk-UA"/>
          </a:p>
        </p:txBody>
      </p:sp>
    </p:spTree>
    <p:extLst>
      <p:ext uri="{BB962C8B-B14F-4D97-AF65-F5344CB8AC3E}">
        <p14:creationId xmlns:p14="http://schemas.microsoft.com/office/powerpoint/2010/main" val="4382125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15</a:t>
            </a:fld>
            <a:endParaRPr lang="uk-UA"/>
          </a:p>
        </p:txBody>
      </p:sp>
    </p:spTree>
    <p:extLst>
      <p:ext uri="{BB962C8B-B14F-4D97-AF65-F5344CB8AC3E}">
        <p14:creationId xmlns:p14="http://schemas.microsoft.com/office/powerpoint/2010/main" val="34199625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16</a:t>
            </a:fld>
            <a:endParaRPr lang="uk-UA"/>
          </a:p>
        </p:txBody>
      </p:sp>
    </p:spTree>
    <p:extLst>
      <p:ext uri="{BB962C8B-B14F-4D97-AF65-F5344CB8AC3E}">
        <p14:creationId xmlns:p14="http://schemas.microsoft.com/office/powerpoint/2010/main" val="7430721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17</a:t>
            </a:fld>
            <a:endParaRPr lang="uk-UA"/>
          </a:p>
        </p:txBody>
      </p:sp>
    </p:spTree>
    <p:extLst>
      <p:ext uri="{BB962C8B-B14F-4D97-AF65-F5344CB8AC3E}">
        <p14:creationId xmlns:p14="http://schemas.microsoft.com/office/powerpoint/2010/main" val="20409747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18</a:t>
            </a:fld>
            <a:endParaRPr lang="uk-UA"/>
          </a:p>
        </p:txBody>
      </p:sp>
    </p:spTree>
    <p:extLst>
      <p:ext uri="{BB962C8B-B14F-4D97-AF65-F5344CB8AC3E}">
        <p14:creationId xmlns:p14="http://schemas.microsoft.com/office/powerpoint/2010/main" val="33979236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smtClean="0"/>
              <a:t>Зразок заголовка</a:t>
            </a:r>
            <a:endParaRPr lang="uk-UA" dirty="0"/>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smtClean="0"/>
              <a:t>Зразок заголовка</a:t>
            </a:r>
            <a:endParaRPr lang="uk-UA" dirty="0"/>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mailto:ek_vvg@ztu.edu.ua"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latin typeface="Times New Roman" panose="02020603050405020304" pitchFamily="18" charset="0"/>
                <a:cs typeface="Times New Roman" panose="02020603050405020304" pitchFamily="18" charset="0"/>
              </a:rPr>
              <a:t>Маркетинг</a:t>
            </a:r>
            <a:br>
              <a:rPr lang="uk-UA" b="1" dirty="0" smtClean="0">
                <a:latin typeface="Times New Roman" panose="02020603050405020304" pitchFamily="18" charset="0"/>
                <a:cs typeface="Times New Roman" panose="02020603050405020304" pitchFamily="18" charset="0"/>
              </a:rPr>
            </a:br>
            <a:r>
              <a:rPr lang="uk-UA" b="1" dirty="0"/>
              <a:t/>
            </a:r>
            <a:br>
              <a:rPr lang="uk-UA" b="1" dirty="0"/>
            </a:br>
            <a:r>
              <a:rPr lang="uk-UA" sz="2400" b="1" dirty="0" smtClean="0"/>
              <a:t>Викладач: Виговський Володимир Георгійович</a:t>
            </a:r>
            <a:br>
              <a:rPr lang="uk-UA" sz="2400" b="1" dirty="0" smtClean="0"/>
            </a:br>
            <a:r>
              <a:rPr lang="uk-UA" sz="2400" b="1" dirty="0" smtClean="0"/>
              <a:t>доцент кафедри менеджменту, бізнесу та маркетингових технологій</a:t>
            </a:r>
            <a:br>
              <a:rPr lang="uk-UA" sz="2400" b="1" dirty="0" smtClean="0"/>
            </a:br>
            <a:r>
              <a:rPr lang="uk-UA" sz="2400" b="1" dirty="0" smtClean="0"/>
              <a:t>аудиторія 401а, </a:t>
            </a:r>
            <a:r>
              <a:rPr lang="en-US" sz="2400" b="1" dirty="0" smtClean="0">
                <a:hlinkClick r:id="rId2"/>
              </a:rPr>
              <a:t>ek_vvg@ztu.edu.ua</a:t>
            </a:r>
            <a:r>
              <a:rPr lang="en-US" sz="2400" b="1" dirty="0" smtClean="0"/>
              <a:t/>
            </a:r>
            <a:br>
              <a:rPr lang="en-US" sz="2400" b="1" dirty="0" smtClean="0"/>
            </a:br>
            <a:r>
              <a:rPr lang="uk-UA" sz="2400" b="1" dirty="0" smtClean="0"/>
              <a:t>Посилання на освітній портал: </a:t>
            </a:r>
            <a:r>
              <a:rPr lang="en-US" sz="2400" b="1" dirty="0"/>
              <a:t>https://learn.ztu.edu.ua/course/view.php?id=1065#section-2</a:t>
            </a:r>
            <a:r>
              <a:rPr lang="uk-UA" sz="2400" b="1" dirty="0" smtClean="0"/>
              <a:t/>
            </a:r>
            <a:br>
              <a:rPr lang="uk-UA" sz="2400" b="1" dirty="0" smtClean="0"/>
            </a:br>
            <a:endParaRPr lang="uk-UA" sz="2400" dirty="0"/>
          </a:p>
        </p:txBody>
      </p:sp>
    </p:spTree>
    <p:extLst>
      <p:ext uri="{BB962C8B-B14F-4D97-AF65-F5344CB8AC3E}">
        <p14:creationId xmlns:p14="http://schemas.microsoft.com/office/powerpoint/2010/main" val="28331149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961" y="188914"/>
            <a:ext cx="11522075" cy="603022"/>
          </a:xfrm>
        </p:spPr>
        <p:txBody>
          <a:bodyPr>
            <a:noAutofit/>
          </a:bodyPr>
          <a:lstStyle/>
          <a:p>
            <a:r>
              <a:rPr lang="uk-UA" sz="2400" b="1" i="1" dirty="0"/>
              <a:t>1.2. Принципи, функції та цілі маркетингу</a:t>
            </a:r>
            <a:r>
              <a:rPr lang="uk-UA" sz="2400" dirty="0"/>
              <a:t/>
            </a:r>
            <a:br>
              <a:rPr lang="uk-UA" sz="2400" dirty="0"/>
            </a:br>
            <a:r>
              <a:rPr lang="uk-UA" sz="2400" dirty="0"/>
              <a:t> </a:t>
            </a:r>
            <a:br>
              <a:rPr lang="uk-UA" sz="2400" dirty="0"/>
            </a:br>
            <a:r>
              <a:rPr lang="uk-UA" sz="2400" dirty="0">
                <a:solidFill>
                  <a:schemeClr val="bg2"/>
                </a:solidFill>
              </a:rPr>
              <a:t/>
            </a:r>
            <a:br>
              <a:rPr lang="uk-UA" sz="2400" dirty="0">
                <a:solidFill>
                  <a:schemeClr val="bg2"/>
                </a:solidFill>
              </a:rPr>
            </a:br>
            <a:r>
              <a:rPr lang="en-US" sz="2400" dirty="0">
                <a:solidFill>
                  <a:schemeClr val="bg2"/>
                </a:solidFill>
              </a:rPr>
              <a:t/>
            </a:r>
            <a:br>
              <a:rPr lang="en-US" sz="2400" dirty="0">
                <a:solidFill>
                  <a:schemeClr val="bg2"/>
                </a:solidFill>
              </a:rPr>
            </a:br>
            <a:endParaRPr lang="uk-UA" sz="2400" dirty="0">
              <a:solidFill>
                <a:schemeClr val="bg2"/>
              </a:solidFill>
            </a:endParaRPr>
          </a:p>
        </p:txBody>
      </p:sp>
      <p:sp>
        <p:nvSpPr>
          <p:cNvPr id="3" name="Місце для тексту 2"/>
          <p:cNvSpPr>
            <a:spLocks noGrp="1"/>
          </p:cNvSpPr>
          <p:nvPr>
            <p:ph type="body" sz="quarter" idx="10"/>
          </p:nvPr>
        </p:nvSpPr>
        <p:spPr>
          <a:xfrm>
            <a:off x="167478" y="624296"/>
            <a:ext cx="11857040" cy="5136424"/>
          </a:xfrm>
        </p:spPr>
        <p:txBody>
          <a:bodyPr/>
          <a:lstStyle/>
          <a:p>
            <a:pPr marL="0" indent="0">
              <a:buNone/>
            </a:pPr>
            <a:r>
              <a:rPr lang="uk-UA" sz="2000" dirty="0" smtClean="0"/>
              <a:t>Виділяють </a:t>
            </a:r>
            <a:r>
              <a:rPr lang="uk-UA" sz="2000" dirty="0"/>
              <a:t>такі </a:t>
            </a:r>
            <a:r>
              <a:rPr lang="uk-UA" sz="2000" i="1" dirty="0"/>
              <a:t>принципи маркетингу: </a:t>
            </a:r>
            <a:endParaRPr lang="uk-UA" sz="2000" dirty="0"/>
          </a:p>
          <a:p>
            <a:r>
              <a:rPr lang="uk-UA" sz="2000" dirty="0"/>
              <a:t>1. Споживач – це король, а ми – його вірні слуги, і наше завдання полягає у тому, щоб із повагою і найбільшими для короля зручностями допомогти йому зробити свій вибір.</a:t>
            </a:r>
          </a:p>
          <a:p>
            <a:r>
              <a:rPr lang="uk-UA" sz="2000" dirty="0"/>
              <a:t>2. Треба намагатися виробляти те, що можна продати, а не намагатися продати те, що можна виробити. </a:t>
            </a:r>
          </a:p>
          <a:p>
            <a:r>
              <a:rPr lang="uk-UA" sz="2000" dirty="0"/>
              <a:t>3. Інженери створюють виріб, а маркетологи – товар. При цьому слід завжди пам’ятати, що одна і та сама продукція водночас може бути втіленням інженерної мрії та жахом для відділу збуту. </a:t>
            </a:r>
          </a:p>
          <a:p>
            <a:r>
              <a:rPr lang="uk-UA" sz="2000" dirty="0"/>
              <a:t>4. Споживача належить питати не про те, який виріб йому потрібен, а про те, у чому полягають його проблеми сьогодні і як він хоче розв’язувати їх за допомогою Ваших товарів завтра. </a:t>
            </a:r>
          </a:p>
          <a:p>
            <a:r>
              <a:rPr lang="uk-UA" sz="2000" dirty="0"/>
              <a:t>5. Хто забуває про конкурентів, того завтра </a:t>
            </a:r>
            <a:r>
              <a:rPr lang="uk-UA" sz="2000" dirty="0" err="1"/>
              <a:t>забуде</a:t>
            </a:r>
            <a:r>
              <a:rPr lang="uk-UA" sz="2000" dirty="0"/>
              <a:t> ринок. </a:t>
            </a:r>
          </a:p>
          <a:p>
            <a:r>
              <a:rPr lang="uk-UA" sz="2000" dirty="0"/>
              <a:t>6. Не забувайте та прогнозуйте зміни зовнішнього середовища і його вплив на Ваш ринок та Ваші товари. </a:t>
            </a:r>
          </a:p>
          <a:p>
            <a:r>
              <a:rPr lang="uk-UA" sz="2000" dirty="0"/>
              <a:t>7. Найбільш збиткове – це ефективно робити те, чого робити взагалі не слід. </a:t>
            </a:r>
          </a:p>
        </p:txBody>
      </p:sp>
    </p:spTree>
    <p:extLst>
      <p:ext uri="{BB962C8B-B14F-4D97-AF65-F5344CB8AC3E}">
        <p14:creationId xmlns:p14="http://schemas.microsoft.com/office/powerpoint/2010/main" val="779966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8" y="624296"/>
            <a:ext cx="11857040" cy="5136424"/>
          </a:xfrm>
        </p:spPr>
        <p:txBody>
          <a:bodyPr/>
          <a:lstStyle/>
          <a:p>
            <a:r>
              <a:rPr lang="uk-UA" sz="2000" dirty="0"/>
              <a:t>8. Хороший дизайн – хороший бізнес. </a:t>
            </a:r>
          </a:p>
          <a:p>
            <a:r>
              <a:rPr lang="uk-UA" sz="2000" dirty="0"/>
              <a:t>9. Ніхто не хоче платити за низьку якість, але ніхто не хоче платити і за зайву якість. </a:t>
            </a:r>
          </a:p>
          <a:p>
            <a:r>
              <a:rPr lang="uk-UA" sz="2000" dirty="0"/>
              <a:t>10. Хто економить на системах збуту, той економить на процвітанні фірми. </a:t>
            </a:r>
          </a:p>
          <a:p>
            <a:r>
              <a:rPr lang="uk-UA" sz="2000" dirty="0"/>
              <a:t>11. Зайві витрати – це витрати на недостатню рекламу. </a:t>
            </a:r>
          </a:p>
          <a:p>
            <a:r>
              <a:rPr lang="uk-UA" sz="2000" dirty="0"/>
              <a:t>12. Немає сервісу – немає успіху. </a:t>
            </a:r>
          </a:p>
          <a:p>
            <a:r>
              <a:rPr lang="uk-UA" sz="2000" dirty="0"/>
              <a:t>13. Маркетинг – загально фірмова справа. </a:t>
            </a:r>
          </a:p>
          <a:p>
            <a:r>
              <a:rPr lang="uk-UA" sz="2000" dirty="0"/>
              <a:t>14. Маркетинг існує для фірми, а не фірма – для маркетингу.</a:t>
            </a:r>
            <a:endParaRPr lang="uk-UA" sz="2000" dirty="0"/>
          </a:p>
        </p:txBody>
      </p:sp>
    </p:spTree>
    <p:extLst>
      <p:ext uri="{BB962C8B-B14F-4D97-AF65-F5344CB8AC3E}">
        <p14:creationId xmlns:p14="http://schemas.microsoft.com/office/powerpoint/2010/main" val="29408898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8" y="624296"/>
            <a:ext cx="11857040" cy="5136424"/>
          </a:xfrm>
        </p:spPr>
        <p:txBody>
          <a:bodyPr/>
          <a:lstStyle/>
          <a:p>
            <a:r>
              <a:rPr lang="uk-UA" sz="2000" i="1" dirty="0"/>
              <a:t>Функція маркетингу</a:t>
            </a:r>
            <a:r>
              <a:rPr lang="uk-UA" sz="2000" dirty="0"/>
              <a:t> – це комплекс завдань, якій визначає зміст роботи підрозділів, які керують процесом маркетингу щодо впливу на конкретні об’єкти управління. </a:t>
            </a:r>
          </a:p>
          <a:p>
            <a:r>
              <a:rPr lang="uk-UA" sz="2000" dirty="0"/>
              <a:t>Зокрема, до таких функцій у маркетингу відносять: </a:t>
            </a:r>
          </a:p>
          <a:p>
            <a:r>
              <a:rPr lang="uk-UA" sz="2000" i="1" dirty="0"/>
              <a:t>- маркетингові дослідження; </a:t>
            </a:r>
            <a:endParaRPr lang="uk-UA" sz="2000" dirty="0"/>
          </a:p>
          <a:p>
            <a:r>
              <a:rPr lang="uk-UA" sz="2000" i="1" dirty="0"/>
              <a:t>- розробка стратегії маркетингу; </a:t>
            </a:r>
            <a:endParaRPr lang="uk-UA" sz="2000" dirty="0"/>
          </a:p>
          <a:p>
            <a:r>
              <a:rPr lang="uk-UA" sz="2000" i="1" dirty="0"/>
              <a:t>- товарна політика; </a:t>
            </a:r>
            <a:endParaRPr lang="uk-UA" sz="2000" dirty="0"/>
          </a:p>
          <a:p>
            <a:r>
              <a:rPr lang="uk-UA" sz="2000" i="1" dirty="0"/>
              <a:t>- цінова політика; </a:t>
            </a:r>
            <a:endParaRPr lang="uk-UA" sz="2000" dirty="0"/>
          </a:p>
          <a:p>
            <a:r>
              <a:rPr lang="uk-UA" sz="2000" i="1" dirty="0"/>
              <a:t>- політика розподілу; </a:t>
            </a:r>
            <a:endParaRPr lang="uk-UA" sz="2000" dirty="0"/>
          </a:p>
          <a:p>
            <a:r>
              <a:rPr lang="uk-UA" sz="2000" i="1" dirty="0"/>
              <a:t>- комунікаційна політика; </a:t>
            </a:r>
            <a:endParaRPr lang="uk-UA" sz="2000" dirty="0"/>
          </a:p>
          <a:p>
            <a:r>
              <a:rPr lang="uk-UA" sz="2000" i="1" dirty="0"/>
              <a:t>- контроль маркетингу. </a:t>
            </a:r>
            <a:endParaRPr lang="uk-UA" sz="2000" dirty="0"/>
          </a:p>
          <a:p>
            <a:endParaRPr lang="uk-UA" sz="2000" dirty="0"/>
          </a:p>
        </p:txBody>
      </p:sp>
    </p:spTree>
    <p:extLst>
      <p:ext uri="{BB962C8B-B14F-4D97-AF65-F5344CB8AC3E}">
        <p14:creationId xmlns:p14="http://schemas.microsoft.com/office/powerpoint/2010/main" val="1519784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8" y="0"/>
            <a:ext cx="11857040" cy="5760720"/>
          </a:xfrm>
        </p:spPr>
        <p:txBody>
          <a:bodyPr/>
          <a:lstStyle/>
          <a:p>
            <a:r>
              <a:rPr lang="uk-UA" sz="2000" i="1" dirty="0"/>
              <a:t>Функція маркетингових досліджень</a:t>
            </a:r>
            <a:r>
              <a:rPr lang="uk-UA" sz="2000" dirty="0"/>
              <a:t> дає можливість отримати підприємству інформацію про ринок, своє становище на ринку та конкурентів з метою подальшої розробки маркетингової політики. Допомагає сегментувати ринок і визначити цільовий сегмент. </a:t>
            </a:r>
          </a:p>
          <a:p>
            <a:r>
              <a:rPr lang="uk-UA" sz="2000" i="1" dirty="0"/>
              <a:t>Стратегія маркетингу –</a:t>
            </a:r>
            <a:r>
              <a:rPr lang="uk-UA" sz="2000" dirty="0"/>
              <a:t> це плани реалізації маркетингових цілей. Стратегія ґрунтується на аналізі стану підприємства, оцінюванні привабливості ринків і потребує розробки заходів товарної, цінової, політики розподілу, а також просування товару. </a:t>
            </a:r>
          </a:p>
          <a:p>
            <a:r>
              <a:rPr lang="uk-UA" sz="2000" i="1" dirty="0"/>
              <a:t>Товарна політика </a:t>
            </a:r>
            <a:r>
              <a:rPr lang="uk-UA" sz="2000" dirty="0"/>
              <a:t>є однією із складових комплексу маркетингу і функцією маркетингу. Вона полягає у розробці, впровадженні товару на ринок, його позиціонуванні та управлінні товарним асортиментом. </a:t>
            </a:r>
          </a:p>
          <a:p>
            <a:r>
              <a:rPr lang="uk-UA" sz="2000" i="1" dirty="0"/>
              <a:t>Цінова політика,</a:t>
            </a:r>
            <a:r>
              <a:rPr lang="uk-UA" sz="2000" dirty="0"/>
              <a:t> як інша складова маркетингової політики, полягає у визначенні цінової стратегії і встановленні ціни на товар. </a:t>
            </a:r>
          </a:p>
          <a:p>
            <a:r>
              <a:rPr lang="uk-UA" sz="2000" i="1" dirty="0"/>
              <a:t>Політика розподілу</a:t>
            </a:r>
            <a:r>
              <a:rPr lang="uk-UA" sz="2000" dirty="0"/>
              <a:t> полягає у формуванні каналів розподілу і управлінні ними, формуванні внутрішніх дистрибуційних служб і збуті продукції. </a:t>
            </a:r>
          </a:p>
          <a:p>
            <a:r>
              <a:rPr lang="uk-UA" sz="2000" i="1" dirty="0"/>
              <a:t>Комунікаційна політика</a:t>
            </a:r>
            <a:r>
              <a:rPr lang="uk-UA" sz="2000" dirty="0"/>
              <a:t> спрямована на доведення інформації про товар і підприємство до споживача і містить в собі низку заходів, таких як реклама, зв’язки із громадськістю, стимулювання збуту, спонсорство, виставки, прямий маркетинг тощо. </a:t>
            </a:r>
          </a:p>
          <a:p>
            <a:r>
              <a:rPr lang="uk-UA" sz="2000" i="1" dirty="0"/>
              <a:t>Контроль маркетингу</a:t>
            </a:r>
            <a:r>
              <a:rPr lang="uk-UA" sz="2000" dirty="0"/>
              <a:t> включає контроль результатів маркетингової діяльності фірми та маркетинговий аудит (аудит зовнішнього середовища, цілей і стратегій маркетингу, маркетингових заходів та організаційної структури маркетингу).</a:t>
            </a:r>
          </a:p>
          <a:p>
            <a:endParaRPr lang="uk-UA" sz="2000" dirty="0"/>
          </a:p>
        </p:txBody>
      </p:sp>
    </p:spTree>
    <p:extLst>
      <p:ext uri="{BB962C8B-B14F-4D97-AF65-F5344CB8AC3E}">
        <p14:creationId xmlns:p14="http://schemas.microsoft.com/office/powerpoint/2010/main" val="25730726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961" y="188914"/>
            <a:ext cx="11522075" cy="603022"/>
          </a:xfrm>
        </p:spPr>
        <p:txBody>
          <a:bodyPr>
            <a:noAutofit/>
          </a:bodyPr>
          <a:lstStyle/>
          <a:p>
            <a:r>
              <a:rPr lang="uk-UA" sz="2400" b="1" i="1" dirty="0" smtClean="0"/>
              <a:t>1.3. Види маркетингу</a:t>
            </a:r>
            <a:r>
              <a:rPr lang="uk-UA" sz="2400" dirty="0"/>
              <a:t/>
            </a:r>
            <a:br>
              <a:rPr lang="uk-UA" sz="2400" dirty="0"/>
            </a:br>
            <a:r>
              <a:rPr lang="uk-UA" sz="2400" dirty="0"/>
              <a:t> </a:t>
            </a:r>
            <a:br>
              <a:rPr lang="uk-UA" sz="2400" dirty="0"/>
            </a:br>
            <a:r>
              <a:rPr lang="uk-UA" sz="2400" dirty="0">
                <a:solidFill>
                  <a:schemeClr val="bg2"/>
                </a:solidFill>
              </a:rPr>
              <a:t/>
            </a:r>
            <a:br>
              <a:rPr lang="uk-UA" sz="2400" dirty="0">
                <a:solidFill>
                  <a:schemeClr val="bg2"/>
                </a:solidFill>
              </a:rPr>
            </a:br>
            <a:r>
              <a:rPr lang="en-US" sz="2400" dirty="0">
                <a:solidFill>
                  <a:schemeClr val="bg2"/>
                </a:solidFill>
              </a:rPr>
              <a:t/>
            </a:r>
            <a:br>
              <a:rPr lang="en-US" sz="2400" dirty="0">
                <a:solidFill>
                  <a:schemeClr val="bg2"/>
                </a:solidFill>
              </a:rPr>
            </a:br>
            <a:endParaRPr lang="uk-UA" sz="2400" dirty="0">
              <a:solidFill>
                <a:schemeClr val="bg2"/>
              </a:solidFill>
            </a:endParaRPr>
          </a:p>
        </p:txBody>
      </p:sp>
      <p:sp>
        <p:nvSpPr>
          <p:cNvPr id="3" name="Місце для тексту 2"/>
          <p:cNvSpPr>
            <a:spLocks noGrp="1"/>
          </p:cNvSpPr>
          <p:nvPr>
            <p:ph type="body" sz="quarter" idx="10"/>
          </p:nvPr>
        </p:nvSpPr>
        <p:spPr>
          <a:xfrm>
            <a:off x="0" y="490425"/>
            <a:ext cx="12024522" cy="5136424"/>
          </a:xfrm>
        </p:spPr>
        <p:txBody>
          <a:bodyPr/>
          <a:lstStyle/>
          <a:p>
            <a:pPr marL="0" indent="0">
              <a:buNone/>
            </a:pPr>
            <a:r>
              <a:rPr lang="uk-UA" sz="2000" dirty="0" smtClean="0"/>
              <a:t>Виділяють </a:t>
            </a:r>
            <a:r>
              <a:rPr lang="uk-UA" sz="2000" dirty="0"/>
              <a:t>такі </a:t>
            </a:r>
            <a:r>
              <a:rPr lang="uk-UA" sz="2000" i="1" dirty="0" smtClean="0"/>
              <a:t>види </a:t>
            </a:r>
            <a:r>
              <a:rPr lang="uk-UA" sz="2000" i="1" dirty="0"/>
              <a:t>маркетингу: </a:t>
            </a:r>
            <a:endParaRPr lang="uk-UA" sz="2000" i="1" dirty="0" smtClean="0"/>
          </a:p>
          <a:p>
            <a:r>
              <a:rPr lang="uk-UA" sz="2000" i="1" dirty="0"/>
              <a:t>1. Залежно від цілей обміну, результатів діяльності та мети</a:t>
            </a:r>
            <a:r>
              <a:rPr lang="uk-UA" sz="2000" dirty="0"/>
              <a:t> розрізняють: </a:t>
            </a:r>
          </a:p>
          <a:p>
            <a:r>
              <a:rPr lang="uk-UA" sz="2000" dirty="0"/>
              <a:t>- комерційний маркетинг; </a:t>
            </a:r>
          </a:p>
          <a:p>
            <a:r>
              <a:rPr lang="uk-UA" sz="2000" dirty="0"/>
              <a:t>- маркетинг неприбуткових організацій або некомерційний маркетинг. </a:t>
            </a:r>
          </a:p>
          <a:p>
            <a:r>
              <a:rPr lang="uk-UA" sz="2000" i="1" dirty="0"/>
              <a:t>2. За типами співпраці маркетинг поділяють на: </a:t>
            </a:r>
            <a:endParaRPr lang="uk-UA" sz="2000" dirty="0"/>
          </a:p>
          <a:p>
            <a:r>
              <a:rPr lang="uk-UA" sz="2000" dirty="0"/>
              <a:t>- трансакційний маркетинг; </a:t>
            </a:r>
          </a:p>
          <a:p>
            <a:r>
              <a:rPr lang="uk-UA" sz="2000" dirty="0"/>
              <a:t>- маркетинг партнерських відносин. </a:t>
            </a:r>
            <a:endParaRPr lang="uk-UA" sz="2000" dirty="0" smtClean="0"/>
          </a:p>
          <a:p>
            <a:r>
              <a:rPr lang="uk-UA" sz="2000" i="1" dirty="0" smtClean="0"/>
              <a:t>3. За сферами виділяють:</a:t>
            </a:r>
            <a:endParaRPr lang="uk-UA" sz="2000" dirty="0" smtClean="0"/>
          </a:p>
          <a:p>
            <a:r>
              <a:rPr lang="uk-UA" sz="2000" dirty="0" smtClean="0"/>
              <a:t>- </a:t>
            </a:r>
            <a:r>
              <a:rPr lang="uk-UA" sz="2000" dirty="0"/>
              <a:t>споживчий маркетинг; </a:t>
            </a:r>
            <a:r>
              <a:rPr lang="uk-UA" sz="2000" dirty="0" smtClean="0"/>
              <a:t>                   -  промисловий </a:t>
            </a:r>
            <a:r>
              <a:rPr lang="uk-UA" sz="2000" dirty="0"/>
              <a:t>маркетинг; </a:t>
            </a:r>
          </a:p>
          <a:p>
            <a:r>
              <a:rPr lang="uk-UA" sz="2000" dirty="0"/>
              <a:t>- маркетинг товарів; </a:t>
            </a:r>
            <a:r>
              <a:rPr lang="uk-UA" sz="2000" dirty="0" smtClean="0"/>
              <a:t>                         - маркетинг </a:t>
            </a:r>
            <a:r>
              <a:rPr lang="uk-UA" sz="2000" dirty="0"/>
              <a:t>послуг;</a:t>
            </a:r>
          </a:p>
          <a:p>
            <a:r>
              <a:rPr lang="uk-UA" sz="2000" dirty="0"/>
              <a:t>- інвестиційний маркетинг; </a:t>
            </a:r>
            <a:r>
              <a:rPr lang="uk-UA" sz="2000" dirty="0" smtClean="0"/>
              <a:t>             - </a:t>
            </a:r>
            <a:r>
              <a:rPr lang="uk-UA" sz="2000" dirty="0"/>
              <a:t>банківський маркетинг; </a:t>
            </a:r>
          </a:p>
          <a:p>
            <a:r>
              <a:rPr lang="uk-UA" sz="2000" dirty="0"/>
              <a:t>- аграрний маркетинг; </a:t>
            </a:r>
            <a:r>
              <a:rPr lang="uk-UA" sz="2000" dirty="0" smtClean="0"/>
              <a:t>                      - </a:t>
            </a:r>
            <a:r>
              <a:rPr lang="uk-UA" sz="2000" dirty="0"/>
              <a:t>спортивний </a:t>
            </a:r>
            <a:r>
              <a:rPr lang="uk-UA" sz="2000" dirty="0" smtClean="0"/>
              <a:t>маркетинг; </a:t>
            </a:r>
            <a:endParaRPr lang="uk-UA" sz="2000" dirty="0"/>
          </a:p>
          <a:p>
            <a:r>
              <a:rPr lang="uk-UA" sz="2000" dirty="0" smtClean="0"/>
              <a:t>- </a:t>
            </a:r>
            <a:r>
              <a:rPr lang="uk-UA" sz="2000" dirty="0"/>
              <a:t>маркетинг некомерційних організацій тощо. </a:t>
            </a:r>
          </a:p>
          <a:p>
            <a:pPr marL="0" indent="0">
              <a:buNone/>
            </a:pPr>
            <a:endParaRPr lang="uk-UA" sz="2000" dirty="0"/>
          </a:p>
          <a:p>
            <a:endParaRPr lang="uk-UA" sz="2000" dirty="0"/>
          </a:p>
          <a:p>
            <a:pPr marL="0" indent="0">
              <a:buNone/>
            </a:pPr>
            <a:endParaRPr lang="uk-UA" sz="2000" dirty="0"/>
          </a:p>
        </p:txBody>
      </p:sp>
    </p:spTree>
    <p:extLst>
      <p:ext uri="{BB962C8B-B14F-4D97-AF65-F5344CB8AC3E}">
        <p14:creationId xmlns:p14="http://schemas.microsoft.com/office/powerpoint/2010/main" val="2741413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024522" cy="5626849"/>
          </a:xfrm>
        </p:spPr>
        <p:txBody>
          <a:bodyPr/>
          <a:lstStyle/>
          <a:p>
            <a:pPr marL="0" indent="0">
              <a:buNone/>
            </a:pPr>
            <a:r>
              <a:rPr lang="uk-UA" sz="2000" dirty="0" smtClean="0"/>
              <a:t>Виділяють </a:t>
            </a:r>
            <a:r>
              <a:rPr lang="uk-UA" sz="2000" dirty="0"/>
              <a:t>такі </a:t>
            </a:r>
            <a:r>
              <a:rPr lang="uk-UA" sz="2000" i="1" dirty="0" smtClean="0"/>
              <a:t>види </a:t>
            </a:r>
            <a:r>
              <a:rPr lang="uk-UA" sz="2000" i="1" dirty="0"/>
              <a:t>маркетингу: </a:t>
            </a:r>
            <a:endParaRPr lang="uk-UA" sz="2000" i="1" dirty="0" smtClean="0"/>
          </a:p>
          <a:p>
            <a:r>
              <a:rPr lang="uk-UA" sz="2000" i="1" dirty="0"/>
              <a:t>4. За цільовими ринками виділяють: </a:t>
            </a:r>
            <a:endParaRPr lang="uk-UA" sz="2000" dirty="0"/>
          </a:p>
          <a:p>
            <a:r>
              <a:rPr lang="uk-UA" sz="2000" dirty="0"/>
              <a:t>- диференційований маркетинг </a:t>
            </a:r>
          </a:p>
          <a:p>
            <a:r>
              <a:rPr lang="uk-UA" sz="2000" dirty="0"/>
              <a:t>– маркетинг, при якому для кожного сегменту ринку розробляється окрема стратегія; </a:t>
            </a:r>
          </a:p>
          <a:p>
            <a:r>
              <a:rPr lang="uk-UA" sz="2000" dirty="0"/>
              <a:t>- недиференційований маркетинг – єдина стратегія маркетингу, здебільшого окремі сегменти ринку; </a:t>
            </a:r>
          </a:p>
          <a:p>
            <a:r>
              <a:rPr lang="uk-UA" sz="2000" dirty="0"/>
              <a:t>- сфокусований маркетинг – маркетинг, який зосереджений лише на одному конкретному сегменті ринку</a:t>
            </a:r>
            <a:r>
              <a:rPr lang="uk-UA" sz="2000" dirty="0" smtClean="0"/>
              <a:t>.</a:t>
            </a:r>
          </a:p>
          <a:p>
            <a:r>
              <a:rPr lang="uk-UA" sz="2000" i="1" dirty="0"/>
              <a:t>5. За територіальною ознакою маркетинг поділяють на: </a:t>
            </a:r>
            <a:endParaRPr lang="uk-UA" sz="2000" dirty="0"/>
          </a:p>
          <a:p>
            <a:r>
              <a:rPr lang="uk-UA" sz="2000" dirty="0"/>
              <a:t>Внутрішній: - місцевий (локальний); - регіональний; - національний (у межах всієї країни</a:t>
            </a:r>
            <a:r>
              <a:rPr lang="uk-UA" sz="2000" dirty="0" smtClean="0"/>
              <a:t>);</a:t>
            </a:r>
          </a:p>
          <a:p>
            <a:r>
              <a:rPr lang="uk-UA" sz="2000" dirty="0"/>
              <a:t>Міжнародний: </a:t>
            </a:r>
            <a:r>
              <a:rPr lang="uk-UA" sz="2000" dirty="0" smtClean="0"/>
              <a:t>- експортний </a:t>
            </a:r>
            <a:r>
              <a:rPr lang="uk-UA" sz="2000" dirty="0"/>
              <a:t>або імпортний, багатонаціональний чи глобальний. </a:t>
            </a:r>
            <a:endParaRPr lang="uk-UA" sz="2000" dirty="0" smtClean="0"/>
          </a:p>
          <a:p>
            <a:pPr marL="0" indent="0">
              <a:buNone/>
            </a:pPr>
            <a:r>
              <a:rPr lang="uk-UA" sz="2000" i="1" dirty="0"/>
              <a:t>6. Залежно від ступеня ринкової орієнтації фірми та періоду, на який розробляється маркетингова політика фірми, розрізняють:</a:t>
            </a:r>
            <a:r>
              <a:rPr lang="uk-UA" sz="2000" dirty="0"/>
              <a:t> </a:t>
            </a:r>
          </a:p>
          <a:p>
            <a:r>
              <a:rPr lang="uk-UA" sz="2000" dirty="0"/>
              <a:t>- стратегічний маркетинг; </a:t>
            </a:r>
          </a:p>
          <a:p>
            <a:r>
              <a:rPr lang="uk-UA" sz="2000" dirty="0"/>
              <a:t>- тактичний маркетинг. </a:t>
            </a:r>
          </a:p>
          <a:p>
            <a:pPr marL="0" indent="0">
              <a:buNone/>
            </a:pPr>
            <a:endParaRPr lang="uk-UA" sz="2000" dirty="0"/>
          </a:p>
          <a:p>
            <a:endParaRPr lang="uk-UA" sz="2000" dirty="0"/>
          </a:p>
          <a:p>
            <a:pPr marL="0" indent="0">
              <a:buNone/>
            </a:pPr>
            <a:endParaRPr lang="uk-UA" sz="2000" dirty="0"/>
          </a:p>
          <a:p>
            <a:endParaRPr lang="uk-UA" sz="2000" dirty="0"/>
          </a:p>
          <a:p>
            <a:pPr marL="0" indent="0">
              <a:buNone/>
            </a:pPr>
            <a:endParaRPr lang="uk-UA" sz="2000" dirty="0"/>
          </a:p>
        </p:txBody>
      </p:sp>
    </p:spTree>
    <p:extLst>
      <p:ext uri="{BB962C8B-B14F-4D97-AF65-F5344CB8AC3E}">
        <p14:creationId xmlns:p14="http://schemas.microsoft.com/office/powerpoint/2010/main" val="4879967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024522" cy="5626849"/>
          </a:xfrm>
        </p:spPr>
        <p:txBody>
          <a:bodyPr/>
          <a:lstStyle/>
          <a:p>
            <a:r>
              <a:rPr lang="uk-UA" sz="2000" i="1" dirty="0"/>
              <a:t>7. Залежно від виду діяльності окремої особи або організації</a:t>
            </a:r>
            <a:r>
              <a:rPr lang="uk-UA" sz="2000" dirty="0"/>
              <a:t> існує: </a:t>
            </a:r>
          </a:p>
          <a:p>
            <a:r>
              <a:rPr lang="uk-UA" sz="2000" dirty="0"/>
              <a:t>- маркетинг організації; </a:t>
            </a:r>
          </a:p>
          <a:p>
            <a:r>
              <a:rPr lang="uk-UA" sz="2000" dirty="0"/>
              <a:t>- маркетинг окремої особистості (</a:t>
            </a:r>
            <a:r>
              <a:rPr lang="uk-UA" sz="2000" dirty="0" err="1"/>
              <a:t>егомаркетинг</a:t>
            </a:r>
            <a:r>
              <a:rPr lang="uk-UA" sz="2000" dirty="0"/>
              <a:t>); </a:t>
            </a:r>
          </a:p>
          <a:p>
            <a:r>
              <a:rPr lang="uk-UA" sz="2000" dirty="0"/>
              <a:t>- соціальний маркетинг. </a:t>
            </a:r>
          </a:p>
          <a:p>
            <a:r>
              <a:rPr lang="uk-UA" sz="2000" dirty="0"/>
              <a:t>Соціальний маркетинг – маркетингова діяльність щодо розробки соціальних програм, спрямованих на певні соціальні групи з метою сприяння певним соціальним ідеям і рухам, практичним діям тих чи інших соціальних організацій. </a:t>
            </a:r>
          </a:p>
          <a:p>
            <a:r>
              <a:rPr lang="uk-UA" sz="2000" i="1" dirty="0"/>
              <a:t>8. Залежно від особливостей суб’єкта</a:t>
            </a:r>
            <a:r>
              <a:rPr lang="uk-UA" sz="2000" dirty="0"/>
              <a:t> розрізняють: </a:t>
            </a:r>
          </a:p>
          <a:p>
            <a:r>
              <a:rPr lang="uk-UA" sz="2000" dirty="0"/>
              <a:t>- </a:t>
            </a:r>
            <a:r>
              <a:rPr lang="uk-UA" sz="2000" dirty="0" err="1"/>
              <a:t>мікромаркетинг</a:t>
            </a:r>
            <a:r>
              <a:rPr lang="uk-UA" sz="2000" dirty="0"/>
              <a:t>; </a:t>
            </a:r>
          </a:p>
          <a:p>
            <a:r>
              <a:rPr lang="uk-UA" sz="2000" dirty="0"/>
              <a:t>- макромаркетинг. </a:t>
            </a:r>
          </a:p>
          <a:p>
            <a:r>
              <a:rPr lang="uk-UA" sz="2000" dirty="0"/>
              <a:t>Мікромаркетинг – це маркетингова діяльність щодо конкретного виду товару, що виготовляється. </a:t>
            </a:r>
          </a:p>
          <a:p>
            <a:r>
              <a:rPr lang="uk-UA" sz="2000" dirty="0"/>
              <a:t>Макромаркетинг – це маркетингова діяльність щодо широкого кола товарів і послуг або сфер діяльності на рівні фірми, концерну, фінансово-промислової групи, держави. </a:t>
            </a:r>
          </a:p>
          <a:p>
            <a:pPr marL="0" indent="0">
              <a:buNone/>
            </a:pPr>
            <a:endParaRPr lang="uk-UA" sz="2000" dirty="0"/>
          </a:p>
          <a:p>
            <a:endParaRPr lang="uk-UA" sz="2000" dirty="0"/>
          </a:p>
          <a:p>
            <a:pPr marL="0" indent="0">
              <a:buNone/>
            </a:pPr>
            <a:endParaRPr lang="uk-UA" sz="2000" dirty="0"/>
          </a:p>
          <a:p>
            <a:endParaRPr lang="uk-UA" sz="2000" dirty="0"/>
          </a:p>
          <a:p>
            <a:pPr marL="0" indent="0">
              <a:buNone/>
            </a:pPr>
            <a:endParaRPr lang="uk-UA" sz="2000" dirty="0"/>
          </a:p>
        </p:txBody>
      </p:sp>
    </p:spTree>
    <p:extLst>
      <p:ext uri="{BB962C8B-B14F-4D97-AF65-F5344CB8AC3E}">
        <p14:creationId xmlns:p14="http://schemas.microsoft.com/office/powerpoint/2010/main" val="31423097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024522" cy="5626849"/>
          </a:xfrm>
        </p:spPr>
        <p:txBody>
          <a:bodyPr/>
          <a:lstStyle/>
          <a:p>
            <a:r>
              <a:rPr lang="uk-UA" sz="2400" i="1" dirty="0" smtClean="0"/>
              <a:t>9</a:t>
            </a:r>
            <a:r>
              <a:rPr lang="uk-UA" sz="2400" i="1" dirty="0"/>
              <a:t>. Залежно від попиту виділяють вісім видів маркетингу:</a:t>
            </a:r>
            <a:r>
              <a:rPr lang="uk-UA" sz="2400" dirty="0"/>
              <a:t> </a:t>
            </a:r>
          </a:p>
          <a:p>
            <a:r>
              <a:rPr lang="uk-UA" sz="2400" dirty="0"/>
              <a:t>1- конверсійний маркетинг; </a:t>
            </a:r>
          </a:p>
          <a:p>
            <a:r>
              <a:rPr lang="uk-UA" sz="2400" dirty="0"/>
              <a:t>2- стимулюючий маркетинг; </a:t>
            </a:r>
          </a:p>
          <a:p>
            <a:r>
              <a:rPr lang="uk-UA" sz="2400" dirty="0"/>
              <a:t>3- креативний маркетинг; </a:t>
            </a:r>
          </a:p>
          <a:p>
            <a:r>
              <a:rPr lang="uk-UA" sz="2400" dirty="0"/>
              <a:t>4- ремаркетинг;</a:t>
            </a:r>
          </a:p>
          <a:p>
            <a:r>
              <a:rPr lang="uk-UA" sz="2400" dirty="0"/>
              <a:t>5- синхромаркетинг; </a:t>
            </a:r>
          </a:p>
          <a:p>
            <a:r>
              <a:rPr lang="uk-UA" sz="2400" dirty="0"/>
              <a:t>6- протидіючий маркетинг; </a:t>
            </a:r>
          </a:p>
          <a:p>
            <a:r>
              <a:rPr lang="uk-UA" sz="2400" dirty="0"/>
              <a:t>7- демаркетинг; </a:t>
            </a:r>
          </a:p>
          <a:p>
            <a:r>
              <a:rPr lang="uk-UA" sz="2400" dirty="0"/>
              <a:t>8- підтримуючий маркетинг. </a:t>
            </a:r>
          </a:p>
          <a:p>
            <a:endParaRPr lang="uk-UA" sz="2400" dirty="0"/>
          </a:p>
          <a:p>
            <a:pPr marL="0" indent="0">
              <a:buNone/>
            </a:pPr>
            <a:endParaRPr lang="uk-UA" sz="2400" dirty="0"/>
          </a:p>
          <a:p>
            <a:endParaRPr lang="uk-UA" sz="2400" dirty="0"/>
          </a:p>
          <a:p>
            <a:pPr marL="0" indent="0">
              <a:buNone/>
            </a:pPr>
            <a:endParaRPr lang="uk-UA" sz="2400" dirty="0"/>
          </a:p>
          <a:p>
            <a:endParaRPr lang="uk-UA" sz="2400" dirty="0"/>
          </a:p>
          <a:p>
            <a:pPr marL="0" indent="0">
              <a:buNone/>
            </a:pPr>
            <a:endParaRPr lang="uk-UA" sz="2400" dirty="0"/>
          </a:p>
        </p:txBody>
      </p:sp>
    </p:spTree>
    <p:extLst>
      <p:ext uri="{BB962C8B-B14F-4D97-AF65-F5344CB8AC3E}">
        <p14:creationId xmlns:p14="http://schemas.microsoft.com/office/powerpoint/2010/main" val="23606786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024522" cy="5626849"/>
          </a:xfrm>
        </p:spPr>
        <p:txBody>
          <a:bodyPr/>
          <a:lstStyle/>
          <a:p>
            <a:r>
              <a:rPr lang="uk-UA" sz="2400" i="1" dirty="0" smtClean="0"/>
              <a:t>9</a:t>
            </a:r>
            <a:r>
              <a:rPr lang="uk-UA" sz="2400" i="1" dirty="0"/>
              <a:t>. Залежно від попиту виділяють вісім видів маркетингу:</a:t>
            </a:r>
            <a:r>
              <a:rPr lang="uk-UA" sz="2400" dirty="0"/>
              <a:t> </a:t>
            </a:r>
          </a:p>
          <a:p>
            <a:pPr marL="0" indent="0">
              <a:buNone/>
            </a:pPr>
            <a:r>
              <a:rPr lang="uk-UA" sz="2400" dirty="0" smtClean="0"/>
              <a:t>1) Конверсійний маркетинг</a:t>
            </a:r>
            <a:r>
              <a:rPr lang="uk-UA" sz="2400" dirty="0"/>
              <a:t> </a:t>
            </a:r>
            <a:r>
              <a:rPr lang="uk-UA" sz="2400" dirty="0" smtClean="0"/>
              <a:t>- </a:t>
            </a:r>
            <a:r>
              <a:rPr lang="uk-UA" sz="2400" dirty="0"/>
              <a:t>це вид маркетингу, мета якого – змінити негативне ставлення споживачів до товару на позитивне</a:t>
            </a:r>
            <a:r>
              <a:rPr lang="uk-UA" sz="2400" dirty="0" smtClean="0"/>
              <a:t>.</a:t>
            </a:r>
          </a:p>
          <a:p>
            <a:pPr marL="0" indent="0">
              <a:buNone/>
            </a:pPr>
            <a:r>
              <a:rPr lang="uk-UA" sz="2400" i="1" dirty="0" smtClean="0"/>
              <a:t>2</a:t>
            </a:r>
            <a:r>
              <a:rPr lang="uk-UA" sz="2400" i="1" dirty="0"/>
              <a:t>) Стимулюючий маркетинг</a:t>
            </a:r>
            <a:r>
              <a:rPr lang="uk-UA" sz="2400" dirty="0"/>
              <a:t> – це вид маркетингу, метою якого є стимулювати збут за умов байдужого ставлення споживачів до товару</a:t>
            </a:r>
            <a:r>
              <a:rPr lang="uk-UA" sz="2400" dirty="0" smtClean="0"/>
              <a:t>.</a:t>
            </a:r>
          </a:p>
          <a:p>
            <a:pPr marL="0" indent="0">
              <a:buNone/>
            </a:pPr>
            <a:r>
              <a:rPr lang="uk-UA" sz="2400" dirty="0" smtClean="0"/>
              <a:t>3)</a:t>
            </a:r>
            <a:r>
              <a:rPr lang="uk-UA" sz="2400" i="1" dirty="0" smtClean="0"/>
              <a:t> </a:t>
            </a:r>
            <a:r>
              <a:rPr lang="uk-UA" sz="2400" i="1" dirty="0"/>
              <a:t>Креативний маркетинг</a:t>
            </a:r>
            <a:r>
              <a:rPr lang="uk-UA" sz="2400" dirty="0"/>
              <a:t> – вид маркетингу, який застосовуються в умовах прихованого попиту, завданням якого є перетворення потенційного попиту на реальний. </a:t>
            </a:r>
            <a:endParaRPr lang="uk-UA" sz="2400" dirty="0" smtClean="0"/>
          </a:p>
          <a:p>
            <a:pPr marL="0" indent="0">
              <a:buNone/>
            </a:pPr>
            <a:r>
              <a:rPr lang="uk-UA" sz="2400" dirty="0" smtClean="0"/>
              <a:t>4) </a:t>
            </a:r>
            <a:r>
              <a:rPr lang="uk-UA" sz="2400" i="1" dirty="0" smtClean="0"/>
              <a:t>Ремаркетинг</a:t>
            </a:r>
            <a:r>
              <a:rPr lang="uk-UA" sz="2400" dirty="0" smtClean="0"/>
              <a:t> </a:t>
            </a:r>
            <a:r>
              <a:rPr lang="uk-UA" sz="2400" dirty="0"/>
              <a:t>– це вид маркетингу, метою якого є відновлення попиту. </a:t>
            </a:r>
            <a:endParaRPr lang="uk-UA" sz="2400" dirty="0" smtClean="0"/>
          </a:p>
          <a:p>
            <a:pPr marL="0" indent="0">
              <a:buNone/>
            </a:pPr>
            <a:r>
              <a:rPr lang="uk-UA" sz="2400" dirty="0" smtClean="0"/>
              <a:t>5) </a:t>
            </a:r>
            <a:r>
              <a:rPr lang="uk-UA" sz="2400" i="1" dirty="0" smtClean="0"/>
              <a:t>Синхромаркетинг </a:t>
            </a:r>
            <a:r>
              <a:rPr lang="uk-UA" sz="2400" dirty="0"/>
              <a:t>– це вид маркетингу, завданням якого є пошук способів згладжування коливань попиту </a:t>
            </a:r>
            <a:endParaRPr lang="uk-UA" sz="2400" dirty="0" smtClean="0"/>
          </a:p>
          <a:p>
            <a:pPr marL="0" indent="0">
              <a:buNone/>
            </a:pPr>
            <a:r>
              <a:rPr lang="uk-UA" sz="2400" i="1" dirty="0"/>
              <a:t>6) Підтримуючий маркетинг</a:t>
            </a:r>
            <a:r>
              <a:rPr lang="uk-UA" sz="2400" dirty="0"/>
              <a:t> – це вид маркетингу, метою якого є підтримування існуючого рівня попиту.</a:t>
            </a:r>
          </a:p>
          <a:p>
            <a:pPr marL="0" indent="0">
              <a:buNone/>
            </a:pPr>
            <a:endParaRPr lang="uk-UA" sz="2400" dirty="0"/>
          </a:p>
          <a:p>
            <a:endParaRPr lang="uk-UA" sz="2400" dirty="0"/>
          </a:p>
          <a:p>
            <a:endParaRPr lang="uk-UA" sz="2400" dirty="0"/>
          </a:p>
          <a:p>
            <a:pPr marL="0" indent="0">
              <a:buNone/>
            </a:pPr>
            <a:endParaRPr lang="uk-UA" sz="2400" dirty="0"/>
          </a:p>
          <a:p>
            <a:endParaRPr lang="uk-UA" sz="2400" dirty="0"/>
          </a:p>
          <a:p>
            <a:pPr marL="0" indent="0">
              <a:buNone/>
            </a:pPr>
            <a:endParaRPr lang="uk-UA" sz="2400" dirty="0"/>
          </a:p>
          <a:p>
            <a:endParaRPr lang="uk-UA" sz="2400" dirty="0"/>
          </a:p>
          <a:p>
            <a:pPr marL="0" indent="0">
              <a:buNone/>
            </a:pPr>
            <a:endParaRPr lang="uk-UA" sz="2400" dirty="0"/>
          </a:p>
        </p:txBody>
      </p:sp>
    </p:spTree>
    <p:extLst>
      <p:ext uri="{BB962C8B-B14F-4D97-AF65-F5344CB8AC3E}">
        <p14:creationId xmlns:p14="http://schemas.microsoft.com/office/powerpoint/2010/main" val="24107190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024522" cy="5626849"/>
          </a:xfrm>
        </p:spPr>
        <p:txBody>
          <a:bodyPr/>
          <a:lstStyle/>
          <a:p>
            <a:r>
              <a:rPr lang="uk-UA" sz="2400" i="1" dirty="0" smtClean="0"/>
              <a:t>9</a:t>
            </a:r>
            <a:r>
              <a:rPr lang="uk-UA" sz="2400" i="1" dirty="0"/>
              <a:t>. Залежно від попиту виділяють вісім видів маркетингу:</a:t>
            </a:r>
            <a:r>
              <a:rPr lang="uk-UA" sz="2400" dirty="0"/>
              <a:t> </a:t>
            </a:r>
          </a:p>
          <a:p>
            <a:pPr marL="0" indent="0">
              <a:buNone/>
            </a:pPr>
            <a:r>
              <a:rPr lang="uk-UA" sz="2400" i="1" dirty="0"/>
              <a:t>7) Демаркетинг</a:t>
            </a:r>
            <a:r>
              <a:rPr lang="uk-UA" sz="2400" dirty="0"/>
              <a:t> – це вид маркетингу, метою якого є зниження попиту. Він використовується у тих випадках, якщо підприємство не має можливості повністю задовольнити попит на свою продукцію і, у зв’язку з цим, змушене його знижувати, щоб не втратити клієнтів повністю</a:t>
            </a:r>
            <a:r>
              <a:rPr lang="uk-UA" sz="2400" dirty="0" smtClean="0"/>
              <a:t>.</a:t>
            </a:r>
          </a:p>
          <a:p>
            <a:pPr marL="0" indent="0">
              <a:buNone/>
            </a:pPr>
            <a:r>
              <a:rPr lang="uk-UA" sz="2400" i="1" dirty="0"/>
              <a:t>8) Протидіючий маркетинг</a:t>
            </a:r>
            <a:r>
              <a:rPr lang="uk-UA" sz="2400" dirty="0"/>
              <a:t> – це вид маркетингу, завданням якого є переконати споживачів відмовитися від споживання певних продуктів.</a:t>
            </a:r>
          </a:p>
          <a:p>
            <a:endParaRPr lang="uk-UA" sz="2400" dirty="0"/>
          </a:p>
          <a:p>
            <a:endParaRPr lang="uk-UA" sz="2400" dirty="0"/>
          </a:p>
          <a:p>
            <a:pPr marL="0" indent="0">
              <a:buNone/>
            </a:pPr>
            <a:endParaRPr lang="uk-UA" sz="2400" dirty="0"/>
          </a:p>
          <a:p>
            <a:endParaRPr lang="uk-UA" sz="2400" dirty="0"/>
          </a:p>
          <a:p>
            <a:pPr marL="0" indent="0">
              <a:buNone/>
            </a:pPr>
            <a:endParaRPr lang="uk-UA" sz="2400" dirty="0"/>
          </a:p>
          <a:p>
            <a:endParaRPr lang="uk-UA" sz="2400" dirty="0"/>
          </a:p>
          <a:p>
            <a:pPr marL="0" indent="0">
              <a:buNone/>
            </a:pPr>
            <a:endParaRPr lang="uk-UA" sz="2400" dirty="0"/>
          </a:p>
        </p:txBody>
      </p:sp>
    </p:spTree>
    <p:extLst>
      <p:ext uri="{BB962C8B-B14F-4D97-AF65-F5344CB8AC3E}">
        <p14:creationId xmlns:p14="http://schemas.microsoft.com/office/powerpoint/2010/main" val="3654818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latin typeface="Times New Roman" panose="02020603050405020304" pitchFamily="18" charset="0"/>
                <a:cs typeface="Times New Roman" panose="02020603050405020304" pitchFamily="18" charset="0"/>
              </a:rPr>
              <a:t/>
            </a:r>
            <a:br>
              <a:rPr lang="uk-UA" b="1" dirty="0" smtClean="0">
                <a:latin typeface="Times New Roman" panose="02020603050405020304" pitchFamily="18" charset="0"/>
                <a:cs typeface="Times New Roman" panose="02020603050405020304" pitchFamily="18" charset="0"/>
              </a:rPr>
            </a:br>
            <a:r>
              <a:rPr lang="uk-UA" b="1" dirty="0" smtClean="0">
                <a:latin typeface="Times New Roman" panose="02020603050405020304" pitchFamily="18" charset="0"/>
                <a:cs typeface="Times New Roman" panose="02020603050405020304" pitchFamily="18" charset="0"/>
              </a:rPr>
              <a:t>ЛЕКЦІЯ </a:t>
            </a:r>
            <a:r>
              <a:rPr lang="uk-UA" b="1" dirty="0">
                <a:latin typeface="Times New Roman" panose="02020603050405020304" pitchFamily="18" charset="0"/>
                <a:cs typeface="Times New Roman" panose="02020603050405020304" pitchFamily="18" charset="0"/>
              </a:rPr>
              <a:t>1. </a:t>
            </a:r>
            <a:r>
              <a:rPr lang="uk-UA" b="1" dirty="0"/>
              <a:t>Теоретичні основи </a:t>
            </a:r>
            <a:r>
              <a:rPr lang="uk-UA" b="1" dirty="0" smtClean="0"/>
              <a:t>маркетингу</a:t>
            </a:r>
            <a:br>
              <a:rPr lang="uk-UA" b="1" dirty="0" smtClean="0"/>
            </a:br>
            <a:r>
              <a:rPr lang="uk-UA" b="1" dirty="0"/>
              <a:t/>
            </a:r>
            <a:br>
              <a:rPr lang="uk-UA" b="1" dirty="0"/>
            </a:br>
            <a:endParaRPr lang="uk-UA" sz="2000" dirty="0"/>
          </a:p>
        </p:txBody>
      </p:sp>
    </p:spTree>
    <p:extLst>
      <p:ext uri="{BB962C8B-B14F-4D97-AF65-F5344CB8AC3E}">
        <p14:creationId xmlns:p14="http://schemas.microsoft.com/office/powerpoint/2010/main" val="24327717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я 3"/>
          <p:cNvGraphicFramePr>
            <a:graphicFrameLocks noGrp="1"/>
          </p:cNvGraphicFramePr>
          <p:nvPr>
            <p:extLst>
              <p:ext uri="{D42A27DB-BD31-4B8C-83A1-F6EECF244321}">
                <p14:modId xmlns:p14="http://schemas.microsoft.com/office/powerpoint/2010/main" val="1340685438"/>
              </p:ext>
            </p:extLst>
          </p:nvPr>
        </p:nvGraphicFramePr>
        <p:xfrm>
          <a:off x="0" y="15241"/>
          <a:ext cx="12192000" cy="6165899"/>
        </p:xfrm>
        <a:graphic>
          <a:graphicData uri="http://schemas.openxmlformats.org/drawingml/2006/table">
            <a:tbl>
              <a:tblPr firstRow="1" firstCol="1" bandRow="1">
                <a:tableStyleId>{5C22544A-7EE6-4342-B048-85BDC9FD1C3A}</a:tableStyleId>
              </a:tblPr>
              <a:tblGrid>
                <a:gridCol w="1823029">
                  <a:extLst>
                    <a:ext uri="{9D8B030D-6E8A-4147-A177-3AD203B41FA5}">
                      <a16:colId xmlns:a16="http://schemas.microsoft.com/office/drawing/2014/main" val="3303864661"/>
                    </a:ext>
                  </a:extLst>
                </a:gridCol>
                <a:gridCol w="6589451">
                  <a:extLst>
                    <a:ext uri="{9D8B030D-6E8A-4147-A177-3AD203B41FA5}">
                      <a16:colId xmlns:a16="http://schemas.microsoft.com/office/drawing/2014/main" val="74129534"/>
                    </a:ext>
                  </a:extLst>
                </a:gridCol>
                <a:gridCol w="3779520">
                  <a:extLst>
                    <a:ext uri="{9D8B030D-6E8A-4147-A177-3AD203B41FA5}">
                      <a16:colId xmlns:a16="http://schemas.microsoft.com/office/drawing/2014/main" val="423099671"/>
                    </a:ext>
                  </a:extLst>
                </a:gridCol>
              </a:tblGrid>
              <a:tr h="180953">
                <a:tc rowSpan="2">
                  <a:txBody>
                    <a:bodyPr/>
                    <a:lstStyle/>
                    <a:p>
                      <a:pPr algn="ctr">
                        <a:lnSpc>
                          <a:spcPct val="107000"/>
                        </a:lnSpc>
                        <a:spcAft>
                          <a:spcPts val="0"/>
                        </a:spcAft>
                      </a:pPr>
                      <a:r>
                        <a:rPr lang="uk-UA" sz="1300">
                          <a:effectLst/>
                        </a:rPr>
                        <a:t>Об’єкт</a:t>
                      </a:r>
                      <a:endParaRPr lang="uk-UA" sz="130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tc gridSpan="2">
                  <a:txBody>
                    <a:bodyPr/>
                    <a:lstStyle/>
                    <a:p>
                      <a:pPr algn="ctr">
                        <a:lnSpc>
                          <a:spcPct val="107000"/>
                        </a:lnSpc>
                        <a:spcAft>
                          <a:spcPts val="0"/>
                        </a:spcAft>
                      </a:pPr>
                      <a:r>
                        <a:rPr lang="uk-UA" sz="1300" dirty="0">
                          <a:effectLst/>
                        </a:rPr>
                        <a:t>Діяльність підприємства</a:t>
                      </a:r>
                      <a:endParaRPr lang="uk-UA"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tc hMerge="1">
                  <a:txBody>
                    <a:bodyPr/>
                    <a:lstStyle/>
                    <a:p>
                      <a:endParaRPr lang="uk-UA"/>
                    </a:p>
                  </a:txBody>
                  <a:tcPr/>
                </a:tc>
                <a:extLst>
                  <a:ext uri="{0D108BD9-81ED-4DB2-BD59-A6C34878D82A}">
                    <a16:rowId xmlns:a16="http://schemas.microsoft.com/office/drawing/2014/main" val="942361094"/>
                  </a:ext>
                </a:extLst>
              </a:tr>
              <a:tr h="190601">
                <a:tc vMerge="1">
                  <a:txBody>
                    <a:bodyPr/>
                    <a:lstStyle/>
                    <a:p>
                      <a:endParaRPr lang="uk-UA"/>
                    </a:p>
                  </a:txBody>
                  <a:tcPr/>
                </a:tc>
                <a:tc>
                  <a:txBody>
                    <a:bodyPr/>
                    <a:lstStyle/>
                    <a:p>
                      <a:pPr algn="ctr">
                        <a:lnSpc>
                          <a:spcPct val="107000"/>
                        </a:lnSpc>
                        <a:spcAft>
                          <a:spcPts val="0"/>
                        </a:spcAft>
                      </a:pPr>
                      <a:r>
                        <a:rPr lang="uk-UA" sz="1300" dirty="0">
                          <a:effectLst/>
                        </a:rPr>
                        <a:t>Маркетинговий підхід</a:t>
                      </a:r>
                      <a:endParaRPr lang="uk-UA"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tc>
                  <a:txBody>
                    <a:bodyPr/>
                    <a:lstStyle/>
                    <a:p>
                      <a:pPr algn="ctr">
                        <a:lnSpc>
                          <a:spcPct val="107000"/>
                        </a:lnSpc>
                        <a:spcAft>
                          <a:spcPts val="0"/>
                        </a:spcAft>
                      </a:pPr>
                      <a:r>
                        <a:rPr lang="uk-UA" sz="1300" dirty="0">
                          <a:effectLst/>
                        </a:rPr>
                        <a:t>Традиційний підхід</a:t>
                      </a:r>
                      <a:endParaRPr lang="uk-UA"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extLst>
                  <a:ext uri="{0D108BD9-81ED-4DB2-BD59-A6C34878D82A}">
                    <a16:rowId xmlns:a16="http://schemas.microsoft.com/office/drawing/2014/main" val="3437972322"/>
                  </a:ext>
                </a:extLst>
              </a:tr>
              <a:tr h="417982">
                <a:tc>
                  <a:txBody>
                    <a:bodyPr/>
                    <a:lstStyle/>
                    <a:p>
                      <a:pPr algn="ctr">
                        <a:lnSpc>
                          <a:spcPct val="107000"/>
                        </a:lnSpc>
                        <a:spcAft>
                          <a:spcPts val="0"/>
                        </a:spcAft>
                      </a:pPr>
                      <a:r>
                        <a:rPr lang="uk-UA" sz="1300">
                          <a:effectLst/>
                        </a:rPr>
                        <a:t>Ринок</a:t>
                      </a:r>
                      <a:endParaRPr lang="uk-UA" sz="130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tc>
                  <a:txBody>
                    <a:bodyPr/>
                    <a:lstStyle/>
                    <a:p>
                      <a:pPr algn="ctr">
                        <a:lnSpc>
                          <a:spcPct val="107000"/>
                        </a:lnSpc>
                        <a:spcAft>
                          <a:spcPts val="0"/>
                        </a:spcAft>
                      </a:pPr>
                      <a:r>
                        <a:rPr lang="uk-UA" sz="1300" dirty="0">
                          <a:effectLst/>
                        </a:rPr>
                        <a:t>Постійно вивчається і прогнозується його розвиток на базі аналізу чинників зовнішнього середовища</a:t>
                      </a:r>
                      <a:endParaRPr lang="uk-UA"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tc>
                  <a:txBody>
                    <a:bodyPr/>
                    <a:lstStyle/>
                    <a:p>
                      <a:pPr algn="ctr">
                        <a:lnSpc>
                          <a:spcPct val="107000"/>
                        </a:lnSpc>
                        <a:spcAft>
                          <a:spcPts val="0"/>
                        </a:spcAft>
                      </a:pPr>
                      <a:r>
                        <a:rPr lang="uk-UA" sz="1300">
                          <a:effectLst/>
                        </a:rPr>
                        <a:t>Сприймається таким, яким він є</a:t>
                      </a:r>
                      <a:endParaRPr lang="uk-UA" sz="130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extLst>
                  <a:ext uri="{0D108BD9-81ED-4DB2-BD59-A6C34878D82A}">
                    <a16:rowId xmlns:a16="http://schemas.microsoft.com/office/drawing/2014/main" val="1234969877"/>
                  </a:ext>
                </a:extLst>
              </a:tr>
              <a:tr h="417982">
                <a:tc>
                  <a:txBody>
                    <a:bodyPr/>
                    <a:lstStyle/>
                    <a:p>
                      <a:pPr algn="ctr">
                        <a:lnSpc>
                          <a:spcPct val="107000"/>
                        </a:lnSpc>
                        <a:spcAft>
                          <a:spcPts val="0"/>
                        </a:spcAft>
                      </a:pPr>
                      <a:r>
                        <a:rPr lang="uk-UA" sz="1300">
                          <a:effectLst/>
                        </a:rPr>
                        <a:t>Клієнтура</a:t>
                      </a:r>
                      <a:endParaRPr lang="uk-UA" sz="130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tc>
                  <a:txBody>
                    <a:bodyPr/>
                    <a:lstStyle/>
                    <a:p>
                      <a:pPr algn="ctr">
                        <a:lnSpc>
                          <a:spcPct val="107000"/>
                        </a:lnSpc>
                        <a:spcAft>
                          <a:spcPts val="0"/>
                        </a:spcAft>
                      </a:pPr>
                      <a:r>
                        <a:rPr lang="uk-UA" sz="1300" dirty="0">
                          <a:effectLst/>
                        </a:rPr>
                        <a:t>Активний пошук нових клієнтів із використанням інструментів маркетингу. Підтримка наявної клієнтури</a:t>
                      </a:r>
                      <a:endParaRPr lang="uk-UA"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tc>
                  <a:txBody>
                    <a:bodyPr/>
                    <a:lstStyle/>
                    <a:p>
                      <a:pPr algn="ctr">
                        <a:lnSpc>
                          <a:spcPct val="107000"/>
                        </a:lnSpc>
                        <a:spcAft>
                          <a:spcPts val="0"/>
                        </a:spcAft>
                      </a:pPr>
                      <a:r>
                        <a:rPr lang="uk-UA" sz="1300">
                          <a:effectLst/>
                        </a:rPr>
                        <a:t>Формується спонтанно</a:t>
                      </a:r>
                      <a:endParaRPr lang="uk-UA" sz="130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extLst>
                  <a:ext uri="{0D108BD9-81ED-4DB2-BD59-A6C34878D82A}">
                    <a16:rowId xmlns:a16="http://schemas.microsoft.com/office/drawing/2014/main" val="1838974804"/>
                  </a:ext>
                </a:extLst>
              </a:tr>
              <a:tr h="571803">
                <a:tc>
                  <a:txBody>
                    <a:bodyPr/>
                    <a:lstStyle/>
                    <a:p>
                      <a:pPr algn="ctr">
                        <a:lnSpc>
                          <a:spcPct val="107000"/>
                        </a:lnSpc>
                        <a:spcAft>
                          <a:spcPts val="0"/>
                        </a:spcAft>
                      </a:pPr>
                      <a:r>
                        <a:rPr lang="uk-UA" sz="1300">
                          <a:effectLst/>
                        </a:rPr>
                        <a:t>Конкуренти</a:t>
                      </a:r>
                      <a:endParaRPr lang="uk-UA" sz="130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tc>
                  <a:txBody>
                    <a:bodyPr/>
                    <a:lstStyle/>
                    <a:p>
                      <a:pPr algn="ctr">
                        <a:lnSpc>
                          <a:spcPct val="107000"/>
                        </a:lnSpc>
                        <a:spcAft>
                          <a:spcPts val="0"/>
                        </a:spcAft>
                      </a:pPr>
                      <a:r>
                        <a:rPr lang="uk-UA" sz="1300">
                          <a:effectLst/>
                        </a:rPr>
                        <a:t>Активно і планово вивчаються, на базі чого прогнозується їх подальша поведінка</a:t>
                      </a:r>
                      <a:endParaRPr lang="uk-UA" sz="130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tc>
                  <a:txBody>
                    <a:bodyPr/>
                    <a:lstStyle/>
                    <a:p>
                      <a:pPr algn="ctr">
                        <a:lnSpc>
                          <a:spcPct val="107000"/>
                        </a:lnSpc>
                        <a:spcAft>
                          <a:spcPts val="0"/>
                        </a:spcAft>
                      </a:pPr>
                      <a:r>
                        <a:rPr lang="uk-UA" sz="1300">
                          <a:effectLst/>
                        </a:rPr>
                        <a:t>Не представляють особливого зацікавлення, за виключенням цін на товар</a:t>
                      </a:r>
                      <a:endParaRPr lang="uk-UA" sz="130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extLst>
                  <a:ext uri="{0D108BD9-81ED-4DB2-BD59-A6C34878D82A}">
                    <a16:rowId xmlns:a16="http://schemas.microsoft.com/office/drawing/2014/main" val="3146902481"/>
                  </a:ext>
                </a:extLst>
              </a:tr>
              <a:tr h="571803">
                <a:tc>
                  <a:txBody>
                    <a:bodyPr/>
                    <a:lstStyle/>
                    <a:p>
                      <a:pPr algn="ctr">
                        <a:lnSpc>
                          <a:spcPct val="107000"/>
                        </a:lnSpc>
                        <a:spcAft>
                          <a:spcPts val="0"/>
                        </a:spcAft>
                      </a:pPr>
                      <a:r>
                        <a:rPr lang="uk-UA" sz="1300">
                          <a:effectLst/>
                        </a:rPr>
                        <a:t>Збутові мережі</a:t>
                      </a:r>
                      <a:endParaRPr lang="uk-UA" sz="130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tc>
                  <a:txBody>
                    <a:bodyPr/>
                    <a:lstStyle/>
                    <a:p>
                      <a:pPr algn="ctr">
                        <a:lnSpc>
                          <a:spcPct val="107000"/>
                        </a:lnSpc>
                        <a:spcAft>
                          <a:spcPts val="0"/>
                        </a:spcAft>
                      </a:pPr>
                      <a:r>
                        <a:rPr lang="uk-UA" sz="1300" dirty="0">
                          <a:effectLst/>
                        </a:rPr>
                        <a:t>Формуються ефективні маркетингові збутові мережі, узгоджені із вибраною стратегією розвитку. Систематичний пошук і реалізація адекватних мотиваційних механізмів</a:t>
                      </a:r>
                      <a:endParaRPr lang="uk-UA"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tc>
                  <a:txBody>
                    <a:bodyPr/>
                    <a:lstStyle/>
                    <a:p>
                      <a:pPr algn="ctr">
                        <a:lnSpc>
                          <a:spcPct val="107000"/>
                        </a:lnSpc>
                        <a:spcAft>
                          <a:spcPts val="0"/>
                        </a:spcAft>
                      </a:pPr>
                      <a:r>
                        <a:rPr lang="uk-UA" sz="1300">
                          <a:effectLst/>
                        </a:rPr>
                        <a:t>Збут через центральний офіс і штатну службу збуту</a:t>
                      </a:r>
                      <a:endParaRPr lang="uk-UA" sz="130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extLst>
                  <a:ext uri="{0D108BD9-81ED-4DB2-BD59-A6C34878D82A}">
                    <a16:rowId xmlns:a16="http://schemas.microsoft.com/office/drawing/2014/main" val="3099217279"/>
                  </a:ext>
                </a:extLst>
              </a:tr>
              <a:tr h="562155">
                <a:tc>
                  <a:txBody>
                    <a:bodyPr/>
                    <a:lstStyle/>
                    <a:p>
                      <a:pPr algn="ctr">
                        <a:lnSpc>
                          <a:spcPct val="107000"/>
                        </a:lnSpc>
                        <a:spcAft>
                          <a:spcPts val="0"/>
                        </a:spcAft>
                      </a:pPr>
                      <a:r>
                        <a:rPr lang="uk-UA" sz="1300">
                          <a:effectLst/>
                        </a:rPr>
                        <a:t>Форми оплати замовлень клієнтурою</a:t>
                      </a:r>
                      <a:endParaRPr lang="uk-UA" sz="130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tc>
                  <a:txBody>
                    <a:bodyPr/>
                    <a:lstStyle/>
                    <a:p>
                      <a:pPr algn="ctr">
                        <a:lnSpc>
                          <a:spcPct val="107000"/>
                        </a:lnSpc>
                        <a:spcAft>
                          <a:spcPts val="0"/>
                        </a:spcAft>
                      </a:pPr>
                      <a:r>
                        <a:rPr lang="uk-UA" sz="1300">
                          <a:effectLst/>
                        </a:rPr>
                        <a:t>У відповідності із ціновою політикою у межах вибраної стратегії розвитку</a:t>
                      </a:r>
                      <a:endParaRPr lang="uk-UA" sz="130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tc>
                  <a:txBody>
                    <a:bodyPr/>
                    <a:lstStyle/>
                    <a:p>
                      <a:pPr algn="ctr">
                        <a:lnSpc>
                          <a:spcPct val="107000"/>
                        </a:lnSpc>
                        <a:spcAft>
                          <a:spcPts val="0"/>
                        </a:spcAft>
                      </a:pPr>
                      <a:r>
                        <a:rPr lang="uk-UA" sz="1300">
                          <a:effectLst/>
                        </a:rPr>
                        <a:t>Тверді ціни, часто повні передоплати і бартер</a:t>
                      </a:r>
                      <a:endParaRPr lang="uk-UA" sz="130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extLst>
                  <a:ext uri="{0D108BD9-81ED-4DB2-BD59-A6C34878D82A}">
                    <a16:rowId xmlns:a16="http://schemas.microsoft.com/office/drawing/2014/main" val="3684281409"/>
                  </a:ext>
                </a:extLst>
              </a:tr>
              <a:tr h="752756">
                <a:tc>
                  <a:txBody>
                    <a:bodyPr/>
                    <a:lstStyle/>
                    <a:p>
                      <a:pPr algn="ctr">
                        <a:lnSpc>
                          <a:spcPct val="107000"/>
                        </a:lnSpc>
                        <a:spcAft>
                          <a:spcPts val="0"/>
                        </a:spcAft>
                      </a:pPr>
                      <a:r>
                        <a:rPr lang="uk-UA" sz="1300">
                          <a:effectLst/>
                        </a:rPr>
                        <a:t>Співробітництво із службою постачання і фінансовою</a:t>
                      </a:r>
                      <a:endParaRPr lang="uk-UA" sz="130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tc>
                  <a:txBody>
                    <a:bodyPr/>
                    <a:lstStyle/>
                    <a:p>
                      <a:pPr algn="ctr">
                        <a:lnSpc>
                          <a:spcPct val="107000"/>
                        </a:lnSpc>
                        <a:spcAft>
                          <a:spcPts val="0"/>
                        </a:spcAft>
                      </a:pPr>
                      <a:r>
                        <a:rPr lang="uk-UA" sz="1300">
                          <a:effectLst/>
                        </a:rPr>
                        <a:t>На постійній основі. Спільний пошук найбільш ефективних рішень на ринку. Гнучка політика дебіторської і кредиторської заборгованості</a:t>
                      </a:r>
                      <a:endParaRPr lang="uk-UA" sz="130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tc>
                  <a:txBody>
                    <a:bodyPr/>
                    <a:lstStyle/>
                    <a:p>
                      <a:pPr algn="ctr">
                        <a:lnSpc>
                          <a:spcPct val="107000"/>
                        </a:lnSpc>
                        <a:spcAft>
                          <a:spcPts val="0"/>
                        </a:spcAft>
                      </a:pPr>
                      <a:r>
                        <a:rPr lang="uk-UA" sz="1300">
                          <a:effectLst/>
                        </a:rPr>
                        <a:t>Епізодичне. Служби намагаються «не лізти у справи один одного»</a:t>
                      </a:r>
                      <a:endParaRPr lang="uk-UA" sz="130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extLst>
                  <a:ext uri="{0D108BD9-81ED-4DB2-BD59-A6C34878D82A}">
                    <a16:rowId xmlns:a16="http://schemas.microsoft.com/office/drawing/2014/main" val="4108048990"/>
                  </a:ext>
                </a:extLst>
              </a:tr>
              <a:tr h="752756">
                <a:tc>
                  <a:txBody>
                    <a:bodyPr/>
                    <a:lstStyle/>
                    <a:p>
                      <a:pPr algn="ctr">
                        <a:lnSpc>
                          <a:spcPct val="107000"/>
                        </a:lnSpc>
                        <a:spcAft>
                          <a:spcPts val="0"/>
                        </a:spcAft>
                      </a:pPr>
                      <a:r>
                        <a:rPr lang="uk-UA" sz="1300">
                          <a:effectLst/>
                        </a:rPr>
                        <a:t>Оплата праці співробітників, пов’язаних зі збутом</a:t>
                      </a:r>
                      <a:endParaRPr lang="uk-UA" sz="130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tc>
                  <a:txBody>
                    <a:bodyPr/>
                    <a:lstStyle/>
                    <a:p>
                      <a:pPr algn="ctr">
                        <a:lnSpc>
                          <a:spcPct val="107000"/>
                        </a:lnSpc>
                        <a:spcAft>
                          <a:spcPts val="0"/>
                        </a:spcAft>
                      </a:pPr>
                      <a:r>
                        <a:rPr lang="uk-UA" sz="1300" dirty="0">
                          <a:effectLst/>
                        </a:rPr>
                        <a:t>Сильно прив’язана до реальних обсягів збуту, показниками збереження і розширення клієнтури. Прозорий мотиваційний механізм</a:t>
                      </a:r>
                      <a:endParaRPr lang="uk-UA"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tc>
                  <a:txBody>
                    <a:bodyPr/>
                    <a:lstStyle/>
                    <a:p>
                      <a:pPr algn="ctr">
                        <a:lnSpc>
                          <a:spcPct val="107000"/>
                        </a:lnSpc>
                        <a:spcAft>
                          <a:spcPts val="0"/>
                        </a:spcAft>
                      </a:pPr>
                      <a:r>
                        <a:rPr lang="uk-UA" sz="1300">
                          <a:effectLst/>
                        </a:rPr>
                        <a:t>Тверді оклади і невеликі премії</a:t>
                      </a:r>
                      <a:endParaRPr lang="uk-UA" sz="130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extLst>
                  <a:ext uri="{0D108BD9-81ED-4DB2-BD59-A6C34878D82A}">
                    <a16:rowId xmlns:a16="http://schemas.microsoft.com/office/drawing/2014/main" val="1465232043"/>
                  </a:ext>
                </a:extLst>
              </a:tr>
              <a:tr h="762404">
                <a:tc>
                  <a:txBody>
                    <a:bodyPr/>
                    <a:lstStyle/>
                    <a:p>
                      <a:pPr algn="ctr">
                        <a:lnSpc>
                          <a:spcPct val="107000"/>
                        </a:lnSpc>
                        <a:spcAft>
                          <a:spcPts val="0"/>
                        </a:spcAft>
                      </a:pPr>
                      <a:r>
                        <a:rPr lang="uk-UA" sz="1300">
                          <a:effectLst/>
                        </a:rPr>
                        <a:t>Статус підрозділів маркетингу і збуту</a:t>
                      </a:r>
                      <a:endParaRPr lang="uk-UA" sz="130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tc>
                  <a:txBody>
                    <a:bodyPr/>
                    <a:lstStyle/>
                    <a:p>
                      <a:pPr algn="ctr">
                        <a:lnSpc>
                          <a:spcPct val="107000"/>
                        </a:lnSpc>
                        <a:spcAft>
                          <a:spcPts val="0"/>
                        </a:spcAft>
                      </a:pPr>
                      <a:r>
                        <a:rPr lang="uk-UA" sz="1300">
                          <a:effectLst/>
                        </a:rPr>
                        <a:t>Маркетинг і збут фігурують як провідні підрозділи підприємства. Директор з маркетинг (збуту) – друга особа в керівництві</a:t>
                      </a:r>
                      <a:endParaRPr lang="uk-UA" sz="130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tc>
                  <a:txBody>
                    <a:bodyPr/>
                    <a:lstStyle/>
                    <a:p>
                      <a:pPr algn="ctr">
                        <a:lnSpc>
                          <a:spcPct val="107000"/>
                        </a:lnSpc>
                        <a:spcAft>
                          <a:spcPts val="0"/>
                        </a:spcAft>
                      </a:pPr>
                      <a:r>
                        <a:rPr lang="uk-UA" sz="1300">
                          <a:effectLst/>
                        </a:rPr>
                        <a:t>Маркетинг і збут мають статус ординарної (рівної серед інших) служби. Начальник відділу збуту – на рівні інших керівників відділів</a:t>
                      </a:r>
                      <a:endParaRPr lang="uk-UA" sz="130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extLst>
                  <a:ext uri="{0D108BD9-81ED-4DB2-BD59-A6C34878D82A}">
                    <a16:rowId xmlns:a16="http://schemas.microsoft.com/office/drawing/2014/main" val="2299796413"/>
                  </a:ext>
                </a:extLst>
              </a:tr>
              <a:tr h="762404">
                <a:tc>
                  <a:txBody>
                    <a:bodyPr/>
                    <a:lstStyle/>
                    <a:p>
                      <a:pPr algn="ctr">
                        <a:lnSpc>
                          <a:spcPct val="107000"/>
                        </a:lnSpc>
                        <a:spcAft>
                          <a:spcPts val="0"/>
                        </a:spcAft>
                      </a:pPr>
                      <a:r>
                        <a:rPr lang="uk-UA" sz="1300">
                          <a:effectLst/>
                        </a:rPr>
                        <a:t>Взаємовідносини виробництва і збуту</a:t>
                      </a:r>
                      <a:endParaRPr lang="uk-UA" sz="130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tc>
                  <a:txBody>
                    <a:bodyPr/>
                    <a:lstStyle/>
                    <a:p>
                      <a:pPr algn="ctr">
                        <a:lnSpc>
                          <a:spcPct val="107000"/>
                        </a:lnSpc>
                        <a:spcAft>
                          <a:spcPts val="0"/>
                        </a:spcAft>
                      </a:pPr>
                      <a:r>
                        <a:rPr lang="uk-UA" sz="1300" dirty="0">
                          <a:effectLst/>
                        </a:rPr>
                        <a:t>Активне прогнозування обсягів виробництва із врахуванням аналізу збуту. Вдосконалення товару іде із врахуванням вимог збутових мереж</a:t>
                      </a:r>
                      <a:endParaRPr lang="uk-UA"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tc>
                  <a:txBody>
                    <a:bodyPr/>
                    <a:lstStyle/>
                    <a:p>
                      <a:pPr algn="ctr">
                        <a:lnSpc>
                          <a:spcPct val="107000"/>
                        </a:lnSpc>
                        <a:spcAft>
                          <a:spcPts val="0"/>
                        </a:spcAft>
                      </a:pPr>
                      <a:r>
                        <a:rPr lang="uk-UA" sz="1300" dirty="0">
                          <a:effectLst/>
                        </a:rPr>
                        <a:t>Позиція виробництва «Наше завдання – виготовити товар із найменшими затратами і заданим рівнем якості, ваше завдання (збуту) – продати його».</a:t>
                      </a:r>
                      <a:endParaRPr lang="uk-UA"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8120" marR="38120" marT="0" marB="0"/>
                </a:tc>
                <a:extLst>
                  <a:ext uri="{0D108BD9-81ED-4DB2-BD59-A6C34878D82A}">
                    <a16:rowId xmlns:a16="http://schemas.microsoft.com/office/drawing/2014/main" val="2971143343"/>
                  </a:ext>
                </a:extLst>
              </a:tr>
            </a:tbl>
          </a:graphicData>
        </a:graphic>
      </p:graphicFrame>
    </p:spTree>
    <p:extLst>
      <p:ext uri="{BB962C8B-B14F-4D97-AF65-F5344CB8AC3E}">
        <p14:creationId xmlns:p14="http://schemas.microsoft.com/office/powerpoint/2010/main" val="9749808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960" y="127954"/>
            <a:ext cx="11522075" cy="603022"/>
          </a:xfrm>
        </p:spPr>
        <p:txBody>
          <a:bodyPr>
            <a:noAutofit/>
          </a:bodyPr>
          <a:lstStyle/>
          <a:p>
            <a:r>
              <a:rPr lang="uk-UA" sz="2000" b="1" i="1" dirty="0" smtClean="0"/>
              <a:t>1.4. </a:t>
            </a:r>
            <a:r>
              <a:rPr lang="uk-UA" sz="2000" b="1" i="1" dirty="0"/>
              <a:t>Поняття ринку як основної категорії маркетингу. Види ринків</a:t>
            </a:r>
            <a:r>
              <a:rPr lang="uk-UA" sz="2000" dirty="0"/>
              <a:t/>
            </a:r>
            <a:br>
              <a:rPr lang="uk-UA" sz="2000" dirty="0"/>
            </a:br>
            <a:r>
              <a:rPr lang="uk-UA" sz="2000" dirty="0"/>
              <a:t> </a:t>
            </a:r>
            <a:br>
              <a:rPr lang="uk-UA" sz="2000" dirty="0"/>
            </a:br>
            <a:r>
              <a:rPr lang="uk-UA" sz="2000" dirty="0">
                <a:solidFill>
                  <a:schemeClr val="bg2"/>
                </a:solidFill>
              </a:rPr>
              <a:t/>
            </a:r>
            <a:br>
              <a:rPr lang="uk-UA" sz="2000" dirty="0">
                <a:solidFill>
                  <a:schemeClr val="bg2"/>
                </a:solidFill>
              </a:rPr>
            </a:br>
            <a:r>
              <a:rPr lang="en-US" sz="2000" dirty="0">
                <a:solidFill>
                  <a:schemeClr val="bg2"/>
                </a:solidFill>
              </a:rPr>
              <a:t/>
            </a:r>
            <a:br>
              <a:rPr lang="en-US" sz="2000" dirty="0">
                <a:solidFill>
                  <a:schemeClr val="bg2"/>
                </a:solidFill>
              </a:rPr>
            </a:br>
            <a:endParaRPr lang="uk-UA" sz="2000" dirty="0">
              <a:solidFill>
                <a:schemeClr val="bg2"/>
              </a:solidFill>
            </a:endParaRPr>
          </a:p>
        </p:txBody>
      </p:sp>
      <p:sp>
        <p:nvSpPr>
          <p:cNvPr id="3" name="Місце для тексту 2"/>
          <p:cNvSpPr>
            <a:spLocks noGrp="1"/>
          </p:cNvSpPr>
          <p:nvPr>
            <p:ph type="body" sz="quarter" idx="10"/>
          </p:nvPr>
        </p:nvSpPr>
        <p:spPr>
          <a:xfrm>
            <a:off x="167478" y="624296"/>
            <a:ext cx="11857040" cy="5136424"/>
          </a:xfrm>
        </p:spPr>
        <p:txBody>
          <a:bodyPr/>
          <a:lstStyle/>
          <a:p>
            <a:pPr marL="0" indent="0">
              <a:buNone/>
            </a:pPr>
            <a:r>
              <a:rPr lang="uk-UA" sz="2000" i="1" dirty="0"/>
              <a:t>Ринок</a:t>
            </a:r>
            <a:r>
              <a:rPr lang="uk-UA" sz="2000" dirty="0"/>
              <a:t> – це сукупність покупців та продавців, які намагаються та здатні купити, зацікавлені у продажу товарів і схильні до обміну. </a:t>
            </a:r>
          </a:p>
          <a:p>
            <a:r>
              <a:rPr lang="uk-UA" sz="2000" dirty="0"/>
              <a:t>Першим типом ринку, який сформувався у розвинутих країнах світу, був так званий ринок продавця. </a:t>
            </a:r>
          </a:p>
          <a:p>
            <a:r>
              <a:rPr lang="uk-UA" sz="2000" i="1" dirty="0"/>
              <a:t>Ринок продавця</a:t>
            </a:r>
            <a:r>
              <a:rPr lang="uk-UA" sz="2000" dirty="0"/>
              <a:t> – такий ринок, на якому продавці мають більше влади і де найактивнішими «діячами ринку» змушені бути покупці. Поступово, у міру зростання пропозиції порівняно з попитом, сформувався інший тип ринку – ринок покупця. </a:t>
            </a:r>
          </a:p>
          <a:p>
            <a:r>
              <a:rPr lang="uk-UA" sz="2000" i="1" dirty="0"/>
              <a:t>Ринок покупця</a:t>
            </a:r>
            <a:r>
              <a:rPr lang="uk-UA" sz="2000" dirty="0"/>
              <a:t> – це такий ринок, на якому більше влади мають покупці й найактивнішими «діячами ринку» змушені бути продавці. </a:t>
            </a:r>
          </a:p>
          <a:p>
            <a:pPr marL="0" indent="0">
              <a:buNone/>
            </a:pPr>
            <a:endParaRPr lang="uk-UA" sz="2000" dirty="0"/>
          </a:p>
        </p:txBody>
      </p:sp>
    </p:spTree>
    <p:extLst>
      <p:ext uri="{BB962C8B-B14F-4D97-AF65-F5344CB8AC3E}">
        <p14:creationId xmlns:p14="http://schemas.microsoft.com/office/powerpoint/2010/main" val="36820386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8" y="624296"/>
            <a:ext cx="11857040" cy="5136424"/>
          </a:xfrm>
        </p:spPr>
        <p:txBody>
          <a:bodyPr/>
          <a:lstStyle/>
          <a:p>
            <a:r>
              <a:rPr lang="uk-UA" sz="2000" dirty="0"/>
              <a:t>Виділяють такі види клієнтурних ринків: </a:t>
            </a:r>
          </a:p>
          <a:p>
            <a:r>
              <a:rPr lang="uk-UA" sz="2000" i="1" dirty="0"/>
              <a:t>- споживчий ринок –</a:t>
            </a:r>
            <a:r>
              <a:rPr lang="uk-UA" sz="2000" dirty="0"/>
              <a:t> окремі особи і домогосподарства, які купують товари і послуги для особистого споживання; </a:t>
            </a:r>
          </a:p>
          <a:p>
            <a:r>
              <a:rPr lang="uk-UA" sz="2000" i="1" dirty="0"/>
              <a:t>- ринок виробників –</a:t>
            </a:r>
            <a:r>
              <a:rPr lang="uk-UA" sz="2000" dirty="0"/>
              <a:t> підприємства і фірми, яку купують товари і послуги для використання їх у процесі виробництва; </a:t>
            </a:r>
          </a:p>
          <a:p>
            <a:r>
              <a:rPr lang="uk-UA" sz="2000" i="1" dirty="0"/>
              <a:t>- ринок проміжних продавців –</a:t>
            </a:r>
            <a:r>
              <a:rPr lang="uk-UA" sz="2000" dirty="0"/>
              <a:t> підприємства і фірми, які купують товари і послуги для їх подальшого перепродажу із прибутком для себе; </a:t>
            </a:r>
          </a:p>
          <a:p>
            <a:r>
              <a:rPr lang="uk-UA" sz="2000" i="1" dirty="0"/>
              <a:t>- ринок державних установ –</a:t>
            </a:r>
            <a:r>
              <a:rPr lang="uk-UA" sz="2000" dirty="0"/>
              <a:t> державні організації, яку купують товари і послуги для їх подальшого використання у сфері комунальних послуг, або для передачі цих товарів або послуг тим, хто їх потребує; </a:t>
            </a:r>
          </a:p>
          <a:p>
            <a:r>
              <a:rPr lang="uk-UA" sz="2000" i="1" dirty="0"/>
              <a:t>- міжнародний –</a:t>
            </a:r>
            <a:r>
              <a:rPr lang="uk-UA" sz="2000" dirty="0"/>
              <a:t> покупці за межами країни, включаючи закордонних споживачів, виробників, проміжних продавців і державні заклади.</a:t>
            </a:r>
          </a:p>
          <a:p>
            <a:pPr marL="0" indent="0">
              <a:buNone/>
            </a:pPr>
            <a:endParaRPr lang="uk-UA" sz="2000" dirty="0"/>
          </a:p>
        </p:txBody>
      </p:sp>
    </p:spTree>
    <p:extLst>
      <p:ext uri="{BB962C8B-B14F-4D97-AF65-F5344CB8AC3E}">
        <p14:creationId xmlns:p14="http://schemas.microsoft.com/office/powerpoint/2010/main" val="29653161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8" y="289560"/>
            <a:ext cx="11857040" cy="5471160"/>
          </a:xfrm>
        </p:spPr>
        <p:txBody>
          <a:bodyPr/>
          <a:lstStyle/>
          <a:p>
            <a:r>
              <a:rPr lang="uk-UA" sz="2400" i="1" dirty="0"/>
              <a:t>1.5. Модель маркетингової діяльності</a:t>
            </a:r>
            <a:endParaRPr lang="uk-UA" sz="2400" dirty="0"/>
          </a:p>
          <a:p>
            <a:r>
              <a:rPr lang="uk-UA" sz="2000" dirty="0"/>
              <a:t>Модель маркетингової діяльності складається із трьох основних елементів:</a:t>
            </a:r>
          </a:p>
          <a:p>
            <a:r>
              <a:rPr lang="uk-UA" sz="2000" dirty="0"/>
              <a:t>– дослідження ринку; </a:t>
            </a:r>
          </a:p>
          <a:p>
            <a:r>
              <a:rPr lang="uk-UA" sz="2000" dirty="0"/>
              <a:t>– функціональне забезпечення маркетингової діяльності; </a:t>
            </a:r>
          </a:p>
          <a:p>
            <a:r>
              <a:rPr lang="uk-UA" sz="2000" dirty="0"/>
              <a:t>– розроблення комплексу маркетингу. </a:t>
            </a:r>
          </a:p>
          <a:p>
            <a:r>
              <a:rPr lang="uk-UA" sz="2400" dirty="0"/>
              <a:t>Комплекс маркетингу – це набір засобів маркетингу, сукупність яких підприємство використовує для впливу на цільовий ринок, маючи на меті домогтися бажаного реагування з його боку. Це – сукупність маркетингових засобів, певна структура яких забезпечує досягнення поставленої мети та вирішення маркетингових завдань. </a:t>
            </a:r>
          </a:p>
          <a:p>
            <a:r>
              <a:rPr lang="uk-UA" sz="2400" dirty="0"/>
              <a:t>Маркетинговий комплекс фірми – це все те, що стосується клієнта. </a:t>
            </a:r>
          </a:p>
          <a:p>
            <a:pPr marL="0" indent="0">
              <a:buNone/>
            </a:pPr>
            <a:endParaRPr lang="uk-UA" sz="2000" dirty="0"/>
          </a:p>
        </p:txBody>
      </p:sp>
    </p:spTree>
    <p:extLst>
      <p:ext uri="{BB962C8B-B14F-4D97-AF65-F5344CB8AC3E}">
        <p14:creationId xmlns:p14="http://schemas.microsoft.com/office/powerpoint/2010/main" val="4979704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8" y="259080"/>
            <a:ext cx="12024522" cy="5471160"/>
          </a:xfrm>
        </p:spPr>
        <p:txBody>
          <a:bodyPr/>
          <a:lstStyle/>
          <a:p>
            <a:pPr>
              <a:spcBef>
                <a:spcPts val="0"/>
              </a:spcBef>
            </a:pPr>
            <a:r>
              <a:rPr lang="uk-UA" sz="2000" dirty="0"/>
              <a:t>Комплекс маркетингу охоплює усі заходи, які може запровадити фірма для активізації попиту на товар. Узагальнено їх можна поділити на чотири основні групи («4Р»): </a:t>
            </a:r>
          </a:p>
          <a:p>
            <a:pPr>
              <a:spcBef>
                <a:spcPts val="0"/>
              </a:spcBef>
            </a:pPr>
            <a:r>
              <a:rPr lang="uk-UA" sz="2000" i="1" dirty="0"/>
              <a:t>– товар; </a:t>
            </a:r>
            <a:endParaRPr lang="uk-UA" sz="2000" dirty="0"/>
          </a:p>
          <a:p>
            <a:pPr>
              <a:spcBef>
                <a:spcPts val="0"/>
              </a:spcBef>
            </a:pPr>
            <a:r>
              <a:rPr lang="uk-UA" sz="2000" i="1" dirty="0"/>
              <a:t>– ціна; </a:t>
            </a:r>
            <a:endParaRPr lang="uk-UA" sz="2000" dirty="0"/>
          </a:p>
          <a:p>
            <a:pPr>
              <a:spcBef>
                <a:spcPts val="0"/>
              </a:spcBef>
            </a:pPr>
            <a:r>
              <a:rPr lang="uk-UA" sz="2000" i="1" dirty="0"/>
              <a:t>– місце; </a:t>
            </a:r>
            <a:endParaRPr lang="uk-UA" sz="2000" dirty="0"/>
          </a:p>
          <a:p>
            <a:pPr>
              <a:spcBef>
                <a:spcPts val="0"/>
              </a:spcBef>
            </a:pPr>
            <a:r>
              <a:rPr lang="uk-UA" sz="2000" i="1" dirty="0"/>
              <a:t>– просування. </a:t>
            </a:r>
            <a:endParaRPr lang="uk-UA" sz="2000" dirty="0"/>
          </a:p>
          <a:p>
            <a:pPr marL="0" indent="0">
              <a:spcBef>
                <a:spcPts val="0"/>
              </a:spcBef>
              <a:buNone/>
            </a:pPr>
            <a:r>
              <a:rPr lang="uk-UA" sz="2000" dirty="0"/>
              <a:t>Існують й інші підходи до комплексу маркетингу – «5П», «7П» тощо. Наприклад, одним із елементів маркетингу (Р) вважають персонал. </a:t>
            </a:r>
          </a:p>
          <a:p>
            <a:pPr marL="0" indent="0">
              <a:spcBef>
                <a:spcPts val="0"/>
              </a:spcBef>
              <a:buNone/>
            </a:pPr>
            <a:r>
              <a:rPr lang="uk-UA" sz="2000" dirty="0"/>
              <a:t>Товар (product) – це ключовий елемент комплексу маркетингу, складовим якого є характеристики товару (дизайн, колір, упаковка, розмір), сервіс, торгова марка та асортимент. </a:t>
            </a:r>
            <a:endParaRPr lang="uk-UA" sz="2000" dirty="0" smtClean="0"/>
          </a:p>
          <a:p>
            <a:pPr marL="0" indent="0">
              <a:spcBef>
                <a:spcPts val="0"/>
              </a:spcBef>
              <a:buNone/>
            </a:pPr>
            <a:r>
              <a:rPr lang="uk-UA" sz="2000" dirty="0"/>
              <a:t>Ціна (price), цінова політика і цінова стратегія є ще однією складовою комплексу маркетингу. </a:t>
            </a:r>
          </a:p>
          <a:p>
            <a:pPr>
              <a:spcBef>
                <a:spcPts val="0"/>
              </a:spcBef>
            </a:pPr>
            <a:r>
              <a:rPr lang="uk-UA" sz="2000" dirty="0"/>
              <a:t>Третім елементом комплексу маркетингу є збут або місце (</a:t>
            </a:r>
            <a:r>
              <a:rPr lang="en-US" sz="2000" dirty="0"/>
              <a:t>place</a:t>
            </a:r>
            <a:r>
              <a:rPr lang="uk-UA" sz="2000" dirty="0"/>
              <a:t>). Сюди включаються усі питання, пов’язані із фізичним розподілом товару та формуванням каналів дистрибуції. Дана частина маркетингу розглядає питання різних видів і форм торгівлі, каналів розподілу, транспортування, складування і маркетингової (збутової) логістики. </a:t>
            </a:r>
          </a:p>
          <a:p>
            <a:pPr>
              <a:spcBef>
                <a:spcPts val="0"/>
              </a:spcBef>
            </a:pPr>
            <a:r>
              <a:rPr lang="uk-UA" sz="2000" dirty="0"/>
              <a:t>Просування товару (promotion) на ринку передбачає ефективні контакти виробника з покупцями. Сюди включаються усі форми маркетингових комунікацій. Тому цю частину комплексу маркетингу ще називають комунікаційною політикою підприємства.</a:t>
            </a:r>
          </a:p>
          <a:p>
            <a:pPr marL="0" indent="0">
              <a:spcBef>
                <a:spcPts val="0"/>
              </a:spcBef>
              <a:buNone/>
            </a:pPr>
            <a:endParaRPr lang="uk-UA" sz="2000" dirty="0"/>
          </a:p>
        </p:txBody>
      </p:sp>
    </p:spTree>
    <p:extLst>
      <p:ext uri="{BB962C8B-B14F-4D97-AF65-F5344CB8AC3E}">
        <p14:creationId xmlns:p14="http://schemas.microsoft.com/office/powerpoint/2010/main" val="6863653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25520" y="2299069"/>
            <a:ext cx="6179737" cy="1405108"/>
          </a:xfrm>
        </p:spPr>
        <p:txBody>
          <a:bodyPr/>
          <a:lstStyle/>
          <a:p>
            <a:r>
              <a:rPr lang="uk-UA" dirty="0" smtClean="0"/>
              <a:t>ДЯКУЮ ЗА УВАГУ!!!</a:t>
            </a:r>
            <a:endParaRPr lang="uk-UA" dirty="0"/>
          </a:p>
        </p:txBody>
      </p:sp>
    </p:spTree>
    <p:extLst>
      <p:ext uri="{BB962C8B-B14F-4D97-AF65-F5344CB8AC3E}">
        <p14:creationId xmlns:p14="http://schemas.microsoft.com/office/powerpoint/2010/main" val="1852806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ПЛАН</a:t>
            </a:r>
            <a:endParaRPr lang="uk-UA" dirty="0"/>
          </a:p>
        </p:txBody>
      </p:sp>
      <p:sp>
        <p:nvSpPr>
          <p:cNvPr id="3" name="Місце для тексту 2"/>
          <p:cNvSpPr>
            <a:spLocks noGrp="1"/>
          </p:cNvSpPr>
          <p:nvPr>
            <p:ph type="body" sz="quarter" idx="10"/>
          </p:nvPr>
        </p:nvSpPr>
        <p:spPr/>
        <p:txBody>
          <a:bodyPr/>
          <a:lstStyle/>
          <a:p>
            <a:pPr marL="457200" lvl="1" indent="0">
              <a:buNone/>
            </a:pPr>
            <a:r>
              <a:rPr lang="uk-UA" b="1" i="1" dirty="0" smtClean="0"/>
              <a:t>1.1. Сутність </a:t>
            </a:r>
            <a:r>
              <a:rPr lang="uk-UA" b="1" i="1" dirty="0"/>
              <a:t>маркетингу та основні маркетингові концепції.</a:t>
            </a:r>
            <a:endParaRPr lang="uk-UA" sz="1800" dirty="0"/>
          </a:p>
          <a:p>
            <a:pPr marL="457200" lvl="1" indent="0">
              <a:buNone/>
            </a:pPr>
            <a:r>
              <a:rPr lang="uk-UA" b="1" i="1" dirty="0" smtClean="0"/>
              <a:t>1.2. Принципи</a:t>
            </a:r>
            <a:r>
              <a:rPr lang="uk-UA" b="1" i="1" dirty="0"/>
              <a:t>, функції та цілі маркетингу</a:t>
            </a:r>
            <a:endParaRPr lang="uk-UA" sz="1800" dirty="0"/>
          </a:p>
          <a:p>
            <a:pPr marL="457200" lvl="1" indent="0">
              <a:buNone/>
            </a:pPr>
            <a:r>
              <a:rPr lang="uk-UA" b="1" i="1" dirty="0" smtClean="0"/>
              <a:t>1.3. Види </a:t>
            </a:r>
            <a:r>
              <a:rPr lang="uk-UA" b="1" i="1" dirty="0"/>
              <a:t>маркетингу</a:t>
            </a:r>
            <a:endParaRPr lang="uk-UA" sz="1800" dirty="0"/>
          </a:p>
          <a:p>
            <a:pPr marL="457200" lvl="1" indent="0">
              <a:buNone/>
            </a:pPr>
            <a:r>
              <a:rPr lang="uk-UA" b="1" i="1" dirty="0" smtClean="0"/>
              <a:t>1.4. Поняття </a:t>
            </a:r>
            <a:r>
              <a:rPr lang="uk-UA" b="1" i="1" dirty="0"/>
              <a:t>ринку як основної категорії маркетингу. Види ринків</a:t>
            </a:r>
            <a:endParaRPr lang="uk-UA" sz="1800" dirty="0"/>
          </a:p>
          <a:p>
            <a:pPr marL="457200" lvl="1" indent="0">
              <a:buNone/>
            </a:pPr>
            <a:r>
              <a:rPr lang="uk-UA" b="1" i="1" dirty="0" smtClean="0"/>
              <a:t>1.5. Модель </a:t>
            </a:r>
            <a:r>
              <a:rPr lang="uk-UA" b="1" i="1" dirty="0"/>
              <a:t>маркетингової діяльності</a:t>
            </a:r>
            <a:endParaRPr lang="uk-UA" sz="1800" dirty="0"/>
          </a:p>
          <a:p>
            <a:pPr marL="0" indent="0">
              <a:buNone/>
            </a:pPr>
            <a:endParaRPr lang="uk-UA" dirty="0"/>
          </a:p>
        </p:txBody>
      </p:sp>
    </p:spTree>
    <p:extLst>
      <p:ext uri="{BB962C8B-B14F-4D97-AF65-F5344CB8AC3E}">
        <p14:creationId xmlns:p14="http://schemas.microsoft.com/office/powerpoint/2010/main" val="3758076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961" y="188914"/>
            <a:ext cx="11522075" cy="603022"/>
          </a:xfrm>
        </p:spPr>
        <p:txBody>
          <a:bodyPr>
            <a:noAutofit/>
          </a:bodyPr>
          <a:lstStyle/>
          <a:p>
            <a:pPr lvl="1" algn="l" rtl="0">
              <a:lnSpc>
                <a:spcPct val="90000"/>
              </a:lnSpc>
              <a:spcBef>
                <a:spcPct val="0"/>
              </a:spcBef>
            </a:pPr>
            <a:r>
              <a:rPr lang="uk-UA" sz="2400" b="1" i="1" dirty="0" smtClean="0">
                <a:solidFill>
                  <a:schemeClr val="bg2"/>
                </a:solidFill>
              </a:rPr>
              <a:t>1.1. Сутність </a:t>
            </a:r>
            <a:r>
              <a:rPr lang="uk-UA" sz="2400" b="1" i="1" dirty="0">
                <a:solidFill>
                  <a:schemeClr val="bg2"/>
                </a:solidFill>
              </a:rPr>
              <a:t>маркетингу та основні маркетингові концепції.</a:t>
            </a:r>
            <a:r>
              <a:rPr lang="uk-UA" sz="2400" dirty="0">
                <a:solidFill>
                  <a:schemeClr val="bg2"/>
                </a:solidFill>
              </a:rPr>
              <a:t/>
            </a:r>
            <a:br>
              <a:rPr lang="uk-UA" sz="2400" dirty="0">
                <a:solidFill>
                  <a:schemeClr val="bg2"/>
                </a:solidFill>
              </a:rPr>
            </a:br>
            <a:r>
              <a:rPr lang="en-US" sz="2400" dirty="0">
                <a:solidFill>
                  <a:schemeClr val="bg2"/>
                </a:solidFill>
              </a:rPr>
              <a:t/>
            </a:r>
            <a:br>
              <a:rPr lang="en-US" sz="2400" dirty="0">
                <a:solidFill>
                  <a:schemeClr val="bg2"/>
                </a:solidFill>
              </a:rPr>
            </a:br>
            <a:endParaRPr lang="uk-UA" sz="2400" dirty="0">
              <a:solidFill>
                <a:schemeClr val="bg2"/>
              </a:solidFill>
            </a:endParaRPr>
          </a:p>
        </p:txBody>
      </p:sp>
      <p:sp>
        <p:nvSpPr>
          <p:cNvPr id="3" name="Місце для тексту 2"/>
          <p:cNvSpPr>
            <a:spLocks noGrp="1"/>
          </p:cNvSpPr>
          <p:nvPr>
            <p:ph type="body" sz="quarter" idx="10"/>
          </p:nvPr>
        </p:nvSpPr>
        <p:spPr>
          <a:xfrm>
            <a:off x="167478" y="791936"/>
            <a:ext cx="11857040" cy="4847999"/>
          </a:xfrm>
        </p:spPr>
        <p:txBody>
          <a:bodyPr/>
          <a:lstStyle/>
          <a:p>
            <a:pPr marL="0" indent="0">
              <a:buNone/>
            </a:pPr>
            <a:r>
              <a:rPr lang="uk-UA" sz="2000" dirty="0"/>
              <a:t>Початком теоретичних досліджень у сфері маркетингу вважають запропоновану Джером Маккарті модель «чотирьох Р» – товар (product), ціна (price), збут (place), просування (promotion). Бурхливий розвиток маркетингу припадає на 50–60-ті рр. ХХ ст. </a:t>
            </a:r>
            <a:endParaRPr lang="uk-UA" sz="2000" dirty="0" smtClean="0"/>
          </a:p>
          <a:p>
            <a:pPr marL="0" indent="0">
              <a:buNone/>
            </a:pPr>
            <a:r>
              <a:rPr lang="uk-UA" sz="2000" dirty="0"/>
              <a:t>В даний час існує багато альтернативних визначень маркетингу. Однак головним є його орієнтація на споживача. Термін “маркетинг” походить від англійського слова “market”, що означає продаж, збут, торгівля, ринкова діяльність. </a:t>
            </a:r>
            <a:endParaRPr lang="uk-UA" sz="2000" dirty="0" smtClean="0"/>
          </a:p>
          <a:p>
            <a:pPr marL="0" indent="0">
              <a:buNone/>
            </a:pPr>
            <a:r>
              <a:rPr lang="uk-UA" sz="2000" dirty="0" smtClean="0"/>
              <a:t>Маркетинг </a:t>
            </a:r>
            <a:r>
              <a:rPr lang="uk-UA" sz="2000" dirty="0"/>
              <a:t>– це комплексна система організації виробництва і збуту товарів чи послуг, яка основана на передбаченні та задоволенні попиту споживача.</a:t>
            </a:r>
            <a:endParaRPr lang="uk-UA" sz="2000" dirty="0" smtClean="0"/>
          </a:p>
          <a:p>
            <a:pPr marL="0" indent="0">
              <a:buNone/>
            </a:pPr>
            <a:r>
              <a:rPr lang="uk-UA" sz="2000" dirty="0"/>
              <a:t>Філіп </a:t>
            </a:r>
            <a:r>
              <a:rPr lang="uk-UA" sz="2000" dirty="0" smtClean="0"/>
              <a:t>Котлер </a:t>
            </a:r>
            <a:r>
              <a:rPr lang="uk-UA" sz="2000" dirty="0"/>
              <a:t>пропонує таке визначення: “Маркетинг – це вид людської діяльності, направленої на задоволення нужд і потреб людини, підприємства, організації шляхом обміну</a:t>
            </a:r>
            <a:r>
              <a:rPr lang="uk-UA" sz="2000" dirty="0" smtClean="0"/>
              <a:t>”</a:t>
            </a:r>
          </a:p>
          <a:p>
            <a:pPr marL="0" indent="0">
              <a:buNone/>
            </a:pPr>
            <a:r>
              <a:rPr lang="uk-UA" sz="2000" dirty="0"/>
              <a:t>Американською асоціацією маркетингу (АМА) дано таке визначення маркетингу: “Маркетинг – це процес планування і втілення задуму щодо ціноутворення, просування і реалізації ідей, товарів та послуг шляхом обміну, який задовольняє цілі окремих осіб та організацій”. </a:t>
            </a:r>
          </a:p>
          <a:p>
            <a:pPr marL="0" indent="0">
              <a:buNone/>
            </a:pPr>
            <a:endParaRPr lang="uk-UA" sz="2000" dirty="0"/>
          </a:p>
          <a:p>
            <a:pPr marL="0" indent="0">
              <a:buNone/>
            </a:pPr>
            <a:endParaRPr lang="uk-UA" sz="2000" dirty="0"/>
          </a:p>
        </p:txBody>
      </p:sp>
    </p:spTree>
    <p:extLst>
      <p:ext uri="{BB962C8B-B14F-4D97-AF65-F5344CB8AC3E}">
        <p14:creationId xmlns:p14="http://schemas.microsoft.com/office/powerpoint/2010/main" val="2581569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06680" y="137160"/>
            <a:ext cx="12085319" cy="5580351"/>
          </a:xfrm>
        </p:spPr>
        <p:txBody>
          <a:bodyPr/>
          <a:lstStyle/>
          <a:p>
            <a:pPr marL="0" indent="0">
              <a:lnSpc>
                <a:spcPct val="100000"/>
              </a:lnSpc>
              <a:spcBef>
                <a:spcPts val="0"/>
              </a:spcBef>
              <a:buNone/>
            </a:pPr>
            <a:r>
              <a:rPr lang="uk-UA" sz="2000" dirty="0"/>
              <a:t>Маркетингова концепція — це система науково обґрунтованих уявлень про закономірності виробничо-збутової діяльності підприємств, організацій чи окремих осіб в умовах ринкової економіки. </a:t>
            </a:r>
            <a:endParaRPr lang="uk-UA" sz="2000" dirty="0" smtClean="0"/>
          </a:p>
          <a:p>
            <a:pPr marL="0" indent="0">
              <a:lnSpc>
                <a:spcPct val="100000"/>
              </a:lnSpc>
              <a:spcBef>
                <a:spcPts val="0"/>
              </a:spcBef>
              <a:buNone/>
            </a:pPr>
            <a:endParaRPr lang="uk-UA" sz="2000" dirty="0" smtClean="0"/>
          </a:p>
          <a:p>
            <a:pPr marL="457200" indent="-457200">
              <a:lnSpc>
                <a:spcPct val="100000"/>
              </a:lnSpc>
              <a:spcBef>
                <a:spcPts val="0"/>
              </a:spcBef>
              <a:buAutoNum type="arabicPeriod"/>
            </a:pPr>
            <a:r>
              <a:rPr lang="uk-UA" sz="2000" dirty="0" smtClean="0">
                <a:solidFill>
                  <a:schemeClr val="tx1">
                    <a:lumMod val="40000"/>
                    <a:lumOff val="60000"/>
                  </a:schemeClr>
                </a:solidFill>
              </a:rPr>
              <a:t>Концепція </a:t>
            </a:r>
            <a:r>
              <a:rPr lang="uk-UA" sz="2000" dirty="0">
                <a:solidFill>
                  <a:schemeClr val="tx1">
                    <a:lumMod val="40000"/>
                    <a:lumOff val="60000"/>
                  </a:schemeClr>
                </a:solidFill>
              </a:rPr>
              <a:t>удосконалення виробництва</a:t>
            </a:r>
            <a:r>
              <a:rPr lang="uk-UA" sz="2000" dirty="0"/>
              <a:t>, яку ще називають виробничою концепцією, стверджує, що споживачі надають перевагу широко розповсюдженим та доступним за ціною товарам. Управління підприємством, яке орієнтується на дану концепцію, зосереджується на вдосконаленні та підвищенні ефективності системи розподілу товару – системи збуту</a:t>
            </a:r>
            <a:r>
              <a:rPr lang="uk-UA" sz="2000" dirty="0" smtClean="0"/>
              <a:t>.</a:t>
            </a:r>
          </a:p>
          <a:p>
            <a:pPr marL="457200" indent="-457200">
              <a:lnSpc>
                <a:spcPct val="100000"/>
              </a:lnSpc>
              <a:spcBef>
                <a:spcPts val="0"/>
              </a:spcBef>
              <a:buAutoNum type="arabicPeriod"/>
            </a:pPr>
            <a:r>
              <a:rPr lang="uk-UA" sz="2000" dirty="0" smtClean="0">
                <a:solidFill>
                  <a:schemeClr val="tx1">
                    <a:lumMod val="40000"/>
                    <a:lumOff val="60000"/>
                  </a:schemeClr>
                </a:solidFill>
              </a:rPr>
              <a:t>Концепція </a:t>
            </a:r>
            <a:r>
              <a:rPr lang="uk-UA" sz="2000" dirty="0">
                <a:solidFill>
                  <a:schemeClr val="tx1">
                    <a:lumMod val="40000"/>
                    <a:lumOff val="60000"/>
                  </a:schemeClr>
                </a:solidFill>
              </a:rPr>
              <a:t>вдосконалення товару (1920-1930 рр.) </a:t>
            </a:r>
            <a:r>
              <a:rPr lang="uk-UA" sz="2000" dirty="0"/>
              <a:t>передбачає, що споживачі віддають перевагу товарам із найвищою якістю та надійними експлуатаційними характеристиками, отже, підприємство має зосередити свої зусилля на постійному вдосконаленні товару. </a:t>
            </a:r>
            <a:r>
              <a:rPr lang="uk-UA" sz="2000" dirty="0" smtClean="0"/>
              <a:t> </a:t>
            </a:r>
          </a:p>
          <a:p>
            <a:pPr marL="457200" indent="-457200">
              <a:lnSpc>
                <a:spcPct val="100000"/>
              </a:lnSpc>
              <a:spcBef>
                <a:spcPts val="0"/>
              </a:spcBef>
              <a:buAutoNum type="arabicPeriod"/>
            </a:pPr>
            <a:r>
              <a:rPr lang="uk-UA" sz="2000" dirty="0" smtClean="0">
                <a:solidFill>
                  <a:schemeClr val="tx1">
                    <a:lumMod val="40000"/>
                    <a:lumOff val="60000"/>
                  </a:schemeClr>
                </a:solidFill>
              </a:rPr>
              <a:t>Концепція </a:t>
            </a:r>
            <a:r>
              <a:rPr lang="uk-UA" sz="2000" dirty="0">
                <a:solidFill>
                  <a:schemeClr val="tx1">
                    <a:lumMod val="40000"/>
                    <a:lumOff val="60000"/>
                  </a:schemeClr>
                </a:solidFill>
              </a:rPr>
              <a:t>інтенсифікації комерційних зусиль (1930- середина 50-х рр.), </a:t>
            </a:r>
            <a:r>
              <a:rPr lang="uk-UA" sz="2000" dirty="0"/>
              <a:t>яку ще називають збутовою концепцією, виникла у 30-х рр. ХХ ст. і проіснувала до середини 50- х рр. того ж століття. Концепція стверджує, що споживачі не купуватимуть товари підприємства в достатній кількості, якщо воно не докладе значних зусиль у сфері збуту товарів або, іншими словами, не буде інтенсифікувати свої комерційні зусилля. </a:t>
            </a:r>
            <a:endParaRPr lang="uk-UA" sz="2000" dirty="0"/>
          </a:p>
        </p:txBody>
      </p:sp>
    </p:spTree>
    <p:extLst>
      <p:ext uri="{BB962C8B-B14F-4D97-AF65-F5344CB8AC3E}">
        <p14:creationId xmlns:p14="http://schemas.microsoft.com/office/powerpoint/2010/main" val="1289275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085319" cy="5580351"/>
          </a:xfrm>
        </p:spPr>
        <p:txBody>
          <a:bodyPr/>
          <a:lstStyle/>
          <a:p>
            <a:pPr marL="0" indent="0">
              <a:lnSpc>
                <a:spcPct val="100000"/>
              </a:lnSpc>
              <a:spcBef>
                <a:spcPts val="0"/>
              </a:spcBef>
              <a:buNone/>
            </a:pPr>
            <a:endParaRPr lang="uk-UA" sz="2000" dirty="0" smtClean="0">
              <a:solidFill>
                <a:schemeClr val="tx1">
                  <a:lumMod val="40000"/>
                  <a:lumOff val="60000"/>
                </a:schemeClr>
              </a:solidFill>
            </a:endParaRPr>
          </a:p>
          <a:p>
            <a:pPr marL="0" indent="0">
              <a:lnSpc>
                <a:spcPct val="100000"/>
              </a:lnSpc>
              <a:spcBef>
                <a:spcPts val="0"/>
              </a:spcBef>
              <a:buNone/>
            </a:pPr>
            <a:r>
              <a:rPr lang="uk-UA" sz="2000" dirty="0" smtClean="0">
                <a:solidFill>
                  <a:schemeClr val="tx1">
                    <a:lumMod val="40000"/>
                    <a:lumOff val="60000"/>
                  </a:schemeClr>
                </a:solidFill>
              </a:rPr>
              <a:t>4. </a:t>
            </a:r>
            <a:r>
              <a:rPr lang="uk-UA" sz="2000" dirty="0">
                <a:solidFill>
                  <a:schemeClr val="tx1">
                    <a:lumMod val="40000"/>
                    <a:lumOff val="60000"/>
                  </a:schemeClr>
                </a:solidFill>
              </a:rPr>
              <a:t>Концепція маркетингу, </a:t>
            </a:r>
            <a:r>
              <a:rPr lang="uk-UA" sz="2000" dirty="0"/>
              <a:t>яку ще називають </a:t>
            </a:r>
            <a:r>
              <a:rPr lang="uk-UA" sz="2000" dirty="0">
                <a:solidFill>
                  <a:schemeClr val="tx1">
                    <a:lumMod val="40000"/>
                    <a:lumOff val="60000"/>
                  </a:schemeClr>
                </a:solidFill>
              </a:rPr>
              <a:t>традиційною маркетинговою концепцією</a:t>
            </a:r>
            <a:r>
              <a:rPr lang="uk-UA" sz="2000" dirty="0"/>
              <a:t>, виникла всередині 50-х рр. ХХ ст</a:t>
            </a:r>
            <a:r>
              <a:rPr lang="uk-UA" sz="2000" dirty="0" smtClean="0"/>
              <a:t>.</a:t>
            </a:r>
            <a:r>
              <a:rPr lang="uk-UA" sz="2000" dirty="0"/>
              <a:t> Концепція маркетингу – це сучасна концепція підприємницької діяльності, яка є досконалішою порівняно з трьома попередніми. Вона, фактично, була домінуючою до 80-х рр. ХХ ст. Застосування концепції стало можливим завдяки порівняно високому рівню життя населення. За таких умов покупець вибирає ті товари, які, на його думку, є якісними при оптимальній ціні і володіють додатковими споживчими характеристиками, які, фактично, створює компанія за рахунок застосування маркетингових комунікацій</a:t>
            </a:r>
            <a:r>
              <a:rPr lang="uk-UA" sz="2000" dirty="0" smtClean="0"/>
              <a:t>.</a:t>
            </a:r>
          </a:p>
          <a:p>
            <a:pPr marL="0" indent="0">
              <a:lnSpc>
                <a:spcPct val="100000"/>
              </a:lnSpc>
              <a:spcBef>
                <a:spcPts val="0"/>
              </a:spcBef>
              <a:buNone/>
            </a:pPr>
            <a:r>
              <a:rPr lang="uk-UA" sz="2000" dirty="0" smtClean="0">
                <a:solidFill>
                  <a:schemeClr val="tx1">
                    <a:lumMod val="40000"/>
                    <a:lumOff val="60000"/>
                  </a:schemeClr>
                </a:solidFill>
              </a:rPr>
              <a:t>5. Концепція </a:t>
            </a:r>
            <a:r>
              <a:rPr lang="uk-UA" sz="2000" dirty="0">
                <a:solidFill>
                  <a:schemeClr val="tx1">
                    <a:lumMod val="40000"/>
                    <a:lumOff val="60000"/>
                  </a:schemeClr>
                </a:solidFill>
              </a:rPr>
              <a:t>соціально-етичного маркетингу </a:t>
            </a:r>
            <a:r>
              <a:rPr lang="uk-UA" sz="2000" dirty="0"/>
              <a:t>виникла у 80-х рр. ХХ ст. Її поява зумовлена глобалізацією і появою транснаціональних компаній, які стали потужнішими ніж окремі держави. </a:t>
            </a:r>
            <a:endParaRPr lang="uk-UA" sz="2000" dirty="0" smtClean="0"/>
          </a:p>
          <a:p>
            <a:pPr marL="0" indent="0">
              <a:lnSpc>
                <a:spcPct val="100000"/>
              </a:lnSpc>
              <a:spcBef>
                <a:spcPts val="0"/>
              </a:spcBef>
              <a:buNone/>
            </a:pPr>
            <a:r>
              <a:rPr lang="uk-UA" sz="2000" dirty="0" smtClean="0">
                <a:solidFill>
                  <a:schemeClr val="tx1">
                    <a:lumMod val="40000"/>
                    <a:lumOff val="60000"/>
                  </a:schemeClr>
                </a:solidFill>
              </a:rPr>
              <a:t>6.  </a:t>
            </a:r>
            <a:r>
              <a:rPr lang="uk-UA" sz="2000" dirty="0"/>
              <a:t>Найновішою можна вважати </a:t>
            </a:r>
            <a:r>
              <a:rPr lang="uk-UA" sz="2000" dirty="0">
                <a:solidFill>
                  <a:schemeClr val="tx1">
                    <a:lumMod val="40000"/>
                    <a:lumOff val="60000"/>
                  </a:schemeClr>
                </a:solidFill>
              </a:rPr>
              <a:t>концепцію маркетингу стосунків</a:t>
            </a:r>
            <a:r>
              <a:rPr lang="uk-UA" sz="2000" dirty="0"/>
              <a:t>, яка бере свій початок із 1995 р. У межах концепції розробляються різні підходи, такі як управління взаємозв’язками із клієнтами, довірчий маркетинг тощо. </a:t>
            </a:r>
          </a:p>
          <a:p>
            <a:pPr marL="0" indent="0">
              <a:lnSpc>
                <a:spcPct val="100000"/>
              </a:lnSpc>
              <a:spcBef>
                <a:spcPts val="0"/>
              </a:spcBef>
              <a:buNone/>
            </a:pPr>
            <a:r>
              <a:rPr lang="uk-UA" sz="2000" dirty="0" smtClean="0"/>
              <a:t> </a:t>
            </a:r>
            <a:endParaRPr lang="uk-UA" sz="2000" dirty="0"/>
          </a:p>
          <a:p>
            <a:pPr marL="0" indent="0">
              <a:lnSpc>
                <a:spcPct val="100000"/>
              </a:lnSpc>
              <a:spcBef>
                <a:spcPts val="0"/>
              </a:spcBef>
              <a:buNone/>
            </a:pPr>
            <a:endParaRPr lang="uk-UA" sz="2000" dirty="0"/>
          </a:p>
        </p:txBody>
      </p:sp>
    </p:spTree>
    <p:extLst>
      <p:ext uri="{BB962C8B-B14F-4D97-AF65-F5344CB8AC3E}">
        <p14:creationId xmlns:p14="http://schemas.microsoft.com/office/powerpoint/2010/main" val="3583210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085319" cy="5580351"/>
          </a:xfrm>
        </p:spPr>
        <p:txBody>
          <a:bodyPr/>
          <a:lstStyle/>
          <a:p>
            <a:pPr marL="0" indent="0">
              <a:lnSpc>
                <a:spcPct val="100000"/>
              </a:lnSpc>
              <a:spcBef>
                <a:spcPts val="0"/>
              </a:spcBef>
              <a:buNone/>
            </a:pPr>
            <a:r>
              <a:rPr lang="uk-UA" sz="2000" dirty="0"/>
              <a:t>В Україні поняття маркетингу активно почало розвиватися із початком переходу економіки від командно-адміністративної до ринкової. Тоді ж почав активно використовуватися основний інструментарій маркетингу – ціновий, збутовий, товарний, комунікаційний. У подальшому розпочали розвиватися маркетингові дослідження, інтерактивні засоби маркетингу. У 1997 р. заснована Українська асоціація маркетингу, яка долучалася до постулатів, запропонованих американськими і європейськими асоціаціями. </a:t>
            </a:r>
            <a:endParaRPr lang="uk-UA" sz="2000" dirty="0" smtClean="0"/>
          </a:p>
          <a:p>
            <a:pPr marL="0" indent="0">
              <a:lnSpc>
                <a:spcPct val="100000"/>
              </a:lnSpc>
              <a:spcBef>
                <a:spcPts val="0"/>
              </a:spcBef>
              <a:buNone/>
            </a:pPr>
            <a:r>
              <a:rPr lang="uk-UA" sz="2000" dirty="0"/>
              <a:t>Маркетинг тісно пов’язаний з такими поняттями, як </a:t>
            </a:r>
            <a:r>
              <a:rPr lang="uk-UA" sz="2000" i="1" dirty="0"/>
              <a:t>бажання, потреба, попит, товар, обмін, угода.</a:t>
            </a:r>
            <a:endParaRPr lang="uk-UA" sz="2000" dirty="0"/>
          </a:p>
          <a:p>
            <a:pPr marL="0" indent="0">
              <a:lnSpc>
                <a:spcPct val="100000"/>
              </a:lnSpc>
              <a:spcBef>
                <a:spcPts val="0"/>
              </a:spcBef>
              <a:buNone/>
            </a:pPr>
            <a:r>
              <a:rPr lang="uk-UA" sz="2000" dirty="0"/>
              <a:t>С. Гаркавенко визначає </a:t>
            </a:r>
            <a:r>
              <a:rPr lang="uk-UA" sz="2400" i="1" dirty="0"/>
              <a:t>потребу</a:t>
            </a:r>
            <a:r>
              <a:rPr lang="uk-UA" sz="2000" dirty="0"/>
              <a:t> як відчуття людиною нестачі чогось необхідного, спрямованого на його (відчуття) зменшення чи ліквідацію. Він наголошує, що задоволення потреби – це мета створення товару, її врахування – головна умова успіху на ринку, можливого лише тоді, коли маркетинг стане філософією всіх працівників, коли кожен з них буде орієнтований на споживача. </a:t>
            </a:r>
            <a:endParaRPr lang="uk-UA" sz="2000" dirty="0" smtClean="0"/>
          </a:p>
          <a:p>
            <a:pPr marL="0" indent="0">
              <a:lnSpc>
                <a:spcPct val="100000"/>
              </a:lnSpc>
              <a:spcBef>
                <a:spcPts val="0"/>
              </a:spcBef>
              <a:buNone/>
            </a:pPr>
            <a:r>
              <a:rPr lang="uk-UA" sz="2000" dirty="0"/>
              <a:t>Поняття </a:t>
            </a:r>
            <a:r>
              <a:rPr lang="uk-UA" sz="2400" i="1" dirty="0"/>
              <a:t>«бажання»</a:t>
            </a:r>
            <a:r>
              <a:rPr lang="uk-UA" sz="2400" dirty="0"/>
              <a:t> </a:t>
            </a:r>
            <a:r>
              <a:rPr lang="uk-UA" sz="2000" dirty="0"/>
              <a:t>С. Гаркавенко визначає як зовнішню форму вияву потреб, тобто потреб, які набули специфічної, конкретної форми відповідно до культурного рівня та особистості індивіда, залежать від волі та поведінки підприємців і можуть бути сформовані ними.</a:t>
            </a:r>
          </a:p>
          <a:p>
            <a:pPr marL="0" indent="0">
              <a:lnSpc>
                <a:spcPct val="100000"/>
              </a:lnSpc>
              <a:spcBef>
                <a:spcPts val="0"/>
              </a:spcBef>
              <a:buNone/>
            </a:pPr>
            <a:endParaRPr lang="uk-UA" sz="2000" dirty="0"/>
          </a:p>
          <a:p>
            <a:pPr marL="0" indent="0">
              <a:lnSpc>
                <a:spcPct val="100000"/>
              </a:lnSpc>
              <a:spcBef>
                <a:spcPts val="0"/>
              </a:spcBef>
              <a:buNone/>
            </a:pPr>
            <a:endParaRPr lang="uk-UA" sz="2000" dirty="0"/>
          </a:p>
          <a:p>
            <a:pPr marL="0" indent="0">
              <a:lnSpc>
                <a:spcPct val="100000"/>
              </a:lnSpc>
              <a:spcBef>
                <a:spcPts val="0"/>
              </a:spcBef>
              <a:buNone/>
            </a:pPr>
            <a:r>
              <a:rPr lang="uk-UA" sz="2000" dirty="0" smtClean="0"/>
              <a:t> </a:t>
            </a:r>
            <a:endParaRPr lang="uk-UA" sz="2000" dirty="0"/>
          </a:p>
          <a:p>
            <a:pPr marL="0" indent="0">
              <a:lnSpc>
                <a:spcPct val="100000"/>
              </a:lnSpc>
              <a:spcBef>
                <a:spcPts val="0"/>
              </a:spcBef>
              <a:buNone/>
            </a:pPr>
            <a:endParaRPr lang="uk-UA" sz="2000" dirty="0"/>
          </a:p>
        </p:txBody>
      </p:sp>
    </p:spTree>
    <p:extLst>
      <p:ext uri="{BB962C8B-B14F-4D97-AF65-F5344CB8AC3E}">
        <p14:creationId xmlns:p14="http://schemas.microsoft.com/office/powerpoint/2010/main" val="69084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085319" cy="5580351"/>
          </a:xfrm>
        </p:spPr>
        <p:txBody>
          <a:bodyPr/>
          <a:lstStyle/>
          <a:p>
            <a:pPr marL="0" indent="0">
              <a:lnSpc>
                <a:spcPct val="100000"/>
              </a:lnSpc>
              <a:spcBef>
                <a:spcPts val="0"/>
              </a:spcBef>
              <a:buNone/>
            </a:pPr>
            <a:r>
              <a:rPr lang="uk-UA" sz="2000" dirty="0"/>
              <a:t>Види потреб з точки зору різних механізмів мотивації найкраще відображають теорії ієрархії потреб, основною із яких є «піраміда» Абрагама Маслоу, до якого у першу чергу звертаються більшість </a:t>
            </a:r>
            <a:r>
              <a:rPr lang="uk-UA" sz="2000" dirty="0" smtClean="0"/>
              <a:t>науковців</a:t>
            </a:r>
          </a:p>
          <a:p>
            <a:pPr marL="0" indent="0">
              <a:lnSpc>
                <a:spcPct val="100000"/>
              </a:lnSpc>
              <a:spcBef>
                <a:spcPts val="0"/>
              </a:spcBef>
              <a:buNone/>
            </a:pPr>
            <a:endParaRPr lang="uk-UA" dirty="0"/>
          </a:p>
          <a:p>
            <a:pPr marL="0" indent="0">
              <a:lnSpc>
                <a:spcPct val="100000"/>
              </a:lnSpc>
              <a:spcBef>
                <a:spcPts val="0"/>
              </a:spcBef>
              <a:buNone/>
            </a:pPr>
            <a:endParaRPr lang="uk-UA" dirty="0" smtClean="0"/>
          </a:p>
          <a:p>
            <a:pPr marL="0" indent="0">
              <a:lnSpc>
                <a:spcPct val="100000"/>
              </a:lnSpc>
              <a:spcBef>
                <a:spcPts val="0"/>
              </a:spcBef>
              <a:buNone/>
            </a:pPr>
            <a:endParaRPr lang="uk-UA" sz="2000" dirty="0"/>
          </a:p>
          <a:p>
            <a:pPr marL="0" indent="0">
              <a:lnSpc>
                <a:spcPct val="100000"/>
              </a:lnSpc>
              <a:spcBef>
                <a:spcPts val="0"/>
              </a:spcBef>
              <a:buNone/>
            </a:pPr>
            <a:endParaRPr lang="uk-UA" sz="2000" dirty="0"/>
          </a:p>
          <a:p>
            <a:pPr marL="0" indent="0">
              <a:lnSpc>
                <a:spcPct val="100000"/>
              </a:lnSpc>
              <a:spcBef>
                <a:spcPts val="0"/>
              </a:spcBef>
              <a:buNone/>
            </a:pPr>
            <a:r>
              <a:rPr lang="uk-UA" sz="2000" dirty="0" smtClean="0"/>
              <a:t> </a:t>
            </a:r>
            <a:endParaRPr lang="uk-UA" sz="2000" dirty="0"/>
          </a:p>
          <a:p>
            <a:pPr marL="0" indent="0">
              <a:lnSpc>
                <a:spcPct val="100000"/>
              </a:lnSpc>
              <a:spcBef>
                <a:spcPts val="0"/>
              </a:spcBef>
              <a:buNone/>
            </a:pPr>
            <a:endParaRPr lang="uk-UA" sz="2000" dirty="0" smtClean="0"/>
          </a:p>
          <a:p>
            <a:pPr marL="0" indent="0">
              <a:lnSpc>
                <a:spcPct val="100000"/>
              </a:lnSpc>
              <a:spcBef>
                <a:spcPts val="0"/>
              </a:spcBef>
              <a:buNone/>
            </a:pPr>
            <a:endParaRPr lang="uk-UA" sz="2000" dirty="0"/>
          </a:p>
          <a:p>
            <a:pPr marL="0" indent="0">
              <a:lnSpc>
                <a:spcPct val="100000"/>
              </a:lnSpc>
              <a:spcBef>
                <a:spcPts val="0"/>
              </a:spcBef>
              <a:buNone/>
            </a:pPr>
            <a:endParaRPr lang="uk-UA" sz="2000" dirty="0" smtClean="0"/>
          </a:p>
          <a:p>
            <a:pPr marL="0" indent="0">
              <a:lnSpc>
                <a:spcPct val="100000"/>
              </a:lnSpc>
              <a:spcBef>
                <a:spcPts val="0"/>
              </a:spcBef>
              <a:buNone/>
            </a:pPr>
            <a:endParaRPr lang="uk-UA" sz="2000" dirty="0"/>
          </a:p>
          <a:p>
            <a:pPr marL="0" indent="0">
              <a:lnSpc>
                <a:spcPct val="100000"/>
              </a:lnSpc>
              <a:spcBef>
                <a:spcPts val="0"/>
              </a:spcBef>
              <a:buNone/>
            </a:pPr>
            <a:endParaRPr lang="uk-UA" sz="2000" dirty="0" smtClean="0"/>
          </a:p>
          <a:p>
            <a:pPr marL="0" indent="0">
              <a:lnSpc>
                <a:spcPct val="100000"/>
              </a:lnSpc>
              <a:spcBef>
                <a:spcPts val="0"/>
              </a:spcBef>
              <a:buNone/>
            </a:pPr>
            <a:endParaRPr lang="uk-UA" sz="2000" dirty="0"/>
          </a:p>
          <a:p>
            <a:pPr marL="0" indent="0">
              <a:lnSpc>
                <a:spcPct val="100000"/>
              </a:lnSpc>
              <a:spcBef>
                <a:spcPts val="0"/>
              </a:spcBef>
              <a:buNone/>
            </a:pPr>
            <a:endParaRPr lang="uk-UA" sz="2000" dirty="0" smtClean="0"/>
          </a:p>
          <a:p>
            <a:pPr marL="0" indent="0" algn="ctr">
              <a:lnSpc>
                <a:spcPct val="100000"/>
              </a:lnSpc>
              <a:spcBef>
                <a:spcPts val="0"/>
              </a:spcBef>
              <a:buNone/>
            </a:pPr>
            <a:endParaRPr lang="uk-UA" sz="2000" dirty="0" smtClean="0"/>
          </a:p>
          <a:p>
            <a:pPr marL="0" indent="0" algn="ctr">
              <a:lnSpc>
                <a:spcPct val="100000"/>
              </a:lnSpc>
              <a:spcBef>
                <a:spcPts val="0"/>
              </a:spcBef>
              <a:buNone/>
            </a:pPr>
            <a:r>
              <a:rPr lang="uk-UA" sz="2000" dirty="0" smtClean="0"/>
              <a:t>Рис</a:t>
            </a:r>
            <a:r>
              <a:rPr lang="uk-UA" sz="2000" dirty="0"/>
              <a:t>. 1.1. Піраміда потреб А. Маслоу</a:t>
            </a:r>
          </a:p>
          <a:p>
            <a:pPr marL="0" indent="0" algn="ctr">
              <a:lnSpc>
                <a:spcPct val="100000"/>
              </a:lnSpc>
              <a:spcBef>
                <a:spcPts val="0"/>
              </a:spcBef>
              <a:buNone/>
            </a:pPr>
            <a:endParaRPr lang="uk-UA" sz="2000" dirty="0"/>
          </a:p>
        </p:txBody>
      </p:sp>
      <p:pic>
        <p:nvPicPr>
          <p:cNvPr id="6" name="Рисунок 5"/>
          <p:cNvPicPr/>
          <p:nvPr/>
        </p:nvPicPr>
        <p:blipFill>
          <a:blip r:embed="rId2"/>
          <a:stretch>
            <a:fillRect/>
          </a:stretch>
        </p:blipFill>
        <p:spPr>
          <a:xfrm>
            <a:off x="1493520" y="1188720"/>
            <a:ext cx="8442960" cy="4099560"/>
          </a:xfrm>
          <a:prstGeom prst="rect">
            <a:avLst/>
          </a:prstGeom>
        </p:spPr>
      </p:pic>
    </p:spTree>
    <p:extLst>
      <p:ext uri="{BB962C8B-B14F-4D97-AF65-F5344CB8AC3E}">
        <p14:creationId xmlns:p14="http://schemas.microsoft.com/office/powerpoint/2010/main" val="676854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085319" cy="5580351"/>
          </a:xfrm>
        </p:spPr>
        <p:txBody>
          <a:bodyPr/>
          <a:lstStyle/>
          <a:p>
            <a:r>
              <a:rPr lang="uk-UA" sz="2400" i="1" dirty="0"/>
              <a:t>Попит</a:t>
            </a:r>
            <a:r>
              <a:rPr lang="uk-UA" sz="2400" dirty="0"/>
              <a:t> </a:t>
            </a:r>
            <a:r>
              <a:rPr lang="uk-UA" sz="2000" dirty="0"/>
              <a:t>– це платоспроможна потреба, забезпечена купівельною спроможністю (грошовими коштами). </a:t>
            </a:r>
          </a:p>
          <a:p>
            <a:r>
              <a:rPr lang="uk-UA" sz="2400" i="1" dirty="0"/>
              <a:t>Товар</a:t>
            </a:r>
            <a:r>
              <a:rPr lang="uk-UA" sz="2400" dirty="0"/>
              <a:t> </a:t>
            </a:r>
            <a:r>
              <a:rPr lang="uk-UA" sz="2000" dirty="0"/>
              <a:t>– це продукт людської праці, виготовлений для обміну, який здатен задовольнити потребу споживача. </a:t>
            </a:r>
          </a:p>
          <a:p>
            <a:r>
              <a:rPr lang="uk-UA" sz="2400" i="1" dirty="0"/>
              <a:t>Обмін</a:t>
            </a:r>
            <a:r>
              <a:rPr lang="uk-UA" sz="2000" dirty="0"/>
              <a:t> – процес отримання однією стороною від другої товару, послуги із зустрічною пропозицією, яка б задовольняла іншу сторону. </a:t>
            </a:r>
          </a:p>
          <a:p>
            <a:r>
              <a:rPr lang="uk-UA" sz="2400" i="1" dirty="0"/>
              <a:t>Угода</a:t>
            </a:r>
            <a:r>
              <a:rPr lang="uk-UA" sz="2000" i="1" dirty="0"/>
              <a:t> </a:t>
            </a:r>
            <a:r>
              <a:rPr lang="uk-UA" sz="2000" dirty="0"/>
              <a:t>– це комерційний обмін товарами, послугами, ідеями між фізичними або юридичними особами.</a:t>
            </a:r>
          </a:p>
          <a:p>
            <a:pPr marL="0" indent="0">
              <a:lnSpc>
                <a:spcPct val="100000"/>
              </a:lnSpc>
              <a:spcBef>
                <a:spcPts val="0"/>
              </a:spcBef>
              <a:buNone/>
            </a:pPr>
            <a:endParaRPr lang="uk-UA" sz="2000" dirty="0"/>
          </a:p>
          <a:p>
            <a:pPr marL="0" indent="0">
              <a:lnSpc>
                <a:spcPct val="100000"/>
              </a:lnSpc>
              <a:spcBef>
                <a:spcPts val="0"/>
              </a:spcBef>
              <a:buNone/>
            </a:pPr>
            <a:endParaRPr lang="uk-UA" sz="2000" dirty="0"/>
          </a:p>
          <a:p>
            <a:pPr marL="0" indent="0">
              <a:lnSpc>
                <a:spcPct val="100000"/>
              </a:lnSpc>
              <a:spcBef>
                <a:spcPts val="0"/>
              </a:spcBef>
              <a:buNone/>
            </a:pPr>
            <a:r>
              <a:rPr lang="uk-UA" sz="2000" dirty="0" smtClean="0"/>
              <a:t> </a:t>
            </a:r>
            <a:endParaRPr lang="uk-UA" sz="2000" dirty="0"/>
          </a:p>
          <a:p>
            <a:pPr marL="0" indent="0">
              <a:lnSpc>
                <a:spcPct val="100000"/>
              </a:lnSpc>
              <a:spcBef>
                <a:spcPts val="0"/>
              </a:spcBef>
              <a:buNone/>
            </a:pPr>
            <a:endParaRPr lang="uk-UA" sz="2000" dirty="0"/>
          </a:p>
        </p:txBody>
      </p:sp>
    </p:spTree>
    <p:extLst>
      <p:ext uri="{BB962C8B-B14F-4D97-AF65-F5344CB8AC3E}">
        <p14:creationId xmlns:p14="http://schemas.microsoft.com/office/powerpoint/2010/main" val="1124902055"/>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485</TotalTime>
  <Words>2774</Words>
  <Application>Microsoft Office PowerPoint</Application>
  <PresentationFormat>Широкий екран</PresentationFormat>
  <Paragraphs>236</Paragraphs>
  <Slides>25</Slides>
  <Notes>14</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25</vt:i4>
      </vt:variant>
    </vt:vector>
  </HeadingPairs>
  <TitlesOfParts>
    <vt:vector size="31" baseType="lpstr">
      <vt:lpstr>Arial</vt:lpstr>
      <vt:lpstr>Calibri</vt:lpstr>
      <vt:lpstr>Montserrat</vt:lpstr>
      <vt:lpstr>Montserrat ExtraBold</vt:lpstr>
      <vt:lpstr>Times New Roman</vt:lpstr>
      <vt:lpstr>Тема Office</vt:lpstr>
      <vt:lpstr>Маркетинг  Викладач: Виговський Володимир Георгійович доцент кафедри менеджменту, бізнесу та маркетингових технологій аудиторія 401а, ek_vvg@ztu.edu.ua Посилання на освітній портал: https://learn.ztu.edu.ua/course/view.php?id=1065#section-2 </vt:lpstr>
      <vt:lpstr> ЛЕКЦІЯ 1. Теоретичні основи маркетингу  </vt:lpstr>
      <vt:lpstr>ПЛАН</vt:lpstr>
      <vt:lpstr>1.1. Сутність маркетингу та основні маркетингові концепції.  </vt:lpstr>
      <vt:lpstr>Презентація PowerPoint</vt:lpstr>
      <vt:lpstr>Презентація PowerPoint</vt:lpstr>
      <vt:lpstr>Презентація PowerPoint</vt:lpstr>
      <vt:lpstr>Презентація PowerPoint</vt:lpstr>
      <vt:lpstr>Презентація PowerPoint</vt:lpstr>
      <vt:lpstr>1.2. Принципи, функції та цілі маркетингу     </vt:lpstr>
      <vt:lpstr>Презентація PowerPoint</vt:lpstr>
      <vt:lpstr>Презентація PowerPoint</vt:lpstr>
      <vt:lpstr>Презентація PowerPoint</vt:lpstr>
      <vt:lpstr>1.3. Види маркетингу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1.4. Поняття ринку як основної категорії маркетингу. Види ринків     </vt:lpstr>
      <vt:lpstr>Презентація PowerPoint</vt:lpstr>
      <vt:lpstr>Презентація PowerPoint</vt:lpstr>
      <vt:lpstr>Презентація PowerPoint</vt:lpstr>
      <vt:lpstr>ДЯКУЮ ЗА УВАГУ!!!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admin</cp:lastModifiedBy>
  <cp:revision>34</cp:revision>
  <dcterms:created xsi:type="dcterms:W3CDTF">2023-01-12T09:20:21Z</dcterms:created>
  <dcterms:modified xsi:type="dcterms:W3CDTF">2024-09-04T19:05:09Z</dcterms:modified>
</cp:coreProperties>
</file>