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75"/>
  </p:notesMasterIdLst>
  <p:handoutMasterIdLst>
    <p:handoutMasterId r:id="rId76"/>
  </p:handoutMasterIdLst>
  <p:sldIdLst>
    <p:sldId id="553" r:id="rId2"/>
    <p:sldId id="588" r:id="rId3"/>
    <p:sldId id="620" r:id="rId4"/>
    <p:sldId id="358" r:id="rId5"/>
    <p:sldId id="621" r:id="rId6"/>
    <p:sldId id="357" r:id="rId7"/>
    <p:sldId id="623" r:id="rId8"/>
    <p:sldId id="584" r:id="rId9"/>
    <p:sldId id="286" r:id="rId10"/>
    <p:sldId id="607" r:id="rId11"/>
    <p:sldId id="300" r:id="rId12"/>
    <p:sldId id="609" r:id="rId13"/>
    <p:sldId id="303" r:id="rId14"/>
    <p:sldId id="555" r:id="rId15"/>
    <p:sldId id="625" r:id="rId16"/>
    <p:sldId id="626" r:id="rId17"/>
    <p:sldId id="628" r:id="rId18"/>
    <p:sldId id="630" r:id="rId19"/>
    <p:sldId id="627" r:id="rId20"/>
    <p:sldId id="632" r:id="rId21"/>
    <p:sldId id="290" r:id="rId22"/>
    <p:sldId id="305" r:id="rId23"/>
    <p:sldId id="308" r:id="rId24"/>
    <p:sldId id="309" r:id="rId25"/>
    <p:sldId id="310" r:id="rId26"/>
    <p:sldId id="634" r:id="rId27"/>
    <p:sldId id="313" r:id="rId28"/>
    <p:sldId id="636" r:id="rId29"/>
    <p:sldId id="578" r:id="rId30"/>
    <p:sldId id="316" r:id="rId31"/>
    <p:sldId id="318" r:id="rId32"/>
    <p:sldId id="356" r:id="rId33"/>
    <p:sldId id="319" r:id="rId34"/>
    <p:sldId id="320" r:id="rId35"/>
    <p:sldId id="637" r:id="rId36"/>
    <p:sldId id="322" r:id="rId37"/>
    <p:sldId id="324" r:id="rId38"/>
    <p:sldId id="325" r:id="rId39"/>
    <p:sldId id="328" r:id="rId40"/>
    <p:sldId id="329" r:id="rId41"/>
    <p:sldId id="638" r:id="rId42"/>
    <p:sldId id="639" r:id="rId43"/>
    <p:sldId id="330" r:id="rId44"/>
    <p:sldId id="332" r:id="rId45"/>
    <p:sldId id="613" r:id="rId46"/>
    <p:sldId id="334" r:id="rId47"/>
    <p:sldId id="336" r:id="rId48"/>
    <p:sldId id="641" r:id="rId49"/>
    <p:sldId id="642" r:id="rId50"/>
    <p:sldId id="338" r:id="rId51"/>
    <p:sldId id="643" r:id="rId52"/>
    <p:sldId id="342" r:id="rId53"/>
    <p:sldId id="557" r:id="rId54"/>
    <p:sldId id="345" r:id="rId55"/>
    <p:sldId id="566" r:id="rId56"/>
    <p:sldId id="579" r:id="rId57"/>
    <p:sldId id="349" r:id="rId58"/>
    <p:sldId id="350" r:id="rId59"/>
    <p:sldId id="574" r:id="rId60"/>
    <p:sldId id="614" r:id="rId61"/>
    <p:sldId id="353" r:id="rId62"/>
    <p:sldId id="355" r:id="rId63"/>
    <p:sldId id="615" r:id="rId64"/>
    <p:sldId id="594" r:id="rId65"/>
    <p:sldId id="596" r:id="rId66"/>
    <p:sldId id="597" r:id="rId67"/>
    <p:sldId id="599" r:id="rId68"/>
    <p:sldId id="593" r:id="rId69"/>
    <p:sldId id="575" r:id="rId70"/>
    <p:sldId id="580" r:id="rId71"/>
    <p:sldId id="581" r:id="rId72"/>
    <p:sldId id="582" r:id="rId73"/>
    <p:sldId id="617" r:id="rId74"/>
  </p:sldIdLst>
  <p:sldSz cx="12192000" cy="6858000"/>
  <p:notesSz cx="6761163" cy="9942513"/>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0"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zaveta Drannikova" initials="LD"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27A0F2"/>
    <a:srgbClr val="DAF8FE"/>
    <a:srgbClr val="9FB5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56" autoAdjust="0"/>
    <p:restoredTop sz="93719" autoAdjust="0"/>
  </p:normalViewPr>
  <p:slideViewPr>
    <p:cSldViewPr snapToGrid="0">
      <p:cViewPr varScale="1">
        <p:scale>
          <a:sx n="85" d="100"/>
          <a:sy n="85" d="100"/>
        </p:scale>
        <p:origin x="1008" y="62"/>
      </p:cViewPr>
      <p:guideLst>
        <p:guide orient="horz" pos="275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30574" cy="499192"/>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sz="quarter" idx="1"/>
          </p:nvPr>
        </p:nvSpPr>
        <p:spPr>
          <a:xfrm>
            <a:off x="3829010" y="1"/>
            <a:ext cx="2930574" cy="499192"/>
          </a:xfrm>
          <a:prstGeom prst="rect">
            <a:avLst/>
          </a:prstGeom>
        </p:spPr>
        <p:txBody>
          <a:bodyPr vert="horz" lIns="91440" tIns="45720" rIns="91440" bIns="45720" rtlCol="0"/>
          <a:lstStyle>
            <a:lvl1pPr algn="r">
              <a:defRPr sz="1200"/>
            </a:lvl1pPr>
          </a:lstStyle>
          <a:p>
            <a:fld id="{84A29F1D-2FE1-4E78-A0FE-3243029B1B71}" type="datetimeFigureOut">
              <a:rPr lang="uk-UA" smtClean="0"/>
              <a:t>03.03.2025</a:t>
            </a:fld>
            <a:endParaRPr lang="uk-UA"/>
          </a:p>
        </p:txBody>
      </p:sp>
      <p:sp>
        <p:nvSpPr>
          <p:cNvPr id="4" name="Нижний колонтитул 3"/>
          <p:cNvSpPr>
            <a:spLocks noGrp="1"/>
          </p:cNvSpPr>
          <p:nvPr>
            <p:ph type="ftr" sz="quarter" idx="2"/>
          </p:nvPr>
        </p:nvSpPr>
        <p:spPr>
          <a:xfrm>
            <a:off x="0" y="9443321"/>
            <a:ext cx="2930574" cy="499192"/>
          </a:xfrm>
          <a:prstGeom prst="rect">
            <a:avLst/>
          </a:prstGeom>
        </p:spPr>
        <p:txBody>
          <a:bodyPr vert="horz" lIns="91440" tIns="45720" rIns="91440" bIns="45720" rtlCol="0" anchor="b"/>
          <a:lstStyle>
            <a:lvl1pPr algn="l">
              <a:defRPr sz="1200"/>
            </a:lvl1pPr>
          </a:lstStyle>
          <a:p>
            <a:endParaRPr lang="uk-UA"/>
          </a:p>
        </p:txBody>
      </p:sp>
      <p:sp>
        <p:nvSpPr>
          <p:cNvPr id="5" name="Номер слайда 4"/>
          <p:cNvSpPr>
            <a:spLocks noGrp="1"/>
          </p:cNvSpPr>
          <p:nvPr>
            <p:ph type="sldNum" sz="quarter" idx="3"/>
          </p:nvPr>
        </p:nvSpPr>
        <p:spPr>
          <a:xfrm>
            <a:off x="3829010" y="9443321"/>
            <a:ext cx="2930574" cy="499192"/>
          </a:xfrm>
          <a:prstGeom prst="rect">
            <a:avLst/>
          </a:prstGeom>
        </p:spPr>
        <p:txBody>
          <a:bodyPr vert="horz" lIns="91440" tIns="45720" rIns="91440" bIns="45720" rtlCol="0" anchor="b"/>
          <a:lstStyle>
            <a:lvl1pPr algn="r">
              <a:defRPr sz="1200"/>
            </a:lvl1pPr>
          </a:lstStyle>
          <a:p>
            <a:fld id="{991A989F-48C3-453D-88B2-739A34C3F156}" type="slidenum">
              <a:rPr lang="uk-UA" smtClean="0"/>
              <a:t>‹№›</a:t>
            </a:fld>
            <a:endParaRPr lang="uk-UA"/>
          </a:p>
        </p:txBody>
      </p:sp>
    </p:spTree>
    <p:extLst>
      <p:ext uri="{BB962C8B-B14F-4D97-AF65-F5344CB8AC3E}">
        <p14:creationId xmlns:p14="http://schemas.microsoft.com/office/powerpoint/2010/main" val="3904320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1" y="0"/>
            <a:ext cx="2929837" cy="498852"/>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29762" y="0"/>
            <a:ext cx="2929837" cy="498852"/>
          </a:xfrm>
          <a:prstGeom prst="rect">
            <a:avLst/>
          </a:prstGeom>
        </p:spPr>
        <p:txBody>
          <a:bodyPr vert="horz" lIns="91440" tIns="45720" rIns="91440" bIns="45720" rtlCol="0"/>
          <a:lstStyle>
            <a:lvl1pPr algn="r">
              <a:defRPr sz="1200"/>
            </a:lvl1pPr>
          </a:lstStyle>
          <a:p>
            <a:fld id="{147ABEF4-282E-428D-8D02-F454932B7DB4}" type="datetimeFigureOut">
              <a:rPr lang="uk-UA" smtClean="0"/>
              <a:t>03.03.2025</a:t>
            </a:fld>
            <a:endParaRPr lang="uk-UA"/>
          </a:p>
        </p:txBody>
      </p:sp>
      <p:sp>
        <p:nvSpPr>
          <p:cNvPr id="4" name="Місце для зображення 3"/>
          <p:cNvSpPr>
            <a:spLocks noGrp="1" noRot="1" noChangeAspect="1"/>
          </p:cNvSpPr>
          <p:nvPr>
            <p:ph type="sldImg" idx="2"/>
          </p:nvPr>
        </p:nvSpPr>
        <p:spPr>
          <a:xfrm>
            <a:off x="400050" y="1243013"/>
            <a:ext cx="5961063" cy="3354387"/>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76117" y="4784835"/>
            <a:ext cx="5408930" cy="3914865"/>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1" y="9443662"/>
            <a:ext cx="2929837" cy="498851"/>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29762" y="9443662"/>
            <a:ext cx="2929837" cy="498851"/>
          </a:xfrm>
          <a:prstGeom prst="rect">
            <a:avLst/>
          </a:prstGeom>
        </p:spPr>
        <p:txBody>
          <a:bodyPr vert="horz" lIns="91440" tIns="45720" rIns="91440" bIns="45720" rtlCol="0" anchor="b"/>
          <a:lstStyle>
            <a:lvl1pPr algn="r">
              <a:defRPr sz="1200"/>
            </a:lvl1pPr>
          </a:lstStyle>
          <a:p>
            <a:fld id="{96C1FBBB-90FC-4D90-929C-182E793045F7}" type="slidenum">
              <a:rPr lang="uk-UA" smtClean="0"/>
              <a:t>‹№›</a:t>
            </a:fld>
            <a:endParaRPr lang="uk-UA"/>
          </a:p>
        </p:txBody>
      </p:sp>
    </p:spTree>
    <p:extLst>
      <p:ext uri="{BB962C8B-B14F-4D97-AF65-F5344CB8AC3E}">
        <p14:creationId xmlns:p14="http://schemas.microsoft.com/office/powerpoint/2010/main" val="3708088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1</a:t>
            </a:fld>
            <a:endParaRPr lang="uk-UA" dirty="0"/>
          </a:p>
        </p:txBody>
      </p:sp>
    </p:spTree>
    <p:extLst>
      <p:ext uri="{BB962C8B-B14F-4D97-AF65-F5344CB8AC3E}">
        <p14:creationId xmlns:p14="http://schemas.microsoft.com/office/powerpoint/2010/main" val="309364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b="0"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13</a:t>
            </a:fld>
            <a:endParaRPr lang="uk-UA" dirty="0"/>
          </a:p>
        </p:txBody>
      </p:sp>
    </p:spTree>
    <p:extLst>
      <p:ext uri="{BB962C8B-B14F-4D97-AF65-F5344CB8AC3E}">
        <p14:creationId xmlns:p14="http://schemas.microsoft.com/office/powerpoint/2010/main" val="2201640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14</a:t>
            </a:fld>
            <a:endParaRPr lang="uk-UA" dirty="0"/>
          </a:p>
        </p:txBody>
      </p:sp>
    </p:spTree>
    <p:extLst>
      <p:ext uri="{BB962C8B-B14F-4D97-AF65-F5344CB8AC3E}">
        <p14:creationId xmlns:p14="http://schemas.microsoft.com/office/powerpoint/2010/main" val="1877468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b="0"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15</a:t>
            </a:fld>
            <a:endParaRPr lang="uk-UA" dirty="0"/>
          </a:p>
        </p:txBody>
      </p:sp>
    </p:spTree>
    <p:extLst>
      <p:ext uri="{BB962C8B-B14F-4D97-AF65-F5344CB8AC3E}">
        <p14:creationId xmlns:p14="http://schemas.microsoft.com/office/powerpoint/2010/main" val="3076144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b="0"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16</a:t>
            </a:fld>
            <a:endParaRPr lang="uk-UA" dirty="0"/>
          </a:p>
        </p:txBody>
      </p:sp>
    </p:spTree>
    <p:extLst>
      <p:ext uri="{BB962C8B-B14F-4D97-AF65-F5344CB8AC3E}">
        <p14:creationId xmlns:p14="http://schemas.microsoft.com/office/powerpoint/2010/main" val="705171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b="0"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17</a:t>
            </a:fld>
            <a:endParaRPr lang="uk-UA" dirty="0"/>
          </a:p>
        </p:txBody>
      </p:sp>
    </p:spTree>
    <p:extLst>
      <p:ext uri="{BB962C8B-B14F-4D97-AF65-F5344CB8AC3E}">
        <p14:creationId xmlns:p14="http://schemas.microsoft.com/office/powerpoint/2010/main" val="860396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b="0"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18</a:t>
            </a:fld>
            <a:endParaRPr lang="uk-UA"/>
          </a:p>
        </p:txBody>
      </p:sp>
    </p:spTree>
    <p:extLst>
      <p:ext uri="{BB962C8B-B14F-4D97-AF65-F5344CB8AC3E}">
        <p14:creationId xmlns:p14="http://schemas.microsoft.com/office/powerpoint/2010/main" val="2364997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b="0"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19</a:t>
            </a:fld>
            <a:endParaRPr lang="uk-UA" dirty="0"/>
          </a:p>
        </p:txBody>
      </p:sp>
    </p:spTree>
    <p:extLst>
      <p:ext uri="{BB962C8B-B14F-4D97-AF65-F5344CB8AC3E}">
        <p14:creationId xmlns:p14="http://schemas.microsoft.com/office/powerpoint/2010/main" val="3634626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b="0"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20</a:t>
            </a:fld>
            <a:endParaRPr lang="uk-UA" dirty="0"/>
          </a:p>
        </p:txBody>
      </p:sp>
    </p:spTree>
    <p:extLst>
      <p:ext uri="{BB962C8B-B14F-4D97-AF65-F5344CB8AC3E}">
        <p14:creationId xmlns:p14="http://schemas.microsoft.com/office/powerpoint/2010/main" val="180412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21</a:t>
            </a:fld>
            <a:endParaRPr lang="uk-UA" dirty="0"/>
          </a:p>
        </p:txBody>
      </p:sp>
    </p:spTree>
    <p:extLst>
      <p:ext uri="{BB962C8B-B14F-4D97-AF65-F5344CB8AC3E}">
        <p14:creationId xmlns:p14="http://schemas.microsoft.com/office/powerpoint/2010/main" val="1580617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22</a:t>
            </a:fld>
            <a:endParaRPr lang="uk-UA" dirty="0"/>
          </a:p>
        </p:txBody>
      </p:sp>
    </p:spTree>
    <p:extLst>
      <p:ext uri="{BB962C8B-B14F-4D97-AF65-F5344CB8AC3E}">
        <p14:creationId xmlns:p14="http://schemas.microsoft.com/office/powerpoint/2010/main" val="191704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2</a:t>
            </a:fld>
            <a:endParaRPr lang="uk-UA" dirty="0"/>
          </a:p>
        </p:txBody>
      </p:sp>
    </p:spTree>
    <p:extLst>
      <p:ext uri="{BB962C8B-B14F-4D97-AF65-F5344CB8AC3E}">
        <p14:creationId xmlns:p14="http://schemas.microsoft.com/office/powerpoint/2010/main" val="2718773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23</a:t>
            </a:fld>
            <a:endParaRPr lang="uk-UA" dirty="0"/>
          </a:p>
        </p:txBody>
      </p:sp>
    </p:spTree>
    <p:extLst>
      <p:ext uri="{BB962C8B-B14F-4D97-AF65-F5344CB8AC3E}">
        <p14:creationId xmlns:p14="http://schemas.microsoft.com/office/powerpoint/2010/main" val="999697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24</a:t>
            </a:fld>
            <a:endParaRPr lang="uk-UA" dirty="0"/>
          </a:p>
        </p:txBody>
      </p:sp>
    </p:spTree>
    <p:extLst>
      <p:ext uri="{BB962C8B-B14F-4D97-AF65-F5344CB8AC3E}">
        <p14:creationId xmlns:p14="http://schemas.microsoft.com/office/powerpoint/2010/main" val="1696381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25</a:t>
            </a:fld>
            <a:endParaRPr lang="uk-UA" dirty="0"/>
          </a:p>
        </p:txBody>
      </p:sp>
    </p:spTree>
    <p:extLst>
      <p:ext uri="{BB962C8B-B14F-4D97-AF65-F5344CB8AC3E}">
        <p14:creationId xmlns:p14="http://schemas.microsoft.com/office/powerpoint/2010/main" val="906393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26</a:t>
            </a:fld>
            <a:endParaRPr lang="uk-UA" dirty="0"/>
          </a:p>
        </p:txBody>
      </p:sp>
    </p:spTree>
    <p:extLst>
      <p:ext uri="{BB962C8B-B14F-4D97-AF65-F5344CB8AC3E}">
        <p14:creationId xmlns:p14="http://schemas.microsoft.com/office/powerpoint/2010/main" val="1931601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96C1FBBB-90FC-4D90-929C-182E793045F7}" type="slidenum">
              <a:rPr lang="uk-UA" smtClean="0"/>
              <a:t>27</a:t>
            </a:fld>
            <a:endParaRPr lang="uk-UA" dirty="0"/>
          </a:p>
        </p:txBody>
      </p:sp>
    </p:spTree>
    <p:extLst>
      <p:ext uri="{BB962C8B-B14F-4D97-AF65-F5344CB8AC3E}">
        <p14:creationId xmlns:p14="http://schemas.microsoft.com/office/powerpoint/2010/main" val="996085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96C1FBBB-90FC-4D90-929C-182E793045F7}" type="slidenum">
              <a:rPr lang="uk-UA" smtClean="0"/>
              <a:t>28</a:t>
            </a:fld>
            <a:endParaRPr lang="uk-UA" dirty="0"/>
          </a:p>
        </p:txBody>
      </p:sp>
    </p:spTree>
    <p:extLst>
      <p:ext uri="{BB962C8B-B14F-4D97-AF65-F5344CB8AC3E}">
        <p14:creationId xmlns:p14="http://schemas.microsoft.com/office/powerpoint/2010/main" val="182270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96C1FBBB-90FC-4D90-929C-182E793045F7}" type="slidenum">
              <a:rPr lang="uk-UA" smtClean="0"/>
              <a:t>29</a:t>
            </a:fld>
            <a:endParaRPr lang="uk-UA" dirty="0"/>
          </a:p>
        </p:txBody>
      </p:sp>
    </p:spTree>
    <p:extLst>
      <p:ext uri="{BB962C8B-B14F-4D97-AF65-F5344CB8AC3E}">
        <p14:creationId xmlns:p14="http://schemas.microsoft.com/office/powerpoint/2010/main" val="1784141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32</a:t>
            </a:fld>
            <a:endParaRPr lang="uk-UA" dirty="0"/>
          </a:p>
        </p:txBody>
      </p:sp>
    </p:spTree>
    <p:extLst>
      <p:ext uri="{BB962C8B-B14F-4D97-AF65-F5344CB8AC3E}">
        <p14:creationId xmlns:p14="http://schemas.microsoft.com/office/powerpoint/2010/main" val="2114016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33</a:t>
            </a:fld>
            <a:endParaRPr lang="uk-UA" dirty="0"/>
          </a:p>
        </p:txBody>
      </p:sp>
    </p:spTree>
    <p:extLst>
      <p:ext uri="{BB962C8B-B14F-4D97-AF65-F5344CB8AC3E}">
        <p14:creationId xmlns:p14="http://schemas.microsoft.com/office/powerpoint/2010/main" val="458662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200" dirty="0">
                <a:latin typeface="Helvetica" panose="020B0604020202020204" pitchFamily="34" charset="0"/>
                <a:cs typeface="Helvetica" panose="020B0604020202020204" pitchFamily="34" charset="0"/>
              </a:rPr>
              <a:t>ППСЗ - Кошти, отримані повіреним від продажу – дохід з моменту їх отримання повіреним </a:t>
            </a:r>
            <a:endParaRPr lang="en-US" sz="1200" dirty="0">
              <a:latin typeface="Helvetica" panose="020B0604020202020204" pitchFamily="34" charset="0"/>
              <a:cs typeface="Helvetica" panose="020B0604020202020204" pitchFamily="34" charset="0"/>
            </a:endParaRPr>
          </a:p>
          <a:p>
            <a:endParaRPr lang="ru-RU"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34</a:t>
            </a:fld>
            <a:endParaRPr lang="uk-UA" dirty="0"/>
          </a:p>
        </p:txBody>
      </p:sp>
    </p:spTree>
    <p:extLst>
      <p:ext uri="{BB962C8B-B14F-4D97-AF65-F5344CB8AC3E}">
        <p14:creationId xmlns:p14="http://schemas.microsoft.com/office/powerpoint/2010/main" val="3963344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3</a:t>
            </a:fld>
            <a:endParaRPr lang="uk-UA" dirty="0"/>
          </a:p>
        </p:txBody>
      </p:sp>
    </p:spTree>
    <p:extLst>
      <p:ext uri="{BB962C8B-B14F-4D97-AF65-F5344CB8AC3E}">
        <p14:creationId xmlns:p14="http://schemas.microsoft.com/office/powerpoint/2010/main" val="2530832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200" dirty="0">
                <a:latin typeface="Helvetica" panose="020B0604020202020204" pitchFamily="34" charset="0"/>
                <a:cs typeface="Helvetica" panose="020B0604020202020204" pitchFamily="34" charset="0"/>
              </a:rPr>
              <a:t>ППСЗ - Кошти, отримані повіреним від продажу – дохід з моменту їх отримання повіреним </a:t>
            </a:r>
            <a:endParaRPr lang="en-US" sz="1200" dirty="0">
              <a:latin typeface="Helvetica" panose="020B0604020202020204" pitchFamily="34" charset="0"/>
              <a:cs typeface="Helvetica" panose="020B0604020202020204" pitchFamily="34" charset="0"/>
            </a:endParaRPr>
          </a:p>
          <a:p>
            <a:endParaRPr lang="ru-RU"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35</a:t>
            </a:fld>
            <a:endParaRPr lang="uk-UA" dirty="0"/>
          </a:p>
        </p:txBody>
      </p:sp>
    </p:spTree>
    <p:extLst>
      <p:ext uri="{BB962C8B-B14F-4D97-AF65-F5344CB8AC3E}">
        <p14:creationId xmlns:p14="http://schemas.microsoft.com/office/powerpoint/2010/main" val="2891622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45</a:t>
            </a:fld>
            <a:endParaRPr lang="uk-UA"/>
          </a:p>
        </p:txBody>
      </p:sp>
    </p:spTree>
    <p:extLst>
      <p:ext uri="{BB962C8B-B14F-4D97-AF65-F5344CB8AC3E}">
        <p14:creationId xmlns:p14="http://schemas.microsoft.com/office/powerpoint/2010/main" val="4288690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46</a:t>
            </a:fld>
            <a:endParaRPr lang="uk-UA"/>
          </a:p>
        </p:txBody>
      </p:sp>
    </p:spTree>
    <p:extLst>
      <p:ext uri="{BB962C8B-B14F-4D97-AF65-F5344CB8AC3E}">
        <p14:creationId xmlns:p14="http://schemas.microsoft.com/office/powerpoint/2010/main" val="3535902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47</a:t>
            </a:fld>
            <a:endParaRPr lang="uk-UA"/>
          </a:p>
        </p:txBody>
      </p:sp>
    </p:spTree>
    <p:extLst>
      <p:ext uri="{BB962C8B-B14F-4D97-AF65-F5344CB8AC3E}">
        <p14:creationId xmlns:p14="http://schemas.microsoft.com/office/powerpoint/2010/main" val="1012779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48</a:t>
            </a:fld>
            <a:endParaRPr lang="uk-UA"/>
          </a:p>
        </p:txBody>
      </p:sp>
    </p:spTree>
    <p:extLst>
      <p:ext uri="{BB962C8B-B14F-4D97-AF65-F5344CB8AC3E}">
        <p14:creationId xmlns:p14="http://schemas.microsoft.com/office/powerpoint/2010/main" val="36852033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49</a:t>
            </a:fld>
            <a:endParaRPr lang="uk-UA"/>
          </a:p>
        </p:txBody>
      </p:sp>
    </p:spTree>
    <p:extLst>
      <p:ext uri="{BB962C8B-B14F-4D97-AF65-F5344CB8AC3E}">
        <p14:creationId xmlns:p14="http://schemas.microsoft.com/office/powerpoint/2010/main" val="24405511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50</a:t>
            </a:fld>
            <a:endParaRPr lang="uk-UA"/>
          </a:p>
        </p:txBody>
      </p:sp>
    </p:spTree>
    <p:extLst>
      <p:ext uri="{BB962C8B-B14F-4D97-AF65-F5344CB8AC3E}">
        <p14:creationId xmlns:p14="http://schemas.microsoft.com/office/powerpoint/2010/main" val="4149324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51</a:t>
            </a:fld>
            <a:endParaRPr lang="uk-UA"/>
          </a:p>
        </p:txBody>
      </p:sp>
    </p:spTree>
    <p:extLst>
      <p:ext uri="{BB962C8B-B14F-4D97-AF65-F5344CB8AC3E}">
        <p14:creationId xmlns:p14="http://schemas.microsoft.com/office/powerpoint/2010/main" val="4147048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52</a:t>
            </a:fld>
            <a:endParaRPr lang="uk-UA"/>
          </a:p>
        </p:txBody>
      </p:sp>
    </p:spTree>
    <p:extLst>
      <p:ext uri="{BB962C8B-B14F-4D97-AF65-F5344CB8AC3E}">
        <p14:creationId xmlns:p14="http://schemas.microsoft.com/office/powerpoint/2010/main" val="1607583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53</a:t>
            </a:fld>
            <a:endParaRPr lang="uk-UA"/>
          </a:p>
        </p:txBody>
      </p:sp>
    </p:spTree>
    <p:extLst>
      <p:ext uri="{BB962C8B-B14F-4D97-AF65-F5344CB8AC3E}">
        <p14:creationId xmlns:p14="http://schemas.microsoft.com/office/powerpoint/2010/main" val="298661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4</a:t>
            </a:fld>
            <a:endParaRPr lang="uk-UA" dirty="0"/>
          </a:p>
        </p:txBody>
      </p:sp>
    </p:spTree>
    <p:extLst>
      <p:ext uri="{BB962C8B-B14F-4D97-AF65-F5344CB8AC3E}">
        <p14:creationId xmlns:p14="http://schemas.microsoft.com/office/powerpoint/2010/main" val="31091774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96C1FBBB-90FC-4D90-929C-182E793045F7}" type="slidenum">
              <a:rPr lang="uk-UA" smtClean="0"/>
              <a:t>54</a:t>
            </a:fld>
            <a:endParaRPr lang="uk-UA"/>
          </a:p>
        </p:txBody>
      </p:sp>
    </p:spTree>
    <p:extLst>
      <p:ext uri="{BB962C8B-B14F-4D97-AF65-F5344CB8AC3E}">
        <p14:creationId xmlns:p14="http://schemas.microsoft.com/office/powerpoint/2010/main" val="1277793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55</a:t>
            </a:fld>
            <a:endParaRPr lang="uk-UA"/>
          </a:p>
        </p:txBody>
      </p:sp>
    </p:spTree>
    <p:extLst>
      <p:ext uri="{BB962C8B-B14F-4D97-AF65-F5344CB8AC3E}">
        <p14:creationId xmlns:p14="http://schemas.microsoft.com/office/powerpoint/2010/main" val="38654463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96C1FBBB-90FC-4D90-929C-182E793045F7}" type="slidenum">
              <a:rPr lang="uk-UA" smtClean="0"/>
              <a:t>56</a:t>
            </a:fld>
            <a:endParaRPr lang="uk-UA"/>
          </a:p>
        </p:txBody>
      </p:sp>
    </p:spTree>
    <p:extLst>
      <p:ext uri="{BB962C8B-B14F-4D97-AF65-F5344CB8AC3E}">
        <p14:creationId xmlns:p14="http://schemas.microsoft.com/office/powerpoint/2010/main" val="9332989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uk-UA" b="0" dirty="0"/>
          </a:p>
        </p:txBody>
      </p:sp>
      <p:sp>
        <p:nvSpPr>
          <p:cNvPr id="4" name="Місце для номера слайда 3"/>
          <p:cNvSpPr>
            <a:spLocks noGrp="1"/>
          </p:cNvSpPr>
          <p:nvPr>
            <p:ph type="sldNum" sz="quarter" idx="5"/>
          </p:nvPr>
        </p:nvSpPr>
        <p:spPr/>
        <p:txBody>
          <a:bodyPr/>
          <a:lstStyle/>
          <a:p>
            <a:fld id="{96C1FBBB-90FC-4D90-929C-182E793045F7}" type="slidenum">
              <a:rPr lang="uk-UA" smtClean="0"/>
              <a:t>68</a:t>
            </a:fld>
            <a:endParaRPr lang="uk-UA"/>
          </a:p>
        </p:txBody>
      </p:sp>
    </p:spTree>
    <p:extLst>
      <p:ext uri="{BB962C8B-B14F-4D97-AF65-F5344CB8AC3E}">
        <p14:creationId xmlns:p14="http://schemas.microsoft.com/office/powerpoint/2010/main" val="742033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5</a:t>
            </a:fld>
            <a:endParaRPr lang="uk-UA" dirty="0"/>
          </a:p>
        </p:txBody>
      </p:sp>
    </p:spTree>
    <p:extLst>
      <p:ext uri="{BB962C8B-B14F-4D97-AF65-F5344CB8AC3E}">
        <p14:creationId xmlns:p14="http://schemas.microsoft.com/office/powerpoint/2010/main" val="1580648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6</a:t>
            </a:fld>
            <a:endParaRPr lang="uk-UA" dirty="0"/>
          </a:p>
        </p:txBody>
      </p:sp>
    </p:spTree>
    <p:extLst>
      <p:ext uri="{BB962C8B-B14F-4D97-AF65-F5344CB8AC3E}">
        <p14:creationId xmlns:p14="http://schemas.microsoft.com/office/powerpoint/2010/main" val="1100210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7</a:t>
            </a:fld>
            <a:endParaRPr lang="uk-UA" dirty="0"/>
          </a:p>
        </p:txBody>
      </p:sp>
    </p:spTree>
    <p:extLst>
      <p:ext uri="{BB962C8B-B14F-4D97-AF65-F5344CB8AC3E}">
        <p14:creationId xmlns:p14="http://schemas.microsoft.com/office/powerpoint/2010/main" val="4092276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b="0" dirty="0">
              <a:solidFill>
                <a:srgbClr val="FF0000"/>
              </a:solidFill>
              <a:highlight>
                <a:srgbClr val="FF0000"/>
              </a:highlight>
            </a:endParaRPr>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11</a:t>
            </a:fld>
            <a:endParaRPr lang="uk-UA" dirty="0"/>
          </a:p>
        </p:txBody>
      </p:sp>
    </p:spTree>
    <p:extLst>
      <p:ext uri="{BB962C8B-B14F-4D97-AF65-F5344CB8AC3E}">
        <p14:creationId xmlns:p14="http://schemas.microsoft.com/office/powerpoint/2010/main" val="778839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b="0" dirty="0">
              <a:solidFill>
                <a:srgbClr val="FF0000"/>
              </a:solidFill>
              <a:highlight>
                <a:srgbClr val="FF0000"/>
              </a:highlight>
            </a:endParaRPr>
          </a:p>
        </p:txBody>
      </p:sp>
      <p:sp>
        <p:nvSpPr>
          <p:cNvPr id="4" name="Місце для номера слайда 3"/>
          <p:cNvSpPr>
            <a:spLocks noGrp="1"/>
          </p:cNvSpPr>
          <p:nvPr>
            <p:ph type="sldNum" sz="quarter" idx="10"/>
          </p:nvPr>
        </p:nvSpPr>
        <p:spPr/>
        <p:txBody>
          <a:bodyPr/>
          <a:lstStyle/>
          <a:p>
            <a:fld id="{96C1FBBB-90FC-4D90-929C-182E793045F7}" type="slidenum">
              <a:rPr lang="uk-UA" smtClean="0"/>
              <a:t>12</a:t>
            </a:fld>
            <a:endParaRPr lang="uk-UA" dirty="0"/>
          </a:p>
        </p:txBody>
      </p:sp>
    </p:spTree>
    <p:extLst>
      <p:ext uri="{BB962C8B-B14F-4D97-AF65-F5344CB8AC3E}">
        <p14:creationId xmlns:p14="http://schemas.microsoft.com/office/powerpoint/2010/main" val="3159114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79301FE5-FD45-4D1D-B789-8CD59D35E980}" type="datetimeFigureOut">
              <a:rPr lang="uk-UA" smtClean="0"/>
              <a:t>03.03.2025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512244A-D2B2-4A04-BBC8-FB9551EFD735}" type="slidenum">
              <a:rPr lang="uk-UA" smtClean="0"/>
              <a:t>‹№›</a:t>
            </a:fld>
            <a:endParaRPr lang="uk-UA"/>
          </a:p>
        </p:txBody>
      </p:sp>
    </p:spTree>
    <p:extLst>
      <p:ext uri="{BB962C8B-B14F-4D97-AF65-F5344CB8AC3E}">
        <p14:creationId xmlns:p14="http://schemas.microsoft.com/office/powerpoint/2010/main" val="79512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79301FE5-FD45-4D1D-B789-8CD59D35E980}" type="datetimeFigureOut">
              <a:rPr lang="uk-UA" smtClean="0"/>
              <a:t>03.03.2025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512244A-D2B2-4A04-BBC8-FB9551EFD735}" type="slidenum">
              <a:rPr lang="uk-UA" smtClean="0"/>
              <a:t>‹№›</a:t>
            </a:fld>
            <a:endParaRPr lang="uk-UA"/>
          </a:p>
        </p:txBody>
      </p:sp>
    </p:spTree>
    <p:extLst>
      <p:ext uri="{BB962C8B-B14F-4D97-AF65-F5344CB8AC3E}">
        <p14:creationId xmlns:p14="http://schemas.microsoft.com/office/powerpoint/2010/main" val="1442952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79301FE5-FD45-4D1D-B789-8CD59D35E980}" type="datetimeFigureOut">
              <a:rPr lang="uk-UA" smtClean="0"/>
              <a:t>03.03.2025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512244A-D2B2-4A04-BBC8-FB9551EFD735}" type="slidenum">
              <a:rPr lang="uk-UA" smtClean="0"/>
              <a:t>‹№›</a:t>
            </a:fld>
            <a:endParaRPr lang="uk-UA"/>
          </a:p>
        </p:txBody>
      </p:sp>
    </p:spTree>
    <p:extLst>
      <p:ext uri="{BB962C8B-B14F-4D97-AF65-F5344CB8AC3E}">
        <p14:creationId xmlns:p14="http://schemas.microsoft.com/office/powerpoint/2010/main" val="1934571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Пустий слайд">
    <p:spTree>
      <p:nvGrpSpPr>
        <p:cNvPr id="1" name=""/>
        <p:cNvGrpSpPr/>
        <p:nvPr/>
      </p:nvGrpSpPr>
      <p:grpSpPr>
        <a:xfrm>
          <a:off x="0" y="0"/>
          <a:ext cx="0" cy="0"/>
          <a:chOff x="0" y="0"/>
          <a:chExt cx="0" cy="0"/>
        </a:xfrm>
      </p:grpSpPr>
      <p:sp>
        <p:nvSpPr>
          <p:cNvPr id="6" name="Овал 5">
            <a:extLst>
              <a:ext uri="{FF2B5EF4-FFF2-40B4-BE49-F238E27FC236}">
                <a16:creationId xmlns:a16="http://schemas.microsoft.com/office/drawing/2014/main" id="{563517AF-1938-47E3-80F5-0505571861DA}"/>
              </a:ext>
            </a:extLst>
          </p:cNvPr>
          <p:cNvSpPr/>
          <p:nvPr userDrawn="1"/>
        </p:nvSpPr>
        <p:spPr>
          <a:xfrm>
            <a:off x="-817010" y="5922813"/>
            <a:ext cx="1774918" cy="1870373"/>
          </a:xfrm>
          <a:prstGeom prst="ellipse">
            <a:avLst/>
          </a:prstGeom>
          <a:noFill/>
          <a:ln w="158750">
            <a:solidFill>
              <a:srgbClr val="9FB5D2">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8" name="Овал 7">
            <a:extLst>
              <a:ext uri="{FF2B5EF4-FFF2-40B4-BE49-F238E27FC236}">
                <a16:creationId xmlns:a16="http://schemas.microsoft.com/office/drawing/2014/main" id="{73895189-F8C3-4067-AC45-039CD0BE2398}"/>
              </a:ext>
            </a:extLst>
          </p:cNvPr>
          <p:cNvSpPr/>
          <p:nvPr userDrawn="1"/>
        </p:nvSpPr>
        <p:spPr>
          <a:xfrm>
            <a:off x="-547000" y="6212815"/>
            <a:ext cx="1228725" cy="1228725"/>
          </a:xfrm>
          <a:prstGeom prst="ellipse">
            <a:avLst/>
          </a:prstGeom>
          <a:noFill/>
          <a:ln w="158750">
            <a:solidFill>
              <a:srgbClr val="FFC000">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0" name="Овал 9">
            <a:extLst>
              <a:ext uri="{FF2B5EF4-FFF2-40B4-BE49-F238E27FC236}">
                <a16:creationId xmlns:a16="http://schemas.microsoft.com/office/drawing/2014/main" id="{74A0449E-3589-4501-A3F8-5CFCE529CB2D}"/>
              </a:ext>
            </a:extLst>
          </p:cNvPr>
          <p:cNvSpPr/>
          <p:nvPr userDrawn="1"/>
        </p:nvSpPr>
        <p:spPr>
          <a:xfrm>
            <a:off x="-259993" y="6490711"/>
            <a:ext cx="663145" cy="698809"/>
          </a:xfrm>
          <a:prstGeom prst="ellipse">
            <a:avLst/>
          </a:prstGeom>
          <a:noFill/>
          <a:ln w="158750">
            <a:solidFill>
              <a:srgbClr val="9FB5D2">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11" name="Рисунок 10">
            <a:extLst>
              <a:ext uri="{FF2B5EF4-FFF2-40B4-BE49-F238E27FC236}">
                <a16:creationId xmlns:a16="http://schemas.microsoft.com/office/drawing/2014/main" id="{127BB783-B55A-4416-8B58-DCD05A8657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0810" y="147248"/>
            <a:ext cx="2129637" cy="1506165"/>
          </a:xfrm>
          <a:prstGeom prst="rect">
            <a:avLst/>
          </a:prstGeom>
        </p:spPr>
      </p:pic>
      <p:cxnSp>
        <p:nvCxnSpPr>
          <p:cNvPr id="12" name="Пряма сполучна лінія 11">
            <a:extLst>
              <a:ext uri="{FF2B5EF4-FFF2-40B4-BE49-F238E27FC236}">
                <a16:creationId xmlns:a16="http://schemas.microsoft.com/office/drawing/2014/main" id="{D169A382-4AAB-45D1-84E3-905C24AC7D6B}"/>
              </a:ext>
            </a:extLst>
          </p:cNvPr>
          <p:cNvCxnSpPr>
            <a:cxnSpLocks/>
          </p:cNvCxnSpPr>
          <p:nvPr userDrawn="1"/>
        </p:nvCxnSpPr>
        <p:spPr>
          <a:xfrm flipH="1">
            <a:off x="1227095" y="1308962"/>
            <a:ext cx="8053594"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13" name="Місце для вмісту 2">
            <a:extLst>
              <a:ext uri="{FF2B5EF4-FFF2-40B4-BE49-F238E27FC236}">
                <a16:creationId xmlns:a16="http://schemas.microsoft.com/office/drawing/2014/main" id="{0A14C1F7-A75F-4A3E-8CA3-43B6DC3DEB9E}"/>
              </a:ext>
            </a:extLst>
          </p:cNvPr>
          <p:cNvSpPr>
            <a:spLocks noGrp="1"/>
          </p:cNvSpPr>
          <p:nvPr>
            <p:ph idx="1"/>
          </p:nvPr>
        </p:nvSpPr>
        <p:spPr>
          <a:xfrm>
            <a:off x="1305473" y="2084707"/>
            <a:ext cx="9797953" cy="3911145"/>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14" name="Місце для вмісту 2">
            <a:extLst>
              <a:ext uri="{FF2B5EF4-FFF2-40B4-BE49-F238E27FC236}">
                <a16:creationId xmlns:a16="http://schemas.microsoft.com/office/drawing/2014/main" id="{967D5FF9-A71F-41D3-96C4-DCD453BAC7DD}"/>
              </a:ext>
            </a:extLst>
          </p:cNvPr>
          <p:cNvSpPr>
            <a:spLocks noGrp="1"/>
          </p:cNvSpPr>
          <p:nvPr>
            <p:ph idx="10"/>
          </p:nvPr>
        </p:nvSpPr>
        <p:spPr>
          <a:xfrm>
            <a:off x="1200293" y="621157"/>
            <a:ext cx="7812401" cy="558346"/>
          </a:xfrm>
        </p:spPr>
        <p:txBody>
          <a:bodyPr>
            <a:noAutofit/>
          </a:bodyPr>
          <a:lstStyle>
            <a:lvl1pPr marL="0" indent="0" algn="just">
              <a:buNone/>
              <a:defRPr sz="4400">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Tree>
    <p:extLst>
      <p:ext uri="{BB962C8B-B14F-4D97-AF65-F5344CB8AC3E}">
        <p14:creationId xmlns:p14="http://schemas.microsoft.com/office/powerpoint/2010/main" val="322039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Пустий слайд">
    <p:spTree>
      <p:nvGrpSpPr>
        <p:cNvPr id="1" name=""/>
        <p:cNvGrpSpPr/>
        <p:nvPr/>
      </p:nvGrpSpPr>
      <p:grpSpPr>
        <a:xfrm>
          <a:off x="0" y="0"/>
          <a:ext cx="0" cy="0"/>
          <a:chOff x="0" y="0"/>
          <a:chExt cx="0" cy="0"/>
        </a:xfrm>
      </p:grpSpPr>
      <p:sp>
        <p:nvSpPr>
          <p:cNvPr id="6" name="Овал 5">
            <a:extLst>
              <a:ext uri="{FF2B5EF4-FFF2-40B4-BE49-F238E27FC236}">
                <a16:creationId xmlns:a16="http://schemas.microsoft.com/office/drawing/2014/main" id="{563517AF-1938-47E3-80F5-0505571861DA}"/>
              </a:ext>
            </a:extLst>
          </p:cNvPr>
          <p:cNvSpPr/>
          <p:nvPr userDrawn="1"/>
        </p:nvSpPr>
        <p:spPr>
          <a:xfrm>
            <a:off x="-817010" y="5922813"/>
            <a:ext cx="1774918" cy="1870373"/>
          </a:xfrm>
          <a:prstGeom prst="ellipse">
            <a:avLst/>
          </a:prstGeom>
          <a:noFill/>
          <a:ln w="158750">
            <a:solidFill>
              <a:srgbClr val="9FB5D2">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8" name="Овал 7">
            <a:extLst>
              <a:ext uri="{FF2B5EF4-FFF2-40B4-BE49-F238E27FC236}">
                <a16:creationId xmlns:a16="http://schemas.microsoft.com/office/drawing/2014/main" id="{73895189-F8C3-4067-AC45-039CD0BE2398}"/>
              </a:ext>
            </a:extLst>
          </p:cNvPr>
          <p:cNvSpPr/>
          <p:nvPr userDrawn="1"/>
        </p:nvSpPr>
        <p:spPr>
          <a:xfrm>
            <a:off x="-547000" y="6212815"/>
            <a:ext cx="1228725" cy="1228725"/>
          </a:xfrm>
          <a:prstGeom prst="ellipse">
            <a:avLst/>
          </a:prstGeom>
          <a:noFill/>
          <a:ln w="158750">
            <a:solidFill>
              <a:srgbClr val="FFC000">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0" name="Овал 9">
            <a:extLst>
              <a:ext uri="{FF2B5EF4-FFF2-40B4-BE49-F238E27FC236}">
                <a16:creationId xmlns:a16="http://schemas.microsoft.com/office/drawing/2014/main" id="{74A0449E-3589-4501-A3F8-5CFCE529CB2D}"/>
              </a:ext>
            </a:extLst>
          </p:cNvPr>
          <p:cNvSpPr/>
          <p:nvPr userDrawn="1"/>
        </p:nvSpPr>
        <p:spPr>
          <a:xfrm>
            <a:off x="-259993" y="6490711"/>
            <a:ext cx="663145" cy="698809"/>
          </a:xfrm>
          <a:prstGeom prst="ellipse">
            <a:avLst/>
          </a:prstGeom>
          <a:noFill/>
          <a:ln w="158750">
            <a:solidFill>
              <a:srgbClr val="9FB5D2">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11" name="Рисунок 10">
            <a:extLst>
              <a:ext uri="{FF2B5EF4-FFF2-40B4-BE49-F238E27FC236}">
                <a16:creationId xmlns:a16="http://schemas.microsoft.com/office/drawing/2014/main" id="{127BB783-B55A-4416-8B58-DCD05A8657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0810" y="147248"/>
            <a:ext cx="2129637" cy="1506165"/>
          </a:xfrm>
          <a:prstGeom prst="rect">
            <a:avLst/>
          </a:prstGeom>
        </p:spPr>
      </p:pic>
      <p:cxnSp>
        <p:nvCxnSpPr>
          <p:cNvPr id="12" name="Пряма сполучна лінія 11">
            <a:extLst>
              <a:ext uri="{FF2B5EF4-FFF2-40B4-BE49-F238E27FC236}">
                <a16:creationId xmlns:a16="http://schemas.microsoft.com/office/drawing/2014/main" id="{D169A382-4AAB-45D1-84E3-905C24AC7D6B}"/>
              </a:ext>
            </a:extLst>
          </p:cNvPr>
          <p:cNvCxnSpPr>
            <a:cxnSpLocks/>
          </p:cNvCxnSpPr>
          <p:nvPr userDrawn="1"/>
        </p:nvCxnSpPr>
        <p:spPr>
          <a:xfrm flipH="1">
            <a:off x="1227095" y="1308962"/>
            <a:ext cx="8053594"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14" name="Місце для вмісту 2">
            <a:extLst>
              <a:ext uri="{FF2B5EF4-FFF2-40B4-BE49-F238E27FC236}">
                <a16:creationId xmlns:a16="http://schemas.microsoft.com/office/drawing/2014/main" id="{967D5FF9-A71F-41D3-96C4-DCD453BAC7DD}"/>
              </a:ext>
            </a:extLst>
          </p:cNvPr>
          <p:cNvSpPr>
            <a:spLocks noGrp="1"/>
          </p:cNvSpPr>
          <p:nvPr>
            <p:ph idx="10"/>
          </p:nvPr>
        </p:nvSpPr>
        <p:spPr>
          <a:xfrm>
            <a:off x="1200293" y="621157"/>
            <a:ext cx="7812401" cy="558346"/>
          </a:xfrm>
        </p:spPr>
        <p:txBody>
          <a:bodyPr>
            <a:noAutofit/>
          </a:bodyPr>
          <a:lstStyle>
            <a:lvl1pPr marL="0" indent="0" algn="just">
              <a:buNone/>
              <a:defRPr sz="4400">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9" name="Місце для вмісту 2">
            <a:extLst>
              <a:ext uri="{FF2B5EF4-FFF2-40B4-BE49-F238E27FC236}">
                <a16:creationId xmlns:a16="http://schemas.microsoft.com/office/drawing/2014/main" id="{F65F644C-815C-4273-82F9-673EF1621713}"/>
              </a:ext>
            </a:extLst>
          </p:cNvPr>
          <p:cNvSpPr>
            <a:spLocks noGrp="1"/>
          </p:cNvSpPr>
          <p:nvPr>
            <p:ph idx="1"/>
          </p:nvPr>
        </p:nvSpPr>
        <p:spPr>
          <a:xfrm>
            <a:off x="1340702" y="2460885"/>
            <a:ext cx="4272362" cy="4002587"/>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15" name="Місце для вмісту 2">
            <a:extLst>
              <a:ext uri="{FF2B5EF4-FFF2-40B4-BE49-F238E27FC236}">
                <a16:creationId xmlns:a16="http://schemas.microsoft.com/office/drawing/2014/main" id="{64226813-B7E0-457B-B369-B0C893D637A2}"/>
              </a:ext>
            </a:extLst>
          </p:cNvPr>
          <p:cNvSpPr>
            <a:spLocks noGrp="1"/>
          </p:cNvSpPr>
          <p:nvPr>
            <p:ph idx="11"/>
          </p:nvPr>
        </p:nvSpPr>
        <p:spPr>
          <a:xfrm>
            <a:off x="6510572" y="2460885"/>
            <a:ext cx="4207081" cy="4002584"/>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16" name="Місце для вмісту 2">
            <a:extLst>
              <a:ext uri="{FF2B5EF4-FFF2-40B4-BE49-F238E27FC236}">
                <a16:creationId xmlns:a16="http://schemas.microsoft.com/office/drawing/2014/main" id="{0D8E553B-1032-4D84-9A50-D53FFE5C6AE3}"/>
              </a:ext>
            </a:extLst>
          </p:cNvPr>
          <p:cNvSpPr>
            <a:spLocks noGrp="1"/>
          </p:cNvSpPr>
          <p:nvPr>
            <p:ph idx="12"/>
          </p:nvPr>
        </p:nvSpPr>
        <p:spPr>
          <a:xfrm>
            <a:off x="1736162" y="1788780"/>
            <a:ext cx="3556919" cy="558346"/>
          </a:xfrm>
        </p:spPr>
        <p:txBody>
          <a:bodyPr>
            <a:noAutofit/>
          </a:bodyPr>
          <a:lstStyle>
            <a:lvl1pPr marL="0" indent="0" algn="ctr">
              <a:buNone/>
              <a:defRPr sz="2800">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17" name="Місце для вмісту 2">
            <a:extLst>
              <a:ext uri="{FF2B5EF4-FFF2-40B4-BE49-F238E27FC236}">
                <a16:creationId xmlns:a16="http://schemas.microsoft.com/office/drawing/2014/main" id="{272DE694-4354-4CB5-8041-0BAD0159D28B}"/>
              </a:ext>
            </a:extLst>
          </p:cNvPr>
          <p:cNvSpPr>
            <a:spLocks noGrp="1"/>
          </p:cNvSpPr>
          <p:nvPr>
            <p:ph idx="13"/>
          </p:nvPr>
        </p:nvSpPr>
        <p:spPr>
          <a:xfrm>
            <a:off x="6945014" y="1788780"/>
            <a:ext cx="3556919" cy="558346"/>
          </a:xfrm>
        </p:spPr>
        <p:txBody>
          <a:bodyPr>
            <a:noAutofit/>
          </a:bodyPr>
          <a:lstStyle>
            <a:lvl1pPr marL="0" indent="0" algn="ctr">
              <a:buNone/>
              <a:defRPr sz="2800">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cxnSp>
        <p:nvCxnSpPr>
          <p:cNvPr id="18" name="Пряма сполучна лінія 17">
            <a:extLst>
              <a:ext uri="{FF2B5EF4-FFF2-40B4-BE49-F238E27FC236}">
                <a16:creationId xmlns:a16="http://schemas.microsoft.com/office/drawing/2014/main" id="{CCBFE817-D33F-4622-9C8C-888E893FBBB1}"/>
              </a:ext>
            </a:extLst>
          </p:cNvPr>
          <p:cNvCxnSpPr>
            <a:cxnSpLocks/>
          </p:cNvCxnSpPr>
          <p:nvPr userDrawn="1"/>
        </p:nvCxnSpPr>
        <p:spPr>
          <a:xfrm>
            <a:off x="6096000" y="2460885"/>
            <a:ext cx="0" cy="3693319"/>
          </a:xfrm>
          <a:prstGeom prst="line">
            <a:avLst/>
          </a:prstGeom>
          <a:ln>
            <a:solidFill>
              <a:srgbClr val="FBBB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00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Пустий слайд">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127BB783-B55A-4416-8B58-DCD05A8657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0810" y="147248"/>
            <a:ext cx="2129637" cy="1506165"/>
          </a:xfrm>
          <a:prstGeom prst="rect">
            <a:avLst/>
          </a:prstGeom>
        </p:spPr>
      </p:pic>
      <p:cxnSp>
        <p:nvCxnSpPr>
          <p:cNvPr id="12" name="Пряма сполучна лінія 11">
            <a:extLst>
              <a:ext uri="{FF2B5EF4-FFF2-40B4-BE49-F238E27FC236}">
                <a16:creationId xmlns:a16="http://schemas.microsoft.com/office/drawing/2014/main" id="{D169A382-4AAB-45D1-84E3-905C24AC7D6B}"/>
              </a:ext>
            </a:extLst>
          </p:cNvPr>
          <p:cNvCxnSpPr>
            <a:cxnSpLocks/>
          </p:cNvCxnSpPr>
          <p:nvPr userDrawn="1"/>
        </p:nvCxnSpPr>
        <p:spPr>
          <a:xfrm flipH="1">
            <a:off x="1227095" y="1308962"/>
            <a:ext cx="8053594"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14" name="Місце для вмісту 2">
            <a:extLst>
              <a:ext uri="{FF2B5EF4-FFF2-40B4-BE49-F238E27FC236}">
                <a16:creationId xmlns:a16="http://schemas.microsoft.com/office/drawing/2014/main" id="{967D5FF9-A71F-41D3-96C4-DCD453BAC7DD}"/>
              </a:ext>
            </a:extLst>
          </p:cNvPr>
          <p:cNvSpPr>
            <a:spLocks noGrp="1"/>
          </p:cNvSpPr>
          <p:nvPr>
            <p:ph idx="10"/>
          </p:nvPr>
        </p:nvSpPr>
        <p:spPr>
          <a:xfrm>
            <a:off x="1200293" y="621157"/>
            <a:ext cx="7812401" cy="558346"/>
          </a:xfrm>
        </p:spPr>
        <p:txBody>
          <a:bodyPr>
            <a:noAutofit/>
          </a:bodyPr>
          <a:lstStyle>
            <a:lvl1pPr marL="0" indent="0" algn="just">
              <a:buNone/>
              <a:defRPr sz="4400">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cxnSp>
        <p:nvCxnSpPr>
          <p:cNvPr id="13" name="Пряма сполучна лінія 12">
            <a:extLst>
              <a:ext uri="{FF2B5EF4-FFF2-40B4-BE49-F238E27FC236}">
                <a16:creationId xmlns:a16="http://schemas.microsoft.com/office/drawing/2014/main" id="{C5F5B9E8-0B84-431F-B6C1-8A6F5A76039D}"/>
              </a:ext>
            </a:extLst>
          </p:cNvPr>
          <p:cNvCxnSpPr>
            <a:cxnSpLocks/>
          </p:cNvCxnSpPr>
          <p:nvPr userDrawn="1"/>
        </p:nvCxnSpPr>
        <p:spPr>
          <a:xfrm flipV="1">
            <a:off x="4203462" y="2397196"/>
            <a:ext cx="0" cy="3775495"/>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cxnSp>
        <p:nvCxnSpPr>
          <p:cNvPr id="19" name="Пряма сполучна лінія 18">
            <a:extLst>
              <a:ext uri="{FF2B5EF4-FFF2-40B4-BE49-F238E27FC236}">
                <a16:creationId xmlns:a16="http://schemas.microsoft.com/office/drawing/2014/main" id="{CE93FBD3-3BE9-4EED-93B7-9B6D0BB0C4E1}"/>
              </a:ext>
            </a:extLst>
          </p:cNvPr>
          <p:cNvCxnSpPr>
            <a:cxnSpLocks/>
          </p:cNvCxnSpPr>
          <p:nvPr userDrawn="1"/>
        </p:nvCxnSpPr>
        <p:spPr>
          <a:xfrm flipV="1">
            <a:off x="7765812" y="2387039"/>
            <a:ext cx="0" cy="3775495"/>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20" name="Місце для вмісту 2">
            <a:extLst>
              <a:ext uri="{FF2B5EF4-FFF2-40B4-BE49-F238E27FC236}">
                <a16:creationId xmlns:a16="http://schemas.microsoft.com/office/drawing/2014/main" id="{D121ADE3-7369-4EAD-B24E-39EBDF807522}"/>
              </a:ext>
            </a:extLst>
          </p:cNvPr>
          <p:cNvSpPr>
            <a:spLocks noGrp="1"/>
          </p:cNvSpPr>
          <p:nvPr>
            <p:ph idx="12"/>
          </p:nvPr>
        </p:nvSpPr>
        <p:spPr>
          <a:xfrm>
            <a:off x="4653079" y="1724525"/>
            <a:ext cx="2666632" cy="558346"/>
          </a:xfrm>
        </p:spPr>
        <p:txBody>
          <a:bodyPr>
            <a:noAutofit/>
          </a:bodyPr>
          <a:lstStyle>
            <a:lvl1pPr marL="0" indent="0" algn="ctr">
              <a:buNone/>
              <a:defRPr sz="2800">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21" name="Місце для вмісту 2">
            <a:extLst>
              <a:ext uri="{FF2B5EF4-FFF2-40B4-BE49-F238E27FC236}">
                <a16:creationId xmlns:a16="http://schemas.microsoft.com/office/drawing/2014/main" id="{3B183AF3-677E-4001-93C9-F416A9AEF480}"/>
              </a:ext>
            </a:extLst>
          </p:cNvPr>
          <p:cNvSpPr>
            <a:spLocks noGrp="1"/>
          </p:cNvSpPr>
          <p:nvPr>
            <p:ph idx="13"/>
          </p:nvPr>
        </p:nvSpPr>
        <p:spPr>
          <a:xfrm>
            <a:off x="8199125" y="1724525"/>
            <a:ext cx="2666632" cy="558346"/>
          </a:xfrm>
        </p:spPr>
        <p:txBody>
          <a:bodyPr>
            <a:noAutofit/>
          </a:bodyPr>
          <a:lstStyle>
            <a:lvl1pPr marL="0" indent="0" algn="ctr">
              <a:buNone/>
              <a:defRPr sz="2800">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22" name="Місце для вмісту 2">
            <a:extLst>
              <a:ext uri="{FF2B5EF4-FFF2-40B4-BE49-F238E27FC236}">
                <a16:creationId xmlns:a16="http://schemas.microsoft.com/office/drawing/2014/main" id="{00A434F2-5F41-4598-9802-CB66765B5248}"/>
              </a:ext>
            </a:extLst>
          </p:cNvPr>
          <p:cNvSpPr>
            <a:spLocks noGrp="1"/>
          </p:cNvSpPr>
          <p:nvPr>
            <p:ph idx="14"/>
          </p:nvPr>
        </p:nvSpPr>
        <p:spPr>
          <a:xfrm>
            <a:off x="1170701" y="1724525"/>
            <a:ext cx="2666632" cy="558346"/>
          </a:xfrm>
        </p:spPr>
        <p:txBody>
          <a:bodyPr>
            <a:noAutofit/>
          </a:bodyPr>
          <a:lstStyle>
            <a:lvl1pPr marL="0" indent="0" algn="ctr">
              <a:buNone/>
              <a:defRPr sz="2800">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23" name="Місце для вмісту 2">
            <a:extLst>
              <a:ext uri="{FF2B5EF4-FFF2-40B4-BE49-F238E27FC236}">
                <a16:creationId xmlns:a16="http://schemas.microsoft.com/office/drawing/2014/main" id="{5FB85B64-1531-4956-BD9E-21C8478086C4}"/>
              </a:ext>
            </a:extLst>
          </p:cNvPr>
          <p:cNvSpPr>
            <a:spLocks noGrp="1"/>
          </p:cNvSpPr>
          <p:nvPr>
            <p:ph idx="1"/>
          </p:nvPr>
        </p:nvSpPr>
        <p:spPr>
          <a:xfrm>
            <a:off x="762390" y="2397194"/>
            <a:ext cx="3311239" cy="3681425"/>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24" name="Місце для вмісту 2">
            <a:extLst>
              <a:ext uri="{FF2B5EF4-FFF2-40B4-BE49-F238E27FC236}">
                <a16:creationId xmlns:a16="http://schemas.microsoft.com/office/drawing/2014/main" id="{BAFE09F8-6906-4442-8BAD-7F489B72F2DA}"/>
              </a:ext>
            </a:extLst>
          </p:cNvPr>
          <p:cNvSpPr>
            <a:spLocks noGrp="1"/>
          </p:cNvSpPr>
          <p:nvPr>
            <p:ph idx="15"/>
          </p:nvPr>
        </p:nvSpPr>
        <p:spPr>
          <a:xfrm>
            <a:off x="4330775" y="2397194"/>
            <a:ext cx="3311239" cy="3681425"/>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25" name="Місце для вмісту 2">
            <a:extLst>
              <a:ext uri="{FF2B5EF4-FFF2-40B4-BE49-F238E27FC236}">
                <a16:creationId xmlns:a16="http://schemas.microsoft.com/office/drawing/2014/main" id="{B47334BD-B13D-4AD9-9B53-8E1DB0A25E0B}"/>
              </a:ext>
            </a:extLst>
          </p:cNvPr>
          <p:cNvSpPr>
            <a:spLocks noGrp="1"/>
          </p:cNvSpPr>
          <p:nvPr>
            <p:ph idx="16"/>
          </p:nvPr>
        </p:nvSpPr>
        <p:spPr>
          <a:xfrm>
            <a:off x="7905397" y="2397193"/>
            <a:ext cx="3311239" cy="3681425"/>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2" name="Овал 1">
            <a:extLst>
              <a:ext uri="{FF2B5EF4-FFF2-40B4-BE49-F238E27FC236}">
                <a16:creationId xmlns:a16="http://schemas.microsoft.com/office/drawing/2014/main" id="{83F81247-1E01-4BE0-9077-151644224AED}"/>
              </a:ext>
            </a:extLst>
          </p:cNvPr>
          <p:cNvSpPr/>
          <p:nvPr userDrawn="1"/>
        </p:nvSpPr>
        <p:spPr>
          <a:xfrm>
            <a:off x="11131357" y="5788537"/>
            <a:ext cx="1774918" cy="1870373"/>
          </a:xfrm>
          <a:prstGeom prst="ellipse">
            <a:avLst/>
          </a:prstGeom>
          <a:noFill/>
          <a:ln w="158750">
            <a:solidFill>
              <a:srgbClr val="9FB5D2">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 name="Овал 2">
            <a:extLst>
              <a:ext uri="{FF2B5EF4-FFF2-40B4-BE49-F238E27FC236}">
                <a16:creationId xmlns:a16="http://schemas.microsoft.com/office/drawing/2014/main" id="{140D4F91-1514-4119-89FC-6308425FFA44}"/>
              </a:ext>
            </a:extLst>
          </p:cNvPr>
          <p:cNvSpPr/>
          <p:nvPr userDrawn="1"/>
        </p:nvSpPr>
        <p:spPr>
          <a:xfrm>
            <a:off x="11401367" y="6078539"/>
            <a:ext cx="1228725" cy="1228725"/>
          </a:xfrm>
          <a:prstGeom prst="ellipse">
            <a:avLst/>
          </a:prstGeom>
          <a:noFill/>
          <a:ln w="158750">
            <a:solidFill>
              <a:srgbClr val="FFC000">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4" name="Овал 3">
            <a:extLst>
              <a:ext uri="{FF2B5EF4-FFF2-40B4-BE49-F238E27FC236}">
                <a16:creationId xmlns:a16="http://schemas.microsoft.com/office/drawing/2014/main" id="{BD856C5C-4395-4035-BE2C-E0F3176E8A13}"/>
              </a:ext>
            </a:extLst>
          </p:cNvPr>
          <p:cNvSpPr/>
          <p:nvPr userDrawn="1"/>
        </p:nvSpPr>
        <p:spPr>
          <a:xfrm>
            <a:off x="11688374" y="6356435"/>
            <a:ext cx="663145" cy="698809"/>
          </a:xfrm>
          <a:prstGeom prst="ellipse">
            <a:avLst/>
          </a:prstGeom>
          <a:noFill/>
          <a:ln w="158750">
            <a:solidFill>
              <a:srgbClr val="9FB5D2">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val="1933255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Пустий слайд">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127BB783-B55A-4416-8B58-DCD05A8657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0810" y="147248"/>
            <a:ext cx="2129637" cy="1506165"/>
          </a:xfrm>
          <a:prstGeom prst="rect">
            <a:avLst/>
          </a:prstGeom>
        </p:spPr>
      </p:pic>
      <p:cxnSp>
        <p:nvCxnSpPr>
          <p:cNvPr id="12" name="Пряма сполучна лінія 11">
            <a:extLst>
              <a:ext uri="{FF2B5EF4-FFF2-40B4-BE49-F238E27FC236}">
                <a16:creationId xmlns:a16="http://schemas.microsoft.com/office/drawing/2014/main" id="{D169A382-4AAB-45D1-84E3-905C24AC7D6B}"/>
              </a:ext>
            </a:extLst>
          </p:cNvPr>
          <p:cNvCxnSpPr>
            <a:cxnSpLocks/>
          </p:cNvCxnSpPr>
          <p:nvPr userDrawn="1"/>
        </p:nvCxnSpPr>
        <p:spPr>
          <a:xfrm flipH="1">
            <a:off x="1227095" y="1308962"/>
            <a:ext cx="8053594"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14" name="Місце для вмісту 2">
            <a:extLst>
              <a:ext uri="{FF2B5EF4-FFF2-40B4-BE49-F238E27FC236}">
                <a16:creationId xmlns:a16="http://schemas.microsoft.com/office/drawing/2014/main" id="{967D5FF9-A71F-41D3-96C4-DCD453BAC7DD}"/>
              </a:ext>
            </a:extLst>
          </p:cNvPr>
          <p:cNvSpPr>
            <a:spLocks noGrp="1"/>
          </p:cNvSpPr>
          <p:nvPr>
            <p:ph idx="10"/>
          </p:nvPr>
        </p:nvSpPr>
        <p:spPr>
          <a:xfrm>
            <a:off x="1200293" y="621157"/>
            <a:ext cx="7812401" cy="558346"/>
          </a:xfrm>
        </p:spPr>
        <p:txBody>
          <a:bodyPr>
            <a:noAutofit/>
          </a:bodyPr>
          <a:lstStyle>
            <a:lvl1pPr marL="0" indent="0" algn="just">
              <a:buNone/>
              <a:defRPr sz="4400">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26" name="Місце для вмісту 2">
            <a:extLst>
              <a:ext uri="{FF2B5EF4-FFF2-40B4-BE49-F238E27FC236}">
                <a16:creationId xmlns:a16="http://schemas.microsoft.com/office/drawing/2014/main" id="{E3E201C1-D17F-44B8-B933-0042B83231C4}"/>
              </a:ext>
            </a:extLst>
          </p:cNvPr>
          <p:cNvSpPr>
            <a:spLocks noGrp="1"/>
          </p:cNvSpPr>
          <p:nvPr>
            <p:ph idx="1"/>
          </p:nvPr>
        </p:nvSpPr>
        <p:spPr>
          <a:xfrm>
            <a:off x="788516" y="2305753"/>
            <a:ext cx="3311239" cy="3681425"/>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27" name="Місце для вмісту 2">
            <a:extLst>
              <a:ext uri="{FF2B5EF4-FFF2-40B4-BE49-F238E27FC236}">
                <a16:creationId xmlns:a16="http://schemas.microsoft.com/office/drawing/2014/main" id="{26953265-9DEA-46CE-B26A-78BBD494EEFC}"/>
              </a:ext>
            </a:extLst>
          </p:cNvPr>
          <p:cNvSpPr>
            <a:spLocks noGrp="1"/>
          </p:cNvSpPr>
          <p:nvPr>
            <p:ph idx="15"/>
          </p:nvPr>
        </p:nvSpPr>
        <p:spPr>
          <a:xfrm>
            <a:off x="4356901" y="2305753"/>
            <a:ext cx="3311239" cy="3681425"/>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28" name="Місце для вмісту 2">
            <a:extLst>
              <a:ext uri="{FF2B5EF4-FFF2-40B4-BE49-F238E27FC236}">
                <a16:creationId xmlns:a16="http://schemas.microsoft.com/office/drawing/2014/main" id="{417E71C5-629A-4C17-8C9C-AED00287E2AF}"/>
              </a:ext>
            </a:extLst>
          </p:cNvPr>
          <p:cNvSpPr>
            <a:spLocks noGrp="1"/>
          </p:cNvSpPr>
          <p:nvPr>
            <p:ph idx="16"/>
          </p:nvPr>
        </p:nvSpPr>
        <p:spPr>
          <a:xfrm>
            <a:off x="7931523" y="2305752"/>
            <a:ext cx="3311239" cy="3681425"/>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29" name="Овал 28">
            <a:extLst>
              <a:ext uri="{FF2B5EF4-FFF2-40B4-BE49-F238E27FC236}">
                <a16:creationId xmlns:a16="http://schemas.microsoft.com/office/drawing/2014/main" id="{2E5FD0F0-A756-46BA-90AF-3E675F2F113D}"/>
              </a:ext>
            </a:extLst>
          </p:cNvPr>
          <p:cNvSpPr/>
          <p:nvPr userDrawn="1"/>
        </p:nvSpPr>
        <p:spPr>
          <a:xfrm>
            <a:off x="2360516" y="1970721"/>
            <a:ext cx="550821" cy="550821"/>
          </a:xfrm>
          <a:prstGeom prst="ellipse">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30" name="Пряма сполучна лінія 29">
            <a:extLst>
              <a:ext uri="{FF2B5EF4-FFF2-40B4-BE49-F238E27FC236}">
                <a16:creationId xmlns:a16="http://schemas.microsoft.com/office/drawing/2014/main" id="{76736BDC-FFF3-48EC-8F09-2566D649C91C}"/>
              </a:ext>
            </a:extLst>
          </p:cNvPr>
          <p:cNvCxnSpPr>
            <a:cxnSpLocks/>
          </p:cNvCxnSpPr>
          <p:nvPr userDrawn="1"/>
        </p:nvCxnSpPr>
        <p:spPr>
          <a:xfrm flipH="1">
            <a:off x="2918845" y="2266498"/>
            <a:ext cx="3050876"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31" name="Овал 30">
            <a:extLst>
              <a:ext uri="{FF2B5EF4-FFF2-40B4-BE49-F238E27FC236}">
                <a16:creationId xmlns:a16="http://schemas.microsoft.com/office/drawing/2014/main" id="{B4195FB6-65E8-4097-A7A6-D1DCC59BDF08}"/>
              </a:ext>
            </a:extLst>
          </p:cNvPr>
          <p:cNvSpPr/>
          <p:nvPr userDrawn="1"/>
        </p:nvSpPr>
        <p:spPr>
          <a:xfrm>
            <a:off x="5969721" y="1970721"/>
            <a:ext cx="550821" cy="550821"/>
          </a:xfrm>
          <a:prstGeom prst="ellipse">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32" name="Пряма сполучна лінія 31">
            <a:extLst>
              <a:ext uri="{FF2B5EF4-FFF2-40B4-BE49-F238E27FC236}">
                <a16:creationId xmlns:a16="http://schemas.microsoft.com/office/drawing/2014/main" id="{12F033B9-D00F-4C3D-8146-0A4B099C7CFA}"/>
              </a:ext>
            </a:extLst>
          </p:cNvPr>
          <p:cNvCxnSpPr>
            <a:cxnSpLocks/>
          </p:cNvCxnSpPr>
          <p:nvPr userDrawn="1"/>
        </p:nvCxnSpPr>
        <p:spPr>
          <a:xfrm flipH="1">
            <a:off x="6519683" y="2266498"/>
            <a:ext cx="3050876"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33" name="Овал 32">
            <a:extLst>
              <a:ext uri="{FF2B5EF4-FFF2-40B4-BE49-F238E27FC236}">
                <a16:creationId xmlns:a16="http://schemas.microsoft.com/office/drawing/2014/main" id="{E04CFAF4-667B-4FE9-B283-E5A7AA3B5171}"/>
              </a:ext>
            </a:extLst>
          </p:cNvPr>
          <p:cNvSpPr/>
          <p:nvPr userDrawn="1"/>
        </p:nvSpPr>
        <p:spPr>
          <a:xfrm>
            <a:off x="9567884" y="1970720"/>
            <a:ext cx="550821" cy="550821"/>
          </a:xfrm>
          <a:prstGeom prst="ellipse">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4" name="Місце для вмісту 2">
            <a:extLst>
              <a:ext uri="{FF2B5EF4-FFF2-40B4-BE49-F238E27FC236}">
                <a16:creationId xmlns:a16="http://schemas.microsoft.com/office/drawing/2014/main" id="{0F523BC4-3CBD-4F61-8944-AFF2E81FEC95}"/>
              </a:ext>
            </a:extLst>
          </p:cNvPr>
          <p:cNvSpPr>
            <a:spLocks noGrp="1"/>
          </p:cNvSpPr>
          <p:nvPr>
            <p:ph idx="17" hasCustomPrompt="1"/>
          </p:nvPr>
        </p:nvSpPr>
        <p:spPr>
          <a:xfrm>
            <a:off x="2492795" y="2026579"/>
            <a:ext cx="429290" cy="558346"/>
          </a:xfrm>
        </p:spPr>
        <p:txBody>
          <a:bodyPr>
            <a:noAutofit/>
          </a:bodyPr>
          <a:lstStyle>
            <a:lvl1pPr marL="0" indent="0" algn="just">
              <a:buNone/>
              <a:defRPr sz="2400">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щоб відредагувати стилі зразків тексту</a:t>
            </a:r>
          </a:p>
        </p:txBody>
      </p:sp>
      <p:sp>
        <p:nvSpPr>
          <p:cNvPr id="35" name="Місце для вмісту 2">
            <a:extLst>
              <a:ext uri="{FF2B5EF4-FFF2-40B4-BE49-F238E27FC236}">
                <a16:creationId xmlns:a16="http://schemas.microsoft.com/office/drawing/2014/main" id="{7E42E8FE-2E1D-4111-B58D-514D2EC5A652}"/>
              </a:ext>
            </a:extLst>
          </p:cNvPr>
          <p:cNvSpPr>
            <a:spLocks noGrp="1"/>
          </p:cNvSpPr>
          <p:nvPr>
            <p:ph idx="18"/>
          </p:nvPr>
        </p:nvSpPr>
        <p:spPr>
          <a:xfrm>
            <a:off x="6044641" y="2026579"/>
            <a:ext cx="389940" cy="592839"/>
          </a:xfrm>
        </p:spPr>
        <p:txBody>
          <a:bodyPr>
            <a:noAutofit/>
          </a:bodyPr>
          <a:lstStyle>
            <a:lvl1pPr marL="0" indent="0" algn="just">
              <a:buNone/>
              <a:defRPr sz="2400">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
        <p:nvSpPr>
          <p:cNvPr id="36" name="Місце для вмісту 2">
            <a:extLst>
              <a:ext uri="{FF2B5EF4-FFF2-40B4-BE49-F238E27FC236}">
                <a16:creationId xmlns:a16="http://schemas.microsoft.com/office/drawing/2014/main" id="{4FBF10F4-D44B-495A-8D0B-9A082AD8391C}"/>
              </a:ext>
            </a:extLst>
          </p:cNvPr>
          <p:cNvSpPr>
            <a:spLocks noGrp="1"/>
          </p:cNvSpPr>
          <p:nvPr>
            <p:ph idx="19"/>
          </p:nvPr>
        </p:nvSpPr>
        <p:spPr>
          <a:xfrm>
            <a:off x="9598004" y="2026579"/>
            <a:ext cx="550821" cy="592839"/>
          </a:xfrm>
        </p:spPr>
        <p:txBody>
          <a:bodyPr>
            <a:noAutofit/>
          </a:bodyPr>
          <a:lstStyle>
            <a:lvl1pPr marL="0" indent="0" algn="just">
              <a:buNone/>
              <a:defRPr sz="2400">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
        <p:nvSpPr>
          <p:cNvPr id="7" name="Овал 6">
            <a:extLst>
              <a:ext uri="{FF2B5EF4-FFF2-40B4-BE49-F238E27FC236}">
                <a16:creationId xmlns:a16="http://schemas.microsoft.com/office/drawing/2014/main" id="{A382BB0F-8B97-4075-A1CF-5EB32BEBF3AF}"/>
              </a:ext>
            </a:extLst>
          </p:cNvPr>
          <p:cNvSpPr/>
          <p:nvPr userDrawn="1"/>
        </p:nvSpPr>
        <p:spPr>
          <a:xfrm>
            <a:off x="10273488" y="6055709"/>
            <a:ext cx="1774918" cy="1870373"/>
          </a:xfrm>
          <a:prstGeom prst="ellipse">
            <a:avLst/>
          </a:prstGeom>
          <a:noFill/>
          <a:ln w="158750">
            <a:solidFill>
              <a:srgbClr val="9FB5D2">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rgbClr val="0070C0"/>
              </a:solidFill>
            </a:endParaRPr>
          </a:p>
        </p:txBody>
      </p:sp>
      <p:sp>
        <p:nvSpPr>
          <p:cNvPr id="8" name="Овал 7">
            <a:extLst>
              <a:ext uri="{FF2B5EF4-FFF2-40B4-BE49-F238E27FC236}">
                <a16:creationId xmlns:a16="http://schemas.microsoft.com/office/drawing/2014/main" id="{C24BAC72-664E-4039-9AA3-1BB7220B020A}"/>
              </a:ext>
            </a:extLst>
          </p:cNvPr>
          <p:cNvSpPr/>
          <p:nvPr userDrawn="1"/>
        </p:nvSpPr>
        <p:spPr>
          <a:xfrm>
            <a:off x="11343063" y="5572854"/>
            <a:ext cx="965709" cy="965709"/>
          </a:xfrm>
          <a:prstGeom prst="ellipse">
            <a:avLst/>
          </a:prstGeom>
          <a:noFill/>
          <a:ln w="158750">
            <a:solidFill>
              <a:srgbClr val="FFC000">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val="2959440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Пустий слайд">
    <p:spTree>
      <p:nvGrpSpPr>
        <p:cNvPr id="1" name=""/>
        <p:cNvGrpSpPr/>
        <p:nvPr/>
      </p:nvGrpSpPr>
      <p:grpSpPr>
        <a:xfrm>
          <a:off x="0" y="0"/>
          <a:ext cx="0" cy="0"/>
          <a:chOff x="0" y="0"/>
          <a:chExt cx="0" cy="0"/>
        </a:xfrm>
      </p:grpSpPr>
      <p:pic>
        <p:nvPicPr>
          <p:cNvPr id="22" name="Місце для вмісту 4">
            <a:extLst>
              <a:ext uri="{FF2B5EF4-FFF2-40B4-BE49-F238E27FC236}">
                <a16:creationId xmlns:a16="http://schemas.microsoft.com/office/drawing/2014/main" id="{66CF6C2D-A39A-40B7-B154-F688B18666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75252"/>
            <a:ext cx="12192000" cy="6858000"/>
          </a:xfrm>
          <a:prstGeom prst="rect">
            <a:avLst/>
          </a:prstGeom>
          <a:solidFill>
            <a:srgbClr val="9FB5D2"/>
          </a:solidFill>
        </p:spPr>
      </p:pic>
      <p:pic>
        <p:nvPicPr>
          <p:cNvPr id="11" name="Рисунок 10">
            <a:extLst>
              <a:ext uri="{FF2B5EF4-FFF2-40B4-BE49-F238E27FC236}">
                <a16:creationId xmlns:a16="http://schemas.microsoft.com/office/drawing/2014/main" id="{127BB783-B55A-4416-8B58-DCD05A8657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0810" y="147248"/>
            <a:ext cx="2129637" cy="1506165"/>
          </a:xfrm>
          <a:prstGeom prst="rect">
            <a:avLst/>
          </a:prstGeom>
        </p:spPr>
      </p:pic>
      <p:cxnSp>
        <p:nvCxnSpPr>
          <p:cNvPr id="12" name="Пряма сполучна лінія 11">
            <a:extLst>
              <a:ext uri="{FF2B5EF4-FFF2-40B4-BE49-F238E27FC236}">
                <a16:creationId xmlns:a16="http://schemas.microsoft.com/office/drawing/2014/main" id="{D169A382-4AAB-45D1-84E3-905C24AC7D6B}"/>
              </a:ext>
            </a:extLst>
          </p:cNvPr>
          <p:cNvCxnSpPr>
            <a:cxnSpLocks/>
          </p:cNvCxnSpPr>
          <p:nvPr userDrawn="1"/>
        </p:nvCxnSpPr>
        <p:spPr>
          <a:xfrm flipH="1">
            <a:off x="1227095" y="1308962"/>
            <a:ext cx="8053594"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14" name="Місце для вмісту 2">
            <a:extLst>
              <a:ext uri="{FF2B5EF4-FFF2-40B4-BE49-F238E27FC236}">
                <a16:creationId xmlns:a16="http://schemas.microsoft.com/office/drawing/2014/main" id="{967D5FF9-A71F-41D3-96C4-DCD453BAC7DD}"/>
              </a:ext>
            </a:extLst>
          </p:cNvPr>
          <p:cNvSpPr>
            <a:spLocks noGrp="1"/>
          </p:cNvSpPr>
          <p:nvPr>
            <p:ph idx="10"/>
          </p:nvPr>
        </p:nvSpPr>
        <p:spPr>
          <a:xfrm>
            <a:off x="1200293" y="621157"/>
            <a:ext cx="7812401" cy="558346"/>
          </a:xfrm>
        </p:spPr>
        <p:txBody>
          <a:bodyPr>
            <a:noAutofit/>
          </a:bodyPr>
          <a:lstStyle>
            <a:lvl1pPr marL="0" indent="0" algn="just">
              <a:buNone/>
              <a:defRPr sz="4400">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cxnSp>
        <p:nvCxnSpPr>
          <p:cNvPr id="23" name="Пряма сполучна лінія 22">
            <a:extLst>
              <a:ext uri="{FF2B5EF4-FFF2-40B4-BE49-F238E27FC236}">
                <a16:creationId xmlns:a16="http://schemas.microsoft.com/office/drawing/2014/main" id="{F61BE061-DEAA-4881-9E1D-1FEC830E1EF8}"/>
              </a:ext>
            </a:extLst>
          </p:cNvPr>
          <p:cNvCxnSpPr>
            <a:cxnSpLocks/>
          </p:cNvCxnSpPr>
          <p:nvPr userDrawn="1"/>
        </p:nvCxnSpPr>
        <p:spPr>
          <a:xfrm flipV="1">
            <a:off x="1361533" y="1837069"/>
            <a:ext cx="0" cy="2924186"/>
          </a:xfrm>
          <a:prstGeom prst="line">
            <a:avLst/>
          </a:prstGeom>
          <a:ln w="12700">
            <a:solidFill>
              <a:schemeClr val="tx1">
                <a:lumMod val="85000"/>
                <a:lumOff val="15000"/>
                <a:alpha val="9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4" name="Овал 23">
            <a:extLst>
              <a:ext uri="{FF2B5EF4-FFF2-40B4-BE49-F238E27FC236}">
                <a16:creationId xmlns:a16="http://schemas.microsoft.com/office/drawing/2014/main" id="{EE3BE7D2-D617-4FD1-866A-EA58AE363284}"/>
              </a:ext>
            </a:extLst>
          </p:cNvPr>
          <p:cNvSpPr/>
          <p:nvPr userDrawn="1"/>
        </p:nvSpPr>
        <p:spPr>
          <a:xfrm>
            <a:off x="1201513" y="3579389"/>
            <a:ext cx="307777" cy="307777"/>
          </a:xfrm>
          <a:prstGeom prst="ellipse">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5" name="Овал 24">
            <a:extLst>
              <a:ext uri="{FF2B5EF4-FFF2-40B4-BE49-F238E27FC236}">
                <a16:creationId xmlns:a16="http://schemas.microsoft.com/office/drawing/2014/main" id="{1C0044FD-CCCB-4CD5-B979-EE24B9C2EA02}"/>
              </a:ext>
            </a:extLst>
          </p:cNvPr>
          <p:cNvSpPr/>
          <p:nvPr userDrawn="1"/>
        </p:nvSpPr>
        <p:spPr>
          <a:xfrm>
            <a:off x="1205456" y="2637703"/>
            <a:ext cx="307777" cy="307777"/>
          </a:xfrm>
          <a:prstGeom prst="ellipse">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7" name="Овал 36">
            <a:extLst>
              <a:ext uri="{FF2B5EF4-FFF2-40B4-BE49-F238E27FC236}">
                <a16:creationId xmlns:a16="http://schemas.microsoft.com/office/drawing/2014/main" id="{B2F6EA31-ADAA-4939-86F2-4240B8A3BA17}"/>
              </a:ext>
            </a:extLst>
          </p:cNvPr>
          <p:cNvSpPr/>
          <p:nvPr userDrawn="1"/>
        </p:nvSpPr>
        <p:spPr>
          <a:xfrm>
            <a:off x="1205456" y="1687118"/>
            <a:ext cx="307777" cy="307777"/>
          </a:xfrm>
          <a:prstGeom prst="ellipse">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8" name="Овал 37">
            <a:extLst>
              <a:ext uri="{FF2B5EF4-FFF2-40B4-BE49-F238E27FC236}">
                <a16:creationId xmlns:a16="http://schemas.microsoft.com/office/drawing/2014/main" id="{761F3041-B7C4-439F-AD5C-9D7EDB12EC7B}"/>
              </a:ext>
            </a:extLst>
          </p:cNvPr>
          <p:cNvSpPr/>
          <p:nvPr userDrawn="1"/>
        </p:nvSpPr>
        <p:spPr>
          <a:xfrm>
            <a:off x="1207644" y="4477287"/>
            <a:ext cx="307777" cy="307777"/>
          </a:xfrm>
          <a:prstGeom prst="ellipse">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39" name="Пряма сполучна лінія 38">
            <a:extLst>
              <a:ext uri="{FF2B5EF4-FFF2-40B4-BE49-F238E27FC236}">
                <a16:creationId xmlns:a16="http://schemas.microsoft.com/office/drawing/2014/main" id="{5B7C4DE0-4C78-4FA7-A1BF-062E8315E06B}"/>
              </a:ext>
            </a:extLst>
          </p:cNvPr>
          <p:cNvCxnSpPr>
            <a:cxnSpLocks/>
          </p:cNvCxnSpPr>
          <p:nvPr userDrawn="1"/>
        </p:nvCxnSpPr>
        <p:spPr>
          <a:xfrm flipV="1">
            <a:off x="4726692" y="1837069"/>
            <a:ext cx="0" cy="2924186"/>
          </a:xfrm>
          <a:prstGeom prst="line">
            <a:avLst/>
          </a:prstGeom>
          <a:ln w="12700">
            <a:solidFill>
              <a:schemeClr val="tx1">
                <a:lumMod val="85000"/>
                <a:lumOff val="15000"/>
                <a:alpha val="9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0" name="Овал 39">
            <a:extLst>
              <a:ext uri="{FF2B5EF4-FFF2-40B4-BE49-F238E27FC236}">
                <a16:creationId xmlns:a16="http://schemas.microsoft.com/office/drawing/2014/main" id="{B5D29E5B-ABA5-4770-8E07-5788F423A2EB}"/>
              </a:ext>
            </a:extLst>
          </p:cNvPr>
          <p:cNvSpPr/>
          <p:nvPr userDrawn="1"/>
        </p:nvSpPr>
        <p:spPr>
          <a:xfrm>
            <a:off x="4566672" y="3579389"/>
            <a:ext cx="307777" cy="307777"/>
          </a:xfrm>
          <a:prstGeom prst="ellipse">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1" name="Овал 40">
            <a:extLst>
              <a:ext uri="{FF2B5EF4-FFF2-40B4-BE49-F238E27FC236}">
                <a16:creationId xmlns:a16="http://schemas.microsoft.com/office/drawing/2014/main" id="{7591CABE-133E-4566-B541-7F716C4B0B5C}"/>
              </a:ext>
            </a:extLst>
          </p:cNvPr>
          <p:cNvSpPr/>
          <p:nvPr userDrawn="1"/>
        </p:nvSpPr>
        <p:spPr>
          <a:xfrm>
            <a:off x="4570615" y="2637703"/>
            <a:ext cx="307777" cy="307777"/>
          </a:xfrm>
          <a:prstGeom prst="ellipse">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2" name="Овал 41">
            <a:extLst>
              <a:ext uri="{FF2B5EF4-FFF2-40B4-BE49-F238E27FC236}">
                <a16:creationId xmlns:a16="http://schemas.microsoft.com/office/drawing/2014/main" id="{B9CA4C36-5FE5-4A44-B782-E02DE08DEE1B}"/>
              </a:ext>
            </a:extLst>
          </p:cNvPr>
          <p:cNvSpPr/>
          <p:nvPr userDrawn="1"/>
        </p:nvSpPr>
        <p:spPr>
          <a:xfrm>
            <a:off x="4570615" y="1687118"/>
            <a:ext cx="307777" cy="307777"/>
          </a:xfrm>
          <a:prstGeom prst="ellipse">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3" name="Овал 42">
            <a:extLst>
              <a:ext uri="{FF2B5EF4-FFF2-40B4-BE49-F238E27FC236}">
                <a16:creationId xmlns:a16="http://schemas.microsoft.com/office/drawing/2014/main" id="{EE2D0258-C2B9-4361-AAA2-4B79D0A47547}"/>
              </a:ext>
            </a:extLst>
          </p:cNvPr>
          <p:cNvSpPr/>
          <p:nvPr userDrawn="1"/>
        </p:nvSpPr>
        <p:spPr>
          <a:xfrm>
            <a:off x="4572803" y="4477287"/>
            <a:ext cx="307777" cy="307777"/>
          </a:xfrm>
          <a:prstGeom prst="ellipse">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44" name="Пряма сполучна лінія 43">
            <a:extLst>
              <a:ext uri="{FF2B5EF4-FFF2-40B4-BE49-F238E27FC236}">
                <a16:creationId xmlns:a16="http://schemas.microsoft.com/office/drawing/2014/main" id="{47F01C35-1714-4079-B838-88A8FB2B95AB}"/>
              </a:ext>
            </a:extLst>
          </p:cNvPr>
          <p:cNvCxnSpPr>
            <a:cxnSpLocks/>
          </p:cNvCxnSpPr>
          <p:nvPr userDrawn="1"/>
        </p:nvCxnSpPr>
        <p:spPr>
          <a:xfrm flipV="1">
            <a:off x="8375383" y="1835678"/>
            <a:ext cx="0" cy="2924186"/>
          </a:xfrm>
          <a:prstGeom prst="line">
            <a:avLst/>
          </a:prstGeom>
          <a:ln w="12700">
            <a:solidFill>
              <a:schemeClr val="tx1">
                <a:lumMod val="85000"/>
                <a:lumOff val="15000"/>
                <a:alpha val="9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5" name="Овал 44">
            <a:extLst>
              <a:ext uri="{FF2B5EF4-FFF2-40B4-BE49-F238E27FC236}">
                <a16:creationId xmlns:a16="http://schemas.microsoft.com/office/drawing/2014/main" id="{3403E49B-03CC-4E6F-9E36-20F3236212A1}"/>
              </a:ext>
            </a:extLst>
          </p:cNvPr>
          <p:cNvSpPr/>
          <p:nvPr userDrawn="1"/>
        </p:nvSpPr>
        <p:spPr>
          <a:xfrm>
            <a:off x="8215363" y="3577998"/>
            <a:ext cx="307777" cy="307777"/>
          </a:xfrm>
          <a:prstGeom prst="ellipse">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6" name="Овал 45">
            <a:extLst>
              <a:ext uri="{FF2B5EF4-FFF2-40B4-BE49-F238E27FC236}">
                <a16:creationId xmlns:a16="http://schemas.microsoft.com/office/drawing/2014/main" id="{4B945D51-2BBF-44D4-8BBD-E49E30EC473B}"/>
              </a:ext>
            </a:extLst>
          </p:cNvPr>
          <p:cNvSpPr/>
          <p:nvPr userDrawn="1"/>
        </p:nvSpPr>
        <p:spPr>
          <a:xfrm>
            <a:off x="8219306" y="2636312"/>
            <a:ext cx="307777" cy="307777"/>
          </a:xfrm>
          <a:prstGeom prst="ellipse">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7" name="Овал 46">
            <a:extLst>
              <a:ext uri="{FF2B5EF4-FFF2-40B4-BE49-F238E27FC236}">
                <a16:creationId xmlns:a16="http://schemas.microsoft.com/office/drawing/2014/main" id="{B4ABA39C-F8CF-4015-A114-02EE65ED301D}"/>
              </a:ext>
            </a:extLst>
          </p:cNvPr>
          <p:cNvSpPr/>
          <p:nvPr userDrawn="1"/>
        </p:nvSpPr>
        <p:spPr>
          <a:xfrm>
            <a:off x="8219306" y="1685727"/>
            <a:ext cx="307777" cy="307777"/>
          </a:xfrm>
          <a:prstGeom prst="ellipse">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8" name="Овал 47">
            <a:extLst>
              <a:ext uri="{FF2B5EF4-FFF2-40B4-BE49-F238E27FC236}">
                <a16:creationId xmlns:a16="http://schemas.microsoft.com/office/drawing/2014/main" id="{9A5B8141-7DD7-4DCD-BB96-2F5F189D14E1}"/>
              </a:ext>
            </a:extLst>
          </p:cNvPr>
          <p:cNvSpPr/>
          <p:nvPr userDrawn="1"/>
        </p:nvSpPr>
        <p:spPr>
          <a:xfrm>
            <a:off x="8221494" y="4475896"/>
            <a:ext cx="307777" cy="307777"/>
          </a:xfrm>
          <a:prstGeom prst="ellipse">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9" name="Місце для вмісту 2">
            <a:extLst>
              <a:ext uri="{FF2B5EF4-FFF2-40B4-BE49-F238E27FC236}">
                <a16:creationId xmlns:a16="http://schemas.microsoft.com/office/drawing/2014/main" id="{C6AFD846-AE2E-4027-A630-E19E51FBFE5D}"/>
              </a:ext>
            </a:extLst>
          </p:cNvPr>
          <p:cNvSpPr>
            <a:spLocks noGrp="1"/>
          </p:cNvSpPr>
          <p:nvPr>
            <p:ph idx="1"/>
          </p:nvPr>
        </p:nvSpPr>
        <p:spPr>
          <a:xfrm>
            <a:off x="1708228" y="1673140"/>
            <a:ext cx="2318418" cy="3681425"/>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50" name="Місце для вмісту 2">
            <a:extLst>
              <a:ext uri="{FF2B5EF4-FFF2-40B4-BE49-F238E27FC236}">
                <a16:creationId xmlns:a16="http://schemas.microsoft.com/office/drawing/2014/main" id="{9CF4DE0D-886E-4DFD-9634-22BBA4EC83E4}"/>
              </a:ext>
            </a:extLst>
          </p:cNvPr>
          <p:cNvSpPr>
            <a:spLocks noGrp="1"/>
          </p:cNvSpPr>
          <p:nvPr>
            <p:ph idx="11"/>
          </p:nvPr>
        </p:nvSpPr>
        <p:spPr>
          <a:xfrm>
            <a:off x="5179206" y="1656790"/>
            <a:ext cx="2318418" cy="3681425"/>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51" name="Місце для вмісту 2">
            <a:extLst>
              <a:ext uri="{FF2B5EF4-FFF2-40B4-BE49-F238E27FC236}">
                <a16:creationId xmlns:a16="http://schemas.microsoft.com/office/drawing/2014/main" id="{1776FA0F-F9AB-41F6-A63B-62F6625428C2}"/>
              </a:ext>
            </a:extLst>
          </p:cNvPr>
          <p:cNvSpPr>
            <a:spLocks noGrp="1"/>
          </p:cNvSpPr>
          <p:nvPr>
            <p:ph idx="12"/>
          </p:nvPr>
        </p:nvSpPr>
        <p:spPr>
          <a:xfrm>
            <a:off x="8685348" y="1652242"/>
            <a:ext cx="2318418" cy="3681425"/>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52" name="Місце для вмісту 2">
            <a:extLst>
              <a:ext uri="{FF2B5EF4-FFF2-40B4-BE49-F238E27FC236}">
                <a16:creationId xmlns:a16="http://schemas.microsoft.com/office/drawing/2014/main" id="{97630905-5C2F-4F37-9608-DDA7E9CED1A1}"/>
              </a:ext>
            </a:extLst>
          </p:cNvPr>
          <p:cNvSpPr>
            <a:spLocks noGrp="1"/>
          </p:cNvSpPr>
          <p:nvPr>
            <p:ph idx="13"/>
          </p:nvPr>
        </p:nvSpPr>
        <p:spPr>
          <a:xfrm>
            <a:off x="1201658" y="1663037"/>
            <a:ext cx="393212" cy="558346"/>
          </a:xfrm>
        </p:spPr>
        <p:txBody>
          <a:bodyPr>
            <a:noAutofit/>
          </a:bodyPr>
          <a:lstStyle>
            <a:lvl1pPr marL="0" indent="0" algn="just">
              <a:buNone/>
              <a:defRPr sz="2000">
                <a:solidFill>
                  <a:schemeClr val="bg1"/>
                </a:solidFill>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
        <p:nvSpPr>
          <p:cNvPr id="53" name="Місце для вмісту 2">
            <a:extLst>
              <a:ext uri="{FF2B5EF4-FFF2-40B4-BE49-F238E27FC236}">
                <a16:creationId xmlns:a16="http://schemas.microsoft.com/office/drawing/2014/main" id="{3382BAFB-D820-45FF-A464-99118B02D07A}"/>
              </a:ext>
            </a:extLst>
          </p:cNvPr>
          <p:cNvSpPr>
            <a:spLocks noGrp="1"/>
          </p:cNvSpPr>
          <p:nvPr>
            <p:ph idx="14"/>
          </p:nvPr>
        </p:nvSpPr>
        <p:spPr>
          <a:xfrm>
            <a:off x="1201658" y="2598848"/>
            <a:ext cx="393212" cy="558346"/>
          </a:xfrm>
        </p:spPr>
        <p:txBody>
          <a:bodyPr>
            <a:noAutofit/>
          </a:bodyPr>
          <a:lstStyle>
            <a:lvl1pPr marL="0" indent="0" algn="just">
              <a:buNone/>
              <a:defRPr sz="2000">
                <a:solidFill>
                  <a:schemeClr val="bg1"/>
                </a:solidFill>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
        <p:nvSpPr>
          <p:cNvPr id="54" name="Місце для вмісту 2">
            <a:extLst>
              <a:ext uri="{FF2B5EF4-FFF2-40B4-BE49-F238E27FC236}">
                <a16:creationId xmlns:a16="http://schemas.microsoft.com/office/drawing/2014/main" id="{92B15F04-1E8B-40B5-AD04-9EC2F357622D}"/>
              </a:ext>
            </a:extLst>
          </p:cNvPr>
          <p:cNvSpPr>
            <a:spLocks noGrp="1"/>
          </p:cNvSpPr>
          <p:nvPr>
            <p:ph idx="15"/>
          </p:nvPr>
        </p:nvSpPr>
        <p:spPr>
          <a:xfrm>
            <a:off x="1206865" y="3564793"/>
            <a:ext cx="393212" cy="558346"/>
          </a:xfrm>
        </p:spPr>
        <p:txBody>
          <a:bodyPr>
            <a:noAutofit/>
          </a:bodyPr>
          <a:lstStyle>
            <a:lvl1pPr marL="0" indent="0" algn="just">
              <a:buNone/>
              <a:defRPr sz="2000">
                <a:solidFill>
                  <a:schemeClr val="bg1"/>
                </a:solidFill>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
        <p:nvSpPr>
          <p:cNvPr id="55" name="Місце для вмісту 2">
            <a:extLst>
              <a:ext uri="{FF2B5EF4-FFF2-40B4-BE49-F238E27FC236}">
                <a16:creationId xmlns:a16="http://schemas.microsoft.com/office/drawing/2014/main" id="{6D04D208-1BA3-49D5-9125-D97884A543BF}"/>
              </a:ext>
            </a:extLst>
          </p:cNvPr>
          <p:cNvSpPr>
            <a:spLocks noGrp="1"/>
          </p:cNvSpPr>
          <p:nvPr>
            <p:ph idx="16"/>
          </p:nvPr>
        </p:nvSpPr>
        <p:spPr>
          <a:xfrm>
            <a:off x="1187906" y="4462515"/>
            <a:ext cx="393212" cy="558346"/>
          </a:xfrm>
        </p:spPr>
        <p:txBody>
          <a:bodyPr>
            <a:noAutofit/>
          </a:bodyPr>
          <a:lstStyle>
            <a:lvl1pPr marL="0" indent="0" algn="just">
              <a:buNone/>
              <a:defRPr sz="2000">
                <a:solidFill>
                  <a:schemeClr val="bg1"/>
                </a:solidFill>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
        <p:nvSpPr>
          <p:cNvPr id="56" name="Місце для вмісту 2">
            <a:extLst>
              <a:ext uri="{FF2B5EF4-FFF2-40B4-BE49-F238E27FC236}">
                <a16:creationId xmlns:a16="http://schemas.microsoft.com/office/drawing/2014/main" id="{81F3E900-673D-4915-802B-030C54844847}"/>
              </a:ext>
            </a:extLst>
          </p:cNvPr>
          <p:cNvSpPr>
            <a:spLocks noGrp="1"/>
          </p:cNvSpPr>
          <p:nvPr>
            <p:ph idx="17"/>
          </p:nvPr>
        </p:nvSpPr>
        <p:spPr>
          <a:xfrm>
            <a:off x="4566672" y="1668385"/>
            <a:ext cx="393212" cy="558346"/>
          </a:xfrm>
        </p:spPr>
        <p:txBody>
          <a:bodyPr>
            <a:noAutofit/>
          </a:bodyPr>
          <a:lstStyle>
            <a:lvl1pPr marL="0" indent="0" algn="just">
              <a:buNone/>
              <a:defRPr sz="2000">
                <a:solidFill>
                  <a:schemeClr val="bg1"/>
                </a:solidFill>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
        <p:nvSpPr>
          <p:cNvPr id="57" name="Місце для вмісту 2">
            <a:extLst>
              <a:ext uri="{FF2B5EF4-FFF2-40B4-BE49-F238E27FC236}">
                <a16:creationId xmlns:a16="http://schemas.microsoft.com/office/drawing/2014/main" id="{0DF7F4A6-3B7A-47DE-830D-8627ACD8524D}"/>
              </a:ext>
            </a:extLst>
          </p:cNvPr>
          <p:cNvSpPr>
            <a:spLocks noGrp="1"/>
          </p:cNvSpPr>
          <p:nvPr>
            <p:ph idx="18"/>
          </p:nvPr>
        </p:nvSpPr>
        <p:spPr>
          <a:xfrm>
            <a:off x="4566672" y="2621278"/>
            <a:ext cx="393212" cy="558346"/>
          </a:xfrm>
        </p:spPr>
        <p:txBody>
          <a:bodyPr>
            <a:noAutofit/>
          </a:bodyPr>
          <a:lstStyle>
            <a:lvl1pPr marL="0" indent="0" algn="just">
              <a:buNone/>
              <a:defRPr sz="2000">
                <a:solidFill>
                  <a:schemeClr val="bg1"/>
                </a:solidFill>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
        <p:nvSpPr>
          <p:cNvPr id="58" name="Місце для вмісту 2">
            <a:extLst>
              <a:ext uri="{FF2B5EF4-FFF2-40B4-BE49-F238E27FC236}">
                <a16:creationId xmlns:a16="http://schemas.microsoft.com/office/drawing/2014/main" id="{56DABB5A-CCCD-45AA-9519-FCF6E9A42452}"/>
              </a:ext>
            </a:extLst>
          </p:cNvPr>
          <p:cNvSpPr>
            <a:spLocks noGrp="1"/>
          </p:cNvSpPr>
          <p:nvPr>
            <p:ph idx="19"/>
          </p:nvPr>
        </p:nvSpPr>
        <p:spPr>
          <a:xfrm>
            <a:off x="4566672" y="3563899"/>
            <a:ext cx="393212" cy="558346"/>
          </a:xfrm>
        </p:spPr>
        <p:txBody>
          <a:bodyPr>
            <a:noAutofit/>
          </a:bodyPr>
          <a:lstStyle>
            <a:lvl1pPr marL="0" indent="0" algn="just">
              <a:buNone/>
              <a:defRPr sz="2000">
                <a:solidFill>
                  <a:schemeClr val="bg1"/>
                </a:solidFill>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
        <p:nvSpPr>
          <p:cNvPr id="59" name="Місце для вмісту 2">
            <a:extLst>
              <a:ext uri="{FF2B5EF4-FFF2-40B4-BE49-F238E27FC236}">
                <a16:creationId xmlns:a16="http://schemas.microsoft.com/office/drawing/2014/main" id="{2C23ED28-63DC-4AF0-BAF2-1E88A5A0DF03}"/>
              </a:ext>
            </a:extLst>
          </p:cNvPr>
          <p:cNvSpPr>
            <a:spLocks noGrp="1"/>
          </p:cNvSpPr>
          <p:nvPr>
            <p:ph idx="20"/>
          </p:nvPr>
        </p:nvSpPr>
        <p:spPr>
          <a:xfrm>
            <a:off x="4572826" y="4462515"/>
            <a:ext cx="393212" cy="558346"/>
          </a:xfrm>
        </p:spPr>
        <p:txBody>
          <a:bodyPr>
            <a:noAutofit/>
          </a:bodyPr>
          <a:lstStyle>
            <a:lvl1pPr marL="0" indent="0" algn="just">
              <a:buNone/>
              <a:defRPr sz="2000">
                <a:solidFill>
                  <a:schemeClr val="bg1"/>
                </a:solidFill>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
        <p:nvSpPr>
          <p:cNvPr id="60" name="Місце для вмісту 2">
            <a:extLst>
              <a:ext uri="{FF2B5EF4-FFF2-40B4-BE49-F238E27FC236}">
                <a16:creationId xmlns:a16="http://schemas.microsoft.com/office/drawing/2014/main" id="{2D97211F-1DFA-4284-A306-93E1115F40B2}"/>
              </a:ext>
            </a:extLst>
          </p:cNvPr>
          <p:cNvSpPr>
            <a:spLocks noGrp="1"/>
          </p:cNvSpPr>
          <p:nvPr>
            <p:ph idx="21"/>
          </p:nvPr>
        </p:nvSpPr>
        <p:spPr>
          <a:xfrm>
            <a:off x="8201711" y="1663037"/>
            <a:ext cx="394327" cy="558346"/>
          </a:xfrm>
        </p:spPr>
        <p:txBody>
          <a:bodyPr>
            <a:noAutofit/>
          </a:bodyPr>
          <a:lstStyle>
            <a:lvl1pPr marL="0" indent="0" algn="just">
              <a:buNone/>
              <a:defRPr sz="2000">
                <a:solidFill>
                  <a:schemeClr val="bg1"/>
                </a:solidFill>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
        <p:nvSpPr>
          <p:cNvPr id="61" name="Місце для вмісту 2">
            <a:extLst>
              <a:ext uri="{FF2B5EF4-FFF2-40B4-BE49-F238E27FC236}">
                <a16:creationId xmlns:a16="http://schemas.microsoft.com/office/drawing/2014/main" id="{5F885FFD-C90A-453E-A851-A5D46C5F35AB}"/>
              </a:ext>
            </a:extLst>
          </p:cNvPr>
          <p:cNvSpPr>
            <a:spLocks noGrp="1"/>
          </p:cNvSpPr>
          <p:nvPr>
            <p:ph idx="22"/>
          </p:nvPr>
        </p:nvSpPr>
        <p:spPr>
          <a:xfrm>
            <a:off x="8128812" y="2621211"/>
            <a:ext cx="521371" cy="558346"/>
          </a:xfrm>
        </p:spPr>
        <p:txBody>
          <a:bodyPr>
            <a:noAutofit/>
          </a:bodyPr>
          <a:lstStyle>
            <a:lvl1pPr marL="0" indent="0" algn="just">
              <a:buNone/>
              <a:defRPr sz="2000">
                <a:solidFill>
                  <a:schemeClr val="bg1"/>
                </a:solidFill>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
        <p:nvSpPr>
          <p:cNvPr id="62" name="Місце для вмісту 2">
            <a:extLst>
              <a:ext uri="{FF2B5EF4-FFF2-40B4-BE49-F238E27FC236}">
                <a16:creationId xmlns:a16="http://schemas.microsoft.com/office/drawing/2014/main" id="{8BA20A24-2A21-45F7-8194-095A7ABC074D}"/>
              </a:ext>
            </a:extLst>
          </p:cNvPr>
          <p:cNvSpPr>
            <a:spLocks noGrp="1"/>
          </p:cNvSpPr>
          <p:nvPr>
            <p:ph idx="23"/>
          </p:nvPr>
        </p:nvSpPr>
        <p:spPr>
          <a:xfrm>
            <a:off x="8128813" y="3558597"/>
            <a:ext cx="521371" cy="558346"/>
          </a:xfrm>
        </p:spPr>
        <p:txBody>
          <a:bodyPr>
            <a:noAutofit/>
          </a:bodyPr>
          <a:lstStyle>
            <a:lvl1pPr marL="0" indent="0" algn="just">
              <a:buNone/>
              <a:defRPr sz="2000">
                <a:solidFill>
                  <a:schemeClr val="bg1"/>
                </a:solidFill>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
        <p:nvSpPr>
          <p:cNvPr id="63" name="Місце для вмісту 2">
            <a:extLst>
              <a:ext uri="{FF2B5EF4-FFF2-40B4-BE49-F238E27FC236}">
                <a16:creationId xmlns:a16="http://schemas.microsoft.com/office/drawing/2014/main" id="{A35D042A-77CF-4DAC-87D0-67E825299078}"/>
              </a:ext>
            </a:extLst>
          </p:cNvPr>
          <p:cNvSpPr>
            <a:spLocks noGrp="1"/>
          </p:cNvSpPr>
          <p:nvPr>
            <p:ph idx="24"/>
          </p:nvPr>
        </p:nvSpPr>
        <p:spPr>
          <a:xfrm>
            <a:off x="8138190" y="4462515"/>
            <a:ext cx="521371" cy="558346"/>
          </a:xfrm>
        </p:spPr>
        <p:txBody>
          <a:bodyPr>
            <a:noAutofit/>
          </a:bodyPr>
          <a:lstStyle>
            <a:lvl1pPr marL="0" indent="0" algn="just">
              <a:buNone/>
              <a:defRPr sz="2000">
                <a:solidFill>
                  <a:schemeClr val="bg1"/>
                </a:solidFill>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Tree>
    <p:extLst>
      <p:ext uri="{BB962C8B-B14F-4D97-AF65-F5344CB8AC3E}">
        <p14:creationId xmlns:p14="http://schemas.microsoft.com/office/powerpoint/2010/main" val="2010546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Пустий слайд">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127BB783-B55A-4416-8B58-DCD05A8657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0810" y="147248"/>
            <a:ext cx="2129637" cy="1506165"/>
          </a:xfrm>
          <a:prstGeom prst="rect">
            <a:avLst/>
          </a:prstGeom>
        </p:spPr>
      </p:pic>
      <p:cxnSp>
        <p:nvCxnSpPr>
          <p:cNvPr id="12" name="Пряма сполучна лінія 11">
            <a:extLst>
              <a:ext uri="{FF2B5EF4-FFF2-40B4-BE49-F238E27FC236}">
                <a16:creationId xmlns:a16="http://schemas.microsoft.com/office/drawing/2014/main" id="{D169A382-4AAB-45D1-84E3-905C24AC7D6B}"/>
              </a:ext>
            </a:extLst>
          </p:cNvPr>
          <p:cNvCxnSpPr>
            <a:cxnSpLocks/>
          </p:cNvCxnSpPr>
          <p:nvPr userDrawn="1"/>
        </p:nvCxnSpPr>
        <p:spPr>
          <a:xfrm flipH="1">
            <a:off x="1227095" y="1308962"/>
            <a:ext cx="8053594"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14" name="Місце для вмісту 2">
            <a:extLst>
              <a:ext uri="{FF2B5EF4-FFF2-40B4-BE49-F238E27FC236}">
                <a16:creationId xmlns:a16="http://schemas.microsoft.com/office/drawing/2014/main" id="{967D5FF9-A71F-41D3-96C4-DCD453BAC7DD}"/>
              </a:ext>
            </a:extLst>
          </p:cNvPr>
          <p:cNvSpPr>
            <a:spLocks noGrp="1"/>
          </p:cNvSpPr>
          <p:nvPr>
            <p:ph idx="10"/>
          </p:nvPr>
        </p:nvSpPr>
        <p:spPr>
          <a:xfrm>
            <a:off x="1200293" y="621157"/>
            <a:ext cx="7812401" cy="558346"/>
          </a:xfrm>
        </p:spPr>
        <p:txBody>
          <a:bodyPr>
            <a:noAutofit/>
          </a:bodyPr>
          <a:lstStyle>
            <a:lvl1pPr marL="0" indent="0" algn="just">
              <a:buNone/>
              <a:defRPr sz="4400">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5" name="Овал 4">
            <a:extLst>
              <a:ext uri="{FF2B5EF4-FFF2-40B4-BE49-F238E27FC236}">
                <a16:creationId xmlns:a16="http://schemas.microsoft.com/office/drawing/2014/main" id="{C8B976C6-7054-4B17-909C-9C5B52D501F8}"/>
              </a:ext>
            </a:extLst>
          </p:cNvPr>
          <p:cNvSpPr/>
          <p:nvPr userDrawn="1"/>
        </p:nvSpPr>
        <p:spPr>
          <a:xfrm>
            <a:off x="11215764" y="5943285"/>
            <a:ext cx="1774918" cy="1870373"/>
          </a:xfrm>
          <a:prstGeom prst="ellipse">
            <a:avLst/>
          </a:prstGeom>
          <a:noFill/>
          <a:ln w="158750">
            <a:solidFill>
              <a:srgbClr val="9FB5D2">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6" name="Овал 5">
            <a:extLst>
              <a:ext uri="{FF2B5EF4-FFF2-40B4-BE49-F238E27FC236}">
                <a16:creationId xmlns:a16="http://schemas.microsoft.com/office/drawing/2014/main" id="{8FC914E7-80DC-48C7-A642-B4E6064DB473}"/>
              </a:ext>
            </a:extLst>
          </p:cNvPr>
          <p:cNvSpPr/>
          <p:nvPr userDrawn="1"/>
        </p:nvSpPr>
        <p:spPr>
          <a:xfrm>
            <a:off x="11485774" y="6233287"/>
            <a:ext cx="1228725" cy="1228725"/>
          </a:xfrm>
          <a:prstGeom prst="ellipse">
            <a:avLst/>
          </a:prstGeom>
          <a:noFill/>
          <a:ln w="158750">
            <a:solidFill>
              <a:srgbClr val="FFC000">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7" name="Овал 6">
            <a:extLst>
              <a:ext uri="{FF2B5EF4-FFF2-40B4-BE49-F238E27FC236}">
                <a16:creationId xmlns:a16="http://schemas.microsoft.com/office/drawing/2014/main" id="{9752DAB8-0098-461B-9556-724E1BB2A8E1}"/>
              </a:ext>
            </a:extLst>
          </p:cNvPr>
          <p:cNvSpPr/>
          <p:nvPr userDrawn="1"/>
        </p:nvSpPr>
        <p:spPr>
          <a:xfrm>
            <a:off x="11772781" y="6511183"/>
            <a:ext cx="663145" cy="698809"/>
          </a:xfrm>
          <a:prstGeom prst="ellipse">
            <a:avLst/>
          </a:prstGeom>
          <a:noFill/>
          <a:ln w="158750">
            <a:solidFill>
              <a:srgbClr val="9FB5D2">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3" name="Місце для вмісту 2">
            <a:extLst>
              <a:ext uri="{FF2B5EF4-FFF2-40B4-BE49-F238E27FC236}">
                <a16:creationId xmlns:a16="http://schemas.microsoft.com/office/drawing/2014/main" id="{16900830-01D5-4E77-B298-5F1BAA53F47A}"/>
              </a:ext>
            </a:extLst>
          </p:cNvPr>
          <p:cNvSpPr>
            <a:spLocks noGrp="1"/>
          </p:cNvSpPr>
          <p:nvPr>
            <p:ph idx="11" hasCustomPrompt="1"/>
          </p:nvPr>
        </p:nvSpPr>
        <p:spPr>
          <a:xfrm>
            <a:off x="1922520" y="1433346"/>
            <a:ext cx="812402" cy="1023308"/>
          </a:xfrm>
        </p:spPr>
        <p:txBody>
          <a:bodyPr>
            <a:noAutofit/>
          </a:bodyPr>
          <a:lstStyle>
            <a:lvl1pPr marL="0" indent="0" algn="just">
              <a:buNone/>
              <a:defRPr sz="8000">
                <a:solidFill>
                  <a:srgbClr val="FBBB1D"/>
                </a:solidFill>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1</a:t>
            </a:r>
          </a:p>
        </p:txBody>
      </p:sp>
      <p:sp>
        <p:nvSpPr>
          <p:cNvPr id="34" name="Місце для вмісту 2">
            <a:extLst>
              <a:ext uri="{FF2B5EF4-FFF2-40B4-BE49-F238E27FC236}">
                <a16:creationId xmlns:a16="http://schemas.microsoft.com/office/drawing/2014/main" id="{0E838AE0-33FC-44E2-9E38-C4AD62F9889D}"/>
              </a:ext>
            </a:extLst>
          </p:cNvPr>
          <p:cNvSpPr>
            <a:spLocks noGrp="1"/>
          </p:cNvSpPr>
          <p:nvPr>
            <p:ph idx="12" hasCustomPrompt="1"/>
          </p:nvPr>
        </p:nvSpPr>
        <p:spPr>
          <a:xfrm>
            <a:off x="5615965" y="1420781"/>
            <a:ext cx="812402" cy="1023308"/>
          </a:xfrm>
        </p:spPr>
        <p:txBody>
          <a:bodyPr>
            <a:noAutofit/>
          </a:bodyPr>
          <a:lstStyle>
            <a:lvl1pPr marL="0" indent="0" algn="just">
              <a:buNone/>
              <a:defRPr sz="8000">
                <a:solidFill>
                  <a:srgbClr val="FBBB1D"/>
                </a:solidFill>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1</a:t>
            </a:r>
          </a:p>
        </p:txBody>
      </p:sp>
      <p:sp>
        <p:nvSpPr>
          <p:cNvPr id="35" name="Місце для вмісту 2">
            <a:extLst>
              <a:ext uri="{FF2B5EF4-FFF2-40B4-BE49-F238E27FC236}">
                <a16:creationId xmlns:a16="http://schemas.microsoft.com/office/drawing/2014/main" id="{46F26AA5-87EE-4F51-A9C5-B7C778961E03}"/>
              </a:ext>
            </a:extLst>
          </p:cNvPr>
          <p:cNvSpPr>
            <a:spLocks noGrp="1"/>
          </p:cNvSpPr>
          <p:nvPr>
            <p:ph idx="13" hasCustomPrompt="1"/>
          </p:nvPr>
        </p:nvSpPr>
        <p:spPr>
          <a:xfrm>
            <a:off x="9304692" y="1416860"/>
            <a:ext cx="812402" cy="1023308"/>
          </a:xfrm>
        </p:spPr>
        <p:txBody>
          <a:bodyPr>
            <a:noAutofit/>
          </a:bodyPr>
          <a:lstStyle>
            <a:lvl1pPr marL="0" indent="0" algn="just">
              <a:buNone/>
              <a:defRPr sz="8000">
                <a:solidFill>
                  <a:srgbClr val="FBBB1D"/>
                </a:solidFill>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1</a:t>
            </a:r>
          </a:p>
        </p:txBody>
      </p:sp>
      <p:sp>
        <p:nvSpPr>
          <p:cNvPr id="36" name="Місце для вмісту 2">
            <a:extLst>
              <a:ext uri="{FF2B5EF4-FFF2-40B4-BE49-F238E27FC236}">
                <a16:creationId xmlns:a16="http://schemas.microsoft.com/office/drawing/2014/main" id="{F1C533BC-14B9-4FEF-BBDD-C6616DB4F3C0}"/>
              </a:ext>
            </a:extLst>
          </p:cNvPr>
          <p:cNvSpPr>
            <a:spLocks noGrp="1"/>
          </p:cNvSpPr>
          <p:nvPr>
            <p:ph idx="14" hasCustomPrompt="1"/>
          </p:nvPr>
        </p:nvSpPr>
        <p:spPr>
          <a:xfrm>
            <a:off x="9304692" y="4103510"/>
            <a:ext cx="812402" cy="1023308"/>
          </a:xfrm>
        </p:spPr>
        <p:txBody>
          <a:bodyPr>
            <a:noAutofit/>
          </a:bodyPr>
          <a:lstStyle>
            <a:lvl1pPr marL="0" indent="0" algn="just">
              <a:buNone/>
              <a:defRPr sz="8000">
                <a:solidFill>
                  <a:srgbClr val="FBBB1D"/>
                </a:solidFill>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1</a:t>
            </a:r>
          </a:p>
        </p:txBody>
      </p:sp>
      <p:sp>
        <p:nvSpPr>
          <p:cNvPr id="37" name="Місце для вмісту 2">
            <a:extLst>
              <a:ext uri="{FF2B5EF4-FFF2-40B4-BE49-F238E27FC236}">
                <a16:creationId xmlns:a16="http://schemas.microsoft.com/office/drawing/2014/main" id="{6D869989-1871-49EC-A166-B1BB1C585CE8}"/>
              </a:ext>
            </a:extLst>
          </p:cNvPr>
          <p:cNvSpPr>
            <a:spLocks noGrp="1"/>
          </p:cNvSpPr>
          <p:nvPr>
            <p:ph idx="15" hasCustomPrompt="1"/>
          </p:nvPr>
        </p:nvSpPr>
        <p:spPr>
          <a:xfrm>
            <a:off x="5638697" y="4103510"/>
            <a:ext cx="812402" cy="1023308"/>
          </a:xfrm>
        </p:spPr>
        <p:txBody>
          <a:bodyPr>
            <a:noAutofit/>
          </a:bodyPr>
          <a:lstStyle>
            <a:lvl1pPr marL="0" indent="0" algn="just">
              <a:buNone/>
              <a:defRPr sz="8000">
                <a:solidFill>
                  <a:srgbClr val="FBBB1D"/>
                </a:solidFill>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1</a:t>
            </a:r>
          </a:p>
        </p:txBody>
      </p:sp>
      <p:sp>
        <p:nvSpPr>
          <p:cNvPr id="38" name="Місце для вмісту 2">
            <a:extLst>
              <a:ext uri="{FF2B5EF4-FFF2-40B4-BE49-F238E27FC236}">
                <a16:creationId xmlns:a16="http://schemas.microsoft.com/office/drawing/2014/main" id="{A4EF7BC1-780E-4AB1-8519-04AEEB51D90F}"/>
              </a:ext>
            </a:extLst>
          </p:cNvPr>
          <p:cNvSpPr>
            <a:spLocks noGrp="1"/>
          </p:cNvSpPr>
          <p:nvPr>
            <p:ph idx="16" hasCustomPrompt="1"/>
          </p:nvPr>
        </p:nvSpPr>
        <p:spPr>
          <a:xfrm>
            <a:off x="2009868" y="4103510"/>
            <a:ext cx="812402" cy="1023308"/>
          </a:xfrm>
        </p:spPr>
        <p:txBody>
          <a:bodyPr>
            <a:noAutofit/>
          </a:bodyPr>
          <a:lstStyle>
            <a:lvl1pPr marL="0" indent="0" algn="just">
              <a:buNone/>
              <a:defRPr sz="8000">
                <a:solidFill>
                  <a:srgbClr val="FBBB1D"/>
                </a:solidFill>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1</a:t>
            </a:r>
          </a:p>
        </p:txBody>
      </p:sp>
      <p:sp>
        <p:nvSpPr>
          <p:cNvPr id="39" name="Місце для вмісту 2">
            <a:extLst>
              <a:ext uri="{FF2B5EF4-FFF2-40B4-BE49-F238E27FC236}">
                <a16:creationId xmlns:a16="http://schemas.microsoft.com/office/drawing/2014/main" id="{9699284D-BE00-465D-90C0-C75351F188F6}"/>
              </a:ext>
            </a:extLst>
          </p:cNvPr>
          <p:cNvSpPr>
            <a:spLocks noGrp="1"/>
          </p:cNvSpPr>
          <p:nvPr>
            <p:ph idx="1"/>
          </p:nvPr>
        </p:nvSpPr>
        <p:spPr>
          <a:xfrm>
            <a:off x="697644" y="2640398"/>
            <a:ext cx="3262154" cy="1023308"/>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
        <p:nvSpPr>
          <p:cNvPr id="40" name="Місце для вмісту 2">
            <a:extLst>
              <a:ext uri="{FF2B5EF4-FFF2-40B4-BE49-F238E27FC236}">
                <a16:creationId xmlns:a16="http://schemas.microsoft.com/office/drawing/2014/main" id="{D0D83914-BDE4-479D-9380-7B7E05FF6E77}"/>
              </a:ext>
            </a:extLst>
          </p:cNvPr>
          <p:cNvSpPr>
            <a:spLocks noGrp="1"/>
          </p:cNvSpPr>
          <p:nvPr>
            <p:ph idx="17"/>
          </p:nvPr>
        </p:nvSpPr>
        <p:spPr>
          <a:xfrm>
            <a:off x="699462" y="5323127"/>
            <a:ext cx="3262154" cy="1023308"/>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
        <p:nvSpPr>
          <p:cNvPr id="41" name="Місце для вмісту 2">
            <a:extLst>
              <a:ext uri="{FF2B5EF4-FFF2-40B4-BE49-F238E27FC236}">
                <a16:creationId xmlns:a16="http://schemas.microsoft.com/office/drawing/2014/main" id="{88C647AB-3383-414B-91FA-54C0020C74AB}"/>
              </a:ext>
            </a:extLst>
          </p:cNvPr>
          <p:cNvSpPr>
            <a:spLocks noGrp="1"/>
          </p:cNvSpPr>
          <p:nvPr>
            <p:ph idx="18"/>
          </p:nvPr>
        </p:nvSpPr>
        <p:spPr>
          <a:xfrm>
            <a:off x="4391089" y="5323127"/>
            <a:ext cx="3262154" cy="1023308"/>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
        <p:nvSpPr>
          <p:cNvPr id="42" name="Місце для вмісту 2">
            <a:extLst>
              <a:ext uri="{FF2B5EF4-FFF2-40B4-BE49-F238E27FC236}">
                <a16:creationId xmlns:a16="http://schemas.microsoft.com/office/drawing/2014/main" id="{32B9321A-42B1-4D74-94BC-DDBE8B380291}"/>
              </a:ext>
            </a:extLst>
          </p:cNvPr>
          <p:cNvSpPr>
            <a:spLocks noGrp="1"/>
          </p:cNvSpPr>
          <p:nvPr>
            <p:ph idx="19"/>
          </p:nvPr>
        </p:nvSpPr>
        <p:spPr>
          <a:xfrm>
            <a:off x="8079816" y="5323127"/>
            <a:ext cx="3262154" cy="1023308"/>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
        <p:nvSpPr>
          <p:cNvPr id="43" name="Місце для вмісту 2">
            <a:extLst>
              <a:ext uri="{FF2B5EF4-FFF2-40B4-BE49-F238E27FC236}">
                <a16:creationId xmlns:a16="http://schemas.microsoft.com/office/drawing/2014/main" id="{C1B8931E-DFCC-4B03-B262-A315182286D8}"/>
              </a:ext>
            </a:extLst>
          </p:cNvPr>
          <p:cNvSpPr>
            <a:spLocks noGrp="1"/>
          </p:cNvSpPr>
          <p:nvPr>
            <p:ph idx="20"/>
          </p:nvPr>
        </p:nvSpPr>
        <p:spPr>
          <a:xfrm>
            <a:off x="4391089" y="2640398"/>
            <a:ext cx="3262154" cy="1023308"/>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
        <p:nvSpPr>
          <p:cNvPr id="44" name="Місце для вмісту 2">
            <a:extLst>
              <a:ext uri="{FF2B5EF4-FFF2-40B4-BE49-F238E27FC236}">
                <a16:creationId xmlns:a16="http://schemas.microsoft.com/office/drawing/2014/main" id="{BDD89C24-9282-4F7F-8799-4F0CE954AB29}"/>
              </a:ext>
            </a:extLst>
          </p:cNvPr>
          <p:cNvSpPr>
            <a:spLocks noGrp="1"/>
          </p:cNvSpPr>
          <p:nvPr>
            <p:ph idx="21"/>
          </p:nvPr>
        </p:nvSpPr>
        <p:spPr>
          <a:xfrm>
            <a:off x="8079816" y="2640398"/>
            <a:ext cx="3262154" cy="1023308"/>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Tree>
    <p:extLst>
      <p:ext uri="{BB962C8B-B14F-4D97-AF65-F5344CB8AC3E}">
        <p14:creationId xmlns:p14="http://schemas.microsoft.com/office/powerpoint/2010/main" val="2413077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Пустий слайд">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06F2EA6-B83B-46AC-8530-06DB0CCDC3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3157701" y="1653413"/>
            <a:ext cx="8792746" cy="4778683"/>
          </a:xfrm>
          <a:prstGeom prst="rect">
            <a:avLst/>
          </a:prstGeom>
        </p:spPr>
      </p:pic>
      <p:pic>
        <p:nvPicPr>
          <p:cNvPr id="11" name="Рисунок 10">
            <a:extLst>
              <a:ext uri="{FF2B5EF4-FFF2-40B4-BE49-F238E27FC236}">
                <a16:creationId xmlns:a16="http://schemas.microsoft.com/office/drawing/2014/main" id="{127BB783-B55A-4416-8B58-DCD05A8657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0810" y="147248"/>
            <a:ext cx="2129637" cy="1506165"/>
          </a:xfrm>
          <a:prstGeom prst="rect">
            <a:avLst/>
          </a:prstGeom>
        </p:spPr>
      </p:pic>
      <p:cxnSp>
        <p:nvCxnSpPr>
          <p:cNvPr id="12" name="Пряма сполучна лінія 11">
            <a:extLst>
              <a:ext uri="{FF2B5EF4-FFF2-40B4-BE49-F238E27FC236}">
                <a16:creationId xmlns:a16="http://schemas.microsoft.com/office/drawing/2014/main" id="{D169A382-4AAB-45D1-84E3-905C24AC7D6B}"/>
              </a:ext>
            </a:extLst>
          </p:cNvPr>
          <p:cNvCxnSpPr>
            <a:cxnSpLocks/>
          </p:cNvCxnSpPr>
          <p:nvPr userDrawn="1"/>
        </p:nvCxnSpPr>
        <p:spPr>
          <a:xfrm flipH="1">
            <a:off x="1227095" y="1308962"/>
            <a:ext cx="8053594"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14" name="Місце для вмісту 2">
            <a:extLst>
              <a:ext uri="{FF2B5EF4-FFF2-40B4-BE49-F238E27FC236}">
                <a16:creationId xmlns:a16="http://schemas.microsoft.com/office/drawing/2014/main" id="{967D5FF9-A71F-41D3-96C4-DCD453BAC7DD}"/>
              </a:ext>
            </a:extLst>
          </p:cNvPr>
          <p:cNvSpPr>
            <a:spLocks noGrp="1"/>
          </p:cNvSpPr>
          <p:nvPr>
            <p:ph idx="10"/>
          </p:nvPr>
        </p:nvSpPr>
        <p:spPr>
          <a:xfrm>
            <a:off x="1200293" y="621157"/>
            <a:ext cx="7812401" cy="558346"/>
          </a:xfrm>
        </p:spPr>
        <p:txBody>
          <a:bodyPr>
            <a:noAutofit/>
          </a:bodyPr>
          <a:lstStyle>
            <a:lvl1pPr marL="0" indent="0" algn="just">
              <a:buNone/>
              <a:defRPr sz="4400">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33" name="Місце для вмісту 2">
            <a:extLst>
              <a:ext uri="{FF2B5EF4-FFF2-40B4-BE49-F238E27FC236}">
                <a16:creationId xmlns:a16="http://schemas.microsoft.com/office/drawing/2014/main" id="{16900830-01D5-4E77-B298-5F1BAA53F47A}"/>
              </a:ext>
            </a:extLst>
          </p:cNvPr>
          <p:cNvSpPr>
            <a:spLocks noGrp="1"/>
          </p:cNvSpPr>
          <p:nvPr>
            <p:ph idx="11" hasCustomPrompt="1"/>
          </p:nvPr>
        </p:nvSpPr>
        <p:spPr>
          <a:xfrm>
            <a:off x="2876108" y="1537146"/>
            <a:ext cx="812402" cy="1023308"/>
          </a:xfrm>
        </p:spPr>
        <p:txBody>
          <a:bodyPr>
            <a:noAutofit/>
          </a:bodyPr>
          <a:lstStyle>
            <a:lvl1pPr marL="0" indent="0" algn="just">
              <a:buNone/>
              <a:defRPr sz="8000">
                <a:solidFill>
                  <a:srgbClr val="FBBB1D"/>
                </a:solidFill>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1</a:t>
            </a:r>
          </a:p>
        </p:txBody>
      </p:sp>
      <p:sp>
        <p:nvSpPr>
          <p:cNvPr id="34" name="Місце для вмісту 2">
            <a:extLst>
              <a:ext uri="{FF2B5EF4-FFF2-40B4-BE49-F238E27FC236}">
                <a16:creationId xmlns:a16="http://schemas.microsoft.com/office/drawing/2014/main" id="{0E838AE0-33FC-44E2-9E38-C4AD62F9889D}"/>
              </a:ext>
            </a:extLst>
          </p:cNvPr>
          <p:cNvSpPr>
            <a:spLocks noGrp="1"/>
          </p:cNvSpPr>
          <p:nvPr>
            <p:ph idx="12" hasCustomPrompt="1"/>
          </p:nvPr>
        </p:nvSpPr>
        <p:spPr>
          <a:xfrm>
            <a:off x="6569553" y="1524581"/>
            <a:ext cx="812402" cy="1023308"/>
          </a:xfrm>
        </p:spPr>
        <p:txBody>
          <a:bodyPr>
            <a:noAutofit/>
          </a:bodyPr>
          <a:lstStyle>
            <a:lvl1pPr marL="0" indent="0" algn="just">
              <a:buNone/>
              <a:defRPr sz="8000">
                <a:solidFill>
                  <a:srgbClr val="FBBB1D"/>
                </a:solidFill>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1</a:t>
            </a:r>
          </a:p>
        </p:txBody>
      </p:sp>
      <p:sp>
        <p:nvSpPr>
          <p:cNvPr id="37" name="Місце для вмісту 2">
            <a:extLst>
              <a:ext uri="{FF2B5EF4-FFF2-40B4-BE49-F238E27FC236}">
                <a16:creationId xmlns:a16="http://schemas.microsoft.com/office/drawing/2014/main" id="{6D869989-1871-49EC-A166-B1BB1C585CE8}"/>
              </a:ext>
            </a:extLst>
          </p:cNvPr>
          <p:cNvSpPr>
            <a:spLocks noGrp="1"/>
          </p:cNvSpPr>
          <p:nvPr>
            <p:ph idx="15" hasCustomPrompt="1"/>
          </p:nvPr>
        </p:nvSpPr>
        <p:spPr>
          <a:xfrm>
            <a:off x="6592285" y="4207310"/>
            <a:ext cx="812402" cy="1023308"/>
          </a:xfrm>
        </p:spPr>
        <p:txBody>
          <a:bodyPr>
            <a:noAutofit/>
          </a:bodyPr>
          <a:lstStyle>
            <a:lvl1pPr marL="0" indent="0" algn="just">
              <a:buNone/>
              <a:defRPr sz="8000">
                <a:solidFill>
                  <a:srgbClr val="FBBB1D"/>
                </a:solidFill>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1</a:t>
            </a:r>
          </a:p>
        </p:txBody>
      </p:sp>
      <p:sp>
        <p:nvSpPr>
          <p:cNvPr id="38" name="Місце для вмісту 2">
            <a:extLst>
              <a:ext uri="{FF2B5EF4-FFF2-40B4-BE49-F238E27FC236}">
                <a16:creationId xmlns:a16="http://schemas.microsoft.com/office/drawing/2014/main" id="{A4EF7BC1-780E-4AB1-8519-04AEEB51D90F}"/>
              </a:ext>
            </a:extLst>
          </p:cNvPr>
          <p:cNvSpPr>
            <a:spLocks noGrp="1"/>
          </p:cNvSpPr>
          <p:nvPr>
            <p:ph idx="16" hasCustomPrompt="1"/>
          </p:nvPr>
        </p:nvSpPr>
        <p:spPr>
          <a:xfrm>
            <a:off x="2963456" y="4207310"/>
            <a:ext cx="812402" cy="1023308"/>
          </a:xfrm>
        </p:spPr>
        <p:txBody>
          <a:bodyPr>
            <a:noAutofit/>
          </a:bodyPr>
          <a:lstStyle>
            <a:lvl1pPr marL="0" indent="0" algn="just">
              <a:buNone/>
              <a:defRPr sz="8000">
                <a:solidFill>
                  <a:srgbClr val="FBBB1D"/>
                </a:solidFill>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1</a:t>
            </a:r>
          </a:p>
        </p:txBody>
      </p:sp>
      <p:sp>
        <p:nvSpPr>
          <p:cNvPr id="39" name="Місце для вмісту 2">
            <a:extLst>
              <a:ext uri="{FF2B5EF4-FFF2-40B4-BE49-F238E27FC236}">
                <a16:creationId xmlns:a16="http://schemas.microsoft.com/office/drawing/2014/main" id="{9699284D-BE00-465D-90C0-C75351F188F6}"/>
              </a:ext>
            </a:extLst>
          </p:cNvPr>
          <p:cNvSpPr>
            <a:spLocks noGrp="1"/>
          </p:cNvSpPr>
          <p:nvPr>
            <p:ph idx="1"/>
          </p:nvPr>
        </p:nvSpPr>
        <p:spPr>
          <a:xfrm>
            <a:off x="1651232" y="2744198"/>
            <a:ext cx="3262154" cy="1023308"/>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
        <p:nvSpPr>
          <p:cNvPr id="40" name="Місце для вмісту 2">
            <a:extLst>
              <a:ext uri="{FF2B5EF4-FFF2-40B4-BE49-F238E27FC236}">
                <a16:creationId xmlns:a16="http://schemas.microsoft.com/office/drawing/2014/main" id="{D0D83914-BDE4-479D-9380-7B7E05FF6E77}"/>
              </a:ext>
            </a:extLst>
          </p:cNvPr>
          <p:cNvSpPr>
            <a:spLocks noGrp="1"/>
          </p:cNvSpPr>
          <p:nvPr>
            <p:ph idx="17"/>
          </p:nvPr>
        </p:nvSpPr>
        <p:spPr>
          <a:xfrm>
            <a:off x="1653050" y="5426927"/>
            <a:ext cx="3262154" cy="1023308"/>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
        <p:nvSpPr>
          <p:cNvPr id="41" name="Місце для вмісту 2">
            <a:extLst>
              <a:ext uri="{FF2B5EF4-FFF2-40B4-BE49-F238E27FC236}">
                <a16:creationId xmlns:a16="http://schemas.microsoft.com/office/drawing/2014/main" id="{88C647AB-3383-414B-91FA-54C0020C74AB}"/>
              </a:ext>
            </a:extLst>
          </p:cNvPr>
          <p:cNvSpPr>
            <a:spLocks noGrp="1"/>
          </p:cNvSpPr>
          <p:nvPr>
            <p:ph idx="18"/>
          </p:nvPr>
        </p:nvSpPr>
        <p:spPr>
          <a:xfrm>
            <a:off x="5344677" y="5426927"/>
            <a:ext cx="3262154" cy="1023308"/>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
        <p:nvSpPr>
          <p:cNvPr id="43" name="Місце для вмісту 2">
            <a:extLst>
              <a:ext uri="{FF2B5EF4-FFF2-40B4-BE49-F238E27FC236}">
                <a16:creationId xmlns:a16="http://schemas.microsoft.com/office/drawing/2014/main" id="{C1B8931E-DFCC-4B03-B262-A315182286D8}"/>
              </a:ext>
            </a:extLst>
          </p:cNvPr>
          <p:cNvSpPr>
            <a:spLocks noGrp="1"/>
          </p:cNvSpPr>
          <p:nvPr>
            <p:ph idx="20"/>
          </p:nvPr>
        </p:nvSpPr>
        <p:spPr>
          <a:xfrm>
            <a:off x="5344677" y="2744198"/>
            <a:ext cx="3262154" cy="1023308"/>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Tree>
    <p:extLst>
      <p:ext uri="{BB962C8B-B14F-4D97-AF65-F5344CB8AC3E}">
        <p14:creationId xmlns:p14="http://schemas.microsoft.com/office/powerpoint/2010/main" val="4012305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Пустий слайд">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CA2619EA-811B-4DCE-B763-D3DCBB762B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69653"/>
            <a:ext cx="8201025" cy="4613077"/>
          </a:xfrm>
          <a:prstGeom prst="rect">
            <a:avLst/>
          </a:prstGeom>
        </p:spPr>
      </p:pic>
      <p:pic>
        <p:nvPicPr>
          <p:cNvPr id="11" name="Рисунок 10">
            <a:extLst>
              <a:ext uri="{FF2B5EF4-FFF2-40B4-BE49-F238E27FC236}">
                <a16:creationId xmlns:a16="http://schemas.microsoft.com/office/drawing/2014/main" id="{127BB783-B55A-4416-8B58-DCD05A8657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0810" y="147248"/>
            <a:ext cx="2129637" cy="1506165"/>
          </a:xfrm>
          <a:prstGeom prst="rect">
            <a:avLst/>
          </a:prstGeom>
        </p:spPr>
      </p:pic>
      <p:cxnSp>
        <p:nvCxnSpPr>
          <p:cNvPr id="12" name="Пряма сполучна лінія 11">
            <a:extLst>
              <a:ext uri="{FF2B5EF4-FFF2-40B4-BE49-F238E27FC236}">
                <a16:creationId xmlns:a16="http://schemas.microsoft.com/office/drawing/2014/main" id="{D169A382-4AAB-45D1-84E3-905C24AC7D6B}"/>
              </a:ext>
            </a:extLst>
          </p:cNvPr>
          <p:cNvCxnSpPr>
            <a:cxnSpLocks/>
          </p:cNvCxnSpPr>
          <p:nvPr userDrawn="1"/>
        </p:nvCxnSpPr>
        <p:spPr>
          <a:xfrm flipH="1">
            <a:off x="1227095" y="1308962"/>
            <a:ext cx="8053594"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14" name="Місце для вмісту 2">
            <a:extLst>
              <a:ext uri="{FF2B5EF4-FFF2-40B4-BE49-F238E27FC236}">
                <a16:creationId xmlns:a16="http://schemas.microsoft.com/office/drawing/2014/main" id="{967D5FF9-A71F-41D3-96C4-DCD453BAC7DD}"/>
              </a:ext>
            </a:extLst>
          </p:cNvPr>
          <p:cNvSpPr>
            <a:spLocks noGrp="1"/>
          </p:cNvSpPr>
          <p:nvPr>
            <p:ph idx="10"/>
          </p:nvPr>
        </p:nvSpPr>
        <p:spPr>
          <a:xfrm>
            <a:off x="1200293" y="621157"/>
            <a:ext cx="7812401" cy="558346"/>
          </a:xfrm>
        </p:spPr>
        <p:txBody>
          <a:bodyPr>
            <a:noAutofit/>
          </a:bodyPr>
          <a:lstStyle>
            <a:lvl1pPr marL="0" indent="0" algn="just">
              <a:buNone/>
              <a:defRPr sz="4400">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21" name="Місце для вмісту 2">
            <a:extLst>
              <a:ext uri="{FF2B5EF4-FFF2-40B4-BE49-F238E27FC236}">
                <a16:creationId xmlns:a16="http://schemas.microsoft.com/office/drawing/2014/main" id="{9F1CCA7F-A07B-4258-9264-F81C005D68F3}"/>
              </a:ext>
            </a:extLst>
          </p:cNvPr>
          <p:cNvSpPr>
            <a:spLocks noGrp="1"/>
          </p:cNvSpPr>
          <p:nvPr>
            <p:ph idx="12"/>
          </p:nvPr>
        </p:nvSpPr>
        <p:spPr>
          <a:xfrm>
            <a:off x="2865947" y="1914638"/>
            <a:ext cx="3556919" cy="558346"/>
          </a:xfrm>
        </p:spPr>
        <p:txBody>
          <a:bodyPr>
            <a:noAutofit/>
          </a:bodyPr>
          <a:lstStyle>
            <a:lvl1pPr marL="0" indent="0" algn="l">
              <a:buNone/>
              <a:defRPr sz="2800">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22" name="Місце для вмісту 2">
            <a:extLst>
              <a:ext uri="{FF2B5EF4-FFF2-40B4-BE49-F238E27FC236}">
                <a16:creationId xmlns:a16="http://schemas.microsoft.com/office/drawing/2014/main" id="{22DCA500-49C6-4054-9341-98C32CE2CAFC}"/>
              </a:ext>
            </a:extLst>
          </p:cNvPr>
          <p:cNvSpPr>
            <a:spLocks noGrp="1"/>
          </p:cNvSpPr>
          <p:nvPr>
            <p:ph idx="13"/>
          </p:nvPr>
        </p:nvSpPr>
        <p:spPr>
          <a:xfrm>
            <a:off x="2865947" y="4201494"/>
            <a:ext cx="3556919" cy="558346"/>
          </a:xfrm>
        </p:spPr>
        <p:txBody>
          <a:bodyPr>
            <a:noAutofit/>
          </a:bodyPr>
          <a:lstStyle>
            <a:lvl1pPr marL="0" indent="0" algn="l">
              <a:buNone/>
              <a:defRPr sz="2800">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23" name="Місце для вмісту 2">
            <a:extLst>
              <a:ext uri="{FF2B5EF4-FFF2-40B4-BE49-F238E27FC236}">
                <a16:creationId xmlns:a16="http://schemas.microsoft.com/office/drawing/2014/main" id="{39EF959A-C185-4A10-BE12-6113F9FDCB3B}"/>
              </a:ext>
            </a:extLst>
          </p:cNvPr>
          <p:cNvSpPr>
            <a:spLocks noGrp="1"/>
          </p:cNvSpPr>
          <p:nvPr>
            <p:ph idx="14"/>
          </p:nvPr>
        </p:nvSpPr>
        <p:spPr>
          <a:xfrm>
            <a:off x="7358745" y="4201494"/>
            <a:ext cx="3556919" cy="558346"/>
          </a:xfrm>
        </p:spPr>
        <p:txBody>
          <a:bodyPr>
            <a:noAutofit/>
          </a:bodyPr>
          <a:lstStyle>
            <a:lvl1pPr marL="0" indent="0" algn="l">
              <a:buNone/>
              <a:defRPr sz="2800">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24" name="Місце для вмісту 2">
            <a:extLst>
              <a:ext uri="{FF2B5EF4-FFF2-40B4-BE49-F238E27FC236}">
                <a16:creationId xmlns:a16="http://schemas.microsoft.com/office/drawing/2014/main" id="{EEDC426F-4DBB-4552-8E0B-1C0043BF2AAF}"/>
              </a:ext>
            </a:extLst>
          </p:cNvPr>
          <p:cNvSpPr>
            <a:spLocks noGrp="1"/>
          </p:cNvSpPr>
          <p:nvPr>
            <p:ph idx="15"/>
          </p:nvPr>
        </p:nvSpPr>
        <p:spPr>
          <a:xfrm>
            <a:off x="7358745" y="1914638"/>
            <a:ext cx="3556919" cy="558346"/>
          </a:xfrm>
        </p:spPr>
        <p:txBody>
          <a:bodyPr>
            <a:noAutofit/>
          </a:bodyPr>
          <a:lstStyle>
            <a:lvl1pPr marL="0" indent="0" algn="l">
              <a:buNone/>
              <a:defRPr sz="2800">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25" name="Місце для вмісту 2">
            <a:extLst>
              <a:ext uri="{FF2B5EF4-FFF2-40B4-BE49-F238E27FC236}">
                <a16:creationId xmlns:a16="http://schemas.microsoft.com/office/drawing/2014/main" id="{5C65E780-602A-48B9-9E58-A6B9E5E77569}"/>
              </a:ext>
            </a:extLst>
          </p:cNvPr>
          <p:cNvSpPr>
            <a:spLocks noGrp="1"/>
          </p:cNvSpPr>
          <p:nvPr>
            <p:ph idx="1"/>
          </p:nvPr>
        </p:nvSpPr>
        <p:spPr>
          <a:xfrm>
            <a:off x="2865947" y="2488228"/>
            <a:ext cx="3906734" cy="1234688"/>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26" name="Місце для вмісту 2">
            <a:extLst>
              <a:ext uri="{FF2B5EF4-FFF2-40B4-BE49-F238E27FC236}">
                <a16:creationId xmlns:a16="http://schemas.microsoft.com/office/drawing/2014/main" id="{299F4CE2-462C-4DF7-AC8C-70993C582DFE}"/>
              </a:ext>
            </a:extLst>
          </p:cNvPr>
          <p:cNvSpPr>
            <a:spLocks noGrp="1"/>
          </p:cNvSpPr>
          <p:nvPr>
            <p:ph idx="16"/>
          </p:nvPr>
        </p:nvSpPr>
        <p:spPr>
          <a:xfrm>
            <a:off x="2865947" y="4787896"/>
            <a:ext cx="3906734" cy="1234688"/>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27" name="Місце для вмісту 2">
            <a:extLst>
              <a:ext uri="{FF2B5EF4-FFF2-40B4-BE49-F238E27FC236}">
                <a16:creationId xmlns:a16="http://schemas.microsoft.com/office/drawing/2014/main" id="{36A135A0-F6FD-43D2-A500-0DFBAC05201A}"/>
              </a:ext>
            </a:extLst>
          </p:cNvPr>
          <p:cNvSpPr>
            <a:spLocks noGrp="1"/>
          </p:cNvSpPr>
          <p:nvPr>
            <p:ph idx="17"/>
          </p:nvPr>
        </p:nvSpPr>
        <p:spPr>
          <a:xfrm>
            <a:off x="7352668" y="4787896"/>
            <a:ext cx="3906734" cy="1234688"/>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28" name="Місце для вмісту 2">
            <a:extLst>
              <a:ext uri="{FF2B5EF4-FFF2-40B4-BE49-F238E27FC236}">
                <a16:creationId xmlns:a16="http://schemas.microsoft.com/office/drawing/2014/main" id="{3803BC81-35B1-4914-8FE2-375C68F6954C}"/>
              </a:ext>
            </a:extLst>
          </p:cNvPr>
          <p:cNvSpPr>
            <a:spLocks noGrp="1"/>
          </p:cNvSpPr>
          <p:nvPr>
            <p:ph idx="18"/>
          </p:nvPr>
        </p:nvSpPr>
        <p:spPr>
          <a:xfrm>
            <a:off x="7381991" y="2488228"/>
            <a:ext cx="3877411" cy="1234688"/>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Tree>
    <p:extLst>
      <p:ext uri="{BB962C8B-B14F-4D97-AF65-F5344CB8AC3E}">
        <p14:creationId xmlns:p14="http://schemas.microsoft.com/office/powerpoint/2010/main" val="1809081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79301FE5-FD45-4D1D-B789-8CD59D35E980}" type="datetimeFigureOut">
              <a:rPr lang="uk-UA" smtClean="0"/>
              <a:t>03.03.2025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512244A-D2B2-4A04-BBC8-FB9551EFD735}" type="slidenum">
              <a:rPr lang="uk-UA" smtClean="0"/>
              <a:t>‹№›</a:t>
            </a:fld>
            <a:endParaRPr lang="uk-UA"/>
          </a:p>
        </p:txBody>
      </p:sp>
    </p:spTree>
    <p:extLst>
      <p:ext uri="{BB962C8B-B14F-4D97-AF65-F5344CB8AC3E}">
        <p14:creationId xmlns:p14="http://schemas.microsoft.com/office/powerpoint/2010/main" val="879174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Пустий слайд">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127BB783-B55A-4416-8B58-DCD05A8657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0810" y="147248"/>
            <a:ext cx="2129637" cy="1506165"/>
          </a:xfrm>
          <a:prstGeom prst="rect">
            <a:avLst/>
          </a:prstGeom>
        </p:spPr>
      </p:pic>
      <p:cxnSp>
        <p:nvCxnSpPr>
          <p:cNvPr id="12" name="Пряма сполучна лінія 11">
            <a:extLst>
              <a:ext uri="{FF2B5EF4-FFF2-40B4-BE49-F238E27FC236}">
                <a16:creationId xmlns:a16="http://schemas.microsoft.com/office/drawing/2014/main" id="{D169A382-4AAB-45D1-84E3-905C24AC7D6B}"/>
              </a:ext>
            </a:extLst>
          </p:cNvPr>
          <p:cNvCxnSpPr>
            <a:cxnSpLocks/>
          </p:cNvCxnSpPr>
          <p:nvPr userDrawn="1"/>
        </p:nvCxnSpPr>
        <p:spPr>
          <a:xfrm flipH="1">
            <a:off x="1227095" y="1308962"/>
            <a:ext cx="8053594"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14" name="Місце для вмісту 2">
            <a:extLst>
              <a:ext uri="{FF2B5EF4-FFF2-40B4-BE49-F238E27FC236}">
                <a16:creationId xmlns:a16="http://schemas.microsoft.com/office/drawing/2014/main" id="{967D5FF9-A71F-41D3-96C4-DCD453BAC7DD}"/>
              </a:ext>
            </a:extLst>
          </p:cNvPr>
          <p:cNvSpPr>
            <a:spLocks noGrp="1"/>
          </p:cNvSpPr>
          <p:nvPr>
            <p:ph idx="10"/>
          </p:nvPr>
        </p:nvSpPr>
        <p:spPr>
          <a:xfrm>
            <a:off x="1200293" y="621157"/>
            <a:ext cx="7812401" cy="558346"/>
          </a:xfrm>
        </p:spPr>
        <p:txBody>
          <a:bodyPr>
            <a:noAutofit/>
          </a:bodyPr>
          <a:lstStyle>
            <a:lvl1pPr marL="0" indent="0" algn="just">
              <a:buNone/>
              <a:defRPr sz="4400">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2" name="Овал 1">
            <a:extLst>
              <a:ext uri="{FF2B5EF4-FFF2-40B4-BE49-F238E27FC236}">
                <a16:creationId xmlns:a16="http://schemas.microsoft.com/office/drawing/2014/main" id="{832B08A7-A657-48ED-96EA-C9E1B83011E8}"/>
              </a:ext>
            </a:extLst>
          </p:cNvPr>
          <p:cNvSpPr/>
          <p:nvPr userDrawn="1"/>
        </p:nvSpPr>
        <p:spPr>
          <a:xfrm>
            <a:off x="-502364" y="5863044"/>
            <a:ext cx="1774918" cy="1870373"/>
          </a:xfrm>
          <a:prstGeom prst="ellipse">
            <a:avLst/>
          </a:prstGeom>
          <a:noFill/>
          <a:ln w="158750">
            <a:solidFill>
              <a:srgbClr val="9FB5D2">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 name="Овал 2">
            <a:extLst>
              <a:ext uri="{FF2B5EF4-FFF2-40B4-BE49-F238E27FC236}">
                <a16:creationId xmlns:a16="http://schemas.microsoft.com/office/drawing/2014/main" id="{BE435B9F-7767-4FC7-99F8-3F77B1B9AC52}"/>
              </a:ext>
            </a:extLst>
          </p:cNvPr>
          <p:cNvSpPr/>
          <p:nvPr userDrawn="1"/>
        </p:nvSpPr>
        <p:spPr>
          <a:xfrm>
            <a:off x="-266533" y="5201580"/>
            <a:ext cx="965709" cy="965709"/>
          </a:xfrm>
          <a:prstGeom prst="ellipse">
            <a:avLst/>
          </a:prstGeom>
          <a:noFill/>
          <a:ln w="158750">
            <a:solidFill>
              <a:srgbClr val="FFC000">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8" name="Місце для вмісту 2">
            <a:extLst>
              <a:ext uri="{FF2B5EF4-FFF2-40B4-BE49-F238E27FC236}">
                <a16:creationId xmlns:a16="http://schemas.microsoft.com/office/drawing/2014/main" id="{3961D4FF-EBC1-438B-AAE7-CB85380A9A30}"/>
              </a:ext>
            </a:extLst>
          </p:cNvPr>
          <p:cNvSpPr>
            <a:spLocks noGrp="1"/>
          </p:cNvSpPr>
          <p:nvPr>
            <p:ph idx="1"/>
          </p:nvPr>
        </p:nvSpPr>
        <p:spPr>
          <a:xfrm>
            <a:off x="7313989" y="1835384"/>
            <a:ext cx="4173168" cy="4469787"/>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
        <p:nvSpPr>
          <p:cNvPr id="19" name="Місце для вмісту 2">
            <a:extLst>
              <a:ext uri="{FF2B5EF4-FFF2-40B4-BE49-F238E27FC236}">
                <a16:creationId xmlns:a16="http://schemas.microsoft.com/office/drawing/2014/main" id="{4C215C6F-6D99-4E03-ADA2-1A655D7A05C0}"/>
              </a:ext>
            </a:extLst>
          </p:cNvPr>
          <p:cNvSpPr>
            <a:spLocks noGrp="1"/>
          </p:cNvSpPr>
          <p:nvPr>
            <p:ph idx="11" hasCustomPrompt="1"/>
          </p:nvPr>
        </p:nvSpPr>
        <p:spPr>
          <a:xfrm>
            <a:off x="1295036" y="1856821"/>
            <a:ext cx="5456462" cy="4448350"/>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Фотографія</a:t>
            </a:r>
          </a:p>
        </p:txBody>
      </p:sp>
    </p:spTree>
    <p:extLst>
      <p:ext uri="{BB962C8B-B14F-4D97-AF65-F5344CB8AC3E}">
        <p14:creationId xmlns:p14="http://schemas.microsoft.com/office/powerpoint/2010/main" val="3542367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Пустий слайд">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127BB783-B55A-4416-8B58-DCD05A8657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0810" y="147248"/>
            <a:ext cx="2129637" cy="1506165"/>
          </a:xfrm>
          <a:prstGeom prst="rect">
            <a:avLst/>
          </a:prstGeom>
        </p:spPr>
      </p:pic>
      <p:cxnSp>
        <p:nvCxnSpPr>
          <p:cNvPr id="12" name="Пряма сполучна лінія 11">
            <a:extLst>
              <a:ext uri="{FF2B5EF4-FFF2-40B4-BE49-F238E27FC236}">
                <a16:creationId xmlns:a16="http://schemas.microsoft.com/office/drawing/2014/main" id="{D169A382-4AAB-45D1-84E3-905C24AC7D6B}"/>
              </a:ext>
            </a:extLst>
          </p:cNvPr>
          <p:cNvCxnSpPr>
            <a:cxnSpLocks/>
          </p:cNvCxnSpPr>
          <p:nvPr userDrawn="1"/>
        </p:nvCxnSpPr>
        <p:spPr>
          <a:xfrm flipH="1">
            <a:off x="1227095" y="1308962"/>
            <a:ext cx="8053594"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14" name="Місце для вмісту 2">
            <a:extLst>
              <a:ext uri="{FF2B5EF4-FFF2-40B4-BE49-F238E27FC236}">
                <a16:creationId xmlns:a16="http://schemas.microsoft.com/office/drawing/2014/main" id="{967D5FF9-A71F-41D3-96C4-DCD453BAC7DD}"/>
              </a:ext>
            </a:extLst>
          </p:cNvPr>
          <p:cNvSpPr>
            <a:spLocks noGrp="1"/>
          </p:cNvSpPr>
          <p:nvPr>
            <p:ph idx="10"/>
          </p:nvPr>
        </p:nvSpPr>
        <p:spPr>
          <a:xfrm>
            <a:off x="1200293" y="621157"/>
            <a:ext cx="7812401" cy="558346"/>
          </a:xfrm>
        </p:spPr>
        <p:txBody>
          <a:bodyPr>
            <a:noAutofit/>
          </a:bodyPr>
          <a:lstStyle>
            <a:lvl1pPr marL="0" indent="0" algn="just">
              <a:buNone/>
              <a:defRPr sz="4400">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
        <p:nvSpPr>
          <p:cNvPr id="4" name="Овал 3">
            <a:extLst>
              <a:ext uri="{FF2B5EF4-FFF2-40B4-BE49-F238E27FC236}">
                <a16:creationId xmlns:a16="http://schemas.microsoft.com/office/drawing/2014/main" id="{A9E19E38-9C43-4756-8E88-C95AFC71FB9B}"/>
              </a:ext>
            </a:extLst>
          </p:cNvPr>
          <p:cNvSpPr/>
          <p:nvPr userDrawn="1"/>
        </p:nvSpPr>
        <p:spPr>
          <a:xfrm>
            <a:off x="11215764" y="5943285"/>
            <a:ext cx="1774918" cy="1870373"/>
          </a:xfrm>
          <a:prstGeom prst="ellipse">
            <a:avLst/>
          </a:prstGeom>
          <a:noFill/>
          <a:ln w="158750">
            <a:solidFill>
              <a:srgbClr val="9FB5D2">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5" name="Овал 4">
            <a:extLst>
              <a:ext uri="{FF2B5EF4-FFF2-40B4-BE49-F238E27FC236}">
                <a16:creationId xmlns:a16="http://schemas.microsoft.com/office/drawing/2014/main" id="{CFA6407F-BD8B-47C9-933A-A241827EBA88}"/>
              </a:ext>
            </a:extLst>
          </p:cNvPr>
          <p:cNvSpPr/>
          <p:nvPr userDrawn="1"/>
        </p:nvSpPr>
        <p:spPr>
          <a:xfrm>
            <a:off x="11485774" y="6233287"/>
            <a:ext cx="1228725" cy="1228725"/>
          </a:xfrm>
          <a:prstGeom prst="ellipse">
            <a:avLst/>
          </a:prstGeom>
          <a:noFill/>
          <a:ln w="158750">
            <a:solidFill>
              <a:srgbClr val="FFC000">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6" name="Овал 5">
            <a:extLst>
              <a:ext uri="{FF2B5EF4-FFF2-40B4-BE49-F238E27FC236}">
                <a16:creationId xmlns:a16="http://schemas.microsoft.com/office/drawing/2014/main" id="{0A0CF056-12C6-4890-8226-8D12DBE95E5F}"/>
              </a:ext>
            </a:extLst>
          </p:cNvPr>
          <p:cNvSpPr/>
          <p:nvPr userDrawn="1"/>
        </p:nvSpPr>
        <p:spPr>
          <a:xfrm>
            <a:off x="11772781" y="6511183"/>
            <a:ext cx="663145" cy="698809"/>
          </a:xfrm>
          <a:prstGeom prst="ellipse">
            <a:avLst/>
          </a:prstGeom>
          <a:noFill/>
          <a:ln w="158750">
            <a:solidFill>
              <a:srgbClr val="9FB5D2">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6" name="Місце для вмісту 2">
            <a:extLst>
              <a:ext uri="{FF2B5EF4-FFF2-40B4-BE49-F238E27FC236}">
                <a16:creationId xmlns:a16="http://schemas.microsoft.com/office/drawing/2014/main" id="{DA0036D7-B6B5-474B-9A57-5339D7690A72}"/>
              </a:ext>
            </a:extLst>
          </p:cNvPr>
          <p:cNvSpPr>
            <a:spLocks noGrp="1"/>
          </p:cNvSpPr>
          <p:nvPr>
            <p:ph idx="1" hasCustomPrompt="1"/>
          </p:nvPr>
        </p:nvSpPr>
        <p:spPr>
          <a:xfrm>
            <a:off x="5359422" y="1900698"/>
            <a:ext cx="5850169" cy="4469787"/>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uk-UA" dirty="0"/>
              <a:t>Фотографія</a:t>
            </a:r>
          </a:p>
          <a:p>
            <a:pPr lvl="0"/>
            <a:endParaRPr lang="uk-UA" dirty="0"/>
          </a:p>
        </p:txBody>
      </p:sp>
      <p:sp>
        <p:nvSpPr>
          <p:cNvPr id="17" name="Місце для вмісту 2">
            <a:extLst>
              <a:ext uri="{FF2B5EF4-FFF2-40B4-BE49-F238E27FC236}">
                <a16:creationId xmlns:a16="http://schemas.microsoft.com/office/drawing/2014/main" id="{F2536D63-1E96-4DDB-ABEB-4052158EACCE}"/>
              </a:ext>
            </a:extLst>
          </p:cNvPr>
          <p:cNvSpPr>
            <a:spLocks noGrp="1"/>
          </p:cNvSpPr>
          <p:nvPr>
            <p:ph idx="11"/>
          </p:nvPr>
        </p:nvSpPr>
        <p:spPr>
          <a:xfrm>
            <a:off x="677659" y="1922135"/>
            <a:ext cx="3792160" cy="4448350"/>
          </a:xfrm>
        </p:spPr>
        <p:txBody>
          <a:bodyPr>
            <a:normAutofit/>
          </a:bodyPr>
          <a:lstStyle>
            <a:lvl1pPr marL="0" indent="0" algn="just">
              <a:buNone/>
              <a:defRPr sz="2000">
                <a:latin typeface="Helvetica" panose="020B0604020202020204" pitchFamily="34"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endParaRPr lang="uk-UA" dirty="0"/>
          </a:p>
        </p:txBody>
      </p:sp>
    </p:spTree>
    <p:extLst>
      <p:ext uri="{BB962C8B-B14F-4D97-AF65-F5344CB8AC3E}">
        <p14:creationId xmlns:p14="http://schemas.microsoft.com/office/powerpoint/2010/main" val="2628027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Пустий слайд">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127BB783-B55A-4416-8B58-DCD05A8657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0810" y="147248"/>
            <a:ext cx="2129637" cy="1506165"/>
          </a:xfrm>
          <a:prstGeom prst="rect">
            <a:avLst/>
          </a:prstGeom>
        </p:spPr>
      </p:pic>
      <p:cxnSp>
        <p:nvCxnSpPr>
          <p:cNvPr id="12" name="Пряма сполучна лінія 11">
            <a:extLst>
              <a:ext uri="{FF2B5EF4-FFF2-40B4-BE49-F238E27FC236}">
                <a16:creationId xmlns:a16="http://schemas.microsoft.com/office/drawing/2014/main" id="{D169A382-4AAB-45D1-84E3-905C24AC7D6B}"/>
              </a:ext>
            </a:extLst>
          </p:cNvPr>
          <p:cNvCxnSpPr>
            <a:cxnSpLocks/>
          </p:cNvCxnSpPr>
          <p:nvPr userDrawn="1"/>
        </p:nvCxnSpPr>
        <p:spPr>
          <a:xfrm flipH="1">
            <a:off x="1227095" y="1308962"/>
            <a:ext cx="8053594"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14" name="Місце для вмісту 2">
            <a:extLst>
              <a:ext uri="{FF2B5EF4-FFF2-40B4-BE49-F238E27FC236}">
                <a16:creationId xmlns:a16="http://schemas.microsoft.com/office/drawing/2014/main" id="{967D5FF9-A71F-41D3-96C4-DCD453BAC7DD}"/>
              </a:ext>
            </a:extLst>
          </p:cNvPr>
          <p:cNvSpPr>
            <a:spLocks noGrp="1"/>
          </p:cNvSpPr>
          <p:nvPr>
            <p:ph idx="10"/>
          </p:nvPr>
        </p:nvSpPr>
        <p:spPr>
          <a:xfrm>
            <a:off x="1200293" y="621157"/>
            <a:ext cx="7812401" cy="558346"/>
          </a:xfrm>
        </p:spPr>
        <p:txBody>
          <a:bodyPr>
            <a:noAutofit/>
          </a:bodyPr>
          <a:lstStyle>
            <a:lvl1pPr marL="0" indent="0" algn="just">
              <a:buNone/>
              <a:defRPr sz="4400">
                <a:latin typeface="Cambria Math" panose="02040503050406030204" pitchFamily="18" charset="0"/>
                <a:ea typeface="Cambria Math" panose="02040503050406030204" pitchFamily="18" charset="0"/>
                <a:cs typeface="Helvetica" panose="020B0604020202020204" pitchFamily="34" charset="0"/>
              </a:defRPr>
            </a:lvl1pPr>
            <a:lvl2pPr marL="457200" indent="0" algn="just">
              <a:buNone/>
              <a:defRPr sz="2800">
                <a:latin typeface="Helvetica" panose="020B0604020202020204" pitchFamily="34" charset="0"/>
                <a:cs typeface="Helvetica" panose="020B0604020202020204" pitchFamily="34" charset="0"/>
              </a:defRPr>
            </a:lvl2pPr>
            <a:lvl3pPr marL="914400" indent="0" algn="just">
              <a:buNone/>
              <a:defRPr sz="2400">
                <a:latin typeface="Helvetica" panose="020B0604020202020204" pitchFamily="34" charset="0"/>
                <a:cs typeface="Helvetica" panose="020B0604020202020204" pitchFamily="34" charset="0"/>
              </a:defRPr>
            </a:lvl3pPr>
            <a:lvl4pPr marL="1371600" indent="0" algn="just">
              <a:buNone/>
              <a:defRPr sz="2000">
                <a:latin typeface="Helvetica" panose="020B0604020202020204" pitchFamily="34" charset="0"/>
                <a:cs typeface="Helvetica" panose="020B0604020202020204" pitchFamily="34" charset="0"/>
              </a:defRPr>
            </a:lvl4pPr>
            <a:lvl5pPr marL="1828800" indent="0" algn="just">
              <a:buNone/>
              <a:defRPr sz="2000">
                <a:latin typeface="Helvetica" panose="020B0604020202020204" pitchFamily="34" charset="0"/>
                <a:cs typeface="Helvetica" panose="020B0604020202020204" pitchFamily="34" charset="0"/>
              </a:defRPr>
            </a:lvl5pPr>
            <a:lvl6pPr>
              <a:defRPr sz="2000"/>
            </a:lvl6pPr>
            <a:lvl7pPr>
              <a:defRPr sz="2000"/>
            </a:lvl7pPr>
            <a:lvl8pPr>
              <a:defRPr sz="2000"/>
            </a:lvl8pPr>
            <a:lvl9pPr>
              <a:defRPr sz="2000"/>
            </a:lvl9pPr>
          </a:lstStyle>
          <a:p>
            <a:pPr lvl="0"/>
            <a:r>
              <a:rPr lang="uk-UA" dirty="0"/>
              <a:t>Клацніть, щоб відредагувати стилі зразків тексту</a:t>
            </a:r>
          </a:p>
        </p:txBody>
      </p:sp>
    </p:spTree>
    <p:extLst>
      <p:ext uri="{BB962C8B-B14F-4D97-AF65-F5344CB8AC3E}">
        <p14:creationId xmlns:p14="http://schemas.microsoft.com/office/powerpoint/2010/main" val="173984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9301FE5-FD45-4D1D-B789-8CD59D35E980}" type="datetimeFigureOut">
              <a:rPr lang="uk-UA" smtClean="0"/>
              <a:t>03.03.2025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512244A-D2B2-4A04-BBC8-FB9551EFD735}" type="slidenum">
              <a:rPr lang="uk-UA" smtClean="0"/>
              <a:t>‹№›</a:t>
            </a:fld>
            <a:endParaRPr lang="uk-UA"/>
          </a:p>
        </p:txBody>
      </p:sp>
    </p:spTree>
    <p:extLst>
      <p:ext uri="{BB962C8B-B14F-4D97-AF65-F5344CB8AC3E}">
        <p14:creationId xmlns:p14="http://schemas.microsoft.com/office/powerpoint/2010/main" val="352150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79301FE5-FD45-4D1D-B789-8CD59D35E980}" type="datetimeFigureOut">
              <a:rPr lang="uk-UA" smtClean="0"/>
              <a:t>03.03.2025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512244A-D2B2-4A04-BBC8-FB9551EFD735}" type="slidenum">
              <a:rPr lang="uk-UA" smtClean="0"/>
              <a:t>‹№›</a:t>
            </a:fld>
            <a:endParaRPr lang="uk-UA"/>
          </a:p>
        </p:txBody>
      </p:sp>
    </p:spTree>
    <p:extLst>
      <p:ext uri="{BB962C8B-B14F-4D97-AF65-F5344CB8AC3E}">
        <p14:creationId xmlns:p14="http://schemas.microsoft.com/office/powerpoint/2010/main" val="3013897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79301FE5-FD45-4D1D-B789-8CD59D35E980}" type="datetimeFigureOut">
              <a:rPr lang="uk-UA" smtClean="0"/>
              <a:t>03.03.2025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F512244A-D2B2-4A04-BBC8-FB9551EFD735}" type="slidenum">
              <a:rPr lang="uk-UA" smtClean="0"/>
              <a:t>‹№›</a:t>
            </a:fld>
            <a:endParaRPr lang="uk-UA"/>
          </a:p>
        </p:txBody>
      </p:sp>
    </p:spTree>
    <p:extLst>
      <p:ext uri="{BB962C8B-B14F-4D97-AF65-F5344CB8AC3E}">
        <p14:creationId xmlns:p14="http://schemas.microsoft.com/office/powerpoint/2010/main" val="969149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79301FE5-FD45-4D1D-B789-8CD59D35E980}" type="datetimeFigureOut">
              <a:rPr lang="uk-UA" smtClean="0"/>
              <a:t>03.03.2025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F512244A-D2B2-4A04-BBC8-FB9551EFD735}" type="slidenum">
              <a:rPr lang="uk-UA" smtClean="0"/>
              <a:t>‹№›</a:t>
            </a:fld>
            <a:endParaRPr lang="uk-UA"/>
          </a:p>
        </p:txBody>
      </p:sp>
    </p:spTree>
    <p:extLst>
      <p:ext uri="{BB962C8B-B14F-4D97-AF65-F5344CB8AC3E}">
        <p14:creationId xmlns:p14="http://schemas.microsoft.com/office/powerpoint/2010/main" val="165803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301FE5-FD45-4D1D-B789-8CD59D35E980}" type="datetimeFigureOut">
              <a:rPr lang="uk-UA" smtClean="0"/>
              <a:t>03.03.2025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F512244A-D2B2-4A04-BBC8-FB9551EFD735}" type="slidenum">
              <a:rPr lang="uk-UA" smtClean="0"/>
              <a:t>‹№›</a:t>
            </a:fld>
            <a:endParaRPr lang="uk-UA"/>
          </a:p>
        </p:txBody>
      </p:sp>
    </p:spTree>
    <p:extLst>
      <p:ext uri="{BB962C8B-B14F-4D97-AF65-F5344CB8AC3E}">
        <p14:creationId xmlns:p14="http://schemas.microsoft.com/office/powerpoint/2010/main" val="2305235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9301FE5-FD45-4D1D-B789-8CD59D35E980}" type="datetimeFigureOut">
              <a:rPr lang="uk-UA" smtClean="0"/>
              <a:t>03.03.2025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512244A-D2B2-4A04-BBC8-FB9551EFD735}" type="slidenum">
              <a:rPr lang="uk-UA" smtClean="0"/>
              <a:t>‹№›</a:t>
            </a:fld>
            <a:endParaRPr lang="uk-UA"/>
          </a:p>
        </p:txBody>
      </p:sp>
    </p:spTree>
    <p:extLst>
      <p:ext uri="{BB962C8B-B14F-4D97-AF65-F5344CB8AC3E}">
        <p14:creationId xmlns:p14="http://schemas.microsoft.com/office/powerpoint/2010/main" val="61292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79301FE5-FD45-4D1D-B789-8CD59D35E980}" type="datetimeFigureOut">
              <a:rPr lang="uk-UA" smtClean="0"/>
              <a:t>03.03.2025</a:t>
            </a:fld>
            <a:endParaRPr lang="uk-UA"/>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F512244A-D2B2-4A04-BBC8-FB9551EFD735}" type="slidenum">
              <a:rPr lang="uk-UA" smtClean="0"/>
              <a:t>‹№›</a:t>
            </a:fld>
            <a:endParaRPr lang="uk-UA"/>
          </a:p>
        </p:txBody>
      </p:sp>
    </p:spTree>
    <p:extLst>
      <p:ext uri="{BB962C8B-B14F-4D97-AF65-F5344CB8AC3E}">
        <p14:creationId xmlns:p14="http://schemas.microsoft.com/office/powerpoint/2010/main" val="392739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01FE5-FD45-4D1D-B789-8CD59D35E980}" type="datetimeFigureOut">
              <a:rPr lang="uk-UA" smtClean="0"/>
              <a:t>03.03.2025</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2244A-D2B2-4A04-BBC8-FB9551EFD735}" type="slidenum">
              <a:rPr lang="uk-UA" smtClean="0"/>
              <a:t>‹№›</a:t>
            </a:fld>
            <a:endParaRPr lang="uk-UA"/>
          </a:p>
        </p:txBody>
      </p:sp>
    </p:spTree>
    <p:extLst>
      <p:ext uri="{BB962C8B-B14F-4D97-AF65-F5344CB8AC3E}">
        <p14:creationId xmlns:p14="http://schemas.microsoft.com/office/powerpoint/2010/main" val="2316685171"/>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660" r:id="rId12"/>
    <p:sldLayoutId id="2147483661" r:id="rId13"/>
    <p:sldLayoutId id="2147483664" r:id="rId14"/>
    <p:sldLayoutId id="2147483665" r:id="rId15"/>
    <p:sldLayoutId id="2147483666" r:id="rId16"/>
    <p:sldLayoutId id="2147483667" r:id="rId17"/>
    <p:sldLayoutId id="2147483668" r:id="rId18"/>
    <p:sldLayoutId id="2147483663" r:id="rId19"/>
    <p:sldLayoutId id="2147483669" r:id="rId20"/>
    <p:sldLayoutId id="2147483670" r:id="rId21"/>
    <p:sldLayoutId id="214748367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zakon.rada.gov.ua/laws/show/1700-18"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D6C0CCB-1D2A-4741-8CF1-8FBF13FD871E}"/>
              </a:ext>
            </a:extLst>
          </p:cNvPr>
          <p:cNvSpPr txBox="1"/>
          <p:nvPr/>
        </p:nvSpPr>
        <p:spPr>
          <a:xfrm>
            <a:off x="1058779" y="1185415"/>
            <a:ext cx="10544620" cy="269304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pPr algn="ctr"/>
            <a:endParaRPr lang="en-US" sz="2800" b="1" dirty="0">
              <a:latin typeface="+mj-lt"/>
              <a:ea typeface="Open Sans" panose="020B0606030504020204" pitchFamily="34" charset="0"/>
              <a:cs typeface="Open Sans" panose="020B0606030504020204" pitchFamily="34" charset="0"/>
            </a:endParaRPr>
          </a:p>
          <a:p>
            <a:pPr algn="ctr"/>
            <a:r>
              <a:rPr lang="uk-UA" sz="4000" b="1" dirty="0">
                <a:latin typeface="+mj-lt"/>
                <a:ea typeface="Open Sans" panose="020B0606030504020204" pitchFamily="34" charset="0"/>
                <a:cs typeface="Open Sans" panose="020B0606030504020204" pitchFamily="34" charset="0"/>
              </a:rPr>
              <a:t>ЕЛЕКТРОННЕ ДЕКЛАРУВАННЯ</a:t>
            </a:r>
            <a:endParaRPr lang="ru-RU" sz="4000" b="1" dirty="0">
              <a:latin typeface="+mj-lt"/>
              <a:ea typeface="Open Sans" panose="020B0606030504020204" pitchFamily="34" charset="0"/>
              <a:cs typeface="Open Sans" panose="020B0606030504020204" pitchFamily="34" charset="0"/>
            </a:endParaRPr>
          </a:p>
          <a:p>
            <a:pPr algn="ctr"/>
            <a:r>
              <a:rPr lang="uk-UA" sz="4000" b="1" dirty="0">
                <a:latin typeface="+mj-lt"/>
                <a:ea typeface="Open Sans" panose="020B0606030504020204" pitchFamily="34" charset="0"/>
                <a:cs typeface="Open Sans" panose="020B0606030504020204" pitchFamily="34" charset="0"/>
              </a:rPr>
              <a:t>що</a:t>
            </a:r>
            <a:r>
              <a:rPr lang="ru-RU" sz="4000" b="1" dirty="0">
                <a:latin typeface="+mj-lt"/>
                <a:ea typeface="Open Sans" panose="020B0606030504020204" pitchFamily="34" charset="0"/>
                <a:cs typeface="Open Sans" panose="020B0606030504020204" pitchFamily="34" charset="0"/>
              </a:rPr>
              <a:t> </a:t>
            </a:r>
            <a:r>
              <a:rPr lang="uk-UA" sz="4000" b="1" dirty="0">
                <a:latin typeface="+mj-lt"/>
                <a:ea typeface="Open Sans" panose="020B0606030504020204" pitchFamily="34" charset="0"/>
                <a:cs typeface="Open Sans" panose="020B0606030504020204" pitchFamily="34" charset="0"/>
              </a:rPr>
              <a:t>потрібно знати</a:t>
            </a:r>
          </a:p>
          <a:p>
            <a:pPr algn="r"/>
            <a:endParaRPr lang="en-US" sz="1500" dirty="0">
              <a:latin typeface="Open Sans" panose="020B0606030504020204" pitchFamily="34" charset="0"/>
              <a:ea typeface="Open Sans" panose="020B0606030504020204" pitchFamily="34" charset="0"/>
              <a:cs typeface="Open Sans" panose="020B0606030504020204" pitchFamily="34" charset="0"/>
            </a:endParaRPr>
          </a:p>
          <a:p>
            <a:pPr algn="r"/>
            <a:endParaRPr lang="uk-UA" sz="4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882" y="3090372"/>
            <a:ext cx="5905411" cy="2624627"/>
          </a:xfrm>
          <a:prstGeom prst="rect">
            <a:avLst/>
          </a:prstGeom>
        </p:spPr>
      </p:pic>
      <p:cxnSp>
        <p:nvCxnSpPr>
          <p:cNvPr id="4" name="Пряма сполучна лінія 16">
            <a:extLst>
              <a:ext uri="{FF2B5EF4-FFF2-40B4-BE49-F238E27FC236}">
                <a16:creationId xmlns:a16="http://schemas.microsoft.com/office/drawing/2014/main" id="{4B9F1116-975E-4D77-9034-B9F5CABEF51D}"/>
              </a:ext>
            </a:extLst>
          </p:cNvPr>
          <p:cNvCxnSpPr>
            <a:cxnSpLocks/>
          </p:cNvCxnSpPr>
          <p:nvPr/>
        </p:nvCxnSpPr>
        <p:spPr>
          <a:xfrm flipH="1">
            <a:off x="930744" y="1185636"/>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cxnSp>
        <p:nvCxnSpPr>
          <p:cNvPr id="5" name="Пряма сполучна лінія 16">
            <a:extLst>
              <a:ext uri="{FF2B5EF4-FFF2-40B4-BE49-F238E27FC236}">
                <a16:creationId xmlns:a16="http://schemas.microsoft.com/office/drawing/2014/main" id="{4B9F1116-975E-4D77-9034-B9F5CABEF51D}"/>
              </a:ext>
            </a:extLst>
          </p:cNvPr>
          <p:cNvCxnSpPr>
            <a:cxnSpLocks/>
          </p:cNvCxnSpPr>
          <p:nvPr/>
        </p:nvCxnSpPr>
        <p:spPr>
          <a:xfrm flipH="1">
            <a:off x="793843" y="6270983"/>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12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Зображення, що містить малювання, потяг&#10;&#10;Автоматично згенерований опис">
            <a:extLst>
              <a:ext uri="{FF2B5EF4-FFF2-40B4-BE49-F238E27FC236}">
                <a16:creationId xmlns:a16="http://schemas.microsoft.com/office/drawing/2014/main" id="{1F773044-E3F5-45C5-9FC7-C7FF6DB242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693" y="1320966"/>
            <a:ext cx="1036102" cy="1036102"/>
          </a:xfrm>
          <a:prstGeom prst="rect">
            <a:avLst/>
          </a:prstGeom>
        </p:spPr>
      </p:pic>
      <p:sp>
        <p:nvSpPr>
          <p:cNvPr id="16" name="TextBox 15">
            <a:extLst>
              <a:ext uri="{FF2B5EF4-FFF2-40B4-BE49-F238E27FC236}">
                <a16:creationId xmlns:a16="http://schemas.microsoft.com/office/drawing/2014/main" id="{71899125-75B2-48E0-9E3D-A56A6BD775E9}"/>
              </a:ext>
            </a:extLst>
          </p:cNvPr>
          <p:cNvSpPr txBox="1"/>
          <p:nvPr/>
        </p:nvSpPr>
        <p:spPr>
          <a:xfrm>
            <a:off x="930744" y="555294"/>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1. «Щорічна» декларація</a:t>
            </a:r>
          </a:p>
        </p:txBody>
      </p:sp>
      <p:cxnSp>
        <p:nvCxnSpPr>
          <p:cNvPr id="17" name="Пряма сполучна лінія 16">
            <a:extLst>
              <a:ext uri="{FF2B5EF4-FFF2-40B4-BE49-F238E27FC236}">
                <a16:creationId xmlns:a16="http://schemas.microsoft.com/office/drawing/2014/main" id="{0AF3F592-5E85-45F5-A250-33A01DC4492B}"/>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EC9C4C-8D9C-4E25-A193-F319950959F2}"/>
              </a:ext>
            </a:extLst>
          </p:cNvPr>
          <p:cNvSpPr txBox="1"/>
          <p:nvPr/>
        </p:nvSpPr>
        <p:spPr>
          <a:xfrm>
            <a:off x="1373777" y="1626679"/>
            <a:ext cx="10640564" cy="830997"/>
          </a:xfrm>
          <a:prstGeom prst="rect">
            <a:avLst/>
          </a:prstGeom>
          <a:noFill/>
        </p:spPr>
        <p:txBody>
          <a:bodyPr wrap="square" rtlCol="0">
            <a:spAutoFit/>
          </a:bodyPr>
          <a:lstStyle/>
          <a:p>
            <a:r>
              <a:rPr lang="uk-UA" sz="2400" b="1" dirty="0">
                <a:solidFill>
                  <a:srgbClr val="27A0F2"/>
                </a:solidFill>
              </a:rPr>
              <a:t>Обов’язок подавати щорічну декларацію виникає в суб’єкта декларування:</a:t>
            </a:r>
          </a:p>
          <a:p>
            <a:endParaRPr lang="uk-UA" sz="2400" dirty="0">
              <a:latin typeface="Helvetica" panose="020B0604020202020204" pitchFamily="34" charset="0"/>
              <a:ea typeface="Open Sans" panose="020B0606030504020204" pitchFamily="34" charset="0"/>
              <a:cs typeface="Helvetica" panose="020B0604020202020204" pitchFamily="34" charset="0"/>
            </a:endParaRPr>
          </a:p>
        </p:txBody>
      </p:sp>
      <p:sp>
        <p:nvSpPr>
          <p:cNvPr id="14" name="TextBox 13">
            <a:extLst>
              <a:ext uri="{FF2B5EF4-FFF2-40B4-BE49-F238E27FC236}">
                <a16:creationId xmlns:a16="http://schemas.microsoft.com/office/drawing/2014/main" id="{D4EC9C4C-8D9C-4E25-A193-F319950959F2}"/>
              </a:ext>
            </a:extLst>
          </p:cNvPr>
          <p:cNvSpPr txBox="1"/>
          <p:nvPr/>
        </p:nvSpPr>
        <p:spPr>
          <a:xfrm>
            <a:off x="690160" y="2378401"/>
            <a:ext cx="5107526" cy="3847207"/>
          </a:xfrm>
          <a:prstGeom prst="rect">
            <a:avLst/>
          </a:prstGeom>
          <a:noFill/>
        </p:spPr>
        <p:txBody>
          <a:bodyPr wrap="square" rtlCol="0">
            <a:spAutoFit/>
          </a:bodyPr>
          <a:lstStyle/>
          <a:p>
            <a:pPr algn="ctr"/>
            <a:r>
              <a:rPr lang="uk-UA" sz="2000" dirty="0">
                <a:latin typeface="Helvetica" panose="020B0604020202020204" pitchFamily="34" charset="0"/>
                <a:cs typeface="Helvetica" panose="020B0604020202020204" pitchFamily="34" charset="0"/>
              </a:rPr>
              <a:t>щороку протягом строку здійснення діяльності  або перебування на посаді </a:t>
            </a:r>
            <a:r>
              <a:rPr lang="uk-UA" sz="2000" b="1" dirty="0">
                <a:latin typeface="Helvetica" panose="020B0604020202020204" pitchFamily="34" charset="0"/>
                <a:cs typeface="Helvetica" panose="020B0604020202020204" pitchFamily="34" charset="0"/>
              </a:rPr>
              <a:t>(щорічна декларація</a:t>
            </a:r>
            <a:r>
              <a:rPr lang="en-US" sz="2000" b="1" dirty="0">
                <a:latin typeface="Helvetica" panose="020B0604020202020204" pitchFamily="34" charset="0"/>
                <a:cs typeface="Helvetica" panose="020B0604020202020204" pitchFamily="34" charset="0"/>
              </a:rPr>
              <a:t> </a:t>
            </a:r>
            <a:r>
              <a:rPr lang="uk-UA" sz="2000" b="1" dirty="0">
                <a:latin typeface="Helvetica" panose="020B0604020202020204" pitchFamily="34" charset="0"/>
                <a:cs typeface="Helvetica" panose="020B0604020202020204" pitchFamily="34" charset="0"/>
              </a:rPr>
              <a:t> (продовжується діяльність)</a:t>
            </a:r>
          </a:p>
          <a:p>
            <a:pPr algn="just"/>
            <a:endParaRPr lang="uk-UA" sz="2000" dirty="0">
              <a:latin typeface="Helvetica" panose="020B0604020202020204" pitchFamily="34" charset="0"/>
              <a:cs typeface="Helvetica" panose="020B0604020202020204" pitchFamily="34" charset="0"/>
            </a:endParaRPr>
          </a:p>
          <a:p>
            <a:pPr algn="just"/>
            <a:endParaRPr lang="uk-UA" sz="2000" dirty="0">
              <a:latin typeface="Helvetica" panose="020B0604020202020204" pitchFamily="34" charset="0"/>
              <a:cs typeface="Helvetica" panose="020B0604020202020204" pitchFamily="34" charset="0"/>
            </a:endParaRPr>
          </a:p>
          <a:p>
            <a:r>
              <a:rPr lang="uk-UA" sz="2000" dirty="0">
                <a:latin typeface="Helvetica" panose="020B0604020202020204" pitchFamily="34" charset="0"/>
                <a:cs typeface="Helvetica" panose="020B0604020202020204" pitchFamily="34" charset="0"/>
              </a:rPr>
              <a:t>Для цього у розділі І «Вид декларації та звітний період» декларації слід обрати позначку </a:t>
            </a:r>
            <a:r>
              <a:rPr lang="uk-UA" sz="2000" b="1" dirty="0">
                <a:solidFill>
                  <a:srgbClr val="27A0F2"/>
                </a:solidFill>
                <a:latin typeface="Helvetica" panose="020B0604020202020204" pitchFamily="34" charset="0"/>
                <a:cs typeface="Helvetica" panose="020B0604020202020204" pitchFamily="34" charset="0"/>
              </a:rPr>
              <a:t>«я продовжую виконувати функції держави або органу місцевого самоврядування»</a:t>
            </a:r>
            <a:r>
              <a:rPr lang="ru-RU" sz="2000" b="1" dirty="0">
                <a:solidFill>
                  <a:srgbClr val="27A0F2"/>
                </a:solidFill>
                <a:latin typeface="Helvetica" panose="020B0604020202020204" pitchFamily="34" charset="0"/>
                <a:cs typeface="Helvetica" panose="020B0604020202020204" pitchFamily="34" charset="0"/>
              </a:rPr>
              <a:t>.</a:t>
            </a:r>
            <a:endParaRPr lang="uk-UA" sz="2000" b="1" dirty="0">
              <a:solidFill>
                <a:srgbClr val="27A0F2"/>
              </a:solidFill>
              <a:latin typeface="Helvetica" panose="020B0604020202020204" pitchFamily="34" charset="0"/>
              <a:cs typeface="Helvetica" panose="020B0604020202020204" pitchFamily="34" charset="0"/>
            </a:endParaRPr>
          </a:p>
          <a:p>
            <a:endParaRPr lang="uk-UA" sz="2400" dirty="0">
              <a:latin typeface="Helvetica" panose="020B0604020202020204" pitchFamily="34" charset="0"/>
              <a:ea typeface="Open Sans" panose="020B0606030504020204" pitchFamily="34" charset="0"/>
              <a:cs typeface="Helvetica" panose="020B0604020202020204" pitchFamily="34" charset="0"/>
            </a:endParaRPr>
          </a:p>
        </p:txBody>
      </p:sp>
      <p:sp>
        <p:nvSpPr>
          <p:cNvPr id="7" name="Стрелка вниз 6"/>
          <p:cNvSpPr/>
          <p:nvPr/>
        </p:nvSpPr>
        <p:spPr>
          <a:xfrm>
            <a:off x="3098105" y="3702386"/>
            <a:ext cx="336884" cy="5534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rgbClr val="FFC000"/>
              </a:solidFill>
            </a:endParaRPr>
          </a:p>
        </p:txBody>
      </p:sp>
      <p:sp>
        <p:nvSpPr>
          <p:cNvPr id="8" name="Прямоугольник 7"/>
          <p:cNvSpPr/>
          <p:nvPr/>
        </p:nvSpPr>
        <p:spPr>
          <a:xfrm>
            <a:off x="6267933" y="2378401"/>
            <a:ext cx="5276160" cy="3754874"/>
          </a:xfrm>
          <a:prstGeom prst="rect">
            <a:avLst/>
          </a:prstGeom>
        </p:spPr>
        <p:txBody>
          <a:bodyPr wrap="square">
            <a:spAutoFit/>
          </a:bodyPr>
          <a:lstStyle/>
          <a:p>
            <a:pPr marL="285750" indent="-285750" algn="ctr">
              <a:buFont typeface="Arial" panose="020B0604020202020204" pitchFamily="34" charset="0"/>
              <a:buChar char="•"/>
            </a:pPr>
            <a:r>
              <a:rPr lang="uk-UA" sz="2000" dirty="0">
                <a:latin typeface="Helvetica" panose="020B0604020202020204" pitchFamily="34" charset="0"/>
                <a:cs typeface="Helvetica" panose="020B0604020202020204" pitchFamily="34" charset="0"/>
              </a:rPr>
              <a:t>наступного року після припинення діяльності</a:t>
            </a:r>
            <a:r>
              <a:rPr lang="en-US" sz="2000" dirty="0">
                <a:latin typeface="Helvetica" panose="020B0604020202020204" pitchFamily="34" charset="0"/>
                <a:cs typeface="Helvetica" panose="020B0604020202020204" pitchFamily="34" charset="0"/>
              </a:rPr>
              <a:t> </a:t>
            </a:r>
            <a:r>
              <a:rPr lang="uk-UA" sz="2000" dirty="0">
                <a:latin typeface="Helvetica" panose="020B0604020202020204" pitchFamily="34" charset="0"/>
                <a:cs typeface="Helvetica" panose="020B0604020202020204" pitchFamily="34" charset="0"/>
              </a:rPr>
              <a:t>або перебування на посаді </a:t>
            </a:r>
            <a:r>
              <a:rPr lang="uk-UA" sz="2000" b="1" dirty="0">
                <a:latin typeface="Helvetica" panose="020B0604020202020204" pitchFamily="34" charset="0"/>
                <a:cs typeface="Helvetica" panose="020B0604020202020204" pitchFamily="34" charset="0"/>
              </a:rPr>
              <a:t>(щорічна декларація (після звільнення))</a:t>
            </a:r>
            <a:endParaRPr lang="en-US" sz="2000" b="1"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US" sz="2000" dirty="0">
              <a:latin typeface="Helvetica" panose="020B0604020202020204" pitchFamily="34" charset="0"/>
              <a:cs typeface="Helvetica" panose="020B0604020202020204" pitchFamily="34" charset="0"/>
            </a:endParaRPr>
          </a:p>
          <a:p>
            <a:endParaRPr lang="uk-UA" sz="2000" dirty="0">
              <a:latin typeface="Helvetica" panose="020B0604020202020204" pitchFamily="34" charset="0"/>
              <a:cs typeface="Helvetica" panose="020B0604020202020204" pitchFamily="34" charset="0"/>
            </a:endParaRPr>
          </a:p>
          <a:p>
            <a:r>
              <a:rPr lang="uk-UA" sz="2000" dirty="0">
                <a:latin typeface="Helvetica" panose="020B0604020202020204" pitchFamily="34" charset="0"/>
                <a:cs typeface="Helvetica" panose="020B0604020202020204" pitchFamily="34" charset="0"/>
              </a:rPr>
              <a:t>Для цього у розділі І «Вид декларації та звітний період» декларації слід обрати позначку </a:t>
            </a:r>
            <a:r>
              <a:rPr lang="uk-UA" sz="2000" b="1" dirty="0">
                <a:solidFill>
                  <a:srgbClr val="27A0F2"/>
                </a:solidFill>
                <a:latin typeface="Helvetica" panose="020B0604020202020204" pitchFamily="34" charset="0"/>
                <a:cs typeface="Helvetica" panose="020B0604020202020204" pitchFamily="34" charset="0"/>
              </a:rPr>
              <a:t>«я припинив(ла) виконувати функції держави або органу місцевого самоврядування (після звільнення)».</a:t>
            </a:r>
          </a:p>
          <a:p>
            <a:pPr algn="just">
              <a:buFont typeface="Arial" panose="020B0604020202020204" pitchFamily="34" charset="0"/>
              <a:buChar char="•"/>
            </a:pPr>
            <a:endParaRPr lang="uk-UA" b="0" i="0" dirty="0">
              <a:solidFill>
                <a:srgbClr val="1A1A22"/>
              </a:solidFill>
              <a:effectLst/>
              <a:latin typeface="Helvetica" panose="020B0604020202020204" pitchFamily="34" charset="0"/>
              <a:cs typeface="Helvetica" panose="020B0604020202020204" pitchFamily="34" charset="0"/>
            </a:endParaRPr>
          </a:p>
        </p:txBody>
      </p:sp>
      <p:sp>
        <p:nvSpPr>
          <p:cNvPr id="18" name="Стрелка вниз 17"/>
          <p:cNvSpPr/>
          <p:nvPr/>
        </p:nvSpPr>
        <p:spPr>
          <a:xfrm>
            <a:off x="8737571" y="3702386"/>
            <a:ext cx="336884" cy="55345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val="1448078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227275-AD2B-4F78-B042-B586733DD3C3}"/>
              </a:ext>
            </a:extLst>
          </p:cNvPr>
          <p:cNvSpPr txBox="1"/>
          <p:nvPr/>
        </p:nvSpPr>
        <p:spPr>
          <a:xfrm>
            <a:off x="685772" y="2662219"/>
            <a:ext cx="4718160" cy="2831544"/>
          </a:xfrm>
          <a:prstGeom prst="rect">
            <a:avLst/>
          </a:prstGeom>
          <a:noFill/>
        </p:spPr>
        <p:txBody>
          <a:bodyPr wrap="square" rtlCol="0">
            <a:spAutoFit/>
          </a:bodyPr>
          <a:lstStyle/>
          <a:p>
            <a:r>
              <a:rPr lang="uk-UA" sz="2400" dirty="0">
                <a:latin typeface="Helvetica" panose="020B0604020202020204" pitchFamily="34" charset="0"/>
                <a:ea typeface="Open Sans" panose="020B0606030504020204" pitchFamily="34" charset="0"/>
                <a:cs typeface="Helvetica" panose="020B0604020202020204" pitchFamily="34" charset="0"/>
              </a:rPr>
              <a:t>Подається у разі: </a:t>
            </a:r>
          </a:p>
          <a:p>
            <a:pPr marL="342900" indent="-342900">
              <a:buClr>
                <a:schemeClr val="tx1"/>
              </a:buClr>
              <a:buFont typeface="Wingdings" panose="05000000000000000000" pitchFamily="2" charset="2"/>
              <a:buChar char="§"/>
            </a:pPr>
            <a:r>
              <a:rPr lang="uk-UA" sz="2200" b="1" dirty="0">
                <a:solidFill>
                  <a:srgbClr val="27A0F2"/>
                </a:solidFill>
                <a:latin typeface="Helvetica" panose="020B0604020202020204" pitchFamily="34" charset="0"/>
                <a:ea typeface="Open Sans" panose="020B0606030504020204" pitchFamily="34" charset="0"/>
                <a:cs typeface="Helvetica" panose="020B0604020202020204" pitchFamily="34" charset="0"/>
              </a:rPr>
              <a:t>припинення діяльності</a:t>
            </a:r>
            <a:r>
              <a:rPr lang="uk-UA" sz="2200" dirty="0">
                <a:latin typeface="Helvetica" panose="020B0604020202020204" pitchFamily="34" charset="0"/>
                <a:ea typeface="Open Sans" panose="020B0606030504020204" pitchFamily="34" charset="0"/>
                <a:cs typeface="Helvetica" panose="020B0604020202020204" pitchFamily="34" charset="0"/>
              </a:rPr>
              <a:t>;</a:t>
            </a:r>
            <a:r>
              <a:rPr lang="uk-UA" sz="2200" dirty="0">
                <a:solidFill>
                  <a:srgbClr val="27A0F2"/>
                </a:solidFill>
                <a:latin typeface="Helvetica" panose="020B0604020202020204" pitchFamily="34" charset="0"/>
                <a:ea typeface="Open Sans" panose="020B0606030504020204" pitchFamily="34" charset="0"/>
                <a:cs typeface="Helvetica" panose="020B0604020202020204" pitchFamily="34" charset="0"/>
              </a:rPr>
              <a:t> </a:t>
            </a:r>
          </a:p>
          <a:p>
            <a:pPr>
              <a:buClr>
                <a:schemeClr val="tx1"/>
              </a:buClr>
            </a:pPr>
            <a:r>
              <a:rPr lang="uk-UA" sz="2200" b="1" dirty="0">
                <a:solidFill>
                  <a:srgbClr val="27A0F2"/>
                </a:solidFill>
                <a:latin typeface="Helvetica" panose="020B0604020202020204" pitchFamily="34" charset="0"/>
                <a:ea typeface="Open Sans" panose="020B0606030504020204" pitchFamily="34" charset="0"/>
                <a:cs typeface="Helvetica" panose="020B0604020202020204" pitchFamily="34" charset="0"/>
              </a:rPr>
              <a:t>не пізніше 30 календарних днів </a:t>
            </a:r>
            <a:br>
              <a:rPr lang="uk-UA" sz="2200" b="1" dirty="0">
                <a:latin typeface="Helvetica" panose="020B0604020202020204" pitchFamily="34" charset="0"/>
                <a:ea typeface="Open Sans" panose="020B0606030504020204" pitchFamily="34" charset="0"/>
                <a:cs typeface="Helvetica" panose="020B0604020202020204" pitchFamily="34" charset="0"/>
              </a:rPr>
            </a:br>
            <a:r>
              <a:rPr lang="uk-UA" sz="2200" dirty="0">
                <a:latin typeface="Helvetica" panose="020B0604020202020204" pitchFamily="34" charset="0"/>
                <a:ea typeface="Open Sans" panose="020B0606030504020204" pitchFamily="34" charset="0"/>
                <a:cs typeface="Helvetica" panose="020B0604020202020204" pitchFamily="34" charset="0"/>
              </a:rPr>
              <a:t>з дня припинення діяльності;</a:t>
            </a:r>
          </a:p>
          <a:p>
            <a:pPr>
              <a:buClr>
                <a:schemeClr val="tx1"/>
              </a:buClr>
            </a:pPr>
            <a:endParaRPr lang="uk-UA" sz="2200" dirty="0">
              <a:latin typeface="Helvetica" panose="020B0604020202020204" pitchFamily="34" charset="0"/>
              <a:ea typeface="Open Sans" panose="020B0606030504020204" pitchFamily="34" charset="0"/>
              <a:cs typeface="Helvetica" panose="020B0604020202020204" pitchFamily="34" charset="0"/>
            </a:endParaRPr>
          </a:p>
          <a:p>
            <a:pPr marL="342900" indent="-342900">
              <a:buClr>
                <a:schemeClr val="tx1"/>
              </a:buClr>
              <a:buFont typeface="Wingdings" panose="05000000000000000000" pitchFamily="2" charset="2"/>
              <a:buChar char="§"/>
            </a:pPr>
            <a:r>
              <a:rPr lang="uk-UA" sz="2200" b="1" dirty="0">
                <a:solidFill>
                  <a:srgbClr val="27A0F2"/>
                </a:solidFill>
                <a:latin typeface="Helvetica" panose="020B0604020202020204" pitchFamily="34" charset="0"/>
                <a:ea typeface="Open Sans" panose="020B0606030504020204" pitchFamily="34" charset="0"/>
                <a:cs typeface="Helvetica" panose="020B0604020202020204" pitchFamily="34" charset="0"/>
              </a:rPr>
              <a:t>за період, не охоплений</a:t>
            </a:r>
            <a:r>
              <a:rPr lang="uk-UA" sz="2200" dirty="0">
                <a:solidFill>
                  <a:srgbClr val="27A0F2"/>
                </a:solidFill>
                <a:latin typeface="Helvetica" panose="020B0604020202020204" pitchFamily="34" charset="0"/>
                <a:ea typeface="Open Sans" panose="020B0606030504020204" pitchFamily="34" charset="0"/>
                <a:cs typeface="Helvetica" panose="020B0604020202020204" pitchFamily="34" charset="0"/>
              </a:rPr>
              <a:t> </a:t>
            </a:r>
            <a:r>
              <a:rPr lang="uk-UA" sz="2200" dirty="0">
                <a:latin typeface="Helvetica" panose="020B0604020202020204" pitchFamily="34" charset="0"/>
                <a:ea typeface="Open Sans" panose="020B0606030504020204" pitchFamily="34" charset="0"/>
                <a:cs typeface="Helvetica" panose="020B0604020202020204" pitchFamily="34" charset="0"/>
              </a:rPr>
              <a:t>раніше поданими деклараціями.</a:t>
            </a:r>
          </a:p>
        </p:txBody>
      </p:sp>
      <p:sp>
        <p:nvSpPr>
          <p:cNvPr id="11" name="TextBox 10">
            <a:extLst>
              <a:ext uri="{FF2B5EF4-FFF2-40B4-BE49-F238E27FC236}">
                <a16:creationId xmlns:a16="http://schemas.microsoft.com/office/drawing/2014/main" id="{42B47B5B-1251-4ED6-82E8-EAD16B78BCBB}"/>
              </a:ext>
            </a:extLst>
          </p:cNvPr>
          <p:cNvSpPr txBox="1"/>
          <p:nvPr/>
        </p:nvSpPr>
        <p:spPr>
          <a:xfrm>
            <a:off x="6087978" y="2662219"/>
            <a:ext cx="5313389" cy="3847207"/>
          </a:xfrm>
          <a:prstGeom prst="rect">
            <a:avLst/>
          </a:prstGeom>
          <a:noFill/>
        </p:spPr>
        <p:txBody>
          <a:bodyPr wrap="square" rtlCol="0">
            <a:spAutoFit/>
          </a:bodyPr>
          <a:lstStyle/>
          <a:p>
            <a:pPr marL="0" indent="0">
              <a:buNone/>
            </a:pPr>
            <a:r>
              <a:rPr lang="uk-UA" sz="2400" dirty="0">
                <a:latin typeface="Helvetica" panose="020B0604020202020204" pitchFamily="34" charset="0"/>
                <a:cs typeface="Helvetica" panose="020B0604020202020204" pitchFamily="34" charset="0"/>
              </a:rPr>
              <a:t>Не подається у разі:</a:t>
            </a:r>
          </a:p>
          <a:p>
            <a:pPr marL="342900" indent="-342900">
              <a:buClr>
                <a:schemeClr val="tx1"/>
              </a:buClr>
              <a:buFont typeface="Wingdings" panose="05000000000000000000" pitchFamily="2" charset="2"/>
              <a:buChar char="§"/>
            </a:pPr>
            <a:r>
              <a:rPr lang="uk-UA" sz="2200" b="1" dirty="0">
                <a:solidFill>
                  <a:srgbClr val="27A0F2"/>
                </a:solidFill>
                <a:latin typeface="Helvetica" panose="020B0604020202020204" pitchFamily="34" charset="0"/>
                <a:cs typeface="Helvetica" panose="020B0604020202020204" pitchFamily="34" charset="0"/>
              </a:rPr>
              <a:t>переведення</a:t>
            </a:r>
            <a:r>
              <a:rPr lang="uk-UA" sz="2200" dirty="0">
                <a:latin typeface="Helvetica" panose="020B0604020202020204" pitchFamily="34" charset="0"/>
                <a:cs typeface="Helvetica" panose="020B0604020202020204" pitchFamily="34" charset="0"/>
              </a:rPr>
              <a:t>;</a:t>
            </a:r>
          </a:p>
          <a:p>
            <a:pPr marL="342900" indent="-342900">
              <a:buClr>
                <a:schemeClr val="tx1"/>
              </a:buClr>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звільнення у зв’язку з </a:t>
            </a:r>
            <a:r>
              <a:rPr lang="uk-UA" sz="2200" b="1" dirty="0">
                <a:solidFill>
                  <a:srgbClr val="27A0F2"/>
                </a:solidFill>
                <a:latin typeface="Helvetica" panose="020B0604020202020204" pitchFamily="34" charset="0"/>
                <a:cs typeface="Helvetica" panose="020B0604020202020204" pitchFamily="34" charset="0"/>
              </a:rPr>
              <a:t>перемогою у конкурсі</a:t>
            </a:r>
            <a:r>
              <a:rPr lang="uk-UA" sz="2200" dirty="0">
                <a:solidFill>
                  <a:srgbClr val="27A0F2"/>
                </a:solidFill>
                <a:latin typeface="Helvetica" panose="020B0604020202020204" pitchFamily="34" charset="0"/>
                <a:cs typeface="Helvetica" panose="020B0604020202020204" pitchFamily="34" charset="0"/>
              </a:rPr>
              <a:t> </a:t>
            </a:r>
            <a:r>
              <a:rPr lang="uk-UA" sz="2200" dirty="0">
                <a:latin typeface="Helvetica" panose="020B0604020202020204" pitchFamily="34" charset="0"/>
                <a:cs typeface="Helvetica" panose="020B0604020202020204" pitchFamily="34" charset="0"/>
              </a:rPr>
              <a:t>(за умови прийняття на роботу упродовж 30 календарних днів після звільнення);</a:t>
            </a:r>
          </a:p>
          <a:p>
            <a:pPr marL="342900" indent="-342900">
              <a:buClr>
                <a:schemeClr val="tx1"/>
              </a:buClr>
              <a:buFont typeface="Wingdings" panose="05000000000000000000" pitchFamily="2" charset="2"/>
              <a:buChar char="§"/>
            </a:pPr>
            <a:r>
              <a:rPr lang="uk-UA" sz="2200" dirty="0">
                <a:latin typeface="Helvetica" panose="020B0604020202020204" pitchFamily="34" charset="0"/>
                <a:cs typeface="Helvetica" panose="020B0604020202020204" pitchFamily="34" charset="0"/>
              </a:rPr>
              <a:t>якщо особа одночасно обіймала дві посади,  але протягом року звільнилася або іншим чином припинила перебувати на одній із таких посад.</a:t>
            </a:r>
          </a:p>
        </p:txBody>
      </p:sp>
      <p:pic>
        <p:nvPicPr>
          <p:cNvPr id="12" name="Рисунок 11" descr="Зображення, що містить малювання&#10;&#10;Автоматично згенерований опис">
            <a:extLst>
              <a:ext uri="{FF2B5EF4-FFF2-40B4-BE49-F238E27FC236}">
                <a16:creationId xmlns:a16="http://schemas.microsoft.com/office/drawing/2014/main" id="{A47B9FBF-00E3-448B-A4B4-44F58000A9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9944" y="1640031"/>
            <a:ext cx="767638" cy="763857"/>
          </a:xfrm>
          <a:prstGeom prst="rect">
            <a:avLst/>
          </a:prstGeom>
        </p:spPr>
      </p:pic>
      <p:pic>
        <p:nvPicPr>
          <p:cNvPr id="13" name="Рисунок 12" descr="Зображення, що містить знак&#10;&#10;Автоматично згенерований опис">
            <a:extLst>
              <a:ext uri="{FF2B5EF4-FFF2-40B4-BE49-F238E27FC236}">
                <a16:creationId xmlns:a16="http://schemas.microsoft.com/office/drawing/2014/main" id="{FF9A4F34-2FC1-4B50-A831-931DCF30AE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6237" y="1640031"/>
            <a:ext cx="994481" cy="763857"/>
          </a:xfrm>
          <a:prstGeom prst="rect">
            <a:avLst/>
          </a:prstGeom>
        </p:spPr>
      </p:pic>
      <p:sp>
        <p:nvSpPr>
          <p:cNvPr id="15" name="TextBox 14">
            <a:extLst>
              <a:ext uri="{FF2B5EF4-FFF2-40B4-BE49-F238E27FC236}">
                <a16:creationId xmlns:a16="http://schemas.microsoft.com/office/drawing/2014/main" id="{83F9077A-0B97-4EBC-8D2B-24FC275B30FD}"/>
              </a:ext>
            </a:extLst>
          </p:cNvPr>
          <p:cNvSpPr txBox="1"/>
          <p:nvPr/>
        </p:nvSpPr>
        <p:spPr>
          <a:xfrm>
            <a:off x="930744" y="555294"/>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1. Декларація «При звільненні»</a:t>
            </a:r>
          </a:p>
        </p:txBody>
      </p:sp>
      <p:cxnSp>
        <p:nvCxnSpPr>
          <p:cNvPr id="16" name="Пряма сполучна лінія 15">
            <a:extLst>
              <a:ext uri="{FF2B5EF4-FFF2-40B4-BE49-F238E27FC236}">
                <a16:creationId xmlns:a16="http://schemas.microsoft.com/office/drawing/2014/main" id="{723167DC-CFC1-426A-8836-69B9B0118E58}"/>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053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227275-AD2B-4F78-B042-B586733DD3C3}"/>
              </a:ext>
            </a:extLst>
          </p:cNvPr>
          <p:cNvSpPr txBox="1"/>
          <p:nvPr/>
        </p:nvSpPr>
        <p:spPr>
          <a:xfrm>
            <a:off x="1515496" y="1405806"/>
            <a:ext cx="10172878" cy="5601533"/>
          </a:xfrm>
          <a:prstGeom prst="rect">
            <a:avLst/>
          </a:prstGeom>
          <a:noFill/>
        </p:spPr>
        <p:txBody>
          <a:bodyPr wrap="square" rtlCol="0">
            <a:spAutoFit/>
          </a:bodyPr>
          <a:lstStyle/>
          <a:p>
            <a:r>
              <a:rPr lang="uk-UA" sz="2000" dirty="0">
                <a:latin typeface="Helvetica" panose="020B0604020202020204" pitchFamily="34" charset="0"/>
                <a:cs typeface="Helvetica" panose="020B0604020202020204" pitchFamily="34" charset="0"/>
              </a:rPr>
              <a:t>Подається після визначення переможцем конкурсу, до дня призначення або обрання на посаду. Але звертайте увагу на вимоги спеціальних законів!</a:t>
            </a:r>
          </a:p>
          <a:p>
            <a:endParaRPr lang="uk-UA" sz="2000" dirty="0">
              <a:latin typeface="Helvetica" panose="020B0604020202020204" pitchFamily="34" charset="0"/>
              <a:cs typeface="Helvetica" panose="020B0604020202020204" pitchFamily="34" charset="0"/>
            </a:endParaRPr>
          </a:p>
          <a:p>
            <a:r>
              <a:rPr lang="uk-UA" sz="2000" dirty="0">
                <a:latin typeface="Helvetica" panose="020B0604020202020204" pitchFamily="34" charset="0"/>
                <a:cs typeface="Helvetica" panose="020B0604020202020204" pitchFamily="34" charset="0"/>
              </a:rPr>
              <a:t>Якщо перемогли у конкурсі на декілька посад в одному органі та раніше не подавали декларацію за минулий рік, потрібно подавати лише одну декларацію кандидата на посаду, на яку хочете бути призначеними.</a:t>
            </a:r>
          </a:p>
          <a:p>
            <a:endParaRPr lang="uk-UA" sz="2000" dirty="0">
              <a:latin typeface="Helvetica" panose="020B0604020202020204" pitchFamily="34" charset="0"/>
              <a:cs typeface="Helvetica" panose="020B0604020202020204" pitchFamily="34" charset="0"/>
            </a:endParaRPr>
          </a:p>
          <a:p>
            <a:r>
              <a:rPr lang="uk-UA" sz="2000" dirty="0">
                <a:latin typeface="Helvetica" panose="020B0604020202020204" pitchFamily="34" charset="0"/>
                <a:cs typeface="Helvetica" panose="020B0604020202020204" pitchFamily="34" charset="0"/>
              </a:rPr>
              <a:t>Якщо особа подала щорічну декларацію (з будь-якою позначкою) за минулий рік, декларація кандидата на посаду за цей період не подається .</a:t>
            </a:r>
          </a:p>
          <a:p>
            <a:endParaRPr lang="uk-UA" sz="2000" dirty="0">
              <a:latin typeface="Helvetica" panose="020B0604020202020204" pitchFamily="34" charset="0"/>
              <a:cs typeface="Helvetica" panose="020B0604020202020204" pitchFamily="34" charset="0"/>
            </a:endParaRPr>
          </a:p>
          <a:p>
            <a:r>
              <a:rPr lang="uk-UA" sz="2000" dirty="0">
                <a:latin typeface="Helvetica" panose="020B0604020202020204" pitchFamily="34" charset="0"/>
                <a:cs typeface="Helvetica" panose="020B0604020202020204" pitchFamily="34" charset="0"/>
              </a:rPr>
              <a:t>Якщо подана декларація кандидата на посаду охоплювала попередній звітний рік, а в виник обов’язок подати щорічну декларацію за той самий звітний період, то особа зобов’язана подати щорічну декларацію.</a:t>
            </a:r>
          </a:p>
          <a:p>
            <a:endParaRPr lang="uk-UA" sz="2000" dirty="0">
              <a:latin typeface="Helvetica" panose="020B0604020202020204" pitchFamily="34" charset="0"/>
              <a:cs typeface="Helvetica" panose="020B0604020202020204" pitchFamily="34" charset="0"/>
            </a:endParaRPr>
          </a:p>
          <a:p>
            <a:r>
              <a:rPr lang="uk-UA" sz="2000" dirty="0">
                <a:latin typeface="Helvetica" panose="020B0604020202020204" pitchFamily="34" charset="0"/>
                <a:cs typeface="Helvetica" panose="020B0604020202020204" pitchFamily="34" charset="0"/>
              </a:rPr>
              <a:t>У декларації кандидата на посаду не зазначаються відомості про видатки та інші правочини, вчинені суб’єктом декларування у звітному періоді</a:t>
            </a:r>
            <a:r>
              <a:rPr lang="ru-RU" sz="2000" dirty="0">
                <a:latin typeface="Helvetica" panose="020B0604020202020204" pitchFamily="34" charset="0"/>
                <a:cs typeface="Helvetica" panose="020B0604020202020204" pitchFamily="34" charset="0"/>
              </a:rPr>
              <a:t>.</a:t>
            </a:r>
            <a:endParaRPr lang="uk-UA" sz="2000" dirty="0">
              <a:latin typeface="Helvetica" panose="020B0604020202020204" pitchFamily="34" charset="0"/>
              <a:cs typeface="Helvetica" panose="020B0604020202020204" pitchFamily="34" charset="0"/>
            </a:endParaRPr>
          </a:p>
          <a:p>
            <a:endParaRPr lang="ru-RU" sz="2000" dirty="0">
              <a:latin typeface="Helvetica" panose="020B0604020202020204" pitchFamily="34" charset="0"/>
              <a:cs typeface="Helvetica" panose="020B0604020202020204" pitchFamily="34" charset="0"/>
            </a:endParaRPr>
          </a:p>
          <a:p>
            <a:endParaRPr lang="ru-RU" dirty="0"/>
          </a:p>
        </p:txBody>
      </p:sp>
      <p:sp>
        <p:nvSpPr>
          <p:cNvPr id="15" name="TextBox 14">
            <a:extLst>
              <a:ext uri="{FF2B5EF4-FFF2-40B4-BE49-F238E27FC236}">
                <a16:creationId xmlns:a16="http://schemas.microsoft.com/office/drawing/2014/main" id="{83F9077A-0B97-4EBC-8D2B-24FC275B30FD}"/>
              </a:ext>
            </a:extLst>
          </p:cNvPr>
          <p:cNvSpPr txBox="1"/>
          <p:nvPr/>
        </p:nvSpPr>
        <p:spPr>
          <a:xfrm>
            <a:off x="930744" y="555294"/>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1. Декларація «Кандидата на посаду»</a:t>
            </a:r>
          </a:p>
        </p:txBody>
      </p:sp>
      <p:cxnSp>
        <p:nvCxnSpPr>
          <p:cNvPr id="16" name="Пряма сполучна лінія 15">
            <a:extLst>
              <a:ext uri="{FF2B5EF4-FFF2-40B4-BE49-F238E27FC236}">
                <a16:creationId xmlns:a16="http://schemas.microsoft.com/office/drawing/2014/main" id="{723167DC-CFC1-426A-8836-69B9B0118E58}"/>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pic>
        <p:nvPicPr>
          <p:cNvPr id="14" name="Рисунок 13" descr="Зображення, що містить світлий&#10;&#10;Автоматично згенерований опис">
            <a:extLst>
              <a:ext uri="{FF2B5EF4-FFF2-40B4-BE49-F238E27FC236}">
                <a16:creationId xmlns:a16="http://schemas.microsoft.com/office/drawing/2014/main" id="{A573D15F-613E-4314-887C-557E3767A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607" y="1489973"/>
            <a:ext cx="717581" cy="717581"/>
          </a:xfrm>
          <a:prstGeom prst="rect">
            <a:avLst/>
          </a:prstGeom>
        </p:spPr>
      </p:pic>
      <p:pic>
        <p:nvPicPr>
          <p:cNvPr id="17" name="Рисунок 16" descr="Зображення, що містить світлий&#10;&#10;Автоматично згенерований опис">
            <a:extLst>
              <a:ext uri="{FF2B5EF4-FFF2-40B4-BE49-F238E27FC236}">
                <a16:creationId xmlns:a16="http://schemas.microsoft.com/office/drawing/2014/main" id="{A573D15F-613E-4314-887C-557E3767A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260" y="2529393"/>
            <a:ext cx="717581" cy="717581"/>
          </a:xfrm>
          <a:prstGeom prst="rect">
            <a:avLst/>
          </a:prstGeom>
        </p:spPr>
      </p:pic>
      <p:pic>
        <p:nvPicPr>
          <p:cNvPr id="18" name="Рисунок 17" descr="Зображення, що містить світлий&#10;&#10;Автоматично згенерований опис">
            <a:extLst>
              <a:ext uri="{FF2B5EF4-FFF2-40B4-BE49-F238E27FC236}">
                <a16:creationId xmlns:a16="http://schemas.microsoft.com/office/drawing/2014/main" id="{A573D15F-613E-4314-887C-557E3767A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258" y="4730933"/>
            <a:ext cx="717581" cy="717581"/>
          </a:xfrm>
          <a:prstGeom prst="rect">
            <a:avLst/>
          </a:prstGeom>
        </p:spPr>
      </p:pic>
      <p:pic>
        <p:nvPicPr>
          <p:cNvPr id="19" name="Рисунок 18" descr="Зображення, що містить світлий&#10;&#10;Автоматично згенерований опис">
            <a:extLst>
              <a:ext uri="{FF2B5EF4-FFF2-40B4-BE49-F238E27FC236}">
                <a16:creationId xmlns:a16="http://schemas.microsoft.com/office/drawing/2014/main" id="{A573D15F-613E-4314-887C-557E3767A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259" y="3564413"/>
            <a:ext cx="717581" cy="717581"/>
          </a:xfrm>
          <a:prstGeom prst="rect">
            <a:avLst/>
          </a:prstGeom>
        </p:spPr>
      </p:pic>
      <p:pic>
        <p:nvPicPr>
          <p:cNvPr id="20" name="Рисунок 19" descr="Зображення, що містить світлий&#10;&#10;Автоматично згенерований опис">
            <a:extLst>
              <a:ext uri="{FF2B5EF4-FFF2-40B4-BE49-F238E27FC236}">
                <a16:creationId xmlns:a16="http://schemas.microsoft.com/office/drawing/2014/main" id="{A573D15F-613E-4314-887C-557E3767A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133" y="5638854"/>
            <a:ext cx="717581" cy="717581"/>
          </a:xfrm>
          <a:prstGeom prst="rect">
            <a:avLst/>
          </a:prstGeom>
        </p:spPr>
      </p:pic>
    </p:spTree>
    <p:extLst>
      <p:ext uri="{BB962C8B-B14F-4D97-AF65-F5344CB8AC3E}">
        <p14:creationId xmlns:p14="http://schemas.microsoft.com/office/powerpoint/2010/main" val="298233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418719F-B576-4788-9FC2-0796471CDE38}"/>
              </a:ext>
            </a:extLst>
          </p:cNvPr>
          <p:cNvSpPr txBox="1"/>
          <p:nvPr/>
        </p:nvSpPr>
        <p:spPr>
          <a:xfrm>
            <a:off x="2671403" y="2277360"/>
            <a:ext cx="8516828" cy="3385542"/>
          </a:xfrm>
          <a:prstGeom prst="rect">
            <a:avLst/>
          </a:prstGeom>
          <a:noFill/>
        </p:spPr>
        <p:txBody>
          <a:bodyPr wrap="square" rtlCol="0">
            <a:spAutoFit/>
          </a:bodyPr>
          <a:lstStyle/>
          <a:p>
            <a:pPr marL="342900" indent="-342900">
              <a:buFont typeface="Arial" panose="020B0604020202020204" pitchFamily="34" charset="0"/>
              <a:buChar char="•"/>
            </a:pPr>
            <a:r>
              <a:rPr lang="uk-UA" sz="2400" dirty="0">
                <a:latin typeface="Helvetica" panose="020B0604020202020204" pitchFamily="34" charset="0"/>
                <a:cs typeface="Helvetica" panose="020B0604020202020204" pitchFamily="34" charset="0"/>
              </a:rPr>
              <a:t>прізвище, ім’я, по батькові (за наявності);</a:t>
            </a:r>
          </a:p>
          <a:p>
            <a:pPr marL="342900" indent="-342900">
              <a:buFont typeface="Arial" panose="020B0604020202020204" pitchFamily="34" charset="0"/>
              <a:buChar char="•"/>
            </a:pPr>
            <a:r>
              <a:rPr lang="uk-UA" sz="2400" dirty="0">
                <a:latin typeface="Helvetica" panose="020B0604020202020204" pitchFamily="34" charset="0"/>
                <a:cs typeface="Helvetica" panose="020B0604020202020204" pitchFamily="34" charset="0"/>
              </a:rPr>
              <a:t>дату народження;</a:t>
            </a:r>
          </a:p>
          <a:p>
            <a:pPr marL="342900" indent="-342900">
              <a:buFont typeface="Arial" panose="020B0604020202020204" pitchFamily="34" charset="0"/>
              <a:buChar char="•"/>
            </a:pPr>
            <a:r>
              <a:rPr lang="uk-UA" sz="2400" dirty="0">
                <a:latin typeface="Helvetica" panose="020B0604020202020204" pitchFamily="34" charset="0"/>
                <a:cs typeface="Helvetica" panose="020B0604020202020204" pitchFamily="34" charset="0"/>
              </a:rPr>
              <a:t>реєстраційний номер облікової картки платника податків (за наявності);</a:t>
            </a:r>
          </a:p>
          <a:p>
            <a:pPr marL="342900" indent="-342900">
              <a:buFont typeface="Arial" panose="020B0604020202020204" pitchFamily="34" charset="0"/>
              <a:buChar char="•"/>
            </a:pPr>
            <a:r>
              <a:rPr lang="uk-UA" sz="2400" dirty="0">
                <a:latin typeface="Helvetica" panose="020B0604020202020204" pitchFamily="34" charset="0"/>
                <a:cs typeface="Helvetica" panose="020B0604020202020204" pitchFamily="34" charset="0"/>
              </a:rPr>
              <a:t>реквізити паспорта громадянина України;</a:t>
            </a:r>
          </a:p>
          <a:p>
            <a:pPr marL="342900" indent="-342900">
              <a:buFont typeface="Arial" panose="020B0604020202020204" pitchFamily="34" charset="0"/>
              <a:buChar char="•"/>
            </a:pPr>
            <a:r>
              <a:rPr lang="uk-UA" sz="2400" dirty="0">
                <a:latin typeface="Helvetica" panose="020B0604020202020204" pitchFamily="34" charset="0"/>
                <a:cs typeface="Helvetica" panose="020B0604020202020204" pitchFamily="34" charset="0"/>
              </a:rPr>
              <a:t>унікальний номер запису в Єдиному державному демографічному реєстрі (за наявності);</a:t>
            </a:r>
          </a:p>
          <a:p>
            <a:pPr marL="342900" indent="-342900">
              <a:buFont typeface="Arial" panose="020B0604020202020204" pitchFamily="34" charset="0"/>
              <a:buChar char="•"/>
            </a:pPr>
            <a:r>
              <a:rPr lang="uk-UA" sz="2400" dirty="0">
                <a:latin typeface="Helvetica" panose="020B0604020202020204" pitchFamily="34" charset="0"/>
                <a:cs typeface="Helvetica" panose="020B0604020202020204" pitchFamily="34" charset="0"/>
              </a:rPr>
              <a:t>зареєстроване місце проживання;</a:t>
            </a:r>
          </a:p>
          <a:p>
            <a:endParaRPr lang="uk-UA" sz="2200" dirty="0">
              <a:latin typeface="Helvetica" panose="020B0604020202020204" pitchFamily="34" charset="0"/>
              <a:cs typeface="Helvetica" panose="020B0604020202020204" pitchFamily="34" charset="0"/>
            </a:endParaRPr>
          </a:p>
        </p:txBody>
      </p:sp>
      <p:pic>
        <p:nvPicPr>
          <p:cNvPr id="16" name="Рисунок 15" descr="Зображення, що містить світлий&#10;&#10;Автоматично згенерований опис">
            <a:extLst>
              <a:ext uri="{FF2B5EF4-FFF2-40B4-BE49-F238E27FC236}">
                <a16:creationId xmlns:a16="http://schemas.microsoft.com/office/drawing/2014/main" id="{A573D15F-613E-4314-887C-557E3767AA5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0744" y="2926067"/>
            <a:ext cx="1646040" cy="1646040"/>
          </a:xfrm>
          <a:prstGeom prst="rect">
            <a:avLst/>
          </a:prstGeom>
        </p:spPr>
      </p:pic>
      <p:sp>
        <p:nvSpPr>
          <p:cNvPr id="11" name="TextBox 10">
            <a:extLst>
              <a:ext uri="{FF2B5EF4-FFF2-40B4-BE49-F238E27FC236}">
                <a16:creationId xmlns:a16="http://schemas.microsoft.com/office/drawing/2014/main" id="{B7F655F5-0F95-4A1F-8640-5A81900C7AFD}"/>
              </a:ext>
            </a:extLst>
          </p:cNvPr>
          <p:cNvSpPr txBox="1"/>
          <p:nvPr/>
        </p:nvSpPr>
        <p:spPr>
          <a:xfrm>
            <a:off x="930744" y="555294"/>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2.1. Інформація про суб’єкта декларування</a:t>
            </a:r>
          </a:p>
        </p:txBody>
      </p:sp>
      <p:cxnSp>
        <p:nvCxnSpPr>
          <p:cNvPr id="12" name="Пряма сполучна лінія 11">
            <a:extLst>
              <a:ext uri="{FF2B5EF4-FFF2-40B4-BE49-F238E27FC236}">
                <a16:creationId xmlns:a16="http://schemas.microsoft.com/office/drawing/2014/main" id="{36DB885F-D100-4829-8DDE-503D7D0846CD}"/>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930744" y="1446363"/>
            <a:ext cx="10559414" cy="830997"/>
          </a:xfrm>
          <a:prstGeom prst="rect">
            <a:avLst/>
          </a:prstGeom>
        </p:spPr>
        <p:txBody>
          <a:bodyPr wrap="square">
            <a:spAutoFit/>
          </a:bodyPr>
          <a:lstStyle/>
          <a:p>
            <a:r>
              <a:rPr lang="uk-UA" sz="2400" b="1" dirty="0">
                <a:solidFill>
                  <a:srgbClr val="27A0F2"/>
                </a:solidFill>
                <a:latin typeface="Helvetica" panose="020B0604020202020204" pitchFamily="34" charset="0"/>
                <a:cs typeface="Helvetica" panose="020B0604020202020204" pitchFamily="34" charset="0"/>
              </a:rPr>
              <a:t>Для ідентифікації особи в Україні суб’єкт декларування зазначає такі відомості:</a:t>
            </a:r>
          </a:p>
        </p:txBody>
      </p:sp>
    </p:spTree>
    <p:extLst>
      <p:ext uri="{BB962C8B-B14F-4D97-AF65-F5344CB8AC3E}">
        <p14:creationId xmlns:p14="http://schemas.microsoft.com/office/powerpoint/2010/main" val="3094444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7C7BBB-DC15-4E44-9552-4562150EDDC2}"/>
              </a:ext>
            </a:extLst>
          </p:cNvPr>
          <p:cNvSpPr txBox="1"/>
          <p:nvPr/>
        </p:nvSpPr>
        <p:spPr>
          <a:xfrm>
            <a:off x="957908" y="206886"/>
            <a:ext cx="10434407" cy="1015663"/>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2.1.</a:t>
            </a:r>
            <a:r>
              <a:rPr lang="en-US" sz="3000" dirty="0">
                <a:latin typeface="Open Sans" panose="020B0606030504020204" pitchFamily="34" charset="0"/>
                <a:ea typeface="Open Sans" panose="020B0606030504020204" pitchFamily="34" charset="0"/>
                <a:cs typeface="Open Sans" panose="020B0606030504020204" pitchFamily="34" charset="0"/>
              </a:rPr>
              <a:t> </a:t>
            </a:r>
            <a:r>
              <a:rPr lang="uk-UA" sz="3000" dirty="0">
                <a:latin typeface="Open Sans" panose="020B0606030504020204" pitchFamily="34" charset="0"/>
                <a:ea typeface="Open Sans" panose="020B0606030504020204" pitchFamily="34" charset="0"/>
                <a:cs typeface="Open Sans" panose="020B0606030504020204" pitchFamily="34" charset="0"/>
              </a:rPr>
              <a:t>та 2.2  Унікальний номер запису </a:t>
            </a:r>
          </a:p>
          <a:p>
            <a:r>
              <a:rPr lang="uk-UA" sz="3000" dirty="0">
                <a:latin typeface="Open Sans" panose="020B0606030504020204" pitchFamily="34" charset="0"/>
                <a:ea typeface="Open Sans" panose="020B0606030504020204" pitchFamily="34" charset="0"/>
                <a:cs typeface="Open Sans" panose="020B0606030504020204" pitchFamily="34" charset="0"/>
              </a:rPr>
              <a:t>в Єдиному державному демографічному реєстрі</a:t>
            </a:r>
          </a:p>
        </p:txBody>
      </p:sp>
      <p:pic>
        <p:nvPicPr>
          <p:cNvPr id="13" name="Picture 4" descr="https://lh5.googleusercontent.com/2VgOcyUTnloc2pnsvgQdb_jomuD2DYLzn8l_bIwafCLwLGHTgkekxU0Vk0BVMgt2r_A9PFVYIPaPizbQxSJ8BSuHm9gV4EgkBG7UF1NSC2ZiYnY7sUlcg2aGB-FeQz6r_PnCKbQ">
            <a:extLst>
              <a:ext uri="{FF2B5EF4-FFF2-40B4-BE49-F238E27FC236}">
                <a16:creationId xmlns:a16="http://schemas.microsoft.com/office/drawing/2014/main" id="{2B227C4A-C3BB-45DA-850A-470EB9483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455" y="1560344"/>
            <a:ext cx="10277312" cy="470377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Пряма сполучна лінія 9">
            <a:extLst>
              <a:ext uri="{FF2B5EF4-FFF2-40B4-BE49-F238E27FC236}">
                <a16:creationId xmlns:a16="http://schemas.microsoft.com/office/drawing/2014/main" id="{AC2B9E90-12DE-4018-9E97-2C339F475D88}"/>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093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418719F-B576-4788-9FC2-0796471CDE38}"/>
              </a:ext>
            </a:extLst>
          </p:cNvPr>
          <p:cNvSpPr txBox="1"/>
          <p:nvPr/>
        </p:nvSpPr>
        <p:spPr>
          <a:xfrm>
            <a:off x="2034143" y="2032513"/>
            <a:ext cx="8978486" cy="2123658"/>
          </a:xfrm>
          <a:prstGeom prst="rect">
            <a:avLst/>
          </a:prstGeom>
          <a:noFill/>
        </p:spPr>
        <p:txBody>
          <a:bodyPr wrap="square" rtlCol="0">
            <a:spAutoFit/>
          </a:bodyPr>
          <a:lstStyle/>
          <a:p>
            <a:r>
              <a:rPr lang="uk-UA" sz="2200" dirty="0">
                <a:latin typeface="Helvetica" panose="020B0604020202020204" pitchFamily="34" charset="0"/>
                <a:cs typeface="Helvetica" panose="020B0604020202020204" pitchFamily="34" charset="0"/>
              </a:rPr>
              <a:t>Зареєстроване</a:t>
            </a:r>
            <a:r>
              <a:rPr lang="en-US" sz="2200" dirty="0">
                <a:latin typeface="Helvetica" panose="020B0604020202020204" pitchFamily="34" charset="0"/>
                <a:cs typeface="Helvetica" panose="020B0604020202020204" pitchFamily="34" charset="0"/>
              </a:rPr>
              <a:t> </a:t>
            </a:r>
            <a:r>
              <a:rPr lang="uk-UA" sz="2200" dirty="0">
                <a:latin typeface="Helvetica" panose="020B0604020202020204" pitchFamily="34" charset="0"/>
                <a:cs typeface="Helvetica" panose="020B0604020202020204" pitchFamily="34" charset="0"/>
              </a:rPr>
              <a:t>та фактичне місце проживання.</a:t>
            </a:r>
          </a:p>
          <a:p>
            <a:endParaRPr lang="en-US" sz="2200" dirty="0">
              <a:latin typeface="Helvetica" panose="020B0604020202020204" pitchFamily="34" charset="0"/>
              <a:cs typeface="Helvetica" panose="020B0604020202020204" pitchFamily="34" charset="0"/>
            </a:endParaRPr>
          </a:p>
          <a:p>
            <a:endParaRPr lang="en-US" sz="2200" dirty="0">
              <a:latin typeface="Helvetica" panose="020B0604020202020204" pitchFamily="34" charset="0"/>
              <a:cs typeface="Helvetica" panose="020B0604020202020204" pitchFamily="34" charset="0"/>
            </a:endParaRPr>
          </a:p>
          <a:p>
            <a:r>
              <a:rPr lang="uk-UA" sz="2200" dirty="0">
                <a:latin typeface="Helvetica" panose="020B0604020202020204" pitchFamily="34" charset="0"/>
                <a:cs typeface="Helvetica" panose="020B0604020202020204" pitchFamily="34" charset="0"/>
              </a:rPr>
              <a:t>Інформація про місце реєстрації та фактичного проживання, зазначена у цьому розділі, підлягає дублюванню у розділі 3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«Об’єкти нерухомості». </a:t>
            </a:r>
          </a:p>
        </p:txBody>
      </p:sp>
      <p:pic>
        <p:nvPicPr>
          <p:cNvPr id="15" name="Рисунок 14">
            <a:extLst>
              <a:ext uri="{FF2B5EF4-FFF2-40B4-BE49-F238E27FC236}">
                <a16:creationId xmlns:a16="http://schemas.microsoft.com/office/drawing/2014/main" id="{90EF7CE8-6A0E-4C6B-A79B-1DBD99DF6B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768" y="1974976"/>
            <a:ext cx="832685" cy="832685"/>
          </a:xfrm>
          <a:prstGeom prst="rect">
            <a:avLst/>
          </a:prstGeom>
        </p:spPr>
      </p:pic>
      <p:pic>
        <p:nvPicPr>
          <p:cNvPr id="16" name="Рисунок 15" descr="Зображення, що містить світлий&#10;&#10;Автоматично згенерований опис">
            <a:extLst>
              <a:ext uri="{FF2B5EF4-FFF2-40B4-BE49-F238E27FC236}">
                <a16:creationId xmlns:a16="http://schemas.microsoft.com/office/drawing/2014/main" id="{A573D15F-613E-4314-887C-557E3767AA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908" y="3094342"/>
            <a:ext cx="930186" cy="930186"/>
          </a:xfrm>
          <a:prstGeom prst="rect">
            <a:avLst/>
          </a:prstGeom>
        </p:spPr>
      </p:pic>
      <p:sp>
        <p:nvSpPr>
          <p:cNvPr id="11" name="TextBox 10">
            <a:extLst>
              <a:ext uri="{FF2B5EF4-FFF2-40B4-BE49-F238E27FC236}">
                <a16:creationId xmlns:a16="http://schemas.microsoft.com/office/drawing/2014/main" id="{B7F655F5-0F95-4A1F-8640-5A81900C7AFD}"/>
              </a:ext>
            </a:extLst>
          </p:cNvPr>
          <p:cNvSpPr txBox="1"/>
          <p:nvPr/>
        </p:nvSpPr>
        <p:spPr>
          <a:xfrm>
            <a:off x="930744" y="555294"/>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2.1. Інформація про суб’єкта декларування</a:t>
            </a:r>
          </a:p>
        </p:txBody>
      </p:sp>
      <p:cxnSp>
        <p:nvCxnSpPr>
          <p:cNvPr id="12" name="Пряма сполучна лінія 11">
            <a:extLst>
              <a:ext uri="{FF2B5EF4-FFF2-40B4-BE49-F238E27FC236}">
                <a16:creationId xmlns:a16="http://schemas.microsoft.com/office/drawing/2014/main" id="{36DB885F-D100-4829-8DDE-503D7D0846CD}"/>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888094" y="4823837"/>
            <a:ext cx="7928811" cy="769441"/>
          </a:xfrm>
          <a:prstGeom prst="rect">
            <a:avLst/>
          </a:prstGeom>
        </p:spPr>
        <p:txBody>
          <a:bodyPr wrap="square">
            <a:spAutoFit/>
          </a:bodyPr>
          <a:lstStyle/>
          <a:p>
            <a:r>
              <a:rPr lang="uk-UA" sz="2200" dirty="0">
                <a:solidFill>
                  <a:srgbClr val="1A1A22"/>
                </a:solidFill>
                <a:latin typeface="Helvetica" panose="020B0604020202020204" pitchFamily="34" charset="0"/>
                <a:cs typeface="Helvetica" panose="020B0604020202020204" pitchFamily="34" charset="0"/>
              </a:rPr>
              <a:t>В адресному блоці декларації необхідно відобразити назву району, територіальної громади.</a:t>
            </a:r>
            <a:endParaRPr lang="uk-UA" sz="2200" dirty="0">
              <a:latin typeface="Helvetica" panose="020B0604020202020204" pitchFamily="34" charset="0"/>
              <a:cs typeface="Helvetica" panose="020B0604020202020204" pitchFamily="34" charset="0"/>
            </a:endParaRPr>
          </a:p>
        </p:txBody>
      </p:sp>
      <p:pic>
        <p:nvPicPr>
          <p:cNvPr id="13" name="Рисунок 12">
            <a:extLst>
              <a:ext uri="{FF2B5EF4-FFF2-40B4-BE49-F238E27FC236}">
                <a16:creationId xmlns:a16="http://schemas.microsoft.com/office/drawing/2014/main" id="{90EF7CE8-6A0E-4C6B-A79B-1DBD99DF6B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744" y="4792214"/>
            <a:ext cx="832685" cy="832685"/>
          </a:xfrm>
          <a:prstGeom prst="rect">
            <a:avLst/>
          </a:prstGeom>
        </p:spPr>
      </p:pic>
    </p:spTree>
    <p:extLst>
      <p:ext uri="{BB962C8B-B14F-4D97-AF65-F5344CB8AC3E}">
        <p14:creationId xmlns:p14="http://schemas.microsoft.com/office/powerpoint/2010/main" val="2834281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0F8D4A0-5DB0-47AE-A318-76958BBE3386}"/>
              </a:ext>
            </a:extLst>
          </p:cNvPr>
          <p:cNvSpPr txBox="1"/>
          <p:nvPr/>
        </p:nvSpPr>
        <p:spPr>
          <a:xfrm>
            <a:off x="2209352" y="2643332"/>
            <a:ext cx="8325853" cy="2277547"/>
          </a:xfrm>
          <a:prstGeom prst="rect">
            <a:avLst/>
          </a:prstGeom>
          <a:noFill/>
        </p:spPr>
        <p:txBody>
          <a:bodyPr wrap="square" rtlCol="0">
            <a:spAutoFit/>
          </a:bodyPr>
          <a:lstStyle/>
          <a:p>
            <a:pPr marL="342900" indent="-342900">
              <a:buFont typeface="Arial" panose="020B0604020202020204" pitchFamily="34" charset="0"/>
              <a:buChar char="•"/>
            </a:pPr>
            <a:r>
              <a:rPr lang="uk-UA" sz="2400" dirty="0">
                <a:latin typeface="Helvetica" panose="020B0604020202020204" pitchFamily="34" charset="0"/>
                <a:cs typeface="Helvetica" panose="020B0604020202020204" pitchFamily="34" charset="0"/>
              </a:rPr>
              <a:t>прізвище, ім’я, по батькові (за наявності) (латиницею);</a:t>
            </a:r>
          </a:p>
          <a:p>
            <a:pPr marL="342900" indent="-342900">
              <a:buFont typeface="Arial" panose="020B0604020202020204" pitchFamily="34" charset="0"/>
              <a:buChar char="•"/>
            </a:pPr>
            <a:r>
              <a:rPr lang="uk-UA" sz="2400" dirty="0">
                <a:latin typeface="Helvetica" panose="020B0604020202020204" pitchFamily="34" charset="0"/>
                <a:cs typeface="Helvetica" panose="020B0604020202020204" pitchFamily="34" charset="0"/>
              </a:rPr>
              <a:t>країна, в якій видано документ, що посвідчує особу;</a:t>
            </a:r>
          </a:p>
          <a:p>
            <a:pPr marL="342900" indent="-342900">
              <a:buFont typeface="Arial" panose="020B0604020202020204" pitchFamily="34" charset="0"/>
              <a:buChar char="•"/>
            </a:pPr>
            <a:r>
              <a:rPr lang="uk-UA" sz="2400" dirty="0">
                <a:latin typeface="Helvetica" panose="020B0604020202020204" pitchFamily="34" charset="0"/>
                <a:cs typeface="Helvetica" panose="020B0604020202020204" pitchFamily="34" charset="0"/>
              </a:rPr>
              <a:t>тип документа, що посвідчує особу;</a:t>
            </a:r>
          </a:p>
          <a:p>
            <a:pPr marL="342900" indent="-342900">
              <a:buFont typeface="Arial" panose="020B0604020202020204" pitchFamily="34" charset="0"/>
              <a:buChar char="•"/>
            </a:pPr>
            <a:r>
              <a:rPr lang="uk-UA" sz="2400" dirty="0">
                <a:latin typeface="Helvetica" panose="020B0604020202020204" pitchFamily="34" charset="0"/>
                <a:cs typeface="Helvetica" panose="020B0604020202020204" pitchFamily="34" charset="0"/>
              </a:rPr>
              <a:t>реквізити документа, що посвідчує особу;</a:t>
            </a:r>
          </a:p>
          <a:p>
            <a:pPr marL="342900" indent="-342900">
              <a:buFont typeface="Arial" panose="020B0604020202020204" pitchFamily="34" charset="0"/>
              <a:buChar char="•"/>
            </a:pPr>
            <a:r>
              <a:rPr lang="uk-UA" sz="2400" dirty="0">
                <a:latin typeface="Helvetica" panose="020B0604020202020204" pitchFamily="34" charset="0"/>
                <a:cs typeface="Helvetica" panose="020B0604020202020204" pitchFamily="34" charset="0"/>
              </a:rPr>
              <a:t>ідентифікаційний номер (за наявності).</a:t>
            </a:r>
          </a:p>
          <a:p>
            <a:endParaRPr lang="uk-UA" sz="2200" dirty="0">
              <a:latin typeface="Helvetica" panose="020B0604020202020204" pitchFamily="34" charset="0"/>
              <a:cs typeface="Helvetica" panose="020B0604020202020204" pitchFamily="34" charset="0"/>
            </a:endParaRPr>
          </a:p>
        </p:txBody>
      </p:sp>
      <p:sp>
        <p:nvSpPr>
          <p:cNvPr id="12" name="TextBox 11">
            <a:extLst>
              <a:ext uri="{FF2B5EF4-FFF2-40B4-BE49-F238E27FC236}">
                <a16:creationId xmlns:a16="http://schemas.microsoft.com/office/drawing/2014/main" id="{43EBA741-DD0B-4926-BC10-8A2A72A681FE}"/>
              </a:ext>
            </a:extLst>
          </p:cNvPr>
          <p:cNvSpPr txBox="1"/>
          <p:nvPr/>
        </p:nvSpPr>
        <p:spPr>
          <a:xfrm>
            <a:off x="930744" y="555294"/>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2.1. Інформація про суб’єкта декларування</a:t>
            </a:r>
          </a:p>
        </p:txBody>
      </p:sp>
      <p:cxnSp>
        <p:nvCxnSpPr>
          <p:cNvPr id="13" name="Пряма сполучна лінія 12">
            <a:extLst>
              <a:ext uri="{FF2B5EF4-FFF2-40B4-BE49-F238E27FC236}">
                <a16:creationId xmlns:a16="http://schemas.microsoft.com/office/drawing/2014/main" id="{59440219-EB80-4465-ADF4-4D5330F27025}"/>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pic>
        <p:nvPicPr>
          <p:cNvPr id="20" name="Рисунок 19" descr="Зображення, що містить світлий&#10;&#10;Автоматично згенерований опис">
            <a:extLst>
              <a:ext uri="{FF2B5EF4-FFF2-40B4-BE49-F238E27FC236}">
                <a16:creationId xmlns:a16="http://schemas.microsoft.com/office/drawing/2014/main" id="{7DD85F1D-1F11-4AB2-80F2-1A261ED37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908" y="3075680"/>
            <a:ext cx="930186" cy="930186"/>
          </a:xfrm>
          <a:prstGeom prst="rect">
            <a:avLst/>
          </a:prstGeom>
        </p:spPr>
      </p:pic>
      <p:sp>
        <p:nvSpPr>
          <p:cNvPr id="2" name="Прямоугольник 1"/>
          <p:cNvSpPr/>
          <p:nvPr/>
        </p:nvSpPr>
        <p:spPr>
          <a:xfrm>
            <a:off x="930744" y="1371318"/>
            <a:ext cx="10561812" cy="1200329"/>
          </a:xfrm>
          <a:prstGeom prst="rect">
            <a:avLst/>
          </a:prstGeom>
        </p:spPr>
        <p:txBody>
          <a:bodyPr wrap="square">
            <a:spAutoFit/>
          </a:bodyPr>
          <a:lstStyle/>
          <a:p>
            <a:r>
              <a:rPr lang="uk-UA" sz="2400" b="1" dirty="0">
                <a:solidFill>
                  <a:srgbClr val="27A0F2"/>
                </a:solidFill>
                <a:latin typeface="Helvetica" panose="020B0604020202020204" pitchFamily="34" charset="0"/>
                <a:cs typeface="Helvetica" panose="020B0604020202020204" pitchFamily="34" charset="0"/>
              </a:rPr>
              <a:t>За наявності документів для ідентифікації особи за межами України суб’єкт декларування у блоці полів «Для ідентифікації за межами України» обирає позначку «Дані наявні» та вказує такі відомості:</a:t>
            </a:r>
          </a:p>
        </p:txBody>
      </p:sp>
      <p:sp>
        <p:nvSpPr>
          <p:cNvPr id="3" name="Прямоугольник 2"/>
          <p:cNvSpPr/>
          <p:nvPr/>
        </p:nvSpPr>
        <p:spPr>
          <a:xfrm>
            <a:off x="806234" y="4650762"/>
            <a:ext cx="10810831" cy="1938992"/>
          </a:xfrm>
          <a:prstGeom prst="rect">
            <a:avLst/>
          </a:prstGeom>
        </p:spPr>
        <p:txBody>
          <a:bodyPr wrap="square">
            <a:spAutoFit/>
          </a:bodyPr>
          <a:lstStyle/>
          <a:p>
            <a:r>
              <a:rPr lang="uk-UA" sz="2400" dirty="0">
                <a:latin typeface="Helvetica" panose="020B0604020202020204" pitchFamily="34" charset="0"/>
                <a:cs typeface="Helvetica" panose="020B0604020202020204" pitchFamily="34" charset="0"/>
              </a:rPr>
              <a:t>За відсутності документів для ідентифікації особи за межами України слід обрати позначку «Дані відсутні».</a:t>
            </a:r>
          </a:p>
          <a:p>
            <a:endParaRPr lang="uk-UA" sz="2400" dirty="0">
              <a:latin typeface="Helvetica" panose="020B0604020202020204" pitchFamily="34" charset="0"/>
              <a:cs typeface="Helvetica" panose="020B0604020202020204" pitchFamily="34" charset="0"/>
            </a:endParaRPr>
          </a:p>
          <a:p>
            <a:r>
              <a:rPr lang="uk-UA" sz="2400" dirty="0">
                <a:latin typeface="Helvetica" panose="020B0604020202020204" pitchFamily="34" charset="0"/>
                <a:cs typeface="Helvetica" panose="020B0604020202020204" pitchFamily="34" charset="0"/>
              </a:rPr>
              <a:t>Інформація у блоці полів «Для ідентифікації за межами України» зазначається станом на кінець звітного періоду.</a:t>
            </a:r>
            <a:endParaRPr lang="uk-UA" sz="3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71522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3EBA741-DD0B-4926-BC10-8A2A72A681FE}"/>
              </a:ext>
            </a:extLst>
          </p:cNvPr>
          <p:cNvSpPr txBox="1"/>
          <p:nvPr/>
        </p:nvSpPr>
        <p:spPr>
          <a:xfrm>
            <a:off x="930744" y="555294"/>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2.1. Інформація про суб’єкта декларування</a:t>
            </a:r>
          </a:p>
        </p:txBody>
      </p:sp>
      <p:cxnSp>
        <p:nvCxnSpPr>
          <p:cNvPr id="13" name="Пряма сполучна лінія 12">
            <a:extLst>
              <a:ext uri="{FF2B5EF4-FFF2-40B4-BE49-F238E27FC236}">
                <a16:creationId xmlns:a16="http://schemas.microsoft.com/office/drawing/2014/main" id="{59440219-EB80-4465-ADF4-4D5330F27025}"/>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pic>
        <p:nvPicPr>
          <p:cNvPr id="20" name="Рисунок 19" descr="Зображення, що містить світлий&#10;&#10;Автоматично згенерований опис">
            <a:extLst>
              <a:ext uri="{FF2B5EF4-FFF2-40B4-BE49-F238E27FC236}">
                <a16:creationId xmlns:a16="http://schemas.microsoft.com/office/drawing/2014/main" id="{7DD85F1D-1F11-4AB2-80F2-1A261ED37FE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9378" y="2534151"/>
            <a:ext cx="1963803" cy="1963803"/>
          </a:xfrm>
          <a:prstGeom prst="rect">
            <a:avLst/>
          </a:prstGeom>
        </p:spPr>
      </p:pic>
      <p:sp>
        <p:nvSpPr>
          <p:cNvPr id="2" name="Прямоугольник 1"/>
          <p:cNvSpPr/>
          <p:nvPr/>
        </p:nvSpPr>
        <p:spPr>
          <a:xfrm>
            <a:off x="2406316" y="1398498"/>
            <a:ext cx="8417647" cy="4524315"/>
          </a:xfrm>
          <a:prstGeom prst="rect">
            <a:avLst/>
          </a:prstGeom>
        </p:spPr>
        <p:txBody>
          <a:bodyPr wrap="square">
            <a:spAutoFit/>
          </a:bodyPr>
          <a:lstStyle/>
          <a:p>
            <a:r>
              <a:rPr lang="uk-UA" sz="2400" dirty="0">
                <a:latin typeface="Helvetica" panose="020B0604020202020204" pitchFamily="34" charset="0"/>
                <a:cs typeface="Helvetica" panose="020B0604020202020204" pitchFamily="34" charset="0"/>
              </a:rPr>
              <a:t>Під час заповнення блоку полів «Для ідентифікації за межами України» суб’єкт декларування зобов’язаний підтвердити відсутність громадянства (підданства) іноземної держави / права на постійне проживання на території іноземної держави шляхом проставлення </a:t>
            </a:r>
            <a:r>
              <a:rPr lang="uk-UA" sz="2400" b="1" dirty="0">
                <a:latin typeface="Helvetica" panose="020B0604020202020204" pitchFamily="34" charset="0"/>
                <a:cs typeface="Helvetica" panose="020B0604020202020204" pitchFamily="34" charset="0"/>
              </a:rPr>
              <a:t>позначки «У мене відсутнє громадянство (підданство) іноземної держави, а також документи, які дають право на постійне проживання на території іноземної держави»</a:t>
            </a:r>
            <a:r>
              <a:rPr lang="uk-UA" sz="2400" dirty="0">
                <a:latin typeface="Helvetica" panose="020B0604020202020204" pitchFamily="34" charset="0"/>
                <a:cs typeface="Helvetica" panose="020B0604020202020204" pitchFamily="34" charset="0"/>
              </a:rPr>
              <a:t>, або – у разі наявності громадянства / права на постійне проживання – зазначити відповідні відомості у полях декларації.</a:t>
            </a:r>
            <a:endParaRPr lang="uk-UA" sz="3200" b="1" dirty="0">
              <a:solidFill>
                <a:srgbClr val="27A0F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05660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418719F-B576-4788-9FC2-0796471CDE38}"/>
              </a:ext>
            </a:extLst>
          </p:cNvPr>
          <p:cNvSpPr txBox="1"/>
          <p:nvPr/>
        </p:nvSpPr>
        <p:spPr>
          <a:xfrm>
            <a:off x="1946187" y="1317352"/>
            <a:ext cx="8978486" cy="4462760"/>
          </a:xfrm>
          <a:prstGeom prst="rect">
            <a:avLst/>
          </a:prstGeom>
          <a:noFill/>
        </p:spPr>
        <p:txBody>
          <a:bodyPr wrap="square" rtlCol="0">
            <a:spAutoFit/>
          </a:bodyPr>
          <a:lstStyle/>
          <a:p>
            <a:r>
              <a:rPr lang="ru-RU" sz="2400" b="1" dirty="0">
                <a:solidFill>
                  <a:srgbClr val="27A0F2"/>
                </a:solidFill>
                <a:latin typeface="Helvetica" panose="020B0604020202020204" pitchFamily="34" charset="0"/>
                <a:cs typeface="Helvetica" panose="020B0604020202020204" pitchFamily="34" charset="0"/>
              </a:rPr>
              <a:t>Про </a:t>
            </a:r>
            <a:r>
              <a:rPr lang="uk-UA" sz="2400" b="1" dirty="0">
                <a:solidFill>
                  <a:srgbClr val="27A0F2"/>
                </a:solidFill>
                <a:latin typeface="Helvetica" panose="020B0604020202020204" pitchFamily="34" charset="0"/>
                <a:cs typeface="Helvetica" panose="020B0604020202020204" pitchFamily="34" charset="0"/>
              </a:rPr>
              <a:t>місце роботи або проходження служби (або місце майбутньої роботи чи проходження служби для кандидатів) необхідно вказати</a:t>
            </a:r>
            <a:r>
              <a:rPr lang="ru-RU" sz="2400" b="1" dirty="0">
                <a:solidFill>
                  <a:srgbClr val="27A0F2"/>
                </a:solidFill>
                <a:latin typeface="Helvetica" panose="020B0604020202020204" pitchFamily="34" charset="0"/>
                <a:cs typeface="Helvetica" panose="020B0604020202020204" pitchFamily="34" charset="0"/>
              </a:rPr>
              <a:t>:</a:t>
            </a:r>
            <a:r>
              <a:rPr lang="ru-RU" sz="2400" dirty="0">
                <a:solidFill>
                  <a:srgbClr val="27A0F2"/>
                </a:solidFill>
                <a:latin typeface="Helvetica" panose="020B0604020202020204" pitchFamily="34" charset="0"/>
                <a:cs typeface="Helvetica" panose="020B0604020202020204" pitchFamily="34" charset="0"/>
              </a:rPr>
              <a:t> </a:t>
            </a:r>
            <a:endParaRPr lang="en-US" sz="2400" dirty="0">
              <a:solidFill>
                <a:srgbClr val="27A0F2"/>
              </a:solidFill>
              <a:latin typeface="Helvetica" panose="020B0604020202020204" pitchFamily="34" charset="0"/>
              <a:cs typeface="Helvetica" panose="020B0604020202020204" pitchFamily="34" charset="0"/>
            </a:endParaRPr>
          </a:p>
          <a:p>
            <a:endParaRPr lang="uk-UA" sz="2200" dirty="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uk-UA" sz="2400" dirty="0">
                <a:latin typeface="Helvetica" panose="020B0604020202020204" pitchFamily="34" charset="0"/>
                <a:cs typeface="Helvetica" panose="020B0604020202020204" pitchFamily="34" charset="0"/>
              </a:rPr>
              <a:t>Код ЄДРПОУ</a:t>
            </a:r>
          </a:p>
          <a:p>
            <a:pPr marL="342900" indent="-342900">
              <a:buFont typeface="Arial" panose="020B0604020202020204" pitchFamily="34" charset="0"/>
              <a:buChar char="•"/>
            </a:pPr>
            <a:endParaRPr lang="uk-UA" sz="2400" dirty="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uk-UA" sz="2400" dirty="0">
                <a:latin typeface="Helvetica" panose="020B0604020202020204" pitchFamily="34" charset="0"/>
                <a:cs typeface="Helvetica" panose="020B0604020202020204" pitchFamily="34" charset="0"/>
              </a:rPr>
              <a:t>найменування органу, установи, організації, підприємства</a:t>
            </a:r>
          </a:p>
          <a:p>
            <a:pPr marL="342900" indent="-342900">
              <a:buFont typeface="Arial" panose="020B0604020202020204" pitchFamily="34" charset="0"/>
              <a:buChar char="•"/>
            </a:pPr>
            <a:endParaRPr lang="uk-UA" sz="2400" dirty="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uk-UA" sz="2400" dirty="0">
                <a:latin typeface="Helvetica" panose="020B0604020202020204" pitchFamily="34" charset="0"/>
                <a:cs typeface="Helvetica" panose="020B0604020202020204" pitchFamily="34" charset="0"/>
              </a:rPr>
              <a:t>займану посаду або посаду, на яку претендує кандидат, тип та категорію посади (якщо така є) суб’єкта декларування</a:t>
            </a:r>
          </a:p>
          <a:p>
            <a:endParaRPr lang="en-US" sz="2200" dirty="0">
              <a:latin typeface="Helvetica" panose="020B0604020202020204" pitchFamily="34" charset="0"/>
              <a:cs typeface="Helvetica" panose="020B0604020202020204" pitchFamily="34" charset="0"/>
            </a:endParaRPr>
          </a:p>
        </p:txBody>
      </p:sp>
      <p:pic>
        <p:nvPicPr>
          <p:cNvPr id="16" name="Рисунок 15" descr="Зображення, що містить світлий&#10;&#10;Автоматично згенерований опис">
            <a:extLst>
              <a:ext uri="{FF2B5EF4-FFF2-40B4-BE49-F238E27FC236}">
                <a16:creationId xmlns:a16="http://schemas.microsoft.com/office/drawing/2014/main" id="{A573D15F-613E-4314-887C-557E3767A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243" y="1774331"/>
            <a:ext cx="930186" cy="930186"/>
          </a:xfrm>
          <a:prstGeom prst="rect">
            <a:avLst/>
          </a:prstGeom>
        </p:spPr>
      </p:pic>
      <p:sp>
        <p:nvSpPr>
          <p:cNvPr id="11" name="TextBox 10">
            <a:extLst>
              <a:ext uri="{FF2B5EF4-FFF2-40B4-BE49-F238E27FC236}">
                <a16:creationId xmlns:a16="http://schemas.microsoft.com/office/drawing/2014/main" id="{B7F655F5-0F95-4A1F-8640-5A81900C7AFD}"/>
              </a:ext>
            </a:extLst>
          </p:cNvPr>
          <p:cNvSpPr txBox="1"/>
          <p:nvPr/>
        </p:nvSpPr>
        <p:spPr>
          <a:xfrm>
            <a:off x="930744" y="555294"/>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2.1. Інформація про суб’єкта декларування</a:t>
            </a:r>
          </a:p>
        </p:txBody>
      </p:sp>
      <p:cxnSp>
        <p:nvCxnSpPr>
          <p:cNvPr id="12" name="Пряма сполучна лінія 11">
            <a:extLst>
              <a:ext uri="{FF2B5EF4-FFF2-40B4-BE49-F238E27FC236}">
                <a16:creationId xmlns:a16="http://schemas.microsoft.com/office/drawing/2014/main" id="{36DB885F-D100-4829-8DDE-503D7D0846CD}"/>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585909" y="5608449"/>
            <a:ext cx="11108785" cy="707886"/>
          </a:xfrm>
          <a:prstGeom prst="rect">
            <a:avLst/>
          </a:prstGeom>
        </p:spPr>
        <p:txBody>
          <a:bodyPr wrap="square">
            <a:spAutoFit/>
          </a:bodyPr>
          <a:lstStyle/>
          <a:p>
            <a:pPr marL="342900" indent="-342900">
              <a:buClr>
                <a:srgbClr val="27A0F2"/>
              </a:buClr>
              <a:buSzPct val="300000"/>
              <a:buFont typeface="Symbol" panose="05050102010706020507" pitchFamily="18" charset="2"/>
              <a:buChar char="!"/>
            </a:pPr>
            <a:r>
              <a:rPr lang="uk-UA" sz="2000" i="1" dirty="0">
                <a:latin typeface="Helvetica" panose="020B0604020202020204" pitchFamily="34" charset="0"/>
                <a:cs typeface="Helvetica" panose="020B0604020202020204" pitchFamily="34" charset="0"/>
              </a:rPr>
              <a:t>У декларації зазначаються відомості про місце роботи (проходження служби) і посаду, у зв’язку з якою виник обов’язок подати декларацію за певний звітний період.</a:t>
            </a:r>
          </a:p>
        </p:txBody>
      </p:sp>
    </p:spTree>
    <p:extLst>
      <p:ext uri="{BB962C8B-B14F-4D97-AF65-F5344CB8AC3E}">
        <p14:creationId xmlns:p14="http://schemas.microsoft.com/office/powerpoint/2010/main" val="1744154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0F8D4A0-5DB0-47AE-A318-76958BBE3386}"/>
              </a:ext>
            </a:extLst>
          </p:cNvPr>
          <p:cNvSpPr txBox="1"/>
          <p:nvPr/>
        </p:nvSpPr>
        <p:spPr>
          <a:xfrm>
            <a:off x="1900954" y="3922265"/>
            <a:ext cx="9604462" cy="2000548"/>
          </a:xfrm>
          <a:prstGeom prst="rect">
            <a:avLst/>
          </a:prstGeom>
          <a:noFill/>
        </p:spPr>
        <p:txBody>
          <a:bodyPr wrap="square" rtlCol="0">
            <a:spAutoFit/>
          </a:bodyPr>
          <a:lstStyle/>
          <a:p>
            <a:r>
              <a:rPr lang="uk-UA" sz="2200" b="1" dirty="0">
                <a:solidFill>
                  <a:srgbClr val="27A0F2"/>
                </a:solidFill>
                <a:latin typeface="Helvetica" panose="020B0604020202020204" pitchFamily="34" charset="0"/>
                <a:cs typeface="Helvetica" panose="020B0604020202020204" pitchFamily="34" charset="0"/>
              </a:rPr>
              <a:t>Належність до національних публічних діячів.</a:t>
            </a:r>
          </a:p>
          <a:p>
            <a:endParaRPr lang="uk-UA" sz="2200" dirty="0">
              <a:latin typeface="Helvetica" panose="020B0604020202020204" pitchFamily="34" charset="0"/>
              <a:cs typeface="Helvetica" panose="020B0604020202020204" pitchFamily="34" charset="0"/>
            </a:endParaRPr>
          </a:p>
          <a:p>
            <a:r>
              <a:rPr lang="uk-UA" sz="2000" dirty="0">
                <a:latin typeface="Helvetica" panose="020B0604020202020204" pitchFamily="34" charset="0"/>
                <a:cs typeface="Helvetica" panose="020B0604020202020204" pitchFamily="34" charset="0"/>
              </a:rPr>
              <a:t>Перелік національних публічних діячів визначений Законом України «Про запобігання легалізації (відмиванню) доходів, одержаних злочинним шляхом, фінансуванню тероризму та фінансуванню розповсюдження зброї масового знищення» (п. 37 ч. 1 ст. 1).</a:t>
            </a:r>
          </a:p>
        </p:txBody>
      </p:sp>
      <p:sp>
        <p:nvSpPr>
          <p:cNvPr id="12" name="TextBox 11">
            <a:extLst>
              <a:ext uri="{FF2B5EF4-FFF2-40B4-BE49-F238E27FC236}">
                <a16:creationId xmlns:a16="http://schemas.microsoft.com/office/drawing/2014/main" id="{43EBA741-DD0B-4926-BC10-8A2A72A681FE}"/>
              </a:ext>
            </a:extLst>
          </p:cNvPr>
          <p:cNvSpPr txBox="1"/>
          <p:nvPr/>
        </p:nvSpPr>
        <p:spPr>
          <a:xfrm>
            <a:off x="930744" y="555294"/>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2.1. Інформація про суб’єкта декларування</a:t>
            </a:r>
          </a:p>
        </p:txBody>
      </p:sp>
      <p:cxnSp>
        <p:nvCxnSpPr>
          <p:cNvPr id="13" name="Пряма сполучна лінія 12">
            <a:extLst>
              <a:ext uri="{FF2B5EF4-FFF2-40B4-BE49-F238E27FC236}">
                <a16:creationId xmlns:a16="http://schemas.microsoft.com/office/drawing/2014/main" id="{59440219-EB80-4465-ADF4-4D5330F27025}"/>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pic>
        <p:nvPicPr>
          <p:cNvPr id="20" name="Рисунок 19" descr="Зображення, що містить світлий&#10;&#10;Автоматично згенерований опис">
            <a:extLst>
              <a:ext uri="{FF2B5EF4-FFF2-40B4-BE49-F238E27FC236}">
                <a16:creationId xmlns:a16="http://schemas.microsoft.com/office/drawing/2014/main" id="{7DD85F1D-1F11-4AB2-80F2-1A261ED37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768" y="4362635"/>
            <a:ext cx="930186" cy="930186"/>
          </a:xfrm>
          <a:prstGeom prst="rect">
            <a:avLst/>
          </a:prstGeom>
        </p:spPr>
      </p:pic>
      <p:sp>
        <p:nvSpPr>
          <p:cNvPr id="2" name="Прямоугольник 1"/>
          <p:cNvSpPr/>
          <p:nvPr/>
        </p:nvSpPr>
        <p:spPr>
          <a:xfrm>
            <a:off x="2025315" y="1636723"/>
            <a:ext cx="9162916" cy="1446550"/>
          </a:xfrm>
          <a:prstGeom prst="rect">
            <a:avLst/>
          </a:prstGeom>
        </p:spPr>
        <p:txBody>
          <a:bodyPr wrap="square">
            <a:spAutoFit/>
          </a:bodyPr>
          <a:lstStyle/>
          <a:p>
            <a:r>
              <a:rPr lang="uk-UA" sz="2200" b="1" dirty="0">
                <a:solidFill>
                  <a:srgbClr val="27A0F2"/>
                </a:solidFill>
                <a:latin typeface="Helvetica" panose="020B0604020202020204" pitchFamily="34" charset="0"/>
                <a:cs typeface="Helvetica" panose="020B0604020202020204" pitchFamily="34" charset="0"/>
              </a:rPr>
              <a:t>Належність до службових осіб, які займають відповідальне та особливо відповідальне становище, суб’єктів декларування, які займають посади, пов’язані з високим рівнем корупційних ризиків</a:t>
            </a:r>
            <a:r>
              <a:rPr lang="uk-UA" sz="2200" dirty="0">
                <a:solidFill>
                  <a:srgbClr val="333333"/>
                </a:solidFill>
                <a:latin typeface="Helvetica" panose="020B0604020202020204" pitchFamily="34" charset="0"/>
                <a:cs typeface="Helvetica" panose="020B0604020202020204" pitchFamily="34" charset="0"/>
              </a:rPr>
              <a:t>.</a:t>
            </a:r>
            <a:endParaRPr lang="uk-UA" sz="2200" dirty="0">
              <a:latin typeface="Helvetica" panose="020B0604020202020204" pitchFamily="34" charset="0"/>
              <a:cs typeface="Helvetica" panose="020B0604020202020204" pitchFamily="34" charset="0"/>
            </a:endParaRPr>
          </a:p>
        </p:txBody>
      </p:sp>
      <p:pic>
        <p:nvPicPr>
          <p:cNvPr id="15" name="Рисунок 14" descr="Зображення, що містить світлий&#10;&#10;Автоматично згенерований опис">
            <a:extLst>
              <a:ext uri="{FF2B5EF4-FFF2-40B4-BE49-F238E27FC236}">
                <a16:creationId xmlns:a16="http://schemas.microsoft.com/office/drawing/2014/main" id="{7DD85F1D-1F11-4AB2-80F2-1A261ED37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744" y="1740003"/>
            <a:ext cx="930186" cy="930186"/>
          </a:xfrm>
          <a:prstGeom prst="rect">
            <a:avLst/>
          </a:prstGeom>
        </p:spPr>
      </p:pic>
    </p:spTree>
    <p:extLst>
      <p:ext uri="{BB962C8B-B14F-4D97-AF65-F5344CB8AC3E}">
        <p14:creationId xmlns:p14="http://schemas.microsoft.com/office/powerpoint/2010/main" val="2704941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1138ECB-D314-4AAE-890B-7F022E9EFF93}"/>
              </a:ext>
            </a:extLst>
          </p:cNvPr>
          <p:cNvSpPr txBox="1"/>
          <p:nvPr/>
        </p:nvSpPr>
        <p:spPr>
          <a:xfrm>
            <a:off x="930744" y="555294"/>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Зміни у антикорупційному законодавстві</a:t>
            </a:r>
          </a:p>
        </p:txBody>
      </p:sp>
      <p:cxnSp>
        <p:nvCxnSpPr>
          <p:cNvPr id="17" name="Пряма сполучна лінія 16">
            <a:extLst>
              <a:ext uri="{FF2B5EF4-FFF2-40B4-BE49-F238E27FC236}">
                <a16:creationId xmlns:a16="http://schemas.microsoft.com/office/drawing/2014/main" id="{4B9F1116-975E-4D77-9034-B9F5CABEF51D}"/>
              </a:ext>
            </a:extLst>
          </p:cNvPr>
          <p:cNvCxnSpPr>
            <a:cxnSpLocks/>
          </p:cNvCxnSpPr>
          <p:nvPr/>
        </p:nvCxnSpPr>
        <p:spPr>
          <a:xfrm flipH="1">
            <a:off x="930744" y="1299632"/>
            <a:ext cx="10257487"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796906" y="1382232"/>
            <a:ext cx="9604461" cy="2677656"/>
          </a:xfrm>
          <a:prstGeom prst="rect">
            <a:avLst/>
          </a:prstGeom>
        </p:spPr>
        <p:txBody>
          <a:bodyPr wrap="square">
            <a:spAutoFit/>
          </a:bodyPr>
          <a:lstStyle/>
          <a:p>
            <a:r>
              <a:rPr lang="uk-UA" sz="2400" b="1" dirty="0">
                <a:solidFill>
                  <a:srgbClr val="27A0F2"/>
                </a:solidFill>
                <a:latin typeface="Helvetica" panose="020B0604020202020204" pitchFamily="34" charset="0"/>
                <a:cs typeface="Helvetica" panose="020B0604020202020204" pitchFamily="34" charset="0"/>
              </a:rPr>
              <a:t>Серед</a:t>
            </a:r>
            <a:r>
              <a:rPr lang="ru-RU" sz="2400" b="1" dirty="0">
                <a:solidFill>
                  <a:srgbClr val="27A0F2"/>
                </a:solidFill>
                <a:latin typeface="Helvetica" panose="020B0604020202020204" pitchFamily="34" charset="0"/>
                <a:cs typeface="Helvetica" panose="020B0604020202020204" pitchFamily="34" charset="0"/>
              </a:rPr>
              <a:t> </a:t>
            </a:r>
            <a:r>
              <a:rPr lang="uk-UA" sz="2400" b="1" dirty="0">
                <a:solidFill>
                  <a:srgbClr val="27A0F2"/>
                </a:solidFill>
                <a:latin typeface="Helvetica" panose="020B0604020202020204" pitchFamily="34" charset="0"/>
                <a:cs typeface="Helvetica" panose="020B0604020202020204" pitchFamily="34" charset="0"/>
              </a:rPr>
              <a:t>оновлень: </a:t>
            </a:r>
          </a:p>
          <a:p>
            <a:endParaRPr lang="uk-UA" sz="1200" b="1" dirty="0">
              <a:solidFill>
                <a:srgbClr val="27A0F2"/>
              </a:solidFill>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Нова форма декларації</a:t>
            </a:r>
          </a:p>
          <a:p>
            <a:pPr marL="342900" indent="-3429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Порядок подання повідомлення про суттєві зміни в майновому стані</a:t>
            </a:r>
          </a:p>
          <a:p>
            <a:pPr marL="342900" indent="-3429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Порядок повідомлення про відкриття валютного рахунку в банку нерезиденті</a:t>
            </a:r>
          </a:p>
          <a:p>
            <a:pPr marL="342900" indent="-3429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Порядок перевірки факту подання декларацій</a:t>
            </a:r>
            <a:endParaRPr lang="uk-UA" dirty="0"/>
          </a:p>
          <a:p>
            <a:endParaRPr lang="uk-UA" dirty="0"/>
          </a:p>
        </p:txBody>
      </p:sp>
      <p:sp>
        <p:nvSpPr>
          <p:cNvPr id="4" name="Прямоугольник 3"/>
          <p:cNvSpPr/>
          <p:nvPr/>
        </p:nvSpPr>
        <p:spPr>
          <a:xfrm>
            <a:off x="652759" y="5158834"/>
            <a:ext cx="10900610" cy="1323439"/>
          </a:xfrm>
          <a:prstGeom prst="rect">
            <a:avLst/>
          </a:prstGeom>
          <a:solidFill>
            <a:srgbClr val="DAF8FE"/>
          </a:solidFill>
          <a:ln w="9525">
            <a:solidFill>
              <a:schemeClr val="tx1"/>
            </a:solidFill>
            <a:prstDash val="lgDash"/>
          </a:ln>
        </p:spPr>
        <p:txBody>
          <a:bodyPr wrap="square">
            <a:spAutoFit/>
          </a:bodyPr>
          <a:lstStyle/>
          <a:p>
            <a:pPr marL="342900" indent="-342900">
              <a:buSzPct val="400000"/>
              <a:buFont typeface="Symbol" panose="05050102010706020507" pitchFamily="18" charset="2"/>
              <a:buChar char="!"/>
            </a:pPr>
            <a:r>
              <a:rPr lang="ru-RU" sz="2200" b="1" dirty="0">
                <a:solidFill>
                  <a:srgbClr val="27A0F2"/>
                </a:solidFill>
                <a:latin typeface="Helvetica" panose="020B0604020202020204" pitchFamily="34" charset="0"/>
                <a:cs typeface="Helvetica" panose="020B0604020202020204" pitchFamily="34" charset="0"/>
              </a:rPr>
              <a:t>НАЗК </a:t>
            </a:r>
            <a:r>
              <a:rPr lang="uk-UA" sz="2200" b="1" dirty="0">
                <a:solidFill>
                  <a:srgbClr val="27A0F2"/>
                </a:solidFill>
                <a:latin typeface="Helvetica" panose="020B0604020202020204" pitchFamily="34" charset="0"/>
                <a:cs typeface="Helvetica" panose="020B0604020202020204" pitchFamily="34" charset="0"/>
              </a:rPr>
              <a:t>опублікувало нові роз’яснення до кампанії декларування </a:t>
            </a:r>
            <a:r>
              <a:rPr lang="ru-RU" sz="2200" b="1" dirty="0">
                <a:solidFill>
                  <a:srgbClr val="27A0F2"/>
                </a:solidFill>
                <a:latin typeface="Helvetica" panose="020B0604020202020204" pitchFamily="34" charset="0"/>
                <a:cs typeface="Helvetica" panose="020B0604020202020204" pitchFamily="34" charset="0"/>
              </a:rPr>
              <a:t>2022 року</a:t>
            </a:r>
            <a:endParaRPr lang="en-US" sz="2200" b="1" dirty="0">
              <a:solidFill>
                <a:srgbClr val="27A0F2"/>
              </a:solidFill>
              <a:latin typeface="Helvetica" panose="020B0604020202020204" pitchFamily="34" charset="0"/>
              <a:cs typeface="Helvetica" panose="020B0604020202020204" pitchFamily="34" charset="0"/>
            </a:endParaRPr>
          </a:p>
          <a:p>
            <a:pPr lvl="1"/>
            <a:endParaRPr lang="uk-UA" b="1" i="0" dirty="0">
              <a:solidFill>
                <a:schemeClr val="tx1">
                  <a:lumMod val="95000"/>
                  <a:lumOff val="5000"/>
                </a:schemeClr>
              </a:solidFill>
              <a:effectLst/>
              <a:latin typeface="Helvetica" panose="020B0604020202020204" pitchFamily="34" charset="0"/>
              <a:cs typeface="Helvetica" panose="020B0604020202020204" pitchFamily="34" charset="0"/>
            </a:endParaRPr>
          </a:p>
          <a:p>
            <a:pPr lvl="1"/>
            <a:r>
              <a:rPr lang="uk-UA" b="1" i="0" dirty="0">
                <a:solidFill>
                  <a:schemeClr val="tx1">
                    <a:lumMod val="95000"/>
                    <a:lumOff val="5000"/>
                  </a:schemeClr>
                </a:solidFill>
                <a:effectLst/>
                <a:latin typeface="Helvetica" panose="020B0604020202020204" pitchFamily="34" charset="0"/>
                <a:cs typeface="Helvetica" panose="020B0604020202020204" pitchFamily="34" charset="0"/>
              </a:rPr>
              <a:t>Де шукати:</a:t>
            </a:r>
            <a:endParaRPr lang="en-US" b="1" i="0" dirty="0">
              <a:solidFill>
                <a:schemeClr val="tx1">
                  <a:lumMod val="95000"/>
                  <a:lumOff val="5000"/>
                </a:schemeClr>
              </a:solidFill>
              <a:effectLst/>
              <a:latin typeface="Helvetica" panose="020B0604020202020204" pitchFamily="34" charset="0"/>
              <a:cs typeface="Helvetica" panose="020B0604020202020204" pitchFamily="34" charset="0"/>
            </a:endParaRPr>
          </a:p>
          <a:p>
            <a:r>
              <a:rPr lang="uk-UA" sz="2200" b="1" dirty="0">
                <a:solidFill>
                  <a:srgbClr val="27A0F2"/>
                </a:solidFill>
                <a:latin typeface="Helvetica" panose="020B0604020202020204" pitchFamily="34" charset="0"/>
                <a:cs typeface="Helvetica" panose="020B0604020202020204" pitchFamily="34" charset="0"/>
              </a:rPr>
              <a:t>     Офіційний сайт НАЗК 		</a:t>
            </a:r>
            <a:r>
              <a:rPr lang="en-US" sz="2200" b="1" dirty="0">
                <a:solidFill>
                  <a:srgbClr val="27A0F2"/>
                </a:solidFill>
                <a:latin typeface="Helvetica" panose="020B0604020202020204" pitchFamily="34" charset="0"/>
                <a:cs typeface="Helvetica" panose="020B0604020202020204" pitchFamily="34" charset="0"/>
              </a:rPr>
              <a:t>  </a:t>
            </a:r>
            <a:r>
              <a:rPr lang="uk-UA" sz="2200" b="1" dirty="0">
                <a:solidFill>
                  <a:srgbClr val="27A0F2"/>
                </a:solidFill>
                <a:latin typeface="Helvetica" panose="020B0604020202020204" pitchFamily="34" charset="0"/>
                <a:cs typeface="Helvetica" panose="020B0604020202020204" pitchFamily="34" charset="0"/>
              </a:rPr>
              <a:t>База знань 	          Декларування</a:t>
            </a:r>
            <a:endParaRPr lang="ru-RU" sz="2200" b="1" i="0" dirty="0">
              <a:solidFill>
                <a:srgbClr val="27A0F2"/>
              </a:solidFill>
              <a:effectLst/>
              <a:latin typeface="Helvetica" panose="020B0604020202020204" pitchFamily="34" charset="0"/>
              <a:cs typeface="Helvetica" panose="020B0604020202020204" pitchFamily="34" charset="0"/>
            </a:endParaRPr>
          </a:p>
        </p:txBody>
      </p:sp>
      <p:sp>
        <p:nvSpPr>
          <p:cNvPr id="15" name="Стрелка вправо 14"/>
          <p:cNvSpPr/>
          <p:nvPr/>
        </p:nvSpPr>
        <p:spPr>
          <a:xfrm>
            <a:off x="4509828" y="6132145"/>
            <a:ext cx="661736" cy="32485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3" name="Стрелка вправо 32"/>
          <p:cNvSpPr/>
          <p:nvPr/>
        </p:nvSpPr>
        <p:spPr>
          <a:xfrm>
            <a:off x="7159740" y="6132145"/>
            <a:ext cx="661736" cy="32485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34" name="Рисунок 33" descr="Зображення, що містить світлий&#10;&#10;Автоматично згенерований опис">
            <a:extLst>
              <a:ext uri="{FF2B5EF4-FFF2-40B4-BE49-F238E27FC236}">
                <a16:creationId xmlns:a16="http://schemas.microsoft.com/office/drawing/2014/main" id="{A573D15F-613E-4314-887C-557E3767A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854" y="1489973"/>
            <a:ext cx="717581" cy="717581"/>
          </a:xfrm>
          <a:prstGeom prst="rect">
            <a:avLst/>
          </a:prstGeom>
        </p:spPr>
      </p:pic>
      <p:sp>
        <p:nvSpPr>
          <p:cNvPr id="18" name="Прямоугольник 17"/>
          <p:cNvSpPr/>
          <p:nvPr/>
        </p:nvSpPr>
        <p:spPr>
          <a:xfrm>
            <a:off x="1540041" y="3807051"/>
            <a:ext cx="10013327" cy="1077218"/>
          </a:xfrm>
          <a:prstGeom prst="rect">
            <a:avLst/>
          </a:prstGeom>
        </p:spPr>
        <p:txBody>
          <a:bodyPr wrap="square">
            <a:spAutoFit/>
          </a:bodyPr>
          <a:lstStyle/>
          <a:p>
            <a:r>
              <a:rPr lang="uk-UA" sz="2400" b="1" dirty="0">
                <a:solidFill>
                  <a:srgbClr val="27A0F2"/>
                </a:solidFill>
                <a:latin typeface="Helvetica" panose="020B0604020202020204" pitchFamily="34" charset="0"/>
                <a:cs typeface="Helvetica" panose="020B0604020202020204" pitchFamily="34" charset="0"/>
              </a:rPr>
              <a:t>Затверджено Порядок заповнення декларації. </a:t>
            </a:r>
            <a:r>
              <a:rPr lang="uk-UA" sz="2000" dirty="0">
                <a:latin typeface="Helvetica" panose="020B0604020202020204" pitchFamily="34" charset="0"/>
                <a:cs typeface="Helvetica" panose="020B0604020202020204" pitchFamily="34" charset="0"/>
              </a:rPr>
              <a:t>Вперше у декларантів з’явилася повноцінна інструкція про те</a:t>
            </a:r>
            <a:r>
              <a:rPr lang="ru-RU" sz="2000">
                <a:latin typeface="Helvetica" panose="020B0604020202020204" pitchFamily="34" charset="0"/>
                <a:cs typeface="Helvetica" panose="020B0604020202020204" pitchFamily="34" charset="0"/>
              </a:rPr>
              <a:t>,</a:t>
            </a:r>
            <a:r>
              <a:rPr lang="uk-UA" sz="2000">
                <a:latin typeface="Helvetica" panose="020B0604020202020204" pitchFamily="34" charset="0"/>
                <a:cs typeface="Helvetica" panose="020B0604020202020204" pitchFamily="34" charset="0"/>
              </a:rPr>
              <a:t> </a:t>
            </a:r>
            <a:r>
              <a:rPr lang="uk-UA" sz="2000" dirty="0">
                <a:latin typeface="Helvetica" panose="020B0604020202020204" pitchFamily="34" charset="0"/>
                <a:cs typeface="Helvetica" panose="020B0604020202020204" pitchFamily="34" charset="0"/>
              </a:rPr>
              <a:t>як правильно заповнювати кожен пункт декларації. </a:t>
            </a:r>
          </a:p>
        </p:txBody>
      </p:sp>
      <p:pic>
        <p:nvPicPr>
          <p:cNvPr id="35" name="Рисунок 34" descr="Зображення, що містить світлий&#10;&#10;Автоматично згенерований опис">
            <a:extLst>
              <a:ext uri="{FF2B5EF4-FFF2-40B4-BE49-F238E27FC236}">
                <a16:creationId xmlns:a16="http://schemas.microsoft.com/office/drawing/2014/main" id="{A573D15F-613E-4314-887C-557E3767A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460" y="3892122"/>
            <a:ext cx="717581" cy="717581"/>
          </a:xfrm>
          <a:prstGeom prst="rect">
            <a:avLst/>
          </a:prstGeom>
        </p:spPr>
      </p:pic>
    </p:spTree>
    <p:extLst>
      <p:ext uri="{BB962C8B-B14F-4D97-AF65-F5344CB8AC3E}">
        <p14:creationId xmlns:p14="http://schemas.microsoft.com/office/powerpoint/2010/main" val="1763967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3EBA741-DD0B-4926-BC10-8A2A72A681FE}"/>
              </a:ext>
            </a:extLst>
          </p:cNvPr>
          <p:cNvSpPr txBox="1"/>
          <p:nvPr/>
        </p:nvSpPr>
        <p:spPr>
          <a:xfrm>
            <a:off x="930744" y="555294"/>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2.1. Інформація про суб’єкта декларування</a:t>
            </a:r>
          </a:p>
        </p:txBody>
      </p:sp>
      <p:cxnSp>
        <p:nvCxnSpPr>
          <p:cNvPr id="13" name="Пряма сполучна лінія 12">
            <a:extLst>
              <a:ext uri="{FF2B5EF4-FFF2-40B4-BE49-F238E27FC236}">
                <a16:creationId xmlns:a16="http://schemas.microsoft.com/office/drawing/2014/main" id="{59440219-EB80-4465-ADF4-4D5330F27025}"/>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2309615" y="1636723"/>
            <a:ext cx="8225590" cy="3785652"/>
          </a:xfrm>
          <a:prstGeom prst="rect">
            <a:avLst/>
          </a:prstGeom>
        </p:spPr>
        <p:txBody>
          <a:bodyPr wrap="square">
            <a:spAutoFit/>
          </a:bodyPr>
          <a:lstStyle/>
          <a:p>
            <a:r>
              <a:rPr lang="uk-UA" sz="2400" dirty="0">
                <a:latin typeface="Helvetica" panose="020B0604020202020204" pitchFamily="34" charset="0"/>
                <a:cs typeface="Helvetica" panose="020B0604020202020204" pitchFamily="34" charset="0"/>
              </a:rPr>
              <a:t>Якщо особа обіймає дві і більше посад, пов’язаних із обов’язком подати декларацію, і при цьому одна з них належить до посад службових осіб, які займають відповідальне та особливо відповідальне становище, або посад, пов’язаних з високим рівнем корупційних ризиків, то в розділі 2.1 «Інформація про суб’єкта декларування» вказується саме посада службової особи, яка займає відповідальне та особливо відповідальне становище, або посада, пов’язана з високим рівнем корупційних ризиків.</a:t>
            </a:r>
            <a:endParaRPr lang="uk-UA" sz="2800" dirty="0">
              <a:latin typeface="Helvetica" panose="020B0604020202020204" pitchFamily="34" charset="0"/>
              <a:cs typeface="Helvetica" panose="020B0604020202020204" pitchFamily="34" charset="0"/>
            </a:endParaRPr>
          </a:p>
        </p:txBody>
      </p:sp>
      <p:pic>
        <p:nvPicPr>
          <p:cNvPr id="15" name="Рисунок 14" descr="Зображення, що містить світлий&#10;&#10;Автоматично згенерований опис">
            <a:extLst>
              <a:ext uri="{FF2B5EF4-FFF2-40B4-BE49-F238E27FC236}">
                <a16:creationId xmlns:a16="http://schemas.microsoft.com/office/drawing/2014/main" id="{7DD85F1D-1F11-4AB2-80F2-1A261ED37FE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03152" y="2161108"/>
            <a:ext cx="1797281" cy="1797281"/>
          </a:xfrm>
          <a:prstGeom prst="rect">
            <a:avLst/>
          </a:prstGeom>
        </p:spPr>
      </p:pic>
    </p:spTree>
    <p:extLst>
      <p:ext uri="{BB962C8B-B14F-4D97-AF65-F5344CB8AC3E}">
        <p14:creationId xmlns:p14="http://schemas.microsoft.com/office/powerpoint/2010/main" val="1701555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9B2BAF-F652-419B-93A2-179E58D6A36C}"/>
              </a:ext>
            </a:extLst>
          </p:cNvPr>
          <p:cNvSpPr txBox="1"/>
          <p:nvPr/>
        </p:nvSpPr>
        <p:spPr>
          <a:xfrm>
            <a:off x="926470" y="1836012"/>
            <a:ext cx="4836139" cy="3477875"/>
          </a:xfrm>
          <a:prstGeom prst="rect">
            <a:avLst/>
          </a:prstGeom>
          <a:noFill/>
        </p:spPr>
        <p:txBody>
          <a:bodyPr wrap="square" rtlCol="0">
            <a:spAutoFit/>
          </a:bodyPr>
          <a:lstStyle/>
          <a:p>
            <a:r>
              <a:rPr lang="uk-UA" sz="2000" b="1" dirty="0">
                <a:solidFill>
                  <a:srgbClr val="27A0F2"/>
                </a:solidFill>
                <a:latin typeface="Helvetica" panose="020B0604020202020204" pitchFamily="34" charset="0"/>
                <a:cs typeface="Helvetica" panose="020B0604020202020204" pitchFamily="34" charset="0"/>
              </a:rPr>
              <a:t>Члени сім’ї: </a:t>
            </a:r>
          </a:p>
          <a:p>
            <a:endParaRPr lang="uk-UA" sz="2000" b="1" dirty="0">
              <a:latin typeface="Helvetica" panose="020B0604020202020204" pitchFamily="34" charset="0"/>
              <a:cs typeface="Helvetica" panose="020B0604020202020204" pitchFamily="34" charset="0"/>
            </a:endParaRPr>
          </a:p>
          <a:p>
            <a:r>
              <a:rPr lang="uk-UA" sz="2000" dirty="0">
                <a:latin typeface="Helvetica" panose="020B0604020202020204" pitchFamily="34" charset="0"/>
                <a:cs typeface="Helvetica" panose="020B0604020202020204" pitchFamily="34" charset="0"/>
              </a:rPr>
              <a:t>1) чоловік, дружина</a:t>
            </a:r>
          </a:p>
          <a:p>
            <a:r>
              <a:rPr lang="uk-UA" sz="2000" dirty="0">
                <a:latin typeface="Helvetica" panose="020B0604020202020204" pitchFamily="34" charset="0"/>
                <a:cs typeface="Helvetica" panose="020B0604020202020204" pitchFamily="34" charset="0"/>
              </a:rPr>
              <a:t>2) неповнолітні діти суб’єкта декларування</a:t>
            </a:r>
          </a:p>
          <a:p>
            <a:r>
              <a:rPr lang="uk-UA" sz="2000" dirty="0">
                <a:latin typeface="Helvetica" panose="020B0604020202020204" pitchFamily="34" charset="0"/>
                <a:cs typeface="Helvetica" panose="020B0604020202020204" pitchFamily="34" charset="0"/>
              </a:rPr>
              <a:t>3) особи, які: </a:t>
            </a:r>
          </a:p>
          <a:p>
            <a:pPr marL="914400" lvl="1" indent="-457200">
              <a:buFont typeface="Arial" panose="020B0604020202020204" pitchFamily="34" charset="0"/>
              <a:buChar char="•"/>
            </a:pPr>
            <a:r>
              <a:rPr lang="uk-UA" sz="2000" dirty="0">
                <a:latin typeface="Helvetica" panose="020B0604020202020204" pitchFamily="34" charset="0"/>
                <a:cs typeface="Helvetica" panose="020B0604020202020204" pitchFamily="34" charset="0"/>
              </a:rPr>
              <a:t>спільно проживають,</a:t>
            </a:r>
          </a:p>
          <a:p>
            <a:pPr marL="914400" lvl="1" indent="-457200">
              <a:buFont typeface="Arial" panose="020B0604020202020204" pitchFamily="34" charset="0"/>
              <a:buChar char="•"/>
            </a:pPr>
            <a:r>
              <a:rPr lang="uk-UA" sz="2000" dirty="0">
                <a:latin typeface="Helvetica" panose="020B0604020202020204" pitchFamily="34" charset="0"/>
                <a:cs typeface="Helvetica" panose="020B0604020202020204" pitchFamily="34" charset="0"/>
              </a:rPr>
              <a:t>пов’язані спільним побутом, </a:t>
            </a:r>
          </a:p>
          <a:p>
            <a:pPr marL="914400" lvl="1" indent="-457200">
              <a:buFont typeface="Arial" panose="020B0604020202020204" pitchFamily="34" charset="0"/>
              <a:buChar char="•"/>
            </a:pPr>
            <a:r>
              <a:rPr lang="uk-UA" sz="2000" dirty="0">
                <a:latin typeface="Helvetica" panose="020B0604020202020204" pitchFamily="34" charset="0"/>
                <a:cs typeface="Helvetica" panose="020B0604020202020204" pitchFamily="34" charset="0"/>
              </a:rPr>
              <a:t>мають взаємні права </a:t>
            </a:r>
            <a:br>
              <a:rPr lang="uk-UA" sz="2000" dirty="0">
                <a:latin typeface="Helvetica" panose="020B0604020202020204" pitchFamily="34" charset="0"/>
                <a:cs typeface="Helvetica" panose="020B0604020202020204" pitchFamily="34" charset="0"/>
              </a:rPr>
            </a:br>
            <a:r>
              <a:rPr lang="uk-UA" sz="2000" dirty="0">
                <a:latin typeface="Helvetica" panose="020B0604020202020204" pitchFamily="34" charset="0"/>
                <a:cs typeface="Helvetica" panose="020B0604020202020204" pitchFamily="34" charset="0"/>
              </a:rPr>
              <a:t>та обов’язки</a:t>
            </a:r>
          </a:p>
          <a:p>
            <a:pPr lvl="1"/>
            <a:endParaRPr lang="uk-UA" sz="2000" dirty="0">
              <a:latin typeface="Helvetica" panose="020B0604020202020204" pitchFamily="34" charset="0"/>
              <a:cs typeface="Helvetica" panose="020B0604020202020204" pitchFamily="34" charset="0"/>
            </a:endParaRPr>
          </a:p>
        </p:txBody>
      </p:sp>
      <p:sp>
        <p:nvSpPr>
          <p:cNvPr id="26" name="TextBox 25">
            <a:extLst>
              <a:ext uri="{FF2B5EF4-FFF2-40B4-BE49-F238E27FC236}">
                <a16:creationId xmlns:a16="http://schemas.microsoft.com/office/drawing/2014/main" id="{FCEE44F7-53EF-4451-8D48-3C2479C9FF3D}"/>
              </a:ext>
            </a:extLst>
          </p:cNvPr>
          <p:cNvSpPr txBox="1"/>
          <p:nvPr/>
        </p:nvSpPr>
        <p:spPr>
          <a:xfrm>
            <a:off x="6636858" y="3882564"/>
            <a:ext cx="4836139" cy="1323439"/>
          </a:xfrm>
          <a:prstGeom prst="rect">
            <a:avLst/>
          </a:prstGeom>
          <a:noFill/>
        </p:spPr>
        <p:txBody>
          <a:bodyPr wrap="square" rtlCol="0">
            <a:spAutoFit/>
          </a:bodyPr>
          <a:lstStyle/>
          <a:p>
            <a:pPr marL="342900" indent="-342900">
              <a:buFont typeface="Wingdings" panose="05000000000000000000" pitchFamily="2" charset="2"/>
              <a:buChar char="ü"/>
            </a:pPr>
            <a:r>
              <a:rPr lang="uk-UA" sz="2000" dirty="0">
                <a:latin typeface="Helvetica" panose="020B0604020202020204" pitchFamily="34" charset="0"/>
                <a:cs typeface="Helvetica" panose="020B0604020202020204" pitchFamily="34" charset="0"/>
              </a:rPr>
              <a:t>станом на 31 грудня</a:t>
            </a:r>
          </a:p>
          <a:p>
            <a:pPr marL="342900" indent="-342900">
              <a:buFont typeface="Wingdings" panose="05000000000000000000" pitchFamily="2" charset="2"/>
              <a:buChar char="ü"/>
            </a:pPr>
            <a:r>
              <a:rPr lang="uk-UA" sz="2000" dirty="0">
                <a:latin typeface="Helvetica" panose="020B0604020202020204" pitchFamily="34" charset="0"/>
                <a:cs typeface="Helvetica" panose="020B0604020202020204" pitchFamily="34" charset="0"/>
              </a:rPr>
              <a:t>сукупно упродовж 183 днів протягом року, що передує року подання декларації</a:t>
            </a:r>
          </a:p>
        </p:txBody>
      </p:sp>
      <p:sp>
        <p:nvSpPr>
          <p:cNvPr id="27" name="TextBox 26">
            <a:extLst>
              <a:ext uri="{FF2B5EF4-FFF2-40B4-BE49-F238E27FC236}">
                <a16:creationId xmlns:a16="http://schemas.microsoft.com/office/drawing/2014/main" id="{4BE7CFB0-6C2E-47B7-BA6F-C8F0CF49CC0C}"/>
              </a:ext>
            </a:extLst>
          </p:cNvPr>
          <p:cNvSpPr txBox="1"/>
          <p:nvPr/>
        </p:nvSpPr>
        <p:spPr>
          <a:xfrm>
            <a:off x="6720293" y="1858881"/>
            <a:ext cx="4050356" cy="1015663"/>
          </a:xfrm>
          <a:prstGeom prst="rect">
            <a:avLst/>
          </a:prstGeom>
          <a:noFill/>
        </p:spPr>
        <p:txBody>
          <a:bodyPr wrap="square" rtlCol="0">
            <a:spAutoFit/>
          </a:bodyPr>
          <a:lstStyle/>
          <a:p>
            <a:r>
              <a:rPr lang="uk-UA" sz="2000" dirty="0">
                <a:latin typeface="Helvetica" panose="020B0604020202020204" pitchFamily="34" charset="0"/>
                <a:cs typeface="Helvetica" panose="020B0604020202020204" pitchFamily="34" charset="0"/>
              </a:rPr>
              <a:t>Немає обов'язку звертатися </a:t>
            </a:r>
            <a:br>
              <a:rPr lang="uk-UA" sz="2000" dirty="0">
                <a:latin typeface="Helvetica" panose="020B0604020202020204" pitchFamily="34" charset="0"/>
                <a:cs typeface="Helvetica" panose="020B0604020202020204" pitchFamily="34" charset="0"/>
              </a:rPr>
            </a:br>
            <a:r>
              <a:rPr lang="uk-UA" sz="2000" dirty="0">
                <a:latin typeface="Helvetica" panose="020B0604020202020204" pitchFamily="34" charset="0"/>
                <a:cs typeface="Helvetica" panose="020B0604020202020204" pitchFamily="34" charset="0"/>
              </a:rPr>
              <a:t>до суду для встановлення </a:t>
            </a:r>
            <a:br>
              <a:rPr lang="uk-UA" sz="2000" dirty="0">
                <a:latin typeface="Helvetica" panose="020B0604020202020204" pitchFamily="34" charset="0"/>
                <a:cs typeface="Helvetica" panose="020B0604020202020204" pitchFamily="34" charset="0"/>
              </a:rPr>
            </a:br>
            <a:r>
              <a:rPr lang="uk-UA" sz="2000" dirty="0">
                <a:latin typeface="Helvetica" panose="020B0604020202020204" pitchFamily="34" charset="0"/>
                <a:cs typeface="Helvetica" panose="020B0604020202020204" pitchFamily="34" charset="0"/>
              </a:rPr>
              <a:t>факту спільного проживання</a:t>
            </a:r>
          </a:p>
        </p:txBody>
      </p:sp>
      <p:pic>
        <p:nvPicPr>
          <p:cNvPr id="28" name="Рисунок 27" descr="Зображення, що містить світлий&#10;&#10;Автоматично згенерований опис">
            <a:extLst>
              <a:ext uri="{FF2B5EF4-FFF2-40B4-BE49-F238E27FC236}">
                <a16:creationId xmlns:a16="http://schemas.microsoft.com/office/drawing/2014/main" id="{A6C206E9-B9EA-45A1-96B6-120CEF34C0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73" y="1918110"/>
            <a:ext cx="1001401" cy="1001401"/>
          </a:xfrm>
          <a:prstGeom prst="rect">
            <a:avLst/>
          </a:prstGeom>
        </p:spPr>
      </p:pic>
      <p:sp>
        <p:nvSpPr>
          <p:cNvPr id="2" name="Arrow: Right 1">
            <a:extLst>
              <a:ext uri="{FF2B5EF4-FFF2-40B4-BE49-F238E27FC236}">
                <a16:creationId xmlns:a16="http://schemas.microsoft.com/office/drawing/2014/main" id="{960444C1-26EF-4C6C-A608-50D25CC2698A}"/>
              </a:ext>
            </a:extLst>
          </p:cNvPr>
          <p:cNvSpPr/>
          <p:nvPr/>
        </p:nvSpPr>
        <p:spPr>
          <a:xfrm>
            <a:off x="5792320" y="4103247"/>
            <a:ext cx="682854" cy="524755"/>
          </a:xfrm>
          <a:prstGeom prst="rightArrow">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7A0F2"/>
              </a:solidFill>
            </a:endParaRPr>
          </a:p>
        </p:txBody>
      </p:sp>
      <p:sp>
        <p:nvSpPr>
          <p:cNvPr id="13" name="TextBox 12">
            <a:extLst>
              <a:ext uri="{FF2B5EF4-FFF2-40B4-BE49-F238E27FC236}">
                <a16:creationId xmlns:a16="http://schemas.microsoft.com/office/drawing/2014/main" id="{114C74BE-25DA-4CD2-813D-640F579846CE}"/>
              </a:ext>
            </a:extLst>
          </p:cNvPr>
          <p:cNvSpPr txBox="1"/>
          <p:nvPr/>
        </p:nvSpPr>
        <p:spPr>
          <a:xfrm>
            <a:off x="926470" y="205048"/>
            <a:ext cx="11420775" cy="1015663"/>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2.</a:t>
            </a:r>
            <a:r>
              <a:rPr lang="en-US" sz="3000" dirty="0">
                <a:latin typeface="Open Sans" panose="020B0606030504020204" pitchFamily="34" charset="0"/>
                <a:ea typeface="Open Sans" panose="020B0606030504020204" pitchFamily="34" charset="0"/>
                <a:cs typeface="Open Sans" panose="020B0606030504020204" pitchFamily="34" charset="0"/>
              </a:rPr>
              <a:t>2</a:t>
            </a:r>
            <a:r>
              <a:rPr lang="uk-UA" sz="3000" dirty="0">
                <a:latin typeface="Open Sans" panose="020B0606030504020204" pitchFamily="34" charset="0"/>
                <a:ea typeface="Open Sans" panose="020B0606030504020204" pitchFamily="34" charset="0"/>
                <a:cs typeface="Open Sans" panose="020B0606030504020204" pitchFamily="34" charset="0"/>
              </a:rPr>
              <a:t>. Інформація про членів сім’ї</a:t>
            </a:r>
            <a:r>
              <a:rPr lang="en-US" sz="3000" dirty="0">
                <a:latin typeface="Open Sans" panose="020B0606030504020204" pitchFamily="34" charset="0"/>
                <a:ea typeface="Open Sans" panose="020B0606030504020204" pitchFamily="34" charset="0"/>
                <a:cs typeface="Open Sans" panose="020B0606030504020204" pitchFamily="34" charset="0"/>
              </a:rPr>
              <a:t> </a:t>
            </a:r>
          </a:p>
          <a:p>
            <a:r>
              <a:rPr lang="uk-UA" sz="3000" dirty="0">
                <a:latin typeface="Open Sans" panose="020B0606030504020204" pitchFamily="34" charset="0"/>
                <a:ea typeface="Open Sans" panose="020B0606030504020204" pitchFamily="34" charset="0"/>
                <a:cs typeface="Open Sans" panose="020B0606030504020204" pitchFamily="34" charset="0"/>
              </a:rPr>
              <a:t>суб’єкта</a:t>
            </a:r>
            <a:r>
              <a:rPr lang="en-US" sz="3000" dirty="0">
                <a:latin typeface="Open Sans" panose="020B0606030504020204" pitchFamily="34" charset="0"/>
                <a:ea typeface="Open Sans" panose="020B0606030504020204" pitchFamily="34" charset="0"/>
                <a:cs typeface="Open Sans" panose="020B0606030504020204" pitchFamily="34" charset="0"/>
              </a:rPr>
              <a:t> </a:t>
            </a:r>
            <a:r>
              <a:rPr lang="uk-UA" sz="3000" dirty="0">
                <a:latin typeface="Open Sans" panose="020B0606030504020204" pitchFamily="34" charset="0"/>
                <a:ea typeface="Open Sans" panose="020B0606030504020204" pitchFamily="34" charset="0"/>
                <a:cs typeface="Open Sans" panose="020B0606030504020204" pitchFamily="34" charset="0"/>
              </a:rPr>
              <a:t>декларування</a:t>
            </a:r>
          </a:p>
        </p:txBody>
      </p:sp>
      <p:cxnSp>
        <p:nvCxnSpPr>
          <p:cNvPr id="15" name="Пряма сполучна лінія 14">
            <a:extLst>
              <a:ext uri="{FF2B5EF4-FFF2-40B4-BE49-F238E27FC236}">
                <a16:creationId xmlns:a16="http://schemas.microsoft.com/office/drawing/2014/main" id="{3474673E-0C55-4485-9D59-41C82A4756BD}"/>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19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C94656D-C36B-4B90-A60B-B672ADDA63AB}"/>
              </a:ext>
            </a:extLst>
          </p:cNvPr>
          <p:cNvSpPr txBox="1"/>
          <p:nvPr/>
        </p:nvSpPr>
        <p:spPr>
          <a:xfrm>
            <a:off x="1934403" y="2204429"/>
            <a:ext cx="9604462" cy="1785104"/>
          </a:xfrm>
          <a:prstGeom prst="rect">
            <a:avLst/>
          </a:prstGeom>
          <a:noFill/>
        </p:spPr>
        <p:txBody>
          <a:bodyPr wrap="square" rtlCol="0">
            <a:spAutoFit/>
          </a:bodyPr>
          <a:lstStyle/>
          <a:p>
            <a:r>
              <a:rPr lang="uk-UA" sz="2200" dirty="0">
                <a:latin typeface="Helvetica" panose="020B0604020202020204" pitchFamily="34" charset="0"/>
                <a:cs typeface="Helvetica" panose="020B0604020202020204" pitchFamily="34" charset="0"/>
              </a:rPr>
              <a:t>Зареєстроване місце проживання.</a:t>
            </a:r>
          </a:p>
          <a:p>
            <a:endParaRPr lang="uk-UA" sz="2200" dirty="0">
              <a:latin typeface="Helvetica" panose="020B0604020202020204" pitchFamily="34" charset="0"/>
              <a:cs typeface="Helvetica" panose="020B0604020202020204" pitchFamily="34" charset="0"/>
            </a:endParaRPr>
          </a:p>
          <a:p>
            <a:endParaRPr lang="uk-UA" sz="2200" dirty="0">
              <a:latin typeface="Helvetica" panose="020B0604020202020204" pitchFamily="34" charset="0"/>
              <a:cs typeface="Helvetica" panose="020B0604020202020204" pitchFamily="34" charset="0"/>
            </a:endParaRPr>
          </a:p>
          <a:p>
            <a:r>
              <a:rPr lang="uk-UA" sz="2200" dirty="0">
                <a:latin typeface="Helvetica" panose="020B0604020202020204" pitchFamily="34" charset="0"/>
                <a:cs typeface="Helvetica" panose="020B0604020202020204" pitchFamily="34" charset="0"/>
              </a:rPr>
              <a:t>Інформація про місце реєстрації, зазначена у цьому розділі, підлягає дублюванню у розділі 3 «Об’єкти нерухомості». </a:t>
            </a:r>
          </a:p>
        </p:txBody>
      </p:sp>
      <p:sp>
        <p:nvSpPr>
          <p:cNvPr id="13" name="TextBox 12">
            <a:extLst>
              <a:ext uri="{FF2B5EF4-FFF2-40B4-BE49-F238E27FC236}">
                <a16:creationId xmlns:a16="http://schemas.microsoft.com/office/drawing/2014/main" id="{21C09CE1-7111-4C13-A2DC-4E868A7F96D3}"/>
              </a:ext>
            </a:extLst>
          </p:cNvPr>
          <p:cNvSpPr txBox="1"/>
          <p:nvPr/>
        </p:nvSpPr>
        <p:spPr>
          <a:xfrm>
            <a:off x="926470" y="205048"/>
            <a:ext cx="11420775" cy="1015663"/>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2.</a:t>
            </a:r>
            <a:r>
              <a:rPr lang="en-US" sz="3000" dirty="0">
                <a:latin typeface="Open Sans" panose="020B0606030504020204" pitchFamily="34" charset="0"/>
                <a:ea typeface="Open Sans" panose="020B0606030504020204" pitchFamily="34" charset="0"/>
                <a:cs typeface="Open Sans" panose="020B0606030504020204" pitchFamily="34" charset="0"/>
              </a:rPr>
              <a:t>2</a:t>
            </a:r>
            <a:r>
              <a:rPr lang="uk-UA" sz="3000" dirty="0">
                <a:latin typeface="Open Sans" panose="020B0606030504020204" pitchFamily="34" charset="0"/>
                <a:ea typeface="Open Sans" panose="020B0606030504020204" pitchFamily="34" charset="0"/>
                <a:cs typeface="Open Sans" panose="020B0606030504020204" pitchFamily="34" charset="0"/>
              </a:rPr>
              <a:t>. Інформація про членів сім’ї</a:t>
            </a:r>
            <a:r>
              <a:rPr lang="en-US" sz="3000" dirty="0">
                <a:latin typeface="Open Sans" panose="020B0606030504020204" pitchFamily="34" charset="0"/>
                <a:ea typeface="Open Sans" panose="020B0606030504020204" pitchFamily="34" charset="0"/>
                <a:cs typeface="Open Sans" panose="020B0606030504020204" pitchFamily="34" charset="0"/>
              </a:rPr>
              <a:t> </a:t>
            </a:r>
          </a:p>
          <a:p>
            <a:r>
              <a:rPr lang="uk-UA" sz="3000" dirty="0">
                <a:latin typeface="Open Sans" panose="020B0606030504020204" pitchFamily="34" charset="0"/>
                <a:ea typeface="Open Sans" panose="020B0606030504020204" pitchFamily="34" charset="0"/>
                <a:cs typeface="Open Sans" panose="020B0606030504020204" pitchFamily="34" charset="0"/>
              </a:rPr>
              <a:t>суб’єкта</a:t>
            </a:r>
            <a:r>
              <a:rPr lang="en-US" sz="3000" dirty="0">
                <a:latin typeface="Open Sans" panose="020B0606030504020204" pitchFamily="34" charset="0"/>
                <a:ea typeface="Open Sans" panose="020B0606030504020204" pitchFamily="34" charset="0"/>
                <a:cs typeface="Open Sans" panose="020B0606030504020204" pitchFamily="34" charset="0"/>
              </a:rPr>
              <a:t> </a:t>
            </a:r>
            <a:r>
              <a:rPr lang="uk-UA" sz="3000" dirty="0">
                <a:latin typeface="Open Sans" panose="020B0606030504020204" pitchFamily="34" charset="0"/>
                <a:ea typeface="Open Sans" panose="020B0606030504020204" pitchFamily="34" charset="0"/>
                <a:cs typeface="Open Sans" panose="020B0606030504020204" pitchFamily="34" charset="0"/>
              </a:rPr>
              <a:t>декларування</a:t>
            </a:r>
          </a:p>
        </p:txBody>
      </p:sp>
      <p:cxnSp>
        <p:nvCxnSpPr>
          <p:cNvPr id="14" name="Пряма сполучна лінія 13">
            <a:extLst>
              <a:ext uri="{FF2B5EF4-FFF2-40B4-BE49-F238E27FC236}">
                <a16:creationId xmlns:a16="http://schemas.microsoft.com/office/drawing/2014/main" id="{88E8E191-8F2F-4470-8BBC-4F4E2622007B}"/>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pic>
        <p:nvPicPr>
          <p:cNvPr id="17" name="Рисунок 16">
            <a:extLst>
              <a:ext uri="{FF2B5EF4-FFF2-40B4-BE49-F238E27FC236}">
                <a16:creationId xmlns:a16="http://schemas.microsoft.com/office/drawing/2014/main" id="{122A429D-EFF8-480F-8BE2-13EB3A38EE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768" y="1974976"/>
            <a:ext cx="832685" cy="832685"/>
          </a:xfrm>
          <a:prstGeom prst="rect">
            <a:avLst/>
          </a:prstGeom>
        </p:spPr>
      </p:pic>
      <p:pic>
        <p:nvPicPr>
          <p:cNvPr id="18" name="Рисунок 17" descr="Зображення, що містить світлий&#10;&#10;Автоматично згенерований опис">
            <a:extLst>
              <a:ext uri="{FF2B5EF4-FFF2-40B4-BE49-F238E27FC236}">
                <a16:creationId xmlns:a16="http://schemas.microsoft.com/office/drawing/2014/main" id="{1CB0A040-1412-46F6-A151-82CF613225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908" y="3125375"/>
            <a:ext cx="930186" cy="930186"/>
          </a:xfrm>
          <a:prstGeom prst="rect">
            <a:avLst/>
          </a:prstGeom>
        </p:spPr>
      </p:pic>
    </p:spTree>
    <p:extLst>
      <p:ext uri="{BB962C8B-B14F-4D97-AF65-F5344CB8AC3E}">
        <p14:creationId xmlns:p14="http://schemas.microsoft.com/office/powerpoint/2010/main" val="1993597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Зображення, що містить знак&#10;&#10;Автоматично згенерований опис">
            <a:extLst>
              <a:ext uri="{FF2B5EF4-FFF2-40B4-BE49-F238E27FC236}">
                <a16:creationId xmlns:a16="http://schemas.microsoft.com/office/drawing/2014/main" id="{46F5EB3F-7771-49E7-819D-724F2E8412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805" y="1489973"/>
            <a:ext cx="994481" cy="763857"/>
          </a:xfrm>
          <a:prstGeom prst="rect">
            <a:avLst/>
          </a:prstGeom>
        </p:spPr>
      </p:pic>
      <p:sp>
        <p:nvSpPr>
          <p:cNvPr id="15" name="TextBox 14">
            <a:extLst>
              <a:ext uri="{FF2B5EF4-FFF2-40B4-BE49-F238E27FC236}">
                <a16:creationId xmlns:a16="http://schemas.microsoft.com/office/drawing/2014/main" id="{1F630623-9CE7-4EFD-A8D4-F9AF8285A38B}"/>
              </a:ext>
            </a:extLst>
          </p:cNvPr>
          <p:cNvSpPr txBox="1"/>
          <p:nvPr/>
        </p:nvSpPr>
        <p:spPr>
          <a:xfrm>
            <a:off x="2229276" y="1614806"/>
            <a:ext cx="8958955" cy="3785652"/>
          </a:xfrm>
          <a:prstGeom prst="rect">
            <a:avLst/>
          </a:prstGeom>
          <a:noFill/>
        </p:spPr>
        <p:txBody>
          <a:bodyPr wrap="square" rtlCol="0">
            <a:spAutoFit/>
          </a:bodyPr>
          <a:lstStyle/>
          <a:p>
            <a:r>
              <a:rPr lang="uk-UA" sz="2400" dirty="0">
                <a:latin typeface="Helvetica" panose="020B0604020202020204" pitchFamily="34" charset="0"/>
                <a:cs typeface="Helvetica" panose="020B0604020202020204" pitchFamily="34" charset="0"/>
              </a:rPr>
              <a:t>Об’єкти нерухомості, що належать суб'єкту декларування та членам його сім’ї:</a:t>
            </a:r>
          </a:p>
          <a:p>
            <a:r>
              <a:rPr lang="uk-UA" sz="2400" dirty="0">
                <a:latin typeface="Helvetica" panose="020B0604020202020204" pitchFamily="34" charset="0"/>
                <a:cs typeface="Helvetica" panose="020B0604020202020204" pitchFamily="34" charset="0"/>
              </a:rPr>
              <a:t> </a:t>
            </a:r>
            <a:endParaRPr lang="en-US" sz="2400" dirty="0">
              <a:latin typeface="Helvetica" panose="020B0604020202020204" pitchFamily="34" charset="0"/>
              <a:cs typeface="Helvetica" panose="020B0604020202020204" pitchFamily="34" charset="0"/>
            </a:endParaRPr>
          </a:p>
          <a:p>
            <a:pPr marL="457200" indent="-457200">
              <a:buFont typeface="Wingdings" panose="05000000000000000000" pitchFamily="2" charset="2"/>
              <a:buChar char="§"/>
            </a:pPr>
            <a:r>
              <a:rPr lang="uk-UA" sz="2400" dirty="0">
                <a:latin typeface="Helvetica" panose="020B0604020202020204" pitchFamily="34" charset="0"/>
                <a:cs typeface="Helvetica" panose="020B0604020202020204" pitchFamily="34" charset="0"/>
              </a:rPr>
              <a:t>приватна власність, </a:t>
            </a:r>
            <a:br>
              <a:rPr lang="uk-UA" sz="2400" dirty="0">
                <a:latin typeface="Helvetica" panose="020B0604020202020204" pitchFamily="34" charset="0"/>
                <a:cs typeface="Helvetica" panose="020B0604020202020204" pitchFamily="34" charset="0"/>
              </a:rPr>
            </a:br>
            <a:r>
              <a:rPr lang="uk-UA" sz="2400" dirty="0">
                <a:latin typeface="Helvetica" panose="020B0604020202020204" pitchFamily="34" charset="0"/>
                <a:cs typeface="Helvetica" panose="020B0604020202020204" pitchFamily="34" charset="0"/>
              </a:rPr>
              <a:t>у т.ч. спільна власність</a:t>
            </a:r>
            <a:endParaRPr lang="en-US" sz="2400" dirty="0">
              <a:latin typeface="Helvetica" panose="020B0604020202020204" pitchFamily="34" charset="0"/>
              <a:cs typeface="Helvetica" panose="020B0604020202020204" pitchFamily="34" charset="0"/>
            </a:endParaRPr>
          </a:p>
          <a:p>
            <a:pPr marL="457200" indent="-457200">
              <a:buFont typeface="Wingdings" panose="05000000000000000000" pitchFamily="2" charset="2"/>
              <a:buChar char="§"/>
            </a:pPr>
            <a:r>
              <a:rPr lang="uk-UA" sz="2400" dirty="0">
                <a:latin typeface="Helvetica" panose="020B0604020202020204" pitchFamily="34" charset="0"/>
                <a:cs typeface="Helvetica" panose="020B0604020202020204" pitchFamily="34" charset="0"/>
              </a:rPr>
              <a:t>оренда</a:t>
            </a:r>
            <a:endParaRPr lang="en-US" sz="2400" dirty="0">
              <a:latin typeface="Helvetica" panose="020B0604020202020204" pitchFamily="34" charset="0"/>
              <a:cs typeface="Helvetica" panose="020B0604020202020204" pitchFamily="34" charset="0"/>
            </a:endParaRPr>
          </a:p>
          <a:p>
            <a:pPr marL="457200" indent="-457200">
              <a:buFont typeface="Wingdings" panose="05000000000000000000" pitchFamily="2" charset="2"/>
              <a:buChar char="§"/>
            </a:pPr>
            <a:r>
              <a:rPr lang="uk-UA" sz="2400" dirty="0">
                <a:latin typeface="Helvetica" panose="020B0604020202020204" pitchFamily="34" charset="0"/>
                <a:cs typeface="Helvetica" panose="020B0604020202020204" pitchFamily="34" charset="0"/>
              </a:rPr>
              <a:t>володіння</a:t>
            </a:r>
            <a:endParaRPr lang="en-US" sz="2400" dirty="0">
              <a:latin typeface="Helvetica" panose="020B0604020202020204" pitchFamily="34" charset="0"/>
              <a:cs typeface="Helvetica" panose="020B0604020202020204" pitchFamily="34" charset="0"/>
            </a:endParaRPr>
          </a:p>
          <a:p>
            <a:pPr marL="457200" indent="-457200">
              <a:buFont typeface="Wingdings" panose="05000000000000000000" pitchFamily="2" charset="2"/>
              <a:buChar char="§"/>
            </a:pPr>
            <a:r>
              <a:rPr lang="uk-UA" sz="2400" dirty="0">
                <a:latin typeface="Helvetica" panose="020B0604020202020204" pitchFamily="34" charset="0"/>
                <a:cs typeface="Helvetica" panose="020B0604020202020204" pitchFamily="34" charset="0"/>
              </a:rPr>
              <a:t>інше право користування</a:t>
            </a:r>
          </a:p>
          <a:p>
            <a:pPr marL="457200" indent="-457200">
              <a:buFont typeface="Wingdings" panose="05000000000000000000" pitchFamily="2" charset="2"/>
              <a:buChar char="§"/>
            </a:pPr>
            <a:endParaRPr lang="en-US" sz="2400" dirty="0">
              <a:latin typeface="Helvetica" panose="020B0604020202020204" pitchFamily="34" charset="0"/>
              <a:cs typeface="Helvetica" panose="020B0604020202020204" pitchFamily="34" charset="0"/>
            </a:endParaRPr>
          </a:p>
          <a:p>
            <a:r>
              <a:rPr lang="uk-UA" sz="2400" dirty="0">
                <a:solidFill>
                  <a:srgbClr val="000000"/>
                </a:solidFill>
                <a:latin typeface="Helvetica" panose="020B0604020202020204" pitchFamily="34" charset="0"/>
                <a:cs typeface="Helvetica" panose="020B0604020202020204" pitchFamily="34" charset="0"/>
              </a:rPr>
              <a:t>Форма правочину не важлива</a:t>
            </a:r>
          </a:p>
        </p:txBody>
      </p:sp>
      <p:sp>
        <p:nvSpPr>
          <p:cNvPr id="17" name="TextBox 16">
            <a:extLst>
              <a:ext uri="{FF2B5EF4-FFF2-40B4-BE49-F238E27FC236}">
                <a16:creationId xmlns:a16="http://schemas.microsoft.com/office/drawing/2014/main" id="{0A2A4E91-D3C6-44BB-A15F-9CEF160893E1}"/>
              </a:ext>
            </a:extLst>
          </p:cNvPr>
          <p:cNvSpPr txBox="1"/>
          <p:nvPr/>
        </p:nvSpPr>
        <p:spPr>
          <a:xfrm>
            <a:off x="930744" y="555294"/>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3. Об’єкти нерухомості</a:t>
            </a:r>
          </a:p>
        </p:txBody>
      </p:sp>
      <p:cxnSp>
        <p:nvCxnSpPr>
          <p:cNvPr id="18" name="Пряма сполучна лінія 17">
            <a:extLst>
              <a:ext uri="{FF2B5EF4-FFF2-40B4-BE49-F238E27FC236}">
                <a16:creationId xmlns:a16="http://schemas.microsoft.com/office/drawing/2014/main" id="{DA154F34-CAB2-4779-A0BB-FB4B750EBF6C}"/>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285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D6113C-88CF-4AC8-9E3A-FAAA3481C3E2}"/>
              </a:ext>
            </a:extLst>
          </p:cNvPr>
          <p:cNvSpPr txBox="1"/>
          <p:nvPr/>
        </p:nvSpPr>
        <p:spPr>
          <a:xfrm>
            <a:off x="985334" y="1894450"/>
            <a:ext cx="5396256" cy="3308598"/>
          </a:xfrm>
          <a:prstGeom prst="rect">
            <a:avLst/>
          </a:prstGeom>
          <a:noFill/>
        </p:spPr>
        <p:txBody>
          <a:bodyPr wrap="square" rtlCol="0">
            <a:spAutoFit/>
          </a:bodyPr>
          <a:lstStyle/>
          <a:p>
            <a:r>
              <a:rPr lang="uk-UA" sz="2200" b="1" dirty="0">
                <a:solidFill>
                  <a:srgbClr val="27A0F2"/>
                </a:solidFill>
                <a:latin typeface="Helvetica" panose="020B0604020202020204" pitchFamily="34" charset="0"/>
                <a:cs typeface="Helvetica" panose="020B0604020202020204" pitchFamily="34" charset="0"/>
              </a:rPr>
              <a:t>Ознаки:</a:t>
            </a:r>
            <a:r>
              <a:rPr lang="uk-UA" sz="2200" dirty="0">
                <a:solidFill>
                  <a:srgbClr val="27A0F2"/>
                </a:solidFill>
                <a:latin typeface="Helvetica" panose="020B0604020202020204" pitchFamily="34" charset="0"/>
                <a:cs typeface="Helvetica" panose="020B0604020202020204" pitchFamily="34" charset="0"/>
              </a:rPr>
              <a:t> </a:t>
            </a:r>
          </a:p>
          <a:p>
            <a:endParaRPr lang="uk-UA" sz="2200" dirty="0">
              <a:latin typeface="Helvetica" panose="020B0604020202020204" pitchFamily="34" charset="0"/>
              <a:cs typeface="Helvetica" panose="020B0604020202020204" pitchFamily="34" charset="0"/>
            </a:endParaRPr>
          </a:p>
          <a:p>
            <a:pPr>
              <a:lnSpc>
                <a:spcPct val="150000"/>
              </a:lnSpc>
            </a:pPr>
            <a:r>
              <a:rPr lang="uk-UA" sz="2200" dirty="0">
                <a:latin typeface="Helvetica" panose="020B0604020202020204" pitchFamily="34" charset="0"/>
                <a:cs typeface="Helvetica" panose="020B0604020202020204" pitchFamily="34" charset="0"/>
              </a:rPr>
              <a:t>	строковість </a:t>
            </a:r>
            <a:endParaRPr lang="en-US" sz="2200" dirty="0">
              <a:latin typeface="Helvetica" panose="020B0604020202020204" pitchFamily="34" charset="0"/>
              <a:cs typeface="Helvetica" panose="020B0604020202020204" pitchFamily="34" charset="0"/>
            </a:endParaRPr>
          </a:p>
          <a:p>
            <a:pPr>
              <a:lnSpc>
                <a:spcPct val="150000"/>
              </a:lnSpc>
            </a:pPr>
            <a:r>
              <a:rPr lang="uk-UA" sz="2200" dirty="0">
                <a:latin typeface="Helvetica" panose="020B0604020202020204" pitchFamily="34" charset="0"/>
                <a:cs typeface="Helvetica" panose="020B0604020202020204" pitchFamily="34" charset="0"/>
              </a:rPr>
              <a:t>	платність </a:t>
            </a:r>
            <a:endParaRPr lang="en-US" sz="2200" dirty="0">
              <a:latin typeface="Helvetica" panose="020B0604020202020204" pitchFamily="34" charset="0"/>
              <a:cs typeface="Helvetica" panose="020B0604020202020204" pitchFamily="34" charset="0"/>
            </a:endParaRPr>
          </a:p>
          <a:p>
            <a:pPr>
              <a:lnSpc>
                <a:spcPct val="150000"/>
              </a:lnSpc>
            </a:pPr>
            <a:r>
              <a:rPr lang="uk-UA" sz="2200" dirty="0">
                <a:latin typeface="Helvetica" panose="020B0604020202020204" pitchFamily="34" charset="0"/>
                <a:cs typeface="Helvetica" panose="020B0604020202020204" pitchFamily="34" charset="0"/>
              </a:rPr>
              <a:t>	поверненість</a:t>
            </a:r>
          </a:p>
          <a:p>
            <a:endParaRPr lang="en-US" sz="2200" dirty="0">
              <a:latin typeface="Helvetica" panose="020B0604020202020204" pitchFamily="34" charset="0"/>
              <a:cs typeface="Helvetica" panose="020B0604020202020204" pitchFamily="34" charset="0"/>
            </a:endParaRPr>
          </a:p>
          <a:p>
            <a:r>
              <a:rPr lang="uk-UA" sz="2200" dirty="0">
                <a:latin typeface="Helvetica" panose="020B0604020202020204" pitchFamily="34" charset="0"/>
                <a:cs typeface="Helvetica" panose="020B0604020202020204" pitchFamily="34" charset="0"/>
              </a:rPr>
              <a:t>може бути обумовлено усно</a:t>
            </a:r>
            <a:endParaRPr lang="en-US" sz="2200" dirty="0">
              <a:latin typeface="Helvetica" panose="020B0604020202020204" pitchFamily="34" charset="0"/>
              <a:cs typeface="Helvetica" panose="020B0604020202020204" pitchFamily="34" charset="0"/>
            </a:endParaRPr>
          </a:p>
          <a:p>
            <a:r>
              <a:rPr lang="uk-UA" sz="2200" dirty="0">
                <a:latin typeface="Helvetica" panose="020B0604020202020204" pitchFamily="34" charset="0"/>
                <a:cs typeface="Helvetica" panose="020B0604020202020204" pitchFamily="34" charset="0"/>
              </a:rPr>
              <a:t>або в договорі</a:t>
            </a:r>
          </a:p>
        </p:txBody>
      </p:sp>
      <p:sp>
        <p:nvSpPr>
          <p:cNvPr id="10" name="TextBox 9">
            <a:extLst>
              <a:ext uri="{FF2B5EF4-FFF2-40B4-BE49-F238E27FC236}">
                <a16:creationId xmlns:a16="http://schemas.microsoft.com/office/drawing/2014/main" id="{ECE9A976-2D16-4232-A3EB-95F7103B7BF5}"/>
              </a:ext>
            </a:extLst>
          </p:cNvPr>
          <p:cNvSpPr txBox="1"/>
          <p:nvPr/>
        </p:nvSpPr>
        <p:spPr>
          <a:xfrm>
            <a:off x="6304131" y="2643786"/>
            <a:ext cx="5396256" cy="1785104"/>
          </a:xfrm>
          <a:prstGeom prst="rect">
            <a:avLst/>
          </a:prstGeom>
          <a:noFill/>
        </p:spPr>
        <p:txBody>
          <a:bodyPr wrap="square" rtlCol="0">
            <a:spAutoFit/>
          </a:bodyPr>
          <a:lstStyle/>
          <a:p>
            <a:r>
              <a:rPr lang="uk-UA" sz="2200" dirty="0">
                <a:latin typeface="Helvetica" panose="020B0604020202020204" pitchFamily="34" charset="0"/>
                <a:cs typeface="Helvetica" panose="020B0604020202020204" pitchFamily="34" charset="0"/>
              </a:rPr>
              <a:t>Форма договору для декларування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не важлива </a:t>
            </a:r>
          </a:p>
          <a:p>
            <a:endParaRPr lang="uk-UA" sz="2200" dirty="0">
              <a:latin typeface="Helvetica" panose="020B0604020202020204" pitchFamily="34" charset="0"/>
              <a:cs typeface="Helvetica" panose="020B0604020202020204" pitchFamily="34" charset="0"/>
            </a:endParaRPr>
          </a:p>
          <a:p>
            <a:r>
              <a:rPr lang="uk-UA" sz="2200" dirty="0">
                <a:latin typeface="Helvetica" panose="020B0604020202020204" pitchFamily="34" charset="0"/>
                <a:cs typeface="Helvetica" panose="020B0604020202020204" pitchFamily="34" charset="0"/>
              </a:rPr>
              <a:t>Найм житлового будинку – користування земельною ділянкою </a:t>
            </a:r>
          </a:p>
        </p:txBody>
      </p:sp>
      <p:pic>
        <p:nvPicPr>
          <p:cNvPr id="12" name="Рисунок 11" descr="Зображення, що містить знак&#10;&#10;Автоматично згенерований опис">
            <a:extLst>
              <a:ext uri="{FF2B5EF4-FFF2-40B4-BE49-F238E27FC236}">
                <a16:creationId xmlns:a16="http://schemas.microsoft.com/office/drawing/2014/main" id="{46F5EB3F-7771-49E7-819D-724F2E8412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8411" y="2665332"/>
            <a:ext cx="512032" cy="393290"/>
          </a:xfrm>
          <a:prstGeom prst="rect">
            <a:avLst/>
          </a:prstGeom>
        </p:spPr>
      </p:pic>
      <p:pic>
        <p:nvPicPr>
          <p:cNvPr id="15" name="Рисунок 14" descr="Зображення, що містить знак&#10;&#10;Автоматично згенерований опис">
            <a:extLst>
              <a:ext uri="{FF2B5EF4-FFF2-40B4-BE49-F238E27FC236}">
                <a16:creationId xmlns:a16="http://schemas.microsoft.com/office/drawing/2014/main" id="{7B9621D5-6E0E-43BC-A9B5-41AB8A7BC1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8411" y="3219334"/>
            <a:ext cx="512032" cy="393290"/>
          </a:xfrm>
          <a:prstGeom prst="rect">
            <a:avLst/>
          </a:prstGeom>
        </p:spPr>
      </p:pic>
      <p:pic>
        <p:nvPicPr>
          <p:cNvPr id="16" name="Рисунок 15" descr="Зображення, що містить знак&#10;&#10;Автоматично згенерований опис">
            <a:extLst>
              <a:ext uri="{FF2B5EF4-FFF2-40B4-BE49-F238E27FC236}">
                <a16:creationId xmlns:a16="http://schemas.microsoft.com/office/drawing/2014/main" id="{AEBA77A1-57FF-43B7-B40C-415C2BBF7D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8411" y="3773337"/>
            <a:ext cx="512032" cy="393290"/>
          </a:xfrm>
          <a:prstGeom prst="rect">
            <a:avLst/>
          </a:prstGeom>
        </p:spPr>
      </p:pic>
      <p:pic>
        <p:nvPicPr>
          <p:cNvPr id="18" name="Рисунок 17" descr="Зображення, що містить світлий&#10;&#10;Автоматично згенерований опис">
            <a:extLst>
              <a:ext uri="{FF2B5EF4-FFF2-40B4-BE49-F238E27FC236}">
                <a16:creationId xmlns:a16="http://schemas.microsoft.com/office/drawing/2014/main" id="{9969239E-DCCC-42C1-857F-D00B2EDC55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7505" y="2634436"/>
            <a:ext cx="757806" cy="757806"/>
          </a:xfrm>
          <a:prstGeom prst="rect">
            <a:avLst/>
          </a:prstGeom>
        </p:spPr>
      </p:pic>
      <p:pic>
        <p:nvPicPr>
          <p:cNvPr id="19" name="Рисунок 17" descr="Зображення, що містить світлий&#10;&#10;Автоматично згенерований опис">
            <a:extLst>
              <a:ext uri="{FF2B5EF4-FFF2-40B4-BE49-F238E27FC236}">
                <a16:creationId xmlns:a16="http://schemas.microsoft.com/office/drawing/2014/main" id="{A9FF1BAA-5271-4317-925C-3592ED574F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7505" y="3671084"/>
            <a:ext cx="757806" cy="757806"/>
          </a:xfrm>
          <a:prstGeom prst="rect">
            <a:avLst/>
          </a:prstGeom>
        </p:spPr>
      </p:pic>
      <p:sp>
        <p:nvSpPr>
          <p:cNvPr id="17" name="TextBox 16">
            <a:extLst>
              <a:ext uri="{FF2B5EF4-FFF2-40B4-BE49-F238E27FC236}">
                <a16:creationId xmlns:a16="http://schemas.microsoft.com/office/drawing/2014/main" id="{C3C9B4B1-FBC8-4FF7-8686-486332180DCB}"/>
              </a:ext>
            </a:extLst>
          </p:cNvPr>
          <p:cNvSpPr txBox="1"/>
          <p:nvPr/>
        </p:nvSpPr>
        <p:spPr>
          <a:xfrm>
            <a:off x="930744" y="555294"/>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3. Оренда</a:t>
            </a:r>
          </a:p>
        </p:txBody>
      </p:sp>
      <p:cxnSp>
        <p:nvCxnSpPr>
          <p:cNvPr id="20" name="Пряма сполучна лінія 19">
            <a:extLst>
              <a:ext uri="{FF2B5EF4-FFF2-40B4-BE49-F238E27FC236}">
                <a16:creationId xmlns:a16="http://schemas.microsoft.com/office/drawing/2014/main" id="{03970770-D1BA-493C-B3A0-EBA0210474F3}"/>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840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1138ECB-D314-4AAE-890B-7F022E9EFF93}"/>
              </a:ext>
            </a:extLst>
          </p:cNvPr>
          <p:cNvSpPr txBox="1"/>
          <p:nvPr/>
        </p:nvSpPr>
        <p:spPr>
          <a:xfrm>
            <a:off x="929915" y="559962"/>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3. Особливості декларування</a:t>
            </a:r>
          </a:p>
        </p:txBody>
      </p:sp>
      <p:pic>
        <p:nvPicPr>
          <p:cNvPr id="18" name="Рисунок 16" descr="Зображення, що містить знак&#10;&#10;Автоматично згенерований опис">
            <a:extLst>
              <a:ext uri="{FF2B5EF4-FFF2-40B4-BE49-F238E27FC236}">
                <a16:creationId xmlns:a16="http://schemas.microsoft.com/office/drawing/2014/main" id="{369CC2C9-9A31-4277-9F1C-D10457F2D3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137" y="1972108"/>
            <a:ext cx="635637" cy="488230"/>
          </a:xfrm>
          <a:prstGeom prst="rect">
            <a:avLst/>
          </a:prstGeom>
        </p:spPr>
      </p:pic>
      <p:pic>
        <p:nvPicPr>
          <p:cNvPr id="23" name="Рисунок 17" descr="Зображення, що містить знак&#10;&#10;Автоматично згенерований опис">
            <a:extLst>
              <a:ext uri="{FF2B5EF4-FFF2-40B4-BE49-F238E27FC236}">
                <a16:creationId xmlns:a16="http://schemas.microsoft.com/office/drawing/2014/main" id="{10E5099B-1A60-4E3C-BBE3-DED7E09DC8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136" y="2604319"/>
            <a:ext cx="635637" cy="488230"/>
          </a:xfrm>
          <a:prstGeom prst="rect">
            <a:avLst/>
          </a:prstGeom>
        </p:spPr>
      </p:pic>
      <p:pic>
        <p:nvPicPr>
          <p:cNvPr id="24" name="Рисунок 18" descr="Зображення, що містить знак&#10;&#10;Автоматично згенерований опис">
            <a:extLst>
              <a:ext uri="{FF2B5EF4-FFF2-40B4-BE49-F238E27FC236}">
                <a16:creationId xmlns:a16="http://schemas.microsoft.com/office/drawing/2014/main" id="{BEF8F5F4-33AA-4BDB-8FDE-540D05CBC2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702" y="3247783"/>
            <a:ext cx="635637" cy="488230"/>
          </a:xfrm>
          <a:prstGeom prst="rect">
            <a:avLst/>
          </a:prstGeom>
        </p:spPr>
      </p:pic>
      <p:sp>
        <p:nvSpPr>
          <p:cNvPr id="25" name="TextBox 24">
            <a:extLst>
              <a:ext uri="{FF2B5EF4-FFF2-40B4-BE49-F238E27FC236}">
                <a16:creationId xmlns:a16="http://schemas.microsoft.com/office/drawing/2014/main" id="{6FFE93F5-5BE9-454D-ABAB-1E7ACE817B3B}"/>
              </a:ext>
            </a:extLst>
          </p:cNvPr>
          <p:cNvSpPr txBox="1"/>
          <p:nvPr/>
        </p:nvSpPr>
        <p:spPr>
          <a:xfrm>
            <a:off x="1696339" y="1972108"/>
            <a:ext cx="9188218" cy="3816429"/>
          </a:xfrm>
          <a:prstGeom prst="rect">
            <a:avLst/>
          </a:prstGeom>
          <a:noFill/>
        </p:spPr>
        <p:txBody>
          <a:bodyPr wrap="square" rtlCol="0">
            <a:spAutoFit/>
          </a:bodyPr>
          <a:lstStyle/>
          <a:p>
            <a:r>
              <a:rPr lang="uk-UA" sz="2200" dirty="0">
                <a:latin typeface="Helvetica" panose="020B0604020202020204" pitchFamily="34" charset="0"/>
                <a:cs typeface="Helvetica" panose="020B0604020202020204" pitchFamily="34" charset="0"/>
              </a:rPr>
              <a:t>Площа</a:t>
            </a:r>
          </a:p>
          <a:p>
            <a:endParaRPr lang="uk-UA" sz="2200" dirty="0">
              <a:latin typeface="Helvetica" panose="020B0604020202020204" pitchFamily="34" charset="0"/>
              <a:cs typeface="Helvetica" panose="020B0604020202020204" pitchFamily="34" charset="0"/>
            </a:endParaRPr>
          </a:p>
          <a:p>
            <a:r>
              <a:rPr lang="uk-UA" sz="2200" dirty="0">
                <a:latin typeface="Helvetica" panose="020B0604020202020204" pitchFamily="34" charset="0"/>
                <a:cs typeface="Helvetica" panose="020B0604020202020204" pitchFamily="34" charset="0"/>
              </a:rPr>
              <a:t>Реєстраційний номер</a:t>
            </a:r>
          </a:p>
          <a:p>
            <a:endParaRPr lang="uk-UA" sz="2200" dirty="0">
              <a:latin typeface="Helvetica" panose="020B0604020202020204" pitchFamily="34" charset="0"/>
              <a:cs typeface="Helvetica" panose="020B0604020202020204" pitchFamily="34" charset="0"/>
            </a:endParaRPr>
          </a:p>
          <a:p>
            <a:r>
              <a:rPr lang="uk-UA" sz="2200" dirty="0">
                <a:latin typeface="Helvetica" panose="020B0604020202020204" pitchFamily="34" charset="0"/>
                <a:cs typeface="Helvetica" panose="020B0604020202020204" pitchFamily="34" charset="0"/>
              </a:rPr>
              <a:t>Вартість</a:t>
            </a:r>
          </a:p>
          <a:p>
            <a:endParaRPr lang="uk-UA" sz="2200" dirty="0">
              <a:latin typeface="Helvetica" panose="020B0604020202020204" pitchFamily="34" charset="0"/>
              <a:cs typeface="Helvetica" panose="020B0604020202020204" pitchFamily="34" charset="0"/>
            </a:endParaRPr>
          </a:p>
          <a:p>
            <a:r>
              <a:rPr lang="uk-UA" sz="2200" dirty="0">
                <a:latin typeface="Helvetica" panose="020B0604020202020204" pitchFamily="34" charset="0"/>
                <a:cs typeface="Helvetica" panose="020B0604020202020204" pitchFamily="34" charset="0"/>
              </a:rPr>
              <a:t>Дата набуття права</a:t>
            </a:r>
          </a:p>
          <a:p>
            <a:endParaRPr lang="uk-UA" sz="2200" dirty="0">
              <a:latin typeface="Helvetica" panose="020B0604020202020204" pitchFamily="34" charset="0"/>
              <a:cs typeface="Helvetica" panose="020B0604020202020204" pitchFamily="34" charset="0"/>
            </a:endParaRPr>
          </a:p>
          <a:p>
            <a:r>
              <a:rPr lang="uk-UA" sz="2200" dirty="0">
                <a:latin typeface="Helvetica" panose="020B0604020202020204" pitchFamily="34" charset="0"/>
                <a:cs typeface="Helvetica" panose="020B0604020202020204" pitchFamily="34" charset="0"/>
              </a:rPr>
              <a:t>Власність/користування</a:t>
            </a:r>
          </a:p>
          <a:p>
            <a:endParaRPr lang="uk-UA" sz="2200" dirty="0">
              <a:latin typeface="Helvetica" panose="020B0604020202020204" pitchFamily="34" charset="0"/>
              <a:cs typeface="Helvetica" panose="020B0604020202020204" pitchFamily="34" charset="0"/>
            </a:endParaRPr>
          </a:p>
          <a:p>
            <a:r>
              <a:rPr lang="uk-UA" sz="2200" dirty="0">
                <a:latin typeface="Helvetica" panose="020B0604020202020204" pitchFamily="34" charset="0"/>
                <a:cs typeface="Helvetica" panose="020B0604020202020204" pitchFamily="34" charset="0"/>
              </a:rPr>
              <a:t>Місце реєстрації та фактичного проживання</a:t>
            </a:r>
          </a:p>
        </p:txBody>
      </p:sp>
      <p:pic>
        <p:nvPicPr>
          <p:cNvPr id="26" name="Рисунок 17" descr="Зображення, що містить знак&#10;&#10;Автоматично згенерований опис">
            <a:extLst>
              <a:ext uri="{FF2B5EF4-FFF2-40B4-BE49-F238E27FC236}">
                <a16:creationId xmlns:a16="http://schemas.microsoft.com/office/drawing/2014/main" id="{00D99B19-7F22-425A-BBB8-3CD6084AB9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136" y="3952313"/>
            <a:ext cx="635637" cy="488230"/>
          </a:xfrm>
          <a:prstGeom prst="rect">
            <a:avLst/>
          </a:prstGeom>
        </p:spPr>
      </p:pic>
      <p:pic>
        <p:nvPicPr>
          <p:cNvPr id="27" name="Рисунок 18" descr="Зображення, що містить знак&#10;&#10;Автоматично згенерований опис">
            <a:extLst>
              <a:ext uri="{FF2B5EF4-FFF2-40B4-BE49-F238E27FC236}">
                <a16:creationId xmlns:a16="http://schemas.microsoft.com/office/drawing/2014/main" id="{04465B9A-2D81-4A83-8A02-409D080B6B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702" y="4623199"/>
            <a:ext cx="635637" cy="488230"/>
          </a:xfrm>
          <a:prstGeom prst="rect">
            <a:avLst/>
          </a:prstGeom>
        </p:spPr>
      </p:pic>
      <p:pic>
        <p:nvPicPr>
          <p:cNvPr id="28" name="Рисунок 18" descr="Зображення, що містить знак&#10;&#10;Автоматично згенерований опис">
            <a:extLst>
              <a:ext uri="{FF2B5EF4-FFF2-40B4-BE49-F238E27FC236}">
                <a16:creationId xmlns:a16="http://schemas.microsoft.com/office/drawing/2014/main" id="{289CD856-01AB-4798-8BE3-01AC42DC99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135" y="5294085"/>
            <a:ext cx="635637" cy="488230"/>
          </a:xfrm>
          <a:prstGeom prst="rect">
            <a:avLst/>
          </a:prstGeom>
        </p:spPr>
      </p:pic>
      <p:cxnSp>
        <p:nvCxnSpPr>
          <p:cNvPr id="15" name="Пряма сполучна лінія 14">
            <a:extLst>
              <a:ext uri="{FF2B5EF4-FFF2-40B4-BE49-F238E27FC236}">
                <a16:creationId xmlns:a16="http://schemas.microsoft.com/office/drawing/2014/main" id="{D637047A-6E7B-4C29-AB6C-B363209F5077}"/>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325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1138ECB-D314-4AAE-890B-7F022E9EFF93}"/>
              </a:ext>
            </a:extLst>
          </p:cNvPr>
          <p:cNvSpPr txBox="1"/>
          <p:nvPr/>
        </p:nvSpPr>
        <p:spPr>
          <a:xfrm>
            <a:off x="929915" y="559962"/>
            <a:ext cx="10758459"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3. Особливості декларування відомостей про земельні </a:t>
            </a:r>
            <a:r>
              <a:rPr lang="uk-UA" sz="3000" dirty="0" err="1">
                <a:latin typeface="Open Sans" panose="020B0606030504020204" pitchFamily="34" charset="0"/>
                <a:ea typeface="Open Sans" panose="020B0606030504020204" pitchFamily="34" charset="0"/>
                <a:cs typeface="Open Sans" panose="020B0606030504020204" pitchFamily="34" charset="0"/>
              </a:rPr>
              <a:t>діяльнки</a:t>
            </a:r>
            <a:endParaRPr lang="uk-UA" sz="3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8" name="Рисунок 16" descr="Зображення, що містить знак&#10;&#10;Автоматично згенерований опис">
            <a:extLst>
              <a:ext uri="{FF2B5EF4-FFF2-40B4-BE49-F238E27FC236}">
                <a16:creationId xmlns:a16="http://schemas.microsoft.com/office/drawing/2014/main" id="{369CC2C9-9A31-4277-9F1C-D10457F2D3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137" y="1972108"/>
            <a:ext cx="635637" cy="488230"/>
          </a:xfrm>
          <a:prstGeom prst="rect">
            <a:avLst/>
          </a:prstGeom>
        </p:spPr>
      </p:pic>
      <p:sp>
        <p:nvSpPr>
          <p:cNvPr id="25" name="TextBox 24">
            <a:extLst>
              <a:ext uri="{FF2B5EF4-FFF2-40B4-BE49-F238E27FC236}">
                <a16:creationId xmlns:a16="http://schemas.microsoft.com/office/drawing/2014/main" id="{6FFE93F5-5BE9-454D-ABAB-1E7ACE817B3B}"/>
              </a:ext>
            </a:extLst>
          </p:cNvPr>
          <p:cNvSpPr txBox="1"/>
          <p:nvPr/>
        </p:nvSpPr>
        <p:spPr>
          <a:xfrm>
            <a:off x="1696339" y="1972108"/>
            <a:ext cx="9188218" cy="430887"/>
          </a:xfrm>
          <a:prstGeom prst="rect">
            <a:avLst/>
          </a:prstGeom>
          <a:noFill/>
        </p:spPr>
        <p:txBody>
          <a:bodyPr wrap="square" rtlCol="0">
            <a:spAutoFit/>
          </a:bodyPr>
          <a:lstStyle/>
          <a:p>
            <a:endParaRPr lang="uk-UA" sz="2200" dirty="0">
              <a:latin typeface="Helvetica" panose="020B0604020202020204" pitchFamily="34" charset="0"/>
              <a:cs typeface="Helvetica" panose="020B0604020202020204" pitchFamily="34" charset="0"/>
            </a:endParaRPr>
          </a:p>
        </p:txBody>
      </p:sp>
      <p:pic>
        <p:nvPicPr>
          <p:cNvPr id="26" name="Рисунок 17" descr="Зображення, що містить знак&#10;&#10;Автоматично згенерований опис">
            <a:extLst>
              <a:ext uri="{FF2B5EF4-FFF2-40B4-BE49-F238E27FC236}">
                <a16:creationId xmlns:a16="http://schemas.microsoft.com/office/drawing/2014/main" id="{00D99B19-7F22-425A-BBB8-3CD6084AB9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136" y="3952313"/>
            <a:ext cx="635637" cy="488230"/>
          </a:xfrm>
          <a:prstGeom prst="rect">
            <a:avLst/>
          </a:prstGeom>
        </p:spPr>
      </p:pic>
      <p:cxnSp>
        <p:nvCxnSpPr>
          <p:cNvPr id="15" name="Пряма сполучна лінія 14">
            <a:extLst>
              <a:ext uri="{FF2B5EF4-FFF2-40B4-BE49-F238E27FC236}">
                <a16:creationId xmlns:a16="http://schemas.microsoft.com/office/drawing/2014/main" id="{D637047A-6E7B-4C29-AB6C-B363209F5077}"/>
              </a:ext>
            </a:extLst>
          </p:cNvPr>
          <p:cNvCxnSpPr>
            <a:cxnSpLocks/>
          </p:cNvCxnSpPr>
          <p:nvPr/>
        </p:nvCxnSpPr>
        <p:spPr>
          <a:xfrm flipH="1">
            <a:off x="930744" y="1299632"/>
            <a:ext cx="10257487"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870853" y="1633553"/>
            <a:ext cx="9530514" cy="4154984"/>
          </a:xfrm>
          <a:prstGeom prst="rect">
            <a:avLst/>
          </a:prstGeom>
        </p:spPr>
        <p:txBody>
          <a:bodyPr wrap="square">
            <a:spAutoFit/>
          </a:bodyPr>
          <a:lstStyle/>
          <a:p>
            <a:r>
              <a:rPr lang="uk-UA" sz="2400" dirty="0">
                <a:solidFill>
                  <a:srgbClr val="1A1A22"/>
                </a:solidFill>
                <a:latin typeface="Ubuntu"/>
              </a:rPr>
              <a:t>Земельні ділянки, право власності на які набуто до 03.08.2004, підлягають декларуванню, незважаючи на відсутність державної реєстрації прав</a:t>
            </a:r>
            <a:r>
              <a:rPr lang="ru-RU" sz="2400" dirty="0">
                <a:solidFill>
                  <a:srgbClr val="1A1A22"/>
                </a:solidFill>
                <a:latin typeface="Ubuntu"/>
              </a:rPr>
              <a:t>.</a:t>
            </a:r>
          </a:p>
          <a:p>
            <a:endParaRPr lang="ru-RU" sz="2400" dirty="0">
              <a:solidFill>
                <a:srgbClr val="1A1A22"/>
              </a:solidFill>
              <a:latin typeface="Ubuntu"/>
            </a:endParaRPr>
          </a:p>
          <a:p>
            <a:endParaRPr lang="ru-RU" sz="2400" dirty="0">
              <a:solidFill>
                <a:srgbClr val="1A1A22"/>
              </a:solidFill>
              <a:latin typeface="Ubuntu"/>
            </a:endParaRPr>
          </a:p>
          <a:p>
            <a:r>
              <a:rPr lang="uk-UA" sz="2400" dirty="0">
                <a:latin typeface="Helvetica" panose="020B0604020202020204" pitchFamily="34" charset="0"/>
                <a:cs typeface="Helvetica" panose="020B0604020202020204" pitchFamily="34" charset="0"/>
              </a:rPr>
              <a:t>Земельні ділянки, права на які отримані після 03.08.2004, підлягають декларуванню як об’єкти, які перебувають на праві власності, лише у разі якщо здійснено державну реєстрацію прав на них. Якщо така реєстрація не здійснювалася, вони підлягають декларуванню як об’єкти, що  перебувають у суб’єкта декларування та/або члена його сім’ї на праві користування.</a:t>
            </a:r>
            <a:endParaRPr lang="uk-UA" sz="3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19430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D6113C-88CF-4AC8-9E3A-FAAA3481C3E2}"/>
              </a:ext>
            </a:extLst>
          </p:cNvPr>
          <p:cNvSpPr txBox="1"/>
          <p:nvPr/>
        </p:nvSpPr>
        <p:spPr>
          <a:xfrm>
            <a:off x="580998" y="1471015"/>
            <a:ext cx="4171476" cy="5170646"/>
          </a:xfrm>
          <a:prstGeom prst="rect">
            <a:avLst/>
          </a:prstGeom>
          <a:noFill/>
        </p:spPr>
        <p:txBody>
          <a:bodyPr wrap="square" rtlCol="0">
            <a:spAutoFit/>
          </a:bodyPr>
          <a:lstStyle/>
          <a:p>
            <a:r>
              <a:rPr lang="uk-UA" sz="2200" b="1" dirty="0">
                <a:solidFill>
                  <a:srgbClr val="27A0F2"/>
                </a:solidFill>
                <a:latin typeface="Helvetica" panose="020B0604020202020204" pitchFamily="34" charset="0"/>
                <a:cs typeface="Helvetica" panose="020B0604020202020204" pitchFamily="34" charset="0"/>
              </a:rPr>
              <a:t>       Це об'єкт, щодо якого  </a:t>
            </a:r>
          </a:p>
          <a:p>
            <a:r>
              <a:rPr lang="uk-UA" sz="2200" b="1" dirty="0">
                <a:solidFill>
                  <a:srgbClr val="27A0F2"/>
                </a:solidFill>
                <a:latin typeface="Helvetica" panose="020B0604020202020204" pitchFamily="34" charset="0"/>
                <a:cs typeface="Helvetica" panose="020B0604020202020204" pitchFamily="34" charset="0"/>
              </a:rPr>
              <a:t>       станом на 31 грудня:</a:t>
            </a:r>
          </a:p>
          <a:p>
            <a:endParaRPr lang="uk-UA" sz="1400" b="1" dirty="0">
              <a:solidFill>
                <a:srgbClr val="27A0F2"/>
              </a:solidFill>
              <a:latin typeface="Helvetica" panose="020B0604020202020204" pitchFamily="34" charset="0"/>
              <a:cs typeface="Helvetica" panose="020B0604020202020204" pitchFamily="34" charset="0"/>
            </a:endParaRPr>
          </a:p>
          <a:p>
            <a:pPr marL="457200" indent="-4572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не завершено будівництво</a:t>
            </a:r>
          </a:p>
          <a:p>
            <a:pPr marL="457200" indent="-457200">
              <a:buFont typeface="Wingdings" panose="05000000000000000000" pitchFamily="2" charset="2"/>
              <a:buChar char="§"/>
            </a:pPr>
            <a:endParaRPr lang="en-US" sz="2200" dirty="0">
              <a:latin typeface="Helvetica" panose="020B0604020202020204" pitchFamily="34" charset="0"/>
              <a:cs typeface="Helvetica" panose="020B0604020202020204" pitchFamily="34" charset="0"/>
            </a:endParaRPr>
          </a:p>
          <a:p>
            <a:pPr marL="457200" indent="-4572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завершено будівництво,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але об'єкт не прийнятий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в експлуатацію</a:t>
            </a:r>
          </a:p>
          <a:p>
            <a:pPr marL="457200" indent="-457200">
              <a:buFont typeface="Wingdings" panose="05000000000000000000" pitchFamily="2" charset="2"/>
              <a:buChar char="§"/>
            </a:pPr>
            <a:endParaRPr lang="en-US" sz="2200" dirty="0">
              <a:latin typeface="Helvetica" panose="020B0604020202020204" pitchFamily="34" charset="0"/>
              <a:cs typeface="Helvetica" panose="020B0604020202020204" pitchFamily="34" charset="0"/>
            </a:endParaRPr>
          </a:p>
          <a:p>
            <a:pPr marL="457200" indent="-4572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об'єкт прийнятий в експлуатацію,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але право власності на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нього не зареєстроване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в установленому законом порядку</a:t>
            </a:r>
          </a:p>
        </p:txBody>
      </p:sp>
      <p:sp>
        <p:nvSpPr>
          <p:cNvPr id="10" name="TextBox 9">
            <a:extLst>
              <a:ext uri="{FF2B5EF4-FFF2-40B4-BE49-F238E27FC236}">
                <a16:creationId xmlns:a16="http://schemas.microsoft.com/office/drawing/2014/main" id="{ECE9A976-2D16-4232-A3EB-95F7103B7BF5}"/>
              </a:ext>
            </a:extLst>
          </p:cNvPr>
          <p:cNvSpPr txBox="1"/>
          <p:nvPr/>
        </p:nvSpPr>
        <p:spPr>
          <a:xfrm>
            <a:off x="5421646" y="1518727"/>
            <a:ext cx="6077084" cy="5170646"/>
          </a:xfrm>
          <a:prstGeom prst="rect">
            <a:avLst/>
          </a:prstGeom>
          <a:noFill/>
        </p:spPr>
        <p:txBody>
          <a:bodyPr wrap="square" rtlCol="0">
            <a:spAutoFit/>
          </a:bodyPr>
          <a:lstStyle/>
          <a:p>
            <a:r>
              <a:rPr lang="uk-UA" sz="2200" b="1" dirty="0">
                <a:solidFill>
                  <a:srgbClr val="27A0F2"/>
                </a:solidFill>
                <a:latin typeface="Helvetica" panose="020B0604020202020204" pitchFamily="34" charset="0"/>
                <a:cs typeface="Helvetica" panose="020B0604020202020204" pitchFamily="34" charset="0"/>
              </a:rPr>
              <a:t>Відомості про об’єкт зазначаються, якщо</a:t>
            </a:r>
            <a:r>
              <a:rPr lang="uk-UA" sz="2200" dirty="0">
                <a:solidFill>
                  <a:srgbClr val="27A0F2"/>
                </a:solidFill>
                <a:latin typeface="Helvetica" panose="020B0604020202020204" pitchFamily="34" charset="0"/>
                <a:cs typeface="Helvetica" panose="020B0604020202020204" pitchFamily="34" charset="0"/>
              </a:rPr>
              <a:t>:</a:t>
            </a:r>
          </a:p>
          <a:p>
            <a:endParaRPr lang="uk-UA" sz="1200" dirty="0">
              <a:solidFill>
                <a:srgbClr val="27A0F2"/>
              </a:solidFill>
              <a:latin typeface="Helvetica" panose="020B0604020202020204" pitchFamily="34" charset="0"/>
              <a:cs typeface="Helvetica" panose="020B0604020202020204" pitchFamily="34" charset="0"/>
            </a:endParaRPr>
          </a:p>
          <a:p>
            <a:pPr marL="457200" indent="-4572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будівництво  здійснює  декларант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або член його сім’ї</a:t>
            </a:r>
            <a:endParaRPr lang="en-US" sz="2200" dirty="0">
              <a:latin typeface="Helvetica" panose="020B0604020202020204" pitchFamily="34" charset="0"/>
              <a:cs typeface="Helvetica" panose="020B0604020202020204" pitchFamily="34" charset="0"/>
            </a:endParaRPr>
          </a:p>
          <a:p>
            <a:pPr marL="457200" indent="-4572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він розташований на земельній ділянці, що належить декларанту/членам його сім’ї на праві власності, оренди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чи іншому праві користування</a:t>
            </a:r>
            <a:endParaRPr lang="en-US" sz="2200" dirty="0">
              <a:latin typeface="Helvetica" panose="020B0604020202020204" pitchFamily="34" charset="0"/>
              <a:cs typeface="Helvetica" panose="020B0604020202020204" pitchFamily="34" charset="0"/>
            </a:endParaRPr>
          </a:p>
          <a:p>
            <a:pPr marL="457200" indent="-4572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повністю/частково побудований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з матеріалів чи за кошти декларанта/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членів його сім’ї (необхідно декларувати майнові права як «незавершене будівництво»)</a:t>
            </a:r>
          </a:p>
          <a:p>
            <a:pPr marL="457200" indent="-4572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мають інший зв’язок із суб’єктом декларування чи членом його сім’ї.</a:t>
            </a:r>
          </a:p>
        </p:txBody>
      </p:sp>
      <p:sp>
        <p:nvSpPr>
          <p:cNvPr id="13" name="TextBox 12">
            <a:extLst>
              <a:ext uri="{FF2B5EF4-FFF2-40B4-BE49-F238E27FC236}">
                <a16:creationId xmlns:a16="http://schemas.microsoft.com/office/drawing/2014/main" id="{E1138ECB-D314-4AAE-890B-7F022E9EFF93}"/>
              </a:ext>
            </a:extLst>
          </p:cNvPr>
          <p:cNvSpPr txBox="1"/>
          <p:nvPr/>
        </p:nvSpPr>
        <p:spPr>
          <a:xfrm>
            <a:off x="929915" y="557786"/>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a:t>
            </a:r>
            <a:r>
              <a:rPr lang="en-US" sz="3000" dirty="0">
                <a:latin typeface="Open Sans" panose="020B0606030504020204" pitchFamily="34" charset="0"/>
                <a:ea typeface="Open Sans" panose="020B0606030504020204" pitchFamily="34" charset="0"/>
                <a:cs typeface="Open Sans" panose="020B0606030504020204" pitchFamily="34" charset="0"/>
              </a:rPr>
              <a:t>4</a:t>
            </a:r>
            <a:r>
              <a:rPr lang="uk-UA" sz="3000" dirty="0">
                <a:latin typeface="Open Sans" panose="020B0606030504020204" pitchFamily="34" charset="0"/>
                <a:ea typeface="Open Sans" panose="020B0606030504020204" pitchFamily="34" charset="0"/>
                <a:cs typeface="Open Sans" panose="020B0606030504020204" pitchFamily="34" charset="0"/>
              </a:rPr>
              <a:t>. Об’єкти незавершеного будівництва</a:t>
            </a:r>
          </a:p>
        </p:txBody>
      </p:sp>
      <p:pic>
        <p:nvPicPr>
          <p:cNvPr id="14" name="Рисунок 13" descr="Зображення, що містить знак&#10;&#10;Автоматично згенерований опис">
            <a:extLst>
              <a:ext uri="{FF2B5EF4-FFF2-40B4-BE49-F238E27FC236}">
                <a16:creationId xmlns:a16="http://schemas.microsoft.com/office/drawing/2014/main" id="{899559E0-3D0B-4BE9-94AC-FF421CE06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2474" y="1518727"/>
            <a:ext cx="829912" cy="637452"/>
          </a:xfrm>
          <a:prstGeom prst="rect">
            <a:avLst/>
          </a:prstGeom>
        </p:spPr>
      </p:pic>
      <p:cxnSp>
        <p:nvCxnSpPr>
          <p:cNvPr id="15" name="Пряма сполучна лінія 14">
            <a:extLst>
              <a:ext uri="{FF2B5EF4-FFF2-40B4-BE49-F238E27FC236}">
                <a16:creationId xmlns:a16="http://schemas.microsoft.com/office/drawing/2014/main" id="{A5B121B2-512D-4539-B4C6-AF41CBE3D569}"/>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pic>
        <p:nvPicPr>
          <p:cNvPr id="11" name="Рисунок 10" descr="Зображення, що містить знак&#10;&#10;Автоматично згенерований опис">
            <a:extLst>
              <a:ext uri="{FF2B5EF4-FFF2-40B4-BE49-F238E27FC236}">
                <a16:creationId xmlns:a16="http://schemas.microsoft.com/office/drawing/2014/main" id="{899559E0-3D0B-4BE9-94AC-FF421CE061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675" y="1471016"/>
            <a:ext cx="771354" cy="592474"/>
          </a:xfrm>
          <a:prstGeom prst="rect">
            <a:avLst/>
          </a:prstGeom>
        </p:spPr>
      </p:pic>
    </p:spTree>
    <p:extLst>
      <p:ext uri="{BB962C8B-B14F-4D97-AF65-F5344CB8AC3E}">
        <p14:creationId xmlns:p14="http://schemas.microsoft.com/office/powerpoint/2010/main" val="662866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D6113C-88CF-4AC8-9E3A-FAAA3481C3E2}"/>
              </a:ext>
            </a:extLst>
          </p:cNvPr>
          <p:cNvSpPr txBox="1"/>
          <p:nvPr/>
        </p:nvSpPr>
        <p:spPr>
          <a:xfrm>
            <a:off x="580998" y="1471015"/>
            <a:ext cx="10451960" cy="5232202"/>
          </a:xfrm>
          <a:prstGeom prst="rect">
            <a:avLst/>
          </a:prstGeom>
          <a:noFill/>
        </p:spPr>
        <p:txBody>
          <a:bodyPr wrap="square" rtlCol="0">
            <a:spAutoFit/>
          </a:bodyPr>
          <a:lstStyle/>
          <a:p>
            <a:r>
              <a:rPr lang="uk-UA" sz="2200" b="1" dirty="0">
                <a:solidFill>
                  <a:srgbClr val="27A0F2"/>
                </a:solidFill>
                <a:latin typeface="Helvetica" panose="020B0604020202020204" pitchFamily="34" charset="0"/>
                <a:cs typeface="Helvetica" panose="020B0604020202020204" pitchFamily="34" charset="0"/>
              </a:rPr>
              <a:t>       Відомості включають дані про: </a:t>
            </a:r>
          </a:p>
          <a:p>
            <a:pPr marL="342900" indent="-342900">
              <a:buFont typeface="Arial" panose="020B0604020202020204" pitchFamily="34" charset="0"/>
              <a:buChar char="•"/>
            </a:pPr>
            <a:r>
              <a:rPr lang="uk-UA" sz="2400" dirty="0">
                <a:latin typeface="Helvetica" panose="020B0604020202020204" pitchFamily="34" charset="0"/>
                <a:cs typeface="Helvetica" panose="020B0604020202020204" pitchFamily="34" charset="0"/>
              </a:rPr>
              <a:t>загальну інформацію про об’єкт: вид об’єкта, загальну площу (м</a:t>
            </a:r>
            <a:r>
              <a:rPr lang="uk-UA" sz="2400" b="1" baseline="30000" dirty="0">
                <a:latin typeface="Helvetica" panose="020B0604020202020204" pitchFamily="34" charset="0"/>
                <a:cs typeface="Helvetica" panose="020B0604020202020204" pitchFamily="34" charset="0"/>
              </a:rPr>
              <a:t>-2</a:t>
            </a:r>
            <a:r>
              <a:rPr lang="uk-UA" sz="2400" dirty="0">
                <a:latin typeface="Helvetica" panose="020B0604020202020204" pitchFamily="34" charset="0"/>
                <a:cs typeface="Helvetica" panose="020B0604020202020204" pitchFamily="34" charset="0"/>
              </a:rPr>
              <a:t>), реєстраційний номер;</a:t>
            </a:r>
          </a:p>
          <a:p>
            <a:pPr marL="342900" indent="-342900">
              <a:buFont typeface="Arial" panose="020B0604020202020204" pitchFamily="34" charset="0"/>
              <a:buChar char="•"/>
            </a:pPr>
            <a:r>
              <a:rPr lang="uk-UA" sz="2400" dirty="0">
                <a:latin typeface="Helvetica" panose="020B0604020202020204" pitchFamily="34" charset="0"/>
                <a:cs typeface="Helvetica" panose="020B0604020202020204" pitchFamily="34" charset="0"/>
              </a:rPr>
              <a:t>місцезнаходження об’єкта;</a:t>
            </a:r>
          </a:p>
          <a:p>
            <a:pPr marL="342900" indent="-342900">
              <a:buFont typeface="Arial" panose="020B0604020202020204" pitchFamily="34" charset="0"/>
              <a:buChar char="•"/>
            </a:pPr>
            <a:r>
              <a:rPr lang="uk-UA" sz="2400" dirty="0">
                <a:latin typeface="Helvetica" panose="020B0604020202020204" pitchFamily="34" charset="0"/>
                <a:cs typeface="Helvetica" panose="020B0604020202020204" pitchFamily="34" charset="0"/>
              </a:rPr>
              <a:t>підставу для декларування об’єкта;</a:t>
            </a:r>
          </a:p>
          <a:p>
            <a:pPr marL="342900" indent="-342900">
              <a:buFont typeface="Arial" panose="020B0604020202020204" pitchFamily="34" charset="0"/>
              <a:buChar char="•"/>
            </a:pPr>
            <a:r>
              <a:rPr lang="uk-UA" sz="2400" dirty="0">
                <a:latin typeface="Helvetica" panose="020B0604020202020204" pitchFamily="34" charset="0"/>
                <a:cs typeface="Helvetica" panose="020B0604020202020204" pitchFamily="34" charset="0"/>
              </a:rPr>
              <a:t>особу, якій належить земельна ділянка, на якій здійснюється будівництво об’єкта, і права на неї;</a:t>
            </a:r>
          </a:p>
          <a:p>
            <a:pPr marL="342900" indent="-342900">
              <a:buFont typeface="Arial" panose="020B0604020202020204" pitchFamily="34" charset="0"/>
              <a:buChar char="•"/>
            </a:pPr>
            <a:r>
              <a:rPr lang="uk-UA" sz="2400" dirty="0">
                <a:latin typeface="Helvetica" panose="020B0604020202020204" pitchFamily="34" charset="0"/>
                <a:cs typeface="Helvetica" panose="020B0604020202020204" pitchFamily="34" charset="0"/>
              </a:rPr>
              <a:t>особу, якій належить об’єкт (суб’єкт декларування та/або члени його сім’ї) і права на нього, якщо об’єкт перебуває у спільній власності - про всіх його співвласників.</a:t>
            </a:r>
          </a:p>
          <a:p>
            <a:pPr marL="342900" indent="-342900">
              <a:buFont typeface="Arial" panose="020B0604020202020204" pitchFamily="34" charset="0"/>
              <a:buChar char="•"/>
            </a:pPr>
            <a:endParaRPr lang="uk-UA" sz="2400" dirty="0">
              <a:latin typeface="Helvetica" panose="020B0604020202020204" pitchFamily="34" charset="0"/>
              <a:cs typeface="Helvetica" panose="020B0604020202020204" pitchFamily="34" charset="0"/>
            </a:endParaRPr>
          </a:p>
          <a:p>
            <a:pPr marL="342900" indent="-342900">
              <a:buClr>
                <a:srgbClr val="FFC000"/>
              </a:buClr>
              <a:buSzPct val="300000"/>
              <a:buFont typeface="Symbol" panose="05050102010706020507" pitchFamily="18" charset="2"/>
              <a:buChar char="!"/>
            </a:pPr>
            <a:r>
              <a:rPr lang="uk-UA" sz="2000" i="1" dirty="0">
                <a:latin typeface="Helvetica" panose="020B0604020202020204" pitchFamily="34" charset="0"/>
                <a:cs typeface="Helvetica" panose="020B0604020202020204" pitchFamily="34" charset="0"/>
              </a:rPr>
              <a:t>Якщо об’єкт незавершеного будівництва розташований за межами України, країна, адреса його розташування та поштовий індекс зазначаються англійською й українською мовами.</a:t>
            </a:r>
          </a:p>
        </p:txBody>
      </p:sp>
      <p:sp>
        <p:nvSpPr>
          <p:cNvPr id="13" name="TextBox 12">
            <a:extLst>
              <a:ext uri="{FF2B5EF4-FFF2-40B4-BE49-F238E27FC236}">
                <a16:creationId xmlns:a16="http://schemas.microsoft.com/office/drawing/2014/main" id="{E1138ECB-D314-4AAE-890B-7F022E9EFF93}"/>
              </a:ext>
            </a:extLst>
          </p:cNvPr>
          <p:cNvSpPr txBox="1"/>
          <p:nvPr/>
        </p:nvSpPr>
        <p:spPr>
          <a:xfrm>
            <a:off x="929915" y="557786"/>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a:t>
            </a:r>
            <a:r>
              <a:rPr lang="en-US" sz="3000" dirty="0">
                <a:latin typeface="Open Sans" panose="020B0606030504020204" pitchFamily="34" charset="0"/>
                <a:ea typeface="Open Sans" panose="020B0606030504020204" pitchFamily="34" charset="0"/>
                <a:cs typeface="Open Sans" panose="020B0606030504020204" pitchFamily="34" charset="0"/>
              </a:rPr>
              <a:t>4</a:t>
            </a:r>
            <a:r>
              <a:rPr lang="uk-UA" sz="3000" dirty="0">
                <a:latin typeface="Open Sans" panose="020B0606030504020204" pitchFamily="34" charset="0"/>
                <a:ea typeface="Open Sans" panose="020B0606030504020204" pitchFamily="34" charset="0"/>
                <a:cs typeface="Open Sans" panose="020B0606030504020204" pitchFamily="34" charset="0"/>
              </a:rPr>
              <a:t>. Об’єкти незавершеного будівництва</a:t>
            </a:r>
          </a:p>
        </p:txBody>
      </p:sp>
      <p:cxnSp>
        <p:nvCxnSpPr>
          <p:cNvPr id="15" name="Пряма сполучна лінія 14">
            <a:extLst>
              <a:ext uri="{FF2B5EF4-FFF2-40B4-BE49-F238E27FC236}">
                <a16:creationId xmlns:a16="http://schemas.microsoft.com/office/drawing/2014/main" id="{A5B121B2-512D-4539-B4C6-AF41CBE3D569}"/>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pic>
        <p:nvPicPr>
          <p:cNvPr id="11" name="Рисунок 10" descr="Зображення, що містить знак&#10;&#10;Автоматично згенерований опис">
            <a:extLst>
              <a:ext uri="{FF2B5EF4-FFF2-40B4-BE49-F238E27FC236}">
                <a16:creationId xmlns:a16="http://schemas.microsoft.com/office/drawing/2014/main" id="{899559E0-3D0B-4BE9-94AC-FF421CE06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675" y="1471016"/>
            <a:ext cx="771354" cy="592474"/>
          </a:xfrm>
          <a:prstGeom prst="rect">
            <a:avLst/>
          </a:prstGeom>
        </p:spPr>
      </p:pic>
    </p:spTree>
    <p:extLst>
      <p:ext uri="{BB962C8B-B14F-4D97-AF65-F5344CB8AC3E}">
        <p14:creationId xmlns:p14="http://schemas.microsoft.com/office/powerpoint/2010/main" val="988378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4639377" y="1585126"/>
            <a:ext cx="2581581" cy="1015663"/>
          </a:xfrm>
          <a:prstGeom prst="rect">
            <a:avLst/>
          </a:prstGeom>
          <a:noFill/>
        </p:spPr>
        <p:txBody>
          <a:bodyPr wrap="square" rtlCol="0">
            <a:spAutoFit/>
          </a:bodyPr>
          <a:lstStyle/>
          <a:p>
            <a:pPr algn="ctr"/>
            <a:r>
              <a:rPr lang="uk-UA" sz="2000" dirty="0">
                <a:latin typeface="Helvetica" panose="020B0604020202020204" pitchFamily="34" charset="0"/>
                <a:cs typeface="Helvetica" panose="020B0604020202020204" pitchFamily="34" charset="0"/>
              </a:rPr>
              <a:t>Квартира у багатоповерховому будинку </a:t>
            </a:r>
          </a:p>
        </p:txBody>
      </p:sp>
      <p:sp>
        <p:nvSpPr>
          <p:cNvPr id="15" name="TextBox 14">
            <a:extLst>
              <a:ext uri="{FF2B5EF4-FFF2-40B4-BE49-F238E27FC236}">
                <a16:creationId xmlns:a16="http://schemas.microsoft.com/office/drawing/2014/main" id="{12927E51-AD39-42B8-8FDD-B57164EB2EE2}"/>
              </a:ext>
            </a:extLst>
          </p:cNvPr>
          <p:cNvSpPr txBox="1"/>
          <p:nvPr/>
        </p:nvSpPr>
        <p:spPr>
          <a:xfrm>
            <a:off x="4194561" y="3014384"/>
            <a:ext cx="1901439" cy="523220"/>
          </a:xfrm>
          <a:prstGeom prst="rect">
            <a:avLst/>
          </a:prstGeom>
          <a:noFill/>
        </p:spPr>
        <p:txBody>
          <a:bodyPr wrap="square" rtlCol="0">
            <a:spAutoFit/>
          </a:bodyPr>
          <a:lstStyle/>
          <a:p>
            <a:r>
              <a:rPr lang="uk-UA" sz="1400" dirty="0">
                <a:latin typeface="Helvetica" panose="020B0604020202020204" pitchFamily="34" charset="0"/>
                <a:cs typeface="Helvetica" panose="020B0604020202020204" pitchFamily="34" charset="0"/>
              </a:rPr>
              <a:t>Предмет договору – майнові права</a:t>
            </a:r>
          </a:p>
        </p:txBody>
      </p:sp>
      <p:sp>
        <p:nvSpPr>
          <p:cNvPr id="16" name="TextBox 15">
            <a:extLst>
              <a:ext uri="{FF2B5EF4-FFF2-40B4-BE49-F238E27FC236}">
                <a16:creationId xmlns:a16="http://schemas.microsoft.com/office/drawing/2014/main" id="{4539C4F3-287C-4D92-952F-CC16DCAC517C}"/>
              </a:ext>
            </a:extLst>
          </p:cNvPr>
          <p:cNvSpPr txBox="1"/>
          <p:nvPr/>
        </p:nvSpPr>
        <p:spPr>
          <a:xfrm>
            <a:off x="9001927" y="3023165"/>
            <a:ext cx="1999071" cy="307777"/>
          </a:xfrm>
          <a:prstGeom prst="rect">
            <a:avLst/>
          </a:prstGeom>
          <a:noFill/>
        </p:spPr>
        <p:txBody>
          <a:bodyPr wrap="square" rtlCol="0">
            <a:spAutoFit/>
          </a:bodyPr>
          <a:lstStyle/>
          <a:p>
            <a:r>
              <a:rPr lang="uk-UA" sz="1400" dirty="0">
                <a:latin typeface="Helvetica" panose="020B0604020202020204" pitchFamily="34" charset="0"/>
                <a:cs typeface="Helvetica" panose="020B0604020202020204" pitchFamily="34" charset="0"/>
              </a:rPr>
              <a:t>Попередній договір</a:t>
            </a:r>
          </a:p>
        </p:txBody>
      </p:sp>
      <p:sp>
        <p:nvSpPr>
          <p:cNvPr id="17" name="TextBox 16">
            <a:extLst>
              <a:ext uri="{FF2B5EF4-FFF2-40B4-BE49-F238E27FC236}">
                <a16:creationId xmlns:a16="http://schemas.microsoft.com/office/drawing/2014/main" id="{359C81B3-0825-44D2-A892-49C3CE03D756}"/>
              </a:ext>
            </a:extLst>
          </p:cNvPr>
          <p:cNvSpPr txBox="1"/>
          <p:nvPr/>
        </p:nvSpPr>
        <p:spPr>
          <a:xfrm>
            <a:off x="4178293" y="3799720"/>
            <a:ext cx="1999069" cy="954107"/>
          </a:xfrm>
          <a:prstGeom prst="rect">
            <a:avLst/>
          </a:prstGeom>
          <a:noFill/>
        </p:spPr>
        <p:txBody>
          <a:bodyPr wrap="square" rtlCol="0">
            <a:spAutoFit/>
          </a:bodyPr>
          <a:lstStyle/>
          <a:p>
            <a:r>
              <a:rPr lang="uk-UA" sz="1400" dirty="0">
                <a:latin typeface="Helvetica" panose="020B0604020202020204" pitchFamily="34" charset="0"/>
                <a:cs typeface="Helvetica" panose="020B0604020202020204" pitchFamily="34" charset="0"/>
              </a:rPr>
              <a:t>Кошти передані </a:t>
            </a:r>
            <a:br>
              <a:rPr lang="uk-UA" sz="1400" dirty="0">
                <a:latin typeface="Helvetica" panose="020B0604020202020204" pitchFamily="34" charset="0"/>
                <a:cs typeface="Helvetica" panose="020B0604020202020204" pitchFamily="34" charset="0"/>
              </a:rPr>
            </a:br>
            <a:r>
              <a:rPr lang="uk-UA" sz="1400" dirty="0">
                <a:latin typeface="Helvetica" panose="020B0604020202020204" pitchFamily="34" charset="0"/>
                <a:cs typeface="Helvetica" panose="020B0604020202020204" pitchFamily="34" charset="0"/>
              </a:rPr>
              <a:t>у фонд фінансування або як гарантійний внесок</a:t>
            </a:r>
          </a:p>
        </p:txBody>
      </p:sp>
      <p:sp>
        <p:nvSpPr>
          <p:cNvPr id="18" name="TextBox 17">
            <a:extLst>
              <a:ext uri="{FF2B5EF4-FFF2-40B4-BE49-F238E27FC236}">
                <a16:creationId xmlns:a16="http://schemas.microsoft.com/office/drawing/2014/main" id="{7F5D6F9A-0D92-40DB-9651-23828FD9E37D}"/>
              </a:ext>
            </a:extLst>
          </p:cNvPr>
          <p:cNvSpPr txBox="1"/>
          <p:nvPr/>
        </p:nvSpPr>
        <p:spPr>
          <a:xfrm>
            <a:off x="4178293" y="4903542"/>
            <a:ext cx="1850331" cy="738664"/>
          </a:xfrm>
          <a:prstGeom prst="rect">
            <a:avLst/>
          </a:prstGeom>
          <a:noFill/>
        </p:spPr>
        <p:txBody>
          <a:bodyPr wrap="square" rtlCol="0">
            <a:spAutoFit/>
          </a:bodyPr>
          <a:lstStyle/>
          <a:p>
            <a:r>
              <a:rPr lang="uk-UA" sz="1400" dirty="0">
                <a:latin typeface="Helvetica" panose="020B0604020202020204" pitchFamily="34" charset="0"/>
                <a:cs typeface="Helvetica" panose="020B0604020202020204" pitchFamily="34" charset="0"/>
              </a:rPr>
              <a:t>Управителем відкрито рахунок на ім’я СД/члена сім’ї</a:t>
            </a:r>
          </a:p>
        </p:txBody>
      </p:sp>
      <p:sp>
        <p:nvSpPr>
          <p:cNvPr id="19" name="TextBox 18">
            <a:extLst>
              <a:ext uri="{FF2B5EF4-FFF2-40B4-BE49-F238E27FC236}">
                <a16:creationId xmlns:a16="http://schemas.microsoft.com/office/drawing/2014/main" id="{9071322D-F0B6-473D-AE70-F9A09E22998F}"/>
              </a:ext>
            </a:extLst>
          </p:cNvPr>
          <p:cNvSpPr txBox="1"/>
          <p:nvPr/>
        </p:nvSpPr>
        <p:spPr>
          <a:xfrm>
            <a:off x="10230343" y="3664820"/>
            <a:ext cx="1774476" cy="738664"/>
          </a:xfrm>
          <a:prstGeom prst="rect">
            <a:avLst/>
          </a:prstGeom>
          <a:noFill/>
        </p:spPr>
        <p:txBody>
          <a:bodyPr wrap="square" rtlCol="0">
            <a:spAutoFit/>
          </a:bodyPr>
          <a:lstStyle/>
          <a:p>
            <a:r>
              <a:rPr lang="uk-UA" sz="1400" dirty="0">
                <a:latin typeface="Helvetica" panose="020B0604020202020204" pitchFamily="34" charset="0"/>
                <a:cs typeface="Helvetica" panose="020B0604020202020204" pitchFamily="34" charset="0"/>
              </a:rPr>
              <a:t>Наявне фінансове зобов’язання, що перевищує 50 ПМ</a:t>
            </a:r>
          </a:p>
        </p:txBody>
      </p:sp>
      <p:sp>
        <p:nvSpPr>
          <p:cNvPr id="20" name="TextBox 19">
            <a:extLst>
              <a:ext uri="{FF2B5EF4-FFF2-40B4-BE49-F238E27FC236}">
                <a16:creationId xmlns:a16="http://schemas.microsoft.com/office/drawing/2014/main" id="{F27C5634-9684-4E10-B215-9FCE5443DF26}"/>
              </a:ext>
            </a:extLst>
          </p:cNvPr>
          <p:cNvSpPr txBox="1"/>
          <p:nvPr/>
        </p:nvSpPr>
        <p:spPr>
          <a:xfrm>
            <a:off x="657281" y="3014384"/>
            <a:ext cx="1344778" cy="523220"/>
          </a:xfrm>
          <a:prstGeom prst="rect">
            <a:avLst/>
          </a:prstGeom>
          <a:noFill/>
        </p:spPr>
        <p:txBody>
          <a:bodyPr wrap="square" rtlCol="0">
            <a:spAutoFit/>
          </a:bodyPr>
          <a:lstStyle/>
          <a:p>
            <a:r>
              <a:rPr lang="uk-UA" sz="1400" dirty="0">
                <a:latin typeface="Helvetica" panose="020B0604020202020204" pitchFamily="34" charset="0"/>
                <a:cs typeface="Helvetica" panose="020B0604020202020204" pitchFamily="34" charset="0"/>
              </a:rPr>
              <a:t>Інвестиційний сертифікат</a:t>
            </a:r>
          </a:p>
        </p:txBody>
      </p:sp>
      <p:sp>
        <p:nvSpPr>
          <p:cNvPr id="21" name="TextBox 20">
            <a:extLst>
              <a:ext uri="{FF2B5EF4-FFF2-40B4-BE49-F238E27FC236}">
                <a16:creationId xmlns:a16="http://schemas.microsoft.com/office/drawing/2014/main" id="{04578909-56BA-4815-AD27-4A38B2C33540}"/>
              </a:ext>
            </a:extLst>
          </p:cNvPr>
          <p:cNvSpPr txBox="1"/>
          <p:nvPr/>
        </p:nvSpPr>
        <p:spPr>
          <a:xfrm>
            <a:off x="2489136" y="3128572"/>
            <a:ext cx="1999071" cy="307777"/>
          </a:xfrm>
          <a:prstGeom prst="rect">
            <a:avLst/>
          </a:prstGeom>
          <a:noFill/>
        </p:spPr>
        <p:txBody>
          <a:bodyPr wrap="square" rtlCol="0">
            <a:spAutoFit/>
          </a:bodyPr>
          <a:lstStyle/>
          <a:p>
            <a:r>
              <a:rPr lang="uk-UA" sz="1400" dirty="0">
                <a:latin typeface="Helvetica" panose="020B0604020202020204" pitchFamily="34" charset="0"/>
                <a:cs typeface="Helvetica" panose="020B0604020202020204" pitchFamily="34" charset="0"/>
              </a:rPr>
              <a:t>Розділ 7</a:t>
            </a:r>
          </a:p>
        </p:txBody>
      </p:sp>
      <p:sp>
        <p:nvSpPr>
          <p:cNvPr id="22" name="TextBox 21">
            <a:extLst>
              <a:ext uri="{FF2B5EF4-FFF2-40B4-BE49-F238E27FC236}">
                <a16:creationId xmlns:a16="http://schemas.microsoft.com/office/drawing/2014/main" id="{C652F0C9-DC68-405F-BC2E-64E0802A95A7}"/>
              </a:ext>
            </a:extLst>
          </p:cNvPr>
          <p:cNvSpPr txBox="1"/>
          <p:nvPr/>
        </p:nvSpPr>
        <p:spPr>
          <a:xfrm>
            <a:off x="6449857" y="4015163"/>
            <a:ext cx="1530594" cy="523220"/>
          </a:xfrm>
          <a:prstGeom prst="rect">
            <a:avLst/>
          </a:prstGeom>
          <a:noFill/>
        </p:spPr>
        <p:txBody>
          <a:bodyPr wrap="square" rtlCol="0">
            <a:spAutoFit/>
          </a:bodyPr>
          <a:lstStyle/>
          <a:p>
            <a:r>
              <a:rPr lang="uk-UA" sz="1400" dirty="0">
                <a:latin typeface="Helvetica" panose="020B0604020202020204" pitchFamily="34" charset="0"/>
                <a:cs typeface="Helvetica" panose="020B0604020202020204" pitchFamily="34" charset="0"/>
              </a:rPr>
              <a:t>Додатково розділ 12</a:t>
            </a:r>
          </a:p>
        </p:txBody>
      </p:sp>
      <p:sp>
        <p:nvSpPr>
          <p:cNvPr id="23" name="TextBox 22">
            <a:extLst>
              <a:ext uri="{FF2B5EF4-FFF2-40B4-BE49-F238E27FC236}">
                <a16:creationId xmlns:a16="http://schemas.microsoft.com/office/drawing/2014/main" id="{F349A85E-89CB-4AF8-9E96-74B0C9D57248}"/>
              </a:ext>
            </a:extLst>
          </p:cNvPr>
          <p:cNvSpPr txBox="1"/>
          <p:nvPr/>
        </p:nvSpPr>
        <p:spPr>
          <a:xfrm>
            <a:off x="6439393" y="5039652"/>
            <a:ext cx="1530594" cy="523220"/>
          </a:xfrm>
          <a:prstGeom prst="rect">
            <a:avLst/>
          </a:prstGeom>
          <a:noFill/>
        </p:spPr>
        <p:txBody>
          <a:bodyPr wrap="square" rtlCol="0">
            <a:spAutoFit/>
          </a:bodyPr>
          <a:lstStyle/>
          <a:p>
            <a:r>
              <a:rPr lang="uk-UA" sz="1400" dirty="0">
                <a:latin typeface="Helvetica" panose="020B0604020202020204" pitchFamily="34" charset="0"/>
                <a:cs typeface="Helvetica" panose="020B0604020202020204" pitchFamily="34" charset="0"/>
              </a:rPr>
              <a:t>Додатково розділ 12.1</a:t>
            </a:r>
          </a:p>
        </p:txBody>
      </p:sp>
      <p:sp>
        <p:nvSpPr>
          <p:cNvPr id="24" name="TextBox 23">
            <a:extLst>
              <a:ext uri="{FF2B5EF4-FFF2-40B4-BE49-F238E27FC236}">
                <a16:creationId xmlns:a16="http://schemas.microsoft.com/office/drawing/2014/main" id="{BF742BF2-FD62-4539-912C-27CF1ED8C58E}"/>
              </a:ext>
            </a:extLst>
          </p:cNvPr>
          <p:cNvSpPr txBox="1"/>
          <p:nvPr/>
        </p:nvSpPr>
        <p:spPr>
          <a:xfrm>
            <a:off x="6443311" y="6002214"/>
            <a:ext cx="1530594" cy="523220"/>
          </a:xfrm>
          <a:prstGeom prst="rect">
            <a:avLst/>
          </a:prstGeom>
          <a:noFill/>
        </p:spPr>
        <p:txBody>
          <a:bodyPr wrap="square" rtlCol="0">
            <a:spAutoFit/>
          </a:bodyPr>
          <a:lstStyle/>
          <a:p>
            <a:r>
              <a:rPr lang="uk-UA" sz="1400" dirty="0">
                <a:latin typeface="Helvetica" panose="020B0604020202020204" pitchFamily="34" charset="0"/>
                <a:cs typeface="Helvetica" panose="020B0604020202020204" pitchFamily="34" charset="0"/>
              </a:rPr>
              <a:t>Додатково розділ 13</a:t>
            </a:r>
          </a:p>
        </p:txBody>
      </p:sp>
      <p:sp>
        <p:nvSpPr>
          <p:cNvPr id="25" name="TextBox 24">
            <a:extLst>
              <a:ext uri="{FF2B5EF4-FFF2-40B4-BE49-F238E27FC236}">
                <a16:creationId xmlns:a16="http://schemas.microsoft.com/office/drawing/2014/main" id="{FD76AA8C-49EC-4E28-8516-ED20B209565E}"/>
              </a:ext>
            </a:extLst>
          </p:cNvPr>
          <p:cNvSpPr txBox="1"/>
          <p:nvPr/>
        </p:nvSpPr>
        <p:spPr>
          <a:xfrm>
            <a:off x="691164" y="3926897"/>
            <a:ext cx="1530594" cy="738664"/>
          </a:xfrm>
          <a:prstGeom prst="rect">
            <a:avLst/>
          </a:prstGeom>
          <a:noFill/>
        </p:spPr>
        <p:txBody>
          <a:bodyPr wrap="square" rtlCol="0">
            <a:spAutoFit/>
          </a:bodyPr>
          <a:lstStyle/>
          <a:p>
            <a:r>
              <a:rPr lang="uk-UA" sz="1400" dirty="0">
                <a:latin typeface="Helvetica" panose="020B0604020202020204" pitchFamily="34" charset="0"/>
                <a:cs typeface="Helvetica" panose="020B0604020202020204" pitchFamily="34" charset="0"/>
              </a:rPr>
              <a:t>Якщо також набуто майнові права</a:t>
            </a:r>
          </a:p>
        </p:txBody>
      </p:sp>
      <p:sp>
        <p:nvSpPr>
          <p:cNvPr id="26" name="TextBox 25">
            <a:extLst>
              <a:ext uri="{FF2B5EF4-FFF2-40B4-BE49-F238E27FC236}">
                <a16:creationId xmlns:a16="http://schemas.microsoft.com/office/drawing/2014/main" id="{E4A84F69-214A-4E4F-B37D-0B08826A839A}"/>
              </a:ext>
            </a:extLst>
          </p:cNvPr>
          <p:cNvSpPr txBox="1"/>
          <p:nvPr/>
        </p:nvSpPr>
        <p:spPr>
          <a:xfrm>
            <a:off x="2489137" y="4035248"/>
            <a:ext cx="1083727" cy="523220"/>
          </a:xfrm>
          <a:prstGeom prst="rect">
            <a:avLst/>
          </a:prstGeom>
          <a:noFill/>
        </p:spPr>
        <p:txBody>
          <a:bodyPr wrap="square" rtlCol="0">
            <a:spAutoFit/>
          </a:bodyPr>
          <a:lstStyle/>
          <a:p>
            <a:r>
              <a:rPr lang="uk-UA" sz="1400" dirty="0">
                <a:latin typeface="Helvetica" panose="020B0604020202020204" pitchFamily="34" charset="0"/>
                <a:cs typeface="Helvetica" panose="020B0604020202020204" pitchFamily="34" charset="0"/>
              </a:rPr>
              <a:t>Додатково</a:t>
            </a:r>
          </a:p>
          <a:p>
            <a:r>
              <a:rPr lang="uk-UA" sz="1400" dirty="0">
                <a:latin typeface="Helvetica" panose="020B0604020202020204" pitchFamily="34" charset="0"/>
                <a:cs typeface="Helvetica" panose="020B0604020202020204" pitchFamily="34" charset="0"/>
              </a:rPr>
              <a:t>розділ 4</a:t>
            </a:r>
          </a:p>
        </p:txBody>
      </p:sp>
      <p:sp>
        <p:nvSpPr>
          <p:cNvPr id="27" name="TextBox 26">
            <a:extLst>
              <a:ext uri="{FF2B5EF4-FFF2-40B4-BE49-F238E27FC236}">
                <a16:creationId xmlns:a16="http://schemas.microsoft.com/office/drawing/2014/main" id="{98EC64C4-8FA6-4D18-A916-3CF719360D9F}"/>
              </a:ext>
            </a:extLst>
          </p:cNvPr>
          <p:cNvSpPr txBox="1"/>
          <p:nvPr/>
        </p:nvSpPr>
        <p:spPr>
          <a:xfrm>
            <a:off x="6449857" y="3124515"/>
            <a:ext cx="926304" cy="307777"/>
          </a:xfrm>
          <a:prstGeom prst="rect">
            <a:avLst/>
          </a:prstGeom>
          <a:noFill/>
        </p:spPr>
        <p:txBody>
          <a:bodyPr wrap="square" rtlCol="0">
            <a:spAutoFit/>
          </a:bodyPr>
          <a:lstStyle/>
          <a:p>
            <a:r>
              <a:rPr lang="uk-UA" sz="1400" dirty="0">
                <a:latin typeface="Helvetica" panose="020B0604020202020204" pitchFamily="34" charset="0"/>
                <a:cs typeface="Helvetica" panose="020B0604020202020204" pitchFamily="34" charset="0"/>
              </a:rPr>
              <a:t>Розділ 4</a:t>
            </a:r>
          </a:p>
        </p:txBody>
      </p:sp>
      <p:sp>
        <p:nvSpPr>
          <p:cNvPr id="28" name="TextBox 27">
            <a:extLst>
              <a:ext uri="{FF2B5EF4-FFF2-40B4-BE49-F238E27FC236}">
                <a16:creationId xmlns:a16="http://schemas.microsoft.com/office/drawing/2014/main" id="{3E98D8F4-FCAF-48B9-9772-2E1B77350EC8}"/>
              </a:ext>
            </a:extLst>
          </p:cNvPr>
          <p:cNvSpPr txBox="1"/>
          <p:nvPr/>
        </p:nvSpPr>
        <p:spPr>
          <a:xfrm>
            <a:off x="8078036" y="3698687"/>
            <a:ext cx="1999071" cy="738664"/>
          </a:xfrm>
          <a:prstGeom prst="rect">
            <a:avLst/>
          </a:prstGeom>
          <a:noFill/>
        </p:spPr>
        <p:txBody>
          <a:bodyPr wrap="square" rtlCol="0">
            <a:spAutoFit/>
          </a:bodyPr>
          <a:lstStyle/>
          <a:p>
            <a:r>
              <a:rPr lang="uk-UA" sz="1400" dirty="0">
                <a:latin typeface="Helvetica" panose="020B0604020202020204" pitchFamily="34" charset="0"/>
                <a:cs typeface="Helvetica" panose="020B0604020202020204" pitchFamily="34" charset="0"/>
              </a:rPr>
              <a:t>Суб’єкт декларування здійснив видаток, що перевищує 50 ПМ</a:t>
            </a:r>
          </a:p>
        </p:txBody>
      </p:sp>
      <p:sp>
        <p:nvSpPr>
          <p:cNvPr id="29" name="TextBox 28">
            <a:extLst>
              <a:ext uri="{FF2B5EF4-FFF2-40B4-BE49-F238E27FC236}">
                <a16:creationId xmlns:a16="http://schemas.microsoft.com/office/drawing/2014/main" id="{46499053-F7A9-4D6F-906F-61C1B0B57533}"/>
              </a:ext>
            </a:extLst>
          </p:cNvPr>
          <p:cNvSpPr txBox="1"/>
          <p:nvPr/>
        </p:nvSpPr>
        <p:spPr>
          <a:xfrm>
            <a:off x="8561033" y="4851687"/>
            <a:ext cx="1030098" cy="307777"/>
          </a:xfrm>
          <a:prstGeom prst="rect">
            <a:avLst/>
          </a:prstGeom>
          <a:noFill/>
        </p:spPr>
        <p:txBody>
          <a:bodyPr wrap="square" rtlCol="0">
            <a:spAutoFit/>
          </a:bodyPr>
          <a:lstStyle/>
          <a:p>
            <a:r>
              <a:rPr lang="uk-UA" sz="1400" dirty="0">
                <a:latin typeface="Helvetica" panose="020B0604020202020204" pitchFamily="34" charset="0"/>
                <a:cs typeface="Helvetica" panose="020B0604020202020204" pitchFamily="34" charset="0"/>
              </a:rPr>
              <a:t>Розділ 14</a:t>
            </a:r>
          </a:p>
        </p:txBody>
      </p:sp>
      <p:sp>
        <p:nvSpPr>
          <p:cNvPr id="30" name="TextBox 29">
            <a:extLst>
              <a:ext uri="{FF2B5EF4-FFF2-40B4-BE49-F238E27FC236}">
                <a16:creationId xmlns:a16="http://schemas.microsoft.com/office/drawing/2014/main" id="{487943D0-80C9-4A0D-94A0-BF3722879E03}"/>
              </a:ext>
            </a:extLst>
          </p:cNvPr>
          <p:cNvSpPr txBox="1"/>
          <p:nvPr/>
        </p:nvSpPr>
        <p:spPr>
          <a:xfrm>
            <a:off x="10559522" y="4851688"/>
            <a:ext cx="1135234" cy="307777"/>
          </a:xfrm>
          <a:prstGeom prst="rect">
            <a:avLst/>
          </a:prstGeom>
          <a:noFill/>
        </p:spPr>
        <p:txBody>
          <a:bodyPr wrap="square" rtlCol="0">
            <a:spAutoFit/>
          </a:bodyPr>
          <a:lstStyle/>
          <a:p>
            <a:r>
              <a:rPr lang="uk-UA" sz="1400" dirty="0">
                <a:latin typeface="Helvetica" panose="020B0604020202020204" pitchFamily="34" charset="0"/>
                <a:cs typeface="Helvetica" panose="020B0604020202020204" pitchFamily="34" charset="0"/>
              </a:rPr>
              <a:t>Розділ 13</a:t>
            </a:r>
          </a:p>
        </p:txBody>
      </p:sp>
      <p:sp>
        <p:nvSpPr>
          <p:cNvPr id="31" name="TextBox 30">
            <a:extLst>
              <a:ext uri="{FF2B5EF4-FFF2-40B4-BE49-F238E27FC236}">
                <a16:creationId xmlns:a16="http://schemas.microsoft.com/office/drawing/2014/main" id="{801CD7CA-8ABA-4C3D-A8C7-B290B66ACF66}"/>
              </a:ext>
            </a:extLst>
          </p:cNvPr>
          <p:cNvSpPr txBox="1"/>
          <p:nvPr/>
        </p:nvSpPr>
        <p:spPr>
          <a:xfrm>
            <a:off x="4174230" y="5894492"/>
            <a:ext cx="1999071" cy="738664"/>
          </a:xfrm>
          <a:prstGeom prst="rect">
            <a:avLst/>
          </a:prstGeom>
          <a:noFill/>
        </p:spPr>
        <p:txBody>
          <a:bodyPr wrap="square" rtlCol="0">
            <a:spAutoFit/>
          </a:bodyPr>
          <a:lstStyle/>
          <a:p>
            <a:r>
              <a:rPr lang="uk-UA" sz="1400" dirty="0">
                <a:latin typeface="Helvetica" panose="020B0604020202020204" pitchFamily="34" charset="0"/>
                <a:cs typeface="Helvetica" panose="020B0604020202020204" pitchFamily="34" charset="0"/>
              </a:rPr>
              <a:t>Суб’єкт декларування здійснив видаток, що перевищує 50 ПМ</a:t>
            </a:r>
          </a:p>
        </p:txBody>
      </p:sp>
      <p:cxnSp>
        <p:nvCxnSpPr>
          <p:cNvPr id="11" name="Пряма зі стрілкою 10">
            <a:extLst>
              <a:ext uri="{FF2B5EF4-FFF2-40B4-BE49-F238E27FC236}">
                <a16:creationId xmlns:a16="http://schemas.microsoft.com/office/drawing/2014/main" id="{27543943-034B-44DC-B6E8-E98B50A2B0B1}"/>
              </a:ext>
            </a:extLst>
          </p:cNvPr>
          <p:cNvCxnSpPr>
            <a:cxnSpLocks/>
            <a:stCxn id="10" idx="1"/>
            <a:endCxn id="20" idx="0"/>
          </p:cNvCxnSpPr>
          <p:nvPr/>
        </p:nvCxnSpPr>
        <p:spPr>
          <a:xfrm flipH="1">
            <a:off x="1329670" y="2092958"/>
            <a:ext cx="3309707" cy="921426"/>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Пряма зі стрілкою 32">
            <a:extLst>
              <a:ext uri="{FF2B5EF4-FFF2-40B4-BE49-F238E27FC236}">
                <a16:creationId xmlns:a16="http://schemas.microsoft.com/office/drawing/2014/main" id="{05F200A1-4ECE-454C-A9BF-7BAF74CA5696}"/>
              </a:ext>
            </a:extLst>
          </p:cNvPr>
          <p:cNvCxnSpPr>
            <a:cxnSpLocks/>
            <a:stCxn id="10" idx="3"/>
            <a:endCxn id="16" idx="0"/>
          </p:cNvCxnSpPr>
          <p:nvPr/>
        </p:nvCxnSpPr>
        <p:spPr>
          <a:xfrm>
            <a:off x="7220958" y="2092958"/>
            <a:ext cx="2780505" cy="930207"/>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Пряма зі стрілкою 47">
            <a:extLst>
              <a:ext uri="{FF2B5EF4-FFF2-40B4-BE49-F238E27FC236}">
                <a16:creationId xmlns:a16="http://schemas.microsoft.com/office/drawing/2014/main" id="{DF873470-3BB2-43FB-B124-42D1325AE3F9}"/>
              </a:ext>
            </a:extLst>
          </p:cNvPr>
          <p:cNvCxnSpPr>
            <a:cxnSpLocks/>
            <a:stCxn id="20" idx="2"/>
          </p:cNvCxnSpPr>
          <p:nvPr/>
        </p:nvCxnSpPr>
        <p:spPr>
          <a:xfrm>
            <a:off x="1329670" y="3537604"/>
            <a:ext cx="0" cy="389293"/>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Пряма зі стрілкою 51">
            <a:extLst>
              <a:ext uri="{FF2B5EF4-FFF2-40B4-BE49-F238E27FC236}">
                <a16:creationId xmlns:a16="http://schemas.microsoft.com/office/drawing/2014/main" id="{7A1A145A-CB14-4631-A1DC-32589FA68E71}"/>
              </a:ext>
            </a:extLst>
          </p:cNvPr>
          <p:cNvCxnSpPr>
            <a:stCxn id="20" idx="3"/>
            <a:endCxn id="21" idx="1"/>
          </p:cNvCxnSpPr>
          <p:nvPr/>
        </p:nvCxnSpPr>
        <p:spPr>
          <a:xfrm>
            <a:off x="2002059" y="3275994"/>
            <a:ext cx="487077" cy="6467"/>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Пряма зі стрілкою 53">
            <a:extLst>
              <a:ext uri="{FF2B5EF4-FFF2-40B4-BE49-F238E27FC236}">
                <a16:creationId xmlns:a16="http://schemas.microsoft.com/office/drawing/2014/main" id="{056CCF0A-945E-46FC-A4DC-A3A2A3BD7331}"/>
              </a:ext>
            </a:extLst>
          </p:cNvPr>
          <p:cNvCxnSpPr>
            <a:cxnSpLocks/>
            <a:stCxn id="25" idx="3"/>
            <a:endCxn id="26" idx="1"/>
          </p:cNvCxnSpPr>
          <p:nvPr/>
        </p:nvCxnSpPr>
        <p:spPr>
          <a:xfrm>
            <a:off x="2221758" y="4296229"/>
            <a:ext cx="267379" cy="629"/>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Пряма зі стрілкою 58">
            <a:extLst>
              <a:ext uri="{FF2B5EF4-FFF2-40B4-BE49-F238E27FC236}">
                <a16:creationId xmlns:a16="http://schemas.microsoft.com/office/drawing/2014/main" id="{13C4846B-1EBD-4FDE-984A-8B7EF5607EB1}"/>
              </a:ext>
            </a:extLst>
          </p:cNvPr>
          <p:cNvCxnSpPr>
            <a:cxnSpLocks/>
            <a:endCxn id="17" idx="0"/>
          </p:cNvCxnSpPr>
          <p:nvPr/>
        </p:nvCxnSpPr>
        <p:spPr>
          <a:xfrm>
            <a:off x="5177828" y="3596640"/>
            <a:ext cx="0" cy="20308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Пряма зі стрілкою 61">
            <a:extLst>
              <a:ext uri="{FF2B5EF4-FFF2-40B4-BE49-F238E27FC236}">
                <a16:creationId xmlns:a16="http://schemas.microsoft.com/office/drawing/2014/main" id="{D3512B20-760C-43C9-89EA-B64CEAB7B093}"/>
              </a:ext>
            </a:extLst>
          </p:cNvPr>
          <p:cNvCxnSpPr>
            <a:stCxn id="15" idx="3"/>
            <a:endCxn id="27" idx="1"/>
          </p:cNvCxnSpPr>
          <p:nvPr/>
        </p:nvCxnSpPr>
        <p:spPr>
          <a:xfrm>
            <a:off x="6096000" y="3275994"/>
            <a:ext cx="353857" cy="241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Пряма зі стрілкою 63">
            <a:extLst>
              <a:ext uri="{FF2B5EF4-FFF2-40B4-BE49-F238E27FC236}">
                <a16:creationId xmlns:a16="http://schemas.microsoft.com/office/drawing/2014/main" id="{CAC205DC-B57D-4994-8BFE-45066061A761}"/>
              </a:ext>
            </a:extLst>
          </p:cNvPr>
          <p:cNvCxnSpPr>
            <a:stCxn id="16" idx="2"/>
            <a:endCxn id="28" idx="0"/>
          </p:cNvCxnSpPr>
          <p:nvPr/>
        </p:nvCxnSpPr>
        <p:spPr>
          <a:xfrm flipH="1">
            <a:off x="9077572" y="3330942"/>
            <a:ext cx="923891" cy="36774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Пряма зі стрілкою 65">
            <a:extLst>
              <a:ext uri="{FF2B5EF4-FFF2-40B4-BE49-F238E27FC236}">
                <a16:creationId xmlns:a16="http://schemas.microsoft.com/office/drawing/2014/main" id="{E8254F48-A431-4E84-B873-0B2EE7D28318}"/>
              </a:ext>
            </a:extLst>
          </p:cNvPr>
          <p:cNvCxnSpPr>
            <a:stCxn id="16" idx="2"/>
            <a:endCxn id="19" idx="0"/>
          </p:cNvCxnSpPr>
          <p:nvPr/>
        </p:nvCxnSpPr>
        <p:spPr>
          <a:xfrm>
            <a:off x="10001463" y="3330942"/>
            <a:ext cx="1116118" cy="333878"/>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Пряма зі стрілкою 67">
            <a:extLst>
              <a:ext uri="{FF2B5EF4-FFF2-40B4-BE49-F238E27FC236}">
                <a16:creationId xmlns:a16="http://schemas.microsoft.com/office/drawing/2014/main" id="{9E680C90-FAD9-471E-BAD3-6A4AD6E5E4D0}"/>
              </a:ext>
            </a:extLst>
          </p:cNvPr>
          <p:cNvCxnSpPr>
            <a:stCxn id="28" idx="2"/>
            <a:endCxn id="29" idx="0"/>
          </p:cNvCxnSpPr>
          <p:nvPr/>
        </p:nvCxnSpPr>
        <p:spPr>
          <a:xfrm flipH="1">
            <a:off x="9076082" y="4437351"/>
            <a:ext cx="1490" cy="414336"/>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Пряма зі стрілкою 69">
            <a:extLst>
              <a:ext uri="{FF2B5EF4-FFF2-40B4-BE49-F238E27FC236}">
                <a16:creationId xmlns:a16="http://schemas.microsoft.com/office/drawing/2014/main" id="{7B1E4276-0B98-48E0-A996-5DD26E596D39}"/>
              </a:ext>
            </a:extLst>
          </p:cNvPr>
          <p:cNvCxnSpPr>
            <a:stCxn id="19" idx="2"/>
            <a:endCxn id="30" idx="0"/>
          </p:cNvCxnSpPr>
          <p:nvPr/>
        </p:nvCxnSpPr>
        <p:spPr>
          <a:xfrm>
            <a:off x="11117581" y="4403484"/>
            <a:ext cx="9558" cy="448204"/>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Пряма зі стрілкою 71">
            <a:extLst>
              <a:ext uri="{FF2B5EF4-FFF2-40B4-BE49-F238E27FC236}">
                <a16:creationId xmlns:a16="http://schemas.microsoft.com/office/drawing/2014/main" id="{B705372F-5797-4E1F-9084-8B07B947AA00}"/>
              </a:ext>
            </a:extLst>
          </p:cNvPr>
          <p:cNvCxnSpPr>
            <a:cxnSpLocks/>
            <a:stCxn id="17" idx="3"/>
            <a:endCxn id="22" idx="1"/>
          </p:cNvCxnSpPr>
          <p:nvPr/>
        </p:nvCxnSpPr>
        <p:spPr>
          <a:xfrm flipV="1">
            <a:off x="6177362" y="4276773"/>
            <a:ext cx="272495" cy="1"/>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Пряма зі стрілкою 73">
            <a:extLst>
              <a:ext uri="{FF2B5EF4-FFF2-40B4-BE49-F238E27FC236}">
                <a16:creationId xmlns:a16="http://schemas.microsoft.com/office/drawing/2014/main" id="{A7ABA25C-BF6E-4595-92F3-951E45384DBC}"/>
              </a:ext>
            </a:extLst>
          </p:cNvPr>
          <p:cNvCxnSpPr>
            <a:cxnSpLocks/>
            <a:stCxn id="18" idx="3"/>
          </p:cNvCxnSpPr>
          <p:nvPr/>
        </p:nvCxnSpPr>
        <p:spPr>
          <a:xfrm>
            <a:off x="6028624" y="5272874"/>
            <a:ext cx="365583"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Пряма зі стрілкою 75">
            <a:extLst>
              <a:ext uri="{FF2B5EF4-FFF2-40B4-BE49-F238E27FC236}">
                <a16:creationId xmlns:a16="http://schemas.microsoft.com/office/drawing/2014/main" id="{AD8D0B01-08A0-4F66-AE7B-D88DE4A56244}"/>
              </a:ext>
            </a:extLst>
          </p:cNvPr>
          <p:cNvCxnSpPr>
            <a:cxnSpLocks/>
            <a:stCxn id="31" idx="3"/>
            <a:endCxn id="24" idx="1"/>
          </p:cNvCxnSpPr>
          <p:nvPr/>
        </p:nvCxnSpPr>
        <p:spPr>
          <a:xfrm>
            <a:off x="6173301" y="6263824"/>
            <a:ext cx="270010"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Пряма зі стрілкою 77">
            <a:extLst>
              <a:ext uri="{FF2B5EF4-FFF2-40B4-BE49-F238E27FC236}">
                <a16:creationId xmlns:a16="http://schemas.microsoft.com/office/drawing/2014/main" id="{36B6592D-DAC3-4452-9101-2B6BF475768E}"/>
              </a:ext>
            </a:extLst>
          </p:cNvPr>
          <p:cNvCxnSpPr>
            <a:cxnSpLocks/>
          </p:cNvCxnSpPr>
          <p:nvPr/>
        </p:nvCxnSpPr>
        <p:spPr>
          <a:xfrm flipH="1">
            <a:off x="5173765" y="5665293"/>
            <a:ext cx="7834" cy="246487"/>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Пряма зі стрілкою 99">
            <a:extLst>
              <a:ext uri="{FF2B5EF4-FFF2-40B4-BE49-F238E27FC236}">
                <a16:creationId xmlns:a16="http://schemas.microsoft.com/office/drawing/2014/main" id="{3BF44E70-22D9-4FA8-B46D-62647FCDDDD7}"/>
              </a:ext>
            </a:extLst>
          </p:cNvPr>
          <p:cNvCxnSpPr>
            <a:cxnSpLocks/>
          </p:cNvCxnSpPr>
          <p:nvPr/>
        </p:nvCxnSpPr>
        <p:spPr>
          <a:xfrm>
            <a:off x="5173766" y="4622800"/>
            <a:ext cx="0" cy="280742"/>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Пряма зі стрілкою 102">
            <a:extLst>
              <a:ext uri="{FF2B5EF4-FFF2-40B4-BE49-F238E27FC236}">
                <a16:creationId xmlns:a16="http://schemas.microsoft.com/office/drawing/2014/main" id="{530536CB-DBA2-4DAF-8CA7-66F3C7F0822E}"/>
              </a:ext>
            </a:extLst>
          </p:cNvPr>
          <p:cNvCxnSpPr>
            <a:cxnSpLocks/>
          </p:cNvCxnSpPr>
          <p:nvPr/>
        </p:nvCxnSpPr>
        <p:spPr>
          <a:xfrm flipH="1">
            <a:off x="5162088" y="2553837"/>
            <a:ext cx="1" cy="500063"/>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3FC8FCA-32A5-4504-BF7E-B79B6D1569CD}"/>
              </a:ext>
            </a:extLst>
          </p:cNvPr>
          <p:cNvSpPr txBox="1"/>
          <p:nvPr/>
        </p:nvSpPr>
        <p:spPr>
          <a:xfrm>
            <a:off x="929915" y="557786"/>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a:t>
            </a:r>
            <a:r>
              <a:rPr lang="en-US" sz="3000" dirty="0">
                <a:latin typeface="Open Sans" panose="020B0606030504020204" pitchFamily="34" charset="0"/>
                <a:ea typeface="Open Sans" panose="020B0606030504020204" pitchFamily="34" charset="0"/>
                <a:cs typeface="Open Sans" panose="020B0606030504020204" pitchFamily="34" charset="0"/>
              </a:rPr>
              <a:t>4</a:t>
            </a:r>
            <a:r>
              <a:rPr lang="uk-UA" sz="3000" dirty="0">
                <a:latin typeface="Open Sans" panose="020B0606030504020204" pitchFamily="34" charset="0"/>
                <a:ea typeface="Open Sans" panose="020B0606030504020204" pitchFamily="34" charset="0"/>
                <a:cs typeface="Open Sans" panose="020B0606030504020204" pitchFamily="34" charset="0"/>
              </a:rPr>
              <a:t>. Об’єкти незавершеного будівництва</a:t>
            </a:r>
          </a:p>
        </p:txBody>
      </p:sp>
      <p:cxnSp>
        <p:nvCxnSpPr>
          <p:cNvPr id="44" name="Пряма сполучна лінія 43">
            <a:extLst>
              <a:ext uri="{FF2B5EF4-FFF2-40B4-BE49-F238E27FC236}">
                <a16:creationId xmlns:a16="http://schemas.microsoft.com/office/drawing/2014/main" id="{115B1D4F-22AA-46F2-A465-584E13F66B41}"/>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765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1138ECB-D314-4AAE-890B-7F022E9EFF93}"/>
              </a:ext>
            </a:extLst>
          </p:cNvPr>
          <p:cNvSpPr txBox="1"/>
          <p:nvPr/>
        </p:nvSpPr>
        <p:spPr>
          <a:xfrm>
            <a:off x="930744" y="555294"/>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Складові декларування</a:t>
            </a:r>
          </a:p>
        </p:txBody>
      </p:sp>
      <p:sp>
        <p:nvSpPr>
          <p:cNvPr id="16" name="TextBox 15">
            <a:extLst>
              <a:ext uri="{FF2B5EF4-FFF2-40B4-BE49-F238E27FC236}">
                <a16:creationId xmlns:a16="http://schemas.microsoft.com/office/drawing/2014/main" id="{69321D9D-4643-4E04-AAD0-E1D92B129359}"/>
              </a:ext>
            </a:extLst>
          </p:cNvPr>
          <p:cNvSpPr txBox="1"/>
          <p:nvPr/>
        </p:nvSpPr>
        <p:spPr>
          <a:xfrm>
            <a:off x="3386080" y="1670129"/>
            <a:ext cx="4591591" cy="430887"/>
          </a:xfrm>
          <a:prstGeom prst="rect">
            <a:avLst/>
          </a:prstGeom>
          <a:noFill/>
        </p:spPr>
        <p:txBody>
          <a:bodyPr wrap="square" rtlCol="0">
            <a:spAutoFit/>
          </a:bodyPr>
          <a:lstStyle/>
          <a:p>
            <a:r>
              <a:rPr lang="uk-UA" sz="2200" b="1" dirty="0">
                <a:solidFill>
                  <a:srgbClr val="27A0F2"/>
                </a:solidFill>
                <a:latin typeface="Helvetica" panose="020B0604020202020204" pitchFamily="34" charset="0"/>
                <a:cs typeface="Helvetica" panose="020B0604020202020204" pitchFamily="34" charset="0"/>
              </a:rPr>
              <a:t>Що передбачає декларування?</a:t>
            </a:r>
          </a:p>
        </p:txBody>
      </p:sp>
      <p:sp>
        <p:nvSpPr>
          <p:cNvPr id="10" name="TextBox 9">
            <a:extLst>
              <a:ext uri="{FF2B5EF4-FFF2-40B4-BE49-F238E27FC236}">
                <a16:creationId xmlns:a16="http://schemas.microsoft.com/office/drawing/2014/main" id="{2EBEAF79-6440-4020-84DE-2D7D6DEB9302}"/>
              </a:ext>
            </a:extLst>
          </p:cNvPr>
          <p:cNvSpPr txBox="1"/>
          <p:nvPr/>
        </p:nvSpPr>
        <p:spPr>
          <a:xfrm>
            <a:off x="345746" y="3799746"/>
            <a:ext cx="2493667" cy="430887"/>
          </a:xfrm>
          <a:prstGeom prst="rect">
            <a:avLst/>
          </a:prstGeom>
          <a:noFill/>
        </p:spPr>
        <p:txBody>
          <a:bodyPr wrap="square" rtlCol="0">
            <a:spAutoFit/>
          </a:bodyPr>
          <a:lstStyle/>
          <a:p>
            <a:pPr algn="ctr"/>
            <a:r>
              <a:rPr lang="uk-UA" sz="2200" dirty="0">
                <a:latin typeface="Helvetica" panose="020B0604020202020204" pitchFamily="34" charset="0"/>
                <a:cs typeface="Helvetica" panose="020B0604020202020204" pitchFamily="34" charset="0"/>
              </a:rPr>
              <a:t>Декларацій</a:t>
            </a:r>
          </a:p>
        </p:txBody>
      </p:sp>
      <p:sp>
        <p:nvSpPr>
          <p:cNvPr id="11" name="TextBox 10">
            <a:extLst>
              <a:ext uri="{FF2B5EF4-FFF2-40B4-BE49-F238E27FC236}">
                <a16:creationId xmlns:a16="http://schemas.microsoft.com/office/drawing/2014/main" id="{756782F7-E6EB-4E06-A48C-F9C283E941C4}"/>
              </a:ext>
            </a:extLst>
          </p:cNvPr>
          <p:cNvSpPr txBox="1"/>
          <p:nvPr/>
        </p:nvSpPr>
        <p:spPr>
          <a:xfrm>
            <a:off x="3956866" y="3799746"/>
            <a:ext cx="3504771" cy="769441"/>
          </a:xfrm>
          <a:prstGeom prst="rect">
            <a:avLst/>
          </a:prstGeom>
          <a:noFill/>
        </p:spPr>
        <p:txBody>
          <a:bodyPr wrap="square" rtlCol="0">
            <a:spAutoFit/>
          </a:bodyPr>
          <a:lstStyle/>
          <a:p>
            <a:pPr algn="ctr"/>
            <a:r>
              <a:rPr lang="uk-UA" sz="2200" dirty="0">
                <a:latin typeface="Helvetica" panose="020B0604020202020204" pitchFamily="34" charset="0"/>
                <a:cs typeface="Helvetica" panose="020B0604020202020204" pitchFamily="34" charset="0"/>
              </a:rPr>
              <a:t>Повідомлень про суттєві </a:t>
            </a:r>
          </a:p>
          <a:p>
            <a:pPr algn="ctr"/>
            <a:r>
              <a:rPr lang="uk-UA" sz="2200" dirty="0">
                <a:latin typeface="Helvetica" panose="020B0604020202020204" pitchFamily="34" charset="0"/>
                <a:cs typeface="Helvetica" panose="020B0604020202020204" pitchFamily="34" charset="0"/>
              </a:rPr>
              <a:t>зміни в майновому стані</a:t>
            </a:r>
          </a:p>
        </p:txBody>
      </p:sp>
      <p:sp>
        <p:nvSpPr>
          <p:cNvPr id="12" name="TextBox 11">
            <a:extLst>
              <a:ext uri="{FF2B5EF4-FFF2-40B4-BE49-F238E27FC236}">
                <a16:creationId xmlns:a16="http://schemas.microsoft.com/office/drawing/2014/main" id="{12752796-77AE-4A34-976D-8F6492D99B80}"/>
              </a:ext>
            </a:extLst>
          </p:cNvPr>
          <p:cNvSpPr txBox="1"/>
          <p:nvPr/>
        </p:nvSpPr>
        <p:spPr>
          <a:xfrm>
            <a:off x="7842300" y="3794829"/>
            <a:ext cx="3955022" cy="1446550"/>
          </a:xfrm>
          <a:prstGeom prst="rect">
            <a:avLst/>
          </a:prstGeom>
          <a:noFill/>
        </p:spPr>
        <p:txBody>
          <a:bodyPr wrap="square" rtlCol="0">
            <a:spAutoFit/>
          </a:bodyPr>
          <a:lstStyle/>
          <a:p>
            <a:pPr algn="ctr"/>
            <a:r>
              <a:rPr lang="uk-UA" sz="2200" dirty="0">
                <a:latin typeface="Helvetica" panose="020B0604020202020204" pitchFamily="34" charset="0"/>
                <a:cs typeface="Helvetica" panose="020B0604020202020204" pitchFamily="34" charset="0"/>
              </a:rPr>
              <a:t>Повідомлень про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відкриття валютного</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рахунку в установі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банку-нерезидента</a:t>
            </a:r>
          </a:p>
        </p:txBody>
      </p:sp>
      <p:sp>
        <p:nvSpPr>
          <p:cNvPr id="14" name="TextBox 13">
            <a:extLst>
              <a:ext uri="{FF2B5EF4-FFF2-40B4-BE49-F238E27FC236}">
                <a16:creationId xmlns:a16="http://schemas.microsoft.com/office/drawing/2014/main" id="{91484588-3F0B-41E9-AA8A-5E5A43DD7722}"/>
              </a:ext>
            </a:extLst>
          </p:cNvPr>
          <p:cNvSpPr txBox="1"/>
          <p:nvPr/>
        </p:nvSpPr>
        <p:spPr>
          <a:xfrm>
            <a:off x="3412795" y="2393939"/>
            <a:ext cx="4379617" cy="430887"/>
          </a:xfrm>
          <a:prstGeom prst="rect">
            <a:avLst/>
          </a:prstGeom>
          <a:noFill/>
        </p:spPr>
        <p:txBody>
          <a:bodyPr wrap="square" rtlCol="0">
            <a:spAutoFit/>
          </a:bodyPr>
          <a:lstStyle/>
          <a:p>
            <a:pPr algn="ctr"/>
            <a:r>
              <a:rPr lang="uk-UA" sz="2200" dirty="0">
                <a:latin typeface="Helvetica" panose="020B0604020202020204" pitchFamily="34" charset="0"/>
                <a:cs typeface="Helvetica" panose="020B0604020202020204" pitchFamily="34" charset="0"/>
              </a:rPr>
              <a:t>Подання:</a:t>
            </a:r>
          </a:p>
        </p:txBody>
      </p:sp>
      <p:cxnSp>
        <p:nvCxnSpPr>
          <p:cNvPr id="17" name="Пряма сполучна лінія 16">
            <a:extLst>
              <a:ext uri="{FF2B5EF4-FFF2-40B4-BE49-F238E27FC236}">
                <a16:creationId xmlns:a16="http://schemas.microsoft.com/office/drawing/2014/main" id="{4B9F1116-975E-4D77-9034-B9F5CABEF51D}"/>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grpSp>
        <p:nvGrpSpPr>
          <p:cNvPr id="29" name="Групувати 28">
            <a:extLst>
              <a:ext uri="{FF2B5EF4-FFF2-40B4-BE49-F238E27FC236}">
                <a16:creationId xmlns:a16="http://schemas.microsoft.com/office/drawing/2014/main" id="{AACFF8AE-C3E5-4B88-B85C-17698C57FE23}"/>
              </a:ext>
            </a:extLst>
          </p:cNvPr>
          <p:cNvGrpSpPr/>
          <p:nvPr/>
        </p:nvGrpSpPr>
        <p:grpSpPr>
          <a:xfrm>
            <a:off x="1592580" y="3078480"/>
            <a:ext cx="8233410" cy="491483"/>
            <a:chOff x="1486662" y="3078480"/>
            <a:chExt cx="8463534" cy="491483"/>
          </a:xfrm>
        </p:grpSpPr>
        <p:cxnSp>
          <p:nvCxnSpPr>
            <p:cNvPr id="26" name="Пряма сполучна лінія 25">
              <a:extLst>
                <a:ext uri="{FF2B5EF4-FFF2-40B4-BE49-F238E27FC236}">
                  <a16:creationId xmlns:a16="http://schemas.microsoft.com/office/drawing/2014/main" id="{3CD56A0F-2FFF-4E08-9DA1-5612BCE83C27}"/>
                </a:ext>
              </a:extLst>
            </p:cNvPr>
            <p:cNvCxnSpPr/>
            <p:nvPr/>
          </p:nvCxnSpPr>
          <p:spPr>
            <a:xfrm>
              <a:off x="1767840" y="3078480"/>
              <a:ext cx="796544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Дуга 26">
              <a:extLst>
                <a:ext uri="{FF2B5EF4-FFF2-40B4-BE49-F238E27FC236}">
                  <a16:creationId xmlns:a16="http://schemas.microsoft.com/office/drawing/2014/main" id="{4886E219-2058-4C08-9F7C-20595BED8F1A}"/>
                </a:ext>
              </a:extLst>
            </p:cNvPr>
            <p:cNvSpPr/>
            <p:nvPr/>
          </p:nvSpPr>
          <p:spPr>
            <a:xfrm flipH="1">
              <a:off x="1486662" y="3078480"/>
              <a:ext cx="562356" cy="491483"/>
            </a:xfrm>
            <a:prstGeom prst="arc">
              <a:avLst/>
            </a:prstGeom>
            <a:noFill/>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dirty="0"/>
            </a:p>
          </p:txBody>
        </p:sp>
        <p:sp>
          <p:nvSpPr>
            <p:cNvPr id="28" name="Дуга 27">
              <a:extLst>
                <a:ext uri="{FF2B5EF4-FFF2-40B4-BE49-F238E27FC236}">
                  <a16:creationId xmlns:a16="http://schemas.microsoft.com/office/drawing/2014/main" id="{F9950F90-8BDB-4DEE-AFAF-99E416E9EC2B}"/>
                </a:ext>
              </a:extLst>
            </p:cNvPr>
            <p:cNvSpPr/>
            <p:nvPr/>
          </p:nvSpPr>
          <p:spPr>
            <a:xfrm>
              <a:off x="9387840" y="3078480"/>
              <a:ext cx="562356" cy="491483"/>
            </a:xfrm>
            <a:prstGeom prst="arc">
              <a:avLst>
                <a:gd name="adj1" fmla="val 16200000"/>
                <a:gd name="adj2" fmla="val 34"/>
              </a:avLst>
            </a:prstGeom>
            <a:noFill/>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dirty="0"/>
            </a:p>
          </p:txBody>
        </p:sp>
      </p:grpSp>
      <p:cxnSp>
        <p:nvCxnSpPr>
          <p:cNvPr id="36" name="Пряма сполучна лінія 35">
            <a:extLst>
              <a:ext uri="{FF2B5EF4-FFF2-40B4-BE49-F238E27FC236}">
                <a16:creationId xmlns:a16="http://schemas.microsoft.com/office/drawing/2014/main" id="{2EEAF49C-30AC-457D-A14A-674349A7D4D7}"/>
              </a:ext>
            </a:extLst>
          </p:cNvPr>
          <p:cNvCxnSpPr>
            <a:cxnSpLocks/>
          </p:cNvCxnSpPr>
          <p:nvPr/>
        </p:nvCxnSpPr>
        <p:spPr>
          <a:xfrm flipV="1">
            <a:off x="5709253" y="3079002"/>
            <a:ext cx="0" cy="18288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Стрелка вниз 1"/>
          <p:cNvSpPr/>
          <p:nvPr/>
        </p:nvSpPr>
        <p:spPr>
          <a:xfrm>
            <a:off x="9657384" y="3323609"/>
            <a:ext cx="324853" cy="430887"/>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1" name="Стрелка вниз 20"/>
          <p:cNvSpPr/>
          <p:nvPr/>
        </p:nvSpPr>
        <p:spPr>
          <a:xfrm>
            <a:off x="5546824" y="3245918"/>
            <a:ext cx="324853" cy="430887"/>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2" name="Стрелка вниз 21"/>
          <p:cNvSpPr/>
          <p:nvPr/>
        </p:nvSpPr>
        <p:spPr>
          <a:xfrm>
            <a:off x="1424499" y="3261886"/>
            <a:ext cx="324853" cy="430887"/>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cxnSp>
        <p:nvCxnSpPr>
          <p:cNvPr id="23" name="Пряма сполучна лінія 16">
            <a:extLst>
              <a:ext uri="{FF2B5EF4-FFF2-40B4-BE49-F238E27FC236}">
                <a16:creationId xmlns:a16="http://schemas.microsoft.com/office/drawing/2014/main" id="{4B9F1116-975E-4D77-9034-B9F5CABEF51D}"/>
              </a:ext>
            </a:extLst>
          </p:cNvPr>
          <p:cNvCxnSpPr>
            <a:cxnSpLocks/>
          </p:cNvCxnSpPr>
          <p:nvPr/>
        </p:nvCxnSpPr>
        <p:spPr>
          <a:xfrm flipH="1">
            <a:off x="742933" y="6156380"/>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827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9B2BAF-F652-419B-93A2-179E58D6A36C}"/>
              </a:ext>
            </a:extLst>
          </p:cNvPr>
          <p:cNvSpPr txBox="1"/>
          <p:nvPr/>
        </p:nvSpPr>
        <p:spPr>
          <a:xfrm>
            <a:off x="873030" y="1363631"/>
            <a:ext cx="7392665" cy="3434786"/>
          </a:xfrm>
          <a:prstGeom prst="rect">
            <a:avLst/>
          </a:prstGeom>
          <a:noFill/>
        </p:spPr>
        <p:txBody>
          <a:bodyPr wrap="square" rtlCol="0">
            <a:spAutoFit/>
          </a:bodyPr>
          <a:lstStyle/>
          <a:p>
            <a:r>
              <a:rPr lang="uk-UA" sz="2000" b="1" dirty="0">
                <a:solidFill>
                  <a:srgbClr val="27A0F2"/>
                </a:solidFill>
                <a:latin typeface="Helvetica" panose="020B0604020202020204" pitchFamily="34" charset="0"/>
                <a:cs typeface="Helvetica" panose="020B0604020202020204" pitchFamily="34" charset="0"/>
              </a:rPr>
              <a:t>Основні ознаки: </a:t>
            </a:r>
          </a:p>
          <a:p>
            <a:pPr>
              <a:lnSpc>
                <a:spcPct val="170000"/>
              </a:lnSpc>
            </a:pPr>
            <a:r>
              <a:rPr lang="uk-UA" sz="2000" dirty="0">
                <a:latin typeface="Helvetica" panose="020B0604020202020204" pitchFamily="34" charset="0"/>
                <a:cs typeface="Helvetica" panose="020B0604020202020204" pitchFamily="34" charset="0"/>
              </a:rPr>
              <a:t>можуть бути переміщені;</a:t>
            </a:r>
          </a:p>
          <a:p>
            <a:pPr>
              <a:lnSpc>
                <a:spcPct val="120000"/>
              </a:lnSpc>
            </a:pPr>
            <a:r>
              <a:rPr lang="uk-UA" sz="2000" dirty="0">
                <a:latin typeface="Helvetica" panose="020B0604020202020204" pitchFamily="34" charset="0"/>
                <a:cs typeface="Helvetica" panose="020B0604020202020204" pitchFamily="34" charset="0"/>
              </a:rPr>
              <a:t>їхня вартість перевищує 100 прожиткових мінімумів </a:t>
            </a:r>
            <a:br>
              <a:rPr lang="uk-UA" sz="2000" dirty="0">
                <a:latin typeface="Helvetica" panose="020B0604020202020204" pitchFamily="34" charset="0"/>
                <a:cs typeface="Helvetica" panose="020B0604020202020204" pitchFamily="34" charset="0"/>
              </a:rPr>
            </a:br>
            <a:r>
              <a:rPr lang="uk-UA" sz="2000" dirty="0">
                <a:latin typeface="Helvetica" panose="020B0604020202020204" pitchFamily="34" charset="0"/>
                <a:cs typeface="Helvetica" panose="020B0604020202020204" pitchFamily="34" charset="0"/>
              </a:rPr>
              <a:t>(302800грн – у 2025 році);</a:t>
            </a:r>
          </a:p>
          <a:p>
            <a:pPr>
              <a:lnSpc>
                <a:spcPct val="120000"/>
              </a:lnSpc>
            </a:pPr>
            <a:r>
              <a:rPr lang="uk-UA" sz="2000" dirty="0">
                <a:latin typeface="Helvetica" panose="020B0604020202020204" pitchFamily="34" charset="0"/>
                <a:cs typeface="Helvetica" panose="020B0604020202020204" pitchFamily="34" charset="0"/>
              </a:rPr>
              <a:t>належить декларанту/членам його сім’ї на праві власності;</a:t>
            </a:r>
          </a:p>
          <a:p>
            <a:pPr>
              <a:lnSpc>
                <a:spcPct val="120000"/>
              </a:lnSpc>
            </a:pPr>
            <a:r>
              <a:rPr lang="uk-UA" sz="2000" dirty="0">
                <a:latin typeface="Helvetica" panose="020B0604020202020204" pitchFamily="34" charset="0"/>
                <a:cs typeface="Helvetica" panose="020B0604020202020204" pitchFamily="34" charset="0"/>
              </a:rPr>
              <a:t>перебуває у володінні/користуванні станом на 31 грудня; </a:t>
            </a:r>
          </a:p>
          <a:p>
            <a:pPr>
              <a:lnSpc>
                <a:spcPct val="120000"/>
              </a:lnSpc>
            </a:pPr>
            <a:r>
              <a:rPr lang="uk-UA" sz="2000" dirty="0">
                <a:latin typeface="Helvetica" panose="020B0604020202020204" pitchFamily="34" charset="0"/>
                <a:cs typeface="Helvetica" panose="020B0604020202020204" pitchFamily="34" charset="0"/>
              </a:rPr>
              <a:t>перебувало у володінні/користуванні не менше половини днів протягом звітного періоду.</a:t>
            </a:r>
            <a:br>
              <a:rPr lang="uk-UA" sz="2000" dirty="0">
                <a:latin typeface="Helvetica" panose="020B0604020202020204" pitchFamily="34" charset="0"/>
                <a:cs typeface="Helvetica" panose="020B0604020202020204" pitchFamily="34" charset="0"/>
              </a:rPr>
            </a:br>
            <a:endParaRPr lang="uk-UA" sz="1600" dirty="0">
              <a:latin typeface="Helvetica" panose="020B0604020202020204" pitchFamily="34" charset="0"/>
              <a:cs typeface="Helvetica" panose="020B0604020202020204" pitchFamily="34" charset="0"/>
            </a:endParaRPr>
          </a:p>
        </p:txBody>
      </p:sp>
      <p:sp>
        <p:nvSpPr>
          <p:cNvPr id="22" name="TextBox 21">
            <a:extLst>
              <a:ext uri="{FF2B5EF4-FFF2-40B4-BE49-F238E27FC236}">
                <a16:creationId xmlns:a16="http://schemas.microsoft.com/office/drawing/2014/main" id="{65A67912-47AA-47EC-A114-B8F48EACA563}"/>
              </a:ext>
            </a:extLst>
          </p:cNvPr>
          <p:cNvSpPr txBox="1"/>
          <p:nvPr/>
        </p:nvSpPr>
        <p:spPr>
          <a:xfrm>
            <a:off x="910352" y="472457"/>
            <a:ext cx="10453692"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5. Цінне рухоме майно  (крім транспортних засобів)</a:t>
            </a:r>
          </a:p>
        </p:txBody>
      </p:sp>
      <p:sp>
        <p:nvSpPr>
          <p:cNvPr id="26" name="TextBox 25">
            <a:extLst>
              <a:ext uri="{FF2B5EF4-FFF2-40B4-BE49-F238E27FC236}">
                <a16:creationId xmlns:a16="http://schemas.microsoft.com/office/drawing/2014/main" id="{FCEE44F7-53EF-4451-8D48-3C2479C9FF3D}"/>
              </a:ext>
            </a:extLst>
          </p:cNvPr>
          <p:cNvSpPr txBox="1"/>
          <p:nvPr/>
        </p:nvSpPr>
        <p:spPr>
          <a:xfrm>
            <a:off x="8602930" y="1434577"/>
            <a:ext cx="3085444" cy="3785652"/>
          </a:xfrm>
          <a:prstGeom prst="rect">
            <a:avLst/>
          </a:prstGeom>
          <a:noFill/>
        </p:spPr>
        <p:txBody>
          <a:bodyPr wrap="square" rtlCol="0">
            <a:spAutoFit/>
          </a:bodyPr>
          <a:lstStyle/>
          <a:p>
            <a:r>
              <a:rPr lang="uk-UA" sz="2000" b="1" dirty="0">
                <a:latin typeface="Helvetica" panose="020B0604020202020204" pitchFamily="34" charset="0"/>
                <a:cs typeface="Helvetica" panose="020B0604020202020204" pitchFamily="34" charset="0"/>
              </a:rPr>
              <a:t>	</a:t>
            </a:r>
            <a:r>
              <a:rPr lang="uk-UA" sz="2000" b="1" dirty="0">
                <a:solidFill>
                  <a:srgbClr val="27A0F2"/>
                </a:solidFill>
                <a:latin typeface="Helvetica" panose="020B0604020202020204" pitchFamily="34" charset="0"/>
                <a:cs typeface="Helvetica" panose="020B0604020202020204" pitchFamily="34" charset="0"/>
              </a:rPr>
              <a:t>Види цінного 	рухомого 	майна</a:t>
            </a:r>
            <a:r>
              <a:rPr lang="uk-UA" sz="2000" dirty="0">
                <a:solidFill>
                  <a:srgbClr val="27A0F2"/>
                </a:solidFill>
                <a:latin typeface="Helvetica" panose="020B0604020202020204" pitchFamily="34" charset="0"/>
                <a:cs typeface="Helvetica" panose="020B0604020202020204" pitchFamily="34" charset="0"/>
              </a:rPr>
              <a:t>:</a:t>
            </a:r>
          </a:p>
          <a:p>
            <a:r>
              <a:rPr lang="uk-UA" sz="2000" dirty="0">
                <a:latin typeface="Helvetica" panose="020B0604020202020204" pitchFamily="34" charset="0"/>
                <a:cs typeface="Helvetica" panose="020B0604020202020204" pitchFamily="34" charset="0"/>
              </a:rPr>
              <a:t>ювелірні вироби, твори мистецтва, антикваріат, одяг, взуття, аксесуари, предмети інтер'єру, годинники, дерева, рослини, напої, парфумерія, сімейні реліквії, столові набори тощо.</a:t>
            </a:r>
          </a:p>
        </p:txBody>
      </p:sp>
      <p:pic>
        <p:nvPicPr>
          <p:cNvPr id="29" name="Рисунок 28" descr="Зображення, що містить знак&#10;&#10;Автоматично згенерований опис">
            <a:extLst>
              <a:ext uri="{FF2B5EF4-FFF2-40B4-BE49-F238E27FC236}">
                <a16:creationId xmlns:a16="http://schemas.microsoft.com/office/drawing/2014/main" id="{363580A7-6F1B-4B5A-8690-A9A49D3EDC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170" y="1760201"/>
            <a:ext cx="527503" cy="405173"/>
          </a:xfrm>
          <a:prstGeom prst="rect">
            <a:avLst/>
          </a:prstGeom>
        </p:spPr>
      </p:pic>
      <p:pic>
        <p:nvPicPr>
          <p:cNvPr id="15" name="Рисунок 14" descr="Зображення, що містить знак&#10;&#10;Автоматично згенерований опис">
            <a:extLst>
              <a:ext uri="{FF2B5EF4-FFF2-40B4-BE49-F238E27FC236}">
                <a16:creationId xmlns:a16="http://schemas.microsoft.com/office/drawing/2014/main" id="{AA8D84A1-B2DD-49A7-B8BB-5FD06EEC8A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849" y="2255406"/>
            <a:ext cx="527503" cy="405173"/>
          </a:xfrm>
          <a:prstGeom prst="rect">
            <a:avLst/>
          </a:prstGeom>
        </p:spPr>
      </p:pic>
      <p:pic>
        <p:nvPicPr>
          <p:cNvPr id="19" name="Рисунок 18" descr="Зображення, що містить знак&#10;&#10;Автоматично згенерований опис">
            <a:extLst>
              <a:ext uri="{FF2B5EF4-FFF2-40B4-BE49-F238E27FC236}">
                <a16:creationId xmlns:a16="http://schemas.microsoft.com/office/drawing/2014/main" id="{68F486B4-598B-4E79-90F4-F661100C7B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168" y="2839727"/>
            <a:ext cx="527503" cy="405173"/>
          </a:xfrm>
          <a:prstGeom prst="rect">
            <a:avLst/>
          </a:prstGeom>
        </p:spPr>
      </p:pic>
      <p:pic>
        <p:nvPicPr>
          <p:cNvPr id="21" name="Рисунок 28" descr="Зображення, що містить знак&#10;&#10;Автоматично згенерований опис">
            <a:extLst>
              <a:ext uri="{FF2B5EF4-FFF2-40B4-BE49-F238E27FC236}">
                <a16:creationId xmlns:a16="http://schemas.microsoft.com/office/drawing/2014/main" id="{B46F32F2-7A3A-4656-9A2C-591C041012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045" y="3334932"/>
            <a:ext cx="527503" cy="405173"/>
          </a:xfrm>
          <a:prstGeom prst="rect">
            <a:avLst/>
          </a:prstGeom>
        </p:spPr>
      </p:pic>
      <p:pic>
        <p:nvPicPr>
          <p:cNvPr id="23" name="Рисунок 14" descr="Зображення, що містить знак&#10;&#10;Автоматично згенерований опис">
            <a:extLst>
              <a:ext uri="{FF2B5EF4-FFF2-40B4-BE49-F238E27FC236}">
                <a16:creationId xmlns:a16="http://schemas.microsoft.com/office/drawing/2014/main" id="{99FAE96F-6D68-4346-8B32-43D16A4E9C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849" y="3740105"/>
            <a:ext cx="527503" cy="405173"/>
          </a:xfrm>
          <a:prstGeom prst="rect">
            <a:avLst/>
          </a:prstGeom>
        </p:spPr>
      </p:pic>
      <p:pic>
        <p:nvPicPr>
          <p:cNvPr id="27" name="Рисунок 27" descr="Зображення, що містить світлий&#10;&#10;Автоматично згенерований опис">
            <a:extLst>
              <a:ext uri="{FF2B5EF4-FFF2-40B4-BE49-F238E27FC236}">
                <a16:creationId xmlns:a16="http://schemas.microsoft.com/office/drawing/2014/main" id="{E27ECEFF-2F7B-42DA-A3C0-973A287FD0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5851" y="1521622"/>
            <a:ext cx="828823" cy="828823"/>
          </a:xfrm>
          <a:prstGeom prst="rect">
            <a:avLst/>
          </a:prstGeom>
        </p:spPr>
      </p:pic>
      <p:cxnSp>
        <p:nvCxnSpPr>
          <p:cNvPr id="20" name="Пряма сполучна лінія 19">
            <a:extLst>
              <a:ext uri="{FF2B5EF4-FFF2-40B4-BE49-F238E27FC236}">
                <a16:creationId xmlns:a16="http://schemas.microsoft.com/office/drawing/2014/main" id="{9E69BBAB-D408-4240-80E2-EA716A007589}"/>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CEE44F7-53EF-4451-8D48-3C2479C9FF3D}"/>
              </a:ext>
            </a:extLst>
          </p:cNvPr>
          <p:cNvSpPr txBox="1"/>
          <p:nvPr/>
        </p:nvSpPr>
        <p:spPr>
          <a:xfrm>
            <a:off x="476288" y="5374124"/>
            <a:ext cx="11166397" cy="1015663"/>
          </a:xfrm>
          <a:prstGeom prst="rect">
            <a:avLst/>
          </a:prstGeom>
          <a:noFill/>
        </p:spPr>
        <p:txBody>
          <a:bodyPr wrap="square" rtlCol="0">
            <a:spAutoFit/>
          </a:bodyPr>
          <a:lstStyle/>
          <a:p>
            <a:r>
              <a:rPr lang="uk-UA" sz="2000" i="1" dirty="0">
                <a:latin typeface="Helvetica" panose="020B0604020202020204" pitchFamily="34" charset="0"/>
                <a:cs typeface="Helvetica" panose="020B0604020202020204" pitchFamily="34" charset="0"/>
              </a:rPr>
              <a:t>Якщо достовірна </a:t>
            </a:r>
            <a:r>
              <a:rPr lang="uk-UA" sz="2000" b="1" i="1" dirty="0">
                <a:latin typeface="Helvetica" panose="020B0604020202020204" pitchFamily="34" charset="0"/>
                <a:cs typeface="Helvetica" panose="020B0604020202020204" pitchFamily="34" charset="0"/>
              </a:rPr>
              <a:t>вартість</a:t>
            </a:r>
            <a:r>
              <a:rPr lang="uk-UA" sz="2000" i="1" dirty="0">
                <a:latin typeface="Helvetica" panose="020B0604020202020204" pitchFamily="34" charset="0"/>
                <a:cs typeface="Helvetica" panose="020B0604020202020204" pitchFamily="34" charset="0"/>
              </a:rPr>
              <a:t> цінного рухомого майна </a:t>
            </a:r>
            <a:r>
              <a:rPr lang="uk-UA" sz="2000" b="1" i="1" dirty="0">
                <a:latin typeface="Helvetica" panose="020B0604020202020204" pitchFamily="34" charset="0"/>
                <a:cs typeface="Helvetica" panose="020B0604020202020204" pitchFamily="34" charset="0"/>
              </a:rPr>
              <a:t>не відома </a:t>
            </a:r>
            <a:r>
              <a:rPr lang="uk-UA" sz="2000" i="1" dirty="0">
                <a:latin typeface="Helvetica" panose="020B0604020202020204" pitchFamily="34" charset="0"/>
                <a:cs typeface="Helvetica" panose="020B0604020202020204" pitchFamily="34" charset="0"/>
              </a:rPr>
              <a:t>/ не може бути відомою та підтвердженою, відомості про такий об’єкт не підлягають декларуванню у розділі  5 «Цінне рухоме майно (крім транспортних засобів)» декларації.</a:t>
            </a:r>
            <a:endParaRPr lang="uk-UA" sz="24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67284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65A67912-47AA-47EC-A114-B8F48EACA563}"/>
              </a:ext>
            </a:extLst>
          </p:cNvPr>
          <p:cNvSpPr txBox="1"/>
          <p:nvPr/>
        </p:nvSpPr>
        <p:spPr>
          <a:xfrm>
            <a:off x="930744" y="582799"/>
            <a:ext cx="10796592"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6. Цінне рухоме майно — транспортні засоби</a:t>
            </a:r>
          </a:p>
        </p:txBody>
      </p:sp>
      <p:graphicFrame>
        <p:nvGraphicFramePr>
          <p:cNvPr id="13" name="Таблиця 6">
            <a:extLst>
              <a:ext uri="{FF2B5EF4-FFF2-40B4-BE49-F238E27FC236}">
                <a16:creationId xmlns:a16="http://schemas.microsoft.com/office/drawing/2014/main" id="{A900CF1C-AC95-48DC-B0EB-6CC61E5DE64E}"/>
              </a:ext>
            </a:extLst>
          </p:cNvPr>
          <p:cNvGraphicFramePr>
            <a:graphicFrameLocks noGrp="1"/>
          </p:cNvGraphicFramePr>
          <p:nvPr>
            <p:extLst>
              <p:ext uri="{D42A27DB-BD31-4B8C-83A1-F6EECF244321}">
                <p14:modId xmlns:p14="http://schemas.microsoft.com/office/powerpoint/2010/main" val="514769342"/>
              </p:ext>
            </p:extLst>
          </p:nvPr>
        </p:nvGraphicFramePr>
        <p:xfrm>
          <a:off x="605619" y="1659430"/>
          <a:ext cx="10939252" cy="4209445"/>
        </p:xfrm>
        <a:graphic>
          <a:graphicData uri="http://schemas.openxmlformats.org/drawingml/2006/table">
            <a:tbl>
              <a:tblPr firstRow="1" bandRow="1">
                <a:tableStyleId>{D27102A9-8310-4765-A935-A1911B00CA55}</a:tableStyleId>
              </a:tblPr>
              <a:tblGrid>
                <a:gridCol w="5469626">
                  <a:extLst>
                    <a:ext uri="{9D8B030D-6E8A-4147-A177-3AD203B41FA5}">
                      <a16:colId xmlns:a16="http://schemas.microsoft.com/office/drawing/2014/main" val="1988133964"/>
                    </a:ext>
                  </a:extLst>
                </a:gridCol>
                <a:gridCol w="5469626">
                  <a:extLst>
                    <a:ext uri="{9D8B030D-6E8A-4147-A177-3AD203B41FA5}">
                      <a16:colId xmlns:a16="http://schemas.microsoft.com/office/drawing/2014/main" val="3178698056"/>
                    </a:ext>
                  </a:extLst>
                </a:gridCol>
              </a:tblGrid>
              <a:tr h="481308">
                <a:tc>
                  <a:txBody>
                    <a:bodyPr/>
                    <a:lstStyle/>
                    <a:p>
                      <a:pPr algn="ctr"/>
                      <a:r>
                        <a:rPr lang="uk-UA" sz="2000" b="1" dirty="0">
                          <a:solidFill>
                            <a:srgbClr val="27A0F2"/>
                          </a:solidFill>
                        </a:rPr>
                        <a:t>Вид</a:t>
                      </a:r>
                      <a:endParaRPr lang="uk-UA" sz="2000" b="1" dirty="0">
                        <a:solidFill>
                          <a:srgbClr val="27A0F2"/>
                        </a:solidFill>
                        <a:latin typeface="Helvetica" panose="020B0604020202020204" pitchFamily="34" charset="0"/>
                        <a:ea typeface="Roboto" panose="02000000000000000000" pitchFamily="2" charset="0"/>
                        <a:cs typeface="Helvetica" panose="020B0604020202020204" pitchFamily="34" charset="0"/>
                      </a:endParaRPr>
                    </a:p>
                  </a:txBody>
                  <a:tcPr/>
                </a:tc>
                <a:tc>
                  <a:txBody>
                    <a:bodyPr/>
                    <a:lstStyle/>
                    <a:p>
                      <a:pPr algn="ctr"/>
                      <a:r>
                        <a:rPr lang="uk-UA" sz="2000" b="1" dirty="0">
                          <a:solidFill>
                            <a:srgbClr val="27A0F2"/>
                          </a:solidFill>
                        </a:rPr>
                        <a:t>Джерело</a:t>
                      </a:r>
                      <a:endParaRPr lang="uk-UA" sz="2000" b="1" dirty="0">
                        <a:solidFill>
                          <a:srgbClr val="27A0F2"/>
                        </a:solidFill>
                        <a:latin typeface="Helvetica" panose="020B0604020202020204" pitchFamily="34" charset="0"/>
                        <a:ea typeface="Roboto" panose="02000000000000000000" pitchFamily="2" charset="0"/>
                        <a:cs typeface="Helvetica" panose="020B0604020202020204" pitchFamily="34" charset="0"/>
                      </a:endParaRPr>
                    </a:p>
                  </a:txBody>
                  <a:tcPr/>
                </a:tc>
                <a:extLst>
                  <a:ext uri="{0D108BD9-81ED-4DB2-BD59-A6C34878D82A}">
                    <a16:rowId xmlns:a16="http://schemas.microsoft.com/office/drawing/2014/main" val="4107158113"/>
                  </a:ext>
                </a:extLst>
              </a:tr>
              <a:tr h="1015417">
                <a:tc>
                  <a:txBody>
                    <a:bodyPr/>
                    <a:lstStyle/>
                    <a:p>
                      <a:pPr algn="ctr"/>
                      <a:r>
                        <a:rPr lang="ru-RU" sz="2000" dirty="0" err="1"/>
                        <a:t>Транспортні</a:t>
                      </a:r>
                      <a:r>
                        <a:rPr lang="ru-RU" sz="2000" dirty="0"/>
                        <a:t> </a:t>
                      </a:r>
                      <a:r>
                        <a:rPr lang="ru-RU" sz="2000" dirty="0" err="1"/>
                        <a:t>засоби</a:t>
                      </a:r>
                      <a:r>
                        <a:rPr lang="ru-RU" sz="2000" dirty="0"/>
                        <a:t> </a:t>
                      </a:r>
                      <a:endParaRPr lang="en-US" sz="2000" dirty="0"/>
                    </a:p>
                    <a:p>
                      <a:pPr algn="ctr"/>
                      <a:r>
                        <a:rPr lang="ru-RU" sz="2000" dirty="0"/>
                        <a:t>(</a:t>
                      </a:r>
                      <a:r>
                        <a:rPr lang="ru-RU" sz="2000" dirty="0" err="1"/>
                        <a:t>автомобіль</a:t>
                      </a:r>
                      <a:r>
                        <a:rPr lang="ru-RU" sz="2000" dirty="0"/>
                        <a:t>, автобус, мотоцикл, </a:t>
                      </a:r>
                      <a:r>
                        <a:rPr lang="ru-RU" sz="2000" dirty="0" err="1"/>
                        <a:t>причеп</a:t>
                      </a:r>
                      <a:r>
                        <a:rPr lang="ru-RU" sz="2000" dirty="0"/>
                        <a:t>)</a:t>
                      </a:r>
                    </a:p>
                    <a:p>
                      <a:pPr algn="ctr"/>
                      <a:endParaRPr lang="uk-UA" sz="2000" dirty="0">
                        <a:latin typeface="Helvetica" panose="020B0604020202020204" pitchFamily="34" charset="0"/>
                        <a:ea typeface="Roboto" panose="02000000000000000000" pitchFamily="2" charset="0"/>
                        <a:cs typeface="Helvetica" panose="020B0604020202020204" pitchFamily="34" charset="0"/>
                      </a:endParaRPr>
                    </a:p>
                  </a:txBody>
                  <a:tcPr/>
                </a:tc>
                <a:tc>
                  <a:txBody>
                    <a:bodyPr/>
                    <a:lstStyle/>
                    <a:p>
                      <a:pPr algn="ctr"/>
                      <a:r>
                        <a:rPr lang="uk-UA" sz="2000" noProof="0" dirty="0"/>
                        <a:t>Свідоцтво про реєстрацію транспортного засобу (техпаспорт), НАІС МВС України, цивільно-правові угоди</a:t>
                      </a:r>
                      <a:endParaRPr lang="uk-UA" sz="2000" noProof="0" dirty="0">
                        <a:latin typeface="Helvetica" panose="020B0604020202020204" pitchFamily="34" charset="0"/>
                        <a:ea typeface="Roboto" panose="02000000000000000000" pitchFamily="2" charset="0"/>
                        <a:cs typeface="Helvetica" panose="020B0604020202020204" pitchFamily="34" charset="0"/>
                      </a:endParaRPr>
                    </a:p>
                  </a:txBody>
                  <a:tcPr/>
                </a:tc>
                <a:extLst>
                  <a:ext uri="{0D108BD9-81ED-4DB2-BD59-A6C34878D82A}">
                    <a16:rowId xmlns:a16="http://schemas.microsoft.com/office/drawing/2014/main" val="2371141284"/>
                  </a:ext>
                </a:extLst>
              </a:tr>
              <a:tr h="937641">
                <a:tc>
                  <a:txBody>
                    <a:bodyPr/>
                    <a:lstStyle/>
                    <a:p>
                      <a:pPr algn="ctr"/>
                      <a:r>
                        <a:rPr lang="uk-UA" sz="2000" dirty="0"/>
                        <a:t>Сільгосптехніка (трактори, самохідні шасі, будівельні машини, інші механізми)</a:t>
                      </a:r>
                    </a:p>
                    <a:p>
                      <a:pPr algn="ctr"/>
                      <a:endParaRPr lang="uk-UA" sz="2000" dirty="0">
                        <a:latin typeface="Helvetica" panose="020B0604020202020204" pitchFamily="34" charset="0"/>
                        <a:ea typeface="Roboto" panose="02000000000000000000" pitchFamily="2" charset="0"/>
                        <a:cs typeface="Helvetica" panose="020B0604020202020204" pitchFamily="34" charset="0"/>
                      </a:endParaRPr>
                    </a:p>
                  </a:txBody>
                  <a:tcPr/>
                </a:tc>
                <a:tc>
                  <a:txBody>
                    <a:bodyPr/>
                    <a:lstStyle/>
                    <a:p>
                      <a:pPr algn="ctr"/>
                      <a:r>
                        <a:rPr lang="uk-UA" sz="2000" noProof="0" dirty="0"/>
                        <a:t>Свідоцтво про реєстрацію транспортного засобу (техпаспорт), Книга реєстрації машин, Книга тимчасової реєстрації машин</a:t>
                      </a:r>
                      <a:endParaRPr lang="uk-UA" sz="2000" noProof="0" dirty="0">
                        <a:latin typeface="Helvetica" panose="020B0604020202020204" pitchFamily="34" charset="0"/>
                        <a:ea typeface="Roboto" panose="02000000000000000000" pitchFamily="2" charset="0"/>
                        <a:cs typeface="Helvetica" panose="020B0604020202020204" pitchFamily="34" charset="0"/>
                      </a:endParaRPr>
                    </a:p>
                  </a:txBody>
                  <a:tcPr/>
                </a:tc>
                <a:extLst>
                  <a:ext uri="{0D108BD9-81ED-4DB2-BD59-A6C34878D82A}">
                    <a16:rowId xmlns:a16="http://schemas.microsoft.com/office/drawing/2014/main" val="1132494784"/>
                  </a:ext>
                </a:extLst>
              </a:tr>
              <a:tr h="653507">
                <a:tc>
                  <a:txBody>
                    <a:bodyPr/>
                    <a:lstStyle/>
                    <a:p>
                      <a:pPr algn="ctr"/>
                      <a:r>
                        <a:rPr lang="uk-UA" sz="2000" dirty="0"/>
                        <a:t>Літаки та гелікоптери </a:t>
                      </a:r>
                    </a:p>
                    <a:p>
                      <a:pPr algn="ctr"/>
                      <a:endParaRPr lang="uk-UA" sz="2000" dirty="0">
                        <a:latin typeface="Helvetica" panose="020B0604020202020204" pitchFamily="34" charset="0"/>
                        <a:ea typeface="Roboto" panose="02000000000000000000" pitchFamily="2" charset="0"/>
                        <a:cs typeface="Helvetica" panose="020B0604020202020204" pitchFamily="34" charset="0"/>
                      </a:endParaRPr>
                    </a:p>
                  </a:txBody>
                  <a:tcPr/>
                </a:tc>
                <a:tc>
                  <a:txBody>
                    <a:bodyPr/>
                    <a:lstStyle/>
                    <a:p>
                      <a:pPr algn="ctr"/>
                      <a:r>
                        <a:rPr lang="uk-UA" sz="2000" dirty="0"/>
                        <a:t>Реєстраційні документи, Державний реєстр повітряних суден</a:t>
                      </a:r>
                      <a:endParaRPr lang="uk-UA" sz="2000" dirty="0">
                        <a:latin typeface="Helvetica" panose="020B0604020202020204" pitchFamily="34" charset="0"/>
                        <a:ea typeface="Roboto" panose="02000000000000000000" pitchFamily="2" charset="0"/>
                        <a:cs typeface="Helvetica" panose="020B0604020202020204" pitchFamily="34" charset="0"/>
                      </a:endParaRPr>
                    </a:p>
                  </a:txBody>
                  <a:tcPr/>
                </a:tc>
                <a:extLst>
                  <a:ext uri="{0D108BD9-81ED-4DB2-BD59-A6C34878D82A}">
                    <a16:rowId xmlns:a16="http://schemas.microsoft.com/office/drawing/2014/main" val="3492692380"/>
                  </a:ext>
                </a:extLst>
              </a:tr>
              <a:tr h="937641">
                <a:tc>
                  <a:txBody>
                    <a:bodyPr/>
                    <a:lstStyle/>
                    <a:p>
                      <a:pPr algn="ctr"/>
                      <a:r>
                        <a:rPr lang="uk-UA" sz="2000" noProof="0" dirty="0"/>
                        <a:t>Морські, річкові судна, баржі, </a:t>
                      </a:r>
                      <a:r>
                        <a:rPr lang="uk-UA" sz="2000" noProof="0" dirty="0" err="1"/>
                        <a:t>гідроцикли</a:t>
                      </a:r>
                      <a:r>
                        <a:rPr lang="uk-UA" sz="2000" noProof="0" dirty="0"/>
                        <a:t>, човни, катери</a:t>
                      </a:r>
                    </a:p>
                    <a:p>
                      <a:pPr algn="ctr"/>
                      <a:endParaRPr lang="uk-UA" sz="2000" dirty="0">
                        <a:latin typeface="Helvetica" panose="020B0604020202020204" pitchFamily="34" charset="0"/>
                        <a:ea typeface="Roboto" panose="02000000000000000000" pitchFamily="2" charset="0"/>
                        <a:cs typeface="Helvetica" panose="020B0604020202020204" pitchFamily="34" charset="0"/>
                      </a:endParaRPr>
                    </a:p>
                  </a:txBody>
                  <a:tcPr/>
                </a:tc>
                <a:tc>
                  <a:txBody>
                    <a:bodyPr/>
                    <a:lstStyle/>
                    <a:p>
                      <a:pPr algn="ctr"/>
                      <a:r>
                        <a:rPr lang="uk-UA" sz="2000" dirty="0"/>
                        <a:t>Реєстраційні документи, Державний судновий реєстр, Суднова книга,</a:t>
                      </a:r>
                      <a:endParaRPr lang="en-US" sz="2000" dirty="0"/>
                    </a:p>
                    <a:p>
                      <a:pPr algn="ctr"/>
                      <a:r>
                        <a:rPr lang="uk-UA" sz="2000" dirty="0"/>
                        <a:t> цивільно-правові угоди</a:t>
                      </a:r>
                      <a:endParaRPr lang="uk-UA" sz="2000" dirty="0">
                        <a:latin typeface="Helvetica" panose="020B0604020202020204" pitchFamily="34" charset="0"/>
                        <a:ea typeface="Roboto" panose="02000000000000000000" pitchFamily="2" charset="0"/>
                        <a:cs typeface="Helvetica" panose="020B0604020202020204" pitchFamily="34" charset="0"/>
                      </a:endParaRPr>
                    </a:p>
                  </a:txBody>
                  <a:tcPr/>
                </a:tc>
                <a:extLst>
                  <a:ext uri="{0D108BD9-81ED-4DB2-BD59-A6C34878D82A}">
                    <a16:rowId xmlns:a16="http://schemas.microsoft.com/office/drawing/2014/main" val="1445707974"/>
                  </a:ext>
                </a:extLst>
              </a:tr>
            </a:tbl>
          </a:graphicData>
        </a:graphic>
      </p:graphicFrame>
      <p:sp>
        <p:nvSpPr>
          <p:cNvPr id="20" name="Текст 2">
            <a:extLst>
              <a:ext uri="{FF2B5EF4-FFF2-40B4-BE49-F238E27FC236}">
                <a16:creationId xmlns:a16="http://schemas.microsoft.com/office/drawing/2014/main" id="{5669F8C6-EEA9-4E8C-99C0-99AD12667173}"/>
              </a:ext>
            </a:extLst>
          </p:cNvPr>
          <p:cNvSpPr txBox="1">
            <a:spLocks/>
          </p:cNvSpPr>
          <p:nvPr/>
        </p:nvSpPr>
        <p:spPr>
          <a:xfrm>
            <a:off x="695691" y="6251906"/>
            <a:ext cx="10345594" cy="469763"/>
          </a:xfrm>
          <a:prstGeom prst="rect">
            <a:avLst/>
          </a:prstGeom>
        </p:spPr>
        <p:txBody>
          <a:bodyPr vert="horz" lIns="91440" tIns="45720" rIns="91440" bIns="45720" rtlCol="0" anchor="ctr">
            <a:normAutofit/>
          </a:bodyPr>
          <a:lstStyle>
            <a:defPPr>
              <a:defRPr lang="uk-UA"/>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uk-UA" sz="1800" dirty="0">
                <a:latin typeface="Helvetica" panose="020B0604020202020204" pitchFamily="34" charset="0"/>
                <a:cs typeface="Helvetica" panose="020B0604020202020204" pitchFamily="34" charset="0"/>
              </a:rPr>
              <a:t>*Дані зазначаються незалежно від вартості транспортного засобу</a:t>
            </a:r>
          </a:p>
          <a:p>
            <a:endParaRPr lang="uk-UA" dirty="0"/>
          </a:p>
        </p:txBody>
      </p:sp>
      <p:cxnSp>
        <p:nvCxnSpPr>
          <p:cNvPr id="11" name="Пряма сполучна лінія 10">
            <a:extLst>
              <a:ext uri="{FF2B5EF4-FFF2-40B4-BE49-F238E27FC236}">
                <a16:creationId xmlns:a16="http://schemas.microsoft.com/office/drawing/2014/main" id="{A72293B8-371F-4B9C-9711-90E7A032B268}"/>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830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Текст 2">
            <a:extLst>
              <a:ext uri="{FF2B5EF4-FFF2-40B4-BE49-F238E27FC236}">
                <a16:creationId xmlns:a16="http://schemas.microsoft.com/office/drawing/2014/main" id="{F8ECFD52-074E-4F29-964E-02D6028D945B}"/>
              </a:ext>
            </a:extLst>
          </p:cNvPr>
          <p:cNvSpPr txBox="1">
            <a:spLocks/>
          </p:cNvSpPr>
          <p:nvPr/>
        </p:nvSpPr>
        <p:spPr>
          <a:xfrm>
            <a:off x="4175850" y="2198746"/>
            <a:ext cx="7377519" cy="4279983"/>
          </a:xfrm>
          <a:prstGeom prst="rect">
            <a:avLst/>
          </a:prstGeom>
        </p:spPr>
        <p:txBody>
          <a:bodyPr vert="horz" lIns="91440" tIns="45720" rIns="91440" bIns="45720" rtlCol="0" anchor="ctr">
            <a:normAutofit/>
          </a:bodyPr>
          <a:lstStyle>
            <a:defPPr>
              <a:defRPr lang="uk-UA"/>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uk-UA" sz="2200" b="1" dirty="0">
                <a:solidFill>
                  <a:srgbClr val="27A0F2"/>
                </a:solidFill>
                <a:latin typeface="Helvetica" panose="020B0604020202020204" pitchFamily="34" charset="0"/>
                <a:cs typeface="Helvetica" panose="020B0604020202020204" pitchFamily="34" charset="0"/>
              </a:rPr>
              <a:t>Момент набуття права власності</a:t>
            </a:r>
          </a:p>
          <a:p>
            <a:endParaRPr lang="uk-UA" sz="2200" b="1" dirty="0">
              <a:solidFill>
                <a:schemeClr val="tx1"/>
              </a:solidFill>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
            </a:pPr>
            <a:r>
              <a:rPr lang="uk-UA" sz="2200" dirty="0">
                <a:solidFill>
                  <a:schemeClr val="tx1"/>
                </a:solidFill>
                <a:latin typeface="Helvetica" panose="020B0604020202020204" pitchFamily="34" charset="0"/>
                <a:cs typeface="Helvetica" panose="020B0604020202020204" pitchFamily="34" charset="0"/>
              </a:rPr>
              <a:t>з моменту передання майна, якщо інше </a:t>
            </a:r>
            <a:br>
              <a:rPr lang="uk-UA" sz="2200" dirty="0">
                <a:solidFill>
                  <a:schemeClr val="tx1"/>
                </a:solidFill>
                <a:latin typeface="Helvetica" panose="020B0604020202020204" pitchFamily="34" charset="0"/>
                <a:cs typeface="Helvetica" panose="020B0604020202020204" pitchFamily="34" charset="0"/>
              </a:rPr>
            </a:br>
            <a:r>
              <a:rPr lang="uk-UA" sz="2200" dirty="0">
                <a:solidFill>
                  <a:schemeClr val="tx1"/>
                </a:solidFill>
                <a:latin typeface="Helvetica" panose="020B0604020202020204" pitchFamily="34" charset="0"/>
                <a:cs typeface="Helvetica" panose="020B0604020202020204" pitchFamily="34" charset="0"/>
              </a:rPr>
              <a:t>не встановлено договором або законом</a:t>
            </a:r>
          </a:p>
          <a:p>
            <a:pPr marL="342900" indent="-342900">
              <a:buFont typeface="Wingdings" panose="05000000000000000000" pitchFamily="2" charset="2"/>
              <a:buChar char="§"/>
            </a:pPr>
            <a:endParaRPr lang="uk-UA" sz="2200" dirty="0">
              <a:solidFill>
                <a:schemeClr val="tx1"/>
              </a:solidFill>
              <a:latin typeface="Helvetica" panose="020B0604020202020204" pitchFamily="34" charset="0"/>
              <a:cs typeface="Helvetica" panose="020B0604020202020204" pitchFamily="34" charset="0"/>
            </a:endParaRPr>
          </a:p>
          <a:p>
            <a:pPr marL="800100" lvl="1" indent="-342900">
              <a:buFont typeface="Arial" panose="020B0604020202020204" pitchFamily="34" charset="0"/>
              <a:buChar char="•"/>
            </a:pPr>
            <a:r>
              <a:rPr lang="uk-UA" sz="2200" dirty="0">
                <a:solidFill>
                  <a:schemeClr val="tx1"/>
                </a:solidFill>
                <a:latin typeface="Helvetica" panose="020B0604020202020204" pitchFamily="34" charset="0"/>
                <a:cs typeface="Helvetica" panose="020B0604020202020204" pitchFamily="34" charset="0"/>
              </a:rPr>
              <a:t>підписання акту приймання-передачі,</a:t>
            </a:r>
            <a:endParaRPr lang="uk-UA" sz="2200" dirty="0">
              <a:latin typeface="Helvetica" panose="020B0604020202020204" pitchFamily="34" charset="0"/>
              <a:cs typeface="Helvetica" panose="020B0604020202020204" pitchFamily="34" charset="0"/>
            </a:endParaRPr>
          </a:p>
          <a:p>
            <a:pPr marL="800100" lvl="1" indent="-342900">
              <a:buFont typeface="Arial" panose="020B0604020202020204" pitchFamily="34" charset="0"/>
              <a:buChar char="•"/>
            </a:pPr>
            <a:r>
              <a:rPr lang="uk-UA" sz="2200" dirty="0">
                <a:solidFill>
                  <a:schemeClr val="tx1"/>
                </a:solidFill>
                <a:latin typeface="Helvetica" panose="020B0604020202020204" pitchFamily="34" charset="0"/>
                <a:cs typeface="Helvetica" panose="020B0604020202020204" pitchFamily="34" charset="0"/>
              </a:rPr>
              <a:t>реєстрація у РСЦ,</a:t>
            </a:r>
            <a:endParaRPr lang="uk-UA" sz="2200" dirty="0">
              <a:latin typeface="Helvetica" panose="020B0604020202020204" pitchFamily="34" charset="0"/>
              <a:cs typeface="Helvetica" panose="020B0604020202020204" pitchFamily="34" charset="0"/>
            </a:endParaRPr>
          </a:p>
          <a:p>
            <a:pPr marL="800100" lvl="1" indent="-342900">
              <a:buFont typeface="Arial" panose="020B0604020202020204" pitchFamily="34" charset="0"/>
              <a:buChar char="•"/>
            </a:pPr>
            <a:r>
              <a:rPr lang="uk-UA" sz="2200" dirty="0">
                <a:solidFill>
                  <a:schemeClr val="tx1"/>
                </a:solidFill>
                <a:latin typeface="Helvetica" panose="020B0604020202020204" pitchFamily="34" charset="0"/>
                <a:cs typeface="Helvetica" panose="020B0604020202020204" pitchFamily="34" charset="0"/>
              </a:rPr>
              <a:t>проведення повного розрахунку тощо;</a:t>
            </a:r>
          </a:p>
          <a:p>
            <a:pPr marL="342900" indent="-342900">
              <a:buFont typeface="Wingdings" panose="05000000000000000000" pitchFamily="2" charset="2"/>
              <a:buChar char="§"/>
            </a:pPr>
            <a:endParaRPr lang="uk-UA" sz="2200" dirty="0">
              <a:solidFill>
                <a:schemeClr val="tx1"/>
              </a:solidFill>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
            </a:pPr>
            <a:r>
              <a:rPr lang="uk-UA" sz="2200" dirty="0">
                <a:solidFill>
                  <a:schemeClr val="tx1"/>
                </a:solidFill>
                <a:latin typeface="Helvetica" panose="020B0604020202020204" pitchFamily="34" charset="0"/>
                <a:cs typeface="Helvetica" panose="020B0604020202020204" pitchFamily="34" charset="0"/>
              </a:rPr>
              <a:t>державна реєстрацію ТЗ ≠ державна реєстрація права власності.</a:t>
            </a:r>
          </a:p>
          <a:p>
            <a:endParaRPr lang="uk-UA" sz="2200" dirty="0">
              <a:solidFill>
                <a:schemeClr val="tx1"/>
              </a:solidFill>
              <a:latin typeface="Helvetica" panose="020B0604020202020204" pitchFamily="34" charset="0"/>
              <a:cs typeface="Helvetica" panose="020B0604020202020204" pitchFamily="34" charset="0"/>
            </a:endParaRPr>
          </a:p>
          <a:p>
            <a:endParaRPr lang="uk-UA" sz="2200" dirty="0"/>
          </a:p>
        </p:txBody>
      </p:sp>
      <p:pic>
        <p:nvPicPr>
          <p:cNvPr id="12" name="Рисунок 11" descr="Зображення, що містить малювання, потяг&#10;&#10;Автоматично згенерований опис">
            <a:extLst>
              <a:ext uri="{FF2B5EF4-FFF2-40B4-BE49-F238E27FC236}">
                <a16:creationId xmlns:a16="http://schemas.microsoft.com/office/drawing/2014/main" id="{99E562EA-1516-450D-A273-DF5F502158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64" y="2218177"/>
            <a:ext cx="3340191" cy="3340191"/>
          </a:xfrm>
          <a:prstGeom prst="rect">
            <a:avLst/>
          </a:prstGeom>
        </p:spPr>
      </p:pic>
      <p:sp>
        <p:nvSpPr>
          <p:cNvPr id="11" name="TextBox 10">
            <a:extLst>
              <a:ext uri="{FF2B5EF4-FFF2-40B4-BE49-F238E27FC236}">
                <a16:creationId xmlns:a16="http://schemas.microsoft.com/office/drawing/2014/main" id="{97F782D6-556E-4BEC-8FD3-0FB3DE1D1ECE}"/>
              </a:ext>
            </a:extLst>
          </p:cNvPr>
          <p:cNvSpPr txBox="1"/>
          <p:nvPr/>
        </p:nvSpPr>
        <p:spPr>
          <a:xfrm>
            <a:off x="930744" y="582799"/>
            <a:ext cx="10796592"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6. Цінне рухоме майно — транспортні засоби</a:t>
            </a:r>
          </a:p>
        </p:txBody>
      </p:sp>
      <p:cxnSp>
        <p:nvCxnSpPr>
          <p:cNvPr id="13" name="Пряма сполучна лінія 12">
            <a:extLst>
              <a:ext uri="{FF2B5EF4-FFF2-40B4-BE49-F238E27FC236}">
                <a16:creationId xmlns:a16="http://schemas.microsoft.com/office/drawing/2014/main" id="{A875F6BC-8CF9-40F6-9F18-A14FF5303B52}"/>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80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65A67912-47AA-47EC-A114-B8F48EACA563}"/>
              </a:ext>
            </a:extLst>
          </p:cNvPr>
          <p:cNvSpPr txBox="1"/>
          <p:nvPr/>
        </p:nvSpPr>
        <p:spPr>
          <a:xfrm>
            <a:off x="930744" y="528551"/>
            <a:ext cx="10622194"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6. Володіння, користування транспортним засобом</a:t>
            </a:r>
          </a:p>
        </p:txBody>
      </p:sp>
      <p:sp>
        <p:nvSpPr>
          <p:cNvPr id="23" name="TextBox 22">
            <a:extLst>
              <a:ext uri="{FF2B5EF4-FFF2-40B4-BE49-F238E27FC236}">
                <a16:creationId xmlns:a16="http://schemas.microsoft.com/office/drawing/2014/main" id="{6CC27FE3-0850-41F5-BDBF-1164D7F542F7}"/>
              </a:ext>
            </a:extLst>
          </p:cNvPr>
          <p:cNvSpPr txBox="1"/>
          <p:nvPr/>
        </p:nvSpPr>
        <p:spPr>
          <a:xfrm>
            <a:off x="2167263" y="2188913"/>
            <a:ext cx="3928737" cy="3139321"/>
          </a:xfrm>
          <a:prstGeom prst="rect">
            <a:avLst/>
          </a:prstGeom>
          <a:noFill/>
        </p:spPr>
        <p:txBody>
          <a:bodyPr wrap="square" rtlCol="0">
            <a:spAutoFit/>
          </a:bodyPr>
          <a:lstStyle/>
          <a:p>
            <a:r>
              <a:rPr lang="uk-UA" sz="2200" dirty="0">
                <a:latin typeface="Helvetica" panose="020B0604020202020204" pitchFamily="34" charset="0"/>
                <a:cs typeface="Helvetica" panose="020B0604020202020204" pitchFamily="34" charset="0"/>
              </a:rPr>
              <a:t>Станом на 31 грудня звітного періоду.</a:t>
            </a:r>
          </a:p>
          <a:p>
            <a:endParaRPr lang="en-US" sz="2200" dirty="0">
              <a:latin typeface="Helvetica" panose="020B0604020202020204" pitchFamily="34" charset="0"/>
              <a:cs typeface="Helvetica" panose="020B0604020202020204" pitchFamily="34" charset="0"/>
            </a:endParaRPr>
          </a:p>
          <a:p>
            <a:endParaRPr lang="en-US" sz="2200" dirty="0">
              <a:latin typeface="Helvetica" panose="020B0604020202020204" pitchFamily="34" charset="0"/>
              <a:cs typeface="Helvetica" panose="020B0604020202020204" pitchFamily="34" charset="0"/>
            </a:endParaRPr>
          </a:p>
          <a:p>
            <a:endParaRPr lang="uk-UA" sz="2200" dirty="0">
              <a:latin typeface="Helvetica" panose="020B0604020202020204" pitchFamily="34" charset="0"/>
              <a:cs typeface="Helvetica" panose="020B0604020202020204" pitchFamily="34" charset="0"/>
            </a:endParaRPr>
          </a:p>
          <a:p>
            <a:r>
              <a:rPr lang="uk-UA" sz="2200" dirty="0">
                <a:latin typeface="Helvetica" panose="020B0604020202020204" pitchFamily="34" charset="0"/>
                <a:cs typeface="Helvetica" panose="020B0604020202020204" pitchFamily="34" charset="0"/>
              </a:rPr>
              <a:t>Володіння/користування сукупно протягом не менше половини днів протягом звітного періоду.</a:t>
            </a:r>
          </a:p>
        </p:txBody>
      </p:sp>
      <p:sp>
        <p:nvSpPr>
          <p:cNvPr id="24" name="TextBox 23">
            <a:extLst>
              <a:ext uri="{FF2B5EF4-FFF2-40B4-BE49-F238E27FC236}">
                <a16:creationId xmlns:a16="http://schemas.microsoft.com/office/drawing/2014/main" id="{D17478A6-5739-45B8-AD99-5D0A6569FF7B}"/>
              </a:ext>
            </a:extLst>
          </p:cNvPr>
          <p:cNvSpPr txBox="1"/>
          <p:nvPr/>
        </p:nvSpPr>
        <p:spPr>
          <a:xfrm>
            <a:off x="7369321" y="2188913"/>
            <a:ext cx="4442723" cy="2462213"/>
          </a:xfrm>
          <a:prstGeom prst="rect">
            <a:avLst/>
          </a:prstGeom>
          <a:noFill/>
        </p:spPr>
        <p:txBody>
          <a:bodyPr wrap="square" rtlCol="0">
            <a:spAutoFit/>
          </a:bodyPr>
          <a:lstStyle/>
          <a:p>
            <a:r>
              <a:rPr lang="uk-UA" sz="2200" dirty="0">
                <a:latin typeface="Helvetica" panose="020B0604020202020204" pitchFamily="34" charset="0"/>
                <a:cs typeface="Helvetica" panose="020B0604020202020204" pitchFamily="34" charset="0"/>
              </a:rPr>
              <a:t>Зазначається, навіть якщо фактично не використовується.</a:t>
            </a:r>
          </a:p>
          <a:p>
            <a:endParaRPr lang="uk-UA" sz="2200" dirty="0">
              <a:latin typeface="Helvetica" panose="020B0604020202020204" pitchFamily="34" charset="0"/>
              <a:cs typeface="Helvetica" panose="020B0604020202020204" pitchFamily="34" charset="0"/>
            </a:endParaRPr>
          </a:p>
          <a:p>
            <a:endParaRPr lang="uk-UA" sz="2200" dirty="0">
              <a:latin typeface="Helvetica" panose="020B0604020202020204" pitchFamily="34" charset="0"/>
              <a:cs typeface="Helvetica" panose="020B0604020202020204" pitchFamily="34" charset="0"/>
            </a:endParaRPr>
          </a:p>
          <a:p>
            <a:endParaRPr lang="uk-UA" sz="2200" dirty="0">
              <a:latin typeface="Helvetica" panose="020B0604020202020204" pitchFamily="34" charset="0"/>
              <a:cs typeface="Helvetica" panose="020B0604020202020204" pitchFamily="34" charset="0"/>
            </a:endParaRPr>
          </a:p>
          <a:p>
            <a:endParaRPr lang="uk-UA" sz="2200" dirty="0">
              <a:latin typeface="Helvetica" panose="020B0604020202020204" pitchFamily="34" charset="0"/>
              <a:cs typeface="Helvetica" panose="020B0604020202020204" pitchFamily="34" charset="0"/>
            </a:endParaRPr>
          </a:p>
          <a:p>
            <a:r>
              <a:rPr lang="uk-UA" sz="2200" dirty="0">
                <a:latin typeface="Helvetica" panose="020B0604020202020204" pitchFamily="34" charset="0"/>
                <a:cs typeface="Helvetica" panose="020B0604020202020204" pitchFamily="34" charset="0"/>
              </a:rPr>
              <a:t>Форма правочину не важлива.</a:t>
            </a:r>
          </a:p>
        </p:txBody>
      </p:sp>
      <p:pic>
        <p:nvPicPr>
          <p:cNvPr id="27" name="Рисунок 26" descr="Зображення, що містить малювання&#10;&#10;Автоматично згенерований опис">
            <a:extLst>
              <a:ext uri="{FF2B5EF4-FFF2-40B4-BE49-F238E27FC236}">
                <a16:creationId xmlns:a16="http://schemas.microsoft.com/office/drawing/2014/main" id="{BDD8C33E-4533-4BB0-8F87-4B80D63231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112" y="2005461"/>
            <a:ext cx="1036101" cy="1036101"/>
          </a:xfrm>
          <a:prstGeom prst="rect">
            <a:avLst/>
          </a:prstGeom>
        </p:spPr>
      </p:pic>
      <p:pic>
        <p:nvPicPr>
          <p:cNvPr id="28" name="Рисунок 27" descr="Зображення, що містить світлий&#10;&#10;Автоматично згенерований опис">
            <a:extLst>
              <a:ext uri="{FF2B5EF4-FFF2-40B4-BE49-F238E27FC236}">
                <a16:creationId xmlns:a16="http://schemas.microsoft.com/office/drawing/2014/main" id="{66D0DA3F-FB7D-4692-9BEB-08AD9E87F7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7829" y="1827652"/>
            <a:ext cx="1139262" cy="1139262"/>
          </a:xfrm>
          <a:prstGeom prst="rect">
            <a:avLst/>
          </a:prstGeom>
        </p:spPr>
      </p:pic>
      <p:pic>
        <p:nvPicPr>
          <p:cNvPr id="29" name="Рисунок 28" descr="Зображення, що містить малювання&#10;&#10;Автоматично згенерований опис">
            <a:extLst>
              <a:ext uri="{FF2B5EF4-FFF2-40B4-BE49-F238E27FC236}">
                <a16:creationId xmlns:a16="http://schemas.microsoft.com/office/drawing/2014/main" id="{662C6ECE-F2E6-402E-B456-EA05D5A000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112" y="3789576"/>
            <a:ext cx="1036101" cy="1036101"/>
          </a:xfrm>
          <a:prstGeom prst="rect">
            <a:avLst/>
          </a:prstGeom>
        </p:spPr>
      </p:pic>
      <p:pic>
        <p:nvPicPr>
          <p:cNvPr id="30" name="Рисунок 29" descr="Зображення, що містить світлий&#10;&#10;Автоматично згенерований опис">
            <a:extLst>
              <a:ext uri="{FF2B5EF4-FFF2-40B4-BE49-F238E27FC236}">
                <a16:creationId xmlns:a16="http://schemas.microsoft.com/office/drawing/2014/main" id="{28732E95-1574-4036-9B77-48056B1CF9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9386" y="3737995"/>
            <a:ext cx="1139262" cy="1139262"/>
          </a:xfrm>
          <a:prstGeom prst="rect">
            <a:avLst/>
          </a:prstGeom>
        </p:spPr>
      </p:pic>
      <p:cxnSp>
        <p:nvCxnSpPr>
          <p:cNvPr id="15" name="Пряма сполучна лінія 14">
            <a:extLst>
              <a:ext uri="{FF2B5EF4-FFF2-40B4-BE49-F238E27FC236}">
                <a16:creationId xmlns:a16="http://schemas.microsoft.com/office/drawing/2014/main" id="{D81ACE09-4BCE-43D6-9E6E-228A58AD328E}"/>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31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4246450" y="2745471"/>
            <a:ext cx="6941781" cy="1785104"/>
          </a:xfrm>
          <a:prstGeom prst="rect">
            <a:avLst/>
          </a:prstGeom>
          <a:noFill/>
        </p:spPr>
        <p:txBody>
          <a:bodyPr wrap="square" rtlCol="0">
            <a:spAutoFit/>
          </a:bodyPr>
          <a:lstStyle/>
          <a:p>
            <a:pPr marL="342900" indent="-3429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передача транспортного засобу за довіреністю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не припиняє права власності на нього;</a:t>
            </a:r>
          </a:p>
          <a:p>
            <a:endParaRPr lang="en-US" sz="2200" dirty="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авто, передане для продажу за довіреністю, відображається у декларації.</a:t>
            </a:r>
          </a:p>
        </p:txBody>
      </p:sp>
      <p:sp>
        <p:nvSpPr>
          <p:cNvPr id="13" name="TextBox 12">
            <a:extLst>
              <a:ext uri="{FF2B5EF4-FFF2-40B4-BE49-F238E27FC236}">
                <a16:creationId xmlns:a16="http://schemas.microsoft.com/office/drawing/2014/main" id="{E1138ECB-D314-4AAE-890B-7F022E9EFF93}"/>
              </a:ext>
            </a:extLst>
          </p:cNvPr>
          <p:cNvSpPr txBox="1"/>
          <p:nvPr/>
        </p:nvSpPr>
        <p:spPr>
          <a:xfrm>
            <a:off x="926563" y="572415"/>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a:t>
            </a:r>
            <a:r>
              <a:rPr lang="en-US" sz="3000" dirty="0">
                <a:latin typeface="Open Sans" panose="020B0606030504020204" pitchFamily="34" charset="0"/>
                <a:ea typeface="Open Sans" panose="020B0606030504020204" pitchFamily="34" charset="0"/>
                <a:cs typeface="Open Sans" panose="020B0606030504020204" pitchFamily="34" charset="0"/>
              </a:rPr>
              <a:t>6</a:t>
            </a:r>
            <a:r>
              <a:rPr lang="uk-UA" sz="3000" dirty="0">
                <a:latin typeface="Open Sans" panose="020B0606030504020204" pitchFamily="34" charset="0"/>
                <a:ea typeface="Open Sans" panose="020B0606030504020204" pitchFamily="34" charset="0"/>
                <a:cs typeface="Open Sans" panose="020B0606030504020204" pitchFamily="34" charset="0"/>
              </a:rPr>
              <a:t>. Користування за довіреністю</a:t>
            </a:r>
          </a:p>
        </p:txBody>
      </p:sp>
      <p:pic>
        <p:nvPicPr>
          <p:cNvPr id="11" name="Рисунок 11" descr="Зображення, що містить малювання, потяг&#10;&#10;Автоматично згенерований опис">
            <a:extLst>
              <a:ext uri="{FF2B5EF4-FFF2-40B4-BE49-F238E27FC236}">
                <a16:creationId xmlns:a16="http://schemas.microsoft.com/office/drawing/2014/main" id="{911AB185-4CFC-4986-BADC-B47D240CC7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979" y="1958597"/>
            <a:ext cx="3340191" cy="3340191"/>
          </a:xfrm>
          <a:prstGeom prst="rect">
            <a:avLst/>
          </a:prstGeom>
        </p:spPr>
      </p:pic>
      <p:cxnSp>
        <p:nvCxnSpPr>
          <p:cNvPr id="12" name="Пряма сполучна лінія 11">
            <a:extLst>
              <a:ext uri="{FF2B5EF4-FFF2-40B4-BE49-F238E27FC236}">
                <a16:creationId xmlns:a16="http://schemas.microsoft.com/office/drawing/2014/main" id="{701DF8B2-87D4-4BC7-B102-5CBDD502FE8F}"/>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454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3597442" y="1867166"/>
            <a:ext cx="7964905" cy="3785652"/>
          </a:xfrm>
          <a:prstGeom prst="rect">
            <a:avLst/>
          </a:prstGeom>
          <a:noFill/>
        </p:spPr>
        <p:txBody>
          <a:bodyPr wrap="square" rtlCol="0">
            <a:spAutoFit/>
          </a:bodyPr>
          <a:lstStyle/>
          <a:p>
            <a:pPr marL="342900" indent="-342900">
              <a:buFont typeface="Wingdings" panose="05000000000000000000" pitchFamily="2" charset="2"/>
              <a:buChar char="§"/>
            </a:pPr>
            <a:r>
              <a:rPr lang="uk-UA" sz="2400" dirty="0">
                <a:latin typeface="Helvetica" panose="020B0604020202020204" pitchFamily="34" charset="0"/>
                <a:cs typeface="Helvetica" panose="020B0604020202020204" pitchFamily="34" charset="0"/>
              </a:rPr>
              <a:t>вид об’єкта;</a:t>
            </a:r>
          </a:p>
          <a:p>
            <a:pPr marL="342900" indent="-342900">
              <a:buFont typeface="Wingdings" panose="05000000000000000000" pitchFamily="2" charset="2"/>
              <a:buChar char="§"/>
            </a:pPr>
            <a:r>
              <a:rPr lang="uk-UA" sz="2400" dirty="0">
                <a:latin typeface="Helvetica" panose="020B0604020202020204" pitchFamily="34" charset="0"/>
                <a:cs typeface="Helvetica" panose="020B0604020202020204" pitchFamily="34" charset="0"/>
              </a:rPr>
              <a:t>ідентифікаційний номер (</a:t>
            </a:r>
            <a:r>
              <a:rPr lang="en-US" sz="2400" dirty="0">
                <a:latin typeface="Helvetica" panose="020B0604020202020204" pitchFamily="34" charset="0"/>
                <a:cs typeface="Helvetica" panose="020B0604020202020204" pitchFamily="34" charset="0"/>
              </a:rPr>
              <a:t>VIN-</a:t>
            </a:r>
            <a:r>
              <a:rPr lang="uk-UA" sz="2400" dirty="0">
                <a:latin typeface="Helvetica" panose="020B0604020202020204" pitchFamily="34" charset="0"/>
                <a:cs typeface="Helvetica" panose="020B0604020202020204" pitchFamily="34" charset="0"/>
              </a:rPr>
              <a:t>код, номер шасі) (за наявності);</a:t>
            </a:r>
          </a:p>
          <a:p>
            <a:pPr marL="342900" indent="-342900">
              <a:buFont typeface="Wingdings" panose="05000000000000000000" pitchFamily="2" charset="2"/>
              <a:buChar char="§"/>
            </a:pPr>
            <a:r>
              <a:rPr lang="uk-UA" sz="2400" dirty="0">
                <a:latin typeface="Helvetica" panose="020B0604020202020204" pitchFamily="34" charset="0"/>
                <a:cs typeface="Helvetica" panose="020B0604020202020204" pitchFamily="34" charset="0"/>
              </a:rPr>
              <a:t>марку, модель, рік випуску;</a:t>
            </a:r>
          </a:p>
          <a:p>
            <a:pPr marL="342900" indent="-342900">
              <a:buFont typeface="Wingdings" panose="05000000000000000000" pitchFamily="2" charset="2"/>
              <a:buChar char="§"/>
            </a:pPr>
            <a:r>
              <a:rPr lang="uk-UA" sz="2400" dirty="0">
                <a:latin typeface="Helvetica" panose="020B0604020202020204" pitchFamily="34" charset="0"/>
                <a:cs typeface="Helvetica" panose="020B0604020202020204" pitchFamily="34" charset="0"/>
              </a:rPr>
              <a:t>дату набуття права;</a:t>
            </a:r>
          </a:p>
          <a:p>
            <a:pPr marL="342900" indent="-342900">
              <a:buFont typeface="Wingdings" panose="05000000000000000000" pitchFamily="2" charset="2"/>
              <a:buChar char="§"/>
            </a:pPr>
            <a:r>
              <a:rPr lang="uk-UA" sz="2400" dirty="0">
                <a:latin typeface="Helvetica" panose="020B0604020202020204" pitchFamily="34" charset="0"/>
                <a:cs typeface="Helvetica" panose="020B0604020202020204" pitchFamily="34" charset="0"/>
              </a:rPr>
              <a:t>вартість на дату набуття права або вартість за останньою грошовою оцінкою;</a:t>
            </a:r>
          </a:p>
          <a:p>
            <a:pPr marL="342900" indent="-342900">
              <a:buFont typeface="Wingdings" panose="05000000000000000000" pitchFamily="2" charset="2"/>
              <a:buChar char="§"/>
            </a:pPr>
            <a:r>
              <a:rPr lang="uk-UA" sz="2400" dirty="0">
                <a:latin typeface="Helvetica" panose="020B0604020202020204" pitchFamily="34" charset="0"/>
                <a:cs typeface="Helvetica" panose="020B0604020202020204" pitchFamily="34" charset="0"/>
              </a:rPr>
              <a:t>права на цей об’єкт;</a:t>
            </a:r>
          </a:p>
          <a:p>
            <a:pPr marL="342900" indent="-342900">
              <a:buFont typeface="Wingdings" panose="05000000000000000000" pitchFamily="2" charset="2"/>
              <a:buChar char="§"/>
            </a:pPr>
            <a:r>
              <a:rPr lang="uk-UA" sz="2400" dirty="0">
                <a:latin typeface="Helvetica" panose="020B0604020202020204" pitchFamily="34" charset="0"/>
                <a:cs typeface="Helvetica" panose="020B0604020202020204" pitchFamily="34" charset="0"/>
              </a:rPr>
              <a:t>особу, якій належить об’єкт (суб’єкт декларування та/або члени його сім’ї, третя особа).</a:t>
            </a:r>
          </a:p>
        </p:txBody>
      </p:sp>
      <p:sp>
        <p:nvSpPr>
          <p:cNvPr id="13" name="TextBox 12">
            <a:extLst>
              <a:ext uri="{FF2B5EF4-FFF2-40B4-BE49-F238E27FC236}">
                <a16:creationId xmlns:a16="http://schemas.microsoft.com/office/drawing/2014/main" id="{E1138ECB-D314-4AAE-890B-7F022E9EFF93}"/>
              </a:ext>
            </a:extLst>
          </p:cNvPr>
          <p:cNvSpPr txBox="1"/>
          <p:nvPr/>
        </p:nvSpPr>
        <p:spPr>
          <a:xfrm>
            <a:off x="926563" y="572415"/>
            <a:ext cx="9604461" cy="1015663"/>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a:t>
            </a:r>
            <a:r>
              <a:rPr lang="en-US" sz="3000" dirty="0">
                <a:latin typeface="Open Sans" panose="020B0606030504020204"/>
                <a:ea typeface="Open Sans" panose="020B0606030504020204" pitchFamily="34" charset="0"/>
                <a:cs typeface="Open Sans" panose="020B0606030504020204" pitchFamily="34" charset="0"/>
              </a:rPr>
              <a:t>6</a:t>
            </a:r>
            <a:r>
              <a:rPr lang="uk-UA" sz="3000" dirty="0">
                <a:latin typeface="Open Sans" panose="020B0606030504020204" pitchFamily="34" charset="0"/>
                <a:ea typeface="Open Sans" panose="020B0606030504020204" pitchFamily="34" charset="0"/>
                <a:cs typeface="Open Sans" panose="020B0606030504020204" pitchFamily="34" charset="0"/>
              </a:rPr>
              <a:t>. Відомості про транспортні засоби</a:t>
            </a:r>
            <a:endParaRPr lang="uk-UA" sz="3000" dirty="0"/>
          </a:p>
          <a:p>
            <a:endParaRPr lang="uk-UA" sz="3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Рисунок 11" descr="Зображення, що містить малювання, потяг&#10;&#10;Автоматично згенерований опис">
            <a:extLst>
              <a:ext uri="{FF2B5EF4-FFF2-40B4-BE49-F238E27FC236}">
                <a16:creationId xmlns:a16="http://schemas.microsoft.com/office/drawing/2014/main" id="{911AB185-4CFC-4986-BADC-B47D240CC7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979" y="1958597"/>
            <a:ext cx="3340191" cy="3340191"/>
          </a:xfrm>
          <a:prstGeom prst="rect">
            <a:avLst/>
          </a:prstGeom>
        </p:spPr>
      </p:pic>
      <p:cxnSp>
        <p:nvCxnSpPr>
          <p:cNvPr id="12" name="Пряма сполучна лінія 11">
            <a:extLst>
              <a:ext uri="{FF2B5EF4-FFF2-40B4-BE49-F238E27FC236}">
                <a16:creationId xmlns:a16="http://schemas.microsoft.com/office/drawing/2014/main" id="{701DF8B2-87D4-4BC7-B102-5CBDD502FE8F}"/>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912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929915" y="1516390"/>
            <a:ext cx="5905879" cy="5047536"/>
          </a:xfrm>
          <a:prstGeom prst="rect">
            <a:avLst/>
          </a:prstGeom>
          <a:noFill/>
        </p:spPr>
        <p:txBody>
          <a:bodyPr wrap="square" rtlCol="0">
            <a:spAutoFit/>
          </a:bodyPr>
          <a:lstStyle/>
          <a:p>
            <a:r>
              <a:rPr lang="uk-UA" sz="2400" dirty="0">
                <a:latin typeface="Helvetica" panose="020B0604020202020204" pitchFamily="34" charset="0"/>
                <a:cs typeface="Helvetica" panose="020B0604020202020204" pitchFamily="34" charset="0"/>
              </a:rPr>
              <a:t>До цінних паперів належать:</a:t>
            </a:r>
          </a:p>
          <a:p>
            <a:pPr marL="285750" indent="-285750">
              <a:buFont typeface="Arial" panose="020B0604020202020204" pitchFamily="34" charset="0"/>
              <a:buChar char="•"/>
            </a:pPr>
            <a:r>
              <a:rPr lang="uk-UA" dirty="0">
                <a:latin typeface="Helvetica" panose="020B0604020202020204" pitchFamily="34" charset="0"/>
                <a:cs typeface="Helvetica" panose="020B0604020202020204" pitchFamily="34" charset="0"/>
              </a:rPr>
              <a:t>акції;</a:t>
            </a:r>
          </a:p>
          <a:p>
            <a:pPr marL="342900" indent="-342900">
              <a:buFont typeface="Arial" panose="020B0604020202020204" pitchFamily="34" charset="0"/>
              <a:buChar char="•"/>
            </a:pPr>
            <a:r>
              <a:rPr lang="uk-UA" sz="2000" dirty="0">
                <a:latin typeface="Helvetica" panose="020B0604020202020204" pitchFamily="34" charset="0"/>
                <a:cs typeface="Helvetica" panose="020B0604020202020204" pitchFamily="34" charset="0"/>
              </a:rPr>
              <a:t>інвестиційні сертифікати;</a:t>
            </a:r>
          </a:p>
          <a:p>
            <a:pPr marL="342900" indent="-342900">
              <a:buFont typeface="Arial" panose="020B0604020202020204" pitchFamily="34" charset="0"/>
              <a:buChar char="•"/>
            </a:pPr>
            <a:r>
              <a:rPr lang="uk-UA" sz="2000" dirty="0">
                <a:latin typeface="Helvetica" panose="020B0604020202020204" pitchFamily="34" charset="0"/>
                <a:cs typeface="Helvetica" panose="020B0604020202020204" pitchFamily="34" charset="0"/>
              </a:rPr>
              <a:t>державні облігації України, облігації місцевих позик;</a:t>
            </a:r>
          </a:p>
          <a:p>
            <a:pPr marL="342900" indent="-342900">
              <a:buFont typeface="Arial" panose="020B0604020202020204" pitchFamily="34" charset="0"/>
              <a:buChar char="•"/>
            </a:pPr>
            <a:r>
              <a:rPr lang="uk-UA" sz="2000" dirty="0">
                <a:latin typeface="Helvetica" panose="020B0604020202020204" pitchFamily="34" charset="0"/>
                <a:cs typeface="Helvetica" panose="020B0604020202020204" pitchFamily="34" charset="0"/>
              </a:rPr>
              <a:t>казначейські зобов’язання України;</a:t>
            </a:r>
          </a:p>
          <a:p>
            <a:pPr marL="342900" indent="-342900">
              <a:buFont typeface="Arial" panose="020B0604020202020204" pitchFamily="34" charset="0"/>
              <a:buChar char="•"/>
            </a:pPr>
            <a:r>
              <a:rPr lang="uk-UA" sz="2000" dirty="0">
                <a:latin typeface="Helvetica" panose="020B0604020202020204" pitchFamily="34" charset="0"/>
                <a:cs typeface="Helvetica" panose="020B0604020202020204" pitchFamily="34" charset="0"/>
              </a:rPr>
              <a:t>векселі;</a:t>
            </a:r>
          </a:p>
          <a:p>
            <a:pPr marL="342900" indent="-342900">
              <a:buFont typeface="Arial" panose="020B0604020202020204" pitchFamily="34" charset="0"/>
              <a:buChar char="•"/>
            </a:pPr>
            <a:r>
              <a:rPr lang="uk-UA" sz="2000" dirty="0">
                <a:latin typeface="Helvetica" panose="020B0604020202020204" pitchFamily="34" charset="0"/>
                <a:cs typeface="Helvetica" panose="020B0604020202020204" pitchFamily="34" charset="0"/>
              </a:rPr>
              <a:t>опціонні сертифікати;</a:t>
            </a:r>
          </a:p>
          <a:p>
            <a:pPr marL="342900" indent="-342900">
              <a:buFont typeface="Arial" panose="020B0604020202020204" pitchFamily="34" charset="0"/>
              <a:buChar char="•"/>
            </a:pPr>
            <a:r>
              <a:rPr lang="uk-UA" sz="2000" dirty="0">
                <a:latin typeface="Helvetica" panose="020B0604020202020204" pitchFamily="34" charset="0"/>
                <a:cs typeface="Helvetica" panose="020B0604020202020204" pitchFamily="34" charset="0"/>
              </a:rPr>
              <a:t>фондові варанти;</a:t>
            </a:r>
          </a:p>
          <a:p>
            <a:pPr marL="342900" indent="-342900">
              <a:buFont typeface="Arial" panose="020B0604020202020204" pitchFamily="34" charset="0"/>
              <a:buChar char="•"/>
            </a:pPr>
            <a:r>
              <a:rPr lang="uk-UA" sz="2000" dirty="0">
                <a:latin typeface="Helvetica" panose="020B0604020202020204" pitchFamily="34" charset="0"/>
                <a:cs typeface="Helvetica" panose="020B0604020202020204" pitchFamily="34" charset="0"/>
              </a:rPr>
              <a:t>іпотечні облігації, заставні;</a:t>
            </a:r>
          </a:p>
          <a:p>
            <a:pPr marL="342900" indent="-342900">
              <a:buFont typeface="Arial" panose="020B0604020202020204" pitchFamily="34" charset="0"/>
              <a:buChar char="•"/>
            </a:pPr>
            <a:r>
              <a:rPr lang="uk-UA" sz="2000" dirty="0">
                <a:latin typeface="Helvetica" panose="020B0604020202020204" pitchFamily="34" charset="0"/>
                <a:cs typeface="Helvetica" panose="020B0604020202020204" pitchFamily="34" charset="0"/>
              </a:rPr>
              <a:t>державні деривативи.</a:t>
            </a:r>
          </a:p>
          <a:p>
            <a:endParaRPr lang="uk-UA" sz="2000" dirty="0">
              <a:latin typeface="Helvetica" panose="020B0604020202020204" pitchFamily="34" charset="0"/>
              <a:cs typeface="Helvetica" panose="020B0604020202020204" pitchFamily="34" charset="0"/>
            </a:endParaRPr>
          </a:p>
          <a:p>
            <a:endParaRPr lang="uk-UA" sz="2000" dirty="0">
              <a:latin typeface="Helvetica" panose="020B0604020202020204" pitchFamily="34" charset="0"/>
              <a:cs typeface="Helvetica" panose="020B0604020202020204" pitchFamily="34" charset="0"/>
            </a:endParaRPr>
          </a:p>
          <a:p>
            <a:r>
              <a:rPr lang="uk-UA" sz="2000" dirty="0">
                <a:latin typeface="Helvetica" panose="020B0604020202020204" pitchFamily="34" charset="0"/>
                <a:cs typeface="Helvetica" panose="020B0604020202020204" pitchFamily="34" charset="0"/>
              </a:rPr>
              <a:t>Перелік видів цінних паперів закріплений у      ст. 8 Закону України «Про ринки капіталу та організовані товарні ринки».</a:t>
            </a:r>
          </a:p>
        </p:txBody>
      </p:sp>
      <p:sp>
        <p:nvSpPr>
          <p:cNvPr id="13" name="TextBox 12">
            <a:extLst>
              <a:ext uri="{FF2B5EF4-FFF2-40B4-BE49-F238E27FC236}">
                <a16:creationId xmlns:a16="http://schemas.microsoft.com/office/drawing/2014/main" id="{E1138ECB-D314-4AAE-890B-7F022E9EFF93}"/>
              </a:ext>
            </a:extLst>
          </p:cNvPr>
          <p:cNvSpPr txBox="1"/>
          <p:nvPr/>
        </p:nvSpPr>
        <p:spPr>
          <a:xfrm>
            <a:off x="929915" y="571327"/>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7. Види цінних паперів</a:t>
            </a:r>
          </a:p>
        </p:txBody>
      </p:sp>
      <p:sp>
        <p:nvSpPr>
          <p:cNvPr id="11" name="TextBox 10">
            <a:extLst>
              <a:ext uri="{FF2B5EF4-FFF2-40B4-BE49-F238E27FC236}">
                <a16:creationId xmlns:a16="http://schemas.microsoft.com/office/drawing/2014/main" id="{DC1E207C-F6CF-4530-955A-2D9E1B14E9B4}"/>
              </a:ext>
            </a:extLst>
          </p:cNvPr>
          <p:cNvSpPr txBox="1"/>
          <p:nvPr/>
        </p:nvSpPr>
        <p:spPr>
          <a:xfrm>
            <a:off x="7532239" y="1941241"/>
            <a:ext cx="4426214" cy="3785652"/>
          </a:xfrm>
          <a:prstGeom prst="rect">
            <a:avLst/>
          </a:prstGeom>
          <a:noFill/>
        </p:spPr>
        <p:txBody>
          <a:bodyPr wrap="square" rtlCol="0">
            <a:spAutoFit/>
          </a:bodyPr>
          <a:lstStyle/>
          <a:p>
            <a:r>
              <a:rPr lang="uk-UA" sz="2000" dirty="0">
                <a:latin typeface="Helvetica" panose="020B0604020202020204" pitchFamily="34" charset="0"/>
                <a:cs typeface="Helvetica" panose="020B0604020202020204" pitchFamily="34" charset="0"/>
              </a:rPr>
              <a:t>цінні папери, які не мають номінальної вартості треба зазначати, а у полі «вартість» вказати «Не застосовується»;</a:t>
            </a:r>
          </a:p>
          <a:p>
            <a:endParaRPr lang="uk-UA" sz="2000" dirty="0">
              <a:latin typeface="Helvetica" panose="020B0604020202020204" pitchFamily="34" charset="0"/>
              <a:cs typeface="Helvetica" panose="020B0604020202020204" pitchFamily="34" charset="0"/>
            </a:endParaRPr>
          </a:p>
          <a:p>
            <a:r>
              <a:rPr lang="uk-UA" sz="2000" dirty="0">
                <a:latin typeface="Helvetica" panose="020B0604020202020204" pitchFamily="34" charset="0"/>
                <a:cs typeface="Helvetica" panose="020B0604020202020204" pitchFamily="34" charset="0"/>
              </a:rPr>
              <a:t>зазначається номінальна вартість </a:t>
            </a:r>
            <a:r>
              <a:rPr lang="uk-UA" sz="2000" b="1" dirty="0">
                <a:solidFill>
                  <a:srgbClr val="27A0F2"/>
                </a:solidFill>
                <a:latin typeface="Helvetica" panose="020B0604020202020204" pitchFamily="34" charset="0"/>
                <a:cs typeface="Helvetica" panose="020B0604020202020204" pitchFamily="34" charset="0"/>
              </a:rPr>
              <a:t>одного</a:t>
            </a:r>
            <a:r>
              <a:rPr lang="uk-UA" sz="2000" dirty="0">
                <a:latin typeface="Helvetica" panose="020B0604020202020204" pitchFamily="34" charset="0"/>
                <a:cs typeface="Helvetica" panose="020B0604020202020204" pitchFamily="34" charset="0"/>
              </a:rPr>
              <a:t> цінного паперу;</a:t>
            </a:r>
          </a:p>
          <a:p>
            <a:endParaRPr lang="uk-UA" sz="2000" dirty="0">
              <a:latin typeface="Helvetica" panose="020B0604020202020204" pitchFamily="34" charset="0"/>
              <a:cs typeface="Helvetica" panose="020B0604020202020204" pitchFamily="34" charset="0"/>
            </a:endParaRPr>
          </a:p>
          <a:p>
            <a:r>
              <a:rPr lang="uk-UA" sz="2000" dirty="0">
                <a:latin typeface="Helvetica" panose="020B0604020202020204" pitchFamily="34" charset="0"/>
                <a:cs typeface="Helvetica" panose="020B0604020202020204" pitchFamily="34" charset="0"/>
              </a:rPr>
              <a:t>декларуванню підлягають цінні папери декларанта та членів його сім’ї незалежно від вартості </a:t>
            </a:r>
            <a:br>
              <a:rPr lang="en-US" sz="2000" dirty="0">
                <a:latin typeface="Helvetica" panose="020B0604020202020204" pitchFamily="34" charset="0"/>
                <a:cs typeface="Helvetica" panose="020B0604020202020204" pitchFamily="34" charset="0"/>
              </a:rPr>
            </a:br>
            <a:r>
              <a:rPr lang="uk-UA" sz="2000" dirty="0">
                <a:latin typeface="Helvetica" panose="020B0604020202020204" pitchFamily="34" charset="0"/>
                <a:cs typeface="Helvetica" panose="020B0604020202020204" pitchFamily="34" charset="0"/>
              </a:rPr>
              <a:t>станом на 31 грудня.</a:t>
            </a:r>
          </a:p>
        </p:txBody>
      </p:sp>
      <p:pic>
        <p:nvPicPr>
          <p:cNvPr id="14" name="Рисунок 27" descr="Зображення, що містить світлий&#10;&#10;Автоматично згенерований опис">
            <a:extLst>
              <a:ext uri="{FF2B5EF4-FFF2-40B4-BE49-F238E27FC236}">
                <a16:creationId xmlns:a16="http://schemas.microsoft.com/office/drawing/2014/main" id="{E91BCA80-45F8-4A97-823D-E86E4BB3DF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5097" y="1931408"/>
            <a:ext cx="828884" cy="828884"/>
          </a:xfrm>
          <a:prstGeom prst="rect">
            <a:avLst/>
          </a:prstGeom>
        </p:spPr>
      </p:pic>
      <p:pic>
        <p:nvPicPr>
          <p:cNvPr id="15" name="Рисунок 27" descr="Зображення, що містить світлий&#10;&#10;Автоматично згенерований опис">
            <a:extLst>
              <a:ext uri="{FF2B5EF4-FFF2-40B4-BE49-F238E27FC236}">
                <a16:creationId xmlns:a16="http://schemas.microsoft.com/office/drawing/2014/main" id="{A63416B5-B501-4991-B3FF-222AE8DB7B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5097" y="3344186"/>
            <a:ext cx="828884" cy="828884"/>
          </a:xfrm>
          <a:prstGeom prst="rect">
            <a:avLst/>
          </a:prstGeom>
        </p:spPr>
      </p:pic>
      <p:pic>
        <p:nvPicPr>
          <p:cNvPr id="16" name="Рисунок 27" descr="Зображення, що містить світлий&#10;&#10;Автоматично згенерований опис">
            <a:extLst>
              <a:ext uri="{FF2B5EF4-FFF2-40B4-BE49-F238E27FC236}">
                <a16:creationId xmlns:a16="http://schemas.microsoft.com/office/drawing/2014/main" id="{1B41523B-4E28-4634-A05C-8D10B676F2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5097" y="4715742"/>
            <a:ext cx="828884" cy="828884"/>
          </a:xfrm>
          <a:prstGeom prst="rect">
            <a:avLst/>
          </a:prstGeom>
        </p:spPr>
      </p:pic>
      <p:cxnSp>
        <p:nvCxnSpPr>
          <p:cNvPr id="17" name="Пряма сполучна лінія 16">
            <a:extLst>
              <a:ext uri="{FF2B5EF4-FFF2-40B4-BE49-F238E27FC236}">
                <a16:creationId xmlns:a16="http://schemas.microsoft.com/office/drawing/2014/main" id="{C87BB113-585B-43E8-9AFC-EDA49BD6C27F}"/>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02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1446012" y="1800578"/>
            <a:ext cx="10319692" cy="3431709"/>
          </a:xfrm>
          <a:prstGeom prst="rect">
            <a:avLst/>
          </a:prstGeom>
          <a:noFill/>
        </p:spPr>
        <p:txBody>
          <a:bodyPr wrap="square" rtlCol="0">
            <a:spAutoFit/>
          </a:bodyPr>
          <a:lstStyle/>
          <a:p>
            <a:r>
              <a:rPr lang="uk-UA" sz="2000" dirty="0">
                <a:latin typeface="Helvetica" panose="020B0604020202020204" pitchFamily="34" charset="0"/>
                <a:cs typeface="Helvetica" panose="020B0604020202020204" pitchFamily="34" charset="0"/>
              </a:rPr>
              <a:t>Це </a:t>
            </a:r>
            <a:r>
              <a:rPr lang="uk-UA" sz="2000" b="1" dirty="0">
                <a:solidFill>
                  <a:srgbClr val="27A0F2"/>
                </a:solidFill>
                <a:latin typeface="Helvetica" panose="020B0604020202020204" pitchFamily="34" charset="0"/>
                <a:cs typeface="Helvetica" panose="020B0604020202020204" pitchFamily="34" charset="0"/>
              </a:rPr>
              <a:t>частки (паї) </a:t>
            </a:r>
            <a:r>
              <a:rPr lang="uk-UA" sz="2000" dirty="0">
                <a:latin typeface="Helvetica" panose="020B0604020202020204" pitchFamily="34" charset="0"/>
                <a:cs typeface="Helvetica" panose="020B0604020202020204" pitchFamily="34" charset="0"/>
              </a:rPr>
              <a:t>у статутному (складеному) капіталі товариства, зареєстрованого </a:t>
            </a:r>
          </a:p>
          <a:p>
            <a:r>
              <a:rPr lang="uk-UA" sz="2000" dirty="0">
                <a:latin typeface="Helvetica" panose="020B0604020202020204" pitchFamily="34" charset="0"/>
                <a:cs typeface="Helvetica" panose="020B0604020202020204" pitchFamily="34" charset="0"/>
              </a:rPr>
              <a:t>в Україні або за кордоном.</a:t>
            </a:r>
            <a:br>
              <a:rPr lang="uk-UA" sz="2000" dirty="0">
                <a:latin typeface="Helvetica" panose="020B0604020202020204" pitchFamily="34" charset="0"/>
                <a:cs typeface="Helvetica" panose="020B0604020202020204" pitchFamily="34" charset="0"/>
              </a:rPr>
            </a:br>
            <a:endParaRPr lang="uk-UA" sz="2000" dirty="0">
              <a:latin typeface="Helvetica" panose="020B0604020202020204" pitchFamily="34" charset="0"/>
              <a:cs typeface="Helvetica" panose="020B0604020202020204" pitchFamily="34" charset="0"/>
            </a:endParaRPr>
          </a:p>
          <a:p>
            <a:endParaRPr lang="uk-UA" sz="1300" dirty="0">
              <a:latin typeface="Helvetica" panose="020B0604020202020204" pitchFamily="34" charset="0"/>
              <a:cs typeface="Helvetica" panose="020B0604020202020204" pitchFamily="34" charset="0"/>
            </a:endParaRPr>
          </a:p>
          <a:p>
            <a:r>
              <a:rPr lang="uk-UA" sz="2000" dirty="0">
                <a:latin typeface="Helvetica" panose="020B0604020202020204" pitchFamily="34" charset="0"/>
                <a:cs typeface="Helvetica" panose="020B0604020202020204" pitchFamily="34" charset="0"/>
              </a:rPr>
              <a:t>Їхня вартість відображається у декларації у </a:t>
            </a:r>
            <a:r>
              <a:rPr lang="uk-UA" sz="2000" b="1" dirty="0">
                <a:solidFill>
                  <a:srgbClr val="27A0F2"/>
                </a:solidFill>
                <a:latin typeface="Helvetica" panose="020B0604020202020204" pitchFamily="34" charset="0"/>
                <a:cs typeface="Helvetica" panose="020B0604020202020204" pitchFamily="34" charset="0"/>
              </a:rPr>
              <a:t>відсотковому </a:t>
            </a:r>
            <a:br>
              <a:rPr lang="en-US" sz="2000" b="1" dirty="0">
                <a:solidFill>
                  <a:srgbClr val="27A0F2"/>
                </a:solidFill>
                <a:latin typeface="Helvetica" panose="020B0604020202020204" pitchFamily="34" charset="0"/>
                <a:cs typeface="Helvetica" panose="020B0604020202020204" pitchFamily="34" charset="0"/>
              </a:rPr>
            </a:br>
            <a:r>
              <a:rPr lang="uk-UA" sz="2000" b="1" dirty="0">
                <a:solidFill>
                  <a:srgbClr val="27A0F2"/>
                </a:solidFill>
                <a:latin typeface="Helvetica" panose="020B0604020202020204" pitchFamily="34" charset="0"/>
                <a:cs typeface="Helvetica" panose="020B0604020202020204" pitchFamily="34" charset="0"/>
              </a:rPr>
              <a:t>та грошовому вираженні</a:t>
            </a:r>
            <a:r>
              <a:rPr lang="uk-UA" sz="2000" dirty="0">
                <a:latin typeface="Helvetica" panose="020B0604020202020204" pitchFamily="34" charset="0"/>
                <a:cs typeface="Helvetica" panose="020B0604020202020204" pitchFamily="34" charset="0"/>
              </a:rPr>
              <a:t> у гривнях на дату набуття права</a:t>
            </a:r>
            <a:endParaRPr lang="en-US" sz="2000" dirty="0">
              <a:latin typeface="Helvetica" panose="020B0604020202020204" pitchFamily="34" charset="0"/>
              <a:cs typeface="Helvetica" panose="020B0604020202020204" pitchFamily="34" charset="0"/>
            </a:endParaRPr>
          </a:p>
          <a:p>
            <a:r>
              <a:rPr lang="uk-UA" sz="2000" dirty="0">
                <a:latin typeface="Helvetica" panose="020B0604020202020204" pitchFamily="34" charset="0"/>
                <a:cs typeface="Helvetica" panose="020B0604020202020204" pitchFamily="34" charset="0"/>
              </a:rPr>
              <a:t>Якщо у валюті, то за курсом НБУ на момент набуття їх у власність </a:t>
            </a:r>
            <a:br>
              <a:rPr lang="uk-UA" sz="2000" dirty="0">
                <a:latin typeface="Helvetica" panose="020B0604020202020204" pitchFamily="34" charset="0"/>
                <a:cs typeface="Helvetica" panose="020B0604020202020204" pitchFamily="34" charset="0"/>
              </a:rPr>
            </a:br>
            <a:r>
              <a:rPr lang="uk-UA" sz="2000" dirty="0">
                <a:latin typeface="Helvetica" panose="020B0604020202020204" pitchFamily="34" charset="0"/>
                <a:cs typeface="Helvetica" panose="020B0604020202020204" pitchFamily="34" charset="0"/>
              </a:rPr>
              <a:t>або останньої оцінки.</a:t>
            </a:r>
            <a:br>
              <a:rPr lang="uk-UA" sz="2000" dirty="0">
                <a:latin typeface="Helvetica" panose="020B0604020202020204" pitchFamily="34" charset="0"/>
                <a:cs typeface="Helvetica" panose="020B0604020202020204" pitchFamily="34" charset="0"/>
              </a:rPr>
            </a:br>
            <a:endParaRPr lang="uk-UA" sz="2300" dirty="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endParaRPr lang="en-US" sz="100" dirty="0">
              <a:latin typeface="Helvetica" panose="020B0604020202020204" pitchFamily="34" charset="0"/>
              <a:cs typeface="Helvetica" panose="020B0604020202020204" pitchFamily="34" charset="0"/>
            </a:endParaRPr>
          </a:p>
          <a:p>
            <a:r>
              <a:rPr lang="uk-UA" sz="2000" dirty="0">
                <a:latin typeface="Helvetica" panose="020B0604020202020204" pitchFamily="34" charset="0"/>
                <a:cs typeface="Helvetica" panose="020B0604020202020204" pitchFamily="34" charset="0"/>
              </a:rPr>
              <a:t>Відомості зазначаються </a:t>
            </a:r>
            <a:r>
              <a:rPr lang="uk-UA" sz="2000" b="1" dirty="0">
                <a:solidFill>
                  <a:srgbClr val="27A0F2"/>
                </a:solidFill>
                <a:latin typeface="Helvetica" panose="020B0604020202020204" pitchFamily="34" charset="0"/>
                <a:cs typeface="Helvetica" panose="020B0604020202020204" pitchFamily="34" charset="0"/>
              </a:rPr>
              <a:t>до ліквідації підприємства </a:t>
            </a:r>
            <a:r>
              <a:rPr lang="uk-UA" sz="2000" dirty="0">
                <a:latin typeface="Helvetica" panose="020B0604020202020204" pitchFamily="34" charset="0"/>
                <a:cs typeface="Helvetica" panose="020B0604020202020204" pitchFamily="34" charset="0"/>
              </a:rPr>
              <a:t>(із зазначенням відповідних відомостей у Реєстрі) навіть, якщо діяльність підприємством не здійснюється.</a:t>
            </a:r>
            <a:endParaRPr lang="uk-UA" sz="14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E1138ECB-D314-4AAE-890B-7F022E9EFF93}"/>
              </a:ext>
            </a:extLst>
          </p:cNvPr>
          <p:cNvSpPr txBox="1"/>
          <p:nvPr/>
        </p:nvSpPr>
        <p:spPr>
          <a:xfrm>
            <a:off x="929915" y="581701"/>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8. Корпоративні права</a:t>
            </a:r>
          </a:p>
        </p:txBody>
      </p:sp>
      <p:pic>
        <p:nvPicPr>
          <p:cNvPr id="12" name="Рисунок 11" descr="Зображення, що містить знак, надворі, фото, зупинка&#10;&#10;Автоматично згенерований опис">
            <a:extLst>
              <a:ext uri="{FF2B5EF4-FFF2-40B4-BE49-F238E27FC236}">
                <a16:creationId xmlns:a16="http://schemas.microsoft.com/office/drawing/2014/main" id="{3D975655-22B7-47D3-ABB7-2BF3DB4D0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014" y="2859330"/>
            <a:ext cx="1036101" cy="1036101"/>
          </a:xfrm>
          <a:prstGeom prst="rect">
            <a:avLst/>
          </a:prstGeom>
        </p:spPr>
      </p:pic>
      <p:pic>
        <p:nvPicPr>
          <p:cNvPr id="14" name="Рисунок 13" descr="Зображення, що містить малювання, потяг&#10;&#10;Автоматично згенерований опис">
            <a:extLst>
              <a:ext uri="{FF2B5EF4-FFF2-40B4-BE49-F238E27FC236}">
                <a16:creationId xmlns:a16="http://schemas.microsoft.com/office/drawing/2014/main" id="{A396F820-7745-4BEF-88D6-3CE7CDEEA9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013" y="4212472"/>
            <a:ext cx="1036101" cy="1036101"/>
          </a:xfrm>
          <a:prstGeom prst="rect">
            <a:avLst/>
          </a:prstGeom>
        </p:spPr>
      </p:pic>
      <p:pic>
        <p:nvPicPr>
          <p:cNvPr id="3" name="Рисунок 2" descr="Зображення, що містить текст, вікно, векторна графіка&#10;&#10;Автоматично згенерований опис">
            <a:extLst>
              <a:ext uri="{FF2B5EF4-FFF2-40B4-BE49-F238E27FC236}">
                <a16:creationId xmlns:a16="http://schemas.microsoft.com/office/drawing/2014/main" id="{C3F5FDC0-3A89-475B-94D1-178B112D06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561" y="1762173"/>
            <a:ext cx="775008" cy="775008"/>
          </a:xfrm>
          <a:prstGeom prst="rect">
            <a:avLst/>
          </a:prstGeom>
        </p:spPr>
      </p:pic>
      <p:pic>
        <p:nvPicPr>
          <p:cNvPr id="15" name="Рисунок 27" descr="Зображення, що містить світлий&#10;&#10;Автоматично згенерований опис">
            <a:extLst>
              <a:ext uri="{FF2B5EF4-FFF2-40B4-BE49-F238E27FC236}">
                <a16:creationId xmlns:a16="http://schemas.microsoft.com/office/drawing/2014/main" id="{6D041E92-168B-4E63-B34F-1C46A4F8A2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2258" y="5542391"/>
            <a:ext cx="828884" cy="828884"/>
          </a:xfrm>
          <a:prstGeom prst="rect">
            <a:avLst/>
          </a:prstGeom>
        </p:spPr>
      </p:pic>
      <p:sp>
        <p:nvSpPr>
          <p:cNvPr id="16" name="TextBox 15">
            <a:extLst>
              <a:ext uri="{FF2B5EF4-FFF2-40B4-BE49-F238E27FC236}">
                <a16:creationId xmlns:a16="http://schemas.microsoft.com/office/drawing/2014/main" id="{07C58FDC-F348-488A-B8F6-23AC58C2B48F}"/>
              </a:ext>
            </a:extLst>
          </p:cNvPr>
          <p:cNvSpPr txBox="1"/>
          <p:nvPr/>
        </p:nvSpPr>
        <p:spPr>
          <a:xfrm>
            <a:off x="4387325" y="5602890"/>
            <a:ext cx="4596323" cy="707886"/>
          </a:xfrm>
          <a:prstGeom prst="rect">
            <a:avLst/>
          </a:prstGeom>
          <a:noFill/>
        </p:spPr>
        <p:txBody>
          <a:bodyPr wrap="square" rtlCol="0">
            <a:spAutoFit/>
          </a:bodyPr>
          <a:lstStyle/>
          <a:p>
            <a:r>
              <a:rPr lang="uk-UA" sz="2000" dirty="0">
                <a:latin typeface="Helvetica" panose="020B0604020202020204" pitchFamily="34" charset="0"/>
                <a:cs typeface="Helvetica" panose="020B0604020202020204" pitchFamily="34" charset="0"/>
              </a:rPr>
              <a:t>Члени кооперативу є носіями корпоративних прав</a:t>
            </a:r>
          </a:p>
        </p:txBody>
      </p:sp>
      <p:cxnSp>
        <p:nvCxnSpPr>
          <p:cNvPr id="17" name="Пряма сполучна лінія 16">
            <a:extLst>
              <a:ext uri="{FF2B5EF4-FFF2-40B4-BE49-F238E27FC236}">
                <a16:creationId xmlns:a16="http://schemas.microsoft.com/office/drawing/2014/main" id="{2AB8A6BD-144F-4613-A752-40465F26CD19}"/>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296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1380695" y="1557775"/>
            <a:ext cx="10319692" cy="4708981"/>
          </a:xfrm>
          <a:prstGeom prst="rect">
            <a:avLst/>
          </a:prstGeom>
          <a:noFill/>
        </p:spPr>
        <p:txBody>
          <a:bodyPr wrap="square" rtlCol="0">
            <a:spAutoFit/>
          </a:bodyPr>
          <a:lstStyle/>
          <a:p>
            <a:r>
              <a:rPr lang="uk-UA" sz="2000" b="1" dirty="0">
                <a:solidFill>
                  <a:srgbClr val="27A0F2"/>
                </a:solidFill>
                <a:latin typeface="Helvetica" panose="020B0604020202020204" pitchFamily="34" charset="0"/>
                <a:cs typeface="Helvetica" panose="020B0604020202020204" pitchFamily="34" charset="0"/>
              </a:rPr>
              <a:t>Відомості у ЄДРПОУ можуть не відображати реальний стан: </a:t>
            </a:r>
          </a:p>
          <a:p>
            <a:endParaRPr lang="uk-UA" sz="2000" b="1" dirty="0">
              <a:latin typeface="Helvetica" panose="020B0604020202020204" pitchFamily="34" charset="0"/>
              <a:cs typeface="Helvetica" panose="020B0604020202020204" pitchFamily="34" charset="0"/>
            </a:endParaRPr>
          </a:p>
          <a:p>
            <a:pPr marL="457200" indent="-4572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якщо декларант (член сім’ї) подав </a:t>
            </a:r>
            <a:r>
              <a:rPr lang="uk-UA" sz="2000" b="1" dirty="0">
                <a:solidFill>
                  <a:srgbClr val="27A0F2"/>
                </a:solidFill>
                <a:latin typeface="Helvetica" panose="020B0604020202020204" pitchFamily="34" charset="0"/>
                <a:cs typeface="Helvetica" panose="020B0604020202020204" pitchFamily="34" charset="0"/>
              </a:rPr>
              <a:t>заяву про вихід із товариства</a:t>
            </a:r>
            <a:r>
              <a:rPr lang="uk-UA" sz="2000" dirty="0">
                <a:latin typeface="Helvetica" panose="020B0604020202020204" pitchFamily="34" charset="0"/>
                <a:cs typeface="Helvetica" panose="020B0604020202020204" pitchFamily="34" charset="0"/>
              </a:rPr>
              <a:t>, його вихід </a:t>
            </a:r>
            <a:br>
              <a:rPr lang="uk-UA" sz="2000" dirty="0">
                <a:latin typeface="Helvetica" panose="020B0604020202020204" pitchFamily="34" charset="0"/>
                <a:cs typeface="Helvetica" panose="020B0604020202020204" pitchFamily="34" charset="0"/>
              </a:rPr>
            </a:br>
            <a:r>
              <a:rPr lang="uk-UA" sz="2000" dirty="0">
                <a:latin typeface="Helvetica" panose="020B0604020202020204" pitchFamily="34" charset="0"/>
                <a:cs typeface="Helvetica" panose="020B0604020202020204" pitchFamily="34" charset="0"/>
              </a:rPr>
              <a:t>не пов’язується ні з рішенням загальних зборів учасників, ні з внесенням змін </a:t>
            </a:r>
            <a:br>
              <a:rPr lang="uk-UA" sz="2000" dirty="0">
                <a:latin typeface="Helvetica" panose="020B0604020202020204" pitchFamily="34" charset="0"/>
                <a:cs typeface="Helvetica" panose="020B0604020202020204" pitchFamily="34" charset="0"/>
              </a:rPr>
            </a:br>
            <a:r>
              <a:rPr lang="uk-UA" sz="2000" dirty="0">
                <a:latin typeface="Helvetica" panose="020B0604020202020204" pitchFamily="34" charset="0"/>
                <a:cs typeface="Helvetica" panose="020B0604020202020204" pitchFamily="34" charset="0"/>
              </a:rPr>
              <a:t>до установчих документів (постанова Пленуму ВСУ № 4 від 25.02.2016);</a:t>
            </a:r>
          </a:p>
          <a:p>
            <a:pPr marL="457200" indent="-4572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через дію ЗУ «Про тимчасові заходи на період проведення антитерористичної операції» </a:t>
            </a:r>
            <a:r>
              <a:rPr lang="uk-UA" sz="2000" b="1" dirty="0">
                <a:solidFill>
                  <a:srgbClr val="27A0F2"/>
                </a:solidFill>
                <a:latin typeface="Helvetica" panose="020B0604020202020204" pitchFamily="34" charset="0"/>
                <a:cs typeface="Helvetica" panose="020B0604020202020204" pitchFamily="34" charset="0"/>
              </a:rPr>
              <a:t>зміна до установчих документів не вноситься</a:t>
            </a:r>
            <a:r>
              <a:rPr lang="uk-UA" sz="2000" dirty="0">
                <a:latin typeface="Helvetica" panose="020B0604020202020204" pitchFamily="34" charset="0"/>
                <a:cs typeface="Helvetica" panose="020B0604020202020204" pitchFamily="34" charset="0"/>
              </a:rPr>
              <a:t> у разі, якщо підприємство не перереєстровано на контрольованій території;</a:t>
            </a:r>
          </a:p>
          <a:p>
            <a:pPr marL="457200" indent="-4572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якщо </a:t>
            </a:r>
            <a:r>
              <a:rPr lang="uk-UA" sz="2000" b="1" dirty="0">
                <a:solidFill>
                  <a:srgbClr val="27A0F2"/>
                </a:solidFill>
                <a:latin typeface="Helvetica" panose="020B0604020202020204" pitchFamily="34" charset="0"/>
                <a:cs typeface="Helvetica" panose="020B0604020202020204" pitchFamily="34" charset="0"/>
              </a:rPr>
              <a:t>статутний фонд не сформований</a:t>
            </a:r>
            <a:r>
              <a:rPr lang="uk-UA" sz="2000" dirty="0">
                <a:latin typeface="Helvetica" panose="020B0604020202020204" pitchFamily="34" charset="0"/>
                <a:cs typeface="Helvetica" panose="020B0604020202020204" pitchFamily="34" charset="0"/>
              </a:rPr>
              <a:t>, у особи виникають корпоративні права в розмірі фактично здійсненого внеску, при цьому виникають фінансові зобов’язання (судова практика).</a:t>
            </a:r>
            <a:br>
              <a:rPr lang="uk-UA" sz="2000" dirty="0">
                <a:latin typeface="Helvetica" panose="020B0604020202020204" pitchFamily="34" charset="0"/>
                <a:cs typeface="Helvetica" panose="020B0604020202020204" pitchFamily="34" charset="0"/>
              </a:rPr>
            </a:br>
            <a:endParaRPr lang="uk-UA" sz="2000" dirty="0">
              <a:latin typeface="Helvetica" panose="020B0604020202020204" pitchFamily="34" charset="0"/>
              <a:cs typeface="Helvetica" panose="020B0604020202020204" pitchFamily="34" charset="0"/>
            </a:endParaRPr>
          </a:p>
          <a:p>
            <a:r>
              <a:rPr lang="uk-UA" sz="2000" dirty="0">
                <a:latin typeface="Helvetica" panose="020B0604020202020204" pitchFamily="34" charset="0"/>
                <a:cs typeface="Helvetica" panose="020B0604020202020204" pitchFamily="34" charset="0"/>
              </a:rPr>
              <a:t>У декларації зазначаються корпоративні права, які належать іншим особам, </a:t>
            </a:r>
            <a:br>
              <a:rPr lang="uk-UA" sz="2000" dirty="0">
                <a:latin typeface="Helvetica" panose="020B0604020202020204" pitchFamily="34" charset="0"/>
                <a:cs typeface="Helvetica" panose="020B0604020202020204" pitchFamily="34" charset="0"/>
              </a:rPr>
            </a:br>
            <a:r>
              <a:rPr lang="uk-UA" sz="2000" dirty="0">
                <a:latin typeface="Helvetica" panose="020B0604020202020204" pitchFamily="34" charset="0"/>
                <a:cs typeface="Helvetica" panose="020B0604020202020204" pitchFamily="34" charset="0"/>
              </a:rPr>
              <a:t>але декларант (член сім’ї) має право одержувати від них дохід чи вчиняти дії, </a:t>
            </a:r>
            <a:br>
              <a:rPr lang="uk-UA" sz="2000" dirty="0">
                <a:latin typeface="Helvetica" panose="020B0604020202020204" pitchFamily="34" charset="0"/>
                <a:cs typeface="Helvetica" panose="020B0604020202020204" pitchFamily="34" charset="0"/>
              </a:rPr>
            </a:br>
            <a:r>
              <a:rPr lang="uk-UA" sz="2000" dirty="0">
                <a:latin typeface="Helvetica" panose="020B0604020202020204" pitchFamily="34" charset="0"/>
                <a:cs typeface="Helvetica" panose="020B0604020202020204" pitchFamily="34" charset="0"/>
              </a:rPr>
              <a:t>тотожні до права розпорядження ними.</a:t>
            </a:r>
          </a:p>
        </p:txBody>
      </p:sp>
      <p:pic>
        <p:nvPicPr>
          <p:cNvPr id="15" name="Рисунок 14" descr="Зображення, що містить світлий&#10;&#10;Автоматично згенерований опис">
            <a:extLst>
              <a:ext uri="{FF2B5EF4-FFF2-40B4-BE49-F238E27FC236}">
                <a16:creationId xmlns:a16="http://schemas.microsoft.com/office/drawing/2014/main" id="{3702A270-495B-415E-A50B-5A6FBFC40A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152" y="2968307"/>
            <a:ext cx="948751" cy="948751"/>
          </a:xfrm>
          <a:prstGeom prst="rect">
            <a:avLst/>
          </a:prstGeom>
        </p:spPr>
      </p:pic>
      <p:sp>
        <p:nvSpPr>
          <p:cNvPr id="11" name="TextBox 10">
            <a:extLst>
              <a:ext uri="{FF2B5EF4-FFF2-40B4-BE49-F238E27FC236}">
                <a16:creationId xmlns:a16="http://schemas.microsoft.com/office/drawing/2014/main" id="{B721FE60-F297-484F-A8CE-8147C8EFC0C5}"/>
              </a:ext>
            </a:extLst>
          </p:cNvPr>
          <p:cNvSpPr txBox="1"/>
          <p:nvPr/>
        </p:nvSpPr>
        <p:spPr>
          <a:xfrm>
            <a:off x="929915" y="581701"/>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8. Корпоративні права</a:t>
            </a:r>
          </a:p>
        </p:txBody>
      </p:sp>
      <p:cxnSp>
        <p:nvCxnSpPr>
          <p:cNvPr id="12" name="Пряма сполучна лінія 11">
            <a:extLst>
              <a:ext uri="{FF2B5EF4-FFF2-40B4-BE49-F238E27FC236}">
                <a16:creationId xmlns:a16="http://schemas.microsoft.com/office/drawing/2014/main" id="{0A3373CB-09AD-4B12-B1B3-FE03311E3501}"/>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876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13AD51-B746-4BF3-B446-FC5D1697F12D}"/>
              </a:ext>
            </a:extLst>
          </p:cNvPr>
          <p:cNvSpPr txBox="1"/>
          <p:nvPr/>
        </p:nvSpPr>
        <p:spPr>
          <a:xfrm>
            <a:off x="929915" y="553911"/>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9. Кінцевий </a:t>
            </a:r>
            <a:r>
              <a:rPr lang="uk-UA" sz="3000" dirty="0" err="1">
                <a:latin typeface="Open Sans" panose="020B0606030504020204" pitchFamily="34" charset="0"/>
                <a:ea typeface="Open Sans" panose="020B0606030504020204" pitchFamily="34" charset="0"/>
                <a:cs typeface="Open Sans" panose="020B0606030504020204" pitchFamily="34" charset="0"/>
              </a:rPr>
              <a:t>бенефіціарний</a:t>
            </a:r>
            <a:r>
              <a:rPr lang="uk-UA" sz="3000" dirty="0">
                <a:latin typeface="Open Sans" panose="020B0606030504020204" pitchFamily="34" charset="0"/>
                <a:ea typeface="Open Sans" panose="020B0606030504020204" pitchFamily="34" charset="0"/>
                <a:cs typeface="Open Sans" panose="020B0606030504020204" pitchFamily="34" charset="0"/>
              </a:rPr>
              <a:t> власник</a:t>
            </a:r>
          </a:p>
        </p:txBody>
      </p:sp>
      <p:sp>
        <p:nvSpPr>
          <p:cNvPr id="7" name="TextBox 6">
            <a:extLst>
              <a:ext uri="{FF2B5EF4-FFF2-40B4-BE49-F238E27FC236}">
                <a16:creationId xmlns:a16="http://schemas.microsoft.com/office/drawing/2014/main" id="{92CA80F3-8B6F-4BA7-BF15-64286F85527C}"/>
              </a:ext>
            </a:extLst>
          </p:cNvPr>
          <p:cNvSpPr txBox="1"/>
          <p:nvPr/>
        </p:nvSpPr>
        <p:spPr>
          <a:xfrm>
            <a:off x="3192401" y="2255767"/>
            <a:ext cx="7723976" cy="2862322"/>
          </a:xfrm>
          <a:prstGeom prst="rect">
            <a:avLst/>
          </a:prstGeom>
          <a:noFill/>
        </p:spPr>
        <p:txBody>
          <a:bodyPr wrap="square" rtlCol="0">
            <a:spAutoFit/>
          </a:bodyPr>
          <a:lstStyle/>
          <a:p>
            <a:pPr marL="342900" indent="-342900">
              <a:buFont typeface="Wingdings" panose="05000000000000000000" pitchFamily="2" charset="2"/>
              <a:buChar char="§"/>
            </a:pPr>
            <a:r>
              <a:rPr lang="uk-UA" sz="2000" b="1" dirty="0">
                <a:solidFill>
                  <a:srgbClr val="27A0F2"/>
                </a:solidFill>
                <a:latin typeface="Helvetica" panose="020B0604020202020204" pitchFamily="34" charset="0"/>
                <a:cs typeface="Helvetica" panose="020B0604020202020204" pitchFamily="34" charset="0"/>
              </a:rPr>
              <a:t>Фізична особа</a:t>
            </a:r>
            <a:r>
              <a:rPr lang="uk-UA" sz="2000" dirty="0">
                <a:latin typeface="Helvetica" panose="020B0604020202020204" pitchFamily="34" charset="0"/>
                <a:cs typeface="Helvetica" panose="020B0604020202020204" pitchFamily="34" charset="0"/>
              </a:rPr>
              <a:t>, яка здійснює вирішальний вплив (контроль) на діяльність клієнта та/або фізичну особу, від імені якої проводиться фінансова операція.</a:t>
            </a:r>
          </a:p>
          <a:p>
            <a:pPr marL="342900" indent="-342900">
              <a:buFont typeface="Wingdings" panose="05000000000000000000" pitchFamily="2" charset="2"/>
              <a:buChar char="§"/>
            </a:pPr>
            <a:endParaRPr lang="uk-UA" sz="2000" b="1" dirty="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
            </a:pPr>
            <a:r>
              <a:rPr lang="uk-UA" sz="2000" b="1" dirty="0">
                <a:solidFill>
                  <a:srgbClr val="27A0F2"/>
                </a:solidFill>
                <a:latin typeface="Helvetica" panose="020B0604020202020204" pitchFamily="34" charset="0"/>
                <a:cs typeface="Helvetica" panose="020B0604020202020204" pitchFamily="34" charset="0"/>
              </a:rPr>
              <a:t>Не може бути особа</a:t>
            </a:r>
            <a:r>
              <a:rPr lang="uk-UA" sz="2000" dirty="0">
                <a:latin typeface="Helvetica" panose="020B0604020202020204" pitchFamily="34" charset="0"/>
                <a:cs typeface="Helvetica" panose="020B0604020202020204" pitchFamily="34" charset="0"/>
              </a:rPr>
              <a:t>, яка має формальне право на 25% </a:t>
            </a:r>
            <a:br>
              <a:rPr lang="uk-UA" sz="2000" dirty="0">
                <a:latin typeface="Helvetica" panose="020B0604020202020204" pitchFamily="34" charset="0"/>
                <a:cs typeface="Helvetica" panose="020B0604020202020204" pitchFamily="34" charset="0"/>
              </a:rPr>
            </a:br>
            <a:r>
              <a:rPr lang="uk-UA" sz="2000" dirty="0">
                <a:latin typeface="Helvetica" panose="020B0604020202020204" pitchFamily="34" charset="0"/>
                <a:cs typeface="Helvetica" panose="020B0604020202020204" pitchFamily="34" charset="0"/>
              </a:rPr>
              <a:t>чи більше відсотків статутного капіталу або прав голосу </a:t>
            </a:r>
            <a:br>
              <a:rPr lang="uk-UA" sz="2000" dirty="0">
                <a:latin typeface="Helvetica" panose="020B0604020202020204" pitchFamily="34" charset="0"/>
                <a:cs typeface="Helvetica" panose="020B0604020202020204" pitchFamily="34" charset="0"/>
              </a:rPr>
            </a:br>
            <a:r>
              <a:rPr lang="uk-UA" sz="2000" dirty="0">
                <a:latin typeface="Helvetica" panose="020B0604020202020204" pitchFamily="34" charset="0"/>
                <a:cs typeface="Helvetica" panose="020B0604020202020204" pitchFamily="34" charset="0"/>
              </a:rPr>
              <a:t>в юридичній особі, але є комерційним агентом, номінальним утримувачем або номінальним власником, або лише посередником щодо такого права.</a:t>
            </a:r>
          </a:p>
        </p:txBody>
      </p:sp>
      <p:pic>
        <p:nvPicPr>
          <p:cNvPr id="9" name="Рисунок 8">
            <a:extLst>
              <a:ext uri="{FF2B5EF4-FFF2-40B4-BE49-F238E27FC236}">
                <a16:creationId xmlns:a16="http://schemas.microsoft.com/office/drawing/2014/main" id="{1B5DA8B7-0597-4DB1-9514-171FBF9FE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08" y="2311753"/>
            <a:ext cx="2234493" cy="2234493"/>
          </a:xfrm>
          <a:prstGeom prst="rect">
            <a:avLst/>
          </a:prstGeom>
        </p:spPr>
      </p:pic>
      <p:cxnSp>
        <p:nvCxnSpPr>
          <p:cNvPr id="8" name="Пряма сполучна лінія 7">
            <a:extLst>
              <a:ext uri="{FF2B5EF4-FFF2-40B4-BE49-F238E27FC236}">
                <a16:creationId xmlns:a16="http://schemas.microsoft.com/office/drawing/2014/main" id="{DC24A38C-6439-4C02-B31E-F52F81AC3DFB}"/>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65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D6113C-88CF-4AC8-9E3A-FAAA3481C3E2}"/>
              </a:ext>
            </a:extLst>
          </p:cNvPr>
          <p:cNvSpPr txBox="1"/>
          <p:nvPr/>
        </p:nvSpPr>
        <p:spPr>
          <a:xfrm>
            <a:off x="1346880" y="1792309"/>
            <a:ext cx="4473991" cy="1785104"/>
          </a:xfrm>
          <a:prstGeom prst="rect">
            <a:avLst/>
          </a:prstGeom>
          <a:noFill/>
        </p:spPr>
        <p:txBody>
          <a:bodyPr wrap="square" rtlCol="0">
            <a:spAutoFit/>
          </a:bodyPr>
          <a:lstStyle/>
          <a:p>
            <a:r>
              <a:rPr lang="uk-UA" sz="2200" dirty="0">
                <a:latin typeface="Helvetica" panose="020B0604020202020204" pitchFamily="34" charset="0"/>
                <a:cs typeface="Helvetica" panose="020B0604020202020204" pitchFamily="34" charset="0"/>
              </a:rPr>
              <a:t>Декларація подається незалежно від того, перебуває суб’єкт декларування в Україні чи за її межами.</a:t>
            </a:r>
          </a:p>
          <a:p>
            <a:endParaRPr lang="uk-UA" sz="2200" dirty="0">
              <a:solidFill>
                <a:srgbClr val="000000"/>
              </a:solidFill>
              <a:latin typeface="Helvetica" panose="020B0604020202020204" pitchFamily="34" charset="0"/>
              <a:cs typeface="Helvetica" panose="020B0604020202020204" pitchFamily="34" charset="0"/>
            </a:endParaRPr>
          </a:p>
        </p:txBody>
      </p:sp>
      <p:sp>
        <p:nvSpPr>
          <p:cNvPr id="10" name="TextBox 9">
            <a:extLst>
              <a:ext uri="{FF2B5EF4-FFF2-40B4-BE49-F238E27FC236}">
                <a16:creationId xmlns:a16="http://schemas.microsoft.com/office/drawing/2014/main" id="{ECE9A976-2D16-4232-A3EB-95F7103B7BF5}"/>
              </a:ext>
            </a:extLst>
          </p:cNvPr>
          <p:cNvSpPr txBox="1"/>
          <p:nvPr/>
        </p:nvSpPr>
        <p:spPr>
          <a:xfrm>
            <a:off x="6380973" y="1878913"/>
            <a:ext cx="5024964" cy="1785104"/>
          </a:xfrm>
          <a:prstGeom prst="rect">
            <a:avLst/>
          </a:prstGeom>
          <a:noFill/>
        </p:spPr>
        <p:txBody>
          <a:bodyPr wrap="square" rtlCol="0">
            <a:spAutoFit/>
          </a:bodyPr>
          <a:lstStyle/>
          <a:p>
            <a:r>
              <a:rPr lang="uk-UA" sz="2200" dirty="0">
                <a:latin typeface="Helvetica" panose="020B0604020202020204" pitchFamily="34" charset="0"/>
                <a:cs typeface="Helvetica" panose="020B0604020202020204" pitchFamily="34" charset="0"/>
              </a:rPr>
              <a:t>Відомості про об’єкт декларування зазначаються незалежно від того, розташований він на території України чи за її межами. </a:t>
            </a:r>
          </a:p>
          <a:p>
            <a:endParaRPr lang="uk-UA" sz="2200" dirty="0">
              <a:solidFill>
                <a:srgbClr val="000000"/>
              </a:solidFill>
              <a:latin typeface="Helvetica" panose="020B0604020202020204" pitchFamily="34" charset="0"/>
              <a:cs typeface="Helvetica" panose="020B0604020202020204" pitchFamily="34" charset="0"/>
            </a:endParaRPr>
          </a:p>
        </p:txBody>
      </p:sp>
      <p:pic>
        <p:nvPicPr>
          <p:cNvPr id="12" name="Рисунок 11" descr="Зображення, що містить знак&#10;&#10;Автоматично згенерований опис">
            <a:extLst>
              <a:ext uri="{FF2B5EF4-FFF2-40B4-BE49-F238E27FC236}">
                <a16:creationId xmlns:a16="http://schemas.microsoft.com/office/drawing/2014/main" id="{46F5EB3F-7771-49E7-819D-724F2E8412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145" y="1601968"/>
            <a:ext cx="994481" cy="763857"/>
          </a:xfrm>
          <a:prstGeom prst="rect">
            <a:avLst/>
          </a:prstGeom>
        </p:spPr>
      </p:pic>
      <p:pic>
        <p:nvPicPr>
          <p:cNvPr id="14" name="Рисунок 13" descr="Зображення, що містить знак&#10;&#10;Автоматично згенерований опис">
            <a:extLst>
              <a:ext uri="{FF2B5EF4-FFF2-40B4-BE49-F238E27FC236}">
                <a16:creationId xmlns:a16="http://schemas.microsoft.com/office/drawing/2014/main" id="{899559E0-3D0B-4BE9-94AC-FF421CE06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246" y="1606531"/>
            <a:ext cx="994481" cy="763857"/>
          </a:xfrm>
          <a:prstGeom prst="rect">
            <a:avLst/>
          </a:prstGeom>
        </p:spPr>
      </p:pic>
      <p:sp>
        <p:nvSpPr>
          <p:cNvPr id="15" name="TextBox 14">
            <a:extLst>
              <a:ext uri="{FF2B5EF4-FFF2-40B4-BE49-F238E27FC236}">
                <a16:creationId xmlns:a16="http://schemas.microsoft.com/office/drawing/2014/main" id="{31285210-A937-48C6-A8D9-06257B2BF838}"/>
              </a:ext>
            </a:extLst>
          </p:cNvPr>
          <p:cNvSpPr txBox="1"/>
          <p:nvPr/>
        </p:nvSpPr>
        <p:spPr>
          <a:xfrm>
            <a:off x="930745" y="555294"/>
            <a:ext cx="3557280"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Загальні правила</a:t>
            </a:r>
          </a:p>
        </p:txBody>
      </p:sp>
      <p:cxnSp>
        <p:nvCxnSpPr>
          <p:cNvPr id="17" name="Пряма сполучна лінія 16">
            <a:extLst>
              <a:ext uri="{FF2B5EF4-FFF2-40B4-BE49-F238E27FC236}">
                <a16:creationId xmlns:a16="http://schemas.microsoft.com/office/drawing/2014/main" id="{376E0604-B1EC-4772-A76F-765AC0311715}"/>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346880" y="3763191"/>
            <a:ext cx="9339086" cy="428259"/>
          </a:xfrm>
          <a:prstGeom prst="rect">
            <a:avLst/>
          </a:prstGeom>
        </p:spPr>
        <p:txBody>
          <a:bodyPr wrap="square">
            <a:spAutoFit/>
          </a:bodyPr>
          <a:lstStyle/>
          <a:p>
            <a:pPr>
              <a:lnSpc>
                <a:spcPct val="107000"/>
              </a:lnSpc>
              <a:spcAft>
                <a:spcPts val="800"/>
              </a:spcAft>
            </a:pPr>
            <a:r>
              <a:rPr lang="uk-UA" sz="2200" dirty="0">
                <a:latin typeface="Helvetica" panose="020B0604020202020204" pitchFamily="34" charset="0"/>
                <a:ea typeface="Calibri" panose="020F0502020204030204" pitchFamily="34" charset="0"/>
                <a:cs typeface="Helvetica" panose="020B0604020202020204" pitchFamily="34" charset="0"/>
              </a:rPr>
              <a:t>Паперова копія декларації до Національного агентства не подається.</a:t>
            </a:r>
          </a:p>
        </p:txBody>
      </p:sp>
      <p:pic>
        <p:nvPicPr>
          <p:cNvPr id="13" name="Рисунок 12" descr="Зображення, що містить малювання&#10;&#10;Автоматично згенерований опис">
            <a:extLst>
              <a:ext uri="{FF2B5EF4-FFF2-40B4-BE49-F238E27FC236}">
                <a16:creationId xmlns:a16="http://schemas.microsoft.com/office/drawing/2014/main" id="{A47B9FBF-00E3-448B-A4B4-44F58000A9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925" y="3577413"/>
            <a:ext cx="767638" cy="763857"/>
          </a:xfrm>
          <a:prstGeom prst="rect">
            <a:avLst/>
          </a:prstGeom>
        </p:spPr>
      </p:pic>
      <p:sp>
        <p:nvSpPr>
          <p:cNvPr id="3" name="Прямоугольник 2"/>
          <p:cNvSpPr/>
          <p:nvPr/>
        </p:nvSpPr>
        <p:spPr>
          <a:xfrm>
            <a:off x="1296339" y="4946998"/>
            <a:ext cx="9977249" cy="1179169"/>
          </a:xfrm>
          <a:prstGeom prst="rect">
            <a:avLst/>
          </a:prstGeom>
        </p:spPr>
        <p:txBody>
          <a:bodyPr wrap="square">
            <a:spAutoFit/>
          </a:bodyPr>
          <a:lstStyle/>
          <a:p>
            <a:pPr>
              <a:lnSpc>
                <a:spcPct val="107000"/>
              </a:lnSpc>
              <a:spcAft>
                <a:spcPts val="800"/>
              </a:spcAft>
            </a:pPr>
            <a:r>
              <a:rPr lang="uk-UA" sz="2200" dirty="0">
                <a:solidFill>
                  <a:srgbClr val="333333"/>
                </a:solidFill>
                <a:latin typeface="Helvetica" panose="020B0604020202020204" pitchFamily="34" charset="0"/>
                <a:ea typeface="Calibri" panose="020F0502020204030204" pitchFamily="34" charset="0"/>
                <a:cs typeface="Helvetica" panose="020B0604020202020204" pitchFamily="34" charset="0"/>
              </a:rPr>
              <a:t>Подання декларації до Реєстру підтверджується шляхом надсилання повідомлення суб’єкту декларування на адресу його електронної пошти та до персонального електронного кабінету.</a:t>
            </a:r>
            <a:endParaRPr lang="uk-UA" sz="2200" dirty="0">
              <a:latin typeface="Helvetica" panose="020B0604020202020204" pitchFamily="34" charset="0"/>
              <a:ea typeface="Calibri" panose="020F0502020204030204" pitchFamily="34" charset="0"/>
              <a:cs typeface="Helvetica" panose="020B0604020202020204" pitchFamily="34" charset="0"/>
            </a:endParaRPr>
          </a:p>
        </p:txBody>
      </p:sp>
      <p:pic>
        <p:nvPicPr>
          <p:cNvPr id="16" name="Рисунок 15" descr="Зображення, що містить світлий&#10;&#10;Автоматично згенерований опис">
            <a:extLst>
              <a:ext uri="{FF2B5EF4-FFF2-40B4-BE49-F238E27FC236}">
                <a16:creationId xmlns:a16="http://schemas.microsoft.com/office/drawing/2014/main" id="{A573D15F-613E-4314-887C-557E3767AA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296" y="4959323"/>
            <a:ext cx="1020372" cy="1020372"/>
          </a:xfrm>
          <a:prstGeom prst="rect">
            <a:avLst/>
          </a:prstGeom>
        </p:spPr>
      </p:pic>
      <p:cxnSp>
        <p:nvCxnSpPr>
          <p:cNvPr id="18" name="Пряма сполучна лінія 16">
            <a:extLst>
              <a:ext uri="{FF2B5EF4-FFF2-40B4-BE49-F238E27FC236}">
                <a16:creationId xmlns:a16="http://schemas.microsoft.com/office/drawing/2014/main" id="{376E0604-B1EC-4772-A76F-765AC0311715}"/>
              </a:ext>
            </a:extLst>
          </p:cNvPr>
          <p:cNvCxnSpPr>
            <a:cxnSpLocks/>
          </p:cNvCxnSpPr>
          <p:nvPr/>
        </p:nvCxnSpPr>
        <p:spPr>
          <a:xfrm flipH="1">
            <a:off x="930744" y="6324822"/>
            <a:ext cx="10257487"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906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CA80F3-8B6F-4BA7-BF15-64286F85527C}"/>
              </a:ext>
            </a:extLst>
          </p:cNvPr>
          <p:cNvSpPr txBox="1"/>
          <p:nvPr/>
        </p:nvSpPr>
        <p:spPr>
          <a:xfrm>
            <a:off x="2707105" y="1491356"/>
            <a:ext cx="8145379" cy="4708981"/>
          </a:xfrm>
          <a:prstGeom prst="rect">
            <a:avLst/>
          </a:prstGeom>
          <a:noFill/>
        </p:spPr>
        <p:txBody>
          <a:bodyPr wrap="square" rtlCol="0">
            <a:spAutoFit/>
          </a:bodyPr>
          <a:lstStyle/>
          <a:p>
            <a:pPr marL="457200" indent="-4572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Для </a:t>
            </a:r>
            <a:r>
              <a:rPr lang="uk-UA" sz="2000" b="1" dirty="0">
                <a:solidFill>
                  <a:srgbClr val="27A0F2"/>
                </a:solidFill>
                <a:latin typeface="Helvetica" panose="020B0604020202020204" pitchFamily="34" charset="0"/>
                <a:cs typeface="Helvetica" panose="020B0604020202020204" pitchFamily="34" charset="0"/>
              </a:rPr>
              <a:t>юридичної особи </a:t>
            </a:r>
            <a:r>
              <a:rPr lang="uk-UA" sz="2000" dirty="0">
                <a:latin typeface="Helvetica" panose="020B0604020202020204" pitchFamily="34" charset="0"/>
                <a:cs typeface="Helvetica" panose="020B0604020202020204" pitchFamily="34" charset="0"/>
              </a:rPr>
              <a:t>– фізична особа, яка здійснює вирішальний вплив на діяльність юридичної особи  (в тому числі через ланцюг контролю/володіння).</a:t>
            </a:r>
            <a:endParaRPr lang="en-US" sz="2000" dirty="0">
              <a:latin typeface="Helvetica" panose="020B0604020202020204" pitchFamily="34" charset="0"/>
              <a:cs typeface="Helvetica" panose="020B0604020202020204" pitchFamily="34" charset="0"/>
            </a:endParaRPr>
          </a:p>
          <a:p>
            <a:pPr marL="457200" indent="-457200">
              <a:buFont typeface="Wingdings" panose="05000000000000000000" pitchFamily="2" charset="2"/>
              <a:buChar char="§"/>
            </a:pPr>
            <a:endParaRPr lang="uk-UA" sz="2000" dirty="0">
              <a:latin typeface="Helvetica" panose="020B0604020202020204" pitchFamily="34" charset="0"/>
              <a:cs typeface="Helvetica" panose="020B0604020202020204" pitchFamily="34" charset="0"/>
            </a:endParaRPr>
          </a:p>
          <a:p>
            <a:pPr marL="457200" indent="-4572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Для </a:t>
            </a:r>
            <a:r>
              <a:rPr lang="uk-UA" sz="2000" b="1" dirty="0">
                <a:solidFill>
                  <a:srgbClr val="27A0F2"/>
                </a:solidFill>
                <a:latin typeface="Helvetica" panose="020B0604020202020204" pitchFamily="34" charset="0"/>
                <a:cs typeface="Helvetica" panose="020B0604020202020204" pitchFamily="34" charset="0"/>
              </a:rPr>
              <a:t>трастів</a:t>
            </a:r>
            <a:r>
              <a:rPr lang="uk-UA" sz="2000" b="1" dirty="0">
                <a:latin typeface="Helvetica" panose="020B0604020202020204" pitchFamily="34" charset="0"/>
                <a:cs typeface="Helvetica" panose="020B0604020202020204" pitchFamily="34" charset="0"/>
              </a:rPr>
              <a:t> </a:t>
            </a:r>
            <a:r>
              <a:rPr lang="uk-UA" sz="2000" dirty="0">
                <a:latin typeface="Helvetica" panose="020B0604020202020204" pitchFamily="34" charset="0"/>
                <a:cs typeface="Helvetica" panose="020B0604020202020204" pitchFamily="34" charset="0"/>
              </a:rPr>
              <a:t>– засновник, довірчий власник, захисник  (за наявності), </a:t>
            </a:r>
            <a:r>
              <a:rPr lang="uk-UA" sz="2000" dirty="0" err="1">
                <a:latin typeface="Helvetica" panose="020B0604020202020204" pitchFamily="34" charset="0"/>
                <a:cs typeface="Helvetica" panose="020B0604020202020204" pitchFamily="34" charset="0"/>
              </a:rPr>
              <a:t>вигодоодержувач</a:t>
            </a:r>
            <a:r>
              <a:rPr lang="uk-UA" sz="2000" dirty="0">
                <a:latin typeface="Helvetica" panose="020B0604020202020204" pitchFamily="34" charset="0"/>
                <a:cs typeface="Helvetica" panose="020B0604020202020204" pitchFamily="34" charset="0"/>
              </a:rPr>
              <a:t> (</a:t>
            </a:r>
            <a:r>
              <a:rPr lang="uk-UA" sz="2000" dirty="0" err="1">
                <a:latin typeface="Helvetica" panose="020B0604020202020204" pitchFamily="34" charset="0"/>
                <a:cs typeface="Helvetica" panose="020B0604020202020204" pitchFamily="34" charset="0"/>
              </a:rPr>
              <a:t>вигодонабувач</a:t>
            </a:r>
            <a:r>
              <a:rPr lang="uk-UA" sz="2000" dirty="0">
                <a:latin typeface="Helvetica" panose="020B0604020202020204" pitchFamily="34" charset="0"/>
                <a:cs typeface="Helvetica" panose="020B0604020202020204" pitchFamily="34" charset="0"/>
              </a:rPr>
              <a:t>)  або група </a:t>
            </a:r>
            <a:r>
              <a:rPr lang="uk-UA" sz="2000" dirty="0" err="1">
                <a:latin typeface="Helvetica" panose="020B0604020202020204" pitchFamily="34" charset="0"/>
                <a:cs typeface="Helvetica" panose="020B0604020202020204" pitchFamily="34" charset="0"/>
              </a:rPr>
              <a:t>вигодоодержувачів</a:t>
            </a:r>
            <a:r>
              <a:rPr lang="uk-UA" sz="2000" dirty="0">
                <a:latin typeface="Helvetica" panose="020B0604020202020204" pitchFamily="34" charset="0"/>
                <a:cs typeface="Helvetica" panose="020B0604020202020204" pitchFamily="34" charset="0"/>
              </a:rPr>
              <a:t> (</a:t>
            </a:r>
            <a:r>
              <a:rPr lang="uk-UA" sz="2000" dirty="0" err="1">
                <a:latin typeface="Helvetica" panose="020B0604020202020204" pitchFamily="34" charset="0"/>
                <a:cs typeface="Helvetica" panose="020B0604020202020204" pitchFamily="34" charset="0"/>
              </a:rPr>
              <a:t>вигодонабувачів</a:t>
            </a:r>
            <a:r>
              <a:rPr lang="uk-UA" sz="2000" dirty="0">
                <a:latin typeface="Helvetica" panose="020B0604020202020204" pitchFamily="34" charset="0"/>
                <a:cs typeface="Helvetica" panose="020B0604020202020204" pitchFamily="34" charset="0"/>
              </a:rPr>
              <a:t>), а також будь-яка фізична особа, яка здійснює </a:t>
            </a:r>
            <a:br>
              <a:rPr lang="uk-UA" sz="2000" dirty="0">
                <a:latin typeface="Helvetica" panose="020B0604020202020204" pitchFamily="34" charset="0"/>
                <a:cs typeface="Helvetica" panose="020B0604020202020204" pitchFamily="34" charset="0"/>
              </a:rPr>
            </a:br>
            <a:r>
              <a:rPr lang="uk-UA" sz="2000" dirty="0">
                <a:latin typeface="Helvetica" panose="020B0604020202020204" pitchFamily="34" charset="0"/>
                <a:cs typeface="Helvetica" panose="020B0604020202020204" pitchFamily="34" charset="0"/>
              </a:rPr>
              <a:t>вирішальний вплив на діяльність трасту  (в тому числі через ланцюг контролю/володіння).</a:t>
            </a:r>
          </a:p>
          <a:p>
            <a:pPr marL="457200" indent="-457200">
              <a:buFont typeface="Wingdings" panose="05000000000000000000" pitchFamily="2" charset="2"/>
              <a:buChar char="§"/>
            </a:pPr>
            <a:endParaRPr lang="uk-UA" sz="2000" dirty="0">
              <a:latin typeface="Helvetica" panose="020B0604020202020204" pitchFamily="34" charset="0"/>
              <a:cs typeface="Helvetica" panose="020B0604020202020204" pitchFamily="34" charset="0"/>
            </a:endParaRPr>
          </a:p>
          <a:p>
            <a:pPr marL="457200" indent="-457200">
              <a:buFont typeface="Wingdings" panose="05000000000000000000" pitchFamily="2" charset="2"/>
              <a:buChar char="§"/>
            </a:pPr>
            <a:r>
              <a:rPr lang="ru-RU" sz="2000" dirty="0">
                <a:latin typeface="Helvetica" panose="020B0604020202020204" pitchFamily="34" charset="0"/>
                <a:cs typeface="Helvetica" panose="020B0604020202020204" pitchFamily="34" charset="0"/>
              </a:rPr>
              <a:t>для </a:t>
            </a:r>
            <a:r>
              <a:rPr lang="ru-RU" sz="2000" b="1" dirty="0" err="1">
                <a:solidFill>
                  <a:srgbClr val="27A0F2"/>
                </a:solidFill>
                <a:latin typeface="Helvetica" panose="020B0604020202020204" pitchFamily="34" charset="0"/>
                <a:cs typeface="Helvetica" panose="020B0604020202020204" pitchFamily="34" charset="0"/>
              </a:rPr>
              <a:t>інших</a:t>
            </a:r>
            <a:r>
              <a:rPr lang="ru-RU" sz="2000" b="1" dirty="0">
                <a:solidFill>
                  <a:srgbClr val="27A0F2"/>
                </a:solidFill>
                <a:latin typeface="Helvetica" panose="020B0604020202020204" pitchFamily="34" charset="0"/>
                <a:cs typeface="Helvetica" panose="020B0604020202020204" pitchFamily="34" charset="0"/>
              </a:rPr>
              <a:t> </a:t>
            </a:r>
            <a:r>
              <a:rPr lang="ru-RU" sz="2000" b="1" dirty="0" err="1">
                <a:solidFill>
                  <a:srgbClr val="27A0F2"/>
                </a:solidFill>
                <a:latin typeface="Helvetica" panose="020B0604020202020204" pitchFamily="34" charset="0"/>
                <a:cs typeface="Helvetica" panose="020B0604020202020204" pitchFamily="34" charset="0"/>
              </a:rPr>
              <a:t>подібних</a:t>
            </a:r>
            <a:r>
              <a:rPr lang="ru-RU" sz="2000" b="1" dirty="0">
                <a:solidFill>
                  <a:srgbClr val="27A0F2"/>
                </a:solidFill>
                <a:latin typeface="Helvetica" panose="020B0604020202020204" pitchFamily="34" charset="0"/>
                <a:cs typeface="Helvetica" panose="020B0604020202020204" pitchFamily="34" charset="0"/>
              </a:rPr>
              <a:t> </a:t>
            </a:r>
            <a:r>
              <a:rPr lang="ru-RU" sz="2000" b="1" dirty="0" err="1">
                <a:solidFill>
                  <a:srgbClr val="27A0F2"/>
                </a:solidFill>
                <a:latin typeface="Helvetica" panose="020B0604020202020204" pitchFamily="34" charset="0"/>
                <a:cs typeface="Helvetica" panose="020B0604020202020204" pitchFamily="34" charset="0"/>
              </a:rPr>
              <a:t>правових</a:t>
            </a:r>
            <a:r>
              <a:rPr lang="ru-RU" sz="2000" b="1" dirty="0">
                <a:solidFill>
                  <a:srgbClr val="27A0F2"/>
                </a:solidFill>
                <a:latin typeface="Helvetica" panose="020B0604020202020204" pitchFamily="34" charset="0"/>
                <a:cs typeface="Helvetica" panose="020B0604020202020204" pitchFamily="34" charset="0"/>
              </a:rPr>
              <a:t> </a:t>
            </a:r>
            <a:r>
              <a:rPr lang="ru-RU" sz="2000" b="1" dirty="0" err="1">
                <a:solidFill>
                  <a:srgbClr val="27A0F2"/>
                </a:solidFill>
                <a:latin typeface="Helvetica" panose="020B0604020202020204" pitchFamily="34" charset="0"/>
                <a:cs typeface="Helvetica" panose="020B0604020202020204" pitchFamily="34" charset="0"/>
              </a:rPr>
              <a:t>утворень</a:t>
            </a:r>
            <a:r>
              <a:rPr lang="ru-RU" sz="2000" b="1" dirty="0">
                <a:solidFill>
                  <a:srgbClr val="27A0F2"/>
                </a:solidFill>
                <a:latin typeface="Helvetica" panose="020B0604020202020204" pitchFamily="34" charset="0"/>
                <a:cs typeface="Helvetica" panose="020B0604020202020204" pitchFamily="34" charset="0"/>
              </a:rPr>
              <a:t> </a:t>
            </a:r>
            <a:r>
              <a:rPr lang="ru-RU" sz="2000" dirty="0">
                <a:latin typeface="Helvetica" panose="020B0604020202020204" pitchFamily="34" charset="0"/>
                <a:cs typeface="Helvetica" panose="020B0604020202020204" pitchFamily="34" charset="0"/>
              </a:rPr>
              <a:t>– особа, яка </a:t>
            </a:r>
            <a:r>
              <a:rPr lang="ru-RU" sz="2000" dirty="0" err="1">
                <a:latin typeface="Helvetica" panose="020B0604020202020204" pitchFamily="34" charset="0"/>
                <a:cs typeface="Helvetica" panose="020B0604020202020204" pitchFamily="34" charset="0"/>
              </a:rPr>
              <a:t>має</a:t>
            </a:r>
            <a:r>
              <a:rPr lang="ru-RU" sz="2000" dirty="0">
                <a:latin typeface="Helvetica" panose="020B0604020202020204" pitchFamily="34" charset="0"/>
                <a:cs typeface="Helvetica" panose="020B0604020202020204" pitchFamily="34" charset="0"/>
              </a:rPr>
              <a:t> статус, </a:t>
            </a:r>
            <a:r>
              <a:rPr lang="ru-RU" sz="2000" dirty="0" err="1">
                <a:latin typeface="Helvetica" panose="020B0604020202020204" pitchFamily="34" charset="0"/>
                <a:cs typeface="Helvetica" panose="020B0604020202020204" pitchFamily="34" charset="0"/>
              </a:rPr>
              <a:t>еквівалентний</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або</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аналогічний</a:t>
            </a:r>
            <a:r>
              <a:rPr lang="ru-RU" sz="2000" dirty="0">
                <a:latin typeface="Helvetica" panose="020B0604020202020204" pitchFamily="34" charset="0"/>
                <a:cs typeface="Helvetica" panose="020B0604020202020204" pitchFamily="34" charset="0"/>
              </a:rPr>
              <a:t> особам, </a:t>
            </a:r>
            <a:r>
              <a:rPr lang="ru-RU" sz="2000" dirty="0" err="1">
                <a:latin typeface="Helvetica" panose="020B0604020202020204" pitchFamily="34" charset="0"/>
                <a:cs typeface="Helvetica" panose="020B0604020202020204" pitchFamily="34" charset="0"/>
              </a:rPr>
              <a:t>зазначеним</a:t>
            </a:r>
            <a:r>
              <a:rPr lang="ru-RU" sz="2000" dirty="0">
                <a:latin typeface="Helvetica" panose="020B0604020202020204" pitchFamily="34" charset="0"/>
                <a:cs typeface="Helvetica" panose="020B0604020202020204" pitchFamily="34" charset="0"/>
              </a:rPr>
              <a:t> для </a:t>
            </a:r>
            <a:r>
              <a:rPr lang="ru-RU" sz="2000" dirty="0" err="1">
                <a:latin typeface="Helvetica" panose="020B0604020202020204" pitchFamily="34" charset="0"/>
                <a:cs typeface="Helvetica" panose="020B0604020202020204" pitchFamily="34" charset="0"/>
              </a:rPr>
              <a:t>трастів</a:t>
            </a:r>
            <a:r>
              <a:rPr lang="ru-RU" sz="2000" dirty="0">
                <a:latin typeface="Helvetica" panose="020B0604020202020204" pitchFamily="34" charset="0"/>
                <a:cs typeface="Helvetica" panose="020B0604020202020204" pitchFamily="34" charset="0"/>
              </a:rPr>
              <a:t>.</a:t>
            </a:r>
          </a:p>
          <a:p>
            <a:endParaRPr lang="uk-UA" sz="2000" dirty="0">
              <a:latin typeface="Helvetica" panose="020B0604020202020204" pitchFamily="34" charset="0"/>
              <a:cs typeface="Helvetica" panose="020B0604020202020204" pitchFamily="34" charset="0"/>
            </a:endParaRPr>
          </a:p>
        </p:txBody>
      </p:sp>
      <p:pic>
        <p:nvPicPr>
          <p:cNvPr id="9" name="Рисунок 8">
            <a:extLst>
              <a:ext uri="{FF2B5EF4-FFF2-40B4-BE49-F238E27FC236}">
                <a16:creationId xmlns:a16="http://schemas.microsoft.com/office/drawing/2014/main" id="{1B5DA8B7-0597-4DB1-9514-171FBF9FE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725" y="2239340"/>
            <a:ext cx="1893033" cy="1893033"/>
          </a:xfrm>
          <a:prstGeom prst="rect">
            <a:avLst/>
          </a:prstGeom>
        </p:spPr>
      </p:pic>
      <p:sp>
        <p:nvSpPr>
          <p:cNvPr id="8" name="TextBox 7">
            <a:extLst>
              <a:ext uri="{FF2B5EF4-FFF2-40B4-BE49-F238E27FC236}">
                <a16:creationId xmlns:a16="http://schemas.microsoft.com/office/drawing/2014/main" id="{30CD7B14-C889-4363-B707-FA8CEDF981E0}"/>
              </a:ext>
            </a:extLst>
          </p:cNvPr>
          <p:cNvSpPr txBox="1"/>
          <p:nvPr/>
        </p:nvSpPr>
        <p:spPr>
          <a:xfrm>
            <a:off x="929915" y="553911"/>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9. Кінцевий </a:t>
            </a:r>
            <a:r>
              <a:rPr lang="uk-UA" sz="3000" dirty="0" err="1">
                <a:latin typeface="Open Sans" panose="020B0606030504020204" pitchFamily="34" charset="0"/>
                <a:ea typeface="Open Sans" panose="020B0606030504020204" pitchFamily="34" charset="0"/>
                <a:cs typeface="Open Sans" panose="020B0606030504020204" pitchFamily="34" charset="0"/>
              </a:rPr>
              <a:t>бенефіціарний</a:t>
            </a:r>
            <a:r>
              <a:rPr lang="uk-UA" sz="3000" dirty="0">
                <a:latin typeface="Open Sans" panose="020B0606030504020204" pitchFamily="34" charset="0"/>
                <a:ea typeface="Open Sans" panose="020B0606030504020204" pitchFamily="34" charset="0"/>
                <a:cs typeface="Open Sans" panose="020B0606030504020204" pitchFamily="34" charset="0"/>
              </a:rPr>
              <a:t> власник</a:t>
            </a:r>
          </a:p>
        </p:txBody>
      </p:sp>
      <p:cxnSp>
        <p:nvCxnSpPr>
          <p:cNvPr id="10" name="Пряма сполучна лінія 9">
            <a:extLst>
              <a:ext uri="{FF2B5EF4-FFF2-40B4-BE49-F238E27FC236}">
                <a16:creationId xmlns:a16="http://schemas.microsoft.com/office/drawing/2014/main" id="{48ED79C6-7015-4278-868C-419FDDC9E2C1}"/>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838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3068395" y="1440925"/>
            <a:ext cx="5982186" cy="646331"/>
          </a:xfrm>
          <a:prstGeom prst="rect">
            <a:avLst/>
          </a:prstGeom>
          <a:noFill/>
        </p:spPr>
        <p:txBody>
          <a:bodyPr wrap="square" rtlCol="0">
            <a:spAutoFit/>
          </a:bodyPr>
          <a:lstStyle/>
          <a:p>
            <a:pPr algn="ctr"/>
            <a:r>
              <a:rPr lang="uk-UA" sz="2200" b="1" dirty="0">
                <a:solidFill>
                  <a:srgbClr val="27A0F2"/>
                </a:solidFill>
                <a:latin typeface="Helvetica" panose="020B0604020202020204" pitchFamily="34" charset="0"/>
                <a:cs typeface="Helvetica" panose="020B0604020202020204" pitchFamily="34" charset="0"/>
              </a:rPr>
              <a:t>«</a:t>
            </a:r>
            <a:r>
              <a:rPr lang="uk-UA" sz="2200" b="1" dirty="0" err="1">
                <a:solidFill>
                  <a:srgbClr val="27A0F2"/>
                </a:solidFill>
                <a:latin typeface="Helvetica" panose="020B0604020202020204" pitchFamily="34" charset="0"/>
                <a:cs typeface="Helvetica" panose="020B0604020202020204" pitchFamily="34" charset="0"/>
              </a:rPr>
              <a:t>Бенефіціарна</a:t>
            </a:r>
            <a:r>
              <a:rPr lang="uk-UA" sz="2200" b="1" dirty="0">
                <a:solidFill>
                  <a:srgbClr val="27A0F2"/>
                </a:solidFill>
                <a:latin typeface="Helvetica" panose="020B0604020202020204" pitchFamily="34" charset="0"/>
                <a:cs typeface="Helvetica" panose="020B0604020202020204" pitchFamily="34" charset="0"/>
              </a:rPr>
              <a:t> власність» </a:t>
            </a:r>
          </a:p>
          <a:p>
            <a:pPr algn="ctr"/>
            <a:r>
              <a:rPr lang="uk-UA" sz="1400" dirty="0">
                <a:latin typeface="Helvetica" panose="020B0604020202020204" pitchFamily="34" charset="0"/>
                <a:cs typeface="Helvetica" panose="020B0604020202020204" pitchFamily="34" charset="0"/>
              </a:rPr>
              <a:t>(майно, яке формально не належить, але фактично контролюється)</a:t>
            </a:r>
          </a:p>
        </p:txBody>
      </p:sp>
      <p:sp>
        <p:nvSpPr>
          <p:cNvPr id="12" name="TextBox 11">
            <a:extLst>
              <a:ext uri="{FF2B5EF4-FFF2-40B4-BE49-F238E27FC236}">
                <a16:creationId xmlns:a16="http://schemas.microsoft.com/office/drawing/2014/main" id="{81A9165F-AF6D-4CFD-BDFC-0EAE91EDDDA1}"/>
              </a:ext>
            </a:extLst>
          </p:cNvPr>
          <p:cNvSpPr txBox="1"/>
          <p:nvPr/>
        </p:nvSpPr>
        <p:spPr>
          <a:xfrm>
            <a:off x="957908" y="2302633"/>
            <a:ext cx="4160847" cy="523220"/>
          </a:xfrm>
          <a:prstGeom prst="rect">
            <a:avLst/>
          </a:prstGeom>
          <a:noFill/>
        </p:spPr>
        <p:txBody>
          <a:bodyPr wrap="square" rtlCol="0">
            <a:spAutoFit/>
          </a:bodyPr>
          <a:lstStyle/>
          <a:p>
            <a:pPr algn="ctr"/>
            <a:r>
              <a:rPr lang="uk-UA" sz="1400" dirty="0">
                <a:latin typeface="Helvetica" panose="020B0604020202020204" pitchFamily="34" charset="0"/>
                <a:cs typeface="Helvetica" panose="020B0604020202020204" pitchFamily="34" charset="0"/>
              </a:rPr>
              <a:t>Службові особи, які займають відповідальне </a:t>
            </a:r>
            <a:br>
              <a:rPr lang="uk-UA" sz="1400" dirty="0">
                <a:latin typeface="Helvetica" panose="020B0604020202020204" pitchFamily="34" charset="0"/>
                <a:cs typeface="Helvetica" panose="020B0604020202020204" pitchFamily="34" charset="0"/>
              </a:rPr>
            </a:br>
            <a:r>
              <a:rPr lang="uk-UA" sz="1400" dirty="0">
                <a:latin typeface="Helvetica" panose="020B0604020202020204" pitchFamily="34" charset="0"/>
                <a:cs typeface="Helvetica" panose="020B0604020202020204" pitchFamily="34" charset="0"/>
              </a:rPr>
              <a:t>та особливо відповідальне становище</a:t>
            </a:r>
          </a:p>
        </p:txBody>
      </p:sp>
      <p:sp>
        <p:nvSpPr>
          <p:cNvPr id="14" name="TextBox 13">
            <a:extLst>
              <a:ext uri="{FF2B5EF4-FFF2-40B4-BE49-F238E27FC236}">
                <a16:creationId xmlns:a16="http://schemas.microsoft.com/office/drawing/2014/main" id="{E7607DDF-F77F-4B6A-9AEA-FFAC93E1BB53}"/>
              </a:ext>
            </a:extLst>
          </p:cNvPr>
          <p:cNvSpPr txBox="1"/>
          <p:nvPr/>
        </p:nvSpPr>
        <p:spPr>
          <a:xfrm>
            <a:off x="6776185" y="2302633"/>
            <a:ext cx="4716379" cy="523220"/>
          </a:xfrm>
          <a:prstGeom prst="rect">
            <a:avLst/>
          </a:prstGeom>
          <a:noFill/>
        </p:spPr>
        <p:txBody>
          <a:bodyPr wrap="square" rtlCol="0">
            <a:spAutoFit/>
          </a:bodyPr>
          <a:lstStyle/>
          <a:p>
            <a:pPr algn="ctr"/>
            <a:r>
              <a:rPr lang="uk-UA" sz="1400" dirty="0">
                <a:latin typeface="Helvetica" panose="020B0604020202020204" pitchFamily="34" charset="0"/>
                <a:cs typeface="Helvetica" panose="020B0604020202020204" pitchFamily="34" charset="0"/>
              </a:rPr>
              <a:t>Особи, які займають посади, пов’язані з високим рівнем корупційних ризиків</a:t>
            </a:r>
          </a:p>
        </p:txBody>
      </p:sp>
      <p:sp>
        <p:nvSpPr>
          <p:cNvPr id="15" name="TextBox 14">
            <a:extLst>
              <a:ext uri="{FF2B5EF4-FFF2-40B4-BE49-F238E27FC236}">
                <a16:creationId xmlns:a16="http://schemas.microsoft.com/office/drawing/2014/main" id="{D0117B38-8C6B-44EB-9D45-677E56DA1CFE}"/>
              </a:ext>
            </a:extLst>
          </p:cNvPr>
          <p:cNvSpPr txBox="1"/>
          <p:nvPr/>
        </p:nvSpPr>
        <p:spPr>
          <a:xfrm>
            <a:off x="5505330" y="3002287"/>
            <a:ext cx="1089259" cy="307777"/>
          </a:xfrm>
          <a:prstGeom prst="rect">
            <a:avLst/>
          </a:prstGeom>
          <a:noFill/>
        </p:spPr>
        <p:txBody>
          <a:bodyPr wrap="square" rtlCol="0">
            <a:spAutoFit/>
          </a:bodyPr>
          <a:lstStyle/>
          <a:p>
            <a:pPr algn="ctr"/>
            <a:r>
              <a:rPr lang="uk-UA" sz="1400" dirty="0">
                <a:latin typeface="Helvetica" panose="020B0604020202020204" pitchFamily="34" charset="0"/>
                <a:cs typeface="Helvetica" panose="020B0604020202020204" pitchFamily="34" charset="0"/>
              </a:rPr>
              <a:t>В ситуації:</a:t>
            </a:r>
          </a:p>
        </p:txBody>
      </p:sp>
      <p:sp>
        <p:nvSpPr>
          <p:cNvPr id="16" name="TextBox 15">
            <a:extLst>
              <a:ext uri="{FF2B5EF4-FFF2-40B4-BE49-F238E27FC236}">
                <a16:creationId xmlns:a16="http://schemas.microsoft.com/office/drawing/2014/main" id="{0AC23354-19DD-49C6-BC8C-E2748C233D67}"/>
              </a:ext>
            </a:extLst>
          </p:cNvPr>
          <p:cNvSpPr txBox="1"/>
          <p:nvPr/>
        </p:nvSpPr>
        <p:spPr>
          <a:xfrm>
            <a:off x="4808967" y="3235857"/>
            <a:ext cx="2481984" cy="307777"/>
          </a:xfrm>
          <a:prstGeom prst="rect">
            <a:avLst/>
          </a:prstGeom>
          <a:noFill/>
        </p:spPr>
        <p:txBody>
          <a:bodyPr wrap="square" rtlCol="0">
            <a:spAutoFit/>
          </a:bodyPr>
          <a:lstStyle/>
          <a:p>
            <a:pPr algn="ctr"/>
            <a:r>
              <a:rPr lang="uk-UA" sz="1400" dirty="0">
                <a:latin typeface="Helvetica" panose="020B0604020202020204" pitchFamily="34" charset="0"/>
                <a:cs typeface="Helvetica" panose="020B0604020202020204" pitchFamily="34" charset="0"/>
              </a:rPr>
              <a:t>власність третьої особи</a:t>
            </a:r>
          </a:p>
        </p:txBody>
      </p:sp>
      <p:sp>
        <p:nvSpPr>
          <p:cNvPr id="18" name="TextBox 17">
            <a:extLst>
              <a:ext uri="{FF2B5EF4-FFF2-40B4-BE49-F238E27FC236}">
                <a16:creationId xmlns:a16="http://schemas.microsoft.com/office/drawing/2014/main" id="{F85585FD-15DA-43B7-898C-C9DAC2D6345D}"/>
              </a:ext>
            </a:extLst>
          </p:cNvPr>
          <p:cNvSpPr txBox="1"/>
          <p:nvPr/>
        </p:nvSpPr>
        <p:spPr>
          <a:xfrm>
            <a:off x="4579231" y="3702238"/>
            <a:ext cx="2941456" cy="307777"/>
          </a:xfrm>
          <a:prstGeom prst="rect">
            <a:avLst/>
          </a:prstGeom>
          <a:noFill/>
        </p:spPr>
        <p:txBody>
          <a:bodyPr wrap="square" rtlCol="0">
            <a:spAutoFit/>
          </a:bodyPr>
          <a:lstStyle/>
          <a:p>
            <a:pPr algn="ctr"/>
            <a:r>
              <a:rPr lang="uk-UA" sz="1400" dirty="0">
                <a:latin typeface="Helvetica" panose="020B0604020202020204" pitchFamily="34" charset="0"/>
                <a:cs typeface="Helvetica" panose="020B0604020202020204" pitchFamily="34" charset="0"/>
              </a:rPr>
              <a:t>При цьому декларант/член сім’ї:</a:t>
            </a:r>
          </a:p>
        </p:txBody>
      </p:sp>
      <p:sp>
        <p:nvSpPr>
          <p:cNvPr id="19" name="TextBox 18">
            <a:extLst>
              <a:ext uri="{FF2B5EF4-FFF2-40B4-BE49-F238E27FC236}">
                <a16:creationId xmlns:a16="http://schemas.microsoft.com/office/drawing/2014/main" id="{DABC6033-65A6-4DAC-9498-65856E7867EE}"/>
              </a:ext>
            </a:extLst>
          </p:cNvPr>
          <p:cNvSpPr txBox="1"/>
          <p:nvPr/>
        </p:nvSpPr>
        <p:spPr>
          <a:xfrm>
            <a:off x="4486102" y="4020793"/>
            <a:ext cx="3305076" cy="307777"/>
          </a:xfrm>
          <a:prstGeom prst="rect">
            <a:avLst/>
          </a:prstGeom>
          <a:noFill/>
        </p:spPr>
        <p:txBody>
          <a:bodyPr wrap="square" rtlCol="0">
            <a:spAutoFit/>
          </a:bodyPr>
          <a:lstStyle/>
          <a:p>
            <a:pPr marL="285750" indent="-285750">
              <a:buFont typeface="Wingdings" panose="05000000000000000000" pitchFamily="2" charset="2"/>
              <a:buChar char="§"/>
            </a:pPr>
            <a:r>
              <a:rPr lang="uk-UA" sz="1400" dirty="0">
                <a:latin typeface="Helvetica" panose="020B0604020202020204" pitchFamily="34" charset="0"/>
                <a:cs typeface="Helvetica" panose="020B0604020202020204" pitchFamily="34" charset="0"/>
              </a:rPr>
              <a:t>отримує дохід/право на дохід</a:t>
            </a:r>
          </a:p>
        </p:txBody>
      </p:sp>
      <p:sp>
        <p:nvSpPr>
          <p:cNvPr id="20" name="TextBox 19">
            <a:extLst>
              <a:ext uri="{FF2B5EF4-FFF2-40B4-BE49-F238E27FC236}">
                <a16:creationId xmlns:a16="http://schemas.microsoft.com/office/drawing/2014/main" id="{C1CEE29B-BA31-4B65-B3C1-7A05A8A39521}"/>
              </a:ext>
            </a:extLst>
          </p:cNvPr>
          <p:cNvSpPr txBox="1"/>
          <p:nvPr/>
        </p:nvSpPr>
        <p:spPr>
          <a:xfrm>
            <a:off x="4486102" y="4299424"/>
            <a:ext cx="4419501" cy="523220"/>
          </a:xfrm>
          <a:prstGeom prst="rect">
            <a:avLst/>
          </a:prstGeom>
          <a:noFill/>
        </p:spPr>
        <p:txBody>
          <a:bodyPr wrap="square" rtlCol="0">
            <a:spAutoFit/>
          </a:bodyPr>
          <a:lstStyle/>
          <a:p>
            <a:pPr marL="285750" indent="-285750">
              <a:buFont typeface="Wingdings" panose="05000000000000000000" pitchFamily="2" charset="2"/>
              <a:buChar char="§"/>
            </a:pPr>
            <a:r>
              <a:rPr lang="uk-UA" sz="1400" dirty="0">
                <a:latin typeface="Helvetica" panose="020B0604020202020204" pitchFamily="34" charset="0"/>
                <a:cs typeface="Helvetica" panose="020B0604020202020204" pitchFamily="34" charset="0"/>
              </a:rPr>
              <a:t>може вчиняти дії, тотожні розпорядженню (прямо чи опосередковано)</a:t>
            </a:r>
          </a:p>
        </p:txBody>
      </p:sp>
      <p:sp>
        <p:nvSpPr>
          <p:cNvPr id="21" name="TextBox 20">
            <a:extLst>
              <a:ext uri="{FF2B5EF4-FFF2-40B4-BE49-F238E27FC236}">
                <a16:creationId xmlns:a16="http://schemas.microsoft.com/office/drawing/2014/main" id="{B73EEA64-0428-415B-9533-AC5318A7D33E}"/>
              </a:ext>
            </a:extLst>
          </p:cNvPr>
          <p:cNvSpPr txBox="1"/>
          <p:nvPr/>
        </p:nvSpPr>
        <p:spPr>
          <a:xfrm>
            <a:off x="4855008" y="5060219"/>
            <a:ext cx="2481984" cy="307777"/>
          </a:xfrm>
          <a:prstGeom prst="rect">
            <a:avLst/>
          </a:prstGeom>
          <a:noFill/>
        </p:spPr>
        <p:txBody>
          <a:bodyPr wrap="square" rtlCol="0">
            <a:spAutoFit/>
          </a:bodyPr>
          <a:lstStyle/>
          <a:p>
            <a:pPr algn="ctr"/>
            <a:r>
              <a:rPr lang="uk-UA" sz="1400" dirty="0">
                <a:latin typeface="Helvetica" panose="020B0604020202020204" pitchFamily="34" charset="0"/>
                <a:cs typeface="Helvetica" panose="020B0604020202020204" pitchFamily="34" charset="0"/>
              </a:rPr>
              <a:t>зазначається:</a:t>
            </a:r>
          </a:p>
        </p:txBody>
      </p:sp>
      <p:sp>
        <p:nvSpPr>
          <p:cNvPr id="22" name="TextBox 21">
            <a:extLst>
              <a:ext uri="{FF2B5EF4-FFF2-40B4-BE49-F238E27FC236}">
                <a16:creationId xmlns:a16="http://schemas.microsoft.com/office/drawing/2014/main" id="{E1374AF6-06D4-489C-8A80-B471932EB99B}"/>
              </a:ext>
            </a:extLst>
          </p:cNvPr>
          <p:cNvSpPr txBox="1"/>
          <p:nvPr/>
        </p:nvSpPr>
        <p:spPr>
          <a:xfrm>
            <a:off x="4284336" y="5309836"/>
            <a:ext cx="3447533" cy="307777"/>
          </a:xfrm>
          <a:prstGeom prst="rect">
            <a:avLst/>
          </a:prstGeom>
          <a:noFill/>
        </p:spPr>
        <p:txBody>
          <a:bodyPr wrap="square" rtlCol="0">
            <a:spAutoFit/>
          </a:bodyPr>
          <a:lstStyle/>
          <a:p>
            <a:pPr algn="ctr"/>
            <a:r>
              <a:rPr lang="uk-UA" sz="1400" dirty="0">
                <a:latin typeface="Helvetica" panose="020B0604020202020204" pitchFamily="34" charset="0"/>
                <a:cs typeface="Helvetica" panose="020B0604020202020204" pitchFamily="34" charset="0"/>
              </a:rPr>
              <a:t>у блоці полів «Права на цей об’єкт»</a:t>
            </a:r>
          </a:p>
        </p:txBody>
      </p:sp>
      <p:sp>
        <p:nvSpPr>
          <p:cNvPr id="23" name="TextBox 22">
            <a:extLst>
              <a:ext uri="{FF2B5EF4-FFF2-40B4-BE49-F238E27FC236}">
                <a16:creationId xmlns:a16="http://schemas.microsoft.com/office/drawing/2014/main" id="{FDEF6673-86BC-430F-AF57-15E93A417983}"/>
              </a:ext>
            </a:extLst>
          </p:cNvPr>
          <p:cNvSpPr txBox="1"/>
          <p:nvPr/>
        </p:nvSpPr>
        <p:spPr>
          <a:xfrm>
            <a:off x="4629883" y="5674533"/>
            <a:ext cx="1258547" cy="307777"/>
          </a:xfrm>
          <a:prstGeom prst="rect">
            <a:avLst/>
          </a:prstGeom>
          <a:noFill/>
        </p:spPr>
        <p:txBody>
          <a:bodyPr wrap="square" rtlCol="0">
            <a:spAutoFit/>
          </a:bodyPr>
          <a:lstStyle/>
          <a:p>
            <a:r>
              <a:rPr lang="uk-UA" sz="1400" dirty="0">
                <a:latin typeface="Helvetica" panose="020B0604020202020204" pitchFamily="34" charset="0"/>
                <a:cs typeface="Helvetica" panose="020B0604020202020204" pitchFamily="34" charset="0"/>
              </a:rPr>
              <a:t>третя особа</a:t>
            </a:r>
          </a:p>
        </p:txBody>
      </p:sp>
      <p:sp>
        <p:nvSpPr>
          <p:cNvPr id="24" name="TextBox 23">
            <a:extLst>
              <a:ext uri="{FF2B5EF4-FFF2-40B4-BE49-F238E27FC236}">
                <a16:creationId xmlns:a16="http://schemas.microsoft.com/office/drawing/2014/main" id="{676A9471-7219-43B6-B64A-4E0E00FC6899}"/>
              </a:ext>
            </a:extLst>
          </p:cNvPr>
          <p:cNvSpPr txBox="1"/>
          <p:nvPr/>
        </p:nvSpPr>
        <p:spPr>
          <a:xfrm>
            <a:off x="4631218" y="6055240"/>
            <a:ext cx="1951566" cy="307777"/>
          </a:xfrm>
          <a:prstGeom prst="rect">
            <a:avLst/>
          </a:prstGeom>
          <a:noFill/>
        </p:spPr>
        <p:txBody>
          <a:bodyPr wrap="square" rtlCol="0">
            <a:spAutoFit/>
          </a:bodyPr>
          <a:lstStyle/>
          <a:p>
            <a:r>
              <a:rPr lang="uk-UA" sz="1400" dirty="0">
                <a:latin typeface="Helvetica" panose="020B0604020202020204" pitchFamily="34" charset="0"/>
                <a:cs typeface="Helvetica" panose="020B0604020202020204" pitchFamily="34" charset="0"/>
              </a:rPr>
              <a:t>декларант/член сім’ї</a:t>
            </a:r>
          </a:p>
        </p:txBody>
      </p:sp>
      <p:sp>
        <p:nvSpPr>
          <p:cNvPr id="25" name="TextBox 24">
            <a:extLst>
              <a:ext uri="{FF2B5EF4-FFF2-40B4-BE49-F238E27FC236}">
                <a16:creationId xmlns:a16="http://schemas.microsoft.com/office/drawing/2014/main" id="{23AEF177-3A51-4A33-B7E3-8BC31CC2EBC5}"/>
              </a:ext>
            </a:extLst>
          </p:cNvPr>
          <p:cNvSpPr txBox="1"/>
          <p:nvPr/>
        </p:nvSpPr>
        <p:spPr>
          <a:xfrm>
            <a:off x="8035239" y="5681048"/>
            <a:ext cx="1258547" cy="307777"/>
          </a:xfrm>
          <a:prstGeom prst="rect">
            <a:avLst/>
          </a:prstGeom>
          <a:noFill/>
        </p:spPr>
        <p:txBody>
          <a:bodyPr wrap="square" rtlCol="0">
            <a:spAutoFit/>
          </a:bodyPr>
          <a:lstStyle/>
          <a:p>
            <a:r>
              <a:rPr lang="uk-UA" sz="1400" dirty="0">
                <a:latin typeface="Helvetica" panose="020B0604020202020204" pitchFamily="34" charset="0"/>
                <a:cs typeface="Helvetica" panose="020B0604020202020204" pitchFamily="34" charset="0"/>
              </a:rPr>
              <a:t>власник</a:t>
            </a:r>
          </a:p>
        </p:txBody>
      </p:sp>
      <p:sp>
        <p:nvSpPr>
          <p:cNvPr id="26" name="TextBox 25">
            <a:extLst>
              <a:ext uri="{FF2B5EF4-FFF2-40B4-BE49-F238E27FC236}">
                <a16:creationId xmlns:a16="http://schemas.microsoft.com/office/drawing/2014/main" id="{DD91448E-9311-4497-8F68-A6B21183B336}"/>
              </a:ext>
            </a:extLst>
          </p:cNvPr>
          <p:cNvSpPr txBox="1"/>
          <p:nvPr/>
        </p:nvSpPr>
        <p:spPr>
          <a:xfrm>
            <a:off x="8035239" y="6055240"/>
            <a:ext cx="2751422" cy="307777"/>
          </a:xfrm>
          <a:prstGeom prst="rect">
            <a:avLst/>
          </a:prstGeom>
          <a:noFill/>
        </p:spPr>
        <p:txBody>
          <a:bodyPr wrap="square" rtlCol="0">
            <a:spAutoFit/>
          </a:bodyPr>
          <a:lstStyle/>
          <a:p>
            <a:r>
              <a:rPr lang="uk-UA" sz="1400" dirty="0">
                <a:latin typeface="Helvetica" panose="020B0604020202020204" pitchFamily="34" charset="0"/>
                <a:cs typeface="Helvetica" panose="020B0604020202020204" pitchFamily="34" charset="0"/>
              </a:rPr>
              <a:t>«</a:t>
            </a:r>
            <a:r>
              <a:rPr lang="uk-UA" sz="1400" dirty="0" err="1">
                <a:latin typeface="Helvetica" panose="020B0604020202020204" pitchFamily="34" charset="0"/>
                <a:cs typeface="Helvetica" panose="020B0604020202020204" pitchFamily="34" charset="0"/>
              </a:rPr>
              <a:t>бенефіціарний</a:t>
            </a:r>
            <a:r>
              <a:rPr lang="uk-UA" sz="1400" dirty="0">
                <a:latin typeface="Helvetica" panose="020B0604020202020204" pitchFamily="34" charset="0"/>
                <a:cs typeface="Helvetica" panose="020B0604020202020204" pitchFamily="34" charset="0"/>
              </a:rPr>
              <a:t> власник»</a:t>
            </a:r>
          </a:p>
        </p:txBody>
      </p:sp>
      <p:sp>
        <p:nvSpPr>
          <p:cNvPr id="27" name="TextBox 26">
            <a:extLst>
              <a:ext uri="{FF2B5EF4-FFF2-40B4-BE49-F238E27FC236}">
                <a16:creationId xmlns:a16="http://schemas.microsoft.com/office/drawing/2014/main" id="{A3721305-F03C-40C8-9D62-E97A8A3BF887}"/>
              </a:ext>
            </a:extLst>
          </p:cNvPr>
          <p:cNvSpPr txBox="1"/>
          <p:nvPr/>
        </p:nvSpPr>
        <p:spPr>
          <a:xfrm>
            <a:off x="1318002" y="5754373"/>
            <a:ext cx="2751421" cy="523220"/>
          </a:xfrm>
          <a:prstGeom prst="rect">
            <a:avLst/>
          </a:prstGeom>
          <a:noFill/>
        </p:spPr>
        <p:txBody>
          <a:bodyPr wrap="square" rtlCol="0">
            <a:spAutoFit/>
          </a:bodyPr>
          <a:lstStyle/>
          <a:p>
            <a:pPr algn="ctr"/>
            <a:r>
              <a:rPr lang="uk-UA" sz="1400" dirty="0">
                <a:latin typeface="Helvetica" panose="020B0604020202020204" pitchFamily="34" charset="0"/>
                <a:cs typeface="Helvetica" panose="020B0604020202020204" pitchFamily="34" charset="0"/>
              </a:rPr>
              <a:t>Об’єкти у розділах 3-12 декларації</a:t>
            </a:r>
          </a:p>
        </p:txBody>
      </p:sp>
      <p:sp>
        <p:nvSpPr>
          <p:cNvPr id="2" name="Ліва фігурна дужка 1">
            <a:extLst>
              <a:ext uri="{FF2B5EF4-FFF2-40B4-BE49-F238E27FC236}">
                <a16:creationId xmlns:a16="http://schemas.microsoft.com/office/drawing/2014/main" id="{C381DBA3-B24E-40DA-8A4E-4194F6391769}"/>
              </a:ext>
            </a:extLst>
          </p:cNvPr>
          <p:cNvSpPr/>
          <p:nvPr/>
        </p:nvSpPr>
        <p:spPr>
          <a:xfrm rot="16200000">
            <a:off x="5905599" y="-1772063"/>
            <a:ext cx="307777" cy="9188537"/>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solidFill>
                <a:srgbClr val="FFC000"/>
              </a:solidFill>
            </a:endParaRPr>
          </a:p>
        </p:txBody>
      </p:sp>
      <p:cxnSp>
        <p:nvCxnSpPr>
          <p:cNvPr id="11" name="Пряма зі стрілкою 10">
            <a:extLst>
              <a:ext uri="{FF2B5EF4-FFF2-40B4-BE49-F238E27FC236}">
                <a16:creationId xmlns:a16="http://schemas.microsoft.com/office/drawing/2014/main" id="{770C6289-2FA3-4371-AFFC-8EA8458B7BFB}"/>
              </a:ext>
            </a:extLst>
          </p:cNvPr>
          <p:cNvCxnSpPr>
            <a:cxnSpLocks/>
          </p:cNvCxnSpPr>
          <p:nvPr/>
        </p:nvCxnSpPr>
        <p:spPr>
          <a:xfrm flipH="1">
            <a:off x="6045196" y="3500498"/>
            <a:ext cx="4763" cy="275338"/>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Пряма зі стрілкою 30">
            <a:extLst>
              <a:ext uri="{FF2B5EF4-FFF2-40B4-BE49-F238E27FC236}">
                <a16:creationId xmlns:a16="http://schemas.microsoft.com/office/drawing/2014/main" id="{FA8172F3-2886-43A4-A8CE-3467E4B035DF}"/>
              </a:ext>
            </a:extLst>
          </p:cNvPr>
          <p:cNvCxnSpPr>
            <a:cxnSpLocks/>
          </p:cNvCxnSpPr>
          <p:nvPr/>
        </p:nvCxnSpPr>
        <p:spPr>
          <a:xfrm flipH="1">
            <a:off x="6049960" y="4889992"/>
            <a:ext cx="4764" cy="22860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Ліва фігурна дужка 31">
            <a:extLst>
              <a:ext uri="{FF2B5EF4-FFF2-40B4-BE49-F238E27FC236}">
                <a16:creationId xmlns:a16="http://schemas.microsoft.com/office/drawing/2014/main" id="{79C07EFF-2755-45DC-8495-EBE9CE04E65B}"/>
              </a:ext>
            </a:extLst>
          </p:cNvPr>
          <p:cNvSpPr/>
          <p:nvPr/>
        </p:nvSpPr>
        <p:spPr>
          <a:xfrm>
            <a:off x="3944042" y="5750918"/>
            <a:ext cx="580656" cy="608644"/>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cxnSp>
        <p:nvCxnSpPr>
          <p:cNvPr id="34" name="Пряма зі стрілкою 33">
            <a:extLst>
              <a:ext uri="{FF2B5EF4-FFF2-40B4-BE49-F238E27FC236}">
                <a16:creationId xmlns:a16="http://schemas.microsoft.com/office/drawing/2014/main" id="{AAA804C3-FC2D-44CC-8E88-33D6FB4A1482}"/>
              </a:ext>
            </a:extLst>
          </p:cNvPr>
          <p:cNvCxnSpPr>
            <a:stCxn id="23" idx="3"/>
            <a:endCxn id="25" idx="1"/>
          </p:cNvCxnSpPr>
          <p:nvPr/>
        </p:nvCxnSpPr>
        <p:spPr>
          <a:xfrm>
            <a:off x="5888430" y="5828422"/>
            <a:ext cx="2146809" cy="651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Пряма зі стрілкою 35">
            <a:extLst>
              <a:ext uri="{FF2B5EF4-FFF2-40B4-BE49-F238E27FC236}">
                <a16:creationId xmlns:a16="http://schemas.microsoft.com/office/drawing/2014/main" id="{38E2F659-55DD-4AA9-839E-4F88952DA42B}"/>
              </a:ext>
            </a:extLst>
          </p:cNvPr>
          <p:cNvCxnSpPr>
            <a:cxnSpLocks/>
            <a:stCxn id="24" idx="3"/>
            <a:endCxn id="26" idx="1"/>
          </p:cNvCxnSpPr>
          <p:nvPr/>
        </p:nvCxnSpPr>
        <p:spPr>
          <a:xfrm>
            <a:off x="6582784" y="6209129"/>
            <a:ext cx="1452455"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Пряма сполучна лінія 29">
            <a:extLst>
              <a:ext uri="{FF2B5EF4-FFF2-40B4-BE49-F238E27FC236}">
                <a16:creationId xmlns:a16="http://schemas.microsoft.com/office/drawing/2014/main" id="{75CBABE1-3E1A-482C-80A7-4C6452840CD3}"/>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E13AD51-B746-4BF3-B446-FC5D1697F12D}"/>
              </a:ext>
            </a:extLst>
          </p:cNvPr>
          <p:cNvSpPr txBox="1"/>
          <p:nvPr/>
        </p:nvSpPr>
        <p:spPr>
          <a:xfrm>
            <a:off x="957908" y="650012"/>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9. Кінцевий </a:t>
            </a:r>
            <a:r>
              <a:rPr lang="uk-UA" sz="3000" dirty="0" err="1">
                <a:latin typeface="Open Sans" panose="020B0606030504020204" pitchFamily="34" charset="0"/>
                <a:ea typeface="Open Sans" panose="020B0606030504020204" pitchFamily="34" charset="0"/>
                <a:cs typeface="Open Sans" panose="020B0606030504020204" pitchFamily="34" charset="0"/>
              </a:rPr>
              <a:t>бенефіціарний</a:t>
            </a:r>
            <a:r>
              <a:rPr lang="uk-UA" sz="3000" dirty="0">
                <a:latin typeface="Open Sans" panose="020B0606030504020204" pitchFamily="34" charset="0"/>
                <a:ea typeface="Open Sans" panose="020B0606030504020204" pitchFamily="34" charset="0"/>
                <a:cs typeface="Open Sans" panose="020B0606030504020204" pitchFamily="34" charset="0"/>
              </a:rPr>
              <a:t> власник</a:t>
            </a:r>
          </a:p>
        </p:txBody>
      </p:sp>
    </p:spTree>
    <p:extLst>
      <p:ext uri="{BB962C8B-B14F-4D97-AF65-F5344CB8AC3E}">
        <p14:creationId xmlns:p14="http://schemas.microsoft.com/office/powerpoint/2010/main" val="2251102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3068395" y="1440925"/>
            <a:ext cx="5982186" cy="646331"/>
          </a:xfrm>
          <a:prstGeom prst="rect">
            <a:avLst/>
          </a:prstGeom>
          <a:noFill/>
        </p:spPr>
        <p:txBody>
          <a:bodyPr wrap="square" rtlCol="0">
            <a:spAutoFit/>
          </a:bodyPr>
          <a:lstStyle/>
          <a:p>
            <a:pPr algn="ctr"/>
            <a:r>
              <a:rPr lang="uk-UA" sz="2200" b="1" dirty="0">
                <a:solidFill>
                  <a:srgbClr val="27A0F2"/>
                </a:solidFill>
                <a:latin typeface="Helvetica" panose="020B0604020202020204" pitchFamily="34" charset="0"/>
                <a:cs typeface="Helvetica" panose="020B0604020202020204" pitchFamily="34" charset="0"/>
              </a:rPr>
              <a:t>«</a:t>
            </a:r>
            <a:r>
              <a:rPr lang="uk-UA" sz="2200" b="1" dirty="0" err="1">
                <a:solidFill>
                  <a:srgbClr val="27A0F2"/>
                </a:solidFill>
                <a:latin typeface="Helvetica" panose="020B0604020202020204" pitchFamily="34" charset="0"/>
                <a:cs typeface="Helvetica" panose="020B0604020202020204" pitchFamily="34" charset="0"/>
              </a:rPr>
              <a:t>Бенефіціарна</a:t>
            </a:r>
            <a:r>
              <a:rPr lang="uk-UA" sz="2200" b="1" dirty="0">
                <a:solidFill>
                  <a:srgbClr val="27A0F2"/>
                </a:solidFill>
                <a:latin typeface="Helvetica" panose="020B0604020202020204" pitchFamily="34" charset="0"/>
                <a:cs typeface="Helvetica" panose="020B0604020202020204" pitchFamily="34" charset="0"/>
              </a:rPr>
              <a:t> власність» </a:t>
            </a:r>
          </a:p>
          <a:p>
            <a:pPr algn="ctr"/>
            <a:r>
              <a:rPr lang="uk-UA" sz="1400" dirty="0">
                <a:latin typeface="Helvetica" panose="020B0604020202020204" pitchFamily="34" charset="0"/>
                <a:cs typeface="Helvetica" panose="020B0604020202020204" pitchFamily="34" charset="0"/>
              </a:rPr>
              <a:t>(майно, яке формально не належить, але фактично контролюється)</a:t>
            </a:r>
          </a:p>
        </p:txBody>
      </p:sp>
      <p:sp>
        <p:nvSpPr>
          <p:cNvPr id="12" name="TextBox 11">
            <a:extLst>
              <a:ext uri="{FF2B5EF4-FFF2-40B4-BE49-F238E27FC236}">
                <a16:creationId xmlns:a16="http://schemas.microsoft.com/office/drawing/2014/main" id="{81A9165F-AF6D-4CFD-BDFC-0EAE91EDDDA1}"/>
              </a:ext>
            </a:extLst>
          </p:cNvPr>
          <p:cNvSpPr txBox="1"/>
          <p:nvPr/>
        </p:nvSpPr>
        <p:spPr>
          <a:xfrm>
            <a:off x="957908" y="2506050"/>
            <a:ext cx="7962809" cy="1569660"/>
          </a:xfrm>
          <a:prstGeom prst="rect">
            <a:avLst/>
          </a:prstGeom>
          <a:noFill/>
        </p:spPr>
        <p:txBody>
          <a:bodyPr wrap="square" rtlCol="0">
            <a:spAutoFit/>
          </a:bodyPr>
          <a:lstStyle/>
          <a:p>
            <a:r>
              <a:rPr lang="uk-UA" b="1" dirty="0">
                <a:solidFill>
                  <a:srgbClr val="27A0F2"/>
                </a:solidFill>
                <a:latin typeface="Helvetica" panose="020B0604020202020204" pitchFamily="34" charset="0"/>
                <a:cs typeface="Helvetica" panose="020B0604020202020204" pitchFamily="34" charset="0"/>
              </a:rPr>
              <a:t>Не зазначається</a:t>
            </a:r>
            <a:r>
              <a:rPr lang="uk-UA" dirty="0">
                <a:latin typeface="Helvetica" panose="020B0604020202020204" pitchFamily="34" charset="0"/>
                <a:cs typeface="Helvetica" panose="020B0604020202020204" pitchFamily="34" charset="0"/>
              </a:rPr>
              <a:t>, якщо:</a:t>
            </a:r>
          </a:p>
          <a:p>
            <a:pPr marL="285750" indent="-285750">
              <a:buFont typeface="Arial" panose="020B0604020202020204" pitchFamily="34" charset="0"/>
              <a:buChar char="•"/>
            </a:pPr>
            <a:endParaRPr lang="uk-UA" sz="8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uk-UA" dirty="0">
                <a:latin typeface="Helvetica" panose="020B0604020202020204" pitchFamily="34" charset="0"/>
                <a:cs typeface="Helvetica" panose="020B0604020202020204" pitchFamily="34" charset="0"/>
              </a:rPr>
              <a:t>об’єкт у спільній власності з декларантом/членом сім’ї</a:t>
            </a:r>
          </a:p>
          <a:p>
            <a:pPr marL="285750" indent="-285750">
              <a:buFont typeface="Arial" panose="020B0604020202020204" pitchFamily="34" charset="0"/>
              <a:buChar char="•"/>
            </a:pPr>
            <a:endParaRPr lang="uk-UA" sz="8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uk-UA" dirty="0">
                <a:latin typeface="Helvetica" panose="020B0604020202020204" pitchFamily="34" charset="0"/>
                <a:cs typeface="Helvetica" panose="020B0604020202020204" pitchFamily="34" charset="0"/>
              </a:rPr>
              <a:t>вартість об’єкта менша порогу декларування для відповідного майна</a:t>
            </a:r>
          </a:p>
          <a:p>
            <a:pPr marL="285750" indent="-285750">
              <a:buFont typeface="Arial" panose="020B0604020202020204" pitchFamily="34" charset="0"/>
              <a:buChar char="•"/>
            </a:pPr>
            <a:endParaRPr lang="uk-UA" sz="8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uk-UA" dirty="0">
                <a:latin typeface="Helvetica" panose="020B0604020202020204" pitchFamily="34" charset="0"/>
                <a:cs typeface="Helvetica" panose="020B0604020202020204" pitchFamily="34" charset="0"/>
              </a:rPr>
              <a:t>належить юридичній особі</a:t>
            </a:r>
          </a:p>
        </p:txBody>
      </p:sp>
      <p:sp>
        <p:nvSpPr>
          <p:cNvPr id="29" name="TextBox 28">
            <a:extLst>
              <a:ext uri="{FF2B5EF4-FFF2-40B4-BE49-F238E27FC236}">
                <a16:creationId xmlns:a16="http://schemas.microsoft.com/office/drawing/2014/main" id="{E4A029A2-FFF8-4575-9C6F-067F532D5889}"/>
              </a:ext>
            </a:extLst>
          </p:cNvPr>
          <p:cNvSpPr txBox="1"/>
          <p:nvPr/>
        </p:nvSpPr>
        <p:spPr>
          <a:xfrm>
            <a:off x="2773386" y="4519243"/>
            <a:ext cx="6465879" cy="369332"/>
          </a:xfrm>
          <a:prstGeom prst="rect">
            <a:avLst/>
          </a:prstGeom>
          <a:noFill/>
        </p:spPr>
        <p:txBody>
          <a:bodyPr wrap="square" rtlCol="0">
            <a:spAutoFit/>
          </a:bodyPr>
          <a:lstStyle/>
          <a:p>
            <a:r>
              <a:rPr lang="uk-UA" dirty="0">
                <a:latin typeface="Helvetica" panose="020B0604020202020204" pitchFamily="34" charset="0"/>
                <a:cs typeface="Helvetica" panose="020B0604020202020204" pitchFamily="34" charset="0"/>
              </a:rPr>
              <a:t>декларант/член сім’ї – кінцевий </a:t>
            </a:r>
            <a:r>
              <a:rPr lang="uk-UA" dirty="0" err="1">
                <a:latin typeface="Helvetica" panose="020B0604020202020204" pitchFamily="34" charset="0"/>
                <a:cs typeface="Helvetica" panose="020B0604020202020204" pitchFamily="34" charset="0"/>
              </a:rPr>
              <a:t>бенефіціарний</a:t>
            </a:r>
            <a:r>
              <a:rPr lang="uk-UA" dirty="0">
                <a:latin typeface="Helvetica" panose="020B0604020202020204" pitchFamily="34" charset="0"/>
                <a:cs typeface="Helvetica" panose="020B0604020202020204" pitchFamily="34" charset="0"/>
              </a:rPr>
              <a:t> власник:</a:t>
            </a:r>
          </a:p>
        </p:txBody>
      </p:sp>
      <p:sp>
        <p:nvSpPr>
          <p:cNvPr id="30" name="TextBox 29">
            <a:extLst>
              <a:ext uri="{FF2B5EF4-FFF2-40B4-BE49-F238E27FC236}">
                <a16:creationId xmlns:a16="http://schemas.microsoft.com/office/drawing/2014/main" id="{BF3CEA1B-CEE2-45BB-8FE0-ED66442B9FDC}"/>
              </a:ext>
            </a:extLst>
          </p:cNvPr>
          <p:cNvSpPr txBox="1"/>
          <p:nvPr/>
        </p:nvSpPr>
        <p:spPr>
          <a:xfrm>
            <a:off x="2773386" y="5307369"/>
            <a:ext cx="8624289" cy="769441"/>
          </a:xfrm>
          <a:prstGeom prst="rect">
            <a:avLst/>
          </a:prstGeom>
          <a:noFill/>
        </p:spPr>
        <p:txBody>
          <a:bodyPr wrap="square" rtlCol="0">
            <a:spAutoFit/>
          </a:bodyPr>
          <a:lstStyle/>
          <a:p>
            <a:pPr marL="285750" indent="-285750">
              <a:buFont typeface="Arial" panose="020B0604020202020204" pitchFamily="34" charset="0"/>
              <a:buChar char="•"/>
            </a:pPr>
            <a:r>
              <a:rPr lang="uk-UA" dirty="0">
                <a:latin typeface="Helvetica" panose="020B0604020202020204" pitchFamily="34" charset="0"/>
                <a:cs typeface="Helvetica" panose="020B0604020202020204" pitchFamily="34" charset="0"/>
              </a:rPr>
              <a:t>головне призначення об’єкта – використання у господарській діяльності</a:t>
            </a:r>
          </a:p>
          <a:p>
            <a:pPr marL="285750" indent="-285750">
              <a:buFont typeface="Arial" panose="020B0604020202020204" pitchFamily="34" charset="0"/>
              <a:buChar char="•"/>
            </a:pPr>
            <a:endParaRPr lang="uk-UA" sz="8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uk-UA" dirty="0">
                <a:latin typeface="Helvetica" panose="020B0604020202020204" pitchFamily="34" charset="0"/>
                <a:cs typeface="Helvetica" panose="020B0604020202020204" pitchFamily="34" charset="0"/>
              </a:rPr>
              <a:t>юридична особа зазначена у розділі 9</a:t>
            </a:r>
          </a:p>
        </p:txBody>
      </p:sp>
      <p:cxnSp>
        <p:nvCxnSpPr>
          <p:cNvPr id="28" name="Сполучна лінія: уступом 27">
            <a:extLst>
              <a:ext uri="{FF2B5EF4-FFF2-40B4-BE49-F238E27FC236}">
                <a16:creationId xmlns:a16="http://schemas.microsoft.com/office/drawing/2014/main" id="{86E8A85C-FAAC-4DFD-9AB0-8A97A3C17194}"/>
              </a:ext>
            </a:extLst>
          </p:cNvPr>
          <p:cNvCxnSpPr>
            <a:cxnSpLocks/>
            <a:endCxn id="29" idx="0"/>
          </p:cNvCxnSpPr>
          <p:nvPr/>
        </p:nvCxnSpPr>
        <p:spPr>
          <a:xfrm>
            <a:off x="4259580" y="3926763"/>
            <a:ext cx="1746746" cy="592480"/>
          </a:xfrm>
          <a:prstGeom prst="bentConnector2">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Пряма зі стрілкою 44">
            <a:extLst>
              <a:ext uri="{FF2B5EF4-FFF2-40B4-BE49-F238E27FC236}">
                <a16:creationId xmlns:a16="http://schemas.microsoft.com/office/drawing/2014/main" id="{B723F8D1-0762-4C7C-AD3C-BFF6C8D3F29E}"/>
              </a:ext>
            </a:extLst>
          </p:cNvPr>
          <p:cNvCxnSpPr>
            <a:cxnSpLocks/>
          </p:cNvCxnSpPr>
          <p:nvPr/>
        </p:nvCxnSpPr>
        <p:spPr>
          <a:xfrm flipH="1">
            <a:off x="6006324" y="4888575"/>
            <a:ext cx="1" cy="46765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 сполучна лінія 14">
            <a:extLst>
              <a:ext uri="{FF2B5EF4-FFF2-40B4-BE49-F238E27FC236}">
                <a16:creationId xmlns:a16="http://schemas.microsoft.com/office/drawing/2014/main" id="{A777392A-E7DE-4A44-BE99-99EEE28B64FC}"/>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E13AD51-B746-4BF3-B446-FC5D1697F12D}"/>
              </a:ext>
            </a:extLst>
          </p:cNvPr>
          <p:cNvSpPr txBox="1"/>
          <p:nvPr/>
        </p:nvSpPr>
        <p:spPr>
          <a:xfrm>
            <a:off x="929915" y="553911"/>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9. Кінцевий </a:t>
            </a:r>
            <a:r>
              <a:rPr lang="uk-UA" sz="3000" dirty="0" err="1">
                <a:latin typeface="Open Sans" panose="020B0606030504020204" pitchFamily="34" charset="0"/>
                <a:ea typeface="Open Sans" panose="020B0606030504020204" pitchFamily="34" charset="0"/>
                <a:cs typeface="Open Sans" panose="020B0606030504020204" pitchFamily="34" charset="0"/>
              </a:rPr>
              <a:t>бенефіціарний</a:t>
            </a:r>
            <a:r>
              <a:rPr lang="uk-UA" sz="3000" dirty="0">
                <a:latin typeface="Open Sans" panose="020B0606030504020204" pitchFamily="34" charset="0"/>
                <a:ea typeface="Open Sans" panose="020B0606030504020204" pitchFamily="34" charset="0"/>
                <a:cs typeface="Open Sans" panose="020B0606030504020204" pitchFamily="34" charset="0"/>
              </a:rPr>
              <a:t> власник</a:t>
            </a:r>
          </a:p>
        </p:txBody>
      </p:sp>
    </p:spTree>
    <p:extLst>
      <p:ext uri="{BB962C8B-B14F-4D97-AF65-F5344CB8AC3E}">
        <p14:creationId xmlns:p14="http://schemas.microsoft.com/office/powerpoint/2010/main" val="2962345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CA80F3-8B6F-4BA7-BF15-64286F85527C}"/>
              </a:ext>
            </a:extLst>
          </p:cNvPr>
          <p:cNvSpPr txBox="1"/>
          <p:nvPr/>
        </p:nvSpPr>
        <p:spPr>
          <a:xfrm>
            <a:off x="2298032" y="1557775"/>
            <a:ext cx="9131968" cy="5601533"/>
          </a:xfrm>
          <a:prstGeom prst="rect">
            <a:avLst/>
          </a:prstGeom>
          <a:noFill/>
        </p:spPr>
        <p:txBody>
          <a:bodyPr wrap="square" rtlCol="0">
            <a:spAutoFit/>
          </a:bodyPr>
          <a:lstStyle/>
          <a:p>
            <a:pPr algn="just"/>
            <a:r>
              <a:rPr lang="uk-UA" sz="2000" dirty="0">
                <a:solidFill>
                  <a:srgbClr val="27A0F2"/>
                </a:solidFill>
                <a:latin typeface="Helvetica" panose="020B0604020202020204" pitchFamily="34" charset="0"/>
                <a:cs typeface="Helvetica" panose="020B0604020202020204" pitchFamily="34" charset="0"/>
              </a:rPr>
              <a:t>Прямий вирішальний вплив</a:t>
            </a:r>
            <a:r>
              <a:rPr lang="uk-UA" sz="2000" dirty="0">
                <a:latin typeface="Helvetica" panose="020B0604020202020204" pitchFamily="34" charset="0"/>
                <a:cs typeface="Helvetica" panose="020B0604020202020204" pitchFamily="34" charset="0"/>
              </a:rPr>
              <a:t>  - володіння фізичною особою часткою у розмірі не менше 25% статутного (складеного) капіталу або прав голосу юридичної особи.</a:t>
            </a:r>
          </a:p>
          <a:p>
            <a:pPr algn="just"/>
            <a:endParaRPr lang="uk-UA" sz="2000" dirty="0">
              <a:latin typeface="Helvetica" panose="020B0604020202020204" pitchFamily="34" charset="0"/>
              <a:cs typeface="Helvetica" panose="020B0604020202020204" pitchFamily="34" charset="0"/>
            </a:endParaRPr>
          </a:p>
          <a:p>
            <a:pPr algn="just"/>
            <a:r>
              <a:rPr lang="uk-UA" sz="2000" dirty="0">
                <a:solidFill>
                  <a:srgbClr val="27A0F2"/>
                </a:solidFill>
                <a:latin typeface="Helvetica" panose="020B0604020202020204" pitchFamily="34" charset="0"/>
                <a:cs typeface="Helvetica" panose="020B0604020202020204" pitchFamily="34" charset="0"/>
              </a:rPr>
              <a:t>Непрямий вирішальний вплив </a:t>
            </a:r>
            <a:r>
              <a:rPr lang="uk-UA" sz="2000" dirty="0">
                <a:latin typeface="Helvetica" panose="020B0604020202020204" pitchFamily="34" charset="0"/>
                <a:cs typeface="Helvetica" panose="020B0604020202020204" pitchFamily="34" charset="0"/>
              </a:rPr>
              <a:t>-  володіння фізичною особою часткою у розмірі не менше 25% статутного (складеного) капіталу або прав голосу юридичної особи через пов’язаних фізичних/юридичних осіб, трасти або ін., чи здійснення вирішального впливу шляхом реалізації права контролю, володіння, користування або розпорядження всіма активами чи їх часткою, права отримання доходів від діяльності юридичної особи, трасту або ін., права вирішального впливу на формування складу, результати голосування органів управління, а також вчинення правочинів, які дають можливість визначати основні умови господарської діяльності юридичної особи або діяльності трасту або ін., приймати обов’язкові до виконання рішення, що мають вирішальний вплив на діяльність юридичної особи, трасту або </a:t>
            </a:r>
            <a:r>
              <a:rPr lang="uk-UA" sz="2000" dirty="0" err="1">
                <a:latin typeface="Helvetica" panose="020B0604020202020204" pitchFamily="34" charset="0"/>
                <a:cs typeface="Helvetica" panose="020B0604020202020204" pitchFamily="34" charset="0"/>
              </a:rPr>
              <a:t>ін</a:t>
            </a:r>
            <a:r>
              <a:rPr lang="uk-UA" sz="2000" dirty="0">
                <a:latin typeface="Helvetica" panose="020B0604020202020204" pitchFamily="34" charset="0"/>
                <a:cs typeface="Helvetica" panose="020B0604020202020204" pitchFamily="34" charset="0"/>
              </a:rPr>
              <a:t>, незалежно від формального володіння.</a:t>
            </a:r>
          </a:p>
          <a:p>
            <a:pPr algn="just"/>
            <a:endParaRPr lang="uk-UA" sz="2000" b="1" dirty="0">
              <a:solidFill>
                <a:srgbClr val="27A0F2"/>
              </a:solidFill>
              <a:latin typeface="Helvetica" panose="020B0604020202020204" pitchFamily="34" charset="0"/>
              <a:cs typeface="Helvetica" panose="020B0604020202020204" pitchFamily="34" charset="0"/>
            </a:endParaRPr>
          </a:p>
          <a:p>
            <a:endParaRPr lang="uk-UA" sz="2000" dirty="0">
              <a:solidFill>
                <a:srgbClr val="27A0F2"/>
              </a:solidFill>
              <a:latin typeface="Helvetica" panose="020B0604020202020204" pitchFamily="34" charset="0"/>
              <a:cs typeface="Helvetica" panose="020B0604020202020204" pitchFamily="34" charset="0"/>
            </a:endParaRPr>
          </a:p>
        </p:txBody>
      </p:sp>
      <p:pic>
        <p:nvPicPr>
          <p:cNvPr id="3" name="Рисунок 2">
            <a:extLst>
              <a:ext uri="{FF2B5EF4-FFF2-40B4-BE49-F238E27FC236}">
                <a16:creationId xmlns:a16="http://schemas.microsoft.com/office/drawing/2014/main" id="{BE9C3C4F-EA66-48D8-8C7A-71BC1E4B40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381" y="1299632"/>
            <a:ext cx="1661651" cy="1661651"/>
          </a:xfrm>
          <a:prstGeom prst="rect">
            <a:avLst/>
          </a:prstGeom>
        </p:spPr>
      </p:pic>
      <p:sp>
        <p:nvSpPr>
          <p:cNvPr id="8" name="TextBox 7">
            <a:extLst>
              <a:ext uri="{FF2B5EF4-FFF2-40B4-BE49-F238E27FC236}">
                <a16:creationId xmlns:a16="http://schemas.microsoft.com/office/drawing/2014/main" id="{DE181439-16C6-4F8F-8F8A-7FA7223AD79A}"/>
              </a:ext>
            </a:extLst>
          </p:cNvPr>
          <p:cNvSpPr txBox="1"/>
          <p:nvPr/>
        </p:nvSpPr>
        <p:spPr>
          <a:xfrm>
            <a:off x="929915" y="553911"/>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9. Кінцевий </a:t>
            </a:r>
            <a:r>
              <a:rPr lang="uk-UA" sz="3000" dirty="0" err="1">
                <a:latin typeface="Open Sans" panose="020B0606030504020204" pitchFamily="34" charset="0"/>
                <a:ea typeface="Open Sans" panose="020B0606030504020204" pitchFamily="34" charset="0"/>
                <a:cs typeface="Open Sans" panose="020B0606030504020204" pitchFamily="34" charset="0"/>
              </a:rPr>
              <a:t>бенефіціарний</a:t>
            </a:r>
            <a:r>
              <a:rPr lang="uk-UA" sz="3000" dirty="0">
                <a:latin typeface="Open Sans" panose="020B0606030504020204" pitchFamily="34" charset="0"/>
                <a:ea typeface="Open Sans" panose="020B0606030504020204" pitchFamily="34" charset="0"/>
                <a:cs typeface="Open Sans" panose="020B0606030504020204" pitchFamily="34" charset="0"/>
              </a:rPr>
              <a:t> власник</a:t>
            </a:r>
          </a:p>
        </p:txBody>
      </p:sp>
      <p:cxnSp>
        <p:nvCxnSpPr>
          <p:cNvPr id="9" name="Пряма сполучна лінія 8">
            <a:extLst>
              <a:ext uri="{FF2B5EF4-FFF2-40B4-BE49-F238E27FC236}">
                <a16:creationId xmlns:a16="http://schemas.microsoft.com/office/drawing/2014/main" id="{BE6FDAFD-6418-4557-8E95-DCDCDC0674EE}"/>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pic>
        <p:nvPicPr>
          <p:cNvPr id="13" name="Рисунок 12">
            <a:extLst>
              <a:ext uri="{FF2B5EF4-FFF2-40B4-BE49-F238E27FC236}">
                <a16:creationId xmlns:a16="http://schemas.microsoft.com/office/drawing/2014/main" id="{BE9C3C4F-EA66-48D8-8C7A-71BC1E4B40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086" y="4153261"/>
            <a:ext cx="1661651" cy="1661651"/>
          </a:xfrm>
          <a:prstGeom prst="rect">
            <a:avLst/>
          </a:prstGeom>
        </p:spPr>
      </p:pic>
    </p:spTree>
    <p:extLst>
      <p:ext uri="{BB962C8B-B14F-4D97-AF65-F5344CB8AC3E}">
        <p14:creationId xmlns:p14="http://schemas.microsoft.com/office/powerpoint/2010/main" val="383975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13AD51-B746-4BF3-B446-FC5D1697F12D}"/>
              </a:ext>
            </a:extLst>
          </p:cNvPr>
          <p:cNvSpPr txBox="1"/>
          <p:nvPr/>
        </p:nvSpPr>
        <p:spPr>
          <a:xfrm>
            <a:off x="920584" y="546762"/>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a:t>
            </a:r>
            <a:r>
              <a:rPr lang="en-US" sz="3000" dirty="0">
                <a:latin typeface="Open Sans" panose="020B0606030504020204" pitchFamily="34" charset="0"/>
                <a:ea typeface="Open Sans" panose="020B0606030504020204" pitchFamily="34" charset="0"/>
                <a:cs typeface="Open Sans" panose="020B0606030504020204" pitchFamily="34" charset="0"/>
              </a:rPr>
              <a:t>10</a:t>
            </a:r>
            <a:r>
              <a:rPr lang="uk-UA" sz="3000" dirty="0">
                <a:latin typeface="Open Sans" panose="020B0606030504020204" pitchFamily="34" charset="0"/>
                <a:ea typeface="Open Sans" panose="020B0606030504020204" pitchFamily="34" charset="0"/>
                <a:cs typeface="Open Sans" panose="020B0606030504020204" pitchFamily="34" charset="0"/>
              </a:rPr>
              <a:t>. Нематеріальні активи</a:t>
            </a:r>
          </a:p>
        </p:txBody>
      </p:sp>
      <p:sp>
        <p:nvSpPr>
          <p:cNvPr id="7" name="TextBox 6">
            <a:extLst>
              <a:ext uri="{FF2B5EF4-FFF2-40B4-BE49-F238E27FC236}">
                <a16:creationId xmlns:a16="http://schemas.microsoft.com/office/drawing/2014/main" id="{92CA80F3-8B6F-4BA7-BF15-64286F85527C}"/>
              </a:ext>
            </a:extLst>
          </p:cNvPr>
          <p:cNvSpPr txBox="1"/>
          <p:nvPr/>
        </p:nvSpPr>
        <p:spPr>
          <a:xfrm>
            <a:off x="1892557" y="1498505"/>
            <a:ext cx="9838232" cy="5509200"/>
          </a:xfrm>
          <a:prstGeom prst="rect">
            <a:avLst/>
          </a:prstGeom>
          <a:noFill/>
        </p:spPr>
        <p:txBody>
          <a:bodyPr wrap="square" rtlCol="0">
            <a:spAutoFit/>
          </a:bodyPr>
          <a:lstStyle/>
          <a:p>
            <a:pPr marL="285750" indent="-285750">
              <a:buFont typeface="Arial" panose="020B0604020202020204" pitchFamily="34" charset="0"/>
              <a:buChar char="•"/>
            </a:pPr>
            <a:r>
              <a:rPr lang="uk-UA" sz="2000" dirty="0">
                <a:solidFill>
                  <a:srgbClr val="27A0F2"/>
                </a:solidFill>
                <a:latin typeface="Helvetica" panose="020B0604020202020204" pitchFamily="34" charset="0"/>
                <a:cs typeface="Helvetica" panose="020B0604020202020204" pitchFamily="34" charset="0"/>
              </a:rPr>
              <a:t>об’єкти права інтелектуальної власності</a:t>
            </a:r>
            <a:r>
              <a:rPr lang="uk-UA" sz="2000" dirty="0">
                <a:latin typeface="Helvetica" panose="020B0604020202020204" pitchFamily="34" charset="0"/>
                <a:cs typeface="Helvetica" panose="020B0604020202020204" pitchFamily="34" charset="0"/>
              </a:rPr>
              <a:t>, що можуть бути оцінені в грошовому еквіваленті (патент на винахід, корисну модель, ноу-хау, промисловий зразок, права на топографію інтегральної мікросхеми, сорт рослин, торгову марку чи комерційне найменування, авторське право тощо),</a:t>
            </a:r>
          </a:p>
          <a:p>
            <a:endParaRPr lang="uk-UA" sz="20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uk-UA" sz="2000" dirty="0">
                <a:solidFill>
                  <a:srgbClr val="27A0F2"/>
                </a:solidFill>
                <a:latin typeface="Helvetica" panose="020B0604020202020204" pitchFamily="34" charset="0"/>
                <a:cs typeface="Helvetica" panose="020B0604020202020204" pitchFamily="34" charset="0"/>
              </a:rPr>
              <a:t>право на використання надр чи інших природних ресурсів </a:t>
            </a:r>
            <a:r>
              <a:rPr lang="uk-UA" sz="2000" dirty="0">
                <a:latin typeface="Helvetica" panose="020B0604020202020204" pitchFamily="34" charset="0"/>
                <a:cs typeface="Helvetica" panose="020B0604020202020204" pitchFamily="34" charset="0"/>
              </a:rPr>
              <a:t>тощо.</a:t>
            </a:r>
          </a:p>
          <a:p>
            <a:pPr marL="285750" indent="-285750">
              <a:buFont typeface="Arial" panose="020B0604020202020204" pitchFamily="34" charset="0"/>
              <a:buChar char="•"/>
            </a:pPr>
            <a:endParaRPr lang="uk-UA" sz="20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uk-UA" sz="2000" dirty="0">
                <a:solidFill>
                  <a:srgbClr val="27A0F2"/>
                </a:solidFill>
                <a:latin typeface="Helvetica" panose="020B0604020202020204" pitchFamily="34" charset="0"/>
                <a:cs typeface="Helvetica" panose="020B0604020202020204" pitchFamily="34" charset="0"/>
              </a:rPr>
              <a:t>ліцензії на право користування об’єктами інтелектуальної власності</a:t>
            </a:r>
            <a:r>
              <a:rPr lang="uk-UA" sz="2000" dirty="0">
                <a:latin typeface="Helvetica" panose="020B0604020202020204" pitchFamily="34" charset="0"/>
                <a:cs typeface="Helvetica" panose="020B0604020202020204" pitchFamily="34" charset="0"/>
              </a:rPr>
              <a:t>, що належать суб’єкту декларування або члену його сім’ї.</a:t>
            </a:r>
          </a:p>
          <a:p>
            <a:endParaRPr lang="uk-UA" sz="1600" dirty="0">
              <a:latin typeface="Helvetica" panose="020B0604020202020204" pitchFamily="34" charset="0"/>
              <a:cs typeface="Helvetica" panose="020B0604020202020204" pitchFamily="34" charset="0"/>
            </a:endParaRPr>
          </a:p>
          <a:p>
            <a:r>
              <a:rPr lang="uk-UA" i="1" dirty="0">
                <a:latin typeface="Helvetica" panose="020B0604020202020204" pitchFamily="34" charset="0"/>
                <a:cs typeface="Helvetica" panose="020B0604020202020204" pitchFamily="34" charset="0"/>
              </a:rPr>
              <a:t>Якщо вартість нематеріального активу на момент виникнення прав на нього невідома, це слід зазначити в декларації.</a:t>
            </a:r>
          </a:p>
          <a:p>
            <a:endParaRPr lang="uk-UA" sz="2000" dirty="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uk-UA" sz="2000" dirty="0" err="1">
                <a:solidFill>
                  <a:srgbClr val="27A0F2"/>
                </a:solidFill>
                <a:latin typeface="Helvetica" panose="020B0604020202020204" pitchFamily="34" charset="0"/>
                <a:cs typeface="Helvetica" panose="020B0604020202020204" pitchFamily="34" charset="0"/>
              </a:rPr>
              <a:t>Криптовалюта</a:t>
            </a:r>
            <a:endParaRPr lang="uk-UA" sz="2000" dirty="0">
              <a:latin typeface="Helvetica" panose="020B0604020202020204" pitchFamily="34" charset="0"/>
              <a:cs typeface="Helvetica" panose="020B0604020202020204" pitchFamily="34" charset="0"/>
            </a:endParaRPr>
          </a:p>
          <a:p>
            <a:endParaRPr lang="uk-UA" dirty="0">
              <a:highlight>
                <a:srgbClr val="C0C0C0"/>
              </a:highlight>
              <a:latin typeface="Helvetica" panose="020B0604020202020204" pitchFamily="34" charset="0"/>
              <a:cs typeface="Helvetica" panose="020B0604020202020204" pitchFamily="34" charset="0"/>
            </a:endParaRPr>
          </a:p>
          <a:p>
            <a:r>
              <a:rPr lang="uk-UA" i="1" dirty="0">
                <a:latin typeface="Helvetica" panose="020B0604020202020204" pitchFamily="34" charset="0"/>
                <a:cs typeface="Helvetica" panose="020B0604020202020204" pitchFamily="34" charset="0"/>
              </a:rPr>
              <a:t>Відомості, що ідентифікують </a:t>
            </a:r>
            <a:r>
              <a:rPr lang="uk-UA" i="1" dirty="0" err="1">
                <a:latin typeface="Helvetica" panose="020B0604020202020204" pitchFamily="34" charset="0"/>
                <a:cs typeface="Helvetica" panose="020B0604020202020204" pitchFamily="34" charset="0"/>
              </a:rPr>
              <a:t>криптовалюту</a:t>
            </a:r>
            <a:r>
              <a:rPr lang="uk-UA" i="1" dirty="0">
                <a:latin typeface="Helvetica" panose="020B0604020202020204" pitchFamily="34" charset="0"/>
                <a:cs typeface="Helvetica" panose="020B0604020202020204" pitchFamily="34" charset="0"/>
              </a:rPr>
              <a:t> та особу, якій вона належить, а також про кількість </a:t>
            </a:r>
            <a:r>
              <a:rPr lang="uk-UA" i="1" dirty="0" err="1">
                <a:latin typeface="Helvetica" panose="020B0604020202020204" pitchFamily="34" charset="0"/>
                <a:cs typeface="Helvetica" panose="020B0604020202020204" pitchFamily="34" charset="0"/>
              </a:rPr>
              <a:t>криптовалюти</a:t>
            </a:r>
            <a:r>
              <a:rPr lang="uk-UA" i="1" dirty="0">
                <a:latin typeface="Helvetica" panose="020B0604020202020204" pitchFamily="34" charset="0"/>
                <a:cs typeface="Helvetica" panose="020B0604020202020204" pitchFamily="34" charset="0"/>
              </a:rPr>
              <a:t>, дату набуття та її вартість зазначаються обов’язково.</a:t>
            </a:r>
            <a:endParaRPr lang="uk-UA" sz="2000" i="1" dirty="0">
              <a:highlight>
                <a:srgbClr val="C0C0C0"/>
              </a:highlight>
              <a:latin typeface="Helvetica" panose="020B0604020202020204" pitchFamily="34" charset="0"/>
              <a:cs typeface="Helvetica" panose="020B0604020202020204" pitchFamily="34" charset="0"/>
            </a:endParaRPr>
          </a:p>
          <a:p>
            <a:endParaRPr lang="en-US" sz="2000" dirty="0">
              <a:latin typeface="Helvetica" panose="020B0604020202020204" pitchFamily="34" charset="0"/>
              <a:cs typeface="Helvetica" panose="020B0604020202020204" pitchFamily="34" charset="0"/>
            </a:endParaRPr>
          </a:p>
        </p:txBody>
      </p:sp>
      <p:pic>
        <p:nvPicPr>
          <p:cNvPr id="3" name="Рисунок 2">
            <a:extLst>
              <a:ext uri="{FF2B5EF4-FFF2-40B4-BE49-F238E27FC236}">
                <a16:creationId xmlns:a16="http://schemas.microsoft.com/office/drawing/2014/main" id="{697A1E57-CBEF-4094-959B-255DCDAA98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37" y="2435597"/>
            <a:ext cx="1663620" cy="1663620"/>
          </a:xfrm>
          <a:prstGeom prst="rect">
            <a:avLst/>
          </a:prstGeom>
        </p:spPr>
      </p:pic>
      <p:cxnSp>
        <p:nvCxnSpPr>
          <p:cNvPr id="8" name="Пряма сполучна лінія 7">
            <a:extLst>
              <a:ext uri="{FF2B5EF4-FFF2-40B4-BE49-F238E27FC236}">
                <a16:creationId xmlns:a16="http://schemas.microsoft.com/office/drawing/2014/main" id="{BA773861-D63B-4469-B800-0A4AB1BE6D88}"/>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9489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1394022" y="1431684"/>
            <a:ext cx="9737335" cy="461665"/>
          </a:xfrm>
          <a:prstGeom prst="rect">
            <a:avLst/>
          </a:prstGeom>
          <a:noFill/>
        </p:spPr>
        <p:txBody>
          <a:bodyPr wrap="square" rtlCol="0">
            <a:spAutoFit/>
          </a:bodyPr>
          <a:lstStyle/>
          <a:p>
            <a:r>
              <a:rPr lang="uk-UA" sz="2400" b="1" dirty="0">
                <a:solidFill>
                  <a:srgbClr val="27A0F2"/>
                </a:solidFill>
                <a:latin typeface="Helvetica" panose="020B0604020202020204" pitchFamily="34" charset="0"/>
                <a:cs typeface="Helvetica" panose="020B0604020202020204" pitchFamily="34" charset="0"/>
              </a:rPr>
              <a:t>Доходи включають</a:t>
            </a:r>
            <a:r>
              <a:rPr lang="uk-UA" sz="2400" dirty="0">
                <a:solidFill>
                  <a:srgbClr val="27A0F2"/>
                </a:solidFill>
                <a:latin typeface="Helvetica" panose="020B0604020202020204" pitchFamily="34" charset="0"/>
                <a:cs typeface="Helvetica" panose="020B0604020202020204" pitchFamily="34" charset="0"/>
              </a:rPr>
              <a:t>: </a:t>
            </a:r>
            <a:endParaRPr lang="ru-RU" sz="2400" dirty="0">
              <a:solidFill>
                <a:srgbClr val="27A0F2"/>
              </a:solidFill>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E1138ECB-D314-4AAE-890B-7F022E9EFF93}"/>
              </a:ext>
            </a:extLst>
          </p:cNvPr>
          <p:cNvSpPr txBox="1"/>
          <p:nvPr/>
        </p:nvSpPr>
        <p:spPr>
          <a:xfrm>
            <a:off x="920584" y="555814"/>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11. </a:t>
            </a:r>
            <a:r>
              <a:rPr lang="ru-RU" sz="3000" dirty="0">
                <a:solidFill>
                  <a:srgbClr val="000000"/>
                </a:solidFill>
                <a:effectLst>
                  <a:outerShdw blurRad="12700" dist="25400" dir="2700000" rotWithShape="0">
                    <a:srgbClr val="FFFFFF"/>
                  </a:outerShdw>
                </a:effectLst>
                <a:latin typeface="Roboto" panose="02000000000000000000" pitchFamily="2" charset="0"/>
                <a:cs typeface="Roboto" panose="02000000000000000000" pitchFamily="2" charset="0"/>
                <a:sym typeface="Arial"/>
              </a:rPr>
              <a:t>Доходи, у тому </a:t>
            </a:r>
            <a:r>
              <a:rPr lang="ru-RU" sz="3000" dirty="0" err="1">
                <a:solidFill>
                  <a:srgbClr val="000000"/>
                </a:solidFill>
                <a:effectLst>
                  <a:outerShdw blurRad="12700" dist="25400" dir="2700000" rotWithShape="0">
                    <a:srgbClr val="FFFFFF"/>
                  </a:outerShdw>
                </a:effectLst>
                <a:latin typeface="Roboto" panose="02000000000000000000" pitchFamily="2" charset="0"/>
                <a:cs typeface="Roboto" panose="02000000000000000000" pitchFamily="2" charset="0"/>
                <a:sym typeface="Arial"/>
              </a:rPr>
              <a:t>числі</a:t>
            </a:r>
            <a:r>
              <a:rPr lang="ru-RU" sz="3000" dirty="0">
                <a:solidFill>
                  <a:srgbClr val="000000"/>
                </a:solidFill>
                <a:effectLst>
                  <a:outerShdw blurRad="12700" dist="25400" dir="2700000" rotWithShape="0">
                    <a:srgbClr val="FFFFFF"/>
                  </a:outerShdw>
                </a:effectLst>
                <a:latin typeface="Roboto" panose="02000000000000000000" pitchFamily="2" charset="0"/>
                <a:cs typeface="Roboto" panose="02000000000000000000" pitchFamily="2" charset="0"/>
                <a:sym typeface="Arial"/>
              </a:rPr>
              <a:t> </a:t>
            </a:r>
            <a:r>
              <a:rPr lang="ru-RU" sz="3000" dirty="0" err="1">
                <a:solidFill>
                  <a:srgbClr val="000000"/>
                </a:solidFill>
                <a:effectLst>
                  <a:outerShdw blurRad="12700" dist="25400" dir="2700000" rotWithShape="0">
                    <a:srgbClr val="FFFFFF"/>
                  </a:outerShdw>
                </a:effectLst>
                <a:latin typeface="Roboto" panose="02000000000000000000" pitchFamily="2" charset="0"/>
                <a:cs typeface="Roboto" panose="02000000000000000000" pitchFamily="2" charset="0"/>
                <a:sym typeface="Arial"/>
              </a:rPr>
              <a:t>подарунки</a:t>
            </a:r>
            <a:endParaRPr lang="uk-UA" sz="3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6" name="Рисунок 10" descr="Зображення, що містить світлий&#10;&#10;Автоматично згенерований опис">
            <a:extLst>
              <a:ext uri="{FF2B5EF4-FFF2-40B4-BE49-F238E27FC236}">
                <a16:creationId xmlns:a16="http://schemas.microsoft.com/office/drawing/2014/main" id="{9C712A22-05D3-4431-BB51-CB54821875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476" y="1112719"/>
            <a:ext cx="1046440" cy="1046440"/>
          </a:xfrm>
          <a:prstGeom prst="rect">
            <a:avLst/>
          </a:prstGeom>
        </p:spPr>
      </p:pic>
      <p:cxnSp>
        <p:nvCxnSpPr>
          <p:cNvPr id="14" name="Пряма сполучна лінія 13">
            <a:extLst>
              <a:ext uri="{FF2B5EF4-FFF2-40B4-BE49-F238E27FC236}">
                <a16:creationId xmlns:a16="http://schemas.microsoft.com/office/drawing/2014/main" id="{13867573-565F-4A59-BD21-4BFE4B3F921E}"/>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E9A976-2D16-4232-A3EB-95F7103B7BF5}"/>
              </a:ext>
            </a:extLst>
          </p:cNvPr>
          <p:cNvSpPr txBox="1"/>
          <p:nvPr/>
        </p:nvSpPr>
        <p:spPr>
          <a:xfrm>
            <a:off x="6388974" y="1132059"/>
            <a:ext cx="5086264" cy="5447645"/>
          </a:xfrm>
          <a:prstGeom prst="rect">
            <a:avLst/>
          </a:prstGeom>
          <a:noFill/>
        </p:spPr>
        <p:txBody>
          <a:bodyPr wrap="square" rtlCol="0">
            <a:spAutoFit/>
          </a:bodyPr>
          <a:lstStyle/>
          <a:p>
            <a:pPr marL="285750" indent="-285750">
              <a:buFont typeface="Wingdings" panose="05000000000000000000" pitchFamily="2" charset="2"/>
              <a:buChar char="§"/>
            </a:pPr>
            <a:endParaRPr lang="ru-RU"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страхові виплати;</a:t>
            </a:r>
          </a:p>
          <a:p>
            <a:pPr marL="285750" indent="-28575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виграші (призи) у лотерею чи в інші розіграші, у букмекерському парі, у парі тоталізатора;</a:t>
            </a:r>
          </a:p>
          <a:p>
            <a:pPr marL="285750" indent="-285750">
              <a:buFont typeface="Wingdings" panose="05000000000000000000" pitchFamily="2" charset="2"/>
              <a:buChar char="§"/>
            </a:pPr>
            <a:r>
              <a:rPr lang="ru-RU" sz="2200" dirty="0" err="1">
                <a:latin typeface="Helvetica" panose="020B0604020202020204" pitchFamily="34" charset="0"/>
                <a:cs typeface="Helvetica" panose="020B0604020202020204" pitchFamily="34" charset="0"/>
              </a:rPr>
              <a:t>призи</a:t>
            </a:r>
            <a:r>
              <a:rPr lang="ru-RU" sz="2200" dirty="0">
                <a:latin typeface="Helvetica" panose="020B0604020202020204" pitchFamily="34" charset="0"/>
                <a:cs typeface="Helvetica" panose="020B0604020202020204" pitchFamily="34" charset="0"/>
              </a:rPr>
              <a:t> (</a:t>
            </a:r>
            <a:r>
              <a:rPr lang="ru-RU" sz="2200" dirty="0" err="1">
                <a:latin typeface="Helvetica" panose="020B0604020202020204" pitchFamily="34" charset="0"/>
                <a:cs typeface="Helvetica" panose="020B0604020202020204" pitchFamily="34" charset="0"/>
              </a:rPr>
              <a:t>виграші</a:t>
            </a:r>
            <a:r>
              <a:rPr lang="ru-RU" sz="2200" dirty="0">
                <a:latin typeface="Helvetica" panose="020B0604020202020204" pitchFamily="34" charset="0"/>
                <a:cs typeface="Helvetica" panose="020B0604020202020204" pitchFamily="34" charset="0"/>
              </a:rPr>
              <a:t>) у </a:t>
            </a:r>
            <a:r>
              <a:rPr lang="ru-RU" sz="2200" dirty="0" err="1">
                <a:latin typeface="Helvetica" panose="020B0604020202020204" pitchFamily="34" charset="0"/>
                <a:cs typeface="Helvetica" panose="020B0604020202020204" pitchFamily="34" charset="0"/>
              </a:rPr>
              <a:t>грошовій</a:t>
            </a:r>
            <a:r>
              <a:rPr lang="ru-RU" sz="2200" dirty="0">
                <a:latin typeface="Helvetica" panose="020B0604020202020204" pitchFamily="34" charset="0"/>
                <a:cs typeface="Helvetica" panose="020B0604020202020204" pitchFamily="34" charset="0"/>
              </a:rPr>
              <a:t> </a:t>
            </a:r>
            <a:r>
              <a:rPr lang="ru-RU" sz="2200" dirty="0" err="1">
                <a:latin typeface="Helvetica" panose="020B0604020202020204" pitchFamily="34" charset="0"/>
                <a:cs typeface="Helvetica" panose="020B0604020202020204" pitchFamily="34" charset="0"/>
              </a:rPr>
              <a:t>формі</a:t>
            </a:r>
            <a:r>
              <a:rPr lang="ru-RU" sz="2200" dirty="0">
                <a:latin typeface="Helvetica" panose="020B0604020202020204" pitchFamily="34" charset="0"/>
                <a:cs typeface="Helvetica" panose="020B0604020202020204" pitchFamily="34" charset="0"/>
              </a:rPr>
              <a:t>, </a:t>
            </a:r>
            <a:r>
              <a:rPr lang="ru-RU" sz="2200" dirty="0" err="1">
                <a:latin typeface="Helvetica" panose="020B0604020202020204" pitchFamily="34" charset="0"/>
                <a:cs typeface="Helvetica" panose="020B0604020202020204" pitchFamily="34" charset="0"/>
              </a:rPr>
              <a:t>одержані</a:t>
            </a:r>
            <a:r>
              <a:rPr lang="ru-RU" sz="2200" dirty="0">
                <a:latin typeface="Helvetica" panose="020B0604020202020204" pitchFamily="34" charset="0"/>
                <a:cs typeface="Helvetica" panose="020B0604020202020204" pitchFamily="34" charset="0"/>
              </a:rPr>
              <a:t> за перемогу та/</a:t>
            </a:r>
            <a:r>
              <a:rPr lang="ru-RU" sz="2200" dirty="0" err="1">
                <a:latin typeface="Helvetica" panose="020B0604020202020204" pitchFamily="34" charset="0"/>
                <a:cs typeface="Helvetica" panose="020B0604020202020204" pitchFamily="34" charset="0"/>
              </a:rPr>
              <a:t>або</a:t>
            </a:r>
            <a:r>
              <a:rPr lang="ru-RU" sz="2200" dirty="0">
                <a:latin typeface="Helvetica" panose="020B0604020202020204" pitchFamily="34" charset="0"/>
                <a:cs typeface="Helvetica" panose="020B0604020202020204" pitchFamily="34" charset="0"/>
              </a:rPr>
              <a:t> участь у </a:t>
            </a:r>
            <a:r>
              <a:rPr lang="ru-RU" sz="2200" dirty="0" err="1">
                <a:latin typeface="Helvetica" panose="020B0604020202020204" pitchFamily="34" charset="0"/>
                <a:cs typeface="Helvetica" panose="020B0604020202020204" pitchFamily="34" charset="0"/>
              </a:rPr>
              <a:t>спортивних</a:t>
            </a:r>
            <a:r>
              <a:rPr lang="ru-RU" sz="2200" dirty="0">
                <a:latin typeface="Helvetica" panose="020B0604020202020204" pitchFamily="34" charset="0"/>
                <a:cs typeface="Helvetica" panose="020B0604020202020204" pitchFamily="34" charset="0"/>
              </a:rPr>
              <a:t> </a:t>
            </a:r>
            <a:r>
              <a:rPr lang="ru-RU" sz="2200" dirty="0" err="1">
                <a:latin typeface="Helvetica" panose="020B0604020202020204" pitchFamily="34" charset="0"/>
                <a:cs typeface="Helvetica" panose="020B0604020202020204" pitchFamily="34" charset="0"/>
              </a:rPr>
              <a:t>змаганнях</a:t>
            </a:r>
            <a:r>
              <a:rPr lang="ru-RU" sz="2200" dirty="0">
                <a:latin typeface="Helvetica" panose="020B0604020202020204" pitchFamily="34" charset="0"/>
                <a:cs typeface="Helvetica" panose="020B0604020202020204" pitchFamily="34" charset="0"/>
              </a:rPr>
              <a:t>, у тому </a:t>
            </a:r>
            <a:r>
              <a:rPr lang="ru-RU" sz="2200" dirty="0" err="1">
                <a:latin typeface="Helvetica" panose="020B0604020202020204" pitchFamily="34" charset="0"/>
                <a:cs typeface="Helvetica" panose="020B0604020202020204" pitchFamily="34" charset="0"/>
              </a:rPr>
              <a:t>числі</a:t>
            </a:r>
            <a:r>
              <a:rPr lang="ru-RU" sz="2200" dirty="0">
                <a:latin typeface="Helvetica" panose="020B0604020202020204" pitchFamily="34" charset="0"/>
                <a:cs typeface="Helvetica" panose="020B0604020202020204" pitchFamily="34" charset="0"/>
              </a:rPr>
              <a:t> </a:t>
            </a:r>
            <a:r>
              <a:rPr lang="ru-RU" sz="2200" dirty="0" err="1">
                <a:latin typeface="Helvetica" panose="020B0604020202020204" pitchFamily="34" charset="0"/>
                <a:cs typeface="Helvetica" panose="020B0604020202020204" pitchFamily="34" charset="0"/>
              </a:rPr>
              <a:t>аматорських</a:t>
            </a:r>
            <a:r>
              <a:rPr lang="ru-RU" sz="2200" dirty="0">
                <a:latin typeface="Helvetica" panose="020B0604020202020204" pitchFamily="34" charset="0"/>
                <a:cs typeface="Helvetica" panose="020B0604020202020204" pitchFamily="34" charset="0"/>
              </a:rPr>
              <a:t>;</a:t>
            </a:r>
          </a:p>
          <a:p>
            <a:pPr marL="285750" indent="-285750">
              <a:buFont typeface="Wingdings" panose="05000000000000000000" pitchFamily="2" charset="2"/>
              <a:buChar char="§"/>
            </a:pPr>
            <a:r>
              <a:rPr lang="ru-RU" sz="2200" dirty="0" err="1">
                <a:latin typeface="Helvetica" panose="020B0604020202020204" pitchFamily="34" charset="0"/>
                <a:cs typeface="Helvetica" panose="020B0604020202020204" pitchFamily="34" charset="0"/>
              </a:rPr>
              <a:t>благодійну</a:t>
            </a:r>
            <a:r>
              <a:rPr lang="ru-RU" sz="2200" dirty="0">
                <a:latin typeface="Helvetica" panose="020B0604020202020204" pitchFamily="34" charset="0"/>
                <a:cs typeface="Helvetica" panose="020B0604020202020204" pitchFamily="34" charset="0"/>
              </a:rPr>
              <a:t> </a:t>
            </a:r>
            <a:r>
              <a:rPr lang="ru-RU" sz="2200" dirty="0" err="1">
                <a:latin typeface="Helvetica" panose="020B0604020202020204" pitchFamily="34" charset="0"/>
                <a:cs typeface="Helvetica" panose="020B0604020202020204" pitchFamily="34" charset="0"/>
              </a:rPr>
              <a:t>допомогу</a:t>
            </a:r>
            <a:r>
              <a:rPr lang="ru-RU" sz="2200" dirty="0">
                <a:latin typeface="Helvetica" panose="020B0604020202020204" pitchFamily="34" charset="0"/>
                <a:cs typeface="Helvetica" panose="020B0604020202020204" pitchFamily="34" charset="0"/>
              </a:rPr>
              <a:t>;</a:t>
            </a:r>
          </a:p>
          <a:p>
            <a:pPr marL="285750" indent="-285750">
              <a:buFont typeface="Wingdings" panose="05000000000000000000" pitchFamily="2" charset="2"/>
              <a:buChar char="§"/>
            </a:pPr>
            <a:r>
              <a:rPr lang="ru-RU" sz="2200" dirty="0" err="1">
                <a:latin typeface="Helvetica" panose="020B0604020202020204" pitchFamily="34" charset="0"/>
                <a:cs typeface="Helvetica" panose="020B0604020202020204" pitchFamily="34" charset="0"/>
              </a:rPr>
              <a:t>пенсію</a:t>
            </a:r>
            <a:r>
              <a:rPr lang="ru-RU" sz="2200" dirty="0">
                <a:latin typeface="Helvetica" panose="020B0604020202020204" pitchFamily="34" charset="0"/>
                <a:cs typeface="Helvetica" panose="020B0604020202020204" pitchFamily="34" charset="0"/>
              </a:rPr>
              <a:t>;</a:t>
            </a:r>
          </a:p>
          <a:p>
            <a:pPr marL="285750" indent="-285750">
              <a:buFont typeface="Wingdings" panose="05000000000000000000" pitchFamily="2" charset="2"/>
              <a:buChar char="§"/>
            </a:pPr>
            <a:r>
              <a:rPr lang="ru-RU" sz="2200" dirty="0" err="1">
                <a:latin typeface="Helvetica" panose="020B0604020202020204" pitchFamily="34" charset="0"/>
                <a:cs typeface="Helvetica" panose="020B0604020202020204" pitchFamily="34" charset="0"/>
              </a:rPr>
              <a:t>спадщину</a:t>
            </a:r>
            <a:r>
              <a:rPr lang="ru-RU" sz="2200" dirty="0">
                <a:latin typeface="Helvetica" panose="020B0604020202020204" pitchFamily="34" charset="0"/>
                <a:cs typeface="Helvetica" panose="020B0604020202020204" pitchFamily="34" charset="0"/>
              </a:rPr>
              <a:t>;</a:t>
            </a:r>
          </a:p>
          <a:p>
            <a:pPr marL="285750" indent="-285750">
              <a:buFont typeface="Wingdings" panose="05000000000000000000" pitchFamily="2" charset="2"/>
              <a:buChar char="§"/>
            </a:pPr>
            <a:r>
              <a:rPr lang="ru-RU" sz="2200" dirty="0">
                <a:latin typeface="Helvetica" panose="020B0604020202020204" pitchFamily="34" charset="0"/>
                <a:cs typeface="Helvetica" panose="020B0604020202020204" pitchFamily="34" charset="0"/>
              </a:rPr>
              <a:t>доходи </a:t>
            </a:r>
            <a:r>
              <a:rPr lang="ru-RU" sz="2200" dirty="0" err="1">
                <a:latin typeface="Helvetica" panose="020B0604020202020204" pitchFamily="34" charset="0"/>
                <a:cs typeface="Helvetica" panose="020B0604020202020204" pitchFamily="34" charset="0"/>
              </a:rPr>
              <a:t>від</a:t>
            </a:r>
            <a:r>
              <a:rPr lang="ru-RU" sz="2200" dirty="0">
                <a:latin typeface="Helvetica" panose="020B0604020202020204" pitchFamily="34" charset="0"/>
                <a:cs typeface="Helvetica" panose="020B0604020202020204" pitchFamily="34" charset="0"/>
              </a:rPr>
              <a:t> </a:t>
            </a:r>
            <a:r>
              <a:rPr lang="ru-RU" sz="2200" dirty="0" err="1">
                <a:latin typeface="Helvetica" panose="020B0604020202020204" pitchFamily="34" charset="0"/>
                <a:cs typeface="Helvetica" panose="020B0604020202020204" pitchFamily="34" charset="0"/>
              </a:rPr>
              <a:t>відчуження</a:t>
            </a:r>
            <a:r>
              <a:rPr lang="ru-RU" sz="2200" dirty="0">
                <a:latin typeface="Helvetica" panose="020B0604020202020204" pitchFamily="34" charset="0"/>
                <a:cs typeface="Helvetica" panose="020B0604020202020204" pitchFamily="34" charset="0"/>
              </a:rPr>
              <a:t> </a:t>
            </a:r>
            <a:r>
              <a:rPr lang="ru-RU" sz="2200" dirty="0" err="1">
                <a:latin typeface="Helvetica" panose="020B0604020202020204" pitchFamily="34" charset="0"/>
                <a:cs typeface="Helvetica" panose="020B0604020202020204" pitchFamily="34" charset="0"/>
              </a:rPr>
              <a:t>цінних</a:t>
            </a:r>
            <a:r>
              <a:rPr lang="ru-RU" sz="2200" dirty="0">
                <a:latin typeface="Helvetica" panose="020B0604020202020204" pitchFamily="34" charset="0"/>
                <a:cs typeface="Helvetica" panose="020B0604020202020204" pitchFamily="34" charset="0"/>
              </a:rPr>
              <a:t> </a:t>
            </a:r>
            <a:r>
              <a:rPr lang="ru-RU" sz="2200" dirty="0" err="1">
                <a:latin typeface="Helvetica" panose="020B0604020202020204" pitchFamily="34" charset="0"/>
                <a:cs typeface="Helvetica" panose="020B0604020202020204" pitchFamily="34" charset="0"/>
              </a:rPr>
              <a:t>паперів</a:t>
            </a:r>
            <a:r>
              <a:rPr lang="ru-RU" sz="2200" dirty="0">
                <a:latin typeface="Helvetica" panose="020B0604020202020204" pitchFamily="34" charset="0"/>
                <a:cs typeface="Helvetica" panose="020B0604020202020204" pitchFamily="34" charset="0"/>
              </a:rPr>
              <a:t> </a:t>
            </a:r>
            <a:r>
              <a:rPr lang="ru-RU" sz="2200" dirty="0" err="1">
                <a:latin typeface="Helvetica" panose="020B0604020202020204" pitchFamily="34" charset="0"/>
                <a:cs typeface="Helvetica" panose="020B0604020202020204" pitchFamily="34" charset="0"/>
              </a:rPr>
              <a:t>чи</a:t>
            </a:r>
            <a:r>
              <a:rPr lang="ru-RU" sz="2200" dirty="0">
                <a:latin typeface="Helvetica" panose="020B0604020202020204" pitchFamily="34" charset="0"/>
                <a:cs typeface="Helvetica" panose="020B0604020202020204" pitchFamily="34" charset="0"/>
              </a:rPr>
              <a:t> </a:t>
            </a:r>
            <a:r>
              <a:rPr lang="ru-RU" sz="2200" dirty="0" err="1">
                <a:latin typeface="Helvetica" panose="020B0604020202020204" pitchFamily="34" charset="0"/>
                <a:cs typeface="Helvetica" panose="020B0604020202020204" pitchFamily="34" charset="0"/>
              </a:rPr>
              <a:t>корпоративних</a:t>
            </a:r>
            <a:r>
              <a:rPr lang="ru-RU" sz="2200" dirty="0">
                <a:latin typeface="Helvetica" panose="020B0604020202020204" pitchFamily="34" charset="0"/>
                <a:cs typeface="Helvetica" panose="020B0604020202020204" pitchFamily="34" charset="0"/>
              </a:rPr>
              <a:t> прав;</a:t>
            </a:r>
          </a:p>
          <a:p>
            <a:pPr marL="285750" indent="-285750">
              <a:buFont typeface="Wingdings" panose="05000000000000000000" pitchFamily="2" charset="2"/>
              <a:buChar char="§"/>
            </a:pPr>
            <a:r>
              <a:rPr lang="ru-RU" sz="2200" dirty="0" err="1">
                <a:latin typeface="Helvetica" panose="020B0604020202020204" pitchFamily="34" charset="0"/>
                <a:cs typeface="Helvetica" panose="020B0604020202020204" pitchFamily="34" charset="0"/>
              </a:rPr>
              <a:t>подарунки</a:t>
            </a:r>
            <a:r>
              <a:rPr lang="ru-RU" sz="2200" dirty="0">
                <a:latin typeface="Helvetica" panose="020B0604020202020204" pitchFamily="34" charset="0"/>
                <a:cs typeface="Helvetica" panose="020B0604020202020204" pitchFamily="34" charset="0"/>
              </a:rPr>
              <a:t>;</a:t>
            </a:r>
          </a:p>
          <a:p>
            <a:pPr marL="285750" indent="-285750">
              <a:buFont typeface="Wingdings" panose="05000000000000000000" pitchFamily="2" charset="2"/>
              <a:buChar char="§"/>
            </a:pPr>
            <a:r>
              <a:rPr lang="ru-RU" sz="2200" dirty="0" err="1">
                <a:latin typeface="Helvetica" panose="020B0604020202020204" pitchFamily="34" charset="0"/>
                <a:cs typeface="Helvetica" panose="020B0604020202020204" pitchFamily="34" charset="0"/>
              </a:rPr>
              <a:t>інші</a:t>
            </a:r>
            <a:r>
              <a:rPr lang="ru-RU" sz="2200" dirty="0">
                <a:latin typeface="Helvetica" panose="020B0604020202020204" pitchFamily="34" charset="0"/>
                <a:cs typeface="Helvetica" panose="020B0604020202020204" pitchFamily="34" charset="0"/>
              </a:rPr>
              <a:t> доходи.</a:t>
            </a:r>
          </a:p>
        </p:txBody>
      </p:sp>
      <p:sp>
        <p:nvSpPr>
          <p:cNvPr id="20" name="TextBox 19">
            <a:extLst>
              <a:ext uri="{FF2B5EF4-FFF2-40B4-BE49-F238E27FC236}">
                <a16:creationId xmlns:a16="http://schemas.microsoft.com/office/drawing/2014/main" id="{ECE9A976-2D16-4232-A3EB-95F7103B7BF5}"/>
              </a:ext>
            </a:extLst>
          </p:cNvPr>
          <p:cNvSpPr txBox="1"/>
          <p:nvPr/>
        </p:nvSpPr>
        <p:spPr>
          <a:xfrm>
            <a:off x="867521" y="2018316"/>
            <a:ext cx="5654842" cy="4493538"/>
          </a:xfrm>
          <a:prstGeom prst="rect">
            <a:avLst/>
          </a:prstGeom>
          <a:noFill/>
        </p:spPr>
        <p:txBody>
          <a:bodyPr wrap="square" rtlCol="0">
            <a:spAutoFit/>
          </a:bodyPr>
          <a:lstStyle/>
          <a:p>
            <a:pPr marL="285750" indent="-28575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заробітну плату (грошове забезпечення), отриману як за основним місцем роботи, так і за сумісництвом;</a:t>
            </a:r>
          </a:p>
          <a:p>
            <a:pPr marL="285750" indent="-28575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гонорари та інші виплати згідно з цивільно-правовими правочинами;</a:t>
            </a:r>
          </a:p>
          <a:p>
            <a:pPr marL="285750" indent="-28575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дохід від підприємницької або незалежної професійної діяльності;</a:t>
            </a:r>
          </a:p>
          <a:p>
            <a:pPr marL="285750" indent="-28575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дохід від надання майна в оренду (користування);</a:t>
            </a:r>
          </a:p>
          <a:p>
            <a:pPr marL="285750" indent="-28575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дивіденди;</a:t>
            </a:r>
          </a:p>
          <a:p>
            <a:pPr marL="285750" indent="-28575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проценти;</a:t>
            </a:r>
          </a:p>
          <a:p>
            <a:pPr marL="285750" indent="-28575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роялті;</a:t>
            </a:r>
          </a:p>
        </p:txBody>
      </p:sp>
    </p:spTree>
    <p:extLst>
      <p:ext uri="{BB962C8B-B14F-4D97-AF65-F5344CB8AC3E}">
        <p14:creationId xmlns:p14="http://schemas.microsoft.com/office/powerpoint/2010/main" val="1128443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1764809" y="1862651"/>
            <a:ext cx="3841907" cy="3908762"/>
          </a:xfrm>
          <a:prstGeom prst="rect">
            <a:avLst/>
          </a:prstGeom>
          <a:noFill/>
        </p:spPr>
        <p:txBody>
          <a:bodyPr wrap="square" rtlCol="0">
            <a:spAutoFit/>
          </a:bodyPr>
          <a:lstStyle/>
          <a:p>
            <a:r>
              <a:rPr lang="uk-UA" sz="2400" b="1" dirty="0">
                <a:solidFill>
                  <a:srgbClr val="27A0F2"/>
                </a:solidFill>
                <a:latin typeface="Helvetica" panose="020B0604020202020204" pitchFamily="34" charset="0"/>
                <a:cs typeface="Helvetica" panose="020B0604020202020204" pitchFamily="34" charset="0"/>
              </a:rPr>
              <a:t>Особливості декларування доходів</a:t>
            </a:r>
            <a:r>
              <a:rPr lang="uk-UA" sz="2400" dirty="0">
                <a:solidFill>
                  <a:srgbClr val="27A0F2"/>
                </a:solidFill>
                <a:latin typeface="Helvetica" panose="020B0604020202020204" pitchFamily="34" charset="0"/>
                <a:cs typeface="Helvetica" panose="020B0604020202020204" pitchFamily="34" charset="0"/>
              </a:rPr>
              <a:t>: </a:t>
            </a:r>
            <a:endParaRPr lang="ru-RU" sz="2400" dirty="0">
              <a:solidFill>
                <a:srgbClr val="27A0F2"/>
              </a:solidFill>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ru-RU" sz="2000" dirty="0">
                <a:latin typeface="Helvetica" panose="020B0604020202020204" pitchFamily="34" charset="0"/>
                <a:cs typeface="Helvetica" panose="020B0604020202020204" pitchFamily="34" charset="0"/>
              </a:rPr>
              <a:t>У </a:t>
            </a:r>
            <a:r>
              <a:rPr lang="ru-RU" sz="2000" dirty="0" err="1">
                <a:latin typeface="Helvetica" panose="020B0604020202020204" pitchFamily="34" charset="0"/>
                <a:cs typeface="Helvetica" panose="020B0604020202020204" pitchFamily="34" charset="0"/>
              </a:rPr>
              <a:t>декларації</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зазначаються</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відомості</a:t>
            </a:r>
            <a:r>
              <a:rPr lang="ru-RU" sz="2000" dirty="0">
                <a:latin typeface="Helvetica" panose="020B0604020202020204" pitchFamily="34" charset="0"/>
                <a:cs typeface="Helvetica" panose="020B0604020202020204" pitchFamily="34" charset="0"/>
              </a:rPr>
              <a:t> про доходи, </a:t>
            </a:r>
            <a:r>
              <a:rPr lang="ru-RU" sz="2000" dirty="0" err="1">
                <a:latin typeface="Helvetica" panose="020B0604020202020204" pitchFamily="34" charset="0"/>
                <a:cs typeface="Helvetica" panose="020B0604020202020204" pitchFamily="34" charset="0"/>
              </a:rPr>
              <a:t>які</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суб’єкт</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декларування</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або</a:t>
            </a:r>
            <a:r>
              <a:rPr lang="ru-RU" sz="2000" dirty="0">
                <a:latin typeface="Helvetica" panose="020B0604020202020204" pitchFamily="34" charset="0"/>
                <a:cs typeface="Helvetica" panose="020B0604020202020204" pitchFamily="34" charset="0"/>
              </a:rPr>
              <a:t> члени </a:t>
            </a:r>
            <a:r>
              <a:rPr lang="ru-RU" sz="2000" dirty="0" err="1">
                <a:latin typeface="Helvetica" panose="020B0604020202020204" pitchFamily="34" charset="0"/>
                <a:cs typeface="Helvetica" panose="020B0604020202020204" pitchFamily="34" charset="0"/>
              </a:rPr>
              <a:t>його</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сім’ї</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отримали</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упродовж</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звітного</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періоду</a:t>
            </a:r>
            <a:r>
              <a:rPr lang="ru-RU" sz="2000" dirty="0">
                <a:latin typeface="Helvetica" panose="020B0604020202020204" pitchFamily="34" charset="0"/>
                <a:cs typeface="Helvetica" panose="020B0604020202020204" pitchFamily="34" charset="0"/>
              </a:rPr>
              <a:t> .</a:t>
            </a:r>
          </a:p>
          <a:p>
            <a:pPr marL="342900" indent="-342900">
              <a:buFont typeface="Arial" panose="020B0604020202020204" pitchFamily="34" charset="0"/>
              <a:buChar char="•"/>
            </a:pPr>
            <a:endParaRPr lang="ru-RU" sz="2000" dirty="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ru-RU" sz="2000" dirty="0" err="1">
                <a:latin typeface="Helvetica" panose="020B0604020202020204" pitchFamily="34" charset="0"/>
                <a:cs typeface="Helvetica" panose="020B0604020202020204" pitchFamily="34" charset="0"/>
              </a:rPr>
              <a:t>Розмір</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отриманих</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доходів</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зазначається</a:t>
            </a:r>
            <a:r>
              <a:rPr lang="ru-RU" sz="2000" dirty="0">
                <a:latin typeface="Helvetica" panose="020B0604020202020204" pitchFamily="34" charset="0"/>
                <a:cs typeface="Helvetica" panose="020B0604020202020204" pitchFamily="34" charset="0"/>
              </a:rPr>
              <a:t> з </a:t>
            </a:r>
            <a:r>
              <a:rPr lang="ru-RU" sz="2000" dirty="0" err="1">
                <a:latin typeface="Helvetica" panose="020B0604020202020204" pitchFamily="34" charset="0"/>
                <a:cs typeface="Helvetica" panose="020B0604020202020204" pitchFamily="34" charset="0"/>
              </a:rPr>
              <a:t>урахуванням</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нарахованих</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податків</a:t>
            </a:r>
            <a:r>
              <a:rPr lang="ru-RU" sz="2000" dirty="0">
                <a:latin typeface="Helvetica" panose="020B0604020202020204" pitchFamily="34" charset="0"/>
                <a:cs typeface="Helvetica" panose="020B0604020202020204" pitchFamily="34" charset="0"/>
              </a:rPr>
              <a:t> і </a:t>
            </a:r>
            <a:r>
              <a:rPr lang="ru-RU" sz="2000" dirty="0" err="1">
                <a:latin typeface="Helvetica" panose="020B0604020202020204" pitchFamily="34" charset="0"/>
                <a:cs typeface="Helvetica" panose="020B0604020202020204" pitchFamily="34" charset="0"/>
              </a:rPr>
              <a:t>зборів</a:t>
            </a:r>
            <a:endParaRPr lang="ru-RU" sz="20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E1138ECB-D314-4AAE-890B-7F022E9EFF93}"/>
              </a:ext>
            </a:extLst>
          </p:cNvPr>
          <p:cNvSpPr txBox="1"/>
          <p:nvPr/>
        </p:nvSpPr>
        <p:spPr>
          <a:xfrm>
            <a:off x="920584" y="555814"/>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11. </a:t>
            </a:r>
            <a:r>
              <a:rPr lang="ru-RU" sz="3000" dirty="0">
                <a:solidFill>
                  <a:srgbClr val="000000"/>
                </a:solidFill>
                <a:effectLst>
                  <a:outerShdw blurRad="12700" dist="25400" dir="2700000" rotWithShape="0">
                    <a:srgbClr val="FFFFFF"/>
                  </a:outerShdw>
                </a:effectLst>
                <a:latin typeface="Roboto" panose="02000000000000000000" pitchFamily="2" charset="0"/>
                <a:cs typeface="Roboto" panose="02000000000000000000" pitchFamily="2" charset="0"/>
                <a:sym typeface="Arial"/>
              </a:rPr>
              <a:t>Доходи, у тому </a:t>
            </a:r>
            <a:r>
              <a:rPr lang="ru-RU" sz="3000" dirty="0" err="1">
                <a:solidFill>
                  <a:srgbClr val="000000"/>
                </a:solidFill>
                <a:effectLst>
                  <a:outerShdw blurRad="12700" dist="25400" dir="2700000" rotWithShape="0">
                    <a:srgbClr val="FFFFFF"/>
                  </a:outerShdw>
                </a:effectLst>
                <a:latin typeface="Roboto" panose="02000000000000000000" pitchFamily="2" charset="0"/>
                <a:cs typeface="Roboto" panose="02000000000000000000" pitchFamily="2" charset="0"/>
                <a:sym typeface="Arial"/>
              </a:rPr>
              <a:t>числі</a:t>
            </a:r>
            <a:r>
              <a:rPr lang="ru-RU" sz="3000" dirty="0">
                <a:solidFill>
                  <a:srgbClr val="000000"/>
                </a:solidFill>
                <a:effectLst>
                  <a:outerShdw blurRad="12700" dist="25400" dir="2700000" rotWithShape="0">
                    <a:srgbClr val="FFFFFF"/>
                  </a:outerShdw>
                </a:effectLst>
                <a:latin typeface="Roboto" panose="02000000000000000000" pitchFamily="2" charset="0"/>
                <a:cs typeface="Roboto" panose="02000000000000000000" pitchFamily="2" charset="0"/>
                <a:sym typeface="Arial"/>
              </a:rPr>
              <a:t> </a:t>
            </a:r>
            <a:r>
              <a:rPr lang="ru-RU" sz="3000" dirty="0" err="1">
                <a:solidFill>
                  <a:srgbClr val="000000"/>
                </a:solidFill>
                <a:effectLst>
                  <a:outerShdw blurRad="12700" dist="25400" dir="2700000" rotWithShape="0">
                    <a:srgbClr val="FFFFFF"/>
                  </a:outerShdw>
                </a:effectLst>
                <a:latin typeface="Roboto" panose="02000000000000000000" pitchFamily="2" charset="0"/>
                <a:cs typeface="Roboto" panose="02000000000000000000" pitchFamily="2" charset="0"/>
                <a:sym typeface="Arial"/>
              </a:rPr>
              <a:t>подарунки</a:t>
            </a:r>
            <a:endParaRPr lang="uk-UA" sz="30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5811E7F9-BDD5-46D3-AE21-7B0E8522F0DB}"/>
              </a:ext>
            </a:extLst>
          </p:cNvPr>
          <p:cNvSpPr txBox="1"/>
          <p:nvPr/>
        </p:nvSpPr>
        <p:spPr>
          <a:xfrm>
            <a:off x="7142440" y="1906224"/>
            <a:ext cx="4383150" cy="3785652"/>
          </a:xfrm>
          <a:prstGeom prst="rect">
            <a:avLst/>
          </a:prstGeom>
          <a:noFill/>
        </p:spPr>
        <p:txBody>
          <a:bodyPr wrap="square" rtlCol="0">
            <a:spAutoFit/>
          </a:bodyPr>
          <a:lstStyle/>
          <a:p>
            <a:r>
              <a:rPr lang="ru-RU" sz="2000" b="1" dirty="0" err="1">
                <a:solidFill>
                  <a:srgbClr val="27A0F2"/>
                </a:solidFill>
                <a:latin typeface="Helvetica" panose="020B0604020202020204" pitchFamily="34" charset="0"/>
                <a:cs typeface="Helvetica" panose="020B0604020202020204" pitchFamily="34" charset="0"/>
              </a:rPr>
              <a:t>Подарунок</a:t>
            </a:r>
            <a:r>
              <a:rPr lang="ru-RU" sz="2000" dirty="0">
                <a:latin typeface="Helvetica" panose="020B0604020202020204" pitchFamily="34" charset="0"/>
                <a:cs typeface="Helvetica" panose="020B0604020202020204" pitchFamily="34" charset="0"/>
              </a:rPr>
              <a:t> – </a:t>
            </a:r>
            <a:r>
              <a:rPr lang="ru-RU" sz="2000" dirty="0" err="1">
                <a:latin typeface="Helvetica" panose="020B0604020202020204" pitchFamily="34" charset="0"/>
                <a:cs typeface="Helvetica" panose="020B0604020202020204" pitchFamily="34" charset="0"/>
              </a:rPr>
              <a:t>якщо</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вартість</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перевищує</a:t>
            </a:r>
            <a:r>
              <a:rPr lang="ru-RU" sz="2000" dirty="0">
                <a:latin typeface="Helvetica" panose="020B0604020202020204" pitchFamily="34" charset="0"/>
                <a:cs typeface="Helvetica" panose="020B0604020202020204" pitchFamily="34" charset="0"/>
              </a:rPr>
              <a:t> 5 </a:t>
            </a:r>
            <a:r>
              <a:rPr lang="ru-RU" sz="2000" dirty="0" err="1">
                <a:latin typeface="Helvetica" panose="020B0604020202020204" pitchFamily="34" charset="0"/>
                <a:cs typeface="Helvetica" panose="020B0604020202020204" pitchFamily="34" charset="0"/>
              </a:rPr>
              <a:t>прожиткових</a:t>
            </a:r>
            <a:r>
              <a:rPr lang="ru-RU" sz="2000" dirty="0">
                <a:latin typeface="Helvetica" panose="020B0604020202020204" pitchFamily="34" charset="0"/>
                <a:cs typeface="Helvetica" panose="020B0604020202020204" pitchFamily="34" charset="0"/>
              </a:rPr>
              <a:t> м</a:t>
            </a:r>
            <a:r>
              <a:rPr lang="uk-UA" sz="2000" dirty="0" err="1">
                <a:latin typeface="Helvetica" panose="020B0604020202020204" pitchFamily="34" charset="0"/>
                <a:cs typeface="Helvetica" panose="020B0604020202020204" pitchFamily="34" charset="0"/>
              </a:rPr>
              <a:t>інімумів</a:t>
            </a:r>
            <a:r>
              <a:rPr lang="uk-UA" sz="2000" dirty="0">
                <a:latin typeface="Helvetica" panose="020B0604020202020204" pitchFamily="34" charset="0"/>
                <a:cs typeface="Helvetica" panose="020B0604020202020204" pitchFamily="34" charset="0"/>
              </a:rPr>
              <a:t> (ПМ).</a:t>
            </a:r>
            <a:br>
              <a:rPr lang="uk-UA" sz="2000" dirty="0">
                <a:latin typeface="Helvetica" panose="020B0604020202020204" pitchFamily="34" charset="0"/>
                <a:cs typeface="Helvetica" panose="020B0604020202020204" pitchFamily="34" charset="0"/>
              </a:rPr>
            </a:br>
            <a:endParaRPr lang="ru-RU" sz="2000" dirty="0">
              <a:latin typeface="Helvetica" panose="020B0604020202020204" pitchFamily="34" charset="0"/>
              <a:cs typeface="Helvetica" panose="020B0604020202020204" pitchFamily="34" charset="0"/>
            </a:endParaRPr>
          </a:p>
          <a:p>
            <a:r>
              <a:rPr lang="ru-RU" sz="2000" b="1" dirty="0" err="1">
                <a:solidFill>
                  <a:srgbClr val="27A0F2"/>
                </a:solidFill>
                <a:latin typeface="Helvetica" panose="020B0604020202020204" pitchFamily="34" charset="0"/>
                <a:cs typeface="Helvetica" panose="020B0604020202020204" pitchFamily="34" charset="0"/>
              </a:rPr>
              <a:t>Подарунок</a:t>
            </a:r>
            <a:r>
              <a:rPr lang="ru-RU" sz="2000" b="1" dirty="0">
                <a:solidFill>
                  <a:srgbClr val="27A0F2"/>
                </a:solidFill>
                <a:latin typeface="Helvetica" panose="020B0604020202020204" pitchFamily="34" charset="0"/>
                <a:cs typeface="Helvetica" panose="020B0604020202020204" pitchFamily="34" charset="0"/>
              </a:rPr>
              <a:t> у </a:t>
            </a:r>
            <a:r>
              <a:rPr lang="ru-RU" sz="2000" b="1" dirty="0" err="1">
                <a:solidFill>
                  <a:srgbClr val="27A0F2"/>
                </a:solidFill>
                <a:latin typeface="Helvetica" panose="020B0604020202020204" pitchFamily="34" charset="0"/>
                <a:cs typeface="Helvetica" panose="020B0604020202020204" pitchFamily="34" charset="0"/>
              </a:rPr>
              <a:t>вигляді</a:t>
            </a:r>
            <a:r>
              <a:rPr lang="ru-RU" sz="2000" b="1" dirty="0">
                <a:solidFill>
                  <a:srgbClr val="27A0F2"/>
                </a:solidFill>
                <a:latin typeface="Helvetica" panose="020B0604020202020204" pitchFamily="34" charset="0"/>
                <a:cs typeface="Helvetica" panose="020B0604020202020204" pitchFamily="34" charset="0"/>
              </a:rPr>
              <a:t> </a:t>
            </a:r>
            <a:r>
              <a:rPr lang="ru-RU" sz="2000" b="1" dirty="0" err="1">
                <a:solidFill>
                  <a:srgbClr val="27A0F2"/>
                </a:solidFill>
                <a:latin typeface="Helvetica" panose="020B0604020202020204" pitchFamily="34" charset="0"/>
                <a:cs typeface="Helvetica" panose="020B0604020202020204" pitchFamily="34" charset="0"/>
              </a:rPr>
              <a:t>грошових</a:t>
            </a:r>
            <a:r>
              <a:rPr lang="ru-RU" sz="2000" b="1" dirty="0">
                <a:solidFill>
                  <a:srgbClr val="27A0F2"/>
                </a:solidFill>
                <a:latin typeface="Helvetica" panose="020B0604020202020204" pitchFamily="34" charset="0"/>
                <a:cs typeface="Helvetica" panose="020B0604020202020204" pitchFamily="34" charset="0"/>
              </a:rPr>
              <a:t> </a:t>
            </a:r>
            <a:r>
              <a:rPr lang="ru-RU" sz="2000" b="1" dirty="0" err="1">
                <a:solidFill>
                  <a:srgbClr val="27A0F2"/>
                </a:solidFill>
                <a:latin typeface="Helvetica" panose="020B0604020202020204" pitchFamily="34" charset="0"/>
                <a:cs typeface="Helvetica" panose="020B0604020202020204" pitchFamily="34" charset="0"/>
              </a:rPr>
              <a:t>коштів</a:t>
            </a:r>
            <a:r>
              <a:rPr lang="ru-RU" sz="2000" b="1" dirty="0">
                <a:solidFill>
                  <a:srgbClr val="27A0F2"/>
                </a:solidFill>
                <a:latin typeface="Helvetica" panose="020B0604020202020204" pitchFamily="34" charset="0"/>
                <a:cs typeface="Helvetica" panose="020B0604020202020204" pitchFamily="34" charset="0"/>
              </a:rPr>
              <a:t> </a:t>
            </a:r>
            <a:r>
              <a:rPr lang="ru-RU" sz="2000" dirty="0">
                <a:latin typeface="Helvetica" panose="020B0604020202020204" pitchFamily="34" charset="0"/>
                <a:cs typeface="Helvetica" panose="020B0604020202020204" pitchFamily="34" charset="0"/>
              </a:rPr>
              <a:t>– </a:t>
            </a:r>
            <a:r>
              <a:rPr lang="en-US"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якщо</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розмір</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отриманих</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від</a:t>
            </a:r>
            <a:r>
              <a:rPr lang="ru-RU" sz="2000" dirty="0">
                <a:latin typeface="Helvetica" panose="020B0604020202020204" pitchFamily="34" charset="0"/>
                <a:cs typeface="Helvetica" panose="020B0604020202020204" pitchFamily="34" charset="0"/>
              </a:rPr>
              <a:t> особи (</a:t>
            </a:r>
            <a:r>
              <a:rPr lang="ru-RU" sz="2000" dirty="0" err="1">
                <a:latin typeface="Helvetica" panose="020B0604020202020204" pitchFamily="34" charset="0"/>
                <a:cs typeface="Helvetica" panose="020B0604020202020204" pitchFamily="34" charset="0"/>
              </a:rPr>
              <a:t>групи</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осіб</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протягом</a:t>
            </a:r>
            <a:r>
              <a:rPr lang="ru-RU" sz="2000" dirty="0">
                <a:latin typeface="Helvetica" panose="020B0604020202020204" pitchFamily="34" charset="0"/>
                <a:cs typeface="Helvetica" panose="020B0604020202020204" pitchFamily="34" charset="0"/>
              </a:rPr>
              <a:t> року, </a:t>
            </a:r>
            <a:r>
              <a:rPr lang="ru-RU" sz="2000" dirty="0" err="1">
                <a:latin typeface="Helvetica" panose="020B0604020202020204" pitchFamily="34" charset="0"/>
                <a:cs typeface="Helvetica" panose="020B0604020202020204" pitchFamily="34" charset="0"/>
              </a:rPr>
              <a:t>перевищує</a:t>
            </a:r>
            <a:r>
              <a:rPr lang="ru-RU" sz="2000" dirty="0">
                <a:latin typeface="Helvetica" panose="020B0604020202020204" pitchFamily="34" charset="0"/>
                <a:cs typeface="Helvetica" panose="020B0604020202020204" pitchFamily="34" charset="0"/>
              </a:rPr>
              <a:t> 5 </a:t>
            </a:r>
            <a:r>
              <a:rPr lang="uk-UA" sz="2000" dirty="0">
                <a:latin typeface="Helvetica" panose="020B0604020202020204" pitchFamily="34" charset="0"/>
                <a:cs typeface="Helvetica" panose="020B0604020202020204" pitchFamily="34" charset="0"/>
              </a:rPr>
              <a:t>ПМ.</a:t>
            </a:r>
            <a:endParaRPr lang="ru-RU" sz="2000" dirty="0">
              <a:latin typeface="Helvetica" panose="020B0604020202020204" pitchFamily="34" charset="0"/>
              <a:cs typeface="Helvetica" panose="020B0604020202020204" pitchFamily="34" charset="0"/>
            </a:endParaRPr>
          </a:p>
          <a:p>
            <a:endParaRPr lang="ru-RU" sz="2000" b="1" dirty="0">
              <a:latin typeface="Helvetica" panose="020B0604020202020204" pitchFamily="34" charset="0"/>
              <a:cs typeface="Helvetica" panose="020B0604020202020204" pitchFamily="34" charset="0"/>
            </a:endParaRPr>
          </a:p>
          <a:p>
            <a:r>
              <a:rPr lang="ru-RU" sz="2000" b="1" dirty="0">
                <a:solidFill>
                  <a:srgbClr val="27A0F2"/>
                </a:solidFill>
                <a:latin typeface="Helvetica" panose="020B0604020202020204" pitchFamily="34" charset="0"/>
                <a:cs typeface="Helvetica" panose="020B0604020202020204" pitchFamily="34" charset="0"/>
              </a:rPr>
              <a:t>2025 </a:t>
            </a:r>
            <a:r>
              <a:rPr lang="ru-RU" sz="2000" b="1" dirty="0" err="1">
                <a:solidFill>
                  <a:srgbClr val="27A0F2"/>
                </a:solidFill>
                <a:latin typeface="Helvetica" panose="020B0604020202020204" pitchFamily="34" charset="0"/>
                <a:cs typeface="Helvetica" panose="020B0604020202020204" pitchFamily="34" charset="0"/>
              </a:rPr>
              <a:t>рік</a:t>
            </a:r>
            <a:endParaRPr lang="en-US" sz="2000" b="1" dirty="0">
              <a:solidFill>
                <a:srgbClr val="27A0F2"/>
              </a:solidFill>
              <a:latin typeface="Helvetica" panose="020B0604020202020204" pitchFamily="34" charset="0"/>
              <a:cs typeface="Helvetica" panose="020B0604020202020204" pitchFamily="34" charset="0"/>
            </a:endParaRPr>
          </a:p>
          <a:p>
            <a:r>
              <a:rPr lang="ru-RU" sz="2000" dirty="0">
                <a:latin typeface="Helvetica" panose="020B0604020202020204" pitchFamily="34" charset="0"/>
                <a:cs typeface="Helvetica" panose="020B0604020202020204" pitchFamily="34" charset="0"/>
              </a:rPr>
              <a:t>1 ПМ = 3028грн</a:t>
            </a:r>
          </a:p>
          <a:p>
            <a:r>
              <a:rPr lang="ru-RU" sz="2000" dirty="0">
                <a:latin typeface="Helvetica" panose="020B0604020202020204" pitchFamily="34" charset="0"/>
                <a:cs typeface="Helvetica" panose="020B0604020202020204" pitchFamily="34" charset="0"/>
              </a:rPr>
              <a:t>5 ПМ = 15140грн.</a:t>
            </a:r>
          </a:p>
        </p:txBody>
      </p:sp>
      <p:pic>
        <p:nvPicPr>
          <p:cNvPr id="15" name="Рисунок 14" descr="Зображення, що містить знак&#10;&#10;Автоматично згенерований опис">
            <a:extLst>
              <a:ext uri="{FF2B5EF4-FFF2-40B4-BE49-F238E27FC236}">
                <a16:creationId xmlns:a16="http://schemas.microsoft.com/office/drawing/2014/main" id="{E2E46D50-B740-434F-8F89-AC94025E7B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7959" y="1962210"/>
            <a:ext cx="994481" cy="763857"/>
          </a:xfrm>
          <a:prstGeom prst="rect">
            <a:avLst/>
          </a:prstGeom>
        </p:spPr>
      </p:pic>
      <p:pic>
        <p:nvPicPr>
          <p:cNvPr id="16" name="Рисунок 10" descr="Зображення, що містить світлий&#10;&#10;Автоматично згенерований опис">
            <a:extLst>
              <a:ext uri="{FF2B5EF4-FFF2-40B4-BE49-F238E27FC236}">
                <a16:creationId xmlns:a16="http://schemas.microsoft.com/office/drawing/2014/main" id="{9C712A22-05D3-4431-BB51-CB54821875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369" y="1679627"/>
            <a:ext cx="1046440" cy="1046440"/>
          </a:xfrm>
          <a:prstGeom prst="rect">
            <a:avLst/>
          </a:prstGeom>
        </p:spPr>
      </p:pic>
      <p:cxnSp>
        <p:nvCxnSpPr>
          <p:cNvPr id="14" name="Пряма сполучна лінія 13">
            <a:extLst>
              <a:ext uri="{FF2B5EF4-FFF2-40B4-BE49-F238E27FC236}">
                <a16:creationId xmlns:a16="http://schemas.microsoft.com/office/drawing/2014/main" id="{13867573-565F-4A59-BD21-4BFE4B3F921E}"/>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741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Зображення, що містить знак&#10;&#10;Автоматично згенерований опис">
            <a:extLst>
              <a:ext uri="{FF2B5EF4-FFF2-40B4-BE49-F238E27FC236}">
                <a16:creationId xmlns:a16="http://schemas.microsoft.com/office/drawing/2014/main" id="{7C427F60-A340-45FC-91C2-3FE48C907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138" y="1961442"/>
            <a:ext cx="994481" cy="763857"/>
          </a:xfrm>
          <a:prstGeom prst="rect">
            <a:avLst/>
          </a:prstGeom>
        </p:spPr>
      </p:pic>
      <p:sp>
        <p:nvSpPr>
          <p:cNvPr id="11" name="TextBox 10">
            <a:extLst>
              <a:ext uri="{FF2B5EF4-FFF2-40B4-BE49-F238E27FC236}">
                <a16:creationId xmlns:a16="http://schemas.microsoft.com/office/drawing/2014/main" id="{C51BA4D4-8653-43E4-BC69-23985AA89AF6}"/>
              </a:ext>
            </a:extLst>
          </p:cNvPr>
          <p:cNvSpPr txBox="1"/>
          <p:nvPr/>
        </p:nvSpPr>
        <p:spPr>
          <a:xfrm>
            <a:off x="920584" y="555814"/>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11. </a:t>
            </a:r>
            <a:r>
              <a:rPr lang="ru-RU" sz="3000" dirty="0">
                <a:solidFill>
                  <a:srgbClr val="000000"/>
                </a:solidFill>
                <a:effectLst>
                  <a:outerShdw blurRad="12700" dist="25400" dir="2700000" rotWithShape="0">
                    <a:srgbClr val="FFFFFF"/>
                  </a:outerShdw>
                </a:effectLst>
                <a:latin typeface="Roboto" panose="02000000000000000000" pitchFamily="2" charset="0"/>
                <a:cs typeface="Roboto" panose="02000000000000000000" pitchFamily="2" charset="0"/>
                <a:sym typeface="Arial"/>
              </a:rPr>
              <a:t>Доходи, у тому </a:t>
            </a:r>
            <a:r>
              <a:rPr lang="ru-RU" sz="3000" dirty="0" err="1">
                <a:solidFill>
                  <a:srgbClr val="000000"/>
                </a:solidFill>
                <a:effectLst>
                  <a:outerShdw blurRad="12700" dist="25400" dir="2700000" rotWithShape="0">
                    <a:srgbClr val="FFFFFF"/>
                  </a:outerShdw>
                </a:effectLst>
                <a:latin typeface="Roboto" panose="02000000000000000000" pitchFamily="2" charset="0"/>
                <a:cs typeface="Roboto" panose="02000000000000000000" pitchFamily="2" charset="0"/>
                <a:sym typeface="Arial"/>
              </a:rPr>
              <a:t>числі</a:t>
            </a:r>
            <a:r>
              <a:rPr lang="ru-RU" sz="3000" dirty="0">
                <a:solidFill>
                  <a:srgbClr val="000000"/>
                </a:solidFill>
                <a:effectLst>
                  <a:outerShdw blurRad="12700" dist="25400" dir="2700000" rotWithShape="0">
                    <a:srgbClr val="FFFFFF"/>
                  </a:outerShdw>
                </a:effectLst>
                <a:latin typeface="Roboto" panose="02000000000000000000" pitchFamily="2" charset="0"/>
                <a:cs typeface="Roboto" panose="02000000000000000000" pitchFamily="2" charset="0"/>
                <a:sym typeface="Arial"/>
              </a:rPr>
              <a:t> </a:t>
            </a:r>
            <a:r>
              <a:rPr lang="ru-RU" sz="3000" dirty="0" err="1">
                <a:solidFill>
                  <a:srgbClr val="000000"/>
                </a:solidFill>
                <a:effectLst>
                  <a:outerShdw blurRad="12700" dist="25400" dir="2700000" rotWithShape="0">
                    <a:srgbClr val="FFFFFF"/>
                  </a:outerShdw>
                </a:effectLst>
                <a:latin typeface="Roboto" panose="02000000000000000000" pitchFamily="2" charset="0"/>
                <a:cs typeface="Roboto" panose="02000000000000000000" pitchFamily="2" charset="0"/>
                <a:sym typeface="Arial"/>
              </a:rPr>
              <a:t>подарунки</a:t>
            </a:r>
            <a:endParaRPr lang="uk-UA" sz="30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Пряма сполучна лінія 11">
            <a:extLst>
              <a:ext uri="{FF2B5EF4-FFF2-40B4-BE49-F238E27FC236}">
                <a16:creationId xmlns:a16="http://schemas.microsoft.com/office/drawing/2014/main" id="{C539BCDD-D878-439C-A1E5-A56C03AB49FF}"/>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2299484" y="2158704"/>
            <a:ext cx="8577063" cy="707886"/>
          </a:xfrm>
          <a:prstGeom prst="rect">
            <a:avLst/>
          </a:prstGeom>
        </p:spPr>
        <p:txBody>
          <a:bodyPr wrap="square">
            <a:spAutoFit/>
          </a:bodyPr>
          <a:lstStyle/>
          <a:p>
            <a:r>
              <a:rPr lang="uk-UA" sz="2000" b="1" dirty="0">
                <a:solidFill>
                  <a:srgbClr val="27A0F2"/>
                </a:solidFill>
                <a:latin typeface="Helvetica" panose="020B0604020202020204" pitchFamily="34" charset="0"/>
                <a:cs typeface="Helvetica" panose="020B0604020202020204" pitchFamily="34" charset="0"/>
              </a:rPr>
              <a:t>Соціальні виплати, субсидії </a:t>
            </a:r>
            <a:r>
              <a:rPr lang="uk-UA" sz="2000" dirty="0">
                <a:solidFill>
                  <a:srgbClr val="1A1A22"/>
                </a:solidFill>
                <a:latin typeface="Helvetica" panose="020B0604020202020204" pitchFamily="34" charset="0"/>
                <a:cs typeface="Helvetica" panose="020B0604020202020204" pitchFamily="34" charset="0"/>
              </a:rPr>
              <a:t>є доходом </a:t>
            </a:r>
            <a:r>
              <a:rPr lang="ru-RU" sz="2000" dirty="0" err="1">
                <a:latin typeface="Helvetica" panose="020B0604020202020204" pitchFamily="34" charset="0"/>
                <a:cs typeface="Helvetica" panose="020B0604020202020204" pitchFamily="34" charset="0"/>
              </a:rPr>
              <a:t>лише</a:t>
            </a:r>
            <a:r>
              <a:rPr lang="ru-RU" sz="2000" dirty="0">
                <a:latin typeface="Helvetica" panose="020B0604020202020204" pitchFamily="34" charset="0"/>
                <a:cs typeface="Helvetica" panose="020B0604020202020204" pitchFamily="34" charset="0"/>
              </a:rPr>
              <a:t> в </a:t>
            </a:r>
            <a:r>
              <a:rPr lang="ru-RU" sz="2000" dirty="0" err="1">
                <a:latin typeface="Helvetica" panose="020B0604020202020204" pitchFamily="34" charset="0"/>
                <a:cs typeface="Helvetica" panose="020B0604020202020204" pitchFamily="34" charset="0"/>
              </a:rPr>
              <a:t>разі</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їх</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монетизації</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виплати</a:t>
            </a:r>
            <a:r>
              <a:rPr lang="ru-RU" sz="2000" dirty="0">
                <a:latin typeface="Helvetica" panose="020B0604020202020204" pitchFamily="34" charset="0"/>
                <a:cs typeface="Helvetica" panose="020B0604020202020204" pitchFamily="34" charset="0"/>
              </a:rPr>
              <a:t> у </a:t>
            </a:r>
            <a:r>
              <a:rPr lang="ru-RU" sz="2000" dirty="0" err="1">
                <a:latin typeface="Helvetica" panose="020B0604020202020204" pitchFamily="34" charset="0"/>
                <a:cs typeface="Helvetica" panose="020B0604020202020204" pitchFamily="34" charset="0"/>
              </a:rPr>
              <a:t>грошовій</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формі</a:t>
            </a:r>
            <a:r>
              <a:rPr lang="ru-RU" sz="2000" dirty="0">
                <a:latin typeface="Helvetica" panose="020B0604020202020204" pitchFamily="34" charset="0"/>
                <a:cs typeface="Helvetica" panose="020B0604020202020204" pitchFamily="34" charset="0"/>
              </a:rPr>
              <a:t>).</a:t>
            </a:r>
            <a:endParaRPr lang="uk-UA" sz="2000" b="0" dirty="0">
              <a:solidFill>
                <a:srgbClr val="1A1A22"/>
              </a:solidFill>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592799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Зображення, що містить знак&#10;&#10;Автоматично згенерований опис">
            <a:extLst>
              <a:ext uri="{FF2B5EF4-FFF2-40B4-BE49-F238E27FC236}">
                <a16:creationId xmlns:a16="http://schemas.microsoft.com/office/drawing/2014/main" id="{7C427F60-A340-45FC-91C2-3FE48C9076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138" y="1961442"/>
            <a:ext cx="994481" cy="763857"/>
          </a:xfrm>
          <a:prstGeom prst="rect">
            <a:avLst/>
          </a:prstGeom>
        </p:spPr>
      </p:pic>
      <p:sp>
        <p:nvSpPr>
          <p:cNvPr id="11" name="TextBox 10">
            <a:extLst>
              <a:ext uri="{FF2B5EF4-FFF2-40B4-BE49-F238E27FC236}">
                <a16:creationId xmlns:a16="http://schemas.microsoft.com/office/drawing/2014/main" id="{C51BA4D4-8653-43E4-BC69-23985AA89AF6}"/>
              </a:ext>
            </a:extLst>
          </p:cNvPr>
          <p:cNvSpPr txBox="1"/>
          <p:nvPr/>
        </p:nvSpPr>
        <p:spPr>
          <a:xfrm>
            <a:off x="920584" y="555814"/>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11. </a:t>
            </a:r>
            <a:r>
              <a:rPr lang="ru-RU" sz="3000" dirty="0">
                <a:solidFill>
                  <a:srgbClr val="000000"/>
                </a:solidFill>
                <a:effectLst>
                  <a:outerShdw blurRad="12700" dist="25400" dir="2700000" rotWithShape="0">
                    <a:srgbClr val="FFFFFF"/>
                  </a:outerShdw>
                </a:effectLst>
                <a:latin typeface="Roboto" panose="02000000000000000000" pitchFamily="2" charset="0"/>
                <a:cs typeface="Roboto" panose="02000000000000000000" pitchFamily="2" charset="0"/>
                <a:sym typeface="Arial"/>
              </a:rPr>
              <a:t>Доходи, у тому </a:t>
            </a:r>
            <a:r>
              <a:rPr lang="ru-RU" sz="3000" dirty="0" err="1">
                <a:solidFill>
                  <a:srgbClr val="000000"/>
                </a:solidFill>
                <a:effectLst>
                  <a:outerShdw blurRad="12700" dist="25400" dir="2700000" rotWithShape="0">
                    <a:srgbClr val="FFFFFF"/>
                  </a:outerShdw>
                </a:effectLst>
                <a:latin typeface="Roboto" panose="02000000000000000000" pitchFamily="2" charset="0"/>
                <a:cs typeface="Roboto" panose="02000000000000000000" pitchFamily="2" charset="0"/>
                <a:sym typeface="Arial"/>
              </a:rPr>
              <a:t>числі</a:t>
            </a:r>
            <a:r>
              <a:rPr lang="ru-RU" sz="3000" dirty="0">
                <a:solidFill>
                  <a:srgbClr val="000000"/>
                </a:solidFill>
                <a:effectLst>
                  <a:outerShdw blurRad="12700" dist="25400" dir="2700000" rotWithShape="0">
                    <a:srgbClr val="FFFFFF"/>
                  </a:outerShdw>
                </a:effectLst>
                <a:latin typeface="Roboto" panose="02000000000000000000" pitchFamily="2" charset="0"/>
                <a:cs typeface="Roboto" panose="02000000000000000000" pitchFamily="2" charset="0"/>
                <a:sym typeface="Arial"/>
              </a:rPr>
              <a:t> </a:t>
            </a:r>
            <a:r>
              <a:rPr lang="ru-RU" sz="3000" dirty="0" err="1">
                <a:solidFill>
                  <a:srgbClr val="000000"/>
                </a:solidFill>
                <a:effectLst>
                  <a:outerShdw blurRad="12700" dist="25400" dir="2700000" rotWithShape="0">
                    <a:srgbClr val="FFFFFF"/>
                  </a:outerShdw>
                </a:effectLst>
                <a:latin typeface="Roboto" panose="02000000000000000000" pitchFamily="2" charset="0"/>
                <a:cs typeface="Roboto" panose="02000000000000000000" pitchFamily="2" charset="0"/>
                <a:sym typeface="Arial"/>
              </a:rPr>
              <a:t>подарунки</a:t>
            </a:r>
            <a:endParaRPr lang="uk-UA" sz="30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Пряма сполучна лінія 11">
            <a:extLst>
              <a:ext uri="{FF2B5EF4-FFF2-40B4-BE49-F238E27FC236}">
                <a16:creationId xmlns:a16="http://schemas.microsoft.com/office/drawing/2014/main" id="{C539BCDD-D878-439C-A1E5-A56C03AB49FF}"/>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2191200" y="1724680"/>
            <a:ext cx="8577063" cy="1200329"/>
          </a:xfrm>
          <a:prstGeom prst="rect">
            <a:avLst/>
          </a:prstGeom>
        </p:spPr>
        <p:txBody>
          <a:bodyPr wrap="square">
            <a:spAutoFit/>
          </a:bodyPr>
          <a:lstStyle/>
          <a:p>
            <a:r>
              <a:rPr lang="uk-UA" sz="2400" b="1" dirty="0">
                <a:solidFill>
                  <a:srgbClr val="27A0F2"/>
                </a:solidFill>
                <a:latin typeface="Helvetica" panose="020B0604020202020204" pitchFamily="34" charset="0"/>
                <a:cs typeface="Helvetica" panose="020B0604020202020204" pitchFamily="34" charset="0"/>
              </a:rPr>
              <a:t>Аліменти</a:t>
            </a:r>
            <a:r>
              <a:rPr lang="uk-UA" sz="2400" dirty="0">
                <a:latin typeface="Helvetica" panose="020B0604020202020204" pitchFamily="34" charset="0"/>
                <a:cs typeface="Helvetica" panose="020B0604020202020204" pitchFamily="34" charset="0"/>
              </a:rPr>
              <a:t> є доходом</a:t>
            </a:r>
          </a:p>
          <a:p>
            <a:endParaRPr lang="uk-UA" sz="2400" dirty="0">
              <a:latin typeface="Helvetica" panose="020B0604020202020204" pitchFamily="34" charset="0"/>
              <a:cs typeface="Helvetica" panose="020B0604020202020204" pitchFamily="34" charset="0"/>
            </a:endParaRPr>
          </a:p>
          <a:p>
            <a:r>
              <a:rPr lang="uk-UA" sz="2400" dirty="0">
                <a:latin typeface="Helvetica" panose="020B0604020202020204" pitchFamily="34" charset="0"/>
                <a:cs typeface="Helvetica" panose="020B0604020202020204" pitchFamily="34" charset="0"/>
              </a:rPr>
              <a:t>Аліменти є власністю дитини, на яку вони виплачуються. </a:t>
            </a:r>
          </a:p>
        </p:txBody>
      </p:sp>
      <p:sp>
        <p:nvSpPr>
          <p:cNvPr id="3" name="Прямоугольник 2"/>
          <p:cNvSpPr/>
          <p:nvPr/>
        </p:nvSpPr>
        <p:spPr>
          <a:xfrm>
            <a:off x="2050619" y="4157233"/>
            <a:ext cx="9364400" cy="1569660"/>
          </a:xfrm>
          <a:prstGeom prst="rect">
            <a:avLst/>
          </a:prstGeom>
        </p:spPr>
        <p:txBody>
          <a:bodyPr wrap="square">
            <a:spAutoFit/>
          </a:bodyPr>
          <a:lstStyle/>
          <a:p>
            <a:r>
              <a:rPr lang="uk-UA" sz="2400" dirty="0">
                <a:latin typeface="Helvetica" panose="020B0604020202020204" pitchFamily="34" charset="0"/>
                <a:cs typeface="Helvetica" panose="020B0604020202020204" pitchFamily="34" charset="0"/>
              </a:rPr>
              <a:t>Для відображення відомостей про дохід у вигляді аліментів на дитину, після зазначення загальної інформації про дохід, у полі «Інформація про особу, яка отримала дохід» необхідно зазначити відомості про дитину.</a:t>
            </a:r>
          </a:p>
        </p:txBody>
      </p:sp>
      <p:pic>
        <p:nvPicPr>
          <p:cNvPr id="15" name="Рисунок 10" descr="Зображення, що містить світлий&#10;&#10;Автоматично згенерований опис">
            <a:extLst>
              <a:ext uri="{FF2B5EF4-FFF2-40B4-BE49-F238E27FC236}">
                <a16:creationId xmlns:a16="http://schemas.microsoft.com/office/drawing/2014/main" id="{9C712A22-05D3-4431-BB51-CB54821875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368" y="4376714"/>
            <a:ext cx="1046440" cy="1046440"/>
          </a:xfrm>
          <a:prstGeom prst="rect">
            <a:avLst/>
          </a:prstGeom>
        </p:spPr>
      </p:pic>
    </p:spTree>
    <p:extLst>
      <p:ext uri="{BB962C8B-B14F-4D97-AF65-F5344CB8AC3E}">
        <p14:creationId xmlns:p14="http://schemas.microsoft.com/office/powerpoint/2010/main" val="2078479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51BA4D4-8653-43E4-BC69-23985AA89AF6}"/>
              </a:ext>
            </a:extLst>
          </p:cNvPr>
          <p:cNvSpPr txBox="1"/>
          <p:nvPr/>
        </p:nvSpPr>
        <p:spPr>
          <a:xfrm>
            <a:off x="920584" y="555814"/>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11. </a:t>
            </a:r>
            <a:r>
              <a:rPr lang="ru-RU" sz="3000" dirty="0">
                <a:solidFill>
                  <a:srgbClr val="000000"/>
                </a:solidFill>
                <a:effectLst>
                  <a:outerShdw blurRad="12700" dist="25400" dir="2700000" rotWithShape="0">
                    <a:srgbClr val="FFFFFF"/>
                  </a:outerShdw>
                </a:effectLst>
                <a:latin typeface="Roboto" panose="02000000000000000000" pitchFamily="2" charset="0"/>
                <a:cs typeface="Roboto" panose="02000000000000000000" pitchFamily="2" charset="0"/>
                <a:sym typeface="Arial"/>
              </a:rPr>
              <a:t>Доходи, у тому </a:t>
            </a:r>
            <a:r>
              <a:rPr lang="ru-RU" sz="3000" dirty="0" err="1">
                <a:solidFill>
                  <a:srgbClr val="000000"/>
                </a:solidFill>
                <a:effectLst>
                  <a:outerShdw blurRad="12700" dist="25400" dir="2700000" rotWithShape="0">
                    <a:srgbClr val="FFFFFF"/>
                  </a:outerShdw>
                </a:effectLst>
                <a:latin typeface="Roboto" panose="02000000000000000000" pitchFamily="2" charset="0"/>
                <a:cs typeface="Roboto" panose="02000000000000000000" pitchFamily="2" charset="0"/>
                <a:sym typeface="Arial"/>
              </a:rPr>
              <a:t>числі</a:t>
            </a:r>
            <a:r>
              <a:rPr lang="ru-RU" sz="3000" dirty="0">
                <a:solidFill>
                  <a:srgbClr val="000000"/>
                </a:solidFill>
                <a:effectLst>
                  <a:outerShdw blurRad="12700" dist="25400" dir="2700000" rotWithShape="0">
                    <a:srgbClr val="FFFFFF"/>
                  </a:outerShdw>
                </a:effectLst>
                <a:latin typeface="Roboto" panose="02000000000000000000" pitchFamily="2" charset="0"/>
                <a:cs typeface="Roboto" panose="02000000000000000000" pitchFamily="2" charset="0"/>
                <a:sym typeface="Arial"/>
              </a:rPr>
              <a:t> </a:t>
            </a:r>
            <a:r>
              <a:rPr lang="ru-RU" sz="3000" dirty="0" err="1">
                <a:solidFill>
                  <a:srgbClr val="000000"/>
                </a:solidFill>
                <a:effectLst>
                  <a:outerShdw blurRad="12700" dist="25400" dir="2700000" rotWithShape="0">
                    <a:srgbClr val="FFFFFF"/>
                  </a:outerShdw>
                </a:effectLst>
                <a:latin typeface="Roboto" panose="02000000000000000000" pitchFamily="2" charset="0"/>
                <a:cs typeface="Roboto" panose="02000000000000000000" pitchFamily="2" charset="0"/>
                <a:sym typeface="Arial"/>
              </a:rPr>
              <a:t>подарунки</a:t>
            </a:r>
            <a:endParaRPr lang="uk-UA" sz="30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Пряма сполучна лінія 11">
            <a:extLst>
              <a:ext uri="{FF2B5EF4-FFF2-40B4-BE49-F238E27FC236}">
                <a16:creationId xmlns:a16="http://schemas.microsoft.com/office/drawing/2014/main" id="{C539BCDD-D878-439C-A1E5-A56C03AB49FF}"/>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pic>
        <p:nvPicPr>
          <p:cNvPr id="15" name="Рисунок 10" descr="Зображення, що містить світлий&#10;&#10;Автоматично згенерований опис">
            <a:extLst>
              <a:ext uri="{FF2B5EF4-FFF2-40B4-BE49-F238E27FC236}">
                <a16:creationId xmlns:a16="http://schemas.microsoft.com/office/drawing/2014/main" id="{9C712A22-05D3-4431-BB51-CB54821875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346" y="1968715"/>
            <a:ext cx="1046440" cy="1046440"/>
          </a:xfrm>
          <a:prstGeom prst="rect">
            <a:avLst/>
          </a:prstGeom>
        </p:spPr>
      </p:pic>
      <p:sp>
        <p:nvSpPr>
          <p:cNvPr id="4" name="Прямоугольник 3"/>
          <p:cNvSpPr/>
          <p:nvPr/>
        </p:nvSpPr>
        <p:spPr>
          <a:xfrm>
            <a:off x="2353165" y="1716051"/>
            <a:ext cx="9016677" cy="1938992"/>
          </a:xfrm>
          <a:prstGeom prst="rect">
            <a:avLst/>
          </a:prstGeom>
        </p:spPr>
        <p:txBody>
          <a:bodyPr wrap="square">
            <a:spAutoFit/>
          </a:bodyPr>
          <a:lstStyle/>
          <a:p>
            <a:r>
              <a:rPr lang="ru-RU" dirty="0">
                <a:solidFill>
                  <a:srgbClr val="333333"/>
                </a:solidFill>
                <a:latin typeface="Times New Roman" panose="02020603050405020304" pitchFamily="18" charset="0"/>
              </a:rPr>
              <a:t> </a:t>
            </a:r>
            <a:r>
              <a:rPr lang="ru-RU" sz="2400" b="1" dirty="0">
                <a:solidFill>
                  <a:srgbClr val="27A0F2"/>
                </a:solidFill>
                <a:latin typeface="Helvetica" panose="020B0604020202020204" pitchFamily="34" charset="0"/>
                <a:cs typeface="Helvetica" panose="020B0604020202020204" pitchFamily="34" charset="0"/>
              </a:rPr>
              <a:t>Доходи одного виду</a:t>
            </a:r>
            <a:r>
              <a:rPr lang="ru-RU" sz="2400" dirty="0">
                <a:solidFill>
                  <a:srgbClr val="333333"/>
                </a:solidFill>
                <a:latin typeface="Helvetica" panose="020B0604020202020204" pitchFamily="34" charset="0"/>
                <a:cs typeface="Helvetica" panose="020B0604020202020204" pitchFamily="34" charset="0"/>
              </a:rPr>
              <a:t>, </a:t>
            </a:r>
            <a:r>
              <a:rPr lang="ru-RU" sz="2400" dirty="0" err="1">
                <a:solidFill>
                  <a:srgbClr val="333333"/>
                </a:solidFill>
                <a:latin typeface="Helvetica" panose="020B0604020202020204" pitchFamily="34" charset="0"/>
                <a:cs typeface="Helvetica" panose="020B0604020202020204" pitchFamily="34" charset="0"/>
              </a:rPr>
              <a:t>отримані</a:t>
            </a:r>
            <a:r>
              <a:rPr lang="ru-RU" sz="2400" dirty="0">
                <a:solidFill>
                  <a:srgbClr val="333333"/>
                </a:solidFill>
                <a:latin typeface="Helvetica" panose="020B0604020202020204" pitchFamily="34" charset="0"/>
                <a:cs typeface="Helvetica" panose="020B0604020202020204" pitchFamily="34" charset="0"/>
              </a:rPr>
              <a:t> </a:t>
            </a:r>
            <a:r>
              <a:rPr lang="ru-RU" sz="2400" dirty="0" err="1">
                <a:solidFill>
                  <a:srgbClr val="333333"/>
                </a:solidFill>
                <a:latin typeface="Helvetica" panose="020B0604020202020204" pitchFamily="34" charset="0"/>
                <a:cs typeface="Helvetica" panose="020B0604020202020204" pitchFamily="34" charset="0"/>
              </a:rPr>
              <a:t>від</a:t>
            </a:r>
            <a:r>
              <a:rPr lang="ru-RU" sz="2400" dirty="0">
                <a:solidFill>
                  <a:srgbClr val="333333"/>
                </a:solidFill>
                <a:latin typeface="Helvetica" panose="020B0604020202020204" pitchFamily="34" charset="0"/>
                <a:cs typeface="Helvetica" panose="020B0604020202020204" pitchFamily="34" charset="0"/>
              </a:rPr>
              <a:t> одного </a:t>
            </a:r>
            <a:r>
              <a:rPr lang="ru-RU" sz="2400" dirty="0" err="1">
                <a:solidFill>
                  <a:srgbClr val="333333"/>
                </a:solidFill>
                <a:latin typeface="Helvetica" panose="020B0604020202020204" pitchFamily="34" charset="0"/>
                <a:cs typeface="Helvetica" panose="020B0604020202020204" pitchFamily="34" charset="0"/>
              </a:rPr>
              <a:t>джерела</a:t>
            </a:r>
            <a:r>
              <a:rPr lang="ru-RU" sz="2400" dirty="0">
                <a:solidFill>
                  <a:srgbClr val="333333"/>
                </a:solidFill>
                <a:latin typeface="Helvetica" panose="020B0604020202020204" pitchFamily="34" charset="0"/>
                <a:cs typeface="Helvetica" panose="020B0604020202020204" pitchFamily="34" charset="0"/>
              </a:rPr>
              <a:t> </a:t>
            </a:r>
            <a:r>
              <a:rPr lang="ru-RU" sz="2400" dirty="0" err="1">
                <a:solidFill>
                  <a:srgbClr val="333333"/>
                </a:solidFill>
                <a:latin typeface="Helvetica" panose="020B0604020202020204" pitchFamily="34" charset="0"/>
                <a:cs typeface="Helvetica" panose="020B0604020202020204" pitchFamily="34" charset="0"/>
              </a:rPr>
              <a:t>упродовж</a:t>
            </a:r>
            <a:r>
              <a:rPr lang="ru-RU" sz="2400" dirty="0">
                <a:solidFill>
                  <a:srgbClr val="333333"/>
                </a:solidFill>
                <a:latin typeface="Helvetica" panose="020B0604020202020204" pitchFamily="34" charset="0"/>
                <a:cs typeface="Helvetica" panose="020B0604020202020204" pitchFamily="34" charset="0"/>
              </a:rPr>
              <a:t> </a:t>
            </a:r>
            <a:r>
              <a:rPr lang="ru-RU" sz="2400" dirty="0" err="1">
                <a:solidFill>
                  <a:srgbClr val="333333"/>
                </a:solidFill>
                <a:latin typeface="Helvetica" panose="020B0604020202020204" pitchFamily="34" charset="0"/>
                <a:cs typeface="Helvetica" panose="020B0604020202020204" pitchFamily="34" charset="0"/>
              </a:rPr>
              <a:t>звітного</a:t>
            </a:r>
            <a:r>
              <a:rPr lang="ru-RU" sz="2400" dirty="0">
                <a:solidFill>
                  <a:srgbClr val="333333"/>
                </a:solidFill>
                <a:latin typeface="Helvetica" panose="020B0604020202020204" pitchFamily="34" charset="0"/>
                <a:cs typeface="Helvetica" panose="020B0604020202020204" pitchFamily="34" charset="0"/>
              </a:rPr>
              <a:t> </a:t>
            </a:r>
            <a:r>
              <a:rPr lang="ru-RU" sz="2400" dirty="0" err="1">
                <a:solidFill>
                  <a:srgbClr val="333333"/>
                </a:solidFill>
                <a:latin typeface="Helvetica" panose="020B0604020202020204" pitchFamily="34" charset="0"/>
                <a:cs typeface="Helvetica" panose="020B0604020202020204" pitchFamily="34" charset="0"/>
              </a:rPr>
              <a:t>періоду</a:t>
            </a:r>
            <a:r>
              <a:rPr lang="ru-RU" sz="2400" dirty="0">
                <a:solidFill>
                  <a:srgbClr val="333333"/>
                </a:solidFill>
                <a:latin typeface="Helvetica" panose="020B0604020202020204" pitchFamily="34" charset="0"/>
                <a:cs typeface="Helvetica" panose="020B0604020202020204" pitchFamily="34" charset="0"/>
              </a:rPr>
              <a:t>, </a:t>
            </a:r>
            <a:r>
              <a:rPr lang="ru-RU" sz="2400" dirty="0" err="1">
                <a:latin typeface="Helvetica" panose="020B0604020202020204" pitchFamily="34" charset="0"/>
                <a:cs typeface="Helvetica" panose="020B0604020202020204" pitchFamily="34" charset="0"/>
              </a:rPr>
              <a:t>вказуються</a:t>
            </a:r>
            <a:r>
              <a:rPr lang="ru-RU" sz="2400" dirty="0">
                <a:latin typeface="Helvetica" panose="020B0604020202020204" pitchFamily="34" charset="0"/>
                <a:cs typeface="Helvetica" panose="020B0604020202020204" pitchFamily="34" charset="0"/>
              </a:rPr>
              <a:t> </a:t>
            </a:r>
            <a:r>
              <a:rPr lang="ru-RU" sz="2400" dirty="0" err="1">
                <a:latin typeface="Helvetica" panose="020B0604020202020204" pitchFamily="34" charset="0"/>
                <a:cs typeface="Helvetica" panose="020B0604020202020204" pitchFamily="34" charset="0"/>
              </a:rPr>
              <a:t>однією</a:t>
            </a:r>
            <a:r>
              <a:rPr lang="ru-RU" sz="2400" dirty="0">
                <a:latin typeface="Helvetica" panose="020B0604020202020204" pitchFamily="34" charset="0"/>
                <a:cs typeface="Helvetica" panose="020B0604020202020204" pitchFamily="34" charset="0"/>
              </a:rPr>
              <a:t> сумою. </a:t>
            </a:r>
          </a:p>
          <a:p>
            <a:endParaRPr lang="ru-RU" sz="2400" dirty="0">
              <a:solidFill>
                <a:srgbClr val="333333"/>
              </a:solidFill>
              <a:latin typeface="Helvetica" panose="020B0604020202020204" pitchFamily="34" charset="0"/>
              <a:cs typeface="Helvetica" panose="020B0604020202020204" pitchFamily="34" charset="0"/>
            </a:endParaRPr>
          </a:p>
          <a:p>
            <a:r>
              <a:rPr lang="ru-RU" sz="2400" b="1" dirty="0">
                <a:solidFill>
                  <a:srgbClr val="27A0F2"/>
                </a:solidFill>
                <a:latin typeface="Helvetica" panose="020B0604020202020204" pitchFamily="34" charset="0"/>
                <a:cs typeface="Helvetica" panose="020B0604020202020204" pitchFamily="34" charset="0"/>
              </a:rPr>
              <a:t>Доходи </a:t>
            </a:r>
            <a:r>
              <a:rPr lang="ru-RU" sz="2400" b="1" dirty="0" err="1">
                <a:solidFill>
                  <a:srgbClr val="27A0F2"/>
                </a:solidFill>
                <a:latin typeface="Helvetica" panose="020B0604020202020204" pitchFamily="34" charset="0"/>
                <a:cs typeface="Helvetica" panose="020B0604020202020204" pitchFamily="34" charset="0"/>
              </a:rPr>
              <a:t>різних</a:t>
            </a:r>
            <a:r>
              <a:rPr lang="ru-RU" sz="2400" b="1" dirty="0">
                <a:solidFill>
                  <a:srgbClr val="27A0F2"/>
                </a:solidFill>
                <a:latin typeface="Helvetica" panose="020B0604020202020204" pitchFamily="34" charset="0"/>
                <a:cs typeface="Helvetica" panose="020B0604020202020204" pitchFamily="34" charset="0"/>
              </a:rPr>
              <a:t> </a:t>
            </a:r>
            <a:r>
              <a:rPr lang="ru-RU" sz="2400" b="1" dirty="0" err="1">
                <a:solidFill>
                  <a:srgbClr val="27A0F2"/>
                </a:solidFill>
                <a:latin typeface="Helvetica" panose="020B0604020202020204" pitchFamily="34" charset="0"/>
                <a:cs typeface="Helvetica" panose="020B0604020202020204" pitchFamily="34" charset="0"/>
              </a:rPr>
              <a:t>видів</a:t>
            </a:r>
            <a:r>
              <a:rPr lang="ru-RU" sz="2400" dirty="0">
                <a:solidFill>
                  <a:srgbClr val="333333"/>
                </a:solidFill>
                <a:latin typeface="Helvetica" panose="020B0604020202020204" pitchFamily="34" charset="0"/>
                <a:cs typeface="Helvetica" panose="020B0604020202020204" pitchFamily="34" charset="0"/>
              </a:rPr>
              <a:t>, </a:t>
            </a:r>
            <a:r>
              <a:rPr lang="ru-RU" sz="2400" dirty="0" err="1">
                <a:solidFill>
                  <a:srgbClr val="333333"/>
                </a:solidFill>
                <a:latin typeface="Helvetica" panose="020B0604020202020204" pitchFamily="34" charset="0"/>
                <a:cs typeface="Helvetica" panose="020B0604020202020204" pitchFamily="34" charset="0"/>
              </a:rPr>
              <a:t>отримані</a:t>
            </a:r>
            <a:r>
              <a:rPr lang="ru-RU" sz="2400" dirty="0">
                <a:solidFill>
                  <a:srgbClr val="333333"/>
                </a:solidFill>
                <a:latin typeface="Helvetica" panose="020B0604020202020204" pitchFamily="34" charset="0"/>
                <a:cs typeface="Helvetica" panose="020B0604020202020204" pitchFamily="34" charset="0"/>
              </a:rPr>
              <a:t> </a:t>
            </a:r>
            <a:r>
              <a:rPr lang="ru-RU" sz="2400" dirty="0" err="1">
                <a:solidFill>
                  <a:srgbClr val="333333"/>
                </a:solidFill>
                <a:latin typeface="Helvetica" panose="020B0604020202020204" pitchFamily="34" charset="0"/>
                <a:cs typeface="Helvetica" panose="020B0604020202020204" pitchFamily="34" charset="0"/>
              </a:rPr>
              <a:t>від</a:t>
            </a:r>
            <a:r>
              <a:rPr lang="ru-RU" sz="2400" dirty="0">
                <a:solidFill>
                  <a:srgbClr val="333333"/>
                </a:solidFill>
                <a:latin typeface="Helvetica" panose="020B0604020202020204" pitchFamily="34" charset="0"/>
                <a:cs typeface="Helvetica" panose="020B0604020202020204" pitchFamily="34" charset="0"/>
              </a:rPr>
              <a:t> одного </a:t>
            </a:r>
            <a:r>
              <a:rPr lang="ru-RU" sz="2400" dirty="0" err="1">
                <a:solidFill>
                  <a:srgbClr val="333333"/>
                </a:solidFill>
                <a:latin typeface="Helvetica" panose="020B0604020202020204" pitchFamily="34" charset="0"/>
                <a:cs typeface="Helvetica" panose="020B0604020202020204" pitchFamily="34" charset="0"/>
              </a:rPr>
              <a:t>джерела</a:t>
            </a:r>
            <a:r>
              <a:rPr lang="ru-RU" sz="2400" dirty="0">
                <a:solidFill>
                  <a:srgbClr val="333333"/>
                </a:solidFill>
                <a:latin typeface="Helvetica" panose="020B0604020202020204" pitchFamily="34" charset="0"/>
                <a:cs typeface="Helvetica" panose="020B0604020202020204" pitchFamily="34" charset="0"/>
              </a:rPr>
              <a:t>, </a:t>
            </a:r>
            <a:r>
              <a:rPr lang="ru-RU" sz="2400" dirty="0" err="1">
                <a:latin typeface="Helvetica" panose="020B0604020202020204" pitchFamily="34" charset="0"/>
                <a:cs typeface="Helvetica" panose="020B0604020202020204" pitchFamily="34" charset="0"/>
              </a:rPr>
              <a:t>вказуються</a:t>
            </a:r>
            <a:r>
              <a:rPr lang="ru-RU" sz="2400" dirty="0">
                <a:latin typeface="Helvetica" panose="020B0604020202020204" pitchFamily="34" charset="0"/>
                <a:cs typeface="Helvetica" panose="020B0604020202020204" pitchFamily="34" charset="0"/>
              </a:rPr>
              <a:t> </a:t>
            </a:r>
            <a:r>
              <a:rPr lang="ru-RU" sz="2400" dirty="0" err="1">
                <a:latin typeface="Helvetica" panose="020B0604020202020204" pitchFamily="34" charset="0"/>
                <a:cs typeface="Helvetica" panose="020B0604020202020204" pitchFamily="34" charset="0"/>
              </a:rPr>
              <a:t>окремо</a:t>
            </a:r>
            <a:r>
              <a:rPr lang="ru-RU" sz="2400" dirty="0">
                <a:latin typeface="Helvetica" panose="020B0604020202020204" pitchFamily="34" charset="0"/>
                <a:cs typeface="Helvetica" panose="020B0604020202020204" pitchFamily="34" charset="0"/>
              </a:rPr>
              <a:t>.</a:t>
            </a:r>
            <a:endParaRPr lang="uk-UA" sz="2400" dirty="0">
              <a:latin typeface="Helvetica" panose="020B0604020202020204" pitchFamily="34" charset="0"/>
              <a:cs typeface="Helvetica" panose="020B0604020202020204" pitchFamily="34" charset="0"/>
            </a:endParaRPr>
          </a:p>
        </p:txBody>
      </p:sp>
      <p:sp>
        <p:nvSpPr>
          <p:cNvPr id="5" name="Прямоугольник 4"/>
          <p:cNvSpPr/>
          <p:nvPr/>
        </p:nvSpPr>
        <p:spPr>
          <a:xfrm>
            <a:off x="2208786" y="3941348"/>
            <a:ext cx="8979445" cy="1938992"/>
          </a:xfrm>
          <a:prstGeom prst="rect">
            <a:avLst/>
          </a:prstGeom>
        </p:spPr>
        <p:txBody>
          <a:bodyPr wrap="square">
            <a:spAutoFit/>
          </a:bodyPr>
          <a:lstStyle/>
          <a:p>
            <a:r>
              <a:rPr lang="ru-RU" sz="2400" b="1" dirty="0" err="1">
                <a:solidFill>
                  <a:srgbClr val="27A0F2"/>
                </a:solidFill>
                <a:latin typeface="Helvetica" panose="020B0604020202020204" pitchFamily="34" charset="0"/>
                <a:cs typeface="Helvetica" panose="020B0604020202020204" pitchFamily="34" charset="0"/>
              </a:rPr>
              <a:t>Дохід</a:t>
            </a:r>
            <a:r>
              <a:rPr lang="ru-RU" sz="2400" b="1" dirty="0">
                <a:solidFill>
                  <a:srgbClr val="27A0F2"/>
                </a:solidFill>
                <a:latin typeface="Helvetica" panose="020B0604020202020204" pitchFamily="34" charset="0"/>
                <a:cs typeface="Helvetica" panose="020B0604020202020204" pitchFamily="34" charset="0"/>
              </a:rPr>
              <a:t> у </a:t>
            </a:r>
            <a:r>
              <a:rPr lang="ru-RU" sz="2400" b="1" dirty="0" err="1">
                <a:solidFill>
                  <a:srgbClr val="27A0F2"/>
                </a:solidFill>
                <a:latin typeface="Helvetica" panose="020B0604020202020204" pitchFamily="34" charset="0"/>
                <a:cs typeface="Helvetica" panose="020B0604020202020204" pitchFamily="34" charset="0"/>
              </a:rPr>
              <a:t>вигляді</a:t>
            </a:r>
            <a:r>
              <a:rPr lang="ru-RU" sz="2400" b="1" dirty="0">
                <a:solidFill>
                  <a:srgbClr val="27A0F2"/>
                </a:solidFill>
                <a:latin typeface="Helvetica" panose="020B0604020202020204" pitchFamily="34" charset="0"/>
                <a:cs typeface="Helvetica" panose="020B0604020202020204" pitchFamily="34" charset="0"/>
              </a:rPr>
              <a:t> </a:t>
            </a:r>
            <a:r>
              <a:rPr lang="ru-RU" sz="2400" b="1" dirty="0" err="1">
                <a:solidFill>
                  <a:srgbClr val="27A0F2"/>
                </a:solidFill>
                <a:latin typeface="Helvetica" panose="020B0604020202020204" pitchFamily="34" charset="0"/>
                <a:cs typeface="Helvetica" panose="020B0604020202020204" pitchFamily="34" charset="0"/>
              </a:rPr>
              <a:t>процентів</a:t>
            </a:r>
            <a:r>
              <a:rPr lang="ru-RU" sz="2400" b="1" dirty="0">
                <a:solidFill>
                  <a:srgbClr val="27A0F2"/>
                </a:solidFill>
                <a:latin typeface="Helvetica" panose="020B0604020202020204" pitchFamily="34" charset="0"/>
                <a:cs typeface="Helvetica" panose="020B0604020202020204" pitchFamily="34" charset="0"/>
              </a:rPr>
              <a:t>, </a:t>
            </a:r>
            <a:r>
              <a:rPr lang="ru-RU" sz="2400" b="1" dirty="0" err="1">
                <a:solidFill>
                  <a:srgbClr val="27A0F2"/>
                </a:solidFill>
                <a:latin typeface="Helvetica" panose="020B0604020202020204" pitchFamily="34" charset="0"/>
                <a:cs typeface="Helvetica" panose="020B0604020202020204" pitchFamily="34" charset="0"/>
              </a:rPr>
              <a:t>нарахованих</a:t>
            </a:r>
            <a:r>
              <a:rPr lang="ru-RU" sz="2400" b="1" dirty="0">
                <a:solidFill>
                  <a:srgbClr val="27A0F2"/>
                </a:solidFill>
                <a:latin typeface="Helvetica" panose="020B0604020202020204" pitchFamily="34" charset="0"/>
                <a:cs typeface="Helvetica" panose="020B0604020202020204" pitchFamily="34" charset="0"/>
              </a:rPr>
              <a:t> за </a:t>
            </a:r>
            <a:r>
              <a:rPr lang="ru-RU" sz="2400" b="1" dirty="0" err="1">
                <a:solidFill>
                  <a:srgbClr val="27A0F2"/>
                </a:solidFill>
                <a:latin typeface="Helvetica" panose="020B0604020202020204" pitchFamily="34" charset="0"/>
                <a:cs typeface="Helvetica" panose="020B0604020202020204" pitchFamily="34" charset="0"/>
              </a:rPr>
              <a:t>кількома</a:t>
            </a:r>
            <a:r>
              <a:rPr lang="ru-RU" sz="2400" b="1" dirty="0">
                <a:solidFill>
                  <a:srgbClr val="27A0F2"/>
                </a:solidFill>
                <a:latin typeface="Helvetica" panose="020B0604020202020204" pitchFamily="34" charset="0"/>
                <a:cs typeface="Helvetica" panose="020B0604020202020204" pitchFamily="34" charset="0"/>
              </a:rPr>
              <a:t> вкладами, </a:t>
            </a:r>
            <a:r>
              <a:rPr lang="ru-RU" sz="2400" b="1" dirty="0" err="1">
                <a:solidFill>
                  <a:srgbClr val="27A0F2"/>
                </a:solidFill>
                <a:latin typeface="Helvetica" panose="020B0604020202020204" pitchFamily="34" charset="0"/>
                <a:cs typeface="Helvetica" panose="020B0604020202020204" pitchFamily="34" charset="0"/>
              </a:rPr>
              <a:t>поміщеними</a:t>
            </a:r>
            <a:r>
              <a:rPr lang="ru-RU" sz="2400" b="1" dirty="0">
                <a:solidFill>
                  <a:srgbClr val="27A0F2"/>
                </a:solidFill>
                <a:latin typeface="Helvetica" panose="020B0604020202020204" pitchFamily="34" charset="0"/>
                <a:cs typeface="Helvetica" panose="020B0604020202020204" pitchFamily="34" charset="0"/>
              </a:rPr>
              <a:t> в один банк</a:t>
            </a:r>
            <a:r>
              <a:rPr lang="ru-RU" sz="2400" dirty="0">
                <a:latin typeface="Helvetica" panose="020B0604020202020204" pitchFamily="34" charset="0"/>
                <a:cs typeface="Helvetica" panose="020B0604020202020204" pitchFamily="34" charset="0"/>
              </a:rPr>
              <a:t>, </a:t>
            </a:r>
            <a:r>
              <a:rPr lang="ru-RU" sz="2400" dirty="0" err="1">
                <a:latin typeface="Helvetica" panose="020B0604020202020204" pitchFamily="34" charset="0"/>
                <a:cs typeface="Helvetica" panose="020B0604020202020204" pitchFamily="34" charset="0"/>
              </a:rPr>
              <a:t>зазначається</a:t>
            </a:r>
            <a:r>
              <a:rPr lang="ru-RU" sz="2400" dirty="0">
                <a:latin typeface="Helvetica" panose="020B0604020202020204" pitchFamily="34" charset="0"/>
                <a:cs typeface="Helvetica" panose="020B0604020202020204" pitchFamily="34" charset="0"/>
              </a:rPr>
              <a:t> </a:t>
            </a:r>
            <a:r>
              <a:rPr lang="ru-RU" sz="2400" dirty="0" err="1">
                <a:latin typeface="Helvetica" panose="020B0604020202020204" pitchFamily="34" charset="0"/>
                <a:cs typeface="Helvetica" panose="020B0604020202020204" pitchFamily="34" charset="0"/>
              </a:rPr>
              <a:t>сукупно</a:t>
            </a:r>
            <a:r>
              <a:rPr lang="ru-RU" sz="2400" dirty="0">
                <a:latin typeface="Helvetica" panose="020B0604020202020204" pitchFamily="34" charset="0"/>
                <a:cs typeface="Helvetica" panose="020B0604020202020204" pitchFamily="34" charset="0"/>
              </a:rPr>
              <a:t>.</a:t>
            </a:r>
          </a:p>
          <a:p>
            <a:endParaRPr lang="ru-RU" sz="2400" dirty="0">
              <a:latin typeface="Helvetica" panose="020B0604020202020204" pitchFamily="34" charset="0"/>
              <a:cs typeface="Helvetica" panose="020B0604020202020204" pitchFamily="34" charset="0"/>
            </a:endParaRPr>
          </a:p>
          <a:p>
            <a:r>
              <a:rPr lang="ru-RU" sz="2400" b="1" dirty="0" err="1">
                <a:solidFill>
                  <a:srgbClr val="27A0F2"/>
                </a:solidFill>
                <a:latin typeface="Helvetica" panose="020B0604020202020204" pitchFamily="34" charset="0"/>
                <a:cs typeface="Helvetica" panose="020B0604020202020204" pitchFamily="34" charset="0"/>
              </a:rPr>
              <a:t>Дохід</a:t>
            </a:r>
            <a:r>
              <a:rPr lang="ru-RU" sz="2400" b="1" dirty="0">
                <a:solidFill>
                  <a:srgbClr val="27A0F2"/>
                </a:solidFill>
                <a:latin typeface="Helvetica" panose="020B0604020202020204" pitchFamily="34" charset="0"/>
                <a:cs typeface="Helvetica" panose="020B0604020202020204" pitchFamily="34" charset="0"/>
              </a:rPr>
              <a:t> у </a:t>
            </a:r>
            <a:r>
              <a:rPr lang="ru-RU" sz="2400" b="1" dirty="0" err="1">
                <a:solidFill>
                  <a:srgbClr val="27A0F2"/>
                </a:solidFill>
                <a:latin typeface="Helvetica" panose="020B0604020202020204" pitchFamily="34" charset="0"/>
                <a:cs typeface="Helvetica" panose="020B0604020202020204" pitchFamily="34" charset="0"/>
              </a:rPr>
              <a:t>вигляді</a:t>
            </a:r>
            <a:r>
              <a:rPr lang="ru-RU" sz="2400" b="1" dirty="0">
                <a:solidFill>
                  <a:srgbClr val="27A0F2"/>
                </a:solidFill>
                <a:latin typeface="Helvetica" panose="020B0604020202020204" pitchFamily="34" charset="0"/>
                <a:cs typeface="Helvetica" panose="020B0604020202020204" pitchFamily="34" charset="0"/>
              </a:rPr>
              <a:t> </a:t>
            </a:r>
            <a:r>
              <a:rPr lang="ru-RU" sz="2400" b="1" dirty="0" err="1">
                <a:solidFill>
                  <a:srgbClr val="27A0F2"/>
                </a:solidFill>
                <a:latin typeface="Helvetica" panose="020B0604020202020204" pitchFamily="34" charset="0"/>
                <a:cs typeface="Helvetica" panose="020B0604020202020204" pitchFamily="34" charset="0"/>
              </a:rPr>
              <a:t>процентів</a:t>
            </a:r>
            <a:r>
              <a:rPr lang="ru-RU" sz="2400" b="1" dirty="0">
                <a:solidFill>
                  <a:srgbClr val="27A0F2"/>
                </a:solidFill>
                <a:latin typeface="Helvetica" panose="020B0604020202020204" pitchFamily="34" charset="0"/>
                <a:cs typeface="Helvetica" panose="020B0604020202020204" pitchFamily="34" charset="0"/>
              </a:rPr>
              <a:t>, </a:t>
            </a:r>
            <a:r>
              <a:rPr lang="ru-RU" sz="2400" b="1" dirty="0" err="1">
                <a:solidFill>
                  <a:srgbClr val="27A0F2"/>
                </a:solidFill>
                <a:latin typeface="Helvetica" panose="020B0604020202020204" pitchFamily="34" charset="0"/>
                <a:cs typeface="Helvetica" panose="020B0604020202020204" pitchFamily="34" charset="0"/>
              </a:rPr>
              <a:t>нарахованих</a:t>
            </a:r>
            <a:r>
              <a:rPr lang="ru-RU" sz="2400" b="1" dirty="0">
                <a:solidFill>
                  <a:srgbClr val="27A0F2"/>
                </a:solidFill>
                <a:latin typeface="Helvetica" panose="020B0604020202020204" pitchFamily="34" charset="0"/>
                <a:cs typeface="Helvetica" panose="020B0604020202020204" pitchFamily="34" charset="0"/>
              </a:rPr>
              <a:t> за вкладами, </a:t>
            </a:r>
            <a:r>
              <a:rPr lang="ru-RU" sz="2400" b="1" dirty="0" err="1">
                <a:solidFill>
                  <a:srgbClr val="27A0F2"/>
                </a:solidFill>
                <a:latin typeface="Helvetica" panose="020B0604020202020204" pitchFamily="34" charset="0"/>
                <a:cs typeface="Helvetica" panose="020B0604020202020204" pitchFamily="34" charset="0"/>
              </a:rPr>
              <a:t>поміщеними</a:t>
            </a:r>
            <a:r>
              <a:rPr lang="ru-RU" sz="2400" b="1" dirty="0">
                <a:solidFill>
                  <a:srgbClr val="27A0F2"/>
                </a:solidFill>
                <a:latin typeface="Helvetica" panose="020B0604020202020204" pitchFamily="34" charset="0"/>
                <a:cs typeface="Helvetica" panose="020B0604020202020204" pitchFamily="34" charset="0"/>
              </a:rPr>
              <a:t> в </a:t>
            </a:r>
            <a:r>
              <a:rPr lang="ru-RU" sz="2400" b="1" dirty="0" err="1">
                <a:solidFill>
                  <a:srgbClr val="27A0F2"/>
                </a:solidFill>
                <a:latin typeface="Helvetica" panose="020B0604020202020204" pitchFamily="34" charset="0"/>
                <a:cs typeface="Helvetica" panose="020B0604020202020204" pitchFamily="34" charset="0"/>
              </a:rPr>
              <a:t>різні</a:t>
            </a:r>
            <a:r>
              <a:rPr lang="ru-RU" sz="2400" b="1" dirty="0">
                <a:solidFill>
                  <a:srgbClr val="27A0F2"/>
                </a:solidFill>
                <a:latin typeface="Helvetica" panose="020B0604020202020204" pitchFamily="34" charset="0"/>
                <a:cs typeface="Helvetica" panose="020B0604020202020204" pitchFamily="34" charset="0"/>
              </a:rPr>
              <a:t> банки, </a:t>
            </a:r>
            <a:r>
              <a:rPr lang="ru-RU" sz="2400" dirty="0" err="1">
                <a:latin typeface="Helvetica" panose="020B0604020202020204" pitchFamily="34" charset="0"/>
                <a:cs typeface="Helvetica" panose="020B0604020202020204" pitchFamily="34" charset="0"/>
              </a:rPr>
              <a:t>зазначається</a:t>
            </a:r>
            <a:r>
              <a:rPr lang="ru-RU" sz="2400" dirty="0">
                <a:latin typeface="Helvetica" panose="020B0604020202020204" pitchFamily="34" charset="0"/>
                <a:cs typeface="Helvetica" panose="020B0604020202020204" pitchFamily="34" charset="0"/>
              </a:rPr>
              <a:t> </a:t>
            </a:r>
            <a:r>
              <a:rPr lang="ru-RU" sz="2400" dirty="0" err="1">
                <a:latin typeface="Helvetica" panose="020B0604020202020204" pitchFamily="34" charset="0"/>
                <a:cs typeface="Helvetica" panose="020B0604020202020204" pitchFamily="34" charset="0"/>
              </a:rPr>
              <a:t>окремо</a:t>
            </a:r>
            <a:r>
              <a:rPr lang="ru-RU" sz="2400" dirty="0">
                <a:latin typeface="Helvetica" panose="020B0604020202020204" pitchFamily="34" charset="0"/>
                <a:cs typeface="Helvetica" panose="020B0604020202020204" pitchFamily="34" charset="0"/>
              </a:rPr>
              <a:t>.</a:t>
            </a:r>
            <a:endParaRPr lang="uk-UA" sz="2400" dirty="0">
              <a:latin typeface="Helvetica" panose="020B0604020202020204" pitchFamily="34" charset="0"/>
              <a:cs typeface="Helvetica" panose="020B0604020202020204" pitchFamily="34" charset="0"/>
            </a:endParaRPr>
          </a:p>
        </p:txBody>
      </p:sp>
      <p:pic>
        <p:nvPicPr>
          <p:cNvPr id="10" name="Рисунок 10" descr="Зображення, що містить світлий&#10;&#10;Автоматично згенерований опис">
            <a:extLst>
              <a:ext uri="{FF2B5EF4-FFF2-40B4-BE49-F238E27FC236}">
                <a16:creationId xmlns:a16="http://schemas.microsoft.com/office/drawing/2014/main" id="{9C712A22-05D3-4431-BB51-CB54821875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346" y="4387624"/>
            <a:ext cx="1046440" cy="1046440"/>
          </a:xfrm>
          <a:prstGeom prst="rect">
            <a:avLst/>
          </a:prstGeom>
        </p:spPr>
      </p:pic>
    </p:spTree>
    <p:extLst>
      <p:ext uri="{BB962C8B-B14F-4D97-AF65-F5344CB8AC3E}">
        <p14:creationId xmlns:p14="http://schemas.microsoft.com/office/powerpoint/2010/main" val="378425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D6113C-88CF-4AC8-9E3A-FAAA3481C3E2}"/>
              </a:ext>
            </a:extLst>
          </p:cNvPr>
          <p:cNvSpPr txBox="1"/>
          <p:nvPr/>
        </p:nvSpPr>
        <p:spPr>
          <a:xfrm>
            <a:off x="952251" y="2370388"/>
            <a:ext cx="5221234" cy="3477875"/>
          </a:xfrm>
          <a:prstGeom prst="rect">
            <a:avLst/>
          </a:prstGeom>
          <a:noFill/>
        </p:spPr>
        <p:txBody>
          <a:bodyPr wrap="square" rtlCol="0">
            <a:spAutoFit/>
          </a:bodyPr>
          <a:lstStyle/>
          <a:p>
            <a:r>
              <a:rPr lang="uk-UA" sz="2200" dirty="0">
                <a:latin typeface="Helvetica" panose="020B0604020202020204" pitchFamily="34" charset="0"/>
                <a:cs typeface="Helvetica" panose="020B0604020202020204" pitchFamily="34" charset="0"/>
              </a:rPr>
              <a:t>Об’єкти – всі об'єкти, що належать суб'єкту декларування </a:t>
            </a:r>
            <a:br>
              <a:rPr lang="en-US"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та членам його сім’ї:</a:t>
            </a:r>
          </a:p>
          <a:p>
            <a:pPr marL="457200" indent="-4572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приватна власність,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у т.ч. спільна власність</a:t>
            </a:r>
            <a:endParaRPr lang="en-US" sz="2200" dirty="0">
              <a:latin typeface="Helvetica" panose="020B0604020202020204" pitchFamily="34" charset="0"/>
              <a:cs typeface="Helvetica" panose="020B0604020202020204" pitchFamily="34" charset="0"/>
            </a:endParaRPr>
          </a:p>
          <a:p>
            <a:pPr marL="457200" indent="-4572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оренда</a:t>
            </a:r>
            <a:endParaRPr lang="en-US" sz="2200" dirty="0">
              <a:latin typeface="Helvetica" panose="020B0604020202020204" pitchFamily="34" charset="0"/>
              <a:cs typeface="Helvetica" panose="020B0604020202020204" pitchFamily="34" charset="0"/>
            </a:endParaRPr>
          </a:p>
          <a:p>
            <a:pPr marL="457200" indent="-4572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володіння</a:t>
            </a:r>
            <a:endParaRPr lang="en-US" sz="2200" dirty="0">
              <a:latin typeface="Helvetica" panose="020B0604020202020204" pitchFamily="34" charset="0"/>
              <a:cs typeface="Helvetica" panose="020B0604020202020204" pitchFamily="34" charset="0"/>
            </a:endParaRPr>
          </a:p>
          <a:p>
            <a:pPr marL="457200" indent="-4572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інше право користування</a:t>
            </a:r>
          </a:p>
          <a:p>
            <a:pPr marL="457200" indent="-457200">
              <a:buFont typeface="Wingdings" panose="05000000000000000000" pitchFamily="2" charset="2"/>
              <a:buChar char="§"/>
            </a:pPr>
            <a:endParaRPr lang="en-US" sz="2200" dirty="0">
              <a:latin typeface="Helvetica" panose="020B0604020202020204" pitchFamily="34" charset="0"/>
              <a:cs typeface="Helvetica" panose="020B0604020202020204" pitchFamily="34" charset="0"/>
            </a:endParaRPr>
          </a:p>
          <a:p>
            <a:r>
              <a:rPr lang="uk-UA" sz="2200" dirty="0">
                <a:solidFill>
                  <a:srgbClr val="000000"/>
                </a:solidFill>
                <a:latin typeface="Helvetica" panose="020B0604020202020204" pitchFamily="34" charset="0"/>
                <a:cs typeface="Helvetica" panose="020B0604020202020204" pitchFamily="34" charset="0"/>
              </a:rPr>
              <a:t>Форма правочину не важлива</a:t>
            </a:r>
          </a:p>
        </p:txBody>
      </p:sp>
      <p:sp>
        <p:nvSpPr>
          <p:cNvPr id="10" name="TextBox 9">
            <a:extLst>
              <a:ext uri="{FF2B5EF4-FFF2-40B4-BE49-F238E27FC236}">
                <a16:creationId xmlns:a16="http://schemas.microsoft.com/office/drawing/2014/main" id="{ECE9A976-2D16-4232-A3EB-95F7103B7BF5}"/>
              </a:ext>
            </a:extLst>
          </p:cNvPr>
          <p:cNvSpPr txBox="1"/>
          <p:nvPr/>
        </p:nvSpPr>
        <p:spPr>
          <a:xfrm>
            <a:off x="6090343" y="2370389"/>
            <a:ext cx="5319458" cy="2800767"/>
          </a:xfrm>
          <a:prstGeom prst="rect">
            <a:avLst/>
          </a:prstGeom>
          <a:noFill/>
        </p:spPr>
        <p:txBody>
          <a:bodyPr wrap="square" rtlCol="0">
            <a:spAutoFit/>
          </a:bodyPr>
          <a:lstStyle/>
          <a:p>
            <a:r>
              <a:rPr lang="uk-UA" sz="2200" dirty="0">
                <a:solidFill>
                  <a:srgbClr val="000000"/>
                </a:solidFill>
                <a:latin typeface="Helvetica" panose="020B0604020202020204" pitchFamily="34" charset="0"/>
                <a:cs typeface="Helvetica" panose="020B0604020202020204" pitchFamily="34" charset="0"/>
              </a:rPr>
              <a:t>Зазначення об’єкту декларування якщо:</a:t>
            </a:r>
          </a:p>
          <a:p>
            <a:pPr marL="342900" indent="-342900">
              <a:buClr>
                <a:schemeClr val="tx1"/>
              </a:buClr>
              <a:buFont typeface="Wingdings" panose="05000000000000000000" pitchFamily="2" charset="2"/>
              <a:buChar char="§"/>
            </a:pPr>
            <a:r>
              <a:rPr lang="uk-UA" sz="2200" b="1" dirty="0">
                <a:solidFill>
                  <a:srgbClr val="27A0F2"/>
                </a:solidFill>
                <a:latin typeface="Helvetica" panose="020B0604020202020204" pitchFamily="34" charset="0"/>
                <a:cs typeface="Helvetica" panose="020B0604020202020204" pitchFamily="34" charset="0"/>
              </a:rPr>
              <a:t>наявний станом на 31 грудня</a:t>
            </a:r>
          </a:p>
          <a:p>
            <a:pPr>
              <a:buClr>
                <a:schemeClr val="tx1"/>
              </a:buClr>
            </a:pPr>
            <a:endParaRPr lang="uk-UA" sz="2200" dirty="0">
              <a:solidFill>
                <a:srgbClr val="27A0F2"/>
              </a:solidFill>
              <a:latin typeface="Helvetica" panose="020B0604020202020204" pitchFamily="34" charset="0"/>
              <a:cs typeface="Helvetica" panose="020B0604020202020204" pitchFamily="34" charset="0"/>
            </a:endParaRPr>
          </a:p>
          <a:p>
            <a:pPr marL="342900" indent="-342900">
              <a:buClr>
                <a:schemeClr val="tx1"/>
              </a:buClr>
              <a:buFont typeface="Wingdings" panose="05000000000000000000" pitchFamily="2" charset="2"/>
              <a:buChar char="§"/>
            </a:pPr>
            <a:r>
              <a:rPr lang="uk-UA" sz="2200" dirty="0">
                <a:solidFill>
                  <a:srgbClr val="000000"/>
                </a:solidFill>
                <a:latin typeface="Helvetica" panose="020B0604020202020204" pitchFamily="34" charset="0"/>
                <a:cs typeface="Helvetica" panose="020B0604020202020204" pitchFamily="34" charset="0"/>
              </a:rPr>
              <a:t>перебував у володінні/користуванні </a:t>
            </a:r>
            <a:r>
              <a:rPr lang="uk-UA" sz="2200" b="1" dirty="0">
                <a:solidFill>
                  <a:srgbClr val="27A0F2"/>
                </a:solidFill>
                <a:latin typeface="Helvetica" panose="020B0604020202020204" pitchFamily="34" charset="0"/>
                <a:cs typeface="Helvetica" panose="020B0604020202020204" pitchFamily="34" charset="0"/>
              </a:rPr>
              <a:t>не менше половини днів звітного періоду</a:t>
            </a:r>
          </a:p>
          <a:p>
            <a:pPr marL="342900" indent="-342900">
              <a:buFontTx/>
              <a:buChar char="-"/>
            </a:pPr>
            <a:endParaRPr lang="uk-UA" sz="2200" b="1" dirty="0">
              <a:solidFill>
                <a:srgbClr val="000000"/>
              </a:solidFill>
              <a:latin typeface="Helvetica" panose="020B0604020202020204" pitchFamily="34" charset="0"/>
              <a:cs typeface="Helvetica" panose="020B0604020202020204" pitchFamily="34" charset="0"/>
            </a:endParaRPr>
          </a:p>
        </p:txBody>
      </p:sp>
      <p:pic>
        <p:nvPicPr>
          <p:cNvPr id="12" name="Рисунок 11" descr="Зображення, що містить знак&#10;&#10;Автоматично згенерований опис">
            <a:extLst>
              <a:ext uri="{FF2B5EF4-FFF2-40B4-BE49-F238E27FC236}">
                <a16:creationId xmlns:a16="http://schemas.microsoft.com/office/drawing/2014/main" id="{46F5EB3F-7771-49E7-819D-724F2E8412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9508" y="1543606"/>
            <a:ext cx="994481" cy="763857"/>
          </a:xfrm>
          <a:prstGeom prst="rect">
            <a:avLst/>
          </a:prstGeom>
        </p:spPr>
      </p:pic>
      <p:pic>
        <p:nvPicPr>
          <p:cNvPr id="14" name="Рисунок 13" descr="Зображення, що містить знак&#10;&#10;Автоматично згенерований опис">
            <a:extLst>
              <a:ext uri="{FF2B5EF4-FFF2-40B4-BE49-F238E27FC236}">
                <a16:creationId xmlns:a16="http://schemas.microsoft.com/office/drawing/2014/main" id="{899559E0-3D0B-4BE9-94AC-FF421CE06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8094" y="1539602"/>
            <a:ext cx="994481" cy="763857"/>
          </a:xfrm>
          <a:prstGeom prst="rect">
            <a:avLst/>
          </a:prstGeom>
        </p:spPr>
      </p:pic>
      <p:sp>
        <p:nvSpPr>
          <p:cNvPr id="15" name="TextBox 14">
            <a:extLst>
              <a:ext uri="{FF2B5EF4-FFF2-40B4-BE49-F238E27FC236}">
                <a16:creationId xmlns:a16="http://schemas.microsoft.com/office/drawing/2014/main" id="{31285210-A937-48C6-A8D9-06257B2BF838}"/>
              </a:ext>
            </a:extLst>
          </p:cNvPr>
          <p:cNvSpPr txBox="1"/>
          <p:nvPr/>
        </p:nvSpPr>
        <p:spPr>
          <a:xfrm>
            <a:off x="930745" y="555294"/>
            <a:ext cx="3557280"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Загальні правила</a:t>
            </a:r>
          </a:p>
        </p:txBody>
      </p:sp>
      <p:cxnSp>
        <p:nvCxnSpPr>
          <p:cNvPr id="17" name="Пряма сполучна лінія 16">
            <a:extLst>
              <a:ext uri="{FF2B5EF4-FFF2-40B4-BE49-F238E27FC236}">
                <a16:creationId xmlns:a16="http://schemas.microsoft.com/office/drawing/2014/main" id="{376E0604-B1EC-4772-A76F-765AC0311715}"/>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cxnSp>
        <p:nvCxnSpPr>
          <p:cNvPr id="11" name="Пряма сполучна лінія 16">
            <a:extLst>
              <a:ext uri="{FF2B5EF4-FFF2-40B4-BE49-F238E27FC236}">
                <a16:creationId xmlns:a16="http://schemas.microsoft.com/office/drawing/2014/main" id="{376E0604-B1EC-4772-A76F-765AC0311715}"/>
              </a:ext>
            </a:extLst>
          </p:cNvPr>
          <p:cNvCxnSpPr>
            <a:cxnSpLocks/>
          </p:cNvCxnSpPr>
          <p:nvPr/>
        </p:nvCxnSpPr>
        <p:spPr>
          <a:xfrm flipH="1">
            <a:off x="930744" y="6240601"/>
            <a:ext cx="10257487"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7919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1382241" y="1497332"/>
            <a:ext cx="5138092" cy="769441"/>
          </a:xfrm>
          <a:prstGeom prst="rect">
            <a:avLst/>
          </a:prstGeom>
          <a:noFill/>
        </p:spPr>
        <p:txBody>
          <a:bodyPr wrap="square" rtlCol="0">
            <a:spAutoFit/>
          </a:bodyPr>
          <a:lstStyle/>
          <a:p>
            <a:r>
              <a:rPr lang="uk-UA" sz="2400" b="1" dirty="0">
                <a:solidFill>
                  <a:srgbClr val="27A0F2"/>
                </a:solidFill>
                <a:latin typeface="Helvetica" panose="020B0604020202020204" pitchFamily="34" charset="0"/>
                <a:cs typeface="Helvetica" panose="020B0604020202020204" pitchFamily="34" charset="0"/>
              </a:rPr>
              <a:t>Види  грошових активів:</a:t>
            </a:r>
          </a:p>
          <a:p>
            <a:endParaRPr lang="uk-UA" sz="2000" b="1"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E1138ECB-D314-4AAE-890B-7F022E9EFF93}"/>
              </a:ext>
            </a:extLst>
          </p:cNvPr>
          <p:cNvSpPr txBox="1"/>
          <p:nvPr/>
        </p:nvSpPr>
        <p:spPr>
          <a:xfrm>
            <a:off x="929915" y="547935"/>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12. </a:t>
            </a:r>
            <a:r>
              <a:rPr lang="ru-RU" sz="3000" dirty="0" err="1">
                <a:solidFill>
                  <a:srgbClr val="000000"/>
                </a:solidFill>
                <a:effectLst>
                  <a:outerShdw blurRad="12700" dist="25400" dir="2700000" rotWithShape="0">
                    <a:srgbClr val="FFFFFF"/>
                  </a:outerShdw>
                </a:effectLst>
                <a:latin typeface="Open Sans" panose="020B0606030504020204" pitchFamily="34" charset="0"/>
                <a:ea typeface="Open Sans" panose="020B0606030504020204" pitchFamily="34" charset="0"/>
                <a:cs typeface="Open Sans" panose="020B0606030504020204" pitchFamily="34" charset="0"/>
                <a:sym typeface="Arial"/>
              </a:rPr>
              <a:t>Грошові</a:t>
            </a:r>
            <a:r>
              <a:rPr lang="ru-RU" sz="3000" dirty="0">
                <a:solidFill>
                  <a:srgbClr val="000000"/>
                </a:solidFill>
                <a:effectLst>
                  <a:outerShdw blurRad="12700" dist="25400" dir="2700000" rotWithShape="0">
                    <a:srgbClr val="FFFFFF"/>
                  </a:outerShdw>
                </a:effectLst>
                <a:latin typeface="Open Sans" panose="020B0606030504020204" pitchFamily="34" charset="0"/>
                <a:ea typeface="Open Sans" panose="020B0606030504020204" pitchFamily="34" charset="0"/>
                <a:cs typeface="Open Sans" panose="020B0606030504020204" pitchFamily="34" charset="0"/>
                <a:sym typeface="Arial"/>
              </a:rPr>
              <a:t> </a:t>
            </a:r>
            <a:r>
              <a:rPr lang="ru-RU" sz="3000" dirty="0" err="1">
                <a:solidFill>
                  <a:srgbClr val="000000"/>
                </a:solidFill>
                <a:effectLst>
                  <a:outerShdw blurRad="12700" dist="25400" dir="2700000" rotWithShape="0">
                    <a:srgbClr val="FFFFFF"/>
                  </a:outerShdw>
                </a:effectLst>
                <a:latin typeface="Open Sans" panose="020B0606030504020204" pitchFamily="34" charset="0"/>
                <a:ea typeface="Open Sans" panose="020B0606030504020204" pitchFamily="34" charset="0"/>
                <a:cs typeface="Open Sans" panose="020B0606030504020204" pitchFamily="34" charset="0"/>
                <a:sym typeface="Arial"/>
              </a:rPr>
              <a:t>активи</a:t>
            </a:r>
            <a:endParaRPr lang="uk-UA" sz="3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4" name="Рисунок 10" descr="Зображення, що містить світлий&#10;&#10;Автоматично згенерований опис">
            <a:extLst>
              <a:ext uri="{FF2B5EF4-FFF2-40B4-BE49-F238E27FC236}">
                <a16:creationId xmlns:a16="http://schemas.microsoft.com/office/drawing/2014/main" id="{44C10240-4490-4B73-9B2B-96D12E6EF3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57" y="1497332"/>
            <a:ext cx="1046440" cy="1046440"/>
          </a:xfrm>
          <a:prstGeom prst="rect">
            <a:avLst/>
          </a:prstGeom>
        </p:spPr>
      </p:pic>
      <p:cxnSp>
        <p:nvCxnSpPr>
          <p:cNvPr id="15" name="Пряма сполучна лінія 14">
            <a:extLst>
              <a:ext uri="{FF2B5EF4-FFF2-40B4-BE49-F238E27FC236}">
                <a16:creationId xmlns:a16="http://schemas.microsoft.com/office/drawing/2014/main" id="{AEEB95E5-080E-40E4-BF1C-A9A80E78AE71}"/>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240161" y="1963220"/>
            <a:ext cx="10349303" cy="4493538"/>
          </a:xfrm>
          <a:prstGeom prst="rect">
            <a:avLst/>
          </a:prstGeom>
        </p:spPr>
        <p:txBody>
          <a:bodyPr wrap="square">
            <a:spAutoFit/>
          </a:bodyPr>
          <a:lstStyle/>
          <a:p>
            <a:pPr algn="just">
              <a:buFont typeface="Arial" panose="020B0604020202020204" pitchFamily="34" charset="0"/>
              <a:buChar char="•"/>
            </a:pPr>
            <a:r>
              <a:rPr lang="uk-UA" sz="2200" dirty="0">
                <a:solidFill>
                  <a:srgbClr val="1A1A22"/>
                </a:solidFill>
                <a:latin typeface="Ubuntu"/>
              </a:rPr>
              <a:t>готівкові кошти;</a:t>
            </a:r>
          </a:p>
          <a:p>
            <a:pPr algn="just">
              <a:buFont typeface="Arial" panose="020B0604020202020204" pitchFamily="34" charset="0"/>
              <a:buChar char="•"/>
            </a:pPr>
            <a:r>
              <a:rPr lang="uk-UA" sz="2200" dirty="0">
                <a:solidFill>
                  <a:srgbClr val="1A1A22"/>
                </a:solidFill>
                <a:latin typeface="Ubuntu"/>
              </a:rPr>
              <a:t>кошти, розміщені на банківських рахунках (незалежно від типів рахунків та дати їх відкриття);</a:t>
            </a:r>
          </a:p>
          <a:p>
            <a:pPr algn="just">
              <a:buFont typeface="Arial" panose="020B0604020202020204" pitchFamily="34" charset="0"/>
              <a:buChar char="•"/>
            </a:pPr>
            <a:r>
              <a:rPr lang="uk-UA" sz="2200" dirty="0">
                <a:solidFill>
                  <a:srgbClr val="1A1A22"/>
                </a:solidFill>
                <a:latin typeface="Ubuntu"/>
              </a:rPr>
              <a:t>готівкові кошти, які зберігаються у банку;</a:t>
            </a:r>
          </a:p>
          <a:p>
            <a:pPr algn="just">
              <a:buFont typeface="Arial" panose="020B0604020202020204" pitchFamily="34" charset="0"/>
              <a:buChar char="•"/>
            </a:pPr>
            <a:r>
              <a:rPr lang="uk-UA" sz="2200" dirty="0">
                <a:solidFill>
                  <a:srgbClr val="1A1A22"/>
                </a:solidFill>
                <a:latin typeface="Ubuntu"/>
              </a:rPr>
              <a:t>внески до кредитних спілок;</a:t>
            </a:r>
          </a:p>
          <a:p>
            <a:pPr algn="just">
              <a:buFont typeface="Arial" panose="020B0604020202020204" pitchFamily="34" charset="0"/>
              <a:buChar char="•"/>
            </a:pPr>
            <a:r>
              <a:rPr lang="uk-UA" sz="2200" dirty="0">
                <a:solidFill>
                  <a:srgbClr val="1A1A22"/>
                </a:solidFill>
                <a:latin typeface="Ubuntu"/>
              </a:rPr>
              <a:t>внески до інших небанківських фінансових установ, у тому числі до інститутів спільного інвестування </a:t>
            </a:r>
          </a:p>
          <a:p>
            <a:pPr algn="just">
              <a:buFont typeface="Arial" panose="020B0604020202020204" pitchFamily="34" charset="0"/>
              <a:buChar char="•"/>
            </a:pPr>
            <a:r>
              <a:rPr lang="uk-UA" sz="2200" dirty="0">
                <a:solidFill>
                  <a:srgbClr val="1A1A22"/>
                </a:solidFill>
                <a:latin typeface="Ubuntu"/>
              </a:rPr>
              <a:t>кошти, які суб’єкт декларування або члени його сім’ї позичили третім особам (тобто кошти, стосовно яких суб’єкт декларування або член його сім’ї є позикодавцем);</a:t>
            </a:r>
          </a:p>
          <a:p>
            <a:pPr algn="just">
              <a:buFont typeface="Arial" panose="020B0604020202020204" pitchFamily="34" charset="0"/>
              <a:buChar char="•"/>
            </a:pPr>
            <a:r>
              <a:rPr lang="uk-UA" sz="2200" dirty="0">
                <a:solidFill>
                  <a:srgbClr val="1A1A22"/>
                </a:solidFill>
                <a:latin typeface="Ubuntu"/>
              </a:rPr>
              <a:t>активи у дорогоцінних (банківських) металах;</a:t>
            </a:r>
          </a:p>
          <a:p>
            <a:pPr algn="just">
              <a:buFont typeface="Arial" panose="020B0604020202020204" pitchFamily="34" charset="0"/>
              <a:buChar char="•"/>
            </a:pPr>
            <a:r>
              <a:rPr lang="uk-UA" sz="2200" dirty="0">
                <a:solidFill>
                  <a:srgbClr val="1A1A22"/>
                </a:solidFill>
                <a:latin typeface="Ubuntu"/>
              </a:rPr>
              <a:t>електронні гроші;</a:t>
            </a:r>
          </a:p>
          <a:p>
            <a:pPr algn="just">
              <a:buFont typeface="Arial" panose="020B0604020202020204" pitchFamily="34" charset="0"/>
              <a:buChar char="•"/>
            </a:pPr>
            <a:r>
              <a:rPr lang="uk-UA" sz="2200" dirty="0">
                <a:solidFill>
                  <a:srgbClr val="1A1A22"/>
                </a:solidFill>
                <a:latin typeface="Ubuntu"/>
              </a:rPr>
              <a:t>інші грошові активи (у декларації необхідно зазначити, які саме активи).</a:t>
            </a:r>
          </a:p>
        </p:txBody>
      </p:sp>
    </p:spTree>
    <p:extLst>
      <p:ext uri="{BB962C8B-B14F-4D97-AF65-F5344CB8AC3E}">
        <p14:creationId xmlns:p14="http://schemas.microsoft.com/office/powerpoint/2010/main" val="3217817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1138ECB-D314-4AAE-890B-7F022E9EFF93}"/>
              </a:ext>
            </a:extLst>
          </p:cNvPr>
          <p:cNvSpPr txBox="1"/>
          <p:nvPr/>
        </p:nvSpPr>
        <p:spPr>
          <a:xfrm>
            <a:off x="929915" y="547935"/>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12. </a:t>
            </a:r>
            <a:r>
              <a:rPr lang="ru-RU" sz="3000" dirty="0" err="1">
                <a:solidFill>
                  <a:srgbClr val="000000"/>
                </a:solidFill>
                <a:effectLst>
                  <a:outerShdw blurRad="12700" dist="25400" dir="2700000" rotWithShape="0">
                    <a:srgbClr val="FFFFFF"/>
                  </a:outerShdw>
                </a:effectLst>
                <a:latin typeface="Open Sans" panose="020B0606030504020204" pitchFamily="34" charset="0"/>
                <a:ea typeface="Open Sans" panose="020B0606030504020204" pitchFamily="34" charset="0"/>
                <a:cs typeface="Open Sans" panose="020B0606030504020204" pitchFamily="34" charset="0"/>
                <a:sym typeface="Arial"/>
              </a:rPr>
              <a:t>Грошові</a:t>
            </a:r>
            <a:r>
              <a:rPr lang="ru-RU" sz="3000" dirty="0">
                <a:solidFill>
                  <a:srgbClr val="000000"/>
                </a:solidFill>
                <a:effectLst>
                  <a:outerShdw blurRad="12700" dist="25400" dir="2700000" rotWithShape="0">
                    <a:srgbClr val="FFFFFF"/>
                  </a:outerShdw>
                </a:effectLst>
                <a:latin typeface="Open Sans" panose="020B0606030504020204" pitchFamily="34" charset="0"/>
                <a:ea typeface="Open Sans" panose="020B0606030504020204" pitchFamily="34" charset="0"/>
                <a:cs typeface="Open Sans" panose="020B0606030504020204" pitchFamily="34" charset="0"/>
                <a:sym typeface="Arial"/>
              </a:rPr>
              <a:t> </a:t>
            </a:r>
            <a:r>
              <a:rPr lang="ru-RU" sz="3000" dirty="0" err="1">
                <a:solidFill>
                  <a:srgbClr val="000000"/>
                </a:solidFill>
                <a:effectLst>
                  <a:outerShdw blurRad="12700" dist="25400" dir="2700000" rotWithShape="0">
                    <a:srgbClr val="FFFFFF"/>
                  </a:outerShdw>
                </a:effectLst>
                <a:latin typeface="Open Sans" panose="020B0606030504020204" pitchFamily="34" charset="0"/>
                <a:ea typeface="Open Sans" panose="020B0606030504020204" pitchFamily="34" charset="0"/>
                <a:cs typeface="Open Sans" panose="020B0606030504020204" pitchFamily="34" charset="0"/>
                <a:sym typeface="Arial"/>
              </a:rPr>
              <a:t>активи</a:t>
            </a:r>
            <a:endParaRPr lang="uk-UA" sz="30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5811E7F9-BDD5-46D3-AE21-7B0E8522F0DB}"/>
              </a:ext>
            </a:extLst>
          </p:cNvPr>
          <p:cNvSpPr txBox="1"/>
          <p:nvPr/>
        </p:nvSpPr>
        <p:spPr>
          <a:xfrm>
            <a:off x="1018483" y="1308666"/>
            <a:ext cx="4203222" cy="4462760"/>
          </a:xfrm>
          <a:prstGeom prst="rect">
            <a:avLst/>
          </a:prstGeom>
          <a:noFill/>
        </p:spPr>
        <p:txBody>
          <a:bodyPr wrap="square" rtlCol="0">
            <a:spAutoFit/>
          </a:bodyPr>
          <a:lstStyle/>
          <a:p>
            <a:r>
              <a:rPr lang="uk-UA" sz="2400" b="1" dirty="0">
                <a:solidFill>
                  <a:srgbClr val="27A0F2"/>
                </a:solidFill>
                <a:latin typeface="Helvetica" panose="020B0604020202020204" pitchFamily="34" charset="0"/>
                <a:cs typeface="Helvetica" panose="020B0604020202020204" pitchFamily="34" charset="0"/>
              </a:rPr>
              <a:t>Зазначається</a:t>
            </a:r>
            <a:r>
              <a:rPr lang="uk-UA" sz="2000" b="1" dirty="0">
                <a:solidFill>
                  <a:srgbClr val="27A0F2"/>
                </a:solidFill>
                <a:latin typeface="Helvetica" panose="020B0604020202020204" pitchFamily="34" charset="0"/>
                <a:cs typeface="Helvetica" panose="020B0604020202020204" pitchFamily="34" charset="0"/>
              </a:rPr>
              <a:t>:</a:t>
            </a:r>
          </a:p>
          <a:p>
            <a:endParaRPr lang="uk-UA" sz="2000" b="1"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q"/>
            </a:pPr>
            <a:r>
              <a:rPr lang="ru-RU" sz="2400" dirty="0">
                <a:latin typeface="Helvetica" panose="020B0604020202020204" pitchFamily="34" charset="0"/>
                <a:cs typeface="Helvetica" panose="020B0604020202020204" pitchFamily="34" charset="0"/>
              </a:rPr>
              <a:t>вид активу;</a:t>
            </a:r>
          </a:p>
          <a:p>
            <a:pPr marL="285750" indent="-285750">
              <a:buFont typeface="Wingdings" panose="05000000000000000000" pitchFamily="2" charset="2"/>
              <a:buChar char="q"/>
            </a:pPr>
            <a:r>
              <a:rPr lang="ru-RU" sz="2400" dirty="0" err="1">
                <a:latin typeface="Helvetica" panose="020B0604020202020204" pitchFamily="34" charset="0"/>
                <a:cs typeface="Helvetica" panose="020B0604020202020204" pitchFamily="34" charset="0"/>
              </a:rPr>
              <a:t>розмір</a:t>
            </a:r>
            <a:r>
              <a:rPr lang="ru-RU" sz="2400" dirty="0">
                <a:latin typeface="Helvetica" panose="020B0604020202020204" pitchFamily="34" charset="0"/>
                <a:cs typeface="Helvetica" panose="020B0604020202020204" pitchFamily="34" charset="0"/>
              </a:rPr>
              <a:t> та валюту активу;</a:t>
            </a:r>
          </a:p>
          <a:p>
            <a:pPr marL="285750" indent="-285750">
              <a:buFont typeface="Wingdings" panose="05000000000000000000" pitchFamily="2" charset="2"/>
              <a:buChar char="q"/>
            </a:pPr>
            <a:r>
              <a:rPr lang="ru-RU" sz="2400" dirty="0">
                <a:latin typeface="Helvetica" panose="020B0604020202020204" pitchFamily="34" charset="0"/>
                <a:cs typeface="Helvetica" panose="020B0604020202020204" pitchFamily="34" charset="0"/>
              </a:rPr>
              <a:t>особу, </a:t>
            </a:r>
            <a:r>
              <a:rPr lang="ru-RU" sz="2400" dirty="0" err="1">
                <a:latin typeface="Helvetica" panose="020B0604020202020204" pitchFamily="34" charset="0"/>
                <a:cs typeface="Helvetica" panose="020B0604020202020204" pitchFamily="34" charset="0"/>
              </a:rPr>
              <a:t>якій</a:t>
            </a:r>
            <a:r>
              <a:rPr lang="ru-RU" sz="2400" dirty="0">
                <a:latin typeface="Helvetica" panose="020B0604020202020204" pitchFamily="34" charset="0"/>
                <a:cs typeface="Helvetica" panose="020B0604020202020204" pitchFamily="34" charset="0"/>
              </a:rPr>
              <a:t> </a:t>
            </a:r>
            <a:r>
              <a:rPr lang="ru-RU" sz="2400" dirty="0" err="1">
                <a:latin typeface="Helvetica" panose="020B0604020202020204" pitchFamily="34" charset="0"/>
                <a:cs typeface="Helvetica" panose="020B0604020202020204" pitchFamily="34" charset="0"/>
              </a:rPr>
              <a:t>належить</a:t>
            </a:r>
            <a:r>
              <a:rPr lang="ru-RU" sz="2400" dirty="0">
                <a:latin typeface="Helvetica" panose="020B0604020202020204" pitchFamily="34" charset="0"/>
                <a:cs typeface="Helvetica" panose="020B0604020202020204" pitchFamily="34" charset="0"/>
              </a:rPr>
              <a:t> актив (</a:t>
            </a:r>
            <a:r>
              <a:rPr lang="ru-RU" sz="2400" dirty="0" err="1">
                <a:latin typeface="Helvetica" panose="020B0604020202020204" pitchFamily="34" charset="0"/>
                <a:cs typeface="Helvetica" panose="020B0604020202020204" pitchFamily="34" charset="0"/>
              </a:rPr>
              <a:t>суб’єкт</a:t>
            </a:r>
            <a:r>
              <a:rPr lang="ru-RU" sz="2400" dirty="0">
                <a:latin typeface="Helvetica" panose="020B0604020202020204" pitchFamily="34" charset="0"/>
                <a:cs typeface="Helvetica" panose="020B0604020202020204" pitchFamily="34" charset="0"/>
              </a:rPr>
              <a:t> </a:t>
            </a:r>
            <a:r>
              <a:rPr lang="ru-RU" sz="2400" dirty="0" err="1">
                <a:latin typeface="Helvetica" panose="020B0604020202020204" pitchFamily="34" charset="0"/>
                <a:cs typeface="Helvetica" panose="020B0604020202020204" pitchFamily="34" charset="0"/>
              </a:rPr>
              <a:t>декларування</a:t>
            </a:r>
            <a:r>
              <a:rPr lang="ru-RU" sz="2400" dirty="0">
                <a:latin typeface="Helvetica" panose="020B0604020202020204" pitchFamily="34" charset="0"/>
                <a:cs typeface="Helvetica" panose="020B0604020202020204" pitchFamily="34" charset="0"/>
              </a:rPr>
              <a:t> та/</a:t>
            </a:r>
            <a:r>
              <a:rPr lang="ru-RU" sz="2400" dirty="0" err="1">
                <a:latin typeface="Helvetica" panose="020B0604020202020204" pitchFamily="34" charset="0"/>
                <a:cs typeface="Helvetica" panose="020B0604020202020204" pitchFamily="34" charset="0"/>
              </a:rPr>
              <a:t>або</a:t>
            </a:r>
            <a:r>
              <a:rPr lang="ru-RU" sz="2400" dirty="0">
                <a:latin typeface="Helvetica" panose="020B0604020202020204" pitchFamily="34" charset="0"/>
                <a:cs typeface="Helvetica" panose="020B0604020202020204" pitchFamily="34" charset="0"/>
              </a:rPr>
              <a:t> член </a:t>
            </a:r>
            <a:r>
              <a:rPr lang="ru-RU" sz="2400" dirty="0" err="1">
                <a:latin typeface="Helvetica" panose="020B0604020202020204" pitchFamily="34" charset="0"/>
                <a:cs typeface="Helvetica" panose="020B0604020202020204" pitchFamily="34" charset="0"/>
              </a:rPr>
              <a:t>його</a:t>
            </a:r>
            <a:r>
              <a:rPr lang="ru-RU" sz="2400" dirty="0">
                <a:latin typeface="Helvetica" panose="020B0604020202020204" pitchFamily="34" charset="0"/>
                <a:cs typeface="Helvetica" panose="020B0604020202020204" pitchFamily="34" charset="0"/>
              </a:rPr>
              <a:t> </a:t>
            </a:r>
            <a:r>
              <a:rPr lang="ru-RU" sz="2400" dirty="0" err="1">
                <a:latin typeface="Helvetica" panose="020B0604020202020204" pitchFamily="34" charset="0"/>
                <a:cs typeface="Helvetica" panose="020B0604020202020204" pitchFamily="34" charset="0"/>
              </a:rPr>
              <a:t>сім’ї</a:t>
            </a:r>
            <a:r>
              <a:rPr lang="ru-RU" sz="2400" dirty="0">
                <a:latin typeface="Helvetica" panose="020B0604020202020204" pitchFamily="34" charset="0"/>
                <a:cs typeface="Helvetica" panose="020B0604020202020204" pitchFamily="34" charset="0"/>
              </a:rPr>
              <a:t>);</a:t>
            </a:r>
          </a:p>
          <a:p>
            <a:pPr marL="285750" indent="-285750">
              <a:buFont typeface="Wingdings" panose="05000000000000000000" pitchFamily="2" charset="2"/>
              <a:buChar char="q"/>
            </a:pPr>
            <a:r>
              <a:rPr lang="ru-RU" sz="2400" dirty="0">
                <a:latin typeface="Helvetica" panose="020B0604020202020204" pitchFamily="34" charset="0"/>
                <a:cs typeface="Helvetica" panose="020B0604020202020204" pitchFamily="34" charset="0"/>
              </a:rPr>
              <a:t>права на актив;</a:t>
            </a:r>
          </a:p>
          <a:p>
            <a:pPr marL="285750" indent="-285750">
              <a:buFont typeface="Wingdings" panose="05000000000000000000" pitchFamily="2" charset="2"/>
              <a:buChar char="q"/>
            </a:pPr>
            <a:r>
              <a:rPr lang="ru-RU" sz="2400" dirty="0" err="1">
                <a:latin typeface="Helvetica" panose="020B0604020202020204" pitchFamily="34" charset="0"/>
                <a:cs typeface="Helvetica" panose="020B0604020202020204" pitchFamily="34" charset="0"/>
              </a:rPr>
              <a:t>фізичну</a:t>
            </a:r>
            <a:r>
              <a:rPr lang="ru-RU" sz="2400" dirty="0">
                <a:latin typeface="Helvetica" panose="020B0604020202020204" pitchFamily="34" charset="0"/>
                <a:cs typeface="Helvetica" panose="020B0604020202020204" pitchFamily="34" charset="0"/>
              </a:rPr>
              <a:t> </a:t>
            </a:r>
            <a:r>
              <a:rPr lang="ru-RU" sz="2400" dirty="0" err="1">
                <a:latin typeface="Helvetica" panose="020B0604020202020204" pitchFamily="34" charset="0"/>
                <a:cs typeface="Helvetica" panose="020B0604020202020204" pitchFamily="34" charset="0"/>
              </a:rPr>
              <a:t>або</a:t>
            </a:r>
            <a:r>
              <a:rPr lang="ru-RU" sz="2400" dirty="0">
                <a:latin typeface="Helvetica" panose="020B0604020202020204" pitchFamily="34" charset="0"/>
                <a:cs typeface="Helvetica" panose="020B0604020202020204" pitchFamily="34" charset="0"/>
              </a:rPr>
              <a:t> </a:t>
            </a:r>
            <a:r>
              <a:rPr lang="ru-RU" sz="2400" dirty="0" err="1">
                <a:latin typeface="Helvetica" panose="020B0604020202020204" pitchFamily="34" charset="0"/>
                <a:cs typeface="Helvetica" panose="020B0604020202020204" pitchFamily="34" charset="0"/>
              </a:rPr>
              <a:t>юридичну</a:t>
            </a:r>
            <a:r>
              <a:rPr lang="ru-RU" sz="2400" dirty="0">
                <a:latin typeface="Helvetica" panose="020B0604020202020204" pitchFamily="34" charset="0"/>
                <a:cs typeface="Helvetica" panose="020B0604020202020204" pitchFamily="34" charset="0"/>
              </a:rPr>
              <a:t> особу, </a:t>
            </a:r>
            <a:r>
              <a:rPr lang="ru-RU" sz="2400" dirty="0" err="1">
                <a:latin typeface="Helvetica" panose="020B0604020202020204" pitchFamily="34" charset="0"/>
                <a:cs typeface="Helvetica" panose="020B0604020202020204" pitchFamily="34" charset="0"/>
              </a:rPr>
              <a:t>якій</a:t>
            </a:r>
            <a:r>
              <a:rPr lang="ru-RU" sz="2400" dirty="0">
                <a:latin typeface="Helvetica" panose="020B0604020202020204" pitchFamily="34" charset="0"/>
                <a:cs typeface="Helvetica" panose="020B0604020202020204" pitchFamily="34" charset="0"/>
              </a:rPr>
              <a:t> </a:t>
            </a:r>
            <a:r>
              <a:rPr lang="ru-RU" sz="2400" dirty="0" err="1">
                <a:latin typeface="Helvetica" panose="020B0604020202020204" pitchFamily="34" charset="0"/>
                <a:cs typeface="Helvetica" panose="020B0604020202020204" pitchFamily="34" charset="0"/>
              </a:rPr>
              <a:t>позичено</a:t>
            </a:r>
            <a:r>
              <a:rPr lang="ru-RU" sz="2400" dirty="0">
                <a:latin typeface="Helvetica" panose="020B0604020202020204" pitchFamily="34" charset="0"/>
                <a:cs typeface="Helvetica" panose="020B0604020202020204" pitchFamily="34" charset="0"/>
              </a:rPr>
              <a:t> </a:t>
            </a:r>
            <a:r>
              <a:rPr lang="ru-RU" sz="2400" dirty="0" err="1">
                <a:latin typeface="Helvetica" panose="020B0604020202020204" pitchFamily="34" charset="0"/>
                <a:cs typeface="Helvetica" panose="020B0604020202020204" pitchFamily="34" charset="0"/>
              </a:rPr>
              <a:t>кошти</a:t>
            </a:r>
            <a:r>
              <a:rPr lang="ru-RU" sz="2400" dirty="0">
                <a:latin typeface="Helvetica" panose="020B0604020202020204" pitchFamily="34" charset="0"/>
                <a:cs typeface="Helvetica" panose="020B0604020202020204" pitchFamily="34" charset="0"/>
              </a:rPr>
              <a:t>.</a:t>
            </a:r>
          </a:p>
        </p:txBody>
      </p:sp>
      <p:sp>
        <p:nvSpPr>
          <p:cNvPr id="16" name="TextBox 15">
            <a:extLst>
              <a:ext uri="{FF2B5EF4-FFF2-40B4-BE49-F238E27FC236}">
                <a16:creationId xmlns:a16="http://schemas.microsoft.com/office/drawing/2014/main" id="{24CE007D-FF2A-4C6E-BA04-D23CFE6E112B}"/>
              </a:ext>
            </a:extLst>
          </p:cNvPr>
          <p:cNvSpPr txBox="1"/>
          <p:nvPr/>
        </p:nvSpPr>
        <p:spPr>
          <a:xfrm>
            <a:off x="6569264" y="1341763"/>
            <a:ext cx="4618967" cy="1938992"/>
          </a:xfrm>
          <a:prstGeom prst="rect">
            <a:avLst/>
          </a:prstGeom>
          <a:noFill/>
        </p:spPr>
        <p:txBody>
          <a:bodyPr wrap="square" rtlCol="0">
            <a:spAutoFit/>
          </a:bodyPr>
          <a:lstStyle/>
          <a:p>
            <a:r>
              <a:rPr lang="uk-UA" sz="2400" b="1" dirty="0">
                <a:solidFill>
                  <a:srgbClr val="27A0F2"/>
                </a:solidFill>
                <a:latin typeface="Helvetica" panose="020B0604020202020204" pitchFamily="34" charset="0"/>
                <a:cs typeface="Helvetica" panose="020B0604020202020204" pitchFamily="34" charset="0"/>
              </a:rPr>
              <a:t>Декларуються якщо</a:t>
            </a:r>
            <a:r>
              <a:rPr lang="uk-UA" sz="2400" dirty="0">
                <a:solidFill>
                  <a:srgbClr val="27A0F2"/>
                </a:solidFill>
                <a:latin typeface="Helvetica" panose="020B0604020202020204" pitchFamily="34" charset="0"/>
                <a:cs typeface="Helvetica" panose="020B0604020202020204" pitchFamily="34" charset="0"/>
              </a:rPr>
              <a:t>: </a:t>
            </a:r>
          </a:p>
          <a:p>
            <a:endParaRPr lang="uk-UA" sz="2400" dirty="0">
              <a:latin typeface="Helvetica" panose="020B0604020202020204" pitchFamily="34" charset="0"/>
              <a:cs typeface="Helvetica" panose="020B0604020202020204" pitchFamily="34" charset="0"/>
            </a:endParaRPr>
          </a:p>
          <a:p>
            <a:r>
              <a:rPr lang="uk-UA" sz="2400" dirty="0">
                <a:latin typeface="Helvetica" panose="020B0604020202020204" pitchFamily="34" charset="0"/>
                <a:cs typeface="Helvetica" panose="020B0604020202020204" pitchFamily="34" charset="0"/>
              </a:rPr>
              <a:t>сукупна вартість перевищує </a:t>
            </a:r>
            <a:br>
              <a:rPr lang="uk-UA" sz="2400" dirty="0">
                <a:latin typeface="Helvetica" panose="020B0604020202020204" pitchFamily="34" charset="0"/>
                <a:cs typeface="Helvetica" panose="020B0604020202020204" pitchFamily="34" charset="0"/>
              </a:rPr>
            </a:br>
            <a:r>
              <a:rPr lang="uk-UA" sz="2400" dirty="0">
                <a:latin typeface="Helvetica" panose="020B0604020202020204" pitchFamily="34" charset="0"/>
                <a:cs typeface="Helvetica" panose="020B0604020202020204" pitchFamily="34" charset="0"/>
              </a:rPr>
              <a:t>50 прожиткових мінімумів </a:t>
            </a:r>
            <a:br>
              <a:rPr lang="uk-UA" sz="2400" dirty="0">
                <a:latin typeface="Helvetica" panose="020B0604020202020204" pitchFamily="34" charset="0"/>
                <a:cs typeface="Helvetica" panose="020B0604020202020204" pitchFamily="34" charset="0"/>
              </a:rPr>
            </a:br>
            <a:endParaRPr lang="en-US" sz="2400" dirty="0">
              <a:latin typeface="Helvetica" panose="020B0604020202020204" pitchFamily="34" charset="0"/>
              <a:cs typeface="Helvetica" panose="020B0604020202020204" pitchFamily="34" charset="0"/>
            </a:endParaRPr>
          </a:p>
        </p:txBody>
      </p:sp>
      <p:pic>
        <p:nvPicPr>
          <p:cNvPr id="14" name="Рисунок 10" descr="Зображення, що містить світлий&#10;&#10;Автоматично згенерований опис">
            <a:extLst>
              <a:ext uri="{FF2B5EF4-FFF2-40B4-BE49-F238E27FC236}">
                <a16:creationId xmlns:a16="http://schemas.microsoft.com/office/drawing/2014/main" id="{44C10240-4490-4B73-9B2B-96D12E6EF3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2264" y="2047690"/>
            <a:ext cx="1046440" cy="1046440"/>
          </a:xfrm>
          <a:prstGeom prst="rect">
            <a:avLst/>
          </a:prstGeom>
        </p:spPr>
      </p:pic>
      <p:cxnSp>
        <p:nvCxnSpPr>
          <p:cNvPr id="15" name="Пряма сполучна лінія 14">
            <a:extLst>
              <a:ext uri="{FF2B5EF4-FFF2-40B4-BE49-F238E27FC236}">
                <a16:creationId xmlns:a16="http://schemas.microsoft.com/office/drawing/2014/main" id="{AEEB95E5-080E-40E4-BF1C-A9A80E78AE71}"/>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5732145" y="3708093"/>
            <a:ext cx="5581515" cy="1938992"/>
          </a:xfrm>
          <a:prstGeom prst="rect">
            <a:avLst/>
          </a:prstGeom>
        </p:spPr>
        <p:txBody>
          <a:bodyPr wrap="square">
            <a:spAutoFit/>
          </a:bodyPr>
          <a:lstStyle/>
          <a:p>
            <a:r>
              <a:rPr lang="ru-RU" sz="2000" dirty="0" err="1">
                <a:latin typeface="Helvetica" panose="020B0604020202020204" pitchFamily="34" charset="0"/>
                <a:cs typeface="Helvetica" panose="020B0604020202020204" pitchFamily="34" charset="0"/>
              </a:rPr>
              <a:t>Грошові</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активи</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суб’єкта</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декларування</a:t>
            </a:r>
            <a:r>
              <a:rPr lang="ru-RU" sz="2000" dirty="0">
                <a:latin typeface="Helvetica" panose="020B0604020202020204" pitchFamily="34" charset="0"/>
                <a:cs typeface="Helvetica" panose="020B0604020202020204" pitchFamily="34" charset="0"/>
              </a:rPr>
              <a:t> та </a:t>
            </a:r>
            <a:r>
              <a:rPr lang="ru-RU" sz="2000" dirty="0" err="1">
                <a:latin typeface="Helvetica" panose="020B0604020202020204" pitchFamily="34" charset="0"/>
                <a:cs typeface="Helvetica" panose="020B0604020202020204" pitchFamily="34" charset="0"/>
              </a:rPr>
              <a:t>членів</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його</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сім’ї</a:t>
            </a:r>
            <a:r>
              <a:rPr lang="ru-RU" sz="2000" dirty="0">
                <a:latin typeface="Helvetica" panose="020B0604020202020204" pitchFamily="34" charset="0"/>
                <a:cs typeface="Helvetica" panose="020B0604020202020204" pitchFamily="34" charset="0"/>
              </a:rPr>
              <a:t> не </a:t>
            </a:r>
            <a:r>
              <a:rPr lang="ru-RU" sz="2000" dirty="0" err="1">
                <a:latin typeface="Helvetica" panose="020B0604020202020204" pitchFamily="34" charset="0"/>
                <a:cs typeface="Helvetica" panose="020B0604020202020204" pitchFamily="34" charset="0"/>
              </a:rPr>
              <a:t>сумуються</a:t>
            </a:r>
            <a:r>
              <a:rPr lang="ru-RU" sz="2000" dirty="0">
                <a:latin typeface="Helvetica" panose="020B0604020202020204" pitchFamily="34" charset="0"/>
                <a:cs typeface="Helvetica" panose="020B0604020202020204" pitchFamily="34" charset="0"/>
              </a:rPr>
              <a:t>.</a:t>
            </a:r>
          </a:p>
          <a:p>
            <a:endParaRPr lang="ru-RU" sz="2000" dirty="0">
              <a:latin typeface="Helvetica" panose="020B0604020202020204" pitchFamily="34" charset="0"/>
              <a:cs typeface="Helvetica" panose="020B0604020202020204" pitchFamily="34" charset="0"/>
            </a:endParaRPr>
          </a:p>
          <a:p>
            <a:r>
              <a:rPr lang="ru-RU" sz="2000" dirty="0" err="1">
                <a:latin typeface="Helvetica" panose="020B0604020202020204" pitchFamily="34" charset="0"/>
                <a:cs typeface="Helvetica" panose="020B0604020202020204" pitchFamily="34" charset="0"/>
              </a:rPr>
              <a:t>Відомості</a:t>
            </a:r>
            <a:r>
              <a:rPr lang="ru-RU" sz="2000" dirty="0">
                <a:latin typeface="Helvetica" panose="020B0604020202020204" pitchFamily="34" charset="0"/>
                <a:cs typeface="Helvetica" panose="020B0604020202020204" pitchFamily="34" charset="0"/>
              </a:rPr>
              <a:t> про </a:t>
            </a:r>
            <a:r>
              <a:rPr lang="ru-RU" sz="2000" dirty="0" err="1">
                <a:latin typeface="Helvetica" panose="020B0604020202020204" pitchFamily="34" charset="0"/>
                <a:cs typeface="Helvetica" panose="020B0604020202020204" pitchFamily="34" charset="0"/>
              </a:rPr>
              <a:t>грошові</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активи</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зазначаються</a:t>
            </a:r>
            <a:r>
              <a:rPr lang="ru-RU" sz="2000" dirty="0">
                <a:latin typeface="Helvetica" panose="020B0604020202020204" pitchFamily="34" charset="0"/>
                <a:cs typeface="Helvetica" panose="020B0604020202020204" pitchFamily="34" charset="0"/>
              </a:rPr>
              <a:t> в </a:t>
            </a:r>
            <a:r>
              <a:rPr lang="ru-RU" sz="2000" dirty="0" err="1">
                <a:latin typeface="Helvetica" panose="020B0604020202020204" pitchFamily="34" charset="0"/>
                <a:cs typeface="Helvetica" panose="020B0604020202020204" pitchFamily="34" charset="0"/>
              </a:rPr>
              <a:t>декларації</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окремо</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щодо</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суб’єкта</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декларування</a:t>
            </a:r>
            <a:r>
              <a:rPr lang="ru-RU" sz="2000" dirty="0">
                <a:latin typeface="Helvetica" panose="020B0604020202020204" pitchFamily="34" charset="0"/>
                <a:cs typeface="Helvetica" panose="020B0604020202020204" pitchFamily="34" charset="0"/>
              </a:rPr>
              <a:t> та кожного з </a:t>
            </a:r>
            <a:r>
              <a:rPr lang="ru-RU" sz="2000" dirty="0" err="1">
                <a:latin typeface="Helvetica" panose="020B0604020202020204" pitchFamily="34" charset="0"/>
                <a:cs typeface="Helvetica" panose="020B0604020202020204" pitchFamily="34" charset="0"/>
              </a:rPr>
              <a:t>членів</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його</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сім’ї</a:t>
            </a:r>
            <a:r>
              <a:rPr lang="ru-RU" sz="2000" dirty="0">
                <a:latin typeface="Helvetica" panose="020B0604020202020204" pitchFamily="34" charset="0"/>
                <a:cs typeface="Helvetica" panose="020B0604020202020204" pitchFamily="34" charset="0"/>
              </a:rPr>
              <a:t>.</a:t>
            </a:r>
            <a:endParaRPr lang="uk-UA" sz="2000" dirty="0">
              <a:latin typeface="Helvetica" panose="020B0604020202020204" pitchFamily="34" charset="0"/>
              <a:cs typeface="Helvetica" panose="020B0604020202020204" pitchFamily="34" charset="0"/>
            </a:endParaRPr>
          </a:p>
        </p:txBody>
      </p:sp>
      <p:sp>
        <p:nvSpPr>
          <p:cNvPr id="3" name="Прямоугольник 2"/>
          <p:cNvSpPr/>
          <p:nvPr/>
        </p:nvSpPr>
        <p:spPr>
          <a:xfrm>
            <a:off x="822157" y="5828572"/>
            <a:ext cx="10366074" cy="830997"/>
          </a:xfrm>
          <a:prstGeom prst="rect">
            <a:avLst/>
          </a:prstGeom>
        </p:spPr>
        <p:txBody>
          <a:bodyPr wrap="square">
            <a:spAutoFit/>
          </a:bodyPr>
          <a:lstStyle/>
          <a:p>
            <a:pPr marL="342900" indent="-342900">
              <a:buSzPct val="400000"/>
              <a:buFont typeface="Symbol" panose="05050102010706020507" pitchFamily="18" charset="2"/>
              <a:buChar char="!"/>
            </a:pPr>
            <a:r>
              <a:rPr lang="ru-RU" sz="2400" b="1" i="1" dirty="0" err="1">
                <a:solidFill>
                  <a:srgbClr val="27A0F2"/>
                </a:solidFill>
                <a:latin typeface="Helvetica" panose="020B0604020202020204" pitchFamily="34" charset="0"/>
                <a:cs typeface="Helvetica" panose="020B0604020202020204" pitchFamily="34" charset="0"/>
              </a:rPr>
              <a:t>Інформація</a:t>
            </a:r>
            <a:r>
              <a:rPr lang="ru-RU" sz="2400" b="1" i="1" dirty="0">
                <a:solidFill>
                  <a:srgbClr val="27A0F2"/>
                </a:solidFill>
                <a:latin typeface="Helvetica" panose="020B0604020202020204" pitchFamily="34" charset="0"/>
                <a:cs typeface="Helvetica" panose="020B0604020202020204" pitchFamily="34" charset="0"/>
              </a:rPr>
              <a:t> про </a:t>
            </a:r>
            <a:r>
              <a:rPr lang="ru-RU" sz="2400" b="1" i="1" dirty="0" err="1">
                <a:solidFill>
                  <a:srgbClr val="27A0F2"/>
                </a:solidFill>
                <a:latin typeface="Helvetica" panose="020B0604020202020204" pitchFamily="34" charset="0"/>
                <a:cs typeface="Helvetica" panose="020B0604020202020204" pitchFamily="34" charset="0"/>
              </a:rPr>
              <a:t>грошові</a:t>
            </a:r>
            <a:r>
              <a:rPr lang="ru-RU" sz="2400" b="1" i="1" dirty="0">
                <a:solidFill>
                  <a:srgbClr val="27A0F2"/>
                </a:solidFill>
                <a:latin typeface="Helvetica" panose="020B0604020202020204" pitchFamily="34" charset="0"/>
                <a:cs typeface="Helvetica" panose="020B0604020202020204" pitchFamily="34" charset="0"/>
              </a:rPr>
              <a:t> </a:t>
            </a:r>
            <a:r>
              <a:rPr lang="ru-RU" sz="2400" b="1" i="1" dirty="0" err="1">
                <a:solidFill>
                  <a:srgbClr val="27A0F2"/>
                </a:solidFill>
                <a:latin typeface="Helvetica" panose="020B0604020202020204" pitchFamily="34" charset="0"/>
                <a:cs typeface="Helvetica" panose="020B0604020202020204" pitchFamily="34" charset="0"/>
              </a:rPr>
              <a:t>активи</a:t>
            </a:r>
            <a:r>
              <a:rPr lang="ru-RU" sz="2400" b="1" i="1" dirty="0">
                <a:solidFill>
                  <a:srgbClr val="27A0F2"/>
                </a:solidFill>
                <a:latin typeface="Helvetica" panose="020B0604020202020204" pitchFamily="34" charset="0"/>
                <a:cs typeface="Helvetica" panose="020B0604020202020204" pitchFamily="34" charset="0"/>
              </a:rPr>
              <a:t> </a:t>
            </a:r>
            <a:r>
              <a:rPr lang="ru-RU" sz="2400" b="1" i="1" dirty="0" err="1">
                <a:solidFill>
                  <a:srgbClr val="27A0F2"/>
                </a:solidFill>
                <a:latin typeface="Helvetica" panose="020B0604020202020204" pitchFamily="34" charset="0"/>
                <a:cs typeface="Helvetica" panose="020B0604020202020204" pitchFamily="34" charset="0"/>
              </a:rPr>
              <a:t>зазначається</a:t>
            </a:r>
            <a:r>
              <a:rPr lang="ru-RU" sz="2400" b="1" i="1" dirty="0">
                <a:solidFill>
                  <a:srgbClr val="27A0F2"/>
                </a:solidFill>
                <a:latin typeface="Helvetica" panose="020B0604020202020204" pitchFamily="34" charset="0"/>
                <a:cs typeface="Helvetica" panose="020B0604020202020204" pitchFamily="34" charset="0"/>
              </a:rPr>
              <a:t> станом на </a:t>
            </a:r>
            <a:r>
              <a:rPr lang="ru-RU" sz="2400" b="1" i="1" dirty="0" err="1">
                <a:solidFill>
                  <a:srgbClr val="27A0F2"/>
                </a:solidFill>
                <a:latin typeface="Helvetica" panose="020B0604020202020204" pitchFamily="34" charset="0"/>
                <a:cs typeface="Helvetica" panose="020B0604020202020204" pitchFamily="34" charset="0"/>
              </a:rPr>
              <a:t>кінець</a:t>
            </a:r>
            <a:r>
              <a:rPr lang="ru-RU" sz="2400" b="1" i="1" dirty="0">
                <a:solidFill>
                  <a:srgbClr val="27A0F2"/>
                </a:solidFill>
                <a:latin typeface="Helvetica" panose="020B0604020202020204" pitchFamily="34" charset="0"/>
                <a:cs typeface="Helvetica" panose="020B0604020202020204" pitchFamily="34" charset="0"/>
              </a:rPr>
              <a:t> </a:t>
            </a:r>
            <a:r>
              <a:rPr lang="ru-RU" sz="2400" b="1" i="1" dirty="0" err="1">
                <a:solidFill>
                  <a:srgbClr val="27A0F2"/>
                </a:solidFill>
                <a:latin typeface="Helvetica" panose="020B0604020202020204" pitchFamily="34" charset="0"/>
                <a:cs typeface="Helvetica" panose="020B0604020202020204" pitchFamily="34" charset="0"/>
              </a:rPr>
              <a:t>звітного</a:t>
            </a:r>
            <a:r>
              <a:rPr lang="ru-RU" sz="2400" b="1" i="1" dirty="0">
                <a:solidFill>
                  <a:srgbClr val="27A0F2"/>
                </a:solidFill>
                <a:latin typeface="Helvetica" panose="020B0604020202020204" pitchFamily="34" charset="0"/>
                <a:cs typeface="Helvetica" panose="020B0604020202020204" pitchFamily="34" charset="0"/>
              </a:rPr>
              <a:t> </a:t>
            </a:r>
            <a:r>
              <a:rPr lang="ru-RU" sz="2400" b="1" i="1" dirty="0" err="1">
                <a:solidFill>
                  <a:srgbClr val="27A0F2"/>
                </a:solidFill>
                <a:latin typeface="Helvetica" panose="020B0604020202020204" pitchFamily="34" charset="0"/>
                <a:cs typeface="Helvetica" panose="020B0604020202020204" pitchFamily="34" charset="0"/>
              </a:rPr>
              <a:t>періоду</a:t>
            </a:r>
            <a:endParaRPr lang="uk-UA" sz="2400" b="1" dirty="0">
              <a:solidFill>
                <a:srgbClr val="27A0F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0029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957908" y="2669871"/>
            <a:ext cx="4954377" cy="2246769"/>
          </a:xfrm>
          <a:prstGeom prst="rect">
            <a:avLst/>
          </a:prstGeom>
          <a:noFill/>
        </p:spPr>
        <p:txBody>
          <a:bodyPr wrap="square" rtlCol="0">
            <a:spAutoFit/>
          </a:bodyPr>
          <a:lstStyle/>
          <a:p>
            <a:r>
              <a:rPr lang="uk-UA" sz="2000" b="1" dirty="0">
                <a:solidFill>
                  <a:srgbClr val="27A0F2"/>
                </a:solidFill>
                <a:latin typeface="Helvetica" panose="020B0604020202020204" pitchFamily="34" charset="0"/>
                <a:cs typeface="Helvetica" panose="020B0604020202020204" pitchFamily="34" charset="0"/>
              </a:rPr>
              <a:t>Банківські та інші фінансові установи</a:t>
            </a:r>
            <a:r>
              <a:rPr lang="uk-UA" sz="2000" dirty="0">
                <a:solidFill>
                  <a:srgbClr val="27A0F2"/>
                </a:solidFill>
                <a:latin typeface="Helvetica" panose="020B0604020202020204" pitchFamily="34" charset="0"/>
                <a:cs typeface="Helvetica" panose="020B0604020202020204" pitchFamily="34" charset="0"/>
              </a:rPr>
              <a:t>, </a:t>
            </a:r>
            <a:r>
              <a:rPr lang="uk-UA" sz="2000" dirty="0">
                <a:latin typeface="Helvetica" panose="020B0604020202020204" pitchFamily="34" charset="0"/>
                <a:cs typeface="Helvetica" panose="020B0604020202020204" pitchFamily="34" charset="0"/>
              </a:rPr>
              <a:t>де суб’єктом декларування або членами його сім’ї:</a:t>
            </a:r>
            <a:r>
              <a:rPr lang="en-US" sz="2000" dirty="0">
                <a:latin typeface="Helvetica" panose="020B0604020202020204" pitchFamily="34" charset="0"/>
                <a:cs typeface="Helvetica" panose="020B0604020202020204" pitchFamily="34" charset="0"/>
              </a:rPr>
              <a:t> </a:t>
            </a:r>
            <a:endParaRPr lang="uk-UA" sz="2000" dirty="0">
              <a:latin typeface="Helvetica" panose="020B0604020202020204" pitchFamily="34" charset="0"/>
              <a:cs typeface="Helvetica" panose="020B0604020202020204" pitchFamily="34" charset="0"/>
            </a:endParaRPr>
          </a:p>
          <a:p>
            <a:endParaRPr lang="en-US" sz="2000" dirty="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відкриті рахунки (особисто, </a:t>
            </a:r>
            <a:br>
              <a:rPr lang="uk-UA" sz="2000" dirty="0">
                <a:latin typeface="Helvetica" panose="020B0604020202020204" pitchFamily="34" charset="0"/>
                <a:cs typeface="Helvetica" panose="020B0604020202020204" pitchFamily="34" charset="0"/>
              </a:rPr>
            </a:br>
            <a:r>
              <a:rPr lang="uk-UA" sz="2000" dirty="0">
                <a:latin typeface="Helvetica" panose="020B0604020202020204" pitchFamily="34" charset="0"/>
                <a:cs typeface="Helvetica" panose="020B0604020202020204" pitchFamily="34" charset="0"/>
              </a:rPr>
              <a:t>або третіми особами на їх ім’я);</a:t>
            </a:r>
            <a:endParaRPr lang="en-US" sz="2000" dirty="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зберігаються кошти, або інше майно.</a:t>
            </a:r>
          </a:p>
        </p:txBody>
      </p:sp>
      <p:sp>
        <p:nvSpPr>
          <p:cNvPr id="13" name="TextBox 12">
            <a:extLst>
              <a:ext uri="{FF2B5EF4-FFF2-40B4-BE49-F238E27FC236}">
                <a16:creationId xmlns:a16="http://schemas.microsoft.com/office/drawing/2014/main" id="{E1138ECB-D314-4AAE-890B-7F022E9EFF93}"/>
              </a:ext>
            </a:extLst>
          </p:cNvPr>
          <p:cNvSpPr txBox="1"/>
          <p:nvPr/>
        </p:nvSpPr>
        <p:spPr>
          <a:xfrm>
            <a:off x="929915" y="552888"/>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12.</a:t>
            </a:r>
            <a:r>
              <a:rPr lang="en-US" sz="3000" dirty="0">
                <a:latin typeface="Open Sans" panose="020B0606030504020204" pitchFamily="34" charset="0"/>
                <a:ea typeface="Open Sans" panose="020B0606030504020204" pitchFamily="34" charset="0"/>
                <a:cs typeface="Open Sans" panose="020B0606030504020204" pitchFamily="34" charset="0"/>
              </a:rPr>
              <a:t>1. </a:t>
            </a:r>
            <a:r>
              <a:rPr lang="uk-UA" sz="3000" dirty="0">
                <a:solidFill>
                  <a:srgbClr val="000000"/>
                </a:solidFill>
                <a:effectLst>
                  <a:outerShdw blurRad="12700" dist="25400" dir="2700000" rotWithShape="0">
                    <a:srgbClr val="FFFFFF"/>
                  </a:outerShdw>
                </a:effectLst>
                <a:latin typeface="Open Sans" panose="020B0606030504020204" pitchFamily="34" charset="0"/>
                <a:ea typeface="Open Sans" panose="020B0606030504020204" pitchFamily="34" charset="0"/>
                <a:cs typeface="Open Sans" panose="020B0606030504020204" pitchFamily="34" charset="0"/>
                <a:sym typeface="Arial"/>
              </a:rPr>
              <a:t>Рахунки</a:t>
            </a:r>
            <a:endParaRPr lang="uk-UA" sz="30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5811E7F9-BDD5-46D3-AE21-7B0E8522F0DB}"/>
              </a:ext>
            </a:extLst>
          </p:cNvPr>
          <p:cNvSpPr txBox="1"/>
          <p:nvPr/>
        </p:nvSpPr>
        <p:spPr>
          <a:xfrm>
            <a:off x="6779707" y="2678126"/>
            <a:ext cx="5138092" cy="2554545"/>
          </a:xfrm>
          <a:prstGeom prst="rect">
            <a:avLst/>
          </a:prstGeom>
          <a:noFill/>
        </p:spPr>
        <p:txBody>
          <a:bodyPr wrap="square" rtlCol="0">
            <a:spAutoFit/>
          </a:bodyPr>
          <a:lstStyle/>
          <a:p>
            <a:r>
              <a:rPr lang="uk-UA" sz="2000" b="1" dirty="0">
                <a:solidFill>
                  <a:srgbClr val="27A0F2"/>
                </a:solidFill>
                <a:latin typeface="Helvetica" panose="020B0604020202020204" pitchFamily="34" charset="0"/>
                <a:cs typeface="Helvetica" panose="020B0604020202020204" pitchFamily="34" charset="0"/>
              </a:rPr>
              <a:t>Зазначається:</a:t>
            </a:r>
          </a:p>
          <a:p>
            <a:endParaRPr lang="uk-UA" sz="2000" b="1" dirty="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тип та номер рахунку;</a:t>
            </a:r>
            <a:endParaRPr lang="en-US" sz="2000" dirty="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дані про установу;</a:t>
            </a:r>
          </a:p>
          <a:p>
            <a:pPr marL="342900" indent="-3429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особи, які мають право розпоряджатися рахунком;</a:t>
            </a:r>
          </a:p>
          <a:p>
            <a:pPr marL="342900" indent="-3429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особи, які відкрили рахунок на ім’я декларанта або члена його сім’ї.</a:t>
            </a:r>
          </a:p>
        </p:txBody>
      </p:sp>
      <p:pic>
        <p:nvPicPr>
          <p:cNvPr id="16" name="Рисунок 11" descr="Зображення, що містить знак&#10;&#10;Автоматично згенерований опис">
            <a:extLst>
              <a:ext uri="{FF2B5EF4-FFF2-40B4-BE49-F238E27FC236}">
                <a16:creationId xmlns:a16="http://schemas.microsoft.com/office/drawing/2014/main" id="{472C2F27-2359-4F28-B63A-A6AD6482DC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1055" y="1591545"/>
            <a:ext cx="994481" cy="763857"/>
          </a:xfrm>
          <a:prstGeom prst="rect">
            <a:avLst/>
          </a:prstGeom>
        </p:spPr>
      </p:pic>
      <p:pic>
        <p:nvPicPr>
          <p:cNvPr id="17" name="Рисунок 11" descr="Зображення, що містить знак&#10;&#10;Автоматично згенерований опис">
            <a:extLst>
              <a:ext uri="{FF2B5EF4-FFF2-40B4-BE49-F238E27FC236}">
                <a16:creationId xmlns:a16="http://schemas.microsoft.com/office/drawing/2014/main" id="{F62025C2-FBB1-443F-A7A7-CC4C66A329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9225" y="1622088"/>
            <a:ext cx="994481" cy="763857"/>
          </a:xfrm>
          <a:prstGeom prst="rect">
            <a:avLst/>
          </a:prstGeom>
        </p:spPr>
      </p:pic>
      <p:cxnSp>
        <p:nvCxnSpPr>
          <p:cNvPr id="14" name="Пряма сполучна лінія 13">
            <a:extLst>
              <a:ext uri="{FF2B5EF4-FFF2-40B4-BE49-F238E27FC236}">
                <a16:creationId xmlns:a16="http://schemas.microsoft.com/office/drawing/2014/main" id="{4D7DA14E-D472-4E00-8142-3E1C93A0350E}"/>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4274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Текст 2">
            <a:extLst>
              <a:ext uri="{FF2B5EF4-FFF2-40B4-BE49-F238E27FC236}">
                <a16:creationId xmlns:a16="http://schemas.microsoft.com/office/drawing/2014/main" id="{EC2AAB9E-3481-4B79-AA92-1A7B0C4FE5CD}"/>
              </a:ext>
            </a:extLst>
          </p:cNvPr>
          <p:cNvSpPr txBox="1">
            <a:spLocks/>
          </p:cNvSpPr>
          <p:nvPr/>
        </p:nvSpPr>
        <p:spPr>
          <a:xfrm>
            <a:off x="1891562" y="1923716"/>
            <a:ext cx="4238100" cy="362532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tx1"/>
                </a:solidFill>
                <a:latin typeface="Century Gothic" panose="020B0502020202020204" pitchFamily="34" charset="0"/>
                <a:ea typeface="Roboto" panose="02000000000000000000" pitchFamily="2" charset="0"/>
                <a:cs typeface="+mn-cs"/>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Century Gothic" panose="020B0502020202020204" pitchFamily="34" charset="0"/>
                <a:ea typeface="Roboto" panose="02000000000000000000" pitchFamily="2" charset="0"/>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Century Gothic" panose="020B0502020202020204" pitchFamily="34" charset="0"/>
                <a:ea typeface="Roboto" panose="02000000000000000000" pitchFamily="2" charset="0"/>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Century Gothic" panose="020B0502020202020204" pitchFamily="34" charset="0"/>
                <a:ea typeface="Roboto" panose="02000000000000000000" pitchFamily="2" charset="0"/>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Century Gothic" panose="020B0502020202020204" pitchFamily="34"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sz="2200" dirty="0">
                <a:latin typeface="Helvetica" panose="020B0604020202020204" pitchFamily="34" charset="0"/>
                <a:cs typeface="Helvetica" panose="020B0604020202020204" pitchFamily="34" charset="0"/>
              </a:rPr>
              <a:t>Не залежить від наявності коштів на рахунках станом</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на 31 грудня звітного періоду.</a:t>
            </a:r>
          </a:p>
          <a:p>
            <a:endParaRPr lang="uk-UA" sz="2200" dirty="0">
              <a:latin typeface="Helvetica" panose="020B0604020202020204" pitchFamily="34" charset="0"/>
              <a:cs typeface="Helvetica" panose="020B0604020202020204" pitchFamily="34" charset="0"/>
            </a:endParaRPr>
          </a:p>
          <a:p>
            <a:r>
              <a:rPr lang="uk-UA" sz="2200" dirty="0">
                <a:latin typeface="Helvetica" panose="020B0604020202020204" pitchFamily="34" charset="0"/>
                <a:cs typeface="Helvetica" panose="020B0604020202020204" pitchFamily="34" charset="0"/>
              </a:rPr>
              <a:t>Не залежить від факту зберігання грошей і майна станом на 31 грудня звітного періоду.</a:t>
            </a:r>
          </a:p>
        </p:txBody>
      </p:sp>
      <p:sp>
        <p:nvSpPr>
          <p:cNvPr id="18" name="Текст 2">
            <a:extLst>
              <a:ext uri="{FF2B5EF4-FFF2-40B4-BE49-F238E27FC236}">
                <a16:creationId xmlns:a16="http://schemas.microsoft.com/office/drawing/2014/main" id="{1E5676F4-133C-4C2C-9E39-80FC1719C773}"/>
              </a:ext>
            </a:extLst>
          </p:cNvPr>
          <p:cNvSpPr txBox="1">
            <a:spLocks/>
          </p:cNvSpPr>
          <p:nvPr/>
        </p:nvSpPr>
        <p:spPr>
          <a:xfrm>
            <a:off x="7424391" y="1970371"/>
            <a:ext cx="4574319" cy="141922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tx1"/>
                </a:solidFill>
                <a:latin typeface="Century Gothic" panose="020B0502020202020204" pitchFamily="34" charset="0"/>
                <a:ea typeface="Roboto" panose="02000000000000000000" pitchFamily="2" charset="0"/>
                <a:cs typeface="+mn-cs"/>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tx1"/>
                </a:solidFill>
                <a:latin typeface="Century Gothic" panose="020B0502020202020204" pitchFamily="34" charset="0"/>
                <a:ea typeface="Roboto" panose="02000000000000000000" pitchFamily="2" charset="0"/>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Century Gothic" panose="020B0502020202020204" pitchFamily="34" charset="0"/>
                <a:ea typeface="Roboto" panose="02000000000000000000" pitchFamily="2" charset="0"/>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Century Gothic" panose="020B0502020202020204" pitchFamily="34" charset="0"/>
                <a:ea typeface="Roboto" panose="02000000000000000000" pitchFamily="2" charset="0"/>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Century Gothic" panose="020B0502020202020204" pitchFamily="34"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sz="2200" dirty="0">
                <a:latin typeface="Helvetica" panose="020B0604020202020204" pitchFamily="34" charset="0"/>
                <a:cs typeface="Helvetica" panose="020B0604020202020204" pitchFamily="34" charset="0"/>
              </a:rPr>
              <a:t>Номер банківської картки ≠ номер рахунку.</a:t>
            </a:r>
          </a:p>
          <a:p>
            <a:endParaRPr lang="uk-UA" sz="2200" dirty="0">
              <a:latin typeface="Helvetica" panose="020B0604020202020204" pitchFamily="34" charset="0"/>
              <a:cs typeface="Helvetica" panose="020B0604020202020204" pitchFamily="34" charset="0"/>
            </a:endParaRPr>
          </a:p>
          <a:p>
            <a:endParaRPr lang="uk-UA" sz="2200" dirty="0">
              <a:latin typeface="Helvetica" panose="020B0604020202020204" pitchFamily="34" charset="0"/>
              <a:cs typeface="Helvetica" panose="020B0604020202020204" pitchFamily="34" charset="0"/>
            </a:endParaRPr>
          </a:p>
          <a:p>
            <a:r>
              <a:rPr lang="uk-UA" sz="2200" dirty="0">
                <a:latin typeface="Helvetica" panose="020B0604020202020204" pitchFamily="34" charset="0"/>
                <a:cs typeface="Helvetica" panose="020B0604020202020204" pitchFamily="34" charset="0"/>
              </a:rPr>
              <a:t>Закінчення строку дії картки ≠ закриття рахунку.</a:t>
            </a:r>
          </a:p>
        </p:txBody>
      </p:sp>
      <p:pic>
        <p:nvPicPr>
          <p:cNvPr id="16" name="Рисунок 10" descr="Зображення, що містить світлий&#10;&#10;Автоматично згенерований опис">
            <a:extLst>
              <a:ext uri="{FF2B5EF4-FFF2-40B4-BE49-F238E27FC236}">
                <a16:creationId xmlns:a16="http://schemas.microsoft.com/office/drawing/2014/main" id="{D22F4E51-D599-4792-A39A-2B23BF13D4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562" y="1970936"/>
            <a:ext cx="1011854" cy="1011854"/>
          </a:xfrm>
          <a:prstGeom prst="rect">
            <a:avLst/>
          </a:prstGeom>
        </p:spPr>
      </p:pic>
      <p:pic>
        <p:nvPicPr>
          <p:cNvPr id="23" name="Рисунок 10" descr="Зображення, що містить світлий&#10;&#10;Автоматично згенерований опис">
            <a:extLst>
              <a:ext uri="{FF2B5EF4-FFF2-40B4-BE49-F238E27FC236}">
                <a16:creationId xmlns:a16="http://schemas.microsoft.com/office/drawing/2014/main" id="{3BBA8645-6634-4E29-980F-D6E3D42F6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976" y="3649384"/>
            <a:ext cx="1046440" cy="1046440"/>
          </a:xfrm>
          <a:prstGeom prst="rect">
            <a:avLst/>
          </a:prstGeom>
        </p:spPr>
      </p:pic>
      <p:pic>
        <p:nvPicPr>
          <p:cNvPr id="24" name="Рисунок 10" descr="Зображення, що містить світлий&#10;&#10;Автоматично згенерований опис">
            <a:extLst>
              <a:ext uri="{FF2B5EF4-FFF2-40B4-BE49-F238E27FC236}">
                <a16:creationId xmlns:a16="http://schemas.microsoft.com/office/drawing/2014/main" id="{0F58AAA5-3B62-46D3-B581-CC5C9F221A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7022" y="3749095"/>
            <a:ext cx="1046440" cy="1046440"/>
          </a:xfrm>
          <a:prstGeom prst="rect">
            <a:avLst/>
          </a:prstGeom>
        </p:spPr>
      </p:pic>
      <p:pic>
        <p:nvPicPr>
          <p:cNvPr id="25" name="Рисунок 10" descr="Зображення, що містить світлий&#10;&#10;Автоматично згенерований опис">
            <a:extLst>
              <a:ext uri="{FF2B5EF4-FFF2-40B4-BE49-F238E27FC236}">
                <a16:creationId xmlns:a16="http://schemas.microsoft.com/office/drawing/2014/main" id="{0BB28A35-555D-48D7-853D-AF004BD49F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7022" y="1970936"/>
            <a:ext cx="1046440" cy="1046440"/>
          </a:xfrm>
          <a:prstGeom prst="rect">
            <a:avLst/>
          </a:prstGeom>
        </p:spPr>
      </p:pic>
      <p:sp>
        <p:nvSpPr>
          <p:cNvPr id="17" name="TextBox 16">
            <a:extLst>
              <a:ext uri="{FF2B5EF4-FFF2-40B4-BE49-F238E27FC236}">
                <a16:creationId xmlns:a16="http://schemas.microsoft.com/office/drawing/2014/main" id="{CE8545FC-F50D-49A1-BF67-4488A43280AE}"/>
              </a:ext>
            </a:extLst>
          </p:cNvPr>
          <p:cNvSpPr txBox="1"/>
          <p:nvPr/>
        </p:nvSpPr>
        <p:spPr>
          <a:xfrm>
            <a:off x="929915" y="552888"/>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12.</a:t>
            </a:r>
            <a:r>
              <a:rPr lang="en-US" sz="3000" dirty="0">
                <a:latin typeface="Open Sans" panose="020B0606030504020204" pitchFamily="34" charset="0"/>
                <a:ea typeface="Open Sans" panose="020B0606030504020204" pitchFamily="34" charset="0"/>
                <a:cs typeface="Open Sans" panose="020B0606030504020204" pitchFamily="34" charset="0"/>
              </a:rPr>
              <a:t>1. </a:t>
            </a:r>
            <a:r>
              <a:rPr lang="uk-UA" sz="3000" dirty="0">
                <a:solidFill>
                  <a:srgbClr val="000000"/>
                </a:solidFill>
                <a:effectLst>
                  <a:outerShdw blurRad="12700" dist="25400" dir="2700000" rotWithShape="0">
                    <a:srgbClr val="FFFFFF"/>
                  </a:outerShdw>
                </a:effectLst>
                <a:latin typeface="Open Sans" panose="020B0606030504020204" pitchFamily="34" charset="0"/>
                <a:ea typeface="Open Sans" panose="020B0606030504020204" pitchFamily="34" charset="0"/>
                <a:cs typeface="Open Sans" panose="020B0606030504020204" pitchFamily="34" charset="0"/>
                <a:sym typeface="Arial"/>
              </a:rPr>
              <a:t>Рахунки</a:t>
            </a:r>
            <a:endParaRPr lang="uk-UA" sz="30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9" name="Пряма сполучна лінія 18">
            <a:extLst>
              <a:ext uri="{FF2B5EF4-FFF2-40B4-BE49-F238E27FC236}">
                <a16:creationId xmlns:a16="http://schemas.microsoft.com/office/drawing/2014/main" id="{0DDB2460-43A5-44BA-ABF4-AA53A14E54F5}"/>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1413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3236496" y="2140918"/>
            <a:ext cx="8265694" cy="3785652"/>
          </a:xfrm>
          <a:prstGeom prst="rect">
            <a:avLst/>
          </a:prstGeom>
          <a:noFill/>
        </p:spPr>
        <p:txBody>
          <a:bodyPr wrap="square" rtlCol="0">
            <a:spAutoFit/>
          </a:bodyPr>
          <a:lstStyle/>
          <a:p>
            <a:pPr marL="342900" indent="-3429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отримані кредити;</a:t>
            </a:r>
          </a:p>
          <a:p>
            <a:pPr marL="342900" indent="-3429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отримані позики;</a:t>
            </a:r>
          </a:p>
          <a:p>
            <a:pPr marL="342900" indent="-3429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інші кошти, які були позичені суб’єкту декларування або члену його сім’ї іншими особами, зокрема поворотна безвідсоткова фінансова допомога;</a:t>
            </a:r>
          </a:p>
          <a:p>
            <a:pPr marL="342900" indent="-3429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зобов’язання за договором лізингу;</a:t>
            </a:r>
          </a:p>
          <a:p>
            <a:pPr marL="342900" indent="-3429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зобов’язання за договором страхування;</a:t>
            </a:r>
          </a:p>
          <a:p>
            <a:pPr marL="342900" indent="-3429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зобов’язання за договором недержавного пенсійного забезпечення;</a:t>
            </a:r>
          </a:p>
          <a:p>
            <a:pPr marL="342900" indent="-3429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несплачені податкові зобов’язання;</a:t>
            </a:r>
          </a:p>
          <a:p>
            <a:pPr marL="342900" indent="-3429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інші зобов’язання, у тому числі, які виникли внаслідок укладених договорів (у декларації необхідно зазначити, які саме).</a:t>
            </a:r>
          </a:p>
        </p:txBody>
      </p:sp>
      <p:sp>
        <p:nvSpPr>
          <p:cNvPr id="13" name="TextBox 12">
            <a:extLst>
              <a:ext uri="{FF2B5EF4-FFF2-40B4-BE49-F238E27FC236}">
                <a16:creationId xmlns:a16="http://schemas.microsoft.com/office/drawing/2014/main" id="{E1138ECB-D314-4AAE-890B-7F022E9EFF93}"/>
              </a:ext>
            </a:extLst>
          </p:cNvPr>
          <p:cNvSpPr txBox="1"/>
          <p:nvPr/>
        </p:nvSpPr>
        <p:spPr>
          <a:xfrm>
            <a:off x="929915" y="554054"/>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13. </a:t>
            </a:r>
            <a:r>
              <a:rPr lang="uk-UA" sz="3000" dirty="0">
                <a:solidFill>
                  <a:srgbClr val="000000"/>
                </a:solidFill>
                <a:effectLst>
                  <a:outerShdw blurRad="12700" dist="25400" dir="2700000" rotWithShape="0">
                    <a:srgbClr val="FFFFFF"/>
                  </a:outerShdw>
                </a:effectLst>
                <a:latin typeface="Open Sans" panose="020B0606030504020204" pitchFamily="34" charset="0"/>
                <a:ea typeface="Open Sans" panose="020B0606030504020204" pitchFamily="34" charset="0"/>
                <a:cs typeface="Open Sans" panose="020B0606030504020204" pitchFamily="34" charset="0"/>
                <a:sym typeface="Arial"/>
              </a:rPr>
              <a:t>Види фінансових зобов’язань</a:t>
            </a:r>
            <a:endParaRPr lang="uk-UA" sz="3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Рисунок 2">
            <a:extLst>
              <a:ext uri="{FF2B5EF4-FFF2-40B4-BE49-F238E27FC236}">
                <a16:creationId xmlns:a16="http://schemas.microsoft.com/office/drawing/2014/main" id="{DB3A9381-CBC9-4D68-9C9D-B542BF4B3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09" y="2386418"/>
            <a:ext cx="2955987" cy="2955987"/>
          </a:xfrm>
          <a:prstGeom prst="rect">
            <a:avLst/>
          </a:prstGeom>
        </p:spPr>
      </p:pic>
      <p:cxnSp>
        <p:nvCxnSpPr>
          <p:cNvPr id="11" name="Пряма сполучна лінія 10">
            <a:extLst>
              <a:ext uri="{FF2B5EF4-FFF2-40B4-BE49-F238E27FC236}">
                <a16:creationId xmlns:a16="http://schemas.microsoft.com/office/drawing/2014/main" id="{29A4EFDB-7129-4810-8A27-EF989CD4D86E}"/>
              </a:ext>
            </a:extLst>
          </p:cNvPr>
          <p:cNvCxnSpPr>
            <a:cxnSpLocks/>
          </p:cNvCxnSpPr>
          <p:nvPr/>
        </p:nvCxnSpPr>
        <p:spPr>
          <a:xfrm flipH="1">
            <a:off x="930744" y="1299632"/>
            <a:ext cx="10257487"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929915" y="1436260"/>
            <a:ext cx="10258316" cy="461665"/>
          </a:xfrm>
          <a:prstGeom prst="rect">
            <a:avLst/>
          </a:prstGeom>
        </p:spPr>
        <p:txBody>
          <a:bodyPr wrap="square">
            <a:spAutoFit/>
          </a:bodyPr>
          <a:lstStyle/>
          <a:p>
            <a:r>
              <a:rPr lang="uk-UA" sz="2400" b="1" dirty="0">
                <a:solidFill>
                  <a:srgbClr val="00B0F0"/>
                </a:solidFill>
                <a:latin typeface="Helvetica" panose="020B0604020202020204" pitchFamily="34" charset="0"/>
                <a:cs typeface="Helvetica" panose="020B0604020202020204" pitchFamily="34" charset="0"/>
              </a:rPr>
              <a:t>Фінансовими зобов’язаннями для цілей декларування є:</a:t>
            </a:r>
          </a:p>
        </p:txBody>
      </p:sp>
    </p:spTree>
    <p:extLst>
      <p:ext uri="{BB962C8B-B14F-4D97-AF65-F5344CB8AC3E}">
        <p14:creationId xmlns:p14="http://schemas.microsoft.com/office/powerpoint/2010/main" val="9201889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204BE29-037D-4653-B0D6-B311CAD0A88C}"/>
              </a:ext>
            </a:extLst>
          </p:cNvPr>
          <p:cNvSpPr txBox="1"/>
          <p:nvPr/>
        </p:nvSpPr>
        <p:spPr>
          <a:xfrm>
            <a:off x="1143001" y="2153394"/>
            <a:ext cx="10258366" cy="1631216"/>
          </a:xfrm>
          <a:prstGeom prst="rect">
            <a:avLst/>
          </a:prstGeom>
          <a:noFill/>
        </p:spPr>
        <p:txBody>
          <a:bodyPr wrap="square" rtlCol="0">
            <a:spAutoFit/>
          </a:bodyPr>
          <a:lstStyle/>
          <a:p>
            <a:r>
              <a:rPr lang="uk-UA" sz="2000" dirty="0">
                <a:latin typeface="Helvetica" panose="020B0604020202020204" pitchFamily="34" charset="0"/>
                <a:cs typeface="Helvetica" panose="020B0604020202020204" pitchFamily="34" charset="0"/>
              </a:rPr>
              <a:t>1) розмір отриманої у звітному періоді позики (кредиту) перевищує 50 ПМ;</a:t>
            </a:r>
          </a:p>
          <a:p>
            <a:r>
              <a:rPr lang="uk-UA" sz="2000" dirty="0">
                <a:latin typeface="Helvetica" panose="020B0604020202020204" pitchFamily="34" charset="0"/>
                <a:cs typeface="Helvetica" panose="020B0604020202020204" pitchFamily="34" charset="0"/>
              </a:rPr>
              <a:t>2) розмір зобов’язання за позикою (кредитом) на початок звітного періоду перевищує 50 ПМ (у разі якщо позику (кредит) отримано у попередніх звітних періодах);</a:t>
            </a:r>
          </a:p>
          <a:p>
            <a:r>
              <a:rPr lang="uk-UA" sz="2000" dirty="0">
                <a:latin typeface="Helvetica" panose="020B0604020202020204" pitchFamily="34" charset="0"/>
                <a:cs typeface="Helvetica" panose="020B0604020202020204" pitchFamily="34" charset="0"/>
              </a:rPr>
              <a:t>3) розмір зобов’язання за позикою (кредитом) на кінець звітного періоду перевищує 50 ПМ.</a:t>
            </a:r>
          </a:p>
        </p:txBody>
      </p:sp>
      <p:pic>
        <p:nvPicPr>
          <p:cNvPr id="17" name="Рисунок 13" descr="Зображення, що містить знак&#10;&#10;Автоматично згенерований опис">
            <a:extLst>
              <a:ext uri="{FF2B5EF4-FFF2-40B4-BE49-F238E27FC236}">
                <a16:creationId xmlns:a16="http://schemas.microsoft.com/office/drawing/2014/main" id="{302751EB-5D89-4AB8-994A-DE9708E6DD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577" y="2298104"/>
            <a:ext cx="994481" cy="763857"/>
          </a:xfrm>
          <a:prstGeom prst="rect">
            <a:avLst/>
          </a:prstGeom>
        </p:spPr>
      </p:pic>
      <p:sp>
        <p:nvSpPr>
          <p:cNvPr id="10" name="TextBox 9">
            <a:extLst>
              <a:ext uri="{FF2B5EF4-FFF2-40B4-BE49-F238E27FC236}">
                <a16:creationId xmlns:a16="http://schemas.microsoft.com/office/drawing/2014/main" id="{FC2E6979-E0E8-45C2-8258-566FC4EBBB26}"/>
              </a:ext>
            </a:extLst>
          </p:cNvPr>
          <p:cNvSpPr txBox="1"/>
          <p:nvPr/>
        </p:nvSpPr>
        <p:spPr>
          <a:xfrm>
            <a:off x="929915" y="554054"/>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13. </a:t>
            </a:r>
            <a:r>
              <a:rPr lang="uk-UA" sz="3000" dirty="0">
                <a:solidFill>
                  <a:srgbClr val="000000"/>
                </a:solidFill>
                <a:effectLst>
                  <a:outerShdw blurRad="12700" dist="25400" dir="2700000" rotWithShape="0">
                    <a:srgbClr val="FFFFFF"/>
                  </a:outerShdw>
                </a:effectLst>
                <a:latin typeface="Open Sans" panose="020B0606030504020204" pitchFamily="34" charset="0"/>
                <a:ea typeface="Open Sans" panose="020B0606030504020204" pitchFamily="34" charset="0"/>
                <a:cs typeface="Open Sans" panose="020B0606030504020204" pitchFamily="34" charset="0"/>
                <a:sym typeface="Arial"/>
              </a:rPr>
              <a:t>Види фінансових зобов’язань</a:t>
            </a:r>
            <a:endParaRPr lang="uk-UA" sz="30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Пряма сполучна лінія 10">
            <a:extLst>
              <a:ext uri="{FF2B5EF4-FFF2-40B4-BE49-F238E27FC236}">
                <a16:creationId xmlns:a16="http://schemas.microsoft.com/office/drawing/2014/main" id="{4CA2824E-4EED-4C94-8FA5-551B33241E34}"/>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929915" y="1398054"/>
            <a:ext cx="10471452" cy="707886"/>
          </a:xfrm>
          <a:prstGeom prst="rect">
            <a:avLst/>
          </a:prstGeom>
        </p:spPr>
        <p:txBody>
          <a:bodyPr wrap="square">
            <a:spAutoFit/>
          </a:bodyPr>
          <a:lstStyle/>
          <a:p>
            <a:r>
              <a:rPr lang="uk-UA" sz="2000" dirty="0">
                <a:solidFill>
                  <a:srgbClr val="00B0F0"/>
                </a:solidFill>
                <a:latin typeface="Helvetica" panose="020B0604020202020204" pitchFamily="34" charset="0"/>
                <a:cs typeface="Helvetica" panose="020B0604020202020204" pitchFamily="34" charset="0"/>
              </a:rPr>
              <a:t>Відомості про фінансові зобов’язання суб’єкта декларування та/або членів його сім’ї за </a:t>
            </a:r>
            <a:r>
              <a:rPr lang="uk-UA" sz="2000" b="1" dirty="0">
                <a:solidFill>
                  <a:srgbClr val="00B0F0"/>
                </a:solidFill>
                <a:latin typeface="Helvetica" panose="020B0604020202020204" pitchFamily="34" charset="0"/>
                <a:cs typeface="Helvetica" panose="020B0604020202020204" pitchFamily="34" charset="0"/>
              </a:rPr>
              <a:t>позикою (кредитом) </a:t>
            </a:r>
            <a:r>
              <a:rPr lang="uk-UA" sz="2000" dirty="0">
                <a:solidFill>
                  <a:srgbClr val="00B0F0"/>
                </a:solidFill>
                <a:latin typeface="Helvetica" panose="020B0604020202020204" pitchFamily="34" charset="0"/>
                <a:cs typeface="Helvetica" panose="020B0604020202020204" pitchFamily="34" charset="0"/>
              </a:rPr>
              <a:t>зазначаються за наявності хоча б однієї з таких умов:</a:t>
            </a:r>
          </a:p>
        </p:txBody>
      </p:sp>
      <p:sp>
        <p:nvSpPr>
          <p:cNvPr id="3" name="Прямоугольник 2"/>
          <p:cNvSpPr/>
          <p:nvPr/>
        </p:nvSpPr>
        <p:spPr>
          <a:xfrm>
            <a:off x="397043" y="3976774"/>
            <a:ext cx="11177336" cy="2554545"/>
          </a:xfrm>
          <a:prstGeom prst="rect">
            <a:avLst/>
          </a:prstGeom>
        </p:spPr>
        <p:txBody>
          <a:bodyPr wrap="square">
            <a:spAutoFit/>
          </a:bodyPr>
          <a:lstStyle/>
          <a:p>
            <a:pPr marL="285750" indent="-285750" algn="just">
              <a:buFont typeface="Symbol" panose="05050102010706020507" pitchFamily="18" charset="2"/>
              <a:buChar char=""/>
            </a:pPr>
            <a:r>
              <a:rPr lang="uk-UA" sz="2000" i="1" dirty="0">
                <a:latin typeface="Helvetica" panose="020B0604020202020204" pitchFamily="34" charset="0"/>
                <a:cs typeface="Helvetica" panose="020B0604020202020204" pitchFamily="34" charset="0"/>
              </a:rPr>
              <a:t>Відомості про зобов’язання за позикою (кредитом) за умов, зазначених у </a:t>
            </a:r>
            <a:r>
              <a:rPr lang="uk-UA" sz="2000" i="1" dirty="0" err="1">
                <a:latin typeface="Helvetica" panose="020B0604020202020204" pitchFamily="34" charset="0"/>
                <a:cs typeface="Helvetica" panose="020B0604020202020204" pitchFamily="34" charset="0"/>
              </a:rPr>
              <a:t>пп</a:t>
            </a:r>
            <a:r>
              <a:rPr lang="uk-UA" sz="2000" i="1" dirty="0">
                <a:latin typeface="Helvetica" panose="020B0604020202020204" pitchFamily="34" charset="0"/>
                <a:cs typeface="Helvetica" panose="020B0604020202020204" pitchFamily="34" charset="0"/>
              </a:rPr>
              <a:t>. 2 та 3, зазначаються незалежно від розміру зобов’язання, у тому числі за відсутності такого зобов’язання на кінець звітного періоду.</a:t>
            </a:r>
          </a:p>
          <a:p>
            <a:pPr marL="285750" indent="-285750" algn="just">
              <a:buFont typeface="Symbol" panose="05050102010706020507" pitchFamily="18" charset="2"/>
              <a:buChar char=""/>
            </a:pPr>
            <a:r>
              <a:rPr lang="uk-UA" sz="2000" i="1" dirty="0">
                <a:latin typeface="Helvetica" panose="020B0604020202020204" pitchFamily="34" charset="0"/>
                <a:cs typeface="Helvetica" panose="020B0604020202020204" pitchFamily="34" charset="0"/>
              </a:rPr>
              <a:t>Відомості про штраф / пеню за прострочення погашення позики (кредиту) включаються в розмір позики (кредиту).</a:t>
            </a:r>
          </a:p>
          <a:p>
            <a:pPr marL="285750" indent="-285750" algn="just">
              <a:buFont typeface="Symbol" panose="05050102010706020507" pitchFamily="18" charset="2"/>
              <a:buChar char=""/>
            </a:pPr>
            <a:r>
              <a:rPr lang="uk-UA" sz="2000" i="1" dirty="0">
                <a:latin typeface="Helvetica" panose="020B0604020202020204" pitchFamily="34" charset="0"/>
                <a:cs typeface="Helvetica" panose="020B0604020202020204" pitchFamily="34" charset="0"/>
              </a:rPr>
              <a:t>Відомості про </a:t>
            </a:r>
            <a:r>
              <a:rPr lang="uk-UA" sz="2000" b="1" i="1" dirty="0">
                <a:latin typeface="Helvetica" panose="020B0604020202020204" pitchFamily="34" charset="0"/>
                <a:cs typeface="Helvetica" panose="020B0604020202020204" pitchFamily="34" charset="0"/>
              </a:rPr>
              <a:t>інші фінансові зобов’язання</a:t>
            </a:r>
            <a:r>
              <a:rPr lang="uk-UA" sz="2000" i="1" dirty="0">
                <a:latin typeface="Helvetica" panose="020B0604020202020204" pitchFamily="34" charset="0"/>
                <a:cs typeface="Helvetica" panose="020B0604020202020204" pitchFamily="34" charset="0"/>
              </a:rPr>
              <a:t>, у тому числі за договорами лізингу, страхування, недержавного пенсійного забезпечення, зазначаються лише у разі, якщо їх розмір на кінець звітного періоду перевищує 50 ПМ </a:t>
            </a:r>
          </a:p>
        </p:txBody>
      </p:sp>
    </p:spTree>
    <p:extLst>
      <p:ext uri="{BB962C8B-B14F-4D97-AF65-F5344CB8AC3E}">
        <p14:creationId xmlns:p14="http://schemas.microsoft.com/office/powerpoint/2010/main" val="31753549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3526954" y="1696927"/>
            <a:ext cx="5138092" cy="707886"/>
          </a:xfrm>
          <a:prstGeom prst="rect">
            <a:avLst/>
          </a:prstGeom>
          <a:noFill/>
        </p:spPr>
        <p:txBody>
          <a:bodyPr wrap="square" rtlCol="0">
            <a:spAutoFit/>
          </a:bodyPr>
          <a:lstStyle/>
          <a:p>
            <a:pPr algn="ctr"/>
            <a:r>
              <a:rPr lang="uk-UA" sz="2000" b="1" dirty="0">
                <a:solidFill>
                  <a:srgbClr val="27A0F2"/>
                </a:solidFill>
                <a:latin typeface="Helvetica" panose="020B0604020202020204" pitchFamily="34" charset="0"/>
                <a:cs typeface="Helvetica" panose="020B0604020202020204" pitchFamily="34" charset="0"/>
              </a:rPr>
              <a:t>Користування «кредитним» лімітом банківських карток</a:t>
            </a:r>
            <a:endParaRPr lang="ru-RU" sz="2000" dirty="0">
              <a:solidFill>
                <a:srgbClr val="27A0F2"/>
              </a:solidFill>
              <a:latin typeface="Helvetica" panose="020B0604020202020204" pitchFamily="34" charset="0"/>
              <a:cs typeface="Helvetica" panose="020B0604020202020204" pitchFamily="34" charset="0"/>
            </a:endParaRPr>
          </a:p>
        </p:txBody>
      </p:sp>
      <p:sp>
        <p:nvSpPr>
          <p:cNvPr id="12" name="TextBox 11">
            <a:extLst>
              <a:ext uri="{FF2B5EF4-FFF2-40B4-BE49-F238E27FC236}">
                <a16:creationId xmlns:a16="http://schemas.microsoft.com/office/drawing/2014/main" id="{5811E7F9-BDD5-46D3-AE21-7B0E8522F0DB}"/>
              </a:ext>
            </a:extLst>
          </p:cNvPr>
          <p:cNvSpPr txBox="1"/>
          <p:nvPr/>
        </p:nvSpPr>
        <p:spPr>
          <a:xfrm>
            <a:off x="1246490" y="3042186"/>
            <a:ext cx="4200762" cy="1754326"/>
          </a:xfrm>
          <a:prstGeom prst="rect">
            <a:avLst/>
          </a:prstGeom>
          <a:noFill/>
        </p:spPr>
        <p:txBody>
          <a:bodyPr wrap="square" rtlCol="0">
            <a:spAutoFit/>
          </a:bodyPr>
          <a:lstStyle/>
          <a:p>
            <a:r>
              <a:rPr lang="ru-RU" sz="2200" dirty="0" err="1">
                <a:latin typeface="Helvetica" panose="020B0604020202020204" pitchFamily="34" charset="0"/>
                <a:cs typeface="Helvetica" panose="020B0604020202020204" pitchFamily="34" charset="0"/>
              </a:rPr>
              <a:t>Якщо</a:t>
            </a:r>
            <a:r>
              <a:rPr lang="ru-RU" sz="2200" dirty="0">
                <a:latin typeface="Helvetica" panose="020B0604020202020204" pitchFamily="34" charset="0"/>
                <a:cs typeface="Helvetica" panose="020B0604020202020204" pitchFamily="34" charset="0"/>
              </a:rPr>
              <a:t> разово </a:t>
            </a:r>
            <a:r>
              <a:rPr lang="ru-RU" sz="2200" dirty="0" err="1">
                <a:latin typeface="Helvetica" panose="020B0604020202020204" pitchFamily="34" charset="0"/>
                <a:cs typeface="Helvetica" panose="020B0604020202020204" pitchFamily="34" charset="0"/>
              </a:rPr>
              <a:t>скористались</a:t>
            </a:r>
            <a:br>
              <a:rPr lang="ru-RU" sz="2200" dirty="0">
                <a:latin typeface="Helvetica" panose="020B0604020202020204" pitchFamily="34" charset="0"/>
                <a:cs typeface="Helvetica" panose="020B0604020202020204" pitchFamily="34" charset="0"/>
              </a:rPr>
            </a:br>
            <a:r>
              <a:rPr lang="ru-RU" sz="2200" dirty="0">
                <a:latin typeface="Helvetica" panose="020B0604020202020204" pitchFamily="34" charset="0"/>
                <a:cs typeface="Helvetica" panose="020B0604020202020204" pitchFamily="34" charset="0"/>
              </a:rPr>
              <a:t>на суму </a:t>
            </a:r>
            <a:r>
              <a:rPr lang="ru-RU" sz="2200" dirty="0" err="1">
                <a:latin typeface="Helvetica" panose="020B0604020202020204" pitchFamily="34" charset="0"/>
                <a:cs typeface="Helvetica" panose="020B0604020202020204" pitchFamily="34" charset="0"/>
              </a:rPr>
              <a:t>понад</a:t>
            </a:r>
            <a:r>
              <a:rPr lang="ru-RU" sz="2200" dirty="0">
                <a:latin typeface="Helvetica" panose="020B0604020202020204" pitchFamily="34" charset="0"/>
                <a:cs typeface="Helvetica" panose="020B0604020202020204" pitchFamily="34" charset="0"/>
              </a:rPr>
              <a:t> 50 ПМ </a:t>
            </a:r>
            <a:r>
              <a:rPr lang="ru-RU" sz="2200" dirty="0" err="1">
                <a:latin typeface="Helvetica" panose="020B0604020202020204" pitchFamily="34" charset="0"/>
                <a:cs typeface="Helvetica" panose="020B0604020202020204" pitchFamily="34" charset="0"/>
              </a:rPr>
              <a:t>протягом</a:t>
            </a:r>
            <a:r>
              <a:rPr lang="ru-RU" sz="2200" dirty="0">
                <a:latin typeface="Helvetica" panose="020B0604020202020204" pitchFamily="34" charset="0"/>
                <a:cs typeface="Helvetica" panose="020B0604020202020204" pitchFamily="34" charset="0"/>
              </a:rPr>
              <a:t> </a:t>
            </a:r>
          </a:p>
          <a:p>
            <a:r>
              <a:rPr lang="ru-RU" sz="2200" dirty="0" err="1">
                <a:latin typeface="Helvetica" panose="020B0604020202020204" pitchFamily="34" charset="0"/>
                <a:cs typeface="Helvetica" panose="020B0604020202020204" pitchFamily="34" charset="0"/>
              </a:rPr>
              <a:t>звітного</a:t>
            </a:r>
            <a:r>
              <a:rPr lang="ru-RU" sz="2200" dirty="0">
                <a:latin typeface="Helvetica" panose="020B0604020202020204" pitchFamily="34" charset="0"/>
                <a:cs typeface="Helvetica" panose="020B0604020202020204" pitchFamily="34" charset="0"/>
              </a:rPr>
              <a:t> </a:t>
            </a:r>
            <a:r>
              <a:rPr lang="ru-RU" sz="2200" dirty="0" err="1">
                <a:latin typeface="Helvetica" panose="020B0604020202020204" pitchFamily="34" charset="0"/>
                <a:cs typeface="Helvetica" panose="020B0604020202020204" pitchFamily="34" charset="0"/>
              </a:rPr>
              <a:t>періоду</a:t>
            </a:r>
            <a:r>
              <a:rPr lang="ru-RU" sz="2200" dirty="0">
                <a:latin typeface="Helvetica" panose="020B0604020202020204" pitchFamily="34" charset="0"/>
                <a:cs typeface="Helvetica" panose="020B0604020202020204" pitchFamily="34" charset="0"/>
              </a:rPr>
              <a:t> (</a:t>
            </a:r>
            <a:r>
              <a:rPr lang="ru-RU" sz="2200" dirty="0" err="1">
                <a:latin typeface="Helvetica" panose="020B0604020202020204" pitchFamily="34" charset="0"/>
                <a:cs typeface="Helvetica" panose="020B0604020202020204" pitchFamily="34" charset="0"/>
              </a:rPr>
              <a:t>незалежно</a:t>
            </a:r>
            <a:r>
              <a:rPr lang="ru-RU" sz="2200" dirty="0">
                <a:latin typeface="Helvetica" panose="020B0604020202020204" pitchFamily="34" charset="0"/>
                <a:cs typeface="Helvetica" panose="020B0604020202020204" pitchFamily="34" charset="0"/>
              </a:rPr>
              <a:t> </a:t>
            </a:r>
            <a:r>
              <a:rPr lang="ru-RU" sz="2200" dirty="0" err="1">
                <a:latin typeface="Helvetica" panose="020B0604020202020204" pitchFamily="34" charset="0"/>
                <a:cs typeface="Helvetica" panose="020B0604020202020204" pitchFamily="34" charset="0"/>
              </a:rPr>
              <a:t>від</a:t>
            </a:r>
            <a:r>
              <a:rPr lang="ru-RU" sz="2200" dirty="0">
                <a:latin typeface="Helvetica" panose="020B0604020202020204" pitchFamily="34" charset="0"/>
                <a:cs typeface="Helvetica" panose="020B0604020202020204" pitchFamily="34" charset="0"/>
              </a:rPr>
              <a:t> </a:t>
            </a:r>
            <a:r>
              <a:rPr lang="ru-RU" sz="2200" dirty="0" err="1">
                <a:latin typeface="Helvetica" panose="020B0604020202020204" pitchFamily="34" charset="0"/>
                <a:cs typeface="Helvetica" panose="020B0604020202020204" pitchFamily="34" charset="0"/>
              </a:rPr>
              <a:t>погашення</a:t>
            </a:r>
            <a:r>
              <a:rPr lang="ru-RU" sz="2200" dirty="0">
                <a:latin typeface="Helvetica" panose="020B0604020202020204" pitchFamily="34" charset="0"/>
                <a:cs typeface="Helvetica" panose="020B0604020202020204" pitchFamily="34" charset="0"/>
              </a:rPr>
              <a:t>).</a:t>
            </a:r>
            <a:endParaRPr lang="en-US" sz="2200" dirty="0">
              <a:latin typeface="Helvetica" panose="020B0604020202020204" pitchFamily="34" charset="0"/>
              <a:cs typeface="Helvetica" panose="020B0604020202020204" pitchFamily="34" charset="0"/>
            </a:endParaRPr>
          </a:p>
          <a:p>
            <a:endParaRPr lang="ru-RU" sz="2000" dirty="0">
              <a:latin typeface="Helvetica" panose="020B0604020202020204" pitchFamily="34" charset="0"/>
              <a:cs typeface="Helvetica" panose="020B0604020202020204" pitchFamily="34" charset="0"/>
            </a:endParaRPr>
          </a:p>
        </p:txBody>
      </p:sp>
      <p:sp>
        <p:nvSpPr>
          <p:cNvPr id="19" name="TextBox 18">
            <a:extLst>
              <a:ext uri="{FF2B5EF4-FFF2-40B4-BE49-F238E27FC236}">
                <a16:creationId xmlns:a16="http://schemas.microsoft.com/office/drawing/2014/main" id="{22116D0C-1804-4B86-82FB-9822A8851383}"/>
              </a:ext>
            </a:extLst>
          </p:cNvPr>
          <p:cNvSpPr txBox="1"/>
          <p:nvPr/>
        </p:nvSpPr>
        <p:spPr>
          <a:xfrm>
            <a:off x="6744750" y="3042186"/>
            <a:ext cx="4804246" cy="1415772"/>
          </a:xfrm>
          <a:prstGeom prst="rect">
            <a:avLst/>
          </a:prstGeom>
          <a:noFill/>
        </p:spPr>
        <p:txBody>
          <a:bodyPr wrap="square" rtlCol="0">
            <a:spAutoFit/>
          </a:bodyPr>
          <a:lstStyle/>
          <a:p>
            <a:r>
              <a:rPr lang="ru-RU" sz="2200" dirty="0"/>
              <a:t> </a:t>
            </a:r>
            <a:r>
              <a:rPr lang="ru-RU" sz="2200" dirty="0" err="1">
                <a:latin typeface="Helvetica" panose="020B0604020202020204" pitchFamily="34" charset="0"/>
                <a:cs typeface="Helvetica" panose="020B0604020202020204" pitchFamily="34" charset="0"/>
              </a:rPr>
              <a:t>Залишок</a:t>
            </a:r>
            <a:r>
              <a:rPr lang="ru-RU" sz="2200" dirty="0">
                <a:latin typeface="Helvetica" panose="020B0604020202020204" pitchFamily="34" charset="0"/>
                <a:cs typeface="Helvetica" panose="020B0604020202020204" pitchFamily="34" charset="0"/>
              </a:rPr>
              <a:t> </a:t>
            </a:r>
            <a:r>
              <a:rPr lang="ru-RU" sz="2200" dirty="0" err="1">
                <a:latin typeface="Helvetica" panose="020B0604020202020204" pitchFamily="34" charset="0"/>
                <a:cs typeface="Helvetica" panose="020B0604020202020204" pitchFamily="34" charset="0"/>
              </a:rPr>
              <a:t>заборгованості</a:t>
            </a:r>
            <a:r>
              <a:rPr lang="ru-RU" sz="2200" dirty="0">
                <a:latin typeface="Helvetica" panose="020B0604020202020204" pitchFamily="34" charset="0"/>
                <a:cs typeface="Helvetica" panose="020B0604020202020204" pitchFamily="34" charset="0"/>
              </a:rPr>
              <a:t> на </a:t>
            </a:r>
            <a:r>
              <a:rPr lang="ru-RU" sz="2200" dirty="0" err="1">
                <a:latin typeface="Helvetica" panose="020B0604020202020204" pitchFamily="34" charset="0"/>
                <a:cs typeface="Helvetica" panose="020B0604020202020204" pitchFamily="34" charset="0"/>
              </a:rPr>
              <a:t>останній</a:t>
            </a:r>
            <a:r>
              <a:rPr lang="ru-RU" sz="2200" dirty="0">
                <a:latin typeface="Helvetica" panose="020B0604020202020204" pitchFamily="34" charset="0"/>
                <a:cs typeface="Helvetica" panose="020B0604020202020204" pitchFamily="34" charset="0"/>
              </a:rPr>
              <a:t> день </a:t>
            </a:r>
            <a:r>
              <a:rPr lang="ru-RU" sz="2200" dirty="0" err="1">
                <a:latin typeface="Helvetica" panose="020B0604020202020204" pitchFamily="34" charset="0"/>
                <a:cs typeface="Helvetica" panose="020B0604020202020204" pitchFamily="34" charset="0"/>
              </a:rPr>
              <a:t>звітного</a:t>
            </a:r>
            <a:r>
              <a:rPr lang="ru-RU" sz="2200" dirty="0">
                <a:latin typeface="Helvetica" panose="020B0604020202020204" pitchFamily="34" charset="0"/>
                <a:cs typeface="Helvetica" panose="020B0604020202020204" pitchFamily="34" charset="0"/>
              </a:rPr>
              <a:t> </a:t>
            </a:r>
            <a:r>
              <a:rPr lang="ru-RU" sz="2200" dirty="0" err="1">
                <a:latin typeface="Helvetica" panose="020B0604020202020204" pitchFamily="34" charset="0"/>
                <a:cs typeface="Helvetica" panose="020B0604020202020204" pitchFamily="34" charset="0"/>
              </a:rPr>
              <a:t>періоду</a:t>
            </a:r>
            <a:r>
              <a:rPr lang="ru-RU" sz="2200" dirty="0">
                <a:latin typeface="Helvetica" panose="020B0604020202020204" pitchFamily="34" charset="0"/>
                <a:cs typeface="Helvetica" panose="020B0604020202020204" pitchFamily="34" charset="0"/>
              </a:rPr>
              <a:t> </a:t>
            </a:r>
            <a:r>
              <a:rPr lang="ru-RU" sz="2200" dirty="0" err="1">
                <a:latin typeface="Helvetica" panose="020B0604020202020204" pitchFamily="34" charset="0"/>
                <a:cs typeface="Helvetica" panose="020B0604020202020204" pitchFamily="34" charset="0"/>
              </a:rPr>
              <a:t>перевищив</a:t>
            </a:r>
            <a:r>
              <a:rPr lang="ru-RU" sz="2200" dirty="0">
                <a:latin typeface="Helvetica" panose="020B0604020202020204" pitchFamily="34" charset="0"/>
                <a:cs typeface="Helvetica" panose="020B0604020202020204" pitchFamily="34" charset="0"/>
              </a:rPr>
              <a:t> 50 ПМ.</a:t>
            </a:r>
          </a:p>
          <a:p>
            <a:endParaRPr lang="ru-RU" sz="2000" dirty="0">
              <a:latin typeface="Helvetica" panose="020B0604020202020204" pitchFamily="34" charset="0"/>
              <a:cs typeface="Helvetica" panose="020B0604020202020204" pitchFamily="34" charset="0"/>
            </a:endParaRPr>
          </a:p>
        </p:txBody>
      </p:sp>
      <p:pic>
        <p:nvPicPr>
          <p:cNvPr id="21" name="Рисунок 20" descr="Зображення, що містить світлий&#10;&#10;Автоматично згенерований опис">
            <a:extLst>
              <a:ext uri="{FF2B5EF4-FFF2-40B4-BE49-F238E27FC236}">
                <a16:creationId xmlns:a16="http://schemas.microsoft.com/office/drawing/2014/main" id="{50B749EA-DFEB-49A4-9CB3-ACC5440C14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5641" y="4599664"/>
            <a:ext cx="949374" cy="949374"/>
          </a:xfrm>
          <a:prstGeom prst="rect">
            <a:avLst/>
          </a:prstGeom>
        </p:spPr>
      </p:pic>
      <p:sp>
        <p:nvSpPr>
          <p:cNvPr id="22" name="TextBox 21">
            <a:extLst>
              <a:ext uri="{FF2B5EF4-FFF2-40B4-BE49-F238E27FC236}">
                <a16:creationId xmlns:a16="http://schemas.microsoft.com/office/drawing/2014/main" id="{B908A4A9-13BC-47C4-8D15-1FA1A49CDA72}"/>
              </a:ext>
            </a:extLst>
          </p:cNvPr>
          <p:cNvSpPr txBox="1"/>
          <p:nvPr/>
        </p:nvSpPr>
        <p:spPr>
          <a:xfrm>
            <a:off x="2135014" y="4914350"/>
            <a:ext cx="9413981" cy="430887"/>
          </a:xfrm>
          <a:prstGeom prst="rect">
            <a:avLst/>
          </a:prstGeom>
          <a:noFill/>
        </p:spPr>
        <p:txBody>
          <a:bodyPr wrap="square" rtlCol="0">
            <a:spAutoFit/>
          </a:bodyPr>
          <a:lstStyle/>
          <a:p>
            <a:r>
              <a:rPr lang="ru-RU" sz="2200" dirty="0">
                <a:latin typeface="Helvetica" panose="020B0604020202020204" pitchFamily="34" charset="0"/>
                <a:cs typeface="Helvetica" panose="020B0604020202020204" pitchFamily="34" charset="0"/>
              </a:rPr>
              <a:t>За </a:t>
            </a:r>
            <a:r>
              <a:rPr lang="ru-RU" sz="2200" dirty="0" err="1">
                <a:latin typeface="Helvetica" panose="020B0604020202020204" pitchFamily="34" charset="0"/>
                <a:cs typeface="Helvetica" panose="020B0604020202020204" pitchFamily="34" charset="0"/>
              </a:rPr>
              <a:t>інших</a:t>
            </a:r>
            <a:r>
              <a:rPr lang="ru-RU" sz="2200" dirty="0">
                <a:latin typeface="Helvetica" panose="020B0604020202020204" pitchFamily="34" charset="0"/>
                <a:cs typeface="Helvetica" panose="020B0604020202020204" pitchFamily="34" charset="0"/>
              </a:rPr>
              <a:t> умов </a:t>
            </a:r>
            <a:r>
              <a:rPr lang="ru-RU" sz="2200" dirty="0" err="1">
                <a:latin typeface="Helvetica" panose="020B0604020202020204" pitchFamily="34" charset="0"/>
                <a:cs typeface="Helvetica" panose="020B0604020202020204" pitchFamily="34" charset="0"/>
              </a:rPr>
              <a:t>розмір</a:t>
            </a:r>
            <a:r>
              <a:rPr lang="ru-RU" sz="2200" dirty="0">
                <a:latin typeface="Helvetica" panose="020B0604020202020204" pitchFamily="34" charset="0"/>
                <a:cs typeface="Helvetica" panose="020B0604020202020204" pitchFamily="34" charset="0"/>
              </a:rPr>
              <a:t> </a:t>
            </a:r>
            <a:r>
              <a:rPr lang="ru-RU" sz="2200" dirty="0" err="1">
                <a:latin typeface="Helvetica" panose="020B0604020202020204" pitchFamily="34" charset="0"/>
                <a:cs typeface="Helvetica" panose="020B0604020202020204" pitchFamily="34" charset="0"/>
              </a:rPr>
              <a:t>коштів</a:t>
            </a:r>
            <a:r>
              <a:rPr lang="ru-RU" sz="2200" dirty="0">
                <a:latin typeface="Helvetica" panose="020B0604020202020204" pitchFamily="34" charset="0"/>
                <a:cs typeface="Helvetica" panose="020B0604020202020204" pitchFamily="34" charset="0"/>
              </a:rPr>
              <a:t>, </a:t>
            </a:r>
            <a:r>
              <a:rPr lang="ru-RU" sz="2200" dirty="0" err="1">
                <a:latin typeface="Helvetica" panose="020B0604020202020204" pitchFamily="34" charset="0"/>
                <a:cs typeface="Helvetica" panose="020B0604020202020204" pitchFamily="34" charset="0"/>
              </a:rPr>
              <a:t>якими</a:t>
            </a:r>
            <a:r>
              <a:rPr lang="ru-RU" sz="2200" dirty="0">
                <a:latin typeface="Helvetica" panose="020B0604020202020204" pitchFamily="34" charset="0"/>
                <a:cs typeface="Helvetica" panose="020B0604020202020204" pitchFamily="34" charset="0"/>
              </a:rPr>
              <a:t> </a:t>
            </a:r>
            <a:r>
              <a:rPr lang="ru-RU" sz="2200" dirty="0" err="1">
                <a:latin typeface="Helvetica" panose="020B0604020202020204" pitchFamily="34" charset="0"/>
                <a:cs typeface="Helvetica" panose="020B0604020202020204" pitchFamily="34" charset="0"/>
              </a:rPr>
              <a:t>користувалися</a:t>
            </a:r>
            <a:r>
              <a:rPr lang="ru-RU" sz="2200" dirty="0">
                <a:latin typeface="Helvetica" panose="020B0604020202020204" pitchFamily="34" charset="0"/>
                <a:cs typeface="Helvetica" panose="020B0604020202020204" pitchFamily="34" charset="0"/>
              </a:rPr>
              <a:t> не </a:t>
            </a:r>
            <a:r>
              <a:rPr lang="ru-RU" sz="2200" dirty="0" err="1">
                <a:latin typeface="Helvetica" panose="020B0604020202020204" pitchFamily="34" charset="0"/>
                <a:cs typeface="Helvetica" panose="020B0604020202020204" pitchFamily="34" charset="0"/>
              </a:rPr>
              <a:t>сумується</a:t>
            </a:r>
            <a:r>
              <a:rPr lang="ru-RU" sz="2200" dirty="0">
                <a:latin typeface="Helvetica" panose="020B0604020202020204" pitchFamily="34" charset="0"/>
                <a:cs typeface="Helvetica" panose="020B0604020202020204" pitchFamily="34" charset="0"/>
              </a:rPr>
              <a:t>.</a:t>
            </a:r>
          </a:p>
        </p:txBody>
      </p:sp>
      <p:sp>
        <p:nvSpPr>
          <p:cNvPr id="16" name="TextBox 15">
            <a:extLst>
              <a:ext uri="{FF2B5EF4-FFF2-40B4-BE49-F238E27FC236}">
                <a16:creationId xmlns:a16="http://schemas.microsoft.com/office/drawing/2014/main" id="{B21FBD6F-2175-4D27-A836-6D0046F2DA50}"/>
              </a:ext>
            </a:extLst>
          </p:cNvPr>
          <p:cNvSpPr txBox="1"/>
          <p:nvPr/>
        </p:nvSpPr>
        <p:spPr>
          <a:xfrm>
            <a:off x="929915" y="554054"/>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13. </a:t>
            </a:r>
            <a:r>
              <a:rPr lang="uk-UA" sz="3000" dirty="0">
                <a:solidFill>
                  <a:srgbClr val="000000"/>
                </a:solidFill>
                <a:effectLst>
                  <a:outerShdw blurRad="12700" dist="25400" dir="2700000" rotWithShape="0">
                    <a:srgbClr val="FFFFFF"/>
                  </a:outerShdw>
                </a:effectLst>
                <a:latin typeface="Open Sans" panose="020B0606030504020204" pitchFamily="34" charset="0"/>
                <a:ea typeface="Open Sans" panose="020B0606030504020204" pitchFamily="34" charset="0"/>
                <a:cs typeface="Open Sans" panose="020B0606030504020204" pitchFamily="34" charset="0"/>
                <a:sym typeface="Arial"/>
              </a:rPr>
              <a:t>Фінансові зобов’язання</a:t>
            </a:r>
            <a:endParaRPr lang="uk-UA" sz="30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7" name="Пряма сполучна лінія 16">
            <a:extLst>
              <a:ext uri="{FF2B5EF4-FFF2-40B4-BE49-F238E27FC236}">
                <a16:creationId xmlns:a16="http://schemas.microsoft.com/office/drawing/2014/main" id="{81779009-27F5-491E-9A57-D17873DD3BEF}"/>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grpSp>
        <p:nvGrpSpPr>
          <p:cNvPr id="20" name="Групувати 19">
            <a:extLst>
              <a:ext uri="{FF2B5EF4-FFF2-40B4-BE49-F238E27FC236}">
                <a16:creationId xmlns:a16="http://schemas.microsoft.com/office/drawing/2014/main" id="{2055E965-5A95-4CD9-B4F9-F0DAD9D62CAB}"/>
              </a:ext>
            </a:extLst>
          </p:cNvPr>
          <p:cNvGrpSpPr/>
          <p:nvPr/>
        </p:nvGrpSpPr>
        <p:grpSpPr>
          <a:xfrm>
            <a:off x="2938017" y="2556365"/>
            <a:ext cx="5980922" cy="491483"/>
            <a:chOff x="1486662" y="3078480"/>
            <a:chExt cx="8463534" cy="491483"/>
          </a:xfrm>
        </p:grpSpPr>
        <p:cxnSp>
          <p:nvCxnSpPr>
            <p:cNvPr id="23" name="Пряма сполучна лінія 22">
              <a:extLst>
                <a:ext uri="{FF2B5EF4-FFF2-40B4-BE49-F238E27FC236}">
                  <a16:creationId xmlns:a16="http://schemas.microsoft.com/office/drawing/2014/main" id="{200037BE-9E7F-4FAA-A3E7-93CB3B982853}"/>
                </a:ext>
              </a:extLst>
            </p:cNvPr>
            <p:cNvCxnSpPr/>
            <p:nvPr/>
          </p:nvCxnSpPr>
          <p:spPr>
            <a:xfrm>
              <a:off x="1767840" y="3078480"/>
              <a:ext cx="796544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4" name="Дуга 23">
              <a:extLst>
                <a:ext uri="{FF2B5EF4-FFF2-40B4-BE49-F238E27FC236}">
                  <a16:creationId xmlns:a16="http://schemas.microsoft.com/office/drawing/2014/main" id="{CB96456A-BDC3-402D-9B27-E4FDD0C6CB3F}"/>
                </a:ext>
              </a:extLst>
            </p:cNvPr>
            <p:cNvSpPr/>
            <p:nvPr/>
          </p:nvSpPr>
          <p:spPr>
            <a:xfrm flipH="1">
              <a:off x="1486662" y="3078480"/>
              <a:ext cx="562356" cy="491483"/>
            </a:xfrm>
            <a:prstGeom prst="arc">
              <a:avLst/>
            </a:prstGeom>
            <a:noFill/>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25" name="Дуга 24">
              <a:extLst>
                <a:ext uri="{FF2B5EF4-FFF2-40B4-BE49-F238E27FC236}">
                  <a16:creationId xmlns:a16="http://schemas.microsoft.com/office/drawing/2014/main" id="{5DA642AA-017F-45CF-93ED-BF81B7FF3A2A}"/>
                </a:ext>
              </a:extLst>
            </p:cNvPr>
            <p:cNvSpPr/>
            <p:nvPr/>
          </p:nvSpPr>
          <p:spPr>
            <a:xfrm>
              <a:off x="9387840" y="3078480"/>
              <a:ext cx="562356" cy="491483"/>
            </a:xfrm>
            <a:prstGeom prst="arc">
              <a:avLst>
                <a:gd name="adj1" fmla="val 16200000"/>
                <a:gd name="adj2" fmla="val 34"/>
              </a:avLst>
            </a:prstGeom>
            <a:noFill/>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grpSp>
      <p:sp>
        <p:nvSpPr>
          <p:cNvPr id="26" name="Прямокутник 25">
            <a:extLst>
              <a:ext uri="{FF2B5EF4-FFF2-40B4-BE49-F238E27FC236}">
                <a16:creationId xmlns:a16="http://schemas.microsoft.com/office/drawing/2014/main" id="{04CC8E97-7A09-4D3A-8B17-BCAD0CA524DC}"/>
              </a:ext>
            </a:extLst>
          </p:cNvPr>
          <p:cNvSpPr/>
          <p:nvPr/>
        </p:nvSpPr>
        <p:spPr>
          <a:xfrm>
            <a:off x="2854199" y="2767772"/>
            <a:ext cx="167635" cy="1676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7" name="Прямокутник 26">
            <a:extLst>
              <a:ext uri="{FF2B5EF4-FFF2-40B4-BE49-F238E27FC236}">
                <a16:creationId xmlns:a16="http://schemas.microsoft.com/office/drawing/2014/main" id="{08F7082A-B9DE-4EF3-B33B-64ABB88E7F26}"/>
              </a:ext>
            </a:extLst>
          </p:cNvPr>
          <p:cNvSpPr/>
          <p:nvPr/>
        </p:nvSpPr>
        <p:spPr>
          <a:xfrm>
            <a:off x="8843748" y="2767772"/>
            <a:ext cx="167635" cy="1676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015168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1138ECB-D314-4AAE-890B-7F022E9EFF93}"/>
              </a:ext>
            </a:extLst>
          </p:cNvPr>
          <p:cNvSpPr txBox="1"/>
          <p:nvPr/>
        </p:nvSpPr>
        <p:spPr>
          <a:xfrm>
            <a:off x="929915" y="569957"/>
            <a:ext cx="9604461" cy="553998"/>
          </a:xfrm>
          <a:prstGeom prst="rect">
            <a:avLst/>
          </a:prstGeom>
          <a:noFill/>
        </p:spPr>
        <p:txBody>
          <a:bodyPr wrap="square" rtlCol="0">
            <a:spAutoFit/>
          </a:bodyPr>
          <a:lstStyle/>
          <a:p>
            <a:r>
              <a:rPr lang="uk-UA" sz="3000"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Розділ 14. </a:t>
            </a:r>
            <a:r>
              <a:rPr lang="uk-UA" sz="3000" dirty="0">
                <a:solidFill>
                  <a:srgbClr val="FF0000"/>
                </a:solidFill>
                <a:effectLst>
                  <a:outerShdw blurRad="12700" dist="25400" dir="2700000" rotWithShape="0">
                    <a:srgbClr val="FFFFFF"/>
                  </a:outerShdw>
                </a:effectLst>
                <a:latin typeface="Open Sans" panose="020B0606030504020204" pitchFamily="34" charset="0"/>
                <a:ea typeface="Open Sans" panose="020B0606030504020204" pitchFamily="34" charset="0"/>
                <a:cs typeface="Open Sans" panose="020B0606030504020204" pitchFamily="34" charset="0"/>
                <a:sym typeface="Arial"/>
              </a:rPr>
              <a:t>Видатки та правочини</a:t>
            </a:r>
            <a:endParaRPr lang="uk-UA" sz="30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EFF0E206-5617-422A-B2F1-A051CAF44679}"/>
              </a:ext>
            </a:extLst>
          </p:cNvPr>
          <p:cNvSpPr txBox="1"/>
          <p:nvPr/>
        </p:nvSpPr>
        <p:spPr>
          <a:xfrm>
            <a:off x="957908" y="2027275"/>
            <a:ext cx="5138092" cy="3170099"/>
          </a:xfrm>
          <a:prstGeom prst="rect">
            <a:avLst/>
          </a:prstGeom>
          <a:noFill/>
        </p:spPr>
        <p:txBody>
          <a:bodyPr wrap="square" rtlCol="0">
            <a:spAutoFit/>
          </a:bodyPr>
          <a:lstStyle/>
          <a:p>
            <a:pPr algn="ctr"/>
            <a:r>
              <a:rPr lang="uk-UA" sz="2000" b="1" dirty="0">
                <a:solidFill>
                  <a:srgbClr val="27A0F2"/>
                </a:solidFill>
                <a:latin typeface="Helvetica" panose="020B0604020202020204" pitchFamily="34" charset="0"/>
                <a:cs typeface="Helvetica" panose="020B0604020202020204" pitchFamily="34" charset="0"/>
              </a:rPr>
              <a:t>Правочин</a:t>
            </a:r>
            <a:endParaRPr lang="en-US" sz="2000" b="1" dirty="0">
              <a:solidFill>
                <a:srgbClr val="27A0F2"/>
              </a:solidFill>
              <a:latin typeface="Helvetica" panose="020B0604020202020204" pitchFamily="34" charset="0"/>
              <a:cs typeface="Helvetica" panose="020B0604020202020204" pitchFamily="34" charset="0"/>
            </a:endParaRPr>
          </a:p>
          <a:p>
            <a:pPr algn="ctr"/>
            <a:endParaRPr lang="uk-UA" sz="2000" b="1" dirty="0">
              <a:latin typeface="Helvetica" panose="020B0604020202020204" pitchFamily="34" charset="0"/>
              <a:cs typeface="Helvetica" panose="020B0604020202020204" pitchFamily="34" charset="0"/>
            </a:endParaRPr>
          </a:p>
          <a:p>
            <a:r>
              <a:rPr lang="uk-UA" sz="2000" dirty="0">
                <a:latin typeface="Helvetica" panose="020B0604020202020204" pitchFamily="34" charset="0"/>
                <a:cs typeface="Helvetica" panose="020B0604020202020204" pitchFamily="34" charset="0"/>
              </a:rPr>
              <a:t>усі, вчинені у звітному періоді, </a:t>
            </a:r>
            <a:br>
              <a:rPr lang="uk-UA" sz="2000" dirty="0">
                <a:latin typeface="Helvetica" panose="020B0604020202020204" pitchFamily="34" charset="0"/>
                <a:cs typeface="Helvetica" panose="020B0604020202020204" pitchFamily="34" charset="0"/>
              </a:rPr>
            </a:br>
            <a:r>
              <a:rPr lang="uk-UA" sz="2000" dirty="0">
                <a:latin typeface="Helvetica" panose="020B0604020202020204" pitchFamily="34" charset="0"/>
                <a:cs typeface="Helvetica" panose="020B0604020202020204" pitchFamily="34" charset="0"/>
              </a:rPr>
              <a:t>на підставі яких у декларанта виникає або припиняється право власності, володіння чи користування на об’єкти, зазначені у розділах</a:t>
            </a:r>
            <a:r>
              <a:rPr lang="en-US" sz="2000" dirty="0">
                <a:latin typeface="Helvetica" panose="020B0604020202020204" pitchFamily="34" charset="0"/>
                <a:cs typeface="Helvetica" panose="020B0604020202020204" pitchFamily="34" charset="0"/>
              </a:rPr>
              <a:t> </a:t>
            </a:r>
            <a:r>
              <a:rPr lang="uk-UA" sz="2000" dirty="0">
                <a:latin typeface="Helvetica" panose="020B0604020202020204" pitchFamily="34" charset="0"/>
                <a:cs typeface="Helvetica" panose="020B0604020202020204" pitchFamily="34" charset="0"/>
              </a:rPr>
              <a:t>3-13 декларації.</a:t>
            </a:r>
            <a:endParaRPr lang="en-US" sz="2000" dirty="0">
              <a:latin typeface="Helvetica" panose="020B0604020202020204" pitchFamily="34" charset="0"/>
              <a:cs typeface="Helvetica" panose="020B0604020202020204" pitchFamily="34" charset="0"/>
            </a:endParaRPr>
          </a:p>
          <a:p>
            <a:endParaRPr lang="uk-UA" sz="2000" dirty="0">
              <a:latin typeface="Helvetica" panose="020B0604020202020204" pitchFamily="34" charset="0"/>
              <a:cs typeface="Helvetica" panose="020B0604020202020204" pitchFamily="34" charset="0"/>
            </a:endParaRPr>
          </a:p>
          <a:p>
            <a:r>
              <a:rPr lang="uk-UA" sz="2000" dirty="0">
                <a:latin typeface="Helvetica" panose="020B0604020202020204" pitchFamily="34" charset="0"/>
                <a:cs typeface="Helvetica" panose="020B0604020202020204" pitchFamily="34" charset="0"/>
              </a:rPr>
              <a:t>Вартість предмету правочину </a:t>
            </a:r>
            <a:br>
              <a:rPr lang="uk-UA" sz="2000" dirty="0">
                <a:latin typeface="Helvetica" panose="020B0604020202020204" pitchFamily="34" charset="0"/>
                <a:cs typeface="Helvetica" panose="020B0604020202020204" pitchFamily="34" charset="0"/>
              </a:rPr>
            </a:br>
            <a:r>
              <a:rPr lang="uk-UA" sz="2000" dirty="0">
                <a:latin typeface="Helvetica" panose="020B0604020202020204" pitchFamily="34" charset="0"/>
                <a:cs typeface="Helvetica" panose="020B0604020202020204" pitchFamily="34" charset="0"/>
              </a:rPr>
              <a:t>50 прожиткових мінімумів і більше.</a:t>
            </a:r>
          </a:p>
        </p:txBody>
      </p:sp>
      <p:sp>
        <p:nvSpPr>
          <p:cNvPr id="11" name="TextBox 10">
            <a:extLst>
              <a:ext uri="{FF2B5EF4-FFF2-40B4-BE49-F238E27FC236}">
                <a16:creationId xmlns:a16="http://schemas.microsoft.com/office/drawing/2014/main" id="{0EE51A37-8436-495C-9F73-35AFE253B32C}"/>
              </a:ext>
            </a:extLst>
          </p:cNvPr>
          <p:cNvSpPr txBox="1"/>
          <p:nvPr/>
        </p:nvSpPr>
        <p:spPr>
          <a:xfrm>
            <a:off x="6429559" y="2042516"/>
            <a:ext cx="5138092" cy="2554545"/>
          </a:xfrm>
          <a:prstGeom prst="rect">
            <a:avLst/>
          </a:prstGeom>
          <a:noFill/>
        </p:spPr>
        <p:txBody>
          <a:bodyPr wrap="square" rtlCol="0">
            <a:spAutoFit/>
          </a:bodyPr>
          <a:lstStyle/>
          <a:p>
            <a:pPr algn="ctr"/>
            <a:r>
              <a:rPr lang="uk-UA" sz="2000" b="1" dirty="0">
                <a:solidFill>
                  <a:srgbClr val="27A0F2"/>
                </a:solidFill>
                <a:latin typeface="Helvetica" panose="020B0604020202020204" pitchFamily="34" charset="0"/>
                <a:cs typeface="Helvetica" panose="020B0604020202020204" pitchFamily="34" charset="0"/>
              </a:rPr>
              <a:t>Видатки</a:t>
            </a:r>
            <a:endParaRPr lang="en-US" sz="2000" dirty="0">
              <a:solidFill>
                <a:srgbClr val="27A0F2"/>
              </a:solidFill>
              <a:latin typeface="Helvetica" panose="020B0604020202020204" pitchFamily="34" charset="0"/>
              <a:cs typeface="Helvetica" panose="020B0604020202020204" pitchFamily="34" charset="0"/>
            </a:endParaRPr>
          </a:p>
          <a:p>
            <a:pPr algn="ctr"/>
            <a:endParaRPr lang="ru-RU" sz="2000" dirty="0">
              <a:latin typeface="Helvetica" panose="020B0604020202020204" pitchFamily="34" charset="0"/>
              <a:cs typeface="Helvetica" panose="020B0604020202020204" pitchFamily="34" charset="0"/>
            </a:endParaRPr>
          </a:p>
          <a:p>
            <a:r>
              <a:rPr lang="uk-UA" sz="2000" dirty="0">
                <a:latin typeface="Helvetica" panose="020B0604020202020204" pitchFamily="34" charset="0"/>
                <a:cs typeface="Helvetica" panose="020B0604020202020204" pitchFamily="34" charset="0"/>
              </a:rPr>
              <a:t>зазначаються у разі, якщо розмір відповідного видатку (разового) перевищує 50 прожиткових мінімумів .</a:t>
            </a:r>
          </a:p>
          <a:p>
            <a:endParaRPr lang="uk-UA" sz="2000" dirty="0">
              <a:latin typeface="Helvetica" panose="020B0604020202020204" pitchFamily="34" charset="0"/>
              <a:cs typeface="Helvetica" panose="020B0604020202020204" pitchFamily="34" charset="0"/>
            </a:endParaRPr>
          </a:p>
          <a:p>
            <a:r>
              <a:rPr lang="uk-UA" sz="2000" dirty="0">
                <a:latin typeface="Helvetica" panose="020B0604020202020204" pitchFamily="34" charset="0"/>
                <a:cs typeface="Helvetica" panose="020B0604020202020204" pitchFamily="34" charset="0"/>
              </a:rPr>
              <a:t>До таких відомостей включаються дані про вид правочину, його предмет.</a:t>
            </a:r>
          </a:p>
        </p:txBody>
      </p:sp>
      <p:pic>
        <p:nvPicPr>
          <p:cNvPr id="12" name="Рисунок 11" descr="Зображення, що містить знак&#10;&#10;Автоматично згенерований опис">
            <a:extLst>
              <a:ext uri="{FF2B5EF4-FFF2-40B4-BE49-F238E27FC236}">
                <a16:creationId xmlns:a16="http://schemas.microsoft.com/office/drawing/2014/main" id="{9B2EC35A-6D88-4086-8195-63BC78018D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0976" y="1850420"/>
            <a:ext cx="994481" cy="763857"/>
          </a:xfrm>
          <a:prstGeom prst="rect">
            <a:avLst/>
          </a:prstGeom>
        </p:spPr>
      </p:pic>
      <p:pic>
        <p:nvPicPr>
          <p:cNvPr id="16" name="Рисунок 15" descr="Зображення, що містить знак&#10;&#10;Автоматично згенерований опис">
            <a:extLst>
              <a:ext uri="{FF2B5EF4-FFF2-40B4-BE49-F238E27FC236}">
                <a16:creationId xmlns:a16="http://schemas.microsoft.com/office/drawing/2014/main" id="{9376F209-DE2C-41CD-8F37-72CFF3C6BE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8536" y="1850420"/>
            <a:ext cx="994481" cy="763857"/>
          </a:xfrm>
          <a:prstGeom prst="rect">
            <a:avLst/>
          </a:prstGeom>
        </p:spPr>
      </p:pic>
      <p:cxnSp>
        <p:nvCxnSpPr>
          <p:cNvPr id="15" name="Пряма сполучна лінія 14">
            <a:extLst>
              <a:ext uri="{FF2B5EF4-FFF2-40B4-BE49-F238E27FC236}">
                <a16:creationId xmlns:a16="http://schemas.microsoft.com/office/drawing/2014/main" id="{14FE60E4-625E-469A-8AB5-17D27B5E1623}"/>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5475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3224463" y="1299632"/>
            <a:ext cx="8415766" cy="5016758"/>
          </a:xfrm>
          <a:prstGeom prst="rect">
            <a:avLst/>
          </a:prstGeom>
          <a:noFill/>
        </p:spPr>
        <p:txBody>
          <a:bodyPr wrap="square" rtlCol="0">
            <a:spAutoFit/>
          </a:bodyPr>
          <a:lstStyle/>
          <a:p>
            <a:pPr marL="457200" indent="-4572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стосується лише декларанта, а не членів сім’ї;</a:t>
            </a:r>
          </a:p>
          <a:p>
            <a:pPr marL="457200" indent="-4572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видатки та правочини вчинені у звітному періоді;</a:t>
            </a:r>
          </a:p>
          <a:p>
            <a:pPr marL="457200" indent="-4572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поріг декларування — 50 прожиткових мінімумів;</a:t>
            </a:r>
          </a:p>
          <a:p>
            <a:pPr marL="457200" indent="-4572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не має значення, чи перебуває предмет правочину у власності чи користуванні суб'єкта декларування станом на 31 грудня;</a:t>
            </a:r>
          </a:p>
          <a:p>
            <a:pPr marL="457200" indent="-4572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інформація про видатки: не дублювати правочин, </a:t>
            </a:r>
            <a:br>
              <a:rPr lang="uk-UA" sz="2000" dirty="0">
                <a:latin typeface="Helvetica" panose="020B0604020202020204" pitchFamily="34" charset="0"/>
                <a:cs typeface="Helvetica" panose="020B0604020202020204" pitchFamily="34" charset="0"/>
              </a:rPr>
            </a:br>
            <a:r>
              <a:rPr lang="uk-UA" sz="2000" dirty="0">
                <a:latin typeface="Helvetica" panose="020B0604020202020204" pitchFamily="34" charset="0"/>
                <a:cs typeface="Helvetica" panose="020B0604020202020204" pitchFamily="34" charset="0"/>
              </a:rPr>
              <a:t>який спричинив відповідний видаток</a:t>
            </a:r>
            <a:r>
              <a:rPr lang="en-US" sz="2000" dirty="0">
                <a:latin typeface="Helvetica" panose="020B0604020202020204" pitchFamily="34" charset="0"/>
                <a:cs typeface="Helvetica" panose="020B0604020202020204" pitchFamily="34" charset="0"/>
              </a:rPr>
              <a:t> </a:t>
            </a:r>
            <a:r>
              <a:rPr lang="uk-UA" sz="2000" dirty="0">
                <a:latin typeface="Helvetica" panose="020B0604020202020204" pitchFamily="34" charset="0"/>
                <a:cs typeface="Helvetica" panose="020B0604020202020204" pitchFamily="34" charset="0"/>
              </a:rPr>
              <a:t>у розділі</a:t>
            </a:r>
            <a:br>
              <a:rPr lang="uk-UA" sz="2000" dirty="0">
                <a:latin typeface="Helvetica" panose="020B0604020202020204" pitchFamily="34" charset="0"/>
                <a:cs typeface="Helvetica" panose="020B0604020202020204" pitchFamily="34" charset="0"/>
              </a:rPr>
            </a:br>
            <a:r>
              <a:rPr lang="uk-UA" sz="2000" dirty="0">
                <a:latin typeface="Helvetica" panose="020B0604020202020204" pitchFamily="34" charset="0"/>
                <a:cs typeface="Helvetica" panose="020B0604020202020204" pitchFamily="34" charset="0"/>
              </a:rPr>
              <a:t>«Інші правочини»;</a:t>
            </a:r>
          </a:p>
          <a:p>
            <a:pPr marL="457200" indent="-4572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об’єкти декларування, які відображаються в інших розділах, повинні бути також відображені в розділі </a:t>
            </a:r>
            <a:br>
              <a:rPr lang="uk-UA" sz="2000" dirty="0">
                <a:latin typeface="Helvetica" panose="020B0604020202020204" pitchFamily="34" charset="0"/>
                <a:cs typeface="Helvetica" panose="020B0604020202020204" pitchFamily="34" charset="0"/>
              </a:rPr>
            </a:br>
            <a:r>
              <a:rPr lang="uk-UA" sz="2000" dirty="0">
                <a:latin typeface="Helvetica" panose="020B0604020202020204" pitchFamily="34" charset="0"/>
                <a:cs typeface="Helvetica" panose="020B0604020202020204" pitchFamily="34" charset="0"/>
              </a:rPr>
              <a:t>«Видатки та правочини» як предмет правочину за умови </a:t>
            </a:r>
            <a:br>
              <a:rPr lang="uk-UA" sz="2000" dirty="0">
                <a:latin typeface="Helvetica" panose="020B0604020202020204" pitchFamily="34" charset="0"/>
                <a:cs typeface="Helvetica" panose="020B0604020202020204" pitchFamily="34" charset="0"/>
              </a:rPr>
            </a:br>
            <a:r>
              <a:rPr lang="uk-UA" sz="2000" dirty="0">
                <a:latin typeface="Helvetica" panose="020B0604020202020204" pitchFamily="34" charset="0"/>
                <a:cs typeface="Helvetica" panose="020B0604020202020204" pitchFamily="34" charset="0"/>
              </a:rPr>
              <a:t>їх набуття у звітному періоді;</a:t>
            </a:r>
          </a:p>
          <a:p>
            <a:pPr marL="457200" indent="-4572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у «Видатки та правочини» вказуються правочини, на підставі яких у суб’єкта виникли фінансові зобов’язання, навіть якщо вони були припинені станом на 31 грудня.</a:t>
            </a:r>
          </a:p>
          <a:p>
            <a:pPr marL="457200" indent="-457200">
              <a:buFont typeface="Wingdings" panose="05000000000000000000" pitchFamily="2" charset="2"/>
              <a:buChar char="§"/>
            </a:pPr>
            <a:r>
              <a:rPr lang="ru-RU" sz="2000" dirty="0" err="1">
                <a:latin typeface="Helvetica" panose="020B0604020202020204" pitchFamily="34" charset="0"/>
                <a:cs typeface="Helvetica" panose="020B0604020202020204" pitchFamily="34" charset="0"/>
              </a:rPr>
              <a:t>цей</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розділ</a:t>
            </a:r>
            <a:r>
              <a:rPr lang="ru-RU" sz="2000" dirty="0">
                <a:latin typeface="Helvetica" panose="020B0604020202020204" pitchFamily="34" charset="0"/>
                <a:cs typeface="Helvetica" panose="020B0604020202020204" pitchFamily="34" charset="0"/>
              </a:rPr>
              <a:t> не </a:t>
            </a:r>
            <a:r>
              <a:rPr lang="ru-RU" sz="2000" dirty="0" err="1">
                <a:latin typeface="Helvetica" panose="020B0604020202020204" pitchFamily="34" charset="0"/>
                <a:cs typeface="Helvetica" panose="020B0604020202020204" pitchFamily="34" charset="0"/>
              </a:rPr>
              <a:t>заповнюється</a:t>
            </a:r>
            <a:r>
              <a:rPr lang="ru-RU" sz="2000" dirty="0">
                <a:latin typeface="Helvetica" panose="020B0604020202020204" pitchFamily="34" charset="0"/>
                <a:cs typeface="Helvetica" panose="020B0604020202020204" pitchFamily="34" charset="0"/>
              </a:rPr>
              <a:t> у </a:t>
            </a:r>
            <a:r>
              <a:rPr lang="ru-RU" sz="2000" dirty="0" err="1">
                <a:latin typeface="Helvetica" panose="020B0604020202020204" pitchFamily="34" charset="0"/>
                <a:cs typeface="Helvetica" panose="020B0604020202020204" pitchFamily="34" charset="0"/>
              </a:rPr>
              <a:t>декларації</a:t>
            </a:r>
            <a:r>
              <a:rPr lang="ru-RU" sz="2000" dirty="0">
                <a:latin typeface="Helvetica" panose="020B0604020202020204" pitchFamily="34" charset="0"/>
                <a:cs typeface="Helvetica" panose="020B0604020202020204" pitchFamily="34" charset="0"/>
              </a:rPr>
              <a:t> кандидата на посаду.</a:t>
            </a:r>
            <a:endParaRPr lang="uk-UA" sz="2000" dirty="0">
              <a:latin typeface="Helvetica" panose="020B0604020202020204" pitchFamily="34" charset="0"/>
              <a:cs typeface="Helvetica" panose="020B0604020202020204" pitchFamily="34" charset="0"/>
            </a:endParaRPr>
          </a:p>
        </p:txBody>
      </p:sp>
      <p:pic>
        <p:nvPicPr>
          <p:cNvPr id="11" name="Рисунок 10" descr="Зображення, що містить світлий&#10;&#10;Автоматично згенерований опис">
            <a:extLst>
              <a:ext uri="{FF2B5EF4-FFF2-40B4-BE49-F238E27FC236}">
                <a16:creationId xmlns:a16="http://schemas.microsoft.com/office/drawing/2014/main" id="{90A43DEF-3B97-4D74-A272-6BB2572C6A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152" y="1919751"/>
            <a:ext cx="3121481" cy="3121481"/>
          </a:xfrm>
          <a:prstGeom prst="rect">
            <a:avLst/>
          </a:prstGeom>
        </p:spPr>
      </p:pic>
      <p:sp>
        <p:nvSpPr>
          <p:cNvPr id="12" name="TextBox 11">
            <a:extLst>
              <a:ext uri="{FF2B5EF4-FFF2-40B4-BE49-F238E27FC236}">
                <a16:creationId xmlns:a16="http://schemas.microsoft.com/office/drawing/2014/main" id="{07489A21-5208-49B2-8871-322373F832C4}"/>
              </a:ext>
            </a:extLst>
          </p:cNvPr>
          <p:cNvSpPr txBox="1"/>
          <p:nvPr/>
        </p:nvSpPr>
        <p:spPr>
          <a:xfrm>
            <a:off x="929915" y="569957"/>
            <a:ext cx="9604461" cy="553998"/>
          </a:xfrm>
          <a:prstGeom prst="rect">
            <a:avLst/>
          </a:prstGeom>
          <a:noFill/>
        </p:spPr>
        <p:txBody>
          <a:bodyPr wrap="square" rtlCol="0">
            <a:spAutoFit/>
          </a:bodyPr>
          <a:lstStyle/>
          <a:p>
            <a:r>
              <a:rPr lang="uk-UA"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Розділ 14. </a:t>
            </a:r>
            <a:r>
              <a:rPr lang="uk-UA" sz="3000" dirty="0">
                <a:solidFill>
                  <a:srgbClr val="000000"/>
                </a:solidFill>
                <a:effectLst>
                  <a:outerShdw blurRad="12700" dist="25400" dir="2700000" rotWithShape="0">
                    <a:srgbClr val="FFFFFF"/>
                  </a:outerShdw>
                </a:effectLst>
                <a:latin typeface="Open Sans" panose="020B0606030504020204" pitchFamily="34" charset="0"/>
                <a:ea typeface="Open Sans" panose="020B0606030504020204" pitchFamily="34" charset="0"/>
                <a:cs typeface="Open Sans" panose="020B0606030504020204" pitchFamily="34" charset="0"/>
                <a:sym typeface="Arial"/>
              </a:rPr>
              <a:t>Видатки та правочини</a:t>
            </a:r>
            <a:endParaRPr lang="uk-UA" sz="30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4" name="Пряма сполучна лінія 13">
            <a:extLst>
              <a:ext uri="{FF2B5EF4-FFF2-40B4-BE49-F238E27FC236}">
                <a16:creationId xmlns:a16="http://schemas.microsoft.com/office/drawing/2014/main" id="{85327E9B-D02C-4B93-AD87-C444013A1A91}"/>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3830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C6C5C04-0DC3-469D-AE1C-EAFC79612575}"/>
              </a:ext>
            </a:extLst>
          </p:cNvPr>
          <p:cNvSpPr txBox="1"/>
          <p:nvPr/>
        </p:nvSpPr>
        <p:spPr>
          <a:xfrm>
            <a:off x="929915" y="569957"/>
            <a:ext cx="9604461" cy="553998"/>
          </a:xfrm>
          <a:prstGeom prst="rect">
            <a:avLst/>
          </a:prstGeom>
          <a:noFill/>
        </p:spPr>
        <p:txBody>
          <a:bodyPr wrap="square" rtlCol="0">
            <a:spAutoFit/>
          </a:bodyPr>
          <a:lstStyle/>
          <a:p>
            <a:r>
              <a:rPr lang="uk-UA"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Розділ 14. </a:t>
            </a:r>
            <a:r>
              <a:rPr lang="uk-UA" sz="3000" dirty="0">
                <a:solidFill>
                  <a:srgbClr val="000000"/>
                </a:solidFill>
                <a:effectLst>
                  <a:outerShdw blurRad="12700" dist="25400" dir="2700000" rotWithShape="0">
                    <a:srgbClr val="FFFFFF"/>
                  </a:outerShdw>
                </a:effectLst>
                <a:latin typeface="Open Sans" panose="020B0606030504020204" pitchFamily="34" charset="0"/>
                <a:ea typeface="Open Sans" panose="020B0606030504020204" pitchFamily="34" charset="0"/>
                <a:cs typeface="Open Sans" panose="020B0606030504020204" pitchFamily="34" charset="0"/>
                <a:sym typeface="Arial"/>
              </a:rPr>
              <a:t>Видатки та правочини</a:t>
            </a:r>
            <a:endParaRPr lang="uk-UA" sz="30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Пряма сполучна лінія 11">
            <a:extLst>
              <a:ext uri="{FF2B5EF4-FFF2-40B4-BE49-F238E27FC236}">
                <a16:creationId xmlns:a16="http://schemas.microsoft.com/office/drawing/2014/main" id="{547EDFEF-BA68-474D-BAD9-D21541DA79E4}"/>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929915" y="1263759"/>
            <a:ext cx="10258316" cy="5078313"/>
          </a:xfrm>
          <a:prstGeom prst="rect">
            <a:avLst/>
          </a:prstGeom>
        </p:spPr>
        <p:txBody>
          <a:bodyPr wrap="square">
            <a:spAutoFit/>
          </a:bodyPr>
          <a:lstStyle/>
          <a:p>
            <a:pPr algn="just"/>
            <a:r>
              <a:rPr lang="uk-UA" sz="2400" b="1" dirty="0">
                <a:solidFill>
                  <a:srgbClr val="00B0F0"/>
                </a:solidFill>
                <a:latin typeface="Helvetica" panose="020B0604020202020204" pitchFamily="34" charset="0"/>
                <a:cs typeface="Helvetica" panose="020B0604020202020204" pitchFamily="34" charset="0"/>
              </a:rPr>
              <a:t>               </a:t>
            </a:r>
          </a:p>
          <a:p>
            <a:pPr algn="just"/>
            <a:r>
              <a:rPr lang="uk-UA" sz="2400" b="1" dirty="0">
                <a:solidFill>
                  <a:srgbClr val="00B0F0"/>
                </a:solidFill>
                <a:latin typeface="Helvetica" panose="020B0604020202020204" pitchFamily="34" charset="0"/>
                <a:cs typeface="Helvetica" panose="020B0604020202020204" pitchFamily="34" charset="0"/>
              </a:rPr>
              <a:t>	  Видатками </a:t>
            </a:r>
            <a:r>
              <a:rPr lang="uk-UA" sz="2400" dirty="0">
                <a:solidFill>
                  <a:srgbClr val="00B0F0"/>
                </a:solidFill>
                <a:latin typeface="Helvetica" panose="020B0604020202020204" pitchFamily="34" charset="0"/>
                <a:cs typeface="Helvetica" panose="020B0604020202020204" pitchFamily="34" charset="0"/>
              </a:rPr>
              <a:t>для цілей декларування є:</a:t>
            </a:r>
          </a:p>
          <a:p>
            <a:pPr algn="just"/>
            <a:endParaRPr lang="uk-UA" sz="2400" dirty="0">
              <a:solidFill>
                <a:srgbClr val="00B0F0"/>
              </a:solidFill>
              <a:latin typeface="Helvetica" panose="020B0604020202020204" pitchFamily="34" charset="0"/>
              <a:cs typeface="Helvetica" panose="020B0604020202020204" pitchFamily="34" charset="0"/>
            </a:endParaRPr>
          </a:p>
          <a:p>
            <a:pPr algn="just"/>
            <a:r>
              <a:rPr lang="uk-UA" dirty="0">
                <a:solidFill>
                  <a:srgbClr val="1A1A22"/>
                </a:solidFill>
                <a:latin typeface="Ubuntu"/>
              </a:rPr>
              <a:t>1) </a:t>
            </a:r>
            <a:r>
              <a:rPr lang="uk-UA" b="1" dirty="0">
                <a:solidFill>
                  <a:srgbClr val="1A1A22"/>
                </a:solidFill>
                <a:latin typeface="Ubuntu"/>
              </a:rPr>
              <a:t>грошові кошти</a:t>
            </a:r>
            <a:r>
              <a:rPr lang="uk-UA" dirty="0">
                <a:solidFill>
                  <a:srgbClr val="1A1A22"/>
                </a:solidFill>
                <a:latin typeface="Ubuntu"/>
              </a:rPr>
              <a:t> суб’єкта декларування, передані у зв’язку з правочином, вчиненим з метою:</a:t>
            </a:r>
          </a:p>
          <a:p>
            <a:pPr algn="just"/>
            <a:r>
              <a:rPr lang="uk-UA" dirty="0">
                <a:solidFill>
                  <a:srgbClr val="1A1A22"/>
                </a:solidFill>
                <a:latin typeface="Ubuntu"/>
              </a:rPr>
              <a:t>а) придбання у власність, володіння, користування активів, зазначених у ч. 1 ст. 46 Закону, та/або послуг (оплата навчання, лікування, косметичних, туристичних послуг тощо);</a:t>
            </a:r>
          </a:p>
          <a:p>
            <a:pPr algn="just"/>
            <a:r>
              <a:rPr lang="uk-UA" dirty="0">
                <a:solidFill>
                  <a:srgbClr val="1A1A22"/>
                </a:solidFill>
                <a:latin typeface="Ubuntu"/>
              </a:rPr>
              <a:t>б) виконання договірних зобов’язань, в тому числі фінансових (боржником за зобов’язанням);</a:t>
            </a:r>
          </a:p>
          <a:p>
            <a:pPr algn="just"/>
            <a:r>
              <a:rPr lang="uk-UA" dirty="0">
                <a:solidFill>
                  <a:srgbClr val="1A1A22"/>
                </a:solidFill>
                <a:latin typeface="Ubuntu"/>
              </a:rPr>
              <a:t>в) надання благодійної, матеріальної, фінансової допомоги;</a:t>
            </a:r>
          </a:p>
          <a:p>
            <a:pPr algn="just"/>
            <a:r>
              <a:rPr lang="uk-UA" dirty="0">
                <a:solidFill>
                  <a:srgbClr val="1A1A22"/>
                </a:solidFill>
                <a:latin typeface="Ubuntu"/>
              </a:rPr>
              <a:t>г) фінансової підтримки політичної партії у формі внеску;</a:t>
            </a:r>
          </a:p>
          <a:p>
            <a:pPr algn="just"/>
            <a:r>
              <a:rPr lang="uk-UA" dirty="0">
                <a:solidFill>
                  <a:srgbClr val="1A1A22"/>
                </a:solidFill>
                <a:latin typeface="Ubuntu"/>
              </a:rPr>
              <a:t>ґ) виконання рішення суду, яке набуло законної сили;</a:t>
            </a:r>
          </a:p>
          <a:p>
            <a:pPr algn="just"/>
            <a:r>
              <a:rPr lang="uk-UA" dirty="0">
                <a:solidFill>
                  <a:srgbClr val="1A1A22"/>
                </a:solidFill>
                <a:latin typeface="Ubuntu"/>
              </a:rPr>
              <a:t>д) дарування (грошові кошти як подарунок);</a:t>
            </a:r>
          </a:p>
          <a:p>
            <a:pPr algn="just"/>
            <a:endParaRPr lang="uk-UA" dirty="0">
              <a:solidFill>
                <a:srgbClr val="1A1A22"/>
              </a:solidFill>
              <a:latin typeface="Ubuntu"/>
            </a:endParaRPr>
          </a:p>
          <a:p>
            <a:pPr algn="just"/>
            <a:r>
              <a:rPr lang="uk-UA" dirty="0">
                <a:solidFill>
                  <a:srgbClr val="1A1A22"/>
                </a:solidFill>
                <a:latin typeface="Ubuntu"/>
              </a:rPr>
              <a:t>2)</a:t>
            </a:r>
            <a:r>
              <a:rPr lang="uk-UA" b="1" dirty="0">
                <a:solidFill>
                  <a:srgbClr val="1A1A22"/>
                </a:solidFill>
                <a:latin typeface="Ubuntu"/>
              </a:rPr>
              <a:t> майно </a:t>
            </a:r>
            <a:r>
              <a:rPr lang="uk-UA" dirty="0">
                <a:solidFill>
                  <a:srgbClr val="1A1A22"/>
                </a:solidFill>
                <a:latin typeface="Ubuntu"/>
              </a:rPr>
              <a:t>суб’єкта декларування (за умови припинення права власності на нього), яке є:</a:t>
            </a:r>
          </a:p>
          <a:p>
            <a:pPr algn="just"/>
            <a:r>
              <a:rPr lang="en-US" dirty="0">
                <a:solidFill>
                  <a:srgbClr val="1A1A22"/>
                </a:solidFill>
                <a:latin typeface="Ubuntu"/>
              </a:rPr>
              <a:t>a) </a:t>
            </a:r>
            <a:r>
              <a:rPr lang="uk-UA" dirty="0">
                <a:solidFill>
                  <a:srgbClr val="1A1A22"/>
                </a:solidFill>
                <a:latin typeface="Ubuntu"/>
              </a:rPr>
              <a:t>засобом платежу відповідно до умов договору (наприклад, є предметом договору міни (бартеру));</a:t>
            </a:r>
          </a:p>
          <a:p>
            <a:pPr algn="just"/>
            <a:r>
              <a:rPr lang="uk-UA" dirty="0">
                <a:solidFill>
                  <a:srgbClr val="1A1A22"/>
                </a:solidFill>
                <a:latin typeface="Ubuntu"/>
              </a:rPr>
              <a:t>б) матеріальною підтримкою політичної партії у формі внеску;</a:t>
            </a:r>
          </a:p>
          <a:p>
            <a:pPr algn="just"/>
            <a:r>
              <a:rPr lang="uk-UA" dirty="0">
                <a:solidFill>
                  <a:srgbClr val="1A1A22"/>
                </a:solidFill>
                <a:latin typeface="Ubuntu"/>
              </a:rPr>
              <a:t>в) вкладом у статутний капітал товариства тощо.</a:t>
            </a:r>
            <a:endParaRPr lang="uk-UA" b="0" i="0" dirty="0">
              <a:solidFill>
                <a:srgbClr val="1A1A22"/>
              </a:solidFill>
              <a:effectLst/>
              <a:latin typeface="Ubuntu"/>
            </a:endParaRPr>
          </a:p>
        </p:txBody>
      </p:sp>
      <p:pic>
        <p:nvPicPr>
          <p:cNvPr id="13" name="Рисунок 12" descr="Зображення, що містить знак&#10;&#10;Автоматично згенерований опис">
            <a:extLst>
              <a:ext uri="{FF2B5EF4-FFF2-40B4-BE49-F238E27FC236}">
                <a16:creationId xmlns:a16="http://schemas.microsoft.com/office/drawing/2014/main" id="{9B2EC35A-6D88-4086-8195-63BC78018D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6123" y="1475310"/>
            <a:ext cx="994481" cy="763857"/>
          </a:xfrm>
          <a:prstGeom prst="rect">
            <a:avLst/>
          </a:prstGeom>
        </p:spPr>
      </p:pic>
    </p:spTree>
    <p:extLst>
      <p:ext uri="{BB962C8B-B14F-4D97-AF65-F5344CB8AC3E}">
        <p14:creationId xmlns:p14="http://schemas.microsoft.com/office/powerpoint/2010/main" val="3821255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D6113C-88CF-4AC8-9E3A-FAAA3481C3E2}"/>
              </a:ext>
            </a:extLst>
          </p:cNvPr>
          <p:cNvSpPr txBox="1"/>
          <p:nvPr/>
        </p:nvSpPr>
        <p:spPr>
          <a:xfrm>
            <a:off x="957908" y="2643202"/>
            <a:ext cx="5221234" cy="1785104"/>
          </a:xfrm>
          <a:prstGeom prst="rect">
            <a:avLst/>
          </a:prstGeom>
          <a:noFill/>
        </p:spPr>
        <p:txBody>
          <a:bodyPr wrap="square" rtlCol="0">
            <a:spAutoFit/>
          </a:bodyPr>
          <a:lstStyle/>
          <a:p>
            <a:r>
              <a:rPr lang="uk-UA" sz="2200" b="1" dirty="0">
                <a:solidFill>
                  <a:srgbClr val="27A0F2"/>
                </a:solidFill>
                <a:latin typeface="Helvetica" panose="020B0604020202020204" pitchFamily="34" charset="0"/>
                <a:cs typeface="Helvetica" panose="020B0604020202020204" pitchFamily="34" charset="0"/>
              </a:rPr>
              <a:t>Власність:</a:t>
            </a:r>
          </a:p>
          <a:p>
            <a:endParaRPr lang="uk-UA" sz="2200" b="1" dirty="0">
              <a:latin typeface="Helvetica" panose="020B0604020202020204" pitchFamily="34" charset="0"/>
              <a:cs typeface="Helvetica" panose="020B0604020202020204" pitchFamily="34" charset="0"/>
            </a:endParaRPr>
          </a:p>
          <a:p>
            <a:r>
              <a:rPr lang="uk-UA" sz="2200" dirty="0">
                <a:latin typeface="Helvetica" panose="020B0604020202020204" pitchFamily="34" charset="0"/>
                <a:cs typeface="Helvetica" panose="020B0604020202020204" pitchFamily="34" charset="0"/>
              </a:rPr>
              <a:t>декларується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за наявності на кінець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звітного періоду.</a:t>
            </a:r>
          </a:p>
        </p:txBody>
      </p:sp>
      <p:sp>
        <p:nvSpPr>
          <p:cNvPr id="10" name="TextBox 9">
            <a:extLst>
              <a:ext uri="{FF2B5EF4-FFF2-40B4-BE49-F238E27FC236}">
                <a16:creationId xmlns:a16="http://schemas.microsoft.com/office/drawing/2014/main" id="{ECE9A976-2D16-4232-A3EB-95F7103B7BF5}"/>
              </a:ext>
            </a:extLst>
          </p:cNvPr>
          <p:cNvSpPr txBox="1"/>
          <p:nvPr/>
        </p:nvSpPr>
        <p:spPr>
          <a:xfrm>
            <a:off x="6046128" y="2667956"/>
            <a:ext cx="5319458" cy="2800767"/>
          </a:xfrm>
          <a:prstGeom prst="rect">
            <a:avLst/>
          </a:prstGeom>
          <a:noFill/>
        </p:spPr>
        <p:txBody>
          <a:bodyPr wrap="square" rtlCol="0">
            <a:spAutoFit/>
          </a:bodyPr>
          <a:lstStyle/>
          <a:p>
            <a:r>
              <a:rPr lang="uk-UA" sz="2200" b="1" dirty="0">
                <a:solidFill>
                  <a:srgbClr val="27A0F2"/>
                </a:solidFill>
                <a:latin typeface="Helvetica" panose="020B0604020202020204" pitchFamily="34" charset="0"/>
                <a:cs typeface="Helvetica" panose="020B0604020202020204" pitchFamily="34" charset="0"/>
              </a:rPr>
              <a:t>Володіння</a:t>
            </a:r>
            <a:r>
              <a:rPr lang="en-US" sz="2200" b="1" dirty="0">
                <a:solidFill>
                  <a:srgbClr val="27A0F2"/>
                </a:solidFill>
                <a:latin typeface="Helvetica" panose="020B0604020202020204" pitchFamily="34" charset="0"/>
                <a:cs typeface="Helvetica" panose="020B0604020202020204" pitchFamily="34" charset="0"/>
              </a:rPr>
              <a:t>/</a:t>
            </a:r>
            <a:r>
              <a:rPr lang="uk-UA" sz="2200" b="1" dirty="0">
                <a:solidFill>
                  <a:srgbClr val="27A0F2"/>
                </a:solidFill>
                <a:latin typeface="Helvetica" panose="020B0604020202020204" pitchFamily="34" charset="0"/>
                <a:cs typeface="Helvetica" panose="020B0604020202020204" pitchFamily="34" charset="0"/>
              </a:rPr>
              <a:t>користування об’єктом:</a:t>
            </a:r>
          </a:p>
          <a:p>
            <a:endParaRPr lang="uk-UA" sz="2200" dirty="0">
              <a:solidFill>
                <a:srgbClr val="000000"/>
              </a:solidFill>
              <a:latin typeface="Helvetica" panose="020B0604020202020204" pitchFamily="34" charset="0"/>
              <a:cs typeface="Helvetica" panose="020B0604020202020204" pitchFamily="34" charset="0"/>
            </a:endParaRPr>
          </a:p>
          <a:p>
            <a:r>
              <a:rPr lang="uk-UA" sz="2200" dirty="0">
                <a:solidFill>
                  <a:srgbClr val="000000"/>
                </a:solidFill>
                <a:latin typeface="Helvetica" panose="020B0604020202020204" pitchFamily="34" charset="0"/>
                <a:cs typeface="Helvetica" panose="020B0604020202020204" pitchFamily="34" charset="0"/>
              </a:rPr>
              <a:t>1) станом на 31 грудня </a:t>
            </a:r>
          </a:p>
          <a:p>
            <a:endParaRPr lang="uk-UA" sz="2200" dirty="0">
              <a:solidFill>
                <a:srgbClr val="000000"/>
              </a:solidFill>
              <a:latin typeface="Helvetica" panose="020B0604020202020204" pitchFamily="34" charset="0"/>
              <a:cs typeface="Helvetica" panose="020B0604020202020204" pitchFamily="34" charset="0"/>
            </a:endParaRPr>
          </a:p>
          <a:p>
            <a:r>
              <a:rPr lang="uk-UA" sz="2200" dirty="0">
                <a:solidFill>
                  <a:srgbClr val="000000"/>
                </a:solidFill>
                <a:latin typeface="Helvetica" panose="020B0604020202020204" pitchFamily="34" charset="0"/>
                <a:cs typeface="Helvetica" panose="020B0604020202020204" pitchFamily="34" charset="0"/>
              </a:rPr>
              <a:t>ТА</a:t>
            </a:r>
          </a:p>
          <a:p>
            <a:endParaRPr lang="uk-UA" sz="2200" dirty="0">
              <a:solidFill>
                <a:srgbClr val="000000"/>
              </a:solidFill>
              <a:latin typeface="Helvetica" panose="020B0604020202020204" pitchFamily="34" charset="0"/>
              <a:cs typeface="Helvetica" panose="020B0604020202020204" pitchFamily="34" charset="0"/>
            </a:endParaRPr>
          </a:p>
          <a:p>
            <a:r>
              <a:rPr lang="uk-UA" sz="2200" dirty="0">
                <a:solidFill>
                  <a:srgbClr val="000000"/>
                </a:solidFill>
                <a:latin typeface="Helvetica" panose="020B0604020202020204" pitchFamily="34" charset="0"/>
                <a:cs typeface="Helvetica" panose="020B0604020202020204" pitchFamily="34" charset="0"/>
              </a:rPr>
              <a:t>2) не менше половини днів звітного періоду.</a:t>
            </a:r>
          </a:p>
        </p:txBody>
      </p:sp>
      <p:sp>
        <p:nvSpPr>
          <p:cNvPr id="15" name="TextBox 14">
            <a:extLst>
              <a:ext uri="{FF2B5EF4-FFF2-40B4-BE49-F238E27FC236}">
                <a16:creationId xmlns:a16="http://schemas.microsoft.com/office/drawing/2014/main" id="{78B4FF23-4865-4F06-8A03-0469927A18CD}"/>
              </a:ext>
            </a:extLst>
          </p:cNvPr>
          <p:cNvSpPr txBox="1"/>
          <p:nvPr/>
        </p:nvSpPr>
        <p:spPr>
          <a:xfrm>
            <a:off x="652368" y="6022553"/>
            <a:ext cx="9882837" cy="430887"/>
          </a:xfrm>
          <a:prstGeom prst="rect">
            <a:avLst/>
          </a:prstGeom>
          <a:noFill/>
        </p:spPr>
        <p:txBody>
          <a:bodyPr wrap="square" rtlCol="0">
            <a:spAutoFit/>
          </a:bodyPr>
          <a:lstStyle/>
          <a:p>
            <a:pPr algn="ctr"/>
            <a:r>
              <a:rPr lang="uk-UA" sz="2200" b="1" dirty="0">
                <a:solidFill>
                  <a:srgbClr val="27A0F2"/>
                </a:solidFill>
                <a:latin typeface="Helvetica" panose="020B0604020202020204" pitchFamily="34" charset="0"/>
                <a:cs typeface="Helvetica" panose="020B0604020202020204" pitchFamily="34" charset="0"/>
              </a:rPr>
              <a:t>Власність ≠ володіння або користування </a:t>
            </a:r>
          </a:p>
        </p:txBody>
      </p:sp>
      <p:sp>
        <p:nvSpPr>
          <p:cNvPr id="16" name="TextBox 15">
            <a:extLst>
              <a:ext uri="{FF2B5EF4-FFF2-40B4-BE49-F238E27FC236}">
                <a16:creationId xmlns:a16="http://schemas.microsoft.com/office/drawing/2014/main" id="{5060667B-4D18-4BC9-9389-6CA9B26B9442}"/>
              </a:ext>
            </a:extLst>
          </p:cNvPr>
          <p:cNvSpPr txBox="1"/>
          <p:nvPr/>
        </p:nvSpPr>
        <p:spPr>
          <a:xfrm>
            <a:off x="930744" y="519199"/>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Загальні правила</a:t>
            </a:r>
          </a:p>
        </p:txBody>
      </p:sp>
      <p:cxnSp>
        <p:nvCxnSpPr>
          <p:cNvPr id="17" name="Пряма сполучна лінія 16">
            <a:extLst>
              <a:ext uri="{FF2B5EF4-FFF2-40B4-BE49-F238E27FC236}">
                <a16:creationId xmlns:a16="http://schemas.microsoft.com/office/drawing/2014/main" id="{974DE696-B7DE-4B8B-A7D1-C90E8F630077}"/>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pic>
        <p:nvPicPr>
          <p:cNvPr id="18" name="Рисунок 17" descr="Зображення, що містить знак&#10;&#10;Автоматично згенерований опис">
            <a:extLst>
              <a:ext uri="{FF2B5EF4-FFF2-40B4-BE49-F238E27FC236}">
                <a16:creationId xmlns:a16="http://schemas.microsoft.com/office/drawing/2014/main" id="{D0EF976D-8254-4E1E-B417-DD836D1770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9508" y="1543606"/>
            <a:ext cx="994481" cy="763857"/>
          </a:xfrm>
          <a:prstGeom prst="rect">
            <a:avLst/>
          </a:prstGeom>
        </p:spPr>
      </p:pic>
      <p:pic>
        <p:nvPicPr>
          <p:cNvPr id="19" name="Рисунок 18" descr="Зображення, що містить знак&#10;&#10;Автоматично згенерований опис">
            <a:extLst>
              <a:ext uri="{FF2B5EF4-FFF2-40B4-BE49-F238E27FC236}">
                <a16:creationId xmlns:a16="http://schemas.microsoft.com/office/drawing/2014/main" id="{9F85F3C8-4355-4AD2-9806-5DBA19E915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8094" y="1539602"/>
            <a:ext cx="994481" cy="763857"/>
          </a:xfrm>
          <a:prstGeom prst="rect">
            <a:avLst/>
          </a:prstGeom>
        </p:spPr>
      </p:pic>
      <p:cxnSp>
        <p:nvCxnSpPr>
          <p:cNvPr id="12" name="Пряма сполучна лінія 16">
            <a:extLst>
              <a:ext uri="{FF2B5EF4-FFF2-40B4-BE49-F238E27FC236}">
                <a16:creationId xmlns:a16="http://schemas.microsoft.com/office/drawing/2014/main" id="{974DE696-B7DE-4B8B-A7D1-C90E8F630077}"/>
              </a:ext>
            </a:extLst>
          </p:cNvPr>
          <p:cNvCxnSpPr>
            <a:cxnSpLocks/>
          </p:cNvCxnSpPr>
          <p:nvPr/>
        </p:nvCxnSpPr>
        <p:spPr>
          <a:xfrm flipH="1">
            <a:off x="758291" y="5867622"/>
            <a:ext cx="10257487"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6885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3007276" y="1605504"/>
            <a:ext cx="7917397" cy="4708981"/>
          </a:xfrm>
          <a:prstGeom prst="rect">
            <a:avLst/>
          </a:prstGeom>
          <a:noFill/>
        </p:spPr>
        <p:txBody>
          <a:bodyPr wrap="square" rtlCol="0">
            <a:spAutoFit/>
          </a:bodyPr>
          <a:lstStyle/>
          <a:p>
            <a:pPr algn="just"/>
            <a:r>
              <a:rPr lang="ru-RU" sz="2000" b="1" dirty="0" err="1">
                <a:solidFill>
                  <a:srgbClr val="00B0F0"/>
                </a:solidFill>
                <a:latin typeface="Helvetica" panose="020B0604020202020204" pitchFamily="34" charset="0"/>
                <a:cs typeface="Helvetica" panose="020B0604020202020204" pitchFamily="34" charset="0"/>
              </a:rPr>
              <a:t>Правочином</a:t>
            </a:r>
            <a:r>
              <a:rPr lang="ru-RU" sz="2000" b="1" dirty="0">
                <a:solidFill>
                  <a:srgbClr val="00B0F0"/>
                </a:solidFill>
                <a:latin typeface="Helvetica" panose="020B0604020202020204" pitchFamily="34" charset="0"/>
                <a:cs typeface="Helvetica" panose="020B0604020202020204" pitchFamily="34" charset="0"/>
              </a:rPr>
              <a:t> </a:t>
            </a:r>
            <a:r>
              <a:rPr lang="ru-RU" sz="2000" dirty="0">
                <a:latin typeface="Helvetica" panose="020B0604020202020204" pitchFamily="34" charset="0"/>
                <a:cs typeface="Helvetica" panose="020B0604020202020204" pitchFamily="34" charset="0"/>
              </a:rPr>
              <a:t>є </a:t>
            </a:r>
            <a:r>
              <a:rPr lang="ru-RU" sz="2000" dirty="0" err="1">
                <a:latin typeface="Helvetica" panose="020B0604020202020204" pitchFamily="34" charset="0"/>
                <a:cs typeface="Helvetica" panose="020B0604020202020204" pitchFamily="34" charset="0"/>
              </a:rPr>
              <a:t>дія</a:t>
            </a:r>
            <a:r>
              <a:rPr lang="ru-RU" sz="2000" dirty="0">
                <a:latin typeface="Helvetica" panose="020B0604020202020204" pitchFamily="34" charset="0"/>
                <a:cs typeface="Helvetica" panose="020B0604020202020204" pitchFamily="34" charset="0"/>
              </a:rPr>
              <a:t> особи, </a:t>
            </a:r>
            <a:r>
              <a:rPr lang="ru-RU" sz="2000" dirty="0" err="1">
                <a:latin typeface="Helvetica" panose="020B0604020202020204" pitchFamily="34" charset="0"/>
                <a:cs typeface="Helvetica" panose="020B0604020202020204" pitchFamily="34" charset="0"/>
              </a:rPr>
              <a:t>спрямована</a:t>
            </a:r>
            <a:r>
              <a:rPr lang="ru-RU" sz="2000" dirty="0">
                <a:latin typeface="Helvetica" panose="020B0604020202020204" pitchFamily="34" charset="0"/>
                <a:cs typeface="Helvetica" panose="020B0604020202020204" pitchFamily="34" charset="0"/>
              </a:rPr>
              <a:t> на </a:t>
            </a:r>
            <a:r>
              <a:rPr lang="ru-RU" sz="2000" dirty="0" err="1">
                <a:latin typeface="Helvetica" panose="020B0604020202020204" pitchFamily="34" charset="0"/>
                <a:cs typeface="Helvetica" panose="020B0604020202020204" pitchFamily="34" charset="0"/>
              </a:rPr>
              <a:t>набуття</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зміну</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або</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припинення</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цивільних</a:t>
            </a:r>
            <a:r>
              <a:rPr lang="ru-RU" sz="2000" dirty="0">
                <a:latin typeface="Helvetica" panose="020B0604020202020204" pitchFamily="34" charset="0"/>
                <a:cs typeface="Helvetica" panose="020B0604020202020204" pitchFamily="34" charset="0"/>
              </a:rPr>
              <a:t> прав та </a:t>
            </a:r>
            <a:r>
              <a:rPr lang="ru-RU" sz="2000" dirty="0" err="1">
                <a:latin typeface="Helvetica" panose="020B0604020202020204" pitchFamily="34" charset="0"/>
                <a:cs typeface="Helvetica" panose="020B0604020202020204" pitchFamily="34" charset="0"/>
              </a:rPr>
              <a:t>обов’язків</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Правочини</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можуть</a:t>
            </a:r>
            <a:r>
              <a:rPr lang="ru-RU" sz="2000" dirty="0">
                <a:latin typeface="Helvetica" panose="020B0604020202020204" pitchFamily="34" charset="0"/>
                <a:cs typeface="Helvetica" panose="020B0604020202020204" pitchFamily="34" charset="0"/>
              </a:rPr>
              <a:t> бути </a:t>
            </a:r>
            <a:r>
              <a:rPr lang="ru-RU" sz="2000" dirty="0" err="1">
                <a:latin typeface="Helvetica" panose="020B0604020202020204" pitchFamily="34" charset="0"/>
                <a:cs typeface="Helvetica" panose="020B0604020202020204" pitchFamily="34" charset="0"/>
              </a:rPr>
              <a:t>односторонніми</a:t>
            </a:r>
            <a:r>
              <a:rPr lang="ru-RU" sz="2000" dirty="0">
                <a:latin typeface="Helvetica" panose="020B0604020202020204" pitchFamily="34" charset="0"/>
                <a:cs typeface="Helvetica" panose="020B0604020202020204" pitchFamily="34" charset="0"/>
              </a:rPr>
              <a:t> та </a:t>
            </a:r>
            <a:r>
              <a:rPr lang="ru-RU" sz="2000" dirty="0" err="1">
                <a:latin typeface="Helvetica" panose="020B0604020202020204" pitchFamily="34" charset="0"/>
                <a:cs typeface="Helvetica" panose="020B0604020202020204" pitchFamily="34" charset="0"/>
              </a:rPr>
              <a:t>дво</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чи</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багатосторонніми</a:t>
            </a:r>
            <a:r>
              <a:rPr lang="ru-RU" sz="2000" dirty="0">
                <a:latin typeface="Helvetica" panose="020B0604020202020204" pitchFamily="34" charset="0"/>
                <a:cs typeface="Helvetica" panose="020B0604020202020204" pitchFamily="34" charset="0"/>
              </a:rPr>
              <a:t> (договори).</a:t>
            </a:r>
          </a:p>
          <a:p>
            <a:pPr algn="just"/>
            <a:endParaRPr lang="ru-RU" sz="2000" dirty="0">
              <a:latin typeface="Helvetica" panose="020B0604020202020204" pitchFamily="34" charset="0"/>
              <a:cs typeface="Helvetica" panose="020B0604020202020204" pitchFamily="34" charset="0"/>
            </a:endParaRPr>
          </a:p>
          <a:p>
            <a:pPr algn="just"/>
            <a:r>
              <a:rPr lang="ru-RU" sz="2000" b="1" dirty="0" err="1">
                <a:latin typeface="Helvetica" panose="020B0604020202020204" pitchFamily="34" charset="0"/>
                <a:cs typeface="Helvetica" panose="020B0604020202020204" pitchFamily="34" charset="0"/>
              </a:rPr>
              <a:t>Односторонній</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правочин</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може</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створювати</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обов’язки</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лише</a:t>
            </a:r>
            <a:r>
              <a:rPr lang="ru-RU" sz="2000" dirty="0">
                <a:latin typeface="Helvetica" panose="020B0604020202020204" pitchFamily="34" charset="0"/>
                <a:cs typeface="Helvetica" panose="020B0604020202020204" pitchFamily="34" charset="0"/>
              </a:rPr>
              <a:t> для особи, яка </a:t>
            </a:r>
            <a:r>
              <a:rPr lang="ru-RU" sz="2000" dirty="0" err="1">
                <a:latin typeface="Helvetica" panose="020B0604020202020204" pitchFamily="34" charset="0"/>
                <a:cs typeface="Helvetica" panose="020B0604020202020204" pitchFamily="34" charset="0"/>
              </a:rPr>
              <a:t>його</a:t>
            </a:r>
            <a:r>
              <a:rPr lang="ru-RU" sz="2000" dirty="0">
                <a:latin typeface="Helvetica" panose="020B0604020202020204" pitchFamily="34" charset="0"/>
                <a:cs typeface="Helvetica" panose="020B0604020202020204" pitchFamily="34" charset="0"/>
              </a:rPr>
              <a:t> вчинила (для </a:t>
            </a:r>
            <a:r>
              <a:rPr lang="ru-RU" sz="2000" dirty="0" err="1">
                <a:latin typeface="Helvetica" panose="020B0604020202020204" pitchFamily="34" charset="0"/>
                <a:cs typeface="Helvetica" panose="020B0604020202020204" pitchFamily="34" charset="0"/>
              </a:rPr>
              <a:t>інших</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осіб</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лише</a:t>
            </a:r>
            <a:r>
              <a:rPr lang="ru-RU" sz="2000" dirty="0">
                <a:latin typeface="Helvetica" panose="020B0604020202020204" pitchFamily="34" charset="0"/>
                <a:cs typeface="Helvetica" panose="020B0604020202020204" pitchFamily="34" charset="0"/>
              </a:rPr>
              <a:t> у </a:t>
            </a:r>
            <a:r>
              <a:rPr lang="ru-RU" sz="2000" dirty="0" err="1">
                <a:latin typeface="Helvetica" panose="020B0604020202020204" pitchFamily="34" charset="0"/>
                <a:cs typeface="Helvetica" panose="020B0604020202020204" pitchFamily="34" charset="0"/>
              </a:rPr>
              <a:t>випадках</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встановлених</a:t>
            </a:r>
            <a:r>
              <a:rPr lang="ru-RU" sz="2000" dirty="0">
                <a:latin typeface="Helvetica" panose="020B0604020202020204" pitchFamily="34" charset="0"/>
                <a:cs typeface="Helvetica" panose="020B0604020202020204" pitchFamily="34" charset="0"/>
              </a:rPr>
              <a:t> законом, </a:t>
            </a:r>
            <a:r>
              <a:rPr lang="ru-RU" sz="2000" dirty="0" err="1">
                <a:latin typeface="Helvetica" panose="020B0604020202020204" pitchFamily="34" charset="0"/>
                <a:cs typeface="Helvetica" panose="020B0604020202020204" pitchFamily="34" charset="0"/>
              </a:rPr>
              <a:t>або</a:t>
            </a:r>
            <a:r>
              <a:rPr lang="ru-RU" sz="2000" dirty="0">
                <a:latin typeface="Helvetica" panose="020B0604020202020204" pitchFamily="34" charset="0"/>
                <a:cs typeface="Helvetica" panose="020B0604020202020204" pitchFamily="34" charset="0"/>
              </a:rPr>
              <a:t> за </a:t>
            </a:r>
            <a:r>
              <a:rPr lang="ru-RU" sz="2000" dirty="0" err="1">
                <a:latin typeface="Helvetica" panose="020B0604020202020204" pitchFamily="34" charset="0"/>
                <a:cs typeface="Helvetica" panose="020B0604020202020204" pitchFamily="34" charset="0"/>
              </a:rPr>
              <a:t>домовленістю</a:t>
            </a:r>
            <a:r>
              <a:rPr lang="ru-RU" sz="2000" dirty="0">
                <a:latin typeface="Helvetica" panose="020B0604020202020204" pitchFamily="34" charset="0"/>
                <a:cs typeface="Helvetica" panose="020B0604020202020204" pitchFamily="34" charset="0"/>
              </a:rPr>
              <a:t> з </a:t>
            </a:r>
            <a:r>
              <a:rPr lang="ru-RU" sz="2000" dirty="0" err="1">
                <a:latin typeface="Helvetica" panose="020B0604020202020204" pitchFamily="34" charset="0"/>
                <a:cs typeface="Helvetica" panose="020B0604020202020204" pitchFamily="34" charset="0"/>
              </a:rPr>
              <a:t>цими</a:t>
            </a:r>
            <a:r>
              <a:rPr lang="ru-RU" sz="2000" dirty="0">
                <a:latin typeface="Helvetica" panose="020B0604020202020204" pitchFamily="34" charset="0"/>
                <a:cs typeface="Helvetica" panose="020B0604020202020204" pitchFamily="34" charset="0"/>
              </a:rPr>
              <a:t> особами), </a:t>
            </a:r>
            <a:r>
              <a:rPr lang="ru-RU" sz="2000" dirty="0" err="1">
                <a:latin typeface="Helvetica" panose="020B0604020202020204" pitchFamily="34" charset="0"/>
                <a:cs typeface="Helvetica" panose="020B0604020202020204" pitchFamily="34" charset="0"/>
              </a:rPr>
              <a:t>наприклад</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дарування</a:t>
            </a:r>
            <a:r>
              <a:rPr lang="ru-RU" sz="2000" dirty="0">
                <a:latin typeface="Helvetica" panose="020B0604020202020204" pitchFamily="34" charset="0"/>
                <a:cs typeface="Helvetica" panose="020B0604020202020204" pitchFamily="34" charset="0"/>
              </a:rPr>
              <a:t> майна.</a:t>
            </a:r>
          </a:p>
          <a:p>
            <a:pPr algn="just"/>
            <a:endParaRPr lang="ru-RU" sz="2000" dirty="0">
              <a:latin typeface="Helvetica" panose="020B0604020202020204" pitchFamily="34" charset="0"/>
              <a:cs typeface="Helvetica" panose="020B0604020202020204" pitchFamily="34" charset="0"/>
            </a:endParaRPr>
          </a:p>
          <a:p>
            <a:pPr algn="just"/>
            <a:r>
              <a:rPr lang="ru-RU" sz="2000" b="1" dirty="0" err="1">
                <a:latin typeface="Helvetica" panose="020B0604020202020204" pitchFamily="34" charset="0"/>
                <a:cs typeface="Helvetica" panose="020B0604020202020204" pitchFamily="34" charset="0"/>
              </a:rPr>
              <a:t>Дво</a:t>
            </a:r>
            <a:r>
              <a:rPr lang="ru-RU" sz="2000" b="1" dirty="0">
                <a:latin typeface="Helvetica" panose="020B0604020202020204" pitchFamily="34" charset="0"/>
                <a:cs typeface="Helvetica" panose="020B0604020202020204" pitchFamily="34" charset="0"/>
              </a:rPr>
              <a:t>- </a:t>
            </a:r>
            <a:r>
              <a:rPr lang="ru-RU" sz="2000" b="1" dirty="0" err="1">
                <a:latin typeface="Helvetica" panose="020B0604020202020204" pitchFamily="34" charset="0"/>
                <a:cs typeface="Helvetica" panose="020B0604020202020204" pitchFamily="34" charset="0"/>
              </a:rPr>
              <a:t>чи</a:t>
            </a:r>
            <a:r>
              <a:rPr lang="ru-RU" sz="2000" b="1" dirty="0">
                <a:latin typeface="Helvetica" panose="020B0604020202020204" pitchFamily="34" charset="0"/>
                <a:cs typeface="Helvetica" panose="020B0604020202020204" pitchFamily="34" charset="0"/>
              </a:rPr>
              <a:t> </a:t>
            </a:r>
            <a:r>
              <a:rPr lang="ru-RU" sz="2000" b="1" dirty="0" err="1">
                <a:latin typeface="Helvetica" panose="020B0604020202020204" pitchFamily="34" charset="0"/>
                <a:cs typeface="Helvetica" panose="020B0604020202020204" pitchFamily="34" charset="0"/>
              </a:rPr>
              <a:t>багатостороннім</a:t>
            </a:r>
            <a:r>
              <a:rPr lang="ru-RU" sz="2000" b="1"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правочином</a:t>
            </a:r>
            <a:r>
              <a:rPr lang="ru-RU" sz="2000" dirty="0">
                <a:latin typeface="Helvetica" panose="020B0604020202020204" pitchFamily="34" charset="0"/>
                <a:cs typeface="Helvetica" panose="020B0604020202020204" pitchFamily="34" charset="0"/>
              </a:rPr>
              <a:t> є </a:t>
            </a:r>
            <a:r>
              <a:rPr lang="ru-RU" sz="2000" dirty="0" err="1">
                <a:latin typeface="Helvetica" panose="020B0604020202020204" pitchFamily="34" charset="0"/>
                <a:cs typeface="Helvetica" panose="020B0604020202020204" pitchFamily="34" charset="0"/>
              </a:rPr>
              <a:t>погоджена</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дія</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двох</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або</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більше</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сторін</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наприклад</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купівля</a:t>
            </a:r>
            <a:r>
              <a:rPr lang="ru-RU" sz="2000" dirty="0">
                <a:latin typeface="Helvetica" panose="020B0604020202020204" pitchFamily="34" charset="0"/>
                <a:cs typeface="Helvetica" panose="020B0604020202020204" pitchFamily="34" charset="0"/>
              </a:rPr>
              <a:t>-продаж, </a:t>
            </a:r>
            <a:r>
              <a:rPr lang="ru-RU" sz="2000" dirty="0" err="1">
                <a:latin typeface="Helvetica" panose="020B0604020202020204" pitchFamily="34" charset="0"/>
                <a:cs typeface="Helvetica" panose="020B0604020202020204" pitchFamily="34" charset="0"/>
              </a:rPr>
              <a:t>обмін</a:t>
            </a:r>
            <a:r>
              <a:rPr lang="ru-RU" sz="2000" dirty="0">
                <a:latin typeface="Helvetica" panose="020B0604020202020204" pitchFamily="34" charset="0"/>
                <a:cs typeface="Helvetica" panose="020B0604020202020204" pitchFamily="34" charset="0"/>
              </a:rPr>
              <a:t> майна </a:t>
            </a:r>
            <a:r>
              <a:rPr lang="ru-RU" sz="2000" dirty="0" err="1">
                <a:latin typeface="Helvetica" panose="020B0604020202020204" pitchFamily="34" charset="0"/>
                <a:cs typeface="Helvetica" panose="020B0604020202020204" pitchFamily="34" charset="0"/>
              </a:rPr>
              <a:t>тощо</a:t>
            </a:r>
            <a:r>
              <a:rPr lang="ru-RU" sz="2000" dirty="0">
                <a:latin typeface="Helvetica" panose="020B0604020202020204" pitchFamily="34" charset="0"/>
                <a:cs typeface="Helvetica" panose="020B0604020202020204" pitchFamily="34" charset="0"/>
              </a:rPr>
              <a:t>.</a:t>
            </a:r>
          </a:p>
          <a:p>
            <a:pPr algn="just"/>
            <a:endParaRPr lang="ru-RU" sz="2000" dirty="0">
              <a:latin typeface="Helvetica" panose="020B0604020202020204" pitchFamily="34" charset="0"/>
              <a:cs typeface="Helvetica" panose="020B0604020202020204" pitchFamily="34" charset="0"/>
            </a:endParaRPr>
          </a:p>
          <a:p>
            <a:pPr algn="just"/>
            <a:r>
              <a:rPr lang="ru-RU" sz="2000" dirty="0">
                <a:latin typeface="Helvetica" panose="020B0604020202020204" pitchFamily="34" charset="0"/>
                <a:cs typeface="Helvetica" panose="020B0604020202020204" pitchFamily="34" charset="0"/>
              </a:rPr>
              <a:t>Не будь-</a:t>
            </a:r>
            <a:r>
              <a:rPr lang="ru-RU" sz="2000" dirty="0" err="1">
                <a:latin typeface="Helvetica" panose="020B0604020202020204" pitchFamily="34" charset="0"/>
                <a:cs typeface="Helvetica" panose="020B0604020202020204" pitchFamily="34" charset="0"/>
              </a:rPr>
              <a:t>який</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правочин</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пов’язаний</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зі</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здійсненням</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видатку</a:t>
            </a:r>
            <a:r>
              <a:rPr lang="ru-RU" sz="2000" dirty="0">
                <a:latin typeface="Helvetica" panose="020B0604020202020204" pitchFamily="34" charset="0"/>
                <a:cs typeface="Helvetica" panose="020B0604020202020204" pitchFamily="34" charset="0"/>
              </a:rPr>
              <a:t>.</a:t>
            </a:r>
          </a:p>
          <a:p>
            <a:pPr algn="just"/>
            <a:r>
              <a:rPr lang="ru-RU" sz="2000" dirty="0" err="1">
                <a:latin typeface="Helvetica" panose="020B0604020202020204" pitchFamily="34" charset="0"/>
                <a:cs typeface="Helvetica" panose="020B0604020202020204" pitchFamily="34" charset="0"/>
              </a:rPr>
              <a:t>Однак</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видаток</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завжди</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здійснюється</a:t>
            </a:r>
            <a:r>
              <a:rPr lang="ru-RU" sz="2000" dirty="0">
                <a:latin typeface="Helvetica" panose="020B0604020202020204" pitchFamily="34" charset="0"/>
                <a:cs typeface="Helvetica" panose="020B0604020202020204" pitchFamily="34" charset="0"/>
              </a:rPr>
              <a:t> на </a:t>
            </a:r>
            <a:r>
              <a:rPr lang="ru-RU" sz="2000" dirty="0" err="1">
                <a:latin typeface="Helvetica" panose="020B0604020202020204" pitchFamily="34" charset="0"/>
                <a:cs typeface="Helvetica" panose="020B0604020202020204" pitchFamily="34" charset="0"/>
              </a:rPr>
              <a:t>підставі</a:t>
            </a:r>
            <a:r>
              <a:rPr lang="ru-RU" sz="2000" dirty="0">
                <a:latin typeface="Helvetica" panose="020B0604020202020204" pitchFamily="34" charset="0"/>
                <a:cs typeface="Helvetica" panose="020B0604020202020204" pitchFamily="34" charset="0"/>
              </a:rPr>
              <a:t> </a:t>
            </a:r>
            <a:r>
              <a:rPr lang="ru-RU" sz="2000" dirty="0" err="1">
                <a:latin typeface="Helvetica" panose="020B0604020202020204" pitchFamily="34" charset="0"/>
                <a:cs typeface="Helvetica" panose="020B0604020202020204" pitchFamily="34" charset="0"/>
              </a:rPr>
              <a:t>правочину</a:t>
            </a:r>
            <a:r>
              <a:rPr lang="ru-RU" sz="2000" dirty="0">
                <a:latin typeface="Helvetica" panose="020B0604020202020204" pitchFamily="34" charset="0"/>
                <a:cs typeface="Helvetica" panose="020B0604020202020204" pitchFamily="34" charset="0"/>
              </a:rPr>
              <a:t>.</a:t>
            </a:r>
          </a:p>
          <a:p>
            <a:pPr marL="457200" indent="-457200">
              <a:buFont typeface="Wingdings" panose="05000000000000000000" pitchFamily="2" charset="2"/>
              <a:buChar char="§"/>
            </a:pPr>
            <a:endParaRPr lang="uk-UA" sz="2000" dirty="0">
              <a:latin typeface="Helvetica" panose="020B0604020202020204" pitchFamily="34" charset="0"/>
              <a:cs typeface="Helvetica" panose="020B0604020202020204" pitchFamily="34" charset="0"/>
            </a:endParaRPr>
          </a:p>
        </p:txBody>
      </p:sp>
      <p:pic>
        <p:nvPicPr>
          <p:cNvPr id="11" name="Рисунок 10" descr="Зображення, що містить світлий&#10;&#10;Автоматично згенерований опис">
            <a:extLst>
              <a:ext uri="{FF2B5EF4-FFF2-40B4-BE49-F238E27FC236}">
                <a16:creationId xmlns:a16="http://schemas.microsoft.com/office/drawing/2014/main" id="{90A43DEF-3B97-4D74-A272-6BB2572C6A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152" y="2040067"/>
            <a:ext cx="2604123" cy="2604123"/>
          </a:xfrm>
          <a:prstGeom prst="rect">
            <a:avLst/>
          </a:prstGeom>
        </p:spPr>
      </p:pic>
      <p:sp>
        <p:nvSpPr>
          <p:cNvPr id="12" name="TextBox 11">
            <a:extLst>
              <a:ext uri="{FF2B5EF4-FFF2-40B4-BE49-F238E27FC236}">
                <a16:creationId xmlns:a16="http://schemas.microsoft.com/office/drawing/2014/main" id="{07489A21-5208-49B2-8871-322373F832C4}"/>
              </a:ext>
            </a:extLst>
          </p:cNvPr>
          <p:cNvSpPr txBox="1"/>
          <p:nvPr/>
        </p:nvSpPr>
        <p:spPr>
          <a:xfrm>
            <a:off x="929915" y="569957"/>
            <a:ext cx="9604461" cy="553998"/>
          </a:xfrm>
          <a:prstGeom prst="rect">
            <a:avLst/>
          </a:prstGeom>
          <a:noFill/>
        </p:spPr>
        <p:txBody>
          <a:bodyPr wrap="square" rtlCol="0">
            <a:spAutoFit/>
          </a:bodyPr>
          <a:lstStyle/>
          <a:p>
            <a:r>
              <a:rPr lang="uk-UA" sz="300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Розділ 14. </a:t>
            </a:r>
            <a:r>
              <a:rPr lang="uk-UA" sz="3000" dirty="0">
                <a:solidFill>
                  <a:srgbClr val="000000"/>
                </a:solidFill>
                <a:effectLst>
                  <a:outerShdw blurRad="12700" dist="25400" dir="2700000" rotWithShape="0">
                    <a:srgbClr val="FFFFFF"/>
                  </a:outerShdw>
                </a:effectLst>
                <a:latin typeface="Open Sans" panose="020B0606030504020204" pitchFamily="34" charset="0"/>
                <a:ea typeface="Open Sans" panose="020B0606030504020204" pitchFamily="34" charset="0"/>
                <a:cs typeface="Open Sans" panose="020B0606030504020204" pitchFamily="34" charset="0"/>
                <a:sym typeface="Arial"/>
              </a:rPr>
              <a:t>Видатки та правочини</a:t>
            </a:r>
            <a:endParaRPr lang="uk-UA" sz="30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4" name="Пряма сполучна лінія 13">
            <a:extLst>
              <a:ext uri="{FF2B5EF4-FFF2-40B4-BE49-F238E27FC236}">
                <a16:creationId xmlns:a16="http://schemas.microsoft.com/office/drawing/2014/main" id="{85327E9B-D02C-4B93-AD87-C444013A1A91}"/>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9369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3496786" y="1847269"/>
            <a:ext cx="8139868" cy="4493538"/>
          </a:xfrm>
          <a:prstGeom prst="rect">
            <a:avLst/>
          </a:prstGeom>
          <a:noFill/>
        </p:spPr>
        <p:txBody>
          <a:bodyPr wrap="square" rtlCol="0">
            <a:spAutoFit/>
          </a:bodyPr>
          <a:lstStyle/>
          <a:p>
            <a:pPr marL="342900" indent="-3429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відомості про посаду (роботу), що займається (виконується/виконувалася) за сумісництвом </a:t>
            </a:r>
            <a:r>
              <a:rPr lang="uk-UA" sz="2200" b="1" dirty="0">
                <a:solidFill>
                  <a:srgbClr val="27A0F2"/>
                </a:solidFill>
                <a:latin typeface="Helvetica" panose="020B0604020202020204" pitchFamily="34" charset="0"/>
                <a:cs typeface="Helvetica" panose="020B0604020202020204" pitchFamily="34" charset="0"/>
              </a:rPr>
              <a:t>за трудовим договором</a:t>
            </a:r>
            <a:r>
              <a:rPr lang="uk-UA" sz="2200" dirty="0">
                <a:latin typeface="Helvetica" panose="020B0604020202020204" pitchFamily="34" charset="0"/>
                <a:cs typeface="Helvetica" panose="020B0604020202020204" pitchFamily="34" charset="0"/>
              </a:rPr>
              <a:t> (контрактом);</a:t>
            </a:r>
          </a:p>
          <a:p>
            <a:pPr marL="342900" indent="-342900">
              <a:buFont typeface="Wingdings" panose="05000000000000000000" pitchFamily="2" charset="2"/>
              <a:buChar char="§"/>
            </a:pPr>
            <a:endParaRPr lang="uk-UA" sz="2200" dirty="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відображається, якщо розпочалося чи продовжувалося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під час звітного періоду незалежно від тривалості;</a:t>
            </a:r>
          </a:p>
          <a:p>
            <a:pPr marL="342900" indent="-342900">
              <a:buFont typeface="Wingdings" panose="05000000000000000000" pitchFamily="2" charset="2"/>
              <a:buChar char="§"/>
            </a:pPr>
            <a:endParaRPr lang="uk-UA" sz="2200" dirty="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якщо у звітному періоді особа займала посаду або здійснювала роботу будь-який час і при цьому станом на 31 грудня вона це не здійснює, така посада (робота) відображається у декларації;</a:t>
            </a:r>
          </a:p>
          <a:p>
            <a:pPr marL="342900" indent="-342900">
              <a:buFont typeface="Wingdings" panose="05000000000000000000" pitchFamily="2" charset="2"/>
              <a:buChar char="§"/>
            </a:pPr>
            <a:endParaRPr lang="uk-UA" sz="2200" dirty="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стосується лише декларанта.</a:t>
            </a:r>
          </a:p>
        </p:txBody>
      </p:sp>
      <p:sp>
        <p:nvSpPr>
          <p:cNvPr id="13" name="TextBox 12">
            <a:extLst>
              <a:ext uri="{FF2B5EF4-FFF2-40B4-BE49-F238E27FC236}">
                <a16:creationId xmlns:a16="http://schemas.microsoft.com/office/drawing/2014/main" id="{E1138ECB-D314-4AAE-890B-7F022E9EFF93}"/>
              </a:ext>
            </a:extLst>
          </p:cNvPr>
          <p:cNvSpPr txBox="1"/>
          <p:nvPr/>
        </p:nvSpPr>
        <p:spPr>
          <a:xfrm>
            <a:off x="939246" y="561198"/>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15. </a:t>
            </a:r>
            <a:r>
              <a:rPr lang="uk-UA" sz="3000" dirty="0">
                <a:solidFill>
                  <a:srgbClr val="000000"/>
                </a:solidFill>
                <a:effectLst>
                  <a:outerShdw blurRad="12700" dist="25400" dir="2700000" rotWithShape="0">
                    <a:srgbClr val="FFFFFF"/>
                  </a:outerShdw>
                </a:effectLst>
                <a:latin typeface="Open Sans" panose="020B0606030504020204" pitchFamily="34" charset="0"/>
                <a:ea typeface="Open Sans" panose="020B0606030504020204" pitchFamily="34" charset="0"/>
                <a:cs typeface="Open Sans" panose="020B0606030504020204" pitchFamily="34" charset="0"/>
                <a:sym typeface="Arial"/>
              </a:rPr>
              <a:t>Робота та сумісництво</a:t>
            </a:r>
            <a:endParaRPr lang="uk-UA" sz="3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Рисунок 11">
            <a:extLst>
              <a:ext uri="{FF2B5EF4-FFF2-40B4-BE49-F238E27FC236}">
                <a16:creationId xmlns:a16="http://schemas.microsoft.com/office/drawing/2014/main" id="{967C4937-B401-44E3-A195-4B3D0B3C9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725" y="2227771"/>
            <a:ext cx="2815061" cy="2815061"/>
          </a:xfrm>
          <a:prstGeom prst="rect">
            <a:avLst/>
          </a:prstGeom>
        </p:spPr>
      </p:pic>
      <p:cxnSp>
        <p:nvCxnSpPr>
          <p:cNvPr id="11" name="Пряма сполучна лінія 10">
            <a:extLst>
              <a:ext uri="{FF2B5EF4-FFF2-40B4-BE49-F238E27FC236}">
                <a16:creationId xmlns:a16="http://schemas.microsoft.com/office/drawing/2014/main" id="{5D9B8BF6-54AA-4F2A-8FA4-061EB2A352B0}"/>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8136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3849456" y="1922604"/>
            <a:ext cx="7020232" cy="3477875"/>
          </a:xfrm>
          <a:prstGeom prst="rect">
            <a:avLst/>
          </a:prstGeom>
          <a:noFill/>
        </p:spPr>
        <p:txBody>
          <a:bodyPr wrap="square" rtlCol="0">
            <a:spAutoFit/>
          </a:bodyPr>
          <a:lstStyle/>
          <a:p>
            <a:r>
              <a:rPr lang="uk-UA" sz="2000" b="1" dirty="0">
                <a:solidFill>
                  <a:srgbClr val="27A0F2"/>
                </a:solidFill>
                <a:latin typeface="Helvetica" panose="020B0604020202020204" pitchFamily="34" charset="0"/>
                <a:cs typeface="Helvetica" panose="020B0604020202020204" pitchFamily="34" charset="0"/>
              </a:rPr>
              <a:t>Входження декларанта до керівних, ревізійних чи наглядових органів</a:t>
            </a:r>
            <a:r>
              <a:rPr lang="uk-UA" sz="2000" dirty="0">
                <a:solidFill>
                  <a:srgbClr val="27A0F2"/>
                </a:solidFill>
                <a:latin typeface="Helvetica" panose="020B0604020202020204" pitchFamily="34" charset="0"/>
                <a:cs typeface="Helvetica" panose="020B0604020202020204" pitchFamily="34" charset="0"/>
              </a:rPr>
              <a:t>:</a:t>
            </a:r>
          </a:p>
          <a:p>
            <a:pPr marL="342900" indent="-3429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громадських об’єднань;</a:t>
            </a:r>
          </a:p>
          <a:p>
            <a:pPr marL="342900" indent="-3429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благодійних організацій;</a:t>
            </a:r>
          </a:p>
          <a:p>
            <a:pPr marL="342900" indent="-3429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професійних об’єднань;</a:t>
            </a:r>
          </a:p>
          <a:p>
            <a:pPr marL="342900" indent="-3429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членство в таких об’єднаннях (організаціях). </a:t>
            </a:r>
          </a:p>
          <a:p>
            <a:endParaRPr lang="uk-UA" sz="2000" b="1" dirty="0">
              <a:solidFill>
                <a:srgbClr val="27A0F2"/>
              </a:solidFill>
              <a:latin typeface="Helvetica" panose="020B0604020202020204" pitchFamily="34" charset="0"/>
              <a:cs typeface="Helvetica" panose="020B0604020202020204" pitchFamily="34" charset="0"/>
            </a:endParaRPr>
          </a:p>
          <a:p>
            <a:r>
              <a:rPr lang="uk-UA" sz="2000" b="1" dirty="0">
                <a:solidFill>
                  <a:srgbClr val="27A0F2"/>
                </a:solidFill>
                <a:latin typeface="Helvetica" panose="020B0604020202020204" pitchFamily="34" charset="0"/>
                <a:cs typeface="Helvetica" panose="020B0604020202020204" pitchFamily="34" charset="0"/>
              </a:rPr>
              <a:t>Із зазначенням</a:t>
            </a:r>
            <a:r>
              <a:rPr lang="uk-UA" sz="2000" b="1" dirty="0">
                <a:latin typeface="Helvetica" panose="020B0604020202020204" pitchFamily="34" charset="0"/>
                <a:cs typeface="Helvetica" panose="020B0604020202020204" pitchFamily="34" charset="0"/>
              </a:rPr>
              <a:t> </a:t>
            </a:r>
          </a:p>
          <a:p>
            <a:pPr marL="342900" indent="-3429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назви відповідних об’єднань (організацій); </a:t>
            </a:r>
          </a:p>
          <a:p>
            <a:pPr marL="342900" indent="-342900">
              <a:buFont typeface="Wingdings" panose="05000000000000000000" pitchFamily="2" charset="2"/>
              <a:buChar char="§"/>
            </a:pPr>
            <a:r>
              <a:rPr lang="uk-UA" sz="2000" dirty="0">
                <a:latin typeface="Helvetica" panose="020B0604020202020204" pitchFamily="34" charset="0"/>
                <a:cs typeface="Helvetica" panose="020B0604020202020204" pitchFamily="34" charset="0"/>
              </a:rPr>
              <a:t>коду ЄДРПОУ.</a:t>
            </a:r>
          </a:p>
          <a:p>
            <a:endParaRPr lang="uk-UA" sz="20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E1138ECB-D314-4AAE-890B-7F022E9EFF93}"/>
              </a:ext>
            </a:extLst>
          </p:cNvPr>
          <p:cNvSpPr txBox="1"/>
          <p:nvPr/>
        </p:nvSpPr>
        <p:spPr>
          <a:xfrm>
            <a:off x="933600" y="563382"/>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16. </a:t>
            </a:r>
            <a:r>
              <a:rPr lang="uk-UA" sz="3000" dirty="0">
                <a:solidFill>
                  <a:srgbClr val="000000"/>
                </a:solidFill>
                <a:effectLst>
                  <a:outerShdw blurRad="12700" dist="25400" dir="2700000" rotWithShape="0">
                    <a:srgbClr val="FFFFFF"/>
                  </a:outerShdw>
                </a:effectLst>
                <a:latin typeface="Roboto" panose="02000000000000000000" pitchFamily="2" charset="0"/>
                <a:ea typeface="Open Sans" panose="020B0606030504020204" pitchFamily="34" charset="0"/>
                <a:cs typeface="Open Sans" panose="020B0606030504020204" pitchFamily="34" charset="0"/>
                <a:sym typeface="Arial"/>
              </a:rPr>
              <a:t>Членство в організаціях та їх органах</a:t>
            </a:r>
            <a:endParaRPr lang="uk-UA" sz="3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Рисунок 11">
            <a:extLst>
              <a:ext uri="{FF2B5EF4-FFF2-40B4-BE49-F238E27FC236}">
                <a16:creationId xmlns:a16="http://schemas.microsoft.com/office/drawing/2014/main" id="{3523D289-1E32-48FA-ACDB-A373D6482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249" y="2070970"/>
            <a:ext cx="2716060" cy="2716060"/>
          </a:xfrm>
          <a:prstGeom prst="rect">
            <a:avLst/>
          </a:prstGeom>
        </p:spPr>
      </p:pic>
      <p:cxnSp>
        <p:nvCxnSpPr>
          <p:cNvPr id="11" name="Пряма сполучна лінія 10">
            <a:extLst>
              <a:ext uri="{FF2B5EF4-FFF2-40B4-BE49-F238E27FC236}">
                <a16:creationId xmlns:a16="http://schemas.microsoft.com/office/drawing/2014/main" id="{CB336EDA-8BAF-4121-B369-75F576CB0336}"/>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5302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3800192" y="1481885"/>
            <a:ext cx="7580544" cy="4462760"/>
          </a:xfrm>
          <a:prstGeom prst="rect">
            <a:avLst/>
          </a:prstGeom>
          <a:noFill/>
        </p:spPr>
        <p:txBody>
          <a:bodyPr wrap="square" rtlCol="0">
            <a:spAutoFit/>
          </a:bodyPr>
          <a:lstStyle/>
          <a:p>
            <a:r>
              <a:rPr lang="uk-UA" sz="2200" b="1" dirty="0">
                <a:solidFill>
                  <a:srgbClr val="27A0F2"/>
                </a:solidFill>
                <a:latin typeface="Helvetica" panose="020B0604020202020204" pitchFamily="34" charset="0"/>
                <a:cs typeface="Helvetica" panose="020B0604020202020204" pitchFamily="34" charset="0"/>
              </a:rPr>
              <a:t>НЕ зазначається у деклараціях членство (членство в органах) у таких об’єднаннях</a:t>
            </a:r>
            <a:r>
              <a:rPr lang="uk-UA" sz="2200" dirty="0">
                <a:solidFill>
                  <a:srgbClr val="27A0F2"/>
                </a:solidFill>
                <a:latin typeface="Helvetica" panose="020B0604020202020204" pitchFamily="34" charset="0"/>
                <a:cs typeface="Helvetica" panose="020B0604020202020204" pitchFamily="34" charset="0"/>
              </a:rPr>
              <a:t>:</a:t>
            </a:r>
          </a:p>
          <a:p>
            <a:endParaRPr lang="uk-UA" sz="2200" dirty="0"/>
          </a:p>
          <a:p>
            <a:pPr marL="285750" indent="-28575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політичні партії;</a:t>
            </a:r>
          </a:p>
          <a:p>
            <a:pPr marL="285750" indent="-28575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релігійні організації;</a:t>
            </a:r>
          </a:p>
          <a:p>
            <a:pPr marL="285750" indent="-28575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професійні спілки;</a:t>
            </a:r>
          </a:p>
          <a:p>
            <a:pPr marL="285750" indent="-28575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об’єднання співвласників багатоквартирного будинку;</a:t>
            </a:r>
          </a:p>
          <a:p>
            <a:pPr marL="285750" indent="-28575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асоціації органів місцевого самоврядування та їх добровільні об’єднання;</a:t>
            </a:r>
          </a:p>
          <a:p>
            <a:pPr marL="285750" indent="-28575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об’єднання юридичних осіб приватного права, які не є громадськими об’єднаннями;</a:t>
            </a:r>
          </a:p>
          <a:p>
            <a:pPr marL="285750" indent="-28575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органи суддівського, прокурорського самоврядування.</a:t>
            </a:r>
          </a:p>
          <a:p>
            <a:endParaRPr lang="uk-UA" sz="20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E1138ECB-D314-4AAE-890B-7F022E9EFF93}"/>
              </a:ext>
            </a:extLst>
          </p:cNvPr>
          <p:cNvSpPr txBox="1"/>
          <p:nvPr/>
        </p:nvSpPr>
        <p:spPr>
          <a:xfrm>
            <a:off x="933600" y="563382"/>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16. </a:t>
            </a:r>
            <a:r>
              <a:rPr lang="uk-UA" sz="3000" dirty="0">
                <a:solidFill>
                  <a:srgbClr val="000000"/>
                </a:solidFill>
                <a:effectLst>
                  <a:outerShdw blurRad="12700" dist="25400" dir="2700000" rotWithShape="0">
                    <a:srgbClr val="FFFFFF"/>
                  </a:outerShdw>
                </a:effectLst>
                <a:latin typeface="Roboto" panose="02000000000000000000" pitchFamily="2" charset="0"/>
                <a:ea typeface="Open Sans" panose="020B0606030504020204" pitchFamily="34" charset="0"/>
                <a:cs typeface="Open Sans" panose="020B0606030504020204" pitchFamily="34" charset="0"/>
                <a:sym typeface="Arial"/>
              </a:rPr>
              <a:t>Членство в організаціях та їх органах</a:t>
            </a:r>
            <a:endParaRPr lang="uk-UA" sz="3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Рисунок 11">
            <a:extLst>
              <a:ext uri="{FF2B5EF4-FFF2-40B4-BE49-F238E27FC236}">
                <a16:creationId xmlns:a16="http://schemas.microsoft.com/office/drawing/2014/main" id="{3523D289-1E32-48FA-ACDB-A373D6482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249" y="2070970"/>
            <a:ext cx="2716060" cy="2716060"/>
          </a:xfrm>
          <a:prstGeom prst="rect">
            <a:avLst/>
          </a:prstGeom>
        </p:spPr>
      </p:pic>
      <p:cxnSp>
        <p:nvCxnSpPr>
          <p:cNvPr id="11" name="Пряма сполучна лінія 10">
            <a:extLst>
              <a:ext uri="{FF2B5EF4-FFF2-40B4-BE49-F238E27FC236}">
                <a16:creationId xmlns:a16="http://schemas.microsoft.com/office/drawing/2014/main" id="{CB336EDA-8BAF-4121-B369-75F576CB0336}"/>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7639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B78DF1-32AC-4B19-809A-3655A4B6B941}"/>
              </a:ext>
            </a:extLst>
          </p:cNvPr>
          <p:cNvSpPr txBox="1"/>
          <p:nvPr/>
        </p:nvSpPr>
        <p:spPr>
          <a:xfrm>
            <a:off x="771019" y="1688232"/>
            <a:ext cx="10649961" cy="1938992"/>
          </a:xfrm>
          <a:prstGeom prst="rect">
            <a:avLst/>
          </a:prstGeom>
          <a:noFill/>
        </p:spPr>
        <p:txBody>
          <a:bodyPr wrap="square" rtlCol="0">
            <a:spAutoFit/>
          </a:bodyPr>
          <a:lstStyle/>
          <a:p>
            <a:pPr algn="ctr"/>
            <a:r>
              <a:rPr lang="uk-UA" sz="6000" dirty="0">
                <a:solidFill>
                  <a:srgbClr val="0070C0"/>
                </a:solidFill>
                <a:latin typeface="Sitka Display" panose="02000505000000020004" pitchFamily="2" charset="0"/>
                <a:ea typeface="Open Sans" panose="020B0606030504020204" pitchFamily="34" charset="0"/>
                <a:cs typeface="Open Sans" panose="020B0606030504020204" pitchFamily="34" charset="0"/>
              </a:rPr>
              <a:t>Повідомлення про суттєві зміни в майновому стані</a:t>
            </a:r>
            <a:endParaRPr lang="uk-UA" sz="3200" dirty="0">
              <a:solidFill>
                <a:srgbClr val="0070C0"/>
              </a:solidFill>
              <a:latin typeface="Sitka Display" panose="02000505000000020004"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285203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2960091" y="1978918"/>
            <a:ext cx="5982186" cy="430887"/>
          </a:xfrm>
          <a:prstGeom prst="rect">
            <a:avLst/>
          </a:prstGeom>
          <a:noFill/>
        </p:spPr>
        <p:txBody>
          <a:bodyPr wrap="square" rtlCol="0">
            <a:spAutoFit/>
          </a:bodyPr>
          <a:lstStyle/>
          <a:p>
            <a:pPr algn="ctr"/>
            <a:r>
              <a:rPr lang="uk-UA" sz="2200" b="1" dirty="0">
                <a:solidFill>
                  <a:srgbClr val="27A0F2"/>
                </a:solidFill>
                <a:latin typeface="Helvetica" panose="020B0604020202020204" pitchFamily="34" charset="0"/>
                <a:cs typeface="Helvetica" panose="020B0604020202020204" pitchFamily="34" charset="0"/>
              </a:rPr>
              <a:t>Хто подає</a:t>
            </a:r>
            <a:endParaRPr lang="uk-UA" sz="1400" dirty="0">
              <a:solidFill>
                <a:srgbClr val="27A0F2"/>
              </a:solidFill>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E1138ECB-D314-4AAE-890B-7F022E9EFF93}"/>
              </a:ext>
            </a:extLst>
          </p:cNvPr>
          <p:cNvSpPr txBox="1"/>
          <p:nvPr/>
        </p:nvSpPr>
        <p:spPr>
          <a:xfrm>
            <a:off x="948577" y="546747"/>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Суттєві зміни в майновому стані</a:t>
            </a:r>
          </a:p>
        </p:txBody>
      </p:sp>
      <p:sp>
        <p:nvSpPr>
          <p:cNvPr id="12" name="TextBox 11">
            <a:extLst>
              <a:ext uri="{FF2B5EF4-FFF2-40B4-BE49-F238E27FC236}">
                <a16:creationId xmlns:a16="http://schemas.microsoft.com/office/drawing/2014/main" id="{81A9165F-AF6D-4CFD-BDFC-0EAE91EDDDA1}"/>
              </a:ext>
            </a:extLst>
          </p:cNvPr>
          <p:cNvSpPr txBox="1"/>
          <p:nvPr/>
        </p:nvSpPr>
        <p:spPr>
          <a:xfrm>
            <a:off x="699436" y="3107132"/>
            <a:ext cx="4974851" cy="646331"/>
          </a:xfrm>
          <a:prstGeom prst="rect">
            <a:avLst/>
          </a:prstGeom>
          <a:noFill/>
        </p:spPr>
        <p:txBody>
          <a:bodyPr wrap="square" rtlCol="0">
            <a:spAutoFit/>
          </a:bodyPr>
          <a:lstStyle/>
          <a:p>
            <a:pPr algn="ctr"/>
            <a:r>
              <a:rPr lang="uk-UA" dirty="0">
                <a:latin typeface="Helvetica" panose="020B0604020202020204" pitchFamily="34" charset="0"/>
                <a:cs typeface="Helvetica" panose="020B0604020202020204" pitchFamily="34" charset="0"/>
              </a:rPr>
              <a:t>Службові особи, які займають відповідальне та особливо відповідальне становище</a:t>
            </a:r>
          </a:p>
        </p:txBody>
      </p:sp>
      <p:sp>
        <p:nvSpPr>
          <p:cNvPr id="14" name="TextBox 13">
            <a:extLst>
              <a:ext uri="{FF2B5EF4-FFF2-40B4-BE49-F238E27FC236}">
                <a16:creationId xmlns:a16="http://schemas.microsoft.com/office/drawing/2014/main" id="{E7607DDF-F77F-4B6A-9AEA-FFAC93E1BB53}"/>
              </a:ext>
            </a:extLst>
          </p:cNvPr>
          <p:cNvSpPr txBox="1"/>
          <p:nvPr/>
        </p:nvSpPr>
        <p:spPr>
          <a:xfrm>
            <a:off x="6776185" y="3107132"/>
            <a:ext cx="4716379" cy="646331"/>
          </a:xfrm>
          <a:prstGeom prst="rect">
            <a:avLst/>
          </a:prstGeom>
          <a:noFill/>
        </p:spPr>
        <p:txBody>
          <a:bodyPr wrap="square" rtlCol="0">
            <a:spAutoFit/>
          </a:bodyPr>
          <a:lstStyle/>
          <a:p>
            <a:pPr algn="ctr"/>
            <a:r>
              <a:rPr lang="uk-UA" dirty="0">
                <a:latin typeface="Helvetica" panose="020B0604020202020204" pitchFamily="34" charset="0"/>
                <a:cs typeface="Helvetica" panose="020B0604020202020204" pitchFamily="34" charset="0"/>
              </a:rPr>
              <a:t>Особи, які займають посади, пов’язані </a:t>
            </a:r>
            <a:br>
              <a:rPr lang="uk-UA" dirty="0">
                <a:latin typeface="Helvetica" panose="020B0604020202020204" pitchFamily="34" charset="0"/>
                <a:cs typeface="Helvetica" panose="020B0604020202020204" pitchFamily="34" charset="0"/>
              </a:rPr>
            </a:br>
            <a:r>
              <a:rPr lang="uk-UA" dirty="0">
                <a:latin typeface="Helvetica" panose="020B0604020202020204" pitchFamily="34" charset="0"/>
                <a:cs typeface="Helvetica" panose="020B0604020202020204" pitchFamily="34" charset="0"/>
              </a:rPr>
              <a:t>з високим рівнем корупційних ризиків</a:t>
            </a:r>
          </a:p>
        </p:txBody>
      </p:sp>
      <p:sp>
        <p:nvSpPr>
          <p:cNvPr id="29" name="TextBox 28">
            <a:extLst>
              <a:ext uri="{FF2B5EF4-FFF2-40B4-BE49-F238E27FC236}">
                <a16:creationId xmlns:a16="http://schemas.microsoft.com/office/drawing/2014/main" id="{F01DEB25-648A-4F94-956B-FD4AEE1D3623}"/>
              </a:ext>
            </a:extLst>
          </p:cNvPr>
          <p:cNvSpPr txBox="1"/>
          <p:nvPr/>
        </p:nvSpPr>
        <p:spPr>
          <a:xfrm>
            <a:off x="889241" y="4038038"/>
            <a:ext cx="4160847" cy="523220"/>
          </a:xfrm>
          <a:prstGeom prst="rect">
            <a:avLst/>
          </a:prstGeom>
          <a:noFill/>
        </p:spPr>
        <p:txBody>
          <a:bodyPr wrap="square" rtlCol="0">
            <a:spAutoFit/>
          </a:bodyPr>
          <a:lstStyle/>
          <a:p>
            <a:pPr algn="ctr"/>
            <a:r>
              <a:rPr lang="uk-UA" sz="1400" dirty="0">
                <a:latin typeface="Helvetica" panose="020B0604020202020204" pitchFamily="34" charset="0"/>
                <a:cs typeface="Helvetica" panose="020B0604020202020204" pitchFamily="34" charset="0"/>
              </a:rPr>
              <a:t>Перелік визначений у примітці до ст. 51</a:t>
            </a:r>
            <a:r>
              <a:rPr lang="uk-UA" sz="1400" baseline="30000" dirty="0">
                <a:latin typeface="Helvetica" panose="020B0604020202020204" pitchFamily="34" charset="0"/>
                <a:cs typeface="Helvetica" panose="020B0604020202020204" pitchFamily="34" charset="0"/>
              </a:rPr>
              <a:t>3</a:t>
            </a:r>
            <a:r>
              <a:rPr lang="uk-UA" sz="1400" dirty="0">
                <a:latin typeface="Helvetica" panose="020B0604020202020204" pitchFamily="34" charset="0"/>
                <a:cs typeface="Helvetica" panose="020B0604020202020204" pitchFamily="34" charset="0"/>
              </a:rPr>
              <a:t> </a:t>
            </a:r>
          </a:p>
          <a:p>
            <a:pPr algn="ctr"/>
            <a:r>
              <a:rPr lang="uk-UA" sz="1400" dirty="0">
                <a:latin typeface="Helvetica" panose="020B0604020202020204" pitchFamily="34" charset="0"/>
                <a:cs typeface="Helvetica" panose="020B0604020202020204" pitchFamily="34" charset="0"/>
              </a:rPr>
              <a:t>Закону України «Про запобігання корупції»</a:t>
            </a:r>
          </a:p>
        </p:txBody>
      </p:sp>
      <p:sp>
        <p:nvSpPr>
          <p:cNvPr id="30" name="TextBox 29">
            <a:extLst>
              <a:ext uri="{FF2B5EF4-FFF2-40B4-BE49-F238E27FC236}">
                <a16:creationId xmlns:a16="http://schemas.microsoft.com/office/drawing/2014/main" id="{91F5BE7E-F5FB-4193-9946-ECEAB65876A7}"/>
              </a:ext>
            </a:extLst>
          </p:cNvPr>
          <p:cNvSpPr txBox="1"/>
          <p:nvPr/>
        </p:nvSpPr>
        <p:spPr>
          <a:xfrm>
            <a:off x="6776185" y="4038038"/>
            <a:ext cx="4716379" cy="954107"/>
          </a:xfrm>
          <a:prstGeom prst="rect">
            <a:avLst/>
          </a:prstGeom>
          <a:noFill/>
        </p:spPr>
        <p:txBody>
          <a:bodyPr wrap="square" rtlCol="0">
            <a:spAutoFit/>
          </a:bodyPr>
          <a:lstStyle/>
          <a:p>
            <a:pPr algn="ctr"/>
            <a:r>
              <a:rPr lang="uk-UA" sz="1400" dirty="0">
                <a:latin typeface="Helvetica" panose="020B0604020202020204" pitchFamily="34" charset="0"/>
                <a:cs typeface="Helvetica" panose="020B0604020202020204" pitchFamily="34" charset="0"/>
              </a:rPr>
              <a:t>Перелік затверджений рішенням Національного агентства від 17.06.2016 № 2, зареєстрованим </a:t>
            </a:r>
            <a:br>
              <a:rPr lang="uk-UA" sz="1400" dirty="0">
                <a:latin typeface="Helvetica" panose="020B0604020202020204" pitchFamily="34" charset="0"/>
                <a:cs typeface="Helvetica" panose="020B0604020202020204" pitchFamily="34" charset="0"/>
              </a:rPr>
            </a:br>
            <a:r>
              <a:rPr lang="uk-UA" sz="1400" dirty="0">
                <a:latin typeface="Helvetica" panose="020B0604020202020204" pitchFamily="34" charset="0"/>
                <a:cs typeface="Helvetica" panose="020B0604020202020204" pitchFamily="34" charset="0"/>
              </a:rPr>
              <a:t>в Міністерстві юстиції України від 19.07.2016 </a:t>
            </a:r>
            <a:br>
              <a:rPr lang="uk-UA" sz="1400" dirty="0">
                <a:latin typeface="Helvetica" panose="020B0604020202020204" pitchFamily="34" charset="0"/>
                <a:cs typeface="Helvetica" panose="020B0604020202020204" pitchFamily="34" charset="0"/>
              </a:rPr>
            </a:br>
            <a:r>
              <a:rPr lang="uk-UA" sz="1400" dirty="0">
                <a:latin typeface="Helvetica" panose="020B0604020202020204" pitchFamily="34" charset="0"/>
                <a:cs typeface="Helvetica" panose="020B0604020202020204" pitchFamily="34" charset="0"/>
              </a:rPr>
              <a:t>за № 987/29117</a:t>
            </a:r>
          </a:p>
        </p:txBody>
      </p:sp>
      <p:pic>
        <p:nvPicPr>
          <p:cNvPr id="38" name="Рисунок 37" descr="Зображення, що містить світлий&#10;&#10;Автоматично згенерований опис">
            <a:extLst>
              <a:ext uri="{FF2B5EF4-FFF2-40B4-BE49-F238E27FC236}">
                <a16:creationId xmlns:a16="http://schemas.microsoft.com/office/drawing/2014/main" id="{5172AC6F-5714-4D01-8083-8FACE14691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1650" y="5097476"/>
            <a:ext cx="767074" cy="767074"/>
          </a:xfrm>
          <a:prstGeom prst="rect">
            <a:avLst/>
          </a:prstGeom>
        </p:spPr>
      </p:pic>
      <p:sp>
        <p:nvSpPr>
          <p:cNvPr id="39" name="TextBox 38">
            <a:extLst>
              <a:ext uri="{FF2B5EF4-FFF2-40B4-BE49-F238E27FC236}">
                <a16:creationId xmlns:a16="http://schemas.microsoft.com/office/drawing/2014/main" id="{5D47DB06-2C26-4462-9A41-E01B28481123}"/>
              </a:ext>
            </a:extLst>
          </p:cNvPr>
          <p:cNvSpPr txBox="1"/>
          <p:nvPr/>
        </p:nvSpPr>
        <p:spPr>
          <a:xfrm>
            <a:off x="7615187" y="5264772"/>
            <a:ext cx="3172813" cy="584775"/>
          </a:xfrm>
          <a:prstGeom prst="rect">
            <a:avLst/>
          </a:prstGeom>
          <a:noFill/>
        </p:spPr>
        <p:txBody>
          <a:bodyPr wrap="square" rtlCol="0">
            <a:spAutoFit/>
          </a:bodyPr>
          <a:lstStyle/>
          <a:p>
            <a:pPr algn="ctr"/>
            <a:r>
              <a:rPr lang="uk-UA" sz="1600" dirty="0">
                <a:latin typeface="Helvetica" panose="020B0604020202020204" pitchFamily="34" charset="0"/>
                <a:cs typeface="Helvetica" panose="020B0604020202020204" pitchFamily="34" charset="0"/>
              </a:rPr>
              <a:t>Національне агентство </a:t>
            </a:r>
          </a:p>
          <a:p>
            <a:pPr algn="ctr"/>
            <a:r>
              <a:rPr lang="uk-UA" sz="1600" dirty="0">
                <a:latin typeface="Helvetica" panose="020B0604020202020204" pitchFamily="34" charset="0"/>
                <a:cs typeface="Helvetica" panose="020B0604020202020204" pitchFamily="34" charset="0"/>
              </a:rPr>
              <a:t>може змінювати Перелік</a:t>
            </a:r>
          </a:p>
        </p:txBody>
      </p:sp>
      <p:cxnSp>
        <p:nvCxnSpPr>
          <p:cNvPr id="17" name="Пряма сполучна лінія 16">
            <a:extLst>
              <a:ext uri="{FF2B5EF4-FFF2-40B4-BE49-F238E27FC236}">
                <a16:creationId xmlns:a16="http://schemas.microsoft.com/office/drawing/2014/main" id="{B52C0F3E-B89A-4623-A527-C1F24AFA5C73}"/>
              </a:ext>
            </a:extLst>
          </p:cNvPr>
          <p:cNvCxnSpPr>
            <a:cxnSpLocks/>
          </p:cNvCxnSpPr>
          <p:nvPr/>
        </p:nvCxnSpPr>
        <p:spPr>
          <a:xfrm flipH="1">
            <a:off x="930744" y="1299632"/>
            <a:ext cx="10257487"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grpSp>
        <p:nvGrpSpPr>
          <p:cNvPr id="18" name="Групувати 17">
            <a:extLst>
              <a:ext uri="{FF2B5EF4-FFF2-40B4-BE49-F238E27FC236}">
                <a16:creationId xmlns:a16="http://schemas.microsoft.com/office/drawing/2014/main" id="{386E2ABE-B21F-40B4-A125-C7A658891FE3}"/>
              </a:ext>
            </a:extLst>
          </p:cNvPr>
          <p:cNvGrpSpPr/>
          <p:nvPr/>
        </p:nvGrpSpPr>
        <p:grpSpPr>
          <a:xfrm>
            <a:off x="2938017" y="2556365"/>
            <a:ext cx="5980922" cy="491483"/>
            <a:chOff x="1486662" y="3078480"/>
            <a:chExt cx="8463534" cy="491483"/>
          </a:xfrm>
        </p:grpSpPr>
        <p:cxnSp>
          <p:nvCxnSpPr>
            <p:cNvPr id="19" name="Пряма сполучна лінія 18">
              <a:extLst>
                <a:ext uri="{FF2B5EF4-FFF2-40B4-BE49-F238E27FC236}">
                  <a16:creationId xmlns:a16="http://schemas.microsoft.com/office/drawing/2014/main" id="{64A95BCD-ABED-440E-9FAF-A1467A8BF67A}"/>
                </a:ext>
              </a:extLst>
            </p:cNvPr>
            <p:cNvCxnSpPr/>
            <p:nvPr/>
          </p:nvCxnSpPr>
          <p:spPr>
            <a:xfrm>
              <a:off x="1767840" y="3078480"/>
              <a:ext cx="796544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Дуга 19">
              <a:extLst>
                <a:ext uri="{FF2B5EF4-FFF2-40B4-BE49-F238E27FC236}">
                  <a16:creationId xmlns:a16="http://schemas.microsoft.com/office/drawing/2014/main" id="{DE7A6A3B-12FA-47CF-AAA3-E316DC5C2228}"/>
                </a:ext>
              </a:extLst>
            </p:cNvPr>
            <p:cNvSpPr/>
            <p:nvPr/>
          </p:nvSpPr>
          <p:spPr>
            <a:xfrm flipH="1">
              <a:off x="1486662" y="3078480"/>
              <a:ext cx="562356" cy="491483"/>
            </a:xfrm>
            <a:prstGeom prst="arc">
              <a:avLst/>
            </a:prstGeom>
            <a:noFill/>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21" name="Дуга 20">
              <a:extLst>
                <a:ext uri="{FF2B5EF4-FFF2-40B4-BE49-F238E27FC236}">
                  <a16:creationId xmlns:a16="http://schemas.microsoft.com/office/drawing/2014/main" id="{DE8CCF89-1564-4CB5-9F92-73342B20822C}"/>
                </a:ext>
              </a:extLst>
            </p:cNvPr>
            <p:cNvSpPr/>
            <p:nvPr/>
          </p:nvSpPr>
          <p:spPr>
            <a:xfrm>
              <a:off x="9387840" y="3078480"/>
              <a:ext cx="562356" cy="491483"/>
            </a:xfrm>
            <a:prstGeom prst="arc">
              <a:avLst>
                <a:gd name="adj1" fmla="val 16200000"/>
                <a:gd name="adj2" fmla="val 34"/>
              </a:avLst>
            </a:prstGeom>
            <a:noFill/>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grpSp>
      <p:sp>
        <p:nvSpPr>
          <p:cNvPr id="22" name="Прямокутник 21">
            <a:extLst>
              <a:ext uri="{FF2B5EF4-FFF2-40B4-BE49-F238E27FC236}">
                <a16:creationId xmlns:a16="http://schemas.microsoft.com/office/drawing/2014/main" id="{49FF0129-7CC2-406E-8E23-F8CC3292A9BA}"/>
              </a:ext>
            </a:extLst>
          </p:cNvPr>
          <p:cNvSpPr/>
          <p:nvPr/>
        </p:nvSpPr>
        <p:spPr>
          <a:xfrm>
            <a:off x="2854199" y="2767772"/>
            <a:ext cx="167635" cy="1676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Прямокутник 22">
            <a:extLst>
              <a:ext uri="{FF2B5EF4-FFF2-40B4-BE49-F238E27FC236}">
                <a16:creationId xmlns:a16="http://schemas.microsoft.com/office/drawing/2014/main" id="{8578F405-9EC7-40D4-8BFB-6FE7C5C75112}"/>
              </a:ext>
            </a:extLst>
          </p:cNvPr>
          <p:cNvSpPr/>
          <p:nvPr/>
        </p:nvSpPr>
        <p:spPr>
          <a:xfrm>
            <a:off x="8843748" y="2767772"/>
            <a:ext cx="167635" cy="1676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0147295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a:extLst>
              <a:ext uri="{FF2B5EF4-FFF2-40B4-BE49-F238E27FC236}">
                <a16:creationId xmlns:a16="http://schemas.microsoft.com/office/drawing/2014/main" id="{50DD245C-D0C7-4E3E-8DC1-3D71A0435707}"/>
              </a:ext>
            </a:extLst>
          </p:cNvPr>
          <p:cNvSpPr/>
          <p:nvPr/>
        </p:nvSpPr>
        <p:spPr>
          <a:xfrm>
            <a:off x="11188231" y="5847390"/>
            <a:ext cx="1774918" cy="1870373"/>
          </a:xfrm>
          <a:prstGeom prst="ellipse">
            <a:avLst/>
          </a:prstGeom>
          <a:noFill/>
          <a:ln w="158750">
            <a:solidFill>
              <a:srgbClr val="9FB5D2">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8" name="Овал 7">
            <a:extLst>
              <a:ext uri="{FF2B5EF4-FFF2-40B4-BE49-F238E27FC236}">
                <a16:creationId xmlns:a16="http://schemas.microsoft.com/office/drawing/2014/main" id="{060B7040-3EBD-4969-A9E8-7645289AA5DB}"/>
              </a:ext>
            </a:extLst>
          </p:cNvPr>
          <p:cNvSpPr/>
          <p:nvPr/>
        </p:nvSpPr>
        <p:spPr>
          <a:xfrm>
            <a:off x="11458241" y="6137392"/>
            <a:ext cx="1228725" cy="1228725"/>
          </a:xfrm>
          <a:prstGeom prst="ellipse">
            <a:avLst/>
          </a:prstGeom>
          <a:noFill/>
          <a:ln w="158750">
            <a:solidFill>
              <a:srgbClr val="FFC000">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9" name="Овал 8">
            <a:extLst>
              <a:ext uri="{FF2B5EF4-FFF2-40B4-BE49-F238E27FC236}">
                <a16:creationId xmlns:a16="http://schemas.microsoft.com/office/drawing/2014/main" id="{6A551D1A-2912-40D7-A659-63D7B42D0DCB}"/>
              </a:ext>
            </a:extLst>
          </p:cNvPr>
          <p:cNvSpPr/>
          <p:nvPr/>
        </p:nvSpPr>
        <p:spPr>
          <a:xfrm>
            <a:off x="11745248" y="6415288"/>
            <a:ext cx="663145" cy="698809"/>
          </a:xfrm>
          <a:prstGeom prst="ellipse">
            <a:avLst/>
          </a:prstGeom>
          <a:noFill/>
          <a:ln w="158750">
            <a:solidFill>
              <a:srgbClr val="9FB5D2">
                <a:alpha val="6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0" name="TextBox 9">
            <a:extLst>
              <a:ext uri="{FF2B5EF4-FFF2-40B4-BE49-F238E27FC236}">
                <a16:creationId xmlns:a16="http://schemas.microsoft.com/office/drawing/2014/main" id="{ECE9A976-2D16-4232-A3EB-95F7103B7BF5}"/>
              </a:ext>
            </a:extLst>
          </p:cNvPr>
          <p:cNvSpPr txBox="1"/>
          <p:nvPr/>
        </p:nvSpPr>
        <p:spPr>
          <a:xfrm>
            <a:off x="4919194" y="1816169"/>
            <a:ext cx="2171477" cy="430887"/>
          </a:xfrm>
          <a:prstGeom prst="rect">
            <a:avLst/>
          </a:prstGeom>
          <a:noFill/>
        </p:spPr>
        <p:txBody>
          <a:bodyPr wrap="square" rtlCol="0">
            <a:spAutoFit/>
          </a:bodyPr>
          <a:lstStyle/>
          <a:p>
            <a:pPr algn="ctr"/>
            <a:r>
              <a:rPr lang="uk-UA" sz="2200" b="1" dirty="0">
                <a:solidFill>
                  <a:srgbClr val="27A0F2"/>
                </a:solidFill>
                <a:latin typeface="Helvetica" panose="020B0604020202020204" pitchFamily="34" charset="0"/>
                <a:cs typeface="Helvetica" panose="020B0604020202020204" pitchFamily="34" charset="0"/>
              </a:rPr>
              <a:t>Суттєва зміна</a:t>
            </a:r>
            <a:endParaRPr lang="uk-UA" sz="1400" dirty="0">
              <a:solidFill>
                <a:srgbClr val="27A0F2"/>
              </a:solidFill>
              <a:latin typeface="Helvetica" panose="020B0604020202020204" pitchFamily="34" charset="0"/>
              <a:cs typeface="Helvetica" panose="020B0604020202020204" pitchFamily="34" charset="0"/>
            </a:endParaRPr>
          </a:p>
        </p:txBody>
      </p:sp>
      <p:sp>
        <p:nvSpPr>
          <p:cNvPr id="12" name="TextBox 11">
            <a:extLst>
              <a:ext uri="{FF2B5EF4-FFF2-40B4-BE49-F238E27FC236}">
                <a16:creationId xmlns:a16="http://schemas.microsoft.com/office/drawing/2014/main" id="{81A9165F-AF6D-4CFD-BDFC-0EAE91EDDDA1}"/>
              </a:ext>
            </a:extLst>
          </p:cNvPr>
          <p:cNvSpPr txBox="1"/>
          <p:nvPr/>
        </p:nvSpPr>
        <p:spPr>
          <a:xfrm>
            <a:off x="699437" y="2878996"/>
            <a:ext cx="2405470" cy="707886"/>
          </a:xfrm>
          <a:prstGeom prst="rect">
            <a:avLst/>
          </a:prstGeom>
          <a:noFill/>
        </p:spPr>
        <p:txBody>
          <a:bodyPr wrap="square" rtlCol="0">
            <a:spAutoFit/>
          </a:bodyPr>
          <a:lstStyle/>
          <a:p>
            <a:pPr algn="ctr"/>
            <a:r>
              <a:rPr lang="uk-UA" sz="2000" dirty="0">
                <a:latin typeface="Helvetica" panose="020B0604020202020204" pitchFamily="34" charset="0"/>
                <a:cs typeface="Helvetica" panose="020B0604020202020204" pitchFamily="34" charset="0"/>
              </a:rPr>
              <a:t>Отримання доходу</a:t>
            </a:r>
          </a:p>
          <a:p>
            <a:pPr algn="ctr"/>
            <a:r>
              <a:rPr lang="uk-UA" sz="2000" dirty="0">
                <a:latin typeface="Helvetica" panose="020B0604020202020204" pitchFamily="34" charset="0"/>
                <a:cs typeface="Helvetica" panose="020B0604020202020204" pitchFamily="34" charset="0"/>
              </a:rPr>
              <a:t>(нарахованого)</a:t>
            </a:r>
          </a:p>
        </p:txBody>
      </p:sp>
      <p:sp>
        <p:nvSpPr>
          <p:cNvPr id="29" name="TextBox 28">
            <a:extLst>
              <a:ext uri="{FF2B5EF4-FFF2-40B4-BE49-F238E27FC236}">
                <a16:creationId xmlns:a16="http://schemas.microsoft.com/office/drawing/2014/main" id="{F01DEB25-648A-4F94-956B-FD4AEE1D3623}"/>
              </a:ext>
            </a:extLst>
          </p:cNvPr>
          <p:cNvSpPr txBox="1"/>
          <p:nvPr/>
        </p:nvSpPr>
        <p:spPr>
          <a:xfrm>
            <a:off x="4621821" y="4169870"/>
            <a:ext cx="2766223" cy="400110"/>
          </a:xfrm>
          <a:prstGeom prst="rect">
            <a:avLst/>
          </a:prstGeom>
          <a:noFill/>
        </p:spPr>
        <p:txBody>
          <a:bodyPr wrap="square" rtlCol="0">
            <a:spAutoFit/>
          </a:bodyPr>
          <a:lstStyle/>
          <a:p>
            <a:pPr algn="ctr"/>
            <a:r>
              <a:rPr lang="ru-RU" sz="2000" dirty="0">
                <a:latin typeface="Helvetica" panose="020B0604020202020204" pitchFamily="34" charset="0"/>
                <a:cs typeface="Helvetica" panose="020B0604020202020204" pitchFamily="34" charset="0"/>
              </a:rPr>
              <a:t>на суму </a:t>
            </a:r>
            <a:r>
              <a:rPr lang="ru-RU" sz="2000" dirty="0" err="1">
                <a:latin typeface="Helvetica" panose="020B0604020202020204" pitchFamily="34" charset="0"/>
                <a:cs typeface="Helvetica" panose="020B0604020202020204" pitchFamily="34" charset="0"/>
              </a:rPr>
              <a:t>понад</a:t>
            </a:r>
            <a:r>
              <a:rPr lang="ru-RU" sz="2000" dirty="0">
                <a:latin typeface="Helvetica" panose="020B0604020202020204" pitchFamily="34" charset="0"/>
                <a:cs typeface="Helvetica" panose="020B0604020202020204" pitchFamily="34" charset="0"/>
              </a:rPr>
              <a:t> 50 ПМ </a:t>
            </a:r>
            <a:endParaRPr lang="en-US" sz="2000" dirty="0">
              <a:latin typeface="Helvetica" panose="020B0604020202020204" pitchFamily="34" charset="0"/>
              <a:cs typeface="Helvetica" panose="020B0604020202020204" pitchFamily="34" charset="0"/>
            </a:endParaRPr>
          </a:p>
        </p:txBody>
      </p:sp>
      <p:cxnSp>
        <p:nvCxnSpPr>
          <p:cNvPr id="4" name="Пряма зі стрілкою 3">
            <a:extLst>
              <a:ext uri="{FF2B5EF4-FFF2-40B4-BE49-F238E27FC236}">
                <a16:creationId xmlns:a16="http://schemas.microsoft.com/office/drawing/2014/main" id="{634C8A64-7C2E-4A5D-A94A-1B2B4FEDF967}"/>
              </a:ext>
            </a:extLst>
          </p:cNvPr>
          <p:cNvCxnSpPr>
            <a:cxnSpLocks/>
            <a:stCxn id="10" idx="1"/>
            <a:endCxn id="12" idx="0"/>
          </p:cNvCxnSpPr>
          <p:nvPr/>
        </p:nvCxnSpPr>
        <p:spPr>
          <a:xfrm flipH="1">
            <a:off x="1902172" y="2031613"/>
            <a:ext cx="3017022" cy="847383"/>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Пряма зі стрілкою 27">
            <a:extLst>
              <a:ext uri="{FF2B5EF4-FFF2-40B4-BE49-F238E27FC236}">
                <a16:creationId xmlns:a16="http://schemas.microsoft.com/office/drawing/2014/main" id="{B82377FD-165E-44BB-8A8F-1522D718A05A}"/>
              </a:ext>
            </a:extLst>
          </p:cNvPr>
          <p:cNvCxnSpPr>
            <a:cxnSpLocks/>
            <a:stCxn id="10" idx="3"/>
            <a:endCxn id="19" idx="0"/>
          </p:cNvCxnSpPr>
          <p:nvPr/>
        </p:nvCxnSpPr>
        <p:spPr>
          <a:xfrm>
            <a:off x="7090671" y="2031613"/>
            <a:ext cx="2812394" cy="847383"/>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214F260-D02A-43BD-AB94-CB66755D39CA}"/>
              </a:ext>
            </a:extLst>
          </p:cNvPr>
          <p:cNvSpPr txBox="1"/>
          <p:nvPr/>
        </p:nvSpPr>
        <p:spPr>
          <a:xfrm>
            <a:off x="4850144" y="2898253"/>
            <a:ext cx="2309578" cy="400110"/>
          </a:xfrm>
          <a:prstGeom prst="rect">
            <a:avLst/>
          </a:prstGeom>
          <a:noFill/>
        </p:spPr>
        <p:txBody>
          <a:bodyPr wrap="square" rtlCol="0">
            <a:spAutoFit/>
          </a:bodyPr>
          <a:lstStyle/>
          <a:p>
            <a:pPr algn="ctr"/>
            <a:r>
              <a:rPr lang="uk-UA" sz="2000" dirty="0">
                <a:latin typeface="Helvetica" panose="020B0604020202020204" pitchFamily="34" charset="0"/>
                <a:cs typeface="Helvetica" panose="020B0604020202020204" pitchFamily="34" charset="0"/>
              </a:rPr>
              <a:t>Придбання майна</a:t>
            </a:r>
          </a:p>
        </p:txBody>
      </p:sp>
      <p:sp>
        <p:nvSpPr>
          <p:cNvPr id="19" name="TextBox 18">
            <a:extLst>
              <a:ext uri="{FF2B5EF4-FFF2-40B4-BE49-F238E27FC236}">
                <a16:creationId xmlns:a16="http://schemas.microsoft.com/office/drawing/2014/main" id="{3931854B-3E1A-4884-9BE2-7270EDBAF24D}"/>
              </a:ext>
            </a:extLst>
          </p:cNvPr>
          <p:cNvSpPr txBox="1"/>
          <p:nvPr/>
        </p:nvSpPr>
        <p:spPr>
          <a:xfrm>
            <a:off x="8637535" y="2878996"/>
            <a:ext cx="2531059" cy="400110"/>
          </a:xfrm>
          <a:prstGeom prst="rect">
            <a:avLst/>
          </a:prstGeom>
          <a:noFill/>
        </p:spPr>
        <p:txBody>
          <a:bodyPr wrap="square" rtlCol="0">
            <a:spAutoFit/>
          </a:bodyPr>
          <a:lstStyle/>
          <a:p>
            <a:pPr algn="ctr"/>
            <a:r>
              <a:rPr lang="uk-UA" sz="2000" dirty="0">
                <a:latin typeface="Helvetica" panose="020B0604020202020204" pitchFamily="34" charset="0"/>
                <a:cs typeface="Helvetica" panose="020B0604020202020204" pitchFamily="34" charset="0"/>
              </a:rPr>
              <a:t>Здійснення видатку</a:t>
            </a:r>
          </a:p>
        </p:txBody>
      </p:sp>
      <p:sp>
        <p:nvSpPr>
          <p:cNvPr id="20" name="TextBox 19">
            <a:extLst>
              <a:ext uri="{FF2B5EF4-FFF2-40B4-BE49-F238E27FC236}">
                <a16:creationId xmlns:a16="http://schemas.microsoft.com/office/drawing/2014/main" id="{D4CE17F5-0252-4F16-BBF5-EBC6A345BAB5}"/>
              </a:ext>
            </a:extLst>
          </p:cNvPr>
          <p:cNvSpPr txBox="1"/>
          <p:nvPr/>
        </p:nvSpPr>
        <p:spPr>
          <a:xfrm>
            <a:off x="1167577" y="5077811"/>
            <a:ext cx="10434167" cy="1323439"/>
          </a:xfrm>
          <a:prstGeom prst="rect">
            <a:avLst/>
          </a:prstGeom>
          <a:noFill/>
        </p:spPr>
        <p:txBody>
          <a:bodyPr wrap="square" rtlCol="0">
            <a:spAutoFit/>
          </a:bodyPr>
          <a:lstStyle/>
          <a:p>
            <a:endParaRPr lang="ru-RU" sz="2000" dirty="0">
              <a:latin typeface="Helvetica" panose="020B0604020202020204" pitchFamily="34" charset="0"/>
              <a:cs typeface="Helvetica" panose="020B0604020202020204" pitchFamily="34" charset="0"/>
            </a:endParaRPr>
          </a:p>
          <a:p>
            <a:r>
              <a:rPr lang="ru-RU" sz="2000" i="1" dirty="0">
                <a:latin typeface="Helvetica" panose="020B0604020202020204" pitchFamily="34" charset="0"/>
                <a:cs typeface="Helvetica" panose="020B0604020202020204" pitchFamily="34" charset="0"/>
              </a:rPr>
              <a:t>50 </a:t>
            </a:r>
            <a:r>
              <a:rPr lang="ru-RU" sz="2000" i="1" dirty="0" err="1">
                <a:latin typeface="Helvetica" panose="020B0604020202020204" pitchFamily="34" charset="0"/>
                <a:cs typeface="Helvetica" panose="020B0604020202020204" pitchFamily="34" charset="0"/>
              </a:rPr>
              <a:t>прожиткових</a:t>
            </a:r>
            <a:r>
              <a:rPr lang="ru-RU" sz="2000" i="1" dirty="0">
                <a:latin typeface="Helvetica" panose="020B0604020202020204" pitchFamily="34" charset="0"/>
                <a:cs typeface="Helvetica" panose="020B0604020202020204" pitchFamily="34" charset="0"/>
              </a:rPr>
              <a:t> </a:t>
            </a:r>
            <a:r>
              <a:rPr lang="ru-RU" sz="2000" i="1" dirty="0" err="1">
                <a:latin typeface="Helvetica" panose="020B0604020202020204" pitchFamily="34" charset="0"/>
                <a:cs typeface="Helvetica" panose="020B0604020202020204" pitchFamily="34" charset="0"/>
              </a:rPr>
              <a:t>мінімумів</a:t>
            </a:r>
            <a:r>
              <a:rPr lang="ru-RU" sz="2000" i="1" dirty="0">
                <a:latin typeface="Helvetica" panose="020B0604020202020204" pitchFamily="34" charset="0"/>
                <a:cs typeface="Helvetica" panose="020B0604020202020204" pitchFamily="34" charset="0"/>
              </a:rPr>
              <a:t>, </a:t>
            </a:r>
            <a:r>
              <a:rPr lang="ru-RU" sz="2000" i="1" dirty="0" err="1">
                <a:latin typeface="Helvetica" panose="020B0604020202020204" pitchFamily="34" charset="0"/>
                <a:cs typeface="Helvetica" panose="020B0604020202020204" pitchFamily="34" charset="0"/>
              </a:rPr>
              <a:t>встановлених</a:t>
            </a:r>
            <a:r>
              <a:rPr lang="ru-RU" sz="2000" i="1" dirty="0">
                <a:latin typeface="Helvetica" panose="020B0604020202020204" pitchFamily="34" charset="0"/>
                <a:cs typeface="Helvetica" panose="020B0604020202020204" pitchFamily="34" charset="0"/>
              </a:rPr>
              <a:t> для </a:t>
            </a:r>
            <a:r>
              <a:rPr lang="ru-RU" sz="2000" i="1" dirty="0" err="1">
                <a:latin typeface="Helvetica" panose="020B0604020202020204" pitchFamily="34" charset="0"/>
                <a:cs typeface="Helvetica" panose="020B0604020202020204" pitchFamily="34" charset="0"/>
              </a:rPr>
              <a:t>працездатних</a:t>
            </a:r>
            <a:r>
              <a:rPr lang="ru-RU" sz="2000" i="1" dirty="0">
                <a:latin typeface="Helvetica" panose="020B0604020202020204" pitchFamily="34" charset="0"/>
                <a:cs typeface="Helvetica" panose="020B0604020202020204" pitchFamily="34" charset="0"/>
              </a:rPr>
              <a:t> </a:t>
            </a:r>
            <a:r>
              <a:rPr lang="ru-RU" sz="2000" i="1" dirty="0" err="1">
                <a:latin typeface="Helvetica" panose="020B0604020202020204" pitchFamily="34" charset="0"/>
                <a:cs typeface="Helvetica" panose="020B0604020202020204" pitchFamily="34" charset="0"/>
              </a:rPr>
              <a:t>осіб</a:t>
            </a:r>
            <a:r>
              <a:rPr lang="ru-RU" sz="2000" i="1" dirty="0">
                <a:latin typeface="Helvetica" panose="020B0604020202020204" pitchFamily="34" charset="0"/>
                <a:cs typeface="Helvetica" panose="020B0604020202020204" pitchFamily="34" charset="0"/>
              </a:rPr>
              <a:t> на 01 </a:t>
            </a:r>
            <a:r>
              <a:rPr lang="ru-RU" sz="2000" i="1" dirty="0" err="1">
                <a:latin typeface="Helvetica" panose="020B0604020202020204" pitchFamily="34" charset="0"/>
                <a:cs typeface="Helvetica" panose="020B0604020202020204" pitchFamily="34" charset="0"/>
              </a:rPr>
              <a:t>січня</a:t>
            </a:r>
            <a:r>
              <a:rPr lang="ru-RU" sz="2000" i="1" dirty="0">
                <a:latin typeface="Helvetica" panose="020B0604020202020204" pitchFamily="34" charset="0"/>
                <a:cs typeface="Helvetica" panose="020B0604020202020204" pitchFamily="34" charset="0"/>
              </a:rPr>
              <a:t> </a:t>
            </a:r>
            <a:r>
              <a:rPr lang="ru-RU" sz="2000" i="1" dirty="0" err="1">
                <a:latin typeface="Helvetica" panose="020B0604020202020204" pitchFamily="34" charset="0"/>
                <a:cs typeface="Helvetica" panose="020B0604020202020204" pitchFamily="34" charset="0"/>
              </a:rPr>
              <a:t>відповідного</a:t>
            </a:r>
            <a:r>
              <a:rPr lang="ru-RU" sz="2000" i="1" dirty="0">
                <a:latin typeface="Helvetica" panose="020B0604020202020204" pitchFamily="34" charset="0"/>
                <a:cs typeface="Helvetica" panose="020B0604020202020204" pitchFamily="34" charset="0"/>
              </a:rPr>
              <a:t> року</a:t>
            </a:r>
          </a:p>
          <a:p>
            <a:endParaRPr lang="ru-RU" sz="2000" dirty="0">
              <a:latin typeface="Helvetica" panose="020B0604020202020204" pitchFamily="34" charset="0"/>
              <a:cs typeface="Helvetica" panose="020B0604020202020204" pitchFamily="34" charset="0"/>
            </a:endParaRPr>
          </a:p>
        </p:txBody>
      </p:sp>
      <p:cxnSp>
        <p:nvCxnSpPr>
          <p:cNvPr id="15" name="Пряма зі стрілкою 14">
            <a:extLst>
              <a:ext uri="{FF2B5EF4-FFF2-40B4-BE49-F238E27FC236}">
                <a16:creationId xmlns:a16="http://schemas.microsoft.com/office/drawing/2014/main" id="{0A01D229-0AE3-4603-81F0-948B72C2505E}"/>
              </a:ext>
            </a:extLst>
          </p:cNvPr>
          <p:cNvCxnSpPr>
            <a:cxnSpLocks/>
            <a:stCxn id="10" idx="2"/>
            <a:endCxn id="18" idx="0"/>
          </p:cNvCxnSpPr>
          <p:nvPr/>
        </p:nvCxnSpPr>
        <p:spPr>
          <a:xfrm>
            <a:off x="6004933" y="2247056"/>
            <a:ext cx="0" cy="651197"/>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Пряма зі стрілкою 30">
            <a:extLst>
              <a:ext uri="{FF2B5EF4-FFF2-40B4-BE49-F238E27FC236}">
                <a16:creationId xmlns:a16="http://schemas.microsoft.com/office/drawing/2014/main" id="{C539FBD0-C4C2-4033-B0DB-695CCED93267}"/>
              </a:ext>
            </a:extLst>
          </p:cNvPr>
          <p:cNvCxnSpPr>
            <a:cxnSpLocks/>
            <a:stCxn id="12" idx="2"/>
            <a:endCxn id="29" idx="1"/>
          </p:cNvCxnSpPr>
          <p:nvPr/>
        </p:nvCxnSpPr>
        <p:spPr>
          <a:xfrm>
            <a:off x="1902172" y="3586882"/>
            <a:ext cx="2719649" cy="783043"/>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Пряма зі стрілкою 33">
            <a:extLst>
              <a:ext uri="{FF2B5EF4-FFF2-40B4-BE49-F238E27FC236}">
                <a16:creationId xmlns:a16="http://schemas.microsoft.com/office/drawing/2014/main" id="{543F092A-87CD-4794-BF72-464DAEFA6C96}"/>
              </a:ext>
            </a:extLst>
          </p:cNvPr>
          <p:cNvCxnSpPr>
            <a:cxnSpLocks/>
            <a:stCxn id="18" idx="2"/>
            <a:endCxn id="29" idx="0"/>
          </p:cNvCxnSpPr>
          <p:nvPr/>
        </p:nvCxnSpPr>
        <p:spPr>
          <a:xfrm>
            <a:off x="6004933" y="3298363"/>
            <a:ext cx="0" cy="871507"/>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Пряма зі стрілкою 35">
            <a:extLst>
              <a:ext uri="{FF2B5EF4-FFF2-40B4-BE49-F238E27FC236}">
                <a16:creationId xmlns:a16="http://schemas.microsoft.com/office/drawing/2014/main" id="{8BFDFD88-509B-4ED3-A501-D81907E772F8}"/>
              </a:ext>
            </a:extLst>
          </p:cNvPr>
          <p:cNvCxnSpPr>
            <a:cxnSpLocks/>
            <a:stCxn id="19" idx="2"/>
            <a:endCxn id="29" idx="3"/>
          </p:cNvCxnSpPr>
          <p:nvPr/>
        </p:nvCxnSpPr>
        <p:spPr>
          <a:xfrm flipH="1">
            <a:off x="7388044" y="3279106"/>
            <a:ext cx="2515021" cy="1090819"/>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243D2D9-A5DA-4904-8895-99C18BC1EBCF}"/>
              </a:ext>
            </a:extLst>
          </p:cNvPr>
          <p:cNvSpPr txBox="1"/>
          <p:nvPr/>
        </p:nvSpPr>
        <p:spPr>
          <a:xfrm>
            <a:off x="948577" y="546747"/>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Суттєві зміни в майновому стані</a:t>
            </a:r>
          </a:p>
        </p:txBody>
      </p:sp>
      <p:cxnSp>
        <p:nvCxnSpPr>
          <p:cNvPr id="22" name="Пряма сполучна лінія 21">
            <a:extLst>
              <a:ext uri="{FF2B5EF4-FFF2-40B4-BE49-F238E27FC236}">
                <a16:creationId xmlns:a16="http://schemas.microsoft.com/office/drawing/2014/main" id="{28C8351E-641C-4CE7-8E6C-9507F624F2B9}"/>
              </a:ext>
            </a:extLst>
          </p:cNvPr>
          <p:cNvCxnSpPr>
            <a:cxnSpLocks/>
          </p:cNvCxnSpPr>
          <p:nvPr/>
        </p:nvCxnSpPr>
        <p:spPr>
          <a:xfrm flipH="1">
            <a:off x="930744" y="1299632"/>
            <a:ext cx="10257487"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1298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3531299" y="1498520"/>
            <a:ext cx="8139868" cy="4154984"/>
          </a:xfrm>
          <a:prstGeom prst="rect">
            <a:avLst/>
          </a:prstGeom>
          <a:noFill/>
        </p:spPr>
        <p:txBody>
          <a:bodyPr wrap="square" rtlCol="0">
            <a:spAutoFit/>
          </a:bodyPr>
          <a:lstStyle/>
          <a:p>
            <a:pPr marL="457200" indent="-457200">
              <a:buFont typeface="Wingdings" panose="05000000000000000000" pitchFamily="2" charset="2"/>
              <a:buChar char="§"/>
            </a:pPr>
            <a:r>
              <a:rPr lang="uk-UA" sz="2400" dirty="0">
                <a:latin typeface="Helvetica" panose="020B0604020202020204" pitchFamily="34" charset="0"/>
                <a:cs typeface="Helvetica" panose="020B0604020202020204" pitchFamily="34" charset="0"/>
              </a:rPr>
              <a:t>стосується лише декларанта, а не членів сім’ї;</a:t>
            </a:r>
          </a:p>
          <a:p>
            <a:pPr marL="457200" indent="-457200">
              <a:buFont typeface="Wingdings" panose="05000000000000000000" pitchFamily="2" charset="2"/>
              <a:buChar char="§"/>
            </a:pPr>
            <a:r>
              <a:rPr lang="uk-UA" sz="2400" dirty="0">
                <a:latin typeface="Helvetica" panose="020B0604020202020204" pitchFamily="34" charset="0"/>
                <a:cs typeface="Helvetica" panose="020B0604020202020204" pitchFamily="34" charset="0"/>
              </a:rPr>
              <a:t>подається виключно в електронній формі;</a:t>
            </a:r>
          </a:p>
          <a:p>
            <a:pPr marL="457200" indent="-457200">
              <a:buFont typeface="Wingdings" panose="05000000000000000000" pitchFamily="2" charset="2"/>
              <a:buChar char="§"/>
            </a:pPr>
            <a:r>
              <a:rPr lang="uk-UA" sz="2400" dirty="0">
                <a:latin typeface="Helvetica" panose="020B0604020202020204" pitchFamily="34" charset="0"/>
                <a:cs typeface="Helvetica" panose="020B0604020202020204" pitchFamily="34" charset="0"/>
              </a:rPr>
              <a:t>подається протягом 10 днів;</a:t>
            </a:r>
          </a:p>
          <a:p>
            <a:pPr marL="457200" indent="-457200">
              <a:buFont typeface="Wingdings" panose="05000000000000000000" pitchFamily="2" charset="2"/>
              <a:buChar char="§"/>
            </a:pPr>
            <a:r>
              <a:rPr lang="uk-UA" sz="2400" dirty="0">
                <a:latin typeface="Helvetica" panose="020B0604020202020204" pitchFamily="34" charset="0"/>
                <a:cs typeface="Helvetica" panose="020B0604020202020204" pitchFamily="34" charset="0"/>
              </a:rPr>
              <a:t>інформація, зазначена у повідомленні, відображається у декларації за відповідний звітний період;</a:t>
            </a:r>
          </a:p>
          <a:p>
            <a:pPr marL="457200" indent="-457200">
              <a:buFont typeface="Wingdings" panose="05000000000000000000" pitchFamily="2" charset="2"/>
              <a:buChar char="§"/>
            </a:pPr>
            <a:r>
              <a:rPr lang="uk-UA" sz="2400" dirty="0">
                <a:latin typeface="Helvetica" panose="020B0604020202020204" pitchFamily="34" charset="0"/>
                <a:cs typeface="Helvetica" panose="020B0604020202020204" pitchFamily="34" charset="0"/>
              </a:rPr>
              <a:t>дохід/видаток – одноразовий;</a:t>
            </a:r>
          </a:p>
          <a:p>
            <a:pPr marL="457200" indent="-457200">
              <a:buFont typeface="Wingdings" panose="05000000000000000000" pitchFamily="2" charset="2"/>
              <a:buChar char="§"/>
            </a:pPr>
            <a:r>
              <a:rPr lang="uk-UA" sz="2400" dirty="0">
                <a:latin typeface="Helvetica" panose="020B0604020202020204" pitchFamily="34" charset="0"/>
                <a:cs typeface="Helvetica" panose="020B0604020202020204" pitchFamily="34" charset="0"/>
              </a:rPr>
              <a:t>валютно-обмінні операції на суму понад 50 ПМ – видаток і необхідне подання повідомлення;</a:t>
            </a:r>
          </a:p>
          <a:p>
            <a:pPr marL="457200" indent="-457200">
              <a:buFont typeface="Wingdings" panose="05000000000000000000" pitchFamily="2" charset="2"/>
              <a:buChar char="§"/>
            </a:pPr>
            <a:r>
              <a:rPr lang="ru-RU" sz="2400" dirty="0" err="1">
                <a:latin typeface="Helvetica" panose="020B0604020202020204" pitchFamily="34" charset="0"/>
                <a:cs typeface="Helvetica" panose="020B0604020202020204" pitchFamily="34" charset="0"/>
              </a:rPr>
              <a:t>подається</a:t>
            </a:r>
            <a:r>
              <a:rPr lang="ru-RU" sz="2400" dirty="0">
                <a:latin typeface="Helvetica" panose="020B0604020202020204" pitchFamily="34" charset="0"/>
                <a:cs typeface="Helvetica" panose="020B0604020202020204" pitchFamily="34" charset="0"/>
              </a:rPr>
              <a:t> </a:t>
            </a:r>
            <a:r>
              <a:rPr lang="ru-RU" sz="2400" dirty="0" err="1">
                <a:latin typeface="Helvetica" panose="020B0604020202020204" pitchFamily="34" charset="0"/>
                <a:cs typeface="Helvetica" panose="020B0604020202020204" pitchFamily="34" charset="0"/>
              </a:rPr>
              <a:t>незалежно</a:t>
            </a:r>
            <a:r>
              <a:rPr lang="ru-RU" sz="2400" dirty="0">
                <a:latin typeface="Helvetica" panose="020B0604020202020204" pitchFamily="34" charset="0"/>
                <a:cs typeface="Helvetica" panose="020B0604020202020204" pitchFamily="34" charset="0"/>
              </a:rPr>
              <a:t> </a:t>
            </a:r>
            <a:r>
              <a:rPr lang="ru-RU" sz="2400" dirty="0" err="1">
                <a:latin typeface="Helvetica" panose="020B0604020202020204" pitchFamily="34" charset="0"/>
                <a:cs typeface="Helvetica" panose="020B0604020202020204" pitchFamily="34" charset="0"/>
              </a:rPr>
              <a:t>від</a:t>
            </a:r>
            <a:r>
              <a:rPr lang="ru-RU" sz="2400" dirty="0">
                <a:latin typeface="Helvetica" panose="020B0604020202020204" pitchFamily="34" charset="0"/>
                <a:cs typeface="Helvetica" panose="020B0604020202020204" pitchFamily="34" charset="0"/>
              </a:rPr>
              <a:t> того, </a:t>
            </a:r>
            <a:r>
              <a:rPr lang="ru-RU" sz="2400" dirty="0" err="1">
                <a:latin typeface="Helvetica" panose="020B0604020202020204" pitchFamily="34" charset="0"/>
                <a:cs typeface="Helvetica" panose="020B0604020202020204" pitchFamily="34" charset="0"/>
              </a:rPr>
              <a:t>перебуває</a:t>
            </a:r>
            <a:r>
              <a:rPr lang="ru-RU" sz="2400" dirty="0">
                <a:latin typeface="Helvetica" panose="020B0604020202020204" pitchFamily="34" charset="0"/>
                <a:cs typeface="Helvetica" panose="020B0604020202020204" pitchFamily="34" charset="0"/>
              </a:rPr>
              <a:t> </a:t>
            </a:r>
            <a:r>
              <a:rPr lang="ru-RU" sz="2400" dirty="0" err="1">
                <a:latin typeface="Helvetica" panose="020B0604020202020204" pitchFamily="34" charset="0"/>
                <a:cs typeface="Helvetica" panose="020B0604020202020204" pitchFamily="34" charset="0"/>
              </a:rPr>
              <a:t>суб’єкт</a:t>
            </a:r>
            <a:r>
              <a:rPr lang="ru-RU" sz="2400" dirty="0">
                <a:latin typeface="Helvetica" panose="020B0604020202020204" pitchFamily="34" charset="0"/>
                <a:cs typeface="Helvetica" panose="020B0604020202020204" pitchFamily="34" charset="0"/>
              </a:rPr>
              <a:t> </a:t>
            </a:r>
            <a:r>
              <a:rPr lang="ru-RU" sz="2400" dirty="0" err="1">
                <a:latin typeface="Helvetica" panose="020B0604020202020204" pitchFamily="34" charset="0"/>
                <a:cs typeface="Helvetica" panose="020B0604020202020204" pitchFamily="34" charset="0"/>
              </a:rPr>
              <a:t>декларування</a:t>
            </a:r>
            <a:r>
              <a:rPr lang="ru-RU" sz="2400" dirty="0">
                <a:latin typeface="Helvetica" panose="020B0604020202020204" pitchFamily="34" charset="0"/>
                <a:cs typeface="Helvetica" panose="020B0604020202020204" pitchFamily="34" charset="0"/>
              </a:rPr>
              <a:t> в </a:t>
            </a:r>
            <a:r>
              <a:rPr lang="ru-RU" sz="2400" dirty="0" err="1">
                <a:latin typeface="Helvetica" panose="020B0604020202020204" pitchFamily="34" charset="0"/>
                <a:cs typeface="Helvetica" panose="020B0604020202020204" pitchFamily="34" charset="0"/>
              </a:rPr>
              <a:t>Україні</a:t>
            </a:r>
            <a:r>
              <a:rPr lang="ru-RU" sz="2400" dirty="0">
                <a:latin typeface="Helvetica" panose="020B0604020202020204" pitchFamily="34" charset="0"/>
                <a:cs typeface="Helvetica" panose="020B0604020202020204" pitchFamily="34" charset="0"/>
              </a:rPr>
              <a:t> </a:t>
            </a:r>
            <a:r>
              <a:rPr lang="ru-RU" sz="2400" dirty="0" err="1">
                <a:latin typeface="Helvetica" panose="020B0604020202020204" pitchFamily="34" charset="0"/>
                <a:cs typeface="Helvetica" panose="020B0604020202020204" pitchFamily="34" charset="0"/>
              </a:rPr>
              <a:t>чи</a:t>
            </a:r>
            <a:r>
              <a:rPr lang="ru-RU" sz="2400" dirty="0">
                <a:latin typeface="Helvetica" panose="020B0604020202020204" pitchFamily="34" charset="0"/>
                <a:cs typeface="Helvetica" panose="020B0604020202020204" pitchFamily="34" charset="0"/>
              </a:rPr>
              <a:t> за </a:t>
            </a:r>
            <a:r>
              <a:rPr lang="ru-RU" sz="2400" dirty="0" err="1">
                <a:latin typeface="Helvetica" panose="020B0604020202020204" pitchFamily="34" charset="0"/>
                <a:cs typeface="Helvetica" panose="020B0604020202020204" pitchFamily="34" charset="0"/>
              </a:rPr>
              <a:t>її</a:t>
            </a:r>
            <a:r>
              <a:rPr lang="ru-RU" sz="2400" dirty="0">
                <a:latin typeface="Helvetica" panose="020B0604020202020204" pitchFamily="34" charset="0"/>
                <a:cs typeface="Helvetica" panose="020B0604020202020204" pitchFamily="34" charset="0"/>
              </a:rPr>
              <a:t> межами.</a:t>
            </a:r>
            <a:endParaRPr lang="uk-UA" sz="2400" dirty="0">
              <a:latin typeface="Helvetica" panose="020B0604020202020204" pitchFamily="34" charset="0"/>
              <a:cs typeface="Helvetica" panose="020B0604020202020204" pitchFamily="34" charset="0"/>
            </a:endParaRPr>
          </a:p>
        </p:txBody>
      </p:sp>
      <p:pic>
        <p:nvPicPr>
          <p:cNvPr id="11" name="Рисунок 10" descr="Зображення, що містить світлий&#10;&#10;Автоматично згенерований опис">
            <a:extLst>
              <a:ext uri="{FF2B5EF4-FFF2-40B4-BE49-F238E27FC236}">
                <a16:creationId xmlns:a16="http://schemas.microsoft.com/office/drawing/2014/main" id="{90A43DEF-3B97-4D74-A272-6BB2572C6A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928" y="2019214"/>
            <a:ext cx="3201901" cy="3201901"/>
          </a:xfrm>
          <a:prstGeom prst="rect">
            <a:avLst/>
          </a:prstGeom>
        </p:spPr>
      </p:pic>
      <p:sp>
        <p:nvSpPr>
          <p:cNvPr id="13" name="TextBox 12">
            <a:extLst>
              <a:ext uri="{FF2B5EF4-FFF2-40B4-BE49-F238E27FC236}">
                <a16:creationId xmlns:a16="http://schemas.microsoft.com/office/drawing/2014/main" id="{9BE2230D-3641-4C01-ADBC-F646F3BA1027}"/>
              </a:ext>
            </a:extLst>
          </p:cNvPr>
          <p:cNvSpPr txBox="1"/>
          <p:nvPr/>
        </p:nvSpPr>
        <p:spPr>
          <a:xfrm>
            <a:off x="948577" y="546747"/>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Суттєві зміни в майновому стані</a:t>
            </a:r>
          </a:p>
        </p:txBody>
      </p:sp>
      <p:cxnSp>
        <p:nvCxnSpPr>
          <p:cNvPr id="14" name="Пряма сполучна лінія 13">
            <a:extLst>
              <a:ext uri="{FF2B5EF4-FFF2-40B4-BE49-F238E27FC236}">
                <a16:creationId xmlns:a16="http://schemas.microsoft.com/office/drawing/2014/main" id="{C2E1601D-417C-4FD2-BBC0-E70C401B3796}"/>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4946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1257AC-21BB-4451-8084-B3832B604503}"/>
              </a:ext>
            </a:extLst>
          </p:cNvPr>
          <p:cNvSpPr txBox="1"/>
          <p:nvPr/>
        </p:nvSpPr>
        <p:spPr>
          <a:xfrm>
            <a:off x="1235613" y="2580485"/>
            <a:ext cx="9720774" cy="1015663"/>
          </a:xfrm>
          <a:prstGeom prst="rect">
            <a:avLst/>
          </a:prstGeom>
          <a:noFill/>
        </p:spPr>
        <p:txBody>
          <a:bodyPr wrap="square" rtlCol="0">
            <a:spAutoFit/>
          </a:bodyPr>
          <a:lstStyle/>
          <a:p>
            <a:pPr algn="ctr"/>
            <a:r>
              <a:rPr lang="uk-UA" sz="6000" dirty="0">
                <a:solidFill>
                  <a:srgbClr val="0070C0"/>
                </a:solidFill>
                <a:latin typeface="Sitka Display" panose="02000505000000020004" pitchFamily="2" charset="0"/>
                <a:ea typeface="Open Sans" panose="020B0606030504020204" pitchFamily="34" charset="0"/>
                <a:cs typeface="Open Sans" panose="020B0606030504020204" pitchFamily="34" charset="0"/>
              </a:rPr>
              <a:t>Відповідальність</a:t>
            </a:r>
            <a:endParaRPr lang="uk-UA" sz="5400" dirty="0">
              <a:solidFill>
                <a:srgbClr val="0070C0"/>
              </a:solidFill>
              <a:latin typeface="Sitka Display" panose="02000505000000020004"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117485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2277985" y="1542585"/>
            <a:ext cx="9232220" cy="2462213"/>
          </a:xfrm>
          <a:prstGeom prst="rect">
            <a:avLst/>
          </a:prstGeom>
          <a:noFill/>
        </p:spPr>
        <p:txBody>
          <a:bodyPr wrap="square" rtlCol="0">
            <a:spAutoFit/>
          </a:bodyPr>
          <a:lstStyle/>
          <a:p>
            <a:pPr marL="342900" indent="-342900">
              <a:buClr>
                <a:schemeClr val="tx1"/>
              </a:buClr>
              <a:buFont typeface="Wingdings" panose="05000000000000000000" pitchFamily="2" charset="2"/>
              <a:buChar char="§"/>
            </a:pPr>
            <a:r>
              <a:rPr lang="uk-UA" sz="2200" b="1" dirty="0">
                <a:solidFill>
                  <a:srgbClr val="27A0F2"/>
                </a:solidFill>
                <a:latin typeface="Helvetica" panose="020B0604020202020204" pitchFamily="34" charset="0"/>
                <a:cs typeface="Helvetica" panose="020B0604020202020204" pitchFamily="34" charset="0"/>
              </a:rPr>
              <a:t>порушення</a:t>
            </a:r>
            <a:r>
              <a:rPr lang="uk-UA" sz="2200" dirty="0">
                <a:solidFill>
                  <a:srgbClr val="27A0F2"/>
                </a:solidFill>
                <a:latin typeface="Helvetica" panose="020B0604020202020204" pitchFamily="34" charset="0"/>
                <a:cs typeface="Helvetica" panose="020B0604020202020204" pitchFamily="34" charset="0"/>
              </a:rPr>
              <a:t> </a:t>
            </a:r>
            <a:r>
              <a:rPr lang="uk-UA" sz="2200" b="1" dirty="0">
                <a:solidFill>
                  <a:srgbClr val="27A0F2"/>
                </a:solidFill>
                <a:latin typeface="Helvetica" panose="020B0604020202020204" pitchFamily="34" charset="0"/>
                <a:cs typeface="Helvetica" panose="020B0604020202020204" pitchFamily="34" charset="0"/>
              </a:rPr>
              <a:t>строку</a:t>
            </a:r>
            <a:r>
              <a:rPr lang="uk-UA" sz="2200" dirty="0">
                <a:solidFill>
                  <a:srgbClr val="27A0F2"/>
                </a:solidFill>
                <a:latin typeface="Helvetica" panose="020B0604020202020204" pitchFamily="34" charset="0"/>
                <a:cs typeface="Helvetica" panose="020B0604020202020204" pitchFamily="34" charset="0"/>
              </a:rPr>
              <a:t> </a:t>
            </a:r>
            <a:r>
              <a:rPr lang="uk-UA" sz="2200" dirty="0">
                <a:latin typeface="Helvetica" panose="020B0604020202020204" pitchFamily="34" charset="0"/>
                <a:cs typeface="Helvetica" panose="020B0604020202020204" pitchFamily="34" charset="0"/>
              </a:rPr>
              <a:t>подання декларації;</a:t>
            </a:r>
          </a:p>
          <a:p>
            <a:pPr marL="342900" indent="-342900">
              <a:buClr>
                <a:schemeClr val="tx1"/>
              </a:buClr>
              <a:buFont typeface="Wingdings" panose="05000000000000000000" pitchFamily="2" charset="2"/>
              <a:buChar char="§"/>
            </a:pPr>
            <a:endParaRPr lang="uk-UA" sz="2200" dirty="0">
              <a:latin typeface="Helvetica" panose="020B0604020202020204" pitchFamily="34" charset="0"/>
              <a:cs typeface="Helvetica" panose="020B0604020202020204" pitchFamily="34" charset="0"/>
            </a:endParaRPr>
          </a:p>
          <a:p>
            <a:pPr marL="342900" indent="-342900">
              <a:buClr>
                <a:schemeClr val="tx1"/>
              </a:buClr>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завідомо </a:t>
            </a:r>
            <a:r>
              <a:rPr lang="uk-UA" sz="2200" b="1" dirty="0">
                <a:solidFill>
                  <a:srgbClr val="27A0F2"/>
                </a:solidFill>
                <a:latin typeface="Helvetica" panose="020B0604020202020204" pitchFamily="34" charset="0"/>
                <a:cs typeface="Helvetica" panose="020B0604020202020204" pitchFamily="34" charset="0"/>
              </a:rPr>
              <a:t>недостовірні відомості </a:t>
            </a:r>
            <a:r>
              <a:rPr lang="uk-UA" sz="2200" dirty="0">
                <a:latin typeface="Helvetica" panose="020B0604020202020204" pitchFamily="34" charset="0"/>
                <a:cs typeface="Helvetica" panose="020B0604020202020204" pitchFamily="34" charset="0"/>
              </a:rPr>
              <a:t>в декларації;</a:t>
            </a:r>
          </a:p>
          <a:p>
            <a:pPr marL="342900" indent="-342900">
              <a:buClr>
                <a:schemeClr val="tx1"/>
              </a:buClr>
              <a:buFont typeface="Wingdings" panose="05000000000000000000" pitchFamily="2" charset="2"/>
              <a:buChar char="§"/>
            </a:pPr>
            <a:endParaRPr lang="uk-UA" sz="2200" dirty="0">
              <a:latin typeface="Helvetica" panose="020B0604020202020204" pitchFamily="34" charset="0"/>
              <a:cs typeface="Helvetica" panose="020B0604020202020204" pitchFamily="34" charset="0"/>
            </a:endParaRPr>
          </a:p>
          <a:p>
            <a:pPr marL="342900" indent="-342900">
              <a:buClr>
                <a:schemeClr val="tx1"/>
              </a:buClr>
              <a:buFont typeface="Wingdings" panose="05000000000000000000" pitchFamily="2" charset="2"/>
              <a:buChar char="§"/>
            </a:pPr>
            <a:r>
              <a:rPr lang="uk-UA" sz="2200" b="1" dirty="0">
                <a:solidFill>
                  <a:srgbClr val="27A0F2"/>
                </a:solidFill>
                <a:latin typeface="Helvetica" panose="020B0604020202020204" pitchFamily="34" charset="0"/>
                <a:cs typeface="Helvetica" panose="020B0604020202020204" pitchFamily="34" charset="0"/>
              </a:rPr>
              <a:t>неповідомлення або несвоєчасне повідомлення </a:t>
            </a:r>
            <a:r>
              <a:rPr lang="uk-UA" sz="2200" dirty="0">
                <a:latin typeface="Helvetica" panose="020B0604020202020204" pitchFamily="34" charset="0"/>
                <a:cs typeface="Helvetica" panose="020B0604020202020204" pitchFamily="34" charset="0"/>
              </a:rPr>
              <a:t>про відкриття валютного рахунку в установі банку-нерезидента або про суттєві зміни у майновому стані. </a:t>
            </a:r>
            <a:endParaRPr lang="ru-RU" sz="2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E1138ECB-D314-4AAE-890B-7F022E9EFF93}"/>
              </a:ext>
            </a:extLst>
          </p:cNvPr>
          <p:cNvSpPr txBox="1"/>
          <p:nvPr/>
        </p:nvSpPr>
        <p:spPr>
          <a:xfrm>
            <a:off x="929915" y="558666"/>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Відповідальність </a:t>
            </a:r>
          </a:p>
        </p:txBody>
      </p:sp>
      <p:pic>
        <p:nvPicPr>
          <p:cNvPr id="11" name="Рисунок 10" descr="Зображення, що містить світлий&#10;&#10;Автоматично згенерований опис">
            <a:extLst>
              <a:ext uri="{FF2B5EF4-FFF2-40B4-BE49-F238E27FC236}">
                <a16:creationId xmlns:a16="http://schemas.microsoft.com/office/drawing/2014/main" id="{CE4A19B8-4CB2-4024-81F0-661F66AEC1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908" y="1542585"/>
            <a:ext cx="894643" cy="894643"/>
          </a:xfrm>
          <a:prstGeom prst="rect">
            <a:avLst/>
          </a:prstGeom>
        </p:spPr>
      </p:pic>
      <p:cxnSp>
        <p:nvCxnSpPr>
          <p:cNvPr id="12" name="Пряма сполучна лінія 11">
            <a:extLst>
              <a:ext uri="{FF2B5EF4-FFF2-40B4-BE49-F238E27FC236}">
                <a16:creationId xmlns:a16="http://schemas.microsoft.com/office/drawing/2014/main" id="{896978A4-B7A5-4344-A568-D180BFC37FA2}"/>
              </a:ext>
            </a:extLst>
          </p:cNvPr>
          <p:cNvCxnSpPr>
            <a:cxnSpLocks/>
          </p:cNvCxnSpPr>
          <p:nvPr/>
        </p:nvCxnSpPr>
        <p:spPr>
          <a:xfrm flipH="1">
            <a:off x="930744" y="1299632"/>
            <a:ext cx="10257487"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929915" y="4476373"/>
            <a:ext cx="10476022" cy="1938992"/>
          </a:xfrm>
          <a:prstGeom prst="rect">
            <a:avLst/>
          </a:prstGeom>
        </p:spPr>
        <p:txBody>
          <a:bodyPr wrap="square">
            <a:spAutoFit/>
          </a:bodyPr>
          <a:lstStyle/>
          <a:p>
            <a:pPr algn="just"/>
            <a:r>
              <a:rPr lang="uk-UA" sz="2400" dirty="0">
                <a:solidFill>
                  <a:srgbClr val="1A1A22"/>
                </a:solidFill>
                <a:latin typeface="Ubuntu"/>
              </a:rPr>
              <a:t>Відомості про осіб, яких притягнуто до відповідальності за вчинення корупційних або пов’язаних з корупцією правопорушень, підлягають внесенню до Єдиного державного реєстру осіб, які вчинили корупційні або пов’язані з корупцією правопорушення (Реєстру корупціонерів).</a:t>
            </a:r>
            <a:endParaRPr lang="uk-UA" sz="2400" dirty="0"/>
          </a:p>
        </p:txBody>
      </p:sp>
    </p:spTree>
    <p:extLst>
      <p:ext uri="{BB962C8B-B14F-4D97-AF65-F5344CB8AC3E}">
        <p14:creationId xmlns:p14="http://schemas.microsoft.com/office/powerpoint/2010/main" val="2615855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1138ECB-D314-4AAE-890B-7F022E9EFF93}"/>
              </a:ext>
            </a:extLst>
          </p:cNvPr>
          <p:cNvSpPr txBox="1"/>
          <p:nvPr/>
        </p:nvSpPr>
        <p:spPr>
          <a:xfrm>
            <a:off x="930744" y="555294"/>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Загальні правила</a:t>
            </a:r>
          </a:p>
        </p:txBody>
      </p:sp>
      <p:sp>
        <p:nvSpPr>
          <p:cNvPr id="16" name="TextBox 15">
            <a:extLst>
              <a:ext uri="{FF2B5EF4-FFF2-40B4-BE49-F238E27FC236}">
                <a16:creationId xmlns:a16="http://schemas.microsoft.com/office/drawing/2014/main" id="{69321D9D-4643-4E04-AAD0-E1D92B129359}"/>
              </a:ext>
            </a:extLst>
          </p:cNvPr>
          <p:cNvSpPr txBox="1"/>
          <p:nvPr/>
        </p:nvSpPr>
        <p:spPr>
          <a:xfrm>
            <a:off x="4195168" y="1407955"/>
            <a:ext cx="4024458" cy="430887"/>
          </a:xfrm>
          <a:prstGeom prst="rect">
            <a:avLst/>
          </a:prstGeom>
          <a:noFill/>
        </p:spPr>
        <p:txBody>
          <a:bodyPr wrap="square" rtlCol="0">
            <a:spAutoFit/>
          </a:bodyPr>
          <a:lstStyle/>
          <a:p>
            <a:r>
              <a:rPr lang="uk-UA" sz="2200" b="1" dirty="0">
                <a:solidFill>
                  <a:srgbClr val="27A0F2"/>
                </a:solidFill>
                <a:latin typeface="Helvetica" panose="020B0604020202020204" pitchFamily="34" charset="0"/>
                <a:cs typeface="Helvetica" panose="020B0604020202020204" pitchFamily="34" charset="0"/>
              </a:rPr>
              <a:t>Вартість майна:</a:t>
            </a:r>
          </a:p>
        </p:txBody>
      </p:sp>
      <p:sp>
        <p:nvSpPr>
          <p:cNvPr id="10" name="TextBox 9">
            <a:extLst>
              <a:ext uri="{FF2B5EF4-FFF2-40B4-BE49-F238E27FC236}">
                <a16:creationId xmlns:a16="http://schemas.microsoft.com/office/drawing/2014/main" id="{2EBEAF79-6440-4020-84DE-2D7D6DEB9302}"/>
              </a:ext>
            </a:extLst>
          </p:cNvPr>
          <p:cNvSpPr txBox="1"/>
          <p:nvPr/>
        </p:nvSpPr>
        <p:spPr>
          <a:xfrm>
            <a:off x="703858" y="2449602"/>
            <a:ext cx="2977805" cy="830997"/>
          </a:xfrm>
          <a:prstGeom prst="rect">
            <a:avLst/>
          </a:prstGeom>
          <a:noFill/>
        </p:spPr>
        <p:txBody>
          <a:bodyPr wrap="square" rtlCol="0">
            <a:spAutoFit/>
          </a:bodyPr>
          <a:lstStyle/>
          <a:p>
            <a:pPr algn="ctr"/>
            <a:r>
              <a:rPr lang="uk-UA" sz="2400" dirty="0">
                <a:latin typeface="Helvetica" panose="020B0604020202020204" pitchFamily="34" charset="0"/>
                <a:cs typeface="Helvetica" panose="020B0604020202020204" pitchFamily="34" charset="0"/>
              </a:rPr>
              <a:t>це вартість на дату набуття права</a:t>
            </a:r>
            <a:endParaRPr lang="uk-UA" sz="2800" dirty="0">
              <a:latin typeface="Helvetica" panose="020B0604020202020204" pitchFamily="34" charset="0"/>
              <a:cs typeface="Helvetica" panose="020B0604020202020204" pitchFamily="34" charset="0"/>
            </a:endParaRPr>
          </a:p>
        </p:txBody>
      </p:sp>
      <p:sp>
        <p:nvSpPr>
          <p:cNvPr id="11" name="TextBox 10">
            <a:extLst>
              <a:ext uri="{FF2B5EF4-FFF2-40B4-BE49-F238E27FC236}">
                <a16:creationId xmlns:a16="http://schemas.microsoft.com/office/drawing/2014/main" id="{756782F7-E6EB-4E06-A48C-F9C283E941C4}"/>
              </a:ext>
            </a:extLst>
          </p:cNvPr>
          <p:cNvSpPr txBox="1"/>
          <p:nvPr/>
        </p:nvSpPr>
        <p:spPr>
          <a:xfrm>
            <a:off x="4277834" y="1972633"/>
            <a:ext cx="3504771" cy="707886"/>
          </a:xfrm>
          <a:prstGeom prst="rect">
            <a:avLst/>
          </a:prstGeom>
          <a:noFill/>
        </p:spPr>
        <p:txBody>
          <a:bodyPr wrap="square" rtlCol="0">
            <a:spAutoFit/>
          </a:bodyPr>
          <a:lstStyle/>
          <a:p>
            <a:pPr algn="ctr"/>
            <a:r>
              <a:rPr lang="uk-UA" sz="2000" dirty="0">
                <a:latin typeface="Helvetica" panose="020B0604020202020204" pitchFamily="34" charset="0"/>
                <a:cs typeface="Helvetica" panose="020B0604020202020204" pitchFamily="34" charset="0"/>
              </a:rPr>
              <a:t>Обрання однієї з позначок є обов’язковим</a:t>
            </a:r>
          </a:p>
        </p:txBody>
      </p:sp>
      <p:sp>
        <p:nvSpPr>
          <p:cNvPr id="12" name="TextBox 11">
            <a:extLst>
              <a:ext uri="{FF2B5EF4-FFF2-40B4-BE49-F238E27FC236}">
                <a16:creationId xmlns:a16="http://schemas.microsoft.com/office/drawing/2014/main" id="{12752796-77AE-4A34-976D-8F6492D99B80}"/>
              </a:ext>
            </a:extLst>
          </p:cNvPr>
          <p:cNvSpPr txBox="1"/>
          <p:nvPr/>
        </p:nvSpPr>
        <p:spPr>
          <a:xfrm>
            <a:off x="7833046" y="2475511"/>
            <a:ext cx="3823861" cy="830997"/>
          </a:xfrm>
          <a:prstGeom prst="rect">
            <a:avLst/>
          </a:prstGeom>
          <a:noFill/>
        </p:spPr>
        <p:txBody>
          <a:bodyPr wrap="square" rtlCol="0">
            <a:spAutoFit/>
          </a:bodyPr>
          <a:lstStyle/>
          <a:p>
            <a:pPr algn="ctr"/>
            <a:r>
              <a:rPr lang="uk-UA" sz="2400" dirty="0">
                <a:latin typeface="Helvetica" panose="020B0604020202020204" pitchFamily="34" charset="0"/>
                <a:cs typeface="Helvetica" panose="020B0604020202020204" pitchFamily="34" charset="0"/>
              </a:rPr>
              <a:t>це вартість за останньою </a:t>
            </a:r>
          </a:p>
          <a:p>
            <a:pPr algn="ctr"/>
            <a:r>
              <a:rPr lang="uk-UA" sz="2400" dirty="0">
                <a:latin typeface="Helvetica" panose="020B0604020202020204" pitchFamily="34" charset="0"/>
                <a:cs typeface="Helvetica" panose="020B0604020202020204" pitchFamily="34" charset="0"/>
              </a:rPr>
              <a:t>грошовою оцінкою</a:t>
            </a:r>
            <a:endParaRPr lang="uk-UA" sz="2800" dirty="0">
              <a:latin typeface="Helvetica" panose="020B0604020202020204" pitchFamily="34" charset="0"/>
              <a:cs typeface="Helvetica" panose="020B0604020202020204" pitchFamily="34" charset="0"/>
            </a:endParaRPr>
          </a:p>
        </p:txBody>
      </p:sp>
      <p:cxnSp>
        <p:nvCxnSpPr>
          <p:cNvPr id="17" name="Пряма сполучна лінія 16">
            <a:extLst>
              <a:ext uri="{FF2B5EF4-FFF2-40B4-BE49-F238E27FC236}">
                <a16:creationId xmlns:a16="http://schemas.microsoft.com/office/drawing/2014/main" id="{4B9F1116-975E-4D77-9034-B9F5CABEF51D}"/>
              </a:ext>
            </a:extLst>
          </p:cNvPr>
          <p:cNvCxnSpPr>
            <a:cxnSpLocks/>
          </p:cNvCxnSpPr>
          <p:nvPr/>
        </p:nvCxnSpPr>
        <p:spPr>
          <a:xfrm flipH="1">
            <a:off x="930744" y="1299632"/>
            <a:ext cx="10257487"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grpSp>
        <p:nvGrpSpPr>
          <p:cNvPr id="29" name="Групувати 28">
            <a:extLst>
              <a:ext uri="{FF2B5EF4-FFF2-40B4-BE49-F238E27FC236}">
                <a16:creationId xmlns:a16="http://schemas.microsoft.com/office/drawing/2014/main" id="{AACFF8AE-C3E5-4B88-B85C-17698C57FE23}"/>
              </a:ext>
            </a:extLst>
          </p:cNvPr>
          <p:cNvGrpSpPr/>
          <p:nvPr/>
        </p:nvGrpSpPr>
        <p:grpSpPr>
          <a:xfrm>
            <a:off x="1677159" y="1958119"/>
            <a:ext cx="8233410" cy="491483"/>
            <a:chOff x="1486662" y="3078480"/>
            <a:chExt cx="8463534" cy="491483"/>
          </a:xfrm>
        </p:grpSpPr>
        <p:cxnSp>
          <p:nvCxnSpPr>
            <p:cNvPr id="26" name="Пряма сполучна лінія 25">
              <a:extLst>
                <a:ext uri="{FF2B5EF4-FFF2-40B4-BE49-F238E27FC236}">
                  <a16:creationId xmlns:a16="http://schemas.microsoft.com/office/drawing/2014/main" id="{3CD56A0F-2FFF-4E08-9DA1-5612BCE83C27}"/>
                </a:ext>
              </a:extLst>
            </p:cNvPr>
            <p:cNvCxnSpPr/>
            <p:nvPr/>
          </p:nvCxnSpPr>
          <p:spPr>
            <a:xfrm>
              <a:off x="1767840" y="3078480"/>
              <a:ext cx="796544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Дуга 26">
              <a:extLst>
                <a:ext uri="{FF2B5EF4-FFF2-40B4-BE49-F238E27FC236}">
                  <a16:creationId xmlns:a16="http://schemas.microsoft.com/office/drawing/2014/main" id="{4886E219-2058-4C08-9F7C-20595BED8F1A}"/>
                </a:ext>
              </a:extLst>
            </p:cNvPr>
            <p:cNvSpPr/>
            <p:nvPr/>
          </p:nvSpPr>
          <p:spPr>
            <a:xfrm flipH="1">
              <a:off x="1486662" y="3078480"/>
              <a:ext cx="562356" cy="491483"/>
            </a:xfrm>
            <a:prstGeom prst="arc">
              <a:avLst/>
            </a:prstGeom>
            <a:noFill/>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dirty="0"/>
            </a:p>
          </p:txBody>
        </p:sp>
        <p:sp>
          <p:nvSpPr>
            <p:cNvPr id="28" name="Дуга 27">
              <a:extLst>
                <a:ext uri="{FF2B5EF4-FFF2-40B4-BE49-F238E27FC236}">
                  <a16:creationId xmlns:a16="http://schemas.microsoft.com/office/drawing/2014/main" id="{F9950F90-8BDB-4DEE-AFAF-99E416E9EC2B}"/>
                </a:ext>
              </a:extLst>
            </p:cNvPr>
            <p:cNvSpPr/>
            <p:nvPr/>
          </p:nvSpPr>
          <p:spPr>
            <a:xfrm>
              <a:off x="9387840" y="3078480"/>
              <a:ext cx="562356" cy="491483"/>
            </a:xfrm>
            <a:prstGeom prst="arc">
              <a:avLst>
                <a:gd name="adj1" fmla="val 16200000"/>
                <a:gd name="adj2" fmla="val 34"/>
              </a:avLst>
            </a:prstGeom>
            <a:noFill/>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dirty="0"/>
            </a:p>
          </p:txBody>
        </p:sp>
      </p:grpSp>
      <p:sp>
        <p:nvSpPr>
          <p:cNvPr id="30" name="Прямокутник 29">
            <a:extLst>
              <a:ext uri="{FF2B5EF4-FFF2-40B4-BE49-F238E27FC236}">
                <a16:creationId xmlns:a16="http://schemas.microsoft.com/office/drawing/2014/main" id="{D75AD167-5EEA-4304-AB2F-ACD7A8A5D578}"/>
              </a:ext>
            </a:extLst>
          </p:cNvPr>
          <p:cNvSpPr/>
          <p:nvPr/>
        </p:nvSpPr>
        <p:spPr>
          <a:xfrm>
            <a:off x="1669538" y="2203860"/>
            <a:ext cx="167635" cy="1676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1" name="Прямокутник 30">
            <a:extLst>
              <a:ext uri="{FF2B5EF4-FFF2-40B4-BE49-F238E27FC236}">
                <a16:creationId xmlns:a16="http://schemas.microsoft.com/office/drawing/2014/main" id="{CE0CBC37-5294-4C0C-80B8-0C3BA84E2772}"/>
              </a:ext>
            </a:extLst>
          </p:cNvPr>
          <p:cNvSpPr/>
          <p:nvPr/>
        </p:nvSpPr>
        <p:spPr>
          <a:xfrm>
            <a:off x="9744977" y="2156539"/>
            <a:ext cx="167635" cy="1676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 name="Двойная стрелка влево/вправо 1"/>
          <p:cNvSpPr/>
          <p:nvPr/>
        </p:nvSpPr>
        <p:spPr>
          <a:xfrm>
            <a:off x="4800844" y="2914647"/>
            <a:ext cx="1913021" cy="29735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 name="Прямоугольник 2"/>
          <p:cNvSpPr/>
          <p:nvPr/>
        </p:nvSpPr>
        <p:spPr>
          <a:xfrm>
            <a:off x="1275347" y="3474143"/>
            <a:ext cx="10381560" cy="3067506"/>
          </a:xfrm>
          <a:prstGeom prst="rect">
            <a:avLst/>
          </a:prstGeom>
        </p:spPr>
        <p:txBody>
          <a:bodyPr wrap="square">
            <a:spAutoFit/>
          </a:bodyPr>
          <a:lstStyle/>
          <a:p>
            <a:pPr indent="285750" algn="just">
              <a:spcAft>
                <a:spcPts val="750"/>
              </a:spcAft>
            </a:pPr>
            <a:r>
              <a:rPr lang="uk-UA" sz="2000"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Вартість об’єкта, крім відомостей у розділах 12 «Грошові активи» та 13 «Фінансові зобов’язання» </a:t>
            </a:r>
            <a:r>
              <a:rPr lang="uk-UA" sz="2000" b="1" dirty="0">
                <a:solidFill>
                  <a:srgbClr val="27A0F2"/>
                </a:solidFill>
                <a:latin typeface="Helvetica" panose="020B0604020202020204" pitchFamily="34" charset="0"/>
                <a:ea typeface="Times New Roman" panose="02020603050405020304" pitchFamily="18" charset="0"/>
                <a:cs typeface="Helvetica" panose="020B0604020202020204" pitchFamily="34" charset="0"/>
              </a:rPr>
              <a:t>відображаються у грошовій одиниці України.</a:t>
            </a:r>
          </a:p>
          <a:p>
            <a:pPr indent="285750" algn="just">
              <a:spcAft>
                <a:spcPts val="750"/>
              </a:spcAft>
            </a:pPr>
            <a:r>
              <a:rPr lang="uk-UA" sz="2000" b="1" dirty="0">
                <a:solidFill>
                  <a:srgbClr val="27A0F2"/>
                </a:solidFill>
                <a:latin typeface="Helvetica" panose="020B0604020202020204" pitchFamily="34" charset="0"/>
                <a:ea typeface="Times New Roman" panose="02020603050405020304" pitchFamily="18" charset="0"/>
                <a:cs typeface="Helvetica" panose="020B0604020202020204" pitchFamily="34" charset="0"/>
              </a:rPr>
              <a:t>Вартість в іноземній валюті перераховується в грошову одиницю України </a:t>
            </a:r>
            <a:r>
              <a:rPr lang="uk-UA" sz="2000"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за валютним (обмінним) курсом НБУ, що діяв </a:t>
            </a:r>
            <a:r>
              <a:rPr lang="uk-UA" sz="2000" b="1" dirty="0">
                <a:solidFill>
                  <a:srgbClr val="27A0F2"/>
                </a:solidFill>
                <a:latin typeface="Helvetica" panose="020B0604020202020204" pitchFamily="34" charset="0"/>
                <a:ea typeface="Times New Roman" panose="02020603050405020304" pitchFamily="18" charset="0"/>
                <a:cs typeface="Helvetica" panose="020B0604020202020204" pitchFamily="34" charset="0"/>
              </a:rPr>
              <a:t>на дату набуття права на об’єкт, проведення останньої грошової оцінки, отримання доходу, здійснення видатку.</a:t>
            </a:r>
          </a:p>
          <a:p>
            <a:pPr indent="285750" algn="just">
              <a:spcAft>
                <a:spcPts val="750"/>
              </a:spcAft>
            </a:pPr>
            <a:r>
              <a:rPr lang="uk-UA" sz="2000"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Якщо неможливо встановити вартість майна у грошовій одиниці України, зокрема, якщо така вартість вказана в радянських або українських карбованцях, купонах, а оцінка такого майна не проводилась чи її результати суб’єкту декларування невідомі, при заповненні поля про вартість майна слід обрати позначку «Не застосовується».</a:t>
            </a:r>
            <a:endParaRPr lang="uk-UA" sz="2000" dirty="0">
              <a:latin typeface="Helvetica" panose="020B0604020202020204" pitchFamily="34" charset="0"/>
              <a:ea typeface="Times New Roman" panose="02020603050405020304" pitchFamily="18" charset="0"/>
              <a:cs typeface="Helvetica" panose="020B0604020202020204" pitchFamily="34" charset="0"/>
            </a:endParaRPr>
          </a:p>
        </p:txBody>
      </p:sp>
      <p:pic>
        <p:nvPicPr>
          <p:cNvPr id="23" name="Рисунок 22" descr="Зображення, що містить світлий&#10;&#10;Автоматично згенерований опис">
            <a:extLst>
              <a:ext uri="{FF2B5EF4-FFF2-40B4-BE49-F238E27FC236}">
                <a16:creationId xmlns:a16="http://schemas.microsoft.com/office/drawing/2014/main" id="{A573D15F-613E-4314-887C-557E3767A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299" y="3474143"/>
            <a:ext cx="717581" cy="717581"/>
          </a:xfrm>
          <a:prstGeom prst="rect">
            <a:avLst/>
          </a:prstGeom>
        </p:spPr>
      </p:pic>
      <p:pic>
        <p:nvPicPr>
          <p:cNvPr id="24" name="Рисунок 23" descr="Зображення, що містить світлий&#10;&#10;Автоматично згенерований опис">
            <a:extLst>
              <a:ext uri="{FF2B5EF4-FFF2-40B4-BE49-F238E27FC236}">
                <a16:creationId xmlns:a16="http://schemas.microsoft.com/office/drawing/2014/main" id="{A573D15F-613E-4314-887C-557E3767A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298" y="4449832"/>
            <a:ext cx="717581" cy="717581"/>
          </a:xfrm>
          <a:prstGeom prst="rect">
            <a:avLst/>
          </a:prstGeom>
        </p:spPr>
      </p:pic>
      <p:pic>
        <p:nvPicPr>
          <p:cNvPr id="25" name="Рисунок 24" descr="Зображення, що містить світлий&#10;&#10;Автоматично згенерований опис">
            <a:extLst>
              <a:ext uri="{FF2B5EF4-FFF2-40B4-BE49-F238E27FC236}">
                <a16:creationId xmlns:a16="http://schemas.microsoft.com/office/drawing/2014/main" id="{A573D15F-613E-4314-887C-557E3767A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742" y="5719748"/>
            <a:ext cx="717581" cy="717581"/>
          </a:xfrm>
          <a:prstGeom prst="rect">
            <a:avLst/>
          </a:prstGeom>
        </p:spPr>
      </p:pic>
    </p:spTree>
    <p:extLst>
      <p:ext uri="{BB962C8B-B14F-4D97-AF65-F5344CB8AC3E}">
        <p14:creationId xmlns:p14="http://schemas.microsoft.com/office/powerpoint/2010/main" val="13435240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4664737" y="1639405"/>
            <a:ext cx="2862526" cy="769441"/>
          </a:xfrm>
          <a:prstGeom prst="rect">
            <a:avLst/>
          </a:prstGeom>
          <a:noFill/>
        </p:spPr>
        <p:txBody>
          <a:bodyPr wrap="square" rtlCol="0">
            <a:spAutoFit/>
          </a:bodyPr>
          <a:lstStyle/>
          <a:p>
            <a:pPr algn="ctr"/>
            <a:r>
              <a:rPr lang="uk-UA" sz="2200" b="1" dirty="0">
                <a:solidFill>
                  <a:srgbClr val="27A0F2"/>
                </a:solidFill>
                <a:latin typeface="Helvetica" panose="020B0604020202020204" pitchFamily="34" charset="0"/>
                <a:cs typeface="Helvetica" panose="020B0604020202020204" pitchFamily="34" charset="0"/>
              </a:rPr>
              <a:t>Порушення</a:t>
            </a:r>
            <a:r>
              <a:rPr lang="uk-UA" sz="2200" dirty="0">
                <a:solidFill>
                  <a:srgbClr val="27A0F2"/>
                </a:solidFill>
                <a:latin typeface="Helvetica" panose="020B0604020202020204" pitchFamily="34" charset="0"/>
                <a:cs typeface="Helvetica" panose="020B0604020202020204" pitchFamily="34" charset="0"/>
              </a:rPr>
              <a:t> </a:t>
            </a:r>
            <a:r>
              <a:rPr lang="uk-UA" sz="2200" b="1" dirty="0">
                <a:solidFill>
                  <a:srgbClr val="27A0F2"/>
                </a:solidFill>
                <a:latin typeface="Helvetica" panose="020B0604020202020204" pitchFamily="34" charset="0"/>
                <a:cs typeface="Helvetica" panose="020B0604020202020204" pitchFamily="34" charset="0"/>
              </a:rPr>
              <a:t>строку</a:t>
            </a:r>
            <a:r>
              <a:rPr lang="uk-UA" sz="2200" dirty="0">
                <a:solidFill>
                  <a:srgbClr val="27A0F2"/>
                </a:solidFill>
                <a:latin typeface="Helvetica" panose="020B0604020202020204" pitchFamily="34" charset="0"/>
                <a:cs typeface="Helvetica" panose="020B0604020202020204" pitchFamily="34" charset="0"/>
              </a:rPr>
              <a:t> </a:t>
            </a:r>
            <a:r>
              <a:rPr lang="uk-UA" sz="2200" dirty="0">
                <a:latin typeface="Helvetica" panose="020B0604020202020204" pitchFamily="34" charset="0"/>
                <a:cs typeface="Helvetica" panose="020B0604020202020204" pitchFamily="34" charset="0"/>
              </a:rPr>
              <a:t>подання декларації</a:t>
            </a:r>
          </a:p>
        </p:txBody>
      </p:sp>
      <p:sp>
        <p:nvSpPr>
          <p:cNvPr id="12" name="TextBox 11">
            <a:extLst>
              <a:ext uri="{FF2B5EF4-FFF2-40B4-BE49-F238E27FC236}">
                <a16:creationId xmlns:a16="http://schemas.microsoft.com/office/drawing/2014/main" id="{81A9165F-AF6D-4CFD-BDFC-0EAE91EDDDA1}"/>
              </a:ext>
            </a:extLst>
          </p:cNvPr>
          <p:cNvSpPr txBox="1"/>
          <p:nvPr/>
        </p:nvSpPr>
        <p:spPr>
          <a:xfrm>
            <a:off x="1496421" y="2998113"/>
            <a:ext cx="2862526" cy="430887"/>
          </a:xfrm>
          <a:prstGeom prst="rect">
            <a:avLst/>
          </a:prstGeom>
          <a:noFill/>
        </p:spPr>
        <p:txBody>
          <a:bodyPr wrap="square" rtlCol="0">
            <a:spAutoFit/>
          </a:bodyPr>
          <a:lstStyle/>
          <a:p>
            <a:pPr algn="ctr"/>
            <a:r>
              <a:rPr lang="uk-UA" sz="2200" dirty="0">
                <a:latin typeface="Helvetica" panose="020B0604020202020204" pitchFamily="34" charset="0"/>
                <a:cs typeface="Helvetica" panose="020B0604020202020204" pitchFamily="34" charset="0"/>
              </a:rPr>
              <a:t>умисне неподання</a:t>
            </a:r>
          </a:p>
        </p:txBody>
      </p:sp>
      <p:sp>
        <p:nvSpPr>
          <p:cNvPr id="14" name="TextBox 13">
            <a:extLst>
              <a:ext uri="{FF2B5EF4-FFF2-40B4-BE49-F238E27FC236}">
                <a16:creationId xmlns:a16="http://schemas.microsoft.com/office/drawing/2014/main" id="{E7607DDF-F77F-4B6A-9AEA-FFAC93E1BB53}"/>
              </a:ext>
            </a:extLst>
          </p:cNvPr>
          <p:cNvSpPr txBox="1"/>
          <p:nvPr/>
        </p:nvSpPr>
        <p:spPr>
          <a:xfrm>
            <a:off x="7631175" y="2998113"/>
            <a:ext cx="3397847" cy="430887"/>
          </a:xfrm>
          <a:prstGeom prst="rect">
            <a:avLst/>
          </a:prstGeom>
          <a:noFill/>
        </p:spPr>
        <p:txBody>
          <a:bodyPr wrap="square" rtlCol="0">
            <a:spAutoFit/>
          </a:bodyPr>
          <a:lstStyle/>
          <a:p>
            <a:pPr algn="ctr"/>
            <a:r>
              <a:rPr lang="uk-UA" sz="2200" dirty="0">
                <a:latin typeface="Helvetica" panose="020B0604020202020204" pitchFamily="34" charset="0"/>
                <a:cs typeface="Helvetica" panose="020B0604020202020204" pitchFamily="34" charset="0"/>
              </a:rPr>
              <a:t>несвоєчасне подання</a:t>
            </a:r>
          </a:p>
        </p:txBody>
      </p:sp>
      <p:sp>
        <p:nvSpPr>
          <p:cNvPr id="15" name="TextBox 14">
            <a:extLst>
              <a:ext uri="{FF2B5EF4-FFF2-40B4-BE49-F238E27FC236}">
                <a16:creationId xmlns:a16="http://schemas.microsoft.com/office/drawing/2014/main" id="{F341A951-437C-4E18-B12F-9F55770D5A2C}"/>
              </a:ext>
            </a:extLst>
          </p:cNvPr>
          <p:cNvSpPr txBox="1"/>
          <p:nvPr/>
        </p:nvSpPr>
        <p:spPr>
          <a:xfrm>
            <a:off x="1232888" y="4305588"/>
            <a:ext cx="3389591" cy="1107996"/>
          </a:xfrm>
          <a:prstGeom prst="rect">
            <a:avLst/>
          </a:prstGeom>
          <a:noFill/>
        </p:spPr>
        <p:txBody>
          <a:bodyPr wrap="square" rtlCol="0">
            <a:spAutoFit/>
          </a:bodyPr>
          <a:lstStyle/>
          <a:p>
            <a:pPr algn="ctr"/>
            <a:r>
              <a:rPr lang="uk-UA" sz="2200" b="1" dirty="0">
                <a:solidFill>
                  <a:srgbClr val="27A0F2"/>
                </a:solidFill>
                <a:latin typeface="Helvetica" panose="020B0604020202020204" pitchFamily="34" charset="0"/>
                <a:cs typeface="Helvetica" panose="020B0604020202020204" pitchFamily="34" charset="0"/>
              </a:rPr>
              <a:t>кримінальна</a:t>
            </a:r>
            <a:r>
              <a:rPr lang="uk-UA" sz="2200" b="1" dirty="0">
                <a:latin typeface="Helvetica" panose="020B0604020202020204" pitchFamily="34" charset="0"/>
                <a:cs typeface="Helvetica" panose="020B0604020202020204" pitchFamily="34" charset="0"/>
              </a:rPr>
              <a:t> </a:t>
            </a:r>
            <a:r>
              <a:rPr lang="uk-UA" sz="2200" dirty="0">
                <a:latin typeface="Helvetica" panose="020B0604020202020204" pitchFamily="34" charset="0"/>
                <a:cs typeface="Helvetica" panose="020B0604020202020204" pitchFamily="34" charset="0"/>
              </a:rPr>
              <a:t>відповідальність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за </a:t>
            </a:r>
            <a:r>
              <a:rPr lang="uk-UA" sz="2200" b="1" dirty="0">
                <a:solidFill>
                  <a:srgbClr val="27A0F2"/>
                </a:solidFill>
                <a:latin typeface="Helvetica" panose="020B0604020202020204" pitchFamily="34" charset="0"/>
                <a:cs typeface="Helvetica" panose="020B0604020202020204" pitchFamily="34" charset="0"/>
              </a:rPr>
              <a:t>ст. 366</a:t>
            </a:r>
            <a:r>
              <a:rPr lang="uk-UA" sz="2200" b="1" baseline="30000" dirty="0">
                <a:solidFill>
                  <a:srgbClr val="27A0F2"/>
                </a:solidFill>
                <a:latin typeface="Helvetica" panose="020B0604020202020204" pitchFamily="34" charset="0"/>
                <a:cs typeface="Helvetica" panose="020B0604020202020204" pitchFamily="34" charset="0"/>
              </a:rPr>
              <a:t>3</a:t>
            </a:r>
            <a:r>
              <a:rPr lang="uk-UA" sz="2200" b="1" dirty="0">
                <a:solidFill>
                  <a:srgbClr val="27A0F2"/>
                </a:solidFill>
                <a:latin typeface="Helvetica" panose="020B0604020202020204" pitchFamily="34" charset="0"/>
                <a:cs typeface="Helvetica" panose="020B0604020202020204" pitchFamily="34" charset="0"/>
              </a:rPr>
              <a:t> КК України</a:t>
            </a:r>
            <a:endParaRPr lang="uk-UA" sz="2200" dirty="0">
              <a:solidFill>
                <a:srgbClr val="27A0F2"/>
              </a:solidFill>
              <a:latin typeface="Helvetica" panose="020B0604020202020204" pitchFamily="34" charset="0"/>
              <a:cs typeface="Helvetica" panose="020B0604020202020204" pitchFamily="34" charset="0"/>
            </a:endParaRPr>
          </a:p>
        </p:txBody>
      </p:sp>
      <p:sp>
        <p:nvSpPr>
          <p:cNvPr id="16" name="TextBox 15">
            <a:extLst>
              <a:ext uri="{FF2B5EF4-FFF2-40B4-BE49-F238E27FC236}">
                <a16:creationId xmlns:a16="http://schemas.microsoft.com/office/drawing/2014/main" id="{ECD30521-0575-4B83-AAF6-18C1207D0E23}"/>
              </a:ext>
            </a:extLst>
          </p:cNvPr>
          <p:cNvSpPr txBox="1"/>
          <p:nvPr/>
        </p:nvSpPr>
        <p:spPr>
          <a:xfrm>
            <a:off x="7825703" y="4305588"/>
            <a:ext cx="3008789" cy="1107996"/>
          </a:xfrm>
          <a:prstGeom prst="rect">
            <a:avLst/>
          </a:prstGeom>
          <a:noFill/>
        </p:spPr>
        <p:txBody>
          <a:bodyPr wrap="square" rtlCol="0">
            <a:spAutoFit/>
          </a:bodyPr>
          <a:lstStyle/>
          <a:p>
            <a:pPr algn="ctr"/>
            <a:r>
              <a:rPr lang="uk-UA" sz="2200" b="1" dirty="0">
                <a:solidFill>
                  <a:srgbClr val="27A0F2"/>
                </a:solidFill>
                <a:latin typeface="Helvetica" panose="020B0604020202020204" pitchFamily="34" charset="0"/>
                <a:cs typeface="Helvetica" panose="020B0604020202020204" pitchFamily="34" charset="0"/>
              </a:rPr>
              <a:t>адміністративна</a:t>
            </a:r>
            <a:r>
              <a:rPr lang="uk-UA" sz="2200" b="1" dirty="0">
                <a:latin typeface="Helvetica" panose="020B0604020202020204" pitchFamily="34" charset="0"/>
                <a:cs typeface="Helvetica" panose="020B0604020202020204" pitchFamily="34" charset="0"/>
              </a:rPr>
              <a:t> </a:t>
            </a:r>
            <a:r>
              <a:rPr lang="uk-UA" sz="2200" dirty="0">
                <a:latin typeface="Helvetica" panose="020B0604020202020204" pitchFamily="34" charset="0"/>
                <a:cs typeface="Helvetica" panose="020B0604020202020204" pitchFamily="34" charset="0"/>
              </a:rPr>
              <a:t>відповідальність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за </a:t>
            </a:r>
            <a:r>
              <a:rPr lang="uk-UA" sz="2200" b="1" dirty="0">
                <a:solidFill>
                  <a:srgbClr val="27A0F2"/>
                </a:solidFill>
                <a:latin typeface="Helvetica" panose="020B0604020202020204" pitchFamily="34" charset="0"/>
                <a:cs typeface="Helvetica" panose="020B0604020202020204" pitchFamily="34" charset="0"/>
              </a:rPr>
              <a:t>ст. 172</a:t>
            </a:r>
            <a:r>
              <a:rPr lang="uk-UA" sz="2200" b="1" baseline="30000" dirty="0">
                <a:solidFill>
                  <a:srgbClr val="27A0F2"/>
                </a:solidFill>
                <a:latin typeface="Helvetica" panose="020B0604020202020204" pitchFamily="34" charset="0"/>
                <a:cs typeface="Helvetica" panose="020B0604020202020204" pitchFamily="34" charset="0"/>
              </a:rPr>
              <a:t>6</a:t>
            </a:r>
            <a:r>
              <a:rPr lang="uk-UA" sz="2200" b="1" dirty="0">
                <a:solidFill>
                  <a:srgbClr val="27A0F2"/>
                </a:solidFill>
                <a:latin typeface="Helvetica" panose="020B0604020202020204" pitchFamily="34" charset="0"/>
                <a:cs typeface="Helvetica" panose="020B0604020202020204" pitchFamily="34" charset="0"/>
              </a:rPr>
              <a:t> КУпАП</a:t>
            </a:r>
            <a:endParaRPr lang="uk-UA" sz="2200" dirty="0">
              <a:solidFill>
                <a:srgbClr val="27A0F2"/>
              </a:solidFill>
              <a:latin typeface="Helvetica" panose="020B0604020202020204" pitchFamily="34" charset="0"/>
              <a:cs typeface="Helvetica" panose="020B0604020202020204" pitchFamily="34" charset="0"/>
            </a:endParaRPr>
          </a:p>
        </p:txBody>
      </p:sp>
      <p:cxnSp>
        <p:nvCxnSpPr>
          <p:cNvPr id="19" name="Пряма зі стрілкою 18">
            <a:extLst>
              <a:ext uri="{FF2B5EF4-FFF2-40B4-BE49-F238E27FC236}">
                <a16:creationId xmlns:a16="http://schemas.microsoft.com/office/drawing/2014/main" id="{AADB8AF9-2E3D-4FF5-B9F1-B213A000A9C1}"/>
              </a:ext>
            </a:extLst>
          </p:cNvPr>
          <p:cNvCxnSpPr>
            <a:cxnSpLocks/>
            <a:stCxn id="12" idx="2"/>
            <a:endCxn id="15" idx="0"/>
          </p:cNvCxnSpPr>
          <p:nvPr/>
        </p:nvCxnSpPr>
        <p:spPr>
          <a:xfrm>
            <a:off x="2927684" y="3429000"/>
            <a:ext cx="0" cy="876588"/>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 зі стрілкою 20">
            <a:extLst>
              <a:ext uri="{FF2B5EF4-FFF2-40B4-BE49-F238E27FC236}">
                <a16:creationId xmlns:a16="http://schemas.microsoft.com/office/drawing/2014/main" id="{02ECB023-B2EC-4D64-9C0F-5E9D45F40081}"/>
              </a:ext>
            </a:extLst>
          </p:cNvPr>
          <p:cNvCxnSpPr>
            <a:cxnSpLocks/>
            <a:stCxn id="14" idx="2"/>
            <a:endCxn id="16" idx="0"/>
          </p:cNvCxnSpPr>
          <p:nvPr/>
        </p:nvCxnSpPr>
        <p:spPr>
          <a:xfrm flipH="1">
            <a:off x="9330098" y="3429000"/>
            <a:ext cx="1" cy="876588"/>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D2CE627-4355-408C-9F9B-B135A99DA910}"/>
              </a:ext>
            </a:extLst>
          </p:cNvPr>
          <p:cNvSpPr txBox="1"/>
          <p:nvPr/>
        </p:nvSpPr>
        <p:spPr>
          <a:xfrm>
            <a:off x="929915" y="558666"/>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Відповідальність </a:t>
            </a:r>
          </a:p>
        </p:txBody>
      </p:sp>
      <p:cxnSp>
        <p:nvCxnSpPr>
          <p:cNvPr id="20" name="Пряма сполучна лінія 19">
            <a:extLst>
              <a:ext uri="{FF2B5EF4-FFF2-40B4-BE49-F238E27FC236}">
                <a16:creationId xmlns:a16="http://schemas.microsoft.com/office/drawing/2014/main" id="{B541F5C3-DF95-4284-8746-C1328C164D73}"/>
              </a:ext>
            </a:extLst>
          </p:cNvPr>
          <p:cNvCxnSpPr>
            <a:cxnSpLocks/>
          </p:cNvCxnSpPr>
          <p:nvPr/>
        </p:nvCxnSpPr>
        <p:spPr>
          <a:xfrm flipH="1">
            <a:off x="930744" y="1299632"/>
            <a:ext cx="10257487"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grpSp>
        <p:nvGrpSpPr>
          <p:cNvPr id="22" name="Групувати 21">
            <a:extLst>
              <a:ext uri="{FF2B5EF4-FFF2-40B4-BE49-F238E27FC236}">
                <a16:creationId xmlns:a16="http://schemas.microsoft.com/office/drawing/2014/main" id="{C24B7D19-4688-48F4-954D-5184723801F1}"/>
              </a:ext>
            </a:extLst>
          </p:cNvPr>
          <p:cNvGrpSpPr/>
          <p:nvPr/>
        </p:nvGrpSpPr>
        <p:grpSpPr>
          <a:xfrm>
            <a:off x="2938016" y="2556365"/>
            <a:ext cx="6392081" cy="491483"/>
            <a:chOff x="1486662" y="3078480"/>
            <a:chExt cx="8463534" cy="491483"/>
          </a:xfrm>
        </p:grpSpPr>
        <p:cxnSp>
          <p:nvCxnSpPr>
            <p:cNvPr id="23" name="Пряма сполучна лінія 22">
              <a:extLst>
                <a:ext uri="{FF2B5EF4-FFF2-40B4-BE49-F238E27FC236}">
                  <a16:creationId xmlns:a16="http://schemas.microsoft.com/office/drawing/2014/main" id="{CFBCDF7F-00BA-4491-B91D-A0B3B7D5A34E}"/>
                </a:ext>
              </a:extLst>
            </p:cNvPr>
            <p:cNvCxnSpPr/>
            <p:nvPr/>
          </p:nvCxnSpPr>
          <p:spPr>
            <a:xfrm>
              <a:off x="1767840" y="3078480"/>
              <a:ext cx="796544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4" name="Дуга 23">
              <a:extLst>
                <a:ext uri="{FF2B5EF4-FFF2-40B4-BE49-F238E27FC236}">
                  <a16:creationId xmlns:a16="http://schemas.microsoft.com/office/drawing/2014/main" id="{88DD0586-5E55-4447-B43B-4AC38B0BE5D5}"/>
                </a:ext>
              </a:extLst>
            </p:cNvPr>
            <p:cNvSpPr/>
            <p:nvPr/>
          </p:nvSpPr>
          <p:spPr>
            <a:xfrm flipH="1">
              <a:off x="1486662" y="3078480"/>
              <a:ext cx="562356" cy="491483"/>
            </a:xfrm>
            <a:prstGeom prst="arc">
              <a:avLst/>
            </a:prstGeom>
            <a:noFill/>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25" name="Дуга 24">
              <a:extLst>
                <a:ext uri="{FF2B5EF4-FFF2-40B4-BE49-F238E27FC236}">
                  <a16:creationId xmlns:a16="http://schemas.microsoft.com/office/drawing/2014/main" id="{FD6AB8B0-E5FD-403B-B43F-2EAD6D78CB20}"/>
                </a:ext>
              </a:extLst>
            </p:cNvPr>
            <p:cNvSpPr/>
            <p:nvPr/>
          </p:nvSpPr>
          <p:spPr>
            <a:xfrm>
              <a:off x="9387840" y="3078480"/>
              <a:ext cx="562356" cy="491483"/>
            </a:xfrm>
            <a:prstGeom prst="arc">
              <a:avLst>
                <a:gd name="adj1" fmla="val 16200000"/>
                <a:gd name="adj2" fmla="val 34"/>
              </a:avLst>
            </a:prstGeom>
            <a:noFill/>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grpSp>
      <p:sp>
        <p:nvSpPr>
          <p:cNvPr id="26" name="Прямокутник 25">
            <a:extLst>
              <a:ext uri="{FF2B5EF4-FFF2-40B4-BE49-F238E27FC236}">
                <a16:creationId xmlns:a16="http://schemas.microsoft.com/office/drawing/2014/main" id="{C2DB385C-7309-4B0B-AEE1-DACD79ECBD26}"/>
              </a:ext>
            </a:extLst>
          </p:cNvPr>
          <p:cNvSpPr/>
          <p:nvPr/>
        </p:nvSpPr>
        <p:spPr>
          <a:xfrm>
            <a:off x="2854199" y="2767772"/>
            <a:ext cx="167635" cy="1676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7" name="Прямокутник 26">
            <a:extLst>
              <a:ext uri="{FF2B5EF4-FFF2-40B4-BE49-F238E27FC236}">
                <a16:creationId xmlns:a16="http://schemas.microsoft.com/office/drawing/2014/main" id="{6BC16F31-CF8B-41D2-BBA4-D6DCEE6955AA}"/>
              </a:ext>
            </a:extLst>
          </p:cNvPr>
          <p:cNvSpPr/>
          <p:nvPr/>
        </p:nvSpPr>
        <p:spPr>
          <a:xfrm>
            <a:off x="9246279" y="2802106"/>
            <a:ext cx="167635" cy="1676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5717531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2630905" y="1638254"/>
            <a:ext cx="6930190" cy="430887"/>
          </a:xfrm>
          <a:prstGeom prst="rect">
            <a:avLst/>
          </a:prstGeom>
          <a:noFill/>
        </p:spPr>
        <p:txBody>
          <a:bodyPr wrap="square" rtlCol="0">
            <a:spAutoFit/>
          </a:bodyPr>
          <a:lstStyle/>
          <a:p>
            <a:pPr algn="ctr"/>
            <a:r>
              <a:rPr lang="uk-UA" sz="2200" dirty="0">
                <a:latin typeface="Helvetica" panose="020B0604020202020204" pitchFamily="34" charset="0"/>
                <a:cs typeface="Helvetica" panose="020B0604020202020204" pitchFamily="34" charset="0"/>
              </a:rPr>
              <a:t>Завідомо </a:t>
            </a:r>
            <a:r>
              <a:rPr lang="uk-UA" sz="2200" b="1" dirty="0">
                <a:solidFill>
                  <a:srgbClr val="27A0F2"/>
                </a:solidFill>
                <a:latin typeface="Helvetica" panose="020B0604020202020204" pitchFamily="34" charset="0"/>
                <a:cs typeface="Helvetica" panose="020B0604020202020204" pitchFamily="34" charset="0"/>
              </a:rPr>
              <a:t>недостовірні відомості </a:t>
            </a:r>
            <a:r>
              <a:rPr lang="uk-UA" sz="2200" dirty="0">
                <a:latin typeface="Helvetica" panose="020B0604020202020204" pitchFamily="34" charset="0"/>
                <a:cs typeface="Helvetica" panose="020B0604020202020204" pitchFamily="34" charset="0"/>
              </a:rPr>
              <a:t>в декларації</a:t>
            </a:r>
          </a:p>
        </p:txBody>
      </p:sp>
      <p:sp>
        <p:nvSpPr>
          <p:cNvPr id="12" name="TextBox 11">
            <a:extLst>
              <a:ext uri="{FF2B5EF4-FFF2-40B4-BE49-F238E27FC236}">
                <a16:creationId xmlns:a16="http://schemas.microsoft.com/office/drawing/2014/main" id="{81A9165F-AF6D-4CFD-BDFC-0EAE91EDDDA1}"/>
              </a:ext>
            </a:extLst>
          </p:cNvPr>
          <p:cNvSpPr txBox="1"/>
          <p:nvPr/>
        </p:nvSpPr>
        <p:spPr>
          <a:xfrm>
            <a:off x="537767" y="2722444"/>
            <a:ext cx="2862526" cy="430887"/>
          </a:xfrm>
          <a:prstGeom prst="rect">
            <a:avLst/>
          </a:prstGeom>
          <a:noFill/>
        </p:spPr>
        <p:txBody>
          <a:bodyPr wrap="square" rtlCol="0">
            <a:spAutoFit/>
          </a:bodyPr>
          <a:lstStyle/>
          <a:p>
            <a:pPr algn="ctr"/>
            <a:r>
              <a:rPr lang="uk-UA" sz="2200" dirty="0">
                <a:latin typeface="Helvetica" panose="020B0604020202020204" pitchFamily="34" charset="0"/>
                <a:cs typeface="Helvetica" panose="020B0604020202020204" pitchFamily="34" charset="0"/>
              </a:rPr>
              <a:t>понад 500 ПМ</a:t>
            </a:r>
          </a:p>
        </p:txBody>
      </p:sp>
      <p:sp>
        <p:nvSpPr>
          <p:cNvPr id="14" name="TextBox 13">
            <a:extLst>
              <a:ext uri="{FF2B5EF4-FFF2-40B4-BE49-F238E27FC236}">
                <a16:creationId xmlns:a16="http://schemas.microsoft.com/office/drawing/2014/main" id="{E7607DDF-F77F-4B6A-9AEA-FFAC93E1BB53}"/>
              </a:ext>
            </a:extLst>
          </p:cNvPr>
          <p:cNvSpPr txBox="1"/>
          <p:nvPr/>
        </p:nvSpPr>
        <p:spPr>
          <a:xfrm>
            <a:off x="8347466" y="2722443"/>
            <a:ext cx="3397847" cy="430887"/>
          </a:xfrm>
          <a:prstGeom prst="rect">
            <a:avLst/>
          </a:prstGeom>
          <a:noFill/>
        </p:spPr>
        <p:txBody>
          <a:bodyPr wrap="square" rtlCol="0">
            <a:spAutoFit/>
          </a:bodyPr>
          <a:lstStyle/>
          <a:p>
            <a:pPr algn="ctr"/>
            <a:r>
              <a:rPr lang="uk-UA" sz="2200" dirty="0">
                <a:latin typeface="Helvetica" panose="020B0604020202020204" pitchFamily="34" charset="0"/>
                <a:cs typeface="Helvetica" panose="020B0604020202020204" pitchFamily="34" charset="0"/>
              </a:rPr>
              <a:t>до 100 ПМ</a:t>
            </a:r>
          </a:p>
        </p:txBody>
      </p:sp>
      <p:sp>
        <p:nvSpPr>
          <p:cNvPr id="15" name="TextBox 14">
            <a:extLst>
              <a:ext uri="{FF2B5EF4-FFF2-40B4-BE49-F238E27FC236}">
                <a16:creationId xmlns:a16="http://schemas.microsoft.com/office/drawing/2014/main" id="{F341A951-437C-4E18-B12F-9F55770D5A2C}"/>
              </a:ext>
            </a:extLst>
          </p:cNvPr>
          <p:cNvSpPr txBox="1"/>
          <p:nvPr/>
        </p:nvSpPr>
        <p:spPr>
          <a:xfrm>
            <a:off x="232230" y="4387445"/>
            <a:ext cx="3473599" cy="1107996"/>
          </a:xfrm>
          <a:prstGeom prst="rect">
            <a:avLst/>
          </a:prstGeom>
          <a:noFill/>
        </p:spPr>
        <p:txBody>
          <a:bodyPr wrap="square" rtlCol="0">
            <a:spAutoFit/>
          </a:bodyPr>
          <a:lstStyle/>
          <a:p>
            <a:pPr algn="ctr"/>
            <a:r>
              <a:rPr lang="uk-UA" sz="2200" b="1" dirty="0">
                <a:solidFill>
                  <a:srgbClr val="27A0F2"/>
                </a:solidFill>
                <a:latin typeface="Helvetica" panose="020B0604020202020204" pitchFamily="34" charset="0"/>
                <a:cs typeface="Helvetica" panose="020B0604020202020204" pitchFamily="34" charset="0"/>
              </a:rPr>
              <a:t>кримінальна</a:t>
            </a:r>
            <a:r>
              <a:rPr lang="uk-UA" sz="2200" b="1" dirty="0">
                <a:latin typeface="Helvetica" panose="020B0604020202020204" pitchFamily="34" charset="0"/>
                <a:cs typeface="Helvetica" panose="020B0604020202020204" pitchFamily="34" charset="0"/>
              </a:rPr>
              <a:t> </a:t>
            </a:r>
            <a:r>
              <a:rPr lang="uk-UA" sz="2200" dirty="0">
                <a:latin typeface="Helvetica" panose="020B0604020202020204" pitchFamily="34" charset="0"/>
                <a:cs typeface="Helvetica" panose="020B0604020202020204" pitchFamily="34" charset="0"/>
              </a:rPr>
              <a:t>відповідальність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за </a:t>
            </a:r>
            <a:r>
              <a:rPr lang="uk-UA" sz="2200" b="1" dirty="0">
                <a:solidFill>
                  <a:srgbClr val="27A0F2"/>
                </a:solidFill>
                <a:latin typeface="Helvetica" panose="020B0604020202020204" pitchFamily="34" charset="0"/>
                <a:cs typeface="Helvetica" panose="020B0604020202020204" pitchFamily="34" charset="0"/>
              </a:rPr>
              <a:t>ст. 366</a:t>
            </a:r>
            <a:r>
              <a:rPr lang="uk-UA" sz="2200" b="1" baseline="30000" dirty="0">
                <a:solidFill>
                  <a:srgbClr val="27A0F2"/>
                </a:solidFill>
                <a:latin typeface="Helvetica" panose="020B0604020202020204" pitchFamily="34" charset="0"/>
                <a:cs typeface="Helvetica" panose="020B0604020202020204" pitchFamily="34" charset="0"/>
              </a:rPr>
              <a:t>2</a:t>
            </a:r>
            <a:r>
              <a:rPr lang="uk-UA" sz="2200" b="1" dirty="0">
                <a:solidFill>
                  <a:srgbClr val="27A0F2"/>
                </a:solidFill>
                <a:latin typeface="Helvetica" panose="020B0604020202020204" pitchFamily="34" charset="0"/>
                <a:cs typeface="Helvetica" panose="020B0604020202020204" pitchFamily="34" charset="0"/>
              </a:rPr>
              <a:t> КК України</a:t>
            </a:r>
            <a:endParaRPr lang="uk-UA" sz="2200" dirty="0">
              <a:solidFill>
                <a:srgbClr val="27A0F2"/>
              </a:solidFill>
              <a:latin typeface="Helvetica" panose="020B0604020202020204" pitchFamily="34" charset="0"/>
              <a:cs typeface="Helvetica" panose="020B0604020202020204" pitchFamily="34" charset="0"/>
            </a:endParaRPr>
          </a:p>
        </p:txBody>
      </p:sp>
      <p:sp>
        <p:nvSpPr>
          <p:cNvPr id="16" name="TextBox 15">
            <a:extLst>
              <a:ext uri="{FF2B5EF4-FFF2-40B4-BE49-F238E27FC236}">
                <a16:creationId xmlns:a16="http://schemas.microsoft.com/office/drawing/2014/main" id="{ECD30521-0575-4B83-AAF6-18C1207D0E23}"/>
              </a:ext>
            </a:extLst>
          </p:cNvPr>
          <p:cNvSpPr txBox="1"/>
          <p:nvPr/>
        </p:nvSpPr>
        <p:spPr>
          <a:xfrm>
            <a:off x="4591605" y="4380631"/>
            <a:ext cx="3008789" cy="1107996"/>
          </a:xfrm>
          <a:prstGeom prst="rect">
            <a:avLst/>
          </a:prstGeom>
          <a:noFill/>
        </p:spPr>
        <p:txBody>
          <a:bodyPr wrap="square" rtlCol="0">
            <a:spAutoFit/>
          </a:bodyPr>
          <a:lstStyle/>
          <a:p>
            <a:pPr algn="ctr"/>
            <a:r>
              <a:rPr lang="uk-UA" sz="2200" b="1" dirty="0">
                <a:solidFill>
                  <a:srgbClr val="27A0F2"/>
                </a:solidFill>
                <a:latin typeface="Helvetica" panose="020B0604020202020204" pitchFamily="34" charset="0"/>
                <a:cs typeface="Helvetica" panose="020B0604020202020204" pitchFamily="34" charset="0"/>
              </a:rPr>
              <a:t>адміністративна</a:t>
            </a:r>
            <a:r>
              <a:rPr lang="uk-UA" sz="2200" b="1" dirty="0">
                <a:latin typeface="Helvetica" panose="020B0604020202020204" pitchFamily="34" charset="0"/>
                <a:cs typeface="Helvetica" panose="020B0604020202020204" pitchFamily="34" charset="0"/>
              </a:rPr>
              <a:t> </a:t>
            </a:r>
            <a:r>
              <a:rPr lang="uk-UA" sz="2200" dirty="0">
                <a:latin typeface="Helvetica" panose="020B0604020202020204" pitchFamily="34" charset="0"/>
                <a:cs typeface="Helvetica" panose="020B0604020202020204" pitchFamily="34" charset="0"/>
              </a:rPr>
              <a:t>відповідальність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за </a:t>
            </a:r>
            <a:r>
              <a:rPr lang="uk-UA" sz="2200" b="1" dirty="0">
                <a:solidFill>
                  <a:srgbClr val="27A0F2"/>
                </a:solidFill>
                <a:latin typeface="Helvetica" panose="020B0604020202020204" pitchFamily="34" charset="0"/>
                <a:cs typeface="Helvetica" panose="020B0604020202020204" pitchFamily="34" charset="0"/>
              </a:rPr>
              <a:t>ст. 172</a:t>
            </a:r>
            <a:r>
              <a:rPr lang="uk-UA" sz="2200" b="1" baseline="30000" dirty="0">
                <a:solidFill>
                  <a:srgbClr val="27A0F2"/>
                </a:solidFill>
                <a:latin typeface="Helvetica" panose="020B0604020202020204" pitchFamily="34" charset="0"/>
                <a:cs typeface="Helvetica" panose="020B0604020202020204" pitchFamily="34" charset="0"/>
              </a:rPr>
              <a:t>6</a:t>
            </a:r>
            <a:r>
              <a:rPr lang="uk-UA" sz="2200" b="1" dirty="0">
                <a:solidFill>
                  <a:srgbClr val="27A0F2"/>
                </a:solidFill>
                <a:latin typeface="Helvetica" panose="020B0604020202020204" pitchFamily="34" charset="0"/>
                <a:cs typeface="Helvetica" panose="020B0604020202020204" pitchFamily="34" charset="0"/>
              </a:rPr>
              <a:t> КУпАП</a:t>
            </a:r>
            <a:endParaRPr lang="uk-UA" sz="2200" dirty="0">
              <a:solidFill>
                <a:srgbClr val="27A0F2"/>
              </a:solidFill>
              <a:latin typeface="Helvetica" panose="020B0604020202020204" pitchFamily="34" charset="0"/>
              <a:cs typeface="Helvetica" panose="020B0604020202020204" pitchFamily="34" charset="0"/>
            </a:endParaRPr>
          </a:p>
        </p:txBody>
      </p:sp>
      <p:cxnSp>
        <p:nvCxnSpPr>
          <p:cNvPr id="19" name="Пряма зі стрілкою 18">
            <a:extLst>
              <a:ext uri="{FF2B5EF4-FFF2-40B4-BE49-F238E27FC236}">
                <a16:creationId xmlns:a16="http://schemas.microsoft.com/office/drawing/2014/main" id="{AADB8AF9-2E3D-4FF5-B9F1-B213A000A9C1}"/>
              </a:ext>
            </a:extLst>
          </p:cNvPr>
          <p:cNvCxnSpPr>
            <a:cxnSpLocks/>
            <a:stCxn id="12" idx="2"/>
            <a:endCxn id="15" idx="0"/>
          </p:cNvCxnSpPr>
          <p:nvPr/>
        </p:nvCxnSpPr>
        <p:spPr>
          <a:xfrm>
            <a:off x="1969030" y="3153331"/>
            <a:ext cx="0" cy="1234114"/>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6415301-6052-45DC-AC0B-0DD2EDEE4993}"/>
              </a:ext>
            </a:extLst>
          </p:cNvPr>
          <p:cNvSpPr txBox="1"/>
          <p:nvPr/>
        </p:nvSpPr>
        <p:spPr>
          <a:xfrm>
            <a:off x="4661216" y="2722444"/>
            <a:ext cx="2862526" cy="430887"/>
          </a:xfrm>
          <a:prstGeom prst="rect">
            <a:avLst/>
          </a:prstGeom>
          <a:noFill/>
        </p:spPr>
        <p:txBody>
          <a:bodyPr wrap="square" rtlCol="0">
            <a:spAutoFit/>
          </a:bodyPr>
          <a:lstStyle/>
          <a:p>
            <a:pPr algn="ctr"/>
            <a:r>
              <a:rPr lang="uk-UA" sz="2200" dirty="0">
                <a:latin typeface="Helvetica" panose="020B0604020202020204" pitchFamily="34" charset="0"/>
                <a:cs typeface="Helvetica" panose="020B0604020202020204" pitchFamily="34" charset="0"/>
              </a:rPr>
              <a:t>від 100 до 500 ПМ</a:t>
            </a:r>
          </a:p>
        </p:txBody>
      </p:sp>
      <p:sp>
        <p:nvSpPr>
          <p:cNvPr id="48" name="TextBox 47">
            <a:extLst>
              <a:ext uri="{FF2B5EF4-FFF2-40B4-BE49-F238E27FC236}">
                <a16:creationId xmlns:a16="http://schemas.microsoft.com/office/drawing/2014/main" id="{1A5E1CB9-9D85-4865-AEDC-F196881EDC47}"/>
              </a:ext>
            </a:extLst>
          </p:cNvPr>
          <p:cNvSpPr txBox="1"/>
          <p:nvPr/>
        </p:nvSpPr>
        <p:spPr>
          <a:xfrm>
            <a:off x="8541994" y="4380631"/>
            <a:ext cx="3008789" cy="1785104"/>
          </a:xfrm>
          <a:prstGeom prst="rect">
            <a:avLst/>
          </a:prstGeom>
          <a:noFill/>
        </p:spPr>
        <p:txBody>
          <a:bodyPr wrap="square" rtlCol="0">
            <a:spAutoFit/>
          </a:bodyPr>
          <a:lstStyle/>
          <a:p>
            <a:pPr algn="ctr"/>
            <a:r>
              <a:rPr lang="uk-UA" sz="2200" b="1" dirty="0">
                <a:solidFill>
                  <a:srgbClr val="27A0F2"/>
                </a:solidFill>
                <a:latin typeface="Helvetica" panose="020B0604020202020204" pitchFamily="34" charset="0"/>
                <a:cs typeface="Helvetica" panose="020B0604020202020204" pitchFamily="34" charset="0"/>
              </a:rPr>
              <a:t>дисциплінарна </a:t>
            </a:r>
            <a:r>
              <a:rPr lang="uk-UA" sz="2200" dirty="0">
                <a:latin typeface="Helvetica" panose="020B0604020202020204" pitchFamily="34" charset="0"/>
                <a:cs typeface="Helvetica" panose="020B0604020202020204" pitchFamily="34" charset="0"/>
              </a:rPr>
              <a:t>відповідальність </a:t>
            </a:r>
          </a:p>
          <a:p>
            <a:pPr algn="ctr"/>
            <a:r>
              <a:rPr lang="uk-UA" sz="2200" dirty="0">
                <a:latin typeface="Helvetica" panose="020B0604020202020204" pitchFamily="34" charset="0"/>
                <a:cs typeface="Helvetica" panose="020B0604020202020204" pitchFamily="34" charset="0"/>
              </a:rPr>
              <a:t>(закони, які регламентують діяльність)</a:t>
            </a:r>
          </a:p>
        </p:txBody>
      </p:sp>
      <p:cxnSp>
        <p:nvCxnSpPr>
          <p:cNvPr id="50" name="Пряма зі стрілкою 49">
            <a:extLst>
              <a:ext uri="{FF2B5EF4-FFF2-40B4-BE49-F238E27FC236}">
                <a16:creationId xmlns:a16="http://schemas.microsoft.com/office/drawing/2014/main" id="{4F2DC46A-6CE1-4B09-B309-24A3ED1A2325}"/>
              </a:ext>
            </a:extLst>
          </p:cNvPr>
          <p:cNvCxnSpPr>
            <a:cxnSpLocks/>
          </p:cNvCxnSpPr>
          <p:nvPr/>
        </p:nvCxnSpPr>
        <p:spPr>
          <a:xfrm>
            <a:off x="6055155" y="3153331"/>
            <a:ext cx="3521" cy="122730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Пряма зі стрілкою 51">
            <a:extLst>
              <a:ext uri="{FF2B5EF4-FFF2-40B4-BE49-F238E27FC236}">
                <a16:creationId xmlns:a16="http://schemas.microsoft.com/office/drawing/2014/main" id="{D1D4E8B8-658B-42CC-ACA5-DE5129E677CE}"/>
              </a:ext>
            </a:extLst>
          </p:cNvPr>
          <p:cNvCxnSpPr>
            <a:stCxn id="14" idx="2"/>
            <a:endCxn id="48" idx="0"/>
          </p:cNvCxnSpPr>
          <p:nvPr/>
        </p:nvCxnSpPr>
        <p:spPr>
          <a:xfrm flipH="1">
            <a:off x="10046389" y="3153330"/>
            <a:ext cx="1" cy="1227301"/>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F59545A-05C0-4F14-8390-FCC0C3A9098F}"/>
              </a:ext>
            </a:extLst>
          </p:cNvPr>
          <p:cNvSpPr txBox="1"/>
          <p:nvPr/>
        </p:nvSpPr>
        <p:spPr>
          <a:xfrm>
            <a:off x="929915" y="558666"/>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Відповідальність </a:t>
            </a:r>
          </a:p>
        </p:txBody>
      </p:sp>
      <p:cxnSp>
        <p:nvCxnSpPr>
          <p:cNvPr id="22" name="Пряма сполучна лінія 21">
            <a:extLst>
              <a:ext uri="{FF2B5EF4-FFF2-40B4-BE49-F238E27FC236}">
                <a16:creationId xmlns:a16="http://schemas.microsoft.com/office/drawing/2014/main" id="{DDC6B384-3940-430B-A783-1184B37C6408}"/>
              </a:ext>
            </a:extLst>
          </p:cNvPr>
          <p:cNvCxnSpPr>
            <a:cxnSpLocks/>
          </p:cNvCxnSpPr>
          <p:nvPr/>
        </p:nvCxnSpPr>
        <p:spPr>
          <a:xfrm flipH="1">
            <a:off x="930744" y="1299632"/>
            <a:ext cx="10257487"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grpSp>
        <p:nvGrpSpPr>
          <p:cNvPr id="23" name="Групувати 22">
            <a:extLst>
              <a:ext uri="{FF2B5EF4-FFF2-40B4-BE49-F238E27FC236}">
                <a16:creationId xmlns:a16="http://schemas.microsoft.com/office/drawing/2014/main" id="{16EBD7FE-03A3-454C-952B-6191695031C8}"/>
              </a:ext>
            </a:extLst>
          </p:cNvPr>
          <p:cNvGrpSpPr/>
          <p:nvPr/>
        </p:nvGrpSpPr>
        <p:grpSpPr>
          <a:xfrm>
            <a:off x="1969030" y="2196088"/>
            <a:ext cx="8077359" cy="491483"/>
            <a:chOff x="1486662" y="3078480"/>
            <a:chExt cx="8463534" cy="491483"/>
          </a:xfrm>
        </p:grpSpPr>
        <p:cxnSp>
          <p:nvCxnSpPr>
            <p:cNvPr id="24" name="Пряма сполучна лінія 23">
              <a:extLst>
                <a:ext uri="{FF2B5EF4-FFF2-40B4-BE49-F238E27FC236}">
                  <a16:creationId xmlns:a16="http://schemas.microsoft.com/office/drawing/2014/main" id="{C15F5F1C-778D-4DA6-8BEA-C9D69A66FB95}"/>
                </a:ext>
              </a:extLst>
            </p:cNvPr>
            <p:cNvCxnSpPr/>
            <p:nvPr/>
          </p:nvCxnSpPr>
          <p:spPr>
            <a:xfrm>
              <a:off x="1767840" y="3078480"/>
              <a:ext cx="796544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Дуга 25">
              <a:extLst>
                <a:ext uri="{FF2B5EF4-FFF2-40B4-BE49-F238E27FC236}">
                  <a16:creationId xmlns:a16="http://schemas.microsoft.com/office/drawing/2014/main" id="{DAE5F645-D7AF-47C9-926B-481A23CE670C}"/>
                </a:ext>
              </a:extLst>
            </p:cNvPr>
            <p:cNvSpPr/>
            <p:nvPr/>
          </p:nvSpPr>
          <p:spPr>
            <a:xfrm flipH="1">
              <a:off x="1486662" y="3078480"/>
              <a:ext cx="562356" cy="491483"/>
            </a:xfrm>
            <a:prstGeom prst="arc">
              <a:avLst/>
            </a:prstGeom>
            <a:noFill/>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28" name="Дуга 27">
              <a:extLst>
                <a:ext uri="{FF2B5EF4-FFF2-40B4-BE49-F238E27FC236}">
                  <a16:creationId xmlns:a16="http://schemas.microsoft.com/office/drawing/2014/main" id="{DF78B550-0C54-4497-81E2-767396E39104}"/>
                </a:ext>
              </a:extLst>
            </p:cNvPr>
            <p:cNvSpPr/>
            <p:nvPr/>
          </p:nvSpPr>
          <p:spPr>
            <a:xfrm>
              <a:off x="9387840" y="3078480"/>
              <a:ext cx="562356" cy="491483"/>
            </a:xfrm>
            <a:prstGeom prst="arc">
              <a:avLst>
                <a:gd name="adj1" fmla="val 16200000"/>
                <a:gd name="adj2" fmla="val 34"/>
              </a:avLst>
            </a:prstGeom>
            <a:noFill/>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grpSp>
      <p:sp>
        <p:nvSpPr>
          <p:cNvPr id="29" name="Прямокутник 28">
            <a:extLst>
              <a:ext uri="{FF2B5EF4-FFF2-40B4-BE49-F238E27FC236}">
                <a16:creationId xmlns:a16="http://schemas.microsoft.com/office/drawing/2014/main" id="{8A3DCAAC-A044-43E5-A43B-9347C27D3CE8}"/>
              </a:ext>
            </a:extLst>
          </p:cNvPr>
          <p:cNvSpPr/>
          <p:nvPr/>
        </p:nvSpPr>
        <p:spPr>
          <a:xfrm>
            <a:off x="1903713" y="2378973"/>
            <a:ext cx="167635" cy="1676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0" name="Прямокутник 29">
            <a:extLst>
              <a:ext uri="{FF2B5EF4-FFF2-40B4-BE49-F238E27FC236}">
                <a16:creationId xmlns:a16="http://schemas.microsoft.com/office/drawing/2014/main" id="{4DC3812F-3760-4DC4-BDDE-78E7F55A9DC2}"/>
              </a:ext>
            </a:extLst>
          </p:cNvPr>
          <p:cNvSpPr/>
          <p:nvPr/>
        </p:nvSpPr>
        <p:spPr>
          <a:xfrm>
            <a:off x="9971562" y="2378972"/>
            <a:ext cx="167635" cy="1676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1" name="Прямокутник 30">
            <a:extLst>
              <a:ext uri="{FF2B5EF4-FFF2-40B4-BE49-F238E27FC236}">
                <a16:creationId xmlns:a16="http://schemas.microsoft.com/office/drawing/2014/main" id="{A675151C-6909-4F39-80B8-098A99EEE95A}"/>
              </a:ext>
            </a:extLst>
          </p:cNvPr>
          <p:cNvSpPr/>
          <p:nvPr/>
        </p:nvSpPr>
        <p:spPr>
          <a:xfrm>
            <a:off x="5978293" y="2382782"/>
            <a:ext cx="167635" cy="1676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32" name="Пряма сполучна лінія 31">
            <a:extLst>
              <a:ext uri="{FF2B5EF4-FFF2-40B4-BE49-F238E27FC236}">
                <a16:creationId xmlns:a16="http://schemas.microsoft.com/office/drawing/2014/main" id="{F4ECA2B6-0667-4B01-9E79-80E48B265AFA}"/>
              </a:ext>
            </a:extLst>
          </p:cNvPr>
          <p:cNvCxnSpPr>
            <a:cxnSpLocks/>
            <a:stCxn id="31" idx="0"/>
          </p:cNvCxnSpPr>
          <p:nvPr/>
        </p:nvCxnSpPr>
        <p:spPr>
          <a:xfrm flipH="1" flipV="1">
            <a:off x="6062110" y="2199898"/>
            <a:ext cx="1" cy="18288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1840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2630905" y="2157170"/>
            <a:ext cx="6930190" cy="1446550"/>
          </a:xfrm>
          <a:prstGeom prst="rect">
            <a:avLst/>
          </a:prstGeom>
          <a:noFill/>
        </p:spPr>
        <p:txBody>
          <a:bodyPr wrap="square" rtlCol="0">
            <a:spAutoFit/>
          </a:bodyPr>
          <a:lstStyle/>
          <a:p>
            <a:pPr algn="ctr"/>
            <a:r>
              <a:rPr lang="uk-UA" sz="2200" b="1" dirty="0">
                <a:solidFill>
                  <a:srgbClr val="27A0F2"/>
                </a:solidFill>
                <a:latin typeface="Helvetica" panose="020B0604020202020204" pitchFamily="34" charset="0"/>
                <a:cs typeface="Helvetica" panose="020B0604020202020204" pitchFamily="34" charset="0"/>
              </a:rPr>
              <a:t>Неповідомлення або несвоєчасне повідомлення </a:t>
            </a:r>
            <a:r>
              <a:rPr lang="uk-UA" sz="2200" dirty="0">
                <a:latin typeface="Helvetica" panose="020B0604020202020204" pitchFamily="34" charset="0"/>
                <a:cs typeface="Helvetica" panose="020B0604020202020204" pitchFamily="34" charset="0"/>
              </a:rPr>
              <a:t>про відкриття валютного рахунку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в установі банку-нерезидента або про суттєві зміни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у майновому стані</a:t>
            </a:r>
          </a:p>
        </p:txBody>
      </p:sp>
      <p:sp>
        <p:nvSpPr>
          <p:cNvPr id="16" name="TextBox 15">
            <a:extLst>
              <a:ext uri="{FF2B5EF4-FFF2-40B4-BE49-F238E27FC236}">
                <a16:creationId xmlns:a16="http://schemas.microsoft.com/office/drawing/2014/main" id="{ECD30521-0575-4B83-AAF6-18C1207D0E23}"/>
              </a:ext>
            </a:extLst>
          </p:cNvPr>
          <p:cNvSpPr txBox="1"/>
          <p:nvPr/>
        </p:nvSpPr>
        <p:spPr>
          <a:xfrm>
            <a:off x="4591605" y="4380631"/>
            <a:ext cx="3008789" cy="1107996"/>
          </a:xfrm>
          <a:prstGeom prst="rect">
            <a:avLst/>
          </a:prstGeom>
          <a:noFill/>
        </p:spPr>
        <p:txBody>
          <a:bodyPr wrap="square" rtlCol="0">
            <a:spAutoFit/>
          </a:bodyPr>
          <a:lstStyle/>
          <a:p>
            <a:pPr algn="ctr"/>
            <a:r>
              <a:rPr lang="uk-UA" sz="2200" b="1" dirty="0">
                <a:solidFill>
                  <a:srgbClr val="27A0F2"/>
                </a:solidFill>
                <a:latin typeface="Helvetica" panose="020B0604020202020204" pitchFamily="34" charset="0"/>
                <a:cs typeface="Helvetica" panose="020B0604020202020204" pitchFamily="34" charset="0"/>
              </a:rPr>
              <a:t>адміністративна </a:t>
            </a:r>
            <a:r>
              <a:rPr lang="uk-UA" sz="2200" dirty="0">
                <a:latin typeface="Helvetica" panose="020B0604020202020204" pitchFamily="34" charset="0"/>
                <a:cs typeface="Helvetica" panose="020B0604020202020204" pitchFamily="34" charset="0"/>
              </a:rPr>
              <a:t>відповідальність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за </a:t>
            </a:r>
            <a:r>
              <a:rPr lang="uk-UA" sz="2200" b="1" dirty="0">
                <a:solidFill>
                  <a:srgbClr val="27A0F2"/>
                </a:solidFill>
                <a:latin typeface="Helvetica" panose="020B0604020202020204" pitchFamily="34" charset="0"/>
                <a:cs typeface="Helvetica" panose="020B0604020202020204" pitchFamily="34" charset="0"/>
              </a:rPr>
              <a:t>ст. 172</a:t>
            </a:r>
            <a:r>
              <a:rPr lang="uk-UA" sz="2200" b="1" baseline="30000" dirty="0">
                <a:solidFill>
                  <a:srgbClr val="27A0F2"/>
                </a:solidFill>
                <a:latin typeface="Helvetica" panose="020B0604020202020204" pitchFamily="34" charset="0"/>
                <a:cs typeface="Helvetica" panose="020B0604020202020204" pitchFamily="34" charset="0"/>
              </a:rPr>
              <a:t>6</a:t>
            </a:r>
            <a:r>
              <a:rPr lang="uk-UA" sz="2200" b="1" dirty="0">
                <a:solidFill>
                  <a:srgbClr val="27A0F2"/>
                </a:solidFill>
                <a:latin typeface="Helvetica" panose="020B0604020202020204" pitchFamily="34" charset="0"/>
                <a:cs typeface="Helvetica" panose="020B0604020202020204" pitchFamily="34" charset="0"/>
              </a:rPr>
              <a:t> КУпАП</a:t>
            </a:r>
            <a:endParaRPr lang="uk-UA" sz="2200" dirty="0">
              <a:solidFill>
                <a:srgbClr val="27A0F2"/>
              </a:solidFill>
              <a:latin typeface="Helvetica" panose="020B0604020202020204" pitchFamily="34" charset="0"/>
              <a:cs typeface="Helvetica" panose="020B0604020202020204" pitchFamily="34" charset="0"/>
            </a:endParaRPr>
          </a:p>
        </p:txBody>
      </p:sp>
      <p:cxnSp>
        <p:nvCxnSpPr>
          <p:cNvPr id="20" name="Пряма зі стрілкою 19">
            <a:extLst>
              <a:ext uri="{FF2B5EF4-FFF2-40B4-BE49-F238E27FC236}">
                <a16:creationId xmlns:a16="http://schemas.microsoft.com/office/drawing/2014/main" id="{D1840917-411A-43F4-B2F9-C63E1B425831}"/>
              </a:ext>
            </a:extLst>
          </p:cNvPr>
          <p:cNvCxnSpPr>
            <a:stCxn id="10" idx="2"/>
            <a:endCxn id="16" idx="0"/>
          </p:cNvCxnSpPr>
          <p:nvPr/>
        </p:nvCxnSpPr>
        <p:spPr>
          <a:xfrm>
            <a:off x="6096000" y="3603720"/>
            <a:ext cx="0" cy="776911"/>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6D3C63B-AE99-496F-A5A0-D95755871243}"/>
              </a:ext>
            </a:extLst>
          </p:cNvPr>
          <p:cNvSpPr txBox="1"/>
          <p:nvPr/>
        </p:nvSpPr>
        <p:spPr>
          <a:xfrm>
            <a:off x="929915" y="558666"/>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Відповідальність </a:t>
            </a:r>
          </a:p>
        </p:txBody>
      </p:sp>
      <p:cxnSp>
        <p:nvCxnSpPr>
          <p:cNvPr id="12" name="Пряма сполучна лінія 11">
            <a:extLst>
              <a:ext uri="{FF2B5EF4-FFF2-40B4-BE49-F238E27FC236}">
                <a16:creationId xmlns:a16="http://schemas.microsoft.com/office/drawing/2014/main" id="{62BC5129-6129-41B2-B494-08AF6B2C9737}"/>
              </a:ext>
            </a:extLst>
          </p:cNvPr>
          <p:cNvCxnSpPr>
            <a:cxnSpLocks/>
          </p:cNvCxnSpPr>
          <p:nvPr/>
        </p:nvCxnSpPr>
        <p:spPr>
          <a:xfrm flipH="1">
            <a:off x="930744" y="1299632"/>
            <a:ext cx="10257487"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2396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6D3C63B-AE99-496F-A5A0-D95755871243}"/>
              </a:ext>
            </a:extLst>
          </p:cNvPr>
          <p:cNvSpPr txBox="1"/>
          <p:nvPr/>
        </p:nvSpPr>
        <p:spPr>
          <a:xfrm>
            <a:off x="929915" y="558666"/>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Контроль </a:t>
            </a:r>
          </a:p>
        </p:txBody>
      </p:sp>
      <p:cxnSp>
        <p:nvCxnSpPr>
          <p:cNvPr id="12" name="Пряма сполучна лінія 11">
            <a:extLst>
              <a:ext uri="{FF2B5EF4-FFF2-40B4-BE49-F238E27FC236}">
                <a16:creationId xmlns:a16="http://schemas.microsoft.com/office/drawing/2014/main" id="{62BC5129-6129-41B2-B494-08AF6B2C9737}"/>
              </a:ext>
            </a:extLst>
          </p:cNvPr>
          <p:cNvCxnSpPr>
            <a:cxnSpLocks/>
          </p:cNvCxnSpPr>
          <p:nvPr/>
        </p:nvCxnSpPr>
        <p:spPr>
          <a:xfrm flipH="1">
            <a:off x="930744" y="1299632"/>
            <a:ext cx="10257487"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2538663" y="1486601"/>
            <a:ext cx="8951494" cy="2246769"/>
          </a:xfrm>
          <a:prstGeom prst="rect">
            <a:avLst/>
          </a:prstGeom>
        </p:spPr>
        <p:txBody>
          <a:bodyPr wrap="square">
            <a:spAutoFit/>
          </a:bodyPr>
          <a:lstStyle/>
          <a:p>
            <a:pPr indent="285750" algn="just">
              <a:spcAft>
                <a:spcPts val="750"/>
              </a:spcAft>
            </a:pPr>
            <a:r>
              <a:rPr lang="uk-UA" sz="2000"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Державні органи, </a:t>
            </a:r>
            <a:r>
              <a:rPr lang="uk-UA" sz="20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органи місцевого самоврядування, а також юридичні особи публічного права зобов’язані перевіряти факт подання суб’єктами декларування, які в них працюють</a:t>
            </a:r>
            <a:r>
              <a:rPr lang="uk-UA" sz="2000"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(працювали або входять чи входили до складу утвореної в органі конкурсної комісії, до складу Громадської ради доброчесності) та повідомляти Національне агентство про випадки неподання чи несвоєчасного подання таких декларацій.</a:t>
            </a:r>
            <a:endParaRPr lang="uk-UA" sz="2000" dirty="0">
              <a:effectLst/>
              <a:latin typeface="Helvetica" panose="020B0604020202020204" pitchFamily="34" charset="0"/>
              <a:ea typeface="Times New Roman" panose="02020603050405020304" pitchFamily="18" charset="0"/>
              <a:cs typeface="Helvetica" panose="020B0604020202020204" pitchFamily="34" charset="0"/>
            </a:endParaRPr>
          </a:p>
        </p:txBody>
      </p:sp>
      <p:pic>
        <p:nvPicPr>
          <p:cNvPr id="13" name="Рисунок 12" descr="Зображення, що містить світлий&#10;&#10;Автоматично згенерований опис">
            <a:extLst>
              <a:ext uri="{FF2B5EF4-FFF2-40B4-BE49-F238E27FC236}">
                <a16:creationId xmlns:a16="http://schemas.microsoft.com/office/drawing/2014/main" id="{90A43DEF-3B97-4D74-A272-6BB2572C6A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05" y="1486601"/>
            <a:ext cx="2386412" cy="2386412"/>
          </a:xfrm>
          <a:prstGeom prst="rect">
            <a:avLst/>
          </a:prstGeom>
        </p:spPr>
      </p:pic>
      <p:sp>
        <p:nvSpPr>
          <p:cNvPr id="3" name="Прямоугольник 2"/>
          <p:cNvSpPr/>
          <p:nvPr/>
        </p:nvSpPr>
        <p:spPr>
          <a:xfrm>
            <a:off x="681725" y="3923272"/>
            <a:ext cx="10808431" cy="1938992"/>
          </a:xfrm>
          <a:prstGeom prst="rect">
            <a:avLst/>
          </a:prstGeom>
        </p:spPr>
        <p:txBody>
          <a:bodyPr wrap="square">
            <a:spAutoFit/>
          </a:bodyPr>
          <a:lstStyle/>
          <a:p>
            <a:pPr indent="285750" algn="just">
              <a:spcAft>
                <a:spcPts val="750"/>
              </a:spcAft>
            </a:pPr>
            <a:r>
              <a:rPr lang="uk-UA" sz="2000"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Перевірка факту подання декларацій та повідомлення Національного агентства про випадки неподання чи несвоєчасного подання декларацій покладаються на уповноважений підрозділ (уповноважену особу) з питань запобігання та виявлення корупції відповідного органу, а у разі, якщо </a:t>
            </a:r>
            <a:r>
              <a:rPr lang="uk-UA" sz="2000" u="sng" dirty="0">
                <a:solidFill>
                  <a:srgbClr val="000099"/>
                </a:solidFill>
                <a:latin typeface="Helvetica" panose="020B0604020202020204" pitchFamily="34" charset="0"/>
                <a:ea typeface="Times New Roman" panose="02020603050405020304" pitchFamily="18" charset="0"/>
                <a:cs typeface="Helvetica" panose="020B0604020202020204" pitchFamily="34" charset="0"/>
                <a:hlinkClick r:id="rId3"/>
              </a:rPr>
              <a:t>Законом</a:t>
            </a:r>
            <a:r>
              <a:rPr lang="uk-UA" sz="2000"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не передбачено утворення (визначення) такого підрозділу (особи) - інший структурний підрозділ відповідного органу, визначений керівником.</a:t>
            </a:r>
            <a:endParaRPr lang="uk-UA" dirty="0">
              <a:effectLst/>
              <a:latin typeface="Helvetica" panose="020B0604020202020204" pitchFamily="34" charset="0"/>
              <a:ea typeface="Times New Roman" panose="02020603050405020304" pitchFamily="18" charset="0"/>
              <a:cs typeface="Helvetica" panose="020B0604020202020204" pitchFamily="34" charset="0"/>
            </a:endParaRPr>
          </a:p>
        </p:txBody>
      </p:sp>
    </p:spTree>
    <p:extLst>
      <p:ext uri="{BB962C8B-B14F-4D97-AF65-F5344CB8AC3E}">
        <p14:creationId xmlns:p14="http://schemas.microsoft.com/office/powerpoint/2010/main" val="1304550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CE9A976-2D16-4232-A3EB-95F7103B7BF5}"/>
              </a:ext>
            </a:extLst>
          </p:cNvPr>
          <p:cNvSpPr txBox="1"/>
          <p:nvPr/>
        </p:nvSpPr>
        <p:spPr>
          <a:xfrm>
            <a:off x="3588619" y="1564757"/>
            <a:ext cx="5014762" cy="430887"/>
          </a:xfrm>
          <a:prstGeom prst="rect">
            <a:avLst/>
          </a:prstGeom>
          <a:noFill/>
        </p:spPr>
        <p:txBody>
          <a:bodyPr wrap="square" rtlCol="0">
            <a:spAutoFit/>
          </a:bodyPr>
          <a:lstStyle/>
          <a:p>
            <a:pPr algn="ctr"/>
            <a:r>
              <a:rPr lang="uk-UA" sz="2200" b="1" dirty="0">
                <a:solidFill>
                  <a:srgbClr val="27A0F2"/>
                </a:solidFill>
                <a:latin typeface="Helvetica" panose="020B0604020202020204" pitchFamily="34" charset="0"/>
                <a:cs typeface="Helvetica" panose="020B0604020202020204" pitchFamily="34" charset="0"/>
              </a:rPr>
              <a:t>Кількісні та вартісні  показники</a:t>
            </a:r>
          </a:p>
        </p:txBody>
      </p:sp>
      <p:sp>
        <p:nvSpPr>
          <p:cNvPr id="12" name="TextBox 11">
            <a:extLst>
              <a:ext uri="{FF2B5EF4-FFF2-40B4-BE49-F238E27FC236}">
                <a16:creationId xmlns:a16="http://schemas.microsoft.com/office/drawing/2014/main" id="{81A9165F-AF6D-4CFD-BDFC-0EAE91EDDDA1}"/>
              </a:ext>
            </a:extLst>
          </p:cNvPr>
          <p:cNvSpPr txBox="1"/>
          <p:nvPr/>
        </p:nvSpPr>
        <p:spPr>
          <a:xfrm>
            <a:off x="874759" y="2356643"/>
            <a:ext cx="4371010" cy="3847207"/>
          </a:xfrm>
          <a:prstGeom prst="rect">
            <a:avLst/>
          </a:prstGeom>
          <a:noFill/>
        </p:spPr>
        <p:txBody>
          <a:bodyPr wrap="square" rtlCol="0">
            <a:spAutoFit/>
          </a:bodyPr>
          <a:lstStyle/>
          <a:p>
            <a:pPr algn="ctr"/>
            <a:r>
              <a:rPr lang="uk-UA" sz="2200" b="1" dirty="0">
                <a:solidFill>
                  <a:srgbClr val="27A0F2"/>
                </a:solidFill>
                <a:latin typeface="Helvetica" panose="020B0604020202020204" pitchFamily="34" charset="0"/>
                <a:cs typeface="Helvetica" panose="020B0604020202020204" pitchFamily="34" charset="0"/>
              </a:rPr>
              <a:t>Округлюються</a:t>
            </a:r>
            <a:r>
              <a:rPr lang="uk-UA" sz="2200" dirty="0">
                <a:latin typeface="Helvetica" panose="020B0604020202020204" pitchFamily="34" charset="0"/>
                <a:cs typeface="Helvetica" panose="020B0604020202020204" pitchFamily="34" charset="0"/>
              </a:rPr>
              <a:t> до 1:</a:t>
            </a:r>
          </a:p>
          <a:p>
            <a:pPr algn="ctr"/>
            <a:r>
              <a:rPr lang="uk-UA" sz="1600" i="1" dirty="0">
                <a:latin typeface="Helvetica" panose="020B0604020202020204" pitchFamily="34" charset="0"/>
                <a:cs typeface="Helvetica" panose="020B0604020202020204" pitchFamily="34" charset="0"/>
              </a:rPr>
              <a:t>(згідно з математичними правилами округлення)</a:t>
            </a:r>
          </a:p>
          <a:p>
            <a:pPr algn="ctr"/>
            <a:endParaRPr lang="uk-UA" sz="1400" dirty="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Вартість криптовалюти та інших об’єктів у розділі 10.</a:t>
            </a:r>
          </a:p>
          <a:p>
            <a:pPr marL="342900" indent="-342900">
              <a:buFont typeface="Wingdings" panose="05000000000000000000" pitchFamily="2" charset="2"/>
              <a:buChar char="§"/>
            </a:pPr>
            <a:endParaRPr lang="uk-UA" sz="2200" dirty="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Вартість об’єктів у розділах 3, 5, 6.</a:t>
            </a:r>
          </a:p>
          <a:p>
            <a:pPr marL="342900" indent="-342900">
              <a:buFont typeface="Wingdings" panose="05000000000000000000" pitchFamily="2" charset="2"/>
              <a:buChar char="§"/>
            </a:pPr>
            <a:endParaRPr lang="uk-UA" sz="2200" dirty="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Грошові показники у розділах 11, 12, 13 та 14.</a:t>
            </a:r>
          </a:p>
        </p:txBody>
      </p:sp>
      <p:sp>
        <p:nvSpPr>
          <p:cNvPr id="14" name="TextBox 13">
            <a:extLst>
              <a:ext uri="{FF2B5EF4-FFF2-40B4-BE49-F238E27FC236}">
                <a16:creationId xmlns:a16="http://schemas.microsoft.com/office/drawing/2014/main" id="{E7607DDF-F77F-4B6A-9AEA-FFAC93E1BB53}"/>
              </a:ext>
            </a:extLst>
          </p:cNvPr>
          <p:cNvSpPr txBox="1"/>
          <p:nvPr/>
        </p:nvSpPr>
        <p:spPr>
          <a:xfrm>
            <a:off x="6280329" y="2393017"/>
            <a:ext cx="5129086" cy="4370427"/>
          </a:xfrm>
          <a:prstGeom prst="rect">
            <a:avLst/>
          </a:prstGeom>
          <a:noFill/>
        </p:spPr>
        <p:txBody>
          <a:bodyPr wrap="square" rtlCol="0">
            <a:spAutoFit/>
          </a:bodyPr>
          <a:lstStyle/>
          <a:p>
            <a:pPr algn="ctr"/>
            <a:r>
              <a:rPr lang="uk-UA" sz="2200" b="1" dirty="0">
                <a:solidFill>
                  <a:srgbClr val="27A0F2"/>
                </a:solidFill>
                <a:latin typeface="Helvetica" panose="020B0604020202020204" pitchFamily="34" charset="0"/>
                <a:cs typeface="Helvetica" panose="020B0604020202020204" pitchFamily="34" charset="0"/>
              </a:rPr>
              <a:t>Не округлюються:</a:t>
            </a:r>
          </a:p>
          <a:p>
            <a:pPr algn="ctr"/>
            <a:endParaRPr lang="uk-UA" sz="1400" b="1" dirty="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Площа об’єктів у розділі 3.</a:t>
            </a:r>
          </a:p>
          <a:p>
            <a:pPr marL="342900" indent="-342900">
              <a:buFont typeface="Wingdings" panose="05000000000000000000" pitchFamily="2" charset="2"/>
              <a:buChar char="§"/>
            </a:pPr>
            <a:endParaRPr lang="uk-UA" sz="2200" dirty="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Номінальна вартість цінних паперів у розділі 7.</a:t>
            </a:r>
          </a:p>
          <a:p>
            <a:pPr marL="342900" indent="-342900">
              <a:buFont typeface="Wingdings" panose="05000000000000000000" pitchFamily="2" charset="2"/>
              <a:buChar char="§"/>
            </a:pPr>
            <a:endParaRPr lang="uk-UA" sz="2200" dirty="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Вартість у грошовому вираженні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та відсотках від загального капіталу у розділі 8.</a:t>
            </a:r>
          </a:p>
          <a:p>
            <a:endParaRPr lang="uk-UA" sz="2200" dirty="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
            </a:pPr>
            <a:r>
              <a:rPr lang="uk-UA" sz="2200" dirty="0">
                <a:latin typeface="Helvetica" panose="020B0604020202020204" pitchFamily="34" charset="0"/>
                <a:cs typeface="Helvetica" panose="020B0604020202020204" pitchFamily="34" charset="0"/>
              </a:rPr>
              <a:t>Кількість криптовалюти </a:t>
            </a:r>
            <a:br>
              <a:rPr lang="uk-UA" sz="2200" dirty="0">
                <a:latin typeface="Helvetica" panose="020B0604020202020204" pitchFamily="34" charset="0"/>
                <a:cs typeface="Helvetica" panose="020B0604020202020204" pitchFamily="34" charset="0"/>
              </a:rPr>
            </a:br>
            <a:r>
              <a:rPr lang="uk-UA" sz="2200" dirty="0">
                <a:latin typeface="Helvetica" panose="020B0604020202020204" pitchFamily="34" charset="0"/>
                <a:cs typeface="Helvetica" panose="020B0604020202020204" pitchFamily="34" charset="0"/>
              </a:rPr>
              <a:t>у розділі 10.</a:t>
            </a:r>
          </a:p>
        </p:txBody>
      </p:sp>
      <p:sp>
        <p:nvSpPr>
          <p:cNvPr id="18" name="TextBox 17">
            <a:extLst>
              <a:ext uri="{FF2B5EF4-FFF2-40B4-BE49-F238E27FC236}">
                <a16:creationId xmlns:a16="http://schemas.microsoft.com/office/drawing/2014/main" id="{08F75C0F-048D-4449-8D7A-CF65327DB989}"/>
              </a:ext>
            </a:extLst>
          </p:cNvPr>
          <p:cNvSpPr txBox="1"/>
          <p:nvPr/>
        </p:nvSpPr>
        <p:spPr>
          <a:xfrm>
            <a:off x="930744" y="555294"/>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Загальні правила</a:t>
            </a:r>
          </a:p>
        </p:txBody>
      </p:sp>
      <p:cxnSp>
        <p:nvCxnSpPr>
          <p:cNvPr id="19" name="Пряма сполучна лінія 18">
            <a:extLst>
              <a:ext uri="{FF2B5EF4-FFF2-40B4-BE49-F238E27FC236}">
                <a16:creationId xmlns:a16="http://schemas.microsoft.com/office/drawing/2014/main" id="{39657DDB-9A8A-425A-A9E5-E773CE57C3B7}"/>
              </a:ext>
            </a:extLst>
          </p:cNvPr>
          <p:cNvCxnSpPr>
            <a:cxnSpLocks/>
          </p:cNvCxnSpPr>
          <p:nvPr/>
        </p:nvCxnSpPr>
        <p:spPr>
          <a:xfrm flipH="1">
            <a:off x="930744" y="1299632"/>
            <a:ext cx="10257487" cy="0"/>
          </a:xfrm>
          <a:prstGeom prst="line">
            <a:avLst/>
          </a:prstGeom>
          <a:ln w="381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grpSp>
        <p:nvGrpSpPr>
          <p:cNvPr id="20" name="Групувати 19">
            <a:extLst>
              <a:ext uri="{FF2B5EF4-FFF2-40B4-BE49-F238E27FC236}">
                <a16:creationId xmlns:a16="http://schemas.microsoft.com/office/drawing/2014/main" id="{B65ED57E-ACF4-4AE3-BABA-A4668BED5B15}"/>
              </a:ext>
            </a:extLst>
          </p:cNvPr>
          <p:cNvGrpSpPr/>
          <p:nvPr/>
        </p:nvGrpSpPr>
        <p:grpSpPr>
          <a:xfrm>
            <a:off x="2939141" y="2097792"/>
            <a:ext cx="5980922" cy="491483"/>
            <a:chOff x="1486662" y="3078480"/>
            <a:chExt cx="8463534" cy="491483"/>
          </a:xfrm>
        </p:grpSpPr>
        <p:cxnSp>
          <p:nvCxnSpPr>
            <p:cNvPr id="21" name="Пряма сполучна лінія 20">
              <a:extLst>
                <a:ext uri="{FF2B5EF4-FFF2-40B4-BE49-F238E27FC236}">
                  <a16:creationId xmlns:a16="http://schemas.microsoft.com/office/drawing/2014/main" id="{165FA044-DD69-449C-AD28-E78E67718E57}"/>
                </a:ext>
              </a:extLst>
            </p:cNvPr>
            <p:cNvCxnSpPr/>
            <p:nvPr/>
          </p:nvCxnSpPr>
          <p:spPr>
            <a:xfrm>
              <a:off x="1767840" y="3078480"/>
              <a:ext cx="796544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Дуга 21">
              <a:extLst>
                <a:ext uri="{FF2B5EF4-FFF2-40B4-BE49-F238E27FC236}">
                  <a16:creationId xmlns:a16="http://schemas.microsoft.com/office/drawing/2014/main" id="{5984A62D-549A-4E99-97B4-99D7C65E1C7B}"/>
                </a:ext>
              </a:extLst>
            </p:cNvPr>
            <p:cNvSpPr/>
            <p:nvPr/>
          </p:nvSpPr>
          <p:spPr>
            <a:xfrm flipH="1">
              <a:off x="1486662" y="3078480"/>
              <a:ext cx="562356" cy="491483"/>
            </a:xfrm>
            <a:prstGeom prst="arc">
              <a:avLst/>
            </a:prstGeom>
            <a:noFill/>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dirty="0"/>
            </a:p>
          </p:txBody>
        </p:sp>
        <p:sp>
          <p:nvSpPr>
            <p:cNvPr id="23" name="Дуга 22">
              <a:extLst>
                <a:ext uri="{FF2B5EF4-FFF2-40B4-BE49-F238E27FC236}">
                  <a16:creationId xmlns:a16="http://schemas.microsoft.com/office/drawing/2014/main" id="{FB87741B-044D-4CE5-A3F1-FE4807BC243A}"/>
                </a:ext>
              </a:extLst>
            </p:cNvPr>
            <p:cNvSpPr/>
            <p:nvPr/>
          </p:nvSpPr>
          <p:spPr>
            <a:xfrm>
              <a:off x="9387840" y="3078480"/>
              <a:ext cx="562356" cy="491483"/>
            </a:xfrm>
            <a:prstGeom prst="arc">
              <a:avLst>
                <a:gd name="adj1" fmla="val 16200000"/>
                <a:gd name="adj2" fmla="val 34"/>
              </a:avLst>
            </a:prstGeom>
            <a:noFill/>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dirty="0"/>
            </a:p>
          </p:txBody>
        </p:sp>
      </p:grpSp>
      <p:sp>
        <p:nvSpPr>
          <p:cNvPr id="24" name="Прямокутник 23">
            <a:extLst>
              <a:ext uri="{FF2B5EF4-FFF2-40B4-BE49-F238E27FC236}">
                <a16:creationId xmlns:a16="http://schemas.microsoft.com/office/drawing/2014/main" id="{6C54B229-1146-4093-8BD1-11C2980306A2}"/>
              </a:ext>
            </a:extLst>
          </p:cNvPr>
          <p:cNvSpPr/>
          <p:nvPr/>
        </p:nvSpPr>
        <p:spPr>
          <a:xfrm>
            <a:off x="2855323" y="2309199"/>
            <a:ext cx="167635" cy="1676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5" name="Прямокутник 24">
            <a:extLst>
              <a:ext uri="{FF2B5EF4-FFF2-40B4-BE49-F238E27FC236}">
                <a16:creationId xmlns:a16="http://schemas.microsoft.com/office/drawing/2014/main" id="{2BCC5866-0F5F-4593-987A-9D2741B907C8}"/>
              </a:ext>
            </a:extLst>
          </p:cNvPr>
          <p:cNvSpPr/>
          <p:nvPr/>
        </p:nvSpPr>
        <p:spPr>
          <a:xfrm>
            <a:off x="8844872" y="2309199"/>
            <a:ext cx="167635" cy="1676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val="454410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3FE3DB0-A506-4533-B391-011F110ECB36}"/>
              </a:ext>
            </a:extLst>
          </p:cNvPr>
          <p:cNvSpPr txBox="1"/>
          <p:nvPr/>
        </p:nvSpPr>
        <p:spPr>
          <a:xfrm>
            <a:off x="957908" y="567325"/>
            <a:ext cx="9604461" cy="553998"/>
          </a:xfrm>
          <a:prstGeom prst="rect">
            <a:avLst/>
          </a:prstGeom>
          <a:noFill/>
        </p:spPr>
        <p:txBody>
          <a:bodyPr wrap="square" rtlCol="0">
            <a:spAutoFit/>
          </a:bodyPr>
          <a:lstStyle/>
          <a:p>
            <a:r>
              <a:rPr lang="uk-UA" sz="3000" dirty="0">
                <a:latin typeface="Open Sans" panose="020B0606030504020204" pitchFamily="34" charset="0"/>
                <a:ea typeface="Open Sans" panose="020B0606030504020204" pitchFamily="34" charset="0"/>
                <a:cs typeface="Open Sans" panose="020B0606030504020204" pitchFamily="34" charset="0"/>
              </a:rPr>
              <a:t>Розділ 1. Види декларацій та порядок їх подання </a:t>
            </a:r>
          </a:p>
        </p:txBody>
      </p:sp>
      <p:cxnSp>
        <p:nvCxnSpPr>
          <p:cNvPr id="12" name="Пряма сполучна лінія 11">
            <a:extLst>
              <a:ext uri="{FF2B5EF4-FFF2-40B4-BE49-F238E27FC236}">
                <a16:creationId xmlns:a16="http://schemas.microsoft.com/office/drawing/2014/main" id="{DD966043-0F1C-4588-8836-A48F39D95E1A}"/>
              </a:ext>
            </a:extLst>
          </p:cNvPr>
          <p:cNvCxnSpPr>
            <a:cxnSpLocks/>
          </p:cNvCxnSpPr>
          <p:nvPr/>
        </p:nvCxnSpPr>
        <p:spPr>
          <a:xfrm flipH="1">
            <a:off x="930744" y="1299632"/>
            <a:ext cx="10257487" cy="0"/>
          </a:xfrm>
          <a:prstGeom prst="line">
            <a:avLst/>
          </a:prstGeom>
          <a:ln w="12700">
            <a:solidFill>
              <a:srgbClr val="FBBB1C">
                <a:alpha val="90000"/>
              </a:srgbClr>
            </a:solidFill>
          </a:ln>
        </p:spPr>
        <p:style>
          <a:lnRef idx="1">
            <a:schemeClr val="accent1"/>
          </a:lnRef>
          <a:fillRef idx="0">
            <a:schemeClr val="accent1"/>
          </a:fillRef>
          <a:effectRef idx="0">
            <a:schemeClr val="accent1"/>
          </a:effectRef>
          <a:fontRef idx="minor">
            <a:schemeClr val="tx1"/>
          </a:fontRef>
        </p:style>
      </p:cxnSp>
      <p:sp>
        <p:nvSpPr>
          <p:cNvPr id="8" name="Arrow: Right 1">
            <a:extLst>
              <a:ext uri="{FF2B5EF4-FFF2-40B4-BE49-F238E27FC236}">
                <a16:creationId xmlns:a16="http://schemas.microsoft.com/office/drawing/2014/main" id="{960444C1-26EF-4C6C-A608-50D25CC2698A}"/>
              </a:ext>
            </a:extLst>
          </p:cNvPr>
          <p:cNvSpPr/>
          <p:nvPr/>
        </p:nvSpPr>
        <p:spPr>
          <a:xfrm>
            <a:off x="924115" y="2264605"/>
            <a:ext cx="745959" cy="524755"/>
          </a:xfrm>
          <a:prstGeom prst="rightArrow">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7A0F2"/>
              </a:solidFill>
            </a:endParaRPr>
          </a:p>
        </p:txBody>
      </p:sp>
      <p:sp>
        <p:nvSpPr>
          <p:cNvPr id="13" name="TextBox 12">
            <a:extLst>
              <a:ext uri="{FF2B5EF4-FFF2-40B4-BE49-F238E27FC236}">
                <a16:creationId xmlns:a16="http://schemas.microsoft.com/office/drawing/2014/main" id="{1F227275-AD2B-4F78-B042-B586733DD3C3}"/>
              </a:ext>
            </a:extLst>
          </p:cNvPr>
          <p:cNvSpPr txBox="1"/>
          <p:nvPr/>
        </p:nvSpPr>
        <p:spPr>
          <a:xfrm>
            <a:off x="681725" y="1494644"/>
            <a:ext cx="10506506" cy="461665"/>
          </a:xfrm>
          <a:prstGeom prst="rect">
            <a:avLst/>
          </a:prstGeom>
          <a:noFill/>
        </p:spPr>
        <p:txBody>
          <a:bodyPr wrap="square" rtlCol="0">
            <a:spAutoFit/>
          </a:bodyPr>
          <a:lstStyle/>
          <a:p>
            <a:r>
              <a:rPr lang="uk-UA" sz="2400" b="1" dirty="0">
                <a:solidFill>
                  <a:srgbClr val="27A0F2"/>
                </a:solidFill>
                <a:latin typeface="Helvetica" panose="020B0604020202020204" pitchFamily="34" charset="0"/>
                <a:cs typeface="Helvetica" panose="020B0604020202020204" pitchFamily="34" charset="0"/>
              </a:rPr>
              <a:t>Законом та Порядком №449/21 передбачено три види декларацій:</a:t>
            </a:r>
            <a:endParaRPr lang="uk-UA" sz="2400" b="1" dirty="0">
              <a:solidFill>
                <a:srgbClr val="0070C0"/>
              </a:solidFill>
              <a:latin typeface="Helvetica" panose="020B0604020202020204" pitchFamily="34" charset="0"/>
              <a:cs typeface="Helvetica" panose="020B0604020202020204" pitchFamily="34" charset="0"/>
            </a:endParaRPr>
          </a:p>
        </p:txBody>
      </p:sp>
      <p:sp>
        <p:nvSpPr>
          <p:cNvPr id="14" name="TextBox 13">
            <a:extLst>
              <a:ext uri="{FF2B5EF4-FFF2-40B4-BE49-F238E27FC236}">
                <a16:creationId xmlns:a16="http://schemas.microsoft.com/office/drawing/2014/main" id="{1F227275-AD2B-4F78-B042-B586733DD3C3}"/>
              </a:ext>
            </a:extLst>
          </p:cNvPr>
          <p:cNvSpPr txBox="1"/>
          <p:nvPr/>
        </p:nvSpPr>
        <p:spPr>
          <a:xfrm>
            <a:off x="1782856" y="2202334"/>
            <a:ext cx="9298227" cy="1015663"/>
          </a:xfrm>
          <a:prstGeom prst="rect">
            <a:avLst/>
          </a:prstGeom>
          <a:noFill/>
        </p:spPr>
        <p:txBody>
          <a:bodyPr wrap="square" rtlCol="0">
            <a:spAutoFit/>
          </a:bodyPr>
          <a:lstStyle/>
          <a:p>
            <a:r>
              <a:rPr lang="uk-UA" sz="2000" b="1" dirty="0">
                <a:solidFill>
                  <a:srgbClr val="27A0F2"/>
                </a:solidFill>
                <a:latin typeface="Helvetica" panose="020B0604020202020204" pitchFamily="34" charset="0"/>
                <a:cs typeface="Helvetica" panose="020B0604020202020204" pitchFamily="34" charset="0"/>
              </a:rPr>
              <a:t>Щорічна</a:t>
            </a:r>
          </a:p>
          <a:p>
            <a:r>
              <a:rPr lang="uk-UA" sz="2000" dirty="0">
                <a:latin typeface="Helvetica" panose="020B0604020202020204" pitchFamily="34" charset="0"/>
                <a:ea typeface="Open Sans" panose="020B0606030504020204" pitchFamily="34" charset="0"/>
                <a:cs typeface="Helvetica" panose="020B0604020202020204" pitchFamily="34" charset="0"/>
              </a:rPr>
              <a:t>Подається за період 1 січня до</a:t>
            </a:r>
            <a:r>
              <a:rPr lang="en-US" sz="2000" dirty="0">
                <a:latin typeface="Helvetica" panose="020B0604020202020204" pitchFamily="34" charset="0"/>
                <a:ea typeface="Open Sans" panose="020B0606030504020204" pitchFamily="34" charset="0"/>
                <a:cs typeface="Helvetica" panose="020B0604020202020204" pitchFamily="34" charset="0"/>
              </a:rPr>
              <a:t> </a:t>
            </a:r>
            <a:r>
              <a:rPr lang="uk-UA" sz="2000" dirty="0">
                <a:latin typeface="Helvetica" panose="020B0604020202020204" pitchFamily="34" charset="0"/>
                <a:ea typeface="Open Sans" panose="020B0606030504020204" pitchFamily="34" charset="0"/>
                <a:cs typeface="Helvetica" panose="020B0604020202020204" pitchFamily="34" charset="0"/>
              </a:rPr>
              <a:t>31 грудня  минулого року включно.</a:t>
            </a:r>
          </a:p>
          <a:p>
            <a:r>
              <a:rPr lang="uk-UA" sz="2000" dirty="0">
                <a:latin typeface="Helvetica" panose="020B0604020202020204" pitchFamily="34" charset="0"/>
                <a:ea typeface="Open Sans" panose="020B0606030504020204" pitchFamily="34" charset="0"/>
                <a:cs typeface="Helvetica" panose="020B0604020202020204" pitchFamily="34" charset="0"/>
              </a:rPr>
              <a:t>Кінцевий термін її подання – </a:t>
            </a:r>
            <a:r>
              <a:rPr lang="ru-RU" sz="2000" dirty="0">
                <a:latin typeface="Helvetica" panose="020B0604020202020204" pitchFamily="34" charset="0"/>
                <a:ea typeface="Open Sans" panose="020B0606030504020204" pitchFamily="34" charset="0"/>
                <a:cs typeface="Helvetica" panose="020B0604020202020204" pitchFamily="34" charset="0"/>
              </a:rPr>
              <a:t>до </a:t>
            </a:r>
            <a:r>
              <a:rPr lang="uk-UA" sz="2000" dirty="0">
                <a:latin typeface="Helvetica" panose="020B0604020202020204" pitchFamily="34" charset="0"/>
                <a:ea typeface="Open Sans" panose="020B0606030504020204" pitchFamily="34" charset="0"/>
                <a:cs typeface="Helvetica" panose="020B0604020202020204" pitchFamily="34" charset="0"/>
              </a:rPr>
              <a:t>1 квітня поточного року</a:t>
            </a:r>
            <a:endParaRPr lang="uk-UA" sz="2000" b="1" dirty="0">
              <a:solidFill>
                <a:srgbClr val="0070C0"/>
              </a:solidFill>
              <a:latin typeface="Helvetica" panose="020B0604020202020204" pitchFamily="34" charset="0"/>
              <a:cs typeface="Helvetica" panose="020B0604020202020204" pitchFamily="34" charset="0"/>
            </a:endParaRPr>
          </a:p>
        </p:txBody>
      </p:sp>
      <p:sp>
        <p:nvSpPr>
          <p:cNvPr id="15" name="Arrow: Right 1">
            <a:extLst>
              <a:ext uri="{FF2B5EF4-FFF2-40B4-BE49-F238E27FC236}">
                <a16:creationId xmlns:a16="http://schemas.microsoft.com/office/drawing/2014/main" id="{960444C1-26EF-4C6C-A608-50D25CC2698A}"/>
              </a:ext>
            </a:extLst>
          </p:cNvPr>
          <p:cNvSpPr/>
          <p:nvPr/>
        </p:nvSpPr>
        <p:spPr>
          <a:xfrm>
            <a:off x="930744" y="3504946"/>
            <a:ext cx="745959" cy="524755"/>
          </a:xfrm>
          <a:prstGeom prst="rightArrow">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7A0F2"/>
              </a:solidFill>
            </a:endParaRPr>
          </a:p>
        </p:txBody>
      </p:sp>
      <p:sp>
        <p:nvSpPr>
          <p:cNvPr id="16" name="TextBox 15">
            <a:extLst>
              <a:ext uri="{FF2B5EF4-FFF2-40B4-BE49-F238E27FC236}">
                <a16:creationId xmlns:a16="http://schemas.microsoft.com/office/drawing/2014/main" id="{1F227275-AD2B-4F78-B042-B586733DD3C3}"/>
              </a:ext>
            </a:extLst>
          </p:cNvPr>
          <p:cNvSpPr txBox="1"/>
          <p:nvPr/>
        </p:nvSpPr>
        <p:spPr>
          <a:xfrm>
            <a:off x="1782856" y="3367982"/>
            <a:ext cx="9298227" cy="1323439"/>
          </a:xfrm>
          <a:prstGeom prst="rect">
            <a:avLst/>
          </a:prstGeom>
          <a:noFill/>
        </p:spPr>
        <p:txBody>
          <a:bodyPr wrap="square" rtlCol="0">
            <a:spAutoFit/>
          </a:bodyPr>
          <a:lstStyle/>
          <a:p>
            <a:r>
              <a:rPr lang="uk-UA" sz="2000" b="1" dirty="0">
                <a:solidFill>
                  <a:srgbClr val="27A0F2"/>
                </a:solidFill>
                <a:latin typeface="Helvetica" panose="020B0604020202020204" pitchFamily="34" charset="0"/>
                <a:cs typeface="Helvetica" panose="020B0604020202020204" pitchFamily="34" charset="0"/>
              </a:rPr>
              <a:t>Декларація при звільненні</a:t>
            </a:r>
          </a:p>
          <a:p>
            <a:r>
              <a:rPr lang="uk-UA" sz="2000" dirty="0">
                <a:latin typeface="Helvetica" panose="020B0604020202020204" pitchFamily="34" charset="0"/>
                <a:cs typeface="Helvetica" panose="020B0604020202020204" pitchFamily="34" charset="0"/>
              </a:rPr>
              <a:t>Подається за період, який не був охоплений раніше поданими деклараціями та містить інформацію станом на останній день здійснення діяльності.</a:t>
            </a:r>
          </a:p>
          <a:p>
            <a:r>
              <a:rPr lang="uk-UA" sz="2000" dirty="0">
                <a:latin typeface="Helvetica" panose="020B0604020202020204" pitchFamily="34" charset="0"/>
                <a:cs typeface="Helvetica" panose="020B0604020202020204" pitchFamily="34" charset="0"/>
              </a:rPr>
              <a:t>Подається не пізніше 30 календарних днів з дня припинення діяльності.</a:t>
            </a:r>
            <a:endParaRPr lang="uk-UA" sz="2000" b="1" dirty="0">
              <a:solidFill>
                <a:srgbClr val="0070C0"/>
              </a:solidFill>
              <a:latin typeface="Helvetica" panose="020B0604020202020204" pitchFamily="34" charset="0"/>
              <a:cs typeface="Helvetica" panose="020B0604020202020204" pitchFamily="34" charset="0"/>
            </a:endParaRPr>
          </a:p>
        </p:txBody>
      </p:sp>
      <p:sp>
        <p:nvSpPr>
          <p:cNvPr id="17" name="Arrow: Right 1">
            <a:extLst>
              <a:ext uri="{FF2B5EF4-FFF2-40B4-BE49-F238E27FC236}">
                <a16:creationId xmlns:a16="http://schemas.microsoft.com/office/drawing/2014/main" id="{960444C1-26EF-4C6C-A608-50D25CC2698A}"/>
              </a:ext>
            </a:extLst>
          </p:cNvPr>
          <p:cNvSpPr/>
          <p:nvPr/>
        </p:nvSpPr>
        <p:spPr>
          <a:xfrm>
            <a:off x="957908" y="5053583"/>
            <a:ext cx="745959" cy="524755"/>
          </a:xfrm>
          <a:prstGeom prst="rightArrow">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27A0F2"/>
              </a:solidFill>
            </a:endParaRPr>
          </a:p>
        </p:txBody>
      </p:sp>
      <p:sp>
        <p:nvSpPr>
          <p:cNvPr id="18" name="TextBox 17">
            <a:extLst>
              <a:ext uri="{FF2B5EF4-FFF2-40B4-BE49-F238E27FC236}">
                <a16:creationId xmlns:a16="http://schemas.microsoft.com/office/drawing/2014/main" id="{1F227275-AD2B-4F78-B042-B586733DD3C3}"/>
              </a:ext>
            </a:extLst>
          </p:cNvPr>
          <p:cNvSpPr txBox="1"/>
          <p:nvPr/>
        </p:nvSpPr>
        <p:spPr>
          <a:xfrm>
            <a:off x="1782856" y="4889376"/>
            <a:ext cx="9298227" cy="1631216"/>
          </a:xfrm>
          <a:prstGeom prst="rect">
            <a:avLst/>
          </a:prstGeom>
          <a:noFill/>
        </p:spPr>
        <p:txBody>
          <a:bodyPr wrap="square" rtlCol="0">
            <a:spAutoFit/>
          </a:bodyPr>
          <a:lstStyle/>
          <a:p>
            <a:r>
              <a:rPr lang="uk-UA" sz="2000" b="1" dirty="0">
                <a:solidFill>
                  <a:srgbClr val="27A0F2"/>
                </a:solidFill>
                <a:latin typeface="Helvetica" panose="020B0604020202020204" pitchFamily="34" charset="0"/>
                <a:cs typeface="Helvetica" panose="020B0604020202020204" pitchFamily="34" charset="0"/>
              </a:rPr>
              <a:t>Декларація кандидата на посаду</a:t>
            </a:r>
          </a:p>
          <a:p>
            <a:r>
              <a:rPr lang="uk-UA" sz="2000" dirty="0">
                <a:solidFill>
                  <a:srgbClr val="1A1A22"/>
                </a:solidFill>
                <a:latin typeface="Helvetica" panose="020B0604020202020204" pitchFamily="34" charset="0"/>
                <a:cs typeface="Helvetica" panose="020B0604020202020204" pitchFamily="34" charset="0"/>
              </a:rPr>
              <a:t>Подається за період з 01 січня до 31 грудня включно, що передує року, в якому особа подала заяву на зайняття посади, якщо інше не передбачено законодавством та за загальним правилом містить інформацію станом на 31 грудня звітного року. </a:t>
            </a:r>
            <a:endParaRPr lang="uk-UA" sz="2000" b="1" dirty="0">
              <a:solidFill>
                <a:srgbClr val="27A0F2"/>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6272378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6160</TotalTime>
  <Words>5796</Words>
  <Application>Microsoft Office PowerPoint</Application>
  <PresentationFormat>Широкий екран</PresentationFormat>
  <Paragraphs>701</Paragraphs>
  <Slides>73</Slides>
  <Notes>43</Notes>
  <HiddenSlides>0</HiddenSlides>
  <MMClips>0</MMClips>
  <ScaleCrop>false</ScaleCrop>
  <HeadingPairs>
    <vt:vector size="6" baseType="variant">
      <vt:variant>
        <vt:lpstr>Використані шрифти</vt:lpstr>
      </vt:variant>
      <vt:variant>
        <vt:i4>12</vt:i4>
      </vt:variant>
      <vt:variant>
        <vt:lpstr>Тема</vt:lpstr>
      </vt:variant>
      <vt:variant>
        <vt:i4>1</vt:i4>
      </vt:variant>
      <vt:variant>
        <vt:lpstr>Заголовки слайдів</vt:lpstr>
      </vt:variant>
      <vt:variant>
        <vt:i4>73</vt:i4>
      </vt:variant>
    </vt:vector>
  </HeadingPairs>
  <TitlesOfParts>
    <vt:vector size="86" baseType="lpstr">
      <vt:lpstr>Arial</vt:lpstr>
      <vt:lpstr>Calibri</vt:lpstr>
      <vt:lpstr>Calibri Light</vt:lpstr>
      <vt:lpstr>Cambria Math</vt:lpstr>
      <vt:lpstr>Helvetica</vt:lpstr>
      <vt:lpstr>Open Sans</vt:lpstr>
      <vt:lpstr>Roboto</vt:lpstr>
      <vt:lpstr>Sitka Display</vt:lpstr>
      <vt:lpstr>Symbol</vt:lpstr>
      <vt:lpstr>Times New Roman</vt:lpstr>
      <vt:lpstr>Ubuntu</vt:lpstr>
      <vt:lpstr>Wingdings</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Andrii Voloshyn</dc:creator>
  <cp:lastModifiedBy>Katya</cp:lastModifiedBy>
  <cp:revision>402</cp:revision>
  <cp:lastPrinted>2022-01-11T14:52:20Z</cp:lastPrinted>
  <dcterms:created xsi:type="dcterms:W3CDTF">2020-07-29T14:03:33Z</dcterms:created>
  <dcterms:modified xsi:type="dcterms:W3CDTF">2025-03-03T09:07:50Z</dcterms:modified>
</cp:coreProperties>
</file>