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60" r:id="rId5"/>
    <p:sldId id="259"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23" autoAdjust="0"/>
    <p:restoredTop sz="94660"/>
  </p:normalViewPr>
  <p:slideViewPr>
    <p:cSldViewPr snapToGrid="0">
      <p:cViewPr varScale="1">
        <p:scale>
          <a:sx n="85" d="100"/>
          <a:sy n="85" d="100"/>
        </p:scale>
        <p:origin x="360"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uk-UA"/>
              <a:t>Клацніть, щоб редагувати стиль зразка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uk-UA"/>
              <a:t>Клацніть, щоб редагувати стиль зразка підзаголовка</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Назва та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B61BEF0D-F0BB-DE4B-95CE-6DB70DBA9567}" type="datetimeFigureOut">
              <a:rPr lang="en-US" dirty="0"/>
              <a:pPr/>
              <a:t>5/20/2025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uk-UA"/>
              <a:t>Клацніть, щоб редагувати стиль зразка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Клацніть, щоб відредагувати стилі зразків тексту</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B61BEF0D-F0BB-DE4B-95CE-6DB70DBA9567}" type="datetimeFigureOut">
              <a:rPr lang="en-US" dirty="0"/>
              <a:pPr/>
              <a:t>5/20/2025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ка назв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uk-UA"/>
              <a:t>Клацніть, щоб редагувати стиль зразка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B61BEF0D-F0BB-DE4B-95CE-6DB70DBA9567}" type="datetimeFigureOut">
              <a:rPr lang="en-US" dirty="0"/>
              <a:pPr/>
              <a:t>5/20/2025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ка назви цитат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uk-UA"/>
              <a:t>Клацніть, щоб редагувати стиль зразка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Клацніть, щоб відредагувати стилі зразків тексту</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B61BEF0D-F0BB-DE4B-95CE-6DB70DBA9567}" type="datetimeFigureOut">
              <a:rPr lang="en-US" dirty="0"/>
              <a:pPr/>
              <a:t>5/20/2025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Істина/хибніст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uk-UA"/>
              <a:t>Клацніть, щоб редагувати стиль зразка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Клацніть, щоб відредагувати стилі зразків тексту</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B61BEF0D-F0BB-DE4B-95CE-6DB70DBA9567}" type="datetimeFigureOut">
              <a:rPr lang="en-US" dirty="0"/>
              <a:pPr/>
              <a:t>5/20/2025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B61BEF0D-F0BB-DE4B-95CE-6DB70DBA9567}" type="datetimeFigureOut">
              <a:rPr lang="en-US" dirty="0"/>
              <a:pPr/>
              <a:t>5/20/2025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5/20/2025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5/20/2025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5/20/2025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5/20/2025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B61BEF0D-F0BB-DE4B-95CE-6DB70DBA9567}" type="datetimeFigureOut">
              <a:rPr lang="en-US" dirty="0"/>
              <a:pPr/>
              <a:t>5/20/2025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B61BEF0D-F0BB-DE4B-95CE-6DB70DBA9567}" type="datetimeFigureOut">
              <a:rPr lang="en-US" dirty="0"/>
              <a:pPr/>
              <a:t>5/20/2025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5/20/2025</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5844B10-583E-4A6C-8E5D-CA465FECF7E0}"/>
              </a:ext>
            </a:extLst>
          </p:cNvPr>
          <p:cNvSpPr>
            <a:spLocks noGrp="1"/>
          </p:cNvSpPr>
          <p:nvPr>
            <p:ph type="ctrTitle"/>
          </p:nvPr>
        </p:nvSpPr>
        <p:spPr>
          <a:xfrm>
            <a:off x="2158907" y="1411941"/>
            <a:ext cx="8915399" cy="2262781"/>
          </a:xfrm>
        </p:spPr>
        <p:txBody>
          <a:bodyPr>
            <a:normAutofit/>
          </a:bodyPr>
          <a:lstStyle/>
          <a:p>
            <a:r>
              <a:rPr lang="ru-RU" sz="3200" dirty="0"/>
              <a:t>Тема 6. ІНТЕГРАЦІЙНІ ПРОЦЕСІ ТА ЇХ ВПЛИВ НА СИСТЕМУ МІЖНАРОДНИХ ЕКОНОМІЧНИХ ВІДНОСИН</a:t>
            </a:r>
            <a:endParaRPr lang="uk-UA" sz="3200" dirty="0"/>
          </a:p>
        </p:txBody>
      </p:sp>
      <p:sp>
        <p:nvSpPr>
          <p:cNvPr id="3" name="Підзаголовок 2">
            <a:extLst>
              <a:ext uri="{FF2B5EF4-FFF2-40B4-BE49-F238E27FC236}">
                <a16:creationId xmlns:a16="http://schemas.microsoft.com/office/drawing/2014/main" id="{A15AE9E4-EB7A-4486-B8A9-C42EC38D7067}"/>
              </a:ext>
            </a:extLst>
          </p:cNvPr>
          <p:cNvSpPr>
            <a:spLocks noGrp="1"/>
          </p:cNvSpPr>
          <p:nvPr>
            <p:ph type="subTitle" idx="1"/>
          </p:nvPr>
        </p:nvSpPr>
        <p:spPr/>
        <p:txBody>
          <a:bodyPr>
            <a:normAutofit fontScale="85000" lnSpcReduction="20000"/>
          </a:bodyPr>
          <a:lstStyle/>
          <a:p>
            <a:pPr marL="342900" indent="-342900">
              <a:buAutoNum type="arabicPeriod"/>
            </a:pPr>
            <a:r>
              <a:rPr lang="ru-RU" dirty="0"/>
              <a:t>СУТНІСТЬ ІНТЕГРАЦІЙНИХ ПРОЦЕСІВ У СВІТОВОМУ ГОСПОДАРСТВІ</a:t>
            </a:r>
          </a:p>
          <a:p>
            <a:pPr marL="342900" indent="-342900">
              <a:buAutoNum type="arabicPeriod"/>
            </a:pPr>
            <a:r>
              <a:rPr lang="ru-RU" dirty="0"/>
              <a:t>ВПЛИВ ІНТЕГРАЦІЙНИХ ПРОЦЕСІВ НА СИСТЕМУ МІЖНАРОДНИХ ЕКОНОМІЧНИХ ВІДНОСИН</a:t>
            </a:r>
          </a:p>
          <a:p>
            <a:pPr marL="342900" indent="-342900">
              <a:buAutoNum type="arabicPeriod"/>
            </a:pPr>
            <a:r>
              <a:rPr lang="uk-UA" dirty="0"/>
              <a:t>ХАРАКТЕРИСТИКА ОСНОВНИХ ІНТЕГРАЦІЙНИХ УГРУПОВАНЬ</a:t>
            </a:r>
          </a:p>
        </p:txBody>
      </p:sp>
    </p:spTree>
    <p:extLst>
      <p:ext uri="{BB962C8B-B14F-4D97-AF65-F5344CB8AC3E}">
        <p14:creationId xmlns:p14="http://schemas.microsoft.com/office/powerpoint/2010/main" val="6178036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F24E9F2-8BC3-48AC-A07D-9FA00DE276F2}"/>
              </a:ext>
            </a:extLst>
          </p:cNvPr>
          <p:cNvSpPr txBox="1"/>
          <p:nvPr/>
        </p:nvSpPr>
        <p:spPr>
          <a:xfrm>
            <a:off x="2878494" y="815169"/>
            <a:ext cx="6092890" cy="646331"/>
          </a:xfrm>
          <a:prstGeom prst="rect">
            <a:avLst/>
          </a:prstGeom>
          <a:noFill/>
        </p:spPr>
        <p:txBody>
          <a:bodyPr wrap="square">
            <a:spAutoFit/>
          </a:bodyPr>
          <a:lstStyle/>
          <a:p>
            <a:pPr algn="ctr"/>
            <a:r>
              <a:rPr lang="uk-UA" dirty="0"/>
              <a:t>3. ХАРАКТЕРИСТИКА ОСНОВНИХ ІНТЕГРАЦІЙНИХ УГРУПОВАНЬ</a:t>
            </a:r>
          </a:p>
        </p:txBody>
      </p:sp>
      <p:sp>
        <p:nvSpPr>
          <p:cNvPr id="5" name="TextBox 4">
            <a:extLst>
              <a:ext uri="{FF2B5EF4-FFF2-40B4-BE49-F238E27FC236}">
                <a16:creationId xmlns:a16="http://schemas.microsoft.com/office/drawing/2014/main" id="{018EB087-3B0A-4DB3-B384-6B56BFD48692}"/>
              </a:ext>
            </a:extLst>
          </p:cNvPr>
          <p:cNvSpPr txBox="1"/>
          <p:nvPr/>
        </p:nvSpPr>
        <p:spPr>
          <a:xfrm>
            <a:off x="2276670" y="2141004"/>
            <a:ext cx="8117632" cy="1477328"/>
          </a:xfrm>
          <a:prstGeom prst="rect">
            <a:avLst/>
          </a:prstGeom>
          <a:noFill/>
        </p:spPr>
        <p:txBody>
          <a:bodyPr wrap="square">
            <a:spAutoFit/>
          </a:bodyPr>
          <a:lstStyle/>
          <a:p>
            <a:pPr algn="just"/>
            <a:r>
              <a:rPr lang="uk-UA" b="1" dirty="0"/>
              <a:t>Європейський союз </a:t>
            </a:r>
          </a:p>
          <a:p>
            <a:pPr algn="just"/>
            <a:r>
              <a:rPr lang="uk-UA" dirty="0"/>
              <a:t>Найбільш повний розвиток регіональна економічна інтеграція отримала в Західній Європі після проголошення в Римі 25 березня 1957 р. створення ЄЕС (Європейського економічного співтовариства). </a:t>
            </a:r>
          </a:p>
        </p:txBody>
      </p:sp>
    </p:spTree>
    <p:extLst>
      <p:ext uri="{BB962C8B-B14F-4D97-AF65-F5344CB8AC3E}">
        <p14:creationId xmlns:p14="http://schemas.microsoft.com/office/powerpoint/2010/main" val="10388516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44EB3D2-7B77-4C0A-A25A-424D6989D9BE}"/>
              </a:ext>
            </a:extLst>
          </p:cNvPr>
          <p:cNvSpPr txBox="1"/>
          <p:nvPr/>
        </p:nvSpPr>
        <p:spPr>
          <a:xfrm>
            <a:off x="2429436" y="1032121"/>
            <a:ext cx="7554318" cy="3416320"/>
          </a:xfrm>
          <a:prstGeom prst="rect">
            <a:avLst/>
          </a:prstGeom>
          <a:noFill/>
        </p:spPr>
        <p:txBody>
          <a:bodyPr wrap="square">
            <a:spAutoFit/>
          </a:bodyPr>
          <a:lstStyle/>
          <a:p>
            <a:pPr algn="just"/>
            <a:r>
              <a:rPr lang="uk-UA" dirty="0"/>
              <a:t>З 1992р., коли в </a:t>
            </a:r>
            <a:r>
              <a:rPr lang="uk-UA" dirty="0" err="1"/>
              <a:t>Маастрихті</a:t>
            </a:r>
            <a:r>
              <a:rPr lang="uk-UA" dirty="0"/>
              <a:t> був підписаний договір про Європейський Союз (ЄС), почався новий сучасний етап розвитку європейської інтеграції. </a:t>
            </a:r>
          </a:p>
          <a:p>
            <a:pPr algn="just"/>
            <a:r>
              <a:rPr lang="uk-UA" dirty="0"/>
              <a:t>В цьому документі було закріплено важливі принципи організації об’єднаної Європи:</a:t>
            </a:r>
          </a:p>
          <a:p>
            <a:pPr marL="285750" indent="-285750" algn="just">
              <a:buFont typeface="Arial" panose="020B0604020202020204" pitchFamily="34" charset="0"/>
              <a:buChar char="•"/>
            </a:pPr>
            <a:r>
              <a:rPr lang="uk-UA" dirty="0"/>
              <a:t>спільне громадянство; </a:t>
            </a:r>
          </a:p>
          <a:p>
            <a:pPr marL="285750" indent="-285750" algn="just">
              <a:buFont typeface="Arial" panose="020B0604020202020204" pitchFamily="34" charset="0"/>
              <a:buChar char="•"/>
            </a:pPr>
            <a:r>
              <a:rPr lang="uk-UA" dirty="0"/>
              <a:t>проведення єдиної політики в сфері освіти, культури, охорони здоров’я та природи, громадянських прав;</a:t>
            </a:r>
          </a:p>
          <a:p>
            <a:pPr marL="285750" indent="-285750" algn="just">
              <a:buFont typeface="Arial" panose="020B0604020202020204" pitchFamily="34" charset="0"/>
              <a:buChar char="•"/>
            </a:pPr>
            <a:r>
              <a:rPr lang="uk-UA" dirty="0"/>
              <a:t> оптимальне узгодження функцій національних господарських систем; </a:t>
            </a:r>
          </a:p>
          <a:p>
            <a:pPr marL="285750" indent="-285750" algn="just">
              <a:buFont typeface="Arial" panose="020B0604020202020204" pitchFamily="34" charset="0"/>
              <a:buChar char="•"/>
            </a:pPr>
            <a:r>
              <a:rPr lang="uk-UA" dirty="0"/>
              <a:t>єдина грошово-кредитна політика; </a:t>
            </a:r>
          </a:p>
          <a:p>
            <a:pPr marL="285750" indent="-285750" algn="just">
              <a:buFont typeface="Arial" panose="020B0604020202020204" pitchFamily="34" charset="0"/>
              <a:buChar char="•"/>
            </a:pPr>
            <a:r>
              <a:rPr lang="uk-UA" dirty="0"/>
              <a:t>єдина валюта.</a:t>
            </a:r>
          </a:p>
        </p:txBody>
      </p:sp>
    </p:spTree>
    <p:extLst>
      <p:ext uri="{BB962C8B-B14F-4D97-AF65-F5344CB8AC3E}">
        <p14:creationId xmlns:p14="http://schemas.microsoft.com/office/powerpoint/2010/main" val="20740983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6CE5F4F2-3F4A-4C63-8AD5-B7B521E2E1F2}"/>
              </a:ext>
            </a:extLst>
          </p:cNvPr>
          <p:cNvSpPr txBox="1"/>
          <p:nvPr/>
        </p:nvSpPr>
        <p:spPr>
          <a:xfrm>
            <a:off x="2294965" y="740112"/>
            <a:ext cx="7969624" cy="3693319"/>
          </a:xfrm>
          <a:prstGeom prst="rect">
            <a:avLst/>
          </a:prstGeom>
          <a:noFill/>
        </p:spPr>
        <p:txBody>
          <a:bodyPr wrap="square">
            <a:spAutoFit/>
          </a:bodyPr>
          <a:lstStyle/>
          <a:p>
            <a:pPr algn="just"/>
            <a:r>
              <a:rPr lang="en-GB" b="1" dirty="0"/>
              <a:t>NAFTA </a:t>
            </a:r>
            <a:r>
              <a:rPr lang="en-GB" dirty="0"/>
              <a:t>— </a:t>
            </a:r>
            <a:r>
              <a:rPr lang="uk-UA" dirty="0"/>
              <a:t>це Північноамериканська угода про вільну торгівлю між США, Канадою і Мексикою, яка діяла з 1994 до 2020 року. </a:t>
            </a:r>
          </a:p>
          <a:p>
            <a:pPr algn="just"/>
            <a:r>
              <a:rPr lang="uk-UA" dirty="0"/>
              <a:t>У 2020 році її замінено новою угодою — </a:t>
            </a:r>
            <a:r>
              <a:rPr lang="en-GB" b="1" dirty="0"/>
              <a:t>USMCA </a:t>
            </a:r>
            <a:r>
              <a:rPr lang="en-GB" dirty="0"/>
              <a:t>(</a:t>
            </a:r>
            <a:r>
              <a:rPr lang="uk-UA" dirty="0" err="1"/>
              <a:t>англ</a:t>
            </a:r>
            <a:r>
              <a:rPr lang="uk-UA" dirty="0"/>
              <a:t>. </a:t>
            </a:r>
            <a:r>
              <a:rPr lang="en-GB" dirty="0"/>
              <a:t>United States–Mexico–Canada Agreement), </a:t>
            </a:r>
            <a:r>
              <a:rPr lang="uk-UA" dirty="0"/>
              <a:t>або </a:t>
            </a:r>
            <a:r>
              <a:rPr lang="en-GB" dirty="0"/>
              <a:t>CUSMA </a:t>
            </a:r>
            <a:r>
              <a:rPr lang="uk-UA" dirty="0"/>
              <a:t>в Канаді, </a:t>
            </a:r>
            <a:r>
              <a:rPr lang="en-GB" dirty="0"/>
              <a:t>T-MEC </a:t>
            </a:r>
            <a:r>
              <a:rPr lang="uk-UA" dirty="0"/>
              <a:t>у Мексиці.</a:t>
            </a:r>
          </a:p>
          <a:p>
            <a:pPr algn="just"/>
            <a:r>
              <a:rPr lang="uk-UA" b="1" dirty="0"/>
              <a:t>Основні зміни у </a:t>
            </a:r>
            <a:r>
              <a:rPr lang="en-GB" b="1" dirty="0"/>
              <a:t>USMCA (</a:t>
            </a:r>
            <a:r>
              <a:rPr lang="uk-UA" b="1" dirty="0"/>
              <a:t>новій угоді):</a:t>
            </a:r>
          </a:p>
          <a:p>
            <a:pPr marL="342900" indent="-342900" algn="just">
              <a:buFont typeface="+mj-lt"/>
              <a:buAutoNum type="arabicPeriod"/>
            </a:pPr>
            <a:r>
              <a:rPr lang="uk-UA" dirty="0"/>
              <a:t>Жорсткіші правила щодо автомобілебудування (більша частка компонентів повинна вироблятись у Північній Америці).</a:t>
            </a:r>
          </a:p>
          <a:p>
            <a:pPr marL="342900" indent="-342900" algn="just">
              <a:buFont typeface="+mj-lt"/>
              <a:buAutoNum type="arabicPeriod"/>
            </a:pPr>
            <a:r>
              <a:rPr lang="uk-UA" dirty="0"/>
              <a:t>Підвищення вимог до мінімальної заробітної плати працівників у галузі.</a:t>
            </a:r>
          </a:p>
          <a:p>
            <a:pPr marL="342900" indent="-342900" algn="just">
              <a:buFont typeface="+mj-lt"/>
              <a:buAutoNum type="arabicPeriod"/>
            </a:pPr>
            <a:r>
              <a:rPr lang="uk-UA" dirty="0"/>
              <a:t>Посилення захисту інтелектуальної власності.</a:t>
            </a:r>
          </a:p>
          <a:p>
            <a:pPr marL="342900" indent="-342900" algn="just">
              <a:buFont typeface="+mj-lt"/>
              <a:buAutoNum type="arabicPeriod"/>
            </a:pPr>
            <a:r>
              <a:rPr lang="uk-UA" dirty="0"/>
              <a:t>Нові правила для електронної торгівлі.</a:t>
            </a:r>
          </a:p>
          <a:p>
            <a:pPr marL="342900" indent="-342900" algn="just">
              <a:buFont typeface="+mj-lt"/>
              <a:buAutoNum type="arabicPeriod"/>
            </a:pPr>
            <a:r>
              <a:rPr lang="uk-UA" dirty="0"/>
              <a:t>Механізми вирішення спорів стали ефективнішими.</a:t>
            </a:r>
          </a:p>
        </p:txBody>
      </p:sp>
    </p:spTree>
    <p:extLst>
      <p:ext uri="{BB962C8B-B14F-4D97-AF65-F5344CB8AC3E}">
        <p14:creationId xmlns:p14="http://schemas.microsoft.com/office/powerpoint/2010/main" val="28447568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584A80FF-78F1-46E9-8AF6-9EF3724FB7F4}"/>
              </a:ext>
            </a:extLst>
          </p:cNvPr>
          <p:cNvSpPr txBox="1"/>
          <p:nvPr/>
        </p:nvSpPr>
        <p:spPr>
          <a:xfrm>
            <a:off x="2268070" y="605640"/>
            <a:ext cx="7996517" cy="4801314"/>
          </a:xfrm>
          <a:prstGeom prst="rect">
            <a:avLst/>
          </a:prstGeom>
          <a:noFill/>
        </p:spPr>
        <p:txBody>
          <a:bodyPr wrap="square">
            <a:spAutoFit/>
          </a:bodyPr>
          <a:lstStyle/>
          <a:p>
            <a:pPr algn="just"/>
            <a:r>
              <a:rPr lang="uk-UA" b="1" dirty="0"/>
              <a:t>МЕРКОСУР (</a:t>
            </a:r>
            <a:r>
              <a:rPr lang="en-GB" b="1" dirty="0"/>
              <a:t>MERCOSUR / Mercado </a:t>
            </a:r>
            <a:r>
              <a:rPr lang="en-GB" b="1" dirty="0" err="1"/>
              <a:t>Común</a:t>
            </a:r>
            <a:r>
              <a:rPr lang="en-GB" b="1" dirty="0"/>
              <a:t> del Sur, </a:t>
            </a:r>
            <a:r>
              <a:rPr lang="uk-UA" b="1" dirty="0"/>
              <a:t>Південний спільний ринок) </a:t>
            </a:r>
            <a:r>
              <a:rPr lang="uk-UA" dirty="0"/>
              <a:t>— це регіональне економічне об'єднання країн Південної Америки, яке на сьогодні залишається важливим інструментом економічної інтеграції в Латинській Америці, попри певні внутрішні суперечності та політичні виклики.</a:t>
            </a:r>
          </a:p>
          <a:p>
            <a:pPr algn="just"/>
            <a:r>
              <a:rPr lang="uk-UA" dirty="0"/>
              <a:t>🔹 Склад МЕРКОСУР станом на 2024–2025 рр.:</a:t>
            </a:r>
          </a:p>
          <a:p>
            <a:pPr algn="just"/>
            <a:r>
              <a:rPr lang="uk-UA" b="1" dirty="0"/>
              <a:t>Повноправні члени:</a:t>
            </a:r>
          </a:p>
          <a:p>
            <a:pPr marL="285750" indent="-285750" algn="just">
              <a:buFont typeface="Wingdings" panose="05000000000000000000" pitchFamily="2" charset="2"/>
              <a:buChar char="§"/>
            </a:pPr>
            <a:r>
              <a:rPr lang="uk-UA" dirty="0"/>
              <a:t>Аргентина</a:t>
            </a:r>
          </a:p>
          <a:p>
            <a:pPr marL="285750" indent="-285750" algn="just">
              <a:buFont typeface="Wingdings" panose="05000000000000000000" pitchFamily="2" charset="2"/>
              <a:buChar char="§"/>
            </a:pPr>
            <a:r>
              <a:rPr lang="uk-UA" dirty="0"/>
              <a:t>Бразилія</a:t>
            </a:r>
          </a:p>
          <a:p>
            <a:pPr marL="285750" indent="-285750" algn="just">
              <a:buFont typeface="Wingdings" panose="05000000000000000000" pitchFamily="2" charset="2"/>
              <a:buChar char="§"/>
            </a:pPr>
            <a:r>
              <a:rPr lang="uk-UA" dirty="0"/>
              <a:t>Парагвай</a:t>
            </a:r>
          </a:p>
          <a:p>
            <a:pPr marL="285750" indent="-285750" algn="just">
              <a:buFont typeface="Wingdings" panose="05000000000000000000" pitchFamily="2" charset="2"/>
              <a:buChar char="§"/>
            </a:pPr>
            <a:r>
              <a:rPr lang="uk-UA" dirty="0"/>
              <a:t>Уругвай</a:t>
            </a:r>
          </a:p>
          <a:p>
            <a:pPr marL="285750" indent="-285750" algn="just">
              <a:buFont typeface="Wingdings" panose="05000000000000000000" pitchFamily="2" charset="2"/>
              <a:buChar char="§"/>
            </a:pPr>
            <a:r>
              <a:rPr lang="uk-UA" dirty="0"/>
              <a:t>Венесуела (членство призупинено з 2017 року через авторитарні тенденції режиму)</a:t>
            </a:r>
          </a:p>
          <a:p>
            <a:pPr algn="just"/>
            <a:r>
              <a:rPr lang="uk-UA" b="1" dirty="0"/>
              <a:t>Асоційовані країни: </a:t>
            </a:r>
          </a:p>
          <a:p>
            <a:pPr algn="just"/>
            <a:r>
              <a:rPr lang="uk-UA" dirty="0"/>
              <a:t>Болівія (у процесі повноправного вступу), Чилі, Перу, Колумбія, Еквадор, </a:t>
            </a:r>
            <a:r>
              <a:rPr lang="uk-UA" dirty="0" err="1"/>
              <a:t>Гаяна</a:t>
            </a:r>
            <a:r>
              <a:rPr lang="uk-UA" dirty="0"/>
              <a:t>, Суринам.</a:t>
            </a:r>
          </a:p>
          <a:p>
            <a:pPr algn="just"/>
            <a:r>
              <a:rPr lang="uk-UA" b="1" dirty="0"/>
              <a:t>Країни-спостерігачі: </a:t>
            </a:r>
            <a:r>
              <a:rPr lang="uk-UA" dirty="0"/>
              <a:t>Мексика, Нова Зеландія, Єгипет та ін.</a:t>
            </a:r>
          </a:p>
        </p:txBody>
      </p:sp>
    </p:spTree>
    <p:extLst>
      <p:ext uri="{BB962C8B-B14F-4D97-AF65-F5344CB8AC3E}">
        <p14:creationId xmlns:p14="http://schemas.microsoft.com/office/powerpoint/2010/main" val="1856256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FCEA77C-13F3-4DBF-AEF6-46B2A49015A2}"/>
              </a:ext>
            </a:extLst>
          </p:cNvPr>
          <p:cNvSpPr txBox="1"/>
          <p:nvPr/>
        </p:nvSpPr>
        <p:spPr>
          <a:xfrm>
            <a:off x="1837765" y="201828"/>
            <a:ext cx="8175811" cy="5909310"/>
          </a:xfrm>
          <a:prstGeom prst="rect">
            <a:avLst/>
          </a:prstGeom>
          <a:noFill/>
        </p:spPr>
        <p:txBody>
          <a:bodyPr wrap="square">
            <a:spAutoFit/>
          </a:bodyPr>
          <a:lstStyle/>
          <a:p>
            <a:pPr algn="just"/>
            <a:r>
              <a:rPr lang="uk-UA" dirty="0"/>
              <a:t>🔹 Сучасна характеристика МЕРКОСУР з позиції інтеграції:</a:t>
            </a:r>
          </a:p>
          <a:p>
            <a:pPr marL="342900" indent="-342900" algn="just">
              <a:buAutoNum type="arabicPeriod"/>
            </a:pPr>
            <a:r>
              <a:rPr lang="uk-UA" b="1" dirty="0"/>
              <a:t>Економічна інтеграція:</a:t>
            </a:r>
          </a:p>
          <a:p>
            <a:pPr algn="just"/>
            <a:r>
              <a:rPr lang="uk-UA" dirty="0"/>
              <a:t>Функціонує як митний союз: країни скасували мита між собою та мають спільний зовнішній тариф.</a:t>
            </a:r>
          </a:p>
          <a:p>
            <a:pPr algn="just"/>
            <a:r>
              <a:rPr lang="uk-UA" dirty="0"/>
              <a:t>Однак повна реалізація єдиного ринку уповільнена через внутрішні бар'єри, виключення з митного режиму та політичну волю урядів.</a:t>
            </a:r>
          </a:p>
          <a:p>
            <a:pPr algn="just"/>
            <a:r>
              <a:rPr lang="uk-UA" dirty="0"/>
              <a:t>Періодичні економічні кризи в Аргентині чи Бразилії негативно впливають на спільні проєкти.</a:t>
            </a:r>
          </a:p>
          <a:p>
            <a:pPr algn="just"/>
            <a:r>
              <a:rPr lang="uk-UA" dirty="0"/>
              <a:t>2. </a:t>
            </a:r>
            <a:r>
              <a:rPr lang="uk-UA" b="1" dirty="0"/>
              <a:t>Зовнішня торгівля та співпраця:</a:t>
            </a:r>
          </a:p>
          <a:p>
            <a:pPr algn="just"/>
            <a:r>
              <a:rPr lang="uk-UA" dirty="0"/>
              <a:t>Ведуться переговори про створення зони вільної торгівлі з ЄС, які тривають з 1999 року. Попри підписання політичної угоди у 2019 р., повна ратифікація затримується через екологічні та соціальні питання.</a:t>
            </a:r>
          </a:p>
          <a:p>
            <a:pPr algn="just"/>
            <a:r>
              <a:rPr lang="uk-UA" dirty="0"/>
              <a:t>Розвивається співпраця з Китаєм, країнами Азії, Африкою.</a:t>
            </a:r>
          </a:p>
          <a:p>
            <a:pPr algn="just"/>
            <a:r>
              <a:rPr lang="uk-UA" b="1" dirty="0"/>
              <a:t>3. Політична взаємодія:</a:t>
            </a:r>
          </a:p>
          <a:p>
            <a:pPr algn="just"/>
            <a:r>
              <a:rPr lang="uk-UA" dirty="0"/>
              <a:t>МЕРКОСУР має інституційну структуру, що включає Раду загального ринку, Постійну комісію та Парламент МЕРКОСУР.</a:t>
            </a:r>
          </a:p>
          <a:p>
            <a:pPr algn="just"/>
            <a:r>
              <a:rPr lang="uk-UA" dirty="0"/>
              <a:t>Рішення часто ухвалюються консенсусом, що уповільнює інтеграційні процеси. Є тенденція до підвищення ролі національних урядів і зниження наднаціонального впливу, особливо через політичну нестабільність у ключових країнах.</a:t>
            </a:r>
          </a:p>
        </p:txBody>
      </p:sp>
    </p:spTree>
    <p:extLst>
      <p:ext uri="{BB962C8B-B14F-4D97-AF65-F5344CB8AC3E}">
        <p14:creationId xmlns:p14="http://schemas.microsoft.com/office/powerpoint/2010/main" val="7041190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8A00232-52CA-4F2A-8E42-B42D4CA488CC}"/>
              </a:ext>
            </a:extLst>
          </p:cNvPr>
          <p:cNvSpPr txBox="1"/>
          <p:nvPr/>
        </p:nvSpPr>
        <p:spPr>
          <a:xfrm>
            <a:off x="2124635" y="1032825"/>
            <a:ext cx="7763436" cy="2862322"/>
          </a:xfrm>
          <a:prstGeom prst="rect">
            <a:avLst/>
          </a:prstGeom>
          <a:noFill/>
        </p:spPr>
        <p:txBody>
          <a:bodyPr wrap="square">
            <a:spAutoFit/>
          </a:bodyPr>
          <a:lstStyle/>
          <a:p>
            <a:pPr algn="just"/>
            <a:r>
              <a:rPr lang="uk-UA" dirty="0"/>
              <a:t>В </a:t>
            </a:r>
            <a:r>
              <a:rPr lang="uk-UA" dirty="0" err="1"/>
              <a:t>Азійсько</a:t>
            </a:r>
            <a:r>
              <a:rPr lang="uk-UA" dirty="0"/>
              <a:t>-Тихоокеанському регіоні набирає сили </a:t>
            </a:r>
            <a:r>
              <a:rPr lang="uk-UA" b="1" dirty="0"/>
              <a:t>Організація </a:t>
            </a:r>
            <a:r>
              <a:rPr lang="uk-UA" b="1" dirty="0" err="1"/>
              <a:t>Азійсько</a:t>
            </a:r>
            <a:r>
              <a:rPr lang="uk-UA" b="1" dirty="0"/>
              <a:t>-Тихоокеанського економічного співробітництва (АТЕС) </a:t>
            </a:r>
            <a:r>
              <a:rPr lang="uk-UA" dirty="0"/>
              <a:t>- міжнародна економічна організація, створена для розвитку інтеграційних зв'язків між країнами басейну Тихого океану, яка об'єднує економіки 21 країни різного рівня розвитку (Австралія, Бруней, В'єтнам, Гонконг (спеціальний адміністративний район КНР), Канада, Китайська народна республіка (КНР), Індонезія, Малайзія, Мексика, Нова Зеландія, Папуа-Нова Гвінея, Перу, Росія, Сінгапур, США, Таїланд, Тайвань, Чилі, Філіппіни, Південна Корея, Японія).</a:t>
            </a:r>
          </a:p>
        </p:txBody>
      </p:sp>
    </p:spTree>
    <p:extLst>
      <p:ext uri="{BB962C8B-B14F-4D97-AF65-F5344CB8AC3E}">
        <p14:creationId xmlns:p14="http://schemas.microsoft.com/office/powerpoint/2010/main" val="9713377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A1CD693-BDD3-47D3-9EA3-4DCDAFC82874}"/>
              </a:ext>
            </a:extLst>
          </p:cNvPr>
          <p:cNvSpPr txBox="1"/>
          <p:nvPr/>
        </p:nvSpPr>
        <p:spPr>
          <a:xfrm>
            <a:off x="1631576" y="955770"/>
            <a:ext cx="9341223" cy="4770537"/>
          </a:xfrm>
          <a:prstGeom prst="rect">
            <a:avLst/>
          </a:prstGeom>
          <a:noFill/>
        </p:spPr>
        <p:txBody>
          <a:bodyPr wrap="square">
            <a:spAutoFit/>
          </a:bodyPr>
          <a:lstStyle/>
          <a:p>
            <a:r>
              <a:rPr lang="uk-UA" sz="1600" b="1" dirty="0"/>
              <a:t>Основні напрями роботи </a:t>
            </a:r>
            <a:r>
              <a:rPr lang="uk-UA" sz="1600" dirty="0"/>
              <a:t>АТЕС </a:t>
            </a:r>
            <a:r>
              <a:rPr lang="en-GB" sz="1600" b="1" dirty="0"/>
              <a:t>:</a:t>
            </a:r>
          </a:p>
          <a:p>
            <a:pPr>
              <a:buFont typeface="+mj-lt"/>
              <a:buAutoNum type="arabicPeriod"/>
            </a:pPr>
            <a:r>
              <a:rPr lang="uk-UA" sz="1600" b="1" dirty="0"/>
              <a:t>Лібералізація торгівлі та інвестицій:</a:t>
            </a:r>
            <a:endParaRPr lang="uk-UA" sz="1600" dirty="0"/>
          </a:p>
          <a:p>
            <a:pPr marL="742950" lvl="1" indent="-285750">
              <a:buFont typeface="+mj-lt"/>
              <a:buAutoNum type="arabicPeriod"/>
            </a:pPr>
            <a:r>
              <a:rPr lang="uk-UA" sz="1600" dirty="0"/>
              <a:t>Сприяє усуненню бар'єрів у торгівлі.</a:t>
            </a:r>
          </a:p>
          <a:p>
            <a:pPr marL="742950" lvl="1" indent="-285750">
              <a:buFont typeface="+mj-lt"/>
              <a:buAutoNum type="arabicPeriod"/>
            </a:pPr>
            <a:r>
              <a:rPr lang="uk-UA" sz="1600" dirty="0"/>
              <a:t>Підтримує вільний і відкритий обіг товарів, послуг, капіталу та робочої сили.</a:t>
            </a:r>
          </a:p>
          <a:p>
            <a:pPr>
              <a:buFont typeface="+mj-lt"/>
              <a:buAutoNum type="arabicPeriod"/>
            </a:pPr>
            <a:r>
              <a:rPr lang="uk-UA" sz="1600" b="1" dirty="0"/>
              <a:t>Спрощення ведення бізнесу:</a:t>
            </a:r>
            <a:endParaRPr lang="uk-UA" sz="1600" dirty="0"/>
          </a:p>
          <a:p>
            <a:pPr marL="742950" lvl="1" indent="-285750">
              <a:buFont typeface="+mj-lt"/>
              <a:buAutoNum type="arabicPeriod"/>
            </a:pPr>
            <a:r>
              <a:rPr lang="uk-UA" sz="1600" dirty="0"/>
              <a:t>Зменшення адміністративних бар'єрів.</a:t>
            </a:r>
          </a:p>
          <a:p>
            <a:pPr marL="742950" lvl="1" indent="-285750">
              <a:buFont typeface="+mj-lt"/>
              <a:buAutoNum type="arabicPeriod"/>
            </a:pPr>
            <a:r>
              <a:rPr lang="uk-UA" sz="1600" dirty="0"/>
              <a:t>Гармонізація стандартів та правил.</a:t>
            </a:r>
          </a:p>
          <a:p>
            <a:pPr>
              <a:buFont typeface="+mj-lt"/>
              <a:buAutoNum type="arabicPeriod"/>
            </a:pPr>
            <a:r>
              <a:rPr lang="uk-UA" sz="1600" b="1" dirty="0"/>
              <a:t>Економічна та технічна співпраця:</a:t>
            </a:r>
            <a:endParaRPr lang="uk-UA" sz="1600" dirty="0"/>
          </a:p>
          <a:p>
            <a:pPr marL="742950" lvl="1" indent="-285750">
              <a:buFont typeface="+mj-lt"/>
              <a:buAutoNum type="arabicPeriod"/>
            </a:pPr>
            <a:r>
              <a:rPr lang="uk-UA" sz="1600" dirty="0"/>
              <a:t>Обмін знаннями та досвідом у сферах науки, освіти, інновацій, цифрової трансформації.</a:t>
            </a:r>
          </a:p>
          <a:p>
            <a:pPr marL="742950" lvl="1" indent="-285750">
              <a:buFont typeface="+mj-lt"/>
              <a:buAutoNum type="arabicPeriod"/>
            </a:pPr>
            <a:r>
              <a:rPr lang="uk-UA" sz="1600" dirty="0"/>
              <a:t>Допомога країнам-учасницям у розбудові </a:t>
            </a:r>
            <a:r>
              <a:rPr lang="uk-UA" sz="1600" dirty="0" err="1"/>
              <a:t>спроможностей</a:t>
            </a:r>
            <a:r>
              <a:rPr lang="uk-UA" sz="1600" dirty="0"/>
              <a:t> (</a:t>
            </a:r>
            <a:r>
              <a:rPr lang="en-GB" sz="1600" dirty="0"/>
              <a:t>capacity building).</a:t>
            </a:r>
          </a:p>
          <a:p>
            <a:pPr>
              <a:buFont typeface="+mj-lt"/>
              <a:buAutoNum type="arabicPeriod"/>
            </a:pPr>
            <a:r>
              <a:rPr lang="uk-UA" sz="1600" b="1" dirty="0"/>
              <a:t>Безпека та стійкість ланцюгів постачання:</a:t>
            </a:r>
            <a:endParaRPr lang="uk-UA" sz="1600" dirty="0"/>
          </a:p>
          <a:p>
            <a:pPr marL="742950" lvl="1" indent="-285750">
              <a:buFont typeface="+mj-lt"/>
              <a:buAutoNum type="arabicPeriod"/>
            </a:pPr>
            <a:r>
              <a:rPr lang="uk-UA" sz="1600" dirty="0"/>
              <a:t>Розробка механізмів для забезпечення стійких поставок, зокрема у випадку глобальних криз.</a:t>
            </a:r>
          </a:p>
          <a:p>
            <a:pPr>
              <a:buFont typeface="+mj-lt"/>
              <a:buAutoNum type="arabicPeriod"/>
            </a:pPr>
            <a:r>
              <a:rPr lang="uk-UA" sz="1600" b="1" dirty="0"/>
              <a:t>Цифрова економіка та інновації:</a:t>
            </a:r>
            <a:endParaRPr lang="uk-UA" sz="1600" dirty="0"/>
          </a:p>
          <a:p>
            <a:pPr marL="742950" lvl="1" indent="-285750">
              <a:buFont typeface="+mj-lt"/>
              <a:buAutoNum type="arabicPeriod"/>
            </a:pPr>
            <a:r>
              <a:rPr lang="uk-UA" sz="1600" dirty="0"/>
              <a:t>Підтримка цифрової інтеграції, електронної торгівлі та стартап-екосистем.</a:t>
            </a:r>
          </a:p>
          <a:p>
            <a:pPr>
              <a:buFont typeface="+mj-lt"/>
              <a:buAutoNum type="arabicPeriod"/>
            </a:pPr>
            <a:r>
              <a:rPr lang="uk-UA" sz="1600" b="1" dirty="0"/>
              <a:t>Інклюзивне зростання:</a:t>
            </a:r>
            <a:endParaRPr lang="uk-UA" sz="1600" dirty="0"/>
          </a:p>
          <a:p>
            <a:pPr marL="742950" lvl="1" indent="-285750">
              <a:buFont typeface="+mj-lt"/>
              <a:buAutoNum type="arabicPeriod"/>
            </a:pPr>
            <a:r>
              <a:rPr lang="uk-UA" sz="1600" dirty="0"/>
              <a:t>Зменшення нерівності.</a:t>
            </a:r>
          </a:p>
          <a:p>
            <a:pPr marL="742950" lvl="1" indent="-285750">
              <a:buFont typeface="+mj-lt"/>
              <a:buAutoNum type="arabicPeriod"/>
            </a:pPr>
            <a:r>
              <a:rPr lang="uk-UA" sz="1600" dirty="0"/>
              <a:t>Розширення участі жінок, молоді, МСП у регіональних економіках.</a:t>
            </a:r>
          </a:p>
        </p:txBody>
      </p:sp>
    </p:spTree>
    <p:extLst>
      <p:ext uri="{BB962C8B-B14F-4D97-AF65-F5344CB8AC3E}">
        <p14:creationId xmlns:p14="http://schemas.microsoft.com/office/powerpoint/2010/main" val="14651749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A6CC3EA-9FDC-4B46-A836-0DDDCF30311E}"/>
              </a:ext>
            </a:extLst>
          </p:cNvPr>
          <p:cNvSpPr txBox="1"/>
          <p:nvPr/>
        </p:nvSpPr>
        <p:spPr>
          <a:xfrm>
            <a:off x="2556588" y="1997839"/>
            <a:ext cx="7837714" cy="2862322"/>
          </a:xfrm>
          <a:prstGeom prst="rect">
            <a:avLst/>
          </a:prstGeom>
          <a:noFill/>
        </p:spPr>
        <p:txBody>
          <a:bodyPr wrap="square">
            <a:spAutoFit/>
          </a:bodyPr>
          <a:lstStyle/>
          <a:p>
            <a:pPr algn="just"/>
            <a:r>
              <a:rPr lang="uk-UA" b="1" dirty="0"/>
              <a:t>Економічна інтеграція</a:t>
            </a:r>
            <a:r>
              <a:rPr lang="uk-UA" dirty="0"/>
              <a:t> — це процес об'єднання національних економік різних країн у спільний економічний простір шляхом усунення бар'єрів у торгівлі, руху капіталу, послуг і робочої сили, а також шляхом координації економічної політики.</a:t>
            </a:r>
          </a:p>
          <a:p>
            <a:pPr algn="just"/>
            <a:r>
              <a:rPr lang="uk-UA" b="1" dirty="0"/>
              <a:t>Метою</a:t>
            </a:r>
            <a:r>
              <a:rPr lang="uk-UA" dirty="0"/>
              <a:t> економічної інтеграції є підвищення ефективності використання ресурсів, розширення ринків збуту, стимулювання економічного зростання та зміцнення політичних і соціальних зв’язків між країнами. Економічна інтеграція може відбуватися на різних рівнях — від створення зони вільної торгівлі до повної економічної та валютної унії.</a:t>
            </a:r>
          </a:p>
        </p:txBody>
      </p:sp>
      <p:sp>
        <p:nvSpPr>
          <p:cNvPr id="5" name="TextBox 4">
            <a:extLst>
              <a:ext uri="{FF2B5EF4-FFF2-40B4-BE49-F238E27FC236}">
                <a16:creationId xmlns:a16="http://schemas.microsoft.com/office/drawing/2014/main" id="{CE8998AB-AFF0-4E50-8E12-7407CAC8DFAA}"/>
              </a:ext>
            </a:extLst>
          </p:cNvPr>
          <p:cNvSpPr txBox="1"/>
          <p:nvPr/>
        </p:nvSpPr>
        <p:spPr>
          <a:xfrm>
            <a:off x="3429000" y="983120"/>
            <a:ext cx="6092890" cy="646331"/>
          </a:xfrm>
          <a:prstGeom prst="rect">
            <a:avLst/>
          </a:prstGeom>
          <a:noFill/>
        </p:spPr>
        <p:txBody>
          <a:bodyPr wrap="square">
            <a:spAutoFit/>
          </a:bodyPr>
          <a:lstStyle/>
          <a:p>
            <a:pPr marL="342900" indent="-342900" algn="ctr">
              <a:buAutoNum type="arabicPeriod"/>
            </a:pPr>
            <a:r>
              <a:rPr lang="ru-RU" b="1" dirty="0"/>
              <a:t>СУТНІСТЬ ІНТЕГРАЦІЙНИХ ПРОЦЕСІВ У СВІТОВОМУ ГОСПОДАРСТВІ</a:t>
            </a:r>
          </a:p>
        </p:txBody>
      </p:sp>
    </p:spTree>
    <p:extLst>
      <p:ext uri="{BB962C8B-B14F-4D97-AF65-F5344CB8AC3E}">
        <p14:creationId xmlns:p14="http://schemas.microsoft.com/office/powerpoint/2010/main" val="24550993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718BB02-4BCB-4A35-B1B1-A8AC6DF16A62}"/>
              </a:ext>
            </a:extLst>
          </p:cNvPr>
          <p:cNvSpPr txBox="1"/>
          <p:nvPr/>
        </p:nvSpPr>
        <p:spPr>
          <a:xfrm>
            <a:off x="1996751" y="1082351"/>
            <a:ext cx="8808098" cy="4524315"/>
          </a:xfrm>
          <a:prstGeom prst="rect">
            <a:avLst/>
          </a:prstGeom>
          <a:noFill/>
        </p:spPr>
        <p:txBody>
          <a:bodyPr wrap="square">
            <a:spAutoFit/>
          </a:bodyPr>
          <a:lstStyle/>
          <a:p>
            <a:pPr algn="just"/>
            <a:r>
              <a:rPr lang="uk-UA" b="1" dirty="0"/>
              <a:t>Основні форми економічної інтеграції:</a:t>
            </a:r>
            <a:endParaRPr lang="uk-UA" dirty="0"/>
          </a:p>
          <a:p>
            <a:pPr algn="just">
              <a:buFont typeface="+mj-lt"/>
              <a:buAutoNum type="arabicPeriod"/>
            </a:pPr>
            <a:r>
              <a:rPr lang="uk-UA" b="1" dirty="0"/>
              <a:t>Зона вільної торгівлі</a:t>
            </a:r>
            <a:r>
              <a:rPr lang="uk-UA" dirty="0"/>
              <a:t> — країни скасовують мита та кількісні обмеження у взаємній торгівлі (наприклад, </a:t>
            </a:r>
            <a:r>
              <a:rPr lang="en-GB" b="1" dirty="0"/>
              <a:t>USMCA</a:t>
            </a:r>
            <a:r>
              <a:rPr lang="en-GB" dirty="0"/>
              <a:t> (</a:t>
            </a:r>
            <a:r>
              <a:rPr lang="uk-UA" dirty="0" err="1"/>
              <a:t>англ</a:t>
            </a:r>
            <a:r>
              <a:rPr lang="uk-UA" dirty="0"/>
              <a:t>. </a:t>
            </a:r>
            <a:r>
              <a:rPr lang="en-GB" i="1" dirty="0"/>
              <a:t>United States–Mexico–Canada Agreement</a:t>
            </a:r>
            <a:r>
              <a:rPr lang="uk-UA" dirty="0"/>
              <a:t>).</a:t>
            </a:r>
          </a:p>
          <a:p>
            <a:pPr algn="just">
              <a:buFont typeface="+mj-lt"/>
              <a:buAutoNum type="arabicPeriod"/>
            </a:pPr>
            <a:r>
              <a:rPr lang="uk-UA" b="1" dirty="0"/>
              <a:t>Митний союз</a:t>
            </a:r>
            <a:r>
              <a:rPr lang="uk-UA" dirty="0"/>
              <a:t> — на відміну від зони вільної торгівлі полягає в тому, що його учасники не тільки усувають тарифи і квоти в торгівлі між собою, але й проводять єдину зовнішньоторговельну політику щодо третіх країн (наприклад, ЄС на ранньому етапі).</a:t>
            </a:r>
          </a:p>
          <a:p>
            <a:pPr algn="just">
              <a:buFont typeface="+mj-lt"/>
              <a:buAutoNum type="arabicPeriod"/>
            </a:pPr>
            <a:r>
              <a:rPr lang="uk-UA" b="1" dirty="0"/>
              <a:t>Спільний ринок</a:t>
            </a:r>
            <a:r>
              <a:rPr lang="uk-UA" dirty="0"/>
              <a:t> — вільний рух товарів, послуг, капіталу та робочої сили, </a:t>
            </a:r>
            <a:r>
              <a:rPr lang="ru-RU" dirty="0"/>
              <a:t>а </a:t>
            </a:r>
            <a:r>
              <a:rPr lang="ru-RU" dirty="0" err="1"/>
              <a:t>також</a:t>
            </a:r>
            <a:r>
              <a:rPr lang="ru-RU" dirty="0"/>
              <a:t> </a:t>
            </a:r>
            <a:r>
              <a:rPr lang="ru-RU" dirty="0" err="1"/>
              <a:t>зближення</a:t>
            </a:r>
            <a:r>
              <a:rPr lang="ru-RU" dirty="0"/>
              <a:t> </a:t>
            </a:r>
            <a:r>
              <a:rPr lang="ru-RU" dirty="0" err="1"/>
              <a:t>національних</a:t>
            </a:r>
            <a:r>
              <a:rPr lang="ru-RU" dirty="0"/>
              <a:t> </a:t>
            </a:r>
            <a:r>
              <a:rPr lang="ru-RU" dirty="0" err="1"/>
              <a:t>законодавств</a:t>
            </a:r>
            <a:r>
              <a:rPr lang="ru-RU" dirty="0"/>
              <a:t>, </a:t>
            </a:r>
            <a:r>
              <a:rPr lang="ru-RU" dirty="0" err="1"/>
              <a:t>стандартів</a:t>
            </a:r>
            <a:r>
              <a:rPr lang="ru-RU" dirty="0"/>
              <a:t>, </a:t>
            </a:r>
            <a:r>
              <a:rPr lang="ru-RU" dirty="0" err="1"/>
              <a:t>розвитку</a:t>
            </a:r>
            <a:r>
              <a:rPr lang="ru-RU" dirty="0"/>
              <a:t> </a:t>
            </a:r>
            <a:r>
              <a:rPr lang="ru-RU" dirty="0" err="1"/>
              <a:t>інституційних</a:t>
            </a:r>
            <a:r>
              <a:rPr lang="ru-RU" dirty="0"/>
              <a:t> основ </a:t>
            </a:r>
            <a:r>
              <a:rPr lang="ru-RU" dirty="0" err="1"/>
              <a:t>інтеграції</a:t>
            </a:r>
            <a:r>
              <a:rPr lang="ru-RU" dirty="0"/>
              <a:t>, </a:t>
            </a:r>
            <a:r>
              <a:rPr lang="ru-RU" dirty="0" err="1"/>
              <a:t>єдині</a:t>
            </a:r>
            <a:r>
              <a:rPr lang="ru-RU" dirty="0"/>
              <a:t> </a:t>
            </a:r>
            <a:r>
              <a:rPr lang="ru-RU" dirty="0" err="1"/>
              <a:t>органи</a:t>
            </a:r>
            <a:r>
              <a:rPr lang="ru-RU" dirty="0"/>
              <a:t> </a:t>
            </a:r>
            <a:r>
              <a:rPr lang="ru-RU" dirty="0" err="1"/>
              <a:t>управління</a:t>
            </a:r>
            <a:r>
              <a:rPr lang="uk-UA" dirty="0"/>
              <a:t> (наприклад, Єдиний ринок ЄС).</a:t>
            </a:r>
          </a:p>
          <a:p>
            <a:pPr algn="just">
              <a:buFont typeface="+mj-lt"/>
              <a:buAutoNum type="arabicPeriod"/>
            </a:pPr>
            <a:r>
              <a:rPr lang="uk-UA" b="1" dirty="0"/>
              <a:t>Економічний союз</a:t>
            </a:r>
            <a:r>
              <a:rPr lang="uk-UA" dirty="0"/>
              <a:t> — гармонізація економічної та фіскальної політики, єдина грошова система (наприклад, Єврозона).</a:t>
            </a:r>
          </a:p>
          <a:p>
            <a:pPr algn="just">
              <a:buFont typeface="+mj-lt"/>
              <a:buAutoNum type="arabicPeriod"/>
            </a:pPr>
            <a:r>
              <a:rPr lang="uk-UA" b="1" dirty="0"/>
              <a:t>Повна економічна інтеграція</a:t>
            </a:r>
            <a:r>
              <a:rPr lang="uk-UA" dirty="0"/>
              <a:t> — спільна економічна політика, інститути, уряд (гіпотетичний найвищий рівень).</a:t>
            </a:r>
          </a:p>
        </p:txBody>
      </p:sp>
    </p:spTree>
    <p:extLst>
      <p:ext uri="{BB962C8B-B14F-4D97-AF65-F5344CB8AC3E}">
        <p14:creationId xmlns:p14="http://schemas.microsoft.com/office/powerpoint/2010/main" val="25073557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a:extLst>
              <a:ext uri="{FF2B5EF4-FFF2-40B4-BE49-F238E27FC236}">
                <a16:creationId xmlns:a16="http://schemas.microsoft.com/office/drawing/2014/main" id="{693502FC-743F-4CC9-BE76-B39F37970519}"/>
              </a:ext>
            </a:extLst>
          </p:cNvPr>
          <p:cNvPicPr>
            <a:picLocks noChangeAspect="1"/>
          </p:cNvPicPr>
          <p:nvPr/>
        </p:nvPicPr>
        <p:blipFill rotWithShape="1">
          <a:blip r:embed="rId2"/>
          <a:srcRect l="60883" t="46405" r="7720" b="22746"/>
          <a:stretch/>
        </p:blipFill>
        <p:spPr>
          <a:xfrm>
            <a:off x="1925741" y="679827"/>
            <a:ext cx="9199460" cy="5084479"/>
          </a:xfrm>
          <a:prstGeom prst="rect">
            <a:avLst/>
          </a:prstGeom>
        </p:spPr>
      </p:pic>
    </p:spTree>
    <p:extLst>
      <p:ext uri="{BB962C8B-B14F-4D97-AF65-F5344CB8AC3E}">
        <p14:creationId xmlns:p14="http://schemas.microsoft.com/office/powerpoint/2010/main" val="3487478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a:extLst>
              <a:ext uri="{FF2B5EF4-FFF2-40B4-BE49-F238E27FC236}">
                <a16:creationId xmlns:a16="http://schemas.microsoft.com/office/drawing/2014/main" id="{E5C354EE-1D04-4029-A905-F8B43B0839A1}"/>
              </a:ext>
            </a:extLst>
          </p:cNvPr>
          <p:cNvPicPr>
            <a:picLocks noChangeAspect="1"/>
          </p:cNvPicPr>
          <p:nvPr/>
        </p:nvPicPr>
        <p:blipFill rotWithShape="1">
          <a:blip r:embed="rId2"/>
          <a:srcRect l="59633" t="28627" r="7573" b="11504"/>
          <a:stretch/>
        </p:blipFill>
        <p:spPr>
          <a:xfrm>
            <a:off x="3247884" y="433843"/>
            <a:ext cx="5833362" cy="5990314"/>
          </a:xfrm>
          <a:prstGeom prst="rect">
            <a:avLst/>
          </a:prstGeom>
        </p:spPr>
      </p:pic>
    </p:spTree>
    <p:extLst>
      <p:ext uri="{BB962C8B-B14F-4D97-AF65-F5344CB8AC3E}">
        <p14:creationId xmlns:p14="http://schemas.microsoft.com/office/powerpoint/2010/main" val="27082262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99CCEEA-FCD1-4E83-AB35-7455F360D773}"/>
              </a:ext>
            </a:extLst>
          </p:cNvPr>
          <p:cNvSpPr txBox="1"/>
          <p:nvPr/>
        </p:nvSpPr>
        <p:spPr>
          <a:xfrm>
            <a:off x="2948473" y="740524"/>
            <a:ext cx="6489441" cy="646331"/>
          </a:xfrm>
          <a:prstGeom prst="rect">
            <a:avLst/>
          </a:prstGeom>
          <a:noFill/>
        </p:spPr>
        <p:txBody>
          <a:bodyPr wrap="square">
            <a:spAutoFit/>
          </a:bodyPr>
          <a:lstStyle/>
          <a:p>
            <a:pPr algn="ctr"/>
            <a:r>
              <a:rPr lang="ru-RU" b="1" dirty="0"/>
              <a:t>2. ВПЛИВ ІНТЕГРАЦІЙНИХ ПРОЦЕСІВ НА СИСТЕМУ МІЖНАРОДНИХ ЕКОНОМІЧНИХ ВІДНОСИН</a:t>
            </a:r>
            <a:endParaRPr lang="uk-UA" b="1" dirty="0"/>
          </a:p>
        </p:txBody>
      </p:sp>
      <p:sp>
        <p:nvSpPr>
          <p:cNvPr id="5" name="TextBox 4">
            <a:extLst>
              <a:ext uri="{FF2B5EF4-FFF2-40B4-BE49-F238E27FC236}">
                <a16:creationId xmlns:a16="http://schemas.microsoft.com/office/drawing/2014/main" id="{730DD704-1D73-4109-8FED-94C95980FB81}"/>
              </a:ext>
            </a:extLst>
          </p:cNvPr>
          <p:cNvSpPr txBox="1"/>
          <p:nvPr/>
        </p:nvSpPr>
        <p:spPr>
          <a:xfrm>
            <a:off x="2052733" y="1880634"/>
            <a:ext cx="7744409" cy="3970318"/>
          </a:xfrm>
          <a:prstGeom prst="rect">
            <a:avLst/>
          </a:prstGeom>
          <a:noFill/>
        </p:spPr>
        <p:txBody>
          <a:bodyPr wrap="square">
            <a:spAutoFit/>
          </a:bodyPr>
          <a:lstStyle/>
          <a:p>
            <a:pPr algn="just"/>
            <a:r>
              <a:rPr lang="uk-UA" dirty="0"/>
              <a:t>Інтеграція призводить до виникнення в економіці двох видів ефектів – статичних і динамічних. </a:t>
            </a:r>
          </a:p>
          <a:p>
            <a:pPr algn="just"/>
            <a:r>
              <a:rPr lang="uk-UA" b="1" dirty="0"/>
              <a:t>До статичних ефектів інтеграції </a:t>
            </a:r>
            <a:r>
              <a:rPr lang="uk-UA" dirty="0"/>
              <a:t>належать економічні наслідки, що виявляються відразу після створення, наприклад, митного союзу. Це скорочення адміністративних витрат на утримання митних і прикордонних органів, ефект створення торгівлі й ефект відхилення торгівлі. </a:t>
            </a:r>
          </a:p>
          <a:p>
            <a:pPr algn="just"/>
            <a:r>
              <a:rPr lang="uk-UA" b="1" dirty="0"/>
              <a:t>Ефект створення торгівлі </a:t>
            </a:r>
            <a:r>
              <a:rPr lang="uk-UA" dirty="0"/>
              <a:t>полягає в тому, що після утворення митного союзу і скасування імпортного мита може виникнути ситуація, коли зарубіжний товар з країн об'єднання стає дешевшим від місцевого, і споживач купує імпортний товар замість вітчизняного. Виникає імпортний товарний потік, а отже, ефективніше використовуються ресурси інтеграційного об'єднання</a:t>
            </a:r>
          </a:p>
        </p:txBody>
      </p:sp>
    </p:spTree>
    <p:extLst>
      <p:ext uri="{BB962C8B-B14F-4D97-AF65-F5344CB8AC3E}">
        <p14:creationId xmlns:p14="http://schemas.microsoft.com/office/powerpoint/2010/main" val="8048366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E7AF381-D873-4336-A712-132463379B18}"/>
              </a:ext>
            </a:extLst>
          </p:cNvPr>
          <p:cNvSpPr txBox="1"/>
          <p:nvPr/>
        </p:nvSpPr>
        <p:spPr>
          <a:xfrm>
            <a:off x="2618014" y="981975"/>
            <a:ext cx="7533692" cy="3139321"/>
          </a:xfrm>
          <a:prstGeom prst="rect">
            <a:avLst/>
          </a:prstGeom>
          <a:noFill/>
        </p:spPr>
        <p:txBody>
          <a:bodyPr wrap="square">
            <a:spAutoFit/>
          </a:bodyPr>
          <a:lstStyle/>
          <a:p>
            <a:pPr algn="just"/>
            <a:r>
              <a:rPr lang="uk-UA" b="1" dirty="0"/>
              <a:t>Ефект відхилення торгівлі </a:t>
            </a:r>
            <a:r>
              <a:rPr lang="uk-UA" dirty="0"/>
              <a:t>протилежний ефекту створення торгівлі. Країни, що не увійшли до митного союзу, можуть ефективніше використовувати фактори виробництва, і ціна на товар буде нижчою за ціну аналогічного товару країн інтеграційного об'єднання. До утворення союзу споживачі купували цей вигідніший для них товар. Але після скасування імпортного мита всередині союзу та встановлення єдиного зовнішньоторговельного тарифу вигіднішим стає придбання товару, виготовленого в межах об'єднання. Переорієнтація місцевих споживачів на ці товари призведе до зникнення імпортного потоку з третіх країн.</a:t>
            </a:r>
          </a:p>
        </p:txBody>
      </p:sp>
    </p:spTree>
    <p:extLst>
      <p:ext uri="{BB962C8B-B14F-4D97-AF65-F5344CB8AC3E}">
        <p14:creationId xmlns:p14="http://schemas.microsoft.com/office/powerpoint/2010/main" val="2315494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2C45227-E3E3-4286-B80E-24863E40E244}"/>
              </a:ext>
            </a:extLst>
          </p:cNvPr>
          <p:cNvSpPr txBox="1"/>
          <p:nvPr/>
        </p:nvSpPr>
        <p:spPr>
          <a:xfrm>
            <a:off x="2550368" y="1087216"/>
            <a:ext cx="7091264" cy="3416320"/>
          </a:xfrm>
          <a:prstGeom prst="rect">
            <a:avLst/>
          </a:prstGeom>
          <a:noFill/>
        </p:spPr>
        <p:txBody>
          <a:bodyPr wrap="square">
            <a:spAutoFit/>
          </a:bodyPr>
          <a:lstStyle/>
          <a:p>
            <a:pPr algn="just"/>
            <a:r>
              <a:rPr lang="uk-UA" b="1" dirty="0"/>
              <a:t>Динамічні ефекти </a:t>
            </a:r>
            <a:r>
              <a:rPr lang="uk-UA" dirty="0"/>
              <a:t>– це економічні наслідки, що виникають після того, як інтеграція набере силу, на пізніших стадіях розвитку.</a:t>
            </a:r>
          </a:p>
          <a:p>
            <a:pPr algn="just"/>
            <a:r>
              <a:rPr lang="uk-UA" dirty="0"/>
              <a:t>Це, наприклад, конкурентна боротьба виробників країн об'єднання, що призводить до обмеження зростання цін, поліпшення якості товарів, створення і впровадження нових технологій. До безперечних </a:t>
            </a:r>
            <a:r>
              <a:rPr lang="uk-UA" dirty="0" err="1"/>
              <a:t>вигод</a:t>
            </a:r>
            <a:r>
              <a:rPr lang="uk-UA" dirty="0"/>
              <a:t> інтеграції належать приплив іноземних інвестицій, доступ до технологій і ресурсів об'єднання, формування місткого ринку, спільне вирішення складних соціальних проблем, захист від конкуренції, прискорення </a:t>
            </a:r>
            <a:r>
              <a:rPr lang="uk-UA" dirty="0" err="1"/>
              <a:t>науковотехнічного</a:t>
            </a:r>
            <a:r>
              <a:rPr lang="uk-UA" dirty="0"/>
              <a:t> прогресу та економічного зростання. </a:t>
            </a:r>
          </a:p>
        </p:txBody>
      </p:sp>
    </p:spTree>
    <p:extLst>
      <p:ext uri="{BB962C8B-B14F-4D97-AF65-F5344CB8AC3E}">
        <p14:creationId xmlns:p14="http://schemas.microsoft.com/office/powerpoint/2010/main" val="33734507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2E1D9DD-71C2-45A1-A92D-3EB2F8A27872}"/>
              </a:ext>
            </a:extLst>
          </p:cNvPr>
          <p:cNvSpPr txBox="1"/>
          <p:nvPr/>
        </p:nvSpPr>
        <p:spPr>
          <a:xfrm>
            <a:off x="2444621" y="1171994"/>
            <a:ext cx="7781730" cy="2308324"/>
          </a:xfrm>
          <a:prstGeom prst="rect">
            <a:avLst/>
          </a:prstGeom>
          <a:noFill/>
        </p:spPr>
        <p:txBody>
          <a:bodyPr wrap="square">
            <a:spAutoFit/>
          </a:bodyPr>
          <a:lstStyle/>
          <a:p>
            <a:pPr algn="just"/>
            <a:r>
              <a:rPr lang="uk-UA" dirty="0"/>
              <a:t>Разом з тим виникають також і негативні наслідки економічної інтеграції. Вони виявляються у: </a:t>
            </a:r>
          </a:p>
          <a:p>
            <a:pPr marL="342900" indent="-342900" algn="just">
              <a:buAutoNum type="arabicParenR"/>
            </a:pPr>
            <a:r>
              <a:rPr lang="uk-UA" dirty="0"/>
              <a:t>перерозподілі ресурсів усередині угруповання на користь більш сильних партнерів; </a:t>
            </a:r>
          </a:p>
          <a:p>
            <a:pPr marL="342900" indent="-342900" algn="just">
              <a:buAutoNum type="arabicParenR"/>
            </a:pPr>
            <a:r>
              <a:rPr lang="uk-UA" dirty="0"/>
              <a:t>можливості </a:t>
            </a:r>
            <a:r>
              <a:rPr lang="uk-UA" dirty="0" err="1"/>
              <a:t>олігопольної</a:t>
            </a:r>
            <a:r>
              <a:rPr lang="uk-UA" dirty="0"/>
              <a:t> змови ТНК країн-учасниць, що призводить до зростання цін; </a:t>
            </a:r>
          </a:p>
          <a:p>
            <a:pPr marL="342900" indent="-342900" algn="just">
              <a:buAutoNum type="arabicParenR"/>
            </a:pPr>
            <a:r>
              <a:rPr lang="uk-UA" dirty="0"/>
              <a:t>дії ефекту втрат від збільшення масштабів виробництва при високому рівні його концентрації</a:t>
            </a:r>
          </a:p>
        </p:txBody>
      </p:sp>
    </p:spTree>
    <p:extLst>
      <p:ext uri="{BB962C8B-B14F-4D97-AF65-F5344CB8AC3E}">
        <p14:creationId xmlns:p14="http://schemas.microsoft.com/office/powerpoint/2010/main" val="3085372355"/>
      </p:ext>
    </p:extLst>
  </p:cSld>
  <p:clrMapOvr>
    <a:masterClrMapping/>
  </p:clrMapOvr>
</p:sld>
</file>

<file path=ppt/theme/theme1.xml><?xml version="1.0" encoding="utf-8"?>
<a:theme xmlns:a="http://schemas.openxmlformats.org/drawingml/2006/main" name="Віхоть">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140</TotalTime>
  <Words>1278</Words>
  <Application>Microsoft Office PowerPoint</Application>
  <PresentationFormat>Широкий екран</PresentationFormat>
  <Paragraphs>82</Paragraphs>
  <Slides>16</Slides>
  <Notes>0</Notes>
  <HiddenSlides>0</HiddenSlides>
  <MMClips>0</MMClips>
  <ScaleCrop>false</ScaleCrop>
  <HeadingPairs>
    <vt:vector size="6" baseType="variant">
      <vt:variant>
        <vt:lpstr>Використані шрифти</vt:lpstr>
      </vt:variant>
      <vt:variant>
        <vt:i4>4</vt:i4>
      </vt:variant>
      <vt:variant>
        <vt:lpstr>Тема</vt:lpstr>
      </vt:variant>
      <vt:variant>
        <vt:i4>1</vt:i4>
      </vt:variant>
      <vt:variant>
        <vt:lpstr>Заголовки слайдів</vt:lpstr>
      </vt:variant>
      <vt:variant>
        <vt:i4>16</vt:i4>
      </vt:variant>
    </vt:vector>
  </HeadingPairs>
  <TitlesOfParts>
    <vt:vector size="21" baseType="lpstr">
      <vt:lpstr>Arial</vt:lpstr>
      <vt:lpstr>Century Gothic</vt:lpstr>
      <vt:lpstr>Wingdings</vt:lpstr>
      <vt:lpstr>Wingdings 3</vt:lpstr>
      <vt:lpstr>Віхоть</vt:lpstr>
      <vt:lpstr>Тема 6. ІНТЕГРАЦІЙНІ ПРОЦЕСІ ТА ЇХ ВПЛИВ НА СИСТЕМУ МІЖНАРОДНИХ ЕКОНОМІЧНИХ ВІДНОСИН</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creator>Iryna Abramova</dc:creator>
  <cp:lastModifiedBy>Iryna Abramova</cp:lastModifiedBy>
  <cp:revision>6</cp:revision>
  <dcterms:created xsi:type="dcterms:W3CDTF">2025-05-15T12:09:56Z</dcterms:created>
  <dcterms:modified xsi:type="dcterms:W3CDTF">2025-05-20T08:35:33Z</dcterms:modified>
</cp:coreProperties>
</file>