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260" r:id="rId49"/>
    <p:sldId id="307" r:id="rId50"/>
    <p:sldId id="308" r:id="rId51"/>
    <p:sldId id="309" r:id="rId52"/>
    <p:sldId id="310" r:id="rId53"/>
    <p:sldId id="311" r:id="rId54"/>
    <p:sldId id="261" r:id="rId55"/>
    <p:sldId id="312" r:id="rId56"/>
    <p:sldId id="313" r:id="rId57"/>
    <p:sldId id="314" r:id="rId58"/>
    <p:sldId id="262" r:id="rId59"/>
    <p:sldId id="315" r:id="rId60"/>
  </p:sldIdLst>
  <p:sldSz cx="12192000" cy="6858000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>
        <p:scale>
          <a:sx n="75" d="100"/>
          <a:sy n="75" d="100"/>
        </p:scale>
        <p:origin x="-684" y="3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9AC63-4416-4984-BE9C-1DFB1402B220}" type="datetimeFigureOut">
              <a:rPr lang="uk-UA"/>
              <a:pPr>
                <a:defRPr/>
              </a:pPr>
              <a:t>07.11.2022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78EA6-7749-4AC1-BC14-5DF9EDAF509C}" type="slidenum">
              <a:rPr lang="uk-UA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09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B477A-59DB-48D3-AD22-E12D2C54EE6B}" type="datetimeFigureOut">
              <a:rPr lang="uk-UA"/>
              <a:pPr>
                <a:defRPr/>
              </a:pPr>
              <a:t>07.11.2022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4633D-692A-4433-9639-E5F550877C8C}" type="slidenum">
              <a:rPr lang="uk-UA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717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F487-7B6E-47EA-A904-523D76EAB26B}" type="datetimeFigureOut">
              <a:rPr lang="uk-UA"/>
              <a:pPr>
                <a:defRPr/>
              </a:pPr>
              <a:t>07.11.2022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0EAEB-AC18-4850-AABE-BD33CFEA156C}" type="slidenum">
              <a:rPr lang="uk-UA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75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B3923-7867-41CC-82C0-F3A5B34D299F}" type="datetimeFigureOut">
              <a:rPr lang="uk-UA"/>
              <a:pPr>
                <a:defRPr/>
              </a:pPr>
              <a:t>07.11.2022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E194C-6195-4B28-BC13-46FFC812DCB3}" type="slidenum">
              <a:rPr lang="uk-UA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865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D389-F926-40B3-B9BE-B4029BD551CB}" type="datetimeFigureOut">
              <a:rPr lang="uk-UA"/>
              <a:pPr>
                <a:defRPr/>
              </a:pPr>
              <a:t>07.11.2022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C48F-64AF-4105-A448-F44F0824190F}" type="slidenum">
              <a:rPr lang="uk-UA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054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0185D-CBBE-4191-802E-4555FE93F84A}" type="datetimeFigureOut">
              <a:rPr lang="uk-UA"/>
              <a:pPr>
                <a:defRPr/>
              </a:pPr>
              <a:t>07.11.2022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0191C-CC6A-4965-AE3E-AF37E1EF5665}" type="slidenum">
              <a:rPr lang="uk-UA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053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AA17-4DE7-4CBC-8AD8-765AFE56FF51}" type="datetimeFigureOut">
              <a:rPr lang="uk-UA"/>
              <a:pPr>
                <a:defRPr/>
              </a:pPr>
              <a:t>07.11.2022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C8270-3F89-4F5B-BCD6-7D8170229F27}" type="slidenum">
              <a:rPr lang="uk-UA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82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6E0D4-0568-40AF-9FA1-D1F13B386773}" type="datetimeFigureOut">
              <a:rPr lang="uk-UA"/>
              <a:pPr>
                <a:defRPr/>
              </a:pPr>
              <a:t>07.11.2022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760F4-FEDF-4C5A-81C5-2ECE24BBB084}" type="slidenum">
              <a:rPr lang="uk-UA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088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74F73-5659-44C1-8B5B-1701E4A79220}" type="datetimeFigureOut">
              <a:rPr lang="uk-UA"/>
              <a:pPr>
                <a:defRPr/>
              </a:pPr>
              <a:t>07.11.2022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66344-6497-4CF5-880F-8F2F6DB39F5A}" type="slidenum">
              <a:rPr lang="uk-UA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18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3CF7-6BAC-4991-AC5E-4A7DCBAE8604}" type="datetimeFigureOut">
              <a:rPr lang="uk-UA"/>
              <a:pPr>
                <a:defRPr/>
              </a:pPr>
              <a:t>07.11.2022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DEAEC-5DD3-4A6B-A227-DCA61F81EF98}" type="slidenum">
              <a:rPr lang="uk-UA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569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3DEA6-49DB-4033-9565-162FD44EF8F3}" type="datetimeFigureOut">
              <a:rPr lang="uk-UA"/>
              <a:pPr>
                <a:defRPr/>
              </a:pPr>
              <a:t>07.11.2022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D400C-6209-444B-9F6C-D2CA9FE20902}" type="slidenum">
              <a:rPr lang="uk-UA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173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484A79-BFBC-4D1F-B7A8-682D6D32C520}" type="datetimeFigureOut">
              <a:rPr lang="uk-UA"/>
              <a:pPr>
                <a:defRPr/>
              </a:pPr>
              <a:t>07.11.2022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C7ED94B-415F-4365-A4DD-48073868D80E}" type="slidenum">
              <a:rPr lang="uk-UA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9600" b="1" u="sng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МАСИ</a:t>
            </a:r>
            <a:endParaRPr lang="uk-UA" altLang="uk-UA" sz="9600" u="sng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084388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МАСА</a:t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змінює поведінку людини</a:t>
            </a: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084388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МАСА</a:t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викликає особливі психологічні стани</a:t>
            </a: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Кожна людина, ставши членом</a:t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маси втрачає свою конкретність</a:t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і перетворюється в часточку єдиного соціально-психологічного організму</a:t>
            </a: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езультат пошуку зображень за запитом &quot;печерні лю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0"/>
            <a:ext cx="997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86702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ЗАСОБИ МАСОВОЇ КОМУНІКАЦІЇ</a:t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ЗАСОБИ МАСОВОЇ ІНФОРМАЦІЇ</a:t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МАС-МЕДІА</a:t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МАСОВА КУЛЬТУРА</a:t>
            </a: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86702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МАСОВИЙ</a:t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ЧИСЛЕННИЙ?</a:t>
            </a: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Маса може проявити себе як цілісність,</a:t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коли нею керувати, навіть якщо</a:t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вона існує і в роздрібненій формі</a:t>
            </a: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Від масової комунікації не може</a:t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народитися немасова культура і немасова свідомість, інакше масова</a:t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комунікація тоді не буде масовою</a:t>
            </a: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86702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МАСИ</a:t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НАТОВП</a:t>
            </a:r>
            <a:br>
              <a:rPr lang="uk-UA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ПУБЛІКА</a:t>
            </a: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Стрижневим елементом</a:t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маси є її свідомість</a:t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084388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ПОНЯТТЯ ПРО МАСИ</a:t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НАСТРОЇ ТА ДУМКИ МАС</a:t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МАСОВА СВІДОМІСТЬ</a:t>
            </a: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ПОВЕДІНКА МАС</a:t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86702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ВИДИ МАС:</a:t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ВЕЛИКІ</a:t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МАЛІ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СТІЙКІ</a:t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НЕСТІЙКІ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ЗГРУПОВАНІ</a:t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НЕЗГРУПОВАНІ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УПОРЯДКОВАНІ</a:t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НЕУПОРЯДКОВАНІ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КОНТАКТНІ</a:t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НЕКОНТАКТНІ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СПОНТАННІ</a:t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ОРГАНІЗОВАНІ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СОЦІАЛЬНО ОДНОРІДНІ</a:t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СОЦІАЛЬНО НЕОДНОРІДНІ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СТИХІЙНІ</a:t>
            </a:r>
            <a:br>
              <a:rPr lang="ru-RU" altLang="uk-UA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ШТУЧНІ</a:t>
            </a:r>
            <a:br>
              <a:rPr lang="ru-RU" altLang="uk-UA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Стихійні маси виникають у результаті дії факторів “пасивного” роду</a:t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084388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ПОНЯТТЯ ПРО МАСИ</a:t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3395663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ПРАОСНОВА ФОРМУВАННЯ МАС</a:t>
            </a: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БАЖАННЯ</a:t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ЗАЦІКАВЛЕННЯ</a:t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ПОГЛЯДИ</a:t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ПРИНЦИПИ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3071813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Штучна маса — це продукт</a:t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організованої праці кількох людей</a:t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чи однієї особи, соціальних інститутів,</a:t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які керують людьми</a:t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86702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ОЗНАКИ МАС:</a:t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АМОРФНІСТЬ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СТОХАСТИЧНІСТЬ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СИТУАТИВНІСТЬ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ТИМЧАСОВІСТЬ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ГЕТЕРОГЕННІСТЬ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НЕСТАБІЛЬНІСТЬ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БЕЗДІЯЛЬНІСТЬ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084388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МАСА</a:t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психологічна єдність людей</a:t>
            </a: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ПРИРЕЧЕНІСТЬ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86702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ФАЗИ ІСНУВАННЯ МАСИ:</a:t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ЗАРОДЖЕННЯ</a:t>
            </a: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ВИНИКНЕННЯ МАСОВОГО НАСТРОЮ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ГУРТУВАННЯ</a:t>
            </a: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ЗАРАЖЕННЯ МАСОВИМ НАСТРОЄМ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АКТИВНА ФАЗА</a:t>
            </a: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ФАЗА МАСОВОЇ ПОВЕДІНКИ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86702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МАСИФІКАЦІЯ</a:t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3071813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Масова комунікація</a:t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стільки процес спілкування з масами,</a:t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скільки процес масифікації людей,</a:t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тобто процес створення маси через підключення індивіда до масової свідомості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3071813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Основною причиною втягування людини</a:t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масу є її психологічна готовність стати частинкою маси і без впливу масифікатора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084388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b="1" u="sng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НАСТРОЇ ТА ДУМКИ МАС</a:t>
            </a: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86702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РЕАЛЬНІСТЬ</a:t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ВІРТУАЛЬНА ДІЙСНІСТЬ</a:t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езультат пошуку зображе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0"/>
            <a:ext cx="10306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86702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ПОТРЕБИ АУДИТОРІЇ</a:t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590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u="sng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ПОЗИТИВНІ</a:t>
            </a: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НАСТРОЇ</a:t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u="sng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НЕГАТИВНІ</a:t>
            </a: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НАСТРОЇ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331152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Нормальні умови життя</a:t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викликають масових настроїв,</a:t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бо це сприймається</a:t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як належне, нульові настрої</a:t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бродять серед людей</a:t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3479800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НАСТРОЇ</a:t>
            </a: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ЗАРОДЖЕННЯ</a:t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КРИСТАЛІЗАЦІЯ</a:t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ДІЄВИЙ ВИХІД</a:t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ЗАТУХАННЯ</a:t>
            </a: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084388"/>
            <a:ext cx="12192000" cy="2930525"/>
          </a:xfrm>
        </p:spPr>
        <p:txBody>
          <a:bodyPr/>
          <a:lstStyle/>
          <a:p>
            <a:pPr eaLnBrk="1" hangingPunct="1"/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b="1" u="sng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МАСОВА СВІДОМІСТЬ</a:t>
            </a: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331152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Суспільна свідомість, але актуалізована в часі</a:t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й просторі певною спільнотою під упливом конкретних соціальних, культурологічних, політичних та інших чинників</a:t>
            </a:r>
            <a:br>
              <a:rPr lang="ru-RU" altLang="uk-UA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3660775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МАСОВА СВІДОМІСТЬ</a:t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ЕМОЦІЙНА</a:t>
            </a:r>
            <a:br>
              <a:rPr lang="uk-UA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МОЗАЇЧНА</a:t>
            </a:r>
            <a:br>
              <a:rPr lang="uk-UA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РУХЛИВА</a:t>
            </a:r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КОНКРЕТНА</a:t>
            </a:r>
            <a:br>
              <a:rPr lang="uk-UA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НЕОДНОРІДНА</a:t>
            </a:r>
            <a:br>
              <a:rPr lang="uk-UA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АМОРФНА</a:t>
            </a:r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94000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ілюзія всеохопного знання</a:t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 світ і його події</a:t>
            </a:r>
            <a:br>
              <a:rPr lang="ru-RU" altLang="uk-UA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084388"/>
            <a:ext cx="12192000" cy="2930525"/>
          </a:xfrm>
        </p:spPr>
        <p:txBody>
          <a:bodyPr/>
          <a:lstStyle/>
          <a:p>
            <a:pPr eaLnBrk="1" hangingPunct="1"/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b="1" u="sng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ПОВЕДІНКА МАС</a:t>
            </a: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722563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МАСОВА ПОВЕДІНКА</a:t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</a:t>
            </a:r>
            <a:r>
              <a:rPr lang="uk-UA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ЗВИЧНА</a:t>
            </a:r>
            <a:br>
              <a:rPr lang="uk-UA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</a:t>
            </a:r>
            <a:r>
              <a:rPr lang="uk-UA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НОРМАТИВНА</a:t>
            </a:r>
            <a:br>
              <a:rPr lang="uk-UA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</a:t>
            </a:r>
            <a:r>
              <a:rPr lang="uk-UA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ПЕРЕДБАЧУВАНА</a:t>
            </a:r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084388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МАСА</a:t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формується й певним чином поводить себе під упливом масового настрою</a:t>
            </a: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2084388"/>
            <a:ext cx="12192000" cy="2930525"/>
          </a:xfrm>
        </p:spPr>
        <p:txBody>
          <a:bodyPr/>
          <a:lstStyle/>
          <a:p>
            <a:pPr eaLnBrk="1" hangingPunct="1"/>
            <a: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ДЖЕРЕЛО ЗАРАЖЕННЯ</a:t>
            </a:r>
            <a:br>
              <a:rPr lang="uk-UA" altLang="uk-UA" sz="4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altLang="uk-UA" sz="4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uk-UA" sz="4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uk-UA" altLang="uk-UA" sz="4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езультат пошуку зображень за запитом &quot;ме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/>
          <a:stretch>
            <a:fillRect/>
          </a:stretch>
        </p:blipFill>
        <p:spPr bwMode="auto">
          <a:xfrm>
            <a:off x="1443038" y="131763"/>
            <a:ext cx="45608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Результат пошуку зображень за запитом &quot;евромайдан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1"/>
          <a:stretch>
            <a:fillRect/>
          </a:stretch>
        </p:blipFill>
        <p:spPr bwMode="auto">
          <a:xfrm>
            <a:off x="6003925" y="131763"/>
            <a:ext cx="45831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Результат пошуку зображень за запитом &quot;зеленский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3560763"/>
            <a:ext cx="45720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Результат пошуку зображень за запитом &quot;чегевар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1"/>
          <a:stretch>
            <a:fillRect/>
          </a:stretch>
        </p:blipFill>
        <p:spPr bwMode="auto">
          <a:xfrm>
            <a:off x="1443038" y="3560763"/>
            <a:ext cx="45720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Результат пошуку зображень за запитом &quot;11 сентябр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0"/>
            <a:ext cx="98091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36</Words>
  <Application>Microsoft Office PowerPoint</Application>
  <PresentationFormat>Довільний</PresentationFormat>
  <Paragraphs>55</Paragraphs>
  <Slides>59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59</vt:i4>
      </vt:variant>
    </vt:vector>
  </HeadingPairs>
  <TitlesOfParts>
    <vt:vector size="64" baseType="lpstr">
      <vt:lpstr>Calibri</vt:lpstr>
      <vt:lpstr>Arial</vt:lpstr>
      <vt:lpstr>Calibri Light</vt:lpstr>
      <vt:lpstr>Verdana</vt:lpstr>
      <vt:lpstr>Тема Office</vt:lpstr>
      <vt:lpstr>МАСИ</vt:lpstr>
      <vt:lpstr>ПОНЯТТЯ ПРО МАСИ НАСТРОЇ ТА ДУМКИ МАС МАСОВА СВІДОМІСТЬ ПОВЕДІНКА МАС </vt:lpstr>
      <vt:lpstr>ПОНЯТТЯ ПРО МАСИ  </vt:lpstr>
      <vt:lpstr>МАСА психологічна єдність людей  </vt:lpstr>
      <vt:lpstr>Презентація PowerPoint</vt:lpstr>
      <vt:lpstr>МАСА формується й певним чином поводить себе під упливом масового настрою  </vt:lpstr>
      <vt:lpstr>ДЖЕРЕЛО ЗАРАЖЕННЯ   </vt:lpstr>
      <vt:lpstr>Презентація PowerPoint</vt:lpstr>
      <vt:lpstr>Презентація PowerPoint</vt:lpstr>
      <vt:lpstr>МАСА змінює поведінку людини  </vt:lpstr>
      <vt:lpstr>МАСА викликає особливі психологічні стани  </vt:lpstr>
      <vt:lpstr> Кожна людина, ставши членом маси втрачає свою конкретність і перетворюється в часточку єдиного соціально-психологічного організму  </vt:lpstr>
      <vt:lpstr>Презентація PowerPoint</vt:lpstr>
      <vt:lpstr>ЗАСОБИ МАСОВОЇ КОМУНІКАЦІЇ ЗАСОБИ МАСОВОЇ ІНФОРМАЦІЇ МАС-МЕДІА МАСОВА КУЛЬТУРА  </vt:lpstr>
      <vt:lpstr>МАСОВИЙ ЧИСЛЕННИЙ?  </vt:lpstr>
      <vt:lpstr> Маса може проявити себе як цілісність, коли нею керувати, навіть якщо вона існує і в роздрібненій формі  </vt:lpstr>
      <vt:lpstr> Від масової комунікації не може народитися немасова культура і немасова свідомість, інакше масова комунікація тоді не буде масовою  </vt:lpstr>
      <vt:lpstr>МАСИ НАТОВП ПУБЛІКА  </vt:lpstr>
      <vt:lpstr> Стрижневим елементом маси є її свідомість   </vt:lpstr>
      <vt:lpstr>ВИДИ МАС:    </vt:lpstr>
      <vt:lpstr> ВЕЛИКІ МАЛІ   </vt:lpstr>
      <vt:lpstr> СТІЙКІ НЕСТІЙКІ   </vt:lpstr>
      <vt:lpstr> ЗГРУПОВАНІ НЕЗГРУПОВАНІ   </vt:lpstr>
      <vt:lpstr> УПОРЯДКОВАНІ НЕУПОРЯДКОВАНІ   </vt:lpstr>
      <vt:lpstr> КОНТАКТНІ НЕКОНТАКТНІ   </vt:lpstr>
      <vt:lpstr> СПОНТАННІ ОРГАНІЗОВАНІ   </vt:lpstr>
      <vt:lpstr> СОЦІАЛЬНО ОДНОРІДНІ СОЦІАЛЬНО НЕОДНОРІДНІ   </vt:lpstr>
      <vt:lpstr> СТИХІЙНІ ШТУЧНІ   </vt:lpstr>
      <vt:lpstr> Стихійні маси виникають у результаті дії факторів “пасивного” роду   </vt:lpstr>
      <vt:lpstr> ПРАОСНОВА ФОРМУВАННЯ МАС БАЖАННЯ ЗАЦІКАВЛЕННЯ ПОГЛЯДИ ПРИНЦИПИ   </vt:lpstr>
      <vt:lpstr> Штучна маса — це продукт організованої праці кількох людей чи однієї особи, соціальних інститутів, які керують людьми   </vt:lpstr>
      <vt:lpstr>ОЗНАКИ МАС:    </vt:lpstr>
      <vt:lpstr> АМОРФНІСТЬ   </vt:lpstr>
      <vt:lpstr> СТОХАСТИЧНІСТЬ   </vt:lpstr>
      <vt:lpstr> СИТУАТИВНІСТЬ   </vt:lpstr>
      <vt:lpstr> ТИМЧАСОВІСТЬ   </vt:lpstr>
      <vt:lpstr> ГЕТЕРОГЕННІСТЬ   </vt:lpstr>
      <vt:lpstr> НЕСТАБІЛЬНІСТЬ   </vt:lpstr>
      <vt:lpstr> БЕЗДІЯЛЬНІСТЬ   </vt:lpstr>
      <vt:lpstr> ПРИРЕЧЕНІСТЬ   </vt:lpstr>
      <vt:lpstr>ФАЗИ ІСНУВАННЯ МАСИ:    </vt:lpstr>
      <vt:lpstr> ЗАРОДЖЕННЯ ВИНИКНЕННЯ МАСОВОГО НАСТРОЮ   </vt:lpstr>
      <vt:lpstr> ГУРТУВАННЯ ЗАРАЖЕННЯ МАСОВИМ НАСТРОЄМ   </vt:lpstr>
      <vt:lpstr> АКТИВНА ФАЗА ФАЗА МАСОВОЇ ПОВЕДІНКИ   </vt:lpstr>
      <vt:lpstr>МАСИФІКАЦІЯ    </vt:lpstr>
      <vt:lpstr> Масова комунікація не стільки процес спілкування з масами, скільки процес масифікації людей, тобто процес створення маси через підключення індивіда до масової свідомості   </vt:lpstr>
      <vt:lpstr> Основною причиною втягування людини в масу є її психологічна готовність стати частинкою маси і без впливу масифікатора   </vt:lpstr>
      <vt:lpstr> НАСТРОЇ ТА ДУМКИ МАС  </vt:lpstr>
      <vt:lpstr>РЕАЛЬНІСТЬ ВІРТУАЛЬНА ДІЙСНІСТЬ   </vt:lpstr>
      <vt:lpstr>ПОТРЕБИ АУДИТОРІЇ   </vt:lpstr>
      <vt:lpstr> ПОЗИТИВНІ НАСТРОЇ НЕГАТИВНІ НАСТРОЇ   </vt:lpstr>
      <vt:lpstr> Нормальні умови життя не викликають масових настроїв, бо це сприймається як належне, нульові настрої не бродять серед людей   </vt:lpstr>
      <vt:lpstr> НАСТРОЇ ЗАРОДЖЕННЯ КРИСТАЛІЗАЦІЯ ДІЄВИЙ ВИХІД ЗАТУХАННЯ   </vt:lpstr>
      <vt:lpstr> МАСОВА СВІДОМІСТЬ  </vt:lpstr>
      <vt:lpstr> Суспільна свідомість, але актуалізована в часі й просторі певною спільнотою під упливом конкретних соціальних, культурологічних, політичних та інших чинників   </vt:lpstr>
      <vt:lpstr>МАСОВА СВІДОМІСТЬ ЕМОЦІЙНА МОЗАЇЧНА РУХЛИВА КОНКРЕТНА НЕОДНОРІДНА АМОРФНА  </vt:lpstr>
      <vt:lpstr> ілюзія всеохопного знання про світ і його події   </vt:lpstr>
      <vt:lpstr> ПОВЕДІНКА МАС  </vt:lpstr>
      <vt:lpstr>МАСОВА ПОВЕДІНКА НЕЗВИЧНА НЕНОРМАТИВНА НЕПЕРЕДБАЧУВАНА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Лиля</dc:creator>
  <cp:lastModifiedBy>User</cp:lastModifiedBy>
  <cp:revision>84</cp:revision>
  <dcterms:created xsi:type="dcterms:W3CDTF">2014-09-05T18:07:27Z</dcterms:created>
  <dcterms:modified xsi:type="dcterms:W3CDTF">2022-11-07T12:41:51Z</dcterms:modified>
</cp:coreProperties>
</file>