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74" r:id="rId2"/>
    <p:sldId id="257" r:id="rId3"/>
    <p:sldId id="258" r:id="rId4"/>
    <p:sldId id="309" r:id="rId5"/>
    <p:sldId id="27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4" r:id="rId20"/>
    <p:sldId id="323" r:id="rId21"/>
    <p:sldId id="325" r:id="rId22"/>
    <p:sldId id="326" r:id="rId23"/>
    <p:sldId id="327" r:id="rId24"/>
    <p:sldId id="328" r:id="rId25"/>
    <p:sldId id="329" r:id="rId26"/>
    <p:sldId id="330" r:id="rId27"/>
    <p:sldId id="331" r:id="rId28"/>
    <p:sldId id="332" r:id="rId29"/>
    <p:sldId id="333" r:id="rId30"/>
    <p:sldId id="334" r:id="rId31"/>
    <p:sldId id="335" r:id="rId32"/>
    <p:sldId id="336" r:id="rId33"/>
    <p:sldId id="337" r:id="rId34"/>
    <p:sldId id="338" r:id="rId35"/>
    <p:sldId id="339" r:id="rId36"/>
    <p:sldId id="340" r:id="rId37"/>
    <p:sldId id="341" r:id="rId38"/>
    <p:sldId id="342" r:id="rId39"/>
    <p:sldId id="343" r:id="rId40"/>
    <p:sldId id="344" r:id="rId41"/>
    <p:sldId id="345" r:id="rId42"/>
    <p:sldId id="346" r:id="rId43"/>
    <p:sldId id="347" r:id="rId44"/>
    <p:sldId id="348" r:id="rId45"/>
    <p:sldId id="350" r:id="rId46"/>
    <p:sldId id="349" r:id="rId47"/>
    <p:sldId id="351" r:id="rId48"/>
    <p:sldId id="352" r:id="rId49"/>
    <p:sldId id="353" r:id="rId50"/>
    <p:sldId id="273" r:id="rId5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01" autoAdjust="0"/>
    <p:restoredTop sz="94660"/>
  </p:normalViewPr>
  <p:slideViewPr>
    <p:cSldViewPr snapToGrid="0">
      <p:cViewPr varScale="1">
        <p:scale>
          <a:sx n="52" d="100"/>
          <a:sy n="52" d="100"/>
        </p:scale>
        <p:origin x="48" y="9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17.10.2024</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4</a:t>
            </a:fld>
            <a:endParaRPr lang="uk-UA"/>
          </a:p>
        </p:txBody>
      </p:sp>
    </p:spTree>
    <p:extLst>
      <p:ext uri="{BB962C8B-B14F-4D97-AF65-F5344CB8AC3E}">
        <p14:creationId xmlns:p14="http://schemas.microsoft.com/office/powerpoint/2010/main" val="3220406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5</a:t>
            </a:fld>
            <a:endParaRPr lang="uk-UA"/>
          </a:p>
        </p:txBody>
      </p:sp>
    </p:spTree>
    <p:extLst>
      <p:ext uri="{BB962C8B-B14F-4D97-AF65-F5344CB8AC3E}">
        <p14:creationId xmlns:p14="http://schemas.microsoft.com/office/powerpoint/2010/main" val="2498647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latin typeface="Times New Roman" panose="02020603050405020304" pitchFamily="18" charset="0"/>
                <a:cs typeface="Times New Roman" panose="02020603050405020304" pitchFamily="18" charset="0"/>
              </a:rPr>
              <a:t>ЛЕКЦІЯ 3. </a:t>
            </a:r>
            <a:r>
              <a:rPr lang="uk-UA" b="1" dirty="0" smtClean="0"/>
              <a:t>Маркетингові дослідження</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86813" y="339213"/>
            <a:ext cx="12005187" cy="5338424"/>
          </a:xfrm>
        </p:spPr>
        <p:txBody>
          <a:bodyPr/>
          <a:lstStyle/>
          <a:p>
            <a:pPr marL="0" indent="0">
              <a:lnSpc>
                <a:spcPct val="80000"/>
              </a:lnSpc>
              <a:spcBef>
                <a:spcPts val="0"/>
              </a:spcBef>
              <a:buNone/>
            </a:pPr>
            <a:r>
              <a:rPr lang="uk-UA" sz="2000" dirty="0"/>
              <a:t>За характером виконання дослідження можна поділити на планові і непланові. </a:t>
            </a:r>
          </a:p>
          <a:p>
            <a:pPr marL="0" indent="0">
              <a:lnSpc>
                <a:spcPct val="80000"/>
              </a:lnSpc>
              <a:spcBef>
                <a:spcPts val="0"/>
              </a:spcBef>
              <a:buNone/>
            </a:pPr>
            <a:r>
              <a:rPr lang="uk-UA" sz="2000" dirty="0"/>
              <a:t>Планові маркетингові дослідження – це комплекс маркетингових досліджень, які орієнтовані на одержання стандартизованого обсягу (за кількістю і складом) низки параметрів, необхідних для прийняття тактичних і стратегічних рішень на ринку. Такі планові дослідження проводяться періодично або підрозділами підприємства, або спеціалізованою фірмою на замовлення клієнта.</a:t>
            </a:r>
          </a:p>
          <a:p>
            <a:pPr marL="0" indent="0">
              <a:lnSpc>
                <a:spcPct val="80000"/>
              </a:lnSpc>
              <a:spcBef>
                <a:spcPts val="0"/>
              </a:spcBef>
              <a:buNone/>
            </a:pPr>
            <a:r>
              <a:rPr lang="uk-UA" sz="2000" dirty="0"/>
              <a:t>Непланові маркетингові дослідження характеризуються тим, що їх проведення завчасно не передбачається і рішення про них приймаються в останні моменти, коли поступає інформація про раптові коливання на ринку (наприклад – поява нових продуктів-замінників, різке коливання цін, значне падіння обсягів продаж</a:t>
            </a:r>
            <a:r>
              <a:rPr lang="uk-UA" sz="2000" dirty="0" smtClean="0"/>
              <a:t>…).</a:t>
            </a:r>
          </a:p>
          <a:p>
            <a:pPr marL="0" indent="0">
              <a:lnSpc>
                <a:spcPct val="80000"/>
              </a:lnSpc>
              <a:spcBef>
                <a:spcPts val="0"/>
              </a:spcBef>
              <a:buNone/>
            </a:pPr>
            <a:r>
              <a:rPr lang="uk-UA" sz="2000" dirty="0"/>
              <a:t>Переважно маркетингові дослідження реклами поділяють на дві великі групи: </a:t>
            </a:r>
          </a:p>
          <a:p>
            <a:pPr marL="0" indent="0">
              <a:lnSpc>
                <a:spcPct val="80000"/>
              </a:lnSpc>
              <a:spcBef>
                <a:spcPts val="0"/>
              </a:spcBef>
              <a:buNone/>
            </a:pPr>
            <a:r>
              <a:rPr lang="uk-UA" sz="2000" dirty="0"/>
              <a:t>- стратегічні дослідження реклами;</a:t>
            </a:r>
          </a:p>
          <a:p>
            <a:pPr marL="0" indent="0">
              <a:lnSpc>
                <a:spcPct val="80000"/>
              </a:lnSpc>
              <a:spcBef>
                <a:spcPts val="0"/>
              </a:spcBef>
              <a:buNone/>
            </a:pPr>
            <a:r>
              <a:rPr lang="uk-UA" sz="2000" dirty="0"/>
              <a:t> - оціночні дослідження.</a:t>
            </a:r>
          </a:p>
          <a:p>
            <a:pPr marL="0" indent="0">
              <a:lnSpc>
                <a:spcPct val="80000"/>
              </a:lnSpc>
              <a:spcBef>
                <a:spcPts val="0"/>
              </a:spcBef>
              <a:buNone/>
            </a:pPr>
            <a:r>
              <a:rPr lang="uk-UA" sz="2000" dirty="0"/>
              <a:t>Стратегічні дослідження – це збір інформації, за допомогою якої в подальшому буде створюватися реклама. При їх проведенні ставиться завдання виявити певні особливості завдяки яким у подальшому будуть генеруватися нові ідеї, прийматися рішення.</a:t>
            </a:r>
          </a:p>
          <a:p>
            <a:pPr marL="0" indent="0">
              <a:lnSpc>
                <a:spcPct val="80000"/>
              </a:lnSpc>
              <a:spcBef>
                <a:spcPts val="0"/>
              </a:spcBef>
              <a:buNone/>
            </a:pPr>
            <a:r>
              <a:rPr lang="uk-UA" sz="2000" dirty="0"/>
              <a:t>Оціночні дослідження – це дослідження, спрямовані на вимірювання ефективності завершеної або майже завершеної реклами. Суть полягає у прийнятті рішення про запуск або </a:t>
            </a:r>
            <a:r>
              <a:rPr lang="uk-UA" sz="2000" dirty="0" err="1"/>
              <a:t>незапуск</a:t>
            </a:r>
            <a:r>
              <a:rPr lang="uk-UA" sz="2000" dirty="0"/>
              <a:t> реклами.</a:t>
            </a:r>
          </a:p>
          <a:p>
            <a:pPr>
              <a:lnSpc>
                <a:spcPct val="80000"/>
              </a:lnSpc>
              <a:spcBef>
                <a:spcPts val="0"/>
              </a:spcBef>
            </a:pPr>
            <a:endParaRPr lang="uk-UA" sz="2000" dirty="0"/>
          </a:p>
          <a:p>
            <a:pPr>
              <a:lnSpc>
                <a:spcPct val="80000"/>
              </a:lnSpc>
              <a:spcBef>
                <a:spcPts val="0"/>
              </a:spcBef>
            </a:pPr>
            <a:endParaRPr lang="uk-UA" sz="2000" dirty="0"/>
          </a:p>
          <a:p>
            <a:pPr marL="0" indent="0">
              <a:lnSpc>
                <a:spcPct val="80000"/>
              </a:lnSpc>
              <a:spcBef>
                <a:spcPts val="0"/>
              </a:spcBef>
              <a:buNone/>
            </a:pPr>
            <a:endParaRPr lang="uk-UA" sz="2000" dirty="0"/>
          </a:p>
          <a:p>
            <a:pPr marL="0" indent="0">
              <a:lnSpc>
                <a:spcPct val="80000"/>
              </a:lnSpc>
              <a:spcBef>
                <a:spcPts val="0"/>
              </a:spcBef>
              <a:buNone/>
            </a:pPr>
            <a:endParaRPr lang="uk-UA" sz="2000" dirty="0"/>
          </a:p>
          <a:p>
            <a:pPr marL="0" indent="0">
              <a:lnSpc>
                <a:spcPct val="80000"/>
              </a:lnSpc>
              <a:spcBef>
                <a:spcPts val="0"/>
              </a:spcBef>
              <a:buNone/>
            </a:pPr>
            <a:endParaRPr lang="uk-UA" sz="2000" dirty="0"/>
          </a:p>
          <a:p>
            <a:pPr marL="0" indent="0">
              <a:lnSpc>
                <a:spcPct val="80000"/>
              </a:lnSpc>
              <a:spcBef>
                <a:spcPts val="0"/>
              </a:spcBef>
              <a:buNone/>
            </a:pPr>
            <a:endParaRPr lang="uk-UA" sz="2000" dirty="0"/>
          </a:p>
        </p:txBody>
      </p:sp>
    </p:spTree>
    <p:extLst>
      <p:ext uri="{BB962C8B-B14F-4D97-AF65-F5344CB8AC3E}">
        <p14:creationId xmlns:p14="http://schemas.microsoft.com/office/powerpoint/2010/main" val="4044676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400" b="1" i="1" dirty="0" smtClean="0">
                <a:solidFill>
                  <a:schemeClr val="bg2"/>
                </a:solidFill>
              </a:rPr>
              <a:t>3. </a:t>
            </a:r>
            <a:r>
              <a:rPr lang="uk-UA" sz="2400" b="1" dirty="0"/>
              <a:t>Методика проведення маркетингових досліджень</a:t>
            </a:r>
            <a:endParaRPr lang="uk-UA" sz="2400" dirty="0"/>
          </a:p>
        </p:txBody>
      </p:sp>
      <p:sp>
        <p:nvSpPr>
          <p:cNvPr id="3" name="Місце для тексту 2"/>
          <p:cNvSpPr>
            <a:spLocks noGrp="1"/>
          </p:cNvSpPr>
          <p:nvPr>
            <p:ph type="body" sz="quarter" idx="10"/>
          </p:nvPr>
        </p:nvSpPr>
        <p:spPr>
          <a:xfrm>
            <a:off x="0" y="490425"/>
            <a:ext cx="12418142" cy="4847999"/>
          </a:xfrm>
        </p:spPr>
        <p:txBody>
          <a:bodyPr/>
          <a:lstStyle/>
          <a:p>
            <a:pPr>
              <a:spcBef>
                <a:spcPts val="0"/>
              </a:spcBef>
            </a:pPr>
            <a:r>
              <a:rPr lang="uk-UA" sz="2000" dirty="0"/>
              <a:t>Залежно від методів збору інформації виділяють: </a:t>
            </a:r>
          </a:p>
          <a:p>
            <a:pPr>
              <a:spcBef>
                <a:spcPts val="0"/>
              </a:spcBef>
            </a:pPr>
            <a:r>
              <a:rPr lang="uk-UA" sz="2000" dirty="0"/>
              <a:t>- кабінетні дослідження; </a:t>
            </a:r>
          </a:p>
          <a:p>
            <a:pPr>
              <a:spcBef>
                <a:spcPts val="0"/>
              </a:spcBef>
            </a:pPr>
            <a:r>
              <a:rPr lang="uk-UA" sz="2000" dirty="0"/>
              <a:t>- польові дослідження. </a:t>
            </a:r>
          </a:p>
          <a:p>
            <a:pPr>
              <a:spcBef>
                <a:spcPts val="0"/>
              </a:spcBef>
            </a:pPr>
            <a:r>
              <a:rPr lang="uk-UA" sz="2000" dirty="0"/>
              <a:t>Кабінетні дослідження (методи роботи із документами) – це аналіз даних на основі наявної інформації. Джерела інформації для кабінетних досліджень можуть бути як зовнішні, так і внутрішні</a:t>
            </a:r>
            <a:r>
              <a:rPr lang="uk-UA" sz="2000" dirty="0" smtClean="0"/>
              <a:t>.</a:t>
            </a:r>
          </a:p>
          <a:p>
            <a:pPr>
              <a:spcBef>
                <a:spcPts val="0"/>
              </a:spcBef>
            </a:pPr>
            <a:r>
              <a:rPr lang="uk-UA" sz="2000" dirty="0"/>
              <a:t>До кабінетних досліджень відносять: </a:t>
            </a:r>
          </a:p>
          <a:p>
            <a:pPr>
              <a:spcBef>
                <a:spcPts val="0"/>
              </a:spcBef>
            </a:pPr>
            <a:r>
              <a:rPr lang="uk-UA" sz="2000" dirty="0"/>
              <a:t>- традиційний (класичний) аналіз; </a:t>
            </a:r>
          </a:p>
          <a:p>
            <a:pPr>
              <a:spcBef>
                <a:spcPts val="0"/>
              </a:spcBef>
            </a:pPr>
            <a:r>
              <a:rPr lang="uk-UA" sz="2000" dirty="0"/>
              <a:t>- контент-аналіз; </a:t>
            </a:r>
          </a:p>
          <a:p>
            <a:pPr>
              <a:spcBef>
                <a:spcPts val="0"/>
              </a:spcBef>
            </a:pPr>
            <a:r>
              <a:rPr lang="uk-UA" sz="2000" dirty="0"/>
              <a:t>- інформаційно-цільовий аналіз; </a:t>
            </a:r>
          </a:p>
          <a:p>
            <a:pPr>
              <a:spcBef>
                <a:spcPts val="0"/>
              </a:spcBef>
            </a:pPr>
            <a:r>
              <a:rPr lang="uk-UA" sz="2000" dirty="0"/>
              <a:t>- методи кореляційного та регресійного аналізу. </a:t>
            </a:r>
            <a:endParaRPr lang="uk-UA" sz="2000" dirty="0" smtClean="0"/>
          </a:p>
          <a:p>
            <a:pPr marL="0" indent="0">
              <a:spcBef>
                <a:spcPts val="0"/>
              </a:spcBef>
              <a:buNone/>
            </a:pPr>
            <a:r>
              <a:rPr lang="uk-UA" sz="2000" dirty="0"/>
              <a:t>Традиційний аналіз передбачає аналіз суті вторинних даних, який становить ланцюжок логічних міркувань (або інтерпретацію змісту документів). </a:t>
            </a:r>
            <a:endParaRPr lang="uk-UA" sz="2000" dirty="0" smtClean="0"/>
          </a:p>
          <a:p>
            <a:pPr marL="0" indent="0">
              <a:spcBef>
                <a:spcPts val="0"/>
              </a:spcBef>
              <a:buNone/>
            </a:pPr>
            <a:r>
              <a:rPr lang="uk-UA" sz="2000" dirty="0"/>
              <a:t>Контент-аналіз – процедура аналізу текстів з метою виявлення понять, суджень, процесів, які зустрічаються в тексті. </a:t>
            </a:r>
            <a:endParaRPr lang="uk-UA" sz="2000" dirty="0" smtClean="0"/>
          </a:p>
          <a:p>
            <a:pPr marL="0" indent="0">
              <a:spcBef>
                <a:spcPts val="0"/>
              </a:spcBef>
              <a:buNone/>
            </a:pPr>
            <a:r>
              <a:rPr lang="uk-UA" sz="2000" dirty="0"/>
              <a:t>Інформаційно-цільовий аналіз полягає в оцінці здатності автора реалізувати комунікаційні наміри шляхом звичайного аналізу інформаційних матеріалів</a:t>
            </a:r>
            <a:r>
              <a:rPr lang="uk-UA" sz="2000" dirty="0" smtClean="0"/>
              <a:t>.</a:t>
            </a:r>
          </a:p>
          <a:p>
            <a:pPr marL="0" indent="0">
              <a:spcBef>
                <a:spcPts val="0"/>
              </a:spcBef>
              <a:buNone/>
            </a:pPr>
            <a:r>
              <a:rPr lang="uk-UA" sz="2000" dirty="0"/>
              <a:t>Методи кореляційного та регресійного аналізу дають змогу визначити зв’язок та щільність зв’язку між результативною ознакою і змінними величинами. </a:t>
            </a:r>
          </a:p>
          <a:p>
            <a:pPr marL="0" indent="0">
              <a:spcBef>
                <a:spcPts val="0"/>
              </a:spcBef>
              <a:buNone/>
            </a:pPr>
            <a:endParaRPr lang="uk-UA" sz="1200" dirty="0"/>
          </a:p>
          <a:p>
            <a:pPr>
              <a:spcBef>
                <a:spcPts val="0"/>
              </a:spcBef>
            </a:pPr>
            <a:endParaRPr lang="uk-UA" sz="1200" dirty="0"/>
          </a:p>
          <a:p>
            <a:pPr marL="0" indent="0">
              <a:spcBef>
                <a:spcPts val="0"/>
              </a:spcBef>
              <a:buNone/>
            </a:pPr>
            <a:endParaRPr lang="uk-UA" sz="1200" dirty="0"/>
          </a:p>
          <a:p>
            <a:pPr marL="0" indent="0">
              <a:spcBef>
                <a:spcPts val="0"/>
              </a:spcBef>
              <a:buNone/>
            </a:pPr>
            <a:endParaRPr lang="uk-UA" sz="1200" dirty="0"/>
          </a:p>
          <a:p>
            <a:pPr marL="0" indent="0">
              <a:spcBef>
                <a:spcPts val="0"/>
              </a:spcBef>
              <a:buNone/>
            </a:pPr>
            <a:endParaRPr lang="uk-UA" sz="1200" dirty="0"/>
          </a:p>
          <a:p>
            <a:pPr marL="0" indent="0">
              <a:spcBef>
                <a:spcPts val="0"/>
              </a:spcBef>
              <a:buNone/>
            </a:pPr>
            <a:endParaRPr lang="uk-UA" sz="2000" dirty="0" smtClean="0"/>
          </a:p>
        </p:txBody>
      </p:sp>
    </p:spTree>
    <p:extLst>
      <p:ext uri="{BB962C8B-B14F-4D97-AF65-F5344CB8AC3E}">
        <p14:creationId xmlns:p14="http://schemas.microsoft.com/office/powerpoint/2010/main" val="1215398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86813" y="103239"/>
            <a:ext cx="12005187" cy="5338424"/>
          </a:xfrm>
        </p:spPr>
        <p:txBody>
          <a:bodyPr/>
          <a:lstStyle/>
          <a:p>
            <a:pPr marL="0" indent="0">
              <a:lnSpc>
                <a:spcPct val="85000"/>
              </a:lnSpc>
              <a:spcBef>
                <a:spcPts val="0"/>
              </a:spcBef>
              <a:buNone/>
            </a:pPr>
            <a:r>
              <a:rPr lang="uk-UA" sz="2000" dirty="0"/>
              <a:t>Польове дослідження – це метод збору й оцінки інформації безпосередньо про об’єкт дослідження, який реєструється шляхом опитування, експерименту і спостереження в момент її виникнення. </a:t>
            </a:r>
          </a:p>
          <a:p>
            <a:pPr>
              <a:lnSpc>
                <a:spcPct val="85000"/>
              </a:lnSpc>
              <a:spcBef>
                <a:spcPts val="0"/>
              </a:spcBef>
            </a:pPr>
            <a:r>
              <a:rPr lang="uk-UA" sz="2000" dirty="0"/>
              <a:t>Виділяють три основі методи польових досліджень: </a:t>
            </a:r>
          </a:p>
          <a:p>
            <a:pPr>
              <a:lnSpc>
                <a:spcPct val="85000"/>
              </a:lnSpc>
              <a:spcBef>
                <a:spcPts val="0"/>
              </a:spcBef>
            </a:pPr>
            <a:r>
              <a:rPr lang="uk-UA" sz="2000" dirty="0"/>
              <a:t>- емпіричні; </a:t>
            </a:r>
          </a:p>
          <a:p>
            <a:pPr>
              <a:lnSpc>
                <a:spcPct val="85000"/>
              </a:lnSpc>
              <a:spcBef>
                <a:spcPts val="0"/>
              </a:spcBef>
            </a:pPr>
            <a:r>
              <a:rPr lang="uk-UA" sz="2000" dirty="0"/>
              <a:t>- методи експертних оцінок; </a:t>
            </a:r>
          </a:p>
          <a:p>
            <a:pPr>
              <a:lnSpc>
                <a:spcPct val="85000"/>
              </a:lnSpc>
              <a:spcBef>
                <a:spcPts val="0"/>
              </a:spcBef>
            </a:pPr>
            <a:r>
              <a:rPr lang="uk-UA" sz="2000" dirty="0"/>
              <a:t>- економіко-математичні методи. </a:t>
            </a:r>
          </a:p>
          <a:p>
            <a:pPr>
              <a:lnSpc>
                <a:spcPct val="85000"/>
              </a:lnSpc>
              <a:spcBef>
                <a:spcPts val="0"/>
              </a:spcBef>
            </a:pPr>
            <a:r>
              <a:rPr lang="uk-UA" sz="2000" dirty="0"/>
              <a:t>Емпіричні методи базуються на вивченні реальних діючих об’єктів, із використанням спеціальних методів маркетингових або соціологічних досліджень, а також кабінетних досліджень. </a:t>
            </a:r>
          </a:p>
          <a:p>
            <a:pPr>
              <a:lnSpc>
                <a:spcPct val="85000"/>
              </a:lnSpc>
              <a:spcBef>
                <a:spcPts val="0"/>
              </a:spcBef>
            </a:pPr>
            <a:r>
              <a:rPr lang="uk-UA" sz="2000" dirty="0"/>
              <a:t>Методи експертних оцінок у цьому випадку також відносяться до маркетингових, однак не передбачають роботу із дійсними об’єктами. Свою думку щодо певних об’єктів або явищ висловлюють спеціалісти із даного питання, яких у межах дослідження називають експертами. </a:t>
            </a:r>
          </a:p>
          <a:p>
            <a:pPr>
              <a:lnSpc>
                <a:spcPct val="85000"/>
              </a:lnSpc>
              <a:spcBef>
                <a:spcPts val="0"/>
              </a:spcBef>
            </a:pPr>
            <a:r>
              <a:rPr lang="uk-UA" sz="2000" dirty="0"/>
              <a:t>Економіко-математичні методи у першу чергу використовуються при всіх маркетингових дослідженнях у процесі обробки даних. </a:t>
            </a:r>
            <a:endParaRPr lang="uk-UA" sz="2000" dirty="0" smtClean="0"/>
          </a:p>
          <a:p>
            <a:pPr marL="0" indent="0">
              <a:lnSpc>
                <a:spcPct val="85000"/>
              </a:lnSpc>
              <a:spcBef>
                <a:spcPts val="0"/>
              </a:spcBef>
              <a:buNone/>
            </a:pPr>
            <a:r>
              <a:rPr lang="uk-UA" sz="2000" dirty="0"/>
              <a:t>Для синдикатних досліджень, які проводяться одночасно для кількох користувачів, виділяють такі методи: </a:t>
            </a:r>
          </a:p>
          <a:p>
            <a:pPr>
              <a:lnSpc>
                <a:spcPct val="85000"/>
              </a:lnSpc>
              <a:spcBef>
                <a:spcPts val="0"/>
              </a:spcBef>
            </a:pPr>
            <a:r>
              <a:rPr lang="uk-UA" sz="2000" dirty="0"/>
              <a:t>- омнібус; </a:t>
            </a:r>
          </a:p>
          <a:p>
            <a:pPr>
              <a:lnSpc>
                <a:spcPct val="85000"/>
              </a:lnSpc>
              <a:spcBef>
                <a:spcPts val="0"/>
              </a:spcBef>
            </a:pPr>
            <a:r>
              <a:rPr lang="uk-UA" sz="2000" dirty="0"/>
              <a:t>- панель; </a:t>
            </a:r>
          </a:p>
          <a:p>
            <a:pPr>
              <a:lnSpc>
                <a:spcPct val="85000"/>
              </a:lnSpc>
              <a:spcBef>
                <a:spcPts val="0"/>
              </a:spcBef>
            </a:pPr>
            <a:r>
              <a:rPr lang="uk-UA" sz="2000" dirty="0"/>
              <a:t>- моніторинг. </a:t>
            </a:r>
          </a:p>
          <a:p>
            <a:pPr>
              <a:lnSpc>
                <a:spcPct val="85000"/>
              </a:lnSpc>
              <a:spcBef>
                <a:spcPts val="0"/>
              </a:spcBef>
            </a:pPr>
            <a:endParaRPr lang="uk-UA" sz="2000" dirty="0"/>
          </a:p>
          <a:p>
            <a:pPr>
              <a:lnSpc>
                <a:spcPct val="85000"/>
              </a:lnSpc>
              <a:spcBef>
                <a:spcPts val="0"/>
              </a:spcBef>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p:txBody>
      </p:sp>
    </p:spTree>
    <p:extLst>
      <p:ext uri="{BB962C8B-B14F-4D97-AF65-F5344CB8AC3E}">
        <p14:creationId xmlns:p14="http://schemas.microsoft.com/office/powerpoint/2010/main" val="3426406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lnSpc>
                <a:spcPct val="85000"/>
              </a:lnSpc>
              <a:spcBef>
                <a:spcPts val="0"/>
              </a:spcBef>
              <a:buNone/>
            </a:pPr>
            <a:r>
              <a:rPr lang="uk-UA" sz="2000" dirty="0"/>
              <a:t>Омнібус – це регулярне дослідження, яке проводиться маркетинговими фірмами з певною періодичністю (раз на один або два місяці тощо) за єдиною методикою і складається із кількох блоків запитань. </a:t>
            </a:r>
            <a:endParaRPr lang="uk-UA" sz="2000" dirty="0" smtClean="0"/>
          </a:p>
          <a:p>
            <a:pPr>
              <a:lnSpc>
                <a:spcPct val="85000"/>
              </a:lnSpc>
              <a:spcBef>
                <a:spcPts val="0"/>
              </a:spcBef>
            </a:pPr>
            <a:r>
              <a:rPr lang="uk-UA" sz="2000" dirty="0"/>
              <a:t>Панель – це періодичне збирання даних в однієї і тієї ж самої групи респондентів. </a:t>
            </a:r>
          </a:p>
          <a:p>
            <a:pPr>
              <a:lnSpc>
                <a:spcPct val="85000"/>
              </a:lnSpc>
              <a:spcBef>
                <a:spcPts val="0"/>
              </a:spcBef>
            </a:pPr>
            <a:r>
              <a:rPr lang="uk-UA" sz="2000" dirty="0"/>
              <a:t>Панель (панельне дослідження) – це форма опитування, яка передбачає збір даних, що періодично повторюються, в одних і тих самих респондентів, на одну й ту ж саму тему із метою моніторингу змін, що відбуваються у результаті проведення маркетингових кампаній та впливу чинників зовнішнього середовища</a:t>
            </a:r>
            <a:r>
              <a:rPr lang="uk-UA" sz="2000" dirty="0" smtClean="0"/>
              <a:t>.</a:t>
            </a:r>
          </a:p>
          <a:p>
            <a:pPr>
              <a:lnSpc>
                <a:spcPct val="85000"/>
              </a:lnSpc>
              <a:spcBef>
                <a:spcPts val="0"/>
              </a:spcBef>
            </a:pPr>
            <a:r>
              <a:rPr lang="uk-UA" sz="2000" dirty="0"/>
              <a:t>- споживчі панелі; </a:t>
            </a:r>
          </a:p>
          <a:p>
            <a:pPr>
              <a:lnSpc>
                <a:spcPct val="85000"/>
              </a:lnSpc>
              <a:spcBef>
                <a:spcPts val="0"/>
              </a:spcBef>
            </a:pPr>
            <a:r>
              <a:rPr lang="uk-UA" sz="2000" dirty="0"/>
              <a:t>- торгові панелі – панелі роздрібної і оптової торгівлі; </a:t>
            </a:r>
          </a:p>
          <a:p>
            <a:pPr>
              <a:lnSpc>
                <a:spcPct val="85000"/>
              </a:lnSpc>
              <a:spcBef>
                <a:spcPts val="0"/>
              </a:spcBef>
            </a:pPr>
            <a:r>
              <a:rPr lang="uk-UA" sz="2000" dirty="0"/>
              <a:t>- спеціальні </a:t>
            </a:r>
            <a:r>
              <a:rPr lang="uk-UA" sz="2000" dirty="0" smtClean="0"/>
              <a:t>панелі: </a:t>
            </a:r>
            <a:r>
              <a:rPr lang="uk-UA" sz="2000" dirty="0"/>
              <a:t>панель готелів, панель закладів громадського харчування (кафе, ресторани, бари, заклади швидкого харчування), панель медичних закладів, панель розважальних закладів, панель банків, панель сервісних центрів; панель страхових компаній. </a:t>
            </a:r>
          </a:p>
          <a:p>
            <a:pPr marL="0" indent="0">
              <a:lnSpc>
                <a:spcPct val="85000"/>
              </a:lnSpc>
              <a:spcBef>
                <a:spcPts val="0"/>
              </a:spcBef>
              <a:buNone/>
            </a:pPr>
            <a:r>
              <a:rPr lang="uk-UA" sz="2000" dirty="0"/>
              <a:t>Споживча панель – це періодичне дослідження, об’єктом якого виступають домашні господарства або окремі споживачі. </a:t>
            </a:r>
            <a:endParaRPr lang="uk-UA" sz="2000" dirty="0" smtClean="0"/>
          </a:p>
          <a:p>
            <a:pPr marL="0" indent="0">
              <a:lnSpc>
                <a:spcPct val="85000"/>
              </a:lnSpc>
              <a:spcBef>
                <a:spcPts val="0"/>
              </a:spcBef>
              <a:buNone/>
            </a:pPr>
            <a:r>
              <a:rPr lang="uk-UA" sz="2000" dirty="0"/>
              <a:t>Торгові панелі – це періодичні дослідження, які проводяться над точками роздрібної або оптової торгівлі шляхом спостереження за збутом продукції певної кількості підприємств</a:t>
            </a:r>
            <a:r>
              <a:rPr lang="uk-UA" sz="2000" dirty="0" smtClean="0"/>
              <a:t>.</a:t>
            </a:r>
          </a:p>
          <a:p>
            <a:pPr marL="0" indent="0">
              <a:lnSpc>
                <a:spcPct val="85000"/>
              </a:lnSpc>
              <a:spcBef>
                <a:spcPts val="0"/>
              </a:spcBef>
              <a:buNone/>
            </a:pPr>
            <a:r>
              <a:rPr lang="uk-UA" sz="2000" dirty="0"/>
              <a:t>Моніторинг – це дослідження, яке передбачає надання передплатникам уніфікованих оглядів стандартизованих даних (наприклад моніторинг преси, телебачення). </a:t>
            </a:r>
          </a:p>
          <a:p>
            <a:pPr marL="0" indent="0">
              <a:lnSpc>
                <a:spcPct val="85000"/>
              </a:lnSpc>
              <a:spcBef>
                <a:spcPts val="0"/>
              </a:spcBef>
              <a:buNone/>
            </a:pPr>
            <a:r>
              <a:rPr lang="uk-UA" sz="2000" dirty="0" smtClean="0"/>
              <a:t> </a:t>
            </a: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a:lnSpc>
                <a:spcPct val="85000"/>
              </a:lnSpc>
              <a:spcBef>
                <a:spcPts val="0"/>
              </a:spcBef>
            </a:pPr>
            <a:endParaRPr lang="uk-UA" sz="2000" dirty="0"/>
          </a:p>
          <a:p>
            <a:pPr>
              <a:lnSpc>
                <a:spcPct val="85000"/>
              </a:lnSpc>
              <a:spcBef>
                <a:spcPts val="0"/>
              </a:spcBef>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p:txBody>
      </p:sp>
    </p:spTree>
    <p:extLst>
      <p:ext uri="{BB962C8B-B14F-4D97-AF65-F5344CB8AC3E}">
        <p14:creationId xmlns:p14="http://schemas.microsoft.com/office/powerpoint/2010/main" val="636426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619432"/>
            <a:ext cx="12192000" cy="5338424"/>
          </a:xfrm>
        </p:spPr>
        <p:txBody>
          <a:bodyPr/>
          <a:lstStyle/>
          <a:p>
            <a:pPr marL="0" indent="0">
              <a:spcBef>
                <a:spcPts val="0"/>
              </a:spcBef>
              <a:buNone/>
            </a:pPr>
            <a:r>
              <a:rPr lang="uk-UA" sz="2000" dirty="0"/>
              <a:t>Аналогічно до видів маркетингових досліджень, залежно від того, якого типу дані отримують у результаті дослідження, виділяють дві групи методів: </a:t>
            </a:r>
          </a:p>
          <a:p>
            <a:pPr>
              <a:spcBef>
                <a:spcPts val="0"/>
              </a:spcBef>
            </a:pPr>
            <a:r>
              <a:rPr lang="uk-UA" sz="2000" dirty="0"/>
              <a:t>- методи якісних досліджень; </a:t>
            </a:r>
          </a:p>
          <a:p>
            <a:pPr>
              <a:spcBef>
                <a:spcPts val="0"/>
              </a:spcBef>
            </a:pPr>
            <a:r>
              <a:rPr lang="uk-UA" sz="2000" dirty="0"/>
              <a:t>- методи кількісних досліджень. </a:t>
            </a:r>
          </a:p>
          <a:p>
            <a:pPr marL="0" indent="0">
              <a:spcBef>
                <a:spcPts val="0"/>
              </a:spcBef>
              <a:buNone/>
            </a:pPr>
            <a:r>
              <a:rPr lang="uk-UA" sz="2000" dirty="0"/>
              <a:t>Якісні методи досліджень переважно базуються на різних формах опитувань та експертних методик. </a:t>
            </a:r>
          </a:p>
          <a:p>
            <a:pPr marL="0" indent="0">
              <a:spcBef>
                <a:spcPts val="0"/>
              </a:spcBef>
              <a:buNone/>
            </a:pPr>
            <a:r>
              <a:rPr lang="uk-UA" sz="2000" dirty="0"/>
              <a:t>До методів якісних маркетингових досліджень відносять: </a:t>
            </a:r>
          </a:p>
          <a:p>
            <a:pPr>
              <a:spcBef>
                <a:spcPts val="0"/>
              </a:spcBef>
            </a:pPr>
            <a:r>
              <a:rPr lang="uk-UA" sz="2000" dirty="0"/>
              <a:t>- опитування, інтерв’ю; </a:t>
            </a:r>
          </a:p>
          <a:p>
            <a:pPr>
              <a:spcBef>
                <a:spcPts val="0"/>
              </a:spcBef>
            </a:pPr>
            <a:r>
              <a:rPr lang="uk-UA" sz="2000" dirty="0"/>
              <a:t>- анкетування; </a:t>
            </a:r>
          </a:p>
          <a:p>
            <a:pPr>
              <a:spcBef>
                <a:spcPts val="0"/>
              </a:spcBef>
            </a:pPr>
            <a:r>
              <a:rPr lang="uk-UA" sz="2000" dirty="0"/>
              <a:t>- глибинне інтерв’ю; </a:t>
            </a:r>
          </a:p>
          <a:p>
            <a:pPr>
              <a:spcBef>
                <a:spcPts val="0"/>
              </a:spcBef>
            </a:pPr>
            <a:r>
              <a:rPr lang="uk-UA" sz="2000" dirty="0"/>
              <a:t>- фокус-групи; </a:t>
            </a:r>
          </a:p>
          <a:p>
            <a:pPr>
              <a:spcBef>
                <a:spcPts val="0"/>
              </a:spcBef>
            </a:pPr>
            <a:r>
              <a:rPr lang="uk-UA" sz="2000" dirty="0"/>
              <a:t>- спостереження; </a:t>
            </a:r>
          </a:p>
          <a:p>
            <a:pPr>
              <a:spcBef>
                <a:spcPts val="0"/>
              </a:spcBef>
            </a:pPr>
            <a:r>
              <a:rPr lang="uk-UA" sz="2000" dirty="0"/>
              <a:t>- експеримент; </a:t>
            </a:r>
          </a:p>
          <a:p>
            <a:pPr>
              <a:spcBef>
                <a:spcPts val="0"/>
              </a:spcBef>
            </a:pPr>
            <a:r>
              <a:rPr lang="uk-UA" sz="2000" dirty="0"/>
              <a:t>- експертні методи; </a:t>
            </a:r>
          </a:p>
          <a:p>
            <a:pPr>
              <a:spcBef>
                <a:spcPts val="0"/>
              </a:spcBef>
            </a:pPr>
            <a:r>
              <a:rPr lang="uk-UA" sz="2000" dirty="0"/>
              <a:t>- аналіз протоколу; </a:t>
            </a:r>
          </a:p>
          <a:p>
            <a:pPr>
              <a:spcBef>
                <a:spcPts val="0"/>
              </a:spcBef>
            </a:pPr>
            <a:r>
              <a:rPr lang="uk-UA" sz="2000" dirty="0"/>
              <a:t>- проекційні методи. </a:t>
            </a:r>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53153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buNone/>
            </a:pPr>
            <a:r>
              <a:rPr lang="uk-UA" sz="2000" dirty="0"/>
              <a:t>Опитування – це метод збору первинної інформації шляхом вияснення суб’єктивних думок, переваг, установок людей по відношенню до певного об’єкту</a:t>
            </a:r>
            <a:r>
              <a:rPr lang="uk-UA" sz="2000" dirty="0" smtClean="0"/>
              <a:t>.</a:t>
            </a:r>
          </a:p>
          <a:p>
            <a:pPr marL="0" indent="0">
              <a:buNone/>
            </a:pPr>
            <a:r>
              <a:rPr lang="uk-UA" sz="2000" dirty="0"/>
              <a:t>Фокус-група – це форма опитування, яка передбачає </a:t>
            </a:r>
            <a:r>
              <a:rPr lang="uk-UA" sz="2000" dirty="0" err="1"/>
              <a:t>всестороннє</a:t>
            </a:r>
            <a:r>
              <a:rPr lang="uk-UA" sz="2000" dirty="0"/>
              <a:t> дискусійне обговорення проблеми із відібраною групою людей (7-15 осіб), що проводиться модератором із метою встановлення якісних параметрів поведінки споживачів. </a:t>
            </a:r>
            <a:endParaRPr lang="uk-UA" sz="2000" dirty="0" smtClean="0"/>
          </a:p>
          <a:p>
            <a:pPr marL="0" indent="0">
              <a:buNone/>
            </a:pPr>
            <a:r>
              <a:rPr lang="uk-UA" sz="2000" dirty="0"/>
              <a:t>Глибинне інтерв’ю – це інтерв’ю, яке проводиться один на один з респондентом. Воно схоже за своїми характеристиками і суттю до фокус-груп, різниця полягає лише у тому, що розмова проводиться лише з однією людиною. </a:t>
            </a:r>
          </a:p>
          <a:p>
            <a:pPr marL="0" indent="0">
              <a:buNone/>
            </a:pPr>
            <a:r>
              <a:rPr lang="uk-UA" sz="2000" dirty="0"/>
              <a:t>Експеримент – це дослідження, під час якого має бути встановлено, як зміна однієї чи кількох незалежних змінних впливає на одну (або кілька) залежних змінних. </a:t>
            </a:r>
            <a:endParaRPr lang="uk-UA" sz="2000" dirty="0" smtClean="0"/>
          </a:p>
          <a:p>
            <a:r>
              <a:rPr lang="uk-UA" sz="2000" dirty="0"/>
              <a:t>У залежності від середовища проведення експерименту виділяють: </a:t>
            </a:r>
          </a:p>
          <a:p>
            <a:r>
              <a:rPr lang="uk-UA" sz="2000" i="1" dirty="0"/>
              <a:t>- лабораторні експерименти</a:t>
            </a:r>
            <a:r>
              <a:rPr lang="uk-UA" sz="2000" dirty="0"/>
              <a:t> – експерименти, які проводяться у штучних умовах. Зокрема, до них можна віднести різні види фізіологічних тестів, окремі види фокус-груп; </a:t>
            </a:r>
          </a:p>
          <a:p>
            <a:r>
              <a:rPr lang="uk-UA" sz="2000" i="1" dirty="0"/>
              <a:t>- польові експерименти</a:t>
            </a:r>
            <a:r>
              <a:rPr lang="uk-UA" sz="2000" dirty="0"/>
              <a:t> – які проводяться у зовнішніх, реальних умовах, переважно без поінформування об’єктів такого експерименту про їх проведення. </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830872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buNone/>
            </a:pPr>
            <a:r>
              <a:rPr lang="uk-UA" sz="2000" dirty="0"/>
              <a:t>Опитування – це метод збору первинної інформації шляхом вияснення суб’єктивних думок, переваг, установок людей по відношенню до певного об’єкту</a:t>
            </a:r>
            <a:r>
              <a:rPr lang="uk-UA" sz="2000" dirty="0" smtClean="0"/>
              <a:t>.</a:t>
            </a:r>
          </a:p>
          <a:p>
            <a:pPr marL="0" indent="0">
              <a:buNone/>
            </a:pPr>
            <a:r>
              <a:rPr lang="uk-UA" sz="2000" dirty="0"/>
              <a:t>Фокус-група – це форма опитування, яка передбачає </a:t>
            </a:r>
            <a:r>
              <a:rPr lang="uk-UA" sz="2000" dirty="0" err="1"/>
              <a:t>всестороннє</a:t>
            </a:r>
            <a:r>
              <a:rPr lang="uk-UA" sz="2000" dirty="0"/>
              <a:t> дискусійне обговорення проблеми із відібраною групою людей (7-15 осіб), що проводиться модератором із метою встановлення якісних параметрів поведінки споживачів. </a:t>
            </a:r>
            <a:endParaRPr lang="uk-UA" sz="2000" dirty="0" smtClean="0"/>
          </a:p>
          <a:p>
            <a:pPr marL="0" indent="0">
              <a:buNone/>
            </a:pPr>
            <a:r>
              <a:rPr lang="uk-UA" sz="2000" dirty="0"/>
              <a:t>Глибинне інтерв’ю – це інтерв’ю, яке проводиться один на один з респондентом. Воно схоже за своїми характеристиками і суттю до фокус-груп, різниця полягає лише у тому, що розмова проводиться лише з однією людиною. </a:t>
            </a:r>
          </a:p>
          <a:p>
            <a:pPr marL="0" indent="0">
              <a:buNone/>
            </a:pPr>
            <a:r>
              <a:rPr lang="uk-UA" sz="2000" dirty="0"/>
              <a:t>Експеримент – це дослідження, під час якого має бути встановлено, як зміна однієї чи кількох незалежних змінних впливає на одну (або кілька) залежних змінних. </a:t>
            </a:r>
            <a:endParaRPr lang="uk-UA" sz="2000" dirty="0" smtClean="0"/>
          </a:p>
          <a:p>
            <a:pPr marL="0" indent="0">
              <a:buNone/>
            </a:pPr>
            <a:r>
              <a:rPr lang="uk-UA" sz="2000" dirty="0"/>
              <a:t>У залежності від середовища проведення експерименту виділяють: </a:t>
            </a:r>
          </a:p>
          <a:p>
            <a:r>
              <a:rPr lang="uk-UA" sz="2000" i="1" dirty="0" smtClean="0"/>
              <a:t>лабораторні </a:t>
            </a:r>
            <a:r>
              <a:rPr lang="uk-UA" sz="2000" i="1" dirty="0"/>
              <a:t>експерименти</a:t>
            </a:r>
            <a:r>
              <a:rPr lang="uk-UA" sz="2000" dirty="0"/>
              <a:t> – експерименти, які проводяться у штучних умовах. Зокрема, до них можна віднести різні види фізіологічних тестів, окремі види фокус-груп; </a:t>
            </a:r>
          </a:p>
          <a:p>
            <a:r>
              <a:rPr lang="uk-UA" sz="2000" i="1" dirty="0" smtClean="0"/>
              <a:t>польові </a:t>
            </a:r>
            <a:r>
              <a:rPr lang="uk-UA" sz="2000" i="1" dirty="0"/>
              <a:t>експерименти</a:t>
            </a:r>
            <a:r>
              <a:rPr lang="uk-UA" sz="2000" dirty="0"/>
              <a:t> – які проводяться у зовнішніх, реальних умовах, переважно без поінформування об’єктів такого експерименту про їх проведення. </a:t>
            </a:r>
            <a:endParaRPr lang="uk-UA" sz="2000" dirty="0" smtClean="0"/>
          </a:p>
          <a:p>
            <a:pPr marL="0" indent="0">
              <a:buNone/>
            </a:pPr>
            <a:r>
              <a:rPr lang="uk-UA" sz="2000" dirty="0"/>
              <a:t>Експертні методи – це методи, які використовуються на стику соціології, маркетингу і управління. Основними із них є метод «мозкового штурму», метод </a:t>
            </a:r>
            <a:r>
              <a:rPr lang="uk-UA" sz="2000" dirty="0" err="1"/>
              <a:t>Дельфі</a:t>
            </a:r>
            <a:r>
              <a:rPr lang="uk-UA" sz="2000" dirty="0"/>
              <a:t> тощо. </a:t>
            </a:r>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92359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buNone/>
            </a:pPr>
            <a:r>
              <a:rPr lang="uk-UA" sz="2000" dirty="0"/>
              <a:t>Спостереження – це спосіб отримання інформації, за якого спостерігач не вступає в безпосередній контакт з об’єктом, за яким ведеться </a:t>
            </a:r>
            <a:r>
              <a:rPr lang="uk-UA" sz="2000" dirty="0" err="1" smtClean="0"/>
              <a:t>спостЕреження</a:t>
            </a:r>
            <a:r>
              <a:rPr lang="uk-UA" sz="2000" dirty="0"/>
              <a:t>. </a:t>
            </a:r>
            <a:endParaRPr lang="uk-UA" sz="2000" dirty="0" smtClean="0"/>
          </a:p>
          <a:p>
            <a:pPr marL="0" indent="0">
              <a:buNone/>
            </a:pPr>
            <a:r>
              <a:rPr lang="uk-UA" sz="2000" dirty="0"/>
              <a:t>Аналіз протоколу – це метод дослідження, за якого респондента просять описати всі фактори та аргументи, якими він керується, приймаючи рішення в конкретній ситуації. </a:t>
            </a:r>
            <a:endParaRPr lang="uk-UA" sz="2000" dirty="0" smtClean="0"/>
          </a:p>
          <a:p>
            <a:pPr marL="0" indent="0">
              <a:buNone/>
            </a:pPr>
            <a:r>
              <a:rPr lang="uk-UA" sz="2000" dirty="0"/>
              <a:t>Проекційні методи мають на меті створити певну імітовану ситуацію, що дасть змогу здобути інформацію, отримати яку складно під час прямого опитування. До проекційних методів відносять: </a:t>
            </a:r>
          </a:p>
          <a:p>
            <a:r>
              <a:rPr lang="uk-UA" sz="2000" dirty="0"/>
              <a:t>- асоціативні методи; </a:t>
            </a:r>
          </a:p>
          <a:p>
            <a:r>
              <a:rPr lang="uk-UA" sz="2000" dirty="0"/>
              <a:t>- дослідження за допомогою завершення речень; </a:t>
            </a:r>
          </a:p>
          <a:p>
            <a:r>
              <a:rPr lang="uk-UA" sz="2000" dirty="0"/>
              <a:t>- тестування ілюстрацій; </a:t>
            </a:r>
          </a:p>
          <a:p>
            <a:r>
              <a:rPr lang="uk-UA" sz="2000" dirty="0"/>
              <a:t>- розігрування ролей;</a:t>
            </a:r>
          </a:p>
          <a:p>
            <a:r>
              <a:rPr lang="uk-UA" sz="2000" dirty="0"/>
              <a:t>- ретроспективні бесіди. </a:t>
            </a:r>
          </a:p>
          <a:p>
            <a:pPr marL="0" indent="0">
              <a:buNone/>
            </a:pPr>
            <a:r>
              <a:rPr lang="uk-UA" sz="2000" i="1" dirty="0"/>
              <a:t>Асоціативні методи</a:t>
            </a:r>
            <a:r>
              <a:rPr lang="uk-UA" sz="2000" dirty="0"/>
              <a:t> – передбачають проведення бесід, мета яких – вивчити, які асоціації виникають у споживача в тій чи іншій ситуації. </a:t>
            </a:r>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89764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buNone/>
            </a:pPr>
            <a:r>
              <a:rPr lang="uk-UA" sz="2000" i="1" dirty="0"/>
              <a:t>Тестування за допомогою завершення речення</a:t>
            </a:r>
            <a:r>
              <a:rPr lang="uk-UA" sz="2000" dirty="0"/>
              <a:t> передбачає, що респондент повинен закінчити своїми словами незакінчене речення. Це дає можливість визначити ключові спонукальні мотиви вибору споживача. </a:t>
            </a:r>
          </a:p>
          <a:p>
            <a:pPr marL="0" indent="0">
              <a:buNone/>
            </a:pPr>
            <a:r>
              <a:rPr lang="uk-UA" sz="2000" i="1" dirty="0"/>
              <a:t>Тестування ілюстрації</a:t>
            </a:r>
            <a:r>
              <a:rPr lang="uk-UA" sz="2000" dirty="0"/>
              <a:t> передбачає, що респондентові показують ілюстрацію і просять висловити реакцію або висловитися від імені персонажів, зображених на малюнку. </a:t>
            </a:r>
            <a:endParaRPr lang="uk-UA" sz="2000" dirty="0" smtClean="0"/>
          </a:p>
          <a:p>
            <a:pPr marL="0" indent="0">
              <a:buNone/>
            </a:pPr>
            <a:r>
              <a:rPr lang="uk-UA" sz="2000" i="1" dirty="0"/>
              <a:t>Розігрування ролей</a:t>
            </a:r>
            <a:r>
              <a:rPr lang="uk-UA" sz="2000" dirty="0"/>
              <a:t> – проекційний метод дослідження, за якого учасник дослідження входить у роль учасника певної ситуації й описує його дії. Мета цього методу – визначити приховані мотиви, емоції, систему цінностей споживачів. </a:t>
            </a:r>
          </a:p>
          <a:p>
            <a:pPr marL="0" indent="0">
              <a:buNone/>
            </a:pPr>
            <a:r>
              <a:rPr lang="uk-UA" sz="2000" i="1" dirty="0"/>
              <a:t>Ретроспективна бесіда</a:t>
            </a:r>
            <a:r>
              <a:rPr lang="uk-UA" sz="2000" dirty="0"/>
              <a:t> спрямована на те, щоб респондент згадав сцени, характерні для ситуації, яку вивчають. </a:t>
            </a:r>
            <a:endParaRPr lang="uk-UA" sz="2000" dirty="0" smtClean="0"/>
          </a:p>
          <a:p>
            <a:pPr marL="0" indent="0">
              <a:buNone/>
            </a:pPr>
            <a:r>
              <a:rPr lang="uk-UA" sz="2000" dirty="0"/>
              <a:t>Кількісні дослідження – збирання та аналіз даних у процесі опитування з використанням запитань закритого типу, які підлягають статистичній обробці. </a:t>
            </a:r>
          </a:p>
          <a:p>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400573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buNone/>
            </a:pPr>
            <a:r>
              <a:rPr lang="uk-UA" sz="2000" dirty="0"/>
              <a:t>Окремо за доцільне розглянути методи, які використовуються для збору інформації в рекламних дослідженнях. Частина цих методів актуальна і для інших видів досліджень. </a:t>
            </a:r>
          </a:p>
          <a:p>
            <a:pPr marL="0" indent="0">
              <a:buNone/>
            </a:pPr>
            <a:r>
              <a:rPr lang="uk-UA" sz="2000" dirty="0"/>
              <a:t>Основні методи збору інформації, які використовуються при маркетингових дослідженнях реклами: </a:t>
            </a:r>
            <a:endParaRPr lang="uk-UA" sz="2000" dirty="0" smtClean="0"/>
          </a:p>
          <a:p>
            <a:pPr marL="742950" indent="-742950">
              <a:buAutoNum type="arabicPeriod"/>
            </a:pPr>
            <a:r>
              <a:rPr lang="uk-UA" sz="2000" i="1" dirty="0" smtClean="0"/>
              <a:t>Метод </a:t>
            </a:r>
            <a:r>
              <a:rPr lang="uk-UA" sz="2000" i="1" dirty="0"/>
              <a:t>пошукових досліджень</a:t>
            </a:r>
            <a:r>
              <a:rPr lang="uk-UA" sz="2000" dirty="0"/>
              <a:t> – це найпростіші дослідження, які відбуваються засобами рекламного агентства або замовника реклами. </a:t>
            </a:r>
            <a:endParaRPr lang="uk-UA" sz="2000" dirty="0" smtClean="0"/>
          </a:p>
          <a:p>
            <a:pPr marL="742950" indent="-742950">
              <a:buAutoNum type="arabicPeriod"/>
            </a:pPr>
            <a:r>
              <a:rPr lang="uk-UA" sz="2000" i="1" dirty="0" smtClean="0"/>
              <a:t>Метод </a:t>
            </a:r>
            <a:r>
              <a:rPr lang="uk-UA" sz="2000" i="1" dirty="0"/>
              <a:t>діагностичного польового дослідження</a:t>
            </a:r>
            <a:r>
              <a:rPr lang="uk-UA" sz="2000" dirty="0"/>
              <a:t> використовується для визначення найкращого підходу із набору можливих. </a:t>
            </a:r>
            <a:endParaRPr lang="uk-UA" sz="2000" dirty="0" smtClean="0"/>
          </a:p>
          <a:p>
            <a:pPr marL="742950" indent="-742950">
              <a:buAutoNum type="arabicPeriod"/>
            </a:pPr>
            <a:r>
              <a:rPr lang="uk-UA" sz="2000" i="1" dirty="0" smtClean="0"/>
              <a:t>Оглядовий </a:t>
            </a:r>
            <a:r>
              <a:rPr lang="uk-UA" sz="2000" i="1" dirty="0"/>
              <a:t>метод</a:t>
            </a:r>
            <a:r>
              <a:rPr lang="uk-UA" sz="2000" dirty="0"/>
              <a:t> – це дослідження, яке використовує структуровані форми інтерв’ю, в якому великій кількості людей задають одинакові запитання. </a:t>
            </a:r>
            <a:endParaRPr lang="uk-UA" sz="2000" dirty="0" smtClean="0"/>
          </a:p>
          <a:p>
            <a:pPr marL="742950" indent="-742950">
              <a:buAutoNum type="arabicPeriod"/>
            </a:pPr>
            <a:r>
              <a:rPr lang="uk-UA" sz="2000" i="1" dirty="0" smtClean="0"/>
              <a:t>Метод </a:t>
            </a:r>
            <a:r>
              <a:rPr lang="uk-UA" sz="2000" i="1" dirty="0"/>
              <a:t>правдивості</a:t>
            </a:r>
            <a:r>
              <a:rPr lang="uk-UA" sz="2000" dirty="0"/>
              <a:t> – це метод дослідження, який використовує набір змінних для перевірки гіпотез. </a:t>
            </a:r>
            <a:endParaRPr lang="uk-UA" sz="2000" dirty="0" smtClean="0"/>
          </a:p>
          <a:p>
            <a:pPr marL="742950" indent="-742950">
              <a:buAutoNum type="arabicPeriod"/>
            </a:pPr>
            <a:r>
              <a:rPr lang="uk-UA" sz="2000" i="1" dirty="0" smtClean="0"/>
              <a:t>Пряме </a:t>
            </a:r>
            <a:r>
              <a:rPr lang="uk-UA" sz="2000" i="1" dirty="0"/>
              <a:t>спостереження</a:t>
            </a:r>
            <a:r>
              <a:rPr lang="uk-UA" sz="2000" dirty="0"/>
              <a:t> – це тип польових досліджень, при якому дослідники в природних умовах записують поведінку споживачів. </a:t>
            </a:r>
            <a:endParaRPr lang="uk-UA" sz="2000" dirty="0" smtClean="0"/>
          </a:p>
          <a:p>
            <a:pPr marL="742950" indent="-742950">
              <a:buFont typeface="Arial" panose="020B0604020202020204" pitchFamily="34" charset="0"/>
              <a:buAutoNum type="arabicPeriod"/>
            </a:pPr>
            <a:r>
              <a:rPr lang="uk-UA" sz="2000" i="1" dirty="0" smtClean="0"/>
              <a:t>Панельне </a:t>
            </a:r>
            <a:r>
              <a:rPr lang="uk-UA" sz="2000" i="1" dirty="0"/>
              <a:t>дослідження</a:t>
            </a:r>
            <a:r>
              <a:rPr lang="uk-UA" sz="2000" dirty="0"/>
              <a:t> – це тривале опитування, в якому замість анкет використовують так-звані «щоденники споживача». Респонденту дається такий щоденник і він протягом певного терміну заповнює його в домашніх умовах. </a:t>
            </a:r>
          </a:p>
          <a:p>
            <a:pPr marL="742950" indent="-742950">
              <a:buAutoNum type="arabicPeriod"/>
            </a:pPr>
            <a:endParaRPr lang="uk-UA" sz="2000" dirty="0"/>
          </a:p>
          <a:p>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576357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334960" y="1038678"/>
            <a:ext cx="11522075" cy="4176713"/>
          </a:xfrm>
        </p:spPr>
        <p:txBody>
          <a:bodyPr/>
          <a:lstStyle/>
          <a:p>
            <a:pPr marL="0" lvl="0" indent="0">
              <a:buNone/>
            </a:pPr>
            <a:r>
              <a:rPr lang="uk-UA" sz="2400" dirty="0" smtClean="0"/>
              <a:t>1. Сутність </a:t>
            </a:r>
            <a:r>
              <a:rPr lang="uk-UA" sz="2400" dirty="0"/>
              <a:t>маркетингових досліджень</a:t>
            </a:r>
          </a:p>
          <a:p>
            <a:pPr marL="0" lvl="0" indent="0">
              <a:buNone/>
            </a:pPr>
            <a:r>
              <a:rPr lang="uk-UA" sz="2400" dirty="0" smtClean="0"/>
              <a:t>2. Класифікація </a:t>
            </a:r>
            <a:r>
              <a:rPr lang="uk-UA" sz="2400" dirty="0"/>
              <a:t>маркетингових досліджень</a:t>
            </a:r>
          </a:p>
          <a:p>
            <a:pPr marL="0" lvl="0" indent="0">
              <a:buNone/>
            </a:pPr>
            <a:r>
              <a:rPr lang="uk-UA" sz="2400" dirty="0" smtClean="0"/>
              <a:t>3. Методика </a:t>
            </a:r>
            <a:r>
              <a:rPr lang="uk-UA" sz="2400" dirty="0"/>
              <a:t>проведення маркетингових досліджень</a:t>
            </a:r>
          </a:p>
          <a:p>
            <a:pPr marL="0" lvl="0" indent="0">
              <a:buNone/>
            </a:pPr>
            <a:r>
              <a:rPr lang="uk-UA" sz="2400" dirty="0" smtClean="0"/>
              <a:t>4. Процес </a:t>
            </a:r>
            <a:r>
              <a:rPr lang="uk-UA" sz="2400" dirty="0"/>
              <a:t>маркетингових досліджень та його етапи</a:t>
            </a:r>
          </a:p>
          <a:p>
            <a:pPr marL="0" lvl="0" indent="0">
              <a:buNone/>
            </a:pPr>
            <a:r>
              <a:rPr lang="uk-UA" sz="2400" dirty="0" smtClean="0"/>
              <a:t>5. Формування </a:t>
            </a:r>
            <a:r>
              <a:rPr lang="uk-UA" sz="2400" dirty="0"/>
              <a:t>вибірки для маркетингових досліджень</a:t>
            </a:r>
          </a:p>
          <a:p>
            <a:pPr marL="0" lvl="0" indent="0">
              <a:buNone/>
            </a:pPr>
            <a:r>
              <a:rPr lang="uk-UA" sz="2400" dirty="0" smtClean="0"/>
              <a:t>6. Управління </a:t>
            </a:r>
            <a:r>
              <a:rPr lang="uk-UA" sz="2400" dirty="0"/>
              <a:t>маркетинговими дослідженнями</a:t>
            </a:r>
          </a:p>
          <a:p>
            <a:pPr marL="0" lvl="0" indent="0">
              <a:buNone/>
            </a:pPr>
            <a:r>
              <a:rPr lang="uk-UA" sz="2400" dirty="0" smtClean="0"/>
              <a:t>7. Обробка </a:t>
            </a:r>
            <a:r>
              <a:rPr lang="uk-UA" sz="2400" dirty="0"/>
              <a:t>інформації та звітність у процесі маркетингових досліджень</a:t>
            </a:r>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buNone/>
            </a:pPr>
            <a:r>
              <a:rPr lang="uk-UA" sz="2000" i="1" dirty="0"/>
              <a:t>7. Суть комунікаційних тестів</a:t>
            </a:r>
            <a:r>
              <a:rPr lang="uk-UA" sz="2000" dirty="0"/>
              <a:t> полягає у тому, що після перегляду пробного рекламного ролику чи якихось його моментів респонденту задають питання про те, яку реакцію, емоції викликає дана інформація. </a:t>
            </a:r>
            <a:endParaRPr lang="uk-UA" sz="2000" dirty="0" smtClean="0"/>
          </a:p>
          <a:p>
            <a:pPr marL="0" indent="0">
              <a:buNone/>
            </a:pPr>
            <a:r>
              <a:rPr lang="uk-UA" sz="2000" i="1" dirty="0"/>
              <a:t>7.1. Тест на згадування (метод </a:t>
            </a:r>
            <a:r>
              <a:rPr lang="uk-UA" sz="2000" i="1" dirty="0" err="1"/>
              <a:t>Геллапа-Робінсона</a:t>
            </a:r>
            <a:r>
              <a:rPr lang="uk-UA" sz="2000" i="1" dirty="0"/>
              <a:t>)</a:t>
            </a:r>
            <a:r>
              <a:rPr lang="uk-UA" sz="2000" dirty="0"/>
              <a:t> – тест, який оцінює згадування реклами за допомогою звернення до членів аудиторії рекламного послання і виявлення того, що вони пам’ятають. </a:t>
            </a:r>
            <a:endParaRPr lang="uk-UA" sz="2000" dirty="0" smtClean="0"/>
          </a:p>
          <a:p>
            <a:pPr marL="0" indent="0">
              <a:buNone/>
            </a:pPr>
            <a:r>
              <a:rPr lang="uk-UA" sz="2000" i="1" dirty="0"/>
              <a:t>7.2. Тест на пізнання</a:t>
            </a:r>
            <a:r>
              <a:rPr lang="uk-UA" sz="2000" dirty="0"/>
              <a:t> – тест, який оцінює </a:t>
            </a:r>
            <a:r>
              <a:rPr lang="uk-UA" sz="2000" dirty="0" err="1"/>
              <a:t>запам’ятовуваність</a:t>
            </a:r>
            <a:r>
              <a:rPr lang="uk-UA" sz="2000" dirty="0"/>
              <a:t> реклами за допомогою її показу членам аудиторії і виявлення того, чи пам’ятають вони її. Переважно використовується два види тесту на пізнання – тест Старча і тест </a:t>
            </a:r>
            <a:r>
              <a:rPr lang="uk-UA" sz="2000" dirty="0" err="1"/>
              <a:t>Бріззона</a:t>
            </a:r>
            <a:r>
              <a:rPr lang="uk-UA" sz="2000" dirty="0"/>
              <a:t>. </a:t>
            </a:r>
            <a:endParaRPr lang="uk-UA" sz="2000" dirty="0" smtClean="0"/>
          </a:p>
          <a:p>
            <a:pPr marL="0" indent="0">
              <a:buNone/>
            </a:pPr>
            <a:r>
              <a:rPr lang="uk-UA" sz="2000" i="1" dirty="0"/>
              <a:t>8. Тести на переконливість</a:t>
            </a:r>
            <a:r>
              <a:rPr lang="uk-UA" sz="2000" dirty="0"/>
              <a:t> (тести на зміну відношення) мають на меті виявити, чи змінює реклама і на скільки ставлення споживачів до продукту/торгової марки. </a:t>
            </a:r>
            <a:endParaRPr lang="uk-UA" sz="2000" dirty="0" smtClean="0"/>
          </a:p>
          <a:p>
            <a:pPr marL="0" indent="0">
              <a:buNone/>
            </a:pPr>
            <a:r>
              <a:rPr lang="uk-UA" sz="2000" dirty="0"/>
              <a:t>9. Ще одним методом рекламних досліджень є </a:t>
            </a:r>
            <a:r>
              <a:rPr lang="uk-UA" sz="2000" i="1" dirty="0"/>
              <a:t>тест запитів</a:t>
            </a:r>
            <a:r>
              <a:rPr lang="uk-UA" sz="2000" dirty="0"/>
              <a:t>, також відомий як оцінка безпосередніх відгуків. Його суть полягає у оцінці кількості глядачів або читачів, в яких виникають запитання після перегляду реклами або які внаслідок перегляду купляють розрекламований товар. </a:t>
            </a:r>
            <a:endParaRPr lang="uk-UA" sz="2000" dirty="0" smtClean="0"/>
          </a:p>
          <a:p>
            <a:pPr marL="0" indent="0">
              <a:buNone/>
            </a:pPr>
            <a:r>
              <a:rPr lang="uk-UA" sz="2000" dirty="0"/>
              <a:t>10. </a:t>
            </a:r>
            <a:r>
              <a:rPr lang="uk-UA" sz="2000" i="1" dirty="0"/>
              <a:t>Фізіологічні тести</a:t>
            </a:r>
            <a:r>
              <a:rPr lang="uk-UA" sz="2000" dirty="0"/>
              <a:t> – це тести, які вимірюють емоційну реакцію на рекламу за допомогою спостереження за фізіологічною реакцією. </a:t>
            </a:r>
          </a:p>
          <a:p>
            <a:pPr marL="0" indent="0">
              <a:buNone/>
            </a:pPr>
            <a:endParaRPr lang="uk-UA" sz="2000" dirty="0"/>
          </a:p>
          <a:p>
            <a:pPr marL="0" indent="0">
              <a:buNone/>
            </a:pPr>
            <a:endParaRPr lang="uk-UA" sz="2000" dirty="0"/>
          </a:p>
          <a:p>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581809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663677"/>
            <a:ext cx="12192000" cy="5338424"/>
          </a:xfrm>
        </p:spPr>
        <p:txBody>
          <a:bodyPr/>
          <a:lstStyle/>
          <a:p>
            <a:pPr marL="0" indent="0">
              <a:buNone/>
            </a:pPr>
            <a:r>
              <a:rPr lang="uk-UA" sz="2000" dirty="0"/>
              <a:t>11. </a:t>
            </a:r>
            <a:r>
              <a:rPr lang="uk-UA" sz="2000" i="1" dirty="0"/>
              <a:t>Покадрові тести</a:t>
            </a:r>
            <a:r>
              <a:rPr lang="uk-UA" sz="2000" dirty="0"/>
              <a:t> – тести, які оцінюють реакцію споживачів на окремі сцени із реклами. Основна мета – інформація для подальшого покращення рекламного ролика і створення нової реклами. </a:t>
            </a:r>
            <a:endParaRPr lang="uk-UA" sz="2000" dirty="0" smtClean="0"/>
          </a:p>
          <a:p>
            <a:pPr marL="0" indent="0">
              <a:buNone/>
            </a:pPr>
            <a:r>
              <a:rPr lang="uk-UA" sz="2000" dirty="0"/>
              <a:t>12. </a:t>
            </a:r>
            <a:r>
              <a:rPr lang="uk-UA" sz="2000" i="1" dirty="0"/>
              <a:t>Внутріринкові тести</a:t>
            </a:r>
            <a:r>
              <a:rPr lang="uk-UA" sz="2000" dirty="0"/>
              <a:t> – це тести, які вимірюють ефективність реклами за допомогою визначення фактичних результатів на ринку. </a:t>
            </a:r>
            <a:endParaRPr lang="uk-UA" sz="2000" dirty="0" smtClean="0"/>
          </a:p>
          <a:p>
            <a:pPr marL="0" indent="0">
              <a:buNone/>
            </a:pPr>
            <a:r>
              <a:rPr lang="uk-UA" sz="2000" dirty="0"/>
              <a:t>Окремим методом досліджень є аудит роздрібної торгівлі. Це – збір інформації про наявність та ціни на продукцію певного виду різних виробників. </a:t>
            </a:r>
            <a:endParaRPr lang="uk-UA" sz="2000" dirty="0" smtClean="0"/>
          </a:p>
          <a:p>
            <a:pPr marL="0" indent="0">
              <a:buNone/>
            </a:pPr>
            <a:r>
              <a:rPr lang="uk-UA" sz="2000" dirty="0"/>
              <a:t>Окрім вищерозглянутих методів існує ще багато різних специфічних методик, які являються секретами спеціалістів із проведення досліджень, оскільки кожна фірма намагається розробити щось нове, індивідуальне і ефективне для залучення клієнтів.</a:t>
            </a:r>
          </a:p>
          <a:p>
            <a:pPr marL="0" indent="0">
              <a:buNone/>
            </a:pPr>
            <a:endParaRPr lang="uk-UA" sz="2000" dirty="0"/>
          </a:p>
          <a:p>
            <a:pPr marL="0" indent="0">
              <a:buNone/>
            </a:pPr>
            <a:endParaRPr lang="uk-UA" sz="2000" dirty="0"/>
          </a:p>
          <a:p>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839103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176982"/>
            <a:ext cx="11522075" cy="5593582"/>
          </a:xfrm>
        </p:spPr>
        <p:txBody>
          <a:bodyPr/>
          <a:lstStyle/>
          <a:p>
            <a:pPr marL="0" lvl="0" indent="0">
              <a:buNone/>
            </a:pPr>
            <a:r>
              <a:rPr lang="uk-UA" sz="2400" dirty="0" smtClean="0"/>
              <a:t>4. Процес маркетингових досліджень та його етапи</a:t>
            </a:r>
          </a:p>
          <a:p>
            <a:pPr marL="0" lvl="0" indent="0">
              <a:spcBef>
                <a:spcPts val="0"/>
              </a:spcBef>
              <a:buNone/>
            </a:pPr>
            <a:endParaRPr lang="uk-UA" sz="2000" dirty="0" smtClean="0"/>
          </a:p>
          <a:p>
            <a:pPr marL="0" lvl="0" indent="0">
              <a:spcBef>
                <a:spcPts val="0"/>
              </a:spcBef>
              <a:buNone/>
            </a:pPr>
            <a:r>
              <a:rPr lang="uk-UA" sz="2000" dirty="0" smtClean="0"/>
              <a:t>Процес організації маркетингового дослідження залежить від способу його проведення. Перш за все, дослідження можуть бути проведені або за допомогою спеціалізованого дослідницького агентства, або ж своїми силами. </a:t>
            </a:r>
          </a:p>
          <a:p>
            <a:pPr>
              <a:spcBef>
                <a:spcPts val="0"/>
              </a:spcBef>
            </a:pPr>
            <a:r>
              <a:rPr lang="uk-UA" sz="2000" dirty="0" smtClean="0"/>
              <a:t> Пропонуємо розглядати три фази проведення маркетингових досліджень із розбивкою на 7 етапів. Зокрема це: </a:t>
            </a:r>
          </a:p>
          <a:p>
            <a:pPr>
              <a:spcBef>
                <a:spcPts val="0"/>
              </a:spcBef>
            </a:pPr>
            <a:r>
              <a:rPr lang="uk-UA" sz="2000" i="1" dirty="0" smtClean="0"/>
              <a:t>І фаза – Підготовча: </a:t>
            </a:r>
            <a:endParaRPr lang="uk-UA" sz="2000" dirty="0" smtClean="0"/>
          </a:p>
          <a:p>
            <a:pPr>
              <a:spcBef>
                <a:spcPts val="0"/>
              </a:spcBef>
            </a:pPr>
            <a:r>
              <a:rPr lang="uk-UA" sz="2000" dirty="0" smtClean="0"/>
              <a:t>1. Визначення проблеми, формулювання завдання; </a:t>
            </a:r>
          </a:p>
          <a:p>
            <a:pPr>
              <a:spcBef>
                <a:spcPts val="0"/>
              </a:spcBef>
            </a:pPr>
            <a:r>
              <a:rPr lang="uk-UA" sz="2000" dirty="0" smtClean="0"/>
              <a:t>2. Вироблення концепції збирання даних; </a:t>
            </a:r>
          </a:p>
          <a:p>
            <a:pPr>
              <a:spcBef>
                <a:spcPts val="0"/>
              </a:spcBef>
            </a:pPr>
            <a:r>
              <a:rPr lang="uk-UA" sz="2000" dirty="0" smtClean="0"/>
              <a:t>3. Визначення методів збору даних. </a:t>
            </a:r>
          </a:p>
          <a:p>
            <a:pPr>
              <a:spcBef>
                <a:spcPts val="0"/>
              </a:spcBef>
            </a:pPr>
            <a:r>
              <a:rPr lang="uk-UA" sz="2000" i="1" dirty="0" smtClean="0"/>
              <a:t>ІІ фаза – Проведення польового дослідження: </a:t>
            </a:r>
            <a:endParaRPr lang="uk-UA" sz="2000" dirty="0" smtClean="0"/>
          </a:p>
          <a:p>
            <a:pPr>
              <a:spcBef>
                <a:spcPts val="0"/>
              </a:spcBef>
            </a:pPr>
            <a:r>
              <a:rPr lang="uk-UA" sz="2000" dirty="0" smtClean="0"/>
              <a:t>4. Розробка форм, які заповнюються за результатами польового дослідження; </a:t>
            </a:r>
          </a:p>
          <a:p>
            <a:pPr>
              <a:spcBef>
                <a:spcPts val="0"/>
              </a:spcBef>
            </a:pPr>
            <a:r>
              <a:rPr lang="uk-UA" sz="2000" dirty="0" smtClean="0"/>
              <a:t>5. Збір даних. </a:t>
            </a:r>
          </a:p>
          <a:p>
            <a:pPr>
              <a:spcBef>
                <a:spcPts val="0"/>
              </a:spcBef>
            </a:pPr>
            <a:r>
              <a:rPr lang="uk-UA" sz="2000" i="1" dirty="0" smtClean="0"/>
              <a:t>ІІІ фаза – Заключна: </a:t>
            </a:r>
            <a:endParaRPr lang="uk-UA" sz="2000" dirty="0" smtClean="0"/>
          </a:p>
          <a:p>
            <a:pPr>
              <a:spcBef>
                <a:spcPts val="0"/>
              </a:spcBef>
            </a:pPr>
            <a:r>
              <a:rPr lang="uk-UA" sz="2000" dirty="0" smtClean="0"/>
              <a:t>6. Аналіз та інтерпретація даних; </a:t>
            </a:r>
          </a:p>
          <a:p>
            <a:pPr>
              <a:spcBef>
                <a:spcPts val="0"/>
              </a:spcBef>
            </a:pPr>
            <a:r>
              <a:rPr lang="uk-UA" sz="2000" dirty="0" smtClean="0"/>
              <a:t>7. Подання отриманих результатів. </a:t>
            </a:r>
          </a:p>
          <a:p>
            <a:pPr marL="0" lvl="0" indent="0">
              <a:buNone/>
            </a:pPr>
            <a:endParaRPr lang="uk-UA" sz="2400" dirty="0"/>
          </a:p>
          <a:p>
            <a:pPr marL="0" indent="0">
              <a:buNone/>
            </a:pPr>
            <a:endParaRPr lang="uk-UA" dirty="0"/>
          </a:p>
        </p:txBody>
      </p:sp>
    </p:spTree>
    <p:extLst>
      <p:ext uri="{BB962C8B-B14F-4D97-AF65-F5344CB8AC3E}">
        <p14:creationId xmlns:p14="http://schemas.microsoft.com/office/powerpoint/2010/main" val="2783861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90718" y="339213"/>
            <a:ext cx="11522075" cy="5593582"/>
          </a:xfrm>
        </p:spPr>
        <p:txBody>
          <a:bodyPr/>
          <a:lstStyle/>
          <a:p>
            <a:pPr marL="0" indent="0">
              <a:spcBef>
                <a:spcPts val="0"/>
              </a:spcBef>
              <a:buNone/>
            </a:pPr>
            <a:r>
              <a:rPr lang="uk-UA" sz="2000" dirty="0"/>
              <a:t>Першою фазою маркетингового дослідження є </a:t>
            </a:r>
            <a:r>
              <a:rPr lang="uk-UA" sz="2000" i="1" dirty="0"/>
              <a:t>підготовча,</a:t>
            </a:r>
            <a:r>
              <a:rPr lang="uk-UA" sz="2000" dirty="0"/>
              <a:t> яка розпочинається із визначення проблеми. </a:t>
            </a:r>
          </a:p>
          <a:p>
            <a:pPr marL="0" indent="0">
              <a:spcBef>
                <a:spcPts val="0"/>
              </a:spcBef>
              <a:buNone/>
            </a:pPr>
            <a:r>
              <a:rPr lang="uk-UA" sz="2000" i="1" dirty="0"/>
              <a:t>Проблема </a:t>
            </a:r>
            <a:r>
              <a:rPr lang="uk-UA" sz="2000" dirty="0"/>
              <a:t>– це суперечлива ситуація, складне питання, яке потребує вирішення</a:t>
            </a:r>
            <a:r>
              <a:rPr lang="uk-UA" sz="2000" dirty="0" smtClean="0"/>
              <a:t>.</a:t>
            </a:r>
          </a:p>
          <a:p>
            <a:pPr>
              <a:spcBef>
                <a:spcPts val="0"/>
              </a:spcBef>
            </a:pPr>
            <a:r>
              <a:rPr lang="uk-UA" sz="2000" dirty="0"/>
              <a:t>І</a:t>
            </a:r>
            <a:r>
              <a:rPr lang="uk-UA" sz="2000" dirty="0" smtClean="0"/>
              <a:t>снує </a:t>
            </a:r>
            <a:r>
              <a:rPr lang="uk-UA" sz="2000" dirty="0"/>
              <a:t>три основні джерела маркетингових проблем: </a:t>
            </a:r>
          </a:p>
          <a:p>
            <a:pPr marL="0" indent="0">
              <a:spcBef>
                <a:spcPts val="0"/>
              </a:spcBef>
              <a:buNone/>
            </a:pPr>
            <a:r>
              <a:rPr lang="uk-UA" sz="2000" dirty="0"/>
              <a:t>1. Непередбачені зміни; </a:t>
            </a:r>
          </a:p>
          <a:p>
            <a:pPr marL="0" indent="0">
              <a:spcBef>
                <a:spcPts val="0"/>
              </a:spcBef>
              <a:buNone/>
            </a:pPr>
            <a:r>
              <a:rPr lang="uk-UA" sz="2000" dirty="0"/>
              <a:t>2. Сплановані зміни; </a:t>
            </a:r>
          </a:p>
          <a:p>
            <a:pPr marL="0" indent="0">
              <a:spcBef>
                <a:spcPts val="0"/>
              </a:spcBef>
              <a:buNone/>
            </a:pPr>
            <a:r>
              <a:rPr lang="uk-UA" sz="2000" dirty="0"/>
              <a:t>3. Нові ідеї. </a:t>
            </a:r>
          </a:p>
          <a:p>
            <a:pPr marL="0" indent="0">
              <a:spcBef>
                <a:spcPts val="0"/>
              </a:spcBef>
              <a:buNone/>
            </a:pPr>
            <a:r>
              <a:rPr lang="uk-UA" sz="2000" i="1" dirty="0" smtClean="0"/>
              <a:t>Непередбачені </a:t>
            </a:r>
            <a:r>
              <a:rPr lang="uk-UA" sz="2000" i="1" dirty="0"/>
              <a:t>зміни</a:t>
            </a:r>
            <a:r>
              <a:rPr lang="uk-UA" sz="2000" dirty="0"/>
              <a:t> відбуваються на ринку кожного дня, питання полягає лише в їх суттєвості. Якщо вони можуть привести до зміни цін, частки ринку для певного виробника і </a:t>
            </a:r>
            <a:r>
              <a:rPr lang="uk-UA" sz="2000" dirty="0" err="1"/>
              <a:t>т.п</a:t>
            </a:r>
            <a:r>
              <a:rPr lang="uk-UA" sz="2000" dirty="0"/>
              <a:t>., то вони породжують необхідність негайного маркетингового дослідження. </a:t>
            </a:r>
          </a:p>
          <a:p>
            <a:pPr marL="0" indent="0">
              <a:spcBef>
                <a:spcPts val="0"/>
              </a:spcBef>
              <a:buNone/>
            </a:pPr>
            <a:r>
              <a:rPr lang="uk-UA" sz="2000" i="1" dirty="0"/>
              <a:t>До спланованих</a:t>
            </a:r>
            <a:r>
              <a:rPr lang="uk-UA" sz="2000" dirty="0"/>
              <a:t> слід відносити зміни, які відбуваються у внутрішньому середовищі фірми. Це можуть бути заплановані технічні, організаційні зміни, зміни у рекламній, ціновій, асортиментній політиці. </a:t>
            </a:r>
            <a:endParaRPr lang="uk-UA" sz="2000" dirty="0" smtClean="0"/>
          </a:p>
          <a:p>
            <a:pPr marL="0" indent="0">
              <a:spcBef>
                <a:spcPts val="0"/>
              </a:spcBef>
              <a:buNone/>
            </a:pPr>
            <a:r>
              <a:rPr lang="uk-UA" sz="2000" dirty="0" smtClean="0"/>
              <a:t>Рушійною </a:t>
            </a:r>
            <a:r>
              <a:rPr lang="uk-UA" sz="2000" dirty="0"/>
              <a:t>силою найпрогресивніших новинок є </a:t>
            </a:r>
            <a:r>
              <a:rPr lang="uk-UA" sz="2000" i="1" dirty="0"/>
              <a:t>ідеї.</a:t>
            </a:r>
            <a:r>
              <a:rPr lang="uk-UA" sz="2000" dirty="0"/>
              <a:t> Але не кожну ідею компанія втілить у життя. Іноді навіть сама ефективна, на перший погляд, ідея може виявитися не корисною і збитковою для фірми. Внаслідок цього перед втіленням ідеї в життя компанія проводить попереднє дослідження потенційного ринку. </a:t>
            </a:r>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798622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90718" y="339213"/>
            <a:ext cx="11522075" cy="5593582"/>
          </a:xfrm>
        </p:spPr>
        <p:txBody>
          <a:bodyPr/>
          <a:lstStyle/>
          <a:p>
            <a:pPr marL="0" indent="0">
              <a:spcBef>
                <a:spcPts val="0"/>
              </a:spcBef>
              <a:buNone/>
            </a:pPr>
            <a:r>
              <a:rPr lang="uk-UA" sz="2000" dirty="0"/>
              <a:t>Першою фазою маркетингового дослідження є </a:t>
            </a:r>
            <a:r>
              <a:rPr lang="uk-UA" sz="2000" i="1" dirty="0"/>
              <a:t>підготовча,</a:t>
            </a:r>
            <a:r>
              <a:rPr lang="uk-UA" sz="2000" dirty="0"/>
              <a:t> яка розпочинається із визначення проблеми. </a:t>
            </a:r>
          </a:p>
          <a:p>
            <a:pPr marL="0" indent="0">
              <a:spcBef>
                <a:spcPts val="0"/>
              </a:spcBef>
              <a:buNone/>
            </a:pPr>
            <a:r>
              <a:rPr lang="uk-UA" sz="2000" i="1" dirty="0"/>
              <a:t>Проблема </a:t>
            </a:r>
            <a:r>
              <a:rPr lang="uk-UA" sz="2000" dirty="0"/>
              <a:t>– це суперечлива ситуація, складне питання, яке потребує вирішення</a:t>
            </a:r>
            <a:r>
              <a:rPr lang="uk-UA" sz="2000" dirty="0" smtClean="0"/>
              <a:t>.</a:t>
            </a:r>
          </a:p>
          <a:p>
            <a:pPr>
              <a:spcBef>
                <a:spcPts val="0"/>
              </a:spcBef>
            </a:pPr>
            <a:r>
              <a:rPr lang="uk-UA" sz="2000" dirty="0"/>
              <a:t>І</a:t>
            </a:r>
            <a:r>
              <a:rPr lang="uk-UA" sz="2000" dirty="0" smtClean="0"/>
              <a:t>снує </a:t>
            </a:r>
            <a:r>
              <a:rPr lang="uk-UA" sz="2000" dirty="0"/>
              <a:t>три основні джерела маркетингових проблем: </a:t>
            </a:r>
          </a:p>
          <a:p>
            <a:pPr marL="0" indent="0">
              <a:spcBef>
                <a:spcPts val="0"/>
              </a:spcBef>
              <a:buNone/>
            </a:pPr>
            <a:r>
              <a:rPr lang="uk-UA" sz="2000" dirty="0"/>
              <a:t>1. Непередбачені зміни; </a:t>
            </a:r>
          </a:p>
          <a:p>
            <a:pPr marL="0" indent="0">
              <a:spcBef>
                <a:spcPts val="0"/>
              </a:spcBef>
              <a:buNone/>
            </a:pPr>
            <a:r>
              <a:rPr lang="uk-UA" sz="2000" dirty="0"/>
              <a:t>2. Сплановані зміни; </a:t>
            </a:r>
          </a:p>
          <a:p>
            <a:pPr marL="0" indent="0">
              <a:spcBef>
                <a:spcPts val="0"/>
              </a:spcBef>
              <a:buNone/>
            </a:pPr>
            <a:r>
              <a:rPr lang="uk-UA" sz="2000" dirty="0"/>
              <a:t>3. Нові ідеї. </a:t>
            </a:r>
          </a:p>
          <a:p>
            <a:pPr marL="0" indent="0">
              <a:spcBef>
                <a:spcPts val="0"/>
              </a:spcBef>
              <a:buNone/>
            </a:pPr>
            <a:r>
              <a:rPr lang="uk-UA" sz="2000" i="1" dirty="0" smtClean="0"/>
              <a:t>Непередбачені </a:t>
            </a:r>
            <a:r>
              <a:rPr lang="uk-UA" sz="2000" i="1" dirty="0"/>
              <a:t>зміни</a:t>
            </a:r>
            <a:r>
              <a:rPr lang="uk-UA" sz="2000" dirty="0"/>
              <a:t> відбуваються на ринку кожного дня, питання полягає лише в їх суттєвості. Якщо вони можуть привести до зміни цін, частки ринку для певного виробника і </a:t>
            </a:r>
            <a:r>
              <a:rPr lang="uk-UA" sz="2000" dirty="0" err="1"/>
              <a:t>т.п</a:t>
            </a:r>
            <a:r>
              <a:rPr lang="uk-UA" sz="2000" dirty="0"/>
              <a:t>., то вони породжують необхідність негайного маркетингового дослідження. </a:t>
            </a:r>
          </a:p>
          <a:p>
            <a:pPr marL="0" indent="0">
              <a:spcBef>
                <a:spcPts val="0"/>
              </a:spcBef>
              <a:buNone/>
            </a:pPr>
            <a:r>
              <a:rPr lang="uk-UA" sz="2000" i="1" dirty="0"/>
              <a:t>До спланованих</a:t>
            </a:r>
            <a:r>
              <a:rPr lang="uk-UA" sz="2000" dirty="0"/>
              <a:t> слід відносити зміни, які відбуваються у внутрішньому середовищі фірми. Це можуть бути заплановані технічні, організаційні зміни, зміни у рекламній, ціновій, асортиментній політиці. </a:t>
            </a:r>
            <a:endParaRPr lang="uk-UA" sz="2000" dirty="0" smtClean="0"/>
          </a:p>
          <a:p>
            <a:pPr marL="0" indent="0">
              <a:spcBef>
                <a:spcPts val="0"/>
              </a:spcBef>
              <a:buNone/>
            </a:pPr>
            <a:r>
              <a:rPr lang="uk-UA" sz="2000" dirty="0" smtClean="0"/>
              <a:t>Рушійною </a:t>
            </a:r>
            <a:r>
              <a:rPr lang="uk-UA" sz="2000" dirty="0"/>
              <a:t>силою найпрогресивніших новинок є </a:t>
            </a:r>
            <a:r>
              <a:rPr lang="uk-UA" sz="2000" i="1" dirty="0"/>
              <a:t>ідеї.</a:t>
            </a:r>
            <a:r>
              <a:rPr lang="uk-UA" sz="2000" dirty="0"/>
              <a:t> Але не кожну ідею компанія втілить у життя. Іноді навіть сама ефективна, на перший погляд, ідея може виявитися не корисною і збитковою для фірми. Внаслідок цього перед втіленням ідеї в життя компанія проводить попереднє дослідження потенційного ринку. </a:t>
            </a:r>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1837975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3234" y="0"/>
            <a:ext cx="11522075" cy="5593582"/>
          </a:xfrm>
        </p:spPr>
        <p:txBody>
          <a:bodyPr/>
          <a:lstStyle/>
          <a:p>
            <a:pPr marL="0" indent="0">
              <a:spcBef>
                <a:spcPts val="0"/>
              </a:spcBef>
              <a:buNone/>
            </a:pPr>
            <a:r>
              <a:rPr lang="uk-UA" sz="1950" dirty="0"/>
              <a:t>Алгоритм визначення проблеми містить три послідовні кроки: </a:t>
            </a:r>
          </a:p>
          <a:p>
            <a:pPr marL="0" indent="0">
              <a:spcBef>
                <a:spcPts val="0"/>
              </a:spcBef>
              <a:buNone/>
            </a:pPr>
            <a:r>
              <a:rPr lang="uk-UA" sz="1950" dirty="0"/>
              <a:t>- виявлення проблем-симптомів; </a:t>
            </a:r>
          </a:p>
          <a:p>
            <a:pPr marL="0" indent="0">
              <a:spcBef>
                <a:spcPts val="0"/>
              </a:spcBef>
              <a:buNone/>
            </a:pPr>
            <a:r>
              <a:rPr lang="uk-UA" sz="1950" dirty="0"/>
              <a:t>- визначення базових проблем або причин ситуації, що склалася; </a:t>
            </a:r>
          </a:p>
          <a:p>
            <a:pPr marL="0" indent="0">
              <a:spcBef>
                <a:spcPts val="0"/>
              </a:spcBef>
              <a:buNone/>
            </a:pPr>
            <a:r>
              <a:rPr lang="uk-UA" sz="1950" dirty="0"/>
              <a:t>- визначення альтернативних шляхів вирішення проблеми. </a:t>
            </a:r>
          </a:p>
          <a:p>
            <a:pPr>
              <a:spcBef>
                <a:spcPts val="0"/>
              </a:spcBef>
            </a:pPr>
            <a:r>
              <a:rPr lang="uk-UA" sz="1950" dirty="0"/>
              <a:t>До проблем-симптомів відносять: </a:t>
            </a:r>
          </a:p>
          <a:p>
            <a:pPr marL="0" indent="0">
              <a:spcBef>
                <a:spcPts val="0"/>
              </a:spcBef>
              <a:buNone/>
            </a:pPr>
            <a:r>
              <a:rPr lang="uk-UA" sz="1950" dirty="0"/>
              <a:t>- зменшення прибутку; </a:t>
            </a:r>
          </a:p>
          <a:p>
            <a:pPr marL="0" indent="0">
              <a:spcBef>
                <a:spcPts val="0"/>
              </a:spcBef>
              <a:buNone/>
            </a:pPr>
            <a:r>
              <a:rPr lang="uk-UA" sz="1950" dirty="0"/>
              <a:t>- скорочення частки ринку; </a:t>
            </a:r>
          </a:p>
          <a:p>
            <a:pPr marL="0" indent="0">
              <a:spcBef>
                <a:spcPts val="0"/>
              </a:spcBef>
              <a:buNone/>
            </a:pPr>
            <a:r>
              <a:rPr lang="uk-UA" sz="1950" dirty="0"/>
              <a:t>- скарги споживачів; </a:t>
            </a:r>
          </a:p>
          <a:p>
            <a:pPr marL="0" indent="0">
              <a:spcBef>
                <a:spcPts val="0"/>
              </a:spcBef>
              <a:buNone/>
            </a:pPr>
            <a:r>
              <a:rPr lang="uk-UA" sz="1950" dirty="0"/>
              <a:t>- зменшення кількості замовлень. </a:t>
            </a:r>
          </a:p>
          <a:p>
            <a:pPr>
              <a:spcBef>
                <a:spcPts val="0"/>
              </a:spcBef>
            </a:pPr>
            <a:r>
              <a:rPr lang="uk-UA" sz="1950" dirty="0"/>
              <a:t>До проблем-причин (базових проблем) належать: </a:t>
            </a:r>
          </a:p>
          <a:p>
            <a:pPr marL="0" indent="0">
              <a:spcBef>
                <a:spcPts val="0"/>
              </a:spcBef>
              <a:buNone/>
            </a:pPr>
            <a:r>
              <a:rPr lang="uk-UA" sz="1950" dirty="0"/>
              <a:t>- дії конкурентів; </a:t>
            </a:r>
          </a:p>
          <a:p>
            <a:pPr marL="0" indent="0">
              <a:spcBef>
                <a:spcPts val="0"/>
              </a:spcBef>
              <a:buNone/>
            </a:pPr>
            <a:r>
              <a:rPr lang="uk-UA" sz="1950" dirty="0"/>
              <a:t>- зміни зовнішнього середовища; </a:t>
            </a:r>
          </a:p>
          <a:p>
            <a:pPr marL="0" indent="0">
              <a:spcBef>
                <a:spcPts val="0"/>
              </a:spcBef>
              <a:buNone/>
            </a:pPr>
            <a:r>
              <a:rPr lang="uk-UA" sz="1950" dirty="0"/>
              <a:t>- поведінка споживачів; </a:t>
            </a:r>
          </a:p>
          <a:p>
            <a:pPr marL="0" indent="0">
              <a:spcBef>
                <a:spcPts val="0"/>
              </a:spcBef>
              <a:buNone/>
            </a:pPr>
            <a:r>
              <a:rPr lang="uk-UA" sz="1950" dirty="0"/>
              <a:t>- зміни в діяльності самої компанії. </a:t>
            </a:r>
          </a:p>
          <a:p>
            <a:pPr marL="0" indent="0">
              <a:spcBef>
                <a:spcPts val="0"/>
              </a:spcBef>
              <a:buNone/>
            </a:pPr>
            <a:r>
              <a:rPr lang="uk-UA" sz="1950" dirty="0"/>
              <a:t>Загалом, при аналізі проблеми визначається, якої інформації підприємству не вистачає для прийняття ефективного рішення і у результаті робиться висновок про необхідність чи відсутність потреби у маркетингових дослідженнях. </a:t>
            </a:r>
            <a:endParaRPr lang="uk-UA" sz="1950" dirty="0" smtClean="0"/>
          </a:p>
          <a:p>
            <a:pPr>
              <a:spcBef>
                <a:spcPts val="0"/>
              </a:spcBef>
            </a:pPr>
            <a:r>
              <a:rPr lang="uk-UA" sz="1950" dirty="0"/>
              <a:t>Після цього визначаються </a:t>
            </a:r>
            <a:r>
              <a:rPr lang="uk-UA" sz="1950" i="1" dirty="0"/>
              <a:t>обмеження дослідження</a:t>
            </a:r>
            <a:r>
              <a:rPr lang="uk-UA" sz="1950" dirty="0"/>
              <a:t>: </a:t>
            </a:r>
          </a:p>
          <a:p>
            <a:pPr>
              <a:spcBef>
                <a:spcPts val="0"/>
              </a:spcBef>
              <a:buFontTx/>
              <a:buChar char="-"/>
            </a:pPr>
            <a:r>
              <a:rPr lang="uk-UA" sz="1950" dirty="0" smtClean="0"/>
              <a:t>часові </a:t>
            </a:r>
            <a:r>
              <a:rPr lang="uk-UA" sz="1950" dirty="0"/>
              <a:t>обмеження </a:t>
            </a:r>
            <a:endParaRPr lang="uk-UA" sz="1950" dirty="0" smtClean="0"/>
          </a:p>
          <a:p>
            <a:pPr>
              <a:spcBef>
                <a:spcPts val="0"/>
              </a:spcBef>
              <a:buFontTx/>
              <a:buChar char="-"/>
            </a:pPr>
            <a:r>
              <a:rPr lang="uk-UA" sz="1950" dirty="0" smtClean="0"/>
              <a:t>можливість </a:t>
            </a:r>
            <a:r>
              <a:rPr lang="uk-UA" sz="1950" dirty="0"/>
              <a:t>виконання </a:t>
            </a:r>
            <a:endParaRPr lang="uk-UA" sz="1950" dirty="0" smtClean="0"/>
          </a:p>
          <a:p>
            <a:pPr>
              <a:spcBef>
                <a:spcPts val="0"/>
              </a:spcBef>
              <a:buFontTx/>
              <a:buChar char="-"/>
            </a:pPr>
            <a:r>
              <a:rPr lang="uk-UA" sz="1950" dirty="0" smtClean="0"/>
              <a:t>грошові обмеження</a:t>
            </a:r>
            <a:endParaRPr lang="uk-UA" sz="1950" dirty="0"/>
          </a:p>
          <a:p>
            <a:pPr marL="0" indent="0">
              <a:spcBef>
                <a:spcPts val="0"/>
              </a:spcBef>
              <a:buNone/>
            </a:pPr>
            <a:endParaRPr lang="uk-UA" sz="1950" dirty="0"/>
          </a:p>
          <a:p>
            <a:pPr marL="0" lvl="0" indent="0">
              <a:spcBef>
                <a:spcPts val="0"/>
              </a:spcBef>
              <a:buNone/>
            </a:pPr>
            <a:endParaRPr lang="uk-UA" sz="1950" dirty="0"/>
          </a:p>
          <a:p>
            <a:pPr marL="0" indent="0">
              <a:spcBef>
                <a:spcPts val="0"/>
              </a:spcBef>
              <a:buNone/>
            </a:pPr>
            <a:endParaRPr lang="uk-UA" sz="1950" dirty="0"/>
          </a:p>
        </p:txBody>
      </p:sp>
    </p:spTree>
    <p:extLst>
      <p:ext uri="{BB962C8B-B14F-4D97-AF65-F5344CB8AC3E}">
        <p14:creationId xmlns:p14="http://schemas.microsoft.com/office/powerpoint/2010/main" val="411004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87479" y="0"/>
            <a:ext cx="11522075" cy="5593582"/>
          </a:xfrm>
        </p:spPr>
        <p:txBody>
          <a:bodyPr/>
          <a:lstStyle/>
          <a:p>
            <a:pPr marL="0" indent="0">
              <a:spcBef>
                <a:spcPts val="0"/>
              </a:spcBef>
              <a:buNone/>
            </a:pPr>
            <a:r>
              <a:rPr lang="uk-UA" sz="2000" dirty="0"/>
              <a:t>Якщо виявлено реальну потребу у маркетинговому дослідженні, відбувається детальніше обговорення. При прийнятті остаточного рішення про необхідність проведення маркетингового дослідження відбувається уточнення завдань та цілей. Постає питання про визначення шляху, яким буде проведене маркетингове дослідження: </a:t>
            </a:r>
          </a:p>
          <a:p>
            <a:pPr marL="0" indent="0">
              <a:spcBef>
                <a:spcPts val="0"/>
              </a:spcBef>
              <a:buNone/>
            </a:pPr>
            <a:r>
              <a:rPr lang="uk-UA" sz="2000" dirty="0"/>
              <a:t>- власними силами; </a:t>
            </a:r>
          </a:p>
          <a:p>
            <a:pPr>
              <a:spcBef>
                <a:spcPts val="0"/>
              </a:spcBef>
              <a:buFontTx/>
              <a:buChar char="-"/>
            </a:pPr>
            <a:r>
              <a:rPr lang="uk-UA" sz="2000" dirty="0" smtClean="0"/>
              <a:t>спеціалізованим </a:t>
            </a:r>
            <a:r>
              <a:rPr lang="uk-UA" sz="2000" dirty="0"/>
              <a:t>консалтинговим (маркетинговим) підприємством. </a:t>
            </a:r>
            <a:endParaRPr lang="uk-UA" sz="2000" dirty="0" smtClean="0"/>
          </a:p>
          <a:p>
            <a:pPr marL="0" indent="0" algn="ctr">
              <a:spcBef>
                <a:spcPts val="0"/>
              </a:spcBef>
              <a:buNone/>
            </a:pPr>
            <a:r>
              <a:rPr lang="uk-UA" sz="2000" dirty="0"/>
              <a:t>Вибір способу організації маркетингових </a:t>
            </a:r>
            <a:r>
              <a:rPr lang="uk-UA" sz="2000" dirty="0" smtClean="0"/>
              <a:t>досліджень</a:t>
            </a:r>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graphicFrame>
        <p:nvGraphicFramePr>
          <p:cNvPr id="4" name="Таблиця 3"/>
          <p:cNvGraphicFramePr>
            <a:graphicFrameLocks noGrp="1"/>
          </p:cNvGraphicFramePr>
          <p:nvPr>
            <p:extLst>
              <p:ext uri="{D42A27DB-BD31-4B8C-83A1-F6EECF244321}">
                <p14:modId xmlns:p14="http://schemas.microsoft.com/office/powerpoint/2010/main" val="940957150"/>
              </p:ext>
            </p:extLst>
          </p:nvPr>
        </p:nvGraphicFramePr>
        <p:xfrm>
          <a:off x="187479" y="1976284"/>
          <a:ext cx="11714469" cy="3848704"/>
        </p:xfrm>
        <a:graphic>
          <a:graphicData uri="http://schemas.openxmlformats.org/drawingml/2006/table">
            <a:tbl>
              <a:tblPr firstRow="1" firstCol="1" bandRow="1">
                <a:tableStyleId>{5C22544A-7EE6-4342-B048-85BDC9FD1C3A}</a:tableStyleId>
              </a:tblPr>
              <a:tblGrid>
                <a:gridCol w="2530490">
                  <a:extLst>
                    <a:ext uri="{9D8B030D-6E8A-4147-A177-3AD203B41FA5}">
                      <a16:colId xmlns:a16="http://schemas.microsoft.com/office/drawing/2014/main" val="222523562"/>
                    </a:ext>
                  </a:extLst>
                </a:gridCol>
                <a:gridCol w="4534202">
                  <a:extLst>
                    <a:ext uri="{9D8B030D-6E8A-4147-A177-3AD203B41FA5}">
                      <a16:colId xmlns:a16="http://schemas.microsoft.com/office/drawing/2014/main" val="3246900586"/>
                    </a:ext>
                  </a:extLst>
                </a:gridCol>
                <a:gridCol w="4649777">
                  <a:extLst>
                    <a:ext uri="{9D8B030D-6E8A-4147-A177-3AD203B41FA5}">
                      <a16:colId xmlns:a16="http://schemas.microsoft.com/office/drawing/2014/main" val="938137550"/>
                    </a:ext>
                  </a:extLst>
                </a:gridCol>
              </a:tblGrid>
              <a:tr h="282677">
                <a:tc>
                  <a:txBody>
                    <a:bodyPr/>
                    <a:lstStyle/>
                    <a:p>
                      <a:pPr algn="ctr">
                        <a:lnSpc>
                          <a:spcPct val="107000"/>
                        </a:lnSpc>
                        <a:spcAft>
                          <a:spcPts val="0"/>
                        </a:spcAft>
                      </a:pPr>
                      <a:r>
                        <a:rPr lang="uk-UA" sz="1600" dirty="0">
                          <a:effectLst/>
                        </a:rPr>
                        <a:t>Критерій оцінки</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Спеціалізована дослідницька фірма</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Власний дослідницький відділ</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0901485"/>
                  </a:ext>
                </a:extLst>
              </a:tr>
              <a:tr h="282677">
                <a:tc>
                  <a:txBody>
                    <a:bodyPr/>
                    <a:lstStyle/>
                    <a:p>
                      <a:pPr algn="ctr">
                        <a:lnSpc>
                          <a:spcPct val="107000"/>
                        </a:lnSpc>
                        <a:spcAft>
                          <a:spcPts val="0"/>
                        </a:spcAft>
                      </a:pPr>
                      <a:r>
                        <a:rPr lang="uk-UA" sz="1600" dirty="0">
                          <a:effectLst/>
                        </a:rPr>
                        <a:t>Вартість дослідження</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Дослідження коштують дорожче</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Дослідження є дешевшими, ніж на замовлення</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5174231"/>
                  </a:ext>
                </a:extLst>
              </a:tr>
              <a:tr h="565355">
                <a:tc>
                  <a:txBody>
                    <a:bodyPr/>
                    <a:lstStyle/>
                    <a:p>
                      <a:pPr algn="ctr">
                        <a:lnSpc>
                          <a:spcPct val="107000"/>
                        </a:lnSpc>
                        <a:spcAft>
                          <a:spcPts val="0"/>
                        </a:spcAft>
                      </a:pPr>
                      <a:r>
                        <a:rPr lang="uk-UA" sz="1600">
                          <a:effectLst/>
                        </a:rPr>
                        <a:t>Досвід проведення досліджень</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Має великий досвід досліджень, володіє спеціалістами високої кваліфікації</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Досвід обмежений, спеціалісти, як привило, більш широкого профілю</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9046069"/>
                  </a:ext>
                </a:extLst>
              </a:tr>
              <a:tr h="565355">
                <a:tc>
                  <a:txBody>
                    <a:bodyPr/>
                    <a:lstStyle/>
                    <a:p>
                      <a:pPr algn="ctr">
                        <a:lnSpc>
                          <a:spcPct val="107000"/>
                        </a:lnSpc>
                        <a:spcAft>
                          <a:spcPts val="0"/>
                        </a:spcAft>
                      </a:pPr>
                      <a:r>
                        <a:rPr lang="uk-UA" sz="1600">
                          <a:effectLst/>
                        </a:rPr>
                        <a:t>Знання особливостей продукту</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Обмежене загальними уявленнями</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Обширні спеціальні знання, які не завжди можуть бути передані консультантам</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2535739"/>
                  </a:ext>
                </a:extLst>
              </a:tr>
              <a:tr h="565355">
                <a:tc>
                  <a:txBody>
                    <a:bodyPr/>
                    <a:lstStyle/>
                    <a:p>
                      <a:pPr algn="ctr">
                        <a:lnSpc>
                          <a:spcPct val="107000"/>
                        </a:lnSpc>
                        <a:spcAft>
                          <a:spcPts val="0"/>
                        </a:spcAft>
                      </a:pPr>
                      <a:r>
                        <a:rPr lang="uk-UA" sz="1600">
                          <a:effectLst/>
                        </a:rPr>
                        <a:t>Об’єктивність</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Висока об’єктивність, оскільки дослідники незалежні від замовника</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Відношення може бути упередженим на користь власної фірми, крім того, дослідники залежні від керівництва</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36681571"/>
                  </a:ext>
                </a:extLst>
              </a:tr>
              <a:tr h="848032">
                <a:tc>
                  <a:txBody>
                    <a:bodyPr/>
                    <a:lstStyle/>
                    <a:p>
                      <a:pPr algn="ctr">
                        <a:lnSpc>
                          <a:spcPct val="107000"/>
                        </a:lnSpc>
                        <a:spcAft>
                          <a:spcPts val="0"/>
                        </a:spcAft>
                      </a:pPr>
                      <a:r>
                        <a:rPr lang="uk-UA" sz="1600">
                          <a:effectLst/>
                        </a:rPr>
                        <a:t>Технічне забезпечення</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Наявність спеціального обладнання для проведення досліджень і обробки їх результатів</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Як правило, існує найбільш універсальне обладнання і програмне забезпечення</a:t>
                      </a:r>
                    </a:p>
                    <a:p>
                      <a:pPr algn="ctr">
                        <a:lnSpc>
                          <a:spcPct val="107000"/>
                        </a:lnSpc>
                        <a:spcAft>
                          <a:spcPts val="0"/>
                        </a:spcAft>
                        <a:tabLst>
                          <a:tab pos="1379220" algn="l"/>
                        </a:tabLst>
                      </a:pPr>
                      <a:r>
                        <a:rPr lang="uk-UA" sz="1600">
                          <a:effectLst/>
                        </a:rPr>
                        <a:t> </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2180904"/>
                  </a:ext>
                </a:extLst>
              </a:tr>
              <a:tr h="282677">
                <a:tc>
                  <a:txBody>
                    <a:bodyPr/>
                    <a:lstStyle/>
                    <a:p>
                      <a:pPr algn="ctr">
                        <a:lnSpc>
                          <a:spcPct val="107000"/>
                        </a:lnSpc>
                        <a:spcAft>
                          <a:spcPts val="0"/>
                        </a:spcAft>
                      </a:pPr>
                      <a:r>
                        <a:rPr lang="uk-UA" sz="1600">
                          <a:effectLst/>
                        </a:rPr>
                        <a:t>Конфіденційність</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a:effectLst/>
                        </a:rPr>
                        <a:t>Існує більш висока ймовірність витоку інформації</a:t>
                      </a:r>
                      <a:endParaRPr lang="uk-UA"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600" dirty="0">
                          <a:effectLst/>
                        </a:rPr>
                        <a:t>Коло поінформованих вужче, конфіденційність вища</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4358750"/>
                  </a:ext>
                </a:extLst>
              </a:tr>
            </a:tbl>
          </a:graphicData>
        </a:graphic>
      </p:graphicFrame>
    </p:spTree>
    <p:extLst>
      <p:ext uri="{BB962C8B-B14F-4D97-AF65-F5344CB8AC3E}">
        <p14:creationId xmlns:p14="http://schemas.microsoft.com/office/powerpoint/2010/main" val="13482141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34684" cy="5593582"/>
          </a:xfrm>
        </p:spPr>
        <p:txBody>
          <a:bodyPr/>
          <a:lstStyle/>
          <a:p>
            <a:pPr marL="0" indent="0">
              <a:spcBef>
                <a:spcPts val="0"/>
              </a:spcBef>
              <a:buNone/>
            </a:pPr>
            <a:r>
              <a:rPr lang="uk-UA" sz="2000" dirty="0"/>
              <a:t>Визначення проблеми і способу проведення дослідження зумовлює постановку цілей (завдань) дослідження. Від правильності постановки цілей і завдань залежить корисність інформації, що буде отримана в результаті проведення дослідження. </a:t>
            </a:r>
          </a:p>
          <a:p>
            <a:pPr marL="0" indent="0">
              <a:spcBef>
                <a:spcPts val="0"/>
              </a:spcBef>
              <a:buNone/>
            </a:pPr>
            <a:r>
              <a:rPr lang="uk-UA" sz="2000" dirty="0"/>
              <a:t>Цілі дослідження можуть бути пошуковими (розвідувальними), описовими, казуальними, тестовими і прогнозними. </a:t>
            </a:r>
            <a:endParaRPr lang="uk-UA" sz="2000" dirty="0" smtClean="0"/>
          </a:p>
          <a:p>
            <a:pPr marL="0" indent="0">
              <a:spcBef>
                <a:spcPts val="0"/>
              </a:spcBef>
              <a:buNone/>
            </a:pPr>
            <a:r>
              <a:rPr lang="uk-UA" sz="2000" i="1" dirty="0"/>
              <a:t>Пошукові (розвідувальні) цілі</a:t>
            </a:r>
            <a:r>
              <a:rPr lang="uk-UA" sz="2000" dirty="0"/>
              <a:t> передбачають збір інформації для попередньої оцінки </a:t>
            </a:r>
            <a:r>
              <a:rPr lang="uk-UA" sz="2000" dirty="0" smtClean="0"/>
              <a:t>проблеми</a:t>
            </a:r>
            <a:r>
              <a:rPr lang="uk-UA" sz="2000" dirty="0"/>
              <a:t>, яка допомагає виробити гіпотезу, генерування ідеї нового продукту. </a:t>
            </a:r>
          </a:p>
          <a:p>
            <a:pPr marL="0" indent="0">
              <a:spcBef>
                <a:spcPts val="0"/>
              </a:spcBef>
              <a:buNone/>
            </a:pPr>
            <a:r>
              <a:rPr lang="uk-UA" sz="2000" i="1" dirty="0"/>
              <a:t>Описові цілі</a:t>
            </a:r>
            <a:r>
              <a:rPr lang="uk-UA" sz="2000" dirty="0"/>
              <a:t> передбачають опис певних явищ. </a:t>
            </a:r>
          </a:p>
          <a:p>
            <a:pPr marL="0" indent="0">
              <a:spcBef>
                <a:spcPts val="0"/>
              </a:spcBef>
              <a:buNone/>
            </a:pPr>
            <a:r>
              <a:rPr lang="uk-UA" sz="2000" i="1" dirty="0"/>
              <a:t>Казуальні цілі</a:t>
            </a:r>
            <a:r>
              <a:rPr lang="uk-UA" sz="2000" dirty="0"/>
              <a:t> передбачають перевірку гіпотези щодо наявності якогось причинно-наслідкового зв’язку. </a:t>
            </a:r>
          </a:p>
          <a:p>
            <a:pPr marL="0" indent="0">
              <a:spcBef>
                <a:spcPts val="0"/>
              </a:spcBef>
              <a:buNone/>
            </a:pPr>
            <a:r>
              <a:rPr lang="uk-UA" sz="2000" i="1" dirty="0"/>
              <a:t>Тестові цілі</a:t>
            </a:r>
            <a:r>
              <a:rPr lang="uk-UA" sz="2000" dirty="0"/>
              <a:t> передбачають відбір і перевірку правильності прийнятих рішень. </a:t>
            </a:r>
          </a:p>
          <a:p>
            <a:pPr marL="0" indent="0">
              <a:spcBef>
                <a:spcPts val="0"/>
              </a:spcBef>
              <a:buNone/>
            </a:pPr>
            <a:r>
              <a:rPr lang="uk-UA" sz="2000" i="1" dirty="0"/>
              <a:t>Прогнозні цілі</a:t>
            </a:r>
            <a:r>
              <a:rPr lang="uk-UA" sz="2000" dirty="0"/>
              <a:t> спрямовані на передбачення стану об’єкту в майбутньому. </a:t>
            </a:r>
            <a:endParaRPr lang="uk-UA" sz="2000" dirty="0" smtClean="0"/>
          </a:p>
          <a:p>
            <a:pPr marL="0" indent="0">
              <a:spcBef>
                <a:spcPts val="0"/>
              </a:spcBef>
              <a:buNone/>
            </a:pPr>
            <a:r>
              <a:rPr lang="uk-UA" sz="2000" dirty="0"/>
              <a:t>Також на цьому етапі відбувається </a:t>
            </a:r>
            <a:r>
              <a:rPr lang="uk-UA" sz="2000" i="1" dirty="0"/>
              <a:t>попередній відбір виконавців маркетингового дослідження.</a:t>
            </a:r>
            <a:r>
              <a:rPr lang="uk-UA" sz="2000" dirty="0"/>
              <a:t> </a:t>
            </a:r>
            <a:endParaRPr lang="uk-UA" sz="2000" dirty="0" smtClean="0"/>
          </a:p>
          <a:p>
            <a:pPr marL="0" indent="0">
              <a:spcBef>
                <a:spcPts val="0"/>
              </a:spcBef>
              <a:buNone/>
            </a:pPr>
            <a:r>
              <a:rPr lang="uk-UA" sz="2000" dirty="0"/>
              <a:t>Вироблення концепції збирання даних. З цього моменту розпочинається вироблення концепції збирання даних. Розпочинається обговорення різних видів досліджень і вибір найкращої альтернативи</a:t>
            </a:r>
            <a:r>
              <a:rPr lang="uk-UA" sz="2000" dirty="0" smtClean="0"/>
              <a:t>.</a:t>
            </a:r>
          </a:p>
          <a:p>
            <a:pPr marL="0" indent="0">
              <a:spcBef>
                <a:spcPts val="0"/>
              </a:spcBef>
              <a:buNone/>
            </a:pPr>
            <a:r>
              <a:rPr lang="uk-UA" sz="2000" dirty="0"/>
              <a:t>Відбувається формулювання робочих гіпотез. </a:t>
            </a:r>
          </a:p>
          <a:p>
            <a:pPr marL="0" indent="0">
              <a:spcBef>
                <a:spcPts val="0"/>
              </a:spcBef>
              <a:buNone/>
            </a:pPr>
            <a:r>
              <a:rPr lang="uk-UA" sz="2000" i="1" dirty="0"/>
              <a:t>Гіпотеза</a:t>
            </a:r>
            <a:r>
              <a:rPr lang="uk-UA" sz="2000" dirty="0"/>
              <a:t> – припущення щодо суті, змісту та можливих шляхів вирішення </a:t>
            </a:r>
            <a:r>
              <a:rPr lang="uk-UA" sz="2000" dirty="0" smtClean="0"/>
              <a:t>проблеми</a:t>
            </a:r>
            <a:r>
              <a:rPr lang="uk-UA" sz="2000" dirty="0"/>
              <a:t> </a:t>
            </a:r>
            <a:endParaRPr lang="uk-UA" sz="2000" dirty="0" smtClean="0"/>
          </a:p>
          <a:p>
            <a:pPr marL="0" indent="0">
              <a:spcBef>
                <a:spcPts val="0"/>
              </a:spcBef>
              <a:buNone/>
            </a:pPr>
            <a:r>
              <a:rPr lang="uk-UA" sz="2000" dirty="0" smtClean="0"/>
              <a:t>Після </a:t>
            </a:r>
            <a:r>
              <a:rPr lang="uk-UA" sz="2000" dirty="0"/>
              <a:t>встановлення гіпотези </a:t>
            </a:r>
            <a:r>
              <a:rPr lang="uk-UA" sz="2000" i="1" dirty="0"/>
              <a:t>розробляється подальший план маркетингового дослідження.</a:t>
            </a:r>
            <a:r>
              <a:rPr lang="uk-UA" sz="2000" dirty="0"/>
              <a:t> </a:t>
            </a:r>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9345426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34684" cy="5593582"/>
          </a:xfrm>
        </p:spPr>
        <p:txBody>
          <a:bodyPr/>
          <a:lstStyle/>
          <a:p>
            <a:pPr marL="0" indent="0">
              <a:spcBef>
                <a:spcPts val="600"/>
              </a:spcBef>
              <a:buNone/>
            </a:pPr>
            <a:r>
              <a:rPr lang="uk-UA" sz="2000" dirty="0"/>
              <a:t>Планування маркетингового дослідження передбачає визначення відповіді на такі запитання: </a:t>
            </a:r>
          </a:p>
          <a:p>
            <a:pPr marL="0" indent="0">
              <a:spcBef>
                <a:spcPts val="600"/>
              </a:spcBef>
              <a:buNone/>
            </a:pPr>
            <a:r>
              <a:rPr lang="uk-UA" sz="2000" dirty="0"/>
              <a:t>- Хто є респондентом у маркетингових дослідженнях? </a:t>
            </a:r>
          </a:p>
          <a:p>
            <a:pPr marL="0" indent="0">
              <a:spcBef>
                <a:spcPts val="600"/>
              </a:spcBef>
              <a:buNone/>
            </a:pPr>
            <a:r>
              <a:rPr lang="uk-UA" sz="2000" dirty="0"/>
              <a:t>- Якого типу дані мають бути отримані? </a:t>
            </a:r>
          </a:p>
          <a:p>
            <a:pPr marL="0" indent="0">
              <a:spcBef>
                <a:spcPts val="600"/>
              </a:spcBef>
              <a:buNone/>
            </a:pPr>
            <a:r>
              <a:rPr lang="uk-UA" sz="2000" dirty="0"/>
              <a:t>- Яка припустима похибка при даному маркетинговому дослідженні? </a:t>
            </a:r>
          </a:p>
          <a:p>
            <a:pPr marL="0" indent="0">
              <a:spcBef>
                <a:spcPts val="600"/>
              </a:spcBef>
              <a:buNone/>
            </a:pPr>
            <a:r>
              <a:rPr lang="uk-UA" sz="2000" dirty="0"/>
              <a:t>- Протягом якого терміну буде проведене дослідження? </a:t>
            </a:r>
          </a:p>
          <a:p>
            <a:pPr marL="0" indent="0">
              <a:spcBef>
                <a:spcPts val="600"/>
              </a:spcBef>
              <a:buNone/>
            </a:pPr>
            <a:r>
              <a:rPr lang="uk-UA" sz="2000" dirty="0"/>
              <a:t>- Де і коли буде проводитися маркетингове дослідження? </a:t>
            </a:r>
          </a:p>
          <a:p>
            <a:pPr marL="0" indent="0">
              <a:spcBef>
                <a:spcPts val="600"/>
              </a:spcBef>
              <a:buNone/>
            </a:pPr>
            <a:r>
              <a:rPr lang="uk-UA" sz="2000" dirty="0"/>
              <a:t>- Як буде здійснюватися контроль за проведенням маркетингового дослідження? </a:t>
            </a:r>
          </a:p>
          <a:p>
            <a:pPr marL="0" indent="0">
              <a:spcBef>
                <a:spcPts val="600"/>
              </a:spcBef>
              <a:buNone/>
            </a:pPr>
            <a:r>
              <a:rPr lang="uk-UA" sz="2000" dirty="0"/>
              <a:t>- Чи буде проводитися заохочення респондентів до співпраці, і якщо буде, то яким чином? </a:t>
            </a:r>
          </a:p>
          <a:p>
            <a:pPr>
              <a:spcBef>
                <a:spcPts val="600"/>
              </a:spcBef>
              <a:buFontTx/>
              <a:buChar char="-"/>
            </a:pPr>
            <a:r>
              <a:rPr lang="uk-UA" sz="2000" dirty="0" smtClean="0"/>
              <a:t>У </a:t>
            </a:r>
            <a:r>
              <a:rPr lang="uk-UA" sz="2000" dirty="0"/>
              <a:t>якій формі повинні бути надані кінцеві результати маркетингового дослідження</a:t>
            </a:r>
            <a:r>
              <a:rPr lang="uk-UA" sz="2000" dirty="0" smtClean="0"/>
              <a:t>?</a:t>
            </a:r>
          </a:p>
          <a:p>
            <a:pPr marL="0" indent="0">
              <a:spcBef>
                <a:spcPts val="600"/>
              </a:spcBef>
              <a:buNone/>
            </a:pPr>
            <a:endParaRPr lang="uk-UA" sz="2000" dirty="0" smtClean="0"/>
          </a:p>
          <a:p>
            <a:pPr marL="0" indent="0">
              <a:spcBef>
                <a:spcPts val="600"/>
              </a:spcBef>
              <a:buNone/>
            </a:pPr>
            <a:r>
              <a:rPr lang="uk-UA" sz="2000" dirty="0" smtClean="0"/>
              <a:t>Після </a:t>
            </a:r>
            <a:r>
              <a:rPr lang="uk-UA" sz="2000" dirty="0"/>
              <a:t>визначення необхідних характеристик об’єкту досліджень проходить вибір методу збору даних. Перш за все висувається декілька альтернативних варіантів, які найбільш придатні для даного дослідження. Після цього проходить аналіз кожного варіанту, інколи, якщо існує потреба і це дозволяє бюджет, по кожному методу проходить пілотне дослідження, вибірка для якого становить не більше 10-и респондентів. За результатами аналізу вибирається найкраща альтернатива.</a:t>
            </a:r>
          </a:p>
          <a:p>
            <a:pPr marL="0" indent="0">
              <a:spcBef>
                <a:spcPts val="600"/>
              </a:spcBef>
              <a:buNone/>
            </a:pPr>
            <a:endParaRPr lang="uk-UA" sz="2000" dirty="0"/>
          </a:p>
          <a:p>
            <a:pPr>
              <a:spcBef>
                <a:spcPts val="600"/>
              </a:spcBef>
            </a:pPr>
            <a:endParaRPr lang="uk-UA" sz="2000" dirty="0"/>
          </a:p>
          <a:p>
            <a:pPr>
              <a:spcBef>
                <a:spcPts val="600"/>
              </a:spcBef>
            </a:pPr>
            <a:endParaRPr lang="uk-UA" sz="2000" dirty="0"/>
          </a:p>
          <a:p>
            <a:pPr marL="0" indent="0">
              <a:spcBef>
                <a:spcPts val="600"/>
              </a:spcBef>
              <a:buNone/>
            </a:pPr>
            <a:endParaRPr lang="uk-UA" sz="2000" dirty="0"/>
          </a:p>
          <a:p>
            <a:pPr marL="0" indent="0">
              <a:spcBef>
                <a:spcPts val="600"/>
              </a:spcBef>
              <a:buNone/>
            </a:pPr>
            <a:endParaRPr lang="uk-UA" sz="2000" dirty="0"/>
          </a:p>
          <a:p>
            <a:pPr marL="0" lvl="0" indent="0">
              <a:spcBef>
                <a:spcPts val="600"/>
              </a:spcBef>
              <a:buNone/>
            </a:pPr>
            <a:endParaRPr lang="uk-UA" sz="2000" dirty="0"/>
          </a:p>
          <a:p>
            <a:pPr marL="0" indent="0">
              <a:spcBef>
                <a:spcPts val="600"/>
              </a:spcBef>
              <a:buNone/>
            </a:pPr>
            <a:endParaRPr lang="uk-UA" sz="2000" dirty="0"/>
          </a:p>
        </p:txBody>
      </p:sp>
    </p:spTree>
    <p:extLst>
      <p:ext uri="{BB962C8B-B14F-4D97-AF65-F5344CB8AC3E}">
        <p14:creationId xmlns:p14="http://schemas.microsoft.com/office/powerpoint/2010/main" val="1047319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176982"/>
            <a:ext cx="11522075" cy="5593582"/>
          </a:xfrm>
        </p:spPr>
        <p:txBody>
          <a:bodyPr/>
          <a:lstStyle/>
          <a:p>
            <a:pPr marL="0" lvl="0" indent="0">
              <a:buNone/>
            </a:pPr>
            <a:r>
              <a:rPr lang="uk-UA" sz="2400" dirty="0" smtClean="0"/>
              <a:t>5. </a:t>
            </a:r>
            <a:r>
              <a:rPr lang="uk-UA" sz="2400" dirty="0"/>
              <a:t>Формування вибірки для маркетингових </a:t>
            </a:r>
            <a:r>
              <a:rPr lang="uk-UA" sz="2400" dirty="0" smtClean="0"/>
              <a:t>досліджень</a:t>
            </a:r>
          </a:p>
          <a:p>
            <a:pPr marL="0" lvl="0" indent="0">
              <a:buNone/>
            </a:pPr>
            <a:endParaRPr lang="uk-UA" sz="2400" dirty="0" smtClean="0"/>
          </a:p>
          <a:p>
            <a:pPr marL="0" indent="0">
              <a:spcBef>
                <a:spcPts val="0"/>
              </a:spcBef>
              <a:buNone/>
            </a:pPr>
            <a:r>
              <a:rPr lang="uk-UA" sz="2000" dirty="0"/>
              <a:t>Вибірка – це частина респондентів, які будуть представляти інтереси і смаки всіх споживачів генеральної сукупності. </a:t>
            </a:r>
            <a:endParaRPr lang="uk-UA" sz="2000" dirty="0" smtClean="0"/>
          </a:p>
          <a:p>
            <a:pPr marL="0" indent="0">
              <a:spcBef>
                <a:spcPts val="0"/>
              </a:spcBef>
              <a:buNone/>
            </a:pPr>
            <a:r>
              <a:rPr lang="uk-UA" sz="2000" i="1" dirty="0"/>
              <a:t>Планування вибірки включає наступні процедури: </a:t>
            </a:r>
            <a:endParaRPr lang="uk-UA" sz="2000" dirty="0"/>
          </a:p>
          <a:p>
            <a:pPr marL="0" indent="0">
              <a:spcBef>
                <a:spcPts val="0"/>
              </a:spcBef>
              <a:buNone/>
            </a:pPr>
            <a:r>
              <a:rPr lang="uk-UA" sz="2000" dirty="0"/>
              <a:t>1. Виділення об’єктів генеральної сукупності. </a:t>
            </a:r>
          </a:p>
          <a:p>
            <a:pPr marL="0" indent="0">
              <a:spcBef>
                <a:spcPts val="0"/>
              </a:spcBef>
              <a:buNone/>
            </a:pPr>
            <a:r>
              <a:rPr lang="uk-UA" sz="2000" dirty="0"/>
              <a:t>2. Визначення метода вибірки. </a:t>
            </a:r>
          </a:p>
          <a:p>
            <a:pPr marL="0" indent="0">
              <a:spcBef>
                <a:spcPts val="0"/>
              </a:spcBef>
              <a:buNone/>
            </a:pPr>
            <a:r>
              <a:rPr lang="uk-UA" sz="2000" dirty="0"/>
              <a:t>3. Визначення об’єму вибірки. </a:t>
            </a:r>
            <a:endParaRPr lang="uk-UA" sz="2000" dirty="0" smtClean="0"/>
          </a:p>
          <a:p>
            <a:pPr marL="0" indent="0">
              <a:spcBef>
                <a:spcPts val="0"/>
              </a:spcBef>
              <a:buNone/>
            </a:pPr>
            <a:r>
              <a:rPr lang="uk-UA" sz="2000" dirty="0"/>
              <a:t>Вибірка формується із генеральної сукупності. У залежності від об’єкту дослідження, генеральною сукупністю можуть бути: </a:t>
            </a:r>
          </a:p>
          <a:p>
            <a:pPr marL="0" indent="0">
              <a:spcBef>
                <a:spcPts val="0"/>
              </a:spcBef>
              <a:buNone/>
            </a:pPr>
            <a:r>
              <a:rPr lang="uk-UA" sz="2000" dirty="0"/>
              <a:t>- загальна кількість наявних і потенційних споживачів цільового сегменту або ринку; </a:t>
            </a:r>
          </a:p>
          <a:p>
            <a:pPr marL="0" indent="0">
              <a:spcBef>
                <a:spcPts val="0"/>
              </a:spcBef>
              <a:buNone/>
            </a:pPr>
            <a:r>
              <a:rPr lang="uk-UA" sz="2000" dirty="0"/>
              <a:t>- працівники і керівники фірм-конкурентів, партнерів, торгових підприємств; </a:t>
            </a:r>
          </a:p>
          <a:p>
            <a:pPr marL="0" indent="0">
              <a:spcBef>
                <a:spcPts val="0"/>
              </a:spcBef>
              <a:buNone/>
            </a:pPr>
            <a:r>
              <a:rPr lang="uk-UA" sz="2000" dirty="0"/>
              <a:t>- уся сукупність або окремі типи точок роздрібної або оптової торгівлі; </a:t>
            </a:r>
          </a:p>
          <a:p>
            <a:pPr>
              <a:spcBef>
                <a:spcPts val="0"/>
              </a:spcBef>
              <a:buFontTx/>
              <a:buChar char="-"/>
            </a:pPr>
            <a:r>
              <a:rPr lang="uk-UA" sz="2000" dirty="0" smtClean="0"/>
              <a:t>уся </a:t>
            </a:r>
            <a:r>
              <a:rPr lang="uk-UA" sz="2000" dirty="0"/>
              <a:t>сукупність або окремі типи закладів громадського харчування, готелів, закладів сфери послуг (сервісні центри, банки, страхові компанії тощо). </a:t>
            </a:r>
            <a:endParaRPr lang="uk-UA" sz="2000" dirty="0" smtClean="0"/>
          </a:p>
          <a:p>
            <a:pPr marL="0" indent="0">
              <a:spcBef>
                <a:spcPts val="0"/>
              </a:spcBef>
              <a:buNone/>
            </a:pPr>
            <a:endParaRPr lang="uk-UA" sz="2000" dirty="0"/>
          </a:p>
          <a:p>
            <a:pPr marL="0" indent="0">
              <a:spcBef>
                <a:spcPts val="0"/>
              </a:spcBef>
              <a:buNone/>
            </a:pPr>
            <a:r>
              <a:rPr lang="uk-UA" sz="2000" dirty="0"/>
              <a:t>Виходячи з того, яким методом формується вибірка, визначається її вид. </a:t>
            </a:r>
          </a:p>
          <a:p>
            <a:pPr marL="0" indent="0">
              <a:spcBef>
                <a:spcPts val="0"/>
              </a:spcBef>
              <a:buNone/>
            </a:pPr>
            <a:r>
              <a:rPr lang="uk-UA" sz="2000" dirty="0"/>
              <a:t>У залежності від величини генеральної сукупності і цілей дослідження можуть бути використані методи суцільного або вибіркового дослідження. </a:t>
            </a:r>
          </a:p>
          <a:p>
            <a:pPr marL="0" indent="0">
              <a:spcBef>
                <a:spcPts val="0"/>
              </a:spcBef>
              <a:buNone/>
            </a:pPr>
            <a:endParaRPr lang="uk-UA" sz="2000" dirty="0"/>
          </a:p>
          <a:p>
            <a:pPr marL="0" indent="0">
              <a:buNone/>
            </a:pPr>
            <a:endParaRPr lang="uk-UA" sz="2000" dirty="0"/>
          </a:p>
          <a:p>
            <a:pPr marL="0" indent="0">
              <a:buNone/>
            </a:pPr>
            <a:endParaRPr lang="uk-UA" dirty="0"/>
          </a:p>
          <a:p>
            <a:pPr marL="0" lvl="0" indent="0">
              <a:buNone/>
            </a:pPr>
            <a:endParaRPr lang="uk-UA" sz="2400" dirty="0"/>
          </a:p>
          <a:p>
            <a:pPr marL="0" indent="0">
              <a:buNone/>
            </a:pPr>
            <a:endParaRPr lang="uk-UA" dirty="0"/>
          </a:p>
        </p:txBody>
      </p:sp>
    </p:spTree>
    <p:extLst>
      <p:ext uri="{BB962C8B-B14F-4D97-AF65-F5344CB8AC3E}">
        <p14:creationId xmlns:p14="http://schemas.microsoft.com/office/powerpoint/2010/main" val="1080210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400" b="1" i="1" dirty="0" smtClean="0">
                <a:solidFill>
                  <a:schemeClr val="bg2"/>
                </a:solidFill>
              </a:rPr>
              <a:t>1. </a:t>
            </a:r>
            <a:r>
              <a:rPr lang="uk-UA" sz="2400" b="1" dirty="0"/>
              <a:t>Сутність маркетингових досліджень</a:t>
            </a:r>
            <a:endParaRPr lang="uk-UA" sz="2400" dirty="0"/>
          </a:p>
        </p:txBody>
      </p:sp>
      <p:sp>
        <p:nvSpPr>
          <p:cNvPr id="3" name="Місце для тексту 2"/>
          <p:cNvSpPr>
            <a:spLocks noGrp="1"/>
          </p:cNvSpPr>
          <p:nvPr>
            <p:ph type="body" sz="quarter" idx="10"/>
          </p:nvPr>
        </p:nvSpPr>
        <p:spPr>
          <a:xfrm>
            <a:off x="0" y="490425"/>
            <a:ext cx="12418142" cy="4847999"/>
          </a:xfrm>
        </p:spPr>
        <p:txBody>
          <a:bodyPr/>
          <a:lstStyle/>
          <a:p>
            <a:pPr marL="0" indent="0">
              <a:buNone/>
            </a:pPr>
            <a:r>
              <a:rPr lang="uk-UA" sz="2000" dirty="0" smtClean="0"/>
              <a:t>Маркетингові </a:t>
            </a:r>
            <a:r>
              <a:rPr lang="uk-UA" sz="2000" dirty="0"/>
              <a:t>дослідження – це систематичний збір, відображення і аналіз даних щодо різних аспектів маркетингової діяльності</a:t>
            </a:r>
            <a:r>
              <a:rPr lang="uk-UA" sz="2000" dirty="0" smtClean="0"/>
              <a:t>.</a:t>
            </a:r>
          </a:p>
          <a:p>
            <a:r>
              <a:rPr lang="uk-UA" sz="2000" dirty="0"/>
              <a:t>Маркетингові дослідження призначені для вирішення такої групи завдань: </a:t>
            </a:r>
          </a:p>
          <a:p>
            <a:r>
              <a:rPr lang="uk-UA" sz="2000" dirty="0"/>
              <a:t>– попередня оцінка шансів і ризиків; </a:t>
            </a:r>
          </a:p>
          <a:p>
            <a:r>
              <a:rPr lang="uk-UA" sz="2000" dirty="0"/>
              <a:t>– оцінка місткості і перспектив ринку для конкретного товару або послуги; </a:t>
            </a:r>
          </a:p>
          <a:p>
            <a:r>
              <a:rPr lang="uk-UA" sz="2000" dirty="0"/>
              <a:t>– аналіз ділової активності конкурентів (в тому числі і моніторинг реклами); </a:t>
            </a:r>
          </a:p>
          <a:p>
            <a:r>
              <a:rPr lang="uk-UA" sz="2000" dirty="0"/>
              <a:t>– дослідження споживчої поведінки і споживчих переваг; </a:t>
            </a:r>
          </a:p>
          <a:p>
            <a:r>
              <a:rPr lang="uk-UA" sz="2000" dirty="0"/>
              <a:t>– сприяння визначенню на кожній фазі пошуку рішень, об’єктивності і представленості ситуації, що склалася; </a:t>
            </a:r>
          </a:p>
          <a:p>
            <a:r>
              <a:rPr lang="uk-UA" sz="2000" dirty="0"/>
              <a:t>– розробка нової торгової марки продукції і стратегії виводу на ринок; </a:t>
            </a:r>
          </a:p>
          <a:p>
            <a:r>
              <a:rPr lang="uk-UA" sz="2000" dirty="0"/>
              <a:t>– вплив реклами на рішення про покупку, вибір засобів </a:t>
            </a:r>
            <a:r>
              <a:rPr lang="uk-UA" sz="2000" dirty="0" err="1"/>
              <a:t>promotion</a:t>
            </a:r>
            <a:r>
              <a:rPr lang="uk-UA" sz="2000" dirty="0"/>
              <a:t>; </a:t>
            </a:r>
          </a:p>
          <a:p>
            <a:r>
              <a:rPr lang="uk-UA" sz="2000" dirty="0"/>
              <a:t>– визначення думки споживачів про оптимальну ціну товару або послуги; </a:t>
            </a:r>
          </a:p>
          <a:p>
            <a:r>
              <a:rPr lang="uk-UA" sz="2000" dirty="0"/>
              <a:t>– вивчення іміджу фірми або позитивного образу товару; </a:t>
            </a:r>
          </a:p>
          <a:p>
            <a:r>
              <a:rPr lang="uk-UA" sz="2000" dirty="0"/>
              <a:t>– визначення соціально-демографічних характеристик споживачів (цільовий ринок). </a:t>
            </a:r>
          </a:p>
          <a:p>
            <a:pPr marL="0" indent="0">
              <a:buNone/>
            </a:pPr>
            <a:endParaRPr lang="uk-UA" dirty="0"/>
          </a:p>
          <a:p>
            <a:pPr marL="0" indent="0">
              <a:buNone/>
            </a:pPr>
            <a:endParaRPr lang="uk-UA" sz="2400" dirty="0"/>
          </a:p>
          <a:p>
            <a:pPr marL="0" indent="0">
              <a:buNone/>
            </a:pPr>
            <a:endParaRPr lang="uk-UA" sz="2400" dirty="0"/>
          </a:p>
          <a:p>
            <a:pPr marL="0" indent="0">
              <a:buNone/>
            </a:pPr>
            <a:endParaRPr lang="uk-UA" sz="2400" dirty="0"/>
          </a:p>
        </p:txBody>
      </p:sp>
    </p:spTree>
    <p:extLst>
      <p:ext uri="{BB962C8B-B14F-4D97-AF65-F5344CB8AC3E}">
        <p14:creationId xmlns:p14="http://schemas.microsoft.com/office/powerpoint/2010/main" val="2581569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176982"/>
            <a:ext cx="11522075" cy="5593582"/>
          </a:xfrm>
        </p:spPr>
        <p:txBody>
          <a:bodyPr/>
          <a:lstStyle/>
          <a:p>
            <a:pPr marL="0" lvl="0" indent="0">
              <a:spcBef>
                <a:spcPts val="0"/>
              </a:spcBef>
              <a:buNone/>
            </a:pPr>
            <a:r>
              <a:rPr lang="uk-UA" sz="2000" i="1" dirty="0"/>
              <a:t>Метод суцільного дослідження</a:t>
            </a:r>
            <a:r>
              <a:rPr lang="uk-UA" sz="2000" dirty="0"/>
              <a:t> полягає в опитуванні усіх споживачів генеральної сукупності на ринку. Він пов’язаний із високими затратами на проведення дослідження і не завжди може бути використаний. Він доцільний у тому випадку, коли підприємство знає усіх своїх споживачів і їх небагато, або ж коли споживачами є бізнес (у цьому випадку кожен споживач володіє порівняно значної часткою ринку). </a:t>
            </a:r>
            <a:endParaRPr lang="uk-UA" sz="2000" dirty="0" smtClean="0"/>
          </a:p>
          <a:p>
            <a:pPr marL="0" lvl="0" indent="0">
              <a:spcBef>
                <a:spcPts val="0"/>
              </a:spcBef>
              <a:buNone/>
            </a:pPr>
            <a:endParaRPr lang="uk-UA" sz="2000" dirty="0"/>
          </a:p>
          <a:p>
            <a:pPr marL="0" indent="0">
              <a:spcBef>
                <a:spcPts val="0"/>
              </a:spcBef>
              <a:buNone/>
            </a:pPr>
            <a:r>
              <a:rPr lang="uk-UA" sz="2000" i="1" dirty="0"/>
              <a:t>Метод вибіркового дослідження</a:t>
            </a:r>
            <a:r>
              <a:rPr lang="uk-UA" sz="2000" dirty="0"/>
              <a:t> забезпечує меншу точність у порівнянні із методом суцільного дослідження, одна є значно дешевшим і забезпечує необхідну швидкість виконання дослідження. Він доцільний при наявності на ринку великої кількості споживачів.</a:t>
            </a:r>
          </a:p>
          <a:p>
            <a:pPr marL="0" lvl="0" indent="0">
              <a:spcBef>
                <a:spcPts val="0"/>
              </a:spcBef>
              <a:buNone/>
            </a:pPr>
            <a:endParaRPr lang="uk-UA" sz="2000" dirty="0" smtClean="0"/>
          </a:p>
          <a:p>
            <a:pPr marL="0" indent="0">
              <a:spcBef>
                <a:spcPts val="0"/>
              </a:spcBef>
              <a:buNone/>
            </a:pPr>
            <a:r>
              <a:rPr lang="uk-UA" sz="2000" dirty="0"/>
              <a:t>Відмінності між даними реальної (генеральної) і вибіркової сукупності називаються похибкою вибірки, яка обумовлюються вибраною процедурою складання (формування) вибірки. </a:t>
            </a:r>
            <a:endParaRPr lang="uk-UA" sz="2000" dirty="0" smtClean="0"/>
          </a:p>
          <a:p>
            <a:pPr marL="0" indent="0">
              <a:spcBef>
                <a:spcPts val="0"/>
              </a:spcBef>
              <a:buNone/>
            </a:pPr>
            <a:endParaRPr lang="uk-UA" sz="2000" dirty="0" smtClean="0"/>
          </a:p>
          <a:p>
            <a:pPr marL="0" indent="0">
              <a:spcBef>
                <a:spcPts val="0"/>
              </a:spcBef>
              <a:buNone/>
            </a:pPr>
            <a:r>
              <a:rPr lang="uk-UA" sz="2000" dirty="0"/>
              <a:t>Процедура складання вибірки – це метод, на основі якого відбираються респонденти, виділяються випадкові і невипадкові види процедур вибірки. Об’єктом наукового зацікавлення є невипадкові процедури складання вибірки. </a:t>
            </a:r>
            <a:endParaRPr lang="uk-UA" sz="2000" dirty="0" smtClean="0"/>
          </a:p>
          <a:p>
            <a:pPr marL="0" indent="0">
              <a:spcBef>
                <a:spcPts val="0"/>
              </a:spcBef>
              <a:buNone/>
            </a:pPr>
            <a:endParaRPr lang="uk-UA" sz="2000" dirty="0"/>
          </a:p>
          <a:p>
            <a:pPr marL="0" indent="0">
              <a:spcBef>
                <a:spcPts val="0"/>
              </a:spcBef>
              <a:buNone/>
            </a:pPr>
            <a:r>
              <a:rPr lang="uk-UA" sz="2000" dirty="0"/>
              <a:t>Теорія виділяє два види вибірок – випадкові і зміщені (невипадкові). </a:t>
            </a:r>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16351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176982"/>
            <a:ext cx="11522075" cy="5593582"/>
          </a:xfrm>
        </p:spPr>
        <p:txBody>
          <a:bodyPr/>
          <a:lstStyle/>
          <a:p>
            <a:pPr marL="0" indent="0">
              <a:spcBef>
                <a:spcPts val="0"/>
              </a:spcBef>
              <a:buNone/>
            </a:pPr>
            <a:r>
              <a:rPr lang="uk-UA" sz="2000" dirty="0"/>
              <a:t>Ф. </a:t>
            </a:r>
            <a:r>
              <a:rPr lang="uk-UA" sz="2000" dirty="0" err="1"/>
              <a:t>Котлер</a:t>
            </a:r>
            <a:r>
              <a:rPr lang="uk-UA" sz="2000" dirty="0"/>
              <a:t> пропонує більш широку класифікацію цих вибірок: </a:t>
            </a:r>
          </a:p>
          <a:p>
            <a:pPr marL="0" indent="0">
              <a:spcBef>
                <a:spcPts val="0"/>
              </a:spcBef>
              <a:buNone/>
            </a:pPr>
            <a:r>
              <a:rPr lang="uk-UA" sz="2000" dirty="0"/>
              <a:t>1. Випадкові (імовірнісні) вибірки: </a:t>
            </a:r>
          </a:p>
          <a:p>
            <a:pPr>
              <a:spcBef>
                <a:spcPts val="0"/>
              </a:spcBef>
            </a:pPr>
            <a:r>
              <a:rPr lang="uk-UA" sz="2000" dirty="0"/>
              <a:t>проста випадкова вибірка – членом вибірки може стати кожен споживач із цільової групи; </a:t>
            </a:r>
          </a:p>
          <a:p>
            <a:pPr>
              <a:spcBef>
                <a:spcPts val="0"/>
              </a:spcBef>
            </a:pPr>
            <a:r>
              <a:rPr lang="uk-UA" sz="2000" dirty="0"/>
              <a:t>структурована випадкова вибірка – цільова група поділяється на взаємовиключні підгрупи (наприклад, за віком), для кожної з яких ведеться випадковий відбір; </a:t>
            </a:r>
          </a:p>
          <a:p>
            <a:pPr>
              <a:spcBef>
                <a:spcPts val="0"/>
              </a:spcBef>
            </a:pPr>
            <a:r>
              <a:rPr lang="uk-UA" sz="2000" dirty="0"/>
              <a:t>загальна випадкова вибірка – аналогічна попередній, але принцип поділу на підгрупи інший, за типом територіального; </a:t>
            </a:r>
          </a:p>
          <a:p>
            <a:pPr marL="0" indent="0">
              <a:spcBef>
                <a:spcPts val="0"/>
              </a:spcBef>
              <a:buNone/>
            </a:pPr>
            <a:r>
              <a:rPr lang="uk-UA" sz="2000" dirty="0"/>
              <a:t>2. Заміщені (невипадкові, неімовірнісні) вибірки: </a:t>
            </a:r>
          </a:p>
          <a:p>
            <a:pPr>
              <a:spcBef>
                <a:spcPts val="0"/>
              </a:spcBef>
            </a:pPr>
            <a:r>
              <a:rPr lang="uk-UA" sz="2000" dirty="0"/>
              <a:t>вибірка за доступністю – дослідник відбирає найбільш доступних для нього кандидатів із цільової групи; </a:t>
            </a:r>
          </a:p>
          <a:p>
            <a:pPr>
              <a:spcBef>
                <a:spcPts val="0"/>
              </a:spcBef>
            </a:pPr>
            <a:r>
              <a:rPr lang="uk-UA" sz="2000" dirty="0"/>
              <a:t>вибірка на розсуд – дослідник відбирає кандидатів, здатних, на його думку, дати найбільш точні відомості; </a:t>
            </a:r>
          </a:p>
          <a:p>
            <a:pPr>
              <a:spcBef>
                <a:spcPts val="0"/>
              </a:spcBef>
            </a:pPr>
            <a:r>
              <a:rPr lang="uk-UA" sz="2000" dirty="0" err="1"/>
              <a:t>квотована</a:t>
            </a:r>
            <a:r>
              <a:rPr lang="uk-UA" sz="2000" dirty="0"/>
              <a:t> вибірка – дослідник відбирає із цільової групи наперед визначену кількість людей, які відносяться до тої або іншої категорії споживачів. Структура вибірки підбирається за аналогією до структури генеральної сукупності. </a:t>
            </a:r>
            <a:endParaRPr lang="uk-UA" sz="2000" dirty="0" smtClean="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8829084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176982"/>
            <a:ext cx="11522075" cy="5593582"/>
          </a:xfrm>
        </p:spPr>
        <p:txBody>
          <a:bodyPr/>
          <a:lstStyle/>
          <a:p>
            <a:pPr marL="0" indent="0">
              <a:spcBef>
                <a:spcPts val="0"/>
              </a:spcBef>
              <a:buNone/>
            </a:pPr>
            <a:r>
              <a:rPr lang="uk-UA" sz="2000" i="1" dirty="0"/>
              <a:t>У простій випадковій вибірці</a:t>
            </a:r>
            <a:r>
              <a:rPr lang="uk-UA" sz="2000" dirty="0"/>
              <a:t> її елементи вибираються за допомогою випадкових чисел; за даного підходу передбачається, що для всіх одиниць генеральної сукупності ймовірність бути вибраними у вибіркову сукупність однакова і прирівнюється відношенню обсяги вибірки до величини генеральної сукупності</a:t>
            </a:r>
            <a:r>
              <a:rPr lang="uk-UA" sz="2000" dirty="0" smtClean="0"/>
              <a:t>.</a:t>
            </a:r>
          </a:p>
          <a:p>
            <a:pPr marL="0" indent="0">
              <a:spcBef>
                <a:spcPts val="0"/>
              </a:spcBef>
              <a:buNone/>
            </a:pPr>
            <a:endParaRPr lang="uk-UA" sz="2000" dirty="0" smtClean="0"/>
          </a:p>
          <a:p>
            <a:pPr marL="0" indent="0">
              <a:spcBef>
                <a:spcPts val="0"/>
              </a:spcBef>
              <a:buNone/>
            </a:pPr>
            <a:r>
              <a:rPr lang="uk-UA" sz="2000" dirty="0" smtClean="0"/>
              <a:t>До </a:t>
            </a:r>
            <a:r>
              <a:rPr lang="uk-UA" sz="2000" dirty="0"/>
              <a:t>випадкових вибірок також відносять </a:t>
            </a:r>
            <a:r>
              <a:rPr lang="uk-UA" sz="2000" i="1" dirty="0"/>
              <a:t>систематичні (механічні) вибірки.</a:t>
            </a:r>
            <a:r>
              <a:rPr lang="uk-UA" sz="2000" dirty="0"/>
              <a:t> У таких вибірках випадковим чином вибирається лише перший елемент. Усі інші елементи вибираються уже за певним принципом, переважно через певний інтервал після першого</a:t>
            </a:r>
            <a:r>
              <a:rPr lang="uk-UA" sz="2000" dirty="0" smtClean="0"/>
              <a:t>.</a:t>
            </a:r>
          </a:p>
          <a:p>
            <a:pPr marL="0" indent="0">
              <a:spcBef>
                <a:spcPts val="0"/>
              </a:spcBef>
              <a:buNone/>
            </a:pPr>
            <a:endParaRPr lang="uk-UA" sz="2000" i="1" dirty="0" smtClean="0"/>
          </a:p>
          <a:p>
            <a:pPr marL="0" indent="0">
              <a:spcBef>
                <a:spcPts val="0"/>
              </a:spcBef>
              <a:buNone/>
            </a:pPr>
            <a:r>
              <a:rPr lang="uk-UA" sz="2000" i="1" dirty="0" smtClean="0"/>
              <a:t>Стратифікована </a:t>
            </a:r>
            <a:r>
              <a:rPr lang="uk-UA" sz="2000" i="1" dirty="0"/>
              <a:t>(типова або групова) вибірка</a:t>
            </a:r>
            <a:r>
              <a:rPr lang="uk-UA" sz="2000" dirty="0"/>
              <a:t> складається наступним чином: генеральна сукупність ділиться на групи із набором певних ознак (сегменти або страти), у кожній з яких за допомогою випадкового відбору формується своя вибірка; ваговий коефіцієнт кожної страти у загальному обсязі вибірки відповідає її питомій вазі в генеральній сукупності. </a:t>
            </a:r>
            <a:endParaRPr lang="uk-UA" sz="2000" dirty="0" smtClean="0"/>
          </a:p>
          <a:p>
            <a:pPr marL="0" indent="0">
              <a:spcBef>
                <a:spcPts val="0"/>
              </a:spcBef>
              <a:buNone/>
            </a:pPr>
            <a:endParaRPr lang="uk-UA" sz="2000" i="1" dirty="0" smtClean="0"/>
          </a:p>
          <a:p>
            <a:pPr marL="0" indent="0">
              <a:spcBef>
                <a:spcPts val="0"/>
              </a:spcBef>
              <a:buNone/>
            </a:pPr>
            <a:r>
              <a:rPr lang="uk-UA" sz="2000" i="1" dirty="0" smtClean="0"/>
              <a:t>Кластерна </a:t>
            </a:r>
            <a:r>
              <a:rPr lang="uk-UA" sz="2000" i="1" dirty="0"/>
              <a:t>(серійна) вибірка</a:t>
            </a:r>
            <a:r>
              <a:rPr lang="uk-UA" sz="2000" dirty="0"/>
              <a:t> формується із застосуванням одноступеневого або двохступеневого підходів.</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6008199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7" y="0"/>
            <a:ext cx="11724303" cy="5593582"/>
          </a:xfrm>
        </p:spPr>
        <p:txBody>
          <a:bodyPr/>
          <a:lstStyle/>
          <a:p>
            <a:pPr marL="0" indent="0">
              <a:spcBef>
                <a:spcPts val="0"/>
              </a:spcBef>
              <a:buNone/>
            </a:pPr>
            <a:r>
              <a:rPr lang="uk-UA" sz="2000" i="1" dirty="0"/>
              <a:t>У простій випадковій вибірці</a:t>
            </a:r>
            <a:r>
              <a:rPr lang="uk-UA" sz="2000" dirty="0"/>
              <a:t> її елементи вибираються за допомогою випадкових чисел; за даного підходу передбачається, що для всіх одиниць генеральної сукупності ймовірність бути вибраними у вибіркову сукупність однакова і прирівнюється відношенню обсяги вибірки до величини генеральної сукупності</a:t>
            </a:r>
            <a:r>
              <a:rPr lang="uk-UA" sz="2000" dirty="0" smtClean="0"/>
              <a:t>.</a:t>
            </a:r>
          </a:p>
          <a:p>
            <a:pPr marL="0" indent="0">
              <a:spcBef>
                <a:spcPts val="0"/>
              </a:spcBef>
              <a:buNone/>
            </a:pPr>
            <a:r>
              <a:rPr lang="uk-UA" sz="2000" dirty="0" smtClean="0"/>
              <a:t>До </a:t>
            </a:r>
            <a:r>
              <a:rPr lang="uk-UA" sz="2000" dirty="0"/>
              <a:t>випадкових вибірок також відносять </a:t>
            </a:r>
            <a:r>
              <a:rPr lang="uk-UA" sz="2000" i="1" dirty="0"/>
              <a:t>систематичні (механічні) вибірки.</a:t>
            </a:r>
            <a:r>
              <a:rPr lang="uk-UA" sz="2000" dirty="0"/>
              <a:t> У таких вибірках випадковим чином вибирається лише перший елемент. Усі інші елементи вибираються уже за певним принципом, переважно через певний інтервал після першого</a:t>
            </a:r>
            <a:r>
              <a:rPr lang="uk-UA" sz="2000" dirty="0" smtClean="0"/>
              <a:t>.</a:t>
            </a:r>
          </a:p>
          <a:p>
            <a:pPr marL="0" indent="0">
              <a:spcBef>
                <a:spcPts val="0"/>
              </a:spcBef>
              <a:buNone/>
            </a:pPr>
            <a:r>
              <a:rPr lang="uk-UA" sz="2000" i="1" dirty="0" smtClean="0"/>
              <a:t>Стратифікована </a:t>
            </a:r>
            <a:r>
              <a:rPr lang="uk-UA" sz="2000" i="1" dirty="0"/>
              <a:t>(типова або групова) вибірка</a:t>
            </a:r>
            <a:r>
              <a:rPr lang="uk-UA" sz="2000" dirty="0"/>
              <a:t> складається наступним чином: генеральна сукупність ділиться на групи із набором певних ознак (сегменти або страти), у кожній з яких за допомогою випадкового відбору формується своя вибірка; ваговий коефіцієнт кожної страти у загальному обсязі вибірки відповідає її питомій вазі в генеральній сукупності. </a:t>
            </a:r>
            <a:endParaRPr lang="uk-UA" sz="2000" dirty="0" smtClean="0"/>
          </a:p>
          <a:p>
            <a:pPr marL="0" indent="0">
              <a:spcBef>
                <a:spcPts val="0"/>
              </a:spcBef>
              <a:buNone/>
            </a:pPr>
            <a:r>
              <a:rPr lang="uk-UA" sz="2000" i="1" dirty="0" smtClean="0"/>
              <a:t>Кластерна </a:t>
            </a:r>
            <a:r>
              <a:rPr lang="uk-UA" sz="2000" i="1" dirty="0"/>
              <a:t>(серійна) вибірка</a:t>
            </a:r>
            <a:r>
              <a:rPr lang="uk-UA" sz="2000" dirty="0"/>
              <a:t> формується із застосуванням одноступеневого або двохступеневого підходів</a:t>
            </a:r>
            <a:r>
              <a:rPr lang="uk-UA" sz="2000" dirty="0" smtClean="0"/>
              <a:t>.</a:t>
            </a:r>
          </a:p>
          <a:p>
            <a:pPr>
              <a:spcBef>
                <a:spcPts val="0"/>
              </a:spcBef>
            </a:pPr>
            <a:r>
              <a:rPr lang="uk-UA" sz="2000" dirty="0"/>
              <a:t>Одноступеневий підхід передбачає, що генеральна сукупність ділиться на ідентичні групи (клумб або кластери), випадковим чином відбираються декілька груп, які піддаються суцільному обстеженню. </a:t>
            </a:r>
          </a:p>
          <a:p>
            <a:pPr>
              <a:spcBef>
                <a:spcPts val="0"/>
              </a:spcBef>
            </a:pPr>
            <a:r>
              <a:rPr lang="uk-UA" sz="2000" dirty="0"/>
              <a:t>Згідно двохступеневого підходу початково формується вибірка із кластерів, із яких далі випадковим чином відбираються одиниці дослідження (тобто вибірка попередньої стадії стає генеральною сукупністю для наступної).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902032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spcBef>
                <a:spcPts val="0"/>
              </a:spcBef>
              <a:buNone/>
            </a:pPr>
            <a:r>
              <a:rPr lang="uk-UA" sz="2000" dirty="0"/>
              <a:t>Заміщені вибірки передбачають вибір невипадкових респондентів. </a:t>
            </a:r>
          </a:p>
          <a:p>
            <a:pPr marL="0" indent="0">
              <a:spcBef>
                <a:spcPts val="0"/>
              </a:spcBef>
              <a:buNone/>
            </a:pPr>
            <a:r>
              <a:rPr lang="uk-UA" sz="2000" i="1" dirty="0"/>
              <a:t>Довільна вибірка</a:t>
            </a:r>
            <a:r>
              <a:rPr lang="uk-UA" sz="2000" dirty="0"/>
              <a:t> – її елементи вибираються без плану, безсистемно; виходить дешево і зручно, але неточно і </a:t>
            </a:r>
            <a:r>
              <a:rPr lang="uk-UA" sz="2000" dirty="0" err="1"/>
              <a:t>нерепрезентативно</a:t>
            </a:r>
            <a:r>
              <a:rPr lang="uk-UA" sz="2000" dirty="0"/>
              <a:t>. У цьому випадку при відборі респондентів не беруться до уваги жодні характеристики. </a:t>
            </a:r>
          </a:p>
          <a:p>
            <a:pPr marL="0" indent="0">
              <a:spcBef>
                <a:spcPts val="0"/>
              </a:spcBef>
              <a:buNone/>
            </a:pPr>
            <a:r>
              <a:rPr lang="uk-UA" sz="2000" i="1" dirty="0"/>
              <a:t>Типова вибірка</a:t>
            </a:r>
            <a:r>
              <a:rPr lang="uk-UA" sz="2000" dirty="0"/>
              <a:t> формується з урахуванням небагатьох характерних елементів генеральної сукупності. Спочатку формується вибірка набагато менша, ніж потрібно для дослідження, яка в процесі опитування розширюється. Збір даних обмежується дослідженням характерних (типових) елементів генеральної сукупності. </a:t>
            </a:r>
            <a:endParaRPr lang="uk-UA" sz="2000" dirty="0" smtClean="0"/>
          </a:p>
          <a:p>
            <a:pPr>
              <a:spcBef>
                <a:spcPts val="0"/>
              </a:spcBef>
            </a:pPr>
            <a:r>
              <a:rPr lang="uk-UA" sz="2000" i="1" dirty="0"/>
              <a:t>Виділяють наступні методи визначення обсягу вибірки:</a:t>
            </a:r>
            <a:r>
              <a:rPr lang="uk-UA" sz="2000" dirty="0"/>
              <a:t> </a:t>
            </a:r>
          </a:p>
          <a:p>
            <a:pPr>
              <a:spcBef>
                <a:spcPts val="0"/>
              </a:spcBef>
            </a:pPr>
            <a:r>
              <a:rPr lang="uk-UA" sz="2000" dirty="0"/>
              <a:t>- довільний (5-10% від генеральної сукупності);</a:t>
            </a:r>
          </a:p>
          <a:p>
            <a:pPr>
              <a:spcBef>
                <a:spcPts val="0"/>
              </a:spcBef>
            </a:pPr>
            <a:r>
              <a:rPr lang="uk-UA" sz="2000" dirty="0"/>
              <a:t>- традиційний, пов’язаний із проведенням періодичних щорічних досліджень (як правило, незначна кількість респондентів); </a:t>
            </a:r>
          </a:p>
          <a:p>
            <a:pPr>
              <a:spcBef>
                <a:spcPts val="0"/>
              </a:spcBef>
            </a:pPr>
            <a:r>
              <a:rPr lang="uk-UA" sz="2000" dirty="0"/>
              <a:t>- статистичний (базується на визначенні статистичної надійності інформації). </a:t>
            </a:r>
          </a:p>
          <a:p>
            <a:pPr>
              <a:spcBef>
                <a:spcPts val="0"/>
              </a:spcBef>
            </a:pPr>
            <a:r>
              <a:rPr lang="uk-UA" sz="2000" dirty="0"/>
              <a:t>На обсяг </a:t>
            </a:r>
            <a:r>
              <a:rPr lang="uk-UA" sz="2000" i="1" dirty="0"/>
              <a:t>статистичної вибірки</a:t>
            </a:r>
            <a:r>
              <a:rPr lang="uk-UA" sz="2000" dirty="0"/>
              <a:t> впливають наступні чинники: </a:t>
            </a:r>
          </a:p>
          <a:p>
            <a:pPr>
              <a:spcBef>
                <a:spcPts val="0"/>
              </a:spcBef>
            </a:pPr>
            <a:r>
              <a:rPr lang="uk-UA" sz="2000" dirty="0"/>
              <a:t>1. Наявність відомостей про обсяг генеральної сукупності і ступінь її однорідності. </a:t>
            </a:r>
          </a:p>
          <a:p>
            <a:pPr>
              <a:spcBef>
                <a:spcPts val="0"/>
              </a:spcBef>
            </a:pPr>
            <a:r>
              <a:rPr lang="uk-UA" sz="2000" dirty="0"/>
              <a:t>2. Задана точність результатів, яка регулюється величиною допустимої похибки репрезентативності і величиною довірчої ймовірності, із якою робиться висновок про достовірність результатів дослідження. </a:t>
            </a:r>
          </a:p>
          <a:p>
            <a:pPr>
              <a:spcBef>
                <a:spcPts val="0"/>
              </a:spcBef>
            </a:pPr>
            <a:r>
              <a:rPr lang="uk-UA" sz="2000" dirty="0"/>
              <a:t>3. Наявність інформації про середні показники генеральної сукупності за досліджуваною ознакою або про величину варіації ознаки (дисперсії). </a:t>
            </a:r>
          </a:p>
          <a:p>
            <a:pPr>
              <a:spcBef>
                <a:spcPts val="0"/>
              </a:spcBef>
            </a:pPr>
            <a:r>
              <a:rPr lang="uk-UA" sz="2000" dirty="0"/>
              <a:t>4. Можливість повторного попадання одиниці генеральної сукупності у вибірку.</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9072578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176982"/>
            <a:ext cx="11522075" cy="5593582"/>
          </a:xfrm>
        </p:spPr>
        <p:txBody>
          <a:bodyPr/>
          <a:lstStyle/>
          <a:p>
            <a:pPr marL="0" lvl="0" indent="0">
              <a:spcBef>
                <a:spcPts val="0"/>
              </a:spcBef>
              <a:buNone/>
            </a:pPr>
            <a:r>
              <a:rPr lang="uk-UA" sz="1800" dirty="0" smtClean="0"/>
              <a:t>6. Управління маркетинговими дослідженнями</a:t>
            </a:r>
          </a:p>
          <a:p>
            <a:pPr marL="0" indent="0">
              <a:spcBef>
                <a:spcPts val="0"/>
              </a:spcBef>
              <a:buNone/>
            </a:pPr>
            <a:endParaRPr lang="uk-UA" sz="1800" dirty="0" smtClean="0"/>
          </a:p>
          <a:p>
            <a:pPr marL="0" indent="0">
              <a:spcBef>
                <a:spcPts val="0"/>
              </a:spcBef>
              <a:buNone/>
            </a:pPr>
            <a:r>
              <a:rPr lang="uk-UA" sz="1800" dirty="0" smtClean="0"/>
              <a:t>Управління </a:t>
            </a:r>
            <a:r>
              <a:rPr lang="uk-UA" sz="1800" dirty="0"/>
              <a:t>маркетинговими дослідженнями розпочинається із моменту вирішення того, яке дослідження необхідне, на якій території буде проводитися і яка при цьому буде вибірка. Показником процесу управління є визначення витрат на його проведення. </a:t>
            </a:r>
          </a:p>
          <a:p>
            <a:pPr marL="0" indent="0">
              <a:spcBef>
                <a:spcPts val="0"/>
              </a:spcBef>
              <a:buNone/>
            </a:pPr>
            <a:r>
              <a:rPr lang="uk-UA" sz="1800" dirty="0"/>
              <a:t>Визначення витрат на польове дослідження і аналіз даних. Завершує </a:t>
            </a:r>
            <a:r>
              <a:rPr lang="uk-UA" sz="1800" i="1" dirty="0"/>
              <a:t>підготовчий етап</a:t>
            </a:r>
            <a:r>
              <a:rPr lang="uk-UA" sz="1800" dirty="0"/>
              <a:t> процес визначення витрат на польове дослідження і аналіз даних. Іншими словами, визначається кошторис дослідження. </a:t>
            </a:r>
            <a:endParaRPr lang="uk-UA" sz="1800" dirty="0" smtClean="0"/>
          </a:p>
          <a:p>
            <a:pPr marL="0" indent="0">
              <a:spcBef>
                <a:spcPts val="0"/>
              </a:spcBef>
              <a:buNone/>
            </a:pPr>
            <a:r>
              <a:rPr lang="uk-UA" sz="1800" i="1" dirty="0"/>
              <a:t>Вартість дослідження у цілому складається із наступних статей затрат: </a:t>
            </a:r>
            <a:endParaRPr lang="uk-UA" sz="1800" dirty="0"/>
          </a:p>
          <a:p>
            <a:pPr marL="0" indent="0">
              <a:spcBef>
                <a:spcPts val="0"/>
              </a:spcBef>
              <a:buNone/>
            </a:pPr>
            <a:r>
              <a:rPr lang="uk-UA" sz="1800" dirty="0" smtClean="0"/>
              <a:t>1. Всі </a:t>
            </a:r>
            <a:r>
              <a:rPr lang="uk-UA" sz="1800" dirty="0"/>
              <a:t>витрати, безпосередньо пов’язані із виконанням </a:t>
            </a:r>
            <a:r>
              <a:rPr lang="uk-UA" sz="1800" dirty="0" smtClean="0"/>
              <a:t>робіт </a:t>
            </a:r>
            <a:r>
              <a:rPr lang="uk-UA" sz="1800" dirty="0"/>
              <a:t> </a:t>
            </a:r>
            <a:endParaRPr lang="uk-UA" sz="1800" dirty="0" smtClean="0"/>
          </a:p>
          <a:p>
            <a:pPr marL="0">
              <a:spcBef>
                <a:spcPts val="0"/>
              </a:spcBef>
            </a:pPr>
            <a:r>
              <a:rPr lang="uk-UA" sz="1800" dirty="0" smtClean="0"/>
              <a:t>- </a:t>
            </a:r>
            <a:r>
              <a:rPr lang="uk-UA" sz="1800" dirty="0"/>
              <a:t>заробітна плата спеціалістів; </a:t>
            </a:r>
          </a:p>
          <a:p>
            <a:pPr marL="0">
              <a:spcBef>
                <a:spcPts val="0"/>
              </a:spcBef>
            </a:pPr>
            <a:r>
              <a:rPr lang="uk-UA" sz="1800" dirty="0"/>
              <a:t>- заробітна плата інтерв’юерів; </a:t>
            </a:r>
          </a:p>
          <a:p>
            <a:pPr marL="0">
              <a:spcBef>
                <a:spcPts val="0"/>
              </a:spcBef>
            </a:pPr>
            <a:r>
              <a:rPr lang="uk-UA" sz="1800" dirty="0"/>
              <a:t>- заробітна плата операторів ЕОМ (кодувальників);</a:t>
            </a:r>
          </a:p>
          <a:p>
            <a:pPr marL="0">
              <a:spcBef>
                <a:spcPts val="0"/>
              </a:spcBef>
            </a:pPr>
            <a:r>
              <a:rPr lang="uk-UA" sz="1800" dirty="0"/>
              <a:t> - нарахування на заробітну плату (податки, пов’язані із оплатою праці); </a:t>
            </a:r>
          </a:p>
          <a:p>
            <a:pPr marL="0">
              <a:spcBef>
                <a:spcPts val="0"/>
              </a:spcBef>
            </a:pPr>
            <a:r>
              <a:rPr lang="uk-UA" sz="1800" dirty="0"/>
              <a:t>- витрати на тиражування робочих документів (друк, витратні матеріали, цифрові пристрої аудіо- та відеозапису, диски, папір); </a:t>
            </a:r>
          </a:p>
          <a:p>
            <a:pPr marL="0">
              <a:spcBef>
                <a:spcPts val="0"/>
              </a:spcBef>
            </a:pPr>
            <a:r>
              <a:rPr lang="uk-UA" sz="1800" dirty="0"/>
              <a:t>- оплата додаткової інформації</a:t>
            </a:r>
            <a:r>
              <a:rPr lang="uk-UA" sz="1800" dirty="0" smtClean="0"/>
              <a:t>;</a:t>
            </a:r>
          </a:p>
          <a:p>
            <a:pPr marL="0">
              <a:spcBef>
                <a:spcPts val="0"/>
              </a:spcBef>
            </a:pPr>
            <a:r>
              <a:rPr lang="uk-UA" sz="1800" dirty="0" smtClean="0"/>
              <a:t> </a:t>
            </a:r>
            <a:r>
              <a:rPr lang="uk-UA" sz="1800" dirty="0"/>
              <a:t>- амортизація обладнання.</a:t>
            </a:r>
          </a:p>
          <a:p>
            <a:pPr marL="0" indent="0">
              <a:spcBef>
                <a:spcPts val="0"/>
              </a:spcBef>
              <a:buNone/>
            </a:pPr>
            <a:r>
              <a:rPr lang="uk-UA" sz="1800" dirty="0" smtClean="0"/>
              <a:t>2</a:t>
            </a:r>
            <a:r>
              <a:rPr lang="uk-UA" sz="1800" dirty="0"/>
              <a:t>. Постійні витрати: </a:t>
            </a:r>
            <a:endParaRPr lang="uk-UA" sz="1800" dirty="0" smtClean="0"/>
          </a:p>
          <a:p>
            <a:pPr marL="0">
              <a:spcBef>
                <a:spcPts val="0"/>
              </a:spcBef>
            </a:pPr>
            <a:r>
              <a:rPr lang="uk-UA" sz="1800" dirty="0"/>
              <a:t>- оренда приміщень (за наявності оренди); </a:t>
            </a:r>
          </a:p>
          <a:p>
            <a:pPr marL="0">
              <a:spcBef>
                <a:spcPts val="0"/>
              </a:spcBef>
            </a:pPr>
            <a:r>
              <a:rPr lang="uk-UA" sz="1800" dirty="0"/>
              <a:t>- постійні платежі, пов’язані із утриманням офісу і зв’язку; </a:t>
            </a:r>
          </a:p>
          <a:p>
            <a:pPr marL="0">
              <a:spcBef>
                <a:spcPts val="0"/>
              </a:spcBef>
            </a:pPr>
            <a:r>
              <a:rPr lang="uk-UA" sz="1800" dirty="0"/>
              <a:t>- представницькі витрати. </a:t>
            </a:r>
          </a:p>
          <a:p>
            <a:pPr marL="0" indent="0">
              <a:spcBef>
                <a:spcPts val="0"/>
              </a:spcBef>
              <a:buNone/>
            </a:pPr>
            <a:endParaRPr lang="uk-UA" sz="1800" dirty="0" smtClean="0"/>
          </a:p>
          <a:p>
            <a:pPr marL="0" indent="0">
              <a:spcBef>
                <a:spcPts val="0"/>
              </a:spcBef>
              <a:buNone/>
            </a:pPr>
            <a:endParaRPr lang="uk-UA" sz="1800" dirty="0"/>
          </a:p>
          <a:p>
            <a:pPr marL="0" indent="-742950">
              <a:spcBef>
                <a:spcPts val="0"/>
              </a:spcBef>
              <a:buAutoNum type="arabicPeriod"/>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lvl="0" indent="0">
              <a:spcBef>
                <a:spcPts val="0"/>
              </a:spcBef>
              <a:buNone/>
            </a:pPr>
            <a:endParaRPr lang="uk-UA" sz="1800" dirty="0"/>
          </a:p>
          <a:p>
            <a:pPr marL="0" indent="0">
              <a:spcBef>
                <a:spcPts val="0"/>
              </a:spcBef>
              <a:buNone/>
            </a:pPr>
            <a:endParaRPr lang="uk-UA" sz="1800" dirty="0"/>
          </a:p>
        </p:txBody>
      </p:sp>
    </p:spTree>
    <p:extLst>
      <p:ext uri="{BB962C8B-B14F-4D97-AF65-F5344CB8AC3E}">
        <p14:creationId xmlns:p14="http://schemas.microsoft.com/office/powerpoint/2010/main" val="33753591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buNone/>
            </a:pPr>
            <a:r>
              <a:rPr lang="uk-UA" sz="2000" dirty="0"/>
              <a:t>Для визначення вартості і трудомісткості маркетингового дослідження використовують ряд методів. Зокрема, виділяють такі методи: </a:t>
            </a:r>
            <a:endParaRPr lang="uk-UA" sz="2000" dirty="0" smtClean="0"/>
          </a:p>
          <a:p>
            <a:pPr marL="0" indent="0">
              <a:buNone/>
            </a:pPr>
            <a:r>
              <a:rPr lang="uk-UA" sz="2000" dirty="0" smtClean="0"/>
              <a:t>- </a:t>
            </a:r>
            <a:r>
              <a:rPr lang="uk-UA" sz="2000" dirty="0" err="1" smtClean="0"/>
              <a:t>Досвідно</a:t>
            </a:r>
            <a:r>
              <a:rPr lang="uk-UA" sz="2000" dirty="0" smtClean="0"/>
              <a:t>-статистичний </a:t>
            </a:r>
            <a:r>
              <a:rPr lang="uk-UA" sz="2000" dirty="0"/>
              <a:t>метод – базується на перенесенні досвіду попередніх досліджень на майбутню роботу. </a:t>
            </a:r>
            <a:endParaRPr lang="uk-UA" sz="2000" dirty="0" smtClean="0"/>
          </a:p>
          <a:p>
            <a:pPr>
              <a:buFontTx/>
              <a:buChar char="-"/>
            </a:pPr>
            <a:r>
              <a:rPr lang="uk-UA" sz="2000" dirty="0" smtClean="0"/>
              <a:t>Нормативно-аналоговий </a:t>
            </a:r>
            <a:r>
              <a:rPr lang="uk-UA" sz="2000" dirty="0"/>
              <a:t>метод – базується, як і попередній, на накопиченні інформації про тривалість і трудомісткість попередніх досліджень, однак у цьому випадку нормативи обчислюються за допомогою перевідних коефіцієнтів, які враховують складність і новизну майбутньої роботи. </a:t>
            </a:r>
            <a:endParaRPr lang="uk-UA" sz="2000" dirty="0" smtClean="0"/>
          </a:p>
          <a:p>
            <a:pPr>
              <a:buFontTx/>
              <a:buChar char="-"/>
            </a:pPr>
            <a:r>
              <a:rPr lang="uk-UA" sz="2000" dirty="0" smtClean="0"/>
              <a:t>Експертний </a:t>
            </a:r>
            <a:r>
              <a:rPr lang="uk-UA" sz="2000" dirty="0"/>
              <a:t>метод – використовується у тих випадках, коли немає можливості використовувати нормативи трудомісткості і тривалості дослідження за аналогією або відсутній досвід планування і організації досліджень. </a:t>
            </a:r>
            <a:endParaRPr lang="uk-UA" sz="2000" dirty="0" smtClean="0"/>
          </a:p>
          <a:p>
            <a:pPr>
              <a:buFontTx/>
              <a:buChar char="-"/>
            </a:pPr>
            <a:r>
              <a:rPr lang="uk-UA" sz="2000" dirty="0" smtClean="0"/>
              <a:t>Директивний </a:t>
            </a:r>
            <a:r>
              <a:rPr lang="uk-UA" sz="2000" dirty="0"/>
              <a:t>метод варто згадати для повноти огляду можливих методів визначення тривалості дослідження, коли керівник визначає крайній термін для надання результатів </a:t>
            </a:r>
            <a:r>
              <a:rPr lang="uk-UA" sz="2000" dirty="0" smtClean="0"/>
              <a:t>дослідження</a:t>
            </a:r>
          </a:p>
          <a:p>
            <a:pPr>
              <a:buFontTx/>
              <a:buChar char="-"/>
            </a:pPr>
            <a:r>
              <a:rPr lang="uk-UA" sz="2000" dirty="0" smtClean="0"/>
              <a:t>Розрахунково-аналітичний </a:t>
            </a:r>
            <a:r>
              <a:rPr lang="uk-UA" sz="2000" dirty="0"/>
              <a:t>метод – визначає трудомісткість і тривалість дослідження на основі нормування тривалості окремих етапів і операцій дослідження.</a:t>
            </a:r>
          </a:p>
          <a:p>
            <a:pPr>
              <a:buFontTx/>
              <a:buChar char="-"/>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1649953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buNone/>
            </a:pPr>
            <a:r>
              <a:rPr lang="uk-UA" sz="1800" dirty="0"/>
              <a:t>І. Фаза проведення польового дослідження розпочинається </a:t>
            </a:r>
            <a:r>
              <a:rPr lang="uk-UA" sz="1800" i="1" dirty="0"/>
              <a:t>із розробки форм для збору даних. </a:t>
            </a:r>
            <a:endParaRPr lang="uk-UA" sz="1800" i="1" dirty="0" smtClean="0"/>
          </a:p>
          <a:p>
            <a:pPr marL="0" indent="0">
              <a:buNone/>
            </a:pPr>
            <a:r>
              <a:rPr lang="uk-UA" sz="1800" dirty="0"/>
              <a:t>Визначивши цілі і завдання, вибравши необхідний вид і методи дослідження, компанія переходить до найбільш трудомісткого етапу – проведення власне маркетингового дослідження. Спочатку робота проходить в офісі компанії. За результатами попереднього збору і аналізу вторинної інформації вибираються засоби збору інформації і, переважно, складається початкова форма для внесення результатів. Переважно інструментом збору інформації є анкета або інша форма, яка дає можливість записувати інформацію, отриману від респондентів або у результаті спостереження. </a:t>
            </a:r>
            <a:endParaRPr lang="uk-UA" sz="1800" dirty="0" smtClean="0"/>
          </a:p>
          <a:p>
            <a:pPr marL="0" indent="0">
              <a:buNone/>
            </a:pPr>
            <a:r>
              <a:rPr lang="uk-UA" sz="1800" dirty="0"/>
              <a:t>процес побудови форм для збору </a:t>
            </a:r>
            <a:r>
              <a:rPr lang="uk-UA" sz="1800" dirty="0" smtClean="0"/>
              <a:t>інформації:</a:t>
            </a:r>
          </a:p>
          <a:p>
            <a:r>
              <a:rPr lang="uk-UA" sz="1800" dirty="0"/>
              <a:t>1) визначення необхідної інформації; </a:t>
            </a:r>
          </a:p>
          <a:p>
            <a:r>
              <a:rPr lang="uk-UA" sz="1800" dirty="0"/>
              <a:t>2) визначення виду запитальника і методу проведення збору; </a:t>
            </a:r>
          </a:p>
          <a:p>
            <a:r>
              <a:rPr lang="uk-UA" sz="1800" dirty="0"/>
              <a:t>3) визначення змісту конкретних запитань/пунктів; </a:t>
            </a:r>
          </a:p>
          <a:p>
            <a:r>
              <a:rPr lang="uk-UA" sz="1800" dirty="0"/>
              <a:t>4) визначення форми відповіді на кожне запитання/пункт; </a:t>
            </a:r>
          </a:p>
          <a:p>
            <a:r>
              <a:rPr lang="uk-UA" sz="1800" dirty="0"/>
              <a:t>5) визначення формулювання кожного запитання/пункту; </a:t>
            </a:r>
          </a:p>
          <a:p>
            <a:r>
              <a:rPr lang="uk-UA" sz="1800" dirty="0"/>
              <a:t>6) визначення послідовності запитань/пунктів; </a:t>
            </a:r>
          </a:p>
          <a:p>
            <a:r>
              <a:rPr lang="uk-UA" sz="1800" dirty="0"/>
              <a:t>7) визначення фізичних характеристик форми для збору інформації; </a:t>
            </a:r>
          </a:p>
          <a:p>
            <a:r>
              <a:rPr lang="uk-UA" sz="1800" dirty="0"/>
              <a:t>8) </a:t>
            </a:r>
            <a:r>
              <a:rPr lang="uk-UA" sz="1800" dirty="0" err="1"/>
              <a:t>перепроведення</a:t>
            </a:r>
            <a:r>
              <a:rPr lang="uk-UA" sz="1800" dirty="0"/>
              <a:t> етапів1-7 і перегляд їх за необхідності; </a:t>
            </a:r>
          </a:p>
          <a:p>
            <a:r>
              <a:rPr lang="uk-UA" sz="1800" dirty="0"/>
              <a:t>9) проведення попереднього тестування анкети і її зміна при потребі. </a:t>
            </a:r>
          </a:p>
          <a:p>
            <a:pPr marL="0" indent="0">
              <a:buNone/>
            </a:pPr>
            <a:endParaRPr lang="uk-UA" sz="1800" dirty="0"/>
          </a:p>
          <a:p>
            <a:pPr>
              <a:buFontTx/>
              <a:buChar char="-"/>
            </a:pPr>
            <a:endParaRPr lang="uk-UA" sz="1800" dirty="0"/>
          </a:p>
          <a:p>
            <a:pPr marL="0" indent="0">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lv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lvl="0" indent="0">
              <a:spcBef>
                <a:spcPts val="0"/>
              </a:spcBef>
              <a:buNone/>
            </a:pPr>
            <a:endParaRPr lang="uk-UA" sz="1800" dirty="0"/>
          </a:p>
          <a:p>
            <a:pPr marL="0" indent="0">
              <a:spcBef>
                <a:spcPts val="0"/>
              </a:spcBef>
              <a:buNone/>
            </a:pPr>
            <a:endParaRPr lang="uk-UA" sz="1800" dirty="0"/>
          </a:p>
        </p:txBody>
      </p:sp>
    </p:spTree>
    <p:extLst>
      <p:ext uri="{BB962C8B-B14F-4D97-AF65-F5344CB8AC3E}">
        <p14:creationId xmlns:p14="http://schemas.microsoft.com/office/powerpoint/2010/main" val="32327812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spcBef>
                <a:spcPts val="0"/>
              </a:spcBef>
              <a:buNone/>
            </a:pPr>
            <a:r>
              <a:rPr lang="uk-UA" sz="2000" dirty="0"/>
              <a:t>При цьому визначаються принципи формування запитань, їх форма, після чого запитання тестуються. </a:t>
            </a:r>
          </a:p>
          <a:p>
            <a:pPr marL="0">
              <a:spcBef>
                <a:spcPts val="0"/>
              </a:spcBef>
            </a:pPr>
            <a:r>
              <a:rPr lang="uk-UA" sz="2000" i="1" dirty="0"/>
              <a:t>Запитання повинні бути: </a:t>
            </a:r>
            <a:endParaRPr lang="uk-UA" sz="2000" dirty="0"/>
          </a:p>
          <a:p>
            <a:pPr marL="0" indent="0">
              <a:spcBef>
                <a:spcPts val="0"/>
              </a:spcBef>
              <a:buNone/>
            </a:pPr>
            <a:r>
              <a:rPr lang="uk-UA" sz="2000" dirty="0"/>
              <a:t>- короткими, зрозумілими, такими, що не припускають різних тлумачень їхньої суті; </a:t>
            </a:r>
          </a:p>
          <a:p>
            <a:pPr marL="0" indent="0">
              <a:spcBef>
                <a:spcPts val="0"/>
              </a:spcBef>
              <a:buNone/>
            </a:pPr>
            <a:r>
              <a:rPr lang="uk-UA" sz="2000" dirty="0"/>
              <a:t>- сконцентровані на якійсь одній проблемі; </a:t>
            </a:r>
          </a:p>
          <a:p>
            <a:pPr marL="0" indent="0">
              <a:spcBef>
                <a:spcPts val="0"/>
              </a:spcBef>
              <a:buNone/>
            </a:pPr>
            <a:r>
              <a:rPr lang="uk-UA" sz="2000" dirty="0"/>
              <a:t>- сформульовані з використанням загальноприйнятої, зрозумілої респондентам термінології; </a:t>
            </a:r>
          </a:p>
          <a:p>
            <a:pPr marL="0" indent="0">
              <a:spcBef>
                <a:spcPts val="0"/>
              </a:spcBef>
              <a:buNone/>
            </a:pPr>
            <a:r>
              <a:rPr lang="uk-UA" sz="2000" dirty="0"/>
              <a:t>- згруповані у блоки згідно з логікою дослідження; </a:t>
            </a:r>
          </a:p>
          <a:p>
            <a:pPr marL="0">
              <a:spcBef>
                <a:spcPts val="0"/>
              </a:spcBef>
              <a:buFontTx/>
              <a:buChar char="-"/>
            </a:pPr>
            <a:r>
              <a:rPr lang="uk-UA" sz="2000" dirty="0" smtClean="0"/>
              <a:t>складні </a:t>
            </a:r>
            <a:r>
              <a:rPr lang="uk-UA" sz="2000" dirty="0"/>
              <a:t>запитання, які вимагають особливого зосередження та зусиль, а також запитання з використанням спеціальних шкал слід розмістити всередині або наприкінці анкети. </a:t>
            </a:r>
            <a:endParaRPr lang="uk-UA" sz="2000" dirty="0" smtClean="0"/>
          </a:p>
          <a:p>
            <a:pPr marL="0" indent="0">
              <a:spcBef>
                <a:spcPts val="0"/>
              </a:spcBef>
              <a:buNone/>
            </a:pPr>
            <a:endParaRPr lang="uk-UA" sz="2000" i="1" dirty="0" smtClean="0"/>
          </a:p>
          <a:p>
            <a:pPr marL="0" indent="0">
              <a:spcBef>
                <a:spcPts val="0"/>
              </a:spcBef>
              <a:buNone/>
            </a:pPr>
            <a:r>
              <a:rPr lang="uk-UA" sz="2000" i="1" dirty="0" smtClean="0"/>
              <a:t>Послідовність </a:t>
            </a:r>
            <a:r>
              <a:rPr lang="uk-UA" sz="2000" i="1" dirty="0"/>
              <a:t>запитань в анкеті може визначатися на основі двох підходів: </a:t>
            </a:r>
            <a:endParaRPr lang="uk-UA" sz="2000" dirty="0"/>
          </a:p>
          <a:p>
            <a:pPr marL="0" indent="0">
              <a:spcBef>
                <a:spcPts val="0"/>
              </a:spcBef>
              <a:buNone/>
            </a:pPr>
            <a:r>
              <a:rPr lang="uk-UA" sz="2000" dirty="0"/>
              <a:t>• тунельний підхід, який передбачає поступовий перехід від широких, загальних запитань до вузьких, спеціальних; </a:t>
            </a:r>
          </a:p>
          <a:p>
            <a:pPr marL="0" indent="0">
              <a:spcBef>
                <a:spcPts val="0"/>
              </a:spcBef>
              <a:buNone/>
            </a:pPr>
            <a:r>
              <a:rPr lang="uk-UA" sz="2000" dirty="0"/>
              <a:t>• секційний підхід, який передбачає групування запитань за темами, організовуючи перехід до наступної теми за допомогою певної вступної фази. </a:t>
            </a:r>
          </a:p>
          <a:p>
            <a:pPr marL="0" indent="0">
              <a:spcBef>
                <a:spcPts val="0"/>
              </a:spcBef>
              <a:buNone/>
            </a:pPr>
            <a:endParaRPr lang="uk-UA" sz="2000" dirty="0" smtClean="0"/>
          </a:p>
          <a:p>
            <a:pPr marL="0" indent="0">
              <a:spcBef>
                <a:spcPts val="0"/>
              </a:spcBef>
              <a:buNone/>
            </a:pPr>
            <a:r>
              <a:rPr lang="uk-UA" sz="2000" dirty="0" smtClean="0"/>
              <a:t>Виділяють </a:t>
            </a:r>
            <a:r>
              <a:rPr lang="uk-UA" sz="2000" dirty="0"/>
              <a:t>такі основні типи запитань: </a:t>
            </a:r>
          </a:p>
          <a:p>
            <a:pPr marL="0">
              <a:spcBef>
                <a:spcPts val="0"/>
              </a:spcBef>
            </a:pPr>
            <a:r>
              <a:rPr lang="uk-UA" sz="2000" dirty="0"/>
              <a:t>- закриті запитання;</a:t>
            </a:r>
          </a:p>
          <a:p>
            <a:pPr marL="0">
              <a:spcBef>
                <a:spcPts val="0"/>
              </a:spcBef>
            </a:pPr>
            <a:r>
              <a:rPr lang="uk-UA" sz="2000" dirty="0"/>
              <a:t> - відкриті запитання; </a:t>
            </a:r>
          </a:p>
          <a:p>
            <a:pPr marL="0">
              <a:spcBef>
                <a:spcPts val="0"/>
              </a:spcBef>
            </a:pPr>
            <a:r>
              <a:rPr lang="uk-UA" sz="2000" dirty="0"/>
              <a:t>- напіввідкриті запитання; </a:t>
            </a:r>
          </a:p>
          <a:p>
            <a:pPr marL="0">
              <a:spcBef>
                <a:spcPts val="0"/>
              </a:spcBef>
            </a:pPr>
            <a:r>
              <a:rPr lang="uk-UA" sz="2000" dirty="0"/>
              <a:t>- оціночні шкали. </a:t>
            </a:r>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8307919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spcBef>
                <a:spcPts val="0"/>
              </a:spcBef>
              <a:buNone/>
            </a:pPr>
            <a:r>
              <a:rPr lang="uk-UA" sz="2000" dirty="0"/>
              <a:t>Закриті запитання – це запитання, у яких респондент вибирає одну із запропонованих відповідей і не може надавати своєї відповіді. </a:t>
            </a:r>
          </a:p>
          <a:p>
            <a:pPr marL="0" indent="0">
              <a:spcBef>
                <a:spcPts val="0"/>
              </a:spcBef>
              <a:buNone/>
            </a:pPr>
            <a:r>
              <a:rPr lang="uk-UA" sz="2000" i="1" dirty="0"/>
              <a:t>Такі запитання діляться на підвиди: </a:t>
            </a:r>
            <a:endParaRPr lang="uk-UA" sz="2000" dirty="0"/>
          </a:p>
          <a:p>
            <a:pPr marL="0">
              <a:spcBef>
                <a:spcPts val="0"/>
              </a:spcBef>
            </a:pPr>
            <a:r>
              <a:rPr lang="uk-UA" sz="2000" dirty="0"/>
              <a:t>- альтернативне запитання </a:t>
            </a:r>
            <a:endParaRPr lang="uk-UA" sz="2000" dirty="0" smtClean="0"/>
          </a:p>
          <a:p>
            <a:pPr marL="0">
              <a:spcBef>
                <a:spcPts val="0"/>
              </a:spcBef>
            </a:pPr>
            <a:r>
              <a:rPr lang="uk-UA" sz="2000" dirty="0" smtClean="0"/>
              <a:t>- </a:t>
            </a:r>
            <a:r>
              <a:rPr lang="uk-UA" sz="2000" dirty="0"/>
              <a:t>багатоваріантне запитання </a:t>
            </a:r>
            <a:endParaRPr lang="uk-UA" sz="2000" dirty="0" smtClean="0"/>
          </a:p>
          <a:p>
            <a:pPr marL="0">
              <a:spcBef>
                <a:spcPts val="0"/>
              </a:spcBef>
            </a:pPr>
            <a:r>
              <a:rPr lang="uk-UA" sz="2000" dirty="0" smtClean="0"/>
              <a:t>- </a:t>
            </a:r>
            <a:r>
              <a:rPr lang="uk-UA" sz="2000" dirty="0"/>
              <a:t>зорові </a:t>
            </a:r>
            <a:r>
              <a:rPr lang="uk-UA" sz="2000" dirty="0" smtClean="0"/>
              <a:t>асоціації</a:t>
            </a:r>
          </a:p>
          <a:p>
            <a:pPr marL="0">
              <a:spcBef>
                <a:spcPts val="0"/>
              </a:spcBef>
            </a:pPr>
            <a:r>
              <a:rPr lang="uk-UA" sz="2000" dirty="0"/>
              <a:t>При цьому зауважимо, що багатоваріантні запитання можуть бути двох типів: </a:t>
            </a:r>
          </a:p>
          <a:p>
            <a:pPr marL="0">
              <a:spcBef>
                <a:spcPts val="0"/>
              </a:spcBef>
            </a:pPr>
            <a:r>
              <a:rPr lang="uk-UA" sz="2000" dirty="0"/>
              <a:t>- багатоваріантне запитання із одним варіантом відповіді </a:t>
            </a:r>
          </a:p>
          <a:p>
            <a:pPr marL="0">
              <a:spcBef>
                <a:spcPts val="0"/>
              </a:spcBef>
            </a:pPr>
            <a:r>
              <a:rPr lang="uk-UA" sz="2000" dirty="0"/>
              <a:t>- багатоваріантне запитання із декількома варіантами </a:t>
            </a:r>
            <a:r>
              <a:rPr lang="uk-UA" sz="2000" dirty="0" smtClean="0"/>
              <a:t>відповіді</a:t>
            </a:r>
          </a:p>
          <a:p>
            <a:pPr marL="0" indent="0">
              <a:spcBef>
                <a:spcPts val="0"/>
              </a:spcBef>
              <a:buNone/>
            </a:pPr>
            <a:r>
              <a:rPr lang="uk-UA" sz="2000" dirty="0"/>
              <a:t>Відкриті запитання – це запитання, при яких респондент дає відповідь самостійно, без підказки (без варіантів відповіді). </a:t>
            </a:r>
          </a:p>
          <a:p>
            <a:pPr marL="0" indent="0">
              <a:spcBef>
                <a:spcPts val="0"/>
              </a:spcBef>
              <a:buNone/>
            </a:pPr>
            <a:endParaRPr lang="uk-UA" sz="2000" i="1" dirty="0" smtClean="0"/>
          </a:p>
          <a:p>
            <a:pPr marL="0" indent="0">
              <a:spcBef>
                <a:spcPts val="0"/>
              </a:spcBef>
              <a:buNone/>
            </a:pPr>
            <a:r>
              <a:rPr lang="uk-UA" sz="2000" i="1" dirty="0" smtClean="0"/>
              <a:t>Видами </a:t>
            </a:r>
            <a:r>
              <a:rPr lang="uk-UA" sz="2000" i="1" dirty="0"/>
              <a:t>відкритих запитань є: </a:t>
            </a:r>
            <a:endParaRPr lang="uk-UA" sz="2000" dirty="0"/>
          </a:p>
          <a:p>
            <a:pPr marL="0">
              <a:spcBef>
                <a:spcPts val="0"/>
              </a:spcBef>
            </a:pPr>
            <a:r>
              <a:rPr lang="uk-UA" sz="2000" dirty="0"/>
              <a:t>- цілком вільне запитання без заданої структури </a:t>
            </a:r>
            <a:r>
              <a:rPr lang="uk-UA" sz="2000" dirty="0" smtClean="0"/>
              <a:t>відповіді – це запитання, на яке респондент відповідає, як схоче;</a:t>
            </a:r>
            <a:endParaRPr lang="uk-UA" sz="2000" dirty="0"/>
          </a:p>
          <a:p>
            <a:pPr marL="0">
              <a:spcBef>
                <a:spcPts val="0"/>
              </a:spcBef>
            </a:pPr>
            <a:r>
              <a:rPr lang="uk-UA" sz="2000" dirty="0"/>
              <a:t>- асоціативні думки – респондент має назвати асоціації, які першими спадають на думку; </a:t>
            </a:r>
          </a:p>
          <a:p>
            <a:pPr marL="0">
              <a:spcBef>
                <a:spcPts val="0"/>
              </a:spcBef>
            </a:pPr>
            <a:r>
              <a:rPr lang="uk-UA" sz="2000" dirty="0"/>
              <a:t>- закінчення речення – незакінчене речення, яке респондент має закінчити; </a:t>
            </a:r>
          </a:p>
          <a:p>
            <a:pPr marL="0">
              <a:spcBef>
                <a:spcPts val="0"/>
              </a:spcBef>
            </a:pPr>
            <a:r>
              <a:rPr lang="uk-UA" sz="2000" dirty="0"/>
              <a:t>- закінчення оповідання – респондентові пропонують закінчити розповідь; </a:t>
            </a:r>
          </a:p>
          <a:p>
            <a:pPr marL="0">
              <a:spcBef>
                <a:spcPts val="0"/>
              </a:spcBef>
            </a:pPr>
            <a:r>
              <a:rPr lang="uk-UA" sz="2000" dirty="0"/>
              <a:t>- тематичне сприйняття – респондентові показують малюнок і просять розповісти, що, на його думку, відбувається або може відбутися. </a:t>
            </a:r>
          </a:p>
          <a:p>
            <a:pPr marL="0">
              <a:spcBef>
                <a:spcPts val="0"/>
              </a:spcBef>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35270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0"/>
            <a:ext cx="11857040" cy="5760720"/>
          </a:xfrm>
        </p:spPr>
        <p:txBody>
          <a:bodyPr/>
          <a:lstStyle/>
          <a:p>
            <a:pPr marL="0" indent="0">
              <a:buNone/>
            </a:pPr>
            <a:r>
              <a:rPr lang="uk-UA" sz="2000" dirty="0"/>
              <a:t>Всі маркетингові дослідження здійснюються у двох аспектах: </a:t>
            </a:r>
          </a:p>
          <a:p>
            <a:pPr marL="0" indent="0">
              <a:buNone/>
            </a:pPr>
            <a:r>
              <a:rPr lang="uk-UA" sz="2000" dirty="0"/>
              <a:t>- оцінка тих чи інших маркетингових параметрів для даного моменту часу; </a:t>
            </a:r>
          </a:p>
          <a:p>
            <a:pPr marL="0" indent="0">
              <a:buNone/>
            </a:pPr>
            <a:r>
              <a:rPr lang="uk-UA" sz="2000" dirty="0"/>
              <a:t>- одержання їх прогнозних значень. </a:t>
            </a:r>
            <a:endParaRPr lang="uk-UA" sz="2000" dirty="0" smtClean="0"/>
          </a:p>
          <a:p>
            <a:pPr marL="0" indent="0">
              <a:buNone/>
            </a:pPr>
            <a:r>
              <a:rPr lang="uk-UA" sz="2000" dirty="0"/>
              <a:t>У процесі безпосереднього проведення маркетингового дослідження виділяють двох його учасників – респондента й інтерв’юера. </a:t>
            </a:r>
          </a:p>
          <a:p>
            <a:pPr marL="0" indent="0">
              <a:buNone/>
            </a:pPr>
            <a:r>
              <a:rPr lang="uk-UA" sz="2000" dirty="0"/>
              <a:t>Респондент – це суб’єкт маркетингового дослідження, фізична особа або точка торгівлі чи обслуговування, яка є джерелом отримання первинної інформації. У нього збирають інформацію, опитують, над ним проводяться експерименти і спостереження. </a:t>
            </a:r>
          </a:p>
          <a:p>
            <a:pPr marL="0" indent="0">
              <a:buNone/>
            </a:pPr>
            <a:r>
              <a:rPr lang="uk-UA" sz="2000" dirty="0"/>
              <a:t>Інтерв’юер – це особа, яка здійснює дослідження, контактуючи безпосередньо із респондентом. Це – безпосередній виконавець дослідження. </a:t>
            </a:r>
            <a:endParaRPr lang="uk-UA" sz="2000" dirty="0" smtClean="0"/>
          </a:p>
          <a:p>
            <a:pPr marL="0" indent="0">
              <a:buNone/>
            </a:pPr>
            <a:r>
              <a:rPr lang="uk-UA" sz="2000" dirty="0" smtClean="0"/>
              <a:t>Ціль </a:t>
            </a:r>
            <a:r>
              <a:rPr lang="uk-UA" sz="2000" dirty="0"/>
              <a:t>маркетингового дослідження – це інформація, яка потрібна для вирішення проблеми. Основна ціль маркетингових досліджень – пропозиція інформації, яка задовольняє потреби користувачів у процесі прийняття управлінських рішень. </a:t>
            </a:r>
            <a:endParaRPr lang="uk-UA" sz="2000" dirty="0" smtClean="0"/>
          </a:p>
          <a:p>
            <a:pPr marL="0" indent="0">
              <a:buNone/>
            </a:pPr>
            <a:r>
              <a:rPr lang="uk-UA" sz="2000" dirty="0"/>
              <a:t>Обов’язковою умовою проведення маркетингових досліджень і збереження іміджу виконавця повинно бути дотримання маркетингової етики. </a:t>
            </a:r>
          </a:p>
          <a:p>
            <a:pPr marL="0" indent="0">
              <a:buNone/>
            </a:pPr>
            <a:r>
              <a:rPr lang="uk-UA" sz="2000" dirty="0"/>
              <a:t>Маркетингова етика – це принципи, цінності, норми поведінки спеціалістів із маркетингу, в даному випадку – спеціалістів із проведення маркетингових досліджень. </a:t>
            </a:r>
          </a:p>
          <a:p>
            <a:endParaRPr lang="uk-UA" sz="2000" dirty="0"/>
          </a:p>
        </p:txBody>
      </p:sp>
    </p:spTree>
    <p:extLst>
      <p:ext uri="{BB962C8B-B14F-4D97-AF65-F5344CB8AC3E}">
        <p14:creationId xmlns:p14="http://schemas.microsoft.com/office/powerpoint/2010/main" val="24933021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buNone/>
            </a:pPr>
            <a:r>
              <a:rPr lang="uk-UA" sz="2000" dirty="0"/>
              <a:t>Відкриті запитання – це запитання, при яких респондент дає відповідь самостійно, без підказки (без варіантів відповіді). </a:t>
            </a:r>
          </a:p>
          <a:p>
            <a:pPr marL="0" indent="0">
              <a:buNone/>
            </a:pPr>
            <a:r>
              <a:rPr lang="uk-UA" sz="2000" i="1" dirty="0"/>
              <a:t>Видами відкритих запитань є: </a:t>
            </a:r>
            <a:endParaRPr lang="uk-UA" sz="2000" dirty="0"/>
          </a:p>
          <a:p>
            <a:pPr marL="0" indent="0">
              <a:buNone/>
            </a:pPr>
            <a:r>
              <a:rPr lang="uk-UA" sz="2000" dirty="0"/>
              <a:t>- цілком вільне запитання без заданої структури відповіді – це запитання, на яке респондент відповідає, як схоче;</a:t>
            </a:r>
          </a:p>
          <a:p>
            <a:pPr marL="0" indent="0">
              <a:buNone/>
            </a:pPr>
            <a:r>
              <a:rPr lang="uk-UA" sz="2000" dirty="0"/>
              <a:t>- асоціативні думки – респондент має назвати асоціації, які першими спадають на думку; </a:t>
            </a:r>
          </a:p>
          <a:p>
            <a:pPr marL="0" indent="0">
              <a:buNone/>
            </a:pPr>
            <a:r>
              <a:rPr lang="uk-UA" sz="2000" dirty="0"/>
              <a:t>- закінчення речення – незакінчене речення, яке респондент має закінчити; </a:t>
            </a:r>
          </a:p>
          <a:p>
            <a:pPr marL="0" indent="0">
              <a:buNone/>
            </a:pPr>
            <a:r>
              <a:rPr lang="uk-UA" sz="2000" dirty="0"/>
              <a:t>- закінчення оповідання – респондентові пропонують закінчити розповідь; </a:t>
            </a:r>
          </a:p>
          <a:p>
            <a:pPr>
              <a:buFontTx/>
              <a:buChar char="-"/>
            </a:pPr>
            <a:r>
              <a:rPr lang="uk-UA" sz="2000" dirty="0" smtClean="0"/>
              <a:t>тематичне </a:t>
            </a:r>
            <a:r>
              <a:rPr lang="uk-UA" sz="2000" dirty="0"/>
              <a:t>сприйняття – респондентові показують малюнок і просять розповісти, що, на його думку, відбувається або може відбутися. </a:t>
            </a:r>
            <a:endParaRPr lang="uk-UA" sz="2000" dirty="0" smtClean="0"/>
          </a:p>
          <a:p>
            <a:pPr marL="0" indent="0">
              <a:buNone/>
            </a:pPr>
            <a:r>
              <a:rPr lang="uk-UA" sz="2000" dirty="0"/>
              <a:t>Напіввідкриті запитання – це запитання, при яких респонденту дається декілька варіантів відповідей, але передбачається, що респондент може надати свій варіант відповіді, якого не передбачено переліком. Переважно такі запитання можуть бути багатоваріантними запитаннями або ж зоровими асоціаціями. </a:t>
            </a:r>
          </a:p>
          <a:p>
            <a:pPr marL="0" indent="0">
              <a:buNone/>
            </a:pPr>
            <a:r>
              <a:rPr lang="uk-UA" sz="2000" dirty="0"/>
              <a:t>Шкали оцінювання – це форми запитань, при яких респонденту пропонується оцінити певне явище, процес, подію чи продукт за певною шкалою. </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4764941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spcBef>
                <a:spcPts val="0"/>
              </a:spcBef>
              <a:buNone/>
            </a:pPr>
            <a:r>
              <a:rPr lang="uk-UA" sz="2000" i="1" dirty="0"/>
              <a:t>Розрізняють декілька варіантів шкал.</a:t>
            </a:r>
            <a:r>
              <a:rPr lang="uk-UA" sz="2000" dirty="0"/>
              <a:t> Зокрема, це</a:t>
            </a:r>
            <a:r>
              <a:rPr lang="uk-UA" sz="2000" dirty="0" smtClean="0"/>
              <a:t>:</a:t>
            </a:r>
          </a:p>
          <a:p>
            <a:pPr marL="0">
              <a:spcBef>
                <a:spcPts val="0"/>
              </a:spcBef>
            </a:pPr>
            <a:r>
              <a:rPr lang="uk-UA" sz="2000" dirty="0" smtClean="0"/>
              <a:t>бальна </a:t>
            </a:r>
            <a:r>
              <a:rPr lang="uk-UA" sz="2000" dirty="0"/>
              <a:t>оцінка – респондент повинен поставити певний бал (переважно оцінка 5-бальна) явищу, процесу, продукту чи події або окремій їх складовій. </a:t>
            </a:r>
            <a:endParaRPr lang="uk-UA" sz="2000" dirty="0" smtClean="0"/>
          </a:p>
          <a:p>
            <a:pPr marL="0">
              <a:spcBef>
                <a:spcPts val="0"/>
              </a:spcBef>
            </a:pPr>
            <a:r>
              <a:rPr lang="uk-UA" sz="2000" dirty="0" smtClean="0"/>
              <a:t>шкала </a:t>
            </a:r>
            <a:r>
              <a:rPr lang="uk-UA" sz="2000" dirty="0" err="1"/>
              <a:t>Лайкерта</a:t>
            </a:r>
            <a:r>
              <a:rPr lang="uk-UA" sz="2000" dirty="0"/>
              <a:t> – полягає у визначенні ступеня згоди респондента із певним твердженням. </a:t>
            </a:r>
            <a:endParaRPr lang="uk-UA" sz="2000" dirty="0" smtClean="0"/>
          </a:p>
          <a:p>
            <a:pPr marL="0">
              <a:spcBef>
                <a:spcPts val="0"/>
              </a:spcBef>
            </a:pPr>
            <a:r>
              <a:rPr lang="uk-UA" sz="2000" dirty="0" smtClean="0"/>
              <a:t>шкала </a:t>
            </a:r>
            <a:r>
              <a:rPr lang="uk-UA" sz="2000" dirty="0"/>
              <a:t>важливості – шкала, при якій респондент визначає важливість для себе певного явища чи ознаки. </a:t>
            </a:r>
            <a:r>
              <a:rPr lang="uk-UA" sz="2000" dirty="0" smtClean="0"/>
              <a:t> </a:t>
            </a:r>
          </a:p>
          <a:p>
            <a:pPr marL="0">
              <a:spcBef>
                <a:spcPts val="0"/>
              </a:spcBef>
            </a:pPr>
            <a:r>
              <a:rPr lang="uk-UA" sz="2000" dirty="0" smtClean="0"/>
              <a:t>семантичний </a:t>
            </a:r>
            <a:r>
              <a:rPr lang="uk-UA" sz="2000" dirty="0"/>
              <a:t>диференціал – запитання, при якому необхідно зробити оцінку у вигляді розміщення відповіді у певному місці на шкалі. </a:t>
            </a:r>
            <a:endParaRPr lang="uk-UA" sz="2000" dirty="0" smtClean="0"/>
          </a:p>
          <a:p>
            <a:pPr marL="0">
              <a:spcBef>
                <a:spcPts val="0"/>
              </a:spcBef>
            </a:pPr>
            <a:r>
              <a:rPr lang="uk-UA" sz="2000" dirty="0"/>
              <a:t>У залежності від цілі постановки </a:t>
            </a:r>
            <a:r>
              <a:rPr lang="uk-UA" sz="2000" i="1" dirty="0"/>
              <a:t>запитання поділяються на такі групи:</a:t>
            </a:r>
            <a:r>
              <a:rPr lang="uk-UA" sz="2000" dirty="0"/>
              <a:t> </a:t>
            </a:r>
          </a:p>
          <a:p>
            <a:pPr marL="0">
              <a:spcBef>
                <a:spcPts val="0"/>
              </a:spcBef>
            </a:pPr>
            <a:r>
              <a:rPr lang="uk-UA" sz="2000" i="1" dirty="0"/>
              <a:t>- запитання, які характеризують самого респондента</a:t>
            </a:r>
            <a:r>
              <a:rPr lang="uk-UA" sz="2000" dirty="0"/>
              <a:t> – «</a:t>
            </a:r>
            <a:r>
              <a:rPr lang="uk-UA" sz="2000" dirty="0" err="1"/>
              <a:t>паспортичка</a:t>
            </a:r>
            <a:r>
              <a:rPr lang="uk-UA" sz="2000" dirty="0"/>
              <a:t>» або інформація про респондента; </a:t>
            </a:r>
          </a:p>
          <a:p>
            <a:pPr marL="0">
              <a:spcBef>
                <a:spcPts val="0"/>
              </a:spcBef>
            </a:pPr>
            <a:r>
              <a:rPr lang="uk-UA" sz="2000" i="1" dirty="0"/>
              <a:t>- результативні питання</a:t>
            </a:r>
            <a:r>
              <a:rPr lang="uk-UA" sz="2000" dirty="0"/>
              <a:t>, які мають безпосереднє відношення до завдань дослідження; </a:t>
            </a:r>
            <a:endParaRPr lang="uk-UA" sz="2000" dirty="0" smtClean="0"/>
          </a:p>
          <a:p>
            <a:pPr marL="0">
              <a:spcBef>
                <a:spcPts val="0"/>
              </a:spcBef>
            </a:pPr>
            <a:r>
              <a:rPr lang="uk-UA" sz="2000" i="1" dirty="0"/>
              <a:t>- функціональні запитання</a:t>
            </a:r>
            <a:r>
              <a:rPr lang="uk-UA" sz="2000" dirty="0"/>
              <a:t>, які управляють процесом комунікації із респондентом, поділяються на функціонально-психологічні, контрольні і фільтруючі</a:t>
            </a:r>
            <a:r>
              <a:rPr lang="uk-UA" sz="2000" dirty="0" smtClean="0"/>
              <a:t>.</a:t>
            </a:r>
          </a:p>
          <a:p>
            <a:pPr marL="0">
              <a:spcBef>
                <a:spcPts val="0"/>
              </a:spcBef>
            </a:pPr>
            <a:r>
              <a:rPr lang="uk-UA" sz="2000" i="1" dirty="0"/>
              <a:t>- запитання-фільтри </a:t>
            </a:r>
            <a:r>
              <a:rPr lang="uk-UA" sz="2000" dirty="0"/>
              <a:t>мають за мету встановити приналежність респондента до якоїсь аудиторії, наприклад до користувачів певного товару; </a:t>
            </a:r>
            <a:endParaRPr lang="uk-UA" sz="2000" dirty="0" smtClean="0"/>
          </a:p>
          <a:p>
            <a:pPr marL="0">
              <a:spcBef>
                <a:spcPts val="0"/>
              </a:spcBef>
            </a:pPr>
            <a:r>
              <a:rPr lang="uk-UA" sz="2000" i="1" dirty="0"/>
              <a:t>- контрольні запитання</a:t>
            </a:r>
            <a:r>
              <a:rPr lang="uk-UA" sz="2000" dirty="0"/>
              <a:t> (так званий детектор) оцінюють як відвертість і серйозність респондента, так і порядність інтерв’юера, використовуючи дублюючі запитання, протиріччя у позиціях, запитання із наперед відомими відповідями. </a:t>
            </a:r>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0230697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r>
              <a:rPr lang="uk-UA" sz="2000" i="1" dirty="0"/>
              <a:t>Запитальники складаються із трьох частин: </a:t>
            </a:r>
            <a:endParaRPr lang="uk-UA" sz="2000" dirty="0"/>
          </a:p>
          <a:p>
            <a:r>
              <a:rPr lang="uk-UA" sz="2000" dirty="0"/>
              <a:t>- вступної частини; </a:t>
            </a:r>
          </a:p>
          <a:p>
            <a:r>
              <a:rPr lang="uk-UA" sz="2000" dirty="0"/>
              <a:t>- основної частини; </a:t>
            </a:r>
          </a:p>
          <a:p>
            <a:r>
              <a:rPr lang="uk-UA" sz="2000" dirty="0"/>
              <a:t>- паспортички (даних про респондента). </a:t>
            </a:r>
          </a:p>
          <a:p>
            <a:pPr marL="0" indent="0">
              <a:spcBef>
                <a:spcPts val="0"/>
              </a:spcBef>
              <a:buNone/>
            </a:pPr>
            <a:endParaRPr lang="uk-UA" sz="2000" dirty="0"/>
          </a:p>
          <a:p>
            <a:pPr marL="0" indent="0">
              <a:spcBef>
                <a:spcPts val="0"/>
              </a:spcBef>
              <a:buNone/>
            </a:pPr>
            <a:r>
              <a:rPr lang="uk-UA" sz="2000" i="1" dirty="0"/>
              <a:t>У вступній частині </a:t>
            </a:r>
            <a:r>
              <a:rPr lang="uk-UA" sz="2000" dirty="0" smtClean="0"/>
              <a:t>формулюються </a:t>
            </a:r>
            <a:r>
              <a:rPr lang="uk-UA" sz="2000" dirty="0"/>
              <a:t>запитання, які допомагають визначити, чи респондент відповідає вимогам дослідження/вибірки, а також вступні запитання, які допомагають респонденту сконцентруватися на необхідній проблематиці. </a:t>
            </a:r>
            <a:endParaRPr lang="uk-UA" sz="2000" i="1" dirty="0" smtClean="0"/>
          </a:p>
          <a:p>
            <a:pPr marL="0" indent="0">
              <a:spcBef>
                <a:spcPts val="0"/>
              </a:spcBef>
              <a:buNone/>
            </a:pPr>
            <a:endParaRPr lang="uk-UA" sz="2000" i="1" dirty="0" smtClean="0"/>
          </a:p>
          <a:p>
            <a:pPr marL="0" indent="0">
              <a:spcBef>
                <a:spcPts val="0"/>
              </a:spcBef>
              <a:buNone/>
            </a:pPr>
            <a:r>
              <a:rPr lang="uk-UA" sz="2000" i="1" dirty="0" smtClean="0"/>
              <a:t>Основна </a:t>
            </a:r>
            <a:r>
              <a:rPr lang="uk-UA" sz="2000" i="1" dirty="0"/>
              <a:t>частина анкети</a:t>
            </a:r>
            <a:r>
              <a:rPr lang="uk-UA" sz="2000" dirty="0"/>
              <a:t> стосується безпосередньо досліджуваної проблематики. </a:t>
            </a:r>
          </a:p>
          <a:p>
            <a:pPr marL="0" indent="0">
              <a:spcBef>
                <a:spcPts val="0"/>
              </a:spcBef>
              <a:buNone/>
            </a:pPr>
            <a:endParaRPr lang="uk-UA" sz="2000" dirty="0"/>
          </a:p>
          <a:p>
            <a:pPr marL="0" indent="0">
              <a:spcBef>
                <a:spcPts val="0"/>
              </a:spcBef>
              <a:buNone/>
            </a:pPr>
            <a:r>
              <a:rPr lang="uk-UA" sz="2000" i="1" dirty="0"/>
              <a:t>Паспортичка (дані про респондента)</a:t>
            </a:r>
            <a:r>
              <a:rPr lang="uk-UA" sz="2000" dirty="0"/>
              <a:t> переважно є заключною частиною анкети. Тут містяться соціодемографічні дані про респондента: вік, стать, рід занять, сімейний стан, рівень доходів, наявність нерухомості, автомобілів, адреса, контактна інформація тощо.</a:t>
            </a:r>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90808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buNone/>
            </a:pPr>
            <a:r>
              <a:rPr lang="uk-UA" sz="2000" dirty="0"/>
              <a:t>ІІ стадія «Проведення польового дослідження». Наступною стадією процесу є збір даних польового дослідження. Це – основна і найдорожча частина маркетингового дослідження. </a:t>
            </a:r>
          </a:p>
          <a:p>
            <a:pPr marL="0" indent="0">
              <a:buNone/>
            </a:pPr>
            <a:r>
              <a:rPr lang="uk-UA" sz="2000" dirty="0"/>
              <a:t>Труднощі полягають у тому, що тут при широкомасштабному дослідженні залучається дуже велика кількість людей. Виникає досить багато проблем у сфері управління персоналом та організації праці. Дослідження повинно бути сплановане так, щоб співробітники на місцях вчасно отримали форми для введення даних (бланки), інструкції по дослідженню, при потребі – адреси респондентів. </a:t>
            </a:r>
            <a:endParaRPr lang="uk-UA" sz="2000" dirty="0" smtClean="0"/>
          </a:p>
          <a:p>
            <a:pPr marL="0" indent="0">
              <a:buNone/>
            </a:pPr>
            <a:r>
              <a:rPr lang="uk-UA" sz="2000" dirty="0"/>
              <a:t>Особливості управління маркетинговими дослідженнями визначаються перш за все структурою компанії/підрозділу, що їх виконує. Слід звернути увагу на те, що у великих маркетингових компаніях може бути декілька підрозділів, які займаються різними дослідженнями</a:t>
            </a:r>
            <a:r>
              <a:rPr lang="uk-UA" sz="2000" dirty="0" smtClean="0"/>
              <a:t>.</a:t>
            </a:r>
          </a:p>
          <a:p>
            <a:r>
              <a:rPr lang="uk-UA" sz="2000" dirty="0"/>
              <a:t>В ній можна виділити такі ланки: </a:t>
            </a:r>
          </a:p>
          <a:p>
            <a:r>
              <a:rPr lang="uk-UA" sz="2000" dirty="0"/>
              <a:t>офісний штат; </a:t>
            </a:r>
          </a:p>
          <a:p>
            <a:r>
              <a:rPr lang="uk-UA" sz="2000" dirty="0"/>
              <a:t>регіональні представники; </a:t>
            </a:r>
          </a:p>
          <a:p>
            <a:r>
              <a:rPr lang="uk-UA" sz="2000" dirty="0"/>
              <a:t>інтерв’юери. </a:t>
            </a:r>
          </a:p>
          <a:p>
            <a:pPr marL="0" indent="0">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1487455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spcBef>
                <a:spcPts val="0"/>
              </a:spcBef>
              <a:buNone/>
            </a:pPr>
            <a:r>
              <a:rPr lang="uk-UA" sz="2000" dirty="0" smtClean="0"/>
              <a:t>Склад </a:t>
            </a:r>
            <a:r>
              <a:rPr lang="uk-UA" sz="2000" dirty="0"/>
              <a:t>штатних працівників, які беруть участь в маркетингових дослідженнях: </a:t>
            </a:r>
            <a:endParaRPr lang="uk-UA" sz="2000" dirty="0" smtClean="0"/>
          </a:p>
          <a:p>
            <a:pPr marL="0" indent="0">
              <a:spcBef>
                <a:spcPts val="0"/>
              </a:spcBef>
              <a:buNone/>
            </a:pPr>
            <a:r>
              <a:rPr lang="uk-UA" sz="2000" i="1" dirty="0" smtClean="0"/>
              <a:t>1. Директор </a:t>
            </a:r>
            <a:r>
              <a:rPr lang="uk-UA" sz="2000" i="1" dirty="0"/>
              <a:t>із дослідницької діяльності / віце-президент із маркетингових досліджень.</a:t>
            </a:r>
            <a:r>
              <a:rPr lang="uk-UA" sz="2000" dirty="0"/>
              <a:t> </a:t>
            </a:r>
            <a:endParaRPr lang="uk-UA" sz="2000" dirty="0" smtClean="0"/>
          </a:p>
          <a:p>
            <a:pPr marL="0" indent="0">
              <a:spcBef>
                <a:spcPts val="0"/>
              </a:spcBef>
              <a:buNone/>
            </a:pPr>
            <a:r>
              <a:rPr lang="uk-UA" sz="2000" i="1" dirty="0"/>
              <a:t>2. Заступник директора із дослідницької діяльності.</a:t>
            </a:r>
            <a:r>
              <a:rPr lang="uk-UA" sz="2000" dirty="0"/>
              <a:t> </a:t>
            </a:r>
            <a:endParaRPr lang="uk-UA" sz="2000" dirty="0" smtClean="0"/>
          </a:p>
          <a:p>
            <a:pPr marL="0" indent="0">
              <a:spcBef>
                <a:spcPts val="0"/>
              </a:spcBef>
              <a:buNone/>
            </a:pPr>
            <a:r>
              <a:rPr lang="uk-UA" sz="2000" i="1" dirty="0"/>
              <a:t>3. Статистик/спеціаліст із обробки даних.</a:t>
            </a:r>
            <a:r>
              <a:rPr lang="uk-UA" sz="2000" dirty="0"/>
              <a:t> </a:t>
            </a:r>
            <a:endParaRPr lang="uk-UA" sz="2000" dirty="0" smtClean="0"/>
          </a:p>
          <a:p>
            <a:pPr marL="0" indent="0">
              <a:spcBef>
                <a:spcPts val="0"/>
              </a:spcBef>
              <a:buNone/>
            </a:pPr>
            <a:r>
              <a:rPr lang="uk-UA" sz="2000" i="1" dirty="0"/>
              <a:t>4. Старший аналітик.</a:t>
            </a:r>
            <a:r>
              <a:rPr lang="uk-UA" sz="2000" dirty="0"/>
              <a:t> </a:t>
            </a:r>
            <a:endParaRPr lang="uk-UA" sz="2000" dirty="0" smtClean="0"/>
          </a:p>
          <a:p>
            <a:pPr marL="0" indent="0">
              <a:spcBef>
                <a:spcPts val="0"/>
              </a:spcBef>
              <a:buNone/>
            </a:pPr>
            <a:r>
              <a:rPr lang="uk-UA" sz="2000" i="1" dirty="0"/>
              <a:t>5. Аналітик.</a:t>
            </a:r>
            <a:r>
              <a:rPr lang="uk-UA" sz="2000" dirty="0"/>
              <a:t> </a:t>
            </a:r>
            <a:endParaRPr lang="uk-UA" sz="2000" dirty="0" smtClean="0"/>
          </a:p>
          <a:p>
            <a:pPr marL="0" indent="0">
              <a:spcBef>
                <a:spcPts val="0"/>
              </a:spcBef>
              <a:buNone/>
            </a:pPr>
            <a:r>
              <a:rPr lang="uk-UA" sz="2000" i="1" dirty="0"/>
              <a:t>6. Молодший аналітик.</a:t>
            </a:r>
            <a:r>
              <a:rPr lang="uk-UA" sz="2000" dirty="0"/>
              <a:t> </a:t>
            </a:r>
            <a:endParaRPr lang="uk-UA" sz="2000" dirty="0" smtClean="0"/>
          </a:p>
          <a:p>
            <a:pPr marL="0" indent="0">
              <a:spcBef>
                <a:spcPts val="0"/>
              </a:spcBef>
              <a:buNone/>
            </a:pPr>
            <a:r>
              <a:rPr lang="uk-UA" sz="2000" i="1" dirty="0"/>
              <a:t>7. Бібліотекар.</a:t>
            </a:r>
            <a:r>
              <a:rPr lang="uk-UA" sz="2000" dirty="0"/>
              <a:t> </a:t>
            </a:r>
            <a:endParaRPr lang="uk-UA" sz="2000" dirty="0" smtClean="0"/>
          </a:p>
          <a:p>
            <a:pPr marL="0" indent="0">
              <a:spcBef>
                <a:spcPts val="0"/>
              </a:spcBef>
              <a:buNone/>
            </a:pPr>
            <a:r>
              <a:rPr lang="uk-UA" sz="2000" i="1" dirty="0"/>
              <a:t>8. Керівник канцелярії</a:t>
            </a:r>
            <a:r>
              <a:rPr lang="uk-UA" sz="2000" i="1" dirty="0" smtClean="0"/>
              <a:t>.</a:t>
            </a:r>
          </a:p>
          <a:p>
            <a:pPr marL="0" indent="0">
              <a:spcBef>
                <a:spcPts val="0"/>
              </a:spcBef>
              <a:buNone/>
            </a:pPr>
            <a:r>
              <a:rPr lang="uk-UA" sz="2000" i="1" dirty="0"/>
              <a:t>9. Директор, який відповідає за роботу в «полі».</a:t>
            </a:r>
            <a:r>
              <a:rPr lang="uk-UA" sz="2000" dirty="0"/>
              <a:t> </a:t>
            </a:r>
            <a:endParaRPr lang="uk-UA" sz="2000" dirty="0" smtClean="0"/>
          </a:p>
          <a:p>
            <a:pPr marL="0" indent="0">
              <a:spcBef>
                <a:spcPts val="0"/>
              </a:spcBef>
              <a:buNone/>
            </a:pPr>
            <a:r>
              <a:rPr lang="uk-UA" sz="2000" i="1" dirty="0"/>
              <a:t>10. Інтерв’юер.</a:t>
            </a:r>
            <a:r>
              <a:rPr lang="uk-UA" sz="2000" dirty="0"/>
              <a:t> </a:t>
            </a:r>
            <a:endParaRPr lang="uk-UA" sz="2000" dirty="0" smtClean="0"/>
          </a:p>
          <a:p>
            <a:pPr marL="0" indent="0">
              <a:spcBef>
                <a:spcPts val="0"/>
              </a:spcBef>
              <a:buNone/>
            </a:pPr>
            <a:r>
              <a:rPr lang="uk-UA" sz="2000" i="1" dirty="0"/>
              <a:t>11. Працівник, який допомагає в складанні таблиць і виконанні канцелярської роботи</a:t>
            </a:r>
            <a:r>
              <a:rPr lang="uk-UA" sz="2000" dirty="0"/>
              <a:t>. </a:t>
            </a:r>
            <a:endParaRPr lang="uk-UA" sz="2000" dirty="0" smtClean="0"/>
          </a:p>
          <a:p>
            <a:pPr marL="0" indent="0">
              <a:spcBef>
                <a:spcPts val="0"/>
              </a:spcBef>
              <a:buNone/>
            </a:pPr>
            <a:endParaRPr lang="uk-UA" sz="2000" dirty="0" smtClean="0"/>
          </a:p>
          <a:p>
            <a:pPr marL="0" indent="0">
              <a:spcBef>
                <a:spcPts val="0"/>
              </a:spcBef>
              <a:buNone/>
            </a:pPr>
            <a:r>
              <a:rPr lang="uk-UA" sz="2000" dirty="0" smtClean="0"/>
              <a:t>Наступний </a:t>
            </a:r>
            <a:r>
              <a:rPr lang="uk-UA" sz="2000" dirty="0"/>
              <a:t>організаційний рівень – регіональні представники. Їх можна поділити на дві групи: </a:t>
            </a:r>
          </a:p>
          <a:p>
            <a:pPr>
              <a:spcBef>
                <a:spcPts val="0"/>
              </a:spcBef>
            </a:pPr>
            <a:r>
              <a:rPr lang="uk-UA" sz="2000" dirty="0"/>
              <a:t>регіональні менеджери; </a:t>
            </a:r>
            <a:r>
              <a:rPr lang="uk-UA" sz="2000" dirty="0" smtClean="0"/>
              <a:t> </a:t>
            </a:r>
            <a:endParaRPr lang="uk-UA" sz="2000" dirty="0"/>
          </a:p>
          <a:p>
            <a:pPr>
              <a:spcBef>
                <a:spcPts val="0"/>
              </a:spcBef>
            </a:pPr>
            <a:r>
              <a:rPr lang="uk-UA" sz="2000" dirty="0" err="1"/>
              <a:t>супервайзери</a:t>
            </a:r>
            <a:r>
              <a:rPr lang="uk-UA" sz="2000" dirty="0"/>
              <a:t>. </a:t>
            </a:r>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736045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spcBef>
                <a:spcPts val="0"/>
              </a:spcBef>
              <a:buNone/>
            </a:pPr>
            <a:r>
              <a:rPr lang="uk-UA" sz="2000" i="1" dirty="0"/>
              <a:t>Регіональні менеджери: </a:t>
            </a:r>
            <a:endParaRPr lang="uk-UA" sz="2000" dirty="0"/>
          </a:p>
          <a:p>
            <a:pPr marL="0">
              <a:spcBef>
                <a:spcPts val="0"/>
              </a:spcBef>
            </a:pPr>
            <a:r>
              <a:rPr lang="uk-UA" sz="2000" dirty="0"/>
              <a:t>здійснюють керівництво супервайзерами та інтерв’юерами на місцях; </a:t>
            </a:r>
          </a:p>
          <a:p>
            <a:pPr marL="0">
              <a:spcBef>
                <a:spcPts val="0"/>
              </a:spcBef>
            </a:pPr>
            <a:r>
              <a:rPr lang="uk-UA" sz="2000" dirty="0"/>
              <a:t>підтримують зв’язок з регіональними замовникам; </a:t>
            </a:r>
          </a:p>
          <a:p>
            <a:pPr marL="0">
              <a:spcBef>
                <a:spcPts val="0"/>
              </a:spcBef>
            </a:pPr>
            <a:r>
              <a:rPr lang="uk-UA" sz="2000" dirty="0"/>
              <a:t>відслідковують новинки на ринку в межах регіону;</a:t>
            </a:r>
          </a:p>
          <a:p>
            <a:pPr marL="0">
              <a:spcBef>
                <a:spcPts val="0"/>
              </a:spcBef>
            </a:pPr>
            <a:r>
              <a:rPr lang="uk-UA" sz="2000" dirty="0"/>
              <a:t>здійснюють контроль за роботою інтерв’юерів. </a:t>
            </a:r>
          </a:p>
          <a:p>
            <a:pPr marL="0" indent="0">
              <a:spcBef>
                <a:spcPts val="0"/>
              </a:spcBef>
              <a:buNone/>
            </a:pPr>
            <a:r>
              <a:rPr lang="uk-UA" sz="2000" i="1" dirty="0"/>
              <a:t>Супервайзери </a:t>
            </a:r>
            <a:r>
              <a:rPr lang="uk-UA" sz="2000" dirty="0"/>
              <a:t>мають дещо менше коло обов’язків. Іншими словами, їх можна назвати старшими інтерв’юерами. Переважно супервайзерів призначають окремо по кожному проекту, якщо є значний обсяг польової роботи. Основне завдання супервайзерів – звітуватися за роботу регіону перед замовником або офісом і доводити до інших інтерв’юерів нову інформацію щодо проведення дослідження. </a:t>
            </a:r>
            <a:endParaRPr lang="uk-UA" sz="2000" dirty="0" smtClean="0"/>
          </a:p>
          <a:p>
            <a:pPr marL="0" indent="0">
              <a:spcBef>
                <a:spcPts val="0"/>
              </a:spcBef>
              <a:buNone/>
            </a:pPr>
            <a:r>
              <a:rPr lang="uk-UA" sz="2000" dirty="0"/>
              <a:t>Інтерв’юери являються найнижчою ланкою при проведенні досліджень. На них покладено єдине завдання – збір первинної інформації. </a:t>
            </a:r>
            <a:endParaRPr lang="uk-UA" sz="2000" dirty="0" smtClean="0"/>
          </a:p>
          <a:p>
            <a:pPr marL="0" indent="0">
              <a:spcBef>
                <a:spcPts val="0"/>
              </a:spcBef>
              <a:buNone/>
            </a:pPr>
            <a:r>
              <a:rPr lang="uk-UA" sz="2000" i="1" dirty="0"/>
              <a:t>Ефективність всього процесу досліджень визначає</a:t>
            </a:r>
            <a:r>
              <a:rPr lang="uk-UA" sz="2000" dirty="0"/>
              <a:t> контроль. </a:t>
            </a:r>
            <a:endParaRPr lang="uk-UA" sz="2000" dirty="0" smtClean="0"/>
          </a:p>
          <a:p>
            <a:pPr marL="0" indent="0">
              <a:spcBef>
                <a:spcPts val="0"/>
              </a:spcBef>
              <a:buNone/>
            </a:pPr>
            <a:r>
              <a:rPr lang="uk-UA" sz="2000" dirty="0"/>
              <a:t>Варто зауважити що контроль власне при маркетингових дослідженнях можна поділити на два види: </a:t>
            </a:r>
          </a:p>
          <a:p>
            <a:pPr marL="0" lvl="0">
              <a:spcBef>
                <a:spcPts val="0"/>
              </a:spcBef>
            </a:pPr>
            <a:r>
              <a:rPr lang="uk-UA" sz="2000" dirty="0"/>
              <a:t>загальноуправлінський контроль; </a:t>
            </a:r>
          </a:p>
          <a:p>
            <a:pPr marL="0" lvl="0">
              <a:spcBef>
                <a:spcPts val="0"/>
              </a:spcBef>
            </a:pPr>
            <a:r>
              <a:rPr lang="uk-UA" sz="2000" dirty="0"/>
              <a:t>контроль в межах проведення дослідження. </a:t>
            </a:r>
            <a:endParaRPr lang="uk-UA" sz="2000" dirty="0" smtClean="0"/>
          </a:p>
          <a:p>
            <a:pPr marL="0" lvl="0" indent="0">
              <a:spcBef>
                <a:spcPts val="0"/>
              </a:spcBef>
              <a:buNone/>
            </a:pPr>
            <a:r>
              <a:rPr lang="uk-UA" sz="2000" dirty="0"/>
              <a:t>Також при проведенні дослідження існує заключний контроль. </a:t>
            </a:r>
            <a:endParaRPr lang="uk-UA" sz="2000" dirty="0" smtClean="0"/>
          </a:p>
          <a:p>
            <a:pPr marL="0" lvl="0" indent="0">
              <a:spcBef>
                <a:spcPts val="0"/>
              </a:spcBef>
              <a:buNone/>
            </a:pPr>
            <a:r>
              <a:rPr lang="uk-UA" sz="2000" dirty="0"/>
              <a:t>Окрім перелічених видів контроль може здійснюватися і з боку замовника. </a:t>
            </a:r>
            <a:r>
              <a:rPr lang="uk-UA" sz="2000" i="1" dirty="0"/>
              <a:t>Це – експертиза</a:t>
            </a:r>
            <a:r>
              <a:rPr lang="uk-UA" sz="2000" dirty="0"/>
              <a:t>. Замовник звертається до іншої фірми або експерта з метою перевірки достовірності одержаних даних.</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5296898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lvl="0" indent="0">
              <a:spcBef>
                <a:spcPts val="0"/>
              </a:spcBef>
              <a:buNone/>
            </a:pPr>
            <a:r>
              <a:rPr lang="uk-UA" sz="2400" dirty="0" smtClean="0"/>
              <a:t>7. Обробка </a:t>
            </a:r>
            <a:r>
              <a:rPr lang="uk-UA" sz="2400" dirty="0"/>
              <a:t>інформації та звітність у процесі маркетингових </a:t>
            </a:r>
            <a:r>
              <a:rPr lang="uk-UA" sz="2400" dirty="0" smtClean="0"/>
              <a:t>досліджень</a:t>
            </a:r>
          </a:p>
          <a:p>
            <a:pPr marL="0" lvl="0" indent="0">
              <a:spcBef>
                <a:spcPts val="0"/>
              </a:spcBef>
              <a:buNone/>
            </a:pPr>
            <a:endParaRPr lang="uk-UA" sz="2400" dirty="0"/>
          </a:p>
          <a:p>
            <a:pPr marL="0" lvl="0" indent="0">
              <a:spcBef>
                <a:spcPts val="0"/>
              </a:spcBef>
              <a:buNone/>
            </a:pPr>
            <a:r>
              <a:rPr lang="uk-UA" sz="2000" dirty="0"/>
              <a:t>Наступною стадією процесу є збір даних польового дослідження. </a:t>
            </a:r>
            <a:endParaRPr lang="uk-UA" sz="2000" dirty="0" smtClean="0"/>
          </a:p>
          <a:p>
            <a:pPr marL="0" indent="0">
              <a:spcBef>
                <a:spcPts val="0"/>
              </a:spcBef>
              <a:buNone/>
            </a:pPr>
            <a:r>
              <a:rPr lang="uk-UA" sz="2000" dirty="0"/>
              <a:t>Зауважимо, що при цьому дослідник повинен обов’язково визначати і вказувати похибки збору даних при польовому дослідженні. До таких похибок відносяться: </a:t>
            </a:r>
          </a:p>
          <a:p>
            <a:pPr marL="0">
              <a:spcBef>
                <a:spcPts val="0"/>
              </a:spcBef>
            </a:pPr>
            <a:r>
              <a:rPr lang="uk-UA" sz="2000" dirty="0"/>
              <a:t>систематичні похибки; </a:t>
            </a:r>
          </a:p>
          <a:p>
            <a:pPr marL="0">
              <a:spcBef>
                <a:spcPts val="0"/>
              </a:spcBef>
            </a:pPr>
            <a:r>
              <a:rPr lang="uk-UA" sz="2000" dirty="0"/>
              <a:t>похибки </a:t>
            </a:r>
            <a:r>
              <a:rPr lang="uk-UA" sz="2000" dirty="0" err="1"/>
              <a:t>неспостереження</a:t>
            </a:r>
            <a:r>
              <a:rPr lang="uk-UA" sz="2000" dirty="0"/>
              <a:t>; </a:t>
            </a:r>
          </a:p>
          <a:p>
            <a:pPr marL="0">
              <a:spcBef>
                <a:spcPts val="0"/>
              </a:spcBef>
            </a:pPr>
            <a:r>
              <a:rPr lang="uk-UA" sz="2000" dirty="0"/>
              <a:t>похибки спостереження.</a:t>
            </a:r>
          </a:p>
          <a:p>
            <a:pPr marL="0" lvl="0" indent="0">
              <a:spcBef>
                <a:spcPts val="0"/>
              </a:spcBef>
              <a:buNone/>
            </a:pPr>
            <a:r>
              <a:rPr lang="uk-UA" sz="2000" dirty="0"/>
              <a:t>Компанія може вплинути лише на величину систематичних похибок </a:t>
            </a:r>
            <a:endParaRPr lang="uk-UA" sz="2000" dirty="0" smtClean="0"/>
          </a:p>
          <a:p>
            <a:pPr marL="0">
              <a:spcBef>
                <a:spcPts val="0"/>
              </a:spcBef>
            </a:pPr>
            <a:r>
              <a:rPr lang="uk-UA" sz="2000" dirty="0"/>
              <a:t>Далі наступає заключний етап (ІІІ фаза) процесу маркетингового дослідження. Тут відбувається </a:t>
            </a:r>
            <a:r>
              <a:rPr lang="uk-UA" sz="2000" i="1" dirty="0"/>
              <a:t>аналіз та інтерпретація даних і при наявності замовника – подання звіту.</a:t>
            </a:r>
            <a:r>
              <a:rPr lang="uk-UA" sz="2000" dirty="0"/>
              <a:t> </a:t>
            </a:r>
          </a:p>
          <a:p>
            <a:pPr marL="0" indent="0">
              <a:spcBef>
                <a:spcPts val="0"/>
              </a:spcBef>
              <a:buNone/>
            </a:pPr>
            <a:r>
              <a:rPr lang="uk-UA" sz="2000" dirty="0"/>
              <a:t>Загалом, етап передбачає:</a:t>
            </a:r>
          </a:p>
          <a:p>
            <a:pPr marL="0">
              <a:spcBef>
                <a:spcPts val="0"/>
              </a:spcBef>
            </a:pPr>
            <a:r>
              <a:rPr lang="uk-UA" sz="2000" dirty="0"/>
              <a:t>- перевірку даних; </a:t>
            </a:r>
          </a:p>
          <a:p>
            <a:pPr marL="0">
              <a:spcBef>
                <a:spcPts val="0"/>
              </a:spcBef>
            </a:pPr>
            <a:r>
              <a:rPr lang="uk-UA" sz="2000" dirty="0"/>
              <a:t>- обробку даних; </a:t>
            </a:r>
          </a:p>
          <a:p>
            <a:pPr marL="0">
              <a:spcBef>
                <a:spcPts val="0"/>
              </a:spcBef>
            </a:pPr>
            <a:r>
              <a:rPr lang="uk-UA" sz="2000" dirty="0"/>
              <a:t>- аналіз даних. </a:t>
            </a:r>
          </a:p>
          <a:p>
            <a:pPr marL="0" indent="0">
              <a:spcBef>
                <a:spcPts val="0"/>
              </a:spcBef>
              <a:buNone/>
            </a:pPr>
            <a:r>
              <a:rPr lang="uk-UA" sz="2000" dirty="0" smtClean="0"/>
              <a:t>Для </a:t>
            </a:r>
            <a:r>
              <a:rPr lang="uk-UA" sz="2000" dirty="0"/>
              <a:t>аналізу даних використовуються різні методи: </a:t>
            </a:r>
          </a:p>
          <a:p>
            <a:pPr marL="0">
              <a:spcBef>
                <a:spcPts val="0"/>
              </a:spcBef>
            </a:pPr>
            <a:r>
              <a:rPr lang="uk-UA" sz="2000" dirty="0"/>
              <a:t>загальнонаукові; </a:t>
            </a:r>
          </a:p>
          <a:p>
            <a:pPr marL="0">
              <a:spcBef>
                <a:spcPts val="0"/>
              </a:spcBef>
            </a:pPr>
            <a:r>
              <a:rPr lang="uk-UA" sz="2000" dirty="0"/>
              <a:t>аналітико-прогностичні; </a:t>
            </a:r>
          </a:p>
          <a:p>
            <a:pPr marL="0">
              <a:spcBef>
                <a:spcPts val="0"/>
              </a:spcBef>
            </a:pPr>
            <a:r>
              <a:rPr lang="uk-UA" sz="2000" dirty="0"/>
              <a:t>методи, запозичені з інших сфер знань. </a:t>
            </a:r>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6973821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spcBef>
                <a:spcPts val="0"/>
              </a:spcBef>
              <a:buNone/>
            </a:pPr>
            <a:r>
              <a:rPr lang="uk-UA" sz="2000" dirty="0"/>
              <a:t>До економіко-математичних методів, які використовуються при проведенні досліджень, відносяться: </a:t>
            </a:r>
            <a:endParaRPr lang="uk-UA" sz="2000" dirty="0" smtClean="0"/>
          </a:p>
          <a:p>
            <a:pPr marL="0">
              <a:spcBef>
                <a:spcPts val="0"/>
              </a:spcBef>
            </a:pPr>
            <a:r>
              <a:rPr lang="uk-UA" sz="2000" dirty="0"/>
              <a:t>статистичні методи обробки інформації; </a:t>
            </a:r>
          </a:p>
          <a:p>
            <a:pPr marL="0">
              <a:spcBef>
                <a:spcPts val="0"/>
              </a:spcBef>
            </a:pPr>
            <a:r>
              <a:rPr lang="uk-UA" sz="2000" dirty="0"/>
              <a:t>багатомірні методи; </a:t>
            </a:r>
          </a:p>
          <a:p>
            <a:pPr marL="0">
              <a:spcBef>
                <a:spcPts val="0"/>
              </a:spcBef>
            </a:pPr>
            <a:r>
              <a:rPr lang="uk-UA" sz="2000" dirty="0"/>
              <a:t>регресійні і кореляційні методи; </a:t>
            </a:r>
          </a:p>
          <a:p>
            <a:pPr marL="0">
              <a:spcBef>
                <a:spcPts val="0"/>
              </a:spcBef>
            </a:pPr>
            <a:r>
              <a:rPr lang="uk-UA" sz="2000" dirty="0"/>
              <a:t>імітаційні методи; </a:t>
            </a:r>
          </a:p>
          <a:p>
            <a:pPr marL="0">
              <a:spcBef>
                <a:spcPts val="0"/>
              </a:spcBef>
            </a:pPr>
            <a:r>
              <a:rPr lang="uk-UA" sz="2000" dirty="0"/>
              <a:t>методи теорії прийняття рішень; </a:t>
            </a:r>
          </a:p>
          <a:p>
            <a:pPr marL="0">
              <a:spcBef>
                <a:spcPts val="0"/>
              </a:spcBef>
            </a:pPr>
            <a:r>
              <a:rPr lang="uk-UA" sz="2000" dirty="0"/>
              <a:t>детерміновані методи; </a:t>
            </a:r>
          </a:p>
          <a:p>
            <a:pPr marL="0">
              <a:spcBef>
                <a:spcPts val="0"/>
              </a:spcBef>
            </a:pPr>
            <a:r>
              <a:rPr lang="uk-UA" sz="2000" dirty="0"/>
              <a:t>лінійне та нелінійне програмування; </a:t>
            </a:r>
          </a:p>
          <a:p>
            <a:pPr marL="0">
              <a:spcBef>
                <a:spcPts val="0"/>
              </a:spcBef>
            </a:pPr>
            <a:r>
              <a:rPr lang="uk-UA" sz="2000" dirty="0"/>
              <a:t>евристичні методи; </a:t>
            </a:r>
          </a:p>
          <a:p>
            <a:pPr marL="0">
              <a:spcBef>
                <a:spcPts val="0"/>
              </a:spcBef>
            </a:pPr>
            <a:r>
              <a:rPr lang="uk-UA" sz="2000" dirty="0"/>
              <a:t>гібридні методи. </a:t>
            </a:r>
            <a:endParaRPr lang="uk-UA" sz="2000" dirty="0" smtClean="0"/>
          </a:p>
          <a:p>
            <a:pPr marL="0" indent="0">
              <a:spcBef>
                <a:spcPts val="0"/>
              </a:spcBef>
              <a:buNone/>
            </a:pPr>
            <a:endParaRPr lang="uk-UA" sz="2000" dirty="0" smtClean="0"/>
          </a:p>
          <a:p>
            <a:pPr marL="0" indent="0">
              <a:spcBef>
                <a:spcPts val="0"/>
              </a:spcBef>
              <a:buNone/>
            </a:pPr>
            <a:r>
              <a:rPr lang="uk-UA" sz="2000" dirty="0" smtClean="0"/>
              <a:t>Основними </a:t>
            </a:r>
            <a:r>
              <a:rPr lang="uk-UA" sz="2000" dirty="0"/>
              <a:t>методами теорії прийняття рішень можна вважати теорію ігор, теорію черг, дерево рішень. </a:t>
            </a:r>
            <a:endParaRPr lang="uk-UA" sz="2000" dirty="0" smtClean="0"/>
          </a:p>
          <a:p>
            <a:pPr marL="0" indent="0">
              <a:spcBef>
                <a:spcPts val="0"/>
              </a:spcBef>
              <a:buNone/>
            </a:pPr>
            <a:endParaRPr lang="uk-UA" sz="2000" dirty="0"/>
          </a:p>
          <a:p>
            <a:pPr marL="0" indent="0">
              <a:spcBef>
                <a:spcPts val="0"/>
              </a:spcBef>
              <a:buNone/>
            </a:pPr>
            <a:r>
              <a:rPr lang="uk-UA" sz="2000" dirty="0"/>
              <a:t>Теорія ігор початково створена для передбачення того, як рішення якоїсь компанії вплинуть на її конкурентів. Моделі, які створюються згідно з цією теорією, спрямовані на передбачення того, як конкурент реагуватиме на різні дії, що їх чинитиме ця організація. Загалом теорія передбачає, що рішення приймаються на основі ігрових моделей.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0445472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r>
              <a:rPr lang="uk-UA" sz="2000" dirty="0"/>
              <a:t>Теорія черг (або теорія масового обслуговування) використовується для визначення оптимального числа каналів обслуговування. Рішення приймають на основі порівняння витрат на додаткові канали обслуговування і втрат, яких може зазнати фірма, якщо не зробить цього. </a:t>
            </a:r>
          </a:p>
          <a:p>
            <a:r>
              <a:rPr lang="uk-UA" sz="2000" dirty="0"/>
              <a:t>Дерево рішень – це графічне відображення процесу, який визначає альтернативні рішення, стан природи та відповідні ймовірності віддачі для кожної комбінації альтернатив і стану природи. Застосування методу доцільно тоді, коли є низка рішень, які потрібно ухвалювати послідовно. </a:t>
            </a:r>
          </a:p>
          <a:p>
            <a:r>
              <a:rPr lang="uk-UA" sz="2000" dirty="0"/>
              <a:t>Лінійне програмування є одним із найпоширеніших математичних методів. У маркетингу воно використовується для планування діяльності і окремих показників. </a:t>
            </a:r>
            <a:endParaRPr lang="uk-UA" sz="2000" dirty="0" smtClean="0"/>
          </a:p>
          <a:p>
            <a:r>
              <a:rPr lang="uk-UA" sz="2000" dirty="0"/>
              <a:t>Евристичні методи припускають, що підходи, які використовуються для формування прогнозу, не викладені в явній формі і невіддільні від особи, яка робить прогноз, при розробці якого домінують інтуїція, пережитий досвід, творчість і уява.</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7411810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9497"/>
            <a:ext cx="12192000" cy="5593582"/>
          </a:xfrm>
        </p:spPr>
        <p:txBody>
          <a:bodyPr/>
          <a:lstStyle/>
          <a:p>
            <a:pPr marL="0" indent="0">
              <a:spcBef>
                <a:spcPts val="0"/>
              </a:spcBef>
              <a:buNone/>
            </a:pPr>
            <a:r>
              <a:rPr lang="uk-UA" sz="2000" dirty="0"/>
              <a:t>Останнім елементом процесу маркетингового дослідження є </a:t>
            </a:r>
            <a:r>
              <a:rPr lang="uk-UA" sz="2000" i="1" dirty="0"/>
              <a:t>подання звіту, </a:t>
            </a:r>
            <a:r>
              <a:rPr lang="uk-UA" sz="2000" dirty="0"/>
              <a:t>отриманого у результаті аналізу та інтерпретації даних. </a:t>
            </a:r>
          </a:p>
          <a:p>
            <a:pPr marL="0" indent="0">
              <a:spcBef>
                <a:spcPts val="0"/>
              </a:spcBef>
              <a:buNone/>
            </a:pPr>
            <a:r>
              <a:rPr lang="uk-UA" sz="2000" dirty="0"/>
              <a:t>С. Гаркавенко виділяє такі елементи цього етапу: </a:t>
            </a:r>
          </a:p>
          <a:p>
            <a:pPr marL="0">
              <a:spcBef>
                <a:spcPts val="0"/>
              </a:spcBef>
            </a:pPr>
            <a:r>
              <a:rPr lang="uk-UA" sz="2000" dirty="0" smtClean="0"/>
              <a:t>підготовка </a:t>
            </a:r>
            <a:r>
              <a:rPr lang="uk-UA" sz="2000" dirty="0"/>
              <a:t>звіту; </a:t>
            </a:r>
          </a:p>
          <a:p>
            <a:pPr marL="0">
              <a:spcBef>
                <a:spcPts val="0"/>
              </a:spcBef>
            </a:pPr>
            <a:r>
              <a:rPr lang="uk-UA" sz="2000" dirty="0" smtClean="0"/>
              <a:t>презентація </a:t>
            </a:r>
            <a:r>
              <a:rPr lang="uk-UA" sz="2000" dirty="0"/>
              <a:t>результатів; </a:t>
            </a:r>
          </a:p>
          <a:p>
            <a:pPr marL="0">
              <a:spcBef>
                <a:spcPts val="0"/>
              </a:spcBef>
            </a:pPr>
            <a:r>
              <a:rPr lang="uk-UA" sz="2000" dirty="0" smtClean="0"/>
              <a:t>передача </a:t>
            </a:r>
            <a:r>
              <a:rPr lang="uk-UA" sz="2000" dirty="0"/>
              <a:t>звіту особам, які приймають рішення. </a:t>
            </a:r>
            <a:endParaRPr lang="uk-UA" sz="2000" dirty="0" smtClean="0"/>
          </a:p>
          <a:p>
            <a:pPr marL="0" indent="0">
              <a:spcBef>
                <a:spcPts val="0"/>
              </a:spcBef>
              <a:buNone/>
            </a:pPr>
            <a:r>
              <a:rPr lang="uk-UA" sz="2000" dirty="0"/>
              <a:t>Підготовка звіту. Процес підготовки звіту розпочинається після проведення аналізу даних. Звіт може формуватися у письмовому, електронному або усному вигляді. </a:t>
            </a:r>
            <a:endParaRPr lang="uk-UA" sz="2000" dirty="0" smtClean="0"/>
          </a:p>
          <a:p>
            <a:pPr marL="0">
              <a:spcBef>
                <a:spcPts val="0"/>
              </a:spcBef>
            </a:pPr>
            <a:r>
              <a:rPr lang="uk-UA" sz="2000" dirty="0"/>
              <a:t>Звіт складається із трьох частин: </a:t>
            </a:r>
          </a:p>
          <a:p>
            <a:pPr marL="0">
              <a:spcBef>
                <a:spcPts val="0"/>
              </a:spcBef>
            </a:pPr>
            <a:r>
              <a:rPr lang="uk-UA" sz="2000" dirty="0"/>
              <a:t>- вступної; </a:t>
            </a:r>
          </a:p>
          <a:p>
            <a:pPr marL="0">
              <a:spcBef>
                <a:spcPts val="0"/>
              </a:spcBef>
            </a:pPr>
            <a:r>
              <a:rPr lang="uk-UA" sz="2000" dirty="0"/>
              <a:t>- основної;</a:t>
            </a:r>
          </a:p>
          <a:p>
            <a:pPr marL="0">
              <a:spcBef>
                <a:spcPts val="0"/>
              </a:spcBef>
            </a:pPr>
            <a:r>
              <a:rPr lang="uk-UA" sz="2000" dirty="0"/>
              <a:t>- висновків (заключної). </a:t>
            </a:r>
          </a:p>
          <a:p>
            <a:pPr marL="0" indent="0">
              <a:spcBef>
                <a:spcPts val="0"/>
              </a:spcBef>
              <a:buNone/>
            </a:pPr>
            <a:r>
              <a:rPr lang="uk-UA" sz="2000" i="1" dirty="0"/>
              <a:t>У вступній частині</a:t>
            </a:r>
            <a:r>
              <a:rPr lang="uk-UA" sz="2000" dirty="0"/>
              <a:t> подається інформація про виконавців дослідження, вибірку, надається загальна характеристика дослідження. </a:t>
            </a:r>
            <a:endParaRPr lang="uk-UA" sz="2000" dirty="0" smtClean="0"/>
          </a:p>
          <a:p>
            <a:pPr marL="0" indent="0">
              <a:spcBef>
                <a:spcPts val="0"/>
              </a:spcBef>
              <a:buNone/>
            </a:pPr>
            <a:r>
              <a:rPr lang="uk-UA" sz="2000" i="1" dirty="0"/>
              <a:t>Основна частина звіту</a:t>
            </a:r>
            <a:r>
              <a:rPr lang="uk-UA" sz="2000" dirty="0"/>
              <a:t> містить усі результати маркетингових досліджень. </a:t>
            </a:r>
            <a:endParaRPr lang="uk-UA" sz="2000" dirty="0" smtClean="0"/>
          </a:p>
          <a:p>
            <a:pPr marL="0" indent="0">
              <a:spcBef>
                <a:spcPts val="0"/>
              </a:spcBef>
              <a:buNone/>
            </a:pPr>
            <a:r>
              <a:rPr lang="uk-UA" sz="2000" i="1" dirty="0"/>
              <a:t>У заключній частині</a:t>
            </a:r>
            <a:r>
              <a:rPr lang="uk-UA" sz="2000" dirty="0"/>
              <a:t> подаються висновки щодо проведеного дослідження. </a:t>
            </a:r>
            <a:endParaRPr lang="uk-UA" sz="2000" dirty="0" smtClean="0"/>
          </a:p>
          <a:p>
            <a:pPr marL="0" indent="0">
              <a:spcBef>
                <a:spcPts val="0"/>
              </a:spcBef>
              <a:buNone/>
            </a:pPr>
            <a:r>
              <a:rPr lang="uk-UA" sz="2000" dirty="0"/>
              <a:t>Презентація результатів дослідження є процесом довільним. У багатьох випадках презентація є процесом умовним і полягає у декларуванні факту наявності звіту перед майбутніми користувачами інформації, що міститься у ньому.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buFontTx/>
              <a:buChar char="-"/>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lv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416588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324464"/>
            <a:ext cx="11857040" cy="5436255"/>
          </a:xfrm>
        </p:spPr>
        <p:txBody>
          <a:bodyPr/>
          <a:lstStyle/>
          <a:p>
            <a:pPr marL="0" indent="0">
              <a:buNone/>
            </a:pPr>
            <a:r>
              <a:rPr lang="uk-UA" sz="2000" dirty="0"/>
              <a:t>Результатом маркетингового дослідження є звіт. Він може подаватися у письмовій, усній або змішаній формі.</a:t>
            </a:r>
          </a:p>
          <a:p>
            <a:pPr marL="0" indent="0">
              <a:buNone/>
            </a:pPr>
            <a:r>
              <a:rPr lang="uk-UA" sz="2000" dirty="0"/>
              <a:t>Загальні вимоги до звіту: </a:t>
            </a:r>
          </a:p>
          <a:p>
            <a:r>
              <a:rPr lang="uk-UA" sz="2000" dirty="0"/>
              <a:t>логічність – строга послідовність викладу причинно-наслідкових </a:t>
            </a:r>
            <a:r>
              <a:rPr lang="uk-UA" sz="2000" dirty="0" err="1"/>
              <a:t>зв’язків</a:t>
            </a:r>
            <a:r>
              <a:rPr lang="uk-UA" sz="2000" dirty="0"/>
              <a:t> явищ, що досліджуються; </a:t>
            </a:r>
          </a:p>
          <a:p>
            <a:r>
              <a:rPr lang="uk-UA" sz="2000" dirty="0"/>
              <a:t>повнота – замовник повинен одержати інформацію, достатню для прийняття рішень, разом з тим у звіті не повинно бути лишньої інформації; </a:t>
            </a:r>
          </a:p>
          <a:p>
            <a:r>
              <a:rPr lang="uk-UA" sz="2000" dirty="0" err="1"/>
              <a:t>співставність</a:t>
            </a:r>
            <a:r>
              <a:rPr lang="uk-UA" sz="2000" dirty="0"/>
              <a:t>; </a:t>
            </a:r>
          </a:p>
          <a:p>
            <a:r>
              <a:rPr lang="uk-UA" sz="2000" dirty="0"/>
              <a:t>точність; </a:t>
            </a:r>
          </a:p>
          <a:p>
            <a:r>
              <a:rPr lang="uk-UA" sz="2000" dirty="0"/>
              <a:t>виразність – відповідний підбір слів, виразів, термінів для викладу суті результатів дослідження, наявність додаткових графіків, таблиць, відсутність специфічних термінів, сленгу, важкозрозумілих замовнику. </a:t>
            </a:r>
          </a:p>
          <a:p>
            <a:pPr marL="0" indent="0">
              <a:buNone/>
            </a:pPr>
            <a:endParaRPr lang="uk-UA" sz="2000" dirty="0"/>
          </a:p>
        </p:txBody>
      </p:sp>
    </p:spTree>
    <p:extLst>
      <p:ext uri="{BB962C8B-B14F-4D97-AF65-F5344CB8AC3E}">
        <p14:creationId xmlns:p14="http://schemas.microsoft.com/office/powerpoint/2010/main" val="7799669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400" b="1" i="1" dirty="0">
                <a:solidFill>
                  <a:schemeClr val="bg2"/>
                </a:solidFill>
              </a:rPr>
              <a:t>2</a:t>
            </a:r>
            <a:r>
              <a:rPr lang="uk-UA" sz="2400" b="1" i="1" dirty="0" smtClean="0">
                <a:solidFill>
                  <a:schemeClr val="bg2"/>
                </a:solidFill>
              </a:rPr>
              <a:t>. </a:t>
            </a:r>
            <a:r>
              <a:rPr lang="uk-UA" sz="2400" b="1" dirty="0"/>
              <a:t>Класифікація маркетингових досліджень</a:t>
            </a:r>
            <a:endParaRPr lang="uk-UA" sz="2400" dirty="0"/>
          </a:p>
        </p:txBody>
      </p:sp>
      <p:sp>
        <p:nvSpPr>
          <p:cNvPr id="3" name="Місце для тексту 2"/>
          <p:cNvSpPr>
            <a:spLocks noGrp="1"/>
          </p:cNvSpPr>
          <p:nvPr>
            <p:ph type="body" sz="quarter" idx="10"/>
          </p:nvPr>
        </p:nvSpPr>
        <p:spPr>
          <a:xfrm>
            <a:off x="0" y="490425"/>
            <a:ext cx="12418142" cy="4847999"/>
          </a:xfrm>
        </p:spPr>
        <p:txBody>
          <a:bodyPr/>
          <a:lstStyle/>
          <a:p>
            <a:r>
              <a:rPr lang="uk-UA" sz="2000" dirty="0"/>
              <a:t>Відповідно до причин проведення маркетингові дослідження поділяються на: </a:t>
            </a:r>
          </a:p>
          <a:p>
            <a:r>
              <a:rPr lang="uk-UA" sz="2000" dirty="0"/>
              <a:t>дослідження для визначення проблеми; </a:t>
            </a:r>
          </a:p>
          <a:p>
            <a:r>
              <a:rPr lang="uk-UA" sz="2000" dirty="0"/>
              <a:t>дослідження для вирішення проблеми</a:t>
            </a:r>
            <a:r>
              <a:rPr lang="uk-UA" sz="2000" dirty="0" smtClean="0"/>
              <a:t>.</a:t>
            </a:r>
          </a:p>
          <a:p>
            <a:pPr marL="0" indent="0">
              <a:buNone/>
            </a:pPr>
            <a:r>
              <a:rPr lang="uk-UA" sz="2000" dirty="0"/>
              <a:t>Види маркетингових досліджень поділяють на три типи: </a:t>
            </a:r>
          </a:p>
          <a:p>
            <a:r>
              <a:rPr lang="uk-UA" sz="2000" dirty="0"/>
              <a:t>1. Поглиблене дослідження маловивчених проблем, яке орієнтоване на вироблення сукупності практичних рекомендацій або характеризується комплексним, багаторівневим характером дослідження процесів і явищ, як правило, із використання різноманітних методів і прийомів збору інформації за декількома методиками. </a:t>
            </a:r>
          </a:p>
          <a:p>
            <a:r>
              <a:rPr lang="uk-UA" sz="2000" dirty="0"/>
              <a:t>2. Регулярне дослідження. Воно проводиться за більш вузьким спектром проблем для конкретизації і поглиблення наявних розробок і емпіричних даних. Збір даних проводиться постійно за однією методикою із порівняно незначною вибіркою. </a:t>
            </a:r>
          </a:p>
          <a:p>
            <a:r>
              <a:rPr lang="uk-UA" sz="2000" dirty="0"/>
              <a:t>3. Дослідження для зондування ситуації – перевіряють стан ринкового середовища. </a:t>
            </a:r>
          </a:p>
          <a:p>
            <a:r>
              <a:rPr lang="uk-UA" sz="2000" dirty="0"/>
              <a:t>4. Експрес-опитування, які наближені до досліджень третього типу. Вони проводяться для оцінки конкретних станів об’єкту дослідження. </a:t>
            </a:r>
          </a:p>
          <a:p>
            <a:pPr marL="0" indent="0">
              <a:buNone/>
            </a:pPr>
            <a:endParaRPr lang="uk-UA" sz="2000" dirty="0"/>
          </a:p>
          <a:p>
            <a:pPr marL="0" indent="0">
              <a:buNone/>
            </a:pPr>
            <a:endParaRPr lang="uk-UA" sz="2000" dirty="0"/>
          </a:p>
          <a:p>
            <a:pPr marL="0" indent="0">
              <a:buNone/>
            </a:pPr>
            <a:endParaRPr lang="uk-UA" sz="2000" dirty="0"/>
          </a:p>
        </p:txBody>
      </p:sp>
    </p:spTree>
    <p:extLst>
      <p:ext uri="{BB962C8B-B14F-4D97-AF65-F5344CB8AC3E}">
        <p14:creationId xmlns:p14="http://schemas.microsoft.com/office/powerpoint/2010/main" val="355567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
            <a:ext cx="12418142" cy="5338424"/>
          </a:xfrm>
        </p:spPr>
        <p:txBody>
          <a:bodyPr/>
          <a:lstStyle/>
          <a:p>
            <a:pPr marL="0" indent="0">
              <a:buNone/>
            </a:pPr>
            <a:r>
              <a:rPr lang="uk-UA" sz="2000" dirty="0"/>
              <a:t>До маркетингових досліджень згідно Міжнародного кодексу по практиці маркетингових і соціологічних досліджень включають якісні дослідження, кількісні дослідження, аналіз засобів масової інформації і реклами, ділові (</a:t>
            </a:r>
            <a:r>
              <a:rPr lang="uk-UA" sz="2000" dirty="0" err="1"/>
              <a:t>business-to-business</a:t>
            </a:r>
            <a:r>
              <a:rPr lang="uk-UA" sz="2000" dirty="0"/>
              <a:t>) і промислові дослідження, дослідження серед особливих соціальних груп і меншин, опитування громадської думки і «кабінетні» дослідження. </a:t>
            </a:r>
          </a:p>
          <a:p>
            <a:pPr marL="0" indent="0">
              <a:buNone/>
            </a:pPr>
            <a:r>
              <a:rPr lang="uk-UA" sz="2000" dirty="0"/>
              <a:t>Кількісні і якісні дослідження переважно мають на меті дослідження товарів чи послуг. </a:t>
            </a:r>
          </a:p>
          <a:p>
            <a:pPr marL="0" indent="0">
              <a:buNone/>
            </a:pPr>
            <a:r>
              <a:rPr lang="uk-UA" sz="2000" dirty="0"/>
              <a:t>Якісні дослідження – це дослідження, за допомогою яких намагаються зрозуміти, як і чому люди думають і ведуть себе певним чином. </a:t>
            </a:r>
            <a:endParaRPr lang="uk-UA" sz="2000" dirty="0" smtClean="0"/>
          </a:p>
          <a:p>
            <a:pPr marL="0" indent="0">
              <a:buNone/>
            </a:pPr>
            <a:r>
              <a:rPr lang="uk-UA" sz="2000" dirty="0"/>
              <a:t>Якісні дослідження дають відповідь на запитання «Чому?». До методів якісних досліджень відносять фокус-групи, глибинні інтерв’ю, спостереження, аналіз протоколів, проекційні, фізіологічні зміни. Якісні дослідження мають не стандартизований характер і передбачають отримання даних, що пояснюють явище, яке спостерігається. </a:t>
            </a:r>
          </a:p>
          <a:p>
            <a:pPr marL="0" indent="0">
              <a:buNone/>
            </a:pPr>
            <a:r>
              <a:rPr lang="uk-UA" sz="2000" dirty="0"/>
              <a:t>Кількісні дослідження допомагають одержати відповідь на запитання «Скільки?». Вони дають інформацію про кількість споживачів, кількість осіб які володіють певною інформацією, кількість точок, які торгують/не торгують певною продукцією, кількість осіб, які певним чином відносяться до предмету дослідження.</a:t>
            </a:r>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p:txBody>
      </p:sp>
    </p:spTree>
    <p:extLst>
      <p:ext uri="{BB962C8B-B14F-4D97-AF65-F5344CB8AC3E}">
        <p14:creationId xmlns:p14="http://schemas.microsoft.com/office/powerpoint/2010/main" val="1409485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50724"/>
            <a:ext cx="12005187" cy="5338424"/>
          </a:xfrm>
        </p:spPr>
        <p:txBody>
          <a:bodyPr/>
          <a:lstStyle/>
          <a:p>
            <a:pPr>
              <a:spcBef>
                <a:spcPts val="0"/>
              </a:spcBef>
            </a:pPr>
            <a:r>
              <a:rPr lang="uk-UA" sz="2000" dirty="0"/>
              <a:t>Залежно від того, для кого проводиться дослідження, виділяють: </a:t>
            </a:r>
          </a:p>
          <a:p>
            <a:pPr>
              <a:spcBef>
                <a:spcPts val="0"/>
              </a:spcBef>
            </a:pPr>
            <a:r>
              <a:rPr lang="uk-UA" sz="2000" dirty="0"/>
              <a:t>- спеціальні дослідження: глибинне інтерв’ю; фокус-група; проекційні методи; </a:t>
            </a:r>
          </a:p>
          <a:p>
            <a:pPr>
              <a:spcBef>
                <a:spcPts val="0"/>
              </a:spcBef>
            </a:pPr>
            <a:r>
              <a:rPr lang="uk-UA" sz="2000" dirty="0"/>
              <a:t>- синдикатні (універсальні) дослідження: омнібус; панель; моніторинг. </a:t>
            </a:r>
          </a:p>
          <a:p>
            <a:pPr>
              <a:spcBef>
                <a:spcPts val="0"/>
              </a:spcBef>
            </a:pPr>
            <a:r>
              <a:rPr lang="uk-UA" sz="2000" dirty="0"/>
              <a:t>Спеціальні дослідження (</a:t>
            </a:r>
            <a:r>
              <a:rPr lang="uk-UA" sz="2000" dirty="0" err="1"/>
              <a:t>ad</a:t>
            </a:r>
            <a:r>
              <a:rPr lang="uk-UA" sz="2000" dirty="0"/>
              <a:t> </a:t>
            </a:r>
            <a:r>
              <a:rPr lang="uk-UA" sz="2000" dirty="0" err="1"/>
              <a:t>hoc</a:t>
            </a:r>
            <a:r>
              <a:rPr lang="uk-UA" sz="2000" dirty="0"/>
              <a:t>) – це дослідження, які виконуються для одного замовника, а отримані при цьому дані є інтелектуальною власністю замовника. </a:t>
            </a:r>
          </a:p>
          <a:p>
            <a:pPr>
              <a:spcBef>
                <a:spcPts val="0"/>
              </a:spcBef>
            </a:pPr>
            <a:r>
              <a:rPr lang="uk-UA" sz="2000" dirty="0"/>
              <a:t>Синдикатні дослідження – це дослідження, які проводяться маркетинговими фірмами за власні кошти і продаються передплатникам або разовим покупцям. </a:t>
            </a:r>
          </a:p>
          <a:p>
            <a:pPr>
              <a:spcBef>
                <a:spcPts val="0"/>
              </a:spcBef>
            </a:pPr>
            <a:r>
              <a:rPr lang="uk-UA" sz="2000" dirty="0"/>
              <a:t>Відповідно до цілей маркетингові дослідження можуть бути: </a:t>
            </a:r>
          </a:p>
          <a:p>
            <a:pPr>
              <a:spcBef>
                <a:spcPts val="0"/>
              </a:spcBef>
            </a:pPr>
            <a:r>
              <a:rPr lang="uk-UA" sz="2000" dirty="0"/>
              <a:t>розвідувальними – спрямовані на збір попередньої інформації; </a:t>
            </a:r>
          </a:p>
          <a:p>
            <a:pPr>
              <a:spcBef>
                <a:spcPts val="0"/>
              </a:spcBef>
            </a:pPr>
            <a:r>
              <a:rPr lang="uk-UA" sz="2000" dirty="0"/>
              <a:t>описовими – полягають в простому описі тих чи інших аспектів реальної маркетингової ситуації; </a:t>
            </a:r>
            <a:endParaRPr lang="uk-UA" sz="2000" dirty="0" smtClean="0"/>
          </a:p>
          <a:p>
            <a:pPr>
              <a:spcBef>
                <a:spcPts val="0"/>
              </a:spcBef>
            </a:pPr>
            <a:r>
              <a:rPr lang="uk-UA" sz="2000" dirty="0"/>
              <a:t>казуальні – спрямовані на обґрунтування гіпотез, які визначають зміст виявлених причинно-наслідкових </a:t>
            </a:r>
            <a:r>
              <a:rPr lang="uk-UA" sz="2000" dirty="0" err="1"/>
              <a:t>зв’язків</a:t>
            </a:r>
            <a:r>
              <a:rPr lang="uk-UA" sz="2000" dirty="0"/>
              <a:t>. </a:t>
            </a:r>
          </a:p>
          <a:p>
            <a:pPr>
              <a:spcBef>
                <a:spcPts val="0"/>
              </a:spcBef>
            </a:pPr>
            <a:r>
              <a:rPr lang="uk-UA" sz="2000" dirty="0"/>
              <a:t>За призначенням маркетингові дослідження: </a:t>
            </a:r>
          </a:p>
          <a:p>
            <a:pPr>
              <a:spcBef>
                <a:spcPts val="0"/>
              </a:spcBef>
            </a:pPr>
            <a:r>
              <a:rPr lang="uk-UA" sz="2000" dirty="0"/>
              <a:t>– пошукові; </a:t>
            </a:r>
          </a:p>
          <a:p>
            <a:pPr>
              <a:spcBef>
                <a:spcPts val="0"/>
              </a:spcBef>
            </a:pPr>
            <a:r>
              <a:rPr lang="uk-UA" sz="2000" dirty="0"/>
              <a:t>– описові; </a:t>
            </a:r>
          </a:p>
          <a:p>
            <a:pPr>
              <a:spcBef>
                <a:spcPts val="0"/>
              </a:spcBef>
            </a:pPr>
            <a:r>
              <a:rPr lang="uk-UA" sz="2000" dirty="0"/>
              <a:t>– пояснювальні; </a:t>
            </a:r>
          </a:p>
          <a:p>
            <a:pPr>
              <a:spcBef>
                <a:spcPts val="0"/>
              </a:spcBef>
            </a:pPr>
            <a:r>
              <a:rPr lang="uk-UA" sz="2000" dirty="0"/>
              <a:t>– </a:t>
            </a:r>
            <a:r>
              <a:rPr lang="uk-UA" sz="2000" dirty="0" err="1"/>
              <a:t>передбачувальні</a:t>
            </a:r>
            <a:r>
              <a:rPr lang="uk-UA" sz="2000" dirty="0"/>
              <a:t>. </a:t>
            </a:r>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55568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50724"/>
            <a:ext cx="12005187" cy="5338424"/>
          </a:xfrm>
        </p:spPr>
        <p:txBody>
          <a:bodyPr/>
          <a:lstStyle/>
          <a:p>
            <a:pPr marL="0" indent="0">
              <a:buNone/>
            </a:pPr>
            <a:r>
              <a:rPr lang="uk-UA" sz="2000" dirty="0"/>
              <a:t>Вивчення споживачів проводиться за такими напрямками: </a:t>
            </a:r>
          </a:p>
          <a:p>
            <a:r>
              <a:rPr lang="uk-UA" sz="2000" dirty="0"/>
              <a:t>- вивчення ставлення споживачів до компанії; </a:t>
            </a:r>
          </a:p>
          <a:p>
            <a:r>
              <a:rPr lang="uk-UA" sz="2000" dirty="0"/>
              <a:t>- вивчення ставлення споживачів до певної марки товару; </a:t>
            </a:r>
          </a:p>
          <a:p>
            <a:r>
              <a:rPr lang="uk-UA" sz="2000" dirty="0"/>
              <a:t>- вивчення рівня задоволеності споживачів; </a:t>
            </a:r>
          </a:p>
          <a:p>
            <a:r>
              <a:rPr lang="uk-UA" sz="2000" dirty="0"/>
              <a:t>- вивчення прихильності споживачів до торгової марки; </a:t>
            </a:r>
          </a:p>
          <a:p>
            <a:r>
              <a:rPr lang="uk-UA" sz="2000" dirty="0"/>
              <a:t>- вивчення намірів споживачів; </a:t>
            </a:r>
          </a:p>
          <a:p>
            <a:r>
              <a:rPr lang="uk-UA" sz="2000" dirty="0"/>
              <a:t>- вивчення процесу прийняття рішень про купівлю; </a:t>
            </a:r>
          </a:p>
          <a:p>
            <a:r>
              <a:rPr lang="uk-UA" sz="2000" dirty="0"/>
              <a:t>- вивчення поведінки під час та після купівлі; </a:t>
            </a:r>
          </a:p>
          <a:p>
            <a:r>
              <a:rPr lang="uk-UA" sz="2000" dirty="0"/>
              <a:t>- вивчення мотивацій споживачів; </a:t>
            </a:r>
          </a:p>
          <a:p>
            <a:r>
              <a:rPr lang="uk-UA" sz="2000" dirty="0"/>
              <a:t>- сегментування ринку за групами споживачів. </a:t>
            </a:r>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256234806"/>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16635</TotalTime>
  <Words>7168</Words>
  <Application>Microsoft Office PowerPoint</Application>
  <PresentationFormat>Широкий екран</PresentationFormat>
  <Paragraphs>844</Paragraphs>
  <Slides>50</Slides>
  <Notes>2</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50</vt:i4>
      </vt:variant>
    </vt:vector>
  </HeadingPairs>
  <TitlesOfParts>
    <vt:vector size="56" baseType="lpstr">
      <vt:lpstr>Arial</vt:lpstr>
      <vt:lpstr>Calibri</vt:lpstr>
      <vt:lpstr>Montserrat</vt:lpstr>
      <vt:lpstr>Montserrat ExtraBold</vt:lpstr>
      <vt:lpstr>Times New Roman</vt:lpstr>
      <vt:lpstr>Тема Office</vt:lpstr>
      <vt:lpstr> ЛЕКЦІЯ 3. Маркетингові дослідження  </vt:lpstr>
      <vt:lpstr>ПЛАН</vt:lpstr>
      <vt:lpstr>1. Сутність маркетингових досліджень</vt:lpstr>
      <vt:lpstr>Презентація PowerPoint</vt:lpstr>
      <vt:lpstr>Презентація PowerPoint</vt:lpstr>
      <vt:lpstr>2. Класифікація маркетингових досліджень</vt:lpstr>
      <vt:lpstr>Презентація PowerPoint</vt:lpstr>
      <vt:lpstr>Презентація PowerPoint</vt:lpstr>
      <vt:lpstr>Презентація PowerPoint</vt:lpstr>
      <vt:lpstr>Презентація PowerPoint</vt:lpstr>
      <vt:lpstr>3. Методика проведення маркетингових досліджень</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67</cp:revision>
  <dcterms:created xsi:type="dcterms:W3CDTF">2023-01-12T09:20:21Z</dcterms:created>
  <dcterms:modified xsi:type="dcterms:W3CDTF">2024-10-17T09:48:43Z</dcterms:modified>
</cp:coreProperties>
</file>