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77" r:id="rId3"/>
    <p:sldId id="257" r:id="rId4"/>
    <p:sldId id="258" r:id="rId5"/>
    <p:sldId id="278" r:id="rId6"/>
    <p:sldId id="279" r:id="rId7"/>
    <p:sldId id="280" r:id="rId8"/>
    <p:sldId id="259" r:id="rId9"/>
    <p:sldId id="298" r:id="rId10"/>
    <p:sldId id="299"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62" r:id="rId29"/>
    <p:sldId id="263" r:id="rId30"/>
    <p:sldId id="264"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99971-2508-40F7-831E-989AE414B285}" type="datetimeFigureOut">
              <a:rPr lang="uk-UA" smtClean="0"/>
              <a:pPr/>
              <a:t>15.06.2014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B6FB98-9C19-4BF0-9245-2D47ADC3F0FA}"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DBB6FB98-9C19-4BF0-9245-2D47ADC3F0FA}" type="slidenum">
              <a:rPr lang="uk-UA" smtClean="0"/>
              <a:pPr/>
              <a:t>1</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DBB6FB98-9C19-4BF0-9245-2D47ADC3F0FA}" type="slidenum">
              <a:rPr lang="uk-UA" smtClean="0"/>
              <a:pPr/>
              <a:t>2</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15.06.2014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3"/>
          <a:srcRect/>
          <a:stretch>
            <a:fillRect/>
          </a:stretch>
        </p:blipFill>
        <p:spPr bwMode="auto">
          <a:xfrm>
            <a:off x="-1428792" y="0"/>
            <a:ext cx="12177337" cy="7143776"/>
          </a:xfrm>
          <a:prstGeom prst="rect">
            <a:avLst/>
          </a:prstGeom>
          <a:noFill/>
        </p:spPr>
      </p:pic>
      <p:sp>
        <p:nvSpPr>
          <p:cNvPr id="5" name="Прямоугольник 4"/>
          <p:cNvSpPr/>
          <p:nvPr/>
        </p:nvSpPr>
        <p:spPr>
          <a:xfrm>
            <a:off x="1928794" y="1566810"/>
            <a:ext cx="5357850" cy="2862322"/>
          </a:xfrm>
          <a:prstGeom prst="rect">
            <a:avLst/>
          </a:prstGeom>
        </p:spPr>
        <p:txBody>
          <a:bodyPr wrap="square">
            <a:spAutoFit/>
          </a:bodyPr>
          <a:lstStyle/>
          <a:p>
            <a:pPr algn="ctr"/>
            <a:r>
              <a:rPr lang="ru-RU" sz="3600" b="1" dirty="0" smtClean="0">
                <a:latin typeface="Bookman Old Style" pitchFamily="18" charset="0"/>
              </a:rPr>
              <a:t>Аудит </a:t>
            </a:r>
            <a:r>
              <a:rPr lang="ru-RU" sz="3600" b="1" dirty="0" err="1" smtClean="0">
                <a:latin typeface="Bookman Old Style" pitchFamily="18" charset="0"/>
              </a:rPr>
              <a:t>установчих</a:t>
            </a:r>
            <a:r>
              <a:rPr lang="ru-RU" sz="3600" b="1" dirty="0" smtClean="0">
                <a:latin typeface="Bookman Old Style" pitchFamily="18" charset="0"/>
              </a:rPr>
              <a:t> </a:t>
            </a:r>
            <a:r>
              <a:rPr lang="ru-RU" sz="3600" b="1" dirty="0" err="1" smtClean="0">
                <a:latin typeface="Bookman Old Style" pitchFamily="18" charset="0"/>
              </a:rPr>
              <a:t>документів</a:t>
            </a:r>
            <a:r>
              <a:rPr lang="ru-RU" sz="3600" b="1" dirty="0" smtClean="0">
                <a:latin typeface="Bookman Old Style" pitchFamily="18" charset="0"/>
              </a:rPr>
              <a:t>, </a:t>
            </a:r>
            <a:r>
              <a:rPr lang="ru-RU" sz="3600" b="1" dirty="0" err="1" smtClean="0">
                <a:latin typeface="Bookman Old Style" pitchFamily="18" charset="0"/>
              </a:rPr>
              <a:t>облікової</a:t>
            </a:r>
            <a:r>
              <a:rPr lang="ru-RU" sz="3600" b="1" dirty="0" smtClean="0">
                <a:latin typeface="Bookman Old Style" pitchFamily="18" charset="0"/>
              </a:rPr>
              <a:t> </a:t>
            </a:r>
            <a:r>
              <a:rPr lang="ru-RU" sz="3600" b="1" dirty="0" err="1" smtClean="0">
                <a:latin typeface="Bookman Old Style" pitchFamily="18" charset="0"/>
              </a:rPr>
              <a:t>політики</a:t>
            </a:r>
            <a:r>
              <a:rPr lang="ru-RU" sz="3600" b="1" dirty="0" smtClean="0">
                <a:latin typeface="Bookman Old Style" pitchFamily="18" charset="0"/>
              </a:rPr>
              <a:t> та </a:t>
            </a:r>
            <a:r>
              <a:rPr lang="ru-RU" sz="3600" b="1" dirty="0" err="1" smtClean="0">
                <a:latin typeface="Bookman Old Style" pitchFamily="18" charset="0"/>
              </a:rPr>
              <a:t>власного</a:t>
            </a:r>
            <a:r>
              <a:rPr lang="ru-RU" sz="3600" b="1" dirty="0" smtClean="0">
                <a:latin typeface="Bookman Old Style" pitchFamily="18" charset="0"/>
              </a:rPr>
              <a:t> </a:t>
            </a:r>
            <a:r>
              <a:rPr lang="ru-RU" sz="3600" b="1" dirty="0" err="1" smtClean="0">
                <a:latin typeface="Bookman Old Style" pitchFamily="18" charset="0"/>
              </a:rPr>
              <a:t>капіталу</a:t>
            </a:r>
            <a:endParaRPr lang="uk-UA" sz="3600" b="1" dirty="0">
              <a:latin typeface="Bookman Old Styl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Games\psdfiles4.jpg"/>
          <p:cNvPicPr>
            <a:picLocks noChangeAspect="1" noChangeArrowheads="1"/>
          </p:cNvPicPr>
          <p:nvPr/>
        </p:nvPicPr>
        <p:blipFill>
          <a:blip r:embed="rId2"/>
          <a:srcRect/>
          <a:stretch>
            <a:fillRect/>
          </a:stretch>
        </p:blipFill>
        <p:spPr bwMode="auto">
          <a:xfrm>
            <a:off x="-5223639" y="-1071594"/>
            <a:ext cx="19796959" cy="8820095"/>
          </a:xfrm>
          <a:prstGeom prst="rect">
            <a:avLst/>
          </a:prstGeom>
          <a:noFill/>
        </p:spPr>
      </p:pic>
      <p:graphicFrame>
        <p:nvGraphicFramePr>
          <p:cNvPr id="3" name="Таблица 2"/>
          <p:cNvGraphicFramePr>
            <a:graphicFrameLocks noGrp="1"/>
          </p:cNvGraphicFramePr>
          <p:nvPr/>
        </p:nvGraphicFramePr>
        <p:xfrm>
          <a:off x="285720" y="260050"/>
          <a:ext cx="8501090" cy="5669280"/>
        </p:xfrm>
        <a:graphic>
          <a:graphicData uri="http://schemas.openxmlformats.org/drawingml/2006/table">
            <a:tbl>
              <a:tblPr/>
              <a:tblGrid>
                <a:gridCol w="323853"/>
                <a:gridCol w="2197657"/>
                <a:gridCol w="2017207"/>
                <a:gridCol w="3962373"/>
              </a:tblGrid>
              <a:tr h="71439">
                <a:tc>
                  <a:txBody>
                    <a:bodyPr/>
                    <a:lstStyle/>
                    <a:p>
                      <a:pPr algn="ctr">
                        <a:lnSpc>
                          <a:spcPct val="100000"/>
                        </a:lnSpc>
                        <a:spcAft>
                          <a:spcPts val="0"/>
                        </a:spcAft>
                      </a:pPr>
                      <a:r>
                        <a:rPr lang="uk-UA" sz="1550" i="1" dirty="0" smtClean="0">
                          <a:latin typeface="Times New Roman"/>
                          <a:ea typeface="Times New Roman"/>
                          <a:cs typeface="Times New Roman"/>
                        </a:rPr>
                        <a:t>1</a:t>
                      </a:r>
                      <a:endParaRPr lang="uk-UA" sz="1550" i="1" dirty="0">
                        <a:latin typeface="Calibri"/>
                        <a:ea typeface="Times New Roman"/>
                        <a:cs typeface="Times New Roman"/>
                      </a:endParaRPr>
                    </a:p>
                  </a:txBody>
                  <a:tcPr marL="25004" marR="250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uk-UA" sz="1550" i="1" dirty="0" smtClean="0">
                          <a:latin typeface="Times New Roman"/>
                          <a:ea typeface="Times New Roman"/>
                          <a:cs typeface="Times New Roman"/>
                        </a:rPr>
                        <a:t>2</a:t>
                      </a:r>
                      <a:endParaRPr lang="uk-UA" sz="1550" i="1" dirty="0">
                        <a:latin typeface="Calibri"/>
                        <a:ea typeface="Times New Roman"/>
                        <a:cs typeface="Times New Roman"/>
                      </a:endParaRPr>
                    </a:p>
                  </a:txBody>
                  <a:tcPr marL="25004" marR="250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uk-UA" sz="1550" i="1" dirty="0" smtClean="0">
                          <a:latin typeface="Times New Roman"/>
                          <a:ea typeface="Times New Roman"/>
                          <a:cs typeface="Times New Roman"/>
                        </a:rPr>
                        <a:t>3</a:t>
                      </a:r>
                      <a:endParaRPr lang="uk-UA" sz="1550" i="1" dirty="0">
                        <a:latin typeface="Calibri"/>
                        <a:ea typeface="Times New Roman"/>
                        <a:cs typeface="Times New Roman"/>
                      </a:endParaRPr>
                    </a:p>
                  </a:txBody>
                  <a:tcPr marL="25004" marR="250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uk-UA" sz="1550" i="1" dirty="0" smtClean="0">
                          <a:latin typeface="Times New Roman"/>
                          <a:ea typeface="Times New Roman"/>
                          <a:cs typeface="Times New Roman"/>
                        </a:rPr>
                        <a:t>4</a:t>
                      </a:r>
                      <a:endParaRPr lang="uk-UA" sz="1550" i="1" dirty="0">
                        <a:latin typeface="Calibri"/>
                        <a:ea typeface="Times New Roman"/>
                        <a:cs typeface="Times New Roman"/>
                      </a:endParaRPr>
                    </a:p>
                  </a:txBody>
                  <a:tcPr marL="25004" marR="250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707">
                <a:tc>
                  <a:txBody>
                    <a:bodyPr/>
                    <a:lstStyle/>
                    <a:p>
                      <a:pPr algn="just">
                        <a:lnSpc>
                          <a:spcPct val="100000"/>
                        </a:lnSpc>
                        <a:spcAft>
                          <a:spcPts val="0"/>
                        </a:spcAft>
                      </a:pPr>
                      <a:r>
                        <a:rPr lang="uk-UA" sz="1550">
                          <a:latin typeface="Times New Roman"/>
                          <a:ea typeface="Times New Roman"/>
                          <a:cs typeface="Times New Roman"/>
                        </a:rPr>
                        <a:t>2. </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lnSpc>
                          <a:spcPct val="100000"/>
                        </a:lnSpc>
                        <a:spcAft>
                          <a:spcPts val="0"/>
                        </a:spcAft>
                      </a:pPr>
                      <a:r>
                        <a:rPr lang="uk-UA" sz="1550">
                          <a:latin typeface="Times New Roman"/>
                          <a:ea typeface="Times New Roman"/>
                          <a:cs typeface="Times New Roman"/>
                        </a:rPr>
                        <a:t>Перевірка змісту установчих документів </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r>
              <a:tr h="1959361">
                <a:tc>
                  <a:txBody>
                    <a:bodyPr/>
                    <a:lstStyle/>
                    <a:p>
                      <a:pPr algn="just">
                        <a:lnSpc>
                          <a:spcPct val="100000"/>
                        </a:lnSpc>
                        <a:spcAft>
                          <a:spcPts val="0"/>
                        </a:spcAft>
                      </a:pPr>
                      <a:r>
                        <a:rPr lang="uk-UA" sz="1550" dirty="0" smtClean="0">
                          <a:latin typeface="Times New Roman"/>
                          <a:ea typeface="Times New Roman"/>
                          <a:cs typeface="Times New Roman"/>
                        </a:rPr>
                        <a:t>2.1</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Перевірка видів і обсягів діяльності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Форма-баланс; форма № 2 - звіт про фінансові результати; форма № 3 – звіт про рух грошових коштів; форма № 4 – звіт про власний капітал; журнали-ордери 1,2,3,4,6,11,12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З’ясування відповідності фактичної діяльності підприємства видам діяльності, що зареєстровані у статуті, засновницькому договорі, на яку видані відповідні патенти і ліцензії. У випадку невідповідності – запропонувати засновникам внести відповідні зміни до статуту і засновницького договору, придбати ліцензії, патенти, інші дозволи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9361">
                <a:tc>
                  <a:txBody>
                    <a:bodyPr/>
                    <a:lstStyle/>
                    <a:p>
                      <a:pPr algn="just">
                        <a:lnSpc>
                          <a:spcPct val="100000"/>
                        </a:lnSpc>
                        <a:spcAft>
                          <a:spcPts val="0"/>
                        </a:spcAft>
                      </a:pPr>
                      <a:r>
                        <a:rPr lang="uk-UA" sz="1550">
                          <a:latin typeface="Times New Roman"/>
                          <a:ea typeface="Times New Roman"/>
                          <a:cs typeface="Times New Roman"/>
                        </a:rPr>
                        <a:t>2.2 </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Аудит головних подій і учасників створення підприємства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Регістри синтетичного і аналітичного обліку № 8, 13; первинні документи з обліку статутного фонду і учасників (засновників), розрахунків з учасниками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На підставі статутних та інших документів з’ясування ключових подій створення підприємства (придбання, рішення засновників тощо), порядку формування статутного фонду підприємства; обґрунтованості його змін; виконання засновниками своїх обов'язків; центрів контролю за діяльністю підприємства; доцільності такої системи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27">
                <a:tc>
                  <a:txBody>
                    <a:bodyPr/>
                    <a:lstStyle/>
                    <a:p>
                      <a:pPr algn="just">
                        <a:lnSpc>
                          <a:spcPct val="100000"/>
                        </a:lnSpc>
                        <a:spcAft>
                          <a:spcPts val="0"/>
                        </a:spcAft>
                      </a:pPr>
                      <a:r>
                        <a:rPr lang="uk-UA" sz="1550">
                          <a:latin typeface="Times New Roman"/>
                          <a:ea typeface="Times New Roman"/>
                          <a:cs typeface="Times New Roman"/>
                        </a:rPr>
                        <a:t>3.</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a:latin typeface="Times New Roman"/>
                          <a:ea typeface="Times New Roman"/>
                          <a:cs typeface="Times New Roman"/>
                        </a:rPr>
                        <a:t> Перевірка установчих документів на відповідність чинному законодавству </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a:latin typeface="Times New Roman"/>
                          <a:ea typeface="Times New Roman"/>
                          <a:cs typeface="Times New Roman"/>
                        </a:rPr>
                        <a:t>Статут, засновницький договір, законодавчі акти </a:t>
                      </a:r>
                      <a:endParaRPr lang="uk-UA" sz="155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uk-UA" sz="1550" dirty="0">
                          <a:latin typeface="Times New Roman"/>
                          <a:ea typeface="Times New Roman"/>
                          <a:cs typeface="Times New Roman"/>
                        </a:rPr>
                        <a:t>З’ясування наявності на установчих документах всіх необхідних реквізитів юридичної адреси, а також мети, органів управління, прав трудового колективу, тощо </a:t>
                      </a:r>
                      <a:endParaRPr lang="uk-UA" sz="1550" dirty="0">
                        <a:latin typeface="Calibri"/>
                        <a:ea typeface="Times New Roman"/>
                        <a:cs typeface="Times New Roman"/>
                      </a:endParaRP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800" b="1" i="1" dirty="0" smtClean="0">
                <a:latin typeface="Bookman Old Style" pitchFamily="18" charset="0"/>
              </a:rPr>
              <a:t>2. Аудит статутного капіталу підприємства</a:t>
            </a:r>
            <a:endParaRPr lang="uk-UA" sz="2800" dirty="0">
              <a:latin typeface="Bookman Old Style" pitchFamily="18" charset="0"/>
            </a:endParaRPr>
          </a:p>
        </p:txBody>
      </p:sp>
      <p:sp>
        <p:nvSpPr>
          <p:cNvPr id="40961" name="Rectangle 1"/>
          <p:cNvSpPr>
            <a:spLocks noChangeArrowheads="1"/>
          </p:cNvSpPr>
          <p:nvPr/>
        </p:nvSpPr>
        <p:spPr bwMode="auto">
          <a:xfrm>
            <a:off x="1285852" y="2285992"/>
            <a:ext cx="7143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підприємствах використовується власний і залучений капітал. </a:t>
            </a:r>
            <a:r>
              <a:rPr kumimoji="0" lang="uk-UA"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Власний капітал</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частка в активах підприємства, що залишається після вирахування його зобов’язань. Його визначають за формулою</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Капітал = Активи – Зобов’язання.</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Визначення елементів власного капіталу набувають специфічних особливостей залежно від організаційної форми підприємства.</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800" dirty="0" smtClean="0">
                <a:latin typeface="Times New Roman" pitchFamily="18" charset="0"/>
                <a:cs typeface="Times New Roman" pitchFamily="18" charset="0"/>
              </a:rPr>
              <a:t>Власний капітал складається із статутного, пайового, додаткового, іншого додаткового резервного, нерозподіленого прибутку, вилученого, неоплаченого капіталів. </a:t>
            </a:r>
            <a:endParaRPr lang="uk-UA"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800" dirty="0" smtClean="0">
                <a:latin typeface="Times New Roman" pitchFamily="18" charset="0"/>
                <a:cs typeface="Times New Roman" pitchFamily="18" charset="0"/>
              </a:rPr>
              <a:t>Програма аудиторської перевірки статутного капіталу підприємств різних організаційних форм має ґрунтуватися на врахуванні типових порушень в організації обліку підприємством, а також таких, що пов’язані з неправильним і несвоєчасним внесенням змін до установчих документів, розрахунків із засновниками.</a:t>
            </a:r>
            <a:endParaRPr lang="uk-UA"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14414" y="500042"/>
            <a:ext cx="742952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uk-UA" sz="2000" dirty="0" smtClean="0">
                <a:latin typeface="Times New Roman" pitchFamily="18" charset="0"/>
                <a:cs typeface="Times New Roman" pitchFamily="18" charset="0"/>
              </a:rPr>
              <a:t>Завдання аудиту — встановити:</a:t>
            </a:r>
          </a:p>
          <a:p>
            <a:pPr lvl="0" algn="just">
              <a:buFont typeface="Arial" pitchFamily="34" charset="0"/>
              <a:buChar char="•"/>
            </a:pPr>
            <a:r>
              <a:rPr lang="uk-UA" sz="2000" dirty="0" smtClean="0">
                <a:latin typeface="Times New Roman" pitchFamily="18" charset="0"/>
                <a:cs typeface="Times New Roman" pitchFamily="18" charset="0"/>
              </a:rPr>
              <a:t>наявність і відповідність форм установчих документів;</a:t>
            </a:r>
          </a:p>
          <a:p>
            <a:pPr lvl="0" algn="just">
              <a:buFont typeface="Arial" pitchFamily="34" charset="0"/>
              <a:buChar char="•"/>
            </a:pPr>
            <a:r>
              <a:rPr lang="uk-UA" sz="2000" dirty="0" smtClean="0">
                <a:latin typeface="Times New Roman" pitchFamily="18" charset="0"/>
                <a:cs typeface="Times New Roman" pitchFamily="18" charset="0"/>
              </a:rPr>
              <a:t>дотримання чинного законодавства щодо формування статутного капіталу та відповідності його даним установчих документів;</a:t>
            </a:r>
          </a:p>
          <a:p>
            <a:pPr lvl="0" algn="just">
              <a:buFont typeface="Arial" pitchFamily="34" charset="0"/>
              <a:buChar char="•"/>
            </a:pPr>
            <a:r>
              <a:rPr lang="uk-UA" sz="2000" dirty="0" smtClean="0">
                <a:latin typeface="Times New Roman" pitchFamily="18" charset="0"/>
                <a:cs typeface="Times New Roman" pitchFamily="18" charset="0"/>
              </a:rPr>
              <a:t>виявлення повноти внесків засновників підприємства та правильність відображення в обліку величини статутного капіталу;</a:t>
            </a:r>
          </a:p>
          <a:p>
            <a:pPr lvl="0" algn="just">
              <a:buFont typeface="Arial" pitchFamily="34" charset="0"/>
              <a:buChar char="•"/>
            </a:pPr>
            <a:r>
              <a:rPr lang="uk-UA" sz="2000" dirty="0" smtClean="0">
                <a:latin typeface="Times New Roman" pitchFamily="18" charset="0"/>
                <a:cs typeface="Times New Roman" pitchFamily="18" charset="0"/>
              </a:rPr>
              <a:t>своєчасність сплати мінімального розміру статутного капіталу підприємства у разі його реєстрації;</a:t>
            </a:r>
          </a:p>
          <a:p>
            <a:pPr lvl="0" algn="just">
              <a:buFont typeface="Arial" pitchFamily="34" charset="0"/>
              <a:buChar char="•"/>
            </a:pPr>
            <a:r>
              <a:rPr lang="uk-UA" sz="2000" dirty="0" smtClean="0">
                <a:latin typeface="Times New Roman" pitchFamily="18" charset="0"/>
                <a:cs typeface="Times New Roman" pitchFamily="18" charset="0"/>
              </a:rPr>
              <a:t>правильність відображення в обліку статутного капіталу з урахуванням змін, що відбулися протягом року, та фактичної заборгованості засновників підприємства;</a:t>
            </a:r>
          </a:p>
          <a:p>
            <a:pPr lvl="0" algn="just">
              <a:buFont typeface="Arial" pitchFamily="34" charset="0"/>
              <a:buChar char="•"/>
            </a:pPr>
            <a:r>
              <a:rPr lang="uk-UA" sz="2000" dirty="0" smtClean="0">
                <a:latin typeface="Times New Roman" pitchFamily="18" charset="0"/>
                <a:cs typeface="Times New Roman" pitchFamily="18" charset="0"/>
              </a:rPr>
              <a:t>дотримання законодавчо встановлених строків закінчення погашення заборгованості засновниками з формування статутного капіталу</a:t>
            </a:r>
            <a:r>
              <a:rPr lang="uk-UA" sz="2000" dirty="0" smtClean="0">
                <a:latin typeface="Times New Roman" pitchFamily="18" charset="0"/>
                <a:cs typeface="Times New Roman" pitchFamily="18" charset="0"/>
              </a:rPr>
              <a:t>;</a:t>
            </a:r>
            <a:endParaRPr lang="uk-UA"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85852" y="1214422"/>
            <a:ext cx="721520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uk-UA" sz="2000" dirty="0" smtClean="0">
                <a:latin typeface="Times New Roman" pitchFamily="18" charset="0"/>
                <a:cs typeface="Times New Roman" pitchFamily="18" charset="0"/>
              </a:rPr>
              <a:t>наявність у договорі про створення акціонерного товариства визначеної форми оплати акцій, а за додатковими акціями — вказівок про їх розміщення;</a:t>
            </a:r>
          </a:p>
          <a:p>
            <a:pPr lvl="0" algn="just">
              <a:buFont typeface="Arial" pitchFamily="34" charset="0"/>
              <a:buChar char="•"/>
            </a:pPr>
            <a:r>
              <a:rPr lang="uk-UA" sz="2000" dirty="0" smtClean="0">
                <a:latin typeface="Times New Roman" pitchFamily="18" charset="0"/>
                <a:cs typeface="Times New Roman" pitchFamily="18" charset="0"/>
              </a:rPr>
              <a:t>правильність вартісної оцінки майна, внесеного засновниками до статутного капіталу;</a:t>
            </a:r>
          </a:p>
          <a:p>
            <a:pPr lvl="0" algn="just">
              <a:buFont typeface="Arial" pitchFamily="34" charset="0"/>
              <a:buChar char="•"/>
            </a:pPr>
            <a:r>
              <a:rPr lang="uk-UA" sz="2000" dirty="0" smtClean="0">
                <a:latin typeface="Times New Roman" pitchFamily="18" charset="0"/>
                <a:cs typeface="Times New Roman" pitchFamily="18" charset="0"/>
              </a:rPr>
              <a:t>правильність оподаткування коштів, переданих до статутного капіталу підприємства його засновниками;</a:t>
            </a:r>
          </a:p>
          <a:p>
            <a:pPr lvl="0" algn="just">
              <a:buFont typeface="Arial" pitchFamily="34" charset="0"/>
              <a:buChar char="•"/>
            </a:pPr>
            <a:r>
              <a:rPr lang="uk-UA" sz="2000" dirty="0" smtClean="0">
                <a:latin typeface="Times New Roman" pitchFamily="18" charset="0"/>
                <a:cs typeface="Times New Roman" pitchFamily="18" charset="0"/>
              </a:rPr>
              <a:t>правомірність змін статутного капіталу та правильність відображення їх в обліку;</a:t>
            </a:r>
          </a:p>
          <a:p>
            <a:pPr lvl="0" algn="just">
              <a:buFont typeface="Arial" pitchFamily="34" charset="0"/>
              <a:buChar char="•"/>
            </a:pPr>
            <a:r>
              <a:rPr lang="uk-UA" sz="2000" dirty="0" smtClean="0">
                <a:latin typeface="Times New Roman" pitchFamily="18" charset="0"/>
                <a:cs typeface="Times New Roman" pitchFamily="18" charset="0"/>
              </a:rPr>
              <a:t>дотримання чинного законодавства щодо оформлення первинних документів і ведення бухгалтерського обліку.</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85852" y="791721"/>
            <a:ext cx="707233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000" dirty="0" smtClean="0">
                <a:latin typeface="Times New Roman" pitchFamily="18" charset="0"/>
                <a:cs typeface="Times New Roman" pitchFamily="18" charset="0"/>
              </a:rPr>
              <a:t>Джерела інформації для аудиту:</a:t>
            </a:r>
          </a:p>
          <a:p>
            <a:pPr lvl="0" algn="just">
              <a:buFont typeface="Arial" pitchFamily="34" charset="0"/>
              <a:buChar char="•"/>
            </a:pPr>
            <a:r>
              <a:rPr lang="uk-UA" sz="2000" dirty="0" smtClean="0">
                <a:latin typeface="Times New Roman" pitchFamily="18" charset="0"/>
                <a:cs typeface="Times New Roman" pitchFamily="18" charset="0"/>
              </a:rPr>
              <a:t>документи, пов’язані із створенням підприємства (свідоцтво про державну реєстрацію, довідки про прийняття на облік у податковому органі, про реєстрацію в органі статистики та відповідних державних цільових фондах тощо);</a:t>
            </a:r>
          </a:p>
          <a:p>
            <a:pPr lvl="0" algn="just">
              <a:buFont typeface="Arial" pitchFamily="34" charset="0"/>
              <a:buChar char="•"/>
            </a:pPr>
            <a:r>
              <a:rPr lang="uk-UA" sz="2000" dirty="0" smtClean="0">
                <a:latin typeface="Times New Roman" pitchFamily="18" charset="0"/>
                <a:cs typeface="Times New Roman" pitchFamily="18" charset="0"/>
              </a:rPr>
              <a:t>документи, що підтверджують право власності на майно, яке є внеском до статутного капіталу, свідоцтво про право власності на нерухомість, земельні ділянки, транспортні засоби, інтелектуальну власність та ін.;</a:t>
            </a:r>
          </a:p>
          <a:p>
            <a:pPr lvl="0" algn="just">
              <a:buFont typeface="Arial" pitchFamily="34" charset="0"/>
              <a:buChar char="•"/>
            </a:pPr>
            <a:r>
              <a:rPr lang="uk-UA" sz="2000" dirty="0" smtClean="0">
                <a:latin typeface="Times New Roman" pitchFamily="18" charset="0"/>
                <a:cs typeface="Times New Roman" pitchFamily="18" charset="0"/>
              </a:rPr>
              <a:t>наказ про облікову політику підприємства;</a:t>
            </a:r>
          </a:p>
          <a:p>
            <a:pPr lvl="0" algn="just">
              <a:buFont typeface="Arial" pitchFamily="34" charset="0"/>
              <a:buChar char="•"/>
            </a:pPr>
            <a:r>
              <a:rPr lang="uk-UA" sz="2000" dirty="0" smtClean="0">
                <a:latin typeface="Times New Roman" pitchFamily="18" charset="0"/>
                <a:cs typeface="Times New Roman" pitchFamily="18" charset="0"/>
              </a:rPr>
              <a:t>первинні документи з обліку власного капіталу та забезпечення зобов’язань;</a:t>
            </a:r>
          </a:p>
          <a:p>
            <a:pPr lvl="0" algn="just">
              <a:buFont typeface="Arial" pitchFamily="34" charset="0"/>
              <a:buChar char="•"/>
            </a:pPr>
            <a:r>
              <a:rPr lang="uk-UA" sz="2000" dirty="0" smtClean="0">
                <a:latin typeface="Times New Roman" pitchFamily="18" charset="0"/>
                <a:cs typeface="Times New Roman" pitchFamily="18" charset="0"/>
              </a:rPr>
              <a:t>облікові регістри;</a:t>
            </a:r>
          </a:p>
          <a:p>
            <a:pPr lvl="0" algn="just">
              <a:buFont typeface="Arial" pitchFamily="34" charset="0"/>
              <a:buChar char="•"/>
            </a:pPr>
            <a:r>
              <a:rPr lang="uk-UA" sz="2000" dirty="0" smtClean="0">
                <a:latin typeface="Times New Roman" pitchFamily="18" charset="0"/>
                <a:cs typeface="Times New Roman" pitchFamily="18" charset="0"/>
              </a:rPr>
              <a:t>аудиторські висновки та інша документація;</a:t>
            </a:r>
          </a:p>
          <a:p>
            <a:pPr lvl="0" algn="just">
              <a:buFont typeface="Arial" pitchFamily="34" charset="0"/>
              <a:buChar char="•"/>
            </a:pPr>
            <a:r>
              <a:rPr lang="uk-UA" sz="2000" dirty="0" smtClean="0">
                <a:latin typeface="Times New Roman" pitchFamily="18" charset="0"/>
                <a:cs typeface="Times New Roman" pitchFamily="18" charset="0"/>
              </a:rPr>
              <a:t>звітність.</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400" dirty="0" smtClean="0">
                <a:latin typeface="Times New Roman" pitchFamily="18" charset="0"/>
                <a:cs typeface="Times New Roman" pitchFamily="18" charset="0"/>
              </a:rPr>
              <a:t>При перевірці </a:t>
            </a:r>
            <a:r>
              <a:rPr lang="uk-UA" sz="2400" i="1" dirty="0" smtClean="0">
                <a:latin typeface="Times New Roman" pitchFamily="18" charset="0"/>
                <a:cs typeface="Times New Roman" pitchFamily="18" charset="0"/>
              </a:rPr>
              <a:t>правильності формування статутного капіталу</a:t>
            </a:r>
            <a:r>
              <a:rPr lang="uk-UA" sz="2400" dirty="0" smtClean="0">
                <a:latin typeface="Times New Roman" pitchFamily="18" charset="0"/>
                <a:cs typeface="Times New Roman" pitchFamily="18" charset="0"/>
              </a:rPr>
              <a:t> першочергово з’ясовується організаційно-правова форма підприємства, що обумовлює особливості його формування. Аудитор перевіряє юридичний статус та права здійснення статутних видів діяльності, склад засновників (учасників), структуру управління підприємством.</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400" dirty="0" smtClean="0">
                <a:latin typeface="Times New Roman" pitchFamily="18" charset="0"/>
                <a:cs typeface="Times New Roman" pitchFamily="18" charset="0"/>
              </a:rPr>
              <a:t>При перевірці </a:t>
            </a:r>
            <a:r>
              <a:rPr lang="uk-UA" sz="2400" i="1" dirty="0" smtClean="0">
                <a:latin typeface="Times New Roman" pitchFamily="18" charset="0"/>
                <a:cs typeface="Times New Roman" pitchFamily="18" charset="0"/>
              </a:rPr>
              <a:t>правильності формування статутного капіталу</a:t>
            </a:r>
            <a:r>
              <a:rPr lang="uk-UA" sz="2400" dirty="0" smtClean="0">
                <a:latin typeface="Times New Roman" pitchFamily="18" charset="0"/>
                <a:cs typeface="Times New Roman" pitchFamily="18" charset="0"/>
              </a:rPr>
              <a:t> першочергово з’ясовується організаційно-правова форма підприємства, що обумовлює особливості його формування. Аудитор перевіряє юридичний статус та права здійснення статутних видів діяльності, склад засновників (учасників), структуру управління підприємством.</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400" dirty="0" smtClean="0">
                <a:latin typeface="Times New Roman" pitchFamily="18" charset="0"/>
                <a:cs typeface="Times New Roman" pitchFamily="18" charset="0"/>
              </a:rPr>
              <a:t>При перевірці </a:t>
            </a:r>
            <a:r>
              <a:rPr lang="uk-UA" sz="2400" i="1" dirty="0" smtClean="0">
                <a:latin typeface="Times New Roman" pitchFamily="18" charset="0"/>
                <a:cs typeface="Times New Roman" pitchFamily="18" charset="0"/>
              </a:rPr>
              <a:t>правильності формування статутного капіталу</a:t>
            </a:r>
            <a:r>
              <a:rPr lang="uk-UA" sz="2400" dirty="0" smtClean="0">
                <a:latin typeface="Times New Roman" pitchFamily="18" charset="0"/>
                <a:cs typeface="Times New Roman" pitchFamily="18" charset="0"/>
              </a:rPr>
              <a:t> першочергово з’ясовується організаційно-правова форма підприємства, що обумовлює особливості його формування. Аудитор перевіряє юридичний статус та права здійснення статутних видів діяльності, склад засновників (учасників), структуру управління підприємством.</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3"/>
          <a:srcRect/>
          <a:stretch>
            <a:fillRect/>
          </a:stretch>
        </p:blipFill>
        <p:spPr bwMode="auto">
          <a:xfrm>
            <a:off x="-1428792" y="0"/>
            <a:ext cx="12177337" cy="7143776"/>
          </a:xfrm>
          <a:prstGeom prst="rect">
            <a:avLst/>
          </a:prstGeom>
          <a:noFill/>
        </p:spPr>
      </p:pic>
      <p:sp>
        <p:nvSpPr>
          <p:cNvPr id="5" name="Прямоугольник 4"/>
          <p:cNvSpPr/>
          <p:nvPr/>
        </p:nvSpPr>
        <p:spPr>
          <a:xfrm>
            <a:off x="1928794" y="1566810"/>
            <a:ext cx="5572164" cy="2677656"/>
          </a:xfrm>
          <a:prstGeom prst="rect">
            <a:avLst/>
          </a:prstGeom>
        </p:spPr>
        <p:txBody>
          <a:bodyPr wrap="square">
            <a:spAutoFit/>
          </a:bodyPr>
          <a:lstStyle/>
          <a:p>
            <a:pPr marL="457200" indent="-457200" algn="ctr">
              <a:buAutoNum type="arabicPeriod"/>
            </a:pPr>
            <a:r>
              <a:rPr lang="uk-UA" sz="2400" b="1" i="1" dirty="0" smtClean="0">
                <a:latin typeface="Bookman Old Style" pitchFamily="18" charset="0"/>
              </a:rPr>
              <a:t>Аудит </a:t>
            </a:r>
            <a:r>
              <a:rPr lang="uk-UA" sz="2400" b="1" i="1" dirty="0" smtClean="0">
                <a:latin typeface="Bookman Old Style" pitchFamily="18" charset="0"/>
              </a:rPr>
              <a:t>установчих </a:t>
            </a:r>
            <a:r>
              <a:rPr lang="uk-UA" sz="2400" b="1" i="1" dirty="0" smtClean="0">
                <a:latin typeface="Bookman Old Style" pitchFamily="18" charset="0"/>
              </a:rPr>
              <a:t>документів</a:t>
            </a:r>
          </a:p>
          <a:p>
            <a:pPr marL="457200" indent="-457200" algn="ctr"/>
            <a:endParaRPr lang="uk-UA" sz="2400" dirty="0" smtClean="0">
              <a:latin typeface="Bookman Old Style" pitchFamily="18" charset="0"/>
            </a:endParaRPr>
          </a:p>
          <a:p>
            <a:pPr algn="ctr"/>
            <a:r>
              <a:rPr lang="uk-UA" sz="2400" b="1" i="1" dirty="0" smtClean="0">
                <a:latin typeface="Bookman Old Style" pitchFamily="18" charset="0"/>
              </a:rPr>
              <a:t>2. Аудит статутного капіталу </a:t>
            </a:r>
            <a:r>
              <a:rPr lang="uk-UA" sz="2400" b="1" i="1" dirty="0" smtClean="0">
                <a:latin typeface="Bookman Old Style" pitchFamily="18" charset="0"/>
              </a:rPr>
              <a:t>підприємства</a:t>
            </a:r>
          </a:p>
          <a:p>
            <a:pPr algn="ctr"/>
            <a:endParaRPr lang="uk-UA" sz="2400" dirty="0" smtClean="0">
              <a:latin typeface="Bookman Old Style" pitchFamily="18" charset="0"/>
            </a:endParaRPr>
          </a:p>
          <a:p>
            <a:pPr algn="ctr"/>
            <a:r>
              <a:rPr lang="uk-UA" sz="2400" b="1" i="1" dirty="0" smtClean="0">
                <a:latin typeface="Bookman Old Style" pitchFamily="18" charset="0"/>
              </a:rPr>
              <a:t>3. Аудит облікової політики</a:t>
            </a:r>
            <a:endParaRPr lang="uk-UA" sz="2400" dirty="0">
              <a:latin typeface="Bookman Old Styl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142976" y="571480"/>
            <a:ext cx="735811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400" dirty="0" smtClean="0">
                <a:latin typeface="Times New Roman" pitchFamily="18" charset="0"/>
                <a:cs typeface="Times New Roman" pitchFamily="18" charset="0"/>
              </a:rPr>
              <a:t>При перевірці відображеної в бухгалтерському обліку величини статутного капіталу аудитор зіставляє її із зареєстрованою в установчих документах підприємства. Коли перевіряються підприємства, для яких не передбачена фіксована сума статутного капіталу, аудитор з’ясовує відповідність відображеної в обліку розміру статутного капіталу сумі фактичного внеску власників до статутного капіталу підприємства. Перевіряють: сукупність вкладів, часток, пайових внесків засновників (учасників), акцій за номінальною вартістю (для акціонерних товариств) у грошовій, натуральній, нематеріальній формах або у вигляді цінних паперів.</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grpSp>
        <p:nvGrpSpPr>
          <p:cNvPr id="49153" name="Group 1"/>
          <p:cNvGrpSpPr>
            <a:grpSpLocks noChangeAspect="1"/>
          </p:cNvGrpSpPr>
          <p:nvPr/>
        </p:nvGrpSpPr>
        <p:grpSpPr bwMode="auto">
          <a:xfrm>
            <a:off x="1214414" y="1285860"/>
            <a:ext cx="6859632" cy="2571768"/>
            <a:chOff x="2596" y="6981"/>
            <a:chExt cx="7216" cy="2706"/>
          </a:xfrm>
        </p:grpSpPr>
        <p:sp>
          <p:nvSpPr>
            <p:cNvPr id="49168" name="AutoShape 16"/>
            <p:cNvSpPr>
              <a:spLocks noChangeAspect="1" noChangeArrowheads="1" noTextEdit="1"/>
            </p:cNvSpPr>
            <p:nvPr/>
          </p:nvSpPr>
          <p:spPr bwMode="auto">
            <a:xfrm>
              <a:off x="2596" y="6981"/>
              <a:ext cx="7216" cy="2706"/>
            </a:xfrm>
            <a:prstGeom prst="rect">
              <a:avLst/>
            </a:prstGeom>
            <a:noFill/>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67" name="Line 15"/>
            <p:cNvSpPr>
              <a:spLocks noChangeShapeType="1"/>
            </p:cNvSpPr>
            <p:nvPr/>
          </p:nvSpPr>
          <p:spPr bwMode="auto">
            <a:xfrm>
              <a:off x="6563" y="9512"/>
              <a:ext cx="2494"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66" name="Text Box 14"/>
            <p:cNvSpPr txBox="1">
              <a:spLocks noChangeArrowheads="1"/>
            </p:cNvSpPr>
            <p:nvPr/>
          </p:nvSpPr>
          <p:spPr bwMode="auto">
            <a:xfrm>
              <a:off x="4273" y="6981"/>
              <a:ext cx="3934" cy="397"/>
            </a:xfrm>
            <a:prstGeom prst="rect">
              <a:avLst/>
            </a:prstGeom>
            <a:solidFill>
              <a:srgbClr val="FFFFFF"/>
            </a:solidFill>
            <a:ln w="19050">
              <a:solidFill>
                <a:srgbClr val="808080"/>
              </a:solidFill>
              <a:miter lim="800000"/>
              <a:headEnd/>
              <a:tailEnd/>
            </a:ln>
            <a:effectLst>
              <a:outerShdw dist="35921" dir="2700000" algn="ctr" rotWithShape="0">
                <a:srgbClr val="808080"/>
              </a:outerShdw>
            </a:effectLst>
          </p:spPr>
          <p:txBody>
            <a:bodyPr vert="horz" wrap="square" lIns="39600" tIns="39600" rIns="39600" bIns="396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Первинні документи</a:t>
              </a:r>
              <a:endParaRPr kumimoji="0" lang="ru-RU" sz="1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9165" name="Text Box 13"/>
            <p:cNvSpPr txBox="1">
              <a:spLocks noChangeArrowheads="1"/>
            </p:cNvSpPr>
            <p:nvPr/>
          </p:nvSpPr>
          <p:spPr bwMode="auto">
            <a:xfrm>
              <a:off x="4273" y="8656"/>
              <a:ext cx="2879" cy="379"/>
            </a:xfrm>
            <a:prstGeom prst="rect">
              <a:avLst/>
            </a:prstGeom>
            <a:solidFill>
              <a:srgbClr val="FFFFFF"/>
            </a:solidFill>
            <a:ln w="19050">
              <a:solidFill>
                <a:srgbClr val="808080"/>
              </a:solidFill>
              <a:miter lim="800000"/>
              <a:headEnd/>
              <a:tailEnd/>
            </a:ln>
            <a:effectLst>
              <a:outerShdw dist="35921" dir="2700000" algn="ctr" rotWithShape="0">
                <a:srgbClr val="808080"/>
              </a:outerShdw>
            </a:effectLst>
          </p:spPr>
          <p:txBody>
            <a:bodyPr vert="horz" wrap="square" lIns="39600" tIns="39600" rIns="39600" bIns="396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Головна книга</a:t>
              </a:r>
              <a:endParaRPr kumimoji="0" lang="ru-RU" sz="1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9164" name="Text Box 12"/>
            <p:cNvSpPr txBox="1">
              <a:spLocks noChangeArrowheads="1"/>
            </p:cNvSpPr>
            <p:nvPr/>
          </p:nvSpPr>
          <p:spPr bwMode="auto">
            <a:xfrm>
              <a:off x="4273" y="9317"/>
              <a:ext cx="2304" cy="370"/>
            </a:xfrm>
            <a:prstGeom prst="rect">
              <a:avLst/>
            </a:prstGeom>
            <a:solidFill>
              <a:srgbClr val="FFFFFF"/>
            </a:solidFill>
            <a:ln w="19050">
              <a:solidFill>
                <a:srgbClr val="808080"/>
              </a:solidFill>
              <a:miter lim="800000"/>
              <a:headEnd/>
              <a:tailEnd/>
            </a:ln>
            <a:effectLst>
              <a:outerShdw dist="35921" dir="2700000" algn="ctr" rotWithShape="0">
                <a:srgbClr val="808080"/>
              </a:outerShdw>
            </a:effectLst>
          </p:spPr>
          <p:txBody>
            <a:bodyPr vert="horz" wrap="square" lIns="39600" tIns="39600" rIns="39600" bIns="396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Баланс</a:t>
              </a:r>
              <a:endParaRPr kumimoji="0" lang="ru-RU" sz="10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9163" name="Text Box 11"/>
            <p:cNvSpPr txBox="1">
              <a:spLocks noChangeArrowheads="1"/>
            </p:cNvSpPr>
            <p:nvPr/>
          </p:nvSpPr>
          <p:spPr bwMode="auto">
            <a:xfrm>
              <a:off x="7998" y="7676"/>
              <a:ext cx="1814" cy="680"/>
            </a:xfrm>
            <a:prstGeom prst="rect">
              <a:avLst/>
            </a:prstGeom>
            <a:solidFill>
              <a:srgbClr val="FFFFFF"/>
            </a:solidFill>
            <a:ln w="19050">
              <a:solidFill>
                <a:srgbClr val="808080"/>
              </a:solidFill>
              <a:miter lim="800000"/>
              <a:headEnd/>
              <a:tailEnd/>
            </a:ln>
            <a:effectLst>
              <a:outerShdw dist="35921" dir="2700000" algn="ctr" rotWithShape="0">
                <a:srgbClr val="808080"/>
              </a:outerShdw>
            </a:effectLst>
          </p:spPr>
          <p:txBody>
            <a:bodyPr vert="horz" wrap="square" lIns="39600" tIns="39600" rIns="39600" bIns="396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Звіт про власний капітал</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9162" name="Line 10"/>
            <p:cNvSpPr>
              <a:spLocks noChangeShapeType="1"/>
            </p:cNvSpPr>
            <p:nvPr/>
          </p:nvSpPr>
          <p:spPr bwMode="auto">
            <a:xfrm>
              <a:off x="6637" y="7405"/>
              <a:ext cx="1" cy="283"/>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61" name="Line 9"/>
            <p:cNvSpPr>
              <a:spLocks noChangeShapeType="1"/>
            </p:cNvSpPr>
            <p:nvPr/>
          </p:nvSpPr>
          <p:spPr bwMode="auto">
            <a:xfrm>
              <a:off x="6624" y="8368"/>
              <a:ext cx="1" cy="283"/>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60" name="Line 8"/>
            <p:cNvSpPr>
              <a:spLocks noChangeShapeType="1"/>
            </p:cNvSpPr>
            <p:nvPr/>
          </p:nvSpPr>
          <p:spPr bwMode="auto">
            <a:xfrm>
              <a:off x="6191" y="9042"/>
              <a:ext cx="1" cy="284"/>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9" name="Line 7"/>
            <p:cNvSpPr>
              <a:spLocks noChangeShapeType="1"/>
            </p:cNvSpPr>
            <p:nvPr/>
          </p:nvSpPr>
          <p:spPr bwMode="auto">
            <a:xfrm>
              <a:off x="7018" y="8012"/>
              <a:ext cx="964" cy="1"/>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8" name="Line 6"/>
            <p:cNvSpPr>
              <a:spLocks noChangeShapeType="1"/>
            </p:cNvSpPr>
            <p:nvPr/>
          </p:nvSpPr>
          <p:spPr bwMode="auto">
            <a:xfrm>
              <a:off x="8207" y="7249"/>
              <a:ext cx="43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7" name="Line 5"/>
            <p:cNvSpPr>
              <a:spLocks noChangeShapeType="1"/>
            </p:cNvSpPr>
            <p:nvPr/>
          </p:nvSpPr>
          <p:spPr bwMode="auto">
            <a:xfrm>
              <a:off x="8638" y="7249"/>
              <a:ext cx="0" cy="447"/>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6" name="Line 4"/>
            <p:cNvSpPr>
              <a:spLocks noChangeShapeType="1"/>
            </p:cNvSpPr>
            <p:nvPr/>
          </p:nvSpPr>
          <p:spPr bwMode="auto">
            <a:xfrm>
              <a:off x="7148" y="8852"/>
              <a:ext cx="1446"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5" name="Line 3"/>
            <p:cNvSpPr>
              <a:spLocks noChangeShapeType="1"/>
            </p:cNvSpPr>
            <p:nvPr/>
          </p:nvSpPr>
          <p:spPr bwMode="auto">
            <a:xfrm flipV="1">
              <a:off x="8593" y="8370"/>
              <a:ext cx="1" cy="478"/>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sp>
          <p:nvSpPr>
            <p:cNvPr id="49154" name="Line 2"/>
            <p:cNvSpPr>
              <a:spLocks noChangeShapeType="1"/>
            </p:cNvSpPr>
            <p:nvPr/>
          </p:nvSpPr>
          <p:spPr bwMode="auto">
            <a:xfrm flipV="1">
              <a:off x="9055" y="8360"/>
              <a:ext cx="1" cy="1165"/>
            </a:xfrm>
            <a:prstGeom prst="line">
              <a:avLst/>
            </a:prstGeom>
            <a:noFill/>
            <a:ln w="9525">
              <a:solidFill>
                <a:srgbClr val="000000"/>
              </a:solidFill>
              <a:round/>
              <a:headEnd/>
              <a:tailEnd type="stealth" w="sm" len="med"/>
            </a:ln>
          </p:spPr>
          <p:txBody>
            <a:bodyPr vert="horz" wrap="square" lIns="91440" tIns="45720" rIns="91440" bIns="45720" numCol="1" anchor="t" anchorCtr="0" compatLnSpc="1">
              <a:prstTxWarp prst="textNoShape">
                <a:avLst/>
              </a:prstTxWarp>
            </a:bodyPr>
            <a:lstStyle/>
            <a:p>
              <a:endParaRPr lang="uk-UA" sz="2000">
                <a:latin typeface="Times New Roman" pitchFamily="18" charset="0"/>
                <a:cs typeface="Times New Roman" pitchFamily="18" charset="0"/>
              </a:endParaRPr>
            </a:p>
          </p:txBody>
        </p:sp>
      </p:grpSp>
      <p:sp>
        <p:nvSpPr>
          <p:cNvPr id="49169" name="Text Box 17"/>
          <p:cNvSpPr txBox="1">
            <a:spLocks noChangeArrowheads="1"/>
          </p:cNvSpPr>
          <p:nvPr/>
        </p:nvSpPr>
        <p:spPr bwMode="auto">
          <a:xfrm>
            <a:off x="2692407" y="1994620"/>
            <a:ext cx="2808287" cy="720000"/>
          </a:xfrm>
          <a:prstGeom prst="rect">
            <a:avLst/>
          </a:prstGeom>
          <a:solidFill>
            <a:srgbClr val="FFFFFF"/>
          </a:solidFill>
          <a:ln w="19050">
            <a:solidFill>
              <a:srgbClr val="808080"/>
            </a:solidFill>
            <a:miter lim="800000"/>
            <a:headEnd/>
            <a:tailEnd/>
          </a:ln>
          <a:effectLst>
            <a:outerShdw dist="35921" dir="2700000" algn="ctr" rotWithShape="0">
              <a:srgbClr val="808080"/>
            </a:outerShdw>
          </a:effectLst>
        </p:spPr>
        <p:txBody>
          <a:bodyPr vert="horz" wrap="square" lIns="39600" tIns="39600" rIns="39600" bIns="396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Журнал-ордер № 12 с.-г. і аналітичні дані до рахунків обліку власного капіталу</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9170"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sp>
        <p:nvSpPr>
          <p:cNvPr id="49172" name="Rectangle 2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sp>
        <p:nvSpPr>
          <p:cNvPr id="49177" name="Rectangle 25"/>
          <p:cNvSpPr>
            <a:spLocks noChangeArrowheads="1"/>
          </p:cNvSpPr>
          <p:nvPr/>
        </p:nvSpPr>
        <p:spPr bwMode="auto">
          <a:xfrm>
            <a:off x="357158" y="4214818"/>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 1.</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Схема запису в регістрах з обліку власного капіталу</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142976" y="2120808"/>
            <a:ext cx="735811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400" dirty="0" smtClean="0">
                <a:latin typeface="Times New Roman" pitchFamily="18" charset="0"/>
                <a:cs typeface="Times New Roman" pitchFamily="18" charset="0"/>
              </a:rPr>
              <a:t>При перевірці правильності оцінки майна аудитору слід враховувати, що майно оцінюється за погодженою із засновниками (учасниками) його </a:t>
            </a:r>
            <a:r>
              <a:rPr lang="uk-UA" sz="2400" i="1" dirty="0" smtClean="0">
                <a:latin typeface="Times New Roman" pitchFamily="18" charset="0"/>
                <a:cs typeface="Times New Roman" pitchFamily="18" charset="0"/>
              </a:rPr>
              <a:t>справедливою вартістю.</a:t>
            </a:r>
            <a:r>
              <a:rPr lang="uk-UA" sz="2400" dirty="0" smtClean="0">
                <a:latin typeface="Times New Roman" pitchFamily="18" charset="0"/>
                <a:cs typeface="Times New Roman" pitchFamily="18" charset="0"/>
              </a:rPr>
              <a:t> Внески в іноземній валюті мають бути переведені в національну валюту за курсом НБУ на дату підписання договору про заснування.</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642910" y="210901"/>
            <a:ext cx="785818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i="1" dirty="0" smtClean="0">
                <a:latin typeface="Times New Roman" pitchFamily="18" charset="0"/>
                <a:cs typeface="Times New Roman" pitchFamily="18" charset="0"/>
              </a:rPr>
              <a:t>Звірку запису Журналу-ордера № 12 та аналітичних даних до рахунків 40, 41,42, 43, 44, 45, 46, 47, 48 слід здійснювати за </a:t>
            </a:r>
            <a:r>
              <a:rPr lang="uk-UA" i="1" dirty="0" smtClean="0">
                <a:latin typeface="Times New Roman" pitchFamily="18" charset="0"/>
                <a:cs typeface="Times New Roman" pitchFamily="18" charset="0"/>
              </a:rPr>
              <a:t>схемою</a:t>
            </a:r>
            <a:endParaRPr lang="uk-UA" i="1" dirty="0">
              <a:latin typeface="Times New Roman" pitchFamily="18" charset="0"/>
              <a:cs typeface="Times New Roman" pitchFamily="18" charset="0"/>
            </a:endParaRPr>
          </a:p>
        </p:txBody>
      </p:sp>
      <p:sp>
        <p:nvSpPr>
          <p:cNvPr id="4711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grpSp>
        <p:nvGrpSpPr>
          <p:cNvPr id="47105" name="Group 1"/>
          <p:cNvGrpSpPr>
            <a:grpSpLocks noChangeAspect="1"/>
          </p:cNvGrpSpPr>
          <p:nvPr/>
        </p:nvGrpSpPr>
        <p:grpSpPr bwMode="auto">
          <a:xfrm>
            <a:off x="137756" y="1000108"/>
            <a:ext cx="8934838" cy="5543552"/>
            <a:chOff x="1744" y="851"/>
            <a:chExt cx="13962" cy="8393"/>
          </a:xfrm>
        </p:grpSpPr>
        <p:sp>
          <p:nvSpPr>
            <p:cNvPr id="47115" name="AutoShape 11"/>
            <p:cNvSpPr>
              <a:spLocks noChangeAspect="1" noChangeArrowheads="1" noTextEdit="1"/>
            </p:cNvSpPr>
            <p:nvPr/>
          </p:nvSpPr>
          <p:spPr bwMode="auto">
            <a:xfrm>
              <a:off x="1857" y="851"/>
              <a:ext cx="13702" cy="8393"/>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47114" name="Rectangle 10"/>
            <p:cNvSpPr>
              <a:spLocks noChangeArrowheads="1"/>
            </p:cNvSpPr>
            <p:nvPr/>
          </p:nvSpPr>
          <p:spPr bwMode="auto">
            <a:xfrm>
              <a:off x="9445" y="1596"/>
              <a:ext cx="5853" cy="2041"/>
            </a:xfrm>
            <a:prstGeom prst="rect">
              <a:avLst/>
            </a:prstGeom>
            <a:solidFill>
              <a:srgbClr val="FFFFFF"/>
            </a:solidFill>
            <a:ln w="19050">
              <a:solidFill>
                <a:srgbClr val="808080"/>
              </a:solidFill>
              <a:miter lim="800000"/>
              <a:headEnd/>
              <a:tailEnd/>
            </a:ln>
          </p:spPr>
          <p:txBody>
            <a:bodyPr vert="horz" wrap="square" lIns="54000" tIns="36000" rIns="54000" bIns="360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Д-т 40</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Статутний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41</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Пайовий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42</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Додатковий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43</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Резервний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44</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Нерозподілені прибутки (непокриті збитки)</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45</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Вилучений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46</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47</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(крім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471</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Забезпечення виплат відпусток</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48</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Цільове фінансування і цільові надходження</a:t>
              </a:r>
              <a:r>
                <a:rPr kumimoji="0" lang="uk-UA" sz="12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з </a:t>
              </a: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К-ту</a:t>
              </a:r>
              <a:r>
                <a:rPr kumimoji="0" lang="uk-U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endParaRPr kumimoji="0" lang="uk-UA" b="0" i="0" u="none" strike="noStrike" cap="none" normalizeH="0" baseline="0" smtClean="0">
                <a:ln>
                  <a:noFill/>
                </a:ln>
                <a:solidFill>
                  <a:schemeClr val="tx1"/>
                </a:solidFill>
                <a:effectLst/>
                <a:latin typeface="Arial" pitchFamily="34" charset="0"/>
                <a:cs typeface="Arial" pitchFamily="34" charset="0"/>
              </a:endParaRPr>
            </a:p>
          </p:txBody>
        </p:sp>
        <p:sp>
          <p:nvSpPr>
            <p:cNvPr id="47113" name="Rectangle 9"/>
            <p:cNvSpPr>
              <a:spLocks noChangeArrowheads="1"/>
            </p:cNvSpPr>
            <p:nvPr/>
          </p:nvSpPr>
          <p:spPr bwMode="auto">
            <a:xfrm>
              <a:off x="4612" y="851"/>
              <a:ext cx="7758" cy="437"/>
            </a:xfrm>
            <a:prstGeom prst="rect">
              <a:avLst/>
            </a:prstGeom>
            <a:solidFill>
              <a:srgbClr val="FFFFFF"/>
            </a:solidFill>
            <a:ln w="19050">
              <a:solidFill>
                <a:srgbClr val="808080"/>
              </a:solidFill>
              <a:miter lim="800000"/>
              <a:headEnd/>
              <a:tailEnd/>
            </a:ln>
          </p:spPr>
          <p:txBody>
            <a:bodyPr vert="horz" wrap="square" lIns="36000" tIns="36000" rIns="36000" bIns="36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Журнал-ордер № 12 с.-г. та аналітичні дані для рахунків</a:t>
              </a:r>
              <a:endParaRPr kumimoji="0" lang="uk-UA" b="0" i="0" u="none" strike="noStrike" cap="none" normalizeH="0" baseline="0" smtClean="0">
                <a:ln>
                  <a:noFill/>
                </a:ln>
                <a:solidFill>
                  <a:schemeClr val="tx1"/>
                </a:solidFill>
                <a:effectLst/>
                <a:latin typeface="Arial" pitchFamily="34" charset="0"/>
                <a:cs typeface="Arial" pitchFamily="34" charset="0"/>
              </a:endParaRPr>
            </a:p>
          </p:txBody>
        </p:sp>
        <p:sp>
          <p:nvSpPr>
            <p:cNvPr id="47112" name="Rectangle 8"/>
            <p:cNvSpPr>
              <a:spLocks noChangeArrowheads="1"/>
            </p:cNvSpPr>
            <p:nvPr/>
          </p:nvSpPr>
          <p:spPr bwMode="auto">
            <a:xfrm>
              <a:off x="1976" y="1596"/>
              <a:ext cx="6234" cy="2041"/>
            </a:xfrm>
            <a:prstGeom prst="rect">
              <a:avLst/>
            </a:prstGeom>
            <a:solidFill>
              <a:srgbClr val="FFFFFF"/>
            </a:solidFill>
            <a:ln w="19050">
              <a:solidFill>
                <a:srgbClr val="808080"/>
              </a:solidFill>
              <a:miter lim="800000"/>
              <a:headEnd/>
              <a:tailEnd/>
            </a:ln>
          </p:spPr>
          <p:txBody>
            <a:bodyPr vert="horz" wrap="square" lIns="54000" tIns="36000" rIns="54000" bIns="360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К-т 40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Статутний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Пайовий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Додатковий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43</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Резервний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44</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Нерозподілені прибутки (непокриті збитки)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Вилучений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47</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(крім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471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Забезпечення виплат відпусток</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48</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Цільове фінансування і цільові надходження</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Д-т</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
          <p:nvSpPr>
            <p:cNvPr id="47111" name="Rectangle 7"/>
            <p:cNvSpPr>
              <a:spLocks noChangeArrowheads="1"/>
            </p:cNvSpPr>
            <p:nvPr/>
          </p:nvSpPr>
          <p:spPr bwMode="auto">
            <a:xfrm>
              <a:off x="1744" y="4028"/>
              <a:ext cx="6670" cy="5216"/>
            </a:xfrm>
            <a:prstGeom prst="rect">
              <a:avLst/>
            </a:prstGeom>
            <a:solidFill>
              <a:srgbClr val="FFFFFF"/>
            </a:solidFill>
            <a:ln w="19050">
              <a:solidFill>
                <a:srgbClr val="808080"/>
              </a:solidFill>
              <a:miter lim="800000"/>
              <a:headEnd/>
              <a:tailEnd/>
            </a:ln>
          </p:spPr>
          <p:txBody>
            <a:bodyPr vert="horz" wrap="square" lIns="54000" tIns="54000" rIns="54000" bIns="540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Основні засоби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Інші необоротні матеріальні активи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Нематеріальні активи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Капітальні інвестиції</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13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Виробничі запаси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Малоцінні та швидкозношувані предмети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Напівфабрикати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Готова продукція</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27</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Продукція</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виробництва</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28</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Товари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10.1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Тварини на вирощуванні та відгодівлі</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9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Каса</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 с.-г.),</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Рахунки в банках</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2 с.-г.),</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 покупцями та замовниками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11.4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Статутний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Пайовий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Додатковий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43</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Резервний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44</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Нерозподілені прибутки (непокриті збитки)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Вилучений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48</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Цільове фінансування і цільові надходження</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12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Довгострокові позики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Короткострокові позики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4 с.-г.),</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63</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 постачальниками і підрядниками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 № 6 с.-г.),</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67</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 учасниками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68</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за іншими операціями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8 с.-г.)</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
          <p:nvSpPr>
            <p:cNvPr id="47110" name="Rectangle 6"/>
            <p:cNvSpPr>
              <a:spLocks noChangeArrowheads="1"/>
            </p:cNvSpPr>
            <p:nvPr/>
          </p:nvSpPr>
          <p:spPr bwMode="auto">
            <a:xfrm>
              <a:off x="9034" y="4028"/>
              <a:ext cx="6672" cy="5216"/>
            </a:xfrm>
            <a:prstGeom prst="rect">
              <a:avLst/>
            </a:prstGeom>
            <a:solidFill>
              <a:srgbClr val="FFFFFF"/>
            </a:solidFill>
            <a:ln w="19050">
              <a:solidFill>
                <a:srgbClr val="808080"/>
              </a:solidFill>
              <a:miter lim="800000"/>
              <a:headEnd/>
              <a:tailEnd/>
            </a:ln>
          </p:spPr>
          <p:txBody>
            <a:bodyPr vert="horz" wrap="square" lIns="54000" tIns="54000" rIns="54000" bIns="540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Основні засоби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Капітальні інвестиції</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13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Виробничі запаси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Малоцінні та швидкозношувані предмети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Напівфабрикати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Готова продукція</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27</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Продукція</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виробництва</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28</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Товари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10.1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Каса</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Рахунки в банках</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2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Статутний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Пайовий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42</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Додатковий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43</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Резервний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44</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Нерозподілені прибутки (непокриті збитки)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Вилучений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46</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Неоплачений капітал</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12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Довгострокові позики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60</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Короткострокові позики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4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64</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за податками й платежами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67</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 учасниками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8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65</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Розрахунки за страхуванням</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10.2 с.-г.),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71</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Інший операційний дохід</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74</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Інші доходи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79</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Фінансові результати</a:t>
              </a:r>
              <a:r>
                <a:rPr kumimoji="0" lang="uk-UA"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 № 11 с.-г.)</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
          <p:nvSpPr>
            <p:cNvPr id="47109" name="AutoShape 5"/>
            <p:cNvSpPr>
              <a:spLocks noChangeShapeType="1"/>
            </p:cNvSpPr>
            <p:nvPr/>
          </p:nvSpPr>
          <p:spPr bwMode="auto">
            <a:xfrm rot="5400000">
              <a:off x="6653" y="-257"/>
              <a:ext cx="278" cy="3398"/>
            </a:xfrm>
            <a:prstGeom prst="bentConnector3">
              <a:avLst>
                <a:gd name="adj1" fmla="val 49639"/>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uk-UA"/>
            </a:p>
          </p:txBody>
        </p:sp>
        <p:sp>
          <p:nvSpPr>
            <p:cNvPr id="47108" name="AutoShape 4"/>
            <p:cNvSpPr>
              <a:spLocks noChangeShapeType="1"/>
            </p:cNvSpPr>
            <p:nvPr/>
          </p:nvSpPr>
          <p:spPr bwMode="auto">
            <a:xfrm rot="16200000" flipH="1">
              <a:off x="10293" y="-499"/>
              <a:ext cx="278" cy="3881"/>
            </a:xfrm>
            <a:prstGeom prst="bentConnector3">
              <a:avLst>
                <a:gd name="adj1" fmla="val 49639"/>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uk-UA"/>
            </a:p>
          </p:txBody>
        </p:sp>
        <p:sp>
          <p:nvSpPr>
            <p:cNvPr id="47107" name="AutoShape 3"/>
            <p:cNvSpPr>
              <a:spLocks noChangeShapeType="1"/>
            </p:cNvSpPr>
            <p:nvPr/>
          </p:nvSpPr>
          <p:spPr bwMode="auto">
            <a:xfrm flipH="1">
              <a:off x="5079" y="3652"/>
              <a:ext cx="14" cy="36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uk-UA"/>
            </a:p>
          </p:txBody>
        </p:sp>
        <p:sp>
          <p:nvSpPr>
            <p:cNvPr id="47106" name="AutoShape 2"/>
            <p:cNvSpPr>
              <a:spLocks noChangeShapeType="1"/>
            </p:cNvSpPr>
            <p:nvPr/>
          </p:nvSpPr>
          <p:spPr bwMode="auto">
            <a:xfrm flipH="1">
              <a:off x="12370" y="3652"/>
              <a:ext cx="2" cy="36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uk-UA"/>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85852" y="571480"/>
            <a:ext cx="721523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69875" algn="just"/>
            <a:r>
              <a:rPr lang="uk-UA" sz="2000" dirty="0" smtClean="0">
                <a:latin typeface="Times New Roman" pitchFamily="18" charset="0"/>
                <a:cs typeface="Times New Roman" pitchFamily="18" charset="0"/>
              </a:rPr>
              <a:t>Особливо уважно слід </a:t>
            </a:r>
            <a:r>
              <a:rPr lang="uk-UA" sz="2000" i="1" dirty="0" smtClean="0">
                <a:latin typeface="Times New Roman" pitchFamily="18" charset="0"/>
                <a:cs typeface="Times New Roman" pitchFamily="18" charset="0"/>
              </a:rPr>
              <a:t>перевіряти правильність змін статутного капіталу.</a:t>
            </a:r>
            <a:r>
              <a:rPr lang="uk-UA" sz="2000" dirty="0" smtClean="0">
                <a:latin typeface="Times New Roman" pitchFamily="18" charset="0"/>
                <a:cs typeface="Times New Roman" pitchFamily="18" charset="0"/>
              </a:rPr>
              <a:t> Величина статутного капіталу збільшується чи зменшується після перереєстрації установчих документів з внесеними до них змінами у законодавчо визначені строки.</a:t>
            </a:r>
          </a:p>
          <a:p>
            <a:pPr indent="269875" algn="just"/>
            <a:r>
              <a:rPr lang="uk-UA" sz="2000" dirty="0" smtClean="0">
                <a:latin typeface="Times New Roman" pitchFamily="18" charset="0"/>
                <a:cs typeface="Times New Roman" pitchFamily="18" charset="0"/>
              </a:rPr>
              <a:t>Так, </a:t>
            </a:r>
            <a:r>
              <a:rPr lang="uk-UA" sz="2000" i="1" dirty="0" smtClean="0">
                <a:latin typeface="Times New Roman" pitchFamily="18" charset="0"/>
                <a:cs typeface="Times New Roman" pitchFamily="18" charset="0"/>
              </a:rPr>
              <a:t>збільшення статутного капіталу</a:t>
            </a:r>
            <a:r>
              <a:rPr lang="uk-UA" sz="2000" dirty="0" smtClean="0">
                <a:latin typeface="Times New Roman" pitchFamily="18" charset="0"/>
                <a:cs typeface="Times New Roman" pitchFamily="18" charset="0"/>
              </a:rPr>
              <a:t> в акціонерному товаристві може бути здійснено тільки після оплати акцій. Статутний капітал збільшується у порядку, встановленому Державною комісією з цінних паперів та фондового ринку шляхом випуску нових акцій, обміну облігацій на акції або збільшення номінальної вартості акцій.</a:t>
            </a:r>
          </a:p>
          <a:p>
            <a:pPr indent="269875" algn="just"/>
            <a:r>
              <a:rPr lang="uk-UA" sz="2000" dirty="0" smtClean="0">
                <a:latin typeface="Times New Roman" pitchFamily="18" charset="0"/>
                <a:cs typeface="Times New Roman" pitchFamily="18" charset="0"/>
              </a:rPr>
              <a:t>Збільшення статутного капіталу акціонерного товариства більш як на 1/3 може бути здійснено за рішенням правління за умови, що таке передбачено статутом.</a:t>
            </a:r>
          </a:p>
          <a:p>
            <a:pPr indent="269875" algn="just"/>
            <a:r>
              <a:rPr lang="uk-UA" sz="2000" dirty="0" smtClean="0">
                <a:latin typeface="Times New Roman" pitchFamily="18" charset="0"/>
                <a:cs typeface="Times New Roman" pitchFamily="18" charset="0"/>
              </a:rPr>
              <a:t>Зміни </a:t>
            </a:r>
            <a:r>
              <a:rPr lang="uk-UA" sz="2000" dirty="0" smtClean="0">
                <a:latin typeface="Times New Roman" pitchFamily="18" charset="0"/>
                <a:cs typeface="Times New Roman" pitchFamily="18" charset="0"/>
              </a:rPr>
              <a:t>статуту, пов’язані із збільшенням статутного капіталу, мають бути зареєстровані органом, що зареєстрував статут акціонерного товариства, після реалізації додатково випущених акцій.</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85852" y="571480"/>
            <a:ext cx="707236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69875" algn="just"/>
            <a:r>
              <a:rPr lang="uk-UA" sz="2000" dirty="0" smtClean="0">
                <a:latin typeface="Times New Roman" pitchFamily="18" charset="0"/>
                <a:cs typeface="Times New Roman" pitchFamily="18" charset="0"/>
              </a:rPr>
              <a:t>Рішення про зменшення статутного капіталу акціонерного товариства приймається у такому самому порядку, що й про його збільшення.</a:t>
            </a:r>
          </a:p>
          <a:p>
            <a:pPr indent="269875" algn="just"/>
            <a:r>
              <a:rPr lang="uk-UA" sz="2000" i="1" dirty="0" smtClean="0">
                <a:latin typeface="Times New Roman" pitchFamily="18" charset="0"/>
                <a:cs typeface="Times New Roman" pitchFamily="18" charset="0"/>
              </a:rPr>
              <a:t>Зменшення статутного капіталу</a:t>
            </a:r>
            <a:r>
              <a:rPr lang="uk-UA" sz="2000" dirty="0" smtClean="0">
                <a:latin typeface="Times New Roman" pitchFamily="18" charset="0"/>
                <a:cs typeface="Times New Roman" pitchFamily="18" charset="0"/>
              </a:rPr>
              <a:t> відбувається через зменшення номінальної вартості акцій або зменшення кількості акцій шляхом викупу частини акцій у їх власників з метою анулювання їх.</a:t>
            </a:r>
          </a:p>
          <a:p>
            <a:pPr indent="269875" algn="just"/>
            <a:r>
              <a:rPr lang="uk-UA" sz="2000" dirty="0" smtClean="0">
                <a:latin typeface="Times New Roman" pitchFamily="18" charset="0"/>
                <a:cs typeface="Times New Roman" pitchFamily="18" charset="0"/>
              </a:rPr>
              <a:t>Акції, не подані для анулювання за прийняття рішення акціонерного товариства про зменшення розміру статутного капіталу, визнаються недійсними, проте не раніше як через 6 міс. після доведення до відома про це всіх акціонерів передбаченим статутом способом.</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14414" y="951257"/>
            <a:ext cx="721523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69875" algn="just"/>
            <a:r>
              <a:rPr lang="uk-UA" sz="2000" dirty="0" smtClean="0">
                <a:latin typeface="Times New Roman" pitchFamily="18" charset="0"/>
                <a:cs typeface="Times New Roman" pitchFamily="18" charset="0"/>
              </a:rPr>
              <a:t>Аудитор має встановити правильність відображення в обліку таких господарських операцій: </a:t>
            </a:r>
            <a:r>
              <a:rPr lang="uk-UA" sz="2000" i="1" dirty="0" smtClean="0">
                <a:latin typeface="Times New Roman" pitchFamily="18" charset="0"/>
                <a:cs typeface="Times New Roman" pitchFamily="18" charset="0"/>
              </a:rPr>
              <a:t>викуп акцій у акціонерів, анулювання акцій, повторний випуск в обіг акцій, викуплених раніше за ціною, нижчою за номінальну вартість, збільшення та зменшення статутного капіталу</a:t>
            </a:r>
            <a:r>
              <a:rPr lang="uk-UA" sz="2000" i="1" dirty="0" smtClean="0">
                <a:latin typeface="Times New Roman" pitchFamily="18" charset="0"/>
                <a:cs typeface="Times New Roman" pitchFamily="18" charset="0"/>
              </a:rPr>
              <a:t>.</a:t>
            </a:r>
          </a:p>
          <a:p>
            <a:pPr indent="269875" algn="just"/>
            <a:endParaRPr lang="uk-UA" sz="2000" dirty="0" smtClean="0">
              <a:latin typeface="Times New Roman" pitchFamily="18" charset="0"/>
              <a:cs typeface="Times New Roman" pitchFamily="18" charset="0"/>
            </a:endParaRPr>
          </a:p>
          <a:p>
            <a:pPr indent="269875" algn="just"/>
            <a:r>
              <a:rPr lang="uk-UA" sz="2000" dirty="0" smtClean="0">
                <a:latin typeface="Times New Roman" pitchFamily="18" charset="0"/>
                <a:cs typeface="Times New Roman" pitchFamily="18" charset="0"/>
              </a:rPr>
              <a:t>Сальдо на рахунку </a:t>
            </a:r>
            <a:r>
              <a:rPr lang="uk-UA" sz="2000" i="1" dirty="0" smtClean="0">
                <a:latin typeface="Times New Roman" pitchFamily="18" charset="0"/>
                <a:cs typeface="Times New Roman" pitchFamily="18" charset="0"/>
              </a:rPr>
              <a:t>40</a:t>
            </a:r>
            <a:r>
              <a:rPr lang="uk-UA" sz="2000" dirty="0" smtClean="0">
                <a:latin typeface="Times New Roman" pitchFamily="18" charset="0"/>
                <a:cs typeface="Times New Roman" pitchFamily="18" charset="0"/>
              </a:rPr>
              <a:t> «Статутний капітал» має відповідати розміру статутного капіталу, зафіксованого в установчих документах підприємства. Записи на рахунку 40 проводяться лише у разі збільшення або зменшення статутного капіталу в установленому порядку та після внесення відповідних змін до установчих документів підприємства.</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214414" y="1682297"/>
            <a:ext cx="721523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0363" algn="just"/>
            <a:r>
              <a:rPr lang="uk-UA" sz="2000" dirty="0" smtClean="0">
                <a:latin typeface="Times New Roman" pitchFamily="18" charset="0"/>
                <a:cs typeface="Times New Roman" pitchFamily="18" charset="0"/>
              </a:rPr>
              <a:t>Аудитор має встановити відповідність ведення аналітичного обліку по рахунку </a:t>
            </a:r>
            <a:r>
              <a:rPr lang="uk-UA" sz="2000" i="1" dirty="0" smtClean="0">
                <a:latin typeface="Times New Roman" pitchFamily="18" charset="0"/>
                <a:cs typeface="Times New Roman" pitchFamily="18" charset="0"/>
              </a:rPr>
              <a:t>40</a:t>
            </a:r>
            <a:r>
              <a:rPr lang="uk-UA" sz="2000" dirty="0" smtClean="0">
                <a:latin typeface="Times New Roman" pitchFamily="18" charset="0"/>
                <a:cs typeface="Times New Roman" pitchFamily="18" charset="0"/>
              </a:rPr>
              <a:t> «Статутний капітал» вимогам — забезпечення необхідної інформації про засновників підприємства, стадій формування капіталу та видів акцій. Статутний капітал і фактична заборгованість засновників щодо внесків до статутного капіталу обліковуються і відображуються в звітності окремо.</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 name="Прямоугольник 2"/>
          <p:cNvSpPr/>
          <p:nvPr/>
        </p:nvSpPr>
        <p:spPr>
          <a:xfrm>
            <a:off x="1428728" y="1643612"/>
            <a:ext cx="6572296" cy="3785652"/>
          </a:xfrm>
          <a:prstGeom prst="rect">
            <a:avLst/>
          </a:prstGeom>
        </p:spPr>
        <p:txBody>
          <a:bodyPr wrap="square">
            <a:spAutoFit/>
          </a:bodyPr>
          <a:lstStyle/>
          <a:p>
            <a:pPr algn="ctr"/>
            <a:r>
              <a:rPr lang="uk-UA" sz="2400" dirty="0" smtClean="0">
                <a:latin typeface="Times New Roman" pitchFamily="18" charset="0"/>
                <a:cs typeface="Times New Roman" pitchFamily="18" charset="0"/>
              </a:rPr>
              <a:t>Вивчення аудитором правових засад функціонування господарського суб’єкта здійснюється з одночасною перевіркою дотримання останнім принципу незмінності методології відображення окремих господарських операцій і оцінки майна в обліку, тобто облікової політики. Це дає змогу швидко визначити особливості обліку цього суб'єкта, скласти точний план перевірки з врахуванням специфіки діяльності стану підприємства. </a:t>
            </a:r>
            <a:endParaRPr lang="uk-U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pic>
        <p:nvPicPr>
          <p:cNvPr id="1026" name="Picture 2" descr="D:\Games\psdfiles4.jpg"/>
          <p:cNvPicPr>
            <a:picLocks noChangeAspect="1" noChangeArrowheads="1"/>
          </p:cNvPicPr>
          <p:nvPr/>
        </p:nvPicPr>
        <p:blipFill>
          <a:blip r:embed="rId2"/>
          <a:srcRect/>
          <a:stretch>
            <a:fillRect/>
          </a:stretch>
        </p:blipFill>
        <p:spPr bwMode="auto">
          <a:xfrm>
            <a:off x="-1428792" y="0"/>
            <a:ext cx="12177337" cy="7143776"/>
          </a:xfrm>
          <a:prstGeom prst="rect">
            <a:avLst/>
          </a:prstGeom>
          <a:noFill/>
        </p:spPr>
      </p:pic>
      <p:sp>
        <p:nvSpPr>
          <p:cNvPr id="7169" name="Rectangle 1"/>
          <p:cNvSpPr>
            <a:spLocks noChangeArrowheads="1"/>
          </p:cNvSpPr>
          <p:nvPr/>
        </p:nvSpPr>
        <p:spPr bwMode="auto">
          <a:xfrm>
            <a:off x="1714512" y="714356"/>
            <a:ext cx="578644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Внутрішнім нормативним документом з організації та порядку ведення обліку на підприємстві, який містить сукупність способів та процедур організації та ведення обліку, що використовуються з метою підготовки, складання та подання фінансової звітності, є Наказ про облікову політику, який складається на кожен наступний рік. Облікова політика підприємства розробляється головним бухгалтером підприємства і затверджується його керівником. </a:t>
            </a:r>
            <a:endParaRPr kumimoji="0" lang="uk-U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 name="Прямоугольник 2"/>
          <p:cNvSpPr/>
          <p:nvPr/>
        </p:nvSpPr>
        <p:spPr>
          <a:xfrm>
            <a:off x="1928794" y="1667896"/>
            <a:ext cx="5429288" cy="2677656"/>
          </a:xfrm>
          <a:prstGeom prst="rect">
            <a:avLst/>
          </a:prstGeom>
        </p:spPr>
        <p:txBody>
          <a:bodyPr wrap="square">
            <a:spAutoFit/>
          </a:bodyPr>
          <a:lstStyle/>
          <a:p>
            <a:pPr algn="ctr"/>
            <a:r>
              <a:rPr lang="uk-UA" sz="2400" dirty="0" smtClean="0">
                <a:latin typeface="Times New Roman" pitchFamily="18" charset="0"/>
                <a:cs typeface="Times New Roman" pitchFamily="18" charset="0"/>
              </a:rPr>
              <a:t>Предметом аудиторської перевірки є дотримання законності створення підприємств різних організаційних форм, їх установчих документів та юридичних засад на право функціонування підприємства відповідно до чинного законодавства.</a:t>
            </a:r>
            <a:endParaRPr lang="uk-UA" sz="2400" dirty="0">
              <a:latin typeface="Times New Roman" pitchFamily="18" charset="0"/>
              <a:cs typeface="Times New Roman" pitchFamily="18" charset="0"/>
            </a:endParaRPr>
          </a:p>
        </p:txBody>
      </p:sp>
      <p:sp>
        <p:nvSpPr>
          <p:cNvPr id="22529" name="Rectangle 1"/>
          <p:cNvSpPr>
            <a:spLocks noChangeArrowheads="1"/>
          </p:cNvSpPr>
          <p:nvPr/>
        </p:nvSpPr>
        <p:spPr bwMode="auto">
          <a:xfrm>
            <a:off x="1214414" y="642918"/>
            <a:ext cx="671517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Аудит установчих документів</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6145" name="Rectangle 1"/>
          <p:cNvSpPr>
            <a:spLocks noChangeArrowheads="1"/>
          </p:cNvSpPr>
          <p:nvPr/>
        </p:nvSpPr>
        <p:spPr bwMode="auto">
          <a:xfrm>
            <a:off x="1214414" y="1285860"/>
            <a:ext cx="7143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Мета аудиту облікової політики </a:t>
            </a:r>
            <a:b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підприємства ‒ це встановлення її відповідності чинним нормативним та законодавчим датам, а також характеру і масштабу діяльності підприємства. </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5121" name="Rectangle 1"/>
          <p:cNvSpPr>
            <a:spLocks noChangeArrowheads="1"/>
          </p:cNvSpPr>
          <p:nvPr/>
        </p:nvSpPr>
        <p:spPr bwMode="auto">
          <a:xfrm>
            <a:off x="1357290" y="1500174"/>
            <a:ext cx="678661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Джерелами інформації і одночасно об</a:t>
            </a:r>
            <a:r>
              <a:rPr kumimoji="0" lang="uk-UA"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єктом є всі </a:t>
            </a:r>
            <a:r>
              <a:rPr kumimoji="0" lang="uk-UA"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внутрішньофірмові</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документи, що охоплюють питання організації і ведення бухгалтерського обліку на підприємстві. </a:t>
            </a:r>
            <a:endParaRPr kumimoji="0" lang="uk-U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4097" name="Rectangle 1"/>
          <p:cNvSpPr>
            <a:spLocks noChangeArrowheads="1"/>
          </p:cNvSpPr>
          <p:nvPr/>
        </p:nvSpPr>
        <p:spPr bwMode="auto">
          <a:xfrm>
            <a:off x="1214414" y="571480"/>
            <a:ext cx="728667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Завдання аудиту облікової політики: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встановити наявність наказу (розпорядження) керівника про прийняття облікової політики на підприємстві;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визначити відповідність прийнятої облікової політики вимогам законодавства та П(С)БО;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вивчити порядок дотримання під час розроблення Наказу про облікову політику припущень і вимог, встановлених нормативними документами;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дослідити повноту розкриття вибраних при формуванні облікової політики способів ведення бухгалтерського обліку, що істотно впливають на оцінку і прийняття рішень користувачами бухгалтерської звітності;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перевірити наявність посадових інструкцій, наявність та ефективність затвердженої системи документообігу, вибір форми ведення бухгалтерського обліку, встановлений порядок проведення інвентаризації майна та зобов'язань, затверджений робочий план рахунків бухгалтерського обліку;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проаналізувати та оцінити загальні та конкретні елементи облікової політики.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073" name="Rectangle 1"/>
          <p:cNvSpPr>
            <a:spLocks noChangeArrowheads="1"/>
          </p:cNvSpPr>
          <p:nvPr/>
        </p:nvSpPr>
        <p:spPr bwMode="auto">
          <a:xfrm>
            <a:off x="1357290" y="1800043"/>
            <a:ext cx="692948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Як методичні прийоми і відповідні ним аудиторські процедури можна застосовувати ті самі, що й при аудиті, установчі документи. </a:t>
            </a:r>
            <a:endParaRPr kumimoji="0" lang="uk-U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2050" name="Rectangle 2"/>
          <p:cNvSpPr>
            <a:spLocks noChangeArrowheads="1"/>
          </p:cNvSpPr>
          <p:nvPr/>
        </p:nvSpPr>
        <p:spPr bwMode="auto">
          <a:xfrm>
            <a:off x="1285852" y="1500174"/>
            <a:ext cx="7072362"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Слід зазначити, що з метою дотримання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зіставності</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даних при веденні бухгалтерського обліку підприємство повинно забезпечити незмінність протягом поточного року прийнятої методології відображення окремих господарських операцій та оцінки майна. Зміна положень облікової політики на наступний звітний рік повинна бути відображена у Примітках до фінансової звітності і можлива лише у випадках, передбачених затвердженим Положенням (стандартом) бухгалтерського обліку 6 </a:t>
            </a:r>
            <a:r>
              <a:rPr lang="uk-UA" sz="2000" dirty="0" err="1" smtClean="0">
                <a:latin typeface="Calibri"/>
                <a:ea typeface="Times New Roman" pitchFamily="18" charset="0"/>
                <a:cs typeface="Times New Roman" pitchFamily="18" charset="0"/>
              </a:rPr>
              <a:t>“</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Виправлення</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помилок і змін у фінансових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звітах</a:t>
            </a:r>
            <a:r>
              <a:rPr kumimoji="0" lang="uk-UA" sz="20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5" name="Rectangle 3"/>
          <p:cNvSpPr>
            <a:spLocks noChangeArrowheads="1"/>
          </p:cNvSpPr>
          <p:nvPr/>
        </p:nvSpPr>
        <p:spPr bwMode="auto">
          <a:xfrm>
            <a:off x="1214414" y="1246892"/>
            <a:ext cx="721523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Доцільним згідно з інтересами системи управління проводити аудит облікової політики підприємства за такими напрямами: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Перевірка впровадження функцій обліку в центрі прийняття рішень.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З</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ясування делегування повноважень і відповідальності.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Перевірка взаємозв</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язку обліку з іншими функціями.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Перевірка взаємозв</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язку між оперативними і бухгалтерськими видами обліку.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З</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ясування рівня оперативності облікової інформації.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З</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ясування достовірності інформації.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Games\psdfiles4.jpg"/>
          <p:cNvPicPr>
            <a:picLocks noChangeAspect="1" noChangeArrowheads="1"/>
          </p:cNvPicPr>
          <p:nvPr/>
        </p:nvPicPr>
        <p:blipFill>
          <a:blip r:embed="rId2"/>
          <a:srcRect/>
          <a:stretch>
            <a:fillRect/>
          </a:stretch>
        </p:blipFill>
        <p:spPr bwMode="auto">
          <a:xfrm>
            <a:off x="-2705152" y="152400"/>
            <a:ext cx="15430608" cy="7143776"/>
          </a:xfrm>
          <a:prstGeom prst="rect">
            <a:avLst/>
          </a:prstGeom>
          <a:noFill/>
        </p:spPr>
      </p:pic>
      <p:pic>
        <p:nvPicPr>
          <p:cNvPr id="6"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4817" name="Rectangle 1"/>
          <p:cNvSpPr>
            <a:spLocks noChangeArrowheads="1"/>
          </p:cNvSpPr>
          <p:nvPr/>
        </p:nvSpPr>
        <p:spPr bwMode="auto">
          <a:xfrm>
            <a:off x="1285852" y="1000108"/>
            <a:ext cx="692948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Тому, на нашу думку, аудитору доцільно досліджувати облікову політику підприємства за такими напрямами: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Перевірка дотримання порядку оформлення наказу про облікову політику: чи наявні на підприємстві необхідні внутрішні документи, положення, інструкції, які затверджуються одночасно з обліковою політикою.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З</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ясування, наскільки ефективний облік на підприємстві, що перевіряється, як вирішені питання на складних ділянках облікової роботи. Встановлення, наскільки звільнений обліковий персонал від виконання невластивих йому облікових функцій, які раціональні прийоми застосовуються для запобігання дублюванню даних.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3793" name="Rectangle 1"/>
          <p:cNvSpPr>
            <a:spLocks noChangeArrowheads="1"/>
          </p:cNvSpPr>
          <p:nvPr/>
        </p:nvSpPr>
        <p:spPr bwMode="auto">
          <a:xfrm>
            <a:off x="1357290" y="1330755"/>
            <a:ext cx="692948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Перевірка, чи є облік дієвим, оперативним, чи використовуються облікові дані для безпосередньої та швидкої допомоги керівництву, адміністративно-управлінському та інженерно-технічному персоналу у вирішенні завдань, поставлених перед ним. Чи своєчасно надаються необхідні довідки, пояснення, матеріали для аналізу, обґрунтовані рекомендації, розрахунки тощо.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2769" name="Rectangle 1"/>
          <p:cNvSpPr>
            <a:spLocks noChangeArrowheads="1"/>
          </p:cNvSpPr>
          <p:nvPr/>
        </p:nvSpPr>
        <p:spPr bwMode="auto">
          <a:xfrm>
            <a:off x="1357290" y="1071546"/>
            <a:ext cx="692948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Встановлення, як організована облікова робота на підприємстві: чи встановлений твердий графік, що передбачає терміни виконання всього комплексу облікових робіт не тільки працівниками бухгалтерії, але й обліково-зобов'язаними особами; чи правильно розподілені обов'язки між всіма обліковими працівниками відповідно до посад та кваліфікації, чи розроблені для них посадові інструкції, що визначають їх обов'язки та відповідальність за доручену ділянку роботи; чи проводиться систематичний інструктаж щодо порядку заповнення, проходження документації і ведення обліку; чи перевіряється в процесі інструктажу виконання окремих робіт з одночасним виправленням виявлених недоліків та помилок. Такий інструктаж також доцільно проводити при проведенні ревізії.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31745" name="Rectangle 1"/>
          <p:cNvSpPr>
            <a:spLocks noChangeArrowheads="1"/>
          </p:cNvSpPr>
          <p:nvPr/>
        </p:nvSpPr>
        <p:spPr bwMode="auto">
          <a:xfrm>
            <a:off x="1357290" y="827300"/>
            <a:ext cx="692948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З</a:t>
            </a:r>
            <a:r>
              <a:rPr kumimoji="0" lang="uk-UA"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ясування, які форми документації застосовуються на підприємстві, як використовуються типові форми первинного обліку, чи не виготовляє підприємство спеціальних форм при можливості і доцільності застосування типових. Які є недоліки в застосуванні на підприємстві спеціальних форм, чи дотримуються правил користування бланками суворої звітності, чи не випускаються зайві примірники документів.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Перевірка, чи забезпечена на підприємстві єдність та порівнянність облікових і планових показників, а також чи дотримуються одноманітності в методах їх розрахунку, необхідної для контролю виконання плану та встановлення їх динаміки. </a:t>
            </a: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2"/>
          <a:srcRect/>
          <a:stretch>
            <a:fillRect/>
          </a:stretch>
        </p:blipFill>
        <p:spPr bwMode="auto">
          <a:xfrm>
            <a:off x="-4357750" y="0"/>
            <a:ext cx="17573748" cy="7143776"/>
          </a:xfrm>
          <a:prstGeom prst="rect">
            <a:avLst/>
          </a:prstGeom>
          <a:noFill/>
        </p:spPr>
      </p:pic>
      <p:sp>
        <p:nvSpPr>
          <p:cNvPr id="12289" name="Rectangle 1"/>
          <p:cNvSpPr>
            <a:spLocks noChangeArrowheads="1"/>
          </p:cNvSpPr>
          <p:nvPr/>
        </p:nvSpPr>
        <p:spPr bwMode="auto">
          <a:xfrm>
            <a:off x="500034" y="1000670"/>
            <a:ext cx="807249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uk-UA" sz="2000" b="1" i="1" dirty="0" smtClean="0">
                <a:latin typeface="Times New Roman" pitchFamily="18" charset="0"/>
                <a:cs typeface="Times New Roman" pitchFamily="18" charset="0"/>
              </a:rPr>
              <a:t>Аудиторська перевірка поширюється на такі основні документи:</a:t>
            </a:r>
          </a:p>
          <a:p>
            <a:pPr lvl="0">
              <a:buFont typeface="Arial" pitchFamily="34" charset="0"/>
              <a:buChar char="•"/>
            </a:pPr>
            <a:r>
              <a:rPr lang="uk-UA" sz="2000" dirty="0" smtClean="0">
                <a:latin typeface="Times New Roman" pitchFamily="18" charset="0"/>
                <a:cs typeface="Times New Roman" pitchFamily="18" charset="0"/>
              </a:rPr>
              <a:t>статут підприємства (конкретної організаційно-правової форми);</a:t>
            </a:r>
          </a:p>
          <a:p>
            <a:pPr lvl="0">
              <a:buFont typeface="Arial" pitchFamily="34" charset="0"/>
              <a:buChar char="•"/>
            </a:pPr>
            <a:r>
              <a:rPr lang="uk-UA" sz="2000" dirty="0" smtClean="0">
                <a:latin typeface="Times New Roman" pitchFamily="18" charset="0"/>
                <a:cs typeface="Times New Roman" pitchFamily="18" charset="0"/>
              </a:rPr>
              <a:t>установчий договір;</a:t>
            </a:r>
          </a:p>
          <a:p>
            <a:pPr lvl="0">
              <a:buFont typeface="Arial" pitchFamily="34" charset="0"/>
              <a:buChar char="•"/>
            </a:pPr>
            <a:r>
              <a:rPr lang="uk-UA" sz="2000" dirty="0" smtClean="0">
                <a:latin typeface="Times New Roman" pitchFamily="18" charset="0"/>
                <a:cs typeface="Times New Roman" pitchFamily="18" charset="0"/>
              </a:rPr>
              <a:t>протокол зборів засновників;</a:t>
            </a:r>
          </a:p>
          <a:p>
            <a:pPr lvl="0">
              <a:buFont typeface="Arial" pitchFamily="34" charset="0"/>
              <a:buChar char="•"/>
            </a:pPr>
            <a:r>
              <a:rPr lang="uk-UA" sz="2000" dirty="0" smtClean="0">
                <a:latin typeface="Times New Roman" pitchFamily="18" charset="0"/>
                <a:cs typeface="Times New Roman" pitchFamily="18" charset="0"/>
              </a:rPr>
              <a:t>свідоцтво про державну реєстрацію;</a:t>
            </a:r>
          </a:p>
          <a:p>
            <a:pPr lvl="0">
              <a:buFont typeface="Arial" pitchFamily="34" charset="0"/>
              <a:buChar char="•"/>
            </a:pPr>
            <a:r>
              <a:rPr lang="uk-UA" sz="2000" dirty="0" smtClean="0">
                <a:latin typeface="Times New Roman" pitchFamily="18" charset="0"/>
                <a:cs typeface="Times New Roman" pitchFamily="18" charset="0"/>
              </a:rPr>
              <a:t>документи, пов’язані з приватизацією та акціонуванням підприємства;</a:t>
            </a:r>
          </a:p>
          <a:p>
            <a:pPr lvl="0">
              <a:buFont typeface="Arial" pitchFamily="34" charset="0"/>
              <a:buChar char="•"/>
            </a:pPr>
            <a:r>
              <a:rPr lang="uk-UA" sz="2000" dirty="0" smtClean="0">
                <a:latin typeface="Times New Roman" pitchFamily="18" charset="0"/>
                <a:cs typeface="Times New Roman" pitchFamily="18" charset="0"/>
              </a:rPr>
              <a:t>документи, що підтверджують право власності засновників на майно, внесене в оплату придбаних ними акцій під час державної реєстрації товариства з участю державних підприємств;</a:t>
            </a:r>
          </a:p>
          <a:p>
            <a:pPr lvl="0">
              <a:buFont typeface="Arial" pitchFamily="34" charset="0"/>
              <a:buChar char="•"/>
            </a:pPr>
            <a:r>
              <a:rPr lang="uk-UA" sz="2000" dirty="0" smtClean="0">
                <a:latin typeface="Times New Roman" pitchFamily="18" charset="0"/>
                <a:cs typeface="Times New Roman" pitchFamily="18" charset="0"/>
              </a:rPr>
              <a:t>свідоцтво про реєстрацію в органах статистики, державній податковій інспекції, державних цільових фондах тощо;</a:t>
            </a:r>
          </a:p>
          <a:p>
            <a:pPr lvl="0">
              <a:buFont typeface="Arial" pitchFamily="34" charset="0"/>
              <a:buChar char="•"/>
            </a:pPr>
            <a:r>
              <a:rPr lang="uk-UA" sz="2000" dirty="0" smtClean="0">
                <a:latin typeface="Times New Roman" pitchFamily="18" charset="0"/>
                <a:cs typeface="Times New Roman" pitchFamily="18" charset="0"/>
              </a:rPr>
              <a:t>договір на банківське обслуговування</a:t>
            </a:r>
            <a:r>
              <a:rPr lang="uk-UA" sz="2000" dirty="0" smtClean="0">
                <a:latin typeface="Times New Roman" pitchFamily="18" charset="0"/>
                <a:cs typeface="Times New Roman" pitchFamily="18" charset="0"/>
              </a:rPr>
              <a:t>;</a:t>
            </a:r>
          </a:p>
          <a:p>
            <a:pPr lvl="0">
              <a:buFont typeface="Arial" pitchFamily="34" charset="0"/>
              <a:buChar char="•"/>
            </a:pPr>
            <a:r>
              <a:rPr lang="uk-UA" sz="2000" dirty="0" smtClean="0">
                <a:latin typeface="Times New Roman" pitchFamily="18" charset="0"/>
                <a:cs typeface="Times New Roman" pitchFamily="18" charset="0"/>
              </a:rPr>
              <a:t>зареєстровані зміни до установчих документів;</a:t>
            </a:r>
          </a:p>
          <a:p>
            <a:pPr lvl="0">
              <a:buFont typeface="Arial" pitchFamily="34" charset="0"/>
              <a:buChar char="•"/>
            </a:pPr>
            <a:r>
              <a:rPr lang="uk-UA" sz="2000" dirty="0" smtClean="0">
                <a:latin typeface="Times New Roman" pitchFamily="18" charset="0"/>
                <a:cs typeface="Times New Roman" pitchFamily="18" charset="0"/>
              </a:rPr>
              <a:t>реєстр акціонерів для акціонерних товариств</a:t>
            </a:r>
            <a:r>
              <a:rPr lang="uk-UA" sz="2000" dirty="0" smtClean="0">
                <a:latin typeface="Times New Roman" pitchFamily="18" charset="0"/>
                <a:cs typeface="Times New Roman" pitchFamily="18" charset="0"/>
              </a:rPr>
              <a:t>;</a:t>
            </a:r>
            <a:endParaRPr lang="uk-UA"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Games\psdfiles4.jpg"/>
          <p:cNvPicPr>
            <a:picLocks noChangeAspect="1" noChangeArrowheads="1"/>
          </p:cNvPicPr>
          <p:nvPr/>
        </p:nvPicPr>
        <p:blipFill>
          <a:blip r:embed="rId2"/>
          <a:srcRect/>
          <a:stretch>
            <a:fillRect/>
          </a:stretch>
        </p:blipFill>
        <p:spPr bwMode="auto">
          <a:xfrm>
            <a:off x="-5223639" y="-1071594"/>
            <a:ext cx="19796959" cy="8820095"/>
          </a:xfrm>
          <a:prstGeom prst="rect">
            <a:avLst/>
          </a:prstGeom>
          <a:noFill/>
        </p:spPr>
      </p:pic>
      <p:graphicFrame>
        <p:nvGraphicFramePr>
          <p:cNvPr id="3" name="Таблица 2"/>
          <p:cNvGraphicFramePr>
            <a:graphicFrameLocks noGrp="1"/>
          </p:cNvGraphicFramePr>
          <p:nvPr/>
        </p:nvGraphicFramePr>
        <p:xfrm>
          <a:off x="294916" y="1124538"/>
          <a:ext cx="8558411" cy="4661916"/>
        </p:xfrm>
        <a:graphic>
          <a:graphicData uri="http://schemas.openxmlformats.org/drawingml/2006/table">
            <a:tbl>
              <a:tblPr/>
              <a:tblGrid>
                <a:gridCol w="529386"/>
                <a:gridCol w="1182297"/>
                <a:gridCol w="6846728"/>
              </a:tblGrid>
              <a:tr h="451495">
                <a:tc>
                  <a:txBody>
                    <a:bodyPr/>
                    <a:lstStyle/>
                    <a:p>
                      <a:pPr algn="ctr">
                        <a:lnSpc>
                          <a:spcPct val="115000"/>
                        </a:lnSpc>
                        <a:spcAft>
                          <a:spcPts val="0"/>
                        </a:spcAft>
                      </a:pPr>
                      <a:r>
                        <a:rPr lang="uk-UA" sz="1400" b="1" i="1" dirty="0">
                          <a:latin typeface="Times New Roman"/>
                          <a:ea typeface="Times New Roman"/>
                          <a:cs typeface="Times New Roman"/>
                        </a:rPr>
                        <a:t>№ </a:t>
                      </a:r>
                      <a:endParaRPr lang="uk-UA" sz="1400" b="1" i="1" dirty="0" smtClean="0">
                        <a:latin typeface="Times New Roman"/>
                        <a:ea typeface="Times New Roman"/>
                        <a:cs typeface="Times New Roman"/>
                      </a:endParaRPr>
                    </a:p>
                    <a:p>
                      <a:pPr algn="ctr">
                        <a:lnSpc>
                          <a:spcPct val="115000"/>
                        </a:lnSpc>
                        <a:spcAft>
                          <a:spcPts val="0"/>
                        </a:spcAft>
                      </a:pPr>
                      <a:r>
                        <a:rPr lang="uk-UA" sz="1400" b="1" i="1" dirty="0" smtClean="0">
                          <a:latin typeface="Times New Roman"/>
                          <a:ea typeface="Times New Roman"/>
                          <a:cs typeface="Times New Roman"/>
                        </a:rPr>
                        <a:t>з/п</a:t>
                      </a:r>
                      <a:endParaRPr lang="uk-UA" sz="1400" dirty="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i="1">
                          <a:latin typeface="Times New Roman"/>
                          <a:ea typeface="Times New Roman"/>
                          <a:cs typeface="Times New Roman"/>
                        </a:rPr>
                        <a:t>Розділи Наказу</a:t>
                      </a:r>
                      <a:endParaRPr lang="uk-UA" sz="140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i="1" dirty="0">
                          <a:latin typeface="Times New Roman"/>
                          <a:ea typeface="Times New Roman"/>
                          <a:cs typeface="Times New Roman"/>
                        </a:rPr>
                        <a:t>Структурні елементи розділів Наказу</a:t>
                      </a:r>
                      <a:endParaRPr lang="uk-UA" sz="1400" dirty="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57">
                <a:tc>
                  <a:txBody>
                    <a:bodyPr/>
                    <a:lstStyle/>
                    <a:p>
                      <a:pPr algn="ctr">
                        <a:lnSpc>
                          <a:spcPct val="115000"/>
                        </a:lnSpc>
                        <a:spcAft>
                          <a:spcPts val="0"/>
                        </a:spcAft>
                      </a:pPr>
                      <a:r>
                        <a:rPr lang="uk-UA" sz="1400" i="1">
                          <a:latin typeface="Times New Roman"/>
                          <a:ea typeface="Times New Roman"/>
                          <a:cs typeface="Times New Roman"/>
                        </a:rPr>
                        <a:t>1</a:t>
                      </a:r>
                      <a:endParaRPr lang="uk-UA" sz="140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i="1">
                          <a:latin typeface="Times New Roman"/>
                          <a:ea typeface="Times New Roman"/>
                          <a:cs typeface="Times New Roman"/>
                        </a:rPr>
                        <a:t>2</a:t>
                      </a:r>
                      <a:endParaRPr lang="uk-UA" sz="140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i="1" dirty="0">
                          <a:latin typeface="Times New Roman"/>
                          <a:ea typeface="Times New Roman"/>
                          <a:cs typeface="Times New Roman"/>
                        </a:rPr>
                        <a:t>3</a:t>
                      </a:r>
                      <a:endParaRPr lang="uk-UA" sz="1400" dirty="0">
                        <a:latin typeface="Calibri"/>
                        <a:ea typeface="Times New Roman"/>
                        <a:cs typeface="Times New Roman"/>
                      </a:endParaRPr>
                    </a:p>
                  </a:txBody>
                  <a:tcPr marL="47329" marR="4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495">
                <a:tc>
                  <a:txBody>
                    <a:bodyPr/>
                    <a:lstStyle/>
                    <a:p>
                      <a:pPr algn="just">
                        <a:lnSpc>
                          <a:spcPct val="115000"/>
                        </a:lnSpc>
                        <a:spcAft>
                          <a:spcPts val="0"/>
                        </a:spcAft>
                      </a:pPr>
                      <a:r>
                        <a:rPr lang="uk-UA" sz="1400">
                          <a:latin typeface="Times New Roman"/>
                          <a:ea typeface="Times New Roman"/>
                          <a:cs typeface="Times New Roman"/>
                        </a:rPr>
                        <a:t>1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Принципи обліку </a:t>
                      </a:r>
                      <a:endParaRPr lang="uk-UA" sz="1400" dirty="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dirty="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634">
                <a:tc>
                  <a:txBody>
                    <a:bodyPr/>
                    <a:lstStyle/>
                    <a:p>
                      <a:pPr algn="just">
                        <a:lnSpc>
                          <a:spcPct val="115000"/>
                        </a:lnSpc>
                        <a:spcAft>
                          <a:spcPts val="0"/>
                        </a:spcAft>
                      </a:pPr>
                      <a:r>
                        <a:rPr lang="uk-UA" sz="1400">
                          <a:latin typeface="Times New Roman"/>
                          <a:ea typeface="Times New Roman"/>
                          <a:cs typeface="Times New Roman"/>
                        </a:rPr>
                        <a:t>2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Організація облікових робіт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dirty="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2.1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Вибір суб’єкта, що здійснює облік (обов’язки, права і відповідальність) </a:t>
                      </a:r>
                      <a:endParaRPr lang="uk-UA" sz="1400" dirty="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2.2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Організація роботи облікового персоналу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2.3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Технологія обробки облікової інформації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2.4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Форма бухгалтерського обліку (вибирає бухгалтер)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2.5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Форми первинних облікових документів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2.6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Правила документообігу і технологій обробки облікової документації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2.7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Робочий план рахунків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2.8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Порядок організування аналітичного обліку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39">
                <a:tc>
                  <a:txBody>
                    <a:bodyPr/>
                    <a:lstStyle/>
                    <a:p>
                      <a:pPr algn="just">
                        <a:lnSpc>
                          <a:spcPct val="115000"/>
                        </a:lnSpc>
                        <a:spcAft>
                          <a:spcPts val="0"/>
                        </a:spcAft>
                      </a:pPr>
                      <a:r>
                        <a:rPr lang="uk-UA" sz="1400">
                          <a:latin typeface="Times New Roman"/>
                          <a:ea typeface="Times New Roman"/>
                          <a:cs typeface="Times New Roman"/>
                        </a:rPr>
                        <a:t>2.9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Структурні підрозділи, виділені на окремий баланс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495">
                <a:tc>
                  <a:txBody>
                    <a:bodyPr/>
                    <a:lstStyle/>
                    <a:p>
                      <a:pPr algn="just">
                        <a:lnSpc>
                          <a:spcPct val="115000"/>
                        </a:lnSpc>
                        <a:spcAft>
                          <a:spcPts val="0"/>
                        </a:spcAft>
                      </a:pPr>
                      <a:r>
                        <a:rPr lang="uk-UA" sz="1400">
                          <a:latin typeface="Times New Roman"/>
                          <a:ea typeface="Times New Roman"/>
                          <a:cs typeface="Times New Roman"/>
                        </a:rPr>
                        <a:t>2.10 </a:t>
                      </a:r>
                      <a:endParaRPr lang="uk-UA" sz="140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dirty="0">
                        <a:latin typeface="Times New Roman"/>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Порядок організації і періодичність проведення інвентаризації активів та зобов’язань підприємства </a:t>
                      </a:r>
                      <a:endParaRPr lang="uk-UA" sz="1400" dirty="0">
                        <a:latin typeface="Calibri"/>
                        <a:ea typeface="Times New Roman"/>
                        <a:cs typeface="Times New Roman"/>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1" name="Rectangle 1"/>
          <p:cNvSpPr>
            <a:spLocks noChangeArrowheads="1"/>
          </p:cNvSpPr>
          <p:nvPr/>
        </p:nvSpPr>
        <p:spPr bwMode="auto">
          <a:xfrm>
            <a:off x="285720" y="285728"/>
            <a:ext cx="8643997"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 Наказі про облікову політику підприємства варто передбачити такі основні елементи організації та ведення бухгалтерського обліку (табл. 2).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Таблиця 2</a:t>
            </a:r>
            <a:r>
              <a:rPr kumimoji="0" lang="uk-UA"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Можливі структурні елементи Наказу про облікову політику на підприємстві </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Games\psdfiles4.jpg"/>
          <p:cNvPicPr>
            <a:picLocks noChangeAspect="1" noChangeArrowheads="1"/>
          </p:cNvPicPr>
          <p:nvPr/>
        </p:nvPicPr>
        <p:blipFill>
          <a:blip r:embed="rId2"/>
          <a:srcRect/>
          <a:stretch>
            <a:fillRect/>
          </a:stretch>
        </p:blipFill>
        <p:spPr bwMode="auto">
          <a:xfrm>
            <a:off x="-5223639" y="-1071594"/>
            <a:ext cx="19796959" cy="8820095"/>
          </a:xfrm>
          <a:prstGeom prst="rect">
            <a:avLst/>
          </a:prstGeom>
          <a:noFill/>
        </p:spPr>
      </p:pic>
      <p:graphicFrame>
        <p:nvGraphicFramePr>
          <p:cNvPr id="3" name="Таблица 2"/>
          <p:cNvGraphicFramePr>
            <a:graphicFrameLocks noGrp="1"/>
          </p:cNvGraphicFramePr>
          <p:nvPr/>
        </p:nvGraphicFramePr>
        <p:xfrm>
          <a:off x="285754" y="714356"/>
          <a:ext cx="8715402" cy="4743518"/>
        </p:xfrm>
        <a:graphic>
          <a:graphicData uri="http://schemas.openxmlformats.org/drawingml/2006/table">
            <a:tbl>
              <a:tblPr/>
              <a:tblGrid>
                <a:gridCol w="418340"/>
                <a:gridCol w="2161428"/>
                <a:gridCol w="6135634"/>
              </a:tblGrid>
              <a:tr h="224177">
                <a:tc>
                  <a:txBody>
                    <a:bodyPr/>
                    <a:lstStyle/>
                    <a:p>
                      <a:pPr algn="ctr">
                        <a:lnSpc>
                          <a:spcPct val="115000"/>
                        </a:lnSpc>
                        <a:spcAft>
                          <a:spcPts val="0"/>
                        </a:spcAft>
                      </a:pPr>
                      <a:r>
                        <a:rPr lang="uk-UA" sz="1400" dirty="0" smtClean="0">
                          <a:latin typeface="Calibri"/>
                          <a:ea typeface="Times New Roman"/>
                          <a:cs typeface="Times New Roman"/>
                        </a:rPr>
                        <a:t>1</a:t>
                      </a:r>
                      <a:endParaRPr lang="uk-UA" sz="1400" dirty="0">
                        <a:latin typeface="Calibri"/>
                        <a:ea typeface="Times New Roman"/>
                        <a:cs typeface="Times New Roman"/>
                      </a:endParaRPr>
                    </a:p>
                  </a:txBody>
                  <a:tcPr marL="35817" marR="35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dirty="0" smtClean="0">
                          <a:latin typeface="Calibri"/>
                          <a:ea typeface="Times New Roman"/>
                          <a:cs typeface="Times New Roman"/>
                        </a:rPr>
                        <a:t>2</a:t>
                      </a:r>
                      <a:endParaRPr lang="uk-UA" sz="1400" dirty="0">
                        <a:latin typeface="Calibri"/>
                        <a:ea typeface="Times New Roman"/>
                        <a:cs typeface="Times New Roman"/>
                      </a:endParaRPr>
                    </a:p>
                  </a:txBody>
                  <a:tcPr marL="35817" marR="35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dirty="0" smtClean="0">
                          <a:latin typeface="Times New Roman"/>
                          <a:ea typeface="Times New Roman"/>
                          <a:cs typeface="Times New Roman"/>
                        </a:rPr>
                        <a:t>3</a:t>
                      </a:r>
                      <a:endParaRPr lang="uk-UA" sz="1400" dirty="0">
                        <a:latin typeface="Times New Roman"/>
                        <a:ea typeface="Times New Roman"/>
                        <a:cs typeface="Times New Roman"/>
                      </a:endParaRPr>
                    </a:p>
                  </a:txBody>
                  <a:tcPr marL="35817" marR="35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dirty="0">
                          <a:latin typeface="Times New Roman"/>
                          <a:ea typeface="Times New Roman"/>
                          <a:cs typeface="Times New Roman"/>
                        </a:rPr>
                        <a:t>3.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Методика облікових робіт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818">
                <a:tc>
                  <a:txBody>
                    <a:bodyPr/>
                    <a:lstStyle/>
                    <a:p>
                      <a:pPr algn="just">
                        <a:lnSpc>
                          <a:spcPct val="115000"/>
                        </a:lnSpc>
                        <a:spcAft>
                          <a:spcPts val="0"/>
                        </a:spcAft>
                      </a:pPr>
                      <a:r>
                        <a:rPr lang="uk-UA" sz="1400">
                          <a:latin typeface="Times New Roman"/>
                          <a:ea typeface="Times New Roman"/>
                          <a:cs typeface="Times New Roman"/>
                        </a:rPr>
                        <a:t>3.1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Метод нарахування амортизації основних засобів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3.2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Зміна вартості основних засобів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3.3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Об’єкти основних засобів, надані та прийняті в оренду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424">
                <a:tc>
                  <a:txBody>
                    <a:bodyPr/>
                    <a:lstStyle/>
                    <a:p>
                      <a:pPr algn="just">
                        <a:lnSpc>
                          <a:spcPct val="115000"/>
                        </a:lnSpc>
                        <a:spcAft>
                          <a:spcPts val="0"/>
                        </a:spcAft>
                      </a:pPr>
                      <a:r>
                        <a:rPr lang="uk-UA" sz="1400" dirty="0">
                          <a:latin typeface="Times New Roman"/>
                          <a:ea typeface="Times New Roman"/>
                          <a:cs typeface="Times New Roman"/>
                        </a:rPr>
                        <a:t>3.4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Методи нарахування амортизації інших необоротних матеріальних активів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818">
                <a:tc>
                  <a:txBody>
                    <a:bodyPr/>
                    <a:lstStyle/>
                    <a:p>
                      <a:pPr algn="just">
                        <a:lnSpc>
                          <a:spcPct val="115000"/>
                        </a:lnSpc>
                        <a:spcAft>
                          <a:spcPts val="0"/>
                        </a:spcAft>
                      </a:pPr>
                      <a:r>
                        <a:rPr lang="uk-UA" sz="1400">
                          <a:latin typeface="Times New Roman"/>
                          <a:ea typeface="Times New Roman"/>
                          <a:cs typeface="Times New Roman"/>
                        </a:rPr>
                        <a:t>3.5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Метод нарахування амортизації нематеріальних активів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3.6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Метод списання запасів при їх вибутті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3.7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Оцінка незавершеного виробництва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3.8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Оцінка готової продукції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3.9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Варіант обліку витрат діяльності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3.10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Резерви майбутніх витрат та платежів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818">
                <a:tc>
                  <a:txBody>
                    <a:bodyPr/>
                    <a:lstStyle/>
                    <a:p>
                      <a:pPr algn="just">
                        <a:lnSpc>
                          <a:spcPct val="115000"/>
                        </a:lnSpc>
                        <a:spcAft>
                          <a:spcPts val="0"/>
                        </a:spcAft>
                      </a:pPr>
                      <a:r>
                        <a:rPr lang="uk-UA" sz="1400">
                          <a:latin typeface="Times New Roman"/>
                          <a:ea typeface="Times New Roman"/>
                          <a:cs typeface="Times New Roman"/>
                        </a:rPr>
                        <a:t>3.11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Порядок створення та метод формування резерву сумнівних боргів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3.12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Метод визначення доходу від надання послуг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77">
                <a:tc>
                  <a:txBody>
                    <a:bodyPr/>
                    <a:lstStyle/>
                    <a:p>
                      <a:pPr algn="just">
                        <a:lnSpc>
                          <a:spcPct val="115000"/>
                        </a:lnSpc>
                        <a:spcAft>
                          <a:spcPts val="0"/>
                        </a:spcAft>
                      </a:pPr>
                      <a:r>
                        <a:rPr lang="uk-UA" sz="1400">
                          <a:latin typeface="Times New Roman"/>
                          <a:ea typeface="Times New Roman"/>
                          <a:cs typeface="Times New Roman"/>
                        </a:rPr>
                        <a:t>3.13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Метод визначення доходу від надання послуг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818">
                <a:tc>
                  <a:txBody>
                    <a:bodyPr/>
                    <a:lstStyle/>
                    <a:p>
                      <a:pPr algn="just">
                        <a:lnSpc>
                          <a:spcPct val="115000"/>
                        </a:lnSpc>
                        <a:spcAft>
                          <a:spcPts val="0"/>
                        </a:spcAft>
                      </a:pPr>
                      <a:r>
                        <a:rPr lang="uk-UA" sz="1400">
                          <a:latin typeface="Times New Roman"/>
                          <a:ea typeface="Times New Roman"/>
                          <a:cs typeface="Times New Roman"/>
                        </a:rPr>
                        <a:t>3.14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latin typeface="Times New Roman"/>
                          <a:ea typeface="Times New Roman"/>
                          <a:cs typeface="Times New Roman"/>
                        </a:rPr>
                        <a:t>Порядок розподілу і використання чистого прибутку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818">
                <a:tc>
                  <a:txBody>
                    <a:bodyPr/>
                    <a:lstStyle/>
                    <a:p>
                      <a:pPr algn="just">
                        <a:lnSpc>
                          <a:spcPct val="115000"/>
                        </a:lnSpc>
                        <a:spcAft>
                          <a:spcPts val="0"/>
                        </a:spcAft>
                      </a:pPr>
                      <a:r>
                        <a:rPr lang="uk-UA" sz="1400">
                          <a:latin typeface="Times New Roman"/>
                          <a:ea typeface="Times New Roman"/>
                          <a:cs typeface="Times New Roman"/>
                        </a:rPr>
                        <a:t>3.15 </a:t>
                      </a:r>
                      <a:endParaRPr lang="uk-UA" sz="140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uk-UA" sz="1400">
                        <a:latin typeface="Times New Roman"/>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latin typeface="Times New Roman"/>
                          <a:ea typeface="Times New Roman"/>
                          <a:cs typeface="Times New Roman"/>
                        </a:rPr>
                        <a:t>Порядок формування забезпеченості резервного капіталу тощо </a:t>
                      </a:r>
                      <a:endParaRPr lang="uk-UA" sz="1400" dirty="0">
                        <a:latin typeface="Calibri"/>
                        <a:ea typeface="Times New Roman"/>
                        <a:cs typeface="Times New Roman"/>
                      </a:endParaRPr>
                    </a:p>
                  </a:txBody>
                  <a:tcPr marL="35817" marR="358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28673" name="Rectangle 1"/>
          <p:cNvSpPr>
            <a:spLocks noChangeArrowheads="1"/>
          </p:cNvSpPr>
          <p:nvPr/>
        </p:nvSpPr>
        <p:spPr bwMode="auto">
          <a:xfrm>
            <a:off x="1285852" y="1546199"/>
            <a:ext cx="700092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 наслідками перевірки установчих документів або облікової політики аудитором складається аудиторський висновок, у якому фіксуються виявлені недоліки, обґрунтовуються можливі негативні наслідки і даються конкретні пропозиції щодо їх усунення в подальшій діяльності підприємства, що перевіряється.</a:t>
            </a:r>
            <a:endParaRPr kumimoji="0" lang="uk-U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2"/>
          <a:srcRect/>
          <a:stretch>
            <a:fillRect/>
          </a:stretch>
        </p:blipFill>
        <p:spPr bwMode="auto">
          <a:xfrm>
            <a:off x="-4357750" y="0"/>
            <a:ext cx="17573748" cy="7143776"/>
          </a:xfrm>
          <a:prstGeom prst="rect">
            <a:avLst/>
          </a:prstGeom>
          <a:noFill/>
        </p:spPr>
      </p:pic>
      <p:sp>
        <p:nvSpPr>
          <p:cNvPr id="12289" name="Rectangle 1"/>
          <p:cNvSpPr>
            <a:spLocks noChangeArrowheads="1"/>
          </p:cNvSpPr>
          <p:nvPr/>
        </p:nvSpPr>
        <p:spPr bwMode="auto">
          <a:xfrm>
            <a:off x="500034" y="252970"/>
            <a:ext cx="80724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uk-UA" sz="2000" dirty="0" smtClean="0">
                <a:latin typeface="Times New Roman" pitchFamily="18" charset="0"/>
                <a:cs typeface="Times New Roman" pitchFamily="18" charset="0"/>
              </a:rPr>
              <a:t>витяги </a:t>
            </a:r>
            <a:r>
              <a:rPr lang="uk-UA" sz="2000" dirty="0" smtClean="0">
                <a:latin typeface="Times New Roman" pitchFamily="18" charset="0"/>
                <a:cs typeface="Times New Roman" pitchFamily="18" charset="0"/>
              </a:rPr>
              <a:t>із протоколів зборів засновників, акціонерів;</a:t>
            </a:r>
          </a:p>
          <a:p>
            <a:pPr lvl="0">
              <a:buFont typeface="Arial" pitchFamily="34" charset="0"/>
              <a:buChar char="•"/>
            </a:pPr>
            <a:r>
              <a:rPr lang="uk-UA" sz="2000" dirty="0" smtClean="0">
                <a:latin typeface="Times New Roman" pitchFamily="18" charset="0"/>
                <a:cs typeface="Times New Roman" pitchFamily="18" charset="0"/>
              </a:rPr>
              <a:t>витяги рішень зборів директорів;</a:t>
            </a:r>
          </a:p>
          <a:p>
            <a:pPr lvl="0">
              <a:buFont typeface="Arial" pitchFamily="34" charset="0"/>
              <a:buChar char="•"/>
            </a:pPr>
            <a:r>
              <a:rPr lang="uk-UA" sz="2000" dirty="0" smtClean="0">
                <a:latin typeface="Times New Roman" pitchFamily="18" charset="0"/>
                <a:cs typeface="Times New Roman" pitchFamily="18" charset="0"/>
              </a:rPr>
              <a:t>накази і розпорядження виконавчої дирекції;</a:t>
            </a:r>
          </a:p>
          <a:p>
            <a:pPr lvl="0">
              <a:buFont typeface="Arial" pitchFamily="34" charset="0"/>
              <a:buChar char="•"/>
            </a:pPr>
            <a:r>
              <a:rPr lang="uk-UA" sz="2000" dirty="0" smtClean="0">
                <a:latin typeface="Times New Roman" pitchFamily="18" charset="0"/>
                <a:cs typeface="Times New Roman" pitchFamily="18" charset="0"/>
              </a:rPr>
              <a:t>ліцензії на здійснення окремих видів діяльності;</a:t>
            </a:r>
          </a:p>
          <a:p>
            <a:pPr lvl="0">
              <a:buFont typeface="Arial" pitchFamily="34" charset="0"/>
              <a:buChar char="•"/>
            </a:pPr>
            <a:r>
              <a:rPr lang="uk-UA" sz="2000" dirty="0" smtClean="0">
                <a:latin typeface="Times New Roman" pitchFamily="18" charset="0"/>
                <a:cs typeface="Times New Roman" pitchFamily="18" charset="0"/>
              </a:rPr>
              <a:t>документи листування із засновниками та акціонерами;</a:t>
            </a:r>
          </a:p>
          <a:p>
            <a:pPr lvl="0">
              <a:buFont typeface="Arial" pitchFamily="34" charset="0"/>
              <a:buChar char="•"/>
            </a:pPr>
            <a:r>
              <a:rPr lang="uk-UA" sz="2000" dirty="0" smtClean="0">
                <a:latin typeface="Times New Roman" pitchFamily="18" charset="0"/>
                <a:cs typeface="Times New Roman" pitchFamily="18" charset="0"/>
              </a:rPr>
              <a:t>журнали реєстрації виданих доручень і повноважень при реєстрації, перереєстрації, ліквідації, реорганізації та інших діях других осіб (крім керівника) підприємства;</a:t>
            </a:r>
          </a:p>
          <a:p>
            <a:pPr lvl="0">
              <a:buFont typeface="Arial" pitchFamily="34" charset="0"/>
              <a:buChar char="•"/>
            </a:pPr>
            <a:r>
              <a:rPr lang="uk-UA" sz="2000" dirty="0" smtClean="0">
                <a:latin typeface="Times New Roman" pitchFamily="18" charset="0"/>
                <a:cs typeface="Times New Roman" pitchFamily="18" charset="0"/>
              </a:rPr>
              <a:t>внутрішні положення підприємства;</a:t>
            </a:r>
          </a:p>
          <a:p>
            <a:pPr lvl="0">
              <a:buFont typeface="Arial" pitchFamily="34" charset="0"/>
              <a:buChar char="•"/>
            </a:pPr>
            <a:r>
              <a:rPr lang="uk-UA" sz="2000" dirty="0" smtClean="0">
                <a:latin typeface="Times New Roman" pitchFamily="18" charset="0"/>
                <a:cs typeface="Times New Roman" pitchFamily="18" charset="0"/>
              </a:rPr>
              <a:t>документи про внесення часток коштів засновників до статутного капіталу чи у вигляді цінних паперів (виписки банку, прибуткові касові ордери, акти оприбуткування майна у натуральній формі як внеску до статутного капіталу тощо);</a:t>
            </a:r>
          </a:p>
          <a:p>
            <a:pPr lvl="0">
              <a:buFont typeface="Arial" pitchFamily="34" charset="0"/>
              <a:buChar char="•"/>
            </a:pPr>
            <a:r>
              <a:rPr lang="uk-UA" sz="2000" dirty="0" smtClean="0">
                <a:latin typeface="Times New Roman" pitchFamily="18" charset="0"/>
                <a:cs typeface="Times New Roman" pitchFamily="18" charset="0"/>
              </a:rPr>
              <a:t>методики оцінки часток (паїв), внесених у статутний капітал в натуральній і нематеріальній </a:t>
            </a:r>
            <a:r>
              <a:rPr lang="uk-UA" sz="2000" dirty="0" smtClean="0">
                <a:latin typeface="Times New Roman" pitchFamily="18" charset="0"/>
                <a:cs typeface="Times New Roman" pitchFamily="18" charset="0"/>
              </a:rPr>
              <a:t>формах;</a:t>
            </a:r>
            <a:endParaRPr lang="uk-UA" sz="2000" dirty="0" smtClean="0">
              <a:latin typeface="Times New Roman" pitchFamily="18" charset="0"/>
              <a:cs typeface="Times New Roman" pitchFamily="18" charset="0"/>
            </a:endParaRPr>
          </a:p>
          <a:p>
            <a:pPr lvl="0">
              <a:buFont typeface="Arial" pitchFamily="34" charset="0"/>
              <a:buChar char="•"/>
            </a:pPr>
            <a:r>
              <a:rPr lang="uk-UA" sz="2000" dirty="0" smtClean="0">
                <a:latin typeface="Times New Roman" pitchFamily="18" charset="0"/>
                <a:cs typeface="Times New Roman" pitchFamily="18" charset="0"/>
              </a:rPr>
              <a:t>річна фінансова звітність;</a:t>
            </a:r>
          </a:p>
          <a:p>
            <a:pPr lvl="0">
              <a:buFont typeface="Arial" pitchFamily="34" charset="0"/>
              <a:buChar char="•"/>
            </a:pPr>
            <a:r>
              <a:rPr lang="uk-UA" sz="2000" dirty="0" smtClean="0">
                <a:latin typeface="Times New Roman" pitchFamily="18" charset="0"/>
                <a:cs typeface="Times New Roman" pitchFamily="18" charset="0"/>
              </a:rPr>
              <a:t>звітність на дату ліквідації чи реорганізації капіталу підприємства;</a:t>
            </a:r>
          </a:p>
          <a:p>
            <a:pPr lvl="0">
              <a:buFont typeface="Arial" pitchFamily="34" charset="0"/>
              <a:buChar char="•"/>
            </a:pPr>
            <a:r>
              <a:rPr lang="uk-UA" sz="2000" dirty="0" smtClean="0">
                <a:latin typeface="Times New Roman" pitchFamily="18" charset="0"/>
                <a:cs typeface="Times New Roman" pitchFamily="18" charset="0"/>
              </a:rPr>
              <a:t>інші документи.</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2"/>
          <a:srcRect/>
          <a:stretch>
            <a:fillRect/>
          </a:stretch>
        </p:blipFill>
        <p:spPr bwMode="auto">
          <a:xfrm>
            <a:off x="-4357750" y="0"/>
            <a:ext cx="17573748" cy="7143776"/>
          </a:xfrm>
          <a:prstGeom prst="rect">
            <a:avLst/>
          </a:prstGeom>
          <a:noFill/>
        </p:spPr>
      </p:pic>
      <p:sp>
        <p:nvSpPr>
          <p:cNvPr id="12289" name="Rectangle 1"/>
          <p:cNvSpPr>
            <a:spLocks noChangeArrowheads="1"/>
          </p:cNvSpPr>
          <p:nvPr/>
        </p:nvSpPr>
        <p:spPr bwMode="auto">
          <a:xfrm>
            <a:off x="357158" y="252970"/>
            <a:ext cx="821537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000" dirty="0" smtClean="0">
                <a:latin typeface="Times New Roman" pitchFamily="18" charset="0"/>
                <a:cs typeface="Times New Roman" pitchFamily="18" charset="0"/>
              </a:rPr>
              <a:t>У процесі аудиторської перевірки з’ясовуються:</a:t>
            </a:r>
          </a:p>
          <a:p>
            <a:pPr lvl="0" algn="just">
              <a:buFont typeface="Arial" pitchFamily="34" charset="0"/>
              <a:buChar char="•"/>
            </a:pPr>
            <a:r>
              <a:rPr lang="uk-UA" sz="2000" dirty="0" smtClean="0">
                <a:latin typeface="Times New Roman" pitchFamily="18" charset="0"/>
                <a:cs typeface="Times New Roman" pitchFamily="18" charset="0"/>
              </a:rPr>
              <a:t>організаційно-правова форма підприємства (акціонерне товариство, </a:t>
            </a:r>
            <a:r>
              <a:rPr lang="uk-UA" sz="2000" dirty="0" err="1" smtClean="0">
                <a:latin typeface="Times New Roman" pitchFamily="18" charset="0"/>
                <a:cs typeface="Times New Roman" pitchFamily="18" charset="0"/>
              </a:rPr>
              <a:t>товариство</a:t>
            </a:r>
            <a:r>
              <a:rPr lang="uk-UA" sz="2000" dirty="0" smtClean="0">
                <a:latin typeface="Times New Roman" pitchFamily="18" charset="0"/>
                <a:cs typeface="Times New Roman" pitchFamily="18" charset="0"/>
              </a:rPr>
              <a:t> з обмеженою відповідальністю, селянське (фермерське) господарство тощо);</a:t>
            </a:r>
          </a:p>
          <a:p>
            <a:pPr lvl="0" algn="just">
              <a:buFont typeface="Arial" pitchFamily="34" charset="0"/>
              <a:buChar char="•"/>
            </a:pPr>
            <a:r>
              <a:rPr lang="uk-UA" sz="2000" dirty="0" smtClean="0">
                <a:latin typeface="Times New Roman" pitchFamily="18" charset="0"/>
                <a:cs typeface="Times New Roman" pitchFamily="18" charset="0"/>
              </a:rPr>
              <a:t>встановлення відповідності змісту установчих документів вимогам законодавчих і нормативних актів;</a:t>
            </a:r>
          </a:p>
          <a:p>
            <a:pPr lvl="0" algn="just">
              <a:buFont typeface="Arial" pitchFamily="34" charset="0"/>
              <a:buChar char="•"/>
            </a:pPr>
            <a:r>
              <a:rPr lang="uk-UA" sz="2000" dirty="0" smtClean="0">
                <a:latin typeface="Times New Roman" pitchFamily="18" charset="0"/>
                <a:cs typeface="Times New Roman" pitchFamily="18" charset="0"/>
              </a:rPr>
              <a:t>своєчасність внесення змін в установчі документи;</a:t>
            </a:r>
          </a:p>
          <a:p>
            <a:pPr lvl="0" algn="just">
              <a:buFont typeface="Arial" pitchFamily="34" charset="0"/>
              <a:buChar char="•"/>
            </a:pPr>
            <a:r>
              <a:rPr lang="uk-UA" sz="2000" dirty="0" smtClean="0">
                <a:latin typeface="Times New Roman" pitchFamily="18" charset="0"/>
                <a:cs typeface="Times New Roman" pitchFamily="18" charset="0"/>
              </a:rPr>
              <a:t>здійснення видів діяльності підприємства відповідно до статуту;</a:t>
            </a:r>
          </a:p>
          <a:p>
            <a:pPr lvl="0" algn="just">
              <a:buFont typeface="Arial" pitchFamily="34" charset="0"/>
              <a:buChar char="•"/>
            </a:pPr>
            <a:r>
              <a:rPr lang="uk-UA" sz="2000" dirty="0" smtClean="0">
                <a:latin typeface="Times New Roman" pitchFamily="18" charset="0"/>
                <a:cs typeface="Times New Roman" pitchFamily="18" charset="0"/>
              </a:rPr>
              <a:t>склад засновників підприємства;</a:t>
            </a:r>
          </a:p>
          <a:p>
            <a:pPr lvl="0" algn="just">
              <a:buFont typeface="Arial" pitchFamily="34" charset="0"/>
              <a:buChar char="•"/>
            </a:pPr>
            <a:r>
              <a:rPr lang="uk-UA" sz="2000" dirty="0" smtClean="0">
                <a:latin typeface="Times New Roman" pitchFamily="18" charset="0"/>
                <a:cs typeface="Times New Roman" pitchFamily="18" charset="0"/>
              </a:rPr>
              <a:t>розмір статутного капіталу та часток (паїв) кожного із засновників;</a:t>
            </a:r>
          </a:p>
          <a:p>
            <a:pPr lvl="0" algn="just">
              <a:buFont typeface="Arial" pitchFamily="34" charset="0"/>
              <a:buChar char="•"/>
            </a:pPr>
            <a:r>
              <a:rPr lang="uk-UA" sz="2000" dirty="0" smtClean="0">
                <a:latin typeface="Times New Roman" pitchFamily="18" charset="0"/>
                <a:cs typeface="Times New Roman" pitchFamily="18" charset="0"/>
              </a:rPr>
              <a:t>правильність застосування методів оцінки часток (паїв), внесених засновниками до статутного капіталу в натуральній і нематеріальній формах, відповідно до погодженої засновниками (учасниками) підприємства їх справедливої вартості; </a:t>
            </a:r>
          </a:p>
          <a:p>
            <a:pPr lvl="0" algn="just">
              <a:buFont typeface="Arial" pitchFamily="34" charset="0"/>
              <a:buChar char="•"/>
            </a:pPr>
            <a:r>
              <a:rPr lang="uk-UA" sz="2000" dirty="0" smtClean="0">
                <a:latin typeface="Times New Roman" pitchFamily="18" charset="0"/>
                <a:cs typeface="Times New Roman" pitchFamily="18" charset="0"/>
              </a:rPr>
              <a:t>своєчасність надходження внесків до статутного капіталу;</a:t>
            </a:r>
          </a:p>
          <a:p>
            <a:pPr lvl="0" algn="just">
              <a:buFont typeface="Arial" pitchFamily="34" charset="0"/>
              <a:buChar char="•"/>
            </a:pPr>
            <a:r>
              <a:rPr lang="uk-UA" sz="2000" dirty="0" smtClean="0">
                <a:latin typeface="Times New Roman" pitchFamily="18" charset="0"/>
                <a:cs typeface="Times New Roman" pitchFamily="18" charset="0"/>
              </a:rPr>
              <a:t>розмір і форми часток засновників у статутному капіталі</a:t>
            </a:r>
            <a:r>
              <a:rPr lang="uk-UA" sz="2000" dirty="0" smtClean="0">
                <a:latin typeface="Times New Roman" pitchFamily="18" charset="0"/>
                <a:cs typeface="Times New Roman" pitchFamily="18" charset="0"/>
              </a:rPr>
              <a:t>;</a:t>
            </a:r>
          </a:p>
          <a:p>
            <a:pPr lvl="0" algn="just">
              <a:buFont typeface="Arial" pitchFamily="34" charset="0"/>
              <a:buChar char="•"/>
            </a:pPr>
            <a:r>
              <a:rPr lang="uk-UA" sz="2000" dirty="0" smtClean="0">
                <a:latin typeface="Times New Roman" pitchFamily="18" charset="0"/>
                <a:cs typeface="Times New Roman" pitchFamily="18" charset="0"/>
              </a:rPr>
              <a:t>правильність оформлення документів про внески засновників підприємства до статутного капіталу;</a:t>
            </a:r>
          </a:p>
          <a:p>
            <a:pPr lvl="0" algn="just">
              <a:buFont typeface="Arial" pitchFamily="34" charset="0"/>
              <a:buChar char="•"/>
            </a:pPr>
            <a:r>
              <a:rPr lang="uk-UA" sz="2000" dirty="0" smtClean="0">
                <a:latin typeface="Times New Roman" pitchFamily="18" charset="0"/>
                <a:cs typeface="Times New Roman" pitchFamily="18" charset="0"/>
              </a:rPr>
              <a:t>відображення у статуті підприємства напряму зовнішньоекономічної </a:t>
            </a:r>
            <a:r>
              <a:rPr lang="uk-UA" sz="2000" dirty="0" smtClean="0">
                <a:latin typeface="Times New Roman" pitchFamily="18" charset="0"/>
                <a:cs typeface="Times New Roman" pitchFamily="18" charset="0"/>
              </a:rPr>
              <a:t>діяльності;</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ames\psdfiles4.jpg"/>
          <p:cNvPicPr>
            <a:picLocks noChangeAspect="1" noChangeArrowheads="1"/>
          </p:cNvPicPr>
          <p:nvPr/>
        </p:nvPicPr>
        <p:blipFill>
          <a:blip r:embed="rId2"/>
          <a:srcRect/>
          <a:stretch>
            <a:fillRect/>
          </a:stretch>
        </p:blipFill>
        <p:spPr bwMode="auto">
          <a:xfrm>
            <a:off x="-4357750" y="0"/>
            <a:ext cx="17573748" cy="7143776"/>
          </a:xfrm>
          <a:prstGeom prst="rect">
            <a:avLst/>
          </a:prstGeom>
          <a:noFill/>
        </p:spPr>
      </p:pic>
      <p:sp>
        <p:nvSpPr>
          <p:cNvPr id="12289" name="Rectangle 1"/>
          <p:cNvSpPr>
            <a:spLocks noChangeArrowheads="1"/>
          </p:cNvSpPr>
          <p:nvPr/>
        </p:nvSpPr>
        <p:spPr bwMode="auto">
          <a:xfrm>
            <a:off x="500034" y="252970"/>
            <a:ext cx="80724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uk-UA" sz="2000" dirty="0" smtClean="0">
                <a:latin typeface="Times New Roman" pitchFamily="18" charset="0"/>
                <a:cs typeface="Times New Roman" pitchFamily="18" charset="0"/>
              </a:rPr>
              <a:t>кількість </a:t>
            </a:r>
            <a:r>
              <a:rPr lang="uk-UA" sz="2000" dirty="0" smtClean="0">
                <a:latin typeface="Times New Roman" pitchFamily="18" charset="0"/>
                <a:cs typeface="Times New Roman" pitchFamily="18" charset="0"/>
              </a:rPr>
              <a:t>поточних рахунків у національній та іноземній валюті, які підприємство відкрило у комерційних банках, та основні з них;</a:t>
            </a:r>
          </a:p>
          <a:p>
            <a:pPr lvl="0" algn="just">
              <a:buFont typeface="Arial" pitchFamily="34" charset="0"/>
              <a:buChar char="•"/>
            </a:pPr>
            <a:r>
              <a:rPr lang="uk-UA" sz="2000" dirty="0" smtClean="0">
                <a:latin typeface="Times New Roman" pitchFamily="18" charset="0"/>
                <a:cs typeface="Times New Roman" pitchFamily="18" charset="0"/>
              </a:rPr>
              <a:t>права підприємства на створення на території України і за кордоном філій та інших структурних підрозділів, виділених на самостійний баланс;</a:t>
            </a:r>
          </a:p>
          <a:p>
            <a:pPr lvl="0" algn="just">
              <a:buFont typeface="Arial" pitchFamily="34" charset="0"/>
              <a:buChar char="•"/>
            </a:pPr>
            <a:r>
              <a:rPr lang="uk-UA" sz="2000" dirty="0" smtClean="0">
                <a:latin typeface="Times New Roman" pitchFamily="18" charset="0"/>
                <a:cs typeface="Times New Roman" pitchFamily="18" charset="0"/>
              </a:rPr>
              <a:t>наявність ліцензій на здійснення видів діяльності, які підлягають ліцензуванню відповідно до чинного законодавства;</a:t>
            </a:r>
          </a:p>
          <a:p>
            <a:pPr lvl="0" algn="just">
              <a:buFont typeface="Arial" pitchFamily="34" charset="0"/>
              <a:buChar char="•"/>
            </a:pPr>
            <a:r>
              <a:rPr lang="uk-UA" sz="2000" dirty="0" smtClean="0">
                <a:latin typeface="Times New Roman" pitchFamily="18" charset="0"/>
                <a:cs typeface="Times New Roman" pitchFamily="18" charset="0"/>
              </a:rPr>
              <a:t>встановлений засновниками порядок розподілу прибутку, який залишився у розпорядженні підприємства після сплати податку на прибуток та інших обов’язкових платежів;</a:t>
            </a:r>
          </a:p>
          <a:p>
            <a:pPr lvl="0" algn="just">
              <a:buFont typeface="Arial" pitchFamily="34" charset="0"/>
              <a:buChar char="•"/>
            </a:pPr>
            <a:r>
              <a:rPr lang="uk-UA" sz="2000" dirty="0" smtClean="0">
                <a:latin typeface="Times New Roman" pitchFamily="18" charset="0"/>
                <a:cs typeface="Times New Roman" pitchFamily="18" charset="0"/>
              </a:rPr>
              <a:t>правильність визначення доходів членів господарства, засновників і орендарів, утримання податків з доходів;</a:t>
            </a:r>
          </a:p>
          <a:p>
            <a:pPr lvl="0" algn="just">
              <a:buFont typeface="Arial" pitchFamily="34" charset="0"/>
              <a:buChar char="•"/>
            </a:pPr>
            <a:r>
              <a:rPr lang="uk-UA" sz="2000" dirty="0" smtClean="0">
                <a:latin typeface="Times New Roman" pitchFamily="18" charset="0"/>
                <a:cs typeface="Times New Roman" pitchFamily="18" charset="0"/>
              </a:rPr>
              <a:t>правильність оформлення бухгалтерської документації та відображення в бухгалтерському обліку операцій із формування статутного капіталу підприємства;</a:t>
            </a:r>
          </a:p>
          <a:p>
            <a:pPr lvl="0" algn="just">
              <a:buFont typeface="Arial" pitchFamily="34" charset="0"/>
              <a:buChar char="•"/>
            </a:pPr>
            <a:r>
              <a:rPr lang="uk-UA" sz="2000" dirty="0" smtClean="0">
                <a:latin typeface="Times New Roman" pitchFamily="18" charset="0"/>
                <a:cs typeface="Times New Roman" pitchFamily="18" charset="0"/>
              </a:rPr>
              <a:t>відповідність записів у первинних документах записам у регістрах бухгалтерського обліку за рахунками </a:t>
            </a:r>
            <a:r>
              <a:rPr lang="uk-UA" sz="2000" i="1" dirty="0" smtClean="0">
                <a:latin typeface="Times New Roman" pitchFamily="18" charset="0"/>
                <a:cs typeface="Times New Roman" pitchFamily="18" charset="0"/>
              </a:rPr>
              <a:t>46</a:t>
            </a:r>
            <a:r>
              <a:rPr lang="uk-UA" sz="2000" dirty="0" smtClean="0">
                <a:latin typeface="Times New Roman" pitchFamily="18" charset="0"/>
                <a:cs typeface="Times New Roman" pitchFamily="18" charset="0"/>
              </a:rPr>
              <a:t> «Неоплачений капітал» і </a:t>
            </a:r>
            <a:r>
              <a:rPr lang="uk-UA" sz="2000" i="1" dirty="0" smtClean="0">
                <a:latin typeface="Times New Roman" pitchFamily="18" charset="0"/>
                <a:cs typeface="Times New Roman" pitchFamily="18" charset="0"/>
              </a:rPr>
              <a:t>40</a:t>
            </a:r>
            <a:r>
              <a:rPr lang="uk-UA" sz="2000" dirty="0" smtClean="0">
                <a:latin typeface="Times New Roman" pitchFamily="18" charset="0"/>
                <a:cs typeface="Times New Roman" pitchFamily="18" charset="0"/>
              </a:rPr>
              <a:t> «Статутний капітал».</a:t>
            </a:r>
            <a:endParaRPr lang="uk-UA"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Games\psdfiles4.jpg"/>
          <p:cNvPicPr>
            <a:picLocks noChangeAspect="1" noChangeArrowheads="1"/>
          </p:cNvPicPr>
          <p:nvPr/>
        </p:nvPicPr>
        <p:blipFill>
          <a:blip r:embed="rId2"/>
          <a:srcRect/>
          <a:stretch>
            <a:fillRect/>
          </a:stretch>
        </p:blipFill>
        <p:spPr bwMode="auto">
          <a:xfrm>
            <a:off x="-2857552" y="0"/>
            <a:ext cx="15430608" cy="7143776"/>
          </a:xfrm>
          <a:prstGeom prst="rect">
            <a:avLst/>
          </a:prstGeom>
          <a:noFill/>
        </p:spPr>
      </p:pic>
      <p:sp>
        <p:nvSpPr>
          <p:cNvPr id="11265" name="Rectangle 1"/>
          <p:cNvSpPr>
            <a:spLocks noChangeArrowheads="1"/>
          </p:cNvSpPr>
          <p:nvPr/>
        </p:nvSpPr>
        <p:spPr bwMode="auto">
          <a:xfrm>
            <a:off x="1071538" y="1214422"/>
            <a:ext cx="742952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800" dirty="0" smtClean="0">
                <a:latin typeface="Times New Roman" pitchFamily="18" charset="0"/>
                <a:cs typeface="Times New Roman" pitchFamily="18" charset="0"/>
              </a:rPr>
              <a:t>Всі ці дані потрібні аудитору для перевірки відповідності первинних документів чинному законодавству та правильності відображення операцій у бухгалтерському обліку на основі цих документів.</a:t>
            </a:r>
            <a:endParaRPr lang="uk-UA"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Games\psdfiles4.jpg"/>
          <p:cNvPicPr>
            <a:picLocks noChangeAspect="1" noChangeArrowheads="1"/>
          </p:cNvPicPr>
          <p:nvPr/>
        </p:nvPicPr>
        <p:blipFill>
          <a:blip r:embed="rId2"/>
          <a:srcRect/>
          <a:stretch>
            <a:fillRect/>
          </a:stretch>
        </p:blipFill>
        <p:spPr bwMode="auto">
          <a:xfrm>
            <a:off x="-5223639" y="-1071594"/>
            <a:ext cx="19796959" cy="8820095"/>
          </a:xfrm>
          <a:prstGeom prst="rect">
            <a:avLst/>
          </a:prstGeom>
          <a:noFill/>
        </p:spPr>
      </p:pic>
      <p:graphicFrame>
        <p:nvGraphicFramePr>
          <p:cNvPr id="3" name="Таблица 2"/>
          <p:cNvGraphicFramePr>
            <a:graphicFrameLocks noGrp="1"/>
          </p:cNvGraphicFramePr>
          <p:nvPr/>
        </p:nvGraphicFramePr>
        <p:xfrm>
          <a:off x="428595" y="1000107"/>
          <a:ext cx="8366153" cy="4241375"/>
        </p:xfrm>
        <a:graphic>
          <a:graphicData uri="http://schemas.openxmlformats.org/drawingml/2006/table">
            <a:tbl>
              <a:tblPr/>
              <a:tblGrid>
                <a:gridCol w="410106"/>
                <a:gridCol w="1558401"/>
                <a:gridCol w="3034781"/>
                <a:gridCol w="3362865"/>
              </a:tblGrid>
              <a:tr h="566104">
                <a:tc>
                  <a:txBody>
                    <a:bodyPr/>
                    <a:lstStyle/>
                    <a:p>
                      <a:pPr algn="just">
                        <a:lnSpc>
                          <a:spcPct val="115000"/>
                        </a:lnSpc>
                        <a:spcAft>
                          <a:spcPts val="0"/>
                        </a:spcAft>
                      </a:pPr>
                      <a:r>
                        <a:rPr lang="uk-UA" sz="1600" b="1" i="1" dirty="0">
                          <a:latin typeface="Times New Roman"/>
                          <a:ea typeface="Times New Roman"/>
                          <a:cs typeface="Times New Roman"/>
                        </a:rPr>
                        <a:t>№ з/п </a:t>
                      </a:r>
                      <a:endParaRPr lang="uk-UA" sz="1400" b="1" i="1" dirty="0">
                        <a:latin typeface="Calibri"/>
                        <a:ea typeface="Times New Roman"/>
                        <a:cs typeface="Times New Roman"/>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b="1" i="1" dirty="0">
                          <a:latin typeface="Times New Roman"/>
                          <a:ea typeface="Times New Roman"/>
                          <a:cs typeface="Times New Roman"/>
                        </a:rPr>
                        <a:t>Етап перевірки </a:t>
                      </a:r>
                      <a:endParaRPr lang="uk-UA" sz="1400" b="1" i="1" dirty="0">
                        <a:latin typeface="Calibri"/>
                        <a:ea typeface="Times New Roman"/>
                        <a:cs typeface="Times New Roman"/>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b="1" i="1" dirty="0">
                          <a:latin typeface="Times New Roman"/>
                          <a:ea typeface="Times New Roman"/>
                          <a:cs typeface="Times New Roman"/>
                        </a:rPr>
                        <a:t>Джерело інформації </a:t>
                      </a:r>
                      <a:endParaRPr lang="uk-UA" sz="1400" b="1" i="1" dirty="0">
                        <a:latin typeface="Calibri"/>
                        <a:ea typeface="Times New Roman"/>
                        <a:cs typeface="Times New Roman"/>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b="1" i="1" dirty="0">
                          <a:latin typeface="Times New Roman"/>
                          <a:ea typeface="Times New Roman"/>
                          <a:cs typeface="Times New Roman"/>
                        </a:rPr>
                        <a:t>Процедури аудиту </a:t>
                      </a:r>
                      <a:endParaRPr lang="uk-UA" sz="1400" b="1" i="1" dirty="0">
                        <a:latin typeface="Calibri"/>
                        <a:ea typeface="Times New Roman"/>
                        <a:cs typeface="Times New Roman"/>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5271">
                <a:tc>
                  <a:txBody>
                    <a:bodyPr/>
                    <a:lstStyle/>
                    <a:p>
                      <a:pPr algn="just">
                        <a:lnSpc>
                          <a:spcPct val="115000"/>
                        </a:lnSpc>
                        <a:spcAft>
                          <a:spcPts val="0"/>
                        </a:spcAft>
                      </a:pPr>
                      <a:r>
                        <a:rPr lang="uk-UA" sz="1600" dirty="0">
                          <a:latin typeface="Times New Roman"/>
                          <a:ea typeface="Times New Roman"/>
                          <a:cs typeface="Times New Roman"/>
                        </a:rPr>
                        <a:t>1. </a:t>
                      </a:r>
                      <a:endParaRPr lang="uk-UA" sz="1400" dirty="0">
                        <a:latin typeface="Calibri"/>
                        <a:ea typeface="Times New Roman"/>
                        <a:cs typeface="Times New Roman"/>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Перевірка фактів реєстрації підприємства та установчих документів за формальними ознаками </a:t>
                      </a:r>
                      <a:endParaRPr lang="uk-UA" sz="1400" dirty="0">
                        <a:latin typeface="Calibri"/>
                        <a:ea typeface="Times New Roman"/>
                        <a:cs typeface="Times New Roman"/>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Статут; засновницький договір; свідоцтво про державну реєстрацію суб’єкта підприємницької діяльності; довідка про включення до Єдиного державного реєстру підприємств і організацій; свідоцтво про реєстрацію платника ПДВ; ліцензії; патенти; протоколи зборів засновників </a:t>
                      </a:r>
                      <a:endParaRPr lang="uk-UA" sz="1400" dirty="0">
                        <a:latin typeface="Calibri"/>
                        <a:ea typeface="Times New Roman"/>
                        <a:cs typeface="Times New Roman"/>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latin typeface="Times New Roman"/>
                          <a:ea typeface="Times New Roman"/>
                          <a:cs typeface="Times New Roman"/>
                        </a:rPr>
                        <a:t>Перевірка фактів державної реєстрації підприємства, наявності: свідоцтва про державну реєстрацію (оригінал), статуту (оригінал), засновницького договору (оригінал), довідки про внесення до Єдиного державного реєстру підприємств та організацій (оригінал), свідоцтва про реєстрацію платником ПДВ (оригінал), банківських рахунків, форми власності, органів управління </a:t>
                      </a:r>
                      <a:endParaRPr lang="uk-UA" sz="1400" dirty="0">
                        <a:latin typeface="Calibri"/>
                        <a:ea typeface="Times New Roman"/>
                        <a:cs typeface="Times New Roman"/>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1" name="Rectangle 1"/>
          <p:cNvSpPr>
            <a:spLocks noChangeArrowheads="1"/>
          </p:cNvSpPr>
          <p:nvPr/>
        </p:nvSpPr>
        <p:spPr bwMode="auto">
          <a:xfrm>
            <a:off x="285720" y="214289"/>
            <a:ext cx="885828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Таблиця 1.</a:t>
            </a:r>
            <a:r>
              <a:rPr kumimoji="0" lang="uk-UA"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Основні елементи методики аудиту правових основ функціонування підприємства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3286</Words>
  <PresentationFormat>Экран (4:3)</PresentationFormat>
  <Paragraphs>230</Paragraphs>
  <Slides>42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Lenovo</cp:lastModifiedBy>
  <cp:revision>17</cp:revision>
  <dcterms:created xsi:type="dcterms:W3CDTF">2014-06-12T17:40:17Z</dcterms:created>
  <dcterms:modified xsi:type="dcterms:W3CDTF">2014-06-14T23:30:15Z</dcterms:modified>
</cp:coreProperties>
</file>