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2" r:id="rId3"/>
    <p:sldId id="260" r:id="rId4"/>
    <p:sldId id="257" r:id="rId5"/>
    <p:sldId id="259" r:id="rId6"/>
    <p:sldId id="261" r:id="rId7"/>
    <p:sldId id="263" r:id="rId8"/>
    <p:sldId id="265" r:id="rId9"/>
    <p:sldId id="276" r:id="rId10"/>
    <p:sldId id="275" r:id="rId11"/>
    <p:sldId id="264" r:id="rId12"/>
    <p:sldId id="267" r:id="rId13"/>
    <p:sldId id="270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AC00"/>
    <a:srgbClr val="00D000"/>
    <a:srgbClr val="00CC66"/>
    <a:srgbClr val="33CC33"/>
    <a:srgbClr val="FF66F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2046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1C2BD9D-1609-478D-BAB2-990830673E54}" type="datetimeFigureOut">
              <a:rPr lang="ru-RU"/>
              <a:pPr>
                <a:defRPr/>
              </a:pPr>
              <a:t>10.11.2022</a:t>
            </a:fld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B17FD08-A2A9-4E91-AE11-6B3EB6AE0E5F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800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69759-E783-4C3E-8815-CBDC5B89BE6F}" type="datetimeFigureOut">
              <a:rPr lang="ru-RU"/>
              <a:pPr>
                <a:defRPr/>
              </a:pPr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267E3-84FC-4516-AC53-BAD9C2913948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61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68799-02A7-4FE2-B201-EF605194A5A4}" type="datetimeFigureOut">
              <a:rPr lang="ru-RU"/>
              <a:pPr>
                <a:defRPr/>
              </a:pPr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C6895-7C08-4652-84F7-A3998954132C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590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F13E0-B188-4733-9E05-58735E5BC778}" type="datetimeFigureOut">
              <a:rPr lang="ru-RU"/>
              <a:pPr>
                <a:defRPr/>
              </a:pPr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F1AE2-0FC9-43C6-8C75-0486020C4D85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731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1583E-304E-4602-89F4-1F2CAC5CDD82}" type="datetimeFigureOut">
              <a:rPr lang="ru-RU"/>
              <a:pPr>
                <a:defRPr/>
              </a:pPr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96F19-4FED-44E8-AFFD-A51B90644E66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206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6D9EC-BF99-4144-916F-EBB904B9DB28}" type="datetimeFigureOut">
              <a:rPr lang="ru-RU"/>
              <a:pPr>
                <a:defRPr/>
              </a:pPr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A45B0-2CD4-4EBD-A3CF-F65FC246D073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634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D5F79-0D7F-45C5-BA63-E0408CAB58C3}" type="datetimeFigureOut">
              <a:rPr lang="ru-RU"/>
              <a:pPr>
                <a:defRPr/>
              </a:pPr>
              <a:t>10.11.2022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2A4FD-732E-42E8-ADEA-A142158289F3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646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FF656-4218-4C69-BD08-D71C93BF3486}" type="datetimeFigureOut">
              <a:rPr lang="ru-RU"/>
              <a:pPr>
                <a:defRPr/>
              </a:pPr>
              <a:t>10.11.2022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5B998-0F90-49BB-B88D-869048A128F0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894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A5AD8-5F32-48F5-A310-893299925D2A}" type="datetimeFigureOut">
              <a:rPr lang="ru-RU"/>
              <a:pPr>
                <a:defRPr/>
              </a:pPr>
              <a:t>10.11.2022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01C63-36E5-48EC-926F-EA2163AE857A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440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61E32-E88E-4D59-BEDD-A3B79B9F6ABD}" type="datetimeFigureOut">
              <a:rPr lang="ru-RU"/>
              <a:pPr>
                <a:defRPr/>
              </a:pPr>
              <a:t>10.11.2022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DDC08-018D-4B37-A2A3-6C63DC0E231F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380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BDD7A-9A45-424D-BA5B-A672F8E59C1D}" type="datetimeFigureOut">
              <a:rPr lang="ru-RU"/>
              <a:pPr>
                <a:defRPr/>
              </a:pPr>
              <a:t>10.11.2022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67B4F-CE7C-44FE-8FF4-24E531B4A449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0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D076C-71AD-4C23-8FD4-B0800BE5DFA5}" type="datetimeFigureOut">
              <a:rPr lang="ru-RU"/>
              <a:pPr>
                <a:defRPr/>
              </a:pPr>
              <a:t>10.11.2022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CA04A-4BA2-40FD-B6EF-A0DAA1CA6B61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939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2E5068-EFBD-47E1-A70A-410CA8121585}" type="datetimeFigureOut">
              <a:rPr lang="ru-RU"/>
              <a:pPr>
                <a:defRPr/>
              </a:pPr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5E417F-97A6-47A0-B4AF-54D91C1A2A71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rgbClr val="00FF0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6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Психологічна допомога у кризових ситуаціях</a:t>
            </a:r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кщо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 криза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про себе знати,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зайняти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активну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життєву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позицію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в першу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чергу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самого себе.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Л. Б. Шнейдер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2" descr="C:\Users\Пользователь\Desktop\d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1752600"/>
            <a:ext cx="219075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001125" cy="1928813"/>
          </a:xfrm>
        </p:spPr>
        <p:txBody>
          <a:bodyPr/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Телефонне консультування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 – це телефонна допомога для людей в кризовому стані.</a:t>
            </a:r>
            <a:endParaRPr lang="ru-RU" smtClean="0"/>
          </a:p>
        </p:txBody>
      </p:sp>
      <p:sp>
        <p:nvSpPr>
          <p:cNvPr id="1126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3" y="1857375"/>
            <a:ext cx="8715375" cy="2709863"/>
          </a:xfrm>
        </p:spPr>
        <p:txBody>
          <a:bodyPr/>
          <a:lstStyle/>
          <a:p>
            <a:pPr algn="l"/>
            <a:r>
              <a:rPr lang="ru-RU" sz="4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Телефонна психотерапевтична бесіда обов’язково включає два основні моменти:</a:t>
            </a:r>
            <a:br>
              <a:rPr lang="ru-RU" sz="4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емпатійне слухання;</a:t>
            </a:r>
            <a:br>
              <a:rPr lang="ru-RU" sz="4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власне психокорекційна робота.</a:t>
            </a:r>
            <a:endParaRPr lang="ru-RU" sz="4400" smtClean="0">
              <a:solidFill>
                <a:schemeClr val="tx1"/>
              </a:solidFill>
            </a:endParaRPr>
          </a:p>
        </p:txBody>
      </p:sp>
      <p:pic>
        <p:nvPicPr>
          <p:cNvPr id="11268" name="Picture 1" descr="C:\Users\Пользователь\Desktop\consult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5214938"/>
            <a:ext cx="2428875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14313" y="0"/>
            <a:ext cx="8786812" cy="717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just">
              <a:defRPr/>
            </a:pP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Психологічний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дебрифінг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формою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кризової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інтервенції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особливим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чином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організованим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обговоренням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групах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людей,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спільно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пережили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стресову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кризову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подію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Метою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мінімізація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психологічних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страждань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    Вона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визначає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дебрифінгу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- «опрацьовування» негативних вражень, реакцій і відчуттів;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- когнітивна організація досвіду, що </a:t>
            </a:r>
            <a:r>
              <a:rPr lang="uk-UA" sz="2200" dirty="0" err="1">
                <a:latin typeface="Times New Roman" pitchFamily="18" charset="0"/>
                <a:cs typeface="Times New Roman" pitchFamily="18" charset="0"/>
              </a:rPr>
              <a:t>переживається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(усвідомлення травматичної події, реакцій і симптомів, які її супроводжують і нею викликані);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- зниження індивідуальної та групової напруги;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- зменшення уявлень про унікальність і </a:t>
            </a:r>
            <a:r>
              <a:rPr lang="uk-UA" sz="2200" dirty="0" err="1">
                <a:latin typeface="Times New Roman" pitchFamily="18" charset="0"/>
                <a:cs typeface="Times New Roman" pitchFamily="18" charset="0"/>
              </a:rPr>
              <a:t>патологічність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власних відчуттів і реакцій;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- нормалізація станів/самопочуття (поява можливості обговорити кризову ситуацію та поділитися один з одним своїми переживаннями);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- мобілізація внутрішніх і зовнішніх ресурсів і посилення групової підтримки, солідарності та розуміння;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- підготовка до переживання тих симптомів або реакцій, які можуть виникнути через декілька днів чи тижнів;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- визначення засобів подальшої допомоги та інформування учасників групової дискусії, куди і до кого можна звернутися у разі потреби.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>
              <a:defRPr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71438" y="0"/>
            <a:ext cx="8929687" cy="680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u="sng" dirty="0">
                <a:latin typeface="Times New Roman" pitchFamily="18" charset="0"/>
                <a:cs typeface="Times New Roman" pitchFamily="18" charset="0"/>
              </a:rPr>
              <a:t>ПОДОЛАННЯ ЯК МОДЕЛЬ ВИРІШЕННЯ ПРОБЛЕМ</a:t>
            </a:r>
            <a:endParaRPr lang="uk-UA" sz="3200" b="1" i="1" u="sng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Поняттю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3400" i="1" dirty="0" err="1">
                <a:latin typeface="Times New Roman" pitchFamily="18" charset="0"/>
                <a:cs typeface="Times New Roman" pitchFamily="18" charset="0"/>
              </a:rPr>
              <a:t>психологічне</a:t>
            </a:r>
            <a:r>
              <a:rPr lang="ru-RU" sz="3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i="1" dirty="0" err="1">
                <a:latin typeface="Times New Roman" pitchFamily="18" charset="0"/>
                <a:cs typeface="Times New Roman" pitchFamily="18" charset="0"/>
              </a:rPr>
              <a:t>подолання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» в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зарубіжній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психології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відповідає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3400" i="1" dirty="0" err="1">
                <a:latin typeface="Times New Roman" pitchFamily="18" charset="0"/>
                <a:cs typeface="Times New Roman" pitchFamily="18" charset="0"/>
              </a:rPr>
              <a:t>сорing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англ. «</a:t>
            </a:r>
            <a:r>
              <a:rPr lang="ru-RU" sz="3400" i="1" dirty="0">
                <a:latin typeface="Times New Roman" pitchFamily="18" charset="0"/>
                <a:cs typeface="Times New Roman" pitchFamily="18" charset="0"/>
              </a:rPr>
              <a:t>соре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» –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долати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змістом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ближче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адаптація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», яке у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вітчизняній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психології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останнього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часу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застосовувалося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частіше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400" b="1" dirty="0" err="1">
                <a:latin typeface="Times New Roman" pitchFamily="18" charset="0"/>
                <a:cs typeface="Times New Roman" pitchFamily="18" charset="0"/>
              </a:rPr>
              <a:t>Психологічне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>
                <a:latin typeface="Times New Roman" pitchFamily="18" charset="0"/>
                <a:cs typeface="Times New Roman" pitchFamily="18" charset="0"/>
              </a:rPr>
              <a:t>подолання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індивідуальний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ситуацією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власної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логіки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значущості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житті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психологічних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можливостей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7200" algn="just" eaLnBrk="0" hangingPunct="0">
              <a:defRPr/>
            </a:pP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1"/>
          <p:cNvSpPr>
            <a:spLocks noChangeArrowheads="1"/>
          </p:cNvSpPr>
          <p:nvPr/>
        </p:nvSpPr>
        <p:spPr bwMode="auto">
          <a:xfrm>
            <a:off x="285750" y="214313"/>
            <a:ext cx="8572500" cy="507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5400">
                <a:latin typeface="Times New Roman" pitchFamily="18" charset="0"/>
                <a:cs typeface="Times New Roman" pitchFamily="18" charset="0"/>
              </a:rPr>
              <a:t>Визначають такі </a:t>
            </a:r>
            <a:r>
              <a:rPr lang="ru-RU" sz="5400" b="1" i="1">
                <a:latin typeface="Times New Roman" pitchFamily="18" charset="0"/>
                <a:cs typeface="Times New Roman" pitchFamily="18" charset="0"/>
              </a:rPr>
              <a:t>модуси психологічного подолання</a:t>
            </a:r>
            <a:r>
              <a:rPr lang="ru-RU" sz="5400">
                <a:latin typeface="Times New Roman" pitchFamily="18" charset="0"/>
                <a:cs typeface="Times New Roman" pitchFamily="18" charset="0"/>
              </a:rPr>
              <a:t>: </a:t>
            </a:r>
          </a:p>
          <a:p>
            <a:pPr algn="ctr">
              <a:buFontTx/>
              <a:buChar char="-"/>
            </a:pPr>
            <a:r>
              <a:rPr lang="ru-RU" sz="5400" i="1">
                <a:latin typeface="Times New Roman" pitchFamily="18" charset="0"/>
                <a:cs typeface="Times New Roman" pitchFamily="18" charset="0"/>
              </a:rPr>
              <a:t>спрямоване на вирішення проблеми;</a:t>
            </a:r>
          </a:p>
          <a:p>
            <a:pPr algn="ctr">
              <a:buFontTx/>
              <a:buChar char="-"/>
            </a:pPr>
            <a:r>
              <a:rPr lang="ru-RU" sz="5400" i="1">
                <a:latin typeface="Times New Roman" pitchFamily="18" charset="0"/>
                <a:cs typeface="Times New Roman" pitchFamily="18" charset="0"/>
              </a:rPr>
              <a:t> на зміну власних установок щодо ситуації</a:t>
            </a:r>
            <a:r>
              <a:rPr lang="ru-RU" sz="54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142875" y="0"/>
            <a:ext cx="8858250" cy="649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Критерії ефективності стратегій подолання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3200" i="1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ситуаційний критерій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 – процес подолання можна вважати завершеним тоді, коли ситуація для суб’єкта втратила свою негативну значущість;</a:t>
            </a:r>
          </a:p>
          <a:p>
            <a:pPr algn="just"/>
            <a:r>
              <a:rPr lang="ru-RU" sz="3200">
                <a:latin typeface="Times New Roman" pitchFamily="18" charset="0"/>
                <a:cs typeface="Times New Roman" pitchFamily="18" charset="0"/>
              </a:rPr>
              <a:t>– </a:t>
            </a: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особистісний критерій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 – відбувається помітне пониження рівня невротизації особистості, що виражається у зниженні депресії, тривожності, дратівливості та психосоматичної симптоматики;</a:t>
            </a:r>
          </a:p>
          <a:p>
            <a:pPr algn="just"/>
            <a:r>
              <a:rPr lang="ru-RU" sz="3200">
                <a:latin typeface="Times New Roman" pitchFamily="18" charset="0"/>
                <a:cs typeface="Times New Roman" pitchFamily="18" charset="0"/>
              </a:rPr>
              <a:t>– </a:t>
            </a: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адаптаційний критерій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. Надійним критерієм ефективності копінг можна вважати ослаблення відчуття вразливості до стресів, підвищення адаптаційних ресурсів.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0" y="0"/>
            <a:ext cx="9072563" cy="529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7200" algn="just"/>
            <a:endParaRPr lang="uk-UA" sz="1400" b="1">
              <a:solidFill>
                <a:srgbClr val="800000"/>
              </a:solidFill>
              <a:cs typeface="Times New Roman" pitchFamily="18" charset="0"/>
            </a:endParaRPr>
          </a:p>
          <a:p>
            <a:pPr indent="457200" algn="ctr"/>
            <a:r>
              <a:rPr lang="uk-UA" sz="54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!!! Головне завдання спеціаліста</a:t>
            </a:r>
            <a:r>
              <a:rPr lang="uk-UA" sz="540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– знайти </a:t>
            </a:r>
            <a:r>
              <a:rPr lang="uk-UA" sz="5400" b="1" u="sng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як найбільше ресурсів клієнта </a:t>
            </a:r>
            <a:r>
              <a:rPr lang="uk-UA" sz="540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для подолання ним життєвих труднощів (стресів, криз, травм). 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00FF00"/>
          </a:solidFill>
        </p:spPr>
        <p:txBody>
          <a:bodyPr/>
          <a:lstStyle/>
          <a:p>
            <a:pPr eaLnBrk="1" hangingPunct="1"/>
            <a:r>
              <a:rPr lang="ru-RU" sz="4800" b="1" u="sng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u="sng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u="sng" smtClean="0">
                <a:latin typeface="Times New Roman" pitchFamily="18" charset="0"/>
                <a:cs typeface="Times New Roman" pitchFamily="18" charset="0"/>
              </a:rPr>
              <a:t>Стратегії психо</a:t>
            </a:r>
            <a:r>
              <a:rPr lang="uk-UA" sz="4800" b="1" u="sng" smtClean="0">
                <a:latin typeface="Times New Roman" pitchFamily="18" charset="0"/>
                <a:cs typeface="Times New Roman" pitchFamily="18" charset="0"/>
              </a:rPr>
              <a:t>логічної</a:t>
            </a:r>
            <a:r>
              <a:rPr lang="ru-RU" sz="4800" b="1" u="sng" smtClean="0">
                <a:latin typeface="Times New Roman" pitchFamily="18" charset="0"/>
                <a:cs typeface="Times New Roman" pitchFamily="18" charset="0"/>
              </a:rPr>
              <a:t> допомоги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1.  Соціальна підтримка. </a:t>
            </a:r>
            <a:br>
              <a:rPr lang="ru-RU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2.  Цілісне ставлення до здоров’я</a:t>
            </a:r>
            <a:br>
              <a:rPr lang="ru-RU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3.  Бібліотерапія</a:t>
            </a:r>
            <a:br>
              <a:rPr lang="ru-RU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4.  Власне психо</a:t>
            </a:r>
            <a:r>
              <a:rPr lang="uk-UA" b="1" i="1" smtClean="0">
                <a:latin typeface="Times New Roman" pitchFamily="18" charset="0"/>
                <a:cs typeface="Times New Roman" pitchFamily="18" charset="0"/>
              </a:rPr>
              <a:t>логічна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допомога</a:t>
            </a:r>
            <a:br>
              <a:rPr lang="ru-RU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smtClean="0">
                <a:latin typeface="Times New Roman" pitchFamily="18" charset="0"/>
                <a:cs typeface="Times New Roman" pitchFamily="18" charset="0"/>
              </a:rPr>
            </a:br>
            <a:endParaRPr lang="ru-RU" b="1" i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2" descr="C:\Users\Пользователь\Desktop\56989_3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4357688"/>
            <a:ext cx="4357688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FF00"/>
          </a:solidFill>
        </p:spPr>
        <p:txBody>
          <a:bodyPr>
            <a:normAutofit fontScale="70000" lnSpcReduction="20000"/>
          </a:bodyPr>
          <a:lstStyle/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600" b="1" u="sng" dirty="0">
                <a:latin typeface="Times New Roman" pitchFamily="18" charset="0"/>
                <a:cs typeface="Times New Roman" pitchFamily="18" charset="0"/>
              </a:rPr>
              <a:t>ДОСЛІДЖЕННЯ КРИЗОВИХ СТАНІВ</a:t>
            </a:r>
          </a:p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600" b="1" i="1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4600" i="1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4600" b="1" i="1" dirty="0" err="1">
                <a:latin typeface="Times New Roman" pitchFamily="18" charset="0"/>
                <a:cs typeface="Times New Roman" pitchFamily="18" charset="0"/>
              </a:rPr>
              <a:t>Збір</a:t>
            </a:r>
            <a:r>
              <a:rPr lang="ru-RU" sz="4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b="1" i="1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endParaRPr lang="ru-RU" sz="4600" b="1" i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600" b="1" i="1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4600" i="1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4600" b="1" i="1" dirty="0" err="1">
                <a:latin typeface="Times New Roman" pitchFamily="18" charset="0"/>
                <a:cs typeface="Times New Roman" pitchFamily="18" charset="0"/>
              </a:rPr>
              <a:t>Формулювання</a:t>
            </a:r>
            <a:r>
              <a:rPr lang="ru-RU" sz="4600" b="1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600" b="1" i="1" dirty="0" err="1">
                <a:latin typeface="Times New Roman" pitchFamily="18" charset="0"/>
                <a:cs typeface="Times New Roman" pitchFamily="18" charset="0"/>
              </a:rPr>
              <a:t>переформульовування</a:t>
            </a:r>
            <a:r>
              <a:rPr lang="ru-RU" sz="4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b="1" i="1" dirty="0" err="1">
                <a:latin typeface="Times New Roman" pitchFamily="18" charset="0"/>
                <a:cs typeface="Times New Roman" pitchFamily="18" charset="0"/>
              </a:rPr>
              <a:t>проблеми</a:t>
            </a:r>
            <a:endParaRPr lang="ru-RU" sz="4600" b="1" i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600" b="1" i="1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4600" i="1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4600" b="1" i="1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4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b="1" i="1" dirty="0" err="1">
                <a:latin typeface="Times New Roman" pitchFamily="18" charset="0"/>
                <a:cs typeface="Times New Roman" pitchFamily="18" charset="0"/>
              </a:rPr>
              <a:t>спеціального</a:t>
            </a:r>
            <a:r>
              <a:rPr lang="ru-RU" sz="4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b="1" i="1" dirty="0" err="1">
                <a:latin typeface="Times New Roman" pitchFamily="18" charset="0"/>
                <a:cs typeface="Times New Roman" pitchFamily="18" charset="0"/>
              </a:rPr>
              <a:t>психологічного</a:t>
            </a:r>
            <a:r>
              <a:rPr lang="ru-RU" sz="4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b="1" i="1" dirty="0" err="1">
                <a:latin typeface="Times New Roman" pitchFamily="18" charset="0"/>
                <a:cs typeface="Times New Roman" pitchFamily="18" charset="0"/>
              </a:rPr>
              <a:t>діагностичного</a:t>
            </a:r>
            <a:r>
              <a:rPr lang="ru-RU" sz="4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b="1" i="1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endParaRPr lang="ru-RU" sz="4600" b="1" i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600" b="1" i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600" i="1" dirty="0">
                <a:latin typeface="Times New Roman" pitchFamily="18" charset="0"/>
                <a:cs typeface="Times New Roman" pitchFamily="18" charset="0"/>
              </a:rPr>
              <a:t>.  </a:t>
            </a:r>
            <a:r>
              <a:rPr lang="ru-RU" sz="4600" b="1" i="1" dirty="0" err="1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sz="4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b="1" i="1" dirty="0" err="1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4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b="1" i="1" dirty="0" err="1">
                <a:latin typeface="Times New Roman" pitchFamily="18" charset="0"/>
                <a:cs typeface="Times New Roman" pitchFamily="18" charset="0"/>
              </a:rPr>
              <a:t>кризового</a:t>
            </a:r>
            <a:r>
              <a:rPr lang="ru-RU" sz="4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b="1" i="1" dirty="0" err="1">
                <a:latin typeface="Times New Roman" pitchFamily="18" charset="0"/>
                <a:cs typeface="Times New Roman" pitchFamily="18" charset="0"/>
              </a:rPr>
              <a:t>чинника</a:t>
            </a:r>
            <a:r>
              <a:rPr lang="ru-RU" sz="4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b="1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4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b="1" i="1" dirty="0" err="1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sz="4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b="1" i="1" dirty="0" err="1">
                <a:latin typeface="Times New Roman" pitchFamily="18" charset="0"/>
                <a:cs typeface="Times New Roman" pitchFamily="18" charset="0"/>
              </a:rPr>
              <a:t>можливостей</a:t>
            </a:r>
            <a:r>
              <a:rPr lang="ru-RU" sz="4600" b="1" i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4600" b="1" i="1" dirty="0" err="1">
                <a:latin typeface="Times New Roman" pitchFamily="18" charset="0"/>
                <a:cs typeface="Times New Roman" pitchFamily="18" charset="0"/>
              </a:rPr>
              <a:t>реабілітації</a:t>
            </a:r>
            <a:endParaRPr lang="ru-RU" sz="4600" b="1" i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600" b="1" i="1" dirty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4600" i="1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4600" b="1" i="1" dirty="0" err="1">
                <a:latin typeface="Times New Roman" pitchFamily="18" charset="0"/>
                <a:cs typeface="Times New Roman" pitchFamily="18" charset="0"/>
              </a:rPr>
              <a:t>Формулювання</a:t>
            </a:r>
            <a:r>
              <a:rPr lang="ru-RU" sz="4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b="1" i="1" dirty="0" err="1">
                <a:latin typeface="Times New Roman" pitchFamily="18" charset="0"/>
                <a:cs typeface="Times New Roman" pitchFamily="18" charset="0"/>
              </a:rPr>
              <a:t>психологічного</a:t>
            </a:r>
            <a:r>
              <a:rPr lang="ru-RU" sz="4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b="1" i="1" dirty="0" err="1">
                <a:latin typeface="Times New Roman" pitchFamily="18" charset="0"/>
                <a:cs typeface="Times New Roman" pitchFamily="18" charset="0"/>
              </a:rPr>
              <a:t>експертного</a:t>
            </a:r>
            <a:r>
              <a:rPr lang="ru-RU" sz="4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b="1" i="1" dirty="0" err="1">
                <a:latin typeface="Times New Roman" pitchFamily="18" charset="0"/>
                <a:cs typeface="Times New Roman" pitchFamily="18" charset="0"/>
              </a:rPr>
              <a:t>висновку</a:t>
            </a:r>
            <a:endParaRPr lang="ru-RU" sz="4600" b="1" i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3200" b="1" i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3200" b="1" i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3200" b="1" i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3200" b="1" i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pic>
        <p:nvPicPr>
          <p:cNvPr id="4099" name="Picture 2" descr="C:\Users\Пользователь\Desktop\i-1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38" y="4429125"/>
            <a:ext cx="3357562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0" y="0"/>
            <a:ext cx="9144000" cy="6370638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ctr"/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Соціально-психологічний супровід кризової особистості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/>
            <a:r>
              <a:rPr lang="ru-RU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Супровід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– особлива форма пролонгованої психологічної і соціальної допомоги – патронажу. Патронаж - цілісна та комплексна система соціальної підтримки і психолого-педагогічної допомоги, що надається в рамках діяльності соціально-психологічних служб. На відміну від корекції він припускає не «виправлення недоліків і переробку», а пошук ресурсів особистості, опору на власні можливості та створення на цій основі психологічних, соціальних і педагогічних умов для відновлення продуктивних зв’язків зі світом людей.</a:t>
            </a:r>
          </a:p>
          <a:p>
            <a:pPr indent="450850" algn="just" eaLnBrk="0" hangingPunct="0"/>
            <a:r>
              <a:rPr lang="ru-RU" sz="2400">
                <a:latin typeface="Times New Roman" pitchFamily="18" charset="0"/>
                <a:cs typeface="Times New Roman" pitchFamily="18" charset="0"/>
              </a:rPr>
              <a:t>В 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соціально-психологічному супроводі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є три 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етапи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: </a:t>
            </a:r>
          </a:p>
          <a:p>
            <a:pPr indent="450850" algn="just" eaLnBrk="0" hangingPunct="0">
              <a:buFontTx/>
              <a:buChar char="-"/>
            </a:pP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діагностично-аналітичний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 (слугує основою для постановки мети); </a:t>
            </a:r>
          </a:p>
          <a:p>
            <a:pPr indent="450850" algn="just" eaLnBrk="0" hangingPunct="0">
              <a:buFontTx/>
              <a:buChar char="-"/>
            </a:pP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власне діяльнісний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 (відбір і застосування методичних засобів); </a:t>
            </a:r>
          </a:p>
          <a:p>
            <a:pPr indent="450850" algn="just" eaLnBrk="0" hangingPunct="0">
              <a:buFontTx/>
              <a:buChar char="-"/>
            </a:pP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контрольно-аналітичний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 (аналіз кінцевих і проміжних результатів, що дозволяє коректувати хід роботи).</a:t>
            </a:r>
          </a:p>
          <a:p>
            <a:pPr indent="450850" algn="just" eaLnBrk="0" hangingPunct="0">
              <a:buFontTx/>
              <a:buChar char="-"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-39688"/>
            <a:ext cx="9144000" cy="6897688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just" eaLnBrk="0" hangingPunct="0">
              <a:tabLst>
                <a:tab pos="285750" algn="l"/>
              </a:tabLst>
              <a:defRPr/>
            </a:pP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Кризове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втручання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інтервенція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екстрена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невідкладна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психологічна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швидка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спрямована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повернення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до адаптивного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запобігання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психопатології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зниження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негативної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травматичної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події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зняття симптомів;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відновлення </a:t>
            </a:r>
            <a:r>
              <a:rPr lang="uk-UA" sz="2200" dirty="0" err="1">
                <a:latin typeface="Times New Roman" pitchFamily="18" charset="0"/>
                <a:cs typeface="Times New Roman" pitchFamily="18" charset="0"/>
              </a:rPr>
              <a:t>докризового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рівня функціонування;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усвідомлення тих подій, які приводять до стану дисбалансу;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виявлення внутрішніх ресурсів клієнта, його сім’ї та різних форм допомоги ззовні для подолання кризи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     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Принципи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кризової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інтервенції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: 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емпатійний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контакт,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вага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клієнта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невідкладність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короткочасність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простота,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високий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активності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консультанта,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обмеження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мети,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реалістичність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фокусованість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основній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проблемі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симптомо-центрований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контроль. </a:t>
            </a:r>
          </a:p>
          <a:p>
            <a:pPr indent="450850" eaLnBrk="0" hangingPunct="0">
              <a:tabLst>
                <a:tab pos="285750" algn="l"/>
              </a:tabLst>
              <a:defRPr/>
            </a:pPr>
            <a:endParaRPr lang="uk-UA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7200" algn="ctr"/>
            <a:endParaRPr lang="uk-UA" sz="1400">
              <a:cs typeface="Times New Roman" pitchFamily="18" charset="0"/>
            </a:endParaRPr>
          </a:p>
          <a:p>
            <a:pPr indent="457200" eaLnBrk="0" hangingPunct="0"/>
            <a:endParaRPr lang="ru-RU">
              <a:cs typeface="Times New Roman" pitchFamily="18" charset="0"/>
            </a:endParaRPr>
          </a:p>
        </p:txBody>
      </p:sp>
      <p:sp>
        <p:nvSpPr>
          <p:cNvPr id="6148" name="Rectangle 1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7200"/>
            <a:endParaRPr lang="uk-UA"/>
          </a:p>
        </p:txBody>
      </p:sp>
      <p:pic>
        <p:nvPicPr>
          <p:cNvPr id="6149" name="Picture 1" descr="C:\Users\Пользователь\Desktop\скачанные файлы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88" y="3143250"/>
            <a:ext cx="3643312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7171" name="Прямоугольник 4"/>
          <p:cNvSpPr>
            <a:spLocks noChangeArrowheads="1"/>
          </p:cNvSpPr>
          <p:nvPr/>
        </p:nvSpPr>
        <p:spPr bwMode="auto">
          <a:xfrm>
            <a:off x="142875" y="285750"/>
            <a:ext cx="8715375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800" b="1">
                <a:latin typeface="Times New Roman" pitchFamily="18" charset="0"/>
                <a:cs typeface="Times New Roman" pitchFamily="18" charset="0"/>
              </a:rPr>
              <a:t>Провідні методи кризової інтервенції:</a:t>
            </a:r>
          </a:p>
          <a:p>
            <a:r>
              <a:rPr lang="ru-RU" sz="4400">
                <a:latin typeface="Times New Roman" pitchFamily="18" charset="0"/>
                <a:cs typeface="Times New Roman" pitchFamily="18" charset="0"/>
              </a:rPr>
              <a:t>     -психотерапія (кризова психотерапія); </a:t>
            </a:r>
          </a:p>
          <a:p>
            <a:r>
              <a:rPr lang="ru-RU" sz="4400">
                <a:latin typeface="Times New Roman" pitchFamily="18" charset="0"/>
                <a:cs typeface="Times New Roman" pitchFamily="18" charset="0"/>
              </a:rPr>
              <a:t>     -кризове консультування</a:t>
            </a:r>
            <a:r>
              <a:rPr lang="uk-UA" sz="4400">
                <a:latin typeface="Times New Roman" pitchFamily="18" charset="0"/>
                <a:cs typeface="Times New Roman" pitchFamily="18" charset="0"/>
              </a:rPr>
              <a:t>.                     </a:t>
            </a:r>
          </a:p>
          <a:p>
            <a:r>
              <a:rPr lang="uk-UA" sz="4400">
                <a:latin typeface="Times New Roman" pitchFamily="18" charset="0"/>
                <a:cs typeface="Times New Roman" pitchFamily="18" charset="0"/>
              </a:rPr>
              <a:t>     С</a:t>
            </a:r>
            <a:r>
              <a:rPr lang="ru-RU" sz="4400">
                <a:latin typeface="Times New Roman" pitchFamily="18" charset="0"/>
                <a:cs typeface="Times New Roman" pitchFamily="18" charset="0"/>
              </a:rPr>
              <a:t>пецифічною формою кризової інтервенції є також </a:t>
            </a:r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телефонне консультування</a:t>
            </a:r>
            <a:r>
              <a:rPr lang="uk-UA" sz="4400" b="1"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8195" name="Прямоугольник 4"/>
          <p:cNvSpPr>
            <a:spLocks noChangeArrowheads="1"/>
          </p:cNvSpPr>
          <p:nvPr/>
        </p:nvSpPr>
        <p:spPr bwMode="auto">
          <a:xfrm>
            <a:off x="142875" y="285750"/>
            <a:ext cx="8715375" cy="606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Times New Roman" pitchFamily="18" charset="0"/>
                <a:cs typeface="Times New Roman" pitchFamily="18" charset="0"/>
              </a:rPr>
              <a:t>Кризова психотерапія</a:t>
            </a:r>
            <a:r>
              <a:rPr lang="ru-RU" sz="4400">
                <a:latin typeface="Times New Roman" pitchFamily="18" charset="0"/>
                <a:cs typeface="Times New Roman" pitchFamily="18" charset="0"/>
              </a:rPr>
              <a:t> -психотерапевтична допомога людям, які знаходяться в кризовому стані</a:t>
            </a:r>
            <a:r>
              <a:rPr lang="uk-UA" sz="440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4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440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200">
                <a:latin typeface="Times New Roman" pitchFamily="18" charset="0"/>
                <a:cs typeface="Times New Roman" pitchFamily="18" charset="0"/>
              </a:rPr>
              <a:t>При цьому такий варіант кризового втручання обирається лише тоді, коли людина знаходиться не просто у кризовому стані, а в ситуації «патологічної кризи».</a:t>
            </a:r>
            <a:endParaRPr lang="ru-RU" sz="42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0" y="0"/>
            <a:ext cx="9072563" cy="569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Кризове психологічне консультування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 – це професійна допомога клієнту в пошуку вирішення проблемної ситуації. </a:t>
            </a:r>
          </a:p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     Його метою і завданнями є: </a:t>
            </a:r>
          </a:p>
          <a:p>
            <a:r>
              <a:rPr lang="uk-UA" sz="2800">
                <a:latin typeface="Times New Roman" pitchFamily="18" charset="0"/>
                <a:cs typeface="Times New Roman" pitchFamily="18" charset="0"/>
              </a:rPr>
              <a:t>- емоційна підтримка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800">
                <a:latin typeface="Times New Roman" pitchFamily="18" charset="0"/>
                <a:cs typeface="Times New Roman" pitchFamily="18" charset="0"/>
              </a:rPr>
              <a:t> й увага до переживань клієнта; 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>
                <a:latin typeface="Times New Roman" pitchFamily="18" charset="0"/>
                <a:cs typeface="Times New Roman" pitchFamily="18" charset="0"/>
              </a:rPr>
              <a:t>- розширення свідомості та підвищення психологічної компетентності; 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>
                <a:latin typeface="Times New Roman" pitchFamily="18" charset="0"/>
                <a:cs typeface="Times New Roman" pitchFamily="18" charset="0"/>
              </a:rPr>
              <a:t>- зміна ставлення до проблеми (від «глухого кута» до «вибору рішення»);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>
                <a:latin typeface="Times New Roman" pitchFamily="18" charset="0"/>
                <a:cs typeface="Times New Roman" pitchFamily="18" charset="0"/>
              </a:rPr>
              <a:t>- підвищення стресової та кризової толерантності; 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>
                <a:latin typeface="Times New Roman" pitchFamily="18" charset="0"/>
                <a:cs typeface="Times New Roman" pitchFamily="18" charset="0"/>
              </a:rPr>
              <a:t>- розвиток реалістичності та плюралістичності світогляду; 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>
                <a:latin typeface="Times New Roman" pitchFamily="18" charset="0"/>
                <a:cs typeface="Times New Roman" pitchFamily="18" charset="0"/>
              </a:rPr>
              <a:t>- підвищення відповідальності клієнта і вироблення готовності до творчого освоєння світу.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1" descr="C:\Users\Пользователь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175" y="5167313"/>
            <a:ext cx="1647825" cy="169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142875" y="142875"/>
            <a:ext cx="8858250" cy="629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uk-UA" sz="3600" b="1" i="1" u="sng">
                <a:latin typeface="Times New Roman" pitchFamily="18" charset="0"/>
              </a:rPr>
              <a:t>Стадії кризи: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endParaRPr lang="uk-UA" sz="3600" b="1" i="1" u="sng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uk-UA" sz="3600" b="1">
                <a:latin typeface="Times New Roman" pitchFamily="18" charset="0"/>
              </a:rPr>
              <a:t>     0 стадія – ШОК</a:t>
            </a:r>
            <a:r>
              <a:rPr lang="uk-UA" sz="3600">
                <a:latin typeface="Times New Roman" pitchFamily="18" charset="0"/>
              </a:rPr>
              <a:t> – фізіологічна реакція.</a:t>
            </a:r>
            <a:endParaRPr lang="ru-RU" sz="360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uk-UA" sz="3600" b="1">
                <a:latin typeface="Times New Roman" pitchFamily="18" charset="0"/>
              </a:rPr>
              <a:t>     1 стадія – ЗАПЕРЕЧЕННЯ</a:t>
            </a:r>
            <a:r>
              <a:rPr lang="uk-UA" sz="3600">
                <a:latin typeface="Times New Roman" pitchFamily="18" charset="0"/>
              </a:rPr>
              <a:t> – відхід від реальності у світ ілюзій.</a:t>
            </a:r>
            <a:endParaRPr lang="ru-RU" sz="360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uk-UA" sz="3600" b="1">
                <a:latin typeface="Times New Roman" pitchFamily="18" charset="0"/>
              </a:rPr>
              <a:t>     2 стадія – БУНТ –</a:t>
            </a:r>
            <a:r>
              <a:rPr lang="uk-UA" sz="3600">
                <a:latin typeface="Times New Roman" pitchFamily="18" charset="0"/>
              </a:rPr>
              <a:t> звинувачення всіх, злість, ярість.</a:t>
            </a:r>
            <a:endParaRPr lang="ru-RU" sz="360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uk-UA" sz="3600" b="1">
                <a:latin typeface="Times New Roman" pitchFamily="18" charset="0"/>
              </a:rPr>
              <a:t>     3 стадія – ТОРГ</a:t>
            </a:r>
            <a:r>
              <a:rPr lang="uk-UA" sz="3600">
                <a:latin typeface="Times New Roman" pitchFamily="18" charset="0"/>
              </a:rPr>
              <a:t>– звернення до вищих сил з проханням допомогти, за це людина обіцяє змінитись, стати іншою і т. п., відбувається багато безглуздих дій.</a:t>
            </a:r>
            <a:endParaRPr lang="ru-RU" sz="360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uk-UA" sz="3600" b="1">
                <a:latin typeface="Times New Roman" pitchFamily="18" charset="0"/>
              </a:rPr>
              <a:t>     4 стадія – ДЕПРЕСІЯ</a:t>
            </a:r>
            <a:r>
              <a:rPr lang="uk-UA" sz="3600">
                <a:latin typeface="Times New Roman" pitchFamily="18" charset="0"/>
              </a:rPr>
              <a:t> – відчуття непотрібності, зневіри, відчаю, думки про суїцид.</a:t>
            </a:r>
            <a:endParaRPr lang="ru-RU" sz="36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279</TotalTime>
  <Words>213</Words>
  <Application>Microsoft Office PowerPoint</Application>
  <PresentationFormat>Екран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16" baseType="lpstr">
      <vt:lpstr>Тема Office</vt:lpstr>
      <vt:lpstr>Психологічна допомога у кризових ситуаціях    Якщо криза дає про себе знати, слід зайняти активну життєву позицію, і в першу чергу, щодо самого себе. Л. Б. Шнейдер </vt:lpstr>
      <vt:lpstr> Стратегії психологічної допомоги  1.  Соціальна підтримка.  2.  Цілісне ставлення до здоров’я 3.  Бібліотерапія 4.  Власне психологічна допомога    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Телефонне консультування – це телефонна допомога для людей в кризовому стані.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Здоров'я — це стан повного фізичного, духовного та соціального благополуччя, а не тільки відсутність хвороб або фізичних вад                                                       (ВООЗ)</dc:title>
  <dc:creator>Пользователь</dc:creator>
  <cp:lastModifiedBy>User</cp:lastModifiedBy>
  <cp:revision>37</cp:revision>
  <dcterms:created xsi:type="dcterms:W3CDTF">2014-03-30T15:16:56Z</dcterms:created>
  <dcterms:modified xsi:type="dcterms:W3CDTF">2022-11-10T08:52:02Z</dcterms:modified>
</cp:coreProperties>
</file>