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4" r:id="rId14"/>
    <p:sldId id="275" r:id="rId15"/>
    <p:sldId id="276" r:id="rId16"/>
    <p:sldId id="268" r:id="rId17"/>
    <p:sldId id="269" r:id="rId18"/>
    <p:sldId id="270" r:id="rId19"/>
    <p:sldId id="271" r:id="rId20"/>
    <p:sldId id="272" r:id="rId21"/>
    <p:sldId id="273" r:id="rId2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34"/>
    <p:restoredTop sz="94599"/>
  </p:normalViewPr>
  <p:slideViewPr>
    <p:cSldViewPr>
      <p:cViewPr varScale="1">
        <p:scale>
          <a:sx n="106" d="100"/>
          <a:sy n="106" d="100"/>
        </p:scale>
        <p:origin x="2480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25.03.25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25.03.25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25.03.25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25.03.25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25.03.25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25.03.25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25.03.25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25.03.25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25.03.25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25.03.25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25.03.25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8FDEF2F-78E1-4CDE-A94B-9522C82204FE}" type="datetimeFigureOut">
              <a:rPr lang="uk-UA" smtClean="0"/>
              <a:t>25.03.25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3200" dirty="0">
                <a:effectLst/>
                <a:latin typeface="Times New Roman" pitchFamily="18" charset="0"/>
                <a:cs typeface="Times New Roman" pitchFamily="18" charset="0"/>
              </a:rPr>
              <a:t>ОРГАНІЗАЦІЯ УПРАВЛІННЯ ЯКІСТЮ ПРОДУКЦІЇ</a:t>
            </a:r>
            <a:endParaRPr lang="uk-UA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05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404664"/>
            <a:ext cx="8712968" cy="597666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формування єдиної системи показників якості продукції, методі» її випробування та контролю;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створення єдиних систем класифікації, кодування продукції та носіїв інформації.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 видами нормативних документів зі стандартизації є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 і технічні умови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містять прогресивні та обов'язкові норми якості та способи їх досягнення.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Нормативно-технічна документація для проектування та виготовлення продукції, яка застосовується на підприємствах, включає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різні категорії стандартів: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стандарти,  які  розроблені міжнародними організаціями зі стандартизації. Найбільш жорсткі умови до якості містять стандарти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серії 9000 версії 2000 року. В Україні вони отримали статус національних;</a:t>
            </a:r>
          </a:p>
          <a:p>
            <a:pPr lvl="0" algn="just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  України  (ДСТУ), які  розробляються  на загально методичні та загально технічні  об'єкти, вироби тощо.</a:t>
            </a:r>
          </a:p>
          <a:p>
            <a:pPr lvl="0" algn="just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 (ГСТУ), які розробляються на продукцію за відсутністю ДСТУ, або в разі необхідності встановлення вимог, що перевищують або доповнюють вимоги ДСТУ:</a:t>
            </a:r>
          </a:p>
          <a:p>
            <a:pPr lvl="0"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науково-технічних та інженерних товариств і спілок України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(СТТУ),   </a:t>
            </a:r>
          </a:p>
          <a:p>
            <a:pPr lvl="0" algn="just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 умови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 (ТУУ) що регулюють відносини між постачальником (розробником, виробником) та споживачем (замовником) продукції, для якої відсутні ДСТУ та ГСТУ, або в разі необхідності конкретизації вимог ДСТУ та ГСТУ;</a:t>
            </a:r>
          </a:p>
          <a:p>
            <a:pPr lvl="0"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(СТП), які   розробляються та застосовуються лише на конкретному підприємстві.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21107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620688"/>
            <a:ext cx="8712968" cy="547260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Умовою успішної реалізації товарів як на внутрішньому, так і світовому ринках є сертифікація.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 з Законом України «Про підтвердження відповідності»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сертифікація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процедура, за допомогою якої визнаний в установленому порядку орган документально засвідчує відповідність продукції, систем управління якістю, навколишнім середовищем і персоналом встановленим законодавством вимогам.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Сертифікація проводиться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метою: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створення умов для діяльності підприємств, установ і підприємців на ринку України, а також для участі в міжнародній співпраці та міжнародній торгівлі;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сприяння споживачам у компетентному виборі продукції;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захисту споживача від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недобропорядного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виробника (продавця, виконавця);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контролю безпеки  продукції для  навколишнього середовища, життя, здоров'я та власності громадян;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підтвердження  показників якості продукції, заявлених виробником.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Сертифікація може мати обов'язковий і добровільний характер.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Обов'язковій сертифікації підлягають продукти харчування, електроустаткування, автомобілі, будівельні матеріали та ін.</a:t>
            </a:r>
          </a:p>
        </p:txBody>
      </p:sp>
    </p:spTree>
    <p:extLst>
      <p:ext uri="{BB962C8B-B14F-4D97-AF65-F5344CB8AC3E}">
        <p14:creationId xmlns:p14="http://schemas.microsoft.com/office/powerpoint/2010/main" val="2258546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404664"/>
            <a:ext cx="8208912" cy="6120680"/>
          </a:xfrm>
        </p:spPr>
        <p:txBody>
          <a:bodyPr>
            <a:normAutofit lnSpcReduction="10000"/>
          </a:bodyPr>
          <a:lstStyle/>
          <a:p>
            <a:r>
              <a:rPr lang="uk-UA" i="1" dirty="0"/>
              <a:t>Добровільна сертифікація </a:t>
            </a:r>
            <a:r>
              <a:rPr lang="uk-UA" dirty="0"/>
              <a:t>проводиться на відповідність усім необхідним споживачам вимогам у нерегульованій законом сфері, вона свідчить про виконання підвищення вимог до якості порівняно з обов'язковими вимогами. </a:t>
            </a:r>
          </a:p>
          <a:p>
            <a:r>
              <a:rPr lang="uk-UA" dirty="0"/>
              <a:t>На продукцію, що пройшла сертифікацію, видається сертифікат відповідності, продукція маркірується знаком відповідності, вона зноситься в сертифікаційному центрі до списку виробів, дозволених до продажу.</a:t>
            </a:r>
          </a:p>
          <a:p>
            <a:r>
              <a:rPr lang="uk-UA" i="1" dirty="0"/>
              <a:t>Сертифікат відповідності - </a:t>
            </a:r>
            <a:r>
              <a:rPr lang="uk-UA" dirty="0"/>
              <a:t>документ, виданий за правилами системи сертифікації, який підтверджує відповідність сертифікованої продукції вимогам нормативних актів і конкретних стандартів чи інших нормативних документів зі стандартизації.</a:t>
            </a:r>
          </a:p>
          <a:p>
            <a:r>
              <a:rPr lang="uk-UA" b="1" i="1" dirty="0"/>
              <a:t>Знак </a:t>
            </a:r>
            <a:r>
              <a:rPr lang="uk-UA" i="1" dirty="0"/>
              <a:t>відповідності - </a:t>
            </a:r>
            <a:r>
              <a:rPr lang="uk-UA" dirty="0"/>
              <a:t>зареєстрований у встановленому порядку знак, що за правилами системи сертифікації підтверджує відповідність маркірованої їм продукції вимогам нормативних актів, конкретних стандартів або інших нормативних документів зі стандартизації.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85855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15E7363-62CE-5244-6D0F-5E424DFB2BF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4" y="476672"/>
            <a:ext cx="9035096" cy="4968552"/>
          </a:xfrm>
        </p:spPr>
      </p:pic>
    </p:spTree>
    <p:extLst>
      <p:ext uri="{BB962C8B-B14F-4D97-AF65-F5344CB8AC3E}">
        <p14:creationId xmlns:p14="http://schemas.microsoft.com/office/powerpoint/2010/main" val="29039981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41C9704-B8D9-8AB2-1FEA-C3E77C50273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" y="1296023"/>
            <a:ext cx="8208963" cy="3691278"/>
          </a:xfrm>
        </p:spPr>
      </p:pic>
    </p:spTree>
    <p:extLst>
      <p:ext uri="{BB962C8B-B14F-4D97-AF65-F5344CB8AC3E}">
        <p14:creationId xmlns:p14="http://schemas.microsoft.com/office/powerpoint/2010/main" val="12702378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9332DB9-B8EB-B4F7-0478-AC9ACA13F46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056" y="798513"/>
            <a:ext cx="6781800" cy="5156200"/>
          </a:xfrm>
        </p:spPr>
      </p:pic>
    </p:spTree>
    <p:extLst>
      <p:ext uri="{BB962C8B-B14F-4D97-AF65-F5344CB8AC3E}">
        <p14:creationId xmlns:p14="http://schemas.microsoft.com/office/powerpoint/2010/main" val="3604354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476672"/>
            <a:ext cx="8640960" cy="5976664"/>
          </a:xfrm>
        </p:spPr>
        <p:txBody>
          <a:bodyPr>
            <a:normAutofit fontScale="92500"/>
          </a:bodyPr>
          <a:lstStyle/>
          <a:p>
            <a:r>
              <a:rPr lang="uk-UA" b="1" dirty="0"/>
              <a:t>10.3. Організація технічного контролю </a:t>
            </a:r>
            <a:r>
              <a:rPr lang="uk-UA" b="1"/>
              <a:t>якості продукції</a:t>
            </a:r>
            <a:endParaRPr lang="uk-UA" dirty="0"/>
          </a:p>
          <a:p>
            <a:pPr marL="45720" indent="0">
              <a:buNone/>
            </a:pPr>
            <a:r>
              <a:rPr lang="ru-RU" dirty="0"/>
              <a:t> </a:t>
            </a:r>
            <a:endParaRPr lang="uk-UA" dirty="0"/>
          </a:p>
          <a:p>
            <a:pPr algn="just"/>
            <a:r>
              <a:rPr lang="uk-UA" dirty="0"/>
              <a:t>Якість продукції багато в чому залежить від зусиль у виробничому середовищі — на її підвищення повинна бути націлена уся виробнича система.</a:t>
            </a:r>
          </a:p>
          <a:p>
            <a:pPr algn="just"/>
            <a:r>
              <a:rPr lang="uk-UA" dirty="0"/>
              <a:t>Одним з елементів системи управління якістю є організація технічного контролю якості продукції на підприємстві.</a:t>
            </a:r>
          </a:p>
          <a:p>
            <a:pPr algn="just"/>
            <a:r>
              <a:rPr lang="uk-UA" b="1" i="1" dirty="0"/>
              <a:t>Технічний контроль </a:t>
            </a:r>
            <a:r>
              <a:rPr lang="uk-UA" i="1" dirty="0"/>
              <a:t>- це </a:t>
            </a:r>
            <a:r>
              <a:rPr lang="uk-UA" dirty="0"/>
              <a:t>перевірка відповідності продукції або процесу, всіх виробничих умов та чинників, від яких залежить якість продукції, установленим техніко-економічним вимогам до якості продукції на всіх стадіях її виготовлення.</a:t>
            </a:r>
          </a:p>
          <a:p>
            <a:pPr algn="just"/>
            <a:r>
              <a:rPr lang="uk-UA" b="1" i="1" dirty="0"/>
              <a:t>Основним завданням </a:t>
            </a:r>
            <a:r>
              <a:rPr lang="uk-UA" dirty="0"/>
              <a:t>технічного контролю є забезпечення випуску високоякісної та комплектної продукції, яка відповідає стандартам і технічним умовам.</a:t>
            </a:r>
          </a:p>
          <a:p>
            <a:pPr algn="just"/>
            <a:r>
              <a:rPr lang="uk-UA" dirty="0"/>
              <a:t>Технічний контроль якості продукції здійснюється на підприємствах централізовано, через відділ технічного контролю (ВТК), який є самостійним структурним підрозділом.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11978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88640"/>
            <a:ext cx="8712968" cy="6264696"/>
          </a:xfrm>
        </p:spPr>
        <p:txBody>
          <a:bodyPr>
            <a:normAutofit fontScale="70000" lnSpcReduction="20000"/>
          </a:bodyPr>
          <a:lstStyle/>
          <a:p>
            <a:r>
              <a:rPr lang="uk-UA" i="1" dirty="0">
                <a:highlight>
                  <a:srgbClr val="FFFF00"/>
                </a:highlight>
              </a:rPr>
              <a:t>Функціями відділу технічного контролю </a:t>
            </a:r>
            <a:r>
              <a:rPr lang="uk-UA" dirty="0">
                <a:highlight>
                  <a:srgbClr val="FFFF00"/>
                </a:highlight>
              </a:rPr>
              <a:t>є:</a:t>
            </a:r>
          </a:p>
          <a:p>
            <a:r>
              <a:rPr lang="uk-UA" dirty="0"/>
              <a:t>- контроль сировини, матеріалів, напівфабрикатів, палива,  що надходять на підприємство від постачальників;</a:t>
            </a:r>
          </a:p>
          <a:p>
            <a:r>
              <a:rPr lang="uk-UA" dirty="0"/>
              <a:t>- контроль стану устаткування і технічного оснащення;</a:t>
            </a:r>
          </a:p>
          <a:p>
            <a:r>
              <a:rPr lang="uk-UA" dirty="0"/>
              <a:t>- контроль виконання технологічного процесу на всіх стадіях виготовлення продукції;</a:t>
            </a:r>
          </a:p>
          <a:p>
            <a:r>
              <a:rPr lang="uk-UA" dirty="0"/>
              <a:t>- контроль якості продукції;</a:t>
            </a:r>
          </a:p>
          <a:p>
            <a:r>
              <a:rPr lang="uk-UA" dirty="0"/>
              <a:t>- попередження, виявлення й облік браку; </a:t>
            </a:r>
          </a:p>
          <a:p>
            <a:r>
              <a:rPr lang="uk-UA" dirty="0"/>
              <a:t>- установлення причин браку;</a:t>
            </a:r>
          </a:p>
          <a:p>
            <a:r>
              <a:rPr lang="uk-UA" dirty="0"/>
              <a:t>- розробка заходів  щодо усунення  рекламацій та підвищення якості продукції.</a:t>
            </a:r>
          </a:p>
          <a:p>
            <a:r>
              <a:rPr lang="uk-UA" i="1" dirty="0">
                <a:highlight>
                  <a:srgbClr val="FFFF00"/>
                </a:highlight>
              </a:rPr>
              <a:t>Форми технічного контролю</a:t>
            </a:r>
            <a:r>
              <a:rPr lang="uk-UA" i="1" dirty="0"/>
              <a:t>: </a:t>
            </a:r>
            <a:endParaRPr lang="uk-UA" dirty="0"/>
          </a:p>
          <a:p>
            <a:pPr lvl="0"/>
            <a:r>
              <a:rPr lang="uk-UA" i="1" dirty="0"/>
              <a:t>пасивний, </a:t>
            </a:r>
            <a:r>
              <a:rPr lang="uk-UA" dirty="0"/>
              <a:t>при якому просто фіксуються дані про якість продукції (констатується факт), </a:t>
            </a:r>
          </a:p>
          <a:p>
            <a:pPr lvl="0"/>
            <a:r>
              <a:rPr lang="ru-RU" dirty="0"/>
              <a:t> </a:t>
            </a:r>
            <a:r>
              <a:rPr lang="uk-UA" i="1" dirty="0"/>
              <a:t>активний, </a:t>
            </a:r>
            <a:r>
              <a:rPr lang="uk-UA" dirty="0"/>
              <a:t>при якому не тільки оцінюється якість, але й здійснюється активний вплив на технологічний процес з метою управління якістю.</a:t>
            </a:r>
          </a:p>
          <a:p>
            <a:r>
              <a:rPr lang="uk-UA" dirty="0">
                <a:highlight>
                  <a:srgbClr val="FFFF00"/>
                </a:highlight>
              </a:rPr>
              <a:t>Основні вимоги до раціональної організації технічного контролю:</a:t>
            </a:r>
          </a:p>
          <a:p>
            <a:r>
              <a:rPr lang="uk-UA" dirty="0"/>
              <a:t>- </a:t>
            </a:r>
            <a:r>
              <a:rPr lang="uk-UA" dirty="0" err="1"/>
              <a:t>профілактичність</a:t>
            </a:r>
            <a:r>
              <a:rPr lang="uk-UA" dirty="0"/>
              <a:t>, тобто  організація технічного  контролю з метою попередження випуску неякісної продукції;</a:t>
            </a:r>
          </a:p>
          <a:p>
            <a:r>
              <a:rPr lang="uk-UA" dirty="0"/>
              <a:t>- достатній ступінь точності й об'єктивності визначення  якості продукції та виявлення браку;</a:t>
            </a:r>
          </a:p>
          <a:p>
            <a:r>
              <a:rPr lang="uk-UA" dirty="0"/>
              <a:t>- оптимальний рівень витрат праці і засобів на проведення технічного контролю, тобто економічність;</a:t>
            </a:r>
          </a:p>
          <a:p>
            <a:r>
              <a:rPr lang="uk-UA" dirty="0"/>
              <a:t>- широке залучення робітників і фахівців до виконання функцій технічного контролю.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718591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60648"/>
            <a:ext cx="8856984" cy="6192688"/>
          </a:xfrm>
        </p:spPr>
        <p:txBody>
          <a:bodyPr>
            <a:normAutofit lnSpcReduction="10000"/>
          </a:bodyPr>
          <a:lstStyle/>
          <a:p>
            <a:r>
              <a:rPr lang="uk-UA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Види технічного контролю </a:t>
            </a:r>
            <a:r>
              <a:rPr lang="uk-UA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 продукції класифікуються за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 ознаками.</a:t>
            </a:r>
          </a:p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призначенням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технічний контроль поділяється на: </a:t>
            </a:r>
          </a:p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вхідний,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визначає відповідність сировини, матеріалів, напівфабрикатів і комплектуючих виробів вимогам, які вказані в замовленнях на поставку. Перевіряється наявність сертифікатів якості, контролюється комплектність постачань, правильність оформлення супровідної документації та маркування продукції;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запобіжний,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 здійснюється з   метою  запобігання надходження у виробництво бракованих предметів праці, полягає в перевірці якості сировини,  матеріалів,  напівфабрикатів  і комплектуючих виробів до початку їхньої обробки (зборки):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операційний,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здійснюється в процесі виготовлення деталей, заготовок, вузлів. Він  може бути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поопераційним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(перевірка  після кожної операції) і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груповим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 після декількох операцій;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приймальний (вихідний, кінцевий)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контроль відповідності параметрів готових виробів вимогам технічної документації.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42251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404664"/>
            <a:ext cx="8568952" cy="5976664"/>
          </a:xfrm>
        </p:spPr>
        <p:txBody>
          <a:bodyPr>
            <a:normAutofit fontScale="92500"/>
          </a:bodyPr>
          <a:lstStyle/>
          <a:p>
            <a:pPr algn="just"/>
            <a:r>
              <a:rPr lang="uk-UA" b="1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uk-UA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можливістю подальшого використання продукції </a:t>
            </a:r>
            <a:r>
              <a:rPr lang="uk-UA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може бути:</a:t>
            </a:r>
          </a:p>
          <a:p>
            <a:pPr algn="just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неруйнівним,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проводиться за допомогою акустичних, магнітних, оптичних, радіаційних та інших вимірювальних приладів, що не пошкоджують об'єкти контролю;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руйнівним,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проведення якого об'єкт контролю виходить з ладу.</a:t>
            </a:r>
          </a:p>
          <a:p>
            <a:pPr algn="just"/>
            <a:r>
              <a:rPr lang="uk-UA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 місцем виконання контрольних операцій </a:t>
            </a:r>
            <a:r>
              <a:rPr lang="uk-UA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розрізняють:</a:t>
            </a:r>
          </a:p>
          <a:p>
            <a:pPr algn="just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стаціонарний контроль,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здійснюється на  спеціально обладнаному постійному робочому місці  контролера,  до якого поставляються об'єкти контролю;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рухомий контроль,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якій здійснюється на робочому місці, де виконуються технологічні операції, він застосовується для перевірки громіздких, незручних для транспортування об'єктів контролю,  а також коли не вимагаються спеціальні складні прилади для контролю.</a:t>
            </a:r>
          </a:p>
          <a:p>
            <a:pPr algn="just"/>
            <a:r>
              <a:rPr lang="uk-UA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 ступенем охоплення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може бути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суцільним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(перевіряються усі без винятку об'єкти  контролю одного найменування) та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вибірковим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(перевіряється  тільки  частина партії однорідних об'єктів з використанням статистичних методів контролю).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18844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424936" cy="5577800"/>
          </a:xfrm>
        </p:spPr>
        <p:txBody>
          <a:bodyPr>
            <a:normAutofit/>
          </a:bodyPr>
          <a:lstStyle/>
          <a:p>
            <a:r>
              <a:rPr lang="uk-UA" b="1" dirty="0"/>
              <a:t>10.</a:t>
            </a:r>
            <a:r>
              <a:rPr lang="ru-RU" b="1" dirty="0"/>
              <a:t>1</a:t>
            </a:r>
            <a:r>
              <a:rPr lang="uk-UA" b="1" dirty="0"/>
              <a:t>. Якість продукції, показники й оцінка рівня якості</a:t>
            </a:r>
            <a:endParaRPr lang="uk-UA" dirty="0"/>
          </a:p>
          <a:p>
            <a:r>
              <a:rPr lang="uk-UA" dirty="0"/>
              <a:t>У ринковій системі господарювання забезпечення високої якості стає об'єктивною умовою існування, найважливішим фактором підвищення рівня життя, гарантією соціальної, економічної та екологічної безпеки.</a:t>
            </a:r>
          </a:p>
          <a:p>
            <a:r>
              <a:rPr lang="uk-UA" dirty="0"/>
              <a:t>Якість стала інтегруючим поняттям, що охоплює інтереси всіх учасників суспільного виробництва. Для органів влади забезпечення якості життя громадян є одним з пріоритетних державних завдань. Для споживачів якість - це найбільш дієвий захист при задоволенні потреб. Для виробників якість  вирішальний фактор забезпечення конкурентоспроможності та «виживання» загалом.</a:t>
            </a:r>
          </a:p>
          <a:p>
            <a:r>
              <a:rPr lang="uk-UA" dirty="0"/>
              <a:t>Згідно з ДСТУ </a:t>
            </a:r>
            <a:r>
              <a:rPr lang="en-US" dirty="0"/>
              <a:t>ISO </a:t>
            </a:r>
            <a:r>
              <a:rPr lang="uk-UA" dirty="0"/>
              <a:t>9000-2001 </a:t>
            </a:r>
            <a:r>
              <a:rPr lang="uk-UA" b="1" i="1" dirty="0"/>
              <a:t>якість продукції</a:t>
            </a:r>
            <a:r>
              <a:rPr lang="uk-UA" i="1" dirty="0"/>
              <a:t> - </a:t>
            </a:r>
            <a:r>
              <a:rPr lang="uk-UA" dirty="0"/>
              <a:t>це сукупність власних характеристик продукції, процесу або системи що в повній мірі задовольняє вимоги споживача.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058185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332656"/>
            <a:ext cx="8712968" cy="6120680"/>
          </a:xfrm>
        </p:spPr>
        <p:txBody>
          <a:bodyPr>
            <a:normAutofit fontScale="77500" lnSpcReduction="20000"/>
          </a:bodyPr>
          <a:lstStyle/>
          <a:p>
            <a:r>
              <a:rPr lang="uk-UA" b="1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 виконавцями </a:t>
            </a:r>
            <a:r>
              <a:rPr lang="uk-UA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інспекційний контроль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технологічних  процесів, засобів і предметів  праці, який здійснюється  робітниками  служби  контролю якості;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самоконтроль,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здійснюється  виконавцем  роботи.  </a:t>
            </a:r>
          </a:p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об'єктів технічного контролю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 сировина, матеріали, напівфабрикати, деталі, складальні одиниці, вироби, устаткування та технологічне оснащення, транспортні засоби і технологічні процеси, праця виконавців та умови праці.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процесі контролю використовуються різні контрольно-вимірювальні прилади, апарати, інструменти, пристрої.</a:t>
            </a:r>
          </a:p>
          <a:p>
            <a:r>
              <a:rPr lang="uk-UA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Усі </a:t>
            </a:r>
            <a:r>
              <a:rPr lang="uk-UA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засоби контролю </a:t>
            </a:r>
            <a:r>
              <a:rPr lang="uk-UA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поділяються на дві групи: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що дозволяють визначити абсолютне значення контрольованих величин (індикатори, манометри й інші прилади);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що  дозволяють сортувати об'єкти за групами якості, коли визначаються  лише  межі контрольованих  величин  (калібри, контрольно-сортувальні пристрої, прилади і пристрої з двома граничними   значеннями  вимірюваних величин: найбільшої і найменшої, які припускаються технічною документацією).</a:t>
            </a:r>
          </a:p>
          <a:p>
            <a:r>
              <a:rPr lang="uk-UA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 принципами</a:t>
            </a:r>
            <a:r>
              <a:rPr lang="uk-UA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дії засоби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 поділяються на механічні, гідравлічні, пневматичні, електричні, оптичні, хімічні, звукові, електронні.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характером впливу на хід технологічного процесу виділяють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 активного і пасивного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Засоби, які застосовуються для оцінки якості продукції після виконання відповідної операції, є пасивними.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00858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548680"/>
            <a:ext cx="8568952" cy="619268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 завданням відділу технічного контролю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облік та аналіз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браку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(дефектної продукції), тобто продукції, яка не відповідає вимогам стандартів і технічних умов. Якщо дефект можна виправити і це економічно доцільно, то брак вважається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виправним.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виправлення недоцільне, то брак є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остаточним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підлягає утилізації як відходи виробництва. Брак поділяється на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він виявлений усередині підприємства, та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він виявлений у споживача. В останньому випадку від споживача на підприємство надходить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рекламація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якість продукції. Облік та аналіз рекламацій дозволяє установити причини виявлених дефектів і вжити заходів щодо їх усунення.</a:t>
            </a:r>
          </a:p>
          <a:p>
            <a:pPr algn="just"/>
            <a:r>
              <a:rPr lang="uk-UA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Брак класифікується також </a:t>
            </a:r>
            <a:r>
              <a:rPr lang="uk-UA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 видами, причинами і винуватцями. </a:t>
            </a:r>
            <a:r>
              <a:rPr lang="uk-UA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Усе це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відображено у класифікаторі браку, який складається на підприємстві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реалізація технічного контролю якості продукції на підприємстві передбачає: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вибір об'єктів; видів і методів контролю;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підтримку належного організаційно-технічного та технологічного рівнів виконання технічного контролю;</a:t>
            </a:r>
          </a:p>
          <a:p>
            <a:pPr algn="just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облік та аналіз відхилень і браку, розробку і реалізацію заходів щодо їх усунення;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перевірку якості та організацію випробувань за різними вилами І параметрами технічного контролю якості.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85540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548680"/>
            <a:ext cx="8424936" cy="5616624"/>
          </a:xfrm>
        </p:spPr>
        <p:txBody>
          <a:bodyPr>
            <a:normAutofit/>
          </a:bodyPr>
          <a:lstStyle/>
          <a:p>
            <a:pPr algn="just"/>
            <a:r>
              <a:rPr lang="uk-UA" b="1" i="1" dirty="0"/>
              <a:t>Показник якості продукції </a:t>
            </a:r>
            <a:r>
              <a:rPr lang="uk-UA" i="1" dirty="0"/>
              <a:t>- </a:t>
            </a:r>
            <a:r>
              <a:rPr lang="uk-UA" dirty="0"/>
              <a:t>це кількісна оцінка одного чи декількох властивостей продукції.</a:t>
            </a:r>
          </a:p>
          <a:p>
            <a:pPr algn="just"/>
            <a:r>
              <a:rPr lang="uk-UA" dirty="0"/>
              <a:t>Основні показники якості продукції відображені в стандартах (міжнародних, національних, галузевих, стандартах підприємств) і технічних умовах.</a:t>
            </a:r>
          </a:p>
          <a:p>
            <a:pPr algn="just"/>
            <a:r>
              <a:rPr lang="uk-UA" b="1" dirty="0"/>
              <a:t>Показники якості.</a:t>
            </a:r>
            <a:endParaRPr lang="uk-UA" dirty="0"/>
          </a:p>
          <a:p>
            <a:pPr algn="just"/>
            <a:r>
              <a:rPr lang="uk-UA" dirty="0"/>
              <a:t>Для оцінки якості продукції використовується система узагальнюючих, комплексних та одиничних показників.</a:t>
            </a:r>
          </a:p>
          <a:p>
            <a:pPr algn="just"/>
            <a:r>
              <a:rPr lang="uk-UA" b="1" dirty="0"/>
              <a:t>1. </a:t>
            </a:r>
            <a:r>
              <a:rPr lang="uk-UA" b="1" i="1" dirty="0"/>
              <a:t>Узагальнюючі </a:t>
            </a:r>
            <a:r>
              <a:rPr lang="uk-UA" dirty="0"/>
              <a:t>показники характеризують загальний рівень якості продукції: обсяг і частку прогресивних видів виробів у загальному випуску, сортність (марочність) продукції (у легкій, цементній галузях промисловості), економічний ефект і додаткові витрати, що пов'язані з поліпшенням якості.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2448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404664"/>
            <a:ext cx="8424936" cy="619268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Комплексні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 характеризують кілька властивостей виробів, включаючи витрати, пов'язані з розробкою, виробництвом та експлуатацією. </a:t>
            </a:r>
          </a:p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Одиничні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 характеризують одну з властивостей продукції.</a:t>
            </a:r>
          </a:p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властивостями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 якості класифікуються за такими групами: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показники призначення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 пристосованість виробу до використання за призначенням й обумовлюють область їхнього застосування (вантажопідйомність, швидкість, потужність, продуктивність тощо);</a:t>
            </a:r>
          </a:p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показники надійності,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яких належать показники безвідмовності,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характеризують властивість виробу зберігати працездатність протягом певного часу (наприклад, середня тривалість роботи між двома послідовними відмовами, інтенсивність відмов тощо);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довговічності,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характеризують властивість виробу зберігати працездатний стан до руйнації або іншого граничного стану, наприклад, граничний стан електродвигуна встановлюється виходячи з безпечності польоту літака (середній строк служби, технічний ресурс тощо);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ремонтоздатності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характеризують пристосованість виробу до поновлення його справності (наприклад, ймовірність відновлення робочих параметрів, трудомісткість капітального ремонту, технічного обслуговування тощо);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4446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476672"/>
            <a:ext cx="8784976" cy="6120680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b="1" dirty="0"/>
              <a:t>-</a:t>
            </a:r>
            <a:r>
              <a:rPr lang="uk-UA" dirty="0"/>
              <a:t>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ергономічні показники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 взаємодію людини  з виробом, дають змогу  визначити зручність і безпеку експлуатації виробів. Вони враховують комплекс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гігієнічних, психологічних, фізіологічних, антропологічних властивостей людини,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виявляють при користуванні виробу. </a:t>
            </a:r>
            <a:r>
              <a:rPr lang="uk-UA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Гігієнічні вимоги людини враховують освітлення, температура, вологість, шум, вібрації тощо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психологічні-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  людини  сприймати  та переробляти  інформацію,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фізіологічні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 конструкції виробу швидкісним, зоровим, слуховим   можливостям   людини,  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антропологічні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 конструкції виробу розмірам, формам людини (наприклад, зручність керування робочими органами машини);</a:t>
            </a: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 показники,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 характеризують ступінь шкідливого впливу на здоров'я людини й довкілля, наприклад, токсичність виробу, місткість шкідливих речовин, обсяг шкідливих викидів у довкілля за одиницю часу. </a:t>
            </a:r>
          </a:p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економічні показники,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 відображають рівень економічної вигоди виробників та споживачів, наприклад, ціна за одиницю виробу, прибуток з одиниці виробу, рівень експлуатаційних затрат, витрати палива на 100 км пробігу автомобіля;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44324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476672"/>
            <a:ext cx="8712968" cy="612068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показники технологічності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виробу, які характеризують ефективність конструкції машин і технології їх виготовлення, наприклад, питома трудомісткість, коефіцієнт використання матеріалів, питома енергоємність тощо;</a:t>
            </a:r>
          </a:p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показники стандартизації й уніфікації,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визначають ступінь використання в продукції стандартизованих складових частин виробу (складальних одиниць, деталей, вузлів) та рівень їх уніфікації, наприклад, відношення стандартизованих та уніфікованих деталей виробу до загального числа деталей у виробі, коефіцієнти повторюваності, застосовності по типорозмірах тощо;</a:t>
            </a:r>
          </a:p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показники транспортабельності,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визначають пристосованість продукції, до перевезень, наприклад, вартість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вантажо-розвантажувальних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робіт, середня матеріалоємність упакування, тривалість і вартість підготовки до перевезень;</a:t>
            </a: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естетичні показники,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 визначають естетичні   властивості (дизайн) виробу, наприклад,  кольорове оформлення,  виразність та оригінальність форми, естетичність тари тощо;</a:t>
            </a:r>
          </a:p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патентно-правові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 відображають ступінь використання нових винаходів при проектуванні виробів, це коефіцієнти патентного захисту, показники патентної чистоти.</a:t>
            </a:r>
          </a:p>
          <a:p>
            <a:pPr algn="just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 якості продукції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відносна характеристика її якості, яка ґрунтується  на порівнянні значень показників якості  продукції, що оцінюється з базовими значеннями.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58673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476672"/>
            <a:ext cx="8496944" cy="5616624"/>
          </a:xfrm>
        </p:spPr>
        <p:txBody>
          <a:bodyPr>
            <a:normAutofit fontScale="92500" lnSpcReduction="10000"/>
          </a:bodyPr>
          <a:lstStyle/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 рівня якості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сукупність операцій, які включають вибір номенклатури показників якості продукції, визначення значень цих показників і співставлення їх з базовими.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 якості продукції проводиться методами прикладної кваліметрії.</a:t>
            </a:r>
          </a:p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Кваліметрія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наука про вимірювання та оцінку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визначення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 якості: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За способами одержання інформації:</a:t>
            </a:r>
          </a:p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органометричний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ґрунтується на інформації, що одержують за допомогою органів чуття (зору, слуху, нюху, дотику, смаку). Значення показників виражають у балах. Точність цих показників залежить від здібностей та кваліфікації осіб, що їх визначають. Метод використовується для визначення деяких показників якості харчових продуктів, виробів легкої промисловості, особливо естетичних показників;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розрахунковий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ґрунтується на використанні інформації, яку одержують за допомогою теоретичних або емпіричних (основаних на досвіді) залежностей. Методом користуються при проектуванні продукції.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59635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260648"/>
            <a:ext cx="8856984" cy="626469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 залежності від джерела одержання інформації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знаходження значень показників якості поділяються на традиційні, експертні, соціологічні.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традиційному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 значення показників встановлюють робітники спеціальних лабораторій, конструкторських відділів при проведенні випробувань виробів.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експертному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 значення показників визначають експерти. Метод використовують у випадках, коли значення показників не можуть бути отримані більш об'єктивним методом.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соціологічному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 знаходять значення показників якості за допомогою усних опитувань споживачів продукції або спеціальних анкет.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Останній етап оцінки рівня якості продукції — це порівняння сукупності показників якості цієї продукції з відповідною сукупністю показників базового зразка.</a:t>
            </a:r>
          </a:p>
          <a:p>
            <a:pPr algn="just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Базовим зразком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 продукція, прийнята для порівняння за показниками її якості. Вона повинна характеризувати оптимальний рівень якості продукції на деякий заданий період часу.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зв'язку з швидким прогресом техніки необхідно систематично переглядати базові зразки і оперативно доводити значення показників їх якості до відома зацікавлених організацій та підприємств.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01574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476672"/>
            <a:ext cx="8568952" cy="6192688"/>
          </a:xfrm>
        </p:spPr>
        <p:txBody>
          <a:bodyPr>
            <a:normAutofit fontScale="77500" lnSpcReduction="2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10.2. Стандартизація та сертифікація продукції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Визначальними елементами процесу забезпечення виробництва і постачання на ринок якісної та конкурентоспроможної продукції є стандартизація та сертифікація.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Стандартизація виконує функції технічного законодавства та створення нормативних документів, які регламентують правила, процеси та методи виготовлення та контролю продукції, гарантують безпеку для життя, здоров'я, майна людей і навколишнього середовища.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Стандартизація є наслідком відбору засобів, методів та матеріалів, що забезпечують високу якість продукції на певному рівні розвитку науки і техніки.</a:t>
            </a:r>
          </a:p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Стандартизація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 продукції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діяльність, що полягає у встановленні й застосуванні єдиних положень, правил для досягнення оптимального ступеня упорядкування при здійсненні управління якістю на всіх стадіях життєвого циклу продукції.</a:t>
            </a:r>
          </a:p>
          <a:p>
            <a:pPr algn="just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передбачає: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установлення вимог до якості готової продукції, сировини, матеріалів, комплектуючих виробів тощо;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визначення норм, вимог і методів у сфері  проектування та виготовлення  продукції для забезпечення  належної якості  і запобігання появи невиправданої різноманітності виробів однакового експлуатаційного призначення;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2210394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2262</TotalTime>
  <Words>2619</Words>
  <Application>Microsoft Macintosh PowerPoint</Application>
  <PresentationFormat>Экран (4:3)</PresentationFormat>
  <Paragraphs>126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Georgia</vt:lpstr>
      <vt:lpstr>Times New Roman</vt:lpstr>
      <vt:lpstr>Trebuchet MS</vt:lpstr>
      <vt:lpstr>Воздушный поток</vt:lpstr>
      <vt:lpstr>ОРГАНІЗАЦІЯ УПРАВЛІННЯ ЯКІСТЮ ПРОДУКЦІЇ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ОРГАНІЗАЦІЯ УПРАВЛІННЯ ЯКІСТЮ ПРОДУКЦІЇ</dc:title>
  <dc:creator>Anonim from Hacapetovka</dc:creator>
  <cp:lastModifiedBy>Александр Ткачук</cp:lastModifiedBy>
  <cp:revision>15</cp:revision>
  <dcterms:created xsi:type="dcterms:W3CDTF">2021-11-15T19:03:34Z</dcterms:created>
  <dcterms:modified xsi:type="dcterms:W3CDTF">2025-03-25T11:38:17Z</dcterms:modified>
</cp:coreProperties>
</file>