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4" r:id="rId2"/>
    <p:sldId id="268" r:id="rId3"/>
    <p:sldId id="318" r:id="rId4"/>
    <p:sldId id="319" r:id="rId5"/>
    <p:sldId id="314" r:id="rId6"/>
    <p:sldId id="315" r:id="rId7"/>
    <p:sldId id="322" r:id="rId8"/>
    <p:sldId id="323" r:id="rId9"/>
    <p:sldId id="324" r:id="rId10"/>
    <p:sldId id="325" r:id="rId11"/>
    <p:sldId id="326" r:id="rId12"/>
    <p:sldId id="275" r:id="rId13"/>
    <p:sldId id="276" r:id="rId14"/>
    <p:sldId id="277" r:id="rId15"/>
    <p:sldId id="278" r:id="rId16"/>
    <p:sldId id="279" r:id="rId17"/>
    <p:sldId id="280" r:id="rId18"/>
    <p:sldId id="281" r:id="rId19"/>
    <p:sldId id="282" r:id="rId20"/>
    <p:sldId id="283" r:id="rId21"/>
    <p:sldId id="284" r:id="rId22"/>
    <p:sldId id="295" r:id="rId23"/>
    <p:sldId id="285" r:id="rId24"/>
    <p:sldId id="286" r:id="rId25"/>
    <p:sldId id="316" r:id="rId26"/>
    <p:sldId id="320" r:id="rId27"/>
    <p:sldId id="321" r:id="rId28"/>
    <p:sldId id="317" r:id="rId29"/>
    <p:sldId id="287" r:id="rId30"/>
    <p:sldId id="296" r:id="rId31"/>
    <p:sldId id="297" r:id="rId32"/>
    <p:sldId id="298" r:id="rId33"/>
    <p:sldId id="299" r:id="rId34"/>
    <p:sldId id="288" r:id="rId35"/>
    <p:sldId id="289" r:id="rId36"/>
    <p:sldId id="290" r:id="rId37"/>
    <p:sldId id="291" r:id="rId38"/>
    <p:sldId id="292" r:id="rId39"/>
    <p:sldId id="293" r:id="rId40"/>
    <p:sldId id="300" r:id="rId41"/>
    <p:sldId id="301" r:id="rId42"/>
    <p:sldId id="302" r:id="rId43"/>
    <p:sldId id="303" r:id="rId44"/>
    <p:sldId id="304" r:id="rId45"/>
    <p:sldId id="305" r:id="rId46"/>
    <p:sldId id="306" r:id="rId47"/>
    <p:sldId id="307" r:id="rId48"/>
    <p:sldId id="308" r:id="rId49"/>
    <p:sldId id="262" r:id="rId5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82" d="100"/>
          <a:sy n="82" d="100"/>
        </p:scale>
        <p:origin x="7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AB6D4-322B-4693-B480-9D6C6AA9B538}" type="datetimeFigureOut">
              <a:rPr lang="ru-RU" smtClean="0"/>
              <a:t>16.12.2021</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F0E0A-2113-4AB0-84B3-A3E65B59DD1A}" type="slidenum">
              <a:rPr lang="ru-RU" smtClean="0"/>
              <a:t>‹#›</a:t>
            </a:fld>
            <a:endParaRPr lang="ru-RU"/>
          </a:p>
        </p:txBody>
      </p:sp>
    </p:spTree>
    <p:extLst>
      <p:ext uri="{BB962C8B-B14F-4D97-AF65-F5344CB8AC3E}">
        <p14:creationId xmlns:p14="http://schemas.microsoft.com/office/powerpoint/2010/main" val="316296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7AAF0E0A-2113-4AB0-84B3-A3E65B59DD1A}" type="slidenum">
              <a:rPr lang="ru-RU" smtClean="0"/>
              <a:t>23</a:t>
            </a:fld>
            <a:endParaRPr lang="ru-RU"/>
          </a:p>
        </p:txBody>
      </p:sp>
    </p:spTree>
    <p:extLst>
      <p:ext uri="{BB962C8B-B14F-4D97-AF65-F5344CB8AC3E}">
        <p14:creationId xmlns:p14="http://schemas.microsoft.com/office/powerpoint/2010/main" val="293342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9B3B7A8F-A2AB-4785-88E1-FD6EDFF04271}"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118870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9B3B7A8F-A2AB-4785-88E1-FD6EDFF04271}"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189147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9B3B7A8F-A2AB-4785-88E1-FD6EDFF04271}"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4235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9B3B7A8F-A2AB-4785-88E1-FD6EDFF04271}"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13935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3B7A8F-A2AB-4785-88E1-FD6EDFF04271}"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3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9B3B7A8F-A2AB-4785-88E1-FD6EDFF04271}" type="datetimeFigureOut">
              <a:rPr lang="ru-RU" smtClean="0"/>
              <a:t>16.12.2021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212454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9B3B7A8F-A2AB-4785-88E1-FD6EDFF04271}" type="datetimeFigureOut">
              <a:rPr lang="ru-RU" smtClean="0"/>
              <a:t>16.12.2021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13739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9B3B7A8F-A2AB-4785-88E1-FD6EDFF04271}" type="datetimeFigureOut">
              <a:rPr lang="ru-RU" smtClean="0"/>
              <a:t>16.12.2021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46705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B7A8F-A2AB-4785-88E1-FD6EDFF04271}" type="datetimeFigureOut">
              <a:rPr lang="ru-RU" smtClean="0"/>
              <a:t>16.12.2021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306738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3B7A8F-A2AB-4785-88E1-FD6EDFF04271}" type="datetimeFigureOut">
              <a:rPr lang="ru-RU" smtClean="0"/>
              <a:t>16.12.2021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221046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3B7A8F-A2AB-4785-88E1-FD6EDFF04271}" type="datetimeFigureOut">
              <a:rPr lang="ru-RU" smtClean="0"/>
              <a:t>16.12.2021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0DD8A8-655B-446A-992C-57381B166060}" type="slidenum">
              <a:rPr lang="ru-RU" smtClean="0"/>
              <a:t>‹#›</a:t>
            </a:fld>
            <a:endParaRPr lang="ru-RU"/>
          </a:p>
        </p:txBody>
      </p:sp>
    </p:spTree>
    <p:extLst>
      <p:ext uri="{BB962C8B-B14F-4D97-AF65-F5344CB8AC3E}">
        <p14:creationId xmlns:p14="http://schemas.microsoft.com/office/powerpoint/2010/main" val="422345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B7A8F-A2AB-4785-88E1-FD6EDFF04271}" type="datetimeFigureOut">
              <a:rPr lang="ru-RU" smtClean="0"/>
              <a:t>16.12.2021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8A8-655B-446A-992C-57381B166060}" type="slidenum">
              <a:rPr lang="ru-RU" smtClean="0"/>
              <a:t>‹#›</a:t>
            </a:fld>
            <a:endParaRPr lang="ru-RU"/>
          </a:p>
        </p:txBody>
      </p:sp>
    </p:spTree>
    <p:extLst>
      <p:ext uri="{BB962C8B-B14F-4D97-AF65-F5344CB8AC3E}">
        <p14:creationId xmlns:p14="http://schemas.microsoft.com/office/powerpoint/2010/main" val="231834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427" y="2027709"/>
            <a:ext cx="9144000" cy="3603545"/>
          </a:xfrm>
        </p:spPr>
        <p:txBody>
          <a:bodyPr>
            <a:normAutofit/>
          </a:bodyPr>
          <a:lstStyle/>
          <a:p>
            <a:r>
              <a:rPr lang="uk-UA" b="1" dirty="0"/>
              <a:t>Лекція 1</a:t>
            </a:r>
            <a:r>
              <a:rPr lang="en-US" b="1" dirty="0"/>
              <a:t>7</a:t>
            </a:r>
            <a:br>
              <a:rPr lang="en-US" b="1" dirty="0"/>
            </a:br>
            <a:br>
              <a:rPr lang="en-US" b="1" dirty="0"/>
            </a:br>
            <a:r>
              <a:rPr lang="en-US" b="1" dirty="0"/>
              <a:t>NFC</a:t>
            </a:r>
            <a:br>
              <a:rPr lang="uk-UA" dirty="0"/>
            </a:br>
            <a:endParaRPr lang="uk-UA" dirty="0"/>
          </a:p>
        </p:txBody>
      </p:sp>
    </p:spTree>
    <p:extLst>
      <p:ext uri="{BB962C8B-B14F-4D97-AF65-F5344CB8AC3E}">
        <p14:creationId xmlns:p14="http://schemas.microsoft.com/office/powerpoint/2010/main" val="361169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43B088-A2BA-44D9-B459-9CC5BE876C3A}"/>
              </a:ext>
            </a:extLst>
          </p:cNvPr>
          <p:cNvSpPr>
            <a:spLocks noGrp="1"/>
          </p:cNvSpPr>
          <p:nvPr>
            <p:ph idx="1"/>
          </p:nvPr>
        </p:nvSpPr>
        <p:spPr>
          <a:xfrm>
            <a:off x="269033" y="314066"/>
            <a:ext cx="11478208" cy="6366652"/>
          </a:xfrm>
        </p:spPr>
        <p:txBody>
          <a:bodyPr>
            <a:normAutofit/>
          </a:bodyPr>
          <a:lstStyle/>
          <a:p>
            <a:pPr marL="0" indent="0">
              <a:buNone/>
            </a:pPr>
            <a:r>
              <a:rPr lang="uk-UA" sz="1800" dirty="0"/>
              <a:t>У технології </a:t>
            </a:r>
            <a:r>
              <a:rPr lang="en-US" sz="1800" dirty="0"/>
              <a:t>NFC </a:t>
            </a:r>
            <a:r>
              <a:rPr lang="uk-UA" sz="1800" dirty="0"/>
              <a:t>використовується двійкова схема кодування з інверсією рівня контрольного параметра (</a:t>
            </a:r>
            <a:r>
              <a:rPr lang="en-US" sz="1800" dirty="0"/>
              <a:t>NRZ-L), </a:t>
            </a:r>
            <a:r>
              <a:rPr lang="uk-UA" sz="1800" b="1" i="1" dirty="0"/>
              <a:t>манчестерський код </a:t>
            </a:r>
            <a:r>
              <a:rPr lang="uk-UA" sz="1800" dirty="0"/>
              <a:t>та </a:t>
            </a:r>
            <a:r>
              <a:rPr lang="uk-UA" sz="1800" b="1" i="1" dirty="0"/>
              <a:t>модифікований код Міллера</a:t>
            </a:r>
            <a:r>
              <a:rPr lang="uk-UA" sz="1800" dirty="0"/>
              <a:t>.</a:t>
            </a:r>
          </a:p>
          <a:p>
            <a:pPr marL="0" indent="0">
              <a:buNone/>
            </a:pPr>
            <a:r>
              <a:rPr lang="uk-UA" sz="1800" dirty="0"/>
              <a:t>● При схемі кодування </a:t>
            </a:r>
            <a:r>
              <a:rPr lang="en-US" sz="1800" dirty="0"/>
              <a:t>NRZ-L </a:t>
            </a:r>
            <a:r>
              <a:rPr lang="uk-UA" sz="1800" dirty="0"/>
              <a:t>високий рівень сигналу протягом бітового інтервал означає логічну "1", а низький рівень – логічний "0". </a:t>
            </a:r>
          </a:p>
          <a:p>
            <a:pPr marL="0" indent="0">
              <a:buNone/>
            </a:pPr>
            <a:r>
              <a:rPr lang="uk-UA" sz="1800" dirty="0"/>
              <a:t>● При кодуванні манчестерським кодом перша половина бітового інтервалу для логічної "1" встановлюється у високий рівень, а друга половина – низький рівень. Для логічного "0", перша половина бітового інтервалу встановлюється у низький рівень, а друга половина – у високий рівень. </a:t>
            </a:r>
          </a:p>
          <a:p>
            <a:pPr marL="0" indent="0">
              <a:buNone/>
            </a:pPr>
            <a:r>
              <a:rPr lang="uk-UA" sz="1800" dirty="0"/>
              <a:t>● При кодуванні модифікованим кодом Міллера для логічного "1" імпульс низького рівня з'являється на середині бітового інтервалу, для логічного "0" - на початку бітового інтервалу Виняток: якщо за логічною "1" слідує логічний "0", рівень сигналу не змінюється. </a:t>
            </a:r>
            <a:endParaRPr lang="ru-RU" dirty="0"/>
          </a:p>
        </p:txBody>
      </p:sp>
      <p:pic>
        <p:nvPicPr>
          <p:cNvPr id="4" name="Рисунок 3">
            <a:extLst>
              <a:ext uri="{FF2B5EF4-FFF2-40B4-BE49-F238E27FC236}">
                <a16:creationId xmlns:a16="http://schemas.microsoft.com/office/drawing/2014/main" id="{1D87A903-1162-4DCF-99A6-672DDC7FF9DE}"/>
              </a:ext>
            </a:extLst>
          </p:cNvPr>
          <p:cNvPicPr>
            <a:picLocks noChangeAspect="1"/>
          </p:cNvPicPr>
          <p:nvPr/>
        </p:nvPicPr>
        <p:blipFill>
          <a:blip r:embed="rId2"/>
          <a:stretch>
            <a:fillRect/>
          </a:stretch>
        </p:blipFill>
        <p:spPr>
          <a:xfrm>
            <a:off x="2040294" y="3149824"/>
            <a:ext cx="7863907" cy="3530894"/>
          </a:xfrm>
          <a:prstGeom prst="rect">
            <a:avLst/>
          </a:prstGeom>
        </p:spPr>
      </p:pic>
    </p:spTree>
    <p:extLst>
      <p:ext uri="{BB962C8B-B14F-4D97-AF65-F5344CB8AC3E}">
        <p14:creationId xmlns:p14="http://schemas.microsoft.com/office/powerpoint/2010/main" val="103005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C64ADE95-91C0-4CA4-8215-ADB2F18ADAD1}"/>
              </a:ext>
            </a:extLst>
          </p:cNvPr>
          <p:cNvPicPr>
            <a:picLocks noGrp="1" noChangeAspect="1"/>
          </p:cNvPicPr>
          <p:nvPr>
            <p:ph idx="1"/>
          </p:nvPr>
        </p:nvPicPr>
        <p:blipFill>
          <a:blip r:embed="rId2"/>
          <a:stretch>
            <a:fillRect/>
          </a:stretch>
        </p:blipFill>
        <p:spPr>
          <a:xfrm>
            <a:off x="81206" y="154669"/>
            <a:ext cx="7557045" cy="3558916"/>
          </a:xfrm>
        </p:spPr>
      </p:pic>
      <p:sp>
        <p:nvSpPr>
          <p:cNvPr id="4" name="TextBox 3">
            <a:extLst>
              <a:ext uri="{FF2B5EF4-FFF2-40B4-BE49-F238E27FC236}">
                <a16:creationId xmlns:a16="http://schemas.microsoft.com/office/drawing/2014/main" id="{A68BD78D-F1F7-4A78-9F5C-945A237D3AEE}"/>
              </a:ext>
            </a:extLst>
          </p:cNvPr>
          <p:cNvSpPr txBox="1"/>
          <p:nvPr/>
        </p:nvSpPr>
        <p:spPr>
          <a:xfrm>
            <a:off x="8052318" y="252127"/>
            <a:ext cx="3918856" cy="1477328"/>
          </a:xfrm>
          <a:prstGeom prst="rect">
            <a:avLst/>
          </a:prstGeom>
          <a:noFill/>
        </p:spPr>
        <p:txBody>
          <a:bodyPr wrap="square">
            <a:spAutoFit/>
          </a:bodyPr>
          <a:lstStyle/>
          <a:p>
            <a:r>
              <a:rPr lang="uk-UA" i="1" dirty="0"/>
              <a:t>Навантажувальна модуляція для амплітудної маніпуляції з манчестерським кодом (смарт-карта 14443 </a:t>
            </a:r>
            <a:r>
              <a:rPr lang="en-US" i="1" dirty="0"/>
              <a:t>A </a:t>
            </a:r>
            <a:r>
              <a:rPr lang="uk-UA" i="1" dirty="0"/>
              <a:t>або </a:t>
            </a:r>
            <a:r>
              <a:rPr lang="en-US" i="1" dirty="0"/>
              <a:t>NFC-A-</a:t>
            </a:r>
            <a:r>
              <a:rPr lang="uk-UA" i="1" dirty="0"/>
              <a:t>пристрій пасивного режиму емуляції карти)</a:t>
            </a:r>
            <a:endParaRPr lang="ru-RU" i="1" dirty="0"/>
          </a:p>
        </p:txBody>
      </p:sp>
    </p:spTree>
    <p:extLst>
      <p:ext uri="{BB962C8B-B14F-4D97-AF65-F5344CB8AC3E}">
        <p14:creationId xmlns:p14="http://schemas.microsoft.com/office/powerpoint/2010/main" val="248640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48" y="159397"/>
            <a:ext cx="11814773" cy="5663089"/>
          </a:xfrm>
          <a:prstGeom prst="rect">
            <a:avLst/>
          </a:prstGeom>
        </p:spPr>
        <p:txBody>
          <a:bodyPr wrap="square">
            <a:spAutoFit/>
          </a:bodyPr>
          <a:lstStyle/>
          <a:p>
            <a:pPr algn="ctr"/>
            <a:r>
              <a:rPr lang="en-US" sz="2000" b="1" dirty="0"/>
              <a:t>NFC </a:t>
            </a:r>
            <a:r>
              <a:rPr lang="uk-UA" sz="2000" b="1" dirty="0"/>
              <a:t>Стандарти </a:t>
            </a:r>
            <a:endParaRPr lang="en-US" sz="2000" b="1" dirty="0"/>
          </a:p>
          <a:p>
            <a:endParaRPr lang="en-US" dirty="0"/>
          </a:p>
          <a:p>
            <a:r>
              <a:rPr lang="uk-UA" dirty="0"/>
              <a:t>До стандартів </a:t>
            </a:r>
            <a:r>
              <a:rPr lang="en-US" dirty="0"/>
              <a:t>NFC </a:t>
            </a:r>
            <a:r>
              <a:rPr lang="uk-UA" dirty="0"/>
              <a:t>існували інші стандарти, які пізніше були взяті в основу стандарту </a:t>
            </a:r>
            <a:r>
              <a:rPr lang="en-US" dirty="0"/>
              <a:t>NFC, </a:t>
            </a:r>
            <a:r>
              <a:rPr lang="uk-UA" dirty="0"/>
              <a:t>наприклад </a:t>
            </a:r>
            <a:r>
              <a:rPr lang="en-US" b="1" i="1" dirty="0"/>
              <a:t>ISO 14443</a:t>
            </a:r>
            <a:r>
              <a:rPr lang="en-US" dirty="0"/>
              <a:t>. </a:t>
            </a:r>
            <a:r>
              <a:rPr lang="uk-UA" dirty="0"/>
              <a:t>Він описує частотний діапазон, метод модуляції та протокол обміну безконтактних пасивних карт (</a:t>
            </a:r>
            <a:r>
              <a:rPr lang="en-US" dirty="0"/>
              <a:t>RFID) </a:t>
            </a:r>
            <a:r>
              <a:rPr lang="uk-UA" dirty="0"/>
              <a:t>ближнього радіусу дії (до 10 см) на магнітозв'язаних індуктивностях. </a:t>
            </a:r>
            <a:endParaRPr lang="en-US" dirty="0"/>
          </a:p>
          <a:p>
            <a:r>
              <a:rPr lang="uk-UA" dirty="0"/>
              <a:t>Таким чином, телефони, забезпечені </a:t>
            </a:r>
            <a:r>
              <a:rPr lang="en-US" dirty="0"/>
              <a:t>NFC, </a:t>
            </a:r>
            <a:r>
              <a:rPr lang="uk-UA" dirty="0"/>
              <a:t>здатні взаємодіяти з існуючою раніше інфраструктурою зчитувачів. Особливо в </a:t>
            </a:r>
            <a:r>
              <a:rPr lang="uk-UA" i="1" dirty="0"/>
              <a:t>режимі емуляції карти </a:t>
            </a:r>
            <a:r>
              <a:rPr lang="uk-UA" dirty="0"/>
              <a:t>пристрій </a:t>
            </a:r>
            <a:r>
              <a:rPr lang="en-US" dirty="0"/>
              <a:t>NFC </a:t>
            </a:r>
            <a:r>
              <a:rPr lang="uk-UA" dirty="0"/>
              <a:t>повинен принаймні передати унікальний ідентифікаційний номер існуючому зчитувачу </a:t>
            </a:r>
            <a:r>
              <a:rPr lang="en-US" dirty="0"/>
              <a:t>RFID. </a:t>
            </a:r>
            <a:endParaRPr lang="uk-UA" dirty="0"/>
          </a:p>
          <a:p>
            <a:endParaRPr lang="uk-UA" dirty="0"/>
          </a:p>
          <a:p>
            <a:r>
              <a:rPr lang="en-US" dirty="0"/>
              <a:t>NFC </a:t>
            </a:r>
            <a:r>
              <a:rPr lang="uk-UA" dirty="0"/>
              <a:t>був схвалений як </a:t>
            </a:r>
            <a:r>
              <a:rPr lang="en-US" dirty="0"/>
              <a:t>ISO/IEC </a:t>
            </a:r>
            <a:r>
              <a:rPr lang="uk-UA" dirty="0"/>
              <a:t>стандарт 8 грудня 2003 року.</a:t>
            </a:r>
          </a:p>
          <a:p>
            <a:endParaRPr lang="uk-UA" dirty="0"/>
          </a:p>
          <a:p>
            <a:r>
              <a:rPr lang="en-US" dirty="0"/>
              <a:t>NFC — </a:t>
            </a:r>
            <a:r>
              <a:rPr lang="uk-UA" dirty="0"/>
              <a:t>технологія з відкритою платформою, стандартизована в </a:t>
            </a:r>
            <a:r>
              <a:rPr lang="en-US" b="1" i="1" dirty="0"/>
              <a:t>ECMA-340</a:t>
            </a:r>
            <a:r>
              <a:rPr lang="en-US" dirty="0"/>
              <a:t> </a:t>
            </a:r>
            <a:r>
              <a:rPr lang="uk-UA" dirty="0"/>
              <a:t>та </a:t>
            </a:r>
            <a:r>
              <a:rPr lang="en-US" b="1" i="1" dirty="0"/>
              <a:t>ISO/IEC 18092</a:t>
            </a:r>
            <a:r>
              <a:rPr lang="en-US" dirty="0"/>
              <a:t>. </a:t>
            </a:r>
            <a:endParaRPr lang="uk-UA" dirty="0"/>
          </a:p>
          <a:p>
            <a:r>
              <a:rPr lang="uk-UA" dirty="0"/>
              <a:t>Ці стандарти визначають схеми модуляції, кодування, швидкості передачі та радіочастотну структуру інтерфейсу пристроїв </a:t>
            </a:r>
            <a:r>
              <a:rPr lang="en-US" dirty="0"/>
              <a:t>NFC, </a:t>
            </a:r>
            <a:r>
              <a:rPr lang="uk-UA" dirty="0"/>
              <a:t>а також схеми ініціалізації та умови, потрібні для контролю над конфліктними ситуаціями під час ініціалізації — і пасивних, і активних режимів </a:t>
            </a:r>
            <a:r>
              <a:rPr lang="en-US" dirty="0"/>
              <a:t>NFC. </a:t>
            </a:r>
            <a:r>
              <a:rPr lang="uk-UA" dirty="0"/>
              <a:t>Крім того, вони також визначають протокол передачі, включаючи протокол активації та спосіб обміну даними. </a:t>
            </a:r>
          </a:p>
          <a:p>
            <a:endParaRPr lang="uk-UA" dirty="0"/>
          </a:p>
          <a:p>
            <a:r>
              <a:rPr lang="uk-UA" dirty="0"/>
              <a:t>Радіоінтерфейс для </a:t>
            </a:r>
            <a:r>
              <a:rPr lang="en-US" dirty="0"/>
              <a:t>NFC </a:t>
            </a:r>
            <a:r>
              <a:rPr lang="uk-UA" dirty="0"/>
              <a:t>стандартизовано:</a:t>
            </a:r>
          </a:p>
          <a:p>
            <a:r>
              <a:rPr lang="en-US" b="1" i="1" dirty="0"/>
              <a:t>ISO/IEC 18092</a:t>
            </a:r>
            <a:r>
              <a:rPr lang="uk-UA" b="1" i="1" dirty="0"/>
              <a:t> </a:t>
            </a:r>
            <a:r>
              <a:rPr lang="en-US" b="1" i="1" dirty="0"/>
              <a:t>/</a:t>
            </a:r>
            <a:r>
              <a:rPr lang="uk-UA" b="1" i="1" dirty="0"/>
              <a:t> </a:t>
            </a:r>
            <a:r>
              <a:rPr lang="en-US" b="1" i="1" dirty="0"/>
              <a:t>ECMA-340</a:t>
            </a:r>
            <a:r>
              <a:rPr lang="en-US" dirty="0"/>
              <a:t>: Near Field Communication Interface and Protocol-1 (NFCIP-1) </a:t>
            </a:r>
            <a:endParaRPr lang="uk-UA" dirty="0"/>
          </a:p>
          <a:p>
            <a:r>
              <a:rPr lang="en-US" b="1" i="1" dirty="0"/>
              <a:t>ISO/IEC 21481 / ECMA-352</a:t>
            </a:r>
            <a:r>
              <a:rPr lang="en-US" dirty="0"/>
              <a:t>: Near Field Communication Interface and Protocol-2 (NFCIP-2) </a:t>
            </a:r>
            <a:endParaRPr lang="uk-UA" dirty="0"/>
          </a:p>
        </p:txBody>
      </p:sp>
    </p:spTree>
    <p:extLst>
      <p:ext uri="{BB962C8B-B14F-4D97-AF65-F5344CB8AC3E}">
        <p14:creationId xmlns:p14="http://schemas.microsoft.com/office/powerpoint/2010/main" val="307101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694" y="92363"/>
            <a:ext cx="11796666" cy="6586418"/>
          </a:xfrm>
          <a:prstGeom prst="rect">
            <a:avLst/>
          </a:prstGeom>
        </p:spPr>
        <p:txBody>
          <a:bodyPr wrap="square">
            <a:spAutoFit/>
          </a:bodyPr>
          <a:lstStyle/>
          <a:p>
            <a:pPr algn="ctr"/>
            <a:r>
              <a:rPr lang="en-US" sz="2000" b="1" dirty="0"/>
              <a:t>NFC Forum </a:t>
            </a:r>
            <a:endParaRPr lang="uk-UA" sz="2000" b="1" dirty="0"/>
          </a:p>
          <a:p>
            <a:pPr algn="ctr"/>
            <a:endParaRPr lang="uk-UA" sz="2000" b="1" dirty="0"/>
          </a:p>
          <a:p>
            <a:pPr algn="ctr"/>
            <a:endParaRPr lang="uk-UA" sz="2000" b="1" dirty="0"/>
          </a:p>
          <a:p>
            <a:pPr algn="ctr"/>
            <a:endParaRPr lang="uk-UA" sz="2000" b="1" dirty="0"/>
          </a:p>
          <a:p>
            <a:endParaRPr lang="uk-UA" dirty="0"/>
          </a:p>
          <a:p>
            <a:endParaRPr lang="uk-UA" dirty="0"/>
          </a:p>
          <a:p>
            <a:endParaRPr lang="ru-RU" dirty="0"/>
          </a:p>
          <a:p>
            <a:endParaRPr lang="ru-RU" dirty="0"/>
          </a:p>
          <a:p>
            <a:endParaRPr lang="uk-UA" dirty="0"/>
          </a:p>
          <a:p>
            <a:r>
              <a:rPr lang="uk-UA" dirty="0"/>
              <a:t>Крім того, </a:t>
            </a:r>
            <a:r>
              <a:rPr lang="en-US" dirty="0"/>
              <a:t>NFC Forum </a:t>
            </a:r>
            <a:r>
              <a:rPr lang="uk-UA" dirty="0"/>
              <a:t>визначив загальний формат даних, названий </a:t>
            </a:r>
            <a:r>
              <a:rPr lang="en-US" b="1" i="1" dirty="0"/>
              <a:t>NDEF</a:t>
            </a:r>
            <a:r>
              <a:rPr lang="en-US" dirty="0"/>
              <a:t>, </a:t>
            </a:r>
            <a:r>
              <a:rPr lang="uk-UA" dirty="0"/>
              <a:t>який може використовуватися, щоб зберегти та передавати різні види елементів даних. </a:t>
            </a:r>
            <a:r>
              <a:rPr lang="en-US" dirty="0"/>
              <a:t>NDEF </a:t>
            </a:r>
            <a:r>
              <a:rPr lang="uk-UA" dirty="0"/>
              <a:t>концептуально дуже подібний до </a:t>
            </a:r>
            <a:r>
              <a:rPr lang="en-US" dirty="0"/>
              <a:t>MIME. </a:t>
            </a:r>
            <a:r>
              <a:rPr lang="uk-UA" dirty="0"/>
              <a:t>Це — стислий двійковий формат про «записи», у яких кожен запис може тримати різний клас об'єкта. Відповідно до угоди, тип першого звіту визначає контекст всього повідомлення. Найчастіше </a:t>
            </a:r>
            <a:r>
              <a:rPr lang="en-US" dirty="0"/>
              <a:t>NDEF </a:t>
            </a:r>
            <a:r>
              <a:rPr lang="uk-UA" dirty="0"/>
              <a:t>використовується для зберігання інформації у мітках. </a:t>
            </a:r>
          </a:p>
          <a:p>
            <a:endParaRPr lang="uk-UA" dirty="0"/>
          </a:p>
          <a:p>
            <a:r>
              <a:rPr lang="uk-UA" i="1" dirty="0"/>
              <a:t>Цілі Форуму </a:t>
            </a:r>
            <a:r>
              <a:rPr lang="en-US" i="1" dirty="0"/>
              <a:t>NFC: </a:t>
            </a:r>
            <a:endParaRPr lang="ru-RU" i="1" dirty="0"/>
          </a:p>
          <a:p>
            <a:pPr marL="285750" indent="-285750">
              <a:buFont typeface="Arial" panose="020B0604020202020204" pitchFamily="34" charset="0"/>
              <a:buChar char="•"/>
            </a:pPr>
            <a:r>
              <a:rPr lang="uk-UA" dirty="0"/>
              <a:t>Розробка специфікацій та механізмів тестування, що забезпечують узгоджену та надійну роботу </a:t>
            </a:r>
            <a:r>
              <a:rPr lang="en-US" dirty="0"/>
              <a:t>NFC </a:t>
            </a:r>
            <a:r>
              <a:rPr lang="uk-UA" dirty="0"/>
              <a:t>у всіх трьох режимах;</a:t>
            </a:r>
          </a:p>
          <a:p>
            <a:pPr marL="285750" indent="-285750">
              <a:buFont typeface="Arial" panose="020B0604020202020204" pitchFamily="34" charset="0"/>
              <a:buChar char="•"/>
            </a:pPr>
            <a:r>
              <a:rPr lang="uk-UA" dirty="0"/>
              <a:t>Інформаційна підтримка серед постачальників послуг та розробників про переваги технології </a:t>
            </a:r>
            <a:r>
              <a:rPr lang="en-US" dirty="0"/>
              <a:t>NFC </a:t>
            </a:r>
            <a:r>
              <a:rPr lang="uk-UA" dirty="0"/>
              <a:t>для забезпечення зростання впровадження та використання технології </a:t>
            </a:r>
            <a:r>
              <a:rPr lang="en-US" dirty="0"/>
              <a:t>NFC; </a:t>
            </a:r>
            <a:endParaRPr lang="ru-RU" dirty="0"/>
          </a:p>
          <a:p>
            <a:pPr marL="285750" indent="-285750">
              <a:buFont typeface="Arial" panose="020B0604020202020204" pitchFamily="34" charset="0"/>
              <a:buChar char="•"/>
            </a:pPr>
            <a:r>
              <a:rPr lang="uk-UA" dirty="0"/>
              <a:t>Просування </a:t>
            </a:r>
            <a:r>
              <a:rPr lang="en-US" dirty="0"/>
              <a:t>NFC Forum </a:t>
            </a:r>
            <a:r>
              <a:rPr lang="uk-UA" dirty="0"/>
              <a:t>та інших брендів </a:t>
            </a:r>
            <a:r>
              <a:rPr lang="en-US" dirty="0"/>
              <a:t>NFC. </a:t>
            </a:r>
            <a:endParaRPr lang="ru-RU" dirty="0"/>
          </a:p>
          <a:p>
            <a:endParaRPr lang="ru-RU" dirty="0"/>
          </a:p>
          <a:p>
            <a:r>
              <a:rPr lang="uk-UA" dirty="0"/>
              <a:t>У червні 2006 року, лише через 18 місяців після свого заснування, Форум офіційно описав архітектуру технології </a:t>
            </a:r>
            <a:r>
              <a:rPr lang="en-US" dirty="0"/>
              <a:t>NFC. </a:t>
            </a:r>
            <a:endParaRPr lang="ru-RU" dirty="0"/>
          </a:p>
          <a:p>
            <a:endParaRPr lang="ru-RU" dirty="0"/>
          </a:p>
        </p:txBody>
      </p:sp>
      <p:sp>
        <p:nvSpPr>
          <p:cNvPr id="4" name="Rectangle 3"/>
          <p:cNvSpPr/>
          <p:nvPr/>
        </p:nvSpPr>
        <p:spPr>
          <a:xfrm>
            <a:off x="241967" y="500853"/>
            <a:ext cx="7297094" cy="1200329"/>
          </a:xfrm>
          <a:prstGeom prst="rect">
            <a:avLst/>
          </a:prstGeom>
        </p:spPr>
        <p:txBody>
          <a:bodyPr wrap="square">
            <a:spAutoFit/>
          </a:bodyPr>
          <a:lstStyle/>
          <a:p>
            <a:r>
              <a:rPr lang="uk-UA" dirty="0"/>
              <a:t>Як водиться у світовій практиці, для просування якоїсь ідеї потрібно зібрати групу однодумців. Так у 2004 році зібралися </a:t>
            </a:r>
            <a:r>
              <a:rPr lang="en-US" dirty="0"/>
              <a:t>NXP Semiconductors, Sony </a:t>
            </a:r>
            <a:r>
              <a:rPr lang="uk-UA" dirty="0"/>
              <a:t>та </a:t>
            </a:r>
            <a:r>
              <a:rPr lang="en-US" dirty="0"/>
              <a:t>Nokia </a:t>
            </a:r>
            <a:r>
              <a:rPr lang="uk-UA" dirty="0"/>
              <a:t>та організували некомерційну організацію </a:t>
            </a:r>
            <a:r>
              <a:rPr lang="en-US" b="1" dirty="0"/>
              <a:t>NFC Forum</a:t>
            </a:r>
            <a:r>
              <a:rPr lang="en-US" dirty="0"/>
              <a:t>, </a:t>
            </a:r>
            <a:r>
              <a:rPr lang="uk-UA" dirty="0"/>
              <a:t>для спільної роботи над просуванням технології </a:t>
            </a:r>
            <a:r>
              <a:rPr lang="en-US" dirty="0"/>
              <a:t>NFC. </a:t>
            </a:r>
            <a:endParaRPr lang="uk-UA" dirty="0"/>
          </a:p>
        </p:txBody>
      </p:sp>
      <p:pic>
        <p:nvPicPr>
          <p:cNvPr id="5" name="Picture 4"/>
          <p:cNvPicPr>
            <a:picLocks noChangeAspect="1"/>
          </p:cNvPicPr>
          <p:nvPr/>
        </p:nvPicPr>
        <p:blipFill>
          <a:blip r:embed="rId2"/>
          <a:stretch>
            <a:fillRect/>
          </a:stretch>
        </p:blipFill>
        <p:spPr>
          <a:xfrm>
            <a:off x="7989636" y="347096"/>
            <a:ext cx="3781425" cy="2162175"/>
          </a:xfrm>
          <a:prstGeom prst="rect">
            <a:avLst/>
          </a:prstGeom>
        </p:spPr>
      </p:pic>
    </p:spTree>
    <p:extLst>
      <p:ext uri="{BB962C8B-B14F-4D97-AF65-F5344CB8AC3E}">
        <p14:creationId xmlns:p14="http://schemas.microsoft.com/office/powerpoint/2010/main" val="298017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617"/>
            <a:ext cx="11977735" cy="6186309"/>
          </a:xfrm>
          <a:prstGeom prst="rect">
            <a:avLst/>
          </a:prstGeom>
        </p:spPr>
        <p:txBody>
          <a:bodyPr wrap="square">
            <a:spAutoFit/>
          </a:bodyPr>
          <a:lstStyle/>
          <a:p>
            <a:pPr algn="ctr"/>
            <a:r>
              <a:rPr lang="uk-UA" b="1" dirty="0"/>
              <a:t>Специфікації NFC Forum </a:t>
            </a:r>
          </a:p>
          <a:p>
            <a:endParaRPr lang="uk-UA" dirty="0"/>
          </a:p>
          <a:p>
            <a:r>
              <a:rPr lang="uk-UA" dirty="0"/>
              <a:t>На додаток до стандартів NFC Forum, що вже існують, зібрали найкраще з цих стандартів у документи, що описують роботу пристроїв, які використовують технологію NFC і назвали їх специфікаціями. </a:t>
            </a:r>
          </a:p>
          <a:p>
            <a:endParaRPr lang="uk-UA" dirty="0"/>
          </a:p>
          <a:p>
            <a:r>
              <a:rPr lang="uk-UA" dirty="0"/>
              <a:t>Наприклад, у специфікації </a:t>
            </a:r>
            <a:r>
              <a:rPr lang="uk-UA" b="1" i="1" dirty="0"/>
              <a:t>NFC Analog Technical Specification </a:t>
            </a:r>
            <a:r>
              <a:rPr lang="uk-UA" dirty="0"/>
              <a:t>розглядаються аналогові радіочастотні характеристики пристрою із підтримкою NFC. Ця специфікація включає вимоги до потужності антени, вимоги до передачі, вимоги до приймача і форми сигналів (час/частота/характеристики модуляції). </a:t>
            </a:r>
          </a:p>
          <a:p>
            <a:endParaRPr lang="uk-UA" dirty="0"/>
          </a:p>
          <a:p>
            <a:r>
              <a:rPr lang="uk-UA" dirty="0"/>
              <a:t>Специфікація </a:t>
            </a:r>
            <a:r>
              <a:rPr lang="uk-UA" b="1" i="1" dirty="0"/>
              <a:t>NFC Analog 2.0</a:t>
            </a:r>
            <a:r>
              <a:rPr lang="uk-UA" dirty="0"/>
              <a:t> запровадила активний режим зв'язку для обміну даними P2P та технологію NFC-V у режимі опитування. Версія 2.0 забезпечує повну сумісність із пристроями, що відповідають ISO/IEC 14443 або ISO/IEC 18092. </a:t>
            </a:r>
          </a:p>
          <a:p>
            <a:endParaRPr lang="uk-UA" dirty="0"/>
          </a:p>
          <a:p>
            <a:r>
              <a:rPr lang="uk-UA" dirty="0"/>
              <a:t>За цими специфікаціями існує такі способи зв'язку для пристроїв NFC: </a:t>
            </a:r>
            <a:r>
              <a:rPr lang="uk-UA" b="1" i="1" dirty="0"/>
              <a:t>NFC-A</a:t>
            </a:r>
            <a:r>
              <a:rPr lang="uk-UA" dirty="0"/>
              <a:t>, </a:t>
            </a:r>
            <a:r>
              <a:rPr lang="uk-UA" b="1" i="1" dirty="0"/>
              <a:t>NFC-B</a:t>
            </a:r>
            <a:r>
              <a:rPr lang="uk-UA" dirty="0"/>
              <a:t>, </a:t>
            </a:r>
            <a:r>
              <a:rPr lang="uk-UA" b="1" i="1" dirty="0"/>
              <a:t>NFC-F</a:t>
            </a:r>
            <a:r>
              <a:rPr lang="uk-UA" dirty="0"/>
              <a:t>, і п'ять </a:t>
            </a:r>
            <a:r>
              <a:rPr lang="uk-UA" b="1" i="1" dirty="0"/>
              <a:t>типів NFC-міток</a:t>
            </a:r>
            <a:r>
              <a:rPr lang="uk-UA" dirty="0"/>
              <a:t>. </a:t>
            </a:r>
          </a:p>
          <a:p>
            <a:endParaRPr lang="uk-UA" dirty="0"/>
          </a:p>
          <a:p>
            <a:r>
              <a:rPr lang="uk-UA" dirty="0"/>
              <a:t>Пристрої NFC можуть бути активної або пасивної комунікації та підтримувати один (або кілька) із трьох режимів роботи. </a:t>
            </a:r>
          </a:p>
          <a:p>
            <a:endParaRPr lang="uk-UA" dirty="0"/>
          </a:p>
          <a:p>
            <a:r>
              <a:rPr lang="uk-UA" sz="2000" b="1" i="1" dirty="0"/>
              <a:t>                         NFC-A </a:t>
            </a:r>
          </a:p>
          <a:p>
            <a:endParaRPr lang="uk-UA" b="1" i="1" dirty="0"/>
          </a:p>
          <a:p>
            <a:r>
              <a:rPr lang="uk-UA" dirty="0"/>
              <a:t>Тип зв'язку </a:t>
            </a:r>
            <a:r>
              <a:rPr lang="uk-UA" b="1" i="1" dirty="0"/>
              <a:t>NFC-A </a:t>
            </a:r>
            <a:r>
              <a:rPr lang="uk-UA" dirty="0"/>
              <a:t>базується на стандарті </a:t>
            </a:r>
            <a:r>
              <a:rPr lang="uk-UA" b="1" i="1" dirty="0"/>
              <a:t>ISO/IEC 14443A</a:t>
            </a:r>
            <a:r>
              <a:rPr lang="uk-UA" dirty="0"/>
              <a:t> для безконтактних карток. Типи зв'язку відрізняються режимами кодування сигналу і модуляції. NFC-A використовує </a:t>
            </a:r>
            <a:r>
              <a:rPr lang="uk-UA" i="1" dirty="0"/>
              <a:t>код Міллера </a:t>
            </a:r>
            <a:r>
              <a:rPr lang="uk-UA" dirty="0"/>
              <a:t>та </a:t>
            </a:r>
            <a:r>
              <a:rPr lang="uk-UA" i="1" dirty="0"/>
              <a:t>амплітудну модуляцію</a:t>
            </a:r>
            <a:r>
              <a:rPr lang="uk-UA" dirty="0"/>
              <a:t>. Двійкові дані передаються зі швидкістю близько </a:t>
            </a:r>
            <a:r>
              <a:rPr lang="uk-UA" b="1" i="1" dirty="0"/>
              <a:t>106 Кбіт/с</a:t>
            </a:r>
            <a:r>
              <a:rPr lang="uk-UA" dirty="0"/>
              <a:t>, сигнал повинен змінюватися від 0 до 100%, щоб розрізняти двійкову 1 і двійковий 0. </a:t>
            </a:r>
          </a:p>
        </p:txBody>
      </p:sp>
    </p:spTree>
    <p:extLst>
      <p:ext uri="{BB962C8B-B14F-4D97-AF65-F5344CB8AC3E}">
        <p14:creationId xmlns:p14="http://schemas.microsoft.com/office/powerpoint/2010/main" val="291284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42" y="9807"/>
            <a:ext cx="11419438" cy="2923877"/>
          </a:xfrm>
          <a:prstGeom prst="rect">
            <a:avLst/>
          </a:prstGeom>
        </p:spPr>
        <p:txBody>
          <a:bodyPr wrap="square">
            <a:spAutoFit/>
          </a:bodyPr>
          <a:lstStyle/>
          <a:p>
            <a:r>
              <a:rPr lang="uk-UA" sz="2000" b="1" i="1" dirty="0"/>
              <a:t>                           NFC-B </a:t>
            </a:r>
          </a:p>
          <a:p>
            <a:r>
              <a:rPr lang="uk-UA" dirty="0"/>
              <a:t>Тип зв'язку </a:t>
            </a:r>
            <a:r>
              <a:rPr lang="uk-UA" b="1" i="1" dirty="0"/>
              <a:t>NFC-B</a:t>
            </a:r>
            <a:r>
              <a:rPr lang="uk-UA" dirty="0"/>
              <a:t> базується на стандарті </a:t>
            </a:r>
            <a:r>
              <a:rPr lang="uk-UA" b="1" i="1" dirty="0"/>
              <a:t>ISO/IEC 14443B </a:t>
            </a:r>
            <a:r>
              <a:rPr lang="uk-UA" dirty="0"/>
              <a:t>для безконтактних карток. NFC-B використовує метод </a:t>
            </a:r>
            <a:r>
              <a:rPr lang="uk-UA" b="1" i="1" dirty="0"/>
              <a:t>манчестерського кодування</a:t>
            </a:r>
            <a:r>
              <a:rPr lang="uk-UA" dirty="0"/>
              <a:t>. Двійкові дані також передаються із швидкістю близько </a:t>
            </a:r>
            <a:r>
              <a:rPr lang="uk-UA" b="1" i="1" dirty="0"/>
              <a:t>106 Кбіт/с</a:t>
            </a:r>
            <a:r>
              <a:rPr lang="uk-UA" dirty="0"/>
              <a:t>. Тут замість 100% використовується </a:t>
            </a:r>
            <a:r>
              <a:rPr lang="uk-UA" b="1" i="1" dirty="0"/>
              <a:t>10% зміна амплітуди</a:t>
            </a:r>
            <a:r>
              <a:rPr lang="uk-UA" dirty="0"/>
              <a:t> для двійкового 0 (тобто низького рівня) і 100% для двійкової 1 (тобто високого). У манчестерському кодуванні перехід з низького на високий рівень є двійковим 0, а перехід з високого на низький рівень є двійковим 1. </a:t>
            </a:r>
          </a:p>
          <a:p>
            <a:r>
              <a:rPr lang="uk-UA" sz="2000" b="1" i="1" dirty="0"/>
              <a:t>                            NFC-F </a:t>
            </a:r>
          </a:p>
          <a:p>
            <a:r>
              <a:rPr lang="uk-UA" dirty="0"/>
              <a:t>Тип зв'язку NFC-F заснований на стандарті </a:t>
            </a:r>
            <a:r>
              <a:rPr lang="uk-UA" b="1" i="1" dirty="0"/>
              <a:t>FeliCA JIS X6319-4</a:t>
            </a:r>
            <a:r>
              <a:rPr lang="uk-UA" dirty="0"/>
              <a:t>, також відомий як </a:t>
            </a:r>
            <a:r>
              <a:rPr lang="uk-UA" b="1" i="1" dirty="0"/>
              <a:t>FeliCa</a:t>
            </a:r>
            <a:r>
              <a:rPr lang="uk-UA" dirty="0"/>
              <a:t>. Стандарт регулюється японською </a:t>
            </a:r>
            <a:r>
              <a:rPr lang="uk-UA" b="1" i="1" dirty="0"/>
              <a:t>JICSAP</a:t>
            </a:r>
            <a:r>
              <a:rPr lang="uk-UA" dirty="0"/>
              <a:t>. Там ця технологія найпопулярніша. Швидкість передачі даних </a:t>
            </a:r>
            <a:r>
              <a:rPr lang="uk-UA" b="1" i="1" dirty="0"/>
              <a:t>212/424 Кбіт/с</a:t>
            </a:r>
            <a:r>
              <a:rPr lang="uk-UA" dirty="0"/>
              <a:t>, використовується </a:t>
            </a:r>
            <a:r>
              <a:rPr lang="uk-UA" b="1" i="1" dirty="0"/>
              <a:t>манчестерське кодування </a:t>
            </a:r>
            <a:r>
              <a:rPr lang="uk-UA" dirty="0"/>
              <a:t>та </a:t>
            </a:r>
            <a:r>
              <a:rPr lang="uk-UA" i="1" dirty="0"/>
              <a:t>амплітудна модуляція</a:t>
            </a:r>
            <a:r>
              <a:rPr lang="uk-UA" dirty="0"/>
              <a:t>.</a:t>
            </a:r>
          </a:p>
        </p:txBody>
      </p:sp>
      <p:pic>
        <p:nvPicPr>
          <p:cNvPr id="4" name="Рисунок 3">
            <a:extLst>
              <a:ext uri="{FF2B5EF4-FFF2-40B4-BE49-F238E27FC236}">
                <a16:creationId xmlns:a16="http://schemas.microsoft.com/office/drawing/2014/main" id="{F49072B5-3EC5-40F7-82DA-8DE535F35E06}"/>
              </a:ext>
            </a:extLst>
          </p:cNvPr>
          <p:cNvPicPr>
            <a:picLocks noChangeAspect="1"/>
          </p:cNvPicPr>
          <p:nvPr/>
        </p:nvPicPr>
        <p:blipFill>
          <a:blip r:embed="rId2"/>
          <a:stretch>
            <a:fillRect/>
          </a:stretch>
        </p:blipFill>
        <p:spPr>
          <a:xfrm>
            <a:off x="768159" y="2923878"/>
            <a:ext cx="10120603" cy="3924315"/>
          </a:xfrm>
          <a:prstGeom prst="rect">
            <a:avLst/>
          </a:prstGeom>
        </p:spPr>
      </p:pic>
    </p:spTree>
    <p:extLst>
      <p:ext uri="{BB962C8B-B14F-4D97-AF65-F5344CB8AC3E}">
        <p14:creationId xmlns:p14="http://schemas.microsoft.com/office/powerpoint/2010/main" val="13874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3034" y="129943"/>
            <a:ext cx="3631700" cy="400110"/>
          </a:xfrm>
          <a:prstGeom prst="rect">
            <a:avLst/>
          </a:prstGeom>
        </p:spPr>
        <p:txBody>
          <a:bodyPr wrap="none">
            <a:spAutoFit/>
          </a:bodyPr>
          <a:lstStyle/>
          <a:p>
            <a:r>
              <a:rPr lang="uk-UA" sz="2000" b="1" dirty="0"/>
              <a:t>Режими роботи пристроїв </a:t>
            </a:r>
            <a:r>
              <a:rPr lang="en-US" sz="2000" b="1" dirty="0"/>
              <a:t>NFC </a:t>
            </a:r>
            <a:endParaRPr lang="uk-UA"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29" y="683537"/>
            <a:ext cx="7620000" cy="4114800"/>
          </a:xfrm>
          <a:prstGeom prst="rect">
            <a:avLst/>
          </a:prstGeom>
        </p:spPr>
      </p:pic>
      <p:sp>
        <p:nvSpPr>
          <p:cNvPr id="4" name="Rectangle 3"/>
          <p:cNvSpPr/>
          <p:nvPr/>
        </p:nvSpPr>
        <p:spPr>
          <a:xfrm>
            <a:off x="140329" y="5274198"/>
            <a:ext cx="11764978" cy="1200329"/>
          </a:xfrm>
          <a:prstGeom prst="rect">
            <a:avLst/>
          </a:prstGeom>
        </p:spPr>
        <p:txBody>
          <a:bodyPr wrap="square">
            <a:spAutoFit/>
          </a:bodyPr>
          <a:lstStyle/>
          <a:p>
            <a:r>
              <a:rPr lang="en-US" dirty="0"/>
              <a:t>NFC. Tag Reader/Writer – </a:t>
            </a:r>
            <a:r>
              <a:rPr lang="uk-UA" dirty="0"/>
              <a:t>режим читання/запису. </a:t>
            </a:r>
          </a:p>
          <a:p>
            <a:r>
              <a:rPr lang="en-US" dirty="0"/>
              <a:t>Peer-to-Peer – </a:t>
            </a:r>
            <a:r>
              <a:rPr lang="uk-UA" dirty="0"/>
              <a:t>одноранговий режим Р2Р. </a:t>
            </a:r>
          </a:p>
          <a:p>
            <a:r>
              <a:rPr lang="en-US" dirty="0"/>
              <a:t>Card Emulation – </a:t>
            </a:r>
            <a:r>
              <a:rPr lang="uk-UA" dirty="0"/>
              <a:t>режим емуляції карти. </a:t>
            </a:r>
          </a:p>
          <a:p>
            <a:endParaRPr lang="uk-UA" dirty="0"/>
          </a:p>
        </p:txBody>
      </p:sp>
    </p:spTree>
    <p:extLst>
      <p:ext uri="{BB962C8B-B14F-4D97-AF65-F5344CB8AC3E}">
        <p14:creationId xmlns:p14="http://schemas.microsoft.com/office/powerpoint/2010/main" val="1114432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086" y="3911096"/>
            <a:ext cx="9908421" cy="1978183"/>
          </a:xfrm>
          <a:prstGeom prst="rect">
            <a:avLst/>
          </a:prstGeom>
        </p:spPr>
      </p:pic>
      <p:sp>
        <p:nvSpPr>
          <p:cNvPr id="3" name="Rectangle 2"/>
          <p:cNvSpPr/>
          <p:nvPr/>
        </p:nvSpPr>
        <p:spPr>
          <a:xfrm>
            <a:off x="250479" y="831678"/>
            <a:ext cx="11283636" cy="1754326"/>
          </a:xfrm>
          <a:prstGeom prst="rect">
            <a:avLst/>
          </a:prstGeom>
        </p:spPr>
        <p:txBody>
          <a:bodyPr wrap="square">
            <a:spAutoFit/>
          </a:bodyPr>
          <a:lstStyle/>
          <a:p>
            <a:r>
              <a:rPr lang="uk-UA" b="1" i="1" dirty="0"/>
              <a:t>Режим емуляції карт </a:t>
            </a:r>
            <a:r>
              <a:rPr lang="uk-UA" dirty="0"/>
              <a:t>дозволяє пристроям із підтримкою </a:t>
            </a:r>
            <a:r>
              <a:rPr lang="en-US" dirty="0"/>
              <a:t>NFC </a:t>
            </a:r>
            <a:r>
              <a:rPr lang="uk-UA" dirty="0"/>
              <a:t>працювати як смарт-картки.</a:t>
            </a:r>
          </a:p>
          <a:p>
            <a:endParaRPr lang="uk-UA" dirty="0"/>
          </a:p>
          <a:p>
            <a:r>
              <a:rPr lang="uk-UA" dirty="0"/>
              <a:t> У режимі емуляції карток пристрій із підтримкою </a:t>
            </a:r>
            <a:r>
              <a:rPr lang="en-US" dirty="0"/>
              <a:t>NFC </a:t>
            </a:r>
            <a:r>
              <a:rPr lang="uk-UA" dirty="0"/>
              <a:t>обмінюється даними із зовнішнім зчитувачем, як звичайна безконтактна </a:t>
            </a:r>
            <a:r>
              <a:rPr lang="uk-UA" b="1" dirty="0"/>
              <a:t>смарт-картка</a:t>
            </a:r>
            <a:r>
              <a:rPr lang="uk-UA" dirty="0"/>
              <a:t>. </a:t>
            </a:r>
          </a:p>
          <a:p>
            <a:endParaRPr lang="uk-UA" dirty="0"/>
          </a:p>
          <a:p>
            <a:r>
              <a:rPr lang="uk-UA" dirty="0"/>
              <a:t>Наприклад, при виконанні платежу за допомогою пристрою з підтримкою </a:t>
            </a:r>
            <a:r>
              <a:rPr lang="en-US" dirty="0"/>
              <a:t>NFC. </a:t>
            </a:r>
            <a:endParaRPr lang="uk-UA" dirty="0"/>
          </a:p>
        </p:txBody>
      </p:sp>
      <p:sp>
        <p:nvSpPr>
          <p:cNvPr id="4" name="Rectangle 3"/>
          <p:cNvSpPr/>
          <p:nvPr/>
        </p:nvSpPr>
        <p:spPr>
          <a:xfrm>
            <a:off x="4371505" y="153573"/>
            <a:ext cx="2573525" cy="400110"/>
          </a:xfrm>
          <a:prstGeom prst="rect">
            <a:avLst/>
          </a:prstGeom>
        </p:spPr>
        <p:txBody>
          <a:bodyPr wrap="none">
            <a:spAutoFit/>
          </a:bodyPr>
          <a:lstStyle/>
          <a:p>
            <a:r>
              <a:rPr lang="uk-UA" sz="2000" b="1" dirty="0"/>
              <a:t>Режим емуляції карт </a:t>
            </a:r>
            <a:endParaRPr lang="uk-UA" sz="2000" dirty="0"/>
          </a:p>
        </p:txBody>
      </p:sp>
    </p:spTree>
    <p:extLst>
      <p:ext uri="{BB962C8B-B14F-4D97-AF65-F5344CB8AC3E}">
        <p14:creationId xmlns:p14="http://schemas.microsoft.com/office/powerpoint/2010/main" val="343536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8355" y="229530"/>
            <a:ext cx="2708049" cy="369332"/>
          </a:xfrm>
          <a:prstGeom prst="rect">
            <a:avLst/>
          </a:prstGeom>
        </p:spPr>
        <p:txBody>
          <a:bodyPr wrap="none">
            <a:spAutoFit/>
          </a:bodyPr>
          <a:lstStyle/>
          <a:p>
            <a:r>
              <a:rPr lang="ru-RU" b="1" dirty="0"/>
              <a:t>Р2Р (</a:t>
            </a:r>
            <a:r>
              <a:rPr lang="en-US" b="1" dirty="0"/>
              <a:t>Peer-to-peer) </a:t>
            </a:r>
            <a:r>
              <a:rPr lang="ru-RU" b="1" dirty="0"/>
              <a:t>режим</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542" y="2734145"/>
            <a:ext cx="9505721" cy="3997105"/>
          </a:xfrm>
          <a:prstGeom prst="rect">
            <a:avLst/>
          </a:prstGeom>
        </p:spPr>
      </p:pic>
      <p:sp>
        <p:nvSpPr>
          <p:cNvPr id="4" name="Rectangle 3"/>
          <p:cNvSpPr/>
          <p:nvPr/>
        </p:nvSpPr>
        <p:spPr>
          <a:xfrm>
            <a:off x="114677" y="705892"/>
            <a:ext cx="11591453" cy="1754326"/>
          </a:xfrm>
          <a:prstGeom prst="rect">
            <a:avLst/>
          </a:prstGeom>
        </p:spPr>
        <p:txBody>
          <a:bodyPr wrap="square">
            <a:spAutoFit/>
          </a:bodyPr>
          <a:lstStyle/>
          <a:p>
            <a:r>
              <a:rPr lang="uk-UA" b="1" i="1" dirty="0"/>
              <a:t>Одноранговий режим </a:t>
            </a:r>
            <a:r>
              <a:rPr lang="uk-UA" dirty="0"/>
              <a:t>дозволяє двом пристроям з підтримкою </a:t>
            </a:r>
            <a:r>
              <a:rPr lang="en-US" dirty="0"/>
              <a:t>NFC </a:t>
            </a:r>
            <a:r>
              <a:rPr lang="uk-UA" dirty="0"/>
              <a:t>взаємодіяти один з одним для обміну інформацією та файлами, щоб користувачі пристроїв з підтримкою </a:t>
            </a:r>
            <a:r>
              <a:rPr lang="en-US" dirty="0"/>
              <a:t>NFC </a:t>
            </a:r>
            <a:r>
              <a:rPr lang="uk-UA" dirty="0"/>
              <a:t>могли швидко обмінюватися контактною інформацією та іншими файлами одним дотиком. </a:t>
            </a:r>
          </a:p>
          <a:p>
            <a:endParaRPr lang="uk-UA" dirty="0"/>
          </a:p>
          <a:p>
            <a:r>
              <a:rPr lang="uk-UA" dirty="0"/>
              <a:t>Наприклад, користувачі можуть обмінюватися параметрами установки </a:t>
            </a:r>
            <a:r>
              <a:rPr lang="en-US" dirty="0"/>
              <a:t>Bluetooth </a:t>
            </a:r>
            <a:r>
              <a:rPr lang="uk-UA" dirty="0"/>
              <a:t>або </a:t>
            </a:r>
            <a:r>
              <a:rPr lang="en-US" dirty="0"/>
              <a:t>Wi-Fi </a:t>
            </a:r>
            <a:r>
              <a:rPr lang="uk-UA" dirty="0"/>
              <a:t>або обмінюватися даними, такими як віртуальні візитні картки або фотографії. </a:t>
            </a:r>
          </a:p>
        </p:txBody>
      </p:sp>
    </p:spTree>
    <p:extLst>
      <p:ext uri="{BB962C8B-B14F-4D97-AF65-F5344CB8AC3E}">
        <p14:creationId xmlns:p14="http://schemas.microsoft.com/office/powerpoint/2010/main" val="2093190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5479" y="157102"/>
            <a:ext cx="2830005" cy="400110"/>
          </a:xfrm>
          <a:prstGeom prst="rect">
            <a:avLst/>
          </a:prstGeom>
        </p:spPr>
        <p:txBody>
          <a:bodyPr wrap="none">
            <a:spAutoFit/>
          </a:bodyPr>
          <a:lstStyle/>
          <a:p>
            <a:r>
              <a:rPr lang="uk-UA" sz="2000" b="1" dirty="0"/>
              <a:t>Режим читання/запису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399" y="2624722"/>
            <a:ext cx="6120142" cy="4233278"/>
          </a:xfrm>
          <a:prstGeom prst="rect">
            <a:avLst/>
          </a:prstGeom>
        </p:spPr>
      </p:pic>
      <p:sp>
        <p:nvSpPr>
          <p:cNvPr id="4" name="Rectangle 3"/>
          <p:cNvSpPr/>
          <p:nvPr/>
        </p:nvSpPr>
        <p:spPr>
          <a:xfrm>
            <a:off x="259533" y="723999"/>
            <a:ext cx="11573346" cy="1754326"/>
          </a:xfrm>
          <a:prstGeom prst="rect">
            <a:avLst/>
          </a:prstGeom>
        </p:spPr>
        <p:txBody>
          <a:bodyPr wrap="square">
            <a:spAutoFit/>
          </a:bodyPr>
          <a:lstStyle/>
          <a:p>
            <a:r>
              <a:rPr lang="uk-UA" b="1" i="1" dirty="0"/>
              <a:t>Режим читання/запису </a:t>
            </a:r>
            <a:r>
              <a:rPr lang="uk-UA" dirty="0"/>
              <a:t>дозволяє пристроям з підтримкою </a:t>
            </a:r>
            <a:r>
              <a:rPr lang="en-US" dirty="0"/>
              <a:t>NFC </a:t>
            </a:r>
            <a:r>
              <a:rPr lang="uk-UA" dirty="0"/>
              <a:t>зчитувати інформацію, що зберігається в </a:t>
            </a:r>
            <a:r>
              <a:rPr lang="en-US" dirty="0"/>
              <a:t>NFC-</a:t>
            </a:r>
            <a:r>
              <a:rPr lang="uk-UA" dirty="0"/>
              <a:t>тегах (або мітках), вбудованих в інтелектуальні плакати та дисплеї, або взаємодіяти з іншим </a:t>
            </a:r>
            <a:r>
              <a:rPr lang="en-US" dirty="0"/>
              <a:t>NFC-</a:t>
            </a:r>
            <a:r>
              <a:rPr lang="uk-UA" dirty="0"/>
              <a:t>пристроєм у режимі читання/запису. Пристрій, що ініціює, може зчитувати дані з другого пристрою або записувати дані на нього. </a:t>
            </a:r>
          </a:p>
          <a:p>
            <a:endParaRPr lang="uk-UA" dirty="0"/>
          </a:p>
          <a:p>
            <a:r>
              <a:rPr lang="uk-UA" dirty="0"/>
              <a:t>За допомогою тегів можна читати розклади транспорту, отримати доступ до спеціальних рекламних пропозицій, зчитувати туристичні позначки та маршрути та інше. </a:t>
            </a:r>
          </a:p>
        </p:txBody>
      </p:sp>
    </p:spTree>
    <p:extLst>
      <p:ext uri="{BB962C8B-B14F-4D97-AF65-F5344CB8AC3E}">
        <p14:creationId xmlns:p14="http://schemas.microsoft.com/office/powerpoint/2010/main" val="408941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34496" y="63374"/>
            <a:ext cx="5857504" cy="1756373"/>
          </a:xfrm>
          <a:prstGeom prst="rect">
            <a:avLst/>
          </a:prstGeom>
        </p:spPr>
      </p:pic>
      <p:sp>
        <p:nvSpPr>
          <p:cNvPr id="4" name="Rectangle 3"/>
          <p:cNvSpPr/>
          <p:nvPr/>
        </p:nvSpPr>
        <p:spPr>
          <a:xfrm>
            <a:off x="141837" y="255140"/>
            <a:ext cx="6277069" cy="1754326"/>
          </a:xfrm>
          <a:prstGeom prst="rect">
            <a:avLst/>
          </a:prstGeom>
        </p:spPr>
        <p:txBody>
          <a:bodyPr wrap="square">
            <a:spAutoFit/>
          </a:bodyPr>
          <a:lstStyle/>
          <a:p>
            <a:pPr algn="ctr"/>
            <a:r>
              <a:rPr lang="uk-UA" dirty="0"/>
              <a:t>Що таке </a:t>
            </a:r>
            <a:r>
              <a:rPr lang="en-US" dirty="0"/>
              <a:t>NFC</a:t>
            </a:r>
            <a:r>
              <a:rPr lang="ru-RU" dirty="0"/>
              <a:t>?</a:t>
            </a:r>
          </a:p>
          <a:p>
            <a:endParaRPr lang="ru-RU" dirty="0"/>
          </a:p>
          <a:p>
            <a:r>
              <a:rPr lang="en-US" b="1" dirty="0"/>
              <a:t>Near Field Communication (NFC) </a:t>
            </a:r>
            <a:r>
              <a:rPr lang="en-US" dirty="0"/>
              <a:t>- «</a:t>
            </a:r>
            <a:r>
              <a:rPr lang="uk-UA" dirty="0"/>
              <a:t>комунікація ближнього поля» - технологія бездротової передачі даних малого радіусу дії, яка дає можливість обміну даними між пристроями, що знаходяться на відстані близько 10 сантиметрів. </a:t>
            </a:r>
          </a:p>
        </p:txBody>
      </p:sp>
      <p:sp>
        <p:nvSpPr>
          <p:cNvPr id="5" name="Rectangle 4"/>
          <p:cNvSpPr/>
          <p:nvPr/>
        </p:nvSpPr>
        <p:spPr>
          <a:xfrm>
            <a:off x="141837" y="2094730"/>
            <a:ext cx="11681989" cy="2031325"/>
          </a:xfrm>
          <a:prstGeom prst="rect">
            <a:avLst/>
          </a:prstGeom>
        </p:spPr>
        <p:txBody>
          <a:bodyPr wrap="square">
            <a:spAutoFit/>
          </a:bodyPr>
          <a:lstStyle/>
          <a:p>
            <a:r>
              <a:rPr lang="uk-UA" dirty="0"/>
              <a:t>По суті </a:t>
            </a:r>
            <a:r>
              <a:rPr lang="en-US" dirty="0"/>
              <a:t>NFC </a:t>
            </a:r>
            <a:r>
              <a:rPr lang="uk-UA" dirty="0"/>
              <a:t>це окремий випадок </a:t>
            </a:r>
            <a:r>
              <a:rPr lang="en-US" b="1" dirty="0"/>
              <a:t>RFID</a:t>
            </a:r>
            <a:r>
              <a:rPr lang="en-US" dirty="0"/>
              <a:t> (Radio Frequency Identification) - </a:t>
            </a:r>
            <a:r>
              <a:rPr lang="uk-UA" dirty="0"/>
              <a:t>механізм радіочастотного обміну даними, що зберігаються в так званих транспондерах або мітках, який заснований на стандартах </a:t>
            </a:r>
            <a:r>
              <a:rPr lang="en-US" b="1" i="1" dirty="0"/>
              <a:t>ISO/IEC 18092 NFC IP-1</a:t>
            </a:r>
            <a:r>
              <a:rPr lang="en-US" dirty="0"/>
              <a:t>, </a:t>
            </a:r>
            <a:r>
              <a:rPr lang="en-US" b="1" i="1" dirty="0"/>
              <a:t>JIS X 6319-4</a:t>
            </a:r>
            <a:r>
              <a:rPr lang="en-US" dirty="0"/>
              <a:t> </a:t>
            </a:r>
            <a:r>
              <a:rPr lang="uk-UA" dirty="0"/>
              <a:t>і </a:t>
            </a:r>
            <a:r>
              <a:rPr lang="en-US" b="1" i="1" dirty="0"/>
              <a:t>ISO/IEC 14443</a:t>
            </a:r>
            <a:r>
              <a:rPr lang="en-US" dirty="0"/>
              <a:t> </a:t>
            </a:r>
            <a:r>
              <a:rPr lang="uk-UA" dirty="0"/>
              <a:t>для безконтактних смарт-карток. </a:t>
            </a:r>
          </a:p>
          <a:p>
            <a:endParaRPr lang="uk-UA" dirty="0"/>
          </a:p>
          <a:p>
            <a:r>
              <a:rPr lang="en-US" dirty="0"/>
              <a:t>NFC </a:t>
            </a:r>
            <a:r>
              <a:rPr lang="uk-UA" dirty="0"/>
              <a:t>пристрій працює на частоті </a:t>
            </a:r>
            <a:r>
              <a:rPr lang="uk-UA" b="1" i="1" dirty="0"/>
              <a:t>13,56 МГц</a:t>
            </a:r>
            <a:r>
              <a:rPr lang="uk-UA" dirty="0"/>
              <a:t> і складається з зчитувача (рідера) та антени, або з мітки та антени. </a:t>
            </a:r>
          </a:p>
          <a:p>
            <a:r>
              <a:rPr lang="uk-UA" dirty="0"/>
              <a:t>Рідер генерує радіочастотне поле, яке може взаємодіяти з міткою або іншим рідером. Рідер - це пристрій </a:t>
            </a:r>
            <a:r>
              <a:rPr lang="en-US" dirty="0"/>
              <a:t>NFC, </a:t>
            </a:r>
            <a:r>
              <a:rPr lang="uk-UA" dirty="0"/>
              <a:t>що працює в режимі активної комунікації. Мітка - це пристрій </a:t>
            </a:r>
            <a:r>
              <a:rPr lang="en-US" dirty="0"/>
              <a:t>NFC, </a:t>
            </a:r>
            <a:r>
              <a:rPr lang="uk-UA" dirty="0"/>
              <a:t>який працює як пасивної комунікації.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1312" y="4123540"/>
            <a:ext cx="3562350" cy="26746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7765" y="4123540"/>
            <a:ext cx="3563711" cy="26746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37" y="4126055"/>
            <a:ext cx="4449315" cy="2669589"/>
          </a:xfrm>
          <a:prstGeom prst="rect">
            <a:avLst/>
          </a:prstGeom>
        </p:spPr>
      </p:pic>
    </p:spTree>
    <p:extLst>
      <p:ext uri="{BB962C8B-B14F-4D97-AF65-F5344CB8AC3E}">
        <p14:creationId xmlns:p14="http://schemas.microsoft.com/office/powerpoint/2010/main" val="151415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37" y="139367"/>
            <a:ext cx="11724237" cy="4801314"/>
          </a:xfrm>
          <a:prstGeom prst="rect">
            <a:avLst/>
          </a:prstGeom>
        </p:spPr>
        <p:txBody>
          <a:bodyPr wrap="square">
            <a:spAutoFit/>
          </a:bodyPr>
          <a:lstStyle/>
          <a:p>
            <a:pPr algn="ctr"/>
            <a:r>
              <a:rPr lang="uk-UA" b="1" dirty="0"/>
              <a:t>Активна та пасивна комунікація </a:t>
            </a:r>
          </a:p>
          <a:p>
            <a:endParaRPr lang="uk-UA" dirty="0"/>
          </a:p>
          <a:p>
            <a:r>
              <a:rPr lang="uk-UA" b="1" dirty="0"/>
              <a:t>Пасивна комунікація </a:t>
            </a:r>
          </a:p>
          <a:p>
            <a:endParaRPr lang="uk-UA" dirty="0"/>
          </a:p>
          <a:p>
            <a:r>
              <a:rPr lang="uk-UA" dirty="0"/>
              <a:t>У режимі пасивної комунікації є пристрій-ініціатор, пристрій-мета. Ініціатор виробляє електромагнітне поле на несучій частоті 13,56 МГц, яке дозволяє обмінюватися даними та посилає енергію до цілі. Далі ініціатор відправляє команду, використовуючи пряму модуляцію поля. Прослуховуючий пристрій (пасивний або поллінговий) відповідає за допомогою модуляції з навантаженням. Такий вид комунікації використовується у всіх трьох режимах </a:t>
            </a:r>
            <a:r>
              <a:rPr lang="en-US" dirty="0"/>
              <a:t>NFC. </a:t>
            </a:r>
            <a:r>
              <a:rPr lang="uk-UA" dirty="0"/>
              <a:t>У режимі пасивної комунікації пристрій-ціль використовує поле, згенероване пристроєм-ініціатором. </a:t>
            </a:r>
          </a:p>
          <a:p>
            <a:endParaRPr lang="uk-UA" dirty="0"/>
          </a:p>
          <a:p>
            <a:r>
              <a:rPr lang="uk-UA" b="1" dirty="0"/>
              <a:t>Активна комунікація </a:t>
            </a:r>
          </a:p>
          <a:p>
            <a:endParaRPr lang="uk-UA" dirty="0"/>
          </a:p>
          <a:p>
            <a:r>
              <a:rPr lang="uk-UA" dirty="0"/>
              <a:t>У режимі активної комунікації кожен пристрій генерує своє електромагнітне поле. Пристрій-ініціатор генерує електромагнітне поле на частоті 13,56 МГц, що несе, використовує амплітудну модуляцію для відправки команди, а потім відключає поле. Пристрій-цыль у відповідь генерує своє електромагнітне поле і точно також модулюючи його відправляє відповідь. Щоб уникнути зіткнень, тільки пристрій, що відправляє, випромінює електромагнітне поле. Цей вид комунікації використовується лише у режимі Р2Р. </a:t>
            </a:r>
          </a:p>
        </p:txBody>
      </p:sp>
    </p:spTree>
    <p:extLst>
      <p:ext uri="{BB962C8B-B14F-4D97-AF65-F5344CB8AC3E}">
        <p14:creationId xmlns:p14="http://schemas.microsoft.com/office/powerpoint/2010/main" val="3645390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233" y="1729273"/>
            <a:ext cx="7315200" cy="5105400"/>
          </a:xfrm>
          <a:prstGeom prst="rect">
            <a:avLst/>
          </a:prstGeom>
        </p:spPr>
      </p:pic>
      <p:sp>
        <p:nvSpPr>
          <p:cNvPr id="4" name="Rectangle 3"/>
          <p:cNvSpPr/>
          <p:nvPr/>
        </p:nvSpPr>
        <p:spPr>
          <a:xfrm>
            <a:off x="271605" y="160760"/>
            <a:ext cx="11226296" cy="1200329"/>
          </a:xfrm>
          <a:prstGeom prst="rect">
            <a:avLst/>
          </a:prstGeom>
        </p:spPr>
        <p:txBody>
          <a:bodyPr wrap="square">
            <a:spAutoFit/>
          </a:bodyPr>
          <a:lstStyle/>
          <a:p>
            <a:pPr algn="ctr"/>
            <a:r>
              <a:rPr lang="uk-UA" b="1" dirty="0"/>
              <a:t>Технічні характеристики міток </a:t>
            </a:r>
            <a:r>
              <a:rPr lang="en-US" b="1" dirty="0"/>
              <a:t>NFC </a:t>
            </a:r>
            <a:endParaRPr lang="ru-RU" b="1" dirty="0"/>
          </a:p>
          <a:p>
            <a:endParaRPr lang="uk-UA" dirty="0"/>
          </a:p>
          <a:p>
            <a:r>
              <a:rPr lang="uk-UA" dirty="0"/>
              <a:t>Мітка </a:t>
            </a:r>
            <a:r>
              <a:rPr lang="en-US" dirty="0"/>
              <a:t>NFC – </a:t>
            </a:r>
            <a:r>
              <a:rPr lang="uk-UA" dirty="0"/>
              <a:t>це пасивний </a:t>
            </a:r>
            <a:r>
              <a:rPr lang="en-US" dirty="0"/>
              <a:t>NFC </a:t>
            </a:r>
            <a:r>
              <a:rPr lang="uk-UA" dirty="0"/>
              <a:t>пристрій, який підтримує режим читання/запису. За специфікацією </a:t>
            </a:r>
            <a:r>
              <a:rPr lang="en-US" dirty="0"/>
              <a:t>NFC Forum </a:t>
            </a:r>
            <a:r>
              <a:rPr lang="uk-UA" dirty="0"/>
              <a:t>є 5 типів міток </a:t>
            </a:r>
            <a:r>
              <a:rPr lang="en-US" dirty="0"/>
              <a:t>NFC. </a:t>
            </a:r>
            <a:endParaRPr lang="uk-UA" dirty="0"/>
          </a:p>
        </p:txBody>
      </p:sp>
    </p:spTree>
    <p:extLst>
      <p:ext uri="{BB962C8B-B14F-4D97-AF65-F5344CB8AC3E}">
        <p14:creationId xmlns:p14="http://schemas.microsoft.com/office/powerpoint/2010/main" val="19672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243" y="123574"/>
            <a:ext cx="11890973" cy="6734426"/>
          </a:xfrm>
        </p:spPr>
        <p:txBody>
          <a:bodyPr>
            <a:noAutofit/>
          </a:bodyPr>
          <a:lstStyle/>
          <a:p>
            <a:pPr marL="0" indent="0">
              <a:buNone/>
            </a:pPr>
            <a:r>
              <a:rPr lang="uk-UA" sz="2000" b="1" dirty="0"/>
              <a:t>NFC Forum, як автор специфікації, визначає наступні 5 типів тегів NFC. </a:t>
            </a:r>
          </a:p>
          <a:p>
            <a:pPr marL="0" indent="0">
              <a:buNone/>
            </a:pPr>
            <a:r>
              <a:rPr lang="uk-UA" sz="1800" b="1" i="1" dirty="0"/>
              <a:t>Тип 1</a:t>
            </a:r>
            <a:r>
              <a:rPr lang="uk-UA" sz="1800" dirty="0"/>
              <a:t>: на основі </a:t>
            </a:r>
            <a:r>
              <a:rPr lang="uk-UA" sz="1800" b="1" i="1" dirty="0"/>
              <a:t>ISO14443A</a:t>
            </a:r>
            <a:r>
              <a:rPr lang="uk-UA" sz="1800" dirty="0"/>
              <a:t>. З можливостями для читання та перезапису, які користувачі можуть налаштувати як доступні лише для читання. Ємність пам’яті становить 96 байт і використовується для зберігання URL-адрес або інших невеликих обсягів даних. Однак пам’ять можна розширити до 2 Кбайт. Швидкість зв'язку становить 106 кбіт/с. Типовий представник мікросхеми Topaz 512 (BCM20203) </a:t>
            </a:r>
          </a:p>
          <a:p>
            <a:pPr marL="0" indent="0">
              <a:buNone/>
            </a:pPr>
            <a:endParaRPr lang="uk-UA" sz="1800" dirty="0"/>
          </a:p>
          <a:p>
            <a:pPr marL="0" indent="0">
              <a:buNone/>
            </a:pPr>
            <a:r>
              <a:rPr lang="uk-UA" sz="1800" b="1" i="1" dirty="0"/>
              <a:t>Тип 2</a:t>
            </a:r>
            <a:r>
              <a:rPr lang="uk-UA" sz="1800" dirty="0"/>
              <a:t>: також на основі </a:t>
            </a:r>
            <a:r>
              <a:rPr lang="uk-UA" sz="1800" b="1" i="1" dirty="0"/>
              <a:t>ISO14443A</a:t>
            </a:r>
            <a:r>
              <a:rPr lang="uk-UA" sz="1800" dirty="0"/>
              <a:t>, з можливостями для читання та перезапису, які користувачі можуть налаштувати як тільки для читання. Його базовий розмір пам’яті становить 48 байт, але його можна розширити до 2 Кбайт. Швидкість зв'язку також становить 106 кбіт/с. Типовий представник мікросхеми, Mifare Ultralight, Ultralight C, NXP Ntag 203/210/213/215/216 тощо. </a:t>
            </a:r>
          </a:p>
          <a:p>
            <a:pPr marL="0" indent="0">
              <a:buNone/>
            </a:pPr>
            <a:endParaRPr lang="uk-UA" sz="1800" dirty="0"/>
          </a:p>
          <a:p>
            <a:pPr marL="0" indent="0">
              <a:buNone/>
            </a:pPr>
            <a:r>
              <a:rPr lang="uk-UA" sz="1800" b="1" i="1" dirty="0"/>
              <a:t>Тип 3</a:t>
            </a:r>
            <a:r>
              <a:rPr lang="uk-UA" sz="1800" dirty="0"/>
              <a:t>: заснований на </a:t>
            </a:r>
            <a:r>
              <a:rPr lang="uk-UA" sz="1800" b="1" i="1" dirty="0"/>
              <a:t>FeliCa</a:t>
            </a:r>
            <a:r>
              <a:rPr lang="uk-UA" sz="1800" dirty="0"/>
              <a:t> і наразі доступний виключно від Sony. Він має більшу пам’ять (наразі 2 Кбайт) і працює з вищою швидкістю передачі даних (212 Кбіт/с), що означає, що він підходить для більш складних програм. Таким чином, тег дорожче коштує. </a:t>
            </a:r>
          </a:p>
          <a:p>
            <a:pPr marL="0" indent="0">
              <a:buNone/>
            </a:pPr>
            <a:endParaRPr lang="uk-UA" sz="1800" dirty="0"/>
          </a:p>
          <a:p>
            <a:pPr marL="0" indent="0">
              <a:buNone/>
            </a:pPr>
            <a:r>
              <a:rPr lang="uk-UA" sz="1800" b="1" i="1" dirty="0"/>
              <a:t>Тип 4</a:t>
            </a:r>
            <a:r>
              <a:rPr lang="uk-UA" sz="1800" dirty="0"/>
              <a:t>: визначається як сумісний зі стандартами </a:t>
            </a:r>
            <a:r>
              <a:rPr lang="uk-UA" sz="1800" b="1" i="1" dirty="0"/>
              <a:t>ISO14443A і B</a:t>
            </a:r>
            <a:r>
              <a:rPr lang="uk-UA" sz="1800" dirty="0"/>
              <a:t>. Виробник попередньо налаштовано на можливість читання/перезапису або лише для читання. Чіп має більшу пам’ять і спілкується зі швидкістю від 106 до 424 кбіт/с. Типовими типами мікросхем для широкого спектру застосувань є сімейство DESFire з ємністю від 2K, 4K та 8K. </a:t>
            </a:r>
          </a:p>
          <a:p>
            <a:pPr marL="0" indent="0">
              <a:buNone/>
            </a:pPr>
            <a:endParaRPr lang="uk-UA" sz="1800" dirty="0"/>
          </a:p>
          <a:p>
            <a:pPr marL="0" indent="0">
              <a:buNone/>
            </a:pPr>
            <a:r>
              <a:rPr lang="uk-UA" sz="1800" b="1" i="1" dirty="0"/>
              <a:t>Тип 5</a:t>
            </a:r>
            <a:r>
              <a:rPr lang="uk-UA" sz="1800" dirty="0"/>
              <a:t>. Цей тип мітки є останнім типом мітки NFC, визначеним за останні роки, а відповідний протокол RFID — чіп RFID серії </a:t>
            </a:r>
            <a:r>
              <a:rPr lang="uk-UA" sz="1800" b="1" i="1" dirty="0"/>
              <a:t>ISO15693</a:t>
            </a:r>
            <a:r>
              <a:rPr lang="uk-UA" sz="1800" dirty="0"/>
              <a:t>. NFC Forum представив цей асортимент чіпів, щоб задовольнити зростаючий попит на різноманітні мініатюрні NFC-мітки для великих відстаней та їх застосування.</a:t>
            </a:r>
          </a:p>
        </p:txBody>
      </p:sp>
    </p:spTree>
    <p:extLst>
      <p:ext uri="{BB962C8B-B14F-4D97-AF65-F5344CB8AC3E}">
        <p14:creationId xmlns:p14="http://schemas.microsoft.com/office/powerpoint/2010/main" val="2904434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395" y="403727"/>
            <a:ext cx="7677150" cy="5695950"/>
          </a:xfrm>
          <a:prstGeom prst="rect">
            <a:avLst/>
          </a:prstGeom>
        </p:spPr>
      </p:pic>
      <p:pic>
        <p:nvPicPr>
          <p:cNvPr id="5" name="Picture 4"/>
          <p:cNvPicPr>
            <a:picLocks noChangeAspect="1"/>
          </p:cNvPicPr>
          <p:nvPr/>
        </p:nvPicPr>
        <p:blipFill>
          <a:blip r:embed="rId4"/>
          <a:stretch>
            <a:fillRect/>
          </a:stretch>
        </p:blipFill>
        <p:spPr>
          <a:xfrm>
            <a:off x="8101578" y="403727"/>
            <a:ext cx="3648075" cy="5543550"/>
          </a:xfrm>
          <a:prstGeom prst="rect">
            <a:avLst/>
          </a:prstGeom>
        </p:spPr>
      </p:pic>
    </p:spTree>
    <p:extLst>
      <p:ext uri="{BB962C8B-B14F-4D97-AF65-F5344CB8AC3E}">
        <p14:creationId xmlns:p14="http://schemas.microsoft.com/office/powerpoint/2010/main" val="3235319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5" y="270850"/>
            <a:ext cx="3829050" cy="5791200"/>
          </a:xfrm>
          <a:prstGeom prst="rect">
            <a:avLst/>
          </a:prstGeom>
        </p:spPr>
      </p:pic>
      <p:pic>
        <p:nvPicPr>
          <p:cNvPr id="3" name="Picture 2"/>
          <p:cNvPicPr>
            <a:picLocks noChangeAspect="1"/>
          </p:cNvPicPr>
          <p:nvPr/>
        </p:nvPicPr>
        <p:blipFill>
          <a:blip r:embed="rId3"/>
          <a:stretch>
            <a:fillRect/>
          </a:stretch>
        </p:blipFill>
        <p:spPr>
          <a:xfrm>
            <a:off x="4352925" y="270850"/>
            <a:ext cx="7791450" cy="5876925"/>
          </a:xfrm>
          <a:prstGeom prst="rect">
            <a:avLst/>
          </a:prstGeom>
        </p:spPr>
      </p:pic>
    </p:spTree>
    <p:extLst>
      <p:ext uri="{BB962C8B-B14F-4D97-AF65-F5344CB8AC3E}">
        <p14:creationId xmlns:p14="http://schemas.microsoft.com/office/powerpoint/2010/main" val="271766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5620BE9-C07C-46C8-BF16-D6502D66DE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488" y="856828"/>
            <a:ext cx="11351024" cy="5144343"/>
          </a:xfrm>
        </p:spPr>
      </p:pic>
    </p:spTree>
    <p:extLst>
      <p:ext uri="{BB962C8B-B14F-4D97-AF65-F5344CB8AC3E}">
        <p14:creationId xmlns:p14="http://schemas.microsoft.com/office/powerpoint/2010/main" val="99277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41EB647-D868-49B6-9910-E17591F7F6BD}"/>
              </a:ext>
            </a:extLst>
          </p:cNvPr>
          <p:cNvSpPr>
            <a:spLocks noGrp="1"/>
          </p:cNvSpPr>
          <p:nvPr>
            <p:ph idx="1"/>
          </p:nvPr>
        </p:nvSpPr>
        <p:spPr>
          <a:xfrm>
            <a:off x="139959" y="139958"/>
            <a:ext cx="7707086" cy="6820679"/>
          </a:xfrm>
        </p:spPr>
        <p:txBody>
          <a:bodyPr>
            <a:normAutofit/>
          </a:bodyPr>
          <a:lstStyle/>
          <a:p>
            <a:pPr marL="0" indent="0" algn="ctr">
              <a:buNone/>
            </a:pPr>
            <a:r>
              <a:rPr lang="en-US" sz="1800" b="1" dirty="0"/>
              <a:t>NDEF </a:t>
            </a:r>
            <a:endParaRPr lang="ru-RU" sz="1800" b="1" dirty="0"/>
          </a:p>
          <a:p>
            <a:pPr marL="0" indent="0">
              <a:buNone/>
            </a:pPr>
            <a:r>
              <a:rPr lang="uk-UA" sz="1800" dirty="0"/>
              <a:t>Необхідний для того, щоб форматувати дані обміну між пристроями та мітками. Він </a:t>
            </a:r>
            <a:r>
              <a:rPr lang="uk-UA" sz="1800" dirty="0" err="1"/>
              <a:t>типизує</a:t>
            </a:r>
            <a:r>
              <a:rPr lang="uk-UA" sz="1800" dirty="0"/>
              <a:t> повідомлення </a:t>
            </a:r>
            <a:r>
              <a:rPr lang="en-US" sz="1800" dirty="0"/>
              <a:t>NFC </a:t>
            </a:r>
            <a:r>
              <a:rPr lang="uk-UA" sz="1800" dirty="0"/>
              <a:t>незалежно від того, куди вони йдуть: на карту або пристрій. Кожне </a:t>
            </a:r>
            <a:r>
              <a:rPr lang="en-US" sz="1800" dirty="0"/>
              <a:t>NDEF-</a:t>
            </a:r>
            <a:r>
              <a:rPr lang="uk-UA" sz="1800" dirty="0"/>
              <a:t>повідомлення включає один або кілька записів цього ж формату. У кожному записі є унікальний ідентифікатор, а також довжина та поле для інформації, яку потрібно повідомити.</a:t>
            </a:r>
          </a:p>
          <a:p>
            <a:pPr marL="0" indent="0">
              <a:buNone/>
            </a:pPr>
            <a:r>
              <a:rPr lang="uk-UA" sz="1800" dirty="0"/>
              <a:t> Існує 4 поширені типи </a:t>
            </a:r>
            <a:r>
              <a:rPr lang="en-US" sz="1800" dirty="0"/>
              <a:t>NDEF-</a:t>
            </a:r>
            <a:r>
              <a:rPr lang="uk-UA" sz="1800" dirty="0"/>
              <a:t>запису: </a:t>
            </a:r>
          </a:p>
          <a:p>
            <a:pPr marL="0" indent="0">
              <a:buNone/>
            </a:pPr>
            <a:r>
              <a:rPr lang="uk-UA" sz="1800" b="1" i="1" dirty="0"/>
              <a:t>звичайний текстовий запис </a:t>
            </a:r>
            <a:r>
              <a:rPr lang="uk-UA" sz="1800" dirty="0"/>
              <a:t>— дозволяє надіслати будь-який рядок, але не містить інструкції для ланцюга. У звичайний текстовий запис автоматично включені метадані про мову тексту та кодування; </a:t>
            </a:r>
          </a:p>
          <a:p>
            <a:pPr marL="0" indent="0">
              <a:buNone/>
            </a:pPr>
            <a:r>
              <a:rPr lang="en-US" sz="1800" b="1" i="1" dirty="0"/>
              <a:t>URI </a:t>
            </a:r>
            <a:r>
              <a:rPr lang="en-US" sz="1800" dirty="0"/>
              <a:t>— </a:t>
            </a:r>
            <a:r>
              <a:rPr lang="uk-UA" sz="1800" dirty="0"/>
              <a:t>записи з даними про інтернет-посилання, за якими переходитиме приймаючий пристрій. Посилання відкриваються в тому додатку, в якому приймач зможе це зробити. Зазвичай це браузер; </a:t>
            </a:r>
          </a:p>
          <a:p>
            <a:pPr marL="0" indent="0">
              <a:buNone/>
            </a:pPr>
            <a:r>
              <a:rPr lang="uk-UA" sz="1800" b="1" i="1" dirty="0"/>
              <a:t>розумний запис </a:t>
            </a:r>
            <a:r>
              <a:rPr lang="uk-UA" sz="1800" dirty="0"/>
              <a:t>- крім веб-посилань включає їх текстовий опис. Фактично це вдосконалена </a:t>
            </a:r>
            <a:r>
              <a:rPr lang="en-US" sz="1800" dirty="0"/>
              <a:t>URI </a:t>
            </a:r>
            <a:r>
              <a:rPr lang="uk-UA" sz="1800" dirty="0"/>
              <a:t>з поясненням. Смартфон, на який надходить розумний запис, може відкрити інформацію в </a:t>
            </a:r>
            <a:r>
              <a:rPr lang="en-US" sz="1800" dirty="0"/>
              <a:t>SMS, e-mail, </a:t>
            </a:r>
            <a:r>
              <a:rPr lang="uk-UA" sz="1800" dirty="0"/>
              <a:t>а також змінити налаштування: яскравість, гучність тощо; </a:t>
            </a:r>
          </a:p>
          <a:p>
            <a:pPr marL="0" indent="0">
              <a:buNone/>
            </a:pPr>
            <a:r>
              <a:rPr lang="uk-UA" sz="1800" b="1" i="1" dirty="0"/>
              <a:t>підпис</a:t>
            </a:r>
            <a:r>
              <a:rPr lang="uk-UA" sz="1800" dirty="0"/>
              <a:t> — необхідно для підтвердження того, що інформація, що передається, достовірна. В одному </a:t>
            </a:r>
            <a:r>
              <a:rPr lang="en-US" sz="1800" dirty="0"/>
              <a:t>NDEF-</a:t>
            </a:r>
            <a:r>
              <a:rPr lang="uk-UA" sz="1800" dirty="0"/>
              <a:t>повідомленні можна використовувати кілька видів записів, набір залежить від ситуації та даних, які потрібно передати. Наприклад, повідомлення може включати звичайну текстову та розумну </a:t>
            </a:r>
            <a:r>
              <a:rPr lang="en-US" sz="1800" dirty="0"/>
              <a:t>NDEF-</a:t>
            </a:r>
            <a:r>
              <a:rPr lang="uk-UA" sz="1800" dirty="0"/>
              <a:t>записи: інформацію, посилання та пояснення до неї. </a:t>
            </a:r>
          </a:p>
        </p:txBody>
      </p:sp>
      <p:pic>
        <p:nvPicPr>
          <p:cNvPr id="5" name="Рисунок 4">
            <a:extLst>
              <a:ext uri="{FF2B5EF4-FFF2-40B4-BE49-F238E27FC236}">
                <a16:creationId xmlns:a16="http://schemas.microsoft.com/office/drawing/2014/main" id="{2B208772-06B3-42EB-8760-C4F0C8CC203E}"/>
              </a:ext>
            </a:extLst>
          </p:cNvPr>
          <p:cNvPicPr>
            <a:picLocks noChangeAspect="1"/>
          </p:cNvPicPr>
          <p:nvPr/>
        </p:nvPicPr>
        <p:blipFill>
          <a:blip r:embed="rId2"/>
          <a:stretch>
            <a:fillRect/>
          </a:stretch>
        </p:blipFill>
        <p:spPr>
          <a:xfrm>
            <a:off x="7755003" y="0"/>
            <a:ext cx="2466975" cy="3819525"/>
          </a:xfrm>
          <a:prstGeom prst="rect">
            <a:avLst/>
          </a:prstGeom>
          <a:ln>
            <a:solidFill>
              <a:schemeClr val="tx1"/>
            </a:solidFill>
          </a:ln>
        </p:spPr>
      </p:pic>
      <p:pic>
        <p:nvPicPr>
          <p:cNvPr id="7" name="Рисунок 6">
            <a:extLst>
              <a:ext uri="{FF2B5EF4-FFF2-40B4-BE49-F238E27FC236}">
                <a16:creationId xmlns:a16="http://schemas.microsoft.com/office/drawing/2014/main" id="{2506FBB2-7C24-4742-A480-697553BD031B}"/>
              </a:ext>
            </a:extLst>
          </p:cNvPr>
          <p:cNvPicPr>
            <a:picLocks noChangeAspect="1"/>
          </p:cNvPicPr>
          <p:nvPr/>
        </p:nvPicPr>
        <p:blipFill>
          <a:blip r:embed="rId3"/>
          <a:stretch>
            <a:fillRect/>
          </a:stretch>
        </p:blipFill>
        <p:spPr>
          <a:xfrm>
            <a:off x="9677400" y="3086100"/>
            <a:ext cx="2514600" cy="3771900"/>
          </a:xfrm>
          <a:prstGeom prst="rect">
            <a:avLst/>
          </a:prstGeom>
          <a:ln>
            <a:solidFill>
              <a:schemeClr val="tx1"/>
            </a:solidFill>
          </a:ln>
        </p:spPr>
      </p:pic>
    </p:spTree>
    <p:extLst>
      <p:ext uri="{BB962C8B-B14F-4D97-AF65-F5344CB8AC3E}">
        <p14:creationId xmlns:p14="http://schemas.microsoft.com/office/powerpoint/2010/main" val="2536465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A62112F-922F-40FE-A9DD-8A6DF3E690F9}"/>
              </a:ext>
            </a:extLst>
          </p:cNvPr>
          <p:cNvSpPr>
            <a:spLocks noGrp="1"/>
          </p:cNvSpPr>
          <p:nvPr>
            <p:ph idx="1"/>
          </p:nvPr>
        </p:nvSpPr>
        <p:spPr>
          <a:xfrm>
            <a:off x="242596" y="177282"/>
            <a:ext cx="11831216" cy="5999681"/>
          </a:xfrm>
        </p:spPr>
        <p:txBody>
          <a:bodyPr/>
          <a:lstStyle/>
          <a:p>
            <a:pPr marL="0" indent="0" algn="ctr">
              <a:buNone/>
            </a:pPr>
            <a:r>
              <a:rPr lang="uk-UA" sz="1800" b="1" dirty="0"/>
              <a:t>Структура </a:t>
            </a:r>
            <a:r>
              <a:rPr lang="en-US" sz="1800" b="1" dirty="0"/>
              <a:t>NDEF </a:t>
            </a:r>
            <a:endParaRPr lang="ru-RU" sz="1800" b="1" dirty="0"/>
          </a:p>
          <a:p>
            <a:pPr marL="0" indent="0">
              <a:buNone/>
            </a:pPr>
            <a:r>
              <a:rPr lang="en-US" sz="1800" dirty="0"/>
              <a:t>NDEF </a:t>
            </a:r>
            <a:r>
              <a:rPr lang="uk-UA" sz="1800" dirty="0"/>
              <a:t>містить інформацію про </a:t>
            </a:r>
            <a:r>
              <a:rPr lang="uk-UA" sz="1800" dirty="0" err="1"/>
              <a:t>байтовому</a:t>
            </a:r>
            <a:r>
              <a:rPr lang="uk-UA" sz="1800" dirty="0"/>
              <a:t> поданні повідомлень, у яких може бути кілька записів. У кожному з цих записів є заголовок, а в ньому метадані, також у кожному з них є інформація для відправки. Метадані потрібні, щоб повідомлення було </a:t>
            </a:r>
            <a:r>
              <a:rPr lang="uk-UA" sz="1800" dirty="0" err="1"/>
              <a:t>промарковано</a:t>
            </a:r>
            <a:r>
              <a:rPr lang="uk-UA" sz="1800" dirty="0"/>
              <a:t> (ідентифікатор), а пристрій знає, як інтерпретувати надіслану інформацію (тип). Якщо всі записи відносяться до однієї тематики – повідомлення складено </a:t>
            </a:r>
            <a:r>
              <a:rPr lang="uk-UA" sz="1800" dirty="0" err="1"/>
              <a:t>коректно</a:t>
            </a:r>
            <a:r>
              <a:rPr lang="uk-UA" sz="1800" dirty="0"/>
              <a:t>, проблем із «розумінням» виникати не повинно. </a:t>
            </a:r>
            <a:endParaRPr lang="ru-RU" sz="1800" dirty="0"/>
          </a:p>
          <a:p>
            <a:pPr marL="0" indent="0">
              <a:buNone/>
            </a:pPr>
            <a:endParaRPr lang="ru-RU" dirty="0"/>
          </a:p>
        </p:txBody>
      </p:sp>
      <p:pic>
        <p:nvPicPr>
          <p:cNvPr id="5" name="Рисунок 4">
            <a:extLst>
              <a:ext uri="{FF2B5EF4-FFF2-40B4-BE49-F238E27FC236}">
                <a16:creationId xmlns:a16="http://schemas.microsoft.com/office/drawing/2014/main" id="{0F115425-F773-49C0-B8F6-25BD176B6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14" y="2018620"/>
            <a:ext cx="10429749" cy="4662098"/>
          </a:xfrm>
          <a:prstGeom prst="rect">
            <a:avLst/>
          </a:prstGeom>
        </p:spPr>
      </p:pic>
    </p:spTree>
    <p:extLst>
      <p:ext uri="{BB962C8B-B14F-4D97-AF65-F5344CB8AC3E}">
        <p14:creationId xmlns:p14="http://schemas.microsoft.com/office/powerpoint/2010/main" val="15419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74EE99-0515-4010-BA1F-4CEDFC122E08}"/>
              </a:ext>
            </a:extLst>
          </p:cNvPr>
          <p:cNvSpPr>
            <a:spLocks noGrp="1"/>
          </p:cNvSpPr>
          <p:nvPr>
            <p:ph idx="1"/>
          </p:nvPr>
        </p:nvSpPr>
        <p:spPr>
          <a:xfrm>
            <a:off x="233265" y="205273"/>
            <a:ext cx="11672596" cy="6391470"/>
          </a:xfrm>
        </p:spPr>
        <p:txBody>
          <a:bodyPr>
            <a:normAutofit fontScale="47500" lnSpcReduction="20000"/>
          </a:bodyPr>
          <a:lstStyle/>
          <a:p>
            <a:pPr marL="0" indent="0" algn="ctr">
              <a:lnSpc>
                <a:spcPct val="120000"/>
              </a:lnSpc>
              <a:spcBef>
                <a:spcPts val="0"/>
              </a:spcBef>
              <a:buNone/>
            </a:pPr>
            <a:r>
              <a:rPr lang="uk-UA" sz="3400" b="1" dirty="0"/>
              <a:t>Довжина </a:t>
            </a:r>
            <a:r>
              <a:rPr lang="en-US" sz="3400" b="1" dirty="0"/>
              <a:t>NDEF-</a:t>
            </a:r>
            <a:r>
              <a:rPr lang="uk-UA" sz="3400" b="1" dirty="0"/>
              <a:t>повідомлення </a:t>
            </a:r>
          </a:p>
          <a:p>
            <a:pPr marL="0" indent="0" algn="ctr">
              <a:lnSpc>
                <a:spcPct val="120000"/>
              </a:lnSpc>
              <a:spcBef>
                <a:spcPts val="0"/>
              </a:spcBef>
              <a:buNone/>
            </a:pPr>
            <a:endParaRPr lang="en-US" sz="3400" b="1" dirty="0"/>
          </a:p>
          <a:p>
            <a:pPr marL="0" indent="0">
              <a:lnSpc>
                <a:spcPct val="120000"/>
              </a:lnSpc>
              <a:spcBef>
                <a:spcPts val="0"/>
              </a:spcBef>
              <a:buNone/>
            </a:pPr>
            <a:r>
              <a:rPr lang="uk-UA" sz="3400" dirty="0"/>
              <a:t>Найчастіше </a:t>
            </a:r>
            <a:r>
              <a:rPr lang="en-US" sz="3400" dirty="0"/>
              <a:t>NDEF-</a:t>
            </a:r>
            <a:r>
              <a:rPr lang="uk-UA" sz="3400" dirty="0"/>
              <a:t>повідомлення короткі, адже обмін </a:t>
            </a:r>
            <a:r>
              <a:rPr lang="en-US" sz="3400" dirty="0"/>
              <a:t>NFC-</a:t>
            </a:r>
            <a:r>
              <a:rPr lang="uk-UA" sz="3400" dirty="0"/>
              <a:t>даними відбувається в момент торкання пристроїв. Цього часу вистачить передачі лише одного повідомлення. Логічно, що воно навряд чи включатиме об'ємний і довгий текст. Як мінімум тому, що місце у </a:t>
            </a:r>
            <a:r>
              <a:rPr lang="en-US" sz="3400" dirty="0"/>
              <a:t>NDEF-</a:t>
            </a:r>
            <a:r>
              <a:rPr lang="uk-UA" sz="3400" dirty="0"/>
              <a:t>записі обмежене. Повідомлення не може перевищувати 2^32-1 байт. Втім, можна трохи схитрувати та обійти ліміт. Для цього потрібно зробити ланцюжок записів усередині повідомлення. Офіційно обмежень на кількість таких повідомлень немає, але потрібно брати до уваги пристрій та його особливості. Або мітки, які беруть участь в обміні. Якщо в процесі роботи задіяні лише пристрої, довжина повідомлення технічно обмежена </a:t>
            </a:r>
            <a:r>
              <a:rPr lang="uk-UA" sz="3400" dirty="0" err="1"/>
              <a:t>потужностями</a:t>
            </a:r>
            <a:r>
              <a:rPr lang="uk-UA" sz="3400" dirty="0"/>
              <a:t> найслабшого з пристроїв. До того ж, для коректного обміну їх доведеться тримати дуже близько якийсь час, можливо, досить тривалий. А технологію </a:t>
            </a:r>
            <a:r>
              <a:rPr lang="en-US" sz="3400" dirty="0"/>
              <a:t>NFC </a:t>
            </a:r>
            <a:r>
              <a:rPr lang="uk-UA" sz="3400" dirty="0"/>
              <a:t>створили не для цього. </a:t>
            </a:r>
            <a:endParaRPr lang="en-US" sz="3400" dirty="0"/>
          </a:p>
          <a:p>
            <a:pPr marL="0" indent="0">
              <a:lnSpc>
                <a:spcPct val="120000"/>
              </a:lnSpc>
              <a:spcBef>
                <a:spcPts val="0"/>
              </a:spcBef>
              <a:buNone/>
            </a:pPr>
            <a:endParaRPr lang="en-US" sz="2900" b="1" dirty="0"/>
          </a:p>
          <a:p>
            <a:pPr marL="0" indent="0" algn="ctr">
              <a:lnSpc>
                <a:spcPct val="120000"/>
              </a:lnSpc>
              <a:spcBef>
                <a:spcPts val="0"/>
              </a:spcBef>
              <a:buNone/>
            </a:pPr>
            <a:r>
              <a:rPr lang="uk-UA" sz="3300" b="1" dirty="0"/>
              <a:t>Як читати </a:t>
            </a:r>
            <a:r>
              <a:rPr lang="en-US" sz="3300" b="1" dirty="0"/>
              <a:t>NDEF-</a:t>
            </a:r>
            <a:r>
              <a:rPr lang="uk-UA" sz="3300" b="1" dirty="0"/>
              <a:t>повідомлення </a:t>
            </a:r>
          </a:p>
          <a:p>
            <a:pPr marL="0" indent="0" algn="ctr">
              <a:lnSpc>
                <a:spcPct val="120000"/>
              </a:lnSpc>
              <a:spcBef>
                <a:spcPts val="0"/>
              </a:spcBef>
              <a:buNone/>
            </a:pPr>
            <a:endParaRPr lang="uk-UA" sz="3300" b="1" dirty="0"/>
          </a:p>
          <a:p>
            <a:pPr marL="0" indent="0">
              <a:lnSpc>
                <a:spcPct val="120000"/>
              </a:lnSpc>
              <a:spcBef>
                <a:spcPts val="0"/>
              </a:spcBef>
              <a:buNone/>
            </a:pPr>
            <a:r>
              <a:rPr lang="uk-UA" sz="3300" dirty="0"/>
              <a:t>Щоб смартфон вважав </a:t>
            </a:r>
            <a:r>
              <a:rPr lang="en-US" sz="3300" dirty="0"/>
              <a:t>NFC-</a:t>
            </a:r>
            <a:r>
              <a:rPr lang="uk-UA" sz="3300" dirty="0"/>
              <a:t>мітку, спочатку він повинен її обробити та пізнати, потім передати дані про цю мітку в потрібну програму, щоб створити </a:t>
            </a:r>
            <a:r>
              <a:rPr lang="en-US" sz="3300" dirty="0"/>
              <a:t>intent. </a:t>
            </a:r>
            <a:r>
              <a:rPr lang="uk-UA" sz="3300" dirty="0"/>
              <a:t>Якщо на телефоні є кілька програм із використанням </a:t>
            </a:r>
            <a:r>
              <a:rPr lang="en-US" sz="3300" dirty="0"/>
              <a:t>NFC, </a:t>
            </a:r>
            <a:r>
              <a:rPr lang="uk-UA" sz="3300" dirty="0"/>
              <a:t>з'явиться меню вибору. Систему розпізнавання визначають 3 </a:t>
            </a:r>
            <a:r>
              <a:rPr lang="en-US" sz="3300" dirty="0"/>
              <a:t>intent: </a:t>
            </a:r>
            <a:endParaRPr lang="uk-UA" sz="3300" dirty="0"/>
          </a:p>
          <a:p>
            <a:pPr marL="514350" indent="-514350">
              <a:lnSpc>
                <a:spcPct val="120000"/>
              </a:lnSpc>
              <a:spcBef>
                <a:spcPts val="0"/>
              </a:spcBef>
              <a:buAutoNum type="arabicPeriod"/>
            </a:pPr>
            <a:r>
              <a:rPr lang="en-US" sz="3300" dirty="0"/>
              <a:t>ACTION_NDEF_DISCOVERED </a:t>
            </a:r>
            <a:r>
              <a:rPr lang="uk-UA" sz="3300" dirty="0"/>
              <a:t>Перший за пріоритетом. Якщо в мітці є </a:t>
            </a:r>
            <a:r>
              <a:rPr lang="en-US" sz="3300" dirty="0"/>
              <a:t>NDEF-</a:t>
            </a:r>
            <a:r>
              <a:rPr lang="uk-UA" sz="3300" dirty="0"/>
              <a:t>повідомлення, використовується для запуску а</a:t>
            </a:r>
            <a:r>
              <a:rPr lang="en-US" sz="3300" dirty="0" err="1"/>
              <a:t>ctivity</a:t>
            </a:r>
            <a:r>
              <a:rPr lang="en-US" sz="3300" dirty="0"/>
              <a:t>. </a:t>
            </a:r>
            <a:endParaRPr lang="uk-UA" sz="3300" dirty="0"/>
          </a:p>
          <a:p>
            <a:pPr marL="514350" indent="-514350">
              <a:lnSpc>
                <a:spcPct val="120000"/>
              </a:lnSpc>
              <a:spcBef>
                <a:spcPts val="0"/>
              </a:spcBef>
              <a:buAutoNum type="arabicPeriod"/>
            </a:pPr>
            <a:r>
              <a:rPr lang="en-US" sz="3300" dirty="0"/>
              <a:t>ACTION_TECH_DISCOVERED </a:t>
            </a:r>
            <a:r>
              <a:rPr lang="uk-UA" sz="3300" dirty="0"/>
              <a:t>Другий за пріоритетом. Використовується, якщо </a:t>
            </a:r>
            <a:r>
              <a:rPr lang="en-US" sz="3300" dirty="0"/>
              <a:t>activity </a:t>
            </a:r>
            <a:r>
              <a:rPr lang="uk-UA" sz="3300" dirty="0"/>
              <a:t>для </a:t>
            </a:r>
            <a:r>
              <a:rPr lang="en-US" sz="3300" dirty="0"/>
              <a:t>intent ACTION_NDEF_DISCOVERED </a:t>
            </a:r>
            <a:r>
              <a:rPr lang="uk-UA" sz="3300" dirty="0"/>
              <a:t>не зареєстровано. Також буде запущений (причому відразу), якщо </a:t>
            </a:r>
            <a:r>
              <a:rPr lang="en-US" sz="3300" dirty="0"/>
              <a:t>NDEF-</a:t>
            </a:r>
            <a:r>
              <a:rPr lang="uk-UA" sz="3300" dirty="0"/>
              <a:t>повідомлення не підходить під </a:t>
            </a:r>
            <a:r>
              <a:rPr lang="en-US" sz="3300" dirty="0"/>
              <a:t>MIME-</a:t>
            </a:r>
            <a:r>
              <a:rPr lang="uk-UA" sz="3300" dirty="0"/>
              <a:t>тип або </a:t>
            </a:r>
            <a:r>
              <a:rPr lang="en-US" sz="3300" dirty="0"/>
              <a:t>URI </a:t>
            </a:r>
            <a:r>
              <a:rPr lang="uk-UA" sz="3300" dirty="0"/>
              <a:t>або в мітку немає повідомлення в принципі. </a:t>
            </a:r>
          </a:p>
          <a:p>
            <a:pPr marL="514350" indent="-514350">
              <a:lnSpc>
                <a:spcPct val="120000"/>
              </a:lnSpc>
              <a:spcBef>
                <a:spcPts val="0"/>
              </a:spcBef>
              <a:buAutoNum type="arabicPeriod"/>
            </a:pPr>
            <a:r>
              <a:rPr lang="en-US" sz="3300" dirty="0"/>
              <a:t>ACTION_TAG_DISCOVERED </a:t>
            </a:r>
            <a:r>
              <a:rPr lang="uk-UA" sz="3300" dirty="0"/>
              <a:t>Третій за пріоритетом. Запускається, коли два попередні не спрацювали. Коли </a:t>
            </a:r>
            <a:r>
              <a:rPr lang="en-US" sz="3300" dirty="0"/>
              <a:t>activity </a:t>
            </a:r>
            <a:r>
              <a:rPr lang="uk-UA" sz="3300" dirty="0"/>
              <a:t>запускається через </a:t>
            </a:r>
            <a:r>
              <a:rPr lang="en-US" sz="3300" dirty="0"/>
              <a:t>NFC intent, </a:t>
            </a:r>
            <a:r>
              <a:rPr lang="uk-UA" sz="3300" dirty="0"/>
              <a:t>можна отримати інформацію з </a:t>
            </a:r>
            <a:r>
              <a:rPr lang="uk-UA" sz="3300" dirty="0" err="1"/>
              <a:t>відсканованої</a:t>
            </a:r>
            <a:r>
              <a:rPr lang="uk-UA" sz="3300" dirty="0"/>
              <a:t> </a:t>
            </a:r>
            <a:r>
              <a:rPr lang="en-US" sz="3300" dirty="0"/>
              <a:t>NFC-</a:t>
            </a:r>
            <a:r>
              <a:rPr lang="uk-UA" sz="3300" dirty="0"/>
              <a:t>мітки з вибраного (автоматично) </a:t>
            </a:r>
            <a:r>
              <a:rPr lang="en-US" sz="3300" dirty="0"/>
              <a:t>intent. </a:t>
            </a:r>
            <a:r>
              <a:rPr lang="uk-UA" sz="3300" dirty="0"/>
              <a:t>Зверніть увагу, залежно від типу </a:t>
            </a:r>
            <a:r>
              <a:rPr lang="uk-UA" sz="3300" dirty="0" err="1"/>
              <a:t>відсканованої</a:t>
            </a:r>
            <a:r>
              <a:rPr lang="uk-UA" sz="3300" dirty="0"/>
              <a:t> мітки, він може включати додаткові поля: </a:t>
            </a:r>
            <a:r>
              <a:rPr lang="en-US" sz="3300" dirty="0"/>
              <a:t>EXTRA_TAG – </a:t>
            </a:r>
            <a:r>
              <a:rPr lang="uk-UA" sz="3300" dirty="0"/>
              <a:t>обов'язкове. У ньому знаходиться об'єкт </a:t>
            </a:r>
            <a:r>
              <a:rPr lang="en-US" sz="3300" dirty="0"/>
              <a:t>Tag, </a:t>
            </a:r>
            <a:r>
              <a:rPr lang="uk-UA" sz="3300" dirty="0"/>
              <a:t>який описує скановану мітку; </a:t>
            </a:r>
            <a:r>
              <a:rPr lang="en-US" sz="3300" dirty="0"/>
              <a:t>EXTRA_NDEF_MESSAGES – </a:t>
            </a:r>
            <a:r>
              <a:rPr lang="uk-UA" sz="3300" dirty="0"/>
              <a:t>необов'язкове. Містить масив </a:t>
            </a:r>
            <a:r>
              <a:rPr lang="en-US" sz="3300" dirty="0"/>
              <a:t>NDEF-</a:t>
            </a:r>
            <a:r>
              <a:rPr lang="uk-UA" sz="3300" dirty="0"/>
              <a:t>повідомлень, який прораховує з мітки. З'являється лише при використанні </a:t>
            </a:r>
            <a:r>
              <a:rPr lang="en-US" sz="3300" dirty="0"/>
              <a:t>intent ACTION_NDEF_DISCOVERED; EXTRA_ID – </a:t>
            </a:r>
            <a:r>
              <a:rPr lang="uk-UA" sz="3300" dirty="0"/>
              <a:t>необов'язкове. Це </a:t>
            </a:r>
            <a:r>
              <a:rPr lang="uk-UA" sz="3300" dirty="0" err="1"/>
              <a:t>низькорівневий</a:t>
            </a:r>
            <a:r>
              <a:rPr lang="uk-UA" sz="3300" dirty="0"/>
              <a:t> ідентифікатор мітки. </a:t>
            </a:r>
            <a:endParaRPr lang="ru-RU" sz="5100" dirty="0"/>
          </a:p>
        </p:txBody>
      </p:sp>
    </p:spTree>
    <p:extLst>
      <p:ext uri="{BB962C8B-B14F-4D97-AF65-F5344CB8AC3E}">
        <p14:creationId xmlns:p14="http://schemas.microsoft.com/office/powerpoint/2010/main" val="3877846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032" y="58847"/>
            <a:ext cx="11171976" cy="6186309"/>
          </a:xfrm>
          <a:prstGeom prst="rect">
            <a:avLst/>
          </a:prstGeom>
        </p:spPr>
        <p:txBody>
          <a:bodyPr wrap="square">
            <a:spAutoFit/>
          </a:bodyPr>
          <a:lstStyle/>
          <a:p>
            <a:pPr algn="ctr"/>
            <a:r>
              <a:rPr lang="uk-UA" b="1" dirty="0"/>
              <a:t>Устаткування </a:t>
            </a:r>
            <a:r>
              <a:rPr lang="en-US" b="1" dirty="0"/>
              <a:t>NFC NXP Semiconductors </a:t>
            </a:r>
            <a:endParaRPr lang="ru-RU" b="1" dirty="0"/>
          </a:p>
          <a:p>
            <a:endParaRPr lang="ru-RU" dirty="0"/>
          </a:p>
          <a:p>
            <a:r>
              <a:rPr lang="uk-UA" dirty="0"/>
              <a:t>Якщо говорити про виробників мікрочіпів </a:t>
            </a:r>
            <a:r>
              <a:rPr lang="en-US" dirty="0"/>
              <a:t>NFC, </a:t>
            </a:r>
            <a:r>
              <a:rPr lang="uk-UA" dirty="0"/>
              <a:t>то насамперед про найбільшого розробника мікропроцесорів та мікроконтролерів </a:t>
            </a:r>
            <a:r>
              <a:rPr lang="en-US" dirty="0"/>
              <a:t>NXP Semiconductors. </a:t>
            </a:r>
            <a:r>
              <a:rPr lang="uk-UA" dirty="0"/>
              <a:t>Для </a:t>
            </a:r>
            <a:r>
              <a:rPr lang="en-US" dirty="0"/>
              <a:t>NFC-</a:t>
            </a:r>
            <a:r>
              <a:rPr lang="uk-UA" dirty="0"/>
              <a:t>систем вони випускають всі види продуктів, починаючи з пасивних міток та до активних </a:t>
            </a:r>
            <a:r>
              <a:rPr lang="en-US" dirty="0"/>
              <a:t>NFC-</a:t>
            </a:r>
            <a:r>
              <a:rPr lang="uk-UA" dirty="0"/>
              <a:t>контролерів із вбудованою програмною оболонкою. </a:t>
            </a:r>
          </a:p>
          <a:p>
            <a:endParaRPr lang="uk-UA" dirty="0"/>
          </a:p>
          <a:p>
            <a:r>
              <a:rPr lang="uk-UA" b="1" i="1" dirty="0"/>
              <a:t>Пасивні мітки </a:t>
            </a:r>
          </a:p>
          <a:p>
            <a:r>
              <a:rPr lang="uk-UA" dirty="0"/>
              <a:t>Ці невеликі пасивні мітки на базі інтегральної схеми є найбільш рентабельним рішенням, коли у вас є </a:t>
            </a:r>
            <a:r>
              <a:rPr lang="en-US" dirty="0"/>
              <a:t>NFC-</a:t>
            </a:r>
            <a:r>
              <a:rPr lang="uk-UA" dirty="0"/>
              <a:t>рідер або </a:t>
            </a:r>
            <a:r>
              <a:rPr lang="en-US" dirty="0"/>
              <a:t>NFC-</a:t>
            </a:r>
            <a:r>
              <a:rPr lang="uk-UA" dirty="0"/>
              <a:t>телефон як активний пристрій. Мітки мають </a:t>
            </a:r>
            <a:r>
              <a:rPr lang="en-US" dirty="0"/>
              <a:t>RF(radio frequency) </a:t>
            </a:r>
            <a:r>
              <a:rPr lang="uk-UA" dirty="0"/>
              <a:t>інтерфейс, який повністю комплементарний з </a:t>
            </a:r>
            <a:r>
              <a:rPr lang="en-US" dirty="0"/>
              <a:t>NFC </a:t>
            </a:r>
            <a:r>
              <a:rPr lang="uk-UA" dirty="0"/>
              <a:t>специфікацією, використовують режим </a:t>
            </a:r>
            <a:r>
              <a:rPr lang="en-US" dirty="0"/>
              <a:t>energy harvesting, </a:t>
            </a:r>
            <a:r>
              <a:rPr lang="uk-UA" dirty="0"/>
              <a:t>тому не потрібують в установці батареї для живлення пасивної </a:t>
            </a:r>
            <a:r>
              <a:rPr lang="en-US" dirty="0"/>
              <a:t>NFC-</a:t>
            </a:r>
            <a:r>
              <a:rPr lang="uk-UA" dirty="0"/>
              <a:t>мітки. </a:t>
            </a:r>
          </a:p>
          <a:p>
            <a:endParaRPr lang="uk-UA" dirty="0"/>
          </a:p>
          <a:p>
            <a:r>
              <a:rPr lang="en-US" b="1" i="1" dirty="0"/>
              <a:t>NFC Frontend (NFC </a:t>
            </a:r>
            <a:r>
              <a:rPr lang="uk-UA" b="1" i="1" dirty="0"/>
              <a:t>чіп) </a:t>
            </a:r>
          </a:p>
          <a:p>
            <a:r>
              <a:rPr lang="uk-UA" dirty="0"/>
              <a:t>Інтегральні схеми із </a:t>
            </a:r>
            <a:r>
              <a:rPr lang="en-US" dirty="0"/>
              <a:t>NFC-</a:t>
            </a:r>
            <a:r>
              <a:rPr lang="uk-UA" dirty="0"/>
              <a:t>інтерфейсом. Дають можливість гнучкого налаштування </a:t>
            </a:r>
            <a:r>
              <a:rPr lang="en-US" dirty="0"/>
              <a:t>NFC </a:t>
            </a:r>
            <a:r>
              <a:rPr lang="uk-UA" dirty="0"/>
              <a:t>під вашу систему. </a:t>
            </a:r>
          </a:p>
          <a:p>
            <a:endParaRPr lang="uk-UA" dirty="0"/>
          </a:p>
          <a:p>
            <a:r>
              <a:rPr lang="en-US" b="1" i="1" dirty="0"/>
              <a:t>NFC-</a:t>
            </a:r>
            <a:r>
              <a:rPr lang="uk-UA" b="1" i="1" dirty="0"/>
              <a:t>контролер з прошивкою, що настроюється. </a:t>
            </a:r>
          </a:p>
          <a:p>
            <a:r>
              <a:rPr lang="uk-UA" dirty="0"/>
              <a:t>Контролер </a:t>
            </a:r>
            <a:r>
              <a:rPr lang="en-US" dirty="0"/>
              <a:t>NFC – </a:t>
            </a:r>
            <a:r>
              <a:rPr lang="uk-UA" dirty="0"/>
              <a:t>це мікрочіп з інтерфейсом </a:t>
            </a:r>
            <a:r>
              <a:rPr lang="en-US" dirty="0"/>
              <a:t>NFC </a:t>
            </a:r>
            <a:r>
              <a:rPr lang="uk-UA" dirty="0"/>
              <a:t>плюс 32-бітний мікроконтролер </a:t>
            </a:r>
            <a:r>
              <a:rPr lang="en-US" dirty="0"/>
              <a:t>Cortex-M0, </a:t>
            </a:r>
            <a:r>
              <a:rPr lang="uk-UA" dirty="0"/>
              <a:t>який може виконувати логіку вашої програми. Прошивка повністю кастомізована під потреби замовника. </a:t>
            </a:r>
          </a:p>
          <a:p>
            <a:endParaRPr lang="uk-UA" dirty="0"/>
          </a:p>
          <a:p>
            <a:r>
              <a:rPr lang="en-US" b="1" i="1" dirty="0"/>
              <a:t>NFC-</a:t>
            </a:r>
            <a:r>
              <a:rPr lang="uk-UA" b="1" i="1" dirty="0"/>
              <a:t>контролер з інтегрованою прошивкою </a:t>
            </a:r>
          </a:p>
          <a:p>
            <a:r>
              <a:rPr lang="uk-UA" dirty="0"/>
              <a:t>Це готове рішення, яке поєднує інтерфейс </a:t>
            </a:r>
            <a:r>
              <a:rPr lang="en-US" dirty="0"/>
              <a:t>NFC </a:t>
            </a:r>
            <a:r>
              <a:rPr lang="uk-UA" dirty="0"/>
              <a:t>з 32-бітним </a:t>
            </a:r>
            <a:r>
              <a:rPr lang="en-US" dirty="0"/>
              <a:t>Cortex-M0, </a:t>
            </a:r>
            <a:r>
              <a:rPr lang="uk-UA" dirty="0"/>
              <a:t>мікроконтролер оснащений вбудованою прошивкою, і оптимізований для використання з ОС. </a:t>
            </a:r>
          </a:p>
        </p:txBody>
      </p:sp>
    </p:spTree>
    <p:extLst>
      <p:ext uri="{BB962C8B-B14F-4D97-AF65-F5344CB8AC3E}">
        <p14:creationId xmlns:p14="http://schemas.microsoft.com/office/powerpoint/2010/main" val="99406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693D628-37B3-46F9-AD3C-8A989E0870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0" y="0"/>
            <a:ext cx="5905500" cy="2295525"/>
          </a:xfrm>
        </p:spPr>
      </p:pic>
      <p:sp>
        <p:nvSpPr>
          <p:cNvPr id="7" name="TextBox 6">
            <a:extLst>
              <a:ext uri="{FF2B5EF4-FFF2-40B4-BE49-F238E27FC236}">
                <a16:creationId xmlns:a16="http://schemas.microsoft.com/office/drawing/2014/main" id="{5682760C-6CAE-4E6E-B12F-10F0EFBD0D41}"/>
              </a:ext>
            </a:extLst>
          </p:cNvPr>
          <p:cNvSpPr txBox="1"/>
          <p:nvPr/>
        </p:nvSpPr>
        <p:spPr>
          <a:xfrm>
            <a:off x="199053" y="2419183"/>
            <a:ext cx="11513976" cy="1200329"/>
          </a:xfrm>
          <a:prstGeom prst="rect">
            <a:avLst/>
          </a:prstGeom>
          <a:noFill/>
        </p:spPr>
        <p:txBody>
          <a:bodyPr wrap="square">
            <a:spAutoFit/>
          </a:bodyPr>
          <a:lstStyle/>
          <a:p>
            <a:r>
              <a:rPr lang="en-US" b="1" dirty="0"/>
              <a:t>RFID</a:t>
            </a:r>
            <a:r>
              <a:rPr lang="en-US" dirty="0"/>
              <a:t> </a:t>
            </a:r>
            <a:r>
              <a:rPr lang="uk-UA" dirty="0"/>
              <a:t>є одним із способів бездротового зв'язку між </a:t>
            </a:r>
            <a:r>
              <a:rPr lang="en-US" dirty="0"/>
              <a:t>RFID </a:t>
            </a:r>
            <a:r>
              <a:rPr lang="uk-UA" dirty="0"/>
              <a:t>чіпом і активним зчитувачем. </a:t>
            </a:r>
            <a:r>
              <a:rPr lang="en-US" dirty="0"/>
              <a:t>RFID </a:t>
            </a:r>
            <a:r>
              <a:rPr lang="uk-UA" dirty="0"/>
              <a:t>мітки можуть бути </a:t>
            </a:r>
            <a:r>
              <a:rPr lang="uk-UA" dirty="0" err="1"/>
              <a:t>відскановані</a:t>
            </a:r>
            <a:r>
              <a:rPr lang="uk-UA" dirty="0"/>
              <a:t> на відстані до 100 метрів без прямої видимості для зчитування пристрою і використовується в усьому світі для відстеження вантажів у складах, аеропортах, ідентифікації худоби і багатьох інших сферах. </a:t>
            </a:r>
            <a:r>
              <a:rPr lang="en-US" dirty="0"/>
              <a:t>RFID </a:t>
            </a:r>
            <a:r>
              <a:rPr lang="uk-UA" dirty="0"/>
              <a:t>працює в різних частотах для кожної з яких присвоєно свій набір стандартів і протоколів. </a:t>
            </a:r>
            <a:endParaRPr lang="ru-RU" dirty="0"/>
          </a:p>
        </p:txBody>
      </p:sp>
      <p:sp>
        <p:nvSpPr>
          <p:cNvPr id="9" name="TextBox 8">
            <a:extLst>
              <a:ext uri="{FF2B5EF4-FFF2-40B4-BE49-F238E27FC236}">
                <a16:creationId xmlns:a16="http://schemas.microsoft.com/office/drawing/2014/main" id="{2B4354BF-D62C-4201-99A3-317C0B449FAB}"/>
              </a:ext>
            </a:extLst>
          </p:cNvPr>
          <p:cNvSpPr txBox="1"/>
          <p:nvPr/>
        </p:nvSpPr>
        <p:spPr>
          <a:xfrm>
            <a:off x="199053" y="320184"/>
            <a:ext cx="6097554" cy="1754326"/>
          </a:xfrm>
          <a:prstGeom prst="rect">
            <a:avLst/>
          </a:prstGeom>
          <a:noFill/>
        </p:spPr>
        <p:txBody>
          <a:bodyPr wrap="square">
            <a:spAutoFit/>
          </a:bodyPr>
          <a:lstStyle/>
          <a:p>
            <a:r>
              <a:rPr lang="en-US" dirty="0"/>
              <a:t>RFID </a:t>
            </a:r>
            <a:r>
              <a:rPr lang="uk-UA" dirty="0"/>
              <a:t>та </a:t>
            </a:r>
            <a:r>
              <a:rPr lang="en-US" dirty="0"/>
              <a:t>NFC - </a:t>
            </a:r>
            <a:r>
              <a:rPr lang="uk-UA" dirty="0"/>
              <a:t>це дві тісно пов'язані технології бездротового зв'язку, які використовуються у всьому світі для величезної кількості програм, таких як контроль доступу, відстеження вантажів та безконтактних платежів. </a:t>
            </a:r>
          </a:p>
          <a:p>
            <a:r>
              <a:rPr lang="en-US" dirty="0"/>
              <a:t>RFID </a:t>
            </a:r>
            <a:r>
              <a:rPr lang="uk-UA" dirty="0"/>
              <a:t>була вперше запатентована в 1983 і є попередником </a:t>
            </a:r>
            <a:r>
              <a:rPr lang="en-US" dirty="0"/>
              <a:t>NFC</a:t>
            </a:r>
            <a:endParaRPr lang="ru-RU" dirty="0"/>
          </a:p>
        </p:txBody>
      </p:sp>
      <p:pic>
        <p:nvPicPr>
          <p:cNvPr id="13" name="Рисунок 12">
            <a:extLst>
              <a:ext uri="{FF2B5EF4-FFF2-40B4-BE49-F238E27FC236}">
                <a16:creationId xmlns:a16="http://schemas.microsoft.com/office/drawing/2014/main" id="{116B3EFD-7F1E-429F-ABDA-1DD6B5FD8250}"/>
              </a:ext>
            </a:extLst>
          </p:cNvPr>
          <p:cNvPicPr>
            <a:picLocks noChangeAspect="1"/>
          </p:cNvPicPr>
          <p:nvPr/>
        </p:nvPicPr>
        <p:blipFill>
          <a:blip r:embed="rId3"/>
          <a:stretch>
            <a:fillRect/>
          </a:stretch>
        </p:blipFill>
        <p:spPr>
          <a:xfrm>
            <a:off x="2130490" y="3743170"/>
            <a:ext cx="4933950" cy="3086100"/>
          </a:xfrm>
          <a:prstGeom prst="rect">
            <a:avLst/>
          </a:prstGeom>
        </p:spPr>
      </p:pic>
    </p:spTree>
    <p:extLst>
      <p:ext uri="{BB962C8B-B14F-4D97-AF65-F5344CB8AC3E}">
        <p14:creationId xmlns:p14="http://schemas.microsoft.com/office/powerpoint/2010/main" val="570124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163" y="400110"/>
            <a:ext cx="7294351" cy="3592468"/>
          </a:xfrm>
          <a:prstGeom prst="rect">
            <a:avLst/>
          </a:prstGeom>
        </p:spPr>
      </p:pic>
      <p:sp>
        <p:nvSpPr>
          <p:cNvPr id="3" name="Rectangle 2"/>
          <p:cNvSpPr/>
          <p:nvPr/>
        </p:nvSpPr>
        <p:spPr>
          <a:xfrm>
            <a:off x="3417281" y="0"/>
            <a:ext cx="3464090" cy="400110"/>
          </a:xfrm>
          <a:prstGeom prst="rect">
            <a:avLst/>
          </a:prstGeom>
        </p:spPr>
        <p:txBody>
          <a:bodyPr wrap="none">
            <a:spAutoFit/>
          </a:bodyPr>
          <a:lstStyle/>
          <a:p>
            <a:r>
              <a:rPr lang="uk-UA" sz="2000" b="1" dirty="0"/>
              <a:t>Начинка пасивної </a:t>
            </a:r>
            <a:r>
              <a:rPr lang="en-US" sz="2000" b="1" dirty="0"/>
              <a:t>NFC-</a:t>
            </a:r>
            <a:r>
              <a:rPr lang="uk-UA" sz="2000" b="1" dirty="0"/>
              <a:t>мітки. </a:t>
            </a:r>
          </a:p>
        </p:txBody>
      </p:sp>
      <p:sp>
        <p:nvSpPr>
          <p:cNvPr id="4" name="Rectangle 3"/>
          <p:cNvSpPr/>
          <p:nvPr/>
        </p:nvSpPr>
        <p:spPr>
          <a:xfrm>
            <a:off x="-1" y="470685"/>
            <a:ext cx="4769163" cy="5909310"/>
          </a:xfrm>
          <a:prstGeom prst="rect">
            <a:avLst/>
          </a:prstGeom>
        </p:spPr>
        <p:txBody>
          <a:bodyPr wrap="square">
            <a:spAutoFit/>
          </a:bodyPr>
          <a:lstStyle/>
          <a:p>
            <a:r>
              <a:rPr lang="uk-UA" dirty="0"/>
              <a:t>У </a:t>
            </a:r>
            <a:r>
              <a:rPr lang="en-US" dirty="0"/>
              <a:t>NXP </a:t>
            </a:r>
            <a:r>
              <a:rPr lang="uk-UA" dirty="0"/>
              <a:t>це мітки 2 типу за специфікацією </a:t>
            </a:r>
            <a:r>
              <a:rPr lang="en-US" dirty="0"/>
              <a:t>NFC Forum.</a:t>
            </a:r>
            <a:r>
              <a:rPr lang="uk-UA" dirty="0"/>
              <a:t> </a:t>
            </a:r>
          </a:p>
          <a:p>
            <a:r>
              <a:rPr lang="uk-UA" dirty="0"/>
              <a:t>Така мітка, незважаючи на скромний розмір, має при собі: </a:t>
            </a:r>
          </a:p>
          <a:p>
            <a:pPr marL="285750" indent="-285750">
              <a:buFont typeface="Arial" panose="020B0604020202020204" pitchFamily="34" charset="0"/>
              <a:buChar char="•"/>
            </a:pPr>
            <a:r>
              <a:rPr lang="uk-UA" dirty="0"/>
              <a:t>антену, </a:t>
            </a:r>
          </a:p>
          <a:p>
            <a:pPr marL="285750" indent="-285750">
              <a:buFont typeface="Arial" panose="020B0604020202020204" pitchFamily="34" charset="0"/>
              <a:buChar char="•"/>
            </a:pPr>
            <a:r>
              <a:rPr lang="uk-UA" dirty="0"/>
              <a:t>радіочастотний модуль, </a:t>
            </a:r>
          </a:p>
          <a:p>
            <a:pPr marL="285750" indent="-285750">
              <a:buFont typeface="Arial" panose="020B0604020202020204" pitchFamily="34" charset="0"/>
              <a:buChar char="•"/>
            </a:pPr>
            <a:r>
              <a:rPr lang="uk-UA" dirty="0"/>
              <a:t>інтерфейс для зв'язку з мікроконтролером, </a:t>
            </a:r>
          </a:p>
          <a:p>
            <a:pPr marL="285750" indent="-285750">
              <a:buFont typeface="Arial" panose="020B0604020202020204" pitchFamily="34" charset="0"/>
              <a:buChar char="•"/>
            </a:pPr>
            <a:r>
              <a:rPr lang="uk-UA" dirty="0"/>
              <a:t>пам'ять </a:t>
            </a:r>
            <a:r>
              <a:rPr lang="en-US" dirty="0"/>
              <a:t>EEPROM</a:t>
            </a:r>
            <a:endParaRPr lang="uk-UA" dirty="0"/>
          </a:p>
          <a:p>
            <a:pPr marL="285750" indent="-285750">
              <a:buFont typeface="Arial" panose="020B0604020202020204" pitchFamily="34" charset="0"/>
              <a:buChar char="•"/>
            </a:pPr>
            <a:r>
              <a:rPr lang="uk-UA" dirty="0"/>
              <a:t>модуль для збирання енергії. </a:t>
            </a:r>
          </a:p>
          <a:p>
            <a:r>
              <a:rPr lang="uk-UA" dirty="0"/>
              <a:t>Пам'ять можна настроїти на перезапис або захистити паролем для обмеження маніпуляції з даними. </a:t>
            </a:r>
          </a:p>
          <a:p>
            <a:endParaRPr lang="uk-UA" dirty="0"/>
          </a:p>
          <a:p>
            <a:r>
              <a:rPr lang="uk-UA" dirty="0"/>
              <a:t>Мітки підтримують алгоритм цифрової еліптичної криптографії (</a:t>
            </a:r>
            <a:r>
              <a:rPr lang="en-US" dirty="0"/>
              <a:t>ECC), </a:t>
            </a:r>
            <a:r>
              <a:rPr lang="uk-UA" dirty="0"/>
              <a:t>так званий цифровий підпис, що додає додатковий рівень безпеки та дозволяє перевіряти справжність даних без підключення до хмари. Підтримують пасивний режим комунікації, мітки з додатковим модулем збору енергії не потребують окремого джерела живлення. </a:t>
            </a:r>
          </a:p>
        </p:txBody>
      </p:sp>
      <p:sp>
        <p:nvSpPr>
          <p:cNvPr id="5" name="Rectangle 4"/>
          <p:cNvSpPr/>
          <p:nvPr/>
        </p:nvSpPr>
        <p:spPr>
          <a:xfrm>
            <a:off x="5368338" y="4392688"/>
            <a:ext cx="6518862" cy="1754326"/>
          </a:xfrm>
          <a:prstGeom prst="rect">
            <a:avLst/>
          </a:prstGeom>
        </p:spPr>
        <p:txBody>
          <a:bodyPr wrap="square">
            <a:spAutoFit/>
          </a:bodyPr>
          <a:lstStyle/>
          <a:p>
            <a:r>
              <a:rPr lang="uk-UA" dirty="0"/>
              <a:t>У </a:t>
            </a:r>
            <a:r>
              <a:rPr lang="en-US" dirty="0"/>
              <a:t>NXP </a:t>
            </a:r>
            <a:r>
              <a:rPr lang="uk-UA" dirty="0"/>
              <a:t>це мітки серії </a:t>
            </a:r>
            <a:r>
              <a:rPr lang="en-US" dirty="0"/>
              <a:t>NTAG I²C plus </a:t>
            </a:r>
            <a:r>
              <a:rPr lang="uk-UA" dirty="0"/>
              <a:t>та </a:t>
            </a:r>
            <a:r>
              <a:rPr lang="en-US" dirty="0"/>
              <a:t>NTAG 213F/216F. </a:t>
            </a:r>
            <a:endParaRPr lang="uk-UA" dirty="0"/>
          </a:p>
          <a:p>
            <a:r>
              <a:rPr lang="uk-UA" dirty="0"/>
              <a:t>Серія </a:t>
            </a:r>
            <a:r>
              <a:rPr lang="en-US" dirty="0"/>
              <a:t>NTAG F </a:t>
            </a:r>
            <a:r>
              <a:rPr lang="uk-UA" dirty="0"/>
              <a:t>забезпечує функціональні можливості, що базуються на стандартах, ідеально підходять для сполучення з іншими пристроями </a:t>
            </a:r>
            <a:r>
              <a:rPr lang="en-US" dirty="0"/>
              <a:t>NFC. NTAG I²C plus </a:t>
            </a:r>
            <a:r>
              <a:rPr lang="uk-UA" dirty="0"/>
              <a:t>має інтерфейс </a:t>
            </a:r>
            <a:r>
              <a:rPr lang="en-US" dirty="0"/>
              <a:t>I²C </a:t>
            </a:r>
            <a:r>
              <a:rPr lang="uk-UA" dirty="0"/>
              <a:t>для використання з мікроконтролером, підтримує збирання енергії та режим модему. </a:t>
            </a:r>
          </a:p>
        </p:txBody>
      </p:sp>
    </p:spTree>
    <p:extLst>
      <p:ext uri="{BB962C8B-B14F-4D97-AF65-F5344CB8AC3E}">
        <p14:creationId xmlns:p14="http://schemas.microsoft.com/office/powerpoint/2010/main" val="4205887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70" y="130129"/>
            <a:ext cx="6096000" cy="3970318"/>
          </a:xfrm>
          <a:prstGeom prst="rect">
            <a:avLst/>
          </a:prstGeom>
        </p:spPr>
        <p:txBody>
          <a:bodyPr>
            <a:spAutoFit/>
          </a:bodyPr>
          <a:lstStyle/>
          <a:p>
            <a:pPr algn="ctr"/>
            <a:r>
              <a:rPr lang="en-US" b="1" dirty="0"/>
              <a:t>NFC Frontends </a:t>
            </a:r>
            <a:endParaRPr lang="uk-UA" b="1" dirty="0"/>
          </a:p>
          <a:p>
            <a:pPr algn="ctr"/>
            <a:endParaRPr lang="uk-UA" b="1" dirty="0"/>
          </a:p>
          <a:p>
            <a:r>
              <a:rPr lang="uk-UA" dirty="0"/>
              <a:t>Мікрочіпи </a:t>
            </a:r>
            <a:r>
              <a:rPr lang="en-US" dirty="0"/>
              <a:t>CLRC663 plus, MFRC630 </a:t>
            </a:r>
            <a:r>
              <a:rPr lang="uk-UA" dirty="0"/>
              <a:t>та </a:t>
            </a:r>
            <a:r>
              <a:rPr lang="en-US" dirty="0"/>
              <a:t>SLRC610 </a:t>
            </a:r>
            <a:r>
              <a:rPr lang="uk-UA" dirty="0"/>
              <a:t>в основному призначені для використання у додатках для роботи з безконтактними смарт-картами та мітками, у той час як </a:t>
            </a:r>
            <a:r>
              <a:rPr lang="en-US" dirty="0"/>
              <a:t>PN5180 </a:t>
            </a:r>
            <a:r>
              <a:rPr lang="uk-UA" dirty="0"/>
              <a:t>призначений для широкого застосування у додатках, що працюють з усім, від смарт-карт до мобільних телефонів. </a:t>
            </a:r>
          </a:p>
          <a:p>
            <a:r>
              <a:rPr lang="uk-UA" dirty="0"/>
              <a:t>Бібліотеки для вбудованих систем, повністю сумісні зі стандартами </a:t>
            </a:r>
            <a:r>
              <a:rPr lang="en-US" dirty="0"/>
              <a:t>ISO/IEC, EMV </a:t>
            </a:r>
            <a:r>
              <a:rPr lang="uk-UA" dirty="0"/>
              <a:t>та специфікаціями </a:t>
            </a:r>
            <a:r>
              <a:rPr lang="en-US" dirty="0"/>
              <a:t>NFC Forum, </a:t>
            </a:r>
            <a:r>
              <a:rPr lang="uk-UA" dirty="0"/>
              <a:t>забезпечують надійну роботу та простішу сертифікацію. </a:t>
            </a:r>
          </a:p>
          <a:p>
            <a:r>
              <a:rPr lang="uk-UA" dirty="0"/>
              <a:t>Режим енергозбереження та такі функції, як виявлення картки з низьким енергоспоживанням, продовжують термін служби батареї.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75" y="130129"/>
            <a:ext cx="6179525" cy="4088786"/>
          </a:xfrm>
          <a:prstGeom prst="rect">
            <a:avLst/>
          </a:prstGeom>
        </p:spPr>
      </p:pic>
      <p:sp>
        <p:nvSpPr>
          <p:cNvPr id="4" name="Rectangle 3"/>
          <p:cNvSpPr/>
          <p:nvPr/>
        </p:nvSpPr>
        <p:spPr>
          <a:xfrm>
            <a:off x="-22634" y="4218915"/>
            <a:ext cx="11964155" cy="2585323"/>
          </a:xfrm>
          <a:prstGeom prst="rect">
            <a:avLst/>
          </a:prstGeom>
        </p:spPr>
        <p:txBody>
          <a:bodyPr wrap="square">
            <a:spAutoFit/>
          </a:bodyPr>
          <a:lstStyle/>
          <a:p>
            <a:r>
              <a:rPr lang="uk-UA" dirty="0"/>
              <a:t>На малюнку схематично відображені модулі, з яких складається такий </a:t>
            </a:r>
            <a:r>
              <a:rPr lang="en-US" dirty="0"/>
              <a:t>NFC </a:t>
            </a:r>
            <a:r>
              <a:rPr lang="uk-UA" dirty="0"/>
              <a:t>мікрочіп: це </a:t>
            </a:r>
            <a:r>
              <a:rPr lang="en-US" dirty="0"/>
              <a:t>NFC-</a:t>
            </a:r>
            <a:r>
              <a:rPr lang="uk-UA" dirty="0"/>
              <a:t>інтерфейс, вбудований модуль керування годинником, та інтерфейс для зв'язку з мікроконтролером. До всього вище сказаного, мікрочіп </a:t>
            </a:r>
            <a:r>
              <a:rPr lang="en-US" dirty="0"/>
              <a:t>PN5180 </a:t>
            </a:r>
            <a:r>
              <a:rPr lang="uk-UA" dirty="0"/>
              <a:t>пропонує найпередовіші функції передавача та приймача. Функції динамічного контролю живлення (</a:t>
            </a:r>
            <a:r>
              <a:rPr lang="en-US" dirty="0"/>
              <a:t>DPC), </a:t>
            </a:r>
            <a:r>
              <a:rPr lang="uk-UA" dirty="0"/>
              <a:t>адаптивного управління формуванням хвилі (</a:t>
            </a:r>
            <a:r>
              <a:rPr lang="en-US" dirty="0"/>
              <a:t>AWC), </a:t>
            </a:r>
            <a:r>
              <a:rPr lang="uk-UA" dirty="0"/>
              <a:t>адаптивного управління приймачем (</a:t>
            </a:r>
            <a:r>
              <a:rPr lang="en-US" dirty="0"/>
              <a:t>ARC) </a:t>
            </a:r>
            <a:r>
              <a:rPr lang="uk-UA" dirty="0"/>
              <a:t>та автоматична обробка помилок </a:t>
            </a:r>
            <a:r>
              <a:rPr lang="en-US" dirty="0"/>
              <a:t>EMD, </a:t>
            </a:r>
            <a:r>
              <a:rPr lang="uk-UA" dirty="0"/>
              <a:t>відповідно до останніх специфікацій </a:t>
            </a:r>
            <a:r>
              <a:rPr lang="en-US" dirty="0"/>
              <a:t>ISO/IEC14443 </a:t>
            </a:r>
            <a:r>
              <a:rPr lang="uk-UA" dirty="0"/>
              <a:t>та </a:t>
            </a:r>
            <a:r>
              <a:rPr lang="en-US" dirty="0" err="1"/>
              <a:t>EMVCo</a:t>
            </a:r>
            <a:r>
              <a:rPr lang="en-US" dirty="0"/>
              <a:t>, </a:t>
            </a:r>
            <a:r>
              <a:rPr lang="uk-UA" dirty="0"/>
              <a:t>виконуються самим мікрочіпом без взаємодії з іншим мікроконтролером. Підтримка цих функцій попереджає використання багатозадачних операційних систем, наприклад, </a:t>
            </a:r>
            <a:r>
              <a:rPr lang="en-US" dirty="0"/>
              <a:t>Linux </a:t>
            </a:r>
            <a:r>
              <a:rPr lang="uk-UA" dirty="0"/>
              <a:t>або </a:t>
            </a:r>
            <a:r>
              <a:rPr lang="en-US" dirty="0"/>
              <a:t>Android. </a:t>
            </a:r>
            <a:r>
              <a:rPr lang="uk-UA" dirty="0"/>
              <a:t>Використовуючи функцію </a:t>
            </a:r>
            <a:r>
              <a:rPr lang="en-US" dirty="0"/>
              <a:t>DPC </a:t>
            </a:r>
            <a:r>
              <a:rPr lang="uk-UA" dirty="0"/>
              <a:t>для автоматичної оптимізації антени, </a:t>
            </a:r>
            <a:r>
              <a:rPr lang="en-US" dirty="0"/>
              <a:t>PN5180 </a:t>
            </a:r>
            <a:r>
              <a:rPr lang="uk-UA" dirty="0"/>
              <a:t>покращує продуктивність за наявності поряд металу, інших карток або мобільних телефонів. Ще </a:t>
            </a:r>
            <a:r>
              <a:rPr lang="en-US" dirty="0"/>
              <a:t>DPC </a:t>
            </a:r>
            <a:r>
              <a:rPr lang="uk-UA" dirty="0"/>
              <a:t>допомагає знизити енергоспоживання та забезпечує кращу вихідну потужність для великих відстаней зчитування. </a:t>
            </a:r>
          </a:p>
        </p:txBody>
      </p:sp>
    </p:spTree>
    <p:extLst>
      <p:ext uri="{BB962C8B-B14F-4D97-AF65-F5344CB8AC3E}">
        <p14:creationId xmlns:p14="http://schemas.microsoft.com/office/powerpoint/2010/main" val="1533064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944" y="180015"/>
            <a:ext cx="11691042" cy="1508105"/>
          </a:xfrm>
          <a:prstGeom prst="rect">
            <a:avLst/>
          </a:prstGeom>
        </p:spPr>
        <p:txBody>
          <a:bodyPr wrap="square">
            <a:spAutoFit/>
          </a:bodyPr>
          <a:lstStyle/>
          <a:p>
            <a:pPr algn="ctr"/>
            <a:r>
              <a:rPr lang="uk-UA" sz="2000" b="1" dirty="0"/>
              <a:t>Контролер </a:t>
            </a:r>
            <a:r>
              <a:rPr lang="en-US" sz="2000" b="1" dirty="0"/>
              <a:t>NFC </a:t>
            </a:r>
            <a:r>
              <a:rPr lang="uk-UA" sz="2000" b="1" dirty="0"/>
              <a:t>з прошивкою, що налаштовується. </a:t>
            </a:r>
          </a:p>
          <a:p>
            <a:endParaRPr lang="uk-UA" dirty="0"/>
          </a:p>
          <a:p>
            <a:r>
              <a:rPr lang="uk-UA" dirty="0"/>
              <a:t>Поєднуючи інтерфейс </a:t>
            </a:r>
            <a:r>
              <a:rPr lang="en-US" dirty="0"/>
              <a:t>NFC </a:t>
            </a:r>
            <a:r>
              <a:rPr lang="uk-UA" dirty="0"/>
              <a:t>з передовим потужним мікропроцесором </a:t>
            </a:r>
            <a:r>
              <a:rPr lang="en-US" dirty="0"/>
              <a:t>ARM Cortex-M0 </a:t>
            </a:r>
            <a:r>
              <a:rPr lang="uk-UA" dirty="0"/>
              <a:t>з частотою 20 МГц, контролери </a:t>
            </a:r>
            <a:r>
              <a:rPr lang="en-US" dirty="0"/>
              <a:t>NFC PN7462, PN7362, PN7360 </a:t>
            </a:r>
            <a:r>
              <a:rPr lang="uk-UA" dirty="0"/>
              <a:t>з прошивкою, що настроюється, це найкращий вибір для компактних систем, вони дозволяють домогтися вищої інтеграції з вашою системою або додатком з меншою кількістю елементів.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587" y="1790700"/>
            <a:ext cx="7188200" cy="5067300"/>
          </a:xfrm>
          <a:prstGeom prst="rect">
            <a:avLst/>
          </a:prstGeom>
        </p:spPr>
      </p:pic>
      <p:sp>
        <p:nvSpPr>
          <p:cNvPr id="4" name="Rectangle 3"/>
          <p:cNvSpPr/>
          <p:nvPr/>
        </p:nvSpPr>
        <p:spPr>
          <a:xfrm>
            <a:off x="304800" y="1790700"/>
            <a:ext cx="4249093" cy="4524315"/>
          </a:xfrm>
          <a:prstGeom prst="rect">
            <a:avLst/>
          </a:prstGeom>
        </p:spPr>
        <p:txBody>
          <a:bodyPr wrap="square">
            <a:spAutoFit/>
          </a:bodyPr>
          <a:lstStyle/>
          <a:p>
            <a:r>
              <a:rPr lang="uk-UA" dirty="0"/>
              <a:t>У флеш пам'ять може бути завантажено вже повністю налаштовану програму, оптимізована робота антени у поєднанні з низьким енергоспоживанням забезпечують відмінну продуктивність. У цих контролерах модулів вже більше. Крім уже відомих: </a:t>
            </a:r>
            <a:r>
              <a:rPr lang="en-US" dirty="0"/>
              <a:t>NFC-</a:t>
            </a:r>
            <a:r>
              <a:rPr lang="uk-UA" dirty="0"/>
              <a:t>інтерфейсу, модуля внутрішнього годинника, мікропроцесора </a:t>
            </a:r>
            <a:r>
              <a:rPr lang="en-US" dirty="0"/>
              <a:t>Cortex-M0 </a:t>
            </a:r>
            <a:r>
              <a:rPr lang="uk-UA" dirty="0"/>
              <a:t>з флеш-пам'яттю, тут є модуль </a:t>
            </a:r>
            <a:r>
              <a:rPr lang="en-US" dirty="0"/>
              <a:t>GPIO </a:t>
            </a:r>
            <a:r>
              <a:rPr lang="uk-UA" dirty="0"/>
              <a:t>або низькорівневий інтерфейс введення-виводу прямого управління, модуль шини </a:t>
            </a:r>
            <a:r>
              <a:rPr lang="en-US" dirty="0"/>
              <a:t>SPI </a:t>
            </a:r>
            <a:r>
              <a:rPr lang="uk-UA" dirty="0"/>
              <a:t>або послідовного периферійного інтерфейсу та модуль інших інтерфейсів, типу </a:t>
            </a:r>
            <a:r>
              <a:rPr lang="en-US" dirty="0"/>
              <a:t>I2C, HSUART </a:t>
            </a:r>
            <a:r>
              <a:rPr lang="uk-UA" dirty="0"/>
              <a:t>та інші. </a:t>
            </a:r>
          </a:p>
        </p:txBody>
      </p:sp>
    </p:spTree>
    <p:extLst>
      <p:ext uri="{BB962C8B-B14F-4D97-AF65-F5344CB8AC3E}">
        <p14:creationId xmlns:p14="http://schemas.microsoft.com/office/powerpoint/2010/main" val="1390538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36" y="0"/>
            <a:ext cx="12050163" cy="1477328"/>
          </a:xfrm>
          <a:prstGeom prst="rect">
            <a:avLst/>
          </a:prstGeom>
        </p:spPr>
        <p:txBody>
          <a:bodyPr wrap="square">
            <a:spAutoFit/>
          </a:bodyPr>
          <a:lstStyle/>
          <a:p>
            <a:pPr algn="ctr"/>
            <a:r>
              <a:rPr lang="uk-UA" b="1" dirty="0"/>
              <a:t>Контролер </a:t>
            </a:r>
            <a:r>
              <a:rPr lang="en-US" b="1" dirty="0"/>
              <a:t>NFC </a:t>
            </a:r>
            <a:r>
              <a:rPr lang="uk-UA" b="1" dirty="0"/>
              <a:t>із вбудованою прошивкою </a:t>
            </a:r>
          </a:p>
          <a:p>
            <a:endParaRPr lang="uk-UA" dirty="0"/>
          </a:p>
          <a:p>
            <a:r>
              <a:rPr lang="uk-UA" dirty="0"/>
              <a:t>Розроблені для економії часу при розробці системи, </a:t>
            </a:r>
            <a:r>
              <a:rPr lang="en-US" dirty="0"/>
              <a:t>NFC-</a:t>
            </a:r>
            <a:r>
              <a:rPr lang="uk-UA" dirty="0"/>
              <a:t>контролери </a:t>
            </a:r>
            <a:r>
              <a:rPr lang="en-US" dirty="0"/>
              <a:t>PN7150 </a:t>
            </a:r>
            <a:r>
              <a:rPr lang="uk-UA" dirty="0"/>
              <a:t>і </a:t>
            </a:r>
            <a:r>
              <a:rPr lang="en-US" dirty="0"/>
              <a:t>PN7120 </a:t>
            </a:r>
            <a:r>
              <a:rPr lang="uk-UA" dirty="0"/>
              <a:t>з вбудованим програмним забезпеченням поєднують інтерфейс </a:t>
            </a:r>
            <a:r>
              <a:rPr lang="en-US" dirty="0"/>
              <a:t>NFC </a:t>
            </a:r>
            <a:r>
              <a:rPr lang="uk-UA" dirty="0"/>
              <a:t>з передовим енергозберігаючим мікропроцесором </a:t>
            </a:r>
            <a:r>
              <a:rPr lang="en-US" dirty="0"/>
              <a:t>ARM Cortex-M0 </a:t>
            </a:r>
            <a:r>
              <a:rPr lang="uk-UA" dirty="0"/>
              <a:t>з частотою 20 МГц, мають встановлені драйвери для </a:t>
            </a:r>
            <a:r>
              <a:rPr lang="en-US" dirty="0"/>
              <a:t>Linux, Android </a:t>
            </a:r>
            <a:r>
              <a:rPr lang="uk-UA" dirty="0"/>
              <a:t>і </a:t>
            </a:r>
            <a:r>
              <a:rPr lang="en-US" dirty="0" err="1"/>
              <a:t>WinIo</a:t>
            </a:r>
            <a:r>
              <a:rPr lang="en-US" dirty="0"/>
              <a:t>. </a:t>
            </a:r>
            <a:endParaRPr lang="uk-U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729" y="1671371"/>
            <a:ext cx="5080000" cy="4927600"/>
          </a:xfrm>
          <a:prstGeom prst="rect">
            <a:avLst/>
          </a:prstGeom>
        </p:spPr>
      </p:pic>
      <p:sp>
        <p:nvSpPr>
          <p:cNvPr id="4" name="Rectangle 3"/>
          <p:cNvSpPr/>
          <p:nvPr/>
        </p:nvSpPr>
        <p:spPr>
          <a:xfrm>
            <a:off x="141836" y="1671371"/>
            <a:ext cx="6096000" cy="4801314"/>
          </a:xfrm>
          <a:prstGeom prst="rect">
            <a:avLst/>
          </a:prstGeom>
        </p:spPr>
        <p:txBody>
          <a:bodyPr>
            <a:spAutoFit/>
          </a:bodyPr>
          <a:lstStyle/>
          <a:p>
            <a:r>
              <a:rPr lang="uk-UA" dirty="0"/>
              <a:t>Мікроконтролер </a:t>
            </a:r>
            <a:r>
              <a:rPr lang="en-US" dirty="0"/>
              <a:t>PN7150 </a:t>
            </a:r>
            <a:r>
              <a:rPr lang="uk-UA" dirty="0"/>
              <a:t>використовує більш широкий діапазон напруги живлення, що дає можливість використовувати антену меншої площі без шкоди для продуктивності, підтримує роботу з мітками 3 типу </a:t>
            </a:r>
            <a:r>
              <a:rPr lang="en-US" dirty="0" err="1"/>
              <a:t>FeliCa</a:t>
            </a:r>
            <a:r>
              <a:rPr lang="en-US" dirty="0"/>
              <a:t>, </a:t>
            </a:r>
            <a:r>
              <a:rPr lang="uk-UA" dirty="0"/>
              <a:t>як в режимі читання, так і в режимі емуляції карт (для використання в Японії, Гонконгу, Сінгапурі та інших країнах Азії, де </a:t>
            </a:r>
            <a:r>
              <a:rPr lang="en-US" dirty="0" err="1"/>
              <a:t>Felica</a:t>
            </a:r>
            <a:r>
              <a:rPr lang="en-US" dirty="0"/>
              <a:t> </a:t>
            </a:r>
            <a:r>
              <a:rPr lang="uk-UA" dirty="0"/>
              <a:t>широко поширена). </a:t>
            </a:r>
          </a:p>
          <a:p>
            <a:endParaRPr lang="uk-UA" dirty="0"/>
          </a:p>
          <a:p>
            <a:r>
              <a:rPr lang="uk-UA" b="1" dirty="0"/>
              <a:t>Як це працює?</a:t>
            </a:r>
          </a:p>
          <a:p>
            <a:endParaRPr lang="uk-UA" dirty="0"/>
          </a:p>
          <a:p>
            <a:r>
              <a:rPr lang="uk-UA" dirty="0"/>
              <a:t>Для розробників систем, обладнання та програм, що використовують </a:t>
            </a:r>
            <a:r>
              <a:rPr lang="en-US" dirty="0"/>
              <a:t>NFC </a:t>
            </a:r>
            <a:r>
              <a:rPr lang="uk-UA" dirty="0"/>
              <a:t>контролери </a:t>
            </a:r>
            <a:r>
              <a:rPr lang="en-US" dirty="0"/>
              <a:t>NXP </a:t>
            </a:r>
            <a:r>
              <a:rPr lang="uk-UA" dirty="0"/>
              <a:t>пропонують так звані «комплекти розробника» для програмування міток, чипів або завантаження в контролер прошивки. Також ви можете використовувати </a:t>
            </a:r>
            <a:r>
              <a:rPr lang="en-US" dirty="0"/>
              <a:t>NFC Reader Library - </a:t>
            </a:r>
            <a:r>
              <a:rPr lang="uk-UA" dirty="0"/>
              <a:t>модульну багаторівневу бібліотеку, яка містить різні вже готові </a:t>
            </a:r>
            <a:r>
              <a:rPr lang="en-US" dirty="0"/>
              <a:t>API </a:t>
            </a:r>
            <a:r>
              <a:rPr lang="uk-UA" dirty="0"/>
              <a:t>для інтеграції обладнання </a:t>
            </a:r>
            <a:r>
              <a:rPr lang="en-US" dirty="0"/>
              <a:t>NFC </a:t>
            </a:r>
            <a:r>
              <a:rPr lang="uk-UA" dirty="0"/>
              <a:t>в додатки. </a:t>
            </a:r>
          </a:p>
        </p:txBody>
      </p:sp>
    </p:spTree>
    <p:extLst>
      <p:ext uri="{BB962C8B-B14F-4D97-AF65-F5344CB8AC3E}">
        <p14:creationId xmlns:p14="http://schemas.microsoft.com/office/powerpoint/2010/main" val="2539327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5043" y="120888"/>
            <a:ext cx="1080680" cy="369332"/>
          </a:xfrm>
          <a:prstGeom prst="rect">
            <a:avLst/>
          </a:prstGeom>
        </p:spPr>
        <p:txBody>
          <a:bodyPr wrap="none">
            <a:spAutoFit/>
          </a:bodyPr>
          <a:lstStyle/>
          <a:p>
            <a:r>
              <a:rPr lang="en-US" b="1" dirty="0"/>
              <a:t>NFC </a:t>
            </a:r>
            <a:r>
              <a:rPr lang="uk-UA" b="1" dirty="0"/>
              <a:t>в </a:t>
            </a:r>
            <a:r>
              <a:rPr lang="en-US" b="1" dirty="0" err="1"/>
              <a:t>IoT</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63" y="734662"/>
            <a:ext cx="6484293" cy="5073959"/>
          </a:xfrm>
          <a:prstGeom prst="rect">
            <a:avLst/>
          </a:prstGeom>
        </p:spPr>
      </p:pic>
      <p:sp>
        <p:nvSpPr>
          <p:cNvPr id="4" name="Rectangle 3"/>
          <p:cNvSpPr/>
          <p:nvPr/>
        </p:nvSpPr>
        <p:spPr>
          <a:xfrm>
            <a:off x="6980220" y="915730"/>
            <a:ext cx="5211780" cy="4801314"/>
          </a:xfrm>
          <a:prstGeom prst="rect">
            <a:avLst/>
          </a:prstGeom>
        </p:spPr>
        <p:txBody>
          <a:bodyPr wrap="square">
            <a:spAutoFit/>
          </a:bodyPr>
          <a:lstStyle/>
          <a:p>
            <a:r>
              <a:rPr lang="en-US" dirty="0"/>
              <a:t>Connecting/Commissioning/Controlling - </a:t>
            </a:r>
            <a:r>
              <a:rPr lang="uk-UA" dirty="0"/>
              <a:t>Підключення/Введення в експлуатацію/Контроль. </a:t>
            </a:r>
          </a:p>
          <a:p>
            <a:r>
              <a:rPr lang="en-US" dirty="0"/>
              <a:t>Bluetooth pairing – </a:t>
            </a:r>
            <a:r>
              <a:rPr lang="uk-UA" dirty="0"/>
              <a:t>підключення до пристрою </a:t>
            </a:r>
            <a:r>
              <a:rPr lang="en-US" dirty="0" err="1"/>
              <a:t>bluetooth</a:t>
            </a:r>
            <a:r>
              <a:rPr lang="en-US" dirty="0"/>
              <a:t>. </a:t>
            </a:r>
            <a:endParaRPr lang="uk-UA" dirty="0"/>
          </a:p>
          <a:p>
            <a:r>
              <a:rPr lang="en-US" dirty="0"/>
              <a:t>Joining Wi-Fi – </a:t>
            </a:r>
            <a:r>
              <a:rPr lang="uk-UA" dirty="0"/>
              <a:t>підключення до мережі </a:t>
            </a:r>
            <a:r>
              <a:rPr lang="en-US" dirty="0"/>
              <a:t>Wi-Fi. Wireless Commissioning – </a:t>
            </a:r>
            <a:r>
              <a:rPr lang="uk-UA" dirty="0"/>
              <a:t>введення в експлуатацію бездротових пристроїв. </a:t>
            </a:r>
          </a:p>
          <a:p>
            <a:r>
              <a:rPr lang="en-US" dirty="0"/>
              <a:t>Water metering – </a:t>
            </a:r>
            <a:r>
              <a:rPr lang="uk-UA" dirty="0"/>
              <a:t>зняття показань із приладів вимірювання витрати води. </a:t>
            </a:r>
          </a:p>
          <a:p>
            <a:r>
              <a:rPr lang="en-US" dirty="0"/>
              <a:t>Appliance Servicing – </a:t>
            </a:r>
            <a:r>
              <a:rPr lang="uk-UA" dirty="0"/>
              <a:t>обслуговування приладів. </a:t>
            </a:r>
          </a:p>
          <a:p>
            <a:r>
              <a:rPr lang="en-US" dirty="0"/>
              <a:t>Setting unconnected appliances – </a:t>
            </a:r>
            <a:r>
              <a:rPr lang="uk-UA" dirty="0"/>
              <a:t>налаштування непідключених приладів. </a:t>
            </a:r>
          </a:p>
          <a:p>
            <a:r>
              <a:rPr lang="en-US" dirty="0"/>
              <a:t>Appliance controlling – </a:t>
            </a:r>
            <a:r>
              <a:rPr lang="uk-UA" dirty="0"/>
              <a:t>контроль роботи приладів. </a:t>
            </a:r>
          </a:p>
          <a:p>
            <a:r>
              <a:rPr lang="en-US" dirty="0"/>
              <a:t>Ambient setting - </a:t>
            </a:r>
            <a:r>
              <a:rPr lang="uk-UA" dirty="0"/>
              <a:t>встановлення рівня освітленості та гучності. </a:t>
            </a:r>
          </a:p>
          <a:p>
            <a:r>
              <a:rPr lang="en-US" dirty="0"/>
              <a:t>Disabling </a:t>
            </a:r>
            <a:r>
              <a:rPr lang="en-US" dirty="0" err="1"/>
              <a:t>residenting</a:t>
            </a:r>
            <a:r>
              <a:rPr lang="en-US" dirty="0"/>
              <a:t> alarm - </a:t>
            </a:r>
            <a:r>
              <a:rPr lang="uk-UA" dirty="0"/>
              <a:t>відключення домашньої сигналізації. </a:t>
            </a:r>
          </a:p>
        </p:txBody>
      </p:sp>
    </p:spTree>
    <p:extLst>
      <p:ext uri="{BB962C8B-B14F-4D97-AF65-F5344CB8AC3E}">
        <p14:creationId xmlns:p14="http://schemas.microsoft.com/office/powerpoint/2010/main" val="1589420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23" y="127431"/>
            <a:ext cx="11908326" cy="1754326"/>
          </a:xfrm>
          <a:prstGeom prst="rect">
            <a:avLst/>
          </a:prstGeom>
        </p:spPr>
        <p:txBody>
          <a:bodyPr wrap="square">
            <a:spAutoFit/>
          </a:bodyPr>
          <a:lstStyle/>
          <a:p>
            <a:r>
              <a:rPr lang="uk-UA" dirty="0"/>
              <a:t>Більшість таких розумних інфраструктур для будинку цілком «юзерфрендлі», не потрібно купувати якихось спеціальних промислових контролерів (хіба що </a:t>
            </a:r>
            <a:r>
              <a:rPr lang="en-US" dirty="0" err="1"/>
              <a:t>IoT</a:t>
            </a:r>
            <a:r>
              <a:rPr lang="en-US" dirty="0"/>
              <a:t>-</a:t>
            </a:r>
            <a:r>
              <a:rPr lang="uk-UA" dirty="0"/>
              <a:t>шлюз), програмувати їх, писати код, або робити щось подібне. У системах </a:t>
            </a:r>
            <a:r>
              <a:rPr lang="en-US" dirty="0" err="1"/>
              <a:t>IoT</a:t>
            </a:r>
            <a:r>
              <a:rPr lang="en-US" dirty="0"/>
              <a:t> </a:t>
            </a:r>
            <a:r>
              <a:rPr lang="uk-UA" dirty="0"/>
              <a:t>використовуються різні прилади та датчики, які мають різні інтерфейси та різні механізми підключення. Наприклад, </a:t>
            </a:r>
            <a:r>
              <a:rPr lang="en-US" dirty="0" err="1"/>
              <a:t>bluetooth</a:t>
            </a:r>
            <a:r>
              <a:rPr lang="en-US" dirty="0"/>
              <a:t> </a:t>
            </a:r>
            <a:r>
              <a:rPr lang="uk-UA" dirty="0"/>
              <a:t>вимагає пару двох пристроїв, для підключення пристрою через </a:t>
            </a:r>
            <a:r>
              <a:rPr lang="en-US" dirty="0"/>
              <a:t>Wi-Fi </a:t>
            </a:r>
            <a:r>
              <a:rPr lang="uk-UA" dirty="0"/>
              <a:t>до мережі </a:t>
            </a:r>
            <a:r>
              <a:rPr lang="en-US" dirty="0" err="1"/>
              <a:t>ethernet</a:t>
            </a:r>
            <a:r>
              <a:rPr lang="en-US" dirty="0"/>
              <a:t> </a:t>
            </a:r>
            <a:r>
              <a:rPr lang="uk-UA" dirty="0"/>
              <a:t>потрібно введення пароля або облікових даних мережі. А деякі датчики взагалі не мають інтерфейсу. Протокол </a:t>
            </a:r>
            <a:r>
              <a:rPr lang="en-US" dirty="0"/>
              <a:t>NFC </a:t>
            </a:r>
            <a:r>
              <a:rPr lang="uk-UA" dirty="0"/>
              <a:t>був розроблений як протокол </a:t>
            </a:r>
            <a:r>
              <a:rPr lang="en-US" dirty="0"/>
              <a:t>tap-and-go (</a:t>
            </a:r>
            <a:r>
              <a:rPr lang="uk-UA" dirty="0"/>
              <a:t>натисни і працюй), що обіцяє легкість підключення пристроїв між собою.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03" y="2249756"/>
            <a:ext cx="6837522" cy="3589699"/>
          </a:xfrm>
          <a:prstGeom prst="rect">
            <a:avLst/>
          </a:prstGeom>
        </p:spPr>
      </p:pic>
      <p:sp>
        <p:nvSpPr>
          <p:cNvPr id="4" name="Rectangle 3"/>
          <p:cNvSpPr/>
          <p:nvPr/>
        </p:nvSpPr>
        <p:spPr>
          <a:xfrm>
            <a:off x="170003" y="1880424"/>
            <a:ext cx="2557110" cy="369332"/>
          </a:xfrm>
          <a:prstGeom prst="rect">
            <a:avLst/>
          </a:prstGeom>
        </p:spPr>
        <p:txBody>
          <a:bodyPr wrap="none">
            <a:spAutoFit/>
          </a:bodyPr>
          <a:lstStyle/>
          <a:p>
            <a:r>
              <a:rPr lang="ru-RU" b="1" dirty="0"/>
              <a:t>Підключення пристроїв</a:t>
            </a:r>
            <a:endParaRPr lang="uk-UA" dirty="0"/>
          </a:p>
        </p:txBody>
      </p:sp>
      <p:sp>
        <p:nvSpPr>
          <p:cNvPr id="5" name="Rectangle 4"/>
          <p:cNvSpPr/>
          <p:nvPr/>
        </p:nvSpPr>
        <p:spPr>
          <a:xfrm>
            <a:off x="7269933" y="2249756"/>
            <a:ext cx="4744016" cy="4524315"/>
          </a:xfrm>
          <a:prstGeom prst="rect">
            <a:avLst/>
          </a:prstGeom>
        </p:spPr>
        <p:txBody>
          <a:bodyPr wrap="square">
            <a:spAutoFit/>
          </a:bodyPr>
          <a:lstStyle/>
          <a:p>
            <a:r>
              <a:rPr lang="uk-UA" sz="1600" dirty="0"/>
              <a:t>Інтеграція інтерфейсу </a:t>
            </a:r>
            <a:r>
              <a:rPr lang="en-US" sz="1600" dirty="0"/>
              <a:t>NFC </a:t>
            </a:r>
            <a:r>
              <a:rPr lang="uk-UA" sz="1600" dirty="0"/>
              <a:t>в шлюз </a:t>
            </a:r>
            <a:r>
              <a:rPr lang="en-US" sz="1600" dirty="0" err="1"/>
              <a:t>IoT</a:t>
            </a:r>
            <a:r>
              <a:rPr lang="en-US" sz="1600" dirty="0"/>
              <a:t> (</a:t>
            </a:r>
            <a:r>
              <a:rPr lang="uk-UA" sz="1600" dirty="0"/>
              <a:t>по суті це мікрокомп'ютер, який в першу чергу працює як агрегатор усіх пристроїв та інформації від них, розуміє різні протоколи зв'язку, має інтерфейс для віддаленого керування смартфоном) дозволяє безперешкодно підключати всі пристрої до шлюзу – незалежно від базової технології бездротового зв'язку. Смартфон з підтримкою </a:t>
            </a:r>
            <a:r>
              <a:rPr lang="en-US" sz="1600" dirty="0"/>
              <a:t>NFC, </a:t>
            </a:r>
            <a:r>
              <a:rPr lang="uk-UA" sz="1600" dirty="0"/>
              <a:t>зареєстрований у шлюзі, можна використовувати як «чарівну паличку» для передачі настройок пристроям, ще пристрій може бути скинуто до заводських налаштувань або може бути виведено з мережі дотиком мобільного телефону, конфігурація одного пристрою може бути скопійована на інше, що дозволяє легко замінити старий пристрій на новий. </a:t>
            </a:r>
            <a:r>
              <a:rPr lang="en-US" sz="1600" dirty="0"/>
              <a:t>NFC </a:t>
            </a:r>
            <a:r>
              <a:rPr lang="uk-UA" sz="1600" dirty="0"/>
              <a:t>надає стандартизовані механізми, що забезпечують усі ці сценарії введення в експлуатацію. </a:t>
            </a:r>
          </a:p>
        </p:txBody>
      </p:sp>
    </p:spTree>
    <p:extLst>
      <p:ext uri="{BB962C8B-B14F-4D97-AF65-F5344CB8AC3E}">
        <p14:creationId xmlns:p14="http://schemas.microsoft.com/office/powerpoint/2010/main" val="2271841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78" y="149010"/>
            <a:ext cx="11835896" cy="646331"/>
          </a:xfrm>
          <a:prstGeom prst="rect">
            <a:avLst/>
          </a:prstGeom>
        </p:spPr>
        <p:txBody>
          <a:bodyPr wrap="square">
            <a:spAutoFit/>
          </a:bodyPr>
          <a:lstStyle/>
          <a:p>
            <a:r>
              <a:rPr lang="uk-UA" dirty="0"/>
              <a:t>Особливо це спрощує інтеграцію в систему пристроїв, які не мають інтерфейсу і дисплея для програмування налаштувань, наприклад, лампочки, датчики безпеки і присутності, електричні розетки і т.д.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49" y="1075999"/>
            <a:ext cx="3810000" cy="3619500"/>
          </a:xfrm>
          <a:prstGeom prst="rect">
            <a:avLst/>
          </a:prstGeom>
        </p:spPr>
      </p:pic>
      <p:sp>
        <p:nvSpPr>
          <p:cNvPr id="4" name="Rectangle 3"/>
          <p:cNvSpPr/>
          <p:nvPr/>
        </p:nvSpPr>
        <p:spPr>
          <a:xfrm>
            <a:off x="4481465" y="931048"/>
            <a:ext cx="7601894" cy="4185761"/>
          </a:xfrm>
          <a:prstGeom prst="rect">
            <a:avLst/>
          </a:prstGeom>
        </p:spPr>
        <p:txBody>
          <a:bodyPr wrap="square">
            <a:spAutoFit/>
          </a:bodyPr>
          <a:lstStyle/>
          <a:p>
            <a:r>
              <a:rPr lang="uk-UA" sz="1400" dirty="0"/>
              <a:t>Сполучення </a:t>
            </a:r>
          </a:p>
          <a:p>
            <a:r>
              <a:rPr lang="uk-UA" sz="1400" dirty="0"/>
              <a:t>Окремо варто виділити зручність використання </a:t>
            </a:r>
            <a:r>
              <a:rPr lang="en-US" sz="1400" dirty="0"/>
              <a:t>NFC </a:t>
            </a:r>
            <a:r>
              <a:rPr lang="uk-UA" sz="1400" dirty="0"/>
              <a:t>у мережах </a:t>
            </a:r>
            <a:r>
              <a:rPr lang="en-US" sz="1400" dirty="0"/>
              <a:t>Bluetooth </a:t>
            </a:r>
            <a:r>
              <a:rPr lang="uk-UA" sz="1400" dirty="0"/>
              <a:t>та </a:t>
            </a:r>
            <a:r>
              <a:rPr lang="en-US" sz="1400" dirty="0"/>
              <a:t>Wi-Fi </a:t>
            </a:r>
            <a:r>
              <a:rPr lang="uk-UA" sz="1400" dirty="0"/>
              <a:t>як механізм сполучення та інтегрування пристрою в мережу. Це стосується не тільки розумних будинків. Мобільний телефон можна підключити до мережі </a:t>
            </a:r>
            <a:r>
              <a:rPr lang="en-US" sz="1400" dirty="0"/>
              <a:t>Wi-Fi </a:t>
            </a:r>
            <a:r>
              <a:rPr lang="uk-UA" sz="1400" dirty="0"/>
              <a:t>у громадській мережі. Підключити до мобільного телефону </a:t>
            </a:r>
            <a:r>
              <a:rPr lang="en-US" sz="1400" dirty="0"/>
              <a:t>Bluetooth-</a:t>
            </a:r>
            <a:r>
              <a:rPr lang="uk-UA" sz="1400" dirty="0"/>
              <a:t>аксесуар через </a:t>
            </a:r>
            <a:r>
              <a:rPr lang="en-US" sz="1400" dirty="0"/>
              <a:t>NFC, </a:t>
            </a:r>
            <a:r>
              <a:rPr lang="uk-UA" sz="1400" dirty="0"/>
              <a:t>наприклад фітнес-трекер, гарнітуру, динамік, бездротове з'єднання </a:t>
            </a:r>
            <a:r>
              <a:rPr lang="en-US" sz="1400" dirty="0"/>
              <a:t>Bluetooth </a:t>
            </a:r>
            <a:r>
              <a:rPr lang="uk-UA" sz="1400" dirty="0"/>
              <a:t>використовують мільярди інтелектуальних електронних об'єктів. У той час як технологія </a:t>
            </a:r>
            <a:r>
              <a:rPr lang="en-US" sz="1400" dirty="0"/>
              <a:t>Bluetooth </a:t>
            </a:r>
            <a:r>
              <a:rPr lang="uk-UA" sz="1400" dirty="0"/>
              <a:t>забезпечує зручність постійного зв'язку на відстані, але з'єднання двох пристроїв через </a:t>
            </a:r>
            <a:r>
              <a:rPr lang="en-US" sz="1400" dirty="0"/>
              <a:t>Bluetooth </a:t>
            </a:r>
            <a:r>
              <a:rPr lang="uk-UA" sz="1400" dirty="0"/>
              <a:t>може виводити з себе користувача (мене виводить), коли треба шукати ці пристрої, потім сполучати і вводити ще який-небудь код з коробки. Завдяки тісній співпраці між </a:t>
            </a:r>
            <a:r>
              <a:rPr lang="en-US" sz="1400" dirty="0"/>
              <a:t>NFC Forum </a:t>
            </a:r>
            <a:r>
              <a:rPr lang="uk-UA" sz="1400" dirty="0"/>
              <a:t>і </a:t>
            </a:r>
            <a:r>
              <a:rPr lang="en-US" sz="1400" dirty="0"/>
              <a:t>Bluetooth SIG, NFC </a:t>
            </a:r>
            <a:r>
              <a:rPr lang="uk-UA" sz="1400" dirty="0"/>
              <a:t>допомагає прискорити пару </a:t>
            </a:r>
            <a:r>
              <a:rPr lang="en-US" sz="1400" dirty="0"/>
              <a:t>Bluetooth, </a:t>
            </a:r>
            <a:r>
              <a:rPr lang="uk-UA" sz="1400" dirty="0"/>
              <a:t>крім тривалого етапу сполучення. Тепер виробники продуктів, що використовують </a:t>
            </a:r>
            <a:r>
              <a:rPr lang="en-US" sz="1400" dirty="0"/>
              <a:t>Bluetooth, </a:t>
            </a:r>
            <a:r>
              <a:rPr lang="uk-UA" sz="1400" dirty="0"/>
              <a:t>можуть кодувати інформацію про налаштування для парування на тонку гнучку мітку </a:t>
            </a:r>
            <a:r>
              <a:rPr lang="en-US" sz="1400" dirty="0"/>
              <a:t>NFC, </a:t>
            </a:r>
            <a:r>
              <a:rPr lang="uk-UA" sz="1400" dirty="0"/>
              <a:t>вбудовану у пристрій з підтримкою </a:t>
            </a:r>
            <a:r>
              <a:rPr lang="en-US" sz="1400" dirty="0"/>
              <a:t>Bluetooth, </a:t>
            </a:r>
            <a:r>
              <a:rPr lang="uk-UA" sz="1400" dirty="0"/>
              <a:t>та забезпечувати миттєве та безпечне з'єднання одним торканням іншого пристрою </a:t>
            </a:r>
            <a:r>
              <a:rPr lang="en-US" sz="1400" dirty="0"/>
              <a:t>NFC. </a:t>
            </a:r>
            <a:r>
              <a:rPr lang="uk-UA" sz="1400" dirty="0"/>
              <a:t>Те саме і з підключенням пристроїв до мережі </a:t>
            </a:r>
            <a:r>
              <a:rPr lang="en-US" sz="1400" dirty="0"/>
              <a:t>Wi-Fi </a:t>
            </a:r>
            <a:r>
              <a:rPr lang="uk-UA" sz="1400" dirty="0"/>
              <a:t>завдяки </a:t>
            </a:r>
            <a:r>
              <a:rPr lang="en-US" sz="1400" dirty="0"/>
              <a:t>NFC Forum </a:t>
            </a:r>
            <a:r>
              <a:rPr lang="uk-UA" sz="1400" dirty="0"/>
              <a:t>і </a:t>
            </a:r>
            <a:r>
              <a:rPr lang="en-US" sz="1400" dirty="0"/>
              <a:t>Wi-Fi Alliance. </a:t>
            </a:r>
            <a:r>
              <a:rPr lang="uk-UA" sz="1400" dirty="0"/>
              <a:t>Використання </a:t>
            </a:r>
            <a:r>
              <a:rPr lang="en-US" sz="1400" dirty="0"/>
              <a:t>NFC </a:t>
            </a:r>
            <a:r>
              <a:rPr lang="uk-UA" sz="1400" dirty="0"/>
              <a:t>міток полегшує підключення до бездротової мережі будинку, в офісі та скрізь. Власники магазинів та кафе захищають свої мережі </a:t>
            </a:r>
            <a:r>
              <a:rPr lang="en-US" sz="1400" dirty="0"/>
              <a:t>Wi-Fi </a:t>
            </a:r>
            <a:r>
              <a:rPr lang="uk-UA" sz="1400" dirty="0"/>
              <a:t>за допомогою пароля. Щоб підключитися до мережі </a:t>
            </a:r>
            <a:r>
              <a:rPr lang="en-US" sz="1400" dirty="0"/>
              <a:t>Wi-Fi </a:t>
            </a:r>
            <a:r>
              <a:rPr lang="uk-UA" sz="1400" dirty="0"/>
              <a:t>зі смартфона, планшета або ПК, користувач повинен відкрити установки </a:t>
            </a:r>
            <a:r>
              <a:rPr lang="en-US" sz="1400" dirty="0"/>
              <a:t>Wi-Fi, </a:t>
            </a:r>
            <a:r>
              <a:rPr lang="uk-UA" sz="1400" dirty="0"/>
              <a:t>вибрати правильне ім'я мережі (</a:t>
            </a:r>
            <a:r>
              <a:rPr lang="en-US" sz="1400" dirty="0"/>
              <a:t>SSID), </a:t>
            </a:r>
            <a:r>
              <a:rPr lang="uk-UA" sz="1400" dirty="0"/>
              <a:t>а потім ввести пароль. </a:t>
            </a:r>
          </a:p>
        </p:txBody>
      </p:sp>
      <p:sp>
        <p:nvSpPr>
          <p:cNvPr id="5" name="Rectangle 4"/>
          <p:cNvSpPr/>
          <p:nvPr/>
        </p:nvSpPr>
        <p:spPr>
          <a:xfrm>
            <a:off x="111659" y="5397467"/>
            <a:ext cx="11968681" cy="1384995"/>
          </a:xfrm>
          <a:prstGeom prst="rect">
            <a:avLst/>
          </a:prstGeom>
        </p:spPr>
        <p:txBody>
          <a:bodyPr wrap="square">
            <a:spAutoFit/>
          </a:bodyPr>
          <a:lstStyle/>
          <a:p>
            <a:r>
              <a:rPr lang="uk-UA" sz="1400" dirty="0"/>
              <a:t>У квітні 2014 року </a:t>
            </a:r>
            <a:r>
              <a:rPr lang="en-US" sz="1400" dirty="0"/>
              <a:t>Wi-Fi Alliance </a:t>
            </a:r>
            <a:r>
              <a:rPr lang="uk-UA" sz="1400" dirty="0"/>
              <a:t>та </a:t>
            </a:r>
            <a:r>
              <a:rPr lang="en-US" sz="1400" dirty="0"/>
              <a:t>NFC Forum </a:t>
            </a:r>
            <a:r>
              <a:rPr lang="uk-UA" sz="1400" dirty="0"/>
              <a:t>оголосили про технологічні вдосконалення, які можуть усунути дві ключові проблеми при підключенні до бездротової мережі: вибір імені мережі та введення пароля. Для досягнення цієї спрощеної можливості підключення стандартна інформація про передачу обслуговування </a:t>
            </a:r>
            <a:r>
              <a:rPr lang="en-US" sz="1400" dirty="0"/>
              <a:t>NFC Forum </a:t>
            </a:r>
            <a:r>
              <a:rPr lang="uk-UA" sz="1400" dirty="0"/>
              <a:t>кодується в тонкий гнучкий тег </a:t>
            </a:r>
            <a:r>
              <a:rPr lang="en-US" sz="1400" dirty="0"/>
              <a:t>NFC, </a:t>
            </a:r>
            <a:r>
              <a:rPr lang="uk-UA" sz="1400" dirty="0"/>
              <a:t>який інтегрується в бездротовий маршрутизатор, або монтується на стіні, або навіть поширюється як візитна картка. Як тільки користувач підключає свій пристрій </a:t>
            </a:r>
            <a:r>
              <a:rPr lang="en-US" sz="1400" dirty="0"/>
              <a:t>NFC </a:t>
            </a:r>
            <a:r>
              <a:rPr lang="uk-UA" sz="1400" dirty="0"/>
              <a:t>до мітки </a:t>
            </a:r>
            <a:r>
              <a:rPr lang="en-US" sz="1400" dirty="0"/>
              <a:t>NFC, </a:t>
            </a:r>
            <a:r>
              <a:rPr lang="uk-UA" sz="1400" dirty="0"/>
              <a:t>вся необхідна інформація про конфігурацію автоматично передається з мітки </a:t>
            </a:r>
            <a:r>
              <a:rPr lang="en-US" sz="1400" dirty="0"/>
              <a:t>NFC </a:t>
            </a:r>
            <a:r>
              <a:rPr lang="uk-UA" sz="1400" dirty="0"/>
              <a:t>на мобільний пристрій. За допомогою простого дотику до мітки </a:t>
            </a:r>
            <a:r>
              <a:rPr lang="en-US" sz="1400" dirty="0"/>
              <a:t>NFC </a:t>
            </a:r>
            <a:r>
              <a:rPr lang="uk-UA" sz="1400" dirty="0"/>
              <a:t>користувачі можуть працювати в Інтернеті швидше, ніж будь-коли. </a:t>
            </a:r>
          </a:p>
        </p:txBody>
      </p:sp>
    </p:spTree>
    <p:extLst>
      <p:ext uri="{BB962C8B-B14F-4D97-AF65-F5344CB8AC3E}">
        <p14:creationId xmlns:p14="http://schemas.microsoft.com/office/powerpoint/2010/main" val="442441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731" y="134561"/>
            <a:ext cx="11881164" cy="1200329"/>
          </a:xfrm>
          <a:prstGeom prst="rect">
            <a:avLst/>
          </a:prstGeom>
        </p:spPr>
        <p:txBody>
          <a:bodyPr wrap="square">
            <a:spAutoFit/>
          </a:bodyPr>
          <a:lstStyle/>
          <a:p>
            <a:pPr algn="ctr"/>
            <a:r>
              <a:rPr lang="uk-UA" b="1" dirty="0"/>
              <a:t>Банківські карти </a:t>
            </a:r>
          </a:p>
          <a:p>
            <a:r>
              <a:rPr lang="uk-UA" dirty="0"/>
              <a:t>Чіпи </a:t>
            </a:r>
            <a:r>
              <a:rPr lang="en-US" dirty="0"/>
              <a:t>NFC </a:t>
            </a:r>
            <a:r>
              <a:rPr lang="uk-UA" dirty="0"/>
              <a:t>використовуються не тільки в мобільних пристроях в режимі емуляції карти, але і в самих пластикових картах, для можливості безконтактної оплати, а також в інших поширених пристроях з можливістю емуляції вашої карти, типу кільця або браслета з вбудованим чіпом </a:t>
            </a:r>
            <a:r>
              <a:rPr lang="en-US" dirty="0"/>
              <a:t>NFC. </a:t>
            </a:r>
            <a:endParaRPr lang="uk-U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643" y="1316080"/>
            <a:ext cx="8294967" cy="3575922"/>
          </a:xfrm>
          <a:prstGeom prst="rect">
            <a:avLst/>
          </a:prstGeom>
        </p:spPr>
      </p:pic>
      <p:sp>
        <p:nvSpPr>
          <p:cNvPr id="4" name="Rectangle 3"/>
          <p:cNvSpPr/>
          <p:nvPr/>
        </p:nvSpPr>
        <p:spPr>
          <a:xfrm>
            <a:off x="123731" y="4810458"/>
            <a:ext cx="12068269" cy="1477328"/>
          </a:xfrm>
          <a:prstGeom prst="rect">
            <a:avLst/>
          </a:prstGeom>
        </p:spPr>
        <p:txBody>
          <a:bodyPr wrap="square">
            <a:spAutoFit/>
          </a:bodyPr>
          <a:lstStyle/>
          <a:p>
            <a:r>
              <a:rPr lang="uk-UA" dirty="0"/>
              <a:t>Етапи проходження платіжної транзакції. </a:t>
            </a:r>
          </a:p>
          <a:p>
            <a:r>
              <a:rPr lang="uk-UA" dirty="0"/>
              <a:t>У разі використання контактної картки, у її чіп зашивається платіжний додаток банку-емітента, який через платіжну систему взаємодіє з банком-екваєром продавця при проведенні платіжної транзакції, та персональні платіжні дані клієнта банку, на ім'я якого випущена картка. Дані зберігаються у зашифрованому криптоключами вигляді та захищені від перезапису чи зміни. </a:t>
            </a:r>
          </a:p>
        </p:txBody>
      </p:sp>
    </p:spTree>
    <p:extLst>
      <p:ext uri="{BB962C8B-B14F-4D97-AF65-F5344CB8AC3E}">
        <p14:creationId xmlns:p14="http://schemas.microsoft.com/office/powerpoint/2010/main" val="810650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24" y="180016"/>
            <a:ext cx="11844950" cy="2308324"/>
          </a:xfrm>
          <a:prstGeom prst="rect">
            <a:avLst/>
          </a:prstGeom>
        </p:spPr>
        <p:txBody>
          <a:bodyPr wrap="square">
            <a:spAutoFit/>
          </a:bodyPr>
          <a:lstStyle/>
          <a:p>
            <a:r>
              <a:rPr lang="uk-UA" dirty="0"/>
              <a:t>У роботі безконтактної картки додається модуль </a:t>
            </a:r>
            <a:r>
              <a:rPr lang="en-US" dirty="0"/>
              <a:t>NFC, </a:t>
            </a:r>
            <a:r>
              <a:rPr lang="uk-UA" dirty="0"/>
              <a:t>який забезпечує безконтактне з'єднання з зчитувачем банківських карток. Що ж відбувається у разі емулювання картки мобільним телефоном. Щоб не записувати на чіп </a:t>
            </a:r>
            <a:r>
              <a:rPr lang="en-US" dirty="0"/>
              <a:t>SE </a:t>
            </a:r>
            <a:r>
              <a:rPr lang="uk-UA" dirty="0"/>
              <a:t>у мобільному пристрої платіжні програми всіх банківських карток, якими користується власник пристрою, які до того ж треба персоналізувати, тобто. передати дані про випущені карти і зберігати їх у захищеному вигляді, було сформульовано роль </a:t>
            </a:r>
            <a:r>
              <a:rPr lang="en-US" dirty="0"/>
              <a:t>TSM (Trusted Service Manager), </a:t>
            </a:r>
            <a:r>
              <a:rPr lang="uk-UA" dirty="0"/>
              <a:t>який об'єднує з одного боку постачальників послуг (</a:t>
            </a:r>
            <a:r>
              <a:rPr lang="en-US" dirty="0"/>
              <a:t>Service Provider TSM), </a:t>
            </a:r>
            <a:r>
              <a:rPr lang="uk-UA" dirty="0"/>
              <a:t>з другого боку чіпи </a:t>
            </a:r>
            <a:r>
              <a:rPr lang="en-US" dirty="0"/>
              <a:t>Secure Element (Secure Element Issuer TSM). TSM - Trusted Service Manager - </a:t>
            </a:r>
            <a:r>
              <a:rPr lang="uk-UA" dirty="0"/>
              <a:t>унікальний посередник, який володіє ключами. Це апаратно-програмний комплекс, що надає технологічні відносини між операторами зв'язку та постачальниками послуг.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02" y="2652512"/>
            <a:ext cx="4054959" cy="3811661"/>
          </a:xfrm>
          <a:prstGeom prst="rect">
            <a:avLst/>
          </a:prstGeom>
        </p:spPr>
      </p:pic>
      <p:sp>
        <p:nvSpPr>
          <p:cNvPr id="4" name="Rectangle 3"/>
          <p:cNvSpPr/>
          <p:nvPr/>
        </p:nvSpPr>
        <p:spPr>
          <a:xfrm>
            <a:off x="4780229" y="2442919"/>
            <a:ext cx="6986257" cy="4524315"/>
          </a:xfrm>
          <a:prstGeom prst="rect">
            <a:avLst/>
          </a:prstGeom>
        </p:spPr>
        <p:txBody>
          <a:bodyPr wrap="square">
            <a:spAutoFit/>
          </a:bodyPr>
          <a:lstStyle/>
          <a:p>
            <a:r>
              <a:rPr lang="ru-RU" dirty="0"/>
              <a:t>Ключові послуги довіреної третьої сторони включають захищене завантаження та менеджмент контенту елемента безпеки, який виконується при взаємодії з провайдерами мобільних сервісів. Це можуть бути банки, транспортні компанії, постачальники та агрегатори послуг. Віддалене керування програмами, що зазвичай виконується з використанням технологій бездротового стільникового зв'язку (over-the-air, OTA), включає встановлення та персоналізацію додатків в елементі безпеки мобільного телефону, а також подальше обслуговування встановлених програм на всьому протязі їх життєвого циклу, так само як і сервісну підтримку. Докладніше про TSM тут. Однак, ця технологія платежів все одно вимагала присутності фізичного захищеного елемента на мобільному пристрої. Що давало певні обмеження, наприклад, якщо виробник мобільного пристрою не включив SE у свою платформу, в цьому випадку потрібно міняти SIM-карту на карту з підтримкою SE у мобільного оператора. </a:t>
            </a:r>
            <a:endParaRPr lang="uk-UA" dirty="0"/>
          </a:p>
        </p:txBody>
      </p:sp>
    </p:spTree>
    <p:extLst>
      <p:ext uri="{BB962C8B-B14F-4D97-AF65-F5344CB8AC3E}">
        <p14:creationId xmlns:p14="http://schemas.microsoft.com/office/powerpoint/2010/main" val="3178327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88" y="84271"/>
            <a:ext cx="11814772" cy="2462213"/>
          </a:xfrm>
          <a:prstGeom prst="rect">
            <a:avLst/>
          </a:prstGeom>
        </p:spPr>
        <p:txBody>
          <a:bodyPr wrap="square">
            <a:spAutoFit/>
          </a:bodyPr>
          <a:lstStyle/>
          <a:p>
            <a:r>
              <a:rPr lang="uk-UA" sz="1400" dirty="0"/>
              <a:t>У 2012 році Дугом Єгером та Тедом Фіфельськи, засновниками </a:t>
            </a:r>
            <a:r>
              <a:rPr lang="en-US" sz="1400" dirty="0" err="1"/>
              <a:t>SimplyTapp</a:t>
            </a:r>
            <a:r>
              <a:rPr lang="en-US" sz="1400" dirty="0"/>
              <a:t>, Inc. </a:t>
            </a:r>
            <a:r>
              <a:rPr lang="uk-UA" sz="1400" dirty="0"/>
              <a:t>було вигадано термін «емуляція хост-карти» (</a:t>
            </a:r>
            <a:r>
              <a:rPr lang="en-US" sz="1400" dirty="0"/>
              <a:t>Host Card Emulation ), </a:t>
            </a:r>
            <a:r>
              <a:rPr lang="uk-UA" sz="1400" dirty="0"/>
              <a:t>який описував можливість відкриття каналу зв'язку між терміналом безконтактних платежів і віддаленим розміщеним захищеним елементом, що містить фінансові дані, дані платіжної картки, що дозволяють проводити фінансові операції в терміналі торгової точки. Вони впровадили цю нову технологію в ОС </a:t>
            </a:r>
            <a:r>
              <a:rPr lang="en-US" sz="1400" dirty="0"/>
              <a:t>Android, </a:t>
            </a:r>
            <a:r>
              <a:rPr lang="uk-UA" sz="1400" dirty="0"/>
              <a:t>починаючи з версії 4.4. </a:t>
            </a:r>
            <a:r>
              <a:rPr lang="en-US" sz="1400" dirty="0"/>
              <a:t>HCE </a:t>
            </a:r>
            <a:r>
              <a:rPr lang="uk-UA" sz="1400" dirty="0"/>
              <a:t>вимагає, щоб протокол </a:t>
            </a:r>
            <a:r>
              <a:rPr lang="en-US" sz="1400" dirty="0"/>
              <a:t>NFC </a:t>
            </a:r>
            <a:r>
              <a:rPr lang="uk-UA" sz="1400" dirty="0"/>
              <a:t>направлявся в основну операційну систему мобільного пристрою, а не локальну мікросхему захищеного апаратного елемента (</a:t>
            </a:r>
            <a:r>
              <a:rPr lang="en-US" sz="1400" dirty="0"/>
              <a:t>SE). </a:t>
            </a:r>
            <a:r>
              <a:rPr lang="uk-UA" sz="1400" dirty="0"/>
              <a:t>Отже, починаючи з версії </a:t>
            </a:r>
            <a:r>
              <a:rPr lang="en-US" sz="1400" dirty="0"/>
              <a:t>Android 4.4 </a:t>
            </a:r>
            <a:r>
              <a:rPr lang="en-US" sz="1400" dirty="0" err="1"/>
              <a:t>KitKat</a:t>
            </a:r>
            <a:r>
              <a:rPr lang="en-US" sz="1400" dirty="0"/>
              <a:t>, </a:t>
            </a:r>
            <a:r>
              <a:rPr lang="uk-UA" sz="1400" dirty="0"/>
              <a:t>управління платіжними операціями взяв на себе не фізичний елемент, а </a:t>
            </a:r>
            <a:r>
              <a:rPr lang="en-US" sz="1400" dirty="0"/>
              <a:t>API, </a:t>
            </a:r>
            <a:r>
              <a:rPr lang="uk-UA" sz="1400" dirty="0"/>
              <a:t>точніше </a:t>
            </a:r>
            <a:r>
              <a:rPr lang="en-US" sz="1400" dirty="0"/>
              <a:t>Google Pay API. </a:t>
            </a:r>
            <a:r>
              <a:rPr lang="uk-UA" sz="1400" dirty="0"/>
              <a:t>Емуляція карти невід'ємна від поняття «токенізація», тому що це наступний ступінь захисту платіжних даних у віртуальному світі після </a:t>
            </a:r>
            <a:r>
              <a:rPr lang="en-US" sz="1400" dirty="0"/>
              <a:t>TSM, </a:t>
            </a:r>
            <a:r>
              <a:rPr lang="uk-UA" sz="1400" dirty="0"/>
              <a:t>який видавав ключі. Токен – це посилання (тобто ідентифікатор), яке зіставляється з конфіденційними даними через систему токенізації. Зіставлення вихідних даних з токеном використовує методи, які унеможливлюють зворотне перетворення токенів у вихідні дані поза системою токенізації, наприклад, з використанням токенів, створених за допомогою випадкових чисел. Тобто. замість номера вашої карти </a:t>
            </a:r>
            <a:r>
              <a:rPr lang="en-US" sz="1400" dirty="0"/>
              <a:t>API </a:t>
            </a:r>
            <a:r>
              <a:rPr lang="uk-UA" sz="1400" dirty="0"/>
              <a:t>зберігає токен, отриманий від банку-емітента, який марний у тому вигляді, в якому він зберігається. Навіть якщо його впізнають треті особи, скористатися нею буде неможливо.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59" y="2752253"/>
            <a:ext cx="10587028" cy="4105747"/>
          </a:xfrm>
          <a:prstGeom prst="rect">
            <a:avLst/>
          </a:prstGeom>
        </p:spPr>
      </p:pic>
    </p:spTree>
    <p:extLst>
      <p:ext uri="{BB962C8B-B14F-4D97-AF65-F5344CB8AC3E}">
        <p14:creationId xmlns:p14="http://schemas.microsoft.com/office/powerpoint/2010/main" val="52231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D7AFE9F-931D-4913-9C6F-76D82C39A646}"/>
              </a:ext>
            </a:extLst>
          </p:cNvPr>
          <p:cNvSpPr>
            <a:spLocks noGrp="1"/>
          </p:cNvSpPr>
          <p:nvPr>
            <p:ph idx="1"/>
          </p:nvPr>
        </p:nvSpPr>
        <p:spPr>
          <a:xfrm>
            <a:off x="269033" y="314066"/>
            <a:ext cx="6598298" cy="6301338"/>
          </a:xfrm>
        </p:spPr>
        <p:txBody>
          <a:bodyPr>
            <a:normAutofit/>
          </a:bodyPr>
          <a:lstStyle/>
          <a:p>
            <a:pPr marL="0" indent="0">
              <a:buNone/>
            </a:pPr>
            <a:r>
              <a:rPr lang="en-US" sz="1800" b="1" dirty="0"/>
              <a:t>Near Field Communication (NFC) </a:t>
            </a:r>
            <a:r>
              <a:rPr lang="uk-UA" sz="1800" dirty="0"/>
              <a:t>працює на частоті 13,56 МГц та є продовженням високочастотного </a:t>
            </a:r>
            <a:r>
              <a:rPr lang="en-US" sz="1800" dirty="0"/>
              <a:t>RFID </a:t>
            </a:r>
            <a:r>
              <a:rPr lang="uk-UA" sz="1800" dirty="0"/>
              <a:t>стандарту. Таким чином, </a:t>
            </a:r>
            <a:r>
              <a:rPr lang="en-US" sz="1800" dirty="0"/>
              <a:t>NFC </a:t>
            </a:r>
            <a:r>
              <a:rPr lang="uk-UA" sz="1800" dirty="0"/>
              <a:t>має багато спільних фізичних властивостей, як-от один із способів зв’язку з </a:t>
            </a:r>
            <a:r>
              <a:rPr lang="en-US" sz="1800" dirty="0"/>
              <a:t>RFID </a:t>
            </a:r>
            <a:r>
              <a:rPr lang="uk-UA" sz="1800" dirty="0"/>
              <a:t>і здатність передавати сигнали без прямої видимості. </a:t>
            </a:r>
          </a:p>
          <a:p>
            <a:pPr marL="0" indent="0">
              <a:buNone/>
            </a:pPr>
            <a:r>
              <a:rPr lang="uk-UA" sz="1800" dirty="0"/>
              <a:t>Однак є </a:t>
            </a:r>
            <a:r>
              <a:rPr lang="uk-UA" sz="1800" b="1" dirty="0"/>
              <a:t>три ключові відмінності. </a:t>
            </a:r>
          </a:p>
          <a:p>
            <a:pPr marL="342900" indent="-342900">
              <a:buAutoNum type="arabicPeriod"/>
            </a:pPr>
            <a:r>
              <a:rPr lang="en-US" sz="1800" dirty="0"/>
              <a:t>NFC </a:t>
            </a:r>
            <a:r>
              <a:rPr lang="uk-UA" sz="1800" dirty="0"/>
              <a:t>здатний до двостороннього зв’язку, тому його можна використовувати для більш складних взаємодій, таких як емуляція карти та обмін даними (</a:t>
            </a:r>
            <a:r>
              <a:rPr lang="en-US" sz="1800" dirty="0"/>
              <a:t>P2P). </a:t>
            </a:r>
            <a:endParaRPr lang="ru-RU" sz="1800" dirty="0"/>
          </a:p>
          <a:p>
            <a:pPr marL="342900" indent="-342900">
              <a:buAutoNum type="arabicPeriod"/>
            </a:pPr>
            <a:r>
              <a:rPr lang="en-US" sz="1800" dirty="0"/>
              <a:t>NFC </a:t>
            </a:r>
            <a:r>
              <a:rPr lang="uk-UA" sz="1800" dirty="0"/>
              <a:t>обмежений на дальність зчитування, зазвичай, 5 см або менше. </a:t>
            </a:r>
          </a:p>
          <a:p>
            <a:pPr marL="342900" indent="-342900">
              <a:buAutoNum type="arabicPeriod"/>
            </a:pPr>
            <a:r>
              <a:rPr lang="uk-UA" sz="1800" dirty="0"/>
              <a:t> Лише одна </a:t>
            </a:r>
            <a:r>
              <a:rPr lang="en-US" sz="1800" dirty="0"/>
              <a:t>NFC </a:t>
            </a:r>
            <a:r>
              <a:rPr lang="uk-UA" sz="1800" dirty="0"/>
              <a:t>мітка може бути </a:t>
            </a:r>
            <a:r>
              <a:rPr lang="uk-UA" sz="1800" dirty="0" err="1"/>
              <a:t>відсканована</a:t>
            </a:r>
            <a:r>
              <a:rPr lang="uk-UA" sz="1800" dirty="0"/>
              <a:t> одночасно. </a:t>
            </a:r>
          </a:p>
          <a:p>
            <a:pPr marL="0" indent="0">
              <a:buNone/>
            </a:pPr>
            <a:endParaRPr lang="uk-UA" sz="1800" dirty="0"/>
          </a:p>
          <a:p>
            <a:pPr marL="0" indent="0">
              <a:buNone/>
            </a:pPr>
            <a:r>
              <a:rPr lang="uk-UA" sz="1800" dirty="0"/>
              <a:t>Ці особливості були розроблені в першу чергу для того, щоб безпеку мобільних платежів, і саме з цієї причини, що </a:t>
            </a:r>
            <a:r>
              <a:rPr lang="en-US" sz="1800" dirty="0"/>
              <a:t>NFC </a:t>
            </a:r>
            <a:r>
              <a:rPr lang="uk-UA" sz="1800" dirty="0"/>
              <a:t>має обмежену дальність зчитування.</a:t>
            </a:r>
          </a:p>
          <a:p>
            <a:pPr marL="0" indent="0">
              <a:buNone/>
            </a:pPr>
            <a:endParaRPr lang="uk-UA" sz="1800" dirty="0"/>
          </a:p>
          <a:p>
            <a:pPr marL="0" indent="0">
              <a:buNone/>
            </a:pPr>
            <a:r>
              <a:rPr lang="uk-UA" sz="1800" dirty="0"/>
              <a:t> Важливим побічним ефектом є те, що </a:t>
            </a:r>
            <a:r>
              <a:rPr lang="en-US" sz="1800" dirty="0"/>
              <a:t>NFC </a:t>
            </a:r>
            <a:r>
              <a:rPr lang="uk-UA" sz="1800" dirty="0"/>
              <a:t>тепер доступний у більшості мобільних телефонів, і це, мабуть, найважливіша відмінність між </a:t>
            </a:r>
            <a:r>
              <a:rPr lang="en-US" sz="1800" dirty="0"/>
              <a:t>NFC </a:t>
            </a:r>
            <a:r>
              <a:rPr lang="uk-UA" sz="1800" dirty="0"/>
              <a:t>та </a:t>
            </a:r>
            <a:r>
              <a:rPr lang="en-US" sz="1800" dirty="0"/>
              <a:t>RFID. </a:t>
            </a:r>
            <a:endParaRPr lang="ru-RU" sz="1800" dirty="0"/>
          </a:p>
        </p:txBody>
      </p:sp>
      <p:pic>
        <p:nvPicPr>
          <p:cNvPr id="5" name="Рисунок 4">
            <a:extLst>
              <a:ext uri="{FF2B5EF4-FFF2-40B4-BE49-F238E27FC236}">
                <a16:creationId xmlns:a16="http://schemas.microsoft.com/office/drawing/2014/main" id="{F63183D2-8F27-40B1-B3A1-CB0C6B410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490" y="3429000"/>
            <a:ext cx="4727510" cy="3545633"/>
          </a:xfrm>
          <a:prstGeom prst="rect">
            <a:avLst/>
          </a:prstGeom>
        </p:spPr>
      </p:pic>
      <p:pic>
        <p:nvPicPr>
          <p:cNvPr id="7" name="Рисунок 6">
            <a:extLst>
              <a:ext uri="{FF2B5EF4-FFF2-40B4-BE49-F238E27FC236}">
                <a16:creationId xmlns:a16="http://schemas.microsoft.com/office/drawing/2014/main" id="{A26FDCF5-C266-463B-AC0A-E0E117509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923" y="104065"/>
            <a:ext cx="2819750" cy="3507306"/>
          </a:xfrm>
          <a:prstGeom prst="rect">
            <a:avLst/>
          </a:prstGeom>
        </p:spPr>
      </p:pic>
    </p:spTree>
    <p:extLst>
      <p:ext uri="{BB962C8B-B14F-4D97-AF65-F5344CB8AC3E}">
        <p14:creationId xmlns:p14="http://schemas.microsoft.com/office/powerpoint/2010/main" val="1338165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075"/>
            <a:ext cx="11995841" cy="3139321"/>
          </a:xfrm>
          <a:prstGeom prst="rect">
            <a:avLst/>
          </a:prstGeom>
        </p:spPr>
        <p:txBody>
          <a:bodyPr wrap="square">
            <a:spAutoFit/>
          </a:bodyPr>
          <a:lstStyle/>
          <a:p>
            <a:pPr algn="ctr"/>
            <a:r>
              <a:rPr lang="uk-UA" b="1" dirty="0"/>
              <a:t>Безпека </a:t>
            </a:r>
          </a:p>
          <a:p>
            <a:r>
              <a:rPr lang="uk-UA" dirty="0"/>
              <a:t>Якщо ми говоримо про безпеку використання </a:t>
            </a:r>
            <a:r>
              <a:rPr lang="en-US" dirty="0"/>
              <a:t>NFC, </a:t>
            </a:r>
            <a:r>
              <a:rPr lang="uk-UA" dirty="0"/>
              <a:t>це не передбачає виключно безпечні платежі, оскільки з попереднього об'ємного розділу зрозуміло, що платежами застосування технології </a:t>
            </a:r>
            <a:r>
              <a:rPr lang="en-US" dirty="0"/>
              <a:t>NFC </a:t>
            </a:r>
            <a:r>
              <a:rPr lang="uk-UA" dirty="0"/>
              <a:t>не обмежується. Безпека та захист даних, які передані мітці або контролеру або передаються третій стороні, наприклад </a:t>
            </a:r>
            <a:r>
              <a:rPr lang="en-US" dirty="0"/>
              <a:t>POS-</a:t>
            </a:r>
            <a:r>
              <a:rPr lang="uk-UA" dirty="0"/>
              <a:t>терміналу, або в інфраструктуру автомобіля, або в базу даних для ідентифікації, важливі у всіх сферах застосування технології </a:t>
            </a:r>
            <a:r>
              <a:rPr lang="en-US" dirty="0"/>
              <a:t>NFC. </a:t>
            </a:r>
            <a:r>
              <a:rPr lang="uk-UA" dirty="0"/>
              <a:t>Безпечний автомобіль Раніше у вас був автомобіль і фізичний залізний ключ від нього на брелоку все. Якщо ваш автомобіль хотіли викрасти, то розбивали скло, розкривали панель приладів, заводили машину двома проводами, все, прощай автомобіль. Згодом стали з'являтися бортові комп'ютери, електроніка, іммобілайзери. Сучасний автомобіль це технологічний простір та інфраструктура для взаємодії різних технологій. Автомобілі оснащуються модулями </a:t>
            </a:r>
            <a:r>
              <a:rPr lang="en-US" dirty="0"/>
              <a:t>Bluetooth, GPS, Wi-Fi, NFC, </a:t>
            </a:r>
            <a:r>
              <a:rPr lang="uk-UA" dirty="0"/>
              <a:t>крім тих, що працюють із внутрішніми протоколами та портами, типу </a:t>
            </a:r>
            <a:r>
              <a:rPr lang="en-US" dirty="0"/>
              <a:t>OBD. </a:t>
            </a:r>
            <a:r>
              <a:rPr lang="uk-UA" dirty="0"/>
              <a:t>Якщо раніше максимальний ризик для автомобіля становило фізичне проникнення та викрадення, то зараз атаки стали віддаленими.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513" y="3324917"/>
            <a:ext cx="5697521" cy="3428008"/>
          </a:xfrm>
          <a:prstGeom prst="rect">
            <a:avLst/>
          </a:prstGeom>
        </p:spPr>
      </p:pic>
    </p:spTree>
    <p:extLst>
      <p:ext uri="{BB962C8B-B14F-4D97-AF65-F5344CB8AC3E}">
        <p14:creationId xmlns:p14="http://schemas.microsoft.com/office/powerpoint/2010/main" val="2089412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69" y="133600"/>
            <a:ext cx="11835897" cy="646331"/>
          </a:xfrm>
          <a:prstGeom prst="rect">
            <a:avLst/>
          </a:prstGeom>
        </p:spPr>
        <p:txBody>
          <a:bodyPr wrap="square">
            <a:spAutoFit/>
          </a:bodyPr>
          <a:lstStyle/>
          <a:p>
            <a:r>
              <a:rPr lang="ru-RU"/>
              <a:t>Захист сучасного автомобіля будується на 5 елементах: безпечний інтерфейс, безпечний шлюз, безпечна мережа, безпечна обробка даних, безпечний доступ. </a:t>
            </a:r>
            <a:endParaRPr lang="uk-U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80288"/>
            <a:ext cx="8781861" cy="5275323"/>
          </a:xfrm>
          <a:prstGeom prst="rect">
            <a:avLst/>
          </a:prstGeom>
        </p:spPr>
      </p:pic>
    </p:spTree>
    <p:extLst>
      <p:ext uri="{BB962C8B-B14F-4D97-AF65-F5344CB8AC3E}">
        <p14:creationId xmlns:p14="http://schemas.microsoft.com/office/powerpoint/2010/main" val="62585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23" y="117602"/>
            <a:ext cx="11872112" cy="2862322"/>
          </a:xfrm>
          <a:prstGeom prst="rect">
            <a:avLst/>
          </a:prstGeom>
        </p:spPr>
        <p:txBody>
          <a:bodyPr wrap="square">
            <a:spAutoFit/>
          </a:bodyPr>
          <a:lstStyle/>
          <a:p>
            <a:r>
              <a:rPr lang="uk-UA" dirty="0"/>
              <a:t>Технологія цифрового ключа або </a:t>
            </a:r>
            <a:r>
              <a:rPr lang="en-US" dirty="0" err="1"/>
              <a:t>SmartKey</a:t>
            </a:r>
            <a:r>
              <a:rPr lang="en-US" dirty="0"/>
              <a:t> (</a:t>
            </a:r>
            <a:r>
              <a:rPr lang="uk-UA" dirty="0"/>
              <a:t>або </a:t>
            </a:r>
            <a:r>
              <a:rPr lang="en-US" dirty="0"/>
              <a:t>Digital Key) </a:t>
            </a:r>
            <a:r>
              <a:rPr lang="uk-UA" dirty="0"/>
              <a:t>розроблена таким чином, що ключ не зберігається та не передається у відкритому вигляді. Цифровий ключ, це якийсь оригінальний набір даних, які виробник автомобіля зашиває у прошивку автомобіля разом із набором функцій, які доступні за цим ключем. Він (виробник автомобіля) є </a:t>
            </a:r>
            <a:r>
              <a:rPr lang="en-US" dirty="0"/>
              <a:t>TSM (Trusted Service Manager) </a:t>
            </a:r>
            <a:r>
              <a:rPr lang="uk-UA" dirty="0"/>
              <a:t>для користувачів ключа, тобто. користувач не отримує ключа від автомобіля, він отримує набір зашифрованих даних, які є ключем до розшифровки оригінального ключа, і зберігаються вони в </a:t>
            </a:r>
            <a:r>
              <a:rPr lang="en-US" dirty="0"/>
              <a:t>SE </a:t>
            </a:r>
            <a:r>
              <a:rPr lang="uk-UA" dirty="0"/>
              <a:t>мобільного пристрою, відповідно. </a:t>
            </a:r>
            <a:r>
              <a:rPr lang="en-US" dirty="0"/>
              <a:t>NFC </a:t>
            </a:r>
            <a:r>
              <a:rPr lang="uk-UA" dirty="0"/>
              <a:t>використовується лише передачі цих зашифрованих даних автомобілю. Враховуючи, що </a:t>
            </a:r>
            <a:r>
              <a:rPr lang="en-US" dirty="0"/>
              <a:t>NFC </a:t>
            </a:r>
            <a:r>
              <a:rPr lang="uk-UA" dirty="0"/>
              <a:t>працює на відстані близько 10 см, практично неможливо просканувати і дізнатися ці дані. Ще важливою частиною архітектури безпеки є </a:t>
            </a:r>
            <a:r>
              <a:rPr lang="en-US" dirty="0"/>
              <a:t>TEE, </a:t>
            </a:r>
            <a:r>
              <a:rPr lang="uk-UA" dirty="0"/>
              <a:t>це так звана </a:t>
            </a:r>
            <a:r>
              <a:rPr lang="en-US" dirty="0"/>
              <a:t>Trusted Execution Environment </a:t>
            </a:r>
            <a:r>
              <a:rPr lang="uk-UA" dirty="0"/>
              <a:t>або безпечне середовище виконання, є безпечною площею основного процесора і гарантує захист коду та даних, завантажених усередині, щодо конфіденційності та цілісності.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071" y="2755353"/>
            <a:ext cx="4817198" cy="4102647"/>
          </a:xfrm>
          <a:prstGeom prst="rect">
            <a:avLst/>
          </a:prstGeom>
        </p:spPr>
      </p:pic>
      <p:sp>
        <p:nvSpPr>
          <p:cNvPr id="4" name="Rectangle 3"/>
          <p:cNvSpPr/>
          <p:nvPr/>
        </p:nvSpPr>
        <p:spPr>
          <a:xfrm>
            <a:off x="431548" y="3913516"/>
            <a:ext cx="6096000" cy="2308324"/>
          </a:xfrm>
          <a:prstGeom prst="rect">
            <a:avLst/>
          </a:prstGeom>
        </p:spPr>
        <p:txBody>
          <a:bodyPr>
            <a:spAutoFit/>
          </a:bodyPr>
          <a:lstStyle/>
          <a:p>
            <a:r>
              <a:rPr lang="uk-UA" dirty="0"/>
              <a:t>Безпечний доступ до автомобіля </a:t>
            </a:r>
            <a:r>
              <a:rPr lang="en-US" dirty="0"/>
              <a:t>NFC. Car OEM – </a:t>
            </a:r>
            <a:r>
              <a:rPr lang="uk-UA" dirty="0"/>
              <a:t>виробник автомобіля. </a:t>
            </a:r>
            <a:r>
              <a:rPr lang="en-US" dirty="0"/>
              <a:t>TSM – </a:t>
            </a:r>
            <a:r>
              <a:rPr lang="uk-UA" dirty="0"/>
              <a:t>довірений менеджер послуг (постачальник ключів). </a:t>
            </a:r>
            <a:r>
              <a:rPr lang="en-US" dirty="0"/>
              <a:t>Mobile UI – </a:t>
            </a:r>
            <a:r>
              <a:rPr lang="uk-UA" dirty="0"/>
              <a:t>мобільний інтерфейс. </a:t>
            </a:r>
            <a:r>
              <a:rPr lang="en-US" dirty="0"/>
              <a:t>TUI – </a:t>
            </a:r>
            <a:r>
              <a:rPr lang="uk-UA" dirty="0"/>
              <a:t>довірений інтерфейс. </a:t>
            </a:r>
            <a:r>
              <a:rPr lang="en-US" dirty="0"/>
              <a:t>TEE – </a:t>
            </a:r>
            <a:r>
              <a:rPr lang="uk-UA" dirty="0"/>
              <a:t>довірене середовище виконання. </a:t>
            </a:r>
            <a:r>
              <a:rPr lang="en-US" dirty="0"/>
              <a:t>Secure Element – </a:t>
            </a:r>
            <a:r>
              <a:rPr lang="uk-UA" dirty="0"/>
              <a:t>захищений елемент. </a:t>
            </a:r>
            <a:r>
              <a:rPr lang="en-US" dirty="0"/>
              <a:t>SE provider – </a:t>
            </a:r>
            <a:r>
              <a:rPr lang="uk-UA" dirty="0"/>
              <a:t>провайдер захищеного елемента. </a:t>
            </a:r>
            <a:r>
              <a:rPr lang="en-US" dirty="0"/>
              <a:t>SE provider agent - </a:t>
            </a:r>
            <a:r>
              <a:rPr lang="uk-UA" dirty="0"/>
              <a:t>додаток провайдера захищеного елемента, що виконується. </a:t>
            </a:r>
            <a:r>
              <a:rPr lang="en-US" dirty="0"/>
              <a:t>NFC – </a:t>
            </a:r>
            <a:r>
              <a:rPr lang="uk-UA" dirty="0"/>
              <a:t>чіп </a:t>
            </a:r>
            <a:r>
              <a:rPr lang="en-US" dirty="0"/>
              <a:t>NFC. </a:t>
            </a:r>
            <a:endParaRPr lang="uk-UA" dirty="0"/>
          </a:p>
        </p:txBody>
      </p:sp>
    </p:spTree>
    <p:extLst>
      <p:ext uri="{BB962C8B-B14F-4D97-AF65-F5344CB8AC3E}">
        <p14:creationId xmlns:p14="http://schemas.microsoft.com/office/powerpoint/2010/main" val="26317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77" y="166342"/>
            <a:ext cx="11681988" cy="2031325"/>
          </a:xfrm>
          <a:prstGeom prst="rect">
            <a:avLst/>
          </a:prstGeom>
        </p:spPr>
        <p:txBody>
          <a:bodyPr wrap="square">
            <a:spAutoFit/>
          </a:bodyPr>
          <a:lstStyle/>
          <a:p>
            <a:pPr algn="ctr"/>
            <a:r>
              <a:rPr lang="uk-UA" b="1" dirty="0"/>
              <a:t>Безпечне зберігання даних </a:t>
            </a:r>
          </a:p>
          <a:p>
            <a:r>
              <a:rPr lang="uk-UA" dirty="0"/>
              <a:t>Використання захищеного елемента Звичайно, про це вже згадувалося у попередніх розділах. Одним із варіантів зберігання облікових даних карти та конфіденційної інформації на смартфоні є </a:t>
            </a:r>
            <a:r>
              <a:rPr lang="en-US" dirty="0"/>
              <a:t>Security Element. </a:t>
            </a:r>
            <a:r>
              <a:rPr lang="uk-UA" dirty="0"/>
              <a:t>Ми пам'ятаємо, що </a:t>
            </a:r>
            <a:r>
              <a:rPr lang="en-US" dirty="0"/>
              <a:t>SE </a:t>
            </a:r>
            <a:r>
              <a:rPr lang="uk-UA" dirty="0"/>
              <a:t>це фізичний чіп, на який встановлені аплети якихось додатків з конфіденційними даними, наприклад аплет платіжного додатка, транспортного і т.д. Цей чіп може бути частиною апаратної платформи мобільного пристрою, </a:t>
            </a:r>
            <a:r>
              <a:rPr lang="en-US" dirty="0"/>
              <a:t>SIM-</a:t>
            </a:r>
            <a:r>
              <a:rPr lang="uk-UA" dirty="0"/>
              <a:t>карти, або навіть </a:t>
            </a:r>
            <a:r>
              <a:rPr lang="en-US" dirty="0"/>
              <a:t>SD-</a:t>
            </a:r>
            <a:r>
              <a:rPr lang="uk-UA" dirty="0"/>
              <a:t>карти. Також ми пам'ятаємо, що аплетами та даними на </a:t>
            </a:r>
            <a:r>
              <a:rPr lang="en-US" dirty="0"/>
              <a:t>SE </a:t>
            </a:r>
            <a:r>
              <a:rPr lang="uk-UA" dirty="0"/>
              <a:t>управляє </a:t>
            </a:r>
            <a:r>
              <a:rPr lang="en-US" dirty="0"/>
              <a:t>TSM, </a:t>
            </a:r>
            <a:r>
              <a:rPr lang="uk-UA" dirty="0"/>
              <a:t>довірений менеджер послуг.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006" y="2197667"/>
            <a:ext cx="3810000" cy="4241800"/>
          </a:xfrm>
          <a:prstGeom prst="rect">
            <a:avLst/>
          </a:prstGeom>
        </p:spPr>
      </p:pic>
    </p:spTree>
    <p:extLst>
      <p:ext uri="{BB962C8B-B14F-4D97-AF65-F5344CB8AC3E}">
        <p14:creationId xmlns:p14="http://schemas.microsoft.com/office/powerpoint/2010/main" val="2377786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97" y="84086"/>
            <a:ext cx="11844951" cy="2585323"/>
          </a:xfrm>
          <a:prstGeom prst="rect">
            <a:avLst/>
          </a:prstGeom>
        </p:spPr>
        <p:txBody>
          <a:bodyPr wrap="square">
            <a:spAutoFit/>
          </a:bodyPr>
          <a:lstStyle/>
          <a:p>
            <a:r>
              <a:rPr lang="uk-UA" dirty="0"/>
              <a:t>Будь-які конфіденційні дані, наприклад, дані, пов'язані з віртуальною карткою, що зберігаються в </a:t>
            </a:r>
            <a:r>
              <a:rPr lang="en-US" dirty="0"/>
              <a:t>SE, </a:t>
            </a:r>
            <a:r>
              <a:rPr lang="uk-UA" dirty="0"/>
              <a:t>захищені так само, як і на фізичній безконтактній картці. Проте є одна важлива відмінність. </a:t>
            </a:r>
            <a:r>
              <a:rPr lang="en-US" dirty="0"/>
              <a:t>SE </a:t>
            </a:r>
            <a:r>
              <a:rPr lang="uk-UA" dirty="0"/>
              <a:t>постійно підключений до смартфону та через смартфон до Інтернету. Потенціал для атак набагато вищий, ніж для реальної карти. До даних на звичайній карті можна отримати доступ, тільки якщо вона виявляється поряд з безконтактним зчитувачем, і тільки в тому випадку, якщо безконтактний зчитувач був зламаний. З цього випливає необхідність обмежити доступ до аплетів на </a:t>
            </a:r>
            <a:r>
              <a:rPr lang="en-US" dirty="0"/>
              <a:t>SE. </a:t>
            </a:r>
            <a:r>
              <a:rPr lang="uk-UA" dirty="0"/>
              <a:t>І ось ще одна некомерційна організація, яка займається розробкою специфікацій для безпечних цифрових екосистем у США, </a:t>
            </a:r>
            <a:r>
              <a:rPr lang="en-US" dirty="0"/>
              <a:t>Global Platform </a:t>
            </a:r>
            <a:r>
              <a:rPr lang="uk-UA" dirty="0"/>
              <a:t>випустили специфікацію довіреного середовища виконання, або </a:t>
            </a:r>
            <a:r>
              <a:rPr lang="en-US" dirty="0"/>
              <a:t>TEE. </a:t>
            </a:r>
            <a:r>
              <a:rPr lang="uk-UA" dirty="0"/>
              <a:t>Це середовище, такий шар між ОС мобільного пристрою та </a:t>
            </a:r>
            <a:r>
              <a:rPr lang="en-US" dirty="0"/>
              <a:t>SE, </a:t>
            </a:r>
            <a:r>
              <a:rPr lang="uk-UA" dirty="0"/>
              <a:t>в якому обмін даними та командами захищений. Ось тут специфікації </a:t>
            </a:r>
            <a:r>
              <a:rPr lang="en-US" dirty="0"/>
              <a:t>Global Platform </a:t>
            </a:r>
            <a:r>
              <a:rPr lang="uk-UA" dirty="0"/>
              <a:t>за криптографічними алгоритмами, системною архітектурою </a:t>
            </a:r>
            <a:r>
              <a:rPr lang="en-US" dirty="0"/>
              <a:t>TEE </a:t>
            </a:r>
            <a:r>
              <a:rPr lang="uk-UA" dirty="0"/>
              <a:t>тощо.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97" y="2782577"/>
            <a:ext cx="4920028" cy="4075423"/>
          </a:xfrm>
          <a:prstGeom prst="rect">
            <a:avLst/>
          </a:prstGeom>
        </p:spPr>
      </p:pic>
      <p:sp>
        <p:nvSpPr>
          <p:cNvPr id="4" name="Rectangle 3"/>
          <p:cNvSpPr/>
          <p:nvPr/>
        </p:nvSpPr>
        <p:spPr>
          <a:xfrm>
            <a:off x="5528650" y="3027237"/>
            <a:ext cx="6096000" cy="3139321"/>
          </a:xfrm>
          <a:prstGeom prst="rect">
            <a:avLst/>
          </a:prstGeom>
        </p:spPr>
        <p:txBody>
          <a:bodyPr>
            <a:spAutoFit/>
          </a:bodyPr>
          <a:lstStyle/>
          <a:p>
            <a:r>
              <a:rPr lang="en-US" dirty="0"/>
              <a:t>Trusted Execution Environment – </a:t>
            </a:r>
            <a:r>
              <a:rPr lang="uk-UA" dirty="0"/>
              <a:t>довірене середовище виконання. </a:t>
            </a:r>
            <a:r>
              <a:rPr lang="en-US" dirty="0" err="1"/>
              <a:t>GlobalPlatform</a:t>
            </a:r>
            <a:r>
              <a:rPr lang="en-US" dirty="0"/>
              <a:t> TEE Internal API - </a:t>
            </a:r>
            <a:r>
              <a:rPr lang="uk-UA" dirty="0"/>
              <a:t>внутрішній </a:t>
            </a:r>
            <a:r>
              <a:rPr lang="en-US" dirty="0"/>
              <a:t>API </a:t>
            </a:r>
            <a:r>
              <a:rPr lang="uk-UA" dirty="0"/>
              <a:t>довіреного середовища виконання. </a:t>
            </a:r>
            <a:r>
              <a:rPr lang="en-US" dirty="0"/>
              <a:t>Trusted Core Environment – </a:t>
            </a:r>
            <a:r>
              <a:rPr lang="uk-UA" dirty="0"/>
              <a:t>довірене середовище ядра. </a:t>
            </a:r>
            <a:r>
              <a:rPr lang="en-US" dirty="0"/>
              <a:t>Trusted Functions – </a:t>
            </a:r>
            <a:r>
              <a:rPr lang="uk-UA" dirty="0"/>
              <a:t>довірені функції. </a:t>
            </a:r>
            <a:r>
              <a:rPr lang="en-US" dirty="0"/>
              <a:t>TEE Kernel – </a:t>
            </a:r>
            <a:r>
              <a:rPr lang="uk-UA" dirty="0"/>
              <a:t>ядро довіреного середовища виконання. </a:t>
            </a:r>
            <a:r>
              <a:rPr lang="en-US" dirty="0" err="1"/>
              <a:t>HardWare</a:t>
            </a:r>
            <a:r>
              <a:rPr lang="en-US" dirty="0"/>
              <a:t> secure resources – </a:t>
            </a:r>
            <a:r>
              <a:rPr lang="uk-UA" dirty="0"/>
              <a:t>апаратні ресурси безпеки. </a:t>
            </a:r>
            <a:r>
              <a:rPr lang="en-US" dirty="0"/>
              <a:t>Hardware Platform – </a:t>
            </a:r>
            <a:r>
              <a:rPr lang="uk-UA" dirty="0"/>
              <a:t>апаратна платформа. </a:t>
            </a:r>
            <a:r>
              <a:rPr lang="en-US" dirty="0"/>
              <a:t>Rich OS – </a:t>
            </a:r>
            <a:r>
              <a:rPr lang="uk-UA" dirty="0"/>
              <a:t>операційна система. </a:t>
            </a:r>
            <a:r>
              <a:rPr lang="en-US" dirty="0" err="1"/>
              <a:t>GlobalPlatform</a:t>
            </a:r>
            <a:r>
              <a:rPr lang="en-US" dirty="0"/>
              <a:t> TEE client API - </a:t>
            </a:r>
            <a:r>
              <a:rPr lang="uk-UA" dirty="0"/>
              <a:t>клієнтські </a:t>
            </a:r>
            <a:r>
              <a:rPr lang="en-US" dirty="0"/>
              <a:t>API </a:t>
            </a:r>
            <a:r>
              <a:rPr lang="uk-UA" dirty="0"/>
              <a:t>довіреного середовища виконання. </a:t>
            </a:r>
            <a:r>
              <a:rPr lang="en-US" dirty="0"/>
              <a:t>Rich OS application environment – </a:t>
            </a:r>
            <a:r>
              <a:rPr lang="uk-UA" dirty="0"/>
              <a:t>основне середовище виконання додатків в операційній системі. </a:t>
            </a:r>
          </a:p>
        </p:txBody>
      </p:sp>
    </p:spTree>
    <p:extLst>
      <p:ext uri="{BB962C8B-B14F-4D97-AF65-F5344CB8AC3E}">
        <p14:creationId xmlns:p14="http://schemas.microsoft.com/office/powerpoint/2010/main" val="3545977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37" y="190029"/>
            <a:ext cx="11754416" cy="2862322"/>
          </a:xfrm>
          <a:prstGeom prst="rect">
            <a:avLst/>
          </a:prstGeom>
        </p:spPr>
        <p:txBody>
          <a:bodyPr wrap="square">
            <a:spAutoFit/>
          </a:bodyPr>
          <a:lstStyle/>
          <a:p>
            <a:r>
              <a:rPr lang="uk-UA" dirty="0"/>
              <a:t>Використання технології </a:t>
            </a:r>
            <a:r>
              <a:rPr lang="en-US" dirty="0"/>
              <a:t>HCE </a:t>
            </a:r>
            <a:r>
              <a:rPr lang="uk-UA" dirty="0"/>
              <a:t>Останні версії ОС </a:t>
            </a:r>
            <a:r>
              <a:rPr lang="en-US" dirty="0"/>
              <a:t>Android </a:t>
            </a:r>
            <a:r>
              <a:rPr lang="uk-UA" dirty="0"/>
              <a:t>підтримують </a:t>
            </a:r>
            <a:r>
              <a:rPr lang="en-US" dirty="0"/>
              <a:t>Host Card Emulation </a:t>
            </a:r>
            <a:r>
              <a:rPr lang="uk-UA" dirty="0"/>
              <a:t>або </a:t>
            </a:r>
            <a:r>
              <a:rPr lang="en-US" dirty="0"/>
              <a:t>HCE. </a:t>
            </a:r>
            <a:r>
              <a:rPr lang="uk-UA" dirty="0"/>
              <a:t>Використання </a:t>
            </a:r>
            <a:r>
              <a:rPr lang="en-US" dirty="0"/>
              <a:t>HCE </a:t>
            </a:r>
            <a:r>
              <a:rPr lang="uk-UA" dirty="0"/>
              <a:t>означає, що команди </a:t>
            </a:r>
            <a:r>
              <a:rPr lang="en-US" dirty="0"/>
              <a:t>NFC </a:t>
            </a:r>
            <a:r>
              <a:rPr lang="uk-UA" dirty="0"/>
              <a:t>можна надсилати прямо в </a:t>
            </a:r>
            <a:r>
              <a:rPr lang="en-US" dirty="0"/>
              <a:t>API, </a:t>
            </a:r>
            <a:r>
              <a:rPr lang="uk-UA" dirty="0"/>
              <a:t>що працює в операційній системі мобільного пристрою. Сама технологія </a:t>
            </a:r>
            <a:r>
              <a:rPr lang="en-US" dirty="0"/>
              <a:t>HCE </a:t>
            </a:r>
            <a:r>
              <a:rPr lang="uk-UA" dirty="0"/>
              <a:t>не висуває вимог до зберігання та обробки облікових або конфіденційних даних, також </a:t>
            </a:r>
            <a:r>
              <a:rPr lang="en-US" dirty="0"/>
              <a:t>HCE </a:t>
            </a:r>
            <a:r>
              <a:rPr lang="uk-UA" dirty="0"/>
              <a:t>не надає жодних методів забезпечення безпеки. Будь-який необхідний захист має бути реалізований поверх реалізації </a:t>
            </a:r>
            <a:r>
              <a:rPr lang="en-US" dirty="0"/>
              <a:t>HCE. </a:t>
            </a:r>
            <a:r>
              <a:rPr lang="uk-UA" dirty="0"/>
              <a:t>Програма може пересилати команди </a:t>
            </a:r>
            <a:r>
              <a:rPr lang="en-US" dirty="0"/>
              <a:t>NFC </a:t>
            </a:r>
            <a:r>
              <a:rPr lang="uk-UA" dirty="0"/>
              <a:t>у будь-яке місце, доступне смартфону. Це робить варіанти реалізації віртуальної картки практично безмежними - від повністю хмарної картки до зберігання (частини) віртуальної картки </a:t>
            </a:r>
            <a:r>
              <a:rPr lang="en-US" dirty="0"/>
              <a:t>SE. </a:t>
            </a:r>
            <a:r>
              <a:rPr lang="uk-UA" dirty="0"/>
              <a:t>Оскільки </a:t>
            </a:r>
            <a:r>
              <a:rPr lang="en-US" dirty="0"/>
              <a:t>HCE </a:t>
            </a:r>
            <a:r>
              <a:rPr lang="uk-UA" dirty="0"/>
              <a:t>не забезпечує безпеку, ця технологія використовується спільно з відомими </a:t>
            </a:r>
            <a:r>
              <a:rPr lang="en-US" dirty="0"/>
              <a:t>TEE </a:t>
            </a:r>
            <a:r>
              <a:rPr lang="uk-UA" dirty="0"/>
              <a:t>і токенізацією. </a:t>
            </a:r>
            <a:r>
              <a:rPr lang="en-US" dirty="0"/>
              <a:t>TEE </a:t>
            </a:r>
            <a:r>
              <a:rPr lang="uk-UA" dirty="0"/>
              <a:t>надає сервіси безпеки та ізолює доступ до своїх апаратних та програмних ресурсів безпеки від багатофункціональної ОС та пов'язаних програм. Алгоритм токенізації замінює конфіденційні дані токеном, таким же на вигляд, але марним для зловмисника. </a:t>
            </a:r>
          </a:p>
        </p:txBody>
      </p:sp>
    </p:spTree>
    <p:extLst>
      <p:ext uri="{BB962C8B-B14F-4D97-AF65-F5344CB8AC3E}">
        <p14:creationId xmlns:p14="http://schemas.microsoft.com/office/powerpoint/2010/main" val="4043677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68" y="0"/>
            <a:ext cx="11470742" cy="3970318"/>
          </a:xfrm>
          <a:prstGeom prst="rect">
            <a:avLst/>
          </a:prstGeom>
        </p:spPr>
        <p:txBody>
          <a:bodyPr wrap="square">
            <a:spAutoFit/>
          </a:bodyPr>
          <a:lstStyle/>
          <a:p>
            <a:r>
              <a:rPr lang="uk-UA" b="1" dirty="0"/>
              <a:t>Безпечні платежі </a:t>
            </a:r>
          </a:p>
          <a:p>
            <a:r>
              <a:rPr lang="uk-UA" dirty="0"/>
              <a:t>З усього написаного вище зрозуміло, що застосування технології безконтактної оплати за допомогою пристрою </a:t>
            </a:r>
            <a:r>
              <a:rPr lang="en-US" dirty="0"/>
              <a:t>NFC </a:t>
            </a:r>
            <a:r>
              <a:rPr lang="uk-UA" dirty="0"/>
              <a:t>не небезпечніше звичайної безконтактної картки і навіть не небезпечніше звичайної контактної картки. У народі ходять такі байки, то начебто ось у когось там безконтактна карта лежала в задній кишені штанів, а тут раз повз кишеню пронесли бездротовий термінал і пройшло списання грошової суми. Тримайте шахраїв! Технічно, звичайно, таке можливо, якщо бездротовий термінал, який розміром з цеглу, сховати в пакет, та підгадати, щоб розсіяний покупець прибрав карту подалі від очей, потім якось непомітно провести цю махінацію з прикладанням пакета до кишені, де захована карта. Ну, таке звичайно, сумнівне шахрайство. Для дуже недовірливих є винахід, який називається клітина Фарадея. Коротко, воно служить екранування предмета від зовнішніх електромагнітних полів. Цей винахід Фарадея взято в основу чохлів для екранування ключів, карт і подібних пристроїв </a:t>
            </a:r>
            <a:r>
              <a:rPr lang="en-US" dirty="0"/>
              <a:t>NFC </a:t>
            </a:r>
            <a:r>
              <a:rPr lang="uk-UA" dirty="0"/>
              <a:t>від можливості зчитування без відома власника. А ось тут </a:t>
            </a:r>
            <a:r>
              <a:rPr lang="en-US" dirty="0" err="1"/>
              <a:t>SmartCardAlliance</a:t>
            </a:r>
            <a:r>
              <a:rPr lang="en-US" dirty="0"/>
              <a:t> </a:t>
            </a:r>
            <a:r>
              <a:rPr lang="uk-UA" dirty="0"/>
              <a:t>відповідає на питання чи безпечні безконтактні платежі. </a:t>
            </a:r>
          </a:p>
          <a:p>
            <a:r>
              <a:rPr lang="uk-UA" dirty="0"/>
              <a:t>Безпека міток </a:t>
            </a:r>
            <a:r>
              <a:rPr lang="en-US" dirty="0"/>
              <a:t>NFC </a:t>
            </a:r>
            <a:endParaRPr lang="uk-UA" dirty="0"/>
          </a:p>
          <a:p>
            <a:r>
              <a:rPr lang="uk-UA" dirty="0"/>
              <a:t>Мітки </a:t>
            </a:r>
            <a:r>
              <a:rPr lang="en-US" dirty="0"/>
              <a:t>NFC </a:t>
            </a:r>
            <a:r>
              <a:rPr lang="uk-UA" dirty="0"/>
              <a:t>схильні до таких видів загроз.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51" y="4052369"/>
            <a:ext cx="10782300" cy="2247900"/>
          </a:xfrm>
          <a:prstGeom prst="rect">
            <a:avLst/>
          </a:prstGeom>
        </p:spPr>
      </p:pic>
    </p:spTree>
    <p:extLst>
      <p:ext uri="{BB962C8B-B14F-4D97-AF65-F5344CB8AC3E}">
        <p14:creationId xmlns:p14="http://schemas.microsoft.com/office/powerpoint/2010/main" val="820154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075" y="497613"/>
            <a:ext cx="8264149" cy="4424094"/>
          </a:xfrm>
          <a:prstGeom prst="rect">
            <a:avLst/>
          </a:prstGeom>
        </p:spPr>
      </p:pic>
    </p:spTree>
    <p:extLst>
      <p:ext uri="{BB962C8B-B14F-4D97-AF65-F5344CB8AC3E}">
        <p14:creationId xmlns:p14="http://schemas.microsoft.com/office/powerpoint/2010/main" val="596916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90" y="167865"/>
            <a:ext cx="11800865" cy="6088079"/>
          </a:xfrm>
          <a:prstGeom prst="rect">
            <a:avLst/>
          </a:prstGeom>
        </p:spPr>
      </p:pic>
    </p:spTree>
    <p:extLst>
      <p:ext uri="{BB962C8B-B14F-4D97-AF65-F5344CB8AC3E}">
        <p14:creationId xmlns:p14="http://schemas.microsoft.com/office/powerpoint/2010/main" val="2977980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21759" y="2429523"/>
            <a:ext cx="4275529" cy="830997"/>
          </a:xfrm>
          <a:prstGeom prst="rect">
            <a:avLst/>
          </a:prstGeom>
        </p:spPr>
        <p:txBody>
          <a:bodyPr wrap="none">
            <a:spAutoFit/>
          </a:bodyPr>
          <a:lstStyle/>
          <a:p>
            <a:r>
              <a:rPr lang="ru-RU" sz="4800" dirty="0"/>
              <a:t>Дякую за увагу!</a:t>
            </a:r>
          </a:p>
        </p:txBody>
      </p:sp>
    </p:spTree>
    <p:extLst>
      <p:ext uri="{BB962C8B-B14F-4D97-AF65-F5344CB8AC3E}">
        <p14:creationId xmlns:p14="http://schemas.microsoft.com/office/powerpoint/2010/main" val="406236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565AB7E-FC2E-497C-91D3-C1E3386D6D85}"/>
              </a:ext>
            </a:extLst>
          </p:cNvPr>
          <p:cNvPicPr>
            <a:picLocks noGrp="1" noChangeAspect="1"/>
          </p:cNvPicPr>
          <p:nvPr>
            <p:ph idx="1"/>
          </p:nvPr>
        </p:nvPicPr>
        <p:blipFill>
          <a:blip r:embed="rId2"/>
          <a:stretch>
            <a:fillRect/>
          </a:stretch>
        </p:blipFill>
        <p:spPr>
          <a:xfrm>
            <a:off x="419878" y="164776"/>
            <a:ext cx="11096469" cy="6777199"/>
          </a:xfrm>
        </p:spPr>
      </p:pic>
    </p:spTree>
    <p:extLst>
      <p:ext uri="{BB962C8B-B14F-4D97-AF65-F5344CB8AC3E}">
        <p14:creationId xmlns:p14="http://schemas.microsoft.com/office/powerpoint/2010/main" val="385442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0C1E225-5B44-4246-B2CE-CAA59355C0DB}"/>
              </a:ext>
            </a:extLst>
          </p:cNvPr>
          <p:cNvPicPr>
            <a:picLocks noGrp="1" noChangeAspect="1"/>
          </p:cNvPicPr>
          <p:nvPr>
            <p:ph idx="1"/>
          </p:nvPr>
        </p:nvPicPr>
        <p:blipFill>
          <a:blip r:embed="rId2"/>
          <a:stretch>
            <a:fillRect/>
          </a:stretch>
        </p:blipFill>
        <p:spPr>
          <a:xfrm>
            <a:off x="777728" y="-1"/>
            <a:ext cx="8416099" cy="6652727"/>
          </a:xfrm>
        </p:spPr>
      </p:pic>
    </p:spTree>
    <p:extLst>
      <p:ext uri="{BB962C8B-B14F-4D97-AF65-F5344CB8AC3E}">
        <p14:creationId xmlns:p14="http://schemas.microsoft.com/office/powerpoint/2010/main" val="375039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6F3D427-B53D-4EDF-AACE-88381C0C8DDC}"/>
              </a:ext>
            </a:extLst>
          </p:cNvPr>
          <p:cNvSpPr>
            <a:spLocks noGrp="1"/>
          </p:cNvSpPr>
          <p:nvPr>
            <p:ph idx="1"/>
          </p:nvPr>
        </p:nvSpPr>
        <p:spPr>
          <a:xfrm>
            <a:off x="222379" y="211429"/>
            <a:ext cx="11776787" cy="6478620"/>
          </a:xfrm>
        </p:spPr>
        <p:txBody>
          <a:bodyPr>
            <a:normAutofit/>
          </a:bodyPr>
          <a:lstStyle/>
          <a:p>
            <a:pPr marL="0" indent="0">
              <a:buNone/>
            </a:pPr>
            <a:r>
              <a:rPr lang="uk-UA" sz="2000" dirty="0"/>
              <a:t>Аналогічно стандартам </a:t>
            </a:r>
            <a:r>
              <a:rPr lang="en-US" sz="2000" dirty="0"/>
              <a:t>RFID 14443 </a:t>
            </a:r>
            <a:r>
              <a:rPr lang="uk-UA" sz="2000" dirty="0"/>
              <a:t>та </a:t>
            </a:r>
            <a:r>
              <a:rPr lang="en-US" sz="2000" dirty="0" err="1"/>
              <a:t>FeliCa</a:t>
            </a:r>
            <a:r>
              <a:rPr lang="en-US" sz="2000" dirty="0"/>
              <a:t> </a:t>
            </a:r>
            <a:r>
              <a:rPr lang="uk-UA" sz="2000" dirty="0"/>
              <a:t>технологія </a:t>
            </a:r>
            <a:r>
              <a:rPr lang="en-US" sz="2000" dirty="0"/>
              <a:t>NFC </a:t>
            </a:r>
            <a:r>
              <a:rPr lang="uk-UA" sz="2000" dirty="0"/>
              <a:t>використовує індуктивний зв'язок. Подібно до трансформаторів, ближнє магнітне поле двох витків провідників використовується для зв'язку опитувального пристрою (ініціатора) та приймального пристрою (адресата). </a:t>
            </a:r>
            <a:endParaRPr lang="ru-RU" sz="3200" dirty="0"/>
          </a:p>
        </p:txBody>
      </p:sp>
      <p:pic>
        <p:nvPicPr>
          <p:cNvPr id="5" name="Рисунок 4">
            <a:extLst>
              <a:ext uri="{FF2B5EF4-FFF2-40B4-BE49-F238E27FC236}">
                <a16:creationId xmlns:a16="http://schemas.microsoft.com/office/drawing/2014/main" id="{0F6E8D23-8D7A-44A9-A1E5-CD7B6507E577}"/>
              </a:ext>
            </a:extLst>
          </p:cNvPr>
          <p:cNvPicPr>
            <a:picLocks noChangeAspect="1"/>
          </p:cNvPicPr>
          <p:nvPr/>
        </p:nvPicPr>
        <p:blipFill>
          <a:blip r:embed="rId2"/>
          <a:stretch>
            <a:fillRect/>
          </a:stretch>
        </p:blipFill>
        <p:spPr>
          <a:xfrm>
            <a:off x="1545673" y="1593980"/>
            <a:ext cx="7477125" cy="2438400"/>
          </a:xfrm>
          <a:prstGeom prst="rect">
            <a:avLst/>
          </a:prstGeom>
        </p:spPr>
      </p:pic>
      <p:sp>
        <p:nvSpPr>
          <p:cNvPr id="7" name="TextBox 6">
            <a:extLst>
              <a:ext uri="{FF2B5EF4-FFF2-40B4-BE49-F238E27FC236}">
                <a16:creationId xmlns:a16="http://schemas.microsoft.com/office/drawing/2014/main" id="{69E75ED9-9211-4724-A9F4-2D911F2E5DB9}"/>
              </a:ext>
            </a:extLst>
          </p:cNvPr>
          <p:cNvSpPr txBox="1"/>
          <p:nvPr/>
        </p:nvSpPr>
        <p:spPr>
          <a:xfrm>
            <a:off x="222379" y="4135091"/>
            <a:ext cx="11496870" cy="1015663"/>
          </a:xfrm>
          <a:prstGeom prst="rect">
            <a:avLst/>
          </a:prstGeom>
          <a:noFill/>
        </p:spPr>
        <p:txBody>
          <a:bodyPr wrap="square">
            <a:spAutoFit/>
          </a:bodyPr>
          <a:lstStyle/>
          <a:p>
            <a:r>
              <a:rPr lang="uk-UA" sz="2000" dirty="0"/>
              <a:t>Робоча частота становить 13,56 МГц, а швидкість передачі дорівнює 106 </a:t>
            </a:r>
            <a:r>
              <a:rPr lang="uk-UA" sz="2000" dirty="0" err="1"/>
              <a:t>кбіт</a:t>
            </a:r>
            <a:r>
              <a:rPr lang="uk-UA" sz="2000" dirty="0"/>
              <a:t>/с (іноді 212 </a:t>
            </a:r>
            <a:r>
              <a:rPr lang="uk-UA" sz="2000" dirty="0" err="1"/>
              <a:t>кбіт</a:t>
            </a:r>
            <a:r>
              <a:rPr lang="uk-UA" sz="2000" dirty="0"/>
              <a:t>/с і 424 </a:t>
            </a:r>
            <a:r>
              <a:rPr lang="uk-UA" sz="2000" dirty="0" err="1"/>
              <a:t>кбіт</a:t>
            </a:r>
            <a:r>
              <a:rPr lang="uk-UA" sz="2000" dirty="0"/>
              <a:t>/с). Як схеми модуляції використовується амплітудна маніпуляція (</a:t>
            </a:r>
            <a:r>
              <a:rPr lang="en-US" sz="2000" dirty="0"/>
              <a:t>OOK) </a:t>
            </a:r>
            <a:r>
              <a:rPr lang="uk-UA" sz="2000" dirty="0"/>
              <a:t>з різними коефіцієнтами модуляції (100% або 10%) і двійкова фазова маніпуляція (</a:t>
            </a:r>
            <a:r>
              <a:rPr lang="en-US" sz="2000" dirty="0"/>
              <a:t>BPSK). </a:t>
            </a:r>
            <a:endParaRPr lang="ru-RU" sz="2000" dirty="0"/>
          </a:p>
        </p:txBody>
      </p:sp>
    </p:spTree>
    <p:extLst>
      <p:ext uri="{BB962C8B-B14F-4D97-AF65-F5344CB8AC3E}">
        <p14:creationId xmlns:p14="http://schemas.microsoft.com/office/powerpoint/2010/main" val="58149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0EE11E-021E-4BB8-8C2A-E71C9BE5CA06}"/>
              </a:ext>
            </a:extLst>
          </p:cNvPr>
          <p:cNvPicPr>
            <a:picLocks noChangeAspect="1"/>
          </p:cNvPicPr>
          <p:nvPr/>
        </p:nvPicPr>
        <p:blipFill>
          <a:blip r:embed="rId2"/>
          <a:stretch>
            <a:fillRect/>
          </a:stretch>
        </p:blipFill>
        <p:spPr>
          <a:xfrm>
            <a:off x="1511558" y="231532"/>
            <a:ext cx="8780106" cy="5011188"/>
          </a:xfrm>
          <a:prstGeom prst="rect">
            <a:avLst/>
          </a:prstGeom>
        </p:spPr>
      </p:pic>
      <p:sp>
        <p:nvSpPr>
          <p:cNvPr id="7" name="TextBox 6">
            <a:extLst>
              <a:ext uri="{FF2B5EF4-FFF2-40B4-BE49-F238E27FC236}">
                <a16:creationId xmlns:a16="http://schemas.microsoft.com/office/drawing/2014/main" id="{E4BEB6B9-89C4-4264-8891-E4732248A97B}"/>
              </a:ext>
            </a:extLst>
          </p:cNvPr>
          <p:cNvSpPr txBox="1"/>
          <p:nvPr/>
        </p:nvSpPr>
        <p:spPr>
          <a:xfrm>
            <a:off x="74451" y="5426139"/>
            <a:ext cx="12188111" cy="1200329"/>
          </a:xfrm>
          <a:prstGeom prst="rect">
            <a:avLst/>
          </a:prstGeom>
          <a:noFill/>
        </p:spPr>
        <p:txBody>
          <a:bodyPr wrap="square">
            <a:spAutoFit/>
          </a:bodyPr>
          <a:lstStyle/>
          <a:p>
            <a:r>
              <a:rPr lang="uk-UA" i="1" dirty="0"/>
              <a:t>Навантажувальна модуляція на несучій частоті 13,56 МГц з використанням допоміжної несучої на частоті 848 кГц. Спектри модуляції на несучій частоті та допоміжних несучих частотах показані у вигляді трикутників (одночасна присутність спектрів модуляції на несучій частоті та допоміжних несучих частотах виключається завдяки використанню мультиплексування з тимчасовим поділом у стандарті </a:t>
            </a:r>
            <a:r>
              <a:rPr lang="en-US" i="1" dirty="0"/>
              <a:t>NFC). </a:t>
            </a:r>
            <a:endParaRPr lang="ru-RU" i="1" dirty="0"/>
          </a:p>
        </p:txBody>
      </p:sp>
    </p:spTree>
    <p:extLst>
      <p:ext uri="{BB962C8B-B14F-4D97-AF65-F5344CB8AC3E}">
        <p14:creationId xmlns:p14="http://schemas.microsoft.com/office/powerpoint/2010/main" val="117439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43B088-A2BA-44D9-B459-9CC5BE876C3A}"/>
              </a:ext>
            </a:extLst>
          </p:cNvPr>
          <p:cNvSpPr>
            <a:spLocks noGrp="1"/>
          </p:cNvSpPr>
          <p:nvPr>
            <p:ph idx="1"/>
          </p:nvPr>
        </p:nvSpPr>
        <p:spPr>
          <a:xfrm>
            <a:off x="269033" y="314066"/>
            <a:ext cx="11478208" cy="6366652"/>
          </a:xfrm>
        </p:spPr>
        <p:txBody>
          <a:bodyPr>
            <a:normAutofit/>
          </a:bodyPr>
          <a:lstStyle/>
          <a:p>
            <a:pPr marL="0" indent="0" algn="ctr">
              <a:buNone/>
            </a:pPr>
            <a:r>
              <a:rPr lang="uk-UA" sz="2000" b="1"/>
              <a:t>Схеми модуляції та кодування </a:t>
            </a:r>
          </a:p>
          <a:p>
            <a:pPr marL="0" indent="0">
              <a:buNone/>
            </a:pPr>
            <a:r>
              <a:rPr lang="uk-UA" sz="2000"/>
              <a:t>Як схеми модуляції використовується амплітудна маніпуляція (</a:t>
            </a:r>
            <a:r>
              <a:rPr lang="en-US" sz="2000"/>
              <a:t>OOK) </a:t>
            </a:r>
            <a:r>
              <a:rPr lang="uk-UA" sz="2000"/>
              <a:t>з різними коефіцієнтами модуляції (100% або 10%) та двійкова фазова маніпуляція (як у смарт-картах стандарту </a:t>
            </a:r>
            <a:r>
              <a:rPr lang="en-US" sz="2000"/>
              <a:t>ISO/IEC 14443 B) </a:t>
            </a:r>
            <a:endParaRPr lang="ru-RU" sz="3200" dirty="0"/>
          </a:p>
        </p:txBody>
      </p:sp>
      <p:pic>
        <p:nvPicPr>
          <p:cNvPr id="5" name="Рисунок 4">
            <a:extLst>
              <a:ext uri="{FF2B5EF4-FFF2-40B4-BE49-F238E27FC236}">
                <a16:creationId xmlns:a16="http://schemas.microsoft.com/office/drawing/2014/main" id="{DCB52EAB-74D5-4E42-910D-0A31EC604832}"/>
              </a:ext>
            </a:extLst>
          </p:cNvPr>
          <p:cNvPicPr>
            <a:picLocks noChangeAspect="1"/>
          </p:cNvPicPr>
          <p:nvPr/>
        </p:nvPicPr>
        <p:blipFill>
          <a:blip r:embed="rId2"/>
          <a:stretch>
            <a:fillRect/>
          </a:stretch>
        </p:blipFill>
        <p:spPr>
          <a:xfrm>
            <a:off x="444759" y="1456547"/>
            <a:ext cx="4491135" cy="1847873"/>
          </a:xfrm>
          <a:prstGeom prst="rect">
            <a:avLst/>
          </a:prstGeom>
        </p:spPr>
      </p:pic>
      <p:sp>
        <p:nvSpPr>
          <p:cNvPr id="7" name="TextBox 6">
            <a:extLst>
              <a:ext uri="{FF2B5EF4-FFF2-40B4-BE49-F238E27FC236}">
                <a16:creationId xmlns:a16="http://schemas.microsoft.com/office/drawing/2014/main" id="{F3BA36A7-7B08-45E5-B90B-DF94605E8735}"/>
              </a:ext>
            </a:extLst>
          </p:cNvPr>
          <p:cNvSpPr txBox="1"/>
          <p:nvPr/>
        </p:nvSpPr>
        <p:spPr>
          <a:xfrm>
            <a:off x="5292790" y="2057317"/>
            <a:ext cx="6097554" cy="646331"/>
          </a:xfrm>
          <a:prstGeom prst="rect">
            <a:avLst/>
          </a:prstGeom>
          <a:noFill/>
        </p:spPr>
        <p:txBody>
          <a:bodyPr wrap="square">
            <a:spAutoFit/>
          </a:bodyPr>
          <a:lstStyle/>
          <a:p>
            <a:r>
              <a:rPr lang="uk-UA" i="1" dirty="0"/>
              <a:t>Амплітудна маніпуляція (</a:t>
            </a:r>
            <a:r>
              <a:rPr lang="en-US" i="1" dirty="0"/>
              <a:t>ASK) </a:t>
            </a:r>
            <a:r>
              <a:rPr lang="uk-UA" i="1" dirty="0"/>
              <a:t>зі 100% коефіцієнтом модуляції </a:t>
            </a:r>
            <a:endParaRPr lang="ru-RU" i="1" dirty="0"/>
          </a:p>
        </p:txBody>
      </p:sp>
      <p:pic>
        <p:nvPicPr>
          <p:cNvPr id="9" name="Рисунок 8">
            <a:extLst>
              <a:ext uri="{FF2B5EF4-FFF2-40B4-BE49-F238E27FC236}">
                <a16:creationId xmlns:a16="http://schemas.microsoft.com/office/drawing/2014/main" id="{07FE5ED8-8015-4935-82E8-E40D8E1761A2}"/>
              </a:ext>
            </a:extLst>
          </p:cNvPr>
          <p:cNvPicPr>
            <a:picLocks noChangeAspect="1"/>
          </p:cNvPicPr>
          <p:nvPr/>
        </p:nvPicPr>
        <p:blipFill>
          <a:blip r:embed="rId3"/>
          <a:stretch>
            <a:fillRect/>
          </a:stretch>
        </p:blipFill>
        <p:spPr>
          <a:xfrm>
            <a:off x="444759" y="3304420"/>
            <a:ext cx="4491135" cy="1624779"/>
          </a:xfrm>
          <a:prstGeom prst="rect">
            <a:avLst/>
          </a:prstGeom>
        </p:spPr>
      </p:pic>
      <p:sp>
        <p:nvSpPr>
          <p:cNvPr id="11" name="TextBox 10">
            <a:extLst>
              <a:ext uri="{FF2B5EF4-FFF2-40B4-BE49-F238E27FC236}">
                <a16:creationId xmlns:a16="http://schemas.microsoft.com/office/drawing/2014/main" id="{70E9293D-49C2-490B-ADB5-D720E0E481F1}"/>
              </a:ext>
            </a:extLst>
          </p:cNvPr>
          <p:cNvSpPr txBox="1"/>
          <p:nvPr/>
        </p:nvSpPr>
        <p:spPr>
          <a:xfrm>
            <a:off x="5292790" y="3664212"/>
            <a:ext cx="6097554" cy="646331"/>
          </a:xfrm>
          <a:prstGeom prst="rect">
            <a:avLst/>
          </a:prstGeom>
          <a:noFill/>
        </p:spPr>
        <p:txBody>
          <a:bodyPr wrap="square">
            <a:spAutoFit/>
          </a:bodyPr>
          <a:lstStyle/>
          <a:p>
            <a:r>
              <a:rPr lang="uk-UA" i="1" dirty="0"/>
              <a:t>Амплітудна маніпуляція (</a:t>
            </a:r>
            <a:r>
              <a:rPr lang="en-US" i="1" dirty="0"/>
              <a:t>ASK) </a:t>
            </a:r>
            <a:r>
              <a:rPr lang="uk-UA" i="1" dirty="0"/>
              <a:t>з 10% коефіцієнтом модуляції </a:t>
            </a:r>
            <a:endParaRPr lang="ru-RU" i="1" dirty="0"/>
          </a:p>
        </p:txBody>
      </p:sp>
      <p:pic>
        <p:nvPicPr>
          <p:cNvPr id="13" name="Рисунок 12">
            <a:extLst>
              <a:ext uri="{FF2B5EF4-FFF2-40B4-BE49-F238E27FC236}">
                <a16:creationId xmlns:a16="http://schemas.microsoft.com/office/drawing/2014/main" id="{CD43ED9A-7F26-469D-8641-7049FBB68E3B}"/>
              </a:ext>
            </a:extLst>
          </p:cNvPr>
          <p:cNvPicPr>
            <a:picLocks noChangeAspect="1"/>
          </p:cNvPicPr>
          <p:nvPr/>
        </p:nvPicPr>
        <p:blipFill>
          <a:blip r:embed="rId4"/>
          <a:stretch>
            <a:fillRect/>
          </a:stretch>
        </p:blipFill>
        <p:spPr>
          <a:xfrm>
            <a:off x="444759" y="5152293"/>
            <a:ext cx="4389911" cy="1789982"/>
          </a:xfrm>
          <a:prstGeom prst="rect">
            <a:avLst/>
          </a:prstGeom>
        </p:spPr>
      </p:pic>
      <p:sp>
        <p:nvSpPr>
          <p:cNvPr id="15" name="TextBox 14">
            <a:extLst>
              <a:ext uri="{FF2B5EF4-FFF2-40B4-BE49-F238E27FC236}">
                <a16:creationId xmlns:a16="http://schemas.microsoft.com/office/drawing/2014/main" id="{ED815D4D-33FE-4461-96D3-87C6732B73C0}"/>
              </a:ext>
            </a:extLst>
          </p:cNvPr>
          <p:cNvSpPr txBox="1"/>
          <p:nvPr/>
        </p:nvSpPr>
        <p:spPr>
          <a:xfrm>
            <a:off x="5292790" y="5491340"/>
            <a:ext cx="6097554" cy="369332"/>
          </a:xfrm>
          <a:prstGeom prst="rect">
            <a:avLst/>
          </a:prstGeom>
          <a:noFill/>
        </p:spPr>
        <p:txBody>
          <a:bodyPr wrap="square">
            <a:spAutoFit/>
          </a:bodyPr>
          <a:lstStyle/>
          <a:p>
            <a:r>
              <a:rPr lang="ru-RU" i="1" dirty="0">
                <a:effectLst/>
                <a:latin typeface="Arial" panose="020B0604020202020204" pitchFamily="34" charset="0"/>
              </a:rPr>
              <a:t>Двоичная фазовая манипуляция (</a:t>
            </a:r>
            <a:r>
              <a:rPr lang="en-US" i="1" dirty="0">
                <a:effectLst/>
                <a:latin typeface="Arial" panose="020B0604020202020204" pitchFamily="34" charset="0"/>
              </a:rPr>
              <a:t>BPSK)</a:t>
            </a:r>
            <a:endParaRPr lang="ru-RU" i="1" dirty="0"/>
          </a:p>
        </p:txBody>
      </p:sp>
    </p:spTree>
    <p:extLst>
      <p:ext uri="{BB962C8B-B14F-4D97-AF65-F5344CB8AC3E}">
        <p14:creationId xmlns:p14="http://schemas.microsoft.com/office/powerpoint/2010/main" val="1638996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6261</Words>
  <Application>Microsoft Office PowerPoint</Application>
  <PresentationFormat>Широкоэкранный</PresentationFormat>
  <Paragraphs>228</Paragraphs>
  <Slides>49</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49</vt:i4>
      </vt:variant>
    </vt:vector>
  </HeadingPairs>
  <TitlesOfParts>
    <vt:vector size="53" baseType="lpstr">
      <vt:lpstr>Arial</vt:lpstr>
      <vt:lpstr>Calibri</vt:lpstr>
      <vt:lpstr>Calibri Light</vt:lpstr>
      <vt:lpstr>Office Theme</vt:lpstr>
      <vt:lpstr>Лекція 17  NFC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ZigBee</dc:title>
  <dc:creator>Пользователь Windows</dc:creator>
  <cp:lastModifiedBy>ADMIN</cp:lastModifiedBy>
  <cp:revision>44</cp:revision>
  <dcterms:created xsi:type="dcterms:W3CDTF">2020-10-24T16:35:18Z</dcterms:created>
  <dcterms:modified xsi:type="dcterms:W3CDTF">2021-12-16T07:40:05Z</dcterms:modified>
</cp:coreProperties>
</file>