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89" r:id="rId4"/>
    <p:sldId id="276" r:id="rId5"/>
    <p:sldId id="283" r:id="rId6"/>
    <p:sldId id="288" r:id="rId7"/>
    <p:sldId id="297" r:id="rId8"/>
    <p:sldId id="298" r:id="rId9"/>
    <p:sldId id="299" r:id="rId10"/>
    <p:sldId id="345" r:id="rId11"/>
    <p:sldId id="346" r:id="rId12"/>
    <p:sldId id="347" r:id="rId13"/>
    <p:sldId id="348" r:id="rId14"/>
    <p:sldId id="349" r:id="rId15"/>
    <p:sldId id="301" r:id="rId16"/>
    <p:sldId id="350" r:id="rId17"/>
    <p:sldId id="351" r:id="rId18"/>
    <p:sldId id="304" r:id="rId19"/>
    <p:sldId id="305" r:id="rId20"/>
    <p:sldId id="357" r:id="rId21"/>
    <p:sldId id="358" r:id="rId22"/>
    <p:sldId id="359" r:id="rId23"/>
    <p:sldId id="352" r:id="rId24"/>
    <p:sldId id="353" r:id="rId25"/>
    <p:sldId id="308" r:id="rId26"/>
    <p:sldId id="354" r:id="rId27"/>
    <p:sldId id="325" r:id="rId28"/>
    <p:sldId id="355" r:id="rId29"/>
    <p:sldId id="356" r:id="rId30"/>
    <p:sldId id="328" r:id="rId31"/>
    <p:sldId id="309" r:id="rId32"/>
    <p:sldId id="310" r:id="rId33"/>
    <p:sldId id="311" r:id="rId34"/>
    <p:sldId id="312" r:id="rId35"/>
    <p:sldId id="287" r:id="rId36"/>
    <p:sldId id="327" r:id="rId37"/>
    <p:sldId id="323" r:id="rId38"/>
    <p:sldId id="324" r:id="rId39"/>
    <p:sldId id="326" r:id="rId40"/>
    <p:sldId id="330" r:id="rId41"/>
    <p:sldId id="339" r:id="rId42"/>
    <p:sldId id="34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41" r:id="rId52"/>
    <p:sldId id="342" r:id="rId53"/>
    <p:sldId id="343" r:id="rId54"/>
    <p:sldId id="344" r:id="rId55"/>
    <p:sldId id="282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76" d="100"/>
          <a:sy n="76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0FC43-0686-465F-7D33-FDBFD2129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537FDF-2A7E-F582-4A79-1A1D02623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F61CA-427D-957A-4F4F-99BFD61B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7B961-EBE7-5162-7482-69FA878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DE88D-B840-F069-9154-328F533A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630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668DB-9752-4C6E-B430-81459DCB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D0A9F-0E5E-24C8-1974-07A1CE5F9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EA3AA-2A63-226C-7DC7-55FF5DD4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CE381-1567-C945-A81A-436F81C2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62EC1-8717-37E0-B5AF-718E43F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866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2F2D6D-A2E1-68E7-70CB-9F198B5CA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6E04F2-0362-A23F-602C-7B4D38C25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D62DDD-0344-8DCD-D338-6CB3B0DD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AA47E-F19F-2D79-C46D-D296EA46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C8B0A-8908-A036-6244-531D8151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629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3133D-62E7-6F42-1FDF-800B4DB5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FCA4E-7707-085B-6289-BB9D3A03F6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DD201E-574F-3107-6ABE-1E4099B28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E045F-B242-15E2-EB83-201C20559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471F1-9C21-F146-7067-EC58DEA65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3B3B01F-C11B-4C1C-92E6-43F7DA43DC4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33469-EBDC-7ECD-E619-131A6C3346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883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BF86E-D587-C8EC-2F82-A7D74A3F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3F730F-9112-F7F2-B153-59542BB0C0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73A13B-D301-D9DE-AFD2-A24DAA5A22F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81ADA92-65DF-8155-5723-3A06F156048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0B70CE-C881-1CC0-FB7D-3D0ED3331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92CAE7-D98C-E09C-AB89-01F8D903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CD2C321-C787-47D6-9F62-E2B8B07F23E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B5FDC1A1-9C68-0741-894B-54A2E8D5B27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04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CBD1B-2406-8D86-7CEF-5D6B3F98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BEBED-633A-694E-59E4-5EC0CA7C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FAE40-04AE-6E10-314C-01564FDA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DDC63-AF90-0FA9-C274-7B461DCE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3DCCC-F456-51F9-84FE-69475ACC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733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73CA4-3FB6-7F2A-938B-8AA5969A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CDA2E-CFBD-7A8C-8E56-3EDA82E3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041AD-F98A-5EC5-2D5B-E2202154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41BC3-C021-C5ED-618A-F8C91123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43BDFA-A94C-F266-E793-88467B14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30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AADE-6EEC-8805-A60B-73515B75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81AEB7-8C1A-0B25-42F6-EB0CFA7F1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0F4FC1-C587-C383-F159-56E0D5311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670867-B8FC-122C-71A3-7B48E651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354955-363A-65E2-DE73-6E2DE4FE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8E1E35-451B-3D2C-F124-59DAC688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281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DEB5-1F3E-4E15-9967-778334DC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BA71C-0245-BF3F-22B0-2EE96F7ED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57DCF0-4CBB-C27B-CF0D-D937D6073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F9D87D-3F72-8E05-2225-04A9BB494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815603-63EE-B598-1BDD-5DA60BDC2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AF0E8F-3A42-664F-14EC-D1D91CFB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449563-4500-299E-C5AE-E601051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49B432-45B5-AB02-6290-7C6DD4A6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97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3F4E0-7543-79C8-0393-4B5CE244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EA1FCD-8CE5-AFDB-3FC3-D858130A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CF3976-B92A-B229-D9E0-204CBA92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E6F1A6-E144-1AD9-CDB6-8CDA76D7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0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8DB65C-7F6C-2B70-6F17-DB55DF77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4CC459-601B-31B7-D891-5966D7F7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036716-036D-1325-4E2B-3F1AF79E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856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DFF15-617D-ACCF-7A54-3B574EBB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AFBE4-418B-0D3B-12EC-6A41F4AB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A666DA-D418-757D-850C-EEA0D65F0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CE41D7-4656-BE55-0651-9A2768EB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896E4-FE62-F5CC-E158-46466C13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C4EF04-E681-924A-7B09-ECD5BE3A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09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17452-1128-DC5A-1EC2-6C34D4C5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994176-43B2-ABED-0633-D9E8431FC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D01DF-CCF3-24E6-843C-4261842F0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DBE52-C7C4-410D-D699-9B49521D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957BC0-75BD-3EB2-9EDF-C871F680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0AEF6-E8DE-8477-57B8-53A2C395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388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6416A-198B-9A49-934E-7CB87D09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7168C-7745-1B61-4EE4-62EB79C38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DEC72-3656-030C-84FB-C8632F458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27.03.2024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1E9A1-A201-0381-83F6-E9814502A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9E6BFE-3E16-D84F-D49D-073C2C4A7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363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892" y="1187199"/>
            <a:ext cx="11108602" cy="4227968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+mn-lt"/>
              </a:rPr>
              <a:t>Основи мережевих </a:t>
            </a:r>
            <a:br>
              <a:rPr lang="uk-UA" sz="4800" b="1" dirty="0">
                <a:latin typeface="+mn-lt"/>
              </a:rPr>
            </a:br>
            <a:r>
              <a:rPr lang="uk-UA" sz="4800" b="1" dirty="0">
                <a:latin typeface="+mn-lt"/>
              </a:rPr>
              <a:t>ІТ</a:t>
            </a:r>
            <a:br>
              <a:rPr lang="uk-UA" sz="4800" b="1" dirty="0">
                <a:latin typeface="+mn-lt"/>
              </a:rPr>
            </a:br>
            <a:br>
              <a:rPr lang="uk-UA" sz="4800" b="1" dirty="0">
                <a:latin typeface="+mn-lt"/>
              </a:rPr>
            </a:br>
            <a:r>
              <a:rPr lang="uk-UA" sz="4800" b="1" dirty="0">
                <a:latin typeface="+mn-lt"/>
              </a:rPr>
              <a:t>Лекція 4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163" y="196564"/>
            <a:ext cx="108157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Залежно від застосування IP-адреса версії 4 може бути ідентифікована як: </a:t>
            </a:r>
          </a:p>
          <a:p>
            <a:r>
              <a:rPr lang="ru-RU" dirty="0"/>
              <a:t>– унікальна IP-адреса (Unicast IP-Address); </a:t>
            </a:r>
          </a:p>
          <a:p>
            <a:r>
              <a:rPr lang="ru-RU" dirty="0"/>
              <a:t>– групова IP-адреса (Multicast IP-Address); </a:t>
            </a:r>
          </a:p>
          <a:p>
            <a:r>
              <a:rPr lang="ru-RU" dirty="0"/>
              <a:t>– широкомовна IP-адреса (Broadcast IP-Address)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uk-UA" dirty="0"/>
          </a:p>
          <a:p>
            <a:endParaRPr lang="uk-U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Поділ </a:t>
            </a:r>
            <a:r>
              <a:rPr lang="en-US" dirty="0"/>
              <a:t>IP-</a:t>
            </a:r>
            <a:r>
              <a:rPr lang="ru-RU" dirty="0"/>
              <a:t>адреси версії 4 на частини здійснюється з використанням двох підходів: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– </a:t>
            </a:r>
            <a:r>
              <a:rPr lang="ru-RU" b="1" dirty="0"/>
              <a:t>класовий</a:t>
            </a:r>
            <a:r>
              <a:rPr lang="ru-RU" dirty="0"/>
              <a:t>, класова </a:t>
            </a:r>
            <a:r>
              <a:rPr lang="en-US" dirty="0"/>
              <a:t>IP-</a:t>
            </a:r>
            <a:r>
              <a:rPr lang="ru-RU" dirty="0"/>
              <a:t>адресація (</a:t>
            </a:r>
            <a:r>
              <a:rPr lang="en-US" dirty="0"/>
              <a:t>Classful IP-Addressing); </a:t>
            </a:r>
            <a:endParaRPr lang="uk-UA" dirty="0"/>
          </a:p>
          <a:p>
            <a:endParaRPr lang="en-US" dirty="0"/>
          </a:p>
          <a:p>
            <a:r>
              <a:rPr lang="en-US" dirty="0"/>
              <a:t>– </a:t>
            </a:r>
            <a:r>
              <a:rPr lang="ru-RU" b="1" dirty="0"/>
              <a:t>безкласовий</a:t>
            </a:r>
            <a:r>
              <a:rPr lang="ru-RU" dirty="0"/>
              <a:t>, безкласова </a:t>
            </a:r>
            <a:r>
              <a:rPr lang="en-US" dirty="0"/>
              <a:t>IP-</a:t>
            </a:r>
            <a:r>
              <a:rPr lang="ru-RU" dirty="0"/>
              <a:t>адресація (</a:t>
            </a:r>
            <a:r>
              <a:rPr lang="en-US" dirty="0"/>
              <a:t>Classless IP-Addressing).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8" y="1781752"/>
            <a:ext cx="7239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132002"/>
            <a:ext cx="113237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Класова IP-адресація </a:t>
            </a:r>
            <a:endParaRPr lang="en-US" sz="2400" b="1" dirty="0"/>
          </a:p>
          <a:p>
            <a:endParaRPr lang="ru-RU" dirty="0"/>
          </a:p>
          <a:p>
            <a:r>
              <a:rPr lang="ru-RU" dirty="0"/>
              <a:t>У класовому підході діапазон можливих IP-адрес оділяється на п’ять  класів.  У  кожному  з  класів  формуються  діапазони  IP-адрес мереж за правилами, які визначають структуру адреси та структуру старшого її байта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2" y="1506249"/>
            <a:ext cx="114776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36" y="299084"/>
            <a:ext cx="113053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Правило І визначає структуру адреси, тобто показує, яка частина  IP-адреси  є  IP-адресою (номером) мережі та яка частина – IP-адресою  (номером)  вузла.  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У  </a:t>
            </a:r>
            <a:r>
              <a:rPr lang="ru-RU" sz="2000" b="1" dirty="0"/>
              <a:t>класі  А</a:t>
            </a:r>
            <a:r>
              <a:rPr lang="ru-RU" sz="2000" dirty="0"/>
              <a:t>  на  IP-адресу  </a:t>
            </a:r>
            <a:r>
              <a:rPr lang="ru-RU" sz="2000" b="1" dirty="0"/>
              <a:t>мережі</a:t>
            </a:r>
            <a:r>
              <a:rPr lang="ru-RU" sz="2000" dirty="0"/>
              <a:t>  виділяється </a:t>
            </a:r>
            <a:r>
              <a:rPr lang="ru-RU" sz="2000" b="1" dirty="0"/>
              <a:t>один байт</a:t>
            </a:r>
            <a:r>
              <a:rPr lang="ru-RU" sz="2000" dirty="0"/>
              <a:t>, а на IP-адресу вузла – три байти. 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У </a:t>
            </a:r>
            <a:r>
              <a:rPr lang="ru-RU" sz="2000" b="1" dirty="0"/>
              <a:t>класі B</a:t>
            </a:r>
            <a:r>
              <a:rPr lang="ru-RU" sz="2000" dirty="0"/>
              <a:t> як на IP-адресу </a:t>
            </a:r>
            <a:r>
              <a:rPr lang="ru-RU" sz="2000" b="1" dirty="0"/>
              <a:t>мережі</a:t>
            </a:r>
            <a:r>
              <a:rPr lang="ru-RU" sz="2000" dirty="0"/>
              <a:t>, так і на IP-адресу вузла виділяється по </a:t>
            </a:r>
            <a:r>
              <a:rPr lang="ru-RU" sz="2000" b="1" dirty="0"/>
              <a:t>два байти</a:t>
            </a:r>
            <a:r>
              <a:rPr lang="ru-RU" sz="2000" dirty="0"/>
              <a:t>. </a:t>
            </a:r>
          </a:p>
          <a:p>
            <a:endParaRPr lang="en-US" sz="2000" dirty="0"/>
          </a:p>
          <a:p>
            <a:r>
              <a:rPr lang="ru-RU" sz="2000" dirty="0"/>
              <a:t>У </a:t>
            </a:r>
            <a:r>
              <a:rPr lang="ru-RU" sz="2000" b="1" dirty="0"/>
              <a:t>класі С</a:t>
            </a:r>
            <a:r>
              <a:rPr lang="ru-RU" sz="2000" dirty="0"/>
              <a:t> на IP-адресу </a:t>
            </a:r>
            <a:r>
              <a:rPr lang="ru-RU" sz="2000" b="1" dirty="0"/>
              <a:t>мережі</a:t>
            </a:r>
            <a:r>
              <a:rPr lang="ru-RU" sz="2000" dirty="0"/>
              <a:t> виділяється </a:t>
            </a:r>
            <a:r>
              <a:rPr lang="ru-RU" sz="2000" b="1" dirty="0"/>
              <a:t>три байти</a:t>
            </a:r>
            <a:r>
              <a:rPr lang="ru-RU" sz="2000" dirty="0"/>
              <a:t>, а на IP-адресу вузла – один байт. 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IP-адреси </a:t>
            </a:r>
            <a:r>
              <a:rPr lang="ru-RU" sz="2000" b="1" dirty="0"/>
              <a:t>класу D</a:t>
            </a:r>
            <a:r>
              <a:rPr lang="ru-RU" sz="2000" dirty="0"/>
              <a:t> застосовуються як </a:t>
            </a:r>
            <a:r>
              <a:rPr lang="ru-RU" sz="2000" b="1" dirty="0"/>
              <a:t>групові</a:t>
            </a:r>
            <a:r>
              <a:rPr lang="ru-RU" sz="2000" dirty="0"/>
              <a:t>.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IP-адреси  </a:t>
            </a:r>
            <a:r>
              <a:rPr lang="ru-RU" sz="2000" b="1" dirty="0"/>
              <a:t>класу E</a:t>
            </a:r>
            <a:r>
              <a:rPr lang="ru-RU" sz="2000" dirty="0"/>
              <a:t> </a:t>
            </a:r>
            <a:r>
              <a:rPr lang="ru-RU" sz="2000" b="1" dirty="0"/>
              <a:t>зарезервовані</a:t>
            </a:r>
            <a:r>
              <a:rPr lang="ru-RU" sz="2000" dirty="0"/>
              <a:t> для експериментального використання. </a:t>
            </a:r>
            <a:endParaRPr lang="en-US" sz="2000" dirty="0"/>
          </a:p>
          <a:p>
            <a:r>
              <a:rPr lang="ru-RU" sz="2000" dirty="0"/>
              <a:t>На практиці застосовуються адреси всіх класів, крім класу Е. 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Правило ІІ стосується лише старшого байта. За його допомогою формується і відображається структура цього байта у двійковій формі  для  кожного  класу.  Правило  ІІ  дає  змогу  сформувати  різні  за розміром діапазони IP-адрес мереж, що належать певним класам.</a:t>
            </a:r>
          </a:p>
        </p:txBody>
      </p:sp>
    </p:spTree>
    <p:extLst>
      <p:ext uri="{BB962C8B-B14F-4D97-AF65-F5344CB8AC3E}">
        <p14:creationId xmlns:p14="http://schemas.microsoft.com/office/powerpoint/2010/main" val="373564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" y="561853"/>
            <a:ext cx="11442595" cy="5617274"/>
          </a:xfrm>
        </p:spPr>
      </p:pic>
    </p:spTree>
    <p:extLst>
      <p:ext uri="{BB962C8B-B14F-4D97-AF65-F5344CB8AC3E}">
        <p14:creationId xmlns:p14="http://schemas.microsoft.com/office/powerpoint/2010/main" val="284427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07" y="655205"/>
            <a:ext cx="1172101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409285"/>
            <a:ext cx="11891705" cy="55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63" y="242793"/>
            <a:ext cx="11259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Приватні </a:t>
            </a:r>
            <a:r>
              <a:rPr lang="ru-RU" sz="2400" dirty="0"/>
              <a:t>IP-адреси (Private IP-Addresses), які були виділені для застосування у локальних мережах, що взагалі не мають підключення до глобальної мережі Інтернет або підключаються за допомогою технології заміни адрес NAT.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3" y="1657062"/>
            <a:ext cx="116490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036" y="242793"/>
            <a:ext cx="115731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Маска  мережі/підмережі  </a:t>
            </a:r>
            <a:r>
              <a:rPr lang="ru-RU" sz="2000" dirty="0"/>
              <a:t>(Network/Subnet  Mask)  –  додаткова спеціальним  чином  сформована  IP-адреса,  за  допомогою  якої зазначається, яка частина IP-адреси є IP-адресою мережі, а яка – IP-адресою  вузла.</a:t>
            </a:r>
          </a:p>
          <a:p>
            <a:endParaRPr lang="uk-UA" sz="2000" dirty="0"/>
          </a:p>
          <a:p>
            <a:r>
              <a:rPr lang="ru-RU" sz="2000" dirty="0"/>
              <a:t>Виділяють три види масок: </a:t>
            </a:r>
          </a:p>
          <a:p>
            <a:r>
              <a:rPr lang="ru-RU" sz="2000" dirty="0"/>
              <a:t>– пряма маска (</a:t>
            </a:r>
            <a:r>
              <a:rPr lang="en-US" sz="2000" dirty="0"/>
              <a:t>Subnet Mask); </a:t>
            </a:r>
          </a:p>
          <a:p>
            <a:r>
              <a:rPr lang="en-US" sz="2000" dirty="0"/>
              <a:t>– </a:t>
            </a:r>
            <a:r>
              <a:rPr lang="ru-RU" sz="2000" dirty="0"/>
              <a:t>інверсна маска (</a:t>
            </a:r>
            <a:r>
              <a:rPr lang="en-US" sz="2000" dirty="0"/>
              <a:t>Inverse Mask); </a:t>
            </a:r>
          </a:p>
          <a:p>
            <a:r>
              <a:rPr lang="en-US" sz="2000" dirty="0"/>
              <a:t>– </a:t>
            </a:r>
            <a:r>
              <a:rPr lang="ru-RU" sz="2000" dirty="0"/>
              <a:t>шаблонна маска (</a:t>
            </a:r>
            <a:r>
              <a:rPr lang="en-US" sz="2000" dirty="0"/>
              <a:t>Wildcard Mask).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6" y="3783664"/>
            <a:ext cx="10715625" cy="21621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633D3-CB31-E97A-3456-8E8CA2F15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60" y="1360086"/>
            <a:ext cx="52482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47" y="246889"/>
            <a:ext cx="7948036" cy="6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7" y="262139"/>
            <a:ext cx="118964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Безкласова IP-адресація </a:t>
            </a:r>
          </a:p>
          <a:p>
            <a:pPr algn="ctr"/>
            <a:endParaRPr lang="ru-RU" dirty="0"/>
          </a:p>
          <a:p>
            <a:r>
              <a:rPr lang="ru-RU" dirty="0"/>
              <a:t>Безкласова IP-адресація, також відома як механізм використання масок  підмереж  змінної  довжини  (VLSM,  Variable-Length  Subnet Masking),  передбачає,  що  ідентифікація  мережного  адаптера/інтерфейсу або мережі здійснюється за допомогою двох параметрів – IP-адреси  та  мережної  маски/префікса  мережі.  VLSM  складовою  безкласової маршрутизації (CIDR, Classless Inter-Domain Routing) – методу ІР-адресації та ІР-маршрутизації різних за розмірами ІР-мереж. </a:t>
            </a:r>
            <a:endParaRPr lang="en-US" dirty="0"/>
          </a:p>
          <a:p>
            <a:endParaRPr lang="ru-RU" dirty="0"/>
          </a:p>
          <a:p>
            <a:r>
              <a:rPr lang="ru-RU" dirty="0"/>
              <a:t>На  відміну  від  класової  IP-адресації  </a:t>
            </a:r>
            <a:r>
              <a:rPr lang="ru-RU" b="1" dirty="0"/>
              <a:t>у  безкласовій</a:t>
            </a:r>
            <a:r>
              <a:rPr lang="ru-RU" dirty="0"/>
              <a:t>  IP-адресації </a:t>
            </a:r>
            <a:r>
              <a:rPr lang="ru-RU" b="1" dirty="0"/>
              <a:t>поділ IP-адреси на частини </a:t>
            </a:r>
            <a:r>
              <a:rPr lang="ru-RU" dirty="0"/>
              <a:t>– IP-адресу (номер) мережі та IP-адресу (номер) вузла, – здійснюється не побайтово, а </a:t>
            </a:r>
            <a:r>
              <a:rPr lang="ru-RU" b="1" dirty="0"/>
              <a:t>побітово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248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4016116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МЕРЕЖЕВИЙ РІВЕНЬ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866CD2-D928-4651-4EF0-8DE2A1B6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80" y="258745"/>
            <a:ext cx="11734799" cy="6340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Щоб зрозуміти, що таке маскування підмережі змінної довжини (</a:t>
            </a:r>
            <a:r>
              <a:rPr lang="en-US" sz="1800" dirty="0"/>
              <a:t>VLSM), </a:t>
            </a:r>
            <a:r>
              <a:rPr lang="ru-RU" sz="1800" dirty="0"/>
              <a:t>розглянемо </a:t>
            </a:r>
            <a:r>
              <a:rPr lang="ru-RU" sz="1800" b="1" dirty="0"/>
              <a:t>приклад</a:t>
            </a:r>
            <a:r>
              <a:rPr lang="ru-RU" sz="1800" dirty="0"/>
              <a:t>. 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Припустимо, компанія придбала діапазон </a:t>
            </a:r>
            <a:r>
              <a:rPr lang="en-US" sz="1800" dirty="0"/>
              <a:t>IP-</a:t>
            </a:r>
            <a:r>
              <a:rPr lang="ru-RU" sz="1800" dirty="0"/>
              <a:t>адрес 37.1.1.0/24 (256 адрес). Компанія має 5 офісів, як показано на </a:t>
            </a:r>
            <a:r>
              <a:rPr lang="uk-UA" sz="1800" dirty="0"/>
              <a:t>рисунку</a:t>
            </a:r>
            <a:r>
              <a:rPr lang="ru-RU" sz="1800" dirty="0"/>
              <a:t> 1 нижче: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A3AA8-B639-E03E-48BE-8C7AF151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237" y="1636468"/>
            <a:ext cx="7429500" cy="4429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974549-5033-DDF3-EEBE-E231B67BC868}"/>
              </a:ext>
            </a:extLst>
          </p:cNvPr>
          <p:cNvSpPr txBox="1"/>
          <p:nvPr/>
        </p:nvSpPr>
        <p:spPr>
          <a:xfrm>
            <a:off x="8320035" y="2828835"/>
            <a:ext cx="35989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Перед нами стоїть завдання розбити на підмережі блок IP-адрес 37.1.1.0/24 і призначити кожному офісу свою IP-підмережу. 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Давайте подивимося, які є два способи зробити це.</a:t>
            </a:r>
          </a:p>
        </p:txBody>
      </p:sp>
    </p:spTree>
    <p:extLst>
      <p:ext uri="{BB962C8B-B14F-4D97-AF65-F5344CB8AC3E}">
        <p14:creationId xmlns:p14="http://schemas.microsoft.com/office/powerpoint/2010/main" val="372401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866CD2-D928-4651-4EF0-8DE2A1B6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231112"/>
            <a:ext cx="11696281" cy="6340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Перший підхід до вирішення цієї задачі полягає в тому, щоб розділити 256-адресний блок на чотири підмережі однакового розміру. Цей метод називається маскою підмережі фіксованої довжини (</a:t>
            </a:r>
            <a:r>
              <a:rPr lang="en-US" sz="2000" b="1" dirty="0"/>
              <a:t>Fixed Length Subnet Mask, FLSM</a:t>
            </a:r>
            <a:r>
              <a:rPr lang="en-US" sz="2000" dirty="0"/>
              <a:t>). </a:t>
            </a:r>
          </a:p>
          <a:p>
            <a:pPr marL="0" indent="0">
              <a:buNone/>
            </a:pPr>
            <a:r>
              <a:rPr lang="ru-RU" sz="2000" dirty="0"/>
              <a:t>Перевага цього підходу полягає в тому, що всі підмережі мають однакову маску підмережі, що робить процес дуже простим і менш схильним до помилок. Рисунок 2 нижче ілюструє цей приклад.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3C2FA6-085A-C499-D39B-EA42EED2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9896" y="2328967"/>
            <a:ext cx="5514975" cy="3667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9FE52D-175E-82F4-CC01-C806DD133667}"/>
              </a:ext>
            </a:extLst>
          </p:cNvPr>
          <p:cNvSpPr txBox="1"/>
          <p:nvPr/>
        </p:nvSpPr>
        <p:spPr>
          <a:xfrm>
            <a:off x="5993005" y="2224930"/>
            <a:ext cx="50903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Однак цей метод призводить до нераціональних витрат IP-адрес. </a:t>
            </a:r>
          </a:p>
          <a:p>
            <a:endParaRPr lang="ru-RU" dirty="0"/>
          </a:p>
          <a:p>
            <a:r>
              <a:rPr lang="ru-RU" dirty="0"/>
              <a:t>Наприклад, </a:t>
            </a:r>
            <a:r>
              <a:rPr lang="en-US" dirty="0"/>
              <a:t>Office</a:t>
            </a:r>
            <a:r>
              <a:rPr lang="ru-RU" dirty="0"/>
              <a:t>-4 має лише 10 користувачів, але ми виділяємо підмережу з 64 IP-адресами. Таким чином, 54 адреси залишаються невикористаними. </a:t>
            </a:r>
          </a:p>
          <a:p>
            <a:endParaRPr lang="ru-RU" dirty="0"/>
          </a:p>
          <a:p>
            <a:r>
              <a:rPr lang="ru-RU" dirty="0"/>
              <a:t>З точки зору компанії, це нераціональне використання ресурсів.</a:t>
            </a:r>
          </a:p>
        </p:txBody>
      </p:sp>
    </p:spTree>
    <p:extLst>
      <p:ext uri="{BB962C8B-B14F-4D97-AF65-F5344CB8AC3E}">
        <p14:creationId xmlns:p14="http://schemas.microsoft.com/office/powerpoint/2010/main" val="153980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866CD2-D928-4651-4EF0-8DE2A1B6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63" y="70338"/>
            <a:ext cx="12098215" cy="6340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VLSM</a:t>
            </a:r>
            <a:r>
              <a:rPr lang="en-US" sz="2000" dirty="0"/>
              <a:t> </a:t>
            </a:r>
            <a:r>
              <a:rPr lang="ru-RU" sz="2000" dirty="0"/>
              <a:t>розшифровується як </a:t>
            </a:r>
            <a:r>
              <a:rPr lang="en-US" sz="2000" b="1" dirty="0"/>
              <a:t>Variable Length Subnet Mask</a:t>
            </a:r>
            <a:r>
              <a:rPr lang="ru-RU" sz="2000" dirty="0"/>
              <a:t>. </a:t>
            </a:r>
            <a:r>
              <a:rPr lang="en-US" sz="2000" dirty="0"/>
              <a:t>VLSM - </a:t>
            </a:r>
            <a:r>
              <a:rPr lang="ru-RU" sz="2000" dirty="0"/>
              <a:t>це метод створення підмереж, який дозволяє мережевим адміністраторам ефективніше розподіляти </a:t>
            </a:r>
            <a:r>
              <a:rPr lang="en-US" sz="2000" dirty="0"/>
              <a:t>IP-</a:t>
            </a:r>
            <a:r>
              <a:rPr lang="ru-RU" sz="2000" dirty="0"/>
              <a:t>адреси, використовуючи різні маски підмереж для різних сегментів мережі. </a:t>
            </a:r>
            <a:r>
              <a:rPr lang="uk-UA" sz="2000" dirty="0"/>
              <a:t>Вона</a:t>
            </a:r>
            <a:r>
              <a:rPr lang="ru-RU" sz="2000" dirty="0"/>
              <a:t> забезпечує більшу гнучкість у призначенні </a:t>
            </a:r>
            <a:r>
              <a:rPr lang="en-US" sz="2000" dirty="0"/>
              <a:t>IP-</a:t>
            </a:r>
            <a:r>
              <a:rPr lang="ru-RU" sz="2000" dirty="0"/>
              <a:t>адрес, створюючи підмережі різного розміру залежно від конкретних потреб і кількості хостів у кожній підмережі. Цей метод допомагає зменшити втрати </a:t>
            </a:r>
            <a:r>
              <a:rPr lang="en-US" sz="2000" dirty="0"/>
              <a:t>IP-</a:t>
            </a:r>
            <a:r>
              <a:rPr lang="ru-RU" sz="2000" dirty="0"/>
              <a:t>адрес і краще використовувати доступний </a:t>
            </a:r>
            <a:r>
              <a:rPr lang="en-US" sz="2000" dirty="0"/>
              <a:t>IP-</a:t>
            </a:r>
            <a:r>
              <a:rPr lang="ru-RU" sz="2000" dirty="0"/>
              <a:t>простір.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AADC6-6887-A735-BC7E-1C5D76EF4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2466" y="2268677"/>
            <a:ext cx="5514975" cy="3667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5191B-595A-15A1-00D0-639C47956063}"/>
              </a:ext>
            </a:extLst>
          </p:cNvPr>
          <p:cNvSpPr txBox="1"/>
          <p:nvPr/>
        </p:nvSpPr>
        <p:spPr>
          <a:xfrm>
            <a:off x="5204260" y="1563082"/>
            <a:ext cx="691326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Зверніть увагу, що при використанні </a:t>
            </a:r>
            <a:r>
              <a:rPr lang="en-US" dirty="0"/>
              <a:t>VLSM </a:t>
            </a:r>
            <a:r>
              <a:rPr lang="ru-RU" dirty="0"/>
              <a:t>у нас залишається </a:t>
            </a:r>
            <a:r>
              <a:rPr lang="ru-RU" i="1" dirty="0"/>
              <a:t>112 вільних </a:t>
            </a:r>
            <a:r>
              <a:rPr lang="en-US" i="1" dirty="0"/>
              <a:t>IP-</a:t>
            </a:r>
            <a:r>
              <a:rPr lang="ru-RU" i="1" dirty="0"/>
              <a:t>адрес</a:t>
            </a:r>
            <a:r>
              <a:rPr lang="ru-RU" dirty="0"/>
              <a:t>, які ми можемо виділити для іншого місця в майбутньому. У порівнянні з підходом </a:t>
            </a:r>
            <a:r>
              <a:rPr lang="en-US" dirty="0"/>
              <a:t>FLSM, </a:t>
            </a:r>
            <a:r>
              <a:rPr lang="ru-RU" dirty="0"/>
              <a:t>цей метод набагато ефективніший. Основна ідея полягає в тому, що </a:t>
            </a:r>
            <a:r>
              <a:rPr lang="en-US" u="sng" dirty="0"/>
              <a:t>VLSM </a:t>
            </a:r>
            <a:r>
              <a:rPr lang="ru-RU" u="sng" dirty="0"/>
              <a:t>дозволяє нам розділити простір </a:t>
            </a:r>
            <a:r>
              <a:rPr lang="en-US" u="sng" dirty="0"/>
              <a:t>IP-</a:t>
            </a:r>
            <a:r>
              <a:rPr lang="ru-RU" u="sng" dirty="0"/>
              <a:t>адрес на підмережі різного розміру залежно від конкретних вимог </a:t>
            </a:r>
            <a:r>
              <a:rPr lang="ru-RU" dirty="0"/>
              <a:t>кожного офісу. Це допомагає мінімізувати втрати </a:t>
            </a:r>
            <a:r>
              <a:rPr lang="en-US" dirty="0"/>
              <a:t>IP-</a:t>
            </a:r>
            <a:r>
              <a:rPr lang="ru-RU" dirty="0"/>
              <a:t>адрес, оскільки кожній підмережі присвоюється лише необхідна кількість </a:t>
            </a:r>
            <a:r>
              <a:rPr lang="en-US" dirty="0"/>
              <a:t>IP-</a:t>
            </a:r>
            <a:r>
              <a:rPr lang="ru-RU" dirty="0"/>
              <a:t>адрес замість використання підмереж фіксованого розміру, які можуть бути занадто великими або занадто малими для цієї мети.</a:t>
            </a:r>
          </a:p>
          <a:p>
            <a:endParaRPr lang="ru-RU" dirty="0"/>
          </a:p>
          <a:p>
            <a:r>
              <a:rPr lang="ru-RU" dirty="0"/>
              <a:t>З іншого боку, єдиним недоліком цього підходу є його складність. Метод створення підмереж </a:t>
            </a:r>
            <a:r>
              <a:rPr lang="en-US" dirty="0"/>
              <a:t>VLSM </a:t>
            </a:r>
            <a:r>
              <a:rPr lang="ru-RU" dirty="0"/>
              <a:t>вимагає більш складного планування, проектування та адміністрування, ніж підхід </a:t>
            </a:r>
            <a:r>
              <a:rPr lang="en-US" dirty="0"/>
              <a:t>FLSM. </a:t>
            </a:r>
            <a:r>
              <a:rPr lang="ru-RU" dirty="0"/>
              <a:t>Якщо ми не сплануємо заздалегідь, як ми розбиваємо наші блоки </a:t>
            </a:r>
            <a:r>
              <a:rPr lang="en-US" dirty="0"/>
              <a:t>IP-</a:t>
            </a:r>
            <a:r>
              <a:rPr lang="ru-RU" dirty="0"/>
              <a:t>адрес на підмережі, ми можемо отримати фрагментацію </a:t>
            </a:r>
            <a:r>
              <a:rPr lang="en-US" dirty="0"/>
              <a:t>IP-</a:t>
            </a:r>
            <a:r>
              <a:rPr lang="ru-RU" dirty="0"/>
              <a:t>адрес, тобто деякі діапазони </a:t>
            </a:r>
            <a:r>
              <a:rPr lang="en-US" dirty="0"/>
              <a:t>IP-</a:t>
            </a:r>
            <a:r>
              <a:rPr lang="ru-RU" dirty="0"/>
              <a:t>адрес можуть бути не суміжними.</a:t>
            </a:r>
          </a:p>
        </p:txBody>
      </p:sp>
    </p:spTree>
    <p:extLst>
      <p:ext uri="{BB962C8B-B14F-4D97-AF65-F5344CB8AC3E}">
        <p14:creationId xmlns:p14="http://schemas.microsoft.com/office/powerpoint/2010/main" val="155063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5" y="134504"/>
            <a:ext cx="97631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4253923"/>
            <a:ext cx="9848850" cy="1638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15" y="83127"/>
            <a:ext cx="98583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6" y="345035"/>
            <a:ext cx="115916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Приклад. </a:t>
            </a:r>
            <a:r>
              <a:rPr lang="ru-RU" sz="2000" dirty="0"/>
              <a:t>Для  заданої  IP-адреси  мережного  адаптера/інтерфейсу вузла 175.12.187.92 та префікса /21 мережі із застосуванням безкласового підходу визначити такі параметри IP-адресації: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маску (пряму  маску)  мережі;  </a:t>
            </a:r>
          </a:p>
          <a:p>
            <a:pPr marL="342900" indent="-342900">
              <a:buFontTx/>
              <a:buChar char="-"/>
            </a:pPr>
            <a:r>
              <a:rPr lang="ru-RU" sz="2000" dirty="0" err="1"/>
              <a:t>інверсну</a:t>
            </a:r>
            <a:r>
              <a:rPr lang="ru-RU" sz="2000" dirty="0"/>
              <a:t>  маску  мережі;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 IP-адресу  (номер) мережі;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IP-адресу (номер) вузла; </a:t>
            </a:r>
          </a:p>
          <a:p>
            <a:pPr marL="342900" indent="-342900">
              <a:buFontTx/>
              <a:buChar char="-"/>
            </a:pPr>
            <a:r>
              <a:rPr lang="ru-RU" sz="2000" dirty="0" err="1"/>
              <a:t>мінімальну</a:t>
            </a:r>
            <a:r>
              <a:rPr lang="ru-RU" sz="2000" dirty="0"/>
              <a:t> IP-адресу діапазону, що може використовуватися для адресації вузлів мережі; </a:t>
            </a:r>
          </a:p>
          <a:p>
            <a:pPr marL="342900" indent="-342900">
              <a:buFontTx/>
              <a:buChar char="-"/>
            </a:pPr>
            <a:r>
              <a:rPr lang="ru-RU" sz="2000" dirty="0" err="1"/>
              <a:t>максимальну</a:t>
            </a:r>
            <a:r>
              <a:rPr lang="ru-RU" sz="2000" dirty="0"/>
              <a:t> IP-адресу  діапазону,  що  може  використовуватися  для  адресації вузлів мережі; </a:t>
            </a:r>
          </a:p>
          <a:p>
            <a:pPr marL="342900" indent="-342900">
              <a:buFontTx/>
              <a:buChar char="-"/>
            </a:pPr>
            <a:r>
              <a:rPr lang="ru-RU" sz="2000" dirty="0" err="1"/>
              <a:t>широкомовну</a:t>
            </a:r>
            <a:r>
              <a:rPr lang="ru-RU" sz="2000" dirty="0"/>
              <a:t> IP-адресу мережі; кількість вузлів (IP-адрес вузлів), які можуть входити в мережу. </a:t>
            </a:r>
          </a:p>
          <a:p>
            <a:endParaRPr lang="ru-RU" sz="2000" dirty="0"/>
          </a:p>
          <a:p>
            <a:r>
              <a:rPr lang="ru-RU" sz="2000" b="1" dirty="0"/>
              <a:t>Розв’язання</a:t>
            </a:r>
            <a:r>
              <a:rPr lang="ru-RU" sz="2000" dirty="0"/>
              <a:t>. Для розв’язання даної задачі переводимо IP-адресу 175.12.187.92 з десяткової у двійкову систему числення: </a:t>
            </a:r>
          </a:p>
          <a:p>
            <a:r>
              <a:rPr lang="ru-RU" sz="2000" dirty="0"/>
              <a:t>10101111.00001100.10111011.01011100 </a:t>
            </a:r>
          </a:p>
          <a:p>
            <a:endParaRPr lang="uk-UA" sz="2000" dirty="0"/>
          </a:p>
          <a:p>
            <a:r>
              <a:rPr lang="ru-RU" sz="2000" dirty="0"/>
              <a:t>Для  визначення  маски  мережі  скористаємося  такими  твердженнями: довжина маски мережі становить 32 біти; маска мережі у двійковій системі числення подається як дві взаємопродовжувальні </a:t>
            </a:r>
          </a:p>
          <a:p>
            <a:r>
              <a:rPr lang="ru-RU" sz="2000" dirty="0"/>
              <a:t>послідовності:  перша  послідовність  (ліворуч)  –  неперервна послідовність  одиниць  та  друга  послідовність  (праворуч)  –  неперервна послідовність нулів.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77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95286"/>
            <a:ext cx="119050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Записуємо маску мережі як послідовність одиниць (їх кількість – префікс показує кількість бітів, які використовуються для адресації (номера)  мережі)  та  нулів  (решта  бітів,  які  використовуються  для </a:t>
            </a:r>
          </a:p>
          <a:p>
            <a:r>
              <a:rPr lang="ru-RU" sz="2000" dirty="0"/>
              <a:t>адресації (номера) вузла):  </a:t>
            </a:r>
          </a:p>
          <a:p>
            <a:endParaRPr lang="ru-RU" sz="2000" dirty="0"/>
          </a:p>
          <a:p>
            <a:pPr algn="ctr"/>
            <a:r>
              <a:rPr lang="ru-RU" sz="2000" b="1" dirty="0"/>
              <a:t>11111111.11111111.11111</a:t>
            </a:r>
            <a:r>
              <a:rPr lang="ru-RU" sz="2000" dirty="0"/>
              <a:t>000.00000000 </a:t>
            </a:r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вигляд: </a:t>
            </a:r>
          </a:p>
          <a:p>
            <a:endParaRPr lang="ru-RU" sz="2000" dirty="0"/>
          </a:p>
          <a:p>
            <a:pPr algn="ctr"/>
            <a:r>
              <a:rPr lang="ru-RU" sz="2000" dirty="0"/>
              <a:t>255.255.248.0 </a:t>
            </a:r>
          </a:p>
          <a:p>
            <a:endParaRPr lang="ru-RU" sz="2000" dirty="0"/>
          </a:p>
          <a:p>
            <a:r>
              <a:rPr lang="ru-RU" sz="2000" dirty="0"/>
              <a:t>Інверсна  маска  визначається  шляхом  виконання  логічної операції інверсії (логічне NOT) над кожним з бітів прямої маски. Результат  виконання  інверсії  над  попередньо  визначеною прямою маскою у двійковій системі числення має вигляд: </a:t>
            </a:r>
          </a:p>
          <a:p>
            <a:endParaRPr lang="ru-RU" sz="2000" dirty="0"/>
          </a:p>
          <a:p>
            <a:pPr algn="ctr"/>
            <a:r>
              <a:rPr lang="ru-RU" sz="2000" dirty="0"/>
              <a:t>00000000.00000000.00000</a:t>
            </a:r>
            <a:r>
              <a:rPr lang="ru-RU" sz="2000" b="1" dirty="0"/>
              <a:t>111.11111111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вигляд:</a:t>
            </a:r>
          </a:p>
          <a:p>
            <a:endParaRPr lang="ru-RU" sz="2000" dirty="0"/>
          </a:p>
          <a:p>
            <a:pPr algn="ctr"/>
            <a:r>
              <a:rPr lang="ru-RU" sz="2000" dirty="0"/>
              <a:t>0.0.7.255</a:t>
            </a:r>
          </a:p>
        </p:txBody>
      </p:sp>
    </p:spTree>
    <p:extLst>
      <p:ext uri="{BB962C8B-B14F-4D97-AF65-F5344CB8AC3E}">
        <p14:creationId xmlns:p14="http://schemas.microsoft.com/office/powerpoint/2010/main" val="1969348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5" y="277090"/>
            <a:ext cx="115916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IP-адреса мережі визначається шляхом накладання прямої маски на вихідну IP-адресу, тобто виконання логічної операції кон’юнкції (логічне  AND)  між  відповідними  бітами  вихідної  IP-адреси  та прямої маски: </a:t>
            </a:r>
          </a:p>
          <a:p>
            <a:endParaRPr lang="ru-RU" sz="2400" dirty="0"/>
          </a:p>
          <a:p>
            <a:pPr algn="ctr"/>
            <a:r>
              <a:rPr lang="ru-RU" sz="2400" dirty="0"/>
              <a:t>10101111.00001100.10111011.01011100 </a:t>
            </a:r>
          </a:p>
          <a:p>
            <a:pPr algn="ctr"/>
            <a:r>
              <a:rPr lang="ru-RU" sz="2400" b="1" u="sng" dirty="0"/>
              <a:t>11111111.11111111.11111</a:t>
            </a:r>
            <a:r>
              <a:rPr lang="ru-RU" sz="2400" u="sng" dirty="0"/>
              <a:t>000.00000000</a:t>
            </a:r>
            <a:r>
              <a:rPr lang="ru-RU" sz="2400" dirty="0"/>
              <a:t> </a:t>
            </a:r>
          </a:p>
          <a:p>
            <a:pPr algn="ctr"/>
            <a:r>
              <a:rPr lang="ru-RU" sz="2400" b="1" dirty="0"/>
              <a:t>10101111.00001100.10111</a:t>
            </a:r>
            <a:r>
              <a:rPr lang="ru-RU" sz="2400" dirty="0"/>
              <a:t>000.00000000 </a:t>
            </a:r>
          </a:p>
          <a:p>
            <a:endParaRPr lang="ru-RU" sz="2000" dirty="0"/>
          </a:p>
          <a:p>
            <a:r>
              <a:rPr lang="ru-RU" sz="2000" dirty="0"/>
              <a:t>Результат  виконання  кон’юнкції  між  відповідними  бітами вихідної  IP-адреси  та  прямої  маски  у  двійковій  системі  числення має вигляд: </a:t>
            </a:r>
          </a:p>
          <a:p>
            <a:endParaRPr lang="ru-RU" sz="2000" dirty="0"/>
          </a:p>
          <a:p>
            <a:pPr algn="ctr"/>
            <a:r>
              <a:rPr lang="ru-RU" sz="2400" b="1" dirty="0"/>
              <a:t>10101111.00001100.10111</a:t>
            </a:r>
            <a:r>
              <a:rPr lang="ru-RU" sz="2400" dirty="0"/>
              <a:t>000.00000000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вигляд: </a:t>
            </a:r>
          </a:p>
          <a:p>
            <a:endParaRPr lang="ru-RU" sz="2000" dirty="0"/>
          </a:p>
          <a:p>
            <a:pPr algn="ctr"/>
            <a:r>
              <a:rPr lang="ru-RU" sz="2000" dirty="0"/>
              <a:t>175.12.184.0 </a:t>
            </a:r>
          </a:p>
        </p:txBody>
      </p:sp>
    </p:spTree>
    <p:extLst>
      <p:ext uri="{BB962C8B-B14F-4D97-AF65-F5344CB8AC3E}">
        <p14:creationId xmlns:p14="http://schemas.microsoft.com/office/powerpoint/2010/main" val="2421182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695" y="299803"/>
            <a:ext cx="114524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IP-адреса  вузла  визначається  шляхом  накладання  інверсної маски  на  вихідну  IP-адресу,  тобто  виконання  логічної  операції кон’юнкції  (логічне  AND)  між  відповідними  бітами  вихідної  IP-</a:t>
            </a:r>
          </a:p>
          <a:p>
            <a:r>
              <a:rPr lang="ru-RU" sz="2000" dirty="0"/>
              <a:t>адреси та інверсної маски: </a:t>
            </a:r>
          </a:p>
          <a:p>
            <a:endParaRPr lang="ru-RU" sz="2000" dirty="0"/>
          </a:p>
          <a:p>
            <a:pPr algn="ctr"/>
            <a:r>
              <a:rPr lang="ru-RU" sz="2400" dirty="0"/>
              <a:t>10101111.00001100.10111011.01011100 </a:t>
            </a:r>
          </a:p>
          <a:p>
            <a:pPr algn="ctr"/>
            <a:r>
              <a:rPr lang="ru-RU" sz="2400" u="sng" dirty="0"/>
              <a:t>00000000.00000000.00000</a:t>
            </a:r>
            <a:r>
              <a:rPr lang="ru-RU" sz="2400" b="1" u="sng" dirty="0"/>
              <a:t>111.11111111 </a:t>
            </a:r>
          </a:p>
          <a:p>
            <a:pPr algn="ctr"/>
            <a:r>
              <a:rPr lang="ru-RU" sz="2400" dirty="0"/>
              <a:t>00000000.00000000.00000</a:t>
            </a:r>
            <a:r>
              <a:rPr lang="ru-RU" sz="2400" b="1" dirty="0"/>
              <a:t>011.01011100 </a:t>
            </a:r>
          </a:p>
          <a:p>
            <a:endParaRPr lang="ru-RU" sz="2000" dirty="0"/>
          </a:p>
          <a:p>
            <a:r>
              <a:rPr lang="ru-RU" sz="2000" dirty="0"/>
              <a:t>Результат  виконання  кон’юнкції  між  відповідними  </a:t>
            </a:r>
            <a:r>
              <a:rPr lang="ru-RU" sz="2000" dirty="0" err="1"/>
              <a:t>бітами</a:t>
            </a:r>
            <a:r>
              <a:rPr lang="ru-RU" sz="2000" dirty="0"/>
              <a:t>  </a:t>
            </a:r>
            <a:r>
              <a:rPr lang="ru-RU" sz="2000" dirty="0" err="1"/>
              <a:t>вихідної</a:t>
            </a:r>
            <a:r>
              <a:rPr lang="ru-RU" sz="2000" dirty="0"/>
              <a:t> IP-адреси та інверсної маски у двійковій системі </a:t>
            </a:r>
            <a:r>
              <a:rPr lang="ru-RU" sz="2000" dirty="0" err="1"/>
              <a:t>числення</a:t>
            </a:r>
            <a:r>
              <a:rPr lang="ru-RU" sz="2000" dirty="0"/>
              <a:t> має вигляд: </a:t>
            </a:r>
          </a:p>
          <a:p>
            <a:endParaRPr lang="ru-RU" sz="2000" dirty="0"/>
          </a:p>
          <a:p>
            <a:pPr algn="ctr"/>
            <a:r>
              <a:rPr lang="ru-RU" sz="2400" dirty="0"/>
              <a:t>00000000.00000000.00000</a:t>
            </a:r>
            <a:r>
              <a:rPr lang="ru-RU" sz="2400" b="1" dirty="0"/>
              <a:t>011.01011100 </a:t>
            </a:r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вигляд: </a:t>
            </a:r>
          </a:p>
          <a:p>
            <a:endParaRPr lang="ru-RU" sz="2000" dirty="0"/>
          </a:p>
          <a:p>
            <a:pPr algn="ctr"/>
            <a:r>
              <a:rPr lang="ru-RU" sz="2400" dirty="0"/>
              <a:t>0.0.3.92 </a:t>
            </a:r>
          </a:p>
        </p:txBody>
      </p:sp>
    </p:spTree>
    <p:extLst>
      <p:ext uri="{BB962C8B-B14F-4D97-AF65-F5344CB8AC3E}">
        <p14:creationId xmlns:p14="http://schemas.microsoft.com/office/powerpoint/2010/main" val="307652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68" y="0"/>
            <a:ext cx="1191741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 і  в  разі  використання  класового  підходу,  IP-адреса  мережі і широкомовна  IP-адреса  (нульова  й  остання IP-адреси відповідно) не можуть призначатися вузлам. Тому мінімальною IP-адресою для діапазону,  який  може  використовуватися  для  адресації  вузлів мережі,  є  IP-адреса,  наступна  за  IP-адресою  мережі,  а  максималь-</a:t>
            </a:r>
          </a:p>
          <a:p>
            <a:r>
              <a:rPr lang="ru-RU" dirty="0"/>
              <a:t>ною IP-адресою – IP-адреса, яка передує широкомовній IP-адресі. </a:t>
            </a:r>
          </a:p>
          <a:p>
            <a:r>
              <a:rPr lang="ru-RU" dirty="0"/>
              <a:t>У нашому випадку мінімальна IP-адреса для нумерації вузлів у двійковій та десятковій системах числення має вигляд: </a:t>
            </a:r>
          </a:p>
          <a:p>
            <a:endParaRPr lang="ru-RU" dirty="0"/>
          </a:p>
          <a:p>
            <a:r>
              <a:rPr lang="ru-RU" sz="2000" dirty="0"/>
              <a:t>10101111.00001100.10111</a:t>
            </a:r>
            <a:r>
              <a:rPr lang="ru-RU" sz="2000" b="1" dirty="0"/>
              <a:t>000.00000001 </a:t>
            </a:r>
          </a:p>
          <a:p>
            <a:r>
              <a:rPr lang="ru-RU" sz="2000" dirty="0"/>
              <a:t>175.12.184.1 </a:t>
            </a:r>
          </a:p>
          <a:p>
            <a:endParaRPr lang="ru-RU" dirty="0"/>
          </a:p>
          <a:p>
            <a:r>
              <a:rPr lang="ru-RU" dirty="0"/>
              <a:t>Максимальна </a:t>
            </a:r>
            <a:r>
              <a:rPr lang="en-US" dirty="0"/>
              <a:t>IP-</a:t>
            </a:r>
            <a:r>
              <a:rPr lang="ru-RU" dirty="0"/>
              <a:t>адреса для нумерації вузлів відповідно має вигляд: </a:t>
            </a:r>
          </a:p>
          <a:p>
            <a:r>
              <a:rPr lang="ru-RU" dirty="0"/>
              <a:t>10101111.00001100.10111</a:t>
            </a:r>
            <a:r>
              <a:rPr lang="ru-RU" b="1" dirty="0"/>
              <a:t>111.11111110</a:t>
            </a:r>
            <a:r>
              <a:rPr lang="ru-RU" dirty="0"/>
              <a:t> </a:t>
            </a:r>
          </a:p>
          <a:p>
            <a:r>
              <a:rPr lang="ru-RU" dirty="0"/>
              <a:t>175.12.191.254 </a:t>
            </a:r>
          </a:p>
          <a:p>
            <a:endParaRPr lang="ru-RU" dirty="0"/>
          </a:p>
          <a:p>
            <a:r>
              <a:rPr lang="ru-RU" dirty="0"/>
              <a:t>Широкомовна </a:t>
            </a:r>
            <a:r>
              <a:rPr lang="en-US" dirty="0"/>
              <a:t>IP-</a:t>
            </a:r>
            <a:r>
              <a:rPr lang="ru-RU" dirty="0"/>
              <a:t>адреса відповідно має вигляд: </a:t>
            </a:r>
          </a:p>
          <a:p>
            <a:r>
              <a:rPr lang="ru-RU" dirty="0"/>
              <a:t>10101111.00001100.10111</a:t>
            </a:r>
            <a:r>
              <a:rPr lang="ru-RU" b="1" dirty="0"/>
              <a:t>111.11111111</a:t>
            </a:r>
            <a:r>
              <a:rPr lang="ru-RU" dirty="0"/>
              <a:t> </a:t>
            </a:r>
          </a:p>
          <a:p>
            <a:r>
              <a:rPr lang="ru-RU" dirty="0"/>
              <a:t>175.12.191.255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8" y="4680053"/>
            <a:ext cx="73056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71" y="221672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uk-UA" sz="2800" b="1" cap="none" dirty="0">
                <a:latin typeface="+mn-lt"/>
              </a:rPr>
              <a:t>Для чого нам мережевий рівень?</a:t>
            </a:r>
            <a:br>
              <a:rPr lang="uk-UA" sz="2800" b="1" cap="none" dirty="0">
                <a:latin typeface="+mn-lt"/>
              </a:rPr>
            </a:br>
            <a:r>
              <a:rPr lang="uk-UA" sz="2800" b="1" cap="none" dirty="0">
                <a:latin typeface="+mn-lt"/>
              </a:rPr>
              <a:t>Чи можливий І</a:t>
            </a:r>
            <a:r>
              <a:rPr lang="en-US" sz="2800" b="1" cap="none" dirty="0">
                <a:latin typeface="+mn-lt"/>
              </a:rPr>
              <a:t>nternet </a:t>
            </a:r>
            <a:r>
              <a:rPr lang="uk-UA" sz="2800" b="1" cap="none" dirty="0">
                <a:latin typeface="+mn-lt"/>
              </a:rPr>
              <a:t>на</a:t>
            </a:r>
            <a:r>
              <a:rPr lang="ru-RU" sz="2800" b="1" cap="none" dirty="0">
                <a:latin typeface="+mn-lt"/>
              </a:rPr>
              <a:t> </a:t>
            </a:r>
            <a:r>
              <a:rPr lang="uk-UA" sz="2800" b="1" cap="none" dirty="0">
                <a:latin typeface="+mn-lt"/>
              </a:rPr>
              <a:t>Е</a:t>
            </a:r>
            <a:r>
              <a:rPr lang="en-US" sz="2800" b="1" cap="none" dirty="0">
                <a:latin typeface="+mn-lt"/>
              </a:rPr>
              <a:t>thernet</a:t>
            </a:r>
            <a:r>
              <a:rPr lang="uk-UA" sz="2800" b="1" cap="none" dirty="0">
                <a:latin typeface="+mn-lt"/>
              </a:rPr>
              <a:t>’і?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71" y="1547993"/>
            <a:ext cx="8493363" cy="358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045" y="5010855"/>
            <a:ext cx="7583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Різні технології канального рівня!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Таблиця комутації містить всі МАС</a:t>
            </a:r>
            <a:r>
              <a:rPr lang="en-US" sz="2400" dirty="0"/>
              <a:t> </a:t>
            </a:r>
            <a:endParaRPr lang="uk-U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Різні </a:t>
            </a:r>
            <a:r>
              <a:rPr lang="en-US" sz="2400" dirty="0"/>
              <a:t>MTU</a:t>
            </a:r>
            <a:r>
              <a:rPr lang="uk-UA" sz="2400" dirty="0"/>
              <a:t>   </a:t>
            </a:r>
            <a:r>
              <a:rPr lang="en-US" sz="2400" dirty="0"/>
              <a:t>(Ethernet – 1500</a:t>
            </a:r>
            <a:r>
              <a:rPr lang="uk-UA" sz="2400" dirty="0"/>
              <a:t> байт, а</a:t>
            </a:r>
            <a:r>
              <a:rPr lang="en-US" sz="2400" dirty="0"/>
              <a:t>   Wi-Fi – 2304</a:t>
            </a:r>
            <a:r>
              <a:rPr lang="uk-UA" sz="2400" dirty="0"/>
              <a:t> байт</a:t>
            </a:r>
            <a:r>
              <a:rPr lang="en-US" sz="2400" dirty="0"/>
              <a:t>)</a:t>
            </a:r>
            <a:endParaRPr lang="uk-U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Вічні проблеми з </a:t>
            </a:r>
            <a:r>
              <a:rPr lang="en-US" sz="2400" dirty="0"/>
              <a:t>STP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94695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82072" cy="703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IP-адресація версії 6 </a:t>
            </a:r>
          </a:p>
          <a:p>
            <a:endParaRPr lang="ru-RU" sz="2000" dirty="0"/>
          </a:p>
          <a:p>
            <a:r>
              <a:rPr lang="ru-RU" sz="2000" dirty="0"/>
              <a:t>IP-адреса версії 6 має довжину </a:t>
            </a:r>
            <a:r>
              <a:rPr lang="ru-RU" sz="2000" b="1" dirty="0"/>
              <a:t>128 бітів (16 байтів)</a:t>
            </a:r>
            <a:r>
              <a:rPr lang="ru-RU" sz="2000" dirty="0"/>
              <a:t>. Запис такої адреси  здійснюється  у  шістнадцятковій  формі  числення  як  вісім груп по 16 бітів (два байти), як роздільник груп застосовується двокрапка. </a:t>
            </a:r>
          </a:p>
          <a:p>
            <a:r>
              <a:rPr lang="ru-RU" sz="2000" dirty="0"/>
              <a:t>Діапазон можливих IP-адрес версії 6 містить 2128 IP-адрес і має вигляд: </a:t>
            </a:r>
          </a:p>
          <a:p>
            <a:endParaRPr lang="ru-RU" sz="2000" dirty="0"/>
          </a:p>
          <a:p>
            <a:r>
              <a:rPr lang="ru-RU" sz="2000" dirty="0"/>
              <a:t>0000:0000:0000:0000:0000:0000:0000:0000 –  </a:t>
            </a:r>
          </a:p>
          <a:p>
            <a:r>
              <a:rPr lang="ru-RU" sz="2000" dirty="0"/>
              <a:t>FFFF:FFFF:FFFF:FFFF:FFFF:FFFF:FFFF:FFFF. </a:t>
            </a:r>
          </a:p>
          <a:p>
            <a:endParaRPr lang="ru-RU" sz="2000" dirty="0"/>
          </a:p>
          <a:p>
            <a:r>
              <a:rPr lang="ru-RU" sz="2000" dirty="0"/>
              <a:t>На практиці застосовуються </a:t>
            </a:r>
            <a:r>
              <a:rPr lang="ru-RU" sz="2000" b="1" dirty="0"/>
              <a:t>повна</a:t>
            </a:r>
            <a:r>
              <a:rPr lang="ru-RU" sz="2000" dirty="0"/>
              <a:t> і спрощена форми запису IP-адрес версії 6. Повна форма передбачає запис усіх цифр IP-адреси. </a:t>
            </a:r>
          </a:p>
          <a:p>
            <a:r>
              <a:rPr lang="ru-RU" sz="2000" dirty="0"/>
              <a:t>Спрощена  форма  дозволяє  не  записувати  ведучі  нулі  у  групах  та замінювати одну з послідовностей нульових груп записом </a:t>
            </a:r>
            <a:r>
              <a:rPr lang="ru-RU" sz="2000" b="1" dirty="0"/>
              <a:t>::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/>
              <a:t>Приклад повної форми запису IP-адреси версії 6: </a:t>
            </a:r>
          </a:p>
          <a:p>
            <a:r>
              <a:rPr lang="ru-RU" sz="2000" dirty="0"/>
              <a:t>2001:0DB8:0000:0000:0000:FF00:0042:8329. </a:t>
            </a:r>
          </a:p>
          <a:p>
            <a:endParaRPr lang="ru-RU" sz="2000" dirty="0"/>
          </a:p>
          <a:p>
            <a:r>
              <a:rPr lang="ru-RU" sz="2000" dirty="0"/>
              <a:t>Приклад частково спрощеної форми запису IP-адреси версії 6: </a:t>
            </a:r>
          </a:p>
          <a:p>
            <a:r>
              <a:rPr lang="ru-RU" sz="2000" dirty="0"/>
              <a:t>2001:DB8:0:0:0:FF00:42:8329. </a:t>
            </a:r>
          </a:p>
          <a:p>
            <a:endParaRPr lang="ru-RU" sz="2000" dirty="0"/>
          </a:p>
          <a:p>
            <a:r>
              <a:rPr lang="ru-RU" sz="2000" dirty="0"/>
              <a:t>Приклад спрощеної форми запису IP-адреси версії 6: </a:t>
            </a:r>
          </a:p>
          <a:p>
            <a:r>
              <a:rPr lang="ru-RU" sz="2000" dirty="0"/>
              <a:t>2001:DB8::FF00:42:8329. </a:t>
            </a:r>
          </a:p>
        </p:txBody>
      </p:sp>
    </p:spTree>
    <p:extLst>
      <p:ext uri="{BB962C8B-B14F-4D97-AF65-F5344CB8AC3E}">
        <p14:creationId xmlns:p14="http://schemas.microsoft.com/office/powerpoint/2010/main" val="1888531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1612323"/>
            <a:ext cx="7343775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92" y="5017078"/>
            <a:ext cx="7343775" cy="561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526" y="593590"/>
            <a:ext cx="114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і для IP-адрес версії 4, деякі адреси з діапазону IP-адрес версії 6 зарезервовані для спеціального використання</a:t>
            </a:r>
          </a:p>
        </p:txBody>
      </p:sp>
    </p:spTree>
    <p:extLst>
      <p:ext uri="{BB962C8B-B14F-4D97-AF65-F5344CB8AC3E}">
        <p14:creationId xmlns:p14="http://schemas.microsoft.com/office/powerpoint/2010/main" val="174389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398" y="224825"/>
            <a:ext cx="113514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Залежно від застосування IPv6-адреса може бути ідентифікована як: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– унікальна IPv6-адреса (Unicast IPv6-Address); </a:t>
            </a:r>
          </a:p>
          <a:p>
            <a:r>
              <a:rPr lang="ru-RU" dirty="0"/>
              <a:t>– групова IPv6-адреса (Multicast IPv6-Address); </a:t>
            </a:r>
          </a:p>
          <a:p>
            <a:r>
              <a:rPr lang="ru-RU" dirty="0"/>
              <a:t>– IPv6-адреса одного з групи (Anycast IPv6-Address). </a:t>
            </a:r>
          </a:p>
          <a:p>
            <a:endParaRPr lang="ru-RU" dirty="0"/>
          </a:p>
          <a:p>
            <a:r>
              <a:rPr lang="ru-RU" dirty="0"/>
              <a:t>У  повідомленні  (IPv6-пакеті)  унікальні  IPv6-адреси  можуть  зазначатися і як адреси відправника (Source IPv6-Address), і як адреси отримувача  (Destination  IPv6-Address).  Групові  IPv6-адреси  і IPv6-адреси одного з групи можуть зазначатися лише як адреси отримувача. IP-адреса отримувача визначає, яким є IP-пакет: унікальним, </a:t>
            </a:r>
          </a:p>
          <a:p>
            <a:r>
              <a:rPr lang="ru-RU" dirty="0"/>
              <a:t>груповим  тощо. Для широкомовної розсилки в ІР версії 6 застосовуються групові IPv6-адреси.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" y="3363786"/>
            <a:ext cx="6548582" cy="33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3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2" y="335524"/>
            <a:ext cx="11471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Структурно  IP-адреса  версії  6  складається  з  двох  однакових за довжиною частин – </a:t>
            </a:r>
            <a:r>
              <a:rPr lang="ru-RU" sz="2000" b="1" dirty="0"/>
              <a:t>одна частина </a:t>
            </a:r>
            <a:r>
              <a:rPr lang="ru-RU" sz="2000" dirty="0"/>
              <a:t>(64 біти ліворуч) містить </a:t>
            </a:r>
            <a:r>
              <a:rPr lang="ru-RU" sz="2000" b="1" dirty="0"/>
              <a:t>IP-адресу (номер) мережі</a:t>
            </a:r>
            <a:r>
              <a:rPr lang="ru-RU" sz="2000" dirty="0"/>
              <a:t>, до якої належить вузол, </a:t>
            </a:r>
            <a:r>
              <a:rPr lang="ru-RU" sz="2000" b="1" dirty="0"/>
              <a:t>інша</a:t>
            </a:r>
            <a:r>
              <a:rPr lang="ru-RU" sz="2000" dirty="0"/>
              <a:t> (64 біти право-руч) – </a:t>
            </a:r>
            <a:r>
              <a:rPr lang="ru-RU" sz="2000" b="1" dirty="0"/>
              <a:t>IP-адресу (номер) вузла </a:t>
            </a:r>
            <a:r>
              <a:rPr lang="ru-RU" sz="2000" dirty="0"/>
              <a:t>в цій мережі. Відокремлення номера мережі від номера вузла здійснюється за допомогою </a:t>
            </a:r>
            <a:r>
              <a:rPr lang="ru-RU" sz="2000" dirty="0" err="1"/>
              <a:t>префікса</a:t>
            </a:r>
            <a:r>
              <a:rPr lang="ru-RU" sz="2000" dirty="0"/>
              <a:t> мережі /64. Особливістю IP-адреси версії 6 є те, що номер мережі містить у собі номери багатьох підмереж. Відповідно застосовується кілька префіксів підмереж.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6" y="2489381"/>
            <a:ext cx="7666181" cy="33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3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2" y="503814"/>
            <a:ext cx="7305675" cy="378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83" y="4276003"/>
            <a:ext cx="75723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7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2116" y="235093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IPv4</a:t>
            </a:r>
            <a:endParaRPr lang="uk-UA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4" y="758313"/>
            <a:ext cx="10585518" cy="58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3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9F597144-B838-86C8-B5A7-6AB37A1ED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0AF16-E16C-48B2-B877-0C8A63CCD9F1}" type="slidenum">
              <a:rPr lang="ru-RU" altLang="ru-RU"/>
              <a:pPr/>
              <a:t>36</a:t>
            </a:fld>
            <a:endParaRPr lang="ru-RU" altLang="ru-RU" dirty="0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94E42860-46D7-909C-1E75-9631D039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0650"/>
            <a:ext cx="10515600" cy="1325563"/>
          </a:xfrm>
        </p:spPr>
        <p:txBody>
          <a:bodyPr/>
          <a:lstStyle/>
          <a:p>
            <a:pPr algn="ctr"/>
            <a:r>
              <a:rPr lang="uk-UA" altLang="ru-RU" sz="3600" dirty="0">
                <a:latin typeface="+mn-lt"/>
              </a:rPr>
              <a:t>Протокол ІР</a:t>
            </a:r>
            <a:r>
              <a:rPr lang="en-US" altLang="ru-RU" sz="3600" dirty="0">
                <a:latin typeface="+mn-lt"/>
              </a:rPr>
              <a:t>v4</a:t>
            </a:r>
            <a:r>
              <a:rPr lang="uk-UA" altLang="ru-RU" sz="3600" dirty="0">
                <a:latin typeface="+mn-lt"/>
              </a:rPr>
              <a:t> </a:t>
            </a:r>
            <a:br>
              <a:rPr lang="uk-UA" altLang="ru-RU" sz="3600" dirty="0">
                <a:latin typeface="+mn-lt"/>
              </a:rPr>
            </a:br>
            <a:r>
              <a:rPr lang="uk-UA" altLang="ru-RU" sz="2400" dirty="0">
                <a:latin typeface="+mn-lt"/>
              </a:rPr>
              <a:t>(RFC-760, RFC-791)</a:t>
            </a:r>
            <a:r>
              <a:rPr lang="uk-UA" altLang="ru-RU" dirty="0">
                <a:latin typeface="+mn-lt"/>
              </a:rPr>
              <a:t> 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DDFEB834-F615-DF20-2A4B-D609A4276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38276"/>
            <a:ext cx="12192000" cy="41767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dirty="0"/>
              <a:t>Рівень IP надає точку входу в систему доставки, що використовується для передачі даних через мережу Internet. IP-протокол функціонує на всіх мережних станціях, підключених до підмережі, забезпечуючи передачу дейтаграм маршрутизаторам або безпосередньо іншим пристроям тієї ж мережі. Протокол IP забезпечує </a:t>
            </a:r>
            <a:r>
              <a:rPr lang="uk-UA" altLang="ru-RU" sz="2400" b="1" dirty="0"/>
              <a:t>не орієнтовану на встановлення безпосереднього з'єднання</a:t>
            </a:r>
            <a:r>
              <a:rPr lang="uk-UA" altLang="ru-RU" sz="2400" dirty="0"/>
              <a:t> доставку даних між вузлами IP-мережі. 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DCCDE67D-057E-48A6-F91F-B6611BC9158F}"/>
              </a:ext>
            </a:extLst>
          </p:cNvPr>
          <p:cNvSpPr txBox="1">
            <a:spLocks noChangeArrowheads="1"/>
          </p:cNvSpPr>
          <p:nvPr/>
        </p:nvSpPr>
        <p:spPr>
          <a:xfrm>
            <a:off x="120580" y="3429000"/>
            <a:ext cx="11950840" cy="525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b="1" dirty="0"/>
              <a:t>Основна мета IP</a:t>
            </a:r>
            <a:r>
              <a:rPr lang="uk-UA" altLang="ru-RU" sz="2400" dirty="0"/>
              <a:t> – надати базовий спосіб передачі даних у мережу і одержання даних з мережі.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dirty="0"/>
              <a:t> Для цього він реалізує дві функції: </a:t>
            </a:r>
            <a:r>
              <a:rPr lang="uk-UA" altLang="ru-RU" sz="2400" b="1" i="1" dirty="0"/>
              <a:t>адресацію</a:t>
            </a:r>
            <a:r>
              <a:rPr lang="uk-UA" altLang="ru-RU" sz="2400" b="1" dirty="0"/>
              <a:t> </a:t>
            </a:r>
            <a:r>
              <a:rPr lang="uk-UA" altLang="ru-RU" sz="2400" dirty="0"/>
              <a:t>(addressing) і </a:t>
            </a:r>
            <a:r>
              <a:rPr lang="uk-UA" altLang="ru-RU" sz="2400" b="1" i="1" dirty="0"/>
              <a:t>фрагментацію</a:t>
            </a:r>
            <a:r>
              <a:rPr lang="uk-UA" altLang="ru-RU" sz="2400" dirty="0"/>
              <a:t> (fragmentation).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dirty="0"/>
              <a:t>IP надає не орієнтовану на з'єднання службу доставки для протоколів верхніх рівнів. Це означає, що  IP не організує сеанс зв'язку (віртуальний канал) між робочими станціями передавача і приймача до моменту передачі даних одержувачеві. Він інкапсулює дані, передані йому, і доставляє їх </a:t>
            </a:r>
            <a:r>
              <a:rPr lang="uk-UA" altLang="ru-RU" sz="2400" b="1" i="1" dirty="0"/>
              <a:t>оптимальним</a:t>
            </a:r>
            <a:r>
              <a:rPr lang="uk-UA" altLang="ru-RU" sz="2400" b="1" dirty="0"/>
              <a:t> </a:t>
            </a:r>
            <a:r>
              <a:rPr lang="uk-UA" altLang="ru-RU" sz="2400" dirty="0"/>
              <a:t>чином.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931E87CB-D896-951A-029B-817B9EC3C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CCA66-A5E8-4E08-BCF2-7A405D872932}" type="slidenum">
              <a:rPr lang="ru-RU" altLang="ru-RU"/>
              <a:pPr/>
              <a:t>37</a:t>
            </a:fld>
            <a:endParaRPr lang="ru-RU" altLang="ru-RU" dirty="0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4E7B660F-6EE4-6AE0-2B45-7919D9FDD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3753" y="136526"/>
            <a:ext cx="11543881" cy="42445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dirty="0"/>
              <a:t>Для опису процесу фрагментації використовується декілька спеціальних термінів:</a:t>
            </a:r>
            <a:endParaRPr lang="en-US" altLang="ru-RU" sz="2400" dirty="0"/>
          </a:p>
          <a:p>
            <a:pPr algn="just">
              <a:buFont typeface="Wingdings" panose="05000000000000000000" pitchFamily="2" charset="2"/>
              <a:buNone/>
            </a:pPr>
            <a:endParaRPr lang="uk-UA" altLang="ru-RU" sz="2400" b="1" dirty="0"/>
          </a:p>
          <a:p>
            <a:pPr lvl="1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b="1" dirty="0"/>
              <a:t>Segmentation (сегментація) - </a:t>
            </a:r>
            <a:r>
              <a:rPr lang="uk-UA" altLang="ru-RU" dirty="0"/>
              <a:t>процес розбивки дейтаграми на декілька менших дейтаграм.</a:t>
            </a:r>
            <a:endParaRPr lang="uk-UA" altLang="ru-RU" b="1" dirty="0"/>
          </a:p>
          <a:p>
            <a:pPr lvl="1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b="1" dirty="0"/>
              <a:t>Reassembly (компоновка) - </a:t>
            </a:r>
            <a:r>
              <a:rPr lang="uk-UA" altLang="ru-RU" dirty="0"/>
              <a:t>процес об'єднання маленьких дейтаграм у початкову велику дейтаграму.</a:t>
            </a:r>
            <a:endParaRPr lang="uk-UA" altLang="ru-RU" b="1" dirty="0"/>
          </a:p>
          <a:p>
            <a:pPr lvl="1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b="1" dirty="0"/>
              <a:t>Concatenation (конкатенація) - </a:t>
            </a:r>
            <a:r>
              <a:rPr lang="uk-UA" altLang="ru-RU" dirty="0"/>
              <a:t>процес об'єднання декількох невеликих дейтаграм в одну велику дейтаграму, причому  дейтаграми, що об’єднуються, можуть бути з різних прикладних програм різних користувачів.</a:t>
            </a:r>
            <a:endParaRPr lang="uk-UA" altLang="ru-RU" b="1" dirty="0"/>
          </a:p>
          <a:p>
            <a:pPr lvl="1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b="1" dirty="0"/>
              <a:t>Separation (поділ) - </a:t>
            </a:r>
            <a:r>
              <a:rPr lang="uk-UA" altLang="ru-RU" dirty="0"/>
              <a:t>зворотний конкатенації процес розбивки цілої дейтаграми на декілька невеликих дейтаграм для різних прикладних програм.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1C4CD38F-979A-DD89-4F8A-C20A68603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7B0BEC-538B-4490-ABDB-27758295D22B}" type="slidenum">
              <a:rPr lang="ru-RU" altLang="ru-RU"/>
              <a:pPr/>
              <a:t>38</a:t>
            </a:fld>
            <a:endParaRPr lang="ru-RU" altLang="ru-RU" dirty="0"/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2D82F547-64F0-B986-39E1-6B1359368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926" y="136525"/>
            <a:ext cx="7949921" cy="582804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3600" b="1" dirty="0"/>
              <a:t>Формат заголовку ІР-дейтаграми</a:t>
            </a:r>
            <a:r>
              <a:rPr lang="en-US" altLang="ru-RU" sz="3600" b="1" dirty="0"/>
              <a:t> (I</a:t>
            </a:r>
            <a:r>
              <a:rPr lang="uk-UA" altLang="ru-RU" sz="3600" b="1" dirty="0"/>
              <a:t>Р-пакету)</a:t>
            </a:r>
          </a:p>
        </p:txBody>
      </p:sp>
      <p:graphicFrame>
        <p:nvGraphicFramePr>
          <p:cNvPr id="256003" name="Object 3">
            <a:extLst>
              <a:ext uri="{FF2B5EF4-FFF2-40B4-BE49-F238E27FC236}">
                <a16:creationId xmlns:a16="http://schemas.microsoft.com/office/drawing/2014/main" id="{B3B9973B-B6F5-F2B2-210C-E2633489D77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36949"/>
              </p:ext>
            </p:extLst>
          </p:nvPr>
        </p:nvGraphicFramePr>
        <p:xfrm>
          <a:off x="1354105" y="893971"/>
          <a:ext cx="8242071" cy="340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307366" imgH="3022870" progId="Visio.Drawing.11">
                  <p:embed/>
                </p:oleObj>
              </mc:Choice>
              <mc:Fallback>
                <p:oleObj name="Visio" r:id="rId2" imgW="7307366" imgH="3022870" progId="Visio.Drawing.11">
                  <p:embed/>
                  <p:pic>
                    <p:nvPicPr>
                      <p:cNvPr id="256003" name="Object 3">
                        <a:extLst>
                          <a:ext uri="{FF2B5EF4-FFF2-40B4-BE49-F238E27FC236}">
                            <a16:creationId xmlns:a16="http://schemas.microsoft.com/office/drawing/2014/main" id="{B3B9973B-B6F5-F2B2-210C-E2633489D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05" y="893971"/>
                        <a:ext cx="8242071" cy="340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7" name="Rectangle 3">
            <a:extLst>
              <a:ext uri="{FF2B5EF4-FFF2-40B4-BE49-F238E27FC236}">
                <a16:creationId xmlns:a16="http://schemas.microsoft.com/office/drawing/2014/main" id="{8FF319B2-4AA5-AC88-AE57-9F97F4AC19C0}"/>
              </a:ext>
            </a:extLst>
          </p:cNvPr>
          <p:cNvSpPr txBox="1">
            <a:spLocks noChangeArrowheads="1"/>
          </p:cNvSpPr>
          <p:nvPr/>
        </p:nvSpPr>
        <p:spPr>
          <a:xfrm>
            <a:off x="320612" y="4664441"/>
            <a:ext cx="11051513" cy="2057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uk-UA" altLang="ru-RU" sz="2000" b="1" dirty="0"/>
              <a:t>Версія </a:t>
            </a:r>
            <a:r>
              <a:rPr lang="uk-UA" altLang="ru-RU" sz="2000" dirty="0"/>
              <a:t>(</a:t>
            </a:r>
            <a:r>
              <a:rPr lang="uk-UA" altLang="ru-RU" sz="2000" b="1" dirty="0"/>
              <a:t>Version</a:t>
            </a:r>
            <a:r>
              <a:rPr lang="uk-UA" altLang="ru-RU" sz="2000" dirty="0"/>
              <a:t>) – встановлює формат заголовка пакета і визначає поточну версію IP, яка використовується мережною станцією.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000" b="1" dirty="0"/>
              <a:t>Довжина заголовку IHL (Internet Header Length</a:t>
            </a:r>
            <a:r>
              <a:rPr lang="uk-UA" altLang="ru-RU" sz="2000" dirty="0"/>
              <a:t>). Визначає довжину заголовка IP-дейтаграми в 32-бітних словах. Це поле необхідне, оскільки довжина заголовка може бути різної залежно від поля параметрів. Мінімальне значення цього поля дорівнює 5 (20 байт).</a:t>
            </a:r>
            <a:r>
              <a:rPr lang="uk-UA" altLang="ru-RU" dirty="0"/>
              <a:t>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CBECFC14-0463-AFB2-0845-809D7B4D4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79F70-4063-4107-B34A-382C0D0BECF2}" type="slidenum">
              <a:rPr lang="ru-RU" altLang="ru-RU"/>
              <a:pPr/>
              <a:t>39</a:t>
            </a:fld>
            <a:endParaRPr lang="ru-RU" altLang="ru-RU" dirty="0"/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A877FAF4-C7C0-F117-3726-3CFB009114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1150" y="288662"/>
            <a:ext cx="5586508" cy="599323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RU" sz="2000" b="1" dirty="0"/>
              <a:t>Тип сервісу </a:t>
            </a:r>
            <a:r>
              <a:rPr lang="en-US" altLang="ru-RU" sz="2000" b="1" dirty="0"/>
              <a:t>TOS (Type of Service)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ru-RU" sz="2000" b="1" dirty="0"/>
              <a:t>RFC 1340, RFC 1349, RFC 1</a:t>
            </a:r>
            <a:r>
              <a:rPr lang="uk-UA" altLang="ru-RU" sz="2000" b="1" dirty="0"/>
              <a:t>4</a:t>
            </a:r>
            <a:r>
              <a:rPr lang="en-US" altLang="ru-RU" sz="2000" b="1" dirty="0"/>
              <a:t>55</a:t>
            </a:r>
          </a:p>
          <a:p>
            <a:pPr>
              <a:buFont typeface="Wingdings" panose="05000000000000000000" pitchFamily="2" charset="2"/>
              <a:buNone/>
            </a:pPr>
            <a:endParaRPr lang="en-US" altLang="ru-RU" sz="2000" b="1" dirty="0"/>
          </a:p>
          <a:p>
            <a:pPr>
              <a:buFont typeface="Wingdings" panose="05000000000000000000" pitchFamily="2" charset="2"/>
              <a:buNone/>
            </a:pPr>
            <a:endParaRPr lang="en-US" altLang="ru-RU" sz="2000" b="1" dirty="0"/>
          </a:p>
          <a:p>
            <a:pPr>
              <a:buFont typeface="Wingdings" panose="05000000000000000000" pitchFamily="2" charset="2"/>
              <a:buNone/>
            </a:pPr>
            <a:endParaRPr lang="uk-UA" altLang="ru-RU" sz="2000" b="1" dirty="0"/>
          </a:p>
          <a:p>
            <a:pPr>
              <a:buFont typeface="Wingdings" panose="05000000000000000000" pitchFamily="2" charset="2"/>
              <a:buNone/>
            </a:pPr>
            <a:endParaRPr lang="uk-UA" altLang="ru-RU" sz="2000" b="1" dirty="0"/>
          </a:p>
          <a:p>
            <a:pPr>
              <a:buFont typeface="Wingdings" panose="05000000000000000000" pitchFamily="2" charset="2"/>
              <a:buNone/>
            </a:pPr>
            <a:endParaRPr lang="en-US" altLang="ru-RU" sz="2000" b="1" dirty="0"/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Пріоритети </a:t>
            </a:r>
            <a:r>
              <a:rPr lang="uk-UA" altLang="ru-RU" sz="1800" dirty="0"/>
              <a:t>(</a:t>
            </a:r>
            <a:r>
              <a:rPr lang="en-US" altLang="ru-RU" sz="1800" dirty="0"/>
              <a:t>(precedence) </a:t>
            </a:r>
            <a:r>
              <a:rPr lang="uk-UA" altLang="ru-RU" sz="1800" dirty="0"/>
              <a:t>на практиці використовується рідко):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0 (000) </a:t>
            </a:r>
            <a:r>
              <a:rPr lang="uk-UA" altLang="ru-RU" sz="1800" dirty="0"/>
              <a:t>– звичайний;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1 (001) – </a:t>
            </a:r>
            <a:r>
              <a:rPr lang="uk-UA" altLang="ru-RU" sz="1800" dirty="0"/>
              <a:t>пріоритетний;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2 (010) – </a:t>
            </a:r>
            <a:r>
              <a:rPr lang="uk-UA" altLang="ru-RU" sz="1800" dirty="0"/>
              <a:t>негайний;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3 (011) – </a:t>
            </a:r>
            <a:r>
              <a:rPr lang="uk-UA" altLang="ru-RU" sz="1800" dirty="0"/>
              <a:t>терміновий (миттєвий);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4 (100) – </a:t>
            </a:r>
            <a:r>
              <a:rPr lang="uk-UA" altLang="ru-RU" sz="1800" dirty="0"/>
              <a:t>екстрений (більш, ніж миттєвий);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5 (101) – </a:t>
            </a:r>
            <a:r>
              <a:rPr lang="uk-UA" altLang="ru-RU" sz="1800" dirty="0"/>
              <a:t>CEITIC/ECP</a:t>
            </a:r>
            <a:r>
              <a:rPr lang="uk-UA" altLang="ru-RU" sz="1800" b="1" dirty="0"/>
              <a:t>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6 (110) – </a:t>
            </a:r>
            <a:r>
              <a:rPr lang="uk-UA" altLang="ru-RU" sz="1800" dirty="0"/>
              <a:t>міжмережне управління;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uk-UA" altLang="ru-RU" sz="1800" b="1" dirty="0"/>
              <a:t>7 (111) – </a:t>
            </a:r>
            <a:r>
              <a:rPr lang="uk-UA" altLang="ru-RU" sz="1800" dirty="0"/>
              <a:t>мережне управління.</a:t>
            </a: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2000" b="1" dirty="0"/>
          </a:p>
          <a:p>
            <a:pPr>
              <a:buFont typeface="Wingdings" panose="05000000000000000000" pitchFamily="2" charset="2"/>
              <a:buNone/>
            </a:pPr>
            <a:endParaRPr lang="uk-UA" altLang="ru-RU" sz="2000" b="1" dirty="0"/>
          </a:p>
        </p:txBody>
      </p:sp>
      <p:graphicFrame>
        <p:nvGraphicFramePr>
          <p:cNvPr id="258052" name="Object 4">
            <a:extLst>
              <a:ext uri="{FF2B5EF4-FFF2-40B4-BE49-F238E27FC236}">
                <a16:creationId xmlns:a16="http://schemas.microsoft.com/office/drawing/2014/main" id="{C9BE6588-5834-1192-A906-9B8F7599EC5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4681769"/>
              </p:ext>
            </p:extLst>
          </p:nvPr>
        </p:nvGraphicFramePr>
        <p:xfrm>
          <a:off x="568936" y="1379974"/>
          <a:ext cx="36449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923919" imgH="690394" progId="Visio.Drawing.11">
                  <p:embed/>
                </p:oleObj>
              </mc:Choice>
              <mc:Fallback>
                <p:oleObj name="Visio" r:id="rId2" imgW="2923919" imgH="690394" progId="Visio.Drawing.11">
                  <p:embed/>
                  <p:pic>
                    <p:nvPicPr>
                      <p:cNvPr id="258052" name="Object 4">
                        <a:extLst>
                          <a:ext uri="{FF2B5EF4-FFF2-40B4-BE49-F238E27FC236}">
                            <a16:creationId xmlns:a16="http://schemas.microsoft.com/office/drawing/2014/main" id="{C9BE6588-5834-1192-A906-9B8F7599E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36" y="1379974"/>
                        <a:ext cx="36449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7" name="Rectangle 3">
            <a:extLst>
              <a:ext uri="{FF2B5EF4-FFF2-40B4-BE49-F238E27FC236}">
                <a16:creationId xmlns:a16="http://schemas.microsoft.com/office/drawing/2014/main" id="{FE05321E-5490-C3F1-1910-28412DAF0DDD}"/>
              </a:ext>
            </a:extLst>
          </p:cNvPr>
          <p:cNvSpPr txBox="1">
            <a:spLocks noChangeArrowheads="1"/>
          </p:cNvSpPr>
          <p:nvPr/>
        </p:nvSpPr>
        <p:spPr>
          <a:xfrm>
            <a:off x="6120841" y="2690446"/>
            <a:ext cx="5233517" cy="3786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en-US" altLang="ru-RU" sz="2000" b="1" dirty="0">
              <a:solidFill>
                <a:srgbClr val="9966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b="1" dirty="0"/>
              <a:t>D – </a:t>
            </a:r>
            <a:r>
              <a:rPr lang="en-US" altLang="ru-RU" sz="2000" dirty="0"/>
              <a:t>Date</a:t>
            </a:r>
            <a:r>
              <a:rPr lang="uk-UA" altLang="ru-RU" sz="2000" dirty="0"/>
              <a:t> – мінімальна затримка</a:t>
            </a:r>
            <a:r>
              <a:rPr lang="en-US" altLang="ru-RU" sz="2000" dirty="0"/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b="1" dirty="0"/>
              <a:t>T – </a:t>
            </a:r>
            <a:r>
              <a:rPr lang="en-US" altLang="ru-RU" sz="2000" dirty="0"/>
              <a:t>Throughput</a:t>
            </a:r>
            <a:r>
              <a:rPr lang="uk-UA" altLang="ru-RU" sz="2000" dirty="0"/>
              <a:t> – максимальна пропускна спроможність</a:t>
            </a:r>
            <a:r>
              <a:rPr lang="en-US" altLang="ru-RU" sz="2000" dirty="0"/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b="1" dirty="0"/>
              <a:t>R – </a:t>
            </a:r>
            <a:r>
              <a:rPr lang="en-US" altLang="ru-RU" sz="2000" dirty="0"/>
              <a:t>Reliability</a:t>
            </a:r>
            <a:r>
              <a:rPr lang="uk-UA" altLang="ru-RU" sz="2000" dirty="0"/>
              <a:t> – максимальна надійність</a:t>
            </a:r>
            <a:r>
              <a:rPr lang="en-US" altLang="ru-RU" sz="2000" dirty="0"/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b="1" dirty="0"/>
              <a:t>C – </a:t>
            </a:r>
            <a:r>
              <a:rPr lang="en-US" altLang="ru-RU" sz="2000" dirty="0"/>
              <a:t>Cost</a:t>
            </a:r>
            <a:r>
              <a:rPr lang="uk-UA" altLang="ru-RU" sz="2000" dirty="0"/>
              <a:t> – мінімальна вартість</a:t>
            </a:r>
            <a:r>
              <a:rPr lang="en-US" altLang="ru-RU" sz="2000" dirty="0"/>
              <a:t>.</a:t>
            </a:r>
            <a:endParaRPr lang="uk-UA" altLang="ru-RU" sz="2000" dirty="0"/>
          </a:p>
          <a:p>
            <a:pPr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000" dirty="0"/>
              <a:t>За замовчуванням всі біти встановлені в 0 (звичайний сервіс).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60" y="366622"/>
            <a:ext cx="58053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ФУНКЦІЇ МЕРЕЖЕВОГО РІВНЯ:</a:t>
            </a:r>
          </a:p>
          <a:p>
            <a:endParaRPr lang="uk-UA" sz="2000" b="1" dirty="0"/>
          </a:p>
          <a:p>
            <a:pPr marL="457200" indent="-457200">
              <a:buFontTx/>
              <a:buChar char="-"/>
            </a:pPr>
            <a:r>
              <a:rPr lang="ru-RU" sz="2000" dirty="0"/>
              <a:t>Мережевий рівень моделі </a:t>
            </a:r>
            <a:r>
              <a:rPr lang="en-US" sz="2000" dirty="0"/>
              <a:t>OSI </a:t>
            </a:r>
            <a:r>
              <a:rPr lang="ru-RU" sz="2000" dirty="0"/>
              <a:t>може бути як з встановленням з'єднання, так і без нього. В </a:t>
            </a:r>
            <a:r>
              <a:rPr lang="ru-RU" sz="2000" b="1" dirty="0"/>
              <a:t>стеці протоколів </a:t>
            </a:r>
            <a:r>
              <a:rPr lang="uk-UA" sz="2000" b="1" dirty="0"/>
              <a:t>ТСР/ІР</a:t>
            </a:r>
            <a:r>
              <a:rPr lang="en-US" sz="2000" dirty="0"/>
              <a:t> </a:t>
            </a:r>
            <a:r>
              <a:rPr lang="ru-RU" sz="2000" dirty="0"/>
              <a:t>підтримує тільки </a:t>
            </a:r>
            <a:r>
              <a:rPr lang="ru-RU" sz="2000" b="1" dirty="0"/>
              <a:t>протокол </a:t>
            </a:r>
            <a:r>
              <a:rPr lang="en-US" sz="2000" b="1" dirty="0"/>
              <a:t>IP</a:t>
            </a:r>
            <a:r>
              <a:rPr lang="en-US" sz="2000" dirty="0"/>
              <a:t>, </a:t>
            </a:r>
            <a:r>
              <a:rPr lang="ru-RU" sz="2000" dirty="0"/>
              <a:t>який є протоколом без встановлення з'єднання; протоколи з установкою з'єднання знаходяться на наступних рівнях цієї моделі.</a:t>
            </a:r>
          </a:p>
          <a:p>
            <a:pPr marL="457200" indent="-457200">
              <a:buFontTx/>
              <a:buChar char="-"/>
            </a:pPr>
            <a:endParaRPr lang="ru-RU" sz="2000" dirty="0"/>
          </a:p>
          <a:p>
            <a:pPr marL="457200" indent="-457200">
              <a:buFontTx/>
              <a:buChar char="-"/>
            </a:pPr>
            <a:r>
              <a:rPr lang="ru-RU" sz="2000" dirty="0"/>
              <a:t>Кожен хост в мережі повинен мати унікальну адресу, який визначає, де він знаходиться. Ця адреса зазвичай призначається з ієрархічної системи. В Інтернеті адреси відомі як адреси протоколу </a:t>
            </a:r>
            <a:r>
              <a:rPr lang="en-US" sz="2000" dirty="0"/>
              <a:t>IP.</a:t>
            </a:r>
            <a:endParaRPr lang="uk-UA" sz="2000" dirty="0"/>
          </a:p>
          <a:p>
            <a:pPr marL="457200" indent="-457200">
              <a:buFontTx/>
              <a:buChar char="-"/>
            </a:pPr>
            <a:endParaRPr lang="uk-UA" sz="2000" dirty="0"/>
          </a:p>
          <a:p>
            <a:pPr marL="457200" indent="-457200">
              <a:buFontTx/>
              <a:buChar char="-"/>
            </a:pPr>
            <a:r>
              <a:rPr lang="ru-RU" sz="2000" dirty="0"/>
              <a:t>Просування даних.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F580D6-3C03-17BF-1550-1F4E165D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789" y="1068265"/>
            <a:ext cx="5359850" cy="4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EEE4A88-483E-8174-9523-5C217060D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5CEE3-472A-4B8E-AC32-3225F7DB5EF3}" type="slidenum">
              <a:rPr lang="ru-RU" altLang="ru-RU"/>
              <a:pPr/>
              <a:t>40</a:t>
            </a:fld>
            <a:endParaRPr lang="ru-RU" altLang="ru-RU" dirty="0"/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C6D838A8-1D5B-38BF-1550-4D0806A7C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575" y="439565"/>
            <a:ext cx="8229600" cy="5616575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RU" sz="2000" b="1" dirty="0"/>
              <a:t>Рекомендовані значення </a:t>
            </a:r>
            <a:r>
              <a:rPr lang="en-US" altLang="ru-RU" sz="2000" b="1" dirty="0"/>
              <a:t>TOS</a:t>
            </a:r>
            <a:endParaRPr lang="uk-UA" altLang="ru-RU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b="1" dirty="0"/>
              <a:t>D T R 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b="1" dirty="0"/>
              <a:t> 1 0 0 0        </a:t>
            </a:r>
            <a:r>
              <a:rPr lang="en-US" altLang="ru-RU" sz="2000" dirty="0"/>
              <a:t>Telnet, FTP (</a:t>
            </a:r>
            <a:r>
              <a:rPr lang="uk-UA" altLang="ru-RU" sz="2000" dirty="0"/>
              <a:t>команди</a:t>
            </a:r>
            <a:r>
              <a:rPr lang="en-US" altLang="ru-RU" sz="2000" dirty="0"/>
              <a:t>), TFTP, SMTP (</a:t>
            </a:r>
            <a:r>
              <a:rPr lang="uk-UA" altLang="ru-RU" sz="2000" dirty="0"/>
              <a:t>команди</a:t>
            </a:r>
            <a:r>
              <a:rPr lang="en-US" altLang="ru-RU" sz="2000" dirty="0"/>
              <a:t>),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/>
              <a:t>                     DNS (</a:t>
            </a:r>
            <a:r>
              <a:rPr lang="uk-UA" altLang="ru-RU" sz="2000" dirty="0"/>
              <a:t>запит </a:t>
            </a:r>
            <a:r>
              <a:rPr lang="en-US" altLang="ru-RU" sz="2000" dirty="0"/>
              <a:t>UDP);</a:t>
            </a:r>
            <a:endParaRPr lang="uk-UA" altLang="ru-RU" sz="20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/>
              <a:t> </a:t>
            </a:r>
            <a:r>
              <a:rPr lang="en-US" altLang="ru-RU" sz="2000" b="1" dirty="0"/>
              <a:t>0 1 0 0         </a:t>
            </a:r>
            <a:r>
              <a:rPr lang="en-US" altLang="ru-RU" sz="2000" dirty="0"/>
              <a:t>FTP (</a:t>
            </a:r>
            <a:r>
              <a:rPr lang="uk-UA" altLang="ru-RU" sz="2000" dirty="0"/>
              <a:t>дані</a:t>
            </a:r>
            <a:r>
              <a:rPr lang="en-US" altLang="ru-RU" sz="2000" dirty="0"/>
              <a:t>),</a:t>
            </a:r>
            <a:r>
              <a:rPr lang="uk-UA" altLang="ru-RU" sz="2000" dirty="0"/>
              <a:t> масивні дані, </a:t>
            </a:r>
            <a:r>
              <a:rPr lang="en-US" altLang="ru-RU" sz="2000" dirty="0"/>
              <a:t>SMTP (</a:t>
            </a:r>
            <a:r>
              <a:rPr lang="uk-UA" altLang="ru-RU" sz="2000" dirty="0"/>
              <a:t>дані</a:t>
            </a:r>
            <a:r>
              <a:rPr lang="en-US" altLang="ru-RU" sz="2000" dirty="0"/>
              <a:t>),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/>
              <a:t>                     DNS </a:t>
            </a:r>
            <a:r>
              <a:rPr lang="uk-UA" altLang="ru-RU" sz="2000" dirty="0"/>
              <a:t>(зонний</a:t>
            </a:r>
            <a:r>
              <a:rPr lang="en-US" altLang="ru-RU" sz="2000" dirty="0"/>
              <a:t> </a:t>
            </a:r>
            <a:r>
              <a:rPr lang="uk-UA" altLang="ru-RU" sz="2000" dirty="0"/>
              <a:t>обмін);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ru-RU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/>
              <a:t> </a:t>
            </a:r>
            <a:r>
              <a:rPr lang="en-US" altLang="ru-RU" sz="2000" b="1" dirty="0"/>
              <a:t>0 0 1 0         </a:t>
            </a:r>
            <a:r>
              <a:rPr lang="en-US" altLang="ru-RU" sz="2000" dirty="0"/>
              <a:t>IGP (</a:t>
            </a:r>
            <a:r>
              <a:rPr lang="uk-UA" altLang="ru-RU" sz="2000" dirty="0"/>
              <a:t>будь-який);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000" dirty="0"/>
              <a:t> </a:t>
            </a:r>
            <a:r>
              <a:rPr lang="uk-UA" altLang="ru-RU" sz="2000" b="1" dirty="0"/>
              <a:t>0 0 0 1         </a:t>
            </a:r>
            <a:r>
              <a:rPr lang="en-US" altLang="ru-RU" sz="2000" dirty="0"/>
              <a:t>NNTP;</a:t>
            </a:r>
            <a:endParaRPr lang="uk-UA" altLang="ru-RU" sz="20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/>
              <a:t> </a:t>
            </a:r>
            <a:r>
              <a:rPr lang="en-US" altLang="ru-RU" sz="2000" b="1" dirty="0"/>
              <a:t>0 0 0 0         </a:t>
            </a:r>
            <a:r>
              <a:rPr lang="en-US" altLang="ru-RU" sz="2000" dirty="0"/>
              <a:t>DNS (</a:t>
            </a:r>
            <a:r>
              <a:rPr lang="uk-UA" altLang="ru-RU" sz="2000" dirty="0"/>
              <a:t>запит </a:t>
            </a:r>
            <a:r>
              <a:rPr lang="en-US" altLang="ru-RU" sz="2000" dirty="0"/>
              <a:t>TCP), ICMP (</a:t>
            </a:r>
            <a:r>
              <a:rPr lang="uk-UA" altLang="ru-RU" sz="2000" dirty="0"/>
              <a:t>запит, помилка</a:t>
            </a:r>
            <a:r>
              <a:rPr lang="en-US" altLang="ru-RU" sz="2000" dirty="0"/>
              <a:t>), BOOTP</a:t>
            </a:r>
            <a:r>
              <a:rPr lang="uk-UA" altLang="ru-RU" sz="2000" dirty="0"/>
              <a:t>;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000" dirty="0"/>
              <a:t> </a:t>
            </a:r>
            <a:r>
              <a:rPr lang="uk-UA" altLang="ru-RU" sz="2000" b="1" dirty="0"/>
              <a:t>1 1 1 1         </a:t>
            </a:r>
            <a:r>
              <a:rPr lang="uk-UA" altLang="ru-RU" sz="2000" dirty="0"/>
              <a:t>Максимальна безпека (</a:t>
            </a:r>
            <a:r>
              <a:rPr lang="en-US" altLang="ru-RU" sz="2000" dirty="0"/>
              <a:t>RFC 1</a:t>
            </a:r>
            <a:r>
              <a:rPr lang="uk-UA" altLang="ru-RU" sz="2000" dirty="0"/>
              <a:t>4</a:t>
            </a:r>
            <a:r>
              <a:rPr lang="en-US" altLang="ru-RU" sz="2000" dirty="0"/>
              <a:t>55</a:t>
            </a:r>
            <a:r>
              <a:rPr lang="uk-UA" altLang="ru-RU" sz="2000" dirty="0"/>
              <a:t>).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RU" sz="2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>
            <a:extLst>
              <a:ext uri="{FF2B5EF4-FFF2-40B4-BE49-F238E27FC236}">
                <a16:creationId xmlns:a16="http://schemas.microsoft.com/office/drawing/2014/main" id="{E63A7A37-1195-C33E-693B-8E53818DF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9971A-A8F1-4C21-81F0-D2B380D42E2A}" type="slidenum">
              <a:rPr lang="ru-RU" altLang="ru-RU"/>
              <a:pPr/>
              <a:t>41</a:t>
            </a:fld>
            <a:endParaRPr lang="ru-RU" altLang="ru-RU" dirty="0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91DD1EF-B875-7887-515B-310B3E744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534" y="147166"/>
            <a:ext cx="5410200" cy="658167"/>
          </a:xfrm>
        </p:spPr>
        <p:txBody>
          <a:bodyPr/>
          <a:lstStyle/>
          <a:p>
            <a:pPr algn="ctr"/>
            <a:r>
              <a:rPr lang="uk-UA" altLang="ru-RU" sz="3200" b="1" dirty="0"/>
              <a:t> </a:t>
            </a:r>
            <a:r>
              <a:rPr lang="uk-UA" altLang="ru-RU" sz="2800" b="1" i="1" dirty="0"/>
              <a:t>Замі</a:t>
            </a:r>
            <a:r>
              <a:rPr lang="ru-RU" altLang="ru-RU" sz="2800" b="1" i="1" dirty="0"/>
              <a:t>на</a:t>
            </a:r>
            <a:r>
              <a:rPr lang="uk-UA" altLang="ru-RU" sz="2800" b="1" i="1" dirty="0"/>
              <a:t> ToS на DSCP </a:t>
            </a:r>
            <a:r>
              <a:rPr lang="ru-RU" altLang="ru-RU" sz="2800" b="1" dirty="0"/>
              <a:t>(RFC-2474)</a:t>
            </a:r>
            <a:endParaRPr lang="uk-UA" altLang="ru-RU" sz="2800" b="1" dirty="0"/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B61D7BFC-F65D-7F65-0F35-8016CA7A8E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4140" y="868363"/>
            <a:ext cx="4811485" cy="49194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1800" dirty="0">
                <a:latin typeface="Times New Roman" panose="02020603050405020304" pitchFamily="18" charset="0"/>
              </a:rPr>
              <a:t>До середини 90-х років поле TоS майже ніколи не використовувалось. Але після початку розробки засобів забезпечення якості обслуговування QoS (</a:t>
            </a:r>
            <a:r>
              <a:rPr lang="en-US" altLang="ru-RU" sz="1800" dirty="0">
                <a:latin typeface="Times New Roman" panose="02020603050405020304" pitchFamily="18" charset="0"/>
              </a:rPr>
              <a:t>Quality of Service) </a:t>
            </a:r>
            <a:r>
              <a:rPr lang="uk-UA" altLang="ru-RU" sz="1800" dirty="0">
                <a:latin typeface="Times New Roman" panose="02020603050405020304" pitchFamily="18" charset="0"/>
              </a:rPr>
              <a:t>увага до цього параметру зросла.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uk-UA" altLang="ru-RU" sz="1800" dirty="0">
                <a:latin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18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1800" dirty="0">
                <a:latin typeface="Times New Roman" panose="02020603050405020304" pitchFamily="18" charset="0"/>
              </a:rPr>
              <a:t>В результаті поле TоS замінено на поле диференціального обслуговування </a:t>
            </a:r>
            <a:r>
              <a:rPr lang="uk-UA" altLang="ru-RU" sz="1800" b="1" dirty="0">
                <a:latin typeface="Times New Roman" panose="02020603050405020304" pitchFamily="18" charset="0"/>
              </a:rPr>
              <a:t>DSCP</a:t>
            </a:r>
            <a:r>
              <a:rPr lang="uk-UA" altLang="ru-RU" sz="1800" dirty="0">
                <a:latin typeface="Times New Roman" panose="02020603050405020304" pitchFamily="18" charset="0"/>
              </a:rPr>
              <a:t> (Differenciated Services Code Point). 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18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ru-RU" sz="1800" dirty="0">
                <a:latin typeface="Times New Roman" panose="02020603050405020304" pitchFamily="18" charset="0"/>
              </a:rPr>
              <a:t>DS</a:t>
            </a:r>
            <a:r>
              <a:rPr lang="uk-UA" altLang="ru-RU" sz="1800" dirty="0">
                <a:latin typeface="Times New Roman" panose="02020603050405020304" pitchFamily="18" charset="0"/>
              </a:rPr>
              <a:t>  - диференціальне обслуговування;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ru-RU" sz="1800" dirty="0">
                <a:latin typeface="Times New Roman" panose="02020603050405020304" pitchFamily="18" charset="0"/>
              </a:rPr>
              <a:t>CU</a:t>
            </a:r>
            <a:r>
              <a:rPr lang="uk-UA" altLang="ru-RU" sz="1800" dirty="0">
                <a:latin typeface="Times New Roman" panose="02020603050405020304" pitchFamily="18" charset="0"/>
              </a:rPr>
              <a:t>  - поки що не визначено.</a:t>
            </a:r>
          </a:p>
        </p:txBody>
      </p:sp>
      <p:graphicFrame>
        <p:nvGraphicFramePr>
          <p:cNvPr id="275460" name="Object 4">
            <a:extLst>
              <a:ext uri="{FF2B5EF4-FFF2-40B4-BE49-F238E27FC236}">
                <a16:creationId xmlns:a16="http://schemas.microsoft.com/office/drawing/2014/main" id="{1D30246A-6910-4E1C-1607-8A0D7E721AD7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10125820"/>
              </p:ext>
            </p:extLst>
          </p:nvPr>
        </p:nvGraphicFramePr>
        <p:xfrm>
          <a:off x="6326834" y="981544"/>
          <a:ext cx="35290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923919" imgH="331821" progId="Visio.Drawing.11">
                  <p:embed/>
                </p:oleObj>
              </mc:Choice>
              <mc:Fallback>
                <p:oleObj name="Visio" r:id="rId2" imgW="2923919" imgH="331821" progId="Visio.Drawing.11">
                  <p:embed/>
                  <p:pic>
                    <p:nvPicPr>
                      <p:cNvPr id="275460" name="Object 4">
                        <a:extLst>
                          <a:ext uri="{FF2B5EF4-FFF2-40B4-BE49-F238E27FC236}">
                            <a16:creationId xmlns:a16="http://schemas.microsoft.com/office/drawing/2014/main" id="{1D30246A-6910-4E1C-1607-8A0D7E721A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834" y="981544"/>
                        <a:ext cx="35290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>
            <a:extLst>
              <a:ext uri="{FF2B5EF4-FFF2-40B4-BE49-F238E27FC236}">
                <a16:creationId xmlns:a16="http://schemas.microsoft.com/office/drawing/2014/main" id="{1A0E8B9C-96F0-5AF7-3F12-16AC3AD433FA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36265921"/>
              </p:ext>
            </p:extLst>
          </p:nvPr>
        </p:nvGraphicFramePr>
        <p:xfrm>
          <a:off x="6635576" y="1782450"/>
          <a:ext cx="2189163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563832" imgH="3283896" progId="Visio.Drawing.11">
                  <p:embed/>
                </p:oleObj>
              </mc:Choice>
              <mc:Fallback>
                <p:oleObj name="Visio" r:id="rId4" imgW="2563832" imgH="3283896" progId="Visio.Drawing.11">
                  <p:embed/>
                  <p:pic>
                    <p:nvPicPr>
                      <p:cNvPr id="275464" name="Object 8">
                        <a:extLst>
                          <a:ext uri="{FF2B5EF4-FFF2-40B4-BE49-F238E27FC236}">
                            <a16:creationId xmlns:a16="http://schemas.microsoft.com/office/drawing/2014/main" id="{1A0E8B9C-96F0-5AF7-3F12-16AC3AD43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576" y="1782450"/>
                        <a:ext cx="2189163" cy="280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10D4FBD-DF7A-0A62-5BF8-BAB59A73E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82945-05B8-40B0-8B1A-B76DC5671254}" type="slidenum">
              <a:rPr lang="ru-RU" altLang="ru-RU"/>
              <a:pPr/>
              <a:t>42</a:t>
            </a:fld>
            <a:endParaRPr lang="ru-RU" altLang="ru-RU" dirty="0"/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E8CB6C4D-EC1E-56F2-C383-C22AA64B6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547" y="240724"/>
            <a:ext cx="11505363" cy="42307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2000" dirty="0"/>
              <a:t>На базі DSCP розроблена технологія "покрокової поведінки" </a:t>
            </a:r>
            <a:r>
              <a:rPr lang="uk-UA" altLang="ru-RU" sz="2000" b="1" i="1" dirty="0"/>
              <a:t>PHB (per Hop Behavior)</a:t>
            </a:r>
            <a:r>
              <a:rPr lang="uk-UA" altLang="ru-RU" sz="2000" b="1" i="1" dirty="0">
                <a:solidFill>
                  <a:srgbClr val="9966FF"/>
                </a:solidFill>
              </a:rPr>
              <a:t>.</a:t>
            </a:r>
            <a:r>
              <a:rPr lang="uk-UA" altLang="ru-RU" sz="2000" dirty="0"/>
              <a:t> В рамках цієї політики визначають коди DSCP в класах. 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000" dirty="0"/>
              <a:t>Наприклад, для політики невідкладної переадресації EF рекомендується значення DSCP=101110. Ця політика відповідає найбільш високому рівню обслуговування. 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000" dirty="0"/>
              <a:t>Маршрут транспортування IP-дейтаграми неможливо знати заздалегідь, що пов’язано з покроковим (поетапним) прийняттям рішення про маршрут передачі кожного пакету (дейтаграми). Ця властивість маршрутизації обумовлена тим, що IP протоколом передачі даних без встановлення з’єднання.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FD3D669B-B3C8-9790-A1FD-675FEE26E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D768DC-B83A-419B-9D32-24CCF27EF87E}" type="slidenum">
              <a:rPr lang="ru-RU" altLang="ru-RU"/>
              <a:pPr/>
              <a:t>43</a:t>
            </a:fld>
            <a:endParaRPr lang="ru-RU" altLang="ru-RU" dirty="0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EC677076-C73A-6609-96C8-C88770AB9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494" y="301295"/>
            <a:ext cx="11212286" cy="5225298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000" b="1" dirty="0"/>
              <a:t>Довжина дейтаграми</a:t>
            </a:r>
            <a:r>
              <a:rPr lang="uk-UA" altLang="ru-RU" sz="2000" dirty="0"/>
              <a:t> (</a:t>
            </a:r>
            <a:r>
              <a:rPr lang="uk-UA" altLang="ru-RU" sz="2000" b="1" dirty="0"/>
              <a:t>Total Length</a:t>
            </a:r>
            <a:r>
              <a:rPr lang="uk-UA" altLang="ru-RU" sz="2000" dirty="0"/>
              <a:t>). Поле загальної довжини показує сумарну довжину всієї дейтаграми, обчислену в </a:t>
            </a:r>
            <a:r>
              <a:rPr lang="uk-UA" altLang="ru-RU" sz="2000" b="1" dirty="0"/>
              <a:t>байтах, включаючи заголовок і дані</a:t>
            </a:r>
            <a:r>
              <a:rPr lang="uk-UA" altLang="ru-RU" sz="2000" dirty="0"/>
              <a:t>. Це поле може приймати значення до 65535 байтів, однак такі довгі дейтаграми не використовуються при роботі IP-протоколу. </a:t>
            </a:r>
            <a:endParaRPr lang="en-US" altLang="ru-RU" sz="20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000" dirty="0"/>
              <a:t>На канальному рівні такі дейтаграми неминуче фрагментуються з урахуванням обмежень канального інтерфейсу.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000" dirty="0"/>
              <a:t>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000" dirty="0"/>
              <a:t>Зазвичай хости приймають дейтаграми, розмір яких не перевищує </a:t>
            </a:r>
            <a:r>
              <a:rPr lang="uk-UA" altLang="ru-RU" sz="2000" b="1" dirty="0"/>
              <a:t>1576 байт.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sz="2000" b="1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000" dirty="0"/>
              <a:t>ТСР-модуль, зазвичай, розбиває повідомлення на фрагменти розміром </a:t>
            </a:r>
            <a:r>
              <a:rPr lang="uk-UA" altLang="ru-RU" sz="2000" b="1" dirty="0"/>
              <a:t>1512 байт</a:t>
            </a:r>
            <a:r>
              <a:rPr lang="uk-UA" altLang="ru-RU" sz="2000" dirty="0"/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24CD5629-FA39-1614-3874-2C49F9CB3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C738B-0939-4D45-B7DD-6D3044B9635F}" type="slidenum">
              <a:rPr lang="ru-RU" altLang="ru-RU"/>
              <a:pPr/>
              <a:t>44</a:t>
            </a:fld>
            <a:endParaRPr lang="ru-RU" altLang="ru-RU" dirty="0"/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A13B2DF6-FE23-4887-1423-D11349C9C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2225" y="136525"/>
            <a:ext cx="11615894" cy="658494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b="1" dirty="0"/>
              <a:t>Ідентифікатор дейтаграми</a:t>
            </a:r>
            <a:r>
              <a:rPr lang="uk-UA" altLang="ru-RU" sz="2400" dirty="0"/>
              <a:t> містить унікальний код дейтаграми, що визначає порядковий номер дейтаграми в послідовності. Це поле використовується приймаючим вузлом для об’єднання   в єдине ціле фрагментів дейтаграми. Значення цього поля встановлюється відправником.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3600" dirty="0"/>
              <a:t>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b="1" dirty="0"/>
              <a:t>Флаги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800" b="1" dirty="0"/>
              <a:t>Біт 0</a:t>
            </a:r>
            <a:r>
              <a:rPr lang="uk-UA" altLang="ru-RU" sz="1800" dirty="0"/>
              <a:t> – зарезервований.</a:t>
            </a:r>
            <a:endParaRPr lang="uk-UA" altLang="ru-RU" sz="18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800" b="1" dirty="0"/>
              <a:t>Біт 1</a:t>
            </a:r>
            <a:r>
              <a:rPr lang="uk-UA" altLang="ru-RU" sz="1800" dirty="0"/>
              <a:t> виконує управління фрагментацією: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800" dirty="0"/>
              <a:t>       DF=0 - можна фрагментувати,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800" dirty="0"/>
              <a:t>       DF=1 - фрагментація заборонена.</a:t>
            </a:r>
            <a:endParaRPr lang="uk-UA" altLang="ru-RU" sz="18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800" b="1" dirty="0"/>
              <a:t>Біт 2</a:t>
            </a:r>
            <a:r>
              <a:rPr lang="uk-UA" altLang="ru-RU" sz="1800" dirty="0"/>
              <a:t> показує чи є даний фрагмент останнім.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800" dirty="0"/>
              <a:t>       MF=0 - останній фрагмент,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1800" dirty="0"/>
              <a:t>       MF=1 - є наступний фрагмент.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sz="2800" b="1" dirty="0"/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b="1" dirty="0"/>
              <a:t>Зміщення фрагменту </a:t>
            </a:r>
            <a:r>
              <a:rPr lang="uk-UA" altLang="ru-RU" sz="2400" dirty="0">
                <a:latin typeface="Times New Roman" panose="02020603050405020304" pitchFamily="18" charset="0"/>
              </a:rPr>
              <a:t>показує, де у вихідній дейтаграмі перебуває даний фрагмент. Величина зміщення задається в </a:t>
            </a:r>
            <a:r>
              <a:rPr lang="uk-UA" altLang="ru-RU" b="1" dirty="0"/>
              <a:t>64-бітних блоках</a:t>
            </a:r>
            <a:r>
              <a:rPr lang="uk-UA" altLang="ru-RU" b="1" dirty="0">
                <a:solidFill>
                  <a:srgbClr val="CC00FF"/>
                </a:solidFill>
              </a:rPr>
              <a:t>.</a:t>
            </a:r>
            <a:r>
              <a:rPr lang="uk-UA" altLang="ru-RU" sz="2400" dirty="0">
                <a:latin typeface="Times New Roman" panose="02020603050405020304" pitchFamily="18" charset="0"/>
              </a:rPr>
              <a:t> Перший фрагмент має нульове зміщення. Поле загальної довжини вказує довжину вихідного пакету, а поле зміщення показує вузлу, що здійснює зборання, зміщення відносно його початку.</a:t>
            </a:r>
            <a:r>
              <a:rPr lang="uk-UA" altLang="ru-RU" sz="32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E6816C0B-0765-2C1D-4EED-8404F0141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E35D3-85D4-45D6-82CC-5818C6A17A83}" type="slidenum">
              <a:rPr lang="ru-RU" altLang="ru-RU"/>
              <a:pPr/>
              <a:t>45</a:t>
            </a:fld>
            <a:endParaRPr lang="ru-RU" altLang="ru-RU" dirty="0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3DE980A-37A8-7FF0-DB7C-D297FF8D7A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31248" y="765175"/>
            <a:ext cx="5064752" cy="458054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2000" b="1" dirty="0"/>
              <a:t>Час життя (Time to live </a:t>
            </a:r>
            <a:r>
              <a:rPr lang="uk-UA" altLang="ru-RU" sz="2000" b="1" i="1" dirty="0"/>
              <a:t>–</a:t>
            </a:r>
            <a:r>
              <a:rPr lang="uk-UA" altLang="ru-RU" sz="2000" b="1" dirty="0"/>
              <a:t> TTL) </a:t>
            </a:r>
            <a:r>
              <a:rPr lang="uk-UA" altLang="ru-RU" sz="2000" b="1" i="1" dirty="0"/>
              <a:t>–</a:t>
            </a:r>
            <a:r>
              <a:rPr lang="uk-UA" altLang="ru-RU" sz="2000" b="1" dirty="0"/>
              <a:t> </a:t>
            </a:r>
            <a:r>
              <a:rPr lang="uk-UA" altLang="ru-RU" sz="2000" dirty="0"/>
              <a:t>величина цього поля означає граничний термін, протягом якого дана дейтаграма може перебуває в мережі, тобто передаватися від шлюзу до шлюзу, від сегмента до сегменту. Встановлюється відправником дейтаграми і вимірюється або секундах, або в кількості проміжних комунікаційних вузлів.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3200" dirty="0"/>
              <a:t> </a:t>
            </a:r>
          </a:p>
        </p:txBody>
      </p:sp>
      <p:graphicFrame>
        <p:nvGraphicFramePr>
          <p:cNvPr id="266273" name="Group 33">
            <a:extLst>
              <a:ext uri="{FF2B5EF4-FFF2-40B4-BE49-F238E27FC236}">
                <a16:creationId xmlns:a16="http://schemas.microsoft.com/office/drawing/2014/main" id="{391D04B9-4EBD-CC83-ED5B-520938594F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8042684"/>
              </p:ext>
            </p:extLst>
          </p:nvPr>
        </p:nvGraphicFramePr>
        <p:xfrm>
          <a:off x="7044053" y="835688"/>
          <a:ext cx="3538537" cy="3886201"/>
        </p:xfrm>
        <a:graphic>
          <a:graphicData uri="http://schemas.openxmlformats.org/drawingml/2006/table">
            <a:tbl>
              <a:tblPr/>
              <a:tblGrid>
                <a:gridCol w="1519237">
                  <a:extLst>
                    <a:ext uri="{9D8B030D-6E8A-4147-A177-3AD203B41FA5}">
                      <a16:colId xmlns:a16="http://schemas.microsoft.com/office/drawing/2014/main" val="88846826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856582076"/>
                    </a:ext>
                  </a:extLst>
                </a:gridCol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дії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651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Даний пристрій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145390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Дана мережа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637409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Дана область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769288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Даний регіон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041753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Даний континент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154691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обмежень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3472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E5A4581-1696-A01A-F0B0-08993358B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0D33E-4A19-457F-B552-DE9338B6A1C6}" type="slidenum">
              <a:rPr lang="ru-RU" altLang="ru-RU"/>
              <a:pPr/>
              <a:t>46</a:t>
            </a:fld>
            <a:endParaRPr lang="ru-RU" altLang="ru-RU" dirty="0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803B510C-560E-D373-15D0-F8201B5AD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961" y="232055"/>
            <a:ext cx="11001271" cy="4824413"/>
          </a:xfrm>
        </p:spPr>
        <p:txBody>
          <a:bodyPr/>
          <a:lstStyle/>
          <a:p>
            <a:pPr marL="609600" indent="-609600" algn="just">
              <a:buNone/>
            </a:pPr>
            <a:r>
              <a:rPr lang="uk-UA" altLang="ru-RU" sz="2000" b="1" dirty="0"/>
              <a:t>Протокол верхнього рівня</a:t>
            </a:r>
            <a:r>
              <a:rPr lang="uk-UA" altLang="ru-RU" sz="2000" dirty="0"/>
              <a:t> показує, який з протоколів верхнього рівня (TCP, UDP, XTP, OSPF, ICMP тощо) повинен одержати ці дані. Це поле дозволяє мультиплексування. Поверх протоколу IP може знаходитись багато протоколів. </a:t>
            </a:r>
            <a:endParaRPr lang="en-US" altLang="ru-RU" sz="2000" dirty="0"/>
          </a:p>
          <a:p>
            <a:pPr marL="609600" indent="-609600" algn="just">
              <a:buNone/>
            </a:pPr>
            <a:endParaRPr lang="uk-UA" altLang="ru-RU" sz="2000" dirty="0"/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/>
            </a:pPr>
            <a:r>
              <a:rPr lang="en-US" altLang="ru-RU" dirty="0"/>
              <a:t>   ICMP</a:t>
            </a:r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 startAt="4"/>
            </a:pPr>
            <a:r>
              <a:rPr lang="en-US" altLang="ru-RU" dirty="0"/>
              <a:t>   IP</a:t>
            </a:r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 startAt="6"/>
            </a:pPr>
            <a:r>
              <a:rPr lang="en-US" altLang="ru-RU" dirty="0"/>
              <a:t>   TCP</a:t>
            </a:r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 startAt="8"/>
            </a:pPr>
            <a:r>
              <a:rPr lang="en-US" altLang="ru-RU" dirty="0"/>
              <a:t>   EGP</a:t>
            </a:r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 startAt="8"/>
            </a:pPr>
            <a:r>
              <a:rPr lang="en-US" altLang="ru-RU" dirty="0"/>
              <a:t>   IGP</a:t>
            </a:r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 startAt="17"/>
            </a:pPr>
            <a:r>
              <a:rPr lang="en-US" altLang="ru-RU" dirty="0"/>
              <a:t>   UDP</a:t>
            </a:r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 startAt="36"/>
            </a:pPr>
            <a:r>
              <a:rPr lang="en-US" altLang="ru-RU" dirty="0"/>
              <a:t>   XTP</a:t>
            </a:r>
          </a:p>
          <a:p>
            <a:pPr marL="1371600" lvl="2" indent="-457200" algn="just">
              <a:buClr>
                <a:srgbClr val="6600FF"/>
              </a:buClr>
              <a:buFont typeface="Wingdings" panose="05000000000000000000" pitchFamily="2" charset="2"/>
              <a:buAutoNum type="arabicPlain" startAt="46"/>
            </a:pPr>
            <a:r>
              <a:rPr lang="en-US" altLang="ru-RU" dirty="0"/>
              <a:t>   RSVP</a:t>
            </a:r>
          </a:p>
          <a:p>
            <a:pPr marL="609600" indent="-609600" algn="just">
              <a:buClr>
                <a:srgbClr val="CC00FF"/>
              </a:buClr>
              <a:buFont typeface="Wingdings" panose="05000000000000000000" pitchFamily="2" charset="2"/>
              <a:buAutoNum type="arabicPlain" startAt="46"/>
            </a:pPr>
            <a:endParaRPr lang="en-US" altLang="ru-RU" sz="2000" dirty="0"/>
          </a:p>
          <a:p>
            <a:pPr marL="609600" indent="-609600" algn="just">
              <a:buFont typeface="Wingdings" panose="05000000000000000000" pitchFamily="2" charset="2"/>
              <a:buAutoNum type="arabicPlain" startAt="36"/>
            </a:pPr>
            <a:endParaRPr lang="en-US" altLang="ru-RU" sz="2000" dirty="0"/>
          </a:p>
          <a:p>
            <a:pPr marL="609600" indent="-609600" algn="just">
              <a:buFont typeface="Wingdings" panose="05000000000000000000" pitchFamily="2" charset="2"/>
              <a:buAutoNum type="arabicPlain" startAt="17"/>
            </a:pPr>
            <a:endParaRPr lang="en-US" altLang="ru-RU" sz="2000" dirty="0"/>
          </a:p>
          <a:p>
            <a:pPr marL="609600" indent="-609600" algn="just">
              <a:buFont typeface="Wingdings" panose="05000000000000000000" pitchFamily="2" charset="2"/>
              <a:buAutoNum type="arabicPlain" startAt="6"/>
            </a:pPr>
            <a:endParaRPr lang="uk-UA" altLang="ru-RU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42924C36-9313-3AF1-A812-2678F7747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7C107-7940-4560-A427-098654FD0269}" type="slidenum">
              <a:rPr lang="ru-RU" altLang="ru-RU"/>
              <a:pPr/>
              <a:t>47</a:t>
            </a:fld>
            <a:endParaRPr lang="ru-RU" altLang="ru-RU" dirty="0"/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B8C4CB11-5EAD-A8FB-02A5-A3380C5BE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7329" y="428903"/>
            <a:ext cx="11249968" cy="58312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b="1" dirty="0"/>
              <a:t>Контрольна сума заголовку</a:t>
            </a:r>
            <a:r>
              <a:rPr lang="uk-UA" altLang="ru-RU" sz="2400" dirty="0"/>
              <a:t> (Cyclic Redundancy Check – CRC) забезпечує контроль цілісності заголовка.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2400" dirty="0"/>
              <a:t>При одержанні дейтаграми кожен маршрутизатор заново обчислює контрольну суму, оскільки в кожному маршрутизаторі, через який проходить дейтаграма, змінюється значення поля TTL.</a:t>
            </a:r>
            <a:r>
              <a:rPr lang="uk-UA" altLang="ru-RU" sz="3200" dirty="0"/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ru-RU" sz="3200" dirty="0"/>
          </a:p>
          <a:p>
            <a:pPr algn="just">
              <a:buFont typeface="Wingdings" panose="05000000000000000000" pitchFamily="2" charset="2"/>
              <a:buNone/>
            </a:pPr>
            <a:endParaRPr lang="uk-UA" altLang="ru-RU" sz="32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2400" b="1" dirty="0"/>
              <a:t>IP-адреса відправника і IP-адреса одержувача </a:t>
            </a:r>
            <a:r>
              <a:rPr lang="uk-UA" altLang="ru-RU" sz="2400" dirty="0"/>
              <a:t>визначають IP-адреси станції, що передала пакет, і кінцева цільова IP-адреса, до якої пакет повинен бути доставлений. Будь-яка IP-адреса ідентифікує конкретну IP-мережу та станцію в IP-мережі.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BD8F7C1-FBCC-E0C6-2939-379E67A7D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31237-EA95-4725-BFA0-5E3C5628590F}" type="slidenum">
              <a:rPr lang="ru-RU" altLang="ru-RU"/>
              <a:pPr/>
              <a:t>48</a:t>
            </a:fld>
            <a:endParaRPr lang="ru-RU" altLang="ru-RU" dirty="0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D7EA7C9D-4ACF-3855-4071-C1A77C89B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4817" y="544651"/>
            <a:ext cx="11202238" cy="566522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b="1" dirty="0"/>
              <a:t>Параметри ІР.</a:t>
            </a:r>
            <a:r>
              <a:rPr lang="uk-UA" altLang="ru-RU" sz="2400" dirty="0"/>
              <a:t> Поле опцій (змінної довжини) не обов'язково присутнє в кожній дейтаграмі. </a:t>
            </a:r>
            <a:endParaRPr lang="en-US" altLang="ru-RU" sz="24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sz="24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dirty="0"/>
              <a:t>Дане поле забезпечує контрольні функції, які можуть бути корисні або необхідні в ряді випадків (наприклад, для зберігання тимчасових міток, ключів таємності, параметрів нестандартної маршрутизації тощо). </a:t>
            </a:r>
            <a:endParaRPr lang="en-US" altLang="ru-RU" sz="24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24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dirty="0"/>
              <a:t>Хоча це поле не є обов’язковим, але його повинні вміти обробляти всі IP-модулі, хоча в деяких мережах (наприклад, у мережах, що забезпечують таємність передачі) наявність певних значень цього поля обов'язкова. </a:t>
            </a:r>
            <a:endParaRPr lang="en-US" altLang="ru-RU" sz="24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24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dirty="0"/>
              <a:t>Довжина поля є змінною залежно від кількості параметрів, які необхідно передати дейтаграмі.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E4B601A-92C3-C02B-4791-9DBB05221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3F51E-09A1-46F6-9657-8DC3938505B1}" type="slidenum">
              <a:rPr lang="ru-RU" altLang="ru-RU"/>
              <a:pPr/>
              <a:t>49</a:t>
            </a:fld>
            <a:endParaRPr lang="ru-RU" altLang="ru-RU" dirty="0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D53D77A8-018E-B4E6-1E5F-B7CAE7CAF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527" y="333270"/>
            <a:ext cx="11272576" cy="6023080"/>
          </a:xfrm>
        </p:spPr>
        <p:txBody>
          <a:bodyPr>
            <a:normAutofit/>
          </a:bodyPr>
          <a:lstStyle/>
          <a:p>
            <a:pPr marL="609600" indent="-609600" algn="just">
              <a:buNone/>
            </a:pPr>
            <a:r>
              <a:rPr lang="uk-UA" altLang="ru-RU" b="1" dirty="0"/>
              <a:t>Поле параметрів</a:t>
            </a:r>
            <a:r>
              <a:rPr lang="uk-UA" altLang="ru-RU" dirty="0"/>
              <a:t> може містити:</a:t>
            </a:r>
          </a:p>
          <a:p>
            <a:pPr marL="990600" lvl="1" indent="-5334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dirty="0"/>
              <a:t>параметри, за допомогою яких хост може передати інформацію про рівень безпеки, групі ізоляції, обмеженнях передачі тощо для даної дейтаграми;</a:t>
            </a:r>
          </a:p>
          <a:p>
            <a:pPr marL="990600" lvl="1" indent="-5334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dirty="0"/>
              <a:t>структури, які дозволяють відправникові дейтаграми визначати маршрут передачі через шлюзи до адреси призначення;</a:t>
            </a:r>
          </a:p>
          <a:p>
            <a:pPr marL="990600" lvl="1" indent="-5334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dirty="0"/>
              <a:t>структуру, в яку записуються адреси шлюзів (або інших комунікаційних вузлів) при передачі дейтаграми за визначеним маршрутом до адресата; </a:t>
            </a:r>
          </a:p>
          <a:p>
            <a:pPr marL="990600" lvl="1" indent="-5334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altLang="ru-RU" dirty="0"/>
              <a:t>часові мітки проходження шлюзів маршрутизації. Поле зберігає структуру, в яку записується час і адреса модуля, через який була передана дейтаграмма в даний момент.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289" y="58847"/>
            <a:ext cx="114202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Протоколи мережевого рівня маршрутизируют</a:t>
            </a:r>
            <a:r>
              <a:rPr lang="uk-UA" sz="2000" dirty="0"/>
              <a:t>ь</a:t>
            </a:r>
            <a:r>
              <a:rPr lang="ru-RU" sz="2000" dirty="0"/>
              <a:t> дані від джерела до одержувача і можуть бути розділені на два класи: протоколи з установкою з'єднання і без нього.</a:t>
            </a:r>
          </a:p>
          <a:p>
            <a:endParaRPr lang="uk-UA" sz="2000" dirty="0"/>
          </a:p>
          <a:p>
            <a:endParaRPr lang="ru-RU" sz="2000" dirty="0"/>
          </a:p>
          <a:p>
            <a:r>
              <a:rPr lang="ru-RU" sz="2000" b="1" dirty="0"/>
              <a:t>- Протоколи з установкою з'єднання </a:t>
            </a:r>
            <a:r>
              <a:rPr lang="ru-RU" sz="2000" dirty="0"/>
              <a:t>починають передачу даних з виклику або встановлення маршруту проходження пакетів від джерела до одержувача. Після </a:t>
            </a:r>
            <a:r>
              <a:rPr lang="uk-UA" sz="2000" dirty="0"/>
              <a:t>чого</a:t>
            </a:r>
            <a:r>
              <a:rPr lang="ru-RU" sz="2000" dirty="0"/>
              <a:t> починають послідовну передачу даних і потім після закінчення передачі розривають зв'язок.</a:t>
            </a:r>
          </a:p>
          <a:p>
            <a:endParaRPr lang="uk-UA" sz="2000" dirty="0"/>
          </a:p>
          <a:p>
            <a:endParaRPr lang="ru-RU" sz="2000" dirty="0"/>
          </a:p>
          <a:p>
            <a:r>
              <a:rPr lang="ru-RU" sz="2000" b="1" dirty="0"/>
              <a:t>- Протоколи без установки з'єднання </a:t>
            </a:r>
            <a:r>
              <a:rPr lang="ru-RU" sz="2000" dirty="0"/>
              <a:t>посилають дані, що містять повну адресну інформацію в кожному пакеті. Кожен пакет містить адресу відправника і одержувача. Далі кожний проміжний мережевий пристрій зчитує адресну інформацію і приймає рішення про маршрутизації даних. </a:t>
            </a:r>
          </a:p>
          <a:p>
            <a:r>
              <a:rPr lang="ru-RU" sz="2000" dirty="0"/>
              <a:t>Пакет даних передається від одного проміжного пристрою до іншого до тих пір, поки не буде доставлено одержувачу. Протоколи без установки з'єднання </a:t>
            </a:r>
            <a:r>
              <a:rPr lang="ru-RU" sz="2000" u="sng" dirty="0"/>
              <a:t>не гарантують надходження інформації одержувачу в тому порядку, в якому вона була відправлена</a:t>
            </a:r>
            <a:r>
              <a:rPr lang="ru-RU" sz="2000" dirty="0"/>
              <a:t>, так як різні пакети можуть пройти різними маршрутами. За </a:t>
            </a:r>
            <a:r>
              <a:rPr lang="ru-RU" sz="2000" u="sng" dirty="0"/>
              <a:t>відновлення порядку даних </a:t>
            </a:r>
            <a:r>
              <a:rPr lang="ru-RU" sz="2000" dirty="0"/>
              <a:t>при використанні мережевих протоколів без встановлення з'єднання </a:t>
            </a:r>
            <a:r>
              <a:rPr lang="ru-RU" sz="2000" u="sng" dirty="0"/>
              <a:t>відповідають транспортні протоколи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03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C7069234-C1F9-9FD4-8551-005666E50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25859-7E7C-4B1C-A713-3AD1B52D322D}" type="slidenum">
              <a:rPr lang="ru-RU" altLang="ru-RU"/>
              <a:pPr/>
              <a:t>50</a:t>
            </a:fld>
            <a:endParaRPr lang="ru-RU" altLang="ru-RU" dirty="0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7BCBF27E-C045-309A-196D-E55132F505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7091" y="393928"/>
            <a:ext cx="9544258" cy="618774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RU" sz="1800" dirty="0"/>
              <a:t>Формат опції</a:t>
            </a:r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endParaRPr lang="en-US" altLang="ru-RU" sz="1800" dirty="0"/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600" dirty="0"/>
              <a:t>Копія = 1: опція повинна бути скопійована в усі фрагменти дейтаграми.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600" dirty="0"/>
              <a:t>Копія = 0: опція копіюється тільки в перший фрагмент дейтаграми.</a:t>
            </a:r>
            <a:endParaRPr lang="en-US" altLang="ru-RU" sz="1600" dirty="0"/>
          </a:p>
          <a:p>
            <a:pPr>
              <a:buFont typeface="Wingdings" panose="05000000000000000000" pitchFamily="2" charset="2"/>
              <a:buNone/>
            </a:pPr>
            <a:endParaRPr lang="uk-UA" altLang="ru-RU" sz="1600" dirty="0"/>
          </a:p>
        </p:txBody>
      </p:sp>
      <p:graphicFrame>
        <p:nvGraphicFramePr>
          <p:cNvPr id="271364" name="Object 4">
            <a:extLst>
              <a:ext uri="{FF2B5EF4-FFF2-40B4-BE49-F238E27FC236}">
                <a16:creationId xmlns:a16="http://schemas.microsoft.com/office/drawing/2014/main" id="{732FB75F-78DE-D306-CA9F-80A188D1E06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5933119"/>
              </p:ext>
            </p:extLst>
          </p:nvPr>
        </p:nvGraphicFramePr>
        <p:xfrm>
          <a:off x="1257387" y="1193940"/>
          <a:ext cx="4684712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79125" imgH="3299028" progId="Visio.Drawing.11">
                  <p:embed/>
                </p:oleObj>
              </mc:Choice>
              <mc:Fallback>
                <p:oleObj name="Visio" r:id="rId2" imgW="4379125" imgH="3299028" progId="Visio.Drawing.11">
                  <p:embed/>
                  <p:pic>
                    <p:nvPicPr>
                      <p:cNvPr id="271364" name="Object 4">
                        <a:extLst>
                          <a:ext uri="{FF2B5EF4-FFF2-40B4-BE49-F238E27FC236}">
                            <a16:creationId xmlns:a16="http://schemas.microsoft.com/office/drawing/2014/main" id="{732FB75F-78DE-D306-CA9F-80A188D1E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87" y="1193940"/>
                        <a:ext cx="4684712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28F19AA-F21D-336D-D94F-CEFBE17CF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05A22-3869-4DFE-8F90-1F5923C25664}" type="slidenum">
              <a:rPr lang="ru-RU" altLang="ru-RU"/>
              <a:pPr/>
              <a:t>51</a:t>
            </a:fld>
            <a:endParaRPr lang="ru-RU" altLang="ru-RU" dirty="0"/>
          </a:p>
        </p:txBody>
      </p:sp>
      <p:graphicFrame>
        <p:nvGraphicFramePr>
          <p:cNvPr id="282630" name="Object 6">
            <a:extLst>
              <a:ext uri="{FF2B5EF4-FFF2-40B4-BE49-F238E27FC236}">
                <a16:creationId xmlns:a16="http://schemas.microsoft.com/office/drawing/2014/main" id="{8C62C923-E8ED-65D4-FE5E-E2F45D435C9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38746"/>
              </p:ext>
            </p:extLst>
          </p:nvPr>
        </p:nvGraphicFramePr>
        <p:xfrm>
          <a:off x="1563687" y="674915"/>
          <a:ext cx="49498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183819" imgH="3283896" progId="Visio.Drawing.11">
                  <p:embed/>
                </p:oleObj>
              </mc:Choice>
              <mc:Fallback>
                <p:oleObj name="Visio" r:id="rId2" imgW="4183819" imgH="3283896" progId="Visio.Drawing.11">
                  <p:embed/>
                  <p:pic>
                    <p:nvPicPr>
                      <p:cNvPr id="282630" name="Object 6">
                        <a:extLst>
                          <a:ext uri="{FF2B5EF4-FFF2-40B4-BE49-F238E27FC236}">
                            <a16:creationId xmlns:a16="http://schemas.microsoft.com/office/drawing/2014/main" id="{8C62C923-E8ED-65D4-FE5E-E2F45D435C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7" y="674915"/>
                        <a:ext cx="4949825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32B63EE4-A139-2006-2508-2C59C6FCF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432B7-0B88-455A-B43B-4CD60C51CA79}" type="slidenum">
              <a:rPr lang="ru-RU" altLang="ru-RU"/>
              <a:pPr/>
              <a:t>52</a:t>
            </a:fld>
            <a:endParaRPr lang="ru-RU" altLang="ru-RU" dirty="0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0DCE29FC-0B22-1996-7787-2CA161A656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221" y="742949"/>
            <a:ext cx="8291513" cy="4256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1800" dirty="0"/>
              <a:t>Опція </a:t>
            </a:r>
            <a:r>
              <a:rPr lang="uk-UA" altLang="ru-RU" sz="1800" i="1" dirty="0"/>
              <a:t>Запис маршруту</a:t>
            </a:r>
            <a:r>
              <a:rPr lang="uk-UA" altLang="ru-RU" sz="1800" dirty="0"/>
              <a:t> створює дейтаграму, в якій зарезервовано місце, куди кожний маршрутизатор на шляху передачі повинен записати свою ІР-адресу (наприклад, утиліта </a:t>
            </a:r>
            <a:r>
              <a:rPr lang="en-US" altLang="ru-RU" sz="1800" dirty="0"/>
              <a:t>traceroute)</a:t>
            </a:r>
            <a:r>
              <a:rPr lang="uk-UA" altLang="ru-RU" sz="1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400" i="1" dirty="0"/>
              <a:t>Довжина</a:t>
            </a:r>
            <a:r>
              <a:rPr lang="uk-UA" altLang="ru-RU" sz="1400" dirty="0"/>
              <a:t> – повний розмір запису, включаючи перші три октети.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400" i="1" dirty="0"/>
              <a:t>Вказівник</a:t>
            </a:r>
            <a:r>
              <a:rPr lang="uk-UA" altLang="ru-RU" sz="1400" dirty="0"/>
              <a:t> – вказує на першу вільну позицію в списку Р-адрес, куди можна записати чергову адресу.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dirty="0"/>
              <a:t> </a:t>
            </a:r>
          </a:p>
        </p:txBody>
      </p:sp>
      <p:graphicFrame>
        <p:nvGraphicFramePr>
          <p:cNvPr id="284676" name="Object 4">
            <a:extLst>
              <a:ext uri="{FF2B5EF4-FFF2-40B4-BE49-F238E27FC236}">
                <a16:creationId xmlns:a16="http://schemas.microsoft.com/office/drawing/2014/main" id="{EBE8515A-61E0-FEB9-308F-930223B2115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8881804"/>
              </p:ext>
            </p:extLst>
          </p:nvPr>
        </p:nvGraphicFramePr>
        <p:xfrm>
          <a:off x="1292697" y="2432837"/>
          <a:ext cx="472281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43823" imgH="1793402" progId="Visio.Drawing.11">
                  <p:embed/>
                </p:oleObj>
              </mc:Choice>
              <mc:Fallback>
                <p:oleObj name="Visio" r:id="rId2" imgW="3643823" imgH="1793402" progId="Visio.Drawing.11">
                  <p:embed/>
                  <p:pic>
                    <p:nvPicPr>
                      <p:cNvPr id="284676" name="Object 4">
                        <a:extLst>
                          <a:ext uri="{FF2B5EF4-FFF2-40B4-BE49-F238E27FC236}">
                            <a16:creationId xmlns:a16="http://schemas.microsoft.com/office/drawing/2014/main" id="{EBE8515A-61E0-FEB9-308F-930223B21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697" y="2432837"/>
                        <a:ext cx="4722812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5162C8B-C77D-BE20-3FE6-E58E55B70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C145C-61F4-49A1-94BB-CA80EB172AE6}" type="slidenum">
              <a:rPr lang="ru-RU" altLang="ru-RU"/>
              <a:pPr/>
              <a:t>53</a:t>
            </a:fld>
            <a:endParaRPr lang="ru-RU" altLang="ru-RU" dirty="0"/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F282F693-0B16-9428-139E-E0C9DBA13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3755" y="381402"/>
            <a:ext cx="11101753" cy="4482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1800" dirty="0"/>
              <a:t>Опція </a:t>
            </a:r>
            <a:r>
              <a:rPr lang="uk-UA" altLang="ru-RU" sz="1800" i="1" dirty="0"/>
              <a:t>Маршрут відправника</a:t>
            </a:r>
            <a:r>
              <a:rPr lang="uk-UA" altLang="ru-RU" sz="1800" dirty="0"/>
              <a:t> надає можливість відправки дейтаграми шляхом, який задається відправником. Це дозволяє досліджувати різні маршрути, в тому числі і ті, які недоступні через вузлові маршрутизатори. 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1800" dirty="0"/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1800" dirty="0"/>
              <a:t>Існує дві форми такої маршрутизації:</a:t>
            </a:r>
          </a:p>
          <a:p>
            <a:pPr lvl="2" algn="just"/>
            <a:r>
              <a:rPr lang="uk-UA" altLang="ru-RU" sz="1800" dirty="0"/>
              <a:t>вільна;</a:t>
            </a:r>
          </a:p>
          <a:p>
            <a:pPr lvl="2" algn="just"/>
            <a:r>
              <a:rPr lang="uk-UA" altLang="ru-RU" sz="1800" dirty="0"/>
              <a:t>жорстка.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1800" b="1" dirty="0"/>
              <a:t>Жорстка маршрутизація </a:t>
            </a:r>
            <a:r>
              <a:rPr lang="uk-UA" altLang="ru-RU" sz="1800" dirty="0"/>
              <a:t>означає, що адреси визначають точний маршрут дейтаграми. Перехід від однієї адреси до іншої може включати тільки одну мережу.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1800" b="1" dirty="0"/>
              <a:t>Вільна маршрутизація</a:t>
            </a:r>
            <a:r>
              <a:rPr lang="uk-UA" altLang="ru-RU" sz="1800" dirty="0"/>
              <a:t> відрізняється від жорсткої можливістю переходу між двома адресами списку ІР-адрес більш, ніж через одну мережу.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1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5AE3357-2A79-8E3E-0C8F-BC32B163B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E7D5D-551B-4600-B3FC-A72F6AF65F89}" type="slidenum">
              <a:rPr lang="ru-RU" altLang="ru-RU"/>
              <a:pPr/>
              <a:t>54</a:t>
            </a:fld>
            <a:endParaRPr lang="ru-RU" altLang="ru-RU" dirty="0"/>
          </a:p>
        </p:txBody>
      </p:sp>
      <p:sp>
        <p:nvSpPr>
          <p:cNvPr id="287749" name="Rectangle 5">
            <a:extLst>
              <a:ext uri="{FF2B5EF4-FFF2-40B4-BE49-F238E27FC236}">
                <a16:creationId xmlns:a16="http://schemas.microsoft.com/office/drawing/2014/main" id="{881A7D00-6D05-8511-D4E6-2BF3106E35C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1" y="1981200"/>
            <a:ext cx="8291513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uk-UA" altLang="ru-RU" dirty="0"/>
          </a:p>
          <a:p>
            <a:pPr>
              <a:buFont typeface="Wingdings" panose="05000000000000000000" pitchFamily="2" charset="2"/>
              <a:buNone/>
            </a:pPr>
            <a:endParaRPr lang="uk-UA" altLang="ru-RU" dirty="0"/>
          </a:p>
          <a:p>
            <a:pPr>
              <a:buFont typeface="Wingdings" panose="05000000000000000000" pitchFamily="2" charset="2"/>
              <a:buNone/>
            </a:pPr>
            <a:endParaRPr lang="uk-UA" altLang="ru-RU" dirty="0"/>
          </a:p>
          <a:p>
            <a:pPr>
              <a:buFont typeface="Wingdings" panose="05000000000000000000" pitchFamily="2" charset="2"/>
              <a:buNone/>
            </a:pPr>
            <a:endParaRPr lang="uk-UA" altLang="ru-RU" dirty="0"/>
          </a:p>
          <a:p>
            <a:pPr>
              <a:buFont typeface="Wingdings" panose="05000000000000000000" pitchFamily="2" charset="2"/>
              <a:buNone/>
            </a:pPr>
            <a:endParaRPr lang="uk-UA" altLang="ru-RU" dirty="0"/>
          </a:p>
          <a:p>
            <a:pPr>
              <a:buFont typeface="Wingdings" panose="05000000000000000000" pitchFamily="2" charset="2"/>
              <a:buNone/>
            </a:pPr>
            <a:endParaRPr lang="uk-UA" altLang="ru-RU" dirty="0"/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200" i="1" dirty="0"/>
              <a:t>Довжина</a:t>
            </a:r>
            <a:r>
              <a:rPr lang="uk-UA" altLang="ru-RU" sz="1200" dirty="0"/>
              <a:t> задає розмір списку адрес.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200" i="1" dirty="0"/>
              <a:t>Вказівник</a:t>
            </a:r>
            <a:r>
              <a:rPr lang="uk-UA" altLang="ru-RU" sz="1200" dirty="0"/>
              <a:t> визначає адресу чергового маршрутизатора на шляху дейтаграми.</a:t>
            </a:r>
          </a:p>
        </p:txBody>
      </p:sp>
      <p:graphicFrame>
        <p:nvGraphicFramePr>
          <p:cNvPr id="287750" name="Object 6">
            <a:extLst>
              <a:ext uri="{FF2B5EF4-FFF2-40B4-BE49-F238E27FC236}">
                <a16:creationId xmlns:a16="http://schemas.microsoft.com/office/drawing/2014/main" id="{84067EC5-3B3F-A867-6B9A-5FD9DB2F7B78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5507964"/>
              </p:ext>
            </p:extLst>
          </p:nvPr>
        </p:nvGraphicFramePr>
        <p:xfrm>
          <a:off x="1919286" y="1402270"/>
          <a:ext cx="4867275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43823" imgH="1767462" progId="Visio.Drawing.11">
                  <p:embed/>
                </p:oleObj>
              </mc:Choice>
              <mc:Fallback>
                <p:oleObj name="Visio" r:id="rId2" imgW="3643823" imgH="1767462" progId="Visio.Drawing.11">
                  <p:embed/>
                  <p:pic>
                    <p:nvPicPr>
                      <p:cNvPr id="287750" name="Object 6">
                        <a:extLst>
                          <a:ext uri="{FF2B5EF4-FFF2-40B4-BE49-F238E27FC236}">
                            <a16:creationId xmlns:a16="http://schemas.microsoft.com/office/drawing/2014/main" id="{84067EC5-3B3F-A867-6B9A-5FD9DB2F7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6" y="1402270"/>
                        <a:ext cx="4867275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" y="1062182"/>
            <a:ext cx="11855250" cy="47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1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918" y="840207"/>
            <a:ext cx="11222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Протокол міжмережевої взаємодії </a:t>
            </a:r>
            <a:r>
              <a:rPr lang="ru-RU" dirty="0"/>
              <a:t>(</a:t>
            </a:r>
            <a:r>
              <a:rPr lang="en-US" dirty="0"/>
              <a:t>IP - Internet Protocol) </a:t>
            </a:r>
            <a:r>
              <a:rPr lang="ru-RU" dirty="0"/>
              <a:t>об'єднує сегменти мережі в єдину мережу, забезпечуючи доставку даних між будь-якими вузлами мережі.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Протокол включає опис адресації та структури пакета.</a:t>
            </a:r>
            <a:br>
              <a:rPr lang="ru-RU" dirty="0"/>
            </a:br>
            <a:endParaRPr lang="ru-RU" dirty="0"/>
          </a:p>
          <a:p>
            <a:r>
              <a:rPr lang="en-US" dirty="0"/>
              <a:t>IP - </a:t>
            </a:r>
            <a:r>
              <a:rPr lang="ru-RU" dirty="0"/>
              <a:t>ненадійна служба доставки пакета без встановлення з'єднання, але з "максимальними зусиллями" (</a:t>
            </a:r>
            <a:r>
              <a:rPr lang="en-US" dirty="0"/>
              <a:t>best-effort).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0391" y="3163062"/>
            <a:ext cx="1105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IP </a:t>
            </a:r>
            <a:r>
              <a:rPr lang="ru-RU" dirty="0"/>
              <a:t>транспортує дані в пакетах (дейтаграмах), кожна з яких транспортується окремо. Дейтаграми можуть переміщатися за різними маршрутами і можуть прибути не у вихідній послідовності або бути дубльовані. </a:t>
            </a:r>
            <a:r>
              <a:rPr lang="en-US" dirty="0"/>
              <a:t>IP </a:t>
            </a:r>
            <a:r>
              <a:rPr lang="ru-RU" dirty="0"/>
              <a:t>не зберігає копію маршрутів і не має жодних засобів для того, щоб впорядкувати дейтаграми, щойно вони досягають пункту призначення.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696" y="4753959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Версії протоколу IP:</a:t>
            </a:r>
            <a:br>
              <a:rPr lang="ru-RU" dirty="0"/>
            </a:br>
            <a:r>
              <a:rPr lang="ru-RU" dirty="0"/>
              <a:t>        - 4  версія (</a:t>
            </a:r>
            <a:r>
              <a:rPr lang="ru-RU" b="1" dirty="0"/>
              <a:t>IPv4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                 класова система адресації;</a:t>
            </a:r>
            <a:br>
              <a:rPr lang="ru-RU" dirty="0"/>
            </a:br>
            <a:r>
              <a:rPr lang="ru-RU" dirty="0"/>
              <a:t>                 безкласова система;</a:t>
            </a:r>
            <a:br>
              <a:rPr lang="ru-RU" dirty="0"/>
            </a:br>
            <a:r>
              <a:rPr lang="ru-RU" dirty="0"/>
              <a:t>       - 5  версія (не реалізована);</a:t>
            </a:r>
            <a:br>
              <a:rPr lang="ru-RU" dirty="0"/>
            </a:br>
            <a:r>
              <a:rPr lang="ru-RU" dirty="0"/>
              <a:t>       - 6  версія (</a:t>
            </a:r>
            <a:r>
              <a:rPr lang="ru-RU" b="1" dirty="0"/>
              <a:t>IPv6</a:t>
            </a:r>
            <a:r>
              <a:rPr lang="ru-RU" dirty="0"/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02E56-9D99-D251-0E97-560BA02766AB}"/>
              </a:ext>
            </a:extLst>
          </p:cNvPr>
          <p:cNvSpPr txBox="1"/>
          <p:nvPr/>
        </p:nvSpPr>
        <p:spPr>
          <a:xfrm>
            <a:off x="3127555" y="136525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IP – </a:t>
            </a:r>
            <a:r>
              <a:rPr lang="en-US" sz="3600" b="1" dirty="0"/>
              <a:t>Internet Protocol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084" cy="3651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+mn-lt"/>
              </a:rPr>
              <a:t>IP-</a:t>
            </a:r>
            <a:r>
              <a:rPr lang="ru-RU" sz="2400" b="1" dirty="0">
                <a:latin typeface="+mn-lt"/>
              </a:rPr>
              <a:t>адресація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633" y="812165"/>
            <a:ext cx="113747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Необхідно унікально ідентифікувати кожен пристрій в Інтернеті, щоб забезпечити глобальний зв'язок між усіма пристроями. </a:t>
            </a:r>
          </a:p>
          <a:p>
            <a:br>
              <a:rPr lang="ru-RU" dirty="0"/>
            </a:br>
            <a:r>
              <a:rPr lang="ru-RU" dirty="0"/>
              <a:t>Ідентифікатор, який використовується на рівні </a:t>
            </a:r>
            <a:r>
              <a:rPr lang="en-US" dirty="0"/>
              <a:t>IP </a:t>
            </a:r>
            <a:r>
              <a:rPr lang="ru-RU" dirty="0"/>
              <a:t>набору протоколу </a:t>
            </a:r>
            <a:r>
              <a:rPr lang="en-US" dirty="0"/>
              <a:t>TCP/IP, </a:t>
            </a:r>
            <a:r>
              <a:rPr lang="ru-RU" dirty="0"/>
              <a:t>щоб ідентифікувати кожен пристрій, під'єднаний до Інтернету, називають </a:t>
            </a:r>
            <a:r>
              <a:rPr lang="en-US" b="1" dirty="0"/>
              <a:t>IP</a:t>
            </a:r>
            <a:r>
              <a:rPr lang="uk-UA" b="1" dirty="0"/>
              <a:t> адресою</a:t>
            </a:r>
            <a:r>
              <a:rPr lang="en-US" dirty="0"/>
              <a:t>. </a:t>
            </a:r>
          </a:p>
          <a:p>
            <a:br>
              <a:rPr lang="en-US" dirty="0"/>
            </a:br>
            <a:endParaRPr lang="en-US" dirty="0"/>
          </a:p>
          <a:p>
            <a:r>
              <a:rPr lang="ru-RU" dirty="0"/>
              <a:t>До адреси висуваються такі вимоги: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адреса має бути </a:t>
            </a:r>
            <a:r>
              <a:rPr lang="ru-RU" b="1" dirty="0"/>
              <a:t>універсальною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адреса повинна мати ієрархічну структуру, </a:t>
            </a:r>
            <a:r>
              <a:rPr lang="ru-RU" b="1" dirty="0"/>
              <a:t>зручну для обробки </a:t>
            </a:r>
            <a:r>
              <a:rPr lang="ru-RU" dirty="0"/>
              <a:t>відповідними вузлами;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адреса має бути </a:t>
            </a:r>
            <a:r>
              <a:rPr lang="ru-RU" b="1" dirty="0"/>
              <a:t>зручною для користувача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b="1" dirty="0"/>
              <a:t>Унікальність</a:t>
            </a:r>
            <a:r>
              <a:rPr lang="ru-RU" dirty="0"/>
              <a:t> - кожна адреса визначає одне і тільки одне підключення до Інтернету. Два пристрої в Інтернеті ніколи не можуть мати однієї тієї самої адреси. Якщо пристрій має два підключення до Інтернету, через дві мережі, він має дві адреси </a:t>
            </a:r>
            <a:r>
              <a:rPr lang="en-US" dirty="0"/>
              <a:t>IP.</a:t>
            </a:r>
            <a:br>
              <a:rPr lang="en-US" dirty="0"/>
            </a:br>
            <a:endParaRPr lang="en-US" dirty="0"/>
          </a:p>
          <a:p>
            <a:r>
              <a:rPr lang="ru-RU" b="1" dirty="0"/>
              <a:t>Універсальність</a:t>
            </a:r>
            <a:r>
              <a:rPr lang="ru-RU" dirty="0"/>
              <a:t> - система адресації має бути прийнята будь-яким хостом, який хоче бути пов'язаним з Інтернетом.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696" y="787632"/>
            <a:ext cx="11393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Адресний простір</a:t>
            </a:r>
            <a:r>
              <a:rPr lang="ru-RU" dirty="0"/>
              <a:t>:</a:t>
            </a:r>
          </a:p>
          <a:p>
            <a:pPr indent="355600" algn="just"/>
            <a:r>
              <a:rPr lang="en-US" dirty="0"/>
              <a:t>IP</a:t>
            </a:r>
            <a:r>
              <a:rPr lang="ru-RU" dirty="0"/>
              <a:t>-адреса версії 4 складається з 4 байт (32 біта). Максимальне число адрес складає </a:t>
            </a:r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= </a:t>
            </a:r>
            <a:r>
              <a:rPr lang="ru-RU" dirty="0"/>
              <a:t>4.294.967.296</a:t>
            </a:r>
            <a:r>
              <a:rPr lang="en-US" dirty="0"/>
              <a:t> </a:t>
            </a:r>
            <a:r>
              <a:rPr lang="ru-RU" dirty="0"/>
              <a:t>адрес.  </a:t>
            </a:r>
          </a:p>
          <a:p>
            <a:pPr indent="355600" algn="just"/>
            <a:r>
              <a:rPr lang="ru-RU" dirty="0"/>
              <a:t>В реальності це число меньше, через наявність зарезервованих діапазонів.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696" y="222867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Спосіб представлення</a:t>
            </a:r>
            <a:r>
              <a:rPr lang="ru-RU" dirty="0"/>
              <a:t>:</a:t>
            </a:r>
          </a:p>
          <a:p>
            <a:pPr indent="355600" algn="just">
              <a:tabLst>
                <a:tab pos="3941763" algn="ctr"/>
              </a:tabLst>
            </a:pPr>
            <a:r>
              <a:rPr lang="ru-RU" dirty="0"/>
              <a:t>двійковий</a:t>
            </a:r>
            <a:r>
              <a:rPr lang="en-US" dirty="0"/>
              <a:t>	</a:t>
            </a:r>
            <a:r>
              <a:rPr lang="uk-UA" dirty="0"/>
              <a:t>                                    </a:t>
            </a:r>
            <a:r>
              <a:rPr lang="ru-RU" dirty="0"/>
              <a:t>10010001 11011101 01010101 10010100</a:t>
            </a:r>
          </a:p>
          <a:p>
            <a:pPr indent="355600" algn="just">
              <a:tabLst>
                <a:tab pos="3941763" algn="ctr"/>
              </a:tabLst>
            </a:pPr>
            <a:r>
              <a:rPr lang="ru-RU" dirty="0"/>
              <a:t>десятковий з крапками</a:t>
            </a:r>
            <a:r>
              <a:rPr lang="en-US" dirty="0"/>
              <a:t>	</a:t>
            </a:r>
            <a:r>
              <a:rPr lang="ru-RU" dirty="0"/>
              <a:t>145.219.85.1</a:t>
            </a:r>
            <a:r>
              <a:rPr lang="en-US" dirty="0"/>
              <a:t>4</a:t>
            </a:r>
            <a:r>
              <a:rPr lang="ru-RU" dirty="0"/>
              <a:t>8</a:t>
            </a:r>
          </a:p>
          <a:p>
            <a:pPr indent="355600" algn="just">
              <a:tabLst>
                <a:tab pos="3941763" algn="ctr"/>
              </a:tabLst>
            </a:pPr>
            <a:r>
              <a:rPr lang="ru-RU" dirty="0"/>
              <a:t>Шістнадцятковий</a:t>
            </a:r>
            <a:r>
              <a:rPr lang="uk-UA" dirty="0"/>
              <a:t>                       </a:t>
            </a:r>
            <a:r>
              <a:rPr lang="ru-RU" dirty="0"/>
              <a:t>0</a:t>
            </a:r>
            <a:r>
              <a:rPr lang="en-US" dirty="0"/>
              <a:t>x</a:t>
            </a:r>
            <a:r>
              <a:rPr lang="ru-RU" dirty="0"/>
              <a:t>91</a:t>
            </a:r>
            <a:r>
              <a:rPr lang="en-US" dirty="0"/>
              <a:t>dd5594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3696" y="3772763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Приклади:</a:t>
            </a:r>
          </a:p>
          <a:p>
            <a:pPr marL="361950" algn="just"/>
            <a:r>
              <a:rPr lang="ru-RU" dirty="0"/>
              <a:t>10000001 00001011 00001011 11101111</a:t>
            </a:r>
          </a:p>
          <a:p>
            <a:pPr marL="361950" algn="just"/>
            <a:r>
              <a:rPr lang="ru-RU" dirty="0"/>
              <a:t>11000001 10000011 00011011 11111111</a:t>
            </a:r>
          </a:p>
          <a:p>
            <a:pPr marL="361950" algn="just"/>
            <a:r>
              <a:rPr lang="ru-RU" dirty="0"/>
              <a:t>111.56.45.78</a:t>
            </a:r>
          </a:p>
          <a:p>
            <a:pPr marL="361950" algn="just"/>
            <a:r>
              <a:rPr lang="ru-RU" dirty="0"/>
              <a:t>75.45.34.78</a:t>
            </a:r>
          </a:p>
          <a:p>
            <a:pPr marL="361950" algn="just"/>
            <a:r>
              <a:rPr lang="en-US" dirty="0"/>
              <a:t>0x</a:t>
            </a:r>
            <a:r>
              <a:rPr lang="ru-RU" dirty="0"/>
              <a:t>810B</a:t>
            </a:r>
            <a:r>
              <a:rPr lang="en-US" dirty="0"/>
              <a:t>0</a:t>
            </a:r>
            <a:r>
              <a:rPr lang="ru-RU" dirty="0"/>
              <a:t>BEF</a:t>
            </a:r>
            <a:endParaRPr lang="en-US" dirty="0"/>
          </a:p>
          <a:p>
            <a:pPr marL="361950" algn="just"/>
            <a:r>
              <a:rPr lang="en-US" dirty="0"/>
              <a:t>0x</a:t>
            </a:r>
            <a:r>
              <a:rPr lang="ru-RU" dirty="0"/>
              <a:t>C1831BFF</a:t>
            </a:r>
          </a:p>
          <a:p>
            <a:pPr marL="361950" algn="just"/>
            <a:endParaRPr lang="ru-RU" dirty="0"/>
          </a:p>
          <a:p>
            <a:pPr algn="just"/>
            <a:r>
              <a:rPr lang="ru-RU" i="1" dirty="0"/>
              <a:t>Неправильні </a:t>
            </a:r>
            <a:r>
              <a:rPr lang="en-US" i="1" dirty="0"/>
              <a:t>IP-</a:t>
            </a:r>
            <a:r>
              <a:rPr lang="ru-RU" i="1" dirty="0"/>
              <a:t>адреси:</a:t>
            </a:r>
          </a:p>
          <a:p>
            <a:pPr marL="361950" algn="just"/>
            <a:r>
              <a:rPr lang="ru-RU" dirty="0"/>
              <a:t>111.56.045.78,      221.34.7.8.20,      75.45.301.14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696" y="241629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Стандарт протоколу </a:t>
            </a:r>
            <a:r>
              <a:rPr lang="ru-RU" b="1" dirty="0"/>
              <a:t>RFC 791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3852</Words>
  <Application>Microsoft Office PowerPoint</Application>
  <PresentationFormat>Широкоэкранный</PresentationFormat>
  <Paragraphs>410</Paragraphs>
  <Slides>55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Wingdings</vt:lpstr>
      <vt:lpstr>Тема Office</vt:lpstr>
      <vt:lpstr>Visio</vt:lpstr>
      <vt:lpstr>Основи мережевих  ІТ  Лекція 4 </vt:lpstr>
      <vt:lpstr>Презентация PowerPoint</vt:lpstr>
      <vt:lpstr>Для чого нам мережевий рівень? Чи можливий Іnternet на Еthernet’і?</vt:lpstr>
      <vt:lpstr>Презентация PowerPoint</vt:lpstr>
      <vt:lpstr>Презентация PowerPoint</vt:lpstr>
      <vt:lpstr>Презентация PowerPoint</vt:lpstr>
      <vt:lpstr>Презентация PowerPoint</vt:lpstr>
      <vt:lpstr>IP-адресація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 ІРv4  (RFC-760, RFC-791) </vt:lpstr>
      <vt:lpstr>Презентация PowerPoint</vt:lpstr>
      <vt:lpstr>Формат заголовку ІР-дейтаграми (IР-пакету)</vt:lpstr>
      <vt:lpstr>Презентация PowerPoint</vt:lpstr>
      <vt:lpstr>Презентация PowerPoint</vt:lpstr>
      <vt:lpstr> Заміна ToS на DSCP (RFC-2474)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мережевих  ІТ  Лекція 4 </dc:title>
  <cp:lastModifiedBy>ADMIN</cp:lastModifiedBy>
  <cp:revision>2</cp:revision>
  <dcterms:created xsi:type="dcterms:W3CDTF">2017-11-21T17:19:25Z</dcterms:created>
  <dcterms:modified xsi:type="dcterms:W3CDTF">2024-03-27T13:32:36Z</dcterms:modified>
</cp:coreProperties>
</file>