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5"/>
  </p:notesMasterIdLst>
  <p:sldIdLst>
    <p:sldId id="619" r:id="rId2"/>
    <p:sldId id="667" r:id="rId3"/>
    <p:sldId id="666" r:id="rId4"/>
    <p:sldId id="709" r:id="rId5"/>
    <p:sldId id="695" r:id="rId6"/>
    <p:sldId id="696" r:id="rId7"/>
    <p:sldId id="694" r:id="rId8"/>
    <p:sldId id="707" r:id="rId9"/>
    <p:sldId id="618" r:id="rId10"/>
    <p:sldId id="684" r:id="rId11"/>
    <p:sldId id="704" r:id="rId12"/>
    <p:sldId id="705" r:id="rId13"/>
    <p:sldId id="706" r:id="rId14"/>
    <p:sldId id="710" r:id="rId15"/>
    <p:sldId id="711" r:id="rId16"/>
    <p:sldId id="701" r:id="rId17"/>
    <p:sldId id="668" r:id="rId18"/>
    <p:sldId id="712" r:id="rId19"/>
    <p:sldId id="708" r:id="rId20"/>
    <p:sldId id="714" r:id="rId21"/>
    <p:sldId id="715" r:id="rId22"/>
    <p:sldId id="716" r:id="rId23"/>
    <p:sldId id="655" r:id="rId2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74" autoAdjust="0"/>
    <p:restoredTop sz="93979" autoAdjust="0"/>
  </p:normalViewPr>
  <p:slideViewPr>
    <p:cSldViewPr snapToGrid="0">
      <p:cViewPr varScale="1">
        <p:scale>
          <a:sx n="69" d="100"/>
          <a:sy n="69" d="100"/>
        </p:scale>
        <p:origin x="8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98EF8-C5DA-48A6-8388-2DC7CD75FC89}" type="datetimeFigureOut">
              <a:rPr lang="uk-UA" smtClean="0"/>
              <a:t>17.03.2025</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5A392-6E94-4F57-9F74-0323B6B46DC5}" type="slidenum">
              <a:rPr lang="uk-UA" smtClean="0"/>
              <a:t>‹#›</a:t>
            </a:fld>
            <a:endParaRPr lang="uk-UA"/>
          </a:p>
        </p:txBody>
      </p:sp>
    </p:spTree>
    <p:extLst>
      <p:ext uri="{BB962C8B-B14F-4D97-AF65-F5344CB8AC3E}">
        <p14:creationId xmlns:p14="http://schemas.microsoft.com/office/powerpoint/2010/main" val="158994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orldometers.info/world-popul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ec.europa.eu/commission/presscorner/detail/en/ip_23_4807" TargetMode="External"/><Relationship Id="rId4" Type="http://schemas.openxmlformats.org/officeDocument/2006/relationships/hyperlink" Target="https://www.worldometers.info/world-population/population-by-regio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orldometers.info/world-population/"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c.europa.eu/commission/presscorner/detail/en/ip_23_4807" TargetMode="External"/><Relationship Id="rId4" Type="http://schemas.openxmlformats.org/officeDocument/2006/relationships/hyperlink" Target="https://www.worldometers.info/world-population/population-by-reg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current population of </a:t>
            </a:r>
            <a:r>
              <a:rPr lang="en-US" sz="1200" b="1" i="0" kern="1200" dirty="0" smtClean="0">
                <a:solidFill>
                  <a:schemeClr val="tx1"/>
                </a:solidFill>
                <a:effectLst/>
                <a:latin typeface="+mn-lt"/>
                <a:ea typeface="+mn-ea"/>
                <a:cs typeface="+mn-cs"/>
              </a:rPr>
              <a:t>Europe</a:t>
            </a:r>
            <a:r>
              <a:rPr lang="en-US" sz="1200" b="0" i="0" kern="1200" dirty="0" smtClean="0">
                <a:solidFill>
                  <a:schemeClr val="tx1"/>
                </a:solidFill>
                <a:effectLst/>
                <a:latin typeface="+mn-lt"/>
                <a:ea typeface="+mn-ea"/>
                <a:cs typeface="+mn-cs"/>
              </a:rPr>
              <a:t> is </a:t>
            </a:r>
            <a:r>
              <a:rPr lang="en-US" sz="1200" b="1" i="0" kern="1200" dirty="0" smtClean="0">
                <a:solidFill>
                  <a:schemeClr val="tx1"/>
                </a:solidFill>
                <a:effectLst/>
                <a:latin typeface="+mn-lt"/>
                <a:ea typeface="+mn-ea"/>
                <a:cs typeface="+mn-cs"/>
              </a:rPr>
              <a:t>744,819,089</a:t>
            </a:r>
            <a:r>
              <a:rPr lang="en-US" sz="1200" b="0" i="0" kern="1200" dirty="0" smtClean="0">
                <a:solidFill>
                  <a:schemeClr val="tx1"/>
                </a:solidFill>
                <a:effectLst/>
                <a:latin typeface="+mn-lt"/>
                <a:ea typeface="+mn-ea"/>
                <a:cs typeface="+mn-cs"/>
              </a:rPr>
              <a:t> as of Tuesday, November 19, 2024, based on the latest United Nations estimates.</a:t>
            </a:r>
          </a:p>
          <a:p>
            <a:r>
              <a:rPr lang="en-US" sz="1200" b="0" i="0" kern="1200" dirty="0" smtClean="0">
                <a:solidFill>
                  <a:schemeClr val="tx1"/>
                </a:solidFill>
                <a:effectLst/>
                <a:latin typeface="+mn-lt"/>
                <a:ea typeface="+mn-ea"/>
                <a:cs typeface="+mn-cs"/>
              </a:rPr>
              <a:t>Europe population is equivalent to </a:t>
            </a:r>
            <a:r>
              <a:rPr lang="en-US" sz="1200" b="1" i="0" kern="1200" dirty="0" smtClean="0">
                <a:solidFill>
                  <a:schemeClr val="tx1"/>
                </a:solidFill>
                <a:effectLst/>
                <a:latin typeface="+mn-lt"/>
                <a:ea typeface="+mn-ea"/>
                <a:cs typeface="+mn-cs"/>
              </a:rPr>
              <a:t>9.21%</a:t>
            </a:r>
            <a:r>
              <a:rPr lang="en-US" sz="1200" b="0" i="0" kern="1200" dirty="0" smtClean="0">
                <a:solidFill>
                  <a:schemeClr val="tx1"/>
                </a:solidFill>
                <a:effectLst/>
                <a:latin typeface="+mn-lt"/>
                <a:ea typeface="+mn-ea"/>
                <a:cs typeface="+mn-cs"/>
              </a:rPr>
              <a:t> of the </a:t>
            </a:r>
            <a:r>
              <a:rPr lang="en-US" sz="1200" b="0" i="0" u="sng" kern="1200" dirty="0" smtClean="0">
                <a:solidFill>
                  <a:schemeClr val="tx1"/>
                </a:solidFill>
                <a:effectLst/>
                <a:latin typeface="+mn-lt"/>
                <a:ea typeface="+mn-ea"/>
                <a:cs typeface="+mn-cs"/>
                <a:hlinkClick r:id="rId3"/>
              </a:rPr>
              <a:t>total world population</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Europe ranks number </a:t>
            </a:r>
            <a:r>
              <a:rPr lang="en-US" sz="1200" b="1" i="0" kern="12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among </a:t>
            </a:r>
            <a:r>
              <a:rPr lang="en-US" sz="1200" b="0" i="0" u="sng" kern="1200" dirty="0" smtClean="0">
                <a:solidFill>
                  <a:schemeClr val="tx1"/>
                </a:solidFill>
                <a:effectLst/>
                <a:latin typeface="+mn-lt"/>
                <a:ea typeface="+mn-ea"/>
                <a:cs typeface="+mn-cs"/>
                <a:hlinkClick r:id="rId4"/>
              </a:rPr>
              <a:t>regions of the world</a:t>
            </a:r>
            <a:r>
              <a:rPr lang="en-US" sz="1200" b="0" i="0" kern="1200" dirty="0" smtClean="0">
                <a:solidFill>
                  <a:schemeClr val="tx1"/>
                </a:solidFill>
                <a:effectLst/>
                <a:latin typeface="+mn-lt"/>
                <a:ea typeface="+mn-ea"/>
                <a:cs typeface="+mn-cs"/>
              </a:rPr>
              <a:t> (roughly equivalent to "continents"), ordered by population.</a:t>
            </a:r>
          </a:p>
          <a:p>
            <a:r>
              <a:rPr lang="en-US" sz="1200" b="0" i="0" kern="1200" dirty="0" smtClean="0">
                <a:solidFill>
                  <a:schemeClr val="tx1"/>
                </a:solidFill>
                <a:effectLst/>
                <a:latin typeface="+mn-lt"/>
                <a:ea typeface="+mn-ea"/>
                <a:cs typeface="+mn-cs"/>
              </a:rPr>
              <a:t>The population density in Europe is 34 per Km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(87 people per mi</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total land area is 22,134,900 Km2 (8,546,329 sq. miles)</a:t>
            </a:r>
          </a:p>
          <a:p>
            <a:r>
              <a:rPr lang="en-US" sz="1200" b="1" i="0" kern="1200" dirty="0" smtClean="0">
                <a:solidFill>
                  <a:schemeClr val="tx1"/>
                </a:solidFill>
                <a:effectLst/>
                <a:latin typeface="+mn-lt"/>
                <a:ea typeface="+mn-ea"/>
                <a:cs typeface="+mn-cs"/>
              </a:rPr>
              <a:t>75.6 %</a:t>
            </a:r>
            <a:r>
              <a:rPr lang="en-US" sz="1200" b="0" i="0" kern="1200" dirty="0" smtClean="0">
                <a:solidFill>
                  <a:schemeClr val="tx1"/>
                </a:solidFill>
                <a:effectLst/>
                <a:latin typeface="+mn-lt"/>
                <a:ea typeface="+mn-ea"/>
                <a:cs typeface="+mn-cs"/>
              </a:rPr>
              <a:t> of the population is </a:t>
            </a:r>
            <a:r>
              <a:rPr lang="en-US" sz="1200" b="1" i="0" kern="1200" dirty="0" smtClean="0">
                <a:solidFill>
                  <a:schemeClr val="tx1"/>
                </a:solidFill>
                <a:effectLst/>
                <a:latin typeface="+mn-lt"/>
                <a:ea typeface="+mn-ea"/>
                <a:cs typeface="+mn-cs"/>
              </a:rPr>
              <a:t>urban</a:t>
            </a:r>
            <a:r>
              <a:rPr lang="en-US" sz="1200" b="0" i="0" kern="1200" dirty="0" smtClean="0">
                <a:solidFill>
                  <a:schemeClr val="tx1"/>
                </a:solidFill>
                <a:effectLst/>
                <a:latin typeface="+mn-lt"/>
                <a:ea typeface="+mn-ea"/>
                <a:cs typeface="+mn-cs"/>
              </a:rPr>
              <a:t> (563,417,440 people in 2024)</a:t>
            </a:r>
          </a:p>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median age</a:t>
            </a:r>
            <a:r>
              <a:rPr lang="en-US" sz="1200" b="0" i="0" kern="1200" dirty="0" smtClean="0">
                <a:solidFill>
                  <a:schemeClr val="tx1"/>
                </a:solidFill>
                <a:effectLst/>
                <a:latin typeface="+mn-lt"/>
                <a:ea typeface="+mn-ea"/>
                <a:cs typeface="+mn-cs"/>
              </a:rPr>
              <a:t> in Europe is </a:t>
            </a:r>
            <a:r>
              <a:rPr lang="en-US" sz="1200" b="1" i="0" kern="1200" dirty="0" smtClean="0">
                <a:solidFill>
                  <a:schemeClr val="tx1"/>
                </a:solidFill>
                <a:effectLst/>
                <a:latin typeface="+mn-lt"/>
                <a:ea typeface="+mn-ea"/>
                <a:cs typeface="+mn-cs"/>
              </a:rPr>
              <a:t>42.5 years</a:t>
            </a:r>
            <a:r>
              <a:rPr lang="en-US" sz="1200" b="0" i="0" kern="1200" dirty="0" smtClean="0">
                <a:solidFill>
                  <a:schemeClr val="tx1"/>
                </a:solidFill>
                <a:effectLst/>
                <a:latin typeface="+mn-lt"/>
                <a:ea typeface="+mn-ea"/>
                <a:cs typeface="+mn-cs"/>
              </a:rPr>
              <a:t>.</a:t>
            </a:r>
          </a:p>
          <a:p>
            <a:endParaRPr lang="en-US" dirty="0" smtClean="0"/>
          </a:p>
          <a:p>
            <a:r>
              <a:rPr lang="en-US" sz="1200" b="1" i="0" u="none" strike="noStrike" kern="1200" dirty="0" smtClean="0">
                <a:solidFill>
                  <a:schemeClr val="tx1"/>
                </a:solidFill>
                <a:effectLst/>
                <a:latin typeface="+mn-lt"/>
                <a:ea typeface="+mn-ea"/>
                <a:cs typeface="+mn-cs"/>
                <a:hlinkClick r:id="rId5"/>
              </a:rPr>
              <a:t>According to the report</a:t>
            </a:r>
            <a:r>
              <a:rPr lang="en-US" sz="1200" b="0" i="0" kern="1200" dirty="0" smtClean="0">
                <a:solidFill>
                  <a:schemeClr val="tx1"/>
                </a:solidFill>
                <a:effectLst/>
                <a:latin typeface="+mn-lt"/>
                <a:ea typeface="+mn-ea"/>
                <a:cs typeface="+mn-cs"/>
              </a:rPr>
              <a:t>, the EU's population, which was slightly over 448 million people earlier this year, is projected to reach its peak around 2026 and then gradually decrease, losing 57.4 million working-age people by 2100. More worryingly, the bloc's dependency ratio — the ratio of the number of elderly people compared to the number of people of working age — will surge from 33% today to 60% by the end of the century.</a:t>
            </a:r>
          </a:p>
          <a:p>
            <a:r>
              <a:rPr lang="en-US" sz="1200" b="0" i="0" kern="1200" dirty="0" smtClean="0">
                <a:solidFill>
                  <a:schemeClr val="tx1"/>
                </a:solidFill>
                <a:effectLst/>
                <a:latin typeface="+mn-lt"/>
                <a:ea typeface="+mn-ea"/>
                <a:cs typeface="+mn-cs"/>
              </a:rPr>
              <a:t>The drastic shift in the demographic pyramid will upend the </a:t>
            </a:r>
            <a:r>
              <a:rPr lang="en-US" sz="1200" b="0" i="0" kern="1200" dirty="0" err="1" smtClean="0">
                <a:solidFill>
                  <a:schemeClr val="tx1"/>
                </a:solidFill>
                <a:effectLst/>
                <a:latin typeface="+mn-lt"/>
                <a:ea typeface="+mn-ea"/>
                <a:cs typeface="+mn-cs"/>
              </a:rPr>
              <a:t>labour</a:t>
            </a:r>
            <a:r>
              <a:rPr lang="en-US" sz="1200" b="0" i="0" kern="1200" dirty="0" smtClean="0">
                <a:solidFill>
                  <a:schemeClr val="tx1"/>
                </a:solidFill>
                <a:effectLst/>
                <a:latin typeface="+mn-lt"/>
                <a:ea typeface="+mn-ea"/>
                <a:cs typeface="+mn-cs"/>
              </a:rPr>
              <a:t> market, with widespread shortages that could inhibit growth, productivity and innovation rates, and therefore accelerate loss of competitiveness vis-à-vis other major economies.</a:t>
            </a:r>
          </a:p>
          <a:p>
            <a:r>
              <a:rPr lang="en-US" sz="1200" b="0" i="0" kern="1200" dirty="0" smtClean="0">
                <a:solidFill>
                  <a:schemeClr val="tx1"/>
                </a:solidFill>
                <a:effectLst/>
                <a:latin typeface="+mn-lt"/>
                <a:ea typeface="+mn-ea"/>
                <a:cs typeface="+mn-cs"/>
              </a:rPr>
              <a:t>A dwindling workforce will inevitably reduce revenue for state coffers while piling additional pressure on public budgets to spend more on healthcare and pensions, an explosive combination that could divert attention away from the much-needed investments in renewable energy and cutting-edge technologies.</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a:t>
            </a:fld>
            <a:endParaRPr lang="uk-UA"/>
          </a:p>
        </p:txBody>
      </p:sp>
    </p:spTree>
    <p:extLst>
      <p:ext uri="{BB962C8B-B14F-4D97-AF65-F5344CB8AC3E}">
        <p14:creationId xmlns:p14="http://schemas.microsoft.com/office/powerpoint/2010/main" val="18172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11</a:t>
            </a:fld>
            <a:endParaRPr lang="uk-UA"/>
          </a:p>
        </p:txBody>
      </p:sp>
    </p:spTree>
    <p:extLst>
      <p:ext uri="{BB962C8B-B14F-4D97-AF65-F5344CB8AC3E}">
        <p14:creationId xmlns:p14="http://schemas.microsoft.com/office/powerpoint/2010/main" val="4201520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13</a:t>
            </a:fld>
            <a:endParaRPr lang="uk-UA"/>
          </a:p>
        </p:txBody>
      </p:sp>
    </p:spTree>
    <p:extLst>
      <p:ext uri="{BB962C8B-B14F-4D97-AF65-F5344CB8AC3E}">
        <p14:creationId xmlns:p14="http://schemas.microsoft.com/office/powerpoint/2010/main" val="3937189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14</a:t>
            </a:fld>
            <a:endParaRPr lang="uk-UA"/>
          </a:p>
        </p:txBody>
      </p:sp>
    </p:spTree>
    <p:extLst>
      <p:ext uri="{BB962C8B-B14F-4D97-AF65-F5344CB8AC3E}">
        <p14:creationId xmlns:p14="http://schemas.microsoft.com/office/powerpoint/2010/main" val="2075449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16</a:t>
            </a:fld>
            <a:endParaRPr lang="uk-UA"/>
          </a:p>
        </p:txBody>
      </p:sp>
    </p:spTree>
    <p:extLst>
      <p:ext uri="{BB962C8B-B14F-4D97-AF65-F5344CB8AC3E}">
        <p14:creationId xmlns:p14="http://schemas.microsoft.com/office/powerpoint/2010/main" val="3649162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18</a:t>
            </a:fld>
            <a:endParaRPr lang="uk-UA"/>
          </a:p>
        </p:txBody>
      </p:sp>
    </p:spTree>
    <p:extLst>
      <p:ext uri="{BB962C8B-B14F-4D97-AF65-F5344CB8AC3E}">
        <p14:creationId xmlns:p14="http://schemas.microsoft.com/office/powerpoint/2010/main" val="2150616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19</a:t>
            </a:fld>
            <a:endParaRPr lang="uk-UA"/>
          </a:p>
        </p:txBody>
      </p:sp>
    </p:spTree>
    <p:extLst>
      <p:ext uri="{BB962C8B-B14F-4D97-AF65-F5344CB8AC3E}">
        <p14:creationId xmlns:p14="http://schemas.microsoft.com/office/powerpoint/2010/main" val="3136096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20</a:t>
            </a:fld>
            <a:endParaRPr lang="uk-UA"/>
          </a:p>
        </p:txBody>
      </p:sp>
    </p:spTree>
    <p:extLst>
      <p:ext uri="{BB962C8B-B14F-4D97-AF65-F5344CB8AC3E}">
        <p14:creationId xmlns:p14="http://schemas.microsoft.com/office/powerpoint/2010/main" val="1898347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21</a:t>
            </a:fld>
            <a:endParaRPr lang="uk-UA"/>
          </a:p>
        </p:txBody>
      </p:sp>
    </p:spTree>
    <p:extLst>
      <p:ext uri="{BB962C8B-B14F-4D97-AF65-F5344CB8AC3E}">
        <p14:creationId xmlns:p14="http://schemas.microsoft.com/office/powerpoint/2010/main" val="1024427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22</a:t>
            </a:fld>
            <a:endParaRPr lang="uk-UA"/>
          </a:p>
        </p:txBody>
      </p:sp>
    </p:spTree>
    <p:extLst>
      <p:ext uri="{BB962C8B-B14F-4D97-AF65-F5344CB8AC3E}">
        <p14:creationId xmlns:p14="http://schemas.microsoft.com/office/powerpoint/2010/main" val="379131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Нерівномірний</a:t>
            </a:r>
            <a:r>
              <a:rPr lang="uk-UA" baseline="0" dirty="0" smtClean="0"/>
              <a:t> розподіл робочої сили в світі. </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a:t>
            </a:fld>
            <a:endParaRPr lang="uk-UA"/>
          </a:p>
        </p:txBody>
      </p:sp>
    </p:spTree>
    <p:extLst>
      <p:ext uri="{BB962C8B-B14F-4D97-AF65-F5344CB8AC3E}">
        <p14:creationId xmlns:p14="http://schemas.microsoft.com/office/powerpoint/2010/main" val="47466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current population of </a:t>
            </a:r>
            <a:r>
              <a:rPr lang="en-US" sz="1200" b="1" i="0" kern="1200" dirty="0" smtClean="0">
                <a:solidFill>
                  <a:schemeClr val="tx1"/>
                </a:solidFill>
                <a:effectLst/>
                <a:latin typeface="+mn-lt"/>
                <a:ea typeface="+mn-ea"/>
                <a:cs typeface="+mn-cs"/>
              </a:rPr>
              <a:t>Europe</a:t>
            </a:r>
            <a:r>
              <a:rPr lang="en-US" sz="1200" b="0" i="0" kern="1200" dirty="0" smtClean="0">
                <a:solidFill>
                  <a:schemeClr val="tx1"/>
                </a:solidFill>
                <a:effectLst/>
                <a:latin typeface="+mn-lt"/>
                <a:ea typeface="+mn-ea"/>
                <a:cs typeface="+mn-cs"/>
              </a:rPr>
              <a:t> is </a:t>
            </a:r>
            <a:r>
              <a:rPr lang="en-US" sz="1200" b="1" i="0" kern="1200" dirty="0" smtClean="0">
                <a:solidFill>
                  <a:schemeClr val="tx1"/>
                </a:solidFill>
                <a:effectLst/>
                <a:latin typeface="+mn-lt"/>
                <a:ea typeface="+mn-ea"/>
                <a:cs typeface="+mn-cs"/>
              </a:rPr>
              <a:t>744,819,089</a:t>
            </a:r>
            <a:r>
              <a:rPr lang="en-US" sz="1200" b="0" i="0" kern="1200" dirty="0" smtClean="0">
                <a:solidFill>
                  <a:schemeClr val="tx1"/>
                </a:solidFill>
                <a:effectLst/>
                <a:latin typeface="+mn-lt"/>
                <a:ea typeface="+mn-ea"/>
                <a:cs typeface="+mn-cs"/>
              </a:rPr>
              <a:t> as of Tuesday, November 19, 2024, based on the latest United Nations estimates.</a:t>
            </a:r>
          </a:p>
          <a:p>
            <a:r>
              <a:rPr lang="en-US" sz="1200" b="0" i="0" kern="1200" dirty="0" smtClean="0">
                <a:solidFill>
                  <a:schemeClr val="tx1"/>
                </a:solidFill>
                <a:effectLst/>
                <a:latin typeface="+mn-lt"/>
                <a:ea typeface="+mn-ea"/>
                <a:cs typeface="+mn-cs"/>
              </a:rPr>
              <a:t>Europe population is equivalent to </a:t>
            </a:r>
            <a:r>
              <a:rPr lang="en-US" sz="1200" b="1" i="0" kern="1200" dirty="0" smtClean="0">
                <a:solidFill>
                  <a:schemeClr val="tx1"/>
                </a:solidFill>
                <a:effectLst/>
                <a:latin typeface="+mn-lt"/>
                <a:ea typeface="+mn-ea"/>
                <a:cs typeface="+mn-cs"/>
              </a:rPr>
              <a:t>9.21%</a:t>
            </a:r>
            <a:r>
              <a:rPr lang="en-US" sz="1200" b="0" i="0" kern="1200" dirty="0" smtClean="0">
                <a:solidFill>
                  <a:schemeClr val="tx1"/>
                </a:solidFill>
                <a:effectLst/>
                <a:latin typeface="+mn-lt"/>
                <a:ea typeface="+mn-ea"/>
                <a:cs typeface="+mn-cs"/>
              </a:rPr>
              <a:t> of the </a:t>
            </a:r>
            <a:r>
              <a:rPr lang="en-US" sz="1200" b="0" i="0" u="sng" kern="1200" dirty="0" smtClean="0">
                <a:solidFill>
                  <a:schemeClr val="tx1"/>
                </a:solidFill>
                <a:effectLst/>
                <a:latin typeface="+mn-lt"/>
                <a:ea typeface="+mn-ea"/>
                <a:cs typeface="+mn-cs"/>
                <a:hlinkClick r:id="rId3"/>
              </a:rPr>
              <a:t>total world population</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Europe ranks number </a:t>
            </a:r>
            <a:r>
              <a:rPr lang="en-US" sz="1200" b="1" i="0" kern="12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among </a:t>
            </a:r>
            <a:r>
              <a:rPr lang="en-US" sz="1200" b="0" i="0" u="sng" kern="1200" dirty="0" smtClean="0">
                <a:solidFill>
                  <a:schemeClr val="tx1"/>
                </a:solidFill>
                <a:effectLst/>
                <a:latin typeface="+mn-lt"/>
                <a:ea typeface="+mn-ea"/>
                <a:cs typeface="+mn-cs"/>
                <a:hlinkClick r:id="rId4"/>
              </a:rPr>
              <a:t>regions of the world</a:t>
            </a:r>
            <a:r>
              <a:rPr lang="en-US" sz="1200" b="0" i="0" kern="1200" dirty="0" smtClean="0">
                <a:solidFill>
                  <a:schemeClr val="tx1"/>
                </a:solidFill>
                <a:effectLst/>
                <a:latin typeface="+mn-lt"/>
                <a:ea typeface="+mn-ea"/>
                <a:cs typeface="+mn-cs"/>
              </a:rPr>
              <a:t> (roughly equivalent to "continents"), ordered by population.</a:t>
            </a:r>
          </a:p>
          <a:p>
            <a:r>
              <a:rPr lang="en-US" sz="1200" b="0" i="0" kern="1200" dirty="0" smtClean="0">
                <a:solidFill>
                  <a:schemeClr val="tx1"/>
                </a:solidFill>
                <a:effectLst/>
                <a:latin typeface="+mn-lt"/>
                <a:ea typeface="+mn-ea"/>
                <a:cs typeface="+mn-cs"/>
              </a:rPr>
              <a:t>The population density in Europe is 34 per Km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(87 people per mi</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total land area is 22,134,900 Km2 (8,546,329 sq. miles)</a:t>
            </a:r>
          </a:p>
          <a:p>
            <a:r>
              <a:rPr lang="en-US" sz="1200" b="1" i="0" kern="1200" dirty="0" smtClean="0">
                <a:solidFill>
                  <a:schemeClr val="tx1"/>
                </a:solidFill>
                <a:effectLst/>
                <a:latin typeface="+mn-lt"/>
                <a:ea typeface="+mn-ea"/>
                <a:cs typeface="+mn-cs"/>
              </a:rPr>
              <a:t>75.6 %</a:t>
            </a:r>
            <a:r>
              <a:rPr lang="en-US" sz="1200" b="0" i="0" kern="1200" dirty="0" smtClean="0">
                <a:solidFill>
                  <a:schemeClr val="tx1"/>
                </a:solidFill>
                <a:effectLst/>
                <a:latin typeface="+mn-lt"/>
                <a:ea typeface="+mn-ea"/>
                <a:cs typeface="+mn-cs"/>
              </a:rPr>
              <a:t> of the population is </a:t>
            </a:r>
            <a:r>
              <a:rPr lang="en-US" sz="1200" b="1" i="0" kern="1200" dirty="0" smtClean="0">
                <a:solidFill>
                  <a:schemeClr val="tx1"/>
                </a:solidFill>
                <a:effectLst/>
                <a:latin typeface="+mn-lt"/>
                <a:ea typeface="+mn-ea"/>
                <a:cs typeface="+mn-cs"/>
              </a:rPr>
              <a:t>urban</a:t>
            </a:r>
            <a:r>
              <a:rPr lang="en-US" sz="1200" b="0" i="0" kern="1200" dirty="0" smtClean="0">
                <a:solidFill>
                  <a:schemeClr val="tx1"/>
                </a:solidFill>
                <a:effectLst/>
                <a:latin typeface="+mn-lt"/>
                <a:ea typeface="+mn-ea"/>
                <a:cs typeface="+mn-cs"/>
              </a:rPr>
              <a:t> (563,417,440 people in 2024)</a:t>
            </a:r>
          </a:p>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median age</a:t>
            </a:r>
            <a:r>
              <a:rPr lang="en-US" sz="1200" b="0" i="0" kern="1200" dirty="0" smtClean="0">
                <a:solidFill>
                  <a:schemeClr val="tx1"/>
                </a:solidFill>
                <a:effectLst/>
                <a:latin typeface="+mn-lt"/>
                <a:ea typeface="+mn-ea"/>
                <a:cs typeface="+mn-cs"/>
              </a:rPr>
              <a:t> in Europe is </a:t>
            </a:r>
            <a:r>
              <a:rPr lang="en-US" sz="1200" b="1" i="0" kern="1200" dirty="0" smtClean="0">
                <a:solidFill>
                  <a:schemeClr val="tx1"/>
                </a:solidFill>
                <a:effectLst/>
                <a:latin typeface="+mn-lt"/>
                <a:ea typeface="+mn-ea"/>
                <a:cs typeface="+mn-cs"/>
              </a:rPr>
              <a:t>42.5 years</a:t>
            </a:r>
            <a:r>
              <a:rPr lang="en-US" sz="1200" b="0" i="0" kern="1200" dirty="0" smtClean="0">
                <a:solidFill>
                  <a:schemeClr val="tx1"/>
                </a:solidFill>
                <a:effectLst/>
                <a:latin typeface="+mn-lt"/>
                <a:ea typeface="+mn-ea"/>
                <a:cs typeface="+mn-cs"/>
              </a:rPr>
              <a:t>.</a:t>
            </a:r>
          </a:p>
          <a:p>
            <a:endParaRPr lang="en-US" dirty="0" smtClean="0"/>
          </a:p>
          <a:p>
            <a:r>
              <a:rPr lang="en-US" sz="1200" b="1" i="0" u="none" strike="noStrike" kern="1200" dirty="0" smtClean="0">
                <a:solidFill>
                  <a:schemeClr val="tx1"/>
                </a:solidFill>
                <a:effectLst/>
                <a:latin typeface="+mn-lt"/>
                <a:ea typeface="+mn-ea"/>
                <a:cs typeface="+mn-cs"/>
                <a:hlinkClick r:id="rId5"/>
              </a:rPr>
              <a:t>According to the report</a:t>
            </a:r>
            <a:r>
              <a:rPr lang="en-US" sz="1200" b="0" i="0" kern="1200" dirty="0" smtClean="0">
                <a:solidFill>
                  <a:schemeClr val="tx1"/>
                </a:solidFill>
                <a:effectLst/>
                <a:latin typeface="+mn-lt"/>
                <a:ea typeface="+mn-ea"/>
                <a:cs typeface="+mn-cs"/>
              </a:rPr>
              <a:t>, the EU's population, which was slightly over 448 million people earlier this year, is projected to reach its peak around 2026 and then gradually decrease, losing 57.4 million working-age people by 2100. More worryingly, the bloc's dependency ratio — the ratio of the number of elderly people compared to the number of people of working age — will surge from 33% today to 60% by the end of the century.</a:t>
            </a:r>
          </a:p>
          <a:p>
            <a:r>
              <a:rPr lang="en-US" sz="1200" b="0" i="0" kern="1200" dirty="0" smtClean="0">
                <a:solidFill>
                  <a:schemeClr val="tx1"/>
                </a:solidFill>
                <a:effectLst/>
                <a:latin typeface="+mn-lt"/>
                <a:ea typeface="+mn-ea"/>
                <a:cs typeface="+mn-cs"/>
              </a:rPr>
              <a:t>The drastic shift in the demographic pyramid will upend the </a:t>
            </a:r>
            <a:r>
              <a:rPr lang="en-US" sz="1200" b="0" i="0" kern="1200" dirty="0" err="1" smtClean="0">
                <a:solidFill>
                  <a:schemeClr val="tx1"/>
                </a:solidFill>
                <a:effectLst/>
                <a:latin typeface="+mn-lt"/>
                <a:ea typeface="+mn-ea"/>
                <a:cs typeface="+mn-cs"/>
              </a:rPr>
              <a:t>labour</a:t>
            </a:r>
            <a:r>
              <a:rPr lang="en-US" sz="1200" b="0" i="0" kern="1200" dirty="0" smtClean="0">
                <a:solidFill>
                  <a:schemeClr val="tx1"/>
                </a:solidFill>
                <a:effectLst/>
                <a:latin typeface="+mn-lt"/>
                <a:ea typeface="+mn-ea"/>
                <a:cs typeface="+mn-cs"/>
              </a:rPr>
              <a:t> market, with widespread shortages that could inhibit growth, productivity and innovation rates, and therefore accelerate loss of competitiveness vis-à-vis other major economies.</a:t>
            </a:r>
          </a:p>
          <a:p>
            <a:r>
              <a:rPr lang="en-US" sz="1200" b="0" i="0" kern="1200" dirty="0" smtClean="0">
                <a:solidFill>
                  <a:schemeClr val="tx1"/>
                </a:solidFill>
                <a:effectLst/>
                <a:latin typeface="+mn-lt"/>
                <a:ea typeface="+mn-ea"/>
                <a:cs typeface="+mn-cs"/>
              </a:rPr>
              <a:t>A dwindling workforce will inevitably reduce revenue for state coffers while piling additional pressure on public budgets to spend more on healthcare and pensions, an explosive combination that could divert attention away from the much-needed investments in renewable energy and cutting-edge technologies.</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3</a:t>
            </a:fld>
            <a:endParaRPr lang="uk-UA"/>
          </a:p>
        </p:txBody>
      </p:sp>
    </p:spTree>
    <p:extLst>
      <p:ext uri="{BB962C8B-B14F-4D97-AF65-F5344CB8AC3E}">
        <p14:creationId xmlns:p14="http://schemas.microsoft.com/office/powerpoint/2010/main" val="28440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4</a:t>
            </a:fld>
            <a:endParaRPr lang="uk-UA"/>
          </a:p>
        </p:txBody>
      </p:sp>
    </p:spTree>
    <p:extLst>
      <p:ext uri="{BB962C8B-B14F-4D97-AF65-F5344CB8AC3E}">
        <p14:creationId xmlns:p14="http://schemas.microsoft.com/office/powerpoint/2010/main" val="1309914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smtClean="0">
                <a:solidFill>
                  <a:schemeClr val="tx1"/>
                </a:solidFill>
                <a:effectLst/>
                <a:latin typeface="+mn-lt"/>
                <a:ea typeface="+mn-ea"/>
                <a:cs typeface="+mn-cs"/>
                <a:hlinkClick r:id="rId3"/>
              </a:rPr>
              <a:t>Info Sapiens</a:t>
            </a:r>
            <a:r>
              <a:rPr lang="en-US" sz="1200" b="0" i="0" kern="1200" dirty="0" smtClean="0">
                <a:solidFill>
                  <a:schemeClr val="tx1"/>
                </a:solidFill>
                <a:effectLst/>
                <a:latin typeface="+mn-lt"/>
                <a:ea typeface="+mn-ea"/>
                <a:cs typeface="+mn-cs"/>
              </a:rPr>
              <a:t> research agency makes its own estimates of the unemployment rate. According to them </a:t>
            </a:r>
            <a:r>
              <a:rPr lang="en-US" sz="1200" b="1" i="0" kern="1200" dirty="0" smtClean="0">
                <a:solidFill>
                  <a:schemeClr val="tx1"/>
                </a:solidFill>
                <a:effectLst/>
                <a:latin typeface="+mn-lt"/>
                <a:ea typeface="+mn-ea"/>
                <a:cs typeface="+mn-cs"/>
              </a:rPr>
              <a:t>in October 2024, the unemployment rate in Ukraine was 15.3%</a:t>
            </a:r>
            <a:r>
              <a:rPr lang="en-US" sz="1200" b="0" i="0" kern="1200" dirty="0" smtClean="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6</a:t>
            </a:fld>
            <a:endParaRPr lang="uk-UA"/>
          </a:p>
        </p:txBody>
      </p:sp>
    </p:spTree>
    <p:extLst>
      <p:ext uri="{BB962C8B-B14F-4D97-AF65-F5344CB8AC3E}">
        <p14:creationId xmlns:p14="http://schemas.microsoft.com/office/powerpoint/2010/main" val="947143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7</a:t>
            </a:fld>
            <a:endParaRPr lang="uk-UA"/>
          </a:p>
        </p:txBody>
      </p:sp>
    </p:spTree>
    <p:extLst>
      <p:ext uri="{BB962C8B-B14F-4D97-AF65-F5344CB8AC3E}">
        <p14:creationId xmlns:p14="http://schemas.microsoft.com/office/powerpoint/2010/main" val="159784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8</a:t>
            </a:fld>
            <a:endParaRPr lang="uk-UA"/>
          </a:p>
        </p:txBody>
      </p:sp>
    </p:spTree>
    <p:extLst>
      <p:ext uri="{BB962C8B-B14F-4D97-AF65-F5344CB8AC3E}">
        <p14:creationId xmlns:p14="http://schemas.microsoft.com/office/powerpoint/2010/main" val="259600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9</a:t>
            </a:fld>
            <a:endParaRPr lang="uk-UA"/>
          </a:p>
        </p:txBody>
      </p:sp>
    </p:spTree>
    <p:extLst>
      <p:ext uri="{BB962C8B-B14F-4D97-AF65-F5344CB8AC3E}">
        <p14:creationId xmlns:p14="http://schemas.microsoft.com/office/powerpoint/2010/main" val="1806995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10</a:t>
            </a:fld>
            <a:endParaRPr lang="uk-UA"/>
          </a:p>
        </p:txBody>
      </p:sp>
    </p:spTree>
    <p:extLst>
      <p:ext uri="{BB962C8B-B14F-4D97-AF65-F5344CB8AC3E}">
        <p14:creationId xmlns:p14="http://schemas.microsoft.com/office/powerpoint/2010/main" val="109299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17.03.2025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379881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17.03.2025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28325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17.03.2025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126769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17.03.2025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13090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1D36D8-E4C7-41AA-90E2-C8161BAB98C4}" type="datetimeFigureOut">
              <a:rPr lang="uk-UA" smtClean="0"/>
              <a:t>17.03.2025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196965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951D36D8-E4C7-41AA-90E2-C8161BAB98C4}" type="datetimeFigureOut">
              <a:rPr lang="uk-UA" smtClean="0"/>
              <a:t>17.03.2025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32448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51D36D8-E4C7-41AA-90E2-C8161BAB98C4}" type="datetimeFigureOut">
              <a:rPr lang="uk-UA" smtClean="0"/>
              <a:t>17.03.2025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27947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951D36D8-E4C7-41AA-90E2-C8161BAB98C4}" type="datetimeFigureOut">
              <a:rPr lang="uk-UA" smtClean="0"/>
              <a:t>17.03.2025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90398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1D36D8-E4C7-41AA-90E2-C8161BAB98C4}" type="datetimeFigureOut">
              <a:rPr lang="uk-UA" smtClean="0"/>
              <a:t>17.03.2025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19225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51D36D8-E4C7-41AA-90E2-C8161BAB98C4}" type="datetimeFigureOut">
              <a:rPr lang="uk-UA" smtClean="0"/>
              <a:t>17.03.2025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94096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51D36D8-E4C7-41AA-90E2-C8161BAB98C4}" type="datetimeFigureOut">
              <a:rPr lang="uk-UA" smtClean="0"/>
              <a:t>17.03.2025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18279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D36D8-E4C7-41AA-90E2-C8161BAB98C4}" type="datetimeFigureOut">
              <a:rPr lang="uk-UA" smtClean="0"/>
              <a:t>17.03.2025</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35491-77A9-4224-86F5-74928B983E64}" type="slidenum">
              <a:rPr lang="uk-UA" smtClean="0"/>
              <a:t>‹#›</a:t>
            </a:fld>
            <a:endParaRPr lang="uk-UA"/>
          </a:p>
        </p:txBody>
      </p:sp>
    </p:spTree>
    <p:extLst>
      <p:ext uri="{BB962C8B-B14F-4D97-AF65-F5344CB8AC3E}">
        <p14:creationId xmlns:p14="http://schemas.microsoft.com/office/powerpoint/2010/main" val="198876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vue.gov.ua/%D0%90%D0%BD%D0%B3%D0%BB%D1%96%D0%B9%D1%81%D1%8C%D0%BA%D0%B0_%D0%BC%D0%BE%D0%B2%D0%B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49928" y="716920"/>
            <a:ext cx="10192326" cy="658835"/>
          </a:xfrm>
          <a:prstGeom prst="rect">
            <a:avLst/>
          </a:prstGeom>
        </p:spPr>
        <p:txBody>
          <a:bodyPr wrap="square">
            <a:spAutoFit/>
          </a:bodyPr>
          <a:lstStyle/>
          <a:p>
            <a:pPr algn="ctr">
              <a:lnSpc>
                <a:spcPct val="150000"/>
              </a:lnSpc>
            </a:pPr>
            <a:r>
              <a:rPr lang="en-GB" sz="2800" b="1" dirty="0">
                <a:solidFill>
                  <a:srgbClr val="224A98"/>
                </a:solidFill>
                <a:latin typeface="Arial" panose="020B0604020202020204" pitchFamily="34" charset="0"/>
                <a:cs typeface="Arial" panose="020B0604020202020204" pitchFamily="34" charset="0"/>
              </a:rPr>
              <a:t>G</a:t>
            </a:r>
            <a:r>
              <a:rPr lang="en-GB" sz="2800" b="1" dirty="0" smtClean="0">
                <a:solidFill>
                  <a:srgbClr val="224A98"/>
                </a:solidFill>
                <a:latin typeface="Arial" panose="020B0604020202020204" pitchFamily="34" charset="0"/>
                <a:cs typeface="Arial" panose="020B0604020202020204" pitchFamily="34" charset="0"/>
              </a:rPr>
              <a:t>AP-</a:t>
            </a:r>
            <a:r>
              <a:rPr lang="uk-UA" sz="2800" b="1" dirty="0" smtClean="0">
                <a:solidFill>
                  <a:srgbClr val="224A98"/>
                </a:solidFill>
                <a:latin typeface="Arial" panose="020B0604020202020204" pitchFamily="34" charset="0"/>
                <a:cs typeface="Arial" panose="020B0604020202020204" pitchFamily="34" charset="0"/>
              </a:rPr>
              <a:t>аналіз </a:t>
            </a:r>
            <a:r>
              <a:rPr lang="uk-UA" sz="2800" b="1" dirty="0" err="1" smtClean="0">
                <a:solidFill>
                  <a:srgbClr val="224A98"/>
                </a:solidFill>
                <a:latin typeface="Arial" panose="020B0604020202020204" pitchFamily="34" charset="0"/>
                <a:cs typeface="Arial" panose="020B0604020202020204" pitchFamily="34" charset="0"/>
              </a:rPr>
              <a:t>безпекової</a:t>
            </a:r>
            <a:r>
              <a:rPr lang="uk-UA" sz="2800" b="1" dirty="0" smtClean="0">
                <a:solidFill>
                  <a:srgbClr val="224A98"/>
                </a:solidFill>
                <a:latin typeface="Arial" panose="020B0604020202020204" pitchFamily="34" charset="0"/>
                <a:cs typeface="Arial" panose="020B0604020202020204" pitchFamily="34" charset="0"/>
              </a:rPr>
              <a:t> сфери</a:t>
            </a:r>
          </a:p>
        </p:txBody>
      </p:sp>
      <p:pic>
        <p:nvPicPr>
          <p:cNvPr id="4" name="Рисунок 3"/>
          <p:cNvPicPr>
            <a:picLocks noChangeAspect="1"/>
          </p:cNvPicPr>
          <p:nvPr/>
        </p:nvPicPr>
        <p:blipFill>
          <a:blip r:embed="rId6"/>
          <a:stretch>
            <a:fillRect/>
          </a:stretch>
        </p:blipFill>
        <p:spPr>
          <a:xfrm>
            <a:off x="2923144" y="1612662"/>
            <a:ext cx="6026893" cy="4987428"/>
          </a:xfrm>
          <a:prstGeom prst="rect">
            <a:avLst/>
          </a:prstGeom>
        </p:spPr>
      </p:pic>
    </p:spTree>
    <p:extLst>
      <p:ext uri="{BB962C8B-B14F-4D97-AF65-F5344CB8AC3E}">
        <p14:creationId xmlns:p14="http://schemas.microsoft.com/office/powerpoint/2010/main" val="4223371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4635500" y="382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smtClean="0">
                <a:ln>
                  <a:noFill/>
                </a:ln>
                <a:solidFill>
                  <a:schemeClr val="tx1"/>
                </a:solidFill>
                <a:effectLst/>
                <a:latin typeface="Arial" panose="020B0604020202020204" pitchFamily="34" charset="0"/>
              </a:rPr>
              <a:t/>
            </a:r>
            <a:br>
              <a:rPr kumimoji="0" lang="uk-UA" altLang="uk-UA" sz="1800" b="0" i="0" u="none" strike="noStrike" cap="none" normalizeH="0" baseline="0" smtClean="0">
                <a:ln>
                  <a:noFill/>
                </a:ln>
                <a:solidFill>
                  <a:schemeClr val="tx1"/>
                </a:solidFill>
                <a:effectLst/>
                <a:latin typeface="Arial" panose="020B0604020202020204" pitchFamily="34" charset="0"/>
              </a:rPr>
            </a:b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pic>
        <p:nvPicPr>
          <p:cNvPr id="25" name="Рисунок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27" name="Прямая соединительная линия 2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8"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ishbone diagrams help solve manufacturing proble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9782" y="1207664"/>
            <a:ext cx="7934036" cy="528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051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Fishbone Diagram – Enhancing Your Business Performa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6405" y="959945"/>
            <a:ext cx="7518455" cy="569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196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ree MS Word Fishbone Diagram Templates: Fully Edit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7947" y="701856"/>
            <a:ext cx="8105775" cy="610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203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Free MS Word Fishbone Diagram Templates: Fully Edita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1436" y="1146696"/>
            <a:ext cx="8929127" cy="5601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882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293919" y="1004772"/>
            <a:ext cx="2218877" cy="430887"/>
          </a:xfrm>
          <a:prstGeom prst="rect">
            <a:avLst/>
          </a:prstGeom>
        </p:spPr>
        <p:txBody>
          <a:bodyPr wrap="none">
            <a:spAutoFit/>
          </a:bodyPr>
          <a:lstStyle/>
          <a:p>
            <a:r>
              <a:rPr lang="uk-UA" sz="2200" b="1" dirty="0" smtClean="0">
                <a:solidFill>
                  <a:srgbClr val="224A98"/>
                </a:solidFill>
                <a:latin typeface="Arial" panose="020B0604020202020204" pitchFamily="34" charset="0"/>
                <a:cs typeface="Arial" panose="020B0604020202020204" pitchFamily="34" charset="0"/>
              </a:rPr>
              <a:t>БЕНЧМАРКІНГ</a:t>
            </a:r>
            <a:endParaRPr lang="ru-RU" sz="2200" b="1" i="0" u="none" strike="noStrike" dirty="0">
              <a:solidFill>
                <a:srgbClr val="224A98"/>
              </a:solidFill>
              <a:effectLst/>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6225946" y="1435659"/>
            <a:ext cx="5325713" cy="4867713"/>
          </a:xfrm>
          <a:prstGeom prst="rect">
            <a:avLst/>
          </a:prstGeom>
        </p:spPr>
      </p:pic>
      <p:sp>
        <p:nvSpPr>
          <p:cNvPr id="3" name="Прямоугольник 2"/>
          <p:cNvSpPr/>
          <p:nvPr/>
        </p:nvSpPr>
        <p:spPr>
          <a:xfrm>
            <a:off x="129946" y="1318180"/>
            <a:ext cx="6096000" cy="3416320"/>
          </a:xfrm>
          <a:prstGeom prst="rect">
            <a:avLst/>
          </a:prstGeom>
        </p:spPr>
        <p:txBody>
          <a:bodyPr>
            <a:spAutoFit/>
          </a:bodyPr>
          <a:lstStyle/>
          <a:p>
            <a:pPr algn="just"/>
            <a:r>
              <a:rPr lang="uk-UA" dirty="0" smtClean="0">
                <a:solidFill>
                  <a:srgbClr val="224A98"/>
                </a:solidFill>
                <a:latin typeface="Roboto"/>
              </a:rPr>
              <a:t>Вид аналізу прийшов з бізнесу.</a:t>
            </a:r>
          </a:p>
          <a:p>
            <a:pPr algn="just"/>
            <a:endParaRPr lang="uk-UA" dirty="0" smtClean="0">
              <a:solidFill>
                <a:srgbClr val="224A98"/>
              </a:solidFill>
              <a:latin typeface="Roboto"/>
            </a:endParaRPr>
          </a:p>
          <a:p>
            <a:pPr algn="just"/>
            <a:r>
              <a:rPr lang="uk-UA" b="1" dirty="0" err="1" smtClean="0">
                <a:solidFill>
                  <a:srgbClr val="224A98"/>
                </a:solidFill>
                <a:latin typeface="Roboto"/>
              </a:rPr>
              <a:t>Бенчма́ркінг</a:t>
            </a:r>
            <a:r>
              <a:rPr lang="uk-UA" dirty="0">
                <a:solidFill>
                  <a:srgbClr val="224A98"/>
                </a:solidFill>
                <a:latin typeface="Roboto"/>
              </a:rPr>
              <a:t> (</a:t>
            </a:r>
            <a:r>
              <a:rPr lang="uk-UA" dirty="0" err="1">
                <a:solidFill>
                  <a:srgbClr val="224A98"/>
                </a:solidFill>
                <a:latin typeface="Roboto"/>
                <a:hlinkClick r:id="rId7" tooltip="Англійська мова"/>
              </a:rPr>
              <a:t>англ</a:t>
            </a:r>
            <a:r>
              <a:rPr lang="uk-UA" dirty="0">
                <a:solidFill>
                  <a:srgbClr val="224A98"/>
                </a:solidFill>
                <a:latin typeface="Roboto"/>
                <a:hlinkClick r:id="rId7" tooltip="Англійська мова"/>
              </a:rPr>
              <a:t>.</a:t>
            </a:r>
            <a:r>
              <a:rPr lang="uk-UA" dirty="0">
                <a:solidFill>
                  <a:srgbClr val="224A98"/>
                </a:solidFill>
                <a:latin typeface="Roboto"/>
              </a:rPr>
              <a:t> </a:t>
            </a:r>
            <a:r>
              <a:rPr lang="en-GB" i="1" dirty="0">
                <a:solidFill>
                  <a:srgbClr val="224A98"/>
                </a:solidFill>
                <a:latin typeface="Roboto"/>
              </a:rPr>
              <a:t>benchmarking, bench-marking,</a:t>
            </a:r>
            <a:r>
              <a:rPr lang="en-GB" dirty="0">
                <a:solidFill>
                  <a:srgbClr val="224A98"/>
                </a:solidFill>
                <a:latin typeface="Roboto"/>
              </a:rPr>
              <a:t> </a:t>
            </a:r>
            <a:r>
              <a:rPr lang="uk-UA" dirty="0">
                <a:solidFill>
                  <a:srgbClr val="224A98"/>
                </a:solidFill>
                <a:latin typeface="Roboto"/>
              </a:rPr>
              <a:t>букв. — калібрування, еталонне порівняння, від </a:t>
            </a:r>
            <a:r>
              <a:rPr lang="en-GB" dirty="0">
                <a:solidFill>
                  <a:srgbClr val="224A98"/>
                </a:solidFill>
                <a:latin typeface="Roboto"/>
              </a:rPr>
              <a:t>benchmark, bench-mark — </a:t>
            </a:r>
            <a:r>
              <a:rPr lang="uk-UA" dirty="0">
                <a:solidFill>
                  <a:srgbClr val="224A98"/>
                </a:solidFill>
                <a:latin typeface="Roboto"/>
              </a:rPr>
              <a:t>відмітка рівня, з </a:t>
            </a:r>
            <a:r>
              <a:rPr lang="uk-UA" dirty="0" err="1">
                <a:solidFill>
                  <a:srgbClr val="224A98"/>
                </a:solidFill>
                <a:latin typeface="Roboto"/>
                <a:hlinkClick r:id="rId7" tooltip="Англійська мова"/>
              </a:rPr>
              <a:t>англ</a:t>
            </a:r>
            <a:r>
              <a:rPr lang="uk-UA" dirty="0">
                <a:solidFill>
                  <a:srgbClr val="224A98"/>
                </a:solidFill>
                <a:latin typeface="Roboto"/>
                <a:hlinkClick r:id="rId7" tooltip="Англійська мова"/>
              </a:rPr>
              <a:t>.</a:t>
            </a:r>
            <a:r>
              <a:rPr lang="uk-UA" dirty="0">
                <a:solidFill>
                  <a:srgbClr val="224A98"/>
                </a:solidFill>
                <a:latin typeface="Roboto"/>
              </a:rPr>
              <a:t> </a:t>
            </a:r>
            <a:r>
              <a:rPr lang="en-GB" i="1" dirty="0">
                <a:solidFill>
                  <a:srgbClr val="224A98"/>
                </a:solidFill>
                <a:latin typeface="Roboto"/>
              </a:rPr>
              <a:t>bench</a:t>
            </a:r>
            <a:r>
              <a:rPr lang="en-GB" dirty="0">
                <a:solidFill>
                  <a:srgbClr val="224A98"/>
                </a:solidFill>
                <a:latin typeface="Roboto"/>
              </a:rPr>
              <a:t>, </a:t>
            </a:r>
            <a:r>
              <a:rPr lang="uk-UA" dirty="0" err="1">
                <a:solidFill>
                  <a:srgbClr val="224A98"/>
                </a:solidFill>
                <a:latin typeface="Roboto"/>
              </a:rPr>
              <a:t>давньоангл</a:t>
            </a:r>
            <a:r>
              <a:rPr lang="uk-UA" dirty="0">
                <a:solidFill>
                  <a:srgbClr val="224A98"/>
                </a:solidFill>
                <a:latin typeface="Roboto"/>
              </a:rPr>
              <a:t>. </a:t>
            </a:r>
            <a:r>
              <a:rPr lang="en-GB" dirty="0" err="1">
                <a:solidFill>
                  <a:srgbClr val="224A98"/>
                </a:solidFill>
                <a:latin typeface="Roboto"/>
              </a:rPr>
              <a:t>benc</a:t>
            </a:r>
            <a:r>
              <a:rPr lang="en-GB" dirty="0">
                <a:solidFill>
                  <a:srgbClr val="224A98"/>
                </a:solidFill>
                <a:latin typeface="Roboto"/>
              </a:rPr>
              <a:t> — </a:t>
            </a:r>
            <a:r>
              <a:rPr lang="uk-UA" dirty="0">
                <a:solidFill>
                  <a:srgbClr val="224A98"/>
                </a:solidFill>
                <a:latin typeface="Roboto"/>
              </a:rPr>
              <a:t>лава, верстак, схил і </a:t>
            </a:r>
            <a:r>
              <a:rPr lang="uk-UA" dirty="0" err="1">
                <a:solidFill>
                  <a:srgbClr val="224A98"/>
                </a:solidFill>
                <a:latin typeface="Roboto"/>
                <a:hlinkClick r:id="rId7" tooltip="Англійська мова"/>
              </a:rPr>
              <a:t>англ</a:t>
            </a:r>
            <a:r>
              <a:rPr lang="uk-UA" dirty="0">
                <a:solidFill>
                  <a:srgbClr val="224A98"/>
                </a:solidFill>
                <a:latin typeface="Roboto"/>
                <a:hlinkClick r:id="rId7" tooltip="Англійська мова"/>
              </a:rPr>
              <a:t>.</a:t>
            </a:r>
            <a:r>
              <a:rPr lang="uk-UA" dirty="0">
                <a:solidFill>
                  <a:srgbClr val="224A98"/>
                </a:solidFill>
                <a:latin typeface="Roboto"/>
              </a:rPr>
              <a:t> </a:t>
            </a:r>
            <a:r>
              <a:rPr lang="en-GB" i="1" dirty="0">
                <a:solidFill>
                  <a:srgbClr val="224A98"/>
                </a:solidFill>
                <a:latin typeface="Roboto"/>
              </a:rPr>
              <a:t>mark</a:t>
            </a:r>
            <a:r>
              <a:rPr lang="en-GB" dirty="0">
                <a:solidFill>
                  <a:srgbClr val="224A98"/>
                </a:solidFill>
                <a:latin typeface="Roboto"/>
              </a:rPr>
              <a:t>, </a:t>
            </a:r>
            <a:r>
              <a:rPr lang="uk-UA" dirty="0" err="1">
                <a:solidFill>
                  <a:srgbClr val="224A98"/>
                </a:solidFill>
                <a:latin typeface="Roboto"/>
              </a:rPr>
              <a:t>давньоангл</a:t>
            </a:r>
            <a:r>
              <a:rPr lang="uk-UA" dirty="0">
                <a:solidFill>
                  <a:srgbClr val="224A98"/>
                </a:solidFill>
                <a:latin typeface="Roboto"/>
              </a:rPr>
              <a:t>. </a:t>
            </a:r>
            <a:r>
              <a:rPr lang="en-GB" dirty="0" err="1">
                <a:solidFill>
                  <a:srgbClr val="224A98"/>
                </a:solidFill>
                <a:latin typeface="Roboto"/>
              </a:rPr>
              <a:t>merc</a:t>
            </a:r>
            <a:r>
              <a:rPr lang="en-GB" dirty="0">
                <a:solidFill>
                  <a:srgbClr val="224A98"/>
                </a:solidFill>
                <a:latin typeface="Roboto"/>
              </a:rPr>
              <a:t> — </a:t>
            </a:r>
            <a:r>
              <a:rPr lang="uk-UA" dirty="0">
                <a:solidFill>
                  <a:srgbClr val="224A98"/>
                </a:solidFill>
                <a:latin typeface="Roboto"/>
              </a:rPr>
              <a:t>межа, знак, орієнтир) — метод </a:t>
            </a:r>
            <a:r>
              <a:rPr lang="uk-UA" dirty="0" smtClean="0">
                <a:solidFill>
                  <a:srgbClr val="224A98"/>
                </a:solidFill>
                <a:latin typeface="Roboto"/>
              </a:rPr>
              <a:t>поліпшення ефективності</a:t>
            </a:r>
            <a:r>
              <a:rPr lang="uk-UA" dirty="0">
                <a:solidFill>
                  <a:srgbClr val="224A98"/>
                </a:solidFill>
                <a:latin typeface="Roboto"/>
              </a:rPr>
              <a:t> </a:t>
            </a:r>
            <a:r>
              <a:rPr lang="uk-UA" dirty="0" smtClean="0">
                <a:solidFill>
                  <a:srgbClr val="224A98"/>
                </a:solidFill>
                <a:latin typeface="Roboto"/>
              </a:rPr>
              <a:t>роботи підприємства</a:t>
            </a:r>
            <a:r>
              <a:rPr lang="uk-UA" dirty="0">
                <a:solidFill>
                  <a:srgbClr val="224A98"/>
                </a:solidFill>
                <a:latin typeface="Roboto"/>
              </a:rPr>
              <a:t> за допомогою систематичного порівняльного аналізу показників </a:t>
            </a:r>
            <a:r>
              <a:rPr lang="uk-UA" dirty="0" smtClean="0">
                <a:solidFill>
                  <a:srgbClr val="224A98"/>
                </a:solidFill>
                <a:latin typeface="Roboto"/>
              </a:rPr>
              <a:t>й дослідження технологій, </a:t>
            </a:r>
            <a:r>
              <a:rPr lang="uk-UA" dirty="0">
                <a:solidFill>
                  <a:srgbClr val="224A98"/>
                </a:solidFill>
                <a:latin typeface="Roboto"/>
              </a:rPr>
              <a:t>технологічних процесів і методів </a:t>
            </a:r>
            <a:r>
              <a:rPr lang="uk-UA" dirty="0" smtClean="0">
                <a:solidFill>
                  <a:srgbClr val="224A98"/>
                </a:solidFill>
                <a:latin typeface="Roboto"/>
              </a:rPr>
              <a:t>організації виробництва</a:t>
            </a:r>
            <a:r>
              <a:rPr lang="uk-UA" dirty="0">
                <a:solidFill>
                  <a:srgbClr val="224A98"/>
                </a:solidFill>
                <a:latin typeface="Roboto"/>
              </a:rPr>
              <a:t> та </a:t>
            </a:r>
            <a:r>
              <a:rPr lang="uk-UA" dirty="0" smtClean="0">
                <a:solidFill>
                  <a:srgbClr val="224A98"/>
                </a:solidFill>
                <a:latin typeface="Roboto"/>
              </a:rPr>
              <a:t>збуту продукції</a:t>
            </a:r>
            <a:r>
              <a:rPr lang="uk-UA" dirty="0">
                <a:solidFill>
                  <a:srgbClr val="224A98"/>
                </a:solidFill>
                <a:latin typeface="Roboto"/>
              </a:rPr>
              <a:t>  на найуспішніших підприємствах.</a:t>
            </a:r>
            <a:endParaRPr lang="uk-UA" dirty="0">
              <a:solidFill>
                <a:srgbClr val="224A98"/>
              </a:solidFill>
            </a:endParaRPr>
          </a:p>
        </p:txBody>
      </p:sp>
      <p:sp>
        <p:nvSpPr>
          <p:cNvPr id="4" name="Прямоугольник 3"/>
          <p:cNvSpPr/>
          <p:nvPr/>
        </p:nvSpPr>
        <p:spPr>
          <a:xfrm>
            <a:off x="129946" y="5047908"/>
            <a:ext cx="6012236" cy="1477328"/>
          </a:xfrm>
          <a:prstGeom prst="rect">
            <a:avLst/>
          </a:prstGeom>
        </p:spPr>
        <p:txBody>
          <a:bodyPr wrap="square">
            <a:spAutoFit/>
          </a:bodyPr>
          <a:lstStyle/>
          <a:p>
            <a:pPr algn="just"/>
            <a:r>
              <a:rPr lang="uk-UA" b="1" dirty="0" err="1">
                <a:solidFill>
                  <a:srgbClr val="224A98"/>
                </a:solidFill>
                <a:latin typeface="-apple-system"/>
              </a:rPr>
              <a:t>Бенчмаркінг</a:t>
            </a:r>
            <a:r>
              <a:rPr lang="uk-UA" b="1" dirty="0">
                <a:solidFill>
                  <a:srgbClr val="224A98"/>
                </a:solidFill>
                <a:latin typeface="-apple-system"/>
              </a:rPr>
              <a:t> </a:t>
            </a:r>
            <a:r>
              <a:rPr lang="en-GB" dirty="0" smtClean="0">
                <a:solidFill>
                  <a:srgbClr val="224A98"/>
                </a:solidFill>
                <a:latin typeface="-apple-system"/>
              </a:rPr>
              <a:t>- </a:t>
            </a:r>
            <a:r>
              <a:rPr lang="uk-UA" dirty="0">
                <a:solidFill>
                  <a:srgbClr val="224A98"/>
                </a:solidFill>
                <a:latin typeface="-apple-system"/>
              </a:rPr>
              <a:t>порівняльний аналіз на основі еталонних показників як процес визначення, розуміння та адаптації наявних прикладів ефективного функціонування </a:t>
            </a:r>
            <a:r>
              <a:rPr lang="uk-UA" dirty="0" err="1" smtClean="0">
                <a:solidFill>
                  <a:srgbClr val="224A98"/>
                </a:solidFill>
                <a:latin typeface="-apple-system"/>
              </a:rPr>
              <a:t>субєкта</a:t>
            </a:r>
            <a:r>
              <a:rPr lang="uk-UA" dirty="0" smtClean="0">
                <a:solidFill>
                  <a:srgbClr val="224A98"/>
                </a:solidFill>
                <a:latin typeface="-apple-system"/>
              </a:rPr>
              <a:t>, середовища, галузі тощо з </a:t>
            </a:r>
            <a:r>
              <a:rPr lang="uk-UA" dirty="0">
                <a:solidFill>
                  <a:srgbClr val="224A98"/>
                </a:solidFill>
                <a:latin typeface="-apple-system"/>
              </a:rPr>
              <a:t>метою поліпшення власної роботи.</a:t>
            </a:r>
            <a:endParaRPr lang="uk-UA" dirty="0">
              <a:solidFill>
                <a:srgbClr val="224A98"/>
              </a:solidFill>
            </a:endParaRPr>
          </a:p>
        </p:txBody>
      </p:sp>
    </p:spTree>
    <p:extLst>
      <p:ext uri="{BB962C8B-B14F-4D97-AF65-F5344CB8AC3E}">
        <p14:creationId xmlns:p14="http://schemas.microsoft.com/office/powerpoint/2010/main" val="4233206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22250" y="1207664"/>
            <a:ext cx="10400146" cy="3000821"/>
          </a:xfrm>
          <a:prstGeom prst="rect">
            <a:avLst/>
          </a:prstGeom>
        </p:spPr>
        <p:txBody>
          <a:bodyPr wrap="square">
            <a:spAutoFit/>
          </a:bodyPr>
          <a:lstStyle/>
          <a:p>
            <a:pPr algn="ctr">
              <a:lnSpc>
                <a:spcPct val="150000"/>
              </a:lnSpc>
            </a:pPr>
            <a:r>
              <a:rPr lang="uk-UA" b="1" dirty="0" smtClean="0">
                <a:solidFill>
                  <a:srgbClr val="224A98"/>
                </a:solidFill>
                <a:latin typeface="Google Sans"/>
              </a:rPr>
              <a:t>Основні</a:t>
            </a:r>
            <a:r>
              <a:rPr lang="uk-UA" b="1" dirty="0">
                <a:solidFill>
                  <a:srgbClr val="224A98"/>
                </a:solidFill>
                <a:latin typeface="Google Sans"/>
              </a:rPr>
              <a:t> </a:t>
            </a:r>
            <a:r>
              <a:rPr lang="uk-UA" b="1" dirty="0" smtClean="0">
                <a:solidFill>
                  <a:srgbClr val="224A98"/>
                </a:solidFill>
                <a:latin typeface="Google Sans"/>
              </a:rPr>
              <a:t>етапи</a:t>
            </a:r>
            <a:r>
              <a:rPr lang="uk-UA" b="1" dirty="0">
                <a:solidFill>
                  <a:srgbClr val="224A98"/>
                </a:solidFill>
                <a:latin typeface="Google Sans"/>
              </a:rPr>
              <a:t> процесу </a:t>
            </a:r>
            <a:r>
              <a:rPr lang="uk-UA" b="1" dirty="0" err="1" smtClean="0">
                <a:solidFill>
                  <a:srgbClr val="224A98"/>
                </a:solidFill>
                <a:latin typeface="Google Sans"/>
              </a:rPr>
              <a:t>бенчмаркінгу</a:t>
            </a:r>
            <a:endParaRPr lang="uk-UA" b="1" dirty="0" smtClean="0">
              <a:solidFill>
                <a:srgbClr val="224A98"/>
              </a:solidFill>
              <a:latin typeface="Google Sans"/>
            </a:endParaRPr>
          </a:p>
          <a:p>
            <a:pPr algn="ctr">
              <a:lnSpc>
                <a:spcPct val="150000"/>
              </a:lnSpc>
            </a:pPr>
            <a:endParaRPr lang="uk-UA" dirty="0">
              <a:solidFill>
                <a:srgbClr val="224A98"/>
              </a:solidFill>
              <a:latin typeface="Google Sans"/>
            </a:endParaRPr>
          </a:p>
          <a:p>
            <a:pPr>
              <a:lnSpc>
                <a:spcPct val="150000"/>
              </a:lnSpc>
              <a:buFont typeface="Arial" panose="020B0604020202020204" pitchFamily="34" charset="0"/>
              <a:buChar char="•"/>
            </a:pPr>
            <a:r>
              <a:rPr lang="uk-UA" dirty="0">
                <a:solidFill>
                  <a:srgbClr val="224A98"/>
                </a:solidFill>
                <a:latin typeface="Google Sans"/>
              </a:rPr>
              <a:t>Визначення функцій і процесів, що вимагають </a:t>
            </a:r>
            <a:r>
              <a:rPr lang="uk-UA" dirty="0" smtClean="0">
                <a:solidFill>
                  <a:srgbClr val="224A98"/>
                </a:solidFill>
                <a:latin typeface="Google Sans"/>
              </a:rPr>
              <a:t>поліпшення.</a:t>
            </a:r>
            <a:endParaRPr lang="uk-UA" dirty="0">
              <a:solidFill>
                <a:srgbClr val="224A98"/>
              </a:solidFill>
              <a:latin typeface="Google Sans"/>
            </a:endParaRPr>
          </a:p>
          <a:p>
            <a:pPr>
              <a:lnSpc>
                <a:spcPct val="150000"/>
              </a:lnSpc>
              <a:buFont typeface="Arial" panose="020B0604020202020204" pitchFamily="34" charset="0"/>
              <a:buChar char="•"/>
            </a:pPr>
            <a:r>
              <a:rPr lang="uk-UA" dirty="0">
                <a:solidFill>
                  <a:srgbClr val="224A98"/>
                </a:solidFill>
                <a:latin typeface="Google Sans"/>
              </a:rPr>
              <a:t>Визначення найкращих </a:t>
            </a:r>
            <a:r>
              <a:rPr lang="uk-UA" dirty="0" smtClean="0">
                <a:solidFill>
                  <a:srgbClr val="224A98"/>
                </a:solidFill>
                <a:latin typeface="Google Sans"/>
              </a:rPr>
              <a:t>прикладів.</a:t>
            </a:r>
            <a:endParaRPr lang="uk-UA" dirty="0">
              <a:solidFill>
                <a:srgbClr val="224A98"/>
              </a:solidFill>
              <a:latin typeface="Google Sans"/>
            </a:endParaRPr>
          </a:p>
          <a:p>
            <a:pPr>
              <a:lnSpc>
                <a:spcPct val="150000"/>
              </a:lnSpc>
              <a:buFont typeface="Arial" panose="020B0604020202020204" pitchFamily="34" charset="0"/>
              <a:buChar char="•"/>
            </a:pPr>
            <a:r>
              <a:rPr lang="uk-UA" dirty="0">
                <a:solidFill>
                  <a:srgbClr val="224A98"/>
                </a:solidFill>
                <a:latin typeface="Google Sans"/>
              </a:rPr>
              <a:t>Вимірювання </a:t>
            </a:r>
            <a:r>
              <a:rPr lang="uk-UA" dirty="0" smtClean="0">
                <a:solidFill>
                  <a:srgbClr val="224A98"/>
                </a:solidFill>
                <a:latin typeface="Google Sans"/>
              </a:rPr>
              <a:t>власних показників.</a:t>
            </a:r>
            <a:endParaRPr lang="uk-UA" dirty="0">
              <a:solidFill>
                <a:srgbClr val="224A98"/>
              </a:solidFill>
              <a:latin typeface="Google Sans"/>
            </a:endParaRPr>
          </a:p>
          <a:p>
            <a:pPr>
              <a:lnSpc>
                <a:spcPct val="150000"/>
              </a:lnSpc>
              <a:buFont typeface="Arial" panose="020B0604020202020204" pitchFamily="34" charset="0"/>
              <a:buChar char="•"/>
            </a:pPr>
            <a:r>
              <a:rPr lang="uk-UA" dirty="0">
                <a:solidFill>
                  <a:srgbClr val="224A98"/>
                </a:solidFill>
                <a:latin typeface="Google Sans"/>
              </a:rPr>
              <a:t>Вимірювання </a:t>
            </a:r>
            <a:r>
              <a:rPr lang="uk-UA" dirty="0" smtClean="0">
                <a:solidFill>
                  <a:srgbClr val="224A98"/>
                </a:solidFill>
                <a:latin typeface="Google Sans"/>
              </a:rPr>
              <a:t>інших показників.</a:t>
            </a:r>
            <a:endParaRPr lang="uk-UA" dirty="0">
              <a:solidFill>
                <a:srgbClr val="224A98"/>
              </a:solidFill>
              <a:latin typeface="Google Sans"/>
            </a:endParaRPr>
          </a:p>
          <a:p>
            <a:pPr>
              <a:lnSpc>
                <a:spcPct val="150000"/>
              </a:lnSpc>
              <a:buFont typeface="Arial" panose="020B0604020202020204" pitchFamily="34" charset="0"/>
              <a:buChar char="•"/>
            </a:pPr>
            <a:r>
              <a:rPr lang="uk-UA" dirty="0">
                <a:solidFill>
                  <a:srgbClr val="224A98"/>
                </a:solidFill>
                <a:latin typeface="Google Sans"/>
              </a:rPr>
              <a:t>Використання отриманої інформації для </a:t>
            </a:r>
            <a:r>
              <a:rPr lang="uk-UA" dirty="0" smtClean="0">
                <a:solidFill>
                  <a:srgbClr val="224A98"/>
                </a:solidFill>
                <a:latin typeface="Google Sans"/>
              </a:rPr>
              <a:t>власних поліпшення показників.</a:t>
            </a:r>
            <a:endParaRPr lang="uk-UA" b="0" i="0" dirty="0">
              <a:solidFill>
                <a:srgbClr val="224A98"/>
              </a:solidFill>
              <a:effectLst/>
              <a:latin typeface="Google Sans"/>
            </a:endParaRPr>
          </a:p>
        </p:txBody>
      </p:sp>
      <p:pic>
        <p:nvPicPr>
          <p:cNvPr id="2052" name="Picture 4" descr="Соціополіс: Social, Political &amp; Market Research - Види бенчмаркетингу:  -внутрішній бенчмаркінг Як вже зрозуміло з назви, дане поняття передбачає  порівняльний аналіз усередині самої компанії. На початковому етапі цілком  достатньо провести внутрішній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8235" y="3466954"/>
            <a:ext cx="2634161" cy="284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508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2248355996"/>
              </p:ext>
            </p:extLst>
          </p:nvPr>
        </p:nvGraphicFramePr>
        <p:xfrm>
          <a:off x="498766" y="1921163"/>
          <a:ext cx="11443850" cy="4322619"/>
        </p:xfrm>
        <a:graphic>
          <a:graphicData uri="http://schemas.openxmlformats.org/drawingml/2006/table">
            <a:tbl>
              <a:tblPr/>
              <a:tblGrid>
                <a:gridCol w="2288770">
                  <a:extLst>
                    <a:ext uri="{9D8B030D-6E8A-4147-A177-3AD203B41FA5}">
                      <a16:colId xmlns:a16="http://schemas.microsoft.com/office/drawing/2014/main" val="3975612057"/>
                    </a:ext>
                  </a:extLst>
                </a:gridCol>
                <a:gridCol w="2288770">
                  <a:extLst>
                    <a:ext uri="{9D8B030D-6E8A-4147-A177-3AD203B41FA5}">
                      <a16:colId xmlns:a16="http://schemas.microsoft.com/office/drawing/2014/main" val="1222157433"/>
                    </a:ext>
                  </a:extLst>
                </a:gridCol>
                <a:gridCol w="2288770">
                  <a:extLst>
                    <a:ext uri="{9D8B030D-6E8A-4147-A177-3AD203B41FA5}">
                      <a16:colId xmlns:a16="http://schemas.microsoft.com/office/drawing/2014/main" val="1544080401"/>
                    </a:ext>
                  </a:extLst>
                </a:gridCol>
                <a:gridCol w="2288770">
                  <a:extLst>
                    <a:ext uri="{9D8B030D-6E8A-4147-A177-3AD203B41FA5}">
                      <a16:colId xmlns:a16="http://schemas.microsoft.com/office/drawing/2014/main" val="2774853453"/>
                    </a:ext>
                  </a:extLst>
                </a:gridCol>
                <a:gridCol w="2288770">
                  <a:extLst>
                    <a:ext uri="{9D8B030D-6E8A-4147-A177-3AD203B41FA5}">
                      <a16:colId xmlns:a16="http://schemas.microsoft.com/office/drawing/2014/main" val="2814314339"/>
                    </a:ext>
                  </a:extLst>
                </a:gridCol>
              </a:tblGrid>
              <a:tr h="1570248">
                <a:tc>
                  <a:txBody>
                    <a:bodyPr/>
                    <a:lstStyle/>
                    <a:p>
                      <a:pPr algn="ctr"/>
                      <a:r>
                        <a:rPr lang="uk-UA" sz="2000" dirty="0" smtClean="0">
                          <a:effectLst/>
                        </a:rPr>
                        <a:t>Що ми маємо або де ми знаходимося?</a:t>
                      </a:r>
                      <a:endParaRPr lang="en-US" sz="2000" dirty="0">
                        <a:effectLst/>
                      </a:endParaRPr>
                    </a:p>
                  </a:txBody>
                  <a:tcPr marL="89681" marR="89681" marT="22420" marB="2242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CEEF6"/>
                    </a:solidFill>
                  </a:tcPr>
                </a:tc>
                <a:tc>
                  <a:txBody>
                    <a:bodyPr/>
                    <a:lstStyle/>
                    <a:p>
                      <a:pPr algn="ctr"/>
                      <a:r>
                        <a:rPr lang="uk-UA" sz="2000" dirty="0" smtClean="0">
                          <a:effectLst/>
                        </a:rPr>
                        <a:t>Що нам</a:t>
                      </a:r>
                      <a:r>
                        <a:rPr lang="uk-UA" sz="2000" baseline="0" dirty="0" smtClean="0">
                          <a:effectLst/>
                        </a:rPr>
                        <a:t> необхідно чи що ми хочемо мати?</a:t>
                      </a:r>
                      <a:endParaRPr lang="en-US" sz="2000" dirty="0">
                        <a:effectLst/>
                      </a:endParaRPr>
                    </a:p>
                  </a:txBody>
                  <a:tcPr marL="89681" marR="89681" marT="22420" marB="2242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CEEF6"/>
                    </a:solidFill>
                  </a:tcPr>
                </a:tc>
                <a:tc>
                  <a:txBody>
                    <a:bodyPr/>
                    <a:lstStyle/>
                    <a:p>
                      <a:pPr algn="ctr"/>
                      <a:r>
                        <a:rPr lang="uk-UA" sz="2000" dirty="0" smtClean="0">
                          <a:effectLst/>
                        </a:rPr>
                        <a:t>Що нам потрібно зробити</a:t>
                      </a:r>
                      <a:r>
                        <a:rPr lang="en-US" sz="2000" dirty="0" smtClean="0">
                          <a:effectLst/>
                        </a:rPr>
                        <a:t>?</a:t>
                      </a:r>
                      <a:endParaRPr lang="en-US" sz="2000" dirty="0">
                        <a:effectLst/>
                      </a:endParaRPr>
                    </a:p>
                  </a:txBody>
                  <a:tcPr marL="89681" marR="89681" marT="22420" marB="2242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CEEF6"/>
                    </a:solidFill>
                  </a:tcPr>
                </a:tc>
                <a:tc>
                  <a:txBody>
                    <a:bodyPr/>
                    <a:lstStyle/>
                    <a:p>
                      <a:pPr algn="ctr"/>
                      <a:r>
                        <a:rPr lang="uk-UA" sz="2000" dirty="0" smtClean="0">
                          <a:effectLst/>
                        </a:rPr>
                        <a:t>Які результати ми зможемо досягнути</a:t>
                      </a:r>
                      <a:r>
                        <a:rPr lang="en-US" sz="2000" dirty="0" smtClean="0">
                          <a:effectLst/>
                        </a:rPr>
                        <a:t>?</a:t>
                      </a:r>
                      <a:endParaRPr lang="en-US" sz="2000" dirty="0">
                        <a:effectLst/>
                      </a:endParaRPr>
                    </a:p>
                  </a:txBody>
                  <a:tcPr marL="89681" marR="89681" marT="22420" marB="2242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CEEF6"/>
                    </a:solidFill>
                  </a:tcPr>
                </a:tc>
                <a:tc>
                  <a:txBody>
                    <a:bodyPr/>
                    <a:lstStyle/>
                    <a:p>
                      <a:pPr algn="ctr"/>
                      <a:r>
                        <a:rPr lang="uk-UA" sz="2000" dirty="0" smtClean="0">
                          <a:effectLst/>
                        </a:rPr>
                        <a:t>Ключові </a:t>
                      </a:r>
                      <a:r>
                        <a:rPr lang="uk-UA" sz="2000" dirty="0" err="1" smtClean="0">
                          <a:effectLst/>
                        </a:rPr>
                        <a:t>стейкхолдери</a:t>
                      </a:r>
                      <a:endParaRPr lang="en-GB" sz="2000" dirty="0">
                        <a:effectLst/>
                      </a:endParaRPr>
                    </a:p>
                  </a:txBody>
                  <a:tcPr marL="89681" marR="89681" marT="22420" marB="2242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CEEF6"/>
                    </a:solidFill>
                  </a:tcPr>
                </a:tc>
                <a:extLst>
                  <a:ext uri="{0D108BD9-81ED-4DB2-BD59-A6C34878D82A}">
                    <a16:rowId xmlns:a16="http://schemas.microsoft.com/office/drawing/2014/main" val="1208913667"/>
                  </a:ext>
                </a:extLst>
              </a:tr>
              <a:tr h="2752371">
                <a:tc>
                  <a:txBody>
                    <a:bodyPr/>
                    <a:lstStyle/>
                    <a:p>
                      <a:pPr algn="ctr"/>
                      <a:r>
                        <a:rPr lang="uk-UA" sz="2000" dirty="0" smtClean="0">
                          <a:effectLst/>
                        </a:rPr>
                        <a:t>Що є</a:t>
                      </a:r>
                      <a:endParaRPr lang="en-US" sz="2000" dirty="0">
                        <a:effectLst/>
                      </a:endParaRPr>
                    </a:p>
                  </a:txBody>
                  <a:tcPr marL="89681" marR="89681" marT="22420" marB="2242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FFFFF"/>
                    </a:solidFill>
                  </a:tcPr>
                </a:tc>
                <a:tc>
                  <a:txBody>
                    <a:bodyPr/>
                    <a:lstStyle/>
                    <a:p>
                      <a:pPr algn="ctr"/>
                      <a:r>
                        <a:rPr lang="uk-UA" sz="2000" dirty="0" smtClean="0">
                          <a:effectLst/>
                        </a:rPr>
                        <a:t>Що повинно бути</a:t>
                      </a:r>
                      <a:endParaRPr lang="en-US" sz="2000" dirty="0">
                        <a:effectLst/>
                      </a:endParaRPr>
                    </a:p>
                  </a:txBody>
                  <a:tcPr marL="89681" marR="89681" marT="22420" marB="2242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FFFFF"/>
                    </a:solidFill>
                  </a:tcPr>
                </a:tc>
                <a:tc>
                  <a:txBody>
                    <a:bodyPr/>
                    <a:lstStyle/>
                    <a:p>
                      <a:pPr algn="ctr"/>
                      <a:r>
                        <a:rPr lang="uk-UA" sz="2000" dirty="0" smtClean="0">
                          <a:effectLst/>
                        </a:rPr>
                        <a:t>Як заповнити прогалини</a:t>
                      </a:r>
                      <a:endParaRPr lang="en-US" sz="2000" dirty="0">
                        <a:effectLst/>
                      </a:endParaRPr>
                    </a:p>
                  </a:txBody>
                  <a:tcPr marL="89681" marR="89681" marT="22420" marB="2242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FFFFF"/>
                    </a:solidFill>
                  </a:tcPr>
                </a:tc>
                <a:tc>
                  <a:txBody>
                    <a:bodyPr/>
                    <a:lstStyle/>
                    <a:p>
                      <a:pPr algn="ctr"/>
                      <a:r>
                        <a:rPr lang="uk-UA" sz="2000" dirty="0" smtClean="0">
                          <a:effectLst/>
                        </a:rPr>
                        <a:t>Очікувані зміни</a:t>
                      </a:r>
                      <a:endParaRPr lang="en-US" sz="2000" dirty="0">
                        <a:effectLst/>
                      </a:endParaRPr>
                    </a:p>
                  </a:txBody>
                  <a:tcPr marL="89681" marR="89681" marT="22420" marB="2242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FFFFF"/>
                    </a:solidFill>
                  </a:tcPr>
                </a:tc>
                <a:tc>
                  <a:txBody>
                    <a:bodyPr/>
                    <a:lstStyle/>
                    <a:p>
                      <a:pPr algn="ctr"/>
                      <a:r>
                        <a:rPr lang="uk-UA" sz="2000" dirty="0" smtClean="0">
                          <a:effectLst/>
                        </a:rPr>
                        <a:t>Відповідальні особи</a:t>
                      </a:r>
                      <a:endParaRPr lang="en-US" sz="2000" dirty="0">
                        <a:effectLst/>
                      </a:endParaRPr>
                    </a:p>
                  </a:txBody>
                  <a:tcPr marL="89681" marR="89681" marT="22420" marB="2242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FFFFF"/>
                    </a:solidFill>
                  </a:tcPr>
                </a:tc>
                <a:extLst>
                  <a:ext uri="{0D108BD9-81ED-4DB2-BD59-A6C34878D82A}">
                    <a16:rowId xmlns:a16="http://schemas.microsoft.com/office/drawing/2014/main" val="1420398630"/>
                  </a:ext>
                </a:extLst>
              </a:tr>
            </a:tbl>
          </a:graphicData>
        </a:graphic>
      </p:graphicFrame>
      <p:sp>
        <p:nvSpPr>
          <p:cNvPr id="11" name="Прямоугольник 10"/>
          <p:cNvSpPr/>
          <p:nvPr/>
        </p:nvSpPr>
        <p:spPr>
          <a:xfrm>
            <a:off x="3897309" y="977062"/>
            <a:ext cx="3502947" cy="430887"/>
          </a:xfrm>
          <a:prstGeom prst="rect">
            <a:avLst/>
          </a:prstGeom>
        </p:spPr>
        <p:txBody>
          <a:bodyPr wrap="none">
            <a:spAutoFit/>
          </a:bodyPr>
          <a:lstStyle/>
          <a:p>
            <a:r>
              <a:rPr lang="ru-RU" sz="2200" b="1" dirty="0" smtClean="0">
                <a:solidFill>
                  <a:srgbClr val="224A98"/>
                </a:solidFill>
                <a:latin typeface="Arial" panose="020B0604020202020204" pitchFamily="34" charset="0"/>
                <a:cs typeface="Arial" panose="020B0604020202020204" pitchFamily="34" charset="0"/>
              </a:rPr>
              <a:t>ШАБЛОН </a:t>
            </a:r>
            <a:r>
              <a:rPr lang="en-US" sz="2200" b="1" dirty="0" smtClean="0">
                <a:solidFill>
                  <a:srgbClr val="224A98"/>
                </a:solidFill>
                <a:latin typeface="Arial" panose="020B0604020202020204" pitchFamily="34" charset="0"/>
                <a:cs typeface="Arial" panose="020B0604020202020204" pitchFamily="34" charset="0"/>
              </a:rPr>
              <a:t>GAP</a:t>
            </a:r>
            <a:r>
              <a:rPr lang="uk-UA" sz="2200" b="1" dirty="0" smtClean="0">
                <a:solidFill>
                  <a:srgbClr val="224A98"/>
                </a:solidFill>
                <a:latin typeface="Arial" panose="020B0604020202020204" pitchFamily="34" charset="0"/>
                <a:cs typeface="Arial" panose="020B0604020202020204" pitchFamily="34" charset="0"/>
              </a:rPr>
              <a:t>-АНАЛІЗУ</a:t>
            </a:r>
            <a:endParaRPr lang="ru-RU" sz="2200" b="1" i="0" u="none" strike="noStrike" dirty="0">
              <a:solidFill>
                <a:srgbClr val="224A9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296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2444998" y="1694246"/>
            <a:ext cx="2377830" cy="430887"/>
          </a:xfrm>
          <a:prstGeom prst="rect">
            <a:avLst/>
          </a:prstGeom>
        </p:spPr>
        <p:txBody>
          <a:bodyPr wrap="none">
            <a:spAutoFit/>
          </a:bodyPr>
          <a:lstStyle/>
          <a:p>
            <a:r>
              <a:rPr lang="ru-RU" sz="2200" b="1" dirty="0" smtClean="0">
                <a:solidFill>
                  <a:srgbClr val="224A98"/>
                </a:solidFill>
                <a:latin typeface="Arial" panose="020B0604020202020204" pitchFamily="34" charset="0"/>
                <a:cs typeface="Arial" panose="020B0604020202020204" pitchFamily="34" charset="0"/>
              </a:rPr>
              <a:t>АНАЛІЗ КЕЙСІВ</a:t>
            </a:r>
            <a:endParaRPr lang="uk-UA" sz="2200" b="1" dirty="0">
              <a:solidFill>
                <a:srgbClr val="224A98"/>
              </a:solidFill>
              <a:latin typeface="Arial" panose="020B0604020202020204" pitchFamily="34" charset="0"/>
              <a:cs typeface="Arial" panose="020B0604020202020204" pitchFamily="34" charset="0"/>
            </a:endParaRPr>
          </a:p>
        </p:txBody>
      </p:sp>
      <p:pic>
        <p:nvPicPr>
          <p:cNvPr id="11266" name="Picture 2" descr="Business Case Study oder Marktforschung analysieren Produktprototypen oder  Wettbewerberlernen oder -suche | Premium Vek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7022" y="2380673"/>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767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1816" y="1087204"/>
            <a:ext cx="11610109" cy="5262979"/>
          </a:xfrm>
          <a:prstGeom prst="rect">
            <a:avLst/>
          </a:prstGeom>
        </p:spPr>
        <p:txBody>
          <a:bodyPr wrap="square">
            <a:spAutoFit/>
          </a:bodyPr>
          <a:lstStyle/>
          <a:p>
            <a:pPr algn="ctr">
              <a:lnSpc>
                <a:spcPct val="150000"/>
              </a:lnSpc>
            </a:pPr>
            <a:r>
              <a:rPr lang="uk-UA" sz="1600" b="1" dirty="0" smtClean="0">
                <a:solidFill>
                  <a:srgbClr val="224A98"/>
                </a:solidFill>
                <a:latin typeface="Arial" panose="020B0604020202020204" pitchFamily="34" charset="0"/>
                <a:cs typeface="Arial" panose="020B0604020202020204" pitchFamily="34" charset="0"/>
              </a:rPr>
              <a:t>ПРАКТИЧНИЙ КЕЙС 1 «ВСТАНОВЛЕННЯ СМАРТ-ЦІЛЕЙ ДЛЯ ПІДВИЩЕННЯ ПОДАТКОВОЇ БЕЗПЕКИ УКРАЇНИ»</a:t>
            </a:r>
          </a:p>
          <a:p>
            <a:pPr algn="ctr">
              <a:lnSpc>
                <a:spcPct val="150000"/>
              </a:lnSpc>
            </a:pPr>
            <a:endParaRPr lang="uk-UA" sz="1600" b="1" dirty="0">
              <a:solidFill>
                <a:srgbClr val="224A98"/>
              </a:solidFill>
              <a:latin typeface="Arial" panose="020B0604020202020204" pitchFamily="34" charset="0"/>
              <a:cs typeface="Arial" panose="020B0604020202020204" pitchFamily="34" charset="0"/>
            </a:endParaRPr>
          </a:p>
          <a:p>
            <a:pPr>
              <a:lnSpc>
                <a:spcPct val="150000"/>
              </a:lnSpc>
              <a:buFont typeface="+mj-lt"/>
              <a:buAutoNum type="arabicPeriod"/>
            </a:pPr>
            <a:r>
              <a:rPr lang="uk-UA" sz="1600" b="1" u="sng" dirty="0" smtClean="0">
                <a:solidFill>
                  <a:srgbClr val="224A98"/>
                </a:solidFill>
                <a:latin typeface="Arial" panose="020B0604020202020204" pitchFamily="34" charset="0"/>
                <a:cs typeface="Arial" panose="020B0604020202020204" pitchFamily="34" charset="0"/>
              </a:rPr>
              <a:t>Приклад</a:t>
            </a:r>
            <a:r>
              <a:rPr lang="uk-UA" sz="1600" b="1" dirty="0" smtClean="0">
                <a:solidFill>
                  <a:srgbClr val="224A98"/>
                </a:solidFill>
                <a:latin typeface="Arial" panose="020B0604020202020204" pitchFamily="34" charset="0"/>
                <a:cs typeface="Arial" panose="020B0604020202020204" pitchFamily="34" charset="0"/>
              </a:rPr>
              <a:t> - запровадження </a:t>
            </a:r>
            <a:r>
              <a:rPr lang="uk-UA" sz="1600" b="1" dirty="0">
                <a:solidFill>
                  <a:srgbClr val="224A98"/>
                </a:solidFill>
                <a:latin typeface="Arial" panose="020B0604020202020204" pitchFamily="34" charset="0"/>
                <a:cs typeface="Arial" panose="020B0604020202020204" pitchFamily="34" charset="0"/>
              </a:rPr>
              <a:t>автоматизованої системи моніторингу податкових ризиків</a:t>
            </a:r>
            <a:endParaRPr lang="uk-UA" sz="1600" dirty="0">
              <a:solidFill>
                <a:srgbClr val="224A98"/>
              </a:solidFill>
              <a:latin typeface="Arial" panose="020B0604020202020204" pitchFamily="34" charset="0"/>
              <a:cs typeface="Arial" panose="020B0604020202020204" pitchFamily="34" charset="0"/>
            </a:endParaRPr>
          </a:p>
          <a:p>
            <a:pPr marL="742950" lvl="1" indent="-285750">
              <a:lnSpc>
                <a:spcPct val="150000"/>
              </a:lnSpc>
              <a:buFont typeface="+mj-lt"/>
              <a:buAutoNum type="arabicPeriod"/>
            </a:pPr>
            <a:r>
              <a:rPr lang="en-GB" sz="1600" b="1" dirty="0" smtClean="0">
                <a:solidFill>
                  <a:srgbClr val="224A98"/>
                </a:solidFill>
                <a:latin typeface="Arial" panose="020B0604020202020204" pitchFamily="34" charset="0"/>
                <a:cs typeface="Arial" panose="020B0604020202020204" pitchFamily="34" charset="0"/>
              </a:rPr>
              <a:t>S (</a:t>
            </a:r>
            <a:r>
              <a:rPr lang="uk-UA" sz="1600" b="1" dirty="0" smtClean="0">
                <a:solidFill>
                  <a:srgbClr val="224A98"/>
                </a:solidFill>
                <a:latin typeface="Arial" panose="020B0604020202020204" pitchFamily="34" charset="0"/>
                <a:cs typeface="Arial" panose="020B0604020202020204" pitchFamily="34" charset="0"/>
              </a:rPr>
              <a:t>Конкретність):</a:t>
            </a:r>
            <a:r>
              <a:rPr lang="uk-UA" sz="1600" dirty="0" smtClean="0">
                <a:solidFill>
                  <a:srgbClr val="224A98"/>
                </a:solidFill>
                <a:latin typeface="Arial" panose="020B0604020202020204" pitchFamily="34" charset="0"/>
                <a:cs typeface="Arial" panose="020B0604020202020204" pitchFamily="34" charset="0"/>
              </a:rPr>
              <a:t> Розробити та впровадити систему автоматизованого аналізу податкових декларацій.</a:t>
            </a:r>
          </a:p>
          <a:p>
            <a:pPr marL="742950" lvl="1" indent="-285750">
              <a:lnSpc>
                <a:spcPct val="150000"/>
              </a:lnSpc>
              <a:buFont typeface="+mj-lt"/>
              <a:buAutoNum type="arabicPeriod"/>
            </a:pPr>
            <a:r>
              <a:rPr lang="en-GB" sz="1600" b="1" dirty="0" smtClean="0">
                <a:solidFill>
                  <a:srgbClr val="224A98"/>
                </a:solidFill>
                <a:latin typeface="Arial" panose="020B0604020202020204" pitchFamily="34" charset="0"/>
                <a:cs typeface="Arial" panose="020B0604020202020204" pitchFamily="34" charset="0"/>
              </a:rPr>
              <a:t>M (</a:t>
            </a:r>
            <a:r>
              <a:rPr lang="uk-UA" sz="1600" b="1" dirty="0" err="1" smtClean="0">
                <a:solidFill>
                  <a:srgbClr val="224A98"/>
                </a:solidFill>
                <a:latin typeface="Arial" panose="020B0604020202020204" pitchFamily="34" charset="0"/>
                <a:cs typeface="Arial" panose="020B0604020202020204" pitchFamily="34" charset="0"/>
              </a:rPr>
              <a:t>Вимірюваність</a:t>
            </a:r>
            <a:r>
              <a:rPr lang="uk-UA" sz="1600" b="1" dirty="0" smtClean="0">
                <a:solidFill>
                  <a:srgbClr val="224A98"/>
                </a:solidFill>
                <a:latin typeface="Arial" panose="020B0604020202020204" pitchFamily="34" charset="0"/>
                <a:cs typeface="Arial" panose="020B0604020202020204" pitchFamily="34" charset="0"/>
              </a:rPr>
              <a:t>):</a:t>
            </a:r>
            <a:r>
              <a:rPr lang="uk-UA" sz="1600" dirty="0" smtClean="0">
                <a:solidFill>
                  <a:srgbClr val="224A98"/>
                </a:solidFill>
                <a:latin typeface="Arial" panose="020B0604020202020204" pitchFamily="34" charset="0"/>
                <a:cs typeface="Arial" panose="020B0604020202020204" pitchFamily="34" charset="0"/>
              </a:rPr>
              <a:t> Скоротити час перевірки декларацій на 30% та підвищити точність виявлення порушень на 20%.</a:t>
            </a:r>
          </a:p>
          <a:p>
            <a:pPr marL="742950" lvl="1" indent="-285750">
              <a:lnSpc>
                <a:spcPct val="150000"/>
              </a:lnSpc>
              <a:buFont typeface="+mj-lt"/>
              <a:buAutoNum type="arabicPeriod"/>
            </a:pPr>
            <a:r>
              <a:rPr lang="en-GB" sz="1600" b="1" dirty="0" smtClean="0">
                <a:solidFill>
                  <a:srgbClr val="224A98"/>
                </a:solidFill>
                <a:latin typeface="Arial" panose="020B0604020202020204" pitchFamily="34" charset="0"/>
                <a:cs typeface="Arial" panose="020B0604020202020204" pitchFamily="34" charset="0"/>
              </a:rPr>
              <a:t>A (</a:t>
            </a:r>
            <a:r>
              <a:rPr lang="uk-UA" sz="1600" b="1" dirty="0" smtClean="0">
                <a:solidFill>
                  <a:srgbClr val="224A98"/>
                </a:solidFill>
                <a:latin typeface="Arial" panose="020B0604020202020204" pitchFamily="34" charset="0"/>
                <a:cs typeface="Arial" panose="020B0604020202020204" pitchFamily="34" charset="0"/>
              </a:rPr>
              <a:t>Досяжність):</a:t>
            </a:r>
            <a:r>
              <a:rPr lang="uk-UA" sz="1600" dirty="0" smtClean="0">
                <a:solidFill>
                  <a:srgbClr val="224A98"/>
                </a:solidFill>
                <a:latin typeface="Arial" panose="020B0604020202020204" pitchFamily="34" charset="0"/>
                <a:cs typeface="Arial" panose="020B0604020202020204" pitchFamily="34" charset="0"/>
              </a:rPr>
              <a:t> Реалізувати шляхом інтеграції сучасних аналітичних інструментів та машинного навчання.</a:t>
            </a:r>
          </a:p>
          <a:p>
            <a:pPr marL="742950" lvl="1" indent="-285750">
              <a:lnSpc>
                <a:spcPct val="150000"/>
              </a:lnSpc>
              <a:buFont typeface="+mj-lt"/>
              <a:buAutoNum type="arabicPeriod"/>
            </a:pPr>
            <a:r>
              <a:rPr lang="en-GB" sz="1600" b="1" dirty="0" smtClean="0">
                <a:solidFill>
                  <a:srgbClr val="224A98"/>
                </a:solidFill>
                <a:latin typeface="Arial" panose="020B0604020202020204" pitchFamily="34" charset="0"/>
                <a:cs typeface="Arial" panose="020B0604020202020204" pitchFamily="34" charset="0"/>
              </a:rPr>
              <a:t>R (</a:t>
            </a:r>
            <a:r>
              <a:rPr lang="uk-UA" sz="1600" b="1" dirty="0" err="1" smtClean="0">
                <a:solidFill>
                  <a:srgbClr val="224A98"/>
                </a:solidFill>
                <a:latin typeface="Arial" panose="020B0604020202020204" pitchFamily="34" charset="0"/>
                <a:cs typeface="Arial" panose="020B0604020202020204" pitchFamily="34" charset="0"/>
              </a:rPr>
              <a:t>Релевантність</a:t>
            </a:r>
            <a:r>
              <a:rPr lang="uk-UA" sz="1600" b="1" dirty="0" smtClean="0">
                <a:solidFill>
                  <a:srgbClr val="224A98"/>
                </a:solidFill>
                <a:latin typeface="Arial" panose="020B0604020202020204" pitchFamily="34" charset="0"/>
                <a:cs typeface="Arial" panose="020B0604020202020204" pitchFamily="34" charset="0"/>
              </a:rPr>
              <a:t>):</a:t>
            </a:r>
            <a:r>
              <a:rPr lang="uk-UA" sz="1600" dirty="0" smtClean="0">
                <a:solidFill>
                  <a:srgbClr val="224A98"/>
                </a:solidFill>
                <a:latin typeface="Arial" panose="020B0604020202020204" pitchFamily="34" charset="0"/>
                <a:cs typeface="Arial" panose="020B0604020202020204" pitchFamily="34" charset="0"/>
              </a:rPr>
              <a:t> Зменшить ухилення від сплати податків та підвищить податкову дисципліну.</a:t>
            </a:r>
          </a:p>
          <a:p>
            <a:pPr marL="742950" lvl="1" indent="-285750">
              <a:lnSpc>
                <a:spcPct val="150000"/>
              </a:lnSpc>
              <a:buFont typeface="+mj-lt"/>
              <a:buAutoNum type="arabicPeriod"/>
            </a:pPr>
            <a:r>
              <a:rPr lang="en-GB" sz="1600" b="1" dirty="0" smtClean="0">
                <a:solidFill>
                  <a:srgbClr val="224A98"/>
                </a:solidFill>
                <a:latin typeface="Arial" panose="020B0604020202020204" pitchFamily="34" charset="0"/>
                <a:cs typeface="Arial" panose="020B0604020202020204" pitchFamily="34" charset="0"/>
              </a:rPr>
              <a:t>T (</a:t>
            </a:r>
            <a:r>
              <a:rPr lang="uk-UA" sz="1600" b="1" dirty="0" smtClean="0">
                <a:solidFill>
                  <a:srgbClr val="224A98"/>
                </a:solidFill>
                <a:latin typeface="Arial" panose="020B0604020202020204" pitchFamily="34" charset="0"/>
                <a:cs typeface="Arial" panose="020B0604020202020204" pitchFamily="34" charset="0"/>
              </a:rPr>
              <a:t>Часові рамки):</a:t>
            </a:r>
            <a:r>
              <a:rPr lang="uk-UA" sz="1600" dirty="0" smtClean="0">
                <a:solidFill>
                  <a:srgbClr val="224A98"/>
                </a:solidFill>
                <a:latin typeface="Arial" panose="020B0604020202020204" pitchFamily="34" charset="0"/>
                <a:cs typeface="Arial" panose="020B0604020202020204" pitchFamily="34" charset="0"/>
              </a:rPr>
              <a:t> Впровадити систему протягом 12 місяців.</a:t>
            </a:r>
          </a:p>
          <a:p>
            <a:pPr lvl="1">
              <a:lnSpc>
                <a:spcPct val="150000"/>
              </a:lnSpc>
            </a:pPr>
            <a:endParaRPr lang="uk-UA" sz="1600" dirty="0" smtClean="0">
              <a:solidFill>
                <a:srgbClr val="224A98"/>
              </a:solidFill>
              <a:latin typeface="Arial" panose="020B0604020202020204" pitchFamily="34" charset="0"/>
              <a:cs typeface="Arial" panose="020B0604020202020204" pitchFamily="34" charset="0"/>
            </a:endParaRPr>
          </a:p>
          <a:p>
            <a:pPr>
              <a:lnSpc>
                <a:spcPct val="150000"/>
              </a:lnSpc>
              <a:buFont typeface="+mj-lt"/>
              <a:buAutoNum type="arabicPeriod"/>
            </a:pPr>
            <a:r>
              <a:rPr lang="uk-UA" sz="1600" b="1" dirty="0" smtClean="0">
                <a:solidFill>
                  <a:srgbClr val="224A98"/>
                </a:solidFill>
                <a:latin typeface="Arial" panose="020B0604020202020204" pitchFamily="34" charset="0"/>
                <a:cs typeface="Arial" panose="020B0604020202020204" pitchFamily="34" charset="0"/>
              </a:rPr>
              <a:t>Збільшення </a:t>
            </a:r>
            <a:r>
              <a:rPr lang="uk-UA" sz="1600" b="1" dirty="0">
                <a:solidFill>
                  <a:srgbClr val="224A98"/>
                </a:solidFill>
                <a:latin typeface="Arial" panose="020B0604020202020204" pitchFamily="34" charset="0"/>
                <a:cs typeface="Arial" panose="020B0604020202020204" pitchFamily="34" charset="0"/>
              </a:rPr>
              <a:t>рівня податкової грамотності серед підприємців</a:t>
            </a:r>
            <a:endParaRPr lang="uk-UA" sz="1600" dirty="0">
              <a:solidFill>
                <a:srgbClr val="224A98"/>
              </a:solidFill>
              <a:latin typeface="Arial" panose="020B0604020202020204" pitchFamily="34" charset="0"/>
              <a:cs typeface="Arial" panose="020B0604020202020204" pitchFamily="34" charset="0"/>
            </a:endParaRPr>
          </a:p>
          <a:p>
            <a:pPr>
              <a:lnSpc>
                <a:spcPct val="150000"/>
              </a:lnSpc>
              <a:buFont typeface="+mj-lt"/>
              <a:buAutoNum type="arabicPeriod"/>
            </a:pPr>
            <a:r>
              <a:rPr lang="uk-UA" sz="1600" b="1" dirty="0" smtClean="0">
                <a:solidFill>
                  <a:srgbClr val="224A98"/>
                </a:solidFill>
                <a:latin typeface="Arial" panose="020B0604020202020204" pitchFamily="34" charset="0"/>
                <a:cs typeface="Arial" panose="020B0604020202020204" pitchFamily="34" charset="0"/>
              </a:rPr>
              <a:t>Підвищення </a:t>
            </a:r>
            <a:r>
              <a:rPr lang="uk-UA" sz="1600" b="1" dirty="0">
                <a:solidFill>
                  <a:srgbClr val="224A98"/>
                </a:solidFill>
                <a:latin typeface="Arial" panose="020B0604020202020204" pitchFamily="34" charset="0"/>
                <a:cs typeface="Arial" panose="020B0604020202020204" pitchFamily="34" charset="0"/>
              </a:rPr>
              <a:t>ефективності податкових перевірок</a:t>
            </a:r>
            <a:endParaRPr lang="uk-UA" sz="1600" dirty="0">
              <a:solidFill>
                <a:srgbClr val="224A98"/>
              </a:solidFill>
              <a:latin typeface="Arial" panose="020B0604020202020204" pitchFamily="34" charset="0"/>
              <a:cs typeface="Arial" panose="020B0604020202020204" pitchFamily="34" charset="0"/>
            </a:endParaRPr>
          </a:p>
          <a:p>
            <a:pPr>
              <a:lnSpc>
                <a:spcPct val="150000"/>
              </a:lnSpc>
              <a:buFont typeface="+mj-lt"/>
              <a:buAutoNum type="arabicPeriod"/>
            </a:pPr>
            <a:r>
              <a:rPr lang="uk-UA" sz="1600" b="1" dirty="0" smtClean="0">
                <a:solidFill>
                  <a:srgbClr val="224A98"/>
                </a:solidFill>
                <a:latin typeface="Arial" panose="020B0604020202020204" pitchFamily="34" charset="0"/>
                <a:cs typeface="Arial" panose="020B0604020202020204" pitchFamily="34" charset="0"/>
              </a:rPr>
              <a:t>Зменшення </a:t>
            </a:r>
            <a:r>
              <a:rPr lang="uk-UA" sz="1600" b="1" dirty="0">
                <a:solidFill>
                  <a:srgbClr val="224A98"/>
                </a:solidFill>
                <a:latin typeface="Arial" panose="020B0604020202020204" pitchFamily="34" charset="0"/>
                <a:cs typeface="Arial" panose="020B0604020202020204" pitchFamily="34" charset="0"/>
              </a:rPr>
              <a:t>рівня тіньової економіки та ухилення від сплати податків</a:t>
            </a:r>
            <a:endParaRPr lang="uk-UA" sz="1600" dirty="0">
              <a:solidFill>
                <a:srgbClr val="224A98"/>
              </a:solidFill>
              <a:latin typeface="Arial" panose="020B0604020202020204" pitchFamily="34" charset="0"/>
              <a:cs typeface="Arial" panose="020B0604020202020204" pitchFamily="34" charset="0"/>
            </a:endParaRPr>
          </a:p>
          <a:p>
            <a:pPr>
              <a:lnSpc>
                <a:spcPct val="150000"/>
              </a:lnSpc>
              <a:buFont typeface="+mj-lt"/>
              <a:buAutoNum type="arabicPeriod"/>
            </a:pPr>
            <a:r>
              <a:rPr lang="uk-UA" sz="1600" b="1" dirty="0" smtClean="0">
                <a:solidFill>
                  <a:srgbClr val="224A98"/>
                </a:solidFill>
                <a:latin typeface="Arial" panose="020B0604020202020204" pitchFamily="34" charset="0"/>
                <a:cs typeface="Arial" panose="020B0604020202020204" pitchFamily="34" charset="0"/>
              </a:rPr>
              <a:t>Забезпечення </a:t>
            </a:r>
            <a:r>
              <a:rPr lang="uk-UA" sz="1600" b="1" dirty="0">
                <a:solidFill>
                  <a:srgbClr val="224A98"/>
                </a:solidFill>
                <a:latin typeface="Arial" panose="020B0604020202020204" pitchFamily="34" charset="0"/>
                <a:cs typeface="Arial" panose="020B0604020202020204" pitchFamily="34" charset="0"/>
              </a:rPr>
              <a:t>ефективної взаємодії між державними органами для протидії податковим </a:t>
            </a:r>
            <a:r>
              <a:rPr lang="uk-UA" sz="1600" b="1" dirty="0" smtClean="0">
                <a:solidFill>
                  <a:srgbClr val="224A98"/>
                </a:solidFill>
                <a:latin typeface="Arial" panose="020B0604020202020204" pitchFamily="34" charset="0"/>
                <a:cs typeface="Arial" panose="020B0604020202020204" pitchFamily="34" charset="0"/>
              </a:rPr>
              <a:t>злочинам</a:t>
            </a:r>
            <a:endParaRPr lang="uk-UA" sz="1600" dirty="0">
              <a:solidFill>
                <a:srgbClr val="224A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1511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69454" y="793919"/>
            <a:ext cx="10917384" cy="785343"/>
          </a:xfrm>
          <a:prstGeom prst="rect">
            <a:avLst/>
          </a:prstGeom>
        </p:spPr>
        <p:txBody>
          <a:bodyPr wrap="square">
            <a:spAutoFit/>
          </a:bodyPr>
          <a:lstStyle/>
          <a:p>
            <a:pPr algn="ctr">
              <a:lnSpc>
                <a:spcPct val="150000"/>
              </a:lnSpc>
            </a:pPr>
            <a:r>
              <a:rPr lang="uk-UA" sz="1600" b="1" dirty="0" smtClean="0">
                <a:solidFill>
                  <a:srgbClr val="224A98"/>
                </a:solidFill>
                <a:latin typeface="Arial" panose="020B0604020202020204" pitchFamily="34" charset="0"/>
                <a:cs typeface="Arial" panose="020B0604020202020204" pitchFamily="34" charset="0"/>
              </a:rPr>
              <a:t>ПРАКТИЧНИЙ КЕЙС 2 «ПОБУДОВА ДІАГРАМИ ІШІКАВИ (РИБ'ЯЧОЇ КІСТКИ) ДЛЯ ВИЯВЛЕННЯ ЗАГРОЗ ПОДАТКОВІЙ БЕЗПЕЦІ УКРАЇНИ» </a:t>
            </a:r>
            <a:endParaRPr lang="uk-UA" sz="1600" b="1" dirty="0">
              <a:solidFill>
                <a:srgbClr val="224A98"/>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6"/>
          <a:stretch>
            <a:fillRect/>
          </a:stretch>
        </p:blipFill>
        <p:spPr>
          <a:xfrm>
            <a:off x="7136099" y="1948871"/>
            <a:ext cx="4360735" cy="4360735"/>
          </a:xfrm>
          <a:prstGeom prst="rect">
            <a:avLst/>
          </a:prstGeom>
        </p:spPr>
      </p:pic>
      <p:sp>
        <p:nvSpPr>
          <p:cNvPr id="8" name="Rectangle 5"/>
          <p:cNvSpPr>
            <a:spLocks noChangeArrowheads="1"/>
          </p:cNvSpPr>
          <p:nvPr/>
        </p:nvSpPr>
        <p:spPr bwMode="auto">
          <a:xfrm>
            <a:off x="702644" y="2264735"/>
            <a:ext cx="6063916"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uk-UA" altLang="uk-UA" sz="2000" i="0" u="none" strike="noStrike" cap="none" normalizeH="0" baseline="0" dirty="0" smtClean="0">
                <a:ln>
                  <a:noFill/>
                </a:ln>
                <a:solidFill>
                  <a:srgbClr val="224A98"/>
                </a:solidFill>
                <a:effectLst/>
                <a:latin typeface="Arial" panose="020B0604020202020204" pitchFamily="34" charset="0"/>
              </a:rPr>
              <a:t>Побудувати діаграму </a:t>
            </a:r>
            <a:r>
              <a:rPr kumimoji="0" lang="uk-UA" altLang="uk-UA" sz="2000" i="0" u="none" strike="noStrike" cap="none" normalizeH="0" baseline="0" dirty="0" err="1" smtClean="0">
                <a:ln>
                  <a:noFill/>
                </a:ln>
                <a:solidFill>
                  <a:srgbClr val="224A98"/>
                </a:solidFill>
                <a:effectLst/>
                <a:latin typeface="Arial" panose="020B0604020202020204" pitchFamily="34" charset="0"/>
              </a:rPr>
              <a:t>Ішікави</a:t>
            </a:r>
            <a:r>
              <a:rPr kumimoji="0" lang="uk-UA" altLang="uk-UA" sz="2000" i="0" u="none" strike="noStrike" cap="none" normalizeH="0" baseline="0" dirty="0" smtClean="0">
                <a:ln>
                  <a:noFill/>
                </a:ln>
                <a:solidFill>
                  <a:srgbClr val="224A98"/>
                </a:solidFill>
                <a:effectLst/>
                <a:latin typeface="Arial" panose="020B0604020202020204" pitchFamily="34" charset="0"/>
              </a:rPr>
              <a:t> для вирішення проблеми «Низька податкова безпека»</a:t>
            </a:r>
            <a:r>
              <a:rPr kumimoji="0" lang="uk-UA" altLang="uk-UA" sz="2000" i="0" u="none" strike="noStrike" cap="none" normalizeH="0" dirty="0" smtClean="0">
                <a:ln>
                  <a:noFill/>
                </a:ln>
                <a:solidFill>
                  <a:srgbClr val="224A98"/>
                </a:solidFill>
                <a:effectLst/>
                <a:latin typeface="Arial" panose="020B0604020202020204" pitchFamily="34" charset="0"/>
              </a:rPr>
              <a:t> шляхом виявлення причинно-наслідкових </a:t>
            </a:r>
            <a:r>
              <a:rPr kumimoji="0" lang="uk-UA" altLang="uk-UA" sz="2000" i="0" u="none" strike="noStrike" cap="none" normalizeH="0" dirty="0" err="1" smtClean="0">
                <a:ln>
                  <a:noFill/>
                </a:ln>
                <a:solidFill>
                  <a:srgbClr val="224A98"/>
                </a:solidFill>
                <a:effectLst/>
                <a:latin typeface="Arial" panose="020B0604020202020204" pitchFamily="34" charset="0"/>
              </a:rPr>
              <a:t>звязків</a:t>
            </a:r>
            <a:r>
              <a:rPr kumimoji="0" lang="uk-UA" altLang="uk-UA" sz="2000" i="0" u="none" strike="noStrike" cap="none" normalizeH="0" baseline="0" dirty="0" smtClean="0">
                <a:ln>
                  <a:noFill/>
                </a:ln>
                <a:solidFill>
                  <a:srgbClr val="224A98"/>
                </a:solidFill>
                <a:effectLst/>
                <a:latin typeface="Arial" panose="020B0604020202020204" pitchFamily="34" charset="0"/>
              </a:rPr>
              <a:t> наступних факторів: </a:t>
            </a:r>
          </a:p>
          <a:p>
            <a:pPr marL="0" marR="0" lvl="0" indent="0" algn="just" defTabSz="914400" rtl="0" eaLnBrk="0" fontAlgn="base" latinLnBrk="0" hangingPunct="0">
              <a:lnSpc>
                <a:spcPct val="100000"/>
              </a:lnSpc>
              <a:spcBef>
                <a:spcPct val="0"/>
              </a:spcBef>
              <a:spcAft>
                <a:spcPct val="0"/>
              </a:spcAft>
              <a:buClrTx/>
              <a:buSzTx/>
              <a:tabLst/>
            </a:pPr>
            <a:endParaRPr kumimoji="0" lang="uk-UA" altLang="uk-UA" sz="2000" i="0" u="none" strike="noStrike" cap="none" normalizeH="0" baseline="0" dirty="0" smtClean="0">
              <a:ln>
                <a:noFill/>
              </a:ln>
              <a:solidFill>
                <a:srgbClr val="224A98"/>
              </a:solidFill>
              <a:effectLst/>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uk-UA" altLang="uk-UA" sz="2000" i="0" u="none" strike="noStrike" cap="none" normalizeH="0" baseline="0" dirty="0" smtClean="0">
                <a:ln>
                  <a:noFill/>
                </a:ln>
                <a:solidFill>
                  <a:srgbClr val="224A98"/>
                </a:solidFill>
                <a:effectLst/>
                <a:latin typeface="Arial" panose="020B0604020202020204" pitchFamily="34" charset="0"/>
              </a:rPr>
              <a:t>Правові фактори </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uk-UA" altLang="uk-UA" sz="2000" i="0" u="none" strike="noStrike" cap="none" normalizeH="0" baseline="0" dirty="0" smtClean="0">
                <a:ln>
                  <a:noFill/>
                </a:ln>
                <a:solidFill>
                  <a:srgbClr val="224A98"/>
                </a:solidFill>
                <a:effectLst/>
                <a:latin typeface="Arial" panose="020B0604020202020204" pitchFamily="34" charset="0"/>
              </a:rPr>
              <a:t>Адміністративні фактори</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uk-UA" altLang="uk-UA" sz="2000" i="0" u="none" strike="noStrike" cap="none" normalizeH="0" baseline="0" dirty="0" smtClean="0">
                <a:ln>
                  <a:noFill/>
                </a:ln>
                <a:solidFill>
                  <a:srgbClr val="224A98"/>
                </a:solidFill>
                <a:effectLst/>
                <a:latin typeface="Arial" panose="020B0604020202020204" pitchFamily="34" charset="0"/>
              </a:rPr>
              <a:t>Економічні фактори</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uk-UA" altLang="uk-UA" sz="2000" i="0" u="none" strike="noStrike" cap="none" normalizeH="0" baseline="0" dirty="0" smtClean="0">
                <a:ln>
                  <a:noFill/>
                </a:ln>
                <a:solidFill>
                  <a:srgbClr val="224A98"/>
                </a:solidFill>
                <a:effectLst/>
                <a:latin typeface="Arial" panose="020B0604020202020204" pitchFamily="34" charset="0"/>
              </a:rPr>
              <a:t>Технологічні фактори</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uk-UA" altLang="uk-UA" sz="2000" i="0" u="none" strike="noStrike" cap="none" normalizeH="0" baseline="0" dirty="0" smtClean="0">
                <a:ln>
                  <a:noFill/>
                </a:ln>
                <a:solidFill>
                  <a:srgbClr val="224A98"/>
                </a:solidFill>
                <a:effectLst/>
                <a:latin typeface="Arial" panose="020B0604020202020204" pitchFamily="34" charset="0"/>
              </a:rPr>
              <a:t>Соціальні фактори</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uk-UA" altLang="uk-UA" sz="2000" i="0" u="none" strike="noStrike" cap="none" normalizeH="0" baseline="0" dirty="0" smtClean="0">
                <a:ln>
                  <a:noFill/>
                </a:ln>
                <a:solidFill>
                  <a:srgbClr val="224A98"/>
                </a:solidFill>
                <a:effectLst/>
                <a:latin typeface="Arial" panose="020B0604020202020204" pitchFamily="34" charset="0"/>
              </a:rPr>
              <a:t>Міжнародні фактори</a:t>
            </a:r>
          </a:p>
        </p:txBody>
      </p:sp>
    </p:spTree>
    <p:extLst>
      <p:ext uri="{BB962C8B-B14F-4D97-AF65-F5344CB8AC3E}">
        <p14:creationId xmlns:p14="http://schemas.microsoft.com/office/powerpoint/2010/main" val="3177250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2" name="Прямая соединительная линия 11"/>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6"/>
          <a:stretch>
            <a:fillRect/>
          </a:stretch>
        </p:blipFill>
        <p:spPr>
          <a:xfrm>
            <a:off x="7840214" y="2825514"/>
            <a:ext cx="4014404" cy="3881257"/>
          </a:xfrm>
          <a:prstGeom prst="rect">
            <a:avLst/>
          </a:prstGeom>
        </p:spPr>
      </p:pic>
      <p:sp>
        <p:nvSpPr>
          <p:cNvPr id="7" name="Прямоугольник 6"/>
          <p:cNvSpPr/>
          <p:nvPr/>
        </p:nvSpPr>
        <p:spPr>
          <a:xfrm>
            <a:off x="459891" y="3619675"/>
            <a:ext cx="7067746" cy="2631490"/>
          </a:xfrm>
          <a:prstGeom prst="rect">
            <a:avLst/>
          </a:prstGeom>
        </p:spPr>
        <p:txBody>
          <a:bodyPr wrap="square">
            <a:spAutoFit/>
          </a:bodyPr>
          <a:lstStyle/>
          <a:p>
            <a:pPr algn="just">
              <a:lnSpc>
                <a:spcPct val="150000"/>
              </a:lnSpc>
            </a:pPr>
            <a:r>
              <a:rPr lang="uk-UA" sz="2200" dirty="0" smtClean="0">
                <a:solidFill>
                  <a:srgbClr val="224A98"/>
                </a:solidFill>
                <a:latin typeface="Arial" panose="020B0604020202020204" pitchFamily="34" charset="0"/>
                <a:cs typeface="Arial" panose="020B0604020202020204" pitchFamily="34" charset="0"/>
              </a:rPr>
              <a:t>В спрощеному варіанті </a:t>
            </a:r>
            <a:r>
              <a:rPr lang="en-GB" sz="2200" dirty="0">
                <a:solidFill>
                  <a:srgbClr val="224A98"/>
                </a:solidFill>
                <a:latin typeface="Arial" panose="020B0604020202020204" pitchFamily="34" charset="0"/>
                <a:cs typeface="Arial" panose="020B0604020202020204" pitchFamily="34" charset="0"/>
              </a:rPr>
              <a:t>GAP-</a:t>
            </a:r>
            <a:r>
              <a:rPr lang="uk-UA" sz="2200" dirty="0">
                <a:solidFill>
                  <a:srgbClr val="224A98"/>
                </a:solidFill>
                <a:latin typeface="Arial" panose="020B0604020202020204" pitchFamily="34" charset="0"/>
                <a:cs typeface="Arial" panose="020B0604020202020204" pitchFamily="34" charset="0"/>
              </a:rPr>
              <a:t>аналіз </a:t>
            </a:r>
            <a:r>
              <a:rPr lang="uk-UA" sz="2200" dirty="0" smtClean="0">
                <a:solidFill>
                  <a:srgbClr val="224A98"/>
                </a:solidFill>
                <a:latin typeface="Arial" panose="020B0604020202020204" pitchFamily="34" charset="0"/>
                <a:cs typeface="Arial" panose="020B0604020202020204" pitchFamily="34" charset="0"/>
              </a:rPr>
              <a:t>можна представити у вигляді відповіді на 3 питання:</a:t>
            </a:r>
            <a:endParaRPr lang="uk-UA" sz="2200" dirty="0">
              <a:solidFill>
                <a:srgbClr val="224A98"/>
              </a:solidFill>
              <a:latin typeface="Arial" panose="020B0604020202020204" pitchFamily="34" charset="0"/>
              <a:cs typeface="Arial" panose="020B0604020202020204" pitchFamily="34" charset="0"/>
            </a:endParaRPr>
          </a:p>
          <a:p>
            <a:pPr algn="just">
              <a:lnSpc>
                <a:spcPct val="150000"/>
              </a:lnSpc>
              <a:buFont typeface="+mj-lt"/>
              <a:buAutoNum type="arabicPeriod"/>
            </a:pPr>
            <a:r>
              <a:rPr lang="uk-UA" sz="2200" dirty="0">
                <a:solidFill>
                  <a:srgbClr val="224A98"/>
                </a:solidFill>
                <a:latin typeface="Arial" panose="020B0604020202020204" pitchFamily="34" charset="0"/>
                <a:cs typeface="Arial" panose="020B0604020202020204" pitchFamily="34" charset="0"/>
              </a:rPr>
              <a:t>Де ми зараз?</a:t>
            </a:r>
          </a:p>
          <a:p>
            <a:pPr algn="just">
              <a:lnSpc>
                <a:spcPct val="150000"/>
              </a:lnSpc>
              <a:buFont typeface="+mj-lt"/>
              <a:buAutoNum type="arabicPeriod"/>
            </a:pPr>
            <a:r>
              <a:rPr lang="uk-UA" sz="2200" dirty="0">
                <a:solidFill>
                  <a:srgbClr val="224A98"/>
                </a:solidFill>
                <a:latin typeface="Arial" panose="020B0604020202020204" pitchFamily="34" charset="0"/>
                <a:cs typeface="Arial" panose="020B0604020202020204" pitchFamily="34" charset="0"/>
              </a:rPr>
              <a:t>Де б ми хотіли бути?</a:t>
            </a:r>
          </a:p>
          <a:p>
            <a:pPr algn="just">
              <a:lnSpc>
                <a:spcPct val="150000"/>
              </a:lnSpc>
              <a:buFont typeface="+mj-lt"/>
              <a:buAutoNum type="arabicPeriod"/>
            </a:pPr>
            <a:r>
              <a:rPr lang="uk-UA" sz="2200" dirty="0">
                <a:solidFill>
                  <a:srgbClr val="224A98"/>
                </a:solidFill>
                <a:latin typeface="Arial" panose="020B0604020202020204" pitchFamily="34" charset="0"/>
                <a:cs typeface="Arial" panose="020B0604020202020204" pitchFamily="34" charset="0"/>
              </a:rPr>
              <a:t>Як ми збираємося закрити </a:t>
            </a:r>
            <a:r>
              <a:rPr lang="uk-UA" sz="2200" dirty="0" smtClean="0">
                <a:solidFill>
                  <a:srgbClr val="224A98"/>
                </a:solidFill>
                <a:latin typeface="Arial" panose="020B0604020202020204" pitchFamily="34" charset="0"/>
                <a:cs typeface="Arial" panose="020B0604020202020204" pitchFamily="34" charset="0"/>
              </a:rPr>
              <a:t>прогалину?</a:t>
            </a:r>
            <a:endParaRPr lang="uk-UA" sz="2200" b="0" i="0" dirty="0">
              <a:solidFill>
                <a:srgbClr val="224A98"/>
              </a:solidFill>
              <a:effectLst/>
              <a:latin typeface="Arial" panose="020B0604020202020204" pitchFamily="34" charset="0"/>
              <a:cs typeface="Arial" panose="020B0604020202020204" pitchFamily="34" charset="0"/>
            </a:endParaRPr>
          </a:p>
        </p:txBody>
      </p:sp>
      <p:sp>
        <p:nvSpPr>
          <p:cNvPr id="8" name="Прямоугольник 7"/>
          <p:cNvSpPr/>
          <p:nvPr/>
        </p:nvSpPr>
        <p:spPr>
          <a:xfrm>
            <a:off x="332508" y="701856"/>
            <a:ext cx="11342255" cy="2462213"/>
          </a:xfrm>
          <a:prstGeom prst="rect">
            <a:avLst/>
          </a:prstGeom>
        </p:spPr>
        <p:txBody>
          <a:bodyPr wrap="square">
            <a:spAutoFit/>
          </a:bodyPr>
          <a:lstStyle/>
          <a:p>
            <a:pPr algn="just"/>
            <a:r>
              <a:rPr lang="en-GB" sz="2200" b="1" dirty="0">
                <a:solidFill>
                  <a:srgbClr val="224A98"/>
                </a:solidFill>
              </a:rPr>
              <a:t>GAP-</a:t>
            </a:r>
            <a:r>
              <a:rPr lang="uk-UA" sz="2200" b="1" dirty="0">
                <a:solidFill>
                  <a:srgbClr val="224A98"/>
                </a:solidFill>
              </a:rPr>
              <a:t>аналіз (</a:t>
            </a:r>
            <a:r>
              <a:rPr lang="en-GB" sz="2200" b="1" dirty="0">
                <a:solidFill>
                  <a:srgbClr val="224A98"/>
                </a:solidFill>
              </a:rPr>
              <a:t>Gap </a:t>
            </a:r>
            <a:r>
              <a:rPr lang="en-GB" sz="2200" b="1" dirty="0" smtClean="0">
                <a:solidFill>
                  <a:srgbClr val="224A98"/>
                </a:solidFill>
              </a:rPr>
              <a:t>Analysis</a:t>
            </a:r>
            <a:r>
              <a:rPr lang="uk-UA" sz="2200" b="1" dirty="0" smtClean="0">
                <a:solidFill>
                  <a:srgbClr val="224A98"/>
                </a:solidFill>
              </a:rPr>
              <a:t>, аналіз прогалин</a:t>
            </a:r>
            <a:r>
              <a:rPr lang="en-GB" sz="2200" b="1" dirty="0" smtClean="0">
                <a:solidFill>
                  <a:srgbClr val="224A98"/>
                </a:solidFill>
              </a:rPr>
              <a:t>) </a:t>
            </a:r>
            <a:r>
              <a:rPr lang="en-GB" sz="2200" dirty="0">
                <a:solidFill>
                  <a:srgbClr val="224A98"/>
                </a:solidFill>
              </a:rPr>
              <a:t>– </a:t>
            </a:r>
            <a:r>
              <a:rPr lang="uk-UA" sz="2200" dirty="0">
                <a:solidFill>
                  <a:srgbClr val="224A98"/>
                </a:solidFill>
              </a:rPr>
              <a:t>це системний метод оцінки поточного стану процесів, систем або організацій з метою виявлення розривів (</a:t>
            </a:r>
            <a:r>
              <a:rPr lang="en-GB" sz="2200" dirty="0">
                <a:solidFill>
                  <a:srgbClr val="224A98"/>
                </a:solidFill>
              </a:rPr>
              <a:t>gap) </a:t>
            </a:r>
            <a:r>
              <a:rPr lang="uk-UA" sz="2200" dirty="0">
                <a:solidFill>
                  <a:srgbClr val="224A98"/>
                </a:solidFill>
              </a:rPr>
              <a:t>між наявним рівнем і бажаним станом. Він дозволяє визначити, які фактори заважають досягненню цільових показників, і розробити стратегії усунення цих недоліків. </a:t>
            </a:r>
            <a:endParaRPr lang="en-US" sz="2200" dirty="0" smtClean="0">
              <a:solidFill>
                <a:srgbClr val="224A98"/>
              </a:solidFill>
            </a:endParaRPr>
          </a:p>
          <a:p>
            <a:pPr algn="just"/>
            <a:endParaRPr lang="uk-UA" sz="2200" dirty="0" smtClean="0">
              <a:solidFill>
                <a:srgbClr val="224A98"/>
              </a:solidFill>
            </a:endParaRPr>
          </a:p>
          <a:p>
            <a:pPr algn="just"/>
            <a:r>
              <a:rPr lang="uk-UA" sz="2200" dirty="0" smtClean="0">
                <a:solidFill>
                  <a:srgbClr val="224A98"/>
                </a:solidFill>
              </a:rPr>
              <a:t>У </a:t>
            </a:r>
            <a:r>
              <a:rPr lang="uk-UA" sz="2200" b="1" dirty="0" err="1">
                <a:solidFill>
                  <a:srgbClr val="224A98"/>
                </a:solidFill>
              </a:rPr>
              <a:t>безпековій</a:t>
            </a:r>
            <a:r>
              <a:rPr lang="uk-UA" sz="2200" b="1" dirty="0">
                <a:solidFill>
                  <a:srgbClr val="224A98"/>
                </a:solidFill>
              </a:rPr>
              <a:t> сфері </a:t>
            </a:r>
            <a:r>
              <a:rPr lang="en-GB" sz="2200" b="1" dirty="0">
                <a:solidFill>
                  <a:srgbClr val="224A98"/>
                </a:solidFill>
              </a:rPr>
              <a:t>GAP-</a:t>
            </a:r>
            <a:r>
              <a:rPr lang="uk-UA" sz="2200" b="1" dirty="0">
                <a:solidFill>
                  <a:srgbClr val="224A98"/>
                </a:solidFill>
              </a:rPr>
              <a:t>аналіз </a:t>
            </a:r>
            <a:r>
              <a:rPr lang="uk-UA" sz="2200" dirty="0">
                <a:solidFill>
                  <a:srgbClr val="224A98"/>
                </a:solidFill>
              </a:rPr>
              <a:t>застосовується для оцінки ефективності заходів безпеки, ідентифікації загроз та </a:t>
            </a:r>
            <a:r>
              <a:rPr lang="uk-UA" sz="2200" dirty="0" err="1">
                <a:solidFill>
                  <a:srgbClr val="224A98"/>
                </a:solidFill>
              </a:rPr>
              <a:t>вразливостей</a:t>
            </a:r>
            <a:r>
              <a:rPr lang="uk-UA" sz="2200" dirty="0">
                <a:solidFill>
                  <a:srgbClr val="224A98"/>
                </a:solidFill>
              </a:rPr>
              <a:t>, а також оптимізації ресурсів для їх усунення.</a:t>
            </a:r>
          </a:p>
        </p:txBody>
      </p:sp>
    </p:spTree>
    <p:extLst>
      <p:ext uri="{BB962C8B-B14F-4D97-AF65-F5344CB8AC3E}">
        <p14:creationId xmlns:p14="http://schemas.microsoft.com/office/powerpoint/2010/main" val="3043409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851813"/>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07999" y="985603"/>
            <a:ext cx="10917384" cy="496996"/>
          </a:xfrm>
          <a:prstGeom prst="rect">
            <a:avLst/>
          </a:prstGeom>
        </p:spPr>
        <p:txBody>
          <a:bodyPr wrap="square">
            <a:spAutoFit/>
          </a:bodyPr>
          <a:lstStyle/>
          <a:p>
            <a:pPr algn="ctr">
              <a:lnSpc>
                <a:spcPct val="150000"/>
              </a:lnSpc>
            </a:pPr>
            <a:r>
              <a:rPr lang="uk-UA" sz="2000" b="1" dirty="0" smtClean="0">
                <a:solidFill>
                  <a:srgbClr val="224A98"/>
                </a:solidFill>
                <a:latin typeface="Arial" panose="020B0604020202020204" pitchFamily="34" charset="0"/>
                <a:cs typeface="Arial" panose="020B0604020202020204" pitchFamily="34" charset="0"/>
              </a:rPr>
              <a:t>ПРАКТИЧНИЙ КЕЙС 3 «БЕНЧМАРКІНГ ПОДАТКОВІЙ БЕЗПЕЦІ УКРАЇНИ» </a:t>
            </a:r>
            <a:endParaRPr lang="uk-UA" sz="2000" b="1" dirty="0">
              <a:solidFill>
                <a:srgbClr val="224A98"/>
              </a:solidFill>
              <a:latin typeface="Arial" panose="020B0604020202020204" pitchFamily="34" charset="0"/>
              <a:cs typeface="Arial" panose="020B0604020202020204" pitchFamily="34" charset="0"/>
            </a:endParaRPr>
          </a:p>
        </p:txBody>
      </p:sp>
      <p:sp>
        <p:nvSpPr>
          <p:cNvPr id="2" name="Прямоугольник 1"/>
          <p:cNvSpPr/>
          <p:nvPr/>
        </p:nvSpPr>
        <p:spPr>
          <a:xfrm>
            <a:off x="785091" y="1666097"/>
            <a:ext cx="10529454" cy="1323439"/>
          </a:xfrm>
          <a:prstGeom prst="rect">
            <a:avLst/>
          </a:prstGeom>
        </p:spPr>
        <p:txBody>
          <a:bodyPr wrap="square">
            <a:spAutoFit/>
          </a:bodyPr>
          <a:lstStyle/>
          <a:p>
            <a:r>
              <a:rPr lang="ru-RU" sz="2000" b="1" dirty="0">
                <a:solidFill>
                  <a:srgbClr val="224A98"/>
                </a:solidFill>
              </a:rPr>
              <a:t>1. </a:t>
            </a:r>
            <a:r>
              <a:rPr lang="ru-RU" sz="2000" b="1" dirty="0" err="1">
                <a:solidFill>
                  <a:srgbClr val="224A98"/>
                </a:solidFill>
              </a:rPr>
              <a:t>Визначення</a:t>
            </a:r>
            <a:r>
              <a:rPr lang="ru-RU" sz="2000" b="1" dirty="0">
                <a:solidFill>
                  <a:srgbClr val="224A98"/>
                </a:solidFill>
              </a:rPr>
              <a:t> </a:t>
            </a:r>
            <a:r>
              <a:rPr lang="ru-RU" sz="2000" b="1" dirty="0" err="1">
                <a:solidFill>
                  <a:srgbClr val="224A98"/>
                </a:solidFill>
              </a:rPr>
              <a:t>цілей</a:t>
            </a:r>
            <a:r>
              <a:rPr lang="ru-RU" sz="2000" b="1" dirty="0">
                <a:solidFill>
                  <a:srgbClr val="224A98"/>
                </a:solidFill>
              </a:rPr>
              <a:t> </a:t>
            </a:r>
            <a:r>
              <a:rPr lang="ru-RU" sz="2000" b="1" dirty="0" err="1">
                <a:solidFill>
                  <a:srgbClr val="224A98"/>
                </a:solidFill>
              </a:rPr>
              <a:t>бенчмаркінгу</a:t>
            </a:r>
            <a:endParaRPr lang="ru-RU" sz="2000" b="1" dirty="0">
              <a:solidFill>
                <a:srgbClr val="224A98"/>
              </a:solidFill>
            </a:endParaRPr>
          </a:p>
          <a:p>
            <a:pPr marL="285750" indent="-285750">
              <a:buFont typeface="Wingdings" panose="05000000000000000000" pitchFamily="2" charset="2"/>
              <a:buChar char="Ø"/>
            </a:pPr>
            <a:r>
              <a:rPr lang="ru-RU" sz="2000" dirty="0" err="1">
                <a:solidFill>
                  <a:srgbClr val="224A98"/>
                </a:solidFill>
              </a:rPr>
              <a:t>Оцінка</a:t>
            </a:r>
            <a:r>
              <a:rPr lang="ru-RU" sz="2000" dirty="0">
                <a:solidFill>
                  <a:srgbClr val="224A98"/>
                </a:solidFill>
              </a:rPr>
              <a:t> </a:t>
            </a:r>
            <a:r>
              <a:rPr lang="ru-RU" sz="2000" dirty="0" err="1">
                <a:solidFill>
                  <a:srgbClr val="224A98"/>
                </a:solidFill>
              </a:rPr>
              <a:t>рівня</a:t>
            </a:r>
            <a:r>
              <a:rPr lang="ru-RU" sz="2000" dirty="0">
                <a:solidFill>
                  <a:srgbClr val="224A98"/>
                </a:solidFill>
              </a:rPr>
              <a:t> </a:t>
            </a:r>
            <a:r>
              <a:rPr lang="ru-RU" sz="2000" dirty="0" err="1">
                <a:solidFill>
                  <a:srgbClr val="224A98"/>
                </a:solidFill>
              </a:rPr>
              <a:t>податкової</a:t>
            </a:r>
            <a:r>
              <a:rPr lang="ru-RU" sz="2000" dirty="0">
                <a:solidFill>
                  <a:srgbClr val="224A98"/>
                </a:solidFill>
              </a:rPr>
              <a:t> </a:t>
            </a:r>
            <a:r>
              <a:rPr lang="ru-RU" sz="2000" dirty="0" err="1">
                <a:solidFill>
                  <a:srgbClr val="224A98"/>
                </a:solidFill>
              </a:rPr>
              <a:t>безпеки</a:t>
            </a:r>
            <a:r>
              <a:rPr lang="ru-RU" sz="2000" dirty="0">
                <a:solidFill>
                  <a:srgbClr val="224A98"/>
                </a:solidFill>
              </a:rPr>
              <a:t> </a:t>
            </a:r>
            <a:r>
              <a:rPr lang="ru-RU" sz="2000" dirty="0" err="1">
                <a:solidFill>
                  <a:srgbClr val="224A98"/>
                </a:solidFill>
              </a:rPr>
              <a:t>України</a:t>
            </a:r>
            <a:r>
              <a:rPr lang="ru-RU" sz="2000" dirty="0">
                <a:solidFill>
                  <a:srgbClr val="224A98"/>
                </a:solidFill>
              </a:rPr>
              <a:t>.</a:t>
            </a:r>
          </a:p>
          <a:p>
            <a:pPr marL="285750" indent="-285750">
              <a:buFont typeface="Wingdings" panose="05000000000000000000" pitchFamily="2" charset="2"/>
              <a:buChar char="Ø"/>
            </a:pPr>
            <a:r>
              <a:rPr lang="ru-RU" sz="2000" dirty="0" err="1">
                <a:solidFill>
                  <a:srgbClr val="224A98"/>
                </a:solidFill>
              </a:rPr>
              <a:t>Виявлення</a:t>
            </a:r>
            <a:r>
              <a:rPr lang="ru-RU" sz="2000" dirty="0">
                <a:solidFill>
                  <a:srgbClr val="224A98"/>
                </a:solidFill>
              </a:rPr>
              <a:t> </a:t>
            </a:r>
            <a:r>
              <a:rPr lang="ru-RU" sz="2000" dirty="0" err="1">
                <a:solidFill>
                  <a:srgbClr val="224A98"/>
                </a:solidFill>
              </a:rPr>
              <a:t>ризиків</a:t>
            </a:r>
            <a:r>
              <a:rPr lang="ru-RU" sz="2000" dirty="0">
                <a:solidFill>
                  <a:srgbClr val="224A98"/>
                </a:solidFill>
              </a:rPr>
              <a:t> та </a:t>
            </a:r>
            <a:r>
              <a:rPr lang="ru-RU" sz="2000" dirty="0" err="1">
                <a:solidFill>
                  <a:srgbClr val="224A98"/>
                </a:solidFill>
              </a:rPr>
              <a:t>вразливостей</a:t>
            </a:r>
            <a:r>
              <a:rPr lang="ru-RU" sz="2000" dirty="0">
                <a:solidFill>
                  <a:srgbClr val="224A98"/>
                </a:solidFill>
              </a:rPr>
              <a:t>.</a:t>
            </a:r>
          </a:p>
          <a:p>
            <a:pPr marL="285750" indent="-285750">
              <a:buFont typeface="Wingdings" panose="05000000000000000000" pitchFamily="2" charset="2"/>
              <a:buChar char="Ø"/>
            </a:pPr>
            <a:r>
              <a:rPr lang="ru-RU" sz="2000" dirty="0" err="1">
                <a:solidFill>
                  <a:srgbClr val="224A98"/>
                </a:solidFill>
              </a:rPr>
              <a:t>Запозичення</a:t>
            </a:r>
            <a:r>
              <a:rPr lang="ru-RU" sz="2000" dirty="0">
                <a:solidFill>
                  <a:srgbClr val="224A98"/>
                </a:solidFill>
              </a:rPr>
              <a:t> </a:t>
            </a:r>
            <a:r>
              <a:rPr lang="ru-RU" sz="2000" dirty="0" err="1">
                <a:solidFill>
                  <a:srgbClr val="224A98"/>
                </a:solidFill>
              </a:rPr>
              <a:t>ефективних</a:t>
            </a:r>
            <a:r>
              <a:rPr lang="ru-RU" sz="2000" dirty="0">
                <a:solidFill>
                  <a:srgbClr val="224A98"/>
                </a:solidFill>
              </a:rPr>
              <a:t> практик для </a:t>
            </a:r>
            <a:r>
              <a:rPr lang="ru-RU" sz="2000" dirty="0" err="1">
                <a:solidFill>
                  <a:srgbClr val="224A98"/>
                </a:solidFill>
              </a:rPr>
              <a:t>вдосконалення</a:t>
            </a:r>
            <a:r>
              <a:rPr lang="ru-RU" sz="2000" dirty="0">
                <a:solidFill>
                  <a:srgbClr val="224A98"/>
                </a:solidFill>
              </a:rPr>
              <a:t> </a:t>
            </a:r>
            <a:r>
              <a:rPr lang="ru-RU" sz="2000" dirty="0" err="1">
                <a:solidFill>
                  <a:srgbClr val="224A98"/>
                </a:solidFill>
              </a:rPr>
              <a:t>системи</a:t>
            </a:r>
            <a:r>
              <a:rPr lang="ru-RU" sz="2000" dirty="0">
                <a:solidFill>
                  <a:srgbClr val="224A98"/>
                </a:solidFill>
              </a:rPr>
              <a:t>.</a:t>
            </a:r>
          </a:p>
        </p:txBody>
      </p:sp>
      <p:sp>
        <p:nvSpPr>
          <p:cNvPr id="3" name="Прямоугольник 2"/>
          <p:cNvSpPr/>
          <p:nvPr/>
        </p:nvSpPr>
        <p:spPr>
          <a:xfrm>
            <a:off x="859936" y="3130909"/>
            <a:ext cx="10159045" cy="1323439"/>
          </a:xfrm>
          <a:prstGeom prst="rect">
            <a:avLst/>
          </a:prstGeom>
        </p:spPr>
        <p:txBody>
          <a:bodyPr wrap="square">
            <a:spAutoFit/>
          </a:bodyPr>
          <a:lstStyle/>
          <a:p>
            <a:r>
              <a:rPr lang="uk-UA" sz="2000" b="1" dirty="0">
                <a:solidFill>
                  <a:srgbClr val="224A98"/>
                </a:solidFill>
              </a:rPr>
              <a:t>2. Вибір референтних країн</a:t>
            </a:r>
          </a:p>
          <a:p>
            <a:pPr marL="285750" indent="-285750">
              <a:buFont typeface="Wingdings" panose="05000000000000000000" pitchFamily="2" charset="2"/>
              <a:buChar char="Ø"/>
            </a:pPr>
            <a:r>
              <a:rPr lang="uk-UA" sz="2000" b="1" dirty="0">
                <a:solidFill>
                  <a:srgbClr val="224A98"/>
                </a:solidFill>
              </a:rPr>
              <a:t>Регіональні сусіди</a:t>
            </a:r>
            <a:r>
              <a:rPr lang="uk-UA" sz="2000" dirty="0">
                <a:solidFill>
                  <a:srgbClr val="224A98"/>
                </a:solidFill>
              </a:rPr>
              <a:t>: Польща, Литва, Румунія.</a:t>
            </a:r>
          </a:p>
          <a:p>
            <a:pPr marL="285750" indent="-285750">
              <a:buFont typeface="Wingdings" panose="05000000000000000000" pitchFamily="2" charset="2"/>
              <a:buChar char="Ø"/>
            </a:pPr>
            <a:r>
              <a:rPr lang="uk-UA" sz="2000" b="1" dirty="0">
                <a:solidFill>
                  <a:srgbClr val="224A98"/>
                </a:solidFill>
              </a:rPr>
              <a:t>Країни з успішною податковою системою</a:t>
            </a:r>
            <a:r>
              <a:rPr lang="uk-UA" sz="2000" dirty="0">
                <a:solidFill>
                  <a:srgbClr val="224A98"/>
                </a:solidFill>
              </a:rPr>
              <a:t>: Німеччина, Канада, Естонія.</a:t>
            </a:r>
          </a:p>
          <a:p>
            <a:pPr marL="285750" indent="-285750">
              <a:buFont typeface="Wingdings" panose="05000000000000000000" pitchFamily="2" charset="2"/>
              <a:buChar char="Ø"/>
            </a:pPr>
            <a:r>
              <a:rPr lang="uk-UA" sz="2000" b="1" dirty="0">
                <a:solidFill>
                  <a:srgbClr val="224A98"/>
                </a:solidFill>
              </a:rPr>
              <a:t>Країни з подібними викликами</a:t>
            </a:r>
            <a:r>
              <a:rPr lang="uk-UA" sz="2000" dirty="0">
                <a:solidFill>
                  <a:srgbClr val="224A98"/>
                </a:solidFill>
              </a:rPr>
              <a:t>: Грузія, Молдова.</a:t>
            </a:r>
          </a:p>
        </p:txBody>
      </p:sp>
      <p:sp>
        <p:nvSpPr>
          <p:cNvPr id="4" name="Прямоугольник 3"/>
          <p:cNvSpPr/>
          <p:nvPr/>
        </p:nvSpPr>
        <p:spPr>
          <a:xfrm>
            <a:off x="859936" y="4742073"/>
            <a:ext cx="10842537" cy="1631216"/>
          </a:xfrm>
          <a:prstGeom prst="rect">
            <a:avLst/>
          </a:prstGeom>
        </p:spPr>
        <p:txBody>
          <a:bodyPr wrap="square">
            <a:spAutoFit/>
          </a:bodyPr>
          <a:lstStyle/>
          <a:p>
            <a:r>
              <a:rPr lang="ru-RU" sz="2000" b="1" dirty="0">
                <a:solidFill>
                  <a:srgbClr val="224A98"/>
                </a:solidFill>
              </a:rPr>
              <a:t>3. </a:t>
            </a:r>
            <a:r>
              <a:rPr lang="ru-RU" sz="2000" b="1" dirty="0" err="1">
                <a:solidFill>
                  <a:srgbClr val="224A98"/>
                </a:solidFill>
              </a:rPr>
              <a:t>Ключові</a:t>
            </a:r>
            <a:r>
              <a:rPr lang="ru-RU" sz="2000" b="1" dirty="0">
                <a:solidFill>
                  <a:srgbClr val="224A98"/>
                </a:solidFill>
              </a:rPr>
              <a:t> </a:t>
            </a:r>
            <a:r>
              <a:rPr lang="ru-RU" sz="2000" b="1" dirty="0" err="1">
                <a:solidFill>
                  <a:srgbClr val="224A98"/>
                </a:solidFill>
              </a:rPr>
              <a:t>критерії</a:t>
            </a:r>
            <a:r>
              <a:rPr lang="ru-RU" sz="2000" b="1" dirty="0">
                <a:solidFill>
                  <a:srgbClr val="224A98"/>
                </a:solidFill>
              </a:rPr>
              <a:t> для </a:t>
            </a:r>
            <a:r>
              <a:rPr lang="ru-RU" sz="2000" b="1" dirty="0" err="1">
                <a:solidFill>
                  <a:srgbClr val="224A98"/>
                </a:solidFill>
              </a:rPr>
              <a:t>порівняння</a:t>
            </a:r>
            <a:endParaRPr lang="ru-RU" sz="2000" b="1" dirty="0">
              <a:solidFill>
                <a:srgbClr val="224A98"/>
              </a:solidFill>
            </a:endParaRPr>
          </a:p>
          <a:p>
            <a:r>
              <a:rPr lang="ru-RU" sz="2000" b="1" u="sng" dirty="0" err="1">
                <a:solidFill>
                  <a:srgbClr val="224A98"/>
                </a:solidFill>
              </a:rPr>
              <a:t>Економічні</a:t>
            </a:r>
            <a:r>
              <a:rPr lang="ru-RU" sz="2000" b="1" u="sng" dirty="0">
                <a:solidFill>
                  <a:srgbClr val="224A98"/>
                </a:solidFill>
              </a:rPr>
              <a:t> </a:t>
            </a:r>
            <a:r>
              <a:rPr lang="ru-RU" sz="2000" b="1" u="sng" dirty="0" err="1">
                <a:solidFill>
                  <a:srgbClr val="224A98"/>
                </a:solidFill>
              </a:rPr>
              <a:t>показники</a:t>
            </a:r>
            <a:endParaRPr lang="ru-RU" sz="2000" b="1" u="sng" dirty="0">
              <a:solidFill>
                <a:srgbClr val="224A98"/>
              </a:solidFill>
            </a:endParaRPr>
          </a:p>
          <a:p>
            <a:pPr marL="285750" indent="-285750">
              <a:buFont typeface="Wingdings" panose="05000000000000000000" pitchFamily="2" charset="2"/>
              <a:buChar char="Ø"/>
            </a:pPr>
            <a:r>
              <a:rPr lang="ru-RU" sz="2000" dirty="0" err="1">
                <a:solidFill>
                  <a:srgbClr val="224A98"/>
                </a:solidFill>
              </a:rPr>
              <a:t>Частка</a:t>
            </a:r>
            <a:r>
              <a:rPr lang="ru-RU" sz="2000" dirty="0">
                <a:solidFill>
                  <a:srgbClr val="224A98"/>
                </a:solidFill>
              </a:rPr>
              <a:t> </a:t>
            </a:r>
            <a:r>
              <a:rPr lang="ru-RU" sz="2000" dirty="0" err="1">
                <a:solidFill>
                  <a:srgbClr val="224A98"/>
                </a:solidFill>
              </a:rPr>
              <a:t>податкових</a:t>
            </a:r>
            <a:r>
              <a:rPr lang="ru-RU" sz="2000" dirty="0">
                <a:solidFill>
                  <a:srgbClr val="224A98"/>
                </a:solidFill>
              </a:rPr>
              <a:t> </a:t>
            </a:r>
            <a:r>
              <a:rPr lang="ru-RU" sz="2000" dirty="0" err="1">
                <a:solidFill>
                  <a:srgbClr val="224A98"/>
                </a:solidFill>
              </a:rPr>
              <a:t>надходжень</a:t>
            </a:r>
            <a:r>
              <a:rPr lang="ru-RU" sz="2000" dirty="0">
                <a:solidFill>
                  <a:srgbClr val="224A98"/>
                </a:solidFill>
              </a:rPr>
              <a:t> у ВВП.</a:t>
            </a:r>
          </a:p>
          <a:p>
            <a:pPr marL="285750" indent="-285750">
              <a:buFont typeface="Wingdings" panose="05000000000000000000" pitchFamily="2" charset="2"/>
              <a:buChar char="Ø"/>
            </a:pPr>
            <a:r>
              <a:rPr lang="ru-RU" sz="2000" dirty="0" err="1">
                <a:solidFill>
                  <a:srgbClr val="224A98"/>
                </a:solidFill>
              </a:rPr>
              <a:t>Рівень</a:t>
            </a:r>
            <a:r>
              <a:rPr lang="ru-RU" sz="2000" dirty="0">
                <a:solidFill>
                  <a:srgbClr val="224A98"/>
                </a:solidFill>
              </a:rPr>
              <a:t> </a:t>
            </a:r>
            <a:r>
              <a:rPr lang="ru-RU" sz="2000" dirty="0" err="1">
                <a:solidFill>
                  <a:srgbClr val="224A98"/>
                </a:solidFill>
              </a:rPr>
              <a:t>податкового</a:t>
            </a:r>
            <a:r>
              <a:rPr lang="ru-RU" sz="2000" dirty="0">
                <a:solidFill>
                  <a:srgbClr val="224A98"/>
                </a:solidFill>
              </a:rPr>
              <a:t> </a:t>
            </a:r>
            <a:r>
              <a:rPr lang="ru-RU" sz="2000" dirty="0" err="1">
                <a:solidFill>
                  <a:srgbClr val="224A98"/>
                </a:solidFill>
              </a:rPr>
              <a:t>навантаження</a:t>
            </a:r>
            <a:r>
              <a:rPr lang="ru-RU" sz="2000" dirty="0">
                <a:solidFill>
                  <a:srgbClr val="224A98"/>
                </a:solidFill>
              </a:rPr>
              <a:t>.</a:t>
            </a:r>
          </a:p>
          <a:p>
            <a:pPr marL="285750" indent="-285750">
              <a:buFont typeface="Wingdings" panose="05000000000000000000" pitchFamily="2" charset="2"/>
              <a:buChar char="Ø"/>
            </a:pPr>
            <a:r>
              <a:rPr lang="ru-RU" sz="2000" dirty="0" err="1">
                <a:solidFill>
                  <a:srgbClr val="224A98"/>
                </a:solidFill>
              </a:rPr>
              <a:t>Співвідношення</a:t>
            </a:r>
            <a:r>
              <a:rPr lang="ru-RU" sz="2000" dirty="0">
                <a:solidFill>
                  <a:srgbClr val="224A98"/>
                </a:solidFill>
              </a:rPr>
              <a:t> </a:t>
            </a:r>
            <a:r>
              <a:rPr lang="ru-RU" sz="2000" dirty="0" err="1">
                <a:solidFill>
                  <a:srgbClr val="224A98"/>
                </a:solidFill>
              </a:rPr>
              <a:t>прямих</a:t>
            </a:r>
            <a:r>
              <a:rPr lang="ru-RU" sz="2000" dirty="0">
                <a:solidFill>
                  <a:srgbClr val="224A98"/>
                </a:solidFill>
              </a:rPr>
              <a:t> і </a:t>
            </a:r>
            <a:r>
              <a:rPr lang="ru-RU" sz="2000" dirty="0" err="1">
                <a:solidFill>
                  <a:srgbClr val="224A98"/>
                </a:solidFill>
              </a:rPr>
              <a:t>непрямих</a:t>
            </a:r>
            <a:r>
              <a:rPr lang="ru-RU" sz="2000" dirty="0">
                <a:solidFill>
                  <a:srgbClr val="224A98"/>
                </a:solidFill>
              </a:rPr>
              <a:t> </a:t>
            </a:r>
            <a:r>
              <a:rPr lang="ru-RU" sz="2000" dirty="0" err="1">
                <a:solidFill>
                  <a:srgbClr val="224A98"/>
                </a:solidFill>
              </a:rPr>
              <a:t>податків</a:t>
            </a:r>
            <a:r>
              <a:rPr lang="ru-RU" sz="2000" dirty="0">
                <a:solidFill>
                  <a:srgbClr val="224A98"/>
                </a:solidFill>
              </a:rPr>
              <a:t>.</a:t>
            </a:r>
          </a:p>
        </p:txBody>
      </p:sp>
    </p:spTree>
    <p:extLst>
      <p:ext uri="{BB962C8B-B14F-4D97-AF65-F5344CB8AC3E}">
        <p14:creationId xmlns:p14="http://schemas.microsoft.com/office/powerpoint/2010/main" val="1915513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07999" y="985603"/>
            <a:ext cx="11417702" cy="553998"/>
          </a:xfrm>
          <a:prstGeom prst="rect">
            <a:avLst/>
          </a:prstGeom>
        </p:spPr>
        <p:txBody>
          <a:bodyPr wrap="square">
            <a:spAutoFit/>
          </a:bodyPr>
          <a:lstStyle/>
          <a:p>
            <a:pPr algn="ctr">
              <a:lnSpc>
                <a:spcPct val="150000"/>
              </a:lnSpc>
            </a:pPr>
            <a:r>
              <a:rPr lang="uk-UA" sz="2000" b="1" dirty="0" smtClean="0">
                <a:solidFill>
                  <a:srgbClr val="224A98"/>
                </a:solidFill>
                <a:latin typeface="Arial" panose="020B0604020202020204" pitchFamily="34" charset="0"/>
                <a:cs typeface="Arial" panose="020B0604020202020204" pitchFamily="34" charset="0"/>
              </a:rPr>
              <a:t>ПРАКТИЧНИЙ КЕЙС 3 «БЕНЧМАРКІНГ ПОДАТКОВІЙ БЕЗПЕЦІ УКРАЇНИ» (продовження) </a:t>
            </a:r>
            <a:endParaRPr lang="uk-UA" sz="2000" b="1" dirty="0">
              <a:solidFill>
                <a:srgbClr val="224A98"/>
              </a:solidFill>
              <a:latin typeface="Arial" panose="020B0604020202020204" pitchFamily="34" charset="0"/>
              <a:cs typeface="Arial" panose="020B0604020202020204" pitchFamily="34" charset="0"/>
            </a:endParaRPr>
          </a:p>
        </p:txBody>
      </p:sp>
      <p:sp>
        <p:nvSpPr>
          <p:cNvPr id="5" name="Прямоугольник 4"/>
          <p:cNvSpPr/>
          <p:nvPr/>
        </p:nvSpPr>
        <p:spPr>
          <a:xfrm>
            <a:off x="683490" y="1785127"/>
            <a:ext cx="10945091" cy="1323439"/>
          </a:xfrm>
          <a:prstGeom prst="rect">
            <a:avLst/>
          </a:prstGeom>
        </p:spPr>
        <p:txBody>
          <a:bodyPr wrap="square">
            <a:spAutoFit/>
          </a:bodyPr>
          <a:lstStyle/>
          <a:p>
            <a:r>
              <a:rPr lang="uk-UA" sz="2000" b="1" u="sng" dirty="0">
                <a:solidFill>
                  <a:srgbClr val="224A98"/>
                </a:solidFill>
              </a:rPr>
              <a:t>Адміністрування та контроль</a:t>
            </a:r>
          </a:p>
          <a:p>
            <a:pPr marL="285750" indent="-285750">
              <a:buFont typeface="Wingdings" panose="05000000000000000000" pitchFamily="2" charset="2"/>
              <a:buChar char="Ø"/>
            </a:pPr>
            <a:r>
              <a:rPr lang="uk-UA" sz="2000" dirty="0">
                <a:solidFill>
                  <a:srgbClr val="224A98"/>
                </a:solidFill>
              </a:rPr>
              <a:t>Час, необхідний для сплати податків (</a:t>
            </a:r>
            <a:r>
              <a:rPr lang="en-GB" sz="2000" dirty="0">
                <a:solidFill>
                  <a:srgbClr val="224A98"/>
                </a:solidFill>
              </a:rPr>
              <a:t>Doing Business).</a:t>
            </a:r>
          </a:p>
          <a:p>
            <a:pPr marL="285750" indent="-285750">
              <a:buFont typeface="Wingdings" panose="05000000000000000000" pitchFamily="2" charset="2"/>
              <a:buChar char="Ø"/>
            </a:pPr>
            <a:r>
              <a:rPr lang="uk-UA" sz="2000" dirty="0" err="1">
                <a:solidFill>
                  <a:srgbClr val="224A98"/>
                </a:solidFill>
              </a:rPr>
              <a:t>Діджиталізація</a:t>
            </a:r>
            <a:r>
              <a:rPr lang="uk-UA" sz="2000" dirty="0">
                <a:solidFill>
                  <a:srgbClr val="224A98"/>
                </a:solidFill>
              </a:rPr>
              <a:t> податкової служби.</a:t>
            </a:r>
          </a:p>
          <a:p>
            <a:pPr marL="285750" indent="-285750">
              <a:buFont typeface="Wingdings" panose="05000000000000000000" pitchFamily="2" charset="2"/>
              <a:buChar char="Ø"/>
            </a:pPr>
            <a:r>
              <a:rPr lang="uk-UA" sz="2000" dirty="0">
                <a:solidFill>
                  <a:srgbClr val="224A98"/>
                </a:solidFill>
              </a:rPr>
              <a:t>Механізми боротьби з ухиленням від сплати податків.</a:t>
            </a:r>
          </a:p>
        </p:txBody>
      </p:sp>
      <p:sp>
        <p:nvSpPr>
          <p:cNvPr id="6" name="Прямоугольник 5"/>
          <p:cNvSpPr/>
          <p:nvPr/>
        </p:nvSpPr>
        <p:spPr>
          <a:xfrm>
            <a:off x="683490" y="3323315"/>
            <a:ext cx="6096000" cy="1323439"/>
          </a:xfrm>
          <a:prstGeom prst="rect">
            <a:avLst/>
          </a:prstGeom>
        </p:spPr>
        <p:txBody>
          <a:bodyPr>
            <a:spAutoFit/>
          </a:bodyPr>
          <a:lstStyle/>
          <a:p>
            <a:r>
              <a:rPr lang="uk-UA" sz="2000" b="1" u="sng" dirty="0">
                <a:solidFill>
                  <a:srgbClr val="224A98"/>
                </a:solidFill>
              </a:rPr>
              <a:t>Прозорість та корупція</a:t>
            </a:r>
          </a:p>
          <a:p>
            <a:pPr marL="285750" indent="-285750">
              <a:buFont typeface="Wingdings" panose="05000000000000000000" pitchFamily="2" charset="2"/>
              <a:buChar char="Ø"/>
            </a:pPr>
            <a:r>
              <a:rPr lang="uk-UA" sz="2000" dirty="0">
                <a:solidFill>
                  <a:srgbClr val="224A98"/>
                </a:solidFill>
              </a:rPr>
              <a:t>Індекси прозорості (</a:t>
            </a:r>
            <a:r>
              <a:rPr lang="en-GB" sz="2000" dirty="0">
                <a:solidFill>
                  <a:srgbClr val="224A98"/>
                </a:solidFill>
              </a:rPr>
              <a:t>Transparency International).</a:t>
            </a:r>
          </a:p>
          <a:p>
            <a:pPr marL="285750" indent="-285750">
              <a:buFont typeface="Wingdings" panose="05000000000000000000" pitchFamily="2" charset="2"/>
              <a:buChar char="Ø"/>
            </a:pPr>
            <a:r>
              <a:rPr lang="uk-UA" sz="2000" dirty="0">
                <a:solidFill>
                  <a:srgbClr val="224A98"/>
                </a:solidFill>
              </a:rPr>
              <a:t>Чіткість податкового законодавства.</a:t>
            </a:r>
          </a:p>
          <a:p>
            <a:pPr marL="285750" indent="-285750">
              <a:buFont typeface="Wingdings" panose="05000000000000000000" pitchFamily="2" charset="2"/>
              <a:buChar char="Ø"/>
            </a:pPr>
            <a:r>
              <a:rPr lang="uk-UA" sz="2000" dirty="0">
                <a:solidFill>
                  <a:srgbClr val="224A98"/>
                </a:solidFill>
              </a:rPr>
              <a:t>Наявність механізмів запобігання корупції.</a:t>
            </a:r>
          </a:p>
        </p:txBody>
      </p:sp>
      <p:sp>
        <p:nvSpPr>
          <p:cNvPr id="8" name="Прямоугольник 7"/>
          <p:cNvSpPr/>
          <p:nvPr/>
        </p:nvSpPr>
        <p:spPr>
          <a:xfrm>
            <a:off x="683490" y="4861503"/>
            <a:ext cx="6096000" cy="1323439"/>
          </a:xfrm>
          <a:prstGeom prst="rect">
            <a:avLst/>
          </a:prstGeom>
        </p:spPr>
        <p:txBody>
          <a:bodyPr>
            <a:spAutoFit/>
          </a:bodyPr>
          <a:lstStyle/>
          <a:p>
            <a:r>
              <a:rPr lang="uk-UA" sz="2000" b="1" u="sng" dirty="0" err="1">
                <a:solidFill>
                  <a:srgbClr val="224A98"/>
                </a:solidFill>
              </a:rPr>
              <a:t>Безпекові</a:t>
            </a:r>
            <a:r>
              <a:rPr lang="uk-UA" sz="2000" b="1" u="sng" dirty="0">
                <a:solidFill>
                  <a:srgbClr val="224A98"/>
                </a:solidFill>
              </a:rPr>
              <a:t> аспекти</a:t>
            </a:r>
          </a:p>
          <a:p>
            <a:pPr marL="285750" indent="-285750">
              <a:buFont typeface="Wingdings" panose="05000000000000000000" pitchFamily="2" charset="2"/>
              <a:buChar char="Ø"/>
            </a:pPr>
            <a:r>
              <a:rPr lang="uk-UA" sz="2000" dirty="0">
                <a:solidFill>
                  <a:srgbClr val="224A98"/>
                </a:solidFill>
              </a:rPr>
              <a:t>Обсяг тіньової економіки.</a:t>
            </a:r>
          </a:p>
          <a:p>
            <a:pPr marL="285750" indent="-285750">
              <a:buFont typeface="Wingdings" panose="05000000000000000000" pitchFamily="2" charset="2"/>
              <a:buChar char="Ø"/>
            </a:pPr>
            <a:r>
              <a:rPr lang="uk-UA" sz="2000" dirty="0">
                <a:solidFill>
                  <a:srgbClr val="224A98"/>
                </a:solidFill>
              </a:rPr>
              <a:t>Рівень податкової злочинності.</a:t>
            </a:r>
          </a:p>
          <a:p>
            <a:pPr marL="285750" indent="-285750">
              <a:buFont typeface="Wingdings" panose="05000000000000000000" pitchFamily="2" charset="2"/>
              <a:buChar char="Ø"/>
            </a:pPr>
            <a:r>
              <a:rPr lang="uk-UA" sz="2000" dirty="0">
                <a:solidFill>
                  <a:srgbClr val="224A98"/>
                </a:solidFill>
              </a:rPr>
              <a:t>Політика боротьби з відмиванням коштів.</a:t>
            </a:r>
          </a:p>
        </p:txBody>
      </p:sp>
    </p:spTree>
    <p:extLst>
      <p:ext uri="{BB962C8B-B14F-4D97-AF65-F5344CB8AC3E}">
        <p14:creationId xmlns:p14="http://schemas.microsoft.com/office/powerpoint/2010/main" val="1573329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2880" y="985603"/>
            <a:ext cx="11242503" cy="553998"/>
          </a:xfrm>
          <a:prstGeom prst="rect">
            <a:avLst/>
          </a:prstGeom>
        </p:spPr>
        <p:txBody>
          <a:bodyPr wrap="square">
            <a:spAutoFit/>
          </a:bodyPr>
          <a:lstStyle/>
          <a:p>
            <a:pPr algn="ctr">
              <a:lnSpc>
                <a:spcPct val="150000"/>
              </a:lnSpc>
            </a:pPr>
            <a:r>
              <a:rPr lang="uk-UA" sz="2000" b="1" dirty="0" smtClean="0">
                <a:solidFill>
                  <a:srgbClr val="224A98"/>
                </a:solidFill>
                <a:latin typeface="Arial" panose="020B0604020202020204" pitchFamily="34" charset="0"/>
                <a:cs typeface="Arial" panose="020B0604020202020204" pitchFamily="34" charset="0"/>
              </a:rPr>
              <a:t>ПРАКТИЧНИЙ КЕЙС 3 «БЕНЧМАРКІНГ ПОДАТКОВІЙ БЕЗПЕЦІ УКРАЇНИ» (продовження) </a:t>
            </a:r>
            <a:endParaRPr lang="uk-UA" sz="2000" b="1" dirty="0">
              <a:solidFill>
                <a:srgbClr val="224A98"/>
              </a:solidFill>
              <a:latin typeface="Arial" panose="020B0604020202020204" pitchFamily="34" charset="0"/>
              <a:cs typeface="Arial" panose="020B0604020202020204" pitchFamily="34" charset="0"/>
            </a:endParaRPr>
          </a:p>
        </p:txBody>
      </p:sp>
      <p:sp>
        <p:nvSpPr>
          <p:cNvPr id="2" name="Прямоугольник 1"/>
          <p:cNvSpPr/>
          <p:nvPr/>
        </p:nvSpPr>
        <p:spPr>
          <a:xfrm>
            <a:off x="591126" y="2251551"/>
            <a:ext cx="11600874" cy="2554545"/>
          </a:xfrm>
          <a:prstGeom prst="rect">
            <a:avLst/>
          </a:prstGeom>
        </p:spPr>
        <p:txBody>
          <a:bodyPr wrap="square">
            <a:spAutoFit/>
          </a:bodyPr>
          <a:lstStyle/>
          <a:p>
            <a:r>
              <a:rPr lang="uk-UA" sz="2000" b="1" dirty="0">
                <a:solidFill>
                  <a:srgbClr val="224A98"/>
                </a:solidFill>
                <a:latin typeface="Arial" panose="020B0604020202020204" pitchFamily="34" charset="0"/>
                <a:cs typeface="Arial" panose="020B0604020202020204" pitchFamily="34" charset="0"/>
              </a:rPr>
              <a:t>4. Аналіз найкращих практик</a:t>
            </a:r>
          </a:p>
          <a:p>
            <a:endParaRPr lang="uk-UA" sz="2000" b="1" dirty="0" smtClean="0">
              <a:solidFill>
                <a:srgbClr val="224A98"/>
              </a:solidFill>
              <a:latin typeface="Arial" panose="020B0604020202020204" pitchFamily="34" charset="0"/>
              <a:cs typeface="Arial" panose="020B0604020202020204" pitchFamily="34" charset="0"/>
            </a:endParaRPr>
          </a:p>
          <a:p>
            <a:r>
              <a:rPr lang="uk-UA" sz="2000" b="1" u="sng" dirty="0" smtClean="0">
                <a:solidFill>
                  <a:srgbClr val="224A98"/>
                </a:solidFill>
                <a:latin typeface="Arial" panose="020B0604020202020204" pitchFamily="34" charset="0"/>
                <a:cs typeface="Arial" panose="020B0604020202020204" pitchFamily="34" charset="0"/>
              </a:rPr>
              <a:t>Приклади країн</a:t>
            </a:r>
            <a:endParaRPr lang="uk-UA" sz="2000" u="sng" dirty="0">
              <a:solidFill>
                <a:srgbClr val="224A98"/>
              </a:solidFill>
              <a:latin typeface="Arial" panose="020B0604020202020204" pitchFamily="34" charset="0"/>
              <a:cs typeface="Arial" panose="020B0604020202020204" pitchFamily="34" charset="0"/>
            </a:endParaRPr>
          </a:p>
          <a:p>
            <a:endParaRPr lang="uk-UA" sz="2000" b="1" dirty="0" smtClean="0">
              <a:solidFill>
                <a:srgbClr val="224A98"/>
              </a:solidFill>
              <a:latin typeface="Arial" panose="020B0604020202020204" pitchFamily="34" charset="0"/>
              <a:cs typeface="Arial" panose="020B0604020202020204" pitchFamily="34" charset="0"/>
            </a:endParaRPr>
          </a:p>
          <a:p>
            <a:endParaRPr lang="uk-UA" sz="2000" b="1" dirty="0">
              <a:solidFill>
                <a:srgbClr val="224A98"/>
              </a:solidFill>
              <a:latin typeface="Arial" panose="020B0604020202020204" pitchFamily="34" charset="0"/>
              <a:cs typeface="Arial" panose="020B0604020202020204" pitchFamily="34" charset="0"/>
            </a:endParaRPr>
          </a:p>
          <a:p>
            <a:r>
              <a:rPr lang="uk-UA" sz="2000" b="1" dirty="0" smtClean="0">
                <a:solidFill>
                  <a:srgbClr val="224A98"/>
                </a:solidFill>
                <a:latin typeface="Arial" panose="020B0604020202020204" pitchFamily="34" charset="0"/>
                <a:cs typeface="Arial" panose="020B0604020202020204" pitchFamily="34" charset="0"/>
              </a:rPr>
              <a:t>5</a:t>
            </a:r>
            <a:r>
              <a:rPr lang="uk-UA" sz="2000" b="1" dirty="0">
                <a:solidFill>
                  <a:srgbClr val="224A98"/>
                </a:solidFill>
                <a:latin typeface="Arial" panose="020B0604020202020204" pitchFamily="34" charset="0"/>
                <a:cs typeface="Arial" panose="020B0604020202020204" pitchFamily="34" charset="0"/>
              </a:rPr>
              <a:t>. Висновки та рекомендації для </a:t>
            </a:r>
            <a:r>
              <a:rPr lang="uk-UA" sz="2000" b="1" dirty="0" smtClean="0">
                <a:solidFill>
                  <a:srgbClr val="224A98"/>
                </a:solidFill>
                <a:latin typeface="Arial" panose="020B0604020202020204" pitchFamily="34" charset="0"/>
                <a:cs typeface="Arial" panose="020B0604020202020204" pitchFamily="34" charset="0"/>
              </a:rPr>
              <a:t>України</a:t>
            </a:r>
          </a:p>
          <a:p>
            <a:endParaRPr lang="uk-UA" sz="2000" b="1" dirty="0">
              <a:solidFill>
                <a:srgbClr val="224A98"/>
              </a:solidFill>
              <a:latin typeface="Arial" panose="020B0604020202020204" pitchFamily="34" charset="0"/>
              <a:cs typeface="Arial" panose="020B0604020202020204" pitchFamily="34" charset="0"/>
            </a:endParaRPr>
          </a:p>
          <a:p>
            <a:r>
              <a:rPr lang="uk-UA" sz="2000" b="1" u="sng" dirty="0" smtClean="0">
                <a:solidFill>
                  <a:srgbClr val="224A98"/>
                </a:solidFill>
                <a:latin typeface="Arial" panose="020B0604020202020204" pitchFamily="34" charset="0"/>
                <a:cs typeface="Arial" panose="020B0604020202020204" pitchFamily="34" charset="0"/>
              </a:rPr>
              <a:t>Навести 5 ключових рекомендацій</a:t>
            </a:r>
            <a:endParaRPr lang="uk-UA" sz="2000" b="1" u="sng" dirty="0">
              <a:solidFill>
                <a:srgbClr val="224A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70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8"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Відповіді на питання – Два зайці"/>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805853"/>
            <a:ext cx="487680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020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161945" y="1130109"/>
            <a:ext cx="5508559" cy="430887"/>
          </a:xfrm>
          <a:prstGeom prst="rect">
            <a:avLst/>
          </a:prstGeom>
        </p:spPr>
        <p:txBody>
          <a:bodyPr wrap="none">
            <a:spAutoFit/>
          </a:bodyPr>
          <a:lstStyle/>
          <a:p>
            <a:r>
              <a:rPr lang="uk-UA" sz="2200" b="1" dirty="0">
                <a:solidFill>
                  <a:srgbClr val="224A98"/>
                </a:solidFill>
                <a:latin typeface="Arial" panose="020B0604020202020204" pitchFamily="34" charset="0"/>
                <a:cs typeface="Arial" panose="020B0604020202020204" pitchFamily="34" charset="0"/>
              </a:rPr>
              <a:t>К</a:t>
            </a:r>
            <a:r>
              <a:rPr lang="uk-UA" sz="2200" b="1" dirty="0" smtClean="0">
                <a:solidFill>
                  <a:srgbClr val="224A98"/>
                </a:solidFill>
                <a:latin typeface="Arial" panose="020B0604020202020204" pitchFamily="34" charset="0"/>
                <a:cs typeface="Arial" panose="020B0604020202020204" pitchFamily="34" charset="0"/>
              </a:rPr>
              <a:t>роки </a:t>
            </a:r>
            <a:r>
              <a:rPr lang="en-GB" sz="2200" b="1" dirty="0" smtClean="0">
                <a:solidFill>
                  <a:srgbClr val="224A98"/>
                </a:solidFill>
                <a:latin typeface="Arial" panose="020B0604020202020204" pitchFamily="34" charset="0"/>
                <a:cs typeface="Arial" panose="020B0604020202020204" pitchFamily="34" charset="0"/>
              </a:rPr>
              <a:t>GAP-</a:t>
            </a:r>
            <a:r>
              <a:rPr lang="uk-UA" sz="2200" b="1" dirty="0" smtClean="0">
                <a:solidFill>
                  <a:srgbClr val="224A98"/>
                </a:solidFill>
                <a:latin typeface="Arial" panose="020B0604020202020204" pitchFamily="34" charset="0"/>
                <a:cs typeface="Arial" panose="020B0604020202020204" pitchFamily="34" charset="0"/>
              </a:rPr>
              <a:t>аналізу (аналізу прогалин)</a:t>
            </a:r>
            <a:endParaRPr lang="uk-UA" sz="2200" b="1" i="0" dirty="0">
              <a:solidFill>
                <a:srgbClr val="224A98"/>
              </a:solidFill>
              <a:effectLst/>
              <a:latin typeface="Arial" panose="020B0604020202020204" pitchFamily="34" charset="0"/>
              <a:cs typeface="Arial" panose="020B0604020202020204" pitchFamily="34" charset="0"/>
            </a:endParaRPr>
          </a:p>
        </p:txBody>
      </p:sp>
      <p:sp>
        <p:nvSpPr>
          <p:cNvPr id="5" name="Прямоугольник 4"/>
          <p:cNvSpPr/>
          <p:nvPr/>
        </p:nvSpPr>
        <p:spPr>
          <a:xfrm>
            <a:off x="1144872" y="2006661"/>
            <a:ext cx="3477747" cy="430887"/>
          </a:xfrm>
          <a:prstGeom prst="rect">
            <a:avLst/>
          </a:prstGeom>
        </p:spPr>
        <p:txBody>
          <a:bodyPr wrap="none">
            <a:spAutoFit/>
          </a:bodyPr>
          <a:lstStyle/>
          <a:p>
            <a:r>
              <a:rPr lang="ru-RU" sz="2200" dirty="0">
                <a:solidFill>
                  <a:srgbClr val="224A98"/>
                </a:solidFill>
                <a:latin typeface="Arial" panose="020B0604020202020204" pitchFamily="34" charset="0"/>
                <a:cs typeface="Arial" panose="020B0604020202020204" pitchFamily="34" charset="0"/>
              </a:rPr>
              <a:t>1. </a:t>
            </a:r>
            <a:r>
              <a:rPr lang="ru-RU" sz="2200" dirty="0" err="1" smtClean="0">
                <a:solidFill>
                  <a:srgbClr val="224A98"/>
                </a:solidFill>
                <a:latin typeface="Arial" panose="020B0604020202020204" pitchFamily="34" charset="0"/>
                <a:cs typeface="Arial" panose="020B0604020202020204" pitchFamily="34" charset="0"/>
              </a:rPr>
              <a:t>Оцінити</a:t>
            </a:r>
            <a:r>
              <a:rPr lang="ru-RU" sz="2200" dirty="0" smtClean="0">
                <a:solidFill>
                  <a:srgbClr val="224A98"/>
                </a:solidFill>
                <a:latin typeface="Arial" panose="020B0604020202020204" pitchFamily="34" charset="0"/>
                <a:cs typeface="Arial" panose="020B0604020202020204" pitchFamily="34" charset="0"/>
              </a:rPr>
              <a:t> </a:t>
            </a:r>
            <a:r>
              <a:rPr lang="ru-RU" sz="2200" dirty="0" err="1" smtClean="0">
                <a:solidFill>
                  <a:srgbClr val="224A98"/>
                </a:solidFill>
                <a:latin typeface="Arial" panose="020B0604020202020204" pitchFamily="34" charset="0"/>
                <a:cs typeface="Arial" panose="020B0604020202020204" pitchFamily="34" charset="0"/>
              </a:rPr>
              <a:t>поточний</a:t>
            </a:r>
            <a:r>
              <a:rPr lang="ru-RU" sz="2200" dirty="0" smtClean="0">
                <a:solidFill>
                  <a:srgbClr val="224A98"/>
                </a:solidFill>
                <a:latin typeface="Arial" panose="020B0604020202020204" pitchFamily="34" charset="0"/>
                <a:cs typeface="Arial" panose="020B0604020202020204" pitchFamily="34" charset="0"/>
              </a:rPr>
              <a:t> </a:t>
            </a:r>
            <a:r>
              <a:rPr lang="ru-RU" sz="2200" dirty="0">
                <a:solidFill>
                  <a:srgbClr val="224A98"/>
                </a:solidFill>
                <a:latin typeface="Arial" panose="020B0604020202020204" pitchFamily="34" charset="0"/>
                <a:cs typeface="Arial" panose="020B0604020202020204" pitchFamily="34" charset="0"/>
              </a:rPr>
              <a:t>стан</a:t>
            </a:r>
            <a:endParaRPr lang="ru-RU" sz="2200" i="0" u="none" strike="noStrike" dirty="0">
              <a:solidFill>
                <a:srgbClr val="224A98"/>
              </a:solidFill>
              <a:effectLst/>
              <a:latin typeface="Arial" panose="020B0604020202020204" pitchFamily="34" charset="0"/>
              <a:cs typeface="Arial" panose="020B0604020202020204" pitchFamily="34" charset="0"/>
            </a:endParaRPr>
          </a:p>
        </p:txBody>
      </p:sp>
      <p:sp>
        <p:nvSpPr>
          <p:cNvPr id="8" name="Прямоугольник 7"/>
          <p:cNvSpPr/>
          <p:nvPr/>
        </p:nvSpPr>
        <p:spPr>
          <a:xfrm>
            <a:off x="1127668" y="2805658"/>
            <a:ext cx="3683572" cy="430887"/>
          </a:xfrm>
          <a:prstGeom prst="rect">
            <a:avLst/>
          </a:prstGeom>
        </p:spPr>
        <p:txBody>
          <a:bodyPr wrap="none">
            <a:spAutoFit/>
          </a:bodyPr>
          <a:lstStyle/>
          <a:p>
            <a:r>
              <a:rPr lang="uk-UA" sz="2200" dirty="0">
                <a:solidFill>
                  <a:srgbClr val="224A98"/>
                </a:solidFill>
                <a:latin typeface="Arial" panose="020B0604020202020204" pitchFamily="34" charset="0"/>
                <a:cs typeface="Arial" panose="020B0604020202020204" pitchFamily="34" charset="0"/>
              </a:rPr>
              <a:t>2. </a:t>
            </a:r>
            <a:r>
              <a:rPr lang="uk-UA" sz="2200" dirty="0" smtClean="0">
                <a:solidFill>
                  <a:srgbClr val="224A98"/>
                </a:solidFill>
                <a:latin typeface="Arial" panose="020B0604020202020204" pitchFamily="34" charset="0"/>
                <a:cs typeface="Arial" panose="020B0604020202020204" pitchFamily="34" charset="0"/>
              </a:rPr>
              <a:t>Встановити </a:t>
            </a:r>
            <a:r>
              <a:rPr lang="en-GB" sz="2200" dirty="0" smtClean="0">
                <a:solidFill>
                  <a:srgbClr val="224A98"/>
                </a:solidFill>
                <a:latin typeface="Arial" panose="020B0604020202020204" pitchFamily="34" charset="0"/>
                <a:cs typeface="Arial" panose="020B0604020202020204" pitchFamily="34" charset="0"/>
              </a:rPr>
              <a:t>SMART</a:t>
            </a:r>
            <a:r>
              <a:rPr lang="uk-UA" sz="2200" dirty="0" smtClean="0">
                <a:solidFill>
                  <a:srgbClr val="224A98"/>
                </a:solidFill>
                <a:latin typeface="Arial" panose="020B0604020202020204" pitchFamily="34" charset="0"/>
                <a:cs typeface="Arial" panose="020B0604020202020204" pitchFamily="34" charset="0"/>
              </a:rPr>
              <a:t> </a:t>
            </a:r>
            <a:r>
              <a:rPr lang="uk-UA" sz="2200" dirty="0">
                <a:solidFill>
                  <a:srgbClr val="224A98"/>
                </a:solidFill>
                <a:latin typeface="Arial" panose="020B0604020202020204" pitchFamily="34" charset="0"/>
                <a:cs typeface="Arial" panose="020B0604020202020204" pitchFamily="34" charset="0"/>
              </a:rPr>
              <a:t>цілі </a:t>
            </a:r>
            <a:endParaRPr lang="en-GB" sz="2200" i="0" u="none" strike="noStrike" dirty="0">
              <a:solidFill>
                <a:srgbClr val="224A98"/>
              </a:solidFill>
              <a:effectLst/>
              <a:latin typeface="Arial" panose="020B0604020202020204" pitchFamily="34" charset="0"/>
              <a:cs typeface="Arial" panose="020B0604020202020204" pitchFamily="34" charset="0"/>
            </a:endParaRPr>
          </a:p>
        </p:txBody>
      </p:sp>
      <p:sp>
        <p:nvSpPr>
          <p:cNvPr id="9" name="Прямоугольник 8"/>
          <p:cNvSpPr/>
          <p:nvPr/>
        </p:nvSpPr>
        <p:spPr>
          <a:xfrm>
            <a:off x="1144872" y="3604655"/>
            <a:ext cx="3304494" cy="430887"/>
          </a:xfrm>
          <a:prstGeom prst="rect">
            <a:avLst/>
          </a:prstGeom>
        </p:spPr>
        <p:txBody>
          <a:bodyPr wrap="none">
            <a:spAutoFit/>
          </a:bodyPr>
          <a:lstStyle/>
          <a:p>
            <a:r>
              <a:rPr lang="uk-UA" sz="2200" dirty="0">
                <a:solidFill>
                  <a:srgbClr val="224A98"/>
                </a:solidFill>
                <a:latin typeface="Arial" panose="020B0604020202020204" pitchFamily="34" charset="0"/>
                <a:cs typeface="Arial" panose="020B0604020202020204" pitchFamily="34" charset="0"/>
              </a:rPr>
              <a:t>3. </a:t>
            </a:r>
            <a:r>
              <a:rPr lang="uk-UA" sz="2200" dirty="0" smtClean="0">
                <a:solidFill>
                  <a:srgbClr val="224A98"/>
                </a:solidFill>
                <a:latin typeface="Arial" panose="020B0604020202020204" pitchFamily="34" charset="0"/>
                <a:cs typeface="Arial" panose="020B0604020202020204" pitchFamily="34" charset="0"/>
              </a:rPr>
              <a:t>Визначити </a:t>
            </a:r>
            <a:r>
              <a:rPr lang="uk-UA" sz="2200" dirty="0">
                <a:solidFill>
                  <a:srgbClr val="224A98"/>
                </a:solidFill>
                <a:latin typeface="Arial" panose="020B0604020202020204" pitchFamily="34" charset="0"/>
                <a:cs typeface="Arial" panose="020B0604020202020204" pitchFamily="34" charset="0"/>
              </a:rPr>
              <a:t>прогалини</a:t>
            </a:r>
            <a:endParaRPr lang="uk-UA" sz="2200" i="0" u="none" strike="noStrike" dirty="0">
              <a:solidFill>
                <a:srgbClr val="224A98"/>
              </a:solidFill>
              <a:effectLst/>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6"/>
          <a:stretch>
            <a:fillRect/>
          </a:stretch>
        </p:blipFill>
        <p:spPr>
          <a:xfrm>
            <a:off x="5132880" y="1970151"/>
            <a:ext cx="6965032" cy="3118435"/>
          </a:xfrm>
          <a:prstGeom prst="rect">
            <a:avLst/>
          </a:prstGeom>
        </p:spPr>
      </p:pic>
      <p:sp>
        <p:nvSpPr>
          <p:cNvPr id="10" name="Прямоугольник 9"/>
          <p:cNvSpPr/>
          <p:nvPr/>
        </p:nvSpPr>
        <p:spPr>
          <a:xfrm>
            <a:off x="1127668" y="4460697"/>
            <a:ext cx="5137112" cy="430887"/>
          </a:xfrm>
          <a:prstGeom prst="rect">
            <a:avLst/>
          </a:prstGeom>
        </p:spPr>
        <p:txBody>
          <a:bodyPr wrap="none">
            <a:spAutoFit/>
          </a:bodyPr>
          <a:lstStyle/>
          <a:p>
            <a:r>
              <a:rPr lang="ru-RU" sz="2200" dirty="0">
                <a:solidFill>
                  <a:srgbClr val="224A98"/>
                </a:solidFill>
                <a:latin typeface="Arial" panose="020B0604020202020204" pitchFamily="34" charset="0"/>
                <a:cs typeface="Arial" panose="020B0604020202020204" pitchFamily="34" charset="0"/>
              </a:rPr>
              <a:t>4. </a:t>
            </a:r>
            <a:r>
              <a:rPr lang="ru-RU" sz="2200" dirty="0" err="1" smtClean="0">
                <a:solidFill>
                  <a:srgbClr val="224A98"/>
                </a:solidFill>
                <a:latin typeface="Arial" panose="020B0604020202020204" pitchFamily="34" charset="0"/>
                <a:cs typeface="Arial" panose="020B0604020202020204" pitchFamily="34" charset="0"/>
              </a:rPr>
              <a:t>Розробити</a:t>
            </a:r>
            <a:r>
              <a:rPr lang="ru-RU" sz="2200" dirty="0" smtClean="0">
                <a:solidFill>
                  <a:srgbClr val="224A98"/>
                </a:solidFill>
                <a:latin typeface="Arial" panose="020B0604020202020204" pitchFamily="34" charset="0"/>
                <a:cs typeface="Arial" panose="020B0604020202020204" pitchFamily="34" charset="0"/>
              </a:rPr>
              <a:t> </a:t>
            </a:r>
            <a:r>
              <a:rPr lang="ru-RU" sz="2200" dirty="0">
                <a:solidFill>
                  <a:srgbClr val="224A98"/>
                </a:solidFill>
                <a:latin typeface="Arial" panose="020B0604020202020204" pitchFamily="34" charset="0"/>
                <a:cs typeface="Arial" panose="020B0604020202020204" pitchFamily="34" charset="0"/>
              </a:rPr>
              <a:t>план </a:t>
            </a:r>
            <a:r>
              <a:rPr lang="ru-RU" sz="2200" dirty="0" err="1">
                <a:solidFill>
                  <a:srgbClr val="224A98"/>
                </a:solidFill>
                <a:latin typeface="Arial" panose="020B0604020202020204" pitchFamily="34" charset="0"/>
                <a:cs typeface="Arial" panose="020B0604020202020204" pitchFamily="34" charset="0"/>
              </a:rPr>
              <a:t>усунення</a:t>
            </a:r>
            <a:r>
              <a:rPr lang="ru-RU" sz="2200" dirty="0">
                <a:solidFill>
                  <a:srgbClr val="224A98"/>
                </a:solidFill>
                <a:latin typeface="Arial" panose="020B0604020202020204" pitchFamily="34" charset="0"/>
                <a:cs typeface="Arial" panose="020B0604020202020204" pitchFamily="34" charset="0"/>
              </a:rPr>
              <a:t> прогалин</a:t>
            </a:r>
            <a:endParaRPr lang="ru-RU" sz="2200" i="0" u="none" strike="noStrike" dirty="0">
              <a:solidFill>
                <a:srgbClr val="224A9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331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6"/>
          <a:stretch>
            <a:fillRect/>
          </a:stretch>
        </p:blipFill>
        <p:spPr>
          <a:xfrm>
            <a:off x="859937" y="1097317"/>
            <a:ext cx="4941134" cy="4908356"/>
          </a:xfrm>
          <a:prstGeom prst="rect">
            <a:avLst/>
          </a:prstGeom>
        </p:spPr>
      </p:pic>
      <p:pic>
        <p:nvPicPr>
          <p:cNvPr id="4" name="Рисунок 3"/>
          <p:cNvPicPr>
            <a:picLocks noChangeAspect="1"/>
          </p:cNvPicPr>
          <p:nvPr/>
        </p:nvPicPr>
        <p:blipFill>
          <a:blip r:embed="rId7"/>
          <a:stretch>
            <a:fillRect/>
          </a:stretch>
        </p:blipFill>
        <p:spPr>
          <a:xfrm>
            <a:off x="6399713" y="1032662"/>
            <a:ext cx="5229955" cy="4896533"/>
          </a:xfrm>
          <a:prstGeom prst="rect">
            <a:avLst/>
          </a:prstGeom>
        </p:spPr>
      </p:pic>
    </p:spTree>
    <p:extLst>
      <p:ext uri="{BB962C8B-B14F-4D97-AF65-F5344CB8AC3E}">
        <p14:creationId xmlns:p14="http://schemas.microsoft.com/office/powerpoint/2010/main" val="2626028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5" name="Прямая соединительная линия 4"/>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6"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Постановка SMART цілі. Приклади смарт цілей і завдан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782" y="1534326"/>
            <a:ext cx="5406046" cy="37166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остановка цілей по SMART - як правильне планування покращує житт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9273" y="2190810"/>
            <a:ext cx="6192727" cy="259441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5754255" y="701856"/>
            <a:ext cx="18472" cy="6156144"/>
          </a:xfrm>
          <a:prstGeom prst="line">
            <a:avLst/>
          </a:prstGeom>
          <a:ln w="1016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193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40073" y="1000956"/>
            <a:ext cx="11314545" cy="5078313"/>
          </a:xfrm>
          <a:prstGeom prst="rect">
            <a:avLst/>
          </a:prstGeom>
        </p:spPr>
        <p:txBody>
          <a:bodyPr wrap="square">
            <a:spAutoFit/>
          </a:bodyPr>
          <a:lstStyle/>
          <a:p>
            <a:pPr algn="ctr"/>
            <a:r>
              <a:rPr lang="uk-UA" b="1" dirty="0">
                <a:solidFill>
                  <a:srgbClr val="224A98"/>
                </a:solidFill>
                <a:latin typeface="Arial" panose="020B0604020202020204" pitchFamily="34" charset="0"/>
                <a:cs typeface="Arial" panose="020B0604020202020204" pitchFamily="34" charset="0"/>
              </a:rPr>
              <a:t>Запитання, щоб переконатися, що ваші цілі </a:t>
            </a:r>
            <a:r>
              <a:rPr lang="en-GB" b="1" dirty="0" smtClean="0">
                <a:solidFill>
                  <a:srgbClr val="224A98"/>
                </a:solidFill>
                <a:latin typeface="Arial" panose="020B0604020202020204" pitchFamily="34" charset="0"/>
                <a:cs typeface="Arial" panose="020B0604020202020204" pitchFamily="34" charset="0"/>
              </a:rPr>
              <a:t>SMART</a:t>
            </a:r>
            <a:endParaRPr lang="uk-UA" b="1" dirty="0" smtClean="0">
              <a:solidFill>
                <a:srgbClr val="224A98"/>
              </a:solidFill>
              <a:latin typeface="Arial" panose="020B0604020202020204" pitchFamily="34" charset="0"/>
              <a:cs typeface="Arial" panose="020B0604020202020204" pitchFamily="34" charset="0"/>
            </a:endParaRPr>
          </a:p>
          <a:p>
            <a:pPr algn="just"/>
            <a:endParaRPr lang="uk-UA" b="1" dirty="0">
              <a:solidFill>
                <a:srgbClr val="224A98"/>
              </a:solidFill>
              <a:latin typeface="Arial" panose="020B0604020202020204" pitchFamily="34" charset="0"/>
              <a:cs typeface="Arial" panose="020B0604020202020204" pitchFamily="34" charset="0"/>
            </a:endParaRPr>
          </a:p>
          <a:p>
            <a:pPr algn="just"/>
            <a:r>
              <a:rPr lang="uk-UA" dirty="0" smtClean="0">
                <a:solidFill>
                  <a:srgbClr val="224A98"/>
                </a:solidFill>
                <a:latin typeface="Arial" panose="020B0604020202020204" pitchFamily="34" charset="0"/>
                <a:cs typeface="Arial" panose="020B0604020202020204" pitchFamily="34" charset="0"/>
              </a:rPr>
              <a:t>Визначаючи</a:t>
            </a:r>
            <a:r>
              <a:rPr lang="uk-UA" dirty="0">
                <a:solidFill>
                  <a:srgbClr val="224A98"/>
                </a:solidFill>
                <a:latin typeface="Arial" panose="020B0604020202020204" pitchFamily="34" charset="0"/>
                <a:cs typeface="Arial" panose="020B0604020202020204" pitchFamily="34" charset="0"/>
              </a:rPr>
              <a:t>, наскільки РОЗУМНА </a:t>
            </a:r>
            <a:r>
              <a:rPr lang="uk-UA" dirty="0" smtClean="0">
                <a:solidFill>
                  <a:srgbClr val="224A98"/>
                </a:solidFill>
                <a:latin typeface="Arial" panose="020B0604020202020204" pitchFamily="34" charset="0"/>
                <a:cs typeface="Arial" panose="020B0604020202020204" pitchFamily="34" charset="0"/>
              </a:rPr>
              <a:t>мета</a:t>
            </a:r>
            <a:r>
              <a:rPr lang="uk-UA" dirty="0">
                <a:solidFill>
                  <a:srgbClr val="224A98"/>
                </a:solidFill>
                <a:latin typeface="Arial" panose="020B0604020202020204" pitchFamily="34" charset="0"/>
                <a:cs typeface="Arial" panose="020B0604020202020204" pitchFamily="34" charset="0"/>
              </a:rPr>
              <a:t>, </a:t>
            </a:r>
            <a:r>
              <a:rPr lang="uk-UA" dirty="0" smtClean="0">
                <a:solidFill>
                  <a:srgbClr val="224A98"/>
                </a:solidFill>
                <a:latin typeface="Arial" panose="020B0604020202020204" pitchFamily="34" charset="0"/>
                <a:cs typeface="Arial" panose="020B0604020202020204" pitchFamily="34" charset="0"/>
              </a:rPr>
              <a:t>необхідно поставити такі </a:t>
            </a:r>
            <a:r>
              <a:rPr lang="uk-UA" dirty="0">
                <a:solidFill>
                  <a:srgbClr val="224A98"/>
                </a:solidFill>
                <a:latin typeface="Arial" panose="020B0604020202020204" pitchFamily="34" charset="0"/>
                <a:cs typeface="Arial" panose="020B0604020202020204" pitchFamily="34" charset="0"/>
              </a:rPr>
              <a:t>запитання</a:t>
            </a:r>
            <a:r>
              <a:rPr lang="uk-UA" dirty="0" smtClean="0">
                <a:solidFill>
                  <a:srgbClr val="224A98"/>
                </a:solidFill>
                <a:latin typeface="Arial" panose="020B0604020202020204" pitchFamily="34" charset="0"/>
                <a:cs typeface="Arial" panose="020B0604020202020204" pitchFamily="34" charset="0"/>
              </a:rPr>
              <a:t>:</a:t>
            </a:r>
          </a:p>
          <a:p>
            <a:pPr algn="just"/>
            <a:endParaRPr lang="uk-UA" dirty="0">
              <a:solidFill>
                <a:srgbClr val="224A98"/>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uk-UA" b="1" dirty="0" smtClean="0">
                <a:solidFill>
                  <a:srgbClr val="224A98"/>
                </a:solidFill>
                <a:latin typeface="Arial" panose="020B0604020202020204" pitchFamily="34" charset="0"/>
                <a:cs typeface="Arial" panose="020B0604020202020204" pitchFamily="34" charset="0"/>
              </a:rPr>
              <a:t>Конкретна:</a:t>
            </a:r>
            <a:r>
              <a:rPr lang="uk-UA" dirty="0">
                <a:solidFill>
                  <a:srgbClr val="224A98"/>
                </a:solidFill>
                <a:latin typeface="Arial" panose="020B0604020202020204" pitchFamily="34" charset="0"/>
                <a:cs typeface="Arial" panose="020B0604020202020204" pitchFamily="34" charset="0"/>
              </a:rPr>
              <a:t> чого </a:t>
            </a:r>
            <a:r>
              <a:rPr lang="uk-UA" dirty="0" smtClean="0">
                <a:solidFill>
                  <a:srgbClr val="224A98"/>
                </a:solidFill>
                <a:latin typeface="Arial" panose="020B0604020202020204" pitchFamily="34" charset="0"/>
                <a:cs typeface="Arial" panose="020B0604020202020204" pitchFamily="34" charset="0"/>
              </a:rPr>
              <a:t>ми хочемо </a:t>
            </a:r>
            <a:r>
              <a:rPr lang="uk-UA" dirty="0">
                <a:solidFill>
                  <a:srgbClr val="224A98"/>
                </a:solidFill>
                <a:latin typeface="Arial" panose="020B0604020202020204" pitchFamily="34" charset="0"/>
                <a:cs typeface="Arial" panose="020B0604020202020204" pitchFamily="34" charset="0"/>
              </a:rPr>
              <a:t>досягти? </a:t>
            </a:r>
            <a:r>
              <a:rPr lang="uk-UA" dirty="0" smtClean="0">
                <a:solidFill>
                  <a:srgbClr val="224A98"/>
                </a:solidFill>
                <a:latin typeface="Arial" panose="020B0604020202020204" pitchFamily="34" charset="0"/>
                <a:cs typeface="Arial" panose="020B0604020202020204" pitchFamily="34" charset="0"/>
              </a:rPr>
              <a:t>чому ми хочемо </a:t>
            </a:r>
            <a:r>
              <a:rPr lang="uk-UA" dirty="0">
                <a:solidFill>
                  <a:srgbClr val="224A98"/>
                </a:solidFill>
                <a:latin typeface="Arial" panose="020B0604020202020204" pitchFamily="34" charset="0"/>
                <a:cs typeface="Arial" panose="020B0604020202020204" pitchFamily="34" charset="0"/>
              </a:rPr>
              <a:t>цього досягти? </a:t>
            </a:r>
            <a:r>
              <a:rPr lang="uk-UA" dirty="0" smtClean="0">
                <a:solidFill>
                  <a:srgbClr val="224A98"/>
                </a:solidFill>
                <a:latin typeface="Arial" panose="020B0604020202020204" pitchFamily="34" charset="0"/>
                <a:cs typeface="Arial" panose="020B0604020202020204" pitchFamily="34" charset="0"/>
              </a:rPr>
              <a:t>хто </a:t>
            </a:r>
            <a:r>
              <a:rPr lang="uk-UA" dirty="0">
                <a:solidFill>
                  <a:srgbClr val="224A98"/>
                </a:solidFill>
                <a:latin typeface="Arial" panose="020B0604020202020204" pitchFamily="34" charset="0"/>
                <a:cs typeface="Arial" panose="020B0604020202020204" pitchFamily="34" charset="0"/>
              </a:rPr>
              <a:t>бере участь у досягненні цієї мети</a:t>
            </a:r>
            <a:r>
              <a:rPr lang="uk-UA" dirty="0" smtClean="0">
                <a:solidFill>
                  <a:srgbClr val="224A98"/>
                </a:solidFill>
                <a:latin typeface="Arial" panose="020B0604020202020204" pitchFamily="34" charset="0"/>
                <a:cs typeface="Arial" panose="020B0604020202020204" pitchFamily="34" charset="0"/>
              </a:rPr>
              <a:t>?</a:t>
            </a:r>
          </a:p>
          <a:p>
            <a:pPr algn="just">
              <a:buFont typeface="Arial" panose="020B0604020202020204" pitchFamily="34" charset="0"/>
              <a:buChar char="•"/>
            </a:pPr>
            <a:endParaRPr lang="uk-UA" dirty="0">
              <a:solidFill>
                <a:srgbClr val="224A98"/>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uk-UA" b="1" dirty="0">
                <a:solidFill>
                  <a:srgbClr val="224A98"/>
                </a:solidFill>
                <a:latin typeface="Arial" panose="020B0604020202020204" pitchFamily="34" charset="0"/>
                <a:cs typeface="Arial" panose="020B0604020202020204" pitchFamily="34" charset="0"/>
              </a:rPr>
              <a:t>Вимірна:</a:t>
            </a:r>
            <a:r>
              <a:rPr lang="uk-UA" dirty="0">
                <a:solidFill>
                  <a:srgbClr val="224A98"/>
                </a:solidFill>
                <a:latin typeface="Arial" panose="020B0604020202020204" pitchFamily="34" charset="0"/>
                <a:cs typeface="Arial" panose="020B0604020202020204" pitchFamily="34" charset="0"/>
              </a:rPr>
              <a:t> як </a:t>
            </a:r>
            <a:r>
              <a:rPr lang="uk-UA" dirty="0" smtClean="0">
                <a:solidFill>
                  <a:srgbClr val="224A98"/>
                </a:solidFill>
                <a:latin typeface="Arial" panose="020B0604020202020204" pitchFamily="34" charset="0"/>
                <a:cs typeface="Arial" panose="020B0604020202020204" pitchFamily="34" charset="0"/>
              </a:rPr>
              <a:t>дізнатися, </a:t>
            </a:r>
            <a:r>
              <a:rPr lang="uk-UA" dirty="0">
                <a:solidFill>
                  <a:srgbClr val="224A98"/>
                </a:solidFill>
                <a:latin typeface="Arial" panose="020B0604020202020204" pitchFamily="34" charset="0"/>
                <a:cs typeface="Arial" panose="020B0604020202020204" pitchFamily="34" charset="0"/>
              </a:rPr>
              <a:t>що ціль досягнута? </a:t>
            </a:r>
            <a:r>
              <a:rPr lang="uk-UA" dirty="0" smtClean="0">
                <a:solidFill>
                  <a:srgbClr val="224A98"/>
                </a:solidFill>
                <a:latin typeface="Arial" panose="020B0604020202020204" pitchFamily="34" charset="0"/>
                <a:cs typeface="Arial" panose="020B0604020202020204" pitchFamily="34" charset="0"/>
              </a:rPr>
              <a:t>які </a:t>
            </a:r>
            <a:r>
              <a:rPr lang="uk-UA" dirty="0">
                <a:solidFill>
                  <a:srgbClr val="224A98"/>
                </a:solidFill>
                <a:latin typeface="Arial" panose="020B0604020202020204" pitchFamily="34" charset="0"/>
                <a:cs typeface="Arial" panose="020B0604020202020204" pitchFamily="34" charset="0"/>
              </a:rPr>
              <a:t>ключові </a:t>
            </a:r>
            <a:r>
              <a:rPr lang="uk-UA" dirty="0" smtClean="0">
                <a:solidFill>
                  <a:srgbClr val="224A98"/>
                </a:solidFill>
                <a:latin typeface="Arial" panose="020B0604020202020204" pitchFamily="34" charset="0"/>
                <a:cs typeface="Arial" panose="020B0604020202020204" pitchFamily="34" charset="0"/>
              </a:rPr>
              <a:t>показники </a:t>
            </a:r>
            <a:r>
              <a:rPr lang="uk-UA" dirty="0">
                <a:solidFill>
                  <a:srgbClr val="224A98"/>
                </a:solidFill>
                <a:latin typeface="Arial" panose="020B0604020202020204" pitchFamily="34" charset="0"/>
                <a:cs typeface="Arial" panose="020B0604020202020204" pitchFamily="34" charset="0"/>
              </a:rPr>
              <a:t>успіху </a:t>
            </a:r>
            <a:r>
              <a:rPr lang="uk-UA" dirty="0" smtClean="0">
                <a:solidFill>
                  <a:srgbClr val="224A98"/>
                </a:solidFill>
                <a:latin typeface="Arial" panose="020B0604020202020204" pitchFamily="34" charset="0"/>
                <a:cs typeface="Arial" panose="020B0604020202020204" pitchFamily="34" charset="0"/>
              </a:rPr>
              <a:t>досягнення цієї </a:t>
            </a:r>
            <a:r>
              <a:rPr lang="uk-UA" dirty="0">
                <a:solidFill>
                  <a:srgbClr val="224A98"/>
                </a:solidFill>
                <a:latin typeface="Arial" panose="020B0604020202020204" pitchFamily="34" charset="0"/>
                <a:cs typeface="Arial" panose="020B0604020202020204" pitchFamily="34" charset="0"/>
              </a:rPr>
              <a:t>мети? Чи можна </a:t>
            </a:r>
            <a:r>
              <a:rPr lang="uk-UA" dirty="0" smtClean="0">
                <a:solidFill>
                  <a:srgbClr val="224A98"/>
                </a:solidFill>
                <a:latin typeface="Arial" panose="020B0604020202020204" pitchFamily="34" charset="0"/>
                <a:cs typeface="Arial" panose="020B0604020202020204" pitchFamily="34" charset="0"/>
              </a:rPr>
              <a:t>виміряти </a:t>
            </a:r>
            <a:r>
              <a:rPr lang="uk-UA" dirty="0">
                <a:solidFill>
                  <a:srgbClr val="224A98"/>
                </a:solidFill>
                <a:latin typeface="Arial" panose="020B0604020202020204" pitchFamily="34" charset="0"/>
                <a:cs typeface="Arial" panose="020B0604020202020204" pitchFamily="34" charset="0"/>
              </a:rPr>
              <a:t>прогрес у досягненні цієї мети</a:t>
            </a:r>
            <a:r>
              <a:rPr lang="uk-UA" dirty="0" smtClean="0">
                <a:solidFill>
                  <a:srgbClr val="224A98"/>
                </a:solidFill>
                <a:latin typeface="Arial" panose="020B0604020202020204" pitchFamily="34" charset="0"/>
                <a:cs typeface="Arial" panose="020B0604020202020204" pitchFamily="34" charset="0"/>
              </a:rPr>
              <a:t>?</a:t>
            </a:r>
          </a:p>
          <a:p>
            <a:pPr algn="just">
              <a:buFont typeface="Arial" panose="020B0604020202020204" pitchFamily="34" charset="0"/>
              <a:buChar char="•"/>
            </a:pPr>
            <a:endParaRPr lang="uk-UA" dirty="0">
              <a:solidFill>
                <a:srgbClr val="224A98"/>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uk-UA" b="1" dirty="0">
                <a:solidFill>
                  <a:srgbClr val="224A98"/>
                </a:solidFill>
                <a:latin typeface="Arial" panose="020B0604020202020204" pitchFamily="34" charset="0"/>
                <a:cs typeface="Arial" panose="020B0604020202020204" pitchFamily="34" charset="0"/>
              </a:rPr>
              <a:t>Досяжна:</a:t>
            </a:r>
            <a:r>
              <a:rPr lang="uk-UA" dirty="0">
                <a:solidFill>
                  <a:srgbClr val="224A98"/>
                </a:solidFill>
                <a:latin typeface="Arial" panose="020B0604020202020204" pitchFamily="34" charset="0"/>
                <a:cs typeface="Arial" panose="020B0604020202020204" pitchFamily="34" charset="0"/>
              </a:rPr>
              <a:t> </a:t>
            </a:r>
            <a:r>
              <a:rPr lang="uk-UA" dirty="0" smtClean="0">
                <a:solidFill>
                  <a:srgbClr val="224A98"/>
                </a:solidFill>
                <a:latin typeface="Arial" panose="020B0604020202020204" pitchFamily="34" charset="0"/>
                <a:cs typeface="Arial" panose="020B0604020202020204" pitchFamily="34" charset="0"/>
              </a:rPr>
              <a:t>що </a:t>
            </a:r>
            <a:r>
              <a:rPr lang="uk-UA" dirty="0">
                <a:solidFill>
                  <a:srgbClr val="224A98"/>
                </a:solidFill>
                <a:latin typeface="Arial" panose="020B0604020202020204" pitchFamily="34" charset="0"/>
                <a:cs typeface="Arial" panose="020B0604020202020204" pitchFamily="34" charset="0"/>
              </a:rPr>
              <a:t>знадобиться для досягнення цієї мети? </a:t>
            </a:r>
            <a:r>
              <a:rPr lang="uk-UA" dirty="0" smtClean="0">
                <a:solidFill>
                  <a:srgbClr val="224A98"/>
                </a:solidFill>
                <a:latin typeface="Arial" panose="020B0604020202020204" pitchFamily="34" charset="0"/>
                <a:cs typeface="Arial" panose="020B0604020202020204" pitchFamily="34" charset="0"/>
              </a:rPr>
              <a:t>враховуючи </a:t>
            </a:r>
            <a:r>
              <a:rPr lang="uk-UA" dirty="0">
                <a:solidFill>
                  <a:srgbClr val="224A98"/>
                </a:solidFill>
                <a:latin typeface="Arial" panose="020B0604020202020204" pitchFamily="34" charset="0"/>
                <a:cs typeface="Arial" panose="020B0604020202020204" pitchFamily="34" charset="0"/>
              </a:rPr>
              <a:t>всі обмеження часу, можливостей і ресурсів, наскільки реалістичним є досягнення цієї мети? </a:t>
            </a:r>
            <a:endParaRPr lang="uk-UA" dirty="0" smtClean="0">
              <a:solidFill>
                <a:srgbClr val="224A98"/>
              </a:solidFill>
              <a:latin typeface="Arial" panose="020B0604020202020204" pitchFamily="34" charset="0"/>
              <a:cs typeface="Arial" panose="020B0604020202020204" pitchFamily="34" charset="0"/>
            </a:endParaRPr>
          </a:p>
          <a:p>
            <a:pPr algn="just">
              <a:buFont typeface="Arial" panose="020B0604020202020204" pitchFamily="34" charset="0"/>
              <a:buChar char="•"/>
            </a:pPr>
            <a:endParaRPr lang="uk-UA" dirty="0">
              <a:solidFill>
                <a:srgbClr val="224A98"/>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uk-UA" b="1" dirty="0" err="1">
                <a:solidFill>
                  <a:srgbClr val="224A98"/>
                </a:solidFill>
                <a:latin typeface="Arial" panose="020B0604020202020204" pitchFamily="34" charset="0"/>
                <a:cs typeface="Arial" panose="020B0604020202020204" pitchFamily="34" charset="0"/>
              </a:rPr>
              <a:t>Релевантність</a:t>
            </a:r>
            <a:r>
              <a:rPr lang="uk-UA" b="1" dirty="0">
                <a:solidFill>
                  <a:srgbClr val="224A98"/>
                </a:solidFill>
                <a:latin typeface="Arial" panose="020B0604020202020204" pitchFamily="34" charset="0"/>
                <a:cs typeface="Arial" panose="020B0604020202020204" pitchFamily="34" charset="0"/>
              </a:rPr>
              <a:t>:</a:t>
            </a:r>
            <a:r>
              <a:rPr lang="uk-UA" dirty="0">
                <a:solidFill>
                  <a:srgbClr val="224A98"/>
                </a:solidFill>
                <a:latin typeface="Arial" panose="020B0604020202020204" pitchFamily="34" charset="0"/>
                <a:cs typeface="Arial" panose="020B0604020202020204" pitchFamily="34" charset="0"/>
              </a:rPr>
              <a:t> чи узгоджується ця мета з </a:t>
            </a:r>
            <a:r>
              <a:rPr lang="uk-UA" dirty="0" smtClean="0">
                <a:solidFill>
                  <a:srgbClr val="224A98"/>
                </a:solidFill>
                <a:latin typeface="Arial" panose="020B0604020202020204" pitchFamily="34" charset="0"/>
                <a:cs typeface="Arial" panose="020B0604020202020204" pitchFamily="34" charset="0"/>
              </a:rPr>
              <a:t>загальними </a:t>
            </a:r>
            <a:r>
              <a:rPr lang="uk-UA" dirty="0">
                <a:solidFill>
                  <a:srgbClr val="224A98"/>
                </a:solidFill>
                <a:latin typeface="Arial" panose="020B0604020202020204" pitchFamily="34" charset="0"/>
                <a:cs typeface="Arial" panose="020B0604020202020204" pitchFamily="34" charset="0"/>
              </a:rPr>
              <a:t>цілями та завданнями вищого рівня? </a:t>
            </a:r>
            <a:r>
              <a:rPr lang="uk-UA" dirty="0" smtClean="0">
                <a:solidFill>
                  <a:srgbClr val="224A98"/>
                </a:solidFill>
                <a:latin typeface="Arial" panose="020B0604020202020204" pitchFamily="34" charset="0"/>
                <a:cs typeface="Arial" panose="020B0604020202020204" pitchFamily="34" charset="0"/>
              </a:rPr>
              <a:t>Чи </a:t>
            </a:r>
            <a:r>
              <a:rPr lang="uk-UA" dirty="0">
                <a:solidFill>
                  <a:srgbClr val="224A98"/>
                </a:solidFill>
                <a:latin typeface="Arial" panose="020B0604020202020204" pitchFamily="34" charset="0"/>
                <a:cs typeface="Arial" panose="020B0604020202020204" pitchFamily="34" charset="0"/>
              </a:rPr>
              <a:t>є у нас відповідні люди та ресурси для досягнення цієї мети</a:t>
            </a:r>
            <a:r>
              <a:rPr lang="uk-UA" dirty="0" smtClean="0">
                <a:solidFill>
                  <a:srgbClr val="224A98"/>
                </a:solidFill>
                <a:latin typeface="Arial" panose="020B0604020202020204" pitchFamily="34" charset="0"/>
                <a:cs typeface="Arial" panose="020B0604020202020204" pitchFamily="34" charset="0"/>
              </a:rPr>
              <a:t>?</a:t>
            </a:r>
          </a:p>
          <a:p>
            <a:pPr algn="just">
              <a:buFont typeface="Arial" panose="020B0604020202020204" pitchFamily="34" charset="0"/>
              <a:buChar char="•"/>
            </a:pPr>
            <a:endParaRPr lang="uk-UA" dirty="0">
              <a:solidFill>
                <a:srgbClr val="224A98"/>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uk-UA" b="1" dirty="0">
                <a:solidFill>
                  <a:srgbClr val="224A98"/>
                </a:solidFill>
                <a:latin typeface="Arial" panose="020B0604020202020204" pitchFamily="34" charset="0"/>
                <a:cs typeface="Arial" panose="020B0604020202020204" pitchFamily="34" charset="0"/>
              </a:rPr>
              <a:t>Своєчасно:</a:t>
            </a:r>
            <a:r>
              <a:rPr lang="uk-UA" dirty="0">
                <a:solidFill>
                  <a:srgbClr val="224A98"/>
                </a:solidFill>
                <a:latin typeface="Arial" panose="020B0604020202020204" pitchFamily="34" charset="0"/>
                <a:cs typeface="Arial" panose="020B0604020202020204" pitchFamily="34" charset="0"/>
              </a:rPr>
              <a:t> Коли </a:t>
            </a:r>
            <a:r>
              <a:rPr lang="uk-UA" dirty="0" smtClean="0">
                <a:solidFill>
                  <a:srgbClr val="224A98"/>
                </a:solidFill>
                <a:latin typeface="Arial" panose="020B0604020202020204" pitchFamily="34" charset="0"/>
                <a:cs typeface="Arial" panose="020B0604020202020204" pitchFamily="34" charset="0"/>
              </a:rPr>
              <a:t>ми хочемо </a:t>
            </a:r>
            <a:r>
              <a:rPr lang="uk-UA" dirty="0">
                <a:solidFill>
                  <a:srgbClr val="224A98"/>
                </a:solidFill>
                <a:latin typeface="Arial" panose="020B0604020202020204" pitchFamily="34" charset="0"/>
                <a:cs typeface="Arial" panose="020B0604020202020204" pitchFamily="34" charset="0"/>
              </a:rPr>
              <a:t>почати роботу над </a:t>
            </a:r>
            <a:r>
              <a:rPr lang="uk-UA" dirty="0" smtClean="0">
                <a:solidFill>
                  <a:srgbClr val="224A98"/>
                </a:solidFill>
                <a:latin typeface="Arial" panose="020B0604020202020204" pitchFamily="34" charset="0"/>
                <a:cs typeface="Arial" panose="020B0604020202020204" pitchFamily="34" charset="0"/>
              </a:rPr>
              <a:t>досягненням цієї мети? </a:t>
            </a:r>
            <a:r>
              <a:rPr lang="uk-UA" dirty="0">
                <a:solidFill>
                  <a:srgbClr val="224A98"/>
                </a:solidFill>
                <a:latin typeface="Arial" panose="020B0604020202020204" pitchFamily="34" charset="0"/>
                <a:cs typeface="Arial" panose="020B0604020202020204" pitchFamily="34" charset="0"/>
              </a:rPr>
              <a:t>Коли </a:t>
            </a:r>
            <a:r>
              <a:rPr lang="uk-UA" dirty="0" smtClean="0">
                <a:solidFill>
                  <a:srgbClr val="224A98"/>
                </a:solidFill>
                <a:latin typeface="Arial" panose="020B0604020202020204" pitchFamily="34" charset="0"/>
                <a:cs typeface="Arial" panose="020B0604020202020204" pitchFamily="34" charset="0"/>
              </a:rPr>
              <a:t>ми хочемо, </a:t>
            </a:r>
            <a:r>
              <a:rPr lang="uk-UA" dirty="0">
                <a:solidFill>
                  <a:srgbClr val="224A98"/>
                </a:solidFill>
                <a:latin typeface="Arial" panose="020B0604020202020204" pitchFamily="34" charset="0"/>
                <a:cs typeface="Arial" panose="020B0604020202020204" pitchFamily="34" charset="0"/>
              </a:rPr>
              <a:t>щоб ця мета була досягнута? </a:t>
            </a:r>
            <a:endParaRPr lang="uk-UA" b="0" i="0" dirty="0">
              <a:solidFill>
                <a:srgbClr val="224A9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3513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7855" y="1310208"/>
            <a:ext cx="11185238" cy="646331"/>
          </a:xfrm>
          <a:prstGeom prst="rect">
            <a:avLst/>
          </a:prstGeom>
        </p:spPr>
        <p:txBody>
          <a:bodyPr wrap="square">
            <a:spAutoFit/>
          </a:bodyPr>
          <a:lstStyle/>
          <a:p>
            <a:pPr algn="just"/>
            <a:r>
              <a:rPr lang="uk-UA" b="1" dirty="0">
                <a:solidFill>
                  <a:srgbClr val="224A98"/>
                </a:solidFill>
                <a:latin typeface="Arial" panose="020B0604020202020204" pitchFamily="34" charset="0"/>
                <a:cs typeface="Arial" panose="020B0604020202020204" pitchFamily="34" charset="0"/>
              </a:rPr>
              <a:t>Діаграма </a:t>
            </a:r>
            <a:r>
              <a:rPr lang="uk-UA" b="1" dirty="0" err="1">
                <a:solidFill>
                  <a:srgbClr val="224A98"/>
                </a:solidFill>
                <a:latin typeface="Arial" panose="020B0604020202020204" pitchFamily="34" charset="0"/>
                <a:cs typeface="Arial" panose="020B0604020202020204" pitchFamily="34" charset="0"/>
              </a:rPr>
              <a:t>Ішікави</a:t>
            </a:r>
            <a:r>
              <a:rPr lang="uk-UA" dirty="0">
                <a:solidFill>
                  <a:srgbClr val="224A98"/>
                </a:solidFill>
                <a:latin typeface="Arial" panose="020B0604020202020204" pitchFamily="34" charset="0"/>
                <a:cs typeface="Arial" panose="020B0604020202020204" pitchFamily="34" charset="0"/>
              </a:rPr>
              <a:t> — відома як діаграма «риб'ячої кістки» </a:t>
            </a:r>
            <a:r>
              <a:rPr lang="uk-UA" dirty="0" smtClean="0">
                <a:solidFill>
                  <a:srgbClr val="224A98"/>
                </a:solidFill>
                <a:latin typeface="Arial" panose="020B0604020202020204" pitchFamily="34" charset="0"/>
                <a:cs typeface="Arial" panose="020B0604020202020204" pitchFamily="34" charset="0"/>
              </a:rPr>
              <a:t>(</a:t>
            </a:r>
            <a:r>
              <a:rPr lang="en-GB" i="1" dirty="0" smtClean="0">
                <a:solidFill>
                  <a:srgbClr val="224A98"/>
                </a:solidFill>
                <a:latin typeface="Arial" panose="020B0604020202020204" pitchFamily="34" charset="0"/>
                <a:cs typeface="Arial" panose="020B0604020202020204" pitchFamily="34" charset="0"/>
              </a:rPr>
              <a:t>Fishbone </a:t>
            </a:r>
            <a:r>
              <a:rPr lang="en-GB" i="1" dirty="0">
                <a:solidFill>
                  <a:srgbClr val="224A98"/>
                </a:solidFill>
                <a:latin typeface="Arial" panose="020B0604020202020204" pitchFamily="34" charset="0"/>
                <a:cs typeface="Arial" panose="020B0604020202020204" pitchFamily="34" charset="0"/>
              </a:rPr>
              <a:t>Diagram</a:t>
            </a:r>
            <a:r>
              <a:rPr lang="en-GB" dirty="0">
                <a:solidFill>
                  <a:srgbClr val="224A98"/>
                </a:solidFill>
                <a:latin typeface="Arial" panose="020B0604020202020204" pitchFamily="34" charset="0"/>
                <a:cs typeface="Arial" panose="020B0604020202020204" pitchFamily="34" charset="0"/>
              </a:rPr>
              <a:t>) </a:t>
            </a:r>
            <a:r>
              <a:rPr lang="uk-UA" dirty="0">
                <a:solidFill>
                  <a:srgbClr val="224A98"/>
                </a:solidFill>
                <a:latin typeface="Arial" panose="020B0604020202020204" pitchFamily="34" charset="0"/>
                <a:cs typeface="Arial" panose="020B0604020202020204" pitchFamily="34" charset="0"/>
              </a:rPr>
              <a:t>або «</a:t>
            </a:r>
            <a:r>
              <a:rPr lang="uk-UA" dirty="0" err="1">
                <a:solidFill>
                  <a:srgbClr val="224A98"/>
                </a:solidFill>
                <a:latin typeface="Arial" panose="020B0604020202020204" pitchFamily="34" charset="0"/>
                <a:cs typeface="Arial" panose="020B0604020202020204" pitchFamily="34" charset="0"/>
              </a:rPr>
              <a:t>причиново</a:t>
            </a:r>
            <a:r>
              <a:rPr lang="uk-UA" dirty="0">
                <a:solidFill>
                  <a:srgbClr val="224A98"/>
                </a:solidFill>
                <a:latin typeface="Arial" panose="020B0604020202020204" pitchFamily="34" charset="0"/>
                <a:cs typeface="Arial" panose="020B0604020202020204" pitchFamily="34" charset="0"/>
              </a:rPr>
              <a:t>-наслідкова</a:t>
            </a:r>
            <a:r>
              <a:rPr lang="uk-UA" dirty="0" smtClean="0">
                <a:solidFill>
                  <a:srgbClr val="224A98"/>
                </a:solidFill>
                <a:latin typeface="Arial" panose="020B0604020202020204" pitchFamily="34" charset="0"/>
                <a:cs typeface="Arial" panose="020B0604020202020204" pitchFamily="34" charset="0"/>
              </a:rPr>
              <a:t>» діаграма</a:t>
            </a:r>
            <a:r>
              <a:rPr lang="uk-UA" dirty="0">
                <a:solidFill>
                  <a:srgbClr val="224A98"/>
                </a:solidFill>
                <a:latin typeface="Arial" panose="020B0604020202020204" pitchFamily="34" charset="0"/>
                <a:cs typeface="Arial" panose="020B0604020202020204" pitchFamily="34" charset="0"/>
              </a:rPr>
              <a:t> </a:t>
            </a:r>
            <a:r>
              <a:rPr lang="uk-UA" dirty="0" smtClean="0">
                <a:solidFill>
                  <a:srgbClr val="224A98"/>
                </a:solidFill>
                <a:latin typeface="Arial" panose="020B0604020202020204" pitchFamily="34" charset="0"/>
                <a:cs typeface="Arial" panose="020B0604020202020204" pitchFamily="34" charset="0"/>
              </a:rPr>
              <a:t> (</a:t>
            </a:r>
            <a:r>
              <a:rPr lang="en-GB" i="1" dirty="0" smtClean="0">
                <a:solidFill>
                  <a:srgbClr val="224A98"/>
                </a:solidFill>
                <a:latin typeface="Arial" panose="020B0604020202020204" pitchFamily="34" charset="0"/>
                <a:cs typeface="Arial" panose="020B0604020202020204" pitchFamily="34" charset="0"/>
              </a:rPr>
              <a:t>Cause </a:t>
            </a:r>
            <a:r>
              <a:rPr lang="en-GB" i="1" dirty="0">
                <a:solidFill>
                  <a:srgbClr val="224A98"/>
                </a:solidFill>
                <a:latin typeface="Arial" panose="020B0604020202020204" pitchFamily="34" charset="0"/>
                <a:cs typeface="Arial" panose="020B0604020202020204" pitchFamily="34" charset="0"/>
              </a:rPr>
              <a:t>and Effect Diagram</a:t>
            </a:r>
            <a:r>
              <a:rPr lang="en-GB" dirty="0">
                <a:solidFill>
                  <a:srgbClr val="224A98"/>
                </a:solidFill>
                <a:latin typeface="Arial" panose="020B0604020202020204" pitchFamily="34" charset="0"/>
                <a:cs typeface="Arial" panose="020B0604020202020204" pitchFamily="34" charset="0"/>
              </a:rPr>
              <a:t>), </a:t>
            </a:r>
            <a:r>
              <a:rPr lang="uk-UA" dirty="0">
                <a:solidFill>
                  <a:srgbClr val="224A98"/>
                </a:solidFill>
                <a:latin typeface="Arial" panose="020B0604020202020204" pitchFamily="34" charset="0"/>
                <a:cs typeface="Arial" panose="020B0604020202020204" pitchFamily="34" charset="0"/>
              </a:rPr>
              <a:t>а також як діаграма «аналізу кореневих причин».</a:t>
            </a:r>
          </a:p>
        </p:txBody>
      </p:sp>
      <p:sp>
        <p:nvSpPr>
          <p:cNvPr id="10" name="Прямоугольник 9"/>
          <p:cNvSpPr/>
          <p:nvPr/>
        </p:nvSpPr>
        <p:spPr>
          <a:xfrm>
            <a:off x="854363" y="868419"/>
            <a:ext cx="10483273" cy="369332"/>
          </a:xfrm>
          <a:prstGeom prst="rect">
            <a:avLst/>
          </a:prstGeom>
        </p:spPr>
        <p:txBody>
          <a:bodyPr wrap="square">
            <a:spAutoFit/>
          </a:bodyPr>
          <a:lstStyle/>
          <a:p>
            <a:pPr algn="ctr"/>
            <a:r>
              <a:rPr lang="uk-UA" b="1" dirty="0" smtClean="0">
                <a:solidFill>
                  <a:srgbClr val="224A98"/>
                </a:solidFill>
                <a:latin typeface="Arial" panose="020B0604020202020204" pitchFamily="34" charset="0"/>
              </a:rPr>
              <a:t>ІНСТРУМЕНТИ </a:t>
            </a:r>
            <a:r>
              <a:rPr lang="en-US" b="1" dirty="0" smtClean="0">
                <a:solidFill>
                  <a:srgbClr val="224A98"/>
                </a:solidFill>
                <a:latin typeface="Arial" panose="020B0604020202020204" pitchFamily="34" charset="0"/>
              </a:rPr>
              <a:t>GAP</a:t>
            </a:r>
            <a:r>
              <a:rPr lang="uk-UA" b="1" dirty="0" smtClean="0">
                <a:solidFill>
                  <a:srgbClr val="224A98"/>
                </a:solidFill>
                <a:latin typeface="Arial" panose="020B0604020202020204" pitchFamily="34" charset="0"/>
              </a:rPr>
              <a:t>-АНАЛІЗУ</a:t>
            </a:r>
            <a:endParaRPr lang="uk-UA" dirty="0">
              <a:solidFill>
                <a:srgbClr val="224A98"/>
              </a:solidFill>
            </a:endParaRPr>
          </a:p>
        </p:txBody>
      </p:sp>
      <p:pic>
        <p:nvPicPr>
          <p:cNvPr id="12290" name="Picture 2" descr="https://upload.wikimedia.org/wikipedia/uk/7/7a/Figure_Ishikava_Chart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0948" y="2545627"/>
            <a:ext cx="4727159" cy="290382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7855" y="2400713"/>
            <a:ext cx="7047345" cy="3539430"/>
          </a:xfrm>
          <a:prstGeom prst="rect">
            <a:avLst/>
          </a:prstGeom>
        </p:spPr>
        <p:txBody>
          <a:bodyPr wrap="square">
            <a:spAutoFit/>
          </a:bodyPr>
          <a:lstStyle/>
          <a:p>
            <a:pPr algn="just"/>
            <a:r>
              <a:rPr lang="uk-UA" sz="1600" b="1" dirty="0">
                <a:solidFill>
                  <a:srgbClr val="224A98"/>
                </a:solidFill>
                <a:latin typeface="Arial" panose="020B0604020202020204" pitchFamily="34" charset="0"/>
              </a:rPr>
              <a:t>Діаграма </a:t>
            </a:r>
            <a:r>
              <a:rPr lang="uk-UA" sz="1600" b="1" dirty="0" err="1">
                <a:solidFill>
                  <a:srgbClr val="224A98"/>
                </a:solidFill>
                <a:latin typeface="Arial" panose="020B0604020202020204" pitchFamily="34" charset="0"/>
              </a:rPr>
              <a:t>Ішікави</a:t>
            </a:r>
            <a:r>
              <a:rPr lang="uk-UA" sz="1600" dirty="0">
                <a:solidFill>
                  <a:srgbClr val="224A98"/>
                </a:solidFill>
                <a:latin typeface="Arial" panose="020B0604020202020204" pitchFamily="34" charset="0"/>
              </a:rPr>
              <a:t> — графічний </a:t>
            </a:r>
            <a:r>
              <a:rPr lang="uk-UA" sz="1600" dirty="0" smtClean="0">
                <a:solidFill>
                  <a:srgbClr val="224A98"/>
                </a:solidFill>
                <a:latin typeface="Arial" panose="020B0604020202020204" pitchFamily="34" charset="0"/>
              </a:rPr>
              <a:t>спосіб дослідження</a:t>
            </a:r>
            <a:r>
              <a:rPr lang="uk-UA" sz="1600" dirty="0">
                <a:solidFill>
                  <a:srgbClr val="224A98"/>
                </a:solidFill>
                <a:latin typeface="Arial" panose="020B0604020202020204" pitchFamily="34" charset="0"/>
              </a:rPr>
              <a:t> </a:t>
            </a:r>
            <a:r>
              <a:rPr lang="uk-UA" sz="1600" dirty="0" smtClean="0">
                <a:solidFill>
                  <a:srgbClr val="224A98"/>
                </a:solidFill>
                <a:latin typeface="Arial" panose="020B0604020202020204" pitchFamily="34" charset="0"/>
              </a:rPr>
              <a:t>та </a:t>
            </a:r>
            <a:r>
              <a:rPr lang="uk-UA" sz="1600" dirty="0">
                <a:solidFill>
                  <a:srgbClr val="224A98"/>
                </a:solidFill>
                <a:latin typeface="Arial" panose="020B0604020202020204" pitchFamily="34" charset="0"/>
              </a:rPr>
              <a:t>визначення найбільш суттєвих </a:t>
            </a:r>
            <a:r>
              <a:rPr lang="uk-UA" sz="1600" dirty="0" err="1">
                <a:solidFill>
                  <a:srgbClr val="224A98"/>
                </a:solidFill>
                <a:latin typeface="Arial" panose="020B0604020202020204" pitchFamily="34" charset="0"/>
              </a:rPr>
              <a:t>причиново</a:t>
            </a:r>
            <a:r>
              <a:rPr lang="uk-UA" sz="1600" dirty="0">
                <a:solidFill>
                  <a:srgbClr val="224A98"/>
                </a:solidFill>
                <a:latin typeface="Arial" panose="020B0604020202020204" pitchFamily="34" charset="0"/>
              </a:rPr>
              <a:t>-наслідкових взаємозв'язків між чинниками (факторами) та наслідками у досліджуваній ситуації чи проблемі</a:t>
            </a:r>
            <a:r>
              <a:rPr lang="uk-UA" sz="1600" dirty="0" smtClean="0">
                <a:solidFill>
                  <a:srgbClr val="224A98"/>
                </a:solidFill>
                <a:latin typeface="Arial" panose="020B0604020202020204" pitchFamily="34" charset="0"/>
              </a:rPr>
              <a:t>. Діаграма</a:t>
            </a:r>
            <a:r>
              <a:rPr lang="uk-UA" sz="1600" dirty="0">
                <a:solidFill>
                  <a:srgbClr val="224A98"/>
                </a:solidFill>
                <a:latin typeface="Arial" panose="020B0604020202020204" pitchFamily="34" charset="0"/>
              </a:rPr>
              <a:t> </a:t>
            </a:r>
            <a:r>
              <a:rPr lang="uk-UA" sz="1600" dirty="0" smtClean="0">
                <a:solidFill>
                  <a:srgbClr val="224A98"/>
                </a:solidFill>
                <a:latin typeface="Arial" panose="020B0604020202020204" pitchFamily="34" charset="0"/>
              </a:rPr>
              <a:t>названа </a:t>
            </a:r>
            <a:r>
              <a:rPr lang="uk-UA" sz="1600" dirty="0">
                <a:solidFill>
                  <a:srgbClr val="224A98"/>
                </a:solidFill>
                <a:latin typeface="Arial" panose="020B0604020202020204" pitchFamily="34" charset="0"/>
              </a:rPr>
              <a:t>на честь одного з найбільших японських теоретиків </a:t>
            </a:r>
            <a:r>
              <a:rPr lang="uk-UA" sz="1600" dirty="0" smtClean="0">
                <a:solidFill>
                  <a:srgbClr val="224A98"/>
                </a:solidFill>
                <a:latin typeface="Arial" panose="020B0604020202020204" pitchFamily="34" charset="0"/>
              </a:rPr>
              <a:t>менеджменту професора </a:t>
            </a:r>
            <a:r>
              <a:rPr lang="uk-UA" sz="1600" dirty="0" err="1" smtClean="0">
                <a:solidFill>
                  <a:srgbClr val="224A98"/>
                </a:solidFill>
                <a:latin typeface="Arial" panose="020B0604020202020204" pitchFamily="34" charset="0"/>
              </a:rPr>
              <a:t>Ішікави</a:t>
            </a:r>
            <a:r>
              <a:rPr lang="uk-UA" sz="1600" dirty="0" smtClean="0">
                <a:solidFill>
                  <a:srgbClr val="224A98"/>
                </a:solidFill>
                <a:latin typeface="Arial" panose="020B0604020202020204" pitchFamily="34" charset="0"/>
              </a:rPr>
              <a:t> </a:t>
            </a:r>
            <a:r>
              <a:rPr lang="uk-UA" sz="1600" dirty="0" err="1" smtClean="0">
                <a:solidFill>
                  <a:srgbClr val="224A98"/>
                </a:solidFill>
                <a:latin typeface="Arial" panose="020B0604020202020204" pitchFamily="34" charset="0"/>
              </a:rPr>
              <a:t>Каору</a:t>
            </a:r>
            <a:r>
              <a:rPr lang="uk-UA" sz="1600" dirty="0">
                <a:solidFill>
                  <a:srgbClr val="224A98"/>
                </a:solidFill>
                <a:latin typeface="Arial" panose="020B0604020202020204" pitchFamily="34" charset="0"/>
              </a:rPr>
              <a:t>  (</a:t>
            </a:r>
            <a:r>
              <a:rPr lang="en-GB" sz="1600" dirty="0">
                <a:solidFill>
                  <a:srgbClr val="224A98"/>
                </a:solidFill>
                <a:latin typeface="Arial" panose="020B0604020202020204" pitchFamily="34" charset="0"/>
              </a:rPr>
              <a:t>Ishikawa </a:t>
            </a:r>
            <a:r>
              <a:rPr lang="en-GB" sz="1600" dirty="0" smtClean="0">
                <a:solidFill>
                  <a:srgbClr val="224A98"/>
                </a:solidFill>
                <a:latin typeface="Arial" panose="020B0604020202020204" pitchFamily="34" charset="0"/>
              </a:rPr>
              <a:t>Kaoru</a:t>
            </a:r>
            <a:r>
              <a:rPr lang="en-US" altLang="ja-JP" sz="1600" dirty="0" smtClean="0">
                <a:solidFill>
                  <a:srgbClr val="224A98"/>
                </a:solidFill>
                <a:latin typeface="Arial" panose="020B0604020202020204" pitchFamily="34" charset="0"/>
              </a:rPr>
              <a:t>), </a:t>
            </a:r>
            <a:r>
              <a:rPr lang="uk-UA" sz="1600" dirty="0">
                <a:solidFill>
                  <a:srgbClr val="224A98"/>
                </a:solidFill>
                <a:latin typeface="Arial" panose="020B0604020202020204" pitchFamily="34" charset="0"/>
              </a:rPr>
              <a:t>який запропонував </a:t>
            </a:r>
            <a:r>
              <a:rPr lang="uk-UA" sz="1600" dirty="0" smtClean="0">
                <a:solidFill>
                  <a:srgbClr val="224A98"/>
                </a:solidFill>
                <a:latin typeface="Arial" panose="020B0604020202020204" pitchFamily="34" charset="0"/>
              </a:rPr>
              <a:t>її в 1952 році</a:t>
            </a:r>
            <a:r>
              <a:rPr lang="uk-UA" sz="1600" dirty="0">
                <a:solidFill>
                  <a:srgbClr val="224A98"/>
                </a:solidFill>
                <a:latin typeface="Arial" panose="020B0604020202020204" pitchFamily="34" charset="0"/>
              </a:rPr>
              <a:t> </a:t>
            </a:r>
            <a:r>
              <a:rPr lang="uk-UA" sz="1600" dirty="0" smtClean="0">
                <a:solidFill>
                  <a:srgbClr val="224A98"/>
                </a:solidFill>
                <a:latin typeface="Arial" panose="020B0604020202020204" pitchFamily="34" charset="0"/>
              </a:rPr>
              <a:t>як </a:t>
            </a:r>
            <a:r>
              <a:rPr lang="uk-UA" sz="1600" dirty="0">
                <a:solidFill>
                  <a:srgbClr val="224A98"/>
                </a:solidFill>
                <a:latin typeface="Arial" panose="020B0604020202020204" pitchFamily="34" charset="0"/>
              </a:rPr>
              <a:t>доповнення до існуючих </a:t>
            </a:r>
            <a:r>
              <a:rPr lang="uk-UA" sz="1600" dirty="0" err="1">
                <a:solidFill>
                  <a:srgbClr val="224A98"/>
                </a:solidFill>
                <a:latin typeface="Arial" panose="020B0604020202020204" pitchFamily="34" charset="0"/>
              </a:rPr>
              <a:t>методик</a:t>
            </a:r>
            <a:r>
              <a:rPr lang="uk-UA" sz="1600" dirty="0">
                <a:solidFill>
                  <a:srgbClr val="224A98"/>
                </a:solidFill>
                <a:latin typeface="Arial" panose="020B0604020202020204" pitchFamily="34" charset="0"/>
              </a:rPr>
              <a:t> логічного аналізу та покращення якості процесів в промисловості Японії.</a:t>
            </a:r>
          </a:p>
          <a:p>
            <a:pPr algn="just"/>
            <a:r>
              <a:rPr lang="uk-UA" sz="1600" dirty="0" err="1">
                <a:solidFill>
                  <a:srgbClr val="224A98"/>
                </a:solidFill>
                <a:latin typeface="Arial" panose="020B0604020202020204" pitchFamily="34" charset="0"/>
              </a:rPr>
              <a:t>Ішікава</a:t>
            </a:r>
            <a:r>
              <a:rPr lang="uk-UA" sz="1600" dirty="0">
                <a:solidFill>
                  <a:srgbClr val="224A98"/>
                </a:solidFill>
                <a:latin typeface="Arial" panose="020B0604020202020204" pitchFamily="34" charset="0"/>
              </a:rPr>
              <a:t> є одним з розробників нової концепції організації виробництва, втіленої на </a:t>
            </a:r>
            <a:r>
              <a:rPr lang="uk-UA" sz="1600" dirty="0" smtClean="0">
                <a:solidFill>
                  <a:srgbClr val="224A98"/>
                </a:solidFill>
                <a:latin typeface="Arial" panose="020B0604020202020204" pitchFamily="34" charset="0"/>
              </a:rPr>
              <a:t>фірмі «</a:t>
            </a:r>
            <a:r>
              <a:rPr lang="uk-UA" sz="1600" dirty="0" err="1" smtClean="0">
                <a:solidFill>
                  <a:srgbClr val="224A98"/>
                </a:solidFill>
                <a:latin typeface="Arial" panose="020B0604020202020204" pitchFamily="34" charset="0"/>
              </a:rPr>
              <a:t>Тойота</a:t>
            </a:r>
            <a:r>
              <a:rPr lang="uk-UA" sz="1600" dirty="0" smtClean="0">
                <a:solidFill>
                  <a:srgbClr val="224A98"/>
                </a:solidFill>
                <a:latin typeface="Arial" panose="020B0604020202020204" pitchFamily="34" charset="0"/>
              </a:rPr>
              <a:t>». </a:t>
            </a:r>
            <a:r>
              <a:rPr lang="uk-UA" sz="1600" dirty="0">
                <a:solidFill>
                  <a:srgbClr val="224A98"/>
                </a:solidFill>
                <a:latin typeface="Arial" panose="020B0604020202020204" pitchFamily="34" charset="0"/>
              </a:rPr>
              <a:t>Запропонована професором </a:t>
            </a:r>
            <a:r>
              <a:rPr lang="uk-UA" sz="1600" dirty="0" err="1">
                <a:solidFill>
                  <a:srgbClr val="224A98"/>
                </a:solidFill>
                <a:latin typeface="Arial" panose="020B0604020202020204" pitchFamily="34" charset="0"/>
              </a:rPr>
              <a:t>Каору</a:t>
            </a:r>
            <a:r>
              <a:rPr lang="uk-UA" sz="1600" dirty="0">
                <a:solidFill>
                  <a:srgbClr val="224A98"/>
                </a:solidFill>
                <a:latin typeface="Arial" panose="020B0604020202020204" pitchFamily="34" charset="0"/>
              </a:rPr>
              <a:t> </a:t>
            </a:r>
            <a:r>
              <a:rPr lang="uk-UA" sz="1600" dirty="0" err="1">
                <a:solidFill>
                  <a:srgbClr val="224A98"/>
                </a:solidFill>
                <a:latin typeface="Arial" panose="020B0604020202020204" pitchFamily="34" charset="0"/>
              </a:rPr>
              <a:t>Ішікава</a:t>
            </a:r>
            <a:r>
              <a:rPr lang="uk-UA" sz="1600" dirty="0">
                <a:solidFill>
                  <a:srgbClr val="224A98"/>
                </a:solidFill>
                <a:latin typeface="Arial" panose="020B0604020202020204" pitchFamily="34" charset="0"/>
              </a:rPr>
              <a:t> схема унаочнює роботу над покращенням якості виробничих процесів. Вона, як і більшість інструментів якості, є засобом візуалізації та організації знань, який систематичним чином полегшує розуміння і кінцеву діагностику певної проблеми.</a:t>
            </a:r>
            <a:endParaRPr lang="uk-UA" sz="1600" b="0" i="0" dirty="0">
              <a:solidFill>
                <a:srgbClr val="224A98"/>
              </a:solidFill>
              <a:effectLst/>
              <a:latin typeface="Arial" panose="020B0604020202020204" pitchFamily="34" charset="0"/>
            </a:endParaRPr>
          </a:p>
        </p:txBody>
      </p:sp>
    </p:spTree>
    <p:extLst>
      <p:ext uri="{BB962C8B-B14F-4D97-AF65-F5344CB8AC3E}">
        <p14:creationId xmlns:p14="http://schemas.microsoft.com/office/powerpoint/2010/main" val="2912193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What is the Ishikawa Diagram? - Smartpedia - t2informati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9635" y="1436878"/>
            <a:ext cx="7961745" cy="530783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854363" y="868419"/>
            <a:ext cx="6405419" cy="369254"/>
          </a:xfrm>
          <a:prstGeom prst="rect">
            <a:avLst/>
          </a:prstGeom>
        </p:spPr>
        <p:txBody>
          <a:bodyPr wrap="square">
            <a:spAutoFit/>
          </a:bodyPr>
          <a:lstStyle/>
          <a:p>
            <a:pPr algn="just"/>
            <a:r>
              <a:rPr lang="uk-UA" b="1" dirty="0">
                <a:solidFill>
                  <a:srgbClr val="224A98"/>
                </a:solidFill>
                <a:latin typeface="Arial" panose="020B0604020202020204" pitchFamily="34" charset="0"/>
                <a:cs typeface="Arial" panose="020B0604020202020204" pitchFamily="34" charset="0"/>
              </a:rPr>
              <a:t>Діаграма </a:t>
            </a:r>
            <a:r>
              <a:rPr lang="uk-UA" b="1" dirty="0" err="1" smtClean="0">
                <a:solidFill>
                  <a:srgbClr val="224A98"/>
                </a:solidFill>
                <a:latin typeface="Arial" panose="020B0604020202020204" pitchFamily="34" charset="0"/>
                <a:cs typeface="Arial" panose="020B0604020202020204" pitchFamily="34" charset="0"/>
              </a:rPr>
              <a:t>Ішікави</a:t>
            </a:r>
            <a:r>
              <a:rPr lang="uk-UA" b="1" dirty="0" smtClean="0">
                <a:solidFill>
                  <a:srgbClr val="224A98"/>
                </a:solidFill>
                <a:latin typeface="Arial" panose="020B0604020202020204" pitchFamily="34" charset="0"/>
                <a:cs typeface="Arial" panose="020B0604020202020204" pitchFamily="34" charset="0"/>
              </a:rPr>
              <a:t> </a:t>
            </a:r>
            <a:r>
              <a:rPr lang="uk-UA" dirty="0" smtClean="0">
                <a:solidFill>
                  <a:srgbClr val="224A98"/>
                </a:solidFill>
                <a:latin typeface="Arial" panose="020B0604020202020204" pitchFamily="34" charset="0"/>
                <a:cs typeface="Arial" panose="020B0604020202020204" pitchFamily="34" charset="0"/>
              </a:rPr>
              <a:t>може мати різні варіанти візуалізації.</a:t>
            </a:r>
            <a:endParaRPr lang="uk-UA" dirty="0">
              <a:solidFill>
                <a:srgbClr val="224A98"/>
              </a:solidFill>
            </a:endParaRPr>
          </a:p>
        </p:txBody>
      </p:sp>
    </p:spTree>
    <p:extLst>
      <p:ext uri="{BB962C8B-B14F-4D97-AF65-F5344CB8AC3E}">
        <p14:creationId xmlns:p14="http://schemas.microsoft.com/office/powerpoint/2010/main" val="618113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Рисунок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44" name="Прямая соединительная линия 4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46"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6"/>
          <a:stretch>
            <a:fillRect/>
          </a:stretch>
        </p:blipFill>
        <p:spPr>
          <a:xfrm>
            <a:off x="1019792" y="1418736"/>
            <a:ext cx="9764488" cy="4944165"/>
          </a:xfrm>
          <a:prstGeom prst="rect">
            <a:avLst/>
          </a:prstGeom>
        </p:spPr>
      </p:pic>
    </p:spTree>
    <p:extLst>
      <p:ext uri="{BB962C8B-B14F-4D97-AF65-F5344CB8AC3E}">
        <p14:creationId xmlns:p14="http://schemas.microsoft.com/office/powerpoint/2010/main" val="3827432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54592</TotalTime>
  <Words>1694</Words>
  <Application>Microsoft Office PowerPoint</Application>
  <PresentationFormat>Широкоэкранный</PresentationFormat>
  <Paragraphs>156</Paragraphs>
  <Slides>23</Slides>
  <Notes>18</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23</vt:i4>
      </vt:variant>
    </vt:vector>
  </HeadingPairs>
  <TitlesOfParts>
    <vt:vector size="32" baseType="lpstr">
      <vt:lpstr>游ゴシック</vt:lpstr>
      <vt:lpstr>-apple-system</vt:lpstr>
      <vt:lpstr>Arial</vt:lpstr>
      <vt:lpstr>Calibri</vt:lpstr>
      <vt:lpstr>Calibri Light</vt:lpstr>
      <vt:lpstr>Google Sans</vt:lpstr>
      <vt:lpstr>Roboto</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731</cp:revision>
  <dcterms:created xsi:type="dcterms:W3CDTF">2024-08-16T15:30:07Z</dcterms:created>
  <dcterms:modified xsi:type="dcterms:W3CDTF">2025-03-17T06:36:53Z</dcterms:modified>
</cp:coreProperties>
</file>