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84" y="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 smtClean="0"/>
              <a:t>Зразок підзаголовка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D9454-A2ED-4ACC-9DDD-938A2E7E3F6E}" type="datetimeFigureOut">
              <a:rPr lang="uk-UA" smtClean="0"/>
              <a:t>20.04.2026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3CC9C-B5BC-47A5-A1B0-7E0F833B46B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11175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D9454-A2ED-4ACC-9DDD-938A2E7E3F6E}" type="datetimeFigureOut">
              <a:rPr lang="uk-UA" smtClean="0"/>
              <a:t>20.04.2026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3CC9C-B5BC-47A5-A1B0-7E0F833B46B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44857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D9454-A2ED-4ACC-9DDD-938A2E7E3F6E}" type="datetimeFigureOut">
              <a:rPr lang="uk-UA" smtClean="0"/>
              <a:t>20.04.2026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3CC9C-B5BC-47A5-A1B0-7E0F833B46B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50182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D9454-A2ED-4ACC-9DDD-938A2E7E3F6E}" type="datetimeFigureOut">
              <a:rPr lang="uk-UA" smtClean="0"/>
              <a:t>20.04.2026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3CC9C-B5BC-47A5-A1B0-7E0F833B46B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18260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D9454-A2ED-4ACC-9DDD-938A2E7E3F6E}" type="datetimeFigureOut">
              <a:rPr lang="uk-UA" smtClean="0"/>
              <a:t>20.04.2026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3CC9C-B5BC-47A5-A1B0-7E0F833B46B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48233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D9454-A2ED-4ACC-9DDD-938A2E7E3F6E}" type="datetimeFigureOut">
              <a:rPr lang="uk-UA" smtClean="0"/>
              <a:t>20.04.2026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3CC9C-B5BC-47A5-A1B0-7E0F833B46B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31420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D9454-A2ED-4ACC-9DDD-938A2E7E3F6E}" type="datetimeFigureOut">
              <a:rPr lang="uk-UA" smtClean="0"/>
              <a:t>20.04.2026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3CC9C-B5BC-47A5-A1B0-7E0F833B46B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45062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D9454-A2ED-4ACC-9DDD-938A2E7E3F6E}" type="datetimeFigureOut">
              <a:rPr lang="uk-UA" smtClean="0"/>
              <a:t>20.04.2026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3CC9C-B5BC-47A5-A1B0-7E0F833B46B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74912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D9454-A2ED-4ACC-9DDD-938A2E7E3F6E}" type="datetimeFigureOut">
              <a:rPr lang="uk-UA" smtClean="0"/>
              <a:t>20.04.2026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3CC9C-B5BC-47A5-A1B0-7E0F833B46B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28652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D9454-A2ED-4ACC-9DDD-938A2E7E3F6E}" type="datetimeFigureOut">
              <a:rPr lang="uk-UA" smtClean="0"/>
              <a:t>20.04.2026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3CC9C-B5BC-47A5-A1B0-7E0F833B46B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43460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D9454-A2ED-4ACC-9DDD-938A2E7E3F6E}" type="datetimeFigureOut">
              <a:rPr lang="uk-UA" smtClean="0"/>
              <a:t>20.04.2026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3CC9C-B5BC-47A5-A1B0-7E0F833B46B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62828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BD9454-A2ED-4ACC-9DDD-938A2E7E3F6E}" type="datetimeFigureOut">
              <a:rPr lang="uk-UA" smtClean="0"/>
              <a:t>20.04.2026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C3CC9C-B5BC-47A5-A1B0-7E0F833B46B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101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THE OBLIQUE MOODS</a:t>
            </a:r>
            <a:r>
              <a:rPr lang="en-US" dirty="0" smtClean="0"/>
              <a:t/>
            </a:r>
            <a:br>
              <a:rPr lang="en-US" dirty="0" smtClean="0"/>
            </a:br>
            <a:endParaRPr lang="uk-UA" dirty="0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uk-UA" sz="4000" dirty="0" smtClean="0"/>
              <a:t>Непрямі способи</a:t>
            </a:r>
            <a:endParaRPr lang="uk-UA" sz="4000" dirty="0"/>
          </a:p>
        </p:txBody>
      </p:sp>
    </p:spTree>
    <p:extLst>
      <p:ext uri="{BB962C8B-B14F-4D97-AF65-F5344CB8AC3E}">
        <p14:creationId xmlns:p14="http://schemas.microsoft.com/office/powerpoint/2010/main" val="23536685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THE SYSTEM OF THE OBLIQUE MOODS FORMS</a:t>
            </a:r>
            <a:br>
              <a:rPr lang="en-US" dirty="0" smtClean="0"/>
            </a:br>
            <a:r>
              <a:rPr lang="en-US" dirty="0" smtClean="0"/>
              <a:t>The Category of Mood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The category of mood shows the attitude of the speaker or writer towards the contents of the sentence. There are the following moods in English:</a:t>
            </a:r>
          </a:p>
          <a:p>
            <a:pPr marL="0" indent="0">
              <a:buNone/>
            </a:pPr>
            <a:r>
              <a:rPr lang="en-US" dirty="0" smtClean="0"/>
              <a:t>-The Indicative mood indicates a real action: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He is speaking now. He came at 4.</a:t>
            </a:r>
          </a:p>
          <a:p>
            <a:pPr marL="0" indent="0">
              <a:buNone/>
            </a:pPr>
            <a:r>
              <a:rPr lang="en-US" dirty="0" smtClean="0"/>
              <a:t>-The Imperative mood expresses a command or a request to perform an action:</a:t>
            </a:r>
          </a:p>
          <a:p>
            <a:pPr marL="0" indent="0">
              <a:buNone/>
            </a:pPr>
            <a:r>
              <a:rPr lang="en-US" dirty="0" smtClean="0"/>
              <a:t>	 Read the text! Don’t open the door!</a:t>
            </a:r>
          </a:p>
          <a:p>
            <a:pPr marL="0" indent="0">
              <a:buNone/>
            </a:pPr>
            <a:r>
              <a:rPr lang="en-US" dirty="0" smtClean="0"/>
              <a:t>-The Oblique moods express unreal or hypothetical actions or states. A hypothetical action or state may be viewed upon as desired, necessary, supposed, imaginary, or contradicting reality.</a:t>
            </a:r>
            <a:endParaRPr lang="uk-UA" dirty="0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uk-UA" dirty="0" smtClean="0"/>
              <a:t>Категорія способу показує</a:t>
            </a:r>
            <a:r>
              <a:rPr lang="en-US" dirty="0" smtClean="0"/>
              <a:t> </a:t>
            </a:r>
            <a:r>
              <a:rPr lang="uk-UA" dirty="0" smtClean="0"/>
              <a:t>ставлення мовця або письменника до</a:t>
            </a:r>
            <a:r>
              <a:rPr lang="en-US" dirty="0" smtClean="0"/>
              <a:t> </a:t>
            </a:r>
            <a:r>
              <a:rPr lang="uk-UA" dirty="0" smtClean="0"/>
              <a:t>змісту речення. Існують наступні способи</a:t>
            </a:r>
            <a:r>
              <a:rPr lang="en-US" dirty="0" smtClean="0"/>
              <a:t> </a:t>
            </a:r>
            <a:r>
              <a:rPr lang="uk-UA" dirty="0" smtClean="0"/>
              <a:t>в англійській мові:</a:t>
            </a:r>
          </a:p>
          <a:p>
            <a:pPr marL="0" indent="0">
              <a:buNone/>
            </a:pPr>
            <a:r>
              <a:rPr lang="uk-UA" dirty="0" smtClean="0"/>
              <a:t>-дійсний спосіб вказує на реальну</a:t>
            </a:r>
            <a:r>
              <a:rPr lang="en-US" dirty="0" smtClean="0"/>
              <a:t> </a:t>
            </a:r>
            <a:r>
              <a:rPr lang="uk-UA" dirty="0" smtClean="0"/>
              <a:t>дію: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He is speaking now. He came at 4.</a:t>
            </a:r>
          </a:p>
          <a:p>
            <a:pPr marL="0" indent="0">
              <a:buNone/>
            </a:pPr>
            <a:r>
              <a:rPr lang="en-US" dirty="0" smtClean="0"/>
              <a:t>-</a:t>
            </a:r>
            <a:r>
              <a:rPr lang="uk-UA" dirty="0" smtClean="0"/>
              <a:t>наказовий спосіб виражає команду</a:t>
            </a:r>
            <a:r>
              <a:rPr lang="en-US" dirty="0" smtClean="0"/>
              <a:t> </a:t>
            </a:r>
            <a:r>
              <a:rPr lang="uk-UA" dirty="0" smtClean="0"/>
              <a:t>або прохання виконати дію: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Read the text!  Don ’ t open the door!</a:t>
            </a:r>
          </a:p>
          <a:p>
            <a:pPr marL="0" indent="0">
              <a:buNone/>
            </a:pPr>
            <a:r>
              <a:rPr lang="en-US" dirty="0" smtClean="0"/>
              <a:t>-</a:t>
            </a:r>
            <a:r>
              <a:rPr lang="uk-UA" dirty="0" smtClean="0"/>
              <a:t>Непрямі способи показують нереальні або гіпотетичні дії або стани. Гіпотетичну дію або стан можна розглядати</a:t>
            </a:r>
            <a:r>
              <a:rPr lang="en-US" dirty="0" smtClean="0"/>
              <a:t> </a:t>
            </a:r>
            <a:r>
              <a:rPr lang="uk-UA" dirty="0" smtClean="0"/>
              <a:t>як бажану, необхідну, передбачувану, уявну або суперечливу дійсність.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170525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99998"/>
          </a:xfrm>
        </p:spPr>
        <p:txBody>
          <a:bodyPr/>
          <a:lstStyle/>
          <a:p>
            <a:pPr algn="ctr"/>
            <a:r>
              <a:rPr lang="en-US" dirty="0" smtClean="0"/>
              <a:t>The Oblique Moods Forms in English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48053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Subjunctive 1</a:t>
            </a:r>
            <a:r>
              <a:rPr lang="uk-UA" dirty="0" smtClean="0"/>
              <a:t> </a:t>
            </a:r>
          </a:p>
          <a:p>
            <a:pPr marL="914400" lvl="2" indent="0">
              <a:buNone/>
            </a:pPr>
            <a:r>
              <a:rPr lang="en-US" dirty="0" smtClean="0"/>
              <a:t>looks like the bare infinitive: be, live, save.</a:t>
            </a:r>
          </a:p>
          <a:p>
            <a:r>
              <a:rPr lang="en-US" dirty="0" smtClean="0"/>
              <a:t>Subjunctive 2</a:t>
            </a:r>
            <a:endParaRPr lang="uk-UA" dirty="0" smtClean="0"/>
          </a:p>
          <a:p>
            <a:pPr marL="914400" lvl="2" indent="0">
              <a:buNone/>
            </a:pPr>
            <a:r>
              <a:rPr lang="en-US" b="1" dirty="0" smtClean="0"/>
              <a:t>Present Subjunctive II</a:t>
            </a:r>
            <a:r>
              <a:rPr lang="en-US" dirty="0" smtClean="0"/>
              <a:t> looks like the Past Indefinite or the Past Continuous: spoke, were</a:t>
            </a:r>
          </a:p>
          <a:p>
            <a:pPr marL="914400" lvl="2" indent="0">
              <a:buNone/>
            </a:pPr>
            <a:r>
              <a:rPr lang="en-US" dirty="0" smtClean="0"/>
              <a:t>Speaking</a:t>
            </a:r>
            <a:endParaRPr lang="uk-UA" dirty="0" smtClean="0"/>
          </a:p>
          <a:p>
            <a:pPr marL="914400" lvl="2" indent="0">
              <a:buNone/>
            </a:pPr>
            <a:r>
              <a:rPr lang="en-US" b="1" dirty="0" smtClean="0"/>
              <a:t>Past Subjunctive II</a:t>
            </a:r>
            <a:r>
              <a:rPr lang="en-US" dirty="0" smtClean="0"/>
              <a:t> looks like the Past Perfect or the Past Perfect Continuous: had spoken, had</a:t>
            </a:r>
            <a:r>
              <a:rPr lang="uk-UA" dirty="0" smtClean="0"/>
              <a:t> </a:t>
            </a:r>
            <a:r>
              <a:rPr lang="en-US" dirty="0" smtClean="0"/>
              <a:t>been speaking</a:t>
            </a:r>
          </a:p>
          <a:p>
            <a:r>
              <a:rPr lang="en-US" dirty="0" smtClean="0"/>
              <a:t>the Conditional Mood;</a:t>
            </a:r>
          </a:p>
          <a:p>
            <a:r>
              <a:rPr lang="en-US" dirty="0" smtClean="0"/>
              <a:t>the Suppositional Mood</a:t>
            </a:r>
            <a:endParaRPr lang="uk-UA" dirty="0" smtClean="0"/>
          </a:p>
          <a:p>
            <a:pPr marL="914400" lvl="2" indent="0">
              <a:buNone/>
            </a:pPr>
            <a:r>
              <a:rPr lang="en-US" b="1" dirty="0" smtClean="0"/>
              <a:t>the Present Suppositional</a:t>
            </a:r>
            <a:r>
              <a:rPr lang="en-US" dirty="0" smtClean="0"/>
              <a:t> consists of the auxiliary verb "should" /for all persons/ + the</a:t>
            </a:r>
          </a:p>
          <a:p>
            <a:pPr marL="914400" lvl="2" indent="0">
              <a:buNone/>
            </a:pPr>
            <a:r>
              <a:rPr lang="en-US" dirty="0" smtClean="0"/>
              <a:t>non-perfect infinitive: should have; should buy</a:t>
            </a:r>
          </a:p>
          <a:p>
            <a:pPr marL="914400" lvl="2" indent="0">
              <a:buNone/>
            </a:pPr>
            <a:r>
              <a:rPr lang="en-US" b="1" dirty="0" smtClean="0"/>
              <a:t>the Past Suppositional </a:t>
            </a:r>
            <a:r>
              <a:rPr lang="en-US" dirty="0" smtClean="0"/>
              <a:t>consists of the auxiliary verb "should" /for all persons/ + the perfect</a:t>
            </a:r>
          </a:p>
          <a:p>
            <a:pPr marL="914400" lvl="2" indent="0">
              <a:buNone/>
            </a:pPr>
            <a:r>
              <a:rPr lang="en-US" dirty="0" smtClean="0"/>
              <a:t>Infinitive</a:t>
            </a:r>
            <a:r>
              <a:rPr lang="uk-UA" dirty="0" smtClean="0"/>
              <a:t>: </a:t>
            </a:r>
            <a:r>
              <a:rPr lang="en-US" dirty="0" smtClean="0"/>
              <a:t>should have done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3891396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44243"/>
          </a:xfrm>
        </p:spPr>
        <p:txBody>
          <a:bodyPr/>
          <a:lstStyle/>
          <a:p>
            <a:pPr algn="ctr"/>
            <a:r>
              <a:rPr lang="en-US" dirty="0" smtClean="0"/>
              <a:t>The Independent Usage of Subjunctive I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838200" y="1371600"/>
            <a:ext cx="5181600" cy="48053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Subjunctive1 denotes a hypothetical</a:t>
            </a:r>
          </a:p>
          <a:p>
            <a:r>
              <a:rPr lang="en-US" dirty="0" smtClean="0"/>
              <a:t>action.</a:t>
            </a:r>
          </a:p>
          <a:p>
            <a:r>
              <a:rPr lang="en-US" dirty="0" smtClean="0"/>
              <a:t> Subjunctive 1 has one form, which looks like the bare infinitive: be, live, save.</a:t>
            </a:r>
          </a:p>
          <a:p>
            <a:r>
              <a:rPr lang="en-US" dirty="0" smtClean="0"/>
              <a:t> Subjunctive 1 is used in simple sentences, which are set expressions (prayers, wishes, </a:t>
            </a:r>
            <a:r>
              <a:rPr lang="en-US" dirty="0" err="1" smtClean="0"/>
              <a:t>etc</a:t>
            </a:r>
            <a:r>
              <a:rPr lang="en-US" dirty="0" smtClean="0"/>
              <a:t>) in formal style:</a:t>
            </a:r>
          </a:p>
          <a:p>
            <a:pPr marL="0" indent="0">
              <a:buNone/>
            </a:pPr>
            <a:r>
              <a:rPr lang="en-US" dirty="0" smtClean="0"/>
              <a:t>God save the king! God forbid you!</a:t>
            </a:r>
          </a:p>
          <a:p>
            <a:pPr marL="0" indent="0">
              <a:buNone/>
            </a:pPr>
            <a:r>
              <a:rPr lang="en-US" dirty="0" smtClean="0"/>
              <a:t>Long live the President! Heaven help us.</a:t>
            </a:r>
            <a:endParaRPr lang="uk-UA" dirty="0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172200" y="1371600"/>
            <a:ext cx="5181600" cy="48053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 Subjunctive 1 </a:t>
            </a:r>
            <a:r>
              <a:rPr lang="uk-UA" dirty="0" smtClean="0"/>
              <a:t>позначає гіпотетичну дію.</a:t>
            </a:r>
          </a:p>
          <a:p>
            <a:r>
              <a:rPr lang="uk-UA" dirty="0" smtClean="0"/>
              <a:t> </a:t>
            </a:r>
            <a:r>
              <a:rPr lang="en-US" dirty="0" smtClean="0"/>
              <a:t>Subjunctive 1 </a:t>
            </a:r>
            <a:r>
              <a:rPr lang="uk-UA" dirty="0" smtClean="0"/>
              <a:t>має одну форму, яка</a:t>
            </a:r>
            <a:r>
              <a:rPr lang="en-US" dirty="0" smtClean="0"/>
              <a:t> </a:t>
            </a:r>
            <a:r>
              <a:rPr lang="uk-UA" dirty="0" smtClean="0"/>
              <a:t>нагадує</a:t>
            </a:r>
            <a:r>
              <a:rPr lang="en-US" dirty="0"/>
              <a:t> </a:t>
            </a:r>
            <a:r>
              <a:rPr lang="uk-UA" dirty="0" smtClean="0"/>
              <a:t>інфінітив без частки «</a:t>
            </a:r>
            <a:r>
              <a:rPr lang="en-US" dirty="0" smtClean="0"/>
              <a:t>to»: be, live, save.</a:t>
            </a:r>
          </a:p>
          <a:p>
            <a:r>
              <a:rPr lang="en-US" dirty="0" smtClean="0"/>
              <a:t> Subjunctive 1</a:t>
            </a:r>
            <a:r>
              <a:rPr lang="uk-UA" dirty="0" smtClean="0"/>
              <a:t>використовується в простих реченнях, які є сталими виразами (молитвами, побажаннями тощо) у формальному стилі: </a:t>
            </a:r>
          </a:p>
          <a:p>
            <a:pPr marL="0" indent="0">
              <a:buNone/>
            </a:pPr>
            <a:r>
              <a:rPr lang="en-US" dirty="0" smtClean="0"/>
              <a:t>God save the king! God</a:t>
            </a:r>
            <a:r>
              <a:rPr lang="uk-UA" dirty="0" smtClean="0"/>
              <a:t> </a:t>
            </a:r>
            <a:r>
              <a:rPr lang="en-US" dirty="0" smtClean="0"/>
              <a:t>forbid you! Long live the President! Heaven</a:t>
            </a:r>
            <a:r>
              <a:rPr lang="uk-UA" dirty="0" smtClean="0"/>
              <a:t> </a:t>
            </a:r>
            <a:r>
              <a:rPr lang="en-US" dirty="0" smtClean="0"/>
              <a:t>help us.</a:t>
            </a:r>
          </a:p>
        </p:txBody>
      </p:sp>
    </p:spTree>
    <p:extLst>
      <p:ext uri="{BB962C8B-B14F-4D97-AF65-F5344CB8AC3E}">
        <p14:creationId xmlns:p14="http://schemas.microsoft.com/office/powerpoint/2010/main" val="39993124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 smtClean="0"/>
              <a:t>The Independent Usage of Subjunctive II</a:t>
            </a:r>
            <a:r>
              <a:rPr lang="uk-UA" b="1" dirty="0" smtClean="0"/>
              <a:t/>
            </a:r>
            <a:br>
              <a:rPr lang="uk-UA" b="1" dirty="0" smtClean="0"/>
            </a:br>
            <a:r>
              <a:rPr lang="en-US" sz="4000" dirty="0" smtClean="0"/>
              <a:t>Subjunctive II is used in sentences which express:</a:t>
            </a:r>
            <a:endParaRPr lang="uk-UA" sz="4000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/>
              <a:t>1) Advice (</a:t>
            </a:r>
            <a:r>
              <a:rPr lang="uk-UA" sz="3600" dirty="0" smtClean="0"/>
              <a:t>порада): </a:t>
            </a:r>
            <a:r>
              <a:rPr lang="en-US" sz="3600" dirty="0" smtClean="0"/>
              <a:t>Somebody had better</a:t>
            </a:r>
            <a:r>
              <a:rPr lang="uk-UA" sz="3600" dirty="0" smtClean="0"/>
              <a:t> </a:t>
            </a:r>
            <a:r>
              <a:rPr lang="en-US" sz="3600" dirty="0" smtClean="0"/>
              <a:t> do </a:t>
            </a:r>
            <a:r>
              <a:rPr lang="en-US" sz="3600" dirty="0" err="1" smtClean="0"/>
              <a:t>smth</a:t>
            </a:r>
            <a:r>
              <a:rPr lang="uk-UA" sz="3600" dirty="0" smtClean="0"/>
              <a:t> /</a:t>
            </a:r>
            <a:r>
              <a:rPr lang="en-US" sz="3600" dirty="0" smtClean="0"/>
              <a:t> not do </a:t>
            </a:r>
            <a:r>
              <a:rPr lang="en-US" sz="3600" dirty="0" err="1" smtClean="0"/>
              <a:t>smth</a:t>
            </a:r>
            <a:endParaRPr lang="uk-UA" sz="3600" dirty="0" smtClean="0"/>
          </a:p>
          <a:p>
            <a:pPr marL="0" indent="0" algn="just">
              <a:buNone/>
            </a:pPr>
            <a:r>
              <a:rPr lang="uk-UA" sz="3600" dirty="0" smtClean="0"/>
              <a:t>	</a:t>
            </a:r>
            <a:r>
              <a:rPr lang="en-US" sz="3600" dirty="0" smtClean="0"/>
              <a:t>You had better do it at once. You had better not tell her about it.</a:t>
            </a:r>
          </a:p>
          <a:p>
            <a:pPr marL="0" indent="0" algn="just">
              <a:buNone/>
            </a:pPr>
            <a:r>
              <a:rPr lang="uk-UA" sz="3600" dirty="0" smtClean="0"/>
              <a:t>	</a:t>
            </a:r>
            <a:r>
              <a:rPr lang="en-US" sz="3600" dirty="0" smtClean="0"/>
              <a:t>He had better wait here. Somebody had better go to the library for the dictionary</a:t>
            </a:r>
            <a:r>
              <a:rPr lang="uk-UA" sz="36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838806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txBody>
          <a:bodyPr>
            <a:normAutofit fontScale="90000"/>
          </a:bodyPr>
          <a:lstStyle/>
          <a:p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838200" y="1165123"/>
            <a:ext cx="10515600" cy="501184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b="1" dirty="0" smtClean="0"/>
              <a:t>Note 1. </a:t>
            </a:r>
            <a:r>
              <a:rPr lang="en-US" b="1" i="1" dirty="0" smtClean="0"/>
              <a:t>Had better is quite direct; it is not used in polite request.</a:t>
            </a:r>
          </a:p>
          <a:p>
            <a:pPr marL="0" indent="0" algn="just">
              <a:buNone/>
            </a:pPr>
            <a:r>
              <a:rPr lang="en-US" dirty="0" smtClean="0"/>
              <a:t>Compare: Could you help me if you’ve got time? (not you’d better help me)</a:t>
            </a:r>
          </a:p>
          <a:p>
            <a:pPr marL="0" indent="0" algn="just">
              <a:buNone/>
            </a:pPr>
            <a:r>
              <a:rPr lang="en-US" dirty="0" smtClean="0"/>
              <a:t>You’d better help me or there’ll be troubles.</a:t>
            </a:r>
            <a:endParaRPr lang="uk-UA" dirty="0" smtClean="0"/>
          </a:p>
          <a:p>
            <a:pPr marL="0" indent="0">
              <a:buNone/>
            </a:pPr>
            <a:r>
              <a:rPr lang="en-US" b="1" dirty="0" smtClean="0"/>
              <a:t>Note 2. </a:t>
            </a:r>
            <a:r>
              <a:rPr lang="en-US" b="1" i="1" dirty="0" smtClean="0"/>
              <a:t>Had better is more emphatic than should / ought to, but is not as emphatic as</a:t>
            </a:r>
            <a:r>
              <a:rPr lang="uk-UA" b="1" i="1" dirty="0" smtClean="0"/>
              <a:t> </a:t>
            </a:r>
            <a:r>
              <a:rPr lang="en-US" b="1" i="1" dirty="0" smtClean="0"/>
              <a:t>must: </a:t>
            </a:r>
            <a:r>
              <a:rPr lang="en-US" dirty="0" smtClean="0"/>
              <a:t>You should / ought to see a lawyer. (less emphatic than had better)</a:t>
            </a:r>
          </a:p>
          <a:p>
            <a:pPr marL="0" indent="0">
              <a:buNone/>
            </a:pPr>
            <a:r>
              <a:rPr lang="uk-UA" dirty="0" smtClean="0"/>
              <a:t>	</a:t>
            </a:r>
            <a:r>
              <a:rPr lang="en-US" dirty="0" smtClean="0"/>
              <a:t> You must see a lawyer. (strong advice)</a:t>
            </a:r>
            <a:endParaRPr lang="uk-UA" dirty="0" smtClean="0"/>
          </a:p>
          <a:p>
            <a:pPr marL="0" indent="0">
              <a:buNone/>
            </a:pPr>
            <a:r>
              <a:rPr lang="uk-UA" dirty="0"/>
              <a:t>	</a:t>
            </a:r>
            <a:r>
              <a:rPr lang="en-US" dirty="0" smtClean="0"/>
              <a:t>You had better see a lawyer. (less emphatic than must)</a:t>
            </a:r>
          </a:p>
        </p:txBody>
      </p:sp>
    </p:spTree>
    <p:extLst>
      <p:ext uri="{BB962C8B-B14F-4D97-AF65-F5344CB8AC3E}">
        <p14:creationId xmlns:p14="http://schemas.microsoft.com/office/powerpoint/2010/main" val="19115961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0826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2) Preference (</a:t>
            </a:r>
            <a:r>
              <a:rPr lang="uk-UA" dirty="0" smtClean="0"/>
              <a:t>перевага)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838200" y="1342103"/>
            <a:ext cx="10515600" cy="48348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Somebody would rather</a:t>
            </a:r>
            <a:r>
              <a:rPr lang="uk-UA" dirty="0" smtClean="0"/>
              <a:t>			</a:t>
            </a:r>
            <a:r>
              <a:rPr lang="en-US" dirty="0" smtClean="0"/>
              <a:t>do </a:t>
            </a:r>
            <a:r>
              <a:rPr lang="en-US" dirty="0" err="1" smtClean="0"/>
              <a:t>smth</a:t>
            </a:r>
            <a:r>
              <a:rPr lang="uk-UA" dirty="0" smtClean="0"/>
              <a:t> /</a:t>
            </a:r>
            <a:r>
              <a:rPr lang="en-US" dirty="0" smtClean="0"/>
              <a:t>not do </a:t>
            </a:r>
            <a:r>
              <a:rPr lang="en-US" dirty="0" err="1" smtClean="0"/>
              <a:t>smth</a:t>
            </a:r>
            <a:endParaRPr lang="en-US" dirty="0" smtClean="0"/>
          </a:p>
          <a:p>
            <a:pPr marL="0" indent="0">
              <a:buNone/>
            </a:pPr>
            <a:r>
              <a:rPr lang="uk-UA" dirty="0"/>
              <a:t>	</a:t>
            </a:r>
            <a:r>
              <a:rPr lang="uk-UA" dirty="0" smtClean="0"/>
              <a:t>	</a:t>
            </a:r>
            <a:r>
              <a:rPr lang="en-US" dirty="0" smtClean="0"/>
              <a:t>had rather </a:t>
            </a:r>
          </a:p>
          <a:p>
            <a:pPr marL="0" indent="0">
              <a:buNone/>
            </a:pPr>
            <a:r>
              <a:rPr lang="uk-UA" dirty="0" smtClean="0"/>
              <a:t>		</a:t>
            </a:r>
            <a:r>
              <a:rPr lang="en-US" dirty="0" smtClean="0"/>
              <a:t>would sooner</a:t>
            </a:r>
          </a:p>
          <a:p>
            <a:pPr marL="0" indent="0">
              <a:buNone/>
            </a:pPr>
            <a:r>
              <a:rPr lang="uk-UA" dirty="0"/>
              <a:t>	</a:t>
            </a:r>
            <a:r>
              <a:rPr lang="uk-UA" dirty="0" smtClean="0"/>
              <a:t>	</a:t>
            </a:r>
            <a:r>
              <a:rPr lang="en-US" dirty="0" smtClean="0"/>
              <a:t>had sooner</a:t>
            </a:r>
            <a:endParaRPr lang="uk-UA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uk-UA" dirty="0" smtClean="0"/>
              <a:t>	</a:t>
            </a:r>
            <a:r>
              <a:rPr lang="en-US" dirty="0" smtClean="0"/>
              <a:t>She would rather stay at home with a good book.</a:t>
            </a: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	</a:t>
            </a:r>
            <a:r>
              <a:rPr lang="en-US" dirty="0" smtClean="0"/>
              <a:t>I had rather not interfere.</a:t>
            </a:r>
          </a:p>
          <a:p>
            <a:pPr marL="0" indent="0">
              <a:buNone/>
            </a:pPr>
            <a:r>
              <a:rPr lang="en-US" b="1" dirty="0" smtClean="0"/>
              <a:t>Note 1. </a:t>
            </a:r>
            <a:r>
              <a:rPr lang="en-US" dirty="0" smtClean="0"/>
              <a:t>We use WOULD RATHER + Perfect Infinitive to express preference about</a:t>
            </a:r>
            <a:r>
              <a:rPr lang="uk-UA" dirty="0" smtClean="0"/>
              <a:t> </a:t>
            </a:r>
            <a:r>
              <a:rPr lang="en-US" dirty="0" smtClean="0"/>
              <a:t>an action in the past.: </a:t>
            </a:r>
            <a:endParaRPr lang="uk-UA" dirty="0" smtClean="0"/>
          </a:p>
          <a:p>
            <a:pPr marL="0" indent="0">
              <a:buNone/>
            </a:pPr>
            <a:r>
              <a:rPr lang="uk-UA" dirty="0"/>
              <a:t>	</a:t>
            </a:r>
            <a:r>
              <a:rPr lang="en-US" dirty="0" smtClean="0"/>
              <a:t>I’d rather not have gone to the dinner party last night.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3189659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726256"/>
          </a:xfrm>
        </p:spPr>
        <p:txBody>
          <a:bodyPr>
            <a:normAutofit/>
          </a:bodyPr>
          <a:lstStyle/>
          <a:p>
            <a:r>
              <a:rPr lang="en-US" sz="4000" dirty="0" smtClean="0"/>
              <a:t>3) Wish (</a:t>
            </a:r>
            <a:r>
              <a:rPr lang="uk-UA" sz="4000" dirty="0" smtClean="0"/>
              <a:t>побажання)</a:t>
            </a:r>
            <a:endParaRPr lang="uk-UA" sz="4000" dirty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9788" y="1224116"/>
            <a:ext cx="5157787" cy="1784555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If only </a:t>
            </a:r>
            <a:r>
              <a:rPr lang="en-US" dirty="0" err="1" smtClean="0"/>
              <a:t>smb</a:t>
            </a:r>
            <a:endParaRPr lang="en-US" dirty="0" smtClean="0"/>
          </a:p>
          <a:p>
            <a:r>
              <a:rPr lang="en-US" dirty="0" smtClean="0"/>
              <a:t>Oh, if </a:t>
            </a:r>
            <a:r>
              <a:rPr lang="en-US" dirty="0" err="1" smtClean="0"/>
              <a:t>smb</a:t>
            </a:r>
            <a:endParaRPr lang="en-US" dirty="0" smtClean="0"/>
          </a:p>
          <a:p>
            <a:r>
              <a:rPr lang="en-US" dirty="0" smtClean="0"/>
              <a:t>Oh, that</a:t>
            </a:r>
            <a:endParaRPr lang="uk-UA" dirty="0" smtClean="0"/>
          </a:p>
          <a:p>
            <a:pPr algn="ctr"/>
            <a:r>
              <a:rPr lang="en-US" b="0" i="1" dirty="0" smtClean="0"/>
              <a:t> If only I knew it for sure! 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839788" y="3215147"/>
            <a:ext cx="5157787" cy="2974515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Note 1. </a:t>
            </a:r>
            <a:r>
              <a:rPr lang="en-US" dirty="0" smtClean="0"/>
              <a:t>We use WOULD to talk about things that we </a:t>
            </a:r>
            <a:r>
              <a:rPr lang="en-US" b="1" i="1" dirty="0" smtClean="0"/>
              <a:t>would like people (not) to do.</a:t>
            </a:r>
          </a:p>
          <a:p>
            <a:pPr marL="0" indent="0">
              <a:buNone/>
            </a:pPr>
            <a:r>
              <a:rPr lang="en-US" dirty="0" smtClean="0"/>
              <a:t>This often expresses dissatisfaction or annoyance; it can sound critical and dramatic: </a:t>
            </a:r>
            <a:endParaRPr lang="uk-UA" dirty="0" smtClean="0"/>
          </a:p>
          <a:p>
            <a:pPr marL="0" indent="0" algn="ctr">
              <a:buNone/>
            </a:pPr>
            <a:r>
              <a:rPr lang="en-US" i="1" dirty="0" smtClean="0"/>
              <a:t>If only</a:t>
            </a:r>
            <a:r>
              <a:rPr lang="uk-UA" i="1" dirty="0" smtClean="0"/>
              <a:t> </a:t>
            </a:r>
            <a:r>
              <a:rPr lang="en-US" i="1" dirty="0" smtClean="0"/>
              <a:t>the postman would come!</a:t>
            </a:r>
          </a:p>
          <a:p>
            <a:pPr marL="0" indent="0">
              <a:buNone/>
            </a:pPr>
            <a:r>
              <a:rPr lang="en-US" dirty="0" smtClean="0"/>
              <a:t>We can use this structure to talk about things as well as people: </a:t>
            </a:r>
            <a:endParaRPr lang="uk-UA" dirty="0" smtClean="0"/>
          </a:p>
          <a:p>
            <a:pPr marL="0" indent="0" algn="ctr">
              <a:buNone/>
            </a:pPr>
            <a:r>
              <a:rPr lang="en-US" i="1" dirty="0" smtClean="0"/>
              <a:t>If only it would stop raining!</a:t>
            </a:r>
            <a:endParaRPr lang="uk-UA" i="1" dirty="0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6172200" y="1224116"/>
            <a:ext cx="5183188" cy="1784555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did </a:t>
            </a:r>
            <a:r>
              <a:rPr lang="en-US" dirty="0" err="1" smtClean="0"/>
              <a:t>smth</a:t>
            </a:r>
            <a:r>
              <a:rPr lang="en-US" dirty="0" smtClean="0"/>
              <a:t> (</a:t>
            </a:r>
            <a:r>
              <a:rPr lang="en-US" b="0" dirty="0" smtClean="0"/>
              <a:t>Present Subjunctive II;</a:t>
            </a:r>
            <a:r>
              <a:rPr lang="uk-UA" b="0" dirty="0" smtClean="0"/>
              <a:t> </a:t>
            </a:r>
            <a:r>
              <a:rPr lang="en-US" b="0" dirty="0" smtClean="0"/>
              <a:t> for present or future actions</a:t>
            </a:r>
            <a:r>
              <a:rPr lang="en-US" dirty="0" smtClean="0"/>
              <a:t>)</a:t>
            </a:r>
            <a:endParaRPr lang="uk-UA" dirty="0" smtClean="0"/>
          </a:p>
          <a:p>
            <a:r>
              <a:rPr lang="en-US" dirty="0" smtClean="0"/>
              <a:t>had done </a:t>
            </a:r>
            <a:r>
              <a:rPr lang="en-US" dirty="0" err="1" smtClean="0"/>
              <a:t>smth</a:t>
            </a:r>
            <a:r>
              <a:rPr lang="en-US" dirty="0" smtClean="0"/>
              <a:t> (</a:t>
            </a:r>
            <a:r>
              <a:rPr lang="en-US" b="0" dirty="0" smtClean="0"/>
              <a:t>Past Subjunctive II;  for past actions</a:t>
            </a:r>
            <a:r>
              <a:rPr lang="en-US" dirty="0" smtClean="0"/>
              <a:t>)</a:t>
            </a:r>
            <a:endParaRPr lang="uk-UA" dirty="0" smtClean="0"/>
          </a:p>
          <a:p>
            <a:pPr algn="ctr"/>
            <a:r>
              <a:rPr lang="en-US" b="0" i="1" dirty="0" smtClean="0"/>
              <a:t>If only I had known about it earlier!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6172200" y="3215147"/>
            <a:ext cx="5183188" cy="2974516"/>
          </a:xfrm>
        </p:spPr>
        <p:txBody>
          <a:bodyPr>
            <a:normAutofit/>
          </a:bodyPr>
          <a:lstStyle/>
          <a:p>
            <a:r>
              <a:rPr lang="en-US" b="1" dirty="0" smtClean="0"/>
              <a:t>Note 2. </a:t>
            </a:r>
            <a:r>
              <a:rPr lang="en-US" dirty="0" smtClean="0"/>
              <a:t>Subjunctive II of the modal verbs is often used to express that something is</a:t>
            </a:r>
            <a:r>
              <a:rPr lang="uk-UA" dirty="0" smtClean="0"/>
              <a:t> </a:t>
            </a:r>
            <a:r>
              <a:rPr lang="en-US" b="1" i="1" dirty="0" smtClean="0"/>
              <a:t>desirable, advisable or possible</a:t>
            </a:r>
            <a:r>
              <a:rPr lang="en-US" dirty="0" smtClean="0"/>
              <a:t>: </a:t>
            </a:r>
            <a:endParaRPr lang="uk-UA" dirty="0" smtClean="0"/>
          </a:p>
          <a:p>
            <a:pPr marL="0" indent="0" algn="ctr">
              <a:buNone/>
            </a:pPr>
            <a:r>
              <a:rPr lang="en-US" dirty="0" smtClean="0"/>
              <a:t>Can you tell us if there’s a farm near here where we could</a:t>
            </a:r>
            <a:r>
              <a:rPr lang="uk-UA" dirty="0" smtClean="0"/>
              <a:t> </a:t>
            </a:r>
            <a:r>
              <a:rPr lang="en-US" dirty="0" smtClean="0"/>
              <a:t>stay the night?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62434557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606</Words>
  <Application>Microsoft Office PowerPoint</Application>
  <PresentationFormat>Широкий екран</PresentationFormat>
  <Paragraphs>73</Paragraphs>
  <Slides>8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Тема Office</vt:lpstr>
      <vt:lpstr>THE OBLIQUE MOODS </vt:lpstr>
      <vt:lpstr>THE SYSTEM OF THE OBLIQUE MOODS FORMS The Category of Mood</vt:lpstr>
      <vt:lpstr>The Oblique Moods Forms in English</vt:lpstr>
      <vt:lpstr>The Independent Usage of Subjunctive I</vt:lpstr>
      <vt:lpstr>The Independent Usage of Subjunctive II Subjunctive II is used in sentences which express:</vt:lpstr>
      <vt:lpstr>Презентація PowerPoint</vt:lpstr>
      <vt:lpstr>2) Preference (перевага)</vt:lpstr>
      <vt:lpstr>3) Wish (побажання)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OBLIQUE MOODS </dc:title>
  <dc:creator>Admin</dc:creator>
  <cp:lastModifiedBy>Admin</cp:lastModifiedBy>
  <cp:revision>5</cp:revision>
  <dcterms:created xsi:type="dcterms:W3CDTF">2026-04-20T07:56:55Z</dcterms:created>
  <dcterms:modified xsi:type="dcterms:W3CDTF">2026-04-20T08:40:20Z</dcterms:modified>
</cp:coreProperties>
</file>