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325" r:id="rId3"/>
    <p:sldId id="348" r:id="rId4"/>
    <p:sldId id="326" r:id="rId5"/>
    <p:sldId id="331" r:id="rId6"/>
    <p:sldId id="257" r:id="rId7"/>
    <p:sldId id="303" r:id="rId8"/>
    <p:sldId id="258" r:id="rId9"/>
    <p:sldId id="259" r:id="rId10"/>
    <p:sldId id="260" r:id="rId11"/>
    <p:sldId id="332" r:id="rId12"/>
    <p:sldId id="261" r:id="rId13"/>
    <p:sldId id="262" r:id="rId14"/>
    <p:sldId id="333" r:id="rId15"/>
    <p:sldId id="263" r:id="rId16"/>
    <p:sldId id="264" r:id="rId17"/>
    <p:sldId id="265" r:id="rId18"/>
    <p:sldId id="266" r:id="rId19"/>
    <p:sldId id="267" r:id="rId20"/>
    <p:sldId id="268" r:id="rId21"/>
    <p:sldId id="288" r:id="rId22"/>
    <p:sldId id="289" r:id="rId23"/>
    <p:sldId id="269" r:id="rId24"/>
    <p:sldId id="270" r:id="rId25"/>
    <p:sldId id="271" r:id="rId26"/>
    <p:sldId id="272" r:id="rId27"/>
    <p:sldId id="298" r:id="rId28"/>
    <p:sldId id="300" r:id="rId29"/>
    <p:sldId id="299" r:id="rId30"/>
    <p:sldId id="301" r:id="rId31"/>
    <p:sldId id="302"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6" autoAdjust="0"/>
    <p:restoredTop sz="94660"/>
  </p:normalViewPr>
  <p:slideViewPr>
    <p:cSldViewPr snapToGrid="0">
      <p:cViewPr varScale="1">
        <p:scale>
          <a:sx n="95" d="100"/>
          <a:sy n="95" d="100"/>
        </p:scale>
        <p:origin x="72" y="46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905457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041750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229275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796253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741280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970273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677641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599786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542394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344973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2/17/2025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402682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7662812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63BB64-9B60-4A19-BA4D-A9ED61ACA0D6}"/>
              </a:ext>
            </a:extLst>
          </p:cNvPr>
          <p:cNvSpPr>
            <a:spLocks noGrp="1"/>
          </p:cNvSpPr>
          <p:nvPr>
            <p:ph type="ctrTitle"/>
          </p:nvPr>
        </p:nvSpPr>
        <p:spPr>
          <a:xfrm>
            <a:off x="815009" y="924339"/>
            <a:ext cx="10187609" cy="3976890"/>
          </a:xfrm>
        </p:spPr>
        <p:txBody>
          <a:bodyPr/>
          <a:lstStyle/>
          <a:p>
            <a:r>
              <a:rPr lang="uk-UA" sz="5400" b="1" dirty="0"/>
              <a:t>Еволюція та моделі </a:t>
            </a:r>
            <a:r>
              <a:rPr lang="uk-UA" sz="5400" b="1" dirty="0" err="1"/>
              <a:t>ЕЛЕКТРОННого</a:t>
            </a:r>
            <a:r>
              <a:rPr lang="uk-UA" sz="5400" b="1"/>
              <a:t> </a:t>
            </a:r>
            <a:r>
              <a:rPr lang="uk-UA" sz="5400" b="1" dirty="0"/>
              <a:t>УРЯДУВАННЯ</a:t>
            </a:r>
            <a:endParaRPr lang="ru-RU" sz="5400" b="1" dirty="0"/>
          </a:p>
        </p:txBody>
      </p:sp>
    </p:spTree>
    <p:extLst>
      <p:ext uri="{BB962C8B-B14F-4D97-AF65-F5344CB8AC3E}">
        <p14:creationId xmlns:p14="http://schemas.microsoft.com/office/powerpoint/2010/main" val="3374296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6D6B73-2B8E-4139-B440-CD713290393D}"/>
              </a:ext>
            </a:extLst>
          </p:cNvPr>
          <p:cNvSpPr txBox="1"/>
          <p:nvPr/>
        </p:nvSpPr>
        <p:spPr>
          <a:xfrm>
            <a:off x="636233" y="81677"/>
            <a:ext cx="10919534" cy="6747809"/>
          </a:xfrm>
          <a:prstGeom prst="rect">
            <a:avLst/>
          </a:prstGeom>
          <a:noFill/>
        </p:spPr>
        <p:txBody>
          <a:bodyPr wrap="square">
            <a:spAutoFit/>
          </a:bodyPr>
          <a:lstStyle/>
          <a:p>
            <a:pPr marL="140970" marR="1202055" indent="448945" algn="r">
              <a:lnSpc>
                <a:spcPct val="150000"/>
              </a:lnSpc>
            </a:pPr>
            <a:r>
              <a:rPr lang="uk-UA" sz="2800" b="1" dirty="0">
                <a:effectLst/>
                <a:latin typeface="Times New Roman" panose="02020603050405020304" pitchFamily="18" charset="0"/>
                <a:ea typeface="Times New Roman" panose="02020603050405020304" pitchFamily="18" charset="0"/>
              </a:rPr>
              <a:t>Схематично, перехід до е-урядування починається з</a:t>
            </a:r>
            <a:r>
              <a:rPr lang="uk-UA" sz="2800" b="1" spc="-90" dirty="0">
                <a:effectLst/>
                <a:latin typeface="Times New Roman" panose="02020603050405020304" pitchFamily="18" charset="0"/>
                <a:ea typeface="Times New Roman" panose="02020603050405020304" pitchFamily="18" charset="0"/>
              </a:rPr>
              <a:t> </a:t>
            </a:r>
            <a:r>
              <a:rPr lang="uk-UA" sz="2800" b="1" dirty="0">
                <a:effectLst/>
                <a:latin typeface="Times New Roman" panose="02020603050405020304" pitchFamily="18" charset="0"/>
                <a:ea typeface="Times New Roman" panose="02020603050405020304" pitchFamily="18" charset="0"/>
              </a:rPr>
              <a:t>того,</a:t>
            </a:r>
            <a:r>
              <a:rPr lang="uk-UA" sz="2800" b="1" spc="-20" dirty="0">
                <a:effectLst/>
                <a:latin typeface="Times New Roman" panose="02020603050405020304" pitchFamily="18" charset="0"/>
                <a:ea typeface="Times New Roman" panose="02020603050405020304" pitchFamily="18" charset="0"/>
              </a:rPr>
              <a:t> </a:t>
            </a:r>
            <a:r>
              <a:rPr lang="uk-UA" sz="2800" b="1" dirty="0">
                <a:effectLst/>
                <a:latin typeface="Times New Roman" panose="02020603050405020304" pitchFamily="18" charset="0"/>
                <a:ea typeface="Times New Roman" panose="02020603050405020304" pitchFamily="18" charset="0"/>
              </a:rPr>
              <a:t>що: </a:t>
            </a:r>
            <a:r>
              <a:rPr lang="uk-UA" sz="2800" b="1" spc="165" dirty="0">
                <a:effectLst/>
                <a:latin typeface="Times New Roman" panose="02020603050405020304" pitchFamily="18" charset="0"/>
                <a:ea typeface="Times New Roman" panose="02020603050405020304" pitchFamily="18" charset="0"/>
              </a:rPr>
              <a:t> </a:t>
            </a:r>
            <a:endParaRPr lang="ru-RU" sz="2000" b="1" dirty="0">
              <a:effectLst/>
              <a:latin typeface="Times New Roman" panose="02020603050405020304" pitchFamily="18" charset="0"/>
              <a:ea typeface="Times New Roman" panose="02020603050405020304" pitchFamily="18" charset="0"/>
            </a:endParaRPr>
          </a:p>
          <a:p>
            <a:pPr marL="1143000" marR="1202055" lvl="2" indent="-228600" algn="just">
              <a:lnSpc>
                <a:spcPct val="150000"/>
              </a:lnSpc>
              <a:spcAft>
                <a:spcPts val="0"/>
              </a:spcAft>
              <a:buFont typeface="+mj-lt"/>
              <a:buAutoNum type="arabicPeriod"/>
            </a:pPr>
            <a:r>
              <a:rPr lang="uk-UA" sz="2000" u="none" strike="noStrike" dirty="0">
                <a:solidFill>
                  <a:srgbClr val="434343"/>
                </a:solidFill>
                <a:effectLst/>
                <a:latin typeface="Times New Roman" panose="02020603050405020304" pitchFamily="18" charset="0"/>
                <a:ea typeface="Times New Roman" panose="02020603050405020304" pitchFamily="18" charset="0"/>
              </a:rPr>
              <a:t>органи влади </a:t>
            </a:r>
            <a:r>
              <a:rPr lang="uk-UA" sz="2000" dirty="0">
                <a:effectLst/>
                <a:latin typeface="Times New Roman" panose="02020603050405020304" pitchFamily="18" charset="0"/>
                <a:ea typeface="Times New Roman" panose="02020603050405020304" pitchFamily="18" charset="0"/>
              </a:rPr>
              <a:t>починають використовувати</a:t>
            </a:r>
            <a:r>
              <a:rPr lang="uk-UA" sz="2000" spc="-10" dirty="0">
                <a:effectLst/>
                <a:latin typeface="Times New Roman" panose="02020603050405020304" pitchFamily="18" charset="0"/>
                <a:ea typeface="Times New Roman" panose="02020603050405020304" pitchFamily="18" charset="0"/>
              </a:rPr>
              <a:t> </a:t>
            </a:r>
            <a:r>
              <a:rPr lang="uk-UA" sz="2000" u="none" strike="noStrike" dirty="0">
                <a:solidFill>
                  <a:srgbClr val="434343"/>
                </a:solidFill>
                <a:effectLst/>
                <a:latin typeface="Times New Roman" panose="02020603050405020304" pitchFamily="18" charset="0"/>
                <a:ea typeface="Times New Roman" panose="02020603050405020304" pitchFamily="18" charset="0"/>
              </a:rPr>
              <a:t>Інтернет</a:t>
            </a:r>
            <a:r>
              <a:rPr lang="uk-UA" sz="2000" dirty="0">
                <a:effectLst/>
                <a:latin typeface="Times New Roman" panose="02020603050405020304" pitchFamily="18" charset="0"/>
                <a:ea typeface="Times New Roman" panose="02020603050405020304" pitchFamily="18" charset="0"/>
              </a:rPr>
              <a:t>;</a:t>
            </a:r>
            <a:endParaRPr lang="ru-RU" sz="2000" dirty="0">
              <a:effectLst/>
              <a:latin typeface="Times New Roman" panose="02020603050405020304" pitchFamily="18" charset="0"/>
              <a:ea typeface="Times New Roman" panose="02020603050405020304" pitchFamily="18" charset="0"/>
            </a:endParaRPr>
          </a:p>
          <a:p>
            <a:pPr marL="1143000" marR="414655" lvl="2" indent="-228600" algn="just">
              <a:lnSpc>
                <a:spcPct val="150000"/>
              </a:lnSpc>
              <a:spcAft>
                <a:spcPts val="0"/>
              </a:spcAft>
              <a:buFont typeface="+mj-lt"/>
              <a:buAutoNum type="arabicPeriod"/>
            </a:pPr>
            <a:r>
              <a:rPr lang="uk-UA" sz="2000" dirty="0">
                <a:effectLst/>
                <a:latin typeface="Times New Roman" panose="02020603050405020304" pitchFamily="18" charset="0"/>
                <a:ea typeface="Times New Roman" panose="02020603050405020304" pitchFamily="18" charset="0"/>
              </a:rPr>
              <a:t>потім вони надають повну динамічну інформацію з можливістю пошуку за базами даних і службою відповідей на посилання електронною поштою;</a:t>
            </a:r>
            <a:endParaRPr lang="ru-RU" sz="2000" dirty="0">
              <a:effectLst/>
              <a:latin typeface="Times New Roman" panose="02020603050405020304" pitchFamily="18" charset="0"/>
              <a:ea typeface="Times New Roman" panose="02020603050405020304" pitchFamily="18" charset="0"/>
            </a:endParaRPr>
          </a:p>
          <a:p>
            <a:pPr marL="1143000" marR="410210" lvl="2" indent="-228600" algn="just">
              <a:lnSpc>
                <a:spcPct val="150000"/>
              </a:lnSpc>
              <a:spcAft>
                <a:spcPts val="0"/>
              </a:spcAft>
              <a:buFont typeface="+mj-lt"/>
              <a:buAutoNum type="arabicPeriod"/>
            </a:pPr>
            <a:r>
              <a:rPr lang="uk-UA" sz="2000" dirty="0">
                <a:effectLst/>
                <a:latin typeface="Times New Roman" panose="02020603050405020304" pitchFamily="18" charset="0"/>
                <a:ea typeface="Times New Roman" panose="02020603050405020304" pitchFamily="18" charset="0"/>
              </a:rPr>
              <a:t>наступним кроком є надання </a:t>
            </a:r>
            <a:r>
              <a:rPr lang="uk-UA" sz="2000" u="none" strike="noStrike" dirty="0">
                <a:solidFill>
                  <a:srgbClr val="434343"/>
                </a:solidFill>
                <a:effectLst/>
                <a:latin typeface="Times New Roman" panose="02020603050405020304" pitchFamily="18" charset="0"/>
                <a:ea typeface="Times New Roman" panose="02020603050405020304" pitchFamily="18" charset="0"/>
              </a:rPr>
              <a:t>органами влади </a:t>
            </a:r>
            <a:r>
              <a:rPr lang="uk-UA" sz="2000" dirty="0">
                <a:effectLst/>
                <a:latin typeface="Times New Roman" panose="02020603050405020304" pitchFamily="18" charset="0"/>
                <a:ea typeface="Times New Roman" panose="02020603050405020304" pitchFamily="18" charset="0"/>
              </a:rPr>
              <a:t>інтерактивних послуг, які дозволяють громадянам, зайшовши на відповідний офіційний веб-сайт, заповнити різноманітні форми, бланки, ставити запитання, призначати зустрічі, шукати роботу</a:t>
            </a:r>
            <a:r>
              <a:rPr lang="uk-UA" sz="2000" spc="-2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тощо;</a:t>
            </a:r>
            <a:endParaRPr lang="ru-RU" sz="2000" dirty="0">
              <a:effectLst/>
              <a:latin typeface="Times New Roman" panose="02020603050405020304" pitchFamily="18" charset="0"/>
              <a:ea typeface="Times New Roman" panose="02020603050405020304" pitchFamily="18" charset="0"/>
            </a:endParaRPr>
          </a:p>
          <a:p>
            <a:pPr marL="1143000" marR="412115" lvl="2" indent="-228600" algn="just">
              <a:lnSpc>
                <a:spcPct val="150000"/>
              </a:lnSpc>
              <a:spcAft>
                <a:spcPts val="0"/>
              </a:spcAft>
              <a:buFont typeface="+mj-lt"/>
              <a:buAutoNum type="arabicPeriod"/>
            </a:pPr>
            <a:r>
              <a:rPr lang="uk-UA" sz="2000" dirty="0">
                <a:effectLst/>
                <a:latin typeface="Times New Roman" panose="02020603050405020304" pitchFamily="18" charset="0"/>
                <a:ea typeface="Times New Roman" panose="02020603050405020304" pitchFamily="18" charset="0"/>
              </a:rPr>
              <a:t>наступний крок - можливість отримання адміністративні послуг через </a:t>
            </a:r>
            <a:r>
              <a:rPr lang="uk-UA" sz="2000" u="none" strike="noStrike" dirty="0">
                <a:solidFill>
                  <a:srgbClr val="434343"/>
                </a:solidFill>
                <a:effectLst/>
                <a:latin typeface="Times New Roman" panose="02020603050405020304" pitchFamily="18" charset="0"/>
                <a:ea typeface="Times New Roman" panose="02020603050405020304" pitchFamily="18" charset="0"/>
              </a:rPr>
              <a:t>Інтернет</a:t>
            </a:r>
            <a:r>
              <a:rPr lang="uk-UA" sz="2000" dirty="0">
                <a:effectLst/>
                <a:latin typeface="Times New Roman" panose="02020603050405020304" pitchFamily="18" charset="0"/>
                <a:ea typeface="Times New Roman" panose="02020603050405020304" pitchFamily="18" charset="0"/>
              </a:rPr>
              <a:t>: отримання ліцензій, дозволів, подання податкових декларацій, сплата штрафів, звернення за соціальними пільгами тощо. Це, у свою чергу, </a:t>
            </a:r>
            <a:r>
              <a:rPr lang="uk-UA" sz="2000" spc="-5" dirty="0">
                <a:effectLst/>
                <a:latin typeface="Times New Roman" panose="02020603050405020304" pitchFamily="18" charset="0"/>
                <a:ea typeface="Times New Roman" panose="02020603050405020304" pitchFamily="18" charset="0"/>
              </a:rPr>
              <a:t>вимага</a:t>
            </a:r>
            <a:r>
              <a:rPr lang="uk-UA" sz="2000" dirty="0">
                <a:effectLst/>
                <a:latin typeface="Times New Roman" panose="02020603050405020304" pitchFamily="18" charset="0"/>
                <a:ea typeface="Times New Roman" panose="02020603050405020304" pitchFamily="18" charset="0"/>
              </a:rPr>
              <a:t>є </a:t>
            </a:r>
            <a:r>
              <a:rPr lang="uk-UA" sz="2000" spc="-150" dirty="0">
                <a:effectLst/>
                <a:latin typeface="Times New Roman" panose="02020603050405020304" pitchFamily="18" charset="0"/>
                <a:ea typeface="Times New Roman" panose="02020603050405020304" pitchFamily="18" charset="0"/>
              </a:rPr>
              <a:t> </a:t>
            </a:r>
            <a:r>
              <a:rPr lang="uk-UA" sz="2000" spc="-10" dirty="0">
                <a:effectLst/>
                <a:latin typeface="Times New Roman" panose="02020603050405020304" pitchFamily="18" charset="0"/>
                <a:ea typeface="Times New Roman" panose="02020603050405020304" pitchFamily="18" charset="0"/>
              </a:rPr>
              <a:t>пі</a:t>
            </a:r>
            <a:r>
              <a:rPr lang="uk-UA" sz="2000" dirty="0">
                <a:effectLst/>
                <a:latin typeface="Times New Roman" panose="02020603050405020304" pitchFamily="18" charset="0"/>
                <a:ea typeface="Times New Roman" panose="02020603050405020304" pitchFamily="18" charset="0"/>
              </a:rPr>
              <a:t>д</a:t>
            </a:r>
            <a:r>
              <a:rPr lang="uk-UA" sz="2000" spc="-5" dirty="0">
                <a:effectLst/>
                <a:latin typeface="Times New Roman" panose="02020603050405020304" pitchFamily="18" charset="0"/>
                <a:ea typeface="Times New Roman" panose="02020603050405020304" pitchFamily="18" charset="0"/>
              </a:rPr>
              <a:t>вищ</a:t>
            </a:r>
            <a:r>
              <a:rPr lang="uk-UA" sz="2000" spc="-15" dirty="0">
                <a:effectLst/>
                <a:latin typeface="Times New Roman" panose="02020603050405020304" pitchFamily="18" charset="0"/>
                <a:ea typeface="Times New Roman" panose="02020603050405020304" pitchFamily="18" charset="0"/>
              </a:rPr>
              <a:t>е</a:t>
            </a:r>
            <a:r>
              <a:rPr lang="uk-UA" sz="2000" spc="-10" dirty="0">
                <a:effectLst/>
                <a:latin typeface="Times New Roman" panose="02020603050405020304" pitchFamily="18" charset="0"/>
                <a:ea typeface="Times New Roman" panose="02020603050405020304" pitchFamily="18" charset="0"/>
              </a:rPr>
              <a:t>нн</a:t>
            </a:r>
            <a:r>
              <a:rPr lang="uk-UA" sz="2000" dirty="0">
                <a:effectLst/>
                <a:latin typeface="Times New Roman" panose="02020603050405020304" pitchFamily="18" charset="0"/>
                <a:ea typeface="Times New Roman" panose="02020603050405020304" pitchFamily="18" charset="0"/>
              </a:rPr>
              <a:t>я </a:t>
            </a:r>
            <a:r>
              <a:rPr lang="uk-UA" sz="2000" spc="-15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без</a:t>
            </a:r>
            <a:r>
              <a:rPr lang="uk-UA" sz="2000" spc="-10" dirty="0">
                <a:effectLst/>
                <a:latin typeface="Times New Roman" panose="02020603050405020304" pitchFamily="18" charset="0"/>
                <a:ea typeface="Times New Roman" panose="02020603050405020304" pitchFamily="18" charset="0"/>
              </a:rPr>
              <a:t>п</a:t>
            </a:r>
            <a:r>
              <a:rPr lang="uk-UA" sz="2000" dirty="0">
                <a:effectLst/>
                <a:latin typeface="Times New Roman" panose="02020603050405020304" pitchFamily="18" charset="0"/>
                <a:ea typeface="Times New Roman" panose="02020603050405020304" pitchFamily="18" charset="0"/>
              </a:rPr>
              <a:t>еки </a:t>
            </a:r>
            <a:r>
              <a:rPr lang="uk-UA" sz="2000" spc="-15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і</a:t>
            </a:r>
            <a:r>
              <a:rPr lang="uk-UA" sz="2000" spc="-10" dirty="0">
                <a:effectLst/>
                <a:latin typeface="Times New Roman" panose="02020603050405020304" pitchFamily="18" charset="0"/>
                <a:ea typeface="Times New Roman" panose="02020603050405020304" pitchFamily="18" charset="0"/>
              </a:rPr>
              <a:t>н</a:t>
            </a:r>
            <a:r>
              <a:rPr lang="uk-UA" sz="2000" dirty="0">
                <a:effectLst/>
                <a:latin typeface="Times New Roman" panose="02020603050405020304" pitchFamily="18" charset="0"/>
                <a:ea typeface="Times New Roman" panose="02020603050405020304" pitchFamily="18" charset="0"/>
              </a:rPr>
              <a:t>фраст</a:t>
            </a:r>
            <a:r>
              <a:rPr lang="uk-UA" sz="2000" spc="-10" dirty="0">
                <a:effectLst/>
                <a:latin typeface="Times New Roman" panose="02020603050405020304" pitchFamily="18" charset="0"/>
                <a:ea typeface="Times New Roman" panose="02020603050405020304" pitchFamily="18" charset="0"/>
              </a:rPr>
              <a:t>р</a:t>
            </a:r>
            <a:r>
              <a:rPr lang="uk-UA" sz="2000" spc="-20" dirty="0">
                <a:effectLst/>
                <a:latin typeface="Times New Roman" panose="02020603050405020304" pitchFamily="18" charset="0"/>
                <a:ea typeface="Times New Roman" panose="02020603050405020304" pitchFamily="18" charset="0"/>
              </a:rPr>
              <a:t>у</a:t>
            </a:r>
            <a:r>
              <a:rPr lang="uk-UA" sz="2000" dirty="0">
                <a:effectLst/>
                <a:latin typeface="Times New Roman" panose="02020603050405020304" pitchFamily="18" charset="0"/>
                <a:ea typeface="Times New Roman" panose="02020603050405020304" pitchFamily="18" charset="0"/>
              </a:rPr>
              <a:t>к</a:t>
            </a:r>
            <a:r>
              <a:rPr lang="uk-UA" sz="2000" spc="10" dirty="0">
                <a:effectLst/>
                <a:latin typeface="Times New Roman" panose="02020603050405020304" pitchFamily="18" charset="0"/>
                <a:ea typeface="Times New Roman" panose="02020603050405020304" pitchFamily="18" charset="0"/>
              </a:rPr>
              <a:t>т</a:t>
            </a:r>
            <a:r>
              <a:rPr lang="uk-UA" sz="2000" spc="-20" dirty="0">
                <a:effectLst/>
                <a:latin typeface="Times New Roman" panose="02020603050405020304" pitchFamily="18" charset="0"/>
                <a:ea typeface="Times New Roman" panose="02020603050405020304" pitchFamily="18" charset="0"/>
              </a:rPr>
              <a:t>у</a:t>
            </a:r>
            <a:r>
              <a:rPr lang="uk-UA" sz="2000" dirty="0">
                <a:effectLst/>
                <a:latin typeface="Times New Roman" panose="02020603050405020304" pitchFamily="18" charset="0"/>
                <a:ea typeface="Times New Roman" panose="02020603050405020304" pitchFamily="18" charset="0"/>
              </a:rPr>
              <a:t>ри </a:t>
            </a:r>
            <a:r>
              <a:rPr lang="uk-UA" sz="2000" spc="-135" dirty="0">
                <a:effectLst/>
                <a:latin typeface="Times New Roman" panose="02020603050405020304" pitchFamily="18" charset="0"/>
                <a:ea typeface="Times New Roman" panose="02020603050405020304" pitchFamily="18" charset="0"/>
              </a:rPr>
              <a:t> </a:t>
            </a:r>
            <a:r>
              <a:rPr lang="uk-UA" sz="2000" spc="-5" dirty="0">
                <a:effectLst/>
                <a:latin typeface="Times New Roman" panose="02020603050405020304" pitchFamily="18" charset="0"/>
                <a:ea typeface="Times New Roman" panose="02020603050405020304" pitchFamily="18" charset="0"/>
              </a:rPr>
              <a:t>―</a:t>
            </a:r>
            <a:r>
              <a:rPr lang="uk-UA" sz="2000" i="1" dirty="0">
                <a:effectLst/>
                <a:latin typeface="Times New Roman" panose="02020603050405020304" pitchFamily="18" charset="0"/>
                <a:ea typeface="Times New Roman" panose="02020603050405020304" pitchFamily="18" charset="0"/>
              </a:rPr>
              <a:t>е</a:t>
            </a:r>
            <a:r>
              <a:rPr lang="uk-UA" sz="2000" spc="10" dirty="0">
                <a:effectLst/>
                <a:latin typeface="Times New Roman" panose="02020603050405020304" pitchFamily="18" charset="0"/>
                <a:ea typeface="Times New Roman" panose="02020603050405020304" pitchFamily="18" charset="0"/>
              </a:rPr>
              <a:t>-</a:t>
            </a:r>
            <a:r>
              <a:rPr lang="uk-UA" sz="2000" spc="-20" dirty="0">
                <a:effectLst/>
                <a:latin typeface="Times New Roman" panose="02020603050405020304" pitchFamily="18" charset="0"/>
                <a:ea typeface="Times New Roman" panose="02020603050405020304" pitchFamily="18" charset="0"/>
              </a:rPr>
              <a:t>у</a:t>
            </a:r>
            <a:r>
              <a:rPr lang="uk-UA" sz="2000" dirty="0">
                <a:effectLst/>
                <a:latin typeface="Times New Roman" panose="02020603050405020304" pitchFamily="18" charset="0"/>
                <a:ea typeface="Times New Roman" panose="02020603050405020304" pitchFamily="18" charset="0"/>
              </a:rPr>
              <a:t>ря</a:t>
            </a:r>
            <a:r>
              <a:rPr lang="uk-UA" sz="2000" spc="5" dirty="0">
                <a:effectLst/>
                <a:latin typeface="Times New Roman" panose="02020603050405020304" pitchFamily="18" charset="0"/>
                <a:ea typeface="Times New Roman" panose="02020603050405020304" pitchFamily="18" charset="0"/>
              </a:rPr>
              <a:t>д</a:t>
            </a:r>
            <a:r>
              <a:rPr lang="uk-UA" sz="2000" spc="-20" dirty="0">
                <a:effectLst/>
                <a:latin typeface="Times New Roman" panose="02020603050405020304" pitchFamily="18" charset="0"/>
                <a:ea typeface="Times New Roman" panose="02020603050405020304" pitchFamily="18" charset="0"/>
              </a:rPr>
              <a:t>у</a:t>
            </a:r>
            <a:r>
              <a:rPr lang="uk-UA" sz="2000" spc="-5" dirty="0">
                <a:effectLst/>
                <a:latin typeface="Times New Roman" panose="02020603050405020304" pitchFamily="18" charset="0"/>
                <a:ea typeface="Times New Roman" panose="02020603050405020304" pitchFamily="18" charset="0"/>
              </a:rPr>
              <a:t>ван</a:t>
            </a:r>
            <a:r>
              <a:rPr lang="uk-UA" sz="2000" spc="5" dirty="0">
                <a:effectLst/>
                <a:latin typeface="Times New Roman" panose="02020603050405020304" pitchFamily="18" charset="0"/>
                <a:ea typeface="Times New Roman" panose="02020603050405020304" pitchFamily="18" charset="0"/>
              </a:rPr>
              <a:t>н</a:t>
            </a:r>
            <a:r>
              <a:rPr lang="uk-UA" sz="2000" dirty="0">
                <a:effectLst/>
                <a:latin typeface="Times New Roman" panose="02020603050405020304" pitchFamily="18" charset="0"/>
                <a:ea typeface="Times New Roman" panose="02020603050405020304" pitchFamily="18" charset="0"/>
              </a:rPr>
              <a:t>я‖, </a:t>
            </a:r>
            <a:r>
              <a:rPr lang="uk-UA" sz="2000" spc="-15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що </a:t>
            </a:r>
            <a:r>
              <a:rPr lang="uk-UA" sz="2000" spc="-150" dirty="0">
                <a:effectLst/>
                <a:latin typeface="Times New Roman" panose="02020603050405020304" pitchFamily="18" charset="0"/>
                <a:ea typeface="Times New Roman" panose="02020603050405020304" pitchFamily="18" charset="0"/>
              </a:rPr>
              <a:t> </a:t>
            </a:r>
            <a:r>
              <a:rPr lang="uk-UA" sz="2000" spc="-15" dirty="0">
                <a:effectLst/>
                <a:latin typeface="Times New Roman" panose="02020603050405020304" pitchFamily="18" charset="0"/>
                <a:ea typeface="Times New Roman" panose="02020603050405020304" pitchFamily="18" charset="0"/>
              </a:rPr>
              <a:t>м</a:t>
            </a:r>
            <a:r>
              <a:rPr lang="uk-UA" sz="2000" dirty="0">
                <a:effectLst/>
                <a:latin typeface="Times New Roman" panose="02020603050405020304" pitchFamily="18" charset="0"/>
                <a:ea typeface="Times New Roman" panose="02020603050405020304" pitchFamily="18" charset="0"/>
              </a:rPr>
              <a:t>о</a:t>
            </a:r>
            <a:r>
              <a:rPr lang="uk-UA" sz="2000" spc="-10" dirty="0">
                <a:effectLst/>
                <a:latin typeface="Times New Roman" panose="02020603050405020304" pitchFamily="18" charset="0"/>
                <a:ea typeface="Times New Roman" panose="02020603050405020304" pitchFamily="18" charset="0"/>
              </a:rPr>
              <a:t>ж</a:t>
            </a:r>
            <a:r>
              <a:rPr lang="uk-UA" sz="2000" dirty="0">
                <a:effectLst/>
                <a:latin typeface="Times New Roman" panose="02020603050405020304" pitchFamily="18" charset="0"/>
                <a:ea typeface="Times New Roman" panose="02020603050405020304" pitchFamily="18" charset="0"/>
              </a:rPr>
              <a:t>на, </a:t>
            </a:r>
            <a:r>
              <a:rPr lang="uk-UA" sz="2000" spc="-155" dirty="0">
                <a:effectLst/>
                <a:latin typeface="Times New Roman" panose="02020603050405020304" pitchFamily="18" charset="0"/>
                <a:ea typeface="Times New Roman" panose="02020603050405020304" pitchFamily="18" charset="0"/>
              </a:rPr>
              <a:t> </a:t>
            </a:r>
            <a:r>
              <a:rPr lang="uk-UA" sz="2000" spc="-10" dirty="0">
                <a:effectLst/>
                <a:latin typeface="Times New Roman" panose="02020603050405020304" pitchFamily="18" charset="0"/>
                <a:ea typeface="Times New Roman" panose="02020603050405020304" pitchFamily="18" charset="0"/>
              </a:rPr>
              <a:t>я</a:t>
            </a:r>
            <a:r>
              <a:rPr lang="uk-UA" sz="2000" dirty="0">
                <a:effectLst/>
                <a:latin typeface="Times New Roman" panose="02020603050405020304" pitchFamily="18" charset="0"/>
                <a:ea typeface="Times New Roman" panose="02020603050405020304" pitchFamily="18" charset="0"/>
              </a:rPr>
              <a:t>к правило, досягти шляхом застосування електронних підписів і сертифікатів, а також</a:t>
            </a:r>
            <a:r>
              <a:rPr lang="uk-UA" sz="2000" spc="-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смарт-карт;</a:t>
            </a:r>
            <a:endParaRPr lang="ru-RU" sz="2000" dirty="0">
              <a:effectLst/>
              <a:latin typeface="Times New Roman" panose="02020603050405020304" pitchFamily="18" charset="0"/>
              <a:ea typeface="Times New Roman" panose="02020603050405020304" pitchFamily="18" charset="0"/>
            </a:endParaRPr>
          </a:p>
          <a:p>
            <a:pPr marL="914400" marR="410845" indent="448945" algn="just">
              <a:lnSpc>
                <a:spcPct val="150000"/>
              </a:lnSpc>
              <a:spcAft>
                <a:spcPts val="0"/>
              </a:spcAft>
            </a:pPr>
            <a:r>
              <a:rPr lang="uk-UA" sz="1400" dirty="0">
                <a:effectLst/>
                <a:latin typeface="Times New Roman" panose="02020603050405020304" pitchFamily="18" charset="0"/>
                <a:ea typeface="Times New Roman" panose="02020603050405020304" pitchFamily="18" charset="0"/>
              </a:rPr>
              <a:t> </a:t>
            </a:r>
            <a:endParaRPr lang="ru-RU"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98104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2F6571-5BC9-F95B-E366-7196716521E1}"/>
              </a:ext>
            </a:extLst>
          </p:cNvPr>
          <p:cNvSpPr txBox="1"/>
          <p:nvPr/>
        </p:nvSpPr>
        <p:spPr>
          <a:xfrm>
            <a:off x="905164" y="1316934"/>
            <a:ext cx="10631054" cy="3730317"/>
          </a:xfrm>
          <a:prstGeom prst="rect">
            <a:avLst/>
          </a:prstGeom>
          <a:noFill/>
        </p:spPr>
        <p:txBody>
          <a:bodyPr wrap="square">
            <a:spAutoFit/>
          </a:bodyPr>
          <a:lstStyle/>
          <a:p>
            <a:pPr marR="410845" lvl="2" algn="just">
              <a:lnSpc>
                <a:spcPct val="150000"/>
              </a:lnSpc>
              <a:spcAft>
                <a:spcPts val="0"/>
              </a:spcAft>
            </a:pPr>
            <a:r>
              <a:rPr lang="uk-UA" sz="2000" dirty="0">
                <a:effectLst/>
                <a:latin typeface="Times New Roman" panose="02020603050405020304" pitchFamily="18" charset="0"/>
                <a:ea typeface="Times New Roman" panose="02020603050405020304" pitchFamily="18" charset="0"/>
              </a:rPr>
              <a:t>5. потім </a:t>
            </a:r>
            <a:r>
              <a:rPr lang="uk-UA" sz="2000" u="none" strike="noStrike" dirty="0">
                <a:solidFill>
                  <a:srgbClr val="434343"/>
                </a:solidFill>
                <a:effectLst/>
                <a:latin typeface="Times New Roman" panose="02020603050405020304" pitchFamily="18" charset="0"/>
                <a:ea typeface="Times New Roman" panose="02020603050405020304" pitchFamily="18" charset="0"/>
              </a:rPr>
              <a:t>органи влади </a:t>
            </a:r>
            <a:r>
              <a:rPr lang="uk-UA" sz="2000" dirty="0">
                <a:effectLst/>
                <a:latin typeface="Times New Roman" panose="02020603050405020304" pitchFamily="18" charset="0"/>
                <a:ea typeface="Times New Roman" panose="02020603050405020304" pitchFamily="18" charset="0"/>
              </a:rPr>
              <a:t>можуть створювати спеціальні веб-портали, які б дозволили громадянам переходити від однієї служби до іншої без необхідності знову посвідчувати свою особу. Інформація і послуги можуть бути тематично згруповані за життєвими ситуаціями або за конкретними галузями і в такому вигляді надані громадянам. Тоді ж кількість процедур об</a:t>
            </a:r>
            <a:r>
              <a:rPr lang="uk-UA" sz="2000" spc="-15" dirty="0">
                <a:effectLst/>
                <a:latin typeface="Times New Roman" panose="02020603050405020304" pitchFamily="18" charset="0"/>
                <a:ea typeface="Times New Roman" panose="02020603050405020304" pitchFamily="18" charset="0"/>
              </a:rPr>
              <a:t>м</a:t>
            </a:r>
            <a:r>
              <a:rPr lang="uk-UA" sz="2000" spc="-10" dirty="0">
                <a:effectLst/>
                <a:latin typeface="Times New Roman" panose="02020603050405020304" pitchFamily="18" charset="0"/>
                <a:ea typeface="Times New Roman" panose="02020603050405020304" pitchFamily="18" charset="0"/>
              </a:rPr>
              <a:t>і</a:t>
            </a:r>
            <a:r>
              <a:rPr lang="uk-UA" sz="2000" dirty="0">
                <a:effectLst/>
                <a:latin typeface="Times New Roman" panose="02020603050405020304" pitchFamily="18" charset="0"/>
                <a:ea typeface="Times New Roman" panose="02020603050405020304" pitchFamily="18" charset="0"/>
              </a:rPr>
              <a:t>ну</a:t>
            </a:r>
            <a:r>
              <a:rPr lang="uk-UA" sz="2000" spc="5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інформ</a:t>
            </a:r>
            <a:r>
              <a:rPr lang="uk-UA" sz="2000" spc="-10" dirty="0">
                <a:effectLst/>
                <a:latin typeface="Times New Roman" panose="02020603050405020304" pitchFamily="18" charset="0"/>
                <a:ea typeface="Times New Roman" panose="02020603050405020304" pitchFamily="18" charset="0"/>
              </a:rPr>
              <a:t>а</a:t>
            </a:r>
            <a:r>
              <a:rPr lang="uk-UA" sz="2000" dirty="0">
                <a:effectLst/>
                <a:latin typeface="Times New Roman" panose="02020603050405020304" pitchFamily="18" charset="0"/>
                <a:ea typeface="Times New Roman" panose="02020603050405020304" pitchFamily="18" charset="0"/>
              </a:rPr>
              <a:t>ці</a:t>
            </a:r>
            <a:r>
              <a:rPr lang="uk-UA" sz="2000" spc="-15" dirty="0">
                <a:effectLst/>
                <a:latin typeface="Times New Roman" panose="02020603050405020304" pitchFamily="18" charset="0"/>
                <a:ea typeface="Times New Roman" panose="02020603050405020304" pitchFamily="18" charset="0"/>
              </a:rPr>
              <a:t>є</a:t>
            </a:r>
            <a:r>
              <a:rPr lang="uk-UA" sz="2000" dirty="0">
                <a:effectLst/>
                <a:latin typeface="Times New Roman" panose="02020603050405020304" pitchFamily="18" charset="0"/>
                <a:ea typeface="Times New Roman" panose="02020603050405020304" pitchFamily="18" charset="0"/>
              </a:rPr>
              <a:t>ю</a:t>
            </a:r>
            <a:r>
              <a:rPr lang="uk-UA" sz="2000" spc="6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че</a:t>
            </a:r>
            <a:r>
              <a:rPr lang="uk-UA" sz="2000" spc="5" dirty="0">
                <a:effectLst/>
                <a:latin typeface="Times New Roman" panose="02020603050405020304" pitchFamily="18" charset="0"/>
                <a:ea typeface="Times New Roman" panose="02020603050405020304" pitchFamily="18" charset="0"/>
              </a:rPr>
              <a:t>р</a:t>
            </a:r>
            <a:r>
              <a:rPr lang="uk-UA" sz="2000" dirty="0">
                <a:effectLst/>
                <a:latin typeface="Times New Roman" panose="02020603050405020304" pitchFamily="18" charset="0"/>
                <a:ea typeface="Times New Roman" panose="02020603050405020304" pitchFamily="18" charset="0"/>
              </a:rPr>
              <a:t>ез</a:t>
            </a:r>
            <a:r>
              <a:rPr lang="uk-UA" sz="2000" spc="85" dirty="0">
                <a:effectLst/>
                <a:latin typeface="Times New Roman" panose="02020603050405020304" pitchFamily="18" charset="0"/>
                <a:ea typeface="Times New Roman" panose="02020603050405020304" pitchFamily="18" charset="0"/>
              </a:rPr>
              <a:t> </a:t>
            </a:r>
            <a:r>
              <a:rPr lang="uk-UA" sz="2000" u="none" strike="noStrike" dirty="0">
                <a:solidFill>
                  <a:srgbClr val="434343"/>
                </a:solidFill>
                <a:effectLst/>
                <a:latin typeface="Times New Roman" panose="02020603050405020304" pitchFamily="18" charset="0"/>
                <a:ea typeface="Times New Roman" panose="02020603050405020304" pitchFamily="18" charset="0"/>
              </a:rPr>
              <a:t>Інт</a:t>
            </a:r>
            <a:r>
              <a:rPr lang="uk-UA" sz="2000" u="none" strike="noStrike" spc="-15" dirty="0">
                <a:solidFill>
                  <a:srgbClr val="434343"/>
                </a:solidFill>
                <a:effectLst/>
                <a:latin typeface="Times New Roman" panose="02020603050405020304" pitchFamily="18" charset="0"/>
                <a:ea typeface="Times New Roman" panose="02020603050405020304" pitchFamily="18" charset="0"/>
              </a:rPr>
              <a:t>е</a:t>
            </a:r>
            <a:r>
              <a:rPr lang="uk-UA" sz="2000" u="none" strike="noStrike" spc="-10" dirty="0">
                <a:solidFill>
                  <a:srgbClr val="434343"/>
                </a:solidFill>
                <a:effectLst/>
                <a:latin typeface="Times New Roman" panose="02020603050405020304" pitchFamily="18" charset="0"/>
                <a:ea typeface="Times New Roman" panose="02020603050405020304" pitchFamily="18" charset="0"/>
              </a:rPr>
              <a:t>р</a:t>
            </a:r>
            <a:r>
              <a:rPr lang="uk-UA" sz="2000" u="none" strike="noStrike" dirty="0">
                <a:solidFill>
                  <a:srgbClr val="434343"/>
                </a:solidFill>
                <a:effectLst/>
                <a:latin typeface="Times New Roman" panose="02020603050405020304" pitchFamily="18" charset="0"/>
                <a:ea typeface="Times New Roman" panose="02020603050405020304" pitchFamily="18" charset="0"/>
              </a:rPr>
              <a:t>нет</a:t>
            </a:r>
            <a:r>
              <a:rPr lang="uk-UA" sz="2000" u="none" strike="noStrike" spc="70" dirty="0">
                <a:solidFill>
                  <a:srgbClr val="434343"/>
                </a:solidFill>
                <a:effectLst/>
                <a:latin typeface="Times New Roman" panose="02020603050405020304" pitchFamily="18" charset="0"/>
                <a:ea typeface="Times New Roman" panose="02020603050405020304" pitchFamily="18" charset="0"/>
              </a:rPr>
              <a:t> </a:t>
            </a:r>
            <a:r>
              <a:rPr lang="uk-UA" sz="2000" spc="-10" dirty="0">
                <a:effectLst/>
                <a:latin typeface="Times New Roman" panose="02020603050405020304" pitchFamily="18" charset="0"/>
                <a:ea typeface="Times New Roman" panose="02020603050405020304" pitchFamily="18" charset="0"/>
              </a:rPr>
              <a:t>до</a:t>
            </a:r>
            <a:r>
              <a:rPr lang="uk-UA" sz="2000" dirty="0">
                <a:effectLst/>
                <a:latin typeface="Times New Roman" panose="02020603050405020304" pitchFamily="18" charset="0"/>
                <a:ea typeface="Times New Roman" panose="02020603050405020304" pitchFamily="18" charset="0"/>
              </a:rPr>
              <a:t>сяг</a:t>
            </a:r>
            <a:r>
              <a:rPr lang="uk-UA" sz="2000" spc="5" dirty="0">
                <a:effectLst/>
                <a:latin typeface="Times New Roman" panose="02020603050405020304" pitchFamily="18" charset="0"/>
                <a:ea typeface="Times New Roman" panose="02020603050405020304" pitchFamily="18" charset="0"/>
              </a:rPr>
              <a:t>н</a:t>
            </a:r>
            <a:r>
              <a:rPr lang="uk-UA" sz="2000" dirty="0">
                <a:effectLst/>
                <a:latin typeface="Times New Roman" panose="02020603050405020304" pitchFamily="18" charset="0"/>
                <a:ea typeface="Times New Roman" panose="02020603050405020304" pitchFamily="18" charset="0"/>
              </a:rPr>
              <a:t>е</a:t>
            </a:r>
            <a:r>
              <a:rPr lang="uk-UA" sz="2000" spc="5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рі</a:t>
            </a:r>
            <a:r>
              <a:rPr lang="uk-UA" sz="2000" spc="-15" dirty="0">
                <a:effectLst/>
                <a:latin typeface="Times New Roman" panose="02020603050405020304" pitchFamily="18" charset="0"/>
                <a:ea typeface="Times New Roman" panose="02020603050405020304" pitchFamily="18" charset="0"/>
              </a:rPr>
              <a:t>в</a:t>
            </a:r>
            <a:r>
              <a:rPr lang="uk-UA" sz="2000" dirty="0">
                <a:effectLst/>
                <a:latin typeface="Times New Roman" panose="02020603050405020304" pitchFamily="18" charset="0"/>
                <a:ea typeface="Times New Roman" panose="02020603050405020304" pitchFamily="18" charset="0"/>
              </a:rPr>
              <a:t>ня</a:t>
            </a:r>
            <a:r>
              <a:rPr lang="uk-UA" sz="2000" spc="70" dirty="0">
                <a:effectLst/>
                <a:latin typeface="Times New Roman" panose="02020603050405020304" pitchFamily="18" charset="0"/>
                <a:ea typeface="Times New Roman" panose="02020603050405020304" pitchFamily="18" charset="0"/>
              </a:rPr>
              <a:t> </a:t>
            </a:r>
            <a:r>
              <a:rPr lang="uk-UA" sz="2000" spc="-25" dirty="0">
                <a:effectLst/>
                <a:latin typeface="Times New Roman" panose="02020603050405020304" pitchFamily="18" charset="0"/>
                <a:ea typeface="Times New Roman" panose="02020603050405020304" pitchFamily="18" charset="0"/>
              </a:rPr>
              <a:t>―</a:t>
            </a:r>
            <a:r>
              <a:rPr lang="uk-UA" sz="2000" dirty="0">
                <a:effectLst/>
                <a:latin typeface="Times New Roman" panose="02020603050405020304" pitchFamily="18" charset="0"/>
                <a:ea typeface="Times New Roman" panose="02020603050405020304" pitchFamily="18" charset="0"/>
              </a:rPr>
              <a:t>к</a:t>
            </a:r>
            <a:r>
              <a:rPr lang="uk-UA" sz="2000" spc="5" dirty="0">
                <a:effectLst/>
                <a:latin typeface="Times New Roman" panose="02020603050405020304" pitchFamily="18" charset="0"/>
                <a:ea typeface="Times New Roman" panose="02020603050405020304" pitchFamily="18" charset="0"/>
              </a:rPr>
              <a:t>р</a:t>
            </a:r>
            <a:r>
              <a:rPr lang="uk-UA" sz="2000" dirty="0">
                <a:effectLst/>
                <a:latin typeface="Times New Roman" panose="02020603050405020304" pitchFamily="18" charset="0"/>
                <a:ea typeface="Times New Roman" panose="02020603050405020304" pitchFamily="18" charset="0"/>
              </a:rPr>
              <a:t>ити</a:t>
            </a:r>
            <a:r>
              <a:rPr lang="uk-UA" sz="2000" spc="-10" dirty="0">
                <a:effectLst/>
                <a:latin typeface="Times New Roman" panose="02020603050405020304" pitchFamily="18" charset="0"/>
                <a:ea typeface="Times New Roman" panose="02020603050405020304" pitchFamily="18" charset="0"/>
              </a:rPr>
              <a:t>ч</a:t>
            </a:r>
            <a:r>
              <a:rPr lang="uk-UA" sz="2000" dirty="0">
                <a:effectLst/>
                <a:latin typeface="Times New Roman" panose="02020603050405020304" pitchFamily="18" charset="0"/>
                <a:ea typeface="Times New Roman" panose="02020603050405020304" pitchFamily="18" charset="0"/>
              </a:rPr>
              <a:t>н</a:t>
            </a:r>
            <a:r>
              <a:rPr lang="uk-UA" sz="2000" spc="-10" dirty="0">
                <a:effectLst/>
                <a:latin typeface="Times New Roman" panose="02020603050405020304" pitchFamily="18" charset="0"/>
                <a:ea typeface="Times New Roman" panose="02020603050405020304" pitchFamily="18" charset="0"/>
              </a:rPr>
              <a:t>о</a:t>
            </a:r>
            <a:r>
              <a:rPr lang="uk-UA" sz="2000" dirty="0">
                <a:effectLst/>
                <a:latin typeface="Times New Roman" panose="02020603050405020304" pitchFamily="18" charset="0"/>
                <a:ea typeface="Times New Roman" panose="02020603050405020304" pitchFamily="18" charset="0"/>
              </a:rPr>
              <a:t>ї</a:t>
            </a:r>
            <a:r>
              <a:rPr lang="uk-UA" sz="2000" spc="7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ма</a:t>
            </a:r>
            <a:r>
              <a:rPr lang="uk-UA" sz="2000" spc="5" dirty="0">
                <a:effectLst/>
                <a:latin typeface="Times New Roman" panose="02020603050405020304" pitchFamily="18" charset="0"/>
                <a:ea typeface="Times New Roman" panose="02020603050405020304" pitchFamily="18" charset="0"/>
              </a:rPr>
              <a:t>с</a:t>
            </a:r>
            <a:r>
              <a:rPr lang="uk-UA" sz="2000" dirty="0">
                <a:effectLst/>
                <a:latin typeface="Times New Roman" panose="02020603050405020304" pitchFamily="18" charset="0"/>
                <a:ea typeface="Times New Roman" panose="02020603050405020304" pitchFamily="18" charset="0"/>
              </a:rPr>
              <a:t>и‖,</a:t>
            </a:r>
            <a:r>
              <a:rPr lang="uk-UA" sz="2000" spc="6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і</a:t>
            </a:r>
            <a:r>
              <a:rPr lang="uk-UA" sz="2000" spc="70" dirty="0">
                <a:effectLst/>
                <a:latin typeface="Times New Roman" panose="02020603050405020304" pitchFamily="18" charset="0"/>
                <a:ea typeface="Times New Roman" panose="02020603050405020304" pitchFamily="18" charset="0"/>
              </a:rPr>
              <a:t> </a:t>
            </a:r>
            <a:r>
              <a:rPr lang="uk-UA" sz="2000" spc="-20" dirty="0">
                <a:effectLst/>
                <a:latin typeface="Times New Roman" panose="02020603050405020304" pitchFamily="18" charset="0"/>
                <a:ea typeface="Times New Roman" panose="02020603050405020304" pitchFamily="18" charset="0"/>
              </a:rPr>
              <a:t>у</a:t>
            </a:r>
            <a:r>
              <a:rPr lang="uk-UA" sz="2000" dirty="0">
                <a:effectLst/>
                <a:latin typeface="Times New Roman" panose="02020603050405020304" pitchFamily="18" charset="0"/>
                <a:ea typeface="Times New Roman" panose="02020603050405020304" pitchFamily="18" charset="0"/>
              </a:rPr>
              <a:t>же</a:t>
            </a:r>
            <a:r>
              <a:rPr lang="uk-UA" sz="2000" spc="7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не веб-сайти будуть представляти ті чи інші бюрократичні структури, а навпаки, організаційні структури будуть відображати існування в Інтернеті публічної служби, орієнтованої на потреби громадян.</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96360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5A865F-98BD-4EB9-92A7-D29E07443E23}"/>
              </a:ext>
            </a:extLst>
          </p:cNvPr>
          <p:cNvSpPr txBox="1"/>
          <p:nvPr/>
        </p:nvSpPr>
        <p:spPr>
          <a:xfrm>
            <a:off x="794326" y="271380"/>
            <a:ext cx="11102109" cy="5987345"/>
          </a:xfrm>
          <a:prstGeom prst="rect">
            <a:avLst/>
          </a:prstGeom>
          <a:noFill/>
        </p:spPr>
        <p:txBody>
          <a:bodyPr wrap="square">
            <a:spAutoFit/>
          </a:bodyPr>
          <a:lstStyle/>
          <a:p>
            <a:pPr marL="590550" algn="ctr">
              <a:lnSpc>
                <a:spcPts val="1595"/>
              </a:lnSpc>
              <a:spcBef>
                <a:spcPts val="10"/>
              </a:spcBef>
              <a:spcAft>
                <a:spcPts val="0"/>
              </a:spcAft>
            </a:pPr>
            <a:r>
              <a:rPr lang="uk-UA" sz="2000" b="1" kern="0" dirty="0">
                <a:effectLst/>
                <a:latin typeface="Times New Roman" panose="02020603050405020304" pitchFamily="18" charset="0"/>
                <a:ea typeface="Times New Roman" panose="02020603050405020304" pitchFamily="18" charset="0"/>
              </a:rPr>
              <a:t>ТЕОРЕТИЧНІ ЗАСАДИ ЕЛЕКТРОННОГО УРЯДУВАННЯ</a:t>
            </a:r>
          </a:p>
          <a:p>
            <a:pPr marL="590550" algn="just">
              <a:lnSpc>
                <a:spcPts val="1595"/>
              </a:lnSpc>
              <a:spcBef>
                <a:spcPts val="10"/>
              </a:spcBef>
              <a:spcAft>
                <a:spcPts val="0"/>
              </a:spcAft>
            </a:pPr>
            <a:endParaRPr lang="ru-RU" sz="1800" b="1" kern="0" dirty="0">
              <a:effectLst/>
              <a:latin typeface="Times New Roman" panose="02020603050405020304" pitchFamily="18" charset="0"/>
              <a:ea typeface="Times New Roman" panose="02020603050405020304" pitchFamily="18" charset="0"/>
            </a:endParaRPr>
          </a:p>
          <a:p>
            <a:pPr marL="140970" marR="396875" indent="448945" algn="just">
              <a:lnSpc>
                <a:spcPct val="150000"/>
              </a:lnSpc>
            </a:pPr>
            <a:r>
              <a:rPr lang="uk-UA" sz="2000" b="1" dirty="0">
                <a:effectLst/>
                <a:latin typeface="Times New Roman" panose="02020603050405020304" pitchFamily="18" charset="0"/>
                <a:ea typeface="Times New Roman" panose="02020603050405020304" pitchFamily="18" charset="0"/>
              </a:rPr>
              <a:t>Теорія нового державного менеджменту </a:t>
            </a:r>
            <a:r>
              <a:rPr lang="uk-UA" sz="2000" dirty="0">
                <a:effectLst/>
                <a:latin typeface="Times New Roman" panose="02020603050405020304" pitchFamily="18" charset="0"/>
                <a:ea typeface="Times New Roman" panose="02020603050405020304" pitchFamily="18" charset="0"/>
              </a:rPr>
              <a:t>(</a:t>
            </a:r>
            <a:r>
              <a:rPr lang="uk-UA" sz="2000" dirty="0" err="1">
                <a:effectLst/>
                <a:latin typeface="Times New Roman" panose="02020603050405020304" pitchFamily="18" charset="0"/>
                <a:ea typeface="Times New Roman" panose="02020603050405020304" pitchFamily="18" charset="0"/>
              </a:rPr>
              <a:t>new</a:t>
            </a:r>
            <a:r>
              <a:rPr lang="uk-UA" sz="2000" dirty="0">
                <a:effectLst/>
                <a:latin typeface="Times New Roman" panose="02020603050405020304" pitchFamily="18" charset="0"/>
                <a:ea typeface="Times New Roman" panose="02020603050405020304" pitchFamily="18" charset="0"/>
              </a:rPr>
              <a:t> </a:t>
            </a:r>
            <a:r>
              <a:rPr lang="uk-UA" sz="2000" dirty="0" err="1">
                <a:effectLst/>
                <a:latin typeface="Times New Roman" panose="02020603050405020304" pitchFamily="18" charset="0"/>
                <a:ea typeface="Times New Roman" panose="02020603050405020304" pitchFamily="18" charset="0"/>
              </a:rPr>
              <a:t>public</a:t>
            </a:r>
            <a:r>
              <a:rPr lang="uk-UA" sz="2000" dirty="0">
                <a:effectLst/>
                <a:latin typeface="Times New Roman" panose="02020603050405020304" pitchFamily="18" charset="0"/>
                <a:ea typeface="Times New Roman" panose="02020603050405020304" pitchFamily="18" charset="0"/>
              </a:rPr>
              <a:t> </a:t>
            </a:r>
            <a:r>
              <a:rPr lang="uk-UA" sz="2000" dirty="0" err="1">
                <a:effectLst/>
                <a:latin typeface="Times New Roman" panose="02020603050405020304" pitchFamily="18" charset="0"/>
                <a:ea typeface="Times New Roman" panose="02020603050405020304" pitchFamily="18" charset="0"/>
              </a:rPr>
              <a:t>management</a:t>
            </a:r>
            <a:r>
              <a:rPr lang="uk-UA" sz="2000" dirty="0">
                <a:effectLst/>
                <a:latin typeface="Times New Roman" panose="02020603050405020304" pitchFamily="18" charset="0"/>
                <a:ea typeface="Times New Roman" panose="02020603050405020304" pitchFamily="18" charset="0"/>
              </a:rPr>
              <a:t>), головна ідеологами якої були М. Тетчер та Р. Рейган, знайшла найбільше практичне відображення в адміністративних реформах 80 - 90-х років у</a:t>
            </a:r>
            <a:r>
              <a:rPr lang="uk-UA" sz="2000" spc="-195" dirty="0">
                <a:effectLst/>
                <a:latin typeface="Times New Roman" panose="02020603050405020304" pitchFamily="18" charset="0"/>
                <a:ea typeface="Times New Roman" panose="02020603050405020304" pitchFamily="18" charset="0"/>
              </a:rPr>
              <a:t> </a:t>
            </a:r>
            <a:r>
              <a:rPr lang="uk-UA" sz="2000" spc="-80" dirty="0">
                <a:effectLst/>
                <a:latin typeface="Times New Roman" panose="02020603050405020304" pitchFamily="18" charset="0"/>
                <a:ea typeface="Times New Roman" panose="02020603050405020304" pitchFamily="18" charset="0"/>
              </a:rPr>
              <a:t>США, </a:t>
            </a:r>
            <a:r>
              <a:rPr lang="uk-UA" sz="2000" dirty="0">
                <a:effectLst/>
                <a:latin typeface="Times New Roman" panose="02020603050405020304" pitchFamily="18" charset="0"/>
                <a:ea typeface="Times New Roman" panose="02020603050405020304" pitchFamily="18" charset="0"/>
              </a:rPr>
              <a:t>Великій Британії, Канаді, Австралії, Новій Зеландії (англосаксонська  модель). Її головною спрямованістю є підвищення ефективності (економічної, соціальні, організаційної) та результативності держаного управління, а також надання якісних своєчасних послуг населенню й</a:t>
            </a:r>
            <a:r>
              <a:rPr lang="uk-UA" sz="2000" spc="-17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бізнесу.</a:t>
            </a:r>
            <a:endParaRPr lang="ru-RU" sz="2000" dirty="0">
              <a:effectLst/>
              <a:latin typeface="Times New Roman" panose="02020603050405020304" pitchFamily="18" charset="0"/>
              <a:ea typeface="Times New Roman" panose="02020603050405020304" pitchFamily="18" charset="0"/>
            </a:endParaRPr>
          </a:p>
          <a:p>
            <a:pPr marL="140970" marR="414020" indent="448945" algn="just">
              <a:lnSpc>
                <a:spcPct val="150000"/>
              </a:lnSpc>
            </a:pPr>
            <a:r>
              <a:rPr lang="uk-UA" sz="2000" dirty="0">
                <a:effectLst/>
                <a:latin typeface="Times New Roman" panose="02020603050405020304" pitchFamily="18" charset="0"/>
                <a:ea typeface="Times New Roman" panose="02020603050405020304" pitchFamily="18" charset="0"/>
              </a:rPr>
              <a:t>Основною причиною модернізації державного апарату були бюджетний дефіцит та зростання тиску на державні витрати комбінації факторів соціального порядку, обумовленої зростанням кількості пенсіонерів при катастрофічному зниженні економічно активного населення, зростанням безробіття та постійним збільшенням очікувань населення не тільки щодо загальних стандартів життя, але й відносно стандартів суспільних послуг, що надаються</a:t>
            </a:r>
            <a:r>
              <a:rPr lang="uk-UA" sz="2000" spc="-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державою.</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9078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97A6DB-1A0F-4C80-BF24-912C192A98CE}"/>
              </a:ext>
            </a:extLst>
          </p:cNvPr>
          <p:cNvSpPr txBox="1"/>
          <p:nvPr/>
        </p:nvSpPr>
        <p:spPr>
          <a:xfrm>
            <a:off x="975468" y="871774"/>
            <a:ext cx="10741980" cy="4191981"/>
          </a:xfrm>
          <a:prstGeom prst="rect">
            <a:avLst/>
          </a:prstGeom>
          <a:noFill/>
        </p:spPr>
        <p:txBody>
          <a:bodyPr wrap="square">
            <a:spAutoFit/>
          </a:bodyPr>
          <a:lstStyle/>
          <a:p>
            <a:pPr marL="140970" marR="410210" indent="448945" algn="just">
              <a:lnSpc>
                <a:spcPct val="150000"/>
              </a:lnSpc>
              <a:tabLst>
                <a:tab pos="1372870" algn="l"/>
                <a:tab pos="1741170" algn="l"/>
                <a:tab pos="2034540" algn="l"/>
                <a:tab pos="2419350" algn="l"/>
                <a:tab pos="3469640" algn="l"/>
                <a:tab pos="3518535" algn="l"/>
                <a:tab pos="4284345" algn="l"/>
                <a:tab pos="4663440" algn="l"/>
                <a:tab pos="4989195" algn="l"/>
                <a:tab pos="5344795" algn="l"/>
                <a:tab pos="5922645" algn="l"/>
              </a:tabLst>
            </a:pPr>
            <a:r>
              <a:rPr lang="uk-UA" sz="2000" dirty="0">
                <a:effectLst/>
                <a:latin typeface="Times New Roman" panose="02020603050405020304" pitchFamily="18" charset="0"/>
                <a:ea typeface="Times New Roman" panose="02020603050405020304" pitchFamily="18" charset="0"/>
              </a:rPr>
              <a:t>Теоретиками	нового	державного	менеджменту	Д.	</a:t>
            </a:r>
            <a:r>
              <a:rPr lang="uk-UA" sz="2000" dirty="0" err="1">
                <a:effectLst/>
                <a:latin typeface="Times New Roman" panose="02020603050405020304" pitchFamily="18" charset="0"/>
                <a:ea typeface="Times New Roman" panose="02020603050405020304" pitchFamily="18" charset="0"/>
              </a:rPr>
              <a:t>Осборном</a:t>
            </a:r>
            <a:r>
              <a:rPr lang="uk-UA" sz="2000" dirty="0">
                <a:effectLst/>
                <a:latin typeface="Times New Roman" panose="02020603050405020304" pitchFamily="18" charset="0"/>
                <a:ea typeface="Times New Roman" panose="02020603050405020304" pitchFamily="18" charset="0"/>
              </a:rPr>
              <a:t>	</a:t>
            </a:r>
            <a:r>
              <a:rPr lang="uk-UA" sz="2000" spc="-35" dirty="0">
                <a:effectLst/>
                <a:latin typeface="Times New Roman" panose="02020603050405020304" pitchFamily="18" charset="0"/>
                <a:ea typeface="Times New Roman" panose="02020603050405020304" pitchFamily="18" charset="0"/>
              </a:rPr>
              <a:t>та </a:t>
            </a:r>
            <a:r>
              <a:rPr lang="uk-UA" sz="2000" dirty="0">
                <a:effectLst/>
                <a:latin typeface="Times New Roman" panose="02020603050405020304" pitchFamily="18" charset="0"/>
                <a:ea typeface="Times New Roman" panose="02020603050405020304" pitchFamily="18" charset="0"/>
              </a:rPr>
              <a:t>Т.</a:t>
            </a:r>
            <a:r>
              <a:rPr lang="uk-UA" sz="2000" spc="-15" dirty="0">
                <a:effectLst/>
                <a:latin typeface="Times New Roman" panose="02020603050405020304" pitchFamily="18" charset="0"/>
                <a:ea typeface="Times New Roman" panose="02020603050405020304" pitchFamily="18" charset="0"/>
              </a:rPr>
              <a:t> </a:t>
            </a:r>
            <a:r>
              <a:rPr lang="uk-UA" sz="2000" dirty="0" err="1">
                <a:effectLst/>
                <a:latin typeface="Times New Roman" panose="02020603050405020304" pitchFamily="18" charset="0"/>
                <a:ea typeface="Times New Roman" panose="02020603050405020304" pitchFamily="18" charset="0"/>
              </a:rPr>
              <a:t>Геблером</a:t>
            </a:r>
            <a:r>
              <a:rPr lang="uk-UA" sz="2000" dirty="0">
                <a:effectLst/>
                <a:latin typeface="Times New Roman" panose="02020603050405020304" pitchFamily="18" charset="0"/>
                <a:ea typeface="Times New Roman" panose="02020603050405020304" pitchFamily="18" charset="0"/>
              </a:rPr>
              <a:t>	було		сформульовано		</a:t>
            </a:r>
          </a:p>
          <a:p>
            <a:pPr marL="140970" marR="410210" indent="448945" algn="ctr">
              <a:lnSpc>
                <a:spcPct val="150000"/>
              </a:lnSpc>
              <a:tabLst>
                <a:tab pos="1372870" algn="l"/>
                <a:tab pos="1741170" algn="l"/>
                <a:tab pos="2034540" algn="l"/>
                <a:tab pos="2419350" algn="l"/>
                <a:tab pos="3469640" algn="l"/>
                <a:tab pos="3518535" algn="l"/>
                <a:tab pos="4284345" algn="l"/>
                <a:tab pos="4663440" algn="l"/>
                <a:tab pos="4989195" algn="l"/>
                <a:tab pos="5344795" algn="l"/>
                <a:tab pos="5922645" algn="l"/>
              </a:tabLst>
            </a:pPr>
            <a:r>
              <a:rPr lang="uk-UA" sz="2000" b="1" i="1" dirty="0">
                <a:effectLst/>
                <a:latin typeface="Times New Roman" panose="02020603050405020304" pitchFamily="18" charset="0"/>
                <a:ea typeface="Times New Roman" panose="02020603050405020304" pitchFamily="18" charset="0"/>
              </a:rPr>
              <a:t>базові 	принципи </a:t>
            </a:r>
            <a:r>
              <a:rPr lang="uk-UA" sz="2000" b="1" i="1" spc="-15" dirty="0">
                <a:effectLst/>
                <a:latin typeface="Times New Roman" panose="02020603050405020304" pitchFamily="18" charset="0"/>
                <a:ea typeface="Times New Roman" panose="02020603050405020304" pitchFamily="18" charset="0"/>
              </a:rPr>
              <a:t>концепції</a:t>
            </a:r>
            <a:r>
              <a:rPr lang="ru-RU" sz="2000" spc="-15" dirty="0">
                <a:latin typeface="Times New Roman" panose="02020603050405020304" pitchFamily="18" charset="0"/>
                <a:ea typeface="Times New Roman" panose="02020603050405020304" pitchFamily="18" charset="0"/>
              </a:rPr>
              <a:t> </a:t>
            </a:r>
            <a:r>
              <a:rPr lang="uk-UA" sz="2000" b="1" i="1" dirty="0">
                <a:effectLst/>
                <a:latin typeface="Times New Roman" panose="02020603050405020304" pitchFamily="18" charset="0"/>
                <a:ea typeface="Times New Roman" panose="02020603050405020304" pitchFamily="18" charset="0"/>
              </a:rPr>
              <a:t>«</a:t>
            </a:r>
            <a:r>
              <a:rPr lang="uk-UA" sz="2000" b="1" i="1" dirty="0" err="1">
                <a:effectLst/>
                <a:latin typeface="Times New Roman" panose="02020603050405020304" pitchFamily="18" charset="0"/>
                <a:ea typeface="Times New Roman" panose="02020603050405020304" pitchFamily="18" charset="0"/>
              </a:rPr>
              <a:t>мененджеризму</a:t>
            </a:r>
            <a:r>
              <a:rPr lang="uk-UA" sz="2000" b="1" i="1" dirty="0">
                <a:effectLst/>
                <a:latin typeface="Times New Roman" panose="02020603050405020304" pitchFamily="18" charset="0"/>
                <a:ea typeface="Times New Roman" panose="02020603050405020304" pitchFamily="18" charset="0"/>
              </a:rPr>
              <a:t>»:</a:t>
            </a:r>
          </a:p>
          <a:p>
            <a:pPr marL="140970" indent="448945" algn="l">
              <a:lnSpc>
                <a:spcPct val="150000"/>
              </a:lnSpc>
            </a:pPr>
            <a:endParaRPr lang="ru-RU" sz="2000" dirty="0">
              <a:effectLst/>
              <a:latin typeface="Times New Roman" panose="02020603050405020304" pitchFamily="18" charset="0"/>
              <a:ea typeface="Times New Roman" panose="02020603050405020304" pitchFamily="18" charset="0"/>
            </a:endParaRPr>
          </a:p>
          <a:p>
            <a:pPr marL="342900" lvl="0" indent="-342900" algn="l">
              <a:lnSpc>
                <a:spcPct val="150000"/>
              </a:lnSpc>
              <a:buFont typeface="Wingdings" panose="05000000000000000000" pitchFamily="2" charset="2"/>
              <a:buChar char=""/>
            </a:pPr>
            <a:r>
              <a:rPr lang="uk-UA" sz="2000" dirty="0">
                <a:effectLst/>
                <a:latin typeface="Times New Roman" panose="02020603050405020304" pitchFamily="18" charset="0"/>
                <a:ea typeface="Times New Roman" panose="02020603050405020304" pitchFamily="18" charset="0"/>
              </a:rPr>
              <a:t>розвивати конкуренцію між органами влади щодо надання публічних послуг та можливості вибору для</a:t>
            </a:r>
            <a:r>
              <a:rPr lang="uk-UA" sz="2000" spc="-4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користувачів;</a:t>
            </a:r>
            <a:endParaRPr lang="ru-RU" sz="2000" dirty="0">
              <a:effectLst/>
              <a:latin typeface="Times New Roman" panose="02020603050405020304" pitchFamily="18" charset="0"/>
              <a:ea typeface="Times New Roman" panose="02020603050405020304" pitchFamily="18" charset="0"/>
            </a:endParaRPr>
          </a:p>
          <a:p>
            <a:pPr marL="342900" marR="414655" lvl="0" indent="-342900" algn="just">
              <a:lnSpc>
                <a:spcPct val="150000"/>
              </a:lnSpc>
              <a:spcAft>
                <a:spcPts val="0"/>
              </a:spcAft>
              <a:buFont typeface="Wingdings" panose="05000000000000000000" pitchFamily="2" charset="2"/>
              <a:buChar char=""/>
              <a:tabLst>
                <a:tab pos="773430" algn="l"/>
              </a:tabLst>
            </a:pPr>
            <a:r>
              <a:rPr lang="uk-UA" sz="2000" dirty="0">
                <a:effectLst/>
                <a:latin typeface="Times New Roman" panose="02020603050405020304" pitchFamily="18" charset="0"/>
                <a:ea typeface="Times New Roman" panose="02020603050405020304" pitchFamily="18" charset="0"/>
              </a:rPr>
              <a:t>розширювати права громадян щодо контролю за владаю та їх безпосередньої участі в державному</a:t>
            </a:r>
            <a:r>
              <a:rPr lang="uk-UA" sz="2000" spc="-1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управлінні;</a:t>
            </a:r>
            <a:endParaRPr lang="ru-RU" sz="20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Wingdings" panose="05000000000000000000" pitchFamily="2" charset="2"/>
              <a:buChar char=""/>
              <a:tabLst>
                <a:tab pos="694690" algn="l"/>
              </a:tabLst>
            </a:pPr>
            <a:r>
              <a:rPr lang="uk-UA" sz="2000" dirty="0">
                <a:effectLst/>
                <a:latin typeface="Times New Roman" panose="02020603050405020304" pitchFamily="18" charset="0"/>
                <a:ea typeface="Times New Roman" panose="02020603050405020304" pitchFamily="18" charset="0"/>
              </a:rPr>
              <a:t>оцінювати роботу влади не за витратами, а за кінцевими</a:t>
            </a:r>
            <a:r>
              <a:rPr lang="uk-UA" sz="2000" spc="-6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результатам;</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83972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36A27C-693B-A0DF-4913-12EBB420C0D3}"/>
              </a:ext>
            </a:extLst>
          </p:cNvPr>
          <p:cNvSpPr txBox="1"/>
          <p:nvPr/>
        </p:nvSpPr>
        <p:spPr>
          <a:xfrm>
            <a:off x="997528" y="1563841"/>
            <a:ext cx="10631054" cy="3730317"/>
          </a:xfrm>
          <a:prstGeom prst="rect">
            <a:avLst/>
          </a:prstGeom>
          <a:noFill/>
        </p:spPr>
        <p:txBody>
          <a:bodyPr wrap="square">
            <a:spAutoFit/>
          </a:bodyPr>
          <a:lstStyle/>
          <a:p>
            <a:pPr marL="342900" marR="415290" lvl="0" indent="-342900" algn="just">
              <a:lnSpc>
                <a:spcPct val="150000"/>
              </a:lnSpc>
              <a:spcAft>
                <a:spcPts val="0"/>
              </a:spcAft>
              <a:buFont typeface="Wingdings" panose="05000000000000000000" pitchFamily="2" charset="2"/>
              <a:buChar char=""/>
              <a:tabLst>
                <a:tab pos="828675" algn="l"/>
              </a:tabLst>
            </a:pPr>
            <a:r>
              <a:rPr lang="uk-UA" sz="2000" dirty="0">
                <a:effectLst/>
                <a:latin typeface="Times New Roman" panose="02020603050405020304" pitchFamily="18" charset="0"/>
                <a:ea typeface="Times New Roman" panose="02020603050405020304" pitchFamily="18" charset="0"/>
              </a:rPr>
              <a:t>керуватись цілями (місією), а не законами та правилами; перетворювати клієнтів у вільних користувачів індивідуалізованих послуг; випереджати виникнення</a:t>
            </a:r>
            <a:r>
              <a:rPr lang="uk-UA" sz="2000" spc="-2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проблем;</a:t>
            </a:r>
            <a:endParaRPr lang="ru-RU" sz="20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Wingdings" panose="05000000000000000000" pitchFamily="2" charset="2"/>
              <a:buChar char=""/>
              <a:tabLst>
                <a:tab pos="694690" algn="l"/>
              </a:tabLst>
            </a:pPr>
            <a:r>
              <a:rPr lang="uk-UA" sz="2000" dirty="0">
                <a:effectLst/>
                <a:latin typeface="Times New Roman" panose="02020603050405020304" pitchFamily="18" charset="0"/>
                <a:ea typeface="Times New Roman" panose="02020603050405020304" pitchFamily="18" charset="0"/>
              </a:rPr>
              <a:t>заробляти більше, ніж</a:t>
            </a:r>
            <a:r>
              <a:rPr lang="uk-UA" sz="2000" spc="-1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витрачати;</a:t>
            </a:r>
            <a:endParaRPr lang="ru-RU" sz="20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Wingdings" panose="05000000000000000000" pitchFamily="2" charset="2"/>
              <a:buChar char=""/>
              <a:tabLst>
                <a:tab pos="694690" algn="l"/>
              </a:tabLst>
            </a:pPr>
            <a:r>
              <a:rPr lang="uk-UA" sz="2000" dirty="0">
                <a:effectLst/>
                <a:latin typeface="Times New Roman" panose="02020603050405020304" pitchFamily="18" charset="0"/>
                <a:ea typeface="Times New Roman" panose="02020603050405020304" pitchFamily="18" charset="0"/>
              </a:rPr>
              <a:t>застосування інформаційно-комунікаційних</a:t>
            </a:r>
            <a:r>
              <a:rPr lang="uk-UA" sz="2000" spc="-1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технологій;</a:t>
            </a:r>
            <a:endParaRPr lang="ru-RU" sz="20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Wingdings" panose="05000000000000000000" pitchFamily="2" charset="2"/>
              <a:buChar char=""/>
              <a:tabLst>
                <a:tab pos="694690" algn="l"/>
              </a:tabLst>
            </a:pPr>
            <a:r>
              <a:rPr lang="uk-UA" sz="2000" dirty="0">
                <a:effectLst/>
                <a:latin typeface="Times New Roman" panose="02020603050405020304" pitchFamily="18" charset="0"/>
                <a:ea typeface="Times New Roman" panose="02020603050405020304" pitchFamily="18" charset="0"/>
              </a:rPr>
              <a:t>децентралізувати та підвищити гнучкість</a:t>
            </a:r>
            <a:r>
              <a:rPr lang="uk-UA" sz="2000" spc="-1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управління;</a:t>
            </a:r>
            <a:endParaRPr lang="ru-RU" sz="20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Wingdings" panose="05000000000000000000" pitchFamily="2" charset="2"/>
              <a:buChar char=""/>
              <a:tabLst>
                <a:tab pos="694690" algn="l"/>
              </a:tabLst>
            </a:pPr>
            <a:r>
              <a:rPr lang="uk-UA" sz="2000" dirty="0">
                <a:effectLst/>
                <a:latin typeface="Times New Roman" panose="02020603050405020304" pitchFamily="18" charset="0"/>
                <a:ea typeface="Times New Roman" panose="02020603050405020304" pitchFamily="18" charset="0"/>
              </a:rPr>
              <a:t>надавати переваги ринковим механізмам, аніж</a:t>
            </a:r>
            <a:r>
              <a:rPr lang="uk-UA" sz="2000" spc="-4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бюрократичним;</a:t>
            </a:r>
            <a:endParaRPr lang="ru-RU" sz="2000" dirty="0">
              <a:effectLst/>
              <a:latin typeface="Times New Roman" panose="02020603050405020304" pitchFamily="18" charset="0"/>
              <a:ea typeface="Times New Roman" panose="02020603050405020304" pitchFamily="18" charset="0"/>
            </a:endParaRPr>
          </a:p>
          <a:p>
            <a:pPr marL="342900" marR="414020" lvl="0" indent="-342900" algn="just">
              <a:lnSpc>
                <a:spcPct val="150000"/>
              </a:lnSpc>
              <a:spcAft>
                <a:spcPts val="0"/>
              </a:spcAft>
              <a:buFont typeface="Wingdings" panose="05000000000000000000" pitchFamily="2" charset="2"/>
              <a:buChar char=""/>
              <a:tabLst>
                <a:tab pos="819150" algn="l"/>
              </a:tabLst>
            </a:pPr>
            <a:r>
              <a:rPr lang="uk-UA" sz="2000" dirty="0">
                <a:effectLst/>
                <a:latin typeface="Times New Roman" panose="02020603050405020304" pitchFamily="18" charset="0"/>
                <a:ea typeface="Times New Roman" panose="02020603050405020304" pitchFamily="18" charset="0"/>
              </a:rPr>
              <a:t>концентруватись не стільки на наданні послуг, скільки на стимулюванні інтеграції зусиль та дій усіх суб'єктів електронного урядування.</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22753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ED1F7B4-5726-4425-8C3B-66FC685F35C3}"/>
              </a:ext>
            </a:extLst>
          </p:cNvPr>
          <p:cNvSpPr txBox="1"/>
          <p:nvPr/>
        </p:nvSpPr>
        <p:spPr>
          <a:xfrm>
            <a:off x="918614" y="162482"/>
            <a:ext cx="11398929" cy="6315640"/>
          </a:xfrm>
          <a:prstGeom prst="rect">
            <a:avLst/>
          </a:prstGeom>
          <a:noFill/>
        </p:spPr>
        <p:txBody>
          <a:bodyPr wrap="square">
            <a:spAutoFit/>
          </a:bodyPr>
          <a:lstStyle/>
          <a:p>
            <a:pPr marL="140970" marR="409575" indent="448945" algn="just"/>
            <a:endParaRPr lang="uk-UA" dirty="0">
              <a:latin typeface="Times New Roman" panose="02020603050405020304" pitchFamily="18" charset="0"/>
              <a:ea typeface="Times New Roman" panose="02020603050405020304" pitchFamily="18" charset="0"/>
            </a:endParaRPr>
          </a:p>
          <a:p>
            <a:pPr marL="140970" marR="409575" indent="448945" algn="just">
              <a:lnSpc>
                <a:spcPct val="150000"/>
              </a:lnSpc>
            </a:pPr>
            <a:r>
              <a:rPr lang="uk-UA" sz="2000" dirty="0">
                <a:effectLst/>
                <a:latin typeface="Times New Roman" panose="02020603050405020304" pitchFamily="18" charset="0"/>
                <a:ea typeface="Times New Roman" panose="02020603050405020304" pitchFamily="18" charset="0"/>
              </a:rPr>
              <a:t>При цьому домінуючою тенденцією в рамках нового державного менеджменту є економічна - </a:t>
            </a:r>
            <a:r>
              <a:rPr lang="uk-UA" sz="2000" dirty="0" err="1">
                <a:effectLst/>
                <a:latin typeface="Times New Roman" panose="02020603050405020304" pitchFamily="18" charset="0"/>
                <a:ea typeface="Times New Roman" panose="02020603050405020304" pitchFamily="18" charset="0"/>
              </a:rPr>
              <a:t>маркетизація</a:t>
            </a:r>
            <a:r>
              <a:rPr lang="uk-UA" sz="2000" dirty="0">
                <a:effectLst/>
                <a:latin typeface="Times New Roman" panose="02020603050405020304" pitchFamily="18" charset="0"/>
                <a:ea typeface="Times New Roman" panose="02020603050405020304" pitchFamily="18" charset="0"/>
              </a:rPr>
              <a:t>, та організаційна - </a:t>
            </a:r>
            <a:r>
              <a:rPr lang="uk-UA" sz="2000" dirty="0" err="1">
                <a:effectLst/>
                <a:latin typeface="Times New Roman" panose="02020603050405020304" pitchFamily="18" charset="0"/>
                <a:ea typeface="Times New Roman" panose="02020603050405020304" pitchFamily="18" charset="0"/>
              </a:rPr>
              <a:t>дебюрократизація</a:t>
            </a:r>
            <a:r>
              <a:rPr lang="uk-UA" sz="2000" dirty="0">
                <a:effectLst/>
                <a:latin typeface="Times New Roman" panose="02020603050405020304" pitchFamily="18" charset="0"/>
                <a:ea typeface="Times New Roman" panose="02020603050405020304" pitchFamily="18" charset="0"/>
              </a:rPr>
              <a:t>.</a:t>
            </a:r>
          </a:p>
          <a:p>
            <a:pPr marL="140970" marR="409575" indent="448945" algn="just">
              <a:lnSpc>
                <a:spcPct val="150000"/>
              </a:lnSpc>
            </a:pPr>
            <a:endParaRPr lang="ru-RU" sz="2000" dirty="0">
              <a:effectLst/>
              <a:latin typeface="Times New Roman" panose="02020603050405020304" pitchFamily="18" charset="0"/>
              <a:ea typeface="Times New Roman" panose="02020603050405020304" pitchFamily="18" charset="0"/>
            </a:endParaRPr>
          </a:p>
          <a:p>
            <a:pPr marL="140970" marR="409575" indent="448945" algn="just">
              <a:lnSpc>
                <a:spcPct val="150000"/>
              </a:lnSpc>
            </a:pPr>
            <a:r>
              <a:rPr lang="uk-UA" sz="2000" dirty="0">
                <a:effectLst/>
                <a:latin typeface="Times New Roman" panose="02020603050405020304" pitchFamily="18" charset="0"/>
                <a:ea typeface="Times New Roman" panose="02020603050405020304" pitchFamily="18" charset="0"/>
              </a:rPr>
              <a:t> </a:t>
            </a:r>
            <a:r>
              <a:rPr lang="uk-UA" sz="2000" b="1" dirty="0" err="1">
                <a:effectLst/>
                <a:latin typeface="Times New Roman" panose="02020603050405020304" pitchFamily="18" charset="0"/>
                <a:ea typeface="Times New Roman" panose="02020603050405020304" pitchFamily="18" charset="0"/>
              </a:rPr>
              <a:t>Маркетизація</a:t>
            </a:r>
            <a:r>
              <a:rPr lang="uk-UA" sz="2000" dirty="0">
                <a:effectLst/>
                <a:latin typeface="Times New Roman" panose="02020603050405020304" pitchFamily="18" charset="0"/>
                <a:ea typeface="Times New Roman" panose="02020603050405020304" pitchFamily="18" charset="0"/>
              </a:rPr>
              <a:t> означає: впровадження в широкому сенсі ринкових методів та принципів в державне управління, спрямованих, насамперед на скорочення складу та обсягу державних функцій та передачі частки з них недержавному сектору, у тому числі, оперативних, зменшення навантаження на державні бюджети усіх рівнів в умовах нестачі державних ресурсів. </a:t>
            </a:r>
          </a:p>
          <a:p>
            <a:pPr marL="140970" marR="409575" indent="448945" algn="just">
              <a:lnSpc>
                <a:spcPct val="150000"/>
              </a:lnSpc>
            </a:pPr>
            <a:endParaRPr lang="ru-RU" sz="2000" dirty="0">
              <a:effectLst/>
              <a:latin typeface="Times New Roman" panose="02020603050405020304" pitchFamily="18" charset="0"/>
              <a:ea typeface="Times New Roman" panose="02020603050405020304" pitchFamily="18" charset="0"/>
            </a:endParaRPr>
          </a:p>
          <a:p>
            <a:pPr marL="140970" marR="409575" indent="448945" algn="just">
              <a:lnSpc>
                <a:spcPct val="150000"/>
              </a:lnSpc>
            </a:pPr>
            <a:r>
              <a:rPr lang="uk-UA" sz="2000" dirty="0">
                <a:effectLst/>
                <a:latin typeface="Times New Roman" panose="02020603050405020304" pitchFamily="18" charset="0"/>
                <a:ea typeface="Times New Roman" panose="02020603050405020304" pitchFamily="18" charset="0"/>
              </a:rPr>
              <a:t>Ті ж важливі для суспільства та держави функції, що передаються державою в приватний сектор економіки, держава залишає контролювати шляхом укладання відповідних контрактів з бізнесом (процес </a:t>
            </a:r>
            <a:r>
              <a:rPr lang="uk-UA" sz="2000" dirty="0" err="1">
                <a:effectLst/>
                <a:latin typeface="Times New Roman" panose="02020603050405020304" pitchFamily="18" charset="0"/>
                <a:ea typeface="Times New Roman" panose="02020603050405020304" pitchFamily="18" charset="0"/>
              </a:rPr>
              <a:t>контрактизації</a:t>
            </a:r>
            <a:r>
              <a:rPr lang="uk-UA" sz="2000" dirty="0">
                <a:effectLst/>
                <a:latin typeface="Times New Roman" panose="02020603050405020304" pitchFamily="18" charset="0"/>
                <a:ea typeface="Times New Roman" panose="02020603050405020304" pitchFamily="18" charset="0"/>
              </a:rPr>
              <a:t>). Крім того, в рамках цього напряму передбачається здійснення чіткого розмежування в структурі державного управління між визначенням політики та регулюванням, надзором та виробництвом</a:t>
            </a:r>
            <a:r>
              <a:rPr lang="uk-UA" sz="2000" spc="-10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послуг.</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84976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6F76A4-F2E1-4B26-9AE3-DF3785B32FB3}"/>
              </a:ext>
            </a:extLst>
          </p:cNvPr>
          <p:cNvSpPr txBox="1"/>
          <p:nvPr/>
        </p:nvSpPr>
        <p:spPr>
          <a:xfrm>
            <a:off x="683491" y="61066"/>
            <a:ext cx="11508509" cy="6038641"/>
          </a:xfrm>
          <a:prstGeom prst="rect">
            <a:avLst/>
          </a:prstGeom>
          <a:noFill/>
        </p:spPr>
        <p:txBody>
          <a:bodyPr wrap="square">
            <a:spAutoFit/>
          </a:bodyPr>
          <a:lstStyle/>
          <a:p>
            <a:pPr marL="140970" marR="410210" indent="448945" algn="ctr">
              <a:lnSpc>
                <a:spcPct val="150000"/>
              </a:lnSpc>
              <a:spcBef>
                <a:spcPts val="20"/>
              </a:spcBef>
              <a:spcAft>
                <a:spcPts val="0"/>
              </a:spcAft>
            </a:pPr>
            <a:r>
              <a:rPr lang="uk-UA" sz="2000" b="1" kern="0" dirty="0">
                <a:effectLst/>
                <a:latin typeface="Times New Roman" panose="02020603050405020304" pitchFamily="18" charset="0"/>
                <a:ea typeface="Times New Roman" panose="02020603050405020304" pitchFamily="18" charset="0"/>
              </a:rPr>
              <a:t>МІЖНАРОДНІ ТА НАЦІОНАЛЬНІ ДОКУМЕНТИ ЩОДО РОЛІ ТА МІСЦЯ ДЕРЖАВИ У РОЗВИТКУ ІНФОРМАЦІЙНОГО СУСПІЛЬСТВА ТА ЕЛЕКТРОННОГО</a:t>
            </a:r>
            <a:r>
              <a:rPr lang="uk-UA" sz="2000" b="1" kern="0" spc="-50" dirty="0">
                <a:effectLst/>
                <a:latin typeface="Times New Roman" panose="02020603050405020304" pitchFamily="18" charset="0"/>
                <a:ea typeface="Times New Roman" panose="02020603050405020304" pitchFamily="18" charset="0"/>
              </a:rPr>
              <a:t> </a:t>
            </a:r>
            <a:r>
              <a:rPr lang="uk-UA" sz="2000" b="1" kern="0" dirty="0">
                <a:effectLst/>
                <a:latin typeface="Times New Roman" panose="02020603050405020304" pitchFamily="18" charset="0"/>
                <a:ea typeface="Times New Roman" panose="02020603050405020304" pitchFamily="18" charset="0"/>
              </a:rPr>
              <a:t>УРЯДУВАННЯ</a:t>
            </a:r>
            <a:endParaRPr lang="ru-RU" sz="2000" b="1" kern="0" dirty="0">
              <a:effectLst/>
              <a:latin typeface="Times New Roman" panose="02020603050405020304" pitchFamily="18" charset="0"/>
              <a:ea typeface="Times New Roman" panose="02020603050405020304" pitchFamily="18" charset="0"/>
            </a:endParaRPr>
          </a:p>
          <a:p>
            <a:pPr marL="140970" marR="409575" indent="448945" algn="just">
              <a:lnSpc>
                <a:spcPct val="150000"/>
              </a:lnSpc>
            </a:pPr>
            <a:r>
              <a:rPr lang="uk-UA" sz="2000" dirty="0">
                <a:effectLst/>
                <a:latin typeface="Times New Roman" panose="02020603050405020304" pitchFamily="18" charset="0"/>
                <a:ea typeface="Times New Roman" panose="02020603050405020304" pitchFamily="18" charset="0"/>
              </a:rPr>
              <a:t>Необхідність здійснення державного впливу та формування з цією метою окремої державної політики в сфері інформаційного суспільства визначена, насамперед в документах Туніського (2005 р.) та Женевського (2003 р.) всесвітніх самітів з питань розвитку інформаційного суспільства, в </a:t>
            </a:r>
            <a:r>
              <a:rPr lang="uk-UA" sz="2000" dirty="0" err="1">
                <a:effectLst/>
                <a:latin typeface="Times New Roman" panose="02020603050405020304" pitchFamily="18" charset="0"/>
                <a:ea typeface="Times New Roman" panose="02020603050405020304" pitchFamily="18" charset="0"/>
              </a:rPr>
              <a:t>Окінавській</a:t>
            </a:r>
            <a:r>
              <a:rPr lang="uk-UA" sz="2000" dirty="0">
                <a:effectLst/>
                <a:latin typeface="Times New Roman" panose="02020603050405020304" pitchFamily="18" charset="0"/>
                <a:ea typeface="Times New Roman" panose="02020603050405020304" pitchFamily="18" charset="0"/>
              </a:rPr>
              <a:t> хартії з розвитку глобального інформаційного суспільства, в Стратегії та Програмі ЄС з розвитку інформаційного суспільства, а також в законах України «Про Національну програму інформатизації» та «Про основні засади розбудови інформаційного суспільства в Україні на 2007- 2015 роки». </a:t>
            </a:r>
            <a:endParaRPr lang="uk-UA" sz="2000" b="1" i="1" dirty="0">
              <a:effectLst/>
              <a:latin typeface="Times New Roman" panose="02020603050405020304" pitchFamily="18" charset="0"/>
              <a:ea typeface="Times New Roman" panose="02020603050405020304" pitchFamily="18" charset="0"/>
            </a:endParaRPr>
          </a:p>
          <a:p>
            <a:pPr marL="140970" marR="409575" indent="448945" algn="just">
              <a:lnSpc>
                <a:spcPct val="150000"/>
              </a:lnSpc>
            </a:pPr>
            <a:r>
              <a:rPr lang="uk-UA" sz="2000" b="1" i="1" dirty="0">
                <a:effectLst/>
                <a:latin typeface="Times New Roman" panose="02020603050405020304" pitchFamily="18" charset="0"/>
                <a:ea typeface="Times New Roman" panose="02020603050405020304" pitchFamily="18" charset="0"/>
              </a:rPr>
              <a:t>Згідно з цими та іншими документами саме на державу покладається головна організуюча, координуюча та контролююча роль у відношеннях, що виникають в процесі розбудови інформаційного суспільства та впровадження електронного урядування між основними її суб'єктами: державою, бізнесом, міжнародними та громадськими</a:t>
            </a:r>
            <a:r>
              <a:rPr lang="uk-UA" sz="2000" b="1" i="1" spc="-35" dirty="0">
                <a:effectLst/>
                <a:latin typeface="Times New Roman" panose="02020603050405020304" pitchFamily="18" charset="0"/>
                <a:ea typeface="Times New Roman" panose="02020603050405020304" pitchFamily="18" charset="0"/>
              </a:rPr>
              <a:t> </a:t>
            </a:r>
            <a:r>
              <a:rPr lang="uk-UA" sz="2000" b="1" i="1" dirty="0">
                <a:effectLst/>
                <a:latin typeface="Times New Roman" panose="02020603050405020304" pitchFamily="18" charset="0"/>
                <a:ea typeface="Times New Roman" panose="02020603050405020304" pitchFamily="18" charset="0"/>
              </a:rPr>
              <a:t>організаціями.</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45807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C8C43E-BEA2-4736-BD18-92417B093919}"/>
              </a:ext>
            </a:extLst>
          </p:cNvPr>
          <p:cNvSpPr txBox="1"/>
          <p:nvPr/>
        </p:nvSpPr>
        <p:spPr>
          <a:xfrm>
            <a:off x="652373" y="-78968"/>
            <a:ext cx="11410317" cy="6454139"/>
          </a:xfrm>
          <a:prstGeom prst="rect">
            <a:avLst/>
          </a:prstGeom>
          <a:noFill/>
        </p:spPr>
        <p:txBody>
          <a:bodyPr wrap="square">
            <a:spAutoFit/>
          </a:bodyPr>
          <a:lstStyle/>
          <a:p>
            <a:pPr marL="140970" marR="412115" indent="448945" algn="just">
              <a:lnSpc>
                <a:spcPct val="130000"/>
              </a:lnSpc>
            </a:pPr>
            <a:r>
              <a:rPr lang="uk-UA" sz="2000" dirty="0">
                <a:effectLst/>
                <a:latin typeface="Times New Roman" panose="02020603050405020304" pitchFamily="18" charset="0"/>
                <a:ea typeface="Times New Roman" panose="02020603050405020304" pitchFamily="18" charset="0"/>
              </a:rPr>
              <a:t>Розвиток інформаційного суспільства та інформаційних технологій стимулює</a:t>
            </a:r>
            <a:r>
              <a:rPr lang="uk-UA" sz="2000" spc="26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країни</a:t>
            </a:r>
            <a:r>
              <a:rPr lang="uk-UA" sz="2000" spc="26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й</a:t>
            </a:r>
            <a:r>
              <a:rPr lang="uk-UA" sz="2000" spc="26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органи</a:t>
            </a:r>
            <a:r>
              <a:rPr lang="uk-UA" sz="2000" spc="25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державного</a:t>
            </a:r>
            <a:r>
              <a:rPr lang="uk-UA" sz="2000" spc="27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управління</a:t>
            </a:r>
            <a:r>
              <a:rPr lang="uk-UA" sz="2000" spc="25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до</a:t>
            </a:r>
            <a:r>
              <a:rPr lang="uk-UA" sz="2000" spc="26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прийняття концепції</a:t>
            </a:r>
            <a:r>
              <a:rPr lang="ru-RU" sz="2000" dirty="0">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«електронного уряду». Вона спрямована на досягнення таких цілей:</a:t>
            </a:r>
            <a:endParaRPr lang="ru-RU" sz="2000" dirty="0">
              <a:effectLst/>
              <a:latin typeface="Times New Roman" panose="02020603050405020304" pitchFamily="18" charset="0"/>
              <a:ea typeface="Times New Roman" panose="02020603050405020304" pitchFamily="18" charset="0"/>
            </a:endParaRPr>
          </a:p>
          <a:p>
            <a:pPr marL="1143000" lvl="2" indent="-228600" algn="just">
              <a:lnSpc>
                <a:spcPct val="130000"/>
              </a:lnSpc>
              <a:buSzPts val="1400"/>
              <a:buFont typeface="+mj-lt"/>
              <a:buAutoNum type="arabicPeriod"/>
              <a:tabLst>
                <a:tab pos="786130" algn="l"/>
              </a:tabLst>
            </a:pPr>
            <a:r>
              <a:rPr lang="uk-UA" sz="2000" i="1" dirty="0">
                <a:effectLst/>
                <a:latin typeface="Times New Roman" panose="02020603050405020304" pitchFamily="18" charset="0"/>
                <a:ea typeface="Times New Roman" panose="02020603050405020304" pitchFamily="18" charset="0"/>
              </a:rPr>
              <a:t>Надавати населенню інтегровані послуги в мережі</a:t>
            </a:r>
            <a:r>
              <a:rPr lang="uk-UA" sz="2000" i="1" spc="-3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Інтернет.</a:t>
            </a:r>
            <a:endParaRPr lang="ru-RU" sz="2000" dirty="0">
              <a:effectLst/>
              <a:latin typeface="Times New Roman" panose="02020603050405020304" pitchFamily="18" charset="0"/>
              <a:ea typeface="Times New Roman" panose="02020603050405020304" pitchFamily="18" charset="0"/>
            </a:endParaRPr>
          </a:p>
          <a:p>
            <a:pPr marL="1143000" lvl="2" indent="-228600" algn="just">
              <a:lnSpc>
                <a:spcPct val="130000"/>
              </a:lnSpc>
              <a:buSzPts val="1400"/>
              <a:buFont typeface="+mj-lt"/>
              <a:buAutoNum type="arabicPeriod"/>
              <a:tabLst>
                <a:tab pos="786130" algn="l"/>
              </a:tabLst>
            </a:pPr>
            <a:r>
              <a:rPr lang="uk-UA" sz="2000" i="1" dirty="0">
                <a:effectLst/>
                <a:latin typeface="Times New Roman" panose="02020603050405020304" pitchFamily="18" charset="0"/>
                <a:ea typeface="Times New Roman" panose="02020603050405020304" pitchFamily="18" charset="0"/>
              </a:rPr>
              <a:t> Перебудувати відносини з населенням. </a:t>
            </a:r>
            <a:r>
              <a:rPr lang="uk-UA" sz="2000" dirty="0">
                <a:effectLst/>
                <a:latin typeface="Times New Roman" panose="02020603050405020304" pitchFamily="18" charset="0"/>
                <a:ea typeface="Times New Roman" panose="02020603050405020304" pitchFamily="18" charset="0"/>
              </a:rPr>
              <a:t>Замість того, щоб надавати однакові послуги всім громадянам, державні установи можуть використовувати нові інформаційні технології для надання персоналізованих послуг фізичним та юридичним особам. Громадяни стають більш відповідальними за свої відносини з державними органами на основі поновлення довіри до державного</a:t>
            </a:r>
            <a:r>
              <a:rPr lang="uk-UA" sz="2000" spc="-1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сектора.</a:t>
            </a:r>
            <a:endParaRPr lang="ru-RU" sz="2000" dirty="0">
              <a:effectLst/>
              <a:latin typeface="Times New Roman" panose="02020603050405020304" pitchFamily="18" charset="0"/>
              <a:ea typeface="Times New Roman" panose="02020603050405020304" pitchFamily="18" charset="0"/>
            </a:endParaRPr>
          </a:p>
          <a:p>
            <a:pPr marL="1143000" marR="409575" lvl="2" indent="-228600" algn="just">
              <a:lnSpc>
                <a:spcPct val="130000"/>
              </a:lnSpc>
              <a:spcAft>
                <a:spcPts val="0"/>
              </a:spcAft>
              <a:buSzPts val="1400"/>
              <a:buFont typeface="+mj-lt"/>
              <a:buAutoNum type="arabicPeriod"/>
              <a:tabLst>
                <a:tab pos="839470" algn="l"/>
              </a:tabLst>
            </a:pPr>
            <a:r>
              <a:rPr lang="uk-UA" sz="2000" i="1" dirty="0">
                <a:effectLst/>
                <a:latin typeface="Times New Roman" panose="02020603050405020304" pitchFamily="18" charset="0"/>
                <a:ea typeface="Times New Roman" panose="02020603050405020304" pitchFamily="18" charset="0"/>
              </a:rPr>
              <a:t>Побороти інформаційну нерівність. </a:t>
            </a:r>
            <a:r>
              <a:rPr lang="uk-UA" sz="2000" dirty="0">
                <a:effectLst/>
                <a:latin typeface="Times New Roman" panose="02020603050405020304" pitchFamily="18" charset="0"/>
                <a:ea typeface="Times New Roman" panose="02020603050405020304" pitchFamily="18" charset="0"/>
              </a:rPr>
              <a:t>Держава може зробити нові технології доступнішими для менш забезпечених прошарків суспільства, а також організувати навчання комп'ютерній грамотності, особливо молоді та людей похилого</a:t>
            </a:r>
            <a:r>
              <a:rPr lang="uk-UA" sz="2000" spc="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віку.</a:t>
            </a:r>
            <a:endParaRPr lang="ru-RU" sz="2000" dirty="0">
              <a:effectLst/>
              <a:latin typeface="Times New Roman" panose="02020603050405020304" pitchFamily="18" charset="0"/>
              <a:ea typeface="Times New Roman" panose="02020603050405020304" pitchFamily="18" charset="0"/>
            </a:endParaRPr>
          </a:p>
          <a:p>
            <a:pPr marL="1143000" marR="414020" lvl="2" indent="-228600" algn="just">
              <a:lnSpc>
                <a:spcPct val="130000"/>
              </a:lnSpc>
              <a:spcAft>
                <a:spcPts val="0"/>
              </a:spcAft>
              <a:buSzPts val="1400"/>
              <a:buFont typeface="+mj-lt"/>
              <a:buAutoNum type="arabicPeriod"/>
              <a:tabLst>
                <a:tab pos="819150" algn="l"/>
              </a:tabLst>
            </a:pPr>
            <a:r>
              <a:rPr lang="uk-UA" sz="2000" i="1" dirty="0">
                <a:effectLst/>
                <a:latin typeface="Times New Roman" panose="02020603050405020304" pitchFamily="18" charset="0"/>
                <a:ea typeface="Times New Roman" panose="02020603050405020304" pitchFamily="18" charset="0"/>
              </a:rPr>
              <a:t>Забезпечити громадянам можливість навчатися протягом усього життя. </a:t>
            </a:r>
            <a:r>
              <a:rPr lang="uk-UA" sz="2000" dirty="0">
                <a:effectLst/>
                <a:latin typeface="Times New Roman" panose="02020603050405020304" pitchFamily="18" charset="0"/>
                <a:ea typeface="Times New Roman" panose="02020603050405020304" pitchFamily="18" charset="0"/>
              </a:rPr>
              <a:t>Ідея безперервного навчання, яке не припиняється після закінчення школи чи вузу, може втілитися в життя через поширення електронного (дистанційного) навчання спеціалістів у галузі обробки і аналізу інформації (</a:t>
            </a:r>
            <a:r>
              <a:rPr lang="uk-UA" sz="2000" i="1" dirty="0" err="1">
                <a:effectLst/>
                <a:latin typeface="Times New Roman" panose="02020603050405020304" pitchFamily="18" charset="0"/>
                <a:ea typeface="Times New Roman" panose="02020603050405020304" pitchFamily="18" charset="0"/>
              </a:rPr>
              <a:t>knowledge</a:t>
            </a:r>
            <a:r>
              <a:rPr lang="uk-UA" sz="2000" i="1" spc="-5" dirty="0">
                <a:effectLst/>
                <a:latin typeface="Times New Roman" panose="02020603050405020304" pitchFamily="18" charset="0"/>
                <a:ea typeface="Times New Roman" panose="02020603050405020304" pitchFamily="18" charset="0"/>
              </a:rPr>
              <a:t> </a:t>
            </a:r>
            <a:r>
              <a:rPr lang="uk-UA" sz="2000" i="1" dirty="0" err="1">
                <a:effectLst/>
                <a:latin typeface="Times New Roman" panose="02020603050405020304" pitchFamily="18" charset="0"/>
                <a:ea typeface="Times New Roman" panose="02020603050405020304" pitchFamily="18" charset="0"/>
              </a:rPr>
              <a:t>workers</a:t>
            </a:r>
            <a:r>
              <a:rPr lang="uk-UA" sz="2000" dirty="0">
                <a:effectLst/>
                <a:latin typeface="Times New Roman" panose="02020603050405020304" pitchFamily="18" charset="0"/>
                <a:ea typeface="Times New Roman" panose="02020603050405020304" pitchFamily="18" charset="0"/>
              </a:rPr>
              <a:t>).</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77331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9C9163-62FA-4359-A12B-A30132A7AB7D}"/>
              </a:ext>
            </a:extLst>
          </p:cNvPr>
          <p:cNvSpPr txBox="1"/>
          <p:nvPr/>
        </p:nvSpPr>
        <p:spPr>
          <a:xfrm>
            <a:off x="210912" y="0"/>
            <a:ext cx="11833306" cy="6454139"/>
          </a:xfrm>
          <a:prstGeom prst="rect">
            <a:avLst/>
          </a:prstGeom>
          <a:noFill/>
        </p:spPr>
        <p:txBody>
          <a:bodyPr wrap="square">
            <a:spAutoFit/>
          </a:bodyPr>
          <a:lstStyle/>
          <a:p>
            <a:pPr marR="411480" lvl="2" algn="just">
              <a:lnSpc>
                <a:spcPct val="130000"/>
              </a:lnSpc>
              <a:spcAft>
                <a:spcPts val="0"/>
              </a:spcAft>
              <a:buSzPts val="1400"/>
              <a:tabLst>
                <a:tab pos="849630" algn="l"/>
              </a:tabLst>
            </a:pPr>
            <a:r>
              <a:rPr lang="uk-UA" sz="2000" i="1" dirty="0">
                <a:effectLst/>
                <a:latin typeface="Times New Roman" panose="02020603050405020304" pitchFamily="18" charset="0"/>
                <a:ea typeface="Times New Roman" panose="02020603050405020304" pitchFamily="18" charset="0"/>
              </a:rPr>
              <a:t>5. Сприяти розвитку економіки. </a:t>
            </a:r>
            <a:r>
              <a:rPr lang="uk-UA" sz="2000" dirty="0">
                <a:effectLst/>
                <a:latin typeface="Times New Roman" panose="02020603050405020304" pitchFamily="18" charset="0"/>
                <a:ea typeface="Times New Roman" panose="02020603050405020304" pitchFamily="18" charset="0"/>
              </a:rPr>
              <a:t>Приватні компанії, що провадять електронну комерцію, орієнтуються не лише на місцевих споживачів, а виходять на нові ринки, що сприяє підвищенню рівня професійної підготовки і зайнятості населення на</a:t>
            </a:r>
            <a:r>
              <a:rPr lang="uk-UA" sz="2000" spc="-1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місцях.</a:t>
            </a:r>
          </a:p>
          <a:p>
            <a:pPr marR="411480" lvl="2" algn="just">
              <a:lnSpc>
                <a:spcPct val="130000"/>
              </a:lnSpc>
              <a:spcAft>
                <a:spcPts val="0"/>
              </a:spcAft>
              <a:buSzPts val="1400"/>
              <a:tabLst>
                <a:tab pos="849630" algn="l"/>
              </a:tabLst>
            </a:pPr>
            <a:r>
              <a:rPr lang="ru-RU" sz="2000" dirty="0">
                <a:latin typeface="Times New Roman" panose="02020603050405020304" pitchFamily="18" charset="0"/>
                <a:ea typeface="Times New Roman" panose="02020603050405020304" pitchFamily="18" charset="0"/>
              </a:rPr>
              <a:t>6. </a:t>
            </a:r>
            <a:r>
              <a:rPr lang="uk-UA" sz="2000" i="1" dirty="0">
                <a:effectLst/>
                <a:latin typeface="Times New Roman" panose="02020603050405020304" pitchFamily="18" charset="0"/>
                <a:ea typeface="Times New Roman" panose="02020603050405020304" pitchFamily="18" charset="0"/>
              </a:rPr>
              <a:t>Розробляти ефективні нормативно-правові акти та здійснювати раціональну політику. </a:t>
            </a:r>
            <a:r>
              <a:rPr lang="uk-UA" sz="2000" dirty="0">
                <a:effectLst/>
                <a:latin typeface="Times New Roman" panose="02020603050405020304" pitchFamily="18" charset="0"/>
                <a:ea typeface="Times New Roman" panose="02020603050405020304" pitchFamily="18" charset="0"/>
              </a:rPr>
              <a:t>Інформаційне суспільство ставить перед органами законодавчої влади безліч нових проблем, серед них — ідентифікація громадян і посвідчення особи, конфіденційність, захист даних, питання юрисдикції в кіберпросторі, оподаткування електронної комерції, </a:t>
            </a:r>
            <a:r>
              <a:rPr lang="uk-UA" sz="2000" dirty="0" err="1">
                <a:effectLst/>
                <a:latin typeface="Times New Roman" panose="02020603050405020304" pitchFamily="18" charset="0"/>
                <a:ea typeface="Times New Roman" panose="02020603050405020304" pitchFamily="18" charset="0"/>
              </a:rPr>
              <a:t>кібер</a:t>
            </a:r>
            <a:r>
              <a:rPr lang="uk-UA" sz="2000" dirty="0">
                <a:effectLst/>
                <a:latin typeface="Times New Roman" panose="02020603050405020304" pitchFamily="18" charset="0"/>
                <a:ea typeface="Times New Roman" panose="02020603050405020304" pitchFamily="18" charset="0"/>
              </a:rPr>
              <a:t>- злочинність і </a:t>
            </a:r>
            <a:r>
              <a:rPr lang="uk-UA" sz="2000" dirty="0" err="1">
                <a:effectLst/>
                <a:latin typeface="Times New Roman" panose="02020603050405020304" pitchFamily="18" charset="0"/>
                <a:ea typeface="Times New Roman" panose="02020603050405020304" pitchFamily="18" charset="0"/>
              </a:rPr>
              <a:t>кібер</a:t>
            </a:r>
            <a:r>
              <a:rPr lang="uk-UA" sz="2000" dirty="0">
                <a:effectLst/>
                <a:latin typeface="Times New Roman" panose="02020603050405020304" pitchFamily="18" charset="0"/>
                <a:ea typeface="Times New Roman" panose="02020603050405020304" pitchFamily="18" charset="0"/>
              </a:rPr>
              <a:t>-тероризм. Держава повинна створити гнучке законодавство, стимулюючи довіру до всіх видів електронних операцій і зберігаючи рівновагу між необхідністю економічного розвитку та потребами забезпечення конфіденційності</a:t>
            </a:r>
            <a:r>
              <a:rPr lang="uk-UA" sz="2000" spc="-2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інформації.</a:t>
            </a:r>
            <a:endParaRPr lang="ru-RU" sz="2000" dirty="0">
              <a:effectLst/>
              <a:latin typeface="Times New Roman" panose="02020603050405020304" pitchFamily="18" charset="0"/>
              <a:ea typeface="Times New Roman" panose="02020603050405020304" pitchFamily="18" charset="0"/>
            </a:endParaRPr>
          </a:p>
          <a:p>
            <a:pPr marR="408940" lvl="2" algn="just">
              <a:lnSpc>
                <a:spcPct val="130000"/>
              </a:lnSpc>
              <a:buSzPts val="1400"/>
              <a:tabLst>
                <a:tab pos="793750" algn="l"/>
              </a:tabLst>
            </a:pPr>
            <a:r>
              <a:rPr lang="uk-UA" sz="2000" i="1" dirty="0">
                <a:effectLst/>
                <a:latin typeface="Times New Roman" panose="02020603050405020304" pitchFamily="18" charset="0"/>
                <a:ea typeface="Times New Roman" panose="02020603050405020304" pitchFamily="18" charset="0"/>
              </a:rPr>
              <a:t>7. Створити форми управління з активним залученням громадськості. </a:t>
            </a:r>
            <a:r>
              <a:rPr lang="uk-UA" sz="2000" dirty="0">
                <a:effectLst/>
                <a:latin typeface="Times New Roman" panose="02020603050405020304" pitchFamily="18" charset="0"/>
                <a:ea typeface="Times New Roman" panose="02020603050405020304" pitchFamily="18" charset="0"/>
              </a:rPr>
              <a:t>Широка інформатизація відносин органів державної влади з суспільством врешті-решт може забезпечити реалізацію «прямої демократії», без проміжних ланок, у яких втрачається і спотворюється інформація. На місцевому рівні муніципальні органи вже нині підтримують проведення дебатів, діяльність дискусійних форумів в Інтернеті, що допомагає їм у прийнятті рішень.</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42521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5.png">
            <a:extLst>
              <a:ext uri="{FF2B5EF4-FFF2-40B4-BE49-F238E27FC236}">
                <a16:creationId xmlns:a16="http://schemas.microsoft.com/office/drawing/2014/main" id="{92091E2E-6A86-4E84-847F-9F51153DA20E}"/>
              </a:ext>
            </a:extLst>
          </p:cNvPr>
          <p:cNvPicPr/>
          <p:nvPr/>
        </p:nvPicPr>
        <p:blipFill>
          <a:blip r:embed="rId2" cstate="print"/>
          <a:stretch>
            <a:fillRect/>
          </a:stretch>
        </p:blipFill>
        <p:spPr>
          <a:xfrm>
            <a:off x="2352675" y="514350"/>
            <a:ext cx="7839075" cy="4991099"/>
          </a:xfrm>
          <a:prstGeom prst="rect">
            <a:avLst/>
          </a:prstGeom>
        </p:spPr>
      </p:pic>
    </p:spTree>
    <p:extLst>
      <p:ext uri="{BB962C8B-B14F-4D97-AF65-F5344CB8AC3E}">
        <p14:creationId xmlns:p14="http://schemas.microsoft.com/office/powerpoint/2010/main" val="2282181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9C2DD2-2DE2-BC2A-EFF5-F143D2A591B8}"/>
              </a:ext>
            </a:extLst>
          </p:cNvPr>
          <p:cNvSpPr txBox="1"/>
          <p:nvPr/>
        </p:nvSpPr>
        <p:spPr>
          <a:xfrm>
            <a:off x="775855" y="0"/>
            <a:ext cx="10945090" cy="6630277"/>
          </a:xfrm>
          <a:prstGeom prst="rect">
            <a:avLst/>
          </a:prstGeom>
          <a:noFill/>
        </p:spPr>
        <p:txBody>
          <a:bodyPr wrap="square">
            <a:spAutoFit/>
          </a:bodyPr>
          <a:lstStyle/>
          <a:p>
            <a:pPr indent="450215"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План:</a:t>
            </a:r>
          </a:p>
          <a:p>
            <a:pPr marL="457200" indent="-457200" algn="just">
              <a:lnSpc>
                <a:spcPct val="150000"/>
              </a:lnSpc>
              <a:spcAft>
                <a:spcPts val="800"/>
              </a:spcAft>
              <a:buAutoNum type="arabicPeriod"/>
            </a:pPr>
            <a:r>
              <a:rPr lang="uk-UA" sz="2000" dirty="0">
                <a:latin typeface="Times New Roman" panose="02020603050405020304" pitchFamily="18" charset="0"/>
                <a:ea typeface="Calibri" panose="020F0502020204030204" pitchFamily="34" charset="0"/>
                <a:cs typeface="Times New Roman" panose="02020603050405020304" pitchFamily="18" charset="0"/>
              </a:rPr>
              <a:t>Сутність електронного урядування</a:t>
            </a:r>
          </a:p>
          <a:p>
            <a:pPr marL="342900" indent="-342900" algn="just">
              <a:lnSpc>
                <a:spcPct val="150000"/>
              </a:lnSpc>
              <a:spcAft>
                <a:spcPts val="800"/>
              </a:spcAft>
              <a:buAutoNum type="arabicPeriod"/>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  Історія виникнення та розвитку Е-урядування</a:t>
            </a:r>
          </a:p>
          <a:p>
            <a:pPr marL="342900" indent="-342900" algn="just">
              <a:lnSpc>
                <a:spcPct val="150000"/>
              </a:lnSpc>
              <a:spcAft>
                <a:spcPts val="800"/>
              </a:spcAft>
              <a:buAutoNum type="arabicPeriod"/>
            </a:pPr>
            <a:r>
              <a:rPr lang="uk-UA" sz="2000" dirty="0">
                <a:latin typeface="Times New Roman" panose="02020603050405020304" pitchFamily="18" charset="0"/>
                <a:ea typeface="Calibri" panose="020F0502020204030204" pitchFamily="34" charset="0"/>
                <a:cs typeface="Times New Roman" panose="02020603050405020304" pitchFamily="18" charset="0"/>
              </a:rPr>
              <a:t>Теоретичні засади електронного урядування</a:t>
            </a:r>
          </a:p>
          <a:p>
            <a:pPr marL="342900" indent="-342900" algn="just">
              <a:lnSpc>
                <a:spcPct val="150000"/>
              </a:lnSpc>
              <a:spcAft>
                <a:spcPts val="800"/>
              </a:spcAft>
              <a:buAutoNum type="arabicPeriod"/>
            </a:pPr>
            <a:r>
              <a:rPr lang="uk-UA" sz="2000" dirty="0">
                <a:latin typeface="Times New Roman" panose="02020603050405020304" pitchFamily="18" charset="0"/>
                <a:ea typeface="Calibri" panose="020F0502020204030204" pitchFamily="34" charset="0"/>
                <a:cs typeface="Times New Roman" panose="02020603050405020304" pitchFamily="18" charset="0"/>
              </a:rPr>
              <a:t>Правове забезпечення</a:t>
            </a:r>
          </a:p>
          <a:p>
            <a:pPr marL="342900" indent="-342900" algn="just">
              <a:lnSpc>
                <a:spcPct val="150000"/>
              </a:lnSpc>
              <a:spcAft>
                <a:spcPts val="800"/>
              </a:spcAft>
              <a:buAutoNum type="arabicPeriod"/>
            </a:pPr>
            <a:r>
              <a:rPr lang="uk-UA" sz="2000" dirty="0">
                <a:latin typeface="Times New Roman" panose="02020603050405020304" pitchFamily="18" charset="0"/>
                <a:ea typeface="Calibri" panose="020F0502020204030204" pitchFamily="34" charset="0"/>
                <a:cs typeface="Times New Roman" panose="02020603050405020304" pitchFamily="18" charset="0"/>
              </a:rPr>
              <a:t>Складові електронного уряду</a:t>
            </a:r>
          </a:p>
          <a:p>
            <a:pPr marL="342900" indent="-342900" algn="just">
              <a:lnSpc>
                <a:spcPct val="150000"/>
              </a:lnSpc>
              <a:spcAft>
                <a:spcPts val="800"/>
              </a:spcAft>
              <a:buAutoNum type="arabicPeriod"/>
            </a:pPr>
            <a:r>
              <a:rPr lang="uk-UA" sz="2000" dirty="0">
                <a:latin typeface="Times New Roman" panose="02020603050405020304" pitchFamily="18" charset="0"/>
                <a:ea typeface="Calibri" panose="020F0502020204030204" pitchFamily="34" charset="0"/>
                <a:cs typeface="Times New Roman" panose="02020603050405020304" pitchFamily="18" charset="0"/>
              </a:rPr>
              <a:t>Моделі електронного урядування</a:t>
            </a:r>
          </a:p>
          <a:p>
            <a:pPr marL="342900" indent="-342900" algn="just">
              <a:lnSpc>
                <a:spcPct val="150000"/>
              </a:lnSpc>
              <a:spcAft>
                <a:spcPts val="800"/>
              </a:spcAft>
              <a:buAutoNum type="arabicPeriod"/>
            </a:pPr>
            <a:endParaRPr lang="uk-UA" sz="20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50000"/>
              </a:lnSpc>
              <a:spcAft>
                <a:spcPts val="800"/>
              </a:spcAft>
              <a:buAutoNum type="arabicPeriod"/>
            </a:pPr>
            <a:endParaRPr lang="uk-UA" sz="20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50000"/>
              </a:lnSpc>
              <a:spcAft>
                <a:spcPts val="800"/>
              </a:spcAft>
              <a:buAutoNum type="arabicPeriod"/>
            </a:pPr>
            <a:endParaRPr lang="uk-UA"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50000"/>
              </a:lnSpc>
              <a:spcAft>
                <a:spcPts val="800"/>
              </a:spcAft>
              <a:buAutoNum type="arabicPeriod"/>
            </a:pPr>
            <a:endParaRPr lang="uk-UA"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50000"/>
              </a:lnSpc>
              <a:spcAft>
                <a:spcPts val="800"/>
              </a:spcAft>
              <a:buAutoNum type="arabicPeriod"/>
            </a:pP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30332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B853CA-2CCE-4501-BFAC-0E8127ED928E}"/>
              </a:ext>
            </a:extLst>
          </p:cNvPr>
          <p:cNvSpPr txBox="1"/>
          <p:nvPr/>
        </p:nvSpPr>
        <p:spPr>
          <a:xfrm>
            <a:off x="379048" y="148904"/>
            <a:ext cx="11655933" cy="6885026"/>
          </a:xfrm>
          <a:prstGeom prst="rect">
            <a:avLst/>
          </a:prstGeom>
          <a:noFill/>
        </p:spPr>
        <p:txBody>
          <a:bodyPr wrap="square">
            <a:spAutoFit/>
          </a:bodyPr>
          <a:lstStyle/>
          <a:p>
            <a:pPr marL="590550" algn="ctr">
              <a:lnSpc>
                <a:spcPct val="150000"/>
              </a:lnSpc>
              <a:spcBef>
                <a:spcPts val="5"/>
              </a:spcBef>
              <a:spcAft>
                <a:spcPts val="0"/>
              </a:spcAft>
            </a:pPr>
            <a:r>
              <a:rPr lang="uk-UA" sz="2000" b="1" kern="0" dirty="0">
                <a:effectLst/>
                <a:latin typeface="Times New Roman" panose="02020603050405020304" pitchFamily="18" charset="0"/>
                <a:ea typeface="Times New Roman" panose="02020603050405020304" pitchFamily="18" charset="0"/>
              </a:rPr>
              <a:t>Основні модулі електронного уряду </a:t>
            </a:r>
            <a:endParaRPr lang="uk-UA" sz="2000" b="1" kern="0" dirty="0">
              <a:latin typeface="Times New Roman" panose="02020603050405020304" pitchFamily="18" charset="0"/>
              <a:ea typeface="Times New Roman" panose="02020603050405020304" pitchFamily="18" charset="0"/>
            </a:endParaRPr>
          </a:p>
          <a:p>
            <a:pPr marL="590550" algn="just">
              <a:lnSpc>
                <a:spcPct val="150000"/>
              </a:lnSpc>
              <a:spcBef>
                <a:spcPts val="5"/>
              </a:spcBef>
              <a:spcAft>
                <a:spcPts val="0"/>
              </a:spcAft>
            </a:pPr>
            <a:r>
              <a:rPr lang="uk-UA" sz="2000" dirty="0">
                <a:effectLst/>
                <a:latin typeface="Times New Roman" panose="02020603050405020304" pitchFamily="18" charset="0"/>
                <a:ea typeface="Times New Roman" panose="02020603050405020304" pitchFamily="18" charset="0"/>
              </a:rPr>
              <a:t>У сучасному сприйнятті електронний уряд складається з трьох основних модулів: </a:t>
            </a:r>
          </a:p>
          <a:p>
            <a:pPr marL="590550" algn="ctr">
              <a:lnSpc>
                <a:spcPct val="150000"/>
              </a:lnSpc>
              <a:spcBef>
                <a:spcPts val="5"/>
              </a:spcBef>
              <a:spcAft>
                <a:spcPts val="0"/>
              </a:spcAft>
            </a:pPr>
            <a:r>
              <a:rPr lang="uk-UA" sz="2000" b="1" dirty="0">
                <a:effectLst/>
                <a:latin typeface="Times New Roman" panose="02020603050405020304" pitchFamily="18" charset="0"/>
                <a:ea typeface="Times New Roman" panose="02020603050405020304" pitchFamily="18" charset="0"/>
              </a:rPr>
              <a:t>G2G </a:t>
            </a:r>
            <a:r>
              <a:rPr lang="uk-UA" sz="2000" dirty="0">
                <a:effectLst/>
                <a:latin typeface="Times New Roman" panose="02020603050405020304" pitchFamily="18" charset="0"/>
                <a:ea typeface="Times New Roman" panose="02020603050405020304" pitchFamily="18" charset="0"/>
              </a:rPr>
              <a:t>– </a:t>
            </a:r>
            <a:r>
              <a:rPr lang="uk-UA" sz="2000" i="1" dirty="0" err="1">
                <a:effectLst/>
                <a:latin typeface="Times New Roman" panose="02020603050405020304" pitchFamily="18" charset="0"/>
                <a:ea typeface="Times New Roman" panose="02020603050405020304" pitchFamily="18" charset="0"/>
              </a:rPr>
              <a:t>government</a:t>
            </a:r>
            <a:r>
              <a:rPr lang="uk-UA" sz="2000" i="1" dirty="0">
                <a:effectLst/>
                <a:latin typeface="Times New Roman" panose="02020603050405020304" pitchFamily="18" charset="0"/>
                <a:ea typeface="Times New Roman" panose="02020603050405020304" pitchFamily="18" charset="0"/>
              </a:rPr>
              <a:t> </a:t>
            </a:r>
            <a:r>
              <a:rPr lang="uk-UA" sz="2000" i="1" dirty="0" err="1">
                <a:effectLst/>
                <a:latin typeface="Times New Roman" panose="02020603050405020304" pitchFamily="18" charset="0"/>
                <a:ea typeface="Times New Roman" panose="02020603050405020304" pitchFamily="18" charset="0"/>
              </a:rPr>
              <a:t>to</a:t>
            </a:r>
            <a:r>
              <a:rPr lang="uk-UA" sz="2000" i="1" dirty="0">
                <a:effectLst/>
                <a:latin typeface="Times New Roman" panose="02020603050405020304" pitchFamily="18" charset="0"/>
                <a:ea typeface="Times New Roman" panose="02020603050405020304" pitchFamily="18" charset="0"/>
              </a:rPr>
              <a:t> </a:t>
            </a:r>
            <a:r>
              <a:rPr lang="uk-UA" sz="2000" i="1" dirty="0" err="1">
                <a:effectLst/>
                <a:latin typeface="Times New Roman" panose="02020603050405020304" pitchFamily="18" charset="0"/>
                <a:ea typeface="Times New Roman" panose="02020603050405020304" pitchFamily="18" charset="0"/>
              </a:rPr>
              <a:t>government</a:t>
            </a:r>
            <a:r>
              <a:rPr lang="uk-UA" sz="2000" i="1"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(уряд – урядові), </a:t>
            </a:r>
          </a:p>
          <a:p>
            <a:pPr marL="590550" algn="ctr">
              <a:lnSpc>
                <a:spcPct val="150000"/>
              </a:lnSpc>
              <a:spcBef>
                <a:spcPts val="5"/>
              </a:spcBef>
              <a:spcAft>
                <a:spcPts val="0"/>
              </a:spcAft>
            </a:pPr>
            <a:r>
              <a:rPr lang="uk-UA" sz="2000" b="1" dirty="0">
                <a:effectLst/>
                <a:latin typeface="Times New Roman" panose="02020603050405020304" pitchFamily="18" charset="0"/>
                <a:ea typeface="Times New Roman" panose="02020603050405020304" pitchFamily="18" charset="0"/>
              </a:rPr>
              <a:t>G2B –</a:t>
            </a:r>
            <a:r>
              <a:rPr lang="uk-UA" sz="2000" dirty="0">
                <a:effectLst/>
                <a:latin typeface="Times New Roman" panose="02020603050405020304" pitchFamily="18" charset="0"/>
                <a:ea typeface="Times New Roman" panose="02020603050405020304" pitchFamily="18" charset="0"/>
              </a:rPr>
              <a:t> </a:t>
            </a:r>
            <a:r>
              <a:rPr lang="uk-UA" sz="2000" i="1" dirty="0" err="1">
                <a:effectLst/>
                <a:latin typeface="Times New Roman" panose="02020603050405020304" pitchFamily="18" charset="0"/>
                <a:ea typeface="Times New Roman" panose="02020603050405020304" pitchFamily="18" charset="0"/>
              </a:rPr>
              <a:t>government</a:t>
            </a:r>
            <a:r>
              <a:rPr lang="uk-UA" sz="2000" i="1" dirty="0">
                <a:effectLst/>
                <a:latin typeface="Times New Roman" panose="02020603050405020304" pitchFamily="18" charset="0"/>
                <a:ea typeface="Times New Roman" panose="02020603050405020304" pitchFamily="18" charset="0"/>
              </a:rPr>
              <a:t> </a:t>
            </a:r>
            <a:r>
              <a:rPr lang="uk-UA" sz="2000" i="1" dirty="0" err="1">
                <a:effectLst/>
                <a:latin typeface="Times New Roman" panose="02020603050405020304" pitchFamily="18" charset="0"/>
                <a:ea typeface="Times New Roman" panose="02020603050405020304" pitchFamily="18" charset="0"/>
              </a:rPr>
              <a:t>to</a:t>
            </a:r>
            <a:r>
              <a:rPr lang="uk-UA" sz="2000" i="1" dirty="0">
                <a:effectLst/>
                <a:latin typeface="Times New Roman" panose="02020603050405020304" pitchFamily="18" charset="0"/>
                <a:ea typeface="Times New Roman" panose="02020603050405020304" pitchFamily="18" charset="0"/>
              </a:rPr>
              <a:t> </a:t>
            </a:r>
            <a:r>
              <a:rPr lang="uk-UA" sz="2000" i="1" dirty="0" err="1">
                <a:effectLst/>
                <a:latin typeface="Times New Roman" panose="02020603050405020304" pitchFamily="18" charset="0"/>
                <a:ea typeface="Times New Roman" panose="02020603050405020304" pitchFamily="18" charset="0"/>
              </a:rPr>
              <a:t>business</a:t>
            </a:r>
            <a:r>
              <a:rPr lang="uk-UA" sz="2000" i="1"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(уряд – бізнесу), </a:t>
            </a:r>
          </a:p>
          <a:p>
            <a:pPr marL="590550" algn="ctr">
              <a:lnSpc>
                <a:spcPct val="150000"/>
              </a:lnSpc>
              <a:spcBef>
                <a:spcPts val="5"/>
              </a:spcBef>
              <a:spcAft>
                <a:spcPts val="0"/>
              </a:spcAft>
            </a:pPr>
            <a:r>
              <a:rPr lang="uk-UA" sz="2000" b="1" dirty="0">
                <a:effectLst/>
                <a:latin typeface="Times New Roman" panose="02020603050405020304" pitchFamily="18" charset="0"/>
                <a:ea typeface="Times New Roman" panose="02020603050405020304" pitchFamily="18" charset="0"/>
              </a:rPr>
              <a:t>G2C</a:t>
            </a:r>
            <a:r>
              <a:rPr lang="uk-UA" sz="2000" dirty="0">
                <a:effectLst/>
                <a:latin typeface="Times New Roman" panose="02020603050405020304" pitchFamily="18" charset="0"/>
                <a:ea typeface="Times New Roman" panose="02020603050405020304" pitchFamily="18" charset="0"/>
              </a:rPr>
              <a:t> – </a:t>
            </a:r>
            <a:r>
              <a:rPr lang="uk-UA" sz="2000" i="1" dirty="0" err="1">
                <a:effectLst/>
                <a:latin typeface="Times New Roman" panose="02020603050405020304" pitchFamily="18" charset="0"/>
                <a:ea typeface="Times New Roman" panose="02020603050405020304" pitchFamily="18" charset="0"/>
              </a:rPr>
              <a:t>government</a:t>
            </a:r>
            <a:r>
              <a:rPr lang="uk-UA" sz="2000" i="1" dirty="0">
                <a:effectLst/>
                <a:latin typeface="Times New Roman" panose="02020603050405020304" pitchFamily="18" charset="0"/>
                <a:ea typeface="Times New Roman" panose="02020603050405020304" pitchFamily="18" charset="0"/>
              </a:rPr>
              <a:t> </a:t>
            </a:r>
            <a:r>
              <a:rPr lang="uk-UA" sz="2000" i="1" dirty="0" err="1">
                <a:effectLst/>
                <a:latin typeface="Times New Roman" panose="02020603050405020304" pitchFamily="18" charset="0"/>
                <a:ea typeface="Times New Roman" panose="02020603050405020304" pitchFamily="18" charset="0"/>
              </a:rPr>
              <a:t>to</a:t>
            </a:r>
            <a:r>
              <a:rPr lang="uk-UA" sz="2000" i="1" dirty="0">
                <a:effectLst/>
                <a:latin typeface="Times New Roman" panose="02020603050405020304" pitchFamily="18" charset="0"/>
                <a:ea typeface="Times New Roman" panose="02020603050405020304" pitchFamily="18" charset="0"/>
              </a:rPr>
              <a:t> </a:t>
            </a:r>
            <a:r>
              <a:rPr lang="uk-UA" sz="2000" i="1" dirty="0" err="1">
                <a:effectLst/>
                <a:latin typeface="Times New Roman" panose="02020603050405020304" pitchFamily="18" charset="0"/>
                <a:ea typeface="Times New Roman" panose="02020603050405020304" pitchFamily="18" charset="0"/>
              </a:rPr>
              <a:t>citizens</a:t>
            </a:r>
            <a:r>
              <a:rPr lang="uk-UA" sz="2000" i="1"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(уряд – громадянам), і включає численні прикладні елементи. </a:t>
            </a:r>
            <a:endParaRPr lang="uk-UA" sz="2000" dirty="0">
              <a:latin typeface="Times New Roman" panose="02020603050405020304" pitchFamily="18" charset="0"/>
              <a:ea typeface="Times New Roman" panose="02020603050405020304" pitchFamily="18" charset="0"/>
            </a:endParaRPr>
          </a:p>
          <a:p>
            <a:pPr marL="590550" algn="just">
              <a:lnSpc>
                <a:spcPct val="150000"/>
              </a:lnSpc>
              <a:spcBef>
                <a:spcPts val="5"/>
              </a:spcBef>
              <a:spcAft>
                <a:spcPts val="0"/>
              </a:spcAft>
            </a:pPr>
            <a:r>
              <a:rPr lang="uk-UA" sz="2000" dirty="0">
                <a:effectLst/>
                <a:latin typeface="Times New Roman" panose="02020603050405020304" pitchFamily="18" charset="0"/>
                <a:ea typeface="Times New Roman" panose="02020603050405020304" pitchFamily="18" charset="0"/>
              </a:rPr>
              <a:t>Серед них – </a:t>
            </a:r>
          </a:p>
          <a:p>
            <a:pPr marL="876300" indent="-285750" algn="just">
              <a:lnSpc>
                <a:spcPct val="150000"/>
              </a:lnSpc>
              <a:spcBef>
                <a:spcPts val="600"/>
              </a:spcBef>
              <a:spcAft>
                <a:spcPts val="0"/>
              </a:spcAft>
              <a:buFont typeface="Wingdings" panose="05000000000000000000" pitchFamily="2" charset="2"/>
              <a:buChar char="Ø"/>
            </a:pPr>
            <a:r>
              <a:rPr lang="uk-UA" sz="2000" dirty="0">
                <a:effectLst/>
                <a:latin typeface="Times New Roman" panose="02020603050405020304" pitchFamily="18" charset="0"/>
                <a:ea typeface="Times New Roman" panose="02020603050405020304" pitchFamily="18" charset="0"/>
              </a:rPr>
              <a:t>вільний доступ громадян до державної інформації; </a:t>
            </a:r>
          </a:p>
          <a:p>
            <a:pPr marL="876300" indent="-285750" algn="just">
              <a:lnSpc>
                <a:spcPct val="150000"/>
              </a:lnSpc>
              <a:spcBef>
                <a:spcPts val="600"/>
              </a:spcBef>
              <a:spcAft>
                <a:spcPts val="0"/>
              </a:spcAft>
              <a:buFont typeface="Wingdings" panose="05000000000000000000" pitchFamily="2" charset="2"/>
              <a:buChar char="Ø"/>
            </a:pPr>
            <a:r>
              <a:rPr lang="uk-UA" sz="2000" dirty="0">
                <a:effectLst/>
                <a:latin typeface="Times New Roman" panose="02020603050405020304" pitchFamily="18" charset="0"/>
                <a:ea typeface="Times New Roman" panose="02020603050405020304" pitchFamily="18" charset="0"/>
              </a:rPr>
              <a:t>переведення державних органів  на </a:t>
            </a:r>
            <a:r>
              <a:rPr lang="uk-UA" sz="2000" dirty="0" err="1">
                <a:effectLst/>
                <a:latin typeface="Times New Roman" panose="02020603050405020304" pitchFamily="18" charset="0"/>
                <a:ea typeface="Times New Roman" panose="02020603050405020304" pitchFamily="18" charset="0"/>
              </a:rPr>
              <a:t>безпаперове</a:t>
            </a:r>
            <a:r>
              <a:rPr lang="uk-UA" sz="2000" dirty="0">
                <a:effectLst/>
                <a:latin typeface="Times New Roman" panose="02020603050405020304" pitchFamily="18" charset="0"/>
                <a:ea typeface="Times New Roman" panose="02020603050405020304" pitchFamily="18" charset="0"/>
              </a:rPr>
              <a:t> діловодство; </a:t>
            </a:r>
          </a:p>
          <a:p>
            <a:pPr marL="876300" indent="-285750" algn="just">
              <a:lnSpc>
                <a:spcPct val="150000"/>
              </a:lnSpc>
              <a:spcBef>
                <a:spcPts val="600"/>
              </a:spcBef>
              <a:spcAft>
                <a:spcPts val="0"/>
              </a:spcAft>
              <a:buFont typeface="Wingdings" panose="05000000000000000000" pitchFamily="2" charset="2"/>
              <a:buChar char="Ø"/>
            </a:pPr>
            <a:r>
              <a:rPr lang="uk-UA" sz="2000" dirty="0">
                <a:effectLst/>
                <a:latin typeface="Times New Roman" panose="02020603050405020304" pitchFamily="18" charset="0"/>
                <a:ea typeface="Times New Roman" panose="02020603050405020304" pitchFamily="18" charset="0"/>
              </a:rPr>
              <a:t>планування для всіх державних органів показників ефективності роботи на рік і регулярний їх контроль, який здійснюється і парламентом, і громадянами; </a:t>
            </a:r>
          </a:p>
          <a:p>
            <a:pPr marL="876300" indent="-285750" algn="just">
              <a:lnSpc>
                <a:spcPct val="150000"/>
              </a:lnSpc>
              <a:spcBef>
                <a:spcPts val="600"/>
              </a:spcBef>
              <a:spcAft>
                <a:spcPts val="0"/>
              </a:spcAft>
              <a:buFont typeface="Wingdings" panose="05000000000000000000" pitchFamily="2" charset="2"/>
              <a:buChar char="Ø"/>
            </a:pPr>
            <a:r>
              <a:rPr lang="uk-UA" sz="2000" dirty="0">
                <a:effectLst/>
                <a:latin typeface="Times New Roman" panose="02020603050405020304" pitchFamily="18" charset="0"/>
                <a:ea typeface="Times New Roman" panose="02020603050405020304" pitchFamily="18" charset="0"/>
              </a:rPr>
              <a:t>запровадження в державних органах пластикових карток для ідентифікації державних службовців, виплати їм зарплати та інших виплат; </a:t>
            </a:r>
          </a:p>
          <a:p>
            <a:pPr marL="876300" indent="-285750" algn="just">
              <a:lnSpc>
                <a:spcPct val="150000"/>
              </a:lnSpc>
              <a:spcBef>
                <a:spcPts val="600"/>
              </a:spcBef>
              <a:spcAft>
                <a:spcPts val="0"/>
              </a:spcAft>
              <a:buFont typeface="Wingdings" panose="05000000000000000000" pitchFamily="2" charset="2"/>
              <a:buChar char="Ø"/>
            </a:pPr>
            <a:r>
              <a:rPr lang="uk-UA" sz="2000" dirty="0">
                <a:effectLst/>
                <a:latin typeface="Times New Roman" panose="02020603050405020304" pitchFamily="18" charset="0"/>
                <a:ea typeface="Times New Roman" panose="02020603050405020304" pitchFamily="18" charset="0"/>
              </a:rPr>
              <a:t>перенесення в інформаційні мережі більшості стандартних трансакцій між державою та громадянами чи бізнесом тощо.</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84332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79BD32-E9D6-41D7-84EE-B73A2B8D1611}"/>
              </a:ext>
            </a:extLst>
          </p:cNvPr>
          <p:cNvSpPr txBox="1"/>
          <p:nvPr/>
        </p:nvSpPr>
        <p:spPr>
          <a:xfrm>
            <a:off x="764958" y="0"/>
            <a:ext cx="11214605" cy="6500113"/>
          </a:xfrm>
          <a:prstGeom prst="rect">
            <a:avLst/>
          </a:prstGeom>
          <a:noFill/>
        </p:spPr>
        <p:txBody>
          <a:bodyPr wrap="square">
            <a:spAutoFit/>
          </a:bodyPr>
          <a:lstStyle/>
          <a:p>
            <a:pPr algn="ctr">
              <a:lnSpc>
                <a:spcPct val="150000"/>
              </a:lnSpc>
            </a:pPr>
            <a:r>
              <a:rPr lang="ru-RU" sz="2000" b="1" i="0" u="none" strike="noStrike" baseline="0" dirty="0" err="1">
                <a:latin typeface="TimesNewRomanPS-BoldMT"/>
              </a:rPr>
              <a:t>ПЕРЕВАГИ</a:t>
            </a:r>
            <a:r>
              <a:rPr lang="ru-RU" sz="2000" b="1" i="0" u="none" strike="noStrike" baseline="0" dirty="0">
                <a:latin typeface="TimesNewRomanPS-BoldMT"/>
              </a:rPr>
              <a:t> </a:t>
            </a:r>
            <a:r>
              <a:rPr lang="ru-RU" sz="2000" b="1" i="0" u="none" strike="noStrike" baseline="0" dirty="0" err="1">
                <a:latin typeface="TimesNewRomanPS-BoldMT"/>
              </a:rPr>
              <a:t>ЕЛЕКТРОННОГО</a:t>
            </a:r>
            <a:r>
              <a:rPr lang="ru-RU" sz="2000" b="1" i="0" u="none" strike="noStrike" baseline="0" dirty="0">
                <a:latin typeface="TimesNewRomanPS-BoldMT"/>
              </a:rPr>
              <a:t> УРЯДУ. </a:t>
            </a:r>
            <a:endParaRPr lang="en-US" sz="2000" b="1" i="0" u="none" strike="noStrike" baseline="0" dirty="0">
              <a:latin typeface="TimesNewRomanPS-BoldMT"/>
            </a:endParaRPr>
          </a:p>
          <a:p>
            <a:pPr algn="l">
              <a:lnSpc>
                <a:spcPct val="150000"/>
              </a:lnSpc>
            </a:pPr>
            <a:endParaRPr lang="en-US" sz="2000" b="1" i="0" u="none" strike="noStrike" baseline="0" dirty="0">
              <a:latin typeface="TimesNewRomanPS-BoldMT"/>
            </a:endParaRPr>
          </a:p>
          <a:p>
            <a:pPr algn="just">
              <a:lnSpc>
                <a:spcPct val="150000"/>
              </a:lnSpc>
            </a:pPr>
            <a:r>
              <a:rPr lang="ru-RU" sz="2000" b="0" i="0" u="none" strike="noStrike" baseline="0" dirty="0" err="1">
                <a:latin typeface="TimesNewRomanPSMT"/>
              </a:rPr>
              <a:t>Вивчення</a:t>
            </a:r>
            <a:r>
              <a:rPr lang="ru-RU" sz="2000" b="0" i="0" u="none" strike="noStrike" baseline="0" dirty="0">
                <a:latin typeface="TimesNewRomanPSMT"/>
              </a:rPr>
              <a:t> </a:t>
            </a:r>
            <a:r>
              <a:rPr lang="ru-RU" sz="2000" b="0" i="0" u="none" strike="noStrike" baseline="0" dirty="0" err="1">
                <a:latin typeface="TimesNewRomanPSMT"/>
              </a:rPr>
              <a:t>досвіду</a:t>
            </a:r>
            <a:r>
              <a:rPr lang="ru-RU" sz="2000" b="0" i="0" u="none" strike="noStrike" baseline="0" dirty="0">
                <a:latin typeface="TimesNewRomanPSMT"/>
              </a:rPr>
              <a:t> </a:t>
            </a:r>
            <a:r>
              <a:rPr lang="ru-RU" sz="2000" b="0" i="0" u="none" strike="noStrike" baseline="0" dirty="0" err="1">
                <a:latin typeface="TimesNewRomanPSMT"/>
              </a:rPr>
              <a:t>передових</a:t>
            </a:r>
            <a:r>
              <a:rPr lang="ru-RU" sz="2000" b="0" i="0" u="none" strike="noStrike" baseline="0" dirty="0">
                <a:latin typeface="TimesNewRomanPSMT"/>
              </a:rPr>
              <a:t> у</a:t>
            </a:r>
            <a:r>
              <a:rPr lang="en-US" sz="2000" b="0" i="0" u="none" strike="noStrike" baseline="0" dirty="0">
                <a:latin typeface="TimesNewRomanPSMT"/>
              </a:rPr>
              <a:t> </a:t>
            </a:r>
            <a:r>
              <a:rPr lang="ru-RU" sz="2000" b="0" i="0" u="none" strike="noStrike" baseline="0" dirty="0" err="1">
                <a:latin typeface="TimesNewRomanPSMT"/>
              </a:rPr>
              <a:t>впровадженні</a:t>
            </a:r>
            <a:r>
              <a:rPr lang="ru-RU" sz="2000" b="0" i="0" u="none" strike="noStrike" baseline="0" dirty="0">
                <a:latin typeface="TimesNewRomanPSMT"/>
              </a:rPr>
              <a:t> Е -</a:t>
            </a:r>
            <a:r>
              <a:rPr lang="ru-RU" sz="2000" b="0" i="0" u="none" strike="noStrike" baseline="0" dirty="0" err="1">
                <a:latin typeface="TimesNewRomanPSMT"/>
              </a:rPr>
              <a:t>урядів</a:t>
            </a:r>
            <a:r>
              <a:rPr lang="ru-RU" sz="2000" b="0" i="0" u="none" strike="noStrike" baseline="0" dirty="0">
                <a:latin typeface="TimesNewRomanPSMT"/>
              </a:rPr>
              <a:t> </a:t>
            </a:r>
            <a:r>
              <a:rPr lang="ru-RU" sz="2000" b="0" i="0" u="none" strike="noStrike" baseline="0" dirty="0" err="1">
                <a:latin typeface="TimesNewRomanPSMT"/>
              </a:rPr>
              <a:t>країн</a:t>
            </a:r>
            <a:r>
              <a:rPr lang="ru-RU" sz="2000" b="0" i="0" u="none" strike="noStrike" baseline="0" dirty="0">
                <a:latin typeface="TimesNewRomanPSMT"/>
              </a:rPr>
              <a:t> </a:t>
            </a:r>
            <a:r>
              <a:rPr lang="ru-RU" sz="2000" b="0" i="0" u="none" strike="noStrike" baseline="0" dirty="0" err="1">
                <a:latin typeface="TimesNewRomanPSMT"/>
              </a:rPr>
              <a:t>дозволяє</a:t>
            </a:r>
            <a:r>
              <a:rPr lang="ru-RU" sz="2000" b="0" i="0" u="none" strike="noStrike" baseline="0" dirty="0">
                <a:latin typeface="TimesNewRomanPSMT"/>
              </a:rPr>
              <a:t> </a:t>
            </a:r>
            <a:r>
              <a:rPr lang="ru-RU" sz="2000" b="0" i="0" u="none" strike="noStrike" baseline="0" dirty="0" err="1">
                <a:latin typeface="TimesNewRomanPSMT"/>
              </a:rPr>
              <a:t>зафіксувати</a:t>
            </a:r>
            <a:r>
              <a:rPr lang="ru-RU" sz="2000" b="0" i="0" u="none" strike="noStrike" baseline="0" dirty="0">
                <a:latin typeface="TimesNewRomanPSMT"/>
              </a:rPr>
              <a:t> </a:t>
            </a:r>
            <a:r>
              <a:rPr lang="ru-RU" sz="2000" b="0" i="0" u="none" strike="noStrike" baseline="0" dirty="0" err="1">
                <a:latin typeface="TimesNewRomanPSMT"/>
              </a:rPr>
              <a:t>наступні</a:t>
            </a:r>
            <a:r>
              <a:rPr lang="ru-RU" sz="2000" b="0" i="0" u="none" strike="noStrike" baseline="0" dirty="0">
                <a:latin typeface="TimesNewRomanPSMT"/>
              </a:rPr>
              <a:t> </a:t>
            </a:r>
            <a:r>
              <a:rPr lang="ru-RU" sz="2000" b="0" i="0" u="none" strike="noStrike" baseline="0" dirty="0" err="1">
                <a:latin typeface="TimesNewRomanPSMT"/>
              </a:rPr>
              <a:t>головні</a:t>
            </a:r>
            <a:r>
              <a:rPr lang="ru-RU" sz="2000" b="0" i="0" u="none" strike="noStrike" baseline="0" dirty="0">
                <a:latin typeface="TimesNewRomanPSMT"/>
              </a:rPr>
              <a:t> </a:t>
            </a:r>
            <a:r>
              <a:rPr lang="ru-RU" sz="2000" b="0" i="0" u="none" strike="noStrike" baseline="0" dirty="0" err="1">
                <a:latin typeface="TimesNewRomanPSMT"/>
              </a:rPr>
              <a:t>переваги</a:t>
            </a:r>
            <a:r>
              <a:rPr lang="ru-RU" sz="2000" b="0" i="0" u="none" strike="noStrike" baseline="0" dirty="0">
                <a:latin typeface="TimesNewRomanPSMT"/>
              </a:rPr>
              <a:t>, </a:t>
            </a:r>
            <a:r>
              <a:rPr lang="ru-RU" sz="2000" b="0" i="0" u="none" strike="noStrike" baseline="0" dirty="0" err="1">
                <a:latin typeface="TimesNewRomanPSMT"/>
              </a:rPr>
              <a:t>які</a:t>
            </a:r>
            <a:r>
              <a:rPr lang="ru-RU" sz="2000" b="0" i="0" u="none" strike="noStrike" baseline="0" dirty="0">
                <a:latin typeface="TimesNewRomanPSMT"/>
              </a:rPr>
              <a:t> </a:t>
            </a:r>
            <a:r>
              <a:rPr lang="ru-RU" sz="2000" b="0" i="0" u="none" strike="noStrike" baseline="0" dirty="0" err="1">
                <a:latin typeface="TimesNewRomanPSMT"/>
              </a:rPr>
              <a:t>отримує</a:t>
            </a:r>
            <a:r>
              <a:rPr lang="en-US" sz="2000" dirty="0">
                <a:latin typeface="TimesNewRomanPSMT"/>
              </a:rPr>
              <a:t> </a:t>
            </a:r>
            <a:r>
              <a:rPr lang="ru-RU" sz="2000" b="0" i="0" u="none" strike="noStrike" baseline="0" dirty="0" err="1">
                <a:latin typeface="TimesNewRomanPSMT"/>
              </a:rPr>
              <a:t>суспільство</a:t>
            </a:r>
            <a:r>
              <a:rPr lang="ru-RU" sz="2000" b="0" i="0" u="none" strike="noStrike" baseline="0" dirty="0">
                <a:latin typeface="TimesNewRomanPSMT"/>
              </a:rPr>
              <a:t>:</a:t>
            </a:r>
            <a:endParaRPr lang="en-US" sz="2000" b="0" i="0" u="none" strike="noStrike" baseline="0" dirty="0">
              <a:latin typeface="TimesNewRomanPSMT"/>
            </a:endParaRPr>
          </a:p>
          <a:p>
            <a:pPr algn="just">
              <a:lnSpc>
                <a:spcPct val="150000"/>
              </a:lnSpc>
            </a:pPr>
            <a:endParaRPr lang="ru-RU" sz="2000" b="0" i="0" u="none" strike="noStrike" baseline="0" dirty="0">
              <a:latin typeface="TimesNewRomanPSMT"/>
            </a:endParaRPr>
          </a:p>
          <a:p>
            <a:pPr algn="just">
              <a:lnSpc>
                <a:spcPct val="150000"/>
              </a:lnSpc>
            </a:pPr>
            <a:r>
              <a:rPr lang="ru-RU" sz="2000" b="0" i="0" u="none" strike="noStrike" baseline="0" dirty="0">
                <a:latin typeface="TimesNewRomanPSMT"/>
              </a:rPr>
              <a:t>- </a:t>
            </a:r>
            <a:r>
              <a:rPr lang="ru-RU" sz="2000" b="0" i="0" u="none" strike="noStrike" baseline="0" dirty="0" err="1">
                <a:latin typeface="TimesNewRomanPSMT"/>
              </a:rPr>
              <a:t>по-перше</a:t>
            </a:r>
            <a:r>
              <a:rPr lang="ru-RU" sz="2000" b="0" i="0" u="none" strike="noStrike" baseline="0" dirty="0">
                <a:latin typeface="TimesNewRomanPSMT"/>
              </a:rPr>
              <a:t>, </a:t>
            </a:r>
            <a:r>
              <a:rPr lang="ru-RU" sz="2000" b="0" i="0" u="none" strike="noStrike" baseline="0" dirty="0" err="1">
                <a:latin typeface="TimesNewRomanPSMT"/>
              </a:rPr>
              <a:t>нові</a:t>
            </a:r>
            <a:r>
              <a:rPr lang="ru-RU" sz="2000" b="0" i="0" u="none" strike="noStrike" baseline="0" dirty="0">
                <a:latin typeface="TimesNewRomanPSMT"/>
              </a:rPr>
              <a:t> </a:t>
            </a:r>
            <a:r>
              <a:rPr lang="ru-RU" sz="2000" b="0" i="0" u="none" strike="noStrike" baseline="0" dirty="0" err="1">
                <a:latin typeface="TimesNewRomanPSMT"/>
              </a:rPr>
              <a:t>технологічні</a:t>
            </a:r>
            <a:r>
              <a:rPr lang="ru-RU" sz="2000" b="0" i="0" u="none" strike="noStrike" baseline="0" dirty="0">
                <a:latin typeface="TimesNewRomanPSMT"/>
              </a:rPr>
              <a:t> </a:t>
            </a:r>
            <a:r>
              <a:rPr lang="ru-RU" sz="2000" b="0" i="0" u="none" strike="noStrike" baseline="0" dirty="0" err="1">
                <a:latin typeface="TimesNewRomanPSMT"/>
              </a:rPr>
              <a:t>ІКТ-можливості</a:t>
            </a:r>
            <a:r>
              <a:rPr lang="ru-RU" sz="2000" b="0" i="0" u="none" strike="noStrike" baseline="0" dirty="0">
                <a:latin typeface="TimesNewRomanPSMT"/>
              </a:rPr>
              <a:t> </a:t>
            </a:r>
            <a:r>
              <a:rPr lang="ru-RU" sz="2000" b="0" i="0" u="none" strike="noStrike" baseline="0" dirty="0" err="1">
                <a:latin typeface="TimesNewRomanPSMT"/>
              </a:rPr>
              <a:t>дозволяють</a:t>
            </a:r>
            <a:r>
              <a:rPr lang="ru-RU" sz="2000" b="0" i="0" u="none" strike="noStrike" baseline="0" dirty="0">
                <a:latin typeface="TimesNewRomanPSMT"/>
              </a:rPr>
              <a:t> </a:t>
            </a:r>
            <a:r>
              <a:rPr lang="ru-RU" sz="2000" b="0" i="0" u="none" strike="noStrike" baseline="0" dirty="0" err="1">
                <a:latin typeface="TimesNewRomanPSMT"/>
              </a:rPr>
              <a:t>надавати</a:t>
            </a:r>
            <a:r>
              <a:rPr lang="ru-RU" sz="2000" b="0" i="0" u="none" strike="noStrike" baseline="0" dirty="0">
                <a:latin typeface="TimesNewRomanPSMT"/>
              </a:rPr>
              <a:t> </a:t>
            </a:r>
            <a:r>
              <a:rPr lang="ru-RU" sz="2000" b="0" i="0" u="none" strike="noStrike" baseline="0" dirty="0" err="1">
                <a:latin typeface="TimesNewRomanPSMT"/>
              </a:rPr>
              <a:t>урядові</a:t>
            </a:r>
            <a:r>
              <a:rPr lang="ru-RU" sz="2000" b="0" i="0" u="none" strike="noStrike" baseline="0" dirty="0">
                <a:latin typeface="TimesNewRomanPSMT"/>
              </a:rPr>
              <a:t> </a:t>
            </a:r>
            <a:r>
              <a:rPr lang="ru-RU" sz="2000" b="0" i="0" u="none" strike="noStrike" baseline="0" dirty="0" err="1">
                <a:latin typeface="TimesNewRomanPSMT"/>
              </a:rPr>
              <a:t>послуги</a:t>
            </a:r>
            <a:endParaRPr lang="ru-RU" sz="2000" b="0" i="0" u="none" strike="noStrike" baseline="0" dirty="0">
              <a:latin typeface="TimesNewRomanPSMT"/>
            </a:endParaRPr>
          </a:p>
          <a:p>
            <a:pPr algn="just">
              <a:lnSpc>
                <a:spcPct val="150000"/>
              </a:lnSpc>
            </a:pPr>
            <a:r>
              <a:rPr lang="ru-RU" sz="2000" b="0" i="0" u="none" strike="noStrike" baseline="0" dirty="0">
                <a:latin typeface="TimesNewRomanPSMT"/>
              </a:rPr>
              <a:t>24 годину на добу, 7 </a:t>
            </a:r>
            <a:r>
              <a:rPr lang="ru-RU" sz="2000" b="0" i="0" u="none" strike="noStrike" baseline="0" dirty="0" err="1">
                <a:latin typeface="TimesNewRomanPSMT"/>
              </a:rPr>
              <a:t>днів</a:t>
            </a:r>
            <a:r>
              <a:rPr lang="ru-RU" sz="2000" b="0" i="0" u="none" strike="noStrike" baseline="0" dirty="0">
                <a:latin typeface="TimesNewRomanPSMT"/>
              </a:rPr>
              <a:t> на </a:t>
            </a:r>
            <a:r>
              <a:rPr lang="ru-RU" sz="2000" b="0" i="0" u="none" strike="noStrike" baseline="0" dirty="0" err="1">
                <a:latin typeface="TimesNewRomanPSMT"/>
              </a:rPr>
              <a:t>тиждень</a:t>
            </a:r>
            <a:r>
              <a:rPr lang="ru-RU" sz="2000" b="0" i="0" u="none" strike="noStrike" baseline="0" dirty="0">
                <a:latin typeface="TimesNewRomanPSMT"/>
              </a:rPr>
              <a:t> (24/7);</a:t>
            </a:r>
            <a:endParaRPr lang="en-US" sz="2000" b="0" i="0" u="none" strike="noStrike" baseline="0" dirty="0">
              <a:latin typeface="TimesNewRomanPSMT"/>
            </a:endParaRPr>
          </a:p>
          <a:p>
            <a:pPr algn="just">
              <a:lnSpc>
                <a:spcPct val="150000"/>
              </a:lnSpc>
            </a:pPr>
            <a:endParaRPr lang="ru-RU" sz="2000" b="0" i="0" u="none" strike="noStrike" baseline="0" dirty="0">
              <a:latin typeface="TimesNewRomanPSMT"/>
            </a:endParaRPr>
          </a:p>
          <a:p>
            <a:pPr algn="just">
              <a:lnSpc>
                <a:spcPct val="150000"/>
              </a:lnSpc>
            </a:pPr>
            <a:r>
              <a:rPr lang="ru-RU" sz="2000" b="0" i="0" u="none" strike="noStrike" baseline="0" dirty="0">
                <a:latin typeface="TimesNewRomanPSMT"/>
              </a:rPr>
              <a:t>- </a:t>
            </a:r>
            <a:r>
              <a:rPr lang="ru-RU" sz="2000" b="0" i="0" u="none" strike="noStrike" baseline="0" dirty="0" err="1">
                <a:latin typeface="TimesNewRomanPSMT"/>
              </a:rPr>
              <a:t>по-друге</a:t>
            </a:r>
            <a:r>
              <a:rPr lang="ru-RU" sz="2000" b="0" i="0" u="none" strike="noStrike" baseline="0" dirty="0">
                <a:latin typeface="TimesNewRomanPSMT"/>
              </a:rPr>
              <a:t>, </a:t>
            </a:r>
            <a:r>
              <a:rPr lang="ru-RU" sz="2000" b="0" i="0" u="none" strike="noStrike" baseline="0" dirty="0" err="1">
                <a:latin typeface="TimesNewRomanPSMT"/>
              </a:rPr>
              <a:t>питання</a:t>
            </a:r>
            <a:r>
              <a:rPr lang="ru-RU" sz="2000" b="0" i="0" u="none" strike="noStrike" baseline="0" dirty="0">
                <a:latin typeface="TimesNewRomanPSMT"/>
              </a:rPr>
              <a:t> </a:t>
            </a:r>
            <a:r>
              <a:rPr lang="ru-RU" sz="2000" b="0" i="0" u="none" strike="noStrike" baseline="0" dirty="0" err="1">
                <a:latin typeface="TimesNewRomanPSMT"/>
              </a:rPr>
              <a:t>відновлення</a:t>
            </a:r>
            <a:r>
              <a:rPr lang="ru-RU" sz="2000" b="0" i="0" u="none" strike="noStrike" baseline="0" dirty="0">
                <a:latin typeface="TimesNewRomanPSMT"/>
              </a:rPr>
              <a:t> </a:t>
            </a:r>
            <a:r>
              <a:rPr lang="ru-RU" sz="2000" b="0" i="0" u="none" strike="noStrike" baseline="0" dirty="0" err="1">
                <a:latin typeface="TimesNewRomanPSMT"/>
              </a:rPr>
              <a:t>прямої</a:t>
            </a:r>
            <a:r>
              <a:rPr lang="ru-RU" sz="2000" b="0" i="0" u="none" strike="noStrike" baseline="0" dirty="0">
                <a:latin typeface="TimesNewRomanPSMT"/>
              </a:rPr>
              <a:t> </a:t>
            </a:r>
            <a:r>
              <a:rPr lang="ru-RU" sz="2000" b="0" i="0" u="none" strike="noStrike" baseline="0" dirty="0" err="1">
                <a:latin typeface="TimesNewRomanPSMT"/>
              </a:rPr>
              <a:t>форми</a:t>
            </a:r>
            <a:r>
              <a:rPr lang="ru-RU" sz="2000" b="0" i="0" u="none" strike="noStrike" baseline="0" dirty="0">
                <a:latin typeface="TimesNewRomanPSMT"/>
              </a:rPr>
              <a:t> </a:t>
            </a:r>
            <a:r>
              <a:rPr lang="ru-RU" sz="2000" b="0" i="0" u="none" strike="noStrike" baseline="0" dirty="0" err="1">
                <a:latin typeface="TimesNewRomanPSMT"/>
              </a:rPr>
              <a:t>демократії</a:t>
            </a:r>
            <a:r>
              <a:rPr lang="ru-RU" sz="2000" b="0" i="0" u="none" strike="noStrike" baseline="0" dirty="0">
                <a:latin typeface="TimesNewRomanPSMT"/>
              </a:rPr>
              <a:t> </a:t>
            </a:r>
            <a:r>
              <a:rPr lang="ru-RU" sz="2000" b="0" i="0" u="none" strike="noStrike" baseline="0" dirty="0" err="1">
                <a:latin typeface="TimesNewRomanPSMT"/>
              </a:rPr>
              <a:t>стає</a:t>
            </a:r>
            <a:r>
              <a:rPr lang="ru-RU" sz="2000" b="0" i="0" u="none" strike="noStrike" baseline="0" dirty="0">
                <a:latin typeface="TimesNewRomanPSMT"/>
              </a:rPr>
              <a:t> </a:t>
            </a:r>
            <a:r>
              <a:rPr lang="ru-RU" sz="2000" b="0" i="0" u="none" strike="noStrike" baseline="0" dirty="0" err="1">
                <a:latin typeface="TimesNewRomanPSMT"/>
              </a:rPr>
              <a:t>реальністю</a:t>
            </a:r>
            <a:r>
              <a:rPr lang="ru-RU" sz="2000" b="0" i="0" u="none" strike="noStrike" baseline="0" dirty="0">
                <a:latin typeface="TimesNewRomanPSMT"/>
              </a:rPr>
              <a:t> </a:t>
            </a:r>
            <a:r>
              <a:rPr lang="ru-RU" sz="2000" b="0" i="0" u="none" strike="noStrike" baseline="0" dirty="0" err="1">
                <a:latin typeface="TimesNewRomanPSMT"/>
              </a:rPr>
              <a:t>найближчої</a:t>
            </a:r>
            <a:endParaRPr lang="ru-RU" sz="2000" b="0" i="0" u="none" strike="noStrike" baseline="0" dirty="0">
              <a:latin typeface="TimesNewRomanPSMT"/>
            </a:endParaRPr>
          </a:p>
          <a:p>
            <a:pPr algn="just">
              <a:lnSpc>
                <a:spcPct val="150000"/>
              </a:lnSpc>
            </a:pPr>
            <a:r>
              <a:rPr lang="ru-RU" sz="2000" b="0" i="0" u="none" strike="noStrike" baseline="0" dirty="0" err="1">
                <a:latin typeface="TimesNewRomanPSMT"/>
              </a:rPr>
              <a:t>перспективи</a:t>
            </a:r>
            <a:r>
              <a:rPr lang="ru-RU" sz="2000" b="0" i="0" u="none" strike="noStrike" baseline="0" dirty="0">
                <a:latin typeface="TimesNewRomanPSMT"/>
              </a:rPr>
              <a:t>. Уже нема </a:t>
            </a:r>
            <a:r>
              <a:rPr lang="ru-RU" sz="2000" b="0" i="0" u="none" strike="noStrike" baseline="0" dirty="0" err="1">
                <a:latin typeface="TimesNewRomanPSMT"/>
              </a:rPr>
              <a:t>технологічних</a:t>
            </a:r>
            <a:r>
              <a:rPr lang="ru-RU" sz="2000" b="0" i="0" u="none" strike="noStrike" baseline="0" dirty="0">
                <a:latin typeface="TimesNewRomanPSMT"/>
              </a:rPr>
              <a:t> </a:t>
            </a:r>
            <a:r>
              <a:rPr lang="ru-RU" sz="2000" b="0" i="0" u="none" strike="noStrike" baseline="0" dirty="0" err="1">
                <a:latin typeface="TimesNewRomanPSMT"/>
              </a:rPr>
              <a:t>перепон</a:t>
            </a:r>
            <a:r>
              <a:rPr lang="ru-RU" sz="2000" b="0" i="0" u="none" strike="noStrike" baseline="0" dirty="0">
                <a:latin typeface="TimesNewRomanPSMT"/>
              </a:rPr>
              <a:t> для прямого контакту </a:t>
            </a:r>
            <a:r>
              <a:rPr lang="ru-RU" sz="2000" b="0" i="0" u="none" strike="noStrike" baseline="0" dirty="0" err="1">
                <a:latin typeface="TimesNewRomanPSMT"/>
              </a:rPr>
              <a:t>громадян</a:t>
            </a:r>
            <a:r>
              <a:rPr lang="ru-RU" sz="2000" b="0" i="0" u="none" strike="noStrike" baseline="0" dirty="0">
                <a:latin typeface="TimesNewRomanPSMT"/>
              </a:rPr>
              <a:t> з</a:t>
            </a:r>
          </a:p>
          <a:p>
            <a:pPr algn="just">
              <a:lnSpc>
                <a:spcPct val="150000"/>
              </a:lnSpc>
            </a:pPr>
            <a:r>
              <a:rPr lang="ru-RU" sz="2000" b="0" i="0" u="none" strike="noStrike" baseline="0" dirty="0" err="1">
                <a:latin typeface="TimesNewRomanPSMT"/>
              </a:rPr>
              <a:t>урядовцями</a:t>
            </a:r>
            <a:r>
              <a:rPr lang="ru-RU" sz="2000" b="0" i="0" u="none" strike="noStrike" baseline="0" dirty="0">
                <a:latin typeface="TimesNewRomanPSMT"/>
              </a:rPr>
              <a:t>;</a:t>
            </a:r>
            <a:endParaRPr lang="en-US" sz="2000" b="0" i="0" u="none" strike="noStrike" baseline="0" dirty="0">
              <a:latin typeface="TimesNewRomanPSMT"/>
            </a:endParaRPr>
          </a:p>
          <a:p>
            <a:pPr algn="just">
              <a:lnSpc>
                <a:spcPct val="150000"/>
              </a:lnSpc>
            </a:pPr>
            <a:endParaRPr lang="ru-RU" sz="2000" b="0" i="0" u="none" strike="noStrike" baseline="0" dirty="0">
              <a:latin typeface="TimesNewRomanPSMT"/>
            </a:endParaRPr>
          </a:p>
          <a:p>
            <a:pPr algn="just">
              <a:lnSpc>
                <a:spcPct val="150000"/>
              </a:lnSpc>
            </a:pPr>
            <a:r>
              <a:rPr lang="ru-RU" sz="2000" b="0" i="0" u="none" strike="noStrike" baseline="0" dirty="0">
                <a:latin typeface="TimesNewRomanPSMT"/>
              </a:rPr>
              <a:t>- </a:t>
            </a:r>
            <a:r>
              <a:rPr lang="ru-RU" sz="2000" b="0" i="0" u="none" strike="noStrike" baseline="0" dirty="0" err="1">
                <a:latin typeface="TimesNewRomanPSMT"/>
              </a:rPr>
              <a:t>по-третє</a:t>
            </a:r>
            <a:r>
              <a:rPr lang="ru-RU" sz="2000" b="0" i="0" u="none" strike="noStrike" baseline="0" dirty="0">
                <a:latin typeface="TimesNewRomanPSMT"/>
              </a:rPr>
              <a:t>, критично </a:t>
            </a:r>
            <a:r>
              <a:rPr lang="ru-RU" sz="2000" b="0" i="0" u="none" strike="noStrike" baseline="0" dirty="0" err="1">
                <a:latin typeface="TimesNewRomanPSMT"/>
              </a:rPr>
              <a:t>важливим</a:t>
            </a:r>
            <a:r>
              <a:rPr lang="ru-RU" sz="2000" b="0" i="0" u="none" strike="noStrike" baseline="0" dirty="0">
                <a:latin typeface="TimesNewRomanPSMT"/>
              </a:rPr>
              <a:t> для </a:t>
            </a:r>
            <a:r>
              <a:rPr lang="ru-RU" sz="2000" b="0" i="0" u="none" strike="noStrike" baseline="0" dirty="0" err="1">
                <a:latin typeface="TimesNewRomanPSMT"/>
              </a:rPr>
              <a:t>впровадження</a:t>
            </a:r>
            <a:r>
              <a:rPr lang="ru-RU" sz="2000" b="0" i="0" u="none" strike="noStrike" baseline="0" dirty="0">
                <a:latin typeface="TimesNewRomanPSMT"/>
              </a:rPr>
              <a:t> Е -уряду є </a:t>
            </a:r>
            <a:r>
              <a:rPr lang="ru-RU" sz="2000" b="0" i="0" u="none" strike="noStrike" baseline="0" dirty="0" err="1">
                <a:latin typeface="TimesNewRomanPSMT"/>
              </a:rPr>
              <a:t>успішне</a:t>
            </a:r>
            <a:r>
              <a:rPr lang="ru-RU" sz="2000" b="0" i="0" u="none" strike="noStrike" baseline="0" dirty="0">
                <a:latin typeface="TimesNewRomanPSMT"/>
              </a:rPr>
              <a:t> </a:t>
            </a:r>
            <a:r>
              <a:rPr lang="ru-RU" sz="2000" b="0" i="0" u="none" strike="noStrike" baseline="0" dirty="0" err="1">
                <a:latin typeface="TimesNewRomanPSMT"/>
              </a:rPr>
              <a:t>вирішення</a:t>
            </a:r>
            <a:endParaRPr lang="ru-RU" sz="2000" b="0" i="0" u="none" strike="noStrike" baseline="0" dirty="0">
              <a:latin typeface="TimesNewRomanPSMT"/>
            </a:endParaRPr>
          </a:p>
          <a:p>
            <a:pPr algn="just">
              <a:lnSpc>
                <a:spcPct val="150000"/>
              </a:lnSpc>
            </a:pPr>
            <a:r>
              <a:rPr lang="ru-RU" sz="2000" b="0" i="0" u="none" strike="noStrike" baseline="0" dirty="0">
                <a:latin typeface="TimesNewRomanPSMT"/>
              </a:rPr>
              <a:t>нормативно-</a:t>
            </a:r>
            <a:r>
              <a:rPr lang="ru-RU" sz="2000" b="0" i="0" u="none" strike="noStrike" baseline="0" dirty="0" err="1">
                <a:latin typeface="TimesNewRomanPSMT"/>
              </a:rPr>
              <a:t>правових</a:t>
            </a:r>
            <a:r>
              <a:rPr lang="ru-RU" sz="2000" b="0" i="0" u="none" strike="noStrike" baseline="0" dirty="0">
                <a:latin typeface="TimesNewRomanPSMT"/>
              </a:rPr>
              <a:t> </a:t>
            </a:r>
            <a:r>
              <a:rPr lang="ru-RU" sz="2000" b="0" i="0" u="none" strike="noStrike" baseline="0" dirty="0" err="1">
                <a:latin typeface="TimesNewRomanPSMT"/>
              </a:rPr>
              <a:t>питань</a:t>
            </a:r>
            <a:r>
              <a:rPr lang="ru-RU" sz="2000" b="0" i="0" u="none" strike="noStrike" baseline="0" dirty="0">
                <a:latin typeface="TimesNewRomanPSMT"/>
              </a:rPr>
              <a:t> </a:t>
            </a:r>
            <a:r>
              <a:rPr lang="ru-RU" sz="2000" b="0" i="0" u="none" strike="noStrike" baseline="0" dirty="0" err="1">
                <a:latin typeface="TimesNewRomanPSMT"/>
              </a:rPr>
              <a:t>удосконалення</a:t>
            </a:r>
            <a:r>
              <a:rPr lang="ru-RU" sz="2000" b="0" i="0" u="none" strike="noStrike" baseline="0" dirty="0">
                <a:latin typeface="TimesNewRomanPSMT"/>
              </a:rPr>
              <a:t> </a:t>
            </a:r>
            <a:r>
              <a:rPr lang="ru-RU" sz="2000" b="0" i="0" u="none" strike="noStrike" baseline="0" dirty="0" err="1">
                <a:latin typeface="TimesNewRomanPSMT"/>
              </a:rPr>
              <a:t>роботи</a:t>
            </a:r>
            <a:r>
              <a:rPr lang="ru-RU" sz="2000" b="0" i="0" u="none" strike="noStrike" baseline="0" dirty="0">
                <a:latin typeface="TimesNewRomanPSMT"/>
              </a:rPr>
              <a:t> уряду на </a:t>
            </a:r>
            <a:r>
              <a:rPr lang="ru-RU" sz="2000" b="0" i="0" u="none" strike="noStrike" baseline="0" dirty="0" err="1">
                <a:latin typeface="TimesNewRomanPSMT"/>
              </a:rPr>
              <a:t>основі</a:t>
            </a:r>
            <a:r>
              <a:rPr lang="ru-RU" sz="2000" b="0" i="0" u="none" strike="noStrike" baseline="0" dirty="0">
                <a:latin typeface="TimesNewRomanPSMT"/>
              </a:rPr>
              <a:t> </a:t>
            </a:r>
            <a:r>
              <a:rPr lang="ru-RU" sz="2000" b="0" i="0" u="none" strike="noStrike" baseline="0" dirty="0" err="1">
                <a:latin typeface="TimesNewRomanPSMT"/>
              </a:rPr>
              <a:t>використання</a:t>
            </a:r>
            <a:r>
              <a:rPr lang="ru-RU" sz="2000" b="0" i="0" u="none" strike="noStrike" baseline="0" dirty="0">
                <a:latin typeface="TimesNewRomanPSMT"/>
              </a:rPr>
              <a:t> </a:t>
            </a:r>
            <a:r>
              <a:rPr lang="ru-RU" sz="2000" b="0" i="0" u="none" strike="noStrike" baseline="0" dirty="0" err="1">
                <a:latin typeface="TimesNewRomanPSMT"/>
              </a:rPr>
              <a:t>ІКТ</a:t>
            </a:r>
            <a:r>
              <a:rPr lang="ru-RU" sz="2000" b="0" i="0" u="none" strike="noStrike" baseline="0" dirty="0">
                <a:latin typeface="TimesNewRomanPSMT"/>
              </a:rPr>
              <a:t>.</a:t>
            </a:r>
            <a:endParaRPr lang="ru-RU" dirty="0"/>
          </a:p>
        </p:txBody>
      </p:sp>
    </p:spTree>
    <p:extLst>
      <p:ext uri="{BB962C8B-B14F-4D97-AF65-F5344CB8AC3E}">
        <p14:creationId xmlns:p14="http://schemas.microsoft.com/office/powerpoint/2010/main" val="3533891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E4CCE6-8236-4291-8966-1DB764C416E9}"/>
              </a:ext>
            </a:extLst>
          </p:cNvPr>
          <p:cNvSpPr txBox="1"/>
          <p:nvPr/>
        </p:nvSpPr>
        <p:spPr>
          <a:xfrm>
            <a:off x="1047565" y="1030562"/>
            <a:ext cx="10724225" cy="4708981"/>
          </a:xfrm>
          <a:prstGeom prst="rect">
            <a:avLst/>
          </a:prstGeom>
          <a:noFill/>
        </p:spPr>
        <p:txBody>
          <a:bodyPr wrap="square">
            <a:spAutoFit/>
          </a:bodyPr>
          <a:lstStyle/>
          <a:p>
            <a:pPr algn="just"/>
            <a:r>
              <a:rPr lang="ru-RU" sz="2000" b="0" i="0" u="none" strike="noStrike" baseline="0" dirty="0" err="1">
                <a:latin typeface="TimesNewRomanPSMT"/>
              </a:rPr>
              <a:t>Вибравши</a:t>
            </a:r>
            <a:r>
              <a:rPr lang="ru-RU" sz="2000" b="0" i="0" u="none" strike="noStrike" baseline="0" dirty="0">
                <a:latin typeface="TimesNewRomanPSMT"/>
              </a:rPr>
              <a:t> </a:t>
            </a:r>
            <a:r>
              <a:rPr lang="ru-RU" sz="2000" b="0" i="0" u="none" strike="noStrike" baseline="0" dirty="0" err="1">
                <a:latin typeface="TimesNewRomanPSMT"/>
              </a:rPr>
              <a:t>деякі</a:t>
            </a:r>
            <a:r>
              <a:rPr lang="ru-RU" sz="2000" b="0" i="0" u="none" strike="noStrike" baseline="0" dirty="0">
                <a:latin typeface="TimesNewRomanPSMT"/>
              </a:rPr>
              <a:t> </a:t>
            </a:r>
            <a:r>
              <a:rPr lang="ru-RU" sz="2000" b="0" i="0" u="none" strike="noStrike" baseline="0" dirty="0" err="1">
                <a:latin typeface="TimesNewRomanPSMT"/>
              </a:rPr>
              <a:t>позитивні</a:t>
            </a:r>
            <a:r>
              <a:rPr lang="ru-RU" sz="2000" b="0" i="0" u="none" strike="noStrike" baseline="0" dirty="0">
                <a:latin typeface="TimesNewRomanPSMT"/>
              </a:rPr>
              <a:t> </a:t>
            </a:r>
            <a:r>
              <a:rPr lang="ru-RU" sz="2000" b="0" i="0" u="none" strike="noStrike" baseline="0" dirty="0" err="1">
                <a:latin typeface="TimesNewRomanPSMT"/>
              </a:rPr>
              <a:t>приклади</a:t>
            </a:r>
            <a:r>
              <a:rPr lang="ru-RU" sz="2000" b="0" i="0" u="none" strike="noStrike" baseline="0" dirty="0">
                <a:latin typeface="TimesNewRomanPSMT"/>
              </a:rPr>
              <a:t> </a:t>
            </a:r>
            <a:r>
              <a:rPr lang="ru-RU" sz="2000" b="0" i="0" u="none" strike="noStrike" baseline="0" dirty="0" err="1">
                <a:latin typeface="TimesNewRomanPSMT"/>
              </a:rPr>
              <a:t>із</a:t>
            </a:r>
            <a:r>
              <a:rPr lang="ru-RU" sz="2000" b="0" i="0" u="none" strike="noStrike" baseline="0" dirty="0">
                <a:latin typeface="TimesNewRomanPSMT"/>
              </a:rPr>
              <a:t> </a:t>
            </a:r>
            <a:r>
              <a:rPr lang="ru-RU" sz="2000" b="0" i="0" u="none" strike="noStrike" baseline="0" dirty="0" err="1">
                <a:latin typeface="TimesNewRomanPSMT"/>
              </a:rPr>
              <a:t>світового</a:t>
            </a:r>
            <a:r>
              <a:rPr lang="ru-RU" sz="2000" b="0" i="0" u="none" strike="noStrike" baseline="0" dirty="0">
                <a:latin typeface="TimesNewRomanPSMT"/>
              </a:rPr>
              <a:t> </a:t>
            </a:r>
            <a:r>
              <a:rPr lang="ru-RU" sz="2000" b="0" i="0" u="none" strike="noStrike" baseline="0" dirty="0" err="1">
                <a:latin typeface="TimesNewRomanPSMT"/>
              </a:rPr>
              <a:t>досвіду</a:t>
            </a:r>
            <a:r>
              <a:rPr lang="ru-RU" sz="2000" b="0" i="0" u="none" strike="noStrike" baseline="0" dirty="0">
                <a:latin typeface="TimesNewRomanPSMT"/>
              </a:rPr>
              <a:t> </a:t>
            </a:r>
            <a:r>
              <a:rPr lang="ru-RU" sz="2000" b="0" i="0" u="none" strike="noStrike" baseline="0" dirty="0" err="1">
                <a:latin typeface="TimesNewRomanPSMT"/>
              </a:rPr>
              <a:t>запровадження</a:t>
            </a:r>
            <a:r>
              <a:rPr lang="ru-RU" sz="2000" b="0" i="0" u="none" strike="noStrike" baseline="0" dirty="0">
                <a:latin typeface="TimesNewRomanPSMT"/>
              </a:rPr>
              <a:t> </a:t>
            </a:r>
            <a:r>
              <a:rPr lang="ru-RU" sz="2000" b="0" i="0" u="none" strike="noStrike" baseline="0" dirty="0" err="1">
                <a:latin typeface="TimesNewRomanPSMT"/>
              </a:rPr>
              <a:t>системи</a:t>
            </a:r>
            <a:r>
              <a:rPr lang="en-US" sz="2000" dirty="0">
                <a:latin typeface="TimesNewRomanPSMT"/>
              </a:rPr>
              <a:t> </a:t>
            </a:r>
            <a:r>
              <a:rPr lang="ru-RU" sz="2000" b="0" i="0" u="none" strike="noStrike" baseline="0" dirty="0" err="1">
                <a:latin typeface="TimesNewRomanPSMT"/>
              </a:rPr>
              <a:t>електронного</a:t>
            </a:r>
            <a:r>
              <a:rPr lang="ru-RU" sz="2000" b="0" i="0" u="none" strike="noStrike" baseline="0" dirty="0">
                <a:latin typeface="TimesNewRomanPSMT"/>
              </a:rPr>
              <a:t> </a:t>
            </a:r>
            <a:r>
              <a:rPr lang="ru-RU" sz="2000" b="0" i="0" u="none" strike="noStrike" baseline="0" dirty="0" err="1">
                <a:latin typeface="TimesNewRomanPSMT"/>
              </a:rPr>
              <a:t>урядування</a:t>
            </a:r>
            <a:r>
              <a:rPr lang="ru-RU" sz="2000" b="0" i="0" u="none" strike="noStrike" baseline="0" dirty="0">
                <a:latin typeface="TimesNewRomanPSMT"/>
              </a:rPr>
              <a:t>, з </a:t>
            </a:r>
            <a:r>
              <a:rPr lang="ru-RU" sz="2000" b="0" i="0" u="none" strike="noStrike" baseline="0" dirty="0" err="1">
                <a:latin typeface="TimesNewRomanPSMT"/>
              </a:rPr>
              <a:t>впевненістю</a:t>
            </a:r>
            <a:r>
              <a:rPr lang="ru-RU" sz="2000" b="0" i="0" u="none" strike="noStrike" baseline="0" dirty="0">
                <a:latin typeface="TimesNewRomanPSMT"/>
              </a:rPr>
              <a:t> </a:t>
            </a:r>
            <a:r>
              <a:rPr lang="ru-RU" sz="2000" b="0" i="0" u="none" strike="noStrike" baseline="0" dirty="0" err="1">
                <a:latin typeface="TimesNewRomanPSMT"/>
              </a:rPr>
              <a:t>можна</a:t>
            </a:r>
            <a:r>
              <a:rPr lang="ru-RU" sz="2000" b="0" i="0" u="none" strike="noStrike" baseline="0" dirty="0">
                <a:latin typeface="TimesNewRomanPSMT"/>
              </a:rPr>
              <a:t> </a:t>
            </a:r>
            <a:r>
              <a:rPr lang="ru-RU" sz="2000" b="0" i="0" u="none" strike="noStrike" baseline="0" dirty="0" err="1">
                <a:latin typeface="TimesNewRomanPSMT"/>
              </a:rPr>
              <a:t>констатувати</a:t>
            </a:r>
            <a:r>
              <a:rPr lang="ru-RU" sz="2000" b="0" i="0" u="none" strike="noStrike" baseline="0" dirty="0">
                <a:latin typeface="TimesNewRomanPSMT"/>
              </a:rPr>
              <a:t> </a:t>
            </a:r>
            <a:r>
              <a:rPr lang="ru-RU" sz="2000" b="0" i="0" u="none" strike="noStrike" baseline="0" dirty="0" err="1">
                <a:latin typeface="TimesNewRomanPSMT"/>
              </a:rPr>
              <a:t>її</a:t>
            </a:r>
            <a:r>
              <a:rPr lang="ru-RU" sz="2000" b="0" i="0" u="none" strike="noStrike" baseline="0" dirty="0">
                <a:latin typeface="TimesNewRomanPSMT"/>
              </a:rPr>
              <a:t> </a:t>
            </a:r>
            <a:r>
              <a:rPr lang="ru-RU" sz="2000" b="0" i="0" u="none" strike="noStrike" baseline="0" dirty="0" err="1">
                <a:latin typeface="TimesNewRomanPSMT"/>
              </a:rPr>
              <a:t>практичні</a:t>
            </a:r>
            <a:r>
              <a:rPr lang="ru-RU" sz="2000" b="0" i="0" u="none" strike="noStrike" baseline="0" dirty="0">
                <a:latin typeface="TimesNewRomanPSMT"/>
              </a:rPr>
              <a:t> </a:t>
            </a:r>
            <a:r>
              <a:rPr lang="ru-RU" sz="2000" b="0" i="0" u="none" strike="noStrike" baseline="0" dirty="0" err="1">
                <a:latin typeface="TimesNewRomanPSMT"/>
              </a:rPr>
              <a:t>переваги</a:t>
            </a:r>
            <a:r>
              <a:rPr lang="ru-RU" sz="2000" b="0" i="0" u="none" strike="noStrike" baseline="0" dirty="0">
                <a:latin typeface="TimesNewRomanPSMT"/>
              </a:rPr>
              <a:t>:</a:t>
            </a:r>
            <a:endParaRPr lang="en-US" sz="2000" b="0" i="0" u="none" strike="noStrike" baseline="0" dirty="0">
              <a:latin typeface="TimesNewRomanPSMT"/>
            </a:endParaRPr>
          </a:p>
          <a:p>
            <a:pPr algn="just"/>
            <a:endParaRPr lang="en-US" sz="2000" b="0" i="0" u="none" strike="noStrike" baseline="0" dirty="0">
              <a:latin typeface="TimesNewRomanPSMT"/>
            </a:endParaRPr>
          </a:p>
          <a:p>
            <a:pPr algn="just"/>
            <a:endParaRPr lang="ru-RU" sz="2000" b="0" i="0" u="none" strike="noStrike" baseline="0" dirty="0">
              <a:latin typeface="TimesNewRomanPSMT"/>
            </a:endParaRPr>
          </a:p>
          <a:p>
            <a:pPr algn="just"/>
            <a:r>
              <a:rPr lang="ru-RU" sz="2000" b="0" i="0" u="none" strike="noStrike" baseline="0" dirty="0">
                <a:latin typeface="TimesNewRomanPSMT"/>
              </a:rPr>
              <a:t>- </a:t>
            </a:r>
            <a:r>
              <a:rPr lang="ru-RU" sz="2000" b="0" i="1" u="none" strike="noStrike" baseline="0" dirty="0">
                <a:latin typeface="TimesNewRomanPS-ItalicMT"/>
              </a:rPr>
              <a:t>для </a:t>
            </a:r>
            <a:r>
              <a:rPr lang="ru-RU" sz="2000" b="0" i="1" u="none" strike="noStrike" baseline="0" dirty="0" err="1">
                <a:latin typeface="TimesNewRomanPS-ItalicMT"/>
              </a:rPr>
              <a:t>громадян</a:t>
            </a:r>
            <a:r>
              <a:rPr lang="ru-RU" sz="2000" b="0" i="1" u="none" strike="noStrike" baseline="0" dirty="0">
                <a:latin typeface="TimesNewRomanPS-ItalicMT"/>
              </a:rPr>
              <a:t> </a:t>
            </a:r>
            <a:r>
              <a:rPr lang="ru-RU" sz="2000" b="0" i="0" u="none" strike="noStrike" baseline="0" dirty="0">
                <a:latin typeface="TimesNewRomanPSMT"/>
              </a:rPr>
              <a:t>– </a:t>
            </a:r>
            <a:r>
              <a:rPr lang="ru-RU" sz="2000" b="0" i="0" u="none" strike="noStrike" baseline="0" dirty="0" err="1">
                <a:latin typeface="TimesNewRomanPSMT"/>
              </a:rPr>
              <a:t>одержувати</a:t>
            </a:r>
            <a:r>
              <a:rPr lang="ru-RU" sz="2000" b="0" i="0" u="none" strike="noStrike" baseline="0" dirty="0">
                <a:latin typeface="TimesNewRomanPSMT"/>
              </a:rPr>
              <a:t> </a:t>
            </a:r>
            <a:r>
              <a:rPr lang="ru-RU" sz="2000" b="0" i="0" u="none" strike="noStrike" baseline="0" dirty="0" err="1">
                <a:latin typeface="TimesNewRomanPSMT"/>
              </a:rPr>
              <a:t>послуги</a:t>
            </a:r>
            <a:r>
              <a:rPr lang="ru-RU" sz="2000" b="0" i="0" u="none" strike="noStrike" baseline="0" dirty="0">
                <a:latin typeface="TimesNewRomanPSMT"/>
              </a:rPr>
              <a:t>, </a:t>
            </a:r>
            <a:r>
              <a:rPr lang="ru-RU" sz="2000" b="0" i="0" u="none" strike="noStrike" baseline="0" dirty="0" err="1">
                <a:latin typeface="TimesNewRomanPSMT"/>
              </a:rPr>
              <a:t>надані</a:t>
            </a:r>
            <a:r>
              <a:rPr lang="ru-RU" sz="2000" b="0" i="0" u="none" strike="noStrike" baseline="0" dirty="0">
                <a:latin typeface="TimesNewRomanPSMT"/>
              </a:rPr>
              <a:t> органами та </a:t>
            </a:r>
            <a:r>
              <a:rPr lang="ru-RU" sz="2000" b="0" i="0" u="none" strike="noStrike" baseline="0" dirty="0" err="1">
                <a:latin typeface="TimesNewRomanPSMT"/>
              </a:rPr>
              <a:t>установами</a:t>
            </a:r>
            <a:r>
              <a:rPr lang="ru-RU" sz="2000" b="0" i="0" u="none" strike="noStrike" baseline="0" dirty="0">
                <a:latin typeface="TimesNewRomanPSMT"/>
              </a:rPr>
              <a:t>; </a:t>
            </a:r>
            <a:r>
              <a:rPr lang="ru-RU" sz="2000" b="0" i="0" u="none" strike="noStrike" baseline="0" dirty="0" err="1">
                <a:latin typeface="TimesNewRomanPSMT"/>
              </a:rPr>
              <a:t>мати</a:t>
            </a:r>
            <a:r>
              <a:rPr lang="ru-RU" sz="2000" b="0" i="0" u="none" strike="noStrike" baseline="0" dirty="0">
                <a:latin typeface="TimesNewRomanPSMT"/>
              </a:rPr>
              <a:t> до них</a:t>
            </a:r>
            <a:r>
              <a:rPr lang="en-US" sz="2000" b="0" i="0" u="none" strike="noStrike" baseline="0" dirty="0">
                <a:latin typeface="TimesNewRomanPSMT"/>
              </a:rPr>
              <a:t> </a:t>
            </a:r>
            <a:r>
              <a:rPr lang="ru-RU" sz="2000" b="0" i="0" u="none" strike="noStrike" baseline="0" dirty="0">
                <a:latin typeface="TimesNewRomanPSMT"/>
              </a:rPr>
              <a:t>доступ через мережу </a:t>
            </a:r>
            <a:r>
              <a:rPr lang="ru-RU" sz="2000" b="0" i="0" u="none" strike="noStrike" baseline="0" dirty="0" err="1">
                <a:latin typeface="TimesNewRomanPSMT"/>
              </a:rPr>
              <a:t>Інтернет</a:t>
            </a:r>
            <a:r>
              <a:rPr lang="ru-RU" sz="2000" b="0" i="0" u="none" strike="noStrike" baseline="0" dirty="0">
                <a:latin typeface="TimesNewRomanPSMT"/>
              </a:rPr>
              <a:t>; </a:t>
            </a:r>
            <a:r>
              <a:rPr lang="ru-RU" sz="2000" b="0" i="0" u="none" strike="noStrike" baseline="0" dirty="0" err="1">
                <a:latin typeface="TimesNewRomanPSMT"/>
              </a:rPr>
              <a:t>навчатися</a:t>
            </a:r>
            <a:r>
              <a:rPr lang="ru-RU" sz="2000" b="0" i="0" u="none" strike="noStrike" baseline="0" dirty="0">
                <a:latin typeface="TimesNewRomanPSMT"/>
              </a:rPr>
              <a:t> </a:t>
            </a:r>
            <a:r>
              <a:rPr lang="ru-RU" sz="2000" b="0" i="0" u="none" strike="noStrike" baseline="0" dirty="0" err="1">
                <a:latin typeface="TimesNewRomanPSMT"/>
              </a:rPr>
              <a:t>протягом</a:t>
            </a:r>
            <a:r>
              <a:rPr lang="ru-RU" sz="2000" b="0" i="0" u="none" strike="noStrike" baseline="0" dirty="0">
                <a:latin typeface="TimesNewRomanPSMT"/>
              </a:rPr>
              <a:t> </a:t>
            </a:r>
            <a:r>
              <a:rPr lang="ru-RU" sz="2000" b="0" i="0" u="none" strike="noStrike" baseline="0" dirty="0" err="1">
                <a:latin typeface="TimesNewRomanPSMT"/>
              </a:rPr>
              <a:t>усього</a:t>
            </a:r>
            <a:r>
              <a:rPr lang="ru-RU" sz="2000" b="0" i="0" u="none" strike="noStrike" baseline="0" dirty="0">
                <a:latin typeface="TimesNewRomanPSMT"/>
              </a:rPr>
              <a:t> </a:t>
            </a:r>
            <a:r>
              <a:rPr lang="ru-RU" sz="2000" b="0" i="0" u="none" strike="noStrike" baseline="0" dirty="0" err="1">
                <a:latin typeface="TimesNewRomanPSMT"/>
              </a:rPr>
              <a:t>життя</a:t>
            </a:r>
            <a:r>
              <a:rPr lang="ru-RU" sz="2000" b="0" i="0" u="none" strike="noStrike" baseline="0" dirty="0">
                <a:latin typeface="TimesNewRomanPSMT"/>
              </a:rPr>
              <a:t> і </a:t>
            </a:r>
            <a:r>
              <a:rPr lang="ru-RU" sz="2000" b="0" i="0" u="none" strike="noStrike" baseline="0" dirty="0" err="1">
                <a:latin typeface="TimesNewRomanPSMT"/>
              </a:rPr>
              <a:t>брати</a:t>
            </a:r>
            <a:r>
              <a:rPr lang="ru-RU" sz="2000" b="0" i="0" u="none" strike="noStrike" baseline="0" dirty="0">
                <a:latin typeface="TimesNewRomanPSMT"/>
              </a:rPr>
              <a:t> участь в </a:t>
            </a:r>
            <a:r>
              <a:rPr lang="ru-RU" sz="2000" b="0" i="0" u="none" strike="noStrike" baseline="0" dirty="0" err="1">
                <a:latin typeface="TimesNewRomanPSMT"/>
              </a:rPr>
              <a:t>управлінні</a:t>
            </a:r>
            <a:r>
              <a:rPr lang="en-US" sz="2000" dirty="0">
                <a:latin typeface="TimesNewRomanPSMT"/>
              </a:rPr>
              <a:t> </a:t>
            </a:r>
            <a:r>
              <a:rPr lang="ru-RU" sz="2000" b="0" i="0" u="none" strike="noStrike" baseline="0" dirty="0">
                <a:latin typeface="TimesNewRomanPSMT"/>
              </a:rPr>
              <a:t>державою;</a:t>
            </a:r>
            <a:endParaRPr lang="en-US" sz="2000" b="0" i="0" u="none" strike="noStrike" baseline="0" dirty="0">
              <a:latin typeface="TimesNewRomanPSMT"/>
            </a:endParaRPr>
          </a:p>
          <a:p>
            <a:pPr algn="just"/>
            <a:endParaRPr lang="en-US" sz="2000" b="0" i="0" u="none" strike="noStrike" baseline="0" dirty="0">
              <a:latin typeface="TimesNewRomanPSMT"/>
            </a:endParaRPr>
          </a:p>
          <a:p>
            <a:pPr algn="just"/>
            <a:endParaRPr lang="ru-RU" sz="2000" b="0" i="0" u="none" strike="noStrike" baseline="0" dirty="0">
              <a:latin typeface="TimesNewRomanPSMT"/>
            </a:endParaRPr>
          </a:p>
          <a:p>
            <a:pPr algn="just"/>
            <a:r>
              <a:rPr lang="ru-RU" sz="2000" b="0" i="0" u="none" strike="noStrike" baseline="0" dirty="0">
                <a:latin typeface="TimesNewRomanPSMT"/>
              </a:rPr>
              <a:t>- </a:t>
            </a:r>
            <a:r>
              <a:rPr lang="ru-RU" sz="2000" b="0" i="1" u="none" strike="noStrike" baseline="0" dirty="0">
                <a:latin typeface="TimesNewRomanPS-ItalicMT"/>
              </a:rPr>
              <a:t>для </a:t>
            </a:r>
            <a:r>
              <a:rPr lang="ru-RU" sz="2000" b="0" i="1" u="none" strike="noStrike" baseline="0" dirty="0" err="1">
                <a:latin typeface="TimesNewRomanPS-ItalicMT"/>
              </a:rPr>
              <a:t>бізнесу</a:t>
            </a:r>
            <a:r>
              <a:rPr lang="ru-RU" sz="2000" b="0" i="1" u="none" strike="noStrike" baseline="0" dirty="0">
                <a:latin typeface="TimesNewRomanPS-ItalicMT"/>
              </a:rPr>
              <a:t> </a:t>
            </a:r>
            <a:r>
              <a:rPr lang="ru-RU" sz="2000" b="0" i="0" u="none" strike="noStrike" baseline="0" dirty="0">
                <a:latin typeface="TimesNewRomanPSMT"/>
              </a:rPr>
              <a:t>– </a:t>
            </a:r>
            <a:r>
              <a:rPr lang="ru-RU" sz="2000" b="0" i="0" u="none" strike="noStrike" baseline="0" dirty="0" err="1">
                <a:latin typeface="TimesNewRomanPSMT"/>
              </a:rPr>
              <a:t>мати</a:t>
            </a:r>
            <a:r>
              <a:rPr lang="ru-RU" sz="2000" b="0" i="0" u="none" strike="noStrike" baseline="0" dirty="0">
                <a:latin typeface="TimesNewRomanPSMT"/>
              </a:rPr>
              <a:t> доступ до </a:t>
            </a:r>
            <a:r>
              <a:rPr lang="ru-RU" sz="2000" b="0" i="0" u="none" strike="noStrike" baseline="0" dirty="0" err="1">
                <a:latin typeface="TimesNewRomanPSMT"/>
              </a:rPr>
              <a:t>державних</a:t>
            </a:r>
            <a:r>
              <a:rPr lang="ru-RU" sz="2000" b="0" i="0" u="none" strike="noStrike" baseline="0" dirty="0">
                <a:latin typeface="TimesNewRomanPSMT"/>
              </a:rPr>
              <a:t> служб в </a:t>
            </a:r>
            <a:r>
              <a:rPr lang="ru-RU" sz="2000" b="0" i="0" u="none" strike="noStrike" baseline="0" dirty="0" err="1">
                <a:latin typeface="TimesNewRomanPSMT"/>
              </a:rPr>
              <a:t>Інтернеті</a:t>
            </a:r>
            <a:r>
              <a:rPr lang="ru-RU" sz="2000" b="0" i="0" u="none" strike="noStrike" baseline="0" dirty="0">
                <a:latin typeface="TimesNewRomanPSMT"/>
              </a:rPr>
              <a:t>, </a:t>
            </a:r>
            <a:r>
              <a:rPr lang="ru-RU" sz="2000" b="0" i="0" u="none" strike="noStrike" baseline="0" dirty="0" err="1">
                <a:latin typeface="TimesNewRomanPSMT"/>
              </a:rPr>
              <a:t>співпрацювати</a:t>
            </a:r>
            <a:r>
              <a:rPr lang="ru-RU" sz="2000" b="0" i="0" u="none" strike="noStrike" baseline="0" dirty="0">
                <a:latin typeface="TimesNewRomanPSMT"/>
              </a:rPr>
              <a:t> з</a:t>
            </a:r>
            <a:r>
              <a:rPr lang="en-US" sz="2000" b="0" i="0" u="none" strike="noStrike" baseline="0" dirty="0">
                <a:latin typeface="TimesNewRomanPSMT"/>
              </a:rPr>
              <a:t> </a:t>
            </a:r>
            <a:r>
              <a:rPr lang="ru-RU" sz="2000" b="0" i="0" u="none" strike="noStrike" baseline="0" dirty="0">
                <a:latin typeface="TimesNewRomanPSMT"/>
              </a:rPr>
              <a:t>державою з метою </a:t>
            </a:r>
            <a:r>
              <a:rPr lang="ru-RU" sz="2000" b="0" i="0" u="none" strike="noStrike" baseline="0" dirty="0" err="1">
                <a:latin typeface="TimesNewRomanPSMT"/>
              </a:rPr>
              <a:t>сприяння</a:t>
            </a:r>
            <a:r>
              <a:rPr lang="ru-RU" sz="2000" b="0" i="0" u="none" strike="noStrike" baseline="0" dirty="0">
                <a:latin typeface="TimesNewRomanPSMT"/>
              </a:rPr>
              <a:t> </a:t>
            </a:r>
            <a:r>
              <a:rPr lang="ru-RU" sz="2000" b="0" i="0" u="none" strike="noStrike" baseline="0" dirty="0" err="1">
                <a:latin typeface="TimesNewRomanPSMT"/>
              </a:rPr>
              <a:t>економічному</a:t>
            </a:r>
            <a:r>
              <a:rPr lang="ru-RU" sz="2000" b="0" i="0" u="none" strike="noStrike" baseline="0" dirty="0">
                <a:latin typeface="TimesNewRomanPSMT"/>
              </a:rPr>
              <a:t> </a:t>
            </a:r>
            <a:r>
              <a:rPr lang="ru-RU" sz="2000" b="0" i="0" u="none" strike="noStrike" baseline="0" dirty="0" err="1">
                <a:latin typeface="TimesNewRomanPSMT"/>
              </a:rPr>
              <a:t>розвитку</a:t>
            </a:r>
            <a:r>
              <a:rPr lang="ru-RU" sz="2000" b="0" i="0" u="none" strike="noStrike" baseline="0" dirty="0">
                <a:latin typeface="TimesNewRomanPSMT"/>
              </a:rPr>
              <a:t>;</a:t>
            </a:r>
            <a:endParaRPr lang="en-US" sz="2000" b="0" i="0" u="none" strike="noStrike" baseline="0" dirty="0">
              <a:latin typeface="TimesNewRomanPSMT"/>
            </a:endParaRPr>
          </a:p>
          <a:p>
            <a:pPr algn="just"/>
            <a:endParaRPr lang="en-US" sz="2000" b="0" i="0" u="none" strike="noStrike" baseline="0" dirty="0">
              <a:latin typeface="TimesNewRomanPSMT"/>
            </a:endParaRPr>
          </a:p>
          <a:p>
            <a:pPr algn="just"/>
            <a:endParaRPr lang="ru-RU" sz="2000" b="0" i="0" u="none" strike="noStrike" baseline="0" dirty="0">
              <a:latin typeface="TimesNewRomanPSMT"/>
            </a:endParaRPr>
          </a:p>
          <a:p>
            <a:pPr algn="just"/>
            <a:r>
              <a:rPr lang="ru-RU" sz="2000" b="0" i="0" u="none" strike="noStrike" baseline="0" dirty="0">
                <a:latin typeface="TimesNewRomanPSMT"/>
              </a:rPr>
              <a:t>- </a:t>
            </a:r>
            <a:r>
              <a:rPr lang="ru-RU" sz="2000" b="0" i="1" u="none" strike="noStrike" baseline="0" dirty="0">
                <a:latin typeface="TimesNewRomanPS-ItalicMT"/>
              </a:rPr>
              <a:t>для </a:t>
            </a:r>
            <a:r>
              <a:rPr lang="ru-RU" sz="2000" b="0" i="1" u="none" strike="noStrike" baseline="0" dirty="0" err="1">
                <a:latin typeface="TimesNewRomanPS-ItalicMT"/>
              </a:rPr>
              <a:t>державних</a:t>
            </a:r>
            <a:r>
              <a:rPr lang="ru-RU" sz="2000" b="0" i="1" u="none" strike="noStrike" baseline="0" dirty="0">
                <a:latin typeface="TimesNewRomanPS-ItalicMT"/>
              </a:rPr>
              <a:t> структур </a:t>
            </a:r>
            <a:r>
              <a:rPr lang="ru-RU" sz="2000" b="0" i="0" u="none" strike="noStrike" baseline="0" dirty="0">
                <a:latin typeface="TimesNewRomanPSMT"/>
              </a:rPr>
              <a:t>– </a:t>
            </a:r>
            <a:r>
              <a:rPr lang="ru-RU" sz="2000" b="0" i="0" u="none" strike="noStrike" baseline="0" dirty="0" err="1">
                <a:latin typeface="TimesNewRomanPSMT"/>
              </a:rPr>
              <a:t>підвищити</a:t>
            </a:r>
            <a:r>
              <a:rPr lang="ru-RU" sz="2000" b="0" i="0" u="none" strike="noStrike" baseline="0" dirty="0">
                <a:latin typeface="TimesNewRomanPSMT"/>
              </a:rPr>
              <a:t> свою </a:t>
            </a:r>
            <a:r>
              <a:rPr lang="ru-RU" sz="2000" b="0" i="0" u="none" strike="noStrike" baseline="0" dirty="0" err="1">
                <a:latin typeface="TimesNewRomanPSMT"/>
              </a:rPr>
              <a:t>ефективність</a:t>
            </a:r>
            <a:r>
              <a:rPr lang="ru-RU" sz="2000" b="0" i="0" u="none" strike="noStrike" baseline="0" dirty="0">
                <a:latin typeface="TimesNewRomanPSMT"/>
              </a:rPr>
              <a:t>; </a:t>
            </a:r>
            <a:r>
              <a:rPr lang="ru-RU" sz="2000" b="0" i="0" u="none" strike="noStrike" baseline="0" dirty="0" err="1">
                <a:latin typeface="TimesNewRomanPSMT"/>
              </a:rPr>
              <a:t>покращити</a:t>
            </a:r>
            <a:r>
              <a:rPr lang="ru-RU" sz="2000" b="0" i="0" u="none" strike="noStrike" baseline="0" dirty="0">
                <a:latin typeface="TimesNewRomanPSMT"/>
              </a:rPr>
              <a:t> </a:t>
            </a:r>
            <a:r>
              <a:rPr lang="ru-RU" sz="2000" b="0" i="0" u="none" strike="noStrike" baseline="0" dirty="0" err="1">
                <a:latin typeface="TimesNewRomanPSMT"/>
              </a:rPr>
              <a:t>відносини</a:t>
            </a:r>
            <a:r>
              <a:rPr lang="ru-RU" sz="2000" b="0" i="0" u="none" strike="noStrike" baseline="0" dirty="0">
                <a:latin typeface="TimesNewRomanPSMT"/>
              </a:rPr>
              <a:t> з</a:t>
            </a:r>
            <a:r>
              <a:rPr lang="en-US" sz="2000" b="0" i="0" u="none" strike="noStrike" baseline="0" dirty="0">
                <a:latin typeface="TimesNewRomanPSMT"/>
              </a:rPr>
              <a:t> </a:t>
            </a:r>
            <a:r>
              <a:rPr lang="ru-RU" sz="2000" b="0" i="0" u="none" strike="noStrike" baseline="0" dirty="0" err="1">
                <a:latin typeface="TimesNewRomanPSMT"/>
              </a:rPr>
              <a:t>клієнтами</a:t>
            </a:r>
            <a:r>
              <a:rPr lang="ru-RU" sz="2000" b="0" i="0" u="none" strike="noStrike" baseline="0" dirty="0">
                <a:latin typeface="TimesNewRomanPSMT"/>
              </a:rPr>
              <a:t> і </a:t>
            </a:r>
            <a:r>
              <a:rPr lang="ru-RU" sz="2000" b="0" i="0" u="none" strike="noStrike" baseline="0" dirty="0" err="1">
                <a:latin typeface="TimesNewRomanPSMT"/>
              </a:rPr>
              <a:t>залучити</a:t>
            </a:r>
            <a:r>
              <a:rPr lang="ru-RU" sz="2000" b="0" i="0" u="none" strike="noStrike" baseline="0" dirty="0">
                <a:latin typeface="TimesNewRomanPSMT"/>
              </a:rPr>
              <a:t> </a:t>
            </a:r>
            <a:r>
              <a:rPr lang="ru-RU" sz="2000" b="0" i="0" u="none" strike="noStrike" baseline="0" dirty="0" err="1">
                <a:latin typeface="TimesNewRomanPSMT"/>
              </a:rPr>
              <a:t>всіх</a:t>
            </a:r>
            <a:r>
              <a:rPr lang="ru-RU" sz="2000" b="0" i="0" u="none" strike="noStrike" baseline="0" dirty="0">
                <a:latin typeface="TimesNewRomanPSMT"/>
              </a:rPr>
              <a:t> </a:t>
            </a:r>
            <a:r>
              <a:rPr lang="ru-RU" sz="2000" b="0" i="0" u="none" strike="noStrike" baseline="0" dirty="0" err="1">
                <a:latin typeface="TimesNewRomanPSMT"/>
              </a:rPr>
              <a:t>громадян</a:t>
            </a:r>
            <a:r>
              <a:rPr lang="ru-RU" sz="2000" b="0" i="0" u="none" strike="noStrike" baseline="0" dirty="0">
                <a:latin typeface="TimesNewRomanPSMT"/>
              </a:rPr>
              <a:t> у </a:t>
            </a:r>
            <a:r>
              <a:rPr lang="ru-RU" sz="2000" b="0" i="0" u="none" strike="noStrike" baseline="0" dirty="0" err="1">
                <a:latin typeface="TimesNewRomanPSMT"/>
              </a:rPr>
              <a:t>політичні</a:t>
            </a:r>
            <a:r>
              <a:rPr lang="ru-RU" sz="2000" b="0" i="0" u="none" strike="noStrike" baseline="0" dirty="0">
                <a:latin typeface="TimesNewRomanPSMT"/>
              </a:rPr>
              <a:t> </a:t>
            </a:r>
            <a:r>
              <a:rPr lang="ru-RU" sz="2000" b="0" i="0" u="none" strike="noStrike" baseline="0" dirty="0" err="1">
                <a:latin typeface="TimesNewRomanPSMT"/>
              </a:rPr>
              <a:t>обговорення</a:t>
            </a:r>
            <a:r>
              <a:rPr lang="ru-RU" sz="2000" b="0" i="0" u="none" strike="noStrike" baseline="0" dirty="0">
                <a:latin typeface="TimesNewRomanPSMT"/>
              </a:rPr>
              <a:t>, </a:t>
            </a:r>
            <a:r>
              <a:rPr lang="ru-RU" sz="2000" b="0" i="0" u="none" strike="noStrike" baseline="0" dirty="0" err="1">
                <a:latin typeface="TimesNewRomanPSMT"/>
              </a:rPr>
              <a:t>зосередивши</a:t>
            </a:r>
            <a:r>
              <a:rPr lang="ru-RU" sz="2000" b="0" i="0" u="none" strike="noStrike" baseline="0" dirty="0">
                <a:latin typeface="TimesNewRomanPSMT"/>
              </a:rPr>
              <a:t> свою </a:t>
            </a:r>
            <a:r>
              <a:rPr lang="ru-RU" sz="2000" b="0" i="0" u="none" strike="noStrike" baseline="0" dirty="0" err="1">
                <a:latin typeface="TimesNewRomanPSMT"/>
              </a:rPr>
              <a:t>увагу</a:t>
            </a:r>
            <a:r>
              <a:rPr lang="ru-RU" sz="2000" b="0" i="0" u="none" strike="noStrike" baseline="0" dirty="0">
                <a:latin typeface="TimesNewRomanPSMT"/>
              </a:rPr>
              <a:t> на</a:t>
            </a:r>
            <a:r>
              <a:rPr lang="en-US" sz="2000" b="0" i="0" u="none" strike="noStrike" baseline="0" dirty="0">
                <a:latin typeface="TimesNewRomanPSMT"/>
              </a:rPr>
              <a:t> </a:t>
            </a:r>
            <a:r>
              <a:rPr lang="ru-RU" sz="2000" b="0" i="0" u="none" strike="noStrike" baseline="0" dirty="0" err="1">
                <a:latin typeface="TimesNewRomanPSMT"/>
              </a:rPr>
              <a:t>стратегічних</a:t>
            </a:r>
            <a:r>
              <a:rPr lang="ru-RU" sz="2000" b="0" i="0" u="none" strike="noStrike" baseline="0" dirty="0">
                <a:latin typeface="TimesNewRomanPSMT"/>
              </a:rPr>
              <a:t> </a:t>
            </a:r>
            <a:r>
              <a:rPr lang="ru-RU" sz="2000" b="0" i="0" u="none" strike="noStrike" baseline="0" dirty="0" err="1">
                <a:latin typeface="TimesNewRomanPSMT"/>
              </a:rPr>
              <a:t>напрямках</a:t>
            </a:r>
            <a:r>
              <a:rPr lang="ru-RU" sz="2000" b="0" i="0" u="none" strike="noStrike" baseline="0" dirty="0">
                <a:latin typeface="TimesNewRomanPSMT"/>
              </a:rPr>
              <a:t>.</a:t>
            </a:r>
            <a:endParaRPr lang="ru-RU" sz="2000" dirty="0"/>
          </a:p>
        </p:txBody>
      </p:sp>
    </p:spTree>
    <p:extLst>
      <p:ext uri="{BB962C8B-B14F-4D97-AF65-F5344CB8AC3E}">
        <p14:creationId xmlns:p14="http://schemas.microsoft.com/office/powerpoint/2010/main" val="41723168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06544B-9D40-4387-8DA3-B6559867C678}"/>
              </a:ext>
            </a:extLst>
          </p:cNvPr>
          <p:cNvSpPr txBox="1"/>
          <p:nvPr/>
        </p:nvSpPr>
        <p:spPr>
          <a:xfrm>
            <a:off x="1523630" y="1439002"/>
            <a:ext cx="9144740" cy="3747436"/>
          </a:xfrm>
          <a:prstGeom prst="rect">
            <a:avLst/>
          </a:prstGeom>
          <a:noFill/>
        </p:spPr>
        <p:txBody>
          <a:bodyPr wrap="square">
            <a:spAutoFit/>
          </a:bodyPr>
          <a:lstStyle/>
          <a:p>
            <a:pPr marL="140970" marR="413385" indent="448945" algn="just">
              <a:spcAft>
                <a:spcPts val="0"/>
              </a:spcAft>
            </a:pPr>
            <a:r>
              <a:rPr lang="uk-UA" sz="2400" dirty="0">
                <a:effectLst/>
                <a:latin typeface="Times New Roman" panose="02020603050405020304" pitchFamily="18" charset="0"/>
                <a:ea typeface="Times New Roman" panose="02020603050405020304" pitchFamily="18" charset="0"/>
              </a:rPr>
              <a:t>З погляду змісту електронної взаємодії між суб'єктами електронного урядування виокремлюють </a:t>
            </a:r>
            <a:r>
              <a:rPr lang="uk-UA" sz="2800" b="1" dirty="0">
                <a:effectLst/>
                <a:latin typeface="Times New Roman" panose="02020603050405020304" pitchFamily="18" charset="0"/>
                <a:ea typeface="Times New Roman" panose="02020603050405020304" pitchFamily="18" charset="0"/>
              </a:rPr>
              <a:t>ТРИ ОСНОВНІ МОДЕЛІ ЕЛЕКТРОННОГО УРЯДУВАННЯ</a:t>
            </a:r>
            <a:r>
              <a:rPr lang="uk-UA" sz="2400" b="1" dirty="0">
                <a:effectLst/>
                <a:latin typeface="Times New Roman" panose="02020603050405020304" pitchFamily="18" charset="0"/>
                <a:ea typeface="Times New Roman" panose="02020603050405020304" pitchFamily="18" charset="0"/>
              </a:rPr>
              <a:t>: </a:t>
            </a:r>
          </a:p>
          <a:p>
            <a:pPr marL="140970" marR="413385" indent="448945" algn="just">
              <a:spcAft>
                <a:spcPts val="0"/>
              </a:spcAft>
            </a:pPr>
            <a:endParaRPr lang="uk-UA" sz="2400" b="1" dirty="0">
              <a:latin typeface="Times New Roman" panose="02020603050405020304" pitchFamily="18" charset="0"/>
              <a:ea typeface="Times New Roman" panose="02020603050405020304" pitchFamily="18" charset="0"/>
            </a:endParaRPr>
          </a:p>
          <a:p>
            <a:pPr marL="140970" marR="413385" indent="448945" algn="ctr">
              <a:spcAft>
                <a:spcPts val="0"/>
              </a:spcAft>
            </a:pPr>
            <a:r>
              <a:rPr lang="uk-UA" sz="2400" dirty="0">
                <a:effectLst/>
                <a:latin typeface="Times New Roman" panose="02020603050405020304" pitchFamily="18" charset="0"/>
                <a:ea typeface="Times New Roman" panose="02020603050405020304" pitchFamily="18" charset="0"/>
              </a:rPr>
              <a:t>КОНТИНЕНТАЛЬНУ ЄВРОПЕЙСЬКУ, </a:t>
            </a:r>
          </a:p>
          <a:p>
            <a:pPr marL="140970" marR="413385" indent="448945" algn="ctr">
              <a:spcAft>
                <a:spcPts val="0"/>
              </a:spcAft>
            </a:pPr>
            <a:endParaRPr lang="uk-UA" sz="2400" dirty="0">
              <a:latin typeface="Times New Roman" panose="02020603050405020304" pitchFamily="18" charset="0"/>
              <a:ea typeface="Times New Roman" panose="02020603050405020304" pitchFamily="18" charset="0"/>
            </a:endParaRPr>
          </a:p>
          <a:p>
            <a:pPr marL="140970" marR="413385" indent="448945" algn="ctr">
              <a:spcAft>
                <a:spcPts val="0"/>
              </a:spcAft>
            </a:pPr>
            <a:r>
              <a:rPr lang="uk-UA" sz="2400" dirty="0">
                <a:effectLst/>
                <a:latin typeface="Times New Roman" panose="02020603050405020304" pitchFamily="18" charset="0"/>
                <a:ea typeface="Times New Roman" panose="02020603050405020304" pitchFamily="18" charset="0"/>
              </a:rPr>
              <a:t>АНГЛО-АМЕРИКАНСЬКУ, </a:t>
            </a:r>
            <a:endParaRPr lang="uk-UA" sz="2400" dirty="0">
              <a:latin typeface="Times New Roman" panose="02020603050405020304" pitchFamily="18" charset="0"/>
              <a:ea typeface="Times New Roman" panose="02020603050405020304" pitchFamily="18" charset="0"/>
            </a:endParaRPr>
          </a:p>
          <a:p>
            <a:pPr marL="140970" marR="413385" indent="448945" algn="ctr">
              <a:spcAft>
                <a:spcPts val="0"/>
              </a:spcAft>
            </a:pPr>
            <a:endParaRPr lang="uk-UA" sz="2400" dirty="0">
              <a:effectLst/>
              <a:latin typeface="Times New Roman" panose="02020603050405020304" pitchFamily="18" charset="0"/>
              <a:ea typeface="Times New Roman" panose="02020603050405020304" pitchFamily="18" charset="0"/>
            </a:endParaRPr>
          </a:p>
          <a:p>
            <a:pPr marL="140970" marR="413385" indent="448945" algn="ctr">
              <a:spcAft>
                <a:spcPts val="0"/>
              </a:spcAft>
            </a:pPr>
            <a:r>
              <a:rPr lang="uk-UA" sz="2400" dirty="0">
                <a:effectLst/>
                <a:latin typeface="Times New Roman" panose="02020603050405020304" pitchFamily="18" charset="0"/>
                <a:ea typeface="Times New Roman" panose="02020603050405020304" pitchFamily="18" charset="0"/>
              </a:rPr>
              <a:t>АЗІАТСЬКУ МОДЕЛІ.</a:t>
            </a:r>
            <a:endParaRPr lang="ru-RU" sz="2400" dirty="0">
              <a:effectLst/>
              <a:latin typeface="Times New Roman" panose="02020603050405020304" pitchFamily="18" charset="0"/>
              <a:ea typeface="Times New Roman" panose="02020603050405020304" pitchFamily="18" charset="0"/>
            </a:endParaRPr>
          </a:p>
          <a:p>
            <a:pPr marL="590550" algn="just">
              <a:lnSpc>
                <a:spcPts val="1605"/>
              </a:lnSpc>
            </a:pPr>
            <a:endParaRPr lang="ru-RU"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20943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C885D1-8E99-40D9-9A52-9631C3F19292}"/>
              </a:ext>
            </a:extLst>
          </p:cNvPr>
          <p:cNvSpPr txBox="1"/>
          <p:nvPr/>
        </p:nvSpPr>
        <p:spPr>
          <a:xfrm>
            <a:off x="604398" y="933283"/>
            <a:ext cx="11434439" cy="4665380"/>
          </a:xfrm>
          <a:prstGeom prst="rect">
            <a:avLst/>
          </a:prstGeom>
          <a:noFill/>
        </p:spPr>
        <p:txBody>
          <a:bodyPr wrap="square">
            <a:spAutoFit/>
          </a:bodyPr>
          <a:lstStyle/>
          <a:p>
            <a:pPr marL="590550" algn="r">
              <a:lnSpc>
                <a:spcPts val="1605"/>
              </a:lnSpc>
            </a:pPr>
            <a:r>
              <a:rPr lang="uk-UA" sz="3200" b="1" dirty="0" err="1">
                <a:effectLst/>
                <a:latin typeface="Times New Roman" panose="02020603050405020304" pitchFamily="18" charset="0"/>
                <a:ea typeface="Times New Roman" panose="02020603050405020304" pitchFamily="18" charset="0"/>
              </a:rPr>
              <a:t>Континентально</a:t>
            </a:r>
            <a:r>
              <a:rPr lang="uk-UA" sz="3200" b="1" dirty="0">
                <a:effectLst/>
                <a:latin typeface="Times New Roman" panose="02020603050405020304" pitchFamily="18" charset="0"/>
                <a:ea typeface="Times New Roman" panose="02020603050405020304" pitchFamily="18" charset="0"/>
              </a:rPr>
              <a:t> - європейська модель </a:t>
            </a:r>
            <a:r>
              <a:rPr lang="uk-UA" sz="3200" dirty="0">
                <a:effectLst/>
                <a:latin typeface="Times New Roman" panose="02020603050405020304" pitchFamily="18" charset="0"/>
                <a:ea typeface="Times New Roman" panose="02020603050405020304" pitchFamily="18" charset="0"/>
              </a:rPr>
              <a:t>:</a:t>
            </a:r>
          </a:p>
          <a:p>
            <a:pPr marL="590550" algn="just">
              <a:lnSpc>
                <a:spcPts val="1605"/>
              </a:lnSpc>
            </a:pPr>
            <a:endParaRPr lang="uk-UA" sz="2400" dirty="0">
              <a:latin typeface="Times New Roman" panose="02020603050405020304" pitchFamily="18" charset="0"/>
              <a:ea typeface="Times New Roman" panose="02020603050405020304" pitchFamily="18" charset="0"/>
            </a:endParaRPr>
          </a:p>
          <a:p>
            <a:pPr marL="590550" algn="just">
              <a:lnSpc>
                <a:spcPts val="1605"/>
              </a:lnSpc>
            </a:pPr>
            <a:endParaRPr lang="ru-RU" dirty="0">
              <a:effectLst/>
              <a:latin typeface="Times New Roman" panose="02020603050405020304" pitchFamily="18" charset="0"/>
              <a:ea typeface="Times New Roman" panose="02020603050405020304" pitchFamily="18" charset="0"/>
            </a:endParaRPr>
          </a:p>
          <a:p>
            <a:pPr marL="342900" marR="413385" lvl="0" indent="-342900" algn="just">
              <a:buSzPts val="1100"/>
              <a:buFont typeface="Arial" panose="020B0604020202020204" pitchFamily="34" charset="0"/>
              <a:buChar char="•"/>
              <a:tabLst>
                <a:tab pos="771525" algn="l"/>
                <a:tab pos="772160" algn="l"/>
                <a:tab pos="1675765" algn="l"/>
                <a:tab pos="2894330" algn="l"/>
                <a:tab pos="3698875" algn="l"/>
                <a:tab pos="5107305" algn="l"/>
              </a:tabLst>
            </a:pPr>
            <a:r>
              <a:rPr lang="uk-UA" sz="2400" dirty="0">
                <a:effectLst/>
                <a:latin typeface="Times New Roman" panose="02020603050405020304" pitchFamily="18" charset="0"/>
                <a:ea typeface="Arial" panose="020B0604020202020204" pitchFamily="34" charset="0"/>
              </a:rPr>
              <a:t>наявністю	 наддержавних	структур	(Європарламент,	</a:t>
            </a:r>
            <a:r>
              <a:rPr lang="uk-UA" sz="2400" spc="-5" dirty="0">
                <a:effectLst/>
                <a:latin typeface="Times New Roman" panose="02020603050405020304" pitchFamily="18" charset="0"/>
                <a:ea typeface="Arial" panose="020B0604020202020204" pitchFamily="34" charset="0"/>
              </a:rPr>
              <a:t>Єврокомісія,</a:t>
            </a:r>
            <a:r>
              <a:rPr lang="en-US" sz="2400" spc="-5" dirty="0">
                <a:effectLst/>
                <a:latin typeface="Times New Roman" panose="02020603050405020304" pitchFamily="18" charset="0"/>
                <a:ea typeface="Arial" panose="020B0604020202020204" pitchFamily="34" charset="0"/>
              </a:rPr>
              <a:t> </a:t>
            </a:r>
            <a:r>
              <a:rPr lang="uk-UA" sz="2400" dirty="0">
                <a:effectLst/>
                <a:latin typeface="Times New Roman" panose="02020603050405020304" pitchFamily="18" charset="0"/>
                <a:ea typeface="Arial" panose="020B0604020202020204" pitchFamily="34" charset="0"/>
              </a:rPr>
              <a:t>Європейський суд), рекомендації яких є обов'язковими для всіх країн</a:t>
            </a:r>
            <a:r>
              <a:rPr lang="uk-UA" sz="2400" spc="-125" dirty="0">
                <a:effectLst/>
                <a:latin typeface="Times New Roman" panose="02020603050405020304" pitchFamily="18" charset="0"/>
                <a:ea typeface="Arial" panose="020B0604020202020204" pitchFamily="34" charset="0"/>
              </a:rPr>
              <a:t> </a:t>
            </a:r>
            <a:r>
              <a:rPr lang="uk-UA" sz="2400" dirty="0">
                <a:effectLst/>
                <a:latin typeface="Times New Roman" panose="02020603050405020304" pitchFamily="18" charset="0"/>
                <a:ea typeface="Arial" panose="020B0604020202020204" pitchFamily="34" charset="0"/>
              </a:rPr>
              <a:t>ЄС;</a:t>
            </a:r>
          </a:p>
          <a:p>
            <a:pPr marL="342900" marR="413385" lvl="0" indent="-342900" algn="just">
              <a:buSzPts val="1100"/>
              <a:buFont typeface="Arial" panose="020B0604020202020204" pitchFamily="34" charset="0"/>
              <a:buChar char="•"/>
              <a:tabLst>
                <a:tab pos="771525" algn="l"/>
                <a:tab pos="772160" algn="l"/>
                <a:tab pos="1675765" algn="l"/>
                <a:tab pos="2894330" algn="l"/>
                <a:tab pos="3698875" algn="l"/>
                <a:tab pos="5107305" algn="l"/>
              </a:tabLst>
            </a:pPr>
            <a:endParaRPr lang="ru-RU" dirty="0">
              <a:effectLst/>
              <a:latin typeface="Times New Roman" panose="02020603050405020304" pitchFamily="18" charset="0"/>
              <a:ea typeface="Arial" panose="020B0604020202020204" pitchFamily="34" charset="0"/>
            </a:endParaRPr>
          </a:p>
          <a:p>
            <a:pPr marL="342900" lvl="0" indent="-342900" algn="just">
              <a:lnSpc>
                <a:spcPts val="1610"/>
              </a:lnSpc>
              <a:spcBef>
                <a:spcPts val="10"/>
              </a:spcBef>
              <a:spcAft>
                <a:spcPts val="0"/>
              </a:spcAft>
              <a:buSzPts val="1100"/>
              <a:buFont typeface="Arial" panose="020B0604020202020204" pitchFamily="34" charset="0"/>
              <a:buChar char="•"/>
              <a:tabLst>
                <a:tab pos="771525" algn="l"/>
                <a:tab pos="772160" algn="l"/>
              </a:tabLst>
            </a:pPr>
            <a:r>
              <a:rPr lang="uk-UA" sz="2400" dirty="0">
                <a:effectLst/>
                <a:latin typeface="Times New Roman" panose="02020603050405020304" pitchFamily="18" charset="0"/>
                <a:ea typeface="Arial" panose="020B0604020202020204" pitchFamily="34" charset="0"/>
              </a:rPr>
              <a:t>високим ступенем інтеграції європейських країн та</a:t>
            </a:r>
            <a:r>
              <a:rPr lang="uk-UA" sz="2400" spc="-20" dirty="0">
                <a:effectLst/>
                <a:latin typeface="Times New Roman" panose="02020603050405020304" pitchFamily="18" charset="0"/>
                <a:ea typeface="Arial" panose="020B0604020202020204" pitchFamily="34" charset="0"/>
              </a:rPr>
              <a:t> </a:t>
            </a:r>
            <a:r>
              <a:rPr lang="uk-UA" sz="2400" dirty="0">
                <a:effectLst/>
                <a:latin typeface="Times New Roman" panose="02020603050405020304" pitchFamily="18" charset="0"/>
                <a:ea typeface="Arial" panose="020B0604020202020204" pitchFamily="34" charset="0"/>
              </a:rPr>
              <a:t>народів;</a:t>
            </a:r>
          </a:p>
          <a:p>
            <a:pPr marL="342900" lvl="0" indent="-342900" algn="just">
              <a:lnSpc>
                <a:spcPts val="1610"/>
              </a:lnSpc>
              <a:spcBef>
                <a:spcPts val="10"/>
              </a:spcBef>
              <a:spcAft>
                <a:spcPts val="0"/>
              </a:spcAft>
              <a:buSzPts val="1100"/>
              <a:buFont typeface="Arial" panose="020B0604020202020204" pitchFamily="34" charset="0"/>
              <a:buChar char="•"/>
              <a:tabLst>
                <a:tab pos="771525" algn="l"/>
                <a:tab pos="772160" algn="l"/>
              </a:tabLst>
            </a:pPr>
            <a:endParaRPr lang="ru-RU" dirty="0">
              <a:effectLst/>
              <a:latin typeface="Times New Roman" panose="02020603050405020304" pitchFamily="18" charset="0"/>
              <a:ea typeface="Arial" panose="020B0604020202020204" pitchFamily="34" charset="0"/>
            </a:endParaRPr>
          </a:p>
          <a:p>
            <a:pPr marL="342900" marR="412115" lvl="0" indent="-342900" algn="just">
              <a:buSzPts val="1100"/>
              <a:buFont typeface="Arial" panose="020B0604020202020204" pitchFamily="34" charset="0"/>
              <a:buChar char="•"/>
              <a:tabLst>
                <a:tab pos="771525" algn="l"/>
                <a:tab pos="772160" algn="l"/>
              </a:tabLst>
            </a:pPr>
            <a:r>
              <a:rPr lang="uk-UA" sz="2400" dirty="0">
                <a:effectLst/>
                <a:latin typeface="Times New Roman" panose="02020603050405020304" pitchFamily="18" charset="0"/>
                <a:ea typeface="Arial" panose="020B0604020202020204" pitchFamily="34" charset="0"/>
              </a:rPr>
              <a:t>чітким законодавством, що регламентує інформаційні відносини в європейському інформаційному</a:t>
            </a:r>
            <a:r>
              <a:rPr lang="uk-UA" sz="2400" spc="-45" dirty="0">
                <a:effectLst/>
                <a:latin typeface="Times New Roman" panose="02020603050405020304" pitchFamily="18" charset="0"/>
                <a:ea typeface="Arial" panose="020B0604020202020204" pitchFamily="34" charset="0"/>
              </a:rPr>
              <a:t> </a:t>
            </a:r>
            <a:r>
              <a:rPr lang="uk-UA" sz="2400" dirty="0">
                <a:effectLst/>
                <a:latin typeface="Times New Roman" panose="02020603050405020304" pitchFamily="18" charset="0"/>
                <a:ea typeface="Arial" panose="020B0604020202020204" pitchFamily="34" charset="0"/>
              </a:rPr>
              <a:t>просторі.</a:t>
            </a:r>
          </a:p>
          <a:p>
            <a:pPr marL="342900" marR="412115" lvl="0" indent="-342900" algn="l">
              <a:buSzPts val="1100"/>
              <a:buFont typeface="Arial" panose="020B0604020202020204" pitchFamily="34" charset="0"/>
              <a:buChar char="•"/>
              <a:tabLst>
                <a:tab pos="771525" algn="l"/>
                <a:tab pos="772160" algn="l"/>
              </a:tabLst>
            </a:pPr>
            <a:endParaRPr lang="ru-RU" dirty="0">
              <a:effectLst/>
              <a:latin typeface="Times New Roman" panose="02020603050405020304" pitchFamily="18" charset="0"/>
              <a:ea typeface="Arial" panose="020B0604020202020204" pitchFamily="34" charset="0"/>
            </a:endParaRPr>
          </a:p>
          <a:p>
            <a:pPr marL="140970" marR="409575" indent="448945" algn="just">
              <a:spcBef>
                <a:spcPts val="335"/>
              </a:spcBef>
              <a:spcAft>
                <a:spcPts val="0"/>
              </a:spcAft>
            </a:pPr>
            <a:r>
              <a:rPr lang="uk-UA" sz="2400" dirty="0">
                <a:effectLst/>
                <a:latin typeface="Times New Roman" panose="02020603050405020304" pitchFamily="18" charset="0"/>
                <a:ea typeface="Times New Roman" panose="02020603050405020304" pitchFamily="18" charset="0"/>
              </a:rPr>
              <a:t>Управління та діяльність органів влади та наднаціональних структур в цій моделі спрямовані насамперед на потреби громадян - користувачів інформаційних систем та мереж (доступ до публічної інформації, оперативне отримання якісних послуг, участь у формуванні державної політики).</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22870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5810AC-4C1F-42E6-B186-625161C281B9}"/>
              </a:ext>
            </a:extLst>
          </p:cNvPr>
          <p:cNvSpPr txBox="1"/>
          <p:nvPr/>
        </p:nvSpPr>
        <p:spPr>
          <a:xfrm>
            <a:off x="1204403" y="827040"/>
            <a:ext cx="10802870" cy="4401205"/>
          </a:xfrm>
          <a:prstGeom prst="rect">
            <a:avLst/>
          </a:prstGeom>
          <a:noFill/>
        </p:spPr>
        <p:txBody>
          <a:bodyPr wrap="square">
            <a:spAutoFit/>
          </a:bodyPr>
          <a:lstStyle/>
          <a:p>
            <a:pPr marL="140970" marR="409575" indent="448945" algn="r">
              <a:spcBef>
                <a:spcPts val="5"/>
              </a:spcBef>
              <a:spcAft>
                <a:spcPts val="0"/>
              </a:spcAft>
            </a:pPr>
            <a:r>
              <a:rPr lang="uk-UA" sz="2800" b="1" dirty="0">
                <a:effectLst/>
                <a:latin typeface="Times New Roman" panose="02020603050405020304" pitchFamily="18" charset="0"/>
                <a:ea typeface="Times New Roman" panose="02020603050405020304" pitchFamily="18" charset="0"/>
              </a:rPr>
              <a:t>Англо-американська модель (США, Канада, Велика Британія). </a:t>
            </a:r>
          </a:p>
          <a:p>
            <a:pPr marL="140970" marR="409575" indent="448945" algn="just">
              <a:spcBef>
                <a:spcPts val="5"/>
              </a:spcBef>
              <a:spcAft>
                <a:spcPts val="0"/>
              </a:spcAft>
            </a:pPr>
            <a:endParaRPr lang="uk-UA" sz="2800" b="1" dirty="0">
              <a:latin typeface="Times New Roman" panose="02020603050405020304" pitchFamily="18" charset="0"/>
              <a:ea typeface="Times New Roman" panose="02020603050405020304" pitchFamily="18" charset="0"/>
            </a:endParaRPr>
          </a:p>
          <a:p>
            <a:pPr marL="140970" marR="409575" indent="448945" algn="just">
              <a:spcBef>
                <a:spcPts val="5"/>
              </a:spcBef>
              <a:spcAft>
                <a:spcPts val="0"/>
              </a:spcAft>
            </a:pPr>
            <a:r>
              <a:rPr lang="uk-UA" sz="2800" dirty="0">
                <a:effectLst/>
                <a:latin typeface="Times New Roman" panose="02020603050405020304" pitchFamily="18" charset="0"/>
                <a:ea typeface="Times New Roman" panose="02020603050405020304" pitchFamily="18" charset="0"/>
              </a:rPr>
              <a:t>В США основний акцент зроблено на відкритість, прозорість та відповідальність влади перед громадянами. </a:t>
            </a:r>
            <a:endParaRPr lang="en-US" sz="2800" dirty="0">
              <a:effectLst/>
              <a:latin typeface="Times New Roman" panose="02020603050405020304" pitchFamily="18" charset="0"/>
              <a:ea typeface="Times New Roman" panose="02020603050405020304" pitchFamily="18" charset="0"/>
            </a:endParaRPr>
          </a:p>
          <a:p>
            <a:pPr marL="140970" marR="409575" indent="448945" algn="just">
              <a:spcBef>
                <a:spcPts val="5"/>
              </a:spcBef>
              <a:spcAft>
                <a:spcPts val="0"/>
              </a:spcAft>
            </a:pPr>
            <a:r>
              <a:rPr lang="uk-UA" sz="2800" dirty="0">
                <a:effectLst/>
                <a:latin typeface="Times New Roman" panose="02020603050405020304" pitchFamily="18" charset="0"/>
                <a:ea typeface="Times New Roman" panose="02020603050405020304" pitchFamily="18" charset="0"/>
              </a:rPr>
              <a:t>У Великій Британії акцент зроблено на: розширенні спектру послуг, що надаються владою громадянам та суб'єктам господарювання; підвищення ефективності діяльності органів влади; створення технічних та освітніх умов для повного  охоплення громадян адміністративними</a:t>
            </a:r>
            <a:r>
              <a:rPr lang="uk-UA" sz="2800" spc="-1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послугами.</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18925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772A1B-F682-40D0-8506-05A435BBC494}"/>
              </a:ext>
            </a:extLst>
          </p:cNvPr>
          <p:cNvSpPr txBox="1"/>
          <p:nvPr/>
        </p:nvSpPr>
        <p:spPr>
          <a:xfrm>
            <a:off x="1141901" y="871424"/>
            <a:ext cx="9419207" cy="3970318"/>
          </a:xfrm>
          <a:prstGeom prst="rect">
            <a:avLst/>
          </a:prstGeom>
          <a:noFill/>
        </p:spPr>
        <p:txBody>
          <a:bodyPr wrap="square">
            <a:spAutoFit/>
          </a:bodyPr>
          <a:lstStyle/>
          <a:p>
            <a:pPr algn="r"/>
            <a:r>
              <a:rPr lang="uk-UA" sz="2800" b="1" dirty="0">
                <a:effectLst/>
                <a:latin typeface="Times New Roman" panose="02020603050405020304" pitchFamily="18" charset="0"/>
                <a:ea typeface="Times New Roman" panose="02020603050405020304" pitchFamily="18" charset="0"/>
              </a:rPr>
              <a:t>Азіатська модель електронного урядування</a:t>
            </a:r>
          </a:p>
          <a:p>
            <a:endParaRPr lang="uk-UA" sz="2800" b="1" dirty="0">
              <a:latin typeface="Times New Roman" panose="02020603050405020304" pitchFamily="18" charset="0"/>
              <a:ea typeface="Times New Roman" panose="02020603050405020304" pitchFamily="18" charset="0"/>
            </a:endParaRPr>
          </a:p>
          <a:p>
            <a:pPr algn="just"/>
            <a:r>
              <a:rPr lang="uk-UA" sz="2800" dirty="0">
                <a:latin typeface="Times New Roman" panose="02020603050405020304" pitchFamily="18" charset="0"/>
                <a:ea typeface="Times New Roman" panose="02020603050405020304" pitchFamily="18" charset="0"/>
              </a:rPr>
              <a:t>В</a:t>
            </a:r>
            <a:r>
              <a:rPr lang="uk-UA" sz="2800" dirty="0">
                <a:effectLst/>
                <a:latin typeface="Times New Roman" panose="02020603050405020304" pitchFamily="18" charset="0"/>
                <a:ea typeface="Times New Roman" panose="02020603050405020304" pitchFamily="18" charset="0"/>
              </a:rPr>
              <a:t>раховує особливості специфічного стилю управління, азіатський тип корпоративної культури та багаторівневу систему державного управління. </a:t>
            </a:r>
            <a:endParaRPr lang="en-US" sz="2800" dirty="0">
              <a:effectLst/>
              <a:latin typeface="Times New Roman" panose="02020603050405020304" pitchFamily="18" charset="0"/>
              <a:ea typeface="Times New Roman" panose="02020603050405020304" pitchFamily="18" charset="0"/>
            </a:endParaRPr>
          </a:p>
          <a:p>
            <a:pPr algn="just"/>
            <a:r>
              <a:rPr lang="uk-UA" sz="2800" dirty="0">
                <a:effectLst/>
                <a:latin typeface="Times New Roman" panose="02020603050405020304" pitchFamily="18" charset="0"/>
                <a:ea typeface="Times New Roman" panose="02020603050405020304" pitchFamily="18" charset="0"/>
              </a:rPr>
              <a:t>В цій моделі основні зусилля спрямовані на впровадження сучасних інформаційно-комунікаційних технологій у сферу освіти та культури.</a:t>
            </a:r>
          </a:p>
          <a:p>
            <a:pPr algn="just"/>
            <a:r>
              <a:rPr lang="uk-UA" sz="2800" dirty="0">
                <a:latin typeface="Times New Roman" panose="02020603050405020304" pitchFamily="18" charset="0"/>
                <a:ea typeface="Times New Roman" panose="02020603050405020304" pitchFamily="18" charset="0"/>
              </a:rPr>
              <a:t>Вона характеризується жорсткою владною вертикаллю.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32746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949172-FA19-47F0-A400-4E3A555BEFE1}"/>
              </a:ext>
            </a:extLst>
          </p:cNvPr>
          <p:cNvSpPr txBox="1"/>
          <p:nvPr/>
        </p:nvSpPr>
        <p:spPr>
          <a:xfrm>
            <a:off x="838267" y="644020"/>
            <a:ext cx="11085878" cy="5576976"/>
          </a:xfrm>
          <a:prstGeom prst="rect">
            <a:avLst/>
          </a:prstGeom>
          <a:noFill/>
        </p:spPr>
        <p:txBody>
          <a:bodyPr wrap="square">
            <a:spAutoFit/>
          </a:bodyPr>
          <a:lstStyle/>
          <a:p>
            <a:pPr indent="450215" algn="just"/>
            <a:r>
              <a:rPr lang="uk-UA" sz="2000" dirty="0">
                <a:effectLst/>
                <a:latin typeface="Times New Roman" panose="02020603050405020304" pitchFamily="18" charset="0"/>
                <a:ea typeface="Times New Roman" panose="02020603050405020304" pitchFamily="18" charset="0"/>
              </a:rPr>
              <a:t>У світовій науковій літературі сьогодні виокремилися три головні підходи до розуміння електронного урядування.</a:t>
            </a:r>
          </a:p>
          <a:p>
            <a:pPr indent="450215" algn="just"/>
            <a:endParaRPr lang="ru-RU" sz="2000" dirty="0">
              <a:effectLst/>
              <a:latin typeface="Times New Roman" panose="02020603050405020304" pitchFamily="18" charset="0"/>
              <a:ea typeface="Times New Roman" panose="02020603050405020304" pitchFamily="18" charset="0"/>
            </a:endParaRPr>
          </a:p>
          <a:p>
            <a:pPr indent="450215" algn="just">
              <a:lnSpc>
                <a:spcPct val="150000"/>
              </a:lnSpc>
            </a:pPr>
            <a:r>
              <a:rPr lang="uk-UA" sz="2000" dirty="0">
                <a:effectLst/>
                <a:latin typeface="Times New Roman" panose="02020603050405020304" pitchFamily="18" charset="0"/>
                <a:ea typeface="Times New Roman" panose="02020603050405020304" pitchFamily="18" charset="0"/>
              </a:rPr>
              <a:t>І. Перша з відомих шкіл розглядає </a:t>
            </a:r>
            <a:r>
              <a:rPr lang="uk-UA" sz="2000" b="1" i="1" dirty="0">
                <a:effectLst/>
                <a:latin typeface="Times New Roman" panose="02020603050405020304" pitchFamily="18" charset="0"/>
                <a:ea typeface="Times New Roman" panose="02020603050405020304" pitchFamily="18" charset="0"/>
              </a:rPr>
              <a:t>електронне урядування як ефективне надання державних послуг за допомогою нових інформаційних технологій.</a:t>
            </a:r>
            <a:r>
              <a:rPr lang="uk-UA" sz="2000" dirty="0">
                <a:effectLst/>
                <a:latin typeface="Times New Roman" panose="02020603050405020304" pitchFamily="18" charset="0"/>
                <a:ea typeface="Times New Roman" panose="02020603050405020304" pitchFamily="18" charset="0"/>
              </a:rPr>
              <a:t> </a:t>
            </a:r>
          </a:p>
          <a:p>
            <a:pPr indent="450215" algn="just">
              <a:lnSpc>
                <a:spcPct val="150000"/>
              </a:lnSpc>
            </a:pPr>
            <a:r>
              <a:rPr lang="uk-UA" sz="2000" dirty="0">
                <a:effectLst/>
                <a:latin typeface="Times New Roman" panose="02020603050405020304" pitchFamily="18" charset="0"/>
                <a:ea typeface="Times New Roman" panose="02020603050405020304" pitchFamily="18" charset="0"/>
              </a:rPr>
              <a:t>Відповідно до цього підходу, уряд як велика корпорація має прагнути до задоволення інтересів своїх платників податків, а з цією метою – до підвищення своєї ефективності, так само як корпорація мусить підвищувати свою капіталізацію, змінюючи моделі роботи на більш технологічні й ефективні. </a:t>
            </a:r>
            <a:r>
              <a:rPr lang="uk-UA" sz="2000" i="1" dirty="0">
                <a:effectLst/>
                <a:latin typeface="Times New Roman" panose="02020603050405020304" pitchFamily="18" charset="0"/>
                <a:ea typeface="Times New Roman" panose="02020603050405020304" pitchFamily="18" charset="0"/>
              </a:rPr>
              <a:t>Саме цей підхід знайшов відображення в перших заявах політиків щодо розробки та запровадження електронного уряду. </a:t>
            </a:r>
          </a:p>
          <a:p>
            <a:pPr indent="450215" algn="just">
              <a:lnSpc>
                <a:spcPct val="150000"/>
              </a:lnSpc>
            </a:pPr>
            <a:r>
              <a:rPr lang="uk-UA" sz="2000" dirty="0">
                <a:effectLst/>
                <a:latin typeface="Times New Roman" panose="02020603050405020304" pitchFamily="18" charset="0"/>
                <a:ea typeface="Times New Roman" panose="02020603050405020304" pitchFamily="18" charset="0"/>
              </a:rPr>
              <a:t>Так, ще в 1993 році Альберт </a:t>
            </a:r>
            <a:r>
              <a:rPr lang="uk-UA" sz="2000" dirty="0" err="1">
                <a:effectLst/>
                <a:latin typeface="Times New Roman" panose="02020603050405020304" pitchFamily="18" charset="0"/>
                <a:ea typeface="Times New Roman" panose="02020603050405020304" pitchFamily="18" charset="0"/>
              </a:rPr>
              <a:t>Гор</a:t>
            </a:r>
            <a:r>
              <a:rPr lang="uk-UA" sz="2000" dirty="0">
                <a:effectLst/>
                <a:latin typeface="Times New Roman" panose="02020603050405020304" pitchFamily="18" charset="0"/>
                <a:ea typeface="Times New Roman" panose="02020603050405020304" pitchFamily="18" charset="0"/>
              </a:rPr>
              <a:t>, тоді віце-президент США, в своїй промові наголошував на впровадженні електронного уряду саме через застосування інформаційних технологій фінансової та інших комерційних сфер у державному секторі. </a:t>
            </a:r>
            <a:endParaRPr lang="ru-RU"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1001307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CFD1B9-8172-4AD9-BA60-B124455E3C72}"/>
              </a:ext>
            </a:extLst>
          </p:cNvPr>
          <p:cNvSpPr txBox="1"/>
          <p:nvPr/>
        </p:nvSpPr>
        <p:spPr>
          <a:xfrm>
            <a:off x="933634" y="238012"/>
            <a:ext cx="11036693" cy="6832640"/>
          </a:xfrm>
          <a:prstGeom prst="rect">
            <a:avLst/>
          </a:prstGeom>
          <a:noFill/>
        </p:spPr>
        <p:txBody>
          <a:bodyPr wrap="square">
            <a:spAutoFit/>
          </a:bodyPr>
          <a:lstStyle/>
          <a:p>
            <a:pPr algn="just">
              <a:lnSpc>
                <a:spcPct val="150000"/>
              </a:lnSpc>
            </a:pPr>
            <a:r>
              <a:rPr lang="uk-UA" sz="2000" dirty="0">
                <a:effectLst/>
                <a:latin typeface="Times New Roman" panose="02020603050405020304" pitchFamily="18" charset="0"/>
                <a:ea typeface="Times New Roman" panose="02020603050405020304" pitchFamily="18" charset="0"/>
              </a:rPr>
              <a:t>Другий підхід сформували дослідники-технократи, школа яких розуміє </a:t>
            </a:r>
            <a:r>
              <a:rPr lang="uk-UA" sz="2000" b="1" i="1" dirty="0">
                <a:effectLst/>
                <a:latin typeface="Times New Roman" panose="02020603050405020304" pitchFamily="18" charset="0"/>
                <a:ea typeface="Times New Roman" panose="02020603050405020304" pitchFamily="18" charset="0"/>
              </a:rPr>
              <a:t>електронний уряд як організацію високого рівня інформатизації.</a:t>
            </a:r>
          </a:p>
          <a:p>
            <a:pPr>
              <a:lnSpc>
                <a:spcPct val="150000"/>
              </a:lnSpc>
            </a:pPr>
            <a:endParaRPr lang="uk-UA" sz="2000" b="1" i="1" dirty="0">
              <a:effectLst/>
              <a:latin typeface="Times New Roman" panose="02020603050405020304" pitchFamily="18" charset="0"/>
              <a:ea typeface="Times New Roman" panose="02020603050405020304" pitchFamily="18" charset="0"/>
            </a:endParaRPr>
          </a:p>
          <a:p>
            <a:pPr indent="450215" algn="just">
              <a:lnSpc>
                <a:spcPct val="150000"/>
              </a:lnSpc>
            </a:pPr>
            <a:r>
              <a:rPr lang="uk-UA" sz="2000" dirty="0">
                <a:effectLst/>
                <a:latin typeface="Times New Roman" panose="02020603050405020304" pitchFamily="18" charset="0"/>
                <a:ea typeface="Times New Roman" panose="02020603050405020304" pitchFamily="18" charset="0"/>
              </a:rPr>
              <a:t>Адепти цього підходу наголошують на тому, що електронний уряд є елементом масштабного інформаційного перетворення суспільства. </a:t>
            </a:r>
            <a:endParaRPr lang="ru-RU" sz="2000" dirty="0">
              <a:effectLst/>
              <a:latin typeface="Times New Roman" panose="02020603050405020304" pitchFamily="18" charset="0"/>
              <a:ea typeface="Times New Roman" panose="02020603050405020304" pitchFamily="18" charset="0"/>
            </a:endParaRPr>
          </a:p>
          <a:p>
            <a:pPr indent="450215" algn="just">
              <a:lnSpc>
                <a:spcPct val="150000"/>
              </a:lnSpc>
            </a:pPr>
            <a:r>
              <a:rPr lang="uk-UA" sz="2000" dirty="0">
                <a:effectLst/>
                <a:latin typeface="Times New Roman" panose="02020603050405020304" pitchFamily="18" charset="0"/>
                <a:ea typeface="Times New Roman" panose="02020603050405020304" pitchFamily="18" charset="0"/>
              </a:rPr>
              <a:t>Зміна нормативно-правової бази, освітніх акцентів, принципів формування і витрачання бюджету, екологічних орієнтирів, перерозподіл зон пріоритетної компетенції державних і громадських структур, перенесення наголосів в економіці, оновлення і розширення ціннісних парадигм суспільства - усе це разом з багатьма іншими компонентами повноцінної життєдіяльності суспільства є підґрунтям для реінжинірингу державного управління, для створення і функціонування електронного уряду. Також зазначені науковці розглядають е-уряд як засіб взаємодії громадян та держави через прямий доступ населення й підприємств до інформації, до систем послуг адміністративних органів країни, регіону, міста, району, до демократичних інститутів суспільства. </a:t>
            </a:r>
            <a:endParaRPr lang="ru-RU" sz="2000" dirty="0">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7376107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1DB89B-EEEF-40A3-A726-3A56B05E3A41}"/>
              </a:ext>
            </a:extLst>
          </p:cNvPr>
          <p:cNvSpPr txBox="1"/>
          <p:nvPr/>
        </p:nvSpPr>
        <p:spPr>
          <a:xfrm>
            <a:off x="803205" y="0"/>
            <a:ext cx="11061576" cy="6961970"/>
          </a:xfrm>
          <a:prstGeom prst="rect">
            <a:avLst/>
          </a:prstGeom>
          <a:noFill/>
        </p:spPr>
        <p:txBody>
          <a:bodyPr wrap="square">
            <a:spAutoFit/>
          </a:bodyPr>
          <a:lstStyle/>
          <a:p>
            <a:pPr indent="450215" algn="just">
              <a:lnSpc>
                <a:spcPct val="150000"/>
              </a:lnSpc>
            </a:pPr>
            <a:r>
              <a:rPr lang="uk-UA" sz="2000" dirty="0">
                <a:effectLst/>
                <a:latin typeface="Times New Roman" panose="02020603050405020304" pitchFamily="18" charset="0"/>
                <a:ea typeface="Times New Roman" panose="02020603050405020304" pitchFamily="18" charset="0"/>
              </a:rPr>
              <a:t>Третя школа, яка набуває в західній літературі все більше прихильників та поступово отримує визнання в Україні, розглядає </a:t>
            </a:r>
            <a:r>
              <a:rPr lang="uk-UA" sz="2000" b="1" i="1" dirty="0">
                <a:effectLst/>
                <a:latin typeface="Times New Roman" panose="02020603050405020304" pitchFamily="18" charset="0"/>
                <a:ea typeface="Times New Roman" panose="02020603050405020304" pitchFamily="18" charset="0"/>
              </a:rPr>
              <a:t>електронне урядування як нову парадигму (модель) управління в епоху знань</a:t>
            </a:r>
            <a:r>
              <a:rPr lang="uk-UA" sz="2000" dirty="0">
                <a:effectLst/>
                <a:latin typeface="Times New Roman" panose="02020603050405020304" pitchFamily="18" charset="0"/>
                <a:ea typeface="Times New Roman" panose="02020603050405020304" pitchFamily="18" charset="0"/>
              </a:rPr>
              <a:t>. Підхід залишає електронному наданню послуг, відповідно до першої школи, роль однієї з інноваційних технологій урядування, а інформатизації – роль засобу для трансформації уряду. Натомість підкреслюється поширення нових принципів і підходів до урядування, яке супроводжується перебудовою усієї системи управлінських процесів, подоланням стереотипів бюрократичної культури. Такого визначення дотримуються уряди розвинених країн та міжнародні організації. </a:t>
            </a:r>
          </a:p>
          <a:p>
            <a:pPr indent="450215" algn="just">
              <a:lnSpc>
                <a:spcPct val="150000"/>
              </a:lnSpc>
            </a:pPr>
            <a:r>
              <a:rPr lang="uk-UA" sz="2000" dirty="0">
                <a:effectLst/>
                <a:latin typeface="Times New Roman" panose="02020603050405020304" pitchFamily="18" charset="0"/>
                <a:ea typeface="Times New Roman" panose="02020603050405020304" pitchFamily="18" charset="0"/>
              </a:rPr>
              <a:t>електронний уряд - це система співпраці уряду і громадян (бізнесу, громадських організацій), яка базується на використанні інформаційно-комунікаційних технологій; це інформаційний простір, в якому взаємодія уряду та громадян (бізнесу, громадських організацій) організовується на основі синтезу: </a:t>
            </a:r>
            <a:endParaRPr lang="ru-RU" sz="2000" dirty="0">
              <a:effectLst/>
              <a:latin typeface="Times New Roman" panose="02020603050405020304" pitchFamily="18" charset="0"/>
              <a:ea typeface="Times New Roman" panose="02020603050405020304" pitchFamily="18" charset="0"/>
            </a:endParaRPr>
          </a:p>
          <a:p>
            <a:pPr lvl="5" indent="450215" algn="just">
              <a:lnSpc>
                <a:spcPct val="150000"/>
              </a:lnSpc>
            </a:pPr>
            <a:r>
              <a:rPr lang="uk-UA" sz="2000" dirty="0">
                <a:effectLst/>
                <a:latin typeface="Times New Roman" panose="02020603050405020304" pitchFamily="18" charset="0"/>
                <a:ea typeface="Times New Roman" panose="02020603050405020304" pitchFamily="18" charset="0"/>
              </a:rPr>
              <a:t>- інформаційно-комунікаційних технологій;</a:t>
            </a:r>
            <a:endParaRPr lang="ru-RU" sz="2000" dirty="0">
              <a:effectLst/>
              <a:latin typeface="Times New Roman" panose="02020603050405020304" pitchFamily="18" charset="0"/>
              <a:ea typeface="Times New Roman" panose="02020603050405020304" pitchFamily="18" charset="0"/>
            </a:endParaRPr>
          </a:p>
          <a:p>
            <a:pPr lvl="5" indent="450215" algn="just">
              <a:lnSpc>
                <a:spcPct val="150000"/>
              </a:lnSpc>
            </a:pPr>
            <a:r>
              <a:rPr lang="uk-UA" sz="2000" dirty="0">
                <a:effectLst/>
                <a:latin typeface="Times New Roman" panose="02020603050405020304" pitchFamily="18" charset="0"/>
                <a:ea typeface="Times New Roman" panose="02020603050405020304" pitchFamily="18" charset="0"/>
              </a:rPr>
              <a:t>		- нормативно-правової бази (прийняття рішень);</a:t>
            </a:r>
            <a:endParaRPr lang="ru-RU" sz="2000" dirty="0">
              <a:effectLst/>
              <a:latin typeface="Times New Roman" panose="02020603050405020304" pitchFamily="18" charset="0"/>
              <a:ea typeface="Times New Roman" panose="02020603050405020304" pitchFamily="18" charset="0"/>
            </a:endParaRPr>
          </a:p>
          <a:p>
            <a:pPr lvl="5">
              <a:lnSpc>
                <a:spcPct val="150000"/>
              </a:lnSpc>
            </a:pPr>
            <a:r>
              <a:rPr lang="uk-UA" sz="2000" dirty="0">
                <a:effectLst/>
                <a:latin typeface="Times New Roman" panose="02020603050405020304" pitchFamily="18" charset="0"/>
                <a:ea typeface="Times New Roman" panose="02020603050405020304" pitchFamily="18" charset="0"/>
              </a:rPr>
              <a:t>			- інформаційно-ресурсної бази</a:t>
            </a:r>
            <a:r>
              <a:rPr lang="uk-UA" sz="2000" dirty="0">
                <a:latin typeface="Times New Roman" panose="02020603050405020304" pitchFamily="18" charset="0"/>
                <a:ea typeface="Times New Roman" panose="02020603050405020304" pitchFamily="18" charset="0"/>
              </a:rPr>
              <a:t>.</a:t>
            </a:r>
            <a:endParaRPr lang="ru-RU"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72612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9C2DD2-2DE2-BC2A-EFF5-F143D2A591B8}"/>
              </a:ext>
            </a:extLst>
          </p:cNvPr>
          <p:cNvSpPr txBox="1"/>
          <p:nvPr/>
        </p:nvSpPr>
        <p:spPr>
          <a:xfrm>
            <a:off x="775855" y="0"/>
            <a:ext cx="10945090" cy="6711453"/>
          </a:xfrm>
          <a:prstGeom prst="rect">
            <a:avLst/>
          </a:prstGeom>
          <a:noFill/>
        </p:spPr>
        <p:txBody>
          <a:bodyPr wrap="square">
            <a:spAutoFit/>
          </a:bodyPr>
          <a:lstStyle/>
          <a:p>
            <a:pPr indent="450215"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У загальному розумінні, електронне урядування - </a:t>
            </a:r>
            <a:r>
              <a:rPr lang="uk-UA" sz="2000" b="1" i="1" dirty="0">
                <a:effectLst/>
                <a:latin typeface="Times New Roman" panose="02020603050405020304" pitchFamily="18" charset="0"/>
                <a:ea typeface="Calibri" panose="020F0502020204030204" pitchFamily="34" charset="0"/>
                <a:cs typeface="Times New Roman" panose="02020603050405020304" pitchFamily="18" charset="0"/>
              </a:rPr>
              <a:t>це використання ІКТ для забезпечення та покращення надання державних послуг, управління державними процесами та взаємодії між урядом та громадянами з метою удосконалення доступу громадян до державних послуг, оптимізації роботи урядових органів, покращенні прозорості та ефективності управління, зниженні бюрократичних бар'єрів, підвищенні відкритості урядових органів та сприянні участі громадян у прийнятті рішень.</a:t>
            </a:r>
            <a:endParaRPr lang="ru-RU" sz="1600" b="1" i="1"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Електронне урядування включає в себе впровадження різноманітних технологічних рішень, таких як веб-сайти державних органів, електронні форми звернень, онлайн-платформи для надання послуг, електронні системи управління документами, цифрові ідентифікаційні засоби, електронні системи голосування та багато іншого. </a:t>
            </a:r>
          </a:p>
          <a:p>
            <a:pPr indent="450215"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Ці технологічні інновації сприяють покращенню відносин між урядом і громадянами, роблять державні послуги більш доступними та зручними для отримання, а також сприяють створенню відкритого та демократичного уряду із трансформацією розуміння самої ролі уряду від механізмів примусу до засад рівного партнерства.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78342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ECFABF-2455-4D46-BCC7-1BF8DE026C13}"/>
              </a:ext>
            </a:extLst>
          </p:cNvPr>
          <p:cNvSpPr txBox="1"/>
          <p:nvPr/>
        </p:nvSpPr>
        <p:spPr>
          <a:xfrm>
            <a:off x="694521" y="0"/>
            <a:ext cx="11405115" cy="6269473"/>
          </a:xfrm>
          <a:prstGeom prst="rect">
            <a:avLst/>
          </a:prstGeom>
          <a:noFill/>
        </p:spPr>
        <p:txBody>
          <a:bodyPr wrap="square">
            <a:spAutoFit/>
          </a:bodyPr>
          <a:lstStyle/>
          <a:p>
            <a:pPr indent="450215" algn="ctr"/>
            <a:r>
              <a:rPr lang="uk-UA" sz="2000" b="1" dirty="0">
                <a:effectLst/>
                <a:latin typeface="Times New Roman" panose="02020603050405020304" pitchFamily="18" charset="0"/>
                <a:ea typeface="Times New Roman" panose="02020603050405020304" pitchFamily="18" charset="0"/>
              </a:rPr>
              <a:t>ЕЛЕКТРОННИЙ УРЯД ТА ЕЛЕКТРОННЕ УРЯДУВАННЯ. </a:t>
            </a:r>
          </a:p>
          <a:p>
            <a:pPr indent="450215" algn="just"/>
            <a:endParaRPr lang="uk-UA" sz="2000" b="1" dirty="0">
              <a:effectLst/>
              <a:latin typeface="Times New Roman" panose="02020603050405020304" pitchFamily="18" charset="0"/>
              <a:ea typeface="Times New Roman" panose="02020603050405020304" pitchFamily="18" charset="0"/>
            </a:endParaRPr>
          </a:p>
          <a:p>
            <a:pPr indent="450215" algn="just">
              <a:lnSpc>
                <a:spcPct val="130000"/>
              </a:lnSpc>
            </a:pPr>
            <a:r>
              <a:rPr lang="uk-UA" sz="2000" dirty="0">
                <a:effectLst/>
                <a:latin typeface="Times New Roman" panose="02020603050405020304" pitchFamily="18" charset="0"/>
                <a:ea typeface="Times New Roman" panose="02020603050405020304" pitchFamily="18" charset="0"/>
              </a:rPr>
              <a:t>Необхідно зазначити, що в англомовній літературі поняття електронного урядування (e-</a:t>
            </a:r>
            <a:r>
              <a:rPr lang="uk-UA" sz="2000" dirty="0" err="1">
                <a:effectLst/>
                <a:latin typeface="Times New Roman" panose="02020603050405020304" pitchFamily="18" charset="0"/>
                <a:ea typeface="Times New Roman" panose="02020603050405020304" pitchFamily="18" charset="0"/>
              </a:rPr>
              <a:t>governance</a:t>
            </a:r>
            <a:r>
              <a:rPr lang="uk-UA" sz="2000" dirty="0">
                <a:effectLst/>
                <a:latin typeface="Times New Roman" panose="02020603050405020304" pitchFamily="18" charset="0"/>
                <a:ea typeface="Times New Roman" panose="02020603050405020304" pitchFamily="18" charset="0"/>
              </a:rPr>
              <a:t>) та електронного уряду (e-</a:t>
            </a:r>
            <a:r>
              <a:rPr lang="uk-UA" sz="2000" dirty="0" err="1">
                <a:effectLst/>
                <a:latin typeface="Times New Roman" panose="02020603050405020304" pitchFamily="18" charset="0"/>
                <a:ea typeface="Times New Roman" panose="02020603050405020304" pitchFamily="18" charset="0"/>
              </a:rPr>
              <a:t>government</a:t>
            </a:r>
            <a:r>
              <a:rPr lang="uk-UA" sz="2000" dirty="0">
                <a:effectLst/>
                <a:latin typeface="Times New Roman" panose="02020603050405020304" pitchFamily="18" charset="0"/>
                <a:ea typeface="Times New Roman" panose="02020603050405020304" pitchFamily="18" charset="0"/>
              </a:rPr>
              <a:t>) почали відокремлюватись лише останнім часом. Завдяки </a:t>
            </a:r>
            <a:r>
              <a:rPr lang="uk-UA" sz="2000" dirty="0" err="1">
                <a:effectLst/>
                <a:latin typeface="Times New Roman" panose="02020603050405020304" pitchFamily="18" charset="0"/>
                <a:ea typeface="Times New Roman" panose="02020603050405020304" pitchFamily="18" charset="0"/>
              </a:rPr>
              <a:t>поліваріантності</a:t>
            </a:r>
            <a:r>
              <a:rPr lang="uk-UA" sz="2000" dirty="0">
                <a:effectLst/>
                <a:latin typeface="Times New Roman" panose="02020603050405020304" pitchFamily="18" charset="0"/>
                <a:ea typeface="Times New Roman" panose="02020603050405020304" pitchFamily="18" charset="0"/>
              </a:rPr>
              <a:t> англійської мови в багатьох публікаціях ці терміни використовуються як тотожні, але за контекстом можна зрозуміти, що під «е-</a:t>
            </a:r>
            <a:r>
              <a:rPr lang="uk-UA" sz="2000" dirty="0" err="1">
                <a:effectLst/>
                <a:latin typeface="Times New Roman" panose="02020603050405020304" pitchFamily="18" charset="0"/>
                <a:ea typeface="Times New Roman" panose="02020603050405020304" pitchFamily="18" charset="0"/>
              </a:rPr>
              <a:t>government</a:t>
            </a:r>
            <a:r>
              <a:rPr lang="uk-UA" sz="2000" dirty="0">
                <a:effectLst/>
                <a:latin typeface="Times New Roman" panose="02020603050405020304" pitchFamily="18" charset="0"/>
                <a:ea typeface="Times New Roman" panose="02020603050405020304" pitchFamily="18" charset="0"/>
              </a:rPr>
              <a:t>» автори мають на увазі не орган державної влади чи місцевого самоврядування, а нову систему принципів урядування, співвіднесену із новими технологіями і цифровими можливостями. </a:t>
            </a:r>
          </a:p>
          <a:p>
            <a:pPr indent="450215" algn="just">
              <a:lnSpc>
                <a:spcPct val="130000"/>
              </a:lnSpc>
            </a:pPr>
            <a:endParaRPr lang="ru-RU" sz="2000" dirty="0">
              <a:effectLst/>
              <a:latin typeface="Times New Roman" panose="02020603050405020304" pitchFamily="18" charset="0"/>
              <a:ea typeface="Times New Roman" panose="02020603050405020304" pitchFamily="18" charset="0"/>
            </a:endParaRPr>
          </a:p>
          <a:p>
            <a:pPr indent="450215" algn="just">
              <a:lnSpc>
                <a:spcPct val="130000"/>
              </a:lnSpc>
            </a:pPr>
            <a:r>
              <a:rPr lang="uk-UA" sz="2000" dirty="0">
                <a:effectLst/>
                <a:latin typeface="Times New Roman" panose="02020603050405020304" pitchFamily="18" charset="0"/>
                <a:ea typeface="Times New Roman" panose="02020603050405020304" pitchFamily="18" charset="0"/>
              </a:rPr>
              <a:t>З розвитком термінологічної бази в сфері електронного уряду дослідники все чіткіше окреслюють відмінність між електронним урядуванням та електронним урядом. Наприклад, Т. </a:t>
            </a:r>
            <a:r>
              <a:rPr lang="uk-UA" sz="2000" dirty="0" err="1">
                <a:effectLst/>
                <a:latin typeface="Times New Roman" panose="02020603050405020304" pitchFamily="18" charset="0"/>
                <a:ea typeface="Times New Roman" panose="02020603050405020304" pitchFamily="18" charset="0"/>
              </a:rPr>
              <a:t>Райлі</a:t>
            </a:r>
            <a:r>
              <a:rPr lang="uk-UA" sz="2000" dirty="0">
                <a:effectLst/>
                <a:latin typeface="Times New Roman" panose="02020603050405020304" pitchFamily="18" charset="0"/>
                <a:ea typeface="Times New Roman" panose="02020603050405020304" pitchFamily="18" charset="0"/>
              </a:rPr>
              <a:t> зазначає, що електронне урядування має відношення до концепцій, поглядів та питань навколо функції уряду, тоді як електронний уряд має зв’язок із специфічними практичними структурами уряду, які впроваджують такі концепції на практиці. Електронний уряд може бути продуктивнішим варіантом звичайного уряду, якщо він добре впроваджений та керований. Електронне урядування може розвинутись у суспільне управління, якщо воно добре побудоване і належним чином взаємопов’язане. </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122201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68AE58-ABD2-4931-8552-2D18C129B483}"/>
              </a:ext>
            </a:extLst>
          </p:cNvPr>
          <p:cNvSpPr txBox="1"/>
          <p:nvPr/>
        </p:nvSpPr>
        <p:spPr>
          <a:xfrm>
            <a:off x="698376" y="79387"/>
            <a:ext cx="11373551" cy="6453946"/>
          </a:xfrm>
          <a:prstGeom prst="rect">
            <a:avLst/>
          </a:prstGeom>
          <a:noFill/>
        </p:spPr>
        <p:txBody>
          <a:bodyPr wrap="square">
            <a:spAutoFit/>
          </a:bodyPr>
          <a:lstStyle/>
          <a:p>
            <a:pPr algn="just">
              <a:lnSpc>
                <a:spcPct val="130000"/>
              </a:lnSpc>
            </a:pPr>
            <a:r>
              <a:rPr lang="uk-UA" sz="2000" dirty="0">
                <a:effectLst/>
                <a:latin typeface="Times New Roman" panose="02020603050405020304" pitchFamily="18" charset="0"/>
                <a:ea typeface="Times New Roman" panose="02020603050405020304" pitchFamily="18" charset="0"/>
              </a:rPr>
              <a:t>Д. </a:t>
            </a:r>
            <a:r>
              <a:rPr lang="uk-UA" sz="2000" dirty="0" err="1">
                <a:effectLst/>
                <a:latin typeface="Times New Roman" panose="02020603050405020304" pitchFamily="18" charset="0"/>
                <a:ea typeface="Times New Roman" panose="02020603050405020304" pitchFamily="18" charset="0"/>
              </a:rPr>
              <a:t>Кеттл</a:t>
            </a:r>
            <a:r>
              <a:rPr lang="uk-UA" sz="2000" dirty="0">
                <a:effectLst/>
                <a:latin typeface="Times New Roman" panose="02020603050405020304" pitchFamily="18" charset="0"/>
                <a:ea typeface="Times New Roman" panose="02020603050405020304" pitchFamily="18" charset="0"/>
              </a:rPr>
              <a:t> у контексті історичного аналізу американського державного управління також наводить різницю між електронним урядом та урядуванням, враховуючи, що </a:t>
            </a:r>
            <a:r>
              <a:rPr lang="uk-UA" sz="2000" b="1" i="1" dirty="0">
                <a:effectLst/>
                <a:latin typeface="Times New Roman" panose="02020603050405020304" pitchFamily="18" charset="0"/>
                <a:ea typeface="Times New Roman" panose="02020603050405020304" pitchFamily="18" charset="0"/>
              </a:rPr>
              <a:t>уряд – це інституційна структура, яку суспільство використовує для перетворення політичних програм на програми дій та законодавство, а урядування – наслідок взаємодії уряду, державних службовців та громадян через політичний процес, процес розробки державної політики, створення програм та надання послуг.</a:t>
            </a:r>
          </a:p>
          <a:p>
            <a:pPr algn="just">
              <a:lnSpc>
                <a:spcPct val="130000"/>
              </a:lnSpc>
            </a:pPr>
            <a:endParaRPr lang="uk-UA" sz="2000" b="1" i="1" dirty="0">
              <a:effectLst/>
              <a:latin typeface="Times New Roman" panose="02020603050405020304" pitchFamily="18" charset="0"/>
              <a:ea typeface="Times New Roman" panose="02020603050405020304" pitchFamily="18" charset="0"/>
            </a:endParaRPr>
          </a:p>
          <a:p>
            <a:pPr indent="450215" algn="just">
              <a:lnSpc>
                <a:spcPct val="130000"/>
              </a:lnSpc>
            </a:pPr>
            <a:r>
              <a:rPr lang="uk-UA" sz="2000" dirty="0">
                <a:effectLst/>
                <a:latin typeface="Times New Roman" panose="02020603050405020304" pitchFamily="18" charset="0"/>
                <a:ea typeface="Times New Roman" panose="02020603050405020304" pitchFamily="18" charset="0"/>
              </a:rPr>
              <a:t>електронний уряд − це застосування інформаційних і комунікаційних технологій у державних адміністративних органах у поєднанні з організаційними змінами і новими методами для поліпшення послуг державного сектору і демократичних процесів, а також зміцнення політики держави (визначення Європейської Комісії);</a:t>
            </a:r>
          </a:p>
          <a:p>
            <a:pPr indent="450215" algn="just">
              <a:lnSpc>
                <a:spcPct val="130000"/>
              </a:lnSpc>
            </a:pPr>
            <a:endParaRPr lang="ru-RU" sz="2000" dirty="0">
              <a:effectLst/>
              <a:latin typeface="Times New Roman" panose="02020603050405020304" pitchFamily="18" charset="0"/>
              <a:ea typeface="Times New Roman" panose="02020603050405020304" pitchFamily="18" charset="0"/>
            </a:endParaRPr>
          </a:p>
          <a:p>
            <a:pPr algn="just">
              <a:lnSpc>
                <a:spcPct val="130000"/>
              </a:lnSpc>
            </a:pPr>
            <a:r>
              <a:rPr lang="uk-UA" sz="2000" dirty="0">
                <a:effectLst/>
                <a:latin typeface="Times New Roman" panose="02020603050405020304" pitchFamily="18" charset="0"/>
                <a:ea typeface="Calibri" panose="020F0502020204030204" pitchFamily="34" charset="0"/>
              </a:rPr>
              <a:t>	електронне урядування - це форма організації державного управління, за якого відбувається активна взаємодія органів державної влади та органів місцевого самоврядування між собою, з суспільством, людиною та громадянином, бізнесом за допомогою інформаційно-комунікативних технологій </a:t>
            </a:r>
            <a:endParaRPr lang="ru-RU" sz="2000" dirty="0"/>
          </a:p>
        </p:txBody>
      </p:sp>
    </p:spTree>
    <p:extLst>
      <p:ext uri="{BB962C8B-B14F-4D97-AF65-F5344CB8AC3E}">
        <p14:creationId xmlns:p14="http://schemas.microsoft.com/office/powerpoint/2010/main" val="3741714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725652-F6EC-A849-29DA-29A61B4C3B00}"/>
              </a:ext>
            </a:extLst>
          </p:cNvPr>
          <p:cNvSpPr txBox="1"/>
          <p:nvPr/>
        </p:nvSpPr>
        <p:spPr>
          <a:xfrm>
            <a:off x="951344" y="368807"/>
            <a:ext cx="11028219" cy="5320495"/>
          </a:xfrm>
          <a:prstGeom prst="rect">
            <a:avLst/>
          </a:prstGeom>
          <a:noFill/>
        </p:spPr>
        <p:txBody>
          <a:bodyPr wrap="square">
            <a:spAutoFit/>
          </a:bodyPr>
          <a:lstStyle/>
          <a:p>
            <a:pPr indent="450215"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Концепція електронного урядування сформувалася в результаті поступового розвитку інформаційних технологій та їхнього впливу на урядові структури та способи взаємодії з громадянами. </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Початковий</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етап</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 становлення концепції електронного уряду  з 1970-х років, пов’язаний з початком використання комп'ютерів у державних структурах для автоматизації роботи та обробки даних.</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Етапом появи </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самого поняття «електронного урядування» вважаються 1990-ті роки, коли під час цього періоду починається активний розвиток Інтернету та інформаційних технологій, що сприяє виникненню поняття «електронного урядування». Держави починають впроваджувати онлайн-сервіси та платформи для спрощення доступу громадян до державних послуг, особливого успіху тут досягають США, Велика Британія, Сінгапур тощо.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8452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020504-8952-F4D7-093F-26D990E6E1E8}"/>
              </a:ext>
            </a:extLst>
          </p:cNvPr>
          <p:cNvSpPr txBox="1"/>
          <p:nvPr/>
        </p:nvSpPr>
        <p:spPr>
          <a:xfrm>
            <a:off x="785090" y="73273"/>
            <a:ext cx="11203709" cy="6249788"/>
          </a:xfrm>
          <a:prstGeom prst="rect">
            <a:avLst/>
          </a:prstGeom>
          <a:noFill/>
        </p:spPr>
        <p:txBody>
          <a:bodyPr wrap="square">
            <a:spAutoFit/>
          </a:bodyPr>
          <a:lstStyle/>
          <a:p>
            <a:pPr indent="450215" algn="just">
              <a:lnSpc>
                <a:spcPct val="150000"/>
              </a:lnSpc>
              <a:spcAft>
                <a:spcPts val="800"/>
              </a:spcAft>
            </a:pP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Наступним етапом </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є прискорення розвитку 2000-х років, коли більшість провідних країн почали активно впроваджувати онлайн-сервіси, електронні форми звернень, реєстрації та інші послуги під гаслами економічної та ресурсної ефективності, що вивели у формулу «24\7», де державні послуги надаються 24 години на добу і 7 днів на тиждень. Зростаючий вплив Інтернету та комп'ютеризація в державних структурах прискорили процес розвитку електронного урядування.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Ще одним </a:t>
            </a: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важливим етапом </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став розвиток інтерактивності та інтерфейсів, що відбувся з 2010-х років завдяки розвитку і </a:t>
            </a:r>
            <a:r>
              <a:rPr lang="uk-UA" sz="2000" dirty="0" err="1">
                <a:effectLst/>
                <a:latin typeface="Times New Roman" panose="02020603050405020304" pitchFamily="18" charset="0"/>
                <a:ea typeface="Calibri" panose="020F0502020204030204" pitchFamily="34" charset="0"/>
                <a:cs typeface="Times New Roman" panose="02020603050405020304" pitchFamily="18" charset="0"/>
              </a:rPr>
              <a:t>гіпер</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-поширенню соціальних мереж, мобільних технологій та інших інтерактивних інструментів, що дозволило урядам створити більш інтерактивні та зручні платформи для взаємодії з громадянами в режимі реального часу із застосуванням двосторонньої персоніфікованої комунікації уряд-громадянин.</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Сучасний етап </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розвитку електронного урядування характеризується застосуванням новітніх технологій, таких як штучний інтелект, аналіз великих даних, </a:t>
            </a:r>
            <a:r>
              <a:rPr lang="uk-UA" sz="2000" dirty="0" err="1">
                <a:effectLst/>
                <a:latin typeface="Times New Roman" panose="02020603050405020304" pitchFamily="18" charset="0"/>
                <a:ea typeface="Calibri" panose="020F0502020204030204" pitchFamily="34" charset="0"/>
                <a:cs typeface="Times New Roman" panose="02020603050405020304" pitchFamily="18" charset="0"/>
              </a:rPr>
              <a:t>блокчейн</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 та інших, що поступово впроваджуються для покращення якості послуг та ефективності управління.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0757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95B5EC-9305-4B75-963D-1C40AE52B450}"/>
              </a:ext>
            </a:extLst>
          </p:cNvPr>
          <p:cNvSpPr>
            <a:spLocks noGrp="1"/>
          </p:cNvSpPr>
          <p:nvPr>
            <p:ph type="title"/>
          </p:nvPr>
        </p:nvSpPr>
        <p:spPr>
          <a:xfrm>
            <a:off x="1406235" y="1212574"/>
            <a:ext cx="9601200" cy="304800"/>
          </a:xfrm>
        </p:spPr>
        <p:txBody>
          <a:bodyPr>
            <a:noAutofit/>
          </a:bodyPr>
          <a:lstStyle/>
          <a:p>
            <a:pPr algn="ctr"/>
            <a:r>
              <a:rPr lang="uk-UA" sz="2000" b="1" kern="0" dirty="0">
                <a:effectLst/>
                <a:latin typeface="Times New Roman" panose="02020603050405020304" pitchFamily="18" charset="0"/>
                <a:ea typeface="Times New Roman" panose="02020603050405020304" pitchFamily="18" charset="0"/>
              </a:rPr>
              <a:t>ІСТОРІЯ ВИНИКНЕННЯ Е-УРЯДУВАННЯ</a:t>
            </a:r>
            <a:br>
              <a:rPr lang="uk-UA" sz="2000" b="1" kern="0" dirty="0">
                <a:effectLst/>
                <a:latin typeface="Times New Roman" panose="02020603050405020304" pitchFamily="18" charset="0"/>
                <a:ea typeface="Times New Roman" panose="02020603050405020304" pitchFamily="18" charset="0"/>
              </a:rPr>
            </a:br>
            <a:br>
              <a:rPr lang="ru-RU" sz="2000" b="1" kern="0" dirty="0">
                <a:effectLst/>
                <a:latin typeface="Times New Roman" panose="02020603050405020304" pitchFamily="18" charset="0"/>
                <a:ea typeface="Times New Roman" panose="02020603050405020304" pitchFamily="18" charset="0"/>
              </a:rPr>
            </a:br>
            <a:endParaRPr lang="ru-RU" sz="4800" dirty="0"/>
          </a:p>
        </p:txBody>
      </p:sp>
      <p:sp>
        <p:nvSpPr>
          <p:cNvPr id="3" name="Объект 2">
            <a:extLst>
              <a:ext uri="{FF2B5EF4-FFF2-40B4-BE49-F238E27FC236}">
                <a16:creationId xmlns:a16="http://schemas.microsoft.com/office/drawing/2014/main" id="{C679D956-AB17-41F0-BA09-060C5E35FFB4}"/>
              </a:ext>
            </a:extLst>
          </p:cNvPr>
          <p:cNvSpPr>
            <a:spLocks noGrp="1"/>
          </p:cNvSpPr>
          <p:nvPr>
            <p:ph idx="1"/>
          </p:nvPr>
        </p:nvSpPr>
        <p:spPr>
          <a:xfrm>
            <a:off x="1440872" y="1754908"/>
            <a:ext cx="9531927" cy="4112491"/>
          </a:xfrm>
        </p:spPr>
        <p:txBody>
          <a:bodyPr>
            <a:normAutofit/>
          </a:bodyPr>
          <a:lstStyle/>
          <a:p>
            <a:pPr marL="140970" marR="410210" indent="0" algn="just">
              <a:lnSpc>
                <a:spcPct val="150000"/>
              </a:lnSpc>
              <a:buNone/>
            </a:pPr>
            <a:r>
              <a:rPr lang="uk-UA" dirty="0">
                <a:effectLst/>
                <a:latin typeface="Times New Roman" panose="02020603050405020304" pitchFamily="18" charset="0"/>
                <a:ea typeface="Times New Roman" panose="02020603050405020304" pitchFamily="18" charset="0"/>
              </a:rPr>
              <a:t>Поява е-урядування пов’язується з впровадженням наприкінці </a:t>
            </a:r>
            <a:r>
              <a:rPr lang="uk-UA" dirty="0" err="1">
                <a:effectLst/>
                <a:latin typeface="Times New Roman" panose="02020603050405020304" pitchFamily="18" charset="0"/>
                <a:ea typeface="Times New Roman" panose="02020603050405020304" pitchFamily="18" charset="0"/>
              </a:rPr>
              <a:t>ХХ</a:t>
            </a:r>
            <a:r>
              <a:rPr lang="uk-UA" dirty="0">
                <a:effectLst/>
                <a:latin typeface="Times New Roman" panose="02020603050405020304" pitchFamily="18" charset="0"/>
                <a:ea typeface="Times New Roman" panose="02020603050405020304" pitchFamily="18" charset="0"/>
              </a:rPr>
              <a:t> століття в багатьох розвинутих країнах змін у моделях державного управління, наблизивши їх адекватність до інформаційних, екологічних, економічних та соціальних наднаціональних викликів часу. Основними критеріями цих моделей були вимоги оптимального співвідношення професійних і технологічних основ в адміністрації.</a:t>
            </a:r>
            <a:endParaRPr lang="ru-RU" dirty="0">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292554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8DEA67B-8AF8-B5AF-12FE-D40B2F57B56A}"/>
              </a:ext>
            </a:extLst>
          </p:cNvPr>
          <p:cNvSpPr>
            <a:spLocks noGrp="1"/>
          </p:cNvSpPr>
          <p:nvPr>
            <p:ph idx="1"/>
          </p:nvPr>
        </p:nvSpPr>
        <p:spPr>
          <a:xfrm>
            <a:off x="674255" y="2050473"/>
            <a:ext cx="11240654" cy="3816927"/>
          </a:xfrm>
        </p:spPr>
        <p:txBody>
          <a:bodyPr>
            <a:normAutofit fontScale="85000" lnSpcReduction="20000"/>
          </a:bodyPr>
          <a:lstStyle/>
          <a:p>
            <a:pPr marL="140970" marR="410210" indent="0" algn="just">
              <a:lnSpc>
                <a:spcPct val="150000"/>
              </a:lnSpc>
              <a:buNone/>
            </a:pPr>
            <a:r>
              <a:rPr lang="uk-UA" sz="2400" dirty="0">
                <a:effectLst/>
                <a:latin typeface="Times New Roman" panose="02020603050405020304" pitchFamily="18" charset="0"/>
                <a:ea typeface="Times New Roman" panose="02020603050405020304" pitchFamily="18" charset="0"/>
              </a:rPr>
              <a:t>Прийнято розглядати наступні етапи створення е – урядування в більшості країн:</a:t>
            </a:r>
            <a:endParaRPr lang="ru-RU" sz="2400" dirty="0">
              <a:effectLst/>
              <a:latin typeface="Times New Roman" panose="02020603050405020304" pitchFamily="18" charset="0"/>
              <a:ea typeface="Times New Roman" panose="02020603050405020304" pitchFamily="18" charset="0"/>
            </a:endParaRPr>
          </a:p>
          <a:p>
            <a:pPr marL="342900" marR="407670" lvl="0" indent="-342900" algn="just">
              <a:lnSpc>
                <a:spcPct val="150000"/>
              </a:lnSpc>
              <a:buSzPts val="1400"/>
              <a:buFont typeface="Times New Roman" panose="02020603050405020304" pitchFamily="18" charset="0"/>
              <a:buAutoNum type="arabicPeriod"/>
              <a:tabLst>
                <a:tab pos="1040130" algn="l"/>
              </a:tabLst>
            </a:pPr>
            <a:r>
              <a:rPr lang="uk-UA" sz="2400" spc="0" dirty="0">
                <a:effectLst/>
                <a:latin typeface="Times New Roman" panose="02020603050405020304" pitchFamily="18" charset="0"/>
                <a:ea typeface="Times New Roman" panose="02020603050405020304" pitchFamily="18" charset="0"/>
              </a:rPr>
              <a:t>електронне управління (е- управління) / е – </a:t>
            </a:r>
            <a:r>
              <a:rPr lang="uk-UA" sz="2400" spc="0" dirty="0" err="1">
                <a:effectLst/>
                <a:latin typeface="Times New Roman" panose="02020603050405020304" pitchFamily="18" charset="0"/>
                <a:ea typeface="Times New Roman" panose="02020603050405020304" pitchFamily="18" charset="0"/>
              </a:rPr>
              <a:t>Governance</a:t>
            </a:r>
            <a:r>
              <a:rPr lang="uk-UA" sz="2400" spc="0" dirty="0">
                <a:effectLst/>
                <a:latin typeface="Times New Roman" panose="02020603050405020304" pitchFamily="18" charset="0"/>
                <a:ea typeface="Times New Roman" panose="02020603050405020304" pitchFamily="18" charset="0"/>
              </a:rPr>
              <a:t> , он-</a:t>
            </a:r>
            <a:r>
              <a:rPr lang="uk-UA" sz="2400" spc="-5" dirty="0" err="1">
                <a:effectLst/>
                <a:latin typeface="Times New Roman" panose="02020603050405020304" pitchFamily="18" charset="0"/>
                <a:ea typeface="Times New Roman" panose="02020603050405020304" pitchFamily="18" charset="0"/>
              </a:rPr>
              <a:t>л</a:t>
            </a:r>
            <a:r>
              <a:rPr lang="uk-UA" sz="2400" spc="0" dirty="0" err="1">
                <a:effectLst/>
                <a:latin typeface="Times New Roman" panose="02020603050405020304" pitchFamily="18" charset="0"/>
                <a:ea typeface="Times New Roman" panose="02020603050405020304" pitchFamily="18" charset="0"/>
              </a:rPr>
              <a:t>ай</a:t>
            </a:r>
            <a:r>
              <a:rPr lang="uk-UA" sz="2400" spc="-10" dirty="0" err="1">
                <a:effectLst/>
                <a:latin typeface="Times New Roman" panose="02020603050405020304" pitchFamily="18" charset="0"/>
                <a:ea typeface="Times New Roman" panose="02020603050405020304" pitchFamily="18" charset="0"/>
              </a:rPr>
              <a:t>н</a:t>
            </a:r>
            <a:r>
              <a:rPr lang="uk-UA" sz="2400" spc="0" dirty="0" err="1">
                <a:effectLst/>
                <a:latin typeface="Times New Roman" panose="02020603050405020304" pitchFamily="18" charset="0"/>
                <a:ea typeface="Times New Roman" panose="02020603050405020304" pitchFamily="18" charset="0"/>
              </a:rPr>
              <a:t>о</a:t>
            </a:r>
            <a:r>
              <a:rPr lang="uk-UA" sz="2400" spc="-5" dirty="0" err="1">
                <a:effectLst/>
                <a:latin typeface="Times New Roman" panose="02020603050405020304" pitchFamily="18" charset="0"/>
                <a:ea typeface="Times New Roman" panose="02020603050405020304" pitchFamily="18" charset="0"/>
              </a:rPr>
              <a:t>в</a:t>
            </a:r>
            <a:r>
              <a:rPr lang="uk-UA" sz="2400" spc="-15" dirty="0" err="1">
                <a:effectLst/>
                <a:latin typeface="Times New Roman" panose="02020603050405020304" pitchFamily="18" charset="0"/>
                <a:ea typeface="Times New Roman" panose="02020603050405020304" pitchFamily="18" charset="0"/>
              </a:rPr>
              <a:t>и</a:t>
            </a:r>
            <a:r>
              <a:rPr lang="uk-UA" sz="2400" spc="0" dirty="0" err="1">
                <a:effectLst/>
                <a:latin typeface="Times New Roman" panose="02020603050405020304" pitchFamily="18" charset="0"/>
                <a:ea typeface="Times New Roman" panose="02020603050405020304" pitchFamily="18" charset="0"/>
              </a:rPr>
              <a:t>й</a:t>
            </a:r>
            <a:r>
              <a:rPr lang="uk-UA" sz="2400" spc="0" dirty="0">
                <a:effectLst/>
                <a:latin typeface="Times New Roman" panose="02020603050405020304" pitchFamily="18" charset="0"/>
                <a:ea typeface="Times New Roman" panose="02020603050405020304" pitchFamily="18" charset="0"/>
              </a:rPr>
              <a:t> </a:t>
            </a:r>
            <a:r>
              <a:rPr lang="uk-UA" sz="2400" spc="-25" dirty="0">
                <a:effectLst/>
                <a:latin typeface="Times New Roman" panose="02020603050405020304" pitchFamily="18" charset="0"/>
                <a:ea typeface="Times New Roman" panose="02020603050405020304" pitchFamily="18" charset="0"/>
              </a:rPr>
              <a:t>у</a:t>
            </a:r>
            <a:r>
              <a:rPr lang="uk-UA" sz="2400" spc="0" dirty="0">
                <a:effectLst/>
                <a:latin typeface="Times New Roman" panose="02020603050405020304" pitchFamily="18" charset="0"/>
                <a:ea typeface="Times New Roman" panose="02020603050405020304" pitchFamily="18" charset="0"/>
              </a:rPr>
              <a:t>ря</a:t>
            </a:r>
            <a:r>
              <a:rPr lang="uk-UA" sz="2400" spc="5" dirty="0">
                <a:effectLst/>
                <a:latin typeface="Times New Roman" panose="02020603050405020304" pitchFamily="18" charset="0"/>
                <a:ea typeface="Times New Roman" panose="02020603050405020304" pitchFamily="18" charset="0"/>
              </a:rPr>
              <a:t>д </a:t>
            </a:r>
            <a:r>
              <a:rPr lang="uk-UA" sz="2400" spc="0" dirty="0">
                <a:effectLst/>
                <a:latin typeface="Times New Roman" panose="02020603050405020304" pitchFamily="18" charset="0"/>
                <a:ea typeface="Times New Roman" panose="02020603050405020304" pitchFamily="18" charset="0"/>
              </a:rPr>
              <a:t>―</a:t>
            </a:r>
            <a:r>
              <a:rPr lang="uk-UA" sz="2400" spc="-25" dirty="0">
                <a:effectLst/>
                <a:latin typeface="Times New Roman" panose="02020603050405020304" pitchFamily="18" charset="0"/>
                <a:ea typeface="Times New Roman" panose="02020603050405020304" pitchFamily="18" charset="0"/>
              </a:rPr>
              <a:t> </a:t>
            </a:r>
            <a:r>
              <a:rPr lang="uk-UA" sz="2400" spc="5" dirty="0">
                <a:effectLst/>
                <a:latin typeface="Times New Roman" panose="02020603050405020304" pitchFamily="18" charset="0"/>
                <a:ea typeface="Times New Roman" panose="02020603050405020304" pitchFamily="18" charset="0"/>
              </a:rPr>
              <a:t>(</a:t>
            </a:r>
            <a:r>
              <a:rPr lang="uk-UA" sz="2400" spc="0" dirty="0" err="1">
                <a:effectLst/>
                <a:latin typeface="Times New Roman" panose="02020603050405020304" pitchFamily="18" charset="0"/>
                <a:ea typeface="Times New Roman" panose="02020603050405020304" pitchFamily="18" charset="0"/>
              </a:rPr>
              <a:t>Go</a:t>
            </a:r>
            <a:r>
              <a:rPr lang="uk-UA" sz="2400" spc="-10" dirty="0" err="1">
                <a:effectLst/>
                <a:latin typeface="Times New Roman" panose="02020603050405020304" pitchFamily="18" charset="0"/>
                <a:ea typeface="Times New Roman" panose="02020603050405020304" pitchFamily="18" charset="0"/>
              </a:rPr>
              <a:t>v</a:t>
            </a:r>
            <a:r>
              <a:rPr lang="uk-UA" sz="2400" spc="0" dirty="0" err="1">
                <a:effectLst/>
                <a:latin typeface="Times New Roman" panose="02020603050405020304" pitchFamily="18" charset="0"/>
                <a:ea typeface="Times New Roman" panose="02020603050405020304" pitchFamily="18" charset="0"/>
              </a:rPr>
              <a:t>er</a:t>
            </a:r>
            <a:r>
              <a:rPr lang="uk-UA" sz="2400" spc="5" dirty="0" err="1">
                <a:effectLst/>
                <a:latin typeface="Times New Roman" panose="02020603050405020304" pitchFamily="18" charset="0"/>
                <a:ea typeface="Times New Roman" panose="02020603050405020304" pitchFamily="18" charset="0"/>
              </a:rPr>
              <a:t>n</a:t>
            </a:r>
            <a:r>
              <a:rPr lang="uk-UA" sz="2400" spc="-25" dirty="0" err="1">
                <a:effectLst/>
                <a:latin typeface="Times New Roman" panose="02020603050405020304" pitchFamily="18" charset="0"/>
                <a:ea typeface="Times New Roman" panose="02020603050405020304" pitchFamily="18" charset="0"/>
              </a:rPr>
              <a:t>m</a:t>
            </a:r>
            <a:r>
              <a:rPr lang="uk-UA" sz="2400" spc="0" dirty="0" err="1">
                <a:effectLst/>
                <a:latin typeface="Times New Roman" panose="02020603050405020304" pitchFamily="18" charset="0"/>
                <a:ea typeface="Times New Roman" panose="02020603050405020304" pitchFamily="18" charset="0"/>
              </a:rPr>
              <a:t>e</a:t>
            </a:r>
            <a:r>
              <a:rPr lang="uk-UA" sz="2400" spc="5" dirty="0" err="1">
                <a:effectLst/>
                <a:latin typeface="Times New Roman" panose="02020603050405020304" pitchFamily="18" charset="0"/>
                <a:ea typeface="Times New Roman" panose="02020603050405020304" pitchFamily="18" charset="0"/>
              </a:rPr>
              <a:t>n</a:t>
            </a:r>
            <a:r>
              <a:rPr lang="uk-UA" sz="2400" spc="20" dirty="0" err="1">
                <a:effectLst/>
                <a:latin typeface="Times New Roman" panose="02020603050405020304" pitchFamily="18" charset="0"/>
                <a:ea typeface="Times New Roman" panose="02020603050405020304" pitchFamily="18" charset="0"/>
              </a:rPr>
              <a:t>t</a:t>
            </a:r>
            <a:r>
              <a:rPr lang="uk-UA" sz="2400" spc="-10" dirty="0">
                <a:effectLst/>
                <a:latin typeface="Times New Roman" panose="02020603050405020304" pitchFamily="18" charset="0"/>
                <a:ea typeface="Times New Roman" panose="02020603050405020304" pitchFamily="18" charset="0"/>
              </a:rPr>
              <a:t>-</a:t>
            </a:r>
            <a:br>
              <a:rPr lang="uk-UA" sz="2400" spc="-10" dirty="0">
                <a:effectLst/>
                <a:latin typeface="Times New Roman" panose="02020603050405020304" pitchFamily="18" charset="0"/>
                <a:ea typeface="Times New Roman" panose="02020603050405020304" pitchFamily="18" charset="0"/>
              </a:rPr>
            </a:br>
            <a:r>
              <a:rPr lang="uk-UA" sz="2400" spc="-10" dirty="0" err="1">
                <a:effectLst/>
                <a:latin typeface="Times New Roman" panose="02020603050405020304" pitchFamily="18" charset="0"/>
                <a:ea typeface="Times New Roman" panose="02020603050405020304" pitchFamily="18" charset="0"/>
              </a:rPr>
              <a:t>o</a:t>
            </a:r>
            <a:r>
              <a:rPr lang="uk-UA" sz="2400" spc="5" dirty="0" err="1">
                <a:effectLst/>
                <a:latin typeface="Times New Roman" panose="02020603050405020304" pitchFamily="18" charset="0"/>
                <a:ea typeface="Times New Roman" panose="02020603050405020304" pitchFamily="18" charset="0"/>
              </a:rPr>
              <a:t>n</a:t>
            </a:r>
            <a:r>
              <a:rPr lang="uk-UA" sz="2400" spc="0" dirty="0" err="1">
                <a:effectLst/>
                <a:latin typeface="Times New Roman" panose="02020603050405020304" pitchFamily="18" charset="0"/>
                <a:ea typeface="Times New Roman" panose="02020603050405020304" pitchFamily="18" charset="0"/>
              </a:rPr>
              <a:t>-</a:t>
            </a:r>
            <a:r>
              <a:rPr lang="uk-UA" sz="2400" spc="-10" dirty="0" err="1">
                <a:effectLst/>
                <a:latin typeface="Times New Roman" panose="02020603050405020304" pitchFamily="18" charset="0"/>
                <a:ea typeface="Times New Roman" panose="02020603050405020304" pitchFamily="18" charset="0"/>
              </a:rPr>
              <a:t>l</a:t>
            </a:r>
            <a:r>
              <a:rPr lang="uk-UA" sz="2400" spc="0" dirty="0" err="1">
                <a:effectLst/>
                <a:latin typeface="Times New Roman" panose="02020603050405020304" pitchFamily="18" charset="0"/>
                <a:ea typeface="Times New Roman" panose="02020603050405020304" pitchFamily="18" charset="0"/>
              </a:rPr>
              <a:t>i</a:t>
            </a:r>
            <a:r>
              <a:rPr lang="uk-UA" sz="2400" spc="-10" dirty="0" err="1">
                <a:effectLst/>
                <a:latin typeface="Times New Roman" panose="02020603050405020304" pitchFamily="18" charset="0"/>
                <a:ea typeface="Times New Roman" panose="02020603050405020304" pitchFamily="18" charset="0"/>
              </a:rPr>
              <a:t>n</a:t>
            </a:r>
            <a:r>
              <a:rPr lang="uk-UA" sz="2400" spc="0" dirty="0" err="1">
                <a:effectLst/>
                <a:latin typeface="Times New Roman" panose="02020603050405020304" pitchFamily="18" charset="0"/>
                <a:ea typeface="Times New Roman" panose="02020603050405020304" pitchFamily="18" charset="0"/>
              </a:rPr>
              <a:t>e</a:t>
            </a:r>
            <a:r>
              <a:rPr lang="uk-UA" sz="2400" spc="0" dirty="0">
                <a:effectLst/>
                <a:latin typeface="Times New Roman" panose="02020603050405020304" pitchFamily="18" charset="0"/>
                <a:ea typeface="Times New Roman" panose="02020603050405020304" pitchFamily="18" charset="0"/>
              </a:rPr>
              <a:t> </a:t>
            </a:r>
            <a:r>
              <a:rPr lang="uk-UA" sz="2400" spc="5" dirty="0">
                <a:effectLst/>
                <a:latin typeface="Times New Roman" panose="02020603050405020304" pitchFamily="18" charset="0"/>
                <a:ea typeface="Times New Roman" panose="02020603050405020304" pitchFamily="18" charset="0"/>
              </a:rPr>
              <a:t>(</a:t>
            </a:r>
            <a:r>
              <a:rPr lang="uk-UA" sz="2400" spc="-10" dirty="0">
                <a:effectLst/>
                <a:latin typeface="Times New Roman" panose="02020603050405020304" pitchFamily="18" charset="0"/>
                <a:ea typeface="Times New Roman" panose="02020603050405020304" pitchFamily="18" charset="0"/>
              </a:rPr>
              <a:t>GOL</a:t>
            </a:r>
            <a:r>
              <a:rPr lang="uk-UA" sz="2400" spc="0" dirty="0">
                <a:effectLst/>
                <a:latin typeface="Times New Roman" panose="02020603050405020304" pitchFamily="18" charset="0"/>
                <a:ea typeface="Times New Roman" panose="02020603050405020304" pitchFamily="18" charset="0"/>
              </a:rPr>
              <a:t>)).</a:t>
            </a:r>
            <a:endParaRPr lang="ru-RU" sz="2400" spc="0" dirty="0">
              <a:effectLst/>
              <a:latin typeface="Times New Roman" panose="02020603050405020304" pitchFamily="18" charset="0"/>
              <a:ea typeface="Times New Roman" panose="02020603050405020304" pitchFamily="18" charset="0"/>
            </a:endParaRPr>
          </a:p>
          <a:p>
            <a:pPr marL="140970" marR="413385" indent="0" algn="just">
              <a:lnSpc>
                <a:spcPct val="150000"/>
              </a:lnSpc>
              <a:buNone/>
            </a:pPr>
            <a:r>
              <a:rPr lang="uk-UA" sz="2400" dirty="0">
                <a:effectLst/>
                <a:latin typeface="Times New Roman" panose="02020603050405020304" pitchFamily="18" charset="0"/>
                <a:ea typeface="Times New Roman" panose="02020603050405020304" pitchFamily="18" charset="0"/>
              </a:rPr>
              <a:t>Сутність: управління, що здійснюється на основі використання інформаційно-комунікаційних технологій. Зміст заходів: впровадження засобів обчислювальної техніки на робочі місця державних і муніципальних службовців; розвиток електронної інфраструктури державного і муніципального управління. </a:t>
            </a:r>
          </a:p>
          <a:p>
            <a:pPr marL="140970" marR="413385" indent="0" algn="just">
              <a:lnSpc>
                <a:spcPct val="150000"/>
              </a:lnSpc>
              <a:buNone/>
            </a:pPr>
            <a:r>
              <a:rPr lang="uk-UA" sz="2400" dirty="0">
                <a:effectLst/>
                <a:latin typeface="Times New Roman" panose="02020603050405020304" pitchFamily="18" charset="0"/>
                <a:ea typeface="Times New Roman" panose="02020603050405020304" pitchFamily="18" charset="0"/>
              </a:rPr>
              <a:t>Результати: автоматизовано частину адміністративно-управлінської діяльності.</a:t>
            </a:r>
            <a:endParaRPr lang="ru-RU" sz="2400" dirty="0">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207855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3B4823-A168-40DA-958A-834C4F00BC33}"/>
              </a:ext>
            </a:extLst>
          </p:cNvPr>
          <p:cNvSpPr txBox="1"/>
          <p:nvPr/>
        </p:nvSpPr>
        <p:spPr>
          <a:xfrm>
            <a:off x="1089890" y="640512"/>
            <a:ext cx="10963564" cy="5576976"/>
          </a:xfrm>
          <a:prstGeom prst="rect">
            <a:avLst/>
          </a:prstGeom>
          <a:noFill/>
        </p:spPr>
        <p:txBody>
          <a:bodyPr wrap="square">
            <a:spAutoFit/>
          </a:bodyPr>
          <a:lstStyle/>
          <a:p>
            <a:pPr marL="0" lvl="0" indent="0" algn="just">
              <a:lnSpc>
                <a:spcPct val="150000"/>
              </a:lnSpc>
              <a:buSzPts val="1400"/>
              <a:buNone/>
              <a:tabLst>
                <a:tab pos="1040130" algn="l"/>
              </a:tabLst>
            </a:pPr>
            <a:r>
              <a:rPr lang="uk-UA" sz="2000" spc="0" dirty="0">
                <a:effectLst/>
                <a:latin typeface="Times New Roman" panose="02020603050405020304" pitchFamily="18" charset="0"/>
                <a:ea typeface="Times New Roman" panose="02020603050405020304" pitchFamily="18" charset="0"/>
              </a:rPr>
              <a:t>2 . елект</a:t>
            </a:r>
            <a:r>
              <a:rPr lang="uk-UA" sz="2000" spc="-10" dirty="0">
                <a:effectLst/>
                <a:latin typeface="Times New Roman" panose="02020603050405020304" pitchFamily="18" charset="0"/>
                <a:ea typeface="Times New Roman" panose="02020603050405020304" pitchFamily="18" charset="0"/>
              </a:rPr>
              <a:t>р</a:t>
            </a:r>
            <a:r>
              <a:rPr lang="uk-UA" sz="2000" spc="0" dirty="0">
                <a:effectLst/>
                <a:latin typeface="Times New Roman" panose="02020603050405020304" pitchFamily="18" charset="0"/>
                <a:ea typeface="Times New Roman" panose="02020603050405020304" pitchFamily="18" charset="0"/>
              </a:rPr>
              <a:t>о</a:t>
            </a:r>
            <a:r>
              <a:rPr lang="uk-UA" sz="2000" spc="-10" dirty="0">
                <a:effectLst/>
                <a:latin typeface="Times New Roman" panose="02020603050405020304" pitchFamily="18" charset="0"/>
                <a:ea typeface="Times New Roman" panose="02020603050405020304" pitchFamily="18" charset="0"/>
              </a:rPr>
              <a:t>нн</a:t>
            </a:r>
            <a:r>
              <a:rPr lang="uk-UA" sz="2000" spc="0" dirty="0">
                <a:effectLst/>
                <a:latin typeface="Times New Roman" panose="02020603050405020304" pitchFamily="18" charset="0"/>
                <a:ea typeface="Times New Roman" panose="02020603050405020304" pitchFamily="18" charset="0"/>
              </a:rPr>
              <a:t>ий </a:t>
            </a:r>
            <a:r>
              <a:rPr lang="uk-UA" sz="2000" spc="-25" dirty="0">
                <a:effectLst/>
                <a:latin typeface="Times New Roman" panose="02020603050405020304" pitchFamily="18" charset="0"/>
                <a:ea typeface="Times New Roman" panose="02020603050405020304" pitchFamily="18" charset="0"/>
              </a:rPr>
              <a:t>у</a:t>
            </a:r>
            <a:r>
              <a:rPr lang="uk-UA" sz="2000" spc="0" dirty="0">
                <a:effectLst/>
                <a:latin typeface="Times New Roman" panose="02020603050405020304" pitchFamily="18" charset="0"/>
                <a:ea typeface="Times New Roman" panose="02020603050405020304" pitchFamily="18" charset="0"/>
              </a:rPr>
              <a:t>ряд</a:t>
            </a:r>
            <a:r>
              <a:rPr lang="uk-UA" sz="2000" spc="5" dirty="0">
                <a:effectLst/>
                <a:latin typeface="Times New Roman" panose="02020603050405020304" pitchFamily="18" charset="0"/>
                <a:ea typeface="Times New Roman" panose="02020603050405020304" pitchFamily="18" charset="0"/>
              </a:rPr>
              <a:t> </a:t>
            </a:r>
            <a:r>
              <a:rPr lang="uk-UA" sz="2000" spc="-10" dirty="0" err="1">
                <a:effectLst/>
                <a:latin typeface="Times New Roman" panose="02020603050405020304" pitchFamily="18" charset="0"/>
                <a:ea typeface="Times New Roman" panose="02020603050405020304" pitchFamily="18" charset="0"/>
              </a:rPr>
              <a:t>E</a:t>
            </a:r>
            <a:r>
              <a:rPr lang="uk-UA" sz="2000" spc="0" dirty="0" err="1">
                <a:effectLst/>
                <a:latin typeface="Times New Roman" panose="02020603050405020304" pitchFamily="18" charset="0"/>
                <a:ea typeface="Times New Roman" panose="02020603050405020304" pitchFamily="18" charset="0"/>
              </a:rPr>
              <a:t>lec</a:t>
            </a:r>
            <a:r>
              <a:rPr lang="uk-UA" sz="2000" spc="5" dirty="0" err="1">
                <a:effectLst/>
                <a:latin typeface="Times New Roman" panose="02020603050405020304" pitchFamily="18" charset="0"/>
                <a:ea typeface="Times New Roman" panose="02020603050405020304" pitchFamily="18" charset="0"/>
              </a:rPr>
              <a:t>t</a:t>
            </a:r>
            <a:r>
              <a:rPr lang="uk-UA" sz="2000" spc="-15" dirty="0" err="1">
                <a:effectLst/>
                <a:latin typeface="Times New Roman" panose="02020603050405020304" pitchFamily="18" charset="0"/>
                <a:ea typeface="Times New Roman" panose="02020603050405020304" pitchFamily="18" charset="0"/>
              </a:rPr>
              <a:t>r</a:t>
            </a:r>
            <a:r>
              <a:rPr lang="uk-UA" sz="2000" spc="-10" dirty="0" err="1">
                <a:effectLst/>
                <a:latin typeface="Times New Roman" panose="02020603050405020304" pitchFamily="18" charset="0"/>
                <a:ea typeface="Times New Roman" panose="02020603050405020304" pitchFamily="18" charset="0"/>
              </a:rPr>
              <a:t>o</a:t>
            </a:r>
            <a:r>
              <a:rPr lang="uk-UA" sz="2000" spc="0" dirty="0" err="1">
                <a:effectLst/>
                <a:latin typeface="Times New Roman" panose="02020603050405020304" pitchFamily="18" charset="0"/>
                <a:ea typeface="Times New Roman" panose="02020603050405020304" pitchFamily="18" charset="0"/>
              </a:rPr>
              <a:t>n</a:t>
            </a:r>
            <a:r>
              <a:rPr lang="uk-UA" sz="2000" spc="-10" dirty="0" err="1">
                <a:effectLst/>
                <a:latin typeface="Times New Roman" panose="02020603050405020304" pitchFamily="18" charset="0"/>
                <a:ea typeface="Times New Roman" panose="02020603050405020304" pitchFamily="18" charset="0"/>
              </a:rPr>
              <a:t>i</a:t>
            </a:r>
            <a:r>
              <a:rPr lang="uk-UA" sz="2000" spc="0" dirty="0" err="1">
                <a:effectLst/>
                <a:latin typeface="Times New Roman" panose="02020603050405020304" pitchFamily="18" charset="0"/>
                <a:ea typeface="Times New Roman" panose="02020603050405020304" pitchFamily="18" charset="0"/>
              </a:rPr>
              <a:t>c</a:t>
            </a:r>
            <a:r>
              <a:rPr lang="uk-UA" sz="2000" spc="0" dirty="0">
                <a:effectLst/>
                <a:latin typeface="Times New Roman" panose="02020603050405020304" pitchFamily="18" charset="0"/>
                <a:ea typeface="Times New Roman" panose="02020603050405020304" pitchFamily="18" charset="0"/>
              </a:rPr>
              <a:t> </a:t>
            </a:r>
            <a:r>
              <a:rPr lang="uk-UA" sz="2000" spc="-10" dirty="0" err="1">
                <a:effectLst/>
                <a:latin typeface="Times New Roman" panose="02020603050405020304" pitchFamily="18" charset="0"/>
                <a:ea typeface="Times New Roman" panose="02020603050405020304" pitchFamily="18" charset="0"/>
              </a:rPr>
              <a:t>G</a:t>
            </a:r>
            <a:r>
              <a:rPr lang="uk-UA" sz="2000" spc="0" dirty="0" err="1">
                <a:effectLst/>
                <a:latin typeface="Times New Roman" panose="02020603050405020304" pitchFamily="18" charset="0"/>
                <a:ea typeface="Times New Roman" panose="02020603050405020304" pitchFamily="18" charset="0"/>
              </a:rPr>
              <a:t>o</a:t>
            </a:r>
            <a:r>
              <a:rPr lang="uk-UA" sz="2000" spc="-10" dirty="0" err="1">
                <a:effectLst/>
                <a:latin typeface="Times New Roman" panose="02020603050405020304" pitchFamily="18" charset="0"/>
                <a:ea typeface="Times New Roman" panose="02020603050405020304" pitchFamily="18" charset="0"/>
              </a:rPr>
              <a:t>v</a:t>
            </a:r>
            <a:r>
              <a:rPr lang="uk-UA" sz="2000" spc="0" dirty="0" err="1">
                <a:effectLst/>
                <a:latin typeface="Times New Roman" panose="02020603050405020304" pitchFamily="18" charset="0"/>
                <a:ea typeface="Times New Roman" panose="02020603050405020304" pitchFamily="18" charset="0"/>
              </a:rPr>
              <a:t>e</a:t>
            </a:r>
            <a:r>
              <a:rPr lang="uk-UA" sz="2000" spc="-15" dirty="0" err="1">
                <a:effectLst/>
                <a:latin typeface="Times New Roman" panose="02020603050405020304" pitchFamily="18" charset="0"/>
                <a:ea typeface="Times New Roman" panose="02020603050405020304" pitchFamily="18" charset="0"/>
              </a:rPr>
              <a:t>r</a:t>
            </a:r>
            <a:r>
              <a:rPr lang="uk-UA" sz="2000" spc="0" dirty="0" err="1">
                <a:effectLst/>
                <a:latin typeface="Times New Roman" panose="02020603050405020304" pitchFamily="18" charset="0"/>
                <a:ea typeface="Times New Roman" panose="02020603050405020304" pitchFamily="18" charset="0"/>
              </a:rPr>
              <a:t>n</a:t>
            </a:r>
            <a:r>
              <a:rPr lang="uk-UA" sz="2000" spc="-25" dirty="0" err="1">
                <a:effectLst/>
                <a:latin typeface="Times New Roman" panose="02020603050405020304" pitchFamily="18" charset="0"/>
                <a:ea typeface="Times New Roman" panose="02020603050405020304" pitchFamily="18" charset="0"/>
              </a:rPr>
              <a:t>m</a:t>
            </a:r>
            <a:r>
              <a:rPr lang="uk-UA" sz="2000" spc="10" dirty="0" err="1">
                <a:effectLst/>
                <a:latin typeface="Times New Roman" panose="02020603050405020304" pitchFamily="18" charset="0"/>
                <a:ea typeface="Times New Roman" panose="02020603050405020304" pitchFamily="18" charset="0"/>
              </a:rPr>
              <a:t>e</a:t>
            </a:r>
            <a:r>
              <a:rPr lang="uk-UA" sz="2000" spc="0" dirty="0" err="1">
                <a:effectLst/>
                <a:latin typeface="Times New Roman" panose="02020603050405020304" pitchFamily="18" charset="0"/>
                <a:ea typeface="Times New Roman" panose="02020603050405020304" pitchFamily="18" charset="0"/>
              </a:rPr>
              <a:t>nt</a:t>
            </a:r>
            <a:r>
              <a:rPr lang="uk-UA" sz="2000" spc="0" dirty="0">
                <a:effectLst/>
                <a:latin typeface="Times New Roman" panose="02020603050405020304" pitchFamily="18" charset="0"/>
                <a:ea typeface="Times New Roman" panose="02020603050405020304" pitchFamily="18" charset="0"/>
              </a:rPr>
              <a:t>―</a:t>
            </a:r>
            <a:r>
              <a:rPr lang="uk-UA" sz="2000" spc="-25" dirty="0">
                <a:effectLst/>
                <a:latin typeface="Times New Roman" panose="02020603050405020304" pitchFamily="18" charset="0"/>
                <a:ea typeface="Times New Roman" panose="02020603050405020304" pitchFamily="18" charset="0"/>
              </a:rPr>
              <a:t> </a:t>
            </a:r>
            <a:r>
              <a:rPr lang="uk-UA" sz="2000" spc="0" dirty="0">
                <a:effectLst/>
                <a:latin typeface="Times New Roman" panose="02020603050405020304" pitchFamily="18" charset="0"/>
                <a:ea typeface="Times New Roman" panose="02020603050405020304" pitchFamily="18" charset="0"/>
              </a:rPr>
              <a:t>або</a:t>
            </a:r>
            <a:r>
              <a:rPr lang="uk-UA" sz="2000" spc="5" dirty="0">
                <a:effectLst/>
                <a:latin typeface="Times New Roman" panose="02020603050405020304" pitchFamily="18" charset="0"/>
                <a:ea typeface="Times New Roman" panose="02020603050405020304" pitchFamily="18" charset="0"/>
              </a:rPr>
              <a:t> </a:t>
            </a:r>
            <a:r>
              <a:rPr lang="uk-UA" sz="2000" spc="30" dirty="0">
                <a:effectLst/>
                <a:latin typeface="Times New Roman" panose="02020603050405020304" pitchFamily="18" charset="0"/>
                <a:ea typeface="Times New Roman" panose="02020603050405020304" pitchFamily="18" charset="0"/>
              </a:rPr>
              <a:t>e</a:t>
            </a:r>
            <a:r>
              <a:rPr lang="uk-UA" sz="2000" spc="0" dirty="0">
                <a:effectLst/>
                <a:latin typeface="Times New Roman" panose="02020603050405020304" pitchFamily="18" charset="0"/>
                <a:ea typeface="Times New Roman" panose="02020603050405020304" pitchFamily="18" charset="0"/>
              </a:rPr>
              <a:t>-</a:t>
            </a:r>
            <a:r>
              <a:rPr lang="uk-UA" sz="2000" spc="-10" dirty="0" err="1">
                <a:effectLst/>
                <a:latin typeface="Times New Roman" panose="02020603050405020304" pitchFamily="18" charset="0"/>
                <a:ea typeface="Times New Roman" panose="02020603050405020304" pitchFamily="18" charset="0"/>
              </a:rPr>
              <a:t>G</a:t>
            </a:r>
            <a:r>
              <a:rPr lang="uk-UA" sz="2000" spc="0" dirty="0" err="1">
                <a:effectLst/>
                <a:latin typeface="Times New Roman" panose="02020603050405020304" pitchFamily="18" charset="0"/>
                <a:ea typeface="Times New Roman" panose="02020603050405020304" pitchFamily="18" charset="0"/>
              </a:rPr>
              <a:t>over</a:t>
            </a:r>
            <a:r>
              <a:rPr lang="uk-UA" sz="2000" spc="5" dirty="0" err="1">
                <a:effectLst/>
                <a:latin typeface="Times New Roman" panose="02020603050405020304" pitchFamily="18" charset="0"/>
                <a:ea typeface="Times New Roman" panose="02020603050405020304" pitchFamily="18" charset="0"/>
              </a:rPr>
              <a:t>n</a:t>
            </a:r>
            <a:r>
              <a:rPr lang="uk-UA" sz="2000" spc="-25" dirty="0" err="1">
                <a:effectLst/>
                <a:latin typeface="Times New Roman" panose="02020603050405020304" pitchFamily="18" charset="0"/>
                <a:ea typeface="Times New Roman" panose="02020603050405020304" pitchFamily="18" charset="0"/>
              </a:rPr>
              <a:t>m</a:t>
            </a:r>
            <a:r>
              <a:rPr lang="uk-UA" sz="2000" spc="0" dirty="0" err="1">
                <a:effectLst/>
                <a:latin typeface="Times New Roman" panose="02020603050405020304" pitchFamily="18" charset="0"/>
                <a:ea typeface="Times New Roman" panose="02020603050405020304" pitchFamily="18" charset="0"/>
              </a:rPr>
              <a:t>e</a:t>
            </a:r>
            <a:r>
              <a:rPr lang="uk-UA" sz="2000" spc="5" dirty="0" err="1">
                <a:effectLst/>
                <a:latin typeface="Times New Roman" panose="02020603050405020304" pitchFamily="18" charset="0"/>
                <a:ea typeface="Times New Roman" panose="02020603050405020304" pitchFamily="18" charset="0"/>
              </a:rPr>
              <a:t>n</a:t>
            </a:r>
            <a:r>
              <a:rPr lang="uk-UA" sz="2000" spc="0" dirty="0" err="1">
                <a:effectLst/>
                <a:latin typeface="Times New Roman" panose="02020603050405020304" pitchFamily="18" charset="0"/>
                <a:ea typeface="Times New Roman" panose="02020603050405020304" pitchFamily="18" charset="0"/>
              </a:rPr>
              <a:t>t</a:t>
            </a:r>
            <a:endParaRPr lang="uk-UA" sz="2000" spc="0" dirty="0">
              <a:effectLst/>
              <a:latin typeface="Times New Roman" panose="02020603050405020304" pitchFamily="18" charset="0"/>
              <a:ea typeface="Times New Roman" panose="02020603050405020304" pitchFamily="18" charset="0"/>
            </a:endParaRPr>
          </a:p>
          <a:p>
            <a:pPr marL="0" lvl="0" indent="0" algn="just">
              <a:lnSpc>
                <a:spcPct val="150000"/>
              </a:lnSpc>
              <a:buSzPts val="1400"/>
              <a:buNone/>
              <a:tabLst>
                <a:tab pos="1040130" algn="l"/>
              </a:tabLst>
            </a:pPr>
            <a:endParaRPr lang="ru-RU" sz="2000" spc="0" dirty="0">
              <a:effectLst/>
              <a:latin typeface="Times New Roman" panose="02020603050405020304" pitchFamily="18" charset="0"/>
              <a:ea typeface="Times New Roman" panose="02020603050405020304" pitchFamily="18" charset="0"/>
            </a:endParaRPr>
          </a:p>
          <a:p>
            <a:pPr marL="140970" marR="410210" indent="0" algn="just">
              <a:lnSpc>
                <a:spcPct val="150000"/>
              </a:lnSpc>
              <a:buNone/>
            </a:pPr>
            <a:r>
              <a:rPr lang="uk-UA" sz="2000" dirty="0">
                <a:effectLst/>
                <a:latin typeface="Times New Roman" panose="02020603050405020304" pitchFamily="18" charset="0"/>
                <a:ea typeface="Times New Roman" panose="02020603050405020304" pitchFamily="18" charset="0"/>
              </a:rPr>
              <a:t>Сутність: інформаційна взаємодія органів публічної влади і суспільства з  </a:t>
            </a:r>
            <a:r>
              <a:rPr lang="uk-UA" sz="2000" spc="-85" dirty="0">
                <a:effectLst/>
                <a:latin typeface="Times New Roman" panose="02020603050405020304" pitchFamily="18" charset="0"/>
                <a:ea typeface="Times New Roman" panose="02020603050405020304" pitchFamily="18" charset="0"/>
              </a:rPr>
              <a:t> </a:t>
            </a:r>
            <a:r>
              <a:rPr lang="uk-UA" sz="2000" spc="-5" dirty="0">
                <a:effectLst/>
                <a:latin typeface="Times New Roman" panose="02020603050405020304" pitchFamily="18" charset="0"/>
                <a:ea typeface="Times New Roman" panose="02020603050405020304" pitchFamily="18" charset="0"/>
              </a:rPr>
              <a:t>викор</a:t>
            </a:r>
            <a:r>
              <a:rPr lang="uk-UA" sz="2000" spc="5" dirty="0">
                <a:effectLst/>
                <a:latin typeface="Times New Roman" panose="02020603050405020304" pitchFamily="18" charset="0"/>
                <a:ea typeface="Times New Roman" panose="02020603050405020304" pitchFamily="18" charset="0"/>
              </a:rPr>
              <a:t>и</a:t>
            </a:r>
            <a:r>
              <a:rPr lang="uk-UA" sz="2000" dirty="0">
                <a:effectLst/>
                <a:latin typeface="Times New Roman" panose="02020603050405020304" pitchFamily="18" charset="0"/>
                <a:ea typeface="Times New Roman" panose="02020603050405020304" pitchFamily="18" charset="0"/>
              </a:rPr>
              <a:t>с</a:t>
            </a:r>
            <a:r>
              <a:rPr lang="uk-UA" sz="2000" spc="-15" dirty="0">
                <a:effectLst/>
                <a:latin typeface="Times New Roman" panose="02020603050405020304" pitchFamily="18" charset="0"/>
                <a:ea typeface="Times New Roman" panose="02020603050405020304" pitchFamily="18" charset="0"/>
              </a:rPr>
              <a:t>т</a:t>
            </a:r>
            <a:r>
              <a:rPr lang="uk-UA" sz="2000" dirty="0">
                <a:effectLst/>
                <a:latin typeface="Times New Roman" panose="02020603050405020304" pitchFamily="18" charset="0"/>
                <a:ea typeface="Times New Roman" panose="02020603050405020304" pitchFamily="18" charset="0"/>
              </a:rPr>
              <a:t>а</a:t>
            </a:r>
            <a:r>
              <a:rPr lang="uk-UA" sz="2000" spc="-10" dirty="0">
                <a:effectLst/>
                <a:latin typeface="Times New Roman" panose="02020603050405020304" pitchFamily="18" charset="0"/>
                <a:ea typeface="Times New Roman" panose="02020603050405020304" pitchFamily="18" charset="0"/>
              </a:rPr>
              <a:t>н</a:t>
            </a:r>
            <a:r>
              <a:rPr lang="uk-UA" sz="2000" dirty="0">
                <a:effectLst/>
                <a:latin typeface="Times New Roman" panose="02020603050405020304" pitchFamily="18" charset="0"/>
                <a:ea typeface="Times New Roman" panose="02020603050405020304" pitchFamily="18" charset="0"/>
              </a:rPr>
              <a:t>ням  </a:t>
            </a:r>
            <a:r>
              <a:rPr lang="uk-UA" sz="2000" spc="-80" dirty="0">
                <a:effectLst/>
                <a:latin typeface="Times New Roman" panose="02020603050405020304" pitchFamily="18" charset="0"/>
                <a:ea typeface="Times New Roman" panose="02020603050405020304" pitchFamily="18" charset="0"/>
              </a:rPr>
              <a:t> </a:t>
            </a:r>
            <a:r>
              <a:rPr lang="uk-UA" sz="2000" spc="-15" dirty="0">
                <a:effectLst/>
                <a:latin typeface="Times New Roman" panose="02020603050405020304" pitchFamily="18" charset="0"/>
                <a:ea typeface="Times New Roman" panose="02020603050405020304" pitchFamily="18" charset="0"/>
              </a:rPr>
              <a:t>І</a:t>
            </a:r>
            <a:r>
              <a:rPr lang="uk-UA" sz="2000" dirty="0">
                <a:effectLst/>
                <a:latin typeface="Times New Roman" panose="02020603050405020304" pitchFamily="18" charset="0"/>
                <a:ea typeface="Times New Roman" panose="02020603050405020304" pitchFamily="18" charset="0"/>
              </a:rPr>
              <a:t>К</a:t>
            </a:r>
            <a:r>
              <a:rPr lang="uk-UA" sz="2000" spc="-10" dirty="0">
                <a:effectLst/>
                <a:latin typeface="Times New Roman" panose="02020603050405020304" pitchFamily="18" charset="0"/>
                <a:ea typeface="Times New Roman" panose="02020603050405020304" pitchFamily="18" charset="0"/>
              </a:rPr>
              <a:t>Т</a:t>
            </a:r>
            <a:r>
              <a:rPr lang="uk-UA" sz="2000" dirty="0">
                <a:effectLst/>
                <a:latin typeface="Times New Roman" panose="02020603050405020304" pitchFamily="18" charset="0"/>
                <a:ea typeface="Times New Roman" panose="02020603050405020304" pitchFamily="18" charset="0"/>
              </a:rPr>
              <a:t>,  </a:t>
            </a:r>
            <a:r>
              <a:rPr lang="uk-UA" sz="2000" spc="-70" dirty="0">
                <a:effectLst/>
                <a:latin typeface="Times New Roman" panose="02020603050405020304" pitchFamily="18" charset="0"/>
                <a:ea typeface="Times New Roman" panose="02020603050405020304" pitchFamily="18" charset="0"/>
              </a:rPr>
              <a:t> </a:t>
            </a:r>
            <a:r>
              <a:rPr lang="uk-UA" sz="2000" spc="-25" dirty="0">
                <a:effectLst/>
                <a:latin typeface="Times New Roman" panose="02020603050405020304" pitchFamily="18" charset="0"/>
                <a:ea typeface="Times New Roman" panose="02020603050405020304" pitchFamily="18" charset="0"/>
              </a:rPr>
              <a:t>„</a:t>
            </a:r>
            <a:r>
              <a:rPr lang="uk-UA" sz="2000" dirty="0">
                <a:effectLst/>
                <a:latin typeface="Times New Roman" panose="02020603050405020304" pitchFamily="18" charset="0"/>
                <a:ea typeface="Times New Roman" panose="02020603050405020304" pitchFamily="18" charset="0"/>
              </a:rPr>
              <a:t>мережевий―  </a:t>
            </a:r>
            <a:r>
              <a:rPr lang="uk-UA" sz="2000" spc="-95"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етап  </a:t>
            </a:r>
            <a:r>
              <a:rPr lang="uk-UA" sz="2000" spc="-8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т</a:t>
            </a:r>
            <a:r>
              <a:rPr lang="uk-UA" sz="2000" spc="-10" dirty="0">
                <a:effectLst/>
                <a:latin typeface="Times New Roman" panose="02020603050405020304" pitchFamily="18" charset="0"/>
                <a:ea typeface="Times New Roman" panose="02020603050405020304" pitchFamily="18" charset="0"/>
              </a:rPr>
              <a:t>р</a:t>
            </a:r>
            <a:r>
              <a:rPr lang="uk-UA" sz="2000" dirty="0">
                <a:effectLst/>
                <a:latin typeface="Times New Roman" panose="02020603050405020304" pitchFamily="18" charset="0"/>
                <a:ea typeface="Times New Roman" panose="02020603050405020304" pitchFamily="18" charset="0"/>
              </a:rPr>
              <a:t>ан</a:t>
            </a:r>
            <a:r>
              <a:rPr lang="uk-UA" sz="2000" spc="-15" dirty="0">
                <a:effectLst/>
                <a:latin typeface="Times New Roman" panose="02020603050405020304" pitchFamily="18" charset="0"/>
                <a:ea typeface="Times New Roman" panose="02020603050405020304" pitchFamily="18" charset="0"/>
              </a:rPr>
              <a:t>с</a:t>
            </a:r>
            <a:r>
              <a:rPr lang="uk-UA" sz="2000" dirty="0">
                <a:effectLst/>
                <a:latin typeface="Times New Roman" panose="02020603050405020304" pitchFamily="18" charset="0"/>
                <a:ea typeface="Times New Roman" panose="02020603050405020304" pitchFamily="18" charset="0"/>
              </a:rPr>
              <a:t>форм</a:t>
            </a:r>
            <a:r>
              <a:rPr lang="uk-UA" sz="2000" spc="-10" dirty="0">
                <a:effectLst/>
                <a:latin typeface="Times New Roman" panose="02020603050405020304" pitchFamily="18" charset="0"/>
                <a:ea typeface="Times New Roman" panose="02020603050405020304" pitchFamily="18" charset="0"/>
              </a:rPr>
              <a:t>ац</a:t>
            </a:r>
            <a:r>
              <a:rPr lang="uk-UA" sz="2000" dirty="0">
                <a:effectLst/>
                <a:latin typeface="Times New Roman" panose="02020603050405020304" pitchFamily="18" charset="0"/>
                <a:ea typeface="Times New Roman" panose="02020603050405020304" pitchFamily="18" charset="0"/>
              </a:rPr>
              <a:t>ії  </a:t>
            </a:r>
            <a:r>
              <a:rPr lang="uk-UA" sz="2000" spc="-9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ін</a:t>
            </a:r>
            <a:r>
              <a:rPr lang="uk-UA" sz="2000" spc="-10" dirty="0">
                <a:effectLst/>
                <a:latin typeface="Times New Roman" panose="02020603050405020304" pitchFamily="18" charset="0"/>
                <a:ea typeface="Times New Roman" panose="02020603050405020304" pitchFamily="18" charset="0"/>
              </a:rPr>
              <a:t>фо</a:t>
            </a:r>
            <a:r>
              <a:rPr lang="uk-UA" sz="2000" dirty="0">
                <a:effectLst/>
                <a:latin typeface="Times New Roman" panose="02020603050405020304" pitchFamily="18" charset="0"/>
                <a:ea typeface="Times New Roman" panose="02020603050405020304" pitchFamily="18" charset="0"/>
              </a:rPr>
              <a:t>рма</a:t>
            </a:r>
            <a:r>
              <a:rPr lang="uk-UA" sz="2000" spc="-10" dirty="0">
                <a:effectLst/>
                <a:latin typeface="Times New Roman" panose="02020603050405020304" pitchFamily="18" charset="0"/>
                <a:ea typeface="Times New Roman" panose="02020603050405020304" pitchFamily="18" charset="0"/>
              </a:rPr>
              <a:t>ці</a:t>
            </a:r>
            <a:r>
              <a:rPr lang="uk-UA" sz="2000" dirty="0">
                <a:effectLst/>
                <a:latin typeface="Times New Roman" panose="02020603050405020304" pitchFamily="18" charset="0"/>
                <a:ea typeface="Times New Roman" panose="02020603050405020304" pitchFamily="18" charset="0"/>
              </a:rPr>
              <a:t>й</a:t>
            </a:r>
            <a:r>
              <a:rPr lang="uk-UA" sz="2000" spc="-10" dirty="0">
                <a:effectLst/>
                <a:latin typeface="Times New Roman" panose="02020603050405020304" pitchFamily="18" charset="0"/>
                <a:ea typeface="Times New Roman" panose="02020603050405020304" pitchFamily="18" charset="0"/>
              </a:rPr>
              <a:t>но</a:t>
            </a:r>
            <a:r>
              <a:rPr lang="uk-UA" sz="2000" spc="-15" dirty="0">
                <a:effectLst/>
                <a:latin typeface="Times New Roman" panose="02020603050405020304" pitchFamily="18" charset="0"/>
                <a:ea typeface="Times New Roman" panose="02020603050405020304" pitchFamily="18" charset="0"/>
              </a:rPr>
              <a:t>г</a:t>
            </a:r>
            <a:r>
              <a:rPr lang="uk-UA" sz="2000" dirty="0">
                <a:effectLst/>
                <a:latin typeface="Times New Roman" panose="02020603050405020304" pitchFamily="18" charset="0"/>
                <a:ea typeface="Times New Roman" panose="02020603050405020304" pitchFamily="18" charset="0"/>
              </a:rPr>
              <a:t>о суспільства. Зміст заходів: реформування органів та систем державного управління з метою підвищення їх ефективності та відповідальності, введення децентралізації та елементів ринкових відношень, покращення управління ресурсами. </a:t>
            </a:r>
          </a:p>
          <a:p>
            <a:pPr marL="140970" marR="410210" indent="0" algn="just">
              <a:lnSpc>
                <a:spcPct val="150000"/>
              </a:lnSpc>
              <a:buNone/>
            </a:pPr>
            <a:endParaRPr lang="uk-UA" sz="2000" dirty="0">
              <a:latin typeface="Times New Roman" panose="02020603050405020304" pitchFamily="18" charset="0"/>
              <a:ea typeface="Times New Roman" panose="02020603050405020304" pitchFamily="18" charset="0"/>
            </a:endParaRPr>
          </a:p>
          <a:p>
            <a:pPr marL="140970" marR="410210" indent="0" algn="just">
              <a:lnSpc>
                <a:spcPct val="150000"/>
              </a:lnSpc>
              <a:buNone/>
            </a:pPr>
            <a:r>
              <a:rPr lang="uk-UA" sz="2000" dirty="0">
                <a:effectLst/>
                <a:latin typeface="Times New Roman" panose="02020603050405020304" pitchFamily="18" charset="0"/>
                <a:ea typeface="Times New Roman" panose="02020603050405020304" pitchFamily="18" charset="0"/>
              </a:rPr>
              <a:t>Результати: адміністративні (скорочення чисельності держапарату та внутрішніх нормативних документів; впровадження адміністративних регламентів та стандартів якості); технологічні (застосування інформаційних технологій в забезпеченні державного управління).</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82973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EC68B5-A763-4B6E-B99D-D1434E804C10}"/>
              </a:ext>
            </a:extLst>
          </p:cNvPr>
          <p:cNvSpPr txBox="1"/>
          <p:nvPr/>
        </p:nvSpPr>
        <p:spPr>
          <a:xfrm>
            <a:off x="1219200" y="997526"/>
            <a:ext cx="10252363" cy="4191981"/>
          </a:xfrm>
          <a:prstGeom prst="rect">
            <a:avLst/>
          </a:prstGeom>
          <a:noFill/>
        </p:spPr>
        <p:txBody>
          <a:bodyPr wrap="square">
            <a:spAutoFit/>
          </a:bodyPr>
          <a:lstStyle/>
          <a:p>
            <a:pPr marL="0" marR="412115" lvl="0" indent="0" algn="just">
              <a:lnSpc>
                <a:spcPct val="150000"/>
              </a:lnSpc>
              <a:buSzPts val="1400"/>
              <a:buNone/>
              <a:tabLst>
                <a:tab pos="1040130" algn="l"/>
              </a:tabLst>
            </a:pPr>
            <a:r>
              <a:rPr lang="uk-UA" sz="2000" spc="0" dirty="0">
                <a:effectLst/>
                <a:latin typeface="Times New Roman" panose="02020603050405020304" pitchFamily="18" charset="0"/>
                <a:ea typeface="Times New Roman" panose="02020603050405020304" pitchFamily="18" charset="0"/>
              </a:rPr>
              <a:t>3. елект</a:t>
            </a:r>
            <a:r>
              <a:rPr lang="uk-UA" sz="2000" spc="-10" dirty="0">
                <a:effectLst/>
                <a:latin typeface="Times New Roman" panose="02020603050405020304" pitchFamily="18" charset="0"/>
                <a:ea typeface="Times New Roman" panose="02020603050405020304" pitchFamily="18" charset="0"/>
              </a:rPr>
              <a:t>р</a:t>
            </a:r>
            <a:r>
              <a:rPr lang="uk-UA" sz="2000" spc="0" dirty="0">
                <a:effectLst/>
                <a:latin typeface="Times New Roman" panose="02020603050405020304" pitchFamily="18" charset="0"/>
                <a:ea typeface="Times New Roman" panose="02020603050405020304" pitchFamily="18" charset="0"/>
              </a:rPr>
              <a:t>о</a:t>
            </a:r>
            <a:r>
              <a:rPr lang="uk-UA" sz="2000" spc="-10" dirty="0">
                <a:effectLst/>
                <a:latin typeface="Times New Roman" panose="02020603050405020304" pitchFamily="18" charset="0"/>
                <a:ea typeface="Times New Roman" panose="02020603050405020304" pitchFamily="18" charset="0"/>
              </a:rPr>
              <a:t>н</a:t>
            </a:r>
            <a:r>
              <a:rPr lang="uk-UA" sz="2000" spc="0" dirty="0">
                <a:effectLst/>
                <a:latin typeface="Times New Roman" panose="02020603050405020304" pitchFamily="18" charset="0"/>
                <a:ea typeface="Times New Roman" panose="02020603050405020304" pitchFamily="18" charset="0"/>
              </a:rPr>
              <a:t>не </a:t>
            </a:r>
            <a:r>
              <a:rPr lang="uk-UA" sz="2000" spc="-165" dirty="0">
                <a:effectLst/>
                <a:latin typeface="Times New Roman" panose="02020603050405020304" pitchFamily="18" charset="0"/>
                <a:ea typeface="Times New Roman" panose="02020603050405020304" pitchFamily="18" charset="0"/>
              </a:rPr>
              <a:t> </a:t>
            </a:r>
            <a:r>
              <a:rPr lang="uk-UA" sz="2000" spc="-20" dirty="0">
                <a:effectLst/>
                <a:latin typeface="Times New Roman" panose="02020603050405020304" pitchFamily="18" charset="0"/>
                <a:ea typeface="Times New Roman" panose="02020603050405020304" pitchFamily="18" charset="0"/>
              </a:rPr>
              <a:t>у</a:t>
            </a:r>
            <a:r>
              <a:rPr lang="uk-UA" sz="2000" spc="0" dirty="0">
                <a:effectLst/>
                <a:latin typeface="Times New Roman" panose="02020603050405020304" pitchFamily="18" charset="0"/>
                <a:ea typeface="Times New Roman" panose="02020603050405020304" pitchFamily="18" charset="0"/>
              </a:rPr>
              <a:t>ря</a:t>
            </a:r>
            <a:r>
              <a:rPr lang="uk-UA" sz="2000" spc="5" dirty="0">
                <a:effectLst/>
                <a:latin typeface="Times New Roman" panose="02020603050405020304" pitchFamily="18" charset="0"/>
                <a:ea typeface="Times New Roman" panose="02020603050405020304" pitchFamily="18" charset="0"/>
              </a:rPr>
              <a:t>д</a:t>
            </a:r>
            <a:r>
              <a:rPr lang="uk-UA" sz="2000" spc="-20" dirty="0">
                <a:effectLst/>
                <a:latin typeface="Times New Roman" panose="02020603050405020304" pitchFamily="18" charset="0"/>
                <a:ea typeface="Times New Roman" panose="02020603050405020304" pitchFamily="18" charset="0"/>
              </a:rPr>
              <a:t>у</a:t>
            </a:r>
            <a:r>
              <a:rPr lang="uk-UA" sz="2000" spc="-5" dirty="0">
                <a:effectLst/>
                <a:latin typeface="Times New Roman" panose="02020603050405020304" pitchFamily="18" charset="0"/>
                <a:ea typeface="Times New Roman" panose="02020603050405020304" pitchFamily="18" charset="0"/>
              </a:rPr>
              <a:t>ван</a:t>
            </a:r>
            <a:r>
              <a:rPr lang="uk-UA" sz="2000" spc="5" dirty="0">
                <a:effectLst/>
                <a:latin typeface="Times New Roman" panose="02020603050405020304" pitchFamily="18" charset="0"/>
                <a:ea typeface="Times New Roman" panose="02020603050405020304" pitchFamily="18" charset="0"/>
              </a:rPr>
              <a:t>н</a:t>
            </a:r>
            <a:r>
              <a:rPr lang="uk-UA" sz="2000" spc="0" dirty="0">
                <a:effectLst/>
                <a:latin typeface="Times New Roman" panose="02020603050405020304" pitchFamily="18" charset="0"/>
                <a:ea typeface="Times New Roman" panose="02020603050405020304" pitchFamily="18" charset="0"/>
              </a:rPr>
              <a:t>я </a:t>
            </a:r>
            <a:r>
              <a:rPr lang="uk-UA" sz="2000" spc="15" dirty="0">
                <a:effectLst/>
                <a:latin typeface="Times New Roman" panose="02020603050405020304" pitchFamily="18" charset="0"/>
                <a:ea typeface="Times New Roman" panose="02020603050405020304" pitchFamily="18" charset="0"/>
              </a:rPr>
              <a:t>e</a:t>
            </a:r>
            <a:r>
              <a:rPr lang="uk-UA" sz="2000" spc="0" dirty="0">
                <a:effectLst/>
                <a:latin typeface="Times New Roman" panose="02020603050405020304" pitchFamily="18" charset="0"/>
                <a:ea typeface="Times New Roman" panose="02020603050405020304" pitchFamily="18" charset="0"/>
              </a:rPr>
              <a:t>-</a:t>
            </a:r>
            <a:r>
              <a:rPr lang="uk-UA" sz="2000" spc="0" dirty="0" err="1">
                <a:effectLst/>
                <a:latin typeface="Times New Roman" panose="02020603050405020304" pitchFamily="18" charset="0"/>
                <a:ea typeface="Times New Roman" panose="02020603050405020304" pitchFamily="18" charset="0"/>
              </a:rPr>
              <a:t>g</a:t>
            </a:r>
            <a:r>
              <a:rPr lang="uk-UA" sz="2000" spc="-10" dirty="0" err="1">
                <a:effectLst/>
                <a:latin typeface="Times New Roman" panose="02020603050405020304" pitchFamily="18" charset="0"/>
                <a:ea typeface="Times New Roman" panose="02020603050405020304" pitchFamily="18" charset="0"/>
              </a:rPr>
              <a:t>o</a:t>
            </a:r>
            <a:r>
              <a:rPr lang="uk-UA" sz="2000" spc="0" dirty="0" err="1">
                <a:effectLst/>
                <a:latin typeface="Times New Roman" panose="02020603050405020304" pitchFamily="18" charset="0"/>
                <a:ea typeface="Times New Roman" panose="02020603050405020304" pitchFamily="18" charset="0"/>
              </a:rPr>
              <a:t>ve</a:t>
            </a:r>
            <a:r>
              <a:rPr lang="uk-UA" sz="2000" spc="-15" dirty="0" err="1">
                <a:effectLst/>
                <a:latin typeface="Times New Roman" panose="02020603050405020304" pitchFamily="18" charset="0"/>
                <a:ea typeface="Times New Roman" panose="02020603050405020304" pitchFamily="18" charset="0"/>
              </a:rPr>
              <a:t>r</a:t>
            </a:r>
            <a:r>
              <a:rPr lang="uk-UA" sz="2000" spc="-10" dirty="0" err="1">
                <a:effectLst/>
                <a:latin typeface="Times New Roman" panose="02020603050405020304" pitchFamily="18" charset="0"/>
                <a:ea typeface="Times New Roman" panose="02020603050405020304" pitchFamily="18" charset="0"/>
              </a:rPr>
              <a:t>n</a:t>
            </a:r>
            <a:r>
              <a:rPr lang="uk-UA" sz="2000" spc="0" dirty="0" err="1">
                <a:effectLst/>
                <a:latin typeface="Times New Roman" panose="02020603050405020304" pitchFamily="18" charset="0"/>
                <a:ea typeface="Times New Roman" panose="02020603050405020304" pitchFamily="18" charset="0"/>
              </a:rPr>
              <a:t>i</a:t>
            </a:r>
            <a:r>
              <a:rPr lang="uk-UA" sz="2000" spc="-10" dirty="0" err="1">
                <a:effectLst/>
                <a:latin typeface="Times New Roman" panose="02020603050405020304" pitchFamily="18" charset="0"/>
                <a:ea typeface="Times New Roman" panose="02020603050405020304" pitchFamily="18" charset="0"/>
              </a:rPr>
              <a:t>n</a:t>
            </a:r>
            <a:r>
              <a:rPr lang="uk-UA" sz="2000" spc="0" dirty="0" err="1">
                <a:effectLst/>
                <a:latin typeface="Times New Roman" panose="02020603050405020304" pitchFamily="18" charset="0"/>
                <a:ea typeface="Times New Roman" panose="02020603050405020304" pitchFamily="18" charset="0"/>
              </a:rPr>
              <a:t>g</a:t>
            </a:r>
            <a:r>
              <a:rPr lang="uk-UA" sz="2000" spc="0" dirty="0">
                <a:effectLst/>
                <a:latin typeface="Times New Roman" panose="02020603050405020304" pitchFamily="18" charset="0"/>
                <a:ea typeface="Times New Roman" panose="02020603050405020304" pitchFamily="18" charset="0"/>
              </a:rPr>
              <a:t>. </a:t>
            </a:r>
            <a:r>
              <a:rPr lang="uk-UA" sz="2000" spc="-155" dirty="0">
                <a:effectLst/>
                <a:latin typeface="Times New Roman" panose="02020603050405020304" pitchFamily="18" charset="0"/>
                <a:ea typeface="Times New Roman" panose="02020603050405020304" pitchFamily="18" charset="0"/>
              </a:rPr>
              <a:t> </a:t>
            </a:r>
          </a:p>
          <a:p>
            <a:pPr marL="0" marR="412115" lvl="0" indent="0" algn="just">
              <a:lnSpc>
                <a:spcPct val="150000"/>
              </a:lnSpc>
              <a:buSzPts val="1400"/>
              <a:buNone/>
              <a:tabLst>
                <a:tab pos="1040130" algn="l"/>
              </a:tabLst>
            </a:pPr>
            <a:endParaRPr lang="uk-UA" sz="2000" spc="-155" dirty="0">
              <a:effectLst/>
              <a:latin typeface="Times New Roman" panose="02020603050405020304" pitchFamily="18" charset="0"/>
              <a:ea typeface="Times New Roman" panose="02020603050405020304" pitchFamily="18" charset="0"/>
            </a:endParaRPr>
          </a:p>
          <a:p>
            <a:pPr marL="0" marR="412115" lvl="0" indent="0" algn="just">
              <a:lnSpc>
                <a:spcPct val="150000"/>
              </a:lnSpc>
              <a:buSzPts val="1400"/>
              <a:buNone/>
              <a:tabLst>
                <a:tab pos="1040130" algn="l"/>
              </a:tabLst>
            </a:pPr>
            <a:r>
              <a:rPr lang="uk-UA" sz="2000" spc="0" dirty="0">
                <a:effectLst/>
                <a:latin typeface="Times New Roman" panose="02020603050405020304" pitchFamily="18" charset="0"/>
                <a:ea typeface="Times New Roman" panose="02020603050405020304" pitchFamily="18" charset="0"/>
              </a:rPr>
              <a:t>С</a:t>
            </a:r>
            <a:r>
              <a:rPr lang="uk-UA" sz="2000" spc="-20" dirty="0">
                <a:effectLst/>
                <a:latin typeface="Times New Roman" panose="02020603050405020304" pitchFamily="18" charset="0"/>
                <a:ea typeface="Times New Roman" panose="02020603050405020304" pitchFamily="18" charset="0"/>
              </a:rPr>
              <a:t>у</a:t>
            </a:r>
            <a:r>
              <a:rPr lang="uk-UA" sz="2000" spc="5" dirty="0">
                <a:effectLst/>
                <a:latin typeface="Times New Roman" panose="02020603050405020304" pitchFamily="18" charset="0"/>
                <a:ea typeface="Times New Roman" panose="02020603050405020304" pitchFamily="18" charset="0"/>
              </a:rPr>
              <a:t>т</a:t>
            </a:r>
            <a:r>
              <a:rPr lang="uk-UA" sz="2000" spc="0" dirty="0">
                <a:effectLst/>
                <a:latin typeface="Times New Roman" panose="02020603050405020304" pitchFamily="18" charset="0"/>
                <a:ea typeface="Times New Roman" panose="02020603050405020304" pitchFamily="18" charset="0"/>
              </a:rPr>
              <a:t>ніст</a:t>
            </a:r>
            <a:r>
              <a:rPr lang="uk-UA" sz="2000" spc="-10" dirty="0">
                <a:effectLst/>
                <a:latin typeface="Times New Roman" panose="02020603050405020304" pitchFamily="18" charset="0"/>
                <a:ea typeface="Times New Roman" panose="02020603050405020304" pitchFamily="18" charset="0"/>
              </a:rPr>
              <a:t>ь</a:t>
            </a:r>
            <a:r>
              <a:rPr lang="uk-UA" sz="2000" spc="0" dirty="0">
                <a:effectLst/>
                <a:latin typeface="Times New Roman" panose="02020603050405020304" pitchFamily="18" charset="0"/>
                <a:ea typeface="Times New Roman" panose="02020603050405020304" pitchFamily="18" charset="0"/>
              </a:rPr>
              <a:t>: </a:t>
            </a:r>
            <a:r>
              <a:rPr lang="uk-UA" sz="2000" spc="-160" dirty="0">
                <a:effectLst/>
                <a:latin typeface="Times New Roman" panose="02020603050405020304" pitchFamily="18" charset="0"/>
                <a:ea typeface="Times New Roman" panose="02020603050405020304" pitchFamily="18" charset="0"/>
              </a:rPr>
              <a:t> </a:t>
            </a:r>
            <a:r>
              <a:rPr lang="uk-UA" sz="2000" spc="-5" dirty="0">
                <a:effectLst/>
                <a:latin typeface="Times New Roman" panose="02020603050405020304" pitchFamily="18" charset="0"/>
                <a:ea typeface="Times New Roman" panose="02020603050405020304" pitchFamily="18" charset="0"/>
              </a:rPr>
              <a:t>в</a:t>
            </a:r>
            <a:r>
              <a:rPr lang="uk-UA" sz="2000" spc="-10" dirty="0">
                <a:effectLst/>
                <a:latin typeface="Times New Roman" panose="02020603050405020304" pitchFamily="18" charset="0"/>
                <a:ea typeface="Times New Roman" panose="02020603050405020304" pitchFamily="18" charset="0"/>
              </a:rPr>
              <a:t>з</a:t>
            </a:r>
            <a:r>
              <a:rPr lang="uk-UA" sz="2000" spc="0" dirty="0">
                <a:effectLst/>
                <a:latin typeface="Times New Roman" panose="02020603050405020304" pitchFamily="18" charset="0"/>
                <a:ea typeface="Times New Roman" panose="02020603050405020304" pitchFamily="18" charset="0"/>
              </a:rPr>
              <a:t>аєм</a:t>
            </a:r>
            <a:r>
              <a:rPr lang="uk-UA" sz="2000" spc="-10" dirty="0">
                <a:effectLst/>
                <a:latin typeface="Times New Roman" panose="02020603050405020304" pitchFamily="18" charset="0"/>
                <a:ea typeface="Times New Roman" panose="02020603050405020304" pitchFamily="18" charset="0"/>
              </a:rPr>
              <a:t>од</a:t>
            </a:r>
            <a:r>
              <a:rPr lang="uk-UA" sz="2000" spc="0" dirty="0">
                <a:effectLst/>
                <a:latin typeface="Times New Roman" panose="02020603050405020304" pitchFamily="18" charset="0"/>
                <a:ea typeface="Times New Roman" panose="02020603050405020304" pitchFamily="18" charset="0"/>
              </a:rPr>
              <a:t>ії </a:t>
            </a:r>
            <a:r>
              <a:rPr lang="uk-UA" sz="2000" spc="-170" dirty="0">
                <a:effectLst/>
                <a:latin typeface="Times New Roman" panose="02020603050405020304" pitchFamily="18" charset="0"/>
                <a:ea typeface="Times New Roman" panose="02020603050405020304" pitchFamily="18" charset="0"/>
              </a:rPr>
              <a:t> </a:t>
            </a:r>
            <a:r>
              <a:rPr lang="uk-UA" sz="2000" spc="0" dirty="0">
                <a:effectLst/>
                <a:latin typeface="Times New Roman" panose="02020603050405020304" pitchFamily="18" charset="0"/>
                <a:ea typeface="Times New Roman" panose="02020603050405020304" pitchFamily="18" charset="0"/>
              </a:rPr>
              <a:t>рі</a:t>
            </a:r>
            <a:r>
              <a:rPr lang="uk-UA" sz="2000" spc="-15" dirty="0">
                <a:effectLst/>
                <a:latin typeface="Times New Roman" panose="02020603050405020304" pitchFamily="18" charset="0"/>
                <a:ea typeface="Times New Roman" panose="02020603050405020304" pitchFamily="18" charset="0"/>
              </a:rPr>
              <a:t>з</a:t>
            </a:r>
            <a:r>
              <a:rPr lang="uk-UA" sz="2000" spc="-10" dirty="0">
                <a:effectLst/>
                <a:latin typeface="Times New Roman" panose="02020603050405020304" pitchFamily="18" charset="0"/>
                <a:ea typeface="Times New Roman" panose="02020603050405020304" pitchFamily="18" charset="0"/>
              </a:rPr>
              <a:t>ни</a:t>
            </a:r>
            <a:r>
              <a:rPr lang="uk-UA" sz="2000" spc="0" dirty="0">
                <a:effectLst/>
                <a:latin typeface="Times New Roman" panose="02020603050405020304" pitchFamily="18" charset="0"/>
                <a:ea typeface="Times New Roman" panose="02020603050405020304" pitchFamily="18" charset="0"/>
              </a:rPr>
              <a:t>х суб’єктів, таких як громадян, бізнес структур і урядових установ на місцевому, регіональному і глобальному рівнях. Зміст заходів: </a:t>
            </a:r>
            <a:r>
              <a:rPr lang="uk-UA" sz="2000" spc="0" dirty="0" err="1">
                <a:effectLst/>
                <a:latin typeface="Times New Roman" panose="02020603050405020304" pitchFamily="18" charset="0"/>
                <a:ea typeface="Times New Roman" panose="02020603050405020304" pitchFamily="18" charset="0"/>
              </a:rPr>
              <a:t>обєднання</a:t>
            </a:r>
            <a:r>
              <a:rPr lang="uk-UA" sz="2000" spc="0" dirty="0">
                <a:effectLst/>
                <a:latin typeface="Times New Roman" panose="02020603050405020304" pitchFamily="18" charset="0"/>
                <a:ea typeface="Times New Roman" panose="02020603050405020304" pitchFamily="18" charset="0"/>
              </a:rPr>
              <a:t> д</a:t>
            </a:r>
            <a:r>
              <a:rPr lang="uk-UA" sz="2000" spc="-5" dirty="0">
                <a:effectLst/>
                <a:latin typeface="Times New Roman" panose="02020603050405020304" pitchFamily="18" charset="0"/>
                <a:ea typeface="Times New Roman" panose="02020603050405020304" pitchFamily="18" charset="0"/>
              </a:rPr>
              <a:t>в</a:t>
            </a:r>
            <a:r>
              <a:rPr lang="uk-UA" sz="2000" spc="-10" dirty="0">
                <a:effectLst/>
                <a:latin typeface="Times New Roman" panose="02020603050405020304" pitchFamily="18" charset="0"/>
                <a:ea typeface="Times New Roman" panose="02020603050405020304" pitchFamily="18" charset="0"/>
              </a:rPr>
              <a:t>о</a:t>
            </a:r>
            <a:r>
              <a:rPr lang="uk-UA" sz="2000" spc="0" dirty="0">
                <a:effectLst/>
                <a:latin typeface="Times New Roman" panose="02020603050405020304" pitchFamily="18" charset="0"/>
                <a:ea typeface="Times New Roman" panose="02020603050405020304" pitchFamily="18" charset="0"/>
              </a:rPr>
              <a:t>х   </a:t>
            </a:r>
            <a:r>
              <a:rPr lang="uk-UA" sz="2000" spc="50" dirty="0">
                <a:effectLst/>
                <a:latin typeface="Times New Roman" panose="02020603050405020304" pitchFamily="18" charset="0"/>
                <a:ea typeface="Times New Roman" panose="02020603050405020304" pitchFamily="18" charset="0"/>
              </a:rPr>
              <a:t> </a:t>
            </a:r>
            <a:r>
              <a:rPr lang="uk-UA" sz="2000" spc="-10" dirty="0">
                <a:effectLst/>
                <a:latin typeface="Times New Roman" panose="02020603050405020304" pitchFamily="18" charset="0"/>
                <a:ea typeface="Times New Roman" panose="02020603050405020304" pitchFamily="18" charset="0"/>
              </a:rPr>
              <a:t>к</a:t>
            </a:r>
            <a:r>
              <a:rPr lang="uk-UA" sz="2000" spc="0" dirty="0">
                <a:effectLst/>
                <a:latin typeface="Times New Roman" panose="02020603050405020304" pitchFamily="18" charset="0"/>
                <a:ea typeface="Times New Roman" panose="02020603050405020304" pitchFamily="18" charset="0"/>
              </a:rPr>
              <a:t>ом</a:t>
            </a:r>
            <a:r>
              <a:rPr lang="uk-UA" sz="2000" spc="-10" dirty="0">
                <a:effectLst/>
                <a:latin typeface="Times New Roman" panose="02020603050405020304" pitchFamily="18" charset="0"/>
                <a:ea typeface="Times New Roman" panose="02020603050405020304" pitchFamily="18" charset="0"/>
              </a:rPr>
              <a:t>по</a:t>
            </a:r>
            <a:r>
              <a:rPr lang="uk-UA" sz="2000" spc="0" dirty="0">
                <a:effectLst/>
                <a:latin typeface="Times New Roman" panose="02020603050405020304" pitchFamily="18" charset="0"/>
                <a:ea typeface="Times New Roman" panose="02020603050405020304" pitchFamily="18" charset="0"/>
              </a:rPr>
              <a:t>нен</a:t>
            </a:r>
            <a:r>
              <a:rPr lang="uk-UA" sz="2000" spc="-15" dirty="0">
                <a:effectLst/>
                <a:latin typeface="Times New Roman" panose="02020603050405020304" pitchFamily="18" charset="0"/>
                <a:ea typeface="Times New Roman" panose="02020603050405020304" pitchFamily="18" charset="0"/>
              </a:rPr>
              <a:t>т</a:t>
            </a:r>
            <a:r>
              <a:rPr lang="uk-UA" sz="2000" spc="0" dirty="0">
                <a:effectLst/>
                <a:latin typeface="Times New Roman" panose="02020603050405020304" pitchFamily="18" charset="0"/>
                <a:ea typeface="Times New Roman" panose="02020603050405020304" pitchFamily="18" charset="0"/>
              </a:rPr>
              <a:t>ів   </a:t>
            </a:r>
            <a:r>
              <a:rPr lang="uk-UA" sz="2000" spc="45" dirty="0">
                <a:effectLst/>
                <a:latin typeface="Times New Roman" panose="02020603050405020304" pitchFamily="18" charset="0"/>
                <a:ea typeface="Times New Roman" panose="02020603050405020304" pitchFamily="18" charset="0"/>
              </a:rPr>
              <a:t> </a:t>
            </a:r>
            <a:r>
              <a:rPr lang="uk-UA" sz="2000" spc="-25" dirty="0">
                <a:effectLst/>
                <a:latin typeface="Times New Roman" panose="02020603050405020304" pitchFamily="18" charset="0"/>
                <a:ea typeface="Times New Roman" panose="02020603050405020304" pitchFamily="18" charset="0"/>
              </a:rPr>
              <a:t>„</a:t>
            </a:r>
            <a:r>
              <a:rPr lang="uk-UA" sz="2000" spc="0" dirty="0">
                <a:effectLst/>
                <a:latin typeface="Times New Roman" panose="02020603050405020304" pitchFamily="18" charset="0"/>
                <a:ea typeface="Times New Roman" panose="02020603050405020304" pitchFamily="18" charset="0"/>
              </a:rPr>
              <a:t>електр</a:t>
            </a:r>
            <a:r>
              <a:rPr lang="uk-UA" sz="2000" spc="5" dirty="0">
                <a:effectLst/>
                <a:latin typeface="Times New Roman" panose="02020603050405020304" pitchFamily="18" charset="0"/>
                <a:ea typeface="Times New Roman" panose="02020603050405020304" pitchFamily="18" charset="0"/>
              </a:rPr>
              <a:t>о</a:t>
            </a:r>
            <a:r>
              <a:rPr lang="uk-UA" sz="2000" spc="-10" dirty="0">
                <a:effectLst/>
                <a:latin typeface="Times New Roman" panose="02020603050405020304" pitchFamily="18" charset="0"/>
                <a:ea typeface="Times New Roman" panose="02020603050405020304" pitchFamily="18" charset="0"/>
              </a:rPr>
              <a:t>нн</a:t>
            </a:r>
            <a:r>
              <a:rPr lang="uk-UA" sz="2000" spc="0" dirty="0">
                <a:effectLst/>
                <a:latin typeface="Times New Roman" panose="02020603050405020304" pitchFamily="18" charset="0"/>
                <a:ea typeface="Times New Roman" panose="02020603050405020304" pitchFamily="18" charset="0"/>
              </a:rPr>
              <a:t>ий   </a:t>
            </a:r>
            <a:r>
              <a:rPr lang="uk-UA" sz="2000" spc="50" dirty="0">
                <a:effectLst/>
                <a:latin typeface="Times New Roman" panose="02020603050405020304" pitchFamily="18" charset="0"/>
                <a:ea typeface="Times New Roman" panose="02020603050405020304" pitchFamily="18" charset="0"/>
              </a:rPr>
              <a:t> </a:t>
            </a:r>
            <a:r>
              <a:rPr lang="uk-UA" sz="2000" spc="-20" dirty="0">
                <a:effectLst/>
                <a:latin typeface="Times New Roman" panose="02020603050405020304" pitchFamily="18" charset="0"/>
                <a:ea typeface="Times New Roman" panose="02020603050405020304" pitchFamily="18" charset="0"/>
              </a:rPr>
              <a:t>у</a:t>
            </a:r>
            <a:r>
              <a:rPr lang="uk-UA" sz="2000" spc="0" dirty="0">
                <a:effectLst/>
                <a:latin typeface="Times New Roman" panose="02020603050405020304" pitchFamily="18" charset="0"/>
                <a:ea typeface="Times New Roman" panose="02020603050405020304" pitchFamily="18" charset="0"/>
              </a:rPr>
              <a:t>р</a:t>
            </a:r>
            <a:r>
              <a:rPr lang="uk-UA" sz="2000" spc="-10" dirty="0">
                <a:effectLst/>
                <a:latin typeface="Times New Roman" panose="02020603050405020304" pitchFamily="18" charset="0"/>
                <a:ea typeface="Times New Roman" panose="02020603050405020304" pitchFamily="18" charset="0"/>
              </a:rPr>
              <a:t>я</a:t>
            </a:r>
            <a:r>
              <a:rPr lang="uk-UA" sz="2000" spc="0" dirty="0">
                <a:effectLst/>
                <a:latin typeface="Times New Roman" panose="02020603050405020304" pitchFamily="18" charset="0"/>
                <a:ea typeface="Times New Roman" panose="02020603050405020304" pitchFamily="18" charset="0"/>
              </a:rPr>
              <a:t>д―   </a:t>
            </a:r>
            <a:r>
              <a:rPr lang="uk-UA" sz="2000" spc="25" dirty="0">
                <a:effectLst/>
                <a:latin typeface="Times New Roman" panose="02020603050405020304" pitchFamily="18" charset="0"/>
                <a:ea typeface="Times New Roman" panose="02020603050405020304" pitchFamily="18" charset="0"/>
              </a:rPr>
              <a:t> </a:t>
            </a:r>
            <a:r>
              <a:rPr lang="uk-UA" sz="2000" spc="0" dirty="0">
                <a:effectLst/>
                <a:latin typeface="Times New Roman" panose="02020603050405020304" pitchFamily="18" charset="0"/>
                <a:ea typeface="Times New Roman" panose="02020603050405020304" pitchFamily="18" charset="0"/>
              </a:rPr>
              <a:t>та   </a:t>
            </a:r>
            <a:r>
              <a:rPr lang="uk-UA" sz="2000" spc="60" dirty="0">
                <a:effectLst/>
                <a:latin typeface="Times New Roman" panose="02020603050405020304" pitchFamily="18" charset="0"/>
                <a:ea typeface="Times New Roman" panose="02020603050405020304" pitchFamily="18" charset="0"/>
              </a:rPr>
              <a:t> </a:t>
            </a:r>
            <a:r>
              <a:rPr lang="uk-UA" sz="2000" spc="-15" dirty="0">
                <a:effectLst/>
                <a:latin typeface="Times New Roman" panose="02020603050405020304" pitchFamily="18" charset="0"/>
                <a:ea typeface="Times New Roman" panose="02020603050405020304" pitchFamily="18" charset="0"/>
              </a:rPr>
              <a:t>„</a:t>
            </a:r>
            <a:r>
              <a:rPr lang="uk-UA" sz="2000" spc="0" dirty="0">
                <a:effectLst/>
                <a:latin typeface="Times New Roman" panose="02020603050405020304" pitchFamily="18" charset="0"/>
                <a:ea typeface="Times New Roman" panose="02020603050405020304" pitchFamily="18" charset="0"/>
              </a:rPr>
              <a:t>електрон</a:t>
            </a:r>
            <a:r>
              <a:rPr lang="uk-UA" sz="2000" spc="5" dirty="0">
                <a:effectLst/>
                <a:latin typeface="Times New Roman" panose="02020603050405020304" pitchFamily="18" charset="0"/>
                <a:ea typeface="Times New Roman" panose="02020603050405020304" pitchFamily="18" charset="0"/>
              </a:rPr>
              <a:t>н</a:t>
            </a:r>
            <a:r>
              <a:rPr lang="uk-UA" sz="2000" spc="0" dirty="0">
                <a:effectLst/>
                <a:latin typeface="Times New Roman" panose="02020603050405020304" pitchFamily="18" charset="0"/>
                <a:ea typeface="Times New Roman" panose="02020603050405020304" pitchFamily="18" charset="0"/>
              </a:rPr>
              <a:t>а   </a:t>
            </a:r>
            <a:r>
              <a:rPr lang="uk-UA" sz="2000" spc="35" dirty="0">
                <a:effectLst/>
                <a:latin typeface="Times New Roman" panose="02020603050405020304" pitchFamily="18" charset="0"/>
                <a:ea typeface="Times New Roman" panose="02020603050405020304" pitchFamily="18" charset="0"/>
              </a:rPr>
              <a:t> </a:t>
            </a:r>
            <a:r>
              <a:rPr lang="uk-UA" sz="2000" spc="0" dirty="0">
                <a:effectLst/>
                <a:latin typeface="Times New Roman" panose="02020603050405020304" pitchFamily="18" charset="0"/>
                <a:ea typeface="Times New Roman" panose="02020603050405020304" pitchFamily="18" charset="0"/>
              </a:rPr>
              <a:t>де</a:t>
            </a:r>
            <a:r>
              <a:rPr lang="uk-UA" sz="2000" spc="-15" dirty="0">
                <a:effectLst/>
                <a:latin typeface="Times New Roman" panose="02020603050405020304" pitchFamily="18" charset="0"/>
                <a:ea typeface="Times New Roman" panose="02020603050405020304" pitchFamily="18" charset="0"/>
              </a:rPr>
              <a:t>м</a:t>
            </a:r>
            <a:r>
              <a:rPr lang="uk-UA" sz="2000" spc="0" dirty="0">
                <a:effectLst/>
                <a:latin typeface="Times New Roman" panose="02020603050405020304" pitchFamily="18" charset="0"/>
                <a:ea typeface="Times New Roman" panose="02020603050405020304" pitchFamily="18" charset="0"/>
              </a:rPr>
              <a:t>о</a:t>
            </a:r>
            <a:r>
              <a:rPr lang="uk-UA" sz="2000" spc="-10" dirty="0">
                <a:effectLst/>
                <a:latin typeface="Times New Roman" panose="02020603050405020304" pitchFamily="18" charset="0"/>
                <a:ea typeface="Times New Roman" panose="02020603050405020304" pitchFamily="18" charset="0"/>
              </a:rPr>
              <a:t>к</a:t>
            </a:r>
            <a:r>
              <a:rPr lang="uk-UA" sz="2000" spc="0" dirty="0">
                <a:effectLst/>
                <a:latin typeface="Times New Roman" panose="02020603050405020304" pitchFamily="18" charset="0"/>
                <a:ea typeface="Times New Roman" panose="02020603050405020304" pitchFamily="18" charset="0"/>
              </a:rPr>
              <a:t>ра</a:t>
            </a:r>
            <a:r>
              <a:rPr lang="uk-UA" sz="2000" spc="-15" dirty="0">
                <a:effectLst/>
                <a:latin typeface="Times New Roman" panose="02020603050405020304" pitchFamily="18" charset="0"/>
                <a:ea typeface="Times New Roman" panose="02020603050405020304" pitchFamily="18" charset="0"/>
              </a:rPr>
              <a:t>т</a:t>
            </a:r>
            <a:r>
              <a:rPr lang="uk-UA" sz="2000" spc="0" dirty="0">
                <a:effectLst/>
                <a:latin typeface="Times New Roman" panose="02020603050405020304" pitchFamily="18" charset="0"/>
                <a:ea typeface="Times New Roman" panose="02020603050405020304" pitchFamily="18" charset="0"/>
              </a:rPr>
              <a:t>ія</a:t>
            </a:r>
            <a:r>
              <a:rPr lang="uk-UA" sz="2000" spc="-25" dirty="0">
                <a:effectLst/>
                <a:latin typeface="Times New Roman" panose="02020603050405020304" pitchFamily="18" charset="0"/>
                <a:ea typeface="Times New Roman" panose="02020603050405020304" pitchFamily="18" charset="0"/>
              </a:rPr>
              <a:t>―</a:t>
            </a:r>
            <a:r>
              <a:rPr lang="uk-UA" sz="2000" spc="0" dirty="0">
                <a:effectLst/>
                <a:latin typeface="Times New Roman" panose="02020603050405020304" pitchFamily="18" charset="0"/>
                <a:ea typeface="Times New Roman" panose="02020603050405020304" pitchFamily="18" charset="0"/>
              </a:rPr>
              <a:t>. </a:t>
            </a:r>
          </a:p>
          <a:p>
            <a:pPr marL="0" marR="412115" lvl="0" indent="0" algn="just">
              <a:lnSpc>
                <a:spcPct val="150000"/>
              </a:lnSpc>
              <a:buSzPts val="1400"/>
              <a:buNone/>
              <a:tabLst>
                <a:tab pos="1040130" algn="l"/>
              </a:tabLst>
            </a:pPr>
            <a:endParaRPr lang="uk-UA" sz="2000" dirty="0">
              <a:latin typeface="Times New Roman" panose="02020603050405020304" pitchFamily="18" charset="0"/>
              <a:ea typeface="Times New Roman" panose="02020603050405020304" pitchFamily="18" charset="0"/>
            </a:endParaRPr>
          </a:p>
          <a:p>
            <a:pPr marL="0" marR="412115" lvl="0" indent="0" algn="just">
              <a:lnSpc>
                <a:spcPct val="150000"/>
              </a:lnSpc>
              <a:buSzPts val="1400"/>
              <a:buNone/>
              <a:tabLst>
                <a:tab pos="1040130" algn="l"/>
              </a:tabLst>
            </a:pPr>
            <a:r>
              <a:rPr lang="uk-UA" sz="2000" spc="0" dirty="0">
                <a:effectLst/>
                <a:latin typeface="Times New Roman" panose="02020603050405020304" pitchFamily="18" charset="0"/>
                <a:ea typeface="Times New Roman" panose="02020603050405020304" pitchFamily="18" charset="0"/>
              </a:rPr>
              <a:t>Результати: вдосконалення взаємодії всього суспільства в</a:t>
            </a:r>
            <a:r>
              <a:rPr lang="uk-UA" sz="2000" spc="215" dirty="0">
                <a:effectLst/>
                <a:latin typeface="Times New Roman" panose="02020603050405020304" pitchFamily="18" charset="0"/>
                <a:ea typeface="Times New Roman" panose="02020603050405020304" pitchFamily="18" charset="0"/>
              </a:rPr>
              <a:t> </a:t>
            </a:r>
            <a:r>
              <a:rPr lang="uk-UA" sz="2000" spc="0" dirty="0">
                <a:effectLst/>
                <a:latin typeface="Times New Roman" panose="02020603050405020304" pitchFamily="18" charset="0"/>
                <a:ea typeface="Times New Roman" panose="02020603050405020304" pitchFamily="18" charset="0"/>
              </a:rPr>
              <a:t>процесах ухвалення державних рішень, державного регулювання і надання загальнозначущих урядових послуг.</a:t>
            </a:r>
            <a:endParaRPr lang="ru-RU" sz="20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89155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35525</TotalTime>
  <Words>3090</Words>
  <Application>Microsoft Office PowerPoint</Application>
  <PresentationFormat>Widescreen</PresentationFormat>
  <Paragraphs>160</Paragraphs>
  <Slides>31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31</vt:i4>
      </vt:variant>
    </vt:vector>
  </HeadingPairs>
  <TitlesOfParts>
    <vt:vector size="42" baseType="lpstr">
      <vt:lpstr>Arial</vt:lpstr>
      <vt:lpstr>Calibri</vt:lpstr>
      <vt:lpstr>Cambria</vt:lpstr>
      <vt:lpstr>Rockwell</vt:lpstr>
      <vt:lpstr>Rockwell Condensed</vt:lpstr>
      <vt:lpstr>Times New Roman</vt:lpstr>
      <vt:lpstr>TimesNewRomanPS-BoldMT</vt:lpstr>
      <vt:lpstr>TimesNewRomanPS-ItalicMT</vt:lpstr>
      <vt:lpstr>TimesNewRomanPSMT</vt:lpstr>
      <vt:lpstr>Wingdings</vt:lpstr>
      <vt:lpstr>Wood Type</vt:lpstr>
      <vt:lpstr>Еволюція та моделі ЕЛЕКТРОННого УРЯДУВАННЯ</vt:lpstr>
      <vt:lpstr>PowerPoint Presentation</vt:lpstr>
      <vt:lpstr>PowerPoint Presentation</vt:lpstr>
      <vt:lpstr>PowerPoint Presentation</vt:lpstr>
      <vt:lpstr>PowerPoint Presentation</vt:lpstr>
      <vt:lpstr>ІСТОРІЯ ВИНИКНЕННЯ Е-УРЯДУВАННЯ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ЕЛЕКТРОННЕ УРЯДУВАННЯ</dc:title>
  <dc:creator>Андрєєва Ольга Миколаївна</dc:creator>
  <cp:lastModifiedBy>Pavlo Poplavskyi</cp:lastModifiedBy>
  <cp:revision>33</cp:revision>
  <dcterms:created xsi:type="dcterms:W3CDTF">2021-02-08T08:56:35Z</dcterms:created>
  <dcterms:modified xsi:type="dcterms:W3CDTF">2025-02-17T10:47:02Z</dcterms:modified>
</cp:coreProperties>
</file>