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Bricolage Grotesque Extra Bold"/>
      <p:regular r:id="rId17"/>
    </p:embeddedFont>
    <p:embeddedFont>
      <p:font typeface="Montserrat"/>
      <p:regular r:id="rId18"/>
    </p:embeddedFont>
    <p:embeddedFont>
      <p:font typeface="Montserrat"/>
      <p:regular r:id="rId19"/>
    </p:embeddedFont>
    <p:embeddedFont>
      <p:font typeface="Montserrat"/>
      <p:regular r:id="rId20"/>
    </p:embeddedFont>
    <p:embeddedFont>
      <p:font typeface="Montserrat"/>
      <p:regular r:id="rId21"/>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0-1.png"/><Relationship Id="rId3"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1-1.png"/><Relationship Id="rId3"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2-1.png"/><Relationship Id="rId3"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3-1.png"/><Relationship Id="rId3"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4-1.png"/><Relationship Id="rId3"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5-1.png"/><Relationship Id="rId3"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6-1.png"/><Relationship Id="rId3"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7-1.png"/><Relationship Id="rId3"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8-1.png"/><Relationship Id="rId3"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9-1.png"/><Relationship Id="rId3"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slideLayout" Target="../slideLayouts/slideLayout9.xml"/><Relationship Id="rId10"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93790" y="1924407"/>
            <a:ext cx="7556421" cy="1860233"/>
          </a:xfrm>
          <a:prstGeom prst="rect">
            <a:avLst/>
          </a:prstGeom>
          <a:noFill/>
          <a:ln/>
        </p:spPr>
        <p:txBody>
          <a:bodyPr wrap="square" lIns="0" tIns="0" rIns="0" bIns="0" rtlCol="0" anchor="t"/>
          <a:lstStyle/>
          <a:p>
            <a:pPr algn="l" indent="0" marL="0">
              <a:lnSpc>
                <a:spcPts val="4850"/>
              </a:lnSpc>
              <a:buNone/>
            </a:pPr>
            <a:r>
              <a:rPr lang="en-US" sz="3900" b="1" dirty="0">
                <a:solidFill>
                  <a:srgbClr val="EEAEF6"/>
                </a:solidFill>
                <a:latin typeface="Bricolage Grotesque Extra Bold" pitchFamily="34" charset="0"/>
                <a:ea typeface="Bricolage Grotesque Extra Bold" pitchFamily="34" charset="-122"/>
                <a:cs typeface="Bricolage Grotesque Extra Bold" pitchFamily="34" charset="-120"/>
              </a:rPr>
              <a:t>Діаграми розсіювання: Розкриття взаємозв'язків даних</a:t>
            </a:r>
            <a:endParaRPr lang="en-US" sz="3900" dirty="0"/>
          </a:p>
        </p:txBody>
      </p:sp>
      <p:sp>
        <p:nvSpPr>
          <p:cNvPr id="4" name="Text 1"/>
          <p:cNvSpPr/>
          <p:nvPr/>
        </p:nvSpPr>
        <p:spPr>
          <a:xfrm>
            <a:off x="793790" y="4082296"/>
            <a:ext cx="7556421" cy="2222778"/>
          </a:xfrm>
          <a:prstGeom prst="rect">
            <a:avLst/>
          </a:prstGeom>
          <a:noFill/>
          <a:ln/>
        </p:spPr>
        <p:txBody>
          <a:bodyPr wrap="square" lIns="0" tIns="0" rIns="0" bIns="0" rtlCol="0" anchor="t"/>
          <a:lstStyle/>
          <a:p>
            <a:pPr algn="l" indent="0" marL="0">
              <a:lnSpc>
                <a:spcPts val="2500"/>
              </a:lnSpc>
              <a:buNone/>
            </a:pPr>
            <a:r>
              <a:rPr lang="en-US" sz="1550" dirty="0">
                <a:solidFill>
                  <a:srgbClr val="E5DCE6"/>
                </a:solidFill>
                <a:latin typeface="Montserrat" pitchFamily="34" charset="0"/>
                <a:ea typeface="Montserrat" pitchFamily="34" charset="-122"/>
                <a:cs typeface="Montserrat" pitchFamily="34" charset="-120"/>
              </a:rPr>
              <a:t>Діаграми розсіювання, також відомі як точкові графіки, є потужними інструментами для дослідження потенційних взаємозв’язків між двома змінними. Вони відображають значення двох змінних як точки на горизонтальній та вертикальній осях, дозволяючи візуально оцінити будь-яку кореляцію, яка може існувати між ними. Управління якістю використовує їх для визначення того, чи пов'язані дві змінні, і наскільки сильно, що є важливим для розуміння складної поведінки системи.</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679847" y="735687"/>
            <a:ext cx="13270706" cy="1062276"/>
          </a:xfrm>
          <a:prstGeom prst="rect">
            <a:avLst/>
          </a:prstGeom>
          <a:noFill/>
          <a:ln/>
        </p:spPr>
        <p:txBody>
          <a:bodyPr wrap="square" lIns="0" tIns="0" rIns="0" bIns="0" rtlCol="0" anchor="t"/>
          <a:lstStyle/>
          <a:p>
            <a:pPr algn="l" indent="0" marL="0">
              <a:lnSpc>
                <a:spcPts val="4150"/>
              </a:lnSpc>
              <a:buNone/>
            </a:pPr>
            <a:r>
              <a:rPr lang="en-US" sz="3300" b="1" dirty="0">
                <a:solidFill>
                  <a:srgbClr val="EEAEF6"/>
                </a:solidFill>
                <a:latin typeface="Bricolage Grotesque Extra Bold" pitchFamily="34" charset="0"/>
                <a:ea typeface="Bricolage Grotesque Extra Bold" pitchFamily="34" charset="-122"/>
                <a:cs typeface="Bricolage Grotesque Extra Bold" pitchFamily="34" charset="-120"/>
              </a:rPr>
              <a:t>Сім інструментів контролю якості в інформаційних системах</a:t>
            </a:r>
            <a:endParaRPr lang="en-US" sz="3300" dirty="0"/>
          </a:p>
        </p:txBody>
      </p:sp>
      <p:sp>
        <p:nvSpPr>
          <p:cNvPr id="3" name="Shape 1"/>
          <p:cNvSpPr/>
          <p:nvPr/>
        </p:nvSpPr>
        <p:spPr>
          <a:xfrm>
            <a:off x="679847" y="2137886"/>
            <a:ext cx="13270706" cy="5355908"/>
          </a:xfrm>
          <a:prstGeom prst="roundRect">
            <a:avLst>
              <a:gd name="adj" fmla="val 1333"/>
            </a:avLst>
          </a:prstGeom>
          <a:noFill/>
          <a:ln w="7620">
            <a:solidFill>
              <a:srgbClr val="FFFFFF">
                <a:alpha val="24000"/>
              </a:srgbClr>
            </a:solidFill>
            <a:prstDash val="solid"/>
          </a:ln>
        </p:spPr>
      </p:sp>
      <p:sp>
        <p:nvSpPr>
          <p:cNvPr id="4" name="Shape 2"/>
          <p:cNvSpPr/>
          <p:nvPr/>
        </p:nvSpPr>
        <p:spPr>
          <a:xfrm>
            <a:off x="687467" y="2145506"/>
            <a:ext cx="13255466" cy="762953"/>
          </a:xfrm>
          <a:prstGeom prst="rect">
            <a:avLst/>
          </a:prstGeom>
          <a:solidFill>
            <a:srgbClr val="FFFFFF">
              <a:alpha val="4000"/>
            </a:srgbClr>
          </a:solidFill>
          <a:ln/>
        </p:spPr>
      </p:sp>
      <p:sp>
        <p:nvSpPr>
          <p:cNvPr id="5" name="Text 3"/>
          <p:cNvSpPr/>
          <p:nvPr/>
        </p:nvSpPr>
        <p:spPr>
          <a:xfrm>
            <a:off x="857488" y="2255044"/>
            <a:ext cx="1644610" cy="271939"/>
          </a:xfrm>
          <a:prstGeom prst="rect">
            <a:avLst/>
          </a:prstGeom>
          <a:noFill/>
          <a:ln/>
        </p:spPr>
        <p:txBody>
          <a:bodyPr wrap="none" lIns="0" tIns="0" rIns="0" bIns="0" rtlCol="0" anchor="t"/>
          <a:lstStyle/>
          <a:p>
            <a:pPr algn="l" indent="0" marL="0">
              <a:lnSpc>
                <a:spcPts val="2100"/>
              </a:lnSpc>
              <a:buNone/>
            </a:pPr>
            <a:r>
              <a:rPr lang="en-US" sz="1300" dirty="0">
                <a:solidFill>
                  <a:srgbClr val="E5DCE6"/>
                </a:solidFill>
                <a:latin typeface="Montserrat" pitchFamily="34" charset="0"/>
                <a:ea typeface="Montserrat" pitchFamily="34" charset="-122"/>
                <a:cs typeface="Montserrat" pitchFamily="34" charset="-120"/>
              </a:rPr>
              <a:t>Контрольні листи</a:t>
            </a:r>
            <a:endParaRPr lang="en-US" sz="1300" dirty="0"/>
          </a:p>
        </p:txBody>
      </p:sp>
      <p:sp>
        <p:nvSpPr>
          <p:cNvPr id="6" name="Text 4"/>
          <p:cNvSpPr/>
          <p:nvPr/>
        </p:nvSpPr>
        <p:spPr>
          <a:xfrm>
            <a:off x="2849523" y="2255044"/>
            <a:ext cx="4291965" cy="271939"/>
          </a:xfrm>
          <a:prstGeom prst="rect">
            <a:avLst/>
          </a:prstGeom>
          <a:noFill/>
          <a:ln/>
        </p:spPr>
        <p:txBody>
          <a:bodyPr wrap="none" lIns="0" tIns="0" rIns="0" bIns="0" rtlCol="0" anchor="t"/>
          <a:lstStyle/>
          <a:p>
            <a:pPr algn="l" indent="0" marL="0">
              <a:lnSpc>
                <a:spcPts val="2100"/>
              </a:lnSpc>
              <a:buNone/>
            </a:pPr>
            <a:r>
              <a:rPr lang="en-US" sz="1300" dirty="0">
                <a:solidFill>
                  <a:srgbClr val="E5DCE6"/>
                </a:solidFill>
                <a:latin typeface="Montserrat" pitchFamily="34" charset="0"/>
                <a:ea typeface="Montserrat" pitchFamily="34" charset="-122"/>
                <a:cs typeface="Montserrat" pitchFamily="34" charset="-120"/>
              </a:rPr>
              <a:t>Систематичний збір та організація даних</a:t>
            </a:r>
            <a:endParaRPr lang="en-US" sz="1300" dirty="0"/>
          </a:p>
        </p:txBody>
      </p:sp>
      <p:sp>
        <p:nvSpPr>
          <p:cNvPr id="7" name="Text 5"/>
          <p:cNvSpPr/>
          <p:nvPr/>
        </p:nvSpPr>
        <p:spPr>
          <a:xfrm>
            <a:off x="7488912" y="2255044"/>
            <a:ext cx="6284119" cy="543878"/>
          </a:xfrm>
          <a:prstGeom prst="rect">
            <a:avLst/>
          </a:prstGeom>
          <a:noFill/>
          <a:ln/>
        </p:spPr>
        <p:txBody>
          <a:bodyPr wrap="square" lIns="0" tIns="0" rIns="0" bIns="0" rtlCol="0" anchor="t"/>
          <a:lstStyle/>
          <a:p>
            <a:pPr algn="l" indent="0" marL="0">
              <a:lnSpc>
                <a:spcPts val="2100"/>
              </a:lnSpc>
              <a:buNone/>
            </a:pPr>
            <a:r>
              <a:rPr lang="en-US" sz="1300" dirty="0">
                <a:solidFill>
                  <a:srgbClr val="E5DCE6"/>
                </a:solidFill>
                <a:latin typeface="Montserrat" pitchFamily="34" charset="0"/>
                <a:ea typeface="Montserrat" pitchFamily="34" charset="-122"/>
                <a:cs typeface="Montserrat" pitchFamily="34" charset="-120"/>
              </a:rPr>
              <a:t>Відстеження дефектів, документування інцидентів, реєстрація проблем користувачів</a:t>
            </a:r>
            <a:endParaRPr lang="en-US" sz="1300" dirty="0"/>
          </a:p>
        </p:txBody>
      </p:sp>
      <p:sp>
        <p:nvSpPr>
          <p:cNvPr id="8" name="Shape 6"/>
          <p:cNvSpPr/>
          <p:nvPr/>
        </p:nvSpPr>
        <p:spPr>
          <a:xfrm>
            <a:off x="687467" y="2908459"/>
            <a:ext cx="13255466" cy="762953"/>
          </a:xfrm>
          <a:prstGeom prst="rect">
            <a:avLst/>
          </a:prstGeom>
          <a:solidFill>
            <a:srgbClr val="000000">
              <a:alpha val="4000"/>
            </a:srgbClr>
          </a:solidFill>
          <a:ln/>
        </p:spPr>
      </p:sp>
      <p:sp>
        <p:nvSpPr>
          <p:cNvPr id="9" name="Text 7"/>
          <p:cNvSpPr/>
          <p:nvPr/>
        </p:nvSpPr>
        <p:spPr>
          <a:xfrm>
            <a:off x="857488" y="3017996"/>
            <a:ext cx="1644610" cy="271939"/>
          </a:xfrm>
          <a:prstGeom prst="rect">
            <a:avLst/>
          </a:prstGeom>
          <a:noFill/>
          <a:ln/>
        </p:spPr>
        <p:txBody>
          <a:bodyPr wrap="none" lIns="0" tIns="0" rIns="0" bIns="0" rtlCol="0" anchor="t"/>
          <a:lstStyle/>
          <a:p>
            <a:pPr algn="l" indent="0" marL="0">
              <a:lnSpc>
                <a:spcPts val="2100"/>
              </a:lnSpc>
              <a:buNone/>
            </a:pPr>
            <a:r>
              <a:rPr lang="en-US" sz="1300" dirty="0">
                <a:solidFill>
                  <a:srgbClr val="E5DCE6"/>
                </a:solidFill>
                <a:latin typeface="Montserrat" pitchFamily="34" charset="0"/>
                <a:ea typeface="Montserrat" pitchFamily="34" charset="-122"/>
                <a:cs typeface="Montserrat" pitchFamily="34" charset="-120"/>
              </a:rPr>
              <a:t>Гістограми</a:t>
            </a:r>
            <a:endParaRPr lang="en-US" sz="1300" dirty="0"/>
          </a:p>
        </p:txBody>
      </p:sp>
      <p:sp>
        <p:nvSpPr>
          <p:cNvPr id="10" name="Text 8"/>
          <p:cNvSpPr/>
          <p:nvPr/>
        </p:nvSpPr>
        <p:spPr>
          <a:xfrm>
            <a:off x="2849523" y="3017996"/>
            <a:ext cx="4291965" cy="271939"/>
          </a:xfrm>
          <a:prstGeom prst="rect">
            <a:avLst/>
          </a:prstGeom>
          <a:noFill/>
          <a:ln/>
        </p:spPr>
        <p:txBody>
          <a:bodyPr wrap="none" lIns="0" tIns="0" rIns="0" bIns="0" rtlCol="0" anchor="t"/>
          <a:lstStyle/>
          <a:p>
            <a:pPr algn="l" indent="0" marL="0">
              <a:lnSpc>
                <a:spcPts val="2100"/>
              </a:lnSpc>
              <a:buNone/>
            </a:pPr>
            <a:r>
              <a:rPr lang="en-US" sz="1300" dirty="0">
                <a:solidFill>
                  <a:srgbClr val="E5DCE6"/>
                </a:solidFill>
                <a:latin typeface="Montserrat" pitchFamily="34" charset="0"/>
                <a:ea typeface="Montserrat" pitchFamily="34" charset="-122"/>
                <a:cs typeface="Montserrat" pitchFamily="34" charset="-120"/>
              </a:rPr>
              <a:t>Візуалізація розподілу даних</a:t>
            </a:r>
            <a:endParaRPr lang="en-US" sz="1300" dirty="0"/>
          </a:p>
        </p:txBody>
      </p:sp>
      <p:sp>
        <p:nvSpPr>
          <p:cNvPr id="11" name="Text 9"/>
          <p:cNvSpPr/>
          <p:nvPr/>
        </p:nvSpPr>
        <p:spPr>
          <a:xfrm>
            <a:off x="7488912" y="3017996"/>
            <a:ext cx="6284119" cy="543878"/>
          </a:xfrm>
          <a:prstGeom prst="rect">
            <a:avLst/>
          </a:prstGeom>
          <a:noFill/>
          <a:ln/>
        </p:spPr>
        <p:txBody>
          <a:bodyPr wrap="square" lIns="0" tIns="0" rIns="0" bIns="0" rtlCol="0" anchor="t"/>
          <a:lstStyle/>
          <a:p>
            <a:pPr algn="l" indent="0" marL="0">
              <a:lnSpc>
                <a:spcPts val="2100"/>
              </a:lnSpc>
              <a:buNone/>
            </a:pPr>
            <a:r>
              <a:rPr lang="en-US" sz="1300" dirty="0">
                <a:solidFill>
                  <a:srgbClr val="E5DCE6"/>
                </a:solidFill>
                <a:latin typeface="Montserrat" pitchFamily="34" charset="0"/>
                <a:ea typeface="Montserrat" pitchFamily="34" charset="-122"/>
                <a:cs typeface="Montserrat" pitchFamily="34" charset="-120"/>
              </a:rPr>
              <a:t>Метрики продуктивності, аналіз часу відгуку, планування потужностей</a:t>
            </a:r>
            <a:endParaRPr lang="en-US" sz="1300" dirty="0"/>
          </a:p>
        </p:txBody>
      </p:sp>
      <p:sp>
        <p:nvSpPr>
          <p:cNvPr id="12" name="Shape 10"/>
          <p:cNvSpPr/>
          <p:nvPr/>
        </p:nvSpPr>
        <p:spPr>
          <a:xfrm>
            <a:off x="687467" y="3671411"/>
            <a:ext cx="13255466" cy="491014"/>
          </a:xfrm>
          <a:prstGeom prst="rect">
            <a:avLst/>
          </a:prstGeom>
          <a:solidFill>
            <a:srgbClr val="FFFFFF">
              <a:alpha val="4000"/>
            </a:srgbClr>
          </a:solidFill>
          <a:ln/>
        </p:spPr>
      </p:sp>
      <p:sp>
        <p:nvSpPr>
          <p:cNvPr id="13" name="Text 11"/>
          <p:cNvSpPr/>
          <p:nvPr/>
        </p:nvSpPr>
        <p:spPr>
          <a:xfrm>
            <a:off x="857488" y="3780949"/>
            <a:ext cx="1644610" cy="271939"/>
          </a:xfrm>
          <a:prstGeom prst="rect">
            <a:avLst/>
          </a:prstGeom>
          <a:noFill/>
          <a:ln/>
        </p:spPr>
        <p:txBody>
          <a:bodyPr wrap="none" lIns="0" tIns="0" rIns="0" bIns="0" rtlCol="0" anchor="t"/>
          <a:lstStyle/>
          <a:p>
            <a:pPr algn="l" indent="0" marL="0">
              <a:lnSpc>
                <a:spcPts val="2100"/>
              </a:lnSpc>
              <a:buNone/>
            </a:pPr>
            <a:r>
              <a:rPr lang="en-US" sz="1300" dirty="0">
                <a:solidFill>
                  <a:srgbClr val="E5DCE6"/>
                </a:solidFill>
                <a:latin typeface="Montserrat" pitchFamily="34" charset="0"/>
                <a:ea typeface="Montserrat" pitchFamily="34" charset="-122"/>
                <a:cs typeface="Montserrat" pitchFamily="34" charset="-120"/>
              </a:rPr>
              <a:t>Діаграми Парето</a:t>
            </a:r>
            <a:endParaRPr lang="en-US" sz="1300" dirty="0"/>
          </a:p>
        </p:txBody>
      </p:sp>
      <p:sp>
        <p:nvSpPr>
          <p:cNvPr id="14" name="Text 12"/>
          <p:cNvSpPr/>
          <p:nvPr/>
        </p:nvSpPr>
        <p:spPr>
          <a:xfrm>
            <a:off x="2849523" y="3780949"/>
            <a:ext cx="4291965" cy="271939"/>
          </a:xfrm>
          <a:prstGeom prst="rect">
            <a:avLst/>
          </a:prstGeom>
          <a:noFill/>
          <a:ln/>
        </p:spPr>
        <p:txBody>
          <a:bodyPr wrap="none" lIns="0" tIns="0" rIns="0" bIns="0" rtlCol="0" anchor="t"/>
          <a:lstStyle/>
          <a:p>
            <a:pPr algn="l" indent="0" marL="0">
              <a:lnSpc>
                <a:spcPts val="2100"/>
              </a:lnSpc>
              <a:buNone/>
            </a:pPr>
            <a:r>
              <a:rPr lang="en-US" sz="1300" dirty="0">
                <a:solidFill>
                  <a:srgbClr val="E5DCE6"/>
                </a:solidFill>
                <a:latin typeface="Montserrat" pitchFamily="34" charset="0"/>
                <a:ea typeface="Montserrat" pitchFamily="34" charset="-122"/>
                <a:cs typeface="Montserrat" pitchFamily="34" charset="-120"/>
              </a:rPr>
              <a:t>Виявлення життєво важливих факторів</a:t>
            </a:r>
            <a:endParaRPr lang="en-US" sz="1300" dirty="0"/>
          </a:p>
        </p:txBody>
      </p:sp>
      <p:sp>
        <p:nvSpPr>
          <p:cNvPr id="15" name="Text 13"/>
          <p:cNvSpPr/>
          <p:nvPr/>
        </p:nvSpPr>
        <p:spPr>
          <a:xfrm>
            <a:off x="7488912" y="3780949"/>
            <a:ext cx="6284119" cy="271939"/>
          </a:xfrm>
          <a:prstGeom prst="rect">
            <a:avLst/>
          </a:prstGeom>
          <a:noFill/>
          <a:ln/>
        </p:spPr>
        <p:txBody>
          <a:bodyPr wrap="none" lIns="0" tIns="0" rIns="0" bIns="0" rtlCol="0" anchor="t"/>
          <a:lstStyle/>
          <a:p>
            <a:pPr algn="l" indent="0" marL="0">
              <a:lnSpc>
                <a:spcPts val="2100"/>
              </a:lnSpc>
              <a:buNone/>
            </a:pPr>
            <a:r>
              <a:rPr lang="en-US" sz="1300" dirty="0">
                <a:solidFill>
                  <a:srgbClr val="E5DCE6"/>
                </a:solidFill>
                <a:latin typeface="Montserrat" pitchFamily="34" charset="0"/>
                <a:ea typeface="Montserrat" pitchFamily="34" charset="-122"/>
                <a:cs typeface="Montserrat" pitchFamily="34" charset="-120"/>
              </a:rPr>
              <a:t>Визначення пріоритетів для усунення дефектів, розподіл ресурсів</a:t>
            </a:r>
            <a:endParaRPr lang="en-US" sz="1300" dirty="0"/>
          </a:p>
        </p:txBody>
      </p:sp>
      <p:sp>
        <p:nvSpPr>
          <p:cNvPr id="16" name="Shape 14"/>
          <p:cNvSpPr/>
          <p:nvPr/>
        </p:nvSpPr>
        <p:spPr>
          <a:xfrm>
            <a:off x="687467" y="4162425"/>
            <a:ext cx="13255466" cy="1306830"/>
          </a:xfrm>
          <a:prstGeom prst="rect">
            <a:avLst/>
          </a:prstGeom>
          <a:solidFill>
            <a:srgbClr val="000000">
              <a:alpha val="4000"/>
            </a:srgbClr>
          </a:solidFill>
          <a:ln/>
        </p:spPr>
      </p:sp>
      <p:sp>
        <p:nvSpPr>
          <p:cNvPr id="17" name="Text 15"/>
          <p:cNvSpPr/>
          <p:nvPr/>
        </p:nvSpPr>
        <p:spPr>
          <a:xfrm>
            <a:off x="857488" y="4271963"/>
            <a:ext cx="1644610" cy="1087755"/>
          </a:xfrm>
          <a:prstGeom prst="rect">
            <a:avLst/>
          </a:prstGeom>
          <a:noFill/>
          <a:ln/>
        </p:spPr>
        <p:txBody>
          <a:bodyPr wrap="square" lIns="0" tIns="0" rIns="0" bIns="0" rtlCol="0" anchor="t"/>
          <a:lstStyle/>
          <a:p>
            <a:pPr algn="l" indent="0" marL="0">
              <a:lnSpc>
                <a:spcPts val="2100"/>
              </a:lnSpc>
              <a:buNone/>
            </a:pPr>
            <a:r>
              <a:rPr lang="en-US" sz="1300" dirty="0">
                <a:solidFill>
                  <a:srgbClr val="E5DCE6"/>
                </a:solidFill>
                <a:latin typeface="Montserrat" pitchFamily="34" charset="0"/>
                <a:ea typeface="Montserrat" pitchFamily="34" charset="-122"/>
                <a:cs typeface="Montserrat" pitchFamily="34" charset="-120"/>
              </a:rPr>
              <a:t>Діаграми причинно-наслідкових зв'язків</a:t>
            </a:r>
            <a:endParaRPr lang="en-US" sz="1300" dirty="0"/>
          </a:p>
        </p:txBody>
      </p:sp>
      <p:sp>
        <p:nvSpPr>
          <p:cNvPr id="18" name="Text 16"/>
          <p:cNvSpPr/>
          <p:nvPr/>
        </p:nvSpPr>
        <p:spPr>
          <a:xfrm>
            <a:off x="2849523" y="4271963"/>
            <a:ext cx="4291965" cy="271939"/>
          </a:xfrm>
          <a:prstGeom prst="rect">
            <a:avLst/>
          </a:prstGeom>
          <a:noFill/>
          <a:ln/>
        </p:spPr>
        <p:txBody>
          <a:bodyPr wrap="none" lIns="0" tIns="0" rIns="0" bIns="0" rtlCol="0" anchor="t"/>
          <a:lstStyle/>
          <a:p>
            <a:pPr algn="l" indent="0" marL="0">
              <a:lnSpc>
                <a:spcPts val="2100"/>
              </a:lnSpc>
              <a:buNone/>
            </a:pPr>
            <a:r>
              <a:rPr lang="en-US" sz="1300" dirty="0">
                <a:solidFill>
                  <a:srgbClr val="E5DCE6"/>
                </a:solidFill>
                <a:latin typeface="Montserrat" pitchFamily="34" charset="0"/>
                <a:ea typeface="Montserrat" pitchFamily="34" charset="-122"/>
                <a:cs typeface="Montserrat" pitchFamily="34" charset="-120"/>
              </a:rPr>
              <a:t>Систематичний аналіз першопричин</a:t>
            </a:r>
            <a:endParaRPr lang="en-US" sz="1300" dirty="0"/>
          </a:p>
        </p:txBody>
      </p:sp>
      <p:sp>
        <p:nvSpPr>
          <p:cNvPr id="19" name="Text 17"/>
          <p:cNvSpPr/>
          <p:nvPr/>
        </p:nvSpPr>
        <p:spPr>
          <a:xfrm>
            <a:off x="7488912" y="4271963"/>
            <a:ext cx="6284119" cy="271939"/>
          </a:xfrm>
          <a:prstGeom prst="rect">
            <a:avLst/>
          </a:prstGeom>
          <a:noFill/>
          <a:ln/>
        </p:spPr>
        <p:txBody>
          <a:bodyPr wrap="none" lIns="0" tIns="0" rIns="0" bIns="0" rtlCol="0" anchor="t"/>
          <a:lstStyle/>
          <a:p>
            <a:pPr algn="l" indent="0" marL="0">
              <a:lnSpc>
                <a:spcPts val="2100"/>
              </a:lnSpc>
              <a:buNone/>
            </a:pPr>
            <a:r>
              <a:rPr lang="en-US" sz="1300" dirty="0">
                <a:solidFill>
                  <a:srgbClr val="E5DCE6"/>
                </a:solidFill>
                <a:latin typeface="Montserrat" pitchFamily="34" charset="0"/>
                <a:ea typeface="Montserrat" pitchFamily="34" charset="-122"/>
                <a:cs typeface="Montserrat" pitchFamily="34" charset="-120"/>
              </a:rPr>
              <a:t>Діагностика проблем, виявлення ризиків, вдосконалення процесів</a:t>
            </a:r>
            <a:endParaRPr lang="en-US" sz="1300" dirty="0"/>
          </a:p>
        </p:txBody>
      </p:sp>
      <p:sp>
        <p:nvSpPr>
          <p:cNvPr id="20" name="Shape 18"/>
          <p:cNvSpPr/>
          <p:nvPr/>
        </p:nvSpPr>
        <p:spPr>
          <a:xfrm>
            <a:off x="687467" y="5469255"/>
            <a:ext cx="13255466" cy="762953"/>
          </a:xfrm>
          <a:prstGeom prst="rect">
            <a:avLst/>
          </a:prstGeom>
          <a:solidFill>
            <a:srgbClr val="FFFFFF">
              <a:alpha val="4000"/>
            </a:srgbClr>
          </a:solidFill>
          <a:ln/>
        </p:spPr>
      </p:sp>
      <p:sp>
        <p:nvSpPr>
          <p:cNvPr id="21" name="Text 19"/>
          <p:cNvSpPr/>
          <p:nvPr/>
        </p:nvSpPr>
        <p:spPr>
          <a:xfrm>
            <a:off x="857488" y="5578792"/>
            <a:ext cx="1644610" cy="543878"/>
          </a:xfrm>
          <a:prstGeom prst="rect">
            <a:avLst/>
          </a:prstGeom>
          <a:noFill/>
          <a:ln/>
        </p:spPr>
        <p:txBody>
          <a:bodyPr wrap="square" lIns="0" tIns="0" rIns="0" bIns="0" rtlCol="0" anchor="t"/>
          <a:lstStyle/>
          <a:p>
            <a:pPr algn="l" indent="0" marL="0">
              <a:lnSpc>
                <a:spcPts val="2100"/>
              </a:lnSpc>
              <a:buNone/>
            </a:pPr>
            <a:r>
              <a:rPr lang="en-US" sz="1300" dirty="0">
                <a:solidFill>
                  <a:srgbClr val="E5DCE6"/>
                </a:solidFill>
                <a:latin typeface="Montserrat" pitchFamily="34" charset="0"/>
                <a:ea typeface="Montserrat" pitchFamily="34" charset="-122"/>
                <a:cs typeface="Montserrat" pitchFamily="34" charset="-120"/>
              </a:rPr>
              <a:t>Діаграми розсіювання</a:t>
            </a:r>
            <a:endParaRPr lang="en-US" sz="1300" dirty="0"/>
          </a:p>
        </p:txBody>
      </p:sp>
      <p:sp>
        <p:nvSpPr>
          <p:cNvPr id="22" name="Text 20"/>
          <p:cNvSpPr/>
          <p:nvPr/>
        </p:nvSpPr>
        <p:spPr>
          <a:xfrm>
            <a:off x="2849523" y="5578792"/>
            <a:ext cx="4291965" cy="271939"/>
          </a:xfrm>
          <a:prstGeom prst="rect">
            <a:avLst/>
          </a:prstGeom>
          <a:noFill/>
          <a:ln/>
        </p:spPr>
        <p:txBody>
          <a:bodyPr wrap="none" lIns="0" tIns="0" rIns="0" bIns="0" rtlCol="0" anchor="t"/>
          <a:lstStyle/>
          <a:p>
            <a:pPr algn="l" indent="0" marL="0">
              <a:lnSpc>
                <a:spcPts val="2100"/>
              </a:lnSpc>
              <a:buNone/>
            </a:pPr>
            <a:r>
              <a:rPr lang="en-US" sz="1300" dirty="0">
                <a:solidFill>
                  <a:srgbClr val="E5DCE6"/>
                </a:solidFill>
                <a:latin typeface="Montserrat" pitchFamily="34" charset="0"/>
                <a:ea typeface="Montserrat" pitchFamily="34" charset="-122"/>
                <a:cs typeface="Montserrat" pitchFamily="34" charset="-120"/>
              </a:rPr>
              <a:t>Аналіз взаємозв'язків між змінними</a:t>
            </a:r>
            <a:endParaRPr lang="en-US" sz="1300" dirty="0"/>
          </a:p>
        </p:txBody>
      </p:sp>
      <p:sp>
        <p:nvSpPr>
          <p:cNvPr id="23" name="Text 21"/>
          <p:cNvSpPr/>
          <p:nvPr/>
        </p:nvSpPr>
        <p:spPr>
          <a:xfrm>
            <a:off x="7488912" y="5578792"/>
            <a:ext cx="6284119" cy="271939"/>
          </a:xfrm>
          <a:prstGeom prst="rect">
            <a:avLst/>
          </a:prstGeom>
          <a:noFill/>
          <a:ln/>
        </p:spPr>
        <p:txBody>
          <a:bodyPr wrap="none" lIns="0" tIns="0" rIns="0" bIns="0" rtlCol="0" anchor="t"/>
          <a:lstStyle/>
          <a:p>
            <a:pPr algn="l" indent="0" marL="0">
              <a:lnSpc>
                <a:spcPts val="2100"/>
              </a:lnSpc>
              <a:buNone/>
            </a:pPr>
            <a:r>
              <a:rPr lang="en-US" sz="1300" dirty="0">
                <a:solidFill>
                  <a:srgbClr val="E5DCE6"/>
                </a:solidFill>
                <a:latin typeface="Montserrat" pitchFamily="34" charset="0"/>
                <a:ea typeface="Montserrat" pitchFamily="34" charset="-122"/>
                <a:cs typeface="Montserrat" pitchFamily="34" charset="-120"/>
              </a:rPr>
              <a:t>Кореляційний аналіз, взаємозв'язки факторів, оцінка впливу</a:t>
            </a:r>
            <a:endParaRPr lang="en-US" sz="1300" dirty="0"/>
          </a:p>
        </p:txBody>
      </p:sp>
      <p:sp>
        <p:nvSpPr>
          <p:cNvPr id="24" name="Shape 22"/>
          <p:cNvSpPr/>
          <p:nvPr/>
        </p:nvSpPr>
        <p:spPr>
          <a:xfrm>
            <a:off x="687467" y="6232208"/>
            <a:ext cx="13255466" cy="762953"/>
          </a:xfrm>
          <a:prstGeom prst="rect">
            <a:avLst/>
          </a:prstGeom>
          <a:solidFill>
            <a:srgbClr val="000000">
              <a:alpha val="4000"/>
            </a:srgbClr>
          </a:solidFill>
          <a:ln/>
        </p:spPr>
      </p:sp>
      <p:sp>
        <p:nvSpPr>
          <p:cNvPr id="25" name="Text 23"/>
          <p:cNvSpPr/>
          <p:nvPr/>
        </p:nvSpPr>
        <p:spPr>
          <a:xfrm>
            <a:off x="857488" y="6341745"/>
            <a:ext cx="1644610" cy="271939"/>
          </a:xfrm>
          <a:prstGeom prst="rect">
            <a:avLst/>
          </a:prstGeom>
          <a:noFill/>
          <a:ln/>
        </p:spPr>
        <p:txBody>
          <a:bodyPr wrap="none" lIns="0" tIns="0" rIns="0" bIns="0" rtlCol="0" anchor="t"/>
          <a:lstStyle/>
          <a:p>
            <a:pPr algn="l" indent="0" marL="0">
              <a:lnSpc>
                <a:spcPts val="2100"/>
              </a:lnSpc>
              <a:buNone/>
            </a:pPr>
            <a:r>
              <a:rPr lang="en-US" sz="1300" dirty="0">
                <a:solidFill>
                  <a:srgbClr val="E5DCE6"/>
                </a:solidFill>
                <a:latin typeface="Montserrat" pitchFamily="34" charset="0"/>
                <a:ea typeface="Montserrat" pitchFamily="34" charset="-122"/>
                <a:cs typeface="Montserrat" pitchFamily="34" charset="-120"/>
              </a:rPr>
              <a:t>Стратифікація</a:t>
            </a:r>
            <a:endParaRPr lang="en-US" sz="1300" dirty="0"/>
          </a:p>
        </p:txBody>
      </p:sp>
      <p:sp>
        <p:nvSpPr>
          <p:cNvPr id="26" name="Text 24"/>
          <p:cNvSpPr/>
          <p:nvPr/>
        </p:nvSpPr>
        <p:spPr>
          <a:xfrm>
            <a:off x="2849523" y="6341745"/>
            <a:ext cx="4291965" cy="271939"/>
          </a:xfrm>
          <a:prstGeom prst="rect">
            <a:avLst/>
          </a:prstGeom>
          <a:noFill/>
          <a:ln/>
        </p:spPr>
        <p:txBody>
          <a:bodyPr wrap="none" lIns="0" tIns="0" rIns="0" bIns="0" rtlCol="0" anchor="t"/>
          <a:lstStyle/>
          <a:p>
            <a:pPr algn="l" indent="0" marL="0">
              <a:lnSpc>
                <a:spcPts val="2100"/>
              </a:lnSpc>
              <a:buNone/>
            </a:pPr>
            <a:r>
              <a:rPr lang="en-US" sz="1300" dirty="0">
                <a:solidFill>
                  <a:srgbClr val="E5DCE6"/>
                </a:solidFill>
                <a:latin typeface="Montserrat" pitchFamily="34" charset="0"/>
                <a:ea typeface="Montserrat" pitchFamily="34" charset="-122"/>
                <a:cs typeface="Montserrat" pitchFamily="34" charset="-120"/>
              </a:rPr>
              <a:t>Поділ даних на значущі підгрупи</a:t>
            </a:r>
            <a:endParaRPr lang="en-US" sz="1300" dirty="0"/>
          </a:p>
        </p:txBody>
      </p:sp>
      <p:sp>
        <p:nvSpPr>
          <p:cNvPr id="27" name="Text 25"/>
          <p:cNvSpPr/>
          <p:nvPr/>
        </p:nvSpPr>
        <p:spPr>
          <a:xfrm>
            <a:off x="7488912" y="6341745"/>
            <a:ext cx="6284119" cy="543878"/>
          </a:xfrm>
          <a:prstGeom prst="rect">
            <a:avLst/>
          </a:prstGeom>
          <a:noFill/>
          <a:ln/>
        </p:spPr>
        <p:txBody>
          <a:bodyPr wrap="square" lIns="0" tIns="0" rIns="0" bIns="0" rtlCol="0" anchor="t"/>
          <a:lstStyle/>
          <a:p>
            <a:pPr algn="l" indent="0" marL="0">
              <a:lnSpc>
                <a:spcPts val="2100"/>
              </a:lnSpc>
              <a:buNone/>
            </a:pPr>
            <a:r>
              <a:rPr lang="en-US" sz="1300" dirty="0">
                <a:solidFill>
                  <a:srgbClr val="E5DCE6"/>
                </a:solidFill>
                <a:latin typeface="Montserrat" pitchFamily="34" charset="0"/>
                <a:ea typeface="Montserrat" pitchFamily="34" charset="-122"/>
                <a:cs typeface="Montserrat" pitchFamily="34" charset="-120"/>
              </a:rPr>
              <a:t>Сегментований аналіз, цільові вдосконалення, виявлення закономірностей</a:t>
            </a:r>
            <a:endParaRPr lang="en-US" sz="1300" dirty="0"/>
          </a:p>
        </p:txBody>
      </p:sp>
      <p:sp>
        <p:nvSpPr>
          <p:cNvPr id="28" name="Shape 26"/>
          <p:cNvSpPr/>
          <p:nvPr/>
        </p:nvSpPr>
        <p:spPr>
          <a:xfrm>
            <a:off x="687467" y="6995160"/>
            <a:ext cx="13255466" cy="491014"/>
          </a:xfrm>
          <a:prstGeom prst="rect">
            <a:avLst/>
          </a:prstGeom>
          <a:solidFill>
            <a:srgbClr val="FFFFFF">
              <a:alpha val="4000"/>
            </a:srgbClr>
          </a:solidFill>
          <a:ln/>
        </p:spPr>
      </p:sp>
      <p:sp>
        <p:nvSpPr>
          <p:cNvPr id="29" name="Text 27"/>
          <p:cNvSpPr/>
          <p:nvPr/>
        </p:nvSpPr>
        <p:spPr>
          <a:xfrm>
            <a:off x="857488" y="7104698"/>
            <a:ext cx="1644610" cy="271939"/>
          </a:xfrm>
          <a:prstGeom prst="rect">
            <a:avLst/>
          </a:prstGeom>
          <a:noFill/>
          <a:ln/>
        </p:spPr>
        <p:txBody>
          <a:bodyPr wrap="none" lIns="0" tIns="0" rIns="0" bIns="0" rtlCol="0" anchor="t"/>
          <a:lstStyle/>
          <a:p>
            <a:pPr algn="l" indent="0" marL="0">
              <a:lnSpc>
                <a:spcPts val="2100"/>
              </a:lnSpc>
              <a:buNone/>
            </a:pPr>
            <a:r>
              <a:rPr lang="en-US" sz="1300" dirty="0">
                <a:solidFill>
                  <a:srgbClr val="E5DCE6"/>
                </a:solidFill>
                <a:latin typeface="Montserrat" pitchFamily="34" charset="0"/>
                <a:ea typeface="Montserrat" pitchFamily="34" charset="-122"/>
                <a:cs typeface="Montserrat" pitchFamily="34" charset="-120"/>
              </a:rPr>
              <a:t>Контрольні карти</a:t>
            </a:r>
            <a:endParaRPr lang="en-US" sz="1300" dirty="0"/>
          </a:p>
        </p:txBody>
      </p:sp>
      <p:sp>
        <p:nvSpPr>
          <p:cNvPr id="30" name="Text 28"/>
          <p:cNvSpPr/>
          <p:nvPr/>
        </p:nvSpPr>
        <p:spPr>
          <a:xfrm>
            <a:off x="2849523" y="7104698"/>
            <a:ext cx="4291965" cy="271939"/>
          </a:xfrm>
          <a:prstGeom prst="rect">
            <a:avLst/>
          </a:prstGeom>
          <a:noFill/>
          <a:ln/>
        </p:spPr>
        <p:txBody>
          <a:bodyPr wrap="none" lIns="0" tIns="0" rIns="0" bIns="0" rtlCol="0" anchor="t"/>
          <a:lstStyle/>
          <a:p>
            <a:pPr algn="l" indent="0" marL="0">
              <a:lnSpc>
                <a:spcPts val="2100"/>
              </a:lnSpc>
              <a:buNone/>
            </a:pPr>
            <a:r>
              <a:rPr lang="en-US" sz="1300" dirty="0">
                <a:solidFill>
                  <a:srgbClr val="E5DCE6"/>
                </a:solidFill>
                <a:latin typeface="Montserrat" pitchFamily="34" charset="0"/>
                <a:ea typeface="Montserrat" pitchFamily="34" charset="-122"/>
                <a:cs typeface="Montserrat" pitchFamily="34" charset="-120"/>
              </a:rPr>
              <a:t>Моніторинг стабільності та варіації процесу</a:t>
            </a:r>
            <a:endParaRPr lang="en-US" sz="1300" dirty="0"/>
          </a:p>
        </p:txBody>
      </p:sp>
      <p:sp>
        <p:nvSpPr>
          <p:cNvPr id="31" name="Text 29"/>
          <p:cNvSpPr/>
          <p:nvPr/>
        </p:nvSpPr>
        <p:spPr>
          <a:xfrm>
            <a:off x="7488912" y="7104698"/>
            <a:ext cx="6284119" cy="271939"/>
          </a:xfrm>
          <a:prstGeom prst="rect">
            <a:avLst/>
          </a:prstGeom>
          <a:noFill/>
          <a:ln/>
        </p:spPr>
        <p:txBody>
          <a:bodyPr wrap="none" lIns="0" tIns="0" rIns="0" bIns="0" rtlCol="0" anchor="t"/>
          <a:lstStyle/>
          <a:p>
            <a:pPr algn="l" indent="0" marL="0">
              <a:lnSpc>
                <a:spcPts val="2100"/>
              </a:lnSpc>
              <a:buNone/>
            </a:pPr>
            <a:r>
              <a:rPr lang="en-US" sz="1300" dirty="0">
                <a:solidFill>
                  <a:srgbClr val="E5DCE6"/>
                </a:solidFill>
                <a:latin typeface="Montserrat" pitchFamily="34" charset="0"/>
                <a:ea typeface="Montserrat" pitchFamily="34" charset="-122"/>
                <a:cs typeface="Montserrat" pitchFamily="34" charset="-120"/>
              </a:rPr>
              <a:t>Контроль процесу, аналіз тенденцій, оцінка стабільності</a:t>
            </a:r>
            <a:endParaRPr lang="en-US" sz="13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152078" y="547330"/>
            <a:ext cx="5753338" cy="259913"/>
          </a:xfrm>
          <a:prstGeom prst="rect">
            <a:avLst/>
          </a:prstGeom>
          <a:noFill/>
          <a:ln/>
        </p:spPr>
        <p:txBody>
          <a:bodyPr wrap="none" lIns="0" tIns="0" rIns="0" bIns="0" rtlCol="0" anchor="t"/>
          <a:lstStyle/>
          <a:p>
            <a:pPr algn="l" indent="0" marL="0">
              <a:lnSpc>
                <a:spcPts val="2000"/>
              </a:lnSpc>
              <a:buNone/>
            </a:pPr>
            <a:r>
              <a:rPr lang="en-US" sz="1600" b="1" dirty="0">
                <a:solidFill>
                  <a:srgbClr val="EEAEF6"/>
                </a:solidFill>
                <a:latin typeface="Bricolage Grotesque Extra Bold" pitchFamily="34" charset="0"/>
                <a:ea typeface="Bricolage Grotesque Extra Bold" pitchFamily="34" charset="-122"/>
                <a:cs typeface="Bricolage Grotesque Extra Bold" pitchFamily="34" charset="-120"/>
              </a:rPr>
              <a:t>Ключові етапи та застосування діаграм розсіювання</a:t>
            </a:r>
            <a:endParaRPr lang="en-US" sz="1600" dirty="0"/>
          </a:p>
        </p:txBody>
      </p:sp>
      <p:sp>
        <p:nvSpPr>
          <p:cNvPr id="4" name="Shape 1"/>
          <p:cNvSpPr/>
          <p:nvPr/>
        </p:nvSpPr>
        <p:spPr>
          <a:xfrm>
            <a:off x="6152078" y="1243965"/>
            <a:ext cx="7812643" cy="1497330"/>
          </a:xfrm>
          <a:prstGeom prst="roundRect">
            <a:avLst>
              <a:gd name="adj" fmla="val 7328"/>
            </a:avLst>
          </a:prstGeom>
          <a:solidFill>
            <a:srgbClr val="090E3F"/>
          </a:solidFill>
          <a:ln/>
        </p:spPr>
      </p:sp>
      <p:sp>
        <p:nvSpPr>
          <p:cNvPr id="5" name="Shape 2"/>
          <p:cNvSpPr/>
          <p:nvPr/>
        </p:nvSpPr>
        <p:spPr>
          <a:xfrm>
            <a:off x="6152078" y="1221105"/>
            <a:ext cx="7812643" cy="91440"/>
          </a:xfrm>
          <a:prstGeom prst="roundRect">
            <a:avLst>
              <a:gd name="adj" fmla="val 76449"/>
            </a:avLst>
          </a:prstGeom>
          <a:solidFill>
            <a:srgbClr val="EEAEF6"/>
          </a:solidFill>
          <a:ln/>
        </p:spPr>
      </p:sp>
      <p:sp>
        <p:nvSpPr>
          <p:cNvPr id="6" name="Shape 3"/>
          <p:cNvSpPr/>
          <p:nvPr/>
        </p:nvSpPr>
        <p:spPr>
          <a:xfrm>
            <a:off x="9808785" y="994410"/>
            <a:ext cx="499229" cy="499229"/>
          </a:xfrm>
          <a:prstGeom prst="roundRect">
            <a:avLst>
              <a:gd name="adj" fmla="val 183162"/>
            </a:avLst>
          </a:prstGeom>
          <a:solidFill>
            <a:srgbClr val="EEAEF6"/>
          </a:solidFill>
          <a:ln/>
        </p:spPr>
      </p:sp>
      <p:sp>
        <p:nvSpPr>
          <p:cNvPr id="7" name="Text 4"/>
          <p:cNvSpPr/>
          <p:nvPr/>
        </p:nvSpPr>
        <p:spPr>
          <a:xfrm>
            <a:off x="9958566" y="1119187"/>
            <a:ext cx="199668" cy="249555"/>
          </a:xfrm>
          <a:prstGeom prst="rect">
            <a:avLst/>
          </a:prstGeom>
          <a:noFill/>
          <a:ln/>
        </p:spPr>
        <p:txBody>
          <a:bodyPr wrap="none" lIns="0" tIns="0" rIns="0" bIns="0" rtlCol="0" anchor="t"/>
          <a:lstStyle/>
          <a:p>
            <a:pPr algn="l" indent="0" marL="0">
              <a:lnSpc>
                <a:spcPts val="2500"/>
              </a:lnSpc>
              <a:buNone/>
            </a:pPr>
            <a:r>
              <a:rPr lang="en-US" sz="1550" b="1" dirty="0">
                <a:solidFill>
                  <a:srgbClr val="000000"/>
                </a:solidFill>
                <a:latin typeface="Bricolage Grotesque Extra Bold" pitchFamily="34" charset="0"/>
                <a:ea typeface="Bricolage Grotesque Extra Bold" pitchFamily="34" charset="-122"/>
                <a:cs typeface="Bricolage Grotesque Extra Bold" pitchFamily="34" charset="-120"/>
              </a:rPr>
              <a:t>1</a:t>
            </a:r>
            <a:endParaRPr lang="en-US" sz="1550" dirty="0"/>
          </a:p>
        </p:txBody>
      </p:sp>
      <p:sp>
        <p:nvSpPr>
          <p:cNvPr id="8" name="Text 5"/>
          <p:cNvSpPr/>
          <p:nvPr/>
        </p:nvSpPr>
        <p:spPr>
          <a:xfrm>
            <a:off x="6341269" y="1659969"/>
            <a:ext cx="2080498" cy="259913"/>
          </a:xfrm>
          <a:prstGeom prst="rect">
            <a:avLst/>
          </a:prstGeom>
          <a:noFill/>
          <a:ln/>
        </p:spPr>
        <p:txBody>
          <a:bodyPr wrap="none" lIns="0" tIns="0" rIns="0" bIns="0" rtlCol="0" anchor="t"/>
          <a:lstStyle/>
          <a:p>
            <a:pPr algn="l" indent="0" marL="0">
              <a:lnSpc>
                <a:spcPts val="2000"/>
              </a:lnSpc>
              <a:buNone/>
            </a:pPr>
            <a:r>
              <a:rPr lang="en-US" sz="1600" b="1" dirty="0">
                <a:solidFill>
                  <a:srgbClr val="E5DCE6"/>
                </a:solidFill>
                <a:latin typeface="Bricolage Grotesque Extra Bold" pitchFamily="34" charset="0"/>
                <a:ea typeface="Bricolage Grotesque Extra Bold" pitchFamily="34" charset="-122"/>
                <a:cs typeface="Bricolage Grotesque Extra Bold" pitchFamily="34" charset="-120"/>
              </a:rPr>
              <a:t>Збір парних даних</a:t>
            </a:r>
            <a:endParaRPr lang="en-US" sz="1600" dirty="0"/>
          </a:p>
        </p:txBody>
      </p:sp>
      <p:sp>
        <p:nvSpPr>
          <p:cNvPr id="9" name="Text 6"/>
          <p:cNvSpPr/>
          <p:nvPr/>
        </p:nvSpPr>
        <p:spPr>
          <a:xfrm>
            <a:off x="6341269" y="2019657"/>
            <a:ext cx="7434263" cy="532448"/>
          </a:xfrm>
          <a:prstGeom prst="rect">
            <a:avLst/>
          </a:prstGeom>
          <a:noFill/>
          <a:ln/>
        </p:spPr>
        <p:txBody>
          <a:bodyPr wrap="square" lIns="0" tIns="0" rIns="0" bIns="0" rtlCol="0" anchor="t"/>
          <a:lstStyle/>
          <a:p>
            <a:pPr algn="l" indent="0" marL="0">
              <a:lnSpc>
                <a:spcPts val="2050"/>
              </a:lnSpc>
              <a:buNone/>
            </a:pPr>
            <a:r>
              <a:rPr lang="en-US" sz="1300" dirty="0">
                <a:solidFill>
                  <a:srgbClr val="E5DCE6"/>
                </a:solidFill>
                <a:latin typeface="Montserrat" pitchFamily="34" charset="0"/>
                <a:ea typeface="Montserrat" pitchFamily="34" charset="-122"/>
                <a:cs typeface="Montserrat" pitchFamily="34" charset="-120"/>
              </a:rPr>
              <a:t>Збір зразків даних у парах для двох змінних, що цікавлять, є першим і найважливішим кроком для побудови діаграми розсіювання.</a:t>
            </a:r>
            <a:endParaRPr lang="en-US" sz="1300" dirty="0"/>
          </a:p>
        </p:txBody>
      </p:sp>
      <p:sp>
        <p:nvSpPr>
          <p:cNvPr id="10" name="Shape 7"/>
          <p:cNvSpPr/>
          <p:nvPr/>
        </p:nvSpPr>
        <p:spPr>
          <a:xfrm>
            <a:off x="6152078" y="3157180"/>
            <a:ext cx="7812643" cy="1231106"/>
          </a:xfrm>
          <a:prstGeom prst="roundRect">
            <a:avLst>
              <a:gd name="adj" fmla="val 8913"/>
            </a:avLst>
          </a:prstGeom>
          <a:solidFill>
            <a:srgbClr val="090E3F"/>
          </a:solidFill>
          <a:ln/>
        </p:spPr>
      </p:sp>
      <p:sp>
        <p:nvSpPr>
          <p:cNvPr id="11" name="Shape 8"/>
          <p:cNvSpPr/>
          <p:nvPr/>
        </p:nvSpPr>
        <p:spPr>
          <a:xfrm>
            <a:off x="6152078" y="3134320"/>
            <a:ext cx="7812643" cy="91440"/>
          </a:xfrm>
          <a:prstGeom prst="roundRect">
            <a:avLst>
              <a:gd name="adj" fmla="val 76449"/>
            </a:avLst>
          </a:prstGeom>
          <a:solidFill>
            <a:srgbClr val="EEAEF6"/>
          </a:solidFill>
          <a:ln/>
        </p:spPr>
      </p:sp>
      <p:sp>
        <p:nvSpPr>
          <p:cNvPr id="12" name="Shape 9"/>
          <p:cNvSpPr/>
          <p:nvPr/>
        </p:nvSpPr>
        <p:spPr>
          <a:xfrm>
            <a:off x="9808785" y="2907625"/>
            <a:ext cx="499229" cy="499229"/>
          </a:xfrm>
          <a:prstGeom prst="roundRect">
            <a:avLst>
              <a:gd name="adj" fmla="val 183162"/>
            </a:avLst>
          </a:prstGeom>
          <a:solidFill>
            <a:srgbClr val="EEAEF6"/>
          </a:solidFill>
          <a:ln/>
        </p:spPr>
      </p:sp>
      <p:sp>
        <p:nvSpPr>
          <p:cNvPr id="13" name="Text 10"/>
          <p:cNvSpPr/>
          <p:nvPr/>
        </p:nvSpPr>
        <p:spPr>
          <a:xfrm>
            <a:off x="9958566" y="3032403"/>
            <a:ext cx="199668" cy="249555"/>
          </a:xfrm>
          <a:prstGeom prst="rect">
            <a:avLst/>
          </a:prstGeom>
          <a:noFill/>
          <a:ln/>
        </p:spPr>
        <p:txBody>
          <a:bodyPr wrap="none" lIns="0" tIns="0" rIns="0" bIns="0" rtlCol="0" anchor="t"/>
          <a:lstStyle/>
          <a:p>
            <a:pPr algn="l" indent="0" marL="0">
              <a:lnSpc>
                <a:spcPts val="2500"/>
              </a:lnSpc>
              <a:buNone/>
            </a:pPr>
            <a:r>
              <a:rPr lang="en-US" sz="1550" b="1" dirty="0">
                <a:solidFill>
                  <a:srgbClr val="000000"/>
                </a:solidFill>
                <a:latin typeface="Bricolage Grotesque Extra Bold" pitchFamily="34" charset="0"/>
                <a:ea typeface="Bricolage Grotesque Extra Bold" pitchFamily="34" charset="-122"/>
                <a:cs typeface="Bricolage Grotesque Extra Bold" pitchFamily="34" charset="-120"/>
              </a:rPr>
              <a:t>2</a:t>
            </a:r>
            <a:endParaRPr lang="en-US" sz="1550" dirty="0"/>
          </a:p>
        </p:txBody>
      </p:sp>
      <p:sp>
        <p:nvSpPr>
          <p:cNvPr id="14" name="Text 11"/>
          <p:cNvSpPr/>
          <p:nvPr/>
        </p:nvSpPr>
        <p:spPr>
          <a:xfrm>
            <a:off x="6341269" y="3573185"/>
            <a:ext cx="2080498" cy="259913"/>
          </a:xfrm>
          <a:prstGeom prst="rect">
            <a:avLst/>
          </a:prstGeom>
          <a:noFill/>
          <a:ln/>
        </p:spPr>
        <p:txBody>
          <a:bodyPr wrap="none" lIns="0" tIns="0" rIns="0" bIns="0" rtlCol="0" anchor="t"/>
          <a:lstStyle/>
          <a:p>
            <a:pPr algn="l" indent="0" marL="0">
              <a:lnSpc>
                <a:spcPts val="2000"/>
              </a:lnSpc>
              <a:buNone/>
            </a:pPr>
            <a:r>
              <a:rPr lang="en-US" sz="1600" b="1" dirty="0">
                <a:solidFill>
                  <a:srgbClr val="E5DCE6"/>
                </a:solidFill>
                <a:latin typeface="Bricolage Grotesque Extra Bold" pitchFamily="34" charset="0"/>
                <a:ea typeface="Bricolage Grotesque Extra Bold" pitchFamily="34" charset="-122"/>
                <a:cs typeface="Bricolage Grotesque Extra Bold" pitchFamily="34" charset="-120"/>
              </a:rPr>
              <a:t>Побудова змінних</a:t>
            </a:r>
            <a:endParaRPr lang="en-US" sz="1600" dirty="0"/>
          </a:p>
        </p:txBody>
      </p:sp>
      <p:sp>
        <p:nvSpPr>
          <p:cNvPr id="15" name="Text 12"/>
          <p:cNvSpPr/>
          <p:nvPr/>
        </p:nvSpPr>
        <p:spPr>
          <a:xfrm>
            <a:off x="6341269" y="3932873"/>
            <a:ext cx="7434263" cy="266224"/>
          </a:xfrm>
          <a:prstGeom prst="rect">
            <a:avLst/>
          </a:prstGeom>
          <a:noFill/>
          <a:ln/>
        </p:spPr>
        <p:txBody>
          <a:bodyPr wrap="none" lIns="0" tIns="0" rIns="0" bIns="0" rtlCol="0" anchor="t"/>
          <a:lstStyle/>
          <a:p>
            <a:pPr algn="l" indent="0" marL="0">
              <a:lnSpc>
                <a:spcPts val="2050"/>
              </a:lnSpc>
              <a:buNone/>
            </a:pPr>
            <a:r>
              <a:rPr lang="en-US" sz="1300" dirty="0">
                <a:solidFill>
                  <a:srgbClr val="E5DCE6"/>
                </a:solidFill>
                <a:latin typeface="Montserrat" pitchFamily="34" charset="0"/>
                <a:ea typeface="Montserrat" pitchFamily="34" charset="-122"/>
                <a:cs typeface="Montserrat" pitchFamily="34" charset="-120"/>
              </a:rPr>
              <a:t>Незалежна змінна завжди відображається на осі X, а залежна змінна — на осі Y.</a:t>
            </a:r>
            <a:endParaRPr lang="en-US" sz="1300" dirty="0"/>
          </a:p>
        </p:txBody>
      </p:sp>
      <p:sp>
        <p:nvSpPr>
          <p:cNvPr id="16" name="Shape 13"/>
          <p:cNvSpPr/>
          <p:nvPr/>
        </p:nvSpPr>
        <p:spPr>
          <a:xfrm>
            <a:off x="6152078" y="4804172"/>
            <a:ext cx="7812643" cy="1231106"/>
          </a:xfrm>
          <a:prstGeom prst="roundRect">
            <a:avLst>
              <a:gd name="adj" fmla="val 8913"/>
            </a:avLst>
          </a:prstGeom>
          <a:solidFill>
            <a:srgbClr val="090E3F"/>
          </a:solidFill>
          <a:ln/>
        </p:spPr>
      </p:sp>
      <p:sp>
        <p:nvSpPr>
          <p:cNvPr id="17" name="Shape 14"/>
          <p:cNvSpPr/>
          <p:nvPr/>
        </p:nvSpPr>
        <p:spPr>
          <a:xfrm>
            <a:off x="6152078" y="4781312"/>
            <a:ext cx="7812643" cy="91440"/>
          </a:xfrm>
          <a:prstGeom prst="roundRect">
            <a:avLst>
              <a:gd name="adj" fmla="val 76449"/>
            </a:avLst>
          </a:prstGeom>
          <a:solidFill>
            <a:srgbClr val="EEAEF6"/>
          </a:solidFill>
          <a:ln/>
        </p:spPr>
      </p:sp>
      <p:sp>
        <p:nvSpPr>
          <p:cNvPr id="18" name="Shape 15"/>
          <p:cNvSpPr/>
          <p:nvPr/>
        </p:nvSpPr>
        <p:spPr>
          <a:xfrm>
            <a:off x="9808785" y="4554617"/>
            <a:ext cx="499229" cy="499229"/>
          </a:xfrm>
          <a:prstGeom prst="roundRect">
            <a:avLst>
              <a:gd name="adj" fmla="val 183162"/>
            </a:avLst>
          </a:prstGeom>
          <a:solidFill>
            <a:srgbClr val="EEAEF6"/>
          </a:solidFill>
          <a:ln/>
        </p:spPr>
      </p:sp>
      <p:sp>
        <p:nvSpPr>
          <p:cNvPr id="19" name="Text 16"/>
          <p:cNvSpPr/>
          <p:nvPr/>
        </p:nvSpPr>
        <p:spPr>
          <a:xfrm>
            <a:off x="9958566" y="4679394"/>
            <a:ext cx="199668" cy="249555"/>
          </a:xfrm>
          <a:prstGeom prst="rect">
            <a:avLst/>
          </a:prstGeom>
          <a:noFill/>
          <a:ln/>
        </p:spPr>
        <p:txBody>
          <a:bodyPr wrap="none" lIns="0" tIns="0" rIns="0" bIns="0" rtlCol="0" anchor="t"/>
          <a:lstStyle/>
          <a:p>
            <a:pPr algn="l" indent="0" marL="0">
              <a:lnSpc>
                <a:spcPts val="2500"/>
              </a:lnSpc>
              <a:buNone/>
            </a:pPr>
            <a:r>
              <a:rPr lang="en-US" sz="1550" b="1" dirty="0">
                <a:solidFill>
                  <a:srgbClr val="000000"/>
                </a:solidFill>
                <a:latin typeface="Bricolage Grotesque Extra Bold" pitchFamily="34" charset="0"/>
                <a:ea typeface="Bricolage Grotesque Extra Bold" pitchFamily="34" charset="-122"/>
                <a:cs typeface="Bricolage Grotesque Extra Bold" pitchFamily="34" charset="-120"/>
              </a:rPr>
              <a:t>3</a:t>
            </a:r>
            <a:endParaRPr lang="en-US" sz="1550" dirty="0"/>
          </a:p>
        </p:txBody>
      </p:sp>
      <p:sp>
        <p:nvSpPr>
          <p:cNvPr id="20" name="Text 17"/>
          <p:cNvSpPr/>
          <p:nvPr/>
        </p:nvSpPr>
        <p:spPr>
          <a:xfrm>
            <a:off x="6341269" y="5220176"/>
            <a:ext cx="2080498" cy="259913"/>
          </a:xfrm>
          <a:prstGeom prst="rect">
            <a:avLst/>
          </a:prstGeom>
          <a:noFill/>
          <a:ln/>
        </p:spPr>
        <p:txBody>
          <a:bodyPr wrap="none" lIns="0" tIns="0" rIns="0" bIns="0" rtlCol="0" anchor="t"/>
          <a:lstStyle/>
          <a:p>
            <a:pPr algn="l" indent="0" marL="0">
              <a:lnSpc>
                <a:spcPts val="2000"/>
              </a:lnSpc>
              <a:buNone/>
            </a:pPr>
            <a:r>
              <a:rPr lang="en-US" sz="1600" b="1" dirty="0">
                <a:solidFill>
                  <a:srgbClr val="E5DCE6"/>
                </a:solidFill>
                <a:latin typeface="Bricolage Grotesque Extra Bold" pitchFamily="34" charset="0"/>
                <a:ea typeface="Bricolage Grotesque Extra Bold" pitchFamily="34" charset="-122"/>
                <a:cs typeface="Bricolage Grotesque Extra Bold" pitchFamily="34" charset="-120"/>
              </a:rPr>
              <a:t>Аналіз шаблонів</a:t>
            </a:r>
            <a:endParaRPr lang="en-US" sz="1600" dirty="0"/>
          </a:p>
        </p:txBody>
      </p:sp>
      <p:sp>
        <p:nvSpPr>
          <p:cNvPr id="21" name="Text 18"/>
          <p:cNvSpPr/>
          <p:nvPr/>
        </p:nvSpPr>
        <p:spPr>
          <a:xfrm>
            <a:off x="6341269" y="5579864"/>
            <a:ext cx="7434263" cy="266224"/>
          </a:xfrm>
          <a:prstGeom prst="rect">
            <a:avLst/>
          </a:prstGeom>
          <a:noFill/>
          <a:ln/>
        </p:spPr>
        <p:txBody>
          <a:bodyPr wrap="none" lIns="0" tIns="0" rIns="0" bIns="0" rtlCol="0" anchor="t"/>
          <a:lstStyle/>
          <a:p>
            <a:pPr algn="l" indent="0" marL="0">
              <a:lnSpc>
                <a:spcPts val="2050"/>
              </a:lnSpc>
              <a:buNone/>
            </a:pPr>
            <a:r>
              <a:rPr lang="en-US" sz="1300" dirty="0">
                <a:solidFill>
                  <a:srgbClr val="E5DCE6"/>
                </a:solidFill>
                <a:latin typeface="Montserrat" pitchFamily="34" charset="0"/>
                <a:ea typeface="Montserrat" pitchFamily="34" charset="-122"/>
                <a:cs typeface="Montserrat" pitchFamily="34" charset="-120"/>
              </a:rPr>
              <a:t>Аналіз отриманого шаблону точок для виявлення потенційних кореляцій.</a:t>
            </a:r>
            <a:endParaRPr lang="en-US" sz="1300" dirty="0"/>
          </a:p>
        </p:txBody>
      </p:sp>
      <p:sp>
        <p:nvSpPr>
          <p:cNvPr id="22" name="Shape 19"/>
          <p:cNvSpPr/>
          <p:nvPr/>
        </p:nvSpPr>
        <p:spPr>
          <a:xfrm>
            <a:off x="6152078" y="6451163"/>
            <a:ext cx="7812643" cy="1231106"/>
          </a:xfrm>
          <a:prstGeom prst="roundRect">
            <a:avLst>
              <a:gd name="adj" fmla="val 8913"/>
            </a:avLst>
          </a:prstGeom>
          <a:solidFill>
            <a:srgbClr val="090E3F"/>
          </a:solidFill>
          <a:ln/>
        </p:spPr>
      </p:sp>
      <p:sp>
        <p:nvSpPr>
          <p:cNvPr id="23" name="Shape 20"/>
          <p:cNvSpPr/>
          <p:nvPr/>
        </p:nvSpPr>
        <p:spPr>
          <a:xfrm>
            <a:off x="6152078" y="6428303"/>
            <a:ext cx="7812643" cy="91440"/>
          </a:xfrm>
          <a:prstGeom prst="roundRect">
            <a:avLst>
              <a:gd name="adj" fmla="val 76449"/>
            </a:avLst>
          </a:prstGeom>
          <a:solidFill>
            <a:srgbClr val="EEAEF6"/>
          </a:solidFill>
          <a:ln/>
        </p:spPr>
      </p:sp>
      <p:sp>
        <p:nvSpPr>
          <p:cNvPr id="24" name="Shape 21"/>
          <p:cNvSpPr/>
          <p:nvPr/>
        </p:nvSpPr>
        <p:spPr>
          <a:xfrm>
            <a:off x="9808785" y="6201608"/>
            <a:ext cx="499229" cy="499229"/>
          </a:xfrm>
          <a:prstGeom prst="roundRect">
            <a:avLst>
              <a:gd name="adj" fmla="val 183162"/>
            </a:avLst>
          </a:prstGeom>
          <a:solidFill>
            <a:srgbClr val="EEAEF6"/>
          </a:solidFill>
          <a:ln/>
        </p:spPr>
      </p:sp>
      <p:sp>
        <p:nvSpPr>
          <p:cNvPr id="25" name="Text 22"/>
          <p:cNvSpPr/>
          <p:nvPr/>
        </p:nvSpPr>
        <p:spPr>
          <a:xfrm>
            <a:off x="9958566" y="6326386"/>
            <a:ext cx="199668" cy="249555"/>
          </a:xfrm>
          <a:prstGeom prst="rect">
            <a:avLst/>
          </a:prstGeom>
          <a:noFill/>
          <a:ln/>
        </p:spPr>
        <p:txBody>
          <a:bodyPr wrap="none" lIns="0" tIns="0" rIns="0" bIns="0" rtlCol="0" anchor="t"/>
          <a:lstStyle/>
          <a:p>
            <a:pPr algn="l" indent="0" marL="0">
              <a:lnSpc>
                <a:spcPts val="2500"/>
              </a:lnSpc>
              <a:buNone/>
            </a:pPr>
            <a:r>
              <a:rPr lang="en-US" sz="1550" b="1" dirty="0">
                <a:solidFill>
                  <a:srgbClr val="000000"/>
                </a:solidFill>
                <a:latin typeface="Bricolage Grotesque Extra Bold" pitchFamily="34" charset="0"/>
                <a:ea typeface="Bricolage Grotesque Extra Bold" pitchFamily="34" charset="-122"/>
                <a:cs typeface="Bricolage Grotesque Extra Bold" pitchFamily="34" charset="-120"/>
              </a:rPr>
              <a:t>4</a:t>
            </a:r>
            <a:endParaRPr lang="en-US" sz="1550" dirty="0"/>
          </a:p>
        </p:txBody>
      </p:sp>
      <p:sp>
        <p:nvSpPr>
          <p:cNvPr id="26" name="Text 23"/>
          <p:cNvSpPr/>
          <p:nvPr/>
        </p:nvSpPr>
        <p:spPr>
          <a:xfrm>
            <a:off x="6341269" y="6867168"/>
            <a:ext cx="3774281" cy="259913"/>
          </a:xfrm>
          <a:prstGeom prst="rect">
            <a:avLst/>
          </a:prstGeom>
          <a:noFill/>
          <a:ln/>
        </p:spPr>
        <p:txBody>
          <a:bodyPr wrap="none" lIns="0" tIns="0" rIns="0" bIns="0" rtlCol="0" anchor="t"/>
          <a:lstStyle/>
          <a:p>
            <a:pPr algn="l" indent="0" marL="0">
              <a:lnSpc>
                <a:spcPts val="2000"/>
              </a:lnSpc>
              <a:buNone/>
            </a:pPr>
            <a:r>
              <a:rPr lang="en-US" sz="1600" b="1" dirty="0">
                <a:solidFill>
                  <a:srgbClr val="E5DCE6"/>
                </a:solidFill>
                <a:latin typeface="Bricolage Grotesque Extra Bold" pitchFamily="34" charset="0"/>
                <a:ea typeface="Bricolage Grotesque Extra Bold" pitchFamily="34" charset="-122"/>
                <a:cs typeface="Bricolage Grotesque Extra Bold" pitchFamily="34" charset="-120"/>
              </a:rPr>
              <a:t>Розрахунок коефіцієнтів кореляції</a:t>
            </a:r>
            <a:endParaRPr lang="en-US" sz="1600" dirty="0"/>
          </a:p>
        </p:txBody>
      </p:sp>
      <p:sp>
        <p:nvSpPr>
          <p:cNvPr id="27" name="Text 24"/>
          <p:cNvSpPr/>
          <p:nvPr/>
        </p:nvSpPr>
        <p:spPr>
          <a:xfrm>
            <a:off x="6341269" y="7226856"/>
            <a:ext cx="7434263" cy="266224"/>
          </a:xfrm>
          <a:prstGeom prst="rect">
            <a:avLst/>
          </a:prstGeom>
          <a:noFill/>
          <a:ln/>
        </p:spPr>
        <p:txBody>
          <a:bodyPr wrap="none" lIns="0" tIns="0" rIns="0" bIns="0" rtlCol="0" anchor="t"/>
          <a:lstStyle/>
          <a:p>
            <a:pPr algn="l" indent="0" marL="0">
              <a:lnSpc>
                <a:spcPts val="2050"/>
              </a:lnSpc>
              <a:buNone/>
            </a:pPr>
            <a:r>
              <a:rPr lang="en-US" sz="1300" dirty="0">
                <a:solidFill>
                  <a:srgbClr val="E5DCE6"/>
                </a:solidFill>
                <a:latin typeface="Montserrat" pitchFamily="34" charset="0"/>
                <a:ea typeface="Montserrat" pitchFamily="34" charset="-122"/>
                <a:cs typeface="Montserrat" pitchFamily="34" charset="-120"/>
              </a:rPr>
              <a:t>Для кількісної оцінки міцності зв'язку використовуються коефіцієнти кореляції.</a:t>
            </a:r>
            <a:endParaRPr lang="en-US" sz="13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622816" y="428149"/>
            <a:ext cx="8157686" cy="389334"/>
          </a:xfrm>
          <a:prstGeom prst="rect">
            <a:avLst/>
          </a:prstGeom>
          <a:noFill/>
          <a:ln/>
        </p:spPr>
        <p:txBody>
          <a:bodyPr wrap="none" lIns="0" tIns="0" rIns="0" bIns="0" rtlCol="0" anchor="t"/>
          <a:lstStyle/>
          <a:p>
            <a:pPr algn="l" indent="0" marL="0">
              <a:lnSpc>
                <a:spcPts val="3050"/>
              </a:lnSpc>
              <a:buNone/>
            </a:pPr>
            <a:r>
              <a:rPr lang="en-US" sz="2450" b="1" dirty="0">
                <a:solidFill>
                  <a:srgbClr val="EEAEF6"/>
                </a:solidFill>
                <a:latin typeface="Bricolage Grotesque Extra Bold" pitchFamily="34" charset="0"/>
                <a:ea typeface="Bricolage Grotesque Extra Bold" pitchFamily="34" charset="-122"/>
                <a:cs typeface="Bricolage Grotesque Extra Bold" pitchFamily="34" charset="-120"/>
              </a:rPr>
              <a:t>Діаграми розсіювання в інформаційних системах</a:t>
            </a:r>
            <a:endParaRPr lang="en-US" sz="2450" dirty="0"/>
          </a:p>
        </p:txBody>
      </p:sp>
      <p:sp>
        <p:nvSpPr>
          <p:cNvPr id="3" name="Text 1"/>
          <p:cNvSpPr/>
          <p:nvPr/>
        </p:nvSpPr>
        <p:spPr>
          <a:xfrm>
            <a:off x="622816" y="1128832"/>
            <a:ext cx="13384768" cy="498157"/>
          </a:xfrm>
          <a:prstGeom prst="rect">
            <a:avLst/>
          </a:prstGeom>
          <a:noFill/>
          <a:ln/>
        </p:spPr>
        <p:txBody>
          <a:bodyPr wrap="square" lIns="0" tIns="0" rIns="0" bIns="0" rtlCol="0" anchor="t"/>
          <a:lstStyle/>
          <a:p>
            <a:pPr algn="l" indent="0" marL="0">
              <a:lnSpc>
                <a:spcPts val="1950"/>
              </a:lnSpc>
              <a:buNone/>
            </a:pPr>
            <a:r>
              <a:rPr lang="en-US" sz="1200" dirty="0">
                <a:solidFill>
                  <a:srgbClr val="E5DCE6"/>
                </a:solidFill>
                <a:latin typeface="Montserrat" pitchFamily="34" charset="0"/>
                <a:ea typeface="Montserrat" pitchFamily="34" charset="-122"/>
                <a:cs typeface="Montserrat" pitchFamily="34" charset="-120"/>
              </a:rPr>
              <a:t>В інформаційних системах діаграми розсіювання можуть використовуватися для дослідження взаємозв’язків між кількістю користувачів та часом відгуку системи, складністю коду та щільністю дефектів, годинами навчання та рівнем помилок, або обсягом даних та часом обробки.</a:t>
            </a:r>
            <a:endParaRPr lang="en-US" sz="1200" dirty="0"/>
          </a:p>
        </p:txBody>
      </p:sp>
      <p:sp>
        <p:nvSpPr>
          <p:cNvPr id="4" name="Text 2"/>
          <p:cNvSpPr/>
          <p:nvPr/>
        </p:nvSpPr>
        <p:spPr>
          <a:xfrm>
            <a:off x="622816" y="1942267"/>
            <a:ext cx="6502479" cy="1494473"/>
          </a:xfrm>
          <a:prstGeom prst="rect">
            <a:avLst/>
          </a:prstGeom>
          <a:noFill/>
          <a:ln/>
        </p:spPr>
        <p:txBody>
          <a:bodyPr wrap="square" lIns="0" tIns="0" rIns="0" bIns="0" rtlCol="0" anchor="t"/>
          <a:lstStyle/>
          <a:p>
            <a:pPr algn="l" indent="0" marL="0">
              <a:lnSpc>
                <a:spcPts val="1950"/>
              </a:lnSpc>
              <a:buNone/>
            </a:pPr>
            <a:r>
              <a:rPr lang="en-US" sz="1200" dirty="0">
                <a:solidFill>
                  <a:srgbClr val="E5DCE6"/>
                </a:solidFill>
                <a:latin typeface="Montserrat" pitchFamily="34" charset="0"/>
                <a:ea typeface="Montserrat" pitchFamily="34" charset="-122"/>
                <a:cs typeface="Montserrat" pitchFamily="34" charset="-120"/>
              </a:rPr>
              <a:t>Наприклад, побудова часу завантаження програми в залежності від кількості одночасних користувачів може виявити нелінійний зв'язок, який стає проблематичним за певними порогами. Важливо пам'ятати, що хоча діаграми розсіювання розкривають взаємозв'язки, вони не доводять причинно-наслідковий зв'язок — для встановлення причинно-наслідкових механізмів зазвичай потрібен додатковий аналіз.</a:t>
            </a:r>
            <a:endParaRPr lang="en-US" sz="1200" dirty="0"/>
          </a:p>
        </p:txBody>
      </p:sp>
      <p:pic>
        <p:nvPicPr>
          <p:cNvPr id="5" name="Image 0" descr="preencoded.png">    </p:cNvPr>
          <p:cNvPicPr>
            <a:picLocks noChangeAspect="1"/>
          </p:cNvPicPr>
          <p:nvPr/>
        </p:nvPicPr>
        <p:blipFill>
          <a:blip r:embed="rId1"/>
          <a:stretch>
            <a:fillRect/>
          </a:stretch>
        </p:blipFill>
        <p:spPr>
          <a:xfrm>
            <a:off x="7512725" y="1977271"/>
            <a:ext cx="6502479" cy="650247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604849"/>
          </a:xfrm>
          <a:prstGeom prst="rect">
            <a:avLst/>
          </a:prstGeom>
        </p:spPr>
      </p:pic>
      <p:sp>
        <p:nvSpPr>
          <p:cNvPr id="3" name="Text 0"/>
          <p:cNvSpPr/>
          <p:nvPr/>
        </p:nvSpPr>
        <p:spPr>
          <a:xfrm>
            <a:off x="793790" y="3951208"/>
            <a:ext cx="13042821" cy="1240155"/>
          </a:xfrm>
          <a:prstGeom prst="rect">
            <a:avLst/>
          </a:prstGeom>
          <a:noFill/>
          <a:ln/>
        </p:spPr>
        <p:txBody>
          <a:bodyPr wrap="square" lIns="0" tIns="0" rIns="0" bIns="0" rtlCol="0" anchor="t"/>
          <a:lstStyle/>
          <a:p>
            <a:pPr algn="l" indent="0" marL="0">
              <a:lnSpc>
                <a:spcPts val="4850"/>
              </a:lnSpc>
              <a:buNone/>
            </a:pPr>
            <a:r>
              <a:rPr lang="en-US" sz="3900" b="1" dirty="0">
                <a:solidFill>
                  <a:srgbClr val="EEAEF6"/>
                </a:solidFill>
                <a:latin typeface="Bricolage Grotesque Extra Bold" pitchFamily="34" charset="0"/>
                <a:ea typeface="Bricolage Grotesque Extra Bold" pitchFamily="34" charset="-122"/>
                <a:cs typeface="Bricolage Grotesque Extra Bold" pitchFamily="34" charset="-120"/>
              </a:rPr>
              <a:t>Стратифікація: Розбиття даних для глибшого аналізу</a:t>
            </a:r>
            <a:endParaRPr lang="en-US" sz="3900" dirty="0"/>
          </a:p>
        </p:txBody>
      </p:sp>
      <p:sp>
        <p:nvSpPr>
          <p:cNvPr id="4" name="Text 1"/>
          <p:cNvSpPr/>
          <p:nvPr/>
        </p:nvSpPr>
        <p:spPr>
          <a:xfrm>
            <a:off x="793790" y="5489019"/>
            <a:ext cx="13042821" cy="1270159"/>
          </a:xfrm>
          <a:prstGeom prst="rect">
            <a:avLst/>
          </a:prstGeom>
          <a:noFill/>
          <a:ln/>
        </p:spPr>
        <p:txBody>
          <a:bodyPr wrap="square" lIns="0" tIns="0" rIns="0" bIns="0" rtlCol="0" anchor="t"/>
          <a:lstStyle/>
          <a:p>
            <a:pPr algn="l" indent="0" marL="0">
              <a:lnSpc>
                <a:spcPts val="2500"/>
              </a:lnSpc>
              <a:buNone/>
            </a:pPr>
            <a:r>
              <a:rPr lang="en-US" sz="1550" dirty="0">
                <a:solidFill>
                  <a:srgbClr val="E5DCE6"/>
                </a:solidFill>
                <a:latin typeface="Montserrat" pitchFamily="34" charset="0"/>
                <a:ea typeface="Montserrat" pitchFamily="34" charset="-122"/>
                <a:cs typeface="Montserrat" pitchFamily="34" charset="-120"/>
              </a:rPr>
              <a:t>Стратифікація — це аналітичний підхід, що передбачає поділ даних на підгрупи (страти) на основі конкретних характеристик. Цей метод дозволяє проводити більш точний аналіз, розбиваючи агреговані дані на значущі категорії, які можуть виявляти різні закономірності або поведінку. У поєднанні з іншими інструментами якості стратифікація значно розширює аналітичні можливості, виявляючи закономірності, які можуть бути приховані в об'єднаних наборах даних.</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604849"/>
          </a:xfrm>
          <a:prstGeom prst="rect">
            <a:avLst/>
          </a:prstGeom>
        </p:spPr>
      </p:pic>
      <p:sp>
        <p:nvSpPr>
          <p:cNvPr id="3" name="Text 0"/>
          <p:cNvSpPr/>
          <p:nvPr/>
        </p:nvSpPr>
        <p:spPr>
          <a:xfrm>
            <a:off x="793790" y="3316962"/>
            <a:ext cx="5300543" cy="310158"/>
          </a:xfrm>
          <a:prstGeom prst="rect">
            <a:avLst/>
          </a:prstGeom>
          <a:noFill/>
          <a:ln/>
        </p:spPr>
        <p:txBody>
          <a:bodyPr wrap="none" lIns="0" tIns="0" rIns="0" bIns="0" rtlCol="0" anchor="t"/>
          <a:lstStyle/>
          <a:p>
            <a:pPr algn="l" indent="0" marL="0">
              <a:lnSpc>
                <a:spcPts val="2400"/>
              </a:lnSpc>
              <a:buNone/>
            </a:pPr>
            <a:r>
              <a:rPr lang="en-US" sz="1950" b="1" dirty="0">
                <a:solidFill>
                  <a:srgbClr val="EEAEF6"/>
                </a:solidFill>
                <a:latin typeface="Bricolage Grotesque Extra Bold" pitchFamily="34" charset="0"/>
                <a:ea typeface="Bricolage Grotesque Extra Bold" pitchFamily="34" charset="-122"/>
                <a:cs typeface="Bricolage Grotesque Extra Bold" pitchFamily="34" charset="-120"/>
              </a:rPr>
              <a:t>Методологія застосування стратифікації</a:t>
            </a:r>
            <a:endParaRPr lang="en-US" sz="1950" dirty="0"/>
          </a:p>
        </p:txBody>
      </p:sp>
      <p:sp>
        <p:nvSpPr>
          <p:cNvPr id="4" name="Text 1"/>
          <p:cNvSpPr/>
          <p:nvPr/>
        </p:nvSpPr>
        <p:spPr>
          <a:xfrm>
            <a:off x="793790" y="3850362"/>
            <a:ext cx="198358" cy="248007"/>
          </a:xfrm>
          <a:prstGeom prst="rect">
            <a:avLst/>
          </a:prstGeom>
          <a:noFill/>
          <a:ln/>
        </p:spPr>
        <p:txBody>
          <a:bodyPr wrap="none" lIns="0" tIns="0" rIns="0" bIns="0" rtlCol="0" anchor="t"/>
          <a:lstStyle/>
          <a:p>
            <a:pPr algn="l" indent="0" marL="0">
              <a:lnSpc>
                <a:spcPts val="2500"/>
              </a:lnSpc>
              <a:buNone/>
            </a:pPr>
            <a:r>
              <a:rPr lang="en-US" sz="1550" dirty="0">
                <a:solidFill>
                  <a:srgbClr val="E5DCE6"/>
                </a:solidFill>
                <a:latin typeface="Bricolage Grotesque Light" pitchFamily="34" charset="0"/>
                <a:ea typeface="Bricolage Grotesque Light" pitchFamily="34" charset="-122"/>
                <a:cs typeface="Bricolage Grotesque Light" pitchFamily="34" charset="-120"/>
              </a:rPr>
              <a:t>01</a:t>
            </a:r>
            <a:endParaRPr lang="en-US" sz="1550" dirty="0"/>
          </a:p>
        </p:txBody>
      </p:sp>
      <p:sp>
        <p:nvSpPr>
          <p:cNvPr id="5" name="Shape 2"/>
          <p:cNvSpPr/>
          <p:nvPr/>
        </p:nvSpPr>
        <p:spPr>
          <a:xfrm>
            <a:off x="793790" y="4164687"/>
            <a:ext cx="6422231" cy="22860"/>
          </a:xfrm>
          <a:prstGeom prst="rect">
            <a:avLst/>
          </a:prstGeom>
          <a:solidFill>
            <a:srgbClr val="EEAEF6"/>
          </a:solidFill>
          <a:ln/>
        </p:spPr>
      </p:sp>
      <p:sp>
        <p:nvSpPr>
          <p:cNvPr id="6" name="Text 3"/>
          <p:cNvSpPr/>
          <p:nvPr/>
        </p:nvSpPr>
        <p:spPr>
          <a:xfrm>
            <a:off x="793790" y="4309586"/>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Визначення мети</a:t>
            </a:r>
            <a:endParaRPr lang="en-US" sz="1950" dirty="0"/>
          </a:p>
        </p:txBody>
      </p:sp>
      <p:sp>
        <p:nvSpPr>
          <p:cNvPr id="7" name="Text 4"/>
          <p:cNvSpPr/>
          <p:nvPr/>
        </p:nvSpPr>
        <p:spPr>
          <a:xfrm>
            <a:off x="793790" y="4738807"/>
            <a:ext cx="6422231" cy="317540"/>
          </a:xfrm>
          <a:prstGeom prst="rect">
            <a:avLst/>
          </a:prstGeom>
          <a:noFill/>
          <a:ln/>
        </p:spPr>
        <p:txBody>
          <a:bodyPr wrap="none" lIns="0" tIns="0" rIns="0" bIns="0" rtlCol="0" anchor="t"/>
          <a:lstStyle/>
          <a:p>
            <a:pPr algn="l" indent="0" marL="0">
              <a:lnSpc>
                <a:spcPts val="2500"/>
              </a:lnSpc>
              <a:buNone/>
            </a:pPr>
            <a:r>
              <a:rPr lang="en-US" sz="1550" dirty="0">
                <a:solidFill>
                  <a:srgbClr val="E5DCE6"/>
                </a:solidFill>
                <a:latin typeface="Montserrat" pitchFamily="34" charset="0"/>
                <a:ea typeface="Montserrat" pitchFamily="34" charset="-122"/>
                <a:cs typeface="Montserrat" pitchFamily="34" charset="-120"/>
              </a:rPr>
              <a:t>Визначення мети збору та аналізу даних.</a:t>
            </a:r>
            <a:endParaRPr lang="en-US" sz="1550" dirty="0"/>
          </a:p>
        </p:txBody>
      </p:sp>
      <p:sp>
        <p:nvSpPr>
          <p:cNvPr id="8" name="Text 5"/>
          <p:cNvSpPr/>
          <p:nvPr/>
        </p:nvSpPr>
        <p:spPr>
          <a:xfrm>
            <a:off x="7414379" y="3850362"/>
            <a:ext cx="198358" cy="248007"/>
          </a:xfrm>
          <a:prstGeom prst="rect">
            <a:avLst/>
          </a:prstGeom>
          <a:noFill/>
          <a:ln/>
        </p:spPr>
        <p:txBody>
          <a:bodyPr wrap="none" lIns="0" tIns="0" rIns="0" bIns="0" rtlCol="0" anchor="t"/>
          <a:lstStyle/>
          <a:p>
            <a:pPr algn="l" indent="0" marL="0">
              <a:lnSpc>
                <a:spcPts val="2500"/>
              </a:lnSpc>
              <a:buNone/>
            </a:pPr>
            <a:r>
              <a:rPr lang="en-US" sz="1550" dirty="0">
                <a:solidFill>
                  <a:srgbClr val="E5DCE6"/>
                </a:solidFill>
                <a:latin typeface="Bricolage Grotesque Light" pitchFamily="34" charset="0"/>
                <a:ea typeface="Bricolage Grotesque Light" pitchFamily="34" charset="-122"/>
                <a:cs typeface="Bricolage Grotesque Light" pitchFamily="34" charset="-120"/>
              </a:rPr>
              <a:t>02</a:t>
            </a:r>
            <a:endParaRPr lang="en-US" sz="1550" dirty="0"/>
          </a:p>
        </p:txBody>
      </p:sp>
      <p:sp>
        <p:nvSpPr>
          <p:cNvPr id="9" name="Shape 6"/>
          <p:cNvSpPr/>
          <p:nvPr/>
        </p:nvSpPr>
        <p:spPr>
          <a:xfrm>
            <a:off x="7414379" y="4164687"/>
            <a:ext cx="6422231" cy="22860"/>
          </a:xfrm>
          <a:prstGeom prst="rect">
            <a:avLst/>
          </a:prstGeom>
          <a:solidFill>
            <a:srgbClr val="EEAEF6"/>
          </a:solidFill>
          <a:ln/>
        </p:spPr>
      </p:sp>
      <p:sp>
        <p:nvSpPr>
          <p:cNvPr id="10" name="Text 7"/>
          <p:cNvSpPr/>
          <p:nvPr/>
        </p:nvSpPr>
        <p:spPr>
          <a:xfrm>
            <a:off x="7414379" y="4309586"/>
            <a:ext cx="2988469" cy="310158"/>
          </a:xfrm>
          <a:prstGeom prst="rect">
            <a:avLst/>
          </a:prstGeom>
          <a:noFill/>
          <a:ln/>
        </p:spPr>
        <p:txBody>
          <a:bodyPr wrap="none" lIns="0" tIns="0" rIns="0" bIns="0" rtlCol="0" anchor="t"/>
          <a:lstStyle/>
          <a:p>
            <a:pPr algn="l" indent="0" marL="0">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Фактори стратифікації</a:t>
            </a:r>
            <a:endParaRPr lang="en-US" sz="1950" dirty="0"/>
          </a:p>
        </p:txBody>
      </p:sp>
      <p:sp>
        <p:nvSpPr>
          <p:cNvPr id="11" name="Text 8"/>
          <p:cNvSpPr/>
          <p:nvPr/>
        </p:nvSpPr>
        <p:spPr>
          <a:xfrm>
            <a:off x="7414379" y="4738807"/>
            <a:ext cx="6422231" cy="635079"/>
          </a:xfrm>
          <a:prstGeom prst="rect">
            <a:avLst/>
          </a:prstGeom>
          <a:noFill/>
          <a:ln/>
        </p:spPr>
        <p:txBody>
          <a:bodyPr wrap="square" lIns="0" tIns="0" rIns="0" bIns="0" rtlCol="0" anchor="t"/>
          <a:lstStyle/>
          <a:p>
            <a:pPr algn="l" indent="0" marL="0">
              <a:lnSpc>
                <a:spcPts val="2500"/>
              </a:lnSpc>
              <a:buNone/>
            </a:pPr>
            <a:r>
              <a:rPr lang="en-US" sz="1550" dirty="0">
                <a:solidFill>
                  <a:srgbClr val="E5DCE6"/>
                </a:solidFill>
                <a:latin typeface="Montserrat" pitchFamily="34" charset="0"/>
                <a:ea typeface="Montserrat" pitchFamily="34" charset="-122"/>
                <a:cs typeface="Montserrat" pitchFamily="34" charset="-120"/>
              </a:rPr>
              <a:t>Визначення значущих факторів стратифікації, що стосуються проблеми.</a:t>
            </a:r>
            <a:endParaRPr lang="en-US" sz="1550" dirty="0"/>
          </a:p>
        </p:txBody>
      </p:sp>
      <p:sp>
        <p:nvSpPr>
          <p:cNvPr id="12" name="Text 9"/>
          <p:cNvSpPr/>
          <p:nvPr/>
        </p:nvSpPr>
        <p:spPr>
          <a:xfrm>
            <a:off x="793790" y="5721072"/>
            <a:ext cx="198358" cy="248007"/>
          </a:xfrm>
          <a:prstGeom prst="rect">
            <a:avLst/>
          </a:prstGeom>
          <a:noFill/>
          <a:ln/>
        </p:spPr>
        <p:txBody>
          <a:bodyPr wrap="none" lIns="0" tIns="0" rIns="0" bIns="0" rtlCol="0" anchor="t"/>
          <a:lstStyle/>
          <a:p>
            <a:pPr algn="l" indent="0" marL="0">
              <a:lnSpc>
                <a:spcPts val="2500"/>
              </a:lnSpc>
              <a:buNone/>
            </a:pPr>
            <a:r>
              <a:rPr lang="en-US" sz="1550" dirty="0">
                <a:solidFill>
                  <a:srgbClr val="E5DCE6"/>
                </a:solidFill>
                <a:latin typeface="Bricolage Grotesque Light" pitchFamily="34" charset="0"/>
                <a:ea typeface="Bricolage Grotesque Light" pitchFamily="34" charset="-122"/>
                <a:cs typeface="Bricolage Grotesque Light" pitchFamily="34" charset="-120"/>
              </a:rPr>
              <a:t>03</a:t>
            </a:r>
            <a:endParaRPr lang="en-US" sz="1550" dirty="0"/>
          </a:p>
        </p:txBody>
      </p:sp>
      <p:sp>
        <p:nvSpPr>
          <p:cNvPr id="13" name="Shape 10"/>
          <p:cNvSpPr/>
          <p:nvPr/>
        </p:nvSpPr>
        <p:spPr>
          <a:xfrm>
            <a:off x="793790" y="6035397"/>
            <a:ext cx="6422231" cy="22860"/>
          </a:xfrm>
          <a:prstGeom prst="rect">
            <a:avLst/>
          </a:prstGeom>
          <a:solidFill>
            <a:srgbClr val="EEAEF6"/>
          </a:solidFill>
          <a:ln/>
        </p:spPr>
      </p:sp>
      <p:sp>
        <p:nvSpPr>
          <p:cNvPr id="14" name="Text 11"/>
          <p:cNvSpPr/>
          <p:nvPr/>
        </p:nvSpPr>
        <p:spPr>
          <a:xfrm>
            <a:off x="793790" y="6180296"/>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Збір даних</a:t>
            </a:r>
            <a:endParaRPr lang="en-US" sz="1950" dirty="0"/>
          </a:p>
        </p:txBody>
      </p:sp>
      <p:sp>
        <p:nvSpPr>
          <p:cNvPr id="15" name="Text 12"/>
          <p:cNvSpPr/>
          <p:nvPr/>
        </p:nvSpPr>
        <p:spPr>
          <a:xfrm>
            <a:off x="793790" y="6609517"/>
            <a:ext cx="6422231" cy="317540"/>
          </a:xfrm>
          <a:prstGeom prst="rect">
            <a:avLst/>
          </a:prstGeom>
          <a:noFill/>
          <a:ln/>
        </p:spPr>
        <p:txBody>
          <a:bodyPr wrap="none" lIns="0" tIns="0" rIns="0" bIns="0" rtlCol="0" anchor="t"/>
          <a:lstStyle/>
          <a:p>
            <a:pPr algn="l" indent="0" marL="0">
              <a:lnSpc>
                <a:spcPts val="2500"/>
              </a:lnSpc>
              <a:buNone/>
            </a:pPr>
            <a:r>
              <a:rPr lang="en-US" sz="1550" dirty="0">
                <a:solidFill>
                  <a:srgbClr val="E5DCE6"/>
                </a:solidFill>
                <a:latin typeface="Montserrat" pitchFamily="34" charset="0"/>
                <a:ea typeface="Montserrat" pitchFamily="34" charset="-122"/>
                <a:cs typeface="Montserrat" pitchFamily="34" charset="-120"/>
              </a:rPr>
              <a:t>Збір даних із відповідними маркерами стратифікації.</a:t>
            </a:r>
            <a:endParaRPr lang="en-US" sz="1550" dirty="0"/>
          </a:p>
        </p:txBody>
      </p:sp>
      <p:sp>
        <p:nvSpPr>
          <p:cNvPr id="16" name="Text 13"/>
          <p:cNvSpPr/>
          <p:nvPr/>
        </p:nvSpPr>
        <p:spPr>
          <a:xfrm>
            <a:off x="7414379" y="5721072"/>
            <a:ext cx="198358" cy="248007"/>
          </a:xfrm>
          <a:prstGeom prst="rect">
            <a:avLst/>
          </a:prstGeom>
          <a:noFill/>
          <a:ln/>
        </p:spPr>
        <p:txBody>
          <a:bodyPr wrap="none" lIns="0" tIns="0" rIns="0" bIns="0" rtlCol="0" anchor="t"/>
          <a:lstStyle/>
          <a:p>
            <a:pPr algn="l" indent="0" marL="0">
              <a:lnSpc>
                <a:spcPts val="2500"/>
              </a:lnSpc>
              <a:buNone/>
            </a:pPr>
            <a:r>
              <a:rPr lang="en-US" sz="1550" dirty="0">
                <a:solidFill>
                  <a:srgbClr val="E5DCE6"/>
                </a:solidFill>
                <a:latin typeface="Bricolage Grotesque Light" pitchFamily="34" charset="0"/>
                <a:ea typeface="Bricolage Grotesque Light" pitchFamily="34" charset="-122"/>
                <a:cs typeface="Bricolage Grotesque Light" pitchFamily="34" charset="-120"/>
              </a:rPr>
              <a:t>04</a:t>
            </a:r>
            <a:endParaRPr lang="en-US" sz="1550" dirty="0"/>
          </a:p>
        </p:txBody>
      </p:sp>
      <p:sp>
        <p:nvSpPr>
          <p:cNvPr id="17" name="Shape 14"/>
          <p:cNvSpPr/>
          <p:nvPr/>
        </p:nvSpPr>
        <p:spPr>
          <a:xfrm>
            <a:off x="7414379" y="6035397"/>
            <a:ext cx="6422231" cy="22860"/>
          </a:xfrm>
          <a:prstGeom prst="rect">
            <a:avLst/>
          </a:prstGeom>
          <a:solidFill>
            <a:srgbClr val="EEAEF6"/>
          </a:solidFill>
          <a:ln/>
        </p:spPr>
      </p:sp>
      <p:sp>
        <p:nvSpPr>
          <p:cNvPr id="18" name="Text 15"/>
          <p:cNvSpPr/>
          <p:nvPr/>
        </p:nvSpPr>
        <p:spPr>
          <a:xfrm>
            <a:off x="7414379" y="6180296"/>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Аналіз даних</a:t>
            </a:r>
            <a:endParaRPr lang="en-US" sz="1950" dirty="0"/>
          </a:p>
        </p:txBody>
      </p:sp>
      <p:sp>
        <p:nvSpPr>
          <p:cNvPr id="19" name="Text 16"/>
          <p:cNvSpPr/>
          <p:nvPr/>
        </p:nvSpPr>
        <p:spPr>
          <a:xfrm>
            <a:off x="7414379" y="6609517"/>
            <a:ext cx="6422231" cy="635079"/>
          </a:xfrm>
          <a:prstGeom prst="rect">
            <a:avLst/>
          </a:prstGeom>
          <a:noFill/>
          <a:ln/>
        </p:spPr>
        <p:txBody>
          <a:bodyPr wrap="square" lIns="0" tIns="0" rIns="0" bIns="0" rtlCol="0" anchor="t"/>
          <a:lstStyle/>
          <a:p>
            <a:pPr algn="l" indent="0" marL="0">
              <a:lnSpc>
                <a:spcPts val="2500"/>
              </a:lnSpc>
              <a:buNone/>
            </a:pPr>
            <a:r>
              <a:rPr lang="en-US" sz="1550" dirty="0">
                <a:solidFill>
                  <a:srgbClr val="E5DCE6"/>
                </a:solidFill>
                <a:latin typeface="Montserrat" pitchFamily="34" charset="0"/>
                <a:ea typeface="Montserrat" pitchFamily="34" charset="-122"/>
                <a:cs typeface="Montserrat" pitchFamily="34" charset="-120"/>
              </a:rPr>
              <a:t>Аналіз даних всередині та між стратами для виявлення значущих відмінностей або закономірностей.</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604480" y="415647"/>
            <a:ext cx="7880390" cy="377785"/>
          </a:xfrm>
          <a:prstGeom prst="rect">
            <a:avLst/>
          </a:prstGeom>
          <a:noFill/>
          <a:ln/>
        </p:spPr>
        <p:txBody>
          <a:bodyPr wrap="none" lIns="0" tIns="0" rIns="0" bIns="0" rtlCol="0" anchor="t"/>
          <a:lstStyle/>
          <a:p>
            <a:pPr algn="l" indent="0" marL="0">
              <a:lnSpc>
                <a:spcPts val="2950"/>
              </a:lnSpc>
              <a:buNone/>
            </a:pPr>
            <a:r>
              <a:rPr lang="en-US" sz="2350" b="1" dirty="0">
                <a:solidFill>
                  <a:srgbClr val="EEAEF6"/>
                </a:solidFill>
                <a:latin typeface="Bricolage Grotesque Extra Bold" pitchFamily="34" charset="0"/>
                <a:ea typeface="Bricolage Grotesque Extra Bold" pitchFamily="34" charset="-122"/>
                <a:cs typeface="Bricolage Grotesque Extra Bold" pitchFamily="34" charset="-120"/>
              </a:rPr>
              <a:t>Стратифікація в контексті інформаційних систем</a:t>
            </a:r>
            <a:endParaRPr lang="en-US" sz="2350" dirty="0"/>
          </a:p>
        </p:txBody>
      </p:sp>
      <p:sp>
        <p:nvSpPr>
          <p:cNvPr id="3" name="Text 1"/>
          <p:cNvSpPr/>
          <p:nvPr/>
        </p:nvSpPr>
        <p:spPr>
          <a:xfrm>
            <a:off x="604480" y="1095613"/>
            <a:ext cx="13421439" cy="725091"/>
          </a:xfrm>
          <a:prstGeom prst="rect">
            <a:avLst/>
          </a:prstGeom>
          <a:noFill/>
          <a:ln/>
        </p:spPr>
        <p:txBody>
          <a:bodyPr wrap="square" lIns="0" tIns="0" rIns="0" bIns="0" rtlCol="0" anchor="t"/>
          <a:lstStyle/>
          <a:p>
            <a:pPr algn="l" indent="0" marL="0">
              <a:lnSpc>
                <a:spcPts val="1900"/>
              </a:lnSpc>
              <a:buNone/>
            </a:pPr>
            <a:r>
              <a:rPr lang="en-US" sz="1150" dirty="0">
                <a:solidFill>
                  <a:srgbClr val="E5DCE6"/>
                </a:solidFill>
                <a:latin typeface="Montserrat" pitchFamily="34" charset="0"/>
                <a:ea typeface="Montserrat" pitchFamily="34" charset="-122"/>
                <a:cs typeface="Montserrat" pitchFamily="34" charset="-120"/>
              </a:rPr>
              <a:t>В контексті інформаційних систем стратифікація може бути застосована за типом користувача (початківець, середній, просунутий), відділом (продажі, бухгалтерія, відділ кадрів), апаратною платформою (настільний ПК, мобільний пристрій, планшет), часовими періодами (пікове навантаження, поза піком) або версією програмного забезпечення (v1.0, v2.0).</a:t>
            </a:r>
            <a:endParaRPr lang="en-US" sz="1150" dirty="0"/>
          </a:p>
        </p:txBody>
      </p:sp>
      <p:sp>
        <p:nvSpPr>
          <p:cNvPr id="4" name="Text 2"/>
          <p:cNvSpPr/>
          <p:nvPr/>
        </p:nvSpPr>
        <p:spPr>
          <a:xfrm>
            <a:off x="604480" y="2126694"/>
            <a:ext cx="6526411" cy="1450181"/>
          </a:xfrm>
          <a:prstGeom prst="rect">
            <a:avLst/>
          </a:prstGeom>
          <a:noFill/>
          <a:ln/>
        </p:spPr>
        <p:txBody>
          <a:bodyPr wrap="square" lIns="0" tIns="0" rIns="0" bIns="0" rtlCol="0" anchor="t"/>
          <a:lstStyle/>
          <a:p>
            <a:pPr algn="l" indent="0" marL="0">
              <a:lnSpc>
                <a:spcPts val="1900"/>
              </a:lnSpc>
              <a:buNone/>
            </a:pPr>
            <a:r>
              <a:rPr lang="en-US" sz="1150" dirty="0">
                <a:solidFill>
                  <a:srgbClr val="E5DCE6"/>
                </a:solidFill>
                <a:latin typeface="Montserrat" pitchFamily="34" charset="0"/>
                <a:ea typeface="Montserrat" pitchFamily="34" charset="-122"/>
                <a:cs typeface="Montserrat" pitchFamily="34" charset="-120"/>
              </a:rPr>
              <a:t>Наприклад, при аналізі проблем зручності використання системи, стратифікація проблем користувачів за рівнем досвіду може виявити, що труднощі з інтерфейсом зосереджені серед конкретних груп користувачів, що дозволяє цілеспрямовано вдосконалювати інтерфейс. Цей підхід допомагає уникнути рішень "один розмір для всіх", які часто не враховують специфічні потреби різних сегментів користувачів.</a:t>
            </a:r>
            <a:endParaRPr lang="en-US" sz="1150" dirty="0"/>
          </a:p>
        </p:txBody>
      </p:sp>
      <p:pic>
        <p:nvPicPr>
          <p:cNvPr id="5" name="Image 0" descr="preencoded.png">    </p:cNvPr>
          <p:cNvPicPr>
            <a:picLocks noChangeAspect="1"/>
          </p:cNvPicPr>
          <p:nvPr/>
        </p:nvPicPr>
        <p:blipFill>
          <a:blip r:embed="rId1"/>
          <a:stretch>
            <a:fillRect/>
          </a:stretch>
        </p:blipFill>
        <p:spPr>
          <a:xfrm>
            <a:off x="7507129" y="2160746"/>
            <a:ext cx="6526411" cy="652641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80190" y="1924407"/>
            <a:ext cx="7556421" cy="1860233"/>
          </a:xfrm>
          <a:prstGeom prst="rect">
            <a:avLst/>
          </a:prstGeom>
          <a:noFill/>
          <a:ln/>
        </p:spPr>
        <p:txBody>
          <a:bodyPr wrap="square" lIns="0" tIns="0" rIns="0" bIns="0" rtlCol="0" anchor="t"/>
          <a:lstStyle/>
          <a:p>
            <a:pPr algn="l" indent="0" marL="0">
              <a:lnSpc>
                <a:spcPts val="4850"/>
              </a:lnSpc>
              <a:buNone/>
            </a:pPr>
            <a:r>
              <a:rPr lang="en-US" sz="3900" b="1" dirty="0">
                <a:solidFill>
                  <a:srgbClr val="EEAEF6"/>
                </a:solidFill>
                <a:latin typeface="Bricolage Grotesque Extra Bold" pitchFamily="34" charset="0"/>
                <a:ea typeface="Bricolage Grotesque Extra Bold" pitchFamily="34" charset="-122"/>
                <a:cs typeface="Bricolage Grotesque Extra Bold" pitchFamily="34" charset="-120"/>
              </a:rPr>
              <a:t>Контрольні карти: Моніторинг стабільності процесу</a:t>
            </a:r>
            <a:endParaRPr lang="en-US" sz="3900" dirty="0"/>
          </a:p>
        </p:txBody>
      </p:sp>
      <p:sp>
        <p:nvSpPr>
          <p:cNvPr id="4" name="Text 1"/>
          <p:cNvSpPr/>
          <p:nvPr/>
        </p:nvSpPr>
        <p:spPr>
          <a:xfrm>
            <a:off x="6280190" y="4082296"/>
            <a:ext cx="7556421" cy="2222778"/>
          </a:xfrm>
          <a:prstGeom prst="rect">
            <a:avLst/>
          </a:prstGeom>
          <a:noFill/>
          <a:ln/>
        </p:spPr>
        <p:txBody>
          <a:bodyPr wrap="square" lIns="0" tIns="0" rIns="0" bIns="0" rtlCol="0" anchor="t"/>
          <a:lstStyle/>
          <a:p>
            <a:pPr algn="l" indent="0" marL="0">
              <a:lnSpc>
                <a:spcPts val="2500"/>
              </a:lnSpc>
              <a:buNone/>
            </a:pPr>
            <a:r>
              <a:rPr lang="en-US" sz="1550" dirty="0">
                <a:solidFill>
                  <a:srgbClr val="E5DCE6"/>
                </a:solidFill>
                <a:latin typeface="Montserrat" pitchFamily="34" charset="0"/>
                <a:ea typeface="Montserrat" pitchFamily="34" charset="-122"/>
                <a:cs typeface="Montserrat" pitchFamily="34" charset="-120"/>
              </a:rPr>
              <a:t>Контрольні карти, розроблені Вальтером Шухартом, є одним з найскладніших статистичних інструментів для розрізнення загальних та особливих причин варіацій у процесах. Ці діаграми графічно відображають дані процесу в часі на тлі статистично визначених верхніх та нижніх контрольних меж, допомагаючи визначити, чи є процес стабільним та передбачуваним, чи на нього впливають незвичайні фактори, що вимагають втручання.</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478756"/>
            <a:ext cx="4808339" cy="310158"/>
          </a:xfrm>
          <a:prstGeom prst="rect">
            <a:avLst/>
          </a:prstGeom>
          <a:noFill/>
          <a:ln/>
        </p:spPr>
        <p:txBody>
          <a:bodyPr wrap="none" lIns="0" tIns="0" rIns="0" bIns="0" rtlCol="0" anchor="t"/>
          <a:lstStyle/>
          <a:p>
            <a:pPr algn="l" indent="0" marL="0">
              <a:lnSpc>
                <a:spcPts val="2400"/>
              </a:lnSpc>
              <a:buNone/>
            </a:pPr>
            <a:r>
              <a:rPr lang="en-US" sz="1950" b="1" dirty="0">
                <a:solidFill>
                  <a:srgbClr val="EEAEF6"/>
                </a:solidFill>
                <a:latin typeface="Bricolage Grotesque Extra Bold" pitchFamily="34" charset="0"/>
                <a:ea typeface="Bricolage Grotesque Extra Bold" pitchFamily="34" charset="-122"/>
                <a:cs typeface="Bricolage Grotesque Extra Bold" pitchFamily="34" charset="-120"/>
              </a:rPr>
              <a:t>Основні елементи контрольних карт</a:t>
            </a:r>
            <a:endParaRPr lang="en-US" sz="1950" dirty="0"/>
          </a:p>
        </p:txBody>
      </p:sp>
      <p:sp>
        <p:nvSpPr>
          <p:cNvPr id="3" name="Text 1"/>
          <p:cNvSpPr/>
          <p:nvPr/>
        </p:nvSpPr>
        <p:spPr>
          <a:xfrm>
            <a:off x="2254091" y="2561630"/>
            <a:ext cx="2480905" cy="310158"/>
          </a:xfrm>
          <a:prstGeom prst="rect">
            <a:avLst/>
          </a:prstGeom>
          <a:noFill/>
          <a:ln/>
        </p:spPr>
        <p:txBody>
          <a:bodyPr wrap="none" lIns="0" tIns="0" rIns="0" bIns="0" rtlCol="0" anchor="t"/>
          <a:lstStyle/>
          <a:p>
            <a:pPr algn="r" indent="0" marL="0">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Центральна лінія</a:t>
            </a:r>
            <a:endParaRPr lang="en-US" sz="1950" dirty="0"/>
          </a:p>
        </p:txBody>
      </p:sp>
      <p:sp>
        <p:nvSpPr>
          <p:cNvPr id="4" name="Text 2"/>
          <p:cNvSpPr/>
          <p:nvPr/>
        </p:nvSpPr>
        <p:spPr>
          <a:xfrm>
            <a:off x="793790" y="2990850"/>
            <a:ext cx="3941207" cy="952619"/>
          </a:xfrm>
          <a:prstGeom prst="rect">
            <a:avLst/>
          </a:prstGeom>
          <a:noFill/>
          <a:ln/>
        </p:spPr>
        <p:txBody>
          <a:bodyPr wrap="square" lIns="0" tIns="0" rIns="0" bIns="0" rtlCol="0" anchor="t"/>
          <a:lstStyle/>
          <a:p>
            <a:pPr algn="r" indent="0" marL="0">
              <a:lnSpc>
                <a:spcPts val="2500"/>
              </a:lnSpc>
              <a:buNone/>
            </a:pPr>
            <a:r>
              <a:rPr lang="en-US" sz="1550" dirty="0">
                <a:solidFill>
                  <a:srgbClr val="E5DCE6"/>
                </a:solidFill>
                <a:latin typeface="Montserrat" pitchFamily="34" charset="0"/>
                <a:ea typeface="Montserrat" pitchFamily="34" charset="-122"/>
                <a:cs typeface="Montserrat" pitchFamily="34" charset="-120"/>
              </a:rPr>
              <a:t>Представляє середнє або медіану процесу, слугуючи орієнтиром для стабільності.</a:t>
            </a:r>
            <a:endParaRPr lang="en-US" sz="1550" dirty="0"/>
          </a:p>
        </p:txBody>
      </p:sp>
      <p:pic>
        <p:nvPicPr>
          <p:cNvPr id="5" name="Image 0" descr="preencoded.png">    </p:cNvPr>
          <p:cNvPicPr>
            <a:picLocks noChangeAspect="1"/>
          </p:cNvPicPr>
          <p:nvPr/>
        </p:nvPicPr>
        <p:blipFill>
          <a:blip r:embed="rId1"/>
          <a:stretch>
            <a:fillRect/>
          </a:stretch>
        </p:blipFill>
        <p:spPr>
          <a:xfrm>
            <a:off x="5032653" y="2185749"/>
            <a:ext cx="4564975" cy="4564975"/>
          </a:xfrm>
          <a:prstGeom prst="rect">
            <a:avLst/>
          </a:prstGeom>
        </p:spPr>
      </p:pic>
      <p:pic>
        <p:nvPicPr>
          <p:cNvPr id="6" name="Image 1" descr="preencoded.png">    </p:cNvPr>
          <p:cNvPicPr>
            <a:picLocks noChangeAspect="1"/>
          </p:cNvPicPr>
          <p:nvPr/>
        </p:nvPicPr>
        <p:blipFill>
          <a:blip r:embed="rId2"/>
          <a:stretch>
            <a:fillRect/>
          </a:stretch>
        </p:blipFill>
        <p:spPr>
          <a:xfrm>
            <a:off x="6247864" y="2975431"/>
            <a:ext cx="296942" cy="371118"/>
          </a:xfrm>
          <a:prstGeom prst="rect">
            <a:avLst/>
          </a:prstGeom>
        </p:spPr>
      </p:pic>
      <p:sp>
        <p:nvSpPr>
          <p:cNvPr id="7" name="Text 3"/>
          <p:cNvSpPr/>
          <p:nvPr/>
        </p:nvSpPr>
        <p:spPr>
          <a:xfrm>
            <a:off x="9895284" y="2561630"/>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Контрольні межі</a:t>
            </a:r>
            <a:endParaRPr lang="en-US" sz="1950" dirty="0"/>
          </a:p>
        </p:txBody>
      </p:sp>
      <p:sp>
        <p:nvSpPr>
          <p:cNvPr id="8" name="Text 4"/>
          <p:cNvSpPr/>
          <p:nvPr/>
        </p:nvSpPr>
        <p:spPr>
          <a:xfrm>
            <a:off x="9895284" y="2990850"/>
            <a:ext cx="3941326" cy="952619"/>
          </a:xfrm>
          <a:prstGeom prst="rect">
            <a:avLst/>
          </a:prstGeom>
          <a:noFill/>
          <a:ln/>
        </p:spPr>
        <p:txBody>
          <a:bodyPr wrap="square" lIns="0" tIns="0" rIns="0" bIns="0" rtlCol="0" anchor="t"/>
          <a:lstStyle/>
          <a:p>
            <a:pPr algn="l" indent="0" marL="0">
              <a:lnSpc>
                <a:spcPts val="2500"/>
              </a:lnSpc>
              <a:buNone/>
            </a:pPr>
            <a:r>
              <a:rPr lang="en-US" sz="1550" dirty="0">
                <a:solidFill>
                  <a:srgbClr val="E5DCE6"/>
                </a:solidFill>
                <a:latin typeface="Montserrat" pitchFamily="34" charset="0"/>
                <a:ea typeface="Montserrat" pitchFamily="34" charset="-122"/>
                <a:cs typeface="Montserrat" pitchFamily="34" charset="-120"/>
              </a:rPr>
              <a:t>Верхня та нижня контрольні межі вказують на очікуваний діапазон варіацій.</a:t>
            </a:r>
            <a:endParaRPr lang="en-US" sz="1550" dirty="0"/>
          </a:p>
        </p:txBody>
      </p:sp>
      <p:pic>
        <p:nvPicPr>
          <p:cNvPr id="9" name="Image 2" descr="preencoded.png">    </p:cNvPr>
          <p:cNvPicPr>
            <a:picLocks noChangeAspect="1"/>
          </p:cNvPicPr>
          <p:nvPr/>
        </p:nvPicPr>
        <p:blipFill>
          <a:blip r:embed="rId3"/>
          <a:stretch>
            <a:fillRect/>
          </a:stretch>
        </p:blipFill>
        <p:spPr>
          <a:xfrm>
            <a:off x="5032653" y="2185749"/>
            <a:ext cx="4564975" cy="4564975"/>
          </a:xfrm>
          <a:prstGeom prst="rect">
            <a:avLst/>
          </a:prstGeom>
        </p:spPr>
      </p:pic>
      <p:pic>
        <p:nvPicPr>
          <p:cNvPr id="10" name="Image 3" descr="preencoded.png">    </p:cNvPr>
          <p:cNvPicPr>
            <a:picLocks noChangeAspect="1"/>
          </p:cNvPicPr>
          <p:nvPr/>
        </p:nvPicPr>
        <p:blipFill>
          <a:blip r:embed="rId4"/>
          <a:stretch>
            <a:fillRect/>
          </a:stretch>
        </p:blipFill>
        <p:spPr>
          <a:xfrm>
            <a:off x="8473738" y="3363932"/>
            <a:ext cx="296942" cy="371118"/>
          </a:xfrm>
          <a:prstGeom prst="rect">
            <a:avLst/>
          </a:prstGeom>
        </p:spPr>
      </p:pic>
      <p:sp>
        <p:nvSpPr>
          <p:cNvPr id="11" name="Text 5"/>
          <p:cNvSpPr/>
          <p:nvPr/>
        </p:nvSpPr>
        <p:spPr>
          <a:xfrm>
            <a:off x="9895284" y="4992886"/>
            <a:ext cx="3194566" cy="310158"/>
          </a:xfrm>
          <a:prstGeom prst="rect">
            <a:avLst/>
          </a:prstGeom>
          <a:noFill/>
          <a:ln/>
        </p:spPr>
        <p:txBody>
          <a:bodyPr wrap="none" lIns="0" tIns="0" rIns="0" bIns="0" rtlCol="0" anchor="t"/>
          <a:lstStyle/>
          <a:p>
            <a:pPr algn="l" indent="0" marL="0">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Побудовані точки даних</a:t>
            </a:r>
            <a:endParaRPr lang="en-US" sz="1950" dirty="0"/>
          </a:p>
        </p:txBody>
      </p:sp>
      <p:sp>
        <p:nvSpPr>
          <p:cNvPr id="12" name="Text 6"/>
          <p:cNvSpPr/>
          <p:nvPr/>
        </p:nvSpPr>
        <p:spPr>
          <a:xfrm>
            <a:off x="9895284" y="5422106"/>
            <a:ext cx="3941326" cy="952619"/>
          </a:xfrm>
          <a:prstGeom prst="rect">
            <a:avLst/>
          </a:prstGeom>
          <a:noFill/>
          <a:ln/>
        </p:spPr>
        <p:txBody>
          <a:bodyPr wrap="square" lIns="0" tIns="0" rIns="0" bIns="0" rtlCol="0" anchor="t"/>
          <a:lstStyle/>
          <a:p>
            <a:pPr algn="l" indent="0" marL="0">
              <a:lnSpc>
                <a:spcPts val="2500"/>
              </a:lnSpc>
              <a:buNone/>
            </a:pPr>
            <a:r>
              <a:rPr lang="en-US" sz="1550" dirty="0">
                <a:solidFill>
                  <a:srgbClr val="E5DCE6"/>
                </a:solidFill>
                <a:latin typeface="Montserrat" pitchFamily="34" charset="0"/>
                <a:ea typeface="Montserrat" pitchFamily="34" charset="-122"/>
                <a:cs typeface="Montserrat" pitchFamily="34" charset="-120"/>
              </a:rPr>
              <a:t>Відображають вимірювання процесу з часом, дозволяючи візуалізувати зміни.</a:t>
            </a:r>
            <a:endParaRPr lang="en-US" sz="1550" dirty="0"/>
          </a:p>
        </p:txBody>
      </p:sp>
      <p:pic>
        <p:nvPicPr>
          <p:cNvPr id="13" name="Image 4" descr="preencoded.png">    </p:cNvPr>
          <p:cNvPicPr>
            <a:picLocks noChangeAspect="1"/>
          </p:cNvPicPr>
          <p:nvPr/>
        </p:nvPicPr>
        <p:blipFill>
          <a:blip r:embed="rId5"/>
          <a:stretch>
            <a:fillRect/>
          </a:stretch>
        </p:blipFill>
        <p:spPr>
          <a:xfrm>
            <a:off x="5032653" y="2185749"/>
            <a:ext cx="4564975" cy="4564975"/>
          </a:xfrm>
          <a:prstGeom prst="rect">
            <a:avLst/>
          </a:prstGeom>
        </p:spPr>
      </p:pic>
      <p:pic>
        <p:nvPicPr>
          <p:cNvPr id="14" name="Image 5" descr="preencoded.png">    </p:cNvPr>
          <p:cNvPicPr>
            <a:picLocks noChangeAspect="1"/>
          </p:cNvPicPr>
          <p:nvPr/>
        </p:nvPicPr>
        <p:blipFill>
          <a:blip r:embed="rId6"/>
          <a:stretch>
            <a:fillRect/>
          </a:stretch>
        </p:blipFill>
        <p:spPr>
          <a:xfrm>
            <a:off x="8085237" y="5589806"/>
            <a:ext cx="296942" cy="371118"/>
          </a:xfrm>
          <a:prstGeom prst="rect">
            <a:avLst/>
          </a:prstGeom>
        </p:spPr>
      </p:pic>
      <p:sp>
        <p:nvSpPr>
          <p:cNvPr id="15" name="Text 7"/>
          <p:cNvSpPr/>
          <p:nvPr/>
        </p:nvSpPr>
        <p:spPr>
          <a:xfrm>
            <a:off x="2254091" y="4992886"/>
            <a:ext cx="2480905" cy="310158"/>
          </a:xfrm>
          <a:prstGeom prst="rect">
            <a:avLst/>
          </a:prstGeom>
          <a:noFill/>
          <a:ln/>
        </p:spPr>
        <p:txBody>
          <a:bodyPr wrap="none" lIns="0" tIns="0" rIns="0" bIns="0" rtlCol="0" anchor="t"/>
          <a:lstStyle/>
          <a:p>
            <a:pPr algn="r" indent="0" marL="0">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Аналіз шаблонів</a:t>
            </a:r>
            <a:endParaRPr lang="en-US" sz="1950" dirty="0"/>
          </a:p>
        </p:txBody>
      </p:sp>
      <p:sp>
        <p:nvSpPr>
          <p:cNvPr id="16" name="Text 8"/>
          <p:cNvSpPr/>
          <p:nvPr/>
        </p:nvSpPr>
        <p:spPr>
          <a:xfrm>
            <a:off x="793790" y="5422106"/>
            <a:ext cx="3941207" cy="952619"/>
          </a:xfrm>
          <a:prstGeom prst="rect">
            <a:avLst/>
          </a:prstGeom>
          <a:noFill/>
          <a:ln/>
        </p:spPr>
        <p:txBody>
          <a:bodyPr wrap="square" lIns="0" tIns="0" rIns="0" bIns="0" rtlCol="0" anchor="t"/>
          <a:lstStyle/>
          <a:p>
            <a:pPr algn="r" indent="0" marL="0">
              <a:lnSpc>
                <a:spcPts val="2500"/>
              </a:lnSpc>
              <a:buNone/>
            </a:pPr>
            <a:r>
              <a:rPr lang="en-US" sz="1550" dirty="0">
                <a:solidFill>
                  <a:srgbClr val="E5DCE6"/>
                </a:solidFill>
                <a:latin typeface="Montserrat" pitchFamily="34" charset="0"/>
                <a:ea typeface="Montserrat" pitchFamily="34" charset="-122"/>
                <a:cs typeface="Montserrat" pitchFamily="34" charset="-120"/>
              </a:rPr>
              <a:t>Аналіз шаблонів для виявлення тенденцій, зрушень або незвичайних закономірностей.</a:t>
            </a:r>
            <a:endParaRPr lang="en-US" sz="1550" dirty="0"/>
          </a:p>
        </p:txBody>
      </p:sp>
      <p:pic>
        <p:nvPicPr>
          <p:cNvPr id="17" name="Image 6" descr="preencoded.png">    </p:cNvPr>
          <p:cNvPicPr>
            <a:picLocks noChangeAspect="1"/>
          </p:cNvPicPr>
          <p:nvPr/>
        </p:nvPicPr>
        <p:blipFill>
          <a:blip r:embed="rId7"/>
          <a:stretch>
            <a:fillRect/>
          </a:stretch>
        </p:blipFill>
        <p:spPr>
          <a:xfrm>
            <a:off x="5032653" y="2185749"/>
            <a:ext cx="4564975" cy="4564975"/>
          </a:xfrm>
          <a:prstGeom prst="rect">
            <a:avLst/>
          </a:prstGeom>
        </p:spPr>
      </p:pic>
      <p:pic>
        <p:nvPicPr>
          <p:cNvPr id="18" name="Image 7" descr="preencoded.png">    </p:cNvPr>
          <p:cNvPicPr>
            <a:picLocks noChangeAspect="1"/>
          </p:cNvPicPr>
          <p:nvPr/>
        </p:nvPicPr>
        <p:blipFill>
          <a:blip r:embed="rId8"/>
          <a:stretch>
            <a:fillRect/>
          </a:stretch>
        </p:blipFill>
        <p:spPr>
          <a:xfrm>
            <a:off x="5859363" y="5201305"/>
            <a:ext cx="296942" cy="37111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632936" y="435173"/>
            <a:ext cx="7529036" cy="395526"/>
          </a:xfrm>
          <a:prstGeom prst="rect">
            <a:avLst/>
          </a:prstGeom>
          <a:noFill/>
          <a:ln/>
        </p:spPr>
        <p:txBody>
          <a:bodyPr wrap="none" lIns="0" tIns="0" rIns="0" bIns="0" rtlCol="0" anchor="t"/>
          <a:lstStyle/>
          <a:p>
            <a:pPr algn="l" indent="0" marL="0">
              <a:lnSpc>
                <a:spcPts val="3100"/>
              </a:lnSpc>
              <a:buNone/>
            </a:pPr>
            <a:r>
              <a:rPr lang="en-US" sz="2450" b="1" dirty="0">
                <a:solidFill>
                  <a:srgbClr val="EEAEF6"/>
                </a:solidFill>
                <a:latin typeface="Bricolage Grotesque Extra Bold" pitchFamily="34" charset="0"/>
                <a:ea typeface="Bricolage Grotesque Extra Bold" pitchFamily="34" charset="-122"/>
                <a:cs typeface="Bricolage Grotesque Extra Bold" pitchFamily="34" charset="-120"/>
              </a:rPr>
              <a:t>Контрольні карти для інформаційних систем</a:t>
            </a:r>
            <a:endParaRPr lang="en-US" sz="2450" dirty="0"/>
          </a:p>
        </p:txBody>
      </p:sp>
      <p:sp>
        <p:nvSpPr>
          <p:cNvPr id="3" name="Text 1"/>
          <p:cNvSpPr/>
          <p:nvPr/>
        </p:nvSpPr>
        <p:spPr>
          <a:xfrm>
            <a:off x="632936" y="1147167"/>
            <a:ext cx="13364528" cy="506254"/>
          </a:xfrm>
          <a:prstGeom prst="rect">
            <a:avLst/>
          </a:prstGeom>
          <a:noFill/>
          <a:ln/>
        </p:spPr>
        <p:txBody>
          <a:bodyPr wrap="square" lIns="0" tIns="0" rIns="0" bIns="0" rtlCol="0" anchor="t"/>
          <a:lstStyle/>
          <a:p>
            <a:pPr algn="l" indent="0" marL="0">
              <a:lnSpc>
                <a:spcPts val="1950"/>
              </a:lnSpc>
              <a:buNone/>
            </a:pPr>
            <a:r>
              <a:rPr lang="en-US" sz="1200" dirty="0">
                <a:solidFill>
                  <a:srgbClr val="E5DCE6"/>
                </a:solidFill>
                <a:latin typeface="Montserrat" pitchFamily="34" charset="0"/>
                <a:ea typeface="Montserrat" pitchFamily="34" charset="-122"/>
                <a:cs typeface="Montserrat" pitchFamily="34" charset="-120"/>
              </a:rPr>
              <a:t>Для інформаційних систем контрольні карти можуть відстежувати щоденну доступність системи, час відгуку додатків, кількість зареєстрованих дефектів або частоту інцидентів безпеки.</a:t>
            </a:r>
            <a:endParaRPr lang="en-US" sz="1200" dirty="0"/>
          </a:p>
        </p:txBody>
      </p:sp>
      <p:sp>
        <p:nvSpPr>
          <p:cNvPr id="4" name="Text 2"/>
          <p:cNvSpPr/>
          <p:nvPr/>
        </p:nvSpPr>
        <p:spPr>
          <a:xfrm>
            <a:off x="632936" y="1973818"/>
            <a:ext cx="6489263" cy="1771888"/>
          </a:xfrm>
          <a:prstGeom prst="rect">
            <a:avLst/>
          </a:prstGeom>
          <a:noFill/>
          <a:ln/>
        </p:spPr>
        <p:txBody>
          <a:bodyPr wrap="square" lIns="0" tIns="0" rIns="0" bIns="0" rtlCol="0" anchor="t"/>
          <a:lstStyle/>
          <a:p>
            <a:pPr algn="l" indent="0" marL="0">
              <a:lnSpc>
                <a:spcPts val="1950"/>
              </a:lnSpc>
              <a:buNone/>
            </a:pPr>
            <a:r>
              <a:rPr lang="en-US" sz="1200" dirty="0">
                <a:solidFill>
                  <a:srgbClr val="E5DCE6"/>
                </a:solidFill>
                <a:latin typeface="Montserrat" pitchFamily="34" charset="0"/>
                <a:ea typeface="Montserrat" pitchFamily="34" charset="-122"/>
                <a:cs typeface="Montserrat" pitchFamily="34" charset="-120"/>
              </a:rPr>
              <a:t>Наприклад, відстеження середнього часу між відмовами (MTBF) для критичного додатку за встановленими контрольними межами негайно сигналізуватиме, коли особливі причини (наприклад, проблемне оновлення) впливають на стабільність системи за межі нормальної випадкової варіації. Це дозволяє здійснювати проактивне управління, а не реактивне гасіння пожеж, оскільки команди можуть розслідувати особливі причини до того, як вони суттєво вплинуть на бізнес-операції.</a:t>
            </a:r>
            <a:endParaRPr lang="en-US" sz="1200" dirty="0"/>
          </a:p>
        </p:txBody>
      </p:sp>
      <p:pic>
        <p:nvPicPr>
          <p:cNvPr id="5" name="Image 0" descr="preencoded.png">    </p:cNvPr>
          <p:cNvPicPr>
            <a:picLocks noChangeAspect="1"/>
          </p:cNvPicPr>
          <p:nvPr/>
        </p:nvPicPr>
        <p:blipFill>
          <a:blip r:embed="rId1"/>
          <a:stretch>
            <a:fillRect/>
          </a:stretch>
        </p:blipFill>
        <p:spPr>
          <a:xfrm>
            <a:off x="7515820" y="2009418"/>
            <a:ext cx="6489263" cy="648926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2025-10-02T08:04:15Z</dcterms:created>
  <dcterms:modified xsi:type="dcterms:W3CDTF">2025-10-02T08:04:15Z</dcterms:modified>
</cp:coreProperties>
</file>