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0" r:id="rId18"/>
    <p:sldId id="273" r:id="rId19"/>
    <p:sldId id="274" r:id="rId20"/>
    <p:sldId id="275" r:id="rId21"/>
    <p:sldId id="276" r:id="rId22"/>
    <p:sldId id="277" r:id="rId23"/>
    <p:sldId id="279" r:id="rId24"/>
    <p:sldId id="278" r:id="rId25"/>
    <p:sldId id="280" r:id="rId26"/>
    <p:sldId id="282" r:id="rId27"/>
    <p:sldId id="281" r:id="rId28"/>
    <p:sldId id="283" r:id="rId29"/>
    <p:sldId id="287" r:id="rId30"/>
    <p:sldId id="284" r:id="rId31"/>
    <p:sldId id="288" r:id="rId32"/>
    <p:sldId id="285" r:id="rId33"/>
    <p:sldId id="286" r:id="rId34"/>
    <p:sldId id="289" r:id="rId35"/>
    <p:sldId id="290" r:id="rId36"/>
    <p:sldId id="291" r:id="rId37"/>
    <p:sldId id="292" r:id="rId38"/>
    <p:sldId id="293" r:id="rId39"/>
    <p:sldId id="294" r:id="rId40"/>
    <p:sldId id="295" r:id="rId41"/>
    <p:sldId id="296" r:id="rId42"/>
    <p:sldId id="297" r:id="rId43"/>
    <p:sldId id="298" r:id="rId44"/>
    <p:sldId id="299" r:id="rId45"/>
    <p:sldId id="301" r:id="rId46"/>
    <p:sldId id="304" r:id="rId47"/>
    <p:sldId id="302" r:id="rId48"/>
    <p:sldId id="305" r:id="rId49"/>
    <p:sldId id="306" r:id="rId50"/>
    <p:sldId id="307" r:id="rId51"/>
    <p:sldId id="308" r:id="rId52"/>
    <p:sldId id="309" r:id="rId53"/>
    <p:sldId id="310" r:id="rId54"/>
    <p:sldId id="311" r:id="rId55"/>
    <p:sldId id="303"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12/4/2023</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uk-UA"/>
              <a:t>Клацніть, щоб редагувати стиль зразка заголовка</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uk-UA"/>
              <a:t>Клацніть, щоб редагувати стиль зразка заголовка</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uk-UA"/>
              <a:t>Клацніть, щоб відредагувати стилі зразків тексту</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uk-UA"/>
              <a:t>Клацніть, щоб редагувати стиль зразка заголовка</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uk-UA"/>
              <a:t>Клацніть, щоб відредагувати стилі зразків тексту</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uk-UA"/>
              <a:t>Клацніть, щоб редагувати стиль зразка заголовка</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nchor="ct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uk-UA"/>
              <a:t>Клацніть, щоб редагувати стиль зразка заголовка</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12/4/2023</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E8B695-090E-45C1-8ACC-78EF63CF5357}"/>
              </a:ext>
            </a:extLst>
          </p:cNvPr>
          <p:cNvSpPr>
            <a:spLocks noGrp="1"/>
          </p:cNvSpPr>
          <p:nvPr>
            <p:ph type="ctrTitle"/>
          </p:nvPr>
        </p:nvSpPr>
        <p:spPr>
          <a:xfrm>
            <a:off x="2519082" y="1964267"/>
            <a:ext cx="8641043" cy="2421464"/>
          </a:xfrm>
        </p:spPr>
        <p:txBody>
          <a:bodyPr/>
          <a:lstStyle/>
          <a:p>
            <a:r>
              <a:rPr lang="ru-RU" dirty="0" err="1"/>
              <a:t>Ірраціональне</a:t>
            </a:r>
            <a:r>
              <a:rPr lang="ru-RU" dirty="0"/>
              <a:t> </a:t>
            </a:r>
            <a:r>
              <a:rPr lang="ru-RU" dirty="0" err="1"/>
              <a:t>насилля</a:t>
            </a:r>
            <a:r>
              <a:rPr lang="ru-RU" dirty="0"/>
              <a:t> та </a:t>
            </a:r>
            <a:r>
              <a:rPr lang="ru-RU" dirty="0" err="1"/>
              <a:t>його</a:t>
            </a:r>
            <a:r>
              <a:rPr lang="ru-RU" dirty="0"/>
              <a:t> </a:t>
            </a:r>
            <a:r>
              <a:rPr lang="ru-RU" dirty="0" err="1"/>
              <a:t>місце</a:t>
            </a:r>
            <a:r>
              <a:rPr lang="ru-RU" dirty="0"/>
              <a:t> в </a:t>
            </a:r>
            <a:r>
              <a:rPr lang="ru-RU" dirty="0" err="1"/>
              <a:t>тероризмі</a:t>
            </a:r>
            <a:endParaRPr lang="uk-UA" dirty="0"/>
          </a:p>
        </p:txBody>
      </p:sp>
      <p:sp>
        <p:nvSpPr>
          <p:cNvPr id="3" name="Підзаголовок 2">
            <a:extLst>
              <a:ext uri="{FF2B5EF4-FFF2-40B4-BE49-F238E27FC236}">
                <a16:creationId xmlns:a16="http://schemas.microsoft.com/office/drawing/2014/main" id="{6DF0F29B-8E04-441F-A6CF-15BD9877A10E}"/>
              </a:ext>
            </a:extLst>
          </p:cNvPr>
          <p:cNvSpPr>
            <a:spLocks noGrp="1"/>
          </p:cNvSpPr>
          <p:nvPr>
            <p:ph type="subTitle" idx="1"/>
          </p:nvPr>
        </p:nvSpPr>
        <p:spPr/>
        <p:txBody>
          <a:bodyPr/>
          <a:lstStyle/>
          <a:p>
            <a:pPr marL="342900" indent="-342900" algn="l">
              <a:buAutoNum type="arabicPeriod"/>
            </a:pPr>
            <a:r>
              <a:rPr lang="uk-UA" b="1" i="0" dirty="0">
                <a:effectLst/>
                <a:latin typeface="Söhne"/>
              </a:rPr>
              <a:t>Визначення ірраціонального насилля.</a:t>
            </a:r>
          </a:p>
          <a:p>
            <a:pPr marL="342900" indent="-342900" algn="l">
              <a:buAutoNum type="arabicPeriod"/>
            </a:pPr>
            <a:r>
              <a:rPr lang="ru-RU" b="1" i="0" dirty="0" err="1">
                <a:effectLst/>
                <a:latin typeface="Söhne"/>
              </a:rPr>
              <a:t>Ірраціональне</a:t>
            </a:r>
            <a:r>
              <a:rPr lang="ru-RU" b="1" i="0" dirty="0">
                <a:effectLst/>
                <a:latin typeface="Söhne"/>
              </a:rPr>
              <a:t> </a:t>
            </a:r>
            <a:r>
              <a:rPr lang="ru-RU" b="1" i="0" dirty="0" err="1">
                <a:effectLst/>
                <a:latin typeface="Söhne"/>
              </a:rPr>
              <a:t>насилля</a:t>
            </a:r>
            <a:r>
              <a:rPr lang="ru-RU" b="1" i="0" dirty="0">
                <a:effectLst/>
                <a:latin typeface="Söhne"/>
              </a:rPr>
              <a:t> та </a:t>
            </a:r>
            <a:r>
              <a:rPr lang="ru-RU" b="1" i="0" dirty="0" err="1">
                <a:effectLst/>
                <a:latin typeface="Söhne"/>
              </a:rPr>
              <a:t>тероризм</a:t>
            </a:r>
            <a:endParaRPr lang="uk-UA" dirty="0"/>
          </a:p>
        </p:txBody>
      </p:sp>
    </p:spTree>
    <p:extLst>
      <p:ext uri="{BB962C8B-B14F-4D97-AF65-F5344CB8AC3E}">
        <p14:creationId xmlns:p14="http://schemas.microsoft.com/office/powerpoint/2010/main" val="526661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B851A5-8238-468A-A9A4-40290F2DBFC9}"/>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9DE720BA-8B86-479A-8AEB-E4FD7A0640AC}"/>
              </a:ext>
            </a:extLst>
          </p:cNvPr>
          <p:cNvSpPr>
            <a:spLocks noGrp="1"/>
          </p:cNvSpPr>
          <p:nvPr>
            <p:ph sz="half" idx="1"/>
          </p:nvPr>
        </p:nvSpPr>
        <p:spPr/>
        <p:txBody>
          <a:bodyPr>
            <a:normAutofit fontScale="92500" lnSpcReduction="20000"/>
          </a:bodyPr>
          <a:lstStyle/>
          <a:p>
            <a:r>
              <a:rPr lang="uk-UA" dirty="0"/>
              <a:t>Пропаганда та маніпуляція:</a:t>
            </a:r>
          </a:p>
          <a:p>
            <a:r>
              <a:rPr lang="uk-UA" dirty="0"/>
              <a:t>Застосування ірраціональної пропаганди та маніпуляції може сприяти формуванню та поширенню переконань, які виправдовують терористичні дії. Це може включати спотворення фактів, штучне створення вражень та зміну сприйняття суспільної реальності.</a:t>
            </a:r>
          </a:p>
          <a:p>
            <a:endParaRPr lang="uk-UA" dirty="0"/>
          </a:p>
          <a:p>
            <a:r>
              <a:rPr lang="uk-UA" dirty="0"/>
              <a:t>Психологічні механізми радикалізації:</a:t>
            </a:r>
          </a:p>
          <a:p>
            <a:r>
              <a:rPr lang="uk-UA" dirty="0"/>
              <a:t>Використання психологічних механізмів, таких як утиск, зневаження або психологічний тиск, може сприяти формуванню ірраціональних переконань та мотивації до терористичних дій.</a:t>
            </a:r>
          </a:p>
          <a:p>
            <a:endParaRPr lang="uk-UA" dirty="0"/>
          </a:p>
        </p:txBody>
      </p:sp>
      <p:sp>
        <p:nvSpPr>
          <p:cNvPr id="4" name="Місце для вмісту 3">
            <a:extLst>
              <a:ext uri="{FF2B5EF4-FFF2-40B4-BE49-F238E27FC236}">
                <a16:creationId xmlns:a16="http://schemas.microsoft.com/office/drawing/2014/main" id="{8046CF79-FB7A-4873-913D-B9291A737303}"/>
              </a:ext>
            </a:extLst>
          </p:cNvPr>
          <p:cNvSpPr>
            <a:spLocks noGrp="1"/>
          </p:cNvSpPr>
          <p:nvPr>
            <p:ph sz="half" idx="2"/>
          </p:nvPr>
        </p:nvSpPr>
        <p:spPr/>
        <p:txBody>
          <a:bodyPr>
            <a:normAutofit fontScale="92500" lnSpcReduction="20000"/>
          </a:bodyPr>
          <a:lstStyle/>
          <a:p>
            <a:endParaRPr lang="uk-UA"/>
          </a:p>
        </p:txBody>
      </p:sp>
    </p:spTree>
    <p:extLst>
      <p:ext uri="{BB962C8B-B14F-4D97-AF65-F5344CB8AC3E}">
        <p14:creationId xmlns:p14="http://schemas.microsoft.com/office/powerpoint/2010/main" val="2174118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D6B798E-68B5-4796-A930-20AE13AB094A}"/>
              </a:ext>
            </a:extLst>
          </p:cNvPr>
          <p:cNvSpPr>
            <a:spLocks noGrp="1"/>
          </p:cNvSpPr>
          <p:nvPr>
            <p:ph type="title"/>
          </p:nvPr>
        </p:nvSpPr>
        <p:spPr/>
        <p:txBody>
          <a:bodyPr/>
          <a:lstStyle/>
          <a:p>
            <a:pPr algn="ctr"/>
            <a:r>
              <a:rPr lang="uk-UA" dirty="0"/>
              <a:t>Альберт </a:t>
            </a:r>
            <a:r>
              <a:rPr lang="uk-UA" dirty="0" err="1"/>
              <a:t>Елліс</a:t>
            </a:r>
            <a:r>
              <a:rPr lang="uk-UA" dirty="0"/>
              <a:t> </a:t>
            </a:r>
          </a:p>
        </p:txBody>
      </p:sp>
      <p:sp>
        <p:nvSpPr>
          <p:cNvPr id="3" name="Місце для вмісту 2">
            <a:extLst>
              <a:ext uri="{FF2B5EF4-FFF2-40B4-BE49-F238E27FC236}">
                <a16:creationId xmlns:a16="http://schemas.microsoft.com/office/drawing/2014/main" id="{4097B077-AB71-41AD-B34F-04783725890B}"/>
              </a:ext>
            </a:extLst>
          </p:cNvPr>
          <p:cNvSpPr>
            <a:spLocks noGrp="1"/>
          </p:cNvSpPr>
          <p:nvPr>
            <p:ph sz="half" idx="1"/>
          </p:nvPr>
        </p:nvSpPr>
        <p:spPr>
          <a:xfrm>
            <a:off x="685801" y="2142067"/>
            <a:ext cx="6512857" cy="4342430"/>
          </a:xfrm>
        </p:spPr>
        <p:txBody>
          <a:bodyPr>
            <a:normAutofit/>
          </a:bodyPr>
          <a:lstStyle/>
          <a:p>
            <a:pPr algn="just"/>
            <a:r>
              <a:rPr lang="uk-UA" dirty="0"/>
              <a:t>Альберт </a:t>
            </a:r>
            <a:r>
              <a:rPr lang="uk-UA" dirty="0" err="1"/>
              <a:t>Елліс</a:t>
            </a:r>
            <a:r>
              <a:rPr lang="uk-UA" dirty="0"/>
              <a:t> (1913-2007)</a:t>
            </a:r>
          </a:p>
          <a:p>
            <a:pPr algn="just"/>
            <a:r>
              <a:rPr lang="de-DE" dirty="0"/>
              <a:t>- </a:t>
            </a:r>
            <a:r>
              <a:rPr lang="uk-UA" dirty="0"/>
              <a:t>американський когнітивний психотерапевт, автор раціонально-емоційної поведінкової терапії, підходу в психотерапії, що розглядає негативні емоції і </a:t>
            </a:r>
            <a:r>
              <a:rPr lang="uk-UA" dirty="0" err="1"/>
              <a:t>дисфункціональні</a:t>
            </a:r>
            <a:r>
              <a:rPr lang="uk-UA" dirty="0"/>
              <a:t> поведінкові реакції як результат невірних когнітивних установок - ірраціональних вірувань.</a:t>
            </a:r>
          </a:p>
        </p:txBody>
      </p:sp>
      <p:pic>
        <p:nvPicPr>
          <p:cNvPr id="5" name="Місце для вмісту 4">
            <a:extLst>
              <a:ext uri="{FF2B5EF4-FFF2-40B4-BE49-F238E27FC236}">
                <a16:creationId xmlns:a16="http://schemas.microsoft.com/office/drawing/2014/main" id="{A12CB789-B24E-4D3D-87CF-2A53E6F5E1B1}"/>
              </a:ext>
            </a:extLst>
          </p:cNvPr>
          <p:cNvPicPr>
            <a:picLocks noGrp="1" noChangeAspect="1"/>
          </p:cNvPicPr>
          <p:nvPr>
            <p:ph sz="half" idx="2"/>
          </p:nvPr>
        </p:nvPicPr>
        <p:blipFill>
          <a:blip r:embed="rId2"/>
          <a:stretch>
            <a:fillRect/>
          </a:stretch>
        </p:blipFill>
        <p:spPr>
          <a:xfrm>
            <a:off x="7892256" y="1855668"/>
            <a:ext cx="3059440" cy="4342431"/>
          </a:xfrm>
          <a:prstGeom prst="rect">
            <a:avLst/>
          </a:prstGeom>
        </p:spPr>
      </p:pic>
    </p:spTree>
    <p:extLst>
      <p:ext uri="{BB962C8B-B14F-4D97-AF65-F5344CB8AC3E}">
        <p14:creationId xmlns:p14="http://schemas.microsoft.com/office/powerpoint/2010/main" val="3096530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5349FE-ACB4-4799-8822-0C8895AB4E53}"/>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9B6EDB0E-25C9-4EA3-8A70-919CCE2966B4}"/>
              </a:ext>
            </a:extLst>
          </p:cNvPr>
          <p:cNvSpPr>
            <a:spLocks noGrp="1"/>
          </p:cNvSpPr>
          <p:nvPr>
            <p:ph sz="half" idx="1"/>
          </p:nvPr>
        </p:nvSpPr>
        <p:spPr/>
        <p:txBody>
          <a:bodyPr>
            <a:normAutofit lnSpcReduction="10000"/>
          </a:bodyPr>
          <a:lstStyle/>
          <a:p>
            <a:pPr algn="just"/>
            <a:r>
              <a:rPr lang="uk-UA" dirty="0"/>
              <a:t>Провідним положенням ВПТ є твердження, що в відому </a:t>
            </a:r>
            <a:r>
              <a:rPr lang="uk-UA" dirty="0" err="1"/>
              <a:t>біхевіоральную</a:t>
            </a:r>
            <a:r>
              <a:rPr lang="uk-UA" dirty="0"/>
              <a:t> схему «стимул - реакція» потрібно додати проміжний компонент - когнітивні процеси або переконання. Тобто, емоційна реакція людини на подію (ситуацію, в загальному - стимул) залежить від того, як ця подія буде інтерпретовано людиною, які переконання будуть лежати в основі цієї інтерпретації. Іншими словами, психіка людини працює за наступною схемою:</a:t>
            </a:r>
          </a:p>
          <a:p>
            <a:pPr algn="just"/>
            <a:r>
              <a:rPr lang="uk-UA" dirty="0"/>
              <a:t> зовнішні події (стимули) -&gt; когнітивна система-&gt; інтерпретація (думки) -&gt; афект</a:t>
            </a:r>
          </a:p>
        </p:txBody>
      </p:sp>
      <p:sp>
        <p:nvSpPr>
          <p:cNvPr id="4" name="Місце для вмісту 3">
            <a:extLst>
              <a:ext uri="{FF2B5EF4-FFF2-40B4-BE49-F238E27FC236}">
                <a16:creationId xmlns:a16="http://schemas.microsoft.com/office/drawing/2014/main" id="{58F396DF-6E89-44C4-BC40-BBD0FB2136E3}"/>
              </a:ext>
            </a:extLst>
          </p:cNvPr>
          <p:cNvSpPr>
            <a:spLocks noGrp="1"/>
          </p:cNvSpPr>
          <p:nvPr>
            <p:ph sz="half" idx="2"/>
          </p:nvPr>
        </p:nvSpPr>
        <p:spPr/>
        <p:txBody>
          <a:bodyPr>
            <a:normAutofit lnSpcReduction="10000"/>
          </a:bodyPr>
          <a:lstStyle/>
          <a:p>
            <a:endParaRPr lang="uk-UA"/>
          </a:p>
        </p:txBody>
      </p:sp>
    </p:spTree>
    <p:extLst>
      <p:ext uri="{BB962C8B-B14F-4D97-AF65-F5344CB8AC3E}">
        <p14:creationId xmlns:p14="http://schemas.microsoft.com/office/powerpoint/2010/main" val="688107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3905226-7679-4A71-AA87-E9F2A926D012}"/>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B4ABD4DA-FC58-4D15-8D9C-53C4E459FE9E}"/>
              </a:ext>
            </a:extLst>
          </p:cNvPr>
          <p:cNvSpPr>
            <a:spLocks noGrp="1"/>
          </p:cNvSpPr>
          <p:nvPr>
            <p:ph sz="half" idx="1"/>
          </p:nvPr>
        </p:nvSpPr>
        <p:spPr/>
        <p:txBody>
          <a:bodyPr>
            <a:normAutofit lnSpcReduction="10000"/>
          </a:bodyPr>
          <a:lstStyle/>
          <a:p>
            <a:pPr algn="just"/>
            <a:r>
              <a:rPr lang="uk-UA" dirty="0"/>
              <a:t>Переконання, на основі яких інтерпретуються події (стимули), бувають адаптивні, або раціональні, і </a:t>
            </a:r>
            <a:r>
              <a:rPr lang="uk-UA" dirty="0" err="1"/>
              <a:t>неадаптівние</a:t>
            </a:r>
            <a:r>
              <a:rPr lang="uk-UA" dirty="0"/>
              <a:t>, або ірраціональні. </a:t>
            </a:r>
          </a:p>
          <a:p>
            <a:pPr algn="just"/>
            <a:r>
              <a:rPr lang="uk-UA" dirty="0"/>
              <a:t>Ірраціональні переконання виникають найчастіше па основі одиничного досвіду або є результатом навчання від батьків. Вони призводять до сильних негативних емоційних реакцій. </a:t>
            </a:r>
            <a:r>
              <a:rPr lang="uk-UA" i="1" dirty="0"/>
              <a:t>Наприклад, «всі чоловіки - сволоти», або «всі жінки - </a:t>
            </a:r>
            <a:r>
              <a:rPr lang="uk-UA" i="1" dirty="0" err="1"/>
              <a:t>стерви</a:t>
            </a:r>
            <a:r>
              <a:rPr lang="uk-UA" i="1" dirty="0"/>
              <a:t>», або «мене можна любити», або «безпечно тільки тоді, коли я все можу контролювати, тобто світ небезпечний» та ін.</a:t>
            </a:r>
          </a:p>
        </p:txBody>
      </p:sp>
      <p:sp>
        <p:nvSpPr>
          <p:cNvPr id="4" name="Місце для вмісту 3">
            <a:extLst>
              <a:ext uri="{FF2B5EF4-FFF2-40B4-BE49-F238E27FC236}">
                <a16:creationId xmlns:a16="http://schemas.microsoft.com/office/drawing/2014/main" id="{2BF7041D-6E36-4C85-85CA-9C3C7F7B9D93}"/>
              </a:ext>
            </a:extLst>
          </p:cNvPr>
          <p:cNvSpPr>
            <a:spLocks noGrp="1"/>
          </p:cNvSpPr>
          <p:nvPr>
            <p:ph sz="half" idx="2"/>
          </p:nvPr>
        </p:nvSpPr>
        <p:spPr/>
        <p:txBody>
          <a:bodyPr>
            <a:normAutofit lnSpcReduction="10000"/>
          </a:bodyPr>
          <a:lstStyle/>
          <a:p>
            <a:endParaRPr lang="uk-UA"/>
          </a:p>
        </p:txBody>
      </p:sp>
    </p:spTree>
    <p:extLst>
      <p:ext uri="{BB962C8B-B14F-4D97-AF65-F5344CB8AC3E}">
        <p14:creationId xmlns:p14="http://schemas.microsoft.com/office/powerpoint/2010/main" val="1374488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C8D84F-87DF-45E7-8F94-DF6AD9109BA1}"/>
              </a:ext>
            </a:extLst>
          </p:cNvPr>
          <p:cNvSpPr>
            <a:spLocks noGrp="1"/>
          </p:cNvSpPr>
          <p:nvPr>
            <p:ph type="title"/>
          </p:nvPr>
        </p:nvSpPr>
        <p:spPr/>
        <p:txBody>
          <a:bodyPr>
            <a:normAutofit/>
          </a:bodyPr>
          <a:lstStyle/>
          <a:p>
            <a:pPr algn="ctr"/>
            <a:r>
              <a:rPr lang="uk-UA" dirty="0"/>
              <a:t>Теорія соціального навчання</a:t>
            </a:r>
          </a:p>
        </p:txBody>
      </p:sp>
      <p:sp>
        <p:nvSpPr>
          <p:cNvPr id="3" name="Місце для вмісту 2">
            <a:extLst>
              <a:ext uri="{FF2B5EF4-FFF2-40B4-BE49-F238E27FC236}">
                <a16:creationId xmlns:a16="http://schemas.microsoft.com/office/drawing/2014/main" id="{E0353D21-180F-49D3-9F05-D05DC865D85F}"/>
              </a:ext>
            </a:extLst>
          </p:cNvPr>
          <p:cNvSpPr>
            <a:spLocks noGrp="1"/>
          </p:cNvSpPr>
          <p:nvPr>
            <p:ph sz="half" idx="1"/>
          </p:nvPr>
        </p:nvSpPr>
        <p:spPr/>
        <p:txBody>
          <a:bodyPr/>
          <a:lstStyle/>
          <a:p>
            <a:pPr algn="just"/>
            <a:r>
              <a:rPr lang="uk-UA" dirty="0"/>
              <a:t>Теорія соціального навчання — це підхід у соціальній психології, який висуває гіпотезу про те, що люди навчаються за допомогою спостереження, імітації та моделювання поведінки інших осіб. У контексті ірраціонального насилля, ця теорія вказує на те, що соціальне оточення може грати ключову роль у формуванні та поширенні ірраціональних форм насильства.</a:t>
            </a:r>
          </a:p>
        </p:txBody>
      </p:sp>
      <p:sp>
        <p:nvSpPr>
          <p:cNvPr id="4" name="Місце для вмісту 3">
            <a:extLst>
              <a:ext uri="{FF2B5EF4-FFF2-40B4-BE49-F238E27FC236}">
                <a16:creationId xmlns:a16="http://schemas.microsoft.com/office/drawing/2014/main" id="{78648086-2F0D-421D-8D57-BCF8B37E8C23}"/>
              </a:ext>
            </a:extLst>
          </p:cNvPr>
          <p:cNvSpPr>
            <a:spLocks noGrp="1"/>
          </p:cNvSpPr>
          <p:nvPr>
            <p:ph sz="half" idx="2"/>
          </p:nvPr>
        </p:nvSpPr>
        <p:spPr/>
        <p:txBody>
          <a:bodyPr/>
          <a:lstStyle/>
          <a:p>
            <a:endParaRPr lang="uk-UA"/>
          </a:p>
        </p:txBody>
      </p:sp>
    </p:spTree>
    <p:extLst>
      <p:ext uri="{BB962C8B-B14F-4D97-AF65-F5344CB8AC3E}">
        <p14:creationId xmlns:p14="http://schemas.microsoft.com/office/powerpoint/2010/main" val="3969860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FBB0B2D-6324-47E6-A86C-684902EC2A99}"/>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638FDFF4-CBF4-47FC-8AE2-7812638BC50E}"/>
              </a:ext>
            </a:extLst>
          </p:cNvPr>
          <p:cNvSpPr>
            <a:spLocks noGrp="1"/>
          </p:cNvSpPr>
          <p:nvPr>
            <p:ph sz="half" idx="1"/>
          </p:nvPr>
        </p:nvSpPr>
        <p:spPr>
          <a:xfrm>
            <a:off x="685801" y="2142066"/>
            <a:ext cx="6082551" cy="4340535"/>
          </a:xfrm>
        </p:spPr>
        <p:txBody>
          <a:bodyPr/>
          <a:lstStyle/>
          <a:p>
            <a:pPr algn="just"/>
            <a:r>
              <a:rPr lang="uk-UA" dirty="0"/>
              <a:t>Альберт Бандура вважав, що для того щоб сформувати нову поведінку, недостатньо нагороди і покарання. Тому він виступав проти перенесення результатів, отриманих на тварин, на аналіз поведінки людини. Він вважав, що діти набувають нової поведінки завдяки спостереженню та імітації, тобто наслідуючи значущим для них людям, і ідентифікації, тобто шляхом запозичення почуттів і дій іншого авторитетного особи.</a:t>
            </a:r>
          </a:p>
        </p:txBody>
      </p:sp>
      <p:pic>
        <p:nvPicPr>
          <p:cNvPr id="5" name="Місце для вмісту 4">
            <a:extLst>
              <a:ext uri="{FF2B5EF4-FFF2-40B4-BE49-F238E27FC236}">
                <a16:creationId xmlns:a16="http://schemas.microsoft.com/office/drawing/2014/main" id="{06591BE3-ABFC-4250-BBDB-F1E6FCFD58F5}"/>
              </a:ext>
            </a:extLst>
          </p:cNvPr>
          <p:cNvPicPr>
            <a:picLocks noGrp="1" noChangeAspect="1"/>
          </p:cNvPicPr>
          <p:nvPr>
            <p:ph sz="half" idx="2"/>
          </p:nvPr>
        </p:nvPicPr>
        <p:blipFill>
          <a:blip r:embed="rId2"/>
          <a:stretch>
            <a:fillRect/>
          </a:stretch>
        </p:blipFill>
        <p:spPr>
          <a:xfrm>
            <a:off x="7284430" y="1815960"/>
            <a:ext cx="3222205" cy="4666642"/>
          </a:xfrm>
          <a:prstGeom prst="rect">
            <a:avLst/>
          </a:prstGeom>
        </p:spPr>
      </p:pic>
    </p:spTree>
    <p:extLst>
      <p:ext uri="{BB962C8B-B14F-4D97-AF65-F5344CB8AC3E}">
        <p14:creationId xmlns:p14="http://schemas.microsoft.com/office/powerpoint/2010/main" val="357478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E53BBB-26DF-4FA1-ABEE-18F5FBE30FFD}"/>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7DE35205-88BC-4D2C-8FEB-6890C2A7F5B2}"/>
              </a:ext>
            </a:extLst>
          </p:cNvPr>
          <p:cNvSpPr>
            <a:spLocks noGrp="1"/>
          </p:cNvSpPr>
          <p:nvPr>
            <p:ph sz="half" idx="1"/>
          </p:nvPr>
        </p:nvSpPr>
        <p:spPr>
          <a:xfrm>
            <a:off x="546847" y="2142066"/>
            <a:ext cx="5339421" cy="4106333"/>
          </a:xfrm>
        </p:spPr>
        <p:txBody>
          <a:bodyPr>
            <a:normAutofit/>
          </a:bodyPr>
          <a:lstStyle/>
          <a:p>
            <a:pPr algn="just"/>
            <a:r>
              <a:rPr lang="uk-UA" dirty="0"/>
              <a:t>У підтвердження своєї теорії Бандура проводив наступний експеримент: він збирав кілька груп дітей і демонстрував їм фільми з різним змістом. Діти, які дивилися фільми з агресивним сюжетом (агресія в кінці фільму винагороджувалася), після перегляду кіно у своїх маніпуляціях з іграшками копіювали жорстоке поводження. Діти, які дивилися фільми з таким же змістом, проте в яких агресія каралася, також демонстрували яскраво виражену ворожість, але вже в менших обсягах. Діти, які дивилися фільми без агресивного змісту, не показували її в своїх іграх після перегляду кіно.</a:t>
            </a:r>
          </a:p>
        </p:txBody>
      </p:sp>
      <p:pic>
        <p:nvPicPr>
          <p:cNvPr id="6" name="Місце для вмісту 5">
            <a:extLst>
              <a:ext uri="{FF2B5EF4-FFF2-40B4-BE49-F238E27FC236}">
                <a16:creationId xmlns:a16="http://schemas.microsoft.com/office/drawing/2014/main" id="{AAA36F6D-2EE3-46B1-A3D0-98BEA021B7C7}"/>
              </a:ext>
            </a:extLst>
          </p:cNvPr>
          <p:cNvPicPr>
            <a:picLocks noGrp="1" noChangeAspect="1"/>
          </p:cNvPicPr>
          <p:nvPr>
            <p:ph sz="half" idx="2"/>
          </p:nvPr>
        </p:nvPicPr>
        <p:blipFill>
          <a:blip r:embed="rId2"/>
          <a:stretch>
            <a:fillRect/>
          </a:stretch>
        </p:blipFill>
        <p:spPr>
          <a:xfrm>
            <a:off x="6510866" y="2065867"/>
            <a:ext cx="5200467" cy="4372368"/>
          </a:xfrm>
        </p:spPr>
      </p:pic>
    </p:spTree>
    <p:extLst>
      <p:ext uri="{BB962C8B-B14F-4D97-AF65-F5344CB8AC3E}">
        <p14:creationId xmlns:p14="http://schemas.microsoft.com/office/powerpoint/2010/main" val="1480457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F81CF0-E17C-4290-9771-C7C0F94DA916}"/>
              </a:ext>
            </a:extLst>
          </p:cNvPr>
          <p:cNvSpPr>
            <a:spLocks noGrp="1"/>
          </p:cNvSpPr>
          <p:nvPr>
            <p:ph type="title"/>
          </p:nvPr>
        </p:nvSpPr>
        <p:spPr/>
        <p:txBody>
          <a:bodyPr/>
          <a:lstStyle/>
          <a:p>
            <a:pPr algn="ctr"/>
            <a:r>
              <a:rPr lang="uk-UA" dirty="0"/>
              <a:t>1. Механізми соціального навчання:</a:t>
            </a:r>
            <a:br>
              <a:rPr lang="uk-UA" dirty="0"/>
            </a:br>
            <a:endParaRPr lang="uk-UA" dirty="0"/>
          </a:p>
        </p:txBody>
      </p:sp>
      <p:sp>
        <p:nvSpPr>
          <p:cNvPr id="3" name="Місце для вмісту 2">
            <a:extLst>
              <a:ext uri="{FF2B5EF4-FFF2-40B4-BE49-F238E27FC236}">
                <a16:creationId xmlns:a16="http://schemas.microsoft.com/office/drawing/2014/main" id="{F11B9298-EC81-4A4E-A542-C8A5153F38F0}"/>
              </a:ext>
            </a:extLst>
          </p:cNvPr>
          <p:cNvSpPr>
            <a:spLocks noGrp="1"/>
          </p:cNvSpPr>
          <p:nvPr>
            <p:ph sz="half" idx="1"/>
          </p:nvPr>
        </p:nvSpPr>
        <p:spPr>
          <a:xfrm>
            <a:off x="685801" y="2142067"/>
            <a:ext cx="5499845" cy="3649134"/>
          </a:xfrm>
        </p:spPr>
        <p:txBody>
          <a:bodyPr>
            <a:normAutofit fontScale="92500" lnSpcReduction="10000"/>
          </a:bodyPr>
          <a:lstStyle/>
          <a:p>
            <a:pPr algn="just"/>
            <a:r>
              <a:rPr lang="uk-UA" i="1" dirty="0">
                <a:solidFill>
                  <a:srgbClr val="FFFF00"/>
                </a:solidFill>
              </a:rPr>
              <a:t>Спостереження:</a:t>
            </a:r>
            <a:r>
              <a:rPr lang="uk-UA" dirty="0"/>
              <a:t> Особа спостерігає за іншими і вивчає їхню поведінку, включаючи насильство. Якщо інші особи виглядають як впливові або авторитетні моделі, це може підвищити ймовірність наслідування їхньої поведінки.</a:t>
            </a:r>
          </a:p>
          <a:p>
            <a:pPr algn="just"/>
            <a:r>
              <a:rPr lang="uk-UA" i="1" dirty="0">
                <a:solidFill>
                  <a:srgbClr val="FFFF00"/>
                </a:solidFill>
              </a:rPr>
              <a:t>Імітація:</a:t>
            </a:r>
            <a:r>
              <a:rPr lang="uk-UA" dirty="0"/>
              <a:t> Особа може вирішити наслідувати чи імітувати поведінку інших, особливо якщо це призводить до отримання позитивних наслідків або підвищення статусу в групі.</a:t>
            </a:r>
          </a:p>
          <a:p>
            <a:pPr algn="just"/>
            <a:r>
              <a:rPr lang="uk-UA" i="1" dirty="0">
                <a:solidFill>
                  <a:srgbClr val="FFFF00"/>
                </a:solidFill>
              </a:rPr>
              <a:t>Посилення:</a:t>
            </a:r>
            <a:r>
              <a:rPr lang="uk-UA" dirty="0"/>
              <a:t> Якщо ірраціональне насилля асоціюється з позитивними наслідками, такими як отримання уваги чи влади, то це може підсилити його використання в майбутньому</a:t>
            </a:r>
          </a:p>
        </p:txBody>
      </p:sp>
      <p:sp>
        <p:nvSpPr>
          <p:cNvPr id="4" name="Місце для вмісту 3">
            <a:extLst>
              <a:ext uri="{FF2B5EF4-FFF2-40B4-BE49-F238E27FC236}">
                <a16:creationId xmlns:a16="http://schemas.microsoft.com/office/drawing/2014/main" id="{B265F824-933D-4B82-B3EE-0059E514F955}"/>
              </a:ext>
            </a:extLst>
          </p:cNvPr>
          <p:cNvSpPr>
            <a:spLocks noGrp="1"/>
          </p:cNvSpPr>
          <p:nvPr>
            <p:ph sz="half" idx="2"/>
          </p:nvPr>
        </p:nvSpPr>
        <p:spPr>
          <a:xfrm>
            <a:off x="6714565" y="2142067"/>
            <a:ext cx="4102662" cy="3649133"/>
          </a:xfrm>
        </p:spPr>
        <p:txBody>
          <a:bodyPr>
            <a:normAutofit fontScale="92500" lnSpcReduction="10000"/>
          </a:bodyPr>
          <a:lstStyle/>
          <a:p>
            <a:endParaRPr lang="uk-UA"/>
          </a:p>
        </p:txBody>
      </p:sp>
    </p:spTree>
    <p:extLst>
      <p:ext uri="{BB962C8B-B14F-4D97-AF65-F5344CB8AC3E}">
        <p14:creationId xmlns:p14="http://schemas.microsoft.com/office/powerpoint/2010/main" val="1694529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A965C1-793F-47BF-BB1A-6A81FB877255}"/>
              </a:ext>
            </a:extLst>
          </p:cNvPr>
          <p:cNvSpPr>
            <a:spLocks noGrp="1"/>
          </p:cNvSpPr>
          <p:nvPr>
            <p:ph type="title"/>
          </p:nvPr>
        </p:nvSpPr>
        <p:spPr/>
        <p:txBody>
          <a:bodyPr/>
          <a:lstStyle/>
          <a:p>
            <a:r>
              <a:rPr lang="ru-RU" dirty="0"/>
              <a:t>2. </a:t>
            </a:r>
            <a:r>
              <a:rPr lang="ru-RU" dirty="0" err="1"/>
              <a:t>Вплив</a:t>
            </a:r>
            <a:r>
              <a:rPr lang="ru-RU" dirty="0"/>
              <a:t> </a:t>
            </a:r>
            <a:r>
              <a:rPr lang="ru-RU" dirty="0" err="1"/>
              <a:t>соціального</a:t>
            </a:r>
            <a:r>
              <a:rPr lang="ru-RU" dirty="0"/>
              <a:t> </a:t>
            </a:r>
            <a:r>
              <a:rPr lang="ru-RU" dirty="0" err="1"/>
              <a:t>середовища</a:t>
            </a:r>
            <a:r>
              <a:rPr lang="ru-RU" dirty="0"/>
              <a:t>:</a:t>
            </a:r>
            <a:br>
              <a:rPr lang="ru-RU" dirty="0"/>
            </a:br>
            <a:endParaRPr lang="uk-UA" dirty="0"/>
          </a:p>
        </p:txBody>
      </p:sp>
      <p:sp>
        <p:nvSpPr>
          <p:cNvPr id="3" name="Місце для вмісту 2">
            <a:extLst>
              <a:ext uri="{FF2B5EF4-FFF2-40B4-BE49-F238E27FC236}">
                <a16:creationId xmlns:a16="http://schemas.microsoft.com/office/drawing/2014/main" id="{5852C727-27FE-4683-9BC7-C4D7A1CCADDB}"/>
              </a:ext>
            </a:extLst>
          </p:cNvPr>
          <p:cNvSpPr>
            <a:spLocks noGrp="1"/>
          </p:cNvSpPr>
          <p:nvPr>
            <p:ph sz="half" idx="1"/>
          </p:nvPr>
        </p:nvSpPr>
        <p:spPr/>
        <p:txBody>
          <a:bodyPr>
            <a:normAutofit fontScale="92500" lnSpcReduction="20000"/>
          </a:bodyPr>
          <a:lstStyle/>
          <a:p>
            <a:pPr algn="just"/>
            <a:r>
              <a:rPr lang="uk-UA" i="1" dirty="0">
                <a:solidFill>
                  <a:srgbClr val="FFFF00"/>
                </a:solidFill>
              </a:rPr>
              <a:t>Сім'я та оточення: </a:t>
            </a:r>
            <a:r>
              <a:rPr lang="uk-UA" dirty="0"/>
              <a:t>Родинні та соціальні умови можуть впливати на те, як особа вчиться та сприймає ірраціональне насилля. Зміст та структура сімейного життя можуть формувати погляди на прийнятність насильства.</a:t>
            </a:r>
          </a:p>
          <a:p>
            <a:pPr algn="just"/>
            <a:r>
              <a:rPr lang="uk-UA" i="1" dirty="0">
                <a:solidFill>
                  <a:srgbClr val="FFFF00"/>
                </a:solidFill>
              </a:rPr>
              <a:t>Медіа вплив</a:t>
            </a:r>
            <a:r>
              <a:rPr lang="uk-UA" dirty="0"/>
              <a:t>: Засоби масової інформації можуть використовувати ірраціональне насилля як елемент розважальних чи інформаційних програм. Це може впливати на уявлення та погляди глядачів.</a:t>
            </a:r>
          </a:p>
          <a:p>
            <a:pPr algn="just"/>
            <a:r>
              <a:rPr lang="uk-UA" i="1" dirty="0">
                <a:solidFill>
                  <a:srgbClr val="FFFF00"/>
                </a:solidFill>
              </a:rPr>
              <a:t>Шкільне середовище:</a:t>
            </a:r>
            <a:r>
              <a:rPr lang="uk-UA" dirty="0"/>
              <a:t> Взаємодія з однолітками та вчителями також може бути важливою частиною соціального навчання. Якщо насильство є частиною шкільного середовища, це може впливати на норми та цінності учнів.</a:t>
            </a:r>
          </a:p>
        </p:txBody>
      </p:sp>
      <p:sp>
        <p:nvSpPr>
          <p:cNvPr id="4" name="Місце для вмісту 3">
            <a:extLst>
              <a:ext uri="{FF2B5EF4-FFF2-40B4-BE49-F238E27FC236}">
                <a16:creationId xmlns:a16="http://schemas.microsoft.com/office/drawing/2014/main" id="{4D68D6A9-5355-4060-9DDD-F038A6EB6275}"/>
              </a:ext>
            </a:extLst>
          </p:cNvPr>
          <p:cNvSpPr>
            <a:spLocks noGrp="1"/>
          </p:cNvSpPr>
          <p:nvPr>
            <p:ph sz="half" idx="2"/>
          </p:nvPr>
        </p:nvSpPr>
        <p:spPr/>
        <p:txBody>
          <a:bodyPr>
            <a:normAutofit fontScale="92500" lnSpcReduction="20000"/>
          </a:bodyPr>
          <a:lstStyle/>
          <a:p>
            <a:endParaRPr lang="uk-UA"/>
          </a:p>
        </p:txBody>
      </p:sp>
    </p:spTree>
    <p:extLst>
      <p:ext uri="{BB962C8B-B14F-4D97-AF65-F5344CB8AC3E}">
        <p14:creationId xmlns:p14="http://schemas.microsoft.com/office/powerpoint/2010/main" val="3790779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B06771-652B-4FF3-B833-EFD2602C220A}"/>
              </a:ext>
            </a:extLst>
          </p:cNvPr>
          <p:cNvSpPr>
            <a:spLocks noGrp="1"/>
          </p:cNvSpPr>
          <p:nvPr>
            <p:ph type="title"/>
          </p:nvPr>
        </p:nvSpPr>
        <p:spPr/>
        <p:txBody>
          <a:bodyPr/>
          <a:lstStyle/>
          <a:p>
            <a:pPr algn="ctr"/>
            <a:r>
              <a:rPr lang="uk-UA" dirty="0"/>
              <a:t>3. Моделювання та ідентифікація:</a:t>
            </a:r>
            <a:br>
              <a:rPr lang="uk-UA" dirty="0"/>
            </a:br>
            <a:endParaRPr lang="uk-UA" dirty="0"/>
          </a:p>
        </p:txBody>
      </p:sp>
      <p:sp>
        <p:nvSpPr>
          <p:cNvPr id="3" name="Місце для вмісту 2">
            <a:extLst>
              <a:ext uri="{FF2B5EF4-FFF2-40B4-BE49-F238E27FC236}">
                <a16:creationId xmlns:a16="http://schemas.microsoft.com/office/drawing/2014/main" id="{8D657D10-E824-4578-AA87-580770B2C230}"/>
              </a:ext>
            </a:extLst>
          </p:cNvPr>
          <p:cNvSpPr>
            <a:spLocks noGrp="1"/>
          </p:cNvSpPr>
          <p:nvPr>
            <p:ph sz="half" idx="1"/>
          </p:nvPr>
        </p:nvSpPr>
        <p:spPr/>
        <p:txBody>
          <a:bodyPr/>
          <a:lstStyle/>
          <a:p>
            <a:pPr algn="just"/>
            <a:r>
              <a:rPr lang="uk-UA" i="1" dirty="0">
                <a:solidFill>
                  <a:srgbClr val="FFFF00"/>
                </a:solidFill>
              </a:rPr>
              <a:t>Моделювання</a:t>
            </a:r>
            <a:r>
              <a:rPr lang="uk-UA" dirty="0"/>
              <a:t>: Якщо особа бачить, що інші отримують винагороду або успіх через ірраціональне насилля, це може послужити моделлю для наслідування.</a:t>
            </a:r>
          </a:p>
          <a:p>
            <a:pPr algn="just"/>
            <a:r>
              <a:rPr lang="uk-UA" i="1" dirty="0">
                <a:solidFill>
                  <a:srgbClr val="FFFF00"/>
                </a:solidFill>
              </a:rPr>
              <a:t>Ідентифікація</a:t>
            </a:r>
            <a:r>
              <a:rPr lang="uk-UA" dirty="0"/>
              <a:t>: Особиста ідентифікація з іншими може зробити ірраціональне насилля більш ймовірним, особливо якщо особа відчуває, що вони поділяють схожі думки, цінності чи долі.</a:t>
            </a:r>
          </a:p>
        </p:txBody>
      </p:sp>
      <p:sp>
        <p:nvSpPr>
          <p:cNvPr id="4" name="Місце для вмісту 3">
            <a:extLst>
              <a:ext uri="{FF2B5EF4-FFF2-40B4-BE49-F238E27FC236}">
                <a16:creationId xmlns:a16="http://schemas.microsoft.com/office/drawing/2014/main" id="{4A5D0805-E054-4407-8D87-838281D2F1CD}"/>
              </a:ext>
            </a:extLst>
          </p:cNvPr>
          <p:cNvSpPr>
            <a:spLocks noGrp="1"/>
          </p:cNvSpPr>
          <p:nvPr>
            <p:ph sz="half" idx="2"/>
          </p:nvPr>
        </p:nvSpPr>
        <p:spPr/>
        <p:txBody>
          <a:bodyPr/>
          <a:lstStyle/>
          <a:p>
            <a:endParaRPr lang="uk-UA"/>
          </a:p>
        </p:txBody>
      </p:sp>
    </p:spTree>
    <p:extLst>
      <p:ext uri="{BB962C8B-B14F-4D97-AF65-F5344CB8AC3E}">
        <p14:creationId xmlns:p14="http://schemas.microsoft.com/office/powerpoint/2010/main" val="1989960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84D1FA31-90AE-417B-8AD6-71A25E088C8B}"/>
              </a:ext>
            </a:extLst>
          </p:cNvPr>
          <p:cNvSpPr>
            <a:spLocks noGrp="1"/>
          </p:cNvSpPr>
          <p:nvPr>
            <p:ph type="title"/>
          </p:nvPr>
        </p:nvSpPr>
        <p:spPr/>
        <p:txBody>
          <a:bodyPr/>
          <a:lstStyle/>
          <a:p>
            <a:pPr algn="ctr"/>
            <a:r>
              <a:rPr lang="uk-UA" dirty="0"/>
              <a:t>«Ірраціональне насилля»</a:t>
            </a:r>
          </a:p>
        </p:txBody>
      </p:sp>
      <p:sp>
        <p:nvSpPr>
          <p:cNvPr id="5" name="Місце для вмісту 4">
            <a:extLst>
              <a:ext uri="{FF2B5EF4-FFF2-40B4-BE49-F238E27FC236}">
                <a16:creationId xmlns:a16="http://schemas.microsoft.com/office/drawing/2014/main" id="{E2E8F915-7241-49F6-944D-76DE75C270A6}"/>
              </a:ext>
            </a:extLst>
          </p:cNvPr>
          <p:cNvSpPr>
            <a:spLocks noGrp="1"/>
          </p:cNvSpPr>
          <p:nvPr>
            <p:ph sz="half" idx="1"/>
          </p:nvPr>
        </p:nvSpPr>
        <p:spPr/>
        <p:txBody>
          <a:bodyPr>
            <a:normAutofit/>
          </a:bodyPr>
          <a:lstStyle/>
          <a:p>
            <a:pPr algn="just"/>
            <a:r>
              <a:rPr lang="uk-UA" sz="2400" dirty="0">
                <a:solidFill>
                  <a:srgbClr val="FFFF00"/>
                </a:solidFill>
              </a:rPr>
              <a:t>Ірраціональне насилля </a:t>
            </a:r>
            <a:r>
              <a:rPr lang="uk-UA" sz="2400" dirty="0"/>
              <a:t>-  використання насильства без логічного чи раціонального пояснення, часто спрямоване на досягнення політичних, релігійних чи ідеологічних цілей. Воно відрізняється від класичних форм конфліктів, де присутні раціональні мотивації.</a:t>
            </a:r>
          </a:p>
        </p:txBody>
      </p:sp>
      <p:sp>
        <p:nvSpPr>
          <p:cNvPr id="6" name="Місце для вмісту 5">
            <a:extLst>
              <a:ext uri="{FF2B5EF4-FFF2-40B4-BE49-F238E27FC236}">
                <a16:creationId xmlns:a16="http://schemas.microsoft.com/office/drawing/2014/main" id="{42ABB9C6-8AC6-4763-9467-2467196EA733}"/>
              </a:ext>
            </a:extLst>
          </p:cNvPr>
          <p:cNvSpPr>
            <a:spLocks noGrp="1"/>
          </p:cNvSpPr>
          <p:nvPr>
            <p:ph sz="half" idx="2"/>
          </p:nvPr>
        </p:nvSpPr>
        <p:spPr/>
        <p:txBody>
          <a:bodyPr/>
          <a:lstStyle/>
          <a:p>
            <a:endParaRPr lang="uk-UA"/>
          </a:p>
        </p:txBody>
      </p:sp>
    </p:spTree>
    <p:extLst>
      <p:ext uri="{BB962C8B-B14F-4D97-AF65-F5344CB8AC3E}">
        <p14:creationId xmlns:p14="http://schemas.microsoft.com/office/powerpoint/2010/main" val="3271280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8B2F18-0BA4-4FFB-9D62-964FFCC96E4C}"/>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EFEC22C1-6A67-4FA3-A0C3-7EA9221050ED}"/>
              </a:ext>
            </a:extLst>
          </p:cNvPr>
          <p:cNvSpPr>
            <a:spLocks noGrp="1"/>
          </p:cNvSpPr>
          <p:nvPr>
            <p:ph sz="half" idx="1"/>
          </p:nvPr>
        </p:nvSpPr>
        <p:spPr/>
        <p:txBody>
          <a:bodyPr>
            <a:normAutofit fontScale="92500" lnSpcReduction="20000"/>
          </a:bodyPr>
          <a:lstStyle/>
          <a:p>
            <a:pPr algn="just"/>
            <a:r>
              <a:rPr lang="uk-UA" i="1" dirty="0">
                <a:solidFill>
                  <a:srgbClr val="FFFF00"/>
                </a:solidFill>
              </a:rPr>
              <a:t>4. Навчання нормам та цінностям:</a:t>
            </a:r>
          </a:p>
          <a:p>
            <a:pPr algn="just"/>
            <a:r>
              <a:rPr lang="uk-UA" dirty="0"/>
              <a:t>Внутрішні та зовнішні норми: Соціальне навчання також пов'язане з внутрішніми і зовнішніми нормами. Особа може перейняти ірраціональне насилля як прийнятний спосіб реагування на конфлікт чи неприязне ставлення, якщо це відповідає соціальним нормам їхнього оточення.</a:t>
            </a:r>
          </a:p>
          <a:p>
            <a:pPr algn="just"/>
            <a:r>
              <a:rPr lang="uk-UA" i="1" dirty="0">
                <a:solidFill>
                  <a:srgbClr val="FFFF00"/>
                </a:solidFill>
              </a:rPr>
              <a:t>5. Ефективність навчання:</a:t>
            </a:r>
          </a:p>
          <a:p>
            <a:pPr algn="just"/>
            <a:r>
              <a:rPr lang="uk-UA" dirty="0"/>
              <a:t>Позитивні та негативні наслідки: Якщо ірраціональне насилля використовується як засіб досягнення мети, і це призводить до позитивних наслідків для особи (наприклад, отримання влади), це може зробити його більш ймовірним у майбутньому.</a:t>
            </a:r>
          </a:p>
        </p:txBody>
      </p:sp>
      <p:sp>
        <p:nvSpPr>
          <p:cNvPr id="4" name="Місце для вмісту 3">
            <a:extLst>
              <a:ext uri="{FF2B5EF4-FFF2-40B4-BE49-F238E27FC236}">
                <a16:creationId xmlns:a16="http://schemas.microsoft.com/office/drawing/2014/main" id="{63E6349D-3A66-408A-9F35-C3A863BF1139}"/>
              </a:ext>
            </a:extLst>
          </p:cNvPr>
          <p:cNvSpPr>
            <a:spLocks noGrp="1"/>
          </p:cNvSpPr>
          <p:nvPr>
            <p:ph sz="half" idx="2"/>
          </p:nvPr>
        </p:nvSpPr>
        <p:spPr/>
        <p:txBody>
          <a:bodyPr>
            <a:normAutofit fontScale="92500" lnSpcReduction="20000"/>
          </a:bodyPr>
          <a:lstStyle/>
          <a:p>
            <a:endParaRPr lang="uk-UA"/>
          </a:p>
        </p:txBody>
      </p:sp>
    </p:spTree>
    <p:extLst>
      <p:ext uri="{BB962C8B-B14F-4D97-AF65-F5344CB8AC3E}">
        <p14:creationId xmlns:p14="http://schemas.microsoft.com/office/powerpoint/2010/main" val="4071392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3CF4A1-8DAA-41F1-B691-7506A9473E8C}"/>
              </a:ext>
            </a:extLst>
          </p:cNvPr>
          <p:cNvSpPr>
            <a:spLocks noGrp="1"/>
          </p:cNvSpPr>
          <p:nvPr>
            <p:ph type="title"/>
          </p:nvPr>
        </p:nvSpPr>
        <p:spPr/>
        <p:txBody>
          <a:bodyPr/>
          <a:lstStyle/>
          <a:p>
            <a:pPr algn="ctr"/>
            <a:r>
              <a:rPr lang="ru-RU" dirty="0" err="1"/>
              <a:t>базові</a:t>
            </a:r>
            <a:r>
              <a:rPr lang="ru-RU" dirty="0"/>
              <a:t> </a:t>
            </a:r>
            <a:r>
              <a:rPr lang="ru-RU" dirty="0" err="1"/>
              <a:t>фактори</a:t>
            </a:r>
            <a:r>
              <a:rPr lang="ru-RU" dirty="0"/>
              <a:t> </a:t>
            </a:r>
            <a:r>
              <a:rPr lang="ru-RU" dirty="0" err="1"/>
              <a:t>тероризму</a:t>
            </a:r>
            <a:r>
              <a:rPr lang="ru-RU" dirty="0"/>
              <a:t> в рамках </a:t>
            </a:r>
            <a:r>
              <a:rPr lang="ru-RU" dirty="0" err="1"/>
              <a:t>соціальної</a:t>
            </a:r>
            <a:r>
              <a:rPr lang="ru-RU" dirty="0"/>
              <a:t> </a:t>
            </a:r>
            <a:r>
              <a:rPr lang="ru-RU" dirty="0" err="1"/>
              <a:t>когнітивної</a:t>
            </a:r>
            <a:r>
              <a:rPr lang="ru-RU" dirty="0"/>
              <a:t> </a:t>
            </a:r>
            <a:r>
              <a:rPr lang="ru-RU" dirty="0" err="1"/>
              <a:t>теорії</a:t>
            </a:r>
            <a:endParaRPr lang="uk-UA" dirty="0"/>
          </a:p>
        </p:txBody>
      </p:sp>
      <p:sp>
        <p:nvSpPr>
          <p:cNvPr id="3" name="Місце для вмісту 2">
            <a:extLst>
              <a:ext uri="{FF2B5EF4-FFF2-40B4-BE49-F238E27FC236}">
                <a16:creationId xmlns:a16="http://schemas.microsoft.com/office/drawing/2014/main" id="{86AB86AB-6B6F-43E0-8177-4C0EE27110CE}"/>
              </a:ext>
            </a:extLst>
          </p:cNvPr>
          <p:cNvSpPr>
            <a:spLocks noGrp="1"/>
          </p:cNvSpPr>
          <p:nvPr>
            <p:ph sz="half" idx="1"/>
          </p:nvPr>
        </p:nvSpPr>
        <p:spPr/>
        <p:txBody>
          <a:bodyPr/>
          <a:lstStyle/>
          <a:p>
            <a:r>
              <a:rPr lang="ru-RU" dirty="0" err="1"/>
              <a:t>взаємний</a:t>
            </a:r>
            <a:r>
              <a:rPr lang="ru-RU" dirty="0"/>
              <a:t> </a:t>
            </a:r>
            <a:r>
              <a:rPr lang="ru-RU" dirty="0" err="1"/>
              <a:t>детермінізм</a:t>
            </a:r>
            <a:r>
              <a:rPr lang="ru-RU" dirty="0"/>
              <a:t>, </a:t>
            </a:r>
          </a:p>
          <a:p>
            <a:r>
              <a:rPr lang="ru-RU" dirty="0" err="1"/>
              <a:t>символізація</a:t>
            </a:r>
            <a:r>
              <a:rPr lang="ru-RU" dirty="0"/>
              <a:t> </a:t>
            </a:r>
            <a:r>
              <a:rPr lang="ru-RU" dirty="0" err="1"/>
              <a:t>здатності</a:t>
            </a:r>
            <a:r>
              <a:rPr lang="ru-RU" dirty="0"/>
              <a:t>,</a:t>
            </a:r>
          </a:p>
          <a:p>
            <a:r>
              <a:rPr lang="ru-RU" dirty="0" err="1"/>
              <a:t>заступна</a:t>
            </a:r>
            <a:r>
              <a:rPr lang="ru-RU" dirty="0"/>
              <a:t> </a:t>
            </a:r>
            <a:r>
              <a:rPr lang="ru-RU" dirty="0" err="1"/>
              <a:t>здатність</a:t>
            </a:r>
            <a:r>
              <a:rPr lang="ru-RU" dirty="0"/>
              <a:t>,</a:t>
            </a:r>
          </a:p>
          <a:p>
            <a:r>
              <a:rPr lang="ru-RU" dirty="0" err="1"/>
              <a:t>здатність</a:t>
            </a:r>
            <a:r>
              <a:rPr lang="ru-RU" dirty="0"/>
              <a:t> до </a:t>
            </a:r>
            <a:r>
              <a:rPr lang="ru-RU" dirty="0" err="1"/>
              <a:t>саморегулювання</a:t>
            </a:r>
            <a:r>
              <a:rPr lang="ru-RU" dirty="0"/>
              <a:t>,</a:t>
            </a:r>
          </a:p>
          <a:p>
            <a:r>
              <a:rPr lang="ru-RU" dirty="0" err="1"/>
              <a:t>здатність</a:t>
            </a:r>
            <a:r>
              <a:rPr lang="ru-RU" dirty="0"/>
              <a:t> до </a:t>
            </a:r>
            <a:r>
              <a:rPr lang="ru-RU" dirty="0" err="1"/>
              <a:t>саморефлексії</a:t>
            </a:r>
            <a:endParaRPr lang="uk-UA" dirty="0"/>
          </a:p>
        </p:txBody>
      </p:sp>
      <p:sp>
        <p:nvSpPr>
          <p:cNvPr id="4" name="Місце для вмісту 3">
            <a:extLst>
              <a:ext uri="{FF2B5EF4-FFF2-40B4-BE49-F238E27FC236}">
                <a16:creationId xmlns:a16="http://schemas.microsoft.com/office/drawing/2014/main" id="{A1B02039-DE35-44F3-96A8-6BDC09616895}"/>
              </a:ext>
            </a:extLst>
          </p:cNvPr>
          <p:cNvSpPr>
            <a:spLocks noGrp="1"/>
          </p:cNvSpPr>
          <p:nvPr>
            <p:ph sz="half" idx="2"/>
          </p:nvPr>
        </p:nvSpPr>
        <p:spPr/>
        <p:txBody>
          <a:bodyPr/>
          <a:lstStyle/>
          <a:p>
            <a:endParaRPr lang="uk-UA"/>
          </a:p>
        </p:txBody>
      </p:sp>
    </p:spTree>
    <p:extLst>
      <p:ext uri="{BB962C8B-B14F-4D97-AF65-F5344CB8AC3E}">
        <p14:creationId xmlns:p14="http://schemas.microsoft.com/office/powerpoint/2010/main" val="3092327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EDFD4C17-06C6-4AC0-9BCF-A5F2E65B3FE1}"/>
              </a:ext>
            </a:extLst>
          </p:cNvPr>
          <p:cNvSpPr>
            <a:spLocks noGrp="1"/>
          </p:cNvSpPr>
          <p:nvPr>
            <p:ph type="title"/>
          </p:nvPr>
        </p:nvSpPr>
        <p:spPr/>
        <p:txBody>
          <a:bodyPr/>
          <a:lstStyle/>
          <a:p>
            <a:pPr algn="ctr"/>
            <a:r>
              <a:rPr lang="ru-RU" dirty="0" err="1"/>
              <a:t>взаємний</a:t>
            </a:r>
            <a:r>
              <a:rPr lang="ru-RU" dirty="0"/>
              <a:t> </a:t>
            </a:r>
            <a:r>
              <a:rPr lang="ru-RU" dirty="0" err="1"/>
              <a:t>детермінізм</a:t>
            </a:r>
            <a:endParaRPr lang="uk-UA" dirty="0"/>
          </a:p>
        </p:txBody>
      </p:sp>
      <p:sp>
        <p:nvSpPr>
          <p:cNvPr id="6" name="Місце для вмісту 5">
            <a:extLst>
              <a:ext uri="{FF2B5EF4-FFF2-40B4-BE49-F238E27FC236}">
                <a16:creationId xmlns:a16="http://schemas.microsoft.com/office/drawing/2014/main" id="{E9AE3876-C847-4635-9F5D-E99941527B82}"/>
              </a:ext>
            </a:extLst>
          </p:cNvPr>
          <p:cNvSpPr>
            <a:spLocks noGrp="1"/>
          </p:cNvSpPr>
          <p:nvPr>
            <p:ph idx="1"/>
          </p:nvPr>
        </p:nvSpPr>
        <p:spPr/>
        <p:txBody>
          <a:bodyPr>
            <a:normAutofit fontScale="92500" lnSpcReduction="20000"/>
          </a:bodyPr>
          <a:lstStyle/>
          <a:p>
            <a:pPr marL="0" indent="0" algn="just">
              <a:buNone/>
            </a:pPr>
            <a:r>
              <a:rPr lang="uk-UA" sz="2200" dirty="0"/>
              <a:t>1. </a:t>
            </a:r>
            <a:r>
              <a:rPr lang="uk-UA" sz="2200" dirty="0">
                <a:solidFill>
                  <a:srgbClr val="FFFF00"/>
                </a:solidFill>
              </a:rPr>
              <a:t>Спостереження та моделювання</a:t>
            </a:r>
            <a:r>
              <a:rPr lang="uk-UA" sz="2200" dirty="0"/>
              <a:t>: 	Спостереження імітації: Особа може спостерігати та імітувати інших, які вчиняють терористичні дії. Якщо вона вбачає в цьому позитивні наслідки, це може стати стимулом для наслідування.</a:t>
            </a:r>
          </a:p>
          <a:p>
            <a:pPr marL="0" indent="0" algn="just">
              <a:buNone/>
            </a:pPr>
            <a:r>
              <a:rPr lang="uk-UA" sz="2200" dirty="0"/>
              <a:t>2</a:t>
            </a:r>
            <a:r>
              <a:rPr lang="uk-UA" sz="2200" dirty="0">
                <a:solidFill>
                  <a:srgbClr val="FFFF00"/>
                </a:solidFill>
              </a:rPr>
              <a:t>. Ідентифікація та відчуття приналежності</a:t>
            </a:r>
            <a:r>
              <a:rPr lang="uk-UA" sz="2200" dirty="0"/>
              <a:t>:	Ідентифікація з терористичною групою: Особа може ідентифікувати себе з терористичною групою через спільні цінності, переконання чи враження. Це може визначити її відчуття приналежності до цієї групи.</a:t>
            </a:r>
          </a:p>
          <a:p>
            <a:pPr marL="0" indent="0" algn="just">
              <a:buNone/>
            </a:pPr>
            <a:r>
              <a:rPr lang="uk-UA" sz="2200" dirty="0"/>
              <a:t>3. </a:t>
            </a:r>
            <a:r>
              <a:rPr lang="uk-UA" sz="2200" dirty="0">
                <a:solidFill>
                  <a:srgbClr val="FFFF00"/>
                </a:solidFill>
              </a:rPr>
              <a:t>Посилення та навчання</a:t>
            </a:r>
            <a:r>
              <a:rPr lang="uk-UA" sz="2200" dirty="0"/>
              <a:t>: 	Позитивні наслідки терористичних дій: Якщо особа сприймає, що терористичні дії можуть принести позитивні наслідки, такі як влада, визнання чи релігійні нагороди, це може підсилити та навчати цю поведінку.</a:t>
            </a:r>
          </a:p>
          <a:p>
            <a:pPr marL="0" indent="0" algn="just">
              <a:buNone/>
            </a:pPr>
            <a:r>
              <a:rPr lang="uk-UA" sz="2200" dirty="0"/>
              <a:t>4. </a:t>
            </a:r>
            <a:r>
              <a:rPr lang="uk-UA" sz="2200" dirty="0">
                <a:solidFill>
                  <a:srgbClr val="FFFF00"/>
                </a:solidFill>
              </a:rPr>
              <a:t>Ефективність тероризму</a:t>
            </a:r>
            <a:r>
              <a:rPr lang="uk-UA" sz="2200" dirty="0"/>
              <a:t>: Вплив на соціальне оточення: Якщо терористична діяльність викликає великий вплив на соціальне оточення (наприклад, зміни в політиці, суспільному порядку), це може стати додатковим </a:t>
            </a:r>
            <a:r>
              <a:rPr lang="uk-UA" sz="2200" dirty="0" err="1"/>
              <a:t>мотиватором</a:t>
            </a:r>
            <a:r>
              <a:rPr lang="uk-UA" sz="2200" dirty="0"/>
              <a:t> для тих, хто спостерігає.</a:t>
            </a:r>
          </a:p>
          <a:p>
            <a:endParaRPr lang="uk-UA" dirty="0"/>
          </a:p>
          <a:p>
            <a:endParaRPr lang="uk-UA" dirty="0"/>
          </a:p>
        </p:txBody>
      </p:sp>
    </p:spTree>
    <p:extLst>
      <p:ext uri="{BB962C8B-B14F-4D97-AF65-F5344CB8AC3E}">
        <p14:creationId xmlns:p14="http://schemas.microsoft.com/office/powerpoint/2010/main" val="3357158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1B19C3-5997-4110-86B4-F575731C7BA4}"/>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3FAEA381-6570-433D-BEFB-D952139AD381}"/>
              </a:ext>
            </a:extLst>
          </p:cNvPr>
          <p:cNvSpPr>
            <a:spLocks noGrp="1"/>
          </p:cNvSpPr>
          <p:nvPr>
            <p:ph idx="1"/>
          </p:nvPr>
        </p:nvSpPr>
        <p:spPr/>
        <p:txBody>
          <a:bodyPr/>
          <a:lstStyle/>
          <a:p>
            <a:pPr marL="0" indent="0">
              <a:buNone/>
            </a:pPr>
            <a:r>
              <a:rPr lang="uk-UA" dirty="0"/>
              <a:t>5. </a:t>
            </a:r>
            <a:r>
              <a:rPr lang="uk-UA" dirty="0">
                <a:solidFill>
                  <a:srgbClr val="FFFF00"/>
                </a:solidFill>
              </a:rPr>
              <a:t>Соціальне взаємодія та групова динаміка</a:t>
            </a:r>
            <a:r>
              <a:rPr lang="uk-UA" dirty="0"/>
              <a:t>: Групова підтримка: Залучення до терористичної групи може забезпечити взаємну підтримку та відчуття солідарності. Це може впливати на індивіда та зміцнювати його зобов'язання до групи.</a:t>
            </a:r>
          </a:p>
          <a:p>
            <a:pPr marL="0" indent="0">
              <a:buNone/>
            </a:pPr>
            <a:r>
              <a:rPr lang="uk-UA" dirty="0"/>
              <a:t>6. </a:t>
            </a:r>
            <a:r>
              <a:rPr lang="uk-UA" dirty="0">
                <a:solidFill>
                  <a:srgbClr val="FFFF00"/>
                </a:solidFill>
              </a:rPr>
              <a:t>Медіа та враження</a:t>
            </a:r>
            <a:r>
              <a:rPr lang="uk-UA" dirty="0"/>
              <a:t>: Медіа вплив: Засоби масової інформації можуть впливати на індивіда через те, як вони висвітлюють терористичні події. Певне представлення тероризму може формувати враження та впливати на погляди.</a:t>
            </a:r>
          </a:p>
          <a:p>
            <a:pPr marL="0" indent="0">
              <a:buNone/>
            </a:pPr>
            <a:r>
              <a:rPr lang="uk-UA" dirty="0"/>
              <a:t>7. </a:t>
            </a:r>
            <a:r>
              <a:rPr lang="uk-UA" dirty="0">
                <a:solidFill>
                  <a:srgbClr val="FFFF00"/>
                </a:solidFill>
              </a:rPr>
              <a:t>Психологічні механізми</a:t>
            </a:r>
            <a:r>
              <a:rPr lang="uk-UA" dirty="0"/>
              <a:t>: Вплив психологічних факторів: Психологічні механізми, такі як маніпуляція, пропаганда та маніпуляція емоціями, можуть грати важливу роль у впливі на індивіда та формуванні ірраціональних переконань.</a:t>
            </a:r>
          </a:p>
          <a:p>
            <a:endParaRPr lang="uk-UA" dirty="0"/>
          </a:p>
        </p:txBody>
      </p:sp>
    </p:spTree>
    <p:extLst>
      <p:ext uri="{BB962C8B-B14F-4D97-AF65-F5344CB8AC3E}">
        <p14:creationId xmlns:p14="http://schemas.microsoft.com/office/powerpoint/2010/main" val="298528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50EC0D-BB96-4B82-9695-A1783D7D7C39}"/>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8AB31CED-9490-41FE-B1E7-2978377C6D94}"/>
              </a:ext>
            </a:extLst>
          </p:cNvPr>
          <p:cNvSpPr>
            <a:spLocks noGrp="1"/>
          </p:cNvSpPr>
          <p:nvPr>
            <p:ph sz="half" idx="1"/>
          </p:nvPr>
        </p:nvSpPr>
        <p:spPr/>
        <p:txBody>
          <a:bodyPr/>
          <a:lstStyle/>
          <a:p>
            <a:pPr algn="just"/>
            <a:r>
              <a:rPr lang="uk-UA" dirty="0"/>
              <a:t>Символізація здатності вказує на здатність індивідів представляти собі результати своїх дій і визначати їхні наслідки через символи, ментальні образи чи ідеї. </a:t>
            </a:r>
          </a:p>
          <a:p>
            <a:pPr algn="just"/>
            <a:r>
              <a:rPr lang="ru-RU" dirty="0"/>
              <a:t>В </a:t>
            </a:r>
            <a:r>
              <a:rPr lang="ru-RU" dirty="0" err="1"/>
              <a:t>контексті</a:t>
            </a:r>
            <a:r>
              <a:rPr lang="ru-RU" dirty="0"/>
              <a:t> </a:t>
            </a:r>
            <a:r>
              <a:rPr lang="ru-RU" dirty="0" err="1"/>
              <a:t>теорії</a:t>
            </a:r>
            <a:r>
              <a:rPr lang="ru-RU" dirty="0"/>
              <a:t> </a:t>
            </a:r>
            <a:r>
              <a:rPr lang="ru-RU" dirty="0" err="1"/>
              <a:t>соціального</a:t>
            </a:r>
            <a:r>
              <a:rPr lang="ru-RU" dirty="0"/>
              <a:t> </a:t>
            </a:r>
            <a:r>
              <a:rPr lang="ru-RU" dirty="0" err="1"/>
              <a:t>когнітивного</a:t>
            </a:r>
            <a:r>
              <a:rPr lang="ru-RU" dirty="0"/>
              <a:t> </a:t>
            </a:r>
            <a:r>
              <a:rPr lang="ru-RU" dirty="0" err="1"/>
              <a:t>взаємного</a:t>
            </a:r>
            <a:r>
              <a:rPr lang="ru-RU" dirty="0"/>
              <a:t> </a:t>
            </a:r>
            <a:r>
              <a:rPr lang="ru-RU" dirty="0" err="1"/>
              <a:t>детермінізму</a:t>
            </a:r>
            <a:r>
              <a:rPr lang="ru-RU" dirty="0"/>
              <a:t>, </a:t>
            </a:r>
            <a:r>
              <a:rPr lang="ru-RU" dirty="0" err="1"/>
              <a:t>символізація</a:t>
            </a:r>
            <a:r>
              <a:rPr lang="ru-RU" dirty="0"/>
              <a:t> </a:t>
            </a:r>
            <a:r>
              <a:rPr lang="ru-RU" dirty="0" err="1"/>
              <a:t>здатності</a:t>
            </a:r>
            <a:r>
              <a:rPr lang="ru-RU" dirty="0"/>
              <a:t> </a:t>
            </a:r>
            <a:r>
              <a:rPr lang="ru-RU" dirty="0" err="1"/>
              <a:t>визначає</a:t>
            </a:r>
            <a:r>
              <a:rPr lang="ru-RU" dirty="0"/>
              <a:t> роль </a:t>
            </a:r>
            <a:r>
              <a:rPr lang="ru-RU" dirty="0" err="1"/>
              <a:t>символів</a:t>
            </a:r>
            <a:r>
              <a:rPr lang="ru-RU" dirty="0"/>
              <a:t> у </a:t>
            </a:r>
            <a:r>
              <a:rPr lang="ru-RU" dirty="0" err="1"/>
              <a:t>формуванні</a:t>
            </a:r>
            <a:r>
              <a:rPr lang="ru-RU" dirty="0"/>
              <a:t> </a:t>
            </a:r>
            <a:r>
              <a:rPr lang="ru-RU" dirty="0" err="1"/>
              <a:t>ірраціональних</a:t>
            </a:r>
            <a:r>
              <a:rPr lang="ru-RU" dirty="0"/>
              <a:t> </a:t>
            </a:r>
            <a:r>
              <a:rPr lang="ru-RU" dirty="0" err="1"/>
              <a:t>переконань</a:t>
            </a:r>
            <a:r>
              <a:rPr lang="ru-RU" dirty="0"/>
              <a:t> та </a:t>
            </a:r>
            <a:r>
              <a:rPr lang="ru-RU" dirty="0" err="1"/>
              <a:t>мотивацій</a:t>
            </a:r>
            <a:r>
              <a:rPr lang="ru-RU" dirty="0"/>
              <a:t>, </a:t>
            </a:r>
            <a:r>
              <a:rPr lang="ru-RU" dirty="0" err="1"/>
              <a:t>що</a:t>
            </a:r>
            <a:r>
              <a:rPr lang="ru-RU" dirty="0"/>
              <a:t> </a:t>
            </a:r>
            <a:r>
              <a:rPr lang="ru-RU" dirty="0" err="1"/>
              <a:t>можуть</a:t>
            </a:r>
            <a:r>
              <a:rPr lang="ru-RU" dirty="0"/>
              <a:t> </a:t>
            </a:r>
            <a:r>
              <a:rPr lang="ru-RU" dirty="0" err="1"/>
              <a:t>призвести</a:t>
            </a:r>
            <a:r>
              <a:rPr lang="ru-RU" dirty="0"/>
              <a:t> до </a:t>
            </a:r>
            <a:r>
              <a:rPr lang="ru-RU" dirty="0" err="1"/>
              <a:t>терористичних</a:t>
            </a:r>
            <a:r>
              <a:rPr lang="ru-RU" dirty="0"/>
              <a:t> </a:t>
            </a:r>
            <a:r>
              <a:rPr lang="ru-RU" dirty="0" err="1"/>
              <a:t>дій</a:t>
            </a:r>
            <a:r>
              <a:rPr lang="ru-RU" dirty="0"/>
              <a:t>.</a:t>
            </a:r>
            <a:endParaRPr lang="uk-UA" dirty="0"/>
          </a:p>
        </p:txBody>
      </p:sp>
      <p:sp>
        <p:nvSpPr>
          <p:cNvPr id="4" name="Місце для вмісту 3">
            <a:extLst>
              <a:ext uri="{FF2B5EF4-FFF2-40B4-BE49-F238E27FC236}">
                <a16:creationId xmlns:a16="http://schemas.microsoft.com/office/drawing/2014/main" id="{EF76AE52-27D0-4722-8D13-223DD95BA37D}"/>
              </a:ext>
            </a:extLst>
          </p:cNvPr>
          <p:cNvSpPr>
            <a:spLocks noGrp="1"/>
          </p:cNvSpPr>
          <p:nvPr>
            <p:ph sz="half" idx="2"/>
          </p:nvPr>
        </p:nvSpPr>
        <p:spPr/>
        <p:txBody>
          <a:bodyPr/>
          <a:lstStyle/>
          <a:p>
            <a:endParaRPr lang="uk-UA"/>
          </a:p>
        </p:txBody>
      </p:sp>
    </p:spTree>
    <p:extLst>
      <p:ext uri="{BB962C8B-B14F-4D97-AF65-F5344CB8AC3E}">
        <p14:creationId xmlns:p14="http://schemas.microsoft.com/office/powerpoint/2010/main" val="118230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7C07328D-4105-478D-AFFF-8100EF1A113B}"/>
              </a:ext>
            </a:extLst>
          </p:cNvPr>
          <p:cNvSpPr>
            <a:spLocks noGrp="1"/>
          </p:cNvSpPr>
          <p:nvPr>
            <p:ph type="title"/>
          </p:nvPr>
        </p:nvSpPr>
        <p:spPr/>
        <p:txBody>
          <a:bodyPr/>
          <a:lstStyle/>
          <a:p>
            <a:r>
              <a:rPr lang="uk-UA" dirty="0"/>
              <a:t>Символізація здатності </a:t>
            </a:r>
          </a:p>
        </p:txBody>
      </p:sp>
      <p:sp>
        <p:nvSpPr>
          <p:cNvPr id="6" name="Місце для вмісту 5">
            <a:extLst>
              <a:ext uri="{FF2B5EF4-FFF2-40B4-BE49-F238E27FC236}">
                <a16:creationId xmlns:a16="http://schemas.microsoft.com/office/drawing/2014/main" id="{0C55BEF7-8F40-465F-8993-0CE1E583CD9A}"/>
              </a:ext>
            </a:extLst>
          </p:cNvPr>
          <p:cNvSpPr>
            <a:spLocks noGrp="1"/>
          </p:cNvSpPr>
          <p:nvPr>
            <p:ph idx="1"/>
          </p:nvPr>
        </p:nvSpPr>
        <p:spPr/>
        <p:txBody>
          <a:bodyPr>
            <a:normAutofit lnSpcReduction="10000"/>
          </a:bodyPr>
          <a:lstStyle/>
          <a:p>
            <a:pPr marL="0" indent="0" algn="just">
              <a:buNone/>
            </a:pPr>
            <a:r>
              <a:rPr lang="uk-UA" dirty="0"/>
              <a:t>1. </a:t>
            </a:r>
            <a:r>
              <a:rPr lang="uk-UA" dirty="0">
                <a:solidFill>
                  <a:srgbClr val="FFFF00"/>
                </a:solidFill>
              </a:rPr>
              <a:t>Символізація ідентифікації</a:t>
            </a:r>
            <a:r>
              <a:rPr lang="uk-UA" dirty="0"/>
              <a:t>: Групова ідентифікація через символи: Індивіди можуть ідентифікувати себе з терористичними групами через спільні символи, які представляють ці групи. Це може бути прапор, емблема чи інший знак, який стає об'єктом ідентифікації.</a:t>
            </a:r>
          </a:p>
          <a:p>
            <a:pPr marL="0" indent="0" algn="just">
              <a:buNone/>
            </a:pPr>
            <a:r>
              <a:rPr lang="uk-UA" dirty="0"/>
              <a:t>2. </a:t>
            </a:r>
            <a:r>
              <a:rPr lang="uk-UA" dirty="0">
                <a:solidFill>
                  <a:srgbClr val="FFFF00"/>
                </a:solidFill>
              </a:rPr>
              <a:t>Символізація цілей</a:t>
            </a:r>
            <a:r>
              <a:rPr lang="uk-UA" dirty="0"/>
              <a:t>: Представлення цілей через символи: Терористичні групи можуть використовувати символи для представлення своїх цілей. Наприклад, політичні або релігійні ідеї можуть бути символізовані специфічними знаками або гаслами.</a:t>
            </a:r>
          </a:p>
          <a:p>
            <a:pPr marL="0" indent="0" algn="just">
              <a:buNone/>
            </a:pPr>
            <a:r>
              <a:rPr lang="uk-UA" dirty="0"/>
              <a:t>3. </a:t>
            </a:r>
            <a:r>
              <a:rPr lang="uk-UA" dirty="0">
                <a:solidFill>
                  <a:srgbClr val="FFFF00"/>
                </a:solidFill>
              </a:rPr>
              <a:t>Психологічна символіка</a:t>
            </a:r>
            <a:r>
              <a:rPr lang="uk-UA" dirty="0"/>
              <a:t>: Використання символів для мобілізації: Символи можуть мати сильний психологічний вплив, викликаючи емоційні реакції. Такі символи можуть використовуватися для мобілізації прихильників і стимулювання їхньої активності.</a:t>
            </a:r>
          </a:p>
          <a:p>
            <a:pPr marL="0" indent="0" algn="just">
              <a:buNone/>
            </a:pPr>
            <a:r>
              <a:rPr lang="uk-UA" dirty="0"/>
              <a:t>4. </a:t>
            </a:r>
            <a:r>
              <a:rPr lang="uk-UA" dirty="0">
                <a:solidFill>
                  <a:srgbClr val="FFFF00"/>
                </a:solidFill>
              </a:rPr>
              <a:t>Соціальна сигналізація</a:t>
            </a:r>
            <a:r>
              <a:rPr lang="uk-UA" dirty="0"/>
              <a:t>: Символізація здатності до насильства: Символи можуть слугувати соціальною сигналізацією здатності до насильства або рішучості </a:t>
            </a:r>
            <a:r>
              <a:rPr lang="uk-UA" dirty="0" err="1"/>
              <a:t>владарючого</a:t>
            </a:r>
            <a:r>
              <a:rPr lang="uk-UA" dirty="0"/>
              <a:t> класу. Це може включати символіку, яка асоціюється з силовими структурами та стратегіями.</a:t>
            </a:r>
          </a:p>
        </p:txBody>
      </p:sp>
    </p:spTree>
    <p:extLst>
      <p:ext uri="{BB962C8B-B14F-4D97-AF65-F5344CB8AC3E}">
        <p14:creationId xmlns:p14="http://schemas.microsoft.com/office/powerpoint/2010/main" val="19188874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5EE67B-6AB9-4B44-9155-977A2CA5256C}"/>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86E5BA39-24EC-4099-8867-553E5606E246}"/>
              </a:ext>
            </a:extLst>
          </p:cNvPr>
          <p:cNvSpPr>
            <a:spLocks noGrp="1"/>
          </p:cNvSpPr>
          <p:nvPr>
            <p:ph idx="1"/>
          </p:nvPr>
        </p:nvSpPr>
        <p:spPr/>
        <p:txBody>
          <a:bodyPr/>
          <a:lstStyle/>
          <a:p>
            <a:r>
              <a:rPr lang="uk-UA" dirty="0"/>
              <a:t>5. </a:t>
            </a:r>
            <a:r>
              <a:rPr lang="uk-UA" dirty="0">
                <a:solidFill>
                  <a:srgbClr val="FFFF00"/>
                </a:solidFill>
              </a:rPr>
              <a:t>Символічна легітимізація</a:t>
            </a:r>
            <a:r>
              <a:rPr lang="uk-UA" dirty="0"/>
              <a:t>: Використання символів для легітимізації дій: Символи можуть використовуватися для створення образу легітимності терористичних дій. Наприклад, створення символів, які відображають "героїв" або "визволителів", може впливати на сприйняття дій групи.</a:t>
            </a:r>
          </a:p>
          <a:p>
            <a:r>
              <a:rPr lang="uk-UA" dirty="0"/>
              <a:t>6. </a:t>
            </a:r>
            <a:r>
              <a:rPr lang="uk-UA" dirty="0">
                <a:solidFill>
                  <a:srgbClr val="FFFF00"/>
                </a:solidFill>
              </a:rPr>
              <a:t>Символічне підтримання групи</a:t>
            </a:r>
            <a:r>
              <a:rPr lang="uk-UA" dirty="0"/>
              <a:t>: Використання символів для підтримання групи: Символи можуть використовуватися для утримання інтегральності групи та мобілізації підтримки серед її членів.</a:t>
            </a:r>
          </a:p>
          <a:p>
            <a:r>
              <a:rPr lang="uk-UA" dirty="0"/>
              <a:t>7. </a:t>
            </a:r>
            <a:r>
              <a:rPr lang="uk-UA" dirty="0">
                <a:solidFill>
                  <a:srgbClr val="FFFF00"/>
                </a:solidFill>
              </a:rPr>
              <a:t>Медіа та враження</a:t>
            </a:r>
            <a:r>
              <a:rPr lang="uk-UA" dirty="0"/>
              <a:t>: Візуалізація через медіа -  Символи та їхнє використання можуть бути поширені через засоби масової інформації, підсилюючи враження та ефективність символів.</a:t>
            </a:r>
          </a:p>
          <a:p>
            <a:endParaRPr lang="uk-UA" dirty="0"/>
          </a:p>
        </p:txBody>
      </p:sp>
    </p:spTree>
    <p:extLst>
      <p:ext uri="{BB962C8B-B14F-4D97-AF65-F5344CB8AC3E}">
        <p14:creationId xmlns:p14="http://schemas.microsoft.com/office/powerpoint/2010/main" val="7335708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7D225F-22E9-4A26-9385-2A4CEF524549}"/>
              </a:ext>
            </a:extLst>
          </p:cNvPr>
          <p:cNvSpPr>
            <a:spLocks noGrp="1"/>
          </p:cNvSpPr>
          <p:nvPr>
            <p:ph type="title"/>
          </p:nvPr>
        </p:nvSpPr>
        <p:spPr/>
        <p:txBody>
          <a:bodyPr/>
          <a:lstStyle/>
          <a:p>
            <a:pPr algn="ctr"/>
            <a:r>
              <a:rPr lang="uk-UA" dirty="0"/>
              <a:t>заступна здатність</a:t>
            </a:r>
          </a:p>
        </p:txBody>
      </p:sp>
      <p:sp>
        <p:nvSpPr>
          <p:cNvPr id="3" name="Місце для вмісту 2">
            <a:extLst>
              <a:ext uri="{FF2B5EF4-FFF2-40B4-BE49-F238E27FC236}">
                <a16:creationId xmlns:a16="http://schemas.microsoft.com/office/drawing/2014/main" id="{0D0435B8-8997-4537-80B1-E0D99E9A5BC6}"/>
              </a:ext>
            </a:extLst>
          </p:cNvPr>
          <p:cNvSpPr>
            <a:spLocks noGrp="1"/>
          </p:cNvSpPr>
          <p:nvPr>
            <p:ph sz="half" idx="1"/>
          </p:nvPr>
        </p:nvSpPr>
        <p:spPr/>
        <p:txBody>
          <a:bodyPr>
            <a:normAutofit lnSpcReduction="10000"/>
          </a:bodyPr>
          <a:lstStyle/>
          <a:p>
            <a:pPr algn="just"/>
            <a:r>
              <a:rPr lang="uk-UA" dirty="0"/>
              <a:t>В соціальній когнітивній теорії, заступна здатність або агентивна здатність відноситься до здатності індивіда взаємодіяти з іншими агентами в своєму соціальному оточенні. Ця концепція може визначати, як індивід взаємодіє з групою, як він приймає рішення та виконує певні дії в контексті соціальних умов. </a:t>
            </a:r>
          </a:p>
          <a:p>
            <a:pPr algn="just"/>
            <a:r>
              <a:rPr lang="uk-UA" dirty="0"/>
              <a:t>Заступна здатність в соціальній когнітивній теорії може визначати, наскільки ефективно індивід може взаємодіяти з групою та втілювати ідеологію, що може впливати на його участь у терористичних діях.</a:t>
            </a:r>
          </a:p>
        </p:txBody>
      </p:sp>
      <p:sp>
        <p:nvSpPr>
          <p:cNvPr id="4" name="Місце для вмісту 3">
            <a:extLst>
              <a:ext uri="{FF2B5EF4-FFF2-40B4-BE49-F238E27FC236}">
                <a16:creationId xmlns:a16="http://schemas.microsoft.com/office/drawing/2014/main" id="{E07B2A44-2BB3-4C4A-B0F8-5733BB02EA2E}"/>
              </a:ext>
            </a:extLst>
          </p:cNvPr>
          <p:cNvSpPr>
            <a:spLocks noGrp="1"/>
          </p:cNvSpPr>
          <p:nvPr>
            <p:ph sz="half" idx="2"/>
          </p:nvPr>
        </p:nvSpPr>
        <p:spPr/>
        <p:txBody>
          <a:bodyPr>
            <a:normAutofit lnSpcReduction="10000"/>
          </a:bodyPr>
          <a:lstStyle/>
          <a:p>
            <a:endParaRPr lang="uk-UA"/>
          </a:p>
        </p:txBody>
      </p:sp>
    </p:spTree>
    <p:extLst>
      <p:ext uri="{BB962C8B-B14F-4D97-AF65-F5344CB8AC3E}">
        <p14:creationId xmlns:p14="http://schemas.microsoft.com/office/powerpoint/2010/main" val="42072534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9763C149-E019-455F-9B54-08C4304EDF5B}"/>
              </a:ext>
            </a:extLst>
          </p:cNvPr>
          <p:cNvSpPr>
            <a:spLocks noGrp="1"/>
          </p:cNvSpPr>
          <p:nvPr>
            <p:ph type="title"/>
          </p:nvPr>
        </p:nvSpPr>
        <p:spPr/>
        <p:txBody>
          <a:bodyPr/>
          <a:lstStyle/>
          <a:p>
            <a:endParaRPr lang="uk-UA"/>
          </a:p>
        </p:txBody>
      </p:sp>
      <p:sp>
        <p:nvSpPr>
          <p:cNvPr id="6" name="Місце для вмісту 5">
            <a:extLst>
              <a:ext uri="{FF2B5EF4-FFF2-40B4-BE49-F238E27FC236}">
                <a16:creationId xmlns:a16="http://schemas.microsoft.com/office/drawing/2014/main" id="{E446D104-D57F-42DC-A7F8-87B0BA77318B}"/>
              </a:ext>
            </a:extLst>
          </p:cNvPr>
          <p:cNvSpPr>
            <a:spLocks noGrp="1"/>
          </p:cNvSpPr>
          <p:nvPr>
            <p:ph idx="1"/>
          </p:nvPr>
        </p:nvSpPr>
        <p:spPr/>
        <p:txBody>
          <a:bodyPr>
            <a:normAutofit fontScale="92500"/>
          </a:bodyPr>
          <a:lstStyle/>
          <a:p>
            <a:pPr marL="0" indent="0">
              <a:buNone/>
            </a:pPr>
            <a:r>
              <a:rPr lang="uk-UA" dirty="0"/>
              <a:t>1. Соціальна </a:t>
            </a:r>
            <a:r>
              <a:rPr lang="uk-UA" dirty="0" err="1"/>
              <a:t>інтеракція</a:t>
            </a:r>
            <a:r>
              <a:rPr lang="uk-UA" dirty="0"/>
              <a:t> та прийняття:  Заступна здатність визначає, наскільки індивід може взаємодіяти з іншими членами групи. Якщо особа відчуває себе частиною групи та долучається до неї, це може впливати на прийняття та впровадження ірраціональних ідей або цілей групи, включаючи терористичні.</a:t>
            </a:r>
          </a:p>
          <a:p>
            <a:pPr marL="0" indent="0">
              <a:buNone/>
            </a:pPr>
            <a:r>
              <a:rPr lang="uk-UA" dirty="0"/>
              <a:t>2. Взаємодія та вплив на рішення: Здатність індивіда діяти як агент в групі може визначити, наскільки його рішення та дії підпорядковані чи спрямовані на задоволення потреб групи. Якщо група має терористичні мети, заступна здатність може впливати на внутрішню динаміку та прийняття рішень.</a:t>
            </a:r>
          </a:p>
          <a:p>
            <a:pPr marL="0" indent="0">
              <a:buNone/>
            </a:pPr>
            <a:r>
              <a:rPr lang="uk-UA" dirty="0"/>
              <a:t>3. Групова ідентичність та приналежність:  Здатність взаємодіяти та ідентифікувати себе з терористичною групою може бути важливим фактором. Якщо індивід відчуває себе частиною групи, його заступна здатність може сприяти прийняттю та виконанню ірраціональних дій для підтримки групових цілей.</a:t>
            </a:r>
          </a:p>
          <a:p>
            <a:pPr marL="0" indent="0">
              <a:buNone/>
            </a:pPr>
            <a:r>
              <a:rPr lang="uk-UA" dirty="0"/>
              <a:t>4. Агентивне втілення ідеології: Заступна здатність також визначає, наскільки ефективно індивід може втілювати ідеологію групи. Якщо терористична ідеологія вимагає вчинення насильства, то заступна здатність може визначити його готовність вчинити такі дії.</a:t>
            </a:r>
          </a:p>
        </p:txBody>
      </p:sp>
    </p:spTree>
    <p:extLst>
      <p:ext uri="{BB962C8B-B14F-4D97-AF65-F5344CB8AC3E}">
        <p14:creationId xmlns:p14="http://schemas.microsoft.com/office/powerpoint/2010/main" val="2543317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483F367-FD15-4513-A01D-9022C2B17C34}"/>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63D21549-9AC0-4EDB-BF5B-5ACA8E84DBDF}"/>
              </a:ext>
            </a:extLst>
          </p:cNvPr>
          <p:cNvSpPr>
            <a:spLocks noGrp="1"/>
          </p:cNvSpPr>
          <p:nvPr>
            <p:ph idx="1"/>
          </p:nvPr>
        </p:nvSpPr>
        <p:spPr/>
        <p:txBody>
          <a:bodyPr/>
          <a:lstStyle/>
          <a:p>
            <a:pPr marL="0" indent="0" algn="just">
              <a:buNone/>
            </a:pPr>
            <a:r>
              <a:rPr lang="uk-UA" dirty="0"/>
              <a:t>5. Міжособистісна взаємодія та підтримка: Здатність взаємодіяти та впливати на інших може визначити рівень соціальної підтримки. Якщо індивід відчуває себе підтриманим в групі, його заступна здатність може зростати, що може впливати на його готовність діяти відповідно до групових цілей, включаючи тероризм.</a:t>
            </a:r>
          </a:p>
          <a:p>
            <a:pPr marL="0" indent="0" algn="just">
              <a:buNone/>
            </a:pPr>
            <a:r>
              <a:rPr lang="uk-UA" dirty="0"/>
              <a:t>6. Відчуття обов'язку та відданості групі: Якщо заступна здатність сприяє відчуттю обов'язку перед групою та відданості її цілям, це може призвести до прийняття рішень або вчинків, які можуть включати терористичну діяльність.</a:t>
            </a:r>
          </a:p>
          <a:p>
            <a:pPr marL="0" indent="0" algn="just">
              <a:buNone/>
            </a:pPr>
            <a:r>
              <a:rPr lang="uk-UA" dirty="0"/>
              <a:t>7. Прийняття ризиків: Заступна здатність може впливати на готовність індивіда приймати ризики. Якщо індивід вважає, що його дії допоможуть групі досягти цілей, він може бути більш схильним до взяття на себе ризикованих дій, включаючи терористичні акти.</a:t>
            </a:r>
          </a:p>
          <a:p>
            <a:endParaRPr lang="uk-UA" dirty="0"/>
          </a:p>
        </p:txBody>
      </p:sp>
    </p:spTree>
    <p:extLst>
      <p:ext uri="{BB962C8B-B14F-4D97-AF65-F5344CB8AC3E}">
        <p14:creationId xmlns:p14="http://schemas.microsoft.com/office/powerpoint/2010/main" val="359653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AB0F8BB-12D7-4581-9B1E-22A45627BE7D}"/>
              </a:ext>
            </a:extLst>
          </p:cNvPr>
          <p:cNvSpPr>
            <a:spLocks noGrp="1"/>
          </p:cNvSpPr>
          <p:nvPr>
            <p:ph type="title"/>
          </p:nvPr>
        </p:nvSpPr>
        <p:spPr/>
        <p:txBody>
          <a:bodyPr>
            <a:normAutofit/>
          </a:bodyPr>
          <a:lstStyle/>
          <a:p>
            <a:pPr algn="ctr"/>
            <a:r>
              <a:rPr lang="ru-RU" sz="3200" dirty="0" err="1"/>
              <a:t>підходи</a:t>
            </a:r>
            <a:r>
              <a:rPr lang="ru-RU" sz="3200" dirty="0"/>
              <a:t> до </a:t>
            </a:r>
            <a:r>
              <a:rPr lang="ru-RU" sz="3200" dirty="0" err="1"/>
              <a:t>Визначення</a:t>
            </a:r>
            <a:r>
              <a:rPr lang="ru-RU" sz="3200" dirty="0"/>
              <a:t> </a:t>
            </a:r>
            <a:r>
              <a:rPr lang="ru-RU" sz="3200" dirty="0" err="1"/>
              <a:t>ірраціонального</a:t>
            </a:r>
            <a:r>
              <a:rPr lang="ru-RU" sz="3200" dirty="0"/>
              <a:t> </a:t>
            </a:r>
            <a:r>
              <a:rPr lang="ru-RU" sz="3200" dirty="0" err="1"/>
              <a:t>насилля</a:t>
            </a:r>
            <a:endParaRPr lang="uk-UA" sz="3200" dirty="0"/>
          </a:p>
        </p:txBody>
      </p:sp>
      <p:sp>
        <p:nvSpPr>
          <p:cNvPr id="3" name="Місце для вмісту 2">
            <a:extLst>
              <a:ext uri="{FF2B5EF4-FFF2-40B4-BE49-F238E27FC236}">
                <a16:creationId xmlns:a16="http://schemas.microsoft.com/office/drawing/2014/main" id="{458D8FD4-CBAF-45C2-BD98-CCCA1B8636CB}"/>
              </a:ext>
            </a:extLst>
          </p:cNvPr>
          <p:cNvSpPr>
            <a:spLocks noGrp="1"/>
          </p:cNvSpPr>
          <p:nvPr>
            <p:ph sz="half" idx="1"/>
          </p:nvPr>
        </p:nvSpPr>
        <p:spPr>
          <a:xfrm>
            <a:off x="376518" y="2142067"/>
            <a:ext cx="5304618" cy="3649134"/>
          </a:xfrm>
        </p:spPr>
        <p:txBody>
          <a:bodyPr>
            <a:normAutofit fontScale="85000" lnSpcReduction="20000"/>
          </a:bodyPr>
          <a:lstStyle/>
          <a:p>
            <a:pPr algn="just">
              <a:spcAft>
                <a:spcPts val="0"/>
              </a:spcAft>
            </a:pPr>
            <a:r>
              <a:rPr lang="uk-UA" sz="2000" i="1" dirty="0">
                <a:solidFill>
                  <a:srgbClr val="FFFF00"/>
                </a:solidFill>
              </a:rPr>
              <a:t>Психологічний підхід:</a:t>
            </a:r>
          </a:p>
          <a:p>
            <a:pPr algn="just">
              <a:spcAft>
                <a:spcPts val="0"/>
              </a:spcAft>
            </a:pPr>
            <a:r>
              <a:rPr lang="uk-UA" sz="2000" dirty="0"/>
              <a:t>Психологи аналізують ірраціональне насилля через призму психологічних факторів, таких як вплив емоцій, механізми самоідентифікації та взаємодія з групою. Цей підхід розглядає мотивації та фактори, які призводять особу до вчинення насильства, і вивчає психологічні аспекти рішень, що призводять до нераціональних актів.</a:t>
            </a:r>
          </a:p>
          <a:p>
            <a:pPr algn="just">
              <a:spcAft>
                <a:spcPts val="0"/>
              </a:spcAft>
            </a:pPr>
            <a:endParaRPr lang="uk-UA" sz="2000" dirty="0"/>
          </a:p>
          <a:p>
            <a:pPr algn="just">
              <a:spcAft>
                <a:spcPts val="0"/>
              </a:spcAft>
            </a:pPr>
            <a:r>
              <a:rPr lang="uk-UA" sz="2000" i="1" dirty="0">
                <a:solidFill>
                  <a:srgbClr val="FFFF00"/>
                </a:solidFill>
              </a:rPr>
              <a:t>Соціологічний підхід:</a:t>
            </a:r>
          </a:p>
          <a:p>
            <a:pPr algn="just">
              <a:spcAft>
                <a:spcPts val="0"/>
              </a:spcAft>
            </a:pPr>
            <a:r>
              <a:rPr lang="uk-UA" sz="2000" dirty="0"/>
              <a:t>Соціологи досліджують ірраціональне насилля з точки зору соціальних факторів, таких як класові відмінності, нерівності та культурні впливи. Вони аналізують, як соціальне середовище може впливати на виникнення насильства та створювати умови для його ірраціонального виявлення.</a:t>
            </a:r>
          </a:p>
          <a:p>
            <a:endParaRPr lang="uk-UA" dirty="0"/>
          </a:p>
        </p:txBody>
      </p:sp>
      <p:sp>
        <p:nvSpPr>
          <p:cNvPr id="4" name="Місце для вмісту 3">
            <a:extLst>
              <a:ext uri="{FF2B5EF4-FFF2-40B4-BE49-F238E27FC236}">
                <a16:creationId xmlns:a16="http://schemas.microsoft.com/office/drawing/2014/main" id="{8AF7CA54-BE1C-4629-A354-AB9713445447}"/>
              </a:ext>
            </a:extLst>
          </p:cNvPr>
          <p:cNvSpPr>
            <a:spLocks noGrp="1"/>
          </p:cNvSpPr>
          <p:nvPr>
            <p:ph sz="half" idx="2"/>
          </p:nvPr>
        </p:nvSpPr>
        <p:spPr/>
        <p:txBody>
          <a:bodyPr>
            <a:normAutofit fontScale="85000" lnSpcReduction="20000"/>
          </a:bodyPr>
          <a:lstStyle/>
          <a:p>
            <a:endParaRPr lang="uk-UA"/>
          </a:p>
        </p:txBody>
      </p:sp>
    </p:spTree>
    <p:extLst>
      <p:ext uri="{BB962C8B-B14F-4D97-AF65-F5344CB8AC3E}">
        <p14:creationId xmlns:p14="http://schemas.microsoft.com/office/powerpoint/2010/main" val="9232508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53C6EE-E929-4E9A-9EAB-9586B55A5289}"/>
              </a:ext>
            </a:extLst>
          </p:cNvPr>
          <p:cNvSpPr>
            <a:spLocks noGrp="1"/>
          </p:cNvSpPr>
          <p:nvPr>
            <p:ph type="title"/>
          </p:nvPr>
        </p:nvSpPr>
        <p:spPr/>
        <p:txBody>
          <a:bodyPr/>
          <a:lstStyle/>
          <a:p>
            <a:pPr algn="ctr"/>
            <a:r>
              <a:rPr lang="uk-UA" dirty="0"/>
              <a:t>здатність до саморегулювання</a:t>
            </a:r>
          </a:p>
        </p:txBody>
      </p:sp>
      <p:sp>
        <p:nvSpPr>
          <p:cNvPr id="3" name="Місце для вмісту 2">
            <a:extLst>
              <a:ext uri="{FF2B5EF4-FFF2-40B4-BE49-F238E27FC236}">
                <a16:creationId xmlns:a16="http://schemas.microsoft.com/office/drawing/2014/main" id="{088398E9-81BE-4C2E-9512-E16BC69703E7}"/>
              </a:ext>
            </a:extLst>
          </p:cNvPr>
          <p:cNvSpPr>
            <a:spLocks noGrp="1"/>
          </p:cNvSpPr>
          <p:nvPr>
            <p:ph sz="half" idx="1"/>
          </p:nvPr>
        </p:nvSpPr>
        <p:spPr/>
        <p:txBody>
          <a:bodyPr/>
          <a:lstStyle/>
          <a:p>
            <a:pPr algn="just"/>
            <a:r>
              <a:rPr lang="uk-UA" dirty="0"/>
              <a:t>здатність до саморегулювання визначається як здатність індивіда контролювати, оцінювати та регулювати свою поведінку та емоції в різних ситуаціях. У контексті тероризму, здатність до саморегулювання грає важливу роль у формуванні поведінки, прийнятті рішень та реакції на стресові події.</a:t>
            </a:r>
          </a:p>
          <a:p>
            <a:pPr algn="just"/>
            <a:r>
              <a:rPr lang="ru-RU" dirty="0" err="1"/>
              <a:t>здатність</a:t>
            </a:r>
            <a:r>
              <a:rPr lang="ru-RU" dirty="0"/>
              <a:t> до </a:t>
            </a:r>
            <a:r>
              <a:rPr lang="ru-RU" dirty="0" err="1"/>
              <a:t>саморегулювання</a:t>
            </a:r>
            <a:r>
              <a:rPr lang="ru-RU" dirty="0"/>
              <a:t> в </a:t>
            </a:r>
            <a:r>
              <a:rPr lang="ru-RU" dirty="0" err="1"/>
              <a:t>соціальній</a:t>
            </a:r>
            <a:r>
              <a:rPr lang="ru-RU" dirty="0"/>
              <a:t> </a:t>
            </a:r>
            <a:r>
              <a:rPr lang="ru-RU" dirty="0" err="1"/>
              <a:t>когнітивній</a:t>
            </a:r>
            <a:r>
              <a:rPr lang="ru-RU" dirty="0"/>
              <a:t> </a:t>
            </a:r>
            <a:r>
              <a:rPr lang="ru-RU" dirty="0" err="1"/>
              <a:t>теорії</a:t>
            </a:r>
            <a:r>
              <a:rPr lang="ru-RU" dirty="0"/>
              <a:t> </a:t>
            </a:r>
            <a:r>
              <a:rPr lang="ru-RU" dirty="0" err="1"/>
              <a:t>визначає</a:t>
            </a:r>
            <a:r>
              <a:rPr lang="ru-RU" dirty="0"/>
              <a:t> </a:t>
            </a:r>
            <a:r>
              <a:rPr lang="ru-RU" dirty="0" err="1"/>
              <a:t>рівень</a:t>
            </a:r>
            <a:r>
              <a:rPr lang="ru-RU" dirty="0"/>
              <a:t> контролю та </a:t>
            </a:r>
            <a:r>
              <a:rPr lang="ru-RU" dirty="0" err="1"/>
              <a:t>регулювання</a:t>
            </a:r>
            <a:r>
              <a:rPr lang="ru-RU" dirty="0"/>
              <a:t> </a:t>
            </a:r>
            <a:r>
              <a:rPr lang="ru-RU" dirty="0" err="1"/>
              <a:t>власної</a:t>
            </a:r>
            <a:r>
              <a:rPr lang="ru-RU" dirty="0"/>
              <a:t> </a:t>
            </a:r>
            <a:r>
              <a:rPr lang="ru-RU" dirty="0" err="1"/>
              <a:t>поведінки</a:t>
            </a:r>
            <a:r>
              <a:rPr lang="ru-RU" dirty="0"/>
              <a:t>, </a:t>
            </a:r>
            <a:r>
              <a:rPr lang="ru-RU" dirty="0" err="1"/>
              <a:t>що</a:t>
            </a:r>
            <a:r>
              <a:rPr lang="ru-RU" dirty="0"/>
              <a:t> </a:t>
            </a:r>
            <a:r>
              <a:rPr lang="ru-RU" dirty="0" err="1"/>
              <a:t>може</a:t>
            </a:r>
            <a:r>
              <a:rPr lang="ru-RU" dirty="0"/>
              <a:t> </a:t>
            </a:r>
            <a:r>
              <a:rPr lang="ru-RU" dirty="0" err="1"/>
              <a:t>впливати</a:t>
            </a:r>
            <a:r>
              <a:rPr lang="ru-RU" dirty="0"/>
              <a:t> на </a:t>
            </a:r>
            <a:r>
              <a:rPr lang="ru-RU" dirty="0" err="1"/>
              <a:t>прийняття</a:t>
            </a:r>
            <a:r>
              <a:rPr lang="ru-RU" dirty="0"/>
              <a:t> </a:t>
            </a:r>
            <a:r>
              <a:rPr lang="ru-RU" dirty="0" err="1"/>
              <a:t>рішень</a:t>
            </a:r>
            <a:r>
              <a:rPr lang="ru-RU" dirty="0"/>
              <a:t> та </a:t>
            </a:r>
            <a:r>
              <a:rPr lang="ru-RU" dirty="0" err="1"/>
              <a:t>вчинки</a:t>
            </a:r>
            <a:r>
              <a:rPr lang="ru-RU" dirty="0"/>
              <a:t> особи в </a:t>
            </a:r>
            <a:r>
              <a:rPr lang="ru-RU" dirty="0" err="1"/>
              <a:t>контексті</a:t>
            </a:r>
            <a:r>
              <a:rPr lang="ru-RU" dirty="0"/>
              <a:t> </a:t>
            </a:r>
            <a:r>
              <a:rPr lang="ru-RU" dirty="0" err="1"/>
              <a:t>тероризму</a:t>
            </a:r>
            <a:r>
              <a:rPr lang="ru-RU" dirty="0"/>
              <a:t>.</a:t>
            </a:r>
            <a:r>
              <a:rPr lang="uk-UA" dirty="0"/>
              <a:t> </a:t>
            </a:r>
          </a:p>
        </p:txBody>
      </p:sp>
      <p:sp>
        <p:nvSpPr>
          <p:cNvPr id="4" name="Місце для вмісту 3">
            <a:extLst>
              <a:ext uri="{FF2B5EF4-FFF2-40B4-BE49-F238E27FC236}">
                <a16:creationId xmlns:a16="http://schemas.microsoft.com/office/drawing/2014/main" id="{AFC5FFC6-182F-4C0D-A20C-2AA8B45C2B48}"/>
              </a:ext>
            </a:extLst>
          </p:cNvPr>
          <p:cNvSpPr>
            <a:spLocks noGrp="1"/>
          </p:cNvSpPr>
          <p:nvPr>
            <p:ph sz="half" idx="2"/>
          </p:nvPr>
        </p:nvSpPr>
        <p:spPr/>
        <p:txBody>
          <a:bodyPr/>
          <a:lstStyle/>
          <a:p>
            <a:endParaRPr lang="uk-UA"/>
          </a:p>
        </p:txBody>
      </p:sp>
    </p:spTree>
    <p:extLst>
      <p:ext uri="{BB962C8B-B14F-4D97-AF65-F5344CB8AC3E}">
        <p14:creationId xmlns:p14="http://schemas.microsoft.com/office/powerpoint/2010/main" val="25604119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6485BC-053D-47B7-8DA9-AFC34F7C5AAE}"/>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C627AA11-4D28-4FD8-941F-EC761ADB9AA9}"/>
              </a:ext>
            </a:extLst>
          </p:cNvPr>
          <p:cNvSpPr>
            <a:spLocks noGrp="1"/>
          </p:cNvSpPr>
          <p:nvPr>
            <p:ph idx="1"/>
          </p:nvPr>
        </p:nvSpPr>
        <p:spPr/>
        <p:txBody>
          <a:bodyPr>
            <a:normAutofit fontScale="85000" lnSpcReduction="10000"/>
          </a:bodyPr>
          <a:lstStyle/>
          <a:p>
            <a:pPr marL="0" indent="0" algn="just">
              <a:buNone/>
            </a:pPr>
            <a:r>
              <a:rPr lang="uk-UA" dirty="0"/>
              <a:t>1. </a:t>
            </a:r>
            <a:r>
              <a:rPr lang="uk-UA" dirty="0">
                <a:solidFill>
                  <a:srgbClr val="FFFF00"/>
                </a:solidFill>
              </a:rPr>
              <a:t>Емоційна стабільність</a:t>
            </a:r>
            <a:r>
              <a:rPr lang="uk-UA" dirty="0"/>
              <a:t>: Здатність до саморегулювання включає в себе емоційний контроль. Індивід, який може ефективно керувати своїми емоціями, може уникати рішень, заснованих на власних негативних емоціях, що можуть вести до терористичних актів.</a:t>
            </a:r>
          </a:p>
          <a:p>
            <a:pPr marL="0" indent="0" algn="just">
              <a:buNone/>
            </a:pPr>
            <a:r>
              <a:rPr lang="uk-UA" dirty="0"/>
              <a:t>2. </a:t>
            </a:r>
            <a:r>
              <a:rPr lang="uk-UA" dirty="0" err="1">
                <a:solidFill>
                  <a:srgbClr val="FFFF00"/>
                </a:solidFill>
              </a:rPr>
              <a:t>Стресостійкість</a:t>
            </a:r>
            <a:r>
              <a:rPr lang="uk-UA" dirty="0"/>
              <a:t>: Здатність до саморегулювання включає в себе ефективне реагування на стресові ситуації. Особа з високим рівнем саморегуляції може зберігати чіткий розум у стресових умовах та уникати ірраціональних дій.</a:t>
            </a:r>
          </a:p>
          <a:p>
            <a:pPr marL="0" indent="0" algn="just">
              <a:buNone/>
            </a:pPr>
            <a:r>
              <a:rPr lang="uk-UA" dirty="0"/>
              <a:t>3. </a:t>
            </a:r>
            <a:r>
              <a:rPr lang="uk-UA" dirty="0">
                <a:solidFill>
                  <a:srgbClr val="FFFF00"/>
                </a:solidFill>
              </a:rPr>
              <a:t>Моральний компас</a:t>
            </a:r>
            <a:r>
              <a:rPr lang="uk-UA" dirty="0"/>
              <a:t>: Здатність до саморегулювання включає у себе свідоме дотримання моральних цінностей. Особа з розвиненою саморегуляцією може відмовитися від негативних дій, які суперечать її особистим моральним переконанням.</a:t>
            </a:r>
          </a:p>
          <a:p>
            <a:pPr marL="0" indent="0" algn="just">
              <a:buNone/>
            </a:pPr>
            <a:r>
              <a:rPr lang="uk-UA" dirty="0"/>
              <a:t>4. </a:t>
            </a:r>
            <a:r>
              <a:rPr lang="uk-UA" dirty="0">
                <a:solidFill>
                  <a:srgbClr val="FFFF00"/>
                </a:solidFill>
              </a:rPr>
              <a:t>Самоконтроль та обдуманість</a:t>
            </a:r>
            <a:r>
              <a:rPr lang="uk-UA" dirty="0"/>
              <a:t>: Здатність до саморегулювання передбачає самоконтроль і обдуманість в прийнятті рішень. Індивід, який може об'єктивно оцінювати ризики і наслідки своїх дій, менше схильний до участі в терористичних акціях.</a:t>
            </a:r>
          </a:p>
          <a:p>
            <a:pPr marL="0" indent="0" algn="just">
              <a:buNone/>
            </a:pPr>
            <a:r>
              <a:rPr lang="uk-UA" dirty="0"/>
              <a:t>5. </a:t>
            </a:r>
            <a:r>
              <a:rPr lang="uk-UA" dirty="0">
                <a:solidFill>
                  <a:srgbClr val="FFFF00"/>
                </a:solidFill>
              </a:rPr>
              <a:t>Самооцінка та власна свідомість</a:t>
            </a:r>
            <a:r>
              <a:rPr lang="uk-UA" dirty="0"/>
              <a:t>: Здатність до саморегулювання включає в себе здатність до рефлексії та самооцінки. Особа може ретельно аналізувати власні дії та реакції, що дозволяє уникнути ірраціональних та шкідливих вчинків.</a:t>
            </a:r>
          </a:p>
        </p:txBody>
      </p:sp>
    </p:spTree>
    <p:extLst>
      <p:ext uri="{BB962C8B-B14F-4D97-AF65-F5344CB8AC3E}">
        <p14:creationId xmlns:p14="http://schemas.microsoft.com/office/powerpoint/2010/main" val="20428516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C91C02C4-5890-4042-A459-27F16F40BAE0}"/>
              </a:ext>
            </a:extLst>
          </p:cNvPr>
          <p:cNvSpPr>
            <a:spLocks noGrp="1"/>
          </p:cNvSpPr>
          <p:nvPr>
            <p:ph type="title"/>
          </p:nvPr>
        </p:nvSpPr>
        <p:spPr/>
        <p:txBody>
          <a:bodyPr/>
          <a:lstStyle/>
          <a:p>
            <a:endParaRPr lang="uk-UA"/>
          </a:p>
        </p:txBody>
      </p:sp>
      <p:sp>
        <p:nvSpPr>
          <p:cNvPr id="6" name="Місце для вмісту 5">
            <a:extLst>
              <a:ext uri="{FF2B5EF4-FFF2-40B4-BE49-F238E27FC236}">
                <a16:creationId xmlns:a16="http://schemas.microsoft.com/office/drawing/2014/main" id="{B5D7692D-384F-4936-8DE1-211595F86E87}"/>
              </a:ext>
            </a:extLst>
          </p:cNvPr>
          <p:cNvSpPr>
            <a:spLocks noGrp="1"/>
          </p:cNvSpPr>
          <p:nvPr>
            <p:ph idx="1"/>
          </p:nvPr>
        </p:nvSpPr>
        <p:spPr/>
        <p:txBody>
          <a:bodyPr/>
          <a:lstStyle/>
          <a:p>
            <a:pPr marL="0" indent="0" algn="just">
              <a:buNone/>
            </a:pPr>
            <a:r>
              <a:rPr lang="uk-UA" dirty="0"/>
              <a:t>6. </a:t>
            </a:r>
            <a:r>
              <a:rPr lang="uk-UA" dirty="0">
                <a:solidFill>
                  <a:srgbClr val="FFFF00"/>
                </a:solidFill>
              </a:rPr>
              <a:t>Контроль імпульсів</a:t>
            </a:r>
            <a:r>
              <a:rPr lang="uk-UA" dirty="0"/>
              <a:t>: Здатність до саморегулювання охоплює здатність контролювати імпульси та уникати спонтанних та потенційно небезпечних дій.</a:t>
            </a:r>
          </a:p>
          <a:p>
            <a:pPr marL="0" indent="0" algn="just">
              <a:buNone/>
            </a:pPr>
            <a:r>
              <a:rPr lang="uk-UA" dirty="0"/>
              <a:t>7. </a:t>
            </a:r>
            <a:r>
              <a:rPr lang="uk-UA" dirty="0">
                <a:solidFill>
                  <a:srgbClr val="FFFF00"/>
                </a:solidFill>
              </a:rPr>
              <a:t>Соціальна взаємодія та адаптація</a:t>
            </a:r>
            <a:r>
              <a:rPr lang="uk-UA" dirty="0"/>
              <a:t>: Здатність до саморегулювання також визначає, наскільки індивід може адаптуватися до соціальних норм та взаємодіяти з іншими, уникати конфліктів та сприяти мирному взаєморозумінню.</a:t>
            </a:r>
          </a:p>
          <a:p>
            <a:pPr marL="0" indent="0" algn="just">
              <a:buNone/>
            </a:pPr>
            <a:r>
              <a:rPr lang="uk-UA" dirty="0"/>
              <a:t>8. </a:t>
            </a:r>
            <a:r>
              <a:rPr lang="uk-UA" dirty="0">
                <a:solidFill>
                  <a:srgbClr val="FFFF00"/>
                </a:solidFill>
              </a:rPr>
              <a:t>Цілеспрямованість</a:t>
            </a:r>
            <a:r>
              <a:rPr lang="uk-UA" dirty="0"/>
              <a:t>: Здатність до саморегулювання допомагає особі усвідомлювати свої цілі та обирати засоби досягнення цих цілей, уникаючи насильства чи тероризму.</a:t>
            </a:r>
          </a:p>
          <a:p>
            <a:pPr marL="0" indent="0" algn="just">
              <a:buNone/>
            </a:pPr>
            <a:r>
              <a:rPr lang="uk-UA" dirty="0"/>
              <a:t>9. </a:t>
            </a:r>
            <a:r>
              <a:rPr lang="uk-UA" dirty="0">
                <a:solidFill>
                  <a:srgbClr val="FFFF00"/>
                </a:solidFill>
              </a:rPr>
              <a:t>Об'єктивність та критичне мислення</a:t>
            </a:r>
            <a:r>
              <a:rPr lang="uk-UA" dirty="0"/>
              <a:t>: Здатність до саморегулювання включає у себе об'єктивне розуміння реальності та здатність критичного мислення, що допомагає уникати ірраціональних вчинків на основі невірних переконань.</a:t>
            </a:r>
          </a:p>
          <a:p>
            <a:endParaRPr lang="uk-UA" dirty="0"/>
          </a:p>
        </p:txBody>
      </p:sp>
    </p:spTree>
    <p:extLst>
      <p:ext uri="{BB962C8B-B14F-4D97-AF65-F5344CB8AC3E}">
        <p14:creationId xmlns:p14="http://schemas.microsoft.com/office/powerpoint/2010/main" val="40001782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998B3F-7EA9-4BA0-B241-E663564C11E9}"/>
              </a:ext>
            </a:extLst>
          </p:cNvPr>
          <p:cNvSpPr>
            <a:spLocks noGrp="1"/>
          </p:cNvSpPr>
          <p:nvPr>
            <p:ph type="title"/>
          </p:nvPr>
        </p:nvSpPr>
        <p:spPr/>
        <p:txBody>
          <a:bodyPr/>
          <a:lstStyle/>
          <a:p>
            <a:pPr algn="ctr"/>
            <a:r>
              <a:rPr lang="uk-UA" dirty="0"/>
              <a:t>здатність до саморефлексії</a:t>
            </a:r>
          </a:p>
        </p:txBody>
      </p:sp>
      <p:sp>
        <p:nvSpPr>
          <p:cNvPr id="3" name="Місце для вмісту 2">
            <a:extLst>
              <a:ext uri="{FF2B5EF4-FFF2-40B4-BE49-F238E27FC236}">
                <a16:creationId xmlns:a16="http://schemas.microsoft.com/office/drawing/2014/main" id="{C51ADECC-45D1-4777-A4E4-0A0F2DFE480B}"/>
              </a:ext>
            </a:extLst>
          </p:cNvPr>
          <p:cNvSpPr>
            <a:spLocks noGrp="1"/>
          </p:cNvSpPr>
          <p:nvPr>
            <p:ph sz="half" idx="1"/>
          </p:nvPr>
        </p:nvSpPr>
        <p:spPr/>
        <p:txBody>
          <a:bodyPr/>
          <a:lstStyle/>
          <a:p>
            <a:pPr algn="just"/>
            <a:r>
              <a:rPr lang="uk-UA" dirty="0"/>
              <a:t> здатність до саморефлексії означає індивідуальну здатність свідомо аналізувати свої власні думки, емоції, цінності та дії. Цей елемент самоспостереження і </a:t>
            </a:r>
            <a:r>
              <a:rPr lang="uk-UA" dirty="0" err="1"/>
              <a:t>самооцінювання</a:t>
            </a:r>
            <a:r>
              <a:rPr lang="uk-UA" dirty="0"/>
              <a:t> грає важливу роль у формуванні поведінки та прийнятті рішень. </a:t>
            </a:r>
          </a:p>
          <a:p>
            <a:pPr algn="just"/>
            <a:r>
              <a:rPr lang="uk-UA" dirty="0"/>
              <a:t>здатність до саморефлексії грає критичну роль у запобіганні та відмові від терористичної діяльності, дозволяючи індивідуально аналізувати свої дії, цінності та переконання та приймати більш обдумані та конструктивні рішення.</a:t>
            </a:r>
          </a:p>
        </p:txBody>
      </p:sp>
      <p:sp>
        <p:nvSpPr>
          <p:cNvPr id="4" name="Місце для вмісту 3">
            <a:extLst>
              <a:ext uri="{FF2B5EF4-FFF2-40B4-BE49-F238E27FC236}">
                <a16:creationId xmlns:a16="http://schemas.microsoft.com/office/drawing/2014/main" id="{6781037A-35FB-4799-8F82-B94C91603F88}"/>
              </a:ext>
            </a:extLst>
          </p:cNvPr>
          <p:cNvSpPr>
            <a:spLocks noGrp="1"/>
          </p:cNvSpPr>
          <p:nvPr>
            <p:ph sz="half" idx="2"/>
          </p:nvPr>
        </p:nvSpPr>
        <p:spPr/>
        <p:txBody>
          <a:bodyPr/>
          <a:lstStyle/>
          <a:p>
            <a:endParaRPr lang="uk-UA"/>
          </a:p>
        </p:txBody>
      </p:sp>
    </p:spTree>
    <p:extLst>
      <p:ext uri="{BB962C8B-B14F-4D97-AF65-F5344CB8AC3E}">
        <p14:creationId xmlns:p14="http://schemas.microsoft.com/office/powerpoint/2010/main" val="4124695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C61D5D0C-DF9F-4BB3-B168-28769162C374}"/>
              </a:ext>
            </a:extLst>
          </p:cNvPr>
          <p:cNvSpPr>
            <a:spLocks noGrp="1"/>
          </p:cNvSpPr>
          <p:nvPr>
            <p:ph type="title"/>
          </p:nvPr>
        </p:nvSpPr>
        <p:spPr/>
        <p:txBody>
          <a:bodyPr/>
          <a:lstStyle/>
          <a:p>
            <a:endParaRPr lang="uk-UA"/>
          </a:p>
        </p:txBody>
      </p:sp>
      <p:sp>
        <p:nvSpPr>
          <p:cNvPr id="6" name="Місце для вмісту 5">
            <a:extLst>
              <a:ext uri="{FF2B5EF4-FFF2-40B4-BE49-F238E27FC236}">
                <a16:creationId xmlns:a16="http://schemas.microsoft.com/office/drawing/2014/main" id="{320E4830-AA10-46D2-B2A5-5B8D619C1D59}"/>
              </a:ext>
            </a:extLst>
          </p:cNvPr>
          <p:cNvSpPr>
            <a:spLocks noGrp="1"/>
          </p:cNvSpPr>
          <p:nvPr>
            <p:ph idx="1"/>
          </p:nvPr>
        </p:nvSpPr>
        <p:spPr/>
        <p:txBody>
          <a:bodyPr>
            <a:normAutofit/>
          </a:bodyPr>
          <a:lstStyle/>
          <a:p>
            <a:pPr marL="0" indent="0" algn="just">
              <a:buNone/>
            </a:pPr>
            <a:r>
              <a:rPr lang="uk-UA" dirty="0"/>
              <a:t>1. </a:t>
            </a:r>
            <a:r>
              <a:rPr lang="uk-UA" dirty="0">
                <a:solidFill>
                  <a:srgbClr val="FFFF00"/>
                </a:solidFill>
              </a:rPr>
              <a:t>Свідоме врахування особистих переконань</a:t>
            </a:r>
            <a:r>
              <a:rPr lang="uk-UA" dirty="0"/>
              <a:t>: Здатність до саморефлексії включає в себе свідомий аналіз власних цінностей та переконань, що може визначати, наскільки індивід може відокремити особисті уявлення від екстремістських ідеологій.</a:t>
            </a:r>
          </a:p>
          <a:p>
            <a:pPr marL="0" indent="0" algn="just">
              <a:buNone/>
            </a:pPr>
            <a:r>
              <a:rPr lang="uk-UA" dirty="0"/>
              <a:t>2. </a:t>
            </a:r>
            <a:r>
              <a:rPr lang="uk-UA" dirty="0">
                <a:solidFill>
                  <a:srgbClr val="FFFF00"/>
                </a:solidFill>
              </a:rPr>
              <a:t>Розуміння власної ролі в групі</a:t>
            </a:r>
            <a:r>
              <a:rPr lang="uk-UA" dirty="0"/>
              <a:t>: Здатність до саморефлексії може допомагати індивіду розуміти власну роль в групі та виявляти вплив групової динаміки на його погляди та дії.</a:t>
            </a:r>
          </a:p>
          <a:p>
            <a:pPr marL="0" indent="0" algn="just">
              <a:buNone/>
            </a:pPr>
            <a:r>
              <a:rPr lang="uk-UA" dirty="0"/>
              <a:t>3. </a:t>
            </a:r>
            <a:r>
              <a:rPr lang="uk-UA" dirty="0">
                <a:solidFill>
                  <a:srgbClr val="FFFF00"/>
                </a:solidFill>
              </a:rPr>
              <a:t>Аналіз власних дій та їх наслідків</a:t>
            </a:r>
            <a:r>
              <a:rPr lang="uk-UA" dirty="0"/>
              <a:t>: Індивід, який здатний до саморефлексії, може об'єктивно оцінювати свої дії та їх можливі наслідки, що може запобігти участі в терористичних актах.</a:t>
            </a:r>
          </a:p>
          <a:p>
            <a:pPr marL="0" indent="0" algn="just">
              <a:buNone/>
            </a:pPr>
            <a:r>
              <a:rPr lang="uk-UA" dirty="0"/>
              <a:t>4. </a:t>
            </a:r>
            <a:r>
              <a:rPr lang="uk-UA" dirty="0">
                <a:solidFill>
                  <a:srgbClr val="FFFF00"/>
                </a:solidFill>
              </a:rPr>
              <a:t>Автентичність власної ідентичності</a:t>
            </a:r>
            <a:r>
              <a:rPr lang="uk-UA" dirty="0"/>
              <a:t>: Саморефлексія може допомагати особі усвідомити власну ідентичність та уникає піддавання пропаганді чи впливу, які можуть спрямовувати її в сторону терористичних організацій.</a:t>
            </a:r>
          </a:p>
        </p:txBody>
      </p:sp>
    </p:spTree>
    <p:extLst>
      <p:ext uri="{BB962C8B-B14F-4D97-AF65-F5344CB8AC3E}">
        <p14:creationId xmlns:p14="http://schemas.microsoft.com/office/powerpoint/2010/main" val="13477711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90106B2-EC0D-46AF-A260-7ED58A6C2315}"/>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BC56A703-E0B8-48E8-A69C-9CE27E622C92}"/>
              </a:ext>
            </a:extLst>
          </p:cNvPr>
          <p:cNvSpPr>
            <a:spLocks noGrp="1"/>
          </p:cNvSpPr>
          <p:nvPr>
            <p:ph idx="1"/>
          </p:nvPr>
        </p:nvSpPr>
        <p:spPr/>
        <p:txBody>
          <a:bodyPr>
            <a:normAutofit fontScale="92500" lnSpcReduction="10000"/>
          </a:bodyPr>
          <a:lstStyle/>
          <a:p>
            <a:pPr algn="just"/>
            <a:r>
              <a:rPr lang="uk-UA" dirty="0"/>
              <a:t>5. </a:t>
            </a:r>
            <a:r>
              <a:rPr lang="uk-UA" dirty="0">
                <a:solidFill>
                  <a:srgbClr val="FFFF00"/>
                </a:solidFill>
              </a:rPr>
              <a:t>Розвиток емпатії</a:t>
            </a:r>
            <a:r>
              <a:rPr lang="uk-UA" dirty="0"/>
              <a:t>: Здатність до саморефлексії може підтримувати розвиток емпатії, що сприяє розумінню позицій інших людей та уникненню конфліктів, які можуть призвести до тероризму.</a:t>
            </a:r>
          </a:p>
          <a:p>
            <a:pPr algn="just"/>
            <a:r>
              <a:rPr lang="uk-UA" dirty="0"/>
              <a:t>6</a:t>
            </a:r>
            <a:r>
              <a:rPr lang="uk-UA" dirty="0">
                <a:solidFill>
                  <a:srgbClr val="FFFF00"/>
                </a:solidFill>
              </a:rPr>
              <a:t>. Критичне оцінювання інформації</a:t>
            </a:r>
            <a:r>
              <a:rPr lang="uk-UA" dirty="0"/>
              <a:t>: Індивід, здатний до саморефлексії, може критично оцінювати інформацію та </a:t>
            </a:r>
            <a:r>
              <a:rPr lang="uk-UA" dirty="0" err="1"/>
              <a:t>відповідально</a:t>
            </a:r>
            <a:r>
              <a:rPr lang="uk-UA" dirty="0"/>
              <a:t> підходити до прийняття інформованих рішень, що допомагає уникнути маніпуляції та радикалізації.</a:t>
            </a:r>
          </a:p>
          <a:p>
            <a:pPr algn="just"/>
            <a:r>
              <a:rPr lang="uk-UA" dirty="0"/>
              <a:t>7. </a:t>
            </a:r>
            <a:r>
              <a:rPr lang="uk-UA" dirty="0">
                <a:solidFill>
                  <a:srgbClr val="FFFF00"/>
                </a:solidFill>
              </a:rPr>
              <a:t>Усвідомлення соціального впливу</a:t>
            </a:r>
            <a:r>
              <a:rPr lang="uk-UA" dirty="0"/>
              <a:t>: Здатність до саморефлексії може допомагати індивіду усвідомити соціальний тиск та вплив, що дозволяє залишатися незалежним від потенційно радикальних ідей.</a:t>
            </a:r>
          </a:p>
          <a:p>
            <a:pPr algn="just"/>
            <a:r>
              <a:rPr lang="uk-UA" dirty="0"/>
              <a:t>8. </a:t>
            </a:r>
            <a:r>
              <a:rPr lang="uk-UA" dirty="0">
                <a:solidFill>
                  <a:srgbClr val="FFFF00"/>
                </a:solidFill>
              </a:rPr>
              <a:t>Особистісна орієнтація на ріст</a:t>
            </a:r>
            <a:r>
              <a:rPr lang="uk-UA" dirty="0"/>
              <a:t>: Здатність до саморефлексії може сприяти особистісному росту та розвитку, що зменшує ймовірність приєднання до радикальних груп.</a:t>
            </a:r>
          </a:p>
          <a:p>
            <a:pPr algn="just"/>
            <a:r>
              <a:rPr lang="uk-UA" dirty="0"/>
              <a:t>9. </a:t>
            </a:r>
            <a:r>
              <a:rPr lang="uk-UA" dirty="0">
                <a:solidFill>
                  <a:srgbClr val="FFFF00"/>
                </a:solidFill>
              </a:rPr>
              <a:t>Вибір конструктивних засобів вираження</a:t>
            </a:r>
            <a:r>
              <a:rPr lang="uk-UA" dirty="0"/>
              <a:t>: Індивіди, які розвинули здатність до саморефлексії, можуть вибирати конструктивні засоби вираження своїх поглядів та вирішення конфліктів, уникаючи насильства.</a:t>
            </a:r>
          </a:p>
          <a:p>
            <a:endParaRPr lang="uk-UA" dirty="0"/>
          </a:p>
        </p:txBody>
      </p:sp>
    </p:spTree>
    <p:extLst>
      <p:ext uri="{BB962C8B-B14F-4D97-AF65-F5344CB8AC3E}">
        <p14:creationId xmlns:p14="http://schemas.microsoft.com/office/powerpoint/2010/main" val="24093918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F94FB8-F5ED-454F-AE66-02D99B4132D9}"/>
              </a:ext>
            </a:extLst>
          </p:cNvPr>
          <p:cNvSpPr>
            <a:spLocks noGrp="1"/>
          </p:cNvSpPr>
          <p:nvPr>
            <p:ph type="title"/>
          </p:nvPr>
        </p:nvSpPr>
        <p:spPr/>
        <p:txBody>
          <a:bodyPr/>
          <a:lstStyle/>
          <a:p>
            <a:pPr algn="ctr"/>
            <a:r>
              <a:rPr lang="ru-RU" dirty="0" err="1"/>
              <a:t>Пам'ять</a:t>
            </a:r>
            <a:r>
              <a:rPr lang="ru-RU" dirty="0"/>
              <a:t> про </a:t>
            </a:r>
            <a:r>
              <a:rPr lang="ru-RU" dirty="0" err="1"/>
              <a:t>тероризм</a:t>
            </a:r>
            <a:r>
              <a:rPr lang="ru-RU" dirty="0"/>
              <a:t>: </a:t>
            </a:r>
            <a:r>
              <a:rPr lang="ru-RU" dirty="0" err="1"/>
              <a:t>суперечливі</a:t>
            </a:r>
            <a:r>
              <a:rPr lang="ru-RU" dirty="0"/>
              <a:t> </a:t>
            </a:r>
            <a:r>
              <a:rPr lang="ru-RU" dirty="0" err="1"/>
              <a:t>образи</a:t>
            </a:r>
            <a:r>
              <a:rPr lang="ru-RU" dirty="0"/>
              <a:t> та </a:t>
            </a:r>
            <a:r>
              <a:rPr lang="ru-RU" dirty="0" err="1"/>
              <a:t>конкуруючі</a:t>
            </a:r>
            <a:r>
              <a:rPr lang="ru-RU" dirty="0"/>
              <a:t> </a:t>
            </a:r>
            <a:r>
              <a:rPr lang="ru-RU" dirty="0" err="1"/>
              <a:t>реальності</a:t>
            </a:r>
            <a:endParaRPr lang="uk-UA" dirty="0"/>
          </a:p>
        </p:txBody>
      </p:sp>
      <p:sp>
        <p:nvSpPr>
          <p:cNvPr id="3" name="Місце для вмісту 2">
            <a:extLst>
              <a:ext uri="{FF2B5EF4-FFF2-40B4-BE49-F238E27FC236}">
                <a16:creationId xmlns:a16="http://schemas.microsoft.com/office/drawing/2014/main" id="{E5FEA9D2-6018-4406-A41E-B9F1D309CF11}"/>
              </a:ext>
            </a:extLst>
          </p:cNvPr>
          <p:cNvSpPr>
            <a:spLocks noGrp="1"/>
          </p:cNvSpPr>
          <p:nvPr>
            <p:ph sz="half" idx="1"/>
          </p:nvPr>
        </p:nvSpPr>
        <p:spPr/>
        <p:txBody>
          <a:bodyPr>
            <a:normAutofit/>
          </a:bodyPr>
          <a:lstStyle/>
          <a:p>
            <a:pPr algn="just"/>
            <a:r>
              <a:rPr lang="uk-UA" dirty="0"/>
              <a:t> </a:t>
            </a:r>
            <a:r>
              <a:rPr lang="uk-UA" dirty="0">
                <a:solidFill>
                  <a:srgbClr val="FFFF00"/>
                </a:solidFill>
              </a:rPr>
              <a:t>Історія та колективна пам'ять:</a:t>
            </a:r>
          </a:p>
          <a:p>
            <a:pPr algn="just"/>
            <a:r>
              <a:rPr lang="uk-UA" dirty="0"/>
              <a:t>Історія тероризму впливає на формування колективного сприйняття через конструкцію історичних </a:t>
            </a:r>
            <a:r>
              <a:rPr lang="uk-UA" dirty="0" err="1"/>
              <a:t>наративів</a:t>
            </a:r>
            <a:r>
              <a:rPr lang="uk-UA" dirty="0"/>
              <a:t>. Події минулого та їхнє сприйняття стають частиною суспільної пам'яті, визначаючи ставлення до тероризму.</a:t>
            </a:r>
          </a:p>
          <a:p>
            <a:pPr algn="just"/>
            <a:r>
              <a:rPr lang="uk-UA" dirty="0"/>
              <a:t> Тривалість та стійкість історичних образів впливають на формування пам'яті. Що більше часу пройшло з терористичних подій, тим більше вони вписуються в історичний контекст, але інтерпретація може змінюватися з часом.</a:t>
            </a:r>
          </a:p>
        </p:txBody>
      </p:sp>
      <p:sp>
        <p:nvSpPr>
          <p:cNvPr id="4" name="Місце для вмісту 3">
            <a:extLst>
              <a:ext uri="{FF2B5EF4-FFF2-40B4-BE49-F238E27FC236}">
                <a16:creationId xmlns:a16="http://schemas.microsoft.com/office/drawing/2014/main" id="{C7E9B00B-D209-44C5-A4F3-2A07CC404175}"/>
              </a:ext>
            </a:extLst>
          </p:cNvPr>
          <p:cNvSpPr>
            <a:spLocks noGrp="1"/>
          </p:cNvSpPr>
          <p:nvPr>
            <p:ph sz="half" idx="2"/>
          </p:nvPr>
        </p:nvSpPr>
        <p:spPr/>
        <p:txBody>
          <a:bodyPr>
            <a:normAutofit/>
          </a:bodyPr>
          <a:lstStyle/>
          <a:p>
            <a:endParaRPr lang="uk-UA"/>
          </a:p>
        </p:txBody>
      </p:sp>
    </p:spTree>
    <p:extLst>
      <p:ext uri="{BB962C8B-B14F-4D97-AF65-F5344CB8AC3E}">
        <p14:creationId xmlns:p14="http://schemas.microsoft.com/office/powerpoint/2010/main" val="14404140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C9BA78-E9B8-4003-9E09-541C1061DA90}"/>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EA013AE3-0734-40DF-B422-2C519D830792}"/>
              </a:ext>
            </a:extLst>
          </p:cNvPr>
          <p:cNvSpPr>
            <a:spLocks noGrp="1"/>
          </p:cNvSpPr>
          <p:nvPr>
            <p:ph sz="half" idx="1"/>
          </p:nvPr>
        </p:nvSpPr>
        <p:spPr/>
        <p:txBody>
          <a:bodyPr>
            <a:normAutofit/>
          </a:bodyPr>
          <a:lstStyle/>
          <a:p>
            <a:pPr algn="just"/>
            <a:r>
              <a:rPr lang="uk-UA" dirty="0"/>
              <a:t>Культурні впливи:</a:t>
            </a:r>
          </a:p>
          <a:p>
            <a:pPr algn="just"/>
            <a:r>
              <a:rPr lang="uk-UA" dirty="0"/>
              <a:t>Культурні особливості визначають сприйняття тероризму в різних суспільствах. Ідентичність, традиції та цінності впливають на те, як колективні групи розуміють та реагують на терористичні події.</a:t>
            </a:r>
          </a:p>
          <a:p>
            <a:pPr algn="just"/>
            <a:r>
              <a:rPr lang="uk-UA" dirty="0"/>
              <a:t>Творчість в мистецтві та літературі може відтворювати або переосмислювати образи тероризму, впливаючи на емоційну та естетичну компоненту сприйняття.</a:t>
            </a:r>
          </a:p>
        </p:txBody>
      </p:sp>
      <p:sp>
        <p:nvSpPr>
          <p:cNvPr id="4" name="Місце для вмісту 3">
            <a:extLst>
              <a:ext uri="{FF2B5EF4-FFF2-40B4-BE49-F238E27FC236}">
                <a16:creationId xmlns:a16="http://schemas.microsoft.com/office/drawing/2014/main" id="{3B8D484F-1F3C-4A71-AD72-E4F6FEDAF92A}"/>
              </a:ext>
            </a:extLst>
          </p:cNvPr>
          <p:cNvSpPr>
            <a:spLocks noGrp="1"/>
          </p:cNvSpPr>
          <p:nvPr>
            <p:ph sz="half" idx="2"/>
          </p:nvPr>
        </p:nvSpPr>
        <p:spPr/>
        <p:txBody>
          <a:bodyPr>
            <a:normAutofit/>
          </a:bodyPr>
          <a:lstStyle/>
          <a:p>
            <a:endParaRPr lang="uk-UA"/>
          </a:p>
        </p:txBody>
      </p:sp>
    </p:spTree>
    <p:extLst>
      <p:ext uri="{BB962C8B-B14F-4D97-AF65-F5344CB8AC3E}">
        <p14:creationId xmlns:p14="http://schemas.microsoft.com/office/powerpoint/2010/main" val="37591133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CB23EE-2B57-4ABD-87DA-4E6ADCAB6383}"/>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7D28C227-F17B-43DD-B7D1-A3B761FD6695}"/>
              </a:ext>
            </a:extLst>
          </p:cNvPr>
          <p:cNvSpPr>
            <a:spLocks noGrp="1"/>
          </p:cNvSpPr>
          <p:nvPr>
            <p:ph sz="half" idx="1"/>
          </p:nvPr>
        </p:nvSpPr>
        <p:spPr/>
        <p:txBody>
          <a:bodyPr>
            <a:normAutofit lnSpcReduction="10000"/>
          </a:bodyPr>
          <a:lstStyle/>
          <a:p>
            <a:pPr algn="just"/>
            <a:r>
              <a:rPr lang="uk-UA" dirty="0"/>
              <a:t>Роль масових засобів інформації:</a:t>
            </a:r>
          </a:p>
          <a:p>
            <a:pPr algn="just"/>
            <a:r>
              <a:rPr lang="uk-UA" dirty="0"/>
              <a:t>Інформаційна влада: Засоби масової інформації визначають образи тероризму, впливаючи на сприйняття громадськості. Вони контролюють потік інформації та створюють </a:t>
            </a:r>
            <a:r>
              <a:rPr lang="uk-UA" dirty="0" err="1"/>
              <a:t>реалітет</a:t>
            </a:r>
            <a:r>
              <a:rPr lang="uk-UA" dirty="0"/>
              <a:t> через відбір та подання подій.</a:t>
            </a:r>
          </a:p>
          <a:p>
            <a:pPr algn="just"/>
            <a:r>
              <a:rPr lang="uk-UA" dirty="0"/>
              <a:t>Фільтрація та маніпуляція: Масові медіа можуть фільтрувати інформацію, відзначаючи окремі аспекти подій та формуючи специфічні </a:t>
            </a:r>
            <a:r>
              <a:rPr lang="uk-UA" dirty="0" err="1"/>
              <a:t>наративи</a:t>
            </a:r>
            <a:r>
              <a:rPr lang="uk-UA" dirty="0"/>
              <a:t>. Це може призводити до упередженого або спрощеного розуміння тероризму.</a:t>
            </a:r>
          </a:p>
        </p:txBody>
      </p:sp>
      <p:sp>
        <p:nvSpPr>
          <p:cNvPr id="4" name="Місце для вмісту 3">
            <a:extLst>
              <a:ext uri="{FF2B5EF4-FFF2-40B4-BE49-F238E27FC236}">
                <a16:creationId xmlns:a16="http://schemas.microsoft.com/office/drawing/2014/main" id="{C5B871CC-4B8B-461A-AC7E-8ED85776219F}"/>
              </a:ext>
            </a:extLst>
          </p:cNvPr>
          <p:cNvSpPr>
            <a:spLocks noGrp="1"/>
          </p:cNvSpPr>
          <p:nvPr>
            <p:ph sz="half" idx="2"/>
          </p:nvPr>
        </p:nvSpPr>
        <p:spPr/>
        <p:txBody>
          <a:bodyPr>
            <a:normAutofit lnSpcReduction="10000"/>
          </a:bodyPr>
          <a:lstStyle/>
          <a:p>
            <a:endParaRPr lang="uk-UA"/>
          </a:p>
        </p:txBody>
      </p:sp>
    </p:spTree>
    <p:extLst>
      <p:ext uri="{BB962C8B-B14F-4D97-AF65-F5344CB8AC3E}">
        <p14:creationId xmlns:p14="http://schemas.microsoft.com/office/powerpoint/2010/main" val="26702535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426206-C372-4A48-B67A-A5D155F9C9D2}"/>
              </a:ext>
            </a:extLst>
          </p:cNvPr>
          <p:cNvSpPr>
            <a:spLocks noGrp="1"/>
          </p:cNvSpPr>
          <p:nvPr>
            <p:ph type="title"/>
          </p:nvPr>
        </p:nvSpPr>
        <p:spPr/>
        <p:txBody>
          <a:bodyPr>
            <a:noAutofit/>
          </a:bodyPr>
          <a:lstStyle/>
          <a:p>
            <a:pPr algn="ctr"/>
            <a:r>
              <a:rPr lang="ru-RU" sz="2800" dirty="0" err="1"/>
              <a:t>Концепція</a:t>
            </a:r>
            <a:r>
              <a:rPr lang="ru-RU" sz="2800" dirty="0"/>
              <a:t> </a:t>
            </a:r>
            <a:r>
              <a:rPr lang="ru-RU" sz="2800" dirty="0" err="1"/>
              <a:t>соціальної</a:t>
            </a:r>
            <a:r>
              <a:rPr lang="ru-RU" sz="2800" dirty="0"/>
              <a:t> </a:t>
            </a:r>
            <a:r>
              <a:rPr lang="ru-RU" sz="2800" dirty="0" err="1"/>
              <a:t>деструктивності</a:t>
            </a:r>
            <a:r>
              <a:rPr lang="ru-RU" sz="2800" dirty="0"/>
              <a:t> в </a:t>
            </a:r>
            <a:r>
              <a:rPr lang="ru-RU" sz="2800" dirty="0" err="1"/>
              <a:t>праці</a:t>
            </a:r>
            <a:r>
              <a:rPr lang="ru-RU" sz="2800" dirty="0"/>
              <a:t> Т. </a:t>
            </a:r>
            <a:r>
              <a:rPr lang="ru-RU" sz="2800" dirty="0" err="1"/>
              <a:t>Адорно</a:t>
            </a:r>
            <a:r>
              <a:rPr lang="ru-RU" sz="2800" dirty="0"/>
              <a:t> і М. </a:t>
            </a:r>
            <a:r>
              <a:rPr lang="ru-RU" sz="2800" dirty="0" err="1"/>
              <a:t>Горкхаймера</a:t>
            </a:r>
            <a:r>
              <a:rPr lang="ru-RU" sz="2800" dirty="0"/>
              <a:t> «</a:t>
            </a:r>
            <a:r>
              <a:rPr lang="ru-RU" sz="2800" dirty="0" err="1"/>
              <a:t>Діалектика</a:t>
            </a:r>
            <a:r>
              <a:rPr lang="ru-RU" sz="2800" dirty="0"/>
              <a:t> </a:t>
            </a:r>
            <a:r>
              <a:rPr lang="ru-RU" sz="2800" dirty="0" err="1"/>
              <a:t>Просвітництва</a:t>
            </a:r>
            <a:r>
              <a:rPr lang="ru-RU" sz="2800" dirty="0"/>
              <a:t>»</a:t>
            </a:r>
            <a:endParaRPr lang="uk-UA" sz="2800" dirty="0"/>
          </a:p>
        </p:txBody>
      </p:sp>
      <p:sp>
        <p:nvSpPr>
          <p:cNvPr id="3" name="Місце для вмісту 2">
            <a:extLst>
              <a:ext uri="{FF2B5EF4-FFF2-40B4-BE49-F238E27FC236}">
                <a16:creationId xmlns:a16="http://schemas.microsoft.com/office/drawing/2014/main" id="{A8A3AA78-CF37-4055-9BD9-0C7A88D8AFA8}"/>
              </a:ext>
            </a:extLst>
          </p:cNvPr>
          <p:cNvSpPr>
            <a:spLocks noGrp="1"/>
          </p:cNvSpPr>
          <p:nvPr>
            <p:ph sz="half" idx="1"/>
          </p:nvPr>
        </p:nvSpPr>
        <p:spPr>
          <a:xfrm>
            <a:off x="685802" y="2142066"/>
            <a:ext cx="5822574" cy="4106333"/>
          </a:xfrm>
        </p:spPr>
        <p:txBody>
          <a:bodyPr/>
          <a:lstStyle/>
          <a:p>
            <a:pPr algn="just"/>
            <a:r>
              <a:rPr lang="uk-UA" dirty="0"/>
              <a:t>"Діалектика Просвітництва" - це праця, в якій Теодор Адорно та Макс </a:t>
            </a:r>
            <a:r>
              <a:rPr lang="uk-UA" dirty="0" err="1"/>
              <a:t>Горкхаймер</a:t>
            </a:r>
            <a:r>
              <a:rPr lang="uk-UA" dirty="0"/>
              <a:t> аналізують соціальні та культурні процеси, що супроводжували модернізацію та розвиток залишкових форм патерналізму в суспільстві. Ключовим аспектом цієї роботи є концепція соціальної </a:t>
            </a:r>
            <a:r>
              <a:rPr lang="uk-UA" dirty="0" err="1"/>
              <a:t>деструктивності</a:t>
            </a:r>
            <a:r>
              <a:rPr lang="uk-UA" dirty="0"/>
              <a:t>, яка висвітлює негативні наслідки раціоналізації та технологічного прогресу.</a:t>
            </a:r>
          </a:p>
        </p:txBody>
      </p:sp>
      <p:pic>
        <p:nvPicPr>
          <p:cNvPr id="5" name="Місце для вмісту 4">
            <a:extLst>
              <a:ext uri="{FF2B5EF4-FFF2-40B4-BE49-F238E27FC236}">
                <a16:creationId xmlns:a16="http://schemas.microsoft.com/office/drawing/2014/main" id="{7DD6180C-AFE7-4136-8B14-8F173F8033C2}"/>
              </a:ext>
            </a:extLst>
          </p:cNvPr>
          <p:cNvPicPr>
            <a:picLocks noGrp="1" noChangeAspect="1"/>
          </p:cNvPicPr>
          <p:nvPr>
            <p:ph sz="half" idx="2"/>
          </p:nvPr>
        </p:nvPicPr>
        <p:blipFill>
          <a:blip r:embed="rId2"/>
          <a:stretch>
            <a:fillRect/>
          </a:stretch>
        </p:blipFill>
        <p:spPr>
          <a:xfrm>
            <a:off x="6990837" y="2680447"/>
            <a:ext cx="4400472" cy="2869873"/>
          </a:xfrm>
          <a:prstGeom prst="rect">
            <a:avLst/>
          </a:prstGeom>
        </p:spPr>
      </p:pic>
    </p:spTree>
    <p:extLst>
      <p:ext uri="{BB962C8B-B14F-4D97-AF65-F5344CB8AC3E}">
        <p14:creationId xmlns:p14="http://schemas.microsoft.com/office/powerpoint/2010/main" val="3944248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993609E-49B4-454D-98A6-569654A04124}"/>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A543168F-687E-4806-84B6-93A09FE37581}"/>
              </a:ext>
            </a:extLst>
          </p:cNvPr>
          <p:cNvSpPr>
            <a:spLocks noGrp="1"/>
          </p:cNvSpPr>
          <p:nvPr>
            <p:ph sz="half" idx="1"/>
          </p:nvPr>
        </p:nvSpPr>
        <p:spPr/>
        <p:txBody>
          <a:bodyPr>
            <a:normAutofit fontScale="85000" lnSpcReduction="10000"/>
          </a:bodyPr>
          <a:lstStyle/>
          <a:p>
            <a:pPr marL="252000" algn="just">
              <a:spcAft>
                <a:spcPts val="0"/>
              </a:spcAft>
            </a:pPr>
            <a:r>
              <a:rPr lang="uk-UA" i="1" dirty="0">
                <a:solidFill>
                  <a:srgbClr val="FFFF00"/>
                </a:solidFill>
              </a:rPr>
              <a:t>Політичний підхід:</a:t>
            </a:r>
          </a:p>
          <a:p>
            <a:pPr marL="252000" algn="just">
              <a:spcAft>
                <a:spcPts val="0"/>
              </a:spcAft>
            </a:pPr>
            <a:r>
              <a:rPr lang="uk-UA" dirty="0"/>
              <a:t>Політологи вивчають ірраціональне насилля у політичному контексті, зокрема в контексті тероризму та політичних конфліктів. Вони аналізують мотивації та стратегії груп, які використовують ірраціональне насилля для досягнення своїх цілей.</a:t>
            </a:r>
          </a:p>
          <a:p>
            <a:pPr marL="252000" algn="just">
              <a:spcAft>
                <a:spcPts val="0"/>
              </a:spcAft>
            </a:pPr>
            <a:r>
              <a:rPr lang="uk-UA" i="1" dirty="0">
                <a:solidFill>
                  <a:srgbClr val="FFFF00"/>
                </a:solidFill>
              </a:rPr>
              <a:t>Філософський підхід:</a:t>
            </a:r>
          </a:p>
          <a:p>
            <a:pPr marL="252000" algn="just">
              <a:spcAft>
                <a:spcPts val="0"/>
              </a:spcAft>
            </a:pPr>
            <a:r>
              <a:rPr lang="uk-UA" dirty="0"/>
              <a:t>Філософський підхід досліджує етичні та моральні аспекти ірраціонального насилля, а також вивчає філософські погляди, що можуть лежати в основі вчинків насильства.</a:t>
            </a:r>
          </a:p>
          <a:p>
            <a:pPr marL="252000" algn="just">
              <a:spcAft>
                <a:spcPts val="0"/>
              </a:spcAft>
            </a:pPr>
            <a:r>
              <a:rPr lang="uk-UA" i="1" dirty="0">
                <a:solidFill>
                  <a:srgbClr val="FFFF00"/>
                </a:solidFill>
              </a:rPr>
              <a:t>Міждисциплінарний підхід:</a:t>
            </a:r>
          </a:p>
          <a:p>
            <a:pPr marL="252000" algn="just">
              <a:spcAft>
                <a:spcPts val="0"/>
              </a:spcAft>
            </a:pPr>
            <a:r>
              <a:rPr lang="uk-UA" dirty="0"/>
              <a:t>Деякі дослідники використовують міждисциплінарний підхід, об'єднуючи психологію, соціологію, політологію та інші наукові дисципліни для отримання більш повного розуміння ірраціонального насилля.</a:t>
            </a:r>
          </a:p>
          <a:p>
            <a:endParaRPr lang="uk-UA" dirty="0"/>
          </a:p>
        </p:txBody>
      </p:sp>
      <p:sp>
        <p:nvSpPr>
          <p:cNvPr id="4" name="Місце для вмісту 3">
            <a:extLst>
              <a:ext uri="{FF2B5EF4-FFF2-40B4-BE49-F238E27FC236}">
                <a16:creationId xmlns:a16="http://schemas.microsoft.com/office/drawing/2014/main" id="{520E70EF-FEAC-4604-8065-5A6C95B0FAFB}"/>
              </a:ext>
            </a:extLst>
          </p:cNvPr>
          <p:cNvSpPr>
            <a:spLocks noGrp="1"/>
          </p:cNvSpPr>
          <p:nvPr>
            <p:ph sz="half" idx="2"/>
          </p:nvPr>
        </p:nvSpPr>
        <p:spPr/>
        <p:txBody>
          <a:bodyPr>
            <a:normAutofit fontScale="85000" lnSpcReduction="10000"/>
          </a:bodyPr>
          <a:lstStyle/>
          <a:p>
            <a:endParaRPr lang="uk-UA"/>
          </a:p>
        </p:txBody>
      </p:sp>
    </p:spTree>
    <p:extLst>
      <p:ext uri="{BB962C8B-B14F-4D97-AF65-F5344CB8AC3E}">
        <p14:creationId xmlns:p14="http://schemas.microsoft.com/office/powerpoint/2010/main" val="38032045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0C0193-05D8-49C0-A5A9-F04B304DEFDB}"/>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F4E0EA7C-11AA-49B7-9376-7AA06A6B3868}"/>
              </a:ext>
            </a:extLst>
          </p:cNvPr>
          <p:cNvSpPr>
            <a:spLocks noGrp="1"/>
          </p:cNvSpPr>
          <p:nvPr>
            <p:ph sz="half" idx="1"/>
          </p:nvPr>
        </p:nvSpPr>
        <p:spPr/>
        <p:txBody>
          <a:bodyPr>
            <a:normAutofit fontScale="92500" lnSpcReduction="20000"/>
          </a:bodyPr>
          <a:lstStyle/>
          <a:p>
            <a:pPr algn="just"/>
            <a:r>
              <a:rPr lang="uk-UA" dirty="0"/>
              <a:t>Адорно і </a:t>
            </a:r>
            <a:r>
              <a:rPr lang="uk-UA" dirty="0" err="1"/>
              <a:t>Горкхаймер</a:t>
            </a:r>
            <a:r>
              <a:rPr lang="uk-UA" dirty="0"/>
              <a:t> розглядають раціоналізацію як процес, що проникає всі аспекти суспільства, зводячи їх до раціональних, інструментальних вимірів. Автори аналізують, як раціоналізація впливає на спільноту, призводячи до розкладу традиційних форм </a:t>
            </a:r>
            <a:r>
              <a:rPr lang="uk-UA" dirty="0" err="1"/>
              <a:t>спільнотного</a:t>
            </a:r>
            <a:r>
              <a:rPr lang="uk-UA" dirty="0"/>
              <a:t> життя та соціальних взаємин.</a:t>
            </a:r>
          </a:p>
          <a:p>
            <a:pPr algn="just"/>
            <a:r>
              <a:rPr lang="ru-RU" dirty="0" err="1"/>
              <a:t>Адорно</a:t>
            </a:r>
            <a:r>
              <a:rPr lang="ru-RU" dirty="0"/>
              <a:t> та </a:t>
            </a:r>
            <a:r>
              <a:rPr lang="ru-RU" dirty="0" err="1"/>
              <a:t>Горкхаймер</a:t>
            </a:r>
            <a:r>
              <a:rPr lang="ru-RU" dirty="0"/>
              <a:t> </a:t>
            </a:r>
            <a:r>
              <a:rPr lang="ru-RU" dirty="0" err="1"/>
              <a:t>розглядають</a:t>
            </a:r>
            <a:r>
              <a:rPr lang="ru-RU" dirty="0"/>
              <a:t> </a:t>
            </a:r>
            <a:r>
              <a:rPr lang="ru-RU" dirty="0" err="1"/>
              <a:t>технізацію</a:t>
            </a:r>
            <a:r>
              <a:rPr lang="ru-RU" dirty="0"/>
              <a:t> </a:t>
            </a:r>
            <a:r>
              <a:rPr lang="ru-RU" dirty="0" err="1"/>
              <a:t>культури</a:t>
            </a:r>
            <a:r>
              <a:rPr lang="ru-RU" dirty="0"/>
              <a:t>, </a:t>
            </a:r>
            <a:r>
              <a:rPr lang="ru-RU" dirty="0" err="1"/>
              <a:t>вказуючи</a:t>
            </a:r>
            <a:r>
              <a:rPr lang="ru-RU" dirty="0"/>
              <a:t> на те, як </a:t>
            </a:r>
            <a:r>
              <a:rPr lang="ru-RU" dirty="0" err="1"/>
              <a:t>технологічний</a:t>
            </a:r>
            <a:r>
              <a:rPr lang="ru-RU" dirty="0"/>
              <a:t> </a:t>
            </a:r>
            <a:r>
              <a:rPr lang="ru-RU" dirty="0" err="1"/>
              <a:t>прогрес</a:t>
            </a:r>
            <a:r>
              <a:rPr lang="ru-RU" dirty="0"/>
              <a:t> </a:t>
            </a:r>
            <a:r>
              <a:rPr lang="ru-RU" dirty="0" err="1"/>
              <a:t>призводить</a:t>
            </a:r>
            <a:r>
              <a:rPr lang="ru-RU" dirty="0"/>
              <a:t> до </a:t>
            </a:r>
            <a:r>
              <a:rPr lang="ru-RU" dirty="0" err="1"/>
              <a:t>втрати</a:t>
            </a:r>
            <a:r>
              <a:rPr lang="ru-RU" dirty="0"/>
              <a:t> </a:t>
            </a:r>
            <a:r>
              <a:rPr lang="ru-RU" dirty="0" err="1"/>
              <a:t>автентичності</a:t>
            </a:r>
            <a:r>
              <a:rPr lang="ru-RU" dirty="0"/>
              <a:t> та </a:t>
            </a:r>
            <a:r>
              <a:rPr lang="ru-RU" dirty="0" err="1"/>
              <a:t>індивідуальності</a:t>
            </a:r>
            <a:r>
              <a:rPr lang="ru-RU" dirty="0"/>
              <a:t> в </a:t>
            </a:r>
            <a:r>
              <a:rPr lang="ru-RU" dirty="0" err="1"/>
              <a:t>мистецтві</a:t>
            </a:r>
            <a:r>
              <a:rPr lang="ru-RU" dirty="0"/>
              <a:t>. </a:t>
            </a:r>
            <a:r>
              <a:rPr lang="ru-RU" dirty="0" err="1"/>
              <a:t>Зазначається</a:t>
            </a:r>
            <a:r>
              <a:rPr lang="ru-RU" dirty="0"/>
              <a:t> </a:t>
            </a:r>
            <a:r>
              <a:rPr lang="ru-RU" dirty="0" err="1"/>
              <a:t>перетворення</a:t>
            </a:r>
            <a:r>
              <a:rPr lang="ru-RU" dirty="0"/>
              <a:t> </a:t>
            </a:r>
            <a:r>
              <a:rPr lang="ru-RU" dirty="0" err="1"/>
              <a:t>культури</a:t>
            </a:r>
            <a:r>
              <a:rPr lang="ru-RU" dirty="0"/>
              <a:t> в </a:t>
            </a:r>
            <a:r>
              <a:rPr lang="ru-RU" dirty="0" err="1"/>
              <a:t>промисловий</a:t>
            </a:r>
            <a:r>
              <a:rPr lang="ru-RU" dirty="0"/>
              <a:t> продукт та </a:t>
            </a:r>
            <a:r>
              <a:rPr lang="ru-RU" dirty="0" err="1"/>
              <a:t>вплив</a:t>
            </a:r>
            <a:r>
              <a:rPr lang="ru-RU" dirty="0"/>
              <a:t> </a:t>
            </a:r>
            <a:r>
              <a:rPr lang="ru-RU" dirty="0" err="1"/>
              <a:t>стандартизації</a:t>
            </a:r>
            <a:r>
              <a:rPr lang="ru-RU" dirty="0"/>
              <a:t> на </a:t>
            </a:r>
            <a:r>
              <a:rPr lang="ru-RU" dirty="0" err="1"/>
              <a:t>творчий</a:t>
            </a:r>
            <a:r>
              <a:rPr lang="ru-RU" dirty="0"/>
              <a:t> </a:t>
            </a:r>
            <a:r>
              <a:rPr lang="ru-RU" dirty="0" err="1"/>
              <a:t>вираз</a:t>
            </a:r>
            <a:r>
              <a:rPr lang="ru-RU" dirty="0"/>
              <a:t>, </a:t>
            </a:r>
            <a:r>
              <a:rPr lang="ru-RU" dirty="0" err="1"/>
              <a:t>що</a:t>
            </a:r>
            <a:r>
              <a:rPr lang="ru-RU" dirty="0"/>
              <a:t> </a:t>
            </a:r>
            <a:r>
              <a:rPr lang="ru-RU" dirty="0" err="1"/>
              <a:t>призводить</a:t>
            </a:r>
            <a:r>
              <a:rPr lang="ru-RU" dirty="0"/>
              <a:t> до </a:t>
            </a:r>
            <a:r>
              <a:rPr lang="ru-RU" dirty="0" err="1"/>
              <a:t>втрати</a:t>
            </a:r>
            <a:r>
              <a:rPr lang="ru-RU" dirty="0"/>
              <a:t> </a:t>
            </a:r>
            <a:r>
              <a:rPr lang="ru-RU" dirty="0" err="1"/>
              <a:t>креативності</a:t>
            </a:r>
            <a:r>
              <a:rPr lang="ru-RU" dirty="0"/>
              <a:t> та критичного </a:t>
            </a:r>
            <a:r>
              <a:rPr lang="ru-RU" dirty="0" err="1"/>
              <a:t>мислення</a:t>
            </a:r>
            <a:r>
              <a:rPr lang="ru-RU" dirty="0"/>
              <a:t>.</a:t>
            </a:r>
            <a:endParaRPr lang="uk-UA" dirty="0"/>
          </a:p>
        </p:txBody>
      </p:sp>
      <p:sp>
        <p:nvSpPr>
          <p:cNvPr id="4" name="Місце для вмісту 3">
            <a:extLst>
              <a:ext uri="{FF2B5EF4-FFF2-40B4-BE49-F238E27FC236}">
                <a16:creationId xmlns:a16="http://schemas.microsoft.com/office/drawing/2014/main" id="{BA18D4C7-9C6A-43E0-A7D2-9A0AC50B48A1}"/>
              </a:ext>
            </a:extLst>
          </p:cNvPr>
          <p:cNvSpPr>
            <a:spLocks noGrp="1"/>
          </p:cNvSpPr>
          <p:nvPr>
            <p:ph sz="half" idx="2"/>
          </p:nvPr>
        </p:nvSpPr>
        <p:spPr/>
        <p:txBody>
          <a:bodyPr>
            <a:normAutofit fontScale="92500" lnSpcReduction="20000"/>
          </a:bodyPr>
          <a:lstStyle/>
          <a:p>
            <a:endParaRPr lang="uk-UA"/>
          </a:p>
        </p:txBody>
      </p:sp>
    </p:spTree>
    <p:extLst>
      <p:ext uri="{BB962C8B-B14F-4D97-AF65-F5344CB8AC3E}">
        <p14:creationId xmlns:p14="http://schemas.microsoft.com/office/powerpoint/2010/main" val="18471135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C47A61-C550-4E24-B127-79A267EBFDA5}"/>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0B7BC357-4970-4927-8197-209536ED6101}"/>
              </a:ext>
            </a:extLst>
          </p:cNvPr>
          <p:cNvSpPr>
            <a:spLocks noGrp="1"/>
          </p:cNvSpPr>
          <p:nvPr>
            <p:ph sz="half" idx="1"/>
          </p:nvPr>
        </p:nvSpPr>
        <p:spPr/>
        <p:txBody>
          <a:bodyPr>
            <a:normAutofit fontScale="85000" lnSpcReduction="20000"/>
          </a:bodyPr>
          <a:lstStyle/>
          <a:p>
            <a:pPr algn="just"/>
            <a:r>
              <a:rPr lang="uk-UA" dirty="0"/>
              <a:t>Автори обговорюють важливий аспект соціальної </a:t>
            </a:r>
            <a:r>
              <a:rPr lang="uk-UA" dirty="0" err="1"/>
              <a:t>деструктивності</a:t>
            </a:r>
            <a:r>
              <a:rPr lang="uk-UA" dirty="0"/>
              <a:t> - втрату автентичності, яка є наслідком раціоналізації та технологічного прогресу.</a:t>
            </a:r>
          </a:p>
          <a:p>
            <a:pPr algn="just"/>
            <a:r>
              <a:rPr lang="uk-UA" dirty="0"/>
              <a:t>Адорно та </a:t>
            </a:r>
            <a:r>
              <a:rPr lang="uk-UA" dirty="0" err="1"/>
              <a:t>Горкхаймер</a:t>
            </a:r>
            <a:r>
              <a:rPr lang="uk-UA" dirty="0"/>
              <a:t> стверджують, що процес раціоналізації приводить до стандартизації всіх сфер життя. Індивідуальність та особистісні якості піддаються редукції, а людина стає частиною стандартизованої маси.</a:t>
            </a:r>
          </a:p>
          <a:p>
            <a:pPr algn="just"/>
            <a:r>
              <a:rPr lang="uk-UA" dirty="0"/>
              <a:t>Втрата автентичності пов'язана із знеособленням особистості. Особа втрачає здатність до самоідентифікації в умовах, коли індивідуальність підпорядкована вимогам технологічного та раціонального способу мислення.</a:t>
            </a:r>
          </a:p>
          <a:p>
            <a:pPr algn="just"/>
            <a:r>
              <a:rPr lang="uk-UA" dirty="0"/>
              <a:t>Автори підкреслюють, що раціоналізація веде до загрози для спонтанності та творчості, які є ключовими компонентами автентичності. Спонтанність пригнічується в ім'я ефективності та стандартизації.</a:t>
            </a:r>
          </a:p>
        </p:txBody>
      </p:sp>
      <p:sp>
        <p:nvSpPr>
          <p:cNvPr id="4" name="Місце для вмісту 3">
            <a:extLst>
              <a:ext uri="{FF2B5EF4-FFF2-40B4-BE49-F238E27FC236}">
                <a16:creationId xmlns:a16="http://schemas.microsoft.com/office/drawing/2014/main" id="{650430A6-9F5B-4B6E-AA7C-8E7F1FF64429}"/>
              </a:ext>
            </a:extLst>
          </p:cNvPr>
          <p:cNvSpPr>
            <a:spLocks noGrp="1"/>
          </p:cNvSpPr>
          <p:nvPr>
            <p:ph sz="half" idx="2"/>
          </p:nvPr>
        </p:nvSpPr>
        <p:spPr/>
        <p:txBody>
          <a:bodyPr>
            <a:normAutofit fontScale="85000" lnSpcReduction="20000"/>
          </a:bodyPr>
          <a:lstStyle/>
          <a:p>
            <a:endParaRPr lang="uk-UA"/>
          </a:p>
        </p:txBody>
      </p:sp>
    </p:spTree>
    <p:extLst>
      <p:ext uri="{BB962C8B-B14F-4D97-AF65-F5344CB8AC3E}">
        <p14:creationId xmlns:p14="http://schemas.microsoft.com/office/powerpoint/2010/main" val="22585880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7A4D60-70A1-45EA-B0ED-BA09C132FBAA}"/>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09DC9E69-8E5B-42C8-9540-4A82ADB05DA0}"/>
              </a:ext>
            </a:extLst>
          </p:cNvPr>
          <p:cNvSpPr>
            <a:spLocks noGrp="1"/>
          </p:cNvSpPr>
          <p:nvPr>
            <p:ph sz="half" idx="1"/>
          </p:nvPr>
        </p:nvSpPr>
        <p:spPr/>
        <p:txBody>
          <a:bodyPr>
            <a:normAutofit fontScale="92500" lnSpcReduction="20000"/>
          </a:bodyPr>
          <a:lstStyle/>
          <a:p>
            <a:pPr algn="just"/>
            <a:r>
              <a:rPr lang="uk-UA" dirty="0"/>
              <a:t>Адорно та </a:t>
            </a:r>
            <a:r>
              <a:rPr lang="uk-UA" dirty="0" err="1"/>
              <a:t>Горкхаймер</a:t>
            </a:r>
            <a:r>
              <a:rPr lang="uk-UA" dirty="0"/>
              <a:t> стверджують, що сучасне суспільство приводить до того, що особистість стає лише системою ролей, підданою нормам та вимогам. Це призводить до втрати індивідуальності та </a:t>
            </a:r>
            <a:r>
              <a:rPr lang="uk-UA" dirty="0" err="1"/>
              <a:t>безідентичності</a:t>
            </a:r>
            <a:r>
              <a:rPr lang="uk-UA" dirty="0"/>
              <a:t>.</a:t>
            </a:r>
          </a:p>
          <a:p>
            <a:pPr algn="just"/>
            <a:r>
              <a:rPr lang="uk-UA" dirty="0"/>
              <a:t>Деструкція особистості також пов'язана з її редукцією до ролі споживача. Людина трактується як споживач, що призводить до того, що основна цінність полягає в матеріальних благах, а не в особистісних якостях.</a:t>
            </a:r>
          </a:p>
          <a:p>
            <a:pPr algn="just"/>
            <a:r>
              <a:rPr lang="uk-UA" dirty="0"/>
              <a:t>Автори розглядають роль культурної індустрії у деструкції особистості. Культурна індустрія стандартизує розваги та розважальні форми, спрямовуючи смаки та прагнення, що призводить до втрати індивідуального вибору.</a:t>
            </a:r>
          </a:p>
        </p:txBody>
      </p:sp>
      <p:sp>
        <p:nvSpPr>
          <p:cNvPr id="4" name="Місце для вмісту 3">
            <a:extLst>
              <a:ext uri="{FF2B5EF4-FFF2-40B4-BE49-F238E27FC236}">
                <a16:creationId xmlns:a16="http://schemas.microsoft.com/office/drawing/2014/main" id="{E051D8AF-FF1E-4B89-881F-F4D82189F6C6}"/>
              </a:ext>
            </a:extLst>
          </p:cNvPr>
          <p:cNvSpPr>
            <a:spLocks noGrp="1"/>
          </p:cNvSpPr>
          <p:nvPr>
            <p:ph sz="half" idx="2"/>
          </p:nvPr>
        </p:nvSpPr>
        <p:spPr/>
        <p:txBody>
          <a:bodyPr>
            <a:normAutofit fontScale="92500" lnSpcReduction="20000"/>
          </a:bodyPr>
          <a:lstStyle/>
          <a:p>
            <a:endParaRPr lang="uk-UA"/>
          </a:p>
        </p:txBody>
      </p:sp>
    </p:spTree>
    <p:extLst>
      <p:ext uri="{BB962C8B-B14F-4D97-AF65-F5344CB8AC3E}">
        <p14:creationId xmlns:p14="http://schemas.microsoft.com/office/powerpoint/2010/main" val="17061190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D0C440-DF99-4872-9624-C61202E04C8E}"/>
              </a:ext>
            </a:extLst>
          </p:cNvPr>
          <p:cNvSpPr>
            <a:spLocks noGrp="1"/>
          </p:cNvSpPr>
          <p:nvPr>
            <p:ph type="title"/>
          </p:nvPr>
        </p:nvSpPr>
        <p:spPr/>
        <p:txBody>
          <a:bodyPr/>
          <a:lstStyle/>
          <a:p>
            <a:pPr algn="ctr"/>
            <a:r>
              <a:rPr lang="ru-RU" dirty="0"/>
              <a:t>Конрад Лоренц «</a:t>
            </a:r>
            <a:r>
              <a:rPr lang="ru-RU" dirty="0" err="1"/>
              <a:t>Агресія</a:t>
            </a:r>
            <a:r>
              <a:rPr lang="ru-RU" dirty="0"/>
              <a:t> </a:t>
            </a:r>
            <a:r>
              <a:rPr lang="ru-RU" dirty="0" err="1"/>
              <a:t>або</a:t>
            </a:r>
            <a:r>
              <a:rPr lang="ru-RU" dirty="0"/>
              <a:t> так </a:t>
            </a:r>
            <a:r>
              <a:rPr lang="ru-RU" dirty="0" err="1"/>
              <a:t>зване</a:t>
            </a:r>
            <a:r>
              <a:rPr lang="ru-RU" dirty="0"/>
              <a:t> Зло» – </a:t>
            </a:r>
            <a:r>
              <a:rPr lang="ru-RU" dirty="0" err="1"/>
              <a:t>еволюційний</a:t>
            </a:r>
            <a:r>
              <a:rPr lang="ru-RU" dirty="0"/>
              <a:t> </a:t>
            </a:r>
            <a:r>
              <a:rPr lang="ru-RU" dirty="0" err="1"/>
              <a:t>підхід</a:t>
            </a:r>
            <a:r>
              <a:rPr lang="ru-RU" dirty="0"/>
              <a:t> до </a:t>
            </a:r>
            <a:r>
              <a:rPr lang="ru-RU" dirty="0" err="1"/>
              <a:t>агресії</a:t>
            </a:r>
            <a:endParaRPr lang="uk-UA" dirty="0"/>
          </a:p>
        </p:txBody>
      </p:sp>
      <p:sp>
        <p:nvSpPr>
          <p:cNvPr id="3" name="Місце для вмісту 2">
            <a:extLst>
              <a:ext uri="{FF2B5EF4-FFF2-40B4-BE49-F238E27FC236}">
                <a16:creationId xmlns:a16="http://schemas.microsoft.com/office/drawing/2014/main" id="{1B4E94A1-8F81-419B-9F27-C41930968C1F}"/>
              </a:ext>
            </a:extLst>
          </p:cNvPr>
          <p:cNvSpPr>
            <a:spLocks noGrp="1"/>
          </p:cNvSpPr>
          <p:nvPr>
            <p:ph sz="half" idx="1"/>
          </p:nvPr>
        </p:nvSpPr>
        <p:spPr>
          <a:xfrm>
            <a:off x="685802" y="2142067"/>
            <a:ext cx="5768786" cy="3936004"/>
          </a:xfrm>
        </p:spPr>
        <p:txBody>
          <a:bodyPr>
            <a:normAutofit/>
          </a:bodyPr>
          <a:lstStyle/>
          <a:p>
            <a:pPr algn="just"/>
            <a:r>
              <a:rPr lang="uk-UA" dirty="0">
                <a:solidFill>
                  <a:srgbClr val="FFFF00"/>
                </a:solidFill>
              </a:rPr>
              <a:t>Біологічні корені агресії:</a:t>
            </a:r>
          </a:p>
          <a:p>
            <a:pPr algn="just"/>
            <a:r>
              <a:rPr lang="uk-UA" dirty="0"/>
              <a:t>Лоренц розглядає агресію як природний феномен, зіставляючи її з поведінкою тварин у дикій природі. Він наголошує, що агресія є необхідною для виживання і важливою для регуляції соціальних стосунків у тваринних групах.</a:t>
            </a:r>
          </a:p>
          <a:p>
            <a:pPr algn="just"/>
            <a:r>
              <a:rPr lang="uk-UA" dirty="0">
                <a:solidFill>
                  <a:srgbClr val="FFFF00"/>
                </a:solidFill>
              </a:rPr>
              <a:t>Соціальна функція агресії:</a:t>
            </a:r>
          </a:p>
          <a:p>
            <a:pPr algn="just"/>
            <a:r>
              <a:rPr lang="uk-UA" dirty="0"/>
              <a:t>Лоренц розглядає соціальний аспект агресії, стверджуючи, що вона може служити як механізм для утримання території, конкуренції за ресурси та регулювання ієрархії в групах.</a:t>
            </a:r>
          </a:p>
        </p:txBody>
      </p:sp>
      <p:pic>
        <p:nvPicPr>
          <p:cNvPr id="5" name="Місце для вмісту 4">
            <a:extLst>
              <a:ext uri="{FF2B5EF4-FFF2-40B4-BE49-F238E27FC236}">
                <a16:creationId xmlns:a16="http://schemas.microsoft.com/office/drawing/2014/main" id="{B993BC57-2627-410F-849F-ECADBB310DFA}"/>
              </a:ext>
            </a:extLst>
          </p:cNvPr>
          <p:cNvPicPr>
            <a:picLocks noGrp="1" noChangeAspect="1"/>
          </p:cNvPicPr>
          <p:nvPr>
            <p:ph sz="half" idx="2"/>
          </p:nvPr>
        </p:nvPicPr>
        <p:blipFill>
          <a:blip r:embed="rId2"/>
          <a:stretch>
            <a:fillRect/>
          </a:stretch>
        </p:blipFill>
        <p:spPr>
          <a:xfrm>
            <a:off x="7300557" y="2142067"/>
            <a:ext cx="3516669" cy="3863481"/>
          </a:xfrm>
          <a:prstGeom prst="rect">
            <a:avLst/>
          </a:prstGeom>
        </p:spPr>
      </p:pic>
    </p:spTree>
    <p:extLst>
      <p:ext uri="{BB962C8B-B14F-4D97-AF65-F5344CB8AC3E}">
        <p14:creationId xmlns:p14="http://schemas.microsoft.com/office/powerpoint/2010/main" val="30153235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997FCD-40FD-4659-932D-CFE1FCAB56A1}"/>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F3C01588-7D01-4071-BD15-F10F45D66C71}"/>
              </a:ext>
            </a:extLst>
          </p:cNvPr>
          <p:cNvSpPr>
            <a:spLocks noGrp="1"/>
          </p:cNvSpPr>
          <p:nvPr>
            <p:ph sz="half" idx="1"/>
          </p:nvPr>
        </p:nvSpPr>
        <p:spPr/>
        <p:txBody>
          <a:bodyPr>
            <a:normAutofit fontScale="85000" lnSpcReduction="10000"/>
          </a:bodyPr>
          <a:lstStyle/>
          <a:p>
            <a:r>
              <a:rPr lang="uk-UA" dirty="0">
                <a:solidFill>
                  <a:srgbClr val="FFFF00"/>
                </a:solidFill>
              </a:rPr>
              <a:t>Порівняння з людською агресією:</a:t>
            </a:r>
          </a:p>
          <a:p>
            <a:pPr algn="just"/>
            <a:r>
              <a:rPr lang="uk-UA" dirty="0"/>
              <a:t>Автор вносить порівняльний аналіз агресії у тварин і людей, але попереджає про те, що висновки, зроблені для тварин, не завжди можна відтворити для людей, оскільки людська культура вносить значні відмінності.</a:t>
            </a:r>
          </a:p>
          <a:p>
            <a:r>
              <a:rPr lang="uk-UA" dirty="0">
                <a:solidFill>
                  <a:srgbClr val="FFFF00"/>
                </a:solidFill>
              </a:rPr>
              <a:t>Еволюційний аспект:</a:t>
            </a:r>
          </a:p>
          <a:p>
            <a:pPr algn="just"/>
            <a:r>
              <a:rPr lang="uk-UA" dirty="0"/>
              <a:t>Лоренц аргументує, що агресія є еволюційно обумовленою, і має важливе значення для адаптації виду до середовища.</a:t>
            </a:r>
          </a:p>
          <a:p>
            <a:pPr algn="ctr"/>
            <a:r>
              <a:rPr lang="uk-UA" i="1" dirty="0"/>
              <a:t>Робота Лоренца викликала дискусії та спротив у галузі психології та етології через його упереджені висновки щодо агресії у людини. Книга стала важливим підґрунтям для подальших досліджень в галузі поведінкової біології та етології.</a:t>
            </a:r>
          </a:p>
        </p:txBody>
      </p:sp>
      <p:sp>
        <p:nvSpPr>
          <p:cNvPr id="4" name="Місце для вмісту 3">
            <a:extLst>
              <a:ext uri="{FF2B5EF4-FFF2-40B4-BE49-F238E27FC236}">
                <a16:creationId xmlns:a16="http://schemas.microsoft.com/office/drawing/2014/main" id="{4360AC91-71F0-4938-9E6F-55F811FAE2A4}"/>
              </a:ext>
            </a:extLst>
          </p:cNvPr>
          <p:cNvSpPr>
            <a:spLocks noGrp="1"/>
          </p:cNvSpPr>
          <p:nvPr>
            <p:ph sz="half" idx="2"/>
          </p:nvPr>
        </p:nvSpPr>
        <p:spPr/>
        <p:txBody>
          <a:bodyPr>
            <a:normAutofit fontScale="85000" lnSpcReduction="10000"/>
          </a:bodyPr>
          <a:lstStyle/>
          <a:p>
            <a:endParaRPr lang="uk-UA"/>
          </a:p>
        </p:txBody>
      </p:sp>
    </p:spTree>
    <p:extLst>
      <p:ext uri="{BB962C8B-B14F-4D97-AF65-F5344CB8AC3E}">
        <p14:creationId xmlns:p14="http://schemas.microsoft.com/office/powerpoint/2010/main" val="35863222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7B789BBB-2FA7-46E0-9F9D-468D9BA95EE7}"/>
              </a:ext>
            </a:extLst>
          </p:cNvPr>
          <p:cNvSpPr>
            <a:spLocks noGrp="1"/>
          </p:cNvSpPr>
          <p:nvPr>
            <p:ph type="title"/>
          </p:nvPr>
        </p:nvSpPr>
        <p:spPr/>
        <p:txBody>
          <a:bodyPr/>
          <a:lstStyle/>
          <a:p>
            <a:endParaRPr lang="uk-UA"/>
          </a:p>
        </p:txBody>
      </p:sp>
      <p:sp>
        <p:nvSpPr>
          <p:cNvPr id="6" name="Місце для вмісту 5">
            <a:extLst>
              <a:ext uri="{FF2B5EF4-FFF2-40B4-BE49-F238E27FC236}">
                <a16:creationId xmlns:a16="http://schemas.microsoft.com/office/drawing/2014/main" id="{164CD810-C0D1-415B-BA7C-FF69698670E5}"/>
              </a:ext>
            </a:extLst>
          </p:cNvPr>
          <p:cNvSpPr>
            <a:spLocks noGrp="1"/>
          </p:cNvSpPr>
          <p:nvPr>
            <p:ph idx="1"/>
          </p:nvPr>
        </p:nvSpPr>
        <p:spPr/>
        <p:txBody>
          <a:bodyPr>
            <a:normAutofit fontScale="92500" lnSpcReduction="10000"/>
          </a:bodyPr>
          <a:lstStyle/>
          <a:p>
            <a:pPr algn="just"/>
            <a:r>
              <a:rPr lang="uk-UA" b="1" dirty="0">
                <a:solidFill>
                  <a:srgbClr val="FFFF00"/>
                </a:solidFill>
              </a:rPr>
              <a:t>Стенлі </a:t>
            </a:r>
            <a:r>
              <a:rPr lang="uk-UA" b="1" dirty="0" err="1">
                <a:solidFill>
                  <a:srgbClr val="FFFF00"/>
                </a:solidFill>
              </a:rPr>
              <a:t>Мілгром</a:t>
            </a:r>
            <a:r>
              <a:rPr lang="uk-UA" b="1" dirty="0">
                <a:solidFill>
                  <a:srgbClr val="FFFF00"/>
                </a:solidFill>
              </a:rPr>
              <a:t> </a:t>
            </a:r>
            <a:r>
              <a:rPr lang="uk-UA" dirty="0"/>
              <a:t>був американським психологом і соціальним вченим, відомим своїми дослідженнями у галузі соціальної психології, особливо експериментами, що вивчають вплив авторитарних команд на вчинення людьми аморальних дій. Найвідомішим з його експериментів є "Експеримент з великою волею".</a:t>
            </a:r>
          </a:p>
          <a:p>
            <a:pPr algn="just"/>
            <a:r>
              <a:rPr lang="uk-UA" dirty="0"/>
              <a:t>В експерименті з великою волею (1961 рік), </a:t>
            </a:r>
            <a:r>
              <a:rPr lang="uk-UA" dirty="0" err="1"/>
              <a:t>Мілгром</a:t>
            </a:r>
            <a:r>
              <a:rPr lang="uk-UA" dirty="0"/>
              <a:t> досліджував, наскільки далеко люди готові йти в підкоренні авторитетові, навіть якщо це суперечить їхній власній моралі та етиці. Учасники експерименту виступали у ролі «учителя», яким вказувалося адмініструвати електричні удари «учневі» за кожне неправильне відповідь. У деяких випадках, навіть коли «учень» симулював біль і попереджав про можливі наслідки, багато учасників експерименту продовжували адмініструвати удари за дорученням авторитету.</a:t>
            </a:r>
          </a:p>
          <a:p>
            <a:pPr algn="just"/>
            <a:r>
              <a:rPr lang="uk-UA" dirty="0"/>
              <a:t>Хоча експеримент відносився до питання </a:t>
            </a:r>
            <a:r>
              <a:rPr lang="uk-UA" dirty="0" err="1"/>
              <a:t>підкореності</a:t>
            </a:r>
            <a:r>
              <a:rPr lang="uk-UA" dirty="0"/>
              <a:t> авторитетам і соціальної </a:t>
            </a:r>
            <a:r>
              <a:rPr lang="uk-UA" dirty="0" err="1"/>
              <a:t>конформності</a:t>
            </a:r>
            <a:r>
              <a:rPr lang="uk-UA" dirty="0"/>
              <a:t>, а не безпосередньо до ірраціонального насильства, він розкривав деякі аспекти соціальної динаміки, які можуть призводити до здійснення аморальних або навіть насильницьких дій в рамках соціального контексту.</a:t>
            </a:r>
          </a:p>
        </p:txBody>
      </p:sp>
    </p:spTree>
    <p:extLst>
      <p:ext uri="{BB962C8B-B14F-4D97-AF65-F5344CB8AC3E}">
        <p14:creationId xmlns:p14="http://schemas.microsoft.com/office/powerpoint/2010/main" val="42805353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55158F-584E-40D5-B890-613EC49335F9}"/>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30B446F1-330A-49AF-BB98-FEC0CA81C051}"/>
              </a:ext>
            </a:extLst>
          </p:cNvPr>
          <p:cNvSpPr>
            <a:spLocks noGrp="1"/>
          </p:cNvSpPr>
          <p:nvPr>
            <p:ph idx="1"/>
          </p:nvPr>
        </p:nvSpPr>
        <p:spPr/>
        <p:txBody>
          <a:bodyPr>
            <a:normAutofit fontScale="92500" lnSpcReduction="20000"/>
          </a:bodyPr>
          <a:lstStyle/>
          <a:p>
            <a:endParaRPr lang="uk-UA" dirty="0"/>
          </a:p>
          <a:p>
            <a:pPr algn="just"/>
            <a:r>
              <a:rPr lang="uk-UA" b="1" dirty="0">
                <a:solidFill>
                  <a:srgbClr val="FFFF00"/>
                </a:solidFill>
              </a:rPr>
              <a:t>Філіп </a:t>
            </a:r>
            <a:r>
              <a:rPr lang="uk-UA" b="1" dirty="0" err="1">
                <a:solidFill>
                  <a:srgbClr val="FFFF00"/>
                </a:solidFill>
              </a:rPr>
              <a:t>Зімбардо</a:t>
            </a:r>
            <a:r>
              <a:rPr lang="uk-UA" b="1" dirty="0">
                <a:solidFill>
                  <a:srgbClr val="FFFF00"/>
                </a:solidFill>
              </a:rPr>
              <a:t> </a:t>
            </a:r>
            <a:r>
              <a:rPr lang="uk-UA" dirty="0"/>
              <a:t>— американський психолог, відомий своїми дослідженнями у галузі соціальної психології, зокрема, за великою студією відомою як "Експеримент Стенфордського в'язня" (</a:t>
            </a:r>
            <a:r>
              <a:rPr lang="de-DE" dirty="0"/>
              <a:t>Stanford </a:t>
            </a:r>
            <a:r>
              <a:rPr lang="de-DE" dirty="0" err="1"/>
              <a:t>prison</a:t>
            </a:r>
            <a:r>
              <a:rPr lang="de-DE" dirty="0"/>
              <a:t> </a:t>
            </a:r>
            <a:r>
              <a:rPr lang="de-DE" dirty="0" err="1"/>
              <a:t>experiment</a:t>
            </a:r>
            <a:r>
              <a:rPr lang="de-DE" dirty="0"/>
              <a:t>), </a:t>
            </a:r>
            <a:r>
              <a:rPr lang="uk-UA" dirty="0"/>
              <a:t>який відбувся в 1971 році. Цей експеримент вивчав вплив соціального середовища на поведінку і розкривав темні сторони людської природи, які можуть призвести до ірраціонального насильства в специфічних умовах.</a:t>
            </a:r>
          </a:p>
          <a:p>
            <a:pPr algn="just"/>
            <a:r>
              <a:rPr lang="uk-UA" dirty="0"/>
              <a:t>В експерименті </a:t>
            </a:r>
            <a:r>
              <a:rPr lang="uk-UA" dirty="0" err="1"/>
              <a:t>Зімбардо</a:t>
            </a:r>
            <a:r>
              <a:rPr lang="uk-UA" dirty="0"/>
              <a:t> студентам дали ролі в'язнів і стражників в </a:t>
            </a:r>
            <a:r>
              <a:rPr lang="uk-UA" dirty="0" err="1"/>
              <a:t>симулюваному</a:t>
            </a:r>
            <a:r>
              <a:rPr lang="uk-UA" dirty="0"/>
              <a:t> в'язниці. Замість того, щоб досліджувати, як люди взаємодіють у реальному в'язниці, експеримент досліджував, як впливає позначення ролей на поведінку людей в контрольованому оточенні. Результати шокували: учасники, навіть знаючи, що це симуляція, виявили </a:t>
            </a:r>
            <a:r>
              <a:rPr lang="uk-UA" dirty="0" err="1"/>
              <a:t>екстремні</a:t>
            </a:r>
            <a:r>
              <a:rPr lang="uk-UA" dirty="0"/>
              <a:t> зміни в поведінці. Стражники виявили насильство і зневагу, а в'язні стали пасивними і піддатливими.</a:t>
            </a:r>
          </a:p>
          <a:p>
            <a:pPr algn="just"/>
            <a:r>
              <a:rPr lang="uk-UA" dirty="0"/>
              <a:t>Хоча експеримент сам по собі не був прямим дослідженням ірраціонального насильства, він допоміг розкрити, як соціальні умови і ролі можуть викликати екстремальну і негативну поведінку. Результати експерименту дали поштовх для подальших досліджень про соціальну взаємодію та вплив середовища на людську поведінку.</a:t>
            </a:r>
          </a:p>
        </p:txBody>
      </p:sp>
    </p:spTree>
    <p:extLst>
      <p:ext uri="{BB962C8B-B14F-4D97-AF65-F5344CB8AC3E}">
        <p14:creationId xmlns:p14="http://schemas.microsoft.com/office/powerpoint/2010/main" val="18907686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165DE1-33C7-440E-ABED-8AE21C1BD4FF}"/>
              </a:ext>
            </a:extLst>
          </p:cNvPr>
          <p:cNvSpPr>
            <a:spLocks noGrp="1"/>
          </p:cNvSpPr>
          <p:nvPr>
            <p:ph type="title"/>
          </p:nvPr>
        </p:nvSpPr>
        <p:spPr/>
        <p:txBody>
          <a:bodyPr>
            <a:normAutofit/>
          </a:bodyPr>
          <a:lstStyle/>
          <a:p>
            <a:pPr algn="ctr"/>
            <a:r>
              <a:rPr lang="uk-UA" sz="2800" dirty="0"/>
              <a:t>"Анатомія людської </a:t>
            </a:r>
            <a:r>
              <a:rPr lang="uk-UA" sz="2800" dirty="0" err="1"/>
              <a:t>деструктивності</a:t>
            </a:r>
            <a:r>
              <a:rPr lang="uk-UA" sz="2800" dirty="0"/>
              <a:t>" Еріха </a:t>
            </a:r>
            <a:r>
              <a:rPr lang="uk-UA" sz="2800" dirty="0" err="1"/>
              <a:t>Фромма</a:t>
            </a:r>
            <a:endParaRPr lang="uk-UA" sz="2800" dirty="0"/>
          </a:p>
        </p:txBody>
      </p:sp>
      <p:sp>
        <p:nvSpPr>
          <p:cNvPr id="3" name="Місце для вмісту 2">
            <a:extLst>
              <a:ext uri="{FF2B5EF4-FFF2-40B4-BE49-F238E27FC236}">
                <a16:creationId xmlns:a16="http://schemas.microsoft.com/office/drawing/2014/main" id="{D832AF8B-5382-4BE1-AC64-26A973AA9961}"/>
              </a:ext>
            </a:extLst>
          </p:cNvPr>
          <p:cNvSpPr>
            <a:spLocks noGrp="1"/>
          </p:cNvSpPr>
          <p:nvPr>
            <p:ph sz="half" idx="1"/>
          </p:nvPr>
        </p:nvSpPr>
        <p:spPr/>
        <p:txBody>
          <a:bodyPr/>
          <a:lstStyle/>
          <a:p>
            <a:pPr algn="just"/>
            <a:r>
              <a:rPr lang="uk-UA" dirty="0"/>
              <a:t>"Анатомія людської </a:t>
            </a:r>
            <a:r>
              <a:rPr lang="uk-UA" dirty="0" err="1"/>
              <a:t>деструктивності</a:t>
            </a:r>
            <a:r>
              <a:rPr lang="uk-UA" dirty="0"/>
              <a:t>" (</a:t>
            </a:r>
            <a:r>
              <a:rPr lang="de-DE" dirty="0"/>
              <a:t>The </a:t>
            </a:r>
            <a:r>
              <a:rPr lang="de-DE" dirty="0" err="1"/>
              <a:t>Anatomy</a:t>
            </a:r>
            <a:r>
              <a:rPr lang="de-DE" dirty="0"/>
              <a:t> </a:t>
            </a:r>
            <a:r>
              <a:rPr lang="de-DE" dirty="0" err="1"/>
              <a:t>of</a:t>
            </a:r>
            <a:r>
              <a:rPr lang="de-DE" dirty="0"/>
              <a:t> Human </a:t>
            </a:r>
            <a:r>
              <a:rPr lang="de-DE" dirty="0" err="1"/>
              <a:t>Destructiveness</a:t>
            </a:r>
            <a:r>
              <a:rPr lang="de-DE" dirty="0"/>
              <a:t>) </a:t>
            </a:r>
            <a:r>
              <a:rPr lang="uk-UA" dirty="0"/>
              <a:t>Еріха </a:t>
            </a:r>
            <a:r>
              <a:rPr lang="uk-UA" dirty="0" err="1"/>
              <a:t>Фромма</a:t>
            </a:r>
            <a:r>
              <a:rPr lang="uk-UA" dirty="0"/>
              <a:t>, австрійсько-американського психоаналітика та філософа, опублікована в 1973 році, досліджує різноманітні аспекти людської агресії та </a:t>
            </a:r>
            <a:r>
              <a:rPr lang="uk-UA" dirty="0" err="1"/>
              <a:t>деструктивності</a:t>
            </a:r>
            <a:r>
              <a:rPr lang="uk-UA" dirty="0"/>
              <a:t>. Якщо говорити конкретно про ірраціональне насилля, то </a:t>
            </a:r>
            <a:r>
              <a:rPr lang="uk-UA" dirty="0" err="1"/>
              <a:t>Фромм</a:t>
            </a:r>
            <a:r>
              <a:rPr lang="uk-UA" dirty="0"/>
              <a:t> розглядає різні аспекти та джерела насильства в людському суспільстві.</a:t>
            </a:r>
          </a:p>
        </p:txBody>
      </p:sp>
      <p:sp>
        <p:nvSpPr>
          <p:cNvPr id="4" name="Місце для вмісту 3">
            <a:extLst>
              <a:ext uri="{FF2B5EF4-FFF2-40B4-BE49-F238E27FC236}">
                <a16:creationId xmlns:a16="http://schemas.microsoft.com/office/drawing/2014/main" id="{C22078AF-81C9-46D7-B0A9-7AA17E0524BF}"/>
              </a:ext>
            </a:extLst>
          </p:cNvPr>
          <p:cNvSpPr>
            <a:spLocks noGrp="1"/>
          </p:cNvSpPr>
          <p:nvPr>
            <p:ph sz="half" idx="2"/>
          </p:nvPr>
        </p:nvSpPr>
        <p:spPr/>
        <p:txBody>
          <a:bodyPr/>
          <a:lstStyle/>
          <a:p>
            <a:endParaRPr lang="uk-UA"/>
          </a:p>
        </p:txBody>
      </p:sp>
    </p:spTree>
    <p:extLst>
      <p:ext uri="{BB962C8B-B14F-4D97-AF65-F5344CB8AC3E}">
        <p14:creationId xmlns:p14="http://schemas.microsoft.com/office/powerpoint/2010/main" val="39090078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1FA347D-1A51-42D1-8670-1737F27C98B7}"/>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50EA245F-FE8B-4987-8518-490589356292}"/>
              </a:ext>
            </a:extLst>
          </p:cNvPr>
          <p:cNvSpPr>
            <a:spLocks noGrp="1"/>
          </p:cNvSpPr>
          <p:nvPr>
            <p:ph sz="half" idx="1"/>
          </p:nvPr>
        </p:nvSpPr>
        <p:spPr/>
        <p:txBody>
          <a:bodyPr>
            <a:normAutofit/>
          </a:bodyPr>
          <a:lstStyle/>
          <a:p>
            <a:pPr algn="just"/>
            <a:r>
              <a:rPr lang="uk-UA" dirty="0"/>
              <a:t>Соціокультурні умови: </a:t>
            </a:r>
            <a:r>
              <a:rPr lang="uk-UA" dirty="0" err="1"/>
              <a:t>Фромм</a:t>
            </a:r>
            <a:r>
              <a:rPr lang="uk-UA" dirty="0"/>
              <a:t> аналізує роль соціокультурного середовища в формуванні людської агресії. Насильство може виникати внаслідок соціальних, економічних та політичних умов.</a:t>
            </a:r>
          </a:p>
          <a:p>
            <a:pPr algn="just"/>
            <a:r>
              <a:rPr lang="uk-UA" dirty="0" err="1"/>
              <a:t>Наркісизм</a:t>
            </a:r>
            <a:r>
              <a:rPr lang="uk-UA" dirty="0"/>
              <a:t> та самотність: Він досліджує психологічні аспекти, зокрема, взаємозв'язок між </a:t>
            </a:r>
            <a:r>
              <a:rPr lang="uk-UA" dirty="0" err="1"/>
              <a:t>нарцисизмом</a:t>
            </a:r>
            <a:r>
              <a:rPr lang="uk-UA" dirty="0"/>
              <a:t> та деструктивною поведінкою. </a:t>
            </a:r>
            <a:r>
              <a:rPr lang="uk-UA" dirty="0" err="1"/>
              <a:t>Наркісистична</a:t>
            </a:r>
            <a:r>
              <a:rPr lang="uk-UA" dirty="0"/>
              <a:t> потреба в контролі та владі може призвести до насильства.</a:t>
            </a:r>
          </a:p>
        </p:txBody>
      </p:sp>
      <p:sp>
        <p:nvSpPr>
          <p:cNvPr id="4" name="Місце для вмісту 3">
            <a:extLst>
              <a:ext uri="{FF2B5EF4-FFF2-40B4-BE49-F238E27FC236}">
                <a16:creationId xmlns:a16="http://schemas.microsoft.com/office/drawing/2014/main" id="{BCB61BC7-488E-45DE-AC25-76EECB9CE294}"/>
              </a:ext>
            </a:extLst>
          </p:cNvPr>
          <p:cNvSpPr>
            <a:spLocks noGrp="1"/>
          </p:cNvSpPr>
          <p:nvPr>
            <p:ph sz="half" idx="2"/>
          </p:nvPr>
        </p:nvSpPr>
        <p:spPr/>
        <p:txBody>
          <a:bodyPr>
            <a:normAutofit/>
          </a:bodyPr>
          <a:lstStyle/>
          <a:p>
            <a:endParaRPr lang="uk-UA"/>
          </a:p>
        </p:txBody>
      </p:sp>
    </p:spTree>
    <p:extLst>
      <p:ext uri="{BB962C8B-B14F-4D97-AF65-F5344CB8AC3E}">
        <p14:creationId xmlns:p14="http://schemas.microsoft.com/office/powerpoint/2010/main" val="4254187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717B08-3025-4EE1-BEC0-0D2002ADD270}"/>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E2859F91-6176-4C87-ABF4-04F00DC05CCB}"/>
              </a:ext>
            </a:extLst>
          </p:cNvPr>
          <p:cNvSpPr>
            <a:spLocks noGrp="1"/>
          </p:cNvSpPr>
          <p:nvPr>
            <p:ph sz="half" idx="1"/>
          </p:nvPr>
        </p:nvSpPr>
        <p:spPr/>
        <p:txBody>
          <a:bodyPr>
            <a:normAutofit fontScale="92500"/>
          </a:bodyPr>
          <a:lstStyle/>
          <a:p>
            <a:pPr algn="just"/>
            <a:r>
              <a:rPr lang="uk-UA" dirty="0"/>
              <a:t>Втеча від свободи: </a:t>
            </a:r>
            <a:r>
              <a:rPr lang="uk-UA" dirty="0" err="1"/>
              <a:t>Фромм</a:t>
            </a:r>
            <a:r>
              <a:rPr lang="uk-UA" dirty="0"/>
              <a:t> висловлює думку про те, що люди можуть обирати деструктивні форми вияву агресії як спосіб уникнення відповідальності та власної свободи.</a:t>
            </a:r>
          </a:p>
          <a:p>
            <a:pPr algn="just"/>
            <a:r>
              <a:rPr lang="uk-UA" dirty="0"/>
              <a:t>Психологія групи: Він також розглядає роль групової динаміки у формуванні агресивної поведінки. Груповий націоналізм і колективна ідентичність можуть підштовхувати до насильства.</a:t>
            </a:r>
          </a:p>
          <a:p>
            <a:pPr algn="just"/>
            <a:r>
              <a:rPr lang="uk-UA" dirty="0"/>
              <a:t>Аналіз агресивних інстинктів: </a:t>
            </a:r>
            <a:r>
              <a:rPr lang="uk-UA" dirty="0" err="1"/>
              <a:t>Фромм</a:t>
            </a:r>
            <a:r>
              <a:rPr lang="uk-UA" dirty="0"/>
              <a:t> висвітлює різні типи агресивних інстинктів та їхні взаємодії в людському психічному житті.</a:t>
            </a:r>
          </a:p>
          <a:p>
            <a:endParaRPr lang="uk-UA" dirty="0"/>
          </a:p>
        </p:txBody>
      </p:sp>
      <p:sp>
        <p:nvSpPr>
          <p:cNvPr id="4" name="Місце для вмісту 3">
            <a:extLst>
              <a:ext uri="{FF2B5EF4-FFF2-40B4-BE49-F238E27FC236}">
                <a16:creationId xmlns:a16="http://schemas.microsoft.com/office/drawing/2014/main" id="{767F459C-2117-4FB1-A23D-50EB05F84DDB}"/>
              </a:ext>
            </a:extLst>
          </p:cNvPr>
          <p:cNvSpPr>
            <a:spLocks noGrp="1"/>
          </p:cNvSpPr>
          <p:nvPr>
            <p:ph sz="half" idx="2"/>
          </p:nvPr>
        </p:nvSpPr>
        <p:spPr/>
        <p:txBody>
          <a:bodyPr>
            <a:normAutofit fontScale="92500"/>
          </a:bodyPr>
          <a:lstStyle/>
          <a:p>
            <a:endParaRPr lang="uk-UA"/>
          </a:p>
        </p:txBody>
      </p:sp>
    </p:spTree>
    <p:extLst>
      <p:ext uri="{BB962C8B-B14F-4D97-AF65-F5344CB8AC3E}">
        <p14:creationId xmlns:p14="http://schemas.microsoft.com/office/powerpoint/2010/main" val="362958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434865B-971A-44A2-80D1-7442FA0818ED}"/>
              </a:ext>
            </a:extLst>
          </p:cNvPr>
          <p:cNvSpPr>
            <a:spLocks noGrp="1"/>
          </p:cNvSpPr>
          <p:nvPr>
            <p:ph type="title"/>
          </p:nvPr>
        </p:nvSpPr>
        <p:spPr/>
        <p:txBody>
          <a:bodyPr/>
          <a:lstStyle/>
          <a:p>
            <a:pPr algn="ctr"/>
            <a:r>
              <a:rPr lang="uk-UA" dirty="0"/>
              <a:t>Тлумачення «ірраціональне насилля»</a:t>
            </a:r>
          </a:p>
        </p:txBody>
      </p:sp>
      <p:sp>
        <p:nvSpPr>
          <p:cNvPr id="3" name="Місце для вмісту 2">
            <a:extLst>
              <a:ext uri="{FF2B5EF4-FFF2-40B4-BE49-F238E27FC236}">
                <a16:creationId xmlns:a16="http://schemas.microsoft.com/office/drawing/2014/main" id="{5E386671-7329-433D-9589-975978AD47D7}"/>
              </a:ext>
            </a:extLst>
          </p:cNvPr>
          <p:cNvSpPr>
            <a:spLocks noGrp="1"/>
          </p:cNvSpPr>
          <p:nvPr>
            <p:ph sz="half" idx="1"/>
          </p:nvPr>
        </p:nvSpPr>
        <p:spPr/>
        <p:txBody>
          <a:bodyPr>
            <a:normAutofit fontScale="92500" lnSpcReduction="20000"/>
          </a:bodyPr>
          <a:lstStyle/>
          <a:p>
            <a:pPr algn="just"/>
            <a:r>
              <a:rPr lang="uk-UA" b="1" dirty="0">
                <a:solidFill>
                  <a:srgbClr val="FFFF00"/>
                </a:solidFill>
              </a:rPr>
              <a:t>1.	Використання насильства без обґрунтованої логіки: </a:t>
            </a:r>
            <a:r>
              <a:rPr lang="uk-UA" dirty="0"/>
              <a:t>У широкому сенсі, ірраціональне насилля може вказувати на використання фізичного чи психологічного насильства без чіткого обґрунтування чи раціональної мотивації. Це може включати в себе необдумані дії, що не мають чіткого стратегічного чи логічного підґрунтя.</a:t>
            </a:r>
          </a:p>
          <a:p>
            <a:pPr algn="just"/>
            <a:r>
              <a:rPr lang="uk-UA" b="1" dirty="0">
                <a:solidFill>
                  <a:srgbClr val="FFFF00"/>
                </a:solidFill>
              </a:rPr>
              <a:t>2.	Дії, зумовлені емоціями та ірраціональністю</a:t>
            </a:r>
            <a:r>
              <a:rPr lang="uk-UA" dirty="0"/>
              <a:t>: Це тлумачення вказує на те, що ірраціональне насилля може виникнути через сильні емоційні реакції, які переважають раціональне мислення. Ірраціональне насилля може бути результатом гніву, страху, ненависті та інших емоційних факторів.</a:t>
            </a:r>
          </a:p>
          <a:p>
            <a:endParaRPr lang="uk-UA" dirty="0"/>
          </a:p>
        </p:txBody>
      </p:sp>
      <p:sp>
        <p:nvSpPr>
          <p:cNvPr id="4" name="Місце для вмісту 3">
            <a:extLst>
              <a:ext uri="{FF2B5EF4-FFF2-40B4-BE49-F238E27FC236}">
                <a16:creationId xmlns:a16="http://schemas.microsoft.com/office/drawing/2014/main" id="{54766F09-050B-4CE3-B266-1AD3F12FB7F3}"/>
              </a:ext>
            </a:extLst>
          </p:cNvPr>
          <p:cNvSpPr>
            <a:spLocks noGrp="1"/>
          </p:cNvSpPr>
          <p:nvPr>
            <p:ph sz="half" idx="2"/>
          </p:nvPr>
        </p:nvSpPr>
        <p:spPr/>
        <p:txBody>
          <a:bodyPr>
            <a:normAutofit fontScale="92500" lnSpcReduction="20000"/>
          </a:bodyPr>
          <a:lstStyle/>
          <a:p>
            <a:endParaRPr lang="uk-UA"/>
          </a:p>
        </p:txBody>
      </p:sp>
    </p:spTree>
    <p:extLst>
      <p:ext uri="{BB962C8B-B14F-4D97-AF65-F5344CB8AC3E}">
        <p14:creationId xmlns:p14="http://schemas.microsoft.com/office/powerpoint/2010/main" val="680331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63EAFBE3-85D2-4553-B423-BEF6546873E7}"/>
              </a:ext>
            </a:extLst>
          </p:cNvPr>
          <p:cNvSpPr>
            <a:spLocks noGrp="1"/>
          </p:cNvSpPr>
          <p:nvPr>
            <p:ph type="title"/>
          </p:nvPr>
        </p:nvSpPr>
        <p:spPr/>
        <p:txBody>
          <a:bodyPr/>
          <a:lstStyle/>
          <a:p>
            <a:endParaRPr lang="uk-UA"/>
          </a:p>
        </p:txBody>
      </p:sp>
      <p:sp>
        <p:nvSpPr>
          <p:cNvPr id="6" name="Місце для вмісту 5">
            <a:extLst>
              <a:ext uri="{FF2B5EF4-FFF2-40B4-BE49-F238E27FC236}">
                <a16:creationId xmlns:a16="http://schemas.microsoft.com/office/drawing/2014/main" id="{04F9C171-3C36-43EE-8CEC-995D0F014092}"/>
              </a:ext>
            </a:extLst>
          </p:cNvPr>
          <p:cNvSpPr>
            <a:spLocks noGrp="1"/>
          </p:cNvSpPr>
          <p:nvPr>
            <p:ph idx="1"/>
          </p:nvPr>
        </p:nvSpPr>
        <p:spPr/>
        <p:txBody>
          <a:bodyPr>
            <a:normAutofit fontScale="92500" lnSpcReduction="20000"/>
          </a:bodyPr>
          <a:lstStyle/>
          <a:p>
            <a:r>
              <a:rPr lang="uk-UA" dirty="0" err="1">
                <a:solidFill>
                  <a:srgbClr val="FFFF00"/>
                </a:solidFill>
              </a:rPr>
              <a:t>Нарцисистична</a:t>
            </a:r>
            <a:r>
              <a:rPr lang="uk-UA" dirty="0">
                <a:solidFill>
                  <a:srgbClr val="FFFF00"/>
                </a:solidFill>
              </a:rPr>
              <a:t> агресія</a:t>
            </a:r>
            <a:r>
              <a:rPr lang="uk-UA" dirty="0"/>
              <a:t>: </a:t>
            </a:r>
            <a:r>
              <a:rPr lang="uk-UA" dirty="0" err="1"/>
              <a:t>Нарцисистична</a:t>
            </a:r>
            <a:r>
              <a:rPr lang="uk-UA" dirty="0"/>
              <a:t> агресія пов'язана із сильно вираженим </a:t>
            </a:r>
            <a:r>
              <a:rPr lang="uk-UA" dirty="0" err="1"/>
              <a:t>нарцисизмом</a:t>
            </a:r>
            <a:r>
              <a:rPr lang="uk-UA" dirty="0"/>
              <a:t>. Люди з цією тенденцією можуть виявляти агресію в зусиллях досягти або зберегти своє особисте поняття власної важливості та переваги.</a:t>
            </a:r>
          </a:p>
          <a:p>
            <a:r>
              <a:rPr lang="uk-UA" dirty="0">
                <a:solidFill>
                  <a:srgbClr val="FFFF00"/>
                </a:solidFill>
              </a:rPr>
              <a:t>Біологічна агресія</a:t>
            </a:r>
            <a:r>
              <a:rPr lang="uk-UA" dirty="0"/>
              <a:t>: Цей тип агресії пов'язаний з вродженими біологічними та інстинктивними прагненнями, такими як потреба виживання, захисту та контролю над оточуючим світом.</a:t>
            </a:r>
          </a:p>
          <a:p>
            <a:r>
              <a:rPr lang="uk-UA" dirty="0">
                <a:solidFill>
                  <a:srgbClr val="FFFF00"/>
                </a:solidFill>
              </a:rPr>
              <a:t>Міфологічна агресія</a:t>
            </a:r>
            <a:r>
              <a:rPr lang="uk-UA" dirty="0"/>
              <a:t>: Міфологічна агресія відображає вплив культурних, релігійних та соціальних міфів на формування агресивних стереотипів та уявлень.</a:t>
            </a:r>
          </a:p>
          <a:p>
            <a:r>
              <a:rPr lang="uk-UA" dirty="0">
                <a:solidFill>
                  <a:srgbClr val="FFFF00"/>
                </a:solidFill>
              </a:rPr>
              <a:t>Садистська агресія</a:t>
            </a:r>
            <a:r>
              <a:rPr lang="uk-UA" dirty="0"/>
              <a:t>: Ця форма агресії пов'язана із задоволенням від </a:t>
            </a:r>
            <a:r>
              <a:rPr lang="uk-UA" dirty="0" err="1"/>
              <a:t>приносження</a:t>
            </a:r>
            <a:r>
              <a:rPr lang="uk-UA" dirty="0"/>
              <a:t> страждань іншим. Вона може виявлятися у формі фізичного чи емоційного насильства.</a:t>
            </a:r>
          </a:p>
          <a:p>
            <a:r>
              <a:rPr lang="uk-UA" dirty="0">
                <a:solidFill>
                  <a:srgbClr val="FFFF00"/>
                </a:solidFill>
              </a:rPr>
              <a:t>Оральна агресія</a:t>
            </a:r>
            <a:r>
              <a:rPr lang="uk-UA" dirty="0"/>
              <a:t>: Вона пов'язана з оральним етапом психосексуального розвитку, коли індивіду призначається дефіцитом у власних потребах та виражає агресію через оральні канали, такі як слова чи їжа.</a:t>
            </a:r>
          </a:p>
          <a:p>
            <a:r>
              <a:rPr lang="uk-UA" dirty="0">
                <a:solidFill>
                  <a:srgbClr val="FFFF00"/>
                </a:solidFill>
              </a:rPr>
              <a:t>Масова агресія</a:t>
            </a:r>
            <a:r>
              <a:rPr lang="uk-UA" dirty="0"/>
              <a:t>: Цей тип агресії пов'язаний з підпорядкуванням масовому психологічному тискові та колективним територіальним інстинктам.</a:t>
            </a:r>
          </a:p>
        </p:txBody>
      </p:sp>
    </p:spTree>
    <p:extLst>
      <p:ext uri="{BB962C8B-B14F-4D97-AF65-F5344CB8AC3E}">
        <p14:creationId xmlns:p14="http://schemas.microsoft.com/office/powerpoint/2010/main" val="11442193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25D2F95-B23A-4248-9311-4C2FF8120285}"/>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BB17F666-604B-4961-A181-86DA7DBDC10D}"/>
              </a:ext>
            </a:extLst>
          </p:cNvPr>
          <p:cNvSpPr>
            <a:spLocks noGrp="1"/>
          </p:cNvSpPr>
          <p:nvPr>
            <p:ph idx="1"/>
          </p:nvPr>
        </p:nvSpPr>
        <p:spPr/>
        <p:txBody>
          <a:bodyPr>
            <a:normAutofit fontScale="92500" lnSpcReduction="20000"/>
          </a:bodyPr>
          <a:lstStyle/>
          <a:p>
            <a:pPr algn="just"/>
            <a:r>
              <a:rPr lang="uk-UA" dirty="0" err="1"/>
              <a:t>Славой</a:t>
            </a:r>
            <a:r>
              <a:rPr lang="uk-UA" dirty="0"/>
              <a:t> </a:t>
            </a:r>
            <a:r>
              <a:rPr lang="uk-UA" dirty="0" err="1"/>
              <a:t>Жижек</a:t>
            </a:r>
            <a:r>
              <a:rPr lang="uk-UA" dirty="0"/>
              <a:t>, сучасний словенський філософ та культурний критик, часто висловлює свої погляди на різні аспекти політики, культури та соціології, включаючи ірраціональне насилля та психологічні аспекти тероризму. Одним із понять, яке він використовує для розуміння певних аспектів насильства, є "</a:t>
            </a:r>
            <a:r>
              <a:rPr lang="de-DE" dirty="0" err="1"/>
              <a:t>ressentiment</a:t>
            </a:r>
            <a:r>
              <a:rPr lang="de-DE" dirty="0"/>
              <a:t>".</a:t>
            </a:r>
          </a:p>
          <a:p>
            <a:pPr algn="just"/>
            <a:r>
              <a:rPr lang="de-DE" dirty="0"/>
              <a:t>"Ressentiment" (</a:t>
            </a:r>
            <a:r>
              <a:rPr lang="uk-UA" dirty="0"/>
              <a:t>французьке слово, що в перекладі означає відчуття образи або обурення) використовується </a:t>
            </a:r>
            <a:r>
              <a:rPr lang="uk-UA" dirty="0" err="1"/>
              <a:t>Жижеком</a:t>
            </a:r>
            <a:r>
              <a:rPr lang="uk-UA" dirty="0"/>
              <a:t> для опису емоційного стану, який виникає у тих, хто відчуває себе </a:t>
            </a:r>
            <a:r>
              <a:rPr lang="uk-UA" dirty="0" err="1"/>
              <a:t>образеним</a:t>
            </a:r>
            <a:r>
              <a:rPr lang="uk-UA" dirty="0"/>
              <a:t> або ущемленим, але не може висловити це обурення відкрито. Це може виникати через відчуття неправедності, соціальної нерівності чи втрати.</a:t>
            </a:r>
          </a:p>
          <a:p>
            <a:pPr algn="just"/>
            <a:r>
              <a:rPr lang="uk-UA" dirty="0" err="1"/>
              <a:t>Жижек</a:t>
            </a:r>
            <a:r>
              <a:rPr lang="uk-UA" dirty="0"/>
              <a:t> аналізує, як "</a:t>
            </a:r>
            <a:r>
              <a:rPr lang="de-DE" dirty="0" err="1"/>
              <a:t>ressentiment</a:t>
            </a:r>
            <a:r>
              <a:rPr lang="de-DE" dirty="0"/>
              <a:t>" </a:t>
            </a:r>
            <a:r>
              <a:rPr lang="uk-UA" dirty="0"/>
              <a:t>може впливати на формування ідеологій та насильство, зокрема, в контексті тероризму. Його погляди можуть бути взяті на увагу при аналізі того, як емоційний дисбаланс та відчуття образи можуть визначати деякі форми політичної та соціальної активності.</a:t>
            </a:r>
          </a:p>
          <a:p>
            <a:pPr algn="just"/>
            <a:r>
              <a:rPr lang="uk-UA" dirty="0"/>
              <a:t>Зокрема, </a:t>
            </a:r>
            <a:r>
              <a:rPr lang="uk-UA" dirty="0" err="1"/>
              <a:t>Жижек</a:t>
            </a:r>
            <a:r>
              <a:rPr lang="uk-UA" dirty="0"/>
              <a:t> досліджує, як цей емоційний стан може викликати бажання помститися або виразити своє обурення через насильство. Його роботи часто ставлять під сумнів традиційні концепції розуміння політики та психології, а його погляди можуть виглядати </a:t>
            </a:r>
            <a:r>
              <a:rPr lang="uk-UA" dirty="0" err="1"/>
              <a:t>провокативно</a:t>
            </a:r>
            <a:r>
              <a:rPr lang="uk-UA" dirty="0"/>
              <a:t>, але вони стимулюють роздуми про взаємозв'язок між почуттями, ідеологіями та актами насильства в сучасному світі.</a:t>
            </a:r>
          </a:p>
        </p:txBody>
      </p:sp>
    </p:spTree>
    <p:extLst>
      <p:ext uri="{BB962C8B-B14F-4D97-AF65-F5344CB8AC3E}">
        <p14:creationId xmlns:p14="http://schemas.microsoft.com/office/powerpoint/2010/main" val="11680572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AEE8AA-0513-4630-BF77-77EFCA7ADC02}"/>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E9B95817-4A0B-4C79-80B4-B310B3A2A245}"/>
              </a:ext>
            </a:extLst>
          </p:cNvPr>
          <p:cNvSpPr>
            <a:spLocks noGrp="1"/>
          </p:cNvSpPr>
          <p:nvPr>
            <p:ph idx="1"/>
          </p:nvPr>
        </p:nvSpPr>
        <p:spPr/>
        <p:txBody>
          <a:bodyPr/>
          <a:lstStyle/>
          <a:p>
            <a:pPr algn="just"/>
            <a:r>
              <a:rPr lang="uk-UA" dirty="0"/>
              <a:t>У політичному контексті "</a:t>
            </a:r>
            <a:r>
              <a:rPr lang="de-DE" dirty="0" err="1"/>
              <a:t>ressentiment</a:t>
            </a:r>
            <a:r>
              <a:rPr lang="de-DE" dirty="0"/>
              <a:t>" </a:t>
            </a:r>
            <a:r>
              <a:rPr lang="uk-UA" dirty="0"/>
              <a:t>може впливати на формування ідеологій та рухів. Особи, що відчувають цей емоційний стан, можуть шукати способи висловити своє обурення, і це може призвести до радикалізації та вияву агресії. Терористичні групи часто використовують розпалювання "</a:t>
            </a:r>
            <a:r>
              <a:rPr lang="de-DE" dirty="0" err="1"/>
              <a:t>ressentiment</a:t>
            </a:r>
            <a:r>
              <a:rPr lang="de-DE" dirty="0"/>
              <a:t>" </a:t>
            </a:r>
            <a:r>
              <a:rPr lang="uk-UA" dirty="0"/>
              <a:t>як засіб залучення нових прихильників та виправдання насильства.</a:t>
            </a:r>
          </a:p>
          <a:p>
            <a:pPr algn="just"/>
            <a:r>
              <a:rPr lang="uk-UA" dirty="0"/>
              <a:t>Такий емоційний стан може бути важливим в аналізі динаміки тероризму, де психологічні та емоційні чинники грають значущу роль. </a:t>
            </a:r>
            <a:r>
              <a:rPr lang="uk-UA" dirty="0" err="1"/>
              <a:t>Жижек</a:t>
            </a:r>
            <a:r>
              <a:rPr lang="uk-UA" dirty="0"/>
              <a:t> заохочує розуміти, як "</a:t>
            </a:r>
            <a:r>
              <a:rPr lang="de-DE" dirty="0" err="1"/>
              <a:t>ressentiment</a:t>
            </a:r>
            <a:r>
              <a:rPr lang="de-DE" dirty="0"/>
              <a:t>" </a:t>
            </a:r>
            <a:r>
              <a:rPr lang="uk-UA" dirty="0"/>
              <a:t>може бути емоційним </a:t>
            </a:r>
            <a:r>
              <a:rPr lang="uk-UA" dirty="0" err="1"/>
              <a:t>підстривом</a:t>
            </a:r>
            <a:r>
              <a:rPr lang="uk-UA" dirty="0"/>
              <a:t> для вчинення насильства та як суспільство повинно враховувати це при аналізі та протидії терористичним загрозам.</a:t>
            </a:r>
          </a:p>
        </p:txBody>
      </p:sp>
    </p:spTree>
    <p:extLst>
      <p:ext uri="{BB962C8B-B14F-4D97-AF65-F5344CB8AC3E}">
        <p14:creationId xmlns:p14="http://schemas.microsoft.com/office/powerpoint/2010/main" val="21481453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D75A36-5C04-4816-88A2-5CC87522DD2A}"/>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2F27F4EB-1763-4524-B1EF-3A6F20F7FFE1}"/>
              </a:ext>
            </a:extLst>
          </p:cNvPr>
          <p:cNvSpPr>
            <a:spLocks noGrp="1"/>
          </p:cNvSpPr>
          <p:nvPr>
            <p:ph idx="1"/>
          </p:nvPr>
        </p:nvSpPr>
        <p:spPr/>
        <p:txBody>
          <a:bodyPr>
            <a:normAutofit fontScale="77500" lnSpcReduction="20000"/>
          </a:bodyPr>
          <a:lstStyle/>
          <a:p>
            <a:pPr algn="just"/>
            <a:r>
              <a:rPr lang="uk-UA" dirty="0"/>
              <a:t>Ірраціональні спалахи насилля у передмістях представляють собою складний соціальний явище, яке може бути викликане різними факторами. Важливо розглядати це явище в контексті соціокультурних, економічних та психологічних динамік, які впливають на життя мешканців передмість.</a:t>
            </a:r>
          </a:p>
          <a:p>
            <a:pPr marL="0" indent="0" algn="just">
              <a:buNone/>
            </a:pPr>
            <a:r>
              <a:rPr lang="uk-UA" dirty="0"/>
              <a:t>Фактори:</a:t>
            </a:r>
          </a:p>
          <a:p>
            <a:pPr algn="just"/>
            <a:r>
              <a:rPr lang="uk-UA" dirty="0"/>
              <a:t>Економічні труднощі: Передмістя можуть стикатися з економічними проблемами, такими як втрата робочих місць, низька зайнятість та невідповідність зарплат до вартості життя. Це може призводити до стресу та невпевненості, що, в свою чергу, може стати фактором, що посилює напругу та ірраціональне насилля.</a:t>
            </a:r>
          </a:p>
          <a:p>
            <a:pPr algn="just"/>
            <a:r>
              <a:rPr lang="uk-UA" dirty="0"/>
              <a:t>Соціальна ізоляція: У передмістях може виникати відчуття соціальної ізоляції або непевності через відсутність спільноти або відчуження від сусідів. Це може призвести до виникнення агресивної поведінки як спроби вираження невдоволення та отримання визнання.</a:t>
            </a:r>
          </a:p>
          <a:p>
            <a:pPr algn="just"/>
            <a:r>
              <a:rPr lang="uk-UA" dirty="0"/>
              <a:t>Напружені відносини у спільноті: Конфлікти між різними групами або індивідами в спільноті можуть призводити до насильства. Це може бути пов'язане з етнічними, релігійними чи соціальними розділами.</a:t>
            </a:r>
          </a:p>
          <a:p>
            <a:pPr algn="just"/>
            <a:r>
              <a:rPr lang="uk-UA" dirty="0"/>
              <a:t>Проблеми з доступом до освіти та послуг: Якщо передмістя мають обмежений доступ до освіти, соціальних служб та інших ресурсів, це може призводити до насильства, особливо серед молоді.</a:t>
            </a:r>
          </a:p>
          <a:p>
            <a:pPr algn="just"/>
            <a:r>
              <a:rPr lang="uk-UA" dirty="0"/>
              <a:t>Психологічний тиск: Стресові ситуації, такі як економічні труднощі, можуть створювати психологічний тиск, який виражається в агресивному поведінці. Ірраціональні спалахи насилля можуть бути результатом накопичення стресу та емоційного тиску.</a:t>
            </a:r>
          </a:p>
        </p:txBody>
      </p:sp>
    </p:spTree>
    <p:extLst>
      <p:ext uri="{BB962C8B-B14F-4D97-AF65-F5344CB8AC3E}">
        <p14:creationId xmlns:p14="http://schemas.microsoft.com/office/powerpoint/2010/main" val="16739837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7663CE-705A-4175-85A9-A7514E66AAED}"/>
              </a:ext>
            </a:extLst>
          </p:cNvPr>
          <p:cNvSpPr>
            <a:spLocks noGrp="1"/>
          </p:cNvSpPr>
          <p:nvPr>
            <p:ph type="title"/>
          </p:nvPr>
        </p:nvSpPr>
        <p:spPr/>
        <p:txBody>
          <a:bodyPr/>
          <a:lstStyle/>
          <a:p>
            <a:endParaRPr lang="uk-UA" dirty="0"/>
          </a:p>
        </p:txBody>
      </p:sp>
      <p:sp>
        <p:nvSpPr>
          <p:cNvPr id="3" name="Місце для вмісту 2">
            <a:extLst>
              <a:ext uri="{FF2B5EF4-FFF2-40B4-BE49-F238E27FC236}">
                <a16:creationId xmlns:a16="http://schemas.microsoft.com/office/drawing/2014/main" id="{E91EC92D-0537-4BF2-AB3B-F4578701E812}"/>
              </a:ext>
            </a:extLst>
          </p:cNvPr>
          <p:cNvSpPr>
            <a:spLocks noGrp="1"/>
          </p:cNvSpPr>
          <p:nvPr>
            <p:ph idx="1"/>
          </p:nvPr>
        </p:nvSpPr>
        <p:spPr/>
        <p:txBody>
          <a:bodyPr>
            <a:normAutofit fontScale="92500"/>
          </a:bodyPr>
          <a:lstStyle/>
          <a:p>
            <a:pPr algn="just"/>
            <a:r>
              <a:rPr lang="uk-UA" dirty="0" err="1"/>
              <a:t>Бруклінська</a:t>
            </a:r>
            <a:r>
              <a:rPr lang="uk-UA" dirty="0"/>
              <a:t> аварія 1944 року (</a:t>
            </a:r>
            <a:r>
              <a:rPr lang="de-DE" dirty="0"/>
              <a:t>Brooklyn, New York)</a:t>
            </a:r>
            <a:r>
              <a:rPr lang="uk-UA" dirty="0"/>
              <a:t>. Внаслідок авіаційної аварії у передмісті </a:t>
            </a:r>
            <a:r>
              <a:rPr lang="uk-UA" dirty="0" err="1"/>
              <a:t>Брукліна</a:t>
            </a:r>
            <a:r>
              <a:rPr lang="uk-UA" dirty="0"/>
              <a:t> у 1944 році настанула паніка та хаос. Населення відчуло загрозу, і це призвело до ірраціонального насильства, зокрема, до </a:t>
            </a:r>
            <a:r>
              <a:rPr lang="uk-UA" dirty="0" err="1"/>
              <a:t>грабіжництв</a:t>
            </a:r>
            <a:r>
              <a:rPr lang="uk-UA" dirty="0"/>
              <a:t> та випадків деструктивної поведінки.</a:t>
            </a:r>
          </a:p>
          <a:p>
            <a:pPr algn="just"/>
            <a:r>
              <a:rPr lang="uk-UA" dirty="0"/>
              <a:t>Спалахи насильства у французьких </a:t>
            </a:r>
            <a:r>
              <a:rPr lang="uk-UA" dirty="0" err="1"/>
              <a:t>банлії</a:t>
            </a:r>
            <a:r>
              <a:rPr lang="uk-UA" dirty="0"/>
              <a:t> (2005). У 2005 році у французьких передмістях (</a:t>
            </a:r>
            <a:r>
              <a:rPr lang="uk-UA" dirty="0" err="1"/>
              <a:t>банлії</a:t>
            </a:r>
            <a:r>
              <a:rPr lang="uk-UA" dirty="0"/>
              <a:t>) відбулися масові заворушення, спровоковані смертю двох підлітків під час поліцейської погоні. Ці події призвели до ірраціональних актів насильства, </a:t>
            </a:r>
            <a:r>
              <a:rPr lang="uk-UA" dirty="0" err="1"/>
              <a:t>грабіжництв</a:t>
            </a:r>
            <a:r>
              <a:rPr lang="uk-UA" dirty="0"/>
              <a:t> та підпалів у різних містах Франції.</a:t>
            </a:r>
          </a:p>
          <a:p>
            <a:pPr algn="just"/>
            <a:r>
              <a:rPr lang="uk-UA" dirty="0"/>
              <a:t>Бостонський теракт 2013 року (</a:t>
            </a:r>
            <a:r>
              <a:rPr lang="de-DE" dirty="0"/>
              <a:t>Watertown, Massachusetts)</a:t>
            </a:r>
            <a:r>
              <a:rPr lang="uk-UA" dirty="0"/>
              <a:t>. Під час поліцейської операції в наслідок бостонського теракту 2013 року у передмісті </a:t>
            </a:r>
            <a:r>
              <a:rPr lang="uk-UA" dirty="0" err="1"/>
              <a:t>Вотертаун</a:t>
            </a:r>
            <a:r>
              <a:rPr lang="uk-UA" dirty="0"/>
              <a:t> відбувалися інтенсивні сцени насильства та перестрілок між поліцією та злочинцями.</a:t>
            </a:r>
          </a:p>
          <a:p>
            <a:pPr algn="just"/>
            <a:r>
              <a:rPr lang="uk-UA" dirty="0"/>
              <a:t>Спалахи </a:t>
            </a:r>
            <a:r>
              <a:rPr lang="uk-UA" dirty="0" err="1"/>
              <a:t>грабіжництв</a:t>
            </a:r>
            <a:r>
              <a:rPr lang="uk-UA" dirty="0"/>
              <a:t> у Лондоні (2011). У 2011 році у передмістях Лондона, зокрема, у районі </a:t>
            </a:r>
            <a:r>
              <a:rPr lang="uk-UA" dirty="0" err="1"/>
              <a:t>Тоттенхема</a:t>
            </a:r>
            <a:r>
              <a:rPr lang="uk-UA" dirty="0"/>
              <a:t>, спалахнули масові заворушення та грабіжництва. Це викликало значні руйнування та насильство.</a:t>
            </a:r>
          </a:p>
        </p:txBody>
      </p:sp>
    </p:spTree>
    <p:extLst>
      <p:ext uri="{BB962C8B-B14F-4D97-AF65-F5344CB8AC3E}">
        <p14:creationId xmlns:p14="http://schemas.microsoft.com/office/powerpoint/2010/main" val="16464435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726CB27-769B-4FA6-ACA3-4E0E19D56E01}"/>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EEF118CE-68E2-49A2-9D38-A3C67E834377}"/>
              </a:ext>
            </a:extLst>
          </p:cNvPr>
          <p:cNvSpPr>
            <a:spLocks noGrp="1"/>
          </p:cNvSpPr>
          <p:nvPr>
            <p:ph sz="half" idx="1"/>
          </p:nvPr>
        </p:nvSpPr>
        <p:spPr/>
        <p:txBody>
          <a:bodyPr/>
          <a:lstStyle/>
          <a:p>
            <a:endParaRPr lang="uk-UA"/>
          </a:p>
        </p:txBody>
      </p:sp>
      <p:sp>
        <p:nvSpPr>
          <p:cNvPr id="4" name="Місце для вмісту 3">
            <a:extLst>
              <a:ext uri="{FF2B5EF4-FFF2-40B4-BE49-F238E27FC236}">
                <a16:creationId xmlns:a16="http://schemas.microsoft.com/office/drawing/2014/main" id="{93F95C3D-DFD2-4C27-B5EC-37E18E81EB65}"/>
              </a:ext>
            </a:extLst>
          </p:cNvPr>
          <p:cNvSpPr>
            <a:spLocks noGrp="1"/>
          </p:cNvSpPr>
          <p:nvPr>
            <p:ph sz="half" idx="2"/>
          </p:nvPr>
        </p:nvSpPr>
        <p:spPr/>
        <p:txBody>
          <a:bodyPr/>
          <a:lstStyle/>
          <a:p>
            <a:endParaRPr lang="uk-UA"/>
          </a:p>
        </p:txBody>
      </p:sp>
    </p:spTree>
    <p:extLst>
      <p:ext uri="{BB962C8B-B14F-4D97-AF65-F5344CB8AC3E}">
        <p14:creationId xmlns:p14="http://schemas.microsoft.com/office/powerpoint/2010/main" val="3868623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F3351E-9F61-4185-8BFA-2180B7C18DAA}"/>
              </a:ext>
            </a:extLst>
          </p:cNvPr>
          <p:cNvSpPr>
            <a:spLocks noGrp="1"/>
          </p:cNvSpPr>
          <p:nvPr>
            <p:ph type="title"/>
          </p:nvPr>
        </p:nvSpPr>
        <p:spPr/>
        <p:txBody>
          <a:bodyPr/>
          <a:lstStyle/>
          <a:p>
            <a:pPr algn="ctr"/>
            <a:r>
              <a:rPr lang="uk-UA" dirty="0"/>
              <a:t>Тлумачення «ірраціональне насилля»</a:t>
            </a:r>
          </a:p>
        </p:txBody>
      </p:sp>
      <p:sp>
        <p:nvSpPr>
          <p:cNvPr id="3" name="Місце для вмісту 2">
            <a:extLst>
              <a:ext uri="{FF2B5EF4-FFF2-40B4-BE49-F238E27FC236}">
                <a16:creationId xmlns:a16="http://schemas.microsoft.com/office/drawing/2014/main" id="{2C8C4AF4-DCE1-439A-82D0-F25CB0AB16F0}"/>
              </a:ext>
            </a:extLst>
          </p:cNvPr>
          <p:cNvSpPr>
            <a:spLocks noGrp="1"/>
          </p:cNvSpPr>
          <p:nvPr>
            <p:ph sz="half" idx="1"/>
          </p:nvPr>
        </p:nvSpPr>
        <p:spPr>
          <a:xfrm>
            <a:off x="493059" y="2142066"/>
            <a:ext cx="5188077" cy="4258733"/>
          </a:xfrm>
        </p:spPr>
        <p:txBody>
          <a:bodyPr>
            <a:normAutofit fontScale="85000" lnSpcReduction="20000"/>
          </a:bodyPr>
          <a:lstStyle/>
          <a:p>
            <a:pPr algn="just"/>
            <a:r>
              <a:rPr lang="ru-RU" sz="1900" b="1" dirty="0">
                <a:solidFill>
                  <a:srgbClr val="FFFF00"/>
                </a:solidFill>
              </a:rPr>
              <a:t>3.	</a:t>
            </a:r>
            <a:r>
              <a:rPr lang="ru-RU" sz="1900" b="1" dirty="0" err="1">
                <a:solidFill>
                  <a:srgbClr val="FFFF00"/>
                </a:solidFill>
              </a:rPr>
              <a:t>Насильство</a:t>
            </a:r>
            <a:r>
              <a:rPr lang="ru-RU" sz="1900" b="1" dirty="0">
                <a:solidFill>
                  <a:srgbClr val="FFFF00"/>
                </a:solidFill>
              </a:rPr>
              <a:t>, </a:t>
            </a:r>
            <a:r>
              <a:rPr lang="ru-RU" sz="1900" b="1" dirty="0" err="1">
                <a:solidFill>
                  <a:srgbClr val="FFFF00"/>
                </a:solidFill>
              </a:rPr>
              <a:t>що</a:t>
            </a:r>
            <a:r>
              <a:rPr lang="ru-RU" sz="1900" b="1" dirty="0">
                <a:solidFill>
                  <a:srgbClr val="FFFF00"/>
                </a:solidFill>
              </a:rPr>
              <a:t> </a:t>
            </a:r>
            <a:r>
              <a:rPr lang="ru-RU" sz="1900" b="1" dirty="0" err="1">
                <a:solidFill>
                  <a:srgbClr val="FFFF00"/>
                </a:solidFill>
              </a:rPr>
              <a:t>суперечить</a:t>
            </a:r>
            <a:r>
              <a:rPr lang="ru-RU" sz="1900" b="1" dirty="0">
                <a:solidFill>
                  <a:srgbClr val="FFFF00"/>
                </a:solidFill>
              </a:rPr>
              <a:t> </a:t>
            </a:r>
            <a:r>
              <a:rPr lang="ru-RU" sz="1900" b="1" dirty="0" err="1">
                <a:solidFill>
                  <a:srgbClr val="FFFF00"/>
                </a:solidFill>
              </a:rPr>
              <a:t>загальноприйнятим</a:t>
            </a:r>
            <a:r>
              <a:rPr lang="ru-RU" sz="1900" b="1" dirty="0">
                <a:solidFill>
                  <a:srgbClr val="FFFF00"/>
                </a:solidFill>
              </a:rPr>
              <a:t> нормам</a:t>
            </a:r>
            <a:r>
              <a:rPr lang="ru-RU" sz="1900" dirty="0"/>
              <a:t>: В </a:t>
            </a:r>
            <a:r>
              <a:rPr lang="ru-RU" sz="1900" dirty="0" err="1"/>
              <a:t>інших</a:t>
            </a:r>
            <a:r>
              <a:rPr lang="ru-RU" sz="1900" dirty="0"/>
              <a:t> </a:t>
            </a:r>
            <a:r>
              <a:rPr lang="ru-RU" sz="1900" dirty="0" err="1"/>
              <a:t>випадках</a:t>
            </a:r>
            <a:r>
              <a:rPr lang="ru-RU" sz="1900" dirty="0"/>
              <a:t> </a:t>
            </a:r>
            <a:r>
              <a:rPr lang="ru-RU" sz="1900" dirty="0" err="1"/>
              <a:t>ірраціональне</a:t>
            </a:r>
            <a:r>
              <a:rPr lang="ru-RU" sz="1900" dirty="0"/>
              <a:t> </a:t>
            </a:r>
            <a:r>
              <a:rPr lang="ru-RU" sz="1900" dirty="0" err="1"/>
              <a:t>насилля</a:t>
            </a:r>
            <a:r>
              <a:rPr lang="ru-RU" sz="1900" dirty="0"/>
              <a:t> </a:t>
            </a:r>
            <a:r>
              <a:rPr lang="ru-RU" sz="1900" dirty="0" err="1"/>
              <a:t>може</a:t>
            </a:r>
            <a:r>
              <a:rPr lang="ru-RU" sz="1900" dirty="0"/>
              <a:t> </a:t>
            </a:r>
            <a:r>
              <a:rPr lang="ru-RU" sz="1900" dirty="0" err="1"/>
              <a:t>вказувати</a:t>
            </a:r>
            <a:r>
              <a:rPr lang="ru-RU" sz="1900" dirty="0"/>
              <a:t> на </a:t>
            </a:r>
            <a:r>
              <a:rPr lang="ru-RU" sz="1900" dirty="0" err="1"/>
              <a:t>вчинки</a:t>
            </a:r>
            <a:r>
              <a:rPr lang="ru-RU" sz="1900" dirty="0"/>
              <a:t>, </a:t>
            </a:r>
            <a:r>
              <a:rPr lang="ru-RU" sz="1900" dirty="0" err="1"/>
              <a:t>які</a:t>
            </a:r>
            <a:r>
              <a:rPr lang="ru-RU" sz="1900" dirty="0"/>
              <a:t> </a:t>
            </a:r>
            <a:r>
              <a:rPr lang="ru-RU" sz="1900" dirty="0" err="1"/>
              <a:t>суперечать</a:t>
            </a:r>
            <a:r>
              <a:rPr lang="ru-RU" sz="1900" dirty="0"/>
              <a:t> </a:t>
            </a:r>
            <a:r>
              <a:rPr lang="ru-RU" sz="1900" dirty="0" err="1"/>
              <a:t>загальноприйнятим</a:t>
            </a:r>
            <a:r>
              <a:rPr lang="ru-RU" sz="1900" dirty="0"/>
              <a:t> </a:t>
            </a:r>
            <a:r>
              <a:rPr lang="ru-RU" sz="1900" dirty="0" err="1"/>
              <a:t>етичним</a:t>
            </a:r>
            <a:r>
              <a:rPr lang="ru-RU" sz="1900" dirty="0"/>
              <a:t> </a:t>
            </a:r>
            <a:r>
              <a:rPr lang="ru-RU" sz="1900" dirty="0" err="1"/>
              <a:t>чи</a:t>
            </a:r>
            <a:r>
              <a:rPr lang="ru-RU" sz="1900" dirty="0"/>
              <a:t> </a:t>
            </a:r>
            <a:r>
              <a:rPr lang="ru-RU" sz="1900" dirty="0" err="1"/>
              <a:t>соціальним</a:t>
            </a:r>
            <a:r>
              <a:rPr lang="ru-RU" sz="1900" dirty="0"/>
              <a:t> нормам. </a:t>
            </a:r>
            <a:r>
              <a:rPr lang="ru-RU" sz="1900" dirty="0" err="1"/>
              <a:t>Це</a:t>
            </a:r>
            <a:r>
              <a:rPr lang="ru-RU" sz="1900" dirty="0"/>
              <a:t> </a:t>
            </a:r>
            <a:r>
              <a:rPr lang="ru-RU" sz="1900" dirty="0" err="1"/>
              <a:t>може</a:t>
            </a:r>
            <a:r>
              <a:rPr lang="ru-RU" sz="1900" dirty="0"/>
              <a:t> бути </a:t>
            </a:r>
            <a:r>
              <a:rPr lang="ru-RU" sz="1900" dirty="0" err="1"/>
              <a:t>насильство</a:t>
            </a:r>
            <a:r>
              <a:rPr lang="ru-RU" sz="1900" dirty="0"/>
              <a:t>, </a:t>
            </a:r>
            <a:r>
              <a:rPr lang="ru-RU" sz="1900" dirty="0" err="1"/>
              <a:t>що</a:t>
            </a:r>
            <a:r>
              <a:rPr lang="ru-RU" sz="1900" dirty="0"/>
              <a:t> не </a:t>
            </a:r>
            <a:r>
              <a:rPr lang="ru-RU" sz="1900" dirty="0" err="1"/>
              <a:t>має</a:t>
            </a:r>
            <a:r>
              <a:rPr lang="ru-RU" sz="1900" dirty="0"/>
              <a:t> </a:t>
            </a:r>
            <a:r>
              <a:rPr lang="ru-RU" sz="1900" dirty="0" err="1"/>
              <a:t>виправдання</a:t>
            </a:r>
            <a:r>
              <a:rPr lang="ru-RU" sz="1900" dirty="0"/>
              <a:t> в рамках </a:t>
            </a:r>
            <a:r>
              <a:rPr lang="ru-RU" sz="1900" dirty="0" err="1"/>
              <a:t>культурних</a:t>
            </a:r>
            <a:r>
              <a:rPr lang="ru-RU" sz="1900" dirty="0"/>
              <a:t> </a:t>
            </a:r>
            <a:r>
              <a:rPr lang="ru-RU" sz="1900" dirty="0" err="1"/>
              <a:t>чи</a:t>
            </a:r>
            <a:r>
              <a:rPr lang="ru-RU" sz="1900" dirty="0"/>
              <a:t> </a:t>
            </a:r>
            <a:r>
              <a:rPr lang="ru-RU" sz="1900" dirty="0" err="1"/>
              <a:t>моральних</a:t>
            </a:r>
            <a:r>
              <a:rPr lang="ru-RU" sz="1900" dirty="0"/>
              <a:t> </a:t>
            </a:r>
            <a:r>
              <a:rPr lang="ru-RU" sz="1900" dirty="0" err="1"/>
              <a:t>стандартів</a:t>
            </a:r>
            <a:r>
              <a:rPr lang="ru-RU" sz="1900" dirty="0"/>
              <a:t>.</a:t>
            </a:r>
          </a:p>
          <a:p>
            <a:pPr algn="just"/>
            <a:r>
              <a:rPr lang="ru-RU" sz="1900" b="1" dirty="0">
                <a:solidFill>
                  <a:srgbClr val="FFFF00"/>
                </a:solidFill>
              </a:rPr>
              <a:t>4.	</a:t>
            </a:r>
            <a:r>
              <a:rPr lang="ru-RU" sz="1900" b="1" dirty="0" err="1">
                <a:solidFill>
                  <a:srgbClr val="FFFF00"/>
                </a:solidFill>
              </a:rPr>
              <a:t>Терористичні</a:t>
            </a:r>
            <a:r>
              <a:rPr lang="ru-RU" sz="1900" b="1" dirty="0">
                <a:solidFill>
                  <a:srgbClr val="FFFF00"/>
                </a:solidFill>
              </a:rPr>
              <a:t> </a:t>
            </a:r>
            <a:r>
              <a:rPr lang="ru-RU" sz="1900" b="1" dirty="0" err="1">
                <a:solidFill>
                  <a:srgbClr val="FFFF00"/>
                </a:solidFill>
              </a:rPr>
              <a:t>або</a:t>
            </a:r>
            <a:r>
              <a:rPr lang="ru-RU" sz="1900" b="1" dirty="0">
                <a:solidFill>
                  <a:srgbClr val="FFFF00"/>
                </a:solidFill>
              </a:rPr>
              <a:t> </a:t>
            </a:r>
            <a:r>
              <a:rPr lang="ru-RU" sz="1900" b="1" dirty="0" err="1">
                <a:solidFill>
                  <a:srgbClr val="FFFF00"/>
                </a:solidFill>
              </a:rPr>
              <a:t>екстремістські</a:t>
            </a:r>
            <a:r>
              <a:rPr lang="ru-RU" sz="1900" b="1" dirty="0">
                <a:solidFill>
                  <a:srgbClr val="FFFF00"/>
                </a:solidFill>
              </a:rPr>
              <a:t> </a:t>
            </a:r>
            <a:r>
              <a:rPr lang="ru-RU" sz="1900" b="1" dirty="0" err="1">
                <a:solidFill>
                  <a:srgbClr val="FFFF00"/>
                </a:solidFill>
              </a:rPr>
              <a:t>дії</a:t>
            </a:r>
            <a:r>
              <a:rPr lang="ru-RU" sz="1900" dirty="0"/>
              <a:t>: В </a:t>
            </a:r>
            <a:r>
              <a:rPr lang="ru-RU" sz="1900" dirty="0" err="1"/>
              <a:t>політичному</a:t>
            </a:r>
            <a:r>
              <a:rPr lang="ru-RU" sz="1900" dirty="0"/>
              <a:t> </a:t>
            </a:r>
            <a:r>
              <a:rPr lang="ru-RU" sz="1900" dirty="0" err="1"/>
              <a:t>або</a:t>
            </a:r>
            <a:r>
              <a:rPr lang="ru-RU" sz="1900" dirty="0"/>
              <a:t> </a:t>
            </a:r>
            <a:r>
              <a:rPr lang="ru-RU" sz="1900" dirty="0" err="1"/>
              <a:t>соціальному</a:t>
            </a:r>
            <a:r>
              <a:rPr lang="ru-RU" sz="1900" dirty="0"/>
              <a:t> </a:t>
            </a:r>
            <a:r>
              <a:rPr lang="ru-RU" sz="1900" dirty="0" err="1"/>
              <a:t>контексті</a:t>
            </a:r>
            <a:r>
              <a:rPr lang="ru-RU" sz="1900" dirty="0"/>
              <a:t> </a:t>
            </a:r>
            <a:r>
              <a:rPr lang="ru-RU" sz="1900" dirty="0" err="1"/>
              <a:t>ірраціональне</a:t>
            </a:r>
            <a:r>
              <a:rPr lang="ru-RU" sz="1900" dirty="0"/>
              <a:t> </a:t>
            </a:r>
            <a:r>
              <a:rPr lang="ru-RU" sz="1900" dirty="0" err="1"/>
              <a:t>насилля</a:t>
            </a:r>
            <a:r>
              <a:rPr lang="ru-RU" sz="1900" dirty="0"/>
              <a:t> часто </a:t>
            </a:r>
            <a:r>
              <a:rPr lang="ru-RU" sz="1900" dirty="0" err="1"/>
              <a:t>асоціюється</a:t>
            </a:r>
            <a:r>
              <a:rPr lang="ru-RU" sz="1900" dirty="0"/>
              <a:t> з </a:t>
            </a:r>
            <a:r>
              <a:rPr lang="ru-RU" sz="1900" dirty="0" err="1"/>
              <a:t>терористичними</a:t>
            </a:r>
            <a:r>
              <a:rPr lang="ru-RU" sz="1900" dirty="0"/>
              <a:t> </a:t>
            </a:r>
            <a:r>
              <a:rPr lang="ru-RU" sz="1900" dirty="0" err="1"/>
              <a:t>або</a:t>
            </a:r>
            <a:r>
              <a:rPr lang="ru-RU" sz="1900" dirty="0"/>
              <a:t> </a:t>
            </a:r>
            <a:r>
              <a:rPr lang="ru-RU" sz="1900" dirty="0" err="1"/>
              <a:t>екстремістськими</a:t>
            </a:r>
            <a:r>
              <a:rPr lang="ru-RU" sz="1900" dirty="0"/>
              <a:t> </a:t>
            </a:r>
            <a:r>
              <a:rPr lang="ru-RU" sz="1900" dirty="0" err="1"/>
              <a:t>діями</a:t>
            </a:r>
            <a:r>
              <a:rPr lang="ru-RU" sz="1900" dirty="0"/>
              <a:t>. </a:t>
            </a:r>
            <a:r>
              <a:rPr lang="ru-RU" sz="1900" dirty="0" err="1"/>
              <a:t>Це</a:t>
            </a:r>
            <a:r>
              <a:rPr lang="ru-RU" sz="1900" dirty="0"/>
              <a:t> </a:t>
            </a:r>
            <a:r>
              <a:rPr lang="ru-RU" sz="1900" dirty="0" err="1"/>
              <a:t>може</a:t>
            </a:r>
            <a:r>
              <a:rPr lang="ru-RU" sz="1900" dirty="0"/>
              <a:t> </a:t>
            </a:r>
            <a:r>
              <a:rPr lang="ru-RU" sz="1900" dirty="0" err="1"/>
              <a:t>включати</a:t>
            </a:r>
            <a:r>
              <a:rPr lang="ru-RU" sz="1900" dirty="0"/>
              <a:t> </a:t>
            </a:r>
            <a:r>
              <a:rPr lang="ru-RU" sz="1900" dirty="0" err="1"/>
              <a:t>терористичні</a:t>
            </a:r>
            <a:r>
              <a:rPr lang="ru-RU" sz="1900" dirty="0"/>
              <a:t> </a:t>
            </a:r>
            <a:r>
              <a:rPr lang="ru-RU" sz="1900" dirty="0" err="1"/>
              <a:t>акти</a:t>
            </a:r>
            <a:r>
              <a:rPr lang="ru-RU" sz="1900" dirty="0"/>
              <a:t>, </a:t>
            </a:r>
            <a:r>
              <a:rPr lang="ru-RU" sz="1900" dirty="0" err="1"/>
              <a:t>які</a:t>
            </a:r>
            <a:r>
              <a:rPr lang="ru-RU" sz="1900" dirty="0"/>
              <a:t> </a:t>
            </a:r>
            <a:r>
              <a:rPr lang="ru-RU" sz="1900" dirty="0" err="1"/>
              <a:t>важко</a:t>
            </a:r>
            <a:r>
              <a:rPr lang="ru-RU" sz="1900" dirty="0"/>
              <a:t> </a:t>
            </a:r>
            <a:r>
              <a:rPr lang="ru-RU" sz="1900" dirty="0" err="1"/>
              <a:t>пояснити</a:t>
            </a:r>
            <a:r>
              <a:rPr lang="ru-RU" sz="1900" dirty="0"/>
              <a:t> </a:t>
            </a:r>
            <a:r>
              <a:rPr lang="ru-RU" sz="1900" dirty="0" err="1"/>
              <a:t>чи</a:t>
            </a:r>
            <a:r>
              <a:rPr lang="ru-RU" sz="1900" dirty="0"/>
              <a:t> </a:t>
            </a:r>
            <a:r>
              <a:rPr lang="ru-RU" sz="1900" dirty="0" err="1"/>
              <a:t>обґрунтувати</a:t>
            </a:r>
            <a:r>
              <a:rPr lang="ru-RU" sz="1900" dirty="0"/>
              <a:t> за </a:t>
            </a:r>
            <a:r>
              <a:rPr lang="ru-RU" sz="1900" dirty="0" err="1"/>
              <a:t>допомогою</a:t>
            </a:r>
            <a:r>
              <a:rPr lang="ru-RU" sz="1900" dirty="0"/>
              <a:t> </a:t>
            </a:r>
            <a:r>
              <a:rPr lang="ru-RU" sz="1900" dirty="0" err="1"/>
              <a:t>раціональних</a:t>
            </a:r>
            <a:r>
              <a:rPr lang="ru-RU" sz="1900" dirty="0"/>
              <a:t> </a:t>
            </a:r>
            <a:r>
              <a:rPr lang="ru-RU" sz="1900" dirty="0" err="1"/>
              <a:t>політичних</a:t>
            </a:r>
            <a:r>
              <a:rPr lang="ru-RU" sz="1900" dirty="0"/>
              <a:t> </a:t>
            </a:r>
            <a:r>
              <a:rPr lang="ru-RU" sz="1900" dirty="0" err="1"/>
              <a:t>чи</a:t>
            </a:r>
            <a:r>
              <a:rPr lang="ru-RU" sz="1900" dirty="0"/>
              <a:t> </a:t>
            </a:r>
            <a:r>
              <a:rPr lang="ru-RU" sz="1900" dirty="0" err="1"/>
              <a:t>соціальних</a:t>
            </a:r>
            <a:r>
              <a:rPr lang="ru-RU" sz="1900" dirty="0"/>
              <a:t> </a:t>
            </a:r>
            <a:r>
              <a:rPr lang="ru-RU" sz="1900" dirty="0" err="1"/>
              <a:t>цілей</a:t>
            </a:r>
            <a:r>
              <a:rPr lang="ru-RU" sz="1900" dirty="0"/>
              <a:t>.</a:t>
            </a:r>
          </a:p>
          <a:p>
            <a:pPr algn="just"/>
            <a:r>
              <a:rPr lang="ru-RU" sz="1900" b="1" dirty="0">
                <a:solidFill>
                  <a:srgbClr val="FFFF00"/>
                </a:solidFill>
              </a:rPr>
              <a:t>5.	</a:t>
            </a:r>
            <a:r>
              <a:rPr lang="ru-RU" sz="1900" b="1" dirty="0" err="1">
                <a:solidFill>
                  <a:srgbClr val="FFFF00"/>
                </a:solidFill>
              </a:rPr>
              <a:t>Насильство</a:t>
            </a:r>
            <a:r>
              <a:rPr lang="ru-RU" sz="1900" b="1" dirty="0">
                <a:solidFill>
                  <a:srgbClr val="FFFF00"/>
                </a:solidFill>
              </a:rPr>
              <a:t>, </a:t>
            </a:r>
            <a:r>
              <a:rPr lang="ru-RU" sz="1900" b="1" dirty="0" err="1">
                <a:solidFill>
                  <a:srgbClr val="FFFF00"/>
                </a:solidFill>
              </a:rPr>
              <a:t>вчинене</a:t>
            </a:r>
            <a:r>
              <a:rPr lang="ru-RU" sz="1900" b="1" dirty="0">
                <a:solidFill>
                  <a:srgbClr val="FFFF00"/>
                </a:solidFill>
              </a:rPr>
              <a:t> без </a:t>
            </a:r>
            <a:r>
              <a:rPr lang="ru-RU" sz="1900" b="1" dirty="0" err="1">
                <a:solidFill>
                  <a:srgbClr val="FFFF00"/>
                </a:solidFill>
              </a:rPr>
              <a:t>чіткого</a:t>
            </a:r>
            <a:r>
              <a:rPr lang="ru-RU" sz="1900" b="1" dirty="0">
                <a:solidFill>
                  <a:srgbClr val="FFFF00"/>
                </a:solidFill>
              </a:rPr>
              <a:t> плану </a:t>
            </a:r>
            <a:r>
              <a:rPr lang="ru-RU" sz="1900" b="1" dirty="0" err="1">
                <a:solidFill>
                  <a:srgbClr val="FFFF00"/>
                </a:solidFill>
              </a:rPr>
              <a:t>чи</a:t>
            </a:r>
            <a:r>
              <a:rPr lang="ru-RU" sz="1900" b="1" dirty="0">
                <a:solidFill>
                  <a:srgbClr val="FFFF00"/>
                </a:solidFill>
              </a:rPr>
              <a:t> </a:t>
            </a:r>
            <a:r>
              <a:rPr lang="ru-RU" sz="1900" b="1" dirty="0" err="1">
                <a:solidFill>
                  <a:srgbClr val="FFFF00"/>
                </a:solidFill>
              </a:rPr>
              <a:t>стратегії</a:t>
            </a:r>
            <a:r>
              <a:rPr lang="ru-RU" sz="1900" dirty="0"/>
              <a:t>: </a:t>
            </a:r>
            <a:r>
              <a:rPr lang="ru-RU" sz="1900" dirty="0" err="1"/>
              <a:t>Також</a:t>
            </a:r>
            <a:r>
              <a:rPr lang="ru-RU" sz="1900" dirty="0"/>
              <a:t> </a:t>
            </a:r>
            <a:r>
              <a:rPr lang="ru-RU" sz="1900" dirty="0" err="1"/>
              <a:t>може</a:t>
            </a:r>
            <a:r>
              <a:rPr lang="ru-RU" sz="1900" dirty="0"/>
              <a:t> </a:t>
            </a:r>
            <a:r>
              <a:rPr lang="ru-RU" sz="1900" dirty="0" err="1"/>
              <a:t>вказувати</a:t>
            </a:r>
            <a:r>
              <a:rPr lang="ru-RU" sz="1900" dirty="0"/>
              <a:t> на </a:t>
            </a:r>
            <a:r>
              <a:rPr lang="ru-RU" sz="1900" dirty="0" err="1"/>
              <a:t>насильство</a:t>
            </a:r>
            <a:r>
              <a:rPr lang="ru-RU" sz="1900" dirty="0"/>
              <a:t>, </a:t>
            </a:r>
            <a:r>
              <a:rPr lang="ru-RU" sz="1900" dirty="0" err="1"/>
              <a:t>вчинене</a:t>
            </a:r>
            <a:r>
              <a:rPr lang="ru-RU" sz="1900" dirty="0"/>
              <a:t> без </a:t>
            </a:r>
            <a:r>
              <a:rPr lang="ru-RU" sz="1900" dirty="0" err="1"/>
              <a:t>чіткого</a:t>
            </a:r>
            <a:r>
              <a:rPr lang="ru-RU" sz="1900" dirty="0"/>
              <a:t> </a:t>
            </a:r>
            <a:r>
              <a:rPr lang="ru-RU" sz="1900" dirty="0" err="1"/>
              <a:t>планування</a:t>
            </a:r>
            <a:r>
              <a:rPr lang="ru-RU" sz="1900" dirty="0"/>
              <a:t> </a:t>
            </a:r>
            <a:r>
              <a:rPr lang="ru-RU" sz="1900" dirty="0" err="1"/>
              <a:t>чи</a:t>
            </a:r>
            <a:r>
              <a:rPr lang="ru-RU" sz="1900" dirty="0"/>
              <a:t> </a:t>
            </a:r>
            <a:r>
              <a:rPr lang="ru-RU" sz="1900" dirty="0" err="1"/>
              <a:t>стратегії</a:t>
            </a:r>
            <a:r>
              <a:rPr lang="ru-RU" sz="1900" dirty="0"/>
              <a:t>. Особи, </a:t>
            </a:r>
            <a:r>
              <a:rPr lang="ru-RU" sz="1900" dirty="0" err="1"/>
              <a:t>що</a:t>
            </a:r>
            <a:r>
              <a:rPr lang="ru-RU" sz="1900" dirty="0"/>
              <a:t> </a:t>
            </a:r>
            <a:r>
              <a:rPr lang="ru-RU" sz="1900" dirty="0" err="1"/>
              <a:t>вчиняють</a:t>
            </a:r>
            <a:r>
              <a:rPr lang="ru-RU" sz="1900" dirty="0"/>
              <a:t> </a:t>
            </a:r>
            <a:r>
              <a:rPr lang="ru-RU" sz="1900" dirty="0" err="1"/>
              <a:t>ірраціональне</a:t>
            </a:r>
            <a:r>
              <a:rPr lang="ru-RU" sz="1900" dirty="0"/>
              <a:t> </a:t>
            </a:r>
            <a:r>
              <a:rPr lang="ru-RU" sz="1900" dirty="0" err="1"/>
              <a:t>насилля</a:t>
            </a:r>
            <a:r>
              <a:rPr lang="ru-RU" sz="1900" dirty="0"/>
              <a:t>, </a:t>
            </a:r>
            <a:r>
              <a:rPr lang="ru-RU" sz="1900" dirty="0" err="1"/>
              <a:t>можуть</a:t>
            </a:r>
            <a:r>
              <a:rPr lang="ru-RU" sz="1900" dirty="0"/>
              <a:t> </a:t>
            </a:r>
            <a:r>
              <a:rPr lang="ru-RU" sz="1900" dirty="0" err="1"/>
              <a:t>діяти</a:t>
            </a:r>
            <a:r>
              <a:rPr lang="ru-RU" sz="1900" dirty="0"/>
              <a:t> </a:t>
            </a:r>
            <a:r>
              <a:rPr lang="ru-RU" sz="1900" dirty="0" err="1"/>
              <a:t>імпульсивно</a:t>
            </a:r>
            <a:r>
              <a:rPr lang="ru-RU" sz="1900" dirty="0"/>
              <a:t>, без </a:t>
            </a:r>
            <a:r>
              <a:rPr lang="ru-RU" sz="1900" dirty="0" err="1"/>
              <a:t>виваження</a:t>
            </a:r>
            <a:r>
              <a:rPr lang="ru-RU" sz="1900" dirty="0"/>
              <a:t> </a:t>
            </a:r>
            <a:r>
              <a:rPr lang="ru-RU" sz="1900" dirty="0" err="1"/>
              <a:t>наслідків</a:t>
            </a:r>
            <a:r>
              <a:rPr lang="ru-RU" sz="1900" dirty="0"/>
              <a:t>.</a:t>
            </a:r>
          </a:p>
          <a:p>
            <a:endParaRPr lang="uk-UA" dirty="0"/>
          </a:p>
        </p:txBody>
      </p:sp>
      <p:sp>
        <p:nvSpPr>
          <p:cNvPr id="4" name="Місце для вмісту 3">
            <a:extLst>
              <a:ext uri="{FF2B5EF4-FFF2-40B4-BE49-F238E27FC236}">
                <a16:creationId xmlns:a16="http://schemas.microsoft.com/office/drawing/2014/main" id="{23537F62-03E3-4426-AAE8-8D326ED3D83E}"/>
              </a:ext>
            </a:extLst>
          </p:cNvPr>
          <p:cNvSpPr>
            <a:spLocks noGrp="1"/>
          </p:cNvSpPr>
          <p:nvPr>
            <p:ph sz="half" idx="2"/>
          </p:nvPr>
        </p:nvSpPr>
        <p:spPr/>
        <p:txBody>
          <a:bodyPr>
            <a:normAutofit fontScale="85000" lnSpcReduction="20000"/>
          </a:bodyPr>
          <a:lstStyle/>
          <a:p>
            <a:endParaRPr lang="uk-UA"/>
          </a:p>
        </p:txBody>
      </p:sp>
    </p:spTree>
    <p:extLst>
      <p:ext uri="{BB962C8B-B14F-4D97-AF65-F5344CB8AC3E}">
        <p14:creationId xmlns:p14="http://schemas.microsoft.com/office/powerpoint/2010/main" val="444023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76F55BA-492A-4FC9-B13D-3F6BE73F3930}"/>
              </a:ext>
            </a:extLst>
          </p:cNvPr>
          <p:cNvSpPr>
            <a:spLocks noGrp="1"/>
          </p:cNvSpPr>
          <p:nvPr>
            <p:ph type="title"/>
          </p:nvPr>
        </p:nvSpPr>
        <p:spPr/>
        <p:txBody>
          <a:bodyPr>
            <a:noAutofit/>
          </a:bodyPr>
          <a:lstStyle/>
          <a:p>
            <a:pPr algn="ctr"/>
            <a:r>
              <a:rPr lang="uk-UA" sz="2800" dirty="0"/>
              <a:t>Соціально-філософські та соціально-психологічні теорії відображення ірраціональних джерел тероризму</a:t>
            </a:r>
          </a:p>
        </p:txBody>
      </p:sp>
      <p:sp>
        <p:nvSpPr>
          <p:cNvPr id="3" name="Місце для вмісту 2">
            <a:extLst>
              <a:ext uri="{FF2B5EF4-FFF2-40B4-BE49-F238E27FC236}">
                <a16:creationId xmlns:a16="http://schemas.microsoft.com/office/drawing/2014/main" id="{0542AA52-613E-4E32-B9EF-BA67A8E4A691}"/>
              </a:ext>
            </a:extLst>
          </p:cNvPr>
          <p:cNvSpPr>
            <a:spLocks noGrp="1"/>
          </p:cNvSpPr>
          <p:nvPr>
            <p:ph sz="half" idx="1"/>
          </p:nvPr>
        </p:nvSpPr>
        <p:spPr/>
        <p:txBody>
          <a:bodyPr/>
          <a:lstStyle/>
          <a:p>
            <a:pPr algn="just"/>
            <a:r>
              <a:rPr lang="uk-UA" dirty="0"/>
              <a:t>Соціальна когнітивна теорія є однією з соціально-психологічних теорій, яка </a:t>
            </a:r>
            <a:r>
              <a:rPr lang="uk-UA" dirty="0" err="1"/>
              <a:t>спробована</a:t>
            </a:r>
            <a:r>
              <a:rPr lang="uk-UA" dirty="0"/>
              <a:t> пояснити ірраціональні джерела тероризму. Ця теорія фокусується на розумінні того, як ірраціональні переконання та погляди формуються в соціальному середовищі та як вони можуть призвести до терористичних актів. </a:t>
            </a:r>
          </a:p>
        </p:txBody>
      </p:sp>
      <p:sp>
        <p:nvSpPr>
          <p:cNvPr id="4" name="Місце для вмісту 3">
            <a:extLst>
              <a:ext uri="{FF2B5EF4-FFF2-40B4-BE49-F238E27FC236}">
                <a16:creationId xmlns:a16="http://schemas.microsoft.com/office/drawing/2014/main" id="{C4788404-3BA0-468F-BFD5-089302469736}"/>
              </a:ext>
            </a:extLst>
          </p:cNvPr>
          <p:cNvSpPr>
            <a:spLocks noGrp="1"/>
          </p:cNvSpPr>
          <p:nvPr>
            <p:ph sz="half" idx="2"/>
          </p:nvPr>
        </p:nvSpPr>
        <p:spPr/>
        <p:txBody>
          <a:bodyPr/>
          <a:lstStyle/>
          <a:p>
            <a:endParaRPr lang="uk-UA"/>
          </a:p>
        </p:txBody>
      </p:sp>
    </p:spTree>
    <p:extLst>
      <p:ext uri="{BB962C8B-B14F-4D97-AF65-F5344CB8AC3E}">
        <p14:creationId xmlns:p14="http://schemas.microsoft.com/office/powerpoint/2010/main" val="55064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301202A-48D1-4F6F-96A3-93007110BBD3}"/>
              </a:ext>
            </a:extLst>
          </p:cNvPr>
          <p:cNvSpPr>
            <a:spLocks noGrp="1"/>
          </p:cNvSpPr>
          <p:nvPr>
            <p:ph type="title"/>
          </p:nvPr>
        </p:nvSpPr>
        <p:spPr/>
        <p:txBody>
          <a:bodyPr/>
          <a:lstStyle/>
          <a:p>
            <a:pPr algn="ctr"/>
            <a:r>
              <a:rPr lang="uk-UA" dirty="0"/>
              <a:t>Соціально-філософські аспекти:</a:t>
            </a:r>
            <a:br>
              <a:rPr lang="uk-UA" dirty="0"/>
            </a:br>
            <a:endParaRPr lang="uk-UA" dirty="0"/>
          </a:p>
        </p:txBody>
      </p:sp>
      <p:sp>
        <p:nvSpPr>
          <p:cNvPr id="3" name="Місце для вмісту 2">
            <a:extLst>
              <a:ext uri="{FF2B5EF4-FFF2-40B4-BE49-F238E27FC236}">
                <a16:creationId xmlns:a16="http://schemas.microsoft.com/office/drawing/2014/main" id="{FDA258F0-741C-4F05-9DDD-48D91DC17A08}"/>
              </a:ext>
            </a:extLst>
          </p:cNvPr>
          <p:cNvSpPr>
            <a:spLocks noGrp="1"/>
          </p:cNvSpPr>
          <p:nvPr>
            <p:ph sz="half" idx="1"/>
          </p:nvPr>
        </p:nvSpPr>
        <p:spPr/>
        <p:txBody>
          <a:bodyPr>
            <a:normAutofit fontScale="85000" lnSpcReduction="10000"/>
          </a:bodyPr>
          <a:lstStyle/>
          <a:p>
            <a:pPr algn="just"/>
            <a:r>
              <a:rPr lang="uk-UA" b="1" dirty="0">
                <a:solidFill>
                  <a:srgbClr val="FFFF00"/>
                </a:solidFill>
              </a:rPr>
              <a:t>Сприйняття соціального </a:t>
            </a:r>
            <a:r>
              <a:rPr lang="uk-UA" b="1" dirty="0" err="1">
                <a:solidFill>
                  <a:srgbClr val="FFFF00"/>
                </a:solidFill>
              </a:rPr>
              <a:t>нерівноправ'я</a:t>
            </a:r>
            <a:r>
              <a:rPr lang="uk-UA" b="1" dirty="0">
                <a:solidFill>
                  <a:srgbClr val="FFFF00"/>
                </a:solidFill>
              </a:rPr>
              <a:t>:</a:t>
            </a:r>
          </a:p>
          <a:p>
            <a:pPr algn="just"/>
            <a:r>
              <a:rPr lang="uk-UA" dirty="0"/>
              <a:t>Згідно з соціальною когнітивною теорією, ірраціональні джерела тероризму можуть виникати зі сприйняттям соціального </a:t>
            </a:r>
            <a:r>
              <a:rPr lang="uk-UA" dirty="0" err="1"/>
              <a:t>нерівноправ'я</a:t>
            </a:r>
            <a:r>
              <a:rPr lang="uk-UA" dirty="0"/>
              <a:t>. Якщо індивід вважає, що йому або його групі завдається неправда або існує відчуття безправ'я, це може породжувати гнів та бажання змінити статус-кво через насильство.</a:t>
            </a:r>
          </a:p>
          <a:p>
            <a:pPr algn="just"/>
            <a:r>
              <a:rPr lang="uk-UA" b="1" dirty="0">
                <a:solidFill>
                  <a:srgbClr val="FFFF00"/>
                </a:solidFill>
              </a:rPr>
              <a:t>Формування соціально-політичних переконань:</a:t>
            </a:r>
          </a:p>
          <a:p>
            <a:pPr algn="just"/>
            <a:r>
              <a:rPr lang="uk-UA" dirty="0"/>
              <a:t>Ірраціональні джерела тероризму можуть виникати з формування соціально-політичних переконань, які визначають неприязне ставлення до існуючого суспільного ладу. Це може включати релігійні, ідеологічні чи етнічні погляди, які мотивують до насильства у намаганні змінити ситуацію.</a:t>
            </a:r>
          </a:p>
        </p:txBody>
      </p:sp>
      <p:sp>
        <p:nvSpPr>
          <p:cNvPr id="4" name="Місце для вмісту 3">
            <a:extLst>
              <a:ext uri="{FF2B5EF4-FFF2-40B4-BE49-F238E27FC236}">
                <a16:creationId xmlns:a16="http://schemas.microsoft.com/office/drawing/2014/main" id="{5F001C41-755D-4FAC-A8B2-7441FB2D95DA}"/>
              </a:ext>
            </a:extLst>
          </p:cNvPr>
          <p:cNvSpPr>
            <a:spLocks noGrp="1"/>
          </p:cNvSpPr>
          <p:nvPr>
            <p:ph sz="half" idx="2"/>
          </p:nvPr>
        </p:nvSpPr>
        <p:spPr/>
        <p:txBody>
          <a:bodyPr>
            <a:normAutofit fontScale="85000" lnSpcReduction="10000"/>
          </a:bodyPr>
          <a:lstStyle/>
          <a:p>
            <a:endParaRPr lang="uk-UA"/>
          </a:p>
        </p:txBody>
      </p:sp>
    </p:spTree>
    <p:extLst>
      <p:ext uri="{BB962C8B-B14F-4D97-AF65-F5344CB8AC3E}">
        <p14:creationId xmlns:p14="http://schemas.microsoft.com/office/powerpoint/2010/main" val="2326474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A33F6C-DCE4-42F7-9C4B-14D8F1CEAC14}"/>
              </a:ext>
            </a:extLst>
          </p:cNvPr>
          <p:cNvSpPr>
            <a:spLocks noGrp="1"/>
          </p:cNvSpPr>
          <p:nvPr>
            <p:ph type="title"/>
          </p:nvPr>
        </p:nvSpPr>
        <p:spPr/>
        <p:txBody>
          <a:bodyPr/>
          <a:lstStyle/>
          <a:p>
            <a:pPr algn="ctr"/>
            <a:r>
              <a:rPr lang="uk-UA" dirty="0"/>
              <a:t>Соціально-психологічні аспекти:</a:t>
            </a:r>
            <a:br>
              <a:rPr lang="uk-UA" dirty="0"/>
            </a:br>
            <a:endParaRPr lang="uk-UA" dirty="0"/>
          </a:p>
        </p:txBody>
      </p:sp>
      <p:sp>
        <p:nvSpPr>
          <p:cNvPr id="3" name="Місце для вмісту 2">
            <a:extLst>
              <a:ext uri="{FF2B5EF4-FFF2-40B4-BE49-F238E27FC236}">
                <a16:creationId xmlns:a16="http://schemas.microsoft.com/office/drawing/2014/main" id="{5007B3CE-9F50-432E-B4AD-C3B7FB3CC755}"/>
              </a:ext>
            </a:extLst>
          </p:cNvPr>
          <p:cNvSpPr>
            <a:spLocks noGrp="1"/>
          </p:cNvSpPr>
          <p:nvPr>
            <p:ph sz="half" idx="1"/>
          </p:nvPr>
        </p:nvSpPr>
        <p:spPr>
          <a:xfrm>
            <a:off x="448235" y="2142066"/>
            <a:ext cx="5232901" cy="3882215"/>
          </a:xfrm>
        </p:spPr>
        <p:txBody>
          <a:bodyPr>
            <a:normAutofit fontScale="92500"/>
          </a:bodyPr>
          <a:lstStyle/>
          <a:p>
            <a:pPr algn="just"/>
            <a:r>
              <a:rPr lang="uk-UA" b="1" dirty="0">
                <a:solidFill>
                  <a:srgbClr val="FFFF00"/>
                </a:solidFill>
              </a:rPr>
              <a:t>Соціальна ізоляція та радикалізація:</a:t>
            </a:r>
          </a:p>
          <a:p>
            <a:pPr algn="just"/>
            <a:r>
              <a:rPr lang="uk-UA" dirty="0"/>
              <a:t>Індивіди, які відчувають соціальну ізоляцію або відкидання, можуть шукати спільноту серед груп, які ділять подібні ірраціональні переконання. Це може призвести до радикалізації та прийняття екстремістських поглядів.</a:t>
            </a:r>
          </a:p>
          <a:p>
            <a:pPr algn="just"/>
            <a:r>
              <a:rPr lang="uk-UA" b="1" dirty="0" err="1">
                <a:solidFill>
                  <a:srgbClr val="FFFF00"/>
                </a:solidFill>
              </a:rPr>
              <a:t>Міжгрупові</a:t>
            </a:r>
            <a:r>
              <a:rPr lang="uk-UA" b="1" dirty="0">
                <a:solidFill>
                  <a:srgbClr val="FFFF00"/>
                </a:solidFill>
              </a:rPr>
              <a:t> конфлікти та враження:</a:t>
            </a:r>
          </a:p>
          <a:p>
            <a:pPr algn="just"/>
            <a:r>
              <a:rPr lang="uk-UA" dirty="0"/>
              <a:t>Сприйняття </a:t>
            </a:r>
            <a:r>
              <a:rPr lang="uk-UA" dirty="0" err="1"/>
              <a:t>міжгрупових</a:t>
            </a:r>
            <a:r>
              <a:rPr lang="uk-UA" dirty="0"/>
              <a:t> конфліктів, а також вражень між соціальними групами, може підштовхувати ірраціональні джерела тероризму. Навіть невеликі конфлікти можуть </a:t>
            </a:r>
            <a:r>
              <a:rPr lang="uk-UA" dirty="0" err="1"/>
              <a:t>ескалюватися</a:t>
            </a:r>
            <a:r>
              <a:rPr lang="uk-UA" dirty="0"/>
              <a:t> через враження та вплив групової динаміки.</a:t>
            </a:r>
          </a:p>
          <a:p>
            <a:endParaRPr lang="uk-UA" dirty="0"/>
          </a:p>
        </p:txBody>
      </p:sp>
      <p:sp>
        <p:nvSpPr>
          <p:cNvPr id="4" name="Місце для вмісту 3">
            <a:extLst>
              <a:ext uri="{FF2B5EF4-FFF2-40B4-BE49-F238E27FC236}">
                <a16:creationId xmlns:a16="http://schemas.microsoft.com/office/drawing/2014/main" id="{B6F19997-B14E-4F02-BCB4-AF98AA8CB328}"/>
              </a:ext>
            </a:extLst>
          </p:cNvPr>
          <p:cNvSpPr>
            <a:spLocks noGrp="1"/>
          </p:cNvSpPr>
          <p:nvPr>
            <p:ph sz="half" idx="2"/>
          </p:nvPr>
        </p:nvSpPr>
        <p:spPr/>
        <p:txBody>
          <a:bodyPr>
            <a:normAutofit fontScale="92500"/>
          </a:bodyPr>
          <a:lstStyle/>
          <a:p>
            <a:endParaRPr lang="uk-UA"/>
          </a:p>
        </p:txBody>
      </p:sp>
    </p:spTree>
    <p:extLst>
      <p:ext uri="{BB962C8B-B14F-4D97-AF65-F5344CB8AC3E}">
        <p14:creationId xmlns:p14="http://schemas.microsoft.com/office/powerpoint/2010/main" val="6431303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ебеса">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{A676BBA9-D0A2-403E-B68D-28455D71A009}tf03457452</Template>
  <TotalTime>139</TotalTime>
  <Words>5241</Words>
  <Application>Microsoft Office PowerPoint</Application>
  <PresentationFormat>Широкий екран</PresentationFormat>
  <Paragraphs>193</Paragraphs>
  <Slides>55</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55</vt:i4>
      </vt:variant>
    </vt:vector>
  </HeadingPairs>
  <TitlesOfParts>
    <vt:vector size="60" baseType="lpstr">
      <vt:lpstr>Arial</vt:lpstr>
      <vt:lpstr>Calibri</vt:lpstr>
      <vt:lpstr>Calibri Light</vt:lpstr>
      <vt:lpstr>Söhne</vt:lpstr>
      <vt:lpstr>Небеса</vt:lpstr>
      <vt:lpstr>Ірраціональне насилля та його місце в тероризмі</vt:lpstr>
      <vt:lpstr>«Ірраціональне насилля»</vt:lpstr>
      <vt:lpstr>підходи до Визначення ірраціонального насилля</vt:lpstr>
      <vt:lpstr>Презентація PowerPoint</vt:lpstr>
      <vt:lpstr>Тлумачення «ірраціональне насилля»</vt:lpstr>
      <vt:lpstr>Тлумачення «ірраціональне насилля»</vt:lpstr>
      <vt:lpstr>Соціально-філософські та соціально-психологічні теорії відображення ірраціональних джерел тероризму</vt:lpstr>
      <vt:lpstr>Соціально-філософські аспекти: </vt:lpstr>
      <vt:lpstr>Соціально-психологічні аспекти: </vt:lpstr>
      <vt:lpstr>Презентація PowerPoint</vt:lpstr>
      <vt:lpstr>Альберт Елліс </vt:lpstr>
      <vt:lpstr>Презентація PowerPoint</vt:lpstr>
      <vt:lpstr>Презентація PowerPoint</vt:lpstr>
      <vt:lpstr>Теорія соціального навчання</vt:lpstr>
      <vt:lpstr>Презентація PowerPoint</vt:lpstr>
      <vt:lpstr>Презентація PowerPoint</vt:lpstr>
      <vt:lpstr>1. Механізми соціального навчання: </vt:lpstr>
      <vt:lpstr>2. Вплив соціального середовища: </vt:lpstr>
      <vt:lpstr>3. Моделювання та ідентифікація: </vt:lpstr>
      <vt:lpstr>Презентація PowerPoint</vt:lpstr>
      <vt:lpstr>базові фактори тероризму в рамках соціальної когнітивної теорії</vt:lpstr>
      <vt:lpstr>взаємний детермінізм</vt:lpstr>
      <vt:lpstr>Презентація PowerPoint</vt:lpstr>
      <vt:lpstr>Презентація PowerPoint</vt:lpstr>
      <vt:lpstr>Символізація здатності </vt:lpstr>
      <vt:lpstr>Презентація PowerPoint</vt:lpstr>
      <vt:lpstr>заступна здатність</vt:lpstr>
      <vt:lpstr>Презентація PowerPoint</vt:lpstr>
      <vt:lpstr>Презентація PowerPoint</vt:lpstr>
      <vt:lpstr>здатність до саморегулювання</vt:lpstr>
      <vt:lpstr>Презентація PowerPoint</vt:lpstr>
      <vt:lpstr>Презентація PowerPoint</vt:lpstr>
      <vt:lpstr>здатність до саморефлексії</vt:lpstr>
      <vt:lpstr>Презентація PowerPoint</vt:lpstr>
      <vt:lpstr>Презентація PowerPoint</vt:lpstr>
      <vt:lpstr>Пам'ять про тероризм: суперечливі образи та конкуруючі реальності</vt:lpstr>
      <vt:lpstr>Презентація PowerPoint</vt:lpstr>
      <vt:lpstr>Презентація PowerPoint</vt:lpstr>
      <vt:lpstr>Концепція соціальної деструктивності в праці Т. Адорно і М. Горкхаймера «Діалектика Просвітництва»</vt:lpstr>
      <vt:lpstr>Презентація PowerPoint</vt:lpstr>
      <vt:lpstr>Презентація PowerPoint</vt:lpstr>
      <vt:lpstr>Презентація PowerPoint</vt:lpstr>
      <vt:lpstr>Конрад Лоренц «Агресія або так зване Зло» – еволюційний підхід до агресії</vt:lpstr>
      <vt:lpstr>Презентація PowerPoint</vt:lpstr>
      <vt:lpstr>Презентація PowerPoint</vt:lpstr>
      <vt:lpstr>Презентація PowerPoint</vt:lpstr>
      <vt:lpstr>"Анатомія людської деструктивності" Еріха Фромма</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Ірраціональне насилля та його місце в тероризмі</dc:title>
  <dc:creator>Вадим</dc:creator>
  <cp:lastModifiedBy>Вадим</cp:lastModifiedBy>
  <cp:revision>14</cp:revision>
  <dcterms:created xsi:type="dcterms:W3CDTF">2023-12-04T20:10:36Z</dcterms:created>
  <dcterms:modified xsi:type="dcterms:W3CDTF">2023-12-04T22:30:08Z</dcterms:modified>
</cp:coreProperties>
</file>