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7" r:id="rId3"/>
    <p:sldId id="258" r:id="rId4"/>
    <p:sldId id="287" r:id="rId5"/>
    <p:sldId id="289" r:id="rId6"/>
    <p:sldId id="310" r:id="rId7"/>
    <p:sldId id="261" r:id="rId8"/>
    <p:sldId id="311" r:id="rId9"/>
    <p:sldId id="305" r:id="rId10"/>
    <p:sldId id="313" r:id="rId11"/>
    <p:sldId id="314" r:id="rId12"/>
    <p:sldId id="315" r:id="rId13"/>
    <p:sldId id="316" r:id="rId14"/>
    <p:sldId id="317" r:id="rId15"/>
    <p:sldId id="318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86" autoAdjust="0"/>
  </p:normalViewPr>
  <p:slideViewPr>
    <p:cSldViewPr>
      <p:cViewPr>
        <p:scale>
          <a:sx n="100" d="100"/>
          <a:sy n="100" d="100"/>
        </p:scale>
        <p:origin x="-28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790EA-F253-46A5-A4A1-04092FB5D1BA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1AB9F-FD57-432B-B9EC-82608C608F1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509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1AB9F-FD57-432B-B9EC-82608C608F1D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6908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1AB9F-FD57-432B-B9EC-82608C608F1D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6908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7EF6861-A02A-47CF-B0DB-BD283F12B90D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lb.ua/economics/2018/10/31/411271_ukraina_pidnyalasya_shche_pyat_pozitsiy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mu.gov.ua/ua/news/ukrayina-pidnyalasya-odrazu-na-7-punktiv-v-rejtingu-doing-business-2020-ta-posila-64-misce-sered-190-krayin" TargetMode="External"/><Relationship Id="rId2" Type="http://schemas.openxmlformats.org/officeDocument/2006/relationships/hyperlink" Target="https://lb.ua/economics/2018/10/31/411271_ukraina_pidnyalasya_shche_pyat_pozitsiy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1988840"/>
            <a:ext cx="6480048" cy="3649960"/>
          </a:xfrm>
        </p:spPr>
        <p:txBody>
          <a:bodyPr/>
          <a:lstStyle/>
          <a:p>
            <a:r>
              <a:rPr lang="uk-UA" dirty="0" smtClean="0"/>
              <a:t>Міжнародна економічна діяльність України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3067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63272" cy="634082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hlinkClick r:id="rId2"/>
              </a:rPr>
              <a:t>Рейтинг </a:t>
            </a:r>
            <a:r>
              <a:rPr lang="uk-UA" sz="2800" dirty="0" err="1">
                <a:hlinkClick r:id="rId2"/>
              </a:rPr>
              <a:t>Doing</a:t>
            </a:r>
            <a:r>
              <a:rPr lang="uk-UA" sz="2800" dirty="0">
                <a:hlinkClick r:id="rId2"/>
              </a:rPr>
              <a:t> </a:t>
            </a:r>
            <a:r>
              <a:rPr lang="uk-UA" sz="2800" dirty="0" err="1">
                <a:hlinkClick r:id="rId2"/>
              </a:rPr>
              <a:t>Business</a:t>
            </a:r>
            <a:endParaRPr lang="uk-UA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12634"/>
            <a:ext cx="6408712" cy="5987454"/>
          </a:xfrm>
        </p:spPr>
      </p:pic>
    </p:spTree>
    <p:extLst>
      <p:ext uri="{BB962C8B-B14F-4D97-AF65-F5344CB8AC3E}">
        <p14:creationId xmlns:p14="http://schemas.microsoft.com/office/powerpoint/2010/main" val="374490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/>
              <a:t>4.3. Інвестиційна  політика  в  Україні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4525963"/>
          </a:xfrm>
        </p:spPr>
        <p:txBody>
          <a:bodyPr/>
          <a:lstStyle/>
          <a:p>
            <a:r>
              <a:rPr lang="uk-UA" dirty="0" smtClean="0"/>
              <a:t>Закон України «Про </a:t>
            </a:r>
            <a:r>
              <a:rPr lang="uk-UA" dirty="0"/>
              <a:t>іноземні інвестиції</a:t>
            </a:r>
            <a:r>
              <a:rPr lang="uk-UA" dirty="0" smtClean="0"/>
              <a:t>» (1992)</a:t>
            </a:r>
          </a:p>
          <a:p>
            <a:r>
              <a:rPr lang="uk-UA" dirty="0" smtClean="0"/>
              <a:t>Закон України «Про  державну програму  підтримки  іноземного  інвестування» (1994)</a:t>
            </a:r>
          </a:p>
          <a:p>
            <a:r>
              <a:rPr lang="uk-UA" dirty="0" smtClean="0"/>
              <a:t>Декрет Кабінету Міністрів «Про режим іноземного інвестування» (1994)</a:t>
            </a:r>
          </a:p>
          <a:p>
            <a:r>
              <a:rPr lang="uk-UA" dirty="0" smtClean="0"/>
              <a:t>Закон України «Про режим  </a:t>
            </a:r>
            <a:r>
              <a:rPr lang="uk-UA" dirty="0"/>
              <a:t>іноземного  інвестування</a:t>
            </a:r>
            <a:r>
              <a:rPr lang="uk-UA" dirty="0" smtClean="0"/>
              <a:t>» (1996)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4158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Кроки до інвестиційної привабливості економіки України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949280"/>
          </a:xfrm>
        </p:spPr>
        <p:txBody>
          <a:bodyPr>
            <a:noAutofit/>
          </a:bodyPr>
          <a:lstStyle/>
          <a:p>
            <a:r>
              <a:rPr lang="uk-UA" sz="2300" dirty="0" smtClean="0"/>
              <a:t>Забезпечення </a:t>
            </a:r>
            <a:r>
              <a:rPr lang="uk-UA" sz="2300" i="1" dirty="0" smtClean="0">
                <a:solidFill>
                  <a:srgbClr val="FFC000"/>
                </a:solidFill>
              </a:rPr>
              <a:t>нормативно-правового поля</a:t>
            </a:r>
            <a:r>
              <a:rPr lang="uk-UA" sz="2300" dirty="0" smtClean="0"/>
              <a:t>, що забезпечує гарантії для діяльності інвесторів,  створює економічні та  організаційні  засади  реалізації державно-приватного партнерства в Україні</a:t>
            </a:r>
          </a:p>
          <a:p>
            <a:r>
              <a:rPr lang="uk-UA" sz="2300" dirty="0" smtClean="0"/>
              <a:t>На  території  України  до  іноземних  інвесторів застосовується  </a:t>
            </a:r>
            <a:r>
              <a:rPr lang="uk-UA" sz="2300" i="1" dirty="0">
                <a:solidFill>
                  <a:srgbClr val="FFC000"/>
                </a:solidFill>
              </a:rPr>
              <a:t>національний  режим  інвестиційної діяльності</a:t>
            </a:r>
            <a:r>
              <a:rPr lang="uk-UA" sz="2300" dirty="0"/>
              <a:t>. Іноземні  інвестиції  в  Україні  </a:t>
            </a:r>
            <a:r>
              <a:rPr lang="uk-UA" sz="2300" dirty="0" smtClean="0"/>
              <a:t>не підлягають </a:t>
            </a:r>
            <a:r>
              <a:rPr lang="uk-UA" sz="2300" dirty="0"/>
              <a:t>націоналізації</a:t>
            </a:r>
            <a:r>
              <a:rPr lang="uk-UA" sz="2300" dirty="0" smtClean="0"/>
              <a:t>.</a:t>
            </a:r>
          </a:p>
          <a:p>
            <a:r>
              <a:rPr lang="uk-UA" sz="2300" dirty="0"/>
              <a:t>Для  підвищення  захисту  іноземних  інвестицій </a:t>
            </a:r>
            <a:r>
              <a:rPr lang="uk-UA" sz="2300" dirty="0" smtClean="0"/>
              <a:t>Законом  </a:t>
            </a:r>
            <a:r>
              <a:rPr lang="uk-UA" sz="2300" dirty="0"/>
              <a:t>України  від  16.03.2000  №  1547  </a:t>
            </a:r>
            <a:r>
              <a:rPr lang="uk-UA" sz="2300" i="1" dirty="0">
                <a:solidFill>
                  <a:srgbClr val="FFC000"/>
                </a:solidFill>
              </a:rPr>
              <a:t>ратифікована Вашингтонська Конвенція </a:t>
            </a:r>
            <a:r>
              <a:rPr lang="uk-UA" sz="2300" i="1" dirty="0" smtClean="0">
                <a:solidFill>
                  <a:srgbClr val="FFC000"/>
                </a:solidFill>
              </a:rPr>
              <a:t>1965р. </a:t>
            </a:r>
            <a:r>
              <a:rPr lang="uk-UA" sz="2300" dirty="0" smtClean="0"/>
              <a:t>про </a:t>
            </a:r>
            <a:r>
              <a:rPr lang="uk-UA" sz="2300" dirty="0"/>
              <a:t>порядок </a:t>
            </a:r>
            <a:r>
              <a:rPr lang="uk-UA" sz="2300" dirty="0" smtClean="0"/>
              <a:t>вирішення інвестиційних  </a:t>
            </a:r>
            <a:r>
              <a:rPr lang="uk-UA" sz="2300" dirty="0"/>
              <a:t>спорів  між  державами  та  </a:t>
            </a:r>
            <a:r>
              <a:rPr lang="uk-UA" sz="2300" dirty="0" smtClean="0"/>
              <a:t>іноземними особами.</a:t>
            </a:r>
          </a:p>
          <a:p>
            <a:r>
              <a:rPr lang="uk-UA" sz="2300" dirty="0" smtClean="0"/>
              <a:t>Підписано  </a:t>
            </a:r>
            <a:r>
              <a:rPr lang="uk-UA" sz="2300" dirty="0"/>
              <a:t>та  ратифіковано  Верховною  </a:t>
            </a:r>
            <a:r>
              <a:rPr lang="uk-UA" sz="2300" dirty="0" smtClean="0"/>
              <a:t>Радою України </a:t>
            </a:r>
            <a:r>
              <a:rPr lang="uk-UA" sz="2300" i="1" dirty="0">
                <a:solidFill>
                  <a:srgbClr val="FFC000"/>
                </a:solidFill>
              </a:rPr>
              <a:t>міжурядові угоди про сприяння та взаємний захист інвестицій </a:t>
            </a:r>
            <a:r>
              <a:rPr lang="uk-UA" sz="2300" dirty="0" smtClean="0"/>
              <a:t> </a:t>
            </a:r>
            <a:r>
              <a:rPr lang="uk-UA" sz="2300" dirty="0"/>
              <a:t>з    більше  ніж  70  країнами  світу</a:t>
            </a:r>
          </a:p>
        </p:txBody>
      </p:sp>
    </p:spTree>
    <p:extLst>
      <p:ext uri="{BB962C8B-B14F-4D97-AF65-F5344CB8AC3E}">
        <p14:creationId xmlns:p14="http://schemas.microsoft.com/office/powerpoint/2010/main" val="644528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lnSpcReduction="10000"/>
          </a:bodyPr>
          <a:lstStyle/>
          <a:p>
            <a:r>
              <a:rPr lang="uk-UA" sz="2400" dirty="0"/>
              <a:t>Спрощення  діяльності  суб`єктів  </a:t>
            </a:r>
            <a:r>
              <a:rPr lang="uk-UA" sz="2400" dirty="0" smtClean="0"/>
              <a:t>господарювання, дерегуляція підприємницької діяльності: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dirty="0" smtClean="0"/>
              <a:t>скасовано  16  документів  дозвільного  характеру (дозволу,  рішення,  висновку,  погодження);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dirty="0" smtClean="0"/>
              <a:t>встановлено строк  реєстрації  бізнесу  протягом  </a:t>
            </a:r>
            <a:r>
              <a:rPr lang="uk-UA" sz="2400" i="1" dirty="0" smtClean="0">
                <a:solidFill>
                  <a:srgbClr val="FFC000"/>
                </a:solidFill>
              </a:rPr>
              <a:t>не  більше  двох  днів</a:t>
            </a:r>
            <a:r>
              <a:rPr lang="uk-UA" sz="2400" dirty="0" smtClean="0"/>
              <a:t>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dirty="0" smtClean="0"/>
              <a:t>запроваджено  видачу  документів  дозвільного  характеру через  </a:t>
            </a:r>
            <a:r>
              <a:rPr lang="uk-UA" sz="2400" i="1" dirty="0">
                <a:solidFill>
                  <a:srgbClr val="FFC000"/>
                </a:solidFill>
              </a:rPr>
              <a:t>центри  надання  адміністративних  послуг;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dirty="0" smtClean="0"/>
              <a:t>посилено </a:t>
            </a:r>
            <a:r>
              <a:rPr lang="uk-UA" sz="2400" i="1" dirty="0">
                <a:solidFill>
                  <a:srgbClr val="FFC000"/>
                </a:solidFill>
              </a:rPr>
              <a:t>захист</a:t>
            </a:r>
            <a:r>
              <a:rPr lang="uk-UA" sz="2400" dirty="0" smtClean="0"/>
              <a:t> суб’єктів господарювання </a:t>
            </a:r>
            <a:r>
              <a:rPr lang="uk-UA" sz="2400" i="1" dirty="0">
                <a:solidFill>
                  <a:srgbClr val="FFC000"/>
                </a:solidFill>
              </a:rPr>
              <a:t>від надмірного втручання </a:t>
            </a:r>
            <a:r>
              <a:rPr lang="uk-UA" sz="2400" dirty="0" smtClean="0"/>
              <a:t>правоохоронних  органів;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dirty="0" smtClean="0"/>
              <a:t>створено  умови  для стимулювання  раціонального  використання сільськогосподарських  земель  та  спрощено  відносини  у сфері  оренди  землі;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dirty="0" smtClean="0"/>
              <a:t>вдосконалено  відносини  у нафтогазовій галузі</a:t>
            </a:r>
          </a:p>
          <a:p>
            <a:pPr marL="36576" indent="0">
              <a:buNone/>
            </a:pPr>
            <a:r>
              <a:rPr lang="uk-UA" sz="2400" dirty="0" smtClean="0"/>
              <a:t>(Закон України від 12.02.2015 № 191-VII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“Про  внесення  змін  до  деяких  законодавчих  актів  України щодо спрощення умов ведення бізнесу (дерегуляція)” </a:t>
            </a:r>
            <a:r>
              <a:rPr lang="uk-UA" sz="2400" dirty="0" smtClean="0"/>
              <a:t>)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655711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Забезпечено  </a:t>
            </a:r>
            <a:r>
              <a:rPr lang="uk-UA" sz="2400" dirty="0"/>
              <a:t>адаптацію  національного законодавства  про  технічні  регламенти  та  оцінку  відповідності  до  законодавства  Європейського  </a:t>
            </a:r>
            <a:r>
              <a:rPr lang="uk-UA" sz="2400" dirty="0" smtClean="0"/>
              <a:t>Союзу: Закон  </a:t>
            </a:r>
            <a:r>
              <a:rPr lang="uk-UA" sz="2400" dirty="0"/>
              <a:t>України  від </a:t>
            </a:r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  технічні регламенти та оцінку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відповідності” </a:t>
            </a:r>
            <a:r>
              <a:rPr lang="uk-UA" sz="2400" dirty="0"/>
              <a:t>(2015</a:t>
            </a:r>
            <a:r>
              <a:rPr lang="uk-UA" sz="2400" dirty="0" smtClean="0"/>
              <a:t>)</a:t>
            </a:r>
            <a:endParaRPr lang="uk-UA" sz="2400" dirty="0"/>
          </a:p>
          <a:p>
            <a:r>
              <a:rPr lang="uk-UA" sz="2400" dirty="0" smtClean="0"/>
              <a:t>Вдосконалено  </a:t>
            </a:r>
            <a:r>
              <a:rPr lang="uk-UA" sz="2400" dirty="0"/>
              <a:t>понятійний  апарат,  державні </a:t>
            </a:r>
            <a:r>
              <a:rPr lang="uk-UA" sz="2400" dirty="0" smtClean="0"/>
              <a:t>принципи та порядок  </a:t>
            </a:r>
            <a:r>
              <a:rPr lang="uk-UA" sz="2400" dirty="0"/>
              <a:t>ліцензування  </a:t>
            </a:r>
            <a:r>
              <a:rPr lang="uk-UA" sz="2400" dirty="0" smtClean="0"/>
              <a:t>підприємництва: </a:t>
            </a:r>
            <a:r>
              <a:rPr lang="ru-RU" sz="2400" dirty="0" smtClean="0"/>
              <a:t>Закон  </a:t>
            </a:r>
            <a:r>
              <a:rPr lang="uk-UA" sz="2400" dirty="0" smtClean="0"/>
              <a:t>України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“Про ліцензування  певних  видів  господарської  діяльності” </a:t>
            </a:r>
            <a:r>
              <a:rPr lang="uk-UA" sz="2400" dirty="0" smtClean="0"/>
              <a:t>(2015) </a:t>
            </a:r>
          </a:p>
          <a:p>
            <a:r>
              <a:rPr lang="uk-UA" sz="2400" dirty="0" smtClean="0"/>
              <a:t>Вдосконалено  процедуру  державної  реєстрації прав  на  земельні  ділянки  сільськогосподарського призначення: </a:t>
            </a:r>
            <a:r>
              <a:rPr lang="ru-RU" sz="2400" dirty="0"/>
              <a:t>Закон  </a:t>
            </a:r>
            <a:r>
              <a:rPr lang="uk-UA" sz="2400" dirty="0" smtClean="0"/>
              <a:t>України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“Про внесення  змін  до  деяких  законів  України  щодо  уточнення повноважень  нотаріусів  та  особливостей  реєстрації похідних  речових  прав  на  земельні  ділянки сільськогосподарського призначення” </a:t>
            </a:r>
            <a:r>
              <a:rPr lang="uk-UA" sz="2400" dirty="0" smtClean="0"/>
              <a:t>(2015)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563445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741368"/>
          </a:xfrm>
        </p:spPr>
        <p:txBody>
          <a:bodyPr>
            <a:normAutofit fontScale="85000" lnSpcReduction="10000"/>
          </a:bodyPr>
          <a:lstStyle/>
          <a:p>
            <a:r>
              <a:rPr lang="uk-UA" sz="2400" dirty="0"/>
              <a:t>Запроваджено  єдиний  підхід  щодо  зниження кворуму  для  всіх  акціонерних  товариств,  удосконалено механізм  обрання  та  діяльності  органів  акціонерного товариства,  забезпечено  дієвий  механізм  виконання рішень  товариства  щодо  виплати  дивідендів  акціонерним товариством: Закон  України </a:t>
            </a:r>
            <a:r>
              <a:rPr lang="uk-UA" sz="2400" i="1" dirty="0">
                <a:solidFill>
                  <a:srgbClr val="FFFF00"/>
                </a:solidFill>
              </a:rPr>
              <a:t>“Про внесення  змін  до  Закону  України  “Про  акціонерні товариства” </a:t>
            </a:r>
            <a:r>
              <a:rPr lang="uk-UA" sz="2400" dirty="0"/>
              <a:t>(2015</a:t>
            </a:r>
            <a:r>
              <a:rPr lang="uk-UA" sz="2400" dirty="0" smtClean="0"/>
              <a:t>)</a:t>
            </a:r>
          </a:p>
          <a:p>
            <a:endParaRPr lang="uk-UA" sz="2400" dirty="0" smtClean="0"/>
          </a:p>
          <a:p>
            <a:r>
              <a:rPr lang="uk-UA" sz="2400" dirty="0" smtClean="0"/>
              <a:t>Боротьба з корупцією та очищен</a:t>
            </a:r>
            <a:r>
              <a:rPr lang="uk-UA" sz="2400" dirty="0"/>
              <a:t>ня </a:t>
            </a:r>
            <a:r>
              <a:rPr lang="uk-UA" sz="2400" dirty="0" smtClean="0"/>
              <a:t>влади: Закон України </a:t>
            </a:r>
            <a:r>
              <a:rPr lang="uk-UA" sz="2400" i="1" dirty="0">
                <a:solidFill>
                  <a:srgbClr val="FFFF00"/>
                </a:solidFill>
              </a:rPr>
              <a:t>«Про запобігання </a:t>
            </a:r>
            <a:r>
              <a:rPr lang="uk-UA" sz="2400" i="1" dirty="0" smtClean="0">
                <a:solidFill>
                  <a:srgbClr val="FFFF00"/>
                </a:solidFill>
              </a:rPr>
              <a:t>корупції» </a:t>
            </a:r>
            <a:r>
              <a:rPr lang="uk-UA" sz="2400" dirty="0" smtClean="0"/>
              <a:t>(2014); Закон України </a:t>
            </a:r>
            <a:r>
              <a:rPr lang="uk-UA" sz="2400" i="1" dirty="0">
                <a:solidFill>
                  <a:srgbClr val="FFFF00"/>
                </a:solidFill>
              </a:rPr>
              <a:t>«</a:t>
            </a:r>
            <a:r>
              <a:rPr lang="ru-RU" sz="2400" i="1" dirty="0">
                <a:solidFill>
                  <a:srgbClr val="FFFF00"/>
                </a:solidFill>
              </a:rPr>
              <a:t>Про </a:t>
            </a:r>
            <a:r>
              <a:rPr lang="uk-UA" sz="2400" i="1" dirty="0" smtClean="0">
                <a:solidFill>
                  <a:srgbClr val="FFFF00"/>
                </a:solidFill>
              </a:rPr>
              <a:t>Національне </a:t>
            </a:r>
            <a:r>
              <a:rPr lang="uk-UA" sz="2400" i="1" dirty="0">
                <a:solidFill>
                  <a:srgbClr val="FFFF00"/>
                </a:solidFill>
              </a:rPr>
              <a:t>антикорупційне бюро України</a:t>
            </a:r>
            <a:r>
              <a:rPr lang="ru-RU" sz="2400" i="1" dirty="0" smtClean="0">
                <a:solidFill>
                  <a:srgbClr val="FFFF00"/>
                </a:solidFill>
              </a:rPr>
              <a:t>» </a:t>
            </a:r>
            <a:r>
              <a:rPr lang="ru-RU" sz="2400" b="1" dirty="0" smtClean="0"/>
              <a:t>(2014)</a:t>
            </a:r>
          </a:p>
          <a:p>
            <a:r>
              <a:rPr lang="uk-UA" sz="2400" dirty="0" smtClean="0"/>
              <a:t>Здійснюються  </a:t>
            </a:r>
            <a:r>
              <a:rPr lang="uk-UA" sz="2400" dirty="0"/>
              <a:t>заходи  щодо  реалізації </a:t>
            </a:r>
            <a:r>
              <a:rPr lang="uk-UA" sz="2400" dirty="0" smtClean="0"/>
              <a:t>Огляду Організації економічного співробітництва та розвитку (ОЕСР)  </a:t>
            </a:r>
            <a:r>
              <a:rPr lang="uk-UA" sz="2400" dirty="0"/>
              <a:t>інвестиційної  політики  в  Україні  (ОІП)  в  </a:t>
            </a:r>
            <a:r>
              <a:rPr lang="uk-UA" sz="2400" dirty="0" smtClean="0"/>
              <a:t>рамках положень  </a:t>
            </a:r>
            <a:r>
              <a:rPr lang="uk-UA" sz="2400" i="1" dirty="0">
                <a:solidFill>
                  <a:srgbClr val="FFFF00"/>
                </a:solidFill>
              </a:rPr>
              <a:t>Декларації  ОЕСР  про  міжнародне  інвестування та  багатонаціональні  підприємства  </a:t>
            </a:r>
            <a:r>
              <a:rPr lang="uk-UA" sz="2400" dirty="0"/>
              <a:t>та  </a:t>
            </a:r>
            <a:r>
              <a:rPr lang="uk-UA" sz="2400" i="1" dirty="0">
                <a:solidFill>
                  <a:srgbClr val="FFFF00"/>
                </a:solidFill>
              </a:rPr>
              <a:t>Рамкової  концепції ОЕСР  щодо  інвестиційної  політики  </a:t>
            </a:r>
            <a:r>
              <a:rPr lang="uk-UA" sz="2400" dirty="0"/>
              <a:t>від  2006  року</a:t>
            </a:r>
            <a:r>
              <a:rPr lang="uk-UA" sz="2400" dirty="0" smtClean="0"/>
              <a:t>.</a:t>
            </a:r>
          </a:p>
          <a:p>
            <a:endParaRPr lang="uk-UA" sz="2400" dirty="0" smtClean="0"/>
          </a:p>
          <a:p>
            <a:r>
              <a:rPr lang="uk-UA" sz="2400" dirty="0"/>
              <a:t>Нормами  </a:t>
            </a:r>
            <a:r>
              <a:rPr lang="uk-UA" sz="2400" i="1" dirty="0">
                <a:solidFill>
                  <a:srgbClr val="FFFF00"/>
                </a:solidFill>
              </a:rPr>
              <a:t>Митного  кодексу  України  </a:t>
            </a:r>
            <a:r>
              <a:rPr lang="uk-UA" sz="2400" dirty="0"/>
              <a:t>(стаття  287) </a:t>
            </a:r>
            <a:r>
              <a:rPr lang="uk-UA" sz="2400" dirty="0" smtClean="0"/>
              <a:t>передбачено </a:t>
            </a:r>
            <a:r>
              <a:rPr lang="uk-UA" sz="2400" i="1" dirty="0">
                <a:solidFill>
                  <a:srgbClr val="FFFF00"/>
                </a:solidFill>
              </a:rPr>
              <a:t>звільнення від сплати ввізного мита </a:t>
            </a:r>
            <a:r>
              <a:rPr lang="uk-UA" sz="2400" dirty="0"/>
              <a:t>товарів, які </a:t>
            </a:r>
            <a:r>
              <a:rPr lang="uk-UA" sz="2400" dirty="0" smtClean="0"/>
              <a:t>ввозяться  </a:t>
            </a:r>
            <a:r>
              <a:rPr lang="uk-UA" sz="2400" dirty="0"/>
              <a:t>іноземними  інвесторами  на  строк  не  менше </a:t>
            </a:r>
            <a:r>
              <a:rPr lang="uk-UA" sz="2400" dirty="0" smtClean="0"/>
              <a:t>трьох  </a:t>
            </a:r>
            <a:r>
              <a:rPr lang="uk-UA" sz="2400" dirty="0"/>
              <a:t>років  з  метою  інвестування  на  підставі </a:t>
            </a:r>
            <a:r>
              <a:rPr lang="uk-UA" sz="2400" dirty="0" smtClean="0"/>
              <a:t>зареєстрованих  </a:t>
            </a:r>
            <a:r>
              <a:rPr lang="uk-UA" sz="2400" dirty="0"/>
              <a:t>договорів  (контрактів)  або  як  внесок </a:t>
            </a:r>
            <a:r>
              <a:rPr lang="uk-UA" sz="2400" dirty="0" smtClean="0"/>
              <a:t>іноземного </a:t>
            </a:r>
            <a:r>
              <a:rPr lang="uk-UA" sz="2400" dirty="0"/>
              <a:t>інвестора до статутного капіталу </a:t>
            </a:r>
            <a:r>
              <a:rPr lang="uk-UA" sz="2400" dirty="0" smtClean="0"/>
              <a:t>підприємства з </a:t>
            </a:r>
            <a:r>
              <a:rPr lang="uk-UA" sz="2400" dirty="0"/>
              <a:t>іноземними </a:t>
            </a:r>
            <a:r>
              <a:rPr lang="uk-UA" sz="2400" dirty="0" smtClean="0"/>
              <a:t>інвестиціями.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54307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B0F0"/>
                </a:solidFill>
              </a:rPr>
              <a:t>Тема 4. </a:t>
            </a:r>
            <a:r>
              <a:rPr lang="uk-UA" sz="3200" dirty="0" smtClean="0">
                <a:solidFill>
                  <a:srgbClr val="00B0F0"/>
                </a:solidFill>
              </a:rPr>
              <a:t>Міжнародний рух капіталів і Україна </a:t>
            </a:r>
            <a:endParaRPr lang="uk-UA" sz="32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568952" cy="4281339"/>
          </a:xfrm>
        </p:spPr>
        <p:txBody>
          <a:bodyPr>
            <a:normAutofit/>
          </a:bodyPr>
          <a:lstStyle/>
          <a:p>
            <a:r>
              <a:rPr lang="uk-UA" sz="2400" dirty="0" smtClean="0"/>
              <a:t>4.1. Особливості </a:t>
            </a:r>
            <a:r>
              <a:rPr lang="uk-UA" sz="2400" dirty="0"/>
              <a:t>сучасних інвестиційних </a:t>
            </a:r>
            <a:r>
              <a:rPr lang="uk-UA" sz="2400" dirty="0" smtClean="0"/>
              <a:t>процесів.</a:t>
            </a:r>
          </a:p>
          <a:p>
            <a:r>
              <a:rPr lang="ru-RU" sz="2400" dirty="0" smtClean="0"/>
              <a:t>4.2. </a:t>
            </a:r>
            <a:r>
              <a:rPr lang="uk-UA" sz="2400" dirty="0" smtClean="0"/>
              <a:t>Україна на міжнародному інвестиційному ринку</a:t>
            </a:r>
            <a:r>
              <a:rPr lang="ru-RU" sz="2400" dirty="0" smtClean="0"/>
              <a:t>.</a:t>
            </a:r>
          </a:p>
          <a:p>
            <a:r>
              <a:rPr lang="uk-UA" sz="2400" dirty="0" smtClean="0"/>
              <a:t>4.3</a:t>
            </a:r>
            <a:r>
              <a:rPr lang="uk-UA" sz="2400" dirty="0"/>
              <a:t>. Інвестиційна  політика  в  Україні. 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val="274449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68952" cy="86409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>4.1</a:t>
            </a:r>
            <a:r>
              <a:rPr lang="uk-UA" sz="3200" dirty="0"/>
              <a:t>. Особливості сучасних інвестиційних процесів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184576"/>
          </a:xfrm>
        </p:spPr>
        <p:txBody>
          <a:bodyPr>
            <a:normAutofit/>
          </a:bodyPr>
          <a:lstStyle/>
          <a:p>
            <a:r>
              <a:rPr lang="uk-UA" sz="2600" dirty="0"/>
              <a:t>Основною  </a:t>
            </a:r>
            <a:r>
              <a:rPr lang="uk-UA" sz="2600" i="1" dirty="0">
                <a:solidFill>
                  <a:srgbClr val="FFFF00"/>
                </a:solidFill>
              </a:rPr>
              <a:t>умовою  міжнародного  руху  капіталу  </a:t>
            </a:r>
            <a:r>
              <a:rPr lang="uk-UA" sz="2600" dirty="0"/>
              <a:t>є </a:t>
            </a:r>
            <a:r>
              <a:rPr lang="uk-UA" sz="2600" dirty="0" smtClean="0"/>
              <a:t>різна  </a:t>
            </a:r>
            <a:r>
              <a:rPr lang="uk-UA" sz="2600" dirty="0"/>
              <a:t>забезпеченість  країн  цим  фактором  виробництва, </a:t>
            </a:r>
            <a:r>
              <a:rPr lang="uk-UA" sz="2600" dirty="0" smtClean="0"/>
              <a:t>що  </a:t>
            </a:r>
            <a:r>
              <a:rPr lang="uk-UA" sz="2600" dirty="0"/>
              <a:t>дозволяє  оптимізувати  процес  його  розподілу  </a:t>
            </a:r>
            <a:r>
              <a:rPr lang="uk-UA" sz="2600" dirty="0" smtClean="0"/>
              <a:t>та використання </a:t>
            </a:r>
            <a:r>
              <a:rPr lang="uk-UA" sz="2600" dirty="0"/>
              <a:t>між </a:t>
            </a:r>
            <a:r>
              <a:rPr lang="uk-UA" sz="2600" dirty="0" smtClean="0"/>
              <a:t>країнами.</a:t>
            </a:r>
          </a:p>
          <a:p>
            <a:r>
              <a:rPr lang="ru-RU" sz="2600" dirty="0"/>
              <a:t>Основною  </a:t>
            </a:r>
            <a:r>
              <a:rPr lang="ru-RU" sz="2600" i="1" dirty="0">
                <a:solidFill>
                  <a:srgbClr val="FFFF00"/>
                </a:solidFill>
              </a:rPr>
              <a:t>формою  </a:t>
            </a:r>
            <a:r>
              <a:rPr lang="uk-UA" sz="2600" i="1" dirty="0">
                <a:solidFill>
                  <a:srgbClr val="FFFF00"/>
                </a:solidFill>
              </a:rPr>
              <a:t>міжнародного  руху  капіталу  </a:t>
            </a:r>
            <a:r>
              <a:rPr lang="uk-UA" sz="2600" dirty="0" smtClean="0"/>
              <a:t>є </a:t>
            </a:r>
            <a:r>
              <a:rPr lang="uk-UA" sz="2600" dirty="0"/>
              <a:t>вивіз капіталу. </a:t>
            </a:r>
          </a:p>
          <a:p>
            <a:r>
              <a:rPr lang="uk-UA" sz="2600" dirty="0">
                <a:solidFill>
                  <a:srgbClr val="FFFF00"/>
                </a:solidFill>
              </a:rPr>
              <a:t>Вивіз  капіталу</a:t>
            </a:r>
            <a:r>
              <a:rPr lang="uk-UA" sz="2600" dirty="0"/>
              <a:t>  –  це  одностороннє  </a:t>
            </a:r>
            <a:r>
              <a:rPr lang="uk-UA" sz="2600" dirty="0" smtClean="0"/>
              <a:t>переміщення вартості  </a:t>
            </a:r>
            <a:r>
              <a:rPr lang="uk-UA" sz="2600" dirty="0"/>
              <a:t>у  товарній  або  грошовій  формі  за  кордон  з </a:t>
            </a:r>
            <a:r>
              <a:rPr lang="uk-UA" sz="2600" dirty="0" smtClean="0"/>
              <a:t>метою </a:t>
            </a:r>
            <a:r>
              <a:rPr lang="uk-UA" sz="2600" dirty="0"/>
              <a:t>одержання підприємницького прибутку, доходу на </a:t>
            </a:r>
            <a:r>
              <a:rPr lang="uk-UA" sz="2600" dirty="0" smtClean="0"/>
              <a:t>капітал </a:t>
            </a:r>
            <a:r>
              <a:rPr lang="uk-UA" sz="2600" dirty="0"/>
              <a:t>або з </a:t>
            </a:r>
            <a:r>
              <a:rPr lang="uk-UA" sz="2600" dirty="0" smtClean="0"/>
              <a:t>іншою. </a:t>
            </a:r>
            <a:r>
              <a:rPr lang="uk-UA" sz="2600" dirty="0"/>
              <a:t>метою</a:t>
            </a:r>
          </a:p>
        </p:txBody>
      </p:sp>
    </p:spTree>
    <p:extLst>
      <p:ext uri="{BB962C8B-B14F-4D97-AF65-F5344CB8AC3E}">
        <p14:creationId xmlns:p14="http://schemas.microsoft.com/office/powerpoint/2010/main" val="173143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Цілі вивозу капіталу</a:t>
            </a:r>
            <a:r>
              <a:rPr lang="uk-U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27" y="908720"/>
            <a:ext cx="8928992" cy="5472608"/>
          </a:xfrm>
        </p:spPr>
        <p:txBody>
          <a:bodyPr>
            <a:normAutofit/>
          </a:bodyPr>
          <a:lstStyle/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dirty="0"/>
              <a:t>одержання підприємницького прибутку</a:t>
            </a:r>
            <a:r>
              <a:rPr lang="uk-UA" sz="2600" dirty="0" smtClean="0"/>
              <a:t>; </a:t>
            </a:r>
            <a:endParaRPr lang="uk-UA" sz="2600" dirty="0"/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dirty="0" smtClean="0"/>
              <a:t>одержання  відсотків  за  надання  капіталу  у грошовій формі; </a:t>
            </a:r>
            <a:endParaRPr lang="uk-UA" sz="2600" dirty="0"/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dirty="0"/>
              <a:t>забезпечення  довгострокових  економічних інтересів власників капіталу</a:t>
            </a:r>
            <a:r>
              <a:rPr lang="uk-UA" sz="2600" dirty="0" smtClean="0"/>
              <a:t>; </a:t>
            </a:r>
            <a:endParaRPr lang="uk-UA" sz="2600" dirty="0"/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dirty="0"/>
              <a:t>встановлення  контролю  за  господарською  діяльністю компаній – імпортерів </a:t>
            </a:r>
            <a:r>
              <a:rPr lang="uk-UA" sz="2600" dirty="0" smtClean="0"/>
              <a:t>капіталу</a:t>
            </a:r>
            <a:r>
              <a:rPr lang="uk-UA" sz="2400" dirty="0" smtClean="0"/>
              <a:t>.</a:t>
            </a:r>
          </a:p>
          <a:p>
            <a:pPr marL="36576" indent="0">
              <a:buNone/>
            </a:pPr>
            <a:r>
              <a:rPr lang="uk-UA" sz="2400" dirty="0" smtClean="0"/>
              <a:t>	За ознакою </a:t>
            </a:r>
            <a:r>
              <a:rPr lang="uk-UA" sz="2400" dirty="0" smtClean="0">
                <a:solidFill>
                  <a:srgbClr val="FFFF00"/>
                </a:solidFill>
              </a:rPr>
              <a:t>власності на капітал </a:t>
            </a:r>
            <a:r>
              <a:rPr lang="uk-UA" sz="2400" dirty="0" smtClean="0"/>
              <a:t>виокремлюють: </a:t>
            </a:r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lphaLcPeriod"/>
            </a:pPr>
            <a:r>
              <a:rPr lang="uk-UA" sz="2400" dirty="0" smtClean="0">
                <a:solidFill>
                  <a:srgbClr val="00B0F0"/>
                </a:solidFill>
              </a:rPr>
              <a:t>вивіз  приватного  капіталу  </a:t>
            </a:r>
            <a:r>
              <a:rPr lang="uk-UA" sz="2400" dirty="0" smtClean="0"/>
              <a:t>–  переміщення  за кордон  матеріальних  цінностей,  грошових  засобів,  які належать приватним особам; </a:t>
            </a:r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lphaLcPeriod"/>
            </a:pPr>
            <a:r>
              <a:rPr lang="uk-UA" sz="2400" dirty="0" smtClean="0">
                <a:solidFill>
                  <a:srgbClr val="00B0F0"/>
                </a:solidFill>
              </a:rPr>
              <a:t>вивіз </a:t>
            </a:r>
            <a:r>
              <a:rPr lang="uk-UA" sz="2400" dirty="0">
                <a:solidFill>
                  <a:srgbClr val="00B0F0"/>
                </a:solidFill>
              </a:rPr>
              <a:t>державного капіталу</a:t>
            </a:r>
            <a:r>
              <a:rPr lang="ru-RU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99663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552728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uk-UA" sz="2600" dirty="0" smtClean="0"/>
              <a:t>	За </a:t>
            </a:r>
            <a:r>
              <a:rPr lang="uk-UA" sz="2600" dirty="0"/>
              <a:t>ознакою </a:t>
            </a:r>
            <a:r>
              <a:rPr lang="uk-UA" sz="2600" dirty="0">
                <a:solidFill>
                  <a:srgbClr val="FFFF00"/>
                </a:solidFill>
              </a:rPr>
              <a:t>одержання прибутку </a:t>
            </a:r>
            <a:r>
              <a:rPr lang="uk-UA" sz="2600" dirty="0"/>
              <a:t>на капітал його </a:t>
            </a:r>
            <a:r>
              <a:rPr lang="uk-UA" sz="2600" dirty="0" smtClean="0"/>
              <a:t>вивіз поділяється </a:t>
            </a:r>
            <a:r>
              <a:rPr lang="uk-UA" sz="2600" dirty="0"/>
              <a:t>н</a:t>
            </a:r>
            <a:r>
              <a:rPr lang="ru-RU" sz="2600" dirty="0" smtClean="0"/>
              <a:t>а:</a:t>
            </a:r>
            <a:endParaRPr lang="uk-UA" sz="2600" dirty="0"/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dirty="0"/>
              <a:t>вивіз  </a:t>
            </a:r>
            <a:r>
              <a:rPr lang="uk-UA" sz="2600" dirty="0">
                <a:solidFill>
                  <a:srgbClr val="FFFF00"/>
                </a:solidFill>
              </a:rPr>
              <a:t>підприємницького  капіталу  </a:t>
            </a:r>
            <a:r>
              <a:rPr lang="uk-UA" sz="2600" dirty="0"/>
              <a:t>–  </a:t>
            </a:r>
            <a:r>
              <a:rPr lang="uk-UA" sz="2600" dirty="0" smtClean="0"/>
              <a:t>довгострокові зарубіжні  </a:t>
            </a:r>
            <a:r>
              <a:rPr lang="uk-UA" sz="2600" dirty="0"/>
              <a:t>інвестиції,  які  ведуть  до  створення  за  </a:t>
            </a:r>
            <a:r>
              <a:rPr lang="uk-UA" sz="2600" dirty="0" smtClean="0"/>
              <a:t>кордоном філій</a:t>
            </a:r>
            <a:r>
              <a:rPr lang="uk-UA" sz="2600" dirty="0"/>
              <a:t>,  дочірніх  компаній  та  спільних  підприємств.  </a:t>
            </a:r>
            <a:r>
              <a:rPr lang="uk-UA" sz="2600" dirty="0" smtClean="0"/>
              <a:t>До нього зараховують: </a:t>
            </a:r>
            <a:endParaRPr lang="uk-UA" sz="2600" dirty="0"/>
          </a:p>
          <a:p>
            <a:pPr marL="338328" lvl="1" indent="0">
              <a:buNone/>
            </a:pPr>
            <a:r>
              <a:rPr lang="uk-UA" sz="2200" dirty="0"/>
              <a:t>-  </a:t>
            </a:r>
            <a:r>
              <a:rPr lang="uk-UA" i="1" dirty="0">
                <a:solidFill>
                  <a:srgbClr val="92D050"/>
                </a:solidFill>
              </a:rPr>
              <a:t>прямі  інвестиції  </a:t>
            </a:r>
            <a:r>
              <a:rPr lang="uk-UA" dirty="0"/>
              <a:t>–  капіталовкладення  у  </a:t>
            </a:r>
            <a:r>
              <a:rPr lang="uk-UA" dirty="0" smtClean="0"/>
              <a:t>підприємства за </a:t>
            </a:r>
            <a:r>
              <a:rPr lang="uk-UA" dirty="0"/>
              <a:t>кордоном, які забезпечують контроль над ними з </a:t>
            </a:r>
            <a:r>
              <a:rPr lang="uk-UA" dirty="0" smtClean="0"/>
              <a:t>боку </a:t>
            </a:r>
            <a:r>
              <a:rPr lang="uk-UA" dirty="0"/>
              <a:t>інвестора.  </a:t>
            </a:r>
          </a:p>
          <a:p>
            <a:pPr marL="338328" lvl="1" indent="0">
              <a:buNone/>
            </a:pPr>
            <a:r>
              <a:rPr lang="uk-UA" dirty="0" smtClean="0"/>
              <a:t>-  </a:t>
            </a:r>
            <a:r>
              <a:rPr lang="uk-UA" i="1" dirty="0" smtClean="0">
                <a:solidFill>
                  <a:srgbClr val="92D050"/>
                </a:solidFill>
              </a:rPr>
              <a:t>портфельні </a:t>
            </a:r>
            <a:r>
              <a:rPr lang="uk-UA" i="1" dirty="0">
                <a:solidFill>
                  <a:srgbClr val="92D050"/>
                </a:solidFill>
              </a:rPr>
              <a:t>інвестиції </a:t>
            </a:r>
            <a:r>
              <a:rPr lang="uk-UA" dirty="0"/>
              <a:t>– капіталовкладення в іноземні </a:t>
            </a:r>
            <a:r>
              <a:rPr lang="uk-UA" dirty="0" smtClean="0"/>
              <a:t>цінні  </a:t>
            </a:r>
            <a:r>
              <a:rPr lang="uk-UA" dirty="0"/>
              <a:t>папери  (акції)  з  метою  одержання  доходу  на </a:t>
            </a:r>
            <a:r>
              <a:rPr lang="uk-UA" dirty="0" smtClean="0"/>
              <a:t>капітал</a:t>
            </a:r>
            <a:r>
              <a:rPr lang="uk-UA" sz="2200" dirty="0" smtClean="0"/>
              <a:t>.</a:t>
            </a:r>
          </a:p>
          <a:p>
            <a:pPr marL="493200" lvl="1" indent="-514350">
              <a:buClr>
                <a:srgbClr val="00B0F0"/>
              </a:buClr>
              <a:buSzPct val="100000"/>
              <a:buFont typeface="+mj-lt"/>
              <a:buAutoNum type="arabicParenR" startAt="2"/>
            </a:pPr>
            <a:r>
              <a:rPr lang="uk-UA" dirty="0" smtClean="0"/>
              <a:t>вивіз  </a:t>
            </a:r>
            <a:r>
              <a:rPr lang="uk-UA" dirty="0">
                <a:solidFill>
                  <a:srgbClr val="FFFF00"/>
                </a:solidFill>
              </a:rPr>
              <a:t>позичкового  капіталу  </a:t>
            </a:r>
            <a:r>
              <a:rPr lang="uk-UA" dirty="0" smtClean="0"/>
              <a:t>–  така  форма  вивозу капіталу, коли капітал віддається в позику під відсотки та у формі придбання інструментів боргу (облігацій). До нього належать: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0362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552728"/>
          </a:xfrm>
        </p:spPr>
        <p:txBody>
          <a:bodyPr>
            <a:normAutofit/>
          </a:bodyPr>
          <a:lstStyle/>
          <a:p>
            <a:pPr marL="338328" lvl="1" indent="0">
              <a:buNone/>
            </a:pPr>
            <a:r>
              <a:rPr lang="uk-UA" dirty="0" smtClean="0"/>
              <a:t>- </a:t>
            </a:r>
            <a:r>
              <a:rPr lang="uk-UA" i="1" dirty="0" smtClean="0">
                <a:solidFill>
                  <a:srgbClr val="92D050"/>
                </a:solidFill>
              </a:rPr>
              <a:t>міжнародний  кредит  </a:t>
            </a:r>
            <a:r>
              <a:rPr lang="uk-UA" dirty="0"/>
              <a:t>–  позика  у  грошовій  або товарній  формі,  яка  надається  кредитором  однієї країни  позичальнику  іншої  країни  на  умовах </a:t>
            </a:r>
            <a:r>
              <a:rPr lang="uk-UA" dirty="0">
                <a:solidFill>
                  <a:srgbClr val="FFFF00"/>
                </a:solidFill>
              </a:rPr>
              <a:t>терміновості, повернення, виплати відсотків</a:t>
            </a:r>
            <a:r>
              <a:rPr lang="uk-UA" dirty="0" smtClean="0"/>
              <a:t>;  </a:t>
            </a:r>
            <a:endParaRPr lang="uk-UA" dirty="0"/>
          </a:p>
          <a:p>
            <a:pPr marL="338328" lvl="1" indent="0">
              <a:buNone/>
            </a:pPr>
            <a:r>
              <a:rPr lang="uk-UA" dirty="0" smtClean="0"/>
              <a:t>- </a:t>
            </a:r>
            <a:r>
              <a:rPr lang="uk-UA" i="1" dirty="0" smtClean="0">
                <a:solidFill>
                  <a:srgbClr val="92D050"/>
                </a:solidFill>
              </a:rPr>
              <a:t>пільговий  кредит  </a:t>
            </a:r>
            <a:r>
              <a:rPr lang="uk-UA" dirty="0" smtClean="0"/>
              <a:t>–  міжнародний  кредит,  який </a:t>
            </a:r>
          </a:p>
          <a:p>
            <a:pPr marL="338328" lvl="1" indent="0">
              <a:buNone/>
            </a:pPr>
            <a:r>
              <a:rPr lang="uk-UA" dirty="0" smtClean="0"/>
              <a:t>надається на пільгових умовах</a:t>
            </a:r>
            <a:r>
              <a:rPr lang="uk-UA" sz="2200" dirty="0" smtClean="0"/>
              <a:t>; </a:t>
            </a:r>
          </a:p>
          <a:p>
            <a:pPr marL="338328" lvl="1" indent="0">
              <a:buNone/>
            </a:pPr>
            <a:r>
              <a:rPr lang="uk-UA" sz="2200" dirty="0" smtClean="0"/>
              <a:t>- </a:t>
            </a:r>
            <a:r>
              <a:rPr lang="uk-UA" i="1" dirty="0">
                <a:solidFill>
                  <a:srgbClr val="92D050"/>
                </a:solidFill>
              </a:rPr>
              <a:t>міжнародні  облігації  </a:t>
            </a:r>
            <a:r>
              <a:rPr lang="uk-UA" dirty="0"/>
              <a:t>–  цінні  папери    (інструменти </a:t>
            </a:r>
          </a:p>
          <a:p>
            <a:pPr marL="338328" lvl="1" indent="0">
              <a:buNone/>
            </a:pPr>
            <a:r>
              <a:rPr lang="uk-UA" dirty="0"/>
              <a:t>боргу),  які  емітент  продає  за  </a:t>
            </a:r>
            <a:r>
              <a:rPr lang="uk-UA" dirty="0" smtClean="0"/>
              <a:t>посередництва міжнародних  </a:t>
            </a:r>
            <a:r>
              <a:rPr lang="uk-UA" dirty="0"/>
              <a:t>фінансових  інститутів  </a:t>
            </a:r>
            <a:r>
              <a:rPr lang="uk-UA" dirty="0" smtClean="0"/>
              <a:t>міжнародним інвесторам</a:t>
            </a:r>
            <a:r>
              <a:rPr lang="uk-UA" dirty="0"/>
              <a:t>,  а  останні  мають  право  </a:t>
            </a:r>
            <a:r>
              <a:rPr lang="uk-UA" dirty="0" smtClean="0"/>
              <a:t>періодично отримувати  </a:t>
            </a:r>
            <a:r>
              <a:rPr lang="uk-UA" dirty="0"/>
              <a:t>відсотки  від  номінальної  вартості </a:t>
            </a:r>
          </a:p>
          <a:p>
            <a:pPr marL="338328" lvl="1" indent="0">
              <a:buNone/>
            </a:pPr>
            <a:r>
              <a:rPr lang="uk-UA" dirty="0"/>
              <a:t>облігацій  та  пред’явити  їх  емітенту  у  визначений  час </a:t>
            </a:r>
            <a:r>
              <a:rPr lang="uk-UA" dirty="0" smtClean="0"/>
              <a:t>для  </a:t>
            </a:r>
            <a:r>
              <a:rPr lang="uk-UA" dirty="0"/>
              <a:t>відшкодування  вартості,  а  також  продавати  за </a:t>
            </a:r>
            <a:r>
              <a:rPr lang="uk-UA" dirty="0" smtClean="0"/>
              <a:t>ринковою </a:t>
            </a:r>
            <a:r>
              <a:rPr lang="uk-UA" dirty="0"/>
              <a:t>вартістю на вторинних ринках:</a:t>
            </a:r>
          </a:p>
        </p:txBody>
      </p:sp>
    </p:spTree>
    <p:extLst>
      <p:ext uri="{BB962C8B-B14F-4D97-AF65-F5344CB8AC3E}">
        <p14:creationId xmlns:p14="http://schemas.microsoft.com/office/powerpoint/2010/main" val="2204616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332656"/>
            <a:ext cx="8928992" cy="6336704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rgbClr val="FFC000"/>
                </a:solidFill>
              </a:rPr>
              <a:t>Прямі </a:t>
            </a:r>
            <a:r>
              <a:rPr lang="uk-UA" sz="2400" dirty="0">
                <a:solidFill>
                  <a:srgbClr val="FFC000"/>
                </a:solidFill>
              </a:rPr>
              <a:t>інвестиції </a:t>
            </a:r>
            <a:r>
              <a:rPr lang="uk-UA" sz="2400" dirty="0"/>
              <a:t>– це категорія міжнародної </a:t>
            </a:r>
            <a:r>
              <a:rPr lang="uk-UA" sz="2400" dirty="0" smtClean="0"/>
              <a:t>діяльності, яка  </a:t>
            </a:r>
            <a:r>
              <a:rPr lang="uk-UA" sz="2400" dirty="0"/>
              <a:t>відображає  прагнення  інституційної  одиниці  – </a:t>
            </a:r>
            <a:r>
              <a:rPr lang="uk-UA" sz="2400" dirty="0" smtClean="0"/>
              <a:t>резидента </a:t>
            </a:r>
            <a:r>
              <a:rPr lang="uk-UA" sz="2400" dirty="0"/>
              <a:t>однієї країни здійснювати контроль чи справляти </a:t>
            </a:r>
            <a:r>
              <a:rPr lang="uk-UA" sz="2400" dirty="0" smtClean="0"/>
              <a:t>стійкий </a:t>
            </a:r>
            <a:r>
              <a:rPr lang="uk-UA" sz="2400" dirty="0"/>
              <a:t>вплив на діяльність підприємства, яке є резидентом </a:t>
            </a:r>
            <a:r>
              <a:rPr lang="uk-UA" sz="2400" dirty="0" smtClean="0"/>
              <a:t>іншої </a:t>
            </a:r>
            <a:r>
              <a:rPr lang="uk-UA" sz="2400" dirty="0"/>
              <a:t>країни, що досягається шляхом участі в капіталі; </a:t>
            </a:r>
          </a:p>
          <a:p>
            <a:r>
              <a:rPr lang="uk-UA" sz="2400" dirty="0"/>
              <a:t>Вважається,  що </a:t>
            </a:r>
            <a:r>
              <a:rPr lang="uk-UA" sz="2400" i="1" dirty="0" smtClean="0">
                <a:solidFill>
                  <a:srgbClr val="FFFF00"/>
                </a:solidFill>
              </a:rPr>
              <a:t>підприємство  </a:t>
            </a:r>
            <a:r>
              <a:rPr lang="uk-UA" sz="2400" i="1" dirty="0">
                <a:solidFill>
                  <a:srgbClr val="FFFF00"/>
                </a:solidFill>
              </a:rPr>
              <a:t>є  під  впливом  інвестора</a:t>
            </a:r>
            <a:r>
              <a:rPr lang="uk-UA" sz="2400" dirty="0"/>
              <a:t>,  якщо  частка </a:t>
            </a:r>
            <a:r>
              <a:rPr lang="uk-UA" sz="2400" dirty="0" smtClean="0"/>
              <a:t>останнього  </a:t>
            </a:r>
            <a:r>
              <a:rPr lang="uk-UA" sz="2400" dirty="0"/>
              <a:t>в  статутному  капіталі  підприємства </a:t>
            </a:r>
            <a:r>
              <a:rPr lang="uk-UA" sz="2400" dirty="0" smtClean="0"/>
              <a:t>становить  </a:t>
            </a:r>
            <a:r>
              <a:rPr lang="uk-UA" sz="2400" dirty="0"/>
              <a:t>від  10  до  50  відсотків</a:t>
            </a:r>
            <a:r>
              <a:rPr lang="uk-UA" sz="2400" dirty="0" smtClean="0"/>
              <a:t>. </a:t>
            </a:r>
            <a:endParaRPr lang="uk-UA" sz="2400" dirty="0"/>
          </a:p>
          <a:p>
            <a:r>
              <a:rPr lang="uk-UA" sz="2400" dirty="0"/>
              <a:t>Якщо  інвестор  безпосередньо  </a:t>
            </a:r>
            <a:r>
              <a:rPr lang="uk-UA" sz="2400" i="1" dirty="0">
                <a:solidFill>
                  <a:srgbClr val="FFFF00"/>
                </a:solidFill>
              </a:rPr>
              <a:t>володіє  інструментами участі  в  капіталі</a:t>
            </a:r>
            <a:r>
              <a:rPr lang="uk-UA" sz="2400" dirty="0"/>
              <a:t>,  що  забезпечують  йому  </a:t>
            </a:r>
            <a:r>
              <a:rPr lang="uk-UA" sz="2400" i="1" dirty="0">
                <a:solidFill>
                  <a:srgbClr val="FFFF00"/>
                </a:solidFill>
              </a:rPr>
              <a:t>10  або  більше відсотків  голосів</a:t>
            </a:r>
            <a:r>
              <a:rPr lang="uk-UA" sz="2400" dirty="0"/>
              <a:t>  в  управлінні  підприємства,  то </a:t>
            </a:r>
            <a:r>
              <a:rPr lang="uk-UA" sz="2400" dirty="0" smtClean="0"/>
              <a:t>вважається</a:t>
            </a:r>
            <a:r>
              <a:rPr lang="uk-UA" sz="2400" dirty="0"/>
              <a:t>, що вкладення коштів, майна, цінних </a:t>
            </a:r>
            <a:r>
              <a:rPr lang="uk-UA" sz="2400" dirty="0" smtClean="0"/>
              <a:t>паперів тощо</a:t>
            </a:r>
            <a:r>
              <a:rPr lang="uk-UA" sz="2400" dirty="0"/>
              <a:t>, </a:t>
            </a:r>
            <a:r>
              <a:rPr lang="uk-UA" sz="2400" i="1" dirty="0">
                <a:solidFill>
                  <a:srgbClr val="FFFF00"/>
                </a:solidFill>
              </a:rPr>
              <a:t>мають характер прямих інвестицій</a:t>
            </a:r>
            <a:r>
              <a:rPr lang="uk-UA" sz="2400" dirty="0" smtClean="0"/>
              <a:t>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5041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332656"/>
            <a:ext cx="8928992" cy="6336704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rgbClr val="FFC000"/>
                </a:solidFill>
              </a:rPr>
              <a:t>Портфельні  інвестиції  </a:t>
            </a:r>
            <a:r>
              <a:rPr lang="uk-UA" sz="2400" dirty="0"/>
              <a:t>–  транскордонні  операції  і залишки,  пов’язані  з  борговими  цінними  паперами  або цінними  паперами,  що  забезпечують  участь  у  капіталі, крім  тих,  що  належать  до  складу  прямих  інвестицій  або резервних  активів.  </a:t>
            </a:r>
            <a:endParaRPr lang="uk-UA" sz="2400" dirty="0" smtClean="0"/>
          </a:p>
          <a:p>
            <a:r>
              <a:rPr lang="uk-UA" sz="2400" dirty="0" smtClean="0"/>
              <a:t>До  </a:t>
            </a:r>
            <a:r>
              <a:rPr lang="uk-UA" sz="2400" dirty="0"/>
              <a:t>складу  </a:t>
            </a:r>
            <a:r>
              <a:rPr lang="uk-UA" sz="2400" i="1" dirty="0">
                <a:solidFill>
                  <a:srgbClr val="FFFF00"/>
                </a:solidFill>
              </a:rPr>
              <a:t>портфельних  інвестицій </a:t>
            </a:r>
            <a:r>
              <a:rPr lang="uk-UA" sz="2400" i="1" dirty="0" smtClean="0">
                <a:solidFill>
                  <a:srgbClr val="FFFF00"/>
                </a:solidFill>
              </a:rPr>
              <a:t>належать</a:t>
            </a:r>
            <a:r>
              <a:rPr lang="uk-UA" sz="2400" dirty="0" smtClean="0"/>
              <a:t>:  </a:t>
            </a:r>
            <a:r>
              <a:rPr lang="uk-UA" sz="2400" dirty="0"/>
              <a:t>акції,  облігації,  інші  цінні  папери,  які  купуються  переважно  з  метою  отримання  доходу.  Для  кожного  виду фінансового  інструменту  здійснюється  розподіл  операцій за  внутрішніми  секторами  економіки  та  за  строковістю інструменту – на довгострокові та </a:t>
            </a:r>
            <a:r>
              <a:rPr lang="uk-UA" sz="2400" dirty="0" smtClean="0"/>
              <a:t>короткострокові.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02268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99412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4.2</a:t>
            </a:r>
            <a:r>
              <a:rPr lang="ru-RU" sz="3200" dirty="0"/>
              <a:t>. </a:t>
            </a:r>
            <a:r>
              <a:rPr lang="uk-UA" sz="3200" dirty="0"/>
              <a:t>Україна на міжнародному інвестиційному ринку</a:t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496944" cy="4886003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Рейтинг інвестиційної привабливості країн </a:t>
            </a:r>
            <a:r>
              <a:rPr lang="uk-UA" dirty="0" smtClean="0"/>
              <a:t>світу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 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Compass </a:t>
            </a:r>
            <a:r>
              <a:rPr lang="uk-UA" dirty="0"/>
              <a:t>за 2015 рік, </a:t>
            </a:r>
            <a:r>
              <a:rPr lang="uk-UA" dirty="0" smtClean="0"/>
              <a:t>опублікованому компанією  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BDO</a:t>
            </a:r>
            <a:r>
              <a:rPr lang="en-US" dirty="0"/>
              <a:t>, </a:t>
            </a:r>
            <a:r>
              <a:rPr lang="uk-UA" dirty="0" smtClean="0"/>
              <a:t>Україна  </a:t>
            </a:r>
            <a:r>
              <a:rPr lang="uk-UA" dirty="0"/>
              <a:t>в  рейтингу  розташовується </a:t>
            </a:r>
            <a:r>
              <a:rPr lang="uk-UA" dirty="0" smtClean="0"/>
              <a:t>на </a:t>
            </a:r>
            <a:r>
              <a:rPr lang="uk-UA" dirty="0" smtClean="0">
                <a:solidFill>
                  <a:srgbClr val="FFFF00"/>
                </a:solidFill>
              </a:rPr>
              <a:t>89</a:t>
            </a:r>
            <a:r>
              <a:rPr lang="uk-UA" dirty="0" smtClean="0"/>
              <a:t> </a:t>
            </a:r>
            <a:r>
              <a:rPr lang="uk-UA" dirty="0"/>
              <a:t>місці  </a:t>
            </a:r>
            <a:r>
              <a:rPr lang="uk-UA" dirty="0" smtClean="0"/>
              <a:t>(хоча  </a:t>
            </a:r>
            <a:r>
              <a:rPr lang="uk-UA" dirty="0"/>
              <a:t>у  2014  році  наша  країна  займала </a:t>
            </a:r>
            <a:r>
              <a:rPr lang="uk-UA" dirty="0">
                <a:solidFill>
                  <a:srgbClr val="FFFF00"/>
                </a:solidFill>
              </a:rPr>
              <a:t>109 </a:t>
            </a:r>
            <a:r>
              <a:rPr lang="uk-UA" dirty="0"/>
              <a:t>місце</a:t>
            </a:r>
            <a:r>
              <a:rPr lang="uk-UA" dirty="0" smtClean="0"/>
              <a:t>)</a:t>
            </a:r>
          </a:p>
          <a:p>
            <a:r>
              <a:rPr lang="uk-UA" dirty="0" smtClean="0"/>
              <a:t>Україна піднялася на сім позицій у </a:t>
            </a:r>
            <a:r>
              <a:rPr lang="uk-UA" dirty="0" smtClean="0">
                <a:hlinkClick r:id="rId2"/>
              </a:rPr>
              <a:t>рейтингу </a:t>
            </a:r>
            <a:r>
              <a:rPr lang="uk-UA" dirty="0" err="1" smtClean="0">
                <a:hlinkClick r:id="rId2"/>
              </a:rPr>
              <a:t>Doing</a:t>
            </a:r>
            <a:r>
              <a:rPr lang="uk-UA" dirty="0" smtClean="0">
                <a:hlinkClick r:id="rId2"/>
              </a:rPr>
              <a:t> </a:t>
            </a:r>
            <a:r>
              <a:rPr lang="uk-UA" dirty="0" err="1" smtClean="0">
                <a:hlinkClick r:id="rId2"/>
              </a:rPr>
              <a:t>Business</a:t>
            </a:r>
            <a:r>
              <a:rPr lang="uk-UA" dirty="0" smtClean="0"/>
              <a:t>, зайнявши 64-те місце серед 190 держав. Про це йдеться в </a:t>
            </a:r>
            <a:r>
              <a:rPr lang="uk-UA" dirty="0" smtClean="0">
                <a:hlinkClick r:id="rId3"/>
              </a:rPr>
              <a:t>повідомленні уряду</a:t>
            </a:r>
            <a:r>
              <a:rPr lang="ru-RU" dirty="0" smtClean="0"/>
              <a:t>.</a:t>
            </a:r>
            <a:r>
              <a:rPr lang="uk-UA" dirty="0" smtClean="0"/>
              <a:t> </a:t>
            </a:r>
          </a:p>
          <a:p>
            <a:r>
              <a:rPr lang="uk-UA" dirty="0"/>
              <a:t>Україна поліпшила свої показники за шістьма з </a:t>
            </a:r>
            <a:r>
              <a:rPr lang="uk-UA" dirty="0">
                <a:solidFill>
                  <a:srgbClr val="FFC000"/>
                </a:solidFill>
              </a:rPr>
              <a:t>10 індикаторів</a:t>
            </a:r>
            <a:r>
              <a:rPr lang="uk-UA" dirty="0"/>
              <a:t>, які враховує </a:t>
            </a:r>
            <a:r>
              <a:rPr lang="uk-UA" dirty="0">
                <a:solidFill>
                  <a:srgbClr val="FFC000"/>
                </a:solidFill>
              </a:rPr>
              <a:t>Світовий банк </a:t>
            </a:r>
            <a:r>
              <a:rPr lang="uk-UA" dirty="0"/>
              <a:t>під час складання рейтингу. Найбільший прогрес стався за показником "</a:t>
            </a:r>
            <a:r>
              <a:rPr lang="uk-UA" dirty="0">
                <a:solidFill>
                  <a:srgbClr val="FFC000"/>
                </a:solidFill>
              </a:rPr>
              <a:t>Захист міноритарних акціонерів</a:t>
            </a:r>
            <a:r>
              <a:rPr lang="uk-UA" dirty="0"/>
              <a:t>", за ним Україна піднялася відразу на 27 пунктів завдяки відкриттю </a:t>
            </a:r>
            <a:r>
              <a:rPr lang="uk-UA" dirty="0" smtClean="0"/>
              <a:t>інформації </a:t>
            </a:r>
            <a:r>
              <a:rPr lang="uk-UA" dirty="0"/>
              <a:t>про кінцевих </a:t>
            </a:r>
            <a:r>
              <a:rPr lang="uk-UA" dirty="0" smtClean="0"/>
              <a:t>здобувачів вигоди. </a:t>
            </a:r>
          </a:p>
          <a:p>
            <a:r>
              <a:rPr lang="uk-UA" dirty="0" smtClean="0"/>
              <a:t>Також поліпшилися позиції за показниками "</a:t>
            </a:r>
            <a:r>
              <a:rPr lang="uk-UA" dirty="0">
                <a:solidFill>
                  <a:srgbClr val="FFC000"/>
                </a:solidFill>
              </a:rPr>
              <a:t>Отримання дозволу на будівництво</a:t>
            </a:r>
            <a:r>
              <a:rPr lang="uk-UA" dirty="0" smtClean="0"/>
              <a:t>", "</a:t>
            </a:r>
            <a:r>
              <a:rPr lang="uk-UA" dirty="0">
                <a:solidFill>
                  <a:srgbClr val="FFC000"/>
                </a:solidFill>
              </a:rPr>
              <a:t>Підключення до електромереж</a:t>
            </a:r>
            <a:r>
              <a:rPr lang="uk-UA" dirty="0" smtClean="0"/>
              <a:t>", "</a:t>
            </a:r>
            <a:r>
              <a:rPr lang="uk-UA" dirty="0">
                <a:solidFill>
                  <a:srgbClr val="FFC000"/>
                </a:solidFill>
              </a:rPr>
              <a:t>Міжнародна торгівля</a:t>
            </a:r>
            <a:r>
              <a:rPr lang="uk-UA" dirty="0" smtClean="0"/>
              <a:t>", "</a:t>
            </a:r>
            <a:r>
              <a:rPr lang="uk-UA" dirty="0">
                <a:solidFill>
                  <a:srgbClr val="FFC000"/>
                </a:solidFill>
              </a:rPr>
              <a:t>Реєстрація майна</a:t>
            </a:r>
            <a:r>
              <a:rPr lang="uk-UA" dirty="0" smtClean="0"/>
              <a:t>", "</a:t>
            </a:r>
            <a:r>
              <a:rPr lang="uk-UA" dirty="0">
                <a:solidFill>
                  <a:srgbClr val="FFC000"/>
                </a:solidFill>
              </a:rPr>
              <a:t>Доступ до кредитів</a:t>
            </a:r>
            <a:r>
              <a:rPr lang="uk-UA" dirty="0" smtClean="0"/>
              <a:t>".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50871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1552</TotalTime>
  <Words>964</Words>
  <Application>Microsoft Office PowerPoint</Application>
  <PresentationFormat>Экран (4:3)</PresentationFormat>
  <Paragraphs>68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Техническая</vt:lpstr>
      <vt:lpstr>Міжнародна економічна діяльність України</vt:lpstr>
      <vt:lpstr>Тема 4. Міжнародний рух капіталів і Україна </vt:lpstr>
      <vt:lpstr>4.1. Особливості сучасних інвестиційних процесів</vt:lpstr>
      <vt:lpstr>Цілі вивозу капіталу:</vt:lpstr>
      <vt:lpstr>Презентация PowerPoint</vt:lpstr>
      <vt:lpstr>Презентация PowerPoint</vt:lpstr>
      <vt:lpstr>Презентация PowerPoint</vt:lpstr>
      <vt:lpstr>Презентация PowerPoint</vt:lpstr>
      <vt:lpstr> 4.2. Україна на міжнародному інвестиційному ринку </vt:lpstr>
      <vt:lpstr>Рейтинг Doing Business</vt:lpstr>
      <vt:lpstr>4.3. Інвестиційна  політика  в  Україні</vt:lpstr>
      <vt:lpstr>Кроки до інвестиційної привабливості економіки України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Міжнародна економічна діяльність України</dc:title>
  <dc:creator>Юрій У</dc:creator>
  <cp:lastModifiedBy>Юрій У</cp:lastModifiedBy>
  <cp:revision>114</cp:revision>
  <dcterms:created xsi:type="dcterms:W3CDTF">2023-02-06T07:32:21Z</dcterms:created>
  <dcterms:modified xsi:type="dcterms:W3CDTF">2023-03-31T08:19:08Z</dcterms:modified>
</cp:coreProperties>
</file>