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83" r:id="rId3"/>
    <p:sldId id="284" r:id="rId4"/>
    <p:sldId id="261" r:id="rId5"/>
    <p:sldId id="281" r:id="rId6"/>
    <p:sldId id="257" r:id="rId7"/>
    <p:sldId id="285" r:id="rId8"/>
    <p:sldId id="286" r:id="rId9"/>
    <p:sldId id="258" r:id="rId10"/>
    <p:sldId id="259" r:id="rId11"/>
    <p:sldId id="260" r:id="rId12"/>
    <p:sldId id="262" r:id="rId13"/>
    <p:sldId id="263" r:id="rId14"/>
    <p:sldId id="264" r:id="rId15"/>
    <p:sldId id="265" r:id="rId16"/>
    <p:sldId id="266" r:id="rId17"/>
    <p:sldId id="268" r:id="rId18"/>
    <p:sldId id="267" r:id="rId19"/>
    <p:sldId id="269" r:id="rId20"/>
    <p:sldId id="270" r:id="rId21"/>
    <p:sldId id="272" r:id="rId22"/>
    <p:sldId id="271" r:id="rId23"/>
    <p:sldId id="276" r:id="rId24"/>
    <p:sldId id="277" r:id="rId25"/>
    <p:sldId id="278" r:id="rId26"/>
    <p:sldId id="279" r:id="rId27"/>
    <p:sldId id="280" r:id="rId28"/>
    <p:sldId id="273" r:id="rId29"/>
    <p:sldId id="274" r:id="rId30"/>
    <p:sldId id="275" r:id="rId31"/>
    <p:sldId id="282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9" d="100"/>
          <a:sy n="49" d="100"/>
        </p:scale>
        <p:origin x="16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3/9/2026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pro.bhub.com.ua/cosmetology/suchasni-metodi-ocinki-gidrataciyi-ta-biomehanichnih-vlastivostey-shkiri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Сучасні методи оцінки гідратації та біомеханічних властивостей шкіри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4260674" y="4860698"/>
            <a:ext cx="26887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2000" b="1" dirty="0">
                <a:latin typeface="Arial" panose="020B0604020202020204" pitchFamily="34" charset="0"/>
                <a:cs typeface="Arial" panose="020B0604020202020204" pitchFamily="34" charset="0"/>
              </a:rPr>
              <a:t>Modern Beauty Tech</a:t>
            </a: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891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3. Біомеханічні властивості: </a:t>
            </a:r>
            <a:r>
              <a:rPr lang="uk-UA" dirty="0" err="1" smtClean="0"/>
              <a:t>кутометрія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1930400"/>
            <a:ext cx="8267700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2196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4. </a:t>
            </a:r>
            <a:r>
              <a:rPr lang="uk-UA" dirty="0" smtClean="0"/>
              <a:t>Ультразвукове сканування шкіри (високочастотне УЗД)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2051483"/>
            <a:ext cx="8429625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7777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206" y="1477818"/>
            <a:ext cx="8596668" cy="1320800"/>
          </a:xfrm>
        </p:spPr>
        <p:txBody>
          <a:bodyPr/>
          <a:lstStyle/>
          <a:p>
            <a:r>
              <a:rPr lang="uk-UA" dirty="0" smtClean="0"/>
              <a:t>Сучасні пристрої для діагностики властивостей шкіри</a:t>
            </a:r>
            <a:endParaRPr lang="uk-UA" dirty="0"/>
          </a:p>
        </p:txBody>
      </p:sp>
      <p:sp>
        <p:nvSpPr>
          <p:cNvPr id="4" name="Прямокутник 3"/>
          <p:cNvSpPr/>
          <p:nvPr/>
        </p:nvSpPr>
        <p:spPr>
          <a:xfrm>
            <a:off x="2540000" y="3244518"/>
            <a:ext cx="737061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Сучасний тренд у розробці таких пристроїв 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це </a:t>
            </a:r>
            <a:r>
              <a:rPr lang="uk-UA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мультимодальність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k-UA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Наприклад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, розробляються «розумні </a:t>
            </a:r>
            <a:r>
              <a:rPr lang="uk-UA" sz="2000" dirty="0" err="1">
                <a:latin typeface="Arial" panose="020B0604020202020204" pitchFamily="34" charset="0"/>
                <a:cs typeface="Arial" panose="020B0604020202020204" pitchFamily="34" charset="0"/>
              </a:rPr>
              <a:t>патчі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wearable sensors</a:t>
            </a: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які наклеюються на шкіру і в реальному часі передають дані про гідратацію через </a:t>
            </a: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NFC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на телефон.</a:t>
            </a:r>
          </a:p>
        </p:txBody>
      </p:sp>
    </p:spTree>
    <p:extLst>
      <p:ext uri="{BB962C8B-B14F-4D97-AF65-F5344CB8AC3E}">
        <p14:creationId xmlns:p14="http://schemas.microsoft.com/office/powerpoint/2010/main" val="16352906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1. Серія </a:t>
            </a:r>
            <a:r>
              <a:rPr lang="en-AU" dirty="0" err="1"/>
              <a:t>MoistureMeter</a:t>
            </a:r>
            <a:r>
              <a:rPr lang="en-AU" dirty="0"/>
              <a:t> (</a:t>
            </a:r>
            <a:r>
              <a:rPr lang="en-AU" dirty="0" err="1"/>
              <a:t>Delfin</a:t>
            </a:r>
            <a:r>
              <a:rPr lang="en-AU" dirty="0"/>
              <a:t> Technologies, </a:t>
            </a:r>
            <a:r>
              <a:rPr lang="uk-UA" dirty="0"/>
              <a:t>Фінляндія)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519" y="2116570"/>
            <a:ext cx="8467725" cy="371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7210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2. </a:t>
            </a:r>
            <a:r>
              <a:rPr lang="en-AU" dirty="0" err="1"/>
              <a:t>Skintelligent</a:t>
            </a:r>
            <a:r>
              <a:rPr lang="en-AU" dirty="0"/>
              <a:t> </a:t>
            </a:r>
            <a:r>
              <a:rPr lang="uk-UA" dirty="0"/>
              <a:t>та </a:t>
            </a:r>
            <a:r>
              <a:rPr lang="en-AU" dirty="0"/>
              <a:t>AI-</a:t>
            </a:r>
            <a:r>
              <a:rPr lang="uk-UA" dirty="0"/>
              <a:t>аналізатори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1635414"/>
            <a:ext cx="8343900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5907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3. </a:t>
            </a:r>
            <a:r>
              <a:rPr lang="en-AU" dirty="0" err="1"/>
              <a:t>VapoMeter</a:t>
            </a:r>
            <a:r>
              <a:rPr lang="en-AU" dirty="0"/>
              <a:t> </a:t>
            </a:r>
            <a:r>
              <a:rPr lang="uk-UA" dirty="0"/>
              <a:t>та </a:t>
            </a:r>
            <a:r>
              <a:rPr lang="en-AU" dirty="0" err="1"/>
              <a:t>GPSkin</a:t>
            </a:r>
            <a:r>
              <a:rPr lang="en-AU" dirty="0"/>
              <a:t> </a:t>
            </a:r>
            <a:r>
              <a:rPr lang="en-AU" dirty="0" smtClean="0"/>
              <a:t>(</a:t>
            </a:r>
            <a:r>
              <a:rPr lang="uk-UA" dirty="0" smtClean="0"/>
              <a:t>оцінка бар'єру</a:t>
            </a:r>
            <a:r>
              <a:rPr lang="uk-UA" dirty="0"/>
              <a:t>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>
          <a:xfrm>
            <a:off x="677334" y="1776990"/>
            <a:ext cx="8382000" cy="326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7329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Порівняльна таблиця для інженерного аналізу</a:t>
            </a:r>
            <a:endParaRPr lang="uk-UA" dirty="0"/>
          </a:p>
        </p:txBody>
      </p:sp>
      <p:graphicFrame>
        <p:nvGraphicFramePr>
          <p:cNvPr id="4" name="Таблиця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0423566"/>
              </p:ext>
            </p:extLst>
          </p:nvPr>
        </p:nvGraphicFramePr>
        <p:xfrm>
          <a:off x="765687" y="2132562"/>
          <a:ext cx="8420664" cy="3937490"/>
        </p:xfrm>
        <a:graphic>
          <a:graphicData uri="http://schemas.openxmlformats.org/drawingml/2006/table">
            <a:tbl>
              <a:tblPr/>
              <a:tblGrid>
                <a:gridCol w="2105166">
                  <a:extLst>
                    <a:ext uri="{9D8B030D-6E8A-4147-A177-3AD203B41FA5}">
                      <a16:colId xmlns:a16="http://schemas.microsoft.com/office/drawing/2014/main" val="3719569453"/>
                    </a:ext>
                  </a:extLst>
                </a:gridCol>
                <a:gridCol w="2105166">
                  <a:extLst>
                    <a:ext uri="{9D8B030D-6E8A-4147-A177-3AD203B41FA5}">
                      <a16:colId xmlns:a16="http://schemas.microsoft.com/office/drawing/2014/main" val="3380588714"/>
                    </a:ext>
                  </a:extLst>
                </a:gridCol>
                <a:gridCol w="2105166">
                  <a:extLst>
                    <a:ext uri="{9D8B030D-6E8A-4147-A177-3AD203B41FA5}">
                      <a16:colId xmlns:a16="http://schemas.microsoft.com/office/drawing/2014/main" val="2197385163"/>
                    </a:ext>
                  </a:extLst>
                </a:gridCol>
                <a:gridCol w="2105166">
                  <a:extLst>
                    <a:ext uri="{9D8B030D-6E8A-4147-A177-3AD203B41FA5}">
                      <a16:colId xmlns:a16="http://schemas.microsoft.com/office/drawing/2014/main" val="3279005456"/>
                    </a:ext>
                  </a:extLst>
                </a:gridCol>
              </a:tblGrid>
              <a:tr h="776287">
                <a:tc>
                  <a:txBody>
                    <a:bodyPr/>
                    <a:lstStyle/>
                    <a:p>
                      <a:pPr rtl="0"/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Пристрій</a:t>
                      </a:r>
                      <a:endParaRPr lang="uk-UA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572" marR="89572" marT="119429" marB="119429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8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Вимірювана величина</a:t>
                      </a:r>
                      <a:endParaRPr lang="uk-UA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572" marR="89572" marT="119429" marB="119429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8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Технологія</a:t>
                      </a:r>
                      <a:endParaRPr lang="uk-UA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572" marR="89572" marT="119429" marB="119429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8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Глибина аналізу</a:t>
                      </a:r>
                      <a:endParaRPr lang="uk-UA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572" marR="89572" marT="119429" marB="119429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8708388"/>
                  </a:ext>
                </a:extLst>
              </a:tr>
              <a:tr h="776287">
                <a:tc>
                  <a:txBody>
                    <a:bodyPr/>
                    <a:lstStyle/>
                    <a:p>
                      <a:pPr rtl="0"/>
                      <a:r>
                        <a:rPr lang="en-AU" sz="18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Corneometer CM 825</a:t>
                      </a:r>
                      <a:endParaRPr lang="en-AU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572" marR="89572" marT="119429" marB="119429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Ємність (</a:t>
                      </a:r>
                      <a:r>
                        <a:rPr lang="en-A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hydration)</a:t>
                      </a:r>
                    </a:p>
                  </a:txBody>
                  <a:tcPr marL="89572" marR="89572" marT="119429" marB="119429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Ємнісний сенсор</a:t>
                      </a:r>
                    </a:p>
                  </a:txBody>
                  <a:tcPr marL="89572" marR="89572" marT="119429" marB="119429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10–20 мкм</a:t>
                      </a:r>
                    </a:p>
                  </a:txBody>
                  <a:tcPr marL="89572" marR="89572" marT="119429" marB="119429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0872166"/>
                  </a:ext>
                </a:extLst>
              </a:tr>
              <a:tr h="776287">
                <a:tc>
                  <a:txBody>
                    <a:bodyPr/>
                    <a:lstStyle/>
                    <a:p>
                      <a:pPr rtl="0"/>
                      <a:r>
                        <a:rPr lang="en-AU" sz="18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Cutometer Dual</a:t>
                      </a:r>
                      <a:endParaRPr lang="en-AU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572" marR="89572" marT="119429" marB="119429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Еластичність </a:t>
                      </a: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A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R0-R9)</a:t>
                      </a:r>
                      <a:endParaRPr lang="en-AU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572" marR="89572" marT="119429" marB="119429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Вакуум + оптика</a:t>
                      </a:r>
                    </a:p>
                  </a:txBody>
                  <a:tcPr marL="89572" marR="89572" marT="119429" marB="119429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Повна товщина шкіри</a:t>
                      </a:r>
                    </a:p>
                  </a:txBody>
                  <a:tcPr marL="89572" marR="89572" marT="119429" marB="119429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8241346"/>
                  </a:ext>
                </a:extLst>
              </a:tr>
              <a:tr h="776287">
                <a:tc>
                  <a:txBody>
                    <a:bodyPr/>
                    <a:lstStyle/>
                    <a:p>
                      <a:pPr rtl="0"/>
                      <a:r>
                        <a:rPr lang="en-AU" sz="18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VapoMeter</a:t>
                      </a:r>
                      <a:endParaRPr lang="en-AU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572" marR="89572" marT="119429" marB="119429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A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TEWL </a:t>
                      </a:r>
                      <a:r>
                        <a:rPr lang="en-A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(g/m2h)</a:t>
                      </a:r>
                      <a:endParaRPr lang="en-AU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572" marR="89572" marT="119429" marB="119429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Закрита камера (вологість)</a:t>
                      </a:r>
                    </a:p>
                  </a:txBody>
                  <a:tcPr marL="89572" marR="89572" marT="119429" marB="119429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Поверхня</a:t>
                      </a:r>
                    </a:p>
                  </a:txBody>
                  <a:tcPr marL="89572" marR="89572" marT="119429" marB="119429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152317"/>
                  </a:ext>
                </a:extLst>
              </a:tr>
              <a:tr h="776287">
                <a:tc>
                  <a:txBody>
                    <a:bodyPr/>
                    <a:lstStyle/>
                    <a:p>
                      <a:pPr rtl="0"/>
                      <a:r>
                        <a:rPr lang="en-AU" sz="18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MyotonPro</a:t>
                      </a:r>
                      <a:endParaRPr lang="en-AU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572" marR="89572" marT="119429" marB="119429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Тонус, жорсткість</a:t>
                      </a:r>
                    </a:p>
                  </a:txBody>
                  <a:tcPr marL="89572" marR="89572" marT="119429" marB="119429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Міометрія (імпульс)</a:t>
                      </a:r>
                    </a:p>
                  </a:txBody>
                  <a:tcPr marL="89572" marR="89572" marT="119429" marB="119429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20 мм (вкл.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м'язи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89572" marR="89572" marT="119429" marB="119429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50563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640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2327564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1. Розглянемо </a:t>
            </a:r>
            <a:r>
              <a:rPr lang="uk-UA" dirty="0"/>
              <a:t>схему побудови такого </a:t>
            </a:r>
            <a:r>
              <a:rPr lang="en-AU" dirty="0"/>
              <a:t>NFC-</a:t>
            </a:r>
            <a:r>
              <a:rPr lang="uk-UA" dirty="0"/>
              <a:t>датчика гідратації</a:t>
            </a:r>
            <a:br>
              <a:rPr lang="uk-UA" dirty="0"/>
            </a:br>
            <a:r>
              <a:rPr lang="uk-UA" dirty="0"/>
              <a:t>2. </a:t>
            </a:r>
            <a:r>
              <a:rPr lang="uk-UA" dirty="0" smtClean="0"/>
              <a:t>Інтерпретація </a:t>
            </a:r>
            <a:r>
              <a:rPr lang="en-AU" dirty="0" smtClean="0"/>
              <a:t>AI </a:t>
            </a:r>
            <a:r>
              <a:rPr lang="uk-UA" dirty="0"/>
              <a:t>в </a:t>
            </a:r>
            <a:r>
              <a:rPr lang="en-AU" dirty="0" err="1" smtClean="0"/>
              <a:t>Skintelligent</a:t>
            </a:r>
            <a:r>
              <a:rPr lang="en-AU" dirty="0" smtClean="0"/>
              <a:t> </a:t>
            </a:r>
            <a:r>
              <a:rPr lang="uk-UA" dirty="0" smtClean="0"/>
              <a:t>візуальні дані у </a:t>
            </a:r>
            <a:r>
              <a:rPr lang="uk-UA" dirty="0"/>
              <a:t>цифрові показники</a:t>
            </a:r>
            <a:br>
              <a:rPr lang="uk-UA" dirty="0"/>
            </a:br>
            <a:endParaRPr lang="uk-UA" dirty="0"/>
          </a:p>
        </p:txBody>
      </p:sp>
      <p:sp>
        <p:nvSpPr>
          <p:cNvPr id="4" name="Прямокутник 3"/>
          <p:cNvSpPr/>
          <p:nvPr/>
        </p:nvSpPr>
        <p:spPr>
          <a:xfrm>
            <a:off x="3048000" y="2967335"/>
            <a:ext cx="5624945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Це два найбільш прогресивні напрямки: один базується на «залізі» та мікроелектроніці, інший – на алгоритмах обробки зображень.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337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0170" y="212436"/>
            <a:ext cx="8596668" cy="1320800"/>
          </a:xfrm>
        </p:spPr>
        <p:txBody>
          <a:bodyPr/>
          <a:lstStyle/>
          <a:p>
            <a:r>
              <a:rPr lang="ru-RU" dirty="0"/>
              <a:t>1. </a:t>
            </a:r>
            <a:r>
              <a:rPr lang="uk-UA" dirty="0" smtClean="0"/>
              <a:t>Схема побудови гнучкого NFC-датчика гідратації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003377" y="1066439"/>
            <a:ext cx="6473801" cy="1251888"/>
          </a:xfrm>
        </p:spPr>
        <p:txBody>
          <a:bodyPr>
            <a:normAutofit/>
          </a:bodyPr>
          <a:lstStyle/>
          <a:p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Такі пристрої належать до класу </a:t>
            </a:r>
            <a:r>
              <a:rPr lang="en-A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Wearable Bioelectronics</a:t>
            </a:r>
            <a:r>
              <a:rPr lang="en-A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Вони не мають акумулятора, оскільки живляться від енергії електромагнітного поля смартфона (індуктивний зв'язок).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3377" y="2540000"/>
            <a:ext cx="6919838" cy="3777529"/>
          </a:xfrm>
          <a:prstGeom prst="rect">
            <a:avLst/>
          </a:prstGeom>
        </p:spPr>
      </p:pic>
      <p:sp>
        <p:nvSpPr>
          <p:cNvPr id="6" name="Прямокутник 5"/>
          <p:cNvSpPr/>
          <p:nvPr/>
        </p:nvSpPr>
        <p:spPr>
          <a:xfrm>
            <a:off x="280170" y="1582341"/>
            <a:ext cx="4836775" cy="4943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Ключові компоненти системи:</a:t>
            </a:r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Гнучка підкладка (</a:t>
            </a:r>
            <a:r>
              <a:rPr lang="en-AU" b="1" dirty="0">
                <a:latin typeface="Arial" panose="020B0604020202020204" pitchFamily="34" charset="0"/>
                <a:cs typeface="Arial" panose="020B0604020202020204" pitchFamily="34" charset="0"/>
              </a:rPr>
              <a:t>Substrate):</a:t>
            </a: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зазвичай використовується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поліімід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AU" dirty="0" err="1">
                <a:latin typeface="Arial" panose="020B0604020202020204" pitchFamily="34" charset="0"/>
                <a:cs typeface="Arial" panose="020B0604020202020204" pitchFamily="34" charset="0"/>
              </a:rPr>
              <a:t>Kapton</a:t>
            </a: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або силіконові еластомери, що здатні розтягуватися разом зі шкірою.</a:t>
            </a:r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Антена </a:t>
            </a:r>
            <a:r>
              <a:rPr lang="en-AU" b="1" dirty="0">
                <a:latin typeface="Arial" panose="020B0604020202020204" pitchFamily="34" charset="0"/>
                <a:cs typeface="Arial" panose="020B0604020202020204" pitchFamily="34" charset="0"/>
              </a:rPr>
              <a:t>NFC:</a:t>
            </a: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плоска котушка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з міді або срібних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наночорнил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, яка працює на частоті 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13,56 МГц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. Вона слугує і для живлення, і для передачі даних.</a:t>
            </a:r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Чіп-</a:t>
            </a:r>
            <a:r>
              <a:rPr lang="uk-UA" b="1" dirty="0" err="1">
                <a:latin typeface="Arial" panose="020B0604020202020204" pitchFamily="34" charset="0"/>
                <a:cs typeface="Arial" panose="020B0604020202020204" pitchFamily="34" charset="0"/>
              </a:rPr>
              <a:t>транспондер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AU" b="1" dirty="0">
                <a:latin typeface="Arial" panose="020B0604020202020204" pitchFamily="34" charset="0"/>
                <a:cs typeface="Arial" panose="020B0604020202020204" pitchFamily="34" charset="0"/>
              </a:rPr>
              <a:t>NFC IC):</a:t>
            </a: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енергоефективна мікросхема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, що містить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аналогово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-цифровий перетворювач (</a:t>
            </a: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ADC).</a:t>
            </a:r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uk-UA" b="1" dirty="0" err="1">
                <a:latin typeface="Arial" panose="020B0604020202020204" pitchFamily="34" charset="0"/>
                <a:cs typeface="Arial" panose="020B0604020202020204" pitchFamily="34" charset="0"/>
              </a:rPr>
              <a:t>Інтердигітальні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 електроди (</a:t>
            </a:r>
            <a:r>
              <a:rPr lang="en-AU" b="1" dirty="0">
                <a:latin typeface="Arial" panose="020B0604020202020204" pitchFamily="34" charset="0"/>
                <a:cs typeface="Arial" panose="020B0604020202020204" pitchFamily="34" charset="0"/>
              </a:rPr>
              <a:t>IDE):</a:t>
            </a: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сенсорна частина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. Це гребінчасті електроди, що створюють електричне поле, яке проникає в епідерміс.</a:t>
            </a:r>
          </a:p>
        </p:txBody>
      </p:sp>
    </p:spTree>
    <p:extLst>
      <p:ext uri="{BB962C8B-B14F-4D97-AF65-F5344CB8AC3E}">
        <p14:creationId xmlns:p14="http://schemas.microsoft.com/office/powerpoint/2010/main" val="304026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72535" y="294844"/>
            <a:ext cx="9205574" cy="3880773"/>
          </a:xfrm>
        </p:spPr>
        <p:txBody>
          <a:bodyPr/>
          <a:lstStyle/>
          <a:p>
            <a:pPr marL="0" indent="0">
              <a:buNone/>
            </a:pPr>
            <a:r>
              <a:rPr lang="uk-UA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Принцип роботи:</a:t>
            </a:r>
          </a:p>
          <a:p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 смартфон підноситься до датчика, у котушці </a:t>
            </a:r>
            <a:r>
              <a:rPr lang="uk-UA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індукується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струм. </a:t>
            </a:r>
            <a:endParaRPr lang="uk-UA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Мікросхема 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вимірює </a:t>
            </a:r>
            <a:r>
              <a:rPr lang="uk-UA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комплексний імпеданс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або ємність шкіри між електродами. </a:t>
            </a:r>
            <a:endParaRPr lang="uk-UA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Отримане 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аналогове значення </a:t>
            </a:r>
            <a:r>
              <a:rPr lang="uk-UA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оцифровується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і передається назад у додаток, де за калібрувальною кривою перераховується у відсотки гідратації.</a:t>
            </a:r>
          </a:p>
          <a:p>
            <a:endParaRPr lang="uk-UA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0140" y="2466139"/>
            <a:ext cx="7529206" cy="411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95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31152" y="913680"/>
            <a:ext cx="8596668" cy="4812865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Шкіра людини одна із головних органів, що у підтримці гомеостазу організму. Вивчення її функціонального стану є одним із перспективних напрямків у дерматології та </a:t>
            </a:r>
            <a:r>
              <a:rPr lang="uk-UA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дерматокосметології</a:t>
            </a: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k-UA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uk-UA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сучасній дерматології при оцінці ефективності лікувальних та косметичних засобів, що покращують стан шкіри, найпопулярнішими вважаються </a:t>
            </a:r>
            <a:r>
              <a:rPr lang="uk-UA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неінвазивні</a:t>
            </a: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біофізичні методи дослідження шкіри </a:t>
            </a:r>
            <a:r>
              <a:rPr lang="uk-UA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vivo</a:t>
            </a: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k-UA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uk-UA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Підвищення </a:t>
            </a: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інтересу дослідників до подібних методів пов'язане з їхньою доступністю, простотою та швидкістю виконання, інформативністю, можливістю статистичної обробки результатів</a:t>
            </a:r>
            <a:endParaRPr lang="uk-UA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91170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225" y="203200"/>
            <a:ext cx="10895830" cy="1320800"/>
          </a:xfrm>
        </p:spPr>
        <p:txBody>
          <a:bodyPr/>
          <a:lstStyle/>
          <a:p>
            <a:r>
              <a:rPr lang="uk-UA" dirty="0"/>
              <a:t>2. Як </a:t>
            </a:r>
            <a:r>
              <a:rPr lang="en-AU" dirty="0"/>
              <a:t>AI </a:t>
            </a:r>
            <a:r>
              <a:rPr lang="uk-UA" dirty="0"/>
              <a:t>в </a:t>
            </a:r>
            <a:r>
              <a:rPr lang="en-AU" dirty="0" err="1"/>
              <a:t>Skintelligent</a:t>
            </a:r>
            <a:r>
              <a:rPr lang="en-AU" dirty="0"/>
              <a:t> </a:t>
            </a:r>
            <a:r>
              <a:rPr lang="uk-UA" dirty="0"/>
              <a:t>інтерпретує візуальні дані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43225" y="835964"/>
            <a:ext cx="11071321" cy="1551709"/>
          </a:xfrm>
        </p:spPr>
        <p:txBody>
          <a:bodyPr>
            <a:normAutofit/>
          </a:bodyPr>
          <a:lstStyle/>
          <a:p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Технологія </a:t>
            </a:r>
            <a:r>
              <a:rPr lang="en-A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Skintelligent</a:t>
            </a:r>
            <a:r>
              <a:rPr lang="en-A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 аналогічні </a:t>
            </a:r>
            <a:r>
              <a:rPr lang="en-A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AI-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платформи) використовує </a:t>
            </a:r>
            <a:r>
              <a:rPr lang="uk-UA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комп'ютерний зір (</a:t>
            </a:r>
            <a:r>
              <a:rPr lang="en-A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Computer Vision)</a:t>
            </a:r>
            <a:r>
              <a:rPr lang="en-A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непрямої оцінки зволоженості. Шкіра 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 складна оптична система, і її гідратація впливає на те, як вона відбиває та розсіює світло.</a:t>
            </a:r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837" y="1902836"/>
            <a:ext cx="8737600" cy="4769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801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37187" y="434109"/>
            <a:ext cx="9454957" cy="59574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Алгоритм </a:t>
            </a:r>
            <a:r>
              <a:rPr lang="uk-UA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аналізу (</a:t>
            </a:r>
            <a:r>
              <a:rPr lang="en-A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Step-by-Step):</a:t>
            </a:r>
          </a:p>
          <a:p>
            <a:r>
              <a:rPr lang="uk-UA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Сегментація та нормалізація: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нейромережа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виділяє 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зони інтересу (чоло, щоки, ніс) і коригує освітленість знімка, щоб усунути вплив зовнішніх ламп.</a:t>
            </a:r>
          </a:p>
          <a:p>
            <a:r>
              <a:rPr lang="uk-UA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Аналіз мікрорельєфу (</a:t>
            </a:r>
            <a:r>
              <a:rPr lang="en-A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Texture Analysis):</a:t>
            </a:r>
            <a:r>
              <a:rPr lang="en-A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* 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Зневоднена шкіра має специфічний малюнок 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дрібну сітку «ліній зневоднення».</a:t>
            </a:r>
          </a:p>
          <a:p>
            <a:pPr lvl="1"/>
            <a:r>
              <a:rPr lang="en-A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 </a:t>
            </a:r>
            <a:r>
              <a:rPr lang="uk-UA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використовує згорткові нейронні мережі (</a:t>
            </a:r>
            <a:r>
              <a:rPr lang="en-AU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CNN</a:t>
            </a:r>
            <a:r>
              <a:rPr lang="en-A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uk-UA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виявлення глибини та частоти цих ліній. Чим більше перехресних зморшок, тим нижчий рівень вологи.</a:t>
            </a:r>
          </a:p>
          <a:p>
            <a:r>
              <a:rPr lang="uk-UA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Аналіз розсіювання світла: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* Добре зволожена шкіра має певний рівень «внутрішнього сяйва» (</a:t>
            </a:r>
            <a:r>
              <a:rPr lang="en-A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Subsurface scattering).</a:t>
            </a:r>
          </a:p>
          <a:p>
            <a:pPr lvl="1"/>
            <a:r>
              <a:rPr lang="en-A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 </a:t>
            </a:r>
            <a:r>
              <a:rPr lang="uk-UA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аналізує градієнти тіней. Суха шкіра виглядає «пласкою» та матовою через лущення епідермісу, яке розсіює світло хаотично.</a:t>
            </a:r>
          </a:p>
          <a:p>
            <a:r>
              <a:rPr lang="uk-UA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Видача цифрового показника: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* Отримані дані порівнюються з тисячами «еталонних» клінічних знімків, де рівень вологи був виміряний професійним </a:t>
            </a:r>
            <a:r>
              <a:rPr lang="uk-UA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корнеометром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/>
            <a:r>
              <a:rPr lang="uk-UA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 видається у вигляді індексу (наприклад, від 0 до 100</a:t>
            </a:r>
            <a:r>
              <a:rPr lang="uk-UA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uk-UA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5693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Резюме</a:t>
            </a:r>
            <a:r>
              <a:rPr lang="uk-UA" b="1" dirty="0"/>
              <a:t/>
            </a:r>
            <a:br>
              <a:rPr lang="uk-UA" b="1" dirty="0"/>
            </a:b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83370" y="1532516"/>
            <a:ext cx="8596668" cy="24483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 </a:t>
            </a:r>
            <a:r>
              <a:rPr lang="uk-UA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біомедичні</a:t>
            </a: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інженери, </a:t>
            </a:r>
            <a:r>
              <a:rPr lang="uk-UA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 </a:t>
            </a: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повинні розуміти критичну різницю:</a:t>
            </a:r>
          </a:p>
          <a:p>
            <a:r>
              <a:rPr lang="en-A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NFC-</a:t>
            </a:r>
            <a:r>
              <a:rPr lang="uk-UA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датчик</a:t>
            </a: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дає </a:t>
            </a:r>
            <a:r>
              <a:rPr lang="uk-UA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пряме фізичне вимірювання</a:t>
            </a: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діелектричної проникності (об’єктивно, але потребує контакту).</a:t>
            </a:r>
          </a:p>
          <a:p>
            <a:r>
              <a:rPr lang="en-A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AI-</a:t>
            </a:r>
            <a:r>
              <a:rPr lang="uk-UA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аналіз</a:t>
            </a: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дає </a:t>
            </a:r>
            <a:r>
              <a:rPr lang="uk-UA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прогностичну оцінку</a:t>
            </a: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основі візуальних ознак (зручно, безконтактно, але залежить від якості камери та освітлення).</a:t>
            </a:r>
          </a:p>
          <a:p>
            <a:endParaRPr lang="uk-UA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1597890" y="4278899"/>
            <a:ext cx="72413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uk-UA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Корнеометр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вимірює </a:t>
            </a: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статичну наявність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вологи в роговому шарі, тоді як </a:t>
            </a:r>
            <a:r>
              <a:rPr lang="en-A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VapoMeter</a:t>
            </a: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вимірює </a:t>
            </a: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динамічний потік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її втрати. Це різні фізичні процеси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56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b="1" dirty="0"/>
              <a:t>Додаткове завдання для </a:t>
            </a:r>
            <a:r>
              <a:rPr lang="uk-UA" b="1" dirty="0" smtClean="0"/>
              <a:t>студентів</a:t>
            </a:r>
            <a:r>
              <a:rPr lang="uk-UA" b="1" dirty="0"/>
              <a:t/>
            </a:r>
            <a:br>
              <a:rPr lang="uk-UA" b="1" dirty="0"/>
            </a:b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84971" y="1837316"/>
            <a:ext cx="8596668" cy="3880773"/>
          </a:xfrm>
        </p:spPr>
        <p:txBody>
          <a:bodyPr/>
          <a:lstStyle/>
          <a:p>
            <a:pPr marL="0" indent="0">
              <a:lnSpc>
                <a:spcPct val="130000"/>
              </a:lnSpc>
              <a:buNone/>
            </a:pP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Ознайомитися з 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концепцією </a:t>
            </a:r>
            <a:r>
              <a:rPr lang="uk-UA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en-A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 Twin of the Skin"</a:t>
            </a:r>
            <a:r>
              <a:rPr lang="en-A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цифровий двійник 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шкіри).</a:t>
            </a:r>
          </a:p>
          <a:p>
            <a:pPr>
              <a:lnSpc>
                <a:spcPct val="130000"/>
              </a:lnSpc>
            </a:pPr>
            <a:r>
              <a:rPr lang="uk-UA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Завдання: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Описати, як дані з </a:t>
            </a:r>
            <a:r>
              <a:rPr lang="en-A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NFC-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датчика (гідратація) та дані з </a:t>
            </a:r>
            <a:r>
              <a:rPr lang="en-A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 (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візуальний стан) можуть бути об'єднані в одну динамічну математичну модель пацієнта для прогнозування старіння шкіри</a:t>
            </a:r>
          </a:p>
          <a:p>
            <a:pPr>
              <a:lnSpc>
                <a:spcPct val="130000"/>
              </a:lnSpc>
            </a:pPr>
            <a:endParaRPr lang="uk-UA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21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5043" y="2216728"/>
            <a:ext cx="8596668" cy="1320800"/>
          </a:xfrm>
        </p:spPr>
        <p:txBody>
          <a:bodyPr/>
          <a:lstStyle/>
          <a:p>
            <a:pPr algn="ctr"/>
            <a:r>
              <a:rPr lang="uk-UA" dirty="0"/>
              <a:t>Глосарій ключових </a:t>
            </a:r>
            <a:r>
              <a:rPr lang="uk-UA" dirty="0" smtClean="0"/>
              <a:t>термінів. </a:t>
            </a:r>
            <a:r>
              <a:rPr lang="uk-UA" dirty="0" err="1"/>
              <a:t>Біомедична</a:t>
            </a:r>
            <a:r>
              <a:rPr lang="uk-UA" dirty="0"/>
              <a:t> діагностика шкіри</a:t>
            </a:r>
          </a:p>
        </p:txBody>
      </p:sp>
    </p:spTree>
    <p:extLst>
      <p:ext uri="{BB962C8B-B14F-4D97-AF65-F5344CB8AC3E}">
        <p14:creationId xmlns:p14="http://schemas.microsoft.com/office/powerpoint/2010/main" val="3848539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1. </a:t>
            </a:r>
            <a:r>
              <a:rPr lang="uk-UA" dirty="0" smtClean="0"/>
              <a:t>Електричні та фізичні параметри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289" y="1930400"/>
            <a:ext cx="8751713" cy="354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553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2. </a:t>
            </a:r>
            <a:r>
              <a:rPr lang="uk-UA" dirty="0" smtClean="0"/>
              <a:t>Біомеханічні та бар'єрні показники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2364510"/>
            <a:ext cx="9047359" cy="2797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548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r>
              <a:rPr lang="uk-UA" dirty="0" smtClean="0"/>
              <a:t>. Технологічні та AI терміни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1771361"/>
            <a:ext cx="8143875" cy="39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02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Контрольні </a:t>
            </a:r>
            <a:r>
              <a:rPr lang="uk-UA" b="1" dirty="0"/>
              <a:t>питання до лекції</a:t>
            </a:r>
            <a:br>
              <a:rPr lang="uk-UA" b="1" dirty="0"/>
            </a:b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91006" y="1495571"/>
            <a:ext cx="10129211" cy="4969884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Ці 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питання допоможуть перевірити розуміння фізичних та алгоритмічних принципів:</a:t>
            </a:r>
          </a:p>
          <a:p>
            <a:r>
              <a:rPr lang="uk-UA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Принцип енергонезалежності: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Яким чином </a:t>
            </a:r>
            <a:r>
              <a:rPr lang="en-A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NFC-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датчик гідратації отримує енергію для роботи АЦП (аналого-цифрового перетворювача), якщо він не має вбудованого акумулятора?</a:t>
            </a:r>
          </a:p>
          <a:p>
            <a:r>
              <a:rPr lang="uk-UA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Фізика сенсора: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Чому при вимірюванні гідратації використовується саме ємнісний метод (діелектрична проникність), а не вимірювання опору постійному струму?</a:t>
            </a:r>
          </a:p>
          <a:p>
            <a:r>
              <a:rPr lang="uk-UA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Джерела похибок </a:t>
            </a:r>
            <a:r>
              <a:rPr lang="en-A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AI:</a:t>
            </a:r>
            <a:r>
              <a:rPr lang="en-A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Які чинники зовнішнього середовища можуть найбільше спотворити результат оцінки зволоженості шкіри при використанні </a:t>
            </a:r>
            <a:r>
              <a:rPr lang="en-A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AI-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додатків?</a:t>
            </a:r>
          </a:p>
          <a:p>
            <a:r>
              <a:rPr lang="uk-UA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Біомедична</a:t>
            </a:r>
            <a:r>
              <a:rPr lang="uk-UA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інтерпретація: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Чому високий рівень гідратації за даними </a:t>
            </a:r>
            <a:r>
              <a:rPr lang="uk-UA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корнеометра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може супроводжуватися високим показником </a:t>
            </a:r>
            <a:r>
              <a:rPr lang="en-A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TEWL? 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 що це свідчить з точки зору бар'єрної функції?</a:t>
            </a:r>
          </a:p>
          <a:p>
            <a:r>
              <a:rPr lang="uk-UA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Конструктивні особливості: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Яку роль відіграє «гнучка підкладка» (наприклад, </a:t>
            </a:r>
            <a:r>
              <a:rPr lang="uk-UA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поліімід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у забезпеченні точності вимірювань </a:t>
            </a:r>
            <a:r>
              <a:rPr lang="uk-UA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носивних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датчиків?</a:t>
            </a:r>
          </a:p>
          <a:p>
            <a:endParaRPr lang="uk-UA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93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Рекомендована </a:t>
            </a:r>
            <a:r>
              <a:rPr lang="uk-UA" dirty="0" smtClean="0"/>
              <a:t>література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77334" y="1357745"/>
            <a:ext cx="8596668" cy="513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Стаття детально описує матеріалознавчий аспект: як зробити датчик, що не втрачає точність при розтягуванні шкіри.</a:t>
            </a:r>
          </a:p>
          <a:p>
            <a:r>
              <a:rPr lang="en-A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en-A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Advances in Flexible NFC Sensors for Epidermal Bioelectronics"</a:t>
            </a:r>
            <a:r>
              <a:rPr lang="en-A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(Nature Communications, 2025</a:t>
            </a:r>
            <a:r>
              <a:rPr lang="en-A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uk-UA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Фундаментальне дослідження, на якому базуються алгоритми типу </a:t>
            </a:r>
            <a:r>
              <a:rPr lang="uk-UA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Skintelligent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ідеально для аналізу похибок у лабораторній роботі.</a:t>
            </a:r>
          </a:p>
          <a:p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Deep Learning vs. Traditional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Corneometry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A Comparative Study on 50,000 Subjects"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(Journal of Investigative Dermatology, 2025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uk-UA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Опис того, як використання інфрачервоного спектра в камерах смартфонів допомагає AI "бачити" зволоженість глибше рогового шару.</a:t>
            </a:r>
          </a:p>
          <a:p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Multi-modal 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Imaging in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Teledermatology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Beyond RGB"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(IEEE Transactions on Biomedical Engineering, 2024).</a:t>
            </a:r>
            <a:endParaRPr lang="uk-UA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184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68097" y="701244"/>
            <a:ext cx="8956194" cy="5330101"/>
          </a:xfrm>
        </p:spPr>
        <p:txBody>
          <a:bodyPr>
            <a:no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uk-UA" sz="20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оцінці функціонального стану шкіри одними з найважливіших параметрів є:</a:t>
            </a:r>
            <a:endParaRPr lang="uk-UA" sz="20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30000"/>
              </a:lnSpc>
            </a:pP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зволоженість (рівень гідратації рогового шару);</a:t>
            </a:r>
          </a:p>
          <a:p>
            <a:pPr lvl="0">
              <a:lnSpc>
                <a:spcPct val="130000"/>
              </a:lnSpc>
            </a:pP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біомеханічні властивості шкіри (</a:t>
            </a:r>
            <a:r>
              <a:rPr lang="uk-UA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в'язкоеластичні</a:t>
            </a: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властивості, пружність, міцність на розрив);</a:t>
            </a:r>
          </a:p>
          <a:p>
            <a:pPr lvl="0">
              <a:lnSpc>
                <a:spcPct val="130000"/>
              </a:lnSpc>
            </a:pP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мікрорельєф;</a:t>
            </a:r>
          </a:p>
          <a:p>
            <a:pPr lvl="0">
              <a:lnSpc>
                <a:spcPct val="130000"/>
              </a:lnSpc>
            </a:pP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колірні характеристики (пігментація, еритема);</a:t>
            </a:r>
          </a:p>
          <a:p>
            <a:pPr lvl="0">
              <a:lnSpc>
                <a:spcPct val="130000"/>
              </a:lnSpc>
            </a:pP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поверхневий </a:t>
            </a:r>
            <a:r>
              <a:rPr lang="uk-UA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рН</a:t>
            </a: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0">
              <a:lnSpc>
                <a:spcPct val="130000"/>
              </a:lnSpc>
            </a:pPr>
            <a:r>
              <a:rPr lang="uk-UA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трансепідермальна</a:t>
            </a: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втрата води;</a:t>
            </a:r>
          </a:p>
          <a:p>
            <a:pPr lvl="0">
              <a:lnSpc>
                <a:spcPct val="130000"/>
              </a:lnSpc>
            </a:pPr>
            <a:r>
              <a:rPr lang="uk-UA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жирність.</a:t>
            </a:r>
          </a:p>
          <a:p>
            <a:pPr>
              <a:lnSpc>
                <a:spcPct val="130000"/>
              </a:lnSpc>
            </a:pPr>
            <a:endParaRPr lang="uk-UA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19141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Відкриті </a:t>
            </a:r>
            <a:r>
              <a:rPr lang="uk-UA" dirty="0" err="1" smtClean="0"/>
              <a:t>датасети</a:t>
            </a:r>
            <a:r>
              <a:rPr lang="uk-UA" dirty="0" smtClean="0"/>
              <a:t> для розробки та навчання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ISIC Archive (International Skin Imaging Collaboration):</a:t>
            </a:r>
            <a:r>
              <a:rPr lang="en-A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Найбільша у світі база стандартизованих зображень шкіри. Хоча вона фокусується на патологіях, там є величезний масив "нормальної" шкіри з різною текстурою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A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Fitzpatrick 17k:</a:t>
            </a:r>
            <a:r>
              <a:rPr lang="en-A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Набір даних, який допоможе студентам зрозуміти, як колір шкіри (</a:t>
            </a:r>
            <a:r>
              <a:rPr lang="uk-UA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фототип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впливає на точність </a:t>
            </a:r>
            <a:r>
              <a:rPr lang="en-A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AI-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алгоритмів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AU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DermNet</a:t>
            </a:r>
            <a:r>
              <a:rPr lang="en-A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NZ:</a:t>
            </a:r>
            <a:r>
              <a:rPr lang="en-A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 із високою якістю клінічних фото, де можна знайти приклади вираженого ксерозу (сухості) для калібрування моделей</a:t>
            </a:r>
          </a:p>
        </p:txBody>
      </p:sp>
    </p:spTree>
    <p:extLst>
      <p:ext uri="{BB962C8B-B14F-4D97-AF65-F5344CB8AC3E}">
        <p14:creationId xmlns:p14="http://schemas.microsoft.com/office/powerpoint/2010/main" val="256569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77334" y="950626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uk-UA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Сучасні методи оцінки гідратації та біомеханічних властивостей шкіри</a:t>
            </a:r>
            <a:endParaRPr lang="uk-UA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матеріалами </a:t>
            </a:r>
            <a:r>
              <a:rPr lang="uk-UA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https://pro.bhub.com.ua/cosmetology/suchasni-metodi-ocinki-gidrataciyi-ta-biomehanichnih-vlastivostey-shkiri</a:t>
            </a:r>
            <a:endParaRPr lang="uk-UA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563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38789" y="1062945"/>
            <a:ext cx="8596668" cy="3880773"/>
          </a:xfrm>
        </p:spPr>
        <p:txBody>
          <a:bodyPr>
            <a:normAutofit/>
          </a:bodyPr>
          <a:lstStyle/>
          <a:p>
            <a:pPr indent="453600">
              <a:lnSpc>
                <a:spcPct val="120000"/>
              </a:lnSpc>
            </a:pPr>
            <a:r>
              <a:rPr lang="uk-UA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розробці діагностичних систем необхідно враховувати </a:t>
            </a:r>
            <a:r>
              <a:rPr lang="uk-U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анізотропію</a:t>
            </a:r>
            <a:r>
              <a:rPr lang="uk-UA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шкіри (її властивості різні в різних напрямках, наприклад, вздовж ліній </a:t>
            </a:r>
            <a:r>
              <a:rPr lang="uk-UA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Лангера</a:t>
            </a:r>
            <a:r>
              <a:rPr lang="uk-UA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та її </a:t>
            </a:r>
            <a:r>
              <a:rPr lang="uk-UA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віскоеластичну</a:t>
            </a:r>
            <a:r>
              <a:rPr lang="uk-UA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природу (поєднання властивостей рідини та твердого тіла).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2770909" y="4545179"/>
            <a:ext cx="68995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Порада: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Перед першим заняттям 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поновіть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знання з діелектричної проникності та закону дифузії </a:t>
            </a:r>
            <a:r>
              <a:rPr lang="uk-UA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Фіка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916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728" y="674399"/>
            <a:ext cx="9753600" cy="532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05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1. Електричні методи оцінки гідратації (</a:t>
            </a:r>
            <a:r>
              <a:rPr lang="uk-UA" dirty="0" err="1"/>
              <a:t>к</a:t>
            </a:r>
            <a:r>
              <a:rPr lang="uk-UA" dirty="0" err="1" smtClean="0"/>
              <a:t>орнеометрія</a:t>
            </a:r>
            <a:r>
              <a:rPr lang="uk-UA" dirty="0" smtClean="0"/>
              <a:t>)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>
          <a:xfrm>
            <a:off x="677334" y="1930400"/>
            <a:ext cx="8324850" cy="421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887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38788" y="932152"/>
            <a:ext cx="9316411" cy="5477884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</a:pPr>
            <a:r>
              <a:rPr lang="uk-UA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Корнеометрія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є поширеним методом прямої оцінки гідратації рогового епідермісу. </a:t>
            </a:r>
            <a:endParaRPr lang="uk-UA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роботі </a:t>
            </a:r>
            <a:r>
              <a:rPr lang="uk-UA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корнеометра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використовується принцип конденсаторної ємності (зміни діелектричних властивостей шкіри залежно кількості вологи, що міститься в роговому шарі). </a:t>
            </a:r>
            <a:endParaRPr lang="uk-UA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Шкіра 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є діелектричним середовищем, і будь-які зміни постійної діелектричної в результаті зміни вмісту води в поверхневих шарах шкіри призводять до зміни ємнісних характеристик вимірювальної системи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30000"/>
              </a:lnSpc>
            </a:pP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 урахуванням того, що </a:t>
            </a:r>
            <a:r>
              <a:rPr lang="uk-UA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корнеометрія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дозволяє визначати сумарний вміст води у роговому шарі, </a:t>
            </a:r>
            <a:r>
              <a:rPr lang="uk-UA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даний метод може застосовуватися як для первинної діагностики патології шкіри, так і для оцінки ефективності косметичних засобів або процедур, спрямованих на підвищення гідратації поверхні шкіри.</a:t>
            </a:r>
          </a:p>
          <a:p>
            <a:pPr>
              <a:lnSpc>
                <a:spcPct val="130000"/>
              </a:lnSpc>
            </a:pPr>
            <a:endParaRPr lang="uk-UA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endParaRPr lang="uk-UA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1113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705043" y="802843"/>
            <a:ext cx="8596668" cy="5339339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uk-UA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Корнеометр</a:t>
            </a:r>
            <a:r>
              <a:rPr lang="uk-UA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має низку безперечних переваг [1]:</a:t>
            </a:r>
            <a:endParaRPr lang="uk-UA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20000"/>
              </a:lnSpc>
            </a:pP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глибина проникнення електричних хвиль достовірно мала, тому вимірюється вологість саме поверхні шкіри у межах рогового шару;</a:t>
            </a:r>
          </a:p>
          <a:p>
            <a:pPr lvl="0">
              <a:lnSpc>
                <a:spcPct val="120000"/>
              </a:lnSpc>
            </a:pP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короткочасність вимірювань (близько 1 с) запобігає можливій оклюзії, яка впливає на точність вимірювань;</a:t>
            </a:r>
          </a:p>
          <a:p>
            <a:pPr lvl="0">
              <a:lnSpc>
                <a:spcPct val="120000"/>
              </a:lnSpc>
            </a:pP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виключається вплив ємності </a:t>
            </a:r>
            <a:r>
              <a:rPr lang="uk-UA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глибоколежачих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тканин;</a:t>
            </a:r>
          </a:p>
          <a:p>
            <a:pPr lvl="0">
              <a:lnSpc>
                <a:spcPct val="120000"/>
              </a:lnSpc>
            </a:pP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вимірювальний датчик має невелику масу та простий у застосуванні;</a:t>
            </a:r>
          </a:p>
          <a:p>
            <a:pPr lvl="0">
              <a:lnSpc>
                <a:spcPct val="120000"/>
              </a:lnSpc>
            </a:pP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невеликий розмір вимірювальної головки датчика (діаметр 1 см) уможливлює проведення вимірювань на будь-яких ділянках тіла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20000"/>
              </a:lnSpc>
            </a:pPr>
            <a:r>
              <a:rPr lang="uk-UA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Корнеометрія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відноситься до </a:t>
            </a:r>
            <a:r>
              <a:rPr lang="uk-UA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напівкількісних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методів, оскільки її результат виражається в умовних одиницях (балах або </a:t>
            </a:r>
            <a:r>
              <a:rPr lang="uk-UA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корнеометричних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одиницях). Кожна модифікація приладу має свою шкалу. </a:t>
            </a:r>
          </a:p>
          <a:p>
            <a:pPr>
              <a:lnSpc>
                <a:spcPct val="120000"/>
              </a:lnSpc>
            </a:pPr>
            <a:endParaRPr lang="uk-UA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021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2. </a:t>
            </a:r>
            <a:r>
              <a:rPr lang="ru-RU" dirty="0" err="1" smtClean="0"/>
              <a:t>Оцінка</a:t>
            </a:r>
            <a:r>
              <a:rPr lang="ru-RU" dirty="0" smtClean="0"/>
              <a:t> </a:t>
            </a:r>
            <a:r>
              <a:rPr lang="ru-RU" dirty="0" err="1"/>
              <a:t>трансепідермальної</a:t>
            </a:r>
            <a:r>
              <a:rPr lang="ru-RU" dirty="0"/>
              <a:t> </a:t>
            </a:r>
            <a:r>
              <a:rPr lang="ru-RU" dirty="0" err="1"/>
              <a:t>втрати</a:t>
            </a:r>
            <a:r>
              <a:rPr lang="ru-RU" dirty="0"/>
              <a:t> води (TEWL)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>
          <a:xfrm>
            <a:off x="677334" y="2043111"/>
            <a:ext cx="8391525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6732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2833</TotalTime>
  <Words>1440</Words>
  <Application>Microsoft Office PowerPoint</Application>
  <PresentationFormat>Широкий екран</PresentationFormat>
  <Paragraphs>112</Paragraphs>
  <Slides>31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31</vt:i4>
      </vt:variant>
    </vt:vector>
  </HeadingPairs>
  <TitlesOfParts>
    <vt:vector size="35" baseType="lpstr">
      <vt:lpstr>Arial</vt:lpstr>
      <vt:lpstr>Trebuchet MS</vt:lpstr>
      <vt:lpstr>Wingdings 3</vt:lpstr>
      <vt:lpstr>Грань</vt:lpstr>
      <vt:lpstr>Сучасні методи оцінки гідратації та біомеханічних властивостей шкіри</vt:lpstr>
      <vt:lpstr>Презентація PowerPoint</vt:lpstr>
      <vt:lpstr>Презентація PowerPoint</vt:lpstr>
      <vt:lpstr>Презентація PowerPoint</vt:lpstr>
      <vt:lpstr>Презентація PowerPoint</vt:lpstr>
      <vt:lpstr>1. Електричні методи оцінки гідратації (корнеометрія)</vt:lpstr>
      <vt:lpstr>Презентація PowerPoint</vt:lpstr>
      <vt:lpstr>Презентація PowerPoint</vt:lpstr>
      <vt:lpstr>2. Оцінка трансепідермальної втрати води (TEWL)</vt:lpstr>
      <vt:lpstr>3. Біомеханічні властивості: кутометрія</vt:lpstr>
      <vt:lpstr>4. Ультразвукове сканування шкіри (високочастотне УЗД)</vt:lpstr>
      <vt:lpstr>Сучасні пристрої для діагностики властивостей шкіри</vt:lpstr>
      <vt:lpstr>1. Серія MoistureMeter (Delfin Technologies, Фінляндія)</vt:lpstr>
      <vt:lpstr>2. Skintelligent та AI-аналізатори</vt:lpstr>
      <vt:lpstr>3. VapoMeter та GPSkin (оцінка бар'єру)</vt:lpstr>
      <vt:lpstr>Порівняльна таблиця для інженерного аналізу</vt:lpstr>
      <vt:lpstr>1. Розглянемо схему побудови такого NFC-датчика гідратації 2. Інтерпретація AI в Skintelligent візуальні дані у цифрові показники </vt:lpstr>
      <vt:lpstr>1. Схема побудови гнучкого NFC-датчика гідратації</vt:lpstr>
      <vt:lpstr>Презентація PowerPoint</vt:lpstr>
      <vt:lpstr>2. Як AI в Skintelligent інтерпретує візуальні дані</vt:lpstr>
      <vt:lpstr>Презентація PowerPoint</vt:lpstr>
      <vt:lpstr>Резюме </vt:lpstr>
      <vt:lpstr>Додаткове завдання для студентів </vt:lpstr>
      <vt:lpstr>Глосарій ключових термінів. Біомедична діагностика шкіри</vt:lpstr>
      <vt:lpstr>1. Електричні та фізичні параметри</vt:lpstr>
      <vt:lpstr>2. Біомеханічні та бар'єрні показники</vt:lpstr>
      <vt:lpstr>3. Технологічні та AI терміни</vt:lpstr>
      <vt:lpstr>Контрольні питання до лекції </vt:lpstr>
      <vt:lpstr>Рекомендована література</vt:lpstr>
      <vt:lpstr>Відкриті датасети для розробки та навчання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Сучасні методи оцінки гідратації та біомеханічних властивостей шкіри</dc:title>
  <dc:creator>admin</dc:creator>
  <cp:lastModifiedBy>admin</cp:lastModifiedBy>
  <cp:revision>12</cp:revision>
  <dcterms:created xsi:type="dcterms:W3CDTF">2026-03-05T07:24:49Z</dcterms:created>
  <dcterms:modified xsi:type="dcterms:W3CDTF">2026-03-10T07:43:10Z</dcterms:modified>
</cp:coreProperties>
</file>