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61" r:id="rId5"/>
    <p:sldId id="281" r:id="rId6"/>
    <p:sldId id="257" r:id="rId7"/>
    <p:sldId id="285" r:id="rId8"/>
    <p:sldId id="286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69" r:id="rId20"/>
    <p:sldId id="270" r:id="rId21"/>
    <p:sldId id="272" r:id="rId22"/>
    <p:sldId id="271" r:id="rId23"/>
    <p:sldId id="276" r:id="rId24"/>
    <p:sldId id="277" r:id="rId25"/>
    <p:sldId id="278" r:id="rId26"/>
    <p:sldId id="279" r:id="rId27"/>
    <p:sldId id="280" r:id="rId28"/>
    <p:sldId id="273" r:id="rId29"/>
    <p:sldId id="274" r:id="rId30"/>
    <p:sldId id="275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bhub.com.ua/cosmetology/suchasni-metodi-ocinki-gidrataciyi-ta-biomehanichnih-vlastivostey-shki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Сучасні методи оцінки гідратації та біомеханічних властивостей шкіри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260674" y="4860698"/>
            <a:ext cx="268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 Beauty Tech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9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 Біомеханічні властивості: </a:t>
            </a:r>
            <a:r>
              <a:rPr lang="uk-UA" dirty="0" err="1" smtClean="0"/>
              <a:t>кутометрія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26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1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uk-UA" dirty="0" smtClean="0"/>
              <a:t>Ультразвукове сканування шкіри (високочастотне УЗД)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51483"/>
            <a:ext cx="84296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7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6" y="1477818"/>
            <a:ext cx="8596668" cy="1320800"/>
          </a:xfrm>
        </p:spPr>
        <p:txBody>
          <a:bodyPr/>
          <a:lstStyle/>
          <a:p>
            <a:r>
              <a:rPr lang="uk-UA" dirty="0" smtClean="0"/>
              <a:t>Сучасні пристрої для діагностики властивостей шкіри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540000" y="3244518"/>
            <a:ext cx="7370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Сучасний тренд у розробці таких пристроїв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мультимодальність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розробляються «розумні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патчі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wearable sensors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які наклеюються на шкіру і в реальному часі передають дані про гідратацію через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NFC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телефон.</a:t>
            </a:r>
          </a:p>
        </p:txBody>
      </p:sp>
    </p:spTree>
    <p:extLst>
      <p:ext uri="{BB962C8B-B14F-4D97-AF65-F5344CB8AC3E}">
        <p14:creationId xmlns:p14="http://schemas.microsoft.com/office/powerpoint/2010/main" val="16352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 Серія </a:t>
            </a:r>
            <a:r>
              <a:rPr lang="en-AU" dirty="0" err="1"/>
              <a:t>MoistureMeter</a:t>
            </a:r>
            <a:r>
              <a:rPr lang="en-AU" dirty="0"/>
              <a:t> (</a:t>
            </a:r>
            <a:r>
              <a:rPr lang="en-AU" dirty="0" err="1"/>
              <a:t>Delfin</a:t>
            </a:r>
            <a:r>
              <a:rPr lang="en-AU" dirty="0"/>
              <a:t> Technologies, </a:t>
            </a:r>
            <a:r>
              <a:rPr lang="uk-UA" dirty="0"/>
              <a:t>Фінляндія)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9" y="2116570"/>
            <a:ext cx="84677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</a:t>
            </a:r>
            <a:r>
              <a:rPr lang="en-AU" dirty="0" err="1"/>
              <a:t>Skintelligent</a:t>
            </a:r>
            <a:r>
              <a:rPr lang="en-AU" dirty="0"/>
              <a:t> </a:t>
            </a:r>
            <a:r>
              <a:rPr lang="uk-UA" dirty="0"/>
              <a:t>та </a:t>
            </a:r>
            <a:r>
              <a:rPr lang="en-AU" dirty="0"/>
              <a:t>AI-</a:t>
            </a:r>
            <a:r>
              <a:rPr lang="uk-UA" dirty="0"/>
              <a:t>аналізатори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35414"/>
            <a:ext cx="8343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</a:t>
            </a:r>
            <a:r>
              <a:rPr lang="en-AU" dirty="0" err="1"/>
              <a:t>VapoMeter</a:t>
            </a:r>
            <a:r>
              <a:rPr lang="en-AU" dirty="0"/>
              <a:t> </a:t>
            </a:r>
            <a:r>
              <a:rPr lang="uk-UA" dirty="0"/>
              <a:t>та </a:t>
            </a:r>
            <a:r>
              <a:rPr lang="en-AU" dirty="0" err="1"/>
              <a:t>GPSkin</a:t>
            </a:r>
            <a:r>
              <a:rPr lang="en-AU" dirty="0"/>
              <a:t> </a:t>
            </a:r>
            <a:r>
              <a:rPr lang="en-AU" dirty="0" smtClean="0"/>
              <a:t>(</a:t>
            </a:r>
            <a:r>
              <a:rPr lang="uk-UA" dirty="0" smtClean="0"/>
              <a:t>оцінка бар'єру</a:t>
            </a:r>
            <a:r>
              <a:rPr lang="uk-UA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77334" y="1776990"/>
            <a:ext cx="8382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Порівняльна таблиця для інженерного аналізу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23566"/>
              </p:ext>
            </p:extLst>
          </p:nvPr>
        </p:nvGraphicFramePr>
        <p:xfrm>
          <a:off x="765687" y="2132562"/>
          <a:ext cx="8420664" cy="3937490"/>
        </p:xfrm>
        <a:graphic>
          <a:graphicData uri="http://schemas.openxmlformats.org/drawingml/2006/table">
            <a:tbl>
              <a:tblPr/>
              <a:tblGrid>
                <a:gridCol w="2105166">
                  <a:extLst>
                    <a:ext uri="{9D8B030D-6E8A-4147-A177-3AD203B41FA5}">
                      <a16:colId xmlns:a16="http://schemas.microsoft.com/office/drawing/2014/main" val="3719569453"/>
                    </a:ext>
                  </a:extLst>
                </a:gridCol>
                <a:gridCol w="2105166">
                  <a:extLst>
                    <a:ext uri="{9D8B030D-6E8A-4147-A177-3AD203B41FA5}">
                      <a16:colId xmlns:a16="http://schemas.microsoft.com/office/drawing/2014/main" val="3380588714"/>
                    </a:ext>
                  </a:extLst>
                </a:gridCol>
                <a:gridCol w="2105166">
                  <a:extLst>
                    <a:ext uri="{9D8B030D-6E8A-4147-A177-3AD203B41FA5}">
                      <a16:colId xmlns:a16="http://schemas.microsoft.com/office/drawing/2014/main" val="2197385163"/>
                    </a:ext>
                  </a:extLst>
                </a:gridCol>
                <a:gridCol w="2105166">
                  <a:extLst>
                    <a:ext uri="{9D8B030D-6E8A-4147-A177-3AD203B41FA5}">
                      <a16:colId xmlns:a16="http://schemas.microsoft.com/office/drawing/2014/main" val="3279005456"/>
                    </a:ext>
                  </a:extLst>
                </a:gridCol>
              </a:tblGrid>
              <a:tr h="776287">
                <a:tc>
                  <a:txBody>
                    <a:bodyPr/>
                    <a:lstStyle/>
                    <a:p>
                      <a:pPr rtl="0"/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Пристрій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Вимірювана величина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Технологія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Глибина аналізу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08388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 rtl="0"/>
                      <a:r>
                        <a:rPr lang="en-A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Corneometer CM 825</a:t>
                      </a:r>
                      <a:endParaRPr lang="en-A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Ємність (</a:t>
                      </a:r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hydration)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Ємнісний сенсор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10–20 мкм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872166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 rtl="0"/>
                      <a:r>
                        <a:rPr lang="en-A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Cutometer Dual</a:t>
                      </a:r>
                      <a:endParaRPr lang="en-A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Еластичність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R0-R9)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Вакуум + оптика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Повна товщина шкіри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41346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 rtl="0"/>
                      <a:r>
                        <a:rPr lang="en-A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VapoMeter</a:t>
                      </a:r>
                      <a:endParaRPr lang="en-A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TEWL 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(g/m2h)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Закрита камера (вологість)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Поверхня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2317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 rtl="0"/>
                      <a:r>
                        <a:rPr lang="en-A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MyotonPro</a:t>
                      </a:r>
                      <a:endParaRPr lang="en-A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Тонус, жорсткість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Міометрія (імпульс)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 мм (вкл.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м'язи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9572" marR="89572" marT="119429" marB="119429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056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275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1. Розглянемо </a:t>
            </a:r>
            <a:r>
              <a:rPr lang="uk-UA" dirty="0"/>
              <a:t>схему побудови такого </a:t>
            </a:r>
            <a:r>
              <a:rPr lang="en-AU" dirty="0"/>
              <a:t>NFC-</a:t>
            </a:r>
            <a:r>
              <a:rPr lang="uk-UA" dirty="0"/>
              <a:t>датчика гідратації</a:t>
            </a:r>
            <a:br>
              <a:rPr lang="uk-UA" dirty="0"/>
            </a:br>
            <a:r>
              <a:rPr lang="uk-UA" dirty="0"/>
              <a:t>2. </a:t>
            </a:r>
            <a:r>
              <a:rPr lang="uk-UA" dirty="0" smtClean="0"/>
              <a:t>Інтерпретація </a:t>
            </a:r>
            <a:r>
              <a:rPr lang="en-AU" dirty="0" smtClean="0"/>
              <a:t>AI </a:t>
            </a:r>
            <a:r>
              <a:rPr lang="uk-UA" dirty="0"/>
              <a:t>в </a:t>
            </a:r>
            <a:r>
              <a:rPr lang="en-AU" dirty="0" err="1" smtClean="0"/>
              <a:t>Skintelligent</a:t>
            </a:r>
            <a:r>
              <a:rPr lang="en-AU" dirty="0" smtClean="0"/>
              <a:t> </a:t>
            </a:r>
            <a:r>
              <a:rPr lang="uk-UA" dirty="0" smtClean="0"/>
              <a:t>візуальні дані у </a:t>
            </a:r>
            <a:r>
              <a:rPr lang="uk-UA" dirty="0"/>
              <a:t>цифрові показники</a:t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048000" y="2967335"/>
            <a:ext cx="562494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Це два найбільш прогресивні напрямки: один базується на «залізі» та мікроелектроніці, інший – на алгоритмах обробки зображень.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70" y="212436"/>
            <a:ext cx="8596668" cy="1320800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uk-UA" dirty="0" smtClean="0"/>
              <a:t>Схема побудови гнучкого NFC-датчика гідратації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3377" y="1066439"/>
            <a:ext cx="6473801" cy="125188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 пристрої належать до класу 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Wearable Bioelectronics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Вони не мають акумулятора, оскільки живляться від енергії електромагнітного поля смартфона (індуктивний зв'язок).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77" y="2540000"/>
            <a:ext cx="6919838" cy="377752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80170" y="1582341"/>
            <a:ext cx="4836775" cy="494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Ключові компоненти системи: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Гнучка підкладка (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Substrate):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зазвичай використовується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поліімід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або силіконові еластомери, що здатні розтягуватися разом зі шкірою.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Антена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NFC: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плоска котушка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міді або срібних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наночорнил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яка працює на частоті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13,56 МГц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Вона слугує і для живлення, і для передачі даних.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Чіп-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транспондер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NFC IC):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енергоефективна мікросхема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що містить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аналогово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-цифровий перетворювач (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ADC).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Інтердигітальні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електроди (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IDE):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сенсорна частина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Це гребінчасті електроди, що створюють електричне поле, яке проникає в епідерміс.</a:t>
            </a:r>
          </a:p>
        </p:txBody>
      </p:sp>
    </p:spTree>
    <p:extLst>
      <p:ext uri="{BB962C8B-B14F-4D97-AF65-F5344CB8AC3E}">
        <p14:creationId xmlns:p14="http://schemas.microsoft.com/office/powerpoint/2010/main" val="3040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2535" y="294844"/>
            <a:ext cx="9205574" cy="388077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роботи: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смартфон підноситься до датчика, у котушці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індукується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струм.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Мікросхема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вимірює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комплексний імпеданс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 ємність шкіри між електродами.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Отримане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аналогове значення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оцифровується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передається назад у додаток, де за калібрувальною кривою перераховується у відсотки гідратації.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40" y="2466139"/>
            <a:ext cx="7529206" cy="41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1152" y="913680"/>
            <a:ext cx="8596668" cy="481286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Шкіра людини одна із головних органів, що у підтримці гомеостазу організму. Вивчення її функціонального стану є одним із перспективних напрямків у дерматології та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дерматокосметології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сучасній дерматології при оцінці ефективності лікувальних та косметичних засобів, що покращують стан шкіри, найпопулярнішими вважаються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неінвазивні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біофізичні методи дослідження шкіри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інтересу дослідників до подібних методів пов'язане з їхньою доступністю, простотою та швидкістю виконання, інформативністю, можливістю статистичної обробки результатів</a:t>
            </a:r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1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25" y="203200"/>
            <a:ext cx="10895830" cy="1320800"/>
          </a:xfrm>
        </p:spPr>
        <p:txBody>
          <a:bodyPr/>
          <a:lstStyle/>
          <a:p>
            <a:r>
              <a:rPr lang="uk-UA" dirty="0"/>
              <a:t>2. Як </a:t>
            </a:r>
            <a:r>
              <a:rPr lang="en-AU" dirty="0"/>
              <a:t>AI </a:t>
            </a:r>
            <a:r>
              <a:rPr lang="uk-UA" dirty="0"/>
              <a:t>в </a:t>
            </a:r>
            <a:r>
              <a:rPr lang="en-AU" dirty="0" err="1"/>
              <a:t>Skintelligent</a:t>
            </a:r>
            <a:r>
              <a:rPr lang="en-AU" dirty="0"/>
              <a:t> </a:t>
            </a:r>
            <a:r>
              <a:rPr lang="uk-UA" dirty="0"/>
              <a:t>інтерпретує візуальні дані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3225" y="835964"/>
            <a:ext cx="11071321" cy="155170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Технологія </a:t>
            </a:r>
            <a:r>
              <a:rPr lang="en-A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Skintelligent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аналогічні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платформи) використовує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комп'ютерний зір (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Vision)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непрямої оцінки зволоженості. Шкіра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складна оптична система, і її гідратація впливає на те, як вона відбиває та розсіює світло.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7" y="1902836"/>
            <a:ext cx="8737600" cy="47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7187" y="434109"/>
            <a:ext cx="9454957" cy="595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 (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Step-by-Step):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Сегментація та нормалізація: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нейромережа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виділяє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 інтересу (чоло, щоки, ніс) і коригує освітленість знімка, щоб усунути вплив зовнішніх ламп.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мікрорельєфу (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 Analysis):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Зневоднена шкіра має специфічний малюнок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дрібну сітку «ліній зневоднення».</a:t>
            </a:r>
          </a:p>
          <a:p>
            <a:pPr lvl="1"/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 згорткові нейронні мережі (</a:t>
            </a:r>
            <a:r>
              <a:rPr lang="en-A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виявлення глибини та частоти цих ліній. Чим більше перехресних зморшок, тим нижчий рівень вологи.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розсіювання світла: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Добре зволожена шкіра має певний рівень «внутрішнього сяйва» (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scattering).</a:t>
            </a:r>
          </a:p>
          <a:p>
            <a:pPr lvl="1"/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аналізує градієнти тіней. Суха шкіра виглядає «пласкою» та матовою через лущення епідермісу, яке розсіює світло хаотично.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Видача цифрового показника: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Отримані дані порівнюються з тисячами «еталонних» клінічних знімків, де рівень вологи був виміряний професійним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корнеометром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видається у вигляді індексу (наприклад, від 0 до 100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Резюме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3370" y="1532516"/>
            <a:ext cx="8596668" cy="2448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біомедичні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інженери, 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 розуміти критичну різницю:</a:t>
            </a:r>
          </a:p>
          <a:p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NFC-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дає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пряме фізичне вимірювання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діелектричної проникності (об’єктивно, але потребує контакту).</a:t>
            </a:r>
          </a:p>
          <a:p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дає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прогностичну оцінку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основі візуальних ознак (зручно, безконтактно, але залежить від якості камери та освітлення).</a:t>
            </a:r>
          </a:p>
          <a:p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97890" y="4278899"/>
            <a:ext cx="7241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Корнеометр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вимірює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статичну наявність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вологи в роговому шарі, тоді як </a:t>
            </a:r>
            <a:r>
              <a:rPr lang="en-A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VapoMeter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вимірює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динамічний потік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її втрати. Це різні фізичні процеси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Додаткове завдання для </a:t>
            </a:r>
            <a:r>
              <a:rPr lang="uk-UA" b="1" dirty="0" smtClean="0"/>
              <a:t>студентів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4971" y="1837316"/>
            <a:ext cx="8596668" cy="388077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Ознайомитися з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концепцією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 of the Skin"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цифровий двійник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шкіри).</a:t>
            </a:r>
          </a:p>
          <a:p>
            <a:pPr>
              <a:lnSpc>
                <a:spcPct val="130000"/>
              </a:lnSpc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Описати, як дані з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NFC-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датчика (гідратація) та дані з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(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візуальний стан) можуть бути об'єднані в одну динамічну математичну модель пацієнта для прогнозування старіння шкіри</a:t>
            </a:r>
          </a:p>
          <a:p>
            <a:pPr>
              <a:lnSpc>
                <a:spcPct val="13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043" y="2216728"/>
            <a:ext cx="8596668" cy="1320800"/>
          </a:xfrm>
        </p:spPr>
        <p:txBody>
          <a:bodyPr/>
          <a:lstStyle/>
          <a:p>
            <a:pPr algn="ctr"/>
            <a:r>
              <a:rPr lang="uk-UA" dirty="0"/>
              <a:t>Глосарій ключових </a:t>
            </a:r>
            <a:r>
              <a:rPr lang="uk-UA" dirty="0" smtClean="0"/>
              <a:t>термінів. </a:t>
            </a:r>
            <a:r>
              <a:rPr lang="uk-UA" dirty="0" err="1"/>
              <a:t>Біомедична</a:t>
            </a:r>
            <a:r>
              <a:rPr lang="uk-UA" dirty="0"/>
              <a:t> діагностика шкіри</a:t>
            </a:r>
          </a:p>
        </p:txBody>
      </p:sp>
    </p:spTree>
    <p:extLst>
      <p:ext uri="{BB962C8B-B14F-4D97-AF65-F5344CB8AC3E}">
        <p14:creationId xmlns:p14="http://schemas.microsoft.com/office/powerpoint/2010/main" val="38485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uk-UA" dirty="0" smtClean="0"/>
              <a:t>Електричні та фізичні параметри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9" y="1930400"/>
            <a:ext cx="8751713" cy="35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uk-UA" dirty="0" smtClean="0"/>
              <a:t>Біомеханічні та бар'єрні показники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64510"/>
            <a:ext cx="9047359" cy="2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uk-UA" dirty="0" smtClean="0"/>
              <a:t>. Технологічні та AI терміни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71361"/>
            <a:ext cx="81438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Контрольні </a:t>
            </a:r>
            <a:r>
              <a:rPr lang="uk-UA" b="1" dirty="0"/>
              <a:t>питання до лекції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1006" y="1495571"/>
            <a:ext cx="10129211" cy="49698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 допоможуть перевірити розуміння фізичних та алгоритмічних принципів: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енергонезалежності: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Яким чином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NFC-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 гідратації отримує енергію для роботи АЦП (аналого-цифрового перетворювача), якщо він не має вбудованого акумулятора?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Фізика сенсора: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Чому при вимірюванні гідратації використовується саме ємнісний метод (діелектрична проникність), а не вимірювання опору постійному струму?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 похибок 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AI: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чинники зовнішнього середовища можуть найбільше спотворити результат оцінки зволоженості шкіри при використанні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додатків?</a:t>
            </a:r>
          </a:p>
          <a:p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Біомедична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інтерпретація: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Чому високий рівень гідратації за даними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корнеометра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 супроводжуватися високим показником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TEWL?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що це свідчить з точки зору бар'єрної функції?</a:t>
            </a:r>
          </a:p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Конструктивні особливості: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Яку роль відіграє «гнучка підкладка» (наприклад,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поліімід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у забезпеченні точності вимірювань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носивних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датчиків?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Рекомендована </a:t>
            </a:r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1357745"/>
            <a:ext cx="8596668" cy="513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детально описує матеріалознавчий аспект: як зробити датчик, що не втрачає точність при розтягуванні шкіри.</a:t>
            </a:r>
          </a:p>
          <a:p>
            <a:r>
              <a:rPr lang="en-A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in Flexible NFC Sensors for Epidermal Bioelectronics"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(Nature Communications, 2025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Фундаментальне дослідження, на якому базуються алгоритми типу </a:t>
            </a:r>
            <a:r>
              <a:rPr lang="uk-U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Skintelligent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ідеально для аналізу похибок у лабораторній роботі.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Learning vs. Traditional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Corneometry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Comparative Study on 50,000 Subjects"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(Journal of Investigative Dermatology, 2025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 того, як використання інфрачервоного спектра в камерах смартфонів допомагає AI "бачити" зволоженість глибше рогового шару.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Multi-modal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in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Teledermatology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Beyond RGB"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(IEEE Transactions on Biomedical Engineering, 2024).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8097" y="701244"/>
            <a:ext cx="8956194" cy="533010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uk-UA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оцінці функціонального стану шкіри одними з найважливіших параметрів є:</a:t>
            </a:r>
            <a:endParaRPr lang="uk-UA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зволоженість (рівень гідратації рогового шару);</a:t>
            </a:r>
          </a:p>
          <a:p>
            <a:pPr lvl="0"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біомеханічні властивості шкіри (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в'язкоеластичні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властивості, пружність, міцність на розрив);</a:t>
            </a:r>
          </a:p>
          <a:p>
            <a:pPr lvl="0"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мікрорельєф;</a:t>
            </a:r>
          </a:p>
          <a:p>
            <a:pPr lvl="0"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колірні характеристики (пігментація, еритема);</a:t>
            </a:r>
          </a:p>
          <a:p>
            <a:pPr lvl="0"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поверхневий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lnSpc>
                <a:spcPct val="130000"/>
              </a:lnSpc>
            </a:pP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трансепідермальна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втрата води;</a:t>
            </a:r>
          </a:p>
          <a:p>
            <a:pPr lvl="0">
              <a:lnSpc>
                <a:spcPct val="130000"/>
              </a:lnSpc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жирність.</a:t>
            </a: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1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Відкриті </a:t>
            </a:r>
            <a:r>
              <a:rPr lang="uk-UA" dirty="0" err="1" smtClean="0"/>
              <a:t>датасети</a:t>
            </a:r>
            <a:r>
              <a:rPr lang="uk-UA" dirty="0" smtClean="0"/>
              <a:t> для розробки та навчання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ISIC Archive (International Skin Imaging Collaboration):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Найбільша у світі база стандартизованих зображень шкіри. Хоча вона фокусується на патологіях, там є величезний масив "нормальної" шкіри з різною текстурою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Fitzpatrick 17k: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Набір даних, який допоможе студентам зрозуміти, як колір шкіри (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фототип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впливає на точність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алгоритмів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A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DermNet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NZ: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із високою якістю клінічних фото, де можна знайти приклади вираженого ксерозу (сухості) для калібрування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25656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95062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Сучасні методи оцінки гідратації та біомеханічних властивостей шкіри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матеріалами </a:t>
            </a:r>
            <a:r>
              <a:rPr lang="uk-UA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https://pro.bhub.com.ua/cosmetology/suchasni-metodi-ocinki-gidrataciyi-ta-biomehanichnih-vlastivostey-shkiri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8789" y="1062945"/>
            <a:ext cx="8596668" cy="3880773"/>
          </a:xfrm>
        </p:spPr>
        <p:txBody>
          <a:bodyPr>
            <a:normAutofit/>
          </a:bodyPr>
          <a:lstStyle/>
          <a:p>
            <a:pPr indent="453600">
              <a:lnSpc>
                <a:spcPct val="120000"/>
              </a:lnSpc>
            </a:pP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розробці діагностичних систем необхідно враховувати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анізотропію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шкіри (її властивості різні в різних напрямках, наприклад, вздовж ліній </a:t>
            </a:r>
            <a:r>
              <a:rPr lang="uk-U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Лангера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та її </a:t>
            </a:r>
            <a:r>
              <a:rPr lang="uk-UA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віскоеластичну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природу (поєднання властивостей рідини та твердого тіла).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770909" y="4545179"/>
            <a:ext cx="689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Порада: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Перед першим заняттям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поновіть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знання з діелектричної проникності та закону дифузії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Фіка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674399"/>
            <a:ext cx="97536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Електричні методи оцінки гідратації (</a:t>
            </a:r>
            <a:r>
              <a:rPr lang="uk-UA" dirty="0" err="1"/>
              <a:t>к</a:t>
            </a:r>
            <a:r>
              <a:rPr lang="uk-UA" dirty="0" err="1" smtClean="0"/>
              <a:t>орнеометрія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77334" y="1930400"/>
            <a:ext cx="83248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8788" y="932152"/>
            <a:ext cx="9316411" cy="547788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uk-UA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поширеним методом прямої оцінки гідратації рогового епідермісу.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роботі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корнеометра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використовується принцип конденсаторної ємності (зміни діелектричних властивостей шкіри залежно кількості вологи, що міститься в роговому шарі).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Шкіра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діелектричним середовищем, і будь-які зміни постійної діелектричної в результаті зміни вмісту води в поверхневих шарах шкіри призводять до зміни ємнісних характеристик вимірювальної системи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урахуванням того, що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дозволяє визначати сумарний вміст води у роговому шарі, </a:t>
            </a:r>
            <a:r>
              <a:rPr lang="uk-U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даний метод може застосовуватися як для первинної діагностики патології шкіри, так і для оцінки ефективності косметичних засобів або процедур, спрямованих на підвищення гідратації поверхні шкіри.</a:t>
            </a:r>
          </a:p>
          <a:p>
            <a:pPr>
              <a:lnSpc>
                <a:spcPct val="13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1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5043" y="802843"/>
            <a:ext cx="8596668" cy="5339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uk-UA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</a:t>
            </a:r>
            <a:r>
              <a:rPr lang="uk-UA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має низку безперечних переваг [1]: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глибина проникнення електричних хвиль достовірно мала, тому вимірюється вологість саме поверхні шкіри у межах рогового шару;</a:t>
            </a:r>
          </a:p>
          <a:p>
            <a:pPr lvl="0"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короткочасність вимірювань (близько 1 с) запобігає можливій оклюзії, яка впливає на точність вимірювань;</a:t>
            </a:r>
          </a:p>
          <a:p>
            <a:pPr lvl="0"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виключається вплив ємності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глибоколежачих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тканин;</a:t>
            </a:r>
          </a:p>
          <a:p>
            <a:pPr lvl="0"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вимірювальний датчик має невелику масу та простий у застосуванні;</a:t>
            </a:r>
          </a:p>
          <a:p>
            <a:pPr lvl="0"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невеликий розмір вимірювальної головки датчика (діаметр 1 см) уможливлює проведення вимірювань на будь-яких ділянках тіла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uk-UA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відноситься до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напівкількісних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методів, оскільки її результат виражається в умовних одиницях (балах або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корнеометричних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одиницях). Кожна модифікація приладу має свою шкалу. </a:t>
            </a:r>
          </a:p>
          <a:p>
            <a:pPr>
              <a:lnSpc>
                <a:spcPct val="120000"/>
              </a:lnSpc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2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/>
              <a:t>трансепідермальної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води (TEWL)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77334" y="2043111"/>
            <a:ext cx="83915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2833</TotalTime>
  <Words>1440</Words>
  <Application>Microsoft Office PowerPoint</Application>
  <PresentationFormat>Широкий екран</PresentationFormat>
  <Paragraphs>112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Грань</vt:lpstr>
      <vt:lpstr>Сучасні методи оцінки гідратації та біомеханічних властивостей шкіри</vt:lpstr>
      <vt:lpstr>Презентація PowerPoint</vt:lpstr>
      <vt:lpstr>Презентація PowerPoint</vt:lpstr>
      <vt:lpstr>Презентація PowerPoint</vt:lpstr>
      <vt:lpstr>Презентація PowerPoint</vt:lpstr>
      <vt:lpstr>1. Електричні методи оцінки гідратації (корнеометрія)</vt:lpstr>
      <vt:lpstr>Презентація PowerPoint</vt:lpstr>
      <vt:lpstr>Презентація PowerPoint</vt:lpstr>
      <vt:lpstr>2. Оцінка трансепідермальної втрати води (TEWL)</vt:lpstr>
      <vt:lpstr>3. Біомеханічні властивості: кутометрія</vt:lpstr>
      <vt:lpstr>4. Ультразвукове сканування шкіри (високочастотне УЗД)</vt:lpstr>
      <vt:lpstr>Сучасні пристрої для діагностики властивостей шкіри</vt:lpstr>
      <vt:lpstr>1. Серія MoistureMeter (Delfin Technologies, Фінляндія)</vt:lpstr>
      <vt:lpstr>2. Skintelligent та AI-аналізатори</vt:lpstr>
      <vt:lpstr>3. VapoMeter та GPSkin (оцінка бар'єру)</vt:lpstr>
      <vt:lpstr>Порівняльна таблиця для інженерного аналізу</vt:lpstr>
      <vt:lpstr>1. Розглянемо схему побудови такого NFC-датчика гідратації 2. Інтерпретація AI в Skintelligent візуальні дані у цифрові показники </vt:lpstr>
      <vt:lpstr>1. Схема побудови гнучкого NFC-датчика гідратації</vt:lpstr>
      <vt:lpstr>Презентація PowerPoint</vt:lpstr>
      <vt:lpstr>2. Як AI в Skintelligent інтерпретує візуальні дані</vt:lpstr>
      <vt:lpstr>Презентація PowerPoint</vt:lpstr>
      <vt:lpstr>Резюме </vt:lpstr>
      <vt:lpstr>Додаткове завдання для студентів </vt:lpstr>
      <vt:lpstr>Глосарій ключових термінів. Біомедична діагностика шкіри</vt:lpstr>
      <vt:lpstr>1. Електричні та фізичні параметри</vt:lpstr>
      <vt:lpstr>2. Біомеханічні та бар'єрні показники</vt:lpstr>
      <vt:lpstr>3. Технологічні та AI терміни</vt:lpstr>
      <vt:lpstr>Контрольні питання до лекції </vt:lpstr>
      <vt:lpstr>Рекомендована література</vt:lpstr>
      <vt:lpstr>Відкриті датасети для розробки та навчання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методи оцінки гідратації та біомеханічних властивостей шкіри</dc:title>
  <dc:creator>admin</dc:creator>
  <cp:lastModifiedBy>admin</cp:lastModifiedBy>
  <cp:revision>12</cp:revision>
  <dcterms:created xsi:type="dcterms:W3CDTF">2026-03-05T07:24:49Z</dcterms:created>
  <dcterms:modified xsi:type="dcterms:W3CDTF">2026-03-10T07:43:10Z</dcterms:modified>
</cp:coreProperties>
</file>