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3" r:id="rId11"/>
    <p:sldId id="294" r:id="rId12"/>
    <p:sldId id="296" r:id="rId13"/>
    <p:sldId id="265" r:id="rId14"/>
    <p:sldId id="266" r:id="rId15"/>
    <p:sldId id="295" r:id="rId16"/>
    <p:sldId id="267" r:id="rId17"/>
    <p:sldId id="268" r:id="rId18"/>
    <p:sldId id="269" r:id="rId19"/>
    <p:sldId id="270" r:id="rId20"/>
    <p:sldId id="297" r:id="rId21"/>
    <p:sldId id="272" r:id="rId22"/>
    <p:sldId id="299" r:id="rId23"/>
    <p:sldId id="273" r:id="rId24"/>
    <p:sldId id="298" r:id="rId25"/>
    <p:sldId id="300" r:id="rId26"/>
    <p:sldId id="274" r:id="rId27"/>
    <p:sldId id="275" r:id="rId28"/>
    <p:sldId id="276" r:id="rId29"/>
    <p:sldId id="302" r:id="rId30"/>
    <p:sldId id="304" r:id="rId31"/>
    <p:sldId id="301" r:id="rId32"/>
    <p:sldId id="305" r:id="rId33"/>
    <p:sldId id="306" r:id="rId34"/>
    <p:sldId id="278" r:id="rId35"/>
    <p:sldId id="307" r:id="rId36"/>
    <p:sldId id="277" r:id="rId37"/>
    <p:sldId id="279" r:id="rId38"/>
    <p:sldId id="28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5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54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6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40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8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0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70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5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68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9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07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9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32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1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060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45C44A-1887-47CF-A05B-F92E68E9C04A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95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dic.academic.ru/dic.nsf/ruwiki/70429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2863A-12C0-4114-8D16-5C8FA67EE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297" y="867954"/>
            <a:ext cx="6815669" cy="1515533"/>
          </a:xfrm>
        </p:spPr>
        <p:txBody>
          <a:bodyPr/>
          <a:lstStyle/>
          <a:p>
            <a:r>
              <a:rPr lang="uk-UA" sz="20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Плюралізм західноєвропейської політичної думки ХІХ – </a:t>
            </a:r>
            <a:r>
              <a:rPr lang="uk-UA" sz="20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</a:t>
            </a:r>
            <a:r>
              <a:rPr lang="uk-UA" sz="20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ХХ століття</a:t>
            </a:r>
            <a:endParaRPr lang="uk-UA" sz="60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0842EF1-2A32-4038-B832-72246AB7C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2383487"/>
            <a:ext cx="6815669" cy="2594912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Політико-ідеологічні доктрини: поняття, типологія,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інституціоналізація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 і неолібералізм.</a:t>
            </a:r>
          </a:p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Консерватизм і неоконсерватизм.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907415" algn="l"/>
              </a:tabLs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лівоцентристські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Екстремістські політико-ідеологічні доктрини.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548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567" y="1388532"/>
            <a:ext cx="5469466" cy="4893735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Алексіс де </a:t>
            </a:r>
            <a:r>
              <a:rPr lang="uk-UA" sz="6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Токвіль</a:t>
            </a: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Демократія - певну форму правління, а також такий суспільний лад, що не знає станового поділу і базується на принципі рівності.</a:t>
            </a:r>
          </a:p>
          <a:p>
            <a:pPr indent="4495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 рівності суспільного становища індивідів не означає встановлення свободи</a:t>
            </a:r>
            <a:r>
              <a:rPr lang="uk-UA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цього потрібно створити відповідні політико-правові інститути.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встановлення свободи і демократії</a:t>
            </a: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цілому необхідні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представницька форма правління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 влади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місцеве самоврядування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свободи друку, 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свободи совісті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незалежності суддів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суду присяжних.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AEB7C5-E35A-4192-9260-90500EF22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77" y="1388532"/>
            <a:ext cx="3024426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3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293" y="585926"/>
            <a:ext cx="5836740" cy="5696341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Ієремія </a:t>
            </a:r>
            <a:r>
              <a:rPr lang="uk-UA" sz="4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4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Обґрунтував вчення, яке дістало назву «утилітаризм». Його суть у тому, що вчинками індивіда як приватного власника керує тверезий розрахунок на отримання від своїх дій як найбільшої особистої вигоди, отримання задоволення та уникнення страждань, а кри­терієм  оцінки будь-яких явищ є їхня корисність,  тобто здатність бути засобом розв'язання якого-небудь завдання.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центрі уваги І. </a:t>
            </a:r>
            <a:r>
              <a:rPr lang="uk-UA" sz="4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Бентама</a:t>
            </a: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перебували інтереси й безпека особи. Він вважав, що свобода межує із свавіллям.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І. </a:t>
            </a:r>
            <a:r>
              <a:rPr lang="uk-UA" sz="4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визнає реальним правом лише те, яке встановлене державою. Критерієм оцінки цього права є користь, а його метою - найбільше щастя найбіль­шої кількості людей.</a:t>
            </a:r>
            <a:endParaRPr lang="uk-UA" sz="4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Створюючи обов´язки, закон обмежує свободу. Тим самим він — зло, оскільки пов´язаний із застосуванням покарання (стра­ждання). Але без нього неможливо забезпечити безпеку. Це за­безпечення безпеки, продовжував </a:t>
            </a:r>
            <a:r>
              <a:rPr lang="uk-UA" sz="4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 певній мірі супере­чить рівності і свободі. 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Межі законодавчого регулювання - </a:t>
            </a:r>
            <a:r>
              <a:rPr lang="uk-UA" sz="4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«моральні обов´язки». </a:t>
            </a:r>
            <a:r>
              <a:rPr lang="uk-UA" sz="43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 містять </a:t>
            </a:r>
            <a:r>
              <a:rPr lang="uk-UA" sz="43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розсудливості: (за­конодавець не повинен регулювати дії і відносини, де люди мо­жуть шкодити тільки собі) та невтручання держави в діяльність підприємців, їх відносини з робітниками,. </a:t>
            </a:r>
            <a:endParaRPr lang="uk-UA" sz="43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C1782-A8DE-4A5C-AEB2-77040925D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50" y="1428750"/>
            <a:ext cx="32289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8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77508-977B-4537-AA38-3C99B780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4AAD16-A0E0-41AA-B2C0-955F60E4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Мейнард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Кейнс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(1883—1946)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теорія «регульованого капіталізму»: в нових історичних умовах держава має відмовитись від ролі «нічного сторожа» і стати дійовим регулятором соціально-економічних відносин.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мусить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 монополізацію виробництва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 правила чесної конкуренції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 дрібні й середні підприємства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 громадські роботи з метою зменшення безробіття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 незахищеним верствам населення.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43469B-D21E-47D6-9ED2-0F406BD7B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B43765-0041-46A9-8FDF-72DE69DDA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02" y="1388531"/>
            <a:ext cx="2781210" cy="39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6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679F5-1C48-4555-8EAE-7440F171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CBC6A6-F9E3-4D57-84C6-0A056934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Неолібералізм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різновид ліберальної ідеології і політики, що сформувалися як відображення розвитку суспільства від переваги вільного підприємництва до державно-монополістичного регулювання економіки,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інституціоналізації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нових форм державного втручання в суспільне життя.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818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 явища суспільного буття на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рубежі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70-80-х років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XIX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ст. суттєво позначилися на еволюції ідеології неолібералізм, серед представників якого були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Д.Белла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Н.Глейзер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Д.Мойніхен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Ї.Кристолл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Е.Бенфілд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ін. У політичній практиці тенденція неолібералізму втілилася в політиці "нового курсу"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Ф.Рузвельта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дістала дальший розвиток у роки другої світової війни й повоєнні роки». У 50-ті роки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XX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ст. вирізнилася соціально-охоронна функція доктрини сучасного лібералізму, спрямована на збереження капіталізму, реформування його окремих ланок та інститутів. Проте наприкінці 60-х - на початку 70-х років він утратив динамізм і здатність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оперативно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відгукуватися на проблеми суспільства. Його витіснив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неоконсерватизм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середині 80-х років неолібералізм знову почав міцніти в боротьбі з правоконсервативними і лівими течіями, зокрема, було зроблено спробу переосмислити харак­тер відносин суспільства, державно-політичної системи та індивіда, сформулювати концепцію “передового ліберального суспільства” (В.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Жискар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Д´Естен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923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476FB-4E27-4643-8A50-24E2AF20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E05864-7B6F-4991-BFC1-3540BAB88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Неолібералізм є неоднорідною течією.</a:t>
            </a:r>
          </a:p>
          <a:p>
            <a:r>
              <a:rPr lang="uk-UA" dirty="0"/>
              <a:t> «Праве» крило вважає, що вирішення проблем сучасного суспільства можливе через створення уряду згідно з вимогами моралі, виступає за «мінімальну» державу, будучи в цьому солідарним з консерваторами. </a:t>
            </a:r>
          </a:p>
          <a:p>
            <a:r>
              <a:rPr lang="uk-UA" dirty="0"/>
              <a:t>«Ліве» крило заперечує класові суперечності, зводить їх до конфлікту між виробництвом і споживанням. Головною вважають не суперечність між багатими та бідними, а між тими, хто намагається зберегти «індустріальне суспільство» і хто хоче рухатися вперед. </a:t>
            </a:r>
          </a:p>
          <a:p>
            <a:r>
              <a:rPr lang="uk-UA" dirty="0"/>
              <a:t>Різновидом ліберальної теорії постіндустріального суспільства є концепція інформаційного суспільства 3. </a:t>
            </a:r>
            <a:r>
              <a:rPr lang="uk-UA" dirty="0" err="1"/>
              <a:t>Бжезінського</a:t>
            </a:r>
            <a:r>
              <a:rPr lang="uk-UA" dirty="0"/>
              <a:t> і О. </a:t>
            </a:r>
            <a:r>
              <a:rPr lang="uk-UA" dirty="0" err="1"/>
              <a:t>Тоффлера</a:t>
            </a:r>
            <a:r>
              <a:rPr lang="uk-UA" dirty="0"/>
              <a:t>. Розглядаючи суспільний розвиток як «зміну стадій», вони акцентували увагу на домінуванні інформаційного сектора економіки.</a:t>
            </a:r>
          </a:p>
        </p:txBody>
      </p:sp>
    </p:spTree>
    <p:extLst>
      <p:ext uri="{BB962C8B-B14F-4D97-AF65-F5344CB8AC3E}">
        <p14:creationId xmlns:p14="http://schemas.microsoft.com/office/powerpoint/2010/main" val="60790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432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Неолібералізм має такі риси :</a:t>
            </a:r>
            <a:b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77375"/>
            <a:ext cx="9601196" cy="3798493"/>
          </a:xfrm>
        </p:spPr>
        <p:txBody>
          <a:bodyPr>
            <a:normAutofit/>
          </a:bodyPr>
          <a:lstStyle/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утвердження механізму вільного ринку, який створює найсприятливіші умови для ефективної економічної діяльності;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обстоювання необхідності постійного втручання держави  в економіку для створення сприятливих розумів для конкуренції; 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максимально можлива свобода особи; 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звільнення особистості від будь-якого колективного тиску;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пріоритет інтересів і прав людини і сім’ї щодо соціальних груп, класів чи держав;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гуманістичний світогляд; толерантність та ін.   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905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ІІІ. Консерватизм і неоконсерватизм.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Консерватизм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</a:t>
            </a:r>
            <a:r>
              <a:rPr lang="uk-UA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політична доктрина, яка зорієнтована на збереження і підтримання існуючих форм соціальної структури, традиційних цінностей і морально-правових засад. Його політико-ідеологічний світогляд визначається як комплекс життєздатних принципів, головними серед яких є свобода і відповідальність, авторитет, релігійність, природна нерівність людей та їх скептицизм.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55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2998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ідеї класичного консерватизму</a:t>
            </a: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42369"/>
            <a:ext cx="9601196" cy="42334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обмежених можливостей людського розуму у пізнанні суспільства та недосконалості людської природи;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економічній сфері акцент робиться на розвитку приватного підприємництва, запереченні жорсткого контролю держави за функціонуванням економіки;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Недоторканість, святість приватної власності;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державна влада, основним завданням якої є підтримка законності та правопорядку в суспільстві;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вторинна щодо громадянського суспільства, яке має морально-релігійні засади;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підпорядкована релігійній моралі;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суспільства врегульовують не лише закони, але й звичаї;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Переконаність про вроджену нерівність людей.</a:t>
            </a:r>
          </a:p>
        </p:txBody>
      </p:sp>
    </p:spTree>
    <p:extLst>
      <p:ext uri="{BB962C8B-B14F-4D97-AF65-F5344CB8AC3E}">
        <p14:creationId xmlns:p14="http://schemas.microsoft.com/office/powerpoint/2010/main" val="159027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53335-4FAB-4F0C-92C4-08319441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9158AD9-BE41-4CEA-967B-8704732E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266" y="982131"/>
            <a:ext cx="5875868" cy="489373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Родоначальник консерватизму </a:t>
            </a:r>
            <a:r>
              <a:rPr lang="uk-U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Едмунд </a:t>
            </a:r>
            <a:r>
              <a:rPr lang="uk-UA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(1729—1797). Засуджував Французьку революцію. «</a:t>
            </a:r>
            <a:r>
              <a:rPr lang="uk-UA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Роздуми про революцію у Франції» 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(1790) стала своєрідною Біблією консерватизму.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ідея книги - традиціоналізм, схиляння перед святістю традицій, дотримуватись їх - чинити відповідно до природного ходу явищ, вікової мудрості.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Втіленням традицій 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вважав англійську конституцію, в природному розвитку якої склалась ціла система елементів, що взаємно урівноважують одні одних. Дуже важливо, щоб ця рівновага в подальшому не порушувалась, а той, хто заінтересований у збереженні спокою й порядку, має, подібно садівникові, час від часу бережливо видаляти з вічнозеленого дерева конституції засохлі пагони й пестити нові. Так поступова еволюція поєднується з принципом збереження.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визнавав неминучість суспільних змін і реформ, але вважав, що вони не мають порушувати традиційні засади. Він розмежовував зміни й реформи: перші змінюють сутність об'єктів, другі їх сутності не зачіпають В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иділяються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віддавав перевагу превентивним реформам.</a:t>
            </a:r>
          </a:p>
          <a:p>
            <a:endParaRPr lang="uk-UA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9E39908D-3ADA-4AEA-A347-20E17D591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F8378E-D91E-4411-AB1E-3C152CC91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56" y="1388531"/>
            <a:ext cx="2715677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26062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І. Політико-ідеологічні доктрини: поняття, типологія, </a:t>
            </a:r>
            <a:r>
              <a:rPr lang="uk-UA" sz="3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інституціоналізація</a:t>
            </a:r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08194"/>
            <a:ext cx="9601196" cy="3567674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ідеологія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 однією з найвпливовіших форм політичної свідомості.</a:t>
            </a:r>
          </a:p>
          <a:p>
            <a:pPr indent="0" algn="just"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ідеологія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це система уявлень, ідей, поглядів на політичне життя, яке відображає інтереси, світогляд, ідеали, умонастрої людей, класів, націй, політичних партій, громадських рухів та інших суб'єктів політики.</a:t>
            </a:r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Вона реалізується в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доктринах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які виправдовують прагнення певних суспільних сил до завоювання та використання влади і намагаються відповідно до цього підпорядкувати громадську думку.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657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42C82-6467-4415-8129-182B6366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8758CC-AD5E-432B-9D9E-20D462FE6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Жозеф де </a:t>
            </a:r>
            <a:r>
              <a:rPr lang="ru-RU" dirty="0" err="1"/>
              <a:t>Местр</a:t>
            </a:r>
            <a:r>
              <a:rPr lang="ru-RU" dirty="0"/>
              <a:t> та </a:t>
            </a:r>
            <a:r>
              <a:rPr lang="ru-RU" dirty="0" err="1"/>
              <a:t>Луї</a:t>
            </a:r>
            <a:r>
              <a:rPr lang="ru-RU" dirty="0"/>
              <a:t> де </a:t>
            </a:r>
            <a:r>
              <a:rPr lang="ru-RU" dirty="0" err="1"/>
              <a:t>Бональд</a:t>
            </a:r>
            <a:r>
              <a:rPr lang="ru-RU" dirty="0"/>
              <a:t>, </a:t>
            </a:r>
            <a:r>
              <a:rPr lang="ru-RU" dirty="0" err="1"/>
              <a:t>класики</a:t>
            </a:r>
            <a:r>
              <a:rPr lang="ru-RU" dirty="0"/>
              <a:t> аристократичного консерватизму:</a:t>
            </a:r>
          </a:p>
          <a:p>
            <a:r>
              <a:rPr lang="ru-RU" dirty="0" err="1"/>
              <a:t>відкидали</a:t>
            </a:r>
            <a:r>
              <a:rPr lang="ru-RU" dirty="0"/>
              <a:t> </a:t>
            </a:r>
            <a:r>
              <a:rPr lang="ru-RU" dirty="0" err="1"/>
              <a:t>республіку</a:t>
            </a:r>
            <a:r>
              <a:rPr lang="ru-RU" dirty="0"/>
              <a:t> та </a:t>
            </a:r>
            <a:r>
              <a:rPr lang="ru-RU" dirty="0" err="1"/>
              <a:t>протиставляли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традицію</a:t>
            </a:r>
            <a:r>
              <a:rPr lang="ru-RU" dirty="0"/>
              <a:t> та авторитет.</a:t>
            </a:r>
          </a:p>
          <a:p>
            <a:pPr algn="just"/>
            <a:r>
              <a:rPr lang="ru-RU" dirty="0"/>
              <a:t> Ядром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Ж. де </a:t>
            </a:r>
            <a:r>
              <a:rPr lang="ru-RU" dirty="0" err="1"/>
              <a:t>Местра</a:t>
            </a:r>
            <a:r>
              <a:rPr lang="ru-RU" dirty="0"/>
              <a:t> стала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еквілібру</a:t>
            </a:r>
            <a:r>
              <a:rPr lang="ru-RU" dirty="0"/>
              <a:t> -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статичної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в </a:t>
            </a:r>
            <a:r>
              <a:rPr lang="ru-RU" dirty="0" err="1"/>
              <a:t>політичному</a:t>
            </a:r>
            <a:r>
              <a:rPr lang="ru-RU" dirty="0"/>
              <a:t> та духовному </a:t>
            </a:r>
            <a:r>
              <a:rPr lang="ru-RU" dirty="0" err="1"/>
              <a:t>житті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теократії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Л. де </a:t>
            </a:r>
            <a:r>
              <a:rPr lang="ru-RU" dirty="0" err="1"/>
              <a:t>Бональд</a:t>
            </a:r>
            <a:r>
              <a:rPr lang="ru-RU" dirty="0"/>
              <a:t> не </a:t>
            </a:r>
            <a:r>
              <a:rPr lang="ru-RU" dirty="0" err="1"/>
              <a:t>віддавав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світській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релігійній</a:t>
            </a:r>
            <a:r>
              <a:rPr lang="ru-RU" dirty="0"/>
              <a:t> </a:t>
            </a:r>
            <a:r>
              <a:rPr lang="ru-RU" dirty="0" err="1"/>
              <a:t>владі</a:t>
            </a:r>
            <a:r>
              <a:rPr lang="ru-RU" dirty="0"/>
              <a:t>, </a:t>
            </a:r>
            <a:r>
              <a:rPr lang="ru-RU" dirty="0" err="1"/>
              <a:t>висуваючи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союзу </a:t>
            </a:r>
            <a:r>
              <a:rPr lang="ru-RU" dirty="0" err="1"/>
              <a:t>релігійного</a:t>
            </a:r>
            <a:r>
              <a:rPr lang="ru-RU" dirty="0"/>
              <a:t> та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A2C230-883E-406C-8744-9CBC5098C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B65DC4-07DE-4295-BF09-30B26E52F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2" y="1294284"/>
            <a:ext cx="2997448" cy="1601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121B08-5D3D-472E-859E-9635A6C36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3" y="2989849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еоконсерватизм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політична ідеологія, що пристосовує традиційні цінності консерватизму до реалій постіндустріального суспільства і визначає урядову політику та політичний курс провідних країн світу, які сповідують принцип знаходження «золотої середини» між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деструктивністю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необмеженої ринкової стихії і неефективною тотальною державною регламентацією, збереження законності й правопорядку.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3847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52A2C-3869-472E-8ABF-D434F832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ідеї неоконсерваторів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F4ED85-CFD7-4F36-B268-B029B2AC6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1359"/>
            <a:ext cx="9601196" cy="343450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b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сильної влади, збереження в суспільстві сильної позиції держави;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до політичної влади лише представників елітних прошарків суспільства;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 державної влади – в її професіоналізмі та моральності;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міжнародних відносинах на першому плані повинні бути національні інтереси, насамперед економічна зацікавленість.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507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лівоцентристські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доктрини</a:t>
            </a:r>
            <a:endParaRPr lang="uk-UA" sz="5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вчення і теорії, які стверджують ідеал суспільного устрою, заснованого на суспільній власності, відсутності експлуатації, справедливому розподілі матеріальних благ і духовних цінностей залежно від затраченої праці, на основі соціально забезпеченої свободи особистості.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Теоретичне й ідеологічне оформлення соціалізм одержав тільки в Новий час у роботах класиків утопічного соціалізму Т. Мора, Т. Кампанелли, Р. Оуена, Ш. Фур'є, А. Сен-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Сімона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3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33900-59E5-4B7E-9A5F-79F97138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74F290-C520-456E-AD55-B1ECDB99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Спираючись на вчення соціалістів-утопістів, видатні німецькі мислителі 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Карл Маркс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(1818—1883)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Фрідріх Енгельс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(1820—1895),  відкрито заявили про свою позицію захисту інтересів робітничого класу і послідовно дотримувалися її протягом усього свого життя. Вони поставили за мету з'ясувати умови і вказати шляхи звільнення трудящих від будь-яких форм експлуатації та соціального гноблення.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 марксизм у 40-х роках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ст. Соціалізм перетворився з утопії в науку завдяки двом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відкриттям К. Маркса - матеріалістичному розумінню історії і теорії додаткової вартості.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3278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5E039-AF1E-4EAD-841A-E4A10D45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7047CF-311C-4E9C-91E4-67D69FC24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 всесвітньо-історичної ролі робітничого класу (пролетаріату) як могильника капіталізму і творця соціалістичного суспільства -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«Маніфест Комуністичної партії»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(1848).</a:t>
            </a: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Вчення про державу диктатури пролета­ріату посідає центральне місце в марксизмі. К. Маркс і Ф. Енгельс виходили з того, що за своєю сутністю держава - це знаряддя класового панування, «організація для систематичного насильства одного класу над іншим».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F55E61-F55A-48F4-9432-35E45EE1E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DFF52A-6A7D-4F94-83E5-DFBBE5515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43" y="1399628"/>
            <a:ext cx="3942389" cy="26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679F5-1C48-4555-8EAE-7440F171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CBC6A6-F9E3-4D57-84C6-0A056934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Володимир Ілліч Ульянов (Ленін)</a:t>
            </a:r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(1870—1924)</a:t>
            </a:r>
            <a:endParaRPr lang="uk-UA" sz="1800" dirty="0"/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Ленін сформулював закон нерівномірності економіч­ного і політичного розвитку капіталізму в період імперіалізму, на основі якого він зробив висновок про можливість пере­моги революції спочатку в одній, окремо взятій, країні.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Країною, в якій визріли об'єктивні й суб'єктивні передумови соціалістичної рево­люції, була Росія. Об'єктивними передумовами революції він вважав революційну ситуацію, якій притаманні такі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 ознаки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неможливість для пануючих класів зберегти в незмінному вигляді своє панування;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загострення, вище від звичайного, нужди й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бідувань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пригноблених класів;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знач­не підвищення в силу зазначених причин активності мас. </a:t>
            </a:r>
          </a:p>
        </p:txBody>
      </p:sp>
    </p:spTree>
    <p:extLst>
      <p:ext uri="{BB962C8B-B14F-4D97-AF65-F5344CB8AC3E}">
        <p14:creationId xmlns:p14="http://schemas.microsoft.com/office/powerpoint/2010/main" val="4240192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Суб'єктивний чинник революції — це «здатність революцій­ного класу на революційні масові дії», що значною мірою залежить від наявності у робітничого класу власної революційної політичної партії.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Ленін створив учення про «партію нового типу» (на відміну від більшості соціалістичних партій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Інтернаціоналу, які стали на позиції реформізму).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Партія— це передовий загін робітни­чого класу, вища форма його класової організації. Свою діяльність вона спрямовує на підготовку робітничого класу до здійснення революції, завоювання політичної влади.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790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ОЦІАЛ-ДЕМОКРАТИЧНА КОНЦЕПЦІЯ визначає соціалізм як суспільний лад, що досягається не революційною ліквідацією, а формування капіталізму зі збереженням приватної власності, забезпеченням зростання середнього класу і соціального партнерства, досягненням значно вищого рівня соціальної рівності й справедливості.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1379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F8AA9-DAC2-4A24-8059-03D22CDF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ЕДУАРД БЕРНШТЕЙН (1850–1932)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BEACF58-DECC-4F00-BF1F-AF0BAC644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38" y="1388534"/>
            <a:ext cx="4523657" cy="289771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2CBBE-4A1A-430A-A36A-DFB6650DC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5000457" cy="2438404"/>
          </a:xfrm>
        </p:spPr>
        <p:txBody>
          <a:bodyPr/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одним з перших здійснив розгорнуте обґрунтування соціал-демократичної ідеології.</a:t>
            </a: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Вважав, що робітничий клас деякий час мас ділити державну владу з буржуазією, а усуспільнення власності повинно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здійснюватись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поступово з тимчасовим збереженням змішаної економіки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доктрина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(лат.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doctrina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вчення) — головний принцип діяльності суб'єктів політичного процесу, що ґрунтується на певній політичній ідеології.</a:t>
            </a:r>
          </a:p>
          <a:p>
            <a:pPr indent="0" algn="just">
              <a:buNone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політичній доктрині відображується бачення політичної системи, шляхів її розвитку, функціонального призначення, засобів і методів розв'язання політичних проблем, вибору політичних пріоритетів. За допомогою доктрини визначаються конкретні напрями здійснення політичної влади, змінюється характер політичних інститутів, ціннісні орієнтири і зміст політичних принципів, норм, фіксується зв'язок певних політичних ідей та інтересів.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7275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593C4-6591-45B0-8E79-EDCAFFD3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72238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7085458-421B-4129-9E92-EDBA80B4E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1704513"/>
            <a:ext cx="9592732" cy="41713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плином часу орієнтири сучасної соціал-демократії доповнюються новими </a:t>
            </a: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концепціями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якості життя, самоврядного соціалізму, економічної демократії.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ЯКОСТІ ЖИТТЯ. Спроба встановити тісний зв’язок між традиційними матеріальними інтересами і новими потребами трудящих (економічний захист, поліпшення умов праці, розвиток системи соціального забезпечення, громадського транспорту, професійної підготовки, комунальної служби). Якість життя трудящих, на думку соціал-демократів, найвища в соціальній державі).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САМОВРЯДНОГО СОЦІАЛІЗМУ. Залучення всіх громадян суспільства до процесу опрацювання й ухвалення рішень, керівництва різними сферами життєдіяльності суспільства. Це активізує громадян, професійні спілки, громадські організації, місцеве самоврядування.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ЕКОНОМІЧНОЇ (ПРОМИСЛОВОЇ) ДЕМОКРАТІЇ. Участь трудящих в управлінні підприємствами, на макрорівні – в управлінні суспільною економікою. А це передбачає наявність органів соціального партнерства (ФРН, Австрія) чи економічного самоврядування (Франція 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8029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6A091-9114-428B-95C6-76C01743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298" y="836267"/>
            <a:ext cx="6241816" cy="1371600"/>
          </a:xfrm>
        </p:spPr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Екстремістські політико-ідеологічні доктрини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F800C5-69D7-4B5D-A02D-C87C64318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6621" y="2370338"/>
            <a:ext cx="9366683" cy="3104512"/>
          </a:xfrm>
        </p:spPr>
        <p:txBody>
          <a:bodyPr>
            <a:normAutofit/>
          </a:bodyPr>
          <a:lstStyle/>
          <a:p>
            <a:pPr algn="just"/>
            <a:r>
              <a:rPr lang="uk-UA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АНАРХІЗМ</a:t>
            </a:r>
            <a:r>
              <a:rPr lang="uk-U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0" i="0" dirty="0">
                <a:solidFill>
                  <a:srgbClr val="3435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сукупність політичних концепцій, споріднених між собою тим, що вони заперечують централізоване керування суспільством, пропонуючи натомість побудову суспільного ладу на засадах добровільного об'єднання людей у спілки або спільноти. Найважливішою підставою, яка дає змогу називати політичну концепцію анархістською (або близькою до анархізму), є утвердження цінності окремої особистості та індивідуальної свободи у найрадикальнішій формі.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85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D91A4-8436-4C09-86BE-B160B708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основних напрями: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149626-33A0-4CBF-BFBC-37008D88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анархо-індивідуалізм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анархо-комунізм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анархо-синдикалізм.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96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209D5-B2D5-4DA8-99DD-525A7891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анархо-індивідуалізм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20DA4BE-FBB0-44B1-8032-827877182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3" y="1571348"/>
            <a:ext cx="4492720" cy="411036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F5BDA0-3068-4FFB-97AF-9514269F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ідея німецького філософа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Макса </a:t>
            </a:r>
            <a:r>
              <a:rPr lang="uk-UA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Штірнера</a:t>
            </a:r>
            <a:r>
              <a:rPr lang="uk-UA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(1806—1856) про абсолютну свободу індивіда, який у своїх бажаннях і вчинках не має бути пов'язаним ні релігійними догмами, ні нормами права й моралі.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8413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анархо-комунізм</a:t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E0EADD-78D6-4121-B23B-95197040B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858610"/>
            <a:ext cx="3718455" cy="26108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Михайло Олександрович Бакунін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(1814—1876)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Петро Олександрович Кропоткін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1842-1921).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 до федерації вільних комун, які грунтуються на комуністичних засадах виробництва й розподілу можливий лише через революційне руйнування всього того, що роз'єднує людей, насам­перед приватної власності й держави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D99C63-F5AA-442F-88D0-B271F9E45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09" y="867670"/>
            <a:ext cx="1972298" cy="2632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0392CB-8B3E-4408-BFC1-ADDC30FA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50" y="2556575"/>
            <a:ext cx="2403684" cy="32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анархо-синдикалізм</a:t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E0EADD-78D6-4121-B23B-95197040B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201662"/>
            <a:ext cx="3718455" cy="32678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нищення капіталістичного ладу за допомогою революційної боротьби профспілок.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соціалістичному суспільстві профспілки замінять державу, утвердиться прямий обмін між вільними виробниками, конфедерація профспілок через мережу профспілкових організацій та об'єднань управлятиме суспільством.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Відомі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представники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Рудольф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Роккер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Абад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де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Сантилья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П’єр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Бенар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Александр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Беркман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Еміліо Лопес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Аранго, Анхель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Пестанья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Ісаак Пуенте</a:t>
            </a:r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3D87AA-55BB-4080-8367-564A3B1BC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30" y="680759"/>
            <a:ext cx="2190750" cy="31527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21DB45-C806-43DA-8258-3BE794906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74" y="2769590"/>
            <a:ext cx="2275811" cy="30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9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65" y="788467"/>
            <a:ext cx="3718455" cy="60006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Фашизм</a:t>
            </a:r>
            <a:endParaRPr lang="uk-UA" sz="28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571C1E4-9CC6-48E6-8499-485E13A57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7" y="1303627"/>
            <a:ext cx="2713038" cy="402202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C24D7D-B965-4717-964D-5EA4446C5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889" y="1388531"/>
            <a:ext cx="7182035" cy="4681001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крайня антидемократична радикальна екстремістська політична течія, яка  ґрунтується на сукупності міфологічних та ірраціональних ідей і вірувань: расової виключності, антидемократизму, антисемітизму, сповідує ідеали 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вождизму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й  етатизму,  обґрунтовує  прагнення  до  територіальної експансії.  Головним  знаряддям  внутрішньої  і  зовнішньої  політики проголошує терор, насилля, війну.</a:t>
            </a: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антираціоналізм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націоналізм;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і війна;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вождизм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елітаризм;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 ідеологами італійського фашизму були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Б.Муссоліні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Дж.Джентіле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1243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01" y="702731"/>
            <a:ext cx="3718455" cy="1516686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Націонал-соціалізм</a:t>
            </a:r>
            <a:br>
              <a:rPr lang="uk-UA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88F92AC-521B-4995-BEA4-A63CD3F80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03" y="960209"/>
            <a:ext cx="1786133" cy="246879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975F02-1A5B-403C-9D22-04953697B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9709" y="1677879"/>
            <a:ext cx="6001305" cy="372944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нацизм</a:t>
            </a: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реакційна політична ідеологія й практика тоталітарного панування й зовнішньої агресії керівництва гітлерівської Німеччини.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Теоретики  -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А.Гітлер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(«Моя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 та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А.Розенберг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гіпертрофована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расово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принципом.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система: расизм є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держава є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расизм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об’єднаний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аристократизмом (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німці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«народ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панів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 - цілеспрямована інтерпретація світу.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4C178B-95A6-4E1C-A02D-2D87A1F2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69" y="2931434"/>
            <a:ext cx="1906804" cy="27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1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Істотними доктринальними відмінностями націонал-соціалізму від італійського фашизму були: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концепції корпоративної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ідейної спадковості від лівих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синдикально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-профспілкових рухів,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«расової теорії» з її войовничим антисемітизмом.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991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 доктрині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відображується бачення політичної системи, шляхів її розвитку, функціонального призначення, засобів і методів розв'язання політичних проблем, вибору політичних пріоритетів. За допомогою доктрини визначаються конкретні напрями здійснення політичної влади, змінюється характер політичних інститутів, ціннісні орієнтири і зміст політичних принципів, норм, фіксується зв'язок певних політичних ідей та інтересів.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8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Відмінності між різними типами ідеологічного </a:t>
            </a:r>
            <a:r>
              <a:rPr lang="uk-UA" dirty="0" err="1"/>
              <a:t>обгрунтування</a:t>
            </a:r>
            <a:r>
              <a:rPr lang="uk-UA" dirty="0"/>
              <a:t> політики стосуються</a:t>
            </a:r>
          </a:p>
          <a:p>
            <a:r>
              <a:rPr lang="uk-UA" dirty="0"/>
              <a:t>1.	організації економічної та інших сфер суспільного життя,</a:t>
            </a:r>
          </a:p>
          <a:p>
            <a:r>
              <a:rPr lang="uk-UA" dirty="0"/>
              <a:t>2.	місця і ролі держави в суспільстві,</a:t>
            </a:r>
          </a:p>
          <a:p>
            <a:r>
              <a:rPr lang="uk-UA" dirty="0"/>
              <a:t>3.	взаємодії особи, суспільства й держави,</a:t>
            </a:r>
          </a:p>
          <a:p>
            <a:r>
              <a:rPr lang="uk-UA" dirty="0"/>
              <a:t>4.	шляхів та засобів суспільних перетворень</a:t>
            </a:r>
          </a:p>
          <a:p>
            <a:r>
              <a:rPr lang="uk-UA" dirty="0"/>
              <a:t>5.	досягнення політичних цілей.</a:t>
            </a:r>
          </a:p>
        </p:txBody>
      </p:sp>
    </p:spTree>
    <p:extLst>
      <p:ext uri="{BB962C8B-B14F-4D97-AF65-F5344CB8AC3E}">
        <p14:creationId xmlns:p14="http://schemas.microsoft.com/office/powerpoint/2010/main" val="311464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можна виокремити чоти­ри основних ідейно-політичних доктрини:</a:t>
            </a:r>
            <a:br>
              <a:rPr lang="uk-UA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консерватизм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комунізм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со­ціал-демократизм.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470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неолібералізм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6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Лібералізм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традиційна політична течія, яка відстоює необмежену свободу підприємництва й торгівлі, парламентський державний устрій, плюралістичну демократію, широкі свободи для індивідів у політичній, економічній та інших сферах життя суспільства.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462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86276" cy="94432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Ідеї:</a:t>
            </a:r>
            <a:b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48901"/>
            <a:ext cx="9601196" cy="4126967"/>
          </a:xfrm>
        </p:spPr>
        <p:txBody>
          <a:bodyPr>
            <a:normAutofit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 про свободу групових, класових, національних і інших інтересів;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ідеї космополітизму, терпимості, гуманізму, прогресу, демократизму й індивідуалізму з підкресленням самоцінності особистості.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економічній  області  - скасування регламентації й обмежень із боку державної влади, простору для приватної ініціативи, максимально вільних умов для розгортання приватного підприємництва.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сфері політики - визнання прав людини, поділ законодавчої і виконавчої влади, свобода вибору занять, свобода конкуренції, що реалізується у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вимозі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правової держави.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Найвідомішими представниками ліберального напряму західноєвропейської політичної думки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ст. є Б.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Токвіль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І.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С. Мілль та ін. 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463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/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Бенжамен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Анрі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Ребек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(1767—1830)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вважається духовним батьком лібералізму.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Розрізняв політичну та особисту свободу.</a:t>
            </a:r>
          </a:p>
          <a:p>
            <a:pPr indent="449580"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свобода громадян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тому, що вони беруть участь у виборах до законодавчого органу, який вхо­дить до системи вищих органів влади і втілює громадську думку.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just"/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«Нейтральна влада»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особі глави держави  (монарх бере участь у здійсненні влади всіма її гілками, попереджує конфлікти між ними і узгоджує їхні дії).</a:t>
            </a:r>
          </a:p>
          <a:p>
            <a:pPr indent="449580"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Такий поділ влади забезпечує у суспільстві свободу.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F2E796-2101-4B5C-AC8A-F4CB47872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6" y="1561914"/>
            <a:ext cx="32099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34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2841</TotalTime>
  <Words>2906</Words>
  <Application>Microsoft Office PowerPoint</Application>
  <PresentationFormat>Широкий екран</PresentationFormat>
  <Paragraphs>188</Paragraphs>
  <Slides>38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2" baseType="lpstr">
      <vt:lpstr>Arial</vt:lpstr>
      <vt:lpstr>Garamond</vt:lpstr>
      <vt:lpstr>Times New Roman</vt:lpstr>
      <vt:lpstr>Природа</vt:lpstr>
      <vt:lpstr>Плюралізм західноєвропейської політичної думки ХІХ – поч. ХХ століття</vt:lpstr>
      <vt:lpstr>І. Політико-ідеологічні доктрини: поняття, типологія, інституціоналізація. </vt:lpstr>
      <vt:lpstr>Презентація PowerPoint</vt:lpstr>
      <vt:lpstr>Презентація PowerPoint</vt:lpstr>
      <vt:lpstr>Презентація PowerPoint</vt:lpstr>
      <vt:lpstr>Відповідно можна виокремити чоти­ри основних ідейно-політичних доктрини: </vt:lpstr>
      <vt:lpstr>ІI. Лібералізм і неолібералізм.</vt:lpstr>
      <vt:lpstr>Ідеї: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Неолібералізм має такі риси : </vt:lpstr>
      <vt:lpstr>ІІІ. Консерватизм і неоконсерватизм.</vt:lpstr>
      <vt:lpstr>Основні ідеї класичного консерватизму</vt:lpstr>
      <vt:lpstr>Презентація PowerPoint</vt:lpstr>
      <vt:lpstr>Презентація PowerPoint</vt:lpstr>
      <vt:lpstr>Презентація PowerPoint</vt:lpstr>
      <vt:lpstr>Основні ідеї неоконсерваторів: </vt:lpstr>
      <vt:lpstr>ІV. Ліві та лівоцентристські ідеологічні доктрини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ЕДУАРД БЕРНШТЕЙН (1850–1932) </vt:lpstr>
      <vt:lpstr>Презентація PowerPoint</vt:lpstr>
      <vt:lpstr>Екстремістські політико-ідеологічні доктрини</vt:lpstr>
      <vt:lpstr>три основних напрями: </vt:lpstr>
      <vt:lpstr>анархо-індивідуалізм</vt:lpstr>
      <vt:lpstr>анархо-комунізм </vt:lpstr>
      <vt:lpstr>анархо-синдикалізм </vt:lpstr>
      <vt:lpstr>Фашизм</vt:lpstr>
      <vt:lpstr>Націонал-соціалізм </vt:lpstr>
      <vt:lpstr>Істотними доктринальними відмінностями націонал-соціалізму від італійського фашизму були: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Плюралізм західноєвропейської політичної думки ХІХ – поч. ХХ століття</dc:title>
  <dc:creator>Admin</dc:creator>
  <cp:lastModifiedBy>Oliczka )</cp:lastModifiedBy>
  <cp:revision>13</cp:revision>
  <dcterms:created xsi:type="dcterms:W3CDTF">2022-02-14T22:39:53Z</dcterms:created>
  <dcterms:modified xsi:type="dcterms:W3CDTF">2022-11-01T15:54:01Z</dcterms:modified>
</cp:coreProperties>
</file>