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6"/>
  </p:notesMasterIdLst>
  <p:sldIdLst>
    <p:sldId id="310" r:id="rId2"/>
    <p:sldId id="916" r:id="rId3"/>
    <p:sldId id="922" r:id="rId4"/>
    <p:sldId id="923" r:id="rId5"/>
    <p:sldId id="924" r:id="rId6"/>
    <p:sldId id="925" r:id="rId7"/>
    <p:sldId id="926" r:id="rId8"/>
    <p:sldId id="927" r:id="rId9"/>
    <p:sldId id="928" r:id="rId10"/>
    <p:sldId id="929" r:id="rId11"/>
    <p:sldId id="930" r:id="rId12"/>
    <p:sldId id="931" r:id="rId13"/>
    <p:sldId id="932" r:id="rId14"/>
    <p:sldId id="933" r:id="rId15"/>
    <p:sldId id="934" r:id="rId16"/>
    <p:sldId id="935" r:id="rId17"/>
    <p:sldId id="936" r:id="rId18"/>
    <p:sldId id="937" r:id="rId19"/>
    <p:sldId id="918" r:id="rId20"/>
    <p:sldId id="920" r:id="rId21"/>
    <p:sldId id="921" r:id="rId22"/>
    <p:sldId id="938" r:id="rId23"/>
    <p:sldId id="939" r:id="rId24"/>
    <p:sldId id="914" r:id="rId25"/>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933"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7FD"/>
    <a:srgbClr val="C1D9F3"/>
    <a:srgbClr val="CDD9FC"/>
    <a:srgbClr val="D1DAE4"/>
    <a:srgbClr val="A7BDF6"/>
    <a:srgbClr val="1D528D"/>
    <a:srgbClr val="91AAEC"/>
    <a:srgbClr val="144378"/>
    <a:srgbClr val="3186E3"/>
    <a:srgbClr val="0F2E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Помір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Світли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Світли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Світли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Помір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Помір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Стиль із теми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Помір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27F97BB-C833-4FB7-BDE5-3F7075034690}" styleName="Стиль із теми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Помір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Помір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Світли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Світли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Помір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75DCB02-9BB8-47FD-8907-85C794F793BA}" styleName="Стиль із теми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012ECD-51FC-41F1-AA8D-1B2483CD663E}" styleName="Світли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Світли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2326" autoAdjust="0"/>
  </p:normalViewPr>
  <p:slideViewPr>
    <p:cSldViewPr>
      <p:cViewPr varScale="1">
        <p:scale>
          <a:sx n="69" d="100"/>
          <a:sy n="69" d="100"/>
        </p:scale>
        <p:origin x="1422" y="60"/>
      </p:cViewPr>
      <p:guideLst>
        <p:guide orient="horz" pos="193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11.05.2021</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3806288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extLst>
      <p:ext uri="{BB962C8B-B14F-4D97-AF65-F5344CB8AC3E}">
        <p14:creationId xmlns:p14="http://schemas.microsoft.com/office/powerpoint/2010/main" val="266235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11.05.2021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11.05.2021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11.05.2021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11.05.2021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11.05.2021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11.05.2021</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11.05.2021</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11.05.2021</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11.05.2021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11.05.2021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11.05.2021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11.05.2021</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ru-RU" sz="4400" i="0" dirty="0">
                <a:latin typeface="Bookman Old Style" pitchFamily="18" charset="0"/>
              </a:rPr>
              <a:t/>
            </a:r>
            <a:br>
              <a:rPr lang="ru-RU" sz="4400" i="0" dirty="0">
                <a:latin typeface="Bookman Old Style" pitchFamily="18" charset="0"/>
              </a:rPr>
            </a:br>
            <a:r>
              <a:rPr lang="uk-UA" sz="4400" i="0" dirty="0" smtClean="0">
                <a:latin typeface="Bookman Old Style" pitchFamily="18" charset="0"/>
              </a:rPr>
              <a:t>Етика наукової діяльності</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2" y="1340768"/>
            <a:ext cx="7920880" cy="5189113"/>
          </a:xfrm>
          <a:prstGeom prst="rect">
            <a:avLst/>
          </a:prstGeom>
        </p:spPr>
        <p:txBody>
          <a:bodyPr wrap="square">
            <a:spAutoFit/>
          </a:bodyPr>
          <a:lstStyle/>
          <a:p>
            <a:pPr indent="457200" algn="just">
              <a:lnSpc>
                <a:spcPct val="115000"/>
              </a:lnSpc>
              <a:spcAft>
                <a:spcPts val="0"/>
              </a:spcAft>
            </a:pPr>
            <a:r>
              <a:rPr lang="uk-UA" sz="3200" i="1" dirty="0">
                <a:latin typeface="Times New Roman" panose="02020603050405020304" pitchFamily="18" charset="0"/>
                <a:ea typeface="Times New Roman" panose="02020603050405020304" pitchFamily="18" charset="0"/>
              </a:rPr>
              <a:t>Естетична культура науковця </a:t>
            </a:r>
            <a:r>
              <a:rPr lang="uk-UA" sz="3200" dirty="0">
                <a:latin typeface="Times New Roman" panose="02020603050405020304" pitchFamily="18" charset="0"/>
                <a:ea typeface="Times New Roman" panose="02020603050405020304" pitchFamily="18" charset="0"/>
              </a:rPr>
              <a:t>полягає у розумінні правил зовнішньої гармонії своєї професійної діяльності та їх реалізації на практиці з метою ефективного розв’язання науково-дослідних завдань. До основних принципів естетичної культури належать: особиста гармонія науковця, естетична домінанта, феномен творчої волі, професійна мажорність, службовий дизайн.</a:t>
            </a:r>
            <a:endParaRPr lang="uk-UA" sz="3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57269941"/>
      </p:ext>
    </p:extLst>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1844824"/>
            <a:ext cx="7848872" cy="3046988"/>
          </a:xfrm>
          <a:prstGeom prst="rect">
            <a:avLst/>
          </a:prstGeom>
        </p:spPr>
        <p:txBody>
          <a:bodyPr wrap="square">
            <a:spAutoFit/>
          </a:bodyPr>
          <a:lstStyle/>
          <a:p>
            <a:pPr algn="just"/>
            <a:r>
              <a:rPr lang="uk-UA" sz="3200" spc="-10" dirty="0">
                <a:latin typeface="Times New Roman" panose="02020603050405020304" pitchFamily="18" charset="0"/>
                <a:ea typeface="Times New Roman" panose="02020603050405020304" pitchFamily="18" charset="0"/>
              </a:rPr>
              <a:t>Під</a:t>
            </a:r>
            <a:r>
              <a:rPr lang="uk-UA" sz="3200" i="1" spc="-10" dirty="0">
                <a:latin typeface="Times New Roman" panose="02020603050405020304" pitchFamily="18" charset="0"/>
                <a:ea typeface="Times New Roman" panose="02020603050405020304" pitchFamily="18" charset="0"/>
              </a:rPr>
              <a:t> інформаційною культурою науковця</a:t>
            </a:r>
            <a:r>
              <a:rPr lang="uk-UA" sz="3200" spc="-10" dirty="0">
                <a:latin typeface="Times New Roman" panose="02020603050405020304" pitchFamily="18" charset="0"/>
                <a:ea typeface="Times New Roman" panose="02020603050405020304" pitchFamily="18" charset="0"/>
              </a:rPr>
              <a:t> розуміють ступінь володіння належним обсягом інформації для проведення науково-дослідних робіт, вміння одержати та ефективно реалізувати її у своїй діяльності. </a:t>
            </a:r>
            <a:endParaRPr lang="uk-UA" sz="3200" dirty="0"/>
          </a:p>
        </p:txBody>
      </p:sp>
    </p:spTree>
    <p:extLst>
      <p:ext uri="{BB962C8B-B14F-4D97-AF65-F5344CB8AC3E}">
        <p14:creationId xmlns:p14="http://schemas.microsoft.com/office/powerpoint/2010/main" val="2168125970"/>
      </p:ext>
    </p:extLst>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043608" y="1387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4" name="Объект 3"/>
          <p:cNvGraphicFramePr>
            <a:graphicFrameLocks noChangeAspect="1"/>
          </p:cNvGraphicFramePr>
          <p:nvPr>
            <p:extLst>
              <p:ext uri="{D42A27DB-BD31-4B8C-83A1-F6EECF244321}">
                <p14:modId xmlns:p14="http://schemas.microsoft.com/office/powerpoint/2010/main" val="4079344101"/>
              </p:ext>
            </p:extLst>
          </p:nvPr>
        </p:nvGraphicFramePr>
        <p:xfrm>
          <a:off x="214090" y="2276872"/>
          <a:ext cx="8840062" cy="3096344"/>
        </p:xfrm>
        <a:graphic>
          <a:graphicData uri="http://schemas.openxmlformats.org/presentationml/2006/ole">
            <mc:AlternateContent xmlns:mc="http://schemas.openxmlformats.org/markup-compatibility/2006">
              <mc:Choice xmlns:v="urn:schemas-microsoft-com:vml" Requires="v">
                <p:oleObj spid="_x0000_s2062" name="Picture" r:id="rId3" imgW="5440858" imgH="1872207" progId="Word.Picture.8">
                  <p:embed/>
                </p:oleObj>
              </mc:Choice>
              <mc:Fallback>
                <p:oleObj name="Picture" r:id="rId3" imgW="5440858" imgH="1872207"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090" y="2276872"/>
                        <a:ext cx="8840062" cy="3096344"/>
                      </a:xfrm>
                      <a:prstGeom prst="rect">
                        <a:avLst/>
                      </a:prstGeom>
                      <a:noFill/>
                    </p:spPr>
                  </p:pic>
                </p:oleObj>
              </mc:Fallback>
            </mc:AlternateContent>
          </a:graphicData>
        </a:graphic>
      </p:graphicFrame>
      <p:sp>
        <p:nvSpPr>
          <p:cNvPr id="5" name="Rectangle 3"/>
          <p:cNvSpPr>
            <a:spLocks noChangeArrowheads="1"/>
          </p:cNvSpPr>
          <p:nvPr/>
        </p:nvSpPr>
        <p:spPr bwMode="auto">
          <a:xfrm>
            <a:off x="169611" y="5774851"/>
            <a:ext cx="89851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2800" b="0" i="1" u="none" strike="noStrike" cap="none" normalizeH="0" baseline="0" dirty="0" smtClean="0">
                <a:ln>
                  <a:noFill/>
                </a:ln>
                <a:solidFill>
                  <a:schemeClr val="tx1"/>
                </a:solidFill>
                <a:effectLst>
                  <a:outerShdw blurRad="38100" dist="38100" dir="2700000" algn="tl">
                    <a:srgbClr val="C0C0C0"/>
                  </a:outerShdw>
                </a:effectLst>
                <a:latin typeface="Bookman Old Style" panose="02050604050505020204" pitchFamily="18" charset="0"/>
                <a:ea typeface="Times New Roman" panose="02020603050405020304" pitchFamily="18" charset="0"/>
                <a:cs typeface="Times New Roman" panose="02020603050405020304" pitchFamily="18" charset="0"/>
              </a:rPr>
              <a:t>Рис. 2. Психіко-професійні особливості науковця</a:t>
            </a:r>
            <a:endParaRPr kumimoji="0" lang="uk-UA"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170006351"/>
      </p:ext>
    </p:extLst>
  </p:cSld>
  <p:clrMapOvr>
    <a:masterClrMapping/>
  </p:clrMapOvr>
  <p:transition>
    <p:strips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57200" y="1628800"/>
            <a:ext cx="7920880" cy="4056495"/>
          </a:xfrm>
          <a:prstGeom prst="rect">
            <a:avLst/>
          </a:prstGeom>
        </p:spPr>
        <p:txBody>
          <a:bodyPr wrap="square">
            <a:spAutoFit/>
          </a:bodyPr>
          <a:lstStyle/>
          <a:p>
            <a:pPr indent="457200" algn="just">
              <a:lnSpc>
                <a:spcPct val="115000"/>
              </a:lnSpc>
              <a:spcAft>
                <a:spcPts val="0"/>
              </a:spcAft>
            </a:pPr>
            <a:r>
              <a:rPr lang="uk-UA" sz="3200" b="1" dirty="0">
                <a:latin typeface="Times New Roman" panose="02020603050405020304" pitchFamily="18" charset="0"/>
                <a:ea typeface="Times New Roman" panose="02020603050405020304" pitchFamily="18" charset="0"/>
              </a:rPr>
              <a:t>Принципами, які сприяють науковій праці дослідників</a:t>
            </a:r>
            <a:r>
              <a:rPr lang="uk-UA" sz="3200" dirty="0">
                <a:latin typeface="Times New Roman" panose="02020603050405020304" pitchFamily="18" charset="0"/>
                <a:ea typeface="Times New Roman" panose="02020603050405020304" pitchFamily="18" charset="0"/>
              </a:rPr>
              <a:t>, є наступні:</a:t>
            </a:r>
          </a:p>
          <a:p>
            <a:pPr indent="457200" algn="just">
              <a:lnSpc>
                <a:spcPct val="115000"/>
              </a:lnSpc>
              <a:spcAft>
                <a:spcPts val="0"/>
              </a:spcAft>
            </a:pPr>
            <a:r>
              <a:rPr lang="uk-UA" sz="3200" b="1" i="1" spc="-20" dirty="0">
                <a:ea typeface="Times New Roman" panose="02020603050405020304" pitchFamily="18" charset="0"/>
                <a:cs typeface="Times New Roman" panose="02020603050405020304" pitchFamily="18" charset="0"/>
              </a:rPr>
              <a:t>Постійно думати про предмет дослідження</a:t>
            </a:r>
            <a:r>
              <a:rPr lang="uk-UA" sz="3200" i="1" spc="-20" dirty="0">
                <a:latin typeface="Times New Roman" panose="02020603050405020304" pitchFamily="18" charset="0"/>
                <a:ea typeface="Times New Roman" panose="02020603050405020304" pitchFamily="18" charset="0"/>
              </a:rPr>
              <a:t>.</a:t>
            </a:r>
            <a:r>
              <a:rPr lang="uk-UA" sz="3200" spc="-20" dirty="0">
                <a:latin typeface="Times New Roman" panose="02020603050405020304" pitchFamily="18" charset="0"/>
                <a:ea typeface="Times New Roman" panose="02020603050405020304" pitchFamily="18" charset="0"/>
              </a:rPr>
              <a:t> Так, І. Ньютон на запитання про те, як він зумів відкрити закони небесної механіки, відповів: “Дуже просто, я весь час думав про них”. </a:t>
            </a:r>
            <a:endParaRPr lang="uk-U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8728547"/>
      </p:ext>
    </p:extLst>
  </p:cSld>
  <p:clrMapOvr>
    <a:masterClrMapping/>
  </p:clrMapOvr>
  <p:transition>
    <p:strips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844824"/>
            <a:ext cx="7848872" cy="3539430"/>
          </a:xfrm>
          <a:prstGeom prst="rect">
            <a:avLst/>
          </a:prstGeom>
        </p:spPr>
        <p:txBody>
          <a:bodyPr wrap="square">
            <a:spAutoFit/>
          </a:bodyPr>
          <a:lstStyle/>
          <a:p>
            <a:r>
              <a:rPr lang="uk-UA" sz="3200" b="1" i="1" dirty="0">
                <a:ea typeface="Times New Roman" panose="02020603050405020304" pitchFamily="18" charset="0"/>
                <a:cs typeface="Times New Roman" panose="02020603050405020304" pitchFamily="18" charset="0"/>
              </a:rPr>
              <a:t>Не слід працювати без плану.</a:t>
            </a:r>
            <a:r>
              <a:rPr lang="uk-UA" sz="3200" b="1" dirty="0">
                <a:ea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ea typeface="Times New Roman" panose="02020603050405020304" pitchFamily="18" charset="0"/>
              </a:rPr>
              <a:t>За весь період роботи над науковою працею може бути декілька планів. Спочатку пишуться плани розширені. Потім відбувається їх деталізація, коригування, переробка. Буває навіть так, що останній план дуже відрізняється від початкового варіант</a:t>
            </a:r>
            <a:endParaRPr lang="uk-UA" sz="3200" dirty="0"/>
          </a:p>
        </p:txBody>
      </p:sp>
    </p:spTree>
    <p:extLst>
      <p:ext uri="{BB962C8B-B14F-4D97-AF65-F5344CB8AC3E}">
        <p14:creationId xmlns:p14="http://schemas.microsoft.com/office/powerpoint/2010/main" val="503812359"/>
      </p:ext>
    </p:extLst>
  </p:cSld>
  <p:clrMapOvr>
    <a:masterClrMapping/>
  </p:clrMapOvr>
  <p:transition>
    <p:strips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1196752"/>
            <a:ext cx="8208912" cy="5410712"/>
          </a:xfrm>
          <a:prstGeom prst="rect">
            <a:avLst/>
          </a:prstGeom>
        </p:spPr>
        <p:txBody>
          <a:bodyPr wrap="square">
            <a:spAutoFit/>
          </a:bodyPr>
          <a:lstStyle/>
          <a:p>
            <a:pPr indent="457200" algn="just">
              <a:lnSpc>
                <a:spcPct val="120000"/>
              </a:lnSpc>
              <a:spcAft>
                <a:spcPts val="0"/>
              </a:spcAft>
            </a:pPr>
            <a:r>
              <a:rPr lang="uk-UA" sz="3200" b="1" i="1" dirty="0">
                <a:ea typeface="Times New Roman" panose="02020603050405020304" pitchFamily="18" charset="0"/>
                <a:cs typeface="Times New Roman" panose="02020603050405020304" pitchFamily="18" charset="0"/>
              </a:rPr>
              <a:t>Контролювати хід роботи, обмежувати глибину розробки</a:t>
            </a:r>
            <a:r>
              <a:rPr lang="uk-UA" sz="3200" i="1" dirty="0">
                <a:latin typeface="Times New Roman" panose="02020603050405020304" pitchFamily="18" charset="0"/>
                <a:ea typeface="Times New Roman" panose="02020603050405020304" pitchFamily="18" charset="0"/>
              </a:rPr>
              <a:t>.</a:t>
            </a:r>
            <a:r>
              <a:rPr lang="uk-UA" sz="3200" dirty="0">
                <a:latin typeface="Times New Roman" panose="02020603050405020304" pitchFamily="18" charset="0"/>
                <a:ea typeface="Times New Roman" panose="02020603050405020304" pitchFamily="18" charset="0"/>
              </a:rPr>
              <a:t> Необхідно постійно контролювати хід роботи та її результати. За результатами контролю потрібно коригувати як загальний план, так і його окремі частини.</a:t>
            </a:r>
          </a:p>
          <a:p>
            <a:pPr indent="457200" algn="just">
              <a:lnSpc>
                <a:spcPct val="120000"/>
              </a:lnSpc>
              <a:spcAft>
                <a:spcPts val="0"/>
              </a:spcAft>
            </a:pPr>
            <a:r>
              <a:rPr lang="uk-UA" sz="3200" dirty="0">
                <a:latin typeface="Times New Roman" panose="02020603050405020304" pitchFamily="18" charset="0"/>
                <a:ea typeface="Times New Roman" panose="02020603050405020304" pitchFamily="18" charset="0"/>
              </a:rPr>
              <a:t>У будь-якому дослідженні потрібно обмежувати себе як за широтою обсягу теми, так і за глибиною її розробки. </a:t>
            </a:r>
            <a:endParaRPr lang="uk-U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80439009"/>
      </p:ext>
    </p:extLst>
  </p:cSld>
  <p:clrMapOvr>
    <a:masterClrMapping/>
  </p:clrMapOvr>
  <p:transition>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619672" y="131561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4" name="Объект 3"/>
          <p:cNvGraphicFramePr>
            <a:graphicFrameLocks noChangeAspect="1"/>
          </p:cNvGraphicFramePr>
          <p:nvPr>
            <p:extLst>
              <p:ext uri="{D42A27DB-BD31-4B8C-83A1-F6EECF244321}">
                <p14:modId xmlns:p14="http://schemas.microsoft.com/office/powerpoint/2010/main" val="2613296056"/>
              </p:ext>
            </p:extLst>
          </p:nvPr>
        </p:nvGraphicFramePr>
        <p:xfrm>
          <a:off x="1223864" y="1445575"/>
          <a:ext cx="6624736" cy="4486139"/>
        </p:xfrm>
        <a:graphic>
          <a:graphicData uri="http://schemas.openxmlformats.org/presentationml/2006/ole">
            <mc:AlternateContent xmlns:mc="http://schemas.openxmlformats.org/markup-compatibility/2006">
              <mc:Choice xmlns:v="urn:schemas-microsoft-com:vml" Requires="v">
                <p:oleObj spid="_x0000_s3085" name="Picture" r:id="rId3" imgW="5142772" imgH="3487359" progId="Word.Picture.8">
                  <p:embed/>
                </p:oleObj>
              </mc:Choice>
              <mc:Fallback>
                <p:oleObj name="Picture" r:id="rId3" imgW="5142772" imgH="3487359"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3864" y="1445575"/>
                        <a:ext cx="6624736" cy="4486139"/>
                      </a:xfrm>
                      <a:prstGeom prst="rect">
                        <a:avLst/>
                      </a:prstGeom>
                      <a:noFill/>
                    </p:spPr>
                  </p:pic>
                </p:oleObj>
              </mc:Fallback>
            </mc:AlternateContent>
          </a:graphicData>
        </a:graphic>
      </p:graphicFrame>
      <p:sp>
        <p:nvSpPr>
          <p:cNvPr id="5" name="Rectangle 3"/>
          <p:cNvSpPr>
            <a:spLocks noChangeArrowheads="1"/>
          </p:cNvSpPr>
          <p:nvPr/>
        </p:nvSpPr>
        <p:spPr bwMode="auto">
          <a:xfrm>
            <a:off x="189362" y="5931714"/>
            <a:ext cx="852188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3200" b="0" i="1" u="none" strike="noStrike" cap="none" normalizeH="0" baseline="0" dirty="0" smtClean="0">
                <a:ln>
                  <a:noFill/>
                </a:ln>
                <a:solidFill>
                  <a:schemeClr val="tx1"/>
                </a:solidFill>
                <a:effectLst>
                  <a:outerShdw blurRad="38100" dist="38100" dir="2700000" algn="tl">
                    <a:srgbClr val="C0C0C0"/>
                  </a:outerShdw>
                </a:effectLst>
                <a:latin typeface="Bookman Old Style" panose="02050604050505020204" pitchFamily="18" charset="0"/>
                <a:ea typeface="Times New Roman" panose="02020603050405020304" pitchFamily="18" charset="0"/>
              </a:rPr>
              <a:t>Рис.</a:t>
            </a:r>
            <a:r>
              <a:rPr kumimoji="0" lang="uk-UA" sz="3200" b="0" i="1" u="none" strike="noStrike" cap="none" normalizeH="0" baseline="0" dirty="0" smtClean="0">
                <a:ln>
                  <a:noFill/>
                </a:ln>
                <a:solidFill>
                  <a:schemeClr val="tx1"/>
                </a:solidFill>
                <a:effectLst/>
                <a:ea typeface="Times New Roman" panose="02020603050405020304" pitchFamily="18" charset="0"/>
              </a:rPr>
              <a:t> </a:t>
            </a:r>
            <a:r>
              <a:rPr kumimoji="0" lang="uk-UA" sz="3200" b="0" i="1" u="none" strike="noStrike" cap="none" normalizeH="0" baseline="0" dirty="0" smtClean="0">
                <a:ln>
                  <a:noFill/>
                </a:ln>
                <a:solidFill>
                  <a:schemeClr val="tx1"/>
                </a:solidFill>
                <a:effectLst>
                  <a:outerShdw blurRad="38100" dist="38100" dir="2700000" algn="tl">
                    <a:srgbClr val="C0C0C0"/>
                  </a:outerShdw>
                </a:effectLst>
                <a:latin typeface="Bookman Old Style" panose="02050604050505020204" pitchFamily="18" charset="0"/>
                <a:ea typeface="Times New Roman" panose="02020603050405020304" pitchFamily="18" charset="0"/>
              </a:rPr>
              <a:t>3. Вимоги до наукового керівника</a:t>
            </a:r>
            <a:endParaRPr kumimoji="0" lang="uk-UA" sz="3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35716364"/>
      </p:ext>
    </p:extLst>
  </p:cSld>
  <p:clrMapOvr>
    <a:masterClrMapping/>
  </p:clrMapOvr>
  <p:transition>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827584" y="127270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4" name="Объект 3"/>
          <p:cNvGraphicFramePr>
            <a:graphicFrameLocks noChangeAspect="1"/>
          </p:cNvGraphicFramePr>
          <p:nvPr>
            <p:extLst>
              <p:ext uri="{D42A27DB-BD31-4B8C-83A1-F6EECF244321}">
                <p14:modId xmlns:p14="http://schemas.microsoft.com/office/powerpoint/2010/main" val="4137753658"/>
              </p:ext>
            </p:extLst>
          </p:nvPr>
        </p:nvGraphicFramePr>
        <p:xfrm>
          <a:off x="457200" y="1501304"/>
          <a:ext cx="8247081" cy="3812480"/>
        </p:xfrm>
        <a:graphic>
          <a:graphicData uri="http://schemas.openxmlformats.org/presentationml/2006/ole">
            <mc:AlternateContent xmlns:mc="http://schemas.openxmlformats.org/markup-compatibility/2006">
              <mc:Choice xmlns:v="urn:schemas-microsoft-com:vml" Requires="v">
                <p:oleObj spid="_x0000_s4109" name="Picture" r:id="rId3" imgW="4924425" imgH="2276475" progId="Word.Picture.8">
                  <p:embed/>
                </p:oleObj>
              </mc:Choice>
              <mc:Fallback>
                <p:oleObj name="Picture" r:id="rId3" imgW="4924425" imgH="2276475"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01304"/>
                        <a:ext cx="8247081" cy="3812480"/>
                      </a:xfrm>
                      <a:prstGeom prst="rect">
                        <a:avLst/>
                      </a:prstGeom>
                      <a:noFill/>
                    </p:spPr>
                  </p:pic>
                </p:oleObj>
              </mc:Fallback>
            </mc:AlternateContent>
          </a:graphicData>
        </a:graphic>
      </p:graphicFrame>
      <p:sp>
        <p:nvSpPr>
          <p:cNvPr id="5" name="Rectangle 3"/>
          <p:cNvSpPr>
            <a:spLocks noChangeArrowheads="1"/>
          </p:cNvSpPr>
          <p:nvPr/>
        </p:nvSpPr>
        <p:spPr bwMode="auto">
          <a:xfrm>
            <a:off x="-468560" y="5566294"/>
            <a:ext cx="917591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uk-UA" sz="3200" b="0" i="1" u="none" strike="noStrike" cap="none" normalizeH="0" baseline="0" dirty="0" smtClean="0">
                <a:ln>
                  <a:noFill/>
                </a:ln>
                <a:solidFill>
                  <a:schemeClr val="tx1"/>
                </a:solidFill>
                <a:effectLst>
                  <a:outerShdw blurRad="38100" dist="38100" dir="2700000" algn="tl">
                    <a:srgbClr val="C0C0C0"/>
                  </a:outerShdw>
                </a:effectLst>
                <a:latin typeface="Bookman Old Style" panose="02050604050505020204" pitchFamily="18" charset="0"/>
                <a:ea typeface="Times New Roman" panose="02020603050405020304" pitchFamily="18" charset="0"/>
              </a:rPr>
              <a:t>Рис. 4. Позитивні результати співпраці </a:t>
            </a:r>
          </a:p>
          <a:p>
            <a:pPr marL="0" marR="0" lvl="0" indent="457200" algn="ctr" defTabSz="914400" rtl="0" eaLnBrk="0" fontAlgn="base" latinLnBrk="0" hangingPunct="0">
              <a:lnSpc>
                <a:spcPct val="100000"/>
              </a:lnSpc>
              <a:spcBef>
                <a:spcPct val="0"/>
              </a:spcBef>
              <a:spcAft>
                <a:spcPct val="0"/>
              </a:spcAft>
              <a:buClrTx/>
              <a:buSzTx/>
              <a:buFontTx/>
              <a:buNone/>
              <a:tabLst/>
            </a:pPr>
            <a:r>
              <a:rPr kumimoji="0" lang="uk-UA" sz="3200" b="0" i="1" u="none" strike="noStrike" cap="none" normalizeH="0" baseline="0" dirty="0" smtClean="0">
                <a:ln>
                  <a:noFill/>
                </a:ln>
                <a:solidFill>
                  <a:schemeClr val="tx1"/>
                </a:solidFill>
                <a:effectLst>
                  <a:outerShdw blurRad="38100" dist="38100" dir="2700000" algn="tl">
                    <a:srgbClr val="C0C0C0"/>
                  </a:outerShdw>
                </a:effectLst>
                <a:latin typeface="Bookman Old Style" panose="02050604050505020204" pitchFamily="18" charset="0"/>
                <a:ea typeface="Times New Roman" panose="02020603050405020304" pitchFamily="18" charset="0"/>
              </a:rPr>
              <a:t>керівника та здобувача</a:t>
            </a:r>
            <a:endParaRPr kumimoji="0" lang="uk-UA" sz="3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225835068"/>
      </p:ext>
    </p:extLst>
  </p:cSld>
  <p:clrMapOvr>
    <a:masterClrMapping/>
  </p:clrMapOvr>
  <p:transition>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475656" y="15316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4" name="Объект 3"/>
          <p:cNvGraphicFramePr>
            <a:graphicFrameLocks noChangeAspect="1"/>
          </p:cNvGraphicFramePr>
          <p:nvPr>
            <p:extLst>
              <p:ext uri="{D42A27DB-BD31-4B8C-83A1-F6EECF244321}">
                <p14:modId xmlns:p14="http://schemas.microsoft.com/office/powerpoint/2010/main" val="137137259"/>
              </p:ext>
            </p:extLst>
          </p:nvPr>
        </p:nvGraphicFramePr>
        <p:xfrm>
          <a:off x="1043608" y="1563416"/>
          <a:ext cx="7059328" cy="3456384"/>
        </p:xfrm>
        <a:graphic>
          <a:graphicData uri="http://schemas.openxmlformats.org/presentationml/2006/ole">
            <mc:AlternateContent xmlns:mc="http://schemas.openxmlformats.org/markup-compatibility/2006">
              <mc:Choice xmlns:v="urn:schemas-microsoft-com:vml" Requires="v">
                <p:oleObj spid="_x0000_s5133" name="Picture" r:id="rId3" imgW="5505450" imgH="2695575" progId="Word.Picture.8">
                  <p:embed/>
                </p:oleObj>
              </mc:Choice>
              <mc:Fallback>
                <p:oleObj name="Picture" r:id="rId3" imgW="5505450" imgH="2695575"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563416"/>
                        <a:ext cx="7059328" cy="3456384"/>
                      </a:xfrm>
                      <a:prstGeom prst="rect">
                        <a:avLst/>
                      </a:prstGeom>
                      <a:noFill/>
                    </p:spPr>
                  </p:pic>
                </p:oleObj>
              </mc:Fallback>
            </mc:AlternateContent>
          </a:graphicData>
        </a:graphic>
      </p:graphicFrame>
      <p:sp>
        <p:nvSpPr>
          <p:cNvPr id="5" name="Rectangle 3"/>
          <p:cNvSpPr>
            <a:spLocks noChangeArrowheads="1"/>
          </p:cNvSpPr>
          <p:nvPr/>
        </p:nvSpPr>
        <p:spPr bwMode="auto">
          <a:xfrm>
            <a:off x="195562" y="5050632"/>
            <a:ext cx="809227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uk-UA" sz="3200" b="0" i="1" u="none" strike="noStrike" cap="none" normalizeH="0" baseline="0" dirty="0" smtClean="0">
                <a:ln>
                  <a:noFill/>
                </a:ln>
                <a:solidFill>
                  <a:schemeClr val="tx1"/>
                </a:solidFill>
                <a:effectLst>
                  <a:outerShdw blurRad="38100" dist="38100" dir="2700000" algn="tl">
                    <a:srgbClr val="C0C0C0"/>
                  </a:outerShdw>
                </a:effectLst>
                <a:latin typeface="Bookman Old Style" panose="02050604050505020204" pitchFamily="18" charset="0"/>
                <a:ea typeface="Times New Roman" panose="02020603050405020304" pitchFamily="18" charset="0"/>
              </a:rPr>
              <a:t>Рис. 5. Процес стимулювання </a:t>
            </a:r>
          </a:p>
          <a:p>
            <a:pPr marL="0" marR="0" lvl="0" indent="457200" algn="ctr" defTabSz="914400" rtl="0" eaLnBrk="0" fontAlgn="base" latinLnBrk="0" hangingPunct="0">
              <a:lnSpc>
                <a:spcPct val="100000"/>
              </a:lnSpc>
              <a:spcBef>
                <a:spcPct val="0"/>
              </a:spcBef>
              <a:spcAft>
                <a:spcPct val="0"/>
              </a:spcAft>
              <a:buClrTx/>
              <a:buSzTx/>
              <a:buFontTx/>
              <a:buNone/>
              <a:tabLst/>
            </a:pPr>
            <a:r>
              <a:rPr kumimoji="0" lang="uk-UA" sz="3200" b="0" i="1" u="none" strike="noStrike" cap="none" normalizeH="0" baseline="0" dirty="0" smtClean="0">
                <a:ln>
                  <a:noFill/>
                </a:ln>
                <a:solidFill>
                  <a:schemeClr val="tx1"/>
                </a:solidFill>
                <a:effectLst>
                  <a:outerShdw blurRad="38100" dist="38100" dir="2700000" algn="tl">
                    <a:srgbClr val="C0C0C0"/>
                  </a:outerShdw>
                </a:effectLst>
                <a:latin typeface="Bookman Old Style" panose="02050604050505020204" pitchFamily="18" charset="0"/>
                <a:ea typeface="Times New Roman" panose="02020603050405020304" pitchFamily="18" charset="0"/>
              </a:rPr>
              <a:t>самостійності молодого дослідника</a:t>
            </a:r>
            <a:endParaRPr kumimoji="0" lang="uk-UA" sz="3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876252622"/>
      </p:ext>
    </p:extLst>
  </p:cSld>
  <p:clrMapOvr>
    <a:masterClrMapping/>
  </p:clrMapOvr>
  <p:transition>
    <p:strips dir="l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Сполучна лінія уступом 9"/>
          <p:cNvCxnSpPr>
            <a:stCxn id="3" idx="1"/>
            <a:endCxn id="4" idx="1"/>
          </p:cNvCxnSpPr>
          <p:nvPr/>
        </p:nvCxnSpPr>
        <p:spPr bwMode="auto">
          <a:xfrm rot="10800000" flipH="1" flipV="1">
            <a:off x="89756" y="1497628"/>
            <a:ext cx="972108" cy="689623"/>
          </a:xfrm>
          <a:prstGeom prst="bentConnector3">
            <a:avLst>
              <a:gd name="adj1" fmla="val 1647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 name="Округлений прямокутник 3"/>
          <p:cNvSpPr/>
          <p:nvPr/>
        </p:nvSpPr>
        <p:spPr bwMode="auto">
          <a:xfrm>
            <a:off x="1061864" y="1891451"/>
            <a:ext cx="7992380" cy="591601"/>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r>
              <a:rPr lang="uk-UA" sz="2000" dirty="0" smtClean="0">
                <a:latin typeface="Bookman Old Style" panose="02050604050505020204" pitchFamily="18" charset="0"/>
              </a:rPr>
              <a:t>Конфлікт інтересів через особисті стосунки</a:t>
            </a:r>
            <a:endParaRPr lang="uk-UA" sz="2000" dirty="0">
              <a:latin typeface="Bookman Old Style" panose="02050604050505020204" pitchFamily="18" charset="0"/>
            </a:endParaRPr>
          </a:p>
        </p:txBody>
      </p:sp>
      <p:sp>
        <p:nvSpPr>
          <p:cNvPr id="5" name="Округлений прямокутник 4"/>
          <p:cNvSpPr/>
          <p:nvPr/>
        </p:nvSpPr>
        <p:spPr bwMode="auto">
          <a:xfrm>
            <a:off x="1061862" y="2612402"/>
            <a:ext cx="7971099" cy="711554"/>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ru-RU" sz="2000" dirty="0" err="1">
                <a:latin typeface="Bookman Old Style" panose="02050604050505020204" pitchFamily="18" charset="0"/>
              </a:rPr>
              <a:t>Конфлікт</a:t>
            </a:r>
            <a:r>
              <a:rPr lang="ru-RU" sz="2000" dirty="0">
                <a:latin typeface="Bookman Old Style" panose="02050604050505020204" pitchFamily="18" charset="0"/>
              </a:rPr>
              <a:t> </a:t>
            </a:r>
            <a:r>
              <a:rPr lang="ru-RU" sz="2000" dirty="0" err="1">
                <a:latin typeface="Bookman Old Style" panose="02050604050505020204" pitchFamily="18" charset="0"/>
              </a:rPr>
              <a:t>інтересів</a:t>
            </a:r>
            <a:r>
              <a:rPr lang="ru-RU" sz="2000" dirty="0">
                <a:latin typeface="Bookman Old Style" panose="02050604050505020204" pitchFamily="18" charset="0"/>
              </a:rPr>
              <a:t> через </a:t>
            </a:r>
            <a:r>
              <a:rPr lang="ru-RU" sz="2000" dirty="0" err="1">
                <a:latin typeface="Bookman Old Style" panose="02050604050505020204" pitchFamily="18" charset="0"/>
              </a:rPr>
              <a:t>обіймання</a:t>
            </a:r>
            <a:r>
              <a:rPr lang="ru-RU" sz="2000" dirty="0">
                <a:latin typeface="Bookman Old Style" panose="02050604050505020204" pitchFamily="18" charset="0"/>
              </a:rPr>
              <a:t> </a:t>
            </a:r>
            <a:r>
              <a:rPr lang="ru-RU" sz="2000" dirty="0" err="1">
                <a:latin typeface="Bookman Old Style" panose="02050604050505020204" pitchFamily="18" charset="0"/>
              </a:rPr>
              <a:t>декількох</a:t>
            </a:r>
            <a:r>
              <a:rPr lang="ru-RU" sz="2000" dirty="0">
                <a:latin typeface="Bookman Old Style" panose="02050604050505020204" pitchFamily="18" charset="0"/>
              </a:rPr>
              <a:t> посад (ролей) в </a:t>
            </a:r>
            <a:r>
              <a:rPr lang="ru-RU" sz="2000" dirty="0" err="1">
                <a:latin typeface="Bookman Old Style" panose="02050604050505020204" pitchFamily="18" charset="0"/>
              </a:rPr>
              <a:t>науковому</a:t>
            </a:r>
            <a:r>
              <a:rPr lang="ru-RU" sz="2000" dirty="0">
                <a:latin typeface="Bookman Old Style" panose="02050604050505020204" pitchFamily="18" charset="0"/>
              </a:rPr>
              <a:t> </a:t>
            </a:r>
            <a:r>
              <a:rPr lang="ru-RU" sz="2000" dirty="0" err="1">
                <a:latin typeface="Bookman Old Style" panose="02050604050505020204" pitchFamily="18" charset="0"/>
              </a:rPr>
              <a:t>колективі</a:t>
            </a:r>
            <a:endParaRPr lang="uk-UA" sz="2000" dirty="0">
              <a:latin typeface="Bookman Old Style" panose="02050604050505020204" pitchFamily="18" charset="0"/>
            </a:endParaRPr>
          </a:p>
        </p:txBody>
      </p:sp>
      <p:sp>
        <p:nvSpPr>
          <p:cNvPr id="6" name="Округлений прямокутник 5"/>
          <p:cNvSpPr/>
          <p:nvPr/>
        </p:nvSpPr>
        <p:spPr bwMode="auto">
          <a:xfrm>
            <a:off x="1061862" y="3477933"/>
            <a:ext cx="7971099" cy="688944"/>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ru-RU" sz="2000" dirty="0" err="1">
                <a:latin typeface="Bookman Old Style" panose="02050604050505020204" pitchFamily="18" charset="0"/>
              </a:rPr>
              <a:t>Конфлікт</a:t>
            </a:r>
            <a:r>
              <a:rPr lang="ru-RU" sz="2000" dirty="0">
                <a:latin typeface="Bookman Old Style" panose="02050604050505020204" pitchFamily="18" charset="0"/>
              </a:rPr>
              <a:t> </a:t>
            </a:r>
            <a:r>
              <a:rPr lang="ru-RU" sz="2000" dirty="0" err="1">
                <a:latin typeface="Bookman Old Style" panose="02050604050505020204" pitchFamily="18" charset="0"/>
              </a:rPr>
              <a:t>інтересів</a:t>
            </a:r>
            <a:r>
              <a:rPr lang="ru-RU" sz="2000" dirty="0">
                <a:latin typeface="Bookman Old Style" panose="02050604050505020204" pitchFamily="18" charset="0"/>
              </a:rPr>
              <a:t>, </a:t>
            </a:r>
            <a:r>
              <a:rPr lang="ru-RU" sz="2000" dirty="0" err="1">
                <a:latin typeface="Bookman Old Style" panose="02050604050505020204" pitchFamily="18" charset="0"/>
              </a:rPr>
              <a:t>який</a:t>
            </a:r>
            <a:r>
              <a:rPr lang="ru-RU" sz="2000" dirty="0">
                <a:latin typeface="Bookman Old Style" panose="02050604050505020204" pitchFamily="18" charset="0"/>
              </a:rPr>
              <a:t> </a:t>
            </a:r>
            <a:r>
              <a:rPr lang="ru-RU" sz="2000" dirty="0" err="1">
                <a:latin typeface="Bookman Old Style" panose="02050604050505020204" pitchFamily="18" charset="0"/>
              </a:rPr>
              <a:t>виникає</a:t>
            </a:r>
            <a:r>
              <a:rPr lang="ru-RU" sz="2000" dirty="0">
                <a:latin typeface="Bookman Old Style" panose="02050604050505020204" pitchFamily="18" charset="0"/>
              </a:rPr>
              <a:t> через використання </a:t>
            </a:r>
            <a:r>
              <a:rPr lang="ru-RU" sz="2000" dirty="0" err="1">
                <a:latin typeface="Bookman Old Style" panose="02050604050505020204" pitchFamily="18" charset="0"/>
              </a:rPr>
              <a:t>ресурсів</a:t>
            </a:r>
            <a:r>
              <a:rPr lang="ru-RU" sz="2000" dirty="0">
                <a:latin typeface="Bookman Old Style" panose="02050604050505020204" pitchFamily="18" charset="0"/>
              </a:rPr>
              <a:t> </a:t>
            </a:r>
            <a:r>
              <a:rPr lang="ru-RU" sz="2000" dirty="0" err="1">
                <a:latin typeface="Bookman Old Style" panose="02050604050505020204" pitchFamily="18" charset="0"/>
              </a:rPr>
              <a:t>наукової</a:t>
            </a:r>
            <a:r>
              <a:rPr lang="ru-RU" sz="2000" dirty="0">
                <a:latin typeface="Bookman Old Style" panose="02050604050505020204" pitchFamily="18" charset="0"/>
              </a:rPr>
              <a:t> </a:t>
            </a:r>
            <a:r>
              <a:rPr lang="ru-RU" sz="2000" dirty="0" err="1">
                <a:latin typeface="Bookman Old Style" panose="02050604050505020204" pitchFamily="18" charset="0"/>
              </a:rPr>
              <a:t>організації</a:t>
            </a:r>
            <a:endParaRPr lang="uk-UA" sz="2000" dirty="0">
              <a:latin typeface="Bookman Old Style" panose="02050604050505020204" pitchFamily="18" charset="0"/>
            </a:endParaRPr>
          </a:p>
        </p:txBody>
      </p:sp>
      <p:sp>
        <p:nvSpPr>
          <p:cNvPr id="7" name="Округлений прямокутник 6"/>
          <p:cNvSpPr/>
          <p:nvPr/>
        </p:nvSpPr>
        <p:spPr bwMode="auto">
          <a:xfrm>
            <a:off x="1074562" y="4301650"/>
            <a:ext cx="7958399" cy="613471"/>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ru-RU" sz="2000" dirty="0" err="1">
                <a:solidFill>
                  <a:schemeClr val="tx1"/>
                </a:solidFill>
                <a:latin typeface="Bookman Old Style" panose="02050604050505020204" pitchFamily="18" charset="0"/>
                <a:cs typeface="Times New Roman" panose="02020603050405020304" pitchFamily="18" charset="0"/>
              </a:rPr>
              <a:t>Конфлікт</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що</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виникає</a:t>
            </a:r>
            <a:r>
              <a:rPr lang="ru-RU" sz="2000" dirty="0">
                <a:solidFill>
                  <a:schemeClr val="tx1"/>
                </a:solidFill>
                <a:latin typeface="Bookman Old Style" panose="02050604050505020204" pitchFamily="18" charset="0"/>
                <a:cs typeface="Times New Roman" panose="02020603050405020304" pitchFamily="18" charset="0"/>
              </a:rPr>
              <a:t> через </a:t>
            </a:r>
            <a:r>
              <a:rPr lang="ru-RU" sz="2000" dirty="0" err="1">
                <a:solidFill>
                  <a:schemeClr val="tx1"/>
                </a:solidFill>
                <a:latin typeface="Bookman Old Style" panose="02050604050505020204" pitchFamily="18" charset="0"/>
                <a:cs typeface="Times New Roman" panose="02020603050405020304" pitchFamily="18" charset="0"/>
              </a:rPr>
              <a:t>матеріально-фінансові</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інтереси</a:t>
            </a:r>
            <a:endParaRPr kumimoji="0" lang="uk-UA" sz="2000"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endParaRPr>
          </a:p>
        </p:txBody>
      </p:sp>
      <p:sp>
        <p:nvSpPr>
          <p:cNvPr id="8" name="Округлений прямокутник 7"/>
          <p:cNvSpPr/>
          <p:nvPr/>
        </p:nvSpPr>
        <p:spPr bwMode="auto">
          <a:xfrm>
            <a:off x="1050426" y="5030031"/>
            <a:ext cx="7971097" cy="771670"/>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just" eaLnBrk="1" hangingPunct="1"/>
            <a:r>
              <a:rPr lang="ru-RU" sz="2000" dirty="0" err="1">
                <a:solidFill>
                  <a:schemeClr val="tx1"/>
                </a:solidFill>
                <a:latin typeface="Bookman Old Style" panose="02050604050505020204" pitchFamily="18" charset="0"/>
                <a:cs typeface="Times New Roman" panose="02020603050405020304" pitchFamily="18" charset="0"/>
              </a:rPr>
              <a:t>Конфлікт</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інтересів</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що</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виникає</a:t>
            </a:r>
            <a:r>
              <a:rPr lang="ru-RU" sz="2000" dirty="0">
                <a:solidFill>
                  <a:schemeClr val="tx1"/>
                </a:solidFill>
                <a:latin typeface="Bookman Old Style" panose="02050604050505020204" pitchFamily="18" charset="0"/>
                <a:cs typeface="Times New Roman" panose="02020603050405020304" pitchFamily="18" charset="0"/>
              </a:rPr>
              <a:t> через </a:t>
            </a:r>
            <a:r>
              <a:rPr lang="ru-RU" sz="2000" dirty="0" err="1">
                <a:solidFill>
                  <a:schemeClr val="tx1"/>
                </a:solidFill>
                <a:latin typeface="Bookman Old Style" panose="02050604050505020204" pitchFamily="18" charset="0"/>
                <a:cs typeface="Times New Roman" panose="02020603050405020304" pitchFamily="18" charset="0"/>
              </a:rPr>
              <a:t>залучення</a:t>
            </a:r>
            <a:r>
              <a:rPr lang="ru-RU" sz="2000" dirty="0">
                <a:solidFill>
                  <a:schemeClr val="tx1"/>
                </a:solidFill>
                <a:latin typeface="Bookman Old Style" panose="02050604050505020204" pitchFamily="18" charset="0"/>
                <a:cs typeface="Times New Roman" panose="02020603050405020304" pitchFamily="18" charset="0"/>
              </a:rPr>
              <a:t> до діяльності поза основною </a:t>
            </a:r>
            <a:r>
              <a:rPr lang="ru-RU" sz="2000" dirty="0" err="1">
                <a:solidFill>
                  <a:schemeClr val="tx1"/>
                </a:solidFill>
                <a:latin typeface="Bookman Old Style" panose="02050604050505020204" pitchFamily="18" charset="0"/>
                <a:cs typeface="Times New Roman" panose="02020603050405020304" pitchFamily="18" charset="0"/>
              </a:rPr>
              <a:t>науковою</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організацією</a:t>
            </a:r>
            <a:endParaRPr kumimoji="0" lang="uk-UA" sz="2000"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endParaRPr>
          </a:p>
        </p:txBody>
      </p:sp>
      <p:cxnSp>
        <p:nvCxnSpPr>
          <p:cNvPr id="16" name="Сполучна лінія уступом 15"/>
          <p:cNvCxnSpPr>
            <a:endCxn id="5" idx="1"/>
          </p:cNvCxnSpPr>
          <p:nvPr/>
        </p:nvCxnSpPr>
        <p:spPr bwMode="auto">
          <a:xfrm rot="16200000" flipH="1">
            <a:off x="-78584" y="1827732"/>
            <a:ext cx="1470551" cy="810342"/>
          </a:xfrm>
          <a:prstGeom prst="bentConnector2">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8" name="Сполучна лінія уступом 17"/>
          <p:cNvCxnSpPr>
            <a:stCxn id="6" idx="1"/>
            <a:endCxn id="7" idx="1"/>
          </p:cNvCxnSpPr>
          <p:nvPr/>
        </p:nvCxnSpPr>
        <p:spPr bwMode="auto">
          <a:xfrm rot="10800000" flipH="1" flipV="1">
            <a:off x="1061862" y="3822404"/>
            <a:ext cx="12700" cy="785981"/>
          </a:xfrm>
          <a:prstGeom prst="bentConnector3">
            <a:avLst>
              <a:gd name="adj1" fmla="val -6268969"/>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0" name="Сполучна лінія уступом 19"/>
          <p:cNvCxnSpPr>
            <a:stCxn id="5" idx="1"/>
            <a:endCxn id="6" idx="1"/>
          </p:cNvCxnSpPr>
          <p:nvPr/>
        </p:nvCxnSpPr>
        <p:spPr bwMode="auto">
          <a:xfrm rot="10800000" flipV="1">
            <a:off x="1061862" y="2968179"/>
            <a:ext cx="12700" cy="854226"/>
          </a:xfrm>
          <a:prstGeom prst="bentConnector3">
            <a:avLst>
              <a:gd name="adj1" fmla="val 6393102"/>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9" name="Прямокутник 8"/>
          <p:cNvSpPr/>
          <p:nvPr/>
        </p:nvSpPr>
        <p:spPr>
          <a:xfrm>
            <a:off x="0" y="-108747"/>
            <a:ext cx="9144000" cy="1015663"/>
          </a:xfrm>
          <a:prstGeom prst="rect">
            <a:avLst/>
          </a:prstGeom>
        </p:spPr>
        <p:txBody>
          <a:bodyPr wrap="square">
            <a:spAutoFit/>
          </a:bodyPr>
          <a:lstStyle/>
          <a:p>
            <a:pPr algn="ctr"/>
            <a:r>
              <a:rPr lang="ru-RU" sz="3000" dirty="0" err="1" smtClean="0">
                <a:latin typeface="Bookman Old Style" panose="02050604050505020204" pitchFamily="18" charset="0"/>
              </a:rPr>
              <a:t>Типи</a:t>
            </a:r>
            <a:r>
              <a:rPr lang="ru-RU" sz="3000" dirty="0" smtClean="0">
                <a:latin typeface="Bookman Old Style" panose="02050604050505020204" pitchFamily="18" charset="0"/>
              </a:rPr>
              <a:t> </a:t>
            </a:r>
            <a:r>
              <a:rPr lang="ru-RU" sz="3000" dirty="0" err="1" smtClean="0">
                <a:latin typeface="Bookman Old Style" panose="02050604050505020204" pitchFamily="18" charset="0"/>
              </a:rPr>
              <a:t>конфліктів</a:t>
            </a:r>
            <a:r>
              <a:rPr lang="ru-RU" sz="3000" dirty="0" smtClean="0">
                <a:latin typeface="Bookman Old Style" panose="02050604050505020204" pitchFamily="18" charset="0"/>
              </a:rPr>
              <a:t> </a:t>
            </a:r>
            <a:r>
              <a:rPr lang="ru-RU" sz="3000" dirty="0" err="1" smtClean="0">
                <a:latin typeface="Bookman Old Style" panose="02050604050505020204" pitchFamily="18" charset="0"/>
              </a:rPr>
              <a:t>інтересів</a:t>
            </a:r>
            <a:r>
              <a:rPr lang="ru-RU" sz="3000" dirty="0" smtClean="0">
                <a:latin typeface="Bookman Old Style" panose="02050604050505020204" pitchFamily="18" charset="0"/>
              </a:rPr>
              <a:t> у </a:t>
            </a:r>
            <a:r>
              <a:rPr lang="ru-RU" sz="3000" dirty="0" err="1" smtClean="0">
                <a:latin typeface="Bookman Old Style" panose="02050604050505020204" pitchFamily="18" charset="0"/>
              </a:rPr>
              <a:t>науковій</a:t>
            </a:r>
            <a:r>
              <a:rPr lang="ru-RU" sz="3000" dirty="0" smtClean="0">
                <a:latin typeface="Bookman Old Style" panose="02050604050505020204" pitchFamily="18" charset="0"/>
              </a:rPr>
              <a:t> діяльності</a:t>
            </a:r>
            <a:endParaRPr lang="uk-UA" sz="3000" dirty="0">
              <a:latin typeface="Bookman Old Style" panose="02050604050505020204" pitchFamily="18" charset="0"/>
            </a:endParaRPr>
          </a:p>
        </p:txBody>
      </p:sp>
      <p:sp>
        <p:nvSpPr>
          <p:cNvPr id="14" name="Округлений прямокутник 13"/>
          <p:cNvSpPr/>
          <p:nvPr/>
        </p:nvSpPr>
        <p:spPr bwMode="auto">
          <a:xfrm>
            <a:off x="1061863" y="5920174"/>
            <a:ext cx="7971097" cy="394286"/>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just" eaLnBrk="1" hangingPunct="1"/>
            <a:r>
              <a:rPr lang="ru-RU" sz="2000" dirty="0" err="1">
                <a:solidFill>
                  <a:schemeClr val="tx1"/>
                </a:solidFill>
                <a:latin typeface="Bookman Old Style" panose="02050604050505020204" pitchFamily="18" charset="0"/>
                <a:cs typeface="Times New Roman" panose="02020603050405020304" pitchFamily="18" charset="0"/>
              </a:rPr>
              <a:t>Конфлікт</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зобов’язань</a:t>
            </a:r>
            <a:r>
              <a:rPr lang="ru-RU" sz="2000" dirty="0">
                <a:solidFill>
                  <a:schemeClr val="tx1"/>
                </a:solidFill>
                <a:latin typeface="Bookman Old Style" panose="02050604050505020204" pitchFamily="18" charset="0"/>
                <a:cs typeface="Times New Roman" panose="02020603050405020304" pitchFamily="18" charset="0"/>
              </a:rPr>
              <a:t> </a:t>
            </a:r>
            <a:endParaRPr kumimoji="0" lang="uk-UA" sz="2000"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endParaRPr>
          </a:p>
        </p:txBody>
      </p:sp>
      <p:cxnSp>
        <p:nvCxnSpPr>
          <p:cNvPr id="24" name="Сполучна лінія уступом 23"/>
          <p:cNvCxnSpPr>
            <a:stCxn id="7" idx="1"/>
            <a:endCxn id="14" idx="1"/>
          </p:cNvCxnSpPr>
          <p:nvPr/>
        </p:nvCxnSpPr>
        <p:spPr bwMode="auto">
          <a:xfrm rot="10800000" flipV="1">
            <a:off x="1061864" y="4608385"/>
            <a:ext cx="12699" cy="1508931"/>
          </a:xfrm>
          <a:prstGeom prst="bentConnector3">
            <a:avLst>
              <a:gd name="adj1" fmla="val 6369454"/>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3" name="Округлений прямокутник 2"/>
          <p:cNvSpPr/>
          <p:nvPr/>
        </p:nvSpPr>
        <p:spPr bwMode="auto">
          <a:xfrm>
            <a:off x="89756" y="1244719"/>
            <a:ext cx="8964488" cy="50582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rPr>
              <a:t>ТИПИ КОНФЛІКТІВ</a:t>
            </a:r>
          </a:p>
        </p:txBody>
      </p:sp>
      <p:cxnSp>
        <p:nvCxnSpPr>
          <p:cNvPr id="37" name="Сполучна лінія уступом 36"/>
          <p:cNvCxnSpPr>
            <a:stCxn id="7" idx="1"/>
            <a:endCxn id="8" idx="1"/>
          </p:cNvCxnSpPr>
          <p:nvPr/>
        </p:nvCxnSpPr>
        <p:spPr bwMode="auto">
          <a:xfrm rot="10800000" flipV="1">
            <a:off x="1050426" y="4608386"/>
            <a:ext cx="24136" cy="807480"/>
          </a:xfrm>
          <a:prstGeom prst="bentConnector3">
            <a:avLst>
              <a:gd name="adj1" fmla="val 3333315"/>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54690019"/>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Bookman Old Style" panose="02050604050505020204" pitchFamily="18" charset="0"/>
              </a:rPr>
              <a:t>ЗМІСТ</a:t>
            </a:r>
            <a:endParaRPr lang="uk-UA" sz="5000" i="0" dirty="0">
              <a:solidFill>
                <a:schemeClr val="accent4">
                  <a:lumMod val="50000"/>
                </a:schemeClr>
              </a:solidFill>
              <a:latin typeface="Bookman Old Style" panose="02050604050505020204" pitchFamily="18" charset="0"/>
            </a:endParaRPr>
          </a:p>
        </p:txBody>
      </p:sp>
      <p:sp>
        <p:nvSpPr>
          <p:cNvPr id="3" name="Місце для вмісту 2"/>
          <p:cNvSpPr>
            <a:spLocks noGrp="1"/>
          </p:cNvSpPr>
          <p:nvPr>
            <p:ph idx="1"/>
          </p:nvPr>
        </p:nvSpPr>
        <p:spPr>
          <a:xfrm>
            <a:off x="0" y="1196752"/>
            <a:ext cx="9117176" cy="5472608"/>
          </a:xfrm>
        </p:spPr>
        <p:txBody>
          <a:bodyPr/>
          <a:lstStyle/>
          <a:p>
            <a:pPr marL="0" indent="0" defTabSz="269875">
              <a:lnSpc>
                <a:spcPct val="90000"/>
              </a:lnSpc>
              <a:spcBef>
                <a:spcPts val="0"/>
              </a:spcBef>
              <a:spcAft>
                <a:spcPts val="0"/>
              </a:spcAft>
              <a:buClr>
                <a:schemeClr val="accent1"/>
              </a:buClr>
              <a:buNone/>
              <a:defRPr/>
            </a:pPr>
            <a:r>
              <a:rPr lang="ru-RU" sz="3600" spc="-40" dirty="0" smtClean="0">
                <a:solidFill>
                  <a:schemeClr val="accent4">
                    <a:lumMod val="75000"/>
                  </a:schemeClr>
                </a:solidFill>
                <a:latin typeface="Bookman Old Style" panose="02050604050505020204" pitchFamily="18" charset="0"/>
              </a:rPr>
              <a:t>1</a:t>
            </a:r>
            <a:r>
              <a:rPr lang="ru-RU" sz="3600" spc="-40" dirty="0">
                <a:solidFill>
                  <a:schemeClr val="accent4">
                    <a:lumMod val="75000"/>
                  </a:schemeClr>
                </a:solidFill>
                <a:latin typeface="Bookman Old Style" panose="02050604050505020204" pitchFamily="18" charset="0"/>
              </a:rPr>
              <a:t>.	</a:t>
            </a:r>
            <a:r>
              <a:rPr lang="uk-UA" sz="3600" spc="-40" dirty="0" smtClean="0">
                <a:solidFill>
                  <a:schemeClr val="accent4">
                    <a:lumMod val="75000"/>
                  </a:schemeClr>
                </a:solidFill>
                <a:latin typeface="Bookman Old Style" panose="02050604050505020204" pitchFamily="18" charset="0"/>
              </a:rPr>
              <a:t>Поняття та основні складові етики наукової діяльності</a:t>
            </a:r>
          </a:p>
          <a:p>
            <a:pPr marL="0" indent="0" defTabSz="269875">
              <a:lnSpc>
                <a:spcPct val="90000"/>
              </a:lnSpc>
              <a:spcBef>
                <a:spcPts val="0"/>
              </a:spcBef>
              <a:spcAft>
                <a:spcPts val="0"/>
              </a:spcAft>
              <a:buClr>
                <a:schemeClr val="accent1"/>
              </a:buClr>
              <a:buNone/>
              <a:defRPr/>
            </a:pPr>
            <a:endParaRPr lang="uk-UA" sz="3600" spc="-40" dirty="0" smtClean="0">
              <a:solidFill>
                <a:schemeClr val="accent4">
                  <a:lumMod val="75000"/>
                </a:schemeClr>
              </a:solidFill>
              <a:latin typeface="Bookman Old Style" panose="02050604050505020204" pitchFamily="18" charset="0"/>
            </a:endParaRPr>
          </a:p>
          <a:p>
            <a:pPr marL="0" indent="0" defTabSz="269875">
              <a:lnSpc>
                <a:spcPct val="90000"/>
              </a:lnSpc>
              <a:spcBef>
                <a:spcPts val="0"/>
              </a:spcBef>
              <a:spcAft>
                <a:spcPts val="0"/>
              </a:spcAft>
              <a:buClr>
                <a:schemeClr val="accent1"/>
              </a:buClr>
              <a:buNone/>
              <a:defRPr/>
            </a:pPr>
            <a:r>
              <a:rPr lang="ru-RU" sz="3600" spc="-40" dirty="0" smtClean="0">
                <a:solidFill>
                  <a:schemeClr val="accent4">
                    <a:lumMod val="75000"/>
                  </a:schemeClr>
                </a:solidFill>
                <a:latin typeface="Bookman Old Style" panose="02050604050505020204" pitchFamily="18" charset="0"/>
              </a:rPr>
              <a:t>2</a:t>
            </a:r>
            <a:r>
              <a:rPr lang="ru-RU" sz="3600" spc="-40" dirty="0">
                <a:solidFill>
                  <a:schemeClr val="accent4">
                    <a:lumMod val="75000"/>
                  </a:schemeClr>
                </a:solidFill>
                <a:latin typeface="Bookman Old Style" panose="02050604050505020204" pitchFamily="18" charset="0"/>
              </a:rPr>
              <a:t>.	</a:t>
            </a:r>
            <a:r>
              <a:rPr lang="uk-UA" sz="3600" spc="-40" dirty="0" smtClean="0">
                <a:solidFill>
                  <a:schemeClr val="accent4">
                    <a:lumMod val="75000"/>
                  </a:schemeClr>
                </a:solidFill>
                <a:latin typeface="Bookman Old Style" panose="02050604050505020204" pitchFamily="18" charset="0"/>
              </a:rPr>
              <a:t>Основні принципи та норми етики науки</a:t>
            </a:r>
          </a:p>
          <a:p>
            <a:pPr marL="0" indent="0" defTabSz="269875">
              <a:lnSpc>
                <a:spcPct val="90000"/>
              </a:lnSpc>
              <a:spcBef>
                <a:spcPts val="0"/>
              </a:spcBef>
              <a:spcAft>
                <a:spcPts val="0"/>
              </a:spcAft>
              <a:buClr>
                <a:schemeClr val="accent1"/>
              </a:buClr>
              <a:buNone/>
              <a:defRPr/>
            </a:pPr>
            <a:endParaRPr lang="uk-UA" sz="3600" spc="-40" dirty="0" smtClean="0">
              <a:solidFill>
                <a:schemeClr val="accent4">
                  <a:lumMod val="75000"/>
                </a:schemeClr>
              </a:solidFill>
              <a:latin typeface="Bookman Old Style" panose="02050604050505020204" pitchFamily="18" charset="0"/>
            </a:endParaRPr>
          </a:p>
          <a:p>
            <a:pPr marL="0" indent="0" defTabSz="269875">
              <a:lnSpc>
                <a:spcPct val="90000"/>
              </a:lnSpc>
              <a:spcBef>
                <a:spcPts val="0"/>
              </a:spcBef>
              <a:spcAft>
                <a:spcPts val="0"/>
              </a:spcAft>
              <a:buClr>
                <a:schemeClr val="accent1"/>
              </a:buClr>
              <a:buNone/>
              <a:defRPr/>
            </a:pPr>
            <a:r>
              <a:rPr lang="ru-RU" sz="3600" spc="-40" dirty="0" smtClean="0">
                <a:solidFill>
                  <a:schemeClr val="accent4">
                    <a:lumMod val="75000"/>
                  </a:schemeClr>
                </a:solidFill>
                <a:latin typeface="Bookman Old Style" panose="02050604050505020204" pitchFamily="18" charset="0"/>
              </a:rPr>
              <a:t>3</a:t>
            </a:r>
            <a:r>
              <a:rPr lang="ru-RU" sz="3600" spc="-40" dirty="0">
                <a:solidFill>
                  <a:schemeClr val="accent4">
                    <a:lumMod val="75000"/>
                  </a:schemeClr>
                </a:solidFill>
                <a:latin typeface="Bookman Old Style" panose="02050604050505020204" pitchFamily="18" charset="0"/>
              </a:rPr>
              <a:t>.	</a:t>
            </a:r>
            <a:r>
              <a:rPr lang="uk-UA" sz="3600" spc="-40" dirty="0" smtClean="0">
                <a:solidFill>
                  <a:schemeClr val="accent4">
                    <a:lumMod val="75000"/>
                  </a:schemeClr>
                </a:solidFill>
                <a:latin typeface="Bookman Old Style" panose="02050604050505020204" pitchFamily="18" charset="0"/>
              </a:rPr>
              <a:t>Практичне використання етичних принципів у науковій діяльності студентів</a:t>
            </a:r>
          </a:p>
          <a:p>
            <a:pPr marL="0" indent="0" defTabSz="269875">
              <a:lnSpc>
                <a:spcPct val="90000"/>
              </a:lnSpc>
              <a:spcBef>
                <a:spcPts val="0"/>
              </a:spcBef>
              <a:spcAft>
                <a:spcPts val="0"/>
              </a:spcAft>
              <a:buClr>
                <a:schemeClr val="accent1"/>
              </a:buClr>
              <a:buNone/>
              <a:defRPr/>
            </a:pPr>
            <a:endParaRPr lang="uk-UA" sz="3600" spc="-40" dirty="0" smtClean="0">
              <a:solidFill>
                <a:schemeClr val="accent4">
                  <a:lumMod val="75000"/>
                </a:schemeClr>
              </a:solidFill>
              <a:latin typeface="Bookman Old Style" panose="02050604050505020204" pitchFamily="18" charset="0"/>
            </a:endParaRPr>
          </a:p>
          <a:p>
            <a:pPr marL="0" indent="0" defTabSz="269875">
              <a:lnSpc>
                <a:spcPct val="90000"/>
              </a:lnSpc>
              <a:spcBef>
                <a:spcPts val="0"/>
              </a:spcBef>
              <a:spcAft>
                <a:spcPts val="0"/>
              </a:spcAft>
              <a:buClr>
                <a:schemeClr val="accent1"/>
              </a:buClr>
              <a:buNone/>
              <a:defRPr/>
            </a:pPr>
            <a:r>
              <a:rPr lang="uk-UA" sz="3600" spc="-40" dirty="0" smtClean="0">
                <a:solidFill>
                  <a:schemeClr val="accent4">
                    <a:lumMod val="75000"/>
                  </a:schemeClr>
                </a:solidFill>
                <a:latin typeface="Bookman Old Style" panose="02050604050505020204" pitchFamily="18" charset="0"/>
              </a:rPr>
              <a:t>4. Плагіат та засоби його пошуку</a:t>
            </a:r>
          </a:p>
          <a:p>
            <a:pPr marL="0" indent="0" defTabSz="269875">
              <a:spcBef>
                <a:spcPts val="0"/>
              </a:spcBef>
              <a:spcAft>
                <a:spcPts val="0"/>
              </a:spcAft>
              <a:buClr>
                <a:schemeClr val="accent1"/>
              </a:buClr>
              <a:buNone/>
              <a:defRPr/>
            </a:pPr>
            <a:endParaRPr lang="ru-RU" sz="3600" spc="-40" dirty="0">
              <a:solidFill>
                <a:schemeClr val="accent4">
                  <a:lumMod val="75000"/>
                </a:schemeClr>
              </a:solidFill>
              <a:latin typeface="Bookman Old Style" panose="02050604050505020204" pitchFamily="18" charset="0"/>
            </a:endParaRPr>
          </a:p>
          <a:p>
            <a:pPr marL="0" indent="0" defTabSz="390525">
              <a:spcBef>
                <a:spcPts val="0"/>
              </a:spcBef>
              <a:spcAft>
                <a:spcPts val="0"/>
              </a:spcAft>
              <a:buClr>
                <a:schemeClr val="accent1"/>
              </a:buClr>
              <a:buNone/>
              <a:defRPr/>
            </a:pPr>
            <a:endParaRPr lang="ru-RU" sz="3600" spc="-40" dirty="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endParaRPr lang="uk-UA" sz="3600" spc="-40" dirty="0" smtClean="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99392"/>
            <a:ext cx="9144000" cy="523220"/>
          </a:xfrm>
          <a:prstGeom prst="rect">
            <a:avLst/>
          </a:prstGeom>
        </p:spPr>
        <p:txBody>
          <a:bodyPr wrap="square">
            <a:spAutoFit/>
          </a:bodyPr>
          <a:lstStyle/>
          <a:p>
            <a:pPr algn="ctr"/>
            <a:endParaRPr lang="uk-UA" sz="2800" dirty="0">
              <a:latin typeface="Bookman Old Style" panose="02050604050505020204" pitchFamily="18" charset="0"/>
            </a:endParaRPr>
          </a:p>
        </p:txBody>
      </p:sp>
      <p:sp>
        <p:nvSpPr>
          <p:cNvPr id="6" name="Округлений прямокутник 5"/>
          <p:cNvSpPr/>
          <p:nvPr/>
        </p:nvSpPr>
        <p:spPr bwMode="auto">
          <a:xfrm>
            <a:off x="283568" y="3431734"/>
            <a:ext cx="2696343" cy="1869473"/>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smtClean="0">
                <a:ln>
                  <a:noFill/>
                </a:ln>
                <a:solidFill>
                  <a:schemeClr val="tx1"/>
                </a:solidFill>
                <a:effectLst/>
                <a:latin typeface="Bookman Old Style" panose="02050604050505020204" pitchFamily="18" charset="0"/>
              </a:rPr>
              <a:t>Норми, що регулюють повсякденну наукову діяльність</a:t>
            </a:r>
          </a:p>
        </p:txBody>
      </p:sp>
      <p:sp>
        <p:nvSpPr>
          <p:cNvPr id="7" name="Округлений прямокутник 6"/>
          <p:cNvSpPr/>
          <p:nvPr/>
        </p:nvSpPr>
        <p:spPr bwMode="auto">
          <a:xfrm>
            <a:off x="3255609" y="3431735"/>
            <a:ext cx="2972573" cy="1869472"/>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smtClean="0">
                <a:ln>
                  <a:noFill/>
                </a:ln>
                <a:solidFill>
                  <a:schemeClr val="tx1"/>
                </a:solidFill>
                <a:effectLst/>
                <a:latin typeface="Bookman Old Style" panose="02050604050505020204" pitchFamily="18" charset="0"/>
              </a:rPr>
              <a:t>Норми, що регулюють стосунки між колегами і співробітниками</a:t>
            </a:r>
          </a:p>
        </p:txBody>
      </p:sp>
      <p:sp>
        <p:nvSpPr>
          <p:cNvPr id="8" name="Округлений прямокутник 7"/>
          <p:cNvSpPr/>
          <p:nvPr/>
        </p:nvSpPr>
        <p:spPr bwMode="auto">
          <a:xfrm>
            <a:off x="6500190" y="3431735"/>
            <a:ext cx="2432785" cy="1869472"/>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smtClean="0">
                <a:ln>
                  <a:noFill/>
                </a:ln>
                <a:solidFill>
                  <a:schemeClr val="tx1"/>
                </a:solidFill>
                <a:effectLst/>
                <a:latin typeface="Bookman Old Style" panose="02050604050505020204" pitchFamily="18" charset="0"/>
              </a:rPr>
              <a:t>Норми, що регулюють публікацію результатів</a:t>
            </a:r>
          </a:p>
        </p:txBody>
      </p:sp>
      <p:cxnSp>
        <p:nvCxnSpPr>
          <p:cNvPr id="10" name="Сполучна лінія уступом 9"/>
          <p:cNvCxnSpPr>
            <a:stCxn id="5" idx="2"/>
            <a:endCxn id="6" idx="0"/>
          </p:cNvCxnSpPr>
          <p:nvPr/>
        </p:nvCxnSpPr>
        <p:spPr bwMode="auto">
          <a:xfrm rot="5400000">
            <a:off x="2686457" y="1510187"/>
            <a:ext cx="866831" cy="2976264"/>
          </a:xfrm>
          <a:prstGeom prst="bentConnector3">
            <a:avLst>
              <a:gd name="adj1" fmla="val -9936"/>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2" name="Сполучна лінія уступом 11"/>
          <p:cNvCxnSpPr/>
          <p:nvPr/>
        </p:nvCxnSpPr>
        <p:spPr bwMode="auto">
          <a:xfrm rot="5400000">
            <a:off x="4172611" y="2996342"/>
            <a:ext cx="866831" cy="3956"/>
          </a:xfrm>
          <a:prstGeom prst="bentConnector3">
            <a:avLst>
              <a:gd name="adj1" fmla="val -7720"/>
            </a:avLst>
          </a:prstGeom>
          <a:ln>
            <a:headEnd type="none" w="med" len="med"/>
            <a:tailEnd type="triangle"/>
          </a:ln>
        </p:spPr>
        <p:style>
          <a:lnRef idx="2">
            <a:schemeClr val="accent4"/>
          </a:lnRef>
          <a:fillRef idx="0">
            <a:schemeClr val="accent4"/>
          </a:fillRef>
          <a:effectRef idx="1">
            <a:schemeClr val="accent4"/>
          </a:effectRef>
          <a:fontRef idx="minor">
            <a:schemeClr val="tx1"/>
          </a:fontRef>
        </p:style>
      </p:cxnSp>
      <p:cxnSp>
        <p:nvCxnSpPr>
          <p:cNvPr id="18" name="Сполучна лінія уступом 17"/>
          <p:cNvCxnSpPr>
            <a:stCxn id="5" idx="2"/>
            <a:endCxn id="8" idx="0"/>
          </p:cNvCxnSpPr>
          <p:nvPr/>
        </p:nvCxnSpPr>
        <p:spPr bwMode="auto">
          <a:xfrm rot="16200000" flipH="1">
            <a:off x="5660877" y="1512031"/>
            <a:ext cx="866831" cy="2972576"/>
          </a:xfrm>
          <a:prstGeom prst="bentConnector3">
            <a:avLst>
              <a:gd name="adj1" fmla="val -9936"/>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 name="Округлений прямокутник 4"/>
          <p:cNvSpPr/>
          <p:nvPr/>
        </p:nvSpPr>
        <p:spPr bwMode="auto">
          <a:xfrm>
            <a:off x="251520" y="1988840"/>
            <a:ext cx="8712968" cy="57606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3200" b="1" dirty="0" smtClean="0">
                <a:solidFill>
                  <a:schemeClr val="tx1"/>
                </a:solidFill>
                <a:latin typeface="Bookman Old Style" panose="02050604050505020204" pitchFamily="18" charset="0"/>
              </a:rPr>
              <a:t>Складові наукової етики</a:t>
            </a:r>
            <a:endParaRPr kumimoji="0" lang="uk-UA" sz="3200" b="1" i="0" u="none" strike="noStrike" cap="none" normalizeH="0" baseline="0" dirty="0" smtClean="0">
              <a:ln>
                <a:noFill/>
              </a:ln>
              <a:solidFill>
                <a:schemeClr val="tx1"/>
              </a:solidFill>
              <a:effectLst/>
              <a:latin typeface="Bookman Old Style" panose="02050604050505020204" pitchFamily="18" charset="0"/>
            </a:endParaRPr>
          </a:p>
        </p:txBody>
      </p:sp>
    </p:spTree>
    <p:extLst>
      <p:ext uri="{BB962C8B-B14F-4D97-AF65-F5344CB8AC3E}">
        <p14:creationId xmlns:p14="http://schemas.microsoft.com/office/powerpoint/2010/main" val="2260611189"/>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07504" y="-171400"/>
            <a:ext cx="9144000" cy="1077218"/>
          </a:xfrm>
          <a:prstGeom prst="rect">
            <a:avLst/>
          </a:prstGeom>
        </p:spPr>
        <p:txBody>
          <a:bodyPr wrap="square">
            <a:spAutoFit/>
          </a:bodyPr>
          <a:lstStyle/>
          <a:p>
            <a:pPr algn="ctr"/>
            <a:r>
              <a:rPr lang="ru-RU" sz="3200" dirty="0" err="1" smtClean="0">
                <a:latin typeface="Bookman Old Style" panose="02050604050505020204" pitchFamily="18" charset="0"/>
              </a:rPr>
              <a:t>Етичні</a:t>
            </a:r>
            <a:r>
              <a:rPr lang="ru-RU" sz="3200" dirty="0" smtClean="0">
                <a:latin typeface="Bookman Old Style" panose="02050604050505020204" pitchFamily="18" charset="0"/>
              </a:rPr>
              <a:t> принципи </a:t>
            </a:r>
            <a:r>
              <a:rPr lang="ru-RU" sz="3200" dirty="0" err="1" smtClean="0">
                <a:latin typeface="Bookman Old Style" panose="02050604050505020204" pitchFamily="18" charset="0"/>
              </a:rPr>
              <a:t>наукової</a:t>
            </a:r>
            <a:r>
              <a:rPr lang="ru-RU" sz="3200" dirty="0" smtClean="0">
                <a:latin typeface="Bookman Old Style" panose="02050604050505020204" pitchFamily="18" charset="0"/>
              </a:rPr>
              <a:t> діяльності </a:t>
            </a:r>
            <a:r>
              <a:rPr lang="ru-RU" sz="3200" dirty="0" err="1" smtClean="0">
                <a:latin typeface="Bookman Old Style" panose="02050604050505020204" pitchFamily="18" charset="0"/>
              </a:rPr>
              <a:t>студентів</a:t>
            </a:r>
            <a:endParaRPr lang="uk-UA" sz="3200" dirty="0">
              <a:latin typeface="Bookman Old Style" panose="02050604050505020204" pitchFamily="18" charset="0"/>
            </a:endParaRPr>
          </a:p>
        </p:txBody>
      </p:sp>
      <p:sp>
        <p:nvSpPr>
          <p:cNvPr id="4" name="Прямокутник 3"/>
          <p:cNvSpPr/>
          <p:nvPr/>
        </p:nvSpPr>
        <p:spPr bwMode="auto">
          <a:xfrm>
            <a:off x="1798150" y="2061311"/>
            <a:ext cx="7074236" cy="798179"/>
          </a:xfrm>
          <a:prstGeom prst="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uk-UA" sz="2400" b="1" dirty="0">
                <a:solidFill>
                  <a:schemeClr val="tx1"/>
                </a:solidFill>
                <a:latin typeface="Bookman Old Style" panose="02050604050505020204" pitchFamily="18" charset="0"/>
              </a:rPr>
              <a:t>Взаємодія з науковим керівником</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6" name="Прямокутник 5"/>
          <p:cNvSpPr/>
          <p:nvPr/>
        </p:nvSpPr>
        <p:spPr bwMode="auto">
          <a:xfrm>
            <a:off x="1835696" y="3419164"/>
            <a:ext cx="7053997" cy="809034"/>
          </a:xfrm>
          <a:prstGeom prst="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400" b="1" dirty="0" err="1">
                <a:solidFill>
                  <a:schemeClr val="tx1"/>
                </a:solidFill>
                <a:latin typeface="Bookman Old Style" panose="02050604050505020204" pitchFamily="18" charset="0"/>
              </a:rPr>
              <a:t>Взаємодія</a:t>
            </a:r>
            <a:r>
              <a:rPr lang="ru-RU" sz="2400" b="1" dirty="0">
                <a:solidFill>
                  <a:schemeClr val="tx1"/>
                </a:solidFill>
                <a:latin typeface="Bookman Old Style" panose="02050604050505020204" pitchFamily="18" charset="0"/>
              </a:rPr>
              <a:t> з партнерами</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8" name="Прямокутник 7"/>
          <p:cNvSpPr/>
          <p:nvPr/>
        </p:nvSpPr>
        <p:spPr bwMode="auto">
          <a:xfrm>
            <a:off x="1815602" y="4787872"/>
            <a:ext cx="7039332" cy="736463"/>
          </a:xfrm>
          <a:prstGeom prst="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400" b="1" dirty="0" err="1">
                <a:solidFill>
                  <a:schemeClr val="tx1"/>
                </a:solidFill>
                <a:latin typeface="Bookman Old Style" panose="02050604050505020204" pitchFamily="18" charset="0"/>
              </a:rPr>
              <a:t>Взаємодія</a:t>
            </a:r>
            <a:r>
              <a:rPr lang="ru-RU" sz="2400" b="1" dirty="0">
                <a:solidFill>
                  <a:schemeClr val="tx1"/>
                </a:solidFill>
                <a:latin typeface="Bookman Old Style" panose="02050604050505020204" pitchFamily="18" charset="0"/>
              </a:rPr>
              <a:t> з </a:t>
            </a:r>
            <a:r>
              <a:rPr lang="ru-RU" sz="2400" b="1" dirty="0" err="1">
                <a:solidFill>
                  <a:schemeClr val="tx1"/>
                </a:solidFill>
                <a:latin typeface="Bookman Old Style" panose="02050604050505020204" pitchFamily="18" charset="0"/>
              </a:rPr>
              <a:t>колегами</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cxnSp>
        <p:nvCxnSpPr>
          <p:cNvPr id="26" name="Сполучна лінія уступом 25"/>
          <p:cNvCxnSpPr>
            <a:stCxn id="3" idx="0"/>
            <a:endCxn id="4" idx="1"/>
          </p:cNvCxnSpPr>
          <p:nvPr/>
        </p:nvCxnSpPr>
        <p:spPr bwMode="auto">
          <a:xfrm rot="16200000" flipH="1">
            <a:off x="699044" y="1361295"/>
            <a:ext cx="1119634" cy="1078578"/>
          </a:xfrm>
          <a:prstGeom prst="bentConnector4">
            <a:avLst>
              <a:gd name="adj1" fmla="val 99271"/>
              <a:gd name="adj2" fmla="val 29723"/>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28" name="Сполучна лінія уступом 27"/>
          <p:cNvCxnSpPr>
            <a:endCxn id="6" idx="1"/>
          </p:cNvCxnSpPr>
          <p:nvPr/>
        </p:nvCxnSpPr>
        <p:spPr bwMode="auto">
          <a:xfrm rot="16200000" flipH="1">
            <a:off x="169403" y="2157388"/>
            <a:ext cx="2237618" cy="1094968"/>
          </a:xfrm>
          <a:prstGeom prst="bentConnector2">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0" name="Сполучна лінія уступом 29"/>
          <p:cNvCxnSpPr>
            <a:stCxn id="3" idx="0"/>
            <a:endCxn id="8" idx="1"/>
          </p:cNvCxnSpPr>
          <p:nvPr/>
        </p:nvCxnSpPr>
        <p:spPr bwMode="auto">
          <a:xfrm rot="16200000" flipH="1">
            <a:off x="-640082" y="2700420"/>
            <a:ext cx="3815337" cy="1096030"/>
          </a:xfrm>
          <a:prstGeom prst="bentConnector4">
            <a:avLst>
              <a:gd name="adj1" fmla="val 69626"/>
              <a:gd name="adj2" fmla="val 11346"/>
            </a:avLst>
          </a:prstGeom>
          <a:ln>
            <a:headEnd type="none" w="med" len="med"/>
            <a:tailEnd type="triangle"/>
          </a:ln>
        </p:spPr>
        <p:style>
          <a:lnRef idx="3">
            <a:schemeClr val="dk1"/>
          </a:lnRef>
          <a:fillRef idx="0">
            <a:schemeClr val="dk1"/>
          </a:fillRef>
          <a:effectRef idx="2">
            <a:schemeClr val="dk1"/>
          </a:effectRef>
          <a:fontRef idx="minor">
            <a:schemeClr val="tx1"/>
          </a:fontRef>
        </p:style>
      </p:cxnSp>
      <p:sp>
        <p:nvSpPr>
          <p:cNvPr id="3" name="Прямокутник 2"/>
          <p:cNvSpPr/>
          <p:nvPr/>
        </p:nvSpPr>
        <p:spPr bwMode="auto">
          <a:xfrm>
            <a:off x="179512" y="1340767"/>
            <a:ext cx="1080120" cy="5112569"/>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vert270"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Етичні</a:t>
            </a:r>
            <a:r>
              <a:rPr lang="ru-RU" sz="2000" b="1" dirty="0">
                <a:solidFill>
                  <a:schemeClr val="tx1"/>
                </a:solidFill>
                <a:latin typeface="Bookman Old Style" panose="02050604050505020204" pitchFamily="18" charset="0"/>
              </a:rPr>
              <a:t> принципи </a:t>
            </a:r>
            <a:r>
              <a:rPr lang="ru-RU" sz="2000" b="1" dirty="0" err="1">
                <a:solidFill>
                  <a:schemeClr val="tx1"/>
                </a:solidFill>
                <a:latin typeface="Bookman Old Style" panose="02050604050505020204" pitchFamily="18" charset="0"/>
              </a:rPr>
              <a:t>наукової</a:t>
            </a:r>
            <a:r>
              <a:rPr lang="ru-RU" sz="2000" b="1" dirty="0">
                <a:solidFill>
                  <a:schemeClr val="tx1"/>
                </a:solidFill>
                <a:latin typeface="Bookman Old Style" panose="02050604050505020204" pitchFamily="18" charset="0"/>
              </a:rPr>
              <a:t> діяльності </a:t>
            </a:r>
            <a:r>
              <a:rPr lang="ru-RU" sz="2000" b="1" dirty="0" err="1">
                <a:solidFill>
                  <a:schemeClr val="tx1"/>
                </a:solidFill>
                <a:latin typeface="Bookman Old Style" panose="02050604050505020204" pitchFamily="18" charset="0"/>
              </a:rPr>
              <a:t>студентів</a:t>
            </a:r>
            <a:endParaRPr lang="ru-RU" sz="2000" b="1"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4135720597"/>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rotWithShape="1">
          <a:blip r:embed="rId2"/>
          <a:srcRect l="4970" t="22651" r="23998" b="40333"/>
          <a:stretch/>
        </p:blipFill>
        <p:spPr bwMode="auto">
          <a:xfrm>
            <a:off x="179512" y="1916832"/>
            <a:ext cx="8784976" cy="3672408"/>
          </a:xfrm>
          <a:prstGeom prst="rect">
            <a:avLst/>
          </a:prstGeom>
          <a:ln>
            <a:noFill/>
          </a:ln>
          <a:extLst>
            <a:ext uri="{53640926-AAD7-44D8-BBD7-CCE9431645EC}">
              <a14:shadowObscured xmlns:a14="http://schemas.microsoft.com/office/drawing/2010/main"/>
            </a:ext>
          </a:extLst>
        </p:spPr>
      </p:pic>
      <p:sp>
        <p:nvSpPr>
          <p:cNvPr id="5" name="Прямоугольник 4"/>
          <p:cNvSpPr/>
          <p:nvPr/>
        </p:nvSpPr>
        <p:spPr>
          <a:xfrm>
            <a:off x="3287033" y="1412776"/>
            <a:ext cx="2569934" cy="369332"/>
          </a:xfrm>
          <a:prstGeom prst="rect">
            <a:avLst/>
          </a:prstGeom>
        </p:spPr>
        <p:txBody>
          <a:bodyPr wrap="none">
            <a:spAutoFit/>
          </a:bodyPr>
          <a:lstStyle/>
          <a:p>
            <a:r>
              <a:rPr lang="en-US" dirty="0"/>
              <a:t>https://docs.ztu.edu.ua/</a:t>
            </a:r>
            <a:endParaRPr lang="uk-UA" dirty="0"/>
          </a:p>
        </p:txBody>
      </p:sp>
    </p:spTree>
    <p:extLst>
      <p:ext uri="{BB962C8B-B14F-4D97-AF65-F5344CB8AC3E}">
        <p14:creationId xmlns:p14="http://schemas.microsoft.com/office/powerpoint/2010/main" val="1268022266"/>
      </p:ext>
    </p:extLst>
  </p:cSld>
  <p:clrMapOvr>
    <a:masterClrMapping/>
  </p:clrMapOvr>
  <p:transition>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899592" y="1844824"/>
            <a:ext cx="7772400" cy="2148259"/>
          </a:xfrm>
        </p:spPr>
        <p:txBody>
          <a:bodyPr/>
          <a:lstStyle/>
          <a:p>
            <a:pPr algn="just"/>
            <a:r>
              <a:rPr lang="uk-UA" sz="3200" dirty="0" smtClean="0"/>
              <a:t>У наукових фахових виданнях здебільшого використовують програму для виявлення плагіату: </a:t>
            </a:r>
            <a:r>
              <a:rPr lang="en-US" sz="3200" dirty="0"/>
              <a:t>https://strikeplagiarism.com/en/</a:t>
            </a:r>
            <a:endParaRPr lang="uk-UA" sz="3200" dirty="0"/>
          </a:p>
        </p:txBody>
      </p:sp>
      <p:pic>
        <p:nvPicPr>
          <p:cNvPr id="6146" name="Picture 2" descr="StrikePlagiari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437112"/>
            <a:ext cx="4632449" cy="1895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970496"/>
      </p:ext>
    </p:extLst>
  </p:cSld>
  <p:clrMapOvr>
    <a:masterClrMapping/>
  </p:clrMapOvr>
  <p:transition>
    <p:strips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Дякую </a:t>
            </a:r>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за увагу! </a:t>
            </a:r>
            <a:endParaRPr lang="uk-UA" sz="8000" b="1" dirty="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043608" y="213285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4" name="Объект 3"/>
          <p:cNvGraphicFramePr>
            <a:graphicFrameLocks noChangeAspect="1"/>
          </p:cNvGraphicFramePr>
          <p:nvPr>
            <p:extLst>
              <p:ext uri="{D42A27DB-BD31-4B8C-83A1-F6EECF244321}">
                <p14:modId xmlns:p14="http://schemas.microsoft.com/office/powerpoint/2010/main" val="570550906"/>
              </p:ext>
            </p:extLst>
          </p:nvPr>
        </p:nvGraphicFramePr>
        <p:xfrm>
          <a:off x="24760" y="1772816"/>
          <a:ext cx="9119240" cy="4104456"/>
        </p:xfrm>
        <a:graphic>
          <a:graphicData uri="http://schemas.openxmlformats.org/presentationml/2006/ole">
            <mc:AlternateContent xmlns:mc="http://schemas.openxmlformats.org/markup-compatibility/2006">
              <mc:Choice xmlns:v="urn:schemas-microsoft-com:vml" Requires="v">
                <p:oleObj spid="_x0000_s1040" name="Picture" r:id="rId3" imgW="5438775" imgH="2447925" progId="Word.Picture.8">
                  <p:embed/>
                </p:oleObj>
              </mc:Choice>
              <mc:Fallback>
                <p:oleObj name="Picture" r:id="rId3" imgW="5438775" imgH="2447925"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60" y="1772816"/>
                        <a:ext cx="9119240" cy="4104456"/>
                      </a:xfrm>
                      <a:prstGeom prst="rect">
                        <a:avLst/>
                      </a:prstGeom>
                      <a:noFill/>
                    </p:spPr>
                  </p:pic>
                </p:oleObj>
              </mc:Fallback>
            </mc:AlternateContent>
          </a:graphicData>
        </a:graphic>
      </p:graphicFrame>
      <p:sp>
        <p:nvSpPr>
          <p:cNvPr id="5" name="Rectangle 3"/>
          <p:cNvSpPr>
            <a:spLocks noChangeArrowheads="1"/>
          </p:cNvSpPr>
          <p:nvPr/>
        </p:nvSpPr>
        <p:spPr bwMode="auto">
          <a:xfrm>
            <a:off x="1065815" y="6056948"/>
            <a:ext cx="67687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449263" algn="l"/>
              </a:tabLst>
              <a:defRPr>
                <a:solidFill>
                  <a:schemeClr val="tx1"/>
                </a:solidFill>
                <a:latin typeface="Arial" panose="020B0604020202020204" pitchFamily="34" charset="0"/>
              </a:defRPr>
            </a:lvl1pPr>
            <a:lvl2pPr>
              <a:tabLst>
                <a:tab pos="449263" algn="l"/>
              </a:tabLst>
              <a:defRPr>
                <a:solidFill>
                  <a:schemeClr val="tx1"/>
                </a:solidFill>
                <a:latin typeface="Arial" panose="020B0604020202020204" pitchFamily="34" charset="0"/>
              </a:defRPr>
            </a:lvl2pPr>
            <a:lvl3pPr>
              <a:tabLst>
                <a:tab pos="449263" algn="l"/>
              </a:tabLst>
              <a:defRPr>
                <a:solidFill>
                  <a:schemeClr val="tx1"/>
                </a:solidFill>
                <a:latin typeface="Arial" panose="020B0604020202020204" pitchFamily="34" charset="0"/>
              </a:defRPr>
            </a:lvl3pPr>
            <a:lvl4pPr>
              <a:tabLst>
                <a:tab pos="449263" algn="l"/>
              </a:tabLst>
              <a:defRPr>
                <a:solidFill>
                  <a:schemeClr val="tx1"/>
                </a:solidFill>
                <a:latin typeface="Arial" panose="020B0604020202020204" pitchFamily="34" charset="0"/>
              </a:defRPr>
            </a:lvl4pPr>
            <a:lvl5pPr>
              <a:tabLst>
                <a:tab pos="449263"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49263" algn="l"/>
              </a:tabLst>
            </a:pPr>
            <a:r>
              <a:rPr kumimoji="0" lang="uk-UA" sz="2800" b="0" i="1" u="none" strike="noStrike" cap="none" normalizeH="0" baseline="0" dirty="0" smtClean="0">
                <a:ln>
                  <a:noFill/>
                </a:ln>
                <a:solidFill>
                  <a:schemeClr val="tx1"/>
                </a:solidFill>
                <a:effectLst>
                  <a:outerShdw blurRad="38100" dist="38100" dir="2700000" algn="tl">
                    <a:srgbClr val="C0C0C0"/>
                  </a:outerShdw>
                </a:effectLst>
                <a:latin typeface="Bookman Old Style" panose="02050604050505020204" pitchFamily="18" charset="0"/>
                <a:ea typeface="Times New Roman" panose="02020603050405020304" pitchFamily="18" charset="0"/>
              </a:rPr>
              <a:t>Рис. 1. Складові культури науковця</a:t>
            </a:r>
            <a:endParaRPr kumimoji="0" lang="uk-UA"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492015983"/>
      </p:ext>
    </p:extLst>
  </p:cSld>
  <p:clrMapOvr>
    <a:masterClrMapping/>
  </p:clrMapOvr>
  <p:transition>
    <p:strips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uk-UA" dirty="0"/>
              <a:t>Під </a:t>
            </a:r>
            <a:r>
              <a:rPr lang="uk-UA" b="1" i="1" dirty="0"/>
              <a:t>національною культурою </a:t>
            </a:r>
            <a:r>
              <a:rPr lang="uk-UA" i="1" dirty="0"/>
              <a:t>науковця</a:t>
            </a:r>
            <a:r>
              <a:rPr lang="uk-UA" dirty="0"/>
              <a:t> розуміють знання культурно-правової спадщини своєї нації, її прав, політико-правової мети, засвоєння культури мовлення та їх впровадження у професійну діяльність. Показниками національної культури науковця є державна мова, мовлення (слово), режим мовлення та етикет</a:t>
            </a:r>
            <a:r>
              <a:rPr lang="uk-UA" dirty="0" smtClean="0"/>
              <a:t>.</a:t>
            </a:r>
            <a:endParaRPr lang="uk-UA" b="1" dirty="0"/>
          </a:p>
        </p:txBody>
      </p:sp>
    </p:spTree>
    <p:extLst>
      <p:ext uri="{BB962C8B-B14F-4D97-AF65-F5344CB8AC3E}">
        <p14:creationId xmlns:p14="http://schemas.microsoft.com/office/powerpoint/2010/main" val="3062638938"/>
      </p:ext>
    </p:extLst>
  </p:cSld>
  <p:clrMapOvr>
    <a:masterClrMapping/>
  </p:clrMapOvr>
  <p:transition>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124744"/>
            <a:ext cx="7560840" cy="5509200"/>
          </a:xfrm>
          <a:prstGeom prst="rect">
            <a:avLst/>
          </a:prstGeom>
        </p:spPr>
        <p:txBody>
          <a:bodyPr wrap="square">
            <a:spAutoFit/>
          </a:bodyPr>
          <a:lstStyle/>
          <a:p>
            <a:pPr algn="just"/>
            <a:r>
              <a:rPr lang="uk-UA" sz="3200" b="1" i="1" dirty="0"/>
              <a:t>Політична культура</a:t>
            </a:r>
            <a:r>
              <a:rPr lang="uk-UA" sz="3200" b="1" dirty="0"/>
              <a:t> </a:t>
            </a:r>
            <a:r>
              <a:rPr lang="uk-UA" sz="3200" i="1" dirty="0"/>
              <a:t>науковця</a:t>
            </a:r>
            <a:r>
              <a:rPr lang="uk-UA" sz="3200" dirty="0"/>
              <a:t> – це система знань про політику, вміння реалізувати ці знання, а також реально втілювати їх у життя.</a:t>
            </a:r>
            <a:endParaRPr lang="uk-UA" sz="3200" b="1" dirty="0"/>
          </a:p>
          <a:p>
            <a:pPr algn="just"/>
            <a:r>
              <a:rPr lang="uk-UA" sz="3200" b="1" i="1" dirty="0"/>
              <a:t>Моральна культура науковця</a:t>
            </a:r>
            <a:r>
              <a:rPr lang="uk-UA" sz="3200" b="1" dirty="0"/>
              <a:t> є </a:t>
            </a:r>
            <a:r>
              <a:rPr lang="uk-UA" sz="3200" dirty="0"/>
              <a:t>результатом становлення власної гармонії між досягнутим максимальним рівнем вищої моральності й активним використанням моральних норм у науково-дослідній діяльності. </a:t>
            </a:r>
          </a:p>
        </p:txBody>
      </p:sp>
    </p:spTree>
    <p:extLst>
      <p:ext uri="{BB962C8B-B14F-4D97-AF65-F5344CB8AC3E}">
        <p14:creationId xmlns:p14="http://schemas.microsoft.com/office/powerpoint/2010/main" val="3716366616"/>
      </p:ext>
    </p:extLst>
  </p:cSld>
  <p:clrMapOvr>
    <a:masterClrMapping/>
  </p:clrMapOvr>
  <p:transition>
    <p:strips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124744"/>
            <a:ext cx="8640960" cy="5853910"/>
          </a:xfrm>
          <a:prstGeom prst="rect">
            <a:avLst/>
          </a:prstGeom>
        </p:spPr>
        <p:txBody>
          <a:bodyPr wrap="square">
            <a:spAutoFit/>
          </a:bodyPr>
          <a:lstStyle/>
          <a:p>
            <a:pPr indent="457200" algn="just">
              <a:lnSpc>
                <a:spcPct val="120000"/>
              </a:lnSpc>
              <a:spcAft>
                <a:spcPts val="0"/>
              </a:spcAft>
            </a:pPr>
            <a:r>
              <a:rPr lang="uk-UA" sz="3200" i="1" dirty="0">
                <a:latin typeface="Times New Roman" panose="02020603050405020304" pitchFamily="18" charset="0"/>
                <a:ea typeface="Times New Roman" panose="02020603050405020304" pitchFamily="18" charset="0"/>
              </a:rPr>
              <a:t>Правова культура </a:t>
            </a:r>
            <a:r>
              <a:rPr lang="uk-UA" sz="3200" i="1" spc="-20" dirty="0">
                <a:latin typeface="Times New Roman" panose="02020603050405020304" pitchFamily="18" charset="0"/>
                <a:ea typeface="Times New Roman" panose="02020603050405020304" pitchFamily="18" charset="0"/>
              </a:rPr>
              <a:t>науковця</a:t>
            </a:r>
            <a:r>
              <a:rPr lang="uk-UA" sz="3200" i="1" dirty="0">
                <a:latin typeface="Times New Roman" panose="02020603050405020304" pitchFamily="18" charset="0"/>
                <a:ea typeface="Times New Roman" panose="02020603050405020304" pitchFamily="18" charset="0"/>
              </a:rPr>
              <a:t> – </a:t>
            </a:r>
            <a:r>
              <a:rPr lang="uk-UA" sz="3200" dirty="0">
                <a:latin typeface="Times New Roman" panose="02020603050405020304" pitchFamily="18" charset="0"/>
                <a:ea typeface="Times New Roman" panose="02020603050405020304" pitchFamily="18" charset="0"/>
              </a:rPr>
              <a:t>це знання чинного законодавства, правових теорій, вміння і навички їх реалізувати, а також дотримання правил ведення науково-дослідної роботи.</a:t>
            </a:r>
            <a:endParaRPr lang="uk-UA" sz="3200" b="1" dirty="0">
              <a:latin typeface="Times New Roman" panose="02020603050405020304" pitchFamily="18" charset="0"/>
              <a:ea typeface="Times New Roman" panose="02020603050405020304" pitchFamily="18" charset="0"/>
            </a:endParaRPr>
          </a:p>
          <a:p>
            <a:pPr indent="457200" algn="just">
              <a:lnSpc>
                <a:spcPct val="115000"/>
              </a:lnSpc>
              <a:spcAft>
                <a:spcPts val="0"/>
              </a:spcAft>
            </a:pPr>
            <a:r>
              <a:rPr lang="uk-UA" sz="3200" i="1" dirty="0">
                <a:latin typeface="Times New Roman" panose="02020603050405020304" pitchFamily="18" charset="0"/>
                <a:ea typeface="Times New Roman" panose="02020603050405020304" pitchFamily="18" charset="0"/>
              </a:rPr>
              <a:t>Психологічна культура </a:t>
            </a:r>
            <a:r>
              <a:rPr lang="uk-UA" sz="3200" i="1" spc="-20" dirty="0">
                <a:latin typeface="Times New Roman" panose="02020603050405020304" pitchFamily="18" charset="0"/>
                <a:ea typeface="Times New Roman" panose="02020603050405020304" pitchFamily="18" charset="0"/>
              </a:rPr>
              <a:t>науковця</a:t>
            </a:r>
            <a:r>
              <a:rPr lang="uk-UA" sz="3200" dirty="0">
                <a:latin typeface="Times New Roman" panose="02020603050405020304" pitchFamily="18" charset="0"/>
                <a:ea typeface="Times New Roman" panose="02020603050405020304" pitchFamily="18" charset="0"/>
              </a:rPr>
              <a:t> полягає в органічній єдності знань і навичок психології, прийомів аутотренінгу, саморегуляції, волі, відповідних </a:t>
            </a:r>
            <a:r>
              <a:rPr lang="uk-UA" sz="3200" dirty="0" err="1">
                <a:latin typeface="Times New Roman" panose="02020603050405020304" pitchFamily="18" charset="0"/>
                <a:ea typeface="Times New Roman" panose="02020603050405020304" pitchFamily="18" charset="0"/>
              </a:rPr>
              <a:t>професійно</a:t>
            </a:r>
            <a:r>
              <a:rPr lang="uk-UA" sz="3200" dirty="0">
                <a:latin typeface="Times New Roman" panose="02020603050405020304" pitchFamily="18" charset="0"/>
                <a:ea typeface="Times New Roman" panose="02020603050405020304" pitchFamily="18" charset="0"/>
              </a:rPr>
              <a:t>-психологічних якостей, які здійснюють ефективний вплив на процес наукового дослідження.</a:t>
            </a:r>
            <a:endParaRPr lang="uk-UA" sz="3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7322899"/>
      </p:ext>
    </p:extLst>
  </p:cSld>
  <p:clrMapOvr>
    <a:masterClrMapping/>
  </p:clrMapOvr>
  <p:transition>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268760"/>
            <a:ext cx="8568952" cy="5189113"/>
          </a:xfrm>
          <a:prstGeom prst="rect">
            <a:avLst/>
          </a:prstGeom>
        </p:spPr>
        <p:txBody>
          <a:bodyPr wrap="square">
            <a:spAutoFit/>
          </a:bodyPr>
          <a:lstStyle/>
          <a:p>
            <a:pPr indent="457200" algn="just">
              <a:lnSpc>
                <a:spcPct val="115000"/>
              </a:lnSpc>
              <a:spcAft>
                <a:spcPts val="0"/>
              </a:spcAft>
            </a:pPr>
            <a:r>
              <a:rPr lang="uk-UA" sz="3200" i="1" dirty="0">
                <a:latin typeface="Times New Roman" panose="02020603050405020304" pitchFamily="18" charset="0"/>
                <a:ea typeface="Times New Roman" panose="02020603050405020304" pitchFamily="18" charset="0"/>
              </a:rPr>
              <a:t>Інтелектуальна культура науковця</a:t>
            </a:r>
            <a:r>
              <a:rPr lang="uk-UA" sz="3200" dirty="0">
                <a:latin typeface="Times New Roman" panose="02020603050405020304" pitchFamily="18" charset="0"/>
                <a:ea typeface="Times New Roman" panose="02020603050405020304" pitchFamily="18" charset="0"/>
              </a:rPr>
              <a:t> – це знання законів логіки, вміння використовувати їх у вивченні господарських операцій, здатність науковця приймати </a:t>
            </a:r>
            <a:r>
              <a:rPr lang="uk-UA" sz="3200" dirty="0" err="1">
                <a:latin typeface="Times New Roman" panose="02020603050405020304" pitchFamily="18" charset="0"/>
                <a:ea typeface="Times New Roman" panose="02020603050405020304" pitchFamily="18" charset="0"/>
              </a:rPr>
              <a:t>логічно</a:t>
            </a:r>
            <a:r>
              <a:rPr lang="uk-UA" sz="3200" dirty="0">
                <a:latin typeface="Times New Roman" panose="02020603050405020304" pitchFamily="18" charset="0"/>
                <a:ea typeface="Times New Roman" panose="02020603050405020304" pitchFamily="18" charset="0"/>
              </a:rPr>
              <a:t> обґрунтовані рішення, забезпечувати їх підтвердження.</a:t>
            </a:r>
            <a:endParaRPr lang="uk-UA" sz="3200" b="1" dirty="0">
              <a:latin typeface="Times New Roman" panose="02020603050405020304" pitchFamily="18" charset="0"/>
              <a:ea typeface="Times New Roman" panose="02020603050405020304" pitchFamily="18" charset="0"/>
            </a:endParaRPr>
          </a:p>
          <a:p>
            <a:pPr indent="457200" algn="just">
              <a:lnSpc>
                <a:spcPct val="115000"/>
              </a:lnSpc>
              <a:spcAft>
                <a:spcPts val="0"/>
              </a:spcAft>
            </a:pPr>
            <a:r>
              <a:rPr lang="uk-UA" sz="3200" i="1" dirty="0" smtClean="0">
                <a:latin typeface="Times New Roman" panose="02020603050405020304" pitchFamily="18" charset="0"/>
                <a:ea typeface="Times New Roman" panose="02020603050405020304" pitchFamily="18" charset="0"/>
              </a:rPr>
              <a:t>Внутрішня </a:t>
            </a:r>
            <a:r>
              <a:rPr lang="uk-UA" sz="3200" i="1" dirty="0">
                <a:latin typeface="Times New Roman" panose="02020603050405020304" pitchFamily="18" charset="0"/>
                <a:ea typeface="Times New Roman" panose="02020603050405020304" pitchFamily="18" charset="0"/>
              </a:rPr>
              <a:t>культура науковця</a:t>
            </a:r>
            <a:r>
              <a:rPr lang="uk-UA" sz="3200" dirty="0">
                <a:latin typeface="Times New Roman" panose="02020603050405020304" pitchFamily="18" charset="0"/>
                <a:ea typeface="Times New Roman" panose="02020603050405020304" pitchFamily="18" charset="0"/>
              </a:rPr>
              <a:t> полягає у вмінні регулювати почуття, формувати переконання з метою розв’язання завдань правового характеру.</a:t>
            </a:r>
            <a:endParaRPr lang="uk-UA" sz="3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2131159"/>
      </p:ext>
    </p:extLst>
  </p:cSld>
  <p:clrMapOvr>
    <a:masterClrMapping/>
  </p:clrMapOvr>
  <p:transition>
    <p:strips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916832"/>
            <a:ext cx="8568952" cy="4011098"/>
          </a:xfrm>
          <a:prstGeom prst="rect">
            <a:avLst/>
          </a:prstGeom>
        </p:spPr>
        <p:txBody>
          <a:bodyPr wrap="square">
            <a:spAutoFit/>
          </a:bodyPr>
          <a:lstStyle/>
          <a:p>
            <a:pPr indent="457200" algn="just">
              <a:lnSpc>
                <a:spcPct val="115000"/>
              </a:lnSpc>
              <a:spcAft>
                <a:spcPts val="0"/>
              </a:spcAft>
            </a:pPr>
            <a:r>
              <a:rPr lang="uk-UA" sz="3200" dirty="0">
                <a:latin typeface="Times New Roman" panose="02020603050405020304" pitchFamily="18" charset="0"/>
                <a:ea typeface="Times New Roman" panose="02020603050405020304" pitchFamily="18" charset="0"/>
              </a:rPr>
              <a:t>Під</a:t>
            </a:r>
            <a:r>
              <a:rPr lang="uk-UA" sz="3200" i="1" dirty="0">
                <a:latin typeface="Times New Roman" panose="02020603050405020304" pitchFamily="18" charset="0"/>
                <a:ea typeface="Times New Roman" panose="02020603050405020304" pitchFamily="18" charset="0"/>
              </a:rPr>
              <a:t> емоційною культурою науковця</a:t>
            </a:r>
            <a:r>
              <a:rPr lang="uk-UA" sz="3200" dirty="0">
                <a:latin typeface="Times New Roman" panose="02020603050405020304" pitchFamily="18" charset="0"/>
                <a:ea typeface="Times New Roman" panose="02020603050405020304" pitchFamily="18" charset="0"/>
              </a:rPr>
              <a:t> розуміють його здатність на основі почуттів здійснювати вольовий вплив на ситуацію, яка вивчається. </a:t>
            </a:r>
            <a:r>
              <a:rPr lang="uk-UA" sz="3200" dirty="0" smtClean="0">
                <a:latin typeface="Times New Roman" panose="02020603050405020304" pitchFamily="18" charset="0"/>
                <a:ea typeface="Times New Roman" panose="02020603050405020304" pitchFamily="18" charset="0"/>
              </a:rPr>
              <a:t>Емоційна культура проявляється у певних принципах: пошук істини, емоційна оптимальність та ефективність, </a:t>
            </a:r>
            <a:r>
              <a:rPr lang="uk-UA" sz="3200" dirty="0" err="1" smtClean="0">
                <a:latin typeface="Times New Roman" panose="02020603050405020304" pitchFamily="18" charset="0"/>
                <a:ea typeface="Times New Roman" panose="02020603050405020304" pitchFamily="18" charset="0"/>
              </a:rPr>
              <a:t>емоційно</a:t>
            </a:r>
            <a:r>
              <a:rPr lang="uk-UA" sz="3200" dirty="0" smtClean="0">
                <a:latin typeface="Times New Roman" panose="02020603050405020304" pitchFamily="18" charset="0"/>
                <a:ea typeface="Times New Roman" panose="02020603050405020304" pitchFamily="18" charset="0"/>
              </a:rPr>
              <a:t>-правова рівновага тощо.</a:t>
            </a:r>
            <a:endParaRPr lang="uk-UA" sz="3200" b="1"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9094047"/>
      </p:ext>
    </p:extLst>
  </p:cSld>
  <p:clrMapOvr>
    <a:masterClrMapping/>
  </p:clrMapOvr>
  <p:transition>
    <p:strips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700808"/>
            <a:ext cx="8271404" cy="4622804"/>
          </a:xfrm>
          <a:prstGeom prst="rect">
            <a:avLst/>
          </a:prstGeom>
        </p:spPr>
        <p:txBody>
          <a:bodyPr wrap="square">
            <a:spAutoFit/>
          </a:bodyPr>
          <a:lstStyle/>
          <a:p>
            <a:pPr indent="457200" algn="just">
              <a:lnSpc>
                <a:spcPct val="115000"/>
              </a:lnSpc>
              <a:spcAft>
                <a:spcPts val="0"/>
              </a:spcAft>
            </a:pPr>
            <a:r>
              <a:rPr lang="uk-UA" sz="3200" i="1" dirty="0">
                <a:latin typeface="Times New Roman" panose="02020603050405020304" pitchFamily="18" charset="0"/>
                <a:ea typeface="Times New Roman" panose="02020603050405020304" pitchFamily="18" charset="0"/>
              </a:rPr>
              <a:t>Етична культура науковця – </a:t>
            </a:r>
            <a:r>
              <a:rPr lang="uk-UA" sz="3200" dirty="0">
                <a:latin typeface="Times New Roman" panose="02020603050405020304" pitchFamily="18" charset="0"/>
                <a:ea typeface="Times New Roman" panose="02020603050405020304" pitchFamily="18" charset="0"/>
              </a:rPr>
              <a:t>це знання моральних прав та обов’язків, їх використання у професійній діяльності. Основними принципами етичної культури науковця є:</a:t>
            </a:r>
            <a:r>
              <a:rPr lang="uk-UA" sz="3200" i="1" dirty="0">
                <a:latin typeface="Times New Roman" panose="02020603050405020304" pitchFamily="18" charset="0"/>
                <a:ea typeface="Times New Roman" panose="02020603050405020304" pitchFamily="18" charset="0"/>
              </a:rPr>
              <a:t> </a:t>
            </a:r>
            <a:r>
              <a:rPr lang="uk-UA" sz="3200" dirty="0">
                <a:latin typeface="Times New Roman" panose="02020603050405020304" pitchFamily="18" charset="0"/>
                <a:ea typeface="Times New Roman" panose="02020603050405020304" pitchFamily="18" charset="0"/>
              </a:rPr>
              <a:t>гуманне ставлення до людини, чесність і правдивість, доброзичливість і чуйність, простота й скромність, дотримання службової і комерційної таємниці.</a:t>
            </a:r>
            <a:endParaRPr lang="uk-UA" sz="32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012925"/>
      </p:ext>
    </p:extLst>
  </p:cSld>
  <p:clrMapOvr>
    <a:masterClrMapping/>
  </p:clrMapOvr>
  <p:transition>
    <p:strips dir="ld"/>
  </p:transition>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12824</TotalTime>
  <Words>638</Words>
  <Application>Microsoft Office PowerPoint</Application>
  <PresentationFormat>Экран (4:3)</PresentationFormat>
  <Paragraphs>62</Paragraphs>
  <Slides>24</Slides>
  <Notes>1</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24</vt:i4>
      </vt:variant>
    </vt:vector>
  </HeadingPairs>
  <TitlesOfParts>
    <vt:vector size="32" baseType="lpstr">
      <vt:lpstr>Arial</vt:lpstr>
      <vt:lpstr>Bookman Old Style</vt:lpstr>
      <vt:lpstr>Calibri</vt:lpstr>
      <vt:lpstr>Times New Roman</vt:lpstr>
      <vt:lpstr>Verdana</vt:lpstr>
      <vt:lpstr>Wingdings</vt:lpstr>
      <vt:lpstr>cdb2004100l</vt:lpstr>
      <vt:lpstr>Picture</vt:lpstr>
      <vt:lpstr> Етика наукової діяльності</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Ира</cp:lastModifiedBy>
  <cp:revision>1114</cp:revision>
  <dcterms:modified xsi:type="dcterms:W3CDTF">2021-05-11T02:20:44Z</dcterms:modified>
</cp:coreProperties>
</file>