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7" r:id="rId9"/>
    <p:sldId id="268" r:id="rId10"/>
    <p:sldId id="269" r:id="rId11"/>
    <p:sldId id="270" r:id="rId12"/>
    <p:sldId id="271" r:id="rId13"/>
    <p:sldId id="272" r:id="rId14"/>
    <p:sldId id="273" r:id="rId15"/>
    <p:sldId id="274" r:id="rId16"/>
    <p:sldId id="263" r:id="rId17"/>
    <p:sldId id="275" r:id="rId18"/>
    <p:sldId id="276" r:id="rId19"/>
    <p:sldId id="277" r:id="rId20"/>
    <p:sldId id="278" r:id="rId21"/>
    <p:sldId id="279" r:id="rId22"/>
    <p:sldId id="264" r:id="rId23"/>
    <p:sldId id="280" r:id="rId24"/>
    <p:sldId id="281" r:id="rId25"/>
    <p:sldId id="282" r:id="rId26"/>
    <p:sldId id="283" r:id="rId27"/>
    <p:sldId id="284" r:id="rId28"/>
    <p:sldId id="285" r:id="rId29"/>
    <p:sldId id="266" r:id="rId30"/>
    <p:sldId id="26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6F666700-3058-49AC-AACC-0AEE6CADDA92}" type="datetimeFigureOut">
              <a:rPr lang="uk-UA" smtClean="0"/>
              <a:t>12.09.2021</a:t>
            </a:fld>
            <a:endParaRPr lang="uk-UA"/>
          </a:p>
        </p:txBody>
      </p:sp>
      <p:sp>
        <p:nvSpPr>
          <p:cNvPr id="5" name="Footer Placeholder 4"/>
          <p:cNvSpPr>
            <a:spLocks noGrp="1"/>
          </p:cNvSpPr>
          <p:nvPr>
            <p:ph type="ftr" sz="quarter" idx="11"/>
          </p:nvPr>
        </p:nvSpPr>
        <p:spPr>
          <a:xfrm>
            <a:off x="1371600" y="4323845"/>
            <a:ext cx="6400800" cy="365125"/>
          </a:xfrm>
        </p:spPr>
        <p:txBody>
          <a:bodyPr/>
          <a:lstStyle/>
          <a:p>
            <a:endParaRPr lang="uk-UA"/>
          </a:p>
        </p:txBody>
      </p:sp>
      <p:sp>
        <p:nvSpPr>
          <p:cNvPr id="6" name="Slide Number Placeholder 5"/>
          <p:cNvSpPr>
            <a:spLocks noGrp="1"/>
          </p:cNvSpPr>
          <p:nvPr>
            <p:ph type="sldNum" sz="quarter" idx="12"/>
          </p:nvPr>
        </p:nvSpPr>
        <p:spPr>
          <a:xfrm>
            <a:off x="8077200" y="1430866"/>
            <a:ext cx="2743200" cy="365125"/>
          </a:xfrm>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58040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94423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Назва та підпис">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4091740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з підписом">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uk-UA"/>
              <a:t>Клацніть, щоб редагувати стиль зразка заголовка</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a:xfrm>
            <a:off x="685800" y="379941"/>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6EF53655-E9B9-4420-B505-C7DF9ED95495}" type="slidenum">
              <a:rPr lang="uk-UA" smtClean="0"/>
              <a:t>‹#›</a:t>
            </a:fld>
            <a:endParaRPr lang="uk-U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07709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ка назви">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a:xfrm>
            <a:off x="685800" y="378883"/>
            <a:ext cx="6991492" cy="365125"/>
          </a:xfrm>
        </p:spPr>
        <p:txBody>
          <a:bodyPr/>
          <a:lstStyle/>
          <a:p>
            <a:endParaRPr lang="uk-UA"/>
          </a:p>
        </p:txBody>
      </p:sp>
      <p:sp>
        <p:nvSpPr>
          <p:cNvPr id="7" name="Slide Number Placeholder 6"/>
          <p:cNvSpPr>
            <a:spLocks noGrp="1"/>
          </p:cNvSpPr>
          <p:nvPr>
            <p:ph type="sldNum" sz="quarter" idx="12"/>
          </p:nvPr>
        </p:nvSpPr>
        <p:spPr>
          <a:xfrm>
            <a:off x="10862452" y="381000"/>
            <a:ext cx="643748" cy="365125"/>
          </a:xfrm>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104814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uk-UA"/>
              <a:t>Клацніть, щоб редагувати стиль зразка заголовка</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6F666700-3058-49AC-AACC-0AEE6CADDA92}" type="datetimeFigureOut">
              <a:rPr lang="uk-UA" smtClean="0"/>
              <a:t>12.09.2021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801614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колонки з малюнками">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uk-UA"/>
              <a:t>Клацніть, щоб редагувати стиль зразка заголовка</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3" name="Date Placeholder 2"/>
          <p:cNvSpPr>
            <a:spLocks noGrp="1"/>
          </p:cNvSpPr>
          <p:nvPr>
            <p:ph type="dt" sz="half" idx="10"/>
          </p:nvPr>
        </p:nvSpPr>
        <p:spPr/>
        <p:txBody>
          <a:bodyPr/>
          <a:lstStyle/>
          <a:p>
            <a:fld id="{6F666700-3058-49AC-AACC-0AEE6CADDA92}" type="datetimeFigureOut">
              <a:rPr lang="uk-UA" smtClean="0"/>
              <a:t>12.09.2021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4268498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F666700-3058-49AC-AACC-0AEE6CADDA92}" type="datetimeFigureOut">
              <a:rPr lang="uk-UA" smtClean="0"/>
              <a:t>12.09.2021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514736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ий заголовок і текст">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6F666700-3058-49AC-AACC-0AEE6CADDA92}" type="datetimeFigureOut">
              <a:rPr lang="uk-UA" smtClean="0"/>
              <a:t>12.09.2021</a:t>
            </a:fld>
            <a:endParaRPr lang="uk-UA"/>
          </a:p>
        </p:txBody>
      </p:sp>
      <p:sp>
        <p:nvSpPr>
          <p:cNvPr id="5" name="Footer Placeholder 4"/>
          <p:cNvSpPr>
            <a:spLocks noGrp="1"/>
          </p:cNvSpPr>
          <p:nvPr>
            <p:ph type="ftr" sz="quarter" idx="11"/>
          </p:nvPr>
        </p:nvSpPr>
        <p:spPr>
          <a:xfrm>
            <a:off x="685800" y="381000"/>
            <a:ext cx="6991492" cy="36512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623150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6F666700-3058-49AC-AACC-0AEE6CADDA92}" type="datetimeFigureOut">
              <a:rPr lang="uk-UA" smtClean="0"/>
              <a:t>12.09.2021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3530799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F666700-3058-49AC-AACC-0AEE6CADDA92}" type="datetimeFigureOut">
              <a:rPr lang="uk-UA" smtClean="0"/>
              <a:t>12.09.2021</a:t>
            </a:fld>
            <a:endParaRPr lang="uk-UA"/>
          </a:p>
        </p:txBody>
      </p:sp>
      <p:sp>
        <p:nvSpPr>
          <p:cNvPr id="5" name="Footer Placeholder 4"/>
          <p:cNvSpPr>
            <a:spLocks noGrp="1"/>
          </p:cNvSpPr>
          <p:nvPr>
            <p:ph type="ftr" sz="quarter" idx="11"/>
          </p:nvPr>
        </p:nvSpPr>
        <p:spPr>
          <a:xfrm>
            <a:off x="685800" y="381001"/>
            <a:ext cx="6991492" cy="364065"/>
          </a:xfrm>
        </p:spPr>
        <p:txBody>
          <a:bodyPr/>
          <a:lstStyle/>
          <a:p>
            <a:endParaRPr lang="uk-UA"/>
          </a:p>
        </p:txBody>
      </p:sp>
      <p:sp>
        <p:nvSpPr>
          <p:cNvPr id="6" name="Slide Number Placeholder 5"/>
          <p:cNvSpPr>
            <a:spLocks noGrp="1"/>
          </p:cNvSpPr>
          <p:nvPr>
            <p:ph type="sldNum" sz="quarter" idx="12"/>
          </p:nvPr>
        </p:nvSpPr>
        <p:spPr>
          <a:xfrm>
            <a:off x="10862452" y="381000"/>
            <a:ext cx="643748" cy="365125"/>
          </a:xfrm>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318179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52352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0" y="3132666"/>
            <a:ext cx="5311775"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172200" y="3132666"/>
            <a:ext cx="5334000" cy="3086019"/>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6F666700-3058-49AC-AACC-0AEE6CADDA92}" type="datetimeFigureOut">
              <a:rPr lang="uk-UA" smtClean="0"/>
              <a:t>12.09.2021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2032025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6F666700-3058-49AC-AACC-0AEE6CADDA92}" type="datetimeFigureOut">
              <a:rPr lang="uk-UA" smtClean="0"/>
              <a:t>12.09.2021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3428574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66700-3058-49AC-AACC-0AEE6CADDA92}" type="datetimeFigureOut">
              <a:rPr lang="uk-UA" smtClean="0"/>
              <a:t>12.09.2021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1687599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3223447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6F666700-3058-49AC-AACC-0AEE6CADDA92}" type="datetimeFigureOut">
              <a:rPr lang="uk-UA" smtClean="0"/>
              <a:t>12.09.2021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6EF53655-E9B9-4420-B505-C7DF9ED95495}" type="slidenum">
              <a:rPr lang="uk-UA" smtClean="0"/>
              <a:t>‹#›</a:t>
            </a:fld>
            <a:endParaRPr lang="uk-UA"/>
          </a:p>
        </p:txBody>
      </p:sp>
    </p:spTree>
    <p:extLst>
      <p:ext uri="{BB962C8B-B14F-4D97-AF65-F5344CB8AC3E}">
        <p14:creationId xmlns:p14="http://schemas.microsoft.com/office/powerpoint/2010/main" val="1456532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F666700-3058-49AC-AACC-0AEE6CADDA92}" type="datetimeFigureOut">
              <a:rPr lang="uk-UA" smtClean="0"/>
              <a:t>12.09.2021</a:t>
            </a:fld>
            <a:endParaRPr lang="uk-U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EF53655-E9B9-4420-B505-C7DF9ED95495}" type="slidenum">
              <a:rPr lang="uk-UA" smtClean="0"/>
              <a:t>‹#›</a:t>
            </a:fld>
            <a:endParaRPr lang="uk-UA"/>
          </a:p>
        </p:txBody>
      </p:sp>
    </p:spTree>
    <p:extLst>
      <p:ext uri="{BB962C8B-B14F-4D97-AF65-F5344CB8AC3E}">
        <p14:creationId xmlns:p14="http://schemas.microsoft.com/office/powerpoint/2010/main" val="83164948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733B1F-89E1-433C-98CE-3B6E015E86C7}"/>
              </a:ext>
            </a:extLst>
          </p:cNvPr>
          <p:cNvSpPr>
            <a:spLocks noGrp="1"/>
          </p:cNvSpPr>
          <p:nvPr>
            <p:ph type="ctrTitle"/>
          </p:nvPr>
        </p:nvSpPr>
        <p:spPr/>
        <p:txBody>
          <a:bodyPr>
            <a:normAutofit fontScale="90000"/>
          </a:bodyPr>
          <a:lstStyle/>
          <a:p>
            <a:r>
              <a:rPr lang="uk-UA" dirty="0"/>
              <a:t>ЕКОНОМІЧНА ХАРАКТЕРИСТИКА РОЗДРІБНОЇ ТОРГІВЛІ</a:t>
            </a:r>
          </a:p>
        </p:txBody>
      </p:sp>
      <p:sp>
        <p:nvSpPr>
          <p:cNvPr id="3" name="Підзаголовок 2">
            <a:extLst>
              <a:ext uri="{FF2B5EF4-FFF2-40B4-BE49-F238E27FC236}">
                <a16:creationId xmlns:a16="http://schemas.microsoft.com/office/drawing/2014/main" id="{C90114B7-5DA5-43FA-868F-EC08C3AAD628}"/>
              </a:ext>
            </a:extLst>
          </p:cNvPr>
          <p:cNvSpPr>
            <a:spLocks noGrp="1"/>
          </p:cNvSpPr>
          <p:nvPr>
            <p:ph type="subTitle" idx="1"/>
          </p:nvPr>
        </p:nvSpPr>
        <p:spPr/>
        <p:txBody>
          <a:bodyPr>
            <a:normAutofit fontScale="92500" lnSpcReduction="10000"/>
          </a:bodyPr>
          <a:lstStyle/>
          <a:p>
            <a:r>
              <a:rPr lang="uk-UA" dirty="0"/>
              <a:t>Лекція з навчальної дисципліни</a:t>
            </a:r>
          </a:p>
          <a:p>
            <a:r>
              <a:rPr lang="uk-UA" dirty="0"/>
              <a:t>«Економіка та управління в сфері торгівлі»</a:t>
            </a:r>
          </a:p>
        </p:txBody>
      </p:sp>
    </p:spTree>
    <p:extLst>
      <p:ext uri="{BB962C8B-B14F-4D97-AF65-F5344CB8AC3E}">
        <p14:creationId xmlns:p14="http://schemas.microsoft.com/office/powerpoint/2010/main" val="1220365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AFB257D-2284-45BC-9A9F-B918DB7A9BB3}"/>
              </a:ext>
            </a:extLst>
          </p:cNvPr>
          <p:cNvSpPr/>
          <p:nvPr/>
        </p:nvSpPr>
        <p:spPr>
          <a:xfrm>
            <a:off x="1960775" y="2203045"/>
            <a:ext cx="8559538" cy="2585323"/>
          </a:xfrm>
          <a:prstGeom prst="rect">
            <a:avLst/>
          </a:prstGeom>
        </p:spPr>
        <p:txBody>
          <a:bodyPr wrap="square">
            <a:spAutoFit/>
          </a:bodyPr>
          <a:lstStyle/>
          <a:p>
            <a:r>
              <a:rPr lang="uk-UA" dirty="0"/>
              <a:t>4) </a:t>
            </a:r>
            <a:r>
              <a:rPr lang="uk-UA" dirty="0" err="1"/>
              <a:t>Дискаунтери</a:t>
            </a:r>
            <a:r>
              <a:rPr lang="uk-UA" dirty="0"/>
              <a:t>, або універсами </a:t>
            </a:r>
            <a:r>
              <a:rPr lang="uk-UA" dirty="0" err="1"/>
              <a:t>економкласу</a:t>
            </a:r>
            <a:r>
              <a:rPr lang="uk-UA" dirty="0"/>
              <a:t> зовнішньо нагадують супермаркети, але, як правило, менші за розмірами (їх стандартна торгова площа – 400 – 1000 </a:t>
            </a:r>
            <a:r>
              <a:rPr lang="uk-UA" dirty="0" err="1"/>
              <a:t>кв.метрів</a:t>
            </a:r>
            <a:r>
              <a:rPr lang="uk-UA" dirty="0"/>
              <a:t>). Товарний асортимент </a:t>
            </a:r>
            <a:r>
              <a:rPr lang="uk-UA" dirty="0" err="1"/>
              <a:t>дискаунтерів</a:t>
            </a:r>
            <a:r>
              <a:rPr lang="uk-UA" dirty="0"/>
              <a:t> значно менший (від 1 до 3 тисяч найменувань) і орієнтований на товар, який швидко реалізується. </a:t>
            </a:r>
            <a:r>
              <a:rPr lang="uk-UA" dirty="0" err="1"/>
              <a:t>Дискаунтери</a:t>
            </a:r>
            <a:r>
              <a:rPr lang="uk-UA" dirty="0"/>
              <a:t> орієнтуються на нижчий, найбільш масовий сегмент ринку, на тих, для кого ціна є рішучим фактором при виборі магазину. Відповідно, нижча в них і якість обслуговування. </a:t>
            </a:r>
            <a:r>
              <a:rPr lang="uk-UA" dirty="0" err="1"/>
              <a:t>Дискаунтери</a:t>
            </a:r>
            <a:r>
              <a:rPr lang="uk-UA" dirty="0"/>
              <a:t> тягнуться до </a:t>
            </a:r>
            <a:r>
              <a:rPr lang="uk-UA" dirty="0" err="1"/>
              <a:t>напівпериферійних</a:t>
            </a:r>
            <a:r>
              <a:rPr lang="uk-UA" dirty="0"/>
              <a:t> та периферійних міських зон.</a:t>
            </a:r>
          </a:p>
        </p:txBody>
      </p:sp>
    </p:spTree>
    <p:extLst>
      <p:ext uri="{BB962C8B-B14F-4D97-AF65-F5344CB8AC3E}">
        <p14:creationId xmlns:p14="http://schemas.microsoft.com/office/powerpoint/2010/main" val="3059054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C5BA2DA-BB6A-4CF0-8D22-DE8D07092AD1}"/>
              </a:ext>
            </a:extLst>
          </p:cNvPr>
          <p:cNvSpPr/>
          <p:nvPr/>
        </p:nvSpPr>
        <p:spPr>
          <a:xfrm>
            <a:off x="1989056" y="2143581"/>
            <a:ext cx="8041064" cy="2585323"/>
          </a:xfrm>
          <a:prstGeom prst="rect">
            <a:avLst/>
          </a:prstGeom>
        </p:spPr>
        <p:txBody>
          <a:bodyPr wrap="square">
            <a:spAutoFit/>
          </a:bodyPr>
          <a:lstStyle/>
          <a:p>
            <a:r>
              <a:rPr lang="ru-RU" dirty="0"/>
              <a:t>5) </a:t>
            </a:r>
            <a:r>
              <a:rPr lang="ru-RU" dirty="0" err="1"/>
              <a:t>Соціальні</a:t>
            </a:r>
            <a:r>
              <a:rPr lang="ru-RU" dirty="0"/>
              <a:t> </a:t>
            </a:r>
            <a:r>
              <a:rPr lang="ru-RU" dirty="0" err="1"/>
              <a:t>магазини</a:t>
            </a:r>
            <a:r>
              <a:rPr lang="ru-RU" dirty="0"/>
              <a:t> </a:t>
            </a:r>
            <a:r>
              <a:rPr lang="uk-UA" dirty="0"/>
              <a:t>які надають адресну допомогу малозабезпеченим верствам населення, тобто це акредитована торгова організація будь-якої організаційно-правової форми, реалізуючи вказані в асортиментних переліках товари, вартість яких на 10-15% нижча </a:t>
            </a:r>
            <a:r>
              <a:rPr lang="uk-UA" dirty="0" err="1"/>
              <a:t>середньоміської</a:t>
            </a:r>
            <a:r>
              <a:rPr lang="uk-UA" dirty="0"/>
              <a:t> (або торгова націнка в яких не перевищує 15%). Поряд з офіційно акредитованими соціальними магазинами, аналогічні функції можуть виконувати й звичайні магазини, які з метою підтримки малозабезпечених громадян здійснюють продаж товарів в ранковий час зі знижкою 5-10%. </a:t>
            </a:r>
            <a:endParaRPr lang="ru-RU" dirty="0"/>
          </a:p>
        </p:txBody>
      </p:sp>
    </p:spTree>
    <p:extLst>
      <p:ext uri="{BB962C8B-B14F-4D97-AF65-F5344CB8AC3E}">
        <p14:creationId xmlns:p14="http://schemas.microsoft.com/office/powerpoint/2010/main" val="3880768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B0289F9-36C2-4E68-AF60-3A74A32B6081}"/>
              </a:ext>
            </a:extLst>
          </p:cNvPr>
          <p:cNvSpPr/>
          <p:nvPr/>
        </p:nvSpPr>
        <p:spPr>
          <a:xfrm>
            <a:off x="1178351" y="1405388"/>
            <a:ext cx="10218655" cy="4524315"/>
          </a:xfrm>
          <a:prstGeom prst="rect">
            <a:avLst/>
          </a:prstGeom>
        </p:spPr>
        <p:txBody>
          <a:bodyPr wrap="square">
            <a:spAutoFit/>
          </a:bodyPr>
          <a:lstStyle/>
          <a:p>
            <a:r>
              <a:rPr lang="ru-RU" dirty="0"/>
              <a:t>6) „Магазин </a:t>
            </a:r>
            <a:r>
              <a:rPr lang="ru-RU" dirty="0" err="1"/>
              <a:t>біля</a:t>
            </a:r>
            <a:r>
              <a:rPr lang="ru-RU" dirty="0"/>
              <a:t> дому” </a:t>
            </a:r>
            <a:r>
              <a:rPr lang="ru-RU" dirty="0" err="1"/>
              <a:t>який</a:t>
            </a:r>
            <a:r>
              <a:rPr lang="ru-RU" dirty="0"/>
              <a:t> </a:t>
            </a:r>
            <a:r>
              <a:rPr lang="ru-RU" dirty="0" err="1"/>
              <a:t>характеризується</a:t>
            </a:r>
            <a:r>
              <a:rPr lang="ru-RU" dirty="0"/>
              <a:t> </a:t>
            </a:r>
            <a:r>
              <a:rPr lang="ru-RU" dirty="0" err="1"/>
              <a:t>зручним</a:t>
            </a:r>
            <a:r>
              <a:rPr lang="ru-RU" dirty="0"/>
              <a:t> (часто </a:t>
            </a:r>
            <a:r>
              <a:rPr lang="ru-RU" dirty="0" err="1"/>
              <a:t>цілодобовий</a:t>
            </a:r>
            <a:r>
              <a:rPr lang="ru-RU" dirty="0"/>
              <a:t>) режимом </a:t>
            </a:r>
            <a:r>
              <a:rPr lang="ru-RU" dirty="0" err="1"/>
              <a:t>роботи</a:t>
            </a:r>
            <a:r>
              <a:rPr lang="ru-RU" dirty="0"/>
              <a:t> і, головне, </a:t>
            </a:r>
            <a:r>
              <a:rPr lang="ru-RU" dirty="0" err="1"/>
              <a:t>розміщенням</a:t>
            </a:r>
            <a:r>
              <a:rPr lang="ru-RU" dirty="0"/>
              <a:t> „в межах </a:t>
            </a:r>
            <a:r>
              <a:rPr lang="ru-RU" dirty="0" err="1"/>
              <a:t>пішохідної</a:t>
            </a:r>
            <a:r>
              <a:rPr lang="ru-RU" dirty="0"/>
              <a:t> </a:t>
            </a:r>
            <a:r>
              <a:rPr lang="ru-RU" dirty="0" err="1"/>
              <a:t>доступності</a:t>
            </a:r>
            <a:r>
              <a:rPr lang="ru-RU" dirty="0"/>
              <a:t>”. </a:t>
            </a:r>
            <a:r>
              <a:rPr lang="ru-RU" dirty="0" err="1"/>
              <a:t>Потенційні</a:t>
            </a:r>
            <a:r>
              <a:rPr lang="ru-RU" dirty="0"/>
              <a:t> </a:t>
            </a:r>
            <a:r>
              <a:rPr lang="ru-RU" dirty="0" err="1"/>
              <a:t>споживачі</a:t>
            </a:r>
            <a:r>
              <a:rPr lang="ru-RU" dirty="0"/>
              <a:t> таких </a:t>
            </a:r>
            <a:r>
              <a:rPr lang="ru-RU" dirty="0" err="1"/>
              <a:t>магазинів</a:t>
            </a:r>
            <a:r>
              <a:rPr lang="ru-RU" dirty="0"/>
              <a:t> </a:t>
            </a:r>
            <a:r>
              <a:rPr lang="ru-RU" dirty="0" err="1"/>
              <a:t>проживають</a:t>
            </a:r>
            <a:r>
              <a:rPr lang="ru-RU" dirty="0"/>
              <a:t> в </a:t>
            </a:r>
            <a:r>
              <a:rPr lang="ru-RU" dirty="0" err="1"/>
              <a:t>радіусі</a:t>
            </a:r>
            <a:r>
              <a:rPr lang="ru-RU" dirty="0"/>
              <a:t> 400-800 </a:t>
            </a:r>
            <a:r>
              <a:rPr lang="ru-RU" dirty="0" err="1"/>
              <a:t>метрів</a:t>
            </a:r>
            <a:r>
              <a:rPr lang="ru-RU" dirty="0"/>
              <a:t> і </a:t>
            </a:r>
            <a:r>
              <a:rPr lang="ru-RU" dirty="0" err="1"/>
              <a:t>роблять</a:t>
            </a:r>
            <a:r>
              <a:rPr lang="ru-RU" dirty="0"/>
              <a:t> покупки </a:t>
            </a:r>
            <a:r>
              <a:rPr lang="ru-RU" dirty="0" err="1"/>
              <a:t>від</a:t>
            </a:r>
            <a:r>
              <a:rPr lang="ru-RU" dirty="0"/>
              <a:t> </a:t>
            </a:r>
            <a:r>
              <a:rPr lang="ru-RU" dirty="0" err="1"/>
              <a:t>двох</a:t>
            </a:r>
            <a:r>
              <a:rPr lang="ru-RU" dirty="0"/>
              <a:t> до семи </a:t>
            </a:r>
            <a:r>
              <a:rPr lang="ru-RU" dirty="0" err="1"/>
              <a:t>разів</a:t>
            </a:r>
            <a:r>
              <a:rPr lang="ru-RU" dirty="0"/>
              <a:t> на </a:t>
            </a:r>
            <a:r>
              <a:rPr lang="ru-RU" dirty="0" err="1"/>
              <a:t>тиждень</a:t>
            </a:r>
            <a:r>
              <a:rPr lang="ru-RU" dirty="0"/>
              <a:t>. В „магазинах </a:t>
            </a:r>
            <a:r>
              <a:rPr lang="ru-RU" dirty="0" err="1"/>
              <a:t>біля</a:t>
            </a:r>
            <a:r>
              <a:rPr lang="ru-RU" dirty="0"/>
              <a:t> дому” </a:t>
            </a:r>
            <a:r>
              <a:rPr lang="ru-RU" dirty="0" err="1"/>
              <a:t>частіше</a:t>
            </a:r>
            <a:r>
              <a:rPr lang="ru-RU" dirty="0"/>
              <a:t> </a:t>
            </a:r>
            <a:r>
              <a:rPr lang="ru-RU" dirty="0" err="1"/>
              <a:t>здійснюються</a:t>
            </a:r>
            <a:r>
              <a:rPr lang="ru-RU" dirty="0"/>
              <a:t> </a:t>
            </a:r>
            <a:r>
              <a:rPr lang="ru-RU" dirty="0" err="1"/>
              <a:t>окремі</a:t>
            </a:r>
            <a:r>
              <a:rPr lang="ru-RU" dirty="0"/>
              <a:t> </a:t>
            </a:r>
            <a:r>
              <a:rPr lang="ru-RU" dirty="0" err="1"/>
              <a:t>цільові</a:t>
            </a:r>
            <a:r>
              <a:rPr lang="ru-RU" dirty="0"/>
              <a:t> покупки (з метою </a:t>
            </a:r>
            <a:r>
              <a:rPr lang="ru-RU" dirty="0" err="1"/>
              <a:t>поповнення</a:t>
            </a:r>
            <a:r>
              <a:rPr lang="ru-RU" dirty="0"/>
              <a:t> прогалин в </a:t>
            </a:r>
            <a:r>
              <a:rPr lang="ru-RU" dirty="0" err="1"/>
              <a:t>домашньому</a:t>
            </a:r>
            <a:r>
              <a:rPr lang="ru-RU" dirty="0"/>
              <a:t> </a:t>
            </a:r>
            <a:r>
              <a:rPr lang="ru-RU" dirty="0" err="1"/>
              <a:t>асортименті</a:t>
            </a:r>
            <a:r>
              <a:rPr lang="ru-RU" dirty="0"/>
              <a:t>). Але </a:t>
            </a:r>
            <a:r>
              <a:rPr lang="ru-RU" dirty="0" err="1"/>
              <a:t>окрім</a:t>
            </a:r>
            <a:r>
              <a:rPr lang="ru-RU" dirty="0"/>
              <a:t> </a:t>
            </a:r>
            <a:r>
              <a:rPr lang="ru-RU" dirty="0" err="1"/>
              <a:t>утилітарної</a:t>
            </a:r>
            <a:r>
              <a:rPr lang="ru-RU" dirty="0"/>
              <a:t> </a:t>
            </a:r>
            <a:r>
              <a:rPr lang="ru-RU" dirty="0" err="1"/>
              <a:t>функції</a:t>
            </a:r>
            <a:r>
              <a:rPr lang="ru-RU" dirty="0"/>
              <a:t>, </a:t>
            </a:r>
            <a:r>
              <a:rPr lang="ru-RU" dirty="0" err="1"/>
              <a:t>такі</a:t>
            </a:r>
            <a:r>
              <a:rPr lang="ru-RU" dirty="0"/>
              <a:t> </a:t>
            </a:r>
            <a:r>
              <a:rPr lang="ru-RU" dirty="0" err="1"/>
              <a:t>магазини</a:t>
            </a:r>
            <a:r>
              <a:rPr lang="ru-RU" dirty="0"/>
              <a:t> </a:t>
            </a:r>
            <a:r>
              <a:rPr lang="ru-RU" dirty="0" err="1"/>
              <a:t>відіграють</a:t>
            </a:r>
            <a:r>
              <a:rPr lang="ru-RU" dirty="0"/>
              <a:t> </a:t>
            </a:r>
            <a:r>
              <a:rPr lang="ru-RU" dirty="0" err="1"/>
              <a:t>ще</a:t>
            </a:r>
            <a:r>
              <a:rPr lang="ru-RU" dirty="0"/>
              <a:t> й </a:t>
            </a:r>
            <a:r>
              <a:rPr lang="ru-RU" dirty="0" err="1"/>
              <a:t>простішу</a:t>
            </a:r>
            <a:r>
              <a:rPr lang="ru-RU" dirty="0"/>
              <a:t> </a:t>
            </a:r>
            <a:r>
              <a:rPr lang="ru-RU" dirty="0" err="1"/>
              <a:t>соціальну</a:t>
            </a:r>
            <a:r>
              <a:rPr lang="ru-RU" dirty="0"/>
              <a:t> </a:t>
            </a:r>
            <a:r>
              <a:rPr lang="ru-RU" dirty="0" err="1"/>
              <a:t>функцію</a:t>
            </a:r>
            <a:r>
              <a:rPr lang="ru-RU" dirty="0"/>
              <a:t>, коли </a:t>
            </a:r>
            <a:r>
              <a:rPr lang="ru-RU" dirty="0" err="1"/>
              <a:t>стають</a:t>
            </a:r>
            <a:r>
              <a:rPr lang="ru-RU" dirty="0"/>
              <a:t> </a:t>
            </a:r>
            <a:r>
              <a:rPr lang="ru-RU" dirty="0" err="1"/>
              <a:t>елементом</a:t>
            </a:r>
            <a:r>
              <a:rPr lang="ru-RU" dirty="0"/>
              <a:t> </a:t>
            </a:r>
            <a:r>
              <a:rPr lang="ru-RU" dirty="0" err="1"/>
              <a:t>інфраструктури</a:t>
            </a:r>
            <a:r>
              <a:rPr lang="ru-RU" dirty="0"/>
              <a:t> </a:t>
            </a:r>
            <a:r>
              <a:rPr lang="ru-RU" dirty="0" err="1"/>
              <a:t>місцевих</a:t>
            </a:r>
            <a:r>
              <a:rPr lang="ru-RU" dirty="0"/>
              <a:t> громад. </a:t>
            </a:r>
            <a:r>
              <a:rPr lang="ru-RU" dirty="0" err="1"/>
              <a:t>Це</a:t>
            </a:r>
            <a:r>
              <a:rPr lang="ru-RU" dirty="0"/>
              <a:t> </a:t>
            </a:r>
            <a:r>
              <a:rPr lang="ru-RU" dirty="0" err="1"/>
              <a:t>локальні</a:t>
            </a:r>
            <a:r>
              <a:rPr lang="ru-RU" dirty="0"/>
              <a:t> </a:t>
            </a:r>
            <a:r>
              <a:rPr lang="ru-RU" dirty="0" err="1"/>
              <a:t>магазини</a:t>
            </a:r>
            <a:r>
              <a:rPr lang="ru-RU" dirty="0"/>
              <a:t>, в </a:t>
            </a:r>
            <a:r>
              <a:rPr lang="ru-RU" dirty="0" err="1"/>
              <a:t>яких</a:t>
            </a:r>
            <a:r>
              <a:rPr lang="ru-RU" dirty="0"/>
              <a:t> </a:t>
            </a:r>
            <a:r>
              <a:rPr lang="ru-RU" dirty="0" err="1"/>
              <a:t>споживачі</a:t>
            </a:r>
            <a:r>
              <a:rPr lang="ru-RU" dirty="0"/>
              <a:t> </a:t>
            </a:r>
            <a:r>
              <a:rPr lang="ru-RU" dirty="0" err="1"/>
              <a:t>мають</a:t>
            </a:r>
            <a:r>
              <a:rPr lang="ru-RU" dirty="0"/>
              <a:t> справу </a:t>
            </a:r>
            <a:r>
              <a:rPr lang="ru-RU" dirty="0" err="1"/>
              <a:t>зі</a:t>
            </a:r>
            <a:r>
              <a:rPr lang="ru-RU" dirty="0"/>
              <a:t> </a:t>
            </a:r>
            <a:r>
              <a:rPr lang="ru-RU" dirty="0" err="1"/>
              <a:t>знайомими</a:t>
            </a:r>
            <a:r>
              <a:rPr lang="ru-RU" dirty="0"/>
              <a:t> </a:t>
            </a:r>
            <a:r>
              <a:rPr lang="ru-RU" dirty="0" err="1"/>
              <a:t>продавцями</a:t>
            </a:r>
            <a:r>
              <a:rPr lang="ru-RU" dirty="0"/>
              <a:t> та </a:t>
            </a:r>
            <a:r>
              <a:rPr lang="ru-RU" dirty="0" err="1"/>
              <a:t>зустрічають</a:t>
            </a:r>
            <a:r>
              <a:rPr lang="ru-RU" dirty="0"/>
              <a:t> </a:t>
            </a:r>
            <a:r>
              <a:rPr lang="ru-RU" dirty="0" err="1"/>
              <a:t>своїх</a:t>
            </a:r>
            <a:r>
              <a:rPr lang="ru-RU" dirty="0"/>
              <a:t> </a:t>
            </a:r>
            <a:r>
              <a:rPr lang="ru-RU" dirty="0" err="1"/>
              <a:t>сусідів</a:t>
            </a:r>
            <a:r>
              <a:rPr lang="ru-RU" dirty="0"/>
              <a:t>; вони </a:t>
            </a:r>
            <a:r>
              <a:rPr lang="ru-RU" dirty="0" err="1"/>
              <a:t>стають</a:t>
            </a:r>
            <a:r>
              <a:rPr lang="ru-RU" dirty="0"/>
              <a:t> </a:t>
            </a:r>
            <a:r>
              <a:rPr lang="ru-RU" dirty="0" err="1"/>
              <a:t>місцем</a:t>
            </a:r>
            <a:r>
              <a:rPr lang="ru-RU" dirty="0"/>
              <a:t> не </a:t>
            </a:r>
            <a:r>
              <a:rPr lang="ru-RU" dirty="0" err="1"/>
              <a:t>тільки</a:t>
            </a:r>
            <a:r>
              <a:rPr lang="ru-RU" dirty="0"/>
              <a:t> покупок, але й </a:t>
            </a:r>
            <a:r>
              <a:rPr lang="ru-RU" dirty="0" err="1"/>
              <a:t>сусідського</a:t>
            </a:r>
            <a:r>
              <a:rPr lang="ru-RU" dirty="0"/>
              <a:t> </a:t>
            </a:r>
            <a:r>
              <a:rPr lang="ru-RU" dirty="0" err="1"/>
              <a:t>спілкування</a:t>
            </a:r>
            <a:r>
              <a:rPr lang="ru-RU" dirty="0"/>
              <a:t>, </a:t>
            </a:r>
            <a:r>
              <a:rPr lang="ru-RU" dirty="0" err="1"/>
              <a:t>культурної</a:t>
            </a:r>
            <a:r>
              <a:rPr lang="ru-RU" dirty="0"/>
              <a:t> </a:t>
            </a:r>
            <a:r>
              <a:rPr lang="ru-RU" dirty="0" err="1"/>
              <a:t>комунікації</a:t>
            </a:r>
            <a:r>
              <a:rPr lang="ru-RU" dirty="0"/>
              <a:t>. З точки </a:t>
            </a:r>
            <a:r>
              <a:rPr lang="ru-RU" dirty="0" err="1"/>
              <a:t>зору</a:t>
            </a:r>
            <a:r>
              <a:rPr lang="ru-RU" dirty="0"/>
              <a:t> торгового формату „</a:t>
            </a:r>
            <a:r>
              <a:rPr lang="ru-RU" dirty="0" err="1"/>
              <a:t>магазини</a:t>
            </a:r>
            <a:r>
              <a:rPr lang="ru-RU" dirty="0"/>
              <a:t> </a:t>
            </a:r>
            <a:r>
              <a:rPr lang="ru-RU" dirty="0" err="1"/>
              <a:t>біля</a:t>
            </a:r>
            <a:r>
              <a:rPr lang="ru-RU" dirty="0"/>
              <a:t> дому” </a:t>
            </a:r>
            <a:r>
              <a:rPr lang="ru-RU" dirty="0" err="1"/>
              <a:t>організуються</a:t>
            </a:r>
            <a:r>
              <a:rPr lang="ru-RU" dirty="0"/>
              <a:t> як </a:t>
            </a:r>
            <a:r>
              <a:rPr lang="ru-RU" dirty="0" err="1"/>
              <a:t>мінімаркети</a:t>
            </a:r>
            <a:r>
              <a:rPr lang="ru-RU" dirty="0"/>
              <a:t> з торговою </a:t>
            </a:r>
            <a:r>
              <a:rPr lang="ru-RU" dirty="0" err="1"/>
              <a:t>площею</a:t>
            </a:r>
            <a:r>
              <a:rPr lang="ru-RU" dirty="0"/>
              <a:t> 300-500 кв. </a:t>
            </a:r>
            <a:r>
              <a:rPr lang="ru-RU" dirty="0" err="1"/>
              <a:t>метрів</a:t>
            </a:r>
            <a:r>
              <a:rPr lang="ru-RU" dirty="0"/>
              <a:t> (</a:t>
            </a:r>
            <a:r>
              <a:rPr lang="ru-RU" dirty="0" err="1"/>
              <a:t>хоча</a:t>
            </a:r>
            <a:r>
              <a:rPr lang="ru-RU" dirty="0"/>
              <a:t> в </a:t>
            </a:r>
            <a:r>
              <a:rPr lang="ru-RU" dirty="0" err="1"/>
              <a:t>окремих</a:t>
            </a:r>
            <a:r>
              <a:rPr lang="ru-RU" dirty="0"/>
              <a:t> </a:t>
            </a:r>
            <a:r>
              <a:rPr lang="ru-RU" dirty="0" err="1"/>
              <a:t>випадках</a:t>
            </a:r>
            <a:r>
              <a:rPr lang="ru-RU" dirty="0"/>
              <a:t> вона </a:t>
            </a:r>
            <a:r>
              <a:rPr lang="ru-RU" dirty="0" err="1"/>
              <a:t>може</a:t>
            </a:r>
            <a:r>
              <a:rPr lang="ru-RU" dirty="0"/>
              <a:t> </a:t>
            </a:r>
            <a:r>
              <a:rPr lang="ru-RU" dirty="0" err="1"/>
              <a:t>досягати</a:t>
            </a:r>
            <a:r>
              <a:rPr lang="ru-RU" dirty="0"/>
              <a:t> й 1000 кв. </a:t>
            </a:r>
            <a:r>
              <a:rPr lang="ru-RU" dirty="0" err="1"/>
              <a:t>метрів</a:t>
            </a:r>
            <a:r>
              <a:rPr lang="ru-RU" dirty="0"/>
              <a:t>). Не </a:t>
            </a:r>
            <a:r>
              <a:rPr lang="ru-RU" dirty="0" err="1"/>
              <a:t>дивлячись</a:t>
            </a:r>
            <a:r>
              <a:rPr lang="ru-RU" dirty="0"/>
              <a:t> на малу </a:t>
            </a:r>
            <a:r>
              <a:rPr lang="ru-RU" dirty="0" err="1"/>
              <a:t>площу</a:t>
            </a:r>
            <a:r>
              <a:rPr lang="ru-RU" dirty="0"/>
              <a:t>, вони </a:t>
            </a:r>
            <a:r>
              <a:rPr lang="ru-RU" dirty="0" err="1"/>
              <a:t>пропонують</a:t>
            </a:r>
            <a:r>
              <a:rPr lang="ru-RU" dirty="0"/>
              <a:t> великий </a:t>
            </a:r>
            <a:r>
              <a:rPr lang="ru-RU" dirty="0" err="1"/>
              <a:t>асортимент</a:t>
            </a:r>
            <a:r>
              <a:rPr lang="ru-RU" dirty="0"/>
              <a:t> </a:t>
            </a:r>
            <a:r>
              <a:rPr lang="ru-RU" dirty="0" err="1"/>
              <a:t>товарів</a:t>
            </a:r>
            <a:r>
              <a:rPr lang="ru-RU" dirty="0"/>
              <a:t> </a:t>
            </a:r>
            <a:r>
              <a:rPr lang="ru-RU" dirty="0" err="1"/>
              <a:t>повсякденного</a:t>
            </a:r>
            <a:r>
              <a:rPr lang="ru-RU" dirty="0"/>
              <a:t> </a:t>
            </a:r>
            <a:r>
              <a:rPr lang="ru-RU" dirty="0" err="1"/>
              <a:t>попиту</a:t>
            </a:r>
            <a:r>
              <a:rPr lang="ru-RU" dirty="0"/>
              <a:t> – </a:t>
            </a:r>
            <a:r>
              <a:rPr lang="ru-RU" dirty="0" err="1"/>
              <a:t>від</a:t>
            </a:r>
            <a:r>
              <a:rPr lang="ru-RU" dirty="0"/>
              <a:t> 4 до 7 тис. </a:t>
            </a:r>
            <a:r>
              <a:rPr lang="ru-RU" dirty="0" err="1"/>
              <a:t>найменувань</a:t>
            </a:r>
            <a:r>
              <a:rPr lang="ru-RU" dirty="0"/>
              <a:t> (</a:t>
            </a:r>
            <a:r>
              <a:rPr lang="ru-RU" dirty="0" err="1"/>
              <a:t>основну</a:t>
            </a:r>
            <a:r>
              <a:rPr lang="ru-RU" dirty="0"/>
              <a:t> </a:t>
            </a:r>
            <a:r>
              <a:rPr lang="ru-RU" dirty="0" err="1"/>
              <a:t>їх</a:t>
            </a:r>
            <a:r>
              <a:rPr lang="ru-RU" dirty="0"/>
              <a:t> </a:t>
            </a:r>
            <a:r>
              <a:rPr lang="ru-RU" dirty="0" err="1"/>
              <a:t>частину</a:t>
            </a:r>
            <a:r>
              <a:rPr lang="ru-RU" dirty="0"/>
              <a:t> </a:t>
            </a:r>
            <a:r>
              <a:rPr lang="ru-RU" dirty="0" err="1"/>
              <a:t>складають</a:t>
            </a:r>
            <a:r>
              <a:rPr lang="ru-RU" dirty="0"/>
              <a:t> </a:t>
            </a:r>
            <a:r>
              <a:rPr lang="ru-RU" dirty="0" err="1"/>
              <a:t>продукти</a:t>
            </a:r>
            <a:r>
              <a:rPr lang="ru-RU" dirty="0"/>
              <a:t> </a:t>
            </a:r>
            <a:r>
              <a:rPr lang="ru-RU" dirty="0" err="1"/>
              <a:t>харчування</a:t>
            </a:r>
            <a:r>
              <a:rPr lang="ru-RU" dirty="0"/>
              <a:t>, в тому </a:t>
            </a:r>
            <a:r>
              <a:rPr lang="ru-RU" dirty="0" err="1"/>
              <a:t>числі</a:t>
            </a:r>
            <a:r>
              <a:rPr lang="ru-RU" dirty="0"/>
              <a:t> </a:t>
            </a:r>
            <a:r>
              <a:rPr lang="ru-RU" dirty="0" err="1"/>
              <a:t>робиться</a:t>
            </a:r>
            <a:r>
              <a:rPr lang="ru-RU" dirty="0"/>
              <a:t> акцент на </a:t>
            </a:r>
            <a:r>
              <a:rPr lang="ru-RU" dirty="0" err="1"/>
              <a:t>категорію</a:t>
            </a:r>
            <a:r>
              <a:rPr lang="ru-RU" dirty="0"/>
              <a:t> „</a:t>
            </a:r>
            <a:r>
              <a:rPr lang="ru-RU" dirty="0" err="1"/>
              <a:t>фреш</a:t>
            </a:r>
            <a:r>
              <a:rPr lang="ru-RU" dirty="0"/>
              <a:t>”). </a:t>
            </a:r>
            <a:r>
              <a:rPr lang="ru-RU" dirty="0" err="1"/>
              <a:t>Працюють</a:t>
            </a:r>
            <a:r>
              <a:rPr lang="ru-RU" dirty="0"/>
              <a:t> </a:t>
            </a:r>
            <a:r>
              <a:rPr lang="ru-RU" dirty="0" err="1"/>
              <a:t>магазини</a:t>
            </a:r>
            <a:r>
              <a:rPr lang="ru-RU" dirty="0"/>
              <a:t> в </a:t>
            </a:r>
            <a:r>
              <a:rPr lang="ru-RU" dirty="0" err="1"/>
              <a:t>середньому</a:t>
            </a:r>
            <a:r>
              <a:rPr lang="ru-RU" dirty="0"/>
              <a:t> </a:t>
            </a:r>
            <a:r>
              <a:rPr lang="ru-RU" dirty="0" err="1"/>
              <a:t>ціновому</a:t>
            </a:r>
            <a:r>
              <a:rPr lang="ru-RU" dirty="0"/>
              <a:t> </a:t>
            </a:r>
            <a:r>
              <a:rPr lang="ru-RU" dirty="0" err="1"/>
              <a:t>сегменті</a:t>
            </a:r>
            <a:r>
              <a:rPr lang="ru-RU" dirty="0"/>
              <a:t>, </a:t>
            </a:r>
            <a:r>
              <a:rPr lang="ru-RU" dirty="0" err="1"/>
              <a:t>застосовуючи</a:t>
            </a:r>
            <a:r>
              <a:rPr lang="ru-RU" dirty="0"/>
              <a:t> </a:t>
            </a:r>
            <a:r>
              <a:rPr lang="ru-RU" dirty="0" err="1"/>
              <a:t>відносно</a:t>
            </a:r>
            <a:r>
              <a:rPr lang="ru-RU" dirty="0"/>
              <a:t> </a:t>
            </a:r>
            <a:r>
              <a:rPr lang="ru-RU" dirty="0" err="1"/>
              <a:t>високу</a:t>
            </a:r>
            <a:r>
              <a:rPr lang="ru-RU" dirty="0"/>
              <a:t> </a:t>
            </a:r>
            <a:r>
              <a:rPr lang="ru-RU" dirty="0" err="1"/>
              <a:t>торговельну</a:t>
            </a:r>
            <a:r>
              <a:rPr lang="ru-RU" dirty="0"/>
              <a:t> </a:t>
            </a:r>
            <a:r>
              <a:rPr lang="ru-RU" dirty="0" err="1"/>
              <a:t>націнку</a:t>
            </a:r>
            <a:r>
              <a:rPr lang="ru-RU" dirty="0"/>
              <a:t>.</a:t>
            </a:r>
          </a:p>
        </p:txBody>
      </p:sp>
    </p:spTree>
    <p:extLst>
      <p:ext uri="{BB962C8B-B14F-4D97-AF65-F5344CB8AC3E}">
        <p14:creationId xmlns:p14="http://schemas.microsoft.com/office/powerpoint/2010/main" val="3377689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484D079-78B1-4783-81BF-70E31169A384}"/>
              </a:ext>
            </a:extLst>
          </p:cNvPr>
          <p:cNvSpPr/>
          <p:nvPr/>
        </p:nvSpPr>
        <p:spPr>
          <a:xfrm>
            <a:off x="718008" y="1628729"/>
            <a:ext cx="10755983" cy="3416320"/>
          </a:xfrm>
          <a:prstGeom prst="rect">
            <a:avLst/>
          </a:prstGeom>
        </p:spPr>
        <p:txBody>
          <a:bodyPr wrap="square">
            <a:spAutoFit/>
          </a:bodyPr>
          <a:lstStyle/>
          <a:p>
            <a:r>
              <a:rPr lang="ru-RU" dirty="0"/>
              <a:t>7) </a:t>
            </a:r>
            <a:r>
              <a:rPr lang="ru-RU" dirty="0" err="1"/>
              <a:t>Гастрономи</a:t>
            </a:r>
            <a:r>
              <a:rPr lang="ru-RU" dirty="0"/>
              <a:t> </a:t>
            </a:r>
            <a:r>
              <a:rPr lang="ru-RU" dirty="0" err="1"/>
              <a:t>класу</a:t>
            </a:r>
            <a:r>
              <a:rPr lang="ru-RU" dirty="0"/>
              <a:t> </a:t>
            </a:r>
            <a:r>
              <a:rPr lang="ru-RU" dirty="0" err="1"/>
              <a:t>преміум</a:t>
            </a:r>
            <a:r>
              <a:rPr lang="ru-RU" dirty="0"/>
              <a:t> і </a:t>
            </a:r>
            <a:r>
              <a:rPr lang="ru-RU" dirty="0" err="1"/>
              <a:t>суперпреміум</a:t>
            </a:r>
            <a:r>
              <a:rPr lang="ru-RU" dirty="0"/>
              <a:t> </a:t>
            </a:r>
            <a:r>
              <a:rPr lang="uk-UA" dirty="0"/>
              <a:t>– за площею нагадують невеликий супермаркет (500-1000 </a:t>
            </a:r>
            <a:r>
              <a:rPr lang="uk-UA" dirty="0" err="1"/>
              <a:t>кв.метрів</a:t>
            </a:r>
            <a:r>
              <a:rPr lang="uk-UA" dirty="0"/>
              <a:t>), але їх відмінна риса – робота у вищому споживчому сегменті ринку й орієнтація на забезпеченого покупця. Ціни в них на 40-50 % вище за середній рівень, хоча багато товарів доступні й </a:t>
            </a:r>
            <a:r>
              <a:rPr lang="uk-UA" dirty="0" err="1"/>
              <a:t>середньозабезпеченим</a:t>
            </a:r>
            <a:r>
              <a:rPr lang="uk-UA" dirty="0"/>
              <a:t> споживачам. При досить різноманітному товарному асортименті (6-8 тис. найменувань), акцент робиться на високу якість продуктів і рівень обслуговування. Розташовуються такі магазини, природно, у центральних районах або поблизу елітних селищ. Ця група магазинів має два </a:t>
            </a:r>
            <a:r>
              <a:rPr lang="uk-UA" dirty="0" err="1"/>
              <a:t>підформати</a:t>
            </a:r>
            <a:r>
              <a:rPr lang="uk-UA" dirty="0"/>
              <a:t>. Перший – це так звані гастрономічні </a:t>
            </a:r>
            <a:r>
              <a:rPr lang="uk-UA" dirty="0" err="1"/>
              <a:t>бутіки</a:t>
            </a:r>
            <a:r>
              <a:rPr lang="uk-UA" dirty="0"/>
              <a:t>, де торговельна націнка від 50 до 200 %. В них робиться акцент на ексклюзивність товарів. Другий, відносно більше демократичний, торговий формат представлений великими супермаркетами преміум-класу, де вибір відносно менш вишуканий, що компенсується більше різноманітним якісним асортиментом. </a:t>
            </a:r>
            <a:endParaRPr lang="ru-RU" dirty="0"/>
          </a:p>
        </p:txBody>
      </p:sp>
    </p:spTree>
    <p:extLst>
      <p:ext uri="{BB962C8B-B14F-4D97-AF65-F5344CB8AC3E}">
        <p14:creationId xmlns:p14="http://schemas.microsoft.com/office/powerpoint/2010/main" val="1597281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0C24EFE-0A98-43A2-BFE5-FDFFAE9341B2}"/>
              </a:ext>
            </a:extLst>
          </p:cNvPr>
          <p:cNvSpPr/>
          <p:nvPr/>
        </p:nvSpPr>
        <p:spPr>
          <a:xfrm>
            <a:off x="1850795" y="1833216"/>
            <a:ext cx="7868239" cy="2862322"/>
          </a:xfrm>
          <a:prstGeom prst="rect">
            <a:avLst/>
          </a:prstGeom>
        </p:spPr>
        <p:txBody>
          <a:bodyPr wrap="square">
            <a:spAutoFit/>
          </a:bodyPr>
          <a:lstStyle/>
          <a:p>
            <a:r>
              <a:rPr lang="ru-RU" dirty="0"/>
              <a:t>8) </a:t>
            </a:r>
            <a:r>
              <a:rPr lang="ru-RU" dirty="0" err="1"/>
              <a:t>Виставкові</a:t>
            </a:r>
            <a:r>
              <a:rPr lang="ru-RU" dirty="0"/>
              <a:t> </a:t>
            </a:r>
            <a:r>
              <a:rPr lang="ru-RU" dirty="0" err="1"/>
              <a:t>зали</a:t>
            </a:r>
            <a:r>
              <a:rPr lang="ru-RU" dirty="0"/>
              <a:t> </a:t>
            </a:r>
            <a:r>
              <a:rPr lang="uk-UA" dirty="0"/>
              <a:t>пропонують широкий асортимент фірмових товарів, що добре продаються, з високою марочною премією, на які, проте, встановлюються знижені ціни. До них належать ювелірні вироби, фотоапарати, сумки, дрібна побутова техніка, іграшки, спортивні товари. Покупці вивчають зразки і замовляють виставлені або представлені в каталогах товари, а потім забирають їх у відповідному відділі магазину. Такі підприємства роздрібної торгівлі з метою підтримки низьких цін заробляють на скороченні витрат і прибутків, що дозволяє підтримувати обсяг продажів на високому рівні.</a:t>
            </a:r>
            <a:endParaRPr lang="ru-RU" dirty="0"/>
          </a:p>
        </p:txBody>
      </p:sp>
    </p:spTree>
    <p:extLst>
      <p:ext uri="{BB962C8B-B14F-4D97-AF65-F5344CB8AC3E}">
        <p14:creationId xmlns:p14="http://schemas.microsoft.com/office/powerpoint/2010/main" val="1135227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BF60D5B-EC44-4CC2-976C-934D65EF80C8}"/>
              </a:ext>
            </a:extLst>
          </p:cNvPr>
          <p:cNvSpPr/>
          <p:nvPr/>
        </p:nvSpPr>
        <p:spPr>
          <a:xfrm>
            <a:off x="1187777" y="1859339"/>
            <a:ext cx="9973559" cy="3139321"/>
          </a:xfrm>
          <a:prstGeom prst="rect">
            <a:avLst/>
          </a:prstGeom>
        </p:spPr>
        <p:txBody>
          <a:bodyPr wrap="square">
            <a:spAutoFit/>
          </a:bodyPr>
          <a:lstStyle/>
          <a:p>
            <a:r>
              <a:rPr lang="uk-UA" dirty="0"/>
              <a:t>9) Спеціалізовані магазини Пропонують вузький перелік товарів з широким асортиментом у рамках даного переліку: одяг і взуття, прикраси, спортивні товари, меблі, квіти, книги. Спеціалізовані магазини можна класифікувати за ступенем вузькості товарної лінії. Наприклад, магазин, що торгує одягом, є звичайним спеціалізованим магазином; що торгує чоловічим одягом – вузькоспеціалізованим, а той, що торгує лише чоловічими костюмами – </a:t>
            </a:r>
            <a:r>
              <a:rPr lang="uk-UA" dirty="0" err="1"/>
              <a:t>суперспеціалізованим</a:t>
            </a:r>
            <a:r>
              <a:rPr lang="uk-UA" dirty="0"/>
              <a:t>.</a:t>
            </a:r>
            <a:endParaRPr lang="ru-RU" dirty="0"/>
          </a:p>
          <a:p>
            <a:endParaRPr lang="uk-UA" dirty="0"/>
          </a:p>
          <a:p>
            <a:r>
              <a:rPr lang="uk-UA" dirty="0"/>
              <a:t>Таким чином, роздрібна торговельна мережа – це загальна сукупність стаціонарних, </a:t>
            </a:r>
            <a:r>
              <a:rPr lang="uk-UA" dirty="0" err="1"/>
              <a:t>напівстаціонарних</a:t>
            </a:r>
            <a:r>
              <a:rPr lang="uk-UA" dirty="0"/>
              <a:t>, пересувних, віртуальних суб’єктів роздрібного продажу товарів і послуг, об’єднаних за територіальною ознакою.</a:t>
            </a:r>
            <a:endParaRPr lang="ru-RU" dirty="0"/>
          </a:p>
          <a:p>
            <a:endParaRPr lang="uk-UA" dirty="0"/>
          </a:p>
        </p:txBody>
      </p:sp>
    </p:spTree>
    <p:extLst>
      <p:ext uri="{BB962C8B-B14F-4D97-AF65-F5344CB8AC3E}">
        <p14:creationId xmlns:p14="http://schemas.microsoft.com/office/powerpoint/2010/main" val="3134657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AA5D6A-B030-48D2-AC5E-23A4A00F0E43}"/>
              </a:ext>
            </a:extLst>
          </p:cNvPr>
          <p:cNvSpPr txBox="1"/>
          <p:nvPr/>
        </p:nvSpPr>
        <p:spPr>
          <a:xfrm>
            <a:off x="1757265" y="1343809"/>
            <a:ext cx="8677469" cy="3693319"/>
          </a:xfrm>
          <a:prstGeom prst="rect">
            <a:avLst/>
          </a:prstGeom>
          <a:noFill/>
        </p:spPr>
        <p:txBody>
          <a:bodyPr wrap="square">
            <a:spAutoFit/>
          </a:bodyPr>
          <a:lstStyle/>
          <a:p>
            <a:r>
              <a:rPr lang="ru-RU" dirty="0"/>
              <a:t>	З точки </a:t>
            </a:r>
            <a:r>
              <a:rPr lang="ru-RU" dirty="0" err="1"/>
              <a:t>зору</a:t>
            </a:r>
            <a:r>
              <a:rPr lang="ru-RU" dirty="0"/>
              <a:t> </a:t>
            </a:r>
            <a:r>
              <a:rPr lang="ru-RU" b="1" dirty="0"/>
              <a:t>форм </a:t>
            </a:r>
            <a:r>
              <a:rPr lang="ru-RU" b="1" dirty="0" err="1"/>
              <a:t>власності</a:t>
            </a:r>
            <a:r>
              <a:rPr lang="ru-RU" b="1" dirty="0"/>
              <a:t> і контролю </a:t>
            </a:r>
            <a:r>
              <a:rPr lang="ru-RU" dirty="0" err="1"/>
              <a:t>виділяють</a:t>
            </a:r>
            <a:r>
              <a:rPr lang="ru-RU" dirty="0"/>
              <a:t> </a:t>
            </a:r>
            <a:r>
              <a:rPr lang="ru-RU" dirty="0" err="1"/>
              <a:t>наступні</a:t>
            </a:r>
            <a:r>
              <a:rPr lang="ru-RU" dirty="0"/>
              <a:t> типи </a:t>
            </a:r>
            <a:r>
              <a:rPr lang="ru-RU" dirty="0" err="1"/>
              <a:t>магазинів</a:t>
            </a:r>
            <a:r>
              <a:rPr lang="ru-RU" dirty="0"/>
              <a:t> </a:t>
            </a:r>
            <a:r>
              <a:rPr lang="ru-RU" dirty="0" err="1"/>
              <a:t>роздрібної</a:t>
            </a:r>
            <a:r>
              <a:rPr lang="ru-RU" dirty="0"/>
              <a:t> </a:t>
            </a:r>
            <a:r>
              <a:rPr lang="ru-RU" dirty="0" err="1"/>
              <a:t>торгівлі</a:t>
            </a:r>
            <a:r>
              <a:rPr lang="ru-RU" dirty="0"/>
              <a:t>: </a:t>
            </a:r>
          </a:p>
          <a:p>
            <a:endParaRPr lang="ru-RU" dirty="0"/>
          </a:p>
          <a:p>
            <a:pPr marL="342900" indent="-342900">
              <a:buAutoNum type="arabicPeriod"/>
            </a:pPr>
            <a:r>
              <a:rPr lang="ru-RU" dirty="0" err="1"/>
              <a:t>Корпоративні</a:t>
            </a:r>
            <a:r>
              <a:rPr lang="ru-RU" dirty="0"/>
              <a:t> </a:t>
            </a:r>
            <a:r>
              <a:rPr lang="ru-RU" dirty="0" err="1"/>
              <a:t>мережі</a:t>
            </a:r>
            <a:r>
              <a:rPr lang="ru-RU" dirty="0"/>
              <a:t> </a:t>
            </a:r>
            <a:r>
              <a:rPr lang="ru-RU" dirty="0" err="1"/>
              <a:t>магазинів</a:t>
            </a:r>
            <a:r>
              <a:rPr lang="ru-RU" dirty="0"/>
              <a:t> </a:t>
            </a:r>
            <a:r>
              <a:rPr lang="uk-UA" dirty="0"/>
              <a:t>два або більше магазинів, які мають одного власника і єдиний централізований контролюючий орган, що здійснюють закупівлі товарів і пропонують схожий асортимент продукції. Корпоративні мережі охоплюють всі форми торгівлі, проте найчастіше вони об’єднують такі роздрібні підприємства, як універмаги і спеціалізовані магазини. Великий обсяг товарообігу дозволяє їм здійснювати закупівлі у великих обсягах і зі значними знижками. Такі компанії можуть дозволити собі найняти фахівців з ціноутворення, просування, комерційного планування, контролю над запасами, прогнозування продажів тощо.</a:t>
            </a:r>
            <a:endParaRPr lang="ru-RU" dirty="0"/>
          </a:p>
        </p:txBody>
      </p:sp>
    </p:spTree>
    <p:extLst>
      <p:ext uri="{BB962C8B-B14F-4D97-AF65-F5344CB8AC3E}">
        <p14:creationId xmlns:p14="http://schemas.microsoft.com/office/powerpoint/2010/main" val="2224661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B62DF4E-1F15-4B7E-911D-D048237399BF}"/>
              </a:ext>
            </a:extLst>
          </p:cNvPr>
          <p:cNvSpPr/>
          <p:nvPr/>
        </p:nvSpPr>
        <p:spPr>
          <a:xfrm>
            <a:off x="1687397" y="2420608"/>
            <a:ext cx="8059918" cy="2308324"/>
          </a:xfrm>
          <a:prstGeom prst="rect">
            <a:avLst/>
          </a:prstGeom>
        </p:spPr>
        <p:txBody>
          <a:bodyPr wrap="square">
            <a:spAutoFit/>
          </a:bodyPr>
          <a:lstStyle/>
          <a:p>
            <a:r>
              <a:rPr lang="uk-UA" dirty="0"/>
              <a:t>2. Добровільні мережі є групою незалежних роздрібних підприємств, організованою компанією, що займається оптовою торгівлею. Група створюється з метою збільшення обсягів </a:t>
            </a:r>
            <a:r>
              <a:rPr lang="uk-UA" dirty="0" err="1"/>
              <a:t>закупівель</a:t>
            </a:r>
            <a:r>
              <a:rPr lang="uk-UA" dirty="0"/>
              <a:t> і торгівлі.</a:t>
            </a:r>
          </a:p>
          <a:p>
            <a:endParaRPr lang="uk-UA" dirty="0"/>
          </a:p>
          <a:p>
            <a:r>
              <a:rPr lang="uk-UA" dirty="0"/>
              <a:t>3. Роздрібні кооперативи </a:t>
            </a:r>
            <a:r>
              <a:rPr lang="ru-RU" dirty="0"/>
              <a:t>– </a:t>
            </a:r>
            <a:r>
              <a:rPr lang="ru-RU" dirty="0" err="1"/>
              <a:t>складаються</a:t>
            </a:r>
            <a:r>
              <a:rPr lang="ru-RU" dirty="0"/>
              <a:t> з </a:t>
            </a:r>
            <a:r>
              <a:rPr lang="ru-RU" dirty="0" err="1"/>
              <a:t>незалежних</a:t>
            </a:r>
            <a:r>
              <a:rPr lang="ru-RU" dirty="0"/>
              <a:t> </a:t>
            </a:r>
            <a:r>
              <a:rPr lang="ru-RU" dirty="0" err="1"/>
              <a:t>роздрібних</a:t>
            </a:r>
            <a:r>
              <a:rPr lang="ru-RU" dirty="0"/>
              <a:t> </a:t>
            </a:r>
            <a:r>
              <a:rPr lang="ru-RU" dirty="0" err="1"/>
              <a:t>торговців</a:t>
            </a:r>
            <a:r>
              <a:rPr lang="ru-RU" dirty="0"/>
              <a:t>, </a:t>
            </a:r>
            <a:r>
              <a:rPr lang="ru-RU" dirty="0" err="1"/>
              <a:t>що</a:t>
            </a:r>
            <a:r>
              <a:rPr lang="ru-RU" dirty="0"/>
              <a:t> </a:t>
            </a:r>
            <a:r>
              <a:rPr lang="ru-RU" dirty="0" err="1"/>
              <a:t>створюють</a:t>
            </a:r>
            <a:r>
              <a:rPr lang="ru-RU" dirty="0"/>
              <a:t> </a:t>
            </a:r>
            <a:r>
              <a:rPr lang="ru-RU" dirty="0" err="1"/>
              <a:t>центральну</a:t>
            </a:r>
            <a:r>
              <a:rPr lang="ru-RU" dirty="0"/>
              <a:t> </a:t>
            </a:r>
            <a:r>
              <a:rPr lang="ru-RU" dirty="0" err="1"/>
              <a:t>закупівельну</a:t>
            </a:r>
            <a:r>
              <a:rPr lang="ru-RU" dirty="0"/>
              <a:t> </a:t>
            </a:r>
            <a:r>
              <a:rPr lang="ru-RU" dirty="0" err="1"/>
              <a:t>організацію</a:t>
            </a:r>
            <a:r>
              <a:rPr lang="ru-RU" dirty="0"/>
              <a:t> і </a:t>
            </a:r>
            <a:r>
              <a:rPr lang="ru-RU" dirty="0" err="1"/>
              <a:t>спільно</a:t>
            </a:r>
            <a:r>
              <a:rPr lang="ru-RU" dirty="0"/>
              <a:t> </a:t>
            </a:r>
            <a:r>
              <a:rPr lang="ru-RU" dirty="0" err="1"/>
              <a:t>проводять</a:t>
            </a:r>
            <a:r>
              <a:rPr lang="ru-RU" dirty="0"/>
              <a:t> заходи </a:t>
            </a:r>
            <a:r>
              <a:rPr lang="ru-RU" dirty="0" err="1"/>
              <a:t>щодо</a:t>
            </a:r>
            <a:r>
              <a:rPr lang="ru-RU" dirty="0"/>
              <a:t> </a:t>
            </a:r>
            <a:r>
              <a:rPr lang="ru-RU" dirty="0" err="1"/>
              <a:t>стимулювання</a:t>
            </a:r>
            <a:r>
              <a:rPr lang="ru-RU" dirty="0"/>
              <a:t> </a:t>
            </a:r>
            <a:r>
              <a:rPr lang="ru-RU" dirty="0" err="1"/>
              <a:t>продажів</a:t>
            </a:r>
            <a:r>
              <a:rPr lang="ru-RU" dirty="0"/>
              <a:t>.</a:t>
            </a:r>
            <a:endParaRPr lang="uk-UA" dirty="0"/>
          </a:p>
        </p:txBody>
      </p:sp>
    </p:spTree>
    <p:extLst>
      <p:ext uri="{BB962C8B-B14F-4D97-AF65-F5344CB8AC3E}">
        <p14:creationId xmlns:p14="http://schemas.microsoft.com/office/powerpoint/2010/main" val="2567628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BA504D3-A442-4F38-9143-15ED5D56AEEE}"/>
              </a:ext>
            </a:extLst>
          </p:cNvPr>
          <p:cNvSpPr/>
          <p:nvPr/>
        </p:nvSpPr>
        <p:spPr>
          <a:xfrm>
            <a:off x="1951347" y="1776065"/>
            <a:ext cx="8851769" cy="2862322"/>
          </a:xfrm>
          <a:prstGeom prst="rect">
            <a:avLst/>
          </a:prstGeom>
        </p:spPr>
        <p:txBody>
          <a:bodyPr wrap="square">
            <a:spAutoFit/>
          </a:bodyPr>
          <a:lstStyle/>
          <a:p>
            <a:r>
              <a:rPr lang="uk-UA" dirty="0"/>
              <a:t>4. Споживні кооперативи – це фірми роздрібної торгівлі, що належать своїм покупцям. Споживчі кооперативи організуються окремими общинами або іншими групами людей, які відчувають, що місцеві роздрібні торговці не обслуговують їх на належному рівні (завищені ціни, товари поганої якості). Люди на спільні гроші відкривають власний магазин, самі вибирають його керівництво і визначають політику роботи. У такому магазині можуть бути встановлені низькі або «нормальні» ціни, але в останньому випадку члени кооперативу одержують відсоток від продажів (дивіденд) залежно від того, на яку суму самі здійснюють покупки. </a:t>
            </a:r>
          </a:p>
          <a:p>
            <a:endParaRPr lang="uk-UA" dirty="0"/>
          </a:p>
        </p:txBody>
      </p:sp>
    </p:spTree>
    <p:extLst>
      <p:ext uri="{BB962C8B-B14F-4D97-AF65-F5344CB8AC3E}">
        <p14:creationId xmlns:p14="http://schemas.microsoft.com/office/powerpoint/2010/main" val="3268025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F35BDF0-6ADB-4DA3-A434-8E694A47AFAC}"/>
              </a:ext>
            </a:extLst>
          </p:cNvPr>
          <p:cNvSpPr/>
          <p:nvPr/>
        </p:nvSpPr>
        <p:spPr>
          <a:xfrm>
            <a:off x="1480008" y="1997839"/>
            <a:ext cx="8917757" cy="2862322"/>
          </a:xfrm>
          <a:prstGeom prst="rect">
            <a:avLst/>
          </a:prstGeom>
        </p:spPr>
        <p:txBody>
          <a:bodyPr wrap="square">
            <a:spAutoFit/>
          </a:bodyPr>
          <a:lstStyle/>
          <a:p>
            <a:r>
              <a:rPr lang="uk-UA" dirty="0"/>
              <a:t>5. Франчайзингові організації є договірним партнерством між компанією, що надає франшизу (виробник, оптовий торговець або сервісна фірма), і тим, хто користується нею (незалежний підприємець, що набуває права володіння і використання одного або декількох об’єктів франчайзингової системи). Франчайзингові організації засновані, як правило, на якомусь унікальному товарі, послузі або методі ведення бізнесу, на торговій марці або патенті. Найбільшого поширення франчайзинг набув у сфері: • швидкого харчування; • серед магазинів, що торгують відеопродукцією; • центрів здоров’я/омолоджування; • перукарень; • компаній прокату автомобілів; • мотелів; • туристичних агентств; • агентств нерухомості тощо </a:t>
            </a:r>
          </a:p>
        </p:txBody>
      </p:sp>
    </p:spTree>
    <p:extLst>
      <p:ext uri="{BB962C8B-B14F-4D97-AF65-F5344CB8AC3E}">
        <p14:creationId xmlns:p14="http://schemas.microsoft.com/office/powerpoint/2010/main" val="2343051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7AEBD24-1114-483D-9CFD-779A033429F3}"/>
              </a:ext>
            </a:extLst>
          </p:cNvPr>
          <p:cNvSpPr txBox="1"/>
          <p:nvPr/>
        </p:nvSpPr>
        <p:spPr>
          <a:xfrm>
            <a:off x="1791477" y="1618776"/>
            <a:ext cx="7569459" cy="2031325"/>
          </a:xfrm>
          <a:prstGeom prst="rect">
            <a:avLst/>
          </a:prstGeom>
          <a:noFill/>
        </p:spPr>
        <p:txBody>
          <a:bodyPr wrap="square">
            <a:spAutoFit/>
          </a:bodyPr>
          <a:lstStyle/>
          <a:p>
            <a:pPr algn="ctr"/>
            <a:r>
              <a:rPr lang="uk-UA" dirty="0"/>
              <a:t>ПЛАН</a:t>
            </a:r>
          </a:p>
          <a:p>
            <a:pPr algn="ctr"/>
            <a:endParaRPr lang="uk-UA" dirty="0"/>
          </a:p>
          <a:p>
            <a:r>
              <a:rPr lang="uk-UA" dirty="0"/>
              <a:t>1. Роздрібна торгівля, її сутність, призначення та функції. </a:t>
            </a:r>
          </a:p>
          <a:p>
            <a:endParaRPr lang="uk-UA" dirty="0"/>
          </a:p>
          <a:p>
            <a:r>
              <a:rPr lang="uk-UA" dirty="0"/>
              <a:t>2. Характеристика видів роздрібної торгівлі.</a:t>
            </a:r>
          </a:p>
          <a:p>
            <a:endParaRPr lang="uk-UA" dirty="0"/>
          </a:p>
          <a:p>
            <a:r>
              <a:rPr lang="uk-UA" dirty="0"/>
              <a:t>3. Послуги у роздрібній торгівлі, їх класифікація.</a:t>
            </a:r>
          </a:p>
        </p:txBody>
      </p:sp>
    </p:spTree>
    <p:extLst>
      <p:ext uri="{BB962C8B-B14F-4D97-AF65-F5344CB8AC3E}">
        <p14:creationId xmlns:p14="http://schemas.microsoft.com/office/powerpoint/2010/main" val="1068682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FE497E9-16FF-4C4F-8147-E905C7AB91B5}"/>
              </a:ext>
            </a:extLst>
          </p:cNvPr>
          <p:cNvSpPr/>
          <p:nvPr/>
        </p:nvSpPr>
        <p:spPr>
          <a:xfrm>
            <a:off x="2121031" y="2136338"/>
            <a:ext cx="7748833" cy="2585323"/>
          </a:xfrm>
          <a:prstGeom prst="rect">
            <a:avLst/>
          </a:prstGeom>
        </p:spPr>
        <p:txBody>
          <a:bodyPr wrap="square">
            <a:spAutoFit/>
          </a:bodyPr>
          <a:lstStyle/>
          <a:p>
            <a:r>
              <a:rPr lang="uk-UA" dirty="0" err="1"/>
              <a:t>Позамагазинна</a:t>
            </a:r>
            <a:r>
              <a:rPr lang="uk-UA" dirty="0"/>
              <a:t> торгівля здійснюється через об’єкти торгівлі, які залежно від ступеня сталості їх місцезнаходження поділяються на: </a:t>
            </a:r>
          </a:p>
          <a:p>
            <a:r>
              <a:rPr lang="uk-UA" dirty="0"/>
              <a:t>• стаціонарні – ринки; </a:t>
            </a:r>
          </a:p>
          <a:p>
            <a:r>
              <a:rPr lang="uk-UA" dirty="0"/>
              <a:t>• нестаціонарні – кіоски, павільйони, ятки, торгові автомати; </a:t>
            </a:r>
          </a:p>
          <a:p>
            <a:r>
              <a:rPr lang="uk-UA" dirty="0"/>
              <a:t>• переносні – палатка, намет, лоток, рундук, стенд тощо; </a:t>
            </a:r>
          </a:p>
          <a:p>
            <a:r>
              <a:rPr lang="uk-UA" dirty="0"/>
              <a:t>• розвізні – вагон-магазин, судно-магазин, автомагазин, авто-фургон, автоцистерна тощо; </a:t>
            </a:r>
          </a:p>
          <a:p>
            <a:r>
              <a:rPr lang="uk-UA" dirty="0"/>
              <a:t>• розносні – корзини, візки тощо</a:t>
            </a:r>
          </a:p>
        </p:txBody>
      </p:sp>
    </p:spTree>
    <p:extLst>
      <p:ext uri="{BB962C8B-B14F-4D97-AF65-F5344CB8AC3E}">
        <p14:creationId xmlns:p14="http://schemas.microsoft.com/office/powerpoint/2010/main" val="1702456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AF7136C-BF25-4D95-B20A-2B9400E3F764}"/>
              </a:ext>
            </a:extLst>
          </p:cNvPr>
          <p:cNvSpPr/>
          <p:nvPr/>
        </p:nvSpPr>
        <p:spPr>
          <a:xfrm>
            <a:off x="1630837" y="1799876"/>
            <a:ext cx="9002597" cy="2308324"/>
          </a:xfrm>
          <a:prstGeom prst="rect">
            <a:avLst/>
          </a:prstGeom>
        </p:spPr>
        <p:txBody>
          <a:bodyPr wrap="square">
            <a:spAutoFit/>
          </a:bodyPr>
          <a:lstStyle/>
          <a:p>
            <a:r>
              <a:rPr lang="uk-UA" dirty="0"/>
              <a:t>Суб’єкт господарювання для здійснення </a:t>
            </a:r>
            <a:r>
              <a:rPr lang="uk-UA" b="1" dirty="0"/>
              <a:t>мережевої торгівлі </a:t>
            </a:r>
            <a:r>
              <a:rPr lang="uk-UA" dirty="0"/>
              <a:t>повинен мати стаціонарний об’єкт торгівлі (офісні, складські приміщення) та реалізовувати товари через торговельних агентів за місцем знаходження покупця. Доведення до покупця інформації про товари та умови договору купівлі-продажу при дистанційній торгівлі здійснюється суб’єктом господарювання за допомогою каталогів, буклетів, проспектів, засобів зв’язку, поштового зв’язку, телебачення, радіо, інформаційних мереж, зокрема мережі Інтернет.</a:t>
            </a:r>
          </a:p>
        </p:txBody>
      </p:sp>
    </p:spTree>
    <p:extLst>
      <p:ext uri="{BB962C8B-B14F-4D97-AF65-F5344CB8AC3E}">
        <p14:creationId xmlns:p14="http://schemas.microsoft.com/office/powerpoint/2010/main" val="7033786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267CBC-440B-493A-93EF-4CFFBD78E5A8}"/>
              </a:ext>
            </a:extLst>
          </p:cNvPr>
          <p:cNvSpPr txBox="1"/>
          <p:nvPr/>
        </p:nvSpPr>
        <p:spPr>
          <a:xfrm>
            <a:off x="1707983" y="1493065"/>
            <a:ext cx="7942683" cy="3416320"/>
          </a:xfrm>
          <a:prstGeom prst="rect">
            <a:avLst/>
          </a:prstGeom>
          <a:noFill/>
        </p:spPr>
        <p:txBody>
          <a:bodyPr wrap="square">
            <a:spAutoFit/>
          </a:bodyPr>
          <a:lstStyle/>
          <a:p>
            <a:pPr algn="ctr"/>
            <a:r>
              <a:rPr lang="ru-RU" b="1" dirty="0"/>
              <a:t>3. </a:t>
            </a:r>
            <a:r>
              <a:rPr lang="ru-RU" b="1" dirty="0" err="1"/>
              <a:t>Послуги</a:t>
            </a:r>
            <a:r>
              <a:rPr lang="ru-RU" b="1" dirty="0"/>
              <a:t> у </a:t>
            </a:r>
            <a:r>
              <a:rPr lang="ru-RU" b="1" dirty="0" err="1"/>
              <a:t>роздрібній</a:t>
            </a:r>
            <a:r>
              <a:rPr lang="ru-RU" b="1" dirty="0"/>
              <a:t> </a:t>
            </a:r>
            <a:r>
              <a:rPr lang="ru-RU" b="1" dirty="0" err="1"/>
              <a:t>торгівлі</a:t>
            </a:r>
            <a:r>
              <a:rPr lang="ru-RU" b="1" dirty="0"/>
              <a:t>, </a:t>
            </a:r>
            <a:r>
              <a:rPr lang="ru-RU" b="1" dirty="0" err="1"/>
              <a:t>їх</a:t>
            </a:r>
            <a:r>
              <a:rPr lang="ru-RU" b="1" dirty="0"/>
              <a:t> </a:t>
            </a:r>
            <a:r>
              <a:rPr lang="ru-RU" b="1" dirty="0" err="1"/>
              <a:t>класифікація</a:t>
            </a:r>
            <a:r>
              <a:rPr lang="ru-RU" b="1" dirty="0"/>
              <a:t>.</a:t>
            </a:r>
          </a:p>
          <a:p>
            <a:pPr algn="ctr"/>
            <a:endParaRPr lang="ru-RU" b="1" dirty="0"/>
          </a:p>
          <a:p>
            <a:pPr algn="just"/>
            <a:r>
              <a:rPr lang="ru-RU" dirty="0" err="1"/>
              <a:t>Підприємства</a:t>
            </a:r>
            <a:r>
              <a:rPr lang="ru-RU" dirty="0"/>
              <a:t> </a:t>
            </a:r>
            <a:r>
              <a:rPr lang="ru-RU" dirty="0" err="1"/>
              <a:t>роздрібної</a:t>
            </a:r>
            <a:r>
              <a:rPr lang="ru-RU" dirty="0"/>
              <a:t> </a:t>
            </a:r>
            <a:r>
              <a:rPr lang="ru-RU" dirty="0" err="1"/>
              <a:t>торгівлі</a:t>
            </a:r>
            <a:r>
              <a:rPr lang="ru-RU" dirty="0"/>
              <a:t> </a:t>
            </a:r>
            <a:r>
              <a:rPr lang="ru-RU" dirty="0" err="1"/>
              <a:t>можуть</a:t>
            </a:r>
            <a:r>
              <a:rPr lang="ru-RU" dirty="0"/>
              <a:t> </a:t>
            </a:r>
            <a:r>
              <a:rPr lang="ru-RU" b="1" dirty="0" err="1"/>
              <a:t>надавати</a:t>
            </a:r>
            <a:r>
              <a:rPr lang="ru-RU" b="1" dirty="0"/>
              <a:t> </a:t>
            </a:r>
            <a:r>
              <a:rPr lang="ru-RU" b="1" dirty="0" err="1"/>
              <a:t>послуги</a:t>
            </a:r>
            <a:r>
              <a:rPr lang="ru-RU" b="1" dirty="0"/>
              <a:t>, </a:t>
            </a:r>
            <a:r>
              <a:rPr lang="ru-RU" b="1" dirty="0" err="1"/>
              <a:t>які</a:t>
            </a:r>
            <a:r>
              <a:rPr lang="ru-RU" b="1" dirty="0"/>
              <a:t> за </a:t>
            </a:r>
            <a:r>
              <a:rPr lang="ru-RU" b="1" dirty="0" err="1"/>
              <a:t>їх</a:t>
            </a:r>
            <a:r>
              <a:rPr lang="ru-RU" b="1" dirty="0"/>
              <a:t> </a:t>
            </a:r>
            <a:r>
              <a:rPr lang="ru-RU" b="1" dirty="0" err="1"/>
              <a:t>призначенням</a:t>
            </a:r>
            <a:r>
              <a:rPr lang="ru-RU" b="1" dirty="0"/>
              <a:t> </a:t>
            </a:r>
            <a:r>
              <a:rPr lang="ru-RU" b="1" dirty="0" err="1"/>
              <a:t>можна</a:t>
            </a:r>
            <a:r>
              <a:rPr lang="ru-RU" b="1" dirty="0"/>
              <a:t> </a:t>
            </a:r>
            <a:r>
              <a:rPr lang="ru-RU" b="1" dirty="0" err="1"/>
              <a:t>розділити</a:t>
            </a:r>
            <a:r>
              <a:rPr lang="ru-RU" b="1" dirty="0"/>
              <a:t> на три </a:t>
            </a:r>
            <a:r>
              <a:rPr lang="ru-RU" b="1" dirty="0" err="1"/>
              <a:t>групи</a:t>
            </a:r>
            <a:r>
              <a:rPr lang="ru-RU" b="1" dirty="0"/>
              <a:t>:</a:t>
            </a:r>
          </a:p>
          <a:p>
            <a:pPr algn="just"/>
            <a:r>
              <a:rPr lang="ru-RU" dirty="0"/>
              <a:t>- </a:t>
            </a:r>
            <a:r>
              <a:rPr lang="ru-RU" dirty="0" err="1"/>
              <a:t>послуги</a:t>
            </a:r>
            <a:r>
              <a:rPr lang="ru-RU" dirty="0"/>
              <a:t> </a:t>
            </a:r>
            <a:r>
              <a:rPr lang="ru-RU" dirty="0" err="1"/>
              <a:t>виробництву</a:t>
            </a:r>
            <a:r>
              <a:rPr lang="ru-RU" dirty="0"/>
              <a:t> (</a:t>
            </a:r>
            <a:r>
              <a:rPr lang="ru-RU" dirty="0" err="1"/>
              <a:t>інформація</a:t>
            </a:r>
            <a:r>
              <a:rPr lang="ru-RU" dirty="0"/>
              <a:t> про попит, </a:t>
            </a:r>
            <a:r>
              <a:rPr lang="ru-RU" dirty="0" err="1"/>
              <a:t>реалізація</a:t>
            </a:r>
            <a:r>
              <a:rPr lang="ru-RU" dirty="0"/>
              <a:t> </a:t>
            </a:r>
            <a:r>
              <a:rPr lang="ru-RU" dirty="0" err="1"/>
              <a:t>вироблених</a:t>
            </a:r>
            <a:r>
              <a:rPr lang="ru-RU" dirty="0"/>
              <a:t> </a:t>
            </a:r>
            <a:r>
              <a:rPr lang="ru-RU" dirty="0" err="1"/>
              <a:t>товарів</a:t>
            </a:r>
            <a:r>
              <a:rPr lang="ru-RU" dirty="0"/>
              <a:t>, </a:t>
            </a:r>
            <a:r>
              <a:rPr lang="ru-RU" dirty="0" err="1"/>
              <a:t>їх</a:t>
            </a:r>
            <a:r>
              <a:rPr lang="ru-RU" dirty="0"/>
              <a:t> </a:t>
            </a:r>
            <a:r>
              <a:rPr lang="ru-RU" dirty="0" err="1"/>
              <a:t>зберігання</a:t>
            </a:r>
            <a:r>
              <a:rPr lang="ru-RU" dirty="0"/>
              <a:t> і </a:t>
            </a:r>
            <a:r>
              <a:rPr lang="ru-RU" dirty="0" err="1"/>
              <a:t>транспортування</a:t>
            </a:r>
            <a:r>
              <a:rPr lang="ru-RU" dirty="0"/>
              <a:t> до </a:t>
            </a:r>
            <a:r>
              <a:rPr lang="ru-RU" dirty="0" err="1"/>
              <a:t>місць</a:t>
            </a:r>
            <a:r>
              <a:rPr lang="ru-RU" dirty="0"/>
              <a:t> </a:t>
            </a:r>
            <a:r>
              <a:rPr lang="ru-RU" dirty="0" err="1"/>
              <a:t>споживання</a:t>
            </a:r>
            <a:r>
              <a:rPr lang="ru-RU" dirty="0"/>
              <a:t> та </a:t>
            </a:r>
            <a:r>
              <a:rPr lang="ru-RU" dirty="0" err="1"/>
              <a:t>ін</a:t>
            </a:r>
            <a:r>
              <a:rPr lang="ru-RU" dirty="0"/>
              <a:t>.);</a:t>
            </a:r>
          </a:p>
          <a:p>
            <a:pPr algn="just"/>
            <a:r>
              <a:rPr lang="ru-RU" dirty="0"/>
              <a:t>- </a:t>
            </a:r>
            <a:r>
              <a:rPr lang="ru-RU" dirty="0" err="1"/>
              <a:t>послуги</a:t>
            </a:r>
            <a:r>
              <a:rPr lang="ru-RU" dirty="0"/>
              <a:t> </a:t>
            </a:r>
            <a:r>
              <a:rPr lang="ru-RU" dirty="0" err="1"/>
              <a:t>іншим</a:t>
            </a:r>
            <a:r>
              <a:rPr lang="ru-RU" dirty="0"/>
              <a:t> </a:t>
            </a:r>
            <a:r>
              <a:rPr lang="ru-RU" dirty="0" err="1"/>
              <a:t>галузям</a:t>
            </a:r>
            <a:r>
              <a:rPr lang="ru-RU" dirty="0"/>
              <a:t> народного </a:t>
            </a:r>
            <a:r>
              <a:rPr lang="ru-RU" dirty="0" err="1"/>
              <a:t>господарства</a:t>
            </a:r>
            <a:r>
              <a:rPr lang="ru-RU" dirty="0"/>
              <a:t> (продаж </a:t>
            </a:r>
            <a:r>
              <a:rPr lang="ru-RU" dirty="0" err="1"/>
              <a:t>установам</a:t>
            </a:r>
            <a:r>
              <a:rPr lang="ru-RU" dirty="0"/>
              <a:t>, закладам, </a:t>
            </a:r>
            <a:r>
              <a:rPr lang="ru-RU" dirty="0" err="1"/>
              <a:t>організаціям</a:t>
            </a:r>
            <a:r>
              <a:rPr lang="ru-RU" dirty="0"/>
              <a:t> і </a:t>
            </a:r>
            <a:r>
              <a:rPr lang="ru-RU" dirty="0" err="1"/>
              <a:t>підприємствам</a:t>
            </a:r>
            <a:r>
              <a:rPr lang="ru-RU" dirty="0"/>
              <a:t> </a:t>
            </a:r>
            <a:r>
              <a:rPr lang="ru-RU" dirty="0" err="1"/>
              <a:t>продовольчих</a:t>
            </a:r>
            <a:r>
              <a:rPr lang="ru-RU" dirty="0"/>
              <a:t> </a:t>
            </a:r>
            <a:r>
              <a:rPr lang="ru-RU" dirty="0" err="1"/>
              <a:t>товарів</a:t>
            </a:r>
            <a:r>
              <a:rPr lang="ru-RU" dirty="0"/>
              <a:t> для </a:t>
            </a:r>
            <a:r>
              <a:rPr lang="ru-RU" dirty="0" err="1"/>
              <a:t>обслуговування</a:t>
            </a:r>
            <a:r>
              <a:rPr lang="ru-RU" dirty="0"/>
              <a:t> ними </a:t>
            </a:r>
            <a:r>
              <a:rPr lang="ru-RU" dirty="0" err="1"/>
              <a:t>окремих</a:t>
            </a:r>
            <a:r>
              <a:rPr lang="ru-RU" dirty="0"/>
              <a:t> </a:t>
            </a:r>
            <a:r>
              <a:rPr lang="ru-RU" dirty="0" err="1"/>
              <a:t>контингентів</a:t>
            </a:r>
            <a:r>
              <a:rPr lang="ru-RU" dirty="0"/>
              <a:t> </a:t>
            </a:r>
            <a:r>
              <a:rPr lang="ru-RU" dirty="0" err="1"/>
              <a:t>населення</a:t>
            </a:r>
            <a:r>
              <a:rPr lang="ru-RU" dirty="0"/>
              <a:t> і </a:t>
            </a:r>
            <a:r>
              <a:rPr lang="ru-RU" dirty="0" err="1"/>
              <a:t>непродовольчих</a:t>
            </a:r>
            <a:r>
              <a:rPr lang="ru-RU" dirty="0"/>
              <a:t> </a:t>
            </a:r>
            <a:r>
              <a:rPr lang="ru-RU" dirty="0" err="1"/>
              <a:t>товарів</a:t>
            </a:r>
            <a:r>
              <a:rPr lang="ru-RU" dirty="0"/>
              <a:t> для </a:t>
            </a:r>
            <a:r>
              <a:rPr lang="ru-RU" dirty="0" err="1"/>
              <a:t>їх</a:t>
            </a:r>
            <a:r>
              <a:rPr lang="ru-RU" dirty="0"/>
              <a:t> </a:t>
            </a:r>
            <a:r>
              <a:rPr lang="ru-RU" dirty="0" err="1"/>
              <a:t>поточних</a:t>
            </a:r>
            <a:r>
              <a:rPr lang="ru-RU" dirty="0"/>
              <a:t> </a:t>
            </a:r>
            <a:r>
              <a:rPr lang="ru-RU" dirty="0" err="1"/>
              <a:t>господарських</a:t>
            </a:r>
            <a:r>
              <a:rPr lang="ru-RU" dirty="0"/>
              <a:t> потреб);</a:t>
            </a:r>
          </a:p>
          <a:p>
            <a:pPr marL="285750" indent="-285750" algn="just">
              <a:buFontTx/>
              <a:buChar char="-"/>
            </a:pPr>
            <a:r>
              <a:rPr lang="ru-RU" dirty="0" err="1"/>
              <a:t>послуги</a:t>
            </a:r>
            <a:r>
              <a:rPr lang="ru-RU" dirty="0"/>
              <a:t> </a:t>
            </a:r>
            <a:r>
              <a:rPr lang="ru-RU" dirty="0" err="1"/>
              <a:t>безпосередньо</a:t>
            </a:r>
            <a:r>
              <a:rPr lang="ru-RU" dirty="0"/>
              <a:t> </a:t>
            </a:r>
            <a:r>
              <a:rPr lang="ru-RU" dirty="0" err="1"/>
              <a:t>покупцям</a:t>
            </a:r>
            <a:r>
              <a:rPr lang="ru-RU" dirty="0"/>
              <a:t>.</a:t>
            </a:r>
          </a:p>
        </p:txBody>
      </p:sp>
    </p:spTree>
    <p:extLst>
      <p:ext uri="{BB962C8B-B14F-4D97-AF65-F5344CB8AC3E}">
        <p14:creationId xmlns:p14="http://schemas.microsoft.com/office/powerpoint/2010/main" val="5915407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5ADD430-908E-4CA5-B76F-70ECE30E62ED}"/>
              </a:ext>
            </a:extLst>
          </p:cNvPr>
          <p:cNvSpPr/>
          <p:nvPr/>
        </p:nvSpPr>
        <p:spPr>
          <a:xfrm>
            <a:off x="1941921" y="1885437"/>
            <a:ext cx="7918515" cy="3139321"/>
          </a:xfrm>
          <a:prstGeom prst="rect">
            <a:avLst/>
          </a:prstGeom>
        </p:spPr>
        <p:txBody>
          <a:bodyPr wrap="square">
            <a:spAutoFit/>
          </a:bodyPr>
          <a:lstStyle/>
          <a:p>
            <a:r>
              <a:rPr lang="uk-UA" dirty="0"/>
              <a:t>Послуги, які в підприємствах роздрібної торгівлі надаються безпосередньо покупцям, дістали назву торговельних послуг. Торговельні послуги — це різноманітні види корисних дій, які додатково надаються торговельними підприємствами гуртовим і роздрібним покупцям у ході здійснення ними купівлі або споживання товарів.</a:t>
            </a:r>
          </a:p>
          <a:p>
            <a:endParaRPr lang="uk-UA" dirty="0"/>
          </a:p>
          <a:p>
            <a:r>
              <a:rPr lang="uk-UA" dirty="0"/>
              <a:t>Розрізняють три види торговельних послуг:</a:t>
            </a:r>
          </a:p>
          <a:p>
            <a:pPr marL="285750" indent="-285750">
              <a:buFontTx/>
              <a:buChar char="-"/>
            </a:pPr>
            <a:r>
              <a:rPr lang="uk-UA" dirty="0"/>
              <a:t>Пов'язані з купівлею товару</a:t>
            </a:r>
          </a:p>
          <a:p>
            <a:pPr marL="285750" indent="-285750">
              <a:buFontTx/>
              <a:buChar char="-"/>
            </a:pPr>
            <a:r>
              <a:rPr lang="uk-UA" dirty="0"/>
              <a:t>Послуги, які надаються покупцям після придбання товарів</a:t>
            </a:r>
          </a:p>
          <a:p>
            <a:pPr marL="285750" indent="-285750">
              <a:buFontTx/>
              <a:buChar char="-"/>
            </a:pPr>
            <a:r>
              <a:rPr lang="uk-UA" dirty="0"/>
              <a:t>Послуги, які сприяють ефективній реалізації товарів.</a:t>
            </a:r>
          </a:p>
        </p:txBody>
      </p:sp>
    </p:spTree>
    <p:extLst>
      <p:ext uri="{BB962C8B-B14F-4D97-AF65-F5344CB8AC3E}">
        <p14:creationId xmlns:p14="http://schemas.microsoft.com/office/powerpoint/2010/main" val="2758272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19F4437-7CFF-45F8-8759-A8898B541F21}"/>
              </a:ext>
            </a:extLst>
          </p:cNvPr>
          <p:cNvSpPr/>
          <p:nvPr/>
        </p:nvSpPr>
        <p:spPr>
          <a:xfrm>
            <a:off x="1432873" y="1956510"/>
            <a:ext cx="9087439" cy="2308324"/>
          </a:xfrm>
          <a:prstGeom prst="rect">
            <a:avLst/>
          </a:prstGeom>
        </p:spPr>
        <p:txBody>
          <a:bodyPr wrap="square">
            <a:spAutoFit/>
          </a:bodyPr>
          <a:lstStyle/>
          <a:p>
            <a:r>
              <a:rPr lang="uk-UA" dirty="0"/>
              <a:t>Послуги пов'язані з купівлею товару (приймання замовлень на товари, надання компетентних консультацій, інформування про розташування комплексів і відділів, секцій, салонів, товарних груп і окремих видів товарів у торговому залі, про торговельні послуги, які надаються в магазині, демонстрація технічно складних товарів у дії, упакування товарів і їх доставка додому покупцеві). Для організації такого виду послуг, як правило, не потрібно великих додаткових витрат, виділення окремих ґ приміщень і спеціально підготовлених працівників.</a:t>
            </a:r>
          </a:p>
        </p:txBody>
      </p:sp>
    </p:spTree>
    <p:extLst>
      <p:ext uri="{BB962C8B-B14F-4D97-AF65-F5344CB8AC3E}">
        <p14:creationId xmlns:p14="http://schemas.microsoft.com/office/powerpoint/2010/main" val="11274529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0C8B79E-626D-42DB-B2EF-461CA1EF8851}"/>
              </a:ext>
            </a:extLst>
          </p:cNvPr>
          <p:cNvSpPr/>
          <p:nvPr/>
        </p:nvSpPr>
        <p:spPr>
          <a:xfrm>
            <a:off x="1963916" y="1864427"/>
            <a:ext cx="8169897" cy="3416320"/>
          </a:xfrm>
          <a:prstGeom prst="rect">
            <a:avLst/>
          </a:prstGeom>
        </p:spPr>
        <p:txBody>
          <a:bodyPr wrap="square">
            <a:spAutoFit/>
          </a:bodyPr>
          <a:lstStyle/>
          <a:p>
            <a:r>
              <a:rPr lang="uk-UA" dirty="0"/>
              <a:t>Послуги, які надаються покупцям після придбання товарів, — підгонка костюмів та інших видів швейних виробів під фігуру клієнта, розкрій куплених тканин, доставка товарів за вказаною </a:t>
            </a:r>
            <a:r>
              <a:rPr lang="uk-UA" dirty="0" err="1"/>
              <a:t>адресою</a:t>
            </a:r>
            <a:r>
              <a:rPr lang="uk-UA" dirty="0"/>
              <a:t>, переробка (облагороджування) деревини, виготовлення виробів із дерева, залізобетону, гасіння вапна, нарізання скла, настроювання музичних інструментів, заточування ножів і ножиць, доставка, установлення і налагодження вдома в покупця окремих видів відносно складних видів електронної техніки (комп'ютерів, телефонів, музичних центрів). Ці, послуги в основному створюють зручності покупцям поза магазинами або полегшують експлуатацію придбаних виробів. Такі послуги, як правило, повинні оплачувати покупці.</a:t>
            </a:r>
          </a:p>
        </p:txBody>
      </p:sp>
    </p:spTree>
    <p:extLst>
      <p:ext uri="{BB962C8B-B14F-4D97-AF65-F5344CB8AC3E}">
        <p14:creationId xmlns:p14="http://schemas.microsoft.com/office/powerpoint/2010/main" val="20587777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CA54646-B126-4A34-8DBF-776C355FA66D}"/>
              </a:ext>
            </a:extLst>
          </p:cNvPr>
          <p:cNvSpPr/>
          <p:nvPr/>
        </p:nvSpPr>
        <p:spPr>
          <a:xfrm>
            <a:off x="1357460" y="2136338"/>
            <a:ext cx="9153427" cy="2585323"/>
          </a:xfrm>
          <a:prstGeom prst="rect">
            <a:avLst/>
          </a:prstGeom>
        </p:spPr>
        <p:txBody>
          <a:bodyPr wrap="square">
            <a:spAutoFit/>
          </a:bodyPr>
          <a:lstStyle/>
          <a:p>
            <a:r>
              <a:rPr lang="uk-UA" dirty="0"/>
              <a:t>Послуги, які сприяють ефективній реалізації товарів — створення сприятливої й затишної атмосфери з високою культурою обслуговування, організація буфетів, кафе типу "бістро", кімнат відпочинку та дитячих кімнат, а також камер схову, гардеробів, відділів зв'язку, телефонів-автоматів, пунктів обміну валюти, стоянок для автомобілів зі зручним паркуванням поблизу торговельного підприємства, організація ремонтних майстерень, довідкового бюро та ін. Ці послуги мають переважно культурно-побутовий характер, вони забезпечують створення різноманітних зручностей для покупців, у тому числі потенційних, під час їх перебування в магазині.</a:t>
            </a:r>
          </a:p>
        </p:txBody>
      </p:sp>
    </p:spTree>
    <p:extLst>
      <p:ext uri="{BB962C8B-B14F-4D97-AF65-F5344CB8AC3E}">
        <p14:creationId xmlns:p14="http://schemas.microsoft.com/office/powerpoint/2010/main" val="2982713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AEDD499-96DE-467C-B6A4-C115D3839A86}"/>
              </a:ext>
            </a:extLst>
          </p:cNvPr>
          <p:cNvSpPr/>
          <p:nvPr/>
        </p:nvSpPr>
        <p:spPr>
          <a:xfrm>
            <a:off x="1593129" y="1698364"/>
            <a:ext cx="9153427" cy="2862322"/>
          </a:xfrm>
          <a:prstGeom prst="rect">
            <a:avLst/>
          </a:prstGeom>
        </p:spPr>
        <p:txBody>
          <a:bodyPr wrap="square">
            <a:spAutoFit/>
          </a:bodyPr>
          <a:lstStyle/>
          <a:p>
            <a:r>
              <a:rPr lang="uk-UA" dirty="0"/>
              <a:t>Послуги, які надаються підприємствами торгівлі, можуть бути платними і безплатними, але всі вони реалізуються з метою залучення в магазини найбільшої кількості покупців. </a:t>
            </a:r>
          </a:p>
          <a:p>
            <a:r>
              <a:rPr lang="uk-UA" dirty="0"/>
              <a:t>До безплатних відносять послуги, які безпосередньо пов'язані з процесом продажу товарів (наприклад, консультації продавців і спеціалістів, рекламна інформація в магазині); </a:t>
            </a:r>
          </a:p>
          <a:p>
            <a:r>
              <a:rPr lang="uk-UA" dirty="0"/>
              <a:t>до платних послуг відносять послуги, надання яких пов'язане з додатковими витратами підприємства торгівлі (розкрій тканин, виконання замовлень на відеозапис урочистих подій та ін.). Такі послуги оплачуються покупцями за затвердженими в встановленому порядку прейскурантами.</a:t>
            </a:r>
          </a:p>
        </p:txBody>
      </p:sp>
    </p:spTree>
    <p:extLst>
      <p:ext uri="{BB962C8B-B14F-4D97-AF65-F5344CB8AC3E}">
        <p14:creationId xmlns:p14="http://schemas.microsoft.com/office/powerpoint/2010/main" val="2730910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C226BC4-AF56-45FB-88D0-EBB394772631}"/>
              </a:ext>
            </a:extLst>
          </p:cNvPr>
          <p:cNvSpPr/>
          <p:nvPr/>
        </p:nvSpPr>
        <p:spPr>
          <a:xfrm>
            <a:off x="1269476" y="1721587"/>
            <a:ext cx="9653047" cy="3970318"/>
          </a:xfrm>
          <a:prstGeom prst="rect">
            <a:avLst/>
          </a:prstGeom>
        </p:spPr>
        <p:txBody>
          <a:bodyPr wrap="square">
            <a:spAutoFit/>
          </a:bodyPr>
          <a:lstStyle/>
          <a:p>
            <a:r>
              <a:rPr lang="uk-UA" dirty="0"/>
              <a:t>У торгівлі здійснення операцій купівлі-продажу супроводжується наданням найрізноманітніших операцій з обслуговування покупців. У сучасних умовах саме виконання операцій з надання додаткових послуг у торговельних підприємствах стає домінуючим за затратами праці елементом торгового процесу. Разом з тим розширення обсягів та номенклатури послуг у підприємствах торгівлі досить часто не вимагає додаткових фінансових витрат, збільшення чисельності торгового персоналу або виділення додаткової торговельної площі. Більше того, частина додаткових послуг взагалі може виконуватися не в магазині, а вдома у покупця. Розвиток системи послуг, які налаються покупцям у підприємствах роздрібної торгівлі, має як соціальне (сприяння задоволенню платоспроможного попиту населення, економія часу покупців), так і економічне значення (послуги збільшують реалізацію товарів, підвищують продуктивність праці торгового персоналу і є додатковим джерелом доходів торговельного підприємства).</a:t>
            </a:r>
          </a:p>
        </p:txBody>
      </p:sp>
    </p:spTree>
    <p:extLst>
      <p:ext uri="{BB962C8B-B14F-4D97-AF65-F5344CB8AC3E}">
        <p14:creationId xmlns:p14="http://schemas.microsoft.com/office/powerpoint/2010/main" val="1146675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1DD63F-FD76-4995-AAA3-D4B6DF15E0A3}"/>
              </a:ext>
            </a:extLst>
          </p:cNvPr>
          <p:cNvSpPr txBox="1"/>
          <p:nvPr/>
        </p:nvSpPr>
        <p:spPr>
          <a:xfrm>
            <a:off x="1595535" y="1307946"/>
            <a:ext cx="8527790" cy="3139321"/>
          </a:xfrm>
          <a:prstGeom prst="rect">
            <a:avLst/>
          </a:prstGeom>
          <a:noFill/>
        </p:spPr>
        <p:txBody>
          <a:bodyPr wrap="square">
            <a:spAutoFit/>
          </a:bodyPr>
          <a:lstStyle/>
          <a:p>
            <a:r>
              <a:rPr lang="uk-UA" dirty="0"/>
              <a:t>Комплекс послуг сьогодні – це один із ключових засобів нецінової конкуренції, який дає магазину можливість посісти особливе місце серед інших аналогічних торгових закладів.</a:t>
            </a:r>
          </a:p>
          <a:p>
            <a:endParaRPr lang="uk-UA" dirty="0"/>
          </a:p>
          <a:p>
            <a:r>
              <a:rPr lang="ru-RU" dirty="0" err="1"/>
              <a:t>Виокремлюють</a:t>
            </a:r>
            <a:r>
              <a:rPr lang="ru-RU" dirty="0"/>
              <a:t> три </a:t>
            </a:r>
            <a:r>
              <a:rPr lang="ru-RU" dirty="0" err="1"/>
              <a:t>основні</a:t>
            </a:r>
            <a:r>
              <a:rPr lang="ru-RU" dirty="0"/>
              <a:t> </a:t>
            </a:r>
            <a:r>
              <a:rPr lang="ru-RU" b="1" dirty="0" err="1"/>
              <a:t>рівні</a:t>
            </a:r>
            <a:r>
              <a:rPr lang="ru-RU" b="1" dirty="0"/>
              <a:t> </a:t>
            </a:r>
            <a:r>
              <a:rPr lang="ru-RU" b="1" dirty="0" err="1"/>
              <a:t>обслуговування</a:t>
            </a:r>
            <a:r>
              <a:rPr lang="ru-RU" dirty="0"/>
              <a:t>:</a:t>
            </a:r>
          </a:p>
          <a:p>
            <a:endParaRPr lang="ru-RU" dirty="0"/>
          </a:p>
          <a:p>
            <a:r>
              <a:rPr lang="ru-RU" dirty="0" err="1"/>
              <a:t>самообслуговування</a:t>
            </a:r>
            <a:endParaRPr lang="ru-RU" dirty="0"/>
          </a:p>
          <a:p>
            <a:endParaRPr lang="ru-RU" dirty="0"/>
          </a:p>
          <a:p>
            <a:r>
              <a:rPr lang="ru-RU" dirty="0" err="1"/>
              <a:t>обмежене</a:t>
            </a:r>
            <a:r>
              <a:rPr lang="ru-RU" dirty="0"/>
              <a:t> </a:t>
            </a:r>
            <a:r>
              <a:rPr lang="ru-RU" dirty="0" err="1"/>
              <a:t>обслуговування</a:t>
            </a:r>
            <a:endParaRPr lang="ru-RU" dirty="0"/>
          </a:p>
          <a:p>
            <a:endParaRPr lang="ru-RU"/>
          </a:p>
          <a:p>
            <a:r>
              <a:rPr lang="ru-RU"/>
              <a:t>повне</a:t>
            </a:r>
            <a:r>
              <a:rPr lang="ru-RU" dirty="0"/>
              <a:t> </a:t>
            </a:r>
            <a:r>
              <a:rPr lang="ru-RU" dirty="0" err="1"/>
              <a:t>обслуговування</a:t>
            </a:r>
            <a:endParaRPr lang="uk-UA" dirty="0"/>
          </a:p>
        </p:txBody>
      </p:sp>
    </p:spTree>
    <p:extLst>
      <p:ext uri="{BB962C8B-B14F-4D97-AF65-F5344CB8AC3E}">
        <p14:creationId xmlns:p14="http://schemas.microsoft.com/office/powerpoint/2010/main" val="57774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C5FA57-6FA6-4B73-820B-AF66E6B338E9}"/>
              </a:ext>
            </a:extLst>
          </p:cNvPr>
          <p:cNvSpPr txBox="1"/>
          <p:nvPr/>
        </p:nvSpPr>
        <p:spPr>
          <a:xfrm>
            <a:off x="1222309" y="2136339"/>
            <a:ext cx="8938727" cy="2862322"/>
          </a:xfrm>
          <a:prstGeom prst="rect">
            <a:avLst/>
          </a:prstGeom>
          <a:noFill/>
        </p:spPr>
        <p:txBody>
          <a:bodyPr wrap="square">
            <a:spAutoFit/>
          </a:bodyPr>
          <a:lstStyle/>
          <a:p>
            <a:pPr algn="ctr"/>
            <a:r>
              <a:rPr lang="uk-UA" b="1" dirty="0"/>
              <a:t>1. Роздрібна торгівля, її сутність, призначення та функції. </a:t>
            </a:r>
          </a:p>
          <a:p>
            <a:endParaRPr lang="uk-UA" b="1" dirty="0"/>
          </a:p>
          <a:p>
            <a:r>
              <a:rPr lang="uk-UA" b="1" dirty="0"/>
              <a:t>Роздрібна торгівля </a:t>
            </a:r>
            <a:r>
              <a:rPr lang="uk-UA" dirty="0"/>
              <a:t>– це вид економічної діяльності в сфері товарообігу, що охоплює купівлю-продаж товарів кінцевому споживачеві та надавання йому торговельних послуг.</a:t>
            </a:r>
          </a:p>
          <a:p>
            <a:endParaRPr lang="uk-UA" dirty="0"/>
          </a:p>
          <a:p>
            <a:r>
              <a:rPr lang="uk-UA" b="1" dirty="0"/>
              <a:t>Роздрібна торгівля </a:t>
            </a:r>
            <a:r>
              <a:rPr lang="uk-UA" dirty="0"/>
              <a:t>– торгівля товарами, призначеними для кінцевого споживання в особистих, сімейних і домашніх цілях або для іншого, не пов’язаного з </a:t>
            </a:r>
            <a:r>
              <a:rPr lang="uk-UA" dirty="0" err="1"/>
              <a:t>продажем</a:t>
            </a:r>
            <a:r>
              <a:rPr lang="uk-UA" dirty="0"/>
              <a:t>, використання та надання пов’язаних з цим супутніх послуг.</a:t>
            </a:r>
          </a:p>
        </p:txBody>
      </p:sp>
    </p:spTree>
    <p:extLst>
      <p:ext uri="{BB962C8B-B14F-4D97-AF65-F5344CB8AC3E}">
        <p14:creationId xmlns:p14="http://schemas.microsoft.com/office/powerpoint/2010/main" val="22921092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8441A6A-293F-4405-930F-F48CEE87A539}"/>
              </a:ext>
            </a:extLst>
          </p:cNvPr>
          <p:cNvSpPr/>
          <p:nvPr/>
        </p:nvSpPr>
        <p:spPr>
          <a:xfrm>
            <a:off x="1838226" y="2251670"/>
            <a:ext cx="8135332" cy="1754326"/>
          </a:xfrm>
          <a:prstGeom prst="rect">
            <a:avLst/>
          </a:prstGeom>
        </p:spPr>
        <p:txBody>
          <a:bodyPr wrap="square">
            <a:spAutoFit/>
          </a:bodyPr>
          <a:lstStyle/>
          <a:p>
            <a:r>
              <a:rPr lang="uk-UA" dirty="0"/>
              <a:t>Самообслуговування є підґрунтям усіх видів торгівлі зі знижками і зазвичай використовується для продажу товарів повсякденного попиту та товарів широко відомих марок із групи так званих ходових товарів (ті, що швидко обертаються), які користуються підвищеним попитом. Покупці самостійно займаються пошуком, порівнянням та підбором товарів.</a:t>
            </a:r>
          </a:p>
        </p:txBody>
      </p:sp>
    </p:spTree>
    <p:extLst>
      <p:ext uri="{BB962C8B-B14F-4D97-AF65-F5344CB8AC3E}">
        <p14:creationId xmlns:p14="http://schemas.microsoft.com/office/powerpoint/2010/main" val="900879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34547B5-851E-42C4-B045-CEEB127384C3}"/>
              </a:ext>
            </a:extLst>
          </p:cNvPr>
          <p:cNvSpPr/>
          <p:nvPr/>
        </p:nvSpPr>
        <p:spPr>
          <a:xfrm>
            <a:off x="1481579" y="1720840"/>
            <a:ext cx="9228841" cy="3693319"/>
          </a:xfrm>
          <a:prstGeom prst="rect">
            <a:avLst/>
          </a:prstGeom>
        </p:spPr>
        <p:txBody>
          <a:bodyPr wrap="square">
            <a:spAutoFit/>
          </a:bodyPr>
          <a:lstStyle/>
          <a:p>
            <a:r>
              <a:rPr lang="uk-UA" dirty="0"/>
              <a:t>Обмежене обслуговування передбачає надання покупцям дещо вищого рівня допомоги, оскільки магазин пропонує більше товарів попереднього вибору, для придбання яких покупцям потрібно більше інформації. Вищі експлуатаційні витрати, пов’язані з обслуговуванням, зумовлюють і вищі ціни в таких магазинах.</a:t>
            </a:r>
          </a:p>
          <a:p>
            <a:endParaRPr lang="uk-UA" dirty="0"/>
          </a:p>
          <a:p>
            <a:r>
              <a:rPr lang="uk-UA" dirty="0"/>
              <a:t>Повне обслуговування означає надання торговим персоналом допомоги покупцям на всіх етапах процесу придбання товару. Асортимент товару, пропонований магазинами із повним обслуговуванням, як правило, передбачає чимало товарів особливого попиту, а покупці цих товарів готові витратити час і гроші, щоб їх обслужили належним чином. Такий високий рівень обслуговування вимагає високих експлуатаційних витрат, що зрештою відбивається на гаманцях покупців.</a:t>
            </a:r>
          </a:p>
        </p:txBody>
      </p:sp>
    </p:spTree>
    <p:extLst>
      <p:ext uri="{BB962C8B-B14F-4D97-AF65-F5344CB8AC3E}">
        <p14:creationId xmlns:p14="http://schemas.microsoft.com/office/powerpoint/2010/main" val="3600781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CCD32D7-DCC5-4AC2-84C6-502AC3C12767}"/>
              </a:ext>
            </a:extLst>
          </p:cNvPr>
          <p:cNvSpPr/>
          <p:nvPr/>
        </p:nvSpPr>
        <p:spPr>
          <a:xfrm>
            <a:off x="1611983" y="1707791"/>
            <a:ext cx="8738647" cy="2862322"/>
          </a:xfrm>
          <a:prstGeom prst="rect">
            <a:avLst/>
          </a:prstGeom>
        </p:spPr>
        <p:txBody>
          <a:bodyPr wrap="square">
            <a:spAutoFit/>
          </a:bodyPr>
          <a:lstStyle/>
          <a:p>
            <a:r>
              <a:rPr lang="uk-UA" dirty="0"/>
              <a:t>Вирішальним чинником успішної діяльності роздрібного торговця на товарному ринку є ціна на пропонований товар. Сучасний споживач став раціональнішим і </a:t>
            </a:r>
            <a:r>
              <a:rPr lang="uk-UA" dirty="0" err="1"/>
              <a:t>обізнанішим</a:t>
            </a:r>
            <a:r>
              <a:rPr lang="uk-UA" dirty="0"/>
              <a:t> стосовно цін на товари. Він не бачить причин сплачувати більше за одну й ту саму марку товару, особливо якщо відсутня різниця у рівні обслуговування. Тому проблема вибору ціни має вирішуватися разом із проблемою вибору цільового ринку, асортименту товарів, комплексу послуг, що надаються, та проблемою конкуренції. Для всіх роздрібних продавців бажаним є встановлення вищих націнок за одночасної реалізації більшого обсягу товарів, але поєднати ці два чинники неможливо.</a:t>
            </a:r>
          </a:p>
        </p:txBody>
      </p:sp>
    </p:spTree>
    <p:extLst>
      <p:ext uri="{BB962C8B-B14F-4D97-AF65-F5344CB8AC3E}">
        <p14:creationId xmlns:p14="http://schemas.microsoft.com/office/powerpoint/2010/main" val="24866533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CE86E90-1699-4D6A-8B9E-C2284D5A19F6}"/>
              </a:ext>
            </a:extLst>
          </p:cNvPr>
          <p:cNvSpPr/>
          <p:nvPr/>
        </p:nvSpPr>
        <p:spPr>
          <a:xfrm>
            <a:off x="1491006" y="2352436"/>
            <a:ext cx="9209988" cy="2308324"/>
          </a:xfrm>
          <a:prstGeom prst="rect">
            <a:avLst/>
          </a:prstGeom>
        </p:spPr>
        <p:txBody>
          <a:bodyPr wrap="square">
            <a:spAutoFit/>
          </a:bodyPr>
          <a:lstStyle/>
          <a:p>
            <a:r>
              <a:rPr lang="uk-UA" dirty="0"/>
              <a:t>Зазвичай збільшення обсягів продажу досягається за нижчого рівня націнок і вмілого стимулювання збуту. Стимулювання збуту передбачає такі заходи, як демонстрація товару на місці продажу, участь у всіх можливих виставках і конкурсах, святкування різних урочистих подій. Важливим є використання всіх форм діяльності для організації </a:t>
            </a:r>
            <a:r>
              <a:rPr lang="uk-UA" dirty="0" err="1"/>
              <a:t>зв’язків</a:t>
            </a:r>
            <a:r>
              <a:rPr lang="uk-UA" dirty="0"/>
              <a:t> із громадськістю, до яких належать: участь у прес-конференціях та виступи на різних заходах, організація урочистого відкриття магазину, видання інформаційних бюлетенів, листівок, буклетів, а також доброчинна діяльність.</a:t>
            </a:r>
          </a:p>
        </p:txBody>
      </p:sp>
    </p:spTree>
    <p:extLst>
      <p:ext uri="{BB962C8B-B14F-4D97-AF65-F5344CB8AC3E}">
        <p14:creationId xmlns:p14="http://schemas.microsoft.com/office/powerpoint/2010/main" val="1803647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83C447-BA4D-463F-8B12-D173ABE73FBA}"/>
              </a:ext>
            </a:extLst>
          </p:cNvPr>
          <p:cNvSpPr txBox="1"/>
          <p:nvPr/>
        </p:nvSpPr>
        <p:spPr>
          <a:xfrm>
            <a:off x="1343607" y="1276206"/>
            <a:ext cx="9563879" cy="4801314"/>
          </a:xfrm>
          <a:prstGeom prst="rect">
            <a:avLst/>
          </a:prstGeom>
          <a:noFill/>
        </p:spPr>
        <p:txBody>
          <a:bodyPr wrap="square">
            <a:spAutoFit/>
          </a:bodyPr>
          <a:lstStyle/>
          <a:p>
            <a:r>
              <a:rPr lang="uk-UA" dirty="0"/>
              <a:t>Комерційна робота з продажу товарів у роздрібних торгових підприємствах на відміну від оптових підприємств має свої </a:t>
            </a:r>
            <a:r>
              <a:rPr lang="uk-UA" b="1" dirty="0"/>
              <a:t>особливості: </a:t>
            </a:r>
          </a:p>
          <a:p>
            <a:r>
              <a:rPr lang="uk-UA" dirty="0"/>
              <a:t>1. Роздрібні підприємства реалізують товари безпосередньо населенню, тобто фізичним особам, застосовуючи свої специфічні способи і методи роздрібного продажу. </a:t>
            </a:r>
          </a:p>
          <a:p>
            <a:r>
              <a:rPr lang="uk-UA" dirty="0"/>
              <a:t>2. Торгове обслуговування населення припускає наявність спеціально влаштованих і обладнаних торгових приміщень, пристосованих для: </a:t>
            </a:r>
          </a:p>
          <a:p>
            <a:r>
              <a:rPr lang="uk-UA" dirty="0"/>
              <a:t>• якнайкращого обслуговування покупців; </a:t>
            </a:r>
          </a:p>
          <a:p>
            <a:r>
              <a:rPr lang="uk-UA" dirty="0"/>
              <a:t>• уміння запропонувати і продати товар кожній конкретній людині; </a:t>
            </a:r>
          </a:p>
          <a:p>
            <a:r>
              <a:rPr lang="uk-UA" dirty="0"/>
              <a:t>• здійснення підбору і формування торгового асортименту; </a:t>
            </a:r>
          </a:p>
          <a:p>
            <a:r>
              <a:rPr lang="uk-UA" dirty="0"/>
              <a:t>• постійного вивчення й обліку споживчих запитів покупців. </a:t>
            </a:r>
          </a:p>
          <a:p>
            <a:r>
              <a:rPr lang="uk-UA" dirty="0"/>
              <a:t>3. Роздрібна мережа на відміну від оптової мережі характеризується великою територіальною роз’єднаністю та роздрібненістю, її діяльність можна віднести, переважно, до сфери малого бізнесу. Від керівників роздрібних торговельних підприємств потрібна велика заповзятливість та ініціатива в комерційній роботі з організації продажу товарів населенню; уміння добре обслужити покупців, протистояти конкурентам і забезпечити нормальний прибуток.</a:t>
            </a:r>
          </a:p>
        </p:txBody>
      </p:sp>
    </p:spTree>
    <p:extLst>
      <p:ext uri="{BB962C8B-B14F-4D97-AF65-F5344CB8AC3E}">
        <p14:creationId xmlns:p14="http://schemas.microsoft.com/office/powerpoint/2010/main" val="116696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873316-047E-45EB-BFC6-0DF21943D421}"/>
              </a:ext>
            </a:extLst>
          </p:cNvPr>
          <p:cNvSpPr txBox="1"/>
          <p:nvPr/>
        </p:nvSpPr>
        <p:spPr>
          <a:xfrm>
            <a:off x="1401147" y="1583228"/>
            <a:ext cx="9389706" cy="3970318"/>
          </a:xfrm>
          <a:prstGeom prst="rect">
            <a:avLst/>
          </a:prstGeom>
          <a:noFill/>
        </p:spPr>
        <p:txBody>
          <a:bodyPr wrap="square">
            <a:spAutoFit/>
          </a:bodyPr>
          <a:lstStyle/>
          <a:p>
            <a:r>
              <a:rPr lang="uk-UA" dirty="0"/>
              <a:t>Роздрібна торгівля виконує такі </a:t>
            </a:r>
            <a:r>
              <a:rPr lang="uk-UA" b="1" dirty="0"/>
              <a:t>функції:</a:t>
            </a:r>
          </a:p>
          <a:p>
            <a:r>
              <a:rPr lang="uk-UA" dirty="0"/>
              <a:t>1. Сортування товарів. Роздрібна торгівля бере участь у процесі сортування, збираючи асортимент товарів від великої кількості постачальників і пропонуючи їх для продажу.</a:t>
            </a:r>
          </a:p>
          <a:p>
            <a:r>
              <a:rPr lang="uk-UA" dirty="0"/>
              <a:t>2. Інформування споживачів через рекламу, вітрини й написи, а також персонал; іншим учасникам каналу збуту виявляється сприяння в маркетингових дослідженнях.</a:t>
            </a:r>
          </a:p>
          <a:p>
            <a:r>
              <a:rPr lang="uk-UA" dirty="0"/>
              <a:t>3. Розміщення товарів. Роздрібна торгівля зберігає товари, встановлює на них ціну, розташовує в торгових приміщеннях і здійснює інші операції з товарами.</a:t>
            </a:r>
          </a:p>
          <a:p>
            <a:r>
              <a:rPr lang="uk-UA" dirty="0"/>
              <a:t>4. Оплата товарів. Зазвичай продукція оплачується постачальникам до її продажу кінцевим споживачам.</a:t>
            </a:r>
          </a:p>
          <a:p>
            <a:r>
              <a:rPr lang="uk-UA" dirty="0"/>
              <a:t>5. Завершення операції купівлі-продажу. При цьому використовують відповідне розташування магазинів і час їх роботи, кредитну політику й надання різних додаткових послуг </a:t>
            </a:r>
          </a:p>
        </p:txBody>
      </p:sp>
    </p:spTree>
    <p:extLst>
      <p:ext uri="{BB962C8B-B14F-4D97-AF65-F5344CB8AC3E}">
        <p14:creationId xmlns:p14="http://schemas.microsoft.com/office/powerpoint/2010/main" val="157469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81D12E-3F83-4AD9-A6AA-64E062303620}"/>
              </a:ext>
            </a:extLst>
          </p:cNvPr>
          <p:cNvSpPr txBox="1"/>
          <p:nvPr/>
        </p:nvSpPr>
        <p:spPr>
          <a:xfrm>
            <a:off x="1726163" y="1700147"/>
            <a:ext cx="8892074" cy="3693319"/>
          </a:xfrm>
          <a:prstGeom prst="rect">
            <a:avLst/>
          </a:prstGeom>
          <a:noFill/>
        </p:spPr>
        <p:txBody>
          <a:bodyPr wrap="square">
            <a:spAutoFit/>
          </a:bodyPr>
          <a:lstStyle/>
          <a:p>
            <a:r>
              <a:rPr lang="ru-RU" dirty="0" err="1"/>
              <a:t>Торговельними</a:t>
            </a:r>
            <a:r>
              <a:rPr lang="ru-RU" dirty="0"/>
              <a:t> </a:t>
            </a:r>
            <a:r>
              <a:rPr lang="ru-RU" dirty="0" err="1"/>
              <a:t>об’єктами</a:t>
            </a:r>
            <a:r>
              <a:rPr lang="ru-RU" dirty="0"/>
              <a:t> у </a:t>
            </a:r>
            <a:r>
              <a:rPr lang="ru-RU" dirty="0" err="1"/>
              <a:t>сфері</a:t>
            </a:r>
            <a:r>
              <a:rPr lang="ru-RU" dirty="0"/>
              <a:t> </a:t>
            </a:r>
            <a:r>
              <a:rPr lang="ru-RU" dirty="0" err="1"/>
              <a:t>роздрібної</a:t>
            </a:r>
            <a:r>
              <a:rPr lang="ru-RU" dirty="0"/>
              <a:t> </a:t>
            </a:r>
            <a:r>
              <a:rPr lang="ru-RU" dirty="0" err="1"/>
              <a:t>торгівлі</a:t>
            </a:r>
            <a:r>
              <a:rPr lang="ru-RU" dirty="0"/>
              <a:t> є:</a:t>
            </a:r>
          </a:p>
          <a:p>
            <a:r>
              <a:rPr lang="ru-RU" dirty="0"/>
              <a:t>1) магазин, </a:t>
            </a:r>
            <a:r>
              <a:rPr lang="ru-RU" dirty="0" err="1"/>
              <a:t>який</a:t>
            </a:r>
            <a:r>
              <a:rPr lang="ru-RU" dirty="0"/>
              <a:t> </a:t>
            </a:r>
            <a:r>
              <a:rPr lang="ru-RU" dirty="0" err="1"/>
              <a:t>може</a:t>
            </a:r>
            <a:r>
              <a:rPr lang="ru-RU" dirty="0"/>
              <a:t> бути </a:t>
            </a:r>
            <a:r>
              <a:rPr lang="ru-RU" dirty="0" err="1"/>
              <a:t>продовольчим</a:t>
            </a:r>
            <a:r>
              <a:rPr lang="ru-RU" dirty="0"/>
              <a:t>, </a:t>
            </a:r>
            <a:r>
              <a:rPr lang="ru-RU" dirty="0" err="1"/>
              <a:t>непродовольчим</a:t>
            </a:r>
            <a:r>
              <a:rPr lang="ru-RU" dirty="0"/>
              <a:t>, </a:t>
            </a:r>
            <a:r>
              <a:rPr lang="ru-RU" dirty="0" err="1"/>
              <a:t>змішаним</a:t>
            </a:r>
            <a:r>
              <a:rPr lang="ru-RU" dirty="0"/>
              <a:t> (за товарною </a:t>
            </a:r>
            <a:r>
              <a:rPr lang="ru-RU" dirty="0" err="1"/>
              <a:t>спеціалізацією</a:t>
            </a:r>
            <a:r>
              <a:rPr lang="ru-RU" dirty="0"/>
              <a:t>), </a:t>
            </a:r>
            <a:r>
              <a:rPr lang="ru-RU" dirty="0" err="1"/>
              <a:t>універсальним</a:t>
            </a:r>
            <a:r>
              <a:rPr lang="ru-RU" dirty="0"/>
              <a:t>, </a:t>
            </a:r>
            <a:r>
              <a:rPr lang="ru-RU" dirty="0" err="1"/>
              <a:t>спеціалізованим</a:t>
            </a:r>
            <a:r>
              <a:rPr lang="ru-RU" dirty="0"/>
              <a:t>, </a:t>
            </a:r>
            <a:r>
              <a:rPr lang="ru-RU" dirty="0" err="1"/>
              <a:t>вузькоспеціалізованим</a:t>
            </a:r>
            <a:r>
              <a:rPr lang="ru-RU" dirty="0"/>
              <a:t>, </a:t>
            </a:r>
            <a:r>
              <a:rPr lang="ru-RU" dirty="0" err="1"/>
              <a:t>комбінованим</a:t>
            </a:r>
            <a:r>
              <a:rPr lang="ru-RU" dirty="0"/>
              <a:t>, </a:t>
            </a:r>
            <a:r>
              <a:rPr lang="ru-RU" dirty="0" err="1"/>
              <a:t>неспеціалізованим</a:t>
            </a:r>
            <a:r>
              <a:rPr lang="ru-RU" dirty="0"/>
              <a:t> (за </a:t>
            </a:r>
            <a:r>
              <a:rPr lang="ru-RU" dirty="0" err="1"/>
              <a:t>товарним</a:t>
            </a:r>
            <a:r>
              <a:rPr lang="ru-RU" dirty="0"/>
              <a:t> </a:t>
            </a:r>
            <a:r>
              <a:rPr lang="ru-RU" dirty="0" err="1"/>
              <a:t>асортиментом</a:t>
            </a:r>
            <a:r>
              <a:rPr lang="ru-RU" dirty="0"/>
              <a:t>), з </a:t>
            </a:r>
            <a:r>
              <a:rPr lang="ru-RU" dirty="0" err="1"/>
              <a:t>індивідуальним</a:t>
            </a:r>
            <a:r>
              <a:rPr lang="ru-RU" dirty="0"/>
              <a:t> </a:t>
            </a:r>
            <a:r>
              <a:rPr lang="ru-RU" dirty="0" err="1"/>
              <a:t>обслуговуванням</a:t>
            </a:r>
            <a:r>
              <a:rPr lang="ru-RU" dirty="0"/>
              <a:t>, </a:t>
            </a:r>
            <a:r>
              <a:rPr lang="ru-RU" dirty="0" err="1"/>
              <a:t>самообслуговуванням</a:t>
            </a:r>
            <a:r>
              <a:rPr lang="ru-RU" dirty="0"/>
              <a:t>, </a:t>
            </a:r>
            <a:r>
              <a:rPr lang="ru-RU" dirty="0" err="1"/>
              <a:t>торгівлею</a:t>
            </a:r>
            <a:r>
              <a:rPr lang="ru-RU" dirty="0"/>
              <a:t> за </a:t>
            </a:r>
            <a:r>
              <a:rPr lang="ru-RU" dirty="0" err="1"/>
              <a:t>зразками</a:t>
            </a:r>
            <a:r>
              <a:rPr lang="ru-RU" dirty="0"/>
              <a:t>, </a:t>
            </a:r>
            <a:r>
              <a:rPr lang="ru-RU" dirty="0" err="1"/>
              <a:t>торгівлею</a:t>
            </a:r>
            <a:r>
              <a:rPr lang="ru-RU" dirty="0"/>
              <a:t> за </a:t>
            </a:r>
            <a:r>
              <a:rPr lang="ru-RU" dirty="0" err="1"/>
              <a:t>замовленням</a:t>
            </a:r>
            <a:r>
              <a:rPr lang="ru-RU" dirty="0"/>
              <a:t> (за методом продажу </a:t>
            </a:r>
            <a:r>
              <a:rPr lang="ru-RU" dirty="0" err="1"/>
              <a:t>товарів</a:t>
            </a:r>
            <a:r>
              <a:rPr lang="ru-RU" dirty="0"/>
              <a:t>);</a:t>
            </a:r>
          </a:p>
          <a:p>
            <a:r>
              <a:rPr lang="ru-RU" dirty="0"/>
              <a:t>2) </a:t>
            </a:r>
            <a:r>
              <a:rPr lang="ru-RU" dirty="0" err="1"/>
              <a:t>павільйон</a:t>
            </a:r>
            <a:r>
              <a:rPr lang="ru-RU" dirty="0"/>
              <a:t>;</a:t>
            </a:r>
          </a:p>
          <a:p>
            <a:r>
              <a:rPr lang="ru-RU" dirty="0"/>
              <a:t>3) </a:t>
            </a:r>
            <a:r>
              <a:rPr lang="ru-RU" dirty="0" err="1"/>
              <a:t>кіоск</a:t>
            </a:r>
            <a:r>
              <a:rPr lang="ru-RU" dirty="0"/>
              <a:t>, </a:t>
            </a:r>
            <a:r>
              <a:rPr lang="ru-RU" dirty="0" err="1"/>
              <a:t>ятка</a:t>
            </a:r>
            <a:r>
              <a:rPr lang="ru-RU" dirty="0"/>
              <a:t>;</a:t>
            </a:r>
          </a:p>
          <a:p>
            <a:r>
              <a:rPr lang="ru-RU" dirty="0"/>
              <a:t>4) намет;</a:t>
            </a:r>
          </a:p>
          <a:p>
            <a:r>
              <a:rPr lang="ru-RU" dirty="0"/>
              <a:t>5) лоток, рундук;</a:t>
            </a:r>
          </a:p>
          <a:p>
            <a:r>
              <a:rPr lang="ru-RU" dirty="0"/>
              <a:t>6) склад </a:t>
            </a:r>
            <a:r>
              <a:rPr lang="ru-RU" dirty="0" err="1"/>
              <a:t>товарний</a:t>
            </a:r>
            <a:r>
              <a:rPr lang="ru-RU" dirty="0"/>
              <a:t>;</a:t>
            </a:r>
          </a:p>
          <a:p>
            <a:r>
              <a:rPr lang="ru-RU" dirty="0"/>
              <a:t>7) </a:t>
            </a:r>
            <a:r>
              <a:rPr lang="ru-RU" dirty="0" err="1"/>
              <a:t>крамниця</a:t>
            </a:r>
            <a:r>
              <a:rPr lang="ru-RU" dirty="0"/>
              <a:t>-склад, магазин-склад.</a:t>
            </a:r>
          </a:p>
        </p:txBody>
      </p:sp>
    </p:spTree>
    <p:extLst>
      <p:ext uri="{BB962C8B-B14F-4D97-AF65-F5344CB8AC3E}">
        <p14:creationId xmlns:p14="http://schemas.microsoft.com/office/powerpoint/2010/main" val="2538878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33CE96-C63A-4612-8A05-D699CC29AC1B}"/>
              </a:ext>
            </a:extLst>
          </p:cNvPr>
          <p:cNvSpPr txBox="1"/>
          <p:nvPr/>
        </p:nvSpPr>
        <p:spPr>
          <a:xfrm>
            <a:off x="1026367" y="1340889"/>
            <a:ext cx="8250594" cy="3416320"/>
          </a:xfrm>
          <a:prstGeom prst="rect">
            <a:avLst/>
          </a:prstGeom>
          <a:noFill/>
        </p:spPr>
        <p:txBody>
          <a:bodyPr wrap="square">
            <a:spAutoFit/>
          </a:bodyPr>
          <a:lstStyle/>
          <a:p>
            <a:pPr algn="ctr"/>
            <a:r>
              <a:rPr lang="ru-RU" b="1" dirty="0"/>
              <a:t>2. Характеристика </a:t>
            </a:r>
            <a:r>
              <a:rPr lang="ru-RU" b="1" dirty="0" err="1"/>
              <a:t>видів</a:t>
            </a:r>
            <a:r>
              <a:rPr lang="ru-RU" b="1" dirty="0"/>
              <a:t> </a:t>
            </a:r>
            <a:r>
              <a:rPr lang="ru-RU" b="1" dirty="0" err="1"/>
              <a:t>роздрібної</a:t>
            </a:r>
            <a:r>
              <a:rPr lang="ru-RU" b="1" dirty="0"/>
              <a:t> </a:t>
            </a:r>
            <a:r>
              <a:rPr lang="ru-RU" b="1" dirty="0" err="1"/>
              <a:t>торгівлі</a:t>
            </a:r>
            <a:r>
              <a:rPr lang="ru-RU" b="1" dirty="0"/>
              <a:t>.</a:t>
            </a:r>
          </a:p>
          <a:p>
            <a:pPr algn="ctr"/>
            <a:endParaRPr lang="ru-RU" b="1" dirty="0"/>
          </a:p>
          <a:p>
            <a:pPr algn="just"/>
            <a:r>
              <a:rPr lang="uk-UA" dirty="0"/>
              <a:t>Магазині торгові формати:</a:t>
            </a:r>
          </a:p>
          <a:p>
            <a:pPr algn="just"/>
            <a:endParaRPr lang="uk-UA" dirty="0"/>
          </a:p>
          <a:p>
            <a:pPr marL="342900" indent="-342900" algn="just">
              <a:buAutoNum type="arabicParenR"/>
            </a:pPr>
            <a:r>
              <a:rPr lang="uk-UA" dirty="0"/>
              <a:t>Супермаркети </a:t>
            </a:r>
            <a:r>
              <a:rPr lang="ru-RU" dirty="0" err="1"/>
              <a:t>це</a:t>
            </a:r>
            <a:r>
              <a:rPr lang="ru-RU" dirty="0"/>
              <a:t> </a:t>
            </a:r>
            <a:r>
              <a:rPr lang="ru-RU" dirty="0" err="1"/>
              <a:t>магазини</a:t>
            </a:r>
            <a:r>
              <a:rPr lang="ru-RU" dirty="0"/>
              <a:t> з торговою </a:t>
            </a:r>
            <a:r>
              <a:rPr lang="ru-RU" dirty="0" err="1"/>
              <a:t>площею</a:t>
            </a:r>
            <a:r>
              <a:rPr lang="ru-RU" dirty="0"/>
              <a:t> </a:t>
            </a:r>
            <a:r>
              <a:rPr lang="ru-RU" dirty="0" err="1"/>
              <a:t>від</a:t>
            </a:r>
            <a:r>
              <a:rPr lang="ru-RU" dirty="0"/>
              <a:t> 600 до 2000 кв. </a:t>
            </a:r>
            <a:r>
              <a:rPr lang="ru-RU" dirty="0" err="1"/>
              <a:t>метрів</a:t>
            </a:r>
            <a:r>
              <a:rPr lang="ru-RU" dirty="0"/>
              <a:t>, </a:t>
            </a:r>
            <a:r>
              <a:rPr lang="ru-RU" dirty="0" err="1"/>
              <a:t>торгові</a:t>
            </a:r>
            <a:r>
              <a:rPr lang="ru-RU" dirty="0"/>
              <a:t> </a:t>
            </a:r>
            <a:r>
              <a:rPr lang="ru-RU" dirty="0" err="1"/>
              <a:t>зали</a:t>
            </a:r>
            <a:r>
              <a:rPr lang="ru-RU" dirty="0"/>
              <a:t> </a:t>
            </a:r>
            <a:r>
              <a:rPr lang="ru-RU" dirty="0" err="1"/>
              <a:t>деяких</a:t>
            </a:r>
            <a:r>
              <a:rPr lang="ru-RU" dirty="0"/>
              <a:t> з них </a:t>
            </a:r>
            <a:r>
              <a:rPr lang="ru-RU" dirty="0" err="1"/>
              <a:t>можуть</a:t>
            </a:r>
            <a:r>
              <a:rPr lang="ru-RU" dirty="0"/>
              <a:t> </a:t>
            </a:r>
            <a:r>
              <a:rPr lang="ru-RU" dirty="0" err="1"/>
              <a:t>досягати</a:t>
            </a:r>
            <a:r>
              <a:rPr lang="ru-RU" dirty="0"/>
              <a:t> й 4000 кв. </a:t>
            </a:r>
            <a:r>
              <a:rPr lang="ru-RU" dirty="0" err="1"/>
              <a:t>метрів</a:t>
            </a:r>
            <a:r>
              <a:rPr lang="ru-RU" dirty="0"/>
              <a:t>, але </a:t>
            </a:r>
            <a:r>
              <a:rPr lang="ru-RU" dirty="0" err="1"/>
              <a:t>частіш</a:t>
            </a:r>
            <a:r>
              <a:rPr lang="ru-RU" dirty="0"/>
              <a:t> за все – </a:t>
            </a:r>
            <a:r>
              <a:rPr lang="ru-RU" dirty="0" err="1"/>
              <a:t>це</a:t>
            </a:r>
            <a:r>
              <a:rPr lang="ru-RU" dirty="0"/>
              <a:t> </a:t>
            </a:r>
            <a:r>
              <a:rPr lang="ru-RU" dirty="0" err="1"/>
              <a:t>площі</a:t>
            </a:r>
            <a:r>
              <a:rPr lang="ru-RU" dirty="0"/>
              <a:t> в 1-1,5 тис. кв. </a:t>
            </a:r>
            <a:r>
              <a:rPr lang="ru-RU" dirty="0" err="1"/>
              <a:t>метри</a:t>
            </a:r>
            <a:r>
              <a:rPr lang="ru-RU" dirty="0"/>
              <a:t>, </a:t>
            </a:r>
            <a:r>
              <a:rPr lang="ru-RU" dirty="0" err="1"/>
              <a:t>які</a:t>
            </a:r>
            <a:r>
              <a:rPr lang="ru-RU" dirty="0"/>
              <a:t> </a:t>
            </a:r>
            <a:r>
              <a:rPr lang="ru-RU" dirty="0" err="1"/>
              <a:t>пропонують</a:t>
            </a:r>
            <a:r>
              <a:rPr lang="ru-RU" dirty="0"/>
              <a:t> широкий </a:t>
            </a:r>
            <a:r>
              <a:rPr lang="ru-RU" dirty="0" err="1"/>
              <a:t>товарний</a:t>
            </a:r>
            <a:r>
              <a:rPr lang="ru-RU" dirty="0"/>
              <a:t> </a:t>
            </a:r>
            <a:r>
              <a:rPr lang="ru-RU" dirty="0" err="1"/>
              <a:t>асортимент</a:t>
            </a:r>
            <a:r>
              <a:rPr lang="ru-RU" dirty="0"/>
              <a:t> – </a:t>
            </a:r>
            <a:r>
              <a:rPr lang="ru-RU" dirty="0" err="1"/>
              <a:t>від</a:t>
            </a:r>
            <a:r>
              <a:rPr lang="ru-RU" dirty="0"/>
              <a:t> 4 до 20 </a:t>
            </a:r>
            <a:r>
              <a:rPr lang="ru-RU" dirty="0" err="1"/>
              <a:t>тисяч</a:t>
            </a:r>
            <a:r>
              <a:rPr lang="ru-RU" dirty="0"/>
              <a:t> </a:t>
            </a:r>
            <a:r>
              <a:rPr lang="ru-RU" dirty="0" err="1"/>
              <a:t>найменувань</a:t>
            </a:r>
            <a:r>
              <a:rPr lang="ru-RU" dirty="0"/>
              <a:t> (</a:t>
            </a:r>
            <a:r>
              <a:rPr lang="ru-RU" dirty="0" err="1"/>
              <a:t>звичайно</a:t>
            </a:r>
            <a:r>
              <a:rPr lang="ru-RU" dirty="0"/>
              <a:t> 10-15 </a:t>
            </a:r>
            <a:r>
              <a:rPr lang="ru-RU" dirty="0" err="1"/>
              <a:t>тисяч</a:t>
            </a:r>
            <a:r>
              <a:rPr lang="ru-RU" dirty="0"/>
              <a:t> </a:t>
            </a:r>
            <a:r>
              <a:rPr lang="ru-RU" dirty="0" err="1"/>
              <a:t>товарних</a:t>
            </a:r>
            <a:r>
              <a:rPr lang="ru-RU" dirty="0"/>
              <a:t> </a:t>
            </a:r>
            <a:r>
              <a:rPr lang="ru-RU" dirty="0" err="1"/>
              <a:t>позицій</a:t>
            </a:r>
            <a:r>
              <a:rPr lang="ru-RU" dirty="0"/>
              <a:t>, </a:t>
            </a:r>
            <a:r>
              <a:rPr lang="ru-RU" dirty="0" err="1"/>
              <a:t>приблизно</a:t>
            </a:r>
            <a:r>
              <a:rPr lang="ru-RU" dirty="0"/>
              <a:t> 80% </a:t>
            </a:r>
            <a:r>
              <a:rPr lang="ru-RU" dirty="0" err="1"/>
              <a:t>із</a:t>
            </a:r>
            <a:r>
              <a:rPr lang="ru-RU" dirty="0"/>
              <a:t> </a:t>
            </a:r>
            <a:r>
              <a:rPr lang="ru-RU" dirty="0" err="1"/>
              <a:t>яких</a:t>
            </a:r>
            <a:r>
              <a:rPr lang="ru-RU" dirty="0"/>
              <a:t> </a:t>
            </a:r>
            <a:r>
              <a:rPr lang="ru-RU" dirty="0" err="1"/>
              <a:t>складають</a:t>
            </a:r>
            <a:r>
              <a:rPr lang="ru-RU" dirty="0"/>
              <a:t> </a:t>
            </a:r>
            <a:r>
              <a:rPr lang="ru-RU" dirty="0" err="1"/>
              <a:t>продовольчі</a:t>
            </a:r>
            <a:r>
              <a:rPr lang="ru-RU" dirty="0"/>
              <a:t> </a:t>
            </a:r>
            <a:r>
              <a:rPr lang="ru-RU" dirty="0" err="1"/>
              <a:t>товари</a:t>
            </a:r>
            <a:r>
              <a:rPr lang="ru-RU" dirty="0"/>
              <a:t>). </a:t>
            </a:r>
            <a:r>
              <a:rPr lang="ru-RU" dirty="0" err="1"/>
              <a:t>Зосереджені</a:t>
            </a:r>
            <a:r>
              <a:rPr lang="ru-RU" dirty="0"/>
              <a:t> </a:t>
            </a:r>
            <a:r>
              <a:rPr lang="ru-RU" dirty="0" err="1"/>
              <a:t>супермаркети</a:t>
            </a:r>
            <a:r>
              <a:rPr lang="ru-RU" dirty="0"/>
              <a:t> в самих </a:t>
            </a:r>
            <a:r>
              <a:rPr lang="ru-RU" dirty="0" err="1"/>
              <a:t>різних</a:t>
            </a:r>
            <a:r>
              <a:rPr lang="ru-RU" dirty="0"/>
              <a:t> районах, але </a:t>
            </a:r>
            <a:r>
              <a:rPr lang="ru-RU" dirty="0" err="1"/>
              <a:t>тягнуться</a:t>
            </a:r>
            <a:r>
              <a:rPr lang="ru-RU" dirty="0"/>
              <a:t> до центру та густо </a:t>
            </a:r>
            <a:r>
              <a:rPr lang="ru-RU" dirty="0" err="1"/>
              <a:t>заселених</a:t>
            </a:r>
            <a:r>
              <a:rPr lang="ru-RU" dirty="0"/>
              <a:t> </a:t>
            </a:r>
            <a:r>
              <a:rPr lang="ru-RU" dirty="0" err="1"/>
              <a:t>міських</a:t>
            </a:r>
            <a:r>
              <a:rPr lang="ru-RU" dirty="0"/>
              <a:t> </a:t>
            </a:r>
            <a:r>
              <a:rPr lang="ru-RU" dirty="0" err="1"/>
              <a:t>територій</a:t>
            </a:r>
            <a:r>
              <a:rPr lang="ru-RU" dirty="0"/>
              <a:t>.</a:t>
            </a:r>
            <a:endParaRPr lang="uk-UA" dirty="0"/>
          </a:p>
        </p:txBody>
      </p:sp>
    </p:spTree>
    <p:extLst>
      <p:ext uri="{BB962C8B-B14F-4D97-AF65-F5344CB8AC3E}">
        <p14:creationId xmlns:p14="http://schemas.microsoft.com/office/powerpoint/2010/main" val="970397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A7CF691-0B8D-4573-8F4C-01C6184AF5F6}"/>
              </a:ext>
            </a:extLst>
          </p:cNvPr>
          <p:cNvSpPr/>
          <p:nvPr/>
        </p:nvSpPr>
        <p:spPr>
          <a:xfrm>
            <a:off x="1385740" y="2274838"/>
            <a:ext cx="9049732" cy="3416320"/>
          </a:xfrm>
          <a:prstGeom prst="rect">
            <a:avLst/>
          </a:prstGeom>
        </p:spPr>
        <p:txBody>
          <a:bodyPr wrap="square">
            <a:spAutoFit/>
          </a:bodyPr>
          <a:lstStyle/>
          <a:p>
            <a:r>
              <a:rPr lang="uk-UA" dirty="0"/>
              <a:t>2) Гіпермаркети набагато більші, їх торгова площа, як правило, перевищує 5 тисяч </a:t>
            </a:r>
            <a:r>
              <a:rPr lang="uk-UA" dirty="0" err="1"/>
              <a:t>кв</a:t>
            </a:r>
            <a:r>
              <a:rPr lang="uk-UA" dirty="0"/>
              <a:t>. метрів, але може досягати й 20 тисяч </a:t>
            </a:r>
            <a:r>
              <a:rPr lang="uk-UA" dirty="0" err="1"/>
              <a:t>кв.метрів</a:t>
            </a:r>
            <a:r>
              <a:rPr lang="uk-UA" dirty="0"/>
              <a:t>, пропонований ними асортимент перевищує 30 тисяч позицій, а в окремих - досягає й 60 тисяч найме- </a:t>
            </a:r>
            <a:r>
              <a:rPr lang="uk-UA" dirty="0" err="1"/>
              <a:t>нувань</a:t>
            </a:r>
            <a:r>
              <a:rPr lang="uk-UA" dirty="0"/>
              <a:t>, частка продовольчих товарів тут менша, ніж у супермаркетах – 60 - 65%. Гіпермаркети пропонують менш високу якість обслуговування, що компенсується великим торговим простором, по істині гігантським асортиментом й відносно низькими цінами. Гіпермаркети характеризуються ефективною організацією торгівлі, наданням споживачам спеціальних транспортних засобів, наявність просторого паркування. Вони охоплюють частину середнього ринкового сегменту, але більшою мірою орієнтуються на економічний масовий ринок, маючи більш низьку торгову націнку, ніж супермаркети.</a:t>
            </a:r>
          </a:p>
        </p:txBody>
      </p:sp>
    </p:spTree>
    <p:extLst>
      <p:ext uri="{BB962C8B-B14F-4D97-AF65-F5344CB8AC3E}">
        <p14:creationId xmlns:p14="http://schemas.microsoft.com/office/powerpoint/2010/main" val="82085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48FCE3-3164-41AA-9652-6691D06D79BC}"/>
              </a:ext>
            </a:extLst>
          </p:cNvPr>
          <p:cNvSpPr/>
          <p:nvPr/>
        </p:nvSpPr>
        <p:spPr>
          <a:xfrm>
            <a:off x="1668544" y="1951424"/>
            <a:ext cx="9144000" cy="2308324"/>
          </a:xfrm>
          <a:prstGeom prst="rect">
            <a:avLst/>
          </a:prstGeom>
        </p:spPr>
        <p:txBody>
          <a:bodyPr wrap="square">
            <a:spAutoFit/>
          </a:bodyPr>
          <a:lstStyle/>
          <a:p>
            <a:r>
              <a:rPr lang="uk-UA" dirty="0"/>
              <a:t>3) Дрібнооптові магазини „кеш </a:t>
            </a:r>
            <a:r>
              <a:rPr lang="uk-UA" dirty="0" err="1"/>
              <a:t>енд</a:t>
            </a:r>
            <a:r>
              <a:rPr lang="uk-UA" dirty="0"/>
              <a:t> кері”, які більш схожі на гіпермаркети і також мають великі торгові площі (як правило, 8-10 </a:t>
            </a:r>
            <a:r>
              <a:rPr lang="uk-UA" dirty="0" err="1"/>
              <a:t>тис.кв.метрів</a:t>
            </a:r>
            <a:r>
              <a:rPr lang="uk-UA" dirty="0"/>
              <a:t>), широкий асортимент товару (20-40 тис. позицій), пропонують відносно низькі ціни, які орієнтуються на ціни відкритих ринків. Їх відмінність полягає в об’єднанні торгових та складських площ, а також в пропозиції товару відносно крупними партіями, оскільки вони орієнтуються перш за все на дрібнооптового покупця. Цей формат поєднує дрібнооптовий та роздрібний формати. Розташовуються вони переважно в периферійних зонах.</a:t>
            </a:r>
          </a:p>
        </p:txBody>
      </p:sp>
    </p:spTree>
    <p:extLst>
      <p:ext uri="{BB962C8B-B14F-4D97-AF65-F5344CB8AC3E}">
        <p14:creationId xmlns:p14="http://schemas.microsoft.com/office/powerpoint/2010/main" val="3348199466"/>
      </p:ext>
    </p:extLst>
  </p:cSld>
  <p:clrMapOvr>
    <a:masterClrMapping/>
  </p:clrMapOvr>
</p:sld>
</file>

<file path=ppt/theme/theme1.xml><?xml version="1.0" encoding="utf-8"?>
<a:theme xmlns:a="http://schemas.openxmlformats.org/drawingml/2006/main" name="Туман">
  <a:themeElements>
    <a:clrScheme name="Туман">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Туман">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уман">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Туман</Template>
  <TotalTime>88</TotalTime>
  <Words>3050</Words>
  <Application>Microsoft Office PowerPoint</Application>
  <PresentationFormat>Широкоэкранный</PresentationFormat>
  <Paragraphs>101</Paragraphs>
  <Slides>33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33</vt:i4>
      </vt:variant>
    </vt:vector>
  </HeadingPairs>
  <TitlesOfParts>
    <vt:vector size="36" baseType="lpstr">
      <vt:lpstr>Arial</vt:lpstr>
      <vt:lpstr>Century Gothic</vt:lpstr>
      <vt:lpstr>Туман</vt:lpstr>
      <vt:lpstr>ЕКОНОМІЧНА ХАРАКТЕРИСТИКА РОЗДРІБНОЇ ТОРГІВЛІ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Катерина Бужимська</dc:creator>
  <cp:lastModifiedBy>Катерина Бужимська</cp:lastModifiedBy>
  <cp:revision>11</cp:revision>
  <dcterms:created xsi:type="dcterms:W3CDTF">2020-11-24T06:18:45Z</dcterms:created>
  <dcterms:modified xsi:type="dcterms:W3CDTF">2021-09-12T06:12:21Z</dcterms:modified>
</cp:coreProperties>
</file>