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500" r:id="rId3"/>
    <p:sldId id="516" r:id="rId4"/>
    <p:sldId id="533" r:id="rId5"/>
    <p:sldId id="517" r:id="rId6"/>
    <p:sldId id="534" r:id="rId7"/>
    <p:sldId id="535" r:id="rId8"/>
    <p:sldId id="518" r:id="rId9"/>
    <p:sldId id="541" r:id="rId10"/>
    <p:sldId id="542" r:id="rId11"/>
    <p:sldId id="531" r:id="rId12"/>
    <p:sldId id="543" r:id="rId13"/>
    <p:sldId id="544" r:id="rId14"/>
    <p:sldId id="545" r:id="rId15"/>
    <p:sldId id="537" r:id="rId16"/>
    <p:sldId id="538" r:id="rId17"/>
    <p:sldId id="522" r:id="rId18"/>
    <p:sldId id="546" r:id="rId19"/>
    <p:sldId id="539" r:id="rId20"/>
    <p:sldId id="547" r:id="rId21"/>
    <p:sldId id="548" r:id="rId22"/>
    <p:sldId id="540" r:id="rId23"/>
    <p:sldId id="549" r:id="rId24"/>
    <p:sldId id="550" r:id="rId25"/>
    <p:sldId id="551" r:id="rId26"/>
    <p:sldId id="552" r:id="rId27"/>
    <p:sldId id="508" r:id="rId28"/>
    <p:sldId id="509" r:id="rId29"/>
    <p:sldId id="510" r:id="rId30"/>
    <p:sldId id="513" r:id="rId31"/>
    <p:sldId id="523" r:id="rId32"/>
    <p:sldId id="529" r:id="rId33"/>
    <p:sldId id="553" r:id="rId34"/>
    <p:sldId id="526" r:id="rId35"/>
    <p:sldId id="527" r:id="rId36"/>
    <p:sldId id="528" r:id="rId37"/>
    <p:sldId id="525" r:id="rId38"/>
    <p:sldId id="524" r:id="rId39"/>
    <p:sldId id="530" r:id="rId40"/>
    <p:sldId id="554" r:id="rId41"/>
    <p:sldId id="555" r:id="rId42"/>
    <p:sldId id="556" r:id="rId43"/>
    <p:sldId id="310" r:id="rId4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40CFEA-F9DD-4FAA-8A89-F5C49BA9A64A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D86FF5-B06B-4D5E-A4DF-6192228041B3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03320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6FF5-B06B-4D5E-A4DF-6192228041B3}" type="slidenum">
              <a:rPr lang="uk-UA" smtClean="0"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7644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D86FF5-B06B-4D5E-A4DF-6192228041B3}" type="slidenum">
              <a:rPr lang="uk-UA" smtClean="0"/>
              <a:t>32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46476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D86FF5-B06B-4D5E-A4DF-6192228041B3}" type="slidenum">
              <a:rPr lang="uk-UA" smtClean="0"/>
              <a:t>40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2190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81113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19308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9136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964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67676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24846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264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7248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7395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02672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7217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uk-U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uk-U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481DD3-158A-4718-959A-B530ED523914}" type="datetimeFigureOut">
              <a:rPr lang="uk-UA" smtClean="0"/>
              <a:t>06.04.2026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C2613-3046-40A5-AA42-BA0D7BFB8007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302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developer.cisco.com/cm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developer.cisco.com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4841" y="659877"/>
            <a:ext cx="9412586" cy="3855748"/>
          </a:xfrm>
        </p:spPr>
        <p:txBody>
          <a:bodyPr>
            <a:normAutofit/>
          </a:bodyPr>
          <a:lstStyle/>
          <a:p>
            <a:r>
              <a:rPr lang="uk-UA" dirty="0"/>
              <a:t>ЛЕКЦІЯ </a:t>
            </a:r>
            <a:r>
              <a:rPr lang="en-US" dirty="0"/>
              <a:t>8</a:t>
            </a:r>
            <a:br>
              <a:rPr lang="uk-UA" dirty="0"/>
            </a:br>
            <a:br>
              <a:rPr lang="uk-UA" dirty="0"/>
            </a:br>
            <a:r>
              <a:rPr lang="uk-UA" b="1" dirty="0"/>
              <a:t>Платформи </a:t>
            </a:r>
            <a:r>
              <a:rPr lang="en-US" b="1" dirty="0"/>
              <a:t>Cisco</a:t>
            </a:r>
            <a:br>
              <a:rPr lang="uk-UA" b="1" dirty="0"/>
            </a:br>
            <a:endParaRPr lang="uk-UA" sz="4000" b="1" dirty="0"/>
          </a:p>
        </p:txBody>
      </p:sp>
    </p:spTree>
    <p:extLst>
      <p:ext uri="{BB962C8B-B14F-4D97-AF65-F5344CB8AC3E}">
        <p14:creationId xmlns:p14="http://schemas.microsoft.com/office/powerpoint/2010/main" val="2918967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3097EEC-24D5-483D-8B92-EFEACA693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081" y="515143"/>
            <a:ext cx="5522651" cy="4020997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40B860A-91BB-42A7-BE37-B336CFEEBFD2}"/>
              </a:ext>
            </a:extLst>
          </p:cNvPr>
          <p:cNvSpPr txBox="1">
            <a:spLocks/>
          </p:cNvSpPr>
          <p:nvPr/>
        </p:nvSpPr>
        <p:spPr>
          <a:xfrm>
            <a:off x="5747884" y="91422"/>
            <a:ext cx="887241" cy="3078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800" b="1"/>
              <a:t>Meraki</a:t>
            </a:r>
            <a:endParaRPr lang="uk-UA" sz="18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468EC1-1EE7-4366-89BF-207ACFDCA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4223" y="515143"/>
            <a:ext cx="5885155" cy="4376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8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902" y="544761"/>
            <a:ext cx="4617268" cy="30223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6" y="3567065"/>
            <a:ext cx="5673504" cy="31913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9336" y="544761"/>
            <a:ext cx="48575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Cisco Meraki </a:t>
            </a:r>
            <a:r>
              <a:rPr lang="en-US" i="1" dirty="0"/>
              <a:t>Cloud Managed Networking solution</a:t>
            </a:r>
            <a:endParaRPr lang="uk-UA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3350" y="4056625"/>
            <a:ext cx="5343592" cy="28013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857512" y="3567065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CiscoSans"/>
              </a:rPr>
              <a:t>Python SDK for Meraki</a:t>
            </a:r>
            <a:endParaRPr lang="uk-U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013" y="1039162"/>
            <a:ext cx="3938150" cy="240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6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8D8831E-F456-454E-9795-98FDCD36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341" y="349623"/>
            <a:ext cx="10905565" cy="582733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Application Hosting</a:t>
            </a:r>
            <a:endParaRPr lang="uk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06CA3A-CDF1-4EDF-937A-5F2BB0C33B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2" y="681038"/>
            <a:ext cx="6015232" cy="410611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0F04F649-683B-4E6D-8020-186999FD24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" y="4948517"/>
            <a:ext cx="4414052" cy="184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8F7FA4-AB90-4E80-B376-E38B3AB43A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6090" y="681038"/>
            <a:ext cx="5975910" cy="2781019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0E17CEA-D2B5-47C1-9C99-037CB1585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08" y="3274127"/>
            <a:ext cx="4810498" cy="154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C62333C-C7BA-40CF-B997-4D533EDF2E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631" y="4948517"/>
            <a:ext cx="4414052" cy="196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76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EF0E8E-9492-49E4-B440-FC04C5246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8259" y="231370"/>
            <a:ext cx="3680012" cy="40658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b="1" dirty="0"/>
              <a:t>Automation and Analytics</a:t>
            </a:r>
            <a:endParaRPr lang="uk-UA" sz="24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9B320B-94CC-496C-91CD-999F82D11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7" y="1919226"/>
            <a:ext cx="5378364" cy="14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45A91BB-3873-444C-AD6C-C3DFF0E929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8" y="3554707"/>
            <a:ext cx="4331320" cy="297049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8DD8D2-8E1A-4DF5-8BCD-AF7FDF0B3A2D}"/>
              </a:ext>
            </a:extLst>
          </p:cNvPr>
          <p:cNvSpPr txBox="1"/>
          <p:nvPr/>
        </p:nvSpPr>
        <p:spPr>
          <a:xfrm>
            <a:off x="71717" y="637956"/>
            <a:ext cx="529814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 err="1"/>
              <a:t>Cisco</a:t>
            </a:r>
            <a:r>
              <a:rPr lang="uk-UA" sz="1600" b="1" dirty="0"/>
              <a:t> </a:t>
            </a:r>
            <a:r>
              <a:rPr lang="uk-UA" sz="1600" b="1" dirty="0" err="1"/>
              <a:t>Business</a:t>
            </a:r>
            <a:r>
              <a:rPr lang="uk-UA" sz="1600" b="1" dirty="0"/>
              <a:t> </a:t>
            </a:r>
            <a:r>
              <a:rPr lang="uk-UA" sz="1600" b="1" dirty="0" err="1"/>
              <a:t>Dashboard</a:t>
            </a:r>
            <a:r>
              <a:rPr lang="uk-UA" sz="1600" b="1" dirty="0"/>
              <a:t> </a:t>
            </a:r>
            <a:r>
              <a:rPr lang="uk-UA" sz="1600" dirty="0"/>
              <a:t>забезпечує управління мережею та її життєвим циклом для мереж, побудованих на базі маршрутизаторів, комутаторів та бездротових точок доступу серій </a:t>
            </a:r>
            <a:r>
              <a:rPr lang="uk-UA" sz="1600" dirty="0" err="1"/>
              <a:t>Cisco</a:t>
            </a:r>
            <a:r>
              <a:rPr lang="uk-UA" sz="1600" dirty="0"/>
              <a:t> 100–500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0114CEE-D71B-4FE0-9131-6611CFE8A40F}"/>
              </a:ext>
            </a:extLst>
          </p:cNvPr>
          <p:cNvSpPr txBox="1"/>
          <p:nvPr/>
        </p:nvSpPr>
        <p:spPr>
          <a:xfrm>
            <a:off x="5585012" y="637956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b="1" dirty="0" err="1"/>
              <a:t>Cisco</a:t>
            </a:r>
            <a:r>
              <a:rPr lang="uk-UA" sz="1600" b="1" dirty="0"/>
              <a:t> </a:t>
            </a:r>
            <a:r>
              <a:rPr lang="uk-UA" sz="1600" b="1" dirty="0" err="1"/>
              <a:t>Spaces</a:t>
            </a:r>
            <a:r>
              <a:rPr lang="uk-UA" sz="1600" b="1" dirty="0"/>
              <a:t> </a:t>
            </a:r>
            <a:r>
              <a:rPr lang="uk-UA" sz="1600" b="1" dirty="0" err="1"/>
              <a:t>Location</a:t>
            </a:r>
            <a:r>
              <a:rPr lang="uk-UA" sz="1600" b="1" dirty="0"/>
              <a:t> </a:t>
            </a:r>
            <a:r>
              <a:rPr lang="uk-UA" sz="1600" b="1" dirty="0" err="1"/>
              <a:t>Cloud</a:t>
            </a:r>
            <a:r>
              <a:rPr lang="uk-UA" sz="1600" b="1" dirty="0"/>
              <a:t> </a:t>
            </a:r>
            <a:r>
              <a:rPr lang="uk-UA" sz="1600" dirty="0"/>
              <a:t>— це REST-API, що надається </a:t>
            </a:r>
            <a:r>
              <a:rPr lang="uk-UA" sz="1600" dirty="0" err="1"/>
              <a:t>ApiServer</a:t>
            </a:r>
            <a:r>
              <a:rPr lang="uk-UA" sz="1600" dirty="0"/>
              <a:t> для роботи з картами та пристроями. </a:t>
            </a:r>
            <a:r>
              <a:rPr lang="uk-UA" sz="1600" dirty="0" err="1"/>
              <a:t>ApiServer</a:t>
            </a:r>
            <a:r>
              <a:rPr lang="uk-UA" sz="1600" dirty="0"/>
              <a:t> — це сервіс </a:t>
            </a:r>
            <a:r>
              <a:rPr lang="uk-UA" sz="1600" dirty="0" err="1"/>
              <a:t>бекенду</a:t>
            </a:r>
            <a:r>
              <a:rPr lang="uk-UA" sz="1600" dirty="0"/>
              <a:t>, який обробляє запити щодо пристроїв, історії та карт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4218E2F-B0FE-4F2F-B7E6-37E027CDD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5012" y="2391432"/>
            <a:ext cx="6249962" cy="31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274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E8BC15A9-8C9E-4882-B743-16AE08A295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59" y="445342"/>
            <a:ext cx="4896923" cy="15165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806D39-9BA4-47A9-88C8-885B1FF8C0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959" y="2069503"/>
            <a:ext cx="4896923" cy="1776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4BC82D-2C4E-4FEE-9050-504434BC209C}"/>
              </a:ext>
            </a:extLst>
          </p:cNvPr>
          <p:cNvSpPr txBox="1"/>
          <p:nvPr/>
        </p:nvSpPr>
        <p:spPr>
          <a:xfrm>
            <a:off x="4087906" y="22222"/>
            <a:ext cx="29224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Network Device Services</a:t>
            </a:r>
            <a:endParaRPr lang="uk-UA" b="1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D191A8-C6E9-4BDE-8FD5-F824DD3FD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267" y="4034728"/>
            <a:ext cx="4903615" cy="140684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69AEB-EE55-4CDF-B163-011FC36467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8630" y="472520"/>
            <a:ext cx="5399576" cy="298365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1C87671-1A82-4C9D-A38E-53D91BA56D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6973" y="3678236"/>
            <a:ext cx="5308910" cy="307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26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152" y="141680"/>
            <a:ext cx="11374925" cy="6530724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/>
              <a:t>Cisco Metrics Search Engine</a:t>
            </a:r>
          </a:p>
          <a:p>
            <a:pPr marL="0" indent="0" algn="ctr">
              <a:buNone/>
            </a:pPr>
            <a:endParaRPr lang="en-US" sz="1800" b="1" dirty="0"/>
          </a:p>
          <a:p>
            <a:endParaRPr lang="uk-UA" dirty="0"/>
          </a:p>
        </p:txBody>
      </p:sp>
      <p:sp>
        <p:nvSpPr>
          <p:cNvPr id="4" name="Rectangle 3"/>
          <p:cNvSpPr/>
          <p:nvPr/>
        </p:nvSpPr>
        <p:spPr>
          <a:xfrm>
            <a:off x="5930476" y="594583"/>
            <a:ext cx="630121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hlinkClick r:id="rId2"/>
              </a:rPr>
              <a:t>CMSE</a:t>
            </a:r>
            <a:r>
              <a:rPr lang="en-US" sz="1400" dirty="0"/>
              <a:t> - </a:t>
            </a:r>
            <a:r>
              <a:rPr lang="ru-RU" sz="1400" dirty="0"/>
              <a:t>це пошукова система, яка полегшує пошук метрик, телеметрії та приладів </a:t>
            </a:r>
            <a:r>
              <a:rPr lang="en-US" sz="1400" dirty="0"/>
              <a:t>Cisco, </a:t>
            </a:r>
            <a:r>
              <a:rPr lang="ru-RU" sz="1400" dirty="0"/>
              <a:t>вбудованих в продукти </a:t>
            </a:r>
            <a:r>
              <a:rPr lang="en-US" sz="1400" dirty="0"/>
              <a:t>Cisco - </a:t>
            </a:r>
            <a:r>
              <a:rPr lang="ru-RU" sz="1400" dirty="0"/>
              <a:t>маршрутизатори, комутатори, сервери, додатки, контролери тощо. Розробники програмного забезпечення, </a:t>
            </a:r>
            <a:r>
              <a:rPr lang="en-US" sz="1400" dirty="0"/>
              <a:t>DevOps </a:t>
            </a:r>
            <a:r>
              <a:rPr lang="ru-RU" sz="1400" dirty="0"/>
              <a:t>і фахівці з інженерії надійності сайтів (</a:t>
            </a:r>
            <a:r>
              <a:rPr lang="en-US" sz="1400" dirty="0"/>
              <a:t>Site Reliability Engineering </a:t>
            </a:r>
            <a:r>
              <a:rPr lang="ru-RU" sz="1400" dirty="0"/>
              <a:t>або </a:t>
            </a:r>
            <a:r>
              <a:rPr lang="en-US" sz="1400" dirty="0"/>
              <a:t>SRE), </a:t>
            </a:r>
            <a:r>
              <a:rPr lang="ru-RU" sz="1400" dirty="0"/>
              <a:t>які можуть не мати попереднього досвіду роботи з телеметрією, можуть використовувати звичну модель пошукової системи. Вона також надає підказки в коді про те, як використовувати знайдену телеметрію на практиці. Це досягається шляхом імпортування та агрегування коду в пошукову базу даних, яка індексується категоріально, за типом джерела.</a:t>
            </a:r>
            <a:br>
              <a:rPr lang="ru-RU" sz="1400" dirty="0"/>
            </a:br>
            <a:endParaRPr lang="ru-RU" sz="1400" dirty="0"/>
          </a:p>
          <a:p>
            <a:r>
              <a:rPr lang="ru-RU" sz="1400" dirty="0"/>
              <a:t>Наразі </a:t>
            </a:r>
            <a:r>
              <a:rPr lang="en-US" sz="1400" dirty="0"/>
              <a:t>CMSE </a:t>
            </a:r>
            <a:r>
              <a:rPr lang="ru-RU" sz="1400" dirty="0"/>
              <a:t>індексує:</a:t>
            </a:r>
            <a:br>
              <a:rPr lang="ru-RU" sz="1400" dirty="0"/>
            </a:br>
            <a:endParaRPr lang="ru-RU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ru-RU" sz="1400" dirty="0"/>
              <a:t>    документацію </a:t>
            </a:r>
            <a:r>
              <a:rPr lang="en-US" sz="1400" dirty="0"/>
              <a:t>Swagger </a:t>
            </a:r>
            <a:r>
              <a:rPr lang="ru-RU" sz="1400" dirty="0"/>
              <a:t>або </a:t>
            </a:r>
            <a:r>
              <a:rPr lang="en-US" sz="1400" dirty="0" err="1"/>
              <a:t>OpenAPI</a:t>
            </a:r>
            <a:r>
              <a:rPr lang="en-US" sz="1400" dirty="0"/>
              <a:t> </a:t>
            </a:r>
            <a:r>
              <a:rPr lang="ru-RU" sz="1400" dirty="0"/>
              <a:t>для популярних </a:t>
            </a:r>
            <a:r>
              <a:rPr lang="en-US" sz="1400" dirty="0"/>
              <a:t>RESTful API Cisco</a:t>
            </a:r>
            <a:endParaRPr lang="uk-UA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/>
              <a:t>   </a:t>
            </a:r>
            <a:r>
              <a:rPr lang="en-US" sz="1400" dirty="0"/>
              <a:t>YANG-</a:t>
            </a:r>
            <a:r>
              <a:rPr lang="ru-RU" sz="1400" dirty="0"/>
              <a:t>моделі для платформ </a:t>
            </a:r>
            <a:r>
              <a:rPr lang="en-US" sz="1400" dirty="0"/>
              <a:t>IOS-XE, IOS-XR </a:t>
            </a:r>
            <a:r>
              <a:rPr lang="ru-RU" sz="1400" dirty="0"/>
              <a:t>та </a:t>
            </a:r>
            <a:r>
              <a:rPr lang="en-US" sz="1400" dirty="0"/>
              <a:t>NX-OS</a:t>
            </a:r>
            <a:r>
              <a:rPr lang="uk-UA" sz="1400" dirty="0"/>
              <a:t> (</a:t>
            </a:r>
            <a:r>
              <a:rPr lang="uk-UA" sz="1400" i="1" dirty="0"/>
              <a:t>поки є тільки </a:t>
            </a:r>
            <a:r>
              <a:rPr lang="en-US" sz="1400" i="1" dirty="0"/>
              <a:t>IOS-XR</a:t>
            </a:r>
            <a:r>
              <a:rPr lang="en-US" sz="1400" dirty="0"/>
              <a:t>) </a:t>
            </a:r>
            <a:endParaRPr lang="uk-UA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/>
              <a:t>   </a:t>
            </a:r>
            <a:r>
              <a:rPr lang="ru-RU" sz="1400" dirty="0"/>
              <a:t>Об'єкти </a:t>
            </a:r>
            <a:r>
              <a:rPr lang="en-US" sz="1400" dirty="0"/>
              <a:t>SNMP MIB</a:t>
            </a:r>
            <a:endParaRPr lang="uk-UA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uk-UA" sz="1400" dirty="0"/>
              <a:t>    </a:t>
            </a:r>
            <a:r>
              <a:rPr lang="ru-RU" sz="1400" dirty="0"/>
              <a:t>Інструментарій команди </a:t>
            </a:r>
            <a:r>
              <a:rPr lang="en-US" sz="1400" dirty="0"/>
              <a:t>CLI 'show'</a:t>
            </a:r>
          </a:p>
          <a:p>
            <a:br>
              <a:rPr lang="en-US" sz="1400" dirty="0"/>
            </a:b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13" y="766599"/>
            <a:ext cx="5608324" cy="19265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3" y="2918540"/>
            <a:ext cx="5608324" cy="36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233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6" y="295590"/>
            <a:ext cx="11911112" cy="621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854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779" y="135802"/>
            <a:ext cx="11470741" cy="64460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Security</a:t>
            </a:r>
            <a:endParaRPr lang="uk-UA" sz="2000" b="1" dirty="0"/>
          </a:p>
          <a:p>
            <a:pPr marL="0" indent="0">
              <a:buNone/>
            </a:pPr>
            <a:endParaRPr lang="uk-UA" sz="20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D7EEF5-A741-47E0-8C5E-BD1A87EED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149" y="605967"/>
            <a:ext cx="11831371" cy="40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42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0A44BF4-15EF-4130-8F9F-79D322DE0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2972" y="175325"/>
            <a:ext cx="5815841" cy="2469263"/>
          </a:xfr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3783195-3C70-486E-8C94-459FC830E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92" y="2790637"/>
            <a:ext cx="57150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9BC7B895-BC91-41A1-8D77-E205E02DC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734" y="175325"/>
            <a:ext cx="4262842" cy="382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BE1898-D620-4E73-B246-5776F04B6D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363" y="4004703"/>
            <a:ext cx="5504045" cy="99601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37C9DA-C9A8-4625-9FDF-E594823C0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294" y="4844910"/>
            <a:ext cx="5916706" cy="183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9126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490" y="774003"/>
            <a:ext cx="4535787" cy="58485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Zero trust </a:t>
            </a:r>
            <a:r>
              <a:rPr lang="ru-RU" sz="1600" dirty="0"/>
              <a:t>це підхід до безпеки мережевих систем, при якому кожен запит перевіряється незалежно - незалежно від атрибутів таких як джерело запиту - при цьому надаючи всім учасникам найменш привілейований доступ і працює з припущенням, що мережа може бути скомпрометована.</a:t>
            </a:r>
          </a:p>
        </p:txBody>
      </p:sp>
      <p:sp>
        <p:nvSpPr>
          <p:cNvPr id="4" name="Rectangle 3"/>
          <p:cNvSpPr/>
          <p:nvPr/>
        </p:nvSpPr>
        <p:spPr>
          <a:xfrm>
            <a:off x="4224764" y="190123"/>
            <a:ext cx="1116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Zero trust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3053"/>
            <a:ext cx="5546233" cy="15287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005" y="3866333"/>
            <a:ext cx="1371884" cy="5996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24261" y="706170"/>
            <a:ext cx="706773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Основні принципи "</a:t>
            </a:r>
            <a:r>
              <a:rPr lang="en-US" sz="1600" dirty="0"/>
              <a:t>Zero Trust":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ru-RU" sz="1600" b="1" dirty="0"/>
              <a:t>Не довіряти за замовчуванням</a:t>
            </a:r>
            <a:r>
              <a:rPr lang="ru-RU" sz="1600" dirty="0"/>
              <a:t>: Всі запити на доступ розглядаються як потенційно небезпечні, навіть якщо вони від користувачів або пристроїв всередині мережі.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ru-RU" sz="1600" b="1" dirty="0"/>
              <a:t>Строго контролювати доступ</a:t>
            </a:r>
            <a:r>
              <a:rPr lang="ru-RU" sz="1600" dirty="0"/>
              <a:t>: Пристрої та користувачі отримують доступ лише до необхідних ресурсів для виконання своїх функцій.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ru-RU" sz="1600" b="1" dirty="0"/>
              <a:t>Вищий рівень ідентифікації і авторизації</a:t>
            </a:r>
            <a:r>
              <a:rPr lang="ru-RU" sz="1600" dirty="0"/>
              <a:t>: Кожний запит на доступ обов'язково перевіряється щодо правомірності.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ru-RU" sz="1600" b="1" dirty="0"/>
              <a:t>Строгий моніторинг і аналіз</a:t>
            </a:r>
            <a:r>
              <a:rPr lang="ru-RU" sz="1600" dirty="0"/>
              <a:t>: Постійний моніторинг активності користувачів і пристроїв для виявлення будь-яких аномальних або підозрілих дій.</a:t>
            </a:r>
          </a:p>
          <a:p>
            <a:pPr>
              <a:buFont typeface="+mj-lt"/>
              <a:buAutoNum type="arabicPeriod"/>
            </a:pPr>
            <a:r>
              <a:rPr lang="en-US" sz="1600" b="1" dirty="0"/>
              <a:t> </a:t>
            </a:r>
            <a:r>
              <a:rPr lang="ru-RU" sz="1600" b="1" dirty="0"/>
              <a:t>Шифрування</a:t>
            </a:r>
            <a:r>
              <a:rPr lang="ru-RU" sz="1600" dirty="0"/>
              <a:t>: Захист даних шляхом шифрування на різних рівнях мережевої архітектури.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7838" y="4607929"/>
            <a:ext cx="5954162" cy="160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46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77" y="144855"/>
            <a:ext cx="11669917" cy="65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/>
              <a:t>Розділ технології порталу </a:t>
            </a:r>
            <a:r>
              <a:rPr lang="en-US" sz="1800" b="1" dirty="0"/>
              <a:t>Cisco </a:t>
            </a:r>
            <a:r>
              <a:rPr lang="en-US" sz="1800" b="1" dirty="0" err="1"/>
              <a:t>DevNet</a:t>
            </a:r>
            <a:r>
              <a:rPr lang="uk-UA" sz="1800" b="1" dirty="0"/>
              <a:t> (</a:t>
            </a:r>
            <a:r>
              <a:rPr lang="en-US" sz="1800" b="1" dirty="0">
                <a:hlinkClick r:id="rId2"/>
              </a:rPr>
              <a:t>developer.cisco.com</a:t>
            </a:r>
            <a:r>
              <a:rPr lang="uk-UA" sz="1800" b="1" dirty="0"/>
              <a:t>)</a:t>
            </a:r>
            <a:endParaRPr lang="en-US" sz="1800" b="1" dirty="0"/>
          </a:p>
          <a:p>
            <a:pPr marL="0" indent="0">
              <a:buNone/>
            </a:pPr>
            <a:r>
              <a:rPr lang="ru-RU" sz="1800" dirty="0"/>
              <a:t>З метою полегшення розробникам аналізу всіх пропозицій </a:t>
            </a:r>
            <a:r>
              <a:rPr lang="en-US" sz="1800" dirty="0"/>
              <a:t>Cisco </a:t>
            </a:r>
            <a:r>
              <a:rPr lang="ru-RU" sz="1800" dirty="0"/>
              <a:t>для кожної групи технологій </a:t>
            </a:r>
            <a:r>
              <a:rPr lang="en-US" sz="1800" dirty="0"/>
              <a:t>Cisco Developer </a:t>
            </a:r>
            <a:r>
              <a:rPr lang="ru-RU" sz="1800" dirty="0"/>
              <a:t>створює Центри розробки (</a:t>
            </a:r>
            <a:r>
              <a:rPr lang="en-US" sz="1800" dirty="0"/>
              <a:t>Dev Centers), </a:t>
            </a:r>
            <a:r>
              <a:rPr lang="ru-RU" sz="1800" dirty="0"/>
              <a:t>і ці центри є зручним способом групування технологій разом. </a:t>
            </a:r>
            <a:r>
              <a:rPr lang="uk-UA" sz="1800" dirty="0"/>
              <a:t>За допомогою цих ресурсів розробники </a:t>
            </a:r>
            <a:r>
              <a:rPr lang="ru-RU" sz="1800" dirty="0"/>
              <a:t>можуть знайти всі відповідні ресурси для цієї технології, зокрема такі як посилання на відповідну документацію, Пісочниці (</a:t>
            </a:r>
            <a:r>
              <a:rPr lang="en-US" sz="1800" dirty="0"/>
              <a:t>Sandboxes) </a:t>
            </a:r>
            <a:r>
              <a:rPr lang="ru-RU" sz="1800" dirty="0"/>
              <a:t>та Навчальні лабораторні роботи (</a:t>
            </a:r>
            <a:r>
              <a:rPr lang="en-US" sz="1800" dirty="0"/>
              <a:t>Learning Labs). </a:t>
            </a:r>
            <a:endParaRPr lang="uk-UA" sz="1800" dirty="0"/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uk-UA" sz="1800" dirty="0"/>
              <a:t>Список </a:t>
            </a:r>
            <a:r>
              <a:rPr lang="en-US" sz="1800" dirty="0"/>
              <a:t>Cisco Dev Centers:</a:t>
            </a:r>
          </a:p>
          <a:p>
            <a:r>
              <a:rPr lang="en-US" sz="1800" dirty="0"/>
              <a:t>Networking</a:t>
            </a:r>
          </a:p>
          <a:p>
            <a:r>
              <a:rPr lang="en-US" sz="1800" dirty="0"/>
              <a:t>Security</a:t>
            </a:r>
            <a:endParaRPr lang="ru-RU" sz="1800" dirty="0"/>
          </a:p>
          <a:p>
            <a:r>
              <a:rPr lang="en-US" sz="1800" dirty="0"/>
              <a:t>Observability</a:t>
            </a:r>
          </a:p>
          <a:p>
            <a:r>
              <a:rPr lang="en-US" sz="1800" dirty="0"/>
              <a:t>IoT</a:t>
            </a:r>
          </a:p>
          <a:p>
            <a:r>
              <a:rPr lang="en-US" sz="1800" dirty="0"/>
              <a:t>Data Center</a:t>
            </a:r>
            <a:endParaRPr lang="uk-UA" sz="1800" dirty="0"/>
          </a:p>
          <a:p>
            <a:r>
              <a:rPr lang="en-US" sz="1800" dirty="0"/>
              <a:t>Collaboration</a:t>
            </a:r>
            <a:endParaRPr lang="ru-RU" sz="1800" dirty="0"/>
          </a:p>
          <a:p>
            <a:r>
              <a:rPr lang="en-US" sz="1800" dirty="0"/>
              <a:t>Customer </a:t>
            </a:r>
            <a:r>
              <a:rPr lang="en-US" sz="1800" dirty="0" err="1"/>
              <a:t>Expirience</a:t>
            </a:r>
            <a:endParaRPr lang="en-US" sz="1800" dirty="0"/>
          </a:p>
          <a:p>
            <a:r>
              <a:rPr lang="en-US" sz="1800" dirty="0"/>
              <a:t>Tools</a:t>
            </a:r>
            <a:endParaRPr lang="ru-RU" sz="1800" dirty="0"/>
          </a:p>
          <a:p>
            <a:pPr marL="0" indent="0">
              <a:buNone/>
            </a:pPr>
            <a:endParaRPr lang="uk-UA" sz="1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C080A4-D228-4B1B-B3E7-1F4D53DA7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268" y="1999130"/>
            <a:ext cx="9036626" cy="45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37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A72A57AC-5629-4DB4-BA70-549E7E0C8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29" y="254162"/>
            <a:ext cx="5043764" cy="3378193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D61426-4941-4427-A921-D2D3A1D4E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1" y="3827929"/>
            <a:ext cx="5112352" cy="277590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0AD724-7F8C-48CE-B748-C43A9F5EC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603" y="254162"/>
            <a:ext cx="6369393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21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D47A4999-4441-4915-944D-A43DC9CA74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918" y="179527"/>
            <a:ext cx="5905403" cy="219032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96A9E9F-D7C0-412C-A38F-1B5062ED6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8" y="2558419"/>
            <a:ext cx="5905402" cy="318924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2D62132-5B61-4E05-A6BF-0EE38BA54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06" y="1124108"/>
            <a:ext cx="5438272" cy="230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D534983-5110-47BF-BBE6-FE4B4033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106" y="3669208"/>
            <a:ext cx="5438272" cy="3059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94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0273" y="162962"/>
            <a:ext cx="3911098" cy="40740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Secure Access Service Edge (SASE)</a:t>
            </a:r>
          </a:p>
          <a:p>
            <a:pPr marL="0" indent="0" algn="ctr">
              <a:buNone/>
            </a:pPr>
            <a:endParaRPr lang="uk-UA" sz="1800" b="1" dirty="0"/>
          </a:p>
        </p:txBody>
      </p:sp>
      <p:sp>
        <p:nvSpPr>
          <p:cNvPr id="2" name="Rectangle 1"/>
          <p:cNvSpPr/>
          <p:nvPr/>
        </p:nvSpPr>
        <p:spPr>
          <a:xfrm>
            <a:off x="250479" y="851522"/>
            <a:ext cx="47651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/>
              <a:t>SASE</a:t>
            </a:r>
            <a:r>
              <a:rPr lang="uk-UA" dirty="0"/>
              <a:t> — це мережева архітектура, яка поєднує в собі можливості VPN і WAN із хмарною безпекою.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3683" y="570368"/>
            <a:ext cx="6363313" cy="30037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8" y="2833734"/>
            <a:ext cx="5810401" cy="38160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65822" y="3464479"/>
            <a:ext cx="60011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Архітектура </a:t>
            </a:r>
            <a:r>
              <a:rPr lang="uk-UA" sz="1600" b="1" dirty="0"/>
              <a:t>SASE</a:t>
            </a:r>
            <a:r>
              <a:rPr lang="uk-UA" sz="1600" dirty="0"/>
              <a:t> об’єднує мережеві функції та функції безпеки в хмарі, щоб підключати користувачів до потрібних програм і даних, де б вони не жили, де б вони не були. SASE дозволяє: 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Безпроблемно підключити своїх працівників до додатків 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Контролювати доступ за допомогою спрощеної безпеки та застосування політик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Об’єднати мережеві функції та функції безпеки, щоб для використання в багатохмарних маштабованих рішеннях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600" dirty="0"/>
              <a:t>Консолідація до одного постачальника ПЗ для оптимізації операцій і ліквідації прогалин</a:t>
            </a:r>
          </a:p>
        </p:txBody>
      </p:sp>
    </p:spTree>
    <p:extLst>
      <p:ext uri="{BB962C8B-B14F-4D97-AF65-F5344CB8AC3E}">
        <p14:creationId xmlns:p14="http://schemas.microsoft.com/office/powerpoint/2010/main" val="2506536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F94B9-E490-496D-9C53-D0FD5B48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323" y="218794"/>
            <a:ext cx="5763140" cy="2515441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BB042438-D072-43D0-80F6-97A597FD6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67" y="3092823"/>
            <a:ext cx="5738996" cy="25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9DA31-0CB6-4906-846B-F80205277658}"/>
              </a:ext>
            </a:extLst>
          </p:cNvPr>
          <p:cNvSpPr txBox="1"/>
          <p:nvPr/>
        </p:nvSpPr>
        <p:spPr>
          <a:xfrm>
            <a:off x="6272537" y="218794"/>
            <a:ext cx="5738996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400" dirty="0" err="1"/>
              <a:t>Cisco</a:t>
            </a:r>
            <a:r>
              <a:rPr lang="uk-UA" sz="1400" dirty="0"/>
              <a:t> </a:t>
            </a:r>
            <a:r>
              <a:rPr lang="uk-UA" sz="1400" dirty="0" err="1"/>
              <a:t>Identity</a:t>
            </a:r>
            <a:r>
              <a:rPr lang="uk-UA" sz="1400" dirty="0"/>
              <a:t> </a:t>
            </a:r>
            <a:r>
              <a:rPr lang="uk-UA" sz="1400" dirty="0" err="1"/>
              <a:t>Services</a:t>
            </a:r>
            <a:r>
              <a:rPr lang="uk-UA" sz="1400" dirty="0"/>
              <a:t> </a:t>
            </a:r>
            <a:r>
              <a:rPr lang="uk-UA" sz="1400" dirty="0" err="1"/>
              <a:t>Engine</a:t>
            </a:r>
            <a:r>
              <a:rPr lang="uk-UA" sz="1400" dirty="0"/>
              <a:t> (ISE) — це платформа управління політиками безпеки, яка забезпечує безпечний доступ до мережевих ресурсів. </a:t>
            </a:r>
            <a:r>
              <a:rPr lang="uk-UA" sz="1400" dirty="0" err="1"/>
              <a:t>Cisco</a:t>
            </a:r>
            <a:r>
              <a:rPr lang="uk-UA" sz="1400" dirty="0"/>
              <a:t> ISE дозволяє підприємствам збирати контекстну інформацію в режимі реального часу з мереж, від користувачів та пристроїв. Адміністратор може використовувати цю інформацію для прийняття </a:t>
            </a:r>
            <a:r>
              <a:rPr lang="uk-UA" sz="1400" dirty="0" err="1"/>
              <a:t>проактивних</a:t>
            </a:r>
            <a:r>
              <a:rPr lang="uk-UA" sz="1400" dirty="0"/>
              <a:t> управлінських рішень шляхом створення політик контролю доступу для різних елементів мережі, зокрема комутаторів доступу, контролерів бездротових мереж </a:t>
            </a:r>
            <a:r>
              <a:rPr lang="uk-UA" sz="1400" dirty="0" err="1"/>
              <a:t>Cisco</a:t>
            </a:r>
            <a:r>
              <a:rPr lang="uk-UA" sz="1400" dirty="0"/>
              <a:t>, шлюзів віртуальних приватних мереж (VPN) та комутаторів центрів обробки даних. </a:t>
            </a:r>
            <a:endParaRPr lang="en-US" sz="1400" dirty="0"/>
          </a:p>
          <a:p>
            <a:endParaRPr lang="en-US" sz="1400" dirty="0"/>
          </a:p>
          <a:p>
            <a:r>
              <a:rPr lang="uk-UA" sz="1400" dirty="0" err="1"/>
              <a:t>Cisco</a:t>
            </a:r>
            <a:r>
              <a:rPr lang="uk-UA" sz="1400" dirty="0"/>
              <a:t> ISE виконує роль менеджера політик у рішенні </a:t>
            </a:r>
            <a:r>
              <a:rPr lang="uk-UA" sz="1400" dirty="0" err="1"/>
              <a:t>Cisco</a:t>
            </a:r>
            <a:r>
              <a:rPr lang="uk-UA" sz="1400" dirty="0"/>
              <a:t> </a:t>
            </a:r>
            <a:r>
              <a:rPr lang="uk-UA" sz="1400" dirty="0" err="1"/>
              <a:t>TrustSec</a:t>
            </a:r>
            <a:r>
              <a:rPr lang="uk-UA" sz="1400" dirty="0"/>
              <a:t> і підтримує програмно-визначену сегментацію </a:t>
            </a:r>
            <a:r>
              <a:rPr lang="uk-UA" sz="1400" dirty="0" err="1"/>
              <a:t>TrustSec.Cisco</a:t>
            </a:r>
            <a:r>
              <a:rPr lang="uk-UA" sz="1400" dirty="0"/>
              <a:t> ISE доступний на пристроях </a:t>
            </a:r>
            <a:r>
              <a:rPr lang="uk-UA" sz="1400" dirty="0" err="1"/>
              <a:t>Secure</a:t>
            </a:r>
            <a:r>
              <a:rPr lang="uk-UA" sz="1400" dirty="0"/>
              <a:t> </a:t>
            </a:r>
            <a:r>
              <a:rPr lang="uk-UA" sz="1400" dirty="0" err="1"/>
              <a:t>Network</a:t>
            </a:r>
            <a:r>
              <a:rPr lang="uk-UA" sz="1400" dirty="0"/>
              <a:t> Server з різними характеристиками продуктивності, а також у вигляді програмного забезпечення, яке можна запускати на віртуальній машині (VM). Зверніть увагу, що для підвищення продуктивності до розгортання можна додати більше пристроїв.</a:t>
            </a:r>
            <a:endParaRPr lang="en-US" sz="1400" dirty="0"/>
          </a:p>
          <a:p>
            <a:endParaRPr lang="en-US" sz="1400" dirty="0"/>
          </a:p>
          <a:p>
            <a:r>
              <a:rPr lang="uk-UA" sz="1400" dirty="0" err="1"/>
              <a:t>Cisco</a:t>
            </a:r>
            <a:r>
              <a:rPr lang="uk-UA" sz="1400" dirty="0"/>
              <a:t> ISE має масштабовану архітектуру, що підтримує автономні та розподілені розгортання, але з централізованою конфігурацією та управлінням. Вона також дозволяє конфігурувати та керувати окремими профілями та послугами, надаючи вам можливість створювати та застосовувати послуги там, де це потрібно, у мережі, але керувати розгортанням </a:t>
            </a:r>
            <a:r>
              <a:rPr lang="uk-UA" sz="1400" dirty="0" err="1"/>
              <a:t>Cisco</a:t>
            </a:r>
            <a:r>
              <a:rPr lang="uk-UA" sz="1400" dirty="0"/>
              <a:t> ISE як повноцінною та скоординованою </a:t>
            </a:r>
            <a:r>
              <a:rPr lang="uk-UA" sz="1400" dirty="0" err="1"/>
              <a:t>системою.Translated</a:t>
            </a:r>
            <a:r>
              <a:rPr lang="uk-UA" sz="1400" dirty="0"/>
              <a:t> </a:t>
            </a:r>
            <a:r>
              <a:rPr lang="uk-UA" sz="1400" dirty="0" err="1"/>
              <a:t>with</a:t>
            </a:r>
            <a:r>
              <a:rPr lang="uk-UA" sz="1400" dirty="0"/>
              <a:t> DeepL.com (</a:t>
            </a:r>
            <a:r>
              <a:rPr lang="uk-UA" sz="1400" dirty="0" err="1"/>
              <a:t>free</a:t>
            </a:r>
            <a:r>
              <a:rPr lang="uk-UA" sz="1400" dirty="0"/>
              <a:t> </a:t>
            </a:r>
            <a:r>
              <a:rPr lang="uk-UA" sz="1400" dirty="0" err="1"/>
              <a:t>version</a:t>
            </a:r>
            <a:r>
              <a:rPr lang="uk-UA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71019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178A4C-53EB-4094-80D0-FCCFD4935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10" y="316287"/>
            <a:ext cx="5777626" cy="1817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0A699F-377A-486D-A319-87256A4DE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10" y="2545976"/>
            <a:ext cx="5674585" cy="3592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C92C2-6819-42B9-A1A9-571F46586A01}"/>
              </a:ext>
            </a:extLst>
          </p:cNvPr>
          <p:cNvSpPr txBox="1"/>
          <p:nvPr/>
        </p:nvSpPr>
        <p:spPr>
          <a:xfrm>
            <a:off x="6463553" y="598944"/>
            <a:ext cx="534296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 err="1"/>
              <a:t>Cisco</a:t>
            </a:r>
            <a:r>
              <a:rPr lang="uk-UA" sz="1600" dirty="0"/>
              <a:t> </a:t>
            </a:r>
            <a:r>
              <a:rPr lang="uk-UA" sz="1600" dirty="0" err="1"/>
              <a:t>Platform</a:t>
            </a:r>
            <a:r>
              <a:rPr lang="uk-UA" sz="1600" dirty="0"/>
              <a:t> Exchange </a:t>
            </a:r>
            <a:r>
              <a:rPr lang="uk-UA" sz="1600" dirty="0" err="1"/>
              <a:t>Grid</a:t>
            </a:r>
            <a:r>
              <a:rPr lang="uk-UA" sz="1600" dirty="0"/>
              <a:t> (</a:t>
            </a:r>
            <a:r>
              <a:rPr lang="uk-UA" sz="1600" dirty="0" err="1"/>
              <a:t>pxGrid</a:t>
            </a:r>
            <a:r>
              <a:rPr lang="uk-UA" sz="1600" dirty="0"/>
              <a:t>) забезпечує </a:t>
            </a:r>
            <a:r>
              <a:rPr lang="uk-UA" sz="1600" dirty="0" err="1"/>
              <a:t>багатопостачальну</a:t>
            </a:r>
            <a:r>
              <a:rPr lang="uk-UA" sz="1600" dirty="0"/>
              <a:t> </a:t>
            </a:r>
            <a:r>
              <a:rPr lang="uk-UA" sz="1600" dirty="0" err="1"/>
              <a:t>міжплатформну</a:t>
            </a:r>
            <a:r>
              <a:rPr lang="uk-UA" sz="1600" dirty="0"/>
              <a:t> взаємодію мережевих систем у складі ІТ-інфраструктури, зокрема систем моніторингу та виявлення загроз, платформ мережевої політики, систем управління активами та конфігурацією, платформ управління ідентифікацією та доступом, а також практично будь-яких інших платформ ІТ-операцій. Коли виникають бізнес-або операційні потреби, партнери екосистеми використовують </a:t>
            </a:r>
            <a:r>
              <a:rPr lang="uk-UA" sz="1600" dirty="0" err="1"/>
              <a:t>pxGrid</a:t>
            </a:r>
            <a:r>
              <a:rPr lang="uk-UA" sz="1600" dirty="0"/>
              <a:t> для обміну контекстною інформацією з продуктами </a:t>
            </a:r>
            <a:r>
              <a:rPr lang="uk-UA" sz="1600" dirty="0" err="1"/>
              <a:t>Cisco</a:t>
            </a:r>
            <a:r>
              <a:rPr lang="uk-UA" sz="1600" dirty="0"/>
              <a:t>, що підтримують </a:t>
            </a:r>
            <a:r>
              <a:rPr lang="uk-UA" sz="1600" dirty="0" err="1"/>
              <a:t>pxGrid</a:t>
            </a:r>
            <a:r>
              <a:rPr lang="uk-UA" sz="1600" dirty="0"/>
              <a:t>.</a:t>
            </a:r>
            <a:endParaRPr lang="en-US" sz="1600" dirty="0"/>
          </a:p>
          <a:p>
            <a:endParaRPr lang="en-US" sz="1600" dirty="0"/>
          </a:p>
          <a:p>
            <a:r>
              <a:rPr lang="uk-UA" sz="1600" dirty="0" err="1"/>
              <a:t>Cisco</a:t>
            </a:r>
            <a:r>
              <a:rPr lang="uk-UA" sz="1600" dirty="0"/>
              <a:t> </a:t>
            </a:r>
            <a:r>
              <a:rPr lang="uk-UA" sz="1600" dirty="0" err="1"/>
              <a:t>pxGrid</a:t>
            </a:r>
            <a:r>
              <a:rPr lang="uk-UA" sz="1600" dirty="0"/>
              <a:t> надає уніфіковану структуру, яка дозволяє партнерам екосистеми інтегруватися з </a:t>
            </a:r>
            <a:r>
              <a:rPr lang="uk-UA" sz="1600" dirty="0" err="1"/>
              <a:t>pxGrid</a:t>
            </a:r>
            <a:r>
              <a:rPr lang="uk-UA" sz="1600" dirty="0"/>
              <a:t> один раз, а потім обмінюватися контекстом в одно- або двосторонньому режимі з багатьма платформами без необхідності впровадження API, специфічних для платформи. </a:t>
            </a:r>
            <a:r>
              <a:rPr lang="uk-UA" sz="1600" dirty="0" err="1"/>
              <a:t>pxGrid</a:t>
            </a:r>
            <a:r>
              <a:rPr lang="uk-UA" sz="1600" dirty="0"/>
              <a:t> є безпечним та </a:t>
            </a:r>
            <a:r>
              <a:rPr lang="uk-UA" sz="1600" dirty="0" err="1"/>
              <a:t>налаштовуваним</a:t>
            </a:r>
            <a:r>
              <a:rPr lang="uk-UA" sz="1600" dirty="0"/>
              <a:t>, що дозволяє партнерам ділитися лише тим, чим вони хочуть, та використовувати лише контекст, що є релевантним для їхньої платформи. </a:t>
            </a:r>
          </a:p>
        </p:txBody>
      </p:sp>
    </p:spTree>
    <p:extLst>
      <p:ext uri="{BB962C8B-B14F-4D97-AF65-F5344CB8AC3E}">
        <p14:creationId xmlns:p14="http://schemas.microsoft.com/office/powerpoint/2010/main" val="3663887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84F63A-63CD-47AF-9DC5-DBE7D298B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74" y="152959"/>
            <a:ext cx="6278397" cy="15324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2D00A7B-49A1-49AA-B631-35B0A6120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88" y="2377492"/>
            <a:ext cx="6174183" cy="1428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87439E-79AA-40B0-8C14-7DF0212591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180" y="4497760"/>
            <a:ext cx="6174183" cy="1436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B44552-015B-43D0-B224-731E0EC88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7106" y="1577788"/>
            <a:ext cx="5260606" cy="517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346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A64A37A-F751-49A2-8712-BAF4C9B93D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9" y="207869"/>
            <a:ext cx="6496389" cy="224846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CC19BBA1-6317-4616-BE45-41ADDAE65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136" y="1479175"/>
            <a:ext cx="4846425" cy="4867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A3064B-6049-4669-8C56-7A03B5BEBE00}"/>
              </a:ext>
            </a:extLst>
          </p:cNvPr>
          <p:cNvSpPr txBox="1"/>
          <p:nvPr/>
        </p:nvSpPr>
        <p:spPr>
          <a:xfrm>
            <a:off x="331694" y="3001288"/>
            <a:ext cx="6096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 err="1"/>
              <a:t>Cisco</a:t>
            </a:r>
            <a:r>
              <a:rPr lang="uk-UA" sz="1600" dirty="0"/>
              <a:t> </a:t>
            </a:r>
            <a:r>
              <a:rPr lang="uk-UA" sz="1600" dirty="0" err="1"/>
              <a:t>Secure</a:t>
            </a:r>
            <a:r>
              <a:rPr lang="uk-UA" sz="1600" dirty="0"/>
              <a:t> </a:t>
            </a:r>
            <a:r>
              <a:rPr lang="uk-UA" sz="1600" dirty="0" err="1"/>
              <a:t>Network</a:t>
            </a:r>
            <a:r>
              <a:rPr lang="uk-UA" sz="1600" dirty="0"/>
              <a:t> </a:t>
            </a:r>
            <a:r>
              <a:rPr lang="uk-UA" sz="1600" dirty="0" err="1"/>
              <a:t>Analytics</a:t>
            </a:r>
            <a:r>
              <a:rPr lang="uk-UA" sz="1600" dirty="0"/>
              <a:t> (раніше </a:t>
            </a:r>
            <a:r>
              <a:rPr lang="uk-UA" sz="1600" dirty="0" err="1"/>
              <a:t>Stealthwatch</a:t>
            </a:r>
            <a:r>
              <a:rPr lang="uk-UA" sz="1600" dirty="0"/>
              <a:t>) надає прості у використанні та всеосяжні API для виконання різноманітних завдань. Ви можете використовувати ці API для створення звітів, внесення змін до конфігурації, управління користувачами, експорту даних тощо. API є безкоштовними, що дозволяє швидко розробляти додатки. Спільнота розробників з відкритим кодом також швидко зростає.</a:t>
            </a:r>
            <a:endParaRPr lang="en-US" sz="1600" dirty="0"/>
          </a:p>
          <a:p>
            <a:endParaRPr lang="en-US" sz="1600" dirty="0"/>
          </a:p>
          <a:p>
            <a:r>
              <a:rPr lang="uk-UA" sz="1600" dirty="0"/>
              <a:t>REST API </a:t>
            </a:r>
            <a:r>
              <a:rPr lang="uk-UA" sz="1600" dirty="0" err="1"/>
              <a:t>Secure</a:t>
            </a:r>
            <a:r>
              <a:rPr lang="uk-UA" sz="1600" dirty="0"/>
              <a:t> </a:t>
            </a:r>
            <a:r>
              <a:rPr lang="uk-UA" sz="1600" dirty="0" err="1"/>
              <a:t>Network</a:t>
            </a:r>
            <a:r>
              <a:rPr lang="uk-UA" sz="1600" dirty="0"/>
              <a:t> </a:t>
            </a:r>
            <a:r>
              <a:rPr lang="uk-UA" sz="1600" dirty="0" err="1"/>
              <a:t>Analytics</a:t>
            </a:r>
            <a:r>
              <a:rPr lang="uk-UA" sz="1600" dirty="0"/>
              <a:t> складаються з набору ресурсів для розробників, адміністраторів або партнерів, які забезпечують програмний доступ до функціональних можливостей </a:t>
            </a:r>
            <a:r>
              <a:rPr lang="uk-UA" sz="1600" dirty="0" err="1"/>
              <a:t>Secure</a:t>
            </a:r>
            <a:r>
              <a:rPr lang="uk-UA" sz="1600" dirty="0"/>
              <a:t> </a:t>
            </a:r>
            <a:r>
              <a:rPr lang="uk-UA" sz="1600" dirty="0" err="1"/>
              <a:t>Network</a:t>
            </a:r>
            <a:r>
              <a:rPr lang="uk-UA" sz="1600" dirty="0"/>
              <a:t> </a:t>
            </a:r>
            <a:r>
              <a:rPr lang="uk-UA" sz="1600" dirty="0" err="1"/>
              <a:t>Analytics</a:t>
            </a:r>
            <a:r>
              <a:rPr lang="uk-UA" sz="16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02760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1" y="613755"/>
            <a:ext cx="3912606" cy="5939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Cisco </a:t>
            </a:r>
            <a:r>
              <a:rPr lang="ru-RU" sz="1600" dirty="0"/>
              <a:t>працює над рішеннями з основними постачальниками хмарних послуг, такими як </a:t>
            </a:r>
            <a:r>
              <a:rPr lang="en-US" sz="1600" dirty="0"/>
              <a:t>AWS </a:t>
            </a:r>
            <a:r>
              <a:rPr lang="ru-RU" sz="1600" dirty="0"/>
              <a:t>і </a:t>
            </a:r>
            <a:r>
              <a:rPr lang="en-US" sz="1600" dirty="0"/>
              <a:t>Google Cloud, </a:t>
            </a:r>
            <a:r>
              <a:rPr lang="ru-RU" sz="1600" dirty="0"/>
              <a:t>а також пропонує програму керування контейнерами, яка працює на апаратному забезпеченні </a:t>
            </a:r>
            <a:r>
              <a:rPr lang="en-US" sz="1600" dirty="0"/>
              <a:t>Cisco. Cisco </a:t>
            </a:r>
            <a:r>
              <a:rPr lang="ru-RU" sz="1600" dirty="0"/>
              <a:t>надає багато моделей для розгортання хмарних сервісів, включаючи публічні, приватні або гібридні хмари. </a:t>
            </a:r>
            <a:r>
              <a:rPr lang="en-US" sz="1600" dirty="0"/>
              <a:t>Cisco </a:t>
            </a:r>
            <a:r>
              <a:rPr lang="ru-RU" sz="1600" dirty="0"/>
              <a:t>також має рішення для керування контейнерами на основі </a:t>
            </a:r>
            <a:r>
              <a:rPr lang="en-US" sz="1600" dirty="0"/>
              <a:t>Docker </a:t>
            </a:r>
            <a:r>
              <a:rPr lang="ru-RU" sz="1600" dirty="0"/>
              <a:t>і </a:t>
            </a:r>
            <a:r>
              <a:rPr lang="en-US" sz="1600" dirty="0"/>
              <a:t>Kubernetes.</a:t>
            </a:r>
          </a:p>
          <a:p>
            <a:pPr marL="0" indent="0">
              <a:buNone/>
            </a:pPr>
            <a:r>
              <a:rPr lang="en-US" sz="1600" dirty="0"/>
              <a:t>Cisco </a:t>
            </a:r>
            <a:r>
              <a:rPr lang="ru-RU" sz="1600" dirty="0"/>
              <a:t>знає, що більшість компаній не використовують одне хмарне рішення для розгортання, зберігання даних або мереж, а натомість </a:t>
            </a:r>
            <a:r>
              <a:rPr lang="ru-RU" sz="1600" u="sng" dirty="0"/>
              <a:t>використовують комбінування хостингу, включаючи хмарний і локальний, а також рішення від різних партнерів</a:t>
            </a:r>
            <a:r>
              <a:rPr lang="ru-RU" sz="1600" dirty="0"/>
              <a:t>. </a:t>
            </a:r>
            <a:endParaRPr lang="uk-UA" sz="1800" dirty="0"/>
          </a:p>
        </p:txBody>
      </p:sp>
      <p:sp>
        <p:nvSpPr>
          <p:cNvPr id="4" name="Rectangle 3"/>
          <p:cNvSpPr/>
          <p:nvPr/>
        </p:nvSpPr>
        <p:spPr>
          <a:xfrm>
            <a:off x="4936654" y="90535"/>
            <a:ext cx="2101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/>
              <a:t>Observability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58" y="5413632"/>
            <a:ext cx="3952862" cy="83918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5DD0681-2E2E-4E7B-842F-9EF4787A77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7420" y="613755"/>
            <a:ext cx="7812230" cy="2147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1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1053" y="632555"/>
            <a:ext cx="6496050" cy="405765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7695" y="632555"/>
            <a:ext cx="4916032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AppDynamics Cloud </a:t>
            </a:r>
            <a:r>
              <a:rPr lang="uk-UA" sz="1600" dirty="0"/>
              <a:t>— це SaaS</a:t>
            </a:r>
            <a:r>
              <a:rPr lang="en-US" sz="1600" dirty="0"/>
              <a:t> </a:t>
            </a:r>
            <a:r>
              <a:rPr lang="uk-UA" sz="1600" dirty="0"/>
              <a:t>продукт, який пропонує власний хмарний засіб моніторингу та повний стек для великих керованих розгортань Kubernetes у публічних хмарах, таких як Amazon Web Services, Microsoft Azure та Red Hat OpenShift. </a:t>
            </a:r>
          </a:p>
          <a:p>
            <a:r>
              <a:rPr lang="uk-UA" sz="1600" dirty="0"/>
              <a:t>Він забезпечує спостереження в режимі реального часу за всім набором технологій: програмами, програмно визначеними обчисленнями (</a:t>
            </a:r>
            <a:r>
              <a:rPr lang="en-US" sz="1600" dirty="0"/>
              <a:t>software-defined compute</a:t>
            </a:r>
            <a:r>
              <a:rPr lang="uk-UA" sz="1600" dirty="0"/>
              <a:t> - </a:t>
            </a:r>
            <a:r>
              <a:rPr lang="en-US" sz="1600" dirty="0"/>
              <a:t>SDC</a:t>
            </a:r>
            <a:r>
              <a:rPr lang="uk-UA" sz="1600" dirty="0"/>
              <a:t>), сховищем, службами, мережею та іншою інфраструктурою за допомогою збору та кореляції показників, подій, журналів і трас (</a:t>
            </a:r>
            <a:r>
              <a:rPr lang="en-US" sz="1600" dirty="0"/>
              <a:t>metrics, events, logs, and traces  - </a:t>
            </a:r>
            <a:r>
              <a:rPr lang="uk-UA" sz="1600" dirty="0"/>
              <a:t>MELT).</a:t>
            </a:r>
          </a:p>
        </p:txBody>
      </p:sp>
      <p:sp>
        <p:nvSpPr>
          <p:cNvPr id="10" name="Rectangle 9"/>
          <p:cNvSpPr/>
          <p:nvPr/>
        </p:nvSpPr>
        <p:spPr>
          <a:xfrm>
            <a:off x="4577733" y="84675"/>
            <a:ext cx="2148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/>
              <a:t>AppDynamics Cloud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7695" y="3710321"/>
            <a:ext cx="5214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Actions API </a:t>
            </a:r>
            <a:r>
              <a:rPr lang="uk-UA" sz="1600" dirty="0"/>
              <a:t>дозволяє створювати, налаштовувати та керувати різними діями. </a:t>
            </a:r>
            <a:r>
              <a:rPr lang="en-US" sz="1600" dirty="0"/>
              <a:t>Actions </a:t>
            </a:r>
            <a:r>
              <a:rPr lang="uk-UA" sz="1600" dirty="0"/>
              <a:t>— це заздалегідь визначена автоматизована реакція на подію, яку можна багаторазово використовувати, як-от збій чи аномалія.</a:t>
            </a:r>
          </a:p>
        </p:txBody>
      </p:sp>
      <p:pic>
        <p:nvPicPr>
          <p:cNvPr id="4098" name="Picture 2" descr="List of Machine Age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71" y="4865599"/>
            <a:ext cx="8488507" cy="19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0818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2016" y="435900"/>
            <a:ext cx="4943796" cy="3945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1600" dirty="0"/>
              <a:t>Платформа </a:t>
            </a:r>
            <a:r>
              <a:rPr lang="en-US" sz="1600" b="1" dirty="0" err="1"/>
              <a:t>ThousandEyes</a:t>
            </a:r>
            <a:r>
              <a:rPr lang="en-US" sz="1600" b="1" dirty="0"/>
              <a:t> Internet and Cloud Intelligence</a:t>
            </a:r>
            <a:r>
              <a:rPr lang="en-US" sz="1600" dirty="0"/>
              <a:t> </a:t>
            </a:r>
            <a:r>
              <a:rPr lang="uk-UA" sz="1600" dirty="0"/>
              <a:t>дозволяє ІТ-командам візуалізувати будь-яку мережу, надає практичну інформацію про мережу, а також дозволяє співпрацювати та вирішувати проблеми з постачальниками послуг.</a:t>
            </a:r>
          </a:p>
          <a:p>
            <a:pPr marL="0" indent="0">
              <a:buNone/>
            </a:pPr>
            <a:r>
              <a:rPr lang="en-US" sz="1600" dirty="0" err="1"/>
              <a:t>ThousandEyes</a:t>
            </a:r>
            <a:r>
              <a:rPr lang="en-US" sz="1600" dirty="0"/>
              <a:t> </a:t>
            </a:r>
            <a:r>
              <a:rPr lang="uk-UA" sz="1600" dirty="0"/>
              <a:t>дозволяє ІТ-командам виявляти недоліки та покращувати продуктивність мережі та програм у корпоративних і хмарних мережах. </a:t>
            </a:r>
          </a:p>
          <a:p>
            <a:pPr marL="0" indent="0">
              <a:buNone/>
            </a:pPr>
            <a:r>
              <a:rPr lang="uk-UA" sz="1600" dirty="0"/>
              <a:t>Моніторинг від </a:t>
            </a:r>
            <a:r>
              <a:rPr lang="en-US" sz="1600" dirty="0" err="1"/>
              <a:t>ThousandEyes</a:t>
            </a:r>
            <a:r>
              <a:rPr lang="en-US" sz="1600" dirty="0"/>
              <a:t> </a:t>
            </a:r>
            <a:r>
              <a:rPr lang="uk-UA" sz="1600" dirty="0"/>
              <a:t>поширюється на підприємство, Інтернет і хмару, від центру обробки даних до філій, від хмарних програм до користувачів і пристроїв будь-де.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15812" y="66568"/>
            <a:ext cx="15402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/>
              <a:t>ThousandEyes</a:t>
            </a:r>
            <a:endParaRPr lang="uk-U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5812" y="435900"/>
            <a:ext cx="6924675" cy="4248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6" y="3627852"/>
            <a:ext cx="6752680" cy="32301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3308" y="4562454"/>
            <a:ext cx="3801854" cy="222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4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77" y="117695"/>
            <a:ext cx="11669917" cy="65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Networking Dev Center</a:t>
            </a:r>
            <a:endParaRPr lang="uk-UA" sz="1800" dirty="0"/>
          </a:p>
        </p:txBody>
      </p:sp>
      <p:sp>
        <p:nvSpPr>
          <p:cNvPr id="4" name="Rectangle 3"/>
          <p:cNvSpPr/>
          <p:nvPr/>
        </p:nvSpPr>
        <p:spPr>
          <a:xfrm>
            <a:off x="0" y="664891"/>
            <a:ext cx="48320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Cisco </a:t>
            </a:r>
            <a:r>
              <a:rPr lang="ru-RU" sz="1400" dirty="0"/>
              <a:t>не просто виробляє мережне обладнання, зокрема таке як: комутатори, бездротові кінцеві точки, маршрутизатори. Програмне забезпечення операційної системи для цих пристроїв призначене для конкретних застосувань. </a:t>
            </a:r>
          </a:p>
          <a:p>
            <a:endParaRPr lang="ru-RU" sz="1400" dirty="0"/>
          </a:p>
          <a:p>
            <a:r>
              <a:rPr lang="en-US" sz="1400" b="1" dirty="0"/>
              <a:t>Cisco IOS </a:t>
            </a:r>
            <a:r>
              <a:rPr lang="ru-RU" sz="1400" dirty="0"/>
              <a:t>використовується для мережної інфраструктури з різними спеціалізованими версіями. </a:t>
            </a:r>
            <a:r>
              <a:rPr lang="en-US" sz="1400" b="1" dirty="0"/>
              <a:t>Cisco IOS XR </a:t>
            </a:r>
            <a:r>
              <a:rPr lang="ru-RU" sz="1400" dirty="0"/>
              <a:t>призначена для використання постачальниками послуг. </a:t>
            </a:r>
            <a:r>
              <a:rPr lang="en-US" sz="1400" b="1" dirty="0"/>
              <a:t>Cisco IOS XE </a:t>
            </a:r>
            <a:r>
              <a:rPr lang="ru-RU" sz="1400" dirty="0"/>
              <a:t>розподіляє площину даних і площину керування для створення та обслуговування мережі. </a:t>
            </a:r>
            <a:r>
              <a:rPr lang="en-US" sz="1400" b="1" dirty="0"/>
              <a:t>Cisco NX-OS </a:t>
            </a:r>
            <a:r>
              <a:rPr lang="ru-RU" sz="1400" dirty="0"/>
              <a:t>працює як з фізичними, так і з віртуальними ЦОД.</a:t>
            </a:r>
          </a:p>
          <a:p>
            <a:endParaRPr lang="ru-RU" sz="1400" dirty="0"/>
          </a:p>
          <a:p>
            <a:r>
              <a:rPr lang="ru-RU" sz="1400" dirty="0"/>
              <a:t>Майже всі основні лінійки продуктів від </a:t>
            </a:r>
            <a:r>
              <a:rPr lang="en-US" sz="1400" dirty="0"/>
              <a:t>Cisco </a:t>
            </a:r>
            <a:r>
              <a:rPr lang="ru-RU" sz="1400" dirty="0"/>
              <a:t>мають </a:t>
            </a:r>
            <a:r>
              <a:rPr lang="en-US" sz="1400" dirty="0"/>
              <a:t>API </a:t>
            </a:r>
            <a:r>
              <a:rPr lang="ru-RU" sz="1400" dirty="0"/>
              <a:t>та вбудовані програмовані можливості. В результаті тепер можна написати загальний код для керування різноманітними мережними пристроями, навіть якщо пристрої від різних постачальників. Наприклад, компанія </a:t>
            </a:r>
            <a:r>
              <a:rPr lang="en-US" sz="1400" dirty="0"/>
              <a:t>Meraki </a:t>
            </a:r>
            <a:r>
              <a:rPr lang="ru-RU" sz="1400" dirty="0"/>
              <a:t>пропонує моніторинг, конфігурацію та доступ до даних, таких як плани поверхів, а також засоби безпеки та обладнання віддаленого працівника, які з </a:t>
            </a:r>
            <a:r>
              <a:rPr lang="en-US" sz="1400" dirty="0"/>
              <a:t>API </a:t>
            </a:r>
            <a:r>
              <a:rPr lang="ru-RU" sz="1400" dirty="0"/>
              <a:t>забезпечують можливість створення індивідуальних рішень, побудованих на платформі </a:t>
            </a:r>
            <a:r>
              <a:rPr lang="en-US" sz="1400" dirty="0"/>
              <a:t>Meraki. </a:t>
            </a:r>
            <a:endParaRPr lang="uk-UA" sz="1400" dirty="0"/>
          </a:p>
          <a:p>
            <a:endParaRPr lang="ru-RU" sz="1400" dirty="0"/>
          </a:p>
          <a:p>
            <a:r>
              <a:rPr lang="ru-RU" sz="1400" dirty="0"/>
              <a:t>Крім того, </a:t>
            </a:r>
            <a:r>
              <a:rPr lang="en-US" sz="1400" b="1" dirty="0"/>
              <a:t>Cisco DNA Center </a:t>
            </a:r>
            <a:r>
              <a:rPr lang="ru-RU" sz="1400" dirty="0"/>
              <a:t>за допомогою </a:t>
            </a:r>
            <a:r>
              <a:rPr lang="en-US" sz="1400" dirty="0"/>
              <a:t>API </a:t>
            </a:r>
            <a:r>
              <a:rPr lang="ru-RU" sz="1400" dirty="0"/>
              <a:t>забезпечує можливість автоматизації змін в мережі, моніторинг за допомогою подій та сповіщень, а також точок інтеграції для інструментів сторонніх виробників.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3981F0-2B0F-488C-9CD5-1FBF8E815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9750" y="664891"/>
            <a:ext cx="6885144" cy="389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14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83232" y="111834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iscoSans"/>
              </a:rPr>
              <a:t>Application-First Security</a:t>
            </a:r>
            <a:endParaRPr lang="uk-UA" b="1" dirty="0"/>
          </a:p>
        </p:txBody>
      </p:sp>
      <p:pic>
        <p:nvPicPr>
          <p:cNvPr id="6146" name="Picture 2" descr="https://pubhub.devnetcloud.com/media/app-first-security/site/images/arch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744" y="695235"/>
            <a:ext cx="8417137" cy="465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517" y="694961"/>
            <a:ext cx="342522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Підхід </a:t>
            </a:r>
            <a:r>
              <a:rPr lang="uk-UA" sz="1600" b="1" dirty="0"/>
              <a:t>Cisco Application-First Security </a:t>
            </a:r>
            <a:r>
              <a:rPr lang="uk-UA" sz="1600" dirty="0"/>
              <a:t>використовує AppDynamics із Cisco Secure Application, Secure Workload, Secure Cloud Analytics і Duo для захисту всіх етапів життєвого циклу програми, у хмарі та локальних розгортаннях, під час будь-якого робочого навантаження та може бути інтегрована в будь-яку програму. </a:t>
            </a:r>
          </a:p>
          <a:p>
            <a:endParaRPr lang="uk-UA" sz="1600" dirty="0"/>
          </a:p>
          <a:p>
            <a:endParaRPr lang="uk-UA" sz="1600" dirty="0"/>
          </a:p>
        </p:txBody>
      </p:sp>
      <p:sp>
        <p:nvSpPr>
          <p:cNvPr id="6" name="Rectangle 5"/>
          <p:cNvSpPr/>
          <p:nvPr/>
        </p:nvSpPr>
        <p:spPr>
          <a:xfrm>
            <a:off x="0" y="3848983"/>
            <a:ext cx="580628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Secure Application </a:t>
            </a:r>
            <a:r>
              <a:rPr lang="uk-UA" sz="1600" dirty="0"/>
              <a:t>забезпечує оцінку вразливості під час виконання та захист від атак безпосередньо в існуючому агенті APM, який також допомагає у реагуванні на інциденти та посмертних зломах. </a:t>
            </a:r>
          </a:p>
          <a:p>
            <a:r>
              <a:rPr lang="uk-UA" sz="1600" b="1" dirty="0"/>
              <a:t>Secure Workload </a:t>
            </a:r>
            <a:r>
              <a:rPr lang="uk-UA" sz="1600" dirty="0"/>
              <a:t>автоматично створює базову лінію для робочих навантажень і може сповіщати та ізолювати про порушення правил або аномалії. </a:t>
            </a:r>
          </a:p>
          <a:p>
            <a:r>
              <a:rPr lang="uk-UA" sz="1600" b="1" dirty="0"/>
              <a:t>Secure Cloud Analytics </a:t>
            </a:r>
            <a:r>
              <a:rPr lang="uk-UA" sz="1600" dirty="0"/>
              <a:t>переглядає журнали та телеметрію з загальнодоступних і приватних хмар і поведінку об’єктів, щоб забезпечити виявлення загроз. </a:t>
            </a:r>
            <a:r>
              <a:rPr lang="uk-UA" sz="1600" b="1" dirty="0"/>
              <a:t>Duo</a:t>
            </a:r>
            <a:r>
              <a:rPr lang="uk-UA" sz="1600" dirty="0"/>
              <a:t> надає безпечний доступ до вашої інфраструктури та додатків, забезпечуючи відповідність MFA та пристрою.</a:t>
            </a:r>
          </a:p>
        </p:txBody>
      </p:sp>
    </p:spTree>
    <p:extLst>
      <p:ext uri="{BB962C8B-B14F-4D97-AF65-F5344CB8AC3E}">
        <p14:creationId xmlns:p14="http://schemas.microsoft.com/office/powerpoint/2010/main" val="2235956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94806"/>
            <a:ext cx="5658416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Компанія </a:t>
            </a:r>
            <a:r>
              <a:rPr lang="en-US" sz="1600" dirty="0"/>
              <a:t>Cisco </a:t>
            </a:r>
            <a:r>
              <a:rPr lang="ru-RU" sz="1600" dirty="0"/>
              <a:t>надає різні типи інструментів для </a:t>
            </a:r>
            <a:r>
              <a:rPr lang="en-US" sz="1600" dirty="0" err="1"/>
              <a:t>IoT</a:t>
            </a:r>
            <a:r>
              <a:rPr lang="en-US" sz="1600" dirty="0"/>
              <a:t>, </a:t>
            </a:r>
            <a:r>
              <a:rPr lang="ru-RU" sz="1600" dirty="0"/>
              <a:t>включаючи зносостійке виробниче мережне обладнання, шлюзи </a:t>
            </a:r>
            <a:r>
              <a:rPr lang="en-US" sz="1600" dirty="0" err="1"/>
              <a:t>IoT</a:t>
            </a:r>
            <a:r>
              <a:rPr lang="en-US" sz="1600" dirty="0"/>
              <a:t>, </a:t>
            </a:r>
            <a:r>
              <a:rPr lang="ru-RU" sz="1600" dirty="0"/>
              <a:t>рішення з низьким енергоспоживанням та вбудовані мережі передавання даних </a:t>
            </a:r>
            <a:r>
              <a:rPr lang="en-US" sz="1600" dirty="0" err="1"/>
              <a:t>IoT</a:t>
            </a:r>
            <a:r>
              <a:rPr lang="en-US" sz="1600" dirty="0"/>
              <a:t> </a:t>
            </a:r>
            <a:r>
              <a:rPr lang="ru-RU" sz="1600" dirty="0"/>
              <a:t>з високим степенем захисту, якщо це необхідно. Всі вони налаштовуються за допомогою точок доступу і маршрутизаторів </a:t>
            </a:r>
            <a:r>
              <a:rPr lang="en-US" sz="1600" dirty="0"/>
              <a:t>Cisco.</a:t>
            </a:r>
            <a:endParaRPr lang="uk-UA" sz="1600" dirty="0"/>
          </a:p>
          <a:p>
            <a:endParaRPr lang="uk-UA" sz="1600" dirty="0"/>
          </a:p>
          <a:p>
            <a:r>
              <a:rPr lang="ru-RU" sz="1600" dirty="0"/>
              <a:t>За допомогою </a:t>
            </a:r>
            <a:r>
              <a:rPr lang="en-US" sz="1600" b="1" dirty="0"/>
              <a:t>Cisco </a:t>
            </a:r>
            <a:r>
              <a:rPr lang="en-US" sz="1600" b="1" dirty="0" err="1"/>
              <a:t>IOx</a:t>
            </a:r>
            <a:r>
              <a:rPr lang="en-US" sz="1600" b="1" dirty="0"/>
              <a:t> </a:t>
            </a:r>
            <a:r>
              <a:rPr lang="ru-RU" sz="1600" dirty="0"/>
              <a:t>можна розміщувати програми на апаратному забезпеченні </a:t>
            </a:r>
            <a:r>
              <a:rPr lang="en-US" sz="1600" dirty="0"/>
              <a:t>Cisco, </a:t>
            </a:r>
            <a:r>
              <a:rPr lang="ru-RU" sz="1600" dirty="0"/>
              <a:t>включаючи розгортання на основі контейнерів. Застосунки </a:t>
            </a:r>
            <a:r>
              <a:rPr lang="en-US" sz="1600" b="1" dirty="0" err="1"/>
              <a:t>IOx</a:t>
            </a:r>
            <a:r>
              <a:rPr lang="en-US" sz="1600" dirty="0"/>
              <a:t>, </a:t>
            </a:r>
            <a:r>
              <a:rPr lang="ru-RU" sz="1600" dirty="0"/>
              <a:t>інтегровані з </a:t>
            </a:r>
            <a:r>
              <a:rPr lang="en-US" sz="1600" b="1" dirty="0"/>
              <a:t>Kinetic</a:t>
            </a:r>
            <a:r>
              <a:rPr lang="en-US" sz="1600" dirty="0"/>
              <a:t>, </a:t>
            </a:r>
            <a:r>
              <a:rPr lang="ru-RU" sz="1600" dirty="0"/>
              <a:t>можуть виводити на друк дані за допомогою протоколу повідомлень </a:t>
            </a:r>
            <a:r>
              <a:rPr lang="en-US" sz="1600" b="1" dirty="0"/>
              <a:t>MQTT</a:t>
            </a:r>
            <a:r>
              <a:rPr lang="en-US" sz="1600" dirty="0"/>
              <a:t>, </a:t>
            </a:r>
            <a:r>
              <a:rPr lang="ru-RU" sz="1600" dirty="0"/>
              <a:t>виступаючи в ролі з'єднувача даних </a:t>
            </a:r>
            <a:r>
              <a:rPr lang="en-US" sz="1600" dirty="0"/>
              <a:t>Kinetic.</a:t>
            </a:r>
            <a:endParaRPr lang="uk-UA" sz="1600" dirty="0"/>
          </a:p>
          <a:p>
            <a:endParaRPr lang="en-US" sz="1600" dirty="0"/>
          </a:p>
          <a:p>
            <a:r>
              <a:rPr lang="ru-RU" sz="1600" dirty="0"/>
              <a:t>Периферійні обчислення (</a:t>
            </a:r>
            <a:r>
              <a:rPr lang="en-US" sz="1600" b="1" dirty="0"/>
              <a:t>Edge computing</a:t>
            </a:r>
            <a:r>
              <a:rPr lang="en-US" sz="1600" dirty="0"/>
              <a:t>) </a:t>
            </a:r>
            <a:r>
              <a:rPr lang="ru-RU" sz="1600" dirty="0"/>
              <a:t>відносяться до забезпечення обчислювальних можливостей максимально наближених до реальних даних. Існує багато причин, за яких розгортання програми повинно здійснюватися з наближенням обчислення до периферії, наприклад, щоб уникнути передавання даних великих обсягів з метою продуктивності або безпеки. Або ж, можуть траплятися випадки, коли є велика кількість датчиків з передаванням потокових даних високого рівня. Завдяки підтримці периферійних обчислень </a:t>
            </a:r>
            <a:r>
              <a:rPr lang="en-US" sz="1600" dirty="0"/>
              <a:t>Cisco </a:t>
            </a:r>
            <a:r>
              <a:rPr lang="ru-RU" sz="1600" dirty="0"/>
              <a:t>можна створювати, розгортати та моніторити програми на мережних пристроях.</a:t>
            </a:r>
          </a:p>
        </p:txBody>
      </p:sp>
      <p:sp>
        <p:nvSpPr>
          <p:cNvPr id="5" name="Rectangle 4"/>
          <p:cNvSpPr/>
          <p:nvPr/>
        </p:nvSpPr>
        <p:spPr>
          <a:xfrm>
            <a:off x="4818876" y="0"/>
            <a:ext cx="24456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/>
              <a:t>IoT</a:t>
            </a:r>
            <a:r>
              <a:rPr lang="en-US" sz="2800" b="1" dirty="0"/>
              <a:t> Dev Center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F862AFA-0D56-456B-890D-AD0C76AAB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130" y="594806"/>
            <a:ext cx="6157855" cy="226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682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77" y="144855"/>
            <a:ext cx="11669917" cy="657281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uk-UA" sz="1800" dirty="0"/>
              <a:t>Поглиблена інтеграція між ІТ, хмарними та промисловими мережами наражає </a:t>
            </a:r>
            <a:r>
              <a:rPr lang="en-US" sz="1800" dirty="0"/>
              <a:t>Industrial Control Systems </a:t>
            </a:r>
            <a:r>
              <a:rPr lang="uk-UA" sz="1800" dirty="0"/>
              <a:t>(</a:t>
            </a:r>
            <a:r>
              <a:rPr lang="en-US" sz="1800" dirty="0"/>
              <a:t>ICS) </a:t>
            </a:r>
            <a:r>
              <a:rPr lang="uk-UA" sz="1800" dirty="0"/>
              <a:t>на кіберзагрози. </a:t>
            </a:r>
            <a:r>
              <a:rPr lang="en-US" sz="1800" dirty="0"/>
              <a:t>Cisco Cyber Vision </a:t>
            </a:r>
            <a:r>
              <a:rPr lang="uk-UA" sz="1800" dirty="0"/>
              <a:t>був спеціально розроблений для промислових організацій, щоб отримати повну видимість у своїх промислових мережах, надаючи точну інформацію про стан безпеки їх </a:t>
            </a:r>
            <a:r>
              <a:rPr lang="en-US" sz="1800" dirty="0"/>
              <a:t>OT, </a:t>
            </a:r>
            <a:r>
              <a:rPr lang="uk-UA" sz="1800" dirty="0"/>
              <a:t>щоб вони могли створювати безпечні інфраструктури, підтримувати відповідність нормативним вимогам і застосовувати політики безпеки для контролю ризиків.</a:t>
            </a:r>
          </a:p>
        </p:txBody>
      </p:sp>
      <p:sp>
        <p:nvSpPr>
          <p:cNvPr id="2" name="Rectangle 1"/>
          <p:cNvSpPr/>
          <p:nvPr/>
        </p:nvSpPr>
        <p:spPr>
          <a:xfrm>
            <a:off x="4784736" y="27160"/>
            <a:ext cx="1916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Cisco Cyber Vision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58" y="1912546"/>
            <a:ext cx="6717274" cy="4630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732" y="1783533"/>
            <a:ext cx="5073564" cy="2444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8134" y="4280025"/>
            <a:ext cx="5066760" cy="248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146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DFDB22CC-E6FF-401C-9F2C-2A2C438600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11" y="536202"/>
            <a:ext cx="11375570" cy="5972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3686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2961" y="564763"/>
            <a:ext cx="11869094" cy="1640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Edge Intelligence </a:t>
            </a:r>
            <a:r>
              <a:rPr lang="en-US" sz="1600" dirty="0"/>
              <a:t>(EI) — </a:t>
            </a:r>
            <a:r>
              <a:rPr lang="ru-RU" sz="1600" dirty="0"/>
              <a:t>це програмне забезпечення для оркестрації даних, розроблене для підключених ресурсів. Це програмне забезпечення розгортається на промислових маршрутизаторах і обчислювальних шлюзах </a:t>
            </a:r>
            <a:r>
              <a:rPr lang="en-US" sz="1600" dirty="0"/>
              <a:t>Cisco </a:t>
            </a:r>
            <a:r>
              <a:rPr lang="ru-RU" sz="1600" dirty="0"/>
              <a:t>для простого розгортання з коробки.</a:t>
            </a:r>
            <a:r>
              <a:rPr lang="en-US" sz="1600" dirty="0"/>
              <a:t>EI </a:t>
            </a:r>
            <a:r>
              <a:rPr lang="ru-RU" sz="1600" dirty="0"/>
              <a:t>дає організаціям повний контроль над даними, від їх </a:t>
            </a:r>
            <a:r>
              <a:rPr lang="uk-UA" sz="1600" dirty="0"/>
              <a:t>збору</a:t>
            </a:r>
            <a:r>
              <a:rPr lang="ru-RU" sz="1600" dirty="0"/>
              <a:t> до перетворення, управління та доставки. На кожному етапі збору даних </a:t>
            </a:r>
            <a:r>
              <a:rPr lang="en-US" sz="1600" dirty="0"/>
              <a:t>EI </a:t>
            </a:r>
            <a:r>
              <a:rPr lang="ru-RU" sz="1600" dirty="0"/>
              <a:t>оптимізує процес, щоб його можна було легко надати в масштабі.</a:t>
            </a:r>
            <a:r>
              <a:rPr lang="en-US" sz="1600" dirty="0"/>
              <a:t> </a:t>
            </a:r>
            <a:r>
              <a:rPr lang="ru-RU" sz="1600" dirty="0"/>
              <a:t>Організації в будь-якому місці можуть легко створювати код і розміщувати програми, куди завгодно, не виходячи з </a:t>
            </a:r>
            <a:r>
              <a:rPr lang="en-US" sz="1600" dirty="0"/>
              <a:t>Microsoft Visual Studio.</a:t>
            </a:r>
            <a:r>
              <a:rPr lang="uk-UA" sz="1600" dirty="0"/>
              <a:t> </a:t>
            </a:r>
            <a:r>
              <a:rPr lang="en-US" sz="1600" dirty="0"/>
              <a:t>EI </a:t>
            </a:r>
            <a:r>
              <a:rPr lang="ru-RU" sz="1600" dirty="0"/>
              <a:t>забезпечує гнучкість інтеграції з кількома програмами в кількох хмарах. </a:t>
            </a:r>
            <a:r>
              <a:rPr lang="en-US" sz="1600" dirty="0"/>
              <a:t>EI </a:t>
            </a:r>
            <a:r>
              <a:rPr lang="ru-RU" sz="1600" dirty="0"/>
              <a:t>пропонує власну інтеграцію, яка спрощує весь процес для </a:t>
            </a:r>
            <a:r>
              <a:rPr lang="en-US" sz="1600" dirty="0"/>
              <a:t>Microsoft Azure </a:t>
            </a:r>
            <a:r>
              <a:rPr lang="en-US" sz="1600" dirty="0" err="1"/>
              <a:t>IoT</a:t>
            </a:r>
            <a:r>
              <a:rPr lang="en-US" sz="1600" dirty="0"/>
              <a:t> Hub </a:t>
            </a:r>
            <a:r>
              <a:rPr lang="ru-RU" sz="1600" dirty="0"/>
              <a:t>та інших програм </a:t>
            </a:r>
            <a:r>
              <a:rPr lang="en-US" sz="1600" dirty="0"/>
              <a:t>MQTT.</a:t>
            </a:r>
            <a:endParaRPr lang="uk-UA" sz="1600" dirty="0"/>
          </a:p>
        </p:txBody>
      </p:sp>
      <p:sp>
        <p:nvSpPr>
          <p:cNvPr id="4" name="Rectangle 3"/>
          <p:cNvSpPr/>
          <p:nvPr/>
        </p:nvSpPr>
        <p:spPr>
          <a:xfrm>
            <a:off x="3684633" y="0"/>
            <a:ext cx="2775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CiscoSans"/>
              </a:rPr>
              <a:t>Cisco Edge Intelligence</a:t>
            </a:r>
            <a:endParaRPr lang="uk-UA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979" y="2332845"/>
            <a:ext cx="7613964" cy="38441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839" y="2674581"/>
            <a:ext cx="2910452" cy="1862462"/>
          </a:xfrm>
          <a:prstGeom prst="rect">
            <a:avLst/>
          </a:prstGeom>
        </p:spPr>
      </p:pic>
      <p:pic>
        <p:nvPicPr>
          <p:cNvPr id="3074" name="Picture 2" descr="EI Over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107" y="4985894"/>
            <a:ext cx="3836757" cy="70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226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2549" y="688063"/>
            <a:ext cx="6464175" cy="10273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Cisco </a:t>
            </a:r>
            <a:r>
              <a:rPr lang="en-US" sz="1600" dirty="0" err="1"/>
              <a:t>IOx</a:t>
            </a:r>
            <a:r>
              <a:rPr lang="en-US" sz="1600" dirty="0"/>
              <a:t> </a:t>
            </a:r>
            <a:r>
              <a:rPr lang="uk-UA" sz="1600" dirty="0"/>
              <a:t>дозволяє запускати додатки </a:t>
            </a:r>
            <a:r>
              <a:rPr lang="en-US" sz="1600" dirty="0" err="1"/>
              <a:t>IoT</a:t>
            </a:r>
            <a:r>
              <a:rPr lang="en-US" sz="1600" dirty="0"/>
              <a:t> </a:t>
            </a:r>
            <a:r>
              <a:rPr lang="uk-UA" sz="1600" dirty="0"/>
              <a:t>на мережевому обладнанні (</a:t>
            </a:r>
            <a:r>
              <a:rPr lang="en-US" sz="1600" dirty="0"/>
              <a:t>Fog computing)</a:t>
            </a:r>
            <a:r>
              <a:rPr lang="uk-UA" sz="1600" dirty="0"/>
              <a:t> з безпечним підключенням за допомогою програмного забезпечення </a:t>
            </a:r>
            <a:r>
              <a:rPr lang="en-US" sz="1600" dirty="0"/>
              <a:t>Cisco IOS, </a:t>
            </a:r>
            <a:r>
              <a:rPr lang="uk-UA" sz="1600" dirty="0"/>
              <a:t>а також отримувати служби для швидкої та надійної інтеграції з датчиками </a:t>
            </a:r>
            <a:r>
              <a:rPr lang="en-US" sz="1600" dirty="0" err="1"/>
              <a:t>IoT</a:t>
            </a:r>
            <a:r>
              <a:rPr lang="en-US" sz="1600" dirty="0"/>
              <a:t> </a:t>
            </a:r>
            <a:r>
              <a:rPr lang="uk-UA" sz="1600" dirty="0"/>
              <a:t>і хмарою.</a:t>
            </a:r>
          </a:p>
        </p:txBody>
      </p:sp>
      <p:sp>
        <p:nvSpPr>
          <p:cNvPr id="2" name="Rectangle 1"/>
          <p:cNvSpPr/>
          <p:nvPr/>
        </p:nvSpPr>
        <p:spPr>
          <a:xfrm>
            <a:off x="4158292" y="186095"/>
            <a:ext cx="3429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latin typeface="CiscoSans"/>
              </a:rPr>
              <a:t>Cisco </a:t>
            </a:r>
            <a:r>
              <a:rPr lang="en-US" b="1" dirty="0" err="1">
                <a:latin typeface="CiscoSans"/>
              </a:rPr>
              <a:t>IOx</a:t>
            </a:r>
            <a:r>
              <a:rPr lang="en-US" b="1" dirty="0">
                <a:latin typeface="CiscoSans"/>
              </a:rPr>
              <a:t> for Fog computing</a:t>
            </a:r>
            <a:endParaRPr lang="en-US" b="1" i="0" dirty="0">
              <a:effectLst/>
              <a:latin typeface="Cisco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652" y="675806"/>
            <a:ext cx="4129162" cy="2679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41" y="2316012"/>
            <a:ext cx="3433154" cy="183983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09577" y="1831053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IR829</a:t>
            </a:r>
            <a:endParaRPr lang="uk-UA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41" y="4211826"/>
            <a:ext cx="4399662" cy="24146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622" y="3965722"/>
            <a:ext cx="5628504" cy="26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4606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86" y="681849"/>
            <a:ext cx="4933855" cy="34808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85" y="3999749"/>
            <a:ext cx="5309665" cy="272697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84460" y="111835"/>
            <a:ext cx="34932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en-US" b="1" dirty="0">
                <a:latin typeface="CiscoSans"/>
              </a:rPr>
              <a:t>Cisco </a:t>
            </a:r>
            <a:r>
              <a:rPr lang="en-US" b="1" dirty="0" err="1">
                <a:latin typeface="CiscoSans"/>
              </a:rPr>
              <a:t>IOx</a:t>
            </a:r>
            <a:r>
              <a:rPr lang="en-US" b="1" dirty="0">
                <a:latin typeface="CiscoSans"/>
              </a:rPr>
              <a:t> for Edge computing</a:t>
            </a:r>
            <a:endParaRPr lang="en-US" b="1" i="0" dirty="0">
              <a:effectLst/>
              <a:latin typeface="CiscoSan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1092" y="1023041"/>
            <a:ext cx="6023423" cy="54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899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070" y="698026"/>
            <a:ext cx="5567882" cy="22896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/>
              <a:t>Industrial </a:t>
            </a:r>
            <a:r>
              <a:rPr lang="en-US" sz="1600" b="1" dirty="0" err="1"/>
              <a:t>NetDevOps</a:t>
            </a:r>
            <a:r>
              <a:rPr lang="en-US" sz="1600" b="1" dirty="0"/>
              <a:t> </a:t>
            </a:r>
            <a:r>
              <a:rPr lang="uk-UA" sz="1600" b="1" dirty="0"/>
              <a:t> </a:t>
            </a:r>
            <a:r>
              <a:rPr lang="uk-UA" sz="1600" dirty="0"/>
              <a:t>- це підхід до організації промислових мереж при якому замість використання </a:t>
            </a:r>
            <a:r>
              <a:rPr lang="en-US" sz="1600" dirty="0"/>
              <a:t>SNMP </a:t>
            </a:r>
            <a:r>
              <a:rPr lang="uk-UA" sz="1600" dirty="0"/>
              <a:t>і </a:t>
            </a:r>
            <a:r>
              <a:rPr lang="en-US" sz="1600" dirty="0"/>
              <a:t>CLI </a:t>
            </a:r>
            <a:r>
              <a:rPr lang="uk-UA" sz="1600" dirty="0"/>
              <a:t>ви налаштовуєте, керуєте та відстежуєте промислові мережеві пристрої за допомогою стандартизованих </a:t>
            </a:r>
            <a:r>
              <a:rPr lang="en-US" sz="1600" dirty="0"/>
              <a:t>API </a:t>
            </a:r>
            <a:r>
              <a:rPr lang="uk-UA" sz="1600" dirty="0"/>
              <a:t>мережевих пристроїв і засобів автоматизації програмного забезпечення. Робочі процеси </a:t>
            </a:r>
            <a:r>
              <a:rPr lang="en-US" sz="1600" dirty="0"/>
              <a:t>Industrial </a:t>
            </a:r>
            <a:r>
              <a:rPr lang="en-US" sz="1600" dirty="0" err="1"/>
              <a:t>NetDevOps</a:t>
            </a:r>
            <a:r>
              <a:rPr lang="en-US" sz="1600" dirty="0"/>
              <a:t> </a:t>
            </a:r>
            <a:r>
              <a:rPr lang="uk-UA" sz="1600" dirty="0"/>
              <a:t>використовують </a:t>
            </a:r>
            <a:r>
              <a:rPr lang="en-US" sz="1600" b="1" dirty="0"/>
              <a:t>Open Source</a:t>
            </a:r>
            <a:r>
              <a:rPr lang="uk-UA" sz="1600" b="1" dirty="0"/>
              <a:t> ПО</a:t>
            </a:r>
            <a:r>
              <a:rPr lang="en-US" sz="1600" dirty="0"/>
              <a:t>, </a:t>
            </a:r>
            <a:r>
              <a:rPr lang="uk-UA" sz="1600" b="1" dirty="0"/>
              <a:t>стандарти</a:t>
            </a:r>
            <a:r>
              <a:rPr lang="uk-UA" sz="1600" dirty="0"/>
              <a:t> та сценарії </a:t>
            </a:r>
            <a:r>
              <a:rPr lang="en-US" sz="1600" b="1" dirty="0"/>
              <a:t>Python</a:t>
            </a:r>
            <a:r>
              <a:rPr lang="en-US" sz="1600" dirty="0"/>
              <a:t> </a:t>
            </a:r>
            <a:r>
              <a:rPr lang="uk-UA" sz="1600" dirty="0"/>
              <a:t>разом із комерційними пристроями та інструментами для створення гнучких, безпечних і швидко реагуючих промислових мереж.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4198185" y="144855"/>
            <a:ext cx="2282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Industrial </a:t>
            </a:r>
            <a:r>
              <a:rPr lang="en-US" b="1" dirty="0" err="1"/>
              <a:t>NetDevOps</a:t>
            </a:r>
            <a:r>
              <a:rPr lang="en-US" b="1" dirty="0"/>
              <a:t> </a:t>
            </a:r>
            <a:endParaRPr lang="uk-U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0235" y="770454"/>
            <a:ext cx="6034659" cy="2434473"/>
          </a:xfrm>
          <a:prstGeom prst="rect">
            <a:avLst/>
          </a:prstGeom>
        </p:spPr>
      </p:pic>
      <p:pic>
        <p:nvPicPr>
          <p:cNvPr id="2052" name="Picture 4" descr="https://developer.cisco.com/media/iot-industrial-netdevops-introduction/labs/images/toolbel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299" y="3615103"/>
            <a:ext cx="5912701" cy="2450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3380125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1600" b="1" dirty="0"/>
              <a:t>Основні інструменти:</a:t>
            </a:r>
            <a:endParaRPr lang="en-US" sz="1600" b="1" dirty="0"/>
          </a:p>
          <a:p>
            <a:endParaRPr lang="uk-UA" sz="1200" dirty="0">
              <a:solidFill>
                <a:srgbClr val="24292E"/>
              </a:solidFill>
              <a:latin typeface="CiscoSans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REST API &amp; Programming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: Understanding </a:t>
            </a:r>
            <a:r>
              <a:rPr lang="en-US" sz="1200" b="1" dirty="0">
                <a:solidFill>
                  <a:srgbClr val="24292E"/>
                </a:solidFill>
                <a:latin typeface="CiscoSans"/>
              </a:rPr>
              <a:t>REST APIs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 and a programming language such as Python are the fundamentals to Industrial </a:t>
            </a:r>
            <a:r>
              <a:rPr lang="en-US" sz="1200" dirty="0" err="1">
                <a:solidFill>
                  <a:srgbClr val="24292E"/>
                </a:solidFill>
                <a:latin typeface="CiscoSans"/>
              </a:rPr>
              <a:t>NetDevOps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Source &amp; Version Control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: Apply "Network as Code” and store your network configurations in source control tools as a single source of truth. Deploy configurations with programmatic APIs.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Controller &amp; Orchestrator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: Use the extensive REST API of any Cisco Management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Device Level APIs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: Apply NETCONF &amp; RESTCONF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Automation Software: 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Use Open Source automation software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Network Verification: 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Test your network, performing </a:t>
            </a:r>
            <a:r>
              <a:rPr lang="en-US" sz="1200" dirty="0" err="1">
                <a:solidFill>
                  <a:srgbClr val="24292E"/>
                </a:solidFill>
                <a:latin typeface="CiscoSans"/>
              </a:rPr>
              <a:t>stateful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 network validation and retrieve information about the network state.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Telemetry &amp; Monitoring: 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Visualize your </a:t>
            </a:r>
            <a:r>
              <a:rPr lang="en-US" sz="1200" dirty="0" err="1">
                <a:solidFill>
                  <a:srgbClr val="24292E"/>
                </a:solidFill>
                <a:latin typeface="CiscoSans"/>
              </a:rPr>
              <a:t>dataand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 create specific dashboards.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24292E"/>
                </a:solidFill>
                <a:latin typeface="CiscoSans"/>
              </a:rPr>
              <a:t>Security: 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Use the already existing APIs of Cisco's security portfolio: Cisco Cyber Vision (REST API), Cisco ISE (</a:t>
            </a:r>
            <a:r>
              <a:rPr lang="en-US" sz="1200" dirty="0" err="1">
                <a:solidFill>
                  <a:srgbClr val="24292E"/>
                </a:solidFill>
                <a:latin typeface="CiscoSans"/>
              </a:rPr>
              <a:t>pxGrid</a:t>
            </a:r>
            <a:r>
              <a:rPr lang="en-US" sz="1200" dirty="0">
                <a:solidFill>
                  <a:srgbClr val="24292E"/>
                </a:solidFill>
                <a:latin typeface="CiscoSans"/>
              </a:rPr>
              <a:t>), Cisco Firepower Threat Defense (REST API)</a:t>
            </a:r>
          </a:p>
          <a:p>
            <a:br>
              <a:rPr lang="en-US" sz="1200" dirty="0"/>
            </a:b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275905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77" y="144855"/>
            <a:ext cx="11669917" cy="65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Cisco </a:t>
            </a:r>
            <a:r>
              <a:rPr lang="en-US" sz="1800" b="1" dirty="0" err="1"/>
              <a:t>IoT</a:t>
            </a:r>
            <a:r>
              <a:rPr lang="en-US" sz="1800" b="1" dirty="0"/>
              <a:t> Operations Dashboard (OD)</a:t>
            </a:r>
          </a:p>
          <a:p>
            <a:pPr marL="0" indent="0">
              <a:buNone/>
            </a:pPr>
            <a:r>
              <a:rPr lang="en-US" sz="1800" dirty="0"/>
              <a:t>Cisco </a:t>
            </a:r>
            <a:r>
              <a:rPr lang="en-US" sz="1800" dirty="0" err="1"/>
              <a:t>IoT</a:t>
            </a:r>
            <a:r>
              <a:rPr lang="en-US" sz="1800" dirty="0"/>
              <a:t> Operations Dashboard — </a:t>
            </a:r>
            <a:r>
              <a:rPr lang="uk-UA" sz="1800" dirty="0"/>
              <a:t>це хмарна інформаційна панель, яка дає змогу як операційним групам, так і персоналу ІТ-підтримки безпечно розгортати, контролювати й отримувати статистичні дані з мережевих пристроїв і підключених промислових активів у великих масштабах.</a:t>
            </a:r>
          </a:p>
        </p:txBody>
      </p:sp>
      <p:pic>
        <p:nvPicPr>
          <p:cNvPr id="1026" name="Picture 2" descr="IoT Operations Dashboard Serv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51" y="1369147"/>
            <a:ext cx="9240855" cy="348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014" y="4963345"/>
            <a:ext cx="119958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IoT Operations Dashboard підтримує такі </a:t>
            </a:r>
            <a:r>
              <a:rPr lang="uk-UA" b="1" dirty="0"/>
              <a:t>служби</a:t>
            </a:r>
            <a:r>
              <a:rPr lang="uk-UA" dirty="0"/>
              <a:t>:</a:t>
            </a:r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Edge Device Manager </a:t>
            </a:r>
            <a:r>
              <a:rPr lang="uk-UA" dirty="0"/>
              <a:t>– для налаштування, розгортання та моніторингу підтримуваних пристроїв промислової мережі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Secure Equipment Access</a:t>
            </a:r>
            <a:r>
              <a:rPr lang="uk-UA" dirty="0"/>
              <a:t>– для підключення активів, розгорнутих у віддалених місцях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Edge Intelligence </a:t>
            </a:r>
            <a:r>
              <a:rPr lang="uk-UA" dirty="0"/>
              <a:t>– щоб увімкнути оркестрацію даних із межі в багатохмарну мережу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b="1" dirty="0"/>
              <a:t>Asset Vision </a:t>
            </a:r>
            <a:r>
              <a:rPr lang="uk-UA" dirty="0"/>
              <a:t>– для моніторингу активів і об’єктів за допомогою промислових датчиків Cisco</a:t>
            </a:r>
            <a:r>
              <a:rPr lang="en-US" dirty="0"/>
              <a:t> (</a:t>
            </a:r>
            <a:r>
              <a:rPr lang="en-US" dirty="0" err="1"/>
              <a:t>LoRaWAN</a:t>
            </a:r>
            <a:r>
              <a:rPr lang="en-US" dirty="0"/>
              <a:t>)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4041409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427" y="411519"/>
            <a:ext cx="12119573" cy="8510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Cisco IPv6 Mesh — </a:t>
            </a:r>
            <a:r>
              <a:rPr lang="uk-UA" sz="1600" dirty="0"/>
              <a:t>це технологія </a:t>
            </a:r>
            <a:r>
              <a:rPr lang="en-US" sz="1600" dirty="0"/>
              <a:t>RF Mesh </a:t>
            </a:r>
            <a:r>
              <a:rPr lang="uk-UA" sz="1600" dirty="0"/>
              <a:t>на основі відкритих стандартів, сумісна з </a:t>
            </a:r>
            <a:r>
              <a:rPr lang="en-US" sz="1600" dirty="0"/>
              <a:t>IEEE 802.15.4g/e, </a:t>
            </a:r>
            <a:r>
              <a:rPr lang="uk-UA" sz="1600" dirty="0"/>
              <a:t>яка забезпечує двонаправлений зв’язок через реалізацію наборів Інтернет-протоколів, таких як адаптаційний рівень 6</a:t>
            </a:r>
            <a:r>
              <a:rPr lang="en-US" sz="1600" dirty="0" err="1"/>
              <a:t>LoWPAN</a:t>
            </a:r>
            <a:r>
              <a:rPr lang="en-US" sz="1600" dirty="0"/>
              <a:t>, </a:t>
            </a:r>
            <a:r>
              <a:rPr lang="uk-UA" sz="1600" dirty="0"/>
              <a:t>власне адресування </a:t>
            </a:r>
            <a:r>
              <a:rPr lang="en-US" sz="1600" dirty="0"/>
              <a:t>IPv6 </a:t>
            </a:r>
            <a:r>
              <a:rPr lang="uk-UA" sz="1600" dirty="0"/>
              <a:t>і мережевий рівень, протокол маршрутизації </a:t>
            </a:r>
            <a:r>
              <a:rPr lang="en-US" sz="1600" dirty="0"/>
              <a:t>RPL, </a:t>
            </a:r>
            <a:r>
              <a:rPr lang="uk-UA" sz="1600" dirty="0"/>
              <a:t>тощо</a:t>
            </a:r>
          </a:p>
        </p:txBody>
      </p:sp>
      <p:sp>
        <p:nvSpPr>
          <p:cNvPr id="2" name="Rectangle 1"/>
          <p:cNvSpPr/>
          <p:nvPr/>
        </p:nvSpPr>
        <p:spPr>
          <a:xfrm>
            <a:off x="5071448" y="-25195"/>
            <a:ext cx="1720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Cisco IPv6 Mesh</a:t>
            </a:r>
            <a:endParaRPr lang="uk-U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15" y="1262545"/>
            <a:ext cx="4544840" cy="26898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21" y="4087113"/>
            <a:ext cx="4813427" cy="277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33" y="2249246"/>
            <a:ext cx="4860335" cy="421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447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3DFA75-A980-4AFC-A834-1DDAD3AE1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31" y="185737"/>
            <a:ext cx="115157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0548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BDE0062-B8C9-4228-8351-114B7E4090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8553" y="95437"/>
            <a:ext cx="2048435" cy="45141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b="1" dirty="0"/>
              <a:t>Data Center</a:t>
            </a:r>
            <a:endParaRPr lang="uk-UA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2185DC3-0ECF-46FF-892F-76C9FA0131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938" y="1278031"/>
            <a:ext cx="5556700" cy="112451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0803028E-B609-4D6F-8FCE-9CD86769B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2499374"/>
            <a:ext cx="5556700" cy="319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BDF786-AEDA-47CC-951A-1C5FB5F5D9EA}"/>
              </a:ext>
            </a:extLst>
          </p:cNvPr>
          <p:cNvSpPr txBox="1"/>
          <p:nvPr/>
        </p:nvSpPr>
        <p:spPr>
          <a:xfrm>
            <a:off x="1801906" y="811866"/>
            <a:ext cx="18646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Nexus Dashboard</a:t>
            </a:r>
            <a:endParaRPr lang="uk-UA" b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428B96-5954-49D0-A34A-B91BD4985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3205" y="1278031"/>
            <a:ext cx="5990535" cy="45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466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48A78D-FD50-4387-975A-9AAD951E46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06" y="893109"/>
            <a:ext cx="6744541" cy="17686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FA2AB9-E683-4DF0-933A-582B41324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01" y="2918914"/>
            <a:ext cx="6977624" cy="343824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CDA4DE5-BF9C-49F5-916C-6E9DCB2A48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7246" y="2309792"/>
            <a:ext cx="4634753" cy="444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7667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6F0136-5A97-4B38-BFCD-E16E524A7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60" y="116822"/>
            <a:ext cx="6058871" cy="138924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EE329C-CFD2-41E2-B41C-643B6EF57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0" y="1862411"/>
            <a:ext cx="5903540" cy="22882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6A5F369-A8B8-4ABA-93F5-7CD6AA17A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60" y="4240025"/>
            <a:ext cx="5796211" cy="25011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3C304C-948C-48F9-8A0B-CD1BC6C7C815}"/>
              </a:ext>
            </a:extLst>
          </p:cNvPr>
          <p:cNvSpPr txBox="1"/>
          <p:nvPr/>
        </p:nvSpPr>
        <p:spPr>
          <a:xfrm>
            <a:off x="6251331" y="252042"/>
            <a:ext cx="574820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1600" dirty="0" err="1"/>
              <a:t>Програмованість</a:t>
            </a:r>
            <a:r>
              <a:rPr lang="uk-UA" sz="1600" dirty="0"/>
              <a:t> </a:t>
            </a:r>
            <a:r>
              <a:rPr lang="uk-UA" sz="1600" dirty="0" err="1"/>
              <a:t>Cisco</a:t>
            </a:r>
            <a:r>
              <a:rPr lang="uk-UA" sz="1600" dirty="0"/>
              <a:t> ACI з об’єктно-орієнтованою моделлю даних та REST API</a:t>
            </a:r>
          </a:p>
          <a:p>
            <a:endParaRPr lang="uk-UA" sz="1600" dirty="0"/>
          </a:p>
          <a:p>
            <a:r>
              <a:rPr lang="uk-UA" sz="1600" dirty="0"/>
              <a:t>Компанія </a:t>
            </a:r>
            <a:r>
              <a:rPr lang="uk-UA" sz="1600" dirty="0" err="1"/>
              <a:t>Cisco</a:t>
            </a:r>
            <a:r>
              <a:rPr lang="uk-UA" sz="1600" dirty="0"/>
              <a:t> застосувала фундаментальний підхід до побудови програмованої мережевої інфраструктури за допомогою </a:t>
            </a:r>
            <a:r>
              <a:rPr lang="uk-UA" sz="1600" dirty="0" err="1"/>
              <a:t>Cisco</a:t>
            </a:r>
            <a:r>
              <a:rPr lang="uk-UA" sz="1600" dirty="0"/>
              <a:t> ACI. Інфраструктура ACI функціонує як єдина система на рівні фабрики, керована централізованим контролером </a:t>
            </a:r>
            <a:r>
              <a:rPr lang="uk-UA" sz="1600" dirty="0" err="1"/>
              <a:t>Cisco</a:t>
            </a:r>
            <a:r>
              <a:rPr lang="uk-UA" sz="1600" dirty="0"/>
              <a:t> </a:t>
            </a:r>
            <a:r>
              <a:rPr lang="uk-UA" sz="1600" dirty="0" err="1"/>
              <a:t>Application</a:t>
            </a:r>
            <a:r>
              <a:rPr lang="uk-UA" sz="1600" dirty="0"/>
              <a:t> </a:t>
            </a:r>
            <a:r>
              <a:rPr lang="uk-UA" sz="1600" dirty="0" err="1"/>
              <a:t>Policy</a:t>
            </a:r>
            <a:r>
              <a:rPr lang="uk-UA" sz="1600" dirty="0"/>
              <a:t> </a:t>
            </a:r>
            <a:r>
              <a:rPr lang="uk-UA" sz="1600" dirty="0" err="1"/>
              <a:t>Infrastructure</a:t>
            </a:r>
            <a:r>
              <a:rPr lang="uk-UA" sz="1600" dirty="0"/>
              <a:t> </a:t>
            </a:r>
            <a:r>
              <a:rPr lang="uk-UA" sz="1600" dirty="0" err="1"/>
              <a:t>Controller</a:t>
            </a:r>
            <a:r>
              <a:rPr lang="uk-UA" sz="1600" dirty="0"/>
              <a:t> (APIC). Завдяки такому підходу мережа центру обробки даних у цілому є цілісною і розглядається як інтелектуальна транспортна система для додатків, що забезпечують підтримку бізнесу. На мережевих пристроях, що входять до складу цієї фабрики, операційні системи розроблені таким чином, щоб підтримувати цей системний підхід і забезпечувати архітектуру для </a:t>
            </a:r>
            <a:r>
              <a:rPr lang="uk-UA" sz="1600" dirty="0" err="1"/>
              <a:t>програмованості</a:t>
            </a:r>
            <a:r>
              <a:rPr lang="uk-UA" sz="1600" dirty="0"/>
              <a:t> на базовому рівні.</a:t>
            </a:r>
          </a:p>
          <a:p>
            <a:endParaRPr lang="uk-UA" sz="1600" dirty="0"/>
          </a:p>
          <a:p>
            <a:r>
              <a:rPr lang="uk-UA" sz="1600" dirty="0"/>
              <a:t>Замість того, щоб відкривати підмножину мережевих функцій через програмні інтерфейси, як у попередніх рішеннях програмно-орієнтованих мереж (SDN), для програмного доступу відкрита вся інфраструктура ACI. Це досягається шляхом надання доступу до об'єктної моделі </a:t>
            </a:r>
            <a:r>
              <a:rPr lang="uk-UA" sz="1600" dirty="0" err="1"/>
              <a:t>Cisco</a:t>
            </a:r>
            <a:r>
              <a:rPr lang="uk-UA" sz="1600" dirty="0"/>
              <a:t> ACI. Об'єктна модель ACI представляє повну конфігурацію та стан виконання кожного окремого програмного та апаратного компонента в усій інфраструктурі. Об'єктна модель доступна через стандартні інтерфейси REST API, що спрощує доступ та управління конфігурацією та станом виконання системи.</a:t>
            </a:r>
          </a:p>
        </p:txBody>
      </p:sp>
    </p:spTree>
    <p:extLst>
      <p:ext uri="{BB962C8B-B14F-4D97-AF65-F5344CB8AC3E}">
        <p14:creationId xmlns:p14="http://schemas.microsoft.com/office/powerpoint/2010/main" val="39634843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516" y="2634558"/>
            <a:ext cx="5432079" cy="769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400" b="1" dirty="0"/>
              <a:t>Дякую за увагу!</a:t>
            </a:r>
          </a:p>
        </p:txBody>
      </p:sp>
    </p:spTree>
    <p:extLst>
      <p:ext uri="{BB962C8B-B14F-4D97-AF65-F5344CB8AC3E}">
        <p14:creationId xmlns:p14="http://schemas.microsoft.com/office/powerpoint/2010/main" val="1295378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77" y="144855"/>
            <a:ext cx="11669917" cy="65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Cisco Catalyst Center Platform</a:t>
            </a:r>
            <a:endParaRPr lang="uk-UA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741" y="549919"/>
            <a:ext cx="5357528" cy="21628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667" y="2916454"/>
            <a:ext cx="5261320" cy="394154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241426" y="642496"/>
            <a:ext cx="56386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Cisco </a:t>
            </a:r>
            <a:r>
              <a:rPr lang="en-US" sz="1600" dirty="0"/>
              <a:t>Catalyst</a:t>
            </a:r>
            <a:r>
              <a:rPr lang="uk-UA" sz="1600" dirty="0"/>
              <a:t> Center — це потужний мережевий контролер, який знаходиться на фізичному пристрої.</a:t>
            </a:r>
          </a:p>
          <a:p>
            <a:endParaRPr lang="uk-UA" sz="1600" dirty="0"/>
          </a:p>
          <a:p>
            <a:r>
              <a:rPr lang="en-US" sz="1600" dirty="0"/>
              <a:t>Cisco Catalyst Center </a:t>
            </a:r>
            <a:r>
              <a:rPr lang="uk-UA" sz="1600" dirty="0"/>
              <a:t>підтримує можливості базової автоматизації в корпоративній мережі.</a:t>
            </a:r>
          </a:p>
          <a:p>
            <a:endParaRPr lang="uk-UA" sz="1600" dirty="0"/>
          </a:p>
          <a:p>
            <a:r>
              <a:rPr lang="uk-UA" sz="1600" dirty="0"/>
              <a:t>Функції аналітики та забезпечення надійності </a:t>
            </a:r>
            <a:r>
              <a:rPr lang="en-US" sz="1600" dirty="0"/>
              <a:t>Cisco Catalyst Center </a:t>
            </a:r>
            <a:r>
              <a:rPr lang="uk-UA" sz="1600" dirty="0"/>
              <a:t>забезпечують повний контекст подій, наскрізну видимість мережі за допомогою даних і їх аналізу.</a:t>
            </a:r>
          </a:p>
        </p:txBody>
      </p:sp>
      <p:pic>
        <p:nvPicPr>
          <p:cNvPr id="8198" name="Picture 6" descr="https://pubhub.devnetcloud.com/media/dnac-101/site/assets/images/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35" y="3110553"/>
            <a:ext cx="6245225" cy="297124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6085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17B06D-2605-4D3F-9D23-777670E5A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9" y="639016"/>
            <a:ext cx="5257801" cy="26245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06DD454-057B-40EE-B41C-4AB3E00E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973" y="128027"/>
            <a:ext cx="6465863" cy="399825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E77CBFA-A5A0-43CE-A125-46E9896C8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49" y="3823156"/>
            <a:ext cx="5376220" cy="290681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F7F1204-7F39-4285-8348-975E598D2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3577" y="4396903"/>
            <a:ext cx="3877236" cy="246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42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2FB4E2-E12D-4077-99FC-732F27D4E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475" y="299477"/>
            <a:ext cx="5661909" cy="2757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14536E-EC8A-448D-A4B6-00B74DD07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219" y="153514"/>
            <a:ext cx="5947384" cy="30494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04BC229-4AA5-4D79-8997-39B58FBCB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705" y="3282733"/>
            <a:ext cx="8014447" cy="3421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21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81482" y="15512"/>
            <a:ext cx="11669917" cy="65728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 dirty="0"/>
              <a:t>Cisco SD-WAN</a:t>
            </a:r>
          </a:p>
          <a:p>
            <a:pPr marL="0" indent="0">
              <a:buNone/>
            </a:pPr>
            <a:endParaRPr lang="uk-UA" sz="1800" dirty="0"/>
          </a:p>
        </p:txBody>
      </p:sp>
      <p:sp>
        <p:nvSpPr>
          <p:cNvPr id="2" name="Rectangle 1"/>
          <p:cNvSpPr/>
          <p:nvPr/>
        </p:nvSpPr>
        <p:spPr>
          <a:xfrm>
            <a:off x="6399291" y="4191991"/>
            <a:ext cx="49009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/>
              <a:t>Cisco SD-WAN vManage API — це інтерфейс REST API для керування, налаштування та моніторингу пристроїв Cisco у накладеній мережі.API відіграє ключову роль для використання клієнтами функцій, які надає vManage.</a:t>
            </a:r>
          </a:p>
        </p:txBody>
      </p:sp>
      <p:sp>
        <p:nvSpPr>
          <p:cNvPr id="4" name="Rectangle 3"/>
          <p:cNvSpPr/>
          <p:nvPr/>
        </p:nvSpPr>
        <p:spPr>
          <a:xfrm>
            <a:off x="153908" y="733837"/>
            <a:ext cx="44271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/>
              <a:t>Cisco SD-WAN </a:t>
            </a:r>
            <a:r>
              <a:rPr lang="uk-UA" sz="1600" dirty="0"/>
              <a:t>— це оверлейна архітектура глобальної мережі (WAN), яка застосовує принципи програмно-визначеної мережі (SDN) у традиційній глобальній мережі. Він розроблений відповідно до потреб сучасних корпоративних додатків і швидко зростаючих вимог до безпеки.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668" y="3237019"/>
            <a:ext cx="5995422" cy="360999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443" y="603987"/>
            <a:ext cx="7085846" cy="291042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464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769CA9A6-EDA5-40C7-AEA5-9785EDA96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89" y="643871"/>
            <a:ext cx="11104343" cy="5570257"/>
          </a:xfrm>
        </p:spPr>
      </p:pic>
    </p:spTree>
    <p:extLst>
      <p:ext uri="{BB962C8B-B14F-4D97-AF65-F5344CB8AC3E}">
        <p14:creationId xmlns:p14="http://schemas.microsoft.com/office/powerpoint/2010/main" val="3677520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2930</TotalTime>
  <Words>2745</Words>
  <Application>Microsoft Office PowerPoint</Application>
  <PresentationFormat>Широкий екран</PresentationFormat>
  <Paragraphs>138</Paragraphs>
  <Slides>43</Slides>
  <Notes>3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CiscoSans</vt:lpstr>
      <vt:lpstr>Office Theme</vt:lpstr>
      <vt:lpstr>ЛЕКЦІЯ 8  Платформи Cisco 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ЛЕКЦІЯ 8  Платформи Cisco </dc:title>
  <cp:lastModifiedBy>frostoff4ever@gmail.com</cp:lastModifiedBy>
  <cp:revision>28</cp:revision>
  <dcterms:created xsi:type="dcterms:W3CDTF">2022-02-18T10:35:48Z</dcterms:created>
  <dcterms:modified xsi:type="dcterms:W3CDTF">2026-04-06T10:49:26Z</dcterms:modified>
</cp:coreProperties>
</file>