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00" r:id="rId3"/>
    <p:sldId id="516" r:id="rId4"/>
    <p:sldId id="533" r:id="rId5"/>
    <p:sldId id="534" r:id="rId6"/>
    <p:sldId id="535" r:id="rId7"/>
    <p:sldId id="536" r:id="rId8"/>
    <p:sldId id="537" r:id="rId9"/>
    <p:sldId id="538" r:id="rId10"/>
    <p:sldId id="517" r:id="rId11"/>
    <p:sldId id="531" r:id="rId12"/>
    <p:sldId id="518" r:id="rId13"/>
    <p:sldId id="522" r:id="rId14"/>
    <p:sldId id="540" r:id="rId15"/>
    <p:sldId id="539" r:id="rId16"/>
    <p:sldId id="508" r:id="rId17"/>
    <p:sldId id="509" r:id="rId18"/>
    <p:sldId id="510" r:id="rId19"/>
    <p:sldId id="513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31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CFEA-F9DD-4FAA-8A89-F5C49BA9A64A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6FF5-B06B-4D5E-A4DF-6192228041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32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86FF5-B06B-4D5E-A4DF-6192228041B3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47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11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30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13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6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67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8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2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2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67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1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1DD3-158A-4718-959A-B530ED523914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2613-3046-40A5-AA42-BA0D7BFB80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0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41" y="659877"/>
            <a:ext cx="9412586" cy="3855748"/>
          </a:xfrm>
        </p:spPr>
        <p:txBody>
          <a:bodyPr>
            <a:normAutofit/>
          </a:bodyPr>
          <a:lstStyle/>
          <a:p>
            <a:r>
              <a:rPr lang="uk-UA" dirty="0"/>
              <a:t>ЛЕКЦІЯ </a:t>
            </a:r>
            <a:r>
              <a:rPr lang="en-US" dirty="0"/>
              <a:t>8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Платформи </a:t>
            </a:r>
            <a:r>
              <a:rPr lang="en-US" b="1" dirty="0"/>
              <a:t>Cisco</a:t>
            </a:r>
            <a:r>
              <a:rPr lang="uk-UA" b="1" dirty="0"/>
              <a:t/>
            </a:r>
            <a:br>
              <a:rPr lang="uk-UA" b="1" dirty="0"/>
            </a:b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91896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44855"/>
            <a:ext cx="11669917" cy="65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DNA Center Platform</a:t>
            </a:r>
            <a:endParaRPr lang="uk-UA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41" y="549919"/>
            <a:ext cx="5357528" cy="216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67" y="2916454"/>
            <a:ext cx="5261320" cy="3941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41426" y="642496"/>
            <a:ext cx="5638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Cisco DNA Center — це потужний мережевий контролер, який знаходиться на фізичному пристрої.</a:t>
            </a:r>
          </a:p>
          <a:p>
            <a:endParaRPr lang="uk-UA" sz="1600" dirty="0"/>
          </a:p>
          <a:p>
            <a:r>
              <a:rPr lang="en-US" sz="1600" dirty="0"/>
              <a:t>Cisco DNA Center </a:t>
            </a:r>
            <a:r>
              <a:rPr lang="uk-UA" sz="1600" dirty="0"/>
              <a:t>підтримує можливості базової автоматизації в корпоративній мережі.</a:t>
            </a:r>
          </a:p>
          <a:p>
            <a:endParaRPr lang="uk-UA" sz="1600" dirty="0"/>
          </a:p>
          <a:p>
            <a:r>
              <a:rPr lang="uk-UA" sz="1600" dirty="0"/>
              <a:t>Функції аналітики та забезпечення надійності </a:t>
            </a:r>
            <a:r>
              <a:rPr lang="en-US" sz="1600" dirty="0"/>
              <a:t>Cisco DNA Center </a:t>
            </a:r>
            <a:r>
              <a:rPr lang="uk-UA" sz="1600" dirty="0"/>
              <a:t>забезпечують повний контекст подій, наскрізну видимість мережі за допомогою даних і їх аналізу.</a:t>
            </a:r>
          </a:p>
        </p:txBody>
      </p:sp>
      <p:pic>
        <p:nvPicPr>
          <p:cNvPr id="8198" name="Picture 6" descr="https://pubhub.devnetcloud.com/media/dnac-101/site/assets/images/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5" y="3110553"/>
            <a:ext cx="6245225" cy="29712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6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307" y="181069"/>
            <a:ext cx="887241" cy="307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Meraki</a:t>
            </a:r>
            <a:endParaRPr lang="uk-UA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02" y="544761"/>
            <a:ext cx="4617268" cy="3022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3567065"/>
            <a:ext cx="5673504" cy="319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336" y="544761"/>
            <a:ext cx="485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Cisco Meraki </a:t>
            </a:r>
            <a:r>
              <a:rPr lang="en-US" i="1" dirty="0"/>
              <a:t>Cloud Managed Networking solution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350" y="4056625"/>
            <a:ext cx="5343592" cy="2801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7512" y="3567065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iscoSans"/>
              </a:rPr>
              <a:t>Python SDK for Meraki</a:t>
            </a:r>
            <a:endParaRPr lang="uk-U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13" y="1039162"/>
            <a:ext cx="3938150" cy="24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1482" y="15512"/>
            <a:ext cx="11669917" cy="65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Cisco SD-WAN</a:t>
            </a:r>
          </a:p>
          <a:p>
            <a:pPr marL="0" indent="0">
              <a:buNone/>
            </a:pPr>
            <a:endParaRPr lang="uk-UA" sz="1800" dirty="0"/>
          </a:p>
        </p:txBody>
      </p:sp>
      <p:sp>
        <p:nvSpPr>
          <p:cNvPr id="2" name="Rectangle 1"/>
          <p:cNvSpPr/>
          <p:nvPr/>
        </p:nvSpPr>
        <p:spPr>
          <a:xfrm>
            <a:off x="6399291" y="4191991"/>
            <a:ext cx="4900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Cisco SD-WAN vManage API — це інтерфейс REST API для керування, налаштування та моніторингу пристроїв Cisco у накладеній мережі.API відіграє ключову роль для використання клієнтами функцій, які надає vManage.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08" y="733837"/>
            <a:ext cx="4427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Cisco SD-WAN </a:t>
            </a:r>
            <a:r>
              <a:rPr lang="uk-UA" sz="1600" dirty="0"/>
              <a:t>— це оверлейна архітектура глобальної мережі (WAN), яка застосовує принципи програмно-визначеної мережі (SDN) у традиційній глобальній мережі. Він розроблений відповідно до потреб сучасних корпоративних додатків і швидко зростаючих вимог до безпеки.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8" y="3237019"/>
            <a:ext cx="5995422" cy="36099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43" y="603987"/>
            <a:ext cx="7085846" cy="29104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032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79" y="135802"/>
            <a:ext cx="1147074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Security</a:t>
            </a:r>
            <a:endParaRPr lang="uk-UA" sz="2000" b="1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98" y="651850"/>
            <a:ext cx="10126719" cy="35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4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273" y="162962"/>
            <a:ext cx="3911098" cy="407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Secure Access Service Edge (SASE)</a:t>
            </a:r>
          </a:p>
          <a:p>
            <a:pPr marL="0" indent="0" algn="ctr">
              <a:buNone/>
            </a:pPr>
            <a:endParaRPr lang="uk-UA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250479" y="851522"/>
            <a:ext cx="4765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SASE</a:t>
            </a:r>
            <a:r>
              <a:rPr lang="uk-UA" dirty="0"/>
              <a:t> — це мережева архітектура, яка поєднує в собі можливості VPN і WAN із хмарною безпекою.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83" y="570368"/>
            <a:ext cx="6363313" cy="3003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8" y="2833734"/>
            <a:ext cx="5810401" cy="3816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5822" y="3464479"/>
            <a:ext cx="6001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Архітектура </a:t>
            </a:r>
            <a:r>
              <a:rPr lang="uk-UA" sz="1600" b="1" dirty="0"/>
              <a:t>SASE</a:t>
            </a:r>
            <a:r>
              <a:rPr lang="uk-UA" sz="1600" dirty="0"/>
              <a:t> об’єднує мережеві функції та функції безпеки в хмарі, щоб підключати користувачів до потрібних програм і даних, де б вони не жили, де б вони не були. SASE дозволяє: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Безпроблемно підключити своїх працівників до додатків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Контролювати доступ за допомогою спрощеної безпеки та застосування політик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Об’єднати мережеві функції та функції безпеки, щоб для використання в багатохмарних маштабованих рішеннях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Консолідація до одного постачальника ПЗ для оптимізації операцій і ліквідації прогалин</a:t>
            </a:r>
          </a:p>
        </p:txBody>
      </p:sp>
    </p:spTree>
    <p:extLst>
      <p:ext uri="{BB962C8B-B14F-4D97-AF65-F5344CB8AC3E}">
        <p14:creationId xmlns:p14="http://schemas.microsoft.com/office/powerpoint/2010/main" val="250653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90" y="774003"/>
            <a:ext cx="4535787" cy="584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Zero trust </a:t>
            </a:r>
            <a:r>
              <a:rPr lang="ru-RU" sz="1600" dirty="0"/>
              <a:t>це підхід до безпеки мережевих систем, при якому кожен запит перевіряється незалежно - незалежно від атрибутів таких як джерело запиту - при цьому надаючи всім учасникам </a:t>
            </a:r>
            <a:r>
              <a:rPr lang="ru-RU" sz="1600" dirty="0" smtClean="0"/>
              <a:t>найменш привілейований </a:t>
            </a:r>
            <a:r>
              <a:rPr lang="ru-RU" sz="1600" dirty="0"/>
              <a:t>доступ і працює з припущенням, що мережа може бути скомпрометована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Rectangle 3"/>
          <p:cNvSpPr/>
          <p:nvPr/>
        </p:nvSpPr>
        <p:spPr>
          <a:xfrm>
            <a:off x="4224764" y="190123"/>
            <a:ext cx="111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Zero </a:t>
            </a:r>
            <a:r>
              <a:rPr lang="en-US" b="1" dirty="0"/>
              <a:t>trust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3053"/>
            <a:ext cx="5546233" cy="1528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05" y="3866333"/>
            <a:ext cx="1371884" cy="59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4261" y="706170"/>
            <a:ext cx="7067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Основні принципи "</a:t>
            </a:r>
            <a:r>
              <a:rPr lang="en-US" sz="1600" dirty="0"/>
              <a:t>Zero Trust":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ru-RU" sz="1600" b="1" dirty="0" smtClean="0"/>
              <a:t>Не </a:t>
            </a:r>
            <a:r>
              <a:rPr lang="ru-RU" sz="1600" b="1" dirty="0"/>
              <a:t>довіряти за замовчуванням</a:t>
            </a:r>
            <a:r>
              <a:rPr lang="ru-RU" sz="1600" dirty="0"/>
              <a:t>: Всі запити на доступ розглядаються як потенційно небезпечні, навіть якщо вони від користувачів або пристроїв всередині мережі.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ru-RU" sz="1600" b="1" dirty="0" smtClean="0"/>
              <a:t>Строго </a:t>
            </a:r>
            <a:r>
              <a:rPr lang="ru-RU" sz="1600" b="1" dirty="0"/>
              <a:t>контролювати доступ</a:t>
            </a:r>
            <a:r>
              <a:rPr lang="ru-RU" sz="1600" dirty="0"/>
              <a:t>: Пристрої та користувачі отримують доступ лише до необхідних ресурсів для виконання своїх функцій.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ru-RU" sz="1600" b="1" dirty="0" smtClean="0"/>
              <a:t>Вищий </a:t>
            </a:r>
            <a:r>
              <a:rPr lang="ru-RU" sz="1600" b="1" dirty="0"/>
              <a:t>рівень ідентифікації і авторизації</a:t>
            </a:r>
            <a:r>
              <a:rPr lang="ru-RU" sz="1600" dirty="0"/>
              <a:t>: Кожний запит на доступ обов'язково перевіряється щодо правомірності.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ru-RU" sz="1600" b="1" dirty="0" smtClean="0"/>
              <a:t>Строгий </a:t>
            </a:r>
            <a:r>
              <a:rPr lang="ru-RU" sz="1600" b="1" dirty="0"/>
              <a:t>моніторинг і аналіз</a:t>
            </a:r>
            <a:r>
              <a:rPr lang="ru-RU" sz="1600" dirty="0"/>
              <a:t>: Постійний моніторинг активності користувачів і пристроїв для виявлення будь-яких аномальних або підозрілих дій.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ru-RU" sz="1600" b="1" dirty="0" smtClean="0"/>
              <a:t>Шифрування</a:t>
            </a:r>
            <a:r>
              <a:rPr lang="ru-RU" sz="1600" dirty="0"/>
              <a:t>: Захист даних шляхом шифрування на різних рівнях мережевої архітектури.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38" y="4607929"/>
            <a:ext cx="5954162" cy="16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13755"/>
            <a:ext cx="3912606" cy="593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Cisco </a:t>
            </a:r>
            <a:r>
              <a:rPr lang="ru-RU" sz="1600" dirty="0"/>
              <a:t>працює над рішеннями з основними постачальниками хмарних послуг, такими як </a:t>
            </a:r>
            <a:r>
              <a:rPr lang="en-US" sz="1600" dirty="0"/>
              <a:t>AWS </a:t>
            </a:r>
            <a:r>
              <a:rPr lang="ru-RU" sz="1600" dirty="0"/>
              <a:t>і </a:t>
            </a:r>
            <a:r>
              <a:rPr lang="en-US" sz="1600" dirty="0"/>
              <a:t>Google Cloud, </a:t>
            </a:r>
            <a:r>
              <a:rPr lang="ru-RU" sz="1600" dirty="0"/>
              <a:t>а також пропонує програму керування контейнерами, яка працює на апаратному забезпеченні </a:t>
            </a:r>
            <a:r>
              <a:rPr lang="en-US" sz="1600" dirty="0"/>
              <a:t>Cisco. Cisco </a:t>
            </a:r>
            <a:r>
              <a:rPr lang="ru-RU" sz="1600" dirty="0"/>
              <a:t>надає багато моделей для розгортання хмарних сервісів, включаючи публічні, приватні або гібридні хмари. </a:t>
            </a:r>
            <a:r>
              <a:rPr lang="en-US" sz="1600" dirty="0"/>
              <a:t>Cisco </a:t>
            </a:r>
            <a:r>
              <a:rPr lang="ru-RU" sz="1600" dirty="0"/>
              <a:t>також має рішення для керування контейнерами на основі </a:t>
            </a:r>
            <a:r>
              <a:rPr lang="en-US" sz="1600" dirty="0"/>
              <a:t>Docker </a:t>
            </a:r>
            <a:r>
              <a:rPr lang="ru-RU" sz="1600" dirty="0"/>
              <a:t>і </a:t>
            </a:r>
            <a:r>
              <a:rPr lang="en-US" sz="1600" dirty="0"/>
              <a:t>Kubernetes.</a:t>
            </a:r>
          </a:p>
          <a:p>
            <a:pPr marL="0" indent="0">
              <a:buNone/>
            </a:pPr>
            <a:r>
              <a:rPr lang="en-US" sz="1600" dirty="0"/>
              <a:t>Cisco </a:t>
            </a:r>
            <a:r>
              <a:rPr lang="ru-RU" sz="1600" dirty="0"/>
              <a:t>знає, що більшість компаній не використовують одне хмарне рішення для розгортання, зберігання даних або мереж, а натомість </a:t>
            </a:r>
            <a:r>
              <a:rPr lang="ru-RU" sz="1600" u="sng" dirty="0"/>
              <a:t>використовують комбінування хостингу, включаючи хмарний і локальний, а також рішення від різних партнерів</a:t>
            </a:r>
            <a:r>
              <a:rPr lang="ru-RU" sz="1600" dirty="0"/>
              <a:t>. </a:t>
            </a:r>
            <a:endParaRPr lang="uk-UA" sz="1800" dirty="0"/>
          </a:p>
        </p:txBody>
      </p:sp>
      <p:sp>
        <p:nvSpPr>
          <p:cNvPr id="4" name="Rectangle 3"/>
          <p:cNvSpPr/>
          <p:nvPr/>
        </p:nvSpPr>
        <p:spPr>
          <a:xfrm>
            <a:off x="4197445" y="90535"/>
            <a:ext cx="3579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Full-Stack Observability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8" y="5413632"/>
            <a:ext cx="3952862" cy="83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20" y="787652"/>
            <a:ext cx="7860563" cy="23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053" y="632555"/>
            <a:ext cx="6496050" cy="4057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695" y="632555"/>
            <a:ext cx="49160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AppDynamics Cloud </a:t>
            </a:r>
            <a:r>
              <a:rPr lang="uk-UA" sz="1600" dirty="0"/>
              <a:t>— це SaaS</a:t>
            </a:r>
            <a:r>
              <a:rPr lang="en-US" sz="1600" dirty="0"/>
              <a:t> </a:t>
            </a:r>
            <a:r>
              <a:rPr lang="uk-UA" sz="1600" dirty="0"/>
              <a:t>продукт, який пропонує власний хмарний засіб моніторингу та повний стек для великих керованих розгортань Kubernetes у публічних хмарах, таких як Amazon Web Services, Microsoft Azure та Red Hat OpenShift. </a:t>
            </a:r>
          </a:p>
          <a:p>
            <a:r>
              <a:rPr lang="uk-UA" sz="1600" dirty="0"/>
              <a:t>Він забезпечує спостереження в режимі реального часу за всім набором технологій: програмами, програмно визначеними обчисленнями (</a:t>
            </a:r>
            <a:r>
              <a:rPr lang="en-US" sz="1600" dirty="0"/>
              <a:t>software-defined compute</a:t>
            </a:r>
            <a:r>
              <a:rPr lang="uk-UA" sz="1600" dirty="0"/>
              <a:t> - </a:t>
            </a:r>
            <a:r>
              <a:rPr lang="en-US" sz="1600" dirty="0"/>
              <a:t>SDC</a:t>
            </a:r>
            <a:r>
              <a:rPr lang="uk-UA" sz="1600" dirty="0"/>
              <a:t>), сховищем, службами, мережею та іншою інфраструктурою за допомогою збору та кореляції показників, подій, журналів і трас (</a:t>
            </a:r>
            <a:r>
              <a:rPr lang="en-US" sz="1600" dirty="0"/>
              <a:t>metrics, events, logs, and traces  - </a:t>
            </a:r>
            <a:r>
              <a:rPr lang="uk-UA" sz="1600" dirty="0"/>
              <a:t>MELT).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7733" y="84675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AppDynamics Cloud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695" y="3710321"/>
            <a:ext cx="5214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Actions API </a:t>
            </a:r>
            <a:r>
              <a:rPr lang="uk-UA" sz="1600" dirty="0"/>
              <a:t>дозволяє створювати, налаштовувати та керувати різними діями. </a:t>
            </a:r>
            <a:r>
              <a:rPr lang="en-US" sz="1600" dirty="0"/>
              <a:t>Actions </a:t>
            </a:r>
            <a:r>
              <a:rPr lang="uk-UA" sz="1600" dirty="0"/>
              <a:t>— це заздалегідь визначена автоматизована реакція на подію, яку можна багаторазово використовувати, як-от збій чи аномалія.</a:t>
            </a:r>
          </a:p>
        </p:txBody>
      </p:sp>
      <p:pic>
        <p:nvPicPr>
          <p:cNvPr id="4098" name="Picture 2" descr="List of Machine A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1" y="4865599"/>
            <a:ext cx="8488507" cy="19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435900"/>
            <a:ext cx="4943796" cy="394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Платформа </a:t>
            </a:r>
            <a:r>
              <a:rPr lang="en-US" sz="1600" b="1" dirty="0" err="1"/>
              <a:t>ThousandEyes</a:t>
            </a:r>
            <a:r>
              <a:rPr lang="en-US" sz="1600" b="1" dirty="0"/>
              <a:t> Internet and Cloud Intelligence</a:t>
            </a:r>
            <a:r>
              <a:rPr lang="en-US" sz="1600" dirty="0"/>
              <a:t> </a:t>
            </a:r>
            <a:r>
              <a:rPr lang="uk-UA" sz="1600" dirty="0"/>
              <a:t>дозволяє ІТ-командам візуалізувати будь-яку мережу, надає практичну інформацію про мережу, а також дозволяє співпрацювати та вирішувати проблеми з постачальниками послуг.</a:t>
            </a:r>
          </a:p>
          <a:p>
            <a:pPr marL="0" indent="0">
              <a:buNone/>
            </a:pPr>
            <a:r>
              <a:rPr lang="en-US" sz="1600" dirty="0" err="1"/>
              <a:t>ThousandEyes</a:t>
            </a:r>
            <a:r>
              <a:rPr lang="en-US" sz="1600" dirty="0"/>
              <a:t> </a:t>
            </a:r>
            <a:r>
              <a:rPr lang="uk-UA" sz="1600" dirty="0"/>
              <a:t>дозволяє ІТ-командам виявляти недоліки та покращувати продуктивність мережі та програм у корпоративних і хмарних мережах. </a:t>
            </a:r>
          </a:p>
          <a:p>
            <a:pPr marL="0" indent="0">
              <a:buNone/>
            </a:pPr>
            <a:r>
              <a:rPr lang="uk-UA" sz="1600" dirty="0"/>
              <a:t>Моніторинг від </a:t>
            </a:r>
            <a:r>
              <a:rPr lang="en-US" sz="1600" dirty="0" err="1"/>
              <a:t>ThousandEyes</a:t>
            </a:r>
            <a:r>
              <a:rPr lang="en-US" sz="1600" dirty="0"/>
              <a:t> </a:t>
            </a:r>
            <a:r>
              <a:rPr lang="uk-UA" sz="1600" dirty="0"/>
              <a:t>поширюється на підприємство, Інтернет і хмару, від центру обробки даних до філій, від хмарних програм до користувачів і пристроїв будь-де.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15812" y="66568"/>
            <a:ext cx="154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ThousandEyes</a:t>
            </a:r>
            <a:endParaRPr lang="uk-U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12" y="435900"/>
            <a:ext cx="6924675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" y="3627852"/>
            <a:ext cx="6752680" cy="3230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308" y="4562454"/>
            <a:ext cx="3801854" cy="22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1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232" y="11183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iscoSans"/>
              </a:rPr>
              <a:t>Application-First Security</a:t>
            </a:r>
            <a:endParaRPr lang="uk-UA" b="1" dirty="0"/>
          </a:p>
        </p:txBody>
      </p:sp>
      <p:pic>
        <p:nvPicPr>
          <p:cNvPr id="6146" name="Picture 2" descr="https://pubhub.devnetcloud.com/media/app-first-security/site/images/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44" y="695235"/>
            <a:ext cx="8417137" cy="46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17" y="694961"/>
            <a:ext cx="3425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Підхід </a:t>
            </a:r>
            <a:r>
              <a:rPr lang="uk-UA" sz="1600" b="1" dirty="0"/>
              <a:t>Cisco Application-First Security </a:t>
            </a:r>
            <a:r>
              <a:rPr lang="uk-UA" sz="1600" dirty="0"/>
              <a:t>використовує AppDynamics із Cisco Secure Application, Secure Workload, Secure Cloud Analytics і Duo для захисту всіх етапів життєвого циклу програми, у хмарі та локальних розгортаннях, під час будь-якого робочого навантаження та може бути інтегрована в будь-яку програму. </a:t>
            </a:r>
          </a:p>
          <a:p>
            <a:endParaRPr lang="uk-UA" sz="1600" dirty="0"/>
          </a:p>
          <a:p>
            <a:endParaRPr lang="uk-UA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3848983"/>
            <a:ext cx="58062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Secure Application </a:t>
            </a:r>
            <a:r>
              <a:rPr lang="uk-UA" sz="1600" dirty="0"/>
              <a:t>забезпечує оцінку вразливості під час виконання та захист від атак безпосередньо в існуючому агенті APM, який також допомагає у реагуванні на інциденти та посмертних зломах. </a:t>
            </a:r>
          </a:p>
          <a:p>
            <a:r>
              <a:rPr lang="uk-UA" sz="1600" b="1" dirty="0"/>
              <a:t>Secure Workload </a:t>
            </a:r>
            <a:r>
              <a:rPr lang="uk-UA" sz="1600" dirty="0"/>
              <a:t>автоматично створює базову лінію для робочих навантажень і може сповіщати та ізолювати про порушення правил або аномалії. </a:t>
            </a:r>
          </a:p>
          <a:p>
            <a:r>
              <a:rPr lang="uk-UA" sz="1600" b="1" dirty="0"/>
              <a:t>Secure Cloud Analytics </a:t>
            </a:r>
            <a:r>
              <a:rPr lang="uk-UA" sz="1600" dirty="0"/>
              <a:t>переглядає журнали та телеметрію з загальнодоступних і приватних хмар і поведінку об’єктів, щоб забезпечити виявлення загроз. </a:t>
            </a:r>
            <a:r>
              <a:rPr lang="uk-UA" sz="1600" b="1" dirty="0"/>
              <a:t>Duo</a:t>
            </a:r>
            <a:r>
              <a:rPr lang="uk-UA" sz="1600" dirty="0"/>
              <a:t> надає безпечний доступ до вашої інфраструктури та додатків, забезпечуючи відповідність MFA та пристрою.</a:t>
            </a:r>
          </a:p>
        </p:txBody>
      </p:sp>
    </p:spTree>
    <p:extLst>
      <p:ext uri="{BB962C8B-B14F-4D97-AF65-F5344CB8AC3E}">
        <p14:creationId xmlns:p14="http://schemas.microsoft.com/office/powerpoint/2010/main" val="223595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44855"/>
            <a:ext cx="11669917" cy="65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Дослідження категорій технології </a:t>
            </a:r>
            <a:r>
              <a:rPr lang="en-US" sz="1800" b="1" dirty="0"/>
              <a:t>Cisco</a:t>
            </a:r>
          </a:p>
          <a:p>
            <a:pPr marL="0" indent="0">
              <a:buNone/>
            </a:pPr>
            <a:r>
              <a:rPr lang="ru-RU" sz="1800" dirty="0"/>
              <a:t>З метою полегшення розробникам аналізу всіх пропозицій </a:t>
            </a:r>
            <a:r>
              <a:rPr lang="en-US" sz="1800" dirty="0"/>
              <a:t>Cisco </a:t>
            </a:r>
            <a:r>
              <a:rPr lang="ru-RU" sz="1800" dirty="0"/>
              <a:t>для кожної групи технологій </a:t>
            </a:r>
            <a:r>
              <a:rPr lang="en-US" sz="1800" dirty="0"/>
              <a:t>Cisco Developer </a:t>
            </a:r>
            <a:r>
              <a:rPr lang="ru-RU" sz="1800" dirty="0"/>
              <a:t>створює Центри розробки (</a:t>
            </a:r>
            <a:r>
              <a:rPr lang="en-US" sz="1800" dirty="0"/>
              <a:t>Dev Centers), </a:t>
            </a:r>
            <a:r>
              <a:rPr lang="ru-RU" sz="1800" dirty="0"/>
              <a:t>і ці центри є зручним способом групування технологій разом. </a:t>
            </a:r>
            <a:r>
              <a:rPr lang="uk-UA" sz="1800" dirty="0"/>
              <a:t>За допомогою цих ресурсів розробники </a:t>
            </a:r>
            <a:r>
              <a:rPr lang="ru-RU" sz="1800" dirty="0"/>
              <a:t>можуть знайти всі відповідні ресурси для цієї технології, зокрема такі як посилання на відповідну документацію, Пісочниці (</a:t>
            </a:r>
            <a:r>
              <a:rPr lang="en-US" sz="1800" dirty="0"/>
              <a:t>Sandboxes) </a:t>
            </a:r>
            <a:r>
              <a:rPr lang="ru-RU" sz="1800" dirty="0"/>
              <a:t>та Навчальні лабораторні роботи (</a:t>
            </a:r>
            <a:r>
              <a:rPr lang="en-US" sz="1800" dirty="0"/>
              <a:t>Learning Labs). </a:t>
            </a:r>
            <a:endParaRPr lang="uk-UA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Список </a:t>
            </a:r>
            <a:r>
              <a:rPr lang="en-US" sz="1800" dirty="0"/>
              <a:t>Cisco Dev Centers:</a:t>
            </a:r>
          </a:p>
          <a:p>
            <a:r>
              <a:rPr lang="en-US" sz="1800" dirty="0"/>
              <a:t>Networking</a:t>
            </a:r>
          </a:p>
          <a:p>
            <a:r>
              <a:rPr lang="en-US" sz="1800" dirty="0"/>
              <a:t>Security</a:t>
            </a:r>
            <a:endParaRPr lang="ru-RU" sz="1800" dirty="0"/>
          </a:p>
          <a:p>
            <a:r>
              <a:rPr lang="en-US" sz="1800" dirty="0"/>
              <a:t>Full-Stack Observability</a:t>
            </a:r>
          </a:p>
          <a:p>
            <a:r>
              <a:rPr lang="en-US" sz="1800" dirty="0"/>
              <a:t>IoT</a:t>
            </a:r>
          </a:p>
          <a:p>
            <a:r>
              <a:rPr lang="en-US" sz="1800" dirty="0"/>
              <a:t>Data Center</a:t>
            </a:r>
            <a:endParaRPr lang="uk-UA" sz="1800" dirty="0"/>
          </a:p>
          <a:p>
            <a:r>
              <a:rPr lang="en-US" sz="1800" dirty="0"/>
              <a:t>Collaboration</a:t>
            </a:r>
            <a:endParaRPr lang="ru-RU" sz="1800" dirty="0"/>
          </a:p>
          <a:p>
            <a:r>
              <a:rPr lang="en-US" sz="1800" dirty="0"/>
              <a:t>Customer </a:t>
            </a:r>
            <a:r>
              <a:rPr lang="en-US" sz="1800" dirty="0" err="1"/>
              <a:t>Expirience</a:t>
            </a:r>
            <a:endParaRPr lang="en-US" sz="1800" dirty="0"/>
          </a:p>
          <a:p>
            <a:r>
              <a:rPr lang="en-US" sz="1800" dirty="0"/>
              <a:t>Tools</a:t>
            </a:r>
            <a:endParaRPr lang="ru-RU" sz="1800" dirty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D0036D-E577-6F2B-A9DC-A6B6D40E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86" y="2163097"/>
            <a:ext cx="8264408" cy="38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3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872" y="594806"/>
            <a:ext cx="6501561" cy="6167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806"/>
            <a:ext cx="56584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Компанія </a:t>
            </a:r>
            <a:r>
              <a:rPr lang="en-US" sz="1600" dirty="0"/>
              <a:t>Cisco </a:t>
            </a:r>
            <a:r>
              <a:rPr lang="ru-RU" sz="1600" dirty="0"/>
              <a:t>надає різні типи інструментів для </a:t>
            </a:r>
            <a:r>
              <a:rPr lang="en-US" sz="1600" dirty="0" err="1"/>
              <a:t>IoT</a:t>
            </a:r>
            <a:r>
              <a:rPr lang="en-US" sz="1600" dirty="0"/>
              <a:t>, </a:t>
            </a:r>
            <a:r>
              <a:rPr lang="ru-RU" sz="1600" dirty="0"/>
              <a:t>включаючи зносостійке виробниче мережне обладнання, шлюзи </a:t>
            </a:r>
            <a:r>
              <a:rPr lang="en-US" sz="1600" dirty="0" err="1"/>
              <a:t>IoT</a:t>
            </a:r>
            <a:r>
              <a:rPr lang="en-US" sz="1600" dirty="0"/>
              <a:t>, </a:t>
            </a:r>
            <a:r>
              <a:rPr lang="ru-RU" sz="1600" dirty="0"/>
              <a:t>рішення з низьким енергоспоживанням та вбудовані мережі передавання даних </a:t>
            </a:r>
            <a:r>
              <a:rPr lang="en-US" sz="1600" dirty="0" err="1"/>
              <a:t>IoT</a:t>
            </a:r>
            <a:r>
              <a:rPr lang="en-US" sz="1600" dirty="0"/>
              <a:t> </a:t>
            </a:r>
            <a:r>
              <a:rPr lang="ru-RU" sz="1600" dirty="0"/>
              <a:t>з високим степенем захисту, якщо це необхідно. Всі вони налаштовуються за допомогою точок доступу і маршрутизаторів </a:t>
            </a:r>
            <a:r>
              <a:rPr lang="en-US" sz="1600" dirty="0"/>
              <a:t>Cisco.</a:t>
            </a:r>
            <a:endParaRPr lang="uk-UA" sz="1600" dirty="0"/>
          </a:p>
          <a:p>
            <a:endParaRPr lang="uk-UA" sz="1600" dirty="0"/>
          </a:p>
          <a:p>
            <a:r>
              <a:rPr lang="ru-RU" sz="1600" dirty="0"/>
              <a:t>За допомогою </a:t>
            </a:r>
            <a:r>
              <a:rPr lang="en-US" sz="1600" b="1" dirty="0"/>
              <a:t>Cisco </a:t>
            </a:r>
            <a:r>
              <a:rPr lang="en-US" sz="1600" b="1" dirty="0" err="1"/>
              <a:t>IOx</a:t>
            </a:r>
            <a:r>
              <a:rPr lang="en-US" sz="1600" b="1" dirty="0"/>
              <a:t> </a:t>
            </a:r>
            <a:r>
              <a:rPr lang="ru-RU" sz="1600" dirty="0"/>
              <a:t>можна розміщувати програми на апаратному забезпеченні </a:t>
            </a:r>
            <a:r>
              <a:rPr lang="en-US" sz="1600" dirty="0"/>
              <a:t>Cisco, </a:t>
            </a:r>
            <a:r>
              <a:rPr lang="ru-RU" sz="1600" dirty="0"/>
              <a:t>включаючи розгортання на основі контейнерів. Застосунки </a:t>
            </a:r>
            <a:r>
              <a:rPr lang="en-US" sz="1600" b="1" dirty="0" err="1"/>
              <a:t>IOx</a:t>
            </a:r>
            <a:r>
              <a:rPr lang="en-US" sz="1600" dirty="0"/>
              <a:t>, </a:t>
            </a:r>
            <a:r>
              <a:rPr lang="ru-RU" sz="1600" dirty="0"/>
              <a:t>інтегровані з </a:t>
            </a:r>
            <a:r>
              <a:rPr lang="en-US" sz="1600" b="1" dirty="0"/>
              <a:t>Kinetic</a:t>
            </a:r>
            <a:r>
              <a:rPr lang="en-US" sz="1600" dirty="0"/>
              <a:t>, </a:t>
            </a:r>
            <a:r>
              <a:rPr lang="ru-RU" sz="1600" dirty="0"/>
              <a:t>можуть виводити на друк дані за допомогою протоколу повідомлень </a:t>
            </a:r>
            <a:r>
              <a:rPr lang="en-US" sz="1600" b="1" dirty="0"/>
              <a:t>MQTT</a:t>
            </a:r>
            <a:r>
              <a:rPr lang="en-US" sz="1600" dirty="0"/>
              <a:t>, </a:t>
            </a:r>
            <a:r>
              <a:rPr lang="ru-RU" sz="1600" dirty="0"/>
              <a:t>виступаючи в ролі з'єднувача даних </a:t>
            </a:r>
            <a:r>
              <a:rPr lang="en-US" sz="1600" dirty="0"/>
              <a:t>Kinetic.</a:t>
            </a:r>
            <a:endParaRPr lang="uk-UA" sz="1600" dirty="0"/>
          </a:p>
          <a:p>
            <a:endParaRPr lang="en-US" sz="1600" dirty="0"/>
          </a:p>
          <a:p>
            <a:r>
              <a:rPr lang="ru-RU" sz="1600" dirty="0"/>
              <a:t>Периферійні обчислення (</a:t>
            </a:r>
            <a:r>
              <a:rPr lang="en-US" sz="1600" b="1" dirty="0"/>
              <a:t>Edge computing</a:t>
            </a:r>
            <a:r>
              <a:rPr lang="en-US" sz="1600" dirty="0"/>
              <a:t>) </a:t>
            </a:r>
            <a:r>
              <a:rPr lang="ru-RU" sz="1600" dirty="0"/>
              <a:t>відносяться до забезпечення обчислювальних можливостей максимально наближених до реальних даних. Існує багато причин, за яких розгортання програми повинно здійснюватися з наближенням обчислення до периферії, наприклад, щоб уникнути передавання даних великих обсягів з метою продуктивності або безпеки. Або ж, можуть траплятися випадки, коли є велика кількість датчиків з передаванням потокових даних високого рівня. Завдяки підтримці периферійних обчислень </a:t>
            </a:r>
            <a:r>
              <a:rPr lang="en-US" sz="1600" dirty="0"/>
              <a:t>Cisco </a:t>
            </a:r>
            <a:r>
              <a:rPr lang="ru-RU" sz="1600" dirty="0"/>
              <a:t>можна створювати, розгортати та моніторити програми на мережних пристроях.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8876" y="0"/>
            <a:ext cx="2445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IoT</a:t>
            </a:r>
            <a:r>
              <a:rPr lang="en-US" sz="2800" b="1" dirty="0"/>
              <a:t> Dev Center</a:t>
            </a:r>
          </a:p>
        </p:txBody>
      </p:sp>
    </p:spTree>
    <p:extLst>
      <p:ext uri="{BB962C8B-B14F-4D97-AF65-F5344CB8AC3E}">
        <p14:creationId xmlns:p14="http://schemas.microsoft.com/office/powerpoint/2010/main" val="105196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44855"/>
            <a:ext cx="11669917" cy="65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Cisco </a:t>
            </a:r>
            <a:r>
              <a:rPr lang="en-US" sz="1800" b="1" dirty="0" err="1"/>
              <a:t>IoT</a:t>
            </a:r>
            <a:r>
              <a:rPr lang="en-US" sz="1800" b="1" dirty="0"/>
              <a:t> Operations Dashboard (OD)</a:t>
            </a:r>
          </a:p>
          <a:p>
            <a:pPr marL="0" indent="0">
              <a:buNone/>
            </a:pPr>
            <a:r>
              <a:rPr lang="en-US" sz="1800" dirty="0"/>
              <a:t>Cisco </a:t>
            </a:r>
            <a:r>
              <a:rPr lang="en-US" sz="1800" dirty="0" err="1"/>
              <a:t>IoT</a:t>
            </a:r>
            <a:r>
              <a:rPr lang="en-US" sz="1800" dirty="0"/>
              <a:t> Operations Dashboard — </a:t>
            </a:r>
            <a:r>
              <a:rPr lang="uk-UA" sz="1800" dirty="0"/>
              <a:t>це хмарна інформаційна панель, яка дає змогу як операційним групам, так і персоналу ІТ-підтримки безпечно розгортати, контролювати й отримувати статистичні дані з мережевих пристроїв і підключених промислових активів у великих масштабах.</a:t>
            </a:r>
          </a:p>
        </p:txBody>
      </p:sp>
      <p:pic>
        <p:nvPicPr>
          <p:cNvPr id="1026" name="Picture 2" descr="IoT Operations Dashboard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1" y="1369147"/>
            <a:ext cx="9240855" cy="34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014" y="4963345"/>
            <a:ext cx="11995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IoT Operations Dashboard підтримує такі </a:t>
            </a:r>
            <a:r>
              <a:rPr lang="uk-UA" b="1" dirty="0"/>
              <a:t>служби</a:t>
            </a:r>
            <a:r>
              <a:rPr lang="uk-UA" dirty="0"/>
              <a:t>: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Edge Device Manager </a:t>
            </a:r>
            <a:r>
              <a:rPr lang="uk-UA" dirty="0"/>
              <a:t>– для налаштування, розгортання та моніторингу підтримуваних пристроїв промислової мережі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Secure Equipment Access</a:t>
            </a:r>
            <a:r>
              <a:rPr lang="uk-UA" dirty="0"/>
              <a:t>– для підключення активів, розгорнутих у віддалених місцях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Edge Intelligence </a:t>
            </a:r>
            <a:r>
              <a:rPr lang="uk-UA" dirty="0"/>
              <a:t>– щоб увімкнути оркестрацію даних із межі в багатохмарну мережу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Asset Vision </a:t>
            </a:r>
            <a:r>
              <a:rPr lang="uk-UA" dirty="0"/>
              <a:t>– для моніторингу активів і об’єктів за допомогою промислових датчиків Cisco</a:t>
            </a:r>
            <a:r>
              <a:rPr lang="en-US" dirty="0"/>
              <a:t> (</a:t>
            </a:r>
            <a:r>
              <a:rPr lang="en-US" dirty="0" err="1"/>
              <a:t>LoRaWAN</a:t>
            </a:r>
            <a:r>
              <a:rPr lang="en-US" dirty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414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70" y="698026"/>
            <a:ext cx="5567882" cy="228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Industrial </a:t>
            </a:r>
            <a:r>
              <a:rPr lang="en-US" sz="1600" b="1" dirty="0" err="1"/>
              <a:t>NetDevOps</a:t>
            </a:r>
            <a:r>
              <a:rPr lang="en-US" sz="1600" b="1" dirty="0"/>
              <a:t> </a:t>
            </a:r>
            <a:r>
              <a:rPr lang="uk-UA" sz="1600" b="1" dirty="0"/>
              <a:t> </a:t>
            </a:r>
            <a:r>
              <a:rPr lang="uk-UA" sz="1600" dirty="0"/>
              <a:t>- це підхід до організації промислових мереж при якому замість використання </a:t>
            </a:r>
            <a:r>
              <a:rPr lang="en-US" sz="1600" dirty="0"/>
              <a:t>SNMP </a:t>
            </a:r>
            <a:r>
              <a:rPr lang="uk-UA" sz="1600" dirty="0"/>
              <a:t>і </a:t>
            </a:r>
            <a:r>
              <a:rPr lang="en-US" sz="1600" dirty="0"/>
              <a:t>CLI </a:t>
            </a:r>
            <a:r>
              <a:rPr lang="uk-UA" sz="1600" dirty="0"/>
              <a:t>ви налаштовуєте, керуєте та відстежуєте промислові мережеві пристрої за допомогою стандартизованих </a:t>
            </a:r>
            <a:r>
              <a:rPr lang="en-US" sz="1600" dirty="0"/>
              <a:t>API </a:t>
            </a:r>
            <a:r>
              <a:rPr lang="uk-UA" sz="1600" dirty="0"/>
              <a:t>мережевих пристроїв і засобів автоматизації програмного забезпечення. Робочі процеси </a:t>
            </a:r>
            <a:r>
              <a:rPr lang="en-US" sz="1600" dirty="0"/>
              <a:t>Industrial </a:t>
            </a:r>
            <a:r>
              <a:rPr lang="en-US" sz="1600" dirty="0" err="1"/>
              <a:t>NetDevOps</a:t>
            </a:r>
            <a:r>
              <a:rPr lang="en-US" sz="1600" dirty="0"/>
              <a:t> </a:t>
            </a:r>
            <a:r>
              <a:rPr lang="uk-UA" sz="1600" dirty="0"/>
              <a:t>використовують </a:t>
            </a:r>
            <a:r>
              <a:rPr lang="en-US" sz="1600" b="1" dirty="0"/>
              <a:t>Open Source</a:t>
            </a:r>
            <a:r>
              <a:rPr lang="uk-UA" sz="1600" b="1" dirty="0"/>
              <a:t> ПО</a:t>
            </a:r>
            <a:r>
              <a:rPr lang="en-US" sz="1600" dirty="0"/>
              <a:t>, </a:t>
            </a:r>
            <a:r>
              <a:rPr lang="uk-UA" sz="1600" b="1" dirty="0"/>
              <a:t>стандарти</a:t>
            </a:r>
            <a:r>
              <a:rPr lang="uk-UA" sz="1600" dirty="0"/>
              <a:t> та сценарії </a:t>
            </a:r>
            <a:r>
              <a:rPr lang="en-US" sz="1600" b="1" dirty="0"/>
              <a:t>Python</a:t>
            </a:r>
            <a:r>
              <a:rPr lang="en-US" sz="1600" dirty="0"/>
              <a:t> </a:t>
            </a:r>
            <a:r>
              <a:rPr lang="uk-UA" sz="1600" dirty="0"/>
              <a:t>разом із комерційними пристроями та інструментами для створення гнучких, безпечних і швидко реагуючих промислових мереж.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4198185" y="144855"/>
            <a:ext cx="228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Industrial </a:t>
            </a:r>
            <a:r>
              <a:rPr lang="en-US" b="1" dirty="0" err="1"/>
              <a:t>NetDevOps</a:t>
            </a:r>
            <a:r>
              <a:rPr lang="en-US" b="1" dirty="0"/>
              <a:t> </a:t>
            </a:r>
            <a:endParaRPr lang="uk-U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35" y="770454"/>
            <a:ext cx="6034659" cy="2434473"/>
          </a:xfrm>
          <a:prstGeom prst="rect">
            <a:avLst/>
          </a:prstGeom>
        </p:spPr>
      </p:pic>
      <p:pic>
        <p:nvPicPr>
          <p:cNvPr id="2052" name="Picture 4" descr="https://developer.cisco.com/media/iot-industrial-netdevops-introduction/labs/images/toolbe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99" y="3615103"/>
            <a:ext cx="5912701" cy="24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38012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/>
              <a:t>Основні інструменти:</a:t>
            </a:r>
            <a:endParaRPr lang="en-US" sz="1600" b="1" dirty="0"/>
          </a:p>
          <a:p>
            <a:endParaRPr lang="uk-UA" sz="1200" dirty="0">
              <a:solidFill>
                <a:srgbClr val="24292E"/>
              </a:solidFill>
              <a:latin typeface="Cisco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REST API &amp; Programming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: Understanding </a:t>
            </a:r>
            <a:r>
              <a:rPr lang="en-US" sz="1200" b="1" dirty="0">
                <a:solidFill>
                  <a:srgbClr val="24292E"/>
                </a:solidFill>
                <a:latin typeface="CiscoSans"/>
              </a:rPr>
              <a:t>REST APIs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 and a programming language such as Python are the fundamentals to Industrial </a:t>
            </a:r>
            <a:r>
              <a:rPr lang="en-US" sz="1200" dirty="0" err="1">
                <a:solidFill>
                  <a:srgbClr val="24292E"/>
                </a:solidFill>
                <a:latin typeface="CiscoSans"/>
              </a:rPr>
              <a:t>NetDevOps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Source &amp; Version Control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: Apply "Network as Code” and store your network configurations in source control tools as a single source of truth. Deploy configurations with programmatic APIs.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Controller &amp; Orchestrator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: Use the extensive REST API of any Cisco Management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Device Level APIs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: Apply NETCONF &amp; RESTCONF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Automation Software: 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Use Open Source automation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Network Verification: 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Test your network, performing </a:t>
            </a:r>
            <a:r>
              <a:rPr lang="en-US" sz="1200" dirty="0" err="1">
                <a:solidFill>
                  <a:srgbClr val="24292E"/>
                </a:solidFill>
                <a:latin typeface="CiscoSans"/>
              </a:rPr>
              <a:t>stateful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 network validation and retrieve information about the network state.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Telemetry &amp; Monitoring: 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Visualize your </a:t>
            </a:r>
            <a:r>
              <a:rPr lang="en-US" sz="1200" dirty="0" err="1">
                <a:solidFill>
                  <a:srgbClr val="24292E"/>
                </a:solidFill>
                <a:latin typeface="CiscoSans"/>
              </a:rPr>
              <a:t>dataand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 create specific dashboards.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92E"/>
                </a:solidFill>
                <a:latin typeface="CiscoSans"/>
              </a:rPr>
              <a:t>Security: 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Use the already existing APIs of Cisco's security portfolio: Cisco Cyber Vision (REST API), Cisco ISE (</a:t>
            </a:r>
            <a:r>
              <a:rPr lang="en-US" sz="1200" dirty="0" err="1">
                <a:solidFill>
                  <a:srgbClr val="24292E"/>
                </a:solidFill>
                <a:latin typeface="CiscoSans"/>
              </a:rPr>
              <a:t>pxGrid</a:t>
            </a:r>
            <a:r>
              <a:rPr lang="en-US" sz="1200" dirty="0">
                <a:solidFill>
                  <a:srgbClr val="24292E"/>
                </a:solidFill>
                <a:latin typeface="CiscoSans"/>
              </a:rPr>
              <a:t>), Cisco Firepower Threat Defense (REST API)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27590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564763"/>
            <a:ext cx="11869094" cy="164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Edge Intelligence </a:t>
            </a:r>
            <a:r>
              <a:rPr lang="en-US" sz="1600" dirty="0"/>
              <a:t>(EI) — </a:t>
            </a:r>
            <a:r>
              <a:rPr lang="ru-RU" sz="1600" dirty="0"/>
              <a:t>це програмне забезпечення для оркестрації даних, розроблене для підключених ресурсів. Це програмне забезпечення розгортається на промислових маршрутизаторах і обчислювальних шлюзах </a:t>
            </a:r>
            <a:r>
              <a:rPr lang="en-US" sz="1600" dirty="0"/>
              <a:t>Cisco </a:t>
            </a:r>
            <a:r>
              <a:rPr lang="ru-RU" sz="1600" dirty="0"/>
              <a:t>для простого розгортання з коробки.</a:t>
            </a:r>
            <a:r>
              <a:rPr lang="en-US" sz="1600" dirty="0"/>
              <a:t>EI </a:t>
            </a:r>
            <a:r>
              <a:rPr lang="ru-RU" sz="1600" dirty="0"/>
              <a:t>дає організаціям повний контроль над даними, від їх </a:t>
            </a:r>
            <a:r>
              <a:rPr lang="uk-UA" sz="1600" dirty="0"/>
              <a:t>збору</a:t>
            </a:r>
            <a:r>
              <a:rPr lang="ru-RU" sz="1600" dirty="0"/>
              <a:t> до перетворення, управління та доставки. На кожному етапі збору даних </a:t>
            </a:r>
            <a:r>
              <a:rPr lang="en-US" sz="1600" dirty="0"/>
              <a:t>EI </a:t>
            </a:r>
            <a:r>
              <a:rPr lang="ru-RU" sz="1600" dirty="0"/>
              <a:t>оптимізує процес, щоб його можна було легко надати в масштабі.</a:t>
            </a:r>
            <a:r>
              <a:rPr lang="en-US" sz="1600" dirty="0"/>
              <a:t> </a:t>
            </a:r>
            <a:r>
              <a:rPr lang="ru-RU" sz="1600" dirty="0"/>
              <a:t>Організації в будь-якому місці можуть легко створювати код і розміщувати програми, куди завгодно, не виходячи з </a:t>
            </a:r>
            <a:r>
              <a:rPr lang="en-US" sz="1600" dirty="0"/>
              <a:t>Microsoft Visual Studio.</a:t>
            </a:r>
            <a:r>
              <a:rPr lang="uk-UA" sz="1600" dirty="0"/>
              <a:t> </a:t>
            </a:r>
            <a:r>
              <a:rPr lang="en-US" sz="1600" dirty="0"/>
              <a:t>EI </a:t>
            </a:r>
            <a:r>
              <a:rPr lang="ru-RU" sz="1600" dirty="0"/>
              <a:t>забезпечує гнучкість інтеграції з кількома програмами в кількох хмарах. </a:t>
            </a:r>
            <a:r>
              <a:rPr lang="en-US" sz="1600" dirty="0"/>
              <a:t>EI </a:t>
            </a:r>
            <a:r>
              <a:rPr lang="ru-RU" sz="1600" dirty="0"/>
              <a:t>пропонує власну інтеграцію, яка спрощує весь процес для </a:t>
            </a:r>
            <a:r>
              <a:rPr lang="en-US" sz="1600" dirty="0"/>
              <a:t>Microsoft Azure </a:t>
            </a:r>
            <a:r>
              <a:rPr lang="en-US" sz="1600" dirty="0" err="1"/>
              <a:t>IoT</a:t>
            </a:r>
            <a:r>
              <a:rPr lang="en-US" sz="1600" dirty="0"/>
              <a:t> Hub </a:t>
            </a:r>
            <a:r>
              <a:rPr lang="ru-RU" sz="1600" dirty="0"/>
              <a:t>та інших програм </a:t>
            </a:r>
            <a:r>
              <a:rPr lang="en-US" sz="1600" dirty="0"/>
              <a:t>MQTT.</a:t>
            </a:r>
            <a:endParaRPr lang="uk-UA" sz="1600" dirty="0"/>
          </a:p>
        </p:txBody>
      </p:sp>
      <p:sp>
        <p:nvSpPr>
          <p:cNvPr id="4" name="Rectangle 3"/>
          <p:cNvSpPr/>
          <p:nvPr/>
        </p:nvSpPr>
        <p:spPr>
          <a:xfrm>
            <a:off x="3684633" y="0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iscoSans"/>
              </a:rPr>
              <a:t>Cisco Edge Intelligence</a:t>
            </a:r>
            <a:endParaRPr lang="uk-U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9" y="2332845"/>
            <a:ext cx="7613964" cy="3844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39" y="2674581"/>
            <a:ext cx="2910452" cy="1862462"/>
          </a:xfrm>
          <a:prstGeom prst="rect">
            <a:avLst/>
          </a:prstGeom>
        </p:spPr>
      </p:pic>
      <p:pic>
        <p:nvPicPr>
          <p:cNvPr id="3074" name="Picture 2" descr="EI 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07" y="4985894"/>
            <a:ext cx="3836757" cy="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2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49" y="688063"/>
            <a:ext cx="6464175" cy="1027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Cisco </a:t>
            </a:r>
            <a:r>
              <a:rPr lang="en-US" sz="1600" dirty="0" err="1"/>
              <a:t>IOx</a:t>
            </a:r>
            <a:r>
              <a:rPr lang="en-US" sz="1600" dirty="0"/>
              <a:t> </a:t>
            </a:r>
            <a:r>
              <a:rPr lang="uk-UA" sz="1600" dirty="0"/>
              <a:t>дозволяє запускати додатки </a:t>
            </a:r>
            <a:r>
              <a:rPr lang="en-US" sz="1600" dirty="0" err="1"/>
              <a:t>IoT</a:t>
            </a:r>
            <a:r>
              <a:rPr lang="en-US" sz="1600" dirty="0"/>
              <a:t> </a:t>
            </a:r>
            <a:r>
              <a:rPr lang="uk-UA" sz="1600" dirty="0"/>
              <a:t>на мережевому обладнанні (</a:t>
            </a:r>
            <a:r>
              <a:rPr lang="en-US" sz="1600" dirty="0"/>
              <a:t>Fog computing)</a:t>
            </a:r>
            <a:r>
              <a:rPr lang="uk-UA" sz="1600" dirty="0"/>
              <a:t> з безпечним підключенням за допомогою програмного забезпечення </a:t>
            </a:r>
            <a:r>
              <a:rPr lang="en-US" sz="1600" dirty="0"/>
              <a:t>Cisco IOS, </a:t>
            </a:r>
            <a:r>
              <a:rPr lang="uk-UA" sz="1600" dirty="0"/>
              <a:t>а також отримувати служби для швидкої та надійної інтеграції з датчиками </a:t>
            </a:r>
            <a:r>
              <a:rPr lang="en-US" sz="1600" dirty="0" err="1"/>
              <a:t>IoT</a:t>
            </a:r>
            <a:r>
              <a:rPr lang="en-US" sz="1600" dirty="0"/>
              <a:t> </a:t>
            </a:r>
            <a:r>
              <a:rPr lang="uk-UA" sz="1600" dirty="0"/>
              <a:t>і хмарою.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292" y="186095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latin typeface="CiscoSans"/>
              </a:rPr>
              <a:t>Cisco </a:t>
            </a:r>
            <a:r>
              <a:rPr lang="en-US" b="1" dirty="0" err="1">
                <a:latin typeface="CiscoSans"/>
              </a:rPr>
              <a:t>IOx</a:t>
            </a:r>
            <a:r>
              <a:rPr lang="en-US" b="1" dirty="0">
                <a:latin typeface="CiscoSans"/>
              </a:rPr>
              <a:t> for Fog computing</a:t>
            </a:r>
            <a:endParaRPr lang="en-US" b="1" i="0" dirty="0">
              <a:effectLst/>
              <a:latin typeface="Cisco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52" y="675806"/>
            <a:ext cx="4129162" cy="2679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1" y="2316012"/>
            <a:ext cx="3433154" cy="1839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9577" y="1831053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IR829</a:t>
            </a:r>
            <a:endParaRPr lang="uk-U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41" y="4211826"/>
            <a:ext cx="4399662" cy="2414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22" y="3965722"/>
            <a:ext cx="5628504" cy="26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86" y="681849"/>
            <a:ext cx="4933855" cy="348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5" y="3999749"/>
            <a:ext cx="5309665" cy="2726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4460" y="111835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latin typeface="CiscoSans"/>
              </a:rPr>
              <a:t>Cisco </a:t>
            </a:r>
            <a:r>
              <a:rPr lang="en-US" b="1" dirty="0" err="1">
                <a:latin typeface="CiscoSans"/>
              </a:rPr>
              <a:t>IOx</a:t>
            </a:r>
            <a:r>
              <a:rPr lang="en-US" b="1" dirty="0">
                <a:latin typeface="CiscoSans"/>
              </a:rPr>
              <a:t> for Edge computing</a:t>
            </a:r>
            <a:endParaRPr lang="en-US" b="1" i="0" dirty="0">
              <a:effectLst/>
              <a:latin typeface="Cisco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92" y="1023041"/>
            <a:ext cx="6023423" cy="54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6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44855"/>
            <a:ext cx="11669917" cy="65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Поглиблена інтеграція між ІТ, хмарними та промисловими мережами наражає </a:t>
            </a:r>
            <a:r>
              <a:rPr lang="en-US" sz="1800" dirty="0"/>
              <a:t>Industrial Control Systems </a:t>
            </a:r>
            <a:r>
              <a:rPr lang="uk-UA" sz="1800" dirty="0"/>
              <a:t>(</a:t>
            </a:r>
            <a:r>
              <a:rPr lang="en-US" sz="1800" dirty="0"/>
              <a:t>ICS) </a:t>
            </a:r>
            <a:r>
              <a:rPr lang="uk-UA" sz="1800" dirty="0"/>
              <a:t>на кіберзагрози. </a:t>
            </a:r>
            <a:r>
              <a:rPr lang="en-US" sz="1800" dirty="0"/>
              <a:t>Cisco Cyber Vision </a:t>
            </a:r>
            <a:r>
              <a:rPr lang="uk-UA" sz="1800" dirty="0"/>
              <a:t>був спеціально розроблений для промислових організацій, щоб отримати повну видимість у своїх промислових мережах, надаючи точну інформацію про стан безпеки їх </a:t>
            </a:r>
            <a:r>
              <a:rPr lang="en-US" sz="1800" dirty="0"/>
              <a:t>OT, </a:t>
            </a:r>
            <a:r>
              <a:rPr lang="uk-UA" sz="1800" dirty="0"/>
              <a:t>щоб вони могли створювати безпечні інфраструктури, підтримувати відповідність нормативним вимогам і застосовувати політики безпеки для контролю ризиків.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4736" y="27160"/>
            <a:ext cx="191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Cisco Cyber 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8" y="1912546"/>
            <a:ext cx="6717274" cy="463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732" y="1783533"/>
            <a:ext cx="5073564" cy="244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34" y="4280025"/>
            <a:ext cx="5066760" cy="2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27" y="411519"/>
            <a:ext cx="12119573" cy="8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Cisco IPv6 Mesh — </a:t>
            </a:r>
            <a:r>
              <a:rPr lang="uk-UA" sz="1600" dirty="0"/>
              <a:t>це технологія </a:t>
            </a:r>
            <a:r>
              <a:rPr lang="en-US" sz="1600" dirty="0"/>
              <a:t>RF Mesh </a:t>
            </a:r>
            <a:r>
              <a:rPr lang="uk-UA" sz="1600" dirty="0"/>
              <a:t>на основі відкритих стандартів, сумісна з </a:t>
            </a:r>
            <a:r>
              <a:rPr lang="en-US" sz="1600" dirty="0"/>
              <a:t>IEEE 802.15.4g/e, </a:t>
            </a:r>
            <a:r>
              <a:rPr lang="uk-UA" sz="1600" dirty="0"/>
              <a:t>яка забезпечує двонаправлений зв’язок через реалізацію наборів Інтернет-протоколів, таких як адаптаційний рівень 6</a:t>
            </a:r>
            <a:r>
              <a:rPr lang="en-US" sz="1600" dirty="0" err="1"/>
              <a:t>LoWPAN</a:t>
            </a:r>
            <a:r>
              <a:rPr lang="en-US" sz="1600" dirty="0"/>
              <a:t>, </a:t>
            </a:r>
            <a:r>
              <a:rPr lang="uk-UA" sz="1600" dirty="0"/>
              <a:t>власне адресування </a:t>
            </a:r>
            <a:r>
              <a:rPr lang="en-US" sz="1600" dirty="0"/>
              <a:t>IPv6 </a:t>
            </a:r>
            <a:r>
              <a:rPr lang="uk-UA" sz="1600" dirty="0"/>
              <a:t>і мережевий рівень, протокол маршрутизації </a:t>
            </a:r>
            <a:r>
              <a:rPr lang="en-US" sz="1600" dirty="0"/>
              <a:t>RPL, </a:t>
            </a:r>
            <a:r>
              <a:rPr lang="uk-UA" sz="1600" dirty="0"/>
              <a:t>тощо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1448" y="-25195"/>
            <a:ext cx="1720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Cisco IPv6 Mesh</a:t>
            </a:r>
            <a:endParaRPr lang="uk-U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5" y="1262545"/>
            <a:ext cx="4544840" cy="268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1" y="4087113"/>
            <a:ext cx="4813427" cy="2770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33" y="2249246"/>
            <a:ext cx="4860335" cy="42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7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516" y="2634558"/>
            <a:ext cx="5432079" cy="769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9537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17695"/>
            <a:ext cx="11669917" cy="65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Networking Dev Center</a:t>
            </a:r>
            <a:endParaRPr lang="uk-UA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664891"/>
            <a:ext cx="483209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Cisco </a:t>
            </a:r>
            <a:r>
              <a:rPr lang="ru-RU" sz="1400" dirty="0"/>
              <a:t>не просто виробляє мережне обладнання, зокрема таке як: комутатори, бездротові кінцеві точки, маршрутизатори. Програмне забезпечення операційної системи для цих пристроїв призначене для конкретних застосувань. </a:t>
            </a:r>
          </a:p>
          <a:p>
            <a:endParaRPr lang="ru-RU" sz="1400" dirty="0"/>
          </a:p>
          <a:p>
            <a:r>
              <a:rPr lang="en-US" sz="1400" b="1" dirty="0"/>
              <a:t>Cisco IOS </a:t>
            </a:r>
            <a:r>
              <a:rPr lang="ru-RU" sz="1400" dirty="0"/>
              <a:t>використовується для мережної інфраструктури з різними спеціалізованими версіями. </a:t>
            </a:r>
            <a:r>
              <a:rPr lang="en-US" sz="1400" b="1" dirty="0"/>
              <a:t>Cisco IOS XR </a:t>
            </a:r>
            <a:r>
              <a:rPr lang="ru-RU" sz="1400" dirty="0"/>
              <a:t>призначена для використання постачальниками послуг. </a:t>
            </a:r>
            <a:r>
              <a:rPr lang="en-US" sz="1400" b="1" dirty="0"/>
              <a:t>Cisco IOS XE </a:t>
            </a:r>
            <a:r>
              <a:rPr lang="ru-RU" sz="1400" dirty="0"/>
              <a:t>розподіляє площину даних і площину керування для створення та обслуговування мережі. </a:t>
            </a:r>
            <a:r>
              <a:rPr lang="en-US" sz="1400" b="1" dirty="0"/>
              <a:t>Cisco NX-OS </a:t>
            </a:r>
            <a:r>
              <a:rPr lang="ru-RU" sz="1400" dirty="0"/>
              <a:t>працює як з фізичними, так і з віртуальними ЦОД.</a:t>
            </a:r>
          </a:p>
          <a:p>
            <a:endParaRPr lang="ru-RU" sz="1400" dirty="0"/>
          </a:p>
          <a:p>
            <a:r>
              <a:rPr lang="ru-RU" sz="1400" dirty="0"/>
              <a:t>Майже всі основні лінійки продуктів від </a:t>
            </a:r>
            <a:r>
              <a:rPr lang="en-US" sz="1400" dirty="0"/>
              <a:t>Cisco </a:t>
            </a:r>
            <a:r>
              <a:rPr lang="ru-RU" sz="1400" dirty="0"/>
              <a:t>мають </a:t>
            </a:r>
            <a:r>
              <a:rPr lang="en-US" sz="1400" dirty="0"/>
              <a:t>API </a:t>
            </a:r>
            <a:r>
              <a:rPr lang="ru-RU" sz="1400" dirty="0"/>
              <a:t>та вбудовані програмовані можливості. В результаті тепер можна написати загальний код для керування різноманітними мережними пристроями, навіть якщо пристрої від різних постачальників. Наприклад, компанія </a:t>
            </a:r>
            <a:r>
              <a:rPr lang="en-US" sz="1400" dirty="0"/>
              <a:t>Meraki </a:t>
            </a:r>
            <a:r>
              <a:rPr lang="ru-RU" sz="1400" dirty="0"/>
              <a:t>пропонує моніторинг, конфігурацію та доступ до даних, таких як плани поверхів, а також засоби безпеки та обладнання віддаленого працівника, які з </a:t>
            </a:r>
            <a:r>
              <a:rPr lang="en-US" sz="1400" dirty="0"/>
              <a:t>API </a:t>
            </a:r>
            <a:r>
              <a:rPr lang="ru-RU" sz="1400" dirty="0"/>
              <a:t>забезпечують можливість створення індивідуальних рішень, побудованих на платформі </a:t>
            </a:r>
            <a:r>
              <a:rPr lang="en-US" sz="1400" dirty="0"/>
              <a:t>Meraki. </a:t>
            </a:r>
            <a:endParaRPr lang="uk-UA" sz="1400" dirty="0"/>
          </a:p>
          <a:p>
            <a:endParaRPr lang="ru-RU" sz="1400" dirty="0"/>
          </a:p>
          <a:p>
            <a:r>
              <a:rPr lang="ru-RU" sz="1400" dirty="0"/>
              <a:t>Крім того, </a:t>
            </a:r>
            <a:r>
              <a:rPr lang="en-US" sz="1400" b="1" dirty="0"/>
              <a:t>Cisco DNA Center </a:t>
            </a:r>
            <a:r>
              <a:rPr lang="ru-RU" sz="1400" dirty="0"/>
              <a:t>за допомогою </a:t>
            </a:r>
            <a:r>
              <a:rPr lang="en-US" sz="1400" dirty="0"/>
              <a:t>API </a:t>
            </a:r>
            <a:r>
              <a:rPr lang="ru-RU" sz="1400" dirty="0"/>
              <a:t>забезпечує можливість автоматизації змін в мережі, моніторинг за допомогою подій та сповіщень, а також точок інтеграції для інструментів сторонніх виробників.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B88CE4-E92D-732C-B5DB-933BA8C3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113" y="757085"/>
            <a:ext cx="7157397" cy="38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41" y="126749"/>
            <a:ext cx="11316832" cy="636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Infrastructure as Code</a:t>
            </a:r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8" y="454748"/>
            <a:ext cx="112109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71" y="66580"/>
            <a:ext cx="5915955" cy="5251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80" y="66580"/>
            <a:ext cx="4928072" cy="2902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80" y="3105338"/>
            <a:ext cx="4928072" cy="31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914400"/>
            <a:ext cx="5321657" cy="56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/>
              <a:t>Intersight</a:t>
            </a:r>
            <a:r>
              <a:rPr lang="en-US" sz="1600" dirty="0"/>
              <a:t> — </a:t>
            </a:r>
            <a:r>
              <a:rPr lang="uk-UA" sz="1600" dirty="0"/>
              <a:t>це платформа автоматизації життєвого циклу інфраструктури для </a:t>
            </a:r>
            <a:r>
              <a:rPr lang="en-US" sz="1600" dirty="0"/>
              <a:t>Cisco </a:t>
            </a:r>
            <a:r>
              <a:rPr lang="en-US" sz="1600" dirty="0" err="1"/>
              <a:t>HyperFlex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dirty="0"/>
              <a:t>Cisco Unified Computing System. </a:t>
            </a:r>
            <a:r>
              <a:rPr lang="en-US" sz="1600" dirty="0" err="1"/>
              <a:t>Intersight</a:t>
            </a:r>
            <a:r>
              <a:rPr lang="en-US" sz="1600" dirty="0"/>
              <a:t> </a:t>
            </a:r>
            <a:r>
              <a:rPr lang="uk-UA" sz="1600" dirty="0"/>
              <a:t>пропонує інтелектуальний рівень управління, який дозволяє ІТ-організаціям аналізувати, спрощувати та автоматизувати свої середовища.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1514" y="66567"/>
            <a:ext cx="109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Intersight</a:t>
            </a:r>
            <a:endParaRPr lang="uk-U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18" y="570368"/>
            <a:ext cx="6340198" cy="3487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64" y="2842174"/>
            <a:ext cx="4954190" cy="380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51" y="4057790"/>
            <a:ext cx="6181476" cy="28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7640" y="9372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iscoSans"/>
              </a:rPr>
              <a:t>Infrastructure as Code</a:t>
            </a:r>
            <a:endParaRPr lang="uk-UA" b="1" dirty="0"/>
          </a:p>
        </p:txBody>
      </p:sp>
      <p:pic>
        <p:nvPicPr>
          <p:cNvPr id="5124" name="Picture 4" descr="https://pubhub.devnetcloud.com/media/iac/site/img/inters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5432"/>
            <a:ext cx="8273094" cy="33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252" y="598863"/>
            <a:ext cx="637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Intersight</a:t>
            </a:r>
            <a:r>
              <a:rPr lang="en-US" sz="1600" b="1" dirty="0"/>
              <a:t> Service for </a:t>
            </a:r>
            <a:r>
              <a:rPr lang="en-US" sz="1600" b="1" dirty="0" err="1"/>
              <a:t>HashiCorp</a:t>
            </a:r>
            <a:r>
              <a:rPr lang="en-US" sz="1600" b="1" dirty="0"/>
              <a:t> Terraform </a:t>
            </a:r>
          </a:p>
          <a:p>
            <a:endParaRPr lang="en-US" sz="1600" b="1" dirty="0"/>
          </a:p>
          <a:p>
            <a:r>
              <a:rPr lang="uk-UA" sz="1600" dirty="0"/>
              <a:t>Прийняття </a:t>
            </a:r>
            <a:r>
              <a:rPr lang="en-US" sz="1600" dirty="0" err="1"/>
              <a:t>IaC</a:t>
            </a:r>
            <a:r>
              <a:rPr lang="en-US" sz="1600" dirty="0"/>
              <a:t> </a:t>
            </a:r>
            <a:r>
              <a:rPr lang="uk-UA" sz="1600" dirty="0"/>
              <a:t>дозволяє інфраструктурній та операційній групі використовувати ті самі гнучкі методи, які використовують розробники програм. Cisco Intersight, зокрема, автоматизує управління операціями ІТ-інфраструктури від ЦОД до </a:t>
            </a:r>
            <a:r>
              <a:rPr lang="en-US" sz="1600" dirty="0"/>
              <a:t>Edge</a:t>
            </a:r>
            <a:r>
              <a:rPr lang="uk-UA" sz="1600" dirty="0"/>
              <a:t> (кінцеві пристрої). </a:t>
            </a:r>
            <a:endParaRPr lang="en-US" sz="1600" dirty="0" smtClean="0"/>
          </a:p>
          <a:p>
            <a:r>
              <a:rPr lang="uk-UA" sz="1600" dirty="0" smtClean="0"/>
              <a:t>Завдяки </a:t>
            </a:r>
            <a:r>
              <a:rPr lang="uk-UA" sz="1600" dirty="0"/>
              <a:t>інтеграції Cisco Intersight і Terraform Cloud for Business від Hashicorp тепер можна керувати багатохмарними ресурсами в одному екрані («</a:t>
            </a:r>
            <a:r>
              <a:rPr lang="en-US" sz="1600" i="1" dirty="0"/>
              <a:t>single pane of glass</a:t>
            </a:r>
            <a:r>
              <a:rPr lang="uk-UA" sz="1600" dirty="0"/>
              <a:t>»), наданій Intersight.</a:t>
            </a:r>
          </a:p>
        </p:txBody>
      </p:sp>
      <p:pic>
        <p:nvPicPr>
          <p:cNvPr id="5126" name="Picture 6" descr="https://devnetsandbox.cisco.com/sandbox-instructions/Terraform/IntersightTerrafo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38" y="598862"/>
            <a:ext cx="5331632" cy="35709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52" y="141680"/>
            <a:ext cx="11374925" cy="653072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Cisco Metrics Search </a:t>
            </a:r>
            <a:r>
              <a:rPr lang="en-US" sz="1800" b="1" dirty="0" smtClean="0"/>
              <a:t>Engine</a:t>
            </a:r>
          </a:p>
          <a:p>
            <a:pPr marL="0" indent="0" algn="ctr">
              <a:buNone/>
            </a:pPr>
            <a:endParaRPr lang="en-US" sz="1800" b="1" dirty="0"/>
          </a:p>
          <a:p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5930476" y="594583"/>
            <a:ext cx="6301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CMSE</a:t>
            </a:r>
            <a:r>
              <a:rPr lang="en-US" sz="1400" dirty="0"/>
              <a:t> - </a:t>
            </a:r>
            <a:r>
              <a:rPr lang="ru-RU" sz="1400" dirty="0"/>
              <a:t>це пошукова система, яка полегшує пошук метрик, телеметрії та приладів </a:t>
            </a:r>
            <a:r>
              <a:rPr lang="en-US" sz="1400" dirty="0"/>
              <a:t>Cisco, </a:t>
            </a:r>
            <a:r>
              <a:rPr lang="ru-RU" sz="1400" dirty="0"/>
              <a:t>вбудованих в продукти </a:t>
            </a:r>
            <a:r>
              <a:rPr lang="en-US" sz="1400" dirty="0"/>
              <a:t>Cisco - </a:t>
            </a:r>
            <a:r>
              <a:rPr lang="ru-RU" sz="1400" dirty="0"/>
              <a:t>маршрутизатори, комутатори, сервери, додатки, контролери тощо. Розробники програмного забезпечення, </a:t>
            </a:r>
            <a:r>
              <a:rPr lang="en-US" sz="1400" dirty="0"/>
              <a:t>DevOps </a:t>
            </a:r>
            <a:r>
              <a:rPr lang="ru-RU" sz="1400" dirty="0"/>
              <a:t>і фахівці з інженерії надійності сайтів </a:t>
            </a:r>
            <a:r>
              <a:rPr lang="ru-RU" sz="1400" dirty="0" smtClean="0"/>
              <a:t>(</a:t>
            </a:r>
            <a:r>
              <a:rPr lang="en-US" sz="1400" dirty="0"/>
              <a:t>Site Reliability </a:t>
            </a:r>
            <a:r>
              <a:rPr lang="en-US" sz="1400" dirty="0" smtClean="0"/>
              <a:t>Engineering </a:t>
            </a:r>
            <a:r>
              <a:rPr lang="ru-RU" sz="1400" dirty="0" smtClean="0"/>
              <a:t>або </a:t>
            </a:r>
            <a:r>
              <a:rPr lang="en-US" sz="1400" dirty="0" smtClean="0"/>
              <a:t>SRE</a:t>
            </a:r>
            <a:r>
              <a:rPr lang="en-US" sz="1400" dirty="0"/>
              <a:t>), </a:t>
            </a:r>
            <a:r>
              <a:rPr lang="ru-RU" sz="1400" dirty="0"/>
              <a:t>які можуть не мати попереднього досвіду роботи з телеметрією, можуть використовувати звичну модель пошукової системи. </a:t>
            </a:r>
            <a:r>
              <a:rPr lang="ru-RU" sz="1400" dirty="0" smtClean="0"/>
              <a:t>Вона </a:t>
            </a:r>
            <a:r>
              <a:rPr lang="ru-RU" sz="1400" dirty="0"/>
              <a:t>також надає підказки в коді про те, як використовувати знайдену телеметрію на практиці. Це досягається шляхом імпортування та агрегування коду в пошукову базу даних, яка індексується категоріально, за типом джерела.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Наразі </a:t>
            </a:r>
            <a:r>
              <a:rPr lang="en-US" sz="1400" dirty="0"/>
              <a:t>CMSE </a:t>
            </a:r>
            <a:r>
              <a:rPr lang="ru-RU" sz="1400" dirty="0"/>
              <a:t>індексує:</a:t>
            </a:r>
            <a:br>
              <a:rPr lang="ru-RU" sz="1400" dirty="0"/>
            </a:b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    документацію </a:t>
            </a:r>
            <a:r>
              <a:rPr lang="en-US" sz="1400" dirty="0"/>
              <a:t>Swagger </a:t>
            </a:r>
            <a:r>
              <a:rPr lang="ru-RU" sz="1400" dirty="0"/>
              <a:t>або </a:t>
            </a:r>
            <a:r>
              <a:rPr lang="en-US" sz="1400" dirty="0" err="1"/>
              <a:t>OpenAPI</a:t>
            </a:r>
            <a:r>
              <a:rPr lang="en-US" sz="1400" dirty="0"/>
              <a:t> </a:t>
            </a:r>
            <a:r>
              <a:rPr lang="ru-RU" sz="1400" dirty="0"/>
              <a:t>для популярних </a:t>
            </a:r>
            <a:r>
              <a:rPr lang="en-US" sz="1400" dirty="0"/>
              <a:t>RESTful API </a:t>
            </a:r>
            <a:r>
              <a:rPr lang="en-US" sz="1400" dirty="0" smtClean="0"/>
              <a:t>Cisco</a:t>
            </a:r>
            <a:endParaRPr lang="uk-UA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 </a:t>
            </a:r>
            <a:r>
              <a:rPr lang="en-US" sz="1400" dirty="0" smtClean="0"/>
              <a:t>YANG-</a:t>
            </a:r>
            <a:r>
              <a:rPr lang="ru-RU" sz="1400" dirty="0"/>
              <a:t>моделі для платформ </a:t>
            </a:r>
            <a:r>
              <a:rPr lang="en-US" sz="1400" dirty="0"/>
              <a:t>IOS-XE, IOS-XR </a:t>
            </a:r>
            <a:r>
              <a:rPr lang="ru-RU" sz="1400" dirty="0"/>
              <a:t>та </a:t>
            </a:r>
            <a:r>
              <a:rPr lang="en-US" sz="1400" dirty="0" smtClean="0"/>
              <a:t>NX-OS</a:t>
            </a:r>
            <a:r>
              <a:rPr lang="uk-UA" sz="1400" dirty="0" smtClean="0"/>
              <a:t> (</a:t>
            </a:r>
            <a:r>
              <a:rPr lang="uk-UA" sz="1400" i="1" dirty="0" smtClean="0"/>
              <a:t>поки є тільки </a:t>
            </a:r>
            <a:r>
              <a:rPr lang="en-US" sz="1400" i="1" dirty="0" smtClean="0"/>
              <a:t>IOS-XR</a:t>
            </a:r>
            <a:r>
              <a:rPr lang="en-US" sz="1400" dirty="0" smtClean="0"/>
              <a:t>) </a:t>
            </a:r>
            <a:endParaRPr lang="uk-UA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 </a:t>
            </a:r>
            <a:r>
              <a:rPr lang="ru-RU" sz="1400" dirty="0" smtClean="0"/>
              <a:t>Об'єкти </a:t>
            </a:r>
            <a:r>
              <a:rPr lang="en-US" sz="1400" dirty="0"/>
              <a:t>SNMP </a:t>
            </a:r>
            <a:r>
              <a:rPr lang="en-US" sz="1400" dirty="0" smtClean="0"/>
              <a:t>MIB</a:t>
            </a:r>
            <a:endParaRPr lang="uk-UA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1400" dirty="0"/>
              <a:t> </a:t>
            </a:r>
            <a:r>
              <a:rPr lang="uk-UA" sz="1400" dirty="0" smtClean="0"/>
              <a:t>   </a:t>
            </a:r>
            <a:r>
              <a:rPr lang="ru-RU" sz="1400" dirty="0" smtClean="0"/>
              <a:t>Інструментарій </a:t>
            </a:r>
            <a:r>
              <a:rPr lang="ru-RU" sz="1400" dirty="0"/>
              <a:t>команди </a:t>
            </a:r>
            <a:r>
              <a:rPr lang="en-US" sz="1400" dirty="0"/>
              <a:t>CLI 'show'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3" y="766599"/>
            <a:ext cx="5608324" cy="192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" y="2918540"/>
            <a:ext cx="5608324" cy="36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6" y="295590"/>
            <a:ext cx="11911112" cy="62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1966</Words>
  <Application>Microsoft Office PowerPoint</Application>
  <PresentationFormat>Widescreen</PresentationFormat>
  <Paragraphs>121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CiscoSans</vt:lpstr>
      <vt:lpstr>Office Theme</vt:lpstr>
      <vt:lpstr>ЛЕКЦІЯ 8  Платформи Cisco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8  Платформи Cisco </dc:title>
  <cp:lastModifiedBy>Пользователь Windows</cp:lastModifiedBy>
  <cp:revision>8</cp:revision>
  <dcterms:created xsi:type="dcterms:W3CDTF">2022-02-18T10:35:48Z</dcterms:created>
  <dcterms:modified xsi:type="dcterms:W3CDTF">2024-04-14T14:21:13Z</dcterms:modified>
</cp:coreProperties>
</file>