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62133-BAC3-465A-B73F-A72D47547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6154" y="1098177"/>
            <a:ext cx="8915399" cy="2262781"/>
          </a:xfrm>
        </p:spPr>
        <p:txBody>
          <a:bodyPr/>
          <a:lstStyle/>
          <a:p>
            <a:r>
              <a:rPr lang="uk-UA"/>
              <a:t>Тема 3. </a:t>
            </a:r>
            <a:r>
              <a:rPr lang="uk-UA" dirty="0"/>
              <a:t>Інвестиційні цінні папери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7CCD0B-8C5F-4006-82E4-FC833DAD6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5424" y="3611967"/>
            <a:ext cx="8915399" cy="112628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uk-UA" sz="1400" dirty="0"/>
              <a:t>Характеристика основних видів цінних паперів</a:t>
            </a:r>
          </a:p>
          <a:p>
            <a:pPr marL="342900" indent="-342900">
              <a:buAutoNum type="arabicPeriod"/>
            </a:pPr>
            <a:r>
              <a:rPr lang="uk-UA" sz="1400" dirty="0"/>
              <a:t>Характеристика акцій</a:t>
            </a:r>
          </a:p>
          <a:p>
            <a:pPr marL="342900" indent="-342900">
              <a:buAutoNum type="arabicPeriod"/>
            </a:pPr>
            <a:r>
              <a:rPr lang="uk-UA" sz="1400" dirty="0"/>
              <a:t>Характеристика облігацій</a:t>
            </a:r>
          </a:p>
          <a:p>
            <a:pPr marL="342900" indent="-342900">
              <a:buAutoNum type="arabicPeriod"/>
            </a:pPr>
            <a:r>
              <a:rPr lang="uk-UA" sz="1400" dirty="0"/>
              <a:t>Похідні фінансові інструменти</a:t>
            </a:r>
          </a:p>
        </p:txBody>
      </p:sp>
    </p:spTree>
    <p:extLst>
      <p:ext uri="{BB962C8B-B14F-4D97-AF65-F5344CB8AC3E}">
        <p14:creationId xmlns:p14="http://schemas.microsoft.com/office/powerpoint/2010/main" val="346488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D7FF01-4F58-4FAB-A0F2-C3E6147C36F9}"/>
              </a:ext>
            </a:extLst>
          </p:cNvPr>
          <p:cNvSpPr txBox="1"/>
          <p:nvPr/>
        </p:nvSpPr>
        <p:spPr>
          <a:xfrm>
            <a:off x="1935342" y="370973"/>
            <a:ext cx="90912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3. Характеристика облігацій</a:t>
            </a:r>
          </a:p>
          <a:p>
            <a:endParaRPr lang="uk-UA" sz="2400" b="1" dirty="0"/>
          </a:p>
          <a:p>
            <a:pPr algn="just"/>
            <a:r>
              <a:rPr lang="uk-UA" sz="2400" b="1" dirty="0"/>
              <a:t>Облігація </a:t>
            </a:r>
            <a:r>
              <a:rPr lang="uk-UA" sz="2400" dirty="0"/>
              <a:t>– це борговий цінний папір, що визначає боргові відносини між власником (володарем, держателем) облігації та емітентом і підтверджує зобов'язання емітента повернути власникові облігації її номінальну вартість в обумовлений термін, а також виплачувати визначений відсоток (винагороду). Відносини між вказаними особами трактуються як позика. </a:t>
            </a:r>
          </a:p>
          <a:p>
            <a:pPr algn="just"/>
            <a:r>
              <a:rPr lang="uk-UA" sz="2400" b="1" dirty="0"/>
              <a:t>Цінний папір є облігацією, якщо він засвідчує: </a:t>
            </a:r>
          </a:p>
          <a:p>
            <a:pPr algn="just"/>
            <a:r>
              <a:rPr lang="uk-UA" sz="2400" dirty="0"/>
              <a:t>а) право на одержання у фіксований термін його номінальної вартості або іншого майнового еквівалента; </a:t>
            </a:r>
          </a:p>
          <a:p>
            <a:pPr algn="just"/>
            <a:r>
              <a:rPr lang="uk-UA" sz="2400" dirty="0"/>
              <a:t>б) право на одержання фіксованого відсотка від номінальної вартості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57809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6D224D-5FB0-4AF6-AC2E-AAC45186819E}"/>
              </a:ext>
            </a:extLst>
          </p:cNvPr>
          <p:cNvSpPr txBox="1"/>
          <p:nvPr/>
        </p:nvSpPr>
        <p:spPr>
          <a:xfrm>
            <a:off x="1565032" y="1037135"/>
            <a:ext cx="903849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Акція та облігація належать до різних видів цінних паперів. </a:t>
            </a:r>
          </a:p>
          <a:p>
            <a:pPr algn="just"/>
            <a:r>
              <a:rPr lang="uk-UA" sz="2000" b="1" dirty="0"/>
              <a:t>Акція </a:t>
            </a:r>
            <a:r>
              <a:rPr lang="uk-UA" sz="2000" dirty="0"/>
              <a:t>– це право на власність, а облігація – право на позику. Власник акції бере участь в управлінні (маються на увазі не привілейовані, а звичайні акції), а власник облігації участі в управлінні не бере. Проте останньому гарантовано стабільний дохід (у вигляді твердої відсоткової винагороди), в той час як дивіденди можуть бути як великими, так і малими (а іноді навіть взагалі не виплачуватися). Акції пов'язані з підвищеним ризиком, хоча, з іншого боку, обіцяють неабиякий зиск і тим самим імпонують багатьом інвесторам. Вища якість (надійність) облігації супроводжується нижчим відсотком виплати. </a:t>
            </a:r>
          </a:p>
          <a:p>
            <a:pPr algn="just"/>
            <a:r>
              <a:rPr lang="uk-UA" sz="2000" b="1" dirty="0"/>
              <a:t>Облігації </a:t>
            </a:r>
            <a:r>
              <a:rPr lang="uk-UA" sz="2000" dirty="0"/>
              <a:t>привабливі для обачливого інвестора, особливо тоді, коли він не дуже багатий для того, щоб ризикувати.</a:t>
            </a:r>
          </a:p>
        </p:txBody>
      </p:sp>
    </p:spTree>
    <p:extLst>
      <p:ext uri="{BB962C8B-B14F-4D97-AF65-F5344CB8AC3E}">
        <p14:creationId xmlns:p14="http://schemas.microsoft.com/office/powerpoint/2010/main" val="257820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2C969C-9266-4DE6-92B7-64DCFF5A460C}"/>
              </a:ext>
            </a:extLst>
          </p:cNvPr>
          <p:cNvSpPr txBox="1"/>
          <p:nvPr/>
        </p:nvSpPr>
        <p:spPr>
          <a:xfrm>
            <a:off x="2411506" y="806287"/>
            <a:ext cx="80050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Державні облігації, </a:t>
            </a:r>
            <a:r>
              <a:rPr lang="uk-UA" sz="2400" dirty="0"/>
              <a:t>як правило, відрізняються високою надійністю, особливо якщо держава має великі фінансові активи. Одним з видів державних облігацій є </a:t>
            </a:r>
            <a:r>
              <a:rPr lang="uk-UA" sz="2400" b="1" dirty="0"/>
              <a:t>казначейські зобов'язання. </a:t>
            </a:r>
          </a:p>
          <a:p>
            <a:pPr algn="just"/>
            <a:r>
              <a:rPr lang="uk-UA" sz="2400" dirty="0"/>
              <a:t>Рішення про випуск довготермінових і </a:t>
            </a:r>
            <a:r>
              <a:rPr lang="uk-UA" sz="2400" dirty="0" err="1"/>
              <a:t>середньотермінових</a:t>
            </a:r>
            <a:r>
              <a:rPr lang="uk-UA" sz="2400" dirty="0"/>
              <a:t> казначейських зобов'язань приймає уряд, а про випуск короткотермінових – Міністерство фінансів. Рішення про випуск місцевих позик приймають органи місцевого самоврядування.</a:t>
            </a:r>
          </a:p>
        </p:txBody>
      </p:sp>
    </p:spTree>
    <p:extLst>
      <p:ext uri="{BB962C8B-B14F-4D97-AF65-F5344CB8AC3E}">
        <p14:creationId xmlns:p14="http://schemas.microsoft.com/office/powerpoint/2010/main" val="339498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7824D2-A41A-44A9-944C-F392CFDB6F1E}"/>
              </a:ext>
            </a:extLst>
          </p:cNvPr>
          <p:cNvSpPr txBox="1"/>
          <p:nvPr/>
        </p:nvSpPr>
        <p:spPr>
          <a:xfrm>
            <a:off x="1604682" y="1414355"/>
            <a:ext cx="92377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Облігації випускаються на різні терміни й умовно поділяються на: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 короткотермінові (до 3 років),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 err="1"/>
              <a:t>середньотермінові</a:t>
            </a:r>
            <a:r>
              <a:rPr lang="uk-UA" sz="2400" dirty="0"/>
              <a:t> (від 3 до 7 років),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довготермінові (від 7 до 30 років). </a:t>
            </a:r>
          </a:p>
          <a:p>
            <a:pPr algn="just"/>
            <a:r>
              <a:rPr lang="uk-UA" sz="2400" i="1" dirty="0"/>
              <a:t>Наприклад, казначейські зобов'язання випускаються на термін до 1-го року, від 1-го до 5-ти років або від 5-ти до 10-ти років. Існують також безстрокові облігації, під час випуску яких не вказується термін погашення.</a:t>
            </a:r>
          </a:p>
        </p:txBody>
      </p:sp>
    </p:spTree>
    <p:extLst>
      <p:ext uri="{BB962C8B-B14F-4D97-AF65-F5344CB8AC3E}">
        <p14:creationId xmlns:p14="http://schemas.microsoft.com/office/powerpoint/2010/main" val="111977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7C0AE-3140-4FCB-A9C4-1863A135028C}"/>
              </a:ext>
            </a:extLst>
          </p:cNvPr>
          <p:cNvSpPr txBox="1"/>
          <p:nvPr/>
        </p:nvSpPr>
        <p:spPr>
          <a:xfrm>
            <a:off x="3630621" y="914027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4. Похідні фінансові інструменти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D72C0-923B-47C6-9032-A6067CDA87E0}"/>
              </a:ext>
            </a:extLst>
          </p:cNvPr>
          <p:cNvSpPr txBox="1"/>
          <p:nvPr/>
        </p:nvSpPr>
        <p:spPr>
          <a:xfrm>
            <a:off x="1945342" y="1729632"/>
            <a:ext cx="81220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Цінні папери, які фіксують проміжні права партнерів під час укладання угоди, </a:t>
            </a:r>
            <a:r>
              <a:rPr lang="uk-UA" sz="2000" b="1" dirty="0"/>
              <a:t>називають похідними</a:t>
            </a:r>
            <a:r>
              <a:rPr lang="uk-UA" sz="2000" dirty="0"/>
              <a:t>. Вони не дають їх власникові ні права власності, ні права на одержання доходу, але засвідчують право на купівлю або продаж в майбутньому цінних паперів того чи іншого виду (частіше за все акцій). </a:t>
            </a:r>
          </a:p>
          <a:p>
            <a:pPr algn="just"/>
            <a:r>
              <a:rPr lang="uk-UA" sz="2000" dirty="0"/>
              <a:t>Відповідні строкові угоди бувають </a:t>
            </a:r>
            <a:r>
              <a:rPr lang="uk-UA" sz="2000" b="1" dirty="0"/>
              <a:t>тверді й умовні</a:t>
            </a:r>
            <a:r>
              <a:rPr lang="uk-UA" sz="2000" dirty="0"/>
              <a:t>. </a:t>
            </a:r>
          </a:p>
          <a:p>
            <a:pPr algn="just"/>
            <a:r>
              <a:rPr lang="uk-UA" sz="2000" dirty="0"/>
              <a:t>Перші - обов'язкові до виконання, а другі надають одній із сторін угоди право виконати або не виконати її. </a:t>
            </a:r>
          </a:p>
          <a:p>
            <a:pPr algn="just"/>
            <a:r>
              <a:rPr lang="uk-UA" sz="2000" dirty="0"/>
              <a:t>До твердих належать форвардні й ф'ючерсні угоди, а до умовних - опціонні угоди.</a:t>
            </a:r>
          </a:p>
        </p:txBody>
      </p:sp>
    </p:spTree>
    <p:extLst>
      <p:ext uri="{BB962C8B-B14F-4D97-AF65-F5344CB8AC3E}">
        <p14:creationId xmlns:p14="http://schemas.microsoft.com/office/powerpoint/2010/main" val="214818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9D7529-B260-4216-BAC2-6713BF457C85}"/>
              </a:ext>
            </a:extLst>
          </p:cNvPr>
          <p:cNvSpPr txBox="1"/>
          <p:nvPr/>
        </p:nvSpPr>
        <p:spPr>
          <a:xfrm>
            <a:off x="2052919" y="834829"/>
            <a:ext cx="89550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Форвардний</a:t>
            </a:r>
            <a:r>
              <a:rPr lang="ru-RU" sz="2000" b="1" dirty="0"/>
              <a:t> контракт </a:t>
            </a:r>
            <a:r>
              <a:rPr lang="ru-RU" sz="2000" dirty="0" err="1"/>
              <a:t>являє</a:t>
            </a:r>
            <a:r>
              <a:rPr lang="ru-RU" sz="2000" dirty="0"/>
              <a:t> собою угоду </a:t>
            </a:r>
            <a:r>
              <a:rPr lang="ru-RU" sz="2000" dirty="0" err="1"/>
              <a:t>між</a:t>
            </a:r>
            <a:r>
              <a:rPr lang="ru-RU" sz="2000" dirty="0"/>
              <a:t> контрагентами про </a:t>
            </a:r>
            <a:r>
              <a:rPr lang="ru-RU" sz="2000" dirty="0" err="1"/>
              <a:t>майбутнє</a:t>
            </a:r>
            <a:r>
              <a:rPr lang="ru-RU" sz="2000" dirty="0"/>
              <a:t> </a:t>
            </a:r>
            <a:r>
              <a:rPr lang="ru-RU" sz="2000" dirty="0" err="1"/>
              <a:t>постачання</a:t>
            </a:r>
            <a:r>
              <a:rPr lang="ru-RU" sz="2000" dirty="0"/>
              <a:t> предмета контракту (активу). </a:t>
            </a:r>
            <a:r>
              <a:rPr lang="ru-RU" sz="2000" dirty="0" err="1"/>
              <a:t>Форвардний</a:t>
            </a:r>
            <a:r>
              <a:rPr lang="ru-RU" sz="2000" dirty="0"/>
              <a:t> контракт </a:t>
            </a:r>
            <a:r>
              <a:rPr lang="ru-RU" sz="2000" dirty="0" err="1"/>
              <a:t>укладається</a:t>
            </a:r>
            <a:r>
              <a:rPr lang="ru-RU" sz="2000" dirty="0"/>
              <a:t> поза фондовою </a:t>
            </a:r>
            <a:r>
              <a:rPr lang="ru-RU" sz="2000" dirty="0" err="1"/>
              <a:t>біржею</a:t>
            </a:r>
            <a:r>
              <a:rPr lang="ru-RU" sz="2000" dirty="0"/>
              <a:t>. </a:t>
            </a:r>
            <a:r>
              <a:rPr lang="ru-RU" sz="2000" dirty="0" err="1"/>
              <a:t>Умови</a:t>
            </a:r>
            <a:r>
              <a:rPr lang="ru-RU" sz="2000" dirty="0"/>
              <a:t> договору </a:t>
            </a:r>
            <a:r>
              <a:rPr lang="ru-RU" sz="2000" dirty="0" err="1"/>
              <a:t>обумовлюються</a:t>
            </a:r>
            <a:r>
              <a:rPr lang="ru-RU" sz="2000" dirty="0"/>
              <a:t> на момент </a:t>
            </a:r>
            <a:r>
              <a:rPr lang="ru-RU" sz="2000" dirty="0" err="1"/>
              <a:t>укладення</a:t>
            </a:r>
            <a:r>
              <a:rPr lang="ru-RU" sz="2000" dirty="0"/>
              <a:t> контракту, 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r>
              <a:rPr lang="ru-RU" sz="2000" dirty="0"/>
              <a:t> відповідно до </a:t>
            </a:r>
            <a:r>
              <a:rPr lang="ru-RU" sz="2000" dirty="0" err="1"/>
              <a:t>цих</a:t>
            </a:r>
            <a:r>
              <a:rPr lang="ru-RU" sz="2000" dirty="0"/>
              <a:t> умов у </a:t>
            </a:r>
            <a:r>
              <a:rPr lang="ru-RU" sz="2000" dirty="0" err="1"/>
              <a:t>зазначений</a:t>
            </a:r>
            <a:r>
              <a:rPr lang="ru-RU" sz="2000" dirty="0"/>
              <a:t> </a:t>
            </a:r>
            <a:r>
              <a:rPr lang="ru-RU" sz="2000" dirty="0" err="1"/>
              <a:t>термін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dirty="0" err="1"/>
              <a:t>Форвардний</a:t>
            </a:r>
            <a:r>
              <a:rPr lang="ru-RU" sz="2000" b="1" dirty="0"/>
              <a:t> контракт </a:t>
            </a:r>
            <a:r>
              <a:rPr lang="ru-RU" sz="2000" dirty="0" err="1"/>
              <a:t>укладається</a:t>
            </a:r>
            <a:r>
              <a:rPr lang="ru-RU" sz="2000" dirty="0"/>
              <a:t> </a:t>
            </a:r>
            <a:r>
              <a:rPr lang="ru-RU" sz="2000" dirty="0" err="1"/>
              <a:t>звичайно</a:t>
            </a:r>
            <a:r>
              <a:rPr lang="ru-RU" sz="2000" dirty="0"/>
              <a:t> для </a:t>
            </a:r>
            <a:r>
              <a:rPr lang="ru-RU" sz="2000" dirty="0" err="1"/>
              <a:t>здійснення</a:t>
            </a:r>
            <a:r>
              <a:rPr lang="ru-RU" sz="2000" dirty="0"/>
              <a:t> реального продажу або </a:t>
            </a:r>
            <a:r>
              <a:rPr lang="ru-RU" sz="2000" dirty="0" err="1"/>
              <a:t>купівлі</a:t>
            </a:r>
            <a:r>
              <a:rPr lang="ru-RU" sz="2000" dirty="0"/>
              <a:t> </a:t>
            </a:r>
            <a:r>
              <a:rPr lang="ru-RU" sz="2000" dirty="0" err="1"/>
              <a:t>відповідного</a:t>
            </a:r>
            <a:r>
              <a:rPr lang="ru-RU" sz="2000" dirty="0"/>
              <a:t> активу і </a:t>
            </a:r>
            <a:r>
              <a:rPr lang="ru-RU" sz="2000" dirty="0" err="1"/>
              <a:t>має</a:t>
            </a:r>
            <a:r>
              <a:rPr lang="ru-RU" sz="2000" dirty="0"/>
              <a:t> на </a:t>
            </a:r>
            <a:r>
              <a:rPr lang="ru-RU" sz="2000" dirty="0" err="1"/>
              <a:t>меті</a:t>
            </a:r>
            <a:r>
              <a:rPr lang="ru-RU" sz="2000" dirty="0"/>
              <a:t> </a:t>
            </a:r>
            <a:r>
              <a:rPr lang="ru-RU" sz="2000" dirty="0" err="1"/>
              <a:t>страхування</a:t>
            </a:r>
            <a:r>
              <a:rPr lang="ru-RU" sz="2000" dirty="0"/>
              <a:t> </a:t>
            </a:r>
            <a:r>
              <a:rPr lang="ru-RU" sz="2000" dirty="0" err="1"/>
              <a:t>постачальника</a:t>
            </a:r>
            <a:r>
              <a:rPr lang="ru-RU" sz="2000" dirty="0"/>
              <a:t> або </a:t>
            </a:r>
            <a:r>
              <a:rPr lang="ru-RU" sz="2000" dirty="0" err="1"/>
              <a:t>покупця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можливої</a:t>
            </a:r>
            <a:r>
              <a:rPr lang="ru-RU" sz="2000" dirty="0"/>
              <a:t> </a:t>
            </a:r>
            <a:r>
              <a:rPr lang="ru-RU" sz="2000" dirty="0" err="1"/>
              <a:t>несприятливої</a:t>
            </a:r>
            <a:r>
              <a:rPr lang="ru-RU" sz="2000" dirty="0"/>
              <a:t> для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на ринку. </a:t>
            </a:r>
            <a:r>
              <a:rPr lang="ru-RU" sz="2000" dirty="0" err="1"/>
              <a:t>Цей</a:t>
            </a:r>
            <a:r>
              <a:rPr lang="ru-RU" sz="2000" dirty="0"/>
              <a:t> контракт не є </a:t>
            </a:r>
            <a:r>
              <a:rPr lang="ru-RU" sz="2000" dirty="0" err="1"/>
              <a:t>стандартним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склад </a:t>
            </a:r>
            <a:r>
              <a:rPr lang="ru-RU" sz="2000" dirty="0" err="1"/>
              <a:t>його</a:t>
            </a:r>
            <a:r>
              <a:rPr lang="ru-RU" sz="2000" dirty="0"/>
              <a:t> умов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довільним</a:t>
            </a:r>
            <a:r>
              <a:rPr lang="ru-RU" sz="2000" dirty="0"/>
              <a:t>, а </a:t>
            </a:r>
            <a:r>
              <a:rPr lang="ru-RU" sz="2000" dirty="0" err="1"/>
              <a:t>самі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- </a:t>
            </a:r>
            <a:r>
              <a:rPr lang="ru-RU" sz="2000" dirty="0" err="1"/>
              <a:t>неконтрольованими</a:t>
            </a:r>
            <a:r>
              <a:rPr lang="ru-RU" sz="2000" dirty="0"/>
              <a:t>. 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обставина</a:t>
            </a:r>
            <a:r>
              <a:rPr lang="ru-RU" sz="2000" dirty="0"/>
              <a:t> </a:t>
            </a:r>
            <a:r>
              <a:rPr lang="ru-RU" sz="2000" dirty="0" err="1"/>
              <a:t>звужує</a:t>
            </a:r>
            <a:r>
              <a:rPr lang="ru-RU" sz="2000" dirty="0"/>
              <a:t> </a:t>
            </a:r>
            <a:r>
              <a:rPr lang="ru-RU" sz="2000" dirty="0" err="1"/>
              <a:t>вторинний</a:t>
            </a:r>
            <a:r>
              <a:rPr lang="ru-RU" sz="2000" dirty="0"/>
              <a:t> </a:t>
            </a:r>
            <a:r>
              <a:rPr lang="ru-RU" sz="2000" dirty="0" err="1"/>
              <a:t>ринок</a:t>
            </a:r>
            <a:r>
              <a:rPr lang="ru-RU" sz="2000" dirty="0"/>
              <a:t> </a:t>
            </a:r>
            <a:r>
              <a:rPr lang="ru-RU" sz="2000" dirty="0" err="1"/>
              <a:t>форвардних</a:t>
            </a:r>
            <a:r>
              <a:rPr lang="ru-RU" sz="2000" dirty="0"/>
              <a:t> </a:t>
            </a:r>
            <a:r>
              <a:rPr lang="ru-RU" sz="2000" dirty="0" err="1"/>
              <a:t>контрактів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важко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</a:t>
            </a:r>
            <a:r>
              <a:rPr lang="ru-RU" sz="2000" dirty="0" err="1"/>
              <a:t>третю</a:t>
            </a:r>
            <a:r>
              <a:rPr lang="ru-RU" sz="2000" dirty="0"/>
              <a:t> особу, </a:t>
            </a:r>
            <a:r>
              <a:rPr lang="ru-RU" sz="2000" dirty="0" err="1"/>
              <a:t>інтереси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точно </a:t>
            </a:r>
            <a:r>
              <a:rPr lang="ru-RU" sz="2000" dirty="0" err="1"/>
              <a:t>відповідали</a:t>
            </a:r>
            <a:r>
              <a:rPr lang="ru-RU" sz="2000" dirty="0"/>
              <a:t> б </a:t>
            </a:r>
            <a:r>
              <a:rPr lang="ru-RU" sz="2000" dirty="0" err="1"/>
              <a:t>умовам</a:t>
            </a:r>
            <a:r>
              <a:rPr lang="ru-RU" sz="2000" dirty="0"/>
              <a:t> форвардного контракту. </a:t>
            </a:r>
            <a:r>
              <a:rPr lang="ru-RU" sz="2000" dirty="0" err="1"/>
              <a:t>Ліквідувати</a:t>
            </a:r>
            <a:r>
              <a:rPr lang="ru-RU" sz="2000" dirty="0"/>
              <a:t> свою </a:t>
            </a:r>
            <a:r>
              <a:rPr lang="ru-RU" sz="2000" dirty="0" err="1"/>
              <a:t>позицію</a:t>
            </a:r>
            <a:r>
              <a:rPr lang="ru-RU" sz="2000" dirty="0"/>
              <a:t> за </a:t>
            </a:r>
            <a:r>
              <a:rPr lang="ru-RU" sz="2000" dirty="0" err="1"/>
              <a:t>форвардним</a:t>
            </a:r>
            <a:r>
              <a:rPr lang="ru-RU" sz="2000" dirty="0"/>
              <a:t> контрактом одна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сторін</a:t>
            </a:r>
            <a:r>
              <a:rPr lang="ru-RU" sz="2000" dirty="0"/>
              <a:t>, як правило, </a:t>
            </a:r>
            <a:r>
              <a:rPr lang="ru-RU" sz="2000" dirty="0" err="1"/>
              <a:t>має</a:t>
            </a:r>
            <a:r>
              <a:rPr lang="ru-RU" sz="2000" dirty="0"/>
              <a:t> право </a:t>
            </a:r>
            <a:r>
              <a:rPr lang="ru-RU" sz="2000" dirty="0" err="1"/>
              <a:t>лише</a:t>
            </a:r>
            <a:r>
              <a:rPr lang="ru-RU" sz="2000" dirty="0"/>
              <a:t> за </a:t>
            </a:r>
            <a:r>
              <a:rPr lang="ru-RU" sz="2000" dirty="0" err="1"/>
              <a:t>згодою</a:t>
            </a:r>
            <a:r>
              <a:rPr lang="ru-RU" sz="2000" dirty="0"/>
              <a:t> </a:t>
            </a:r>
            <a:r>
              <a:rPr lang="ru-RU" sz="2000" dirty="0" err="1"/>
              <a:t>іншої</a:t>
            </a:r>
            <a:r>
              <a:rPr lang="ru-RU" sz="2000" dirty="0"/>
              <a:t> </a:t>
            </a:r>
            <a:r>
              <a:rPr lang="ru-RU" sz="2000" dirty="0" err="1"/>
              <a:t>сторони</a:t>
            </a:r>
            <a:r>
              <a:rPr lang="ru-RU" sz="2000" dirty="0"/>
              <a:t>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34576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B0F045-44D3-4A24-9C99-F55285B82525}"/>
              </a:ext>
            </a:extLst>
          </p:cNvPr>
          <p:cNvSpPr txBox="1"/>
          <p:nvPr/>
        </p:nvSpPr>
        <p:spPr>
          <a:xfrm>
            <a:off x="2475767" y="1195754"/>
            <a:ext cx="81115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Ф’ючерсні</a:t>
            </a:r>
            <a:r>
              <a:rPr lang="ru-RU" b="1" dirty="0"/>
              <a:t> </a:t>
            </a:r>
            <a:r>
              <a:rPr lang="ru-RU" b="1" dirty="0" err="1"/>
              <a:t>контракти</a:t>
            </a:r>
            <a:r>
              <a:rPr lang="ru-RU" b="1" dirty="0"/>
              <a:t> (</a:t>
            </a:r>
            <a:r>
              <a:rPr lang="ru-RU" b="1" dirty="0" err="1"/>
              <a:t>ф’ючерси</a:t>
            </a:r>
            <a:r>
              <a:rPr lang="ru-RU" b="1" dirty="0"/>
              <a:t>) </a:t>
            </a:r>
            <a:r>
              <a:rPr lang="ru-RU" dirty="0" err="1"/>
              <a:t>являють</a:t>
            </a:r>
            <a:r>
              <a:rPr lang="ru-RU" dirty="0"/>
              <a:t> собою угоди про покупку </a:t>
            </a:r>
            <a:r>
              <a:rPr lang="ru-RU" dirty="0" err="1"/>
              <a:t>чи</a:t>
            </a:r>
            <a:r>
              <a:rPr lang="ru-RU" dirty="0"/>
              <a:t> продаж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товару (активу) на </a:t>
            </a:r>
            <a:r>
              <a:rPr lang="ru-RU" dirty="0" err="1"/>
              <a:t>визначену</a:t>
            </a:r>
            <a:r>
              <a:rPr lang="ru-RU" dirty="0"/>
              <a:t> дату в </a:t>
            </a:r>
            <a:r>
              <a:rPr lang="ru-RU" dirty="0" err="1"/>
              <a:t>майбутньому</a:t>
            </a:r>
            <a:r>
              <a:rPr lang="ru-RU" dirty="0"/>
              <a:t> за </a:t>
            </a:r>
            <a:r>
              <a:rPr lang="ru-RU" dirty="0" err="1"/>
              <a:t>ціною</a:t>
            </a:r>
            <a:r>
              <a:rPr lang="ru-RU" dirty="0"/>
              <a:t>, </a:t>
            </a:r>
            <a:r>
              <a:rPr lang="ru-RU" dirty="0" err="1"/>
              <a:t>встановленою</a:t>
            </a:r>
            <a:r>
              <a:rPr lang="ru-RU" dirty="0"/>
              <a:t> в момент </a:t>
            </a:r>
            <a:r>
              <a:rPr lang="ru-RU" dirty="0" err="1"/>
              <a:t>укладання</a:t>
            </a:r>
            <a:r>
              <a:rPr lang="ru-RU" dirty="0"/>
              <a:t> угоди. </a:t>
            </a:r>
            <a:r>
              <a:rPr lang="ru-RU" dirty="0" err="1"/>
              <a:t>Однак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форвардних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, </a:t>
            </a:r>
            <a:r>
              <a:rPr lang="ru-RU" dirty="0" err="1"/>
              <a:t>ф’ючерси</a:t>
            </a:r>
            <a:r>
              <a:rPr lang="ru-RU" dirty="0"/>
              <a:t> </a:t>
            </a:r>
            <a:r>
              <a:rPr lang="ru-RU" dirty="0" err="1"/>
              <a:t>торгуються</a:t>
            </a:r>
            <a:r>
              <a:rPr lang="ru-RU" dirty="0"/>
              <a:t> на </a:t>
            </a:r>
            <a:r>
              <a:rPr lang="ru-RU" dirty="0" err="1"/>
              <a:t>біржі</a:t>
            </a:r>
            <a:r>
              <a:rPr lang="ru-RU" dirty="0"/>
              <a:t> і є </a:t>
            </a:r>
            <a:r>
              <a:rPr lang="ru-RU" dirty="0" err="1"/>
              <a:t>стандартними</a:t>
            </a:r>
            <a:r>
              <a:rPr lang="ru-RU" dirty="0"/>
              <a:t> контрактами на покупку </a:t>
            </a:r>
            <a:r>
              <a:rPr lang="ru-RU" dirty="0" err="1"/>
              <a:t>чи</a:t>
            </a:r>
            <a:r>
              <a:rPr lang="ru-RU" dirty="0"/>
              <a:t> продаж </a:t>
            </a:r>
            <a:r>
              <a:rPr lang="ru-RU" dirty="0" err="1"/>
              <a:t>стандартної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товару (активу)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стандартними</a:t>
            </a:r>
            <a:r>
              <a:rPr lang="ru-RU" dirty="0"/>
              <a:t> датами </a:t>
            </a:r>
            <a:r>
              <a:rPr lang="ru-RU" dirty="0" err="1"/>
              <a:t>постачання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</a:t>
            </a:r>
            <a:r>
              <a:rPr lang="ru-RU" dirty="0" err="1"/>
              <a:t>укладаються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r>
              <a:rPr lang="ru-RU" dirty="0"/>
              <a:t> (</a:t>
            </a:r>
            <a:r>
              <a:rPr lang="ru-RU" dirty="0" err="1"/>
              <a:t>продавцем</a:t>
            </a:r>
            <a:r>
              <a:rPr lang="ru-RU" dirty="0"/>
              <a:t>) і </a:t>
            </a:r>
            <a:r>
              <a:rPr lang="ru-RU" dirty="0" err="1"/>
              <a:t>біржею</a:t>
            </a:r>
            <a:r>
              <a:rPr lang="ru-RU" dirty="0"/>
              <a:t>.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кажучи</a:t>
            </a:r>
            <a:r>
              <a:rPr lang="ru-RU" dirty="0"/>
              <a:t>, по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угоді</a:t>
            </a:r>
            <a:r>
              <a:rPr lang="ru-RU" dirty="0"/>
              <a:t> </a:t>
            </a:r>
            <a:r>
              <a:rPr lang="ru-RU" dirty="0" err="1"/>
              <a:t>виписуються</a:t>
            </a:r>
            <a:r>
              <a:rPr lang="ru-RU" dirty="0"/>
              <a:t> два </a:t>
            </a:r>
            <a:r>
              <a:rPr lang="ru-RU" dirty="0" err="1"/>
              <a:t>контракти</a:t>
            </a:r>
            <a:r>
              <a:rPr lang="ru-RU" dirty="0"/>
              <a:t>: один -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r>
              <a:rPr lang="ru-RU" dirty="0"/>
              <a:t> і </a:t>
            </a:r>
            <a:r>
              <a:rPr lang="ru-RU" dirty="0" err="1"/>
              <a:t>біржею</a:t>
            </a:r>
            <a:r>
              <a:rPr lang="ru-RU" dirty="0"/>
              <a:t>, </a:t>
            </a:r>
            <a:r>
              <a:rPr lang="ru-RU" dirty="0" err="1"/>
              <a:t>другий</a:t>
            </a:r>
            <a:r>
              <a:rPr lang="ru-RU" dirty="0"/>
              <a:t> -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біржею</a:t>
            </a:r>
            <a:r>
              <a:rPr lang="ru-RU" dirty="0"/>
              <a:t> й </a:t>
            </a:r>
            <a:r>
              <a:rPr lang="ru-RU" dirty="0" err="1"/>
              <a:t>продавцем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608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A56F2A-A7D2-46F0-9B33-22F9E204CDDC}"/>
              </a:ext>
            </a:extLst>
          </p:cNvPr>
          <p:cNvSpPr txBox="1"/>
          <p:nvPr/>
        </p:nvSpPr>
        <p:spPr>
          <a:xfrm>
            <a:off x="2187389" y="1116003"/>
            <a:ext cx="86240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Для забезпечення гарантії виконання зобов’язань власниками контрактів вони повинні </a:t>
            </a:r>
            <a:r>
              <a:rPr lang="uk-UA" sz="2000" dirty="0" err="1"/>
              <a:t>внести</a:t>
            </a:r>
            <a:r>
              <a:rPr lang="uk-UA" sz="2000" dirty="0"/>
              <a:t> в клірингову палату біржі відповідний внесок - </a:t>
            </a:r>
            <a:r>
              <a:rPr lang="uk-UA" sz="2000" b="1" dirty="0"/>
              <a:t>початкову гарантійну маржу</a:t>
            </a:r>
            <a:r>
              <a:rPr lang="uk-UA" sz="2000" dirty="0"/>
              <a:t>. Звичайно розмір початкової маржі складає від 1 до 10 % ціни контракту в залежності від виду відповідного активу. Крім того, біржі встановлюють підтримуючу маржу - мінімальний рівень, нижче якого сума на </a:t>
            </a:r>
            <a:r>
              <a:rPr lang="uk-UA" sz="2000" dirty="0" err="1"/>
              <a:t>маржевому</a:t>
            </a:r>
            <a:r>
              <a:rPr lang="uk-UA" sz="2000" dirty="0"/>
              <a:t> рахунку власника контракту з урахуванням можливих його збитків не повинна опускатися. Розмір підтримуючої маржі на різних біржах звичайно становить 70-80% від початкової суми, хоча може і дорівнювати початковій маржі.</a:t>
            </a:r>
          </a:p>
        </p:txBody>
      </p:sp>
    </p:spTree>
    <p:extLst>
      <p:ext uri="{BB962C8B-B14F-4D97-AF65-F5344CB8AC3E}">
        <p14:creationId xmlns:p14="http://schemas.microsoft.com/office/powerpoint/2010/main" val="2963992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B4812B-13BA-4102-8FB4-F2AF3ED43FE9}"/>
              </a:ext>
            </a:extLst>
          </p:cNvPr>
          <p:cNvSpPr txBox="1"/>
          <p:nvPr/>
        </p:nvSpPr>
        <p:spPr>
          <a:xfrm>
            <a:off x="2124637" y="1182785"/>
            <a:ext cx="85254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Ф'ючерсні контракти є ліквідними, і для них існує широкий вторинний ринок. Цим ф'ючерсний контракт, порівняно з форвардним, надає своєму власникові суттєву перевагу. У випадках, коли інвестор не сумнівається у прогнозах щодо розвитку ситуації на фондовому ринку, він надає перевагу укладенню </a:t>
            </a:r>
            <a:r>
              <a:rPr lang="uk-UA" sz="2000" dirty="0" err="1"/>
              <a:t>ф'ючерсно</a:t>
            </a:r>
            <a:r>
              <a:rPr lang="en-GB" sz="2000" dirty="0"/>
              <a:t>r</a:t>
            </a:r>
            <a:r>
              <a:rPr lang="uk-UA" sz="2000" dirty="0"/>
              <a:t>о контракту. Але ф'ючерсний контракт вимагає обов'язкового виконання операції, і, якщо прогноз помилковий, інвестор може зазнати втрат. Для зменшення фінансового ризику інвестор звертається до опціонних контрактів(опціонів).</a:t>
            </a:r>
          </a:p>
        </p:txBody>
      </p:sp>
    </p:spTree>
    <p:extLst>
      <p:ext uri="{BB962C8B-B14F-4D97-AF65-F5344CB8AC3E}">
        <p14:creationId xmlns:p14="http://schemas.microsoft.com/office/powerpoint/2010/main" val="396045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4F6BE-A409-4DFB-8CBC-80645F9740ED}"/>
              </a:ext>
            </a:extLst>
          </p:cNvPr>
          <p:cNvSpPr txBox="1"/>
          <p:nvPr/>
        </p:nvSpPr>
        <p:spPr>
          <a:xfrm>
            <a:off x="2393576" y="1173821"/>
            <a:ext cx="806383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Покупець опціонного контракту </a:t>
            </a:r>
            <a:r>
              <a:rPr lang="uk-UA" sz="2000" dirty="0"/>
              <a:t>купує право, але не зобов'язання купити чи продати визначений актив. </a:t>
            </a:r>
            <a:r>
              <a:rPr lang="uk-UA" sz="2000" b="1" dirty="0"/>
              <a:t>Продавець опціонного контракту</a:t>
            </a:r>
            <a:r>
              <a:rPr lang="uk-UA" sz="2000" dirty="0"/>
              <a:t> зобов'язаний здійснити операцію, якщо того вимагає покупець. </a:t>
            </a:r>
          </a:p>
          <a:p>
            <a:pPr algn="just"/>
            <a:r>
              <a:rPr lang="uk-UA" sz="2000" dirty="0"/>
              <a:t>Тобто слово «опціон» означає вибір. Право вибору надається покупцеві опціону. Володар опціону має право на здійснення операції з цінними паперами, але він не зобов'язаний цю операцію виконувати, оскільки опціон, як і ф'ючерс, є стандартизованою угодою. У ній вказуються кількість активів, ціна виконання контракту і дата здійснення операції.</a:t>
            </a:r>
          </a:p>
        </p:txBody>
      </p:sp>
    </p:spTree>
    <p:extLst>
      <p:ext uri="{BB962C8B-B14F-4D97-AF65-F5344CB8AC3E}">
        <p14:creationId xmlns:p14="http://schemas.microsoft.com/office/powerpoint/2010/main" val="244523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BBF016-EDA3-458C-9770-95E9E607597B}"/>
              </a:ext>
            </a:extLst>
          </p:cNvPr>
          <p:cNvSpPr txBox="1"/>
          <p:nvPr/>
        </p:nvSpPr>
        <p:spPr>
          <a:xfrm>
            <a:off x="2357718" y="792487"/>
            <a:ext cx="7709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uk-UA" sz="2400" b="1" dirty="0"/>
              <a:t>Характеристика основних видів цінних паперів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7A1B9-5AC7-4871-888C-8A35CD896968}"/>
              </a:ext>
            </a:extLst>
          </p:cNvPr>
          <p:cNvSpPr txBox="1"/>
          <p:nvPr/>
        </p:nvSpPr>
        <p:spPr>
          <a:xfrm>
            <a:off x="1990164" y="1864958"/>
            <a:ext cx="90881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Цінний</a:t>
            </a:r>
            <a:r>
              <a:rPr lang="ru-RU" sz="2400" b="1" dirty="0"/>
              <a:t> </a:t>
            </a:r>
            <a:r>
              <a:rPr lang="ru-RU" sz="2400" b="1" dirty="0" err="1"/>
              <a:t>папір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документ,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засвідчує</a:t>
            </a:r>
            <a:r>
              <a:rPr lang="ru-RU" sz="2400" dirty="0"/>
              <a:t> </a:t>
            </a:r>
            <a:r>
              <a:rPr lang="ru-RU" sz="2400" dirty="0" err="1"/>
              <a:t>майнове</a:t>
            </a:r>
            <a:r>
              <a:rPr lang="ru-RU" sz="2400" dirty="0"/>
              <a:t> право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 </a:t>
            </a:r>
            <a:r>
              <a:rPr lang="ru-RU" sz="2400" dirty="0" err="1"/>
              <a:t>позики</a:t>
            </a:r>
            <a:r>
              <a:rPr lang="ru-RU" sz="2400" dirty="0"/>
              <a:t> </a:t>
            </a:r>
            <a:r>
              <a:rPr lang="ru-RU" sz="2400" dirty="0" err="1"/>
              <a:t>власника</a:t>
            </a:r>
            <a:r>
              <a:rPr lang="ru-RU" sz="2400" dirty="0"/>
              <a:t> документа </a:t>
            </a:r>
            <a:r>
              <a:rPr lang="ru-RU" sz="2400" dirty="0" err="1"/>
              <a:t>щодо</a:t>
            </a:r>
            <a:r>
              <a:rPr lang="ru-RU" sz="2400" dirty="0"/>
              <a:t> особи, яка </a:t>
            </a:r>
            <a:r>
              <a:rPr lang="ru-RU" sz="2400" dirty="0" err="1"/>
              <a:t>випустила</a:t>
            </a:r>
            <a:r>
              <a:rPr lang="ru-RU" sz="2400" dirty="0"/>
              <a:t> (</a:t>
            </a:r>
            <a:r>
              <a:rPr lang="ru-RU" sz="2400" dirty="0" err="1"/>
              <a:t>емітувала</a:t>
            </a:r>
            <a:r>
              <a:rPr lang="ru-RU" sz="2400" dirty="0"/>
              <a:t>) </a:t>
            </a:r>
            <a:r>
              <a:rPr lang="ru-RU" sz="2400" dirty="0" err="1"/>
              <a:t>такий</a:t>
            </a:r>
            <a:r>
              <a:rPr lang="ru-RU" sz="2400" dirty="0"/>
              <a:t> документ.</a:t>
            </a:r>
          </a:p>
          <a:p>
            <a:pPr algn="just"/>
            <a:r>
              <a:rPr lang="uk-UA" sz="2400" b="1" dirty="0"/>
              <a:t>У вузькому розумінні </a:t>
            </a:r>
            <a:r>
              <a:rPr lang="uk-UA" sz="2400" dirty="0"/>
              <a:t>до безпосередньо інвестиційних цінних паперів належать ті, що надають власнику право на частину активів емітента, тобто всі види акцій усіх типів емітентів. </a:t>
            </a:r>
          </a:p>
          <a:p>
            <a:pPr algn="just"/>
            <a:r>
              <a:rPr lang="uk-UA" sz="2400" b="1" dirty="0"/>
              <a:t>У широкому розумінні (опосередковано) </a:t>
            </a:r>
            <a:r>
              <a:rPr lang="uk-UA" sz="2400" dirty="0"/>
              <a:t>до інвестиційних можна віднести також окремі види боргових цінних паперів, сертифікатів та похідних фінансових інструментів.</a:t>
            </a:r>
          </a:p>
        </p:txBody>
      </p:sp>
    </p:spTree>
    <p:extLst>
      <p:ext uri="{BB962C8B-B14F-4D97-AF65-F5344CB8AC3E}">
        <p14:creationId xmlns:p14="http://schemas.microsoft.com/office/powerpoint/2010/main" val="11128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8E6008-24A3-4519-8440-E55168191201}"/>
              </a:ext>
            </a:extLst>
          </p:cNvPr>
          <p:cNvSpPr txBox="1"/>
          <p:nvPr/>
        </p:nvSpPr>
        <p:spPr>
          <a:xfrm>
            <a:off x="1555722" y="1074317"/>
            <a:ext cx="936329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Основними видами опціонних контрактів, якими торгують на організованому біржовому ринку, є опціони</a:t>
            </a:r>
            <a:r>
              <a:rPr lang="uk-UA" sz="2000" b="1" dirty="0"/>
              <a:t> </a:t>
            </a:r>
            <a:r>
              <a:rPr lang="uk-UA" sz="2000" b="1" dirty="0" err="1"/>
              <a:t>кол</a:t>
            </a:r>
            <a:r>
              <a:rPr lang="uk-UA" sz="2000" b="1" dirty="0"/>
              <a:t> і пут. </a:t>
            </a:r>
          </a:p>
          <a:p>
            <a:pPr algn="just"/>
            <a:r>
              <a:rPr lang="uk-UA" sz="2000" b="1" dirty="0"/>
              <a:t>Опціон </a:t>
            </a:r>
            <a:r>
              <a:rPr lang="uk-UA" sz="2000" b="1" dirty="0" err="1"/>
              <a:t>кол</a:t>
            </a:r>
            <a:r>
              <a:rPr lang="uk-UA" sz="2000" b="1" dirty="0"/>
              <a:t> </a:t>
            </a:r>
            <a:r>
              <a:rPr lang="uk-UA" sz="2000" dirty="0"/>
              <a:t>дає його покупцю право купити визначену кількість одиниць відповідного активу за встановленою ціною виконання на встановлену дату (опціон європейського типу) чи протягом терміну дії контракту (опціон американського типу). </a:t>
            </a:r>
          </a:p>
          <a:p>
            <a:pPr algn="just"/>
            <a:r>
              <a:rPr lang="uk-UA" sz="2000" b="1" dirty="0"/>
              <a:t>Опціон пут </a:t>
            </a:r>
            <a:r>
              <a:rPr lang="uk-UA" sz="2000" dirty="0"/>
              <a:t>надає право продати активи на тих же умовах. Інвестори можуть також використовувати різні комбінації опціонів </a:t>
            </a:r>
            <a:r>
              <a:rPr lang="uk-UA" sz="2000" dirty="0" err="1"/>
              <a:t>кол</a:t>
            </a:r>
            <a:r>
              <a:rPr lang="uk-UA" sz="2000" dirty="0"/>
              <a:t> і пут, що мають характерні назви. </a:t>
            </a:r>
          </a:p>
          <a:p>
            <a:pPr algn="just"/>
            <a:r>
              <a:rPr lang="uk-UA" sz="2000" i="1" dirty="0"/>
              <a:t>Наприклад, комбінація одного опціону </a:t>
            </a:r>
            <a:r>
              <a:rPr lang="uk-UA" sz="2000" i="1" dirty="0" err="1"/>
              <a:t>кол</a:t>
            </a:r>
            <a:r>
              <a:rPr lang="uk-UA" sz="2000" i="1" dirty="0"/>
              <a:t> і одного пут з однаковими ціною і датою виконання називається </a:t>
            </a:r>
            <a:r>
              <a:rPr lang="en-GB" sz="2000" b="1" i="1" dirty="0"/>
              <a:t>straddle,</a:t>
            </a:r>
            <a:r>
              <a:rPr lang="en-GB" sz="2000" i="1" dirty="0"/>
              <a:t> </a:t>
            </a:r>
            <a:r>
              <a:rPr lang="uk-UA" sz="2000" i="1" dirty="0"/>
              <a:t>комбінація одного опціону </a:t>
            </a:r>
            <a:r>
              <a:rPr lang="uk-UA" sz="2000" i="1" dirty="0" err="1"/>
              <a:t>кол</a:t>
            </a:r>
            <a:r>
              <a:rPr lang="uk-UA" sz="2000" i="1" dirty="0"/>
              <a:t> і двох опціонів пут - </a:t>
            </a:r>
            <a:r>
              <a:rPr lang="en-GB" sz="2000" b="1" i="1" dirty="0"/>
              <a:t>str</a:t>
            </a:r>
            <a:r>
              <a:rPr lang="uk-UA" sz="2000" b="1" i="1" dirty="0"/>
              <a:t>і</a:t>
            </a:r>
            <a:r>
              <a:rPr lang="en-GB" sz="2000" b="1" i="1" dirty="0"/>
              <a:t>p</a:t>
            </a:r>
            <a:r>
              <a:rPr lang="en-GB" sz="2000" i="1" dirty="0"/>
              <a:t>, </a:t>
            </a:r>
            <a:r>
              <a:rPr lang="uk-UA" sz="2000" i="1" dirty="0"/>
              <a:t>двох опціонів </a:t>
            </a:r>
            <a:r>
              <a:rPr lang="uk-UA" sz="2000" i="1" dirty="0" err="1"/>
              <a:t>кол</a:t>
            </a:r>
            <a:r>
              <a:rPr lang="uk-UA" sz="2000" i="1" dirty="0"/>
              <a:t> і одного опціону пут - </a:t>
            </a:r>
            <a:r>
              <a:rPr lang="en-GB" sz="2000" b="1" i="1" dirty="0"/>
              <a:t>strap</a:t>
            </a:r>
            <a:r>
              <a:rPr lang="en-GB" sz="2000" i="1" dirty="0"/>
              <a:t>. 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276003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285E72-F086-4E38-B806-692FFC4FF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7" t="29412" r="54780" b="16862"/>
          <a:stretch/>
        </p:blipFill>
        <p:spPr>
          <a:xfrm>
            <a:off x="2516841" y="0"/>
            <a:ext cx="7158318" cy="64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1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5B52F7-BFEA-4D57-B8A0-C4549001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2" t="37516" r="56176" b="14902"/>
          <a:stretch/>
        </p:blipFill>
        <p:spPr>
          <a:xfrm>
            <a:off x="2935940" y="504312"/>
            <a:ext cx="6790765" cy="57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BCB601-6C2D-4DC2-A5A6-4F55ABD4C73C}"/>
              </a:ext>
            </a:extLst>
          </p:cNvPr>
          <p:cNvSpPr txBox="1"/>
          <p:nvPr/>
        </p:nvSpPr>
        <p:spPr>
          <a:xfrm>
            <a:off x="2967317" y="968187"/>
            <a:ext cx="779033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Акція</a:t>
            </a:r>
            <a:r>
              <a:rPr lang="uk-UA" sz="2400" dirty="0"/>
              <a:t> – пайовий цінний папір, що закріплює права його власника на одержання частки прибутку акціонерного товариства у вигляді дивідендів і на участь в управлінні цим товариством, а також на частину майна під час його ліквідації.</a:t>
            </a:r>
          </a:p>
          <a:p>
            <a:pPr algn="just"/>
            <a:r>
              <a:rPr lang="uk-UA" sz="2400" dirty="0"/>
              <a:t>Це безстроковий документ і існує стільки, скільки існує акціонерне товариство. Для емітента випуск акцій є джерелом капіталу, отже, його влаштовує те, що він не зобов'язаний повертати інвесторам вкладений ними капітал.</a:t>
            </a:r>
          </a:p>
        </p:txBody>
      </p:sp>
      <p:pic>
        <p:nvPicPr>
          <p:cNvPr id="5" name="Графіка 4" descr="Document with solid fill">
            <a:extLst>
              <a:ext uri="{FF2B5EF4-FFF2-40B4-BE49-F238E27FC236}">
                <a16:creationId xmlns:a16="http://schemas.microsoft.com/office/drawing/2014/main" id="{26C745E9-79EF-400A-AFCC-9BFCF791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2917" y="1053354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0C3C95-55C9-4FD3-A5B8-F5160936BF7E}"/>
              </a:ext>
            </a:extLst>
          </p:cNvPr>
          <p:cNvSpPr txBox="1"/>
          <p:nvPr/>
        </p:nvSpPr>
        <p:spPr>
          <a:xfrm>
            <a:off x="4488474" y="457172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/>
              <a:t>2. Характеристика акцій</a:t>
            </a:r>
          </a:p>
        </p:txBody>
      </p:sp>
    </p:spTree>
    <p:extLst>
      <p:ext uri="{BB962C8B-B14F-4D97-AF65-F5344CB8AC3E}">
        <p14:creationId xmlns:p14="http://schemas.microsoft.com/office/powerpoint/2010/main" val="295596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38BAEC-FF9B-44EF-AA91-0EAB306AC098}"/>
              </a:ext>
            </a:extLst>
          </p:cNvPr>
          <p:cNvSpPr txBox="1"/>
          <p:nvPr/>
        </p:nvSpPr>
        <p:spPr>
          <a:xfrm>
            <a:off x="2187389" y="968188"/>
            <a:ext cx="86509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Інвестор, який купує акції, також дотримується власних </a:t>
            </a:r>
            <a:r>
              <a:rPr lang="uk-UA" sz="2400" b="1" dirty="0"/>
              <a:t>інтересів</a:t>
            </a:r>
            <a:r>
              <a:rPr lang="uk-UA" sz="2400" dirty="0"/>
              <a:t> – одержати дохід і брати участь в управлінні акціонерним товариством (</a:t>
            </a:r>
            <a:r>
              <a:rPr lang="uk-UA" sz="2400" dirty="0" err="1"/>
              <a:t>пропорційно</a:t>
            </a:r>
            <a:r>
              <a:rPr lang="uk-UA" sz="2400" dirty="0"/>
              <a:t> кількості куплених акцій). Дохід від акцій її власник одержує у вигляді </a:t>
            </a:r>
            <a:r>
              <a:rPr lang="uk-UA" sz="2400" b="1" dirty="0"/>
              <a:t>дивіденду</a:t>
            </a:r>
            <a:r>
              <a:rPr lang="uk-UA" sz="2400" dirty="0"/>
              <a:t>, отриманого з чистого прибутку, після сплати всіх боргів і відрахувань. Їхній розмір встановлюється рішенням загальних зборів акціонерів. Доходами акціонера є також збільшення ринкової вартості акції.</a:t>
            </a:r>
          </a:p>
        </p:txBody>
      </p:sp>
    </p:spTree>
    <p:extLst>
      <p:ext uri="{BB962C8B-B14F-4D97-AF65-F5344CB8AC3E}">
        <p14:creationId xmlns:p14="http://schemas.microsoft.com/office/powerpoint/2010/main" val="165830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2E10EA-5006-4D97-BEF3-9F3375230B38}"/>
              </a:ext>
            </a:extLst>
          </p:cNvPr>
          <p:cNvSpPr txBox="1"/>
          <p:nvPr/>
        </p:nvSpPr>
        <p:spPr>
          <a:xfrm>
            <a:off x="2124634" y="770966"/>
            <a:ext cx="90005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Акції бувають </a:t>
            </a:r>
            <a:r>
              <a:rPr lang="uk-UA" sz="2400" b="1" dirty="0"/>
              <a:t>іменні та на пред'явника. </a:t>
            </a:r>
          </a:p>
          <a:p>
            <a:pPr algn="just"/>
            <a:r>
              <a:rPr lang="uk-UA" sz="2400" dirty="0"/>
              <a:t>У першому випадку </a:t>
            </a:r>
            <a:r>
              <a:rPr lang="uk-UA" sz="2400" b="1" dirty="0"/>
              <a:t>ім'я власника </a:t>
            </a:r>
            <a:r>
              <a:rPr lang="uk-UA" sz="2400" dirty="0"/>
              <a:t>обов'язково заноситься до книги реєстрації (реєстр), яку веде або сам емітент, або реєстратор чи депозитарій. </a:t>
            </a:r>
          </a:p>
          <a:p>
            <a:pPr algn="just"/>
            <a:r>
              <a:rPr lang="uk-UA" sz="2400" dirty="0"/>
              <a:t>У другому випадку акції не реєструються і досить фактичного володіння акцією для того, щоб її власник підтвердив, що саме він є акціонером даного акціонерного товариства. </a:t>
            </a:r>
          </a:p>
          <a:p>
            <a:pPr algn="just"/>
            <a:r>
              <a:rPr lang="uk-UA" sz="2400" dirty="0"/>
              <a:t>За ступенем вільного обігу акції поділяються на </a:t>
            </a:r>
            <a:r>
              <a:rPr lang="uk-UA" sz="2400" b="1" dirty="0"/>
              <a:t>відкриті і закриті. </a:t>
            </a:r>
            <a:r>
              <a:rPr lang="uk-UA" sz="2400" dirty="0"/>
              <a:t>Власником відкритої акції може стати будь-який покупець, а закритої – тільки деякий (певної категорії).</a:t>
            </a:r>
          </a:p>
        </p:txBody>
      </p:sp>
    </p:spTree>
    <p:extLst>
      <p:ext uri="{BB962C8B-B14F-4D97-AF65-F5344CB8AC3E}">
        <p14:creationId xmlns:p14="http://schemas.microsoft.com/office/powerpoint/2010/main" val="129277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7C801-AB9C-486D-86B8-B9F556225EDE}"/>
              </a:ext>
            </a:extLst>
          </p:cNvPr>
          <p:cNvSpPr txBox="1"/>
          <p:nvPr/>
        </p:nvSpPr>
        <p:spPr>
          <a:xfrm>
            <a:off x="2092569" y="597878"/>
            <a:ext cx="85575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З численних класифікаційних ознак акцій помітно виділяються кілька основних – фіксованість доходу, участь в управлінні та ін. </a:t>
            </a:r>
          </a:p>
          <a:p>
            <a:pPr algn="just"/>
            <a:r>
              <a:rPr lang="uk-UA" sz="2400" dirty="0"/>
              <a:t>Відносно цих ознак акції поділяються на звичайні (прості) і привілейовані (преференціальні). </a:t>
            </a:r>
          </a:p>
          <a:p>
            <a:pPr algn="just"/>
            <a:r>
              <a:rPr lang="uk-UA" sz="2400" b="1" dirty="0"/>
              <a:t>Акція є звичайною, </a:t>
            </a:r>
            <a:r>
              <a:rPr lang="uk-UA" sz="2400" dirty="0"/>
              <a:t>якщо вона засвідчує: </a:t>
            </a:r>
          </a:p>
          <a:p>
            <a:pPr algn="just"/>
            <a:r>
              <a:rPr lang="uk-UA" sz="2400" dirty="0"/>
              <a:t>а) право власника на участь в управлінні справами акціонерного товариства; </a:t>
            </a:r>
          </a:p>
          <a:p>
            <a:pPr algn="just"/>
            <a:r>
              <a:rPr lang="uk-UA" sz="2400" dirty="0"/>
              <a:t>б) право на одержання дивідендів, причому негарантованих і нефіксованих; </a:t>
            </a:r>
          </a:p>
          <a:p>
            <a:pPr algn="just"/>
            <a:r>
              <a:rPr lang="uk-UA" sz="2400" dirty="0"/>
              <a:t>в) право на певну частину майна, яке залишається після ліквідації акціонерного товариства.</a:t>
            </a:r>
          </a:p>
        </p:txBody>
      </p:sp>
    </p:spTree>
    <p:extLst>
      <p:ext uri="{BB962C8B-B14F-4D97-AF65-F5344CB8AC3E}">
        <p14:creationId xmlns:p14="http://schemas.microsoft.com/office/powerpoint/2010/main" val="75534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1E070-E825-4BBD-9EA2-3D4229094D64}"/>
              </a:ext>
            </a:extLst>
          </p:cNvPr>
          <p:cNvSpPr txBox="1"/>
          <p:nvPr/>
        </p:nvSpPr>
        <p:spPr>
          <a:xfrm>
            <a:off x="2142565" y="717177"/>
            <a:ext cx="86644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Акція є привілейованою, </a:t>
            </a:r>
            <a:r>
              <a:rPr lang="uk-UA" sz="2400" dirty="0"/>
              <a:t>якщо вона засвідчує: </a:t>
            </a:r>
          </a:p>
          <a:p>
            <a:pPr algn="just"/>
            <a:r>
              <a:rPr lang="uk-UA" sz="2400" dirty="0"/>
              <a:t>а) </a:t>
            </a:r>
            <a:r>
              <a:rPr lang="uk-UA" sz="2400" b="1" dirty="0"/>
              <a:t>право власника на одержання дивідендів, в основному, з фіксованим відсотком</a:t>
            </a:r>
            <a:r>
              <a:rPr lang="uk-UA" sz="2400" dirty="0"/>
              <a:t>, що виплачується незалежно від результатів діяльності акціонерного товариства; </a:t>
            </a:r>
          </a:p>
          <a:p>
            <a:pPr algn="just"/>
            <a:r>
              <a:rPr lang="uk-UA" sz="2400" dirty="0"/>
              <a:t>б) переважне право (порівняно з власниками звичайних акцій) на першочергове одержання дивідендів і пріоритетну участь у розподілі майна акціонерного товариства під час його ліквідації (якщо подібний пріоритет передбачений умовами випуску акцій). </a:t>
            </a:r>
          </a:p>
          <a:p>
            <a:pPr algn="just"/>
            <a:r>
              <a:rPr lang="uk-UA" sz="2400" dirty="0"/>
              <a:t>Привілейовані акції не можуть випускатися на суму, що перевищує 25 % статутного фонду акціонерного товариства.</a:t>
            </a:r>
          </a:p>
        </p:txBody>
      </p:sp>
    </p:spTree>
    <p:extLst>
      <p:ext uri="{BB962C8B-B14F-4D97-AF65-F5344CB8AC3E}">
        <p14:creationId xmlns:p14="http://schemas.microsoft.com/office/powerpoint/2010/main" val="2162989727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2806</TotalTime>
  <Words>1558</Words>
  <Application>Microsoft Office PowerPoint</Application>
  <PresentationFormat>Широкий екран</PresentationFormat>
  <Paragraphs>59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Wingdings</vt:lpstr>
      <vt:lpstr>Wingdings 3</vt:lpstr>
      <vt:lpstr>Віхоть</vt:lpstr>
      <vt:lpstr>Тема 3. Інвестиційні цінні папери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Iryna Abramova</dc:creator>
  <cp:lastModifiedBy>Iryna Abramova</cp:lastModifiedBy>
  <cp:revision>13</cp:revision>
  <dcterms:created xsi:type="dcterms:W3CDTF">2025-02-03T07:59:35Z</dcterms:created>
  <dcterms:modified xsi:type="dcterms:W3CDTF">2026-03-19T07:24:55Z</dcterms:modified>
</cp:coreProperties>
</file>