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10/12/2024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300785"/>
            <a:ext cx="8689976" cy="3606495"/>
          </a:xfrm>
        </p:spPr>
        <p:txBody>
          <a:bodyPr>
            <a:normAutofit/>
          </a:bodyPr>
          <a:lstStyle/>
          <a:p>
            <a:r>
              <a:rPr lang="uk-UA" sz="3600" cap="none" dirty="0" smtClean="0">
                <a:latin typeface="Times New Roman" panose="02020603050405020304" pitchFamily="18" charset="0"/>
                <a:cs typeface="Times New Roman" panose="02020603050405020304" pitchFamily="18" charset="0"/>
              </a:rPr>
              <a:t>Лекція 3. Високі технології в машинобудуванні</a:t>
            </a:r>
            <a:br>
              <a:rPr lang="uk-UA" sz="3600" cap="none" dirty="0" smtClean="0">
                <a:latin typeface="Times New Roman" panose="02020603050405020304" pitchFamily="18" charset="0"/>
                <a:cs typeface="Times New Roman" panose="02020603050405020304" pitchFamily="18" charset="0"/>
              </a:rPr>
            </a:br>
            <a:r>
              <a:rPr lang="uk-UA" sz="3600" cap="none" dirty="0" smtClean="0">
                <a:latin typeface="Times New Roman" panose="02020603050405020304" pitchFamily="18" charset="0"/>
                <a:cs typeface="Times New Roman" panose="02020603050405020304" pitchFamily="18" charset="0"/>
              </a:rPr>
              <a:t/>
            </a:r>
            <a:br>
              <a:rPr lang="uk-UA" sz="3600" cap="none" dirty="0" smtClean="0">
                <a:latin typeface="Times New Roman" panose="02020603050405020304" pitchFamily="18" charset="0"/>
                <a:cs typeface="Times New Roman" panose="02020603050405020304" pitchFamily="18" charset="0"/>
              </a:rPr>
            </a:br>
            <a:r>
              <a:rPr lang="uk-UA" sz="3600" cap="none" dirty="0" smtClean="0">
                <a:latin typeface="Times New Roman" panose="02020603050405020304" pitchFamily="18" charset="0"/>
                <a:cs typeface="Times New Roman" panose="02020603050405020304" pitchFamily="18" charset="0"/>
              </a:rPr>
              <a:t>Лекція 4. Робочі процеси, як основа високих технологій</a:t>
            </a:r>
            <a:endParaRPr lang="ru-RU"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7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700" y="0"/>
            <a:ext cx="4834600" cy="6858000"/>
          </a:xfrm>
          <a:prstGeom prst="rect">
            <a:avLst/>
          </a:prstGeom>
        </p:spPr>
      </p:pic>
    </p:spTree>
    <p:extLst>
      <p:ext uri="{BB962C8B-B14F-4D97-AF65-F5344CB8AC3E}">
        <p14:creationId xmlns:p14="http://schemas.microsoft.com/office/powerpoint/2010/main" val="13190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512" y="-191562"/>
            <a:ext cx="4913832" cy="6970392"/>
          </a:xfrm>
          <a:prstGeom prst="rect">
            <a:avLst/>
          </a:prstGeom>
        </p:spPr>
      </p:pic>
    </p:spTree>
    <p:extLst>
      <p:ext uri="{BB962C8B-B14F-4D97-AF65-F5344CB8AC3E}">
        <p14:creationId xmlns:p14="http://schemas.microsoft.com/office/powerpoint/2010/main" val="168707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3723" y="370605"/>
            <a:ext cx="10950011" cy="5586145"/>
          </a:xfrm>
          <a:prstGeom prst="rect">
            <a:avLst/>
          </a:prstGeom>
        </p:spPr>
        <p:txBody>
          <a:bodyPr wrap="square">
            <a:spAutoFit/>
          </a:bodyPr>
          <a:lstStyle/>
          <a:p>
            <a:pPr indent="215900" algn="just">
              <a:lnSpc>
                <a:spcPct val="150000"/>
              </a:lnSpc>
              <a:spcAft>
                <a:spcPts val="0"/>
              </a:spcAft>
            </a:pPr>
            <a:r>
              <a:rPr lang="uk-UA" sz="2400" dirty="0">
                <a:ea typeface="Times New Roman" panose="02020603050405020304" pitchFamily="18" charset="0"/>
              </a:rPr>
              <a:t>Особливе місце посідає спеціально підготовлений персонал. У взаємозалежній системі людина – техніка –  організація людський чинник висувається на головну роль і, насамперед, у плані фахової підготовки, комунікабельності, сприйнятливості до нового, спроможності </a:t>
            </a:r>
            <a:r>
              <a:rPr lang="uk-UA" sz="2400" dirty="0" smtClean="0">
                <a:ea typeface="Times New Roman" panose="02020603050405020304" pitchFamily="18" charset="0"/>
              </a:rPr>
              <a:t>перенавчатися.</a:t>
            </a:r>
            <a:endParaRPr lang="ru-RU" sz="2400" dirty="0">
              <a:ea typeface="Times New Roman" panose="02020603050405020304" pitchFamily="18" charset="0"/>
            </a:endParaRPr>
          </a:p>
          <a:p>
            <a:pPr indent="215900" algn="just">
              <a:lnSpc>
                <a:spcPct val="150000"/>
              </a:lnSpc>
              <a:spcAft>
                <a:spcPts val="0"/>
              </a:spcAft>
            </a:pPr>
            <a:r>
              <a:rPr lang="uk-UA" sz="2400" dirty="0">
                <a:solidFill>
                  <a:srgbClr val="FF0000"/>
                </a:solidFill>
                <a:ea typeface="Times New Roman" panose="02020603050405020304" pitchFamily="18" charset="0"/>
              </a:rPr>
              <a:t>Викладене </a:t>
            </a:r>
            <a:r>
              <a:rPr lang="uk-UA" sz="2400" i="1" dirty="0">
                <a:solidFill>
                  <a:srgbClr val="FF0000"/>
                </a:solidFill>
                <a:ea typeface="Times New Roman" panose="02020603050405020304" pitchFamily="18" charset="0"/>
              </a:rPr>
              <a:t>уявлення про високі технології дозволяє виділити їх як самостійний розділ технології машинобудування. Область високих технологій у цьому плані безумовно має свою специфіку і багато загальних принципів технології машинобудування стають вкрай недостатніми, а тому їхнє використання важке. </a:t>
            </a:r>
            <a:endParaRPr lang="ru-RU" sz="24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27580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7585" y="751344"/>
            <a:ext cx="11162581" cy="5878532"/>
          </a:xfrm>
          <a:prstGeom prst="rect">
            <a:avLst/>
          </a:prstGeom>
        </p:spPr>
        <p:txBody>
          <a:bodyPr wrap="square">
            <a:spAutoFit/>
          </a:bodyPr>
          <a:lstStyle/>
          <a:p>
            <a:endParaRPr lang="uk-UA" sz="2000" b="1" i="1" dirty="0" smtClean="0"/>
          </a:p>
          <a:p>
            <a:pPr algn="ctr"/>
            <a:endParaRPr lang="uk-UA" sz="2800" b="1" i="1" dirty="0">
              <a:solidFill>
                <a:srgbClr val="FF0000"/>
              </a:solidFill>
            </a:endParaRPr>
          </a:p>
          <a:p>
            <a:pPr algn="ctr"/>
            <a:r>
              <a:rPr lang="uk-UA" sz="2800" dirty="0">
                <a:solidFill>
                  <a:srgbClr val="FF0000"/>
                </a:solidFill>
              </a:rPr>
              <a:t>Високі технології в машинобудуванні</a:t>
            </a:r>
            <a:endParaRPr lang="uk-UA" sz="2800" b="1" i="1" dirty="0" smtClean="0">
              <a:solidFill>
                <a:srgbClr val="FF0000"/>
              </a:solidFill>
            </a:endParaRPr>
          </a:p>
          <a:p>
            <a:endParaRPr lang="uk-UA" sz="2000" b="1" i="1" dirty="0" smtClean="0"/>
          </a:p>
          <a:p>
            <a:pPr algn="just"/>
            <a:r>
              <a:rPr lang="uk-UA" sz="2000" b="1" i="1" dirty="0" smtClean="0"/>
              <a:t>   </a:t>
            </a:r>
            <a:r>
              <a:rPr lang="uk-UA" sz="2000" b="1" i="1" dirty="0" smtClean="0">
                <a:solidFill>
                  <a:srgbClr val="002060"/>
                </a:solidFill>
              </a:rPr>
              <a:t>Кожний </a:t>
            </a:r>
            <a:r>
              <a:rPr lang="uk-UA" sz="2000" b="1" i="1" dirty="0">
                <a:solidFill>
                  <a:srgbClr val="002060"/>
                </a:solidFill>
              </a:rPr>
              <a:t>виріб машинобудування, що поставляється в умовах жорсткої конкуренції </a:t>
            </a:r>
          </a:p>
          <a:p>
            <a:pPr algn="just"/>
            <a:r>
              <a:rPr lang="uk-UA" sz="2000" b="1" i="1" dirty="0">
                <a:solidFill>
                  <a:srgbClr val="002060"/>
                </a:solidFill>
              </a:rPr>
              <a:t>на внутрішній і особливо  на зовнішній ринок, повинен мати новий рівень </a:t>
            </a:r>
          </a:p>
          <a:p>
            <a:pPr algn="just"/>
            <a:r>
              <a:rPr lang="uk-UA" sz="2000" b="1" i="1" dirty="0">
                <a:solidFill>
                  <a:srgbClr val="002060"/>
                </a:solidFill>
              </a:rPr>
              <a:t>властивостей і відповідати усе зростаючим вимогам потенційного споживача до </a:t>
            </a:r>
          </a:p>
          <a:p>
            <a:pPr algn="just"/>
            <a:r>
              <a:rPr lang="uk-UA" sz="2000" b="1" i="1" dirty="0">
                <a:solidFill>
                  <a:srgbClr val="002060"/>
                </a:solidFill>
              </a:rPr>
              <a:t>функціональних, екологічних та естетичних властивостей. </a:t>
            </a:r>
            <a:endParaRPr lang="uk-UA" sz="2000" b="1" i="1" dirty="0" smtClean="0">
              <a:solidFill>
                <a:srgbClr val="002060"/>
              </a:solidFill>
            </a:endParaRPr>
          </a:p>
          <a:p>
            <a:pPr algn="just"/>
            <a:endParaRPr lang="ru-RU" sz="2000" dirty="0">
              <a:solidFill>
                <a:srgbClr val="002060"/>
              </a:solidFill>
            </a:endParaRPr>
          </a:p>
          <a:p>
            <a:pPr algn="just">
              <a:lnSpc>
                <a:spcPct val="150000"/>
              </a:lnSpc>
            </a:pPr>
            <a:r>
              <a:rPr lang="uk-UA" sz="2000" dirty="0"/>
              <a:t>   Ці тенденції підвищення вимог споживачів до якості виробів знайшли свій відбиток</a:t>
            </a:r>
          </a:p>
          <a:p>
            <a:pPr algn="just">
              <a:lnSpc>
                <a:spcPct val="150000"/>
              </a:lnSpc>
            </a:pPr>
            <a:r>
              <a:rPr lang="uk-UA" sz="2000" dirty="0"/>
              <a:t> у міжнародних стандартах серії ISO-9000. Одержання такого рівня виробів </a:t>
            </a:r>
          </a:p>
          <a:p>
            <a:pPr algn="just">
              <a:lnSpc>
                <a:spcPct val="150000"/>
              </a:lnSpc>
            </a:pPr>
            <a:r>
              <a:rPr lang="uk-UA" sz="2000" dirty="0"/>
              <a:t>усе більше пов’язують із нетрадиційними конструкторськими і технологічними </a:t>
            </a:r>
          </a:p>
          <a:p>
            <a:pPr algn="just">
              <a:lnSpc>
                <a:spcPct val="150000"/>
              </a:lnSpc>
            </a:pPr>
            <a:r>
              <a:rPr lang="uk-UA" sz="2000" dirty="0"/>
              <a:t>рішеннями, реалізація яких не завжди можлива на основі використання технології, </a:t>
            </a:r>
          </a:p>
          <a:p>
            <a:pPr algn="just">
              <a:lnSpc>
                <a:spcPct val="150000"/>
              </a:lnSpc>
            </a:pPr>
            <a:r>
              <a:rPr lang="uk-UA" sz="2000" dirty="0"/>
              <a:t>устаткування, оснастки загального призначення тощо, тобто на основі всього того, </a:t>
            </a:r>
          </a:p>
          <a:p>
            <a:pPr algn="just">
              <a:lnSpc>
                <a:spcPct val="150000"/>
              </a:lnSpc>
            </a:pPr>
            <a:r>
              <a:rPr lang="uk-UA" sz="2000" dirty="0"/>
              <a:t>що складає суть </a:t>
            </a:r>
            <a:r>
              <a:rPr lang="uk-UA" sz="2000" i="1" dirty="0"/>
              <a:t>традиційних </a:t>
            </a:r>
            <a:r>
              <a:rPr lang="uk-UA" sz="2000" i="1" dirty="0" smtClean="0"/>
              <a:t>технологій.</a:t>
            </a:r>
            <a:endParaRPr lang="ru-RU" sz="2000" dirty="0"/>
          </a:p>
        </p:txBody>
      </p:sp>
    </p:spTree>
    <p:extLst>
      <p:ext uri="{BB962C8B-B14F-4D97-AF65-F5344CB8AC3E}">
        <p14:creationId xmlns:p14="http://schemas.microsoft.com/office/powerpoint/2010/main" val="64586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4144" y="753728"/>
            <a:ext cx="10271184" cy="5132174"/>
          </a:xfrm>
          <a:prstGeom prst="rect">
            <a:avLst/>
          </a:prstGeom>
        </p:spPr>
        <p:txBody>
          <a:bodyPr wrap="square">
            <a:spAutoFit/>
          </a:bodyPr>
          <a:lstStyle/>
          <a:p>
            <a:pPr algn="just">
              <a:lnSpc>
                <a:spcPct val="150000"/>
              </a:lnSpc>
            </a:pPr>
            <a:r>
              <a:rPr lang="uk-UA" sz="2000" dirty="0" smtClean="0">
                <a:latin typeface="+mj-lt"/>
                <a:ea typeface="Times New Roman" panose="02020603050405020304" pitchFamily="18" charset="0"/>
              </a:rPr>
              <a:t>   </a:t>
            </a:r>
            <a:r>
              <a:rPr lang="uk-UA" sz="2000" dirty="0" smtClean="0">
                <a:solidFill>
                  <a:srgbClr val="FF0000"/>
                </a:solidFill>
                <a:latin typeface="+mj-lt"/>
                <a:ea typeface="Times New Roman" panose="02020603050405020304" pitchFamily="18" charset="0"/>
              </a:rPr>
              <a:t>У </a:t>
            </a:r>
            <a:r>
              <a:rPr lang="uk-UA" sz="2000" dirty="0">
                <a:solidFill>
                  <a:srgbClr val="FF0000"/>
                </a:solidFill>
                <a:latin typeface="+mj-lt"/>
                <a:ea typeface="Times New Roman" panose="02020603050405020304" pitchFamily="18" charset="0"/>
              </a:rPr>
              <a:t>зв’язку з цим велика увага спеціалістів приділяється </a:t>
            </a:r>
            <a:r>
              <a:rPr lang="uk-UA" sz="2000" b="1" i="1" dirty="0">
                <a:solidFill>
                  <a:srgbClr val="FF0000"/>
                </a:solidFill>
                <a:latin typeface="+mj-lt"/>
                <a:ea typeface="Times New Roman" panose="02020603050405020304" pitchFamily="18" charset="0"/>
              </a:rPr>
              <a:t>нетрадиційним технологіям, створенню яких передує накопичення даних фундаментальних та прикладних наук.</a:t>
            </a:r>
            <a:r>
              <a:rPr lang="uk-UA" sz="2000" dirty="0">
                <a:solidFill>
                  <a:srgbClr val="FF0000"/>
                </a:solidFill>
                <a:latin typeface="+mj-lt"/>
                <a:ea typeface="Times New Roman" panose="02020603050405020304" pitchFamily="18" charset="0"/>
              </a:rPr>
              <a:t> </a:t>
            </a:r>
            <a:r>
              <a:rPr lang="uk-UA" sz="2000" dirty="0">
                <a:latin typeface="+mj-lt"/>
                <a:ea typeface="Times New Roman" panose="02020603050405020304" pitchFamily="18" charset="0"/>
              </a:rPr>
              <a:t>На відміну від традиційних, частіше аналогових, такі технології називають «наукомісткими», «прецизійними», «</a:t>
            </a:r>
            <a:r>
              <a:rPr lang="uk-UA" sz="2000" dirty="0" err="1">
                <a:latin typeface="+mj-lt"/>
                <a:ea typeface="Times New Roman" panose="02020603050405020304" pitchFamily="18" charset="0"/>
              </a:rPr>
              <a:t>ультрапрецизій­ними</a:t>
            </a:r>
            <a:r>
              <a:rPr lang="uk-UA" sz="2000" dirty="0">
                <a:latin typeface="+mj-lt"/>
                <a:ea typeface="Times New Roman" panose="02020603050405020304" pitchFamily="18" charset="0"/>
              </a:rPr>
              <a:t>», «нанотехнологіями» тощо. Ці назви нових технологій пов’язані з тою чи іншою ознакою технологічного процесу або властивостями виробу, що прийнятий авторами як визначальний, при цьому до уваги частіше за все береться гранична точність, забезпечувана даним робочим процесом. Термін «нанотехнологія» використовується для визначення систем устаткування і технологій інтегрованого виробництва, які забезпечують обробки з точністю порядку 1 нм. </a:t>
            </a:r>
            <a:endParaRPr lang="ru-RU" sz="2000" dirty="0">
              <a:latin typeface="+mj-lt"/>
            </a:endParaRPr>
          </a:p>
        </p:txBody>
      </p:sp>
    </p:spTree>
    <p:extLst>
      <p:ext uri="{BB962C8B-B14F-4D97-AF65-F5344CB8AC3E}">
        <p14:creationId xmlns:p14="http://schemas.microsoft.com/office/powerpoint/2010/main" val="420618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3849" y="994791"/>
            <a:ext cx="11007306" cy="4670509"/>
          </a:xfrm>
          <a:prstGeom prst="rect">
            <a:avLst/>
          </a:prstGeom>
        </p:spPr>
        <p:txBody>
          <a:bodyPr wrap="square">
            <a:spAutoFit/>
          </a:bodyPr>
          <a:lstStyle/>
          <a:p>
            <a:pPr>
              <a:lnSpc>
                <a:spcPct val="150000"/>
              </a:lnSpc>
            </a:pPr>
            <a:r>
              <a:rPr lang="uk-UA" sz="2000" i="1" dirty="0" smtClean="0">
                <a:solidFill>
                  <a:schemeClr val="accent6">
                    <a:lumMod val="75000"/>
                  </a:schemeClr>
                </a:solidFill>
                <a:ea typeface="Times New Roman" panose="02020603050405020304" pitchFamily="18" charset="0"/>
              </a:rPr>
              <a:t>   Високими </a:t>
            </a:r>
            <a:r>
              <a:rPr lang="uk-UA" sz="2000" i="1" dirty="0">
                <a:solidFill>
                  <a:schemeClr val="accent6">
                    <a:lumMod val="75000"/>
                  </a:schemeClr>
                </a:solidFill>
                <a:ea typeface="Times New Roman" panose="02020603050405020304" pitchFamily="18" charset="0"/>
              </a:rPr>
              <a:t>варто вважати такі технології, які, </a:t>
            </a:r>
            <a:r>
              <a:rPr lang="uk-UA" sz="2000" i="1" dirty="0">
                <a:solidFill>
                  <a:srgbClr val="FF0000"/>
                </a:solidFill>
                <a:ea typeface="Times New Roman" panose="02020603050405020304" pitchFamily="18" charset="0"/>
              </a:rPr>
              <a:t>володіючи сукупністю основних ознак – наукоємність, системність, фізичне і математичне моделювання з метою структурно-параметричної оптимізації, високоефективний робочий процес розмірної обробки, комп'ютерне технологічне середовище й автоматизація всіх етапів розробки та реалізації, сталість і надійність, екологічна чистота ‑ при відповідному технічному і кадровому забезпеченні (прецизійне устаткування, оснастка й інструмент, характер робочого технологічного середовища, система діагностики, комп’ютерна мережа керування та спеціалізована підготовка персоналу), гарантують одержання виробів, які мають принципово новий рівень функціональних, естетичних та екологічних властивостей.</a:t>
            </a:r>
            <a:endParaRPr lang="ru-RU" sz="2000" dirty="0">
              <a:solidFill>
                <a:srgbClr val="FF0000"/>
              </a:solidFill>
            </a:endParaRPr>
          </a:p>
        </p:txBody>
      </p:sp>
    </p:spTree>
    <p:extLst>
      <p:ext uri="{BB962C8B-B14F-4D97-AF65-F5344CB8AC3E}">
        <p14:creationId xmlns:p14="http://schemas.microsoft.com/office/powerpoint/2010/main" val="142123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183" y="0"/>
            <a:ext cx="4834600" cy="6858000"/>
          </a:xfrm>
          <a:prstGeom prst="rect">
            <a:avLst/>
          </a:prstGeom>
        </p:spPr>
      </p:pic>
    </p:spTree>
    <p:extLst>
      <p:ext uri="{BB962C8B-B14F-4D97-AF65-F5344CB8AC3E}">
        <p14:creationId xmlns:p14="http://schemas.microsoft.com/office/powerpoint/2010/main" val="365029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664" y="1720840"/>
            <a:ext cx="10853158" cy="4208844"/>
          </a:xfrm>
          <a:prstGeom prst="rect">
            <a:avLst/>
          </a:prstGeom>
        </p:spPr>
        <p:txBody>
          <a:bodyPr wrap="square">
            <a:spAutoFit/>
          </a:bodyPr>
          <a:lstStyle/>
          <a:p>
            <a:pPr indent="215900" algn="just">
              <a:lnSpc>
                <a:spcPct val="150000"/>
              </a:lnSpc>
              <a:spcAft>
                <a:spcPts val="0"/>
              </a:spcAft>
            </a:pPr>
            <a:r>
              <a:rPr lang="uk-UA" sz="2000" i="1" dirty="0">
                <a:solidFill>
                  <a:srgbClr val="FF0000"/>
                </a:solidFill>
                <a:ea typeface="Times New Roman" panose="02020603050405020304" pitchFamily="18" charset="0"/>
              </a:rPr>
              <a:t>Найбільш загальною і всіма сприйманою ознакою високих технологій є </a:t>
            </a:r>
            <a:r>
              <a:rPr lang="uk-UA" sz="2000" b="1" i="1" dirty="0">
                <a:solidFill>
                  <a:srgbClr val="FF0000"/>
                </a:solidFill>
                <a:ea typeface="Times New Roman" panose="02020603050405020304" pitchFamily="18" charset="0"/>
              </a:rPr>
              <a:t>наукоємність,</a:t>
            </a:r>
            <a:r>
              <a:rPr lang="uk-UA" sz="2000" i="1" dirty="0">
                <a:solidFill>
                  <a:srgbClr val="FF0000"/>
                </a:solidFill>
                <a:ea typeface="Times New Roman" panose="02020603050405020304" pitchFamily="18" charset="0"/>
              </a:rPr>
              <a:t> </a:t>
            </a:r>
            <a:r>
              <a:rPr lang="uk-UA" sz="2000" i="1" dirty="0">
                <a:ea typeface="Times New Roman" panose="02020603050405020304" pitchFamily="18" charset="0"/>
              </a:rPr>
              <a:t>яка відбиває ту обставину, що вони базуються на новітніх результатах фундаментальних і спеціальних прикладних досліджень.</a:t>
            </a:r>
            <a:endParaRPr lang="ru-RU" sz="2000" dirty="0">
              <a:ea typeface="Times New Roman" panose="02020603050405020304" pitchFamily="18" charset="0"/>
            </a:endParaRPr>
          </a:p>
          <a:p>
            <a:pPr algn="just">
              <a:lnSpc>
                <a:spcPct val="150000"/>
              </a:lnSpc>
            </a:pPr>
            <a:r>
              <a:rPr lang="uk-UA" sz="2000" b="1" i="1" dirty="0" smtClean="0">
                <a:ea typeface="Times New Roman" panose="02020603050405020304" pitchFamily="18" charset="0"/>
              </a:rPr>
              <a:t>   Системність</a:t>
            </a:r>
            <a:r>
              <a:rPr lang="uk-UA" sz="2000" i="1" dirty="0" smtClean="0">
                <a:ea typeface="Times New Roman" panose="02020603050405020304" pitchFamily="18" charset="0"/>
              </a:rPr>
              <a:t> </a:t>
            </a:r>
            <a:r>
              <a:rPr lang="uk-UA" sz="2000" i="1" dirty="0">
                <a:ea typeface="Times New Roman" panose="02020603050405020304" pitchFamily="18" charset="0"/>
              </a:rPr>
              <a:t>припускає діалектичний взаємозв’язок, взаємодію всіх елементів технологічної системи, всіх основних процесів, явищ і складових. Системність дуже важлива як вимога прецизійності та відповідність цим вимогам усіх структурних елементів технологічної системи обробки і складання (устаткування, інструмент, оброблюваний матеріал, оснастка, виміри, діагностика, робота виконавчих органів).</a:t>
            </a:r>
            <a:endParaRPr lang="ru-RU" sz="2000" dirty="0"/>
          </a:p>
        </p:txBody>
      </p:sp>
    </p:spTree>
    <p:extLst>
      <p:ext uri="{BB962C8B-B14F-4D97-AF65-F5344CB8AC3E}">
        <p14:creationId xmlns:p14="http://schemas.microsoft.com/office/powerpoint/2010/main" val="265339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9659" y="1726249"/>
            <a:ext cx="10904433" cy="3785652"/>
          </a:xfrm>
          <a:prstGeom prst="rect">
            <a:avLst/>
          </a:prstGeom>
        </p:spPr>
        <p:txBody>
          <a:bodyPr wrap="square">
            <a:spAutoFit/>
          </a:bodyPr>
          <a:lstStyle/>
          <a:p>
            <a:pPr algn="just"/>
            <a:r>
              <a:rPr lang="uk-UA" sz="2400" dirty="0" smtClean="0">
                <a:ea typeface="Times New Roman" panose="02020603050405020304" pitchFamily="18" charset="0"/>
              </a:rPr>
              <a:t>   </a:t>
            </a:r>
            <a:r>
              <a:rPr lang="uk-UA" sz="2400" dirty="0" smtClean="0">
                <a:solidFill>
                  <a:schemeClr val="accent6">
                    <a:lumMod val="75000"/>
                  </a:schemeClr>
                </a:solidFill>
                <a:ea typeface="Times New Roman" panose="02020603050405020304" pitchFamily="18" charset="0"/>
              </a:rPr>
              <a:t>Найважливішою </a:t>
            </a:r>
            <a:r>
              <a:rPr lang="uk-UA" sz="2400" dirty="0">
                <a:solidFill>
                  <a:schemeClr val="accent6">
                    <a:lumMod val="75000"/>
                  </a:schemeClr>
                </a:solidFill>
                <a:ea typeface="Times New Roman" panose="02020603050405020304" pitchFamily="18" charset="0"/>
              </a:rPr>
              <a:t>ознакою ВТ, безумовно, є </a:t>
            </a:r>
            <a:r>
              <a:rPr lang="uk-UA" sz="2400" i="1" dirty="0">
                <a:solidFill>
                  <a:schemeClr val="accent6">
                    <a:lumMod val="75000"/>
                  </a:schemeClr>
                </a:solidFill>
                <a:ea typeface="Times New Roman" panose="02020603050405020304" pitchFamily="18" charset="0"/>
              </a:rPr>
              <a:t>робочий процес</a:t>
            </a:r>
            <a:r>
              <a:rPr lang="uk-UA" sz="2400" dirty="0">
                <a:solidFill>
                  <a:schemeClr val="accent6">
                    <a:lumMod val="75000"/>
                  </a:schemeClr>
                </a:solidFill>
                <a:ea typeface="Times New Roman" panose="02020603050405020304" pitchFamily="18" charset="0"/>
              </a:rPr>
              <a:t>. </a:t>
            </a:r>
            <a:endParaRPr lang="uk-UA" sz="2400" dirty="0" smtClean="0">
              <a:solidFill>
                <a:schemeClr val="accent6">
                  <a:lumMod val="75000"/>
                </a:schemeClr>
              </a:solidFill>
              <a:ea typeface="Times New Roman" panose="02020603050405020304" pitchFamily="18" charset="0"/>
            </a:endParaRPr>
          </a:p>
          <a:p>
            <a:pPr algn="just"/>
            <a:r>
              <a:rPr lang="uk-UA" sz="2400" dirty="0" smtClean="0">
                <a:solidFill>
                  <a:srgbClr val="FF0000"/>
                </a:solidFill>
                <a:ea typeface="Times New Roman" panose="02020603050405020304" pitchFamily="18" charset="0"/>
              </a:rPr>
              <a:t>Він </a:t>
            </a:r>
            <a:r>
              <a:rPr lang="uk-UA" sz="2400" i="1" dirty="0">
                <a:solidFill>
                  <a:srgbClr val="FF0000"/>
                </a:solidFill>
                <a:ea typeface="Times New Roman" panose="02020603050405020304" pitchFamily="18" charset="0"/>
              </a:rPr>
              <a:t>домінує у всій технологічній системі та повинен відповідати найрізноманітнішим вимогам, але, головне, бути потенційно спроможним забезпечити досягнення нового рівня функціональних властивостей виробу</a:t>
            </a:r>
            <a:r>
              <a:rPr lang="uk-UA" sz="2400" dirty="0">
                <a:solidFill>
                  <a:srgbClr val="FF0000"/>
                </a:solidFill>
                <a:ea typeface="Times New Roman" panose="02020603050405020304" pitchFamily="18" charset="0"/>
              </a:rPr>
              <a:t>. </a:t>
            </a:r>
            <a:r>
              <a:rPr lang="uk-UA" sz="2400" dirty="0">
                <a:ea typeface="Times New Roman" panose="02020603050405020304" pitchFamily="18" charset="0"/>
              </a:rPr>
              <a:t>Тут багатими можливостями володіють ті стійкі та надійні робочі процеси, в яких ефективно використовуються фізичні, хімічні, електрохімічні та інші явища в сполученні зі спеціальними властивостями інструмента, технологічного середовища, наприклад,  дифузійне формоутворення виробів з алмазів тощо</a:t>
            </a:r>
            <a:endParaRPr lang="ru-RU" sz="2400" dirty="0"/>
          </a:p>
        </p:txBody>
      </p:sp>
    </p:spTree>
    <p:extLst>
      <p:ext uri="{BB962C8B-B14F-4D97-AF65-F5344CB8AC3E}">
        <p14:creationId xmlns:p14="http://schemas.microsoft.com/office/powerpoint/2010/main" val="387697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565" y="1159776"/>
            <a:ext cx="11177899" cy="4708981"/>
          </a:xfrm>
          <a:prstGeom prst="rect">
            <a:avLst/>
          </a:prstGeom>
        </p:spPr>
        <p:txBody>
          <a:bodyPr wrap="square">
            <a:spAutoFit/>
          </a:bodyPr>
          <a:lstStyle/>
          <a:p>
            <a:pPr indent="215900" algn="just">
              <a:spcAft>
                <a:spcPts val="0"/>
              </a:spcAft>
            </a:pPr>
            <a:r>
              <a:rPr lang="uk-UA" sz="2000" dirty="0">
                <a:solidFill>
                  <a:srgbClr val="FF0000"/>
                </a:solidFill>
                <a:ea typeface="Times New Roman" panose="02020603050405020304" pitchFamily="18" charset="0"/>
              </a:rPr>
              <a:t>Безсумнівно, </a:t>
            </a:r>
            <a:r>
              <a:rPr lang="uk-UA" sz="2000" b="1" i="1" dirty="0">
                <a:solidFill>
                  <a:srgbClr val="FF0000"/>
                </a:solidFill>
                <a:ea typeface="Times New Roman" panose="02020603050405020304" pitchFamily="18" charset="0"/>
              </a:rPr>
              <a:t>істотною ознакою ВТ є автоматизація,</a:t>
            </a:r>
            <a:r>
              <a:rPr lang="uk-UA" sz="2000" i="1" dirty="0">
                <a:solidFill>
                  <a:srgbClr val="FF0000"/>
                </a:solidFill>
                <a:ea typeface="Times New Roman" panose="02020603050405020304" pitchFamily="18" charset="0"/>
              </a:rPr>
              <a:t> яка базується на комп’ютерному управлінні всіма процесами</a:t>
            </a:r>
            <a:r>
              <a:rPr lang="uk-UA" sz="2000" dirty="0">
                <a:solidFill>
                  <a:srgbClr val="FF0000"/>
                </a:solidFill>
                <a:ea typeface="Times New Roman" panose="02020603050405020304" pitchFamily="18" charset="0"/>
              </a:rPr>
              <a:t> проектування, виготовлення та складання, на фізичному, геометричному і математичному моделюваннях, всебічному аналізі моделей процесу або його складових.</a:t>
            </a:r>
            <a:endParaRPr lang="ru-RU" sz="2000" dirty="0">
              <a:solidFill>
                <a:srgbClr val="FF0000"/>
              </a:solidFill>
              <a:ea typeface="Times New Roman" panose="02020603050405020304" pitchFamily="18" charset="0"/>
            </a:endParaRPr>
          </a:p>
          <a:p>
            <a:pPr indent="215900" algn="just">
              <a:spcAft>
                <a:spcPts val="0"/>
              </a:spcAft>
            </a:pPr>
            <a:r>
              <a:rPr lang="uk-UA" sz="2000" dirty="0">
                <a:ea typeface="Times New Roman" panose="02020603050405020304" pitchFamily="18" charset="0"/>
              </a:rPr>
              <a:t>Наявність аналізованих ознак потребує системного підходу до її комп’ютерно‑інтелектуального середовища, тобто переходу до систем CAD/CAM </a:t>
            </a:r>
            <a:r>
              <a:rPr lang="uk-UA" sz="2000" dirty="0" err="1">
                <a:ea typeface="Times New Roman" panose="02020603050405020304" pitchFamily="18" charset="0"/>
              </a:rPr>
              <a:t>System</a:t>
            </a:r>
            <a:r>
              <a:rPr lang="uk-UA" sz="2000" dirty="0">
                <a:ea typeface="Times New Roman" panose="02020603050405020304" pitchFamily="18" charset="0"/>
              </a:rPr>
              <a:t>. Таким чином забезпечується сполучення гнучкості й автоматизації, прецизійності та продуктивності. Очевидно, специфіка високих технологій потребує спеціалізації таких систем на вузькій групі виробів або ознак.</a:t>
            </a:r>
            <a:endParaRPr lang="ru-RU" sz="2000" dirty="0">
              <a:ea typeface="Times New Roman" panose="02020603050405020304" pitchFamily="18" charset="0"/>
            </a:endParaRPr>
          </a:p>
          <a:p>
            <a:pPr indent="215900" algn="just">
              <a:spcAft>
                <a:spcPts val="0"/>
              </a:spcAft>
            </a:pPr>
            <a:r>
              <a:rPr lang="uk-UA" sz="2000" b="1" i="1" dirty="0">
                <a:solidFill>
                  <a:srgbClr val="FF0000"/>
                </a:solidFill>
                <a:ea typeface="Times New Roman" panose="02020603050405020304" pitchFamily="18" charset="0"/>
              </a:rPr>
              <a:t>Системний підхід припускає використання не окремих математичних моделей, а системи взаємозалежних моделей із неодмінною параметричною та структурною оптимізацією.</a:t>
            </a:r>
            <a:r>
              <a:rPr lang="uk-UA" sz="2000" dirty="0">
                <a:ea typeface="Times New Roman" panose="02020603050405020304" pitchFamily="18" charset="0"/>
              </a:rPr>
              <a:t> Наприклад, параметрична оптимізація має на меті мінімізацію ряду характеристик процесу розмірної обробки, насамперед, енергетичних витрат, мінімізації товщини зрізів, сили різання та рівня температури, інтенсивності окисних і дифузійних процесів тощо.</a:t>
            </a:r>
            <a:endParaRPr lang="ru-RU" sz="2000" dirty="0">
              <a:effectLst/>
              <a:ea typeface="Times New Roman" panose="02020603050405020304" pitchFamily="18" charset="0"/>
            </a:endParaRPr>
          </a:p>
        </p:txBody>
      </p:sp>
    </p:spTree>
    <p:extLst>
      <p:ext uri="{BB962C8B-B14F-4D97-AF65-F5344CB8AC3E}">
        <p14:creationId xmlns:p14="http://schemas.microsoft.com/office/powerpoint/2010/main" val="392655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655" y="290557"/>
            <a:ext cx="11186445" cy="6140142"/>
          </a:xfrm>
          <a:prstGeom prst="rect">
            <a:avLst/>
          </a:prstGeom>
        </p:spPr>
        <p:txBody>
          <a:bodyPr wrap="square">
            <a:spAutoFit/>
          </a:bodyPr>
          <a:lstStyle/>
          <a:p>
            <a:pPr indent="215900" algn="just">
              <a:lnSpc>
                <a:spcPct val="150000"/>
              </a:lnSpc>
              <a:spcAft>
                <a:spcPts val="0"/>
              </a:spcAft>
            </a:pPr>
            <a:r>
              <a:rPr lang="uk-UA" sz="2400" dirty="0">
                <a:ea typeface="Times New Roman" panose="02020603050405020304" pitchFamily="18" charset="0"/>
              </a:rPr>
              <a:t>Для високої технології потрібен високий ступінь («глибина») оптимальності для порівняно вузького конкретного діапазону умов та вимог. Базою такої оптимальності можуть бути тільки глибокі спеціальні дослідження в цій області, розробка автоматизованих систем наукового забезпечення, включаючи використання світового досвіду, спеціальних методів оптимізації, методів досягнення прецизійності, технологічного забезпечення функціональних властивостей тощо.</a:t>
            </a:r>
            <a:endParaRPr lang="ru-RU" sz="2400" dirty="0">
              <a:ea typeface="Times New Roman" panose="02020603050405020304" pitchFamily="18" charset="0"/>
            </a:endParaRPr>
          </a:p>
          <a:p>
            <a:pPr>
              <a:lnSpc>
                <a:spcPct val="150000"/>
              </a:lnSpc>
            </a:pPr>
            <a:r>
              <a:rPr lang="uk-UA" sz="2400" dirty="0" smtClean="0">
                <a:solidFill>
                  <a:srgbClr val="FF0000"/>
                </a:solidFill>
                <a:ea typeface="Times New Roman" panose="02020603050405020304" pitchFamily="18" charset="0"/>
              </a:rPr>
              <a:t>   Важливу </a:t>
            </a:r>
            <a:r>
              <a:rPr lang="uk-UA" sz="2400" dirty="0">
                <a:solidFill>
                  <a:srgbClr val="FF0000"/>
                </a:solidFill>
                <a:ea typeface="Times New Roman" panose="02020603050405020304" pitchFamily="18" charset="0"/>
              </a:rPr>
              <a:t>роль </a:t>
            </a:r>
            <a:r>
              <a:rPr lang="uk-UA" sz="2400" i="1" dirty="0">
                <a:solidFill>
                  <a:srgbClr val="FF0000"/>
                </a:solidFill>
                <a:ea typeface="Times New Roman" panose="02020603050405020304" pitchFamily="18" charset="0"/>
              </a:rPr>
              <a:t>відіграє </a:t>
            </a:r>
            <a:r>
              <a:rPr lang="uk-UA" sz="2400" b="1" i="1" dirty="0">
                <a:solidFill>
                  <a:srgbClr val="FF0000"/>
                </a:solidFill>
                <a:ea typeface="Times New Roman" panose="02020603050405020304" pitchFamily="18" charset="0"/>
              </a:rPr>
              <a:t>технічне забезпечення високих технологій, в рамках якого як основні умови реалізації виступають прецизійність устаткування, інструмента, оснастки, системи діагностики і контролю.</a:t>
            </a:r>
            <a:endParaRPr lang="ru-RU" sz="2400" dirty="0">
              <a:solidFill>
                <a:srgbClr val="FF0000"/>
              </a:solidFill>
            </a:endParaRPr>
          </a:p>
        </p:txBody>
      </p:sp>
    </p:spTree>
    <p:extLst>
      <p:ext uri="{BB962C8B-B14F-4D97-AF65-F5344CB8AC3E}">
        <p14:creationId xmlns:p14="http://schemas.microsoft.com/office/powerpoint/2010/main" val="497768601"/>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70</TotalTime>
  <Words>782</Words>
  <Application>Microsoft Office PowerPoint</Application>
  <PresentationFormat>Широкоэкранный</PresentationFormat>
  <Paragraphs>29</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Times New Roman</vt:lpstr>
      <vt:lpstr>Tw Cen MT</vt:lpstr>
      <vt:lpstr>Капля</vt:lpstr>
      <vt:lpstr>Лекція 3. Високі технології в машинобудуванні  Лекція 4. Робочі процеси, як основа високих технологій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cp:revision>
  <dcterms:created xsi:type="dcterms:W3CDTF">2021-03-01T16:27:02Z</dcterms:created>
  <dcterms:modified xsi:type="dcterms:W3CDTF">2024-10-12T14:59:00Z</dcterms:modified>
</cp:coreProperties>
</file>