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78" r:id="rId4"/>
    <p:sldId id="279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80" r:id="rId16"/>
    <p:sldId id="268" r:id="rId17"/>
    <p:sldId id="269" r:id="rId18"/>
    <p:sldId id="270" r:id="rId19"/>
    <p:sldId id="281" r:id="rId20"/>
    <p:sldId id="283" r:id="rId21"/>
    <p:sldId id="282" r:id="rId22"/>
    <p:sldId id="27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43" y="48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2516BF-A328-4D5B-B99A-EAFE3C92F17A}" type="doc">
      <dgm:prSet loTypeId="urn:microsoft.com/office/officeart/2005/8/layout/vList5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59A36D92-6E5B-4164-B298-6B2674ED85D2}">
      <dgm:prSet custT="1"/>
      <dgm:spPr/>
      <dgm:t>
        <a:bodyPr/>
        <a:lstStyle/>
        <a:p>
          <a:pPr marL="0" indent="0" algn="just" rtl="0"/>
          <a:r>
            <a:rPr lang="uk-UA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Об’єктами аналітичного дослідження</a:t>
          </a: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можуть бути </a:t>
          </a:r>
          <a:r>
            <a:rPr lang="uk-UA" sz="1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підприємства</a:t>
          </a: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різних форм власності, </a:t>
          </a:r>
          <a:r>
            <a:rPr lang="uk-UA" sz="1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види діяльності </a:t>
          </a: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або </a:t>
          </a:r>
          <a:r>
            <a:rPr lang="uk-UA" sz="1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окремі елементи </a:t>
          </a: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господарської діяльності.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8EAB45-7F38-4904-8431-ED4E91ADC415}" type="parTrans" cxnId="{01BCF757-CE64-4BF9-BADE-B951437F841A}">
      <dgm:prSet/>
      <dgm:spPr/>
      <dgm:t>
        <a:bodyPr/>
        <a:lstStyle/>
        <a:p>
          <a:endParaRPr lang="ru-RU"/>
        </a:p>
      </dgm:t>
    </dgm:pt>
    <dgm:pt modelId="{8611B477-31C2-4059-86A5-C9BCEC3D9921}" type="sibTrans" cxnId="{01BCF757-CE64-4BF9-BADE-B951437F841A}">
      <dgm:prSet/>
      <dgm:spPr/>
      <dgm:t>
        <a:bodyPr/>
        <a:lstStyle/>
        <a:p>
          <a:endParaRPr lang="ru-RU"/>
        </a:p>
      </dgm:t>
    </dgm:pt>
    <dgm:pt modelId="{8090E356-262A-4810-984B-AB3CB33B1733}">
      <dgm:prSet custT="1"/>
      <dgm:spPr/>
      <dgm:t>
        <a:bodyPr/>
        <a:lstStyle/>
        <a:p>
          <a:pPr algn="l" rtl="0"/>
          <a:r>
            <a:rPr lang="uk-UA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Основними завданнями аналітичного дослідження</a:t>
          </a: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у фінансовій сфері є: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2A453C-D429-4786-A799-DC37405488EE}" type="parTrans" cxnId="{1D3A6C89-FB50-4ED7-A49A-1EBC9D2576D0}">
      <dgm:prSet/>
      <dgm:spPr/>
      <dgm:t>
        <a:bodyPr/>
        <a:lstStyle/>
        <a:p>
          <a:endParaRPr lang="ru-RU"/>
        </a:p>
      </dgm:t>
    </dgm:pt>
    <dgm:pt modelId="{47660CFC-5E50-415F-9D16-2DEAB974BC62}" type="sibTrans" cxnId="{1D3A6C89-FB50-4ED7-A49A-1EBC9D2576D0}">
      <dgm:prSet/>
      <dgm:spPr/>
      <dgm:t>
        <a:bodyPr/>
        <a:lstStyle/>
        <a:p>
          <a:endParaRPr lang="ru-RU"/>
        </a:p>
      </dgm:t>
    </dgm:pt>
    <dgm:pt modelId="{571A3619-3186-4A4D-835C-BEF8CF901409}">
      <dgm:prSet custT="1"/>
      <dgm:spPr/>
      <dgm:t>
        <a:bodyPr/>
        <a:lstStyle/>
        <a:p>
          <a:pPr algn="l" rtl="0"/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- об'єктивна оцінка фінансового стану, фінансових результатів, ефективності й ділової активності об'єкта аналізу;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3A5F60-FF8F-4132-BC3F-CE5994FA62C9}" type="parTrans" cxnId="{F8684FA1-5466-4837-AEDB-270D467BD537}">
      <dgm:prSet/>
      <dgm:spPr/>
      <dgm:t>
        <a:bodyPr/>
        <a:lstStyle/>
        <a:p>
          <a:endParaRPr lang="ru-RU"/>
        </a:p>
      </dgm:t>
    </dgm:pt>
    <dgm:pt modelId="{8BE20457-399D-48E6-A1D4-1CAF59602668}" type="sibTrans" cxnId="{F8684FA1-5466-4837-AEDB-270D467BD537}">
      <dgm:prSet/>
      <dgm:spPr/>
      <dgm:t>
        <a:bodyPr/>
        <a:lstStyle/>
        <a:p>
          <a:endParaRPr lang="ru-RU"/>
        </a:p>
      </dgm:t>
    </dgm:pt>
    <dgm:pt modelId="{E28E7027-3F5A-472F-B396-995262080B3B}">
      <dgm:prSet custT="1"/>
      <dgm:spPr/>
      <dgm:t>
        <a:bodyPr/>
        <a:lstStyle/>
        <a:p>
          <a:pPr algn="l" rtl="0"/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- виявлення факторів і причин досягнутого стану й отриманих результатів;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574EA3-5051-4F9A-8555-0B9A42916EA4}" type="parTrans" cxnId="{372537FA-81FE-4C09-AA87-8058B77A6FCA}">
      <dgm:prSet/>
      <dgm:spPr/>
      <dgm:t>
        <a:bodyPr/>
        <a:lstStyle/>
        <a:p>
          <a:endParaRPr lang="ru-RU"/>
        </a:p>
      </dgm:t>
    </dgm:pt>
    <dgm:pt modelId="{48921A79-F696-4DCB-864E-DB6ADFE46E50}" type="sibTrans" cxnId="{372537FA-81FE-4C09-AA87-8058B77A6FCA}">
      <dgm:prSet/>
      <dgm:spPr/>
      <dgm:t>
        <a:bodyPr/>
        <a:lstStyle/>
        <a:p>
          <a:endParaRPr lang="ru-RU"/>
        </a:p>
      </dgm:t>
    </dgm:pt>
    <dgm:pt modelId="{847F256A-0560-4B26-9D79-667B2104F3BF}">
      <dgm:prSet custT="1"/>
      <dgm:spPr/>
      <dgm:t>
        <a:bodyPr/>
        <a:lstStyle/>
        <a:p>
          <a:pPr algn="l" rtl="0"/>
          <a:r>
            <a:rPr lang="uk-UA" sz="1100" dirty="0"/>
            <a:t>-</a:t>
          </a:r>
          <a:r>
            <a:rPr lang="uk-UA" sz="1600" dirty="0"/>
            <a:t> </a:t>
          </a: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підготовка й обґрунтування прийнятих управлінських рішень в області фінансів;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F359C4-618F-4192-A392-E39BD9CC4A2B}" type="parTrans" cxnId="{BB2F9484-070F-407F-9098-AFBBDFB75721}">
      <dgm:prSet/>
      <dgm:spPr/>
      <dgm:t>
        <a:bodyPr/>
        <a:lstStyle/>
        <a:p>
          <a:endParaRPr lang="ru-RU"/>
        </a:p>
      </dgm:t>
    </dgm:pt>
    <dgm:pt modelId="{C35AA24E-4BF6-443C-A8E5-7C2A8DCBA105}" type="sibTrans" cxnId="{BB2F9484-070F-407F-9098-AFBBDFB75721}">
      <dgm:prSet/>
      <dgm:spPr/>
      <dgm:t>
        <a:bodyPr/>
        <a:lstStyle/>
        <a:p>
          <a:endParaRPr lang="ru-RU"/>
        </a:p>
      </dgm:t>
    </dgm:pt>
    <dgm:pt modelId="{1112A52E-BF9F-44E8-A419-C8E9743130C6}">
      <dgm:prSet custT="1"/>
      <dgm:spPr/>
      <dgm:t>
        <a:bodyPr/>
        <a:lstStyle/>
        <a:p>
          <a:pPr marL="85725" indent="-85725" algn="l" rtl="0"/>
          <a:r>
            <a:rPr lang="uk-UA" sz="1400" dirty="0"/>
            <a:t>- </a:t>
          </a: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виявлення й мобілізація резервів поліпшення фінансового стану й фінансових результатів, підвищення ефективності всієї господарської діяльності.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E7E6AD-EA49-4199-8C09-013DA5E7675B}" type="parTrans" cxnId="{819D8199-D894-43D7-A181-8F3E3F068C18}">
      <dgm:prSet/>
      <dgm:spPr/>
      <dgm:t>
        <a:bodyPr/>
        <a:lstStyle/>
        <a:p>
          <a:endParaRPr lang="ru-RU"/>
        </a:p>
      </dgm:t>
    </dgm:pt>
    <dgm:pt modelId="{99F5198E-7F54-4234-9B39-9ED45222300F}" type="sibTrans" cxnId="{819D8199-D894-43D7-A181-8F3E3F068C18}">
      <dgm:prSet/>
      <dgm:spPr/>
      <dgm:t>
        <a:bodyPr/>
        <a:lstStyle/>
        <a:p>
          <a:endParaRPr lang="ru-RU"/>
        </a:p>
      </dgm:t>
    </dgm:pt>
    <dgm:pt modelId="{86DA99CD-1E75-4FC4-9426-87B9F57261B1}" type="pres">
      <dgm:prSet presAssocID="{D02516BF-A328-4D5B-B99A-EAFE3C92F17A}" presName="Name0" presStyleCnt="0">
        <dgm:presLayoutVars>
          <dgm:dir/>
          <dgm:animLvl val="lvl"/>
          <dgm:resizeHandles val="exact"/>
        </dgm:presLayoutVars>
      </dgm:prSet>
      <dgm:spPr/>
    </dgm:pt>
    <dgm:pt modelId="{76806ACC-C627-4ABC-A40F-D91D248D3A29}" type="pres">
      <dgm:prSet presAssocID="{59A36D92-6E5B-4164-B298-6B2674ED85D2}" presName="linNode" presStyleCnt="0"/>
      <dgm:spPr/>
    </dgm:pt>
    <dgm:pt modelId="{38CE9E3C-B4AC-4EA6-BA15-BC2D78E75C4B}" type="pres">
      <dgm:prSet presAssocID="{59A36D92-6E5B-4164-B298-6B2674ED85D2}" presName="parentText" presStyleLbl="node1" presStyleIdx="0" presStyleCnt="6" custScaleX="253831">
        <dgm:presLayoutVars>
          <dgm:chMax val="1"/>
          <dgm:bulletEnabled val="1"/>
        </dgm:presLayoutVars>
      </dgm:prSet>
      <dgm:spPr/>
    </dgm:pt>
    <dgm:pt modelId="{BAEBB2FB-B7E5-4807-8050-9AB08A53179D}" type="pres">
      <dgm:prSet presAssocID="{8611B477-31C2-4059-86A5-C9BCEC3D9921}" presName="sp" presStyleCnt="0"/>
      <dgm:spPr/>
    </dgm:pt>
    <dgm:pt modelId="{CEDC47E6-BFB7-44CF-BCCE-0C67AD73E6D7}" type="pres">
      <dgm:prSet presAssocID="{8090E356-262A-4810-984B-AB3CB33B1733}" presName="linNode" presStyleCnt="0"/>
      <dgm:spPr/>
    </dgm:pt>
    <dgm:pt modelId="{A4BC51B7-01CE-4DAC-8120-CC72002398AA}" type="pres">
      <dgm:prSet presAssocID="{8090E356-262A-4810-984B-AB3CB33B1733}" presName="parentText" presStyleLbl="node1" presStyleIdx="1" presStyleCnt="6" custScaleX="215996" custScaleY="103392" custLinFactNeighborX="4789" custLinFactNeighborY="2717">
        <dgm:presLayoutVars>
          <dgm:chMax val="1"/>
          <dgm:bulletEnabled val="1"/>
        </dgm:presLayoutVars>
      </dgm:prSet>
      <dgm:spPr/>
    </dgm:pt>
    <dgm:pt modelId="{B10A6C5E-0BB3-4D84-BCF7-CEA4E17462A7}" type="pres">
      <dgm:prSet presAssocID="{47660CFC-5E50-415F-9D16-2DEAB974BC62}" presName="sp" presStyleCnt="0"/>
      <dgm:spPr/>
    </dgm:pt>
    <dgm:pt modelId="{29D4651B-29CA-4D33-9FED-743F5FDDA743}" type="pres">
      <dgm:prSet presAssocID="{571A3619-3186-4A4D-835C-BEF8CF901409}" presName="linNode" presStyleCnt="0"/>
      <dgm:spPr/>
    </dgm:pt>
    <dgm:pt modelId="{69BEE1D7-9981-4194-9F10-EB5D24FA3703}" type="pres">
      <dgm:prSet presAssocID="{571A3619-3186-4A4D-835C-BEF8CF901409}" presName="parentText" presStyleLbl="node1" presStyleIdx="2" presStyleCnt="6" custScaleX="216146" custLinFactNeighborX="4789" custLinFactNeighborY="-2188">
        <dgm:presLayoutVars>
          <dgm:chMax val="1"/>
          <dgm:bulletEnabled val="1"/>
        </dgm:presLayoutVars>
      </dgm:prSet>
      <dgm:spPr/>
    </dgm:pt>
    <dgm:pt modelId="{EE699831-2AB6-440D-A7AE-C93B027FF666}" type="pres">
      <dgm:prSet presAssocID="{8BE20457-399D-48E6-A1D4-1CAF59602668}" presName="sp" presStyleCnt="0"/>
      <dgm:spPr/>
    </dgm:pt>
    <dgm:pt modelId="{F5083272-B0C5-427E-8D80-3D5B0ECB0367}" type="pres">
      <dgm:prSet presAssocID="{E28E7027-3F5A-472F-B396-995262080B3B}" presName="linNode" presStyleCnt="0"/>
      <dgm:spPr/>
    </dgm:pt>
    <dgm:pt modelId="{ADEC18A1-E03A-4FA1-A1B6-A676146DA8D0}" type="pres">
      <dgm:prSet presAssocID="{E28E7027-3F5A-472F-B396-995262080B3B}" presName="parentText" presStyleLbl="node1" presStyleIdx="3" presStyleCnt="6" custScaleX="216566" custScaleY="100189" custLinFactNeighborX="4794" custLinFactNeighborY="-7094">
        <dgm:presLayoutVars>
          <dgm:chMax val="1"/>
          <dgm:bulletEnabled val="1"/>
        </dgm:presLayoutVars>
      </dgm:prSet>
      <dgm:spPr/>
    </dgm:pt>
    <dgm:pt modelId="{AE89D9B2-D369-452F-B3AD-9BBB1FFF93CB}" type="pres">
      <dgm:prSet presAssocID="{48921A79-F696-4DCB-864E-DB6ADFE46E50}" presName="sp" presStyleCnt="0"/>
      <dgm:spPr/>
    </dgm:pt>
    <dgm:pt modelId="{1CD99057-2F43-46A5-9DCB-8C0734AB5563}" type="pres">
      <dgm:prSet presAssocID="{847F256A-0560-4B26-9D79-667B2104F3BF}" presName="linNode" presStyleCnt="0"/>
      <dgm:spPr/>
    </dgm:pt>
    <dgm:pt modelId="{9D3AE85F-4091-403E-AEA0-DBE77A3DA878}" type="pres">
      <dgm:prSet presAssocID="{847F256A-0560-4B26-9D79-667B2104F3BF}" presName="parentText" presStyleLbl="node1" presStyleIdx="4" presStyleCnt="6" custScaleX="216149" custLinFactNeighborX="4789" custLinFactNeighborY="-12188">
        <dgm:presLayoutVars>
          <dgm:chMax val="1"/>
          <dgm:bulletEnabled val="1"/>
        </dgm:presLayoutVars>
      </dgm:prSet>
      <dgm:spPr/>
    </dgm:pt>
    <dgm:pt modelId="{24DFBE11-26C8-4487-8CBA-0A7996D695A1}" type="pres">
      <dgm:prSet presAssocID="{C35AA24E-4BF6-443C-A8E5-7C2A8DCBA105}" presName="sp" presStyleCnt="0"/>
      <dgm:spPr/>
    </dgm:pt>
    <dgm:pt modelId="{6FE8ED5A-A096-4CF5-9871-CC234346B9F3}" type="pres">
      <dgm:prSet presAssocID="{1112A52E-BF9F-44E8-A419-C8E9743130C6}" presName="linNode" presStyleCnt="0"/>
      <dgm:spPr/>
    </dgm:pt>
    <dgm:pt modelId="{05EDC3B2-16C3-4424-9A6E-F5F804C7AE9D}" type="pres">
      <dgm:prSet presAssocID="{1112A52E-BF9F-44E8-A419-C8E9743130C6}" presName="parentText" presStyleLbl="node1" presStyleIdx="5" presStyleCnt="6" custScaleX="214942" custLinFactNeighborX="4789" custLinFactNeighborY="-17094">
        <dgm:presLayoutVars>
          <dgm:chMax val="1"/>
          <dgm:bulletEnabled val="1"/>
        </dgm:presLayoutVars>
      </dgm:prSet>
      <dgm:spPr/>
    </dgm:pt>
  </dgm:ptLst>
  <dgm:cxnLst>
    <dgm:cxn modelId="{8DE25973-EAEF-49F9-B064-9796686D15F4}" type="presOf" srcId="{1112A52E-BF9F-44E8-A419-C8E9743130C6}" destId="{05EDC3B2-16C3-4424-9A6E-F5F804C7AE9D}" srcOrd="0" destOrd="0" presId="urn:microsoft.com/office/officeart/2005/8/layout/vList5"/>
    <dgm:cxn modelId="{01BCF757-CE64-4BF9-BADE-B951437F841A}" srcId="{D02516BF-A328-4D5B-B99A-EAFE3C92F17A}" destId="{59A36D92-6E5B-4164-B298-6B2674ED85D2}" srcOrd="0" destOrd="0" parTransId="{D28EAB45-7F38-4904-8431-ED4E91ADC415}" sibTransId="{8611B477-31C2-4059-86A5-C9BCEC3D9921}"/>
    <dgm:cxn modelId="{C6DADF7B-E4B0-4328-B1F2-8A4E172AC11F}" type="presOf" srcId="{8090E356-262A-4810-984B-AB3CB33B1733}" destId="{A4BC51B7-01CE-4DAC-8120-CC72002398AA}" srcOrd="0" destOrd="0" presId="urn:microsoft.com/office/officeart/2005/8/layout/vList5"/>
    <dgm:cxn modelId="{BB2F9484-070F-407F-9098-AFBBDFB75721}" srcId="{D02516BF-A328-4D5B-B99A-EAFE3C92F17A}" destId="{847F256A-0560-4B26-9D79-667B2104F3BF}" srcOrd="4" destOrd="0" parTransId="{17F359C4-618F-4192-A392-E39BD9CC4A2B}" sibTransId="{C35AA24E-4BF6-443C-A8E5-7C2A8DCBA105}"/>
    <dgm:cxn modelId="{1D3A6C89-FB50-4ED7-A49A-1EBC9D2576D0}" srcId="{D02516BF-A328-4D5B-B99A-EAFE3C92F17A}" destId="{8090E356-262A-4810-984B-AB3CB33B1733}" srcOrd="1" destOrd="0" parTransId="{8A2A453C-D429-4786-A799-DC37405488EE}" sibTransId="{47660CFC-5E50-415F-9D16-2DEAB974BC62}"/>
    <dgm:cxn modelId="{819D8199-D894-43D7-A181-8F3E3F068C18}" srcId="{D02516BF-A328-4D5B-B99A-EAFE3C92F17A}" destId="{1112A52E-BF9F-44E8-A419-C8E9743130C6}" srcOrd="5" destOrd="0" parTransId="{5BE7E6AD-EA49-4199-8C09-013DA5E7675B}" sibTransId="{99F5198E-7F54-4234-9B39-9ED45222300F}"/>
    <dgm:cxn modelId="{CE1CD19E-B0BB-4003-A63A-327E43F32460}" type="presOf" srcId="{E28E7027-3F5A-472F-B396-995262080B3B}" destId="{ADEC18A1-E03A-4FA1-A1B6-A676146DA8D0}" srcOrd="0" destOrd="0" presId="urn:microsoft.com/office/officeart/2005/8/layout/vList5"/>
    <dgm:cxn modelId="{F8684FA1-5466-4837-AEDB-270D467BD537}" srcId="{D02516BF-A328-4D5B-B99A-EAFE3C92F17A}" destId="{571A3619-3186-4A4D-835C-BEF8CF901409}" srcOrd="2" destOrd="0" parTransId="{8A3A5F60-FF8F-4132-BC3F-CE5994FA62C9}" sibTransId="{8BE20457-399D-48E6-A1D4-1CAF59602668}"/>
    <dgm:cxn modelId="{C290F7B7-962A-46CD-9746-6CEBC5C63128}" type="presOf" srcId="{59A36D92-6E5B-4164-B298-6B2674ED85D2}" destId="{38CE9E3C-B4AC-4EA6-BA15-BC2D78E75C4B}" srcOrd="0" destOrd="0" presId="urn:microsoft.com/office/officeart/2005/8/layout/vList5"/>
    <dgm:cxn modelId="{F4827BC2-9229-4DA4-936F-0266842CE000}" type="presOf" srcId="{571A3619-3186-4A4D-835C-BEF8CF901409}" destId="{69BEE1D7-9981-4194-9F10-EB5D24FA3703}" srcOrd="0" destOrd="0" presId="urn:microsoft.com/office/officeart/2005/8/layout/vList5"/>
    <dgm:cxn modelId="{503AB5D2-3CF5-4674-8205-2EB85841E344}" type="presOf" srcId="{847F256A-0560-4B26-9D79-667B2104F3BF}" destId="{9D3AE85F-4091-403E-AEA0-DBE77A3DA878}" srcOrd="0" destOrd="0" presId="urn:microsoft.com/office/officeart/2005/8/layout/vList5"/>
    <dgm:cxn modelId="{C1C5B4ED-1AB9-44F6-9676-8A5F8E638C1D}" type="presOf" srcId="{D02516BF-A328-4D5B-B99A-EAFE3C92F17A}" destId="{86DA99CD-1E75-4FC4-9426-87B9F57261B1}" srcOrd="0" destOrd="0" presId="urn:microsoft.com/office/officeart/2005/8/layout/vList5"/>
    <dgm:cxn modelId="{372537FA-81FE-4C09-AA87-8058B77A6FCA}" srcId="{D02516BF-A328-4D5B-B99A-EAFE3C92F17A}" destId="{E28E7027-3F5A-472F-B396-995262080B3B}" srcOrd="3" destOrd="0" parTransId="{AD574EA3-5051-4F9A-8555-0B9A42916EA4}" sibTransId="{48921A79-F696-4DCB-864E-DB6ADFE46E50}"/>
    <dgm:cxn modelId="{DA79C601-5506-4999-8874-804B73F1483A}" type="presParOf" srcId="{86DA99CD-1E75-4FC4-9426-87B9F57261B1}" destId="{76806ACC-C627-4ABC-A40F-D91D248D3A29}" srcOrd="0" destOrd="0" presId="urn:microsoft.com/office/officeart/2005/8/layout/vList5"/>
    <dgm:cxn modelId="{0C508FBB-78EC-4119-944F-3262D7AB7EF2}" type="presParOf" srcId="{76806ACC-C627-4ABC-A40F-D91D248D3A29}" destId="{38CE9E3C-B4AC-4EA6-BA15-BC2D78E75C4B}" srcOrd="0" destOrd="0" presId="urn:microsoft.com/office/officeart/2005/8/layout/vList5"/>
    <dgm:cxn modelId="{BFB3DF56-362C-48C6-A884-867F444494A4}" type="presParOf" srcId="{86DA99CD-1E75-4FC4-9426-87B9F57261B1}" destId="{BAEBB2FB-B7E5-4807-8050-9AB08A53179D}" srcOrd="1" destOrd="0" presId="urn:microsoft.com/office/officeart/2005/8/layout/vList5"/>
    <dgm:cxn modelId="{1A8D1823-80F0-464C-9659-C3A2E2D626E9}" type="presParOf" srcId="{86DA99CD-1E75-4FC4-9426-87B9F57261B1}" destId="{CEDC47E6-BFB7-44CF-BCCE-0C67AD73E6D7}" srcOrd="2" destOrd="0" presId="urn:microsoft.com/office/officeart/2005/8/layout/vList5"/>
    <dgm:cxn modelId="{B52CF8BA-5FFD-446C-ABB4-CF3BB2381C89}" type="presParOf" srcId="{CEDC47E6-BFB7-44CF-BCCE-0C67AD73E6D7}" destId="{A4BC51B7-01CE-4DAC-8120-CC72002398AA}" srcOrd="0" destOrd="0" presId="urn:microsoft.com/office/officeart/2005/8/layout/vList5"/>
    <dgm:cxn modelId="{2D152C68-BE10-4181-9F0C-9890273F71C7}" type="presParOf" srcId="{86DA99CD-1E75-4FC4-9426-87B9F57261B1}" destId="{B10A6C5E-0BB3-4D84-BCF7-CEA4E17462A7}" srcOrd="3" destOrd="0" presId="urn:microsoft.com/office/officeart/2005/8/layout/vList5"/>
    <dgm:cxn modelId="{19ED6CC5-785C-41AB-96E4-AD9B2A47853C}" type="presParOf" srcId="{86DA99CD-1E75-4FC4-9426-87B9F57261B1}" destId="{29D4651B-29CA-4D33-9FED-743F5FDDA743}" srcOrd="4" destOrd="0" presId="urn:microsoft.com/office/officeart/2005/8/layout/vList5"/>
    <dgm:cxn modelId="{1979ED6A-A4EB-4B1A-B8D2-AFBA3213D056}" type="presParOf" srcId="{29D4651B-29CA-4D33-9FED-743F5FDDA743}" destId="{69BEE1D7-9981-4194-9F10-EB5D24FA3703}" srcOrd="0" destOrd="0" presId="urn:microsoft.com/office/officeart/2005/8/layout/vList5"/>
    <dgm:cxn modelId="{63BF0CDE-DF51-4BCD-BD78-1CAE61FD3E42}" type="presParOf" srcId="{86DA99CD-1E75-4FC4-9426-87B9F57261B1}" destId="{EE699831-2AB6-440D-A7AE-C93B027FF666}" srcOrd="5" destOrd="0" presId="urn:microsoft.com/office/officeart/2005/8/layout/vList5"/>
    <dgm:cxn modelId="{256E7A12-51F8-4D02-84E7-27B72F109CE6}" type="presParOf" srcId="{86DA99CD-1E75-4FC4-9426-87B9F57261B1}" destId="{F5083272-B0C5-427E-8D80-3D5B0ECB0367}" srcOrd="6" destOrd="0" presId="urn:microsoft.com/office/officeart/2005/8/layout/vList5"/>
    <dgm:cxn modelId="{6132BA5C-0B2F-44BA-B202-C836A575DE6E}" type="presParOf" srcId="{F5083272-B0C5-427E-8D80-3D5B0ECB0367}" destId="{ADEC18A1-E03A-4FA1-A1B6-A676146DA8D0}" srcOrd="0" destOrd="0" presId="urn:microsoft.com/office/officeart/2005/8/layout/vList5"/>
    <dgm:cxn modelId="{45379A3C-704C-4D42-A299-BE0D3393C61C}" type="presParOf" srcId="{86DA99CD-1E75-4FC4-9426-87B9F57261B1}" destId="{AE89D9B2-D369-452F-B3AD-9BBB1FFF93CB}" srcOrd="7" destOrd="0" presId="urn:microsoft.com/office/officeart/2005/8/layout/vList5"/>
    <dgm:cxn modelId="{E3FDE680-D068-4E4C-BCA5-CD4E8C00A745}" type="presParOf" srcId="{86DA99CD-1E75-4FC4-9426-87B9F57261B1}" destId="{1CD99057-2F43-46A5-9DCB-8C0734AB5563}" srcOrd="8" destOrd="0" presId="urn:microsoft.com/office/officeart/2005/8/layout/vList5"/>
    <dgm:cxn modelId="{97103712-1900-4FDC-B57E-7070EAE51FCA}" type="presParOf" srcId="{1CD99057-2F43-46A5-9DCB-8C0734AB5563}" destId="{9D3AE85F-4091-403E-AEA0-DBE77A3DA878}" srcOrd="0" destOrd="0" presId="urn:microsoft.com/office/officeart/2005/8/layout/vList5"/>
    <dgm:cxn modelId="{ECFC72E2-AD4A-4249-B12C-BBF52CA17EA5}" type="presParOf" srcId="{86DA99CD-1E75-4FC4-9426-87B9F57261B1}" destId="{24DFBE11-26C8-4487-8CBA-0A7996D695A1}" srcOrd="9" destOrd="0" presId="urn:microsoft.com/office/officeart/2005/8/layout/vList5"/>
    <dgm:cxn modelId="{2A14E7A5-D5E4-46DA-A618-A95498FAF4C3}" type="presParOf" srcId="{86DA99CD-1E75-4FC4-9426-87B9F57261B1}" destId="{6FE8ED5A-A096-4CF5-9871-CC234346B9F3}" srcOrd="10" destOrd="0" presId="urn:microsoft.com/office/officeart/2005/8/layout/vList5"/>
    <dgm:cxn modelId="{69DD24EF-7453-489C-AE98-75DAFA10EE48}" type="presParOf" srcId="{6FE8ED5A-A096-4CF5-9871-CC234346B9F3}" destId="{05EDC3B2-16C3-4424-9A6E-F5F804C7AE9D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FFEF30-236E-4787-857C-646233D9B09C}" type="doc">
      <dgm:prSet loTypeId="urn:microsoft.com/office/officeart/2005/8/layout/vList5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DA159538-10B1-44A9-842F-074CEA3537E3}">
      <dgm:prSet custT="1"/>
      <dgm:spPr/>
      <dgm:t>
        <a:bodyPr/>
        <a:lstStyle/>
        <a:p>
          <a:pPr rtl="0"/>
          <a:r>
            <a:rPr lang="uk-UA" sz="2800" b="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Етапи аналітичного дослідження</a:t>
          </a:r>
          <a:r>
            <a:rPr lang="uk-UA" sz="2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endParaRPr lang="ru-RU" sz="28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989756-2E98-491B-AE16-82CE5DB6205E}" type="parTrans" cxnId="{7D40B828-8095-4663-81AD-84FAA61F7A1E}">
      <dgm:prSet/>
      <dgm:spPr/>
      <dgm:t>
        <a:bodyPr/>
        <a:lstStyle/>
        <a:p>
          <a:endParaRPr lang="ru-RU"/>
        </a:p>
      </dgm:t>
    </dgm:pt>
    <dgm:pt modelId="{945FD1F5-2225-4F05-8A2F-976B76E525DF}" type="sibTrans" cxnId="{7D40B828-8095-4663-81AD-84FAA61F7A1E}">
      <dgm:prSet/>
      <dgm:spPr/>
      <dgm:t>
        <a:bodyPr/>
        <a:lstStyle/>
        <a:p>
          <a:endParaRPr lang="ru-RU"/>
        </a:p>
      </dgm:t>
    </dgm:pt>
    <dgm:pt modelId="{BC351FD6-2520-4391-BE7E-6F0EE9BF5B3A}">
      <dgm:prSet custT="1"/>
      <dgm:spPr/>
      <dgm:t>
        <a:bodyPr/>
        <a:lstStyle/>
        <a:p>
          <a:pPr marL="180975" indent="0" algn="l" rtl="0"/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1. Збір і підготовка вхідної інформації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7480F5-A4A0-4B94-B375-D895C29F3870}" type="parTrans" cxnId="{48A93588-046F-4425-BFDB-A147BDB1CC16}">
      <dgm:prSet/>
      <dgm:spPr/>
      <dgm:t>
        <a:bodyPr/>
        <a:lstStyle/>
        <a:p>
          <a:endParaRPr lang="ru-RU"/>
        </a:p>
      </dgm:t>
    </dgm:pt>
    <dgm:pt modelId="{8A319F3C-94A8-411B-889A-5FCE58FB33E2}" type="sibTrans" cxnId="{48A93588-046F-4425-BFDB-A147BDB1CC16}">
      <dgm:prSet/>
      <dgm:spPr/>
      <dgm:t>
        <a:bodyPr/>
        <a:lstStyle/>
        <a:p>
          <a:endParaRPr lang="ru-RU"/>
        </a:p>
      </dgm:t>
    </dgm:pt>
    <dgm:pt modelId="{280601BE-B9C5-4924-B031-C0801D5F15E3}">
      <dgm:prSet custT="1"/>
      <dgm:spPr/>
      <dgm:t>
        <a:bodyPr/>
        <a:lstStyle/>
        <a:p>
          <a:pPr marL="180975" indent="0" algn="l" rtl="0"/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2. Аналітична обробка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2D49FF-48CF-4A3C-8181-E7FF31430C51}" type="parTrans" cxnId="{DC4796F8-C6B6-4483-B37F-88292DA9C013}">
      <dgm:prSet/>
      <dgm:spPr/>
      <dgm:t>
        <a:bodyPr/>
        <a:lstStyle/>
        <a:p>
          <a:endParaRPr lang="ru-RU"/>
        </a:p>
      </dgm:t>
    </dgm:pt>
    <dgm:pt modelId="{2A78597D-165D-4CF2-B8CB-417B96B2711F}" type="sibTrans" cxnId="{DC4796F8-C6B6-4483-B37F-88292DA9C013}">
      <dgm:prSet/>
      <dgm:spPr/>
      <dgm:t>
        <a:bodyPr/>
        <a:lstStyle/>
        <a:p>
          <a:endParaRPr lang="ru-RU"/>
        </a:p>
      </dgm:t>
    </dgm:pt>
    <dgm:pt modelId="{3A27DB11-C7C8-4671-A703-FED33FD446DE}">
      <dgm:prSet custT="1"/>
      <dgm:spPr/>
      <dgm:t>
        <a:bodyPr/>
        <a:lstStyle/>
        <a:p>
          <a:pPr marL="180975" indent="0" algn="l" rtl="0"/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3. Оцінка і інтерпретація результатів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6F839C-454B-4BB0-A689-5009787207C1}" type="parTrans" cxnId="{50A1E64F-7728-4EC8-B1A1-BECA20D9590C}">
      <dgm:prSet/>
      <dgm:spPr/>
      <dgm:t>
        <a:bodyPr/>
        <a:lstStyle/>
        <a:p>
          <a:endParaRPr lang="ru-RU"/>
        </a:p>
      </dgm:t>
    </dgm:pt>
    <dgm:pt modelId="{5C7848A7-D647-4F15-B67F-E94C125E3DAB}" type="sibTrans" cxnId="{50A1E64F-7728-4EC8-B1A1-BECA20D9590C}">
      <dgm:prSet/>
      <dgm:spPr/>
      <dgm:t>
        <a:bodyPr/>
        <a:lstStyle/>
        <a:p>
          <a:endParaRPr lang="ru-RU"/>
        </a:p>
      </dgm:t>
    </dgm:pt>
    <dgm:pt modelId="{8CCE053E-F9AA-42B0-A6FA-ED6436DD7259}">
      <dgm:prSet custT="1"/>
      <dgm:spPr/>
      <dgm:t>
        <a:bodyPr/>
        <a:lstStyle/>
        <a:p>
          <a:pPr marL="180975" indent="0" algn="l" rtl="0"/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4. Підготовка висновків і рекомендацій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29CEFD-D048-4977-9C35-040D1955353B}" type="parTrans" cxnId="{32134458-B241-49C6-AEDA-56F3D7D38D60}">
      <dgm:prSet/>
      <dgm:spPr/>
      <dgm:t>
        <a:bodyPr/>
        <a:lstStyle/>
        <a:p>
          <a:endParaRPr lang="ru-RU"/>
        </a:p>
      </dgm:t>
    </dgm:pt>
    <dgm:pt modelId="{A6785BC9-6BD4-489D-B170-C53FD66E9986}" type="sibTrans" cxnId="{32134458-B241-49C6-AEDA-56F3D7D38D60}">
      <dgm:prSet/>
      <dgm:spPr/>
      <dgm:t>
        <a:bodyPr/>
        <a:lstStyle/>
        <a:p>
          <a:endParaRPr lang="ru-RU"/>
        </a:p>
      </dgm:t>
    </dgm:pt>
    <dgm:pt modelId="{0C2B974A-DDCE-45C8-86A3-E56EA08A8F03}" type="pres">
      <dgm:prSet presAssocID="{01FFEF30-236E-4787-857C-646233D9B09C}" presName="Name0" presStyleCnt="0">
        <dgm:presLayoutVars>
          <dgm:dir/>
          <dgm:animLvl val="lvl"/>
          <dgm:resizeHandles val="exact"/>
        </dgm:presLayoutVars>
      </dgm:prSet>
      <dgm:spPr/>
    </dgm:pt>
    <dgm:pt modelId="{3371EEC8-CE08-478C-AFDB-87CC146962B3}" type="pres">
      <dgm:prSet presAssocID="{DA159538-10B1-44A9-842F-074CEA3537E3}" presName="linNode" presStyleCnt="0"/>
      <dgm:spPr/>
    </dgm:pt>
    <dgm:pt modelId="{AC0FD2DC-DF18-4784-895A-E052F3515E98}" type="pres">
      <dgm:prSet presAssocID="{DA159538-10B1-44A9-842F-074CEA3537E3}" presName="parentText" presStyleLbl="node1" presStyleIdx="0" presStyleCnt="5" custScaleX="182682" custScaleY="21608" custLinFactNeighborX="-4905" custLinFactNeighborY="1846">
        <dgm:presLayoutVars>
          <dgm:chMax val="1"/>
          <dgm:bulletEnabled val="1"/>
        </dgm:presLayoutVars>
      </dgm:prSet>
      <dgm:spPr/>
    </dgm:pt>
    <dgm:pt modelId="{872E4358-CF01-4AEA-9967-BD3A6D357943}" type="pres">
      <dgm:prSet presAssocID="{945FD1F5-2225-4F05-8A2F-976B76E525DF}" presName="sp" presStyleCnt="0"/>
      <dgm:spPr/>
    </dgm:pt>
    <dgm:pt modelId="{EEC67E1B-07EC-47E7-AB99-BF71A7D2BE41}" type="pres">
      <dgm:prSet presAssocID="{BC351FD6-2520-4391-BE7E-6F0EE9BF5B3A}" presName="linNode" presStyleCnt="0"/>
      <dgm:spPr/>
    </dgm:pt>
    <dgm:pt modelId="{F7BA575A-68CA-413B-8609-A000E8A89FD8}" type="pres">
      <dgm:prSet presAssocID="{BC351FD6-2520-4391-BE7E-6F0EE9BF5B3A}" presName="parentText" presStyleLbl="node1" presStyleIdx="1" presStyleCnt="5" custScaleX="182882" custScaleY="14125" custLinFactNeighborX="-4905" custLinFactNeighborY="-2162">
        <dgm:presLayoutVars>
          <dgm:chMax val="1"/>
          <dgm:bulletEnabled val="1"/>
        </dgm:presLayoutVars>
      </dgm:prSet>
      <dgm:spPr/>
    </dgm:pt>
    <dgm:pt modelId="{B560AD7C-0DA3-457A-A921-FC75DEE082DB}" type="pres">
      <dgm:prSet presAssocID="{8A319F3C-94A8-411B-889A-5FCE58FB33E2}" presName="sp" presStyleCnt="0"/>
      <dgm:spPr/>
    </dgm:pt>
    <dgm:pt modelId="{ABF4E675-53AA-4AC5-8A4F-AA1C1CF737CB}" type="pres">
      <dgm:prSet presAssocID="{280601BE-B9C5-4924-B031-C0801D5F15E3}" presName="linNode" presStyleCnt="0"/>
      <dgm:spPr/>
    </dgm:pt>
    <dgm:pt modelId="{0239CF10-661B-432E-B2B7-1C279086D5AE}" type="pres">
      <dgm:prSet presAssocID="{280601BE-B9C5-4924-B031-C0801D5F15E3}" presName="parentText" presStyleLbl="node1" presStyleIdx="2" presStyleCnt="5" custScaleX="182484" custScaleY="12742" custLinFactNeighborX="-4905" custLinFactNeighborY="-5703">
        <dgm:presLayoutVars>
          <dgm:chMax val="1"/>
          <dgm:bulletEnabled val="1"/>
        </dgm:presLayoutVars>
      </dgm:prSet>
      <dgm:spPr/>
    </dgm:pt>
    <dgm:pt modelId="{A428A334-A281-4EC1-B437-7384DB097B16}" type="pres">
      <dgm:prSet presAssocID="{2A78597D-165D-4CF2-B8CB-417B96B2711F}" presName="sp" presStyleCnt="0"/>
      <dgm:spPr/>
    </dgm:pt>
    <dgm:pt modelId="{C679279F-0D19-4B7C-8DA0-103AAF072785}" type="pres">
      <dgm:prSet presAssocID="{3A27DB11-C7C8-4671-A703-FED33FD446DE}" presName="linNode" presStyleCnt="0"/>
      <dgm:spPr/>
    </dgm:pt>
    <dgm:pt modelId="{94A3ADA4-69E7-46D5-8A20-EC507570EABC}" type="pres">
      <dgm:prSet presAssocID="{3A27DB11-C7C8-4671-A703-FED33FD446DE}" presName="parentText" presStyleLbl="node1" presStyleIdx="3" presStyleCnt="5" custScaleX="182683" custScaleY="14413" custLinFactNeighborX="-4905" custLinFactNeighborY="-9286">
        <dgm:presLayoutVars>
          <dgm:chMax val="1"/>
          <dgm:bulletEnabled val="1"/>
        </dgm:presLayoutVars>
      </dgm:prSet>
      <dgm:spPr/>
    </dgm:pt>
    <dgm:pt modelId="{8F1E3C8A-4518-4C3E-A792-B71BFFD0727C}" type="pres">
      <dgm:prSet presAssocID="{5C7848A7-D647-4F15-B67F-E94C125E3DAB}" presName="sp" presStyleCnt="0"/>
      <dgm:spPr/>
    </dgm:pt>
    <dgm:pt modelId="{9A6F04BA-625F-4FEF-8537-6AF38469C7B1}" type="pres">
      <dgm:prSet presAssocID="{8CCE053E-F9AA-42B0-A6FA-ED6436DD7259}" presName="linNode" presStyleCnt="0"/>
      <dgm:spPr/>
    </dgm:pt>
    <dgm:pt modelId="{7A240562-9E0F-42B1-9906-F327147750BC}" type="pres">
      <dgm:prSet presAssocID="{8CCE053E-F9AA-42B0-A6FA-ED6436DD7259}" presName="parentText" presStyleLbl="node1" presStyleIdx="4" presStyleCnt="5" custScaleX="182683" custScaleY="14056" custLinFactNeighborX="-4905" custLinFactNeighborY="-12581">
        <dgm:presLayoutVars>
          <dgm:chMax val="1"/>
          <dgm:bulletEnabled val="1"/>
        </dgm:presLayoutVars>
      </dgm:prSet>
      <dgm:spPr/>
    </dgm:pt>
  </dgm:ptLst>
  <dgm:cxnLst>
    <dgm:cxn modelId="{11C4EE16-D3EE-4355-A700-33F750A54F21}" type="presOf" srcId="{8CCE053E-F9AA-42B0-A6FA-ED6436DD7259}" destId="{7A240562-9E0F-42B1-9906-F327147750BC}" srcOrd="0" destOrd="0" presId="urn:microsoft.com/office/officeart/2005/8/layout/vList5"/>
    <dgm:cxn modelId="{7D40B828-8095-4663-81AD-84FAA61F7A1E}" srcId="{01FFEF30-236E-4787-857C-646233D9B09C}" destId="{DA159538-10B1-44A9-842F-074CEA3537E3}" srcOrd="0" destOrd="0" parTransId="{C1989756-2E98-491B-AE16-82CE5DB6205E}" sibTransId="{945FD1F5-2225-4F05-8A2F-976B76E525DF}"/>
    <dgm:cxn modelId="{F395A62D-9BDA-4D6A-9346-C715F1E51607}" type="presOf" srcId="{3A27DB11-C7C8-4671-A703-FED33FD446DE}" destId="{94A3ADA4-69E7-46D5-8A20-EC507570EABC}" srcOrd="0" destOrd="0" presId="urn:microsoft.com/office/officeart/2005/8/layout/vList5"/>
    <dgm:cxn modelId="{C035A63D-1D35-45AB-A24C-7675D3603E69}" type="presOf" srcId="{DA159538-10B1-44A9-842F-074CEA3537E3}" destId="{AC0FD2DC-DF18-4784-895A-E052F3515E98}" srcOrd="0" destOrd="0" presId="urn:microsoft.com/office/officeart/2005/8/layout/vList5"/>
    <dgm:cxn modelId="{AE691367-918F-4569-A548-F291DD5C161F}" type="presOf" srcId="{01FFEF30-236E-4787-857C-646233D9B09C}" destId="{0C2B974A-DDCE-45C8-86A3-E56EA08A8F03}" srcOrd="0" destOrd="0" presId="urn:microsoft.com/office/officeart/2005/8/layout/vList5"/>
    <dgm:cxn modelId="{50A1E64F-7728-4EC8-B1A1-BECA20D9590C}" srcId="{01FFEF30-236E-4787-857C-646233D9B09C}" destId="{3A27DB11-C7C8-4671-A703-FED33FD446DE}" srcOrd="3" destOrd="0" parTransId="{056F839C-454B-4BB0-A689-5009787207C1}" sibTransId="{5C7848A7-D647-4F15-B67F-E94C125E3DAB}"/>
    <dgm:cxn modelId="{32134458-B241-49C6-AEDA-56F3D7D38D60}" srcId="{01FFEF30-236E-4787-857C-646233D9B09C}" destId="{8CCE053E-F9AA-42B0-A6FA-ED6436DD7259}" srcOrd="4" destOrd="0" parTransId="{FB29CEFD-D048-4977-9C35-040D1955353B}" sibTransId="{A6785BC9-6BD4-489D-B170-C53FD66E9986}"/>
    <dgm:cxn modelId="{48A93588-046F-4425-BFDB-A147BDB1CC16}" srcId="{01FFEF30-236E-4787-857C-646233D9B09C}" destId="{BC351FD6-2520-4391-BE7E-6F0EE9BF5B3A}" srcOrd="1" destOrd="0" parTransId="{FE7480F5-A4A0-4B94-B375-D895C29F3870}" sibTransId="{8A319F3C-94A8-411B-889A-5FCE58FB33E2}"/>
    <dgm:cxn modelId="{6717478B-FD58-4C19-B4D9-35DEE546C0D0}" type="presOf" srcId="{BC351FD6-2520-4391-BE7E-6F0EE9BF5B3A}" destId="{F7BA575A-68CA-413B-8609-A000E8A89FD8}" srcOrd="0" destOrd="0" presId="urn:microsoft.com/office/officeart/2005/8/layout/vList5"/>
    <dgm:cxn modelId="{D162D798-02B3-44D2-BF66-D31C2E56A701}" type="presOf" srcId="{280601BE-B9C5-4924-B031-C0801D5F15E3}" destId="{0239CF10-661B-432E-B2B7-1C279086D5AE}" srcOrd="0" destOrd="0" presId="urn:microsoft.com/office/officeart/2005/8/layout/vList5"/>
    <dgm:cxn modelId="{DC4796F8-C6B6-4483-B37F-88292DA9C013}" srcId="{01FFEF30-236E-4787-857C-646233D9B09C}" destId="{280601BE-B9C5-4924-B031-C0801D5F15E3}" srcOrd="2" destOrd="0" parTransId="{792D49FF-48CF-4A3C-8181-E7FF31430C51}" sibTransId="{2A78597D-165D-4CF2-B8CB-417B96B2711F}"/>
    <dgm:cxn modelId="{D800A934-C4C7-4DD2-9F3D-FF488BCD8338}" type="presParOf" srcId="{0C2B974A-DDCE-45C8-86A3-E56EA08A8F03}" destId="{3371EEC8-CE08-478C-AFDB-87CC146962B3}" srcOrd="0" destOrd="0" presId="urn:microsoft.com/office/officeart/2005/8/layout/vList5"/>
    <dgm:cxn modelId="{ABF868CE-EF25-4FDB-AE49-807464CC03B5}" type="presParOf" srcId="{3371EEC8-CE08-478C-AFDB-87CC146962B3}" destId="{AC0FD2DC-DF18-4784-895A-E052F3515E98}" srcOrd="0" destOrd="0" presId="urn:microsoft.com/office/officeart/2005/8/layout/vList5"/>
    <dgm:cxn modelId="{00303B08-83AE-45B9-952D-090951B8381E}" type="presParOf" srcId="{0C2B974A-DDCE-45C8-86A3-E56EA08A8F03}" destId="{872E4358-CF01-4AEA-9967-BD3A6D357943}" srcOrd="1" destOrd="0" presId="urn:microsoft.com/office/officeart/2005/8/layout/vList5"/>
    <dgm:cxn modelId="{DBAAD169-8856-47D2-82E7-70E93C30C17B}" type="presParOf" srcId="{0C2B974A-DDCE-45C8-86A3-E56EA08A8F03}" destId="{EEC67E1B-07EC-47E7-AB99-BF71A7D2BE41}" srcOrd="2" destOrd="0" presId="urn:microsoft.com/office/officeart/2005/8/layout/vList5"/>
    <dgm:cxn modelId="{CDD3D7F8-4183-4052-A7AB-8C374A3B119C}" type="presParOf" srcId="{EEC67E1B-07EC-47E7-AB99-BF71A7D2BE41}" destId="{F7BA575A-68CA-413B-8609-A000E8A89FD8}" srcOrd="0" destOrd="0" presId="urn:microsoft.com/office/officeart/2005/8/layout/vList5"/>
    <dgm:cxn modelId="{07D0BC3D-E21B-4E88-BA5F-38A267562E37}" type="presParOf" srcId="{0C2B974A-DDCE-45C8-86A3-E56EA08A8F03}" destId="{B560AD7C-0DA3-457A-A921-FC75DEE082DB}" srcOrd="3" destOrd="0" presId="urn:microsoft.com/office/officeart/2005/8/layout/vList5"/>
    <dgm:cxn modelId="{B3844C5F-2CF5-4749-9AED-DA94EFE25340}" type="presParOf" srcId="{0C2B974A-DDCE-45C8-86A3-E56EA08A8F03}" destId="{ABF4E675-53AA-4AC5-8A4F-AA1C1CF737CB}" srcOrd="4" destOrd="0" presId="urn:microsoft.com/office/officeart/2005/8/layout/vList5"/>
    <dgm:cxn modelId="{D337D041-FDC3-40AA-90C9-5E4B6ACB2DFF}" type="presParOf" srcId="{ABF4E675-53AA-4AC5-8A4F-AA1C1CF737CB}" destId="{0239CF10-661B-432E-B2B7-1C279086D5AE}" srcOrd="0" destOrd="0" presId="urn:microsoft.com/office/officeart/2005/8/layout/vList5"/>
    <dgm:cxn modelId="{09433CC7-AF83-4A2D-B684-864BC5F1480B}" type="presParOf" srcId="{0C2B974A-DDCE-45C8-86A3-E56EA08A8F03}" destId="{A428A334-A281-4EC1-B437-7384DB097B16}" srcOrd="5" destOrd="0" presId="urn:microsoft.com/office/officeart/2005/8/layout/vList5"/>
    <dgm:cxn modelId="{FD8CCC80-CD4A-4290-97B4-8240E7931FAF}" type="presParOf" srcId="{0C2B974A-DDCE-45C8-86A3-E56EA08A8F03}" destId="{C679279F-0D19-4B7C-8DA0-103AAF072785}" srcOrd="6" destOrd="0" presId="urn:microsoft.com/office/officeart/2005/8/layout/vList5"/>
    <dgm:cxn modelId="{033A6BEC-4F55-43E8-A856-D3152859D9CE}" type="presParOf" srcId="{C679279F-0D19-4B7C-8DA0-103AAF072785}" destId="{94A3ADA4-69E7-46D5-8A20-EC507570EABC}" srcOrd="0" destOrd="0" presId="urn:microsoft.com/office/officeart/2005/8/layout/vList5"/>
    <dgm:cxn modelId="{9BA22756-97AC-443E-8D39-AA5420FF9E01}" type="presParOf" srcId="{0C2B974A-DDCE-45C8-86A3-E56EA08A8F03}" destId="{8F1E3C8A-4518-4C3E-A792-B71BFFD0727C}" srcOrd="7" destOrd="0" presId="urn:microsoft.com/office/officeart/2005/8/layout/vList5"/>
    <dgm:cxn modelId="{B719D4EE-7DB2-47AD-8BB9-E5448AB66844}" type="presParOf" srcId="{0C2B974A-DDCE-45C8-86A3-E56EA08A8F03}" destId="{9A6F04BA-625F-4FEF-8537-6AF38469C7B1}" srcOrd="8" destOrd="0" presId="urn:microsoft.com/office/officeart/2005/8/layout/vList5"/>
    <dgm:cxn modelId="{B9B4CDB9-FDFC-4A68-AA59-967E8EBA92B1}" type="presParOf" srcId="{9A6F04BA-625F-4FEF-8537-6AF38469C7B1}" destId="{7A240562-9E0F-42B1-9906-F327147750BC}" srcOrd="0" destOrd="0" presId="urn:microsoft.com/office/officeart/2005/8/layout/vList5"/>
  </dgm:cxnLst>
  <dgm:bg>
    <a:solidFill>
      <a:schemeClr val="bg1"/>
    </a:solidFill>
  </dgm:bg>
  <dgm:whole>
    <a:ln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CE9E3C-B4AC-4EA6-BA15-BC2D78E75C4B}">
      <dsp:nvSpPr>
        <dsp:cNvPr id="0" name=""/>
        <dsp:cNvSpPr/>
      </dsp:nvSpPr>
      <dsp:spPr>
        <a:xfrm>
          <a:off x="360046" y="2811"/>
          <a:ext cx="7632835" cy="92950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just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Об’єктами аналітичного дослідження</a:t>
          </a: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можуть бути </a:t>
          </a:r>
          <a:r>
            <a:rPr lang="uk-UA" sz="180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підприємства</a:t>
          </a: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різних форм власності, </a:t>
          </a:r>
          <a:r>
            <a:rPr lang="uk-UA" sz="180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види діяльності </a:t>
          </a: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або </a:t>
          </a:r>
          <a:r>
            <a:rPr lang="uk-UA" sz="180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окремі елементи </a:t>
          </a: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господарської діяльності.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5421" y="48186"/>
        <a:ext cx="7542085" cy="838758"/>
      </dsp:txXfrm>
    </dsp:sp>
    <dsp:sp modelId="{A4BC51B7-01CE-4DAC-8120-CC72002398AA}">
      <dsp:nvSpPr>
        <dsp:cNvPr id="0" name=""/>
        <dsp:cNvSpPr/>
      </dsp:nvSpPr>
      <dsp:spPr>
        <a:xfrm>
          <a:off x="503913" y="1004049"/>
          <a:ext cx="6488773" cy="96103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Основними завданнями аналітичного дослідження</a:t>
          </a: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у фінансовій сфері є: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0827" y="1050963"/>
        <a:ext cx="6394945" cy="867209"/>
      </dsp:txXfrm>
    </dsp:sp>
    <dsp:sp modelId="{69BEE1D7-9981-4194-9F10-EB5D24FA3703}">
      <dsp:nvSpPr>
        <dsp:cNvPr id="0" name=""/>
        <dsp:cNvSpPr/>
      </dsp:nvSpPr>
      <dsp:spPr>
        <a:xfrm>
          <a:off x="504054" y="1965969"/>
          <a:ext cx="6499627" cy="92950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об'єктивна оцінка фінансового стану, фінансових результатів, ефективності й ділової активності об'єкта аналізу;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9429" y="2011344"/>
        <a:ext cx="6408877" cy="838758"/>
      </dsp:txXfrm>
    </dsp:sp>
    <dsp:sp modelId="{ADEC18A1-E03A-4FA1-A1B6-A676146DA8D0}">
      <dsp:nvSpPr>
        <dsp:cNvPr id="0" name=""/>
        <dsp:cNvSpPr/>
      </dsp:nvSpPr>
      <dsp:spPr>
        <a:xfrm>
          <a:off x="504063" y="2896351"/>
          <a:ext cx="6505897" cy="93126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виявлення факторів і причин досягнутого стану й отриманих результатів;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9524" y="2941812"/>
        <a:ext cx="6414975" cy="840343"/>
      </dsp:txXfrm>
    </dsp:sp>
    <dsp:sp modelId="{9D3AE85F-4091-403E-AEA0-DBE77A3DA878}">
      <dsp:nvSpPr>
        <dsp:cNvPr id="0" name=""/>
        <dsp:cNvSpPr/>
      </dsp:nvSpPr>
      <dsp:spPr>
        <a:xfrm>
          <a:off x="504054" y="3826743"/>
          <a:ext cx="6499717" cy="92950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100" kern="1200" dirty="0"/>
            <a:t>-</a:t>
          </a:r>
          <a:r>
            <a:rPr lang="uk-UA" sz="1600" kern="1200" dirty="0"/>
            <a:t> </a:t>
          </a: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підготовка й обґрунтування прийнятих управлінських рішень в області фінансів;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9429" y="3872118"/>
        <a:ext cx="6408967" cy="838758"/>
      </dsp:txXfrm>
    </dsp:sp>
    <dsp:sp modelId="{05EDC3B2-16C3-4424-9A6E-F5F804C7AE9D}">
      <dsp:nvSpPr>
        <dsp:cNvPr id="0" name=""/>
        <dsp:cNvSpPr/>
      </dsp:nvSpPr>
      <dsp:spPr>
        <a:xfrm>
          <a:off x="504054" y="4757125"/>
          <a:ext cx="6463422" cy="92950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85725" lvl="0" indent="-85725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- </a:t>
          </a: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виявлення й мобілізація резервів поліпшення фінансового стану й фінансових результатів, підвищення ефективності всієї господарської діяльності.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9429" y="4802500"/>
        <a:ext cx="6372672" cy="838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0FD2DC-DF18-4784-895A-E052F3515E98}">
      <dsp:nvSpPr>
        <dsp:cNvPr id="0" name=""/>
        <dsp:cNvSpPr/>
      </dsp:nvSpPr>
      <dsp:spPr>
        <a:xfrm>
          <a:off x="1224145" y="187075"/>
          <a:ext cx="5256564" cy="11980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b="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Етапи аналітичного дослідження</a:t>
          </a:r>
          <a:r>
            <a:rPr lang="uk-UA" sz="28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endParaRPr lang="ru-RU" sz="28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82630" y="245560"/>
        <a:ext cx="5139594" cy="1081110"/>
      </dsp:txXfrm>
    </dsp:sp>
    <dsp:sp modelId="{F7BA575A-68CA-413B-8609-A000E8A89FD8}">
      <dsp:nvSpPr>
        <dsp:cNvPr id="0" name=""/>
        <dsp:cNvSpPr/>
      </dsp:nvSpPr>
      <dsp:spPr>
        <a:xfrm>
          <a:off x="1224145" y="1440158"/>
          <a:ext cx="5262319" cy="7831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180975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 Збір і підготовка вхідної інформації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62377" y="1478390"/>
        <a:ext cx="5185855" cy="706713"/>
      </dsp:txXfrm>
    </dsp:sp>
    <dsp:sp modelId="{0239CF10-661B-432E-B2B7-1C279086D5AE}">
      <dsp:nvSpPr>
        <dsp:cNvPr id="0" name=""/>
        <dsp:cNvSpPr/>
      </dsp:nvSpPr>
      <dsp:spPr>
        <a:xfrm>
          <a:off x="1224145" y="2304231"/>
          <a:ext cx="5250867" cy="70649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180975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 Аналітична обробка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58633" y="2338719"/>
        <a:ext cx="5181891" cy="637519"/>
      </dsp:txXfrm>
    </dsp:sp>
    <dsp:sp modelId="{94A3ADA4-69E7-46D5-8A20-EC507570EABC}">
      <dsp:nvSpPr>
        <dsp:cNvPr id="0" name=""/>
        <dsp:cNvSpPr/>
      </dsp:nvSpPr>
      <dsp:spPr>
        <a:xfrm>
          <a:off x="1224145" y="3089294"/>
          <a:ext cx="5256593" cy="7991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180975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3. Оцінка і інтерпретація результатів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63156" y="3128305"/>
        <a:ext cx="5178571" cy="721123"/>
      </dsp:txXfrm>
    </dsp:sp>
    <dsp:sp modelId="{7A240562-9E0F-42B1-9906-F327147750BC}">
      <dsp:nvSpPr>
        <dsp:cNvPr id="0" name=""/>
        <dsp:cNvSpPr/>
      </dsp:nvSpPr>
      <dsp:spPr>
        <a:xfrm>
          <a:off x="1224145" y="3982975"/>
          <a:ext cx="5256593" cy="77935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180975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4. Підготовка висновків і рекомендацій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62190" y="4021020"/>
        <a:ext cx="5180503" cy="703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0A63579-E1CF-4D13-9DF5-C9E532B92669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1EA877F-1B24-45B6-A81D-384379139E75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7%D0%BD%D0%B0%D0%BD%D0%BD%D1%8F" TargetMode="External"/><Relationship Id="rId2" Type="http://schemas.openxmlformats.org/officeDocument/2006/relationships/hyperlink" Target="https://uk.wikipedia.org/wiki/%D0%86%D0%BD%D1%84%D0%BE%D1%80%D0%BC%D0%B0%D1%86%D1%96%D1%8F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cap="all" dirty="0"/>
              <a:t>ФІНАНСОВА АНАЛІТИКА у міжнародній діяльності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Навчальна дисципліна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650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656839"/>
            <a:ext cx="7992888" cy="489364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indent="457200"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Види аналітичних досліджень у фінансовій сфері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uk-UA" sz="24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За організаційними формами проведення виділяють внутрішнє і зовнішнє дослідження: 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uk-UA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внутрішнє</a:t>
            </a:r>
            <a:r>
              <a:rPr lang="uk-UA" sz="24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проводиться фінансовими менеджерами чи власниками майна підприємства з використанням усієї сукупності наявних інформативних показників. Результати такого дослідження можуть бути комерційною таємницею підприємства;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uk-UA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зовнішнє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здійснюють податкові інспекції, аудиторські фірми, банки, страхові компанії з метою вивчення правильності відображення фінансових результатів діяльності підприємства, його фінансової стійкості і кредитоспроможності.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679526"/>
            <a:ext cx="360040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74995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4345"/>
            <a:ext cx="82089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4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За обсягом дослідження виділяють повне і тематичне:</a:t>
            </a:r>
            <a:endParaRPr lang="ru-RU" sz="2400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uk-UA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повне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проводиться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 метою вивчення всіх аспектів фінансової діяльності підприємства в комплексі;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uk-UA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тематичне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обмежується вивченням окремих аспектів фінансової діяльності підприємства. </a:t>
            </a:r>
          </a:p>
          <a:p>
            <a:pPr indent="457200"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Предметом тематичного дослідження може бути: </a:t>
            </a:r>
          </a:p>
          <a:p>
            <a:pPr marL="342900" indent="-342900" algn="just">
              <a:buFontTx/>
              <a:buChar char="-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ефективність використання активів підприємства;</a:t>
            </a:r>
          </a:p>
          <a:p>
            <a:pPr marL="342900" indent="-342900" algn="just">
              <a:buFontTx/>
              <a:buChar char="-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оптимальність фінансування різних активів з окремих джерел; </a:t>
            </a:r>
          </a:p>
          <a:p>
            <a:pPr marL="342900" indent="-342900" algn="just">
              <a:buFontTx/>
              <a:buChar char="-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стан фінансової стійкості і платоспроможності підприємства; </a:t>
            </a:r>
          </a:p>
          <a:p>
            <a:pPr marL="342900" indent="-342900" algn="just">
              <a:buFontTx/>
              <a:buChar char="-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оптимальність інвестиційного портфеля; </a:t>
            </a:r>
          </a:p>
          <a:p>
            <a:pPr marL="342900" indent="-342900" algn="just">
              <a:buFontTx/>
              <a:buChar char="-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оптимальність фінансової структури капіталу і ряд інших аспектів фінансової діяльності підприємства.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790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836712"/>
            <a:ext cx="77768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sz="24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За об’єктом виділяють наступні види дослідження: </a:t>
            </a:r>
            <a:endParaRPr lang="uk-UA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а) оцінка фінансової діяльності підприємства </a:t>
            </a:r>
            <a:r>
              <a:rPr lang="uk-UA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цілому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У процесі такої оцінки об'єктом вивчення є фінансова діяльність підприємства в цілому без виділення окремих його структурних одиниць і підрозділів;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б) оцінка фінансової діяльності </a:t>
            </a:r>
            <a:r>
              <a:rPr lang="uk-UA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uk-UA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структурних</a:t>
            </a:r>
            <a:r>
              <a:rPr lang="uk-UA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одиниць</a:t>
            </a:r>
            <a:r>
              <a:rPr lang="uk-UA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підрозділів</a:t>
            </a:r>
            <a:r>
              <a:rPr lang="uk-UA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(центрів економічної відповідальності). 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17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836712"/>
            <a:ext cx="667848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sz="24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За часом проведення виділяють попереднє, поточне і наступне дослідження:</a:t>
            </a:r>
          </a:p>
          <a:p>
            <a:pPr indent="450215"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а) </a:t>
            </a:r>
            <a:r>
              <a:rPr lang="uk-UA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попереднє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пов'язане з вивченням умов фінансової діяльності в цілому чи здійснення окремих фінансових операцій підприємства (наприклад, оцінка власної платоспроможності при необхідності одержання великого банківського кредиту); 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б) </a:t>
            </a:r>
            <a:r>
              <a:rPr lang="uk-UA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поточне (чи оперативне)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проводиться в процесі реалізації окремих фінансових чи планів здійснення окремих фінансових операцій з метою оперативного впливу на результати фінансової діяльності. Як правило обмежується коротким періодом часу;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в) </a:t>
            </a:r>
            <a:r>
              <a:rPr lang="uk-UA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наступне (чи ретроспективне)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здійснюється підприємством за звітний період (місяць, квартал, рік). 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688836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34430"/>
            <a:ext cx="7704856" cy="4139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Методи аналітичних досліджень у фінансовій сфері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це комплекс науково-методичних інструментів та принципів дослідження фінансового стану обраного об’єкта. В економічній теорії та практиці існують різні підходи до класифікації методів аналітичних досліджень. До загально- наукових методів належать:</a:t>
            </a:r>
          </a:p>
          <a:p>
            <a:pPr algn="just">
              <a:spcAft>
                <a:spcPts val="0"/>
              </a:spcAft>
            </a:pPr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Неформалізовані (евристичні) методи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ґрунтуються на описі аналітичних процедур на логічному рівні, а не на жорстких аналітичних взаємозв'язках та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залежностях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До неформалізованих належать такі методи: </a:t>
            </a:r>
          </a:p>
          <a:p>
            <a:pPr marL="285750" indent="762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експертних оцінок та сценаріїв; </a:t>
            </a:r>
          </a:p>
          <a:p>
            <a:pPr marL="285750" indent="762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психологічні; </a:t>
            </a:r>
          </a:p>
          <a:p>
            <a:pPr marL="285750" indent="762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морфологічні; </a:t>
            </a:r>
          </a:p>
          <a:p>
            <a:pPr marL="285750" indent="762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порівняльні; </a:t>
            </a:r>
          </a:p>
          <a:p>
            <a:pPr marL="285750" indent="762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побудови системи показників; </a:t>
            </a:r>
          </a:p>
          <a:p>
            <a:pPr marL="285750" indent="762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побудови системи аналітичних таблиць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just">
              <a:spcAft>
                <a:spcPts val="0"/>
              </a:spcAft>
            </a:pPr>
            <a:endParaRPr lang="uk-UA" sz="11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634430"/>
            <a:ext cx="360040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265781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874454"/>
            <a:ext cx="720080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/>
            <a:r>
              <a:rPr lang="uk-UA" sz="1400" b="1" dirty="0">
                <a:solidFill>
                  <a:srgbClr val="F07F09">
                    <a:lumMod val="7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Формалізовані методи</a:t>
            </a:r>
            <a:r>
              <a:rPr lang="uk-UA" sz="1400" dirty="0">
                <a:solidFill>
                  <a:srgbClr val="F07F09">
                    <a:lumMod val="7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це методи, в основу яких покладені жорстко формалізовані аналітичні залежності. </a:t>
            </a:r>
          </a:p>
          <a:p>
            <a:pPr marL="285750" indent="-19050" algn="just"/>
            <a:endParaRPr lang="uk-UA" sz="1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19050" algn="just"/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Ключові з них: </a:t>
            </a:r>
          </a:p>
          <a:p>
            <a:pPr marL="285750" indent="-19050" algn="just">
              <a:buFont typeface="Wingdings" panose="05000000000000000000" pitchFamily="2" charset="2"/>
              <a:buChar char="ü"/>
            </a:pPr>
            <a:r>
              <a:rPr lang="uk-UA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арифметичних різниць; </a:t>
            </a:r>
          </a:p>
          <a:p>
            <a:pPr marL="285750" indent="-19050" algn="just">
              <a:buFont typeface="Wingdings" panose="05000000000000000000" pitchFamily="2" charset="2"/>
              <a:buChar char="ü"/>
            </a:pPr>
            <a:r>
              <a:rPr lang="uk-UA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ланцюгових підстановок; </a:t>
            </a:r>
          </a:p>
          <a:p>
            <a:pPr marL="285750" indent="-19050" algn="just">
              <a:buFont typeface="Wingdings" panose="05000000000000000000" pitchFamily="2" charset="2"/>
              <a:buChar char="ü"/>
            </a:pPr>
            <a:r>
              <a:rPr lang="uk-UA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відсоткових чисел; </a:t>
            </a:r>
          </a:p>
          <a:p>
            <a:pPr marL="285750" indent="-19050" algn="just">
              <a:buFont typeface="Wingdings" panose="05000000000000000000" pitchFamily="2" charset="2"/>
              <a:buChar char="ü"/>
            </a:pPr>
            <a:r>
              <a:rPr lang="uk-UA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дисконтування; </a:t>
            </a:r>
          </a:p>
          <a:p>
            <a:pPr marL="285750" indent="-19050" algn="just">
              <a:buFont typeface="Wingdings" panose="05000000000000000000" pitchFamily="2" charset="2"/>
              <a:buChar char="ü"/>
            </a:pPr>
            <a:r>
              <a:rPr lang="uk-UA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диференційний; </a:t>
            </a:r>
          </a:p>
          <a:p>
            <a:pPr marL="285750" indent="-19050" algn="just">
              <a:buFont typeface="Wingdings" panose="05000000000000000000" pitchFamily="2" charset="2"/>
              <a:buChar char="ü"/>
            </a:pPr>
            <a:r>
              <a:rPr lang="uk-UA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балансовий; </a:t>
            </a:r>
          </a:p>
          <a:p>
            <a:pPr marL="285750" indent="-19050" algn="just">
              <a:buFont typeface="Wingdings" panose="05000000000000000000" pitchFamily="2" charset="2"/>
              <a:buChar char="ü"/>
            </a:pPr>
            <a:r>
              <a:rPr lang="uk-UA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логарифмічний; </a:t>
            </a:r>
          </a:p>
          <a:p>
            <a:pPr marL="285750" indent="-19050" algn="just">
              <a:buFont typeface="Wingdings" panose="05000000000000000000" pitchFamily="2" charset="2"/>
              <a:buChar char="ü"/>
            </a:pPr>
            <a:r>
              <a:rPr lang="uk-UA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виокремлення ізольованого впливу факторів; </a:t>
            </a:r>
          </a:p>
          <a:p>
            <a:pPr marL="285750" indent="-19050" algn="just">
              <a:buFont typeface="Wingdings" panose="05000000000000000000" pitchFamily="2" charset="2"/>
              <a:buChar char="ü"/>
            </a:pPr>
            <a:r>
              <a:rPr lang="uk-UA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інтегральний та ін.</a:t>
            </a:r>
          </a:p>
          <a:p>
            <a:pPr indent="450215" algn="just"/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вирішення конкретних завдань застосовують </a:t>
            </a:r>
            <a:r>
              <a:rPr lang="uk-UA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спеціальні методи</a:t>
            </a: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які дозволяють одержати кількісну оцінку окремих аспектів фінансової діяльності підприємства. Серед них можна виділити шість основних: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горизонтальний аналіз; 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вертикальний аналіз; 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uk-UA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трендовий</a:t>
            </a: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аналіз; 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метод фінансових коефіцієнтів; 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порівняльний аналіз;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факторний аналіз.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6700"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006898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548680"/>
            <a:ext cx="7416824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Типи моделей фінансового дослідження</a:t>
            </a:r>
          </a:p>
          <a:p>
            <a:pPr marL="457200" indent="450215" algn="ctr">
              <a:spcAft>
                <a:spcPts val="0"/>
              </a:spcAft>
            </a:pPr>
            <a:endParaRPr lang="uk-UA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Фінансове дослідження здійснюється за допомогою різних моделей, які дають змогу структурувати та ідентифікувати взаємозв'язки між основними показниками. </a:t>
            </a: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Існують три основні типи моделей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які застосовуються в процесі аналізу фінансового стану підприємства: </a:t>
            </a:r>
            <a:endParaRPr lang="uk-UA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AutoNum type="arabicParenR"/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Дескриптивні моделі (описового характеру)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є основними для оцінювання фінансового стану підприємства. </a:t>
            </a:r>
          </a:p>
          <a:p>
            <a:pPr indent="361950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 них належать: </a:t>
            </a:r>
          </a:p>
          <a:p>
            <a:pPr marL="57150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побудова системи звітних балансів; </a:t>
            </a:r>
          </a:p>
          <a:p>
            <a:pPr marL="57150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подання фінансових звітів у різноманітних аналітичних розрізах; </a:t>
            </a:r>
          </a:p>
          <a:p>
            <a:pPr marL="57150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вертикальний і горизонтальний аналіз звітності; </a:t>
            </a:r>
          </a:p>
          <a:p>
            <a:pPr marL="57150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трендовий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аналіз; </a:t>
            </a:r>
          </a:p>
          <a:p>
            <a:pPr marL="57150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аналіз відносних показників і коефіцієнтів; </a:t>
            </a:r>
          </a:p>
          <a:p>
            <a:pPr marL="57150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порівняльний, або просторовий аналіз; </a:t>
            </a:r>
          </a:p>
          <a:p>
            <a:pPr marL="57150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факторний аналіз; </a:t>
            </a:r>
          </a:p>
          <a:p>
            <a:pPr marL="57150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аналітичних коефіцієнтів.  </a:t>
            </a:r>
          </a:p>
          <a:p>
            <a:pPr indent="361950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Дескриптивні моделі засновані на використанні інформації з бухгалтерської звітності.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634430"/>
            <a:ext cx="360040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2109605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443841"/>
            <a:ext cx="72728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2) Предикативні моделі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це моделі </a:t>
            </a:r>
            <a:r>
              <a:rPr lang="uk-UA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прогностичного характеру.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Вони використовуються для прогнозування доходів та витрат підприємства, його майбутнього фінансового стану. Найпоширеніші з них: </a:t>
            </a:r>
            <a:endParaRPr lang="uk-UA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розрахунки точки критичного обсягу продажу (аналіз беззбитковості); 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побудова прогностичних фінансових звітів; 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моделі динамічного аналізу (жорстко-факторні моделі, що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детермінувалися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і регресійні моделі);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моделі ситуаційного аналізу. 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9723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340768"/>
            <a:ext cx="74168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3) Нормативні моделі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це моделі, які відкривають можливість порівняння фактичних результатів діяльності підприємства з нормативними. </a:t>
            </a: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Ці моделі використовуються, як правило, у внутрішньому фінансовому аналізі, їх сутність полягає у встановленні нормативів на кожну статтю витрат для відповідних технологічних процесів, видів виробів та з'ясуванні причин відхилень фактичних даних від цих нормативів.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8882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196752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ВИСНОВКИ</a:t>
            </a:r>
          </a:p>
          <a:p>
            <a:endParaRPr lang="uk-UA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Фінансовий аналітик повинен:</a:t>
            </a:r>
          </a:p>
          <a:p>
            <a:endParaRPr lang="uk-UA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 аналізувати фінансову звітність компаній;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 порівнювати компанії та аналізувати зовнішнє середовище;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 оцінювати фінансовий стан компанії з урахуванням боргу;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 аналізувати робочий капітал;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 критично дивитися на бюджет компанії та формувати карту цілей для компанії;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 робити фінансові моделі;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 оцінювати вартість бізнесу;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 залучити фінансування;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 </a:t>
            </a:r>
            <a:r>
              <a:rPr lang="uk-UA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критично мислити.</a:t>
            </a:r>
          </a:p>
        </p:txBody>
      </p:sp>
    </p:spTree>
    <p:extLst>
      <p:ext uri="{BB962C8B-B14F-4D97-AF65-F5344CB8AC3E}">
        <p14:creationId xmlns:p14="http://schemas.microsoft.com/office/powerpoint/2010/main" val="3323736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9592" y="1052736"/>
            <a:ext cx="7560840" cy="3596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Література необхідна для вивчення навчальної дисципліни 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uk-UA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Основна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Андреева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Г. І. Економічний аналіз :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навч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.-метод. посібник. К. : Знання, 2018. 263 с. </a:t>
            </a:r>
            <a:endParaRPr lang="uk-UA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Баканів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М.І. Фінансовий аналіз :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навч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посіб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К.: Кондор, 2019. 296 с.</a:t>
            </a:r>
            <a:endParaRPr lang="uk-UA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Білик М. Д. Фінансовий аналіз :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навч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посіб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К.: КНЕУ, 2017. 592 с. </a:t>
            </a:r>
            <a:endParaRPr lang="uk-UA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Варенко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В. М. Основи аналітики :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навч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посіб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К.: Ліра До, 2022. 248 с.</a:t>
            </a:r>
            <a:endParaRPr lang="uk-UA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Чубка О. Фінансовий аналіз. Практикум. К.: Кондор. 2023. 160 с.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579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1052736"/>
            <a:ext cx="597666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Ключові компетенції фінансового аналітика:</a:t>
            </a:r>
          </a:p>
          <a:p>
            <a:endParaRPr lang="uk-UA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Знання Excel/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Powerpoint</a:t>
            </a:r>
            <a:endParaRPr lang="uk-UA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Англійська мова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Фінанси та вміння аналізувати зовнішнє середовище бізнесу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Аналіз фінансової звітності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5. Залучення фінансування та ринки капіталу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6. Бюджетування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7. Оцінка бізнесу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8. Фінансове моделювання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9. Навички презентацій та переговорів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10. Вміння та готовність багато працювати</a:t>
            </a:r>
          </a:p>
        </p:txBody>
      </p:sp>
    </p:spTree>
    <p:extLst>
      <p:ext uri="{BB962C8B-B14F-4D97-AF65-F5344CB8AC3E}">
        <p14:creationId xmlns:p14="http://schemas.microsoft.com/office/powerpoint/2010/main" val="28143653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196752"/>
            <a:ext cx="545435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Декілька порад:</a:t>
            </a:r>
          </a:p>
          <a:p>
            <a:pPr algn="ctr"/>
            <a:endParaRPr lang="uk-UA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Ставте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запитання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 Думайте критично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 Використовуйте здоровий глузд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 Формулюйте та перевіряйте гіпотези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 Беріться за складні завдання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 Не зупиняйтесь на досягнутому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 Не бійтеся говорити “я не знаю”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 Навчайтеся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 Аналізуйте</a:t>
            </a:r>
          </a:p>
        </p:txBody>
      </p:sp>
    </p:spTree>
    <p:extLst>
      <p:ext uri="{BB962C8B-B14F-4D97-AF65-F5344CB8AC3E}">
        <p14:creationId xmlns:p14="http://schemas.microsoft.com/office/powerpoint/2010/main" val="1401453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97152"/>
            <a:ext cx="8183880" cy="1051560"/>
          </a:xfrm>
        </p:spPr>
        <p:txBody>
          <a:bodyPr/>
          <a:lstStyle/>
          <a:p>
            <a:r>
              <a:rPr lang="uk-UA" dirty="0"/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1264627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92696"/>
            <a:ext cx="7920880" cy="561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Додаткова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Абрамова І.В., Кирилович О.Ф. Аналітична оцінка фінансових результатів діяльності підприємств житлово-комунального господарства.  Науковий журнал «Наукові горизонти», «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Horizons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№ 9 (82), 2019 р. С. 13-19.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Абрамова І.В. Оцінка фінансового стану та джерел формування капіталу сільськогосподарських підприємств. Капіталізація аграрного сектору економіки / монографія за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ред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Недільської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Л.В. Житомир, 2021. С.63-83.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Абрамова, І. В. (2022). Аналітична оцінка результатів роботи сільськогосподарських підприємств в умовах невизначеності. Економічні горизонти, (3(21), 83–90. https://doi.org/10.31499/2616-5236.3(21).2022.263105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Абрамова І.В., Кирилович О.Ф. Діагностика тарифної політики на послуги підприємств житлово-комунального господарства Житомирської області/Фінансова політика регіонального розвитку: вітчизняний та зарубіжний досвід : матеріали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наук.-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з нагоди 25-річчя заснування кафедри фінансів і кредиту (10-11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жовт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2019 р.). – Житомир, 2019. - С. 180-185.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Абрамова І.В. Аналітична оцінка стану та причин дефіциту державного бюджету України. Збірник праць учасників Всеукраїнської науково-практичної інтернет-конференції «Фінансові інструменти регіонального розвитку» (27 жовтня 2021 року). Житомир: Поліський національний університет, 2021. С. 44-46.</a:t>
            </a:r>
          </a:p>
        </p:txBody>
      </p:sp>
    </p:spTree>
    <p:extLst>
      <p:ext uri="{BB962C8B-B14F-4D97-AF65-F5344CB8AC3E}">
        <p14:creationId xmlns:p14="http://schemas.microsoft.com/office/powerpoint/2010/main" val="786256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908720"/>
            <a:ext cx="7488832" cy="320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Ресурси мережі Інтернет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uk-UA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Національна бібліотека України імені В. І. Вернадського.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URL.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http://www.nbuv.gov.ua. 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Офіційний портал Верховної Ради України.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URL.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http://www.rada.gov.ua. 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Публічна бібліотека ім. Лесі Українки м. Києва.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URL.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http://lucl.kiev.ua. 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Сайт Державного комітету статистики України: www.ukrstat.gov.ua. 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Сайт Міністерства економіки України.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URL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http://www.me.gov.ua. 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Сайт Міністерства фінансів України: www.minfin.gov.ua. 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Сайт Національного банку України: www.bank.gov.ua. </a:t>
            </a:r>
          </a:p>
        </p:txBody>
      </p:sp>
    </p:spTree>
    <p:extLst>
      <p:ext uri="{BB962C8B-B14F-4D97-AF65-F5344CB8AC3E}">
        <p14:creationId xmlns:p14="http://schemas.microsoft.com/office/powerpoint/2010/main" val="3000272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859340"/>
            <a:ext cx="76328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ТЕМА 1. ТЕОРЕТИЧНІ ОСНОВИ ФІНАНСОВОЇ АНАЛІТИКИ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Поняття та завдання фінансової аналітики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Види аналітичних досліджень у фінансовій сфері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Методи аналітичних досліджень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Типи моделей фінансового аналізу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979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6134" y="2420888"/>
            <a:ext cx="79208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Аналітика охоплює такі методи збору та обробки інформації, які дозволяють проводити оцінку стану, динаміки й тенденцій різного роду явищ і процесів.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нутый угол 3"/>
          <p:cNvSpPr/>
          <p:nvPr/>
        </p:nvSpPr>
        <p:spPr>
          <a:xfrm>
            <a:off x="1808262" y="620688"/>
            <a:ext cx="6768752" cy="2808312"/>
          </a:xfrm>
          <a:prstGeom prst="foldedCorner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Аналітика 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– це основа інтелектуальної, логіко-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мисленевої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діяльності, спрямованої на вирішення практичних завдань, в основі якої лежить не стільки принцип констатації фактів, скільки принцип «випередження подій», що дозволяє фізичній або юридичній особі прогнозувати майбутній стан об'єкту аналізу. 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634430"/>
            <a:ext cx="360040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39141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76672"/>
            <a:ext cx="763284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800" i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Фінансовий аналіз,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як складова аналітичного дослідження, передбачає вивчення стану і динаміки фінансових показників господарських суб’єктів з метою прийняття ефективних управлінських рішень для забезпечення їх внутрішньої і зовнішньої діяльності, сталого економічного розвитку та стійкого фінансового стану. Фінансовий аналіз може проводитись як для оцінки поточного стану суб’єкта, так і для визначення його майбутніх потреб.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нутый угол 2"/>
          <p:cNvSpPr/>
          <p:nvPr/>
        </p:nvSpPr>
        <p:spPr>
          <a:xfrm>
            <a:off x="1547664" y="692696"/>
            <a:ext cx="6768752" cy="2016224"/>
          </a:xfrm>
          <a:prstGeom prst="foldedCorner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Фінансова аналітика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поєднує в собі фінансовий аналіз даних і процес перетворення отриманих показників в </a:t>
            </a:r>
            <a:r>
              <a:rPr lang="uk-UA" sz="2400" u="sng" dirty="0">
                <a:latin typeface="Times New Roman" pitchFamily="18" charset="0"/>
                <a:cs typeface="Times New Roman" pitchFamily="18" charset="0"/>
                <a:hlinkClick r:id="rId2" tooltip="Інформація"/>
              </a:rPr>
              <a:t>інформацію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тобто у нові </a:t>
            </a:r>
            <a:r>
              <a:rPr lang="uk-UA" sz="2400" u="sng" dirty="0">
                <a:latin typeface="Times New Roman" pitchFamily="18" charset="0"/>
                <a:cs typeface="Times New Roman" pitchFamily="18" charset="0"/>
                <a:hlinkClick r:id="rId3" tooltip="Знання"/>
              </a:rPr>
              <a:t>знання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які можуть бути використані для поліпшення діяльності об’єкта дослідження. </a:t>
            </a:r>
          </a:p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98230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400045636"/>
              </p:ext>
            </p:extLst>
          </p:nvPr>
        </p:nvGraphicFramePr>
        <p:xfrm>
          <a:off x="467544" y="476672"/>
          <a:ext cx="8352928" cy="58483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2974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407391040"/>
              </p:ext>
            </p:extLst>
          </p:nvPr>
        </p:nvGraphicFramePr>
        <p:xfrm>
          <a:off x="683568" y="620687"/>
          <a:ext cx="7992888" cy="5544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01859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362</TotalTime>
  <Words>1663</Words>
  <Application>Microsoft Office PowerPoint</Application>
  <PresentationFormat>Екран (4:3)</PresentationFormat>
  <Paragraphs>172</Paragraphs>
  <Slides>22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22</vt:i4>
      </vt:variant>
    </vt:vector>
  </HeadingPairs>
  <TitlesOfParts>
    <vt:vector size="28" baseType="lpstr">
      <vt:lpstr>Calibri</vt:lpstr>
      <vt:lpstr>Times New Roman</vt:lpstr>
      <vt:lpstr>Verdana</vt:lpstr>
      <vt:lpstr>Wingdings</vt:lpstr>
      <vt:lpstr>Wingdings 2</vt:lpstr>
      <vt:lpstr>Аспект</vt:lpstr>
      <vt:lpstr>ФІНАНСОВА АНАЛІТИКА у міжнародній діяльності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ФІНАНСОВА АНАЛІТИКА</dc:title>
  <dc:creator>Лариса</dc:creator>
  <cp:lastModifiedBy>Iryna Abramova</cp:lastModifiedBy>
  <cp:revision>24</cp:revision>
  <dcterms:created xsi:type="dcterms:W3CDTF">2020-09-01T05:28:05Z</dcterms:created>
  <dcterms:modified xsi:type="dcterms:W3CDTF">2026-02-07T09:22:58Z</dcterms:modified>
</cp:coreProperties>
</file>