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4" r:id="rId2"/>
    <p:sldId id="257" r:id="rId3"/>
    <p:sldId id="258" r:id="rId4"/>
    <p:sldId id="340" r:id="rId5"/>
    <p:sldId id="341" r:id="rId6"/>
    <p:sldId id="342" r:id="rId7"/>
    <p:sldId id="343" r:id="rId8"/>
    <p:sldId id="344" r:id="rId9"/>
    <p:sldId id="345" r:id="rId10"/>
    <p:sldId id="363" r:id="rId11"/>
    <p:sldId id="351" r:id="rId12"/>
    <p:sldId id="355" r:id="rId13"/>
    <p:sldId id="356" r:id="rId14"/>
    <p:sldId id="357" r:id="rId15"/>
    <p:sldId id="358" r:id="rId16"/>
    <p:sldId id="359" r:id="rId17"/>
    <p:sldId id="360" r:id="rId18"/>
    <p:sldId id="361" r:id="rId19"/>
    <p:sldId id="362" r:id="rId20"/>
    <p:sldId id="273"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56" d="100"/>
          <a:sy n="56" d="100"/>
        </p:scale>
        <p:origin x="43" y="6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03.03.2025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12</a:t>
            </a:fld>
            <a:endParaRPr lang="uk-UA"/>
          </a:p>
        </p:txBody>
      </p:sp>
    </p:spTree>
    <p:extLst>
      <p:ext uri="{BB962C8B-B14F-4D97-AF65-F5344CB8AC3E}">
        <p14:creationId xmlns:p14="http://schemas.microsoft.com/office/powerpoint/2010/main" val="3335335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13</a:t>
            </a:fld>
            <a:endParaRPr lang="uk-UA"/>
          </a:p>
        </p:txBody>
      </p:sp>
    </p:spTree>
    <p:extLst>
      <p:ext uri="{BB962C8B-B14F-4D97-AF65-F5344CB8AC3E}">
        <p14:creationId xmlns:p14="http://schemas.microsoft.com/office/powerpoint/2010/main" val="2694575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14</a:t>
            </a:fld>
            <a:endParaRPr lang="uk-UA"/>
          </a:p>
        </p:txBody>
      </p:sp>
    </p:spTree>
    <p:extLst>
      <p:ext uri="{BB962C8B-B14F-4D97-AF65-F5344CB8AC3E}">
        <p14:creationId xmlns:p14="http://schemas.microsoft.com/office/powerpoint/2010/main" val="311535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15</a:t>
            </a:fld>
            <a:endParaRPr lang="uk-UA"/>
          </a:p>
        </p:txBody>
      </p:sp>
    </p:spTree>
    <p:extLst>
      <p:ext uri="{BB962C8B-B14F-4D97-AF65-F5344CB8AC3E}">
        <p14:creationId xmlns:p14="http://schemas.microsoft.com/office/powerpoint/2010/main" val="3195648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16</a:t>
            </a:fld>
            <a:endParaRPr lang="uk-UA"/>
          </a:p>
        </p:txBody>
      </p:sp>
    </p:spTree>
    <p:extLst>
      <p:ext uri="{BB962C8B-B14F-4D97-AF65-F5344CB8AC3E}">
        <p14:creationId xmlns:p14="http://schemas.microsoft.com/office/powerpoint/2010/main" val="1203852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17</a:t>
            </a:fld>
            <a:endParaRPr lang="uk-UA"/>
          </a:p>
        </p:txBody>
      </p:sp>
    </p:spTree>
    <p:extLst>
      <p:ext uri="{BB962C8B-B14F-4D97-AF65-F5344CB8AC3E}">
        <p14:creationId xmlns:p14="http://schemas.microsoft.com/office/powerpoint/2010/main" val="121373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18</a:t>
            </a:fld>
            <a:endParaRPr lang="uk-UA"/>
          </a:p>
        </p:txBody>
      </p:sp>
    </p:spTree>
    <p:extLst>
      <p:ext uri="{BB962C8B-B14F-4D97-AF65-F5344CB8AC3E}">
        <p14:creationId xmlns:p14="http://schemas.microsoft.com/office/powerpoint/2010/main" val="3161717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19</a:t>
            </a:fld>
            <a:endParaRPr lang="uk-UA"/>
          </a:p>
        </p:txBody>
      </p:sp>
    </p:spTree>
    <p:extLst>
      <p:ext uri="{BB962C8B-B14F-4D97-AF65-F5344CB8AC3E}">
        <p14:creationId xmlns:p14="http://schemas.microsoft.com/office/powerpoint/2010/main" val="1411639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3. </a:t>
            </a:r>
            <a:r>
              <a:rPr lang="uk-UA" b="1" dirty="0"/>
              <a:t>Якість продукції та методи її оцінювання</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4791464"/>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7" name="Прямокутник 6"/>
          <p:cNvSpPr/>
          <p:nvPr/>
        </p:nvSpPr>
        <p:spPr>
          <a:xfrm>
            <a:off x="3246560" y="5300986"/>
            <a:ext cx="5559319" cy="400110"/>
          </a:xfrm>
          <a:prstGeom prst="rect">
            <a:avLst/>
          </a:prstGeom>
        </p:spPr>
        <p:txBody>
          <a:bodyPr wrap="square">
            <a:spAutoFit/>
          </a:bodyPr>
          <a:lstStyle/>
          <a:p>
            <a:pPr algn="ctr"/>
            <a:r>
              <a:rPr lang="uk-UA" sz="2000" b="1" dirty="0"/>
              <a:t>Рис. 3.2. Петля якості</a:t>
            </a:r>
          </a:p>
        </p:txBody>
      </p:sp>
      <p:pic>
        <p:nvPicPr>
          <p:cNvPr id="4" name="Рисунок 3"/>
          <p:cNvPicPr>
            <a:picLocks noChangeAspect="1"/>
          </p:cNvPicPr>
          <p:nvPr/>
        </p:nvPicPr>
        <p:blipFill>
          <a:blip r:embed="rId2"/>
          <a:stretch>
            <a:fillRect/>
          </a:stretch>
        </p:blipFill>
        <p:spPr>
          <a:xfrm>
            <a:off x="1884245" y="173188"/>
            <a:ext cx="8465019" cy="4972018"/>
          </a:xfrm>
          <a:prstGeom prst="rect">
            <a:avLst/>
          </a:prstGeom>
        </p:spPr>
      </p:pic>
    </p:spTree>
    <p:extLst>
      <p:ext uri="{BB962C8B-B14F-4D97-AF65-F5344CB8AC3E}">
        <p14:creationId xmlns:p14="http://schemas.microsoft.com/office/powerpoint/2010/main" val="15537312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368413"/>
          </a:xfrm>
        </p:spPr>
        <p:txBody>
          <a:bodyPr/>
          <a:lstStyle/>
          <a:p>
            <a:pPr marL="0" indent="0">
              <a:buNone/>
            </a:pPr>
            <a:r>
              <a:rPr lang="uk-UA" sz="2000" i="1" dirty="0" smtClean="0"/>
              <a:t>3. </a:t>
            </a:r>
            <a:r>
              <a:rPr lang="uk-UA" sz="2000" dirty="0"/>
              <a:t>Система управління якістю на </a:t>
            </a:r>
            <a:r>
              <a:rPr lang="uk-UA" sz="2000" dirty="0" smtClean="0"/>
              <a:t>підприємстві</a:t>
            </a:r>
          </a:p>
          <a:p>
            <a:pPr marL="0" indent="0">
              <a:buNone/>
            </a:pPr>
            <a:r>
              <a:rPr lang="uk-UA" sz="2000" dirty="0"/>
              <a:t>Поширення здобула система тотального (комплексного) управління якістю «Total Quality Management» </a:t>
            </a:r>
            <a:r>
              <a:rPr lang="uk-UA" sz="2000" i="1" dirty="0"/>
              <a:t>(TQM)</a:t>
            </a:r>
            <a:r>
              <a:rPr lang="uk-UA" sz="2000" dirty="0"/>
              <a:t> — це метод безперервного підвищення якості всіх організаційних процесів, товарів та сервісу. Вона поєднує основні існуючі методи управління й технічних засобів у науково обґрунтовану систему, метою якої є постійне поліпшення виробничої діяльності та результатів цієї діяльності. </a:t>
            </a:r>
            <a:endParaRPr lang="uk-UA" sz="2000" dirty="0" smtClean="0"/>
          </a:p>
          <a:p>
            <a:pPr marL="0" indent="0">
              <a:buNone/>
            </a:pPr>
            <a:r>
              <a:rPr lang="uk-UA" sz="2000" dirty="0"/>
              <a:t>Системі TQM притаманні наступні принципи, які покладені в основу стандартів ISO 9000):</a:t>
            </a:r>
          </a:p>
          <a:p>
            <a:pPr marL="0" indent="0">
              <a:buNone/>
            </a:pPr>
            <a:r>
              <a:rPr lang="uk-UA" sz="2000" dirty="0"/>
              <a:t>— </a:t>
            </a:r>
            <a:r>
              <a:rPr lang="uk-UA" sz="2000" i="1" dirty="0"/>
              <a:t>орієнтація на споживача</a:t>
            </a:r>
            <a:r>
              <a:rPr lang="uk-UA" sz="2000" dirty="0"/>
              <a:t>. Підприємства повинні задовольняти існуючі та майбутні потреби споживачів, прагнути перевершити їхні очікування;</a:t>
            </a:r>
          </a:p>
          <a:p>
            <a:pPr marL="0" indent="0">
              <a:buNone/>
            </a:pPr>
            <a:r>
              <a:rPr lang="uk-UA" sz="2000" dirty="0"/>
              <a:t>— </a:t>
            </a:r>
            <a:r>
              <a:rPr lang="uk-UA" sz="2000" i="1" dirty="0"/>
              <a:t>лідерство керівника</a:t>
            </a:r>
            <a:r>
              <a:rPr lang="uk-UA" sz="2000" dirty="0"/>
              <a:t>. В управлінні якістю вищому керівництву належить провідна роль. Керівники повинні створити таке внутрішнє середовище та підтримувати його, яке направлене на повне залучення працівників до вирішення завдань підприємства;</a:t>
            </a:r>
          </a:p>
          <a:p>
            <a:pPr marL="0" indent="0">
              <a:buNone/>
            </a:pPr>
            <a:r>
              <a:rPr lang="uk-UA" sz="2000" dirty="0"/>
              <a:t>— </a:t>
            </a:r>
            <a:r>
              <a:rPr lang="uk-UA" sz="2000" i="1" dirty="0"/>
              <a:t>залучення працівників</a:t>
            </a:r>
            <a:r>
              <a:rPr lang="uk-UA" sz="2000" dirty="0"/>
              <a:t>. Важливим є повне залучення й використання трудових ресурсів підприємства, що є його основою. Персонал організації є її цінністю. Багато уваги приділяється навчанню персоналу, яке супроводжує їх протягом всієї трудової діяльності;</a:t>
            </a:r>
          </a:p>
          <a:p>
            <a:pPr marL="0" indent="0">
              <a:buNone/>
            </a:pPr>
            <a:endParaRPr lang="uk-UA" sz="2000" dirty="0"/>
          </a:p>
          <a:p>
            <a:pPr marL="0" indent="0">
              <a:buNone/>
            </a:pPr>
            <a:r>
              <a:rPr lang="uk-UA" sz="2000" dirty="0" smtClean="0"/>
              <a:t> </a:t>
            </a: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 </a:t>
            </a:r>
            <a:r>
              <a:rPr lang="uk-UA" sz="2000" i="1" dirty="0" smtClean="0"/>
              <a:t>підхід </a:t>
            </a:r>
            <a:r>
              <a:rPr lang="uk-UA" sz="2000" i="1" dirty="0"/>
              <a:t>до системи як до процесу</a:t>
            </a:r>
            <a:r>
              <a:rPr lang="uk-UA" sz="2000" dirty="0"/>
              <a:t>. Для досягнення ефективного результату, доцільно управляти діяльністю і ресурсами як процесом;</a:t>
            </a:r>
          </a:p>
          <a:p>
            <a:pPr marL="0" indent="0">
              <a:buNone/>
            </a:pPr>
            <a:r>
              <a:rPr lang="uk-UA" sz="2000" dirty="0"/>
              <a:t>— </a:t>
            </a:r>
            <a:r>
              <a:rPr lang="uk-UA" sz="2000" i="1" dirty="0"/>
              <a:t>системний підхід до керування</a:t>
            </a:r>
            <a:r>
              <a:rPr lang="uk-UA" sz="2000" dirty="0"/>
              <a:t>. Виявлення і управління взаємозалежними процесами як системою сприяють підвищенню ефективності підприємства в досягненні своїх цілей;</a:t>
            </a:r>
          </a:p>
          <a:p>
            <a:pPr marL="0" indent="0">
              <a:buNone/>
            </a:pPr>
            <a:r>
              <a:rPr lang="uk-UA" sz="2000" dirty="0"/>
              <a:t>— </a:t>
            </a:r>
            <a:r>
              <a:rPr lang="uk-UA" sz="2000" i="1" dirty="0"/>
              <a:t>постійне поліпшення</a:t>
            </a:r>
            <a:r>
              <a:rPr lang="uk-UA" sz="2000" dirty="0"/>
              <a:t>. Філософія TQM базується на принципі, що немає межі поліпшенню;</a:t>
            </a:r>
          </a:p>
          <a:p>
            <a:pPr marL="0" indent="0">
              <a:buNone/>
            </a:pPr>
            <a:r>
              <a:rPr lang="uk-UA" sz="2000" dirty="0"/>
              <a:t>— </a:t>
            </a:r>
            <a:r>
              <a:rPr lang="uk-UA" sz="2000" i="1" dirty="0"/>
              <a:t>прийняття рішень, які засновані на фактах</a:t>
            </a:r>
            <a:r>
              <a:rPr lang="uk-UA" sz="2000" dirty="0"/>
              <a:t>. Ефективні рішення засновані на аналізі інформації та даних;</a:t>
            </a:r>
          </a:p>
          <a:p>
            <a:pPr marL="0" indent="0">
              <a:buNone/>
            </a:pPr>
            <a:r>
              <a:rPr lang="uk-UA" sz="2000" dirty="0"/>
              <a:t>— </a:t>
            </a:r>
            <a:r>
              <a:rPr lang="uk-UA" sz="2000" i="1" dirty="0"/>
              <a:t>взаємовигідні відносини з постачальниками</a:t>
            </a:r>
            <a:r>
              <a:rPr lang="uk-UA" sz="2000" dirty="0"/>
              <a:t>. Підвищують здатність обох сторін створювати цінність, оскільки такі відносини між підприємством та його постачальниками є взаємозалежними.</a:t>
            </a:r>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028171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4389" y="0"/>
            <a:ext cx="11857704" cy="5530645"/>
          </a:xfrm>
        </p:spPr>
        <p:txBody>
          <a:bodyPr/>
          <a:lstStyle/>
          <a:p>
            <a:r>
              <a:rPr lang="uk-UA" sz="2000" dirty="0"/>
              <a:t>Вже поширеною стала сертифікація українськими підприємствами за міжнародними стандартами якості ISO 900</a:t>
            </a:r>
            <a:r>
              <a:rPr lang="ru-RU" sz="2000" dirty="0"/>
              <a:t>1</a:t>
            </a:r>
            <a:r>
              <a:rPr lang="uk-UA" sz="2000" dirty="0"/>
              <a:t>. Ще у 1995 р. в Україні були прийняті національні стандарти — ДСТУ ISO 9000. Дані стандарти направлені на орієнтацію стратегії підприємств на пропонування якісних товарів та послуг та залучення до безперервного удосконалення виробництва всіх співробітників. Вони сприяють встановленню єдиного підходу до </a:t>
            </a:r>
            <a:r>
              <a:rPr lang="uk-UA" sz="2000" dirty="0" smtClean="0"/>
              <a:t>договірних </a:t>
            </a:r>
            <a:r>
              <a:rPr lang="uk-UA" sz="2000" dirty="0"/>
              <a:t>умов по оцінки систем забезпечення якості і регламентаціям відношень між виробником і споживачем по питанням забезпечення якості. </a:t>
            </a:r>
            <a:r>
              <a:rPr lang="ru-RU" sz="2000" dirty="0"/>
              <a:t>З вересня 2015 року Міжнародною Організацією по Стандартизації  ISO випущено п’яту версію стандарту ISO 9001:2015 «Системи менеджменту якості. Вимоги». </a:t>
            </a:r>
            <a:endParaRPr lang="ru-RU" sz="2000" dirty="0" smtClean="0"/>
          </a:p>
          <a:p>
            <a:pPr marL="0" indent="0">
              <a:buNone/>
            </a:pPr>
            <a:r>
              <a:rPr lang="uk-UA" sz="2000" dirty="0"/>
              <a:t>Система ISO включає керування витратами на якість. До них відносяться:</a:t>
            </a:r>
          </a:p>
          <a:p>
            <a:pPr marL="0" indent="0">
              <a:buNone/>
            </a:pPr>
            <a:r>
              <a:rPr lang="uk-UA" sz="2000" dirty="0"/>
              <a:t>— витрати на попереджуючі дії для запобігання браку;</a:t>
            </a:r>
          </a:p>
          <a:p>
            <a:pPr marL="0" indent="0">
              <a:buNone/>
            </a:pPr>
            <a:r>
              <a:rPr lang="uk-UA" sz="2000" dirty="0"/>
              <a:t>— витрати на проведення випробувань, контроль і дослідження по визначенню відповідності вимогам якості;</a:t>
            </a:r>
          </a:p>
          <a:p>
            <a:pPr marL="0" indent="0">
              <a:buNone/>
            </a:pPr>
            <a:r>
              <a:rPr lang="uk-UA" sz="2000" dirty="0"/>
              <a:t>— витрати, які пов’язані з виявленими в процесі виробництва дефектами (списання, переробка, повторне надання послуги);</a:t>
            </a:r>
          </a:p>
          <a:p>
            <a:pPr marL="0" indent="0">
              <a:buNone/>
            </a:pPr>
            <a:r>
              <a:rPr lang="uk-UA" sz="2000" dirty="0"/>
              <a:t>— витрати, які пов’язані з виявленими після виробництва дефектами, які виявлені після поставки продукції, яка не відповідає вимогам якості (витрати на технічне обслуговування, ремонт, покриття збитків, повернення продукції).</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698979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Система ISO визначає важливе місце маркетингу в системі менеджменту якості. Підрозділ маркетингу на підприємстві проводить дослідження запитів і очікувань споживачів, результати яких відображаються у формуванні вимог до показників якості продукції. Вони надалі перетворюються на попередній перелік технічних вимог, які є основою для проектних робіт. До технічних вимог відносяться, наприклад, стандарти, експлуатаційні характеристики, схеми монтажу, упакування, перевірка і забезпечення якості.</a:t>
            </a:r>
          </a:p>
          <a:p>
            <a:pPr marL="0" indent="0">
              <a:buNone/>
            </a:pPr>
            <a:r>
              <a:rPr lang="uk-UA" sz="2000" dirty="0"/>
              <a:t>Маркетинговий підрозділ організує та підтримує зворотній зв’язок зі споживачами, аналізує ступень їх задоволеності якістю продукції. На підставі маркетингової інформації проводиться модернізація, модифікація, удосконалення виробів підприємства.  </a:t>
            </a:r>
          </a:p>
          <a:p>
            <a:pPr marL="0" indent="0">
              <a:spcBef>
                <a:spcPts val="0"/>
              </a:spcBef>
              <a:buNone/>
            </a:pPr>
            <a:endParaRPr lang="uk-UA" sz="2000" i="1" smtClean="0"/>
          </a:p>
          <a:p>
            <a:pPr marL="0" indent="0">
              <a:spcBef>
                <a:spcPts val="0"/>
              </a:spcBef>
              <a:buNone/>
            </a:pPr>
            <a:r>
              <a:rPr lang="uk-UA" sz="2000" i="1" smtClean="0"/>
              <a:t>Політика </a:t>
            </a:r>
            <a:r>
              <a:rPr lang="uk-UA" sz="2000" i="1" dirty="0"/>
              <a:t>в області якості</a:t>
            </a:r>
            <a:r>
              <a:rPr lang="uk-UA" sz="2000" dirty="0"/>
              <a:t> — це офіційно сформульовані стратегічні напрямки і цілі підприємства в сфері якості, завдання для їх досягнення і зобов’язання. При її формуванні враховують законодавчі норми, вимоги споживачів до якості продукції, рівень конкуренції, рівень технологічного розвитку галузі, в тому числі й на світовому ринку, умови системи забезпечення якості.</a:t>
            </a:r>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754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400" i="1" dirty="0" smtClean="0"/>
              <a:t>4. Методи ціноутворення </a:t>
            </a:r>
          </a:p>
          <a:p>
            <a:pPr marL="0" indent="0">
              <a:spcBef>
                <a:spcPts val="0"/>
              </a:spcBef>
              <a:buNone/>
            </a:pPr>
            <a:r>
              <a:rPr lang="uk-UA" sz="2000" dirty="0" smtClean="0"/>
              <a:t>Групування </a:t>
            </a:r>
            <a:r>
              <a:rPr lang="uk-UA" sz="2000" dirty="0"/>
              <a:t>методів ціноутворення здійснюється за такими </a:t>
            </a:r>
            <a:r>
              <a:rPr lang="uk-UA" sz="2000" dirty="0" smtClean="0"/>
              <a:t>критеріями: </a:t>
            </a:r>
            <a:endParaRPr lang="uk-UA" sz="2000" dirty="0"/>
          </a:p>
          <a:p>
            <a:pPr marL="0" indent="0">
              <a:spcBef>
                <a:spcPts val="0"/>
              </a:spcBef>
              <a:buNone/>
            </a:pPr>
            <a:r>
              <a:rPr lang="uk-UA" sz="2000" dirty="0"/>
              <a:t>1. Витратні методи. </a:t>
            </a:r>
          </a:p>
          <a:p>
            <a:pPr marL="0" indent="0">
              <a:spcBef>
                <a:spcPts val="0"/>
              </a:spcBef>
              <a:buNone/>
            </a:pPr>
            <a:r>
              <a:rPr lang="uk-UA" sz="2000" dirty="0"/>
              <a:t>2. Ринкові методи. </a:t>
            </a:r>
          </a:p>
          <a:p>
            <a:pPr marL="0" indent="0">
              <a:spcBef>
                <a:spcPts val="0"/>
              </a:spcBef>
              <a:buNone/>
            </a:pPr>
            <a:endParaRPr lang="uk-UA" sz="2000" dirty="0" smtClean="0"/>
          </a:p>
          <a:p>
            <a:pPr marL="0" indent="0">
              <a:spcBef>
                <a:spcPts val="0"/>
              </a:spcBef>
              <a:buNone/>
            </a:pPr>
            <a:r>
              <a:rPr lang="uk-UA" sz="2000" dirty="0" smtClean="0"/>
              <a:t>1</a:t>
            </a:r>
            <a:r>
              <a:rPr lang="uk-UA" sz="2000" dirty="0"/>
              <a:t>. Витратні методи. Полягають у встановлені ціни шляхом додавання до витрат або собівартості їхнього виробництва якоїсь конкретної величини. </a:t>
            </a:r>
          </a:p>
          <a:p>
            <a:pPr marL="0" indent="0">
              <a:spcBef>
                <a:spcPts val="0"/>
              </a:spcBef>
              <a:buNone/>
            </a:pPr>
            <a:r>
              <a:rPr lang="uk-UA" sz="2000" dirty="0"/>
              <a:t>Сюди відносять: </a:t>
            </a:r>
          </a:p>
          <a:p>
            <a:pPr marL="0" indent="0">
              <a:spcBef>
                <a:spcPts val="0"/>
              </a:spcBef>
              <a:buNone/>
            </a:pPr>
            <a:r>
              <a:rPr lang="uk-UA" sz="2000" dirty="0"/>
              <a:t>1. «Витрати плюс».</a:t>
            </a:r>
          </a:p>
          <a:p>
            <a:pPr marL="0" indent="0">
              <a:spcBef>
                <a:spcPts val="0"/>
              </a:spcBef>
              <a:buNone/>
            </a:pPr>
            <a:r>
              <a:rPr lang="uk-UA" sz="2000" dirty="0"/>
              <a:t>2. Досвідної кривої. </a:t>
            </a:r>
          </a:p>
          <a:p>
            <a:pPr marL="0" indent="0">
              <a:spcBef>
                <a:spcPts val="0"/>
              </a:spcBef>
              <a:buNone/>
            </a:pPr>
            <a:r>
              <a:rPr lang="uk-UA" sz="2000" dirty="0"/>
              <a:t>3. Метод аналізу точки беззбитковості та забезпечення цільового прибутку.</a:t>
            </a:r>
          </a:p>
          <a:p>
            <a:pPr marL="0" indent="0">
              <a:spcBef>
                <a:spcPts val="0"/>
              </a:spcBef>
              <a:buNone/>
            </a:pPr>
            <a:endParaRPr lang="uk-UA" sz="2000" i="1" dirty="0" smtClean="0"/>
          </a:p>
          <a:p>
            <a:pPr marL="0" indent="0">
              <a:spcBef>
                <a:spcPts val="0"/>
              </a:spcBef>
              <a:buNone/>
            </a:pPr>
            <a:r>
              <a:rPr lang="uk-UA" sz="2000" i="1" dirty="0" smtClean="0"/>
              <a:t>Переваги </a:t>
            </a:r>
            <a:r>
              <a:rPr lang="uk-UA" sz="2000" i="1" dirty="0"/>
              <a:t>витратних методів:</a:t>
            </a:r>
            <a:endParaRPr lang="uk-UA" sz="2000" dirty="0"/>
          </a:p>
          <a:p>
            <a:pPr marL="0" indent="0">
              <a:spcBef>
                <a:spcPts val="0"/>
              </a:spcBef>
              <a:buNone/>
            </a:pPr>
            <a:r>
              <a:rPr lang="uk-UA" sz="2000" dirty="0"/>
              <a:t>1. Продавці знають про витрати більше, ніж про попит товару на ринку. Прив’язуючи ціну до витрат, продавець спрощує для себе завдання ціноутворення. </a:t>
            </a:r>
          </a:p>
          <a:p>
            <a:pPr marL="0" indent="0">
              <a:spcBef>
                <a:spcPts val="0"/>
              </a:spcBef>
              <a:buNone/>
            </a:pPr>
            <a:r>
              <a:rPr lang="uk-UA" sz="2000" dirty="0"/>
              <a:t>2. Якщо метод використовується більшістю фірм, їх ціни аналогічні і цінова конкуренція мінімальна. </a:t>
            </a:r>
          </a:p>
          <a:p>
            <a:pPr marL="0" indent="0">
              <a:spcBef>
                <a:spcPts val="0"/>
              </a:spcBef>
              <a:buNone/>
            </a:pPr>
            <a:r>
              <a:rPr lang="uk-UA" sz="2000" dirty="0"/>
              <a:t>3. Група методів справедлива і для суб’єктів купівлі-продажу, тому що легко піддається аналізу і контролю. </a:t>
            </a:r>
          </a:p>
          <a:p>
            <a:pPr marL="0" indent="0">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8094542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i="1" dirty="0"/>
              <a:t>Недоліки витратних методів:</a:t>
            </a:r>
            <a:r>
              <a:rPr lang="uk-UA" sz="2000" dirty="0"/>
              <a:t> </a:t>
            </a:r>
          </a:p>
          <a:p>
            <a:pPr marL="0" indent="0">
              <a:spcBef>
                <a:spcPts val="0"/>
              </a:spcBef>
              <a:buNone/>
            </a:pPr>
            <a:r>
              <a:rPr lang="uk-UA" sz="2000" dirty="0"/>
              <a:t>1. Ціна не відображає весь рівень цінності для кінцевого споживача. </a:t>
            </a:r>
          </a:p>
          <a:p>
            <a:pPr marL="0" indent="0">
              <a:spcBef>
                <a:spcPts val="0"/>
              </a:spcBef>
              <a:buNone/>
            </a:pPr>
            <a:r>
              <a:rPr lang="uk-UA" sz="2000" dirty="0"/>
              <a:t>2. Не приймається до уваги ринкова ситуація із задоволення попиту. У випадку, якщо рівень вихідної ціни надто високий, товар може не продаватися. </a:t>
            </a:r>
          </a:p>
          <a:p>
            <a:pPr marL="0" indent="0">
              <a:spcBef>
                <a:spcPts val="0"/>
              </a:spcBef>
              <a:buNone/>
            </a:pPr>
            <a:r>
              <a:rPr lang="uk-UA" sz="2000" dirty="0"/>
              <a:t>3. Ігнорується вплив цін конкурентів на аналогічний товар. </a:t>
            </a:r>
            <a:endParaRPr lang="uk-UA" sz="2000" dirty="0" smtClean="0"/>
          </a:p>
          <a:p>
            <a:pPr marL="0" indent="0">
              <a:spcBef>
                <a:spcPts val="0"/>
              </a:spcBef>
              <a:buNone/>
            </a:pPr>
            <a:r>
              <a:rPr lang="uk-UA" sz="2000" dirty="0"/>
              <a:t>Ціноутворення за принципом «витрати плюс». </a:t>
            </a:r>
          </a:p>
          <a:p>
            <a:pPr marL="0" indent="0">
              <a:spcBef>
                <a:spcPts val="0"/>
              </a:spcBef>
              <a:buNone/>
            </a:pPr>
            <a:r>
              <a:rPr lang="uk-UA" sz="2000" dirty="0"/>
              <a:t>Сутність методу полягає в нарахуванні певної націнки до витрат. При плануванні ціни передбачається завантаження виробничих </a:t>
            </a:r>
            <a:r>
              <a:rPr lang="uk-UA" sz="2000" dirty="0" err="1"/>
              <a:t>потужностей</a:t>
            </a:r>
            <a:r>
              <a:rPr lang="uk-UA" sz="2000" dirty="0"/>
              <a:t> на рівні 75–80 % з метою створення резерву на зміну кон’юнктури. </a:t>
            </a:r>
            <a:endParaRPr lang="uk-UA" sz="2000" dirty="0" smtClean="0"/>
          </a:p>
          <a:p>
            <a:pPr marL="0" indent="0">
              <a:buNone/>
            </a:pPr>
            <a:r>
              <a:rPr lang="uk-UA" sz="2000" dirty="0"/>
              <a:t>Способи розрахунку ціни: </a:t>
            </a:r>
          </a:p>
          <a:p>
            <a:pPr marL="742950" indent="-742950">
              <a:buAutoNum type="arabicPeriod"/>
            </a:pPr>
            <a:r>
              <a:rPr lang="uk-UA" sz="2000" i="1" dirty="0" smtClean="0"/>
              <a:t>Витрати </a:t>
            </a:r>
            <a:r>
              <a:rPr lang="uk-UA" sz="2000" i="1" dirty="0"/>
              <a:t>плюс </a:t>
            </a:r>
            <a:r>
              <a:rPr lang="uk-UA" sz="2000" i="1" dirty="0" smtClean="0"/>
              <a:t>прибуток.</a:t>
            </a:r>
          </a:p>
          <a:p>
            <a:pPr marL="742950" indent="-742950">
              <a:buAutoNum type="arabicPeriod"/>
            </a:pPr>
            <a:r>
              <a:rPr lang="uk-UA" sz="2000" i="1" dirty="0" smtClean="0"/>
              <a:t>Витрати </a:t>
            </a:r>
            <a:r>
              <a:rPr lang="uk-UA" sz="2000" i="1" dirty="0"/>
              <a:t>плюс відсоток від витрат. </a:t>
            </a:r>
            <a:endParaRPr lang="uk-UA" sz="2000" i="1" dirty="0" smtClean="0"/>
          </a:p>
          <a:p>
            <a:pPr marL="742950" indent="-742950">
              <a:buAutoNum type="arabicPeriod"/>
            </a:pPr>
            <a:r>
              <a:rPr lang="uk-UA" sz="2000" i="1" dirty="0" smtClean="0"/>
              <a:t>Витрати </a:t>
            </a:r>
            <a:r>
              <a:rPr lang="uk-UA" sz="2000" i="1" dirty="0"/>
              <a:t>плюс фіксована винагорода. </a:t>
            </a:r>
            <a:endParaRPr lang="uk-UA" sz="2000" i="1" dirty="0" smtClean="0"/>
          </a:p>
          <a:p>
            <a:pPr marL="0" indent="0">
              <a:buNone/>
            </a:pPr>
            <a:r>
              <a:rPr lang="uk-UA" sz="2000" dirty="0"/>
              <a:t>Ціноутворення за методом досвідної кривої передбачає врахування змін витрат на виробництво (продаж) продукції, пов’язаних із доданої вартістю (затрат праці). Якщо продукція є трудомісткою, зі зростанням досвіду фірми і обсягів робіт витрати зростають.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06584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dirty="0"/>
              <a:t>Ціноутворення з використанням методу аналізу точки беззбитковості та забезпечення цільового прибутку, полягає у визначенні точки беззбитковості. </a:t>
            </a:r>
            <a:endParaRPr lang="uk-UA" sz="2000" dirty="0" smtClean="0"/>
          </a:p>
          <a:p>
            <a:pPr marL="0" indent="0">
              <a:buNone/>
            </a:pPr>
            <a:r>
              <a:rPr lang="uk-UA" sz="2000" i="1" dirty="0"/>
              <a:t>Під точкою беззбитковості</a:t>
            </a:r>
            <a:r>
              <a:rPr lang="uk-UA" sz="2000" dirty="0"/>
              <a:t> розуміють такі обсяг продажів і обсяг виробництва, які забезпечують продавцю компенсацію витрат і нульовий прибуток чи </a:t>
            </a:r>
            <a:r>
              <a:rPr lang="uk-UA" sz="2000" dirty="0" smtClean="0"/>
              <a:t>беззбитковість.</a:t>
            </a:r>
            <a:endParaRPr lang="uk-UA" sz="2000" dirty="0"/>
          </a:p>
          <a:p>
            <a:pPr marL="0" indent="0">
              <a:buNone/>
            </a:pPr>
            <a:r>
              <a:rPr lang="uk-UA" sz="2000" dirty="0"/>
              <a:t>2. Ринкові методи. Такі методи розраховують ціну орієнтуючись на попит, рівень конкуренції, сприйняту цінність товару. </a:t>
            </a:r>
          </a:p>
          <a:p>
            <a:pPr marL="0" indent="0">
              <a:buNone/>
            </a:pPr>
            <a:r>
              <a:rPr lang="uk-UA" sz="2000" dirty="0"/>
              <a:t>Тобто, залежно від напрямку орієнтації розрізняють ринкові методи поділяють на дві групи:</a:t>
            </a:r>
          </a:p>
          <a:p>
            <a:pPr marL="0" indent="0">
              <a:buNone/>
            </a:pPr>
            <a:r>
              <a:rPr lang="uk-UA" sz="2000" dirty="0" smtClean="0"/>
              <a:t>а</a:t>
            </a:r>
            <a:r>
              <a:rPr lang="uk-UA" sz="2000" dirty="0"/>
              <a:t>) методи з орієнтацією на покупців, які, в свою чергу, поділяються також на дві групи: </a:t>
            </a:r>
          </a:p>
          <a:p>
            <a:pPr marL="0" indent="0">
              <a:buNone/>
            </a:pPr>
            <a:r>
              <a:rPr lang="uk-UA" sz="2000" i="1" dirty="0"/>
              <a:t>- методи на основі сприйняття цінності товару:</a:t>
            </a:r>
            <a:r>
              <a:rPr lang="uk-UA" sz="2000" dirty="0"/>
              <a:t> (розрахунку економічної цінності товару; оцінки максимально прийнятної ціни); </a:t>
            </a:r>
          </a:p>
          <a:p>
            <a:pPr marL="0" indent="0">
              <a:buNone/>
            </a:pPr>
            <a:r>
              <a:rPr lang="uk-UA" sz="2000" i="1" dirty="0"/>
              <a:t>- методи з орієнтацією на попит. </a:t>
            </a:r>
            <a:endParaRPr lang="uk-UA" sz="2000" dirty="0"/>
          </a:p>
          <a:p>
            <a:pPr marL="0" indent="0">
              <a:buNone/>
            </a:pPr>
            <a:r>
              <a:rPr lang="uk-UA" sz="2000" dirty="0"/>
              <a:t>б) методи з орієнтацією на конкурентів: слідування за ринковими цінами; слідування за лідером; змагання.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59412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розрахунку економічної цінності товару.</a:t>
            </a:r>
            <a:r>
              <a:rPr lang="uk-UA" sz="2000" dirty="0"/>
              <a:t> В процесі розрахунку ціни проводять маркетингове дослідження у формі опитування покупців. Респондентів спочатку опитують відносно ключових характеристик споживчої вартості товару. Далі вони дають абсолютну оцінку характеристикам за бальною системою. При цьому, кожній із характеристик присвоюють певну значимість. Їх сума повинна дорівнювати 1</a:t>
            </a:r>
            <a:r>
              <a:rPr lang="uk-UA" sz="2000" dirty="0" smtClean="0"/>
              <a:t>.</a:t>
            </a:r>
          </a:p>
          <a:p>
            <a:pPr marL="0" indent="0">
              <a:buNone/>
            </a:pPr>
            <a:r>
              <a:rPr lang="uk-UA" sz="2000" i="1" dirty="0"/>
              <a:t>Метод оцінки максимально прийнятної ціни.</a:t>
            </a:r>
            <a:r>
              <a:rPr lang="uk-UA" sz="2000" dirty="0"/>
              <a:t> При розрахунку ціни згідно із таким методом порівнюють різні ступені задоволеності та витрат, що пов’язані з використанням товару. Мотивом купівлі є отримання вигоди та користі від товару, які повинні бути більшими за його ціну</a:t>
            </a:r>
            <a:r>
              <a:rPr lang="uk-UA" sz="2000" dirty="0" smtClean="0"/>
              <a:t>.</a:t>
            </a:r>
          </a:p>
          <a:p>
            <a:pPr marL="0" indent="0">
              <a:buNone/>
            </a:pPr>
            <a:r>
              <a:rPr lang="uk-UA" sz="2000" i="1" dirty="0"/>
              <a:t>Методи з орієнтацією на попит.</a:t>
            </a:r>
            <a:r>
              <a:rPr lang="uk-UA" sz="2000" dirty="0"/>
              <a:t> Розрахунок ціни базується на врахуванні цінової чутливості покупців, тобто з урахуванням коефіцієнту цінової еластичності попиту. </a:t>
            </a:r>
          </a:p>
          <a:p>
            <a:pPr marL="0" indent="0">
              <a:buNone/>
            </a:pPr>
            <a:r>
              <a:rPr lang="uk-UA" sz="2000" i="1" dirty="0" smtClean="0"/>
              <a:t>Метод </a:t>
            </a:r>
            <a:r>
              <a:rPr lang="uk-UA" sz="2000" i="1" dirty="0"/>
              <a:t>слідування за ринковими цінами.</a:t>
            </a:r>
            <a:r>
              <a:rPr lang="uk-UA" sz="2000" dirty="0"/>
              <a:t> Продавець встановлює ціни на рівні </a:t>
            </a:r>
            <a:r>
              <a:rPr lang="uk-UA" sz="2000" dirty="0" err="1"/>
              <a:t>середньоринкової</a:t>
            </a:r>
            <a:r>
              <a:rPr lang="uk-UA" sz="2000" dirty="0"/>
              <a:t> ціни. Використовується, найчастіше, на ринках однорідних товарів: цемент, цукор тощо. </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714138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слідування за лідером.</a:t>
            </a:r>
            <a:r>
              <a:rPr lang="uk-UA" sz="2000" dirty="0"/>
              <a:t> Продавець встановлює ціни, орієнтуючись на рівень цін продавця, що має найбільшу ринкову частку – лідера галузі за рівнем продажів. Цей лідер формує ціни на найвигіднішому для себе рівні. Інші продавці, що слідують за лідером у формуванні цінової політики, вимушені тримати ціни на його рівні. </a:t>
            </a:r>
            <a:endParaRPr lang="uk-UA" sz="2000" dirty="0" smtClean="0"/>
          </a:p>
          <a:p>
            <a:pPr marL="0" indent="0">
              <a:buNone/>
            </a:pPr>
            <a:r>
              <a:rPr lang="uk-UA" sz="2000" i="1" dirty="0"/>
              <a:t>Метод змагання. </a:t>
            </a:r>
            <a:r>
              <a:rPr lang="uk-UA" sz="2000" dirty="0"/>
              <a:t>Продавець встановлює ціну в процесі змагання з конкурентами за отримання контракту. Змагання проявляється у двох формах: </a:t>
            </a:r>
          </a:p>
          <a:p>
            <a:pPr marL="0" indent="0">
              <a:buNone/>
            </a:pPr>
            <a:r>
              <a:rPr lang="uk-UA" sz="2000" dirty="0"/>
              <a:t>1) тендер (закриті торги) – ініціатором є покупець, який ставить за мету встановлення мінімальної ціни. Покупець оголошує серед продавців конкурс на закупку товару і визначає умови перемоги. Цінові пропозиції подаються на умовах комерційної таємниці. Оскільки здобувачі контракту не знають цінових пропозицій конкурентів, то контракт отримує той, хто запропонує найнижчу ціну; </a:t>
            </a:r>
          </a:p>
          <a:p>
            <a:pPr marL="0" indent="0">
              <a:buNone/>
            </a:pPr>
            <a:r>
              <a:rPr lang="uk-UA" sz="2000" dirty="0"/>
              <a:t>2) аукціон (відкриті торги) – ініціатором є продавець, який ставить за мету встановлення максимальної ціни. Сукупність покупців, реально чи віртуально присутніх на продажу, змагаються за право купівлі товару. Цінові пропозиції подаються відкрито, у присутності конкурентів. Товар отримує той, хто запропонує найвищу ціну.</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42331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a:t>1. Поняття якості продукції. Показники якості та їх класифікація</a:t>
            </a:r>
          </a:p>
          <a:p>
            <a:pPr marL="0" indent="0">
              <a:buNone/>
            </a:pPr>
            <a:r>
              <a:rPr lang="uk-UA" dirty="0"/>
              <a:t>2. Управління якістю продукції.</a:t>
            </a:r>
          </a:p>
          <a:p>
            <a:pPr marL="0" indent="0">
              <a:buNone/>
            </a:pPr>
            <a:r>
              <a:rPr lang="uk-UA" dirty="0"/>
              <a:t>3. Політика в області якості на підприємстві.</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000" b="1" i="1" dirty="0" smtClean="0">
                <a:solidFill>
                  <a:schemeClr val="bg2"/>
                </a:solidFill>
              </a:rPr>
              <a:t>1. </a:t>
            </a:r>
            <a:r>
              <a:rPr lang="uk-UA" sz="2000" b="1" dirty="0"/>
              <a:t>Поняття якості продукції. Показники якості та їх класифікація</a:t>
            </a:r>
            <a:endParaRPr lang="uk-UA" sz="2000" dirty="0"/>
          </a:p>
        </p:txBody>
      </p:sp>
      <p:sp>
        <p:nvSpPr>
          <p:cNvPr id="3" name="Місце для тексту 2"/>
          <p:cNvSpPr>
            <a:spLocks noGrp="1"/>
          </p:cNvSpPr>
          <p:nvPr>
            <p:ph type="body" sz="quarter" idx="10"/>
          </p:nvPr>
        </p:nvSpPr>
        <p:spPr>
          <a:xfrm>
            <a:off x="72433" y="427142"/>
            <a:ext cx="11712163" cy="5311081"/>
          </a:xfrm>
        </p:spPr>
        <p:txBody>
          <a:bodyPr/>
          <a:lstStyle/>
          <a:p>
            <a:pPr marL="0" indent="0">
              <a:spcBef>
                <a:spcPts val="600"/>
              </a:spcBef>
              <a:buNone/>
            </a:pPr>
            <a:r>
              <a:rPr lang="uk-UA" sz="2000" i="1" dirty="0"/>
              <a:t>Якість продукції</a:t>
            </a:r>
            <a:r>
              <a:rPr lang="uk-UA" sz="2000" dirty="0"/>
              <a:t> – сукупність її взаємопов’язаних характеристик і здатностей (можливостей) задовольняти визначені запити певних груп споживачів</a:t>
            </a:r>
            <a:r>
              <a:rPr lang="uk-UA" sz="2000" dirty="0" smtClean="0"/>
              <a:t>.</a:t>
            </a:r>
          </a:p>
          <a:p>
            <a:pPr marL="0" indent="0">
              <a:spcBef>
                <a:spcPts val="600"/>
              </a:spcBef>
              <a:buNone/>
            </a:pPr>
            <a:r>
              <a:rPr lang="uk-UA" sz="2000" dirty="0"/>
              <a:t>Поняття якості включає цілий комплекс характеристик товару: доступність, постачання, техніко-економічні характеристики, дизайн, надійність, ефективність споживання і експлуатації, ремонтопридатність, ступінь екологічності і т.п. Цих характеристик товар набуває (і проявляє) протягом всього його виробництва, реалізації і споживання чи експлуатації. </a:t>
            </a:r>
            <a:endParaRPr lang="uk-UA" sz="2000" dirty="0" smtClean="0"/>
          </a:p>
          <a:p>
            <a:pPr marL="0" indent="0">
              <a:spcBef>
                <a:spcPts val="600"/>
              </a:spcBef>
              <a:buNone/>
            </a:pPr>
            <a:r>
              <a:rPr lang="uk-UA" sz="2000" dirty="0"/>
              <a:t>Показник якості товару – це кількісна характеристика однієї чи декількох споживних властивостей товару, які обумовлюють його якість. Показник якості кількісно характеризує ступінь придатності товару задовольняти певні потреби. </a:t>
            </a:r>
            <a:endParaRPr lang="uk-UA" sz="2000" dirty="0" smtClean="0"/>
          </a:p>
          <a:p>
            <a:pPr marL="0" indent="0">
              <a:spcBef>
                <a:spcPts val="600"/>
              </a:spcBef>
              <a:buNone/>
            </a:pPr>
            <a:endParaRPr lang="uk-UA" sz="2000" dirty="0"/>
          </a:p>
          <a:p>
            <a:pPr marL="0" indent="0">
              <a:spcBef>
                <a:spcPts val="0"/>
              </a:spcBef>
              <a:buNone/>
            </a:pPr>
            <a:r>
              <a:rPr lang="uk-UA" sz="2000" dirty="0"/>
              <a:t>Показники якості конкретного товару класифікують за різними ознаками, зокрема:</a:t>
            </a:r>
          </a:p>
          <a:p>
            <a:pPr marL="0" indent="0">
              <a:spcBef>
                <a:spcPts val="0"/>
              </a:spcBef>
              <a:buNone/>
            </a:pPr>
            <a:r>
              <a:rPr lang="uk-UA" sz="2000" i="1" dirty="0" smtClean="0"/>
              <a:t>1. За </a:t>
            </a:r>
            <a:r>
              <a:rPr lang="uk-UA" sz="2000" i="1" dirty="0"/>
              <a:t>кількістю характеристик якості, які ураховуються</a:t>
            </a:r>
            <a:r>
              <a:rPr lang="uk-UA" sz="2000" i="1" dirty="0" smtClean="0"/>
              <a:t>:</a:t>
            </a:r>
          </a:p>
          <a:p>
            <a:pPr marL="0" indent="0">
              <a:spcBef>
                <a:spcPts val="0"/>
              </a:spcBef>
              <a:buNone/>
            </a:pPr>
            <a:r>
              <a:rPr lang="uk-UA" sz="2000" i="1" dirty="0" smtClean="0"/>
              <a:t>- Одиничні (</a:t>
            </a:r>
            <a:r>
              <a:rPr lang="uk-UA" sz="2000" dirty="0"/>
              <a:t>що вимірюють одну характеристику, наприклад, термін зберігання продукту, потужність двигуна </a:t>
            </a:r>
            <a:r>
              <a:rPr lang="uk-UA" sz="2000" dirty="0" smtClean="0"/>
              <a:t>автомобіля);</a:t>
            </a:r>
          </a:p>
          <a:p>
            <a:pPr marL="0" indent="0">
              <a:spcBef>
                <a:spcPts val="0"/>
              </a:spcBef>
              <a:buNone/>
            </a:pPr>
            <a:r>
              <a:rPr lang="uk-UA" sz="2000" dirty="0" smtClean="0"/>
              <a:t>- </a:t>
            </a:r>
            <a:r>
              <a:rPr lang="uk-UA" sz="2000" i="1" dirty="0" smtClean="0"/>
              <a:t>Комплексн</a:t>
            </a:r>
            <a:r>
              <a:rPr lang="uk-UA" sz="2000" dirty="0" smtClean="0"/>
              <a:t>і (</a:t>
            </a:r>
            <a:r>
              <a:rPr lang="uk-UA" sz="2000" dirty="0"/>
              <a:t>які ураховують одразу весь комплекс характеристик за прийнятою системою, наприклад, методом </a:t>
            </a:r>
            <a:r>
              <a:rPr lang="uk-UA" sz="2000" dirty="0" smtClean="0"/>
              <a:t>відстаней)</a:t>
            </a:r>
            <a:endParaRPr lang="uk-UA" sz="2000" dirty="0"/>
          </a:p>
          <a:p>
            <a:pPr marL="0" indent="0">
              <a:spcBef>
                <a:spcPts val="600"/>
              </a:spcBef>
              <a:buNone/>
            </a:pP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423081"/>
            <a:ext cx="12192000" cy="5224416"/>
          </a:xfrm>
        </p:spPr>
        <p:txBody>
          <a:bodyPr/>
          <a:lstStyle/>
          <a:p>
            <a:pPr marL="0" indent="0">
              <a:buNone/>
            </a:pPr>
            <a:r>
              <a:rPr lang="uk-UA" sz="2000" i="1" dirty="0"/>
              <a:t>2. За видом оцінки: </a:t>
            </a:r>
            <a:endParaRPr lang="uk-UA" sz="2000" dirty="0"/>
          </a:p>
          <a:p>
            <a:pPr marL="0" indent="0">
              <a:buNone/>
            </a:pPr>
            <a:r>
              <a:rPr lang="uk-UA" sz="2000" dirty="0"/>
              <a:t>- </a:t>
            </a:r>
            <a:r>
              <a:rPr lang="uk-UA" sz="2000" i="1" dirty="0"/>
              <a:t>абсолютні,</a:t>
            </a:r>
            <a:r>
              <a:rPr lang="uk-UA" sz="2000" dirty="0"/>
              <a:t> оцінюють абсолютну величину певної характеристики, наприклад, витрати палива на 100 км відстані для автомобіля; </a:t>
            </a:r>
          </a:p>
          <a:p>
            <a:pPr marL="0" indent="0">
              <a:buNone/>
            </a:pPr>
            <a:r>
              <a:rPr lang="uk-UA" sz="2000" dirty="0" smtClean="0"/>
              <a:t>- </a:t>
            </a:r>
            <a:r>
              <a:rPr lang="uk-UA" sz="2000" i="1" dirty="0" smtClean="0"/>
              <a:t>відносні</a:t>
            </a:r>
            <a:r>
              <a:rPr lang="uk-UA" sz="2000" i="1" dirty="0"/>
              <a:t>,</a:t>
            </a:r>
            <a:r>
              <a:rPr lang="uk-UA" sz="2000" dirty="0"/>
              <a:t> оцінюють певну характеристику по відношенню до іншої, наприклад, міцність матеріалів на розрив по відношенню до сталі певної марки (сталі 45). </a:t>
            </a:r>
            <a:endParaRPr lang="uk-UA" sz="2000" dirty="0" smtClean="0"/>
          </a:p>
          <a:p>
            <a:pPr marL="0" indent="0">
              <a:buNone/>
            </a:pPr>
            <a:r>
              <a:rPr lang="uk-UA" sz="2000" i="1" dirty="0"/>
              <a:t>3. За видами характеристик якості: </a:t>
            </a:r>
            <a:endParaRPr lang="uk-UA" sz="2000" dirty="0"/>
          </a:p>
          <a:p>
            <a:pPr marL="0" indent="0">
              <a:spcBef>
                <a:spcPts val="600"/>
              </a:spcBef>
              <a:buNone/>
            </a:pPr>
            <a:r>
              <a:rPr lang="uk-UA" sz="2000" i="1" dirty="0" smtClean="0"/>
              <a:t>- призначення</a:t>
            </a:r>
            <a:r>
              <a:rPr lang="uk-UA" sz="2000" i="1" dirty="0"/>
              <a:t>,</a:t>
            </a:r>
            <a:r>
              <a:rPr lang="uk-UA" sz="2000" dirty="0"/>
              <a:t> які визначають можливу сферу застосування товару, наприклад, для легкового автомобіля: потужність двигуна, максимальна швидкість, час розгону до 100 км/год, місткість салону та багажника тощо; </a:t>
            </a:r>
            <a:endParaRPr lang="uk-UA" sz="2000" dirty="0" smtClean="0"/>
          </a:p>
          <a:p>
            <a:pPr marL="0" indent="0">
              <a:spcBef>
                <a:spcPts val="600"/>
              </a:spcBef>
              <a:buNone/>
            </a:pPr>
            <a:r>
              <a:rPr lang="uk-UA" sz="2000" dirty="0"/>
              <a:t>- </a:t>
            </a:r>
            <a:r>
              <a:rPr lang="uk-UA" sz="2000" i="1" dirty="0"/>
              <a:t>технологічності,</a:t>
            </a:r>
            <a:r>
              <a:rPr lang="uk-UA" sz="2000" dirty="0"/>
              <a:t> які характеризують ступінь економічності процесу виготовлення виробу, наприклад, трудомісткість виготовлення, коефіцієнт уніфікації або коефіцієнт стандартизації, які характеризують, відповідно, частку уніфікованих та стандартизованих деталей у виробі, технологічна собівартість виробу, транспортабельність (пристосованість до транспортування певними видами транспорту, а також операцій завантаження - розвантаження); </a:t>
            </a:r>
          </a:p>
          <a:p>
            <a:pPr>
              <a:spcBef>
                <a:spcPts val="600"/>
              </a:spcBef>
              <a:buFontTx/>
              <a:buChar char="-"/>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buFontTx/>
              <a:buChar char="-"/>
            </a:pPr>
            <a:endParaRPr lang="uk-UA" sz="2000" dirty="0"/>
          </a:p>
          <a:p>
            <a:pPr marL="0" indent="0">
              <a:spcBef>
                <a:spcPts val="600"/>
              </a:spcBef>
              <a:buNone/>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p:txBody>
      </p:sp>
    </p:spTree>
    <p:extLst>
      <p:ext uri="{BB962C8B-B14F-4D97-AF65-F5344CB8AC3E}">
        <p14:creationId xmlns:p14="http://schemas.microsoft.com/office/powerpoint/2010/main" val="321037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5534" y="-1"/>
            <a:ext cx="11941791" cy="5759355"/>
          </a:xfrm>
        </p:spPr>
        <p:txBody>
          <a:bodyPr/>
          <a:lstStyle/>
          <a:p>
            <a:pPr marL="0" indent="0">
              <a:buNone/>
            </a:pPr>
            <a:r>
              <a:rPr lang="uk-UA" sz="2000" i="1" dirty="0" smtClean="0"/>
              <a:t>- надійності</a:t>
            </a:r>
            <a:r>
              <a:rPr lang="uk-UA" sz="2000" i="1" dirty="0"/>
              <a:t>,</a:t>
            </a:r>
            <a:r>
              <a:rPr lang="uk-UA" sz="2000" dirty="0"/>
              <a:t> що характеризують здатність виробу виконувати певні функції чи зберігати певні властивості протягом певного терміну, наприклад, напрацювання на відмову - час роботи чи кількість циклів використання до першої відмови (пробіг автомобіля без капітального ремонту), кількість збоїв комп’ютера протягом певного часу роботи, гарантійний термін експлуатації, термін збереження; </a:t>
            </a:r>
            <a:endParaRPr lang="uk-UA" sz="2000" dirty="0" smtClean="0"/>
          </a:p>
          <a:p>
            <a:pPr marL="0" indent="0" algn="just">
              <a:buNone/>
            </a:pPr>
            <a:r>
              <a:rPr lang="uk-UA" sz="2000" i="1" dirty="0" smtClean="0"/>
              <a:t>- ергономічності</a:t>
            </a:r>
            <a:r>
              <a:rPr lang="uk-UA" sz="2000" dirty="0"/>
              <a:t>, які характеризують ступінь врахування у виробі біологічних характеристик </a:t>
            </a:r>
            <a:r>
              <a:rPr lang="uk-UA" sz="2000" dirty="0" smtClean="0"/>
              <a:t>людини;</a:t>
            </a:r>
          </a:p>
          <a:p>
            <a:pPr marL="0" indent="0" algn="just">
              <a:buNone/>
            </a:pPr>
            <a:r>
              <a:rPr lang="uk-UA" sz="2000" i="1" dirty="0" smtClean="0"/>
              <a:t>- естетичності</a:t>
            </a:r>
            <a:r>
              <a:rPr lang="uk-UA" sz="2000" dirty="0"/>
              <a:t>, що характеризують зовнішній вигляд (дизайн товару</a:t>
            </a:r>
            <a:r>
              <a:rPr lang="uk-UA" sz="2000" dirty="0" smtClean="0"/>
              <a:t>);</a:t>
            </a:r>
          </a:p>
          <a:p>
            <a:pPr marL="0" indent="0" algn="just">
              <a:buNone/>
            </a:pPr>
            <a:r>
              <a:rPr lang="uk-UA" sz="2000" i="1" dirty="0" smtClean="0"/>
              <a:t>- економічні</a:t>
            </a:r>
            <a:r>
              <a:rPr lang="uk-UA" sz="2000" dirty="0"/>
              <a:t>, які характеризують економічність використання чи споживання товару, наприклад: витрати палива автомобілем у літрах на 100 км </a:t>
            </a:r>
            <a:r>
              <a:rPr lang="uk-UA" sz="2000" dirty="0" smtClean="0"/>
              <a:t>шляху;</a:t>
            </a:r>
          </a:p>
          <a:p>
            <a:pPr marL="0" indent="0" algn="just">
              <a:buNone/>
            </a:pPr>
            <a:r>
              <a:rPr lang="uk-UA" sz="2000" i="1" dirty="0" smtClean="0"/>
              <a:t>- патентно-правові</a:t>
            </a:r>
            <a:r>
              <a:rPr lang="uk-UA" sz="2000" dirty="0"/>
              <a:t>, що характеризують рівень патентно-правової захищеності конструкцій і технологій на державному чи міждержавному рівнях; </a:t>
            </a:r>
            <a:endParaRPr lang="uk-UA" sz="2000" dirty="0" smtClean="0"/>
          </a:p>
          <a:p>
            <a:pPr marL="0" indent="0">
              <a:buNone/>
            </a:pPr>
            <a:r>
              <a:rPr lang="uk-UA" sz="2000" i="1" dirty="0"/>
              <a:t>- екологічності</a:t>
            </a:r>
            <a:r>
              <a:rPr lang="uk-UA" sz="2000" dirty="0"/>
              <a:t>, що характеризують наявність і ступінь екодеструктивного впливу виробу на довкілля: концентрацію шкідливих домішок у виробі та викидах під час експлуатації виробу, здатність до повторного використання чи переробки, можливість утилізації; </a:t>
            </a:r>
          </a:p>
          <a:p>
            <a:pPr marL="0" indent="0">
              <a:buNone/>
            </a:pPr>
            <a:r>
              <a:rPr lang="uk-UA" sz="2000" i="1" dirty="0"/>
              <a:t>- безпеки</a:t>
            </a:r>
            <a:r>
              <a:rPr lang="uk-UA" sz="2000" dirty="0"/>
              <a:t>, які характеризують безпечність використання товару, наприклад, електрозахищеність, наявність захисної автоматики, теплозахищеність, захищеність від електромагнітного та радіаційного випромінювання, наявність аварійної сигналізації. </a:t>
            </a:r>
          </a:p>
          <a:p>
            <a:pPr algn="just">
              <a:buFontTx/>
              <a:buChar char="-"/>
            </a:pPr>
            <a:endParaRPr lang="uk-UA" sz="2000" dirty="0"/>
          </a:p>
          <a:p>
            <a:pPr algn="just">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buNone/>
            </a:pPr>
            <a:r>
              <a:rPr lang="uk-UA" sz="2000" i="1" dirty="0"/>
              <a:t>4. За методом визначення: </a:t>
            </a:r>
            <a:endParaRPr lang="uk-UA" sz="2000" dirty="0"/>
          </a:p>
          <a:p>
            <a:pPr marL="0" indent="0">
              <a:buNone/>
            </a:pPr>
            <a:r>
              <a:rPr lang="uk-UA" sz="2000" dirty="0"/>
              <a:t>- </a:t>
            </a:r>
            <a:r>
              <a:rPr lang="uk-UA" sz="2000" i="1" dirty="0"/>
              <a:t>органолептичні:</a:t>
            </a:r>
            <a:r>
              <a:rPr lang="uk-UA" sz="2000" dirty="0"/>
              <a:t> смак, запах, зовнішній вигляд. </a:t>
            </a:r>
          </a:p>
          <a:p>
            <a:r>
              <a:rPr lang="uk-UA" sz="2000" dirty="0"/>
              <a:t>- </a:t>
            </a:r>
            <a:r>
              <a:rPr lang="uk-UA" sz="2000" i="1" dirty="0"/>
              <a:t>експериментальні:</a:t>
            </a:r>
            <a:r>
              <a:rPr lang="uk-UA" sz="2000" dirty="0"/>
              <a:t> вага, твердість, швидкість, енергоспоживання, напрацювання на відмову; </a:t>
            </a:r>
          </a:p>
          <a:p>
            <a:pPr marL="0" indent="0">
              <a:buNone/>
            </a:pPr>
            <a:r>
              <a:rPr lang="uk-UA" sz="2000" dirty="0" smtClean="0"/>
              <a:t>- </a:t>
            </a:r>
            <a:r>
              <a:rPr lang="uk-UA" sz="2000" i="1" dirty="0" smtClean="0"/>
              <a:t>експертні:</a:t>
            </a:r>
            <a:r>
              <a:rPr lang="uk-UA" sz="2000" dirty="0" smtClean="0"/>
              <a:t> ступінь відповідності запитам споживачів, конкурентоспроможність, можливі обсяги споживання; </a:t>
            </a:r>
          </a:p>
          <a:p>
            <a:pPr>
              <a:buFontTx/>
              <a:buChar char="-"/>
            </a:pPr>
            <a:r>
              <a:rPr lang="uk-UA" sz="2000" i="1" dirty="0" smtClean="0"/>
              <a:t>розрахункові</a:t>
            </a:r>
            <a:r>
              <a:rPr lang="uk-UA" sz="2000" i="1" dirty="0"/>
              <a:t>:</a:t>
            </a:r>
            <a:r>
              <a:rPr lang="uk-UA" sz="2000" dirty="0"/>
              <a:t> ймовірність аварії агрегату, фокусна відстань об’єктива фотоапарата. </a:t>
            </a:r>
            <a:endParaRPr lang="uk-UA" sz="2000" dirty="0" smtClean="0"/>
          </a:p>
          <a:p>
            <a:pPr marL="0" indent="0">
              <a:buNone/>
            </a:pPr>
            <a:r>
              <a:rPr lang="uk-UA" sz="2000" i="1" dirty="0"/>
              <a:t>5. За рівнем нормування чи регламентації:</a:t>
            </a:r>
            <a:endParaRPr lang="uk-UA" sz="2000" dirty="0"/>
          </a:p>
          <a:p>
            <a:pPr marL="0" indent="0">
              <a:buNone/>
            </a:pPr>
            <a:r>
              <a:rPr lang="uk-UA" sz="2000" dirty="0"/>
              <a:t>- </a:t>
            </a:r>
            <a:r>
              <a:rPr lang="uk-UA" sz="2000" i="1" dirty="0"/>
              <a:t>нерегламентовані,</a:t>
            </a:r>
            <a:r>
              <a:rPr lang="uk-UA" sz="2000" dirty="0"/>
              <a:t> наприклад колір чи зовнішній вигляд виробу; </a:t>
            </a:r>
          </a:p>
          <a:p>
            <a:pPr marL="0" indent="0">
              <a:buNone/>
            </a:pPr>
            <a:r>
              <a:rPr lang="uk-UA" sz="2000" dirty="0"/>
              <a:t>- </a:t>
            </a:r>
            <a:r>
              <a:rPr lang="uk-UA" sz="2000" i="1" dirty="0"/>
              <a:t>регламентовані,</a:t>
            </a:r>
            <a:r>
              <a:rPr lang="uk-UA" sz="2000" dirty="0"/>
              <a:t> наприклад, стандартами підприємства (СТП); </a:t>
            </a:r>
          </a:p>
          <a:p>
            <a:pPr marL="0" indent="0">
              <a:buNone/>
            </a:pPr>
            <a:r>
              <a:rPr lang="uk-UA" sz="2000" dirty="0"/>
              <a:t>- </a:t>
            </a:r>
            <a:r>
              <a:rPr lang="uk-UA" sz="2000" i="1" dirty="0"/>
              <a:t>стандартизовані,</a:t>
            </a:r>
            <a:r>
              <a:rPr lang="uk-UA" sz="2000" dirty="0"/>
              <a:t> тобто такі, що відповідають національним чи міжнародним стандартам (так міжнародний стандарт ІSО 14000 регламентує екологічні характеристики товарів) тощо. </a:t>
            </a:r>
          </a:p>
          <a:p>
            <a:pPr marL="0" indent="0">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679369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528444"/>
          </a:xfrm>
        </p:spPr>
        <p:txBody>
          <a:bodyPr/>
          <a:lstStyle/>
          <a:p>
            <a:pPr marL="0" indent="0">
              <a:spcBef>
                <a:spcPts val="0"/>
              </a:spcBef>
              <a:buNone/>
            </a:pPr>
            <a:r>
              <a:rPr lang="uk-UA" sz="2000" dirty="0"/>
              <a:t>Складніше оцінити якість нематеріального товару — послуг внаслідок їх невідчутності та непостійності якості. Виділяють наступні параметри якості послуг, перші п’ять з яких пов’язані з якістю кінцевої послуги, а наступні п’ять — з якістю процесу її надання:</a:t>
            </a:r>
          </a:p>
          <a:p>
            <a:pPr marL="0" indent="0">
              <a:spcBef>
                <a:spcPts val="0"/>
              </a:spcBef>
              <a:buNone/>
            </a:pPr>
            <a:r>
              <a:rPr lang="uk-UA" sz="2000" dirty="0"/>
              <a:t>1) ступінь доступності — наскільки легко отримати доступ до послуги;</a:t>
            </a:r>
          </a:p>
          <a:p>
            <a:pPr marL="0" indent="0">
              <a:spcBef>
                <a:spcPts val="0"/>
              </a:spcBef>
              <a:buNone/>
            </a:pPr>
            <a:r>
              <a:rPr lang="uk-UA" sz="2000" dirty="0"/>
              <a:t>2) репутація підприємства — наскільки воно заслуговує довіри;</a:t>
            </a:r>
          </a:p>
          <a:p>
            <a:pPr marL="0" indent="0">
              <a:spcBef>
                <a:spcPts val="0"/>
              </a:spcBef>
              <a:buNone/>
            </a:pPr>
            <a:r>
              <a:rPr lang="uk-UA" sz="2000" dirty="0"/>
              <a:t>3) знання — наскільки постачальник послуг розуміє потреби споживачів;</a:t>
            </a:r>
          </a:p>
          <a:p>
            <a:pPr marL="0" indent="0">
              <a:spcBef>
                <a:spcPts val="0"/>
              </a:spcBef>
              <a:buNone/>
            </a:pPr>
            <a:r>
              <a:rPr lang="uk-UA" sz="2000" dirty="0"/>
              <a:t>4) надійність — наскільки послідовна та надійна послуга;</a:t>
            </a:r>
          </a:p>
          <a:p>
            <a:pPr marL="0" indent="0">
              <a:spcBef>
                <a:spcPts val="0"/>
              </a:spcBef>
              <a:buNone/>
            </a:pPr>
            <a:r>
              <a:rPr lang="uk-UA" sz="2000" dirty="0"/>
              <a:t>5) безпека — відсутність ризику при виробництві та споживанні послуги;</a:t>
            </a:r>
          </a:p>
          <a:p>
            <a:pPr marL="0" indent="0">
              <a:spcBef>
                <a:spcPts val="0"/>
              </a:spcBef>
              <a:buNone/>
            </a:pPr>
            <a:r>
              <a:rPr lang="uk-UA" sz="2000" dirty="0"/>
              <a:t>6) компетенція персоналу — чи є наявність певної кваліфікації та знань  для надання послуг високої якості;</a:t>
            </a:r>
          </a:p>
          <a:p>
            <a:pPr marL="0" indent="0">
              <a:spcBef>
                <a:spcPts val="0"/>
              </a:spcBef>
              <a:buNone/>
            </a:pPr>
            <a:r>
              <a:rPr lang="uk-UA" sz="2000" dirty="0"/>
              <a:t>7) рівень комунікації — наскільки добре підприємство донесли до споживачів сутність послуги;</a:t>
            </a:r>
          </a:p>
          <a:p>
            <a:pPr marL="0" indent="0">
              <a:spcBef>
                <a:spcPts val="0"/>
              </a:spcBef>
              <a:buNone/>
            </a:pPr>
            <a:r>
              <a:rPr lang="uk-UA" sz="2000" dirty="0"/>
              <a:t>8) ввічливість — чи є увага до споживача, ввічливість зі сторони персоналу;</a:t>
            </a:r>
          </a:p>
          <a:p>
            <a:pPr marL="0" indent="0">
              <a:spcBef>
                <a:spcPts val="0"/>
              </a:spcBef>
              <a:buNone/>
            </a:pPr>
            <a:r>
              <a:rPr lang="uk-UA" sz="2000" dirty="0"/>
              <a:t>9) реакція співробітників — наскільки є бажання та спроможність персоналу швидко надати послугу;</a:t>
            </a:r>
          </a:p>
          <a:p>
            <a:pPr marL="0" indent="0">
              <a:spcBef>
                <a:spcPts val="0"/>
              </a:spcBef>
              <a:buNone/>
            </a:pPr>
            <a:r>
              <a:rPr lang="uk-UA" sz="2000" dirty="0"/>
              <a:t>10) відчутні фактори — чи пов’язаний зовнішній вигляд персоналу, обстановка або інші відчутні фактори з якістю послуги.</a:t>
            </a:r>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4748"/>
            <a:ext cx="12354232" cy="5224416"/>
          </a:xfrm>
        </p:spPr>
        <p:txBody>
          <a:bodyPr/>
          <a:lstStyle/>
          <a:p>
            <a:pPr marL="0" indent="0">
              <a:buNone/>
            </a:pPr>
            <a:r>
              <a:rPr lang="uk-UA" sz="2000" dirty="0"/>
              <a:t>2. Управління якістю продукції</a:t>
            </a:r>
          </a:p>
          <a:p>
            <a:pPr marL="0" indent="0">
              <a:buNone/>
            </a:pPr>
            <a:r>
              <a:rPr lang="uk-UA" sz="2000" dirty="0"/>
              <a:t>Управління якістю продукції розуміє формування таких характеристик товару, що будуть задовольняти потреби споживачів, сприяти виділенню товару серед конкурентів та впливати на позитивний економічний ефект підприємства. Управління якістю товарів допомагає забезпечити її </a:t>
            </a:r>
            <a:r>
              <a:rPr lang="uk-UA" sz="2000" i="1" dirty="0"/>
              <a:t>постійність </a:t>
            </a:r>
            <a:r>
              <a:rPr lang="uk-UA" sz="2000" dirty="0"/>
              <a:t>— виробництво та реалізацію продукції зі встановленими та заявленими для споживача характеристиками. Постійність якості забезпечує довіру споживача, підвищує його лояльність до торгової марки.</a:t>
            </a:r>
          </a:p>
          <a:p>
            <a:pPr marL="0" indent="0">
              <a:buNone/>
            </a:pPr>
            <a:r>
              <a:rPr lang="uk-UA" sz="2000" dirty="0" smtClean="0"/>
              <a:t> </a:t>
            </a:r>
            <a:r>
              <a:rPr lang="uk-UA" sz="2000" dirty="0"/>
              <a:t>Якість виготовлення продукції оцінюється за допомогою </a:t>
            </a:r>
            <a:r>
              <a:rPr lang="uk-UA" sz="2000" i="1" dirty="0"/>
              <a:t>індексів дефектності</a:t>
            </a:r>
            <a:r>
              <a:rPr lang="uk-UA" sz="2000" dirty="0"/>
              <a:t>. </a:t>
            </a:r>
            <a:r>
              <a:rPr lang="uk-UA" sz="2000" i="1" dirty="0"/>
              <a:t>Дефект продукції</a:t>
            </a:r>
            <a:r>
              <a:rPr lang="uk-UA" sz="2000" dirty="0"/>
              <a:t> — це її кожна окрема невідповідність встановленим вимогам. </a:t>
            </a:r>
          </a:p>
          <a:p>
            <a:pPr marL="0" indent="0">
              <a:spcBef>
                <a:spcPts val="0"/>
              </a:spcBef>
              <a:buNone/>
            </a:pPr>
            <a:endParaRPr lang="uk-UA" sz="2000" i="1" dirty="0" smtClean="0"/>
          </a:p>
          <a:p>
            <a:pPr marL="0" indent="0">
              <a:spcBef>
                <a:spcPts val="0"/>
              </a:spcBef>
              <a:buNone/>
            </a:pPr>
            <a:r>
              <a:rPr lang="uk-UA" sz="2000" i="1" dirty="0" smtClean="0"/>
              <a:t>Несправність </a:t>
            </a:r>
            <a:r>
              <a:rPr lang="uk-UA" sz="2000" i="1" dirty="0"/>
              <a:t>виробу</a:t>
            </a:r>
            <a:r>
              <a:rPr lang="uk-UA" sz="2000" dirty="0"/>
              <a:t> — це такий стан виробу, при якому він в цей момент часу не відповідає хоча б одній з вимог, які установлені по відношенню до основних і другорядних параметрів</a:t>
            </a:r>
            <a:r>
              <a:rPr lang="uk-UA" sz="2000" dirty="0" smtClean="0"/>
              <a:t>.</a:t>
            </a:r>
          </a:p>
          <a:p>
            <a:pPr marL="0" indent="0">
              <a:spcBef>
                <a:spcPts val="0"/>
              </a:spcBef>
              <a:buNone/>
            </a:pPr>
            <a:endParaRPr lang="uk-UA" sz="2000" dirty="0"/>
          </a:p>
          <a:p>
            <a:pPr marL="0" indent="0">
              <a:spcBef>
                <a:spcPts val="0"/>
              </a:spcBef>
              <a:buNone/>
            </a:pPr>
            <a:r>
              <a:rPr lang="uk-UA" sz="2000" i="1" dirty="0" smtClean="0"/>
              <a:t>Показник </a:t>
            </a:r>
            <a:r>
              <a:rPr lang="uk-UA" sz="2000" i="1" dirty="0"/>
              <a:t>дефектності товару</a:t>
            </a:r>
            <a:r>
              <a:rPr lang="uk-UA" sz="2000" dirty="0"/>
              <a:t> — це середньозважена кількість дефектів, що припадає на одиницю продукції. Для розрахунку </a:t>
            </a:r>
            <a:r>
              <a:rPr lang="uk-UA" sz="2000" i="1" dirty="0"/>
              <a:t>індексу дефектності</a:t>
            </a:r>
            <a:r>
              <a:rPr lang="uk-UA" sz="2000" dirty="0"/>
              <a:t> продукції складають перелік усіх дефектів, що можуть виникнути у виготовлених виробах, і визначають вагу їх значущості. Вага дефекту встановлюється експертним або вартісним методом. </a:t>
            </a:r>
            <a:r>
              <a:rPr lang="uk-UA" sz="2000" i="1" dirty="0"/>
              <a:t>Експертний метод</a:t>
            </a:r>
            <a:r>
              <a:rPr lang="uk-UA" sz="2000" dirty="0"/>
              <a:t> базується на математичній обробці коефіцієнтів вагомості, запропонованих групою експертів. При </a:t>
            </a:r>
            <a:r>
              <a:rPr lang="uk-UA" sz="2000" i="1" dirty="0"/>
              <a:t>вартісному методі</a:t>
            </a:r>
            <a:r>
              <a:rPr lang="uk-UA" sz="2000" dirty="0"/>
              <a:t> коефіцієнти вагомості відповідають витратам на усунення дефекту.</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7" name="Прямокутник 6"/>
          <p:cNvSpPr/>
          <p:nvPr/>
        </p:nvSpPr>
        <p:spPr>
          <a:xfrm>
            <a:off x="3478572" y="5025002"/>
            <a:ext cx="5559319" cy="400110"/>
          </a:xfrm>
          <a:prstGeom prst="rect">
            <a:avLst/>
          </a:prstGeom>
        </p:spPr>
        <p:txBody>
          <a:bodyPr wrap="square">
            <a:spAutoFit/>
          </a:bodyPr>
          <a:lstStyle/>
          <a:p>
            <a:pPr algn="ctr"/>
            <a:r>
              <a:rPr lang="uk-UA" sz="2000" b="1" dirty="0"/>
              <a:t>Рис. </a:t>
            </a:r>
            <a:r>
              <a:rPr lang="en-US" sz="2000" b="1" dirty="0"/>
              <a:t>3.1</a:t>
            </a:r>
            <a:r>
              <a:rPr lang="uk-UA" sz="2000" b="1" dirty="0"/>
              <a:t>. Ланцюжок якості</a:t>
            </a:r>
          </a:p>
        </p:txBody>
      </p:sp>
      <p:pic>
        <p:nvPicPr>
          <p:cNvPr id="4" name="Рисунок 3"/>
          <p:cNvPicPr>
            <a:picLocks noChangeAspect="1"/>
          </p:cNvPicPr>
          <p:nvPr/>
        </p:nvPicPr>
        <p:blipFill>
          <a:blip r:embed="rId2"/>
          <a:stretch>
            <a:fillRect/>
          </a:stretch>
        </p:blipFill>
        <p:spPr>
          <a:xfrm>
            <a:off x="525044" y="1269242"/>
            <a:ext cx="11156160" cy="3098042"/>
          </a:xfrm>
          <a:prstGeom prst="rect">
            <a:avLst/>
          </a:prstGeom>
        </p:spPr>
      </p:pic>
    </p:spTree>
    <p:extLst>
      <p:ext uri="{BB962C8B-B14F-4D97-AF65-F5344CB8AC3E}">
        <p14:creationId xmlns:p14="http://schemas.microsoft.com/office/powerpoint/2010/main" val="3197089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20747</TotalTime>
  <Words>2317</Words>
  <Application>Microsoft Office PowerPoint</Application>
  <PresentationFormat>Широкий екран</PresentationFormat>
  <Paragraphs>442</Paragraphs>
  <Slides>20</Slides>
  <Notes>8</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20</vt:i4>
      </vt:variant>
    </vt:vector>
  </HeadingPairs>
  <TitlesOfParts>
    <vt:vector size="26" baseType="lpstr">
      <vt:lpstr>Arial</vt:lpstr>
      <vt:lpstr>Calibri</vt:lpstr>
      <vt:lpstr>Montserrat</vt:lpstr>
      <vt:lpstr>Montserrat ExtraBold</vt:lpstr>
      <vt:lpstr>Times New Roman</vt:lpstr>
      <vt:lpstr>Тема Office</vt:lpstr>
      <vt:lpstr> ЛЕКЦІЯ 3. Якість продукції та методи її оцінювання  </vt:lpstr>
      <vt:lpstr>ПЛАН</vt:lpstr>
      <vt:lpstr>1. Поняття якості продукції. Показники якості та їх класифікація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102</cp:revision>
  <dcterms:created xsi:type="dcterms:W3CDTF">2023-01-12T09:20:21Z</dcterms:created>
  <dcterms:modified xsi:type="dcterms:W3CDTF">2025-03-03T18:08:11Z</dcterms:modified>
</cp:coreProperties>
</file>