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57" r:id="rId2"/>
    <p:sldId id="272" r:id="rId3"/>
    <p:sldId id="294" r:id="rId4"/>
    <p:sldId id="273" r:id="rId5"/>
    <p:sldId id="274" r:id="rId6"/>
    <p:sldId id="258" r:id="rId7"/>
    <p:sldId id="269" r:id="rId8"/>
    <p:sldId id="270" r:id="rId9"/>
    <p:sldId id="271" r:id="rId10"/>
    <p:sldId id="260" r:id="rId11"/>
    <p:sldId id="261" r:id="rId12"/>
    <p:sldId id="262" r:id="rId13"/>
    <p:sldId id="267" r:id="rId14"/>
    <p:sldId id="259" r:id="rId15"/>
    <p:sldId id="263" r:id="rId16"/>
    <p:sldId id="264" r:id="rId17"/>
    <p:sldId id="265" r:id="rId18"/>
    <p:sldId id="266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68" r:id="rId27"/>
    <p:sldId id="275" r:id="rId28"/>
    <p:sldId id="292" r:id="rId29"/>
    <p:sldId id="293" r:id="rId30"/>
    <p:sldId id="277" r:id="rId31"/>
    <p:sldId id="278" r:id="rId32"/>
    <p:sldId id="279" r:id="rId33"/>
    <p:sldId id="280" r:id="rId34"/>
    <p:sldId id="276" r:id="rId35"/>
    <p:sldId id="281" r:id="rId36"/>
    <p:sldId id="282" r:id="rId37"/>
    <p:sldId id="283" r:id="rId38"/>
    <p:sldId id="28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8-12-05T07:26:17.474" v="39" actId="27918"/>
      <pc:docMkLst>
        <pc:docMk/>
      </pc:docMkLst>
      <pc:sldChg chg="modNotes">
        <pc:chgData name="Fake Test User" userId="SID-0" providerId="Test" clId="FakeClientId" dt="2018-12-05T07:23:37.011" v="19" actId="790"/>
        <pc:sldMkLst>
          <pc:docMk/>
          <pc:sldMk cId="1756136185" sldId="257"/>
        </pc:sldMkLst>
      </pc:sldChg>
      <pc:sldChg chg="modNotes">
        <pc:chgData name="Fake Test User" userId="SID-0" providerId="Test" clId="FakeClientId" dt="2018-12-05T07:23:39.558" v="20" actId="790"/>
        <pc:sldMkLst>
          <pc:docMk/>
          <pc:sldMk cId="3432416375" sldId="258"/>
        </pc:sldMkLst>
      </pc:sldChg>
      <pc:sldChg chg="modSp mod modNotes">
        <pc:chgData name="Fake Test User" userId="SID-0" providerId="Test" clId="FakeClientId" dt="2018-12-05T07:26:17.474" v="39" actId="27918"/>
        <pc:sldMkLst>
          <pc:docMk/>
          <pc:sldMk cId="1177092903" sldId="259"/>
        </pc:sldMkLst>
        <pc:graphicFrameChg chg="mod">
          <ac:chgData name="Fake Test User" userId="SID-0" providerId="Test" clId="FakeClientId" dt="2018-12-05T07:21:41.130" v="6" actId="27636"/>
          <ac:graphicFrameMkLst>
            <pc:docMk/>
            <pc:sldMk cId="1177092903" sldId="259"/>
            <ac:graphicFrameMk id="6" creationId="{00000000-0000-0000-0000-000000000000}"/>
          </ac:graphicFrameMkLst>
        </pc:graphicFrameChg>
      </pc:sldChg>
      <pc:sldChg chg="modNotes">
        <pc:chgData name="Fake Test User" userId="SID-0" providerId="Test" clId="FakeClientId" dt="2018-12-05T07:23:45.979" v="22" actId="790"/>
        <pc:sldMkLst>
          <pc:docMk/>
          <pc:sldMk cId="2448389070" sldId="260"/>
        </pc:sldMkLst>
      </pc:sldChg>
      <pc:sldChg chg="modNotes">
        <pc:chgData name="Fake Test User" userId="SID-0" providerId="Test" clId="FakeClientId" dt="2018-12-05T07:23:30.137" v="17" actId="790"/>
        <pc:sldMkLst>
          <pc:docMk/>
          <pc:sldMk cId="997282786" sldId="261"/>
        </pc:sldMkLst>
      </pc:sldChg>
      <pc:sldMasterChg chg="modSp modSldLayout">
        <pc:chgData name="Fake Test User" userId="SID-0" providerId="Test" clId="FakeClientId" dt="2018-12-05T07:24:50.722" v="35" actId="790"/>
        <pc:sldMasterMkLst>
          <pc:docMk/>
          <pc:sldMasterMk cId="981562976" sldId="2147483660"/>
        </pc:sldMasterMkLst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2" creationId="{00000000-0000-0000-0000-000000000000}"/>
          </ac:spMkLst>
        </pc:spChg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3" creationId="{00000000-0000-0000-0000-000000000000}"/>
          </ac:spMkLst>
        </pc:spChg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4" creationId="{00000000-0000-0000-0000-000000000000}"/>
          </ac:spMkLst>
        </pc:spChg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5" creationId="{00000000-0000-0000-0000-000000000000}"/>
          </ac:spMkLst>
        </pc:spChg>
        <pc:spChg chg="mod">
          <ac:chgData name="Fake Test User" userId="SID-0" providerId="Test" clId="FakeClientId" dt="2018-12-05T07:24:18.991" v="23" actId="790"/>
          <ac:spMkLst>
            <pc:docMk/>
            <pc:sldMasterMk cId="981562976" sldId="2147483660"/>
            <ac:spMk id="6" creationId="{00000000-0000-0000-0000-000000000000}"/>
          </ac:spMkLst>
        </pc:spChg>
        <pc:sldLayoutChg chg="modSp">
          <pc:chgData name="Fake Test User" userId="SID-0" providerId="Test" clId="FakeClientId" dt="2018-12-05T07:24:21.600" v="24" actId="790"/>
          <pc:sldLayoutMkLst>
            <pc:docMk/>
            <pc:sldMasterMk cId="981562976" sldId="2147483660"/>
            <pc:sldLayoutMk cId="2483261190" sldId="2147483661"/>
          </pc:sldLayoutMkLst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21.600" v="24" actId="790"/>
            <ac:spMkLst>
              <pc:docMk/>
              <pc:sldMasterMk cId="981562976" sldId="2147483660"/>
              <pc:sldLayoutMk cId="2483261190" sldId="2147483661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24.163" v="25" actId="790"/>
          <pc:sldLayoutMkLst>
            <pc:docMk/>
            <pc:sldMasterMk cId="981562976" sldId="2147483660"/>
            <pc:sldLayoutMk cId="1702466837" sldId="2147483662"/>
          </pc:sldLayoutMkLst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24.163" v="25" actId="790"/>
            <ac:spMkLst>
              <pc:docMk/>
              <pc:sldMasterMk cId="981562976" sldId="2147483660"/>
              <pc:sldLayoutMk cId="1702466837" sldId="2147483662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26.647" v="26" actId="790"/>
          <pc:sldLayoutMkLst>
            <pc:docMk/>
            <pc:sldMasterMk cId="981562976" sldId="2147483660"/>
            <pc:sldLayoutMk cId="1233611818" sldId="2147483663"/>
          </pc:sldLayoutMkLst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26.647" v="26" actId="790"/>
            <ac:spMkLst>
              <pc:docMk/>
              <pc:sldMasterMk cId="981562976" sldId="2147483660"/>
              <pc:sldLayoutMk cId="1233611818" sldId="2147483663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30.287" v="28" actId="790"/>
          <pc:sldLayoutMkLst>
            <pc:docMk/>
            <pc:sldMasterMk cId="981562976" sldId="2147483660"/>
            <pc:sldLayoutMk cId="1521872723" sldId="2147483664"/>
          </pc:sldLayoutMkLst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4:30.287" v="28" actId="790"/>
            <ac:spMkLst>
              <pc:docMk/>
              <pc:sldMasterMk cId="981562976" sldId="2147483660"/>
              <pc:sldLayoutMk cId="1521872723" sldId="2147483664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32.802" v="29" actId="790"/>
          <pc:sldLayoutMkLst>
            <pc:docMk/>
            <pc:sldMasterMk cId="981562976" sldId="2147483660"/>
            <pc:sldLayoutMk cId="1100924916" sldId="2147483665"/>
          </pc:sldLayoutMkLst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8" creationId="{00000000-0000-0000-0000-000000000000}"/>
            </ac:spMkLst>
          </pc:spChg>
          <pc:spChg chg="mod">
            <ac:chgData name="Fake Test User" userId="SID-0" providerId="Test" clId="FakeClientId" dt="2018-12-05T07:24:32.802" v="29" actId="790"/>
            <ac:spMkLst>
              <pc:docMk/>
              <pc:sldMasterMk cId="981562976" sldId="2147483660"/>
              <pc:sldLayoutMk cId="1100924916" sldId="2147483665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35.724" v="30" actId="790"/>
          <pc:sldLayoutMkLst>
            <pc:docMk/>
            <pc:sldMasterMk cId="981562976" sldId="2147483660"/>
            <pc:sldLayoutMk cId="918406868" sldId="2147483666"/>
          </pc:sldLayoutMkLst>
          <pc:spChg chg="mod">
            <ac:chgData name="Fake Test User" userId="SID-0" providerId="Test" clId="FakeClientId" dt="2018-12-05T07:24:35.724" v="30" actId="790"/>
            <ac:spMkLst>
              <pc:docMk/>
              <pc:sldMasterMk cId="981562976" sldId="2147483660"/>
              <pc:sldLayoutMk cId="918406868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35.724" v="30" actId="790"/>
            <ac:spMkLst>
              <pc:docMk/>
              <pc:sldMasterMk cId="981562976" sldId="2147483660"/>
              <pc:sldLayoutMk cId="918406868" sldId="2147483666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35.724" v="30" actId="790"/>
            <ac:spMkLst>
              <pc:docMk/>
              <pc:sldMasterMk cId="981562976" sldId="2147483660"/>
              <pc:sldLayoutMk cId="918406868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35.724" v="30" actId="790"/>
            <ac:spMkLst>
              <pc:docMk/>
              <pc:sldMasterMk cId="981562976" sldId="2147483660"/>
              <pc:sldLayoutMk cId="918406868" sldId="2147483666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38.239" v="31" actId="790"/>
          <pc:sldLayoutMkLst>
            <pc:docMk/>
            <pc:sldMasterMk cId="981562976" sldId="2147483660"/>
            <pc:sldLayoutMk cId="2497625034" sldId="2147483667"/>
          </pc:sldLayoutMkLst>
          <pc:spChg chg="mod">
            <ac:chgData name="Fake Test User" userId="SID-0" providerId="Test" clId="FakeClientId" dt="2018-12-05T07:24:38.239" v="31" actId="790"/>
            <ac:spMkLst>
              <pc:docMk/>
              <pc:sldMasterMk cId="981562976" sldId="2147483660"/>
              <pc:sldLayoutMk cId="2497625034" sldId="2147483667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38.239" v="31" actId="790"/>
            <ac:spMkLst>
              <pc:docMk/>
              <pc:sldMasterMk cId="981562976" sldId="2147483660"/>
              <pc:sldLayoutMk cId="2497625034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38.239" v="31" actId="790"/>
            <ac:spMkLst>
              <pc:docMk/>
              <pc:sldMasterMk cId="981562976" sldId="2147483660"/>
              <pc:sldLayoutMk cId="2497625034" sldId="2147483667"/>
              <ac:spMk id="4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40.645" v="32" actId="790"/>
          <pc:sldLayoutMkLst>
            <pc:docMk/>
            <pc:sldMasterMk cId="981562976" sldId="2147483660"/>
            <pc:sldLayoutMk cId="943659482" sldId="2147483668"/>
          </pc:sldLayoutMkLst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4:40.645" v="32" actId="790"/>
            <ac:spMkLst>
              <pc:docMk/>
              <pc:sldMasterMk cId="981562976" sldId="2147483660"/>
              <pc:sldLayoutMk cId="943659482" sldId="2147483668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42.911" v="33" actId="790"/>
          <pc:sldLayoutMkLst>
            <pc:docMk/>
            <pc:sldMasterMk cId="981562976" sldId="2147483660"/>
            <pc:sldLayoutMk cId="2522290163" sldId="2147483669"/>
          </pc:sldLayoutMkLst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24:42.911" v="33" actId="790"/>
            <ac:spMkLst>
              <pc:docMk/>
              <pc:sldMasterMk cId="981562976" sldId="2147483660"/>
              <pc:sldLayoutMk cId="2522290163" sldId="2147483669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45.395" v="34" actId="790"/>
          <pc:sldLayoutMkLst>
            <pc:docMk/>
            <pc:sldMasterMk cId="981562976" sldId="2147483660"/>
            <pc:sldLayoutMk cId="63179575" sldId="2147483670"/>
          </pc:sldLayoutMkLst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45.395" v="34" actId="790"/>
            <ac:spMkLst>
              <pc:docMk/>
              <pc:sldMasterMk cId="981562976" sldId="2147483660"/>
              <pc:sldLayoutMk cId="63179575" sldId="2147483670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24:50.722" v="35" actId="790"/>
          <pc:sldLayoutMkLst>
            <pc:docMk/>
            <pc:sldMasterMk cId="981562976" sldId="2147483660"/>
            <pc:sldLayoutMk cId="2446235546" sldId="2147483671"/>
          </pc:sldLayoutMkLst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24:50.722" v="35" actId="790"/>
            <ac:spMkLst>
              <pc:docMk/>
              <pc:sldMasterMk cId="981562976" sldId="2147483660"/>
              <pc:sldLayoutMk cId="2446235546" sldId="2147483671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D8150B0-C35F-4E62-B122-05A7C96C5AE7}" type="datetime1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15608A6-EAD2-40F7-893B-DE2E383BC1EA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762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E127F4-C264-4543-BD80-137291281E4F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9C2E31-907D-4644-80F2-4DB295C0E17F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AB43BC-686C-4CEC-9DA8-9B2BEB43AA1A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AB3C9B-AE9B-439B-9E20-F24831A15E96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DBE9FC-B4AC-4E2B-91EA-A354D93F61B0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74750"/>
            <a:ext cx="10515600" cy="1325563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838200" y="1835250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172200" y="1835250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65975"/>
            <a:ext cx="3276600" cy="365125"/>
          </a:xfrm>
        </p:spPr>
        <p:txBody>
          <a:bodyPr rtlCol="0"/>
          <a:lstStyle/>
          <a:p>
            <a:pPr rtl="0"/>
            <a:fld id="{D8A81E54-0148-46E1-A385-A96B314ED149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648200" y="6365975"/>
            <a:ext cx="2895600" cy="365125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65975"/>
            <a:ext cx="3276600" cy="365125"/>
          </a:xfrm>
        </p:spPr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A82A16-18C9-4732-B382-332A3DE30819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50E1DB-5DAB-47E7-83F0-6E088267881B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B7FD50-AE85-4CDD-AB16-2C416C3F25D1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4D1ED4-4F87-478C-9B35-196DA1DDA9C6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Рисунок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A1652B-2F39-4CD7-8505-DDFED18FA6B4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675DEDD-3455-4CE7-8CE4-563838EEED28}" type="datetime1">
              <a:rPr lang="ru-RU" noProof="0" smtClean="0"/>
              <a:t>06.02.2023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041399"/>
            <a:ext cx="10280073" cy="2400069"/>
          </a:xfrm>
        </p:spPr>
        <p:txBody>
          <a:bodyPr rtlCol="0"/>
          <a:lstStyle/>
          <a:p>
            <a:pPr rtl="0"/>
            <a:r>
              <a:rPr lang="ru" dirty="0" smtClean="0"/>
              <a:t>Основи комунікативної діяльності</a:t>
            </a:r>
            <a:endParaRPr lang="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r>
              <a:rPr lang="uk-UA" dirty="0" smtClean="0"/>
              <a:t>1. Предмет </a:t>
            </a:r>
            <a:r>
              <a:rPr lang="uk-UA" dirty="0"/>
              <a:t>і об’єкт </a:t>
            </a:r>
            <a:r>
              <a:rPr lang="en-US" dirty="0" smtClean="0"/>
              <a:t>PR </a:t>
            </a:r>
            <a:r>
              <a:rPr lang="uk-UA" dirty="0" smtClean="0"/>
              <a:t>як </a:t>
            </a:r>
            <a:r>
              <a:rPr lang="uk-UA" dirty="0"/>
              <a:t>науки та управлінської </a:t>
            </a:r>
            <a:r>
              <a:rPr lang="uk-UA" dirty="0" smtClean="0"/>
              <a:t>діяльності.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/>
              <a:t>та структура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громадськістю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uk-UA" dirty="0" smtClean="0"/>
              <a:t>Основні категорії </a:t>
            </a:r>
            <a:r>
              <a:rPr lang="en-US" dirty="0" smtClean="0"/>
              <a:t>PR.</a:t>
            </a:r>
            <a:endParaRPr lang="uk-UA" dirty="0" smtClean="0"/>
          </a:p>
          <a:p>
            <a:r>
              <a:rPr lang="en-US" dirty="0" smtClean="0"/>
              <a:t>4. </a:t>
            </a:r>
            <a:r>
              <a:rPr lang="uk-UA" dirty="0" smtClean="0"/>
              <a:t>Ролі </a:t>
            </a:r>
            <a:r>
              <a:rPr lang="en-US" dirty="0" smtClean="0"/>
              <a:t>PR.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Public </a:t>
            </a:r>
            <a:r>
              <a:rPr lang="en-US" dirty="0"/>
              <a:t>Relations </a:t>
            </a:r>
            <a:r>
              <a:rPr lang="uk-UA" dirty="0" smtClean="0"/>
              <a:t>сьогодні </a:t>
            </a:r>
            <a:r>
              <a:rPr lang="uk-UA" dirty="0"/>
              <a:t>– це інструмент формування інформаційного простору. Його головну сутність можна визначити як консалтинг, </a:t>
            </a:r>
            <a:r>
              <a:rPr lang="uk-UA" dirty="0" smtClean="0"/>
              <a:t>тобто</a:t>
            </a:r>
            <a:r>
              <a:rPr lang="en-US" dirty="0" smtClean="0"/>
              <a:t> </a:t>
            </a:r>
            <a:r>
              <a:rPr lang="uk-UA" dirty="0" smtClean="0"/>
              <a:t>робота </a:t>
            </a:r>
            <a:r>
              <a:rPr lang="uk-UA" dirty="0"/>
              <a:t>з осмислення ситуації, прогнозування та моделювання управлінських рішень через розвиток комунікації між суб’єктом ПР і громадськістю (зовнішньою та внутрішньою).</a:t>
            </a:r>
          </a:p>
          <a:p>
            <a:pPr algn="just"/>
            <a:r>
              <a:rPr lang="en-US" dirty="0"/>
              <a:t>PR</a:t>
            </a:r>
            <a:r>
              <a:rPr lang="uk-UA" dirty="0" smtClean="0"/>
              <a:t> </a:t>
            </a:r>
            <a:r>
              <a:rPr lang="uk-UA" dirty="0"/>
              <a:t>не тільки забезпечує успіх компанії в сьогоденні, але і </a:t>
            </a:r>
            <a:r>
              <a:rPr lang="uk-UA" dirty="0" smtClean="0"/>
              <a:t>знижує</a:t>
            </a:r>
            <a:r>
              <a:rPr lang="en-US" dirty="0" smtClean="0"/>
              <a:t> </a:t>
            </a:r>
            <a:r>
              <a:rPr lang="uk-UA" dirty="0" smtClean="0"/>
              <a:t>можливість </a:t>
            </a:r>
            <a:r>
              <a:rPr lang="uk-UA" dirty="0"/>
              <a:t>виникнення конфліктних ситуацій у майбутньому, виступаючи каталізатором конкурентоспроможного бізнесу та його соціальною страховкою.</a:t>
            </a:r>
          </a:p>
        </p:txBody>
      </p:sp>
    </p:spTree>
    <p:extLst>
      <p:ext uri="{BB962C8B-B14F-4D97-AF65-F5344CB8AC3E}">
        <p14:creationId xmlns:p14="http://schemas.microsoft.com/office/powerpoint/2010/main" val="2547113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Пабліситі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dirty="0"/>
              <a:t>Пабліситі</a:t>
            </a:r>
            <a:r>
              <a:rPr lang="uk-UA" dirty="0"/>
              <a:t> – це форма просування, яка доносить певну інформацію і оголошення до потрібної аудиторії. Робота з пресою є </a:t>
            </a:r>
            <a:r>
              <a:rPr lang="uk-UA" dirty="0" smtClean="0"/>
              <a:t>певною</a:t>
            </a:r>
            <a:r>
              <a:rPr lang="en-US" dirty="0" smtClean="0"/>
              <a:t> </a:t>
            </a:r>
            <a:r>
              <a:rPr lang="uk-UA" dirty="0" smtClean="0"/>
              <a:t>сферою </a:t>
            </a:r>
            <a:r>
              <a:rPr lang="uk-UA" dirty="0" err="1"/>
              <a:t>зв’язків</a:t>
            </a:r>
            <a:r>
              <a:rPr lang="uk-UA" dirty="0"/>
              <a:t> зі ЗМІ, яка полягає у передаванні інформації в </a:t>
            </a:r>
            <a:r>
              <a:rPr lang="uk-UA" dirty="0" smtClean="0"/>
              <a:t>пресу,</a:t>
            </a:r>
            <a:r>
              <a:rPr lang="en-US" dirty="0" smtClean="0"/>
              <a:t> </a:t>
            </a:r>
            <a:r>
              <a:rPr lang="uk-UA" dirty="0" smtClean="0"/>
              <a:t>відповідях </a:t>
            </a:r>
            <a:r>
              <a:rPr lang="uk-UA" dirty="0"/>
              <a:t>на запити видань та залучення коментарів експертів.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1519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Різниця </a:t>
            </a:r>
            <a:r>
              <a:rPr lang="uk-UA" dirty="0"/>
              <a:t>між </a:t>
            </a:r>
            <a:r>
              <a:rPr lang="en-US" dirty="0"/>
              <a:t>PR</a:t>
            </a:r>
            <a:r>
              <a:rPr lang="uk-UA" dirty="0"/>
              <a:t> і рекламою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Стратегічне завдання</a:t>
            </a:r>
            <a:r>
              <a:rPr lang="en-US" dirty="0" smtClean="0"/>
              <a:t> </a:t>
            </a:r>
            <a:r>
              <a:rPr lang="uk-UA" dirty="0" smtClean="0"/>
              <a:t>реклами </a:t>
            </a:r>
            <a:r>
              <a:rPr lang="uk-UA" dirty="0"/>
              <a:t>зводиться до створення бажання, мотивування попиту на товари. Стратегічним же покликанням ПР є формування довіри, на </a:t>
            </a:r>
            <a:r>
              <a:rPr lang="uk-UA" dirty="0" smtClean="0"/>
              <a:t>основі</a:t>
            </a:r>
            <a:r>
              <a:rPr lang="en-US" dirty="0" smtClean="0"/>
              <a:t> </a:t>
            </a:r>
            <a:r>
              <a:rPr lang="uk-UA" dirty="0" smtClean="0"/>
              <a:t>чого </a:t>
            </a:r>
            <a:r>
              <a:rPr lang="uk-UA" dirty="0"/>
              <a:t>тільки й може виникнути позитивне ставлення до організації. Реклама у вигляді сплаченого часу або площі в засобах масової </a:t>
            </a:r>
            <a:r>
              <a:rPr lang="uk-UA" dirty="0" smtClean="0"/>
              <a:t>інформації</a:t>
            </a:r>
            <a:r>
              <a:rPr lang="en-US" dirty="0" smtClean="0"/>
              <a:t> </a:t>
            </a:r>
            <a:r>
              <a:rPr lang="uk-UA" dirty="0" smtClean="0"/>
              <a:t>може </a:t>
            </a:r>
            <a:r>
              <a:rPr lang="uk-UA" dirty="0"/>
              <a:t>виступати інструментом </a:t>
            </a:r>
            <a:r>
              <a:rPr lang="en-US" dirty="0" smtClean="0"/>
              <a:t>PR</a:t>
            </a:r>
            <a:r>
              <a:rPr lang="uk-UA" dirty="0" smtClean="0"/>
              <a:t> </a:t>
            </a:r>
            <a:r>
              <a:rPr lang="uk-UA" dirty="0"/>
              <a:t>як доповнення до пабліситі, </a:t>
            </a:r>
            <a:r>
              <a:rPr lang="uk-UA" dirty="0" smtClean="0"/>
              <a:t>акцій</a:t>
            </a:r>
            <a:r>
              <a:rPr lang="en-US" dirty="0" smtClean="0"/>
              <a:t> </a:t>
            </a:r>
            <a:r>
              <a:rPr lang="uk-UA" dirty="0" smtClean="0"/>
              <a:t>просування </a:t>
            </a:r>
            <a:r>
              <a:rPr lang="uk-UA" dirty="0"/>
              <a:t>та прес-посередництва.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770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308981"/>
              </p:ext>
            </p:extLst>
          </p:nvPr>
        </p:nvGraphicFramePr>
        <p:xfrm>
          <a:off x="713509" y="786534"/>
          <a:ext cx="10515600" cy="52222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06469852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1609383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052684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Характеристика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Реклама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1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Використання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мас-медіа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Купівля</a:t>
                      </a:r>
                      <a:r>
                        <a:rPr lang="ru-RU" dirty="0" smtClean="0"/>
                        <a:t> часу і простору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Висвітлення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пресою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377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Контроль повідомлень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Жорсткий контроль змісту і часу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Порівняно легкий контроль 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36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Довіра до повідомлення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Порівняно низька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Порівняно висока 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113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Тип цільової аудиторії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Вузька цільова аудиторія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Обмежена цільова аудиторія 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35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Фокус діяльності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Орієнтація на ринок чи продаж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Орієнтація на стосунки чи ситуацію 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772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Часова шкала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Порівняно короткочасна мета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Як короткочасна, так і довгочасна мета 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462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Оцінка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Встановлені техніки вимірювання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Порівняно обмежені методи оцінки 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089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Оплата агенції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Отримують комісійні від </a:t>
                      </a:r>
                      <a:r>
                        <a:rPr lang="uk-UA" dirty="0" err="1" smtClean="0"/>
                        <a:t>масмедіа</a:t>
                      </a:r>
                      <a:r>
                        <a:rPr lang="uk-UA" dirty="0" smtClean="0"/>
                        <a:t>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Отримують гонорар за витрачений час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73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687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Об’єкт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dirty="0"/>
              <a:t>— система реальних </a:t>
            </a:r>
            <a:r>
              <a:rPr lang="uk-UA" dirty="0" err="1"/>
              <a:t>зв’язків</a:t>
            </a:r>
            <a:r>
              <a:rPr lang="uk-UA" dirty="0"/>
              <a:t> суб’єктів управління та суспільної діяльності </a:t>
            </a:r>
            <a:r>
              <a:rPr lang="uk-UA" dirty="0" smtClean="0"/>
              <a:t>з</a:t>
            </a:r>
            <a:r>
              <a:rPr lang="en-US" dirty="0" smtClean="0"/>
              <a:t> </a:t>
            </a:r>
            <a:r>
              <a:rPr lang="uk-UA" dirty="0" smtClean="0"/>
              <a:t>громадськістю</a:t>
            </a:r>
            <a:r>
              <a:rPr lang="uk-UA" dirty="0"/>
              <a:t>.</a:t>
            </a:r>
          </a:p>
          <a:p>
            <a:pPr algn="just"/>
            <a:r>
              <a:rPr lang="uk-UA" b="1" dirty="0">
                <a:solidFill>
                  <a:srgbClr val="FF0000"/>
                </a:solidFill>
              </a:rPr>
              <a:t>Предметом ПР </a:t>
            </a:r>
            <a:r>
              <a:rPr lang="uk-UA" dirty="0"/>
              <a:t>є сутність та елементи системи </a:t>
            </a:r>
            <a:r>
              <a:rPr lang="uk-UA" dirty="0" err="1"/>
              <a:t>зв’язків</a:t>
            </a:r>
            <a:r>
              <a:rPr lang="uk-UA" dirty="0"/>
              <a:t> з громадськістю, громадська </a:t>
            </a:r>
            <a:r>
              <a:rPr lang="uk-UA" dirty="0" smtClean="0"/>
              <a:t>думка,</a:t>
            </a:r>
            <a:r>
              <a:rPr lang="en-US" dirty="0" smtClean="0"/>
              <a:t> </a:t>
            </a:r>
            <a:r>
              <a:rPr lang="uk-UA" dirty="0" smtClean="0"/>
              <a:t>закономірності </a:t>
            </a:r>
            <a:r>
              <a:rPr lang="uk-UA" dirty="0"/>
              <a:t>та випадковості їх виникнення, функціонування й розвитку, принципи та </a:t>
            </a:r>
            <a:r>
              <a:rPr lang="uk-UA" dirty="0" smtClean="0"/>
              <a:t>методи</a:t>
            </a:r>
            <a:r>
              <a:rPr lang="en-US" dirty="0" smtClean="0"/>
              <a:t> </a:t>
            </a:r>
            <a:r>
              <a:rPr lang="uk-UA" dirty="0" smtClean="0"/>
              <a:t>управління </a:t>
            </a:r>
            <a:r>
              <a:rPr lang="uk-UA" dirty="0"/>
              <a:t>ними.</a:t>
            </a:r>
          </a:p>
        </p:txBody>
      </p:sp>
    </p:spTree>
    <p:extLst>
      <p:ext uri="{BB962C8B-B14F-4D97-AF65-F5344CB8AC3E}">
        <p14:creationId xmlns:p14="http://schemas.microsoft.com/office/powerpoint/2010/main" val="2515863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000" b="1" dirty="0">
                <a:solidFill>
                  <a:srgbClr val="FF0000"/>
                </a:solidFill>
              </a:rPr>
              <a:t>Генеральна мета </a:t>
            </a:r>
            <a:r>
              <a:rPr lang="en-US" sz="2000" b="1" dirty="0" smtClean="0">
                <a:solidFill>
                  <a:srgbClr val="FF0000"/>
                </a:solidFill>
              </a:rPr>
              <a:t>PR</a:t>
            </a:r>
            <a:r>
              <a:rPr lang="uk-UA" sz="2000" b="1" dirty="0" smtClean="0">
                <a:solidFill>
                  <a:srgbClr val="FF0000"/>
                </a:solidFill>
              </a:rPr>
              <a:t> </a:t>
            </a:r>
            <a:r>
              <a:rPr lang="uk-UA" sz="2000" dirty="0"/>
              <a:t>– формування ситуації успіху фірми в суспільстві.</a:t>
            </a:r>
          </a:p>
          <a:p>
            <a:pPr algn="just"/>
            <a:r>
              <a:rPr lang="uk-UA" sz="2000" dirty="0"/>
              <a:t>Серед основних </a:t>
            </a:r>
            <a:r>
              <a:rPr lang="uk-UA" sz="2000" b="1" dirty="0"/>
              <a:t>цілей</a:t>
            </a:r>
            <a:r>
              <a:rPr lang="uk-UA" sz="2000" dirty="0"/>
              <a:t> можна назвати такі:</a:t>
            </a:r>
          </a:p>
          <a:p>
            <a:pPr marL="0" indent="0" algn="just">
              <a:buNone/>
            </a:pPr>
            <a:r>
              <a:rPr lang="uk-UA" sz="2000" dirty="0"/>
              <a:t>1. </a:t>
            </a:r>
            <a:r>
              <a:rPr lang="uk-UA" sz="2000" b="1" i="1" dirty="0"/>
              <a:t>Позиціонування об’єкта </a:t>
            </a:r>
            <a:r>
              <a:rPr lang="en-US" sz="2000" b="1" i="1" dirty="0" smtClean="0"/>
              <a:t>PR</a:t>
            </a:r>
            <a:r>
              <a:rPr lang="uk-UA" sz="2000" b="1" i="1" dirty="0" smtClean="0"/>
              <a:t> </a:t>
            </a:r>
            <a:r>
              <a:rPr lang="uk-UA" sz="2000" dirty="0" smtClean="0"/>
              <a:t>– </a:t>
            </a:r>
            <a:r>
              <a:rPr lang="uk-UA" sz="2000" dirty="0"/>
              <a:t>створення, відтворення та підтримка </a:t>
            </a:r>
            <a:r>
              <a:rPr lang="uk-UA" sz="2000" dirty="0" smtClean="0"/>
              <a:t>зрозумілого,</a:t>
            </a:r>
            <a:r>
              <a:rPr lang="en-US" sz="2000" dirty="0" smtClean="0"/>
              <a:t> </a:t>
            </a:r>
            <a:r>
              <a:rPr lang="uk-UA" sz="2000" dirty="0" smtClean="0"/>
              <a:t>сприятливого </a:t>
            </a:r>
            <a:r>
              <a:rPr lang="uk-UA" sz="2000" dirty="0"/>
              <a:t>і керованого іміджу.</a:t>
            </a:r>
          </a:p>
          <a:p>
            <a:pPr marL="0" indent="0" algn="just">
              <a:buNone/>
            </a:pPr>
            <a:r>
              <a:rPr lang="uk-UA" sz="2000" dirty="0"/>
              <a:t>2. </a:t>
            </a:r>
            <a:r>
              <a:rPr lang="uk-UA" sz="2000" b="1" i="1" dirty="0"/>
              <a:t>Підвищення іміджу </a:t>
            </a:r>
            <a:r>
              <a:rPr lang="uk-UA" sz="2000" dirty="0"/>
              <a:t>– після кваліфіковано виконаного позиціонування можна перейти до підвищення (піднесення) іміджу, використовуючи ранги показників іміджу і </a:t>
            </a:r>
            <a:r>
              <a:rPr lang="uk-UA" sz="2000" dirty="0" err="1"/>
              <a:t>ранжуючи</a:t>
            </a:r>
            <a:r>
              <a:rPr lang="uk-UA" sz="2000" dirty="0"/>
              <a:t> їх за ступенем значущості.</a:t>
            </a:r>
          </a:p>
          <a:p>
            <a:pPr marL="0" indent="0" algn="just">
              <a:buNone/>
            </a:pPr>
            <a:r>
              <a:rPr lang="uk-UA" sz="2000" dirty="0"/>
              <a:t>3. </a:t>
            </a:r>
            <a:r>
              <a:rPr lang="uk-UA" sz="2000" b="1" i="1" dirty="0"/>
              <a:t>Антиреклама</a:t>
            </a:r>
            <a:r>
              <a:rPr lang="uk-UA" sz="2000" dirty="0"/>
              <a:t>, тобто зниження іміджу. Знижувати імідж легше, ніж підносити, тобто, позиціонувати гідності. Метою </a:t>
            </a:r>
            <a:r>
              <a:rPr lang="uk-UA" sz="2000" dirty="0" smtClean="0"/>
              <a:t>антиреклами</a:t>
            </a:r>
            <a:r>
              <a:rPr lang="en-US" sz="2000" dirty="0" smtClean="0"/>
              <a:t> </a:t>
            </a:r>
            <a:r>
              <a:rPr lang="uk-UA" sz="2000" dirty="0" smtClean="0"/>
              <a:t>може </a:t>
            </a:r>
            <a:r>
              <a:rPr lang="uk-UA" sz="2000" dirty="0"/>
              <a:t>бути, наприклад, зменшення припливу клієнтів у тому </a:t>
            </a:r>
            <a:r>
              <a:rPr lang="uk-UA" sz="2000" dirty="0" smtClean="0"/>
              <a:t>випадку,</a:t>
            </a:r>
            <a:r>
              <a:rPr lang="en-US" sz="2000" dirty="0" smtClean="0"/>
              <a:t> </a:t>
            </a:r>
            <a:r>
              <a:rPr lang="uk-UA" sz="2000" dirty="0" smtClean="0"/>
              <a:t>якщо </a:t>
            </a:r>
            <a:r>
              <a:rPr lang="uk-UA" sz="2000" dirty="0"/>
              <a:t>фірма не в змозі всіх задовольнити, а відмовити небажано. </a:t>
            </a:r>
            <a:r>
              <a:rPr lang="uk-UA" sz="2000" dirty="0" smtClean="0"/>
              <a:t>У</a:t>
            </a:r>
            <a:r>
              <a:rPr lang="en-US" sz="2000" dirty="0" smtClean="0"/>
              <a:t> </a:t>
            </a:r>
            <a:r>
              <a:rPr lang="uk-UA" sz="2000" dirty="0" smtClean="0"/>
              <a:t>цьому </a:t>
            </a:r>
            <a:r>
              <a:rPr lang="uk-UA" sz="2000" dirty="0"/>
              <a:t>випадку потрібно роз’яснювати клієнтам існуючі проблеми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639935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/>
              <a:t>4. </a:t>
            </a:r>
            <a:r>
              <a:rPr lang="uk-UA" b="1" i="1" dirty="0" smtClean="0"/>
              <a:t>Відшарування </a:t>
            </a:r>
            <a:r>
              <a:rPr lang="uk-UA" b="1" i="1" dirty="0"/>
              <a:t>від конкурентів </a:t>
            </a:r>
            <a:r>
              <a:rPr lang="uk-UA" dirty="0"/>
              <a:t>– як правило, це комбінація піднесення одного іміджу при зниженні іншого (або позиціонування свого об’єкта </a:t>
            </a:r>
            <a:r>
              <a:rPr lang="en-US" dirty="0" smtClean="0"/>
              <a:t>PR</a:t>
            </a:r>
            <a:r>
              <a:rPr lang="uk-UA" dirty="0" smtClean="0"/>
              <a:t> </a:t>
            </a:r>
            <a:r>
              <a:rPr lang="uk-UA" dirty="0"/>
              <a:t>на тлі конкурентів). </a:t>
            </a:r>
            <a:r>
              <a:rPr lang="uk-UA" dirty="0" smtClean="0"/>
              <a:t>Відшарування </a:t>
            </a:r>
            <a:r>
              <a:rPr lang="uk-UA" dirty="0"/>
              <a:t>може бути </a:t>
            </a:r>
            <a:r>
              <a:rPr lang="uk-UA" dirty="0" smtClean="0"/>
              <a:t>явним </a:t>
            </a:r>
            <a:r>
              <a:rPr lang="uk-UA" dirty="0"/>
              <a:t>та </a:t>
            </a:r>
            <a:r>
              <a:rPr lang="uk-UA" dirty="0" smtClean="0"/>
              <a:t>прихованим </a:t>
            </a:r>
            <a:r>
              <a:rPr lang="uk-UA" dirty="0"/>
              <a:t>(наприклад, навіщо пити погану каву, якщо можна пити хороший чай).</a:t>
            </a:r>
          </a:p>
          <a:p>
            <a:pPr marL="0" indent="0" algn="just">
              <a:buNone/>
            </a:pPr>
            <a:r>
              <a:rPr lang="uk-UA" dirty="0"/>
              <a:t>5. </a:t>
            </a:r>
            <a:r>
              <a:rPr lang="uk-UA" b="1" i="1" dirty="0" err="1"/>
              <a:t>Контрреклама</a:t>
            </a:r>
            <a:r>
              <a:rPr lang="uk-UA" dirty="0"/>
              <a:t> – відновлення випадково зниженого іміджу. Спростування недобросовісної (неетичної, свідомо помилкової) й іншої реклами конкурентів. </a:t>
            </a:r>
            <a:r>
              <a:rPr lang="uk-UA" dirty="0" err="1"/>
              <a:t>Контрреклама</a:t>
            </a:r>
            <a:r>
              <a:rPr lang="uk-UA" dirty="0"/>
              <a:t> поширюється з метою ліквідації негативних наслідків недобросовісної реклами, усунення суперечностей. </a:t>
            </a:r>
            <a:r>
              <a:rPr lang="uk-UA" dirty="0" err="1"/>
              <a:t>Контрреклама</a:t>
            </a:r>
            <a:r>
              <a:rPr lang="uk-UA" dirty="0"/>
              <a:t> обов’язково має бути дана вчасно, тоді вона удвічі ефективна.</a:t>
            </a:r>
          </a:p>
          <a:p>
            <a:pPr marL="0" indent="0" algn="just">
              <a:buNone/>
            </a:pPr>
            <a:r>
              <a:rPr lang="uk-UA" dirty="0"/>
              <a:t>6. </a:t>
            </a:r>
            <a:r>
              <a:rPr lang="uk-UA" b="1" i="1" dirty="0"/>
              <a:t>Вивчення впливу зовнішнього середовища на діяльність організації</a:t>
            </a:r>
            <a:r>
              <a:rPr lang="uk-UA" dirty="0"/>
              <a:t>: </a:t>
            </a:r>
            <a:r>
              <a:rPr lang="uk-UA" dirty="0" err="1"/>
              <a:t>відстежування</a:t>
            </a:r>
            <a:r>
              <a:rPr lang="uk-UA" dirty="0"/>
              <a:t> змін у державній політиці, міжнародному положенні, громадській думці, настрої мас – потенційних користувачів; дослідження демографічних, культурно-етичних та інших факторів; подолання «бар’єру недовіри» до організації та її продукції шляхом впливу на стереотипи і свідомість людей; пошук, вивчення і виявлення спонсорів та інвесторів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1044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320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/>
              <a:t>Основн</a:t>
            </a:r>
            <a:r>
              <a:rPr lang="uk-UA" sz="4000" dirty="0"/>
              <a:t>і</a:t>
            </a:r>
            <a:r>
              <a:rPr lang="uk-UA" sz="4000" dirty="0" smtClean="0"/>
              <a:t> завдання </a:t>
            </a:r>
            <a:r>
              <a:rPr lang="en-US" sz="4000" dirty="0" smtClean="0"/>
              <a:t>PR</a:t>
            </a:r>
            <a:r>
              <a:rPr lang="uk-UA" sz="4000" dirty="0" smtClean="0"/>
              <a:t> </a:t>
            </a:r>
            <a:r>
              <a:rPr lang="uk-UA" sz="4000" dirty="0"/>
              <a:t>як науки та </a:t>
            </a:r>
            <a:r>
              <a:rPr lang="uk-UA" sz="4000" dirty="0" smtClean="0"/>
              <a:t>мистецтва: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/>
              <a:t>. Вивчення, аналіз та управління суспільною думкою.</a:t>
            </a:r>
          </a:p>
          <a:p>
            <a:pPr marL="0" indent="0" algn="just">
              <a:buNone/>
            </a:pPr>
            <a:r>
              <a:rPr lang="uk-UA" dirty="0"/>
              <a:t>2. Аналіз і регулювання суспільних відносин інформативними методами.</a:t>
            </a:r>
          </a:p>
          <a:p>
            <a:pPr marL="0" indent="0" algn="just">
              <a:buNone/>
            </a:pPr>
            <a:r>
              <a:rPr lang="uk-UA" dirty="0"/>
              <a:t>3. Висвітлення урядових відносин, забезпечення двостороннього спілкування на </a:t>
            </a:r>
            <a:r>
              <a:rPr lang="uk-UA" dirty="0" smtClean="0"/>
              <a:t>основі правдивої</a:t>
            </a:r>
            <a:r>
              <a:rPr lang="uk-UA" dirty="0"/>
              <a:t>, цілковитої інформованості.</a:t>
            </a:r>
          </a:p>
          <a:p>
            <a:pPr marL="0" indent="0" algn="just">
              <a:buNone/>
            </a:pPr>
            <a:r>
              <a:rPr lang="uk-UA" dirty="0"/>
              <a:t>4. Вивчення, аналіз, пояснення та використання в інтересах суб’єкта </a:t>
            </a:r>
            <a:r>
              <a:rPr lang="uk-UA" dirty="0" smtClean="0"/>
              <a:t>управління (господарювання</a:t>
            </a:r>
            <a:r>
              <a:rPr lang="uk-UA" dirty="0"/>
              <a:t>) та громадськості певної організації виробничих, промислових, фінансових </a:t>
            </a:r>
            <a:r>
              <a:rPr lang="uk-UA" dirty="0" smtClean="0"/>
              <a:t>і міжнародних </a:t>
            </a:r>
            <a:r>
              <a:rPr lang="uk-UA" dirty="0"/>
              <a:t>відносин.</a:t>
            </a:r>
          </a:p>
          <a:p>
            <a:pPr marL="0" indent="0" algn="just">
              <a:buNone/>
            </a:pPr>
            <a:r>
              <a:rPr lang="uk-UA" dirty="0"/>
              <a:t>5. Дослідження споживчих відносин, реклама товарів і послуг.</a:t>
            </a:r>
          </a:p>
          <a:p>
            <a:pPr marL="0" indent="0" algn="just">
              <a:buNone/>
            </a:pPr>
            <a:r>
              <a:rPr lang="uk-UA" dirty="0"/>
              <a:t>6. Створення іміджу організації, фірми та керівництва.</a:t>
            </a:r>
          </a:p>
          <a:p>
            <a:pPr marL="0" indent="0" algn="just">
              <a:buNone/>
            </a:pPr>
            <a:r>
              <a:rPr lang="uk-UA" dirty="0"/>
              <a:t>7. Виявлення можливих тенденцій і випадків та передбачення, наукове </a:t>
            </a:r>
            <a:r>
              <a:rPr lang="uk-UA" dirty="0" smtClean="0"/>
              <a:t>прогнозування їхніх наслідків.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523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Галузями сфери </a:t>
            </a:r>
            <a:r>
              <a:rPr lang="en-US" dirty="0" smtClean="0"/>
              <a:t>PR</a:t>
            </a:r>
            <a:r>
              <a:rPr lang="uk-UA" dirty="0" smtClean="0"/>
              <a:t> </a:t>
            </a:r>
            <a:r>
              <a:rPr lang="uk-UA" dirty="0"/>
              <a:t>є: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/>
              <a:t>. Стратегічне планування;</a:t>
            </a:r>
          </a:p>
          <a:p>
            <a:pPr marL="0" indent="0" algn="just">
              <a:buNone/>
            </a:pPr>
            <a:r>
              <a:rPr lang="uk-UA" dirty="0"/>
              <a:t>2. </a:t>
            </a:r>
            <a:r>
              <a:rPr lang="uk-UA" dirty="0" err="1"/>
              <a:t>Медіатренінг</a:t>
            </a:r>
            <a:r>
              <a:rPr lang="uk-UA" dirty="0"/>
              <a:t>;</a:t>
            </a:r>
          </a:p>
          <a:p>
            <a:pPr marL="0" indent="0" algn="just">
              <a:buNone/>
            </a:pPr>
            <a:r>
              <a:rPr lang="uk-UA" dirty="0"/>
              <a:t>3. Управління репутацією;</a:t>
            </a:r>
          </a:p>
          <a:p>
            <a:pPr marL="0" indent="0" algn="just">
              <a:buNone/>
            </a:pPr>
            <a:r>
              <a:rPr lang="uk-UA" dirty="0"/>
              <a:t>4. Управління кризою;</a:t>
            </a:r>
          </a:p>
          <a:p>
            <a:pPr marL="0" indent="0" algn="just">
              <a:buNone/>
            </a:pPr>
            <a:r>
              <a:rPr lang="uk-UA" dirty="0"/>
              <a:t>5. Написання промов;</a:t>
            </a:r>
          </a:p>
          <a:p>
            <a:pPr marL="0" indent="0" algn="just">
              <a:buNone/>
            </a:pPr>
            <a:r>
              <a:rPr lang="uk-UA" dirty="0"/>
              <a:t>6. Організація та координація публічних виступів;</a:t>
            </a:r>
          </a:p>
          <a:p>
            <a:pPr marL="0" indent="0" algn="just">
              <a:buNone/>
            </a:pPr>
            <a:r>
              <a:rPr lang="uk-UA" dirty="0"/>
              <a:t>7. Лобіювання;</a:t>
            </a:r>
          </a:p>
          <a:p>
            <a:pPr marL="0" indent="0" algn="just">
              <a:buNone/>
            </a:pPr>
            <a:r>
              <a:rPr lang="uk-UA" dirty="0"/>
              <a:t>8. Створення та виробництво:</a:t>
            </a:r>
          </a:p>
          <a:p>
            <a:pPr marL="0" indent="0" algn="just">
              <a:buNone/>
            </a:pPr>
            <a:r>
              <a:rPr lang="uk-UA" dirty="0"/>
              <a:t>• друкованих та інших допоміжних матеріалів;</a:t>
            </a:r>
          </a:p>
          <a:p>
            <a:pPr marL="0" indent="0" algn="just">
              <a:buNone/>
            </a:pPr>
            <a:r>
              <a:rPr lang="uk-UA" dirty="0"/>
              <a:t>• біографій та інформаційних листів;</a:t>
            </a:r>
          </a:p>
          <a:p>
            <a:pPr marL="0" indent="0" algn="just">
              <a:buNone/>
            </a:pPr>
            <a:r>
              <a:rPr lang="uk-UA" dirty="0"/>
              <a:t>• відео- та </a:t>
            </a:r>
            <a:r>
              <a:rPr lang="uk-UA" dirty="0" err="1"/>
              <a:t>аудіоматеріалів</a:t>
            </a:r>
            <a:r>
              <a:rPr lang="uk-UA" dirty="0"/>
              <a:t>;</a:t>
            </a:r>
          </a:p>
          <a:p>
            <a:pPr marL="0" indent="0" algn="just">
              <a:buNone/>
            </a:pPr>
            <a:r>
              <a:rPr lang="uk-UA" dirty="0"/>
              <a:t>• річних звітів;</a:t>
            </a:r>
          </a:p>
          <a:p>
            <a:pPr marL="0" indent="0" algn="just">
              <a:buNone/>
            </a:pPr>
            <a:r>
              <a:rPr lang="uk-UA" dirty="0"/>
              <a:t>• спеціальних заходів;</a:t>
            </a:r>
          </a:p>
          <a:p>
            <a:pPr marL="0" indent="0" algn="just">
              <a:buNone/>
            </a:pPr>
            <a:r>
              <a:rPr lang="uk-UA" dirty="0"/>
              <a:t>• видань, таких як інформаційні бюлетені та брошури;</a:t>
            </a:r>
          </a:p>
          <a:p>
            <a:pPr marL="0" indent="0" algn="just">
              <a:buNone/>
            </a:pPr>
            <a:r>
              <a:rPr lang="uk-UA" dirty="0"/>
              <a:t>• досліджень;</a:t>
            </a:r>
          </a:p>
          <a:p>
            <a:pPr marL="0" indent="0" algn="just">
              <a:buNone/>
            </a:pPr>
            <a:r>
              <a:rPr lang="uk-UA" dirty="0"/>
              <a:t>• презентацій для певних цільових аудиторій;</a:t>
            </a:r>
          </a:p>
          <a:p>
            <a:pPr marL="0" indent="0" algn="just">
              <a:buNone/>
            </a:pPr>
            <a:r>
              <a:rPr lang="uk-UA" dirty="0"/>
              <a:t>• церемоній присудження нагород;</a:t>
            </a:r>
          </a:p>
          <a:p>
            <a:pPr marL="0" indent="0" algn="just">
              <a:buNone/>
            </a:pPr>
            <a:r>
              <a:rPr lang="uk-UA" dirty="0"/>
              <a:t>• конкурсів і програм з просування;</a:t>
            </a:r>
          </a:p>
          <a:p>
            <a:pPr marL="0" indent="0" algn="just">
              <a:buNone/>
            </a:pPr>
            <a:r>
              <a:rPr lang="uk-UA" dirty="0"/>
              <a:t>• </a:t>
            </a:r>
            <a:r>
              <a:rPr lang="en-US" dirty="0"/>
              <a:t>Web-</a:t>
            </a:r>
            <a:r>
              <a:rPr lang="uk-UA" dirty="0"/>
              <a:t>сайтів, присвячених компанії, продукту або проблемі.</a:t>
            </a:r>
          </a:p>
        </p:txBody>
      </p:sp>
    </p:spTree>
    <p:extLst>
      <p:ext uri="{BB962C8B-B14F-4D97-AF65-F5344CB8AC3E}">
        <p14:creationId xmlns:p14="http://schemas.microsoft.com/office/powerpoint/2010/main" val="3336755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Категорії </a:t>
            </a:r>
            <a:r>
              <a:rPr lang="en-US" dirty="0" smtClean="0"/>
              <a:t>PR</a:t>
            </a:r>
            <a:r>
              <a:rPr lang="uk-UA" dirty="0" smtClean="0"/>
              <a:t> </a:t>
            </a:r>
            <a:r>
              <a:rPr lang="uk-UA" dirty="0"/>
              <a:t>— це певна сукупність загальнонаукових і специфічних понять, які використовуються в теоретичній, практичний і дослідній діяльності суб’єктів управління та суспільної діяльності зі встановлення та здійснення </a:t>
            </a:r>
            <a:r>
              <a:rPr lang="uk-UA" dirty="0" err="1"/>
              <a:t>зв’язків</a:t>
            </a:r>
            <a:r>
              <a:rPr lang="uk-UA" dirty="0"/>
              <a:t> з громадськістю. Призначення категорій як основних понять </a:t>
            </a:r>
            <a:r>
              <a:rPr lang="uk-UA" dirty="0" err="1"/>
              <a:t>зв’язків</a:t>
            </a:r>
            <a:r>
              <a:rPr lang="uk-UA" dirty="0"/>
              <a:t> з </a:t>
            </a:r>
            <a:r>
              <a:rPr lang="uk-UA" dirty="0" err="1"/>
              <a:t>громадкістю</a:t>
            </a:r>
            <a:r>
              <a:rPr lang="uk-UA" dirty="0"/>
              <a:t> — допомогти у фіксації, правильному (науковому) визначенні та розумінні істотних властивостей </a:t>
            </a:r>
            <a:r>
              <a:rPr lang="uk-UA" dirty="0" err="1"/>
              <a:t>зв’язків</a:t>
            </a:r>
            <a:r>
              <a:rPr lang="uk-UA" dirty="0"/>
              <a:t> і відносин процесу спілкування суб’єктів управління (організацій, фірм, керівників) з громадськістю та використанні їх як інструментів пізнання та практичної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358128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1. </a:t>
            </a:r>
            <a:r>
              <a:rPr lang="ru-RU" dirty="0"/>
              <a:t>Предмет і </a:t>
            </a:r>
            <a:r>
              <a:rPr lang="ru-RU" dirty="0" err="1"/>
              <a:t>об’єкт</a:t>
            </a:r>
            <a:r>
              <a:rPr lang="ru-RU" dirty="0"/>
              <a:t> PR як науки та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1600" b="1" i="1" dirty="0"/>
              <a:t>Комунікація</a:t>
            </a:r>
            <a:r>
              <a:rPr lang="uk-UA" sz="1600" dirty="0"/>
              <a:t> — обмін інформацією, спілкування, зв’язок, лінії зв’язку </a:t>
            </a:r>
            <a:r>
              <a:rPr lang="uk-UA" sz="1600" dirty="0" smtClean="0"/>
              <a:t>спілкування. Людство</a:t>
            </a:r>
            <a:r>
              <a:rPr lang="uk-UA" sz="1600" dirty="0"/>
              <a:t>, розвиваючись, постійно створює і вдосконалює різні прийоми комунікативної дії. Це відбувається як на свідомому, так і на несвідомому рівнях, коли різні фактори раціонально використовують для досягнення необхідних результатів</a:t>
            </a:r>
            <a:r>
              <a:rPr lang="uk-UA" sz="1600" dirty="0" smtClean="0"/>
              <a:t>.</a:t>
            </a:r>
          </a:p>
          <a:p>
            <a:pPr marL="0" indent="0" algn="just">
              <a:buNone/>
            </a:pPr>
            <a:r>
              <a:rPr lang="uk-UA" sz="1600" dirty="0"/>
              <a:t>Комунікація розглядається:</a:t>
            </a:r>
          </a:p>
          <a:p>
            <a:pPr algn="just"/>
            <a:r>
              <a:rPr lang="uk-UA" sz="1600" dirty="0"/>
              <a:t>а) як засіб зв’язку будь-яких об’єктів матеріального чи духовного світу;</a:t>
            </a:r>
          </a:p>
          <a:p>
            <a:pPr algn="just"/>
            <a:r>
              <a:rPr lang="uk-UA" sz="1600" dirty="0" smtClean="0"/>
              <a:t>б</a:t>
            </a:r>
            <a:r>
              <a:rPr lang="uk-UA" sz="1600" dirty="0"/>
              <a:t>) як спілкування, передача інформації від людини до людини або від одного соціального суб’єкта до іншого (</a:t>
            </a:r>
            <a:r>
              <a:rPr lang="uk-UA" sz="1600" dirty="0" smtClean="0"/>
              <a:t>соціальна інформація</a:t>
            </a:r>
            <a:r>
              <a:rPr lang="uk-UA" sz="1600" dirty="0"/>
              <a:t>);</a:t>
            </a:r>
          </a:p>
          <a:p>
            <a:pPr algn="just"/>
            <a:r>
              <a:rPr lang="uk-UA" sz="1600" dirty="0"/>
              <a:t>в) як передача інформації від однієї системи до іншої з використанням спеціальних матеріальних носіїв.</a:t>
            </a:r>
          </a:p>
        </p:txBody>
      </p:sp>
    </p:spTree>
    <p:extLst>
      <p:ext uri="{BB962C8B-B14F-4D97-AF65-F5344CB8AC3E}">
        <p14:creationId xmlns:p14="http://schemas.microsoft.com/office/powerpoint/2010/main" val="2143107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Основними категоріями </a:t>
            </a:r>
            <a:r>
              <a:rPr lang="en-US" dirty="0" smtClean="0"/>
              <a:t>PR </a:t>
            </a:r>
            <a:r>
              <a:rPr lang="uk-UA" dirty="0"/>
              <a:t>є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громадськість,</a:t>
            </a:r>
            <a:endParaRPr lang="en-US" dirty="0" smtClean="0"/>
          </a:p>
          <a:p>
            <a:r>
              <a:rPr lang="uk-UA" dirty="0" smtClean="0"/>
              <a:t>громадська </a:t>
            </a:r>
            <a:r>
              <a:rPr lang="uk-UA" dirty="0"/>
              <a:t>думка, </a:t>
            </a:r>
            <a:endParaRPr lang="en-US" dirty="0" smtClean="0"/>
          </a:p>
          <a:p>
            <a:r>
              <a:rPr lang="uk-UA" dirty="0" smtClean="0"/>
              <a:t>зв’язки </a:t>
            </a:r>
            <a:r>
              <a:rPr lang="uk-UA" dirty="0"/>
              <a:t>з громадськістю, </a:t>
            </a:r>
            <a:endParaRPr lang="en-US" dirty="0" smtClean="0"/>
          </a:p>
          <a:p>
            <a:r>
              <a:rPr lang="uk-UA" dirty="0" smtClean="0"/>
              <a:t>комунікації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вербальні </a:t>
            </a:r>
            <a:r>
              <a:rPr lang="uk-UA" dirty="0"/>
              <a:t>комунікації, </a:t>
            </a:r>
            <a:endParaRPr lang="en-US" dirty="0" smtClean="0"/>
          </a:p>
          <a:p>
            <a:r>
              <a:rPr lang="uk-UA" dirty="0" smtClean="0"/>
              <a:t>комунікаційна </a:t>
            </a:r>
            <a:r>
              <a:rPr lang="uk-UA" dirty="0"/>
              <a:t>система, </a:t>
            </a:r>
            <a:endParaRPr lang="en-US" dirty="0" smtClean="0"/>
          </a:p>
          <a:p>
            <a:r>
              <a:rPr lang="uk-UA" dirty="0" smtClean="0"/>
              <a:t>консенсус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імідж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інформація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інформаційне </a:t>
            </a:r>
            <a:r>
              <a:rPr lang="uk-UA" dirty="0"/>
              <a:t>поле, </a:t>
            </a:r>
            <a:endParaRPr lang="en-US" dirty="0" smtClean="0"/>
          </a:p>
          <a:p>
            <a:r>
              <a:rPr lang="uk-UA" dirty="0" smtClean="0"/>
              <a:t>кореспонденція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маркетинг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маркетингові </a:t>
            </a:r>
            <a:r>
              <a:rPr lang="uk-UA" dirty="0"/>
              <a:t>комунікації, </a:t>
            </a:r>
            <a:endParaRPr lang="en-US" dirty="0" smtClean="0"/>
          </a:p>
          <a:p>
            <a:r>
              <a:rPr lang="uk-UA" dirty="0" smtClean="0"/>
              <a:t>мас-медіа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зворотний </a:t>
            </a:r>
            <a:r>
              <a:rPr lang="uk-UA" dirty="0"/>
              <a:t>зв’язок, </a:t>
            </a:r>
            <a:endParaRPr lang="en-US" dirty="0" smtClean="0"/>
          </a:p>
          <a:p>
            <a:r>
              <a:rPr lang="uk-UA" dirty="0" smtClean="0"/>
              <a:t>спілкування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преса</a:t>
            </a:r>
            <a:r>
              <a:rPr lang="uk-UA" dirty="0"/>
              <a:t>, </a:t>
            </a:r>
            <a:endParaRPr lang="en-US" dirty="0" smtClean="0"/>
          </a:p>
          <a:p>
            <a:r>
              <a:rPr lang="uk-UA" dirty="0" smtClean="0"/>
              <a:t>пабліситі</a:t>
            </a:r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993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Громадськість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Громадськість</a:t>
            </a:r>
            <a:r>
              <a:rPr lang="uk-UA" dirty="0"/>
              <a:t> — це певна група людей, які виражають свою думку з тієї чи з іншої проблеми, а також реагують на певні події та ситуації. Наприклад, студентська громадськість, громадськість журналістів, або якого-небудь видавництва, засобу масової інформації. Таким чином, громадськість має певну соціальну спільноту, групу.</a:t>
            </a:r>
          </a:p>
        </p:txBody>
      </p:sp>
    </p:spTree>
    <p:extLst>
      <p:ext uri="{BB962C8B-B14F-4D97-AF65-F5344CB8AC3E}">
        <p14:creationId xmlns:p14="http://schemas.microsoft.com/office/powerpoint/2010/main" val="2228071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Громадська думка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Громадська думка </a:t>
            </a:r>
            <a:r>
              <a:rPr lang="uk-UA" dirty="0"/>
              <a:t>— це рівень і стан масової свідомості, яка містить певне ставлення до подій, різних соціальних груп, особистостей, державних і громадських організацій, фірм, засобів масової інформації. В економічній (комерційній) діяльності служб громадської думки може бути досягнуто консенсусу.</a:t>
            </a:r>
          </a:p>
        </p:txBody>
      </p:sp>
    </p:spTree>
    <p:extLst>
      <p:ext uri="{BB962C8B-B14F-4D97-AF65-F5344CB8AC3E}">
        <p14:creationId xmlns:p14="http://schemas.microsoft.com/office/powerpoint/2010/main" val="657232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Зв’язки з громадськістю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Зв’язки з громадськістю </a:t>
            </a:r>
            <a:r>
              <a:rPr lang="uk-UA" dirty="0"/>
              <a:t>— це одна з основних функцій управління, яка забезпечує встановлення, підтримку те безперервне здійснення спілкування між організацією та її громадськістю, взаєморозуміння та співпрацю між ними. </a:t>
            </a:r>
            <a:endParaRPr lang="en-US" dirty="0" smtClean="0"/>
          </a:p>
          <a:p>
            <a:pPr marL="0" indent="0" algn="just">
              <a:buNone/>
            </a:pPr>
            <a:r>
              <a:rPr lang="uk-UA" dirty="0" smtClean="0"/>
              <a:t>Ця </a:t>
            </a:r>
            <a:r>
              <a:rPr lang="uk-UA" dirty="0"/>
              <a:t>функція передбачає вирішення таких завдань</a:t>
            </a:r>
            <a:r>
              <a:rPr lang="uk-UA" dirty="0" smtClean="0"/>
              <a:t>:</a:t>
            </a:r>
            <a:endParaRPr lang="en-US" dirty="0" smtClean="0"/>
          </a:p>
          <a:p>
            <a:pPr algn="just"/>
            <a:r>
              <a:rPr lang="uk-UA" dirty="0" smtClean="0"/>
              <a:t> забезпечення </a:t>
            </a:r>
            <a:r>
              <a:rPr lang="uk-UA" dirty="0"/>
              <a:t>керівництва організації необхідною інформацією</a:t>
            </a:r>
            <a:r>
              <a:rPr lang="uk-UA" dirty="0" smtClean="0"/>
              <a:t>;</a:t>
            </a:r>
            <a:endParaRPr lang="en-US" dirty="0" smtClean="0"/>
          </a:p>
          <a:p>
            <a:pPr algn="just"/>
            <a:r>
              <a:rPr lang="uk-UA" dirty="0" smtClean="0"/>
              <a:t>формування</a:t>
            </a:r>
            <a:r>
              <a:rPr lang="uk-UA" dirty="0"/>
              <a:t>, регулювання й управління громадською думкою; </a:t>
            </a:r>
            <a:endParaRPr lang="en-US" dirty="0" smtClean="0"/>
          </a:p>
          <a:p>
            <a:pPr algn="just"/>
            <a:r>
              <a:rPr lang="uk-UA" dirty="0" smtClean="0"/>
              <a:t>зворотний </a:t>
            </a:r>
            <a:r>
              <a:rPr lang="uk-UA" dirty="0"/>
              <a:t>зв’язок громадськості з організацією; </a:t>
            </a:r>
            <a:endParaRPr lang="en-US" dirty="0" smtClean="0"/>
          </a:p>
          <a:p>
            <a:pPr algn="just"/>
            <a:r>
              <a:rPr lang="uk-UA" dirty="0" smtClean="0"/>
              <a:t>забезпечення </a:t>
            </a:r>
            <a:r>
              <a:rPr lang="uk-UA" dirty="0"/>
              <a:t>діяльності керівництва та всієї організації (фірми) в інтересах громадськості</a:t>
            </a:r>
            <a:r>
              <a:rPr lang="uk-UA" dirty="0" smtClean="0"/>
              <a:t>;</a:t>
            </a:r>
            <a:endParaRPr lang="en-US" dirty="0" smtClean="0"/>
          </a:p>
          <a:p>
            <a:pPr algn="just"/>
            <a:r>
              <a:rPr lang="uk-UA" dirty="0" smtClean="0"/>
              <a:t>передбачення </a:t>
            </a:r>
            <a:r>
              <a:rPr lang="uk-UA" dirty="0"/>
              <a:t>та прогнозування тенденцій розвитку; </a:t>
            </a:r>
            <a:endParaRPr lang="en-US" dirty="0" smtClean="0"/>
          </a:p>
          <a:p>
            <a:pPr algn="just"/>
            <a:r>
              <a:rPr lang="uk-UA" dirty="0" smtClean="0"/>
              <a:t>відкрите </a:t>
            </a:r>
            <a:r>
              <a:rPr lang="uk-UA" dirty="0"/>
              <a:t>спілкування з громадськістю через засоби масової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18177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Комунікаційна система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Комунікаційна система </a:t>
            </a:r>
            <a:r>
              <a:rPr lang="uk-UA" dirty="0"/>
              <a:t>— це комплексна діяльність учасників ринкових відносин або політичного процесу, яка включає в себе всю сукупність операцій, пов’язану з підготовкою, збиранням, накопиченням, перерозподілом та використанням інформації, а також встановлення міжособистісних </a:t>
            </a:r>
            <a:r>
              <a:rPr lang="uk-UA" dirty="0" err="1"/>
              <a:t>зв’язків</a:t>
            </a:r>
            <a:r>
              <a:rPr lang="uk-UA" dirty="0"/>
              <a:t>, контактів безпосередньо між суб’єктами ринку або політичної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1804885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Імідж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solidFill>
                  <a:srgbClr val="FF0000"/>
                </a:solidFill>
              </a:rPr>
              <a:t>Імідж</a:t>
            </a:r>
            <a:r>
              <a:rPr lang="uk-UA" dirty="0"/>
              <a:t> — цілеспрямовано сформований образ, покликаний </a:t>
            </a:r>
            <a:r>
              <a:rPr lang="uk-UA" dirty="0" err="1"/>
              <a:t>емоційно</a:t>
            </a:r>
            <a:r>
              <a:rPr lang="uk-UA" dirty="0"/>
              <a:t>-психологічно впливати на будь-кого з метою популяризації або реклами. Високий імідж фірми є певною гарантією її успіху, стабільного, ефективного функціонування, стійкого фінансового становища та активних комунікацій з громадськістю.</a:t>
            </a:r>
          </a:p>
        </p:txBody>
      </p:sp>
    </p:spTree>
    <p:extLst>
      <p:ext uri="{BB962C8B-B14F-4D97-AF65-F5344CB8AC3E}">
        <p14:creationId xmlns:p14="http://schemas.microsoft.com/office/powerpoint/2010/main" val="1211161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/>
              <a:t>2. </a:t>
            </a:r>
            <a:r>
              <a:rPr lang="ru-RU" sz="3600" dirty="0" err="1"/>
              <a:t>Функції</a:t>
            </a:r>
            <a:r>
              <a:rPr lang="ru-RU" sz="3600" dirty="0"/>
              <a:t> та структура </a:t>
            </a:r>
            <a:r>
              <a:rPr lang="ru-RU" sz="3600" dirty="0" err="1"/>
              <a:t>зв’язків</a:t>
            </a:r>
            <a:r>
              <a:rPr lang="ru-RU" sz="3600" dirty="0"/>
              <a:t> </a:t>
            </a:r>
            <a:r>
              <a:rPr lang="ru-RU" sz="3600" dirty="0" err="1"/>
              <a:t>із</a:t>
            </a:r>
            <a:r>
              <a:rPr lang="ru-RU" sz="3600" dirty="0"/>
              <a:t> </a:t>
            </a:r>
            <a:r>
              <a:rPr lang="ru-RU" sz="3600" dirty="0" err="1" smtClean="0"/>
              <a:t>громадськістю</a:t>
            </a: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1876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Функції </a:t>
            </a:r>
            <a:r>
              <a:rPr lang="en-US" dirty="0"/>
              <a:t>PR </a:t>
            </a:r>
            <a:r>
              <a:rPr lang="uk-UA" dirty="0"/>
              <a:t>формувалися поступово — в ході становлення цілісної </a:t>
            </a:r>
            <a:r>
              <a:rPr lang="en-US" dirty="0"/>
              <a:t>PR-</a:t>
            </a:r>
            <a:r>
              <a:rPr lang="uk-UA" dirty="0"/>
              <a:t>сфери. Спочатку робота </a:t>
            </a:r>
            <a:r>
              <a:rPr lang="uk-UA" dirty="0" err="1"/>
              <a:t>зв’язків</a:t>
            </a:r>
            <a:r>
              <a:rPr lang="uk-UA" dirty="0"/>
              <a:t> із громадськістю була пов’язана лише з пресою, а з часом функцій </a:t>
            </a:r>
            <a:r>
              <a:rPr lang="uk-UA" dirty="0" err="1"/>
              <a:t>паблік</a:t>
            </a:r>
            <a:r>
              <a:rPr lang="uk-UA" dirty="0"/>
              <a:t> </a:t>
            </a:r>
            <a:r>
              <a:rPr lang="uk-UA" dirty="0" err="1"/>
              <a:t>рилейшнз</a:t>
            </a:r>
            <a:r>
              <a:rPr lang="uk-UA" dirty="0"/>
              <a:t> значно побільшало.</a:t>
            </a:r>
          </a:p>
          <a:p>
            <a:pPr algn="just"/>
            <a:r>
              <a:rPr lang="uk-UA" dirty="0" smtClean="0"/>
              <a:t>У </a:t>
            </a:r>
            <a:r>
              <a:rPr lang="uk-UA" dirty="0"/>
              <a:t>нинішній час розрізняють внутрішню і зовнішню функції </a:t>
            </a:r>
            <a:r>
              <a:rPr lang="en-US" dirty="0"/>
              <a:t>PR, </a:t>
            </a:r>
            <a:r>
              <a:rPr lang="uk-UA" dirty="0"/>
              <a:t>які реалізуються по окремих узагальнених напрямах</a:t>
            </a:r>
            <a:r>
              <a:rPr lang="uk-UA" dirty="0" smtClean="0"/>
              <a:t>:</a:t>
            </a:r>
          </a:p>
          <a:p>
            <a:pPr algn="just"/>
            <a:r>
              <a:rPr lang="uk-UA" b="1" i="1" dirty="0" smtClean="0"/>
              <a:t>внутрішня </a:t>
            </a:r>
            <a:r>
              <a:rPr lang="uk-UA" b="1" i="1" dirty="0"/>
              <a:t>функція </a:t>
            </a:r>
            <a:r>
              <a:rPr lang="en-US" b="1" i="1" dirty="0"/>
              <a:t>PR</a:t>
            </a:r>
            <a:r>
              <a:rPr lang="en-US" dirty="0"/>
              <a:t>: </a:t>
            </a:r>
            <a:r>
              <a:rPr lang="uk-UA" dirty="0"/>
              <a:t>досягнення ефективності роботи фірми (організації, структури); об’єктом дії піар-фахівців виступають компанія та її персонал; </a:t>
            </a:r>
            <a:endParaRPr lang="uk-UA" dirty="0" smtClean="0"/>
          </a:p>
          <a:p>
            <a:pPr algn="just"/>
            <a:r>
              <a:rPr lang="uk-UA" b="1" i="1" dirty="0" smtClean="0"/>
              <a:t>зовнішня </a:t>
            </a:r>
            <a:r>
              <a:rPr lang="uk-UA" b="1" i="1" dirty="0"/>
              <a:t>функція </a:t>
            </a:r>
            <a:r>
              <a:rPr lang="en-US" b="1" i="1" dirty="0"/>
              <a:t>PR</a:t>
            </a:r>
            <a:r>
              <a:rPr lang="en-US" dirty="0"/>
              <a:t>: </a:t>
            </a:r>
            <a:r>
              <a:rPr lang="uk-UA" dirty="0"/>
              <a:t>зв’язки за межами фірми (організації); об’єктом дії є споживачі послуг і товарів.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4698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Також до функції </a:t>
            </a:r>
            <a:r>
              <a:rPr lang="en-US" dirty="0"/>
              <a:t>PR </a:t>
            </a:r>
            <a:r>
              <a:rPr lang="uk-UA" dirty="0"/>
              <a:t>можна віднести: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endParaRPr lang="uk-UA" dirty="0"/>
          </a:p>
          <a:p>
            <a:pPr algn="just"/>
            <a:r>
              <a:rPr lang="uk-UA" dirty="0"/>
              <a:t>контроль за громадською думкою і </a:t>
            </a:r>
            <a:r>
              <a:rPr lang="uk-UA" dirty="0" smtClean="0"/>
              <a:t>поведінкою (для </a:t>
            </a:r>
            <a:r>
              <a:rPr lang="uk-UA" dirty="0"/>
              <a:t>задоволення потреб і інтересів, передусім організації, від імені якої проводиться </a:t>
            </a:r>
            <a:r>
              <a:rPr lang="en-US" dirty="0"/>
              <a:t>PR-</a:t>
            </a:r>
            <a:r>
              <a:rPr lang="uk-UA" dirty="0"/>
              <a:t>акція. Ця функція часто підпадає під критику, оскільки в даному разі організація розглядає громадськість як «жертву», проводиться небезпечна паралель із маніпулюванням свідомістю і поведінкою людей в потрібному </a:t>
            </a:r>
            <a:r>
              <a:rPr lang="uk-UA" dirty="0" smtClean="0"/>
              <a:t>напрямі);</a:t>
            </a:r>
            <a:endParaRPr lang="uk-UA" dirty="0"/>
          </a:p>
          <a:p>
            <a:pPr algn="just"/>
            <a:r>
              <a:rPr lang="uk-UA" dirty="0" smtClean="0"/>
              <a:t>реагування </a:t>
            </a:r>
            <a:r>
              <a:rPr lang="uk-UA" dirty="0"/>
              <a:t>на думку і поведінку </a:t>
            </a:r>
            <a:r>
              <a:rPr lang="uk-UA" dirty="0" smtClean="0"/>
              <a:t>громадськості (організація </a:t>
            </a:r>
            <a:r>
              <a:rPr lang="uk-UA" dirty="0"/>
              <a:t>враховує події, виниклі проблеми, поведінку інших і у відповідний спосіб реагує на них, </a:t>
            </a:r>
            <a:r>
              <a:rPr lang="uk-UA" dirty="0" err="1"/>
              <a:t>прагнучи</a:t>
            </a:r>
            <a:r>
              <a:rPr lang="uk-UA" dirty="0"/>
              <a:t> слугувати громадськості)</a:t>
            </a:r>
            <a:r>
              <a:rPr lang="uk-UA" dirty="0" smtClean="0"/>
              <a:t>;</a:t>
            </a:r>
            <a:endParaRPr lang="uk-UA" dirty="0"/>
          </a:p>
          <a:p>
            <a:pPr algn="just"/>
            <a:r>
              <a:rPr lang="uk-UA" dirty="0" smtClean="0"/>
              <a:t>досягнення </a:t>
            </a:r>
            <a:r>
              <a:rPr lang="uk-UA" dirty="0" err="1"/>
              <a:t>взаємовигідності</a:t>
            </a:r>
            <a:r>
              <a:rPr lang="uk-UA" dirty="0"/>
              <a:t> у </a:t>
            </a:r>
            <a:r>
              <a:rPr lang="uk-UA" dirty="0" smtClean="0"/>
              <a:t>стосунках (між </a:t>
            </a:r>
            <a:r>
              <a:rPr lang="uk-UA" dirty="0"/>
              <a:t>усіма пов’язаними з організацією групами громадськості через плідну взаємодію з ними (у тому числі зі службовцями, споживачами, постачальниками, виробничим персоналом і т. д</a:t>
            </a:r>
            <a:r>
              <a:rPr lang="uk-UA" dirty="0" smtClean="0"/>
              <a:t>.)).</a:t>
            </a:r>
            <a:endParaRPr lang="uk-UA" dirty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5609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b="1" dirty="0"/>
              <a:t>Аналітично-прогностична функція </a:t>
            </a:r>
            <a:r>
              <a:rPr lang="en-US" b="1" dirty="0" smtClean="0"/>
              <a:t>PR</a:t>
            </a:r>
            <a:r>
              <a:rPr lang="uk-UA" b="1" dirty="0" smtClean="0"/>
              <a:t> </a:t>
            </a:r>
            <a:r>
              <a:rPr lang="uk-UA" dirty="0"/>
              <a:t>— це вироблення інформаційної політики, її </a:t>
            </a:r>
            <a:r>
              <a:rPr lang="uk-UA" dirty="0" smtClean="0"/>
              <a:t>стратегії</a:t>
            </a:r>
            <a:r>
              <a:rPr lang="en-US" dirty="0" smtClean="0"/>
              <a:t> </a:t>
            </a:r>
            <a:r>
              <a:rPr lang="uk-UA" dirty="0" smtClean="0"/>
              <a:t>й </a:t>
            </a:r>
            <a:r>
              <a:rPr lang="uk-UA" dirty="0"/>
              <a:t>тактики, які визначають події в динаміці. Ця функція забезпечує ретельне вивчення партнерів </a:t>
            </a:r>
            <a:r>
              <a:rPr lang="uk-UA" dirty="0" smtClean="0"/>
              <a:t>і</a:t>
            </a:r>
            <a:r>
              <a:rPr lang="en-US" dirty="0" smtClean="0"/>
              <a:t> </a:t>
            </a:r>
            <a:r>
              <a:rPr lang="uk-UA" dirty="0" smtClean="0"/>
              <a:t>громадськості</a:t>
            </a:r>
            <a:r>
              <a:rPr lang="uk-UA" dirty="0"/>
              <a:t>, аналіз конкретних ситуацій при формуванні напрямів діяльності, оцінку </a:t>
            </a:r>
            <a:r>
              <a:rPr lang="uk-UA" dirty="0" smtClean="0"/>
              <a:t>громадської</a:t>
            </a:r>
            <a:r>
              <a:rPr lang="en-US" dirty="0" smtClean="0"/>
              <a:t> </a:t>
            </a:r>
            <a:r>
              <a:rPr lang="uk-UA" dirty="0" smtClean="0"/>
              <a:t>думки</a:t>
            </a:r>
            <a:r>
              <a:rPr lang="uk-UA" dirty="0"/>
              <a:t>, підготовку масиву аналітичних даних для прийняття та реалізації ефективних рішень.</a:t>
            </a:r>
          </a:p>
          <a:p>
            <a:pPr algn="just"/>
            <a:r>
              <a:rPr lang="uk-UA" b="1" dirty="0"/>
              <a:t>Організаційно-технологічна функція </a:t>
            </a:r>
            <a:r>
              <a:rPr lang="uk-UA" dirty="0"/>
              <a:t>включає сукупні підходи і заходи з організації </a:t>
            </a:r>
            <a:r>
              <a:rPr lang="uk-UA" dirty="0" smtClean="0"/>
              <a:t>і</a:t>
            </a:r>
            <a:r>
              <a:rPr lang="en-US" dirty="0" smtClean="0"/>
              <a:t> </a:t>
            </a:r>
            <a:r>
              <a:rPr lang="uk-UA" dirty="0" smtClean="0"/>
              <a:t>проведення </a:t>
            </a:r>
            <a:r>
              <a:rPr lang="uk-UA" dirty="0"/>
              <a:t>різних Р</a:t>
            </a:r>
            <a:r>
              <a:rPr lang="en-US" dirty="0"/>
              <a:t>R-</a:t>
            </a:r>
            <a:r>
              <a:rPr lang="uk-UA" dirty="0"/>
              <a:t>кампаній (виборчих, торговельних тощо), акцій, різного рівня </a:t>
            </a:r>
            <a:r>
              <a:rPr lang="uk-UA" dirty="0" smtClean="0"/>
              <a:t>ділових</a:t>
            </a:r>
            <a:r>
              <a:rPr lang="en-US" dirty="0" smtClean="0"/>
              <a:t> </a:t>
            </a:r>
            <a:r>
              <a:rPr lang="uk-UA" dirty="0" smtClean="0"/>
              <a:t>зустрічей</a:t>
            </a:r>
            <a:r>
              <a:rPr lang="uk-UA" dirty="0"/>
              <a:t>, круглих столів, виставок, конференцій з використанням засобів масової </a:t>
            </a:r>
            <a:r>
              <a:rPr lang="uk-UA" dirty="0" smtClean="0"/>
              <a:t>інформації,</a:t>
            </a:r>
            <a:r>
              <a:rPr lang="en-US" dirty="0" smtClean="0"/>
              <a:t> </a:t>
            </a:r>
            <a:r>
              <a:rPr lang="uk-UA" dirty="0" smtClean="0"/>
              <a:t>аудіо- </a:t>
            </a:r>
            <a:r>
              <a:rPr lang="uk-UA" dirty="0"/>
              <a:t>і відеотехніки.</a:t>
            </a:r>
          </a:p>
          <a:p>
            <a:pPr algn="just"/>
            <a:r>
              <a:rPr lang="uk-UA" b="1" dirty="0"/>
              <a:t>Управлінська функція системи </a:t>
            </a:r>
            <a:r>
              <a:rPr lang="en-US" b="1" dirty="0" smtClean="0"/>
              <a:t>PR</a:t>
            </a:r>
            <a:r>
              <a:rPr lang="uk-UA" b="1" dirty="0" smtClean="0"/>
              <a:t> </a:t>
            </a:r>
            <a:r>
              <a:rPr lang="uk-UA" dirty="0"/>
              <a:t>є центральною, інтегруючою. Поєднуючи всі інші </a:t>
            </a:r>
            <a:r>
              <a:rPr lang="uk-UA" dirty="0" smtClean="0"/>
              <a:t>функції,</a:t>
            </a:r>
            <a:r>
              <a:rPr lang="en-US" dirty="0" smtClean="0"/>
              <a:t> </a:t>
            </a:r>
            <a:r>
              <a:rPr lang="uk-UA" dirty="0" smtClean="0"/>
              <a:t>вона </a:t>
            </a:r>
            <a:r>
              <a:rPr lang="uk-UA" dirty="0"/>
              <a:t>забезпечує формування громадської думки, регулювання й управління нею в </a:t>
            </a:r>
            <a:r>
              <a:rPr lang="uk-UA" dirty="0" smtClean="0"/>
              <a:t>інтересах</a:t>
            </a:r>
            <a:r>
              <a:rPr lang="en-US" dirty="0" smtClean="0"/>
              <a:t> </a:t>
            </a:r>
            <a:r>
              <a:rPr lang="uk-UA" dirty="0" smtClean="0"/>
              <a:t>організації </a:t>
            </a:r>
            <a:r>
              <a:rPr lang="uk-UA" dirty="0"/>
              <a:t>та громадськості. Найскладнішим завданням цієї функції є досягнення консенсусу </a:t>
            </a:r>
            <a:r>
              <a:rPr lang="uk-UA" dirty="0" smtClean="0"/>
              <a:t>у</a:t>
            </a:r>
            <a:r>
              <a:rPr lang="en-US" dirty="0" smtClean="0"/>
              <a:t> </a:t>
            </a:r>
            <a:r>
              <a:rPr lang="uk-UA" dirty="0" smtClean="0"/>
              <a:t>визначенні </a:t>
            </a:r>
            <a:r>
              <a:rPr lang="uk-UA" dirty="0"/>
              <a:t>та розумінні інтересів організації і громадськості та компромісу в їх реалізації, </a:t>
            </a:r>
            <a:r>
              <a:rPr lang="uk-UA" dirty="0" smtClean="0"/>
              <a:t>тобто</a:t>
            </a:r>
            <a:r>
              <a:rPr lang="en-US" dirty="0" smtClean="0"/>
              <a:t> </a:t>
            </a:r>
            <a:r>
              <a:rPr lang="uk-UA" dirty="0" smtClean="0"/>
              <a:t>забезпечення </a:t>
            </a:r>
            <a:r>
              <a:rPr lang="uk-UA" dirty="0"/>
              <a:t>гармонії, взаєморозуміння між організацією і громадськістю з метою </a:t>
            </a:r>
            <a:r>
              <a:rPr lang="uk-UA" dirty="0" smtClean="0"/>
              <a:t>досягнення</a:t>
            </a:r>
            <a:r>
              <a:rPr lang="en-US" dirty="0" smtClean="0"/>
              <a:t> </a:t>
            </a:r>
            <a:r>
              <a:rPr lang="uk-UA" dirty="0" err="1" smtClean="0"/>
              <a:t>якнайоптимальніших</a:t>
            </a:r>
            <a:r>
              <a:rPr lang="uk-UA" dirty="0" smtClean="0"/>
              <a:t> результатів.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0903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b="1" dirty="0"/>
              <a:t>Інформаційно-комунікативна функція </a:t>
            </a:r>
            <a:r>
              <a:rPr lang="uk-UA" dirty="0"/>
              <a:t>передбачає і забезпечує продукування, тиражування</a:t>
            </a:r>
            <a:r>
              <a:rPr lang="en-US" dirty="0"/>
              <a:t> </a:t>
            </a:r>
            <a:r>
              <a:rPr lang="uk-UA" dirty="0"/>
              <a:t>інформації в межах виконання інформаційно-пояснювальної, пропагандистської та рекламної</a:t>
            </a:r>
            <a:r>
              <a:rPr lang="en-US" dirty="0"/>
              <a:t> </a:t>
            </a:r>
            <a:r>
              <a:rPr lang="uk-UA" dirty="0"/>
              <a:t>роботи, необхідної для формування і підтримки клімату всередині організації і в громадському</a:t>
            </a:r>
            <a:r>
              <a:rPr lang="en-US" dirty="0"/>
              <a:t> </a:t>
            </a:r>
            <a:r>
              <a:rPr lang="uk-UA" dirty="0"/>
              <a:t>середовищі, дотримання норм етики, моралі, досконалого стилю.</a:t>
            </a:r>
          </a:p>
          <a:p>
            <a:pPr algn="just"/>
            <a:r>
              <a:rPr lang="uk-UA" b="1" dirty="0"/>
              <a:t>Консультативно-методична функція </a:t>
            </a:r>
            <a:r>
              <a:rPr lang="uk-UA" dirty="0"/>
              <a:t>передбачає проведення консультацій з організації,</a:t>
            </a:r>
            <a:r>
              <a:rPr lang="en-US" dirty="0"/>
              <a:t> </a:t>
            </a:r>
            <a:r>
              <a:rPr lang="uk-UA" dirty="0"/>
              <a:t>налагодження і здійснення відносин суб’єкта управління (фірми, закладу) з громадськістю. Розробка</a:t>
            </a:r>
            <a:r>
              <a:rPr lang="en-US" dirty="0"/>
              <a:t> </a:t>
            </a:r>
            <a:r>
              <a:rPr lang="uk-UA" dirty="0"/>
              <a:t>концептуальних моделей співпраці і соціального партнерства, програм, акцій і </a:t>
            </a:r>
            <a:r>
              <a:rPr lang="en-US" dirty="0"/>
              <a:t>PR</a:t>
            </a:r>
            <a:r>
              <a:rPr lang="uk-UA" dirty="0"/>
              <a:t>-кампаній</a:t>
            </a:r>
            <a:r>
              <a:rPr lang="en-US" dirty="0"/>
              <a:t> </a:t>
            </a:r>
            <a:r>
              <a:rPr lang="uk-UA" dirty="0"/>
              <a:t>(політичних, господарських, духовно-культурних та ін.).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12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Історичні типи комунікації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/>
              <a:t>1. </a:t>
            </a:r>
            <a:r>
              <a:rPr lang="uk-UA" b="1" dirty="0"/>
              <a:t>Антична риторика</a:t>
            </a:r>
            <a:r>
              <a:rPr lang="uk-UA" dirty="0"/>
              <a:t> виникла в ті давні часи, коли вміння говорити публічно було неодмінною рисою добропорядного громадянина. </a:t>
            </a:r>
            <a:r>
              <a:rPr lang="uk-UA" dirty="0" err="1"/>
              <a:t>Арістотель</a:t>
            </a:r>
            <a:r>
              <a:rPr lang="uk-UA" dirty="0"/>
              <a:t> визначав риторику як «здатність відшукувати можливі способи переконання стосовно кожного предмета». Давньогрецький філософ виділяв три види промов: дорадчі (призначені схилити до чиєїсь думки чи відхилити її), судові та </a:t>
            </a:r>
            <a:r>
              <a:rPr lang="uk-UA" dirty="0" err="1"/>
              <a:t>епідектичні</a:t>
            </a:r>
            <a:r>
              <a:rPr lang="uk-UA" dirty="0"/>
              <a:t> (покликані схвалювати чи засуджувати). Сократ вказував, що «високої досконалості сягне мистецтво, і красномовство в тому числі, якщо цінуватиметься не новизна, а майстерність і блискучість промовця, не своєрідність у виборі теми, а вміння вирізнитися в її розробці». Цей вислів Сократа дає чітке уявлення саме про професіоналізм промовця.</a:t>
            </a:r>
          </a:p>
          <a:p>
            <a:pPr marL="0" indent="0" algn="just">
              <a:buNone/>
            </a:pPr>
            <a:r>
              <a:rPr lang="uk-UA" dirty="0"/>
              <a:t>2. </a:t>
            </a:r>
            <a:r>
              <a:rPr lang="uk-UA" b="1" dirty="0"/>
              <a:t>Релігійна комунікація</a:t>
            </a:r>
            <a:r>
              <a:rPr lang="uk-UA" dirty="0"/>
              <a:t>. Найголовніше в ній можна побачити не в передачі інформації як такої, а в сприйнятті особистої трансформації . Наприклад, під час церковної служби людину, як висловився </a:t>
            </a:r>
            <a:r>
              <a:rPr lang="uk-UA" dirty="0" err="1"/>
              <a:t>Дж</a:t>
            </a:r>
            <a:r>
              <a:rPr lang="uk-UA" dirty="0"/>
              <a:t>. </a:t>
            </a:r>
            <a:r>
              <a:rPr lang="uk-UA" dirty="0" err="1"/>
              <a:t>Ренделл</a:t>
            </a:r>
            <a:r>
              <a:rPr lang="uk-UA" dirty="0"/>
              <a:t> </a:t>
            </a:r>
            <a:r>
              <a:rPr lang="uk-UA" dirty="0" err="1"/>
              <a:t>Ніколс</a:t>
            </a:r>
            <a:r>
              <a:rPr lang="uk-UA" dirty="0"/>
              <a:t>, «проводять крізь низку ретельно підібраних лінгвістичних подій» .</a:t>
            </a:r>
          </a:p>
          <a:p>
            <a:pPr marL="0" indent="0" algn="just">
              <a:buNone/>
            </a:pPr>
            <a:r>
              <a:rPr lang="uk-UA" dirty="0"/>
              <a:t>3. </a:t>
            </a:r>
            <a:r>
              <a:rPr lang="uk-UA" b="1" dirty="0"/>
              <a:t>Судова промова </a:t>
            </a:r>
            <a:r>
              <a:rPr lang="uk-UA" dirty="0"/>
              <a:t>має чітку прикладну мету, і тому складається за ретельно опрацьованим планом. І навіть в радянській історії знаходимо багато прикладів такого типу впливу на аудиторію.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21377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структура </a:t>
            </a:r>
            <a:r>
              <a:rPr lang="en-US" dirty="0"/>
              <a:t>PR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Функції </a:t>
            </a:r>
            <a:r>
              <a:rPr lang="en-US" dirty="0"/>
              <a:t>PR </a:t>
            </a:r>
            <a:r>
              <a:rPr lang="uk-UA" dirty="0"/>
              <a:t>визначають структуру </a:t>
            </a:r>
            <a:r>
              <a:rPr lang="en-US" dirty="0"/>
              <a:t>PR</a:t>
            </a:r>
            <a:r>
              <a:rPr lang="uk-UA" dirty="0" smtClean="0"/>
              <a:t>, </a:t>
            </a:r>
            <a:r>
              <a:rPr lang="uk-UA" dirty="0"/>
              <a:t>його основні складові. Отже, розглянемо структуру </a:t>
            </a:r>
            <a:r>
              <a:rPr lang="en-US" dirty="0"/>
              <a:t>PR, </a:t>
            </a:r>
            <a:r>
              <a:rPr lang="uk-UA" dirty="0"/>
              <a:t>що складається з дослідного процесу, медіа-</a:t>
            </a:r>
            <a:r>
              <a:rPr lang="uk-UA" dirty="0" err="1"/>
              <a:t>рилейшнзу</a:t>
            </a:r>
            <a:r>
              <a:rPr lang="uk-UA" dirty="0"/>
              <a:t>; політичного консалтингу, кризової комунікації.</a:t>
            </a:r>
          </a:p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b="1" dirty="0"/>
              <a:t>Дослідний процес </a:t>
            </a:r>
            <a:r>
              <a:rPr lang="uk-UA" dirty="0"/>
              <a:t>— вивчення параметрів суспільства, моделювання особи і </a:t>
            </a:r>
            <a:r>
              <a:rPr lang="uk-UA" dirty="0" err="1"/>
              <a:t>психопроцесів</a:t>
            </a:r>
            <a:r>
              <a:rPr lang="uk-UA" dirty="0"/>
              <a:t> соціологічними і психологічними методами.</a:t>
            </a:r>
          </a:p>
          <a:p>
            <a:pPr marL="0" indent="0" algn="just">
              <a:buNone/>
            </a:pPr>
            <a:r>
              <a:rPr lang="uk-UA" dirty="0" smtClean="0"/>
              <a:t>2</a:t>
            </a:r>
            <a:r>
              <a:rPr lang="uk-UA" dirty="0"/>
              <a:t>. </a:t>
            </a:r>
            <a:r>
              <a:rPr lang="uk-UA" b="1" dirty="0"/>
              <a:t>Медіа-</a:t>
            </a:r>
            <a:r>
              <a:rPr lang="uk-UA" b="1" dirty="0" err="1"/>
              <a:t>рилейшнз</a:t>
            </a:r>
            <a:r>
              <a:rPr lang="uk-UA" dirty="0"/>
              <a:t> — інформаційний супровід економічної і політичної діяльності, в функції якого входять складання прес-релізів, організація прес-конференцій, брифінгів, </a:t>
            </a:r>
            <a:r>
              <a:rPr lang="uk-UA" dirty="0" err="1"/>
              <a:t>престурів</a:t>
            </a:r>
            <a:r>
              <a:rPr lang="uk-UA" dirty="0"/>
              <a:t>, прес-презентацій та ін.</a:t>
            </a:r>
          </a:p>
          <a:p>
            <a:pPr marL="0" indent="0" algn="just">
              <a:buNone/>
            </a:pPr>
            <a:r>
              <a:rPr lang="uk-UA" dirty="0" smtClean="0"/>
              <a:t>3</a:t>
            </a:r>
            <a:r>
              <a:rPr lang="uk-UA" dirty="0"/>
              <a:t>. </a:t>
            </a:r>
            <a:r>
              <a:rPr lang="uk-UA" b="1" dirty="0"/>
              <a:t>Політичний консалтинг </a:t>
            </a:r>
            <a:r>
              <a:rPr lang="uk-UA" dirty="0"/>
              <a:t>— підготовка і проведення виборчих кампаній, лобіювання прийняття законодавчих актів, консультації в сфері внутрішньої і зовнішньої політики.</a:t>
            </a:r>
          </a:p>
          <a:p>
            <a:pPr marL="0" indent="0" algn="just">
              <a:buNone/>
            </a:pPr>
            <a:r>
              <a:rPr lang="uk-UA" dirty="0" smtClean="0"/>
              <a:t>4</a:t>
            </a:r>
            <a:r>
              <a:rPr lang="uk-UA" dirty="0"/>
              <a:t>. </a:t>
            </a:r>
            <a:r>
              <a:rPr lang="uk-UA" b="1" dirty="0"/>
              <a:t>Кризова комунікація </a:t>
            </a:r>
            <a:r>
              <a:rPr lang="uk-UA" dirty="0"/>
              <a:t>— профілактика й управління кризовими обставинами, технологія ринкової боротьби, а саме: збір оперативної інформації, аналіз, планування оперативної системи контрзаходів, лобіювання, штучне створення кризової ситуації.</a:t>
            </a:r>
          </a:p>
        </p:txBody>
      </p:sp>
    </p:spTree>
    <p:extLst>
      <p:ext uri="{BB962C8B-B14F-4D97-AF65-F5344CB8AC3E}">
        <p14:creationId xmlns:p14="http://schemas.microsoft.com/office/powerpoint/2010/main" val="2457926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/>
              <a:t>провідні стратегії світового ринку, характерні для стратегії </a:t>
            </a:r>
            <a:r>
              <a:rPr lang="en-US" sz="3600" dirty="0"/>
              <a:t>PR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600" dirty="0" smtClean="0"/>
              <a:t>Виділяють </a:t>
            </a:r>
            <a:r>
              <a:rPr lang="uk-UA" sz="1600" dirty="0"/>
              <a:t>чотири провідні стратегії світового ринку, характерні для стратегії </a:t>
            </a:r>
            <a:r>
              <a:rPr lang="en-US" sz="1600" dirty="0"/>
              <a:t>PR XX </a:t>
            </a:r>
            <a:r>
              <a:rPr lang="uk-UA" sz="1600" dirty="0"/>
              <a:t>ст.</a:t>
            </a:r>
          </a:p>
          <a:p>
            <a:pPr marL="0" indent="0" algn="just">
              <a:buNone/>
            </a:pPr>
            <a:r>
              <a:rPr lang="uk-UA" sz="1600" dirty="0" smtClean="0"/>
              <a:t>1</a:t>
            </a:r>
            <a:r>
              <a:rPr lang="uk-UA" sz="1600" dirty="0"/>
              <a:t>. До 1930-х років функціонувала переважно </a:t>
            </a:r>
            <a:r>
              <a:rPr lang="uk-UA" sz="1600" b="1" i="1" dirty="0"/>
              <a:t>виробничо-орієнтована стратегія </a:t>
            </a:r>
            <a:r>
              <a:rPr lang="uk-UA" sz="1600" dirty="0"/>
              <a:t>. Головна мета — все робиться таємно і не підлягає розголошенню, секретно. Домінуюче гасло — «Стороннім вхід заборонено».</a:t>
            </a:r>
          </a:p>
          <a:p>
            <a:pPr marL="0" indent="0" algn="just">
              <a:buNone/>
            </a:pPr>
            <a:r>
              <a:rPr lang="uk-UA" sz="1600" dirty="0" smtClean="0"/>
              <a:t>2</a:t>
            </a:r>
            <a:r>
              <a:rPr lang="uk-UA" sz="1600" dirty="0"/>
              <a:t>. 1920 — 1950-ті роки: </a:t>
            </a:r>
            <a:r>
              <a:rPr lang="uk-UA" sz="1600" b="1" i="1" dirty="0"/>
              <a:t>ринково-орієнтована стратегія</a:t>
            </a:r>
            <a:r>
              <a:rPr lang="uk-UA" sz="1600" dirty="0"/>
              <a:t>. Основний напрям — спрямованість на збут, активний вихід компаній на ринок, загострення конкурентної боротьби за споживача.</a:t>
            </a:r>
          </a:p>
          <a:p>
            <a:pPr marL="0" indent="0" algn="just">
              <a:buNone/>
            </a:pPr>
            <a:r>
              <a:rPr lang="uk-UA" sz="1600" dirty="0" smtClean="0"/>
              <a:t>3</a:t>
            </a:r>
            <a:r>
              <a:rPr lang="uk-UA" sz="1600" dirty="0"/>
              <a:t>. 1950 — 1990-ті роки: </a:t>
            </a:r>
            <a:r>
              <a:rPr lang="uk-UA" sz="1600" b="1" i="1" dirty="0"/>
              <a:t>споживчо-орієнтована стратегія</a:t>
            </a:r>
            <a:r>
              <a:rPr lang="uk-UA" sz="1600" dirty="0"/>
              <a:t>. Якщо в попередньому форматі існує ринок загалом, то споживчо-орієнтований ринок сегментується. Наприклад, зубна паста робиться для різних споживчих категорій — еліти, середнього класу, незаможних. Отже, для різних категорій покупців — різні магазини.</a:t>
            </a:r>
          </a:p>
          <a:p>
            <a:pPr marL="0" indent="0" algn="just">
              <a:buNone/>
            </a:pPr>
            <a:r>
              <a:rPr lang="uk-UA" sz="1600" dirty="0" smtClean="0"/>
              <a:t>4</a:t>
            </a:r>
            <a:r>
              <a:rPr lang="uk-UA" sz="1600" dirty="0"/>
              <a:t>. Після 1990-х років: </a:t>
            </a:r>
            <a:r>
              <a:rPr lang="uk-UA" sz="1600" b="1" i="1" dirty="0"/>
              <a:t>сучасна стратегія бізнесу</a:t>
            </a:r>
            <a:r>
              <a:rPr lang="uk-UA" sz="1600" dirty="0"/>
              <a:t>. До домінантних характеристик належить глобальна конкуренція, відкрита інформаційна політика, зростання значення нематеріальних активів, скорочення витрат на взаємодію. У рамках цієї стратегії споживач отримує те, що він хоче і де він хоче. Використовується весь арсенал </a:t>
            </a:r>
            <a:r>
              <a:rPr lang="en-US" sz="1600" dirty="0"/>
              <a:t>PR. </a:t>
            </a:r>
            <a:r>
              <a:rPr lang="uk-UA" sz="1600" dirty="0"/>
              <a:t>Керівник найбільшої компанії може особисто спілкуватися з конкретним споживачем через засоби комунікації. </a:t>
            </a:r>
            <a:r>
              <a:rPr lang="en-US" sz="1600" dirty="0"/>
              <a:t>PR </a:t>
            </a:r>
            <a:r>
              <a:rPr lang="uk-UA" sz="1600" dirty="0"/>
              <a:t>як професійна діяльність взаємодіє з іншими сферами, в її межі входять елементи суміжних галузей, з використанням великої кількості методів і здобутків, що сприятимуть прийняттю рішення тими, хто ставить завдання перед </a:t>
            </a:r>
            <a:r>
              <a:rPr lang="en-US" sz="1600" dirty="0"/>
              <a:t>PR-</a:t>
            </a:r>
            <a:r>
              <a:rPr lang="uk-UA" sz="1600" dirty="0"/>
              <a:t>фахівцями. </a:t>
            </a:r>
            <a:r>
              <a:rPr lang="uk-UA" sz="1600" dirty="0" err="1"/>
              <a:t>Паблік</a:t>
            </a:r>
            <a:r>
              <a:rPr lang="uk-UA" sz="1600" dirty="0"/>
              <a:t> </a:t>
            </a:r>
            <a:r>
              <a:rPr lang="uk-UA" sz="1600" dirty="0" err="1"/>
              <a:t>рилейшнз</a:t>
            </a:r>
            <a:r>
              <a:rPr lang="uk-UA" sz="1600" dirty="0"/>
              <a:t>, наприклад, може частково виконувати функції реклами або пропаганди, попри те, що в них кінцевий результат досягається часто по-іншому, ніж в </a:t>
            </a:r>
            <a:r>
              <a:rPr lang="en-US" sz="1600" dirty="0"/>
              <a:t>PR.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166655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dirty="0"/>
              <a:t>історичні моделі послідовного розвитку та розширення функцій </a:t>
            </a:r>
            <a:r>
              <a:rPr lang="en-US" sz="3600" dirty="0" smtClean="0"/>
              <a:t>PR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Протягом років склалися чотири історичні моделі послідовного розвитку та розширення функцій </a:t>
            </a:r>
            <a:r>
              <a:rPr lang="en-US" dirty="0" smtClean="0"/>
              <a:t>PR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Прес-посередницька модель, або «пабліситі</a:t>
            </a:r>
            <a:r>
              <a:rPr lang="uk-UA" dirty="0" smtClean="0"/>
              <a:t>»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Модель, підпорядкована інформуванню </a:t>
            </a:r>
            <a:r>
              <a:rPr lang="uk-UA" dirty="0" smtClean="0"/>
              <a:t>громадськості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Двостороння асиметрична </a:t>
            </a:r>
            <a:r>
              <a:rPr lang="uk-UA" dirty="0" smtClean="0"/>
              <a:t>модель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Двостороння симетрична модель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12953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/>
              <a:t>1. Прес-посередницька модель, або «пабліситі».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Ця </a:t>
            </a:r>
            <a:r>
              <a:rPr lang="uk-UA" dirty="0"/>
              <a:t>модель відома дуже давно. Аналогом її є перший етап становлення ПР як професійної системи в США, що охоплює період </a:t>
            </a:r>
            <a:r>
              <a:rPr lang="en-US" dirty="0"/>
              <a:t>XIX </a:t>
            </a:r>
            <a:r>
              <a:rPr lang="uk-UA" dirty="0"/>
              <a:t>століття, коли головною метою людей, які займалися такою роботою, була пропаганда тієї чи іншої організації, виробленої нею продукції і надання послуг усіма можливими способами. Типовим прикладом використання такої моделі сьогодні можна вважати рекламування комерційної організації, банку, стимулювання розпродажу товарів тощо. Подібна активність, як правило, обмежується односторонньою комунікацією і спрямована на надання допомоги організації в контролюванні тих груп громадськості (в даному випадку споживачів, клієнтів), від яких залежить її робота. Ясно, що в таких умовах організація далеко не завжди повідомляє про себе всю правду.</a:t>
            </a:r>
          </a:p>
        </p:txBody>
      </p:sp>
    </p:spTree>
    <p:extLst>
      <p:ext uri="{BB962C8B-B14F-4D97-AF65-F5344CB8AC3E}">
        <p14:creationId xmlns:p14="http://schemas.microsoft.com/office/powerpoint/2010/main" val="10057771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/>
              <a:t>2. Модель, підпорядкована інформуванню громадськості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Такий </a:t>
            </a:r>
            <a:r>
              <a:rPr lang="uk-UA" dirty="0"/>
              <a:t>підхід набув розвитку на другому етапі становлення професійних </a:t>
            </a:r>
            <a:r>
              <a:rPr lang="uk-UA" dirty="0" err="1"/>
              <a:t>зв’язків</a:t>
            </a:r>
            <a:r>
              <a:rPr lang="uk-UA" dirty="0"/>
              <a:t> із громадськістю в США (1900–1930 рр.), коли спеціалізовані служби </a:t>
            </a:r>
            <a:r>
              <a:rPr lang="en-US" dirty="0" smtClean="0"/>
              <a:t>PR</a:t>
            </a:r>
            <a:r>
              <a:rPr lang="uk-UA" dirty="0" smtClean="0"/>
              <a:t> </a:t>
            </a:r>
            <a:r>
              <a:rPr lang="uk-UA" dirty="0"/>
              <a:t>прагнули надавати населенню якомога більш правдиву і точну інформацію. Він і сьогодні використовується державними установами, суспільно-політичними організаціями, асоціаціями та некомерційними структурами. В даному випадку спеціалісти з </a:t>
            </a:r>
            <a:r>
              <a:rPr lang="en-US" dirty="0" smtClean="0"/>
              <a:t>PR</a:t>
            </a:r>
            <a:r>
              <a:rPr lang="uk-UA" dirty="0" smtClean="0"/>
              <a:t> </a:t>
            </a:r>
            <a:r>
              <a:rPr lang="uk-UA" dirty="0"/>
              <a:t>виконують функції «власних кореспондентів». Вони прагнуть враховувати інтереси і організації, і усієї громадськості, тобто бути представниками спільних інтересів.</a:t>
            </a:r>
          </a:p>
        </p:txBody>
      </p:sp>
    </p:spTree>
    <p:extLst>
      <p:ext uri="{BB962C8B-B14F-4D97-AF65-F5344CB8AC3E}">
        <p14:creationId xmlns:p14="http://schemas.microsoft.com/office/powerpoint/2010/main" val="15351337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3. Двостороння асиметрична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Такий </a:t>
            </a:r>
            <a:r>
              <a:rPr lang="uk-UA" dirty="0"/>
              <a:t>підхід покликаний насамперед захищати інтереси установи або організації. Тут зв’язки з громадськістю використовуються для того, щоб змусити публіку погодитися з точкою зору організації чи установи. Зворотний зв’язок використовується здебільшого в </a:t>
            </a:r>
            <a:r>
              <a:rPr lang="uk-UA" dirty="0" err="1"/>
              <a:t>маніпуляційних</a:t>
            </a:r>
            <a:r>
              <a:rPr lang="uk-UA" dirty="0"/>
              <a:t> цілях, тобто для того, щоб з’ясувати ставлення громадськості до організації і відшукати шляхи зміцнення цього відношення на користь організації. В умовах високорозвиненого і висококонкурентного ринку цю модель використовують, як правило, комерційні фірми</a:t>
            </a:r>
          </a:p>
        </p:txBody>
      </p:sp>
    </p:spTree>
    <p:extLst>
      <p:ext uri="{BB962C8B-B14F-4D97-AF65-F5344CB8AC3E}">
        <p14:creationId xmlns:p14="http://schemas.microsoft.com/office/powerpoint/2010/main" val="7284748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Двостороння симетрична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При </a:t>
            </a:r>
            <a:r>
              <a:rPr lang="uk-UA" dirty="0"/>
              <a:t>такому підході установа чи організація прагнуть встановити ділові стосунки зі «своєю» громадськістю, прийнятні для обох сторін. У даному випадку мета ПР полягає в досягненні взаєморозуміння між керівництвом організації та громадськістю, що впливає на цю організацію. Тут вже не можна розглядати організацію як джерело, а громадськість як споживача інформації. Навпаки, обидві сторони сприймаються як групи, що досягли взаємної угоди.</a:t>
            </a:r>
          </a:p>
        </p:txBody>
      </p:sp>
    </p:spTree>
    <p:extLst>
      <p:ext uri="{BB962C8B-B14F-4D97-AF65-F5344CB8AC3E}">
        <p14:creationId xmlns:p14="http://schemas.microsoft.com/office/powerpoint/2010/main" val="13388619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Умови, необхідні для якісних </a:t>
            </a:r>
            <a:r>
              <a:rPr lang="en-US" dirty="0" smtClean="0"/>
              <a:t>PR</a:t>
            </a:r>
            <a:r>
              <a:rPr lang="uk-UA" dirty="0" smtClean="0"/>
              <a:t>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/>
              <a:t>. Людські ресурси. Людям надається автономія і </a:t>
            </a:r>
            <a:r>
              <a:rPr lang="uk-UA" dirty="0" smtClean="0"/>
              <a:t>можливість</a:t>
            </a:r>
            <a:r>
              <a:rPr lang="en-US" dirty="0" smtClean="0"/>
              <a:t> </a:t>
            </a:r>
            <a:r>
              <a:rPr lang="uk-UA" dirty="0" smtClean="0"/>
              <a:t>приймати </a:t>
            </a:r>
            <a:r>
              <a:rPr lang="uk-UA" dirty="0"/>
              <a:t>рішення. Створюється та підтримується взаємозалежність і </a:t>
            </a:r>
            <a:r>
              <a:rPr lang="uk-UA" dirty="0" smtClean="0"/>
              <a:t>дух</a:t>
            </a:r>
            <a:r>
              <a:rPr lang="en-US" dirty="0" smtClean="0"/>
              <a:t> </a:t>
            </a:r>
            <a:r>
              <a:rPr lang="uk-UA" dirty="0" smtClean="0"/>
              <a:t>єдиної </a:t>
            </a:r>
            <a:r>
              <a:rPr lang="uk-UA" dirty="0"/>
              <a:t>команди. Остаточні терміни виконання усіх видів роботи оптимізуються з урахуванням можливостей ситуації. Стратегічне </a:t>
            </a:r>
            <a:r>
              <a:rPr lang="uk-UA" dirty="0" smtClean="0"/>
              <a:t>планування</a:t>
            </a:r>
            <a:r>
              <a:rPr lang="en-US" dirty="0" smtClean="0"/>
              <a:t> </a:t>
            </a:r>
            <a:r>
              <a:rPr lang="uk-UA" dirty="0" smtClean="0"/>
              <a:t>здійснюється </a:t>
            </a:r>
            <a:r>
              <a:rPr lang="uk-UA" dirty="0"/>
              <a:t>за допомогою аналізу обстановки та селекції проблем.</a:t>
            </a:r>
          </a:p>
          <a:p>
            <a:pPr marL="0" indent="0" algn="just">
              <a:buNone/>
            </a:pPr>
            <a:r>
              <a:rPr lang="uk-UA" dirty="0"/>
              <a:t>2. Органічна структура. Відсутність бюрократизму, </a:t>
            </a:r>
            <a:r>
              <a:rPr lang="uk-UA" dirty="0" smtClean="0"/>
              <a:t>прийняття</a:t>
            </a:r>
            <a:r>
              <a:rPr lang="en-US" dirty="0" smtClean="0"/>
              <a:t> </a:t>
            </a:r>
            <a:r>
              <a:rPr lang="uk-UA" dirty="0" smtClean="0"/>
              <a:t>рішень </a:t>
            </a:r>
            <a:r>
              <a:rPr lang="uk-UA" dirty="0"/>
              <a:t>на децентралізованій основі сприяє інновації та </a:t>
            </a:r>
            <a:r>
              <a:rPr lang="uk-UA" dirty="0" smtClean="0"/>
              <a:t>задоволеності</a:t>
            </a:r>
            <a:r>
              <a:rPr lang="en-US" dirty="0" smtClean="0"/>
              <a:t> </a:t>
            </a:r>
            <a:r>
              <a:rPr lang="uk-UA" dirty="0" smtClean="0"/>
              <a:t>роботою</a:t>
            </a:r>
            <a:r>
              <a:rPr lang="uk-UA" dirty="0"/>
              <a:t>.</a:t>
            </a:r>
          </a:p>
          <a:p>
            <a:pPr marL="0" indent="0" algn="just">
              <a:buNone/>
            </a:pPr>
            <a:r>
              <a:rPr lang="uk-UA" dirty="0"/>
              <a:t>3. Дух підприємництва. Заохочення інноваційної діяльності.</a:t>
            </a:r>
          </a:p>
          <a:p>
            <a:pPr marL="0" indent="0" algn="just">
              <a:buNone/>
            </a:pPr>
            <a:r>
              <a:rPr lang="uk-UA" dirty="0"/>
              <a:t>4. Симетрична система комунікації. Наявність </a:t>
            </a:r>
            <a:r>
              <a:rPr lang="uk-UA" dirty="0" smtClean="0"/>
              <a:t>двосторонньої</a:t>
            </a:r>
            <a:r>
              <a:rPr lang="en-US" dirty="0" smtClean="0"/>
              <a:t> </a:t>
            </a:r>
            <a:r>
              <a:rPr lang="uk-UA" dirty="0" smtClean="0"/>
              <a:t>комунікації </a:t>
            </a:r>
            <a:r>
              <a:rPr lang="uk-UA" dirty="0"/>
              <a:t>і діалогу сприяє ефективності будь-яких </a:t>
            </a:r>
            <a:r>
              <a:rPr lang="en-US" dirty="0" smtClean="0"/>
              <a:t>PR</a:t>
            </a:r>
            <a:r>
              <a:rPr lang="uk-UA" dirty="0" smtClean="0"/>
              <a:t>-заходів</a:t>
            </a:r>
            <a:r>
              <a:rPr lang="uk-UA" dirty="0"/>
              <a:t>. Вміння слухати, вести переговори і вирішувати конфлікт превалює над розпорядженнями та нав’язуванням думок.</a:t>
            </a:r>
          </a:p>
          <a:p>
            <a:pPr marL="0" indent="0" algn="just">
              <a:buNone/>
            </a:pPr>
            <a:r>
              <a:rPr lang="uk-UA" dirty="0"/>
              <a:t>5. Лідерство. Демократичний метод управління. Перевага делегування повноважень над авторитарною моделлю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42203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dirty="0"/>
              <a:t>6. Розвинена культура співучасті, соціального співробітництва.</a:t>
            </a:r>
            <a:r>
              <a:rPr lang="en-US" dirty="0"/>
              <a:t> </a:t>
            </a:r>
            <a:r>
              <a:rPr lang="uk-UA" dirty="0"/>
              <a:t>Люди активно включені в процес прийняття рішень.</a:t>
            </a:r>
          </a:p>
          <a:p>
            <a:pPr marL="0" indent="0" algn="just">
              <a:buNone/>
            </a:pPr>
            <a:r>
              <a:rPr lang="uk-UA" dirty="0"/>
              <a:t>7. Стратегічне планування.</a:t>
            </a:r>
          </a:p>
          <a:p>
            <a:pPr marL="0" indent="0" algn="just">
              <a:buNone/>
            </a:pPr>
            <a:r>
              <a:rPr lang="uk-UA" dirty="0"/>
              <a:t>8. Соціальна відповідальність. Організація врівноважує власні і</a:t>
            </a:r>
            <a:r>
              <a:rPr lang="en-US" dirty="0"/>
              <a:t> </a:t>
            </a:r>
            <a:r>
              <a:rPr lang="uk-UA" dirty="0"/>
              <a:t>суспільні інтереси груп населення.</a:t>
            </a:r>
          </a:p>
          <a:p>
            <a:pPr marL="0" indent="0" algn="just">
              <a:buNone/>
            </a:pPr>
            <a:r>
              <a:rPr lang="uk-UA" dirty="0"/>
              <a:t>9. Перевага якості. Наявність програм внутрішнього контролю</a:t>
            </a:r>
            <a:r>
              <a:rPr lang="en-US" dirty="0"/>
              <a:t> </a:t>
            </a:r>
            <a:r>
              <a:rPr lang="uk-UA" dirty="0"/>
              <a:t>якості та уважний аналіз зворотного зв’язку з клієнтами.</a:t>
            </a:r>
          </a:p>
          <a:p>
            <a:pPr marL="0" indent="0" algn="just">
              <a:buNone/>
            </a:pPr>
            <a:r>
              <a:rPr lang="uk-UA" dirty="0"/>
              <a:t>10. Ефективні </a:t>
            </a:r>
            <a:r>
              <a:rPr lang="uk-UA" dirty="0" err="1"/>
              <a:t>операціональні</a:t>
            </a:r>
            <a:r>
              <a:rPr lang="uk-UA" dirty="0"/>
              <a:t> системи. Керівництво постійно</a:t>
            </a:r>
            <a:r>
              <a:rPr lang="en-US" dirty="0"/>
              <a:t> </a:t>
            </a:r>
            <a:r>
              <a:rPr lang="uk-UA" dirty="0"/>
              <a:t>аналізує свою роботу, шукає шляхи збільшення продуктивності.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0092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4. Ролі </a:t>
            </a:r>
            <a:r>
              <a:rPr lang="en-US" dirty="0" smtClean="0"/>
              <a:t>PR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Консервативна</a:t>
            </a:r>
          </a:p>
          <a:p>
            <a:r>
              <a:rPr lang="uk-UA" dirty="0" smtClean="0"/>
              <a:t>Радикальна</a:t>
            </a:r>
            <a:endParaRPr lang="en-US" dirty="0" smtClean="0"/>
          </a:p>
          <a:p>
            <a:r>
              <a:rPr lang="uk-UA" dirty="0"/>
              <a:t>«Ідеалістична</a:t>
            </a:r>
            <a:r>
              <a:rPr lang="uk-UA" dirty="0" smtClean="0"/>
              <a:t>»</a:t>
            </a:r>
            <a:endParaRPr lang="en-US" dirty="0" smtClean="0"/>
          </a:p>
          <a:p>
            <a:r>
              <a:rPr lang="uk-UA" dirty="0"/>
              <a:t>Прагматична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537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uk-UA" dirty="0"/>
          </a:p>
          <a:p>
            <a:pPr marL="0" indent="0" algn="just">
              <a:buNone/>
            </a:pPr>
            <a:r>
              <a:rPr lang="uk-UA" dirty="0"/>
              <a:t>4. </a:t>
            </a:r>
            <a:r>
              <a:rPr lang="uk-UA" b="1" dirty="0"/>
              <a:t>Парламентська промова</a:t>
            </a:r>
            <a:r>
              <a:rPr lang="uk-UA" dirty="0"/>
              <a:t>. Так склалось, що вперше українці оцінили важливість цього виду промов лише останнім часом, хоча парламентські читання і дебати давно стали буденністю на Заході. Цей особливий вид промови використовується специфічною аудиторією. Адже депутатом парламенту може бути як і високоерудований інтелектуал, так і висуванець з якогось регіону, що в минулому був, наприклад, головою колективного господарства і звик спілкуватись за власним стилем.</a:t>
            </a:r>
          </a:p>
          <a:p>
            <a:pPr marL="0" indent="0" algn="just">
              <a:buNone/>
            </a:pPr>
            <a:r>
              <a:rPr lang="uk-UA" dirty="0" smtClean="0"/>
              <a:t>5</a:t>
            </a:r>
            <a:r>
              <a:rPr lang="uk-UA" dirty="0"/>
              <a:t>. </a:t>
            </a:r>
            <a:r>
              <a:rPr lang="uk-UA" b="1" dirty="0"/>
              <a:t>Масова комунікація </a:t>
            </a:r>
            <a:r>
              <a:rPr lang="uk-UA" dirty="0"/>
              <a:t>(включаючи рекламу і пропаганду як схожі поняття). Поступово саме цей тип комунікації витіснив усі інші, що пояснюється, з одного боку, постійним зростанням масштабів людського соціуму, а з другого — новою психологією людини, зовнішнього спрямування, а не внутрішнього, як це було раніше.</a:t>
            </a:r>
          </a:p>
          <a:p>
            <a:pPr marL="0" indent="0" algn="just">
              <a:buNone/>
            </a:pPr>
            <a:r>
              <a:rPr lang="uk-UA" dirty="0" smtClean="0"/>
              <a:t>6</a:t>
            </a:r>
            <a:r>
              <a:rPr lang="uk-UA" dirty="0"/>
              <a:t>. </a:t>
            </a:r>
            <a:r>
              <a:rPr lang="uk-UA" b="1" dirty="0"/>
              <a:t>Літературна комунікація</a:t>
            </a:r>
            <a:r>
              <a:rPr lang="uk-UA" dirty="0"/>
              <a:t>. Це один із найдавніших різновидів впливу, який, однак, продовжує зберігати своє значення і сьогодні. Цікаву думку з цього приводу висловив Ерік </a:t>
            </a:r>
            <a:r>
              <a:rPr lang="uk-UA" dirty="0" err="1"/>
              <a:t>Хевлок</a:t>
            </a:r>
            <a:r>
              <a:rPr lang="uk-UA" dirty="0"/>
              <a:t>: «Розповідна форма привертає увагу, тому що для більшості людей — це найбільш зрозуміла форма — як письмова, так і усна. Змістом розповідної форми є не ідеологія, а дії й обставини, які її створюють</a:t>
            </a:r>
            <a:r>
              <a:rPr lang="uk-UA" dirty="0" smtClean="0"/>
              <a:t>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8425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Консервативна роль виявляється в підтримці історичної</a:t>
            </a:r>
            <a:r>
              <a:rPr lang="en-US" dirty="0"/>
              <a:t> </a:t>
            </a:r>
            <a:r>
              <a:rPr lang="uk-UA" dirty="0"/>
              <a:t>системи, захисті інтересів тих, хто має гроші та владу. Її позитивна сторона – маніпулятивний вплив на соціальне середовище</a:t>
            </a:r>
            <a:r>
              <a:rPr lang="en-US" dirty="0"/>
              <a:t> </a:t>
            </a:r>
            <a:r>
              <a:rPr lang="uk-UA" dirty="0"/>
              <a:t>на користь організації та її власників будь-якими засобами.</a:t>
            </a:r>
            <a:r>
              <a:rPr lang="en-US" dirty="0"/>
              <a:t> </a:t>
            </a:r>
            <a:r>
              <a:rPr lang="uk-UA" dirty="0"/>
              <a:t>Ця роль характерна хижацькому капіталізму та тоталітаризму. У першому випадку працівники </a:t>
            </a:r>
            <a:r>
              <a:rPr lang="en-US" dirty="0"/>
              <a:t>PR</a:t>
            </a:r>
            <a:r>
              <a:rPr lang="uk-UA" dirty="0"/>
              <a:t> займаються переважно агітацією та пропагандою на користь капіталу, у другому – на користь пануючої партії.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87181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Радикальна роль пов’язана з реформаторською діяльністю працівників </a:t>
            </a:r>
            <a:r>
              <a:rPr lang="en-US" dirty="0" smtClean="0"/>
              <a:t>PR</a:t>
            </a:r>
            <a:r>
              <a:rPr lang="uk-UA" dirty="0" smtClean="0"/>
              <a:t>, які забезпечують реформи та зміни, соціальний розвиток та вдосконалення системи, її перехід у новий стан.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0837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«Ідеалістична» (ідеальна, партнерська) може бути реалізована на високому рівні зрілості організації та громадськості. Виконуючи її, система </a:t>
            </a:r>
            <a:r>
              <a:rPr lang="uk-UA" dirty="0" err="1"/>
              <a:t>зв’язків</a:t>
            </a:r>
            <a:r>
              <a:rPr lang="uk-UA" dirty="0"/>
              <a:t> з громадськістю стає ―механізмом взаємодії організації та громадськості на основі взаємозалежності та партнерства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60030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Прагматична роль </a:t>
            </a:r>
            <a:r>
              <a:rPr lang="en-US" dirty="0"/>
              <a:t>PR</a:t>
            </a:r>
            <a:r>
              <a:rPr lang="uk-UA" dirty="0"/>
              <a:t> полягає в тому, щоб мати одну позицію практичної користі і для організації, і для клієнта і для себе особисто. Це позиція егоїзму, який може бути розумним,</a:t>
            </a:r>
            <a:r>
              <a:rPr lang="en-US" dirty="0"/>
              <a:t> </a:t>
            </a:r>
            <a:r>
              <a:rPr lang="uk-UA" dirty="0"/>
              <a:t>проте на першому місці завжди стоїть користь. У той же час,</a:t>
            </a:r>
            <a:r>
              <a:rPr lang="en-US" dirty="0"/>
              <a:t> </a:t>
            </a:r>
            <a:r>
              <a:rPr lang="uk-UA" dirty="0"/>
              <a:t>навряд чи можна думати, що виконуючи таку роль, спеціалісти</a:t>
            </a:r>
            <a:r>
              <a:rPr lang="en-US" dirty="0"/>
              <a:t> PR </a:t>
            </a:r>
            <a:r>
              <a:rPr lang="uk-UA" dirty="0"/>
              <a:t>можуть звільняти себе від</a:t>
            </a:r>
            <a:r>
              <a:rPr lang="en-US" dirty="0"/>
              <a:t> </a:t>
            </a:r>
            <a:r>
              <a:rPr lang="ru-RU" dirty="0" err="1"/>
              <a:t>моральних</a:t>
            </a:r>
            <a:r>
              <a:rPr lang="ru-RU" dirty="0"/>
              <a:t> норм та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en-US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909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/>
              <a:t>7. </a:t>
            </a:r>
            <a:r>
              <a:rPr lang="uk-UA" b="1" dirty="0"/>
              <a:t>Рекламна комунікація</a:t>
            </a:r>
            <a:r>
              <a:rPr lang="uk-UA" dirty="0"/>
              <a:t>. Сучасні українці поринули у світ реклами , ледь уявляючи парадокси, які виникають при цьому, що різко розходиться зі звичайним, загальноприйнятим і суперечить (іноді тільки на перший погляд) здоровому глуздові. Як наслідок </a:t>
            </a:r>
            <a:r>
              <a:rPr lang="uk-UA" dirty="0" smtClean="0"/>
              <a:t>- </a:t>
            </a:r>
            <a:r>
              <a:rPr lang="uk-UA" dirty="0"/>
              <a:t>з’явилася маса пародій на зразок тих, що у нас не лишилося проблем, окрім лупи і гігієнічних прокладок. Відомий французький рекламіст Жак </a:t>
            </a:r>
            <a:r>
              <a:rPr lang="uk-UA" dirty="0" err="1"/>
              <a:t>Сегела</a:t>
            </a:r>
            <a:r>
              <a:rPr lang="uk-UA" dirty="0"/>
              <a:t> простежив сьогоденність і майбутнє реклами: «Кілька десятиліть тому у Франції реклама була суто споживчим актом </a:t>
            </a:r>
            <a:r>
              <a:rPr lang="uk-UA" dirty="0" smtClean="0"/>
              <a:t>- </a:t>
            </a:r>
            <a:r>
              <a:rPr lang="uk-UA" dirty="0"/>
              <a:t>«Я пральний порошок. Я перу дуже чисто»! У 80-ті роки ми додали таке поняття, як вигляд, імідж. Це значить, що рекламувався вже не просто порошок, а бренд, який прав чистіше за інших, «біліше білого». Вам же </a:t>
            </a:r>
            <a:r>
              <a:rPr lang="uk-UA" dirty="0" smtClean="0"/>
              <a:t>- </a:t>
            </a:r>
            <a:r>
              <a:rPr lang="uk-UA" dirty="0"/>
              <a:t>на порозі третього тисячоліття, необхідно буде додати ще й моральний аспект до рекламного повідомлення. Споживач повинен «підніматися над самим собою», здійснивши акт купівлі. Він має бути ушляхетнений рекламою. Він довірятиме не просто маркам, а саме тим з них, які залучені до боротьби за загальнолюдські цінності». Можливо, саме з цих причин часто західний варіант популяризації товарів, послуг викликає серйозне відторгнення серед українців.</a:t>
            </a:r>
          </a:p>
          <a:p>
            <a:pPr marL="0" indent="0" algn="just">
              <a:buNone/>
            </a:pPr>
            <a:r>
              <a:rPr lang="uk-UA" dirty="0"/>
              <a:t>8. </a:t>
            </a:r>
            <a:r>
              <a:rPr lang="en-US" b="1" dirty="0"/>
              <a:t>PR (</a:t>
            </a:r>
            <a:r>
              <a:rPr lang="uk-UA" b="1" dirty="0"/>
              <a:t>піар) </a:t>
            </a:r>
            <a:r>
              <a:rPr lang="uk-UA" dirty="0" smtClean="0"/>
              <a:t>- наука </a:t>
            </a:r>
            <a:r>
              <a:rPr lang="uk-UA" dirty="0"/>
              <a:t>про управління громадською думкою. Це визначення достатньо довго перебувало у вжитку. У період, коли роль суспільства підвищується, саме піар виходить на провідні позиції.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102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PR</a:t>
            </a:r>
            <a:r>
              <a:rPr lang="en-US" b="1" dirty="0">
                <a:solidFill>
                  <a:srgbClr val="FF0000"/>
                </a:solidFill>
              </a:rPr>
              <a:t> (Public </a:t>
            </a:r>
            <a:r>
              <a:rPr lang="en-US" b="1" dirty="0" smtClean="0">
                <a:solidFill>
                  <a:srgbClr val="FF0000"/>
                </a:solidFill>
              </a:rPr>
              <a:t>Relations)</a:t>
            </a:r>
            <a:r>
              <a:rPr lang="ru-RU" dirty="0" smtClean="0"/>
              <a:t> -</a:t>
            </a:r>
            <a:r>
              <a:rPr lang="uk-UA" dirty="0" smtClean="0"/>
              <a:t> </a:t>
            </a:r>
            <a:r>
              <a:rPr lang="uk-UA" dirty="0"/>
              <a:t>це наука і мистецтво організації та здійснення </a:t>
            </a:r>
            <a:r>
              <a:rPr lang="uk-UA" dirty="0" err="1"/>
              <a:t>зв’язків</a:t>
            </a:r>
            <a:r>
              <a:rPr lang="uk-UA" dirty="0"/>
              <a:t> </a:t>
            </a:r>
            <a:r>
              <a:rPr lang="uk-UA" dirty="0" smtClean="0"/>
              <a:t>суб’єктами управління </a:t>
            </a:r>
            <a:r>
              <a:rPr lang="uk-UA" dirty="0"/>
              <a:t>економічною, соціальною, політичною і духовно-культурною діяльністю </a:t>
            </a:r>
            <a:r>
              <a:rPr lang="uk-UA" dirty="0" smtClean="0"/>
              <a:t>з громадськістю</a:t>
            </a:r>
            <a:r>
              <a:rPr lang="uk-UA" dirty="0"/>
              <a:t>, досягнення взаєморозуміння і доброзичливості між особистістю, закладом </a:t>
            </a:r>
            <a:r>
              <a:rPr lang="uk-UA" dirty="0" smtClean="0"/>
              <a:t>та іншими </a:t>
            </a:r>
            <a:r>
              <a:rPr lang="uk-UA" dirty="0"/>
              <a:t>людьми, групами людей або суспільством загалом за допомогою </a:t>
            </a:r>
            <a:r>
              <a:rPr lang="uk-UA" dirty="0" smtClean="0"/>
              <a:t>поширення пояснювального </a:t>
            </a:r>
            <a:r>
              <a:rPr lang="uk-UA" dirty="0"/>
              <a:t>матеріалу, розвитку обміну інформацією</a:t>
            </a:r>
          </a:p>
        </p:txBody>
      </p:sp>
    </p:spTree>
    <p:extLst>
      <p:ext uri="{BB962C8B-B14F-4D97-AF65-F5344CB8AC3E}">
        <p14:creationId xmlns:p14="http://schemas.microsoft.com/office/powerpoint/2010/main" val="285335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/>
              <a:t>міжнародно </a:t>
            </a:r>
            <a:r>
              <a:rPr lang="uk-UA" sz="3200" dirty="0" smtClean="0"/>
              <a:t>визнані підходи до тлумачення</a:t>
            </a:r>
            <a:r>
              <a:rPr lang="en-US" sz="3200" dirty="0" smtClean="0"/>
              <a:t> PR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uk-UA" dirty="0" smtClean="0"/>
              <a:t>Британського інституту </a:t>
            </a:r>
            <a:r>
              <a:rPr lang="en-US" dirty="0" smtClean="0"/>
              <a:t>PR</a:t>
            </a:r>
            <a:r>
              <a:rPr lang="uk-UA" dirty="0" smtClean="0"/>
              <a:t>:</a:t>
            </a:r>
            <a:r>
              <a:rPr lang="en-US" dirty="0" smtClean="0"/>
              <a:t> </a:t>
            </a:r>
            <a:r>
              <a:rPr lang="uk-UA" dirty="0" smtClean="0"/>
              <a:t>«</a:t>
            </a:r>
            <a:r>
              <a:rPr lang="en-US" dirty="0" smtClean="0"/>
              <a:t>PR -</a:t>
            </a:r>
            <a:r>
              <a:rPr lang="uk-UA" dirty="0" smtClean="0"/>
              <a:t> </a:t>
            </a:r>
            <a:r>
              <a:rPr lang="uk-UA" dirty="0"/>
              <a:t>це планомірна постійно здійснювана робота із забезпечення рівноправної інформаційної взаємодії і взаєморозуміння між організацією та її громадськістю». </a:t>
            </a:r>
            <a:endParaRPr lang="en-US" dirty="0" smtClean="0"/>
          </a:p>
          <a:p>
            <a:pPr marL="0" indent="0" algn="just">
              <a:buNone/>
            </a:pPr>
            <a:r>
              <a:rPr lang="uk-UA" dirty="0" smtClean="0"/>
              <a:t>«</a:t>
            </a:r>
            <a:r>
              <a:rPr lang="uk-UA" b="1" i="1" dirty="0"/>
              <a:t>Планомірна постійно здійснювана робота</a:t>
            </a:r>
            <a:r>
              <a:rPr lang="uk-UA" dirty="0"/>
              <a:t>» означає, що </a:t>
            </a:r>
            <a:r>
              <a:rPr lang="en-US" dirty="0"/>
              <a:t>PR-</a:t>
            </a:r>
            <a:r>
              <a:rPr lang="uk-UA" dirty="0"/>
              <a:t>діяльність організовується як кампанія або програма і триває весь час, не припиняючись і не перериваючись, безперервно і безупинно. Мета </a:t>
            </a:r>
            <a:r>
              <a:rPr lang="en-US" dirty="0"/>
              <a:t>PR — «</a:t>
            </a:r>
            <a:r>
              <a:rPr lang="uk-UA" b="1" i="1" dirty="0"/>
              <a:t>забезпечення рівноправної інформаційної взаємодії і взаєморозуміння</a:t>
            </a:r>
            <a:r>
              <a:rPr lang="uk-UA" dirty="0"/>
              <a:t>», означає гарантувати, що діяльність організації зрозуміла для інших, правильно сприймається. Цим забезпечується обопільне порозуміння між організацією і громадськістю, оскільки в цьому разі до процесу залучені найрізноманітніші групи людей.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700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uk-UA" dirty="0" err="1" smtClean="0"/>
              <a:t>Френк</a:t>
            </a:r>
            <a:r>
              <a:rPr lang="uk-UA" dirty="0" smtClean="0"/>
              <a:t> </a:t>
            </a:r>
            <a:r>
              <a:rPr lang="uk-UA" dirty="0" err="1"/>
              <a:t>Джефкінс</a:t>
            </a:r>
            <a:r>
              <a:rPr lang="uk-UA" dirty="0"/>
              <a:t>: «</a:t>
            </a:r>
            <a:r>
              <a:rPr lang="uk-UA" dirty="0" err="1"/>
              <a:t>Паблік</a:t>
            </a:r>
            <a:r>
              <a:rPr lang="uk-UA" dirty="0"/>
              <a:t> </a:t>
            </a:r>
            <a:r>
              <a:rPr lang="uk-UA" dirty="0" err="1"/>
              <a:t>рилейшнз</a:t>
            </a:r>
            <a:r>
              <a:rPr lang="uk-UA" dirty="0"/>
              <a:t> складається з усіх форм </a:t>
            </a:r>
            <a:r>
              <a:rPr lang="uk-UA" dirty="0" err="1"/>
              <a:t>планомірно</a:t>
            </a:r>
            <a:r>
              <a:rPr lang="uk-UA" dirty="0"/>
              <a:t> здійснюваної комунікації, зовнішніх і внутрішніх, між організацією та її громадськістю в цілях досягнення між ними взаєморозуміння».</a:t>
            </a:r>
          </a:p>
          <a:p>
            <a:pPr algn="just"/>
            <a:r>
              <a:rPr lang="uk-UA" dirty="0" smtClean="0"/>
              <a:t>Перша </a:t>
            </a:r>
            <a:r>
              <a:rPr lang="uk-UA" dirty="0"/>
              <a:t>частина наведеного трактування </a:t>
            </a:r>
            <a:r>
              <a:rPr lang="en-US" dirty="0"/>
              <a:t>PR </a:t>
            </a:r>
            <a:r>
              <a:rPr lang="uk-UA" dirty="0"/>
              <a:t>поглиблює визначення, наведене </a:t>
            </a:r>
            <a:r>
              <a:rPr lang="en-US" dirty="0"/>
              <a:t>IPR, </a:t>
            </a:r>
            <a:r>
              <a:rPr lang="uk-UA" dirty="0"/>
              <a:t>і уточнює, що метою </a:t>
            </a:r>
            <a:r>
              <a:rPr lang="en-US" dirty="0" smtClean="0"/>
              <a:t>PR </a:t>
            </a:r>
            <a:r>
              <a:rPr lang="uk-UA" dirty="0" smtClean="0"/>
              <a:t>є </a:t>
            </a:r>
            <a:r>
              <a:rPr lang="uk-UA" dirty="0"/>
              <a:t>не лише взаєморозуміння, а досягнення конкретних цілей. Ці цілі часто охоплюють рішення комунікаційних завдань, наприклад, зміна негативного ставлення на позитивне, тобто проведення перетворень.</a:t>
            </a:r>
          </a:p>
          <a:p>
            <a:pPr algn="just"/>
            <a:r>
              <a:rPr lang="uk-UA" dirty="0" smtClean="0"/>
              <a:t>У </a:t>
            </a:r>
            <a:r>
              <a:rPr lang="en-US" dirty="0"/>
              <a:t>PR </a:t>
            </a:r>
            <a:r>
              <a:rPr lang="uk-UA" dirty="0"/>
              <a:t>застосовується метод управління на основі поставлених цілей. Коли цілі сформульовані, вони дозволяють оцінювати одержані результати, тоді </a:t>
            </a:r>
            <a:r>
              <a:rPr lang="en-US" dirty="0" smtClean="0"/>
              <a:t>PR </a:t>
            </a:r>
            <a:r>
              <a:rPr lang="uk-UA" dirty="0" smtClean="0"/>
              <a:t>стає </a:t>
            </a:r>
            <a:r>
              <a:rPr lang="uk-UA" dirty="0"/>
              <a:t>видом діяльності матеріального характеру. Це суперечить неправдивій думці, що </a:t>
            </a:r>
            <a:r>
              <a:rPr lang="en-US" dirty="0"/>
              <a:t>PR — </a:t>
            </a:r>
            <a:r>
              <a:rPr lang="uk-UA" dirty="0"/>
              <a:t>за змістом нематеріальний вид діяльності. Якщо </a:t>
            </a:r>
            <a:r>
              <a:rPr lang="en-US" dirty="0"/>
              <a:t>PR-</a:t>
            </a:r>
            <a:r>
              <a:rPr lang="uk-UA" dirty="0"/>
              <a:t>програма поставлена на досягнення певної мети, результат можна не лише спостерігати, а й виміряти. За необхідності для перевірки рівня реалізації </a:t>
            </a:r>
            <a:r>
              <a:rPr lang="en-US" dirty="0"/>
              <a:t>PR-</a:t>
            </a:r>
            <a:r>
              <a:rPr lang="uk-UA" dirty="0"/>
              <a:t>кампанії можна скористатися методами маркетингових досліджень.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248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/>
          </a:p>
          <a:p>
            <a:pPr marL="0" indent="0" algn="just">
              <a:buNone/>
            </a:pPr>
            <a:r>
              <a:rPr lang="en-US" dirty="0" smtClean="0"/>
              <a:t>3. </a:t>
            </a:r>
            <a:r>
              <a:rPr lang="uk-UA" dirty="0" smtClean="0"/>
              <a:t>Світової </a:t>
            </a:r>
            <a:r>
              <a:rPr lang="uk-UA" dirty="0"/>
              <a:t>асамблеї асоціацій </a:t>
            </a:r>
            <a:r>
              <a:rPr lang="en-US" dirty="0" smtClean="0"/>
              <a:t>PR</a:t>
            </a:r>
            <a:r>
              <a:rPr lang="uk-UA" dirty="0" smtClean="0"/>
              <a:t>. </a:t>
            </a:r>
            <a:r>
              <a:rPr lang="uk-UA" dirty="0"/>
              <a:t>За результатами роботи Світової асамблеї асоціацій </a:t>
            </a:r>
            <a:r>
              <a:rPr lang="en-US" dirty="0" smtClean="0"/>
              <a:t>PR</a:t>
            </a:r>
            <a:r>
              <a:rPr lang="uk-UA" dirty="0" smtClean="0"/>
              <a:t>, </a:t>
            </a:r>
            <a:r>
              <a:rPr lang="uk-UA" dirty="0"/>
              <a:t>проведеною в Мехіко в серпні 1978 р., з’явилося погоджене між її учасниками визначення: «Практика </a:t>
            </a:r>
            <a:r>
              <a:rPr lang="en-US" dirty="0" smtClean="0"/>
              <a:t>PR -</a:t>
            </a:r>
            <a:r>
              <a:rPr lang="uk-UA" dirty="0" smtClean="0"/>
              <a:t> </a:t>
            </a:r>
            <a:r>
              <a:rPr lang="uk-UA" dirty="0"/>
              <a:t>це мистецтво і наука аналізу тенденцій, прогнозування наслідків, надання рекомендацій керівництву організації і виконання програм дій в інтересах її та суспільства».</a:t>
            </a:r>
          </a:p>
          <a:p>
            <a:pPr algn="just"/>
            <a:r>
              <a:rPr lang="uk-UA" dirty="0" smtClean="0"/>
              <a:t>У </a:t>
            </a:r>
            <a:r>
              <a:rPr lang="uk-UA" dirty="0"/>
              <a:t>мексиканській заяві говориться про аналіз тенденцій, що припускає використання різних прийомів — від досліджень до планування </a:t>
            </a:r>
            <a:r>
              <a:rPr lang="en-US" dirty="0"/>
              <a:t>PR-</a:t>
            </a:r>
            <a:r>
              <a:rPr lang="uk-UA" dirty="0"/>
              <a:t>програми. Це трактування охоплює аспекти стосунків організації як у сфері публічної діяльності, так і в соціальній науці, враховуючи при цьому громадський інтерес. Люди складають думку про організацію за її поведінкою. </a:t>
            </a:r>
            <a:r>
              <a:rPr lang="en-US" dirty="0" smtClean="0"/>
              <a:t>PR</a:t>
            </a:r>
            <a:r>
              <a:rPr lang="uk-UA" dirty="0" smtClean="0"/>
              <a:t> </a:t>
            </a:r>
            <a:r>
              <a:rPr lang="uk-UA" dirty="0"/>
              <a:t>пов’язаний із домовленістю і репутацією.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2955333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с абстрактным меланхоличным оформлением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845_TF03460530" id="{15CAD117-A89C-408F-9ED5-932228B4E8EE}" vid="{8CE20380-6C5F-47FD-9E12-3AFDC80F9C2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с абстрактным меланхоличным оформлением</Template>
  <TotalTime>79</TotalTime>
  <Words>4126</Words>
  <Application>Microsoft Office PowerPoint</Application>
  <PresentationFormat>Широкоэкранный</PresentationFormat>
  <Paragraphs>202</Paragraphs>
  <Slides>43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7" baseType="lpstr">
      <vt:lpstr>Arial</vt:lpstr>
      <vt:lpstr>Calibri</vt:lpstr>
      <vt:lpstr>Century Gothic</vt:lpstr>
      <vt:lpstr>Шаблон с абстрактным меланхоличным оформлением</vt:lpstr>
      <vt:lpstr>Основи комунікативної діяльності</vt:lpstr>
      <vt:lpstr>1. Предмет і об’єкт PR як науки та управлінської діяльності</vt:lpstr>
      <vt:lpstr>Історичні типи комунікації</vt:lpstr>
      <vt:lpstr>Презентация PowerPoint</vt:lpstr>
      <vt:lpstr>Презентация PowerPoint</vt:lpstr>
      <vt:lpstr> </vt:lpstr>
      <vt:lpstr>міжнародно визнані підходи до тлумачення PR</vt:lpstr>
      <vt:lpstr>Презентация PowerPoint</vt:lpstr>
      <vt:lpstr>Презентация PowerPoint</vt:lpstr>
      <vt:lpstr>Презентация PowerPoint</vt:lpstr>
      <vt:lpstr>Пабліситі</vt:lpstr>
      <vt:lpstr>Різниця між PR і рекламою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Основні завдання PR як науки та мистецтва: </vt:lpstr>
      <vt:lpstr>Галузями сфери PR є: </vt:lpstr>
      <vt:lpstr>Презентация PowerPoint</vt:lpstr>
      <vt:lpstr>Основними категоріями PR є</vt:lpstr>
      <vt:lpstr>Громадськість</vt:lpstr>
      <vt:lpstr>Громадська думка </vt:lpstr>
      <vt:lpstr>Зв’язки з громадськістю </vt:lpstr>
      <vt:lpstr>Комунікаційна система </vt:lpstr>
      <vt:lpstr>Імідж</vt:lpstr>
      <vt:lpstr>2. Функції та структура зв’язків із громадськістю </vt:lpstr>
      <vt:lpstr>Також до функції PR можна віднести: </vt:lpstr>
      <vt:lpstr>Презентация PowerPoint</vt:lpstr>
      <vt:lpstr>Презентация PowerPoint</vt:lpstr>
      <vt:lpstr>структура PR</vt:lpstr>
      <vt:lpstr>провідні стратегії світового ринку, характерні для стратегії PR </vt:lpstr>
      <vt:lpstr>історичні моделі послідовного розвитку та розширення функцій PR</vt:lpstr>
      <vt:lpstr>1. Прес-посередницька модель, або «пабліситі». </vt:lpstr>
      <vt:lpstr>2. Модель, підпорядкована інформуванню громадськості</vt:lpstr>
      <vt:lpstr>3. Двостороння асиметрична модель</vt:lpstr>
      <vt:lpstr>4. Двостороння симетрична модель</vt:lpstr>
      <vt:lpstr>Умови, необхідні для якісних PR: </vt:lpstr>
      <vt:lpstr>Презентация PowerPoint</vt:lpstr>
      <vt:lpstr>4. Ролі PR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комунікативної діяльності</dc:title>
  <dc:creator>Resonance PC1</dc:creator>
  <cp:lastModifiedBy>Resonance PC1</cp:lastModifiedBy>
  <cp:revision>12</cp:revision>
  <dcterms:created xsi:type="dcterms:W3CDTF">2023-02-06T21:12:23Z</dcterms:created>
  <dcterms:modified xsi:type="dcterms:W3CDTF">2023-02-06T22:31:45Z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