
<file path=[Content_Types].xml><?xml version="1.0" encoding="utf-8"?>
<Types xmlns="http://schemas.openxmlformats.org/package/2006/content-types">
  <Default Extension="emf" ContentType="image/x-emf"/>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9" r:id="rId2"/>
    <p:sldId id="261" r:id="rId3"/>
    <p:sldId id="271" r:id="rId4"/>
    <p:sldId id="272" r:id="rId5"/>
    <p:sldId id="278" r:id="rId6"/>
    <p:sldId id="283" r:id="rId7"/>
    <p:sldId id="284" r:id="rId8"/>
    <p:sldId id="285" r:id="rId9"/>
    <p:sldId id="286" r:id="rId10"/>
    <p:sldId id="279" r:id="rId11"/>
    <p:sldId id="280" r:id="rId12"/>
    <p:sldId id="281" r:id="rId13"/>
    <p:sldId id="273" r:id="rId14"/>
    <p:sldId id="269" r:id="rId15"/>
    <p:sldId id="266" r:id="rId16"/>
    <p:sldId id="270" r:id="rId17"/>
    <p:sldId id="265" r:id="rId18"/>
    <p:sldId id="260" r:id="rId19"/>
    <p:sldId id="262" r:id="rId20"/>
    <p:sldId id="274" r:id="rId21"/>
    <p:sldId id="276" r:id="rId22"/>
    <p:sldId id="277" r:id="rId23"/>
    <p:sldId id="275" r:id="rId24"/>
    <p:sldId id="263" r:id="rId25"/>
    <p:sldId id="26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slana Kolodnytska" initials="RK" lastIdx="1" clrIdx="0">
    <p:extLst>
      <p:ext uri="{19B8F6BF-5375-455C-9EA6-DF929625EA0E}">
        <p15:presenceInfo xmlns:p15="http://schemas.microsoft.com/office/powerpoint/2012/main" userId="254992272a748a1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2-07T14:44:58.601" idx="1">
    <p:pos x="10" y="10"/>
    <p:text/>
    <p:extLst>
      <p:ext uri="{C676402C-5697-4E1C-873F-D02D1690AC5C}">
        <p15:threadingInfo xmlns:p15="http://schemas.microsoft.com/office/powerpoint/2012/main" timeZoneBias="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B49EBA-2B3E-4417-A760-A00E66FEBD85}"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GB"/>
        </a:p>
      </dgm:t>
    </dgm:pt>
    <dgm:pt modelId="{F7060CD8-477B-49A3-B11A-4DF146A476CF}">
      <dgm:prSet phldrT="[Text]"/>
      <dgm:spPr>
        <a:solidFill>
          <a:schemeClr val="accent3">
            <a:lumMod val="75000"/>
          </a:schemeClr>
        </a:solidFill>
      </dgm:spPr>
      <dgm:t>
        <a:bodyPr/>
        <a:lstStyle/>
        <a:p>
          <a:r>
            <a:rPr lang="uk-UA" dirty="0"/>
            <a:t>Викопні палива </a:t>
          </a:r>
          <a:r>
            <a:rPr lang="en-GB" dirty="0"/>
            <a:t> </a:t>
          </a:r>
        </a:p>
      </dgm:t>
    </dgm:pt>
    <dgm:pt modelId="{D1646F53-6A27-44B6-B490-7CCD1B24A7F0}" type="parTrans" cxnId="{BE30F2A7-285A-4DE4-B054-8A52D2087B0C}">
      <dgm:prSet/>
      <dgm:spPr/>
      <dgm:t>
        <a:bodyPr/>
        <a:lstStyle/>
        <a:p>
          <a:endParaRPr lang="en-GB"/>
        </a:p>
      </dgm:t>
    </dgm:pt>
    <dgm:pt modelId="{F2EDD043-B1D4-4161-BF44-E98A2380FB03}" type="sibTrans" cxnId="{BE30F2A7-285A-4DE4-B054-8A52D2087B0C}">
      <dgm:prSet/>
      <dgm:spPr/>
      <dgm:t>
        <a:bodyPr/>
        <a:lstStyle/>
        <a:p>
          <a:endParaRPr lang="en-GB"/>
        </a:p>
      </dgm:t>
    </dgm:pt>
    <dgm:pt modelId="{D7B4F834-BA20-491D-AE8B-174F861810F7}">
      <dgm:prSet phldrT="[Text]"/>
      <dgm:spPr/>
      <dgm:t>
        <a:bodyPr/>
        <a:lstStyle/>
        <a:p>
          <a:r>
            <a:rPr lang="uk-UA" dirty="0"/>
            <a:t>Біопаливо </a:t>
          </a:r>
          <a:endParaRPr lang="en-GB" dirty="0"/>
        </a:p>
      </dgm:t>
    </dgm:pt>
    <dgm:pt modelId="{7F72D617-999E-467E-B927-62A10C763DEE}" type="parTrans" cxnId="{36B3010C-57AE-4639-A2F3-45F238158D5A}">
      <dgm:prSet/>
      <dgm:spPr/>
      <dgm:t>
        <a:bodyPr/>
        <a:lstStyle/>
        <a:p>
          <a:endParaRPr lang="en-GB"/>
        </a:p>
      </dgm:t>
    </dgm:pt>
    <dgm:pt modelId="{6B2DAD83-7345-442C-9EE2-C2D185C4784C}" type="sibTrans" cxnId="{36B3010C-57AE-4639-A2F3-45F238158D5A}">
      <dgm:prSet/>
      <dgm:spPr/>
      <dgm:t>
        <a:bodyPr/>
        <a:lstStyle/>
        <a:p>
          <a:endParaRPr lang="en-GB"/>
        </a:p>
      </dgm:t>
    </dgm:pt>
    <dgm:pt modelId="{5596A007-7810-4C25-B666-EB8B078D6714}">
      <dgm:prSet phldrT="[Text]"/>
      <dgm:spPr/>
      <dgm:t>
        <a:bodyPr/>
        <a:lstStyle/>
        <a:p>
          <a:r>
            <a:rPr lang="uk-UA" dirty="0"/>
            <a:t>Паливо</a:t>
          </a:r>
        </a:p>
        <a:p>
          <a:r>
            <a:rPr lang="uk-UA" dirty="0"/>
            <a:t>(</a:t>
          </a:r>
          <a:r>
            <a:rPr lang="en-GB" dirty="0"/>
            <a:t>Fuel </a:t>
          </a:r>
          <a:r>
            <a:rPr lang="uk-UA" dirty="0"/>
            <a:t>) </a:t>
          </a:r>
          <a:endParaRPr lang="en-GB" dirty="0"/>
        </a:p>
      </dgm:t>
    </dgm:pt>
    <dgm:pt modelId="{893802C5-13C3-488A-A777-A78E829A00B0}" type="parTrans" cxnId="{101E0094-7356-4207-9952-A86088F6276A}">
      <dgm:prSet/>
      <dgm:spPr/>
      <dgm:t>
        <a:bodyPr/>
        <a:lstStyle/>
        <a:p>
          <a:endParaRPr lang="en-GB"/>
        </a:p>
      </dgm:t>
    </dgm:pt>
    <dgm:pt modelId="{222BE692-9E22-4EF6-9566-9203DCDFCC3C}" type="sibTrans" cxnId="{101E0094-7356-4207-9952-A86088F6276A}">
      <dgm:prSet/>
      <dgm:spPr/>
      <dgm:t>
        <a:bodyPr/>
        <a:lstStyle/>
        <a:p>
          <a:endParaRPr lang="en-GB"/>
        </a:p>
      </dgm:t>
    </dgm:pt>
    <dgm:pt modelId="{037C288F-18E9-47E5-8817-69EF79958C6A}">
      <dgm:prSet phldrT="[Text]"/>
      <dgm:spPr/>
      <dgm:t>
        <a:bodyPr/>
        <a:lstStyle/>
        <a:p>
          <a:r>
            <a:rPr lang="uk-UA" dirty="0"/>
            <a:t>Біогаз </a:t>
          </a:r>
          <a:endParaRPr lang="en-GB" dirty="0"/>
        </a:p>
      </dgm:t>
    </dgm:pt>
    <dgm:pt modelId="{047F64F5-273C-4CF8-A809-E7E34F36BF1D}" type="parTrans" cxnId="{C7265DC8-97EC-429E-992D-610CD223EC45}">
      <dgm:prSet/>
      <dgm:spPr/>
      <dgm:t>
        <a:bodyPr/>
        <a:lstStyle/>
        <a:p>
          <a:endParaRPr lang="en-GB"/>
        </a:p>
      </dgm:t>
    </dgm:pt>
    <dgm:pt modelId="{9E648ADF-BC10-4785-83D2-A094072133D8}" type="sibTrans" cxnId="{C7265DC8-97EC-429E-992D-610CD223EC45}">
      <dgm:prSet/>
      <dgm:spPr/>
      <dgm:t>
        <a:bodyPr/>
        <a:lstStyle/>
        <a:p>
          <a:endParaRPr lang="en-GB"/>
        </a:p>
      </dgm:t>
    </dgm:pt>
    <dgm:pt modelId="{BA914E69-53BD-406F-AF59-86AC65A14000}" type="pres">
      <dgm:prSet presAssocID="{BBB49EBA-2B3E-4417-A760-A00E66FEBD85}" presName="compositeShape" presStyleCnt="0">
        <dgm:presLayoutVars>
          <dgm:chMax val="9"/>
          <dgm:dir/>
          <dgm:resizeHandles val="exact"/>
        </dgm:presLayoutVars>
      </dgm:prSet>
      <dgm:spPr/>
    </dgm:pt>
    <dgm:pt modelId="{C543845A-EDC9-480D-9CD8-24A3E5A1FB87}" type="pres">
      <dgm:prSet presAssocID="{BBB49EBA-2B3E-4417-A760-A00E66FEBD85}" presName="triangle1" presStyleLbl="node1" presStyleIdx="0" presStyleCnt="4">
        <dgm:presLayoutVars>
          <dgm:bulletEnabled val="1"/>
        </dgm:presLayoutVars>
      </dgm:prSet>
      <dgm:spPr/>
    </dgm:pt>
    <dgm:pt modelId="{E55AD9C2-FE39-452F-9F2A-7C043577852B}" type="pres">
      <dgm:prSet presAssocID="{BBB49EBA-2B3E-4417-A760-A00E66FEBD85}" presName="triangle2" presStyleLbl="node1" presStyleIdx="1" presStyleCnt="4">
        <dgm:presLayoutVars>
          <dgm:bulletEnabled val="1"/>
        </dgm:presLayoutVars>
      </dgm:prSet>
      <dgm:spPr/>
    </dgm:pt>
    <dgm:pt modelId="{7952F398-D4AF-4942-92D3-96DE0215EF8F}" type="pres">
      <dgm:prSet presAssocID="{BBB49EBA-2B3E-4417-A760-A00E66FEBD85}" presName="triangle3" presStyleLbl="node1" presStyleIdx="2" presStyleCnt="4">
        <dgm:presLayoutVars>
          <dgm:bulletEnabled val="1"/>
        </dgm:presLayoutVars>
      </dgm:prSet>
      <dgm:spPr/>
    </dgm:pt>
    <dgm:pt modelId="{8B1B274E-D2E5-4A28-A860-6FC7373343FD}" type="pres">
      <dgm:prSet presAssocID="{BBB49EBA-2B3E-4417-A760-A00E66FEBD85}" presName="triangle4" presStyleLbl="node1" presStyleIdx="3" presStyleCnt="4">
        <dgm:presLayoutVars>
          <dgm:bulletEnabled val="1"/>
        </dgm:presLayoutVars>
      </dgm:prSet>
      <dgm:spPr/>
    </dgm:pt>
  </dgm:ptLst>
  <dgm:cxnLst>
    <dgm:cxn modelId="{F99D4C00-86B1-4196-AC7F-83A927DDA252}" type="presOf" srcId="{037C288F-18E9-47E5-8817-69EF79958C6A}" destId="{8B1B274E-D2E5-4A28-A860-6FC7373343FD}" srcOrd="0" destOrd="0" presId="urn:microsoft.com/office/officeart/2005/8/layout/pyramid4"/>
    <dgm:cxn modelId="{36B3010C-57AE-4639-A2F3-45F238158D5A}" srcId="{BBB49EBA-2B3E-4417-A760-A00E66FEBD85}" destId="{D7B4F834-BA20-491D-AE8B-174F861810F7}" srcOrd="1" destOrd="0" parTransId="{7F72D617-999E-467E-B927-62A10C763DEE}" sibTransId="{6B2DAD83-7345-442C-9EE2-C2D185C4784C}"/>
    <dgm:cxn modelId="{5CFABD1A-5B4D-4456-93D5-873FD8FCA28A}" type="presOf" srcId="{5596A007-7810-4C25-B666-EB8B078D6714}" destId="{7952F398-D4AF-4942-92D3-96DE0215EF8F}" srcOrd="0" destOrd="0" presId="urn:microsoft.com/office/officeart/2005/8/layout/pyramid4"/>
    <dgm:cxn modelId="{E13B6171-59AC-4F45-9109-FA7C689363F2}" type="presOf" srcId="{D7B4F834-BA20-491D-AE8B-174F861810F7}" destId="{E55AD9C2-FE39-452F-9F2A-7C043577852B}" srcOrd="0" destOrd="0" presId="urn:microsoft.com/office/officeart/2005/8/layout/pyramid4"/>
    <dgm:cxn modelId="{95B06459-FA34-42CA-A597-90CFF998ECA8}" type="presOf" srcId="{F7060CD8-477B-49A3-B11A-4DF146A476CF}" destId="{C543845A-EDC9-480D-9CD8-24A3E5A1FB87}" srcOrd="0" destOrd="0" presId="urn:microsoft.com/office/officeart/2005/8/layout/pyramid4"/>
    <dgm:cxn modelId="{101E0094-7356-4207-9952-A86088F6276A}" srcId="{BBB49EBA-2B3E-4417-A760-A00E66FEBD85}" destId="{5596A007-7810-4C25-B666-EB8B078D6714}" srcOrd="2" destOrd="0" parTransId="{893802C5-13C3-488A-A777-A78E829A00B0}" sibTransId="{222BE692-9E22-4EF6-9566-9203DCDFCC3C}"/>
    <dgm:cxn modelId="{BE30F2A7-285A-4DE4-B054-8A52D2087B0C}" srcId="{BBB49EBA-2B3E-4417-A760-A00E66FEBD85}" destId="{F7060CD8-477B-49A3-B11A-4DF146A476CF}" srcOrd="0" destOrd="0" parTransId="{D1646F53-6A27-44B6-B490-7CCD1B24A7F0}" sibTransId="{F2EDD043-B1D4-4161-BF44-E98A2380FB03}"/>
    <dgm:cxn modelId="{C7265DC8-97EC-429E-992D-610CD223EC45}" srcId="{BBB49EBA-2B3E-4417-A760-A00E66FEBD85}" destId="{037C288F-18E9-47E5-8817-69EF79958C6A}" srcOrd="3" destOrd="0" parTransId="{047F64F5-273C-4CF8-A809-E7E34F36BF1D}" sibTransId="{9E648ADF-BC10-4785-83D2-A094072133D8}"/>
    <dgm:cxn modelId="{C2B70AF0-330C-4E9B-A3EB-FF5956020EDF}" type="presOf" srcId="{BBB49EBA-2B3E-4417-A760-A00E66FEBD85}" destId="{BA914E69-53BD-406F-AF59-86AC65A14000}" srcOrd="0" destOrd="0" presId="urn:microsoft.com/office/officeart/2005/8/layout/pyramid4"/>
    <dgm:cxn modelId="{9E87A318-5EC8-44C8-A13D-D6E3AC91B2E6}" type="presParOf" srcId="{BA914E69-53BD-406F-AF59-86AC65A14000}" destId="{C543845A-EDC9-480D-9CD8-24A3E5A1FB87}" srcOrd="0" destOrd="0" presId="urn:microsoft.com/office/officeart/2005/8/layout/pyramid4"/>
    <dgm:cxn modelId="{28202739-9152-4C21-86A9-B0AE353C9B9D}" type="presParOf" srcId="{BA914E69-53BD-406F-AF59-86AC65A14000}" destId="{E55AD9C2-FE39-452F-9F2A-7C043577852B}" srcOrd="1" destOrd="0" presId="urn:microsoft.com/office/officeart/2005/8/layout/pyramid4"/>
    <dgm:cxn modelId="{30F5D52E-5AA1-4F6A-A307-CDFF6002D863}" type="presParOf" srcId="{BA914E69-53BD-406F-AF59-86AC65A14000}" destId="{7952F398-D4AF-4942-92D3-96DE0215EF8F}" srcOrd="2" destOrd="0" presId="urn:microsoft.com/office/officeart/2005/8/layout/pyramid4"/>
    <dgm:cxn modelId="{1D4D61FD-C579-4314-899E-D105CF93A8D4}" type="presParOf" srcId="{BA914E69-53BD-406F-AF59-86AC65A14000}" destId="{8B1B274E-D2E5-4A28-A860-6FC7373343FD}"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234C3B-D2A1-454F-BB77-5E92ECF00C6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B4EF0788-D4A0-4465-A85D-ECD91390BDDD}">
      <dgm:prSet phldrT="[Text]"/>
      <dgm:spPr>
        <a:solidFill>
          <a:schemeClr val="accent3">
            <a:lumMod val="75000"/>
          </a:schemeClr>
        </a:solidFill>
      </dgm:spPr>
      <dgm:t>
        <a:bodyPr/>
        <a:lstStyle/>
        <a:p>
          <a:r>
            <a:rPr lang="uk-UA" dirty="0"/>
            <a:t>Автомобілі з ДВЗ на викопному паливі  </a:t>
          </a:r>
          <a:endParaRPr lang="en-GB" dirty="0"/>
        </a:p>
      </dgm:t>
    </dgm:pt>
    <dgm:pt modelId="{23DBA9CD-1C73-4C5A-A34B-C11BD55AAC5F}" type="parTrans" cxnId="{199FBA9B-5BBE-4BEA-AB34-C1E673D4A116}">
      <dgm:prSet/>
      <dgm:spPr/>
      <dgm:t>
        <a:bodyPr/>
        <a:lstStyle/>
        <a:p>
          <a:endParaRPr lang="en-GB"/>
        </a:p>
      </dgm:t>
    </dgm:pt>
    <dgm:pt modelId="{298DBE24-237A-4392-BF48-3FFAFA4FC4A3}" type="sibTrans" cxnId="{199FBA9B-5BBE-4BEA-AB34-C1E673D4A116}">
      <dgm:prSet/>
      <dgm:spPr/>
      <dgm:t>
        <a:bodyPr/>
        <a:lstStyle/>
        <a:p>
          <a:endParaRPr lang="en-GB"/>
        </a:p>
      </dgm:t>
    </dgm:pt>
    <dgm:pt modelId="{6057756E-DA4D-4E98-86C2-BEA0FE078829}">
      <dgm:prSet phldrT="[Text]"/>
      <dgm:spPr/>
      <dgm:t>
        <a:bodyPr/>
        <a:lstStyle/>
        <a:p>
          <a:r>
            <a:rPr lang="uk-UA" dirty="0"/>
            <a:t>Гібридні автомобілі , автомобілі з ДВЗ на біопаливі і біогазі </a:t>
          </a:r>
          <a:endParaRPr lang="en-GB" dirty="0"/>
        </a:p>
      </dgm:t>
    </dgm:pt>
    <dgm:pt modelId="{0766E758-663A-4CDD-A546-704E029E32B1}" type="parTrans" cxnId="{83DACBD6-72DC-453D-9777-2733A9932D1C}">
      <dgm:prSet/>
      <dgm:spPr/>
      <dgm:t>
        <a:bodyPr/>
        <a:lstStyle/>
        <a:p>
          <a:endParaRPr lang="en-GB"/>
        </a:p>
      </dgm:t>
    </dgm:pt>
    <dgm:pt modelId="{F1D32A80-BDBF-412B-9A18-52CB2069F394}" type="sibTrans" cxnId="{83DACBD6-72DC-453D-9777-2733A9932D1C}">
      <dgm:prSet/>
      <dgm:spPr/>
      <dgm:t>
        <a:bodyPr/>
        <a:lstStyle/>
        <a:p>
          <a:endParaRPr lang="en-GB"/>
        </a:p>
      </dgm:t>
    </dgm:pt>
    <dgm:pt modelId="{D9B809D9-1B1B-470E-9C1B-FC5AACB69571}">
      <dgm:prSet phldrT="[Text]"/>
      <dgm:spPr/>
      <dgm:t>
        <a:bodyPr/>
        <a:lstStyle/>
        <a:p>
          <a:r>
            <a:rPr lang="uk-UA" dirty="0"/>
            <a:t>Автомобілі з паливними комірками </a:t>
          </a:r>
          <a:endParaRPr lang="en-GB" dirty="0"/>
        </a:p>
      </dgm:t>
    </dgm:pt>
    <dgm:pt modelId="{DBE709C9-8F8C-4D8C-A3C8-4FB4B4936A48}" type="parTrans" cxnId="{DDB8E581-2EF8-481B-8150-140F832F2EF5}">
      <dgm:prSet/>
      <dgm:spPr/>
      <dgm:t>
        <a:bodyPr/>
        <a:lstStyle/>
        <a:p>
          <a:endParaRPr lang="en-GB"/>
        </a:p>
      </dgm:t>
    </dgm:pt>
    <dgm:pt modelId="{1BCBB743-1848-4AE2-AFBE-BF8380B52D9F}" type="sibTrans" cxnId="{DDB8E581-2EF8-481B-8150-140F832F2EF5}">
      <dgm:prSet/>
      <dgm:spPr/>
      <dgm:t>
        <a:bodyPr/>
        <a:lstStyle/>
        <a:p>
          <a:endParaRPr lang="en-GB"/>
        </a:p>
      </dgm:t>
    </dgm:pt>
    <dgm:pt modelId="{E7DE94EC-B58F-456D-9D4F-4716A9C0296A}" type="pres">
      <dgm:prSet presAssocID="{AF234C3B-D2A1-454F-BB77-5E92ECF00C64}" presName="linear" presStyleCnt="0">
        <dgm:presLayoutVars>
          <dgm:dir/>
          <dgm:animLvl val="lvl"/>
          <dgm:resizeHandles val="exact"/>
        </dgm:presLayoutVars>
      </dgm:prSet>
      <dgm:spPr/>
    </dgm:pt>
    <dgm:pt modelId="{7EA1C452-A257-435B-B799-25B711100309}" type="pres">
      <dgm:prSet presAssocID="{B4EF0788-D4A0-4465-A85D-ECD91390BDDD}" presName="parentLin" presStyleCnt="0"/>
      <dgm:spPr/>
    </dgm:pt>
    <dgm:pt modelId="{9B4D98CF-100E-422C-8836-8652830728B3}" type="pres">
      <dgm:prSet presAssocID="{B4EF0788-D4A0-4465-A85D-ECD91390BDDD}" presName="parentLeftMargin" presStyleLbl="node1" presStyleIdx="0" presStyleCnt="3"/>
      <dgm:spPr/>
    </dgm:pt>
    <dgm:pt modelId="{F959DEFF-EF67-4B6E-A22D-BDCC0C353E1D}" type="pres">
      <dgm:prSet presAssocID="{B4EF0788-D4A0-4465-A85D-ECD91390BDDD}" presName="parentText" presStyleLbl="node1" presStyleIdx="0" presStyleCnt="3" custScaleX="141066" custLinFactNeighborX="-12181" custLinFactNeighborY="11640">
        <dgm:presLayoutVars>
          <dgm:chMax val="0"/>
          <dgm:bulletEnabled val="1"/>
        </dgm:presLayoutVars>
      </dgm:prSet>
      <dgm:spPr/>
    </dgm:pt>
    <dgm:pt modelId="{CA7A1309-FBF1-4589-A37E-7BD92B2D1C24}" type="pres">
      <dgm:prSet presAssocID="{B4EF0788-D4A0-4465-A85D-ECD91390BDDD}" presName="negativeSpace" presStyleCnt="0"/>
      <dgm:spPr/>
    </dgm:pt>
    <dgm:pt modelId="{5A7E26C6-AA5B-4321-AC50-A16173649BC5}" type="pres">
      <dgm:prSet presAssocID="{B4EF0788-D4A0-4465-A85D-ECD91390BDDD}" presName="childText" presStyleLbl="conFgAcc1" presStyleIdx="0" presStyleCnt="3">
        <dgm:presLayoutVars>
          <dgm:bulletEnabled val="1"/>
        </dgm:presLayoutVars>
      </dgm:prSet>
      <dgm:spPr/>
    </dgm:pt>
    <dgm:pt modelId="{D99D7524-F1EF-436C-B1DA-14921F2CC7FB}" type="pres">
      <dgm:prSet presAssocID="{298DBE24-237A-4392-BF48-3FFAFA4FC4A3}" presName="spaceBetweenRectangles" presStyleCnt="0"/>
      <dgm:spPr/>
    </dgm:pt>
    <dgm:pt modelId="{B6A1D4A4-B33F-4FC5-B6DA-D724215FED42}" type="pres">
      <dgm:prSet presAssocID="{6057756E-DA4D-4E98-86C2-BEA0FE078829}" presName="parentLin" presStyleCnt="0"/>
      <dgm:spPr/>
    </dgm:pt>
    <dgm:pt modelId="{FDDE8A60-819F-4E5C-9B7E-765DCDC0CA54}" type="pres">
      <dgm:prSet presAssocID="{6057756E-DA4D-4E98-86C2-BEA0FE078829}" presName="parentLeftMargin" presStyleLbl="node1" presStyleIdx="0" presStyleCnt="3"/>
      <dgm:spPr/>
    </dgm:pt>
    <dgm:pt modelId="{AF4256C5-C8C9-453B-807F-878980E64BD0}" type="pres">
      <dgm:prSet presAssocID="{6057756E-DA4D-4E98-86C2-BEA0FE078829}" presName="parentText" presStyleLbl="node1" presStyleIdx="1" presStyleCnt="3" custScaleX="142857">
        <dgm:presLayoutVars>
          <dgm:chMax val="0"/>
          <dgm:bulletEnabled val="1"/>
        </dgm:presLayoutVars>
      </dgm:prSet>
      <dgm:spPr/>
    </dgm:pt>
    <dgm:pt modelId="{A8F6B1F2-A9AC-4C9D-8030-F3B94ADC06A1}" type="pres">
      <dgm:prSet presAssocID="{6057756E-DA4D-4E98-86C2-BEA0FE078829}" presName="negativeSpace" presStyleCnt="0"/>
      <dgm:spPr/>
    </dgm:pt>
    <dgm:pt modelId="{49C856A1-C66F-4D5E-97F2-9A9229B189CC}" type="pres">
      <dgm:prSet presAssocID="{6057756E-DA4D-4E98-86C2-BEA0FE078829}" presName="childText" presStyleLbl="conFgAcc1" presStyleIdx="1" presStyleCnt="3">
        <dgm:presLayoutVars>
          <dgm:bulletEnabled val="1"/>
        </dgm:presLayoutVars>
      </dgm:prSet>
      <dgm:spPr/>
    </dgm:pt>
    <dgm:pt modelId="{9462CE9E-B192-464E-A326-8FC192D61814}" type="pres">
      <dgm:prSet presAssocID="{F1D32A80-BDBF-412B-9A18-52CB2069F394}" presName="spaceBetweenRectangles" presStyleCnt="0"/>
      <dgm:spPr/>
    </dgm:pt>
    <dgm:pt modelId="{303344C7-9A29-428B-8197-69643CF44E9F}" type="pres">
      <dgm:prSet presAssocID="{D9B809D9-1B1B-470E-9C1B-FC5AACB69571}" presName="parentLin" presStyleCnt="0"/>
      <dgm:spPr/>
    </dgm:pt>
    <dgm:pt modelId="{F4E342AF-5D30-4555-B441-B6569C0AEF77}" type="pres">
      <dgm:prSet presAssocID="{D9B809D9-1B1B-470E-9C1B-FC5AACB69571}" presName="parentLeftMargin" presStyleLbl="node1" presStyleIdx="1" presStyleCnt="3"/>
      <dgm:spPr/>
    </dgm:pt>
    <dgm:pt modelId="{4C8672F2-FAF8-4923-8F14-EE6E4DDDD445}" type="pres">
      <dgm:prSet presAssocID="{D9B809D9-1B1B-470E-9C1B-FC5AACB69571}" presName="parentText" presStyleLbl="node1" presStyleIdx="2" presStyleCnt="3" custScaleX="142857">
        <dgm:presLayoutVars>
          <dgm:chMax val="0"/>
          <dgm:bulletEnabled val="1"/>
        </dgm:presLayoutVars>
      </dgm:prSet>
      <dgm:spPr/>
    </dgm:pt>
    <dgm:pt modelId="{C1B97F45-DF0E-4039-8ADC-621B1908846C}" type="pres">
      <dgm:prSet presAssocID="{D9B809D9-1B1B-470E-9C1B-FC5AACB69571}" presName="negativeSpace" presStyleCnt="0"/>
      <dgm:spPr/>
    </dgm:pt>
    <dgm:pt modelId="{BF8EDD3A-2A8D-4BC9-998C-4F0BF78B2A1F}" type="pres">
      <dgm:prSet presAssocID="{D9B809D9-1B1B-470E-9C1B-FC5AACB69571}" presName="childText" presStyleLbl="conFgAcc1" presStyleIdx="2" presStyleCnt="3">
        <dgm:presLayoutVars>
          <dgm:bulletEnabled val="1"/>
        </dgm:presLayoutVars>
      </dgm:prSet>
      <dgm:spPr/>
    </dgm:pt>
  </dgm:ptLst>
  <dgm:cxnLst>
    <dgm:cxn modelId="{3BB4EF1A-4FD5-49E4-8086-81B0B603210A}" type="presOf" srcId="{B4EF0788-D4A0-4465-A85D-ECD91390BDDD}" destId="{F959DEFF-EF67-4B6E-A22D-BDCC0C353E1D}" srcOrd="1" destOrd="0" presId="urn:microsoft.com/office/officeart/2005/8/layout/list1"/>
    <dgm:cxn modelId="{7B8BA636-8FCF-4E3F-8960-971AEE224301}" type="presOf" srcId="{6057756E-DA4D-4E98-86C2-BEA0FE078829}" destId="{AF4256C5-C8C9-453B-807F-878980E64BD0}" srcOrd="1" destOrd="0" presId="urn:microsoft.com/office/officeart/2005/8/layout/list1"/>
    <dgm:cxn modelId="{355D4163-377D-410C-A55E-98D1F8CB9FB3}" type="presOf" srcId="{D9B809D9-1B1B-470E-9C1B-FC5AACB69571}" destId="{F4E342AF-5D30-4555-B441-B6569C0AEF77}" srcOrd="0" destOrd="0" presId="urn:microsoft.com/office/officeart/2005/8/layout/list1"/>
    <dgm:cxn modelId="{E95F2053-A6B0-4725-97E4-22CC26476A88}" type="presOf" srcId="{6057756E-DA4D-4E98-86C2-BEA0FE078829}" destId="{FDDE8A60-819F-4E5C-9B7E-765DCDC0CA54}" srcOrd="0" destOrd="0" presId="urn:microsoft.com/office/officeart/2005/8/layout/list1"/>
    <dgm:cxn modelId="{DDB8E581-2EF8-481B-8150-140F832F2EF5}" srcId="{AF234C3B-D2A1-454F-BB77-5E92ECF00C64}" destId="{D9B809D9-1B1B-470E-9C1B-FC5AACB69571}" srcOrd="2" destOrd="0" parTransId="{DBE709C9-8F8C-4D8C-A3C8-4FB4B4936A48}" sibTransId="{1BCBB743-1848-4AE2-AFBE-BF8380B52D9F}"/>
    <dgm:cxn modelId="{35A6498D-D6BC-4503-8499-D4954B92D559}" type="presOf" srcId="{B4EF0788-D4A0-4465-A85D-ECD91390BDDD}" destId="{9B4D98CF-100E-422C-8836-8652830728B3}" srcOrd="0" destOrd="0" presId="urn:microsoft.com/office/officeart/2005/8/layout/list1"/>
    <dgm:cxn modelId="{199FBA9B-5BBE-4BEA-AB34-C1E673D4A116}" srcId="{AF234C3B-D2A1-454F-BB77-5E92ECF00C64}" destId="{B4EF0788-D4A0-4465-A85D-ECD91390BDDD}" srcOrd="0" destOrd="0" parTransId="{23DBA9CD-1C73-4C5A-A34B-C11BD55AAC5F}" sibTransId="{298DBE24-237A-4392-BF48-3FFAFA4FC4A3}"/>
    <dgm:cxn modelId="{B3163BC3-B79C-4A84-87F1-97673BFDC2F8}" type="presOf" srcId="{D9B809D9-1B1B-470E-9C1B-FC5AACB69571}" destId="{4C8672F2-FAF8-4923-8F14-EE6E4DDDD445}" srcOrd="1" destOrd="0" presId="urn:microsoft.com/office/officeart/2005/8/layout/list1"/>
    <dgm:cxn modelId="{0889D4D3-6C63-4220-88EF-56FE742D12D8}" type="presOf" srcId="{AF234C3B-D2A1-454F-BB77-5E92ECF00C64}" destId="{E7DE94EC-B58F-456D-9D4F-4716A9C0296A}" srcOrd="0" destOrd="0" presId="urn:microsoft.com/office/officeart/2005/8/layout/list1"/>
    <dgm:cxn modelId="{83DACBD6-72DC-453D-9777-2733A9932D1C}" srcId="{AF234C3B-D2A1-454F-BB77-5E92ECF00C64}" destId="{6057756E-DA4D-4E98-86C2-BEA0FE078829}" srcOrd="1" destOrd="0" parTransId="{0766E758-663A-4CDD-A546-704E029E32B1}" sibTransId="{F1D32A80-BDBF-412B-9A18-52CB2069F394}"/>
    <dgm:cxn modelId="{7D6AA00A-ECC3-45F9-9177-AC2C682FC701}" type="presParOf" srcId="{E7DE94EC-B58F-456D-9D4F-4716A9C0296A}" destId="{7EA1C452-A257-435B-B799-25B711100309}" srcOrd="0" destOrd="0" presId="urn:microsoft.com/office/officeart/2005/8/layout/list1"/>
    <dgm:cxn modelId="{0E95BF8A-88DF-4B58-BDEB-743DC4E1BFD9}" type="presParOf" srcId="{7EA1C452-A257-435B-B799-25B711100309}" destId="{9B4D98CF-100E-422C-8836-8652830728B3}" srcOrd="0" destOrd="0" presId="urn:microsoft.com/office/officeart/2005/8/layout/list1"/>
    <dgm:cxn modelId="{D0ACB5BC-0E9A-41B8-AF76-1E254B5BBD17}" type="presParOf" srcId="{7EA1C452-A257-435B-B799-25B711100309}" destId="{F959DEFF-EF67-4B6E-A22D-BDCC0C353E1D}" srcOrd="1" destOrd="0" presId="urn:microsoft.com/office/officeart/2005/8/layout/list1"/>
    <dgm:cxn modelId="{A051981A-B902-4062-8658-62B851C441D4}" type="presParOf" srcId="{E7DE94EC-B58F-456D-9D4F-4716A9C0296A}" destId="{CA7A1309-FBF1-4589-A37E-7BD92B2D1C24}" srcOrd="1" destOrd="0" presId="urn:microsoft.com/office/officeart/2005/8/layout/list1"/>
    <dgm:cxn modelId="{B45E784D-3675-4FF3-B37C-C3A3E8342DBC}" type="presParOf" srcId="{E7DE94EC-B58F-456D-9D4F-4716A9C0296A}" destId="{5A7E26C6-AA5B-4321-AC50-A16173649BC5}" srcOrd="2" destOrd="0" presId="urn:microsoft.com/office/officeart/2005/8/layout/list1"/>
    <dgm:cxn modelId="{2135BE1C-C80C-43DB-9B6D-B1E2CA4C2001}" type="presParOf" srcId="{E7DE94EC-B58F-456D-9D4F-4716A9C0296A}" destId="{D99D7524-F1EF-436C-B1DA-14921F2CC7FB}" srcOrd="3" destOrd="0" presId="urn:microsoft.com/office/officeart/2005/8/layout/list1"/>
    <dgm:cxn modelId="{C5575572-3E97-4286-8710-EADFD5AAC8B9}" type="presParOf" srcId="{E7DE94EC-B58F-456D-9D4F-4716A9C0296A}" destId="{B6A1D4A4-B33F-4FC5-B6DA-D724215FED42}" srcOrd="4" destOrd="0" presId="urn:microsoft.com/office/officeart/2005/8/layout/list1"/>
    <dgm:cxn modelId="{AC0DA3C8-45BB-4A6C-93CA-FBEB193FF71B}" type="presParOf" srcId="{B6A1D4A4-B33F-4FC5-B6DA-D724215FED42}" destId="{FDDE8A60-819F-4E5C-9B7E-765DCDC0CA54}" srcOrd="0" destOrd="0" presId="urn:microsoft.com/office/officeart/2005/8/layout/list1"/>
    <dgm:cxn modelId="{3EE13B6A-AA41-40FC-9518-343F3B275FDE}" type="presParOf" srcId="{B6A1D4A4-B33F-4FC5-B6DA-D724215FED42}" destId="{AF4256C5-C8C9-453B-807F-878980E64BD0}" srcOrd="1" destOrd="0" presId="urn:microsoft.com/office/officeart/2005/8/layout/list1"/>
    <dgm:cxn modelId="{A944DFA1-916E-48BD-89E9-7CA18C4C36C0}" type="presParOf" srcId="{E7DE94EC-B58F-456D-9D4F-4716A9C0296A}" destId="{A8F6B1F2-A9AC-4C9D-8030-F3B94ADC06A1}" srcOrd="5" destOrd="0" presId="urn:microsoft.com/office/officeart/2005/8/layout/list1"/>
    <dgm:cxn modelId="{0199AA29-2CC2-40F4-98B8-64CB55EE610E}" type="presParOf" srcId="{E7DE94EC-B58F-456D-9D4F-4716A9C0296A}" destId="{49C856A1-C66F-4D5E-97F2-9A9229B189CC}" srcOrd="6" destOrd="0" presId="urn:microsoft.com/office/officeart/2005/8/layout/list1"/>
    <dgm:cxn modelId="{BA0CD2C6-7677-43CD-8225-C03B4378CE5C}" type="presParOf" srcId="{E7DE94EC-B58F-456D-9D4F-4716A9C0296A}" destId="{9462CE9E-B192-464E-A326-8FC192D61814}" srcOrd="7" destOrd="0" presId="urn:microsoft.com/office/officeart/2005/8/layout/list1"/>
    <dgm:cxn modelId="{02811CC7-EE3C-4AB5-9965-F167F0B4E490}" type="presParOf" srcId="{E7DE94EC-B58F-456D-9D4F-4716A9C0296A}" destId="{303344C7-9A29-428B-8197-69643CF44E9F}" srcOrd="8" destOrd="0" presId="urn:microsoft.com/office/officeart/2005/8/layout/list1"/>
    <dgm:cxn modelId="{03D34275-F2CF-4A51-BB7B-D11F06901DBE}" type="presParOf" srcId="{303344C7-9A29-428B-8197-69643CF44E9F}" destId="{F4E342AF-5D30-4555-B441-B6569C0AEF77}" srcOrd="0" destOrd="0" presId="urn:microsoft.com/office/officeart/2005/8/layout/list1"/>
    <dgm:cxn modelId="{FFE68DCC-E747-4C6B-89CF-83DE4BFDCD3A}" type="presParOf" srcId="{303344C7-9A29-428B-8197-69643CF44E9F}" destId="{4C8672F2-FAF8-4923-8F14-EE6E4DDDD445}" srcOrd="1" destOrd="0" presId="urn:microsoft.com/office/officeart/2005/8/layout/list1"/>
    <dgm:cxn modelId="{3CD9DBFD-06A7-42D4-8177-A8A951D2F8C1}" type="presParOf" srcId="{E7DE94EC-B58F-456D-9D4F-4716A9C0296A}" destId="{C1B97F45-DF0E-4039-8ADC-621B1908846C}" srcOrd="9" destOrd="0" presId="urn:microsoft.com/office/officeart/2005/8/layout/list1"/>
    <dgm:cxn modelId="{DC37D636-6BAD-4092-9E29-63D38B491213}" type="presParOf" srcId="{E7DE94EC-B58F-456D-9D4F-4716A9C0296A}" destId="{BF8EDD3A-2A8D-4BC9-998C-4F0BF78B2A1F}"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B49EBA-2B3E-4417-A760-A00E66FEBD85}"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GB"/>
        </a:p>
      </dgm:t>
    </dgm:pt>
    <dgm:pt modelId="{F7060CD8-477B-49A3-B11A-4DF146A476CF}">
      <dgm:prSet phldrT="[Text]"/>
      <dgm:spPr>
        <a:solidFill>
          <a:srgbClr val="00B050"/>
        </a:solidFill>
      </dgm:spPr>
      <dgm:t>
        <a:bodyPr/>
        <a:lstStyle/>
        <a:p>
          <a:r>
            <a:rPr lang="uk-UA" dirty="0"/>
            <a:t>Водень </a:t>
          </a:r>
          <a:endParaRPr lang="en-GB" dirty="0"/>
        </a:p>
      </dgm:t>
    </dgm:pt>
    <dgm:pt modelId="{D1646F53-6A27-44B6-B490-7CCD1B24A7F0}" type="parTrans" cxnId="{BE30F2A7-285A-4DE4-B054-8A52D2087B0C}">
      <dgm:prSet/>
      <dgm:spPr/>
      <dgm:t>
        <a:bodyPr/>
        <a:lstStyle/>
        <a:p>
          <a:endParaRPr lang="en-GB"/>
        </a:p>
      </dgm:t>
    </dgm:pt>
    <dgm:pt modelId="{F2EDD043-B1D4-4161-BF44-E98A2380FB03}" type="sibTrans" cxnId="{BE30F2A7-285A-4DE4-B054-8A52D2087B0C}">
      <dgm:prSet/>
      <dgm:spPr/>
      <dgm:t>
        <a:bodyPr/>
        <a:lstStyle/>
        <a:p>
          <a:endParaRPr lang="en-GB"/>
        </a:p>
      </dgm:t>
    </dgm:pt>
    <dgm:pt modelId="{D7B4F834-BA20-491D-AE8B-174F861810F7}">
      <dgm:prSet phldrT="[Text]"/>
      <dgm:spPr>
        <a:solidFill>
          <a:srgbClr val="00B050"/>
        </a:solidFill>
      </dgm:spPr>
      <dgm:t>
        <a:bodyPr/>
        <a:lstStyle/>
        <a:p>
          <a:r>
            <a:rPr lang="uk-UA" dirty="0"/>
            <a:t>Електрика  </a:t>
          </a:r>
          <a:endParaRPr lang="en-GB" dirty="0"/>
        </a:p>
      </dgm:t>
    </dgm:pt>
    <dgm:pt modelId="{7F72D617-999E-467E-B927-62A10C763DEE}" type="parTrans" cxnId="{36B3010C-57AE-4639-A2F3-45F238158D5A}">
      <dgm:prSet/>
      <dgm:spPr/>
      <dgm:t>
        <a:bodyPr/>
        <a:lstStyle/>
        <a:p>
          <a:endParaRPr lang="en-GB"/>
        </a:p>
      </dgm:t>
    </dgm:pt>
    <dgm:pt modelId="{6B2DAD83-7345-442C-9EE2-C2D185C4784C}" type="sibTrans" cxnId="{36B3010C-57AE-4639-A2F3-45F238158D5A}">
      <dgm:prSet/>
      <dgm:spPr/>
      <dgm:t>
        <a:bodyPr/>
        <a:lstStyle/>
        <a:p>
          <a:endParaRPr lang="en-GB"/>
        </a:p>
      </dgm:t>
    </dgm:pt>
    <dgm:pt modelId="{5596A007-7810-4C25-B666-EB8B078D6714}">
      <dgm:prSet phldrT="[Text]"/>
      <dgm:spPr/>
      <dgm:t>
        <a:bodyPr/>
        <a:lstStyle/>
        <a:p>
          <a:r>
            <a:rPr lang="uk-UA" dirty="0"/>
            <a:t>Енергія </a:t>
          </a:r>
        </a:p>
        <a:p>
          <a:r>
            <a:rPr lang="uk-UA" dirty="0"/>
            <a:t>(</a:t>
          </a:r>
          <a:r>
            <a:rPr lang="en-GB" dirty="0"/>
            <a:t>Energy </a:t>
          </a:r>
          <a:r>
            <a:rPr lang="uk-UA" dirty="0"/>
            <a:t>) </a:t>
          </a:r>
          <a:endParaRPr lang="en-GB" dirty="0"/>
        </a:p>
      </dgm:t>
    </dgm:pt>
    <dgm:pt modelId="{893802C5-13C3-488A-A777-A78E829A00B0}" type="parTrans" cxnId="{101E0094-7356-4207-9952-A86088F6276A}">
      <dgm:prSet/>
      <dgm:spPr/>
      <dgm:t>
        <a:bodyPr/>
        <a:lstStyle/>
        <a:p>
          <a:endParaRPr lang="en-GB"/>
        </a:p>
      </dgm:t>
    </dgm:pt>
    <dgm:pt modelId="{222BE692-9E22-4EF6-9566-9203DCDFCC3C}" type="sibTrans" cxnId="{101E0094-7356-4207-9952-A86088F6276A}">
      <dgm:prSet/>
      <dgm:spPr/>
      <dgm:t>
        <a:bodyPr/>
        <a:lstStyle/>
        <a:p>
          <a:endParaRPr lang="en-GB"/>
        </a:p>
      </dgm:t>
    </dgm:pt>
    <dgm:pt modelId="{037C288F-18E9-47E5-8817-69EF79958C6A}">
      <dgm:prSet phldrT="[Text]"/>
      <dgm:spPr>
        <a:solidFill>
          <a:srgbClr val="00B050"/>
        </a:solidFill>
      </dgm:spPr>
      <dgm:t>
        <a:bodyPr/>
        <a:lstStyle/>
        <a:p>
          <a:r>
            <a:rPr lang="uk-UA" dirty="0"/>
            <a:t>Сонячна енергія  </a:t>
          </a:r>
          <a:endParaRPr lang="en-GB" dirty="0"/>
        </a:p>
      </dgm:t>
    </dgm:pt>
    <dgm:pt modelId="{047F64F5-273C-4CF8-A809-E7E34F36BF1D}" type="parTrans" cxnId="{C7265DC8-97EC-429E-992D-610CD223EC45}">
      <dgm:prSet/>
      <dgm:spPr/>
      <dgm:t>
        <a:bodyPr/>
        <a:lstStyle/>
        <a:p>
          <a:endParaRPr lang="en-GB"/>
        </a:p>
      </dgm:t>
    </dgm:pt>
    <dgm:pt modelId="{9E648ADF-BC10-4785-83D2-A094072133D8}" type="sibTrans" cxnId="{C7265DC8-97EC-429E-992D-610CD223EC45}">
      <dgm:prSet/>
      <dgm:spPr/>
      <dgm:t>
        <a:bodyPr/>
        <a:lstStyle/>
        <a:p>
          <a:endParaRPr lang="en-GB"/>
        </a:p>
      </dgm:t>
    </dgm:pt>
    <dgm:pt modelId="{BA914E69-53BD-406F-AF59-86AC65A14000}" type="pres">
      <dgm:prSet presAssocID="{BBB49EBA-2B3E-4417-A760-A00E66FEBD85}" presName="compositeShape" presStyleCnt="0">
        <dgm:presLayoutVars>
          <dgm:chMax val="9"/>
          <dgm:dir/>
          <dgm:resizeHandles val="exact"/>
        </dgm:presLayoutVars>
      </dgm:prSet>
      <dgm:spPr/>
    </dgm:pt>
    <dgm:pt modelId="{C543845A-EDC9-480D-9CD8-24A3E5A1FB87}" type="pres">
      <dgm:prSet presAssocID="{BBB49EBA-2B3E-4417-A760-A00E66FEBD85}" presName="triangle1" presStyleLbl="node1" presStyleIdx="0" presStyleCnt="4" custLinFactNeighborX="2168" custLinFactNeighborY="-1220">
        <dgm:presLayoutVars>
          <dgm:bulletEnabled val="1"/>
        </dgm:presLayoutVars>
      </dgm:prSet>
      <dgm:spPr/>
    </dgm:pt>
    <dgm:pt modelId="{E55AD9C2-FE39-452F-9F2A-7C043577852B}" type="pres">
      <dgm:prSet presAssocID="{BBB49EBA-2B3E-4417-A760-A00E66FEBD85}" presName="triangle2" presStyleLbl="node1" presStyleIdx="1" presStyleCnt="4">
        <dgm:presLayoutVars>
          <dgm:bulletEnabled val="1"/>
        </dgm:presLayoutVars>
      </dgm:prSet>
      <dgm:spPr/>
    </dgm:pt>
    <dgm:pt modelId="{7952F398-D4AF-4942-92D3-96DE0215EF8F}" type="pres">
      <dgm:prSet presAssocID="{BBB49EBA-2B3E-4417-A760-A00E66FEBD85}" presName="triangle3" presStyleLbl="node1" presStyleIdx="2" presStyleCnt="4">
        <dgm:presLayoutVars>
          <dgm:bulletEnabled val="1"/>
        </dgm:presLayoutVars>
      </dgm:prSet>
      <dgm:spPr/>
    </dgm:pt>
    <dgm:pt modelId="{8B1B274E-D2E5-4A28-A860-6FC7373343FD}" type="pres">
      <dgm:prSet presAssocID="{BBB49EBA-2B3E-4417-A760-A00E66FEBD85}" presName="triangle4" presStyleLbl="node1" presStyleIdx="3" presStyleCnt="4">
        <dgm:presLayoutVars>
          <dgm:bulletEnabled val="1"/>
        </dgm:presLayoutVars>
      </dgm:prSet>
      <dgm:spPr/>
    </dgm:pt>
  </dgm:ptLst>
  <dgm:cxnLst>
    <dgm:cxn modelId="{F99D4C00-86B1-4196-AC7F-83A927DDA252}" type="presOf" srcId="{037C288F-18E9-47E5-8817-69EF79958C6A}" destId="{8B1B274E-D2E5-4A28-A860-6FC7373343FD}" srcOrd="0" destOrd="0" presId="urn:microsoft.com/office/officeart/2005/8/layout/pyramid4"/>
    <dgm:cxn modelId="{36B3010C-57AE-4639-A2F3-45F238158D5A}" srcId="{BBB49EBA-2B3E-4417-A760-A00E66FEBD85}" destId="{D7B4F834-BA20-491D-AE8B-174F861810F7}" srcOrd="1" destOrd="0" parTransId="{7F72D617-999E-467E-B927-62A10C763DEE}" sibTransId="{6B2DAD83-7345-442C-9EE2-C2D185C4784C}"/>
    <dgm:cxn modelId="{5CFABD1A-5B4D-4456-93D5-873FD8FCA28A}" type="presOf" srcId="{5596A007-7810-4C25-B666-EB8B078D6714}" destId="{7952F398-D4AF-4942-92D3-96DE0215EF8F}" srcOrd="0" destOrd="0" presId="urn:microsoft.com/office/officeart/2005/8/layout/pyramid4"/>
    <dgm:cxn modelId="{E13B6171-59AC-4F45-9109-FA7C689363F2}" type="presOf" srcId="{D7B4F834-BA20-491D-AE8B-174F861810F7}" destId="{E55AD9C2-FE39-452F-9F2A-7C043577852B}" srcOrd="0" destOrd="0" presId="urn:microsoft.com/office/officeart/2005/8/layout/pyramid4"/>
    <dgm:cxn modelId="{95B06459-FA34-42CA-A597-90CFF998ECA8}" type="presOf" srcId="{F7060CD8-477B-49A3-B11A-4DF146A476CF}" destId="{C543845A-EDC9-480D-9CD8-24A3E5A1FB87}" srcOrd="0" destOrd="0" presId="urn:microsoft.com/office/officeart/2005/8/layout/pyramid4"/>
    <dgm:cxn modelId="{101E0094-7356-4207-9952-A86088F6276A}" srcId="{BBB49EBA-2B3E-4417-A760-A00E66FEBD85}" destId="{5596A007-7810-4C25-B666-EB8B078D6714}" srcOrd="2" destOrd="0" parTransId="{893802C5-13C3-488A-A777-A78E829A00B0}" sibTransId="{222BE692-9E22-4EF6-9566-9203DCDFCC3C}"/>
    <dgm:cxn modelId="{BE30F2A7-285A-4DE4-B054-8A52D2087B0C}" srcId="{BBB49EBA-2B3E-4417-A760-A00E66FEBD85}" destId="{F7060CD8-477B-49A3-B11A-4DF146A476CF}" srcOrd="0" destOrd="0" parTransId="{D1646F53-6A27-44B6-B490-7CCD1B24A7F0}" sibTransId="{F2EDD043-B1D4-4161-BF44-E98A2380FB03}"/>
    <dgm:cxn modelId="{C7265DC8-97EC-429E-992D-610CD223EC45}" srcId="{BBB49EBA-2B3E-4417-A760-A00E66FEBD85}" destId="{037C288F-18E9-47E5-8817-69EF79958C6A}" srcOrd="3" destOrd="0" parTransId="{047F64F5-273C-4CF8-A809-E7E34F36BF1D}" sibTransId="{9E648ADF-BC10-4785-83D2-A094072133D8}"/>
    <dgm:cxn modelId="{C2B70AF0-330C-4E9B-A3EB-FF5956020EDF}" type="presOf" srcId="{BBB49EBA-2B3E-4417-A760-A00E66FEBD85}" destId="{BA914E69-53BD-406F-AF59-86AC65A14000}" srcOrd="0" destOrd="0" presId="urn:microsoft.com/office/officeart/2005/8/layout/pyramid4"/>
    <dgm:cxn modelId="{9E87A318-5EC8-44C8-A13D-D6E3AC91B2E6}" type="presParOf" srcId="{BA914E69-53BD-406F-AF59-86AC65A14000}" destId="{C543845A-EDC9-480D-9CD8-24A3E5A1FB87}" srcOrd="0" destOrd="0" presId="urn:microsoft.com/office/officeart/2005/8/layout/pyramid4"/>
    <dgm:cxn modelId="{28202739-9152-4C21-86A9-B0AE353C9B9D}" type="presParOf" srcId="{BA914E69-53BD-406F-AF59-86AC65A14000}" destId="{E55AD9C2-FE39-452F-9F2A-7C043577852B}" srcOrd="1" destOrd="0" presId="urn:microsoft.com/office/officeart/2005/8/layout/pyramid4"/>
    <dgm:cxn modelId="{30F5D52E-5AA1-4F6A-A307-CDFF6002D863}" type="presParOf" srcId="{BA914E69-53BD-406F-AF59-86AC65A14000}" destId="{7952F398-D4AF-4942-92D3-96DE0215EF8F}" srcOrd="2" destOrd="0" presId="urn:microsoft.com/office/officeart/2005/8/layout/pyramid4"/>
    <dgm:cxn modelId="{1D4D61FD-C579-4314-899E-D105CF93A8D4}" type="presParOf" srcId="{BA914E69-53BD-406F-AF59-86AC65A14000}" destId="{8B1B274E-D2E5-4A28-A860-6FC7373343FD}"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234C3B-D2A1-454F-BB77-5E92ECF00C6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B4EF0788-D4A0-4465-A85D-ECD91390BDDD}">
      <dgm:prSet phldrT="[Text]"/>
      <dgm:spPr/>
      <dgm:t>
        <a:bodyPr/>
        <a:lstStyle/>
        <a:p>
          <a:r>
            <a:rPr lang="uk-UA" dirty="0"/>
            <a:t>Електромобілі </a:t>
          </a:r>
          <a:endParaRPr lang="en-GB" dirty="0"/>
        </a:p>
      </dgm:t>
    </dgm:pt>
    <dgm:pt modelId="{23DBA9CD-1C73-4C5A-A34B-C11BD55AAC5F}" type="parTrans" cxnId="{199FBA9B-5BBE-4BEA-AB34-C1E673D4A116}">
      <dgm:prSet/>
      <dgm:spPr/>
      <dgm:t>
        <a:bodyPr/>
        <a:lstStyle/>
        <a:p>
          <a:endParaRPr lang="en-GB"/>
        </a:p>
      </dgm:t>
    </dgm:pt>
    <dgm:pt modelId="{298DBE24-237A-4392-BF48-3FFAFA4FC4A3}" type="sibTrans" cxnId="{199FBA9B-5BBE-4BEA-AB34-C1E673D4A116}">
      <dgm:prSet/>
      <dgm:spPr/>
      <dgm:t>
        <a:bodyPr/>
        <a:lstStyle/>
        <a:p>
          <a:endParaRPr lang="en-GB"/>
        </a:p>
      </dgm:t>
    </dgm:pt>
    <dgm:pt modelId="{6057756E-DA4D-4E98-86C2-BEA0FE078829}">
      <dgm:prSet phldrT="[Text]"/>
      <dgm:spPr/>
      <dgm:t>
        <a:bodyPr/>
        <a:lstStyle/>
        <a:p>
          <a:r>
            <a:rPr lang="uk-UA" dirty="0"/>
            <a:t>Гібридні автомобілі, </a:t>
          </a:r>
          <a:r>
            <a:rPr lang="uk-UA" dirty="0" err="1"/>
            <a:t>геліо</a:t>
          </a:r>
          <a:r>
            <a:rPr lang="uk-UA" dirty="0"/>
            <a:t>-автомобілі  </a:t>
          </a:r>
          <a:endParaRPr lang="en-GB" dirty="0"/>
        </a:p>
      </dgm:t>
    </dgm:pt>
    <dgm:pt modelId="{0766E758-663A-4CDD-A546-704E029E32B1}" type="parTrans" cxnId="{83DACBD6-72DC-453D-9777-2733A9932D1C}">
      <dgm:prSet/>
      <dgm:spPr/>
      <dgm:t>
        <a:bodyPr/>
        <a:lstStyle/>
        <a:p>
          <a:endParaRPr lang="en-GB"/>
        </a:p>
      </dgm:t>
    </dgm:pt>
    <dgm:pt modelId="{F1D32A80-BDBF-412B-9A18-52CB2069F394}" type="sibTrans" cxnId="{83DACBD6-72DC-453D-9777-2733A9932D1C}">
      <dgm:prSet/>
      <dgm:spPr/>
      <dgm:t>
        <a:bodyPr/>
        <a:lstStyle/>
        <a:p>
          <a:endParaRPr lang="en-GB"/>
        </a:p>
      </dgm:t>
    </dgm:pt>
    <dgm:pt modelId="{D9B809D9-1B1B-470E-9C1B-FC5AACB69571}">
      <dgm:prSet phldrT="[Text]"/>
      <dgm:spPr/>
      <dgm:t>
        <a:bodyPr/>
        <a:lstStyle/>
        <a:p>
          <a:r>
            <a:rPr lang="uk-UA" dirty="0"/>
            <a:t>Автомобілі з паливними комірками</a:t>
          </a:r>
          <a:r>
            <a:rPr lang="en-GB" dirty="0"/>
            <a:t> </a:t>
          </a:r>
          <a:r>
            <a:rPr lang="uk-UA" dirty="0"/>
            <a:t>на водні  </a:t>
          </a:r>
          <a:endParaRPr lang="en-GB" dirty="0"/>
        </a:p>
      </dgm:t>
    </dgm:pt>
    <dgm:pt modelId="{DBE709C9-8F8C-4D8C-A3C8-4FB4B4936A48}" type="parTrans" cxnId="{DDB8E581-2EF8-481B-8150-140F832F2EF5}">
      <dgm:prSet/>
      <dgm:spPr/>
      <dgm:t>
        <a:bodyPr/>
        <a:lstStyle/>
        <a:p>
          <a:endParaRPr lang="en-GB"/>
        </a:p>
      </dgm:t>
    </dgm:pt>
    <dgm:pt modelId="{1BCBB743-1848-4AE2-AFBE-BF8380B52D9F}" type="sibTrans" cxnId="{DDB8E581-2EF8-481B-8150-140F832F2EF5}">
      <dgm:prSet/>
      <dgm:spPr/>
      <dgm:t>
        <a:bodyPr/>
        <a:lstStyle/>
        <a:p>
          <a:endParaRPr lang="en-GB"/>
        </a:p>
      </dgm:t>
    </dgm:pt>
    <dgm:pt modelId="{E7DE94EC-B58F-456D-9D4F-4716A9C0296A}" type="pres">
      <dgm:prSet presAssocID="{AF234C3B-D2A1-454F-BB77-5E92ECF00C64}" presName="linear" presStyleCnt="0">
        <dgm:presLayoutVars>
          <dgm:dir/>
          <dgm:animLvl val="lvl"/>
          <dgm:resizeHandles val="exact"/>
        </dgm:presLayoutVars>
      </dgm:prSet>
      <dgm:spPr/>
    </dgm:pt>
    <dgm:pt modelId="{7EA1C452-A257-435B-B799-25B711100309}" type="pres">
      <dgm:prSet presAssocID="{B4EF0788-D4A0-4465-A85D-ECD91390BDDD}" presName="parentLin" presStyleCnt="0"/>
      <dgm:spPr/>
    </dgm:pt>
    <dgm:pt modelId="{9B4D98CF-100E-422C-8836-8652830728B3}" type="pres">
      <dgm:prSet presAssocID="{B4EF0788-D4A0-4465-A85D-ECD91390BDDD}" presName="parentLeftMargin" presStyleLbl="node1" presStyleIdx="0" presStyleCnt="3"/>
      <dgm:spPr/>
    </dgm:pt>
    <dgm:pt modelId="{F959DEFF-EF67-4B6E-A22D-BDCC0C353E1D}" type="pres">
      <dgm:prSet presAssocID="{B4EF0788-D4A0-4465-A85D-ECD91390BDDD}" presName="parentText" presStyleLbl="node1" presStyleIdx="0" presStyleCnt="3">
        <dgm:presLayoutVars>
          <dgm:chMax val="0"/>
          <dgm:bulletEnabled val="1"/>
        </dgm:presLayoutVars>
      </dgm:prSet>
      <dgm:spPr/>
    </dgm:pt>
    <dgm:pt modelId="{CA7A1309-FBF1-4589-A37E-7BD92B2D1C24}" type="pres">
      <dgm:prSet presAssocID="{B4EF0788-D4A0-4465-A85D-ECD91390BDDD}" presName="negativeSpace" presStyleCnt="0"/>
      <dgm:spPr/>
    </dgm:pt>
    <dgm:pt modelId="{5A7E26C6-AA5B-4321-AC50-A16173649BC5}" type="pres">
      <dgm:prSet presAssocID="{B4EF0788-D4A0-4465-A85D-ECD91390BDDD}" presName="childText" presStyleLbl="conFgAcc1" presStyleIdx="0" presStyleCnt="3">
        <dgm:presLayoutVars>
          <dgm:bulletEnabled val="1"/>
        </dgm:presLayoutVars>
      </dgm:prSet>
      <dgm:spPr/>
    </dgm:pt>
    <dgm:pt modelId="{D99D7524-F1EF-436C-B1DA-14921F2CC7FB}" type="pres">
      <dgm:prSet presAssocID="{298DBE24-237A-4392-BF48-3FFAFA4FC4A3}" presName="spaceBetweenRectangles" presStyleCnt="0"/>
      <dgm:spPr/>
    </dgm:pt>
    <dgm:pt modelId="{B6A1D4A4-B33F-4FC5-B6DA-D724215FED42}" type="pres">
      <dgm:prSet presAssocID="{6057756E-DA4D-4E98-86C2-BEA0FE078829}" presName="parentLin" presStyleCnt="0"/>
      <dgm:spPr/>
    </dgm:pt>
    <dgm:pt modelId="{FDDE8A60-819F-4E5C-9B7E-765DCDC0CA54}" type="pres">
      <dgm:prSet presAssocID="{6057756E-DA4D-4E98-86C2-BEA0FE078829}" presName="parentLeftMargin" presStyleLbl="node1" presStyleIdx="0" presStyleCnt="3"/>
      <dgm:spPr/>
    </dgm:pt>
    <dgm:pt modelId="{AF4256C5-C8C9-453B-807F-878980E64BD0}" type="pres">
      <dgm:prSet presAssocID="{6057756E-DA4D-4E98-86C2-BEA0FE078829}" presName="parentText" presStyleLbl="node1" presStyleIdx="1" presStyleCnt="3">
        <dgm:presLayoutVars>
          <dgm:chMax val="0"/>
          <dgm:bulletEnabled val="1"/>
        </dgm:presLayoutVars>
      </dgm:prSet>
      <dgm:spPr/>
    </dgm:pt>
    <dgm:pt modelId="{A8F6B1F2-A9AC-4C9D-8030-F3B94ADC06A1}" type="pres">
      <dgm:prSet presAssocID="{6057756E-DA4D-4E98-86C2-BEA0FE078829}" presName="negativeSpace" presStyleCnt="0"/>
      <dgm:spPr/>
    </dgm:pt>
    <dgm:pt modelId="{49C856A1-C66F-4D5E-97F2-9A9229B189CC}" type="pres">
      <dgm:prSet presAssocID="{6057756E-DA4D-4E98-86C2-BEA0FE078829}" presName="childText" presStyleLbl="conFgAcc1" presStyleIdx="1" presStyleCnt="3">
        <dgm:presLayoutVars>
          <dgm:bulletEnabled val="1"/>
        </dgm:presLayoutVars>
      </dgm:prSet>
      <dgm:spPr/>
    </dgm:pt>
    <dgm:pt modelId="{9462CE9E-B192-464E-A326-8FC192D61814}" type="pres">
      <dgm:prSet presAssocID="{F1D32A80-BDBF-412B-9A18-52CB2069F394}" presName="spaceBetweenRectangles" presStyleCnt="0"/>
      <dgm:spPr/>
    </dgm:pt>
    <dgm:pt modelId="{303344C7-9A29-428B-8197-69643CF44E9F}" type="pres">
      <dgm:prSet presAssocID="{D9B809D9-1B1B-470E-9C1B-FC5AACB69571}" presName="parentLin" presStyleCnt="0"/>
      <dgm:spPr/>
    </dgm:pt>
    <dgm:pt modelId="{F4E342AF-5D30-4555-B441-B6569C0AEF77}" type="pres">
      <dgm:prSet presAssocID="{D9B809D9-1B1B-470E-9C1B-FC5AACB69571}" presName="parentLeftMargin" presStyleLbl="node1" presStyleIdx="1" presStyleCnt="3"/>
      <dgm:spPr/>
    </dgm:pt>
    <dgm:pt modelId="{4C8672F2-FAF8-4923-8F14-EE6E4DDDD445}" type="pres">
      <dgm:prSet presAssocID="{D9B809D9-1B1B-470E-9C1B-FC5AACB69571}" presName="parentText" presStyleLbl="node1" presStyleIdx="2" presStyleCnt="3" custScaleX="142857">
        <dgm:presLayoutVars>
          <dgm:chMax val="0"/>
          <dgm:bulletEnabled val="1"/>
        </dgm:presLayoutVars>
      </dgm:prSet>
      <dgm:spPr/>
    </dgm:pt>
    <dgm:pt modelId="{C1B97F45-DF0E-4039-8ADC-621B1908846C}" type="pres">
      <dgm:prSet presAssocID="{D9B809D9-1B1B-470E-9C1B-FC5AACB69571}" presName="negativeSpace" presStyleCnt="0"/>
      <dgm:spPr/>
    </dgm:pt>
    <dgm:pt modelId="{BF8EDD3A-2A8D-4BC9-998C-4F0BF78B2A1F}" type="pres">
      <dgm:prSet presAssocID="{D9B809D9-1B1B-470E-9C1B-FC5AACB69571}" presName="childText" presStyleLbl="conFgAcc1" presStyleIdx="2" presStyleCnt="3">
        <dgm:presLayoutVars>
          <dgm:bulletEnabled val="1"/>
        </dgm:presLayoutVars>
      </dgm:prSet>
      <dgm:spPr/>
    </dgm:pt>
  </dgm:ptLst>
  <dgm:cxnLst>
    <dgm:cxn modelId="{3BB4EF1A-4FD5-49E4-8086-81B0B603210A}" type="presOf" srcId="{B4EF0788-D4A0-4465-A85D-ECD91390BDDD}" destId="{F959DEFF-EF67-4B6E-A22D-BDCC0C353E1D}" srcOrd="1" destOrd="0" presId="urn:microsoft.com/office/officeart/2005/8/layout/list1"/>
    <dgm:cxn modelId="{7B8BA636-8FCF-4E3F-8960-971AEE224301}" type="presOf" srcId="{6057756E-DA4D-4E98-86C2-BEA0FE078829}" destId="{AF4256C5-C8C9-453B-807F-878980E64BD0}" srcOrd="1" destOrd="0" presId="urn:microsoft.com/office/officeart/2005/8/layout/list1"/>
    <dgm:cxn modelId="{355D4163-377D-410C-A55E-98D1F8CB9FB3}" type="presOf" srcId="{D9B809D9-1B1B-470E-9C1B-FC5AACB69571}" destId="{F4E342AF-5D30-4555-B441-B6569C0AEF77}" srcOrd="0" destOrd="0" presId="urn:microsoft.com/office/officeart/2005/8/layout/list1"/>
    <dgm:cxn modelId="{E95F2053-A6B0-4725-97E4-22CC26476A88}" type="presOf" srcId="{6057756E-DA4D-4E98-86C2-BEA0FE078829}" destId="{FDDE8A60-819F-4E5C-9B7E-765DCDC0CA54}" srcOrd="0" destOrd="0" presId="urn:microsoft.com/office/officeart/2005/8/layout/list1"/>
    <dgm:cxn modelId="{DDB8E581-2EF8-481B-8150-140F832F2EF5}" srcId="{AF234C3B-D2A1-454F-BB77-5E92ECF00C64}" destId="{D9B809D9-1B1B-470E-9C1B-FC5AACB69571}" srcOrd="2" destOrd="0" parTransId="{DBE709C9-8F8C-4D8C-A3C8-4FB4B4936A48}" sibTransId="{1BCBB743-1848-4AE2-AFBE-BF8380B52D9F}"/>
    <dgm:cxn modelId="{35A6498D-D6BC-4503-8499-D4954B92D559}" type="presOf" srcId="{B4EF0788-D4A0-4465-A85D-ECD91390BDDD}" destId="{9B4D98CF-100E-422C-8836-8652830728B3}" srcOrd="0" destOrd="0" presId="urn:microsoft.com/office/officeart/2005/8/layout/list1"/>
    <dgm:cxn modelId="{199FBA9B-5BBE-4BEA-AB34-C1E673D4A116}" srcId="{AF234C3B-D2A1-454F-BB77-5E92ECF00C64}" destId="{B4EF0788-D4A0-4465-A85D-ECD91390BDDD}" srcOrd="0" destOrd="0" parTransId="{23DBA9CD-1C73-4C5A-A34B-C11BD55AAC5F}" sibTransId="{298DBE24-237A-4392-BF48-3FFAFA4FC4A3}"/>
    <dgm:cxn modelId="{B3163BC3-B79C-4A84-87F1-97673BFDC2F8}" type="presOf" srcId="{D9B809D9-1B1B-470E-9C1B-FC5AACB69571}" destId="{4C8672F2-FAF8-4923-8F14-EE6E4DDDD445}" srcOrd="1" destOrd="0" presId="urn:microsoft.com/office/officeart/2005/8/layout/list1"/>
    <dgm:cxn modelId="{0889D4D3-6C63-4220-88EF-56FE742D12D8}" type="presOf" srcId="{AF234C3B-D2A1-454F-BB77-5E92ECF00C64}" destId="{E7DE94EC-B58F-456D-9D4F-4716A9C0296A}" srcOrd="0" destOrd="0" presId="urn:microsoft.com/office/officeart/2005/8/layout/list1"/>
    <dgm:cxn modelId="{83DACBD6-72DC-453D-9777-2733A9932D1C}" srcId="{AF234C3B-D2A1-454F-BB77-5E92ECF00C64}" destId="{6057756E-DA4D-4E98-86C2-BEA0FE078829}" srcOrd="1" destOrd="0" parTransId="{0766E758-663A-4CDD-A546-704E029E32B1}" sibTransId="{F1D32A80-BDBF-412B-9A18-52CB2069F394}"/>
    <dgm:cxn modelId="{7D6AA00A-ECC3-45F9-9177-AC2C682FC701}" type="presParOf" srcId="{E7DE94EC-B58F-456D-9D4F-4716A9C0296A}" destId="{7EA1C452-A257-435B-B799-25B711100309}" srcOrd="0" destOrd="0" presId="urn:microsoft.com/office/officeart/2005/8/layout/list1"/>
    <dgm:cxn modelId="{0E95BF8A-88DF-4B58-BDEB-743DC4E1BFD9}" type="presParOf" srcId="{7EA1C452-A257-435B-B799-25B711100309}" destId="{9B4D98CF-100E-422C-8836-8652830728B3}" srcOrd="0" destOrd="0" presId="urn:microsoft.com/office/officeart/2005/8/layout/list1"/>
    <dgm:cxn modelId="{D0ACB5BC-0E9A-41B8-AF76-1E254B5BBD17}" type="presParOf" srcId="{7EA1C452-A257-435B-B799-25B711100309}" destId="{F959DEFF-EF67-4B6E-A22D-BDCC0C353E1D}" srcOrd="1" destOrd="0" presId="urn:microsoft.com/office/officeart/2005/8/layout/list1"/>
    <dgm:cxn modelId="{A051981A-B902-4062-8658-62B851C441D4}" type="presParOf" srcId="{E7DE94EC-B58F-456D-9D4F-4716A9C0296A}" destId="{CA7A1309-FBF1-4589-A37E-7BD92B2D1C24}" srcOrd="1" destOrd="0" presId="urn:microsoft.com/office/officeart/2005/8/layout/list1"/>
    <dgm:cxn modelId="{B45E784D-3675-4FF3-B37C-C3A3E8342DBC}" type="presParOf" srcId="{E7DE94EC-B58F-456D-9D4F-4716A9C0296A}" destId="{5A7E26C6-AA5B-4321-AC50-A16173649BC5}" srcOrd="2" destOrd="0" presId="urn:microsoft.com/office/officeart/2005/8/layout/list1"/>
    <dgm:cxn modelId="{2135BE1C-C80C-43DB-9B6D-B1E2CA4C2001}" type="presParOf" srcId="{E7DE94EC-B58F-456D-9D4F-4716A9C0296A}" destId="{D99D7524-F1EF-436C-B1DA-14921F2CC7FB}" srcOrd="3" destOrd="0" presId="urn:microsoft.com/office/officeart/2005/8/layout/list1"/>
    <dgm:cxn modelId="{C5575572-3E97-4286-8710-EADFD5AAC8B9}" type="presParOf" srcId="{E7DE94EC-B58F-456D-9D4F-4716A9C0296A}" destId="{B6A1D4A4-B33F-4FC5-B6DA-D724215FED42}" srcOrd="4" destOrd="0" presId="urn:microsoft.com/office/officeart/2005/8/layout/list1"/>
    <dgm:cxn modelId="{AC0DA3C8-45BB-4A6C-93CA-FBEB193FF71B}" type="presParOf" srcId="{B6A1D4A4-B33F-4FC5-B6DA-D724215FED42}" destId="{FDDE8A60-819F-4E5C-9B7E-765DCDC0CA54}" srcOrd="0" destOrd="0" presId="urn:microsoft.com/office/officeart/2005/8/layout/list1"/>
    <dgm:cxn modelId="{3EE13B6A-AA41-40FC-9518-343F3B275FDE}" type="presParOf" srcId="{B6A1D4A4-B33F-4FC5-B6DA-D724215FED42}" destId="{AF4256C5-C8C9-453B-807F-878980E64BD0}" srcOrd="1" destOrd="0" presId="urn:microsoft.com/office/officeart/2005/8/layout/list1"/>
    <dgm:cxn modelId="{A944DFA1-916E-48BD-89E9-7CA18C4C36C0}" type="presParOf" srcId="{E7DE94EC-B58F-456D-9D4F-4716A9C0296A}" destId="{A8F6B1F2-A9AC-4C9D-8030-F3B94ADC06A1}" srcOrd="5" destOrd="0" presId="urn:microsoft.com/office/officeart/2005/8/layout/list1"/>
    <dgm:cxn modelId="{0199AA29-2CC2-40F4-98B8-64CB55EE610E}" type="presParOf" srcId="{E7DE94EC-B58F-456D-9D4F-4716A9C0296A}" destId="{49C856A1-C66F-4D5E-97F2-9A9229B189CC}" srcOrd="6" destOrd="0" presId="urn:microsoft.com/office/officeart/2005/8/layout/list1"/>
    <dgm:cxn modelId="{BA0CD2C6-7677-43CD-8225-C03B4378CE5C}" type="presParOf" srcId="{E7DE94EC-B58F-456D-9D4F-4716A9C0296A}" destId="{9462CE9E-B192-464E-A326-8FC192D61814}" srcOrd="7" destOrd="0" presId="urn:microsoft.com/office/officeart/2005/8/layout/list1"/>
    <dgm:cxn modelId="{02811CC7-EE3C-4AB5-9965-F167F0B4E490}" type="presParOf" srcId="{E7DE94EC-B58F-456D-9D4F-4716A9C0296A}" destId="{303344C7-9A29-428B-8197-69643CF44E9F}" srcOrd="8" destOrd="0" presId="urn:microsoft.com/office/officeart/2005/8/layout/list1"/>
    <dgm:cxn modelId="{03D34275-F2CF-4A51-BB7B-D11F06901DBE}" type="presParOf" srcId="{303344C7-9A29-428B-8197-69643CF44E9F}" destId="{F4E342AF-5D30-4555-B441-B6569C0AEF77}" srcOrd="0" destOrd="0" presId="urn:microsoft.com/office/officeart/2005/8/layout/list1"/>
    <dgm:cxn modelId="{FFE68DCC-E747-4C6B-89CF-83DE4BFDCD3A}" type="presParOf" srcId="{303344C7-9A29-428B-8197-69643CF44E9F}" destId="{4C8672F2-FAF8-4923-8F14-EE6E4DDDD445}" srcOrd="1" destOrd="0" presId="urn:microsoft.com/office/officeart/2005/8/layout/list1"/>
    <dgm:cxn modelId="{3CD9DBFD-06A7-42D4-8177-A8A951D2F8C1}" type="presParOf" srcId="{E7DE94EC-B58F-456D-9D4F-4716A9C0296A}" destId="{C1B97F45-DF0E-4039-8ADC-621B1908846C}" srcOrd="9" destOrd="0" presId="urn:microsoft.com/office/officeart/2005/8/layout/list1"/>
    <dgm:cxn modelId="{DC37D636-6BAD-4092-9E29-63D38B491213}" type="presParOf" srcId="{E7DE94EC-B58F-456D-9D4F-4716A9C0296A}" destId="{BF8EDD3A-2A8D-4BC9-998C-4F0BF78B2A1F}"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B49EBA-2B3E-4417-A760-A00E66FEBD85}"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GB"/>
        </a:p>
      </dgm:t>
    </dgm:pt>
    <dgm:pt modelId="{F7060CD8-477B-49A3-B11A-4DF146A476CF}">
      <dgm:prSet phldrT="[Text]"/>
      <dgm:spPr>
        <a:solidFill>
          <a:srgbClr val="00B050"/>
        </a:solidFill>
      </dgm:spPr>
      <dgm:t>
        <a:bodyPr/>
        <a:lstStyle/>
        <a:p>
          <a:r>
            <a:rPr lang="uk-UA" dirty="0"/>
            <a:t>Збереження </a:t>
          </a:r>
        </a:p>
        <a:p>
          <a:r>
            <a:rPr lang="uk-UA" dirty="0"/>
            <a:t>життя </a:t>
          </a:r>
        </a:p>
        <a:p>
          <a:r>
            <a:rPr lang="uk-UA" dirty="0"/>
            <a:t>(безпека, </a:t>
          </a:r>
          <a:r>
            <a:rPr lang="en-GB" dirty="0"/>
            <a:t>safety</a:t>
          </a:r>
          <a:r>
            <a:rPr lang="uk-UA" dirty="0"/>
            <a:t>)</a:t>
          </a:r>
          <a:endParaRPr lang="en-GB" dirty="0"/>
        </a:p>
      </dgm:t>
    </dgm:pt>
    <dgm:pt modelId="{D1646F53-6A27-44B6-B490-7CCD1B24A7F0}" type="parTrans" cxnId="{BE30F2A7-285A-4DE4-B054-8A52D2087B0C}">
      <dgm:prSet/>
      <dgm:spPr/>
      <dgm:t>
        <a:bodyPr/>
        <a:lstStyle/>
        <a:p>
          <a:endParaRPr lang="en-GB"/>
        </a:p>
      </dgm:t>
    </dgm:pt>
    <dgm:pt modelId="{F2EDD043-B1D4-4161-BF44-E98A2380FB03}" type="sibTrans" cxnId="{BE30F2A7-285A-4DE4-B054-8A52D2087B0C}">
      <dgm:prSet/>
      <dgm:spPr/>
      <dgm:t>
        <a:bodyPr/>
        <a:lstStyle/>
        <a:p>
          <a:endParaRPr lang="en-GB"/>
        </a:p>
      </dgm:t>
    </dgm:pt>
    <dgm:pt modelId="{D7B4F834-BA20-491D-AE8B-174F861810F7}">
      <dgm:prSet phldrT="[Text]"/>
      <dgm:spPr>
        <a:solidFill>
          <a:srgbClr val="00B050"/>
        </a:solidFill>
      </dgm:spPr>
      <dgm:t>
        <a:bodyPr/>
        <a:lstStyle/>
        <a:p>
          <a:r>
            <a:rPr lang="en-GB" dirty="0"/>
            <a:t>Sustainability</a:t>
          </a:r>
        </a:p>
        <a:p>
          <a:r>
            <a:rPr lang="en-GB" dirty="0"/>
            <a:t>(</a:t>
          </a:r>
          <a:r>
            <a:rPr lang="uk-UA" dirty="0"/>
            <a:t>сталі технології)</a:t>
          </a:r>
          <a:r>
            <a:rPr lang="en-GB" dirty="0"/>
            <a:t> </a:t>
          </a:r>
          <a:endParaRPr lang="uk-UA" dirty="0"/>
        </a:p>
        <a:p>
          <a:r>
            <a:rPr lang="uk-UA" dirty="0"/>
            <a:t>  </a:t>
          </a:r>
          <a:endParaRPr lang="en-GB" dirty="0"/>
        </a:p>
      </dgm:t>
    </dgm:pt>
    <dgm:pt modelId="{7F72D617-999E-467E-B927-62A10C763DEE}" type="parTrans" cxnId="{36B3010C-57AE-4639-A2F3-45F238158D5A}">
      <dgm:prSet/>
      <dgm:spPr/>
      <dgm:t>
        <a:bodyPr/>
        <a:lstStyle/>
        <a:p>
          <a:endParaRPr lang="en-GB"/>
        </a:p>
      </dgm:t>
    </dgm:pt>
    <dgm:pt modelId="{6B2DAD83-7345-442C-9EE2-C2D185C4784C}" type="sibTrans" cxnId="{36B3010C-57AE-4639-A2F3-45F238158D5A}">
      <dgm:prSet/>
      <dgm:spPr/>
      <dgm:t>
        <a:bodyPr/>
        <a:lstStyle/>
        <a:p>
          <a:endParaRPr lang="en-GB"/>
        </a:p>
      </dgm:t>
    </dgm:pt>
    <dgm:pt modelId="{5596A007-7810-4C25-B666-EB8B078D6714}">
      <dgm:prSet phldrT="[Text]"/>
      <dgm:spPr>
        <a:solidFill>
          <a:schemeClr val="accent5"/>
        </a:solidFill>
      </dgm:spPr>
      <dgm:t>
        <a:bodyPr/>
        <a:lstStyle/>
        <a:p>
          <a:r>
            <a:rPr lang="uk-UA" dirty="0"/>
            <a:t>Люди</a:t>
          </a:r>
        </a:p>
        <a:p>
          <a:r>
            <a:rPr lang="uk-UA" dirty="0"/>
            <a:t>(</a:t>
          </a:r>
          <a:r>
            <a:rPr lang="en-GB" dirty="0"/>
            <a:t> people</a:t>
          </a:r>
          <a:r>
            <a:rPr lang="uk-UA" dirty="0"/>
            <a:t>)</a:t>
          </a:r>
        </a:p>
        <a:p>
          <a:endParaRPr lang="uk-UA" dirty="0"/>
        </a:p>
      </dgm:t>
    </dgm:pt>
    <dgm:pt modelId="{893802C5-13C3-488A-A777-A78E829A00B0}" type="parTrans" cxnId="{101E0094-7356-4207-9952-A86088F6276A}">
      <dgm:prSet/>
      <dgm:spPr/>
      <dgm:t>
        <a:bodyPr/>
        <a:lstStyle/>
        <a:p>
          <a:endParaRPr lang="en-GB"/>
        </a:p>
      </dgm:t>
    </dgm:pt>
    <dgm:pt modelId="{222BE692-9E22-4EF6-9566-9203DCDFCC3C}" type="sibTrans" cxnId="{101E0094-7356-4207-9952-A86088F6276A}">
      <dgm:prSet/>
      <dgm:spPr/>
      <dgm:t>
        <a:bodyPr/>
        <a:lstStyle/>
        <a:p>
          <a:endParaRPr lang="en-GB"/>
        </a:p>
      </dgm:t>
    </dgm:pt>
    <dgm:pt modelId="{037C288F-18E9-47E5-8817-69EF79958C6A}">
      <dgm:prSet phldrT="[Text]"/>
      <dgm:spPr>
        <a:solidFill>
          <a:srgbClr val="00B050"/>
        </a:solidFill>
      </dgm:spPr>
      <dgm:t>
        <a:bodyPr/>
        <a:lstStyle/>
        <a:p>
          <a:r>
            <a:rPr lang="uk-UA" dirty="0"/>
            <a:t>Шкідливі викиди від </a:t>
          </a:r>
          <a:r>
            <a:rPr lang="uk-UA" dirty="0" err="1"/>
            <a:t>автом</a:t>
          </a:r>
          <a:r>
            <a:rPr lang="en-GB" dirty="0"/>
            <a:t>o</a:t>
          </a:r>
          <a:r>
            <a:rPr lang="uk-UA" dirty="0"/>
            <a:t>білів і умови виробництва </a:t>
          </a:r>
          <a:endParaRPr lang="en-GB" dirty="0"/>
        </a:p>
      </dgm:t>
    </dgm:pt>
    <dgm:pt modelId="{047F64F5-273C-4CF8-A809-E7E34F36BF1D}" type="parTrans" cxnId="{C7265DC8-97EC-429E-992D-610CD223EC45}">
      <dgm:prSet/>
      <dgm:spPr/>
      <dgm:t>
        <a:bodyPr/>
        <a:lstStyle/>
        <a:p>
          <a:endParaRPr lang="en-GB"/>
        </a:p>
      </dgm:t>
    </dgm:pt>
    <dgm:pt modelId="{9E648ADF-BC10-4785-83D2-A094072133D8}" type="sibTrans" cxnId="{C7265DC8-97EC-429E-992D-610CD223EC45}">
      <dgm:prSet/>
      <dgm:spPr/>
      <dgm:t>
        <a:bodyPr/>
        <a:lstStyle/>
        <a:p>
          <a:endParaRPr lang="en-GB"/>
        </a:p>
      </dgm:t>
    </dgm:pt>
    <dgm:pt modelId="{BA914E69-53BD-406F-AF59-86AC65A14000}" type="pres">
      <dgm:prSet presAssocID="{BBB49EBA-2B3E-4417-A760-A00E66FEBD85}" presName="compositeShape" presStyleCnt="0">
        <dgm:presLayoutVars>
          <dgm:chMax val="9"/>
          <dgm:dir/>
          <dgm:resizeHandles val="exact"/>
        </dgm:presLayoutVars>
      </dgm:prSet>
      <dgm:spPr/>
    </dgm:pt>
    <dgm:pt modelId="{C543845A-EDC9-480D-9CD8-24A3E5A1FB87}" type="pres">
      <dgm:prSet presAssocID="{BBB49EBA-2B3E-4417-A760-A00E66FEBD85}" presName="triangle1" presStyleLbl="node1" presStyleIdx="0" presStyleCnt="4" custLinFactNeighborX="2168" custLinFactNeighborY="-1220">
        <dgm:presLayoutVars>
          <dgm:bulletEnabled val="1"/>
        </dgm:presLayoutVars>
      </dgm:prSet>
      <dgm:spPr/>
    </dgm:pt>
    <dgm:pt modelId="{E55AD9C2-FE39-452F-9F2A-7C043577852B}" type="pres">
      <dgm:prSet presAssocID="{BBB49EBA-2B3E-4417-A760-A00E66FEBD85}" presName="triangle2" presStyleLbl="node1" presStyleIdx="1" presStyleCnt="4">
        <dgm:presLayoutVars>
          <dgm:bulletEnabled val="1"/>
        </dgm:presLayoutVars>
      </dgm:prSet>
      <dgm:spPr/>
    </dgm:pt>
    <dgm:pt modelId="{7952F398-D4AF-4942-92D3-96DE0215EF8F}" type="pres">
      <dgm:prSet presAssocID="{BBB49EBA-2B3E-4417-A760-A00E66FEBD85}" presName="triangle3" presStyleLbl="node1" presStyleIdx="2" presStyleCnt="4" custLinFactNeighborX="2168">
        <dgm:presLayoutVars>
          <dgm:bulletEnabled val="1"/>
        </dgm:presLayoutVars>
      </dgm:prSet>
      <dgm:spPr/>
    </dgm:pt>
    <dgm:pt modelId="{8B1B274E-D2E5-4A28-A860-6FC7373343FD}" type="pres">
      <dgm:prSet presAssocID="{BBB49EBA-2B3E-4417-A760-A00E66FEBD85}" presName="triangle4" presStyleLbl="node1" presStyleIdx="3" presStyleCnt="4">
        <dgm:presLayoutVars>
          <dgm:bulletEnabled val="1"/>
        </dgm:presLayoutVars>
      </dgm:prSet>
      <dgm:spPr/>
    </dgm:pt>
  </dgm:ptLst>
  <dgm:cxnLst>
    <dgm:cxn modelId="{F99D4C00-86B1-4196-AC7F-83A927DDA252}" type="presOf" srcId="{037C288F-18E9-47E5-8817-69EF79958C6A}" destId="{8B1B274E-D2E5-4A28-A860-6FC7373343FD}" srcOrd="0" destOrd="0" presId="urn:microsoft.com/office/officeart/2005/8/layout/pyramid4"/>
    <dgm:cxn modelId="{36B3010C-57AE-4639-A2F3-45F238158D5A}" srcId="{BBB49EBA-2B3E-4417-A760-A00E66FEBD85}" destId="{D7B4F834-BA20-491D-AE8B-174F861810F7}" srcOrd="1" destOrd="0" parTransId="{7F72D617-999E-467E-B927-62A10C763DEE}" sibTransId="{6B2DAD83-7345-442C-9EE2-C2D185C4784C}"/>
    <dgm:cxn modelId="{5CFABD1A-5B4D-4456-93D5-873FD8FCA28A}" type="presOf" srcId="{5596A007-7810-4C25-B666-EB8B078D6714}" destId="{7952F398-D4AF-4942-92D3-96DE0215EF8F}" srcOrd="0" destOrd="0" presId="urn:microsoft.com/office/officeart/2005/8/layout/pyramid4"/>
    <dgm:cxn modelId="{E13B6171-59AC-4F45-9109-FA7C689363F2}" type="presOf" srcId="{D7B4F834-BA20-491D-AE8B-174F861810F7}" destId="{E55AD9C2-FE39-452F-9F2A-7C043577852B}" srcOrd="0" destOrd="0" presId="urn:microsoft.com/office/officeart/2005/8/layout/pyramid4"/>
    <dgm:cxn modelId="{95B06459-FA34-42CA-A597-90CFF998ECA8}" type="presOf" srcId="{F7060CD8-477B-49A3-B11A-4DF146A476CF}" destId="{C543845A-EDC9-480D-9CD8-24A3E5A1FB87}" srcOrd="0" destOrd="0" presId="urn:microsoft.com/office/officeart/2005/8/layout/pyramid4"/>
    <dgm:cxn modelId="{101E0094-7356-4207-9952-A86088F6276A}" srcId="{BBB49EBA-2B3E-4417-A760-A00E66FEBD85}" destId="{5596A007-7810-4C25-B666-EB8B078D6714}" srcOrd="2" destOrd="0" parTransId="{893802C5-13C3-488A-A777-A78E829A00B0}" sibTransId="{222BE692-9E22-4EF6-9566-9203DCDFCC3C}"/>
    <dgm:cxn modelId="{BE30F2A7-285A-4DE4-B054-8A52D2087B0C}" srcId="{BBB49EBA-2B3E-4417-A760-A00E66FEBD85}" destId="{F7060CD8-477B-49A3-B11A-4DF146A476CF}" srcOrd="0" destOrd="0" parTransId="{D1646F53-6A27-44B6-B490-7CCD1B24A7F0}" sibTransId="{F2EDD043-B1D4-4161-BF44-E98A2380FB03}"/>
    <dgm:cxn modelId="{C7265DC8-97EC-429E-992D-610CD223EC45}" srcId="{BBB49EBA-2B3E-4417-A760-A00E66FEBD85}" destId="{037C288F-18E9-47E5-8817-69EF79958C6A}" srcOrd="3" destOrd="0" parTransId="{047F64F5-273C-4CF8-A809-E7E34F36BF1D}" sibTransId="{9E648ADF-BC10-4785-83D2-A094072133D8}"/>
    <dgm:cxn modelId="{C2B70AF0-330C-4E9B-A3EB-FF5956020EDF}" type="presOf" srcId="{BBB49EBA-2B3E-4417-A760-A00E66FEBD85}" destId="{BA914E69-53BD-406F-AF59-86AC65A14000}" srcOrd="0" destOrd="0" presId="urn:microsoft.com/office/officeart/2005/8/layout/pyramid4"/>
    <dgm:cxn modelId="{9E87A318-5EC8-44C8-A13D-D6E3AC91B2E6}" type="presParOf" srcId="{BA914E69-53BD-406F-AF59-86AC65A14000}" destId="{C543845A-EDC9-480D-9CD8-24A3E5A1FB87}" srcOrd="0" destOrd="0" presId="urn:microsoft.com/office/officeart/2005/8/layout/pyramid4"/>
    <dgm:cxn modelId="{28202739-9152-4C21-86A9-B0AE353C9B9D}" type="presParOf" srcId="{BA914E69-53BD-406F-AF59-86AC65A14000}" destId="{E55AD9C2-FE39-452F-9F2A-7C043577852B}" srcOrd="1" destOrd="0" presId="urn:microsoft.com/office/officeart/2005/8/layout/pyramid4"/>
    <dgm:cxn modelId="{30F5D52E-5AA1-4F6A-A307-CDFF6002D863}" type="presParOf" srcId="{BA914E69-53BD-406F-AF59-86AC65A14000}" destId="{7952F398-D4AF-4942-92D3-96DE0215EF8F}" srcOrd="2" destOrd="0" presId="urn:microsoft.com/office/officeart/2005/8/layout/pyramid4"/>
    <dgm:cxn modelId="{1D4D61FD-C579-4314-899E-D105CF93A8D4}" type="presParOf" srcId="{BA914E69-53BD-406F-AF59-86AC65A14000}" destId="{8B1B274E-D2E5-4A28-A860-6FC7373343FD}"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234C3B-D2A1-454F-BB77-5E92ECF00C6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B4EF0788-D4A0-4465-A85D-ECD91390BDDD}">
      <dgm:prSet phldrT="[Text]"/>
      <dgm:spPr/>
      <dgm:t>
        <a:bodyPr/>
        <a:lstStyle/>
        <a:p>
          <a:r>
            <a:rPr lang="uk-UA" dirty="0"/>
            <a:t>Електромобілі </a:t>
          </a:r>
          <a:endParaRPr lang="en-GB" dirty="0"/>
        </a:p>
      </dgm:t>
    </dgm:pt>
    <dgm:pt modelId="{23DBA9CD-1C73-4C5A-A34B-C11BD55AAC5F}" type="parTrans" cxnId="{199FBA9B-5BBE-4BEA-AB34-C1E673D4A116}">
      <dgm:prSet/>
      <dgm:spPr/>
      <dgm:t>
        <a:bodyPr/>
        <a:lstStyle/>
        <a:p>
          <a:endParaRPr lang="en-GB"/>
        </a:p>
      </dgm:t>
    </dgm:pt>
    <dgm:pt modelId="{298DBE24-237A-4392-BF48-3FFAFA4FC4A3}" type="sibTrans" cxnId="{199FBA9B-5BBE-4BEA-AB34-C1E673D4A116}">
      <dgm:prSet/>
      <dgm:spPr/>
      <dgm:t>
        <a:bodyPr/>
        <a:lstStyle/>
        <a:p>
          <a:endParaRPr lang="en-GB"/>
        </a:p>
      </dgm:t>
    </dgm:pt>
    <dgm:pt modelId="{6057756E-DA4D-4E98-86C2-BEA0FE078829}">
      <dgm:prSet phldrT="[Text]"/>
      <dgm:spPr/>
      <dgm:t>
        <a:bodyPr/>
        <a:lstStyle/>
        <a:p>
          <a:r>
            <a:rPr lang="uk-UA" dirty="0"/>
            <a:t>Гібридні автомобілі, </a:t>
          </a:r>
          <a:r>
            <a:rPr lang="uk-UA" dirty="0" err="1"/>
            <a:t>геліо</a:t>
          </a:r>
          <a:r>
            <a:rPr lang="uk-UA" dirty="0"/>
            <a:t>-автомобілі  </a:t>
          </a:r>
          <a:endParaRPr lang="en-GB" dirty="0"/>
        </a:p>
      </dgm:t>
    </dgm:pt>
    <dgm:pt modelId="{0766E758-663A-4CDD-A546-704E029E32B1}" type="parTrans" cxnId="{83DACBD6-72DC-453D-9777-2733A9932D1C}">
      <dgm:prSet/>
      <dgm:spPr/>
      <dgm:t>
        <a:bodyPr/>
        <a:lstStyle/>
        <a:p>
          <a:endParaRPr lang="en-GB"/>
        </a:p>
      </dgm:t>
    </dgm:pt>
    <dgm:pt modelId="{F1D32A80-BDBF-412B-9A18-52CB2069F394}" type="sibTrans" cxnId="{83DACBD6-72DC-453D-9777-2733A9932D1C}">
      <dgm:prSet/>
      <dgm:spPr/>
      <dgm:t>
        <a:bodyPr/>
        <a:lstStyle/>
        <a:p>
          <a:endParaRPr lang="en-GB"/>
        </a:p>
      </dgm:t>
    </dgm:pt>
    <dgm:pt modelId="{D9B809D9-1B1B-470E-9C1B-FC5AACB69571}">
      <dgm:prSet phldrT="[Text]"/>
      <dgm:spPr/>
      <dgm:t>
        <a:bodyPr/>
        <a:lstStyle/>
        <a:p>
          <a:r>
            <a:rPr lang="uk-UA" dirty="0"/>
            <a:t>Автомобілі з паливними комірками</a:t>
          </a:r>
          <a:r>
            <a:rPr lang="en-GB" dirty="0"/>
            <a:t> </a:t>
          </a:r>
          <a:r>
            <a:rPr lang="uk-UA" dirty="0"/>
            <a:t>на водні  </a:t>
          </a:r>
          <a:endParaRPr lang="en-GB" dirty="0"/>
        </a:p>
      </dgm:t>
    </dgm:pt>
    <dgm:pt modelId="{DBE709C9-8F8C-4D8C-A3C8-4FB4B4936A48}" type="parTrans" cxnId="{DDB8E581-2EF8-481B-8150-140F832F2EF5}">
      <dgm:prSet/>
      <dgm:spPr/>
      <dgm:t>
        <a:bodyPr/>
        <a:lstStyle/>
        <a:p>
          <a:endParaRPr lang="en-GB"/>
        </a:p>
      </dgm:t>
    </dgm:pt>
    <dgm:pt modelId="{1BCBB743-1848-4AE2-AFBE-BF8380B52D9F}" type="sibTrans" cxnId="{DDB8E581-2EF8-481B-8150-140F832F2EF5}">
      <dgm:prSet/>
      <dgm:spPr/>
      <dgm:t>
        <a:bodyPr/>
        <a:lstStyle/>
        <a:p>
          <a:endParaRPr lang="en-GB"/>
        </a:p>
      </dgm:t>
    </dgm:pt>
    <dgm:pt modelId="{E7DE94EC-B58F-456D-9D4F-4716A9C0296A}" type="pres">
      <dgm:prSet presAssocID="{AF234C3B-D2A1-454F-BB77-5E92ECF00C64}" presName="linear" presStyleCnt="0">
        <dgm:presLayoutVars>
          <dgm:dir/>
          <dgm:animLvl val="lvl"/>
          <dgm:resizeHandles val="exact"/>
        </dgm:presLayoutVars>
      </dgm:prSet>
      <dgm:spPr/>
    </dgm:pt>
    <dgm:pt modelId="{7EA1C452-A257-435B-B799-25B711100309}" type="pres">
      <dgm:prSet presAssocID="{B4EF0788-D4A0-4465-A85D-ECD91390BDDD}" presName="parentLin" presStyleCnt="0"/>
      <dgm:spPr/>
    </dgm:pt>
    <dgm:pt modelId="{9B4D98CF-100E-422C-8836-8652830728B3}" type="pres">
      <dgm:prSet presAssocID="{B4EF0788-D4A0-4465-A85D-ECD91390BDDD}" presName="parentLeftMargin" presStyleLbl="node1" presStyleIdx="0" presStyleCnt="3"/>
      <dgm:spPr/>
    </dgm:pt>
    <dgm:pt modelId="{F959DEFF-EF67-4B6E-A22D-BDCC0C353E1D}" type="pres">
      <dgm:prSet presAssocID="{B4EF0788-D4A0-4465-A85D-ECD91390BDDD}" presName="parentText" presStyleLbl="node1" presStyleIdx="0" presStyleCnt="3">
        <dgm:presLayoutVars>
          <dgm:chMax val="0"/>
          <dgm:bulletEnabled val="1"/>
        </dgm:presLayoutVars>
      </dgm:prSet>
      <dgm:spPr/>
    </dgm:pt>
    <dgm:pt modelId="{CA7A1309-FBF1-4589-A37E-7BD92B2D1C24}" type="pres">
      <dgm:prSet presAssocID="{B4EF0788-D4A0-4465-A85D-ECD91390BDDD}" presName="negativeSpace" presStyleCnt="0"/>
      <dgm:spPr/>
    </dgm:pt>
    <dgm:pt modelId="{5A7E26C6-AA5B-4321-AC50-A16173649BC5}" type="pres">
      <dgm:prSet presAssocID="{B4EF0788-D4A0-4465-A85D-ECD91390BDDD}" presName="childText" presStyleLbl="conFgAcc1" presStyleIdx="0" presStyleCnt="3">
        <dgm:presLayoutVars>
          <dgm:bulletEnabled val="1"/>
        </dgm:presLayoutVars>
      </dgm:prSet>
      <dgm:spPr/>
    </dgm:pt>
    <dgm:pt modelId="{D99D7524-F1EF-436C-B1DA-14921F2CC7FB}" type="pres">
      <dgm:prSet presAssocID="{298DBE24-237A-4392-BF48-3FFAFA4FC4A3}" presName="spaceBetweenRectangles" presStyleCnt="0"/>
      <dgm:spPr/>
    </dgm:pt>
    <dgm:pt modelId="{B6A1D4A4-B33F-4FC5-B6DA-D724215FED42}" type="pres">
      <dgm:prSet presAssocID="{6057756E-DA4D-4E98-86C2-BEA0FE078829}" presName="parentLin" presStyleCnt="0"/>
      <dgm:spPr/>
    </dgm:pt>
    <dgm:pt modelId="{FDDE8A60-819F-4E5C-9B7E-765DCDC0CA54}" type="pres">
      <dgm:prSet presAssocID="{6057756E-DA4D-4E98-86C2-BEA0FE078829}" presName="parentLeftMargin" presStyleLbl="node1" presStyleIdx="0" presStyleCnt="3"/>
      <dgm:spPr/>
    </dgm:pt>
    <dgm:pt modelId="{AF4256C5-C8C9-453B-807F-878980E64BD0}" type="pres">
      <dgm:prSet presAssocID="{6057756E-DA4D-4E98-86C2-BEA0FE078829}" presName="parentText" presStyleLbl="node1" presStyleIdx="1" presStyleCnt="3">
        <dgm:presLayoutVars>
          <dgm:chMax val="0"/>
          <dgm:bulletEnabled val="1"/>
        </dgm:presLayoutVars>
      </dgm:prSet>
      <dgm:spPr/>
    </dgm:pt>
    <dgm:pt modelId="{A8F6B1F2-A9AC-4C9D-8030-F3B94ADC06A1}" type="pres">
      <dgm:prSet presAssocID="{6057756E-DA4D-4E98-86C2-BEA0FE078829}" presName="negativeSpace" presStyleCnt="0"/>
      <dgm:spPr/>
    </dgm:pt>
    <dgm:pt modelId="{49C856A1-C66F-4D5E-97F2-9A9229B189CC}" type="pres">
      <dgm:prSet presAssocID="{6057756E-DA4D-4E98-86C2-BEA0FE078829}" presName="childText" presStyleLbl="conFgAcc1" presStyleIdx="1" presStyleCnt="3">
        <dgm:presLayoutVars>
          <dgm:bulletEnabled val="1"/>
        </dgm:presLayoutVars>
      </dgm:prSet>
      <dgm:spPr/>
    </dgm:pt>
    <dgm:pt modelId="{9462CE9E-B192-464E-A326-8FC192D61814}" type="pres">
      <dgm:prSet presAssocID="{F1D32A80-BDBF-412B-9A18-52CB2069F394}" presName="spaceBetweenRectangles" presStyleCnt="0"/>
      <dgm:spPr/>
    </dgm:pt>
    <dgm:pt modelId="{303344C7-9A29-428B-8197-69643CF44E9F}" type="pres">
      <dgm:prSet presAssocID="{D9B809D9-1B1B-470E-9C1B-FC5AACB69571}" presName="parentLin" presStyleCnt="0"/>
      <dgm:spPr/>
    </dgm:pt>
    <dgm:pt modelId="{F4E342AF-5D30-4555-B441-B6569C0AEF77}" type="pres">
      <dgm:prSet presAssocID="{D9B809D9-1B1B-470E-9C1B-FC5AACB69571}" presName="parentLeftMargin" presStyleLbl="node1" presStyleIdx="1" presStyleCnt="3"/>
      <dgm:spPr/>
    </dgm:pt>
    <dgm:pt modelId="{4C8672F2-FAF8-4923-8F14-EE6E4DDDD445}" type="pres">
      <dgm:prSet presAssocID="{D9B809D9-1B1B-470E-9C1B-FC5AACB69571}" presName="parentText" presStyleLbl="node1" presStyleIdx="2" presStyleCnt="3" custScaleX="142857">
        <dgm:presLayoutVars>
          <dgm:chMax val="0"/>
          <dgm:bulletEnabled val="1"/>
        </dgm:presLayoutVars>
      </dgm:prSet>
      <dgm:spPr/>
    </dgm:pt>
    <dgm:pt modelId="{C1B97F45-DF0E-4039-8ADC-621B1908846C}" type="pres">
      <dgm:prSet presAssocID="{D9B809D9-1B1B-470E-9C1B-FC5AACB69571}" presName="negativeSpace" presStyleCnt="0"/>
      <dgm:spPr/>
    </dgm:pt>
    <dgm:pt modelId="{BF8EDD3A-2A8D-4BC9-998C-4F0BF78B2A1F}" type="pres">
      <dgm:prSet presAssocID="{D9B809D9-1B1B-470E-9C1B-FC5AACB69571}" presName="childText" presStyleLbl="conFgAcc1" presStyleIdx="2" presStyleCnt="3">
        <dgm:presLayoutVars>
          <dgm:bulletEnabled val="1"/>
        </dgm:presLayoutVars>
      </dgm:prSet>
      <dgm:spPr/>
    </dgm:pt>
  </dgm:ptLst>
  <dgm:cxnLst>
    <dgm:cxn modelId="{3BB4EF1A-4FD5-49E4-8086-81B0B603210A}" type="presOf" srcId="{B4EF0788-D4A0-4465-A85D-ECD91390BDDD}" destId="{F959DEFF-EF67-4B6E-A22D-BDCC0C353E1D}" srcOrd="1" destOrd="0" presId="urn:microsoft.com/office/officeart/2005/8/layout/list1"/>
    <dgm:cxn modelId="{7B8BA636-8FCF-4E3F-8960-971AEE224301}" type="presOf" srcId="{6057756E-DA4D-4E98-86C2-BEA0FE078829}" destId="{AF4256C5-C8C9-453B-807F-878980E64BD0}" srcOrd="1" destOrd="0" presId="urn:microsoft.com/office/officeart/2005/8/layout/list1"/>
    <dgm:cxn modelId="{355D4163-377D-410C-A55E-98D1F8CB9FB3}" type="presOf" srcId="{D9B809D9-1B1B-470E-9C1B-FC5AACB69571}" destId="{F4E342AF-5D30-4555-B441-B6569C0AEF77}" srcOrd="0" destOrd="0" presId="urn:microsoft.com/office/officeart/2005/8/layout/list1"/>
    <dgm:cxn modelId="{E95F2053-A6B0-4725-97E4-22CC26476A88}" type="presOf" srcId="{6057756E-DA4D-4E98-86C2-BEA0FE078829}" destId="{FDDE8A60-819F-4E5C-9B7E-765DCDC0CA54}" srcOrd="0" destOrd="0" presId="urn:microsoft.com/office/officeart/2005/8/layout/list1"/>
    <dgm:cxn modelId="{DDB8E581-2EF8-481B-8150-140F832F2EF5}" srcId="{AF234C3B-D2A1-454F-BB77-5E92ECF00C64}" destId="{D9B809D9-1B1B-470E-9C1B-FC5AACB69571}" srcOrd="2" destOrd="0" parTransId="{DBE709C9-8F8C-4D8C-A3C8-4FB4B4936A48}" sibTransId="{1BCBB743-1848-4AE2-AFBE-BF8380B52D9F}"/>
    <dgm:cxn modelId="{35A6498D-D6BC-4503-8499-D4954B92D559}" type="presOf" srcId="{B4EF0788-D4A0-4465-A85D-ECD91390BDDD}" destId="{9B4D98CF-100E-422C-8836-8652830728B3}" srcOrd="0" destOrd="0" presId="urn:microsoft.com/office/officeart/2005/8/layout/list1"/>
    <dgm:cxn modelId="{199FBA9B-5BBE-4BEA-AB34-C1E673D4A116}" srcId="{AF234C3B-D2A1-454F-BB77-5E92ECF00C64}" destId="{B4EF0788-D4A0-4465-A85D-ECD91390BDDD}" srcOrd="0" destOrd="0" parTransId="{23DBA9CD-1C73-4C5A-A34B-C11BD55AAC5F}" sibTransId="{298DBE24-237A-4392-BF48-3FFAFA4FC4A3}"/>
    <dgm:cxn modelId="{B3163BC3-B79C-4A84-87F1-97673BFDC2F8}" type="presOf" srcId="{D9B809D9-1B1B-470E-9C1B-FC5AACB69571}" destId="{4C8672F2-FAF8-4923-8F14-EE6E4DDDD445}" srcOrd="1" destOrd="0" presId="urn:microsoft.com/office/officeart/2005/8/layout/list1"/>
    <dgm:cxn modelId="{0889D4D3-6C63-4220-88EF-56FE742D12D8}" type="presOf" srcId="{AF234C3B-D2A1-454F-BB77-5E92ECF00C64}" destId="{E7DE94EC-B58F-456D-9D4F-4716A9C0296A}" srcOrd="0" destOrd="0" presId="urn:microsoft.com/office/officeart/2005/8/layout/list1"/>
    <dgm:cxn modelId="{83DACBD6-72DC-453D-9777-2733A9932D1C}" srcId="{AF234C3B-D2A1-454F-BB77-5E92ECF00C64}" destId="{6057756E-DA4D-4E98-86C2-BEA0FE078829}" srcOrd="1" destOrd="0" parTransId="{0766E758-663A-4CDD-A546-704E029E32B1}" sibTransId="{F1D32A80-BDBF-412B-9A18-52CB2069F394}"/>
    <dgm:cxn modelId="{7D6AA00A-ECC3-45F9-9177-AC2C682FC701}" type="presParOf" srcId="{E7DE94EC-B58F-456D-9D4F-4716A9C0296A}" destId="{7EA1C452-A257-435B-B799-25B711100309}" srcOrd="0" destOrd="0" presId="urn:microsoft.com/office/officeart/2005/8/layout/list1"/>
    <dgm:cxn modelId="{0E95BF8A-88DF-4B58-BDEB-743DC4E1BFD9}" type="presParOf" srcId="{7EA1C452-A257-435B-B799-25B711100309}" destId="{9B4D98CF-100E-422C-8836-8652830728B3}" srcOrd="0" destOrd="0" presId="urn:microsoft.com/office/officeart/2005/8/layout/list1"/>
    <dgm:cxn modelId="{D0ACB5BC-0E9A-41B8-AF76-1E254B5BBD17}" type="presParOf" srcId="{7EA1C452-A257-435B-B799-25B711100309}" destId="{F959DEFF-EF67-4B6E-A22D-BDCC0C353E1D}" srcOrd="1" destOrd="0" presId="urn:microsoft.com/office/officeart/2005/8/layout/list1"/>
    <dgm:cxn modelId="{A051981A-B902-4062-8658-62B851C441D4}" type="presParOf" srcId="{E7DE94EC-B58F-456D-9D4F-4716A9C0296A}" destId="{CA7A1309-FBF1-4589-A37E-7BD92B2D1C24}" srcOrd="1" destOrd="0" presId="urn:microsoft.com/office/officeart/2005/8/layout/list1"/>
    <dgm:cxn modelId="{B45E784D-3675-4FF3-B37C-C3A3E8342DBC}" type="presParOf" srcId="{E7DE94EC-B58F-456D-9D4F-4716A9C0296A}" destId="{5A7E26C6-AA5B-4321-AC50-A16173649BC5}" srcOrd="2" destOrd="0" presId="urn:microsoft.com/office/officeart/2005/8/layout/list1"/>
    <dgm:cxn modelId="{2135BE1C-C80C-43DB-9B6D-B1E2CA4C2001}" type="presParOf" srcId="{E7DE94EC-B58F-456D-9D4F-4716A9C0296A}" destId="{D99D7524-F1EF-436C-B1DA-14921F2CC7FB}" srcOrd="3" destOrd="0" presId="urn:microsoft.com/office/officeart/2005/8/layout/list1"/>
    <dgm:cxn modelId="{C5575572-3E97-4286-8710-EADFD5AAC8B9}" type="presParOf" srcId="{E7DE94EC-B58F-456D-9D4F-4716A9C0296A}" destId="{B6A1D4A4-B33F-4FC5-B6DA-D724215FED42}" srcOrd="4" destOrd="0" presId="urn:microsoft.com/office/officeart/2005/8/layout/list1"/>
    <dgm:cxn modelId="{AC0DA3C8-45BB-4A6C-93CA-FBEB193FF71B}" type="presParOf" srcId="{B6A1D4A4-B33F-4FC5-B6DA-D724215FED42}" destId="{FDDE8A60-819F-4E5C-9B7E-765DCDC0CA54}" srcOrd="0" destOrd="0" presId="urn:microsoft.com/office/officeart/2005/8/layout/list1"/>
    <dgm:cxn modelId="{3EE13B6A-AA41-40FC-9518-343F3B275FDE}" type="presParOf" srcId="{B6A1D4A4-B33F-4FC5-B6DA-D724215FED42}" destId="{AF4256C5-C8C9-453B-807F-878980E64BD0}" srcOrd="1" destOrd="0" presId="urn:microsoft.com/office/officeart/2005/8/layout/list1"/>
    <dgm:cxn modelId="{A944DFA1-916E-48BD-89E9-7CA18C4C36C0}" type="presParOf" srcId="{E7DE94EC-B58F-456D-9D4F-4716A9C0296A}" destId="{A8F6B1F2-A9AC-4C9D-8030-F3B94ADC06A1}" srcOrd="5" destOrd="0" presId="urn:microsoft.com/office/officeart/2005/8/layout/list1"/>
    <dgm:cxn modelId="{0199AA29-2CC2-40F4-98B8-64CB55EE610E}" type="presParOf" srcId="{E7DE94EC-B58F-456D-9D4F-4716A9C0296A}" destId="{49C856A1-C66F-4D5E-97F2-9A9229B189CC}" srcOrd="6" destOrd="0" presId="urn:microsoft.com/office/officeart/2005/8/layout/list1"/>
    <dgm:cxn modelId="{BA0CD2C6-7677-43CD-8225-C03B4378CE5C}" type="presParOf" srcId="{E7DE94EC-B58F-456D-9D4F-4716A9C0296A}" destId="{9462CE9E-B192-464E-A326-8FC192D61814}" srcOrd="7" destOrd="0" presId="urn:microsoft.com/office/officeart/2005/8/layout/list1"/>
    <dgm:cxn modelId="{02811CC7-EE3C-4AB5-9965-F167F0B4E490}" type="presParOf" srcId="{E7DE94EC-B58F-456D-9D4F-4716A9C0296A}" destId="{303344C7-9A29-428B-8197-69643CF44E9F}" srcOrd="8" destOrd="0" presId="urn:microsoft.com/office/officeart/2005/8/layout/list1"/>
    <dgm:cxn modelId="{03D34275-F2CF-4A51-BB7B-D11F06901DBE}" type="presParOf" srcId="{303344C7-9A29-428B-8197-69643CF44E9F}" destId="{F4E342AF-5D30-4555-B441-B6569C0AEF77}" srcOrd="0" destOrd="0" presId="urn:microsoft.com/office/officeart/2005/8/layout/list1"/>
    <dgm:cxn modelId="{FFE68DCC-E747-4C6B-89CF-83DE4BFDCD3A}" type="presParOf" srcId="{303344C7-9A29-428B-8197-69643CF44E9F}" destId="{4C8672F2-FAF8-4923-8F14-EE6E4DDDD445}" srcOrd="1" destOrd="0" presId="urn:microsoft.com/office/officeart/2005/8/layout/list1"/>
    <dgm:cxn modelId="{3CD9DBFD-06A7-42D4-8177-A8A951D2F8C1}" type="presParOf" srcId="{E7DE94EC-B58F-456D-9D4F-4716A9C0296A}" destId="{C1B97F45-DF0E-4039-8ADC-621B1908846C}" srcOrd="9" destOrd="0" presId="urn:microsoft.com/office/officeart/2005/8/layout/list1"/>
    <dgm:cxn modelId="{DC37D636-6BAD-4092-9E29-63D38B491213}" type="presParOf" srcId="{E7DE94EC-B58F-456D-9D4F-4716A9C0296A}" destId="{BF8EDD3A-2A8D-4BC9-998C-4F0BF78B2A1F}"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FABD155-A0CC-4EC8-AB5E-7D6CCAE559F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0561FC6-804A-4B4B-B26C-DB3093CA69FC}">
      <dgm:prSet phldrT="[Text]"/>
      <dgm:spPr/>
      <dgm:t>
        <a:bodyPr/>
        <a:lstStyle/>
        <a:p>
          <a:pPr>
            <a:buNone/>
          </a:pPr>
          <a:r>
            <a:rPr lang="uk-UA" dirty="0"/>
            <a:t>4.1. </a:t>
          </a:r>
        </a:p>
        <a:p>
          <a:pPr>
            <a:buNone/>
          </a:pPr>
          <a:r>
            <a:rPr lang="en-GB" dirty="0"/>
            <a:t>CES -2024</a:t>
          </a:r>
        </a:p>
      </dgm:t>
    </dgm:pt>
    <dgm:pt modelId="{00587871-48D4-4C8D-91F8-DD0BEFEDC1FC}" type="parTrans" cxnId="{6C72C53E-7AE6-4A80-966C-192C8BA6ADD7}">
      <dgm:prSet/>
      <dgm:spPr/>
      <dgm:t>
        <a:bodyPr/>
        <a:lstStyle/>
        <a:p>
          <a:endParaRPr lang="en-GB"/>
        </a:p>
      </dgm:t>
    </dgm:pt>
    <dgm:pt modelId="{88DFB217-F1CC-414F-AA19-406FEE1C92B7}" type="sibTrans" cxnId="{6C72C53E-7AE6-4A80-966C-192C8BA6ADD7}">
      <dgm:prSet/>
      <dgm:spPr/>
      <dgm:t>
        <a:bodyPr/>
        <a:lstStyle/>
        <a:p>
          <a:endParaRPr lang="en-GB"/>
        </a:p>
      </dgm:t>
    </dgm:pt>
    <dgm:pt modelId="{B8A4B802-1E50-4B19-A49A-9E0220D11CFD}">
      <dgm:prSet phldrT="[Text]"/>
      <dgm:spPr/>
      <dgm:t>
        <a:bodyPr/>
        <a:lstStyle/>
        <a:p>
          <a:r>
            <a:rPr lang="uk-UA" dirty="0"/>
            <a:t>4.2</a:t>
          </a:r>
          <a:endParaRPr lang="en-GB" dirty="0"/>
        </a:p>
      </dgm:t>
    </dgm:pt>
    <dgm:pt modelId="{6D7DAA71-83DC-42D9-8F65-399042862E2F}" type="parTrans" cxnId="{1DB00DC5-33D3-47FD-A5C1-9E1B0D456E22}">
      <dgm:prSet/>
      <dgm:spPr/>
      <dgm:t>
        <a:bodyPr/>
        <a:lstStyle/>
        <a:p>
          <a:endParaRPr lang="en-GB"/>
        </a:p>
      </dgm:t>
    </dgm:pt>
    <dgm:pt modelId="{6B5E2D48-BC26-4564-BA94-1A86CE8445D7}" type="sibTrans" cxnId="{1DB00DC5-33D3-47FD-A5C1-9E1B0D456E22}">
      <dgm:prSet/>
      <dgm:spPr/>
      <dgm:t>
        <a:bodyPr/>
        <a:lstStyle/>
        <a:p>
          <a:endParaRPr lang="en-GB"/>
        </a:p>
      </dgm:t>
    </dgm:pt>
    <dgm:pt modelId="{43DF36AB-481A-43B4-9744-A783A9B82080}">
      <dgm:prSet phldrT="[Text]"/>
      <dgm:spPr/>
      <dgm:t>
        <a:bodyPr/>
        <a:lstStyle/>
        <a:p>
          <a:r>
            <a:rPr lang="uk-UA" dirty="0"/>
            <a:t>4.3</a:t>
          </a:r>
          <a:endParaRPr lang="en-GB" dirty="0"/>
        </a:p>
      </dgm:t>
    </dgm:pt>
    <dgm:pt modelId="{B537CCC3-8AAF-4970-BC5A-77ACCBB1D91B}" type="parTrans" cxnId="{B4169D7C-279A-48A7-BFD6-F47E4711077D}">
      <dgm:prSet/>
      <dgm:spPr/>
      <dgm:t>
        <a:bodyPr/>
        <a:lstStyle/>
        <a:p>
          <a:endParaRPr lang="en-GB"/>
        </a:p>
      </dgm:t>
    </dgm:pt>
    <dgm:pt modelId="{FF998674-E8DA-4BBB-B368-09AC91CE7FC7}" type="sibTrans" cxnId="{B4169D7C-279A-48A7-BFD6-F47E4711077D}">
      <dgm:prSet/>
      <dgm:spPr/>
      <dgm:t>
        <a:bodyPr/>
        <a:lstStyle/>
        <a:p>
          <a:endParaRPr lang="en-GB"/>
        </a:p>
      </dgm:t>
    </dgm:pt>
    <dgm:pt modelId="{3C3BB1E7-5036-40A9-B586-752BAD048C54}">
      <dgm:prSet phldrT="[Text]"/>
      <dgm:spPr/>
      <dgm:t>
        <a:bodyPr/>
        <a:lstStyle/>
        <a:p>
          <a:r>
            <a:rPr lang="uk-UA" dirty="0"/>
            <a:t>4.4</a:t>
          </a:r>
          <a:endParaRPr lang="en-GB" dirty="0"/>
        </a:p>
      </dgm:t>
    </dgm:pt>
    <dgm:pt modelId="{8125DB0F-D166-4720-B2E9-528EF1222D46}" type="parTrans" cxnId="{82A098AA-15FF-4A99-A85A-A74306313C29}">
      <dgm:prSet/>
      <dgm:spPr/>
      <dgm:t>
        <a:bodyPr/>
        <a:lstStyle/>
        <a:p>
          <a:endParaRPr lang="en-GB"/>
        </a:p>
      </dgm:t>
    </dgm:pt>
    <dgm:pt modelId="{A21A4BAF-07B1-486D-9D58-4CED15518463}" type="sibTrans" cxnId="{82A098AA-15FF-4A99-A85A-A74306313C29}">
      <dgm:prSet/>
      <dgm:spPr/>
      <dgm:t>
        <a:bodyPr/>
        <a:lstStyle/>
        <a:p>
          <a:endParaRPr lang="en-GB"/>
        </a:p>
      </dgm:t>
    </dgm:pt>
    <dgm:pt modelId="{088D0BE5-8235-4C55-BC98-0EF90E2BED32}" type="pres">
      <dgm:prSet presAssocID="{AFABD155-A0CC-4EC8-AB5E-7D6CCAE559F7}" presName="diagram" presStyleCnt="0">
        <dgm:presLayoutVars>
          <dgm:dir/>
          <dgm:resizeHandles val="exact"/>
        </dgm:presLayoutVars>
      </dgm:prSet>
      <dgm:spPr/>
    </dgm:pt>
    <dgm:pt modelId="{990D025F-23B1-43F7-A87A-B79CF6A37762}" type="pres">
      <dgm:prSet presAssocID="{10561FC6-804A-4B4B-B26C-DB3093CA69FC}" presName="node" presStyleLbl="node1" presStyleIdx="0" presStyleCnt="4">
        <dgm:presLayoutVars>
          <dgm:bulletEnabled val="1"/>
        </dgm:presLayoutVars>
      </dgm:prSet>
      <dgm:spPr/>
    </dgm:pt>
    <dgm:pt modelId="{B605DD9C-F727-4735-BD98-F04995C39B8B}" type="pres">
      <dgm:prSet presAssocID="{88DFB217-F1CC-414F-AA19-406FEE1C92B7}" presName="sibTrans" presStyleCnt="0"/>
      <dgm:spPr/>
    </dgm:pt>
    <dgm:pt modelId="{A8DBD9D5-D0C4-4997-BDCC-20870BD5D6BE}" type="pres">
      <dgm:prSet presAssocID="{B8A4B802-1E50-4B19-A49A-9E0220D11CFD}" presName="node" presStyleLbl="node1" presStyleIdx="1" presStyleCnt="4">
        <dgm:presLayoutVars>
          <dgm:bulletEnabled val="1"/>
        </dgm:presLayoutVars>
      </dgm:prSet>
      <dgm:spPr/>
    </dgm:pt>
    <dgm:pt modelId="{22ABF4D4-C630-4CD9-AD5E-FA6BB43E6994}" type="pres">
      <dgm:prSet presAssocID="{6B5E2D48-BC26-4564-BA94-1A86CE8445D7}" presName="sibTrans" presStyleCnt="0"/>
      <dgm:spPr/>
    </dgm:pt>
    <dgm:pt modelId="{16D70C7F-052E-47F8-AB35-6D2C0FA9E398}" type="pres">
      <dgm:prSet presAssocID="{43DF36AB-481A-43B4-9744-A783A9B82080}" presName="node" presStyleLbl="node1" presStyleIdx="2" presStyleCnt="4">
        <dgm:presLayoutVars>
          <dgm:bulletEnabled val="1"/>
        </dgm:presLayoutVars>
      </dgm:prSet>
      <dgm:spPr/>
    </dgm:pt>
    <dgm:pt modelId="{A8B1A921-88B7-4497-9183-4354BF967D48}" type="pres">
      <dgm:prSet presAssocID="{FF998674-E8DA-4BBB-B368-09AC91CE7FC7}" presName="sibTrans" presStyleCnt="0"/>
      <dgm:spPr/>
    </dgm:pt>
    <dgm:pt modelId="{23B91E5A-375E-4171-A9C1-7280B05474E3}" type="pres">
      <dgm:prSet presAssocID="{3C3BB1E7-5036-40A9-B586-752BAD048C54}" presName="node" presStyleLbl="node1" presStyleIdx="3" presStyleCnt="4">
        <dgm:presLayoutVars>
          <dgm:bulletEnabled val="1"/>
        </dgm:presLayoutVars>
      </dgm:prSet>
      <dgm:spPr/>
    </dgm:pt>
  </dgm:ptLst>
  <dgm:cxnLst>
    <dgm:cxn modelId="{6C72C53E-7AE6-4A80-966C-192C8BA6ADD7}" srcId="{AFABD155-A0CC-4EC8-AB5E-7D6CCAE559F7}" destId="{10561FC6-804A-4B4B-B26C-DB3093CA69FC}" srcOrd="0" destOrd="0" parTransId="{00587871-48D4-4C8D-91F8-DD0BEFEDC1FC}" sibTransId="{88DFB217-F1CC-414F-AA19-406FEE1C92B7}"/>
    <dgm:cxn modelId="{8C84016C-65B7-46C7-AE15-7A22351181E4}" type="presOf" srcId="{3C3BB1E7-5036-40A9-B586-752BAD048C54}" destId="{23B91E5A-375E-4171-A9C1-7280B05474E3}" srcOrd="0" destOrd="0" presId="urn:microsoft.com/office/officeart/2005/8/layout/default"/>
    <dgm:cxn modelId="{B4169D7C-279A-48A7-BFD6-F47E4711077D}" srcId="{AFABD155-A0CC-4EC8-AB5E-7D6CCAE559F7}" destId="{43DF36AB-481A-43B4-9744-A783A9B82080}" srcOrd="2" destOrd="0" parTransId="{B537CCC3-8AAF-4970-BC5A-77ACCBB1D91B}" sibTransId="{FF998674-E8DA-4BBB-B368-09AC91CE7FC7}"/>
    <dgm:cxn modelId="{E1477E7F-1A7E-411E-BEEF-2B9CDB16CFC4}" type="presOf" srcId="{AFABD155-A0CC-4EC8-AB5E-7D6CCAE559F7}" destId="{088D0BE5-8235-4C55-BC98-0EF90E2BED32}" srcOrd="0" destOrd="0" presId="urn:microsoft.com/office/officeart/2005/8/layout/default"/>
    <dgm:cxn modelId="{C9D4AD8F-E82A-403C-A640-D80884151EAE}" type="presOf" srcId="{B8A4B802-1E50-4B19-A49A-9E0220D11CFD}" destId="{A8DBD9D5-D0C4-4997-BDCC-20870BD5D6BE}" srcOrd="0" destOrd="0" presId="urn:microsoft.com/office/officeart/2005/8/layout/default"/>
    <dgm:cxn modelId="{FDDAF897-5EB8-47F6-83C4-461F7E9871CB}" type="presOf" srcId="{10561FC6-804A-4B4B-B26C-DB3093CA69FC}" destId="{990D025F-23B1-43F7-A87A-B79CF6A37762}" srcOrd="0" destOrd="0" presId="urn:microsoft.com/office/officeart/2005/8/layout/default"/>
    <dgm:cxn modelId="{82A098AA-15FF-4A99-A85A-A74306313C29}" srcId="{AFABD155-A0CC-4EC8-AB5E-7D6CCAE559F7}" destId="{3C3BB1E7-5036-40A9-B586-752BAD048C54}" srcOrd="3" destOrd="0" parTransId="{8125DB0F-D166-4720-B2E9-528EF1222D46}" sibTransId="{A21A4BAF-07B1-486D-9D58-4CED15518463}"/>
    <dgm:cxn modelId="{1DB00DC5-33D3-47FD-A5C1-9E1B0D456E22}" srcId="{AFABD155-A0CC-4EC8-AB5E-7D6CCAE559F7}" destId="{B8A4B802-1E50-4B19-A49A-9E0220D11CFD}" srcOrd="1" destOrd="0" parTransId="{6D7DAA71-83DC-42D9-8F65-399042862E2F}" sibTransId="{6B5E2D48-BC26-4564-BA94-1A86CE8445D7}"/>
    <dgm:cxn modelId="{B64972D9-6B39-488B-B534-8CAA3DE9C4C6}" type="presOf" srcId="{43DF36AB-481A-43B4-9744-A783A9B82080}" destId="{16D70C7F-052E-47F8-AB35-6D2C0FA9E398}" srcOrd="0" destOrd="0" presId="urn:microsoft.com/office/officeart/2005/8/layout/default"/>
    <dgm:cxn modelId="{12812F96-E36B-4D69-9F8A-353716F18B34}" type="presParOf" srcId="{088D0BE5-8235-4C55-BC98-0EF90E2BED32}" destId="{990D025F-23B1-43F7-A87A-B79CF6A37762}" srcOrd="0" destOrd="0" presId="urn:microsoft.com/office/officeart/2005/8/layout/default"/>
    <dgm:cxn modelId="{E8EE416F-FB20-477C-A444-87037EAD2F6F}" type="presParOf" srcId="{088D0BE5-8235-4C55-BC98-0EF90E2BED32}" destId="{B605DD9C-F727-4735-BD98-F04995C39B8B}" srcOrd="1" destOrd="0" presId="urn:microsoft.com/office/officeart/2005/8/layout/default"/>
    <dgm:cxn modelId="{F8530998-9ED0-437D-BD93-D7B978B6F483}" type="presParOf" srcId="{088D0BE5-8235-4C55-BC98-0EF90E2BED32}" destId="{A8DBD9D5-D0C4-4997-BDCC-20870BD5D6BE}" srcOrd="2" destOrd="0" presId="urn:microsoft.com/office/officeart/2005/8/layout/default"/>
    <dgm:cxn modelId="{E5527544-030C-43E7-B600-2FA18828FCF2}" type="presParOf" srcId="{088D0BE5-8235-4C55-BC98-0EF90E2BED32}" destId="{22ABF4D4-C630-4CD9-AD5E-FA6BB43E6994}" srcOrd="3" destOrd="0" presId="urn:microsoft.com/office/officeart/2005/8/layout/default"/>
    <dgm:cxn modelId="{07F75CFF-51C1-4321-A22E-31261ED9E602}" type="presParOf" srcId="{088D0BE5-8235-4C55-BC98-0EF90E2BED32}" destId="{16D70C7F-052E-47F8-AB35-6D2C0FA9E398}" srcOrd="4" destOrd="0" presId="urn:microsoft.com/office/officeart/2005/8/layout/default"/>
    <dgm:cxn modelId="{1F9E4A21-DAA5-4A81-92B3-2D2F6DC27BE3}" type="presParOf" srcId="{088D0BE5-8235-4C55-BC98-0EF90E2BED32}" destId="{A8B1A921-88B7-4497-9183-4354BF967D48}" srcOrd="5" destOrd="0" presId="urn:microsoft.com/office/officeart/2005/8/layout/default"/>
    <dgm:cxn modelId="{2D8D35A4-9D43-4205-877B-1A6D556F3869}" type="presParOf" srcId="{088D0BE5-8235-4C55-BC98-0EF90E2BED32}" destId="{23B91E5A-375E-4171-A9C1-7280B05474E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3845A-EDC9-480D-9CD8-24A3E5A1FB87}">
      <dsp:nvSpPr>
        <dsp:cNvPr id="0" name=""/>
        <dsp:cNvSpPr/>
      </dsp:nvSpPr>
      <dsp:spPr>
        <a:xfrm>
          <a:off x="1666081" y="0"/>
          <a:ext cx="1562100" cy="1562100"/>
        </a:xfrm>
        <a:prstGeom prst="triangle">
          <a:avLst/>
        </a:prstGeom>
        <a:solidFill>
          <a:schemeClr val="accent3">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dirty="0"/>
            <a:t>Викопні палива </a:t>
          </a:r>
          <a:r>
            <a:rPr lang="en-GB" sz="1200" kern="1200" dirty="0"/>
            <a:t> </a:t>
          </a:r>
        </a:p>
      </dsp:txBody>
      <dsp:txXfrm>
        <a:off x="2056606" y="781050"/>
        <a:ext cx="781050" cy="781050"/>
      </dsp:txXfrm>
    </dsp:sp>
    <dsp:sp modelId="{E55AD9C2-FE39-452F-9F2A-7C043577852B}">
      <dsp:nvSpPr>
        <dsp:cNvPr id="0" name=""/>
        <dsp:cNvSpPr/>
      </dsp:nvSpPr>
      <dsp:spPr>
        <a:xfrm>
          <a:off x="885031" y="1562100"/>
          <a:ext cx="1562100" cy="1562100"/>
        </a:xfrm>
        <a:prstGeom prst="triangl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dirty="0"/>
            <a:t>Біопаливо </a:t>
          </a:r>
          <a:endParaRPr lang="en-GB" sz="1200" kern="1200" dirty="0"/>
        </a:p>
      </dsp:txBody>
      <dsp:txXfrm>
        <a:off x="1275556" y="2343150"/>
        <a:ext cx="781050" cy="781050"/>
      </dsp:txXfrm>
    </dsp:sp>
    <dsp:sp modelId="{7952F398-D4AF-4942-92D3-96DE0215EF8F}">
      <dsp:nvSpPr>
        <dsp:cNvPr id="0" name=""/>
        <dsp:cNvSpPr/>
      </dsp:nvSpPr>
      <dsp:spPr>
        <a:xfrm rot="10800000">
          <a:off x="1666081" y="1562100"/>
          <a:ext cx="1562100" cy="1562100"/>
        </a:xfrm>
        <a:prstGeom prst="triangl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dirty="0"/>
            <a:t>Паливо</a:t>
          </a:r>
        </a:p>
        <a:p>
          <a:pPr marL="0" lvl="0" indent="0" algn="ctr" defTabSz="533400">
            <a:lnSpc>
              <a:spcPct val="90000"/>
            </a:lnSpc>
            <a:spcBef>
              <a:spcPct val="0"/>
            </a:spcBef>
            <a:spcAft>
              <a:spcPct val="35000"/>
            </a:spcAft>
            <a:buNone/>
          </a:pPr>
          <a:r>
            <a:rPr lang="uk-UA" sz="1200" kern="1200" dirty="0"/>
            <a:t>(</a:t>
          </a:r>
          <a:r>
            <a:rPr lang="en-GB" sz="1200" kern="1200" dirty="0"/>
            <a:t>Fuel </a:t>
          </a:r>
          <a:r>
            <a:rPr lang="uk-UA" sz="1200" kern="1200" dirty="0"/>
            <a:t>) </a:t>
          </a:r>
          <a:endParaRPr lang="en-GB" sz="1200" kern="1200" dirty="0"/>
        </a:p>
      </dsp:txBody>
      <dsp:txXfrm rot="10800000">
        <a:off x="2056606" y="1562100"/>
        <a:ext cx="781050" cy="781050"/>
      </dsp:txXfrm>
    </dsp:sp>
    <dsp:sp modelId="{8B1B274E-D2E5-4A28-A860-6FC7373343FD}">
      <dsp:nvSpPr>
        <dsp:cNvPr id="0" name=""/>
        <dsp:cNvSpPr/>
      </dsp:nvSpPr>
      <dsp:spPr>
        <a:xfrm>
          <a:off x="2447131" y="1562100"/>
          <a:ext cx="1562100" cy="1562100"/>
        </a:xfrm>
        <a:prstGeom prst="triangl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dirty="0"/>
            <a:t>Біогаз </a:t>
          </a:r>
          <a:endParaRPr lang="en-GB" sz="1200" kern="1200" dirty="0"/>
        </a:p>
      </dsp:txBody>
      <dsp:txXfrm>
        <a:off x="2837656" y="2343150"/>
        <a:ext cx="781050" cy="781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E26C6-AA5B-4321-AC50-A16173649BC5}">
      <dsp:nvSpPr>
        <dsp:cNvPr id="0" name=""/>
        <dsp:cNvSpPr/>
      </dsp:nvSpPr>
      <dsp:spPr>
        <a:xfrm>
          <a:off x="0" y="1141626"/>
          <a:ext cx="4895850" cy="3276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59DEFF-EF67-4B6E-A22D-BDCC0C353E1D}">
      <dsp:nvSpPr>
        <dsp:cNvPr id="0" name=""/>
        <dsp:cNvSpPr/>
      </dsp:nvSpPr>
      <dsp:spPr>
        <a:xfrm>
          <a:off x="207206" y="994416"/>
          <a:ext cx="4659782" cy="383760"/>
        </a:xfrm>
        <a:prstGeom prst="roundRect">
          <a:avLst/>
        </a:prstGeom>
        <a:solidFill>
          <a:schemeClr val="accent3">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36" tIns="0" rIns="129536" bIns="0" numCol="1" spcCol="1270" anchor="ctr" anchorCtr="0">
          <a:noAutofit/>
        </a:bodyPr>
        <a:lstStyle/>
        <a:p>
          <a:pPr marL="0" lvl="0" indent="0" algn="l" defTabSz="577850">
            <a:lnSpc>
              <a:spcPct val="90000"/>
            </a:lnSpc>
            <a:spcBef>
              <a:spcPct val="0"/>
            </a:spcBef>
            <a:spcAft>
              <a:spcPct val="35000"/>
            </a:spcAft>
            <a:buNone/>
          </a:pPr>
          <a:r>
            <a:rPr lang="uk-UA" sz="1300" kern="1200" dirty="0"/>
            <a:t>Автомобілі з ДВЗ на викопному паливі  </a:t>
          </a:r>
          <a:endParaRPr lang="en-GB" sz="1300" kern="1200" dirty="0"/>
        </a:p>
      </dsp:txBody>
      <dsp:txXfrm>
        <a:off x="225940" y="1013150"/>
        <a:ext cx="4622314" cy="346292"/>
      </dsp:txXfrm>
    </dsp:sp>
    <dsp:sp modelId="{49C856A1-C66F-4D5E-97F2-9A9229B189CC}">
      <dsp:nvSpPr>
        <dsp:cNvPr id="0" name=""/>
        <dsp:cNvSpPr/>
      </dsp:nvSpPr>
      <dsp:spPr>
        <a:xfrm>
          <a:off x="0" y="1731306"/>
          <a:ext cx="4895850" cy="3276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4256C5-C8C9-453B-807F-878980E64BD0}">
      <dsp:nvSpPr>
        <dsp:cNvPr id="0" name=""/>
        <dsp:cNvSpPr/>
      </dsp:nvSpPr>
      <dsp:spPr>
        <a:xfrm>
          <a:off x="233078" y="1539426"/>
          <a:ext cx="4661571" cy="3837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36" tIns="0" rIns="129536" bIns="0" numCol="1" spcCol="1270" anchor="ctr" anchorCtr="0">
          <a:noAutofit/>
        </a:bodyPr>
        <a:lstStyle/>
        <a:p>
          <a:pPr marL="0" lvl="0" indent="0" algn="l" defTabSz="577850">
            <a:lnSpc>
              <a:spcPct val="90000"/>
            </a:lnSpc>
            <a:spcBef>
              <a:spcPct val="0"/>
            </a:spcBef>
            <a:spcAft>
              <a:spcPct val="35000"/>
            </a:spcAft>
            <a:buNone/>
          </a:pPr>
          <a:r>
            <a:rPr lang="uk-UA" sz="1300" kern="1200" dirty="0"/>
            <a:t>Гібридні автомобілі , автомобілі з ДВЗ на біопаливі і біогазі </a:t>
          </a:r>
          <a:endParaRPr lang="en-GB" sz="1300" kern="1200" dirty="0"/>
        </a:p>
      </dsp:txBody>
      <dsp:txXfrm>
        <a:off x="251812" y="1558160"/>
        <a:ext cx="4624103" cy="346292"/>
      </dsp:txXfrm>
    </dsp:sp>
    <dsp:sp modelId="{BF8EDD3A-2A8D-4BC9-998C-4F0BF78B2A1F}">
      <dsp:nvSpPr>
        <dsp:cNvPr id="0" name=""/>
        <dsp:cNvSpPr/>
      </dsp:nvSpPr>
      <dsp:spPr>
        <a:xfrm>
          <a:off x="0" y="2320986"/>
          <a:ext cx="4895850" cy="3276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8672F2-FAF8-4923-8F14-EE6E4DDDD445}">
      <dsp:nvSpPr>
        <dsp:cNvPr id="0" name=""/>
        <dsp:cNvSpPr/>
      </dsp:nvSpPr>
      <dsp:spPr>
        <a:xfrm>
          <a:off x="233078" y="2129106"/>
          <a:ext cx="4661571" cy="3837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36" tIns="0" rIns="129536" bIns="0" numCol="1" spcCol="1270" anchor="ctr" anchorCtr="0">
          <a:noAutofit/>
        </a:bodyPr>
        <a:lstStyle/>
        <a:p>
          <a:pPr marL="0" lvl="0" indent="0" algn="l" defTabSz="577850">
            <a:lnSpc>
              <a:spcPct val="90000"/>
            </a:lnSpc>
            <a:spcBef>
              <a:spcPct val="0"/>
            </a:spcBef>
            <a:spcAft>
              <a:spcPct val="35000"/>
            </a:spcAft>
            <a:buNone/>
          </a:pPr>
          <a:r>
            <a:rPr lang="uk-UA" sz="1300" kern="1200" dirty="0"/>
            <a:t>Автомобілі з паливними комірками </a:t>
          </a:r>
          <a:endParaRPr lang="en-GB" sz="1300" kern="1200" dirty="0"/>
        </a:p>
      </dsp:txBody>
      <dsp:txXfrm>
        <a:off x="251812" y="2147840"/>
        <a:ext cx="4624103" cy="346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3845A-EDC9-480D-9CD8-24A3E5A1FB87}">
      <dsp:nvSpPr>
        <dsp:cNvPr id="0" name=""/>
        <dsp:cNvSpPr/>
      </dsp:nvSpPr>
      <dsp:spPr>
        <a:xfrm>
          <a:off x="1699947" y="0"/>
          <a:ext cx="1562100" cy="1562100"/>
        </a:xfrm>
        <a:prstGeom prst="triangle">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uk-UA" sz="1100" kern="1200" dirty="0"/>
            <a:t>Водень </a:t>
          </a:r>
          <a:endParaRPr lang="en-GB" sz="1100" kern="1200" dirty="0"/>
        </a:p>
      </dsp:txBody>
      <dsp:txXfrm>
        <a:off x="2090472" y="781050"/>
        <a:ext cx="781050" cy="781050"/>
      </dsp:txXfrm>
    </dsp:sp>
    <dsp:sp modelId="{E55AD9C2-FE39-452F-9F2A-7C043577852B}">
      <dsp:nvSpPr>
        <dsp:cNvPr id="0" name=""/>
        <dsp:cNvSpPr/>
      </dsp:nvSpPr>
      <dsp:spPr>
        <a:xfrm>
          <a:off x="885031" y="1562100"/>
          <a:ext cx="1562100" cy="1562100"/>
        </a:xfrm>
        <a:prstGeom prst="triangle">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uk-UA" sz="1100" kern="1200" dirty="0"/>
            <a:t>Електрика  </a:t>
          </a:r>
          <a:endParaRPr lang="en-GB" sz="1100" kern="1200" dirty="0"/>
        </a:p>
      </dsp:txBody>
      <dsp:txXfrm>
        <a:off x="1275556" y="2343150"/>
        <a:ext cx="781050" cy="781050"/>
      </dsp:txXfrm>
    </dsp:sp>
    <dsp:sp modelId="{7952F398-D4AF-4942-92D3-96DE0215EF8F}">
      <dsp:nvSpPr>
        <dsp:cNvPr id="0" name=""/>
        <dsp:cNvSpPr/>
      </dsp:nvSpPr>
      <dsp:spPr>
        <a:xfrm rot="10800000">
          <a:off x="1666081" y="1562100"/>
          <a:ext cx="1562100" cy="1562100"/>
        </a:xfrm>
        <a:prstGeom prst="triangl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uk-UA" sz="1100" kern="1200" dirty="0"/>
            <a:t>Енергія </a:t>
          </a:r>
        </a:p>
        <a:p>
          <a:pPr marL="0" lvl="0" indent="0" algn="ctr" defTabSz="488950">
            <a:lnSpc>
              <a:spcPct val="90000"/>
            </a:lnSpc>
            <a:spcBef>
              <a:spcPct val="0"/>
            </a:spcBef>
            <a:spcAft>
              <a:spcPct val="35000"/>
            </a:spcAft>
            <a:buNone/>
          </a:pPr>
          <a:r>
            <a:rPr lang="uk-UA" sz="1100" kern="1200" dirty="0"/>
            <a:t>(</a:t>
          </a:r>
          <a:r>
            <a:rPr lang="en-GB" sz="1100" kern="1200" dirty="0"/>
            <a:t>Energy </a:t>
          </a:r>
          <a:r>
            <a:rPr lang="uk-UA" sz="1100" kern="1200" dirty="0"/>
            <a:t>) </a:t>
          </a:r>
          <a:endParaRPr lang="en-GB" sz="1100" kern="1200" dirty="0"/>
        </a:p>
      </dsp:txBody>
      <dsp:txXfrm rot="10800000">
        <a:off x="2056606" y="1562100"/>
        <a:ext cx="781050" cy="781050"/>
      </dsp:txXfrm>
    </dsp:sp>
    <dsp:sp modelId="{8B1B274E-D2E5-4A28-A860-6FC7373343FD}">
      <dsp:nvSpPr>
        <dsp:cNvPr id="0" name=""/>
        <dsp:cNvSpPr/>
      </dsp:nvSpPr>
      <dsp:spPr>
        <a:xfrm>
          <a:off x="2447131" y="1562100"/>
          <a:ext cx="1562100" cy="1562100"/>
        </a:xfrm>
        <a:prstGeom prst="triangle">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uk-UA" sz="1100" kern="1200" dirty="0"/>
            <a:t>Сонячна енергія  </a:t>
          </a:r>
          <a:endParaRPr lang="en-GB" sz="1100" kern="1200" dirty="0"/>
        </a:p>
      </dsp:txBody>
      <dsp:txXfrm>
        <a:off x="2837656" y="2343150"/>
        <a:ext cx="781050" cy="781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E26C6-AA5B-4321-AC50-A16173649BC5}">
      <dsp:nvSpPr>
        <dsp:cNvPr id="0" name=""/>
        <dsp:cNvSpPr/>
      </dsp:nvSpPr>
      <dsp:spPr>
        <a:xfrm>
          <a:off x="0" y="1212561"/>
          <a:ext cx="4895850" cy="378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59DEFF-EF67-4B6E-A22D-BDCC0C353E1D}">
      <dsp:nvSpPr>
        <dsp:cNvPr id="0" name=""/>
        <dsp:cNvSpPr/>
      </dsp:nvSpPr>
      <dsp:spPr>
        <a:xfrm>
          <a:off x="244792" y="991161"/>
          <a:ext cx="3427095" cy="442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36" tIns="0" rIns="129536" bIns="0" numCol="1" spcCol="1270" anchor="ctr" anchorCtr="0">
          <a:noAutofit/>
        </a:bodyPr>
        <a:lstStyle/>
        <a:p>
          <a:pPr marL="0" lvl="0" indent="0" algn="l" defTabSz="666750">
            <a:lnSpc>
              <a:spcPct val="90000"/>
            </a:lnSpc>
            <a:spcBef>
              <a:spcPct val="0"/>
            </a:spcBef>
            <a:spcAft>
              <a:spcPct val="35000"/>
            </a:spcAft>
            <a:buNone/>
          </a:pPr>
          <a:r>
            <a:rPr lang="uk-UA" sz="1500" kern="1200" dirty="0"/>
            <a:t>Електромобілі </a:t>
          </a:r>
          <a:endParaRPr lang="en-GB" sz="1500" kern="1200" dirty="0"/>
        </a:p>
      </dsp:txBody>
      <dsp:txXfrm>
        <a:off x="266408" y="1012777"/>
        <a:ext cx="3383863" cy="399568"/>
      </dsp:txXfrm>
    </dsp:sp>
    <dsp:sp modelId="{49C856A1-C66F-4D5E-97F2-9A9229B189CC}">
      <dsp:nvSpPr>
        <dsp:cNvPr id="0" name=""/>
        <dsp:cNvSpPr/>
      </dsp:nvSpPr>
      <dsp:spPr>
        <a:xfrm>
          <a:off x="0" y="1892961"/>
          <a:ext cx="4895850" cy="378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4256C5-C8C9-453B-807F-878980E64BD0}">
      <dsp:nvSpPr>
        <dsp:cNvPr id="0" name=""/>
        <dsp:cNvSpPr/>
      </dsp:nvSpPr>
      <dsp:spPr>
        <a:xfrm>
          <a:off x="244792" y="1671561"/>
          <a:ext cx="3427095" cy="442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36" tIns="0" rIns="129536" bIns="0" numCol="1" spcCol="1270" anchor="ctr" anchorCtr="0">
          <a:noAutofit/>
        </a:bodyPr>
        <a:lstStyle/>
        <a:p>
          <a:pPr marL="0" lvl="0" indent="0" algn="l" defTabSz="666750">
            <a:lnSpc>
              <a:spcPct val="90000"/>
            </a:lnSpc>
            <a:spcBef>
              <a:spcPct val="0"/>
            </a:spcBef>
            <a:spcAft>
              <a:spcPct val="35000"/>
            </a:spcAft>
            <a:buNone/>
          </a:pPr>
          <a:r>
            <a:rPr lang="uk-UA" sz="1500" kern="1200" dirty="0"/>
            <a:t>Гібридні автомобілі, </a:t>
          </a:r>
          <a:r>
            <a:rPr lang="uk-UA" sz="1500" kern="1200" dirty="0" err="1"/>
            <a:t>геліо</a:t>
          </a:r>
          <a:r>
            <a:rPr lang="uk-UA" sz="1500" kern="1200" dirty="0"/>
            <a:t>-автомобілі  </a:t>
          </a:r>
          <a:endParaRPr lang="en-GB" sz="1500" kern="1200" dirty="0"/>
        </a:p>
      </dsp:txBody>
      <dsp:txXfrm>
        <a:off x="266408" y="1693177"/>
        <a:ext cx="3383863" cy="399568"/>
      </dsp:txXfrm>
    </dsp:sp>
    <dsp:sp modelId="{BF8EDD3A-2A8D-4BC9-998C-4F0BF78B2A1F}">
      <dsp:nvSpPr>
        <dsp:cNvPr id="0" name=""/>
        <dsp:cNvSpPr/>
      </dsp:nvSpPr>
      <dsp:spPr>
        <a:xfrm>
          <a:off x="0" y="2573361"/>
          <a:ext cx="4895850" cy="378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8672F2-FAF8-4923-8F14-EE6E4DDDD445}">
      <dsp:nvSpPr>
        <dsp:cNvPr id="0" name=""/>
        <dsp:cNvSpPr/>
      </dsp:nvSpPr>
      <dsp:spPr>
        <a:xfrm>
          <a:off x="233078" y="2351961"/>
          <a:ext cx="4661571" cy="442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36" tIns="0" rIns="129536" bIns="0" numCol="1" spcCol="1270" anchor="ctr" anchorCtr="0">
          <a:noAutofit/>
        </a:bodyPr>
        <a:lstStyle/>
        <a:p>
          <a:pPr marL="0" lvl="0" indent="0" algn="l" defTabSz="666750">
            <a:lnSpc>
              <a:spcPct val="90000"/>
            </a:lnSpc>
            <a:spcBef>
              <a:spcPct val="0"/>
            </a:spcBef>
            <a:spcAft>
              <a:spcPct val="35000"/>
            </a:spcAft>
            <a:buNone/>
          </a:pPr>
          <a:r>
            <a:rPr lang="uk-UA" sz="1500" kern="1200" dirty="0"/>
            <a:t>Автомобілі з паливними комірками</a:t>
          </a:r>
          <a:r>
            <a:rPr lang="en-GB" sz="1500" kern="1200" dirty="0"/>
            <a:t> </a:t>
          </a:r>
          <a:r>
            <a:rPr lang="uk-UA" sz="1500" kern="1200" dirty="0"/>
            <a:t>на водні  </a:t>
          </a:r>
          <a:endParaRPr lang="en-GB" sz="1500" kern="1200" dirty="0"/>
        </a:p>
      </dsp:txBody>
      <dsp:txXfrm>
        <a:off x="254694" y="2373577"/>
        <a:ext cx="4618339" cy="3995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3845A-EDC9-480D-9CD8-24A3E5A1FB87}">
      <dsp:nvSpPr>
        <dsp:cNvPr id="0" name=""/>
        <dsp:cNvSpPr/>
      </dsp:nvSpPr>
      <dsp:spPr>
        <a:xfrm>
          <a:off x="1699947" y="0"/>
          <a:ext cx="1562100" cy="1562100"/>
        </a:xfrm>
        <a:prstGeom prst="triangle">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uk-UA" sz="900" kern="1200" dirty="0"/>
            <a:t>Збереження </a:t>
          </a:r>
        </a:p>
        <a:p>
          <a:pPr marL="0" lvl="0" indent="0" algn="ctr" defTabSz="400050">
            <a:lnSpc>
              <a:spcPct val="90000"/>
            </a:lnSpc>
            <a:spcBef>
              <a:spcPct val="0"/>
            </a:spcBef>
            <a:spcAft>
              <a:spcPct val="35000"/>
            </a:spcAft>
            <a:buNone/>
          </a:pPr>
          <a:r>
            <a:rPr lang="uk-UA" sz="900" kern="1200" dirty="0"/>
            <a:t>життя </a:t>
          </a:r>
        </a:p>
        <a:p>
          <a:pPr marL="0" lvl="0" indent="0" algn="ctr" defTabSz="400050">
            <a:lnSpc>
              <a:spcPct val="90000"/>
            </a:lnSpc>
            <a:spcBef>
              <a:spcPct val="0"/>
            </a:spcBef>
            <a:spcAft>
              <a:spcPct val="35000"/>
            </a:spcAft>
            <a:buNone/>
          </a:pPr>
          <a:r>
            <a:rPr lang="uk-UA" sz="900" kern="1200" dirty="0"/>
            <a:t>(безпека, </a:t>
          </a:r>
          <a:r>
            <a:rPr lang="en-GB" sz="900" kern="1200" dirty="0"/>
            <a:t>safety</a:t>
          </a:r>
          <a:r>
            <a:rPr lang="uk-UA" sz="900" kern="1200" dirty="0"/>
            <a:t>)</a:t>
          </a:r>
          <a:endParaRPr lang="en-GB" sz="900" kern="1200" dirty="0"/>
        </a:p>
      </dsp:txBody>
      <dsp:txXfrm>
        <a:off x="2090472" y="781050"/>
        <a:ext cx="781050" cy="781050"/>
      </dsp:txXfrm>
    </dsp:sp>
    <dsp:sp modelId="{E55AD9C2-FE39-452F-9F2A-7C043577852B}">
      <dsp:nvSpPr>
        <dsp:cNvPr id="0" name=""/>
        <dsp:cNvSpPr/>
      </dsp:nvSpPr>
      <dsp:spPr>
        <a:xfrm>
          <a:off x="885031" y="1562100"/>
          <a:ext cx="1562100" cy="1562100"/>
        </a:xfrm>
        <a:prstGeom prst="triangle">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kern="1200" dirty="0"/>
            <a:t>Sustainability</a:t>
          </a:r>
        </a:p>
        <a:p>
          <a:pPr marL="0" lvl="0" indent="0" algn="ctr" defTabSz="400050">
            <a:lnSpc>
              <a:spcPct val="90000"/>
            </a:lnSpc>
            <a:spcBef>
              <a:spcPct val="0"/>
            </a:spcBef>
            <a:spcAft>
              <a:spcPct val="35000"/>
            </a:spcAft>
            <a:buNone/>
          </a:pPr>
          <a:r>
            <a:rPr lang="en-GB" sz="900" kern="1200" dirty="0"/>
            <a:t>(</a:t>
          </a:r>
          <a:r>
            <a:rPr lang="uk-UA" sz="900" kern="1200" dirty="0"/>
            <a:t>сталі технології)</a:t>
          </a:r>
          <a:r>
            <a:rPr lang="en-GB" sz="900" kern="1200" dirty="0"/>
            <a:t> </a:t>
          </a:r>
          <a:endParaRPr lang="uk-UA" sz="900" kern="1200" dirty="0"/>
        </a:p>
        <a:p>
          <a:pPr marL="0" lvl="0" indent="0" algn="ctr" defTabSz="400050">
            <a:lnSpc>
              <a:spcPct val="90000"/>
            </a:lnSpc>
            <a:spcBef>
              <a:spcPct val="0"/>
            </a:spcBef>
            <a:spcAft>
              <a:spcPct val="35000"/>
            </a:spcAft>
            <a:buNone/>
          </a:pPr>
          <a:r>
            <a:rPr lang="uk-UA" sz="900" kern="1200" dirty="0"/>
            <a:t>  </a:t>
          </a:r>
          <a:endParaRPr lang="en-GB" sz="900" kern="1200" dirty="0"/>
        </a:p>
      </dsp:txBody>
      <dsp:txXfrm>
        <a:off x="1275556" y="2343150"/>
        <a:ext cx="781050" cy="781050"/>
      </dsp:txXfrm>
    </dsp:sp>
    <dsp:sp modelId="{7952F398-D4AF-4942-92D3-96DE0215EF8F}">
      <dsp:nvSpPr>
        <dsp:cNvPr id="0" name=""/>
        <dsp:cNvSpPr/>
      </dsp:nvSpPr>
      <dsp:spPr>
        <a:xfrm rot="10800000">
          <a:off x="1699947" y="1562100"/>
          <a:ext cx="1562100" cy="1562100"/>
        </a:xfrm>
        <a:prstGeom prst="triangle">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uk-UA" sz="900" kern="1200" dirty="0"/>
            <a:t>Люди</a:t>
          </a:r>
        </a:p>
        <a:p>
          <a:pPr marL="0" lvl="0" indent="0" algn="ctr" defTabSz="400050">
            <a:lnSpc>
              <a:spcPct val="90000"/>
            </a:lnSpc>
            <a:spcBef>
              <a:spcPct val="0"/>
            </a:spcBef>
            <a:spcAft>
              <a:spcPct val="35000"/>
            </a:spcAft>
            <a:buNone/>
          </a:pPr>
          <a:r>
            <a:rPr lang="uk-UA" sz="900" kern="1200" dirty="0"/>
            <a:t>(</a:t>
          </a:r>
          <a:r>
            <a:rPr lang="en-GB" sz="900" kern="1200" dirty="0"/>
            <a:t> people</a:t>
          </a:r>
          <a:r>
            <a:rPr lang="uk-UA" sz="900" kern="1200" dirty="0"/>
            <a:t>)</a:t>
          </a:r>
        </a:p>
        <a:p>
          <a:pPr marL="0" lvl="0" indent="0" algn="ctr" defTabSz="400050">
            <a:lnSpc>
              <a:spcPct val="90000"/>
            </a:lnSpc>
            <a:spcBef>
              <a:spcPct val="0"/>
            </a:spcBef>
            <a:spcAft>
              <a:spcPct val="35000"/>
            </a:spcAft>
            <a:buNone/>
          </a:pPr>
          <a:endParaRPr lang="uk-UA" sz="900" kern="1200" dirty="0"/>
        </a:p>
      </dsp:txBody>
      <dsp:txXfrm rot="10800000">
        <a:off x="2090472" y="1562100"/>
        <a:ext cx="781050" cy="781050"/>
      </dsp:txXfrm>
    </dsp:sp>
    <dsp:sp modelId="{8B1B274E-D2E5-4A28-A860-6FC7373343FD}">
      <dsp:nvSpPr>
        <dsp:cNvPr id="0" name=""/>
        <dsp:cNvSpPr/>
      </dsp:nvSpPr>
      <dsp:spPr>
        <a:xfrm>
          <a:off x="2447131" y="1562100"/>
          <a:ext cx="1562100" cy="1562100"/>
        </a:xfrm>
        <a:prstGeom prst="triangle">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uk-UA" sz="900" kern="1200" dirty="0"/>
            <a:t>Шкідливі викиди від </a:t>
          </a:r>
          <a:r>
            <a:rPr lang="uk-UA" sz="900" kern="1200" dirty="0" err="1"/>
            <a:t>автом</a:t>
          </a:r>
          <a:r>
            <a:rPr lang="en-GB" sz="900" kern="1200" dirty="0"/>
            <a:t>o</a:t>
          </a:r>
          <a:r>
            <a:rPr lang="uk-UA" sz="900" kern="1200" dirty="0"/>
            <a:t>білів і умови виробництва </a:t>
          </a:r>
          <a:endParaRPr lang="en-GB" sz="900" kern="1200" dirty="0"/>
        </a:p>
      </dsp:txBody>
      <dsp:txXfrm>
        <a:off x="2837656" y="2343150"/>
        <a:ext cx="781050" cy="781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E26C6-AA5B-4321-AC50-A16173649BC5}">
      <dsp:nvSpPr>
        <dsp:cNvPr id="0" name=""/>
        <dsp:cNvSpPr/>
      </dsp:nvSpPr>
      <dsp:spPr>
        <a:xfrm>
          <a:off x="0" y="1048933"/>
          <a:ext cx="4895850" cy="378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59DEFF-EF67-4B6E-A22D-BDCC0C353E1D}">
      <dsp:nvSpPr>
        <dsp:cNvPr id="0" name=""/>
        <dsp:cNvSpPr/>
      </dsp:nvSpPr>
      <dsp:spPr>
        <a:xfrm>
          <a:off x="244792" y="827533"/>
          <a:ext cx="3427095" cy="442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36" tIns="0" rIns="129536" bIns="0" numCol="1" spcCol="1270" anchor="ctr" anchorCtr="0">
          <a:noAutofit/>
        </a:bodyPr>
        <a:lstStyle/>
        <a:p>
          <a:pPr marL="0" lvl="0" indent="0" algn="l" defTabSz="666750">
            <a:lnSpc>
              <a:spcPct val="90000"/>
            </a:lnSpc>
            <a:spcBef>
              <a:spcPct val="0"/>
            </a:spcBef>
            <a:spcAft>
              <a:spcPct val="35000"/>
            </a:spcAft>
            <a:buNone/>
          </a:pPr>
          <a:r>
            <a:rPr lang="uk-UA" sz="1500" kern="1200" dirty="0"/>
            <a:t>Електромобілі </a:t>
          </a:r>
          <a:endParaRPr lang="en-GB" sz="1500" kern="1200" dirty="0"/>
        </a:p>
      </dsp:txBody>
      <dsp:txXfrm>
        <a:off x="266408" y="849149"/>
        <a:ext cx="3383863" cy="399568"/>
      </dsp:txXfrm>
    </dsp:sp>
    <dsp:sp modelId="{49C856A1-C66F-4D5E-97F2-9A9229B189CC}">
      <dsp:nvSpPr>
        <dsp:cNvPr id="0" name=""/>
        <dsp:cNvSpPr/>
      </dsp:nvSpPr>
      <dsp:spPr>
        <a:xfrm>
          <a:off x="0" y="1729333"/>
          <a:ext cx="4895850" cy="378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4256C5-C8C9-453B-807F-878980E64BD0}">
      <dsp:nvSpPr>
        <dsp:cNvPr id="0" name=""/>
        <dsp:cNvSpPr/>
      </dsp:nvSpPr>
      <dsp:spPr>
        <a:xfrm>
          <a:off x="244792" y="1507933"/>
          <a:ext cx="3427095" cy="442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36" tIns="0" rIns="129536" bIns="0" numCol="1" spcCol="1270" anchor="ctr" anchorCtr="0">
          <a:noAutofit/>
        </a:bodyPr>
        <a:lstStyle/>
        <a:p>
          <a:pPr marL="0" lvl="0" indent="0" algn="l" defTabSz="666750">
            <a:lnSpc>
              <a:spcPct val="90000"/>
            </a:lnSpc>
            <a:spcBef>
              <a:spcPct val="0"/>
            </a:spcBef>
            <a:spcAft>
              <a:spcPct val="35000"/>
            </a:spcAft>
            <a:buNone/>
          </a:pPr>
          <a:r>
            <a:rPr lang="uk-UA" sz="1500" kern="1200" dirty="0"/>
            <a:t>Гібридні автомобілі, </a:t>
          </a:r>
          <a:r>
            <a:rPr lang="uk-UA" sz="1500" kern="1200" dirty="0" err="1"/>
            <a:t>геліо</a:t>
          </a:r>
          <a:r>
            <a:rPr lang="uk-UA" sz="1500" kern="1200" dirty="0"/>
            <a:t>-автомобілі  </a:t>
          </a:r>
          <a:endParaRPr lang="en-GB" sz="1500" kern="1200" dirty="0"/>
        </a:p>
      </dsp:txBody>
      <dsp:txXfrm>
        <a:off x="266408" y="1529549"/>
        <a:ext cx="3383863" cy="399568"/>
      </dsp:txXfrm>
    </dsp:sp>
    <dsp:sp modelId="{BF8EDD3A-2A8D-4BC9-998C-4F0BF78B2A1F}">
      <dsp:nvSpPr>
        <dsp:cNvPr id="0" name=""/>
        <dsp:cNvSpPr/>
      </dsp:nvSpPr>
      <dsp:spPr>
        <a:xfrm>
          <a:off x="0" y="2409733"/>
          <a:ext cx="4895850" cy="378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8672F2-FAF8-4923-8F14-EE6E4DDDD445}">
      <dsp:nvSpPr>
        <dsp:cNvPr id="0" name=""/>
        <dsp:cNvSpPr/>
      </dsp:nvSpPr>
      <dsp:spPr>
        <a:xfrm>
          <a:off x="233078" y="2188333"/>
          <a:ext cx="4661571" cy="442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36" tIns="0" rIns="129536" bIns="0" numCol="1" spcCol="1270" anchor="ctr" anchorCtr="0">
          <a:noAutofit/>
        </a:bodyPr>
        <a:lstStyle/>
        <a:p>
          <a:pPr marL="0" lvl="0" indent="0" algn="l" defTabSz="666750">
            <a:lnSpc>
              <a:spcPct val="90000"/>
            </a:lnSpc>
            <a:spcBef>
              <a:spcPct val="0"/>
            </a:spcBef>
            <a:spcAft>
              <a:spcPct val="35000"/>
            </a:spcAft>
            <a:buNone/>
          </a:pPr>
          <a:r>
            <a:rPr lang="uk-UA" sz="1500" kern="1200" dirty="0"/>
            <a:t>Автомобілі з паливними комірками</a:t>
          </a:r>
          <a:r>
            <a:rPr lang="en-GB" sz="1500" kern="1200" dirty="0"/>
            <a:t> </a:t>
          </a:r>
          <a:r>
            <a:rPr lang="uk-UA" sz="1500" kern="1200" dirty="0"/>
            <a:t>на водні  </a:t>
          </a:r>
          <a:endParaRPr lang="en-GB" sz="1500" kern="1200" dirty="0"/>
        </a:p>
      </dsp:txBody>
      <dsp:txXfrm>
        <a:off x="254694" y="2209949"/>
        <a:ext cx="4618339" cy="3995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D025F-23B1-43F7-A87A-B79CF6A37762}">
      <dsp:nvSpPr>
        <dsp:cNvPr id="0" name=""/>
        <dsp:cNvSpPr/>
      </dsp:nvSpPr>
      <dsp:spPr>
        <a:xfrm>
          <a:off x="597" y="47087"/>
          <a:ext cx="2330787" cy="13984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uk-UA" sz="3400" kern="1200" dirty="0"/>
            <a:t>4.1. </a:t>
          </a:r>
        </a:p>
        <a:p>
          <a:pPr marL="0" lvl="0" indent="0" algn="ctr" defTabSz="1511300">
            <a:lnSpc>
              <a:spcPct val="90000"/>
            </a:lnSpc>
            <a:spcBef>
              <a:spcPct val="0"/>
            </a:spcBef>
            <a:spcAft>
              <a:spcPct val="35000"/>
            </a:spcAft>
            <a:buNone/>
          </a:pPr>
          <a:r>
            <a:rPr lang="en-GB" sz="3400" kern="1200" dirty="0"/>
            <a:t>CES -2024</a:t>
          </a:r>
        </a:p>
      </dsp:txBody>
      <dsp:txXfrm>
        <a:off x="597" y="47087"/>
        <a:ext cx="2330787" cy="1398472"/>
      </dsp:txXfrm>
    </dsp:sp>
    <dsp:sp modelId="{A8DBD9D5-D0C4-4997-BDCC-20870BD5D6BE}">
      <dsp:nvSpPr>
        <dsp:cNvPr id="0" name=""/>
        <dsp:cNvSpPr/>
      </dsp:nvSpPr>
      <dsp:spPr>
        <a:xfrm>
          <a:off x="2564464" y="47087"/>
          <a:ext cx="2330787" cy="13984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uk-UA" sz="3400" kern="1200" dirty="0"/>
            <a:t>4.2</a:t>
          </a:r>
          <a:endParaRPr lang="en-GB" sz="3400" kern="1200" dirty="0"/>
        </a:p>
      </dsp:txBody>
      <dsp:txXfrm>
        <a:off x="2564464" y="47087"/>
        <a:ext cx="2330787" cy="1398472"/>
      </dsp:txXfrm>
    </dsp:sp>
    <dsp:sp modelId="{16D70C7F-052E-47F8-AB35-6D2C0FA9E398}">
      <dsp:nvSpPr>
        <dsp:cNvPr id="0" name=""/>
        <dsp:cNvSpPr/>
      </dsp:nvSpPr>
      <dsp:spPr>
        <a:xfrm>
          <a:off x="597" y="1678639"/>
          <a:ext cx="2330787" cy="13984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uk-UA" sz="3400" kern="1200" dirty="0"/>
            <a:t>4.3</a:t>
          </a:r>
          <a:endParaRPr lang="en-GB" sz="3400" kern="1200" dirty="0"/>
        </a:p>
      </dsp:txBody>
      <dsp:txXfrm>
        <a:off x="597" y="1678639"/>
        <a:ext cx="2330787" cy="1398472"/>
      </dsp:txXfrm>
    </dsp:sp>
    <dsp:sp modelId="{23B91E5A-375E-4171-A9C1-7280B05474E3}">
      <dsp:nvSpPr>
        <dsp:cNvPr id="0" name=""/>
        <dsp:cNvSpPr/>
      </dsp:nvSpPr>
      <dsp:spPr>
        <a:xfrm>
          <a:off x="2564464" y="1678639"/>
          <a:ext cx="2330787" cy="13984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uk-UA" sz="3400" kern="1200" dirty="0"/>
            <a:t>4.4</a:t>
          </a:r>
          <a:endParaRPr lang="en-GB" sz="3400" kern="1200" dirty="0"/>
        </a:p>
      </dsp:txBody>
      <dsp:txXfrm>
        <a:off x="2564464" y="1678639"/>
        <a:ext cx="2330787" cy="1398472"/>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3538050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3F98B3-3749-4A58-9EED-472FD73E83ED}" type="datetimeFigureOut">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4057781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24399769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2931460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1078365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2652741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23867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9999448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2016212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2912966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3F98B3-3749-4A58-9EED-472FD73E83ED}"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1227067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3F98B3-3749-4A58-9EED-472FD73E83ED}" type="datetimeFigureOut">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2145654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3F98B3-3749-4A58-9EED-472FD73E83ED}" type="datetimeFigureOut">
              <a:rPr lang="en-GB" smtClean="0"/>
              <a:t>09/02/2024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359196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3F98B3-3749-4A58-9EED-472FD73E83ED}" type="datetimeFigureOut">
              <a:rPr lang="en-GB" smtClean="0"/>
              <a:t>09/02/2024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854953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3F98B3-3749-4A58-9EED-472FD73E83ED}" type="datetimeFigureOut">
              <a:rPr lang="en-GB" smtClean="0"/>
              <a:t>09/02/2024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400471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3F98B3-3749-4A58-9EED-472FD73E83ED}" type="datetimeFigureOut">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2619271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3F98B3-3749-4A58-9EED-472FD73E83ED}" type="datetimeFigureOut">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9B7C76-9AF2-4ADB-9238-8AD66C27CE21}" type="slidenum">
              <a:rPr lang="en-GB" smtClean="0"/>
              <a:t>‹#›</a:t>
            </a:fld>
            <a:endParaRPr lang="en-GB"/>
          </a:p>
        </p:txBody>
      </p:sp>
    </p:spTree>
    <p:extLst>
      <p:ext uri="{BB962C8B-B14F-4D97-AF65-F5344CB8AC3E}">
        <p14:creationId xmlns:p14="http://schemas.microsoft.com/office/powerpoint/2010/main" val="3015005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13F98B3-3749-4A58-9EED-472FD73E83ED}" type="datetimeFigureOut">
              <a:rPr lang="en-GB" smtClean="0"/>
              <a:t>09/02/2024</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89B7C76-9AF2-4ADB-9238-8AD66C27CE21}" type="slidenum">
              <a:rPr lang="en-GB" smtClean="0"/>
              <a:t>‹#›</a:t>
            </a:fld>
            <a:endParaRPr lang="en-GB"/>
          </a:p>
        </p:txBody>
      </p:sp>
    </p:spTree>
    <p:extLst>
      <p:ext uri="{BB962C8B-B14F-4D97-AF65-F5344CB8AC3E}">
        <p14:creationId xmlns:p14="http://schemas.microsoft.com/office/powerpoint/2010/main" val="294835563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ruslanakolod2017@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media.mbusa.com/releases/release-0e178e07b0fab83c4ebb38fc7d1f7e0e-mercedes-benz-presents-vision-of-hyper-personalised-user-experience-at-ces-2024" TargetMode="External"/><Relationship Id="rId2" Type="http://schemas.openxmlformats.org/officeDocument/2006/relationships/hyperlink" Target="https://www.youtube.com/watch?v=ToZAVlLqzmo" TargetMode="Externa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hyperlink" Target="https://www.youtube.com/watch?v=ZXCjw_5VE6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mashable.com/article/sony-honda-afeela-ev-car-ces-2023"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cnet.com/roadshow/videos/hyundai-mobion-ev-concept-moves-like-no-other-car/" TargetMode="External"/><Relationship Id="rId2" Type="http://schemas.openxmlformats.org/officeDocument/2006/relationships/hyperlink" Target="https://www.hyundai.news/eu/about-hyundai/activities/motor-shows-events/hyundai-at-ces-2024.html"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lectrek.co/2024/01/09/xpeng-aeroht-flying-car-mass-production-pre-orders-q4-ev/" TargetMode="External"/><Relationship Id="rId2" Type="http://schemas.openxmlformats.org/officeDocument/2006/relationships/hyperlink" Target="https://www.cnet.com/videos/first-look-at-xpeng-aeroht-flying-car-concept/" TargetMode="Externa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sattlutech.com/" TargetMode="External"/><Relationship Id="rId2" Type="http://schemas.openxmlformats.org/officeDocument/2006/relationships/hyperlink" Target="https://www.sorbonne-universite.fr/en/education/prepare-your-career-plan/student-entrepreneurial-training/degrees-entrepreneurship-and" TargetMode="Externa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hyperlink" Target="https://auto.24tv.ua/tag/avtonovynka_tag69" TargetMode="External"/><Relationship Id="rId2" Type="http://schemas.openxmlformats.org/officeDocument/2006/relationships/hyperlink" Target="https://en.wikipedia.org/wiki/Resource" TargetMode="External"/><Relationship Id="rId1" Type="http://schemas.openxmlformats.org/officeDocument/2006/relationships/slideLayout" Target="../slideLayouts/slideLayout2.xml"/><Relationship Id="rId6" Type="http://schemas.openxmlformats.org/officeDocument/2006/relationships/hyperlink" Target="https://www.temu.com/ul/kuiper/" TargetMode="External"/><Relationship Id="rId5" Type="http://schemas.openxmlformats.org/officeDocument/2006/relationships/hyperlink" Target="https://mailchi.mp/nissanunited.com/zq2d8jbhtw-16894024?e=2966ffba4e" TargetMode="External"/><Relationship Id="rId4" Type="http://schemas.openxmlformats.org/officeDocument/2006/relationships/hyperlink" Target="https://sciences.sorbonne-universite.fr/en/portraits/robin-matheve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Competition" TargetMode="External"/><Relationship Id="rId13" Type="http://schemas.openxmlformats.org/officeDocument/2006/relationships/hyperlink" Target="https://en.wikipedia.org/wiki/Commerce" TargetMode="External"/><Relationship Id="rId3" Type="http://schemas.openxmlformats.org/officeDocument/2006/relationships/hyperlink" Target="https://en.wikipedia.org/wiki/Biology" TargetMode="External"/><Relationship Id="rId7" Type="http://schemas.openxmlformats.org/officeDocument/2006/relationships/hyperlink" Target="https://en.wikipedia.org/wiki/Human_resources" TargetMode="External"/><Relationship Id="rId12" Type="http://schemas.openxmlformats.org/officeDocument/2006/relationships/hyperlink" Target="https://en.wikipedia.org/wiki/Society" TargetMode="External"/><Relationship Id="rId2" Type="http://schemas.openxmlformats.org/officeDocument/2006/relationships/hyperlink" Target="https://en.wikipedia.org/wiki/Economics" TargetMode="External"/><Relationship Id="rId1" Type="http://schemas.openxmlformats.org/officeDocument/2006/relationships/slideLayout" Target="../slideLayouts/slideLayout2.xml"/><Relationship Id="rId6" Type="http://schemas.openxmlformats.org/officeDocument/2006/relationships/hyperlink" Target="https://en.wikipedia.org/wiki/Management" TargetMode="External"/><Relationship Id="rId11" Type="http://schemas.openxmlformats.org/officeDocument/2006/relationships/hyperlink" Target="https://en.wikipedia.org/wiki/Stewardship" TargetMode="External"/><Relationship Id="rId5" Type="http://schemas.openxmlformats.org/officeDocument/2006/relationships/hyperlink" Target="https://en.wikipedia.org/wiki/Computer_science" TargetMode="External"/><Relationship Id="rId15" Type="http://schemas.openxmlformats.org/officeDocument/2006/relationships/hyperlink" Target="https://en.wikipedia.org/wiki/Resource_management" TargetMode="External"/><Relationship Id="rId10" Type="http://schemas.openxmlformats.org/officeDocument/2006/relationships/hyperlink" Target="https://en.wikipedia.org/wiki/Conservation_movement" TargetMode="External"/><Relationship Id="rId4" Type="http://schemas.openxmlformats.org/officeDocument/2006/relationships/hyperlink" Target="https://en.wikipedia.org/wiki/Ecology" TargetMode="External"/><Relationship Id="rId9" Type="http://schemas.openxmlformats.org/officeDocument/2006/relationships/hyperlink" Target="https://en.wikipedia.org/wiki/Sustainability" TargetMode="External"/><Relationship Id="rId14" Type="http://schemas.openxmlformats.org/officeDocument/2006/relationships/hyperlink" Target="https://en.wikipedia.org/wiki/Resource_allocation"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Organism" TargetMode="External"/><Relationship Id="rId3" Type="http://schemas.openxmlformats.org/officeDocument/2006/relationships/hyperlink" Target="https://en.wikipedia.org/wiki/Economics" TargetMode="External"/><Relationship Id="rId7" Type="http://schemas.openxmlformats.org/officeDocument/2006/relationships/hyperlink" Target="https://en.wikipedia.org/wiki/Non-renewable_resource" TargetMode="External"/><Relationship Id="rId2" Type="http://schemas.openxmlformats.org/officeDocument/2006/relationships/hyperlink" Target="https://en.wikipedia.org/wiki/Technology" TargetMode="External"/><Relationship Id="rId1" Type="http://schemas.openxmlformats.org/officeDocument/2006/relationships/slideLayout" Target="../slideLayouts/slideLayout4.xml"/><Relationship Id="rId6" Type="http://schemas.openxmlformats.org/officeDocument/2006/relationships/hyperlink" Target="https://en.wikipedia.org/wiki/Renewable_resource" TargetMode="External"/><Relationship Id="rId11" Type="http://schemas.openxmlformats.org/officeDocument/2006/relationships/hyperlink" Target="https://en.wikipedia.org/wiki/Natural_environment" TargetMode="External"/><Relationship Id="rId5" Type="http://schemas.openxmlformats.org/officeDocument/2006/relationships/hyperlink" Target="https://en.wikipedia.org/wiki/Sustainability" TargetMode="External"/><Relationship Id="rId10" Type="http://schemas.openxmlformats.org/officeDocument/2006/relationships/hyperlink" Target="https://en.wikipedia.org/wiki/Natural_resource" TargetMode="External"/><Relationship Id="rId4" Type="http://schemas.openxmlformats.org/officeDocument/2006/relationships/hyperlink" Target="https://en.wikipedia.org/wiki/Culture" TargetMode="External"/><Relationship Id="rId9" Type="http://schemas.openxmlformats.org/officeDocument/2006/relationships/hyperlink" Target="https://en.wikipedia.org/wiki/Huma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7/06/relationships/model3d" Target="../media/model3d1.glb"/><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B66CD-D21D-2DC3-073D-0D324D75CF55}"/>
              </a:ext>
            </a:extLst>
          </p:cNvPr>
          <p:cNvSpPr>
            <a:spLocks noGrp="1"/>
          </p:cNvSpPr>
          <p:nvPr>
            <p:ph type="ctrTitle"/>
          </p:nvPr>
        </p:nvSpPr>
        <p:spPr>
          <a:xfrm>
            <a:off x="2511150" y="749754"/>
            <a:ext cx="8574622" cy="1921195"/>
          </a:xfrm>
        </p:spPr>
        <p:txBody>
          <a:bodyPr>
            <a:normAutofit/>
          </a:bodyPr>
          <a:lstStyle/>
          <a:p>
            <a:pPr algn="ctr"/>
            <a:r>
              <a:rPr lang="uk-UA" dirty="0"/>
              <a:t>Лекція 1. Ресурсозбереження. </a:t>
            </a:r>
            <a:endParaRPr lang="en-GB" dirty="0"/>
          </a:p>
        </p:txBody>
      </p:sp>
      <p:sp>
        <p:nvSpPr>
          <p:cNvPr id="3" name="Subtitle 2">
            <a:extLst>
              <a:ext uri="{FF2B5EF4-FFF2-40B4-BE49-F238E27FC236}">
                <a16:creationId xmlns:a16="http://schemas.microsoft.com/office/drawing/2014/main" id="{3AE586EC-C20C-C913-19AD-96304402EB9C}"/>
              </a:ext>
            </a:extLst>
          </p:cNvPr>
          <p:cNvSpPr>
            <a:spLocks noGrp="1"/>
          </p:cNvSpPr>
          <p:nvPr>
            <p:ph type="subTitle" idx="1"/>
          </p:nvPr>
        </p:nvSpPr>
        <p:spPr>
          <a:xfrm>
            <a:off x="5125248" y="3996266"/>
            <a:ext cx="6987645" cy="1921195"/>
          </a:xfrm>
        </p:spPr>
        <p:txBody>
          <a:bodyPr>
            <a:normAutofit fontScale="92500" lnSpcReduction="20000"/>
          </a:bodyPr>
          <a:lstStyle/>
          <a:p>
            <a:r>
              <a:rPr lang="uk-UA" dirty="0"/>
              <a:t>Руслана </a:t>
            </a:r>
            <a:r>
              <a:rPr lang="uk-UA" dirty="0" err="1"/>
              <a:t>Колодницька</a:t>
            </a:r>
            <a:r>
              <a:rPr lang="uk-UA" dirty="0"/>
              <a:t>, доцент, </a:t>
            </a:r>
            <a:r>
              <a:rPr lang="uk-UA" dirty="0" err="1"/>
              <a:t>к.т.н</a:t>
            </a:r>
            <a:r>
              <a:rPr lang="uk-UA" dirty="0"/>
              <a:t>.,</a:t>
            </a:r>
            <a:endParaRPr lang="en-GB" dirty="0"/>
          </a:p>
          <a:p>
            <a:r>
              <a:rPr lang="en-GB" dirty="0">
                <a:hlinkClick r:id="rId2"/>
              </a:rPr>
              <a:t>ruslanakolod2017@gmail.com</a:t>
            </a:r>
            <a:r>
              <a:rPr lang="en-GB" dirty="0"/>
              <a:t> </a:t>
            </a:r>
            <a:endParaRPr lang="uk-UA" dirty="0"/>
          </a:p>
          <a:p>
            <a:r>
              <a:rPr lang="uk-UA" dirty="0"/>
              <a:t>Кафедра « Автомобілі і транспортні технології»,</a:t>
            </a:r>
          </a:p>
          <a:p>
            <a:r>
              <a:rPr lang="uk-UA" dirty="0"/>
              <a:t>Факультет КІТ МР</a:t>
            </a:r>
          </a:p>
          <a:p>
            <a:r>
              <a:rPr lang="uk-UA" dirty="0"/>
              <a:t>«Житомирська політехніка» </a:t>
            </a:r>
            <a:endParaRPr lang="en-GB" dirty="0"/>
          </a:p>
        </p:txBody>
      </p:sp>
      <p:sp>
        <p:nvSpPr>
          <p:cNvPr id="4" name="TextBox 3">
            <a:extLst>
              <a:ext uri="{FF2B5EF4-FFF2-40B4-BE49-F238E27FC236}">
                <a16:creationId xmlns:a16="http://schemas.microsoft.com/office/drawing/2014/main" id="{408A5D2F-62F7-8E1A-52A4-6C9B766DFF9E}"/>
              </a:ext>
            </a:extLst>
          </p:cNvPr>
          <p:cNvSpPr txBox="1"/>
          <p:nvPr/>
        </p:nvSpPr>
        <p:spPr>
          <a:xfrm>
            <a:off x="5848966" y="218468"/>
            <a:ext cx="6187440" cy="369332"/>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Ресурсозберігаючі технології на автомобільному транспорті </a:t>
            </a:r>
            <a:endParaRPr lang="en-GB" dirty="0"/>
          </a:p>
        </p:txBody>
      </p:sp>
      <p:pic>
        <p:nvPicPr>
          <p:cNvPr id="5" name="Picture 4">
            <a:extLst>
              <a:ext uri="{FF2B5EF4-FFF2-40B4-BE49-F238E27FC236}">
                <a16:creationId xmlns:a16="http://schemas.microsoft.com/office/drawing/2014/main" id="{8944B13C-6E71-3E33-46D2-3BD452E0D0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56935" y="2861734"/>
            <a:ext cx="3041526" cy="1711490"/>
          </a:xfrm>
          <a:prstGeom prst="rect">
            <a:avLst/>
          </a:prstGeom>
          <a:noFill/>
          <a:ln>
            <a:noFill/>
          </a:ln>
        </p:spPr>
      </p:pic>
    </p:spTree>
    <p:extLst>
      <p:ext uri="{BB962C8B-B14F-4D97-AF65-F5344CB8AC3E}">
        <p14:creationId xmlns:p14="http://schemas.microsoft.com/office/powerpoint/2010/main" val="32940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6013-749D-C97E-D14D-54F24B2FCE7A}"/>
              </a:ext>
            </a:extLst>
          </p:cNvPr>
          <p:cNvSpPr>
            <a:spLocks noGrp="1"/>
          </p:cNvSpPr>
          <p:nvPr>
            <p:ph type="title"/>
          </p:nvPr>
        </p:nvSpPr>
        <p:spPr/>
        <p:txBody>
          <a:bodyPr/>
          <a:lstStyle/>
          <a:p>
            <a:r>
              <a:rPr lang="en-GB" dirty="0"/>
              <a:t>3. </a:t>
            </a:r>
            <a:r>
              <a:rPr lang="uk-UA" u="sng" dirty="0"/>
              <a:t>Ресурсозберігаючі</a:t>
            </a:r>
            <a:r>
              <a:rPr lang="uk-UA" dirty="0"/>
              <a:t> і енергозберігаючі технології на автомобільному транспорті -</a:t>
            </a:r>
            <a:r>
              <a:rPr lang="en-GB" dirty="0"/>
              <a:t>I</a:t>
            </a:r>
            <a:r>
              <a:rPr lang="uk-UA" dirty="0"/>
              <a:t> </a:t>
            </a:r>
            <a:endParaRPr lang="en-GB" dirty="0"/>
          </a:p>
        </p:txBody>
      </p:sp>
      <p:graphicFrame>
        <p:nvGraphicFramePr>
          <p:cNvPr id="5" name="Content Placeholder 4">
            <a:extLst>
              <a:ext uri="{FF2B5EF4-FFF2-40B4-BE49-F238E27FC236}">
                <a16:creationId xmlns:a16="http://schemas.microsoft.com/office/drawing/2014/main" id="{9EB47230-2723-029E-BBFB-D71DD35B5B30}"/>
              </a:ext>
            </a:extLst>
          </p:cNvPr>
          <p:cNvGraphicFramePr>
            <a:graphicFrameLocks noGrp="1"/>
          </p:cNvGraphicFramePr>
          <p:nvPr>
            <p:ph sz="half" idx="1"/>
            <p:extLst>
              <p:ext uri="{D42A27DB-BD31-4B8C-83A1-F6EECF244321}">
                <p14:modId xmlns:p14="http://schemas.microsoft.com/office/powerpoint/2010/main" val="2856751555"/>
              </p:ext>
            </p:extLst>
          </p:nvPr>
        </p:nvGraphicFramePr>
        <p:xfrm>
          <a:off x="1484313" y="2667000"/>
          <a:ext cx="4894262"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a:extLst>
              <a:ext uri="{FF2B5EF4-FFF2-40B4-BE49-F238E27FC236}">
                <a16:creationId xmlns:a16="http://schemas.microsoft.com/office/drawing/2014/main" id="{B7F59FB5-2068-E254-AD2D-B1929AF4EFF3}"/>
              </a:ext>
            </a:extLst>
          </p:cNvPr>
          <p:cNvGraphicFramePr>
            <a:graphicFrameLocks noGrp="1"/>
          </p:cNvGraphicFramePr>
          <p:nvPr>
            <p:ph sz="half" idx="2"/>
            <p:extLst>
              <p:ext uri="{D42A27DB-BD31-4B8C-83A1-F6EECF244321}">
                <p14:modId xmlns:p14="http://schemas.microsoft.com/office/powerpoint/2010/main" val="3125340139"/>
              </p:ext>
            </p:extLst>
          </p:nvPr>
        </p:nvGraphicFramePr>
        <p:xfrm>
          <a:off x="6607175" y="2666999"/>
          <a:ext cx="4895850" cy="35983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33673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6013-749D-C97E-D14D-54F24B2FCE7A}"/>
              </a:ext>
            </a:extLst>
          </p:cNvPr>
          <p:cNvSpPr>
            <a:spLocks noGrp="1"/>
          </p:cNvSpPr>
          <p:nvPr>
            <p:ph type="title"/>
          </p:nvPr>
        </p:nvSpPr>
        <p:spPr/>
        <p:txBody>
          <a:bodyPr/>
          <a:lstStyle/>
          <a:p>
            <a:r>
              <a:rPr lang="en-GB" dirty="0"/>
              <a:t>3. </a:t>
            </a:r>
            <a:r>
              <a:rPr lang="uk-UA" dirty="0"/>
              <a:t>Ресурсозберігаючі і </a:t>
            </a:r>
            <a:r>
              <a:rPr lang="uk-UA" u="sng" dirty="0"/>
              <a:t>енергозберігаючі</a:t>
            </a:r>
            <a:r>
              <a:rPr lang="uk-UA" dirty="0"/>
              <a:t> технології на автомобільному транспорті -</a:t>
            </a:r>
            <a:r>
              <a:rPr lang="en-GB" dirty="0"/>
              <a:t>II</a:t>
            </a:r>
            <a:r>
              <a:rPr lang="uk-UA" dirty="0"/>
              <a:t> </a:t>
            </a:r>
            <a:endParaRPr lang="en-GB" dirty="0"/>
          </a:p>
        </p:txBody>
      </p:sp>
      <p:graphicFrame>
        <p:nvGraphicFramePr>
          <p:cNvPr id="5" name="Content Placeholder 4">
            <a:extLst>
              <a:ext uri="{FF2B5EF4-FFF2-40B4-BE49-F238E27FC236}">
                <a16:creationId xmlns:a16="http://schemas.microsoft.com/office/drawing/2014/main" id="{9EB47230-2723-029E-BBFB-D71DD35B5B30}"/>
              </a:ext>
            </a:extLst>
          </p:cNvPr>
          <p:cNvGraphicFramePr>
            <a:graphicFrameLocks noGrp="1"/>
          </p:cNvGraphicFramePr>
          <p:nvPr>
            <p:ph sz="half" idx="1"/>
            <p:extLst>
              <p:ext uri="{D42A27DB-BD31-4B8C-83A1-F6EECF244321}">
                <p14:modId xmlns:p14="http://schemas.microsoft.com/office/powerpoint/2010/main" val="1461761489"/>
              </p:ext>
            </p:extLst>
          </p:nvPr>
        </p:nvGraphicFramePr>
        <p:xfrm>
          <a:off x="1484313" y="2667000"/>
          <a:ext cx="4894262"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a:extLst>
              <a:ext uri="{FF2B5EF4-FFF2-40B4-BE49-F238E27FC236}">
                <a16:creationId xmlns:a16="http://schemas.microsoft.com/office/drawing/2014/main" id="{B7F59FB5-2068-E254-AD2D-B1929AF4EFF3}"/>
              </a:ext>
            </a:extLst>
          </p:cNvPr>
          <p:cNvGraphicFramePr>
            <a:graphicFrameLocks noGrp="1"/>
          </p:cNvGraphicFramePr>
          <p:nvPr>
            <p:ph sz="half" idx="2"/>
            <p:extLst>
              <p:ext uri="{D42A27DB-BD31-4B8C-83A1-F6EECF244321}">
                <p14:modId xmlns:p14="http://schemas.microsoft.com/office/powerpoint/2010/main" val="2900693213"/>
              </p:ext>
            </p:extLst>
          </p:nvPr>
        </p:nvGraphicFramePr>
        <p:xfrm>
          <a:off x="6607175" y="2666999"/>
          <a:ext cx="4895850" cy="394252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99800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6013-749D-C97E-D14D-54F24B2FCE7A}"/>
              </a:ext>
            </a:extLst>
          </p:cNvPr>
          <p:cNvSpPr>
            <a:spLocks noGrp="1"/>
          </p:cNvSpPr>
          <p:nvPr>
            <p:ph type="title"/>
          </p:nvPr>
        </p:nvSpPr>
        <p:spPr/>
        <p:txBody>
          <a:bodyPr>
            <a:normAutofit fontScale="90000"/>
          </a:bodyPr>
          <a:lstStyle/>
          <a:p>
            <a:r>
              <a:rPr lang="en-GB" dirty="0"/>
              <a:t>3. </a:t>
            </a:r>
            <a:r>
              <a:rPr lang="uk-UA" u="sng" dirty="0"/>
              <a:t>Ресурсозберігаючі</a:t>
            </a:r>
            <a:r>
              <a:rPr lang="uk-UA" dirty="0"/>
              <a:t> технології на автомобільному транспорті –</a:t>
            </a:r>
            <a:r>
              <a:rPr lang="en-GB" dirty="0"/>
              <a:t>III</a:t>
            </a:r>
            <a:br>
              <a:rPr lang="en-GB" dirty="0"/>
            </a:br>
            <a:r>
              <a:rPr lang="en-GB" dirty="0"/>
              <a:t>(</a:t>
            </a:r>
            <a:r>
              <a:rPr lang="uk-UA" dirty="0"/>
              <a:t>людські ресурси) </a:t>
            </a:r>
            <a:br>
              <a:rPr lang="en-GB" dirty="0"/>
            </a:br>
            <a:r>
              <a:rPr lang="uk-UA" dirty="0"/>
              <a:t> </a:t>
            </a:r>
            <a:endParaRPr lang="en-GB" dirty="0"/>
          </a:p>
        </p:txBody>
      </p:sp>
      <p:graphicFrame>
        <p:nvGraphicFramePr>
          <p:cNvPr id="5" name="Content Placeholder 4">
            <a:extLst>
              <a:ext uri="{FF2B5EF4-FFF2-40B4-BE49-F238E27FC236}">
                <a16:creationId xmlns:a16="http://schemas.microsoft.com/office/drawing/2014/main" id="{9EB47230-2723-029E-BBFB-D71DD35B5B30}"/>
              </a:ext>
            </a:extLst>
          </p:cNvPr>
          <p:cNvGraphicFramePr>
            <a:graphicFrameLocks noGrp="1"/>
          </p:cNvGraphicFramePr>
          <p:nvPr>
            <p:ph sz="half" idx="1"/>
            <p:extLst>
              <p:ext uri="{D42A27DB-BD31-4B8C-83A1-F6EECF244321}">
                <p14:modId xmlns:p14="http://schemas.microsoft.com/office/powerpoint/2010/main" val="3249759338"/>
              </p:ext>
            </p:extLst>
          </p:nvPr>
        </p:nvGraphicFramePr>
        <p:xfrm>
          <a:off x="1069446" y="2455333"/>
          <a:ext cx="4894262"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a:extLst>
              <a:ext uri="{FF2B5EF4-FFF2-40B4-BE49-F238E27FC236}">
                <a16:creationId xmlns:a16="http://schemas.microsoft.com/office/drawing/2014/main" id="{B7F59FB5-2068-E254-AD2D-B1929AF4EFF3}"/>
              </a:ext>
            </a:extLst>
          </p:cNvPr>
          <p:cNvGraphicFramePr>
            <a:graphicFrameLocks noGrp="1"/>
          </p:cNvGraphicFramePr>
          <p:nvPr>
            <p:ph sz="half" idx="2"/>
            <p:extLst>
              <p:ext uri="{D42A27DB-BD31-4B8C-83A1-F6EECF244321}">
                <p14:modId xmlns:p14="http://schemas.microsoft.com/office/powerpoint/2010/main" val="575807103"/>
              </p:ext>
            </p:extLst>
          </p:nvPr>
        </p:nvGraphicFramePr>
        <p:xfrm>
          <a:off x="5963708" y="2209800"/>
          <a:ext cx="4895850" cy="36152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42094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D8A51-06DF-260E-44D3-6BC2BF34C715}"/>
              </a:ext>
            </a:extLst>
          </p:cNvPr>
          <p:cNvSpPr>
            <a:spLocks noGrp="1"/>
          </p:cNvSpPr>
          <p:nvPr>
            <p:ph type="title"/>
          </p:nvPr>
        </p:nvSpPr>
        <p:spPr/>
        <p:txBody>
          <a:bodyPr>
            <a:normAutofit fontScale="90000"/>
          </a:bodyPr>
          <a:lstStyle/>
          <a:p>
            <a:r>
              <a:rPr lang="uk-UA" dirty="0"/>
              <a:t>4. Чи відносяться  технології, які будуть представлені на наступних слайдах до ресурсозберігаючих?</a:t>
            </a:r>
            <a:endParaRPr lang="en-GB" dirty="0"/>
          </a:p>
        </p:txBody>
      </p:sp>
      <p:graphicFrame>
        <p:nvGraphicFramePr>
          <p:cNvPr id="5" name="Content Placeholder 4">
            <a:extLst>
              <a:ext uri="{FF2B5EF4-FFF2-40B4-BE49-F238E27FC236}">
                <a16:creationId xmlns:a16="http://schemas.microsoft.com/office/drawing/2014/main" id="{A34C2265-6DB6-3195-25AB-DB59583A37D8}"/>
              </a:ext>
            </a:extLst>
          </p:cNvPr>
          <p:cNvGraphicFramePr>
            <a:graphicFrameLocks noGrp="1"/>
          </p:cNvGraphicFramePr>
          <p:nvPr>
            <p:ph sz="half" idx="2"/>
            <p:extLst>
              <p:ext uri="{D42A27DB-BD31-4B8C-83A1-F6EECF244321}">
                <p14:modId xmlns:p14="http://schemas.microsoft.com/office/powerpoint/2010/main" val="604937244"/>
              </p:ext>
            </p:extLst>
          </p:nvPr>
        </p:nvGraphicFramePr>
        <p:xfrm>
          <a:off x="3355975" y="2757312"/>
          <a:ext cx="4895850"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8649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17A55-788D-5A00-CDCB-DEC74C8E934B}"/>
              </a:ext>
            </a:extLst>
          </p:cNvPr>
          <p:cNvSpPr>
            <a:spLocks noGrp="1"/>
          </p:cNvSpPr>
          <p:nvPr>
            <p:ph type="title"/>
          </p:nvPr>
        </p:nvSpPr>
        <p:spPr>
          <a:xfrm>
            <a:off x="1484311" y="685801"/>
            <a:ext cx="10018713" cy="805070"/>
          </a:xfrm>
        </p:spPr>
        <p:txBody>
          <a:bodyPr/>
          <a:lstStyle/>
          <a:p>
            <a:r>
              <a:rPr lang="uk-UA" sz="4000" b="1" kern="100" dirty="0">
                <a:solidFill>
                  <a:srgbClr val="202020"/>
                </a:solidFill>
                <a:effectLst/>
                <a:latin typeface="Helvetica" panose="020B0604020202020204" pitchFamily="34" charset="0"/>
                <a:ea typeface="Times New Roman" panose="02020603050405020304" pitchFamily="18" charset="0"/>
                <a:cs typeface="Times New Roman" panose="02020603050405020304" pitchFamily="18" charset="0"/>
              </a:rPr>
              <a:t>4.1.</a:t>
            </a:r>
            <a:r>
              <a:rPr lang="en-GB" sz="4000" b="1" kern="100" dirty="0">
                <a:solidFill>
                  <a:srgbClr val="202020"/>
                </a:solidFill>
                <a:effectLst/>
                <a:latin typeface="Helvetica" panose="020B0604020202020204" pitchFamily="34" charset="0"/>
                <a:ea typeface="Times New Roman" panose="02020603050405020304" pitchFamily="18" charset="0"/>
                <a:cs typeface="Times New Roman" panose="02020603050405020304" pitchFamily="18" charset="0"/>
              </a:rPr>
              <a:t>CES 2024. </a:t>
            </a:r>
            <a:r>
              <a:rPr lang="en-GB" b="1" kern="100" dirty="0">
                <a:solidFill>
                  <a:srgbClr val="202020"/>
                </a:solidFill>
                <a:latin typeface="Helvetica" panose="020B0604020202020204" pitchFamily="34" charset="0"/>
                <a:ea typeface="Times New Roman" panose="02020603050405020304" pitchFamily="18" charset="0"/>
                <a:cs typeface="Times New Roman" panose="02020603050405020304" pitchFamily="18" charset="0"/>
              </a:rPr>
              <a:t>LAS –Vegas. </a:t>
            </a:r>
            <a:endParaRPr lang="en-GB" dirty="0"/>
          </a:p>
        </p:txBody>
      </p:sp>
      <p:sp>
        <p:nvSpPr>
          <p:cNvPr id="3" name="Content Placeholder 2">
            <a:extLst>
              <a:ext uri="{FF2B5EF4-FFF2-40B4-BE49-F238E27FC236}">
                <a16:creationId xmlns:a16="http://schemas.microsoft.com/office/drawing/2014/main" id="{A20CF2B9-92B8-1D58-5AB8-CCEDFC3DED37}"/>
              </a:ext>
            </a:extLst>
          </p:cNvPr>
          <p:cNvSpPr>
            <a:spLocks noGrp="1"/>
          </p:cNvSpPr>
          <p:nvPr>
            <p:ph sz="half" idx="1"/>
          </p:nvPr>
        </p:nvSpPr>
        <p:spPr>
          <a:xfrm>
            <a:off x="1232836" y="1518384"/>
            <a:ext cx="5383830" cy="3821232"/>
          </a:xfrm>
        </p:spPr>
        <p:txBody>
          <a:bodyPr anchor="t">
            <a:noAutofit/>
          </a:bodyPr>
          <a:lstStyle/>
          <a:p>
            <a:pPr indent="0">
              <a:lnSpc>
                <a:spcPct val="120000"/>
              </a:lnSpc>
              <a:spcBef>
                <a:spcPts val="1200"/>
              </a:spcBef>
              <a:buNone/>
            </a:pPr>
            <a:r>
              <a:rPr lang="en-GB" dirty="0">
                <a:solidFill>
                  <a:srgbClr val="000000"/>
                </a:solidFill>
                <a:latin typeface="Helvetica" panose="020B0604020202020204" pitchFamily="34" charset="0"/>
                <a:cs typeface="Times New Roman" panose="02020603050405020304" pitchFamily="18" charset="0"/>
              </a:rPr>
              <a:t>Exploring CES 2024: Are Cars the Next Smart Device?</a:t>
            </a:r>
            <a:r>
              <a:rPr lang="uk-UA" dirty="0">
                <a:solidFill>
                  <a:srgbClr val="000000"/>
                </a:solidFill>
                <a:latin typeface="Helvetica" panose="020B0604020202020204" pitchFamily="34" charset="0"/>
                <a:cs typeface="Times New Roman" panose="02020603050405020304" pitchFamily="18" charset="0"/>
              </a:rPr>
              <a:t> </a:t>
            </a:r>
            <a:r>
              <a:rPr lang="en-GB" dirty="0">
                <a:solidFill>
                  <a:srgbClr val="000000"/>
                </a:solidFill>
                <a:latin typeface="Helvetica" panose="020B0604020202020204" pitchFamily="34" charset="0"/>
                <a:cs typeface="Times New Roman" panose="02020603050405020304" pitchFamily="18" charset="0"/>
              </a:rPr>
              <a:t>Walking through the automotive hall at CES, you wouldn’t immediately recognize all the exhibitors. In fact, you might think you missed the auto section altogether. While there were plenty of OEMs and auto-adjacent companies, tech companies such as Sony, Amazon, LG, and IBM had a significant presence. </a:t>
            </a:r>
            <a:endParaRPr lang="uk-UA" dirty="0">
              <a:solidFill>
                <a:srgbClr val="000000"/>
              </a:solidFill>
              <a:latin typeface="Helvetica" panose="020B0604020202020204" pitchFamily="34" charset="0"/>
              <a:cs typeface="Times New Roman" panose="02020603050405020304" pitchFamily="18" charset="0"/>
            </a:endParaRPr>
          </a:p>
          <a:p>
            <a:pPr indent="0">
              <a:lnSpc>
                <a:spcPct val="120000"/>
              </a:lnSpc>
              <a:spcBef>
                <a:spcPts val="1200"/>
              </a:spcBef>
              <a:buNone/>
            </a:pPr>
            <a:r>
              <a:rPr lang="en-GB" dirty="0">
                <a:solidFill>
                  <a:srgbClr val="000000"/>
                </a:solidFill>
                <a:latin typeface="Helvetica" panose="020B0604020202020204" pitchFamily="34" charset="0"/>
                <a:cs typeface="Times New Roman" panose="02020603050405020304" pitchFamily="18" charset="0"/>
              </a:rPr>
              <a:t>The automotive focus of CES 2024 was all about software-defined vehicles and cars as connected devices. The exhibitors gave us a glimpse into a future where cars could be at the </a:t>
            </a:r>
            <a:r>
              <a:rPr lang="en-GB" dirty="0" err="1">
                <a:solidFill>
                  <a:srgbClr val="000000"/>
                </a:solidFill>
                <a:latin typeface="Helvetica" panose="020B0604020202020204" pitchFamily="34" charset="0"/>
                <a:cs typeface="Times New Roman" panose="02020603050405020304" pitchFamily="18" charset="0"/>
              </a:rPr>
              <a:t>center</a:t>
            </a:r>
            <a:r>
              <a:rPr lang="en-GB" dirty="0">
                <a:solidFill>
                  <a:srgbClr val="000000"/>
                </a:solidFill>
                <a:latin typeface="Helvetica" panose="020B0604020202020204" pitchFamily="34" charset="0"/>
                <a:cs typeface="Times New Roman" panose="02020603050405020304" pitchFamily="18" charset="0"/>
              </a:rPr>
              <a:t> of the consumer digital ecosystem.</a:t>
            </a:r>
            <a:r>
              <a:rPr lang="uk-UA" dirty="0">
                <a:solidFill>
                  <a:srgbClr val="000000"/>
                </a:solidFill>
                <a:latin typeface="Helvetica" panose="020B0604020202020204" pitchFamily="34" charset="0"/>
                <a:cs typeface="Times New Roman" panose="02020603050405020304" pitchFamily="18" charset="0"/>
              </a:rPr>
              <a:t> </a:t>
            </a:r>
            <a:endParaRPr lang="en-GB" dirty="0">
              <a:solidFill>
                <a:srgbClr val="000000"/>
              </a:solidFill>
              <a:latin typeface="Helvetica" panose="020B060402020202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9A8434B4-311C-19E3-BBF0-FAC487E69098}"/>
              </a:ext>
            </a:extLst>
          </p:cNvPr>
          <p:cNvSpPr>
            <a:spLocks noGrp="1"/>
          </p:cNvSpPr>
          <p:nvPr>
            <p:ph sz="half" idx="2"/>
          </p:nvPr>
        </p:nvSpPr>
        <p:spPr>
          <a:xfrm>
            <a:off x="6616666" y="1490871"/>
            <a:ext cx="5091043" cy="5577508"/>
          </a:xfrm>
        </p:spPr>
        <p:txBody>
          <a:bodyPr anchor="t">
            <a:normAutofit fontScale="25000" lnSpcReduction="20000"/>
          </a:bodyPr>
          <a:lstStyle/>
          <a:p>
            <a:pPr marL="0" indent="0" algn="just">
              <a:lnSpc>
                <a:spcPct val="130000"/>
              </a:lnSpc>
              <a:spcBef>
                <a:spcPts val="1200"/>
              </a:spcBef>
              <a:buNone/>
            </a:pPr>
            <a:r>
              <a:rPr lang="en-GB" sz="7200" dirty="0" err="1">
                <a:solidFill>
                  <a:srgbClr val="000000"/>
                </a:solidFill>
                <a:latin typeface="Helvetica" panose="020B0604020202020204" pitchFamily="34" charset="0"/>
                <a:cs typeface="Times New Roman" panose="02020603050405020304" pitchFamily="18" charset="0"/>
              </a:rPr>
              <a:t>Досліджуємо</a:t>
            </a:r>
            <a:r>
              <a:rPr lang="en-GB" sz="7200" dirty="0">
                <a:solidFill>
                  <a:srgbClr val="000000"/>
                </a:solidFill>
                <a:latin typeface="Helvetica" panose="020B0604020202020204" pitchFamily="34" charset="0"/>
                <a:cs typeface="Times New Roman" panose="02020603050405020304" pitchFamily="18" charset="0"/>
              </a:rPr>
              <a:t> CES 2024: </a:t>
            </a:r>
            <a:r>
              <a:rPr lang="en-GB" sz="7200" dirty="0" err="1">
                <a:solidFill>
                  <a:srgbClr val="000000"/>
                </a:solidFill>
                <a:latin typeface="Helvetica" panose="020B0604020202020204" pitchFamily="34" charset="0"/>
                <a:cs typeface="Times New Roman" panose="02020603050405020304" pitchFamily="18" charset="0"/>
              </a:rPr>
              <a:t>чи</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стануть</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автомобілі</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наступним</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розумним</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пристроєм</a:t>
            </a:r>
            <a:r>
              <a:rPr lang="en-GB" sz="7200" dirty="0">
                <a:solidFill>
                  <a:srgbClr val="000000"/>
                </a:solidFill>
                <a:latin typeface="Helvetica" panose="020B0604020202020204" pitchFamily="34" charset="0"/>
                <a:cs typeface="Times New Roman" panose="02020603050405020304" pitchFamily="18" charset="0"/>
              </a:rPr>
              <a:t>?</a:t>
            </a:r>
            <a:r>
              <a:rPr lang="uk-UA"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Прогулюючись</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автомобільним</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залом</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виставки</a:t>
            </a:r>
            <a:r>
              <a:rPr lang="en-GB" sz="7200" dirty="0">
                <a:solidFill>
                  <a:srgbClr val="000000"/>
                </a:solidFill>
                <a:latin typeface="Helvetica" panose="020B0604020202020204" pitchFamily="34" charset="0"/>
                <a:cs typeface="Times New Roman" panose="02020603050405020304" pitchFamily="18" charset="0"/>
              </a:rPr>
              <a:t> CES, </a:t>
            </a:r>
            <a:r>
              <a:rPr lang="uk-UA" sz="7200" dirty="0">
                <a:solidFill>
                  <a:srgbClr val="000000"/>
                </a:solidFill>
                <a:latin typeface="Helvetica" panose="020B0604020202020204" pitchFamily="34" charset="0"/>
                <a:cs typeface="Times New Roman" panose="02020603050405020304" pitchFamily="18" charset="0"/>
              </a:rPr>
              <a:t>В</a:t>
            </a:r>
            <a:r>
              <a:rPr lang="en-GB" sz="7200" dirty="0">
                <a:solidFill>
                  <a:srgbClr val="000000"/>
                </a:solidFill>
                <a:latin typeface="Helvetica" panose="020B0604020202020204" pitchFamily="34" charset="0"/>
                <a:cs typeface="Times New Roman" panose="02020603050405020304" pitchFamily="18" charset="0"/>
              </a:rPr>
              <a:t>и </a:t>
            </a:r>
            <a:r>
              <a:rPr lang="en-GB" sz="7200" dirty="0" err="1">
                <a:solidFill>
                  <a:srgbClr val="000000"/>
                </a:solidFill>
                <a:latin typeface="Helvetica" panose="020B0604020202020204" pitchFamily="34" charset="0"/>
                <a:cs typeface="Times New Roman" panose="02020603050405020304" pitchFamily="18" charset="0"/>
              </a:rPr>
              <a:t>можете</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подумати</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що</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взагалі</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пропустили</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автосекцію</a:t>
            </a:r>
            <a:r>
              <a:rPr lang="en-GB" sz="7200" dirty="0">
                <a:solidFill>
                  <a:srgbClr val="000000"/>
                </a:solidFill>
                <a:latin typeface="Helvetica" panose="020B0604020202020204" pitchFamily="34" charset="0"/>
                <a:cs typeface="Times New Roman" panose="02020603050405020304" pitchFamily="18" charset="0"/>
              </a:rPr>
              <a:t>. У </a:t>
            </a:r>
            <a:r>
              <a:rPr lang="en-GB" sz="7200" dirty="0" err="1">
                <a:solidFill>
                  <a:srgbClr val="000000"/>
                </a:solidFill>
                <a:latin typeface="Helvetica" panose="020B0604020202020204" pitchFamily="34" charset="0"/>
                <a:cs typeface="Times New Roman" panose="02020603050405020304" pitchFamily="18" charset="0"/>
              </a:rPr>
              <a:t>той</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час</a:t>
            </a:r>
            <a:r>
              <a:rPr lang="en-GB" sz="7200" dirty="0">
                <a:solidFill>
                  <a:srgbClr val="000000"/>
                </a:solidFill>
                <a:latin typeface="Helvetica" panose="020B0604020202020204" pitchFamily="34" charset="0"/>
                <a:cs typeface="Times New Roman" panose="02020603050405020304" pitchFamily="18" charset="0"/>
              </a:rPr>
              <a:t> як </a:t>
            </a:r>
            <a:r>
              <a:rPr lang="en-GB" sz="7200" dirty="0" err="1">
                <a:solidFill>
                  <a:srgbClr val="000000"/>
                </a:solidFill>
                <a:latin typeface="Helvetica" panose="020B0604020202020204" pitchFamily="34" charset="0"/>
                <a:cs typeface="Times New Roman" panose="02020603050405020304" pitchFamily="18" charset="0"/>
              </a:rPr>
              <a:t>було</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багато</a:t>
            </a:r>
            <a:r>
              <a:rPr lang="en-GB" sz="7200" dirty="0">
                <a:solidFill>
                  <a:srgbClr val="000000"/>
                </a:solidFill>
                <a:latin typeface="Helvetica" panose="020B0604020202020204" pitchFamily="34" charset="0"/>
                <a:cs typeface="Times New Roman" panose="02020603050405020304" pitchFamily="18" charset="0"/>
              </a:rPr>
              <a:t> OEM-</a:t>
            </a:r>
            <a:r>
              <a:rPr lang="en-GB" sz="7200" dirty="0" err="1">
                <a:solidFill>
                  <a:srgbClr val="000000"/>
                </a:solidFill>
                <a:latin typeface="Helvetica" panose="020B0604020202020204" pitchFamily="34" charset="0"/>
                <a:cs typeface="Times New Roman" panose="02020603050405020304" pitchFamily="18" charset="0"/>
              </a:rPr>
              <a:t>виробників</a:t>
            </a:r>
            <a:r>
              <a:rPr lang="en-GB" sz="7200" dirty="0">
                <a:solidFill>
                  <a:srgbClr val="000000"/>
                </a:solidFill>
                <a:latin typeface="Helvetica" panose="020B0604020202020204" pitchFamily="34" charset="0"/>
                <a:cs typeface="Times New Roman" panose="02020603050405020304" pitchFamily="18" charset="0"/>
              </a:rPr>
              <a:t> і </a:t>
            </a:r>
            <a:r>
              <a:rPr lang="en-GB" sz="7200" dirty="0" err="1">
                <a:solidFill>
                  <a:srgbClr val="000000"/>
                </a:solidFill>
                <a:latin typeface="Helvetica" panose="020B0604020202020204" pitchFamily="34" charset="0"/>
                <a:cs typeface="Times New Roman" panose="02020603050405020304" pitchFamily="18" charset="0"/>
              </a:rPr>
              <a:t>компаній</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суміжних</a:t>
            </a:r>
            <a:r>
              <a:rPr lang="en-GB" sz="7200" dirty="0">
                <a:solidFill>
                  <a:srgbClr val="000000"/>
                </a:solidFill>
                <a:latin typeface="Helvetica" panose="020B0604020202020204" pitchFamily="34" charset="0"/>
                <a:cs typeface="Times New Roman" panose="02020603050405020304" pitchFamily="18" charset="0"/>
              </a:rPr>
              <a:t> з </a:t>
            </a:r>
            <a:r>
              <a:rPr lang="en-GB" sz="7200" dirty="0" err="1">
                <a:solidFill>
                  <a:srgbClr val="000000"/>
                </a:solidFill>
                <a:latin typeface="Helvetica" panose="020B0604020202020204" pitchFamily="34" charset="0"/>
                <a:cs typeface="Times New Roman" panose="02020603050405020304" pitchFamily="18" charset="0"/>
              </a:rPr>
              <a:t>автомобілями</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технологічні</a:t>
            </a:r>
            <a:r>
              <a:rPr lang="en-GB" sz="7200" dirty="0">
                <a:solidFill>
                  <a:srgbClr val="000000"/>
                </a:solidFill>
                <a:latin typeface="Helvetica" panose="020B0604020202020204" pitchFamily="34" charset="0"/>
                <a:cs typeface="Times New Roman" panose="02020603050405020304" pitchFamily="18" charset="0"/>
              </a:rPr>
              <a:t> компанії, </a:t>
            </a:r>
            <a:r>
              <a:rPr lang="en-GB" sz="7200" dirty="0" err="1">
                <a:solidFill>
                  <a:srgbClr val="000000"/>
                </a:solidFill>
                <a:latin typeface="Helvetica" panose="020B0604020202020204" pitchFamily="34" charset="0"/>
                <a:cs typeface="Times New Roman" panose="02020603050405020304" pitchFamily="18" charset="0"/>
              </a:rPr>
              <a:t>такі</a:t>
            </a:r>
            <a:r>
              <a:rPr lang="en-GB" sz="7200" dirty="0">
                <a:solidFill>
                  <a:srgbClr val="000000"/>
                </a:solidFill>
                <a:latin typeface="Helvetica" panose="020B0604020202020204" pitchFamily="34" charset="0"/>
                <a:cs typeface="Times New Roman" panose="02020603050405020304" pitchFamily="18" charset="0"/>
              </a:rPr>
              <a:t> як Sony, Amazon, LG і IBM, </a:t>
            </a:r>
            <a:r>
              <a:rPr lang="en-GB" sz="7200" dirty="0" err="1">
                <a:solidFill>
                  <a:srgbClr val="000000"/>
                </a:solidFill>
                <a:latin typeface="Helvetica" panose="020B0604020202020204" pitchFamily="34" charset="0"/>
                <a:cs typeface="Times New Roman" panose="02020603050405020304" pitchFamily="18" charset="0"/>
              </a:rPr>
              <a:t>мали</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значну</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присутність</a:t>
            </a:r>
            <a:r>
              <a:rPr lang="en-GB" sz="7200" dirty="0">
                <a:solidFill>
                  <a:srgbClr val="000000"/>
                </a:solidFill>
                <a:latin typeface="Helvetica" panose="020B0604020202020204" pitchFamily="34" charset="0"/>
                <a:cs typeface="Times New Roman" panose="02020603050405020304" pitchFamily="18" charset="0"/>
              </a:rPr>
              <a:t>. </a:t>
            </a:r>
            <a:endParaRPr lang="uk-UA" sz="7200" dirty="0">
              <a:solidFill>
                <a:srgbClr val="000000"/>
              </a:solidFill>
              <a:latin typeface="Helvetica" panose="020B0604020202020204" pitchFamily="34" charset="0"/>
              <a:cs typeface="Times New Roman" panose="02020603050405020304" pitchFamily="18" charset="0"/>
            </a:endParaRPr>
          </a:p>
          <a:p>
            <a:pPr marL="0" indent="0" algn="just">
              <a:lnSpc>
                <a:spcPct val="130000"/>
              </a:lnSpc>
              <a:spcBef>
                <a:spcPts val="750"/>
              </a:spcBef>
              <a:spcAft>
                <a:spcPts val="750"/>
              </a:spcAft>
              <a:buNone/>
            </a:pPr>
            <a:r>
              <a:rPr lang="en-GB" sz="7200" dirty="0" err="1">
                <a:solidFill>
                  <a:srgbClr val="000000"/>
                </a:solidFill>
                <a:latin typeface="Helvetica" panose="020B0604020202020204" pitchFamily="34" charset="0"/>
                <a:cs typeface="Times New Roman" panose="02020603050405020304" pitchFamily="18" charset="0"/>
              </a:rPr>
              <a:t>Автомобільна</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увага</a:t>
            </a:r>
            <a:r>
              <a:rPr lang="en-GB" sz="7200" dirty="0">
                <a:solidFill>
                  <a:srgbClr val="000000"/>
                </a:solidFill>
                <a:latin typeface="Helvetica" panose="020B0604020202020204" pitchFamily="34" charset="0"/>
                <a:cs typeface="Times New Roman" panose="02020603050405020304" pitchFamily="18" charset="0"/>
              </a:rPr>
              <a:t> CES 2024 </a:t>
            </a:r>
            <a:r>
              <a:rPr lang="en-GB" sz="7200" dirty="0" err="1">
                <a:solidFill>
                  <a:srgbClr val="000000"/>
                </a:solidFill>
                <a:latin typeface="Helvetica" panose="020B0604020202020204" pitchFamily="34" charset="0"/>
                <a:cs typeface="Times New Roman" panose="02020603050405020304" pitchFamily="18" charset="0"/>
              </a:rPr>
              <a:t>була</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зосереджена</a:t>
            </a:r>
            <a:r>
              <a:rPr lang="en-GB" sz="7200" dirty="0">
                <a:solidFill>
                  <a:srgbClr val="000000"/>
                </a:solidFill>
                <a:latin typeface="Helvetica" panose="020B0604020202020204" pitchFamily="34" charset="0"/>
                <a:cs typeface="Times New Roman" panose="02020603050405020304" pitchFamily="18" charset="0"/>
              </a:rPr>
              <a:t> на </a:t>
            </a:r>
            <a:r>
              <a:rPr lang="en-GB" sz="7200" dirty="0" err="1">
                <a:solidFill>
                  <a:srgbClr val="000000"/>
                </a:solidFill>
                <a:latin typeface="Helvetica" panose="020B0604020202020204" pitchFamily="34" charset="0"/>
                <a:cs typeface="Times New Roman" panose="02020603050405020304" pitchFamily="18" charset="0"/>
              </a:rPr>
              <a:t>програмно-визначених</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транспортних</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засобах</a:t>
            </a:r>
            <a:r>
              <a:rPr lang="en-GB" sz="7200" dirty="0">
                <a:solidFill>
                  <a:srgbClr val="000000"/>
                </a:solidFill>
                <a:latin typeface="Helvetica" panose="020B0604020202020204" pitchFamily="34" charset="0"/>
                <a:cs typeface="Times New Roman" panose="02020603050405020304" pitchFamily="18" charset="0"/>
              </a:rPr>
              <a:t> та </a:t>
            </a:r>
            <a:r>
              <a:rPr lang="en-GB" sz="7200" dirty="0" err="1">
                <a:solidFill>
                  <a:srgbClr val="000000"/>
                </a:solidFill>
                <a:latin typeface="Helvetica" panose="020B0604020202020204" pitchFamily="34" charset="0"/>
                <a:cs typeface="Times New Roman" panose="02020603050405020304" pitchFamily="18" charset="0"/>
              </a:rPr>
              <a:t>автомобілях</a:t>
            </a:r>
            <a:r>
              <a:rPr lang="en-GB" sz="7200" dirty="0">
                <a:solidFill>
                  <a:srgbClr val="000000"/>
                </a:solidFill>
                <a:latin typeface="Helvetica" panose="020B0604020202020204" pitchFamily="34" charset="0"/>
                <a:cs typeface="Times New Roman" panose="02020603050405020304" pitchFamily="18" charset="0"/>
              </a:rPr>
              <a:t> як </a:t>
            </a:r>
            <a:r>
              <a:rPr lang="en-GB" sz="7200" dirty="0" err="1">
                <a:solidFill>
                  <a:srgbClr val="000000"/>
                </a:solidFill>
                <a:latin typeface="Helvetica" panose="020B0604020202020204" pitchFamily="34" charset="0"/>
                <a:cs typeface="Times New Roman" panose="02020603050405020304" pitchFamily="18" charset="0"/>
              </a:rPr>
              <a:t>підключених</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пристроях</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Експонaнти</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дали</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нам</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змогу</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зазирнути</a:t>
            </a:r>
            <a:r>
              <a:rPr lang="en-GB" sz="7200" dirty="0">
                <a:solidFill>
                  <a:srgbClr val="000000"/>
                </a:solidFill>
                <a:latin typeface="Helvetica" panose="020B0604020202020204" pitchFamily="34" charset="0"/>
                <a:cs typeface="Times New Roman" panose="02020603050405020304" pitchFamily="18" charset="0"/>
              </a:rPr>
              <a:t> в </a:t>
            </a:r>
            <a:r>
              <a:rPr lang="en-GB" sz="7200" dirty="0" err="1">
                <a:solidFill>
                  <a:srgbClr val="000000"/>
                </a:solidFill>
                <a:latin typeface="Helvetica" panose="020B0604020202020204" pitchFamily="34" charset="0"/>
                <a:cs typeface="Times New Roman" panose="02020603050405020304" pitchFamily="18" charset="0"/>
              </a:rPr>
              <a:t>майбутнє</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де</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автомобілі</a:t>
            </a:r>
            <a:r>
              <a:rPr lang="en-GB" sz="7200" dirty="0">
                <a:solidFill>
                  <a:srgbClr val="000000"/>
                </a:solidFill>
                <a:latin typeface="Helvetica" panose="020B0604020202020204" pitchFamily="34" charset="0"/>
                <a:cs typeface="Times New Roman" panose="02020603050405020304" pitchFamily="18" charset="0"/>
              </a:rPr>
              <a:t> можуть </a:t>
            </a:r>
            <a:r>
              <a:rPr lang="en-GB" sz="7200" dirty="0" err="1">
                <a:solidFill>
                  <a:srgbClr val="000000"/>
                </a:solidFill>
                <a:latin typeface="Helvetica" panose="020B0604020202020204" pitchFamily="34" charset="0"/>
                <a:cs typeface="Times New Roman" panose="02020603050405020304" pitchFamily="18" charset="0"/>
              </a:rPr>
              <a:t>стати</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центром</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споживчої</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цифрової</a:t>
            </a:r>
            <a:r>
              <a:rPr lang="en-GB" sz="7200" dirty="0">
                <a:solidFill>
                  <a:srgbClr val="000000"/>
                </a:solidFill>
                <a:latin typeface="Helvetica" panose="020B0604020202020204" pitchFamily="34" charset="0"/>
                <a:cs typeface="Times New Roman" panose="02020603050405020304" pitchFamily="18" charset="0"/>
              </a:rPr>
              <a:t> </a:t>
            </a:r>
            <a:r>
              <a:rPr lang="en-GB" sz="7200" dirty="0" err="1">
                <a:solidFill>
                  <a:srgbClr val="000000"/>
                </a:solidFill>
                <a:latin typeface="Helvetica" panose="020B0604020202020204" pitchFamily="34" charset="0"/>
                <a:cs typeface="Times New Roman" panose="02020603050405020304" pitchFamily="18" charset="0"/>
              </a:rPr>
              <a:t>екосистеми</a:t>
            </a:r>
            <a:endParaRPr lang="en-GB" sz="7200" dirty="0">
              <a:solidFill>
                <a:srgbClr val="000000"/>
              </a:solidFill>
              <a:latin typeface="Helvetica" panose="020B0604020202020204" pitchFamily="34" charset="0"/>
              <a:cs typeface="Times New Roman" panose="02020603050405020304" pitchFamily="18" charset="0"/>
            </a:endParaRPr>
          </a:p>
          <a:p>
            <a:pPr marL="0" indent="0">
              <a:buNone/>
            </a:pPr>
            <a:endParaRPr lang="en-GB" dirty="0"/>
          </a:p>
        </p:txBody>
      </p:sp>
      <p:sp>
        <p:nvSpPr>
          <p:cNvPr id="6" name="TextBox 5">
            <a:extLst>
              <a:ext uri="{FF2B5EF4-FFF2-40B4-BE49-F238E27FC236}">
                <a16:creationId xmlns:a16="http://schemas.microsoft.com/office/drawing/2014/main" id="{00BE1D42-C314-A448-A5E4-5F1167215DF1}"/>
              </a:ext>
            </a:extLst>
          </p:cNvPr>
          <p:cNvSpPr txBox="1"/>
          <p:nvPr/>
        </p:nvSpPr>
        <p:spPr>
          <a:xfrm>
            <a:off x="5848966" y="218468"/>
            <a:ext cx="6187440" cy="369332"/>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Ресурсозберігаючі технології на автомобільному транспорті </a:t>
            </a:r>
            <a:endParaRPr lang="en-GB" dirty="0"/>
          </a:p>
        </p:txBody>
      </p:sp>
      <p:sp>
        <p:nvSpPr>
          <p:cNvPr id="7" name="TextBox 6">
            <a:extLst>
              <a:ext uri="{FF2B5EF4-FFF2-40B4-BE49-F238E27FC236}">
                <a16:creationId xmlns:a16="http://schemas.microsoft.com/office/drawing/2014/main" id="{85EB5BF6-1EF3-5B4B-A162-7D281E53129D}"/>
              </a:ext>
            </a:extLst>
          </p:cNvPr>
          <p:cNvSpPr txBox="1"/>
          <p:nvPr/>
        </p:nvSpPr>
        <p:spPr>
          <a:xfrm>
            <a:off x="4976502" y="6172199"/>
            <a:ext cx="598834" cy="369332"/>
          </a:xfrm>
          <a:prstGeom prst="rect">
            <a:avLst/>
          </a:prstGeom>
          <a:noFill/>
        </p:spPr>
        <p:txBody>
          <a:bodyPr wrap="square">
            <a:spAutoFit/>
          </a:bodyPr>
          <a:lstStyle/>
          <a:p>
            <a:r>
              <a:rPr lang="en-GB" dirty="0"/>
              <a:t>[</a:t>
            </a:r>
            <a:r>
              <a:rPr lang="uk-UA" dirty="0"/>
              <a:t>4</a:t>
            </a:r>
            <a:r>
              <a:rPr lang="en-GB" dirty="0"/>
              <a:t>]</a:t>
            </a:r>
            <a:r>
              <a:rPr lang="uk-UA" dirty="0"/>
              <a:t> </a:t>
            </a:r>
            <a:endParaRPr lang="en-GB" dirty="0"/>
          </a:p>
        </p:txBody>
      </p:sp>
    </p:spTree>
    <p:extLst>
      <p:ext uri="{BB962C8B-B14F-4D97-AF65-F5344CB8AC3E}">
        <p14:creationId xmlns:p14="http://schemas.microsoft.com/office/powerpoint/2010/main" val="3219003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EE598-76F2-31E9-3A6E-BF63CE90851F}"/>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799D8A80-3ED7-E81E-3E18-AB392336738C}"/>
              </a:ext>
            </a:extLst>
          </p:cNvPr>
          <p:cNvSpPr>
            <a:spLocks noGrp="1"/>
          </p:cNvSpPr>
          <p:nvPr>
            <p:ph sz="half" idx="1"/>
          </p:nvPr>
        </p:nvSpPr>
        <p:spPr>
          <a:xfrm>
            <a:off x="1366690" y="2667004"/>
            <a:ext cx="5706012" cy="3160554"/>
          </a:xfrm>
        </p:spPr>
        <p:txBody>
          <a:bodyPr>
            <a:noAutofit/>
          </a:bodyPr>
          <a:lstStyle/>
          <a:p>
            <a:pPr marL="342900" lvl="0" indent="-342900" algn="just">
              <a:lnSpc>
                <a:spcPct val="150000"/>
              </a:lnSpc>
              <a:buClr>
                <a:srgbClr val="202020"/>
              </a:buClr>
              <a:buSzPts val="1150"/>
              <a:buFont typeface="Helvetica" panose="020B0604020202020204" pitchFamily="34" charset="0"/>
              <a:buAutoNum type="arabicPeriod"/>
            </a:pPr>
            <a:r>
              <a:rPr lang="en-GB"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Powering the Future of Automotive through Generative AI: There was no shortage of major OEMs debuting AI-powered technology</a:t>
            </a:r>
            <a:endParaRPr lang="en-GB"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lnSpc>
                <a:spcPct val="150000"/>
              </a:lnSpc>
              <a:buNone/>
            </a:pPr>
            <a:r>
              <a:rPr lang="en-GB" b="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In-Car Personal Assistants</a:t>
            </a:r>
            <a:br>
              <a:rPr lang="en-GB"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br>
            <a:r>
              <a:rPr lang="en-GB"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Volkswagen presented a voice-controlled </a:t>
            </a:r>
            <a:r>
              <a:rPr lang="en-GB"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Chat GPT</a:t>
            </a:r>
            <a:r>
              <a:rPr lang="en-GB"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personal assistant. Mercedes introduced an AI-enabled personal valet activated by saying '</a:t>
            </a:r>
            <a:r>
              <a:rPr lang="en-GB"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Hey Mercedes,' </a:t>
            </a:r>
            <a:r>
              <a:rPr lang="en-GB"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while </a:t>
            </a:r>
            <a:r>
              <a:rPr lang="en-GB"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4"/>
              </a:rPr>
              <a:t>BMW</a:t>
            </a:r>
            <a:r>
              <a:rPr lang="en-GB"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partnered with Amazon for Alexa-enabled capabilities.</a:t>
            </a:r>
            <a:r>
              <a:rPr lang="uk-UA"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endParaRPr lang="en-GB" dirty="0"/>
          </a:p>
        </p:txBody>
      </p:sp>
      <p:sp>
        <p:nvSpPr>
          <p:cNvPr id="4" name="Content Placeholder 3">
            <a:extLst>
              <a:ext uri="{FF2B5EF4-FFF2-40B4-BE49-F238E27FC236}">
                <a16:creationId xmlns:a16="http://schemas.microsoft.com/office/drawing/2014/main" id="{90C692E3-706B-5CD1-B5AF-B62205D1E5F8}"/>
              </a:ext>
            </a:extLst>
          </p:cNvPr>
          <p:cNvSpPr>
            <a:spLocks noGrp="1"/>
          </p:cNvSpPr>
          <p:nvPr>
            <p:ph sz="half" idx="2"/>
          </p:nvPr>
        </p:nvSpPr>
        <p:spPr>
          <a:xfrm>
            <a:off x="7072702" y="2452644"/>
            <a:ext cx="4895056" cy="3933915"/>
          </a:xfrm>
        </p:spPr>
        <p:txBody>
          <a:bodyPr>
            <a:normAutofit fontScale="70000" lnSpcReduction="20000"/>
          </a:bodyPr>
          <a:lstStyle/>
          <a:p>
            <a:pPr marL="342900" lvl="0" indent="-342900" algn="just">
              <a:lnSpc>
                <a:spcPct val="150000"/>
              </a:lnSpc>
              <a:buFont typeface="+mj-lt"/>
              <a:buAutoNum type="arabicPeriod"/>
              <a:tabLst>
                <a:tab pos="457200" algn="l"/>
              </a:tabLst>
            </a:pP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Забезпечення</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майбутнього</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автомобілебудування</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за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допомогою</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генеративного</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штучного</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інтелекту</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Не</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бракувало</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великих</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OEM-</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виробників</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які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дебютували</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з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технологією</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на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основі</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штучного</a:t>
            </a:r>
            <a:r>
              <a:rPr lang="en-GB" sz="1800" b="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інтелекту</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0" algn="l">
              <a:lnSpc>
                <a:spcPct val="150000"/>
              </a:lnSpc>
              <a:buNone/>
            </a:pPr>
            <a:r>
              <a:rPr lang="en-GB" sz="1800" b="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Персональні</a:t>
            </a:r>
            <a:r>
              <a:rPr lang="en-GB" sz="1800" b="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b="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асистенти</a:t>
            </a:r>
            <a:r>
              <a:rPr lang="en-GB" sz="1800" b="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в </a:t>
            </a:r>
            <a:r>
              <a:rPr lang="en-GB" sz="1800" b="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автомобілі</a:t>
            </a:r>
            <a:endParaRPr lang="uk-UA" sz="1800" b="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endParaRPr>
          </a:p>
          <a:p>
            <a:pPr marL="457200" indent="0" algn="l">
              <a:lnSpc>
                <a:spcPct val="150000"/>
              </a:lnSpc>
              <a:buNone/>
            </a:pP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Volkswagen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представив</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персонального</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помічника</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Chat GPT з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голосовим</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 </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управлінням</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Mercedes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представив</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персонального</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паркувальника</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з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підтримкою</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штучного</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інтелекту</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який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активується</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словами</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Привіт</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Мерседес</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а </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4"/>
              </a:rPr>
              <a:t>BMW</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співпрацює</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з Amazon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для</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можливостей</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з </a:t>
            </a:r>
            <a:r>
              <a:rPr lang="en-GB" sz="1800" i="1" kern="100" dirty="0" err="1">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підтримкою</a:t>
            </a:r>
            <a:r>
              <a:rPr lang="en-GB" sz="1800" i="1" kern="100" dirty="0">
                <a:solidFill>
                  <a:srgbClr val="222222"/>
                </a:solidFill>
                <a:effectLst/>
                <a:latin typeface="Helvetica" panose="020B0604020202020204" pitchFamily="34" charset="0"/>
                <a:ea typeface="Calibri" panose="020F0502020204030204" pitchFamily="34" charset="0"/>
                <a:cs typeface="Times New Roman" panose="02020603050405020304" pitchFamily="18" charset="0"/>
              </a:rPr>
              <a:t> Alexa.</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pic>
        <p:nvPicPr>
          <p:cNvPr id="16" name="Picture 15">
            <a:extLst>
              <a:ext uri="{FF2B5EF4-FFF2-40B4-BE49-F238E27FC236}">
                <a16:creationId xmlns:a16="http://schemas.microsoft.com/office/drawing/2014/main" id="{4ABEF21D-939C-C870-C527-09085D39CDC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40656" y="1030447"/>
            <a:ext cx="5731510" cy="882015"/>
          </a:xfrm>
          <a:prstGeom prst="rect">
            <a:avLst/>
          </a:prstGeom>
          <a:noFill/>
          <a:ln>
            <a:noFill/>
          </a:ln>
        </p:spPr>
      </p:pic>
      <p:sp>
        <p:nvSpPr>
          <p:cNvPr id="17" name="TextBox 16">
            <a:extLst>
              <a:ext uri="{FF2B5EF4-FFF2-40B4-BE49-F238E27FC236}">
                <a16:creationId xmlns:a16="http://schemas.microsoft.com/office/drawing/2014/main" id="{62888D32-9B59-9D4D-3D6D-28FEB177A21E}"/>
              </a:ext>
            </a:extLst>
          </p:cNvPr>
          <p:cNvSpPr txBox="1"/>
          <p:nvPr/>
        </p:nvSpPr>
        <p:spPr>
          <a:xfrm>
            <a:off x="5224298" y="6172200"/>
            <a:ext cx="598834" cy="369332"/>
          </a:xfrm>
          <a:prstGeom prst="rect">
            <a:avLst/>
          </a:prstGeom>
          <a:noFill/>
        </p:spPr>
        <p:txBody>
          <a:bodyPr wrap="square">
            <a:spAutoFit/>
          </a:bodyPr>
          <a:lstStyle/>
          <a:p>
            <a:r>
              <a:rPr lang="en-GB" dirty="0"/>
              <a:t>[</a:t>
            </a:r>
            <a:r>
              <a:rPr lang="uk-UA" dirty="0"/>
              <a:t>4</a:t>
            </a:r>
            <a:r>
              <a:rPr lang="en-GB" dirty="0"/>
              <a:t>]</a:t>
            </a:r>
            <a:r>
              <a:rPr lang="uk-UA" dirty="0"/>
              <a:t> </a:t>
            </a:r>
            <a:endParaRPr lang="en-GB" dirty="0"/>
          </a:p>
        </p:txBody>
      </p:sp>
    </p:spTree>
    <p:extLst>
      <p:ext uri="{BB962C8B-B14F-4D97-AF65-F5344CB8AC3E}">
        <p14:creationId xmlns:p14="http://schemas.microsoft.com/office/powerpoint/2010/main" val="645603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B6AF-F4CE-3B0E-19C5-3AD12A7A847D}"/>
              </a:ext>
            </a:extLst>
          </p:cNvPr>
          <p:cNvSpPr>
            <a:spLocks noGrp="1"/>
          </p:cNvSpPr>
          <p:nvPr>
            <p:ph type="title"/>
          </p:nvPr>
        </p:nvSpPr>
        <p:spPr/>
        <p:txBody>
          <a:bodyPr/>
          <a:lstStyle/>
          <a:p>
            <a:endParaRPr lang="en-GB" dirty="0"/>
          </a:p>
        </p:txBody>
      </p:sp>
      <p:graphicFrame>
        <p:nvGraphicFramePr>
          <p:cNvPr id="9" name="Content Placeholder 8">
            <a:extLst>
              <a:ext uri="{FF2B5EF4-FFF2-40B4-BE49-F238E27FC236}">
                <a16:creationId xmlns:a16="http://schemas.microsoft.com/office/drawing/2014/main" id="{9D5B8B66-F015-3890-AAF9-ABDF3961D409}"/>
              </a:ext>
            </a:extLst>
          </p:cNvPr>
          <p:cNvGraphicFramePr>
            <a:graphicFrameLocks noGrp="1"/>
          </p:cNvGraphicFramePr>
          <p:nvPr>
            <p:ph sz="half" idx="1"/>
            <p:extLst>
              <p:ext uri="{D42A27DB-BD31-4B8C-83A1-F6EECF244321}">
                <p14:modId xmlns:p14="http://schemas.microsoft.com/office/powerpoint/2010/main" val="3905530033"/>
              </p:ext>
            </p:extLst>
          </p:nvPr>
        </p:nvGraphicFramePr>
        <p:xfrm>
          <a:off x="1134533" y="2525086"/>
          <a:ext cx="5244042" cy="3758268"/>
        </p:xfrm>
        <a:graphic>
          <a:graphicData uri="http://schemas.openxmlformats.org/drawingml/2006/table">
            <a:tbl>
              <a:tblPr>
                <a:tableStyleId>{5C22544A-7EE6-4342-B048-85BDC9FD1C3A}</a:tableStyleId>
              </a:tblPr>
              <a:tblGrid>
                <a:gridCol w="5244042">
                  <a:extLst>
                    <a:ext uri="{9D8B030D-6E8A-4147-A177-3AD203B41FA5}">
                      <a16:colId xmlns:a16="http://schemas.microsoft.com/office/drawing/2014/main" val="3448025797"/>
                    </a:ext>
                  </a:extLst>
                </a:gridCol>
              </a:tblGrid>
              <a:tr h="3758268">
                <a:tc>
                  <a:txBody>
                    <a:bodyPr/>
                    <a:lstStyle/>
                    <a:p>
                      <a:pPr marL="342900" lvl="0" indent="-342900" algn="just">
                        <a:lnSpc>
                          <a:spcPts val="1800"/>
                        </a:lnSpc>
                        <a:buFont typeface="Symbol" panose="05050102010706020507" pitchFamily="18" charset="2"/>
                        <a:buChar char=""/>
                      </a:pPr>
                      <a:endParaRPr lang="uk-UA" sz="1800" i="1" kern="100" cap="none" dirty="0">
                        <a:solidFill>
                          <a:srgbClr val="202020"/>
                        </a:solidFill>
                        <a:effectLst/>
                        <a:latin typeface="Helvetica" panose="020B0604020202020204" pitchFamily="34" charset="0"/>
                        <a:cs typeface="Times New Roman" panose="02020603050405020304" pitchFamily="18" charset="0"/>
                      </a:endParaRPr>
                    </a:p>
                    <a:p>
                      <a:pPr marL="342900" lvl="0" indent="-342900" algn="just">
                        <a:lnSpc>
                          <a:spcPts val="1800"/>
                        </a:lnSpc>
                        <a:buFont typeface="Symbol" panose="05050102010706020507" pitchFamily="18" charset="2"/>
                        <a:buChar char=""/>
                      </a:pPr>
                      <a:endParaRPr lang="uk-UA" sz="1800" i="1" kern="100" cap="none" dirty="0">
                        <a:solidFill>
                          <a:srgbClr val="202020"/>
                        </a:solidFill>
                        <a:effectLst/>
                        <a:latin typeface="Helvetica" panose="020B0604020202020204" pitchFamily="34" charset="0"/>
                        <a:cs typeface="Times New Roman" panose="02020603050405020304" pitchFamily="18" charset="0"/>
                      </a:endParaRPr>
                    </a:p>
                    <a:p>
                      <a:pPr marL="0" lvl="0" indent="0" algn="just">
                        <a:lnSpc>
                          <a:spcPts val="1800"/>
                        </a:lnSpc>
                        <a:buFont typeface="Symbol" panose="05050102010706020507" pitchFamily="18" charset="2"/>
                        <a:buNone/>
                      </a:pPr>
                      <a:r>
                        <a:rPr lang="uk-UA" sz="1800" i="1" kern="100" cap="none" dirty="0">
                          <a:solidFill>
                            <a:srgbClr val="202020"/>
                          </a:solidFill>
                          <a:effectLst/>
                          <a:latin typeface="Helvetica" panose="020B0604020202020204" pitchFamily="34" charset="0"/>
                          <a:cs typeface="Times New Roman" panose="02020603050405020304" pitchFamily="18" charset="0"/>
                        </a:rPr>
                        <a:t>2. </a:t>
                      </a:r>
                      <a:r>
                        <a:rPr lang="en-GB" sz="1800" i="1" kern="100" cap="none" dirty="0">
                          <a:solidFill>
                            <a:srgbClr val="202020"/>
                          </a:solidFill>
                          <a:effectLst/>
                          <a:latin typeface="Helvetica" panose="020B0604020202020204" pitchFamily="34" charset="0"/>
                          <a:cs typeface="Times New Roman" panose="02020603050405020304" pitchFamily="18" charset="0"/>
                        </a:rPr>
                        <a:t>Entertainment &amp; Leisure: </a:t>
                      </a:r>
                      <a:endParaRPr lang="uk-UA" sz="1800" i="1" kern="100" cap="none" dirty="0">
                        <a:solidFill>
                          <a:srgbClr val="202020"/>
                        </a:solidFill>
                        <a:effectLst/>
                        <a:latin typeface="Helvetica" panose="020B0604020202020204" pitchFamily="34" charset="0"/>
                        <a:cs typeface="Times New Roman" panose="02020603050405020304" pitchFamily="18" charset="0"/>
                      </a:endParaRPr>
                    </a:p>
                    <a:p>
                      <a:pPr marL="0" lvl="0" indent="0" algn="just">
                        <a:lnSpc>
                          <a:spcPts val="1800"/>
                        </a:lnSpc>
                        <a:buFont typeface="Symbol" panose="05050102010706020507" pitchFamily="18" charset="2"/>
                        <a:buNone/>
                      </a:pPr>
                      <a:endParaRPr lang="uk-UA" sz="1800" i="1" kern="100" cap="none" dirty="0">
                        <a:solidFill>
                          <a:srgbClr val="202020"/>
                        </a:solidFill>
                        <a:effectLst/>
                        <a:latin typeface="Helvetica" panose="020B0604020202020204" pitchFamily="34" charset="0"/>
                        <a:cs typeface="Times New Roman" panose="02020603050405020304" pitchFamily="18" charset="0"/>
                      </a:endParaRPr>
                    </a:p>
                    <a:p>
                      <a:pPr marL="0" lvl="0" indent="0" algn="just">
                        <a:lnSpc>
                          <a:spcPts val="1800"/>
                        </a:lnSpc>
                        <a:buFont typeface="Symbol" panose="05050102010706020507" pitchFamily="18" charset="2"/>
                        <a:buNone/>
                      </a:pPr>
                      <a:r>
                        <a:rPr lang="en-GB" sz="1800" i="1" kern="100" cap="none" dirty="0">
                          <a:solidFill>
                            <a:srgbClr val="202020"/>
                          </a:solidFill>
                          <a:effectLst/>
                          <a:latin typeface="Helvetica" panose="020B0604020202020204" pitchFamily="34" charset="0"/>
                          <a:cs typeface="Times New Roman" panose="02020603050405020304" pitchFamily="18" charset="0"/>
                        </a:rPr>
                        <a:t>Sony and Honda's joint venture, the </a:t>
                      </a:r>
                      <a:r>
                        <a:rPr lang="en-GB" sz="1800" i="1" kern="100" cap="none" dirty="0" err="1">
                          <a:solidFill>
                            <a:srgbClr val="202020"/>
                          </a:solidFill>
                          <a:effectLst/>
                          <a:latin typeface="Helvetica" panose="020B06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Afeela</a:t>
                      </a:r>
                      <a:r>
                        <a:rPr lang="en-GB" sz="1800" i="1" kern="100" cap="none" dirty="0">
                          <a:solidFill>
                            <a:srgbClr val="202020"/>
                          </a:solidFill>
                          <a:effectLst/>
                          <a:latin typeface="Helvetica" panose="020B0604020202020204" pitchFamily="34" charset="0"/>
                          <a:cs typeface="Times New Roman" panose="02020603050405020304" pitchFamily="18" charset="0"/>
                        </a:rPr>
                        <a:t> concept, emphasized software contributions and partnerships. This car comes equipped with PlayStation on the dash and can be driven by a PlayStation controller.</a:t>
                      </a:r>
                      <a:endParaRPr lang="en-GB" sz="1800" i="1" kern="100" cap="none"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endParaRPr>
                    </a:p>
                  </a:txBody>
                  <a:tcPr marL="13959" marR="13959" marT="0" marB="0"/>
                </a:tc>
                <a:extLst>
                  <a:ext uri="{0D108BD9-81ED-4DB2-BD59-A6C34878D82A}">
                    <a16:rowId xmlns:a16="http://schemas.microsoft.com/office/drawing/2014/main" val="1990304720"/>
                  </a:ext>
                </a:extLst>
              </a:tr>
            </a:tbl>
          </a:graphicData>
        </a:graphic>
      </p:graphicFrame>
      <p:sp>
        <p:nvSpPr>
          <p:cNvPr id="4" name="Content Placeholder 3">
            <a:extLst>
              <a:ext uri="{FF2B5EF4-FFF2-40B4-BE49-F238E27FC236}">
                <a16:creationId xmlns:a16="http://schemas.microsoft.com/office/drawing/2014/main" id="{2B33F4C6-4DBE-E3A8-1C2E-4A6580D2D016}"/>
              </a:ext>
            </a:extLst>
          </p:cNvPr>
          <p:cNvSpPr>
            <a:spLocks noGrp="1"/>
          </p:cNvSpPr>
          <p:nvPr>
            <p:ph sz="half" idx="2"/>
          </p:nvPr>
        </p:nvSpPr>
        <p:spPr>
          <a:xfrm>
            <a:off x="6607967" y="2667000"/>
            <a:ext cx="4895056" cy="2584508"/>
          </a:xfrm>
        </p:spPr>
        <p:txBody>
          <a:bodyPr>
            <a:normAutofit/>
          </a:bodyPr>
          <a:lstStyle/>
          <a:p>
            <a:pPr marL="0" lvl="0" indent="0" algn="just">
              <a:lnSpc>
                <a:spcPts val="1800"/>
              </a:lnSpc>
              <a:buNone/>
              <a:tabLst>
                <a:tab pos="457200" algn="l"/>
              </a:tabLst>
            </a:pPr>
            <a:endParaRPr lang="uk-UA" sz="1800" b="1" kern="0" dirty="0">
              <a:solidFill>
                <a:srgbClr val="202020"/>
              </a:solidFill>
              <a:effectLst/>
              <a:latin typeface="Helvetica" panose="020B0604020202020204" pitchFamily="34" charset="0"/>
              <a:ea typeface="Times New Roman" panose="02020603050405020304" pitchFamily="18" charset="0"/>
              <a:cs typeface="Times New Roman" panose="02020603050405020304" pitchFamily="18" charset="0"/>
            </a:endParaRPr>
          </a:p>
          <a:p>
            <a:pPr marL="0" lvl="0" indent="0" algn="just">
              <a:lnSpc>
                <a:spcPts val="1800"/>
              </a:lnSpc>
              <a:buNone/>
              <a:tabLst>
                <a:tab pos="457200" algn="l"/>
              </a:tabLst>
            </a:pPr>
            <a:r>
              <a:rPr lang="uk-UA" sz="1800" b="1" kern="0" dirty="0">
                <a:solidFill>
                  <a:srgbClr val="202020"/>
                </a:solidFill>
                <a:effectLst/>
                <a:latin typeface="Helvetica" panose="020B0604020202020204" pitchFamily="34" charset="0"/>
                <a:ea typeface="Times New Roman" panose="02020603050405020304" pitchFamily="18" charset="0"/>
                <a:cs typeface="Times New Roman" panose="02020603050405020304" pitchFamily="18" charset="0"/>
              </a:rPr>
              <a:t>2. </a:t>
            </a:r>
            <a:r>
              <a:rPr lang="en-GB" sz="1800" b="1" kern="0" dirty="0" err="1">
                <a:solidFill>
                  <a:srgbClr val="202020"/>
                </a:solidFill>
                <a:effectLst/>
                <a:latin typeface="Helvetica" panose="020B0604020202020204" pitchFamily="34" charset="0"/>
                <a:ea typeface="Times New Roman" panose="02020603050405020304" pitchFamily="18" charset="0"/>
                <a:cs typeface="Times New Roman" panose="02020603050405020304" pitchFamily="18" charset="0"/>
              </a:rPr>
              <a:t>Розваги</a:t>
            </a:r>
            <a:r>
              <a:rPr lang="en-GB" sz="1800" b="1" kern="0" dirty="0">
                <a:solidFill>
                  <a:srgbClr val="202020"/>
                </a:solidFill>
                <a:effectLst/>
                <a:latin typeface="Helvetica" panose="020B0604020202020204" pitchFamily="34" charset="0"/>
                <a:ea typeface="Times New Roman" panose="02020603050405020304" pitchFamily="18" charset="0"/>
                <a:cs typeface="Times New Roman" panose="02020603050405020304" pitchFamily="18" charset="0"/>
              </a:rPr>
              <a:t> та </a:t>
            </a:r>
            <a:r>
              <a:rPr lang="en-GB" sz="1800" b="1" kern="0" dirty="0" err="1">
                <a:solidFill>
                  <a:srgbClr val="202020"/>
                </a:solidFill>
                <a:effectLst/>
                <a:latin typeface="Helvetica" panose="020B0604020202020204" pitchFamily="34" charset="0"/>
                <a:ea typeface="Times New Roman" panose="02020603050405020304" pitchFamily="18" charset="0"/>
                <a:cs typeface="Times New Roman" panose="02020603050405020304" pitchFamily="18" charset="0"/>
              </a:rPr>
              <a:t>дозвілля</a:t>
            </a:r>
            <a:r>
              <a:rPr lang="en-GB" sz="1800" b="1" kern="0" dirty="0">
                <a:solidFill>
                  <a:srgbClr val="202020"/>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uk-UA" sz="1800" b="1" kern="0" dirty="0">
              <a:solidFill>
                <a:srgbClr val="202020"/>
              </a:solidFill>
              <a:effectLst/>
              <a:latin typeface="Helvetica" panose="020B0604020202020204" pitchFamily="34" charset="0"/>
              <a:ea typeface="Times New Roman" panose="02020603050405020304" pitchFamily="18" charset="0"/>
              <a:cs typeface="Times New Roman" panose="02020603050405020304" pitchFamily="18" charset="0"/>
            </a:endParaRPr>
          </a:p>
          <a:p>
            <a:pPr marL="0" lvl="0" indent="0" algn="just">
              <a:lnSpc>
                <a:spcPts val="1800"/>
              </a:lnSpc>
              <a:buNone/>
              <a:tabLst>
                <a:tab pos="457200" algn="l"/>
              </a:tabLst>
            </a:pP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Спільне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підприємство</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Sony та Honda,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концепт</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Afeela</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наголошував</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на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внесках</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у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програмне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забезпечення</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та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партнерстві</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Цей</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автомобіль</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оснащений</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PlayStation на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приладовій</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панелі</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і може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керуватися</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за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допомогою</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контролера</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PlayStation.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10" name="Picture 9">
            <a:extLst>
              <a:ext uri="{FF2B5EF4-FFF2-40B4-BE49-F238E27FC236}">
                <a16:creationId xmlns:a16="http://schemas.microsoft.com/office/drawing/2014/main" id="{8F0C6049-474E-840E-0FDF-5CA903F2B50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40656" y="1030447"/>
            <a:ext cx="5731510" cy="882015"/>
          </a:xfrm>
          <a:prstGeom prst="rect">
            <a:avLst/>
          </a:prstGeom>
          <a:noFill/>
          <a:ln>
            <a:noFill/>
          </a:ln>
        </p:spPr>
      </p:pic>
      <p:sp>
        <p:nvSpPr>
          <p:cNvPr id="11" name="TextBox 10">
            <a:extLst>
              <a:ext uri="{FF2B5EF4-FFF2-40B4-BE49-F238E27FC236}">
                <a16:creationId xmlns:a16="http://schemas.microsoft.com/office/drawing/2014/main" id="{2ACB0B4A-30F4-FE95-2FC4-FFCA2F354B9D}"/>
              </a:ext>
            </a:extLst>
          </p:cNvPr>
          <p:cNvSpPr txBox="1"/>
          <p:nvPr/>
        </p:nvSpPr>
        <p:spPr>
          <a:xfrm>
            <a:off x="8039188" y="6098688"/>
            <a:ext cx="598834" cy="369332"/>
          </a:xfrm>
          <a:prstGeom prst="rect">
            <a:avLst/>
          </a:prstGeom>
          <a:noFill/>
        </p:spPr>
        <p:txBody>
          <a:bodyPr wrap="square">
            <a:spAutoFit/>
          </a:bodyPr>
          <a:lstStyle/>
          <a:p>
            <a:r>
              <a:rPr lang="en-GB" dirty="0"/>
              <a:t>[</a:t>
            </a:r>
            <a:r>
              <a:rPr lang="uk-UA" dirty="0"/>
              <a:t>4</a:t>
            </a:r>
            <a:r>
              <a:rPr lang="en-GB" dirty="0"/>
              <a:t>]</a:t>
            </a:r>
            <a:r>
              <a:rPr lang="uk-UA" dirty="0"/>
              <a:t> </a:t>
            </a:r>
            <a:endParaRPr lang="en-GB" dirty="0"/>
          </a:p>
        </p:txBody>
      </p:sp>
    </p:spTree>
    <p:extLst>
      <p:ext uri="{BB962C8B-B14F-4D97-AF65-F5344CB8AC3E}">
        <p14:creationId xmlns:p14="http://schemas.microsoft.com/office/powerpoint/2010/main" val="608522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72F7F-E093-B3DD-2BAC-A1F51748C805}"/>
              </a:ext>
            </a:extLst>
          </p:cNvPr>
          <p:cNvSpPr>
            <a:spLocks noGrp="1"/>
          </p:cNvSpPr>
          <p:nvPr>
            <p:ph type="title"/>
          </p:nvPr>
        </p:nvSpPr>
        <p:spPr/>
        <p:txBody>
          <a:bodyPr/>
          <a:lstStyle/>
          <a:p>
            <a:r>
              <a:rPr lang="en-GB" dirty="0"/>
              <a:t>Inspiration and Innovation </a:t>
            </a:r>
          </a:p>
        </p:txBody>
      </p:sp>
      <p:graphicFrame>
        <p:nvGraphicFramePr>
          <p:cNvPr id="4" name="Content Placeholder 3">
            <a:extLst>
              <a:ext uri="{FF2B5EF4-FFF2-40B4-BE49-F238E27FC236}">
                <a16:creationId xmlns:a16="http://schemas.microsoft.com/office/drawing/2014/main" id="{607E830E-BF9D-3E13-C7A3-1DD0D959DDFF}"/>
              </a:ext>
            </a:extLst>
          </p:cNvPr>
          <p:cNvGraphicFramePr>
            <a:graphicFrameLocks noGrp="1"/>
          </p:cNvGraphicFramePr>
          <p:nvPr>
            <p:ph idx="1"/>
            <p:extLst>
              <p:ext uri="{D42A27DB-BD31-4B8C-83A1-F6EECF244321}">
                <p14:modId xmlns:p14="http://schemas.microsoft.com/office/powerpoint/2010/main" val="85888005"/>
              </p:ext>
            </p:extLst>
          </p:nvPr>
        </p:nvGraphicFramePr>
        <p:xfrm>
          <a:off x="1610147" y="2007765"/>
          <a:ext cx="10018712" cy="1568741"/>
        </p:xfrm>
        <a:graphic>
          <a:graphicData uri="http://schemas.openxmlformats.org/drawingml/2006/table">
            <a:tbl>
              <a:tblPr>
                <a:tableStyleId>{5C22544A-7EE6-4342-B048-85BDC9FD1C3A}</a:tableStyleId>
              </a:tblPr>
              <a:tblGrid>
                <a:gridCol w="10018712">
                  <a:extLst>
                    <a:ext uri="{9D8B030D-6E8A-4147-A177-3AD203B41FA5}">
                      <a16:colId xmlns:a16="http://schemas.microsoft.com/office/drawing/2014/main" val="4030243980"/>
                    </a:ext>
                  </a:extLst>
                </a:gridCol>
              </a:tblGrid>
              <a:tr h="1568741">
                <a:tc>
                  <a:txBody>
                    <a:bodyPr/>
                    <a:lstStyle/>
                    <a:p>
                      <a:pPr marL="0" lvl="0" indent="0" algn="just">
                        <a:lnSpc>
                          <a:spcPts val="1800"/>
                        </a:lnSpc>
                        <a:buClr>
                          <a:srgbClr val="202020"/>
                        </a:buClr>
                        <a:buSzPts val="1150"/>
                        <a:buFont typeface="Helvetica" panose="020B0604020202020204" pitchFamily="34" charset="0"/>
                        <a:buNone/>
                      </a:pPr>
                      <a:r>
                        <a:rPr lang="uk-UA" sz="1100" kern="100" dirty="0">
                          <a:effectLst/>
                        </a:rPr>
                        <a:t>3. </a:t>
                      </a:r>
                      <a:r>
                        <a:rPr lang="en-GB" sz="1100" kern="100" dirty="0">
                          <a:effectLst/>
                        </a:rPr>
                        <a:t>Inspiration &amp; Innovation: </a:t>
                      </a:r>
                      <a:r>
                        <a:rPr lang="en-GB" sz="1100" b="1" kern="100" dirty="0">
                          <a:effectLst/>
                        </a:rPr>
                        <a:t>Beyond AI and connected cars, there were other automotive executions that excited and inspired</a:t>
                      </a:r>
                    </a:p>
                    <a:p>
                      <a:pPr marL="342900" lvl="0" indent="-342900" algn="just">
                        <a:lnSpc>
                          <a:spcPts val="1800"/>
                        </a:lnSpc>
                        <a:buFont typeface="Symbol" panose="05050102010706020507" pitchFamily="18" charset="2"/>
                        <a:buChar char=""/>
                      </a:pPr>
                      <a:r>
                        <a:rPr lang="en-GB" sz="1050" kern="100" dirty="0">
                          <a:effectLst/>
                        </a:rPr>
                        <a:t>Hyundai’s </a:t>
                      </a:r>
                      <a:r>
                        <a:rPr lang="en-GB" sz="1050" u="sng" kern="100" dirty="0">
                          <a:effectLst/>
                          <a:hlinkClick r:id="rId2"/>
                        </a:rPr>
                        <a:t>“Ease Every Way”</a:t>
                      </a:r>
                      <a:r>
                        <a:rPr lang="en-GB" sz="1050" kern="100" dirty="0">
                          <a:effectLst/>
                        </a:rPr>
                        <a:t> exhibit was one of the largest spaces at CES. They had a well-branded enclosed area that could only be understood if you were willing to wait in line. This created an exclusive feel and created massive demand, with wait times exceeding 1 hour. Once inside, they focused on innovation through hydrogen energy and AI for human-centric life.</a:t>
                      </a:r>
                      <a:endParaRPr lang="en-GB" sz="1100" kern="100" dirty="0">
                        <a:effectLst/>
                      </a:endParaRPr>
                    </a:p>
                    <a:p>
                      <a:pPr marL="342900" lvl="0" indent="-342900" algn="just">
                        <a:lnSpc>
                          <a:spcPts val="1800"/>
                        </a:lnSpc>
                        <a:buFont typeface="Symbol" panose="05050102010706020507" pitchFamily="18" charset="2"/>
                        <a:buChar char=""/>
                      </a:pPr>
                      <a:r>
                        <a:rPr lang="en-GB" sz="1050" kern="100" dirty="0">
                          <a:effectLst/>
                        </a:rPr>
                        <a:t>While much of CES is about glitz and glam, sometimes the most practical innovations are the ones that capture the most attention. This was the case with </a:t>
                      </a:r>
                      <a:r>
                        <a:rPr lang="en-GB" sz="1050" u="sng" kern="100" dirty="0">
                          <a:effectLst/>
                          <a:hlinkClick r:id="rId3"/>
                        </a:rPr>
                        <a:t>Hyundai’s </a:t>
                      </a:r>
                      <a:r>
                        <a:rPr lang="en-GB" sz="1050" u="sng" kern="100" dirty="0" err="1">
                          <a:effectLst/>
                          <a:hlinkClick r:id="rId3"/>
                        </a:rPr>
                        <a:t>Mobion</a:t>
                      </a:r>
                      <a:r>
                        <a:rPr lang="en-GB" sz="1050" u="sng" kern="100" dirty="0">
                          <a:effectLst/>
                          <a:hlinkClick r:id="rId3"/>
                        </a:rPr>
                        <a:t> EV</a:t>
                      </a:r>
                      <a:r>
                        <a:rPr lang="en-GB" sz="1050" kern="100" dirty="0">
                          <a:effectLst/>
                        </a:rPr>
                        <a:t> concept with e-Corner steering technology. The car can move laterally, drive diagonally, and perform a stationary 360-degree turn.</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tc>
                <a:extLst>
                  <a:ext uri="{0D108BD9-81ED-4DB2-BD59-A6C34878D82A}">
                    <a16:rowId xmlns:a16="http://schemas.microsoft.com/office/drawing/2014/main" val="3405161473"/>
                  </a:ext>
                </a:extLst>
              </a:tr>
            </a:tbl>
          </a:graphicData>
        </a:graphic>
      </p:graphicFrame>
      <p:pic>
        <p:nvPicPr>
          <p:cNvPr id="5" name="Picture 4">
            <a:extLst>
              <a:ext uri="{FF2B5EF4-FFF2-40B4-BE49-F238E27FC236}">
                <a16:creationId xmlns:a16="http://schemas.microsoft.com/office/drawing/2014/main" id="{74AF64F4-7651-71A2-E995-5DF3589A988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4432" y="3636645"/>
            <a:ext cx="5739130" cy="3221355"/>
          </a:xfrm>
          <a:prstGeom prst="rect">
            <a:avLst/>
          </a:prstGeom>
          <a:noFill/>
          <a:ln>
            <a:noFill/>
          </a:ln>
        </p:spPr>
      </p:pic>
      <p:sp>
        <p:nvSpPr>
          <p:cNvPr id="7" name="TextBox 6">
            <a:extLst>
              <a:ext uri="{FF2B5EF4-FFF2-40B4-BE49-F238E27FC236}">
                <a16:creationId xmlns:a16="http://schemas.microsoft.com/office/drawing/2014/main" id="{4955A8DC-0AAE-2871-AFAD-949BE1679EC2}"/>
              </a:ext>
            </a:extLst>
          </p:cNvPr>
          <p:cNvSpPr txBox="1"/>
          <p:nvPr/>
        </p:nvSpPr>
        <p:spPr>
          <a:xfrm>
            <a:off x="8815868" y="4529139"/>
            <a:ext cx="2489434" cy="369332"/>
          </a:xfrm>
          <a:prstGeom prst="rect">
            <a:avLst/>
          </a:prstGeom>
          <a:noFill/>
        </p:spPr>
        <p:txBody>
          <a:bodyPr wrap="square">
            <a:spAutoFit/>
          </a:bodyPr>
          <a:lstStyle/>
          <a:p>
            <a:r>
              <a:rPr lang="en-GB" sz="1800" u="sng" kern="100" dirty="0">
                <a:effectLst/>
                <a:hlinkClick r:id="rId3"/>
              </a:rPr>
              <a:t>Hyundai’s </a:t>
            </a:r>
            <a:r>
              <a:rPr lang="en-GB" sz="1800" u="sng" kern="100" dirty="0" err="1">
                <a:effectLst/>
                <a:hlinkClick r:id="rId3"/>
              </a:rPr>
              <a:t>Mobion</a:t>
            </a:r>
            <a:r>
              <a:rPr lang="en-GB" sz="1800" u="sng" kern="100" dirty="0">
                <a:effectLst/>
                <a:hlinkClick r:id="rId3"/>
              </a:rPr>
              <a:t> EV</a:t>
            </a:r>
            <a:r>
              <a:rPr lang="en-GB" sz="1800" kern="100" dirty="0">
                <a:effectLst/>
              </a:rPr>
              <a:t> </a:t>
            </a:r>
            <a:endParaRPr lang="en-GB" dirty="0"/>
          </a:p>
        </p:txBody>
      </p:sp>
      <p:pic>
        <p:nvPicPr>
          <p:cNvPr id="8" name="Picture 7">
            <a:extLst>
              <a:ext uri="{FF2B5EF4-FFF2-40B4-BE49-F238E27FC236}">
                <a16:creationId xmlns:a16="http://schemas.microsoft.com/office/drawing/2014/main" id="{123557FD-6566-C408-1119-E79F07BA903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49926" y="244792"/>
            <a:ext cx="5731510" cy="882015"/>
          </a:xfrm>
          <a:prstGeom prst="rect">
            <a:avLst/>
          </a:prstGeom>
          <a:noFill/>
          <a:ln>
            <a:noFill/>
          </a:ln>
        </p:spPr>
      </p:pic>
      <p:sp>
        <p:nvSpPr>
          <p:cNvPr id="9" name="TextBox 8">
            <a:extLst>
              <a:ext uri="{FF2B5EF4-FFF2-40B4-BE49-F238E27FC236}">
                <a16:creationId xmlns:a16="http://schemas.microsoft.com/office/drawing/2014/main" id="{F2B41008-D611-CE2A-3D95-2E4173E6F4E7}"/>
              </a:ext>
            </a:extLst>
          </p:cNvPr>
          <p:cNvSpPr txBox="1"/>
          <p:nvPr/>
        </p:nvSpPr>
        <p:spPr>
          <a:xfrm>
            <a:off x="9544431" y="6051603"/>
            <a:ext cx="598834" cy="369332"/>
          </a:xfrm>
          <a:prstGeom prst="rect">
            <a:avLst/>
          </a:prstGeom>
          <a:noFill/>
        </p:spPr>
        <p:txBody>
          <a:bodyPr wrap="square">
            <a:spAutoFit/>
          </a:bodyPr>
          <a:lstStyle/>
          <a:p>
            <a:r>
              <a:rPr lang="en-GB" dirty="0"/>
              <a:t>[</a:t>
            </a:r>
            <a:r>
              <a:rPr lang="uk-UA" dirty="0"/>
              <a:t>4</a:t>
            </a:r>
            <a:r>
              <a:rPr lang="en-GB" dirty="0"/>
              <a:t>]</a:t>
            </a:r>
            <a:r>
              <a:rPr lang="uk-UA" dirty="0"/>
              <a:t> </a:t>
            </a:r>
            <a:endParaRPr lang="en-GB" dirty="0"/>
          </a:p>
        </p:txBody>
      </p:sp>
    </p:spTree>
    <p:extLst>
      <p:ext uri="{BB962C8B-B14F-4D97-AF65-F5344CB8AC3E}">
        <p14:creationId xmlns:p14="http://schemas.microsoft.com/office/powerpoint/2010/main" val="393197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5E04A-7CA5-EB9D-271F-0F5A779F6C4A}"/>
              </a:ext>
            </a:extLst>
          </p:cNvPr>
          <p:cNvSpPr>
            <a:spLocks noGrp="1"/>
          </p:cNvSpPr>
          <p:nvPr>
            <p:ph type="title"/>
          </p:nvPr>
        </p:nvSpPr>
        <p:spPr/>
        <p:txBody>
          <a:bodyPr/>
          <a:lstStyle/>
          <a:p>
            <a:r>
              <a:rPr lang="uk-UA" dirty="0"/>
              <a:t>Літаючий автомобіль від компанії </a:t>
            </a:r>
            <a:r>
              <a:rPr lang="en-GB"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Peng </a:t>
            </a:r>
            <a:r>
              <a:rPr lang="uk-UA"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a:t>
            </a:r>
            <a:r>
              <a:rPr lang="en-GB"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I</a:t>
            </a:r>
            <a:endParaRPr lang="en-GB" dirty="0"/>
          </a:p>
        </p:txBody>
      </p:sp>
      <p:pic>
        <p:nvPicPr>
          <p:cNvPr id="4" name="Content Placeholder 3">
            <a:extLst>
              <a:ext uri="{FF2B5EF4-FFF2-40B4-BE49-F238E27FC236}">
                <a16:creationId xmlns:a16="http://schemas.microsoft.com/office/drawing/2014/main" id="{CC771E83-16F3-BB47-31F3-6972B20D4C4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63176" y="3249335"/>
            <a:ext cx="5554133" cy="3124200"/>
          </a:xfrm>
          <a:prstGeom prst="rect">
            <a:avLst/>
          </a:prstGeom>
          <a:noFill/>
          <a:ln>
            <a:noFill/>
          </a:ln>
        </p:spPr>
      </p:pic>
      <p:pic>
        <p:nvPicPr>
          <p:cNvPr id="6" name="Picture 5">
            <a:extLst>
              <a:ext uri="{FF2B5EF4-FFF2-40B4-BE49-F238E27FC236}">
                <a16:creationId xmlns:a16="http://schemas.microsoft.com/office/drawing/2014/main" id="{5F14122A-8AF0-3F3D-0983-593D055A734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1698" y="2157948"/>
            <a:ext cx="5731510" cy="882015"/>
          </a:xfrm>
          <a:prstGeom prst="rect">
            <a:avLst/>
          </a:prstGeom>
          <a:noFill/>
          <a:ln>
            <a:noFill/>
          </a:ln>
        </p:spPr>
      </p:pic>
      <p:sp>
        <p:nvSpPr>
          <p:cNvPr id="7" name="TextBox 6">
            <a:extLst>
              <a:ext uri="{FF2B5EF4-FFF2-40B4-BE49-F238E27FC236}">
                <a16:creationId xmlns:a16="http://schemas.microsoft.com/office/drawing/2014/main" id="{8332017E-6271-EFB9-D0B0-01629BDD48D1}"/>
              </a:ext>
            </a:extLst>
          </p:cNvPr>
          <p:cNvSpPr txBox="1"/>
          <p:nvPr/>
        </p:nvSpPr>
        <p:spPr>
          <a:xfrm>
            <a:off x="3608619" y="6188869"/>
            <a:ext cx="598834" cy="369332"/>
          </a:xfrm>
          <a:prstGeom prst="rect">
            <a:avLst/>
          </a:prstGeom>
          <a:noFill/>
        </p:spPr>
        <p:txBody>
          <a:bodyPr wrap="square">
            <a:spAutoFit/>
          </a:bodyPr>
          <a:lstStyle/>
          <a:p>
            <a:r>
              <a:rPr lang="en-GB" dirty="0"/>
              <a:t>[</a:t>
            </a:r>
            <a:r>
              <a:rPr lang="uk-UA" dirty="0"/>
              <a:t>4</a:t>
            </a:r>
            <a:r>
              <a:rPr lang="en-GB" dirty="0"/>
              <a:t>]</a:t>
            </a:r>
            <a:r>
              <a:rPr lang="uk-UA" dirty="0"/>
              <a:t> </a:t>
            </a:r>
            <a:endParaRPr lang="en-GB" dirty="0"/>
          </a:p>
        </p:txBody>
      </p:sp>
    </p:spTree>
    <p:extLst>
      <p:ext uri="{BB962C8B-B14F-4D97-AF65-F5344CB8AC3E}">
        <p14:creationId xmlns:p14="http://schemas.microsoft.com/office/powerpoint/2010/main" val="1641513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CF49D-9681-8D28-1231-5B038D35EB57}"/>
              </a:ext>
            </a:extLst>
          </p:cNvPr>
          <p:cNvSpPr>
            <a:spLocks noGrp="1"/>
          </p:cNvSpPr>
          <p:nvPr>
            <p:ph type="title"/>
          </p:nvPr>
        </p:nvSpPr>
        <p:spPr>
          <a:xfrm>
            <a:off x="1476146" y="869658"/>
            <a:ext cx="10018713" cy="1752599"/>
          </a:xfrm>
        </p:spPr>
        <p:txBody>
          <a:bodyPr/>
          <a:lstStyle/>
          <a:p>
            <a:r>
              <a:rPr lang="uk-UA" dirty="0"/>
              <a:t>Літаючий автомобіль від компанії </a:t>
            </a:r>
            <a:r>
              <a:rPr lang="en-GB"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Peng </a:t>
            </a:r>
            <a:r>
              <a:rPr lang="uk-UA"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a:t>
            </a:r>
            <a:r>
              <a:rPr lang="en-GB"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II</a:t>
            </a:r>
            <a:endParaRPr lang="en-GB" dirty="0"/>
          </a:p>
        </p:txBody>
      </p:sp>
      <p:sp>
        <p:nvSpPr>
          <p:cNvPr id="3" name="Content Placeholder 2">
            <a:extLst>
              <a:ext uri="{FF2B5EF4-FFF2-40B4-BE49-F238E27FC236}">
                <a16:creationId xmlns:a16="http://schemas.microsoft.com/office/drawing/2014/main" id="{61C68C6B-F8B7-CF33-C01A-2483B32E6003}"/>
              </a:ext>
            </a:extLst>
          </p:cNvPr>
          <p:cNvSpPr>
            <a:spLocks noGrp="1"/>
          </p:cNvSpPr>
          <p:nvPr>
            <p:ph sz="half" idx="1"/>
          </p:nvPr>
        </p:nvSpPr>
        <p:spPr>
          <a:xfrm>
            <a:off x="6324761" y="2438399"/>
            <a:ext cx="4895055" cy="3124201"/>
          </a:xfrm>
        </p:spPr>
        <p:txBody>
          <a:bodyPr>
            <a:normAutofit fontScale="92500" lnSpcReduction="20000"/>
          </a:bodyPr>
          <a:lstStyle/>
          <a:p>
            <a:pPr marL="0" indent="0">
              <a:buNone/>
            </a:pP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Peng, a Chinese electric vehicle manufacturer, delivered what could be called the most futuristic exhibit in the transportation space, the elusive flying car.  The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eVTOL</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 flying supercar</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has rooftop rotors that would allow it to transition from land to air while maintaining the driving experience of a sports car. While the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eVOTL</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doesn’t yet have a release date,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XPeng</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claims that its modular Land Aircraft Carrier will be </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available for pre-order in 2024</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
        <p:nvSpPr>
          <p:cNvPr id="4" name="Content Placeholder 3">
            <a:extLst>
              <a:ext uri="{FF2B5EF4-FFF2-40B4-BE49-F238E27FC236}">
                <a16:creationId xmlns:a16="http://schemas.microsoft.com/office/drawing/2014/main" id="{0898EA15-095E-525D-B238-7FCEA54CCFA6}"/>
              </a:ext>
            </a:extLst>
          </p:cNvPr>
          <p:cNvSpPr>
            <a:spLocks noGrp="1"/>
          </p:cNvSpPr>
          <p:nvPr>
            <p:ph sz="half" idx="2"/>
          </p:nvPr>
        </p:nvSpPr>
        <p:spPr>
          <a:xfrm>
            <a:off x="1200944" y="2622257"/>
            <a:ext cx="4895056" cy="3124200"/>
          </a:xfrm>
        </p:spPr>
        <p:txBody>
          <a:bodyPr>
            <a:normAutofit fontScale="92500" lnSpcReduction="20000"/>
          </a:bodyPr>
          <a:lstStyle/>
          <a:p>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Китайський</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виробник</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електромобілів Peng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представив</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те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що</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можна</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назвати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найбільш</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футуристичним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експонатом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у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транспортному</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просторі</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невловимим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літаючим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автомобілем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Літаючий</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суперкар</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eVTOL</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має</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ротори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на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даху</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які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дозволяють</a:t>
            </a:r>
            <a:r>
              <a:rPr lang="en-GB"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йому</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переходити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з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землі</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в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повітря</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зберігаючи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при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цьому</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переваги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від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водіння</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спортивного</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автомобіля.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Хоча</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eVOTL</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ще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має</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дати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випуску</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doesn’t yet have a release date</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XPeng</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стверджує</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що</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його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модульний</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наземний</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авіаносець</a:t>
            </a:r>
            <a:r>
              <a:rPr lang="en-GB"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Land Aircraft Carrier</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буде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доступний</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для</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попереднього</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замовлення</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у 2024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році</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5" name="Picture 4">
            <a:extLst>
              <a:ext uri="{FF2B5EF4-FFF2-40B4-BE49-F238E27FC236}">
                <a16:creationId xmlns:a16="http://schemas.microsoft.com/office/drawing/2014/main" id="{7F037B94-BFB7-2874-253D-47FF4F3B20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9926" y="244792"/>
            <a:ext cx="5731510" cy="882015"/>
          </a:xfrm>
          <a:prstGeom prst="rect">
            <a:avLst/>
          </a:prstGeom>
          <a:noFill/>
          <a:ln>
            <a:noFill/>
          </a:ln>
        </p:spPr>
      </p:pic>
      <p:sp>
        <p:nvSpPr>
          <p:cNvPr id="6" name="TextBox 5">
            <a:extLst>
              <a:ext uri="{FF2B5EF4-FFF2-40B4-BE49-F238E27FC236}">
                <a16:creationId xmlns:a16="http://schemas.microsoft.com/office/drawing/2014/main" id="{29A2C9E5-A2FD-CE76-D6D4-D5233E40E08C}"/>
              </a:ext>
            </a:extLst>
          </p:cNvPr>
          <p:cNvSpPr txBox="1"/>
          <p:nvPr/>
        </p:nvSpPr>
        <p:spPr>
          <a:xfrm>
            <a:off x="4937262" y="5917960"/>
            <a:ext cx="598834" cy="369332"/>
          </a:xfrm>
          <a:prstGeom prst="rect">
            <a:avLst/>
          </a:prstGeom>
          <a:noFill/>
        </p:spPr>
        <p:txBody>
          <a:bodyPr wrap="square">
            <a:spAutoFit/>
          </a:bodyPr>
          <a:lstStyle/>
          <a:p>
            <a:r>
              <a:rPr lang="en-GB" dirty="0"/>
              <a:t>[</a:t>
            </a:r>
            <a:r>
              <a:rPr lang="uk-UA" dirty="0"/>
              <a:t>4</a:t>
            </a:r>
            <a:r>
              <a:rPr lang="en-GB" dirty="0"/>
              <a:t>]</a:t>
            </a:r>
            <a:r>
              <a:rPr lang="uk-UA" dirty="0"/>
              <a:t> </a:t>
            </a:r>
            <a:endParaRPr lang="en-GB" dirty="0"/>
          </a:p>
        </p:txBody>
      </p:sp>
    </p:spTree>
    <p:extLst>
      <p:ext uri="{BB962C8B-B14F-4D97-AF65-F5344CB8AC3E}">
        <p14:creationId xmlns:p14="http://schemas.microsoft.com/office/powerpoint/2010/main" val="890277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DFE3F-3B38-9339-AEFD-3576E9E14B95}"/>
              </a:ext>
            </a:extLst>
          </p:cNvPr>
          <p:cNvSpPr>
            <a:spLocks noGrp="1"/>
          </p:cNvSpPr>
          <p:nvPr>
            <p:ph type="title"/>
          </p:nvPr>
        </p:nvSpPr>
        <p:spPr>
          <a:xfrm>
            <a:off x="1484309" y="694190"/>
            <a:ext cx="10018713" cy="589326"/>
          </a:xfrm>
        </p:spPr>
        <p:txBody>
          <a:bodyPr>
            <a:normAutofit fontScale="90000"/>
          </a:bodyPr>
          <a:lstStyle/>
          <a:p>
            <a:r>
              <a:rPr lang="uk-UA" dirty="0"/>
              <a:t>Зміст</a:t>
            </a:r>
            <a:endParaRPr lang="en-GB" dirty="0"/>
          </a:p>
        </p:txBody>
      </p:sp>
      <p:sp>
        <p:nvSpPr>
          <p:cNvPr id="3" name="Content Placeholder 2">
            <a:extLst>
              <a:ext uri="{FF2B5EF4-FFF2-40B4-BE49-F238E27FC236}">
                <a16:creationId xmlns:a16="http://schemas.microsoft.com/office/drawing/2014/main" id="{3EE4395F-5A24-1227-033F-C71017AEEF6F}"/>
              </a:ext>
            </a:extLst>
          </p:cNvPr>
          <p:cNvSpPr>
            <a:spLocks noGrp="1"/>
          </p:cNvSpPr>
          <p:nvPr>
            <p:ph idx="1"/>
          </p:nvPr>
        </p:nvSpPr>
        <p:spPr>
          <a:xfrm>
            <a:off x="1484310" y="1224793"/>
            <a:ext cx="10018713" cy="4566407"/>
          </a:xfrm>
        </p:spPr>
        <p:txBody>
          <a:bodyPr/>
          <a:lstStyle/>
          <a:p>
            <a:pPr marL="457200" indent="-457200">
              <a:buAutoNum type="arabicPeriod"/>
            </a:pPr>
            <a:r>
              <a:rPr lang="uk-UA" dirty="0"/>
              <a:t>Ресурси. Види ресурсів. </a:t>
            </a:r>
          </a:p>
          <a:p>
            <a:pPr marL="457200" indent="-457200">
              <a:buAutoNum type="arabicPeriod"/>
            </a:pPr>
            <a:r>
              <a:rPr lang="uk-UA" dirty="0"/>
              <a:t>Ресурсозбереження і енергозбереження.</a:t>
            </a:r>
          </a:p>
          <a:p>
            <a:pPr marL="457200" indent="-457200">
              <a:buAutoNum type="arabicPeriod"/>
            </a:pPr>
            <a:r>
              <a:rPr lang="uk-UA" dirty="0"/>
              <a:t>Ресурсозберігаючі і енергозберігаючі технології .</a:t>
            </a:r>
          </a:p>
          <a:p>
            <a:pPr marL="457200" indent="-457200">
              <a:buAutoNum type="arabicPeriod"/>
            </a:pPr>
            <a:r>
              <a:rPr lang="uk-UA" dirty="0"/>
              <a:t>Диспут. </a:t>
            </a:r>
          </a:p>
          <a:p>
            <a:pPr marL="0" indent="0">
              <a:buNone/>
            </a:pPr>
            <a:r>
              <a:rPr lang="uk-UA" dirty="0"/>
              <a:t> Які технології відносяться  до ресурсозберігаючих?</a:t>
            </a:r>
          </a:p>
          <a:p>
            <a:pPr marL="0" indent="0">
              <a:buNone/>
            </a:pPr>
            <a:r>
              <a:rPr lang="uk-UA" dirty="0"/>
              <a:t>         4.1. </a:t>
            </a:r>
            <a:r>
              <a:rPr lang="en-GB" dirty="0"/>
              <a:t>CES -2024</a:t>
            </a:r>
            <a:endParaRPr lang="uk-UA" dirty="0"/>
          </a:p>
          <a:p>
            <a:pPr marL="0" indent="0">
              <a:buNone/>
            </a:pPr>
            <a:r>
              <a:rPr lang="uk-UA" dirty="0"/>
              <a:t>          4.2. 	   4.3. </a:t>
            </a:r>
            <a:r>
              <a:rPr lang="en-GB" dirty="0"/>
              <a:t>   4.4 </a:t>
            </a:r>
            <a:endParaRPr lang="uk-UA" dirty="0"/>
          </a:p>
          <a:p>
            <a:pPr marL="0" indent="0">
              <a:buNone/>
            </a:pPr>
            <a:endParaRPr lang="en-GB" dirty="0"/>
          </a:p>
        </p:txBody>
      </p:sp>
      <p:sp>
        <p:nvSpPr>
          <p:cNvPr id="4" name="TextBox 3">
            <a:extLst>
              <a:ext uri="{FF2B5EF4-FFF2-40B4-BE49-F238E27FC236}">
                <a16:creationId xmlns:a16="http://schemas.microsoft.com/office/drawing/2014/main" id="{1B0F07CD-B95A-849F-4EFE-DE4389C734CF}"/>
              </a:ext>
            </a:extLst>
          </p:cNvPr>
          <p:cNvSpPr txBox="1"/>
          <p:nvPr/>
        </p:nvSpPr>
        <p:spPr>
          <a:xfrm>
            <a:off x="5848966" y="218468"/>
            <a:ext cx="6187440" cy="369332"/>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Ресурсозберігаючі технології на автомобільному транспорті </a:t>
            </a:r>
            <a:endParaRPr lang="en-GB" dirty="0"/>
          </a:p>
        </p:txBody>
      </p:sp>
      <p:pic>
        <p:nvPicPr>
          <p:cNvPr id="6" name="Picture 5">
            <a:extLst>
              <a:ext uri="{FF2B5EF4-FFF2-40B4-BE49-F238E27FC236}">
                <a16:creationId xmlns:a16="http://schemas.microsoft.com/office/drawing/2014/main" id="{5C038142-09FC-2D57-B334-5CAAE6025629}"/>
              </a:ext>
            </a:extLst>
          </p:cNvPr>
          <p:cNvPicPr>
            <a:picLocks noChangeAspect="1"/>
          </p:cNvPicPr>
          <p:nvPr/>
        </p:nvPicPr>
        <p:blipFill rotWithShape="1">
          <a:blip r:embed="rId2"/>
          <a:srcRect l="44486" t="38794" r="17714" b="29762"/>
          <a:stretch/>
        </p:blipFill>
        <p:spPr bwMode="auto">
          <a:xfrm>
            <a:off x="7489780" y="4043410"/>
            <a:ext cx="4194220" cy="195746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15946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A0133-B1B5-73CC-EFFA-F04FC513E0B9}"/>
              </a:ext>
            </a:extLst>
          </p:cNvPr>
          <p:cNvSpPr>
            <a:spLocks noGrp="1"/>
          </p:cNvSpPr>
          <p:nvPr>
            <p:ph type="title"/>
          </p:nvPr>
        </p:nvSpPr>
        <p:spPr/>
        <p:txBody>
          <a:bodyPr/>
          <a:lstStyle/>
          <a:p>
            <a:r>
              <a:rPr lang="en-GB" dirty="0"/>
              <a:t>4.2. </a:t>
            </a:r>
            <a:r>
              <a:rPr lang="uk-UA" dirty="0"/>
              <a:t>Українська « Перемога»</a:t>
            </a:r>
            <a:endParaRPr lang="en-GB" dirty="0"/>
          </a:p>
        </p:txBody>
      </p:sp>
      <p:sp>
        <p:nvSpPr>
          <p:cNvPr id="3" name="Content Placeholder 2">
            <a:extLst>
              <a:ext uri="{FF2B5EF4-FFF2-40B4-BE49-F238E27FC236}">
                <a16:creationId xmlns:a16="http://schemas.microsoft.com/office/drawing/2014/main" id="{4343BC7E-0750-00D4-5020-6B0754104D98}"/>
              </a:ext>
            </a:extLst>
          </p:cNvPr>
          <p:cNvSpPr>
            <a:spLocks noGrp="1"/>
          </p:cNvSpPr>
          <p:nvPr>
            <p:ph sz="half" idx="1"/>
          </p:nvPr>
        </p:nvSpPr>
        <p:spPr/>
        <p:txBody>
          <a:bodyPr/>
          <a:lstStyle/>
          <a:p>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В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екстер’єрі</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прослідковуються</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різні</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напрями</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автодизайну</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проте</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за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задумом</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авторів</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українська</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uk-UA"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Перемога</a:t>
            </a:r>
            <a:r>
              <a:rPr lang="uk-UA"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є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такою</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собі</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сучасною</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інтерпретацією</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польського</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автомобіля Warszawa.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Нагадаємо</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ця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модель</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перша</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післявоєнна</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польська</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машина</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яка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була</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копією</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радянської</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Победы</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ГАЗ М-20.</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5" name="Content Placeholder 4">
            <a:extLst>
              <a:ext uri="{FF2B5EF4-FFF2-40B4-BE49-F238E27FC236}">
                <a16:creationId xmlns:a16="http://schemas.microsoft.com/office/drawing/2014/main" id="{6E431F48-BBAB-35D0-097A-A6B670067C6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07175" y="2852142"/>
            <a:ext cx="4895850" cy="2753915"/>
          </a:xfrm>
          <a:prstGeom prst="rect">
            <a:avLst/>
          </a:prstGeom>
          <a:noFill/>
          <a:ln>
            <a:noFill/>
          </a:ln>
        </p:spPr>
      </p:pic>
      <p:sp>
        <p:nvSpPr>
          <p:cNvPr id="6" name="TextBox 5">
            <a:extLst>
              <a:ext uri="{FF2B5EF4-FFF2-40B4-BE49-F238E27FC236}">
                <a16:creationId xmlns:a16="http://schemas.microsoft.com/office/drawing/2014/main" id="{C63A93B7-2E41-8F82-B80C-A17AA4D3D70C}"/>
              </a:ext>
            </a:extLst>
          </p:cNvPr>
          <p:cNvSpPr txBox="1"/>
          <p:nvPr/>
        </p:nvSpPr>
        <p:spPr>
          <a:xfrm>
            <a:off x="4937262" y="5917960"/>
            <a:ext cx="598834" cy="369332"/>
          </a:xfrm>
          <a:prstGeom prst="rect">
            <a:avLst/>
          </a:prstGeom>
          <a:noFill/>
        </p:spPr>
        <p:txBody>
          <a:bodyPr wrap="square">
            <a:spAutoFit/>
          </a:bodyPr>
          <a:lstStyle/>
          <a:p>
            <a:r>
              <a:rPr lang="en-GB" dirty="0"/>
              <a:t>[</a:t>
            </a:r>
            <a:r>
              <a:rPr lang="uk-UA" dirty="0"/>
              <a:t>2</a:t>
            </a:r>
            <a:r>
              <a:rPr lang="en-GB" dirty="0"/>
              <a:t>]</a:t>
            </a:r>
            <a:r>
              <a:rPr lang="uk-UA" dirty="0"/>
              <a:t> </a:t>
            </a:r>
            <a:endParaRPr lang="en-GB" dirty="0"/>
          </a:p>
        </p:txBody>
      </p:sp>
    </p:spTree>
    <p:extLst>
      <p:ext uri="{BB962C8B-B14F-4D97-AF65-F5344CB8AC3E}">
        <p14:creationId xmlns:p14="http://schemas.microsoft.com/office/powerpoint/2010/main" val="2017581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52242-C9D8-41AA-935E-B82E396A165A}"/>
              </a:ext>
            </a:extLst>
          </p:cNvPr>
          <p:cNvSpPr>
            <a:spLocks noGrp="1"/>
          </p:cNvSpPr>
          <p:nvPr>
            <p:ph type="title"/>
          </p:nvPr>
        </p:nvSpPr>
        <p:spPr/>
        <p:txBody>
          <a:bodyPr/>
          <a:lstStyle/>
          <a:p>
            <a:r>
              <a:rPr lang="uk-UA" dirty="0"/>
              <a:t>Автомобіль « Перемога»</a:t>
            </a:r>
            <a:endParaRPr lang="en-GB" dirty="0"/>
          </a:p>
        </p:txBody>
      </p:sp>
      <p:sp>
        <p:nvSpPr>
          <p:cNvPr id="3" name="Content Placeholder 2">
            <a:extLst>
              <a:ext uri="{FF2B5EF4-FFF2-40B4-BE49-F238E27FC236}">
                <a16:creationId xmlns:a16="http://schemas.microsoft.com/office/drawing/2014/main" id="{E71CF5A2-D2ED-47EB-B2C2-8456ACCB7F5D}"/>
              </a:ext>
            </a:extLst>
          </p:cNvPr>
          <p:cNvSpPr>
            <a:spLocks noGrp="1"/>
          </p:cNvSpPr>
          <p:nvPr>
            <p:ph sz="half" idx="1"/>
          </p:nvPr>
        </p:nvSpPr>
        <p:spPr/>
        <p:txBody>
          <a:bodyPr/>
          <a:lstStyle/>
          <a:p>
            <a:endParaRPr lang="en-GB" dirty="0"/>
          </a:p>
        </p:txBody>
      </p:sp>
      <p:pic>
        <p:nvPicPr>
          <p:cNvPr id="5" name="Picture 4">
            <a:extLst>
              <a:ext uri="{FF2B5EF4-FFF2-40B4-BE49-F238E27FC236}">
                <a16:creationId xmlns:a16="http://schemas.microsoft.com/office/drawing/2014/main" id="{8E8486FB-E5BA-8E93-7E3D-038CDF31332D}"/>
              </a:ext>
            </a:extLst>
          </p:cNvPr>
          <p:cNvPicPr>
            <a:picLocks noChangeAspect="1"/>
          </p:cNvPicPr>
          <p:nvPr/>
        </p:nvPicPr>
        <p:blipFill rotWithShape="1">
          <a:blip r:embed="rId2"/>
          <a:srcRect l="44486" t="38794" r="17714" b="29762"/>
          <a:stretch/>
        </p:blipFill>
        <p:spPr bwMode="auto">
          <a:xfrm>
            <a:off x="7432803" y="2666999"/>
            <a:ext cx="2221865" cy="1036955"/>
          </a:xfrm>
          <a:prstGeom prst="rect">
            <a:avLst/>
          </a:prstGeom>
          <a:ln>
            <a:noFill/>
          </a:ln>
          <a:extLst>
            <a:ext uri="{53640926-AAD7-44D8-BBD7-CCE9431645EC}">
              <a14:shadowObscured xmlns:a14="http://schemas.microsoft.com/office/drawing/2010/main"/>
            </a:ext>
          </a:extLst>
        </p:spPr>
      </p:pic>
      <p:pic>
        <p:nvPicPr>
          <p:cNvPr id="6" name="Content Placeholder 5">
            <a:extLst>
              <a:ext uri="{FF2B5EF4-FFF2-40B4-BE49-F238E27FC236}">
                <a16:creationId xmlns:a16="http://schemas.microsoft.com/office/drawing/2014/main" id="{221DD859-C791-62B6-1776-8BE840B65A29}"/>
              </a:ext>
            </a:extLst>
          </p:cNvPr>
          <p:cNvPicPr>
            <a:picLocks noGrp="1" noChangeAspect="1"/>
          </p:cNvPicPr>
          <p:nvPr>
            <p:ph sz="half" idx="2"/>
          </p:nvPr>
        </p:nvPicPr>
        <p:blipFill rotWithShape="1">
          <a:blip r:embed="rId3"/>
          <a:srcRect l="45496" t="39186" r="17613" b="22880"/>
          <a:stretch/>
        </p:blipFill>
        <p:spPr bwMode="auto">
          <a:xfrm>
            <a:off x="1484311" y="2666999"/>
            <a:ext cx="4895850" cy="28317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4103AEB6-FAD9-B30C-02F9-1959E93FF2D2}"/>
              </a:ext>
            </a:extLst>
          </p:cNvPr>
          <p:cNvPicPr>
            <a:picLocks noChangeAspect="1"/>
          </p:cNvPicPr>
          <p:nvPr/>
        </p:nvPicPr>
        <p:blipFill rotWithShape="1">
          <a:blip r:embed="rId4"/>
          <a:srcRect l="43667" t="39492" r="17935" b="38014"/>
          <a:stretch/>
        </p:blipFill>
        <p:spPr bwMode="auto">
          <a:xfrm>
            <a:off x="7356466" y="3895486"/>
            <a:ext cx="2668905" cy="1428750"/>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694BB3A6-7A57-6B50-9792-A854D730ACA0}"/>
              </a:ext>
            </a:extLst>
          </p:cNvPr>
          <p:cNvSpPr txBox="1"/>
          <p:nvPr/>
        </p:nvSpPr>
        <p:spPr>
          <a:xfrm>
            <a:off x="6493667" y="5890054"/>
            <a:ext cx="5054717" cy="646331"/>
          </a:xfrm>
          <a:prstGeom prst="rect">
            <a:avLst/>
          </a:prstGeom>
          <a:noFill/>
        </p:spPr>
        <p:txBody>
          <a:bodyPr wrap="none" rtlCol="0">
            <a:spAutoFit/>
          </a:bodyPr>
          <a:lstStyle/>
          <a:p>
            <a:r>
              <a:rPr lang="uk-UA" dirty="0" err="1"/>
              <a:t>Дмитрий</a:t>
            </a:r>
            <a:r>
              <a:rPr lang="uk-UA" dirty="0"/>
              <a:t> Давиденко  </a:t>
            </a:r>
          </a:p>
          <a:p>
            <a:r>
              <a:rPr lang="uk-UA" dirty="0"/>
              <a:t>(</a:t>
            </a:r>
            <a:r>
              <a:rPr lang="en-GB" dirty="0" err="1"/>
              <a:t>Yevgen</a:t>
            </a:r>
            <a:r>
              <a:rPr lang="en-GB" dirty="0"/>
              <a:t> Yakushev, </a:t>
            </a:r>
            <a:r>
              <a:rPr lang="uk-UA" dirty="0"/>
              <a:t>Руслана Дацюк, 29 січня 2024)</a:t>
            </a:r>
            <a:r>
              <a:rPr lang="en-GB" dirty="0"/>
              <a:t> </a:t>
            </a:r>
          </a:p>
        </p:txBody>
      </p:sp>
    </p:spTree>
    <p:extLst>
      <p:ext uri="{BB962C8B-B14F-4D97-AF65-F5344CB8AC3E}">
        <p14:creationId xmlns:p14="http://schemas.microsoft.com/office/powerpoint/2010/main" val="1166934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AE08-382F-CEDF-CE5A-46009EABF458}"/>
              </a:ext>
            </a:extLst>
          </p:cNvPr>
          <p:cNvSpPr>
            <a:spLocks noGrp="1"/>
          </p:cNvSpPr>
          <p:nvPr>
            <p:ph type="title"/>
          </p:nvPr>
        </p:nvSpPr>
        <p:spPr/>
        <p:txBody>
          <a:bodyPr/>
          <a:lstStyle/>
          <a:p>
            <a:r>
              <a:rPr lang="uk-UA" dirty="0"/>
              <a:t>4.</a:t>
            </a:r>
            <a:r>
              <a:rPr lang="en-GB" dirty="0"/>
              <a:t>3</a:t>
            </a:r>
            <a:r>
              <a:rPr lang="uk-UA" dirty="0"/>
              <a:t>.</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Technology</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for</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High-speed</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Manufacturing</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High</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pressure</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Hydrogen</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Tank</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Filament</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Wending</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Machine</a:t>
            </a:r>
            <a:r>
              <a:rPr lang="uk-UA" sz="1800" kern="100" dirty="0">
                <a:latin typeface="Calibri" panose="020F0502020204030204" pitchFamily="34" charset="0"/>
                <a:ea typeface="Calibri" panose="020F0502020204030204" pitchFamily="34" charset="0"/>
                <a:cs typeface="Times New Roman" panose="02020603050405020304" pitchFamily="18" charset="0"/>
              </a:rPr>
              <a:t>)</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C66E8479-D659-1FF3-57AF-0DEC80AB0924}"/>
              </a:ext>
            </a:extLst>
          </p:cNvPr>
          <p:cNvSpPr>
            <a:spLocks noGrp="1"/>
          </p:cNvSpPr>
          <p:nvPr>
            <p:ph sz="half" idx="1"/>
          </p:nvPr>
        </p:nvSpPr>
        <p:spPr>
          <a:xfrm>
            <a:off x="1331912" y="1990724"/>
            <a:ext cx="4895055" cy="3124201"/>
          </a:xfrm>
        </p:spPr>
        <p:txBody>
          <a:bodyPr/>
          <a:lstStyle/>
          <a:p>
            <a:r>
              <a:rPr lang="uk-UA" dirty="0"/>
              <a:t>Компанія </a:t>
            </a:r>
            <a:r>
              <a:rPr lang="en-GB" dirty="0"/>
              <a:t>Honda </a:t>
            </a:r>
            <a:r>
              <a:rPr lang="uk-UA" dirty="0"/>
              <a:t>використовує нові машини, що виконують намотку ниток на барабан.</a:t>
            </a:r>
            <a:endParaRPr lang="en-GB" dirty="0"/>
          </a:p>
          <a:p>
            <a:r>
              <a:rPr lang="uk-UA" dirty="0"/>
              <a:t> Таким чином, час намотування зменшується до 80% у порівнянні з попередньою технологією. </a:t>
            </a:r>
            <a:endParaRPr lang="en-GB" dirty="0"/>
          </a:p>
        </p:txBody>
      </p:sp>
      <p:pic>
        <p:nvPicPr>
          <p:cNvPr id="5" name="Content Placeholder 4">
            <a:extLst>
              <a:ext uri="{FF2B5EF4-FFF2-40B4-BE49-F238E27FC236}">
                <a16:creationId xmlns:a16="http://schemas.microsoft.com/office/drawing/2014/main" id="{3FD7ACA3-0530-7A92-CF7D-CCA83BAAC540}"/>
              </a:ext>
            </a:extLst>
          </p:cNvPr>
          <p:cNvPicPr>
            <a:picLocks noGrp="1" noChangeAspect="1"/>
          </p:cNvPicPr>
          <p:nvPr>
            <p:ph sz="half" idx="2"/>
          </p:nvPr>
        </p:nvPicPr>
        <p:blipFill rotWithShape="1">
          <a:blip r:embed="rId2"/>
          <a:srcRect l="32901" t="51969" r="52369" b="38290"/>
          <a:stretch/>
        </p:blipFill>
        <p:spPr bwMode="auto">
          <a:xfrm>
            <a:off x="6645706" y="2813671"/>
            <a:ext cx="5546294" cy="2063129"/>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DB2C1A7F-FDA6-D2AC-20C5-40BDFB500846}"/>
              </a:ext>
            </a:extLst>
          </p:cNvPr>
          <p:cNvSpPr txBox="1"/>
          <p:nvPr/>
        </p:nvSpPr>
        <p:spPr>
          <a:xfrm>
            <a:off x="6379367" y="5606534"/>
            <a:ext cx="3137166" cy="369332"/>
          </a:xfrm>
          <a:prstGeom prst="rect">
            <a:avLst/>
          </a:prstGeom>
          <a:noFill/>
        </p:spPr>
        <p:txBody>
          <a:bodyPr wrap="square">
            <a:spAutoFit/>
          </a:bodyPr>
          <a:lstStyle/>
          <a:p>
            <a:r>
              <a:rPr lang="en-GB" kern="100" dirty="0">
                <a:latin typeface="Calibri" panose="020F0502020204030204" pitchFamily="34" charset="0"/>
                <a:ea typeface="Calibri" panose="020F0502020204030204" pitchFamily="34" charset="0"/>
                <a:cs typeface="Times New Roman" panose="02020603050405020304" pitchFamily="18" charset="0"/>
              </a:rPr>
              <a:t>[5,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Koei</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Fudjiki</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et</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al</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2024]</a:t>
            </a:r>
            <a:endParaRPr lang="en-GB" dirty="0"/>
          </a:p>
        </p:txBody>
      </p:sp>
    </p:spTree>
    <p:extLst>
      <p:ext uri="{BB962C8B-B14F-4D97-AF65-F5344CB8AC3E}">
        <p14:creationId xmlns:p14="http://schemas.microsoft.com/office/powerpoint/2010/main" val="2664930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4B03F-D7DF-5AC9-0F8E-0F17A33A16F1}"/>
              </a:ext>
            </a:extLst>
          </p:cNvPr>
          <p:cNvSpPr>
            <a:spLocks noGrp="1"/>
          </p:cNvSpPr>
          <p:nvPr>
            <p:ph type="title"/>
          </p:nvPr>
        </p:nvSpPr>
        <p:spPr/>
        <p:txBody>
          <a:bodyPr>
            <a:normAutofit fontScale="90000"/>
          </a:bodyPr>
          <a:lstStyle/>
          <a:p>
            <a:pPr algn="l"/>
            <a:r>
              <a:rPr lang="en-GB" sz="3600" dirty="0"/>
              <a:t>4.</a:t>
            </a:r>
            <a:r>
              <a:rPr lang="uk-UA" sz="3600" dirty="0"/>
              <a:t>4</a:t>
            </a:r>
            <a:r>
              <a:rPr lang="en-GB" sz="3600" dirty="0"/>
              <a:t>. Robin </a:t>
            </a:r>
            <a:r>
              <a:rPr lang="en-GB" sz="3600" dirty="0" err="1"/>
              <a:t>Mathevet</a:t>
            </a:r>
            <a:r>
              <a:rPr lang="uk-UA" sz="3600" dirty="0"/>
              <a:t>  -</a:t>
            </a:r>
            <a:r>
              <a:rPr lang="en-GB" sz="3600" dirty="0"/>
              <a:t>Drone Inventor</a:t>
            </a:r>
            <a:r>
              <a:rPr lang="uk-UA" sz="3600" dirty="0"/>
              <a:t>. </a:t>
            </a:r>
            <a:br>
              <a:rPr lang="uk-UA" sz="3600" dirty="0"/>
            </a:br>
            <a:r>
              <a:rPr lang="en-GB" sz="3600" dirty="0"/>
              <a:t>(</a:t>
            </a:r>
            <a:r>
              <a:rPr lang="uk-UA" sz="3600" dirty="0"/>
              <a:t>«</a:t>
            </a:r>
            <a:r>
              <a:rPr lang="fr-FR" sz="3600" dirty="0"/>
              <a:t>Sorbonne Université» </a:t>
            </a:r>
            <a:r>
              <a:rPr lang="en-GB" sz="3600" dirty="0"/>
              <a:t>student </a:t>
            </a:r>
            <a:r>
              <a:rPr lang="uk-UA" sz="3600" dirty="0"/>
              <a:t>)</a:t>
            </a:r>
            <a:br>
              <a:rPr lang="en-GB" b="1" i="0" dirty="0">
                <a:solidFill>
                  <a:srgbClr val="333333"/>
                </a:solidFill>
                <a:effectLst/>
                <a:latin typeface="Ubuntu" panose="020B0504030602030204" pitchFamily="34" charset="0"/>
              </a:rPr>
            </a:br>
            <a:endParaRPr lang="en-GB" dirty="0"/>
          </a:p>
        </p:txBody>
      </p:sp>
      <p:sp>
        <p:nvSpPr>
          <p:cNvPr id="3" name="Content Placeholder 2">
            <a:extLst>
              <a:ext uri="{FF2B5EF4-FFF2-40B4-BE49-F238E27FC236}">
                <a16:creationId xmlns:a16="http://schemas.microsoft.com/office/drawing/2014/main" id="{F1FC93A5-59CF-E0BD-D6D2-5482ADEEF321}"/>
              </a:ext>
            </a:extLst>
          </p:cNvPr>
          <p:cNvSpPr>
            <a:spLocks noGrp="1"/>
          </p:cNvSpPr>
          <p:nvPr>
            <p:ph sz="half" idx="1"/>
          </p:nvPr>
        </p:nvSpPr>
        <p:spPr>
          <a:xfrm>
            <a:off x="7794594" y="2588467"/>
            <a:ext cx="4234649" cy="3124201"/>
          </a:xfrm>
        </p:spPr>
        <p:txBody>
          <a:bodyPr>
            <a:normAutofit fontScale="85000" lnSpcReduction="20000"/>
          </a:bodyPr>
          <a:lstStyle/>
          <a:p>
            <a:pPr marL="0" indent="0" algn="l">
              <a:buNone/>
            </a:pPr>
            <a:r>
              <a:rPr lang="en-GB" b="1" i="0" dirty="0">
                <a:solidFill>
                  <a:srgbClr val="333333"/>
                </a:solidFill>
                <a:effectLst/>
                <a:latin typeface="Barlow" panose="00000500000000000000" pitchFamily="2" charset="0"/>
              </a:rPr>
              <a:t>In 2018, you received the </a:t>
            </a:r>
            <a:r>
              <a:rPr lang="en-GB" b="1" i="0" u="sng" dirty="0">
                <a:solidFill>
                  <a:srgbClr val="333333"/>
                </a:solidFill>
                <a:effectLst/>
                <a:latin typeface="Barlow" panose="00000500000000000000" pitchFamily="2" charset="0"/>
                <a:hlinkClick r:id="rId2" tooltip="Degrees in entrepreneurship and intrapreneurship "/>
              </a:rPr>
              <a:t>Student Entrepreneur Diploma</a:t>
            </a:r>
            <a:r>
              <a:rPr lang="en-GB" b="1" i="0" dirty="0">
                <a:solidFill>
                  <a:srgbClr val="333333"/>
                </a:solidFill>
                <a:effectLst/>
                <a:latin typeface="Barlow" panose="00000500000000000000" pitchFamily="2" charset="0"/>
              </a:rPr>
              <a:t> (D2E)</a:t>
            </a:r>
            <a:r>
              <a:rPr lang="en-GB" b="1" i="0" baseline="30000" dirty="0">
                <a:solidFill>
                  <a:srgbClr val="333333"/>
                </a:solidFill>
                <a:effectLst/>
                <a:latin typeface="Barlow" panose="00000500000000000000" pitchFamily="2" charset="0"/>
              </a:rPr>
              <a:t>1</a:t>
            </a:r>
            <a:r>
              <a:rPr lang="en-GB" b="1" i="0" dirty="0">
                <a:solidFill>
                  <a:srgbClr val="333333"/>
                </a:solidFill>
                <a:effectLst/>
                <a:latin typeface="Barlow" panose="00000500000000000000" pitchFamily="2" charset="0"/>
              </a:rPr>
              <a:t> along with your Electronics, Energy and Automation degree. What did you gain from the D2E?</a:t>
            </a:r>
            <a:endParaRPr lang="en-GB" b="0" i="0" dirty="0">
              <a:solidFill>
                <a:srgbClr val="333333"/>
              </a:solidFill>
              <a:effectLst/>
              <a:latin typeface="Barlow" panose="00000500000000000000" pitchFamily="2" charset="0"/>
            </a:endParaRPr>
          </a:p>
          <a:p>
            <a:pPr marL="0" indent="0" algn="l">
              <a:buNone/>
            </a:pPr>
            <a:r>
              <a:rPr lang="en-GB" b="1" i="0" dirty="0">
                <a:solidFill>
                  <a:srgbClr val="333333"/>
                </a:solidFill>
                <a:effectLst/>
                <a:latin typeface="Barlow" panose="00000500000000000000" pitchFamily="2" charset="0"/>
              </a:rPr>
              <a:t>R. M. :</a:t>
            </a:r>
            <a:r>
              <a:rPr lang="en-GB" b="0" i="0" dirty="0">
                <a:solidFill>
                  <a:srgbClr val="333333"/>
                </a:solidFill>
                <a:effectLst/>
                <a:latin typeface="Barlow" panose="00000500000000000000" pitchFamily="2" charset="0"/>
              </a:rPr>
              <a:t> I knew how to build a drone, but I still had a lot of questions about how to set up a business: how do you sell a product? to whom? how do you raise the money? </a:t>
            </a:r>
            <a:endParaRPr lang="uk-UA" b="0" i="0" dirty="0">
              <a:solidFill>
                <a:srgbClr val="333333"/>
              </a:solidFill>
              <a:effectLst/>
              <a:latin typeface="Barlow" panose="00000500000000000000" pitchFamily="2" charset="0"/>
            </a:endParaRPr>
          </a:p>
          <a:p>
            <a:pPr marL="0" indent="0" algn="l">
              <a:buNone/>
            </a:pPr>
            <a:r>
              <a:rPr lang="en-GB" b="0" i="0" dirty="0">
                <a:solidFill>
                  <a:srgbClr val="333333"/>
                </a:solidFill>
                <a:effectLst/>
                <a:latin typeface="Barlow" panose="00000500000000000000" pitchFamily="2" charset="0"/>
              </a:rPr>
              <a:t>The D2E professors gave me all the answers to the administrative, organisational, legal and commercial aspects, among others. They advised me and prevented me from falling into many traps. They also directed me to </a:t>
            </a:r>
            <a:r>
              <a:rPr lang="en-GB" b="0" i="0" u="sng" dirty="0">
                <a:solidFill>
                  <a:srgbClr val="333333"/>
                </a:solidFill>
                <a:effectLst/>
                <a:latin typeface="Barlow" panose="00000500000000000000" pitchFamily="2" charset="0"/>
                <a:hlinkClick r:id="rId3"/>
              </a:rPr>
              <a:t>SATT-</a:t>
            </a:r>
            <a:r>
              <a:rPr lang="en-GB" b="0" i="0" u="sng" dirty="0" err="1">
                <a:solidFill>
                  <a:srgbClr val="333333"/>
                </a:solidFill>
                <a:effectLst/>
                <a:latin typeface="Barlow" panose="00000500000000000000" pitchFamily="2" charset="0"/>
                <a:hlinkClick r:id="rId3"/>
              </a:rPr>
              <a:t>Lutech</a:t>
            </a:r>
            <a:r>
              <a:rPr lang="en-GB" b="0" i="0" dirty="0">
                <a:solidFill>
                  <a:srgbClr val="333333"/>
                </a:solidFill>
                <a:effectLst/>
                <a:latin typeface="Barlow" panose="00000500000000000000" pitchFamily="2" charset="0"/>
              </a:rPr>
              <a:t>, which gave me information on intellectual property and patents.</a:t>
            </a:r>
          </a:p>
        </p:txBody>
      </p:sp>
      <p:pic>
        <p:nvPicPr>
          <p:cNvPr id="6146" name="Picture 2" descr="Robin Mathevet">
            <a:extLst>
              <a:ext uri="{FF2B5EF4-FFF2-40B4-BE49-F238E27FC236}">
                <a16:creationId xmlns:a16="http://schemas.microsoft.com/office/drawing/2014/main" id="{739E5B5E-0317-B99A-2F72-22415172CB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5050" y="316468"/>
            <a:ext cx="2501415" cy="16623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1201599-4C3B-A6C1-B473-024DDF39A69A}"/>
              </a:ext>
            </a:extLst>
          </p:cNvPr>
          <p:cNvSpPr txBox="1"/>
          <p:nvPr/>
        </p:nvSpPr>
        <p:spPr>
          <a:xfrm>
            <a:off x="6379367" y="6172200"/>
            <a:ext cx="6096000" cy="369332"/>
          </a:xfrm>
          <a:prstGeom prst="rect">
            <a:avLst/>
          </a:prstGeom>
          <a:noFill/>
        </p:spPr>
        <p:txBody>
          <a:bodyPr wrap="square">
            <a:spAutoFit/>
          </a:bodyPr>
          <a:lstStyle/>
          <a:p>
            <a:r>
              <a:rPr lang="fr-FR" b="0" i="0" dirty="0">
                <a:solidFill>
                  <a:srgbClr val="333333"/>
                </a:solidFill>
                <a:effectLst/>
                <a:latin typeface="Barlow" panose="00000500000000000000" pitchFamily="2" charset="0"/>
              </a:rPr>
              <a:t>Robin </a:t>
            </a:r>
            <a:r>
              <a:rPr lang="fr-FR" b="0" i="0" dirty="0" err="1">
                <a:solidFill>
                  <a:srgbClr val="333333"/>
                </a:solidFill>
                <a:effectLst/>
                <a:latin typeface="Barlow" panose="00000500000000000000" pitchFamily="2" charset="0"/>
              </a:rPr>
              <a:t>Mathevet</a:t>
            </a:r>
            <a:r>
              <a:rPr lang="fr-FR" b="0" i="0" dirty="0">
                <a:solidFill>
                  <a:srgbClr val="333333"/>
                </a:solidFill>
                <a:effectLst/>
                <a:latin typeface="Barlow" panose="00000500000000000000" pitchFamily="2" charset="0"/>
              </a:rPr>
              <a:t> © Sorbonne Université - Pierre </a:t>
            </a:r>
            <a:r>
              <a:rPr lang="fr-FR" b="0" i="0" dirty="0" err="1">
                <a:solidFill>
                  <a:srgbClr val="333333"/>
                </a:solidFill>
                <a:effectLst/>
                <a:latin typeface="Barlow" panose="00000500000000000000" pitchFamily="2" charset="0"/>
              </a:rPr>
              <a:t>Kitmacher</a:t>
            </a:r>
            <a:endParaRPr lang="en-GB" dirty="0"/>
          </a:p>
        </p:txBody>
      </p:sp>
      <p:sp>
        <p:nvSpPr>
          <p:cNvPr id="5" name="TextBox 4">
            <a:extLst>
              <a:ext uri="{FF2B5EF4-FFF2-40B4-BE49-F238E27FC236}">
                <a16:creationId xmlns:a16="http://schemas.microsoft.com/office/drawing/2014/main" id="{882963C2-CD99-1167-0A14-C53F7E8322EC}"/>
              </a:ext>
            </a:extLst>
          </p:cNvPr>
          <p:cNvSpPr txBox="1"/>
          <p:nvPr/>
        </p:nvSpPr>
        <p:spPr>
          <a:xfrm>
            <a:off x="1147984" y="2274658"/>
            <a:ext cx="6485289" cy="3897542"/>
          </a:xfrm>
          <a:prstGeom prst="rect">
            <a:avLst/>
          </a:prstGeom>
          <a:noFill/>
        </p:spPr>
        <p:txBody>
          <a:bodyPr wrap="square">
            <a:spAutoFit/>
          </a:bodyPr>
          <a:lstStyle/>
          <a:p>
            <a:pPr lvl="0" algn="just">
              <a:lnSpc>
                <a:spcPct val="107000"/>
              </a:lnSpc>
              <a:tabLst>
                <a:tab pos="457200" algn="l"/>
              </a:tabLst>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У 2018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році</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ви</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отримали</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u="sng" dirty="0" err="1">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диплом</a:t>
            </a:r>
            <a:r>
              <a:rPr lang="en-GB" sz="1800" b="1"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 </a:t>
            </a:r>
            <a:r>
              <a:rPr lang="en-GB" sz="1800" b="1" u="sng" dirty="0" err="1">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студента-підприємця</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(D2E)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разом</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з</a:t>
            </a: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 Вашим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ступенем</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Електроніка</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енергетика</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та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автоматизація</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Що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ви</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отримали</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від D2E?</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tabLst>
                <a:tab pos="457200" algn="l"/>
              </a:tabLs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tabLst>
                <a:tab pos="457200" algn="l"/>
              </a:tabLst>
            </a:pPr>
            <a:r>
              <a:rPr lang="uk-UA" b="1" i="0" dirty="0">
                <a:solidFill>
                  <a:srgbClr val="333333"/>
                </a:solidFill>
                <a:effectLst/>
                <a:latin typeface="Barlow" panose="00000500000000000000" pitchFamily="2" charset="0"/>
              </a:rPr>
              <a:t> </a:t>
            </a:r>
            <a:r>
              <a:rPr lang="en-GB" b="1" i="0" dirty="0">
                <a:solidFill>
                  <a:srgbClr val="333333"/>
                </a:solidFill>
                <a:effectLst/>
                <a:latin typeface="Barlow" panose="00000500000000000000" pitchFamily="2" charset="0"/>
              </a:rPr>
              <a:t>R. M </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Я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знав</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як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побудувати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дрон</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але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в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мене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залишалося</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багато</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питань</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про</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те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як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налагодити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бізнес</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як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продати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товар</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кому</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Як </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зібрати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гроші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tabLst>
                <a:tab pos="457200" algn="l"/>
              </a:tabLst>
            </a:pP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Професори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D2E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дали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мені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всі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відповіді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на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адміністративні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організаційні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юридичні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та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комерційні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аспекти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Вони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давали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мені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поради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і </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дали знання</a:t>
            </a:r>
            <a:r>
              <a:rPr lang="en-GB" dirty="0">
                <a:latin typeface="Times New Roman" panose="02020603050405020304" pitchFamily="18" charset="0"/>
                <a:ea typeface="Calibri" panose="020F0502020204030204" pitchFamily="34" charset="0"/>
                <a:cs typeface="Times New Roman" panose="02020603050405020304" pitchFamily="18" charset="0"/>
              </a:rPr>
              <a:t>,</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як не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потрапити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в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безліч</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пасток</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Вони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також</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направили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мене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до </a:t>
            </a:r>
            <a:r>
              <a:rPr lang="en-GB"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SATT-</a:t>
            </a:r>
            <a:r>
              <a:rPr lang="en-GB" sz="1800" u="sng" dirty="0" err="1">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Lutech</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де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я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отримав</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інформацію</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про</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інтелектуальну</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власність</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та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патенти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tabLst>
                <a:tab pos="457200" algn="l"/>
              </a:tabLs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0566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D8ACD-D926-C799-73AE-81E8C59ADEAB}"/>
              </a:ext>
            </a:extLst>
          </p:cNvPr>
          <p:cNvSpPr>
            <a:spLocks noGrp="1"/>
          </p:cNvSpPr>
          <p:nvPr>
            <p:ph type="title"/>
          </p:nvPr>
        </p:nvSpPr>
        <p:spPr/>
        <p:txBody>
          <a:bodyPr/>
          <a:lstStyle/>
          <a:p>
            <a:r>
              <a:rPr lang="uk-UA" dirty="0"/>
              <a:t>Список джерел </a:t>
            </a:r>
            <a:endParaRPr lang="en-GB" dirty="0"/>
          </a:p>
        </p:txBody>
      </p:sp>
      <p:sp>
        <p:nvSpPr>
          <p:cNvPr id="3" name="Content Placeholder 2">
            <a:extLst>
              <a:ext uri="{FF2B5EF4-FFF2-40B4-BE49-F238E27FC236}">
                <a16:creationId xmlns:a16="http://schemas.microsoft.com/office/drawing/2014/main" id="{6BFCE315-B062-1207-CD95-F1A4716BBCC3}"/>
              </a:ext>
            </a:extLst>
          </p:cNvPr>
          <p:cNvSpPr>
            <a:spLocks noGrp="1"/>
          </p:cNvSpPr>
          <p:nvPr>
            <p:ph idx="1"/>
          </p:nvPr>
        </p:nvSpPr>
        <p:spPr>
          <a:xfrm>
            <a:off x="1484310" y="2212623"/>
            <a:ext cx="10018713" cy="3578578"/>
          </a:xfrm>
        </p:spPr>
        <p:txBody>
          <a:bodyPr>
            <a:normAutofit fontScale="92500" lnSpcReduction="10000"/>
          </a:bodyPr>
          <a:lstStyle/>
          <a:p>
            <a:pPr marL="342900" indent="-342900">
              <a:buAutoNum type="arabicPeriod"/>
            </a:pPr>
            <a:r>
              <a:rPr lang="uk-UA" sz="1800" dirty="0">
                <a:effectLst/>
                <a:latin typeface="Calibri" panose="020F0502020204030204" pitchFamily="34" charset="0"/>
                <a:ea typeface="Calibri" panose="020F0502020204030204" pitchFamily="34" charset="0"/>
                <a:cs typeface="Times New Roman" panose="02020603050405020304" pitchFamily="18" charset="0"/>
                <a:hlinkClick r:id="rId2"/>
              </a:rPr>
              <a:t>https://en.wikipedia.org/wiki/Resource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a:buAutoNum type="arabicPeriod"/>
            </a:pP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hlinkClick r:id="rId3"/>
              </a:rPr>
              <a:t>https://auto.24tv.ua/tag/avtonovynka_tag69</a:t>
            </a:r>
            <a:r>
              <a:rPr lang="uk-UA"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p>
          <a:p>
            <a:pPr marL="342900" indent="-342900">
              <a:buFont typeface="Arial"/>
              <a:buAutoNum type="arabicPeriod"/>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hlinkClick r:id="rId4"/>
              </a:rPr>
              <a:t>https://sciences.sorbonne-universite.fr/en/portraits/robin-mathevet</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buFont typeface="Arial"/>
              <a:buAutoNum type="arabicPeriod"/>
            </a:pPr>
            <a:r>
              <a:rPr lang="en-GB" sz="1800" kern="100" dirty="0">
                <a:latin typeface="Times New Roman" panose="02020603050405020304" pitchFamily="18" charset="0"/>
                <a:ea typeface="Calibri" panose="020F0502020204030204" pitchFamily="34" charset="0"/>
                <a:cs typeface="Times New Roman" panose="02020603050405020304" pitchFamily="18" charset="0"/>
              </a:rPr>
              <a:t> </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CES 202</a:t>
            </a: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4.</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https://mailchi.mp/nissanunited.com/zq2d8jbhtw-16894024?e=2966ffba4e</a:t>
            </a:r>
            <a:endParaRPr lang="en-GB" sz="1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Arial"/>
              <a:buAutoNum type="arabicPeriod"/>
            </a:pP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Koei</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Fudjiki</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et</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al</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Technology</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for</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High-speed</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Manufacturing</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High</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pressure</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Hydrogen</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Tank</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by</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14-axis </a:t>
            </a:r>
            <a:r>
              <a:rPr lang="uk-UA" sz="1800" kern="100" dirty="0">
                <a:latin typeface="Calibri" panose="020F0502020204030204" pitchFamily="34" charset="0"/>
                <a:ea typeface="Calibri" panose="020F0502020204030204" pitchFamily="34" charset="0"/>
                <a:cs typeface="Times New Roman" panose="02020603050405020304" pitchFamily="18" charset="0"/>
              </a:rPr>
              <a:t>.</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Simultaneous</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Control</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Fil</a:t>
            </a:r>
            <a:r>
              <a:rPr lang="en-GB" sz="1800" kern="100" dirty="0">
                <a:latin typeface="Calibri" panose="020F0502020204030204" pitchFamily="34" charset="0"/>
                <a:ea typeface="Calibri" panose="020F0502020204030204" pitchFamily="34" charset="0"/>
                <a:cs typeface="Times New Roman" panose="02020603050405020304" pitchFamily="18" charset="0"/>
              </a:rPr>
              <a:t>ament </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Wending</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Machine</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2024. </a:t>
            </a:r>
          </a:p>
          <a:p>
            <a:pPr marL="342900" indent="-342900">
              <a:buFont typeface="Arial"/>
              <a:buAutoNum type="arabicPeriod"/>
            </a:pPr>
            <a:r>
              <a:rPr lang="en-GB" sz="1800" kern="100" dirty="0">
                <a:latin typeface="Calibri" panose="020F0502020204030204" pitchFamily="34" charset="0"/>
                <a:cs typeface="Times New Roman" panose="02020603050405020304" pitchFamily="18" charset="0"/>
              </a:rPr>
              <a:t>A review of the current automotive manufacturing practice from an energy perspective A. </a:t>
            </a:r>
            <a:r>
              <a:rPr lang="en-GB" sz="1800" kern="100" dirty="0" err="1">
                <a:latin typeface="Calibri" panose="020F0502020204030204" pitchFamily="34" charset="0"/>
                <a:cs typeface="Times New Roman" panose="02020603050405020304" pitchFamily="18" charset="0"/>
              </a:rPr>
              <a:t>Giampieria</a:t>
            </a:r>
            <a:r>
              <a:rPr lang="en-GB" sz="1800" kern="100" dirty="0">
                <a:latin typeface="Calibri" panose="020F0502020204030204" pitchFamily="34" charset="0"/>
                <a:cs typeface="Times New Roman" panose="02020603050405020304" pitchFamily="18" charset="0"/>
              </a:rPr>
              <a:t> , J. Ling-</a:t>
            </a:r>
            <a:r>
              <a:rPr lang="en-GB" sz="1800" kern="100" dirty="0" err="1">
                <a:latin typeface="Calibri" panose="020F0502020204030204" pitchFamily="34" charset="0"/>
                <a:cs typeface="Times New Roman" panose="02020603050405020304" pitchFamily="18" charset="0"/>
              </a:rPr>
              <a:t>Chinb</a:t>
            </a:r>
            <a:r>
              <a:rPr lang="en-GB" sz="1800" kern="100" dirty="0">
                <a:latin typeface="Calibri" panose="020F0502020204030204" pitchFamily="34" charset="0"/>
                <a:cs typeface="Times New Roman" panose="02020603050405020304" pitchFamily="18" charset="0"/>
              </a:rPr>
              <a:t>,⁎ , Z. Mab , A. </a:t>
            </a:r>
            <a:r>
              <a:rPr lang="en-GB" sz="1800" kern="100" dirty="0" err="1">
                <a:latin typeface="Calibri" panose="020F0502020204030204" pitchFamily="34" charset="0"/>
                <a:cs typeface="Times New Roman" panose="02020603050405020304" pitchFamily="18" charset="0"/>
              </a:rPr>
              <a:t>Smallboneb</a:t>
            </a:r>
            <a:r>
              <a:rPr lang="en-GB" sz="1800" kern="100" dirty="0">
                <a:latin typeface="Calibri" panose="020F0502020204030204" pitchFamily="34" charset="0"/>
                <a:cs typeface="Times New Roman" panose="02020603050405020304" pitchFamily="18" charset="0"/>
              </a:rPr>
              <a:t> , A.P. </a:t>
            </a:r>
            <a:r>
              <a:rPr lang="en-GB" sz="1800" kern="100" dirty="0" err="1">
                <a:latin typeface="Calibri" panose="020F0502020204030204" pitchFamily="34" charset="0"/>
                <a:cs typeface="Times New Roman" panose="02020603050405020304" pitchFamily="18" charset="0"/>
              </a:rPr>
              <a:t>Roskillyb</a:t>
            </a:r>
            <a:r>
              <a:rPr lang="en-GB" sz="1800" kern="100" dirty="0">
                <a:latin typeface="Calibri" panose="020F0502020204030204" pitchFamily="34" charset="0"/>
                <a:cs typeface="Times New Roman" panose="02020603050405020304" pitchFamily="18" charset="0"/>
              </a:rPr>
              <a:t>.</a:t>
            </a:r>
            <a:r>
              <a:rPr lang="uk-UA" sz="1800" kern="100" dirty="0">
                <a:latin typeface="Calibri" panose="020F0502020204030204" pitchFamily="34" charset="0"/>
                <a:cs typeface="Times New Roman" panose="02020603050405020304" pitchFamily="18" charset="0"/>
              </a:rPr>
              <a:t> </a:t>
            </a:r>
            <a:r>
              <a:rPr lang="en-GB" sz="1800" b="0" i="0" u="none" strike="noStrike" baseline="0" dirty="0">
                <a:solidFill>
                  <a:srgbClr val="0080AC"/>
                </a:solidFill>
                <a:latin typeface="CharisSIL"/>
              </a:rPr>
              <a:t>Applied Energy 261 (2020) 114074</a:t>
            </a:r>
            <a:r>
              <a:rPr lang="uk-UA" sz="1800" dirty="0">
                <a:solidFill>
                  <a:srgbClr val="0080AC"/>
                </a:solidFill>
                <a:latin typeface="CharisSIL"/>
              </a:rPr>
              <a:t>. </a:t>
            </a:r>
            <a:endParaRPr lang="en-GB" sz="1800" kern="100" dirty="0">
              <a:latin typeface="Calibri" panose="020F0502020204030204" pitchFamily="34" charset="0"/>
              <a:cs typeface="Times New Roman" panose="02020603050405020304" pitchFamily="18" charset="0"/>
            </a:endParaRPr>
          </a:p>
          <a:p>
            <a:pPr marL="342900" indent="-342900">
              <a:buFont typeface="Arial"/>
              <a:buAutoNum type="arabicPeriod"/>
            </a:pPr>
            <a:r>
              <a:rPr lang="en-GB" dirty="0">
                <a:hlinkClick r:id="rId6"/>
              </a:rPr>
              <a:t>https://www.temu.com/ul/kuiper/</a:t>
            </a:r>
            <a:endParaRPr lang="uk-UA" dirty="0"/>
          </a:p>
          <a:p>
            <a:pPr marL="342900" indent="-342900">
              <a:buFont typeface="Arial"/>
              <a:buAutoNum type="arabicPeriod"/>
            </a:pPr>
            <a:endParaRPr lang="en-GB" dirty="0"/>
          </a:p>
        </p:txBody>
      </p:sp>
    </p:spTree>
    <p:extLst>
      <p:ext uri="{BB962C8B-B14F-4D97-AF65-F5344CB8AC3E}">
        <p14:creationId xmlns:p14="http://schemas.microsoft.com/office/powerpoint/2010/main" val="3502435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02A29-22B6-9337-0A2E-0606159A1332}"/>
              </a:ext>
            </a:extLst>
          </p:cNvPr>
          <p:cNvSpPr>
            <a:spLocks noGrp="1"/>
          </p:cNvSpPr>
          <p:nvPr>
            <p:ph type="title"/>
          </p:nvPr>
        </p:nvSpPr>
        <p:spPr/>
        <p:txBody>
          <a:bodyPr/>
          <a:lstStyle/>
          <a:p>
            <a:r>
              <a:rPr lang="uk-UA" dirty="0"/>
              <a:t>Подяки </a:t>
            </a:r>
            <a:endParaRPr lang="en-GB" dirty="0"/>
          </a:p>
        </p:txBody>
      </p:sp>
      <p:sp>
        <p:nvSpPr>
          <p:cNvPr id="3" name="Content Placeholder 2">
            <a:extLst>
              <a:ext uri="{FF2B5EF4-FFF2-40B4-BE49-F238E27FC236}">
                <a16:creationId xmlns:a16="http://schemas.microsoft.com/office/drawing/2014/main" id="{A797F5D5-B882-1FB3-41AD-875CD88DEB81}"/>
              </a:ext>
            </a:extLst>
          </p:cNvPr>
          <p:cNvSpPr>
            <a:spLocks noGrp="1"/>
          </p:cNvSpPr>
          <p:nvPr>
            <p:ph idx="1"/>
          </p:nvPr>
        </p:nvSpPr>
        <p:spPr/>
        <p:txBody>
          <a:bodyPr/>
          <a:lstStyle/>
          <a:p>
            <a:pPr marL="457200" indent="-457200">
              <a:buAutoNum type="arabicPeriod"/>
            </a:pPr>
            <a:r>
              <a:rPr lang="uk-UA" dirty="0"/>
              <a:t>Дякую нашій випускниці Катерині, яка працює зараз з компанією </a:t>
            </a:r>
            <a:r>
              <a:rPr lang="en-GB" dirty="0"/>
              <a:t>Nissan</a:t>
            </a:r>
            <a:r>
              <a:rPr lang="uk-UA" dirty="0"/>
              <a:t> за матеріали </a:t>
            </a:r>
            <a:r>
              <a:rPr lang="en-GB" dirty="0"/>
              <a:t>[4]. </a:t>
            </a:r>
            <a:endParaRPr lang="uk-UA" dirty="0"/>
          </a:p>
          <a:p>
            <a:pPr marL="457200" indent="-457200">
              <a:buAutoNum type="arabicPeriod"/>
            </a:pPr>
            <a:r>
              <a:rPr lang="uk-UA" dirty="0"/>
              <a:t>Велика подяка </a:t>
            </a:r>
            <a:r>
              <a:rPr lang="uk-UA" dirty="0" err="1"/>
              <a:t>Буховському</a:t>
            </a:r>
            <a:r>
              <a:rPr lang="uk-UA" dirty="0"/>
              <a:t> В</a:t>
            </a:r>
            <a:r>
              <a:rPr lang="en-GB" dirty="0"/>
              <a:t>’</a:t>
            </a:r>
            <a:r>
              <a:rPr lang="uk-UA" dirty="0" err="1"/>
              <a:t>ячеславу</a:t>
            </a:r>
            <a:r>
              <a:rPr lang="en-GB" dirty="0"/>
              <a:t>, </a:t>
            </a:r>
            <a:r>
              <a:rPr lang="uk-UA" dirty="0"/>
              <a:t>нашому випускнику,  який працює зараз з компанією </a:t>
            </a:r>
            <a:r>
              <a:rPr lang="en-GB" dirty="0"/>
              <a:t>Honda</a:t>
            </a:r>
            <a:r>
              <a:rPr lang="uk-UA" dirty="0"/>
              <a:t> за матеріали </a:t>
            </a:r>
            <a:r>
              <a:rPr lang="en-GB" dirty="0"/>
              <a:t>[5]. </a:t>
            </a:r>
          </a:p>
        </p:txBody>
      </p:sp>
    </p:spTree>
    <p:extLst>
      <p:ext uri="{BB962C8B-B14F-4D97-AF65-F5344CB8AC3E}">
        <p14:creationId xmlns:p14="http://schemas.microsoft.com/office/powerpoint/2010/main" val="3641125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A5B47-FF2C-2712-EF4B-0C4E7714F8BE}"/>
              </a:ext>
            </a:extLst>
          </p:cNvPr>
          <p:cNvSpPr>
            <a:spLocks noGrp="1"/>
          </p:cNvSpPr>
          <p:nvPr>
            <p:ph type="title"/>
          </p:nvPr>
        </p:nvSpPr>
        <p:spPr/>
        <p:txBody>
          <a:bodyPr/>
          <a:lstStyle/>
          <a:p>
            <a:r>
              <a:rPr lang="en-GB" dirty="0"/>
              <a:t>1.</a:t>
            </a:r>
            <a:r>
              <a:rPr lang="uk-UA" dirty="0"/>
              <a:t>Ресурс </a:t>
            </a:r>
            <a:r>
              <a:rPr lang="en-GB" dirty="0"/>
              <a:t>-I</a:t>
            </a:r>
            <a:br>
              <a:rPr lang="en-GB" dirty="0"/>
            </a:br>
            <a:endParaRPr lang="en-GB" dirty="0"/>
          </a:p>
        </p:txBody>
      </p:sp>
      <p:sp>
        <p:nvSpPr>
          <p:cNvPr id="3" name="Content Placeholder 2">
            <a:extLst>
              <a:ext uri="{FF2B5EF4-FFF2-40B4-BE49-F238E27FC236}">
                <a16:creationId xmlns:a16="http://schemas.microsoft.com/office/drawing/2014/main" id="{833EC316-2E08-4827-0CC1-A630303A8F1C}"/>
              </a:ext>
            </a:extLst>
          </p:cNvPr>
          <p:cNvSpPr>
            <a:spLocks noGrp="1"/>
          </p:cNvSpPr>
          <p:nvPr>
            <p:ph idx="1"/>
          </p:nvPr>
        </p:nvSpPr>
        <p:spPr>
          <a:xfrm>
            <a:off x="1484310" y="1686757"/>
            <a:ext cx="10018713" cy="4740676"/>
          </a:xfrm>
        </p:spPr>
        <p:txBody>
          <a:bodyPr>
            <a:normAutofit/>
          </a:bodyPr>
          <a:lstStyle/>
          <a:p>
            <a:pPr indent="450215" algn="just">
              <a:lnSpc>
                <a:spcPct val="150000"/>
              </a:lnSpc>
            </a:pP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The concept of resources has been developed across many established areas of work, in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2" tooltip="Economics"/>
              </a:rPr>
              <a:t>economics</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3" tooltip="Biology"/>
              </a:rPr>
              <a:t>biology</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and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4" tooltip="Ecology"/>
              </a:rPr>
              <a:t>ecology</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5" tooltip="Computer science"/>
              </a:rPr>
              <a:t>computer science</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6" tooltip="Management"/>
              </a:rPr>
              <a:t>management</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and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7" tooltip="Human resources"/>
              </a:rPr>
              <a:t>human resources</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for example - linked to the concepts of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8" tooltip="Competition"/>
              </a:rPr>
              <a:t>competition</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9" tooltip="Sustainability"/>
              </a:rPr>
              <a:t>sustainability</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0" tooltip="Conservation movement"/>
              </a:rPr>
              <a:t>conservation</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and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Stewardship"/>
              </a:rPr>
              <a:t>stewardship</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In application within human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2" tooltip="Society"/>
              </a:rPr>
              <a:t>society</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3" tooltip="Commerce"/>
              </a:rPr>
              <a:t>commercial</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or non-commercial factors require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4" tooltip="Resource allocation"/>
              </a:rPr>
              <a:t>resource allocation</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through </a:t>
            </a:r>
            <a:r>
              <a:rPr lang="en-GB" sz="1800" u="none" strike="noStrike"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5" tooltip="Resource management"/>
              </a:rPr>
              <a:t>resource management</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a:t>
            </a:r>
            <a:endPar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endParaRPr>
          </a:p>
          <a:p>
            <a:pPr indent="0" algn="just">
              <a:lnSpc>
                <a:spcPct val="150000"/>
              </a:lnSpc>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err="1">
                <a:solidFill>
                  <a:srgbClr val="202122"/>
                </a:solidFill>
                <a:effectLst/>
                <a:latin typeface="Arial" panose="020B0604020202020204" pitchFamily="34" charset="0"/>
                <a:ea typeface="Calibri" panose="020F0502020204030204" pitchFamily="34" charset="0"/>
              </a:rPr>
              <a:t>Концепція</a:t>
            </a:r>
            <a:r>
              <a:rPr lang="en-GB" sz="1800" dirty="0">
                <a:solidFill>
                  <a:srgbClr val="202122"/>
                </a:solidFill>
                <a:effectLst/>
                <a:latin typeface="Arial" panose="020B0604020202020204" pitchFamily="34" charset="0"/>
                <a:ea typeface="Calibri" panose="020F0502020204030204" pitchFamily="34" charset="0"/>
              </a:rPr>
              <a:t> ресурсів </a:t>
            </a:r>
            <a:r>
              <a:rPr lang="en-GB" sz="1800" dirty="0" err="1">
                <a:solidFill>
                  <a:srgbClr val="202122"/>
                </a:solidFill>
                <a:effectLst/>
                <a:latin typeface="Arial" panose="020B0604020202020204" pitchFamily="34" charset="0"/>
                <a:ea typeface="Calibri" panose="020F0502020204030204" pitchFamily="34" charset="0"/>
              </a:rPr>
              <a:t>була</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розроблена</a:t>
            </a:r>
            <a:r>
              <a:rPr lang="en-GB" sz="1800" dirty="0">
                <a:solidFill>
                  <a:srgbClr val="202122"/>
                </a:solidFill>
                <a:effectLst/>
                <a:latin typeface="Arial" panose="020B0604020202020204" pitchFamily="34" charset="0"/>
                <a:ea typeface="Calibri" panose="020F0502020204030204" pitchFamily="34" charset="0"/>
              </a:rPr>
              <a:t> в </a:t>
            </a:r>
            <a:r>
              <a:rPr lang="en-GB" sz="1800" dirty="0" err="1">
                <a:solidFill>
                  <a:srgbClr val="202122"/>
                </a:solidFill>
                <a:effectLst/>
                <a:latin typeface="Arial" panose="020B0604020202020204" pitchFamily="34" charset="0"/>
                <a:ea typeface="Calibri" panose="020F0502020204030204" pitchFamily="34" charset="0"/>
              </a:rPr>
              <a:t>багатьох</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усталених</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сферах</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наприклад</a:t>
            </a:r>
            <a:r>
              <a:rPr lang="en-GB" sz="1800" dirty="0">
                <a:solidFill>
                  <a:srgbClr val="202122"/>
                </a:solidFill>
                <a:effectLst/>
                <a:latin typeface="Arial" panose="020B0604020202020204" pitchFamily="34" charset="0"/>
                <a:ea typeface="Calibri" panose="020F0502020204030204" pitchFamily="34" charset="0"/>
              </a:rPr>
              <a:t>, в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2" tooltip="Economics"/>
              </a:rPr>
              <a:t>економіці</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2" tooltip="Economics"/>
              </a:rPr>
              <a:t>, </a:t>
            </a:r>
            <a:r>
              <a:rPr lang="en-GB" sz="1800" dirty="0" err="1">
                <a:solidFill>
                  <a:srgbClr val="202122"/>
                </a:solidFill>
                <a:effectLst/>
                <a:latin typeface="Arial" panose="020B0604020202020204" pitchFamily="34" charset="0"/>
                <a:ea typeface="Calibri" panose="020F0502020204030204" pitchFamily="34" charset="0"/>
              </a:rPr>
              <a:t>біології</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3" tooltip="Biology"/>
              </a:rPr>
              <a:t> та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3" tooltip="Biology"/>
              </a:rPr>
              <a:t>екології</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комп'ютерних</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науках</a:t>
            </a:r>
            <a:r>
              <a:rPr lang="en-GB" sz="1800" u="sng" dirty="0">
                <a:solidFill>
                  <a:srgbClr val="3366CC"/>
                </a:solidFill>
                <a:latin typeface="Arial" panose="020B0604020202020204" pitchFamily="34" charset="0"/>
                <a:ea typeface="Calibri" panose="020F0502020204030204" pitchFamily="34" charset="0"/>
                <a:cs typeface="Times New Roman" panose="02020603050405020304" pitchFamily="18" charset="0"/>
              </a:rPr>
              <a:t>,</a:t>
            </a:r>
            <a:r>
              <a:rPr lang="uk-UA" sz="1800" u="sng" dirty="0">
                <a:solidFill>
                  <a:srgbClr val="3366CC"/>
                </a:solidFill>
                <a:latin typeface="Arial" panose="020B0604020202020204" pitchFamily="34" charset="0"/>
                <a:ea typeface="Calibri" panose="020F0502020204030204" pitchFamily="34" charset="0"/>
                <a:cs typeface="Times New Roman" panose="02020603050405020304" pitchFamily="18" charset="0"/>
              </a:rPr>
              <a:t> </a:t>
            </a:r>
            <a:r>
              <a:rPr lang="en-GB" sz="1800" dirty="0" err="1">
                <a:solidFill>
                  <a:srgbClr val="202122"/>
                </a:solidFill>
                <a:effectLst/>
                <a:latin typeface="Arial" panose="020B0604020202020204" pitchFamily="34" charset="0"/>
                <a:ea typeface="Calibri" panose="020F0502020204030204" pitchFamily="34" charset="0"/>
              </a:rPr>
              <a:t>менеджменті</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5" tooltip="Computer science"/>
              </a:rPr>
              <a:t> та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5" tooltip="Computer science"/>
              </a:rPr>
              <a:t>людських</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5" tooltip="Computer science"/>
              </a:rPr>
              <a:t>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5" tooltip="Computer science"/>
              </a:rPr>
              <a:t>ресурсах</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пов'язаних</a:t>
            </a:r>
            <a:r>
              <a:rPr lang="en-GB" sz="1800" dirty="0">
                <a:solidFill>
                  <a:srgbClr val="202122"/>
                </a:solidFill>
                <a:effectLst/>
                <a:latin typeface="Arial" panose="020B0604020202020204" pitchFamily="34" charset="0"/>
                <a:ea typeface="Calibri" panose="020F0502020204030204" pitchFamily="34" charset="0"/>
              </a:rPr>
              <a:t> з </a:t>
            </a:r>
            <a:r>
              <a:rPr lang="en-GB" sz="1800" dirty="0" err="1">
                <a:solidFill>
                  <a:srgbClr val="202122"/>
                </a:solidFill>
                <a:effectLst/>
                <a:latin typeface="Arial" panose="020B0604020202020204" pitchFamily="34" charset="0"/>
                <a:ea typeface="Calibri" panose="020F0502020204030204" pitchFamily="34" charset="0"/>
              </a:rPr>
              <a:t>концепціями</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конкуренції</a:t>
            </a:r>
            <a:r>
              <a:rPr lang="en-GB" sz="1800" dirty="0">
                <a:solidFill>
                  <a:srgbClr val="202122"/>
                </a:solidFill>
                <a:effectLst/>
                <a:latin typeface="Arial" panose="020B0604020202020204" pitchFamily="34" charset="0"/>
                <a:ea typeface="Calibri" panose="020F0502020204030204" pitchFamily="34" charset="0"/>
              </a:rPr>
              <a:t>,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8" tooltip="Competition"/>
              </a:rPr>
              <a:t>сталого</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8" tooltip="Competition"/>
              </a:rPr>
              <a:t> розвитку</a:t>
            </a:r>
            <a:r>
              <a:rPr lang="en-GB" sz="1800" dirty="0">
                <a:solidFill>
                  <a:srgbClr val="202122"/>
                </a:solidFill>
                <a:effectLst/>
                <a:latin typeface="Arial" panose="020B0604020202020204" pitchFamily="34" charset="0"/>
                <a:ea typeface="Calibri" panose="020F0502020204030204" pitchFamily="34" charset="0"/>
              </a:rPr>
              <a:t>, </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9" tooltip="Sustainability"/>
              </a:rPr>
              <a:t>збереження </a:t>
            </a:r>
            <a:r>
              <a:rPr lang="en-GB" sz="1800" dirty="0">
                <a:solidFill>
                  <a:srgbClr val="202122"/>
                </a:solidFill>
                <a:effectLst/>
                <a:latin typeface="Arial" panose="020B0604020202020204" pitchFamily="34" charset="0"/>
                <a:ea typeface="Calibri" panose="020F0502020204030204" pitchFamily="34" charset="0"/>
              </a:rPr>
              <a:t>та  </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Stewardship"/>
              </a:rPr>
              <a:t>управління</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Комерційні</a:t>
            </a:r>
            <a:r>
              <a:rPr lang="en-GB" sz="1800" dirty="0">
                <a:solidFill>
                  <a:srgbClr val="202122"/>
                </a:solidFill>
                <a:effectLst/>
                <a:latin typeface="Arial" panose="020B0604020202020204" pitchFamily="34" charset="0"/>
                <a:ea typeface="Calibri" panose="020F0502020204030204" pitchFamily="34" charset="0"/>
              </a:rPr>
              <a:t> </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2" tooltip="Society"/>
              </a:rPr>
              <a:t>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2" tooltip="Society"/>
              </a:rPr>
              <a:t>або</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2" tooltip="Society"/>
              </a:rPr>
              <a:t>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2" tooltip="Society"/>
              </a:rPr>
              <a:t>некомерційні</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2" tooltip="Society"/>
              </a:rPr>
              <a:t>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2" tooltip="Society"/>
              </a:rPr>
              <a:t>фактори</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що</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застосовуються</a:t>
            </a:r>
            <a:r>
              <a:rPr lang="en-GB" sz="1800" dirty="0">
                <a:solidFill>
                  <a:srgbClr val="202122"/>
                </a:solidFill>
                <a:effectLst/>
                <a:latin typeface="Arial" panose="020B0604020202020204" pitchFamily="34" charset="0"/>
                <a:ea typeface="Calibri" panose="020F0502020204030204" pitchFamily="34" charset="0"/>
              </a:rPr>
              <a:t> в </a:t>
            </a:r>
            <a:r>
              <a:rPr lang="en-GB" sz="1800" dirty="0" err="1">
                <a:solidFill>
                  <a:srgbClr val="202122"/>
                </a:solidFill>
                <a:effectLst/>
                <a:latin typeface="Arial" panose="020B0604020202020204" pitchFamily="34" charset="0"/>
                <a:ea typeface="Calibri" panose="020F0502020204030204" pitchFamily="34" charset="0"/>
              </a:rPr>
              <a:t>людському</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суспільстві</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3" tooltip="Commerce"/>
              </a:rPr>
              <a:t>, </a:t>
            </a:r>
            <a:r>
              <a:rPr lang="en-GB" sz="1800" dirty="0">
                <a:solidFill>
                  <a:srgbClr val="202122"/>
                </a:solidFill>
                <a:effectLst/>
                <a:latin typeface="Arial" panose="020B0604020202020204" pitchFamily="34" charset="0"/>
                <a:ea typeface="Calibri" panose="020F0502020204030204" pitchFamily="34" charset="0"/>
              </a:rPr>
              <a:t> </a:t>
            </a:r>
            <a:r>
              <a:rPr lang="en-GB" sz="1800" dirty="0" err="1">
                <a:solidFill>
                  <a:srgbClr val="202122"/>
                </a:solidFill>
                <a:effectLst/>
                <a:latin typeface="Arial" panose="020B0604020202020204" pitchFamily="34" charset="0"/>
                <a:ea typeface="Calibri" panose="020F0502020204030204" pitchFamily="34" charset="0"/>
              </a:rPr>
              <a:t>вимагають</a:t>
            </a:r>
            <a:r>
              <a:rPr lang="en-GB" sz="1800" dirty="0">
                <a:solidFill>
                  <a:srgbClr val="202122"/>
                </a:solidFill>
                <a:effectLst/>
                <a:latin typeface="Arial" panose="020B0604020202020204" pitchFamily="34" charset="0"/>
                <a:ea typeface="Calibri" panose="020F0502020204030204" pitchFamily="34" charset="0"/>
              </a:rPr>
              <a:t>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4" tooltip="Resource allocation"/>
              </a:rPr>
              <a:t>розподілу</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4" tooltip="Resource allocation"/>
              </a:rPr>
              <a:t> ресурсів</a:t>
            </a:r>
            <a:r>
              <a:rPr lang="en-GB" sz="1800" dirty="0">
                <a:solidFill>
                  <a:srgbClr val="202122"/>
                </a:solidFill>
                <a:effectLst/>
                <a:latin typeface="Arial" panose="020B0604020202020204" pitchFamily="34" charset="0"/>
                <a:ea typeface="Calibri" panose="020F0502020204030204" pitchFamily="34" charset="0"/>
              </a:rPr>
              <a:t> за </a:t>
            </a:r>
            <a:r>
              <a:rPr lang="en-GB" sz="1800" dirty="0" err="1">
                <a:solidFill>
                  <a:srgbClr val="202122"/>
                </a:solidFill>
                <a:effectLst/>
                <a:latin typeface="Arial" panose="020B0604020202020204" pitchFamily="34" charset="0"/>
                <a:ea typeface="Calibri" panose="020F0502020204030204" pitchFamily="34" charset="0"/>
              </a:rPr>
              <a:t>допомогою</a:t>
            </a:r>
            <a:r>
              <a:rPr lang="en-GB" sz="1800" dirty="0">
                <a:solidFill>
                  <a:srgbClr val="202122"/>
                </a:solidFill>
                <a:effectLst/>
                <a:latin typeface="Arial" panose="020B0604020202020204" pitchFamily="34" charset="0"/>
                <a:ea typeface="Calibri" panose="020F0502020204030204" pitchFamily="34" charset="0"/>
              </a:rPr>
              <a:t>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5" tooltip="Resource management"/>
              </a:rPr>
              <a:t>управління</a:t>
            </a:r>
            <a:r>
              <a:rPr lang="en-GB" sz="1800" u="sng"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5" tooltip="Resource management"/>
              </a:rPr>
              <a:t> </a:t>
            </a:r>
            <a:r>
              <a:rPr lang="en-GB" sz="1800" u="sng"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5" tooltip="Resource management"/>
              </a:rPr>
              <a:t>ресурсами</a:t>
            </a:r>
            <a:r>
              <a:rPr lang="en-GB" sz="1800" dirty="0">
                <a:solidFill>
                  <a:srgbClr val="202122"/>
                </a:solidFill>
                <a:effectLst/>
                <a:latin typeface="Arial" panose="020B0604020202020204" pitchFamily="34" charset="0"/>
                <a:ea typeface="Calibri" panose="020F0502020204030204" pitchFamily="34" charset="0"/>
              </a:rPr>
              <a:t>.</a:t>
            </a:r>
            <a:endParaRPr lang="en-GB" dirty="0"/>
          </a:p>
        </p:txBody>
      </p:sp>
      <p:sp>
        <p:nvSpPr>
          <p:cNvPr id="6" name="TextBox 5">
            <a:extLst>
              <a:ext uri="{FF2B5EF4-FFF2-40B4-BE49-F238E27FC236}">
                <a16:creationId xmlns:a16="http://schemas.microsoft.com/office/drawing/2014/main" id="{7B98B50E-6C26-F9FD-A15E-AFF4649FD11A}"/>
              </a:ext>
            </a:extLst>
          </p:cNvPr>
          <p:cNvSpPr txBox="1"/>
          <p:nvPr/>
        </p:nvSpPr>
        <p:spPr>
          <a:xfrm>
            <a:off x="10521317" y="5917960"/>
            <a:ext cx="598834" cy="369332"/>
          </a:xfrm>
          <a:prstGeom prst="rect">
            <a:avLst/>
          </a:prstGeom>
          <a:noFill/>
        </p:spPr>
        <p:txBody>
          <a:bodyPr wrap="square">
            <a:spAutoFit/>
          </a:bodyPr>
          <a:lstStyle/>
          <a:p>
            <a:r>
              <a:rPr lang="en-GB" dirty="0"/>
              <a:t>[1]</a:t>
            </a:r>
            <a:r>
              <a:rPr lang="uk-UA" dirty="0"/>
              <a:t> </a:t>
            </a:r>
            <a:endParaRPr lang="en-GB" dirty="0"/>
          </a:p>
        </p:txBody>
      </p:sp>
    </p:spTree>
    <p:extLst>
      <p:ext uri="{BB962C8B-B14F-4D97-AF65-F5344CB8AC3E}">
        <p14:creationId xmlns:p14="http://schemas.microsoft.com/office/powerpoint/2010/main" val="3502058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847AB-B0CF-05CC-068B-648DD14A57F2}"/>
              </a:ext>
            </a:extLst>
          </p:cNvPr>
          <p:cNvSpPr>
            <a:spLocks noGrp="1"/>
          </p:cNvSpPr>
          <p:nvPr>
            <p:ph type="title"/>
          </p:nvPr>
        </p:nvSpPr>
        <p:spPr>
          <a:xfrm>
            <a:off x="1669427" y="316468"/>
            <a:ext cx="10018713" cy="800101"/>
          </a:xfrm>
        </p:spPr>
        <p:txBody>
          <a:bodyPr>
            <a:normAutofit fontScale="90000"/>
          </a:bodyPr>
          <a:lstStyle/>
          <a:p>
            <a:r>
              <a:rPr lang="en-GB" dirty="0"/>
              <a:t>1. </a:t>
            </a:r>
            <a:r>
              <a:rPr lang="uk-UA" dirty="0"/>
              <a:t>Ресурс </a:t>
            </a:r>
            <a:r>
              <a:rPr lang="en-GB" dirty="0"/>
              <a:t>-II</a:t>
            </a:r>
            <a:br>
              <a:rPr lang="en-GB" dirty="0"/>
            </a:br>
            <a:endParaRPr lang="en-GB" dirty="0"/>
          </a:p>
        </p:txBody>
      </p:sp>
      <p:sp>
        <p:nvSpPr>
          <p:cNvPr id="3" name="Content Placeholder 2">
            <a:extLst>
              <a:ext uri="{FF2B5EF4-FFF2-40B4-BE49-F238E27FC236}">
                <a16:creationId xmlns:a16="http://schemas.microsoft.com/office/drawing/2014/main" id="{9ADE0065-FA48-D1BA-E373-0E0C8F49E7D0}"/>
              </a:ext>
            </a:extLst>
          </p:cNvPr>
          <p:cNvSpPr>
            <a:spLocks noGrp="1"/>
          </p:cNvSpPr>
          <p:nvPr>
            <p:ph sz="half" idx="1"/>
          </p:nvPr>
        </p:nvSpPr>
        <p:spPr>
          <a:xfrm>
            <a:off x="6474268" y="716518"/>
            <a:ext cx="5118971" cy="4995239"/>
          </a:xfrm>
        </p:spPr>
        <p:txBody>
          <a:bodyPr>
            <a:noAutofit/>
          </a:bodyPr>
          <a:lstStyle/>
          <a:p>
            <a:pPr marL="0" indent="0">
              <a:buNone/>
            </a:pPr>
            <a:r>
              <a:rPr lang="en-GB" sz="1400" b="1" dirty="0">
                <a:solidFill>
                  <a:srgbClr val="202122"/>
                </a:solidFill>
                <a:effectLst/>
                <a:latin typeface="Arial" panose="020B0604020202020204" pitchFamily="34" charset="0"/>
                <a:ea typeface="Calibri" panose="020F0502020204030204" pitchFamily="34" charset="0"/>
              </a:rPr>
              <a:t>Resource</a:t>
            </a:r>
            <a:r>
              <a:rPr lang="en-GB" sz="1400" dirty="0">
                <a:solidFill>
                  <a:srgbClr val="202122"/>
                </a:solidFill>
                <a:effectLst/>
                <a:latin typeface="Arial" panose="020B0604020202020204" pitchFamily="34" charset="0"/>
                <a:ea typeface="Calibri" panose="020F0502020204030204" pitchFamily="34" charset="0"/>
              </a:rPr>
              <a:t> refers to all the materials available in our environment which</a:t>
            </a:r>
            <a:endParaRPr lang="uk-UA" sz="1400" dirty="0">
              <a:solidFill>
                <a:srgbClr val="202122"/>
              </a:solidFill>
              <a:effectLst/>
              <a:latin typeface="Arial" panose="020B0604020202020204" pitchFamily="34" charset="0"/>
              <a:ea typeface="Calibri" panose="020F0502020204030204" pitchFamily="34" charset="0"/>
            </a:endParaRPr>
          </a:p>
          <a:p>
            <a:pPr marL="0" indent="0">
              <a:buNone/>
            </a:pPr>
            <a:r>
              <a:rPr lang="en-GB" sz="1400" dirty="0">
                <a:solidFill>
                  <a:srgbClr val="202122"/>
                </a:solidFill>
                <a:effectLst/>
                <a:latin typeface="Arial" panose="020B0604020202020204" pitchFamily="34" charset="0"/>
                <a:ea typeface="Calibri" panose="020F0502020204030204" pitchFamily="34" charset="0"/>
              </a:rPr>
              <a:t> are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2" tooltip="Technology"/>
              </a:rPr>
              <a:t>technologically</a:t>
            </a:r>
            <a:r>
              <a:rPr lang="en-GB" sz="1400" dirty="0">
                <a:solidFill>
                  <a:srgbClr val="202122"/>
                </a:solidFill>
                <a:effectLst/>
                <a:latin typeface="Arial" panose="020B0604020202020204" pitchFamily="34" charset="0"/>
                <a:ea typeface="Calibri" panose="020F0502020204030204" pitchFamily="34" charset="0"/>
              </a:rPr>
              <a:t> accessible,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3" tooltip="Economics"/>
              </a:rPr>
              <a:t>economically</a:t>
            </a:r>
            <a:r>
              <a:rPr lang="en-GB" sz="1400" dirty="0">
                <a:solidFill>
                  <a:srgbClr val="202122"/>
                </a:solidFill>
                <a:effectLst/>
                <a:latin typeface="Arial" panose="020B0604020202020204" pitchFamily="34" charset="0"/>
                <a:ea typeface="Calibri" panose="020F0502020204030204" pitchFamily="34" charset="0"/>
              </a:rPr>
              <a:t> feasible and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4" tooltip="Culture"/>
              </a:rPr>
              <a:t>culturally</a:t>
            </a:r>
            <a:r>
              <a:rPr lang="en-GB" sz="1400" dirty="0">
                <a:solidFill>
                  <a:srgbClr val="202122"/>
                </a:solidFill>
                <a:effectLst/>
                <a:latin typeface="Arial" panose="020B0604020202020204" pitchFamily="34" charset="0"/>
                <a:ea typeface="Calibri" panose="020F0502020204030204" pitchFamily="34" charset="0"/>
              </a:rPr>
              <a:t>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5" tooltip="Sustainability"/>
              </a:rPr>
              <a:t>sustainable</a:t>
            </a:r>
            <a:r>
              <a:rPr lang="en-GB" sz="1400" dirty="0">
                <a:solidFill>
                  <a:srgbClr val="202122"/>
                </a:solidFill>
                <a:effectLst/>
                <a:latin typeface="Arial" panose="020B0604020202020204" pitchFamily="34" charset="0"/>
                <a:ea typeface="Calibri" panose="020F0502020204030204" pitchFamily="34" charset="0"/>
              </a:rPr>
              <a:t> and help us to satisfy our needs and wants. Resources can broadly be classified according to their availability — they are categorized into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6" tooltip="Renewable resource"/>
              </a:rPr>
              <a:t>renewable</a:t>
            </a:r>
            <a:r>
              <a:rPr lang="en-GB" sz="1400" dirty="0">
                <a:solidFill>
                  <a:srgbClr val="202122"/>
                </a:solidFill>
                <a:effectLst/>
                <a:latin typeface="Arial" panose="020B0604020202020204" pitchFamily="34" charset="0"/>
                <a:ea typeface="Calibri" panose="020F0502020204030204" pitchFamily="34" charset="0"/>
              </a:rPr>
              <a:t> and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7" tooltip="Non-renewable resource"/>
              </a:rPr>
              <a:t>non-renewable</a:t>
            </a:r>
            <a:r>
              <a:rPr lang="en-GB" sz="1400" dirty="0">
                <a:solidFill>
                  <a:srgbClr val="202122"/>
                </a:solidFill>
                <a:effectLst/>
                <a:latin typeface="Arial" panose="020B0604020202020204" pitchFamily="34" charset="0"/>
                <a:ea typeface="Calibri" panose="020F0502020204030204" pitchFamily="34" charset="0"/>
              </a:rPr>
              <a:t> resources. They can also be classified as actual and potential based on the level of development and use; based on origin they can be classified as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8" tooltip="Organism"/>
              </a:rPr>
              <a:t>biotic</a:t>
            </a:r>
            <a:r>
              <a:rPr lang="en-GB" sz="1400" dirty="0">
                <a:solidFill>
                  <a:srgbClr val="202122"/>
                </a:solidFill>
                <a:effectLst/>
                <a:latin typeface="Arial" panose="020B0604020202020204" pitchFamily="34" charset="0"/>
                <a:ea typeface="Calibri" panose="020F0502020204030204" pitchFamily="34" charset="0"/>
              </a:rPr>
              <a:t> and abiotic, and based on their distribution, as ubiquitous and localised (private, community-owned, national and international resources). An item may become a resource with time and development of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2" tooltip="Technology"/>
              </a:rPr>
              <a:t>technology</a:t>
            </a:r>
            <a:r>
              <a:rPr lang="en-GB" sz="1400" dirty="0">
                <a:solidFill>
                  <a:srgbClr val="202122"/>
                </a:solidFill>
                <a:effectLst/>
                <a:latin typeface="Arial" panose="020B0604020202020204" pitchFamily="34" charset="0"/>
                <a:ea typeface="Calibri" panose="020F0502020204030204" pitchFamily="34" charset="0"/>
              </a:rPr>
              <a:t>. The benefits of resource utilization may include increased wealth, proper functioning of a system, or enhanced well-being. From a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9" tooltip="Human"/>
              </a:rPr>
              <a:t>human</a:t>
            </a:r>
            <a:r>
              <a:rPr lang="en-GB" sz="1400" dirty="0">
                <a:solidFill>
                  <a:srgbClr val="202122"/>
                </a:solidFill>
                <a:effectLst/>
                <a:latin typeface="Arial" panose="020B0604020202020204" pitchFamily="34" charset="0"/>
                <a:ea typeface="Calibri" panose="020F0502020204030204" pitchFamily="34" charset="0"/>
              </a:rPr>
              <a:t> perspective, a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0" tooltip="Natural resource"/>
              </a:rPr>
              <a:t>natural resource</a:t>
            </a:r>
            <a:r>
              <a:rPr lang="en-GB" sz="1400" dirty="0">
                <a:solidFill>
                  <a:srgbClr val="202122"/>
                </a:solidFill>
                <a:effectLst/>
                <a:latin typeface="Arial" panose="020B0604020202020204" pitchFamily="34" charset="0"/>
                <a:ea typeface="Calibri" panose="020F0502020204030204" pitchFamily="34" charset="0"/>
              </a:rPr>
              <a:t> is anything obtained from the </a:t>
            </a:r>
            <a:r>
              <a:rPr lang="en-GB" sz="1400" u="none" strike="noStrike"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environment</a:t>
            </a:r>
            <a:r>
              <a:rPr lang="en-GB" sz="1400" dirty="0">
                <a:solidFill>
                  <a:srgbClr val="202122"/>
                </a:solidFill>
                <a:effectLst/>
                <a:latin typeface="Arial" panose="020B0604020202020204" pitchFamily="34" charset="0"/>
                <a:ea typeface="Calibri" panose="020F0502020204030204" pitchFamily="34" charset="0"/>
              </a:rPr>
              <a:t> to satisfy human needs and wants</a:t>
            </a:r>
            <a:r>
              <a:rPr lang="uk-UA" sz="1400" dirty="0">
                <a:solidFill>
                  <a:srgbClr val="202122"/>
                </a:solidFill>
                <a:latin typeface="Arial" panose="020B0604020202020204" pitchFamily="34" charset="0"/>
                <a:ea typeface="Calibri" panose="020F0502020204030204" pitchFamily="34" charset="0"/>
              </a:rPr>
              <a:t>.</a:t>
            </a:r>
            <a:endParaRPr lang="en-GB" sz="1400" dirty="0"/>
          </a:p>
        </p:txBody>
      </p:sp>
      <p:sp>
        <p:nvSpPr>
          <p:cNvPr id="6" name="TextBox 5">
            <a:extLst>
              <a:ext uri="{FF2B5EF4-FFF2-40B4-BE49-F238E27FC236}">
                <a16:creationId xmlns:a16="http://schemas.microsoft.com/office/drawing/2014/main" id="{7D33DD98-C44E-18CC-DBC9-BDBE3FFC6B3C}"/>
              </a:ext>
            </a:extLst>
          </p:cNvPr>
          <p:cNvSpPr txBox="1"/>
          <p:nvPr/>
        </p:nvSpPr>
        <p:spPr>
          <a:xfrm>
            <a:off x="6379367" y="6287292"/>
            <a:ext cx="598834" cy="369332"/>
          </a:xfrm>
          <a:prstGeom prst="rect">
            <a:avLst/>
          </a:prstGeom>
          <a:noFill/>
        </p:spPr>
        <p:txBody>
          <a:bodyPr wrap="square">
            <a:spAutoFit/>
          </a:bodyPr>
          <a:lstStyle/>
          <a:p>
            <a:r>
              <a:rPr lang="en-GB" dirty="0"/>
              <a:t>[1]</a:t>
            </a:r>
            <a:r>
              <a:rPr lang="uk-UA" dirty="0"/>
              <a:t> </a:t>
            </a:r>
            <a:endParaRPr lang="en-GB" dirty="0"/>
          </a:p>
        </p:txBody>
      </p:sp>
      <p:sp>
        <p:nvSpPr>
          <p:cNvPr id="8" name="Content Placeholder 3">
            <a:extLst>
              <a:ext uri="{FF2B5EF4-FFF2-40B4-BE49-F238E27FC236}">
                <a16:creationId xmlns:a16="http://schemas.microsoft.com/office/drawing/2014/main" id="{C4B0D58E-34F7-5A4C-E133-4904E8A10BF1}"/>
              </a:ext>
            </a:extLst>
          </p:cNvPr>
          <p:cNvSpPr>
            <a:spLocks noGrp="1"/>
          </p:cNvSpPr>
          <p:nvPr>
            <p:ph sz="half" idx="2"/>
          </p:nvPr>
        </p:nvSpPr>
        <p:spPr>
          <a:xfrm>
            <a:off x="1483517" y="1116569"/>
            <a:ext cx="4895850" cy="4801391"/>
          </a:xfrm>
        </p:spPr>
        <p:txBody>
          <a:bodyPr>
            <a:normAutofit fontScale="85000" lnSpcReduction="20000"/>
          </a:bodyPr>
          <a:lstStyle/>
          <a:p>
            <a:pPr marL="0" indent="0">
              <a:buNone/>
            </a:pPr>
            <a:r>
              <a:rPr lang="en-GB" sz="1800" b="1"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Ресурс</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До ресурсів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віднос</a:t>
            </a:r>
            <a:r>
              <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я</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ться</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всі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матеріал</a:t>
            </a:r>
            <a:r>
              <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доступн</a:t>
            </a:r>
            <a:r>
              <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у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нашому</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середовищі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endPar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які є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2" tooltip="Technology"/>
              </a:rPr>
              <a:t>технологічно</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доступними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3" tooltip="Economics"/>
              </a:rPr>
              <a:t>економічно</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доцільними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та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4" tooltip="Culture"/>
              </a:rPr>
              <a:t>культурно</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5" tooltip="Sustainability"/>
              </a:rPr>
              <a:t>стійкими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і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допомагають</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нам</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задовольнити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наші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потреби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та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бажання</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endPar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Ресурси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в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широкому</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сенсі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можна</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класифікувати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за їх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наявністю</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вони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поділяються</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на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6" tooltip="Renewable resource"/>
              </a:rPr>
              <a:t>відновлювані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та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7" tooltip="Non-renewable resource"/>
              </a:rPr>
              <a:t>невідновлювані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ресурси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Їх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також</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можна</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класифікувати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як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реальні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та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потенційні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залежно</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від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рівня</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розвитку та використання; </a:t>
            </a:r>
            <a:endParaRPr lang="uk-UA"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За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походженням</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їх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можна</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класифікувати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як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8" tooltip="Organism"/>
              </a:rPr>
              <a:t>біотичні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та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абіотичні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а на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основі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їх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поширення</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 як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повсюдно</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поширені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та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локалізовані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приватні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комунальні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національні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та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міжнародні</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ресурси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Предмет</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може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стати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ресурсом</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з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часом</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і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розвитком</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2" tooltip="Technology"/>
              </a:rPr>
              <a:t>технологій</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Вигоди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від використання ресурсів можуть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включати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збільшення</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багатства</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належне</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функціонування</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системи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або</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підвищення</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добробуту</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З </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9" tooltip="Human"/>
              </a:rPr>
              <a:t>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9" tooltip="Human"/>
              </a:rPr>
              <a:t>точки</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9" tooltip="Human"/>
              </a:rPr>
              <a:t>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9" tooltip="Human"/>
              </a:rPr>
              <a:t>зору</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9" tooltip="Human"/>
              </a:rPr>
              <a:t> </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людини</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природний</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ресурс</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0" tooltip="Natural resource"/>
              </a:rPr>
              <a:t> -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0" tooltip="Natural resource"/>
              </a:rPr>
              <a:t>це</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0" tooltip="Natural resource"/>
              </a:rPr>
              <a:t> все,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0" tooltip="Natural resource"/>
              </a:rPr>
              <a:t>що</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0" tooltip="Natural resource"/>
              </a:rPr>
              <a:t>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0" tooltip="Natural resource"/>
              </a:rPr>
              <a:t>отримується</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0" tooltip="Natural resource"/>
              </a:rPr>
              <a:t> з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навколишнього</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kern="100" dirty="0" err="1">
                <a:solidFill>
                  <a:srgbClr val="202122"/>
                </a:solidFill>
                <a:effectLst/>
                <a:latin typeface="Arial" panose="020B0604020202020204" pitchFamily="34" charset="0"/>
                <a:ea typeface="Calibri" panose="020F0502020204030204" pitchFamily="34" charset="0"/>
                <a:cs typeface="Times New Roman" panose="02020603050405020304" pitchFamily="18" charset="0"/>
              </a:rPr>
              <a:t>середовища</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для</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задоволення</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потреб</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 і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бажань</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 </a:t>
            </a:r>
            <a:r>
              <a:rPr lang="en-GB" sz="1800" u="sng" kern="100" dirty="0" err="1">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людини</a:t>
            </a:r>
            <a:r>
              <a:rPr lang="en-GB" sz="1800" u="sng" kern="100" dirty="0">
                <a:solidFill>
                  <a:srgbClr val="3366CC"/>
                </a:solidFill>
                <a:effectLst/>
                <a:latin typeface="Arial" panose="020B0604020202020204" pitchFamily="34" charset="0"/>
                <a:ea typeface="Calibri" panose="020F0502020204030204" pitchFamily="34" charset="0"/>
                <a:cs typeface="Times New Roman" panose="02020603050405020304" pitchFamily="18" charset="0"/>
                <a:hlinkClick r:id="rId11" tooltip="Natural environment"/>
              </a:rPr>
              <a:t>.</a:t>
            </a:r>
            <a:r>
              <a:rPr lang="en-GB" sz="1800" kern="1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  </a:t>
            </a:r>
            <a:endParaRPr lang="en-GB" dirty="0"/>
          </a:p>
        </p:txBody>
      </p:sp>
    </p:spTree>
    <p:extLst>
      <p:ext uri="{BB962C8B-B14F-4D97-AF65-F5344CB8AC3E}">
        <p14:creationId xmlns:p14="http://schemas.microsoft.com/office/powerpoint/2010/main" val="417752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6B846-92ED-8BBB-C6C8-83F55CCEE42A}"/>
              </a:ext>
            </a:extLst>
          </p:cNvPr>
          <p:cNvSpPr>
            <a:spLocks noGrp="1"/>
          </p:cNvSpPr>
          <p:nvPr>
            <p:ph type="title"/>
          </p:nvPr>
        </p:nvSpPr>
        <p:spPr>
          <a:xfrm>
            <a:off x="1484311" y="685801"/>
            <a:ext cx="10018713" cy="836834"/>
          </a:xfrm>
        </p:spPr>
        <p:txBody>
          <a:bodyPr>
            <a:normAutofit fontScale="90000"/>
          </a:bodyPr>
          <a:lstStyle/>
          <a:p>
            <a:br>
              <a:rPr lang="uk-UA" dirty="0"/>
            </a:br>
            <a:r>
              <a:rPr lang="en-GB" dirty="0"/>
              <a:t>2. </a:t>
            </a:r>
            <a:r>
              <a:rPr lang="uk-UA" dirty="0"/>
              <a:t>Ресурсозбереження</a:t>
            </a:r>
            <a:r>
              <a:rPr lang="en-GB" dirty="0"/>
              <a:t> </a:t>
            </a:r>
            <a:r>
              <a:rPr lang="uk-UA" dirty="0"/>
              <a:t>і енергозбереження</a:t>
            </a:r>
            <a:br>
              <a:rPr lang="uk-UA" dirty="0"/>
            </a:br>
            <a:endParaRPr lang="en-GB" dirty="0"/>
          </a:p>
        </p:txBody>
      </p:sp>
      <p:sp>
        <p:nvSpPr>
          <p:cNvPr id="3" name="Content Placeholder 2">
            <a:extLst>
              <a:ext uri="{FF2B5EF4-FFF2-40B4-BE49-F238E27FC236}">
                <a16:creationId xmlns:a16="http://schemas.microsoft.com/office/drawing/2014/main" id="{6F00F51D-5643-1919-A6FB-F099A82DD731}"/>
              </a:ext>
            </a:extLst>
          </p:cNvPr>
          <p:cNvSpPr>
            <a:spLocks noGrp="1"/>
          </p:cNvSpPr>
          <p:nvPr>
            <p:ph sz="half" idx="1"/>
          </p:nvPr>
        </p:nvSpPr>
        <p:spPr>
          <a:xfrm>
            <a:off x="1484312" y="1660125"/>
            <a:ext cx="6532224" cy="2894119"/>
          </a:xfrm>
        </p:spPr>
        <p:txBody>
          <a:bodyPr anchor="t">
            <a:noAutofit/>
          </a:bodyPr>
          <a:lstStyle/>
          <a:p>
            <a:pPr marL="0" indent="0">
              <a:spcBef>
                <a:spcPts val="0"/>
              </a:spcBef>
              <a:spcAft>
                <a:spcPts val="0"/>
              </a:spcAft>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Враховуючи</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сучасні</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тенденції</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економічного</a:t>
            </a:r>
            <a:r>
              <a:rPr lang="en-GB" sz="2400" dirty="0">
                <a:effectLst/>
                <a:latin typeface="Calibri" panose="020F0502020204030204" pitchFamily="34" charset="0"/>
                <a:ea typeface="Calibri" panose="020F0502020204030204" pitchFamily="34" charset="0"/>
                <a:cs typeface="Times New Roman" panose="02020603050405020304" pitchFamily="18" charset="0"/>
              </a:rPr>
              <a:t> розвитку, </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spcAft>
                <a:spcPts val="0"/>
              </a:spcAft>
              <a:buNone/>
            </a:pPr>
            <a:r>
              <a:rPr lang="en-GB" sz="2400" b="1" i="1" dirty="0" err="1">
                <a:effectLst/>
                <a:latin typeface="Calibri" panose="020F0502020204030204" pitchFamily="34" charset="0"/>
                <a:ea typeface="Calibri" panose="020F0502020204030204" pitchFamily="34" charset="0"/>
                <a:cs typeface="Times New Roman" panose="02020603050405020304" pitchFamily="18" charset="0"/>
              </a:rPr>
              <a:t>ресурсозбереження</a:t>
            </a:r>
            <a:r>
              <a:rPr lang="en-GB" sz="2400" dirty="0">
                <a:effectLst/>
                <a:latin typeface="Calibri" panose="020F0502020204030204" pitchFamily="34" charset="0"/>
                <a:ea typeface="Calibri" panose="020F0502020204030204" pitchFamily="34" charset="0"/>
                <a:cs typeface="Times New Roman" panose="02020603050405020304" pitchFamily="18" charset="0"/>
              </a:rPr>
              <a:t> –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це</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такий</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метод</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господарювання</a:t>
            </a:r>
            <a:r>
              <a:rPr lang="en-GB" sz="2400" dirty="0">
                <a:effectLst/>
                <a:latin typeface="Calibri" panose="020F0502020204030204" pitchFamily="34" charset="0"/>
                <a:ea typeface="Calibri" panose="020F0502020204030204" pitchFamily="34" charset="0"/>
                <a:cs typeface="Times New Roman" panose="02020603050405020304" pitchFamily="18" charset="0"/>
              </a:rPr>
              <a:t>, за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якого</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раціональне</a:t>
            </a:r>
            <a:r>
              <a:rPr lang="en-GB" sz="2400" dirty="0">
                <a:effectLst/>
                <a:latin typeface="Calibri" panose="020F0502020204030204" pitchFamily="34" charset="0"/>
                <a:ea typeface="Calibri" panose="020F0502020204030204" pitchFamily="34" charset="0"/>
                <a:cs typeface="Times New Roman" panose="02020603050405020304" pitchFamily="18" charset="0"/>
              </a:rPr>
              <a:t> використання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всіх</a:t>
            </a:r>
            <a:r>
              <a:rPr lang="en-GB" sz="2400" dirty="0">
                <a:effectLst/>
                <a:latin typeface="Calibri" panose="020F0502020204030204" pitchFamily="34" charset="0"/>
                <a:ea typeface="Calibri" panose="020F0502020204030204" pitchFamily="34" charset="0"/>
                <a:cs typeface="Times New Roman" panose="02020603050405020304" pitchFamily="18" charset="0"/>
              </a:rPr>
              <a:t> ресурсів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підприємства</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обов’язково</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супроводжується</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впровадженням</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ресурсозберігаючих</a:t>
            </a:r>
            <a:r>
              <a:rPr lang="en-GB" sz="2400" dirty="0">
                <a:effectLst/>
                <a:latin typeface="Calibri" panose="020F0502020204030204" pitchFamily="34" charset="0"/>
                <a:ea typeface="Calibri" panose="020F0502020204030204" pitchFamily="34" charset="0"/>
                <a:cs typeface="Times New Roman" panose="02020603050405020304" pitchFamily="18" charset="0"/>
              </a:rPr>
              <a:t> технологій та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прийняттям</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ефективних</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управлінських</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рішень</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стосовно</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них</a:t>
            </a:r>
            <a:r>
              <a:rPr lang="en-GB" sz="2400" dirty="0">
                <a:latin typeface="Calibri" panose="020F0502020204030204" pitchFamily="34" charset="0"/>
                <a:ea typeface="Calibri" panose="020F0502020204030204" pitchFamily="34" charset="0"/>
                <a:cs typeface="Times New Roman" panose="02020603050405020304" pitchFamily="18" charset="0"/>
              </a:rPr>
              <a:t>”</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400" dirty="0"/>
          </a:p>
        </p:txBody>
      </p:sp>
      <mc:AlternateContent xmlns:mc="http://schemas.openxmlformats.org/markup-compatibility/2006">
        <mc:Choice xmlns:am3d="http://schemas.microsoft.com/office/drawing/2017/model3d" Requires="am3d">
          <p:graphicFrame>
            <p:nvGraphicFramePr>
              <p:cNvPr id="5" name="Content Placeholder 4" descr="Decorative Anemometer">
                <a:extLst>
                  <a:ext uri="{FF2B5EF4-FFF2-40B4-BE49-F238E27FC236}">
                    <a16:creationId xmlns:a16="http://schemas.microsoft.com/office/drawing/2014/main" id="{532A3909-B08E-31C4-453D-81D49E7D24D3}"/>
                  </a:ext>
                </a:extLst>
              </p:cNvPr>
              <p:cNvGraphicFramePr>
                <a:graphicFrameLocks noGrp="1" noChangeAspect="1"/>
              </p:cNvGraphicFramePr>
              <p:nvPr>
                <p:ph sz="half" idx="2"/>
                <p:extLst>
                  <p:ext uri="{D42A27DB-BD31-4B8C-83A1-F6EECF244321}">
                    <p14:modId xmlns:p14="http://schemas.microsoft.com/office/powerpoint/2010/main" val="2558847429"/>
                  </p:ext>
                </p:extLst>
              </p:nvPr>
            </p:nvGraphicFramePr>
            <p:xfrm>
              <a:off x="8928043" y="2430749"/>
              <a:ext cx="2156757" cy="2346779"/>
            </p:xfrm>
            <a:graphic>
              <a:graphicData uri="http://schemas.microsoft.com/office/drawing/2017/model3d">
                <am3d:model3d r:embed="rId2">
                  <am3d:spPr>
                    <a:xfrm>
                      <a:off x="0" y="0"/>
                      <a:ext cx="2156757" cy="2346779"/>
                    </a:xfrm>
                    <a:prstGeom prst="rect">
                      <a:avLst/>
                    </a:prstGeom>
                  </am3d:spPr>
                  <am3d:camera>
                    <am3d:pos x="0" y="0" z="80792572"/>
                    <am3d:up dx="0" dy="36000000" dz="0"/>
                    <am3d:lookAt x="0" y="0" z="0"/>
                    <am3d:perspective fov="2700000"/>
                  </am3d:camera>
                  <am3d:trans>
                    <am3d:meterPerModelUnit n="1251622" d="1000000"/>
                    <am3d:preTrans dx="0" dy="-1390005" dz="0"/>
                    <am3d:scale>
                      <am3d:sx n="1000000" d="1000000"/>
                      <am3d:sy n="1000000" d="1000000"/>
                      <am3d:sz n="1000000" d="1000000"/>
                    </am3d:scale>
                    <am3d:rot ax="10325369" ay="4050044" az="10361083"/>
                    <am3d:postTrans dx="0" dy="0" dz="0"/>
                  </am3d:trans>
                  <am3d:raster rName="Office3DRenderer" rVer="16.0.8326">
                    <am3d:blip r:embed="rId3"/>
                  </am3d:raster>
                  <am3d:objViewport viewportSz="36009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Content Placeholder 4" descr="Decorative Anemometer">
                <a:extLst>
                  <a:ext uri="{FF2B5EF4-FFF2-40B4-BE49-F238E27FC236}">
                    <a16:creationId xmlns:a16="http://schemas.microsoft.com/office/drawing/2014/main" id="{532A3909-B08E-31C4-453D-81D49E7D24D3}"/>
                  </a:ext>
                </a:extLst>
              </p:cNvPr>
              <p:cNvPicPr>
                <a:picLocks noGrp="1" noRot="1" noChangeAspect="1" noMove="1" noResize="1" noEditPoints="1" noAdjustHandles="1" noChangeArrowheads="1" noChangeShapeType="1" noCrop="1"/>
              </p:cNvPicPr>
              <p:nvPr/>
            </p:nvPicPr>
            <p:blipFill>
              <a:blip r:embed="rId3"/>
              <a:stretch>
                <a:fillRect/>
              </a:stretch>
            </p:blipFill>
            <p:spPr>
              <a:xfrm>
                <a:off x="8928043" y="2430749"/>
                <a:ext cx="2156757" cy="2346779"/>
              </a:xfrm>
              <a:prstGeom prst="rect">
                <a:avLst/>
              </a:prstGeom>
            </p:spPr>
          </p:pic>
        </mc:Fallback>
      </mc:AlternateContent>
      <p:sp>
        <p:nvSpPr>
          <p:cNvPr id="6" name="TextBox 5">
            <a:extLst>
              <a:ext uri="{FF2B5EF4-FFF2-40B4-BE49-F238E27FC236}">
                <a16:creationId xmlns:a16="http://schemas.microsoft.com/office/drawing/2014/main" id="{49702398-FD58-B57E-0084-06B9C64449DB}"/>
              </a:ext>
            </a:extLst>
          </p:cNvPr>
          <p:cNvSpPr txBox="1"/>
          <p:nvPr/>
        </p:nvSpPr>
        <p:spPr>
          <a:xfrm>
            <a:off x="1889097" y="5197875"/>
            <a:ext cx="3907929" cy="369332"/>
          </a:xfrm>
          <a:prstGeom prst="rect">
            <a:avLst/>
          </a:prstGeom>
          <a:noFill/>
        </p:spPr>
        <p:txBody>
          <a:bodyPr wrap="none" rtlCol="0">
            <a:spAutoFit/>
          </a:bodyPr>
          <a:lstStyle/>
          <a:p>
            <a:r>
              <a:rPr lang="en-GB" dirty="0"/>
              <a:t>[</a:t>
            </a:r>
            <a:r>
              <a:rPr lang="uk-UA" dirty="0"/>
              <a:t>Портал « Житомирська політехніка»</a:t>
            </a:r>
            <a:r>
              <a:rPr lang="en-GB" dirty="0"/>
              <a:t>]</a:t>
            </a:r>
          </a:p>
        </p:txBody>
      </p:sp>
    </p:spTree>
    <p:extLst>
      <p:ext uri="{BB962C8B-B14F-4D97-AF65-F5344CB8AC3E}">
        <p14:creationId xmlns:p14="http://schemas.microsoft.com/office/powerpoint/2010/main" val="2612986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5CFFD-3392-F5A2-D3BD-6F00FC1FC1AC}"/>
              </a:ext>
            </a:extLst>
          </p:cNvPr>
          <p:cNvSpPr>
            <a:spLocks noGrp="1"/>
          </p:cNvSpPr>
          <p:nvPr>
            <p:ph type="title"/>
          </p:nvPr>
        </p:nvSpPr>
        <p:spPr>
          <a:xfrm>
            <a:off x="1484311" y="685800"/>
            <a:ext cx="10018713" cy="904461"/>
          </a:xfrm>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Vehicles production, energy consumption and environmental burden of the manufacturing process in the UK during the period of 1999–2017</a:t>
            </a:r>
            <a:endParaRPr lang="en-GB" dirty="0"/>
          </a:p>
        </p:txBody>
      </p:sp>
      <p:sp>
        <p:nvSpPr>
          <p:cNvPr id="6" name="TextBox 5">
            <a:extLst>
              <a:ext uri="{FF2B5EF4-FFF2-40B4-BE49-F238E27FC236}">
                <a16:creationId xmlns:a16="http://schemas.microsoft.com/office/drawing/2014/main" id="{46DC8DC8-41DF-61AD-8C40-8867212ED10C}"/>
              </a:ext>
            </a:extLst>
          </p:cNvPr>
          <p:cNvSpPr txBox="1"/>
          <p:nvPr/>
        </p:nvSpPr>
        <p:spPr>
          <a:xfrm>
            <a:off x="8923867" y="5802868"/>
            <a:ext cx="450764" cy="369332"/>
          </a:xfrm>
          <a:prstGeom prst="rect">
            <a:avLst/>
          </a:prstGeom>
          <a:noFill/>
        </p:spPr>
        <p:txBody>
          <a:bodyPr wrap="none" rtlCol="0">
            <a:spAutoFit/>
          </a:bodyPr>
          <a:lstStyle/>
          <a:p>
            <a:r>
              <a:rPr lang="en-GB" dirty="0"/>
              <a:t>[6]</a:t>
            </a:r>
          </a:p>
        </p:txBody>
      </p:sp>
      <p:pic>
        <p:nvPicPr>
          <p:cNvPr id="10" name="Picture 9">
            <a:extLst>
              <a:ext uri="{FF2B5EF4-FFF2-40B4-BE49-F238E27FC236}">
                <a16:creationId xmlns:a16="http://schemas.microsoft.com/office/drawing/2014/main" id="{5D4A8A72-2959-E131-319E-63C499F5FCF0}"/>
              </a:ext>
            </a:extLst>
          </p:cNvPr>
          <p:cNvPicPr>
            <a:picLocks noChangeAspect="1"/>
          </p:cNvPicPr>
          <p:nvPr/>
        </p:nvPicPr>
        <p:blipFill>
          <a:blip r:embed="rId2"/>
          <a:stretch>
            <a:fillRect/>
          </a:stretch>
        </p:blipFill>
        <p:spPr>
          <a:xfrm>
            <a:off x="1676116" y="1484456"/>
            <a:ext cx="5251458" cy="4796865"/>
          </a:xfrm>
          <a:prstGeom prst="rect">
            <a:avLst/>
          </a:prstGeom>
        </p:spPr>
      </p:pic>
      <p:sp>
        <p:nvSpPr>
          <p:cNvPr id="14" name="Content Placeholder 13">
            <a:extLst>
              <a:ext uri="{FF2B5EF4-FFF2-40B4-BE49-F238E27FC236}">
                <a16:creationId xmlns:a16="http://schemas.microsoft.com/office/drawing/2014/main" id="{F40405AE-F4DC-1B4C-EF01-8C8F36D6DB59}"/>
              </a:ext>
            </a:extLst>
          </p:cNvPr>
          <p:cNvSpPr>
            <a:spLocks noGrp="1"/>
          </p:cNvSpPr>
          <p:nvPr>
            <p:ph sz="half" idx="2"/>
          </p:nvPr>
        </p:nvSpPr>
        <p:spPr>
          <a:xfrm>
            <a:off x="7514234" y="1484456"/>
            <a:ext cx="4317548" cy="4796864"/>
          </a:xfrm>
        </p:spPr>
        <p:txBody>
          <a:bodyPr anchor="t">
            <a:normAutofit/>
          </a:bodyPr>
          <a:lstStyle/>
          <a:p>
            <a:pPr marL="0" indent="0">
              <a:buNone/>
            </a:pPr>
            <a:r>
              <a:rPr lang="uk-UA" dirty="0"/>
              <a:t>2017 рік</a:t>
            </a:r>
            <a:r>
              <a:rPr lang="en-GB" dirty="0"/>
              <a:t>, </a:t>
            </a:r>
            <a:r>
              <a:rPr lang="uk-UA" dirty="0"/>
              <a:t>Велика Британія</a:t>
            </a:r>
          </a:p>
          <a:p>
            <a:r>
              <a:rPr lang="uk-UA" dirty="0"/>
              <a:t>1,75 </a:t>
            </a:r>
            <a:r>
              <a:rPr lang="uk-UA" dirty="0" err="1"/>
              <a:t>міліон</a:t>
            </a:r>
            <a:r>
              <a:rPr lang="uk-UA" dirty="0"/>
              <a:t> -  Загальна кількість ТЗ</a:t>
            </a:r>
          </a:p>
          <a:p>
            <a:r>
              <a:rPr lang="uk-UA" dirty="0"/>
              <a:t>4354 </a:t>
            </a:r>
            <a:r>
              <a:rPr lang="uk-UA" dirty="0" err="1"/>
              <a:t>Гігават</a:t>
            </a:r>
            <a:r>
              <a:rPr lang="uk-UA" dirty="0"/>
              <a:t>-година ( загальна енергія)</a:t>
            </a:r>
          </a:p>
          <a:p>
            <a:r>
              <a:rPr lang="uk-UA" dirty="0"/>
              <a:t>5112 м3 (Загальна кількість води) </a:t>
            </a:r>
          </a:p>
          <a:p>
            <a:r>
              <a:rPr lang="en-GB" dirty="0"/>
              <a:t>1123425  </a:t>
            </a:r>
            <a:r>
              <a:rPr lang="uk-UA" dirty="0"/>
              <a:t>тон ( </a:t>
            </a:r>
            <a:r>
              <a:rPr lang="en-GB" dirty="0"/>
              <a:t>CO2</a:t>
            </a:r>
            <a:r>
              <a:rPr lang="uk-UA" dirty="0"/>
              <a:t>)</a:t>
            </a:r>
          </a:p>
          <a:p>
            <a:r>
              <a:rPr lang="uk-UA" dirty="0"/>
              <a:t>34</a:t>
            </a:r>
            <a:r>
              <a:rPr lang="en-GB" dirty="0"/>
              <a:t>,6 </a:t>
            </a:r>
            <a:r>
              <a:rPr lang="uk-UA" dirty="0"/>
              <a:t>г</a:t>
            </a:r>
            <a:r>
              <a:rPr lang="en-GB" dirty="0"/>
              <a:t>/</a:t>
            </a:r>
            <a:r>
              <a:rPr lang="uk-UA" dirty="0"/>
              <a:t>м3  (</a:t>
            </a:r>
            <a:r>
              <a:rPr lang="en-GB" dirty="0"/>
              <a:t>VOCs)</a:t>
            </a:r>
            <a:endParaRPr lang="uk-UA" dirty="0"/>
          </a:p>
          <a:p>
            <a:r>
              <a:rPr lang="uk-UA" dirty="0"/>
              <a:t>4147 тон (</a:t>
            </a:r>
            <a:r>
              <a:rPr lang="en-GB" dirty="0"/>
              <a:t>waste-to-landfill)</a:t>
            </a:r>
          </a:p>
          <a:p>
            <a:r>
              <a:rPr lang="en-GB" dirty="0"/>
              <a:t>121 </a:t>
            </a:r>
            <a:r>
              <a:rPr lang="uk-UA" dirty="0"/>
              <a:t>г</a:t>
            </a:r>
            <a:r>
              <a:rPr lang="en-GB" dirty="0"/>
              <a:t>/</a:t>
            </a:r>
            <a:r>
              <a:rPr lang="uk-UA" dirty="0"/>
              <a:t>км (викиди </a:t>
            </a:r>
            <a:r>
              <a:rPr lang="en-GB" dirty="0"/>
              <a:t>CO2 </a:t>
            </a:r>
            <a:r>
              <a:rPr lang="uk-UA" dirty="0"/>
              <a:t>нового автомобілю)</a:t>
            </a:r>
            <a:endParaRPr lang="en-GB" dirty="0"/>
          </a:p>
          <a:p>
            <a:endParaRPr lang="en-GB" dirty="0"/>
          </a:p>
          <a:p>
            <a:endParaRPr lang="en-GB" dirty="0"/>
          </a:p>
          <a:p>
            <a:endParaRPr lang="en-GB" dirty="0"/>
          </a:p>
        </p:txBody>
      </p:sp>
    </p:spTree>
    <p:extLst>
      <p:ext uri="{BB962C8B-B14F-4D97-AF65-F5344CB8AC3E}">
        <p14:creationId xmlns:p14="http://schemas.microsoft.com/office/powerpoint/2010/main" val="3781752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5DFB-9924-ECCF-3521-571FA488B747}"/>
              </a:ext>
            </a:extLst>
          </p:cNvPr>
          <p:cNvSpPr>
            <a:spLocks noGrp="1"/>
          </p:cNvSpPr>
          <p:nvPr>
            <p:ph type="title"/>
          </p:nvPr>
        </p:nvSpPr>
        <p:spPr>
          <a:xfrm>
            <a:off x="2017711" y="382368"/>
            <a:ext cx="10018713" cy="584200"/>
          </a:xfrm>
        </p:spPr>
        <p:txBody>
          <a:bodyPr/>
          <a:lstStyle/>
          <a:p>
            <a:r>
              <a:rPr lang="en-GB" sz="1800" b="0" i="0" u="none" strike="noStrike" baseline="0" dirty="0">
                <a:latin typeface="AdvOT596495f2"/>
              </a:rPr>
              <a:t>Schematics of a conventional automotive manufacturing plant</a:t>
            </a:r>
            <a:endParaRPr lang="en-GB" dirty="0"/>
          </a:p>
        </p:txBody>
      </p:sp>
      <p:pic>
        <p:nvPicPr>
          <p:cNvPr id="6" name="Content Placeholder 5">
            <a:extLst>
              <a:ext uri="{FF2B5EF4-FFF2-40B4-BE49-F238E27FC236}">
                <a16:creationId xmlns:a16="http://schemas.microsoft.com/office/drawing/2014/main" id="{6DC9E5C9-FECA-457A-CECD-C87FDCF2D8BA}"/>
              </a:ext>
            </a:extLst>
          </p:cNvPr>
          <p:cNvPicPr>
            <a:picLocks noGrp="1" noChangeAspect="1"/>
          </p:cNvPicPr>
          <p:nvPr>
            <p:ph sz="half" idx="1"/>
          </p:nvPr>
        </p:nvPicPr>
        <p:blipFill>
          <a:blip r:embed="rId2"/>
          <a:stretch>
            <a:fillRect/>
          </a:stretch>
        </p:blipFill>
        <p:spPr>
          <a:xfrm>
            <a:off x="1790918" y="1117232"/>
            <a:ext cx="8610164" cy="5028200"/>
          </a:xfrm>
        </p:spPr>
      </p:pic>
      <p:sp>
        <p:nvSpPr>
          <p:cNvPr id="7" name="TextBox 6">
            <a:extLst>
              <a:ext uri="{FF2B5EF4-FFF2-40B4-BE49-F238E27FC236}">
                <a16:creationId xmlns:a16="http://schemas.microsoft.com/office/drawing/2014/main" id="{48BB4AF1-B37C-BBA6-2A2F-812CB5F19F59}"/>
              </a:ext>
            </a:extLst>
          </p:cNvPr>
          <p:cNvSpPr txBox="1"/>
          <p:nvPr/>
        </p:nvSpPr>
        <p:spPr>
          <a:xfrm>
            <a:off x="6189134" y="6303195"/>
            <a:ext cx="450764" cy="369332"/>
          </a:xfrm>
          <a:prstGeom prst="rect">
            <a:avLst/>
          </a:prstGeom>
          <a:noFill/>
        </p:spPr>
        <p:txBody>
          <a:bodyPr wrap="none" rtlCol="0">
            <a:spAutoFit/>
          </a:bodyPr>
          <a:lstStyle/>
          <a:p>
            <a:r>
              <a:rPr lang="en-GB" dirty="0"/>
              <a:t>[6]</a:t>
            </a:r>
          </a:p>
        </p:txBody>
      </p:sp>
    </p:spTree>
    <p:extLst>
      <p:ext uri="{BB962C8B-B14F-4D97-AF65-F5344CB8AC3E}">
        <p14:creationId xmlns:p14="http://schemas.microsoft.com/office/powerpoint/2010/main" val="1723416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C0683-353B-DE27-93F2-94EA9618329D}"/>
              </a:ext>
            </a:extLst>
          </p:cNvPr>
          <p:cNvSpPr>
            <a:spLocks noGrp="1"/>
          </p:cNvSpPr>
          <p:nvPr>
            <p:ph type="title"/>
          </p:nvPr>
        </p:nvSpPr>
        <p:spPr>
          <a:xfrm>
            <a:off x="1484310" y="360218"/>
            <a:ext cx="10018713" cy="464127"/>
          </a:xfrm>
        </p:spPr>
        <p:txBody>
          <a:bodyPr/>
          <a:lstStyle/>
          <a:p>
            <a:r>
              <a:rPr lang="en-GB" sz="1800" b="0" i="0" u="none" strike="noStrike" baseline="0" dirty="0">
                <a:latin typeface="AdvOT596495f2"/>
              </a:rPr>
              <a:t>Vehicle technology and the timeline proposed for moving towards sustainability</a:t>
            </a:r>
            <a:endParaRPr lang="en-GB" dirty="0"/>
          </a:p>
        </p:txBody>
      </p:sp>
      <p:pic>
        <p:nvPicPr>
          <p:cNvPr id="6" name="Content Placeholder 5">
            <a:extLst>
              <a:ext uri="{FF2B5EF4-FFF2-40B4-BE49-F238E27FC236}">
                <a16:creationId xmlns:a16="http://schemas.microsoft.com/office/drawing/2014/main" id="{8FEF8C38-C4E1-4E82-FDF2-B56E3AFC1EA4}"/>
              </a:ext>
            </a:extLst>
          </p:cNvPr>
          <p:cNvPicPr>
            <a:picLocks noGrp="1" noChangeAspect="1"/>
          </p:cNvPicPr>
          <p:nvPr>
            <p:ph sz="half" idx="1"/>
          </p:nvPr>
        </p:nvPicPr>
        <p:blipFill>
          <a:blip r:embed="rId2"/>
          <a:stretch>
            <a:fillRect/>
          </a:stretch>
        </p:blipFill>
        <p:spPr>
          <a:xfrm>
            <a:off x="2078518" y="1085200"/>
            <a:ext cx="8335482" cy="5224107"/>
          </a:xfrm>
        </p:spPr>
      </p:pic>
      <p:sp>
        <p:nvSpPr>
          <p:cNvPr id="7" name="TextBox 6">
            <a:extLst>
              <a:ext uri="{FF2B5EF4-FFF2-40B4-BE49-F238E27FC236}">
                <a16:creationId xmlns:a16="http://schemas.microsoft.com/office/drawing/2014/main" id="{8EA59F97-F247-8356-3CB1-EBC62AC96610}"/>
              </a:ext>
            </a:extLst>
          </p:cNvPr>
          <p:cNvSpPr txBox="1"/>
          <p:nvPr/>
        </p:nvSpPr>
        <p:spPr>
          <a:xfrm>
            <a:off x="10922000" y="6309307"/>
            <a:ext cx="450764" cy="369332"/>
          </a:xfrm>
          <a:prstGeom prst="rect">
            <a:avLst/>
          </a:prstGeom>
          <a:noFill/>
        </p:spPr>
        <p:txBody>
          <a:bodyPr wrap="none" rtlCol="0">
            <a:spAutoFit/>
          </a:bodyPr>
          <a:lstStyle/>
          <a:p>
            <a:r>
              <a:rPr lang="en-GB" dirty="0"/>
              <a:t>[6]</a:t>
            </a:r>
          </a:p>
        </p:txBody>
      </p:sp>
    </p:spTree>
    <p:extLst>
      <p:ext uri="{BB962C8B-B14F-4D97-AF65-F5344CB8AC3E}">
        <p14:creationId xmlns:p14="http://schemas.microsoft.com/office/powerpoint/2010/main" val="1210893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30B65-3B87-5ABF-E8EE-F84740F2C6BF}"/>
              </a:ext>
            </a:extLst>
          </p:cNvPr>
          <p:cNvSpPr>
            <a:spLocks noGrp="1"/>
          </p:cNvSpPr>
          <p:nvPr>
            <p:ph type="title"/>
          </p:nvPr>
        </p:nvSpPr>
        <p:spPr>
          <a:xfrm>
            <a:off x="1484311" y="685800"/>
            <a:ext cx="10018713" cy="1083733"/>
          </a:xfrm>
        </p:spPr>
        <p:txBody>
          <a:bodyPr/>
          <a:lstStyle/>
          <a:p>
            <a:r>
              <a:rPr lang="en-GB" sz="1800" b="0" i="0" u="none" strike="noStrike" baseline="0" dirty="0">
                <a:latin typeface="AdvOT596495f2"/>
              </a:rPr>
              <a:t>Materials mix for current (2010) and future (2040) BIW</a:t>
            </a:r>
            <a:endParaRPr lang="en-GB" dirty="0"/>
          </a:p>
        </p:txBody>
      </p:sp>
      <p:pic>
        <p:nvPicPr>
          <p:cNvPr id="6" name="Content Placeholder 5">
            <a:extLst>
              <a:ext uri="{FF2B5EF4-FFF2-40B4-BE49-F238E27FC236}">
                <a16:creationId xmlns:a16="http://schemas.microsoft.com/office/drawing/2014/main" id="{E8F9180E-EE74-B769-5AFC-B217F5D00242}"/>
              </a:ext>
            </a:extLst>
          </p:cNvPr>
          <p:cNvPicPr>
            <a:picLocks noGrp="1" noChangeAspect="1"/>
          </p:cNvPicPr>
          <p:nvPr>
            <p:ph sz="half" idx="1"/>
          </p:nvPr>
        </p:nvPicPr>
        <p:blipFill>
          <a:blip r:embed="rId2"/>
          <a:stretch>
            <a:fillRect/>
          </a:stretch>
        </p:blipFill>
        <p:spPr>
          <a:xfrm>
            <a:off x="1921403" y="1793837"/>
            <a:ext cx="8611129" cy="4378363"/>
          </a:xfrm>
        </p:spPr>
      </p:pic>
      <p:sp>
        <p:nvSpPr>
          <p:cNvPr id="7" name="TextBox 6">
            <a:extLst>
              <a:ext uri="{FF2B5EF4-FFF2-40B4-BE49-F238E27FC236}">
                <a16:creationId xmlns:a16="http://schemas.microsoft.com/office/drawing/2014/main" id="{A6CA5EF5-4228-0311-661F-F5290D91C81F}"/>
              </a:ext>
            </a:extLst>
          </p:cNvPr>
          <p:cNvSpPr txBox="1"/>
          <p:nvPr/>
        </p:nvSpPr>
        <p:spPr>
          <a:xfrm>
            <a:off x="11052260" y="6172200"/>
            <a:ext cx="450764" cy="369332"/>
          </a:xfrm>
          <a:prstGeom prst="rect">
            <a:avLst/>
          </a:prstGeom>
          <a:noFill/>
        </p:spPr>
        <p:txBody>
          <a:bodyPr wrap="none" rtlCol="0">
            <a:spAutoFit/>
          </a:bodyPr>
          <a:lstStyle/>
          <a:p>
            <a:r>
              <a:rPr lang="en-GB" dirty="0"/>
              <a:t>[6]</a:t>
            </a:r>
          </a:p>
        </p:txBody>
      </p:sp>
    </p:spTree>
    <p:extLst>
      <p:ext uri="{BB962C8B-B14F-4D97-AF65-F5344CB8AC3E}">
        <p14:creationId xmlns:p14="http://schemas.microsoft.com/office/powerpoint/2010/main" val="5888140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2234</TotalTime>
  <Words>2160</Words>
  <Application>Microsoft Office PowerPoint</Application>
  <PresentationFormat>Widescreen</PresentationFormat>
  <Paragraphs>154</Paragraphs>
  <Slides>25</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AdvOT596495f2</vt:lpstr>
      <vt:lpstr>Arial</vt:lpstr>
      <vt:lpstr>Barlow</vt:lpstr>
      <vt:lpstr>Calibri</vt:lpstr>
      <vt:lpstr>CharisSIL</vt:lpstr>
      <vt:lpstr>Corbel</vt:lpstr>
      <vt:lpstr>Helvetica</vt:lpstr>
      <vt:lpstr>Roboto</vt:lpstr>
      <vt:lpstr>Symbol</vt:lpstr>
      <vt:lpstr>Times New Roman</vt:lpstr>
      <vt:lpstr>Ubuntu</vt:lpstr>
      <vt:lpstr>Parallax</vt:lpstr>
      <vt:lpstr>Лекція 1. Ресурсозбереження. </vt:lpstr>
      <vt:lpstr>Зміст</vt:lpstr>
      <vt:lpstr>1.Ресурс -I </vt:lpstr>
      <vt:lpstr>1. Ресурс -II </vt:lpstr>
      <vt:lpstr> 2. Ресурсозбереження і енергозбереження </vt:lpstr>
      <vt:lpstr>Vehicles production, energy consumption and environmental burden of the manufacturing process in the UK during the period of 1999–2017</vt:lpstr>
      <vt:lpstr>Schematics of a conventional automotive manufacturing plant</vt:lpstr>
      <vt:lpstr>Vehicle technology and the timeline proposed for moving towards sustainability</vt:lpstr>
      <vt:lpstr>Materials mix for current (2010) and future (2040) BIW</vt:lpstr>
      <vt:lpstr>3. Ресурсозберігаючі і енергозберігаючі технології на автомобільному транспорті -I </vt:lpstr>
      <vt:lpstr>3. Ресурсозберігаючі і енергозберігаючі технології на автомобільному транспорті -II </vt:lpstr>
      <vt:lpstr>3. Ресурсозберігаючі технології на автомобільному транспорті –III (людські ресурси)   </vt:lpstr>
      <vt:lpstr>4. Чи відносяться  технології, які будуть представлені на наступних слайдах до ресурсозберігаючих?</vt:lpstr>
      <vt:lpstr>4.1.CES 2024. LAS –Vegas. </vt:lpstr>
      <vt:lpstr>PowerPoint Presentation</vt:lpstr>
      <vt:lpstr>PowerPoint Presentation</vt:lpstr>
      <vt:lpstr>Inspiration and Innovation </vt:lpstr>
      <vt:lpstr>Літаючий автомобіль від компанії Peng -I</vt:lpstr>
      <vt:lpstr>Літаючий автомобіль від компанії Peng -II</vt:lpstr>
      <vt:lpstr>4.2. Українська « Перемога»</vt:lpstr>
      <vt:lpstr>Автомобіль « Перемога»</vt:lpstr>
      <vt:lpstr>4.3. Technology for High-speed Manufacturing of High -pressure Hydrogen Tank  (Filament Wending Machine) </vt:lpstr>
      <vt:lpstr>4.4. Robin Mathevet  -Drone Inventor.  («Sorbonne Université» student ) </vt:lpstr>
      <vt:lpstr>Список джерел </vt:lpstr>
      <vt:lpstr>Подяки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Ресурсозбереження. Лекція 1.</dc:title>
  <dc:creator>Ruslana Kolodnytska</dc:creator>
  <cp:lastModifiedBy>Ruslana Kolodnytska</cp:lastModifiedBy>
  <cp:revision>42</cp:revision>
  <dcterms:created xsi:type="dcterms:W3CDTF">2024-01-29T12:43:18Z</dcterms:created>
  <dcterms:modified xsi:type="dcterms:W3CDTF">2024-02-09T10:40:59Z</dcterms:modified>
</cp:coreProperties>
</file>