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85" r:id="rId3"/>
    <p:sldId id="284" r:id="rId4"/>
    <p:sldId id="283" r:id="rId5"/>
    <p:sldId id="286" r:id="rId6"/>
    <p:sldId id="287" r:id="rId7"/>
    <p:sldId id="288" r:id="rId8"/>
    <p:sldId id="296" r:id="rId9"/>
    <p:sldId id="295" r:id="rId10"/>
    <p:sldId id="333" r:id="rId11"/>
    <p:sldId id="302" r:id="rId12"/>
    <p:sldId id="301" r:id="rId13"/>
    <p:sldId id="300" r:id="rId14"/>
    <p:sldId id="299" r:id="rId15"/>
    <p:sldId id="331" r:id="rId16"/>
    <p:sldId id="322" r:id="rId17"/>
    <p:sldId id="303" r:id="rId18"/>
    <p:sldId id="318" r:id="rId19"/>
    <p:sldId id="298" r:id="rId20"/>
    <p:sldId id="317" r:id="rId21"/>
    <p:sldId id="305" r:id="rId22"/>
    <p:sldId id="297" r:id="rId23"/>
    <p:sldId id="324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321" r:id="rId32"/>
    <p:sldId id="320" r:id="rId33"/>
    <p:sldId id="319" r:id="rId34"/>
    <p:sldId id="294" r:id="rId35"/>
    <p:sldId id="293" r:id="rId36"/>
    <p:sldId id="292" r:id="rId37"/>
    <p:sldId id="291" r:id="rId38"/>
    <p:sldId id="290" r:id="rId39"/>
    <p:sldId id="332" r:id="rId40"/>
    <p:sldId id="282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Основи мережевих </a:t>
            </a:r>
            <a:br>
              <a:rPr lang="uk-UA" dirty="0" smtClean="0"/>
            </a:br>
            <a:r>
              <a:rPr lang="uk-UA" dirty="0" smtClean="0"/>
              <a:t>ІТ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Лекція </a:t>
            </a:r>
            <a:r>
              <a:rPr lang="en-US" dirty="0" smtClean="0"/>
              <a:t>9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5" y="340591"/>
            <a:ext cx="5326085" cy="5672282"/>
          </a:xfrm>
        </p:spPr>
      </p:pic>
    </p:spTree>
    <p:extLst>
      <p:ext uri="{BB962C8B-B14F-4D97-AF65-F5344CB8AC3E}">
        <p14:creationId xmlns:p14="http://schemas.microsoft.com/office/powerpoint/2010/main" val="194899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319599"/>
            <a:ext cx="10353761" cy="1326321"/>
          </a:xfrm>
        </p:spPr>
        <p:txBody>
          <a:bodyPr/>
          <a:lstStyle/>
          <a:p>
            <a:r>
              <a:rPr lang="en-US" dirty="0" smtClean="0"/>
              <a:t>UDP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45920"/>
            <a:ext cx="10353762" cy="4145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UDP (</a:t>
            </a:r>
            <a:r>
              <a:rPr lang="en-US" sz="2800" dirty="0">
                <a:effectLst/>
              </a:rPr>
              <a:t>User Datagram </a:t>
            </a:r>
            <a:r>
              <a:rPr lang="en-US" sz="2800" dirty="0" smtClean="0">
                <a:effectLst/>
              </a:rPr>
              <a:t>Protocol) </a:t>
            </a:r>
            <a:endParaRPr lang="uk-UA" sz="2800" dirty="0" smtClean="0">
              <a:effectLst/>
            </a:endParaRPr>
          </a:p>
          <a:p>
            <a:pPr marL="0" indent="0">
              <a:buNone/>
            </a:pPr>
            <a:endParaRPr lang="en-US" sz="280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effectLst/>
              </a:rPr>
              <a:t>Особливості: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без з’єднання</a:t>
            </a:r>
            <a:r>
              <a:rPr lang="en-US" sz="2800" dirty="0" smtClean="0">
                <a:effectLst/>
              </a:rPr>
              <a:t> </a:t>
            </a:r>
            <a:endParaRPr lang="uk-UA" sz="2800" dirty="0" smtClean="0">
              <a:effectLst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без гарантії доставки даних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без гарантії збереження порядку повідомлень</a:t>
            </a:r>
          </a:p>
          <a:p>
            <a:pPr marL="0" indent="0">
              <a:spcBef>
                <a:spcPts val="0"/>
              </a:spcBef>
              <a:buNone/>
            </a:pPr>
            <a:endParaRPr lang="uk-UA" sz="2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effectLst/>
              </a:rPr>
              <a:t>Надійність доставки в порівнянні з ІР не підвищується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7387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170" y="144088"/>
            <a:ext cx="10353761" cy="1326321"/>
          </a:xfrm>
        </p:spPr>
        <p:txBody>
          <a:bodyPr/>
          <a:lstStyle/>
          <a:p>
            <a:r>
              <a:rPr lang="en-US" dirty="0" smtClean="0"/>
              <a:t>UDP header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05" y="1154526"/>
            <a:ext cx="10875089" cy="3913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3291" y="5263027"/>
            <a:ext cx="867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Довжина </a:t>
            </a:r>
            <a:r>
              <a:rPr lang="en-US" sz="2400" b="1" dirty="0" smtClean="0"/>
              <a:t>UDP:</a:t>
            </a:r>
            <a:r>
              <a:rPr lang="uk-UA" sz="2400" b="1" dirty="0" smtClean="0"/>
              <a:t> </a:t>
            </a:r>
          </a:p>
          <a:p>
            <a:r>
              <a:rPr lang="uk-UA" sz="2400" b="1" dirty="0" smtClean="0"/>
              <a:t>мінімум 8 байт (тільки заголовок), </a:t>
            </a:r>
          </a:p>
          <a:p>
            <a:r>
              <a:rPr lang="uk-UA" sz="2400" b="1" dirty="0" smtClean="0"/>
              <a:t>максимум 65515 (максимальна довжина ІР-пакета)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92934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</a:t>
            </a:r>
            <a:r>
              <a:rPr lang="en-US" dirty="0" smtClean="0"/>
              <a:t>UDP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Переваги – швидкість роботи (не витрачається час і ресурси на встановлення з’єднання)</a:t>
            </a:r>
          </a:p>
          <a:p>
            <a:r>
              <a:rPr lang="uk-UA" sz="2800" dirty="0" smtClean="0"/>
              <a:t>Надійність (в сучасних мережах помилки трапляються відносно </a:t>
            </a:r>
            <a:r>
              <a:rPr lang="uk-UA" sz="2800" dirty="0" err="1" smtClean="0"/>
              <a:t>рідко</a:t>
            </a:r>
            <a:r>
              <a:rPr lang="uk-UA" sz="2800" dirty="0" smtClean="0"/>
              <a:t>, помилку може обробити додаток)</a:t>
            </a:r>
          </a:p>
          <a:p>
            <a:r>
              <a:rPr lang="uk-UA" sz="2800" dirty="0" smtClean="0"/>
              <a:t>Область використання (клієнт-сервер, короткі запити-відповіді). Наприклад </a:t>
            </a:r>
            <a:r>
              <a:rPr lang="en-US" sz="2800" dirty="0" smtClean="0"/>
              <a:t>DNS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3710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1697054"/>
            <a:ext cx="10353762" cy="43712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effectLst/>
              </a:rPr>
              <a:t>TCP (Transmission </a:t>
            </a:r>
            <a:r>
              <a:rPr lang="en-US" sz="2800" dirty="0">
                <a:effectLst/>
              </a:rPr>
              <a:t>Control </a:t>
            </a:r>
            <a:r>
              <a:rPr lang="en-US" sz="2800" dirty="0" smtClean="0">
                <a:effectLst/>
              </a:rPr>
              <a:t>Protocol)</a:t>
            </a:r>
          </a:p>
          <a:p>
            <a:pPr marL="0" indent="0">
              <a:spcBef>
                <a:spcPts val="0"/>
              </a:spcBef>
              <a:buNone/>
            </a:pPr>
            <a:endParaRPr lang="uk-UA" sz="2800" dirty="0" smtClean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effectLst/>
              </a:rPr>
              <a:t>Сервіс </a:t>
            </a:r>
            <a:r>
              <a:rPr lang="en-US" sz="2800" dirty="0" smtClean="0">
                <a:effectLst/>
              </a:rPr>
              <a:t>TCP</a:t>
            </a:r>
            <a:r>
              <a:rPr lang="uk-UA" sz="2800" dirty="0" smtClean="0">
                <a:effectLst/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b="1" dirty="0" smtClean="0">
                <a:effectLst/>
              </a:rPr>
              <a:t>Надійна</a:t>
            </a:r>
            <a:r>
              <a:rPr lang="uk-UA" sz="2800" dirty="0" smtClean="0">
                <a:effectLst/>
              </a:rPr>
              <a:t> передача потоку байт (</a:t>
            </a:r>
            <a:r>
              <a:rPr lang="en-US" sz="2800" dirty="0" smtClean="0">
                <a:effectLst/>
              </a:rPr>
              <a:t>reliable byte stream)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Гарантії </a:t>
            </a:r>
            <a:r>
              <a:rPr lang="en-US" sz="2800" dirty="0" smtClean="0">
                <a:effectLst/>
              </a:rPr>
              <a:t>TCP</a:t>
            </a:r>
            <a:r>
              <a:rPr lang="uk-UA" sz="2800" dirty="0" smtClean="0">
                <a:effectLst/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Доставка даних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effectLst/>
              </a:rPr>
              <a:t>Збереження порядку повідомлень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0348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4" y="789917"/>
            <a:ext cx="4353269" cy="38901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79" y="584729"/>
            <a:ext cx="4363059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8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44" y="221103"/>
            <a:ext cx="10353761" cy="1326321"/>
          </a:xfrm>
        </p:spPr>
        <p:txBody>
          <a:bodyPr/>
          <a:lstStyle/>
          <a:p>
            <a:r>
              <a:rPr lang="uk-UA" dirty="0" smtClean="0"/>
              <a:t>З’єднання ТСР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590" y="1281417"/>
            <a:ext cx="11405667" cy="52856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відправкою даних по ТСР необхідно встановити з’єднання</a:t>
            </a:r>
          </a:p>
          <a:p>
            <a:pPr marL="0" indent="0">
              <a:spcBef>
                <a:spcPts val="0"/>
              </a:spcBef>
              <a:buNone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Задачі з’єднання: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Пересвідчитись, що відправник і отримувач хочуть передавати дані один одному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Домовитись про нумерацію потоку байтів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Домовитись про параметри з’єднання (максимальний розмір сегмента і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spcBef>
                <a:spcPts val="0"/>
              </a:spcBef>
              <a:buNone/>
            </a:pP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завершення передачі даних з’єднання ТСР розривається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1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32" y="400269"/>
            <a:ext cx="10353762" cy="54186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       </a:t>
            </a:r>
            <a:r>
              <a:rPr lang="uk-UA" sz="2800" dirty="0" smtClean="0"/>
              <a:t>Встановлення з’єднання (потрійне рукостискання):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1.</a:t>
            </a:r>
            <a:r>
              <a:rPr lang="en-US" sz="2800" dirty="0" smtClean="0"/>
              <a:t>SYN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2. </a:t>
            </a:r>
            <a:r>
              <a:rPr lang="en-US" sz="2800" dirty="0" smtClean="0"/>
              <a:t>SYN + ACK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3. </a:t>
            </a:r>
            <a:r>
              <a:rPr lang="en-US" sz="2800" dirty="0" smtClean="0"/>
              <a:t>ACK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      </a:t>
            </a:r>
            <a:r>
              <a:rPr lang="uk-UA" sz="2800" dirty="0" smtClean="0"/>
              <a:t>Розрив з’єднання: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endParaRPr lang="uk-UA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1.</a:t>
            </a:r>
            <a:r>
              <a:rPr lang="en-US" sz="2800" dirty="0" smtClean="0"/>
              <a:t>FIN</a:t>
            </a: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/>
              <a:t>2. </a:t>
            </a:r>
            <a:r>
              <a:rPr lang="en-US" sz="2800" dirty="0" smtClean="0"/>
              <a:t>ACK</a:t>
            </a: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/>
              <a:t>3. </a:t>
            </a:r>
            <a:r>
              <a:rPr lang="en-US" sz="2800" dirty="0" smtClean="0"/>
              <a:t>FIN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4. ACK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або просто</a:t>
            </a:r>
            <a:r>
              <a:rPr lang="en-US" sz="2800" dirty="0" smtClean="0"/>
              <a:t>               RST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50568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" y="862359"/>
            <a:ext cx="10827589" cy="53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7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5235" y="3277206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ТРАНСПОРТНИЙ РІВЕНЬ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45371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підтвердження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53" y="1935921"/>
            <a:ext cx="11959244" cy="38238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/>
              <a:t>Кумулятивне підтвердження: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підтвердження приймання вказаного байту даних і всіх попередніх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використовується за замовчуванням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uk-UA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b="1" dirty="0" smtClean="0"/>
              <a:t>Вибіркове підтвердження (</a:t>
            </a:r>
            <a:r>
              <a:rPr lang="en-US" sz="2800" b="1" dirty="0" smtClean="0"/>
              <a:t>Selective Acknowledgment, SACK):</a:t>
            </a:r>
            <a:endParaRPr lang="uk-UA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підтвердження діапазонів прийнятих байт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ефективне при великому розмірі вікна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додаткове поле заголовку ТСР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1783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21" y="96180"/>
            <a:ext cx="7528388" cy="67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74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64655"/>
            <a:ext cx="12044217" cy="6668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джерела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Source port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uk-UA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призначення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Destination port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послідовності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Sequence number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є числом, що відображає номер першого </a:t>
            </a: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байту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 сегменті надісланих даних від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хоста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-відправника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хоста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-отримувача. 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число є </a:t>
            </a:r>
            <a:r>
              <a:rPr lang="uk-UA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акумульованим, </a:t>
            </a: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тобто поточний номер послідовності є сумою номеру послідовності попереднього сегменту і кількості даних (в байтах) відправлених у ньому. Використовується для </a:t>
            </a:r>
            <a:r>
              <a:rPr lang="uk-UA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відстежування</a:t>
            </a:r>
            <a:r>
              <a:rPr lang="uk-UA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кількості та правильної послідовності отриманих сегментів даних</a:t>
            </a:r>
          </a:p>
        </p:txBody>
      </p:sp>
    </p:spTree>
    <p:extLst>
      <p:ext uri="{BB962C8B-B14F-4D97-AF65-F5344CB8AC3E}">
        <p14:creationId xmlns:p14="http://schemas.microsoft.com/office/powerpoint/2010/main" val="2206505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27" y="157017"/>
            <a:ext cx="119149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Номер підтвердження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 number)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запитом від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хоста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отримувача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на надіслання нового сегменту даних починаючи зі вказаного номера. З іншого боку, коли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хост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відправник отримує це повідомлення, він переконується, що всі сегменти даних з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номерами послідовності меншими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 номер підтвердження були успішно прийняті отримувачем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Зміщення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offset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бітний номер, який визначає розмір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TCP-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заголовка в 32-бітових словах. Мінімальний розмір становить 5 (0101) слів, а максимальний — 15 (1111), що є відповідно 20 і 60 байт. Фактично визначає розмір поля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Опції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Options)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від 0 до 40 байт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Зарезервовано (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Reserved) -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зарезервовані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майбутнього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містити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нулі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(000)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6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618" y="-142441"/>
            <a:ext cx="12319618" cy="51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62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3963" y="225606"/>
            <a:ext cx="118872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NS — Одноразова сума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Nonce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використовується з метою покращення роботи механізму</a:t>
            </a:r>
            <a:r>
              <a:rPr kumimoji="0" lang="en-US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явного повідомлення про перевантаження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Explicit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Congestion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Notification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ECN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CWR — Вікно перевантаження зменшено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Congestion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Window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Reduced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прапорець </a:t>
            </a:r>
            <a:r>
              <a:rPr kumimoji="0" lang="en-US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встановлюється, щоб показати що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-сегмент був отриманий зі встановленим полем ECE,</a:t>
            </a:r>
            <a:r>
              <a:rPr kumimoji="0" lang="en-US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іншими словами це є підтвердженням отримання сегменту даних з прапорцем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ECE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від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хоста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партнера. </a:t>
            </a: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ECE — ECN-</a:t>
            </a:r>
            <a:r>
              <a:rPr kumimoji="0" lang="uk-UA" alt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Ехо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ECN-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Echo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поле показує, що відправник підтримує ECN. </a:t>
            </a:r>
          </a:p>
        </p:txBody>
      </p:sp>
    </p:spTree>
    <p:extLst>
      <p:ext uri="{BB962C8B-B14F-4D97-AF65-F5344CB8AC3E}">
        <p14:creationId xmlns:p14="http://schemas.microsoft.com/office/powerpoint/2010/main" val="390466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9292" y="22013"/>
            <a:ext cx="11861872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 — Важливість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Urgent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вказує, що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-сегмент містить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важливі дані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Коли до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хоста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-отримувача надходить сегмент зі встановленим прапорцем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відправляє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важливі дані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цього сегменту, які знаходяться завдяки полю покажчик важливості до відповідного протоколу верхнього рівня минаючи чергу і без перевірки успішності надходження попередніх сегментів</a:t>
            </a:r>
            <a:r>
              <a:rPr lang="en-US" altLang="uk-UA" sz="280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ACK — Підтвердження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Acknowledge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успішності отримання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-сегменту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PSH — Просування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Push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також як і прапорець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вказує, на пріоритетність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-сегменту.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-відправник позачергово надсилає цей сегмент даних через IP-мережу. За аналогією з прапорцем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URG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PSH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інструктує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-отримувач, що сегмент даних має бути негайно переданий до прикладного рівня (кінцевого споживача даних). </a:t>
            </a:r>
          </a:p>
        </p:txBody>
      </p:sp>
    </p:spTree>
    <p:extLst>
      <p:ext uri="{BB962C8B-B14F-4D97-AF65-F5344CB8AC3E}">
        <p14:creationId xmlns:p14="http://schemas.microsoft.com/office/powerpoint/2010/main" val="2754390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548" y="515176"/>
            <a:ext cx="11838543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RST — Обривання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Reset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вказує,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хосту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-отримувачу негайно скинути з'єднання без подальшої взаємодії. Така ситуація наступає у разі, якщо сервер (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-відправник) не надає послуги визначеного сервісу. Наприклад клієнт (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-отримувач) запросив у веб-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серверa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послуги у форматі протоколу HTTPS (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-порт 443),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aле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веб-сервер надає послуги лише у форматі HTTP (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-порт 80). Ця властивість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TCP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часто використовується хакерами для сканування портів мережі жертви. </a:t>
            </a: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 — Синхронізація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Synchronize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використовується для встановлення з'єднання між </a:t>
            </a:r>
            <a:r>
              <a:rPr kumimoji="0" lang="uk-UA" alt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хостами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 так званому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триходовому рукостисканні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 — Фініш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Finish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вказує на завершення з'єднання. </a:t>
            </a:r>
          </a:p>
        </p:txBody>
      </p:sp>
    </p:spTree>
    <p:extLst>
      <p:ext uri="{BB962C8B-B14F-4D97-AF65-F5344CB8AC3E}">
        <p14:creationId xmlns:p14="http://schemas.microsoft.com/office/powerpoint/2010/main" val="314812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310" y="0"/>
            <a:ext cx="2871701" cy="461818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 Опції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64" y="591127"/>
            <a:ext cx="11850254" cy="5855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MSS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Максимальний розмір сегменту,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Maximum segment size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визначає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максимальний розмір поля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TCP-</a:t>
            </a:r>
            <a:r>
              <a:rPr lang="uk-U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сегменті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(для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Ethernet 1460)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Масштабування вікна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слугує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для збільшення значення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вікна, максимальне значення цієї опції є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Розмір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вікна вираховується по формулі: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розмір вікна * 2</a:t>
            </a:r>
            <a:r>
              <a:rPr lang="en-US" sz="2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є значення опції </a:t>
            </a: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масштабування вікна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 Стандартний максимальний </a:t>
            </a: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розмір вікна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дорівнює 65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кб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* 2</a:t>
            </a:r>
            <a:r>
              <a:rPr lang="uk-UA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1073725440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ГБ). </a:t>
            </a:r>
          </a:p>
          <a:p>
            <a:pPr marL="0" indent="0">
              <a:buNone/>
            </a:pPr>
            <a:endParaRPr lang="uk-U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Вибіркові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підтвердження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Selective Acknowledgments,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SACK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4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Задачі транспортного рівня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800" dirty="0" smtClean="0"/>
              <a:t>Передача даних між процесами на </a:t>
            </a:r>
            <a:r>
              <a:rPr lang="uk-UA" sz="2800" dirty="0" err="1" smtClean="0"/>
              <a:t>хостах</a:t>
            </a:r>
            <a:endParaRPr lang="uk-UA" sz="2800" dirty="0" smtClean="0"/>
          </a:p>
          <a:p>
            <a:pPr>
              <a:buFontTx/>
              <a:buChar char="-"/>
            </a:pPr>
            <a:r>
              <a:rPr lang="uk-UA" sz="2800" dirty="0" smtClean="0"/>
              <a:t>Адресація</a:t>
            </a:r>
          </a:p>
          <a:p>
            <a:pPr>
              <a:buFontTx/>
              <a:buChar char="-"/>
            </a:pPr>
            <a:r>
              <a:rPr lang="uk-UA" sz="2800" dirty="0" smtClean="0"/>
              <a:t>Надання потрібного рівня надійності передачі даних, не залежно від надійності мережі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14281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782" y="-21046"/>
            <a:ext cx="7573010" cy="865645"/>
          </a:xfrm>
        </p:spPr>
        <p:txBody>
          <a:bodyPr/>
          <a:lstStyle/>
          <a:p>
            <a:r>
              <a:rPr lang="uk-UA" dirty="0" smtClean="0"/>
              <a:t>Керування потоком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8" y="865645"/>
            <a:ext cx="10861156" cy="2447636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Керування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потоком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control)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в ТСР: запобігання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відправки в мережу  великої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кількості сегментів, що перевантажать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отримувача. 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Механізм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реалізації: вікно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потоку,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розмір якого визначається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динамічно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отримувачем (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заповненя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буфера).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9" y="2852605"/>
            <a:ext cx="7742237" cy="38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49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847899"/>
          </a:xfrm>
        </p:spPr>
        <p:txBody>
          <a:bodyPr/>
          <a:lstStyle/>
          <a:p>
            <a:r>
              <a:rPr lang="uk-UA" dirty="0" smtClean="0"/>
              <a:t>Керування перевантаженням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406" y="847899"/>
            <a:ext cx="11793594" cy="576903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dirty="0" smtClean="0"/>
              <a:t>Керування перевантаженням (</a:t>
            </a:r>
            <a:r>
              <a:rPr lang="en-US" sz="2800" dirty="0" err="1" smtClean="0"/>
              <a:t>congrestion</a:t>
            </a:r>
            <a:r>
              <a:rPr lang="en-US" sz="2800" dirty="0" smtClean="0"/>
              <a:t> control)</a:t>
            </a:r>
            <a:r>
              <a:rPr lang="uk-UA" sz="2800" dirty="0" smtClean="0"/>
              <a:t> в ТСР: запобігання відправки в мережу  великої кількості сегментів, що перевантажать мережу.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dirty="0" smtClean="0"/>
              <a:t>Механізм реалізації: вікно перевантаження, розмір якого визначається </a:t>
            </a:r>
            <a:r>
              <a:rPr lang="uk-UA" sz="2800" dirty="0" err="1" smtClean="0"/>
              <a:t>динамічно</a:t>
            </a:r>
            <a:endParaRPr lang="uk-UA" sz="2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2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b="1" dirty="0" smtClean="0"/>
              <a:t>Методи визначення розміру вікна: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uk-UA" sz="2800" dirty="0" smtClean="0"/>
              <a:t>Адитивне збільшення мультиплікативне зменшення</a:t>
            </a:r>
            <a:r>
              <a:rPr lang="en-US" sz="2800" dirty="0" smtClean="0"/>
              <a:t> (AIMD)</a:t>
            </a:r>
            <a:endParaRPr lang="uk-UA" sz="2800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uk-UA" sz="2800" dirty="0" smtClean="0"/>
              <a:t>Повільний старт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2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b="1" dirty="0" smtClean="0"/>
              <a:t>Сигнали про перевантаження: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dirty="0" smtClean="0"/>
              <a:t>Втрата сегменту, затримка сегменту, сигнал від маршрутизатора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82808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3228" y="501865"/>
            <a:ext cx="2681893" cy="870065"/>
          </a:xfrm>
        </p:spPr>
        <p:txBody>
          <a:bodyPr/>
          <a:lstStyle/>
          <a:p>
            <a:r>
              <a:rPr lang="en-US" dirty="0" smtClean="0"/>
              <a:t>AIMD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665" y="195311"/>
            <a:ext cx="9245366" cy="1364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1668" y="1841721"/>
            <a:ext cx="17860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 – MSS</a:t>
            </a:r>
          </a:p>
          <a:p>
            <a:r>
              <a:rPr lang="en-US" sz="3600" dirty="0" smtClean="0"/>
              <a:t>b – 1/2</a:t>
            </a:r>
            <a:endParaRPr lang="uk-UA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670"/>
            <a:ext cx="8917483" cy="422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7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0"/>
            <a:ext cx="8552065" cy="628210"/>
          </a:xfrm>
        </p:spPr>
        <p:txBody>
          <a:bodyPr/>
          <a:lstStyle/>
          <a:p>
            <a:r>
              <a:rPr lang="uk-UA" dirty="0" smtClean="0"/>
              <a:t>Повільний старт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209"/>
            <a:ext cx="12192000" cy="62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4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826" y="326968"/>
            <a:ext cx="4605250" cy="2216727"/>
          </a:xfrm>
        </p:spPr>
        <p:txBody>
          <a:bodyPr>
            <a:normAutofit/>
          </a:bodyPr>
          <a:lstStyle/>
          <a:p>
            <a:r>
              <a:rPr lang="uk-UA" dirty="0" smtClean="0"/>
              <a:t>Інтерфейс транспортного рівня </a:t>
            </a:r>
            <a:r>
              <a:rPr lang="en-US" dirty="0" smtClean="0"/>
              <a:t>TCP/IP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" y="167640"/>
            <a:ext cx="7215447" cy="65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5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7338"/>
            <a:ext cx="8180329" cy="587433"/>
          </a:xfrm>
        </p:spPr>
        <p:txBody>
          <a:bodyPr>
            <a:normAutofit/>
          </a:bodyPr>
          <a:lstStyle/>
          <a:p>
            <a:r>
              <a:rPr lang="uk-UA" dirty="0" smtClean="0"/>
              <a:t>Операції з </a:t>
            </a:r>
            <a:r>
              <a:rPr lang="uk-UA" dirty="0" err="1" smtClean="0"/>
              <a:t>сокетами</a:t>
            </a:r>
            <a:r>
              <a:rPr lang="uk-UA" dirty="0" smtClean="0"/>
              <a:t> </a:t>
            </a:r>
            <a:r>
              <a:rPr lang="uk-UA" dirty="0" err="1" smtClean="0"/>
              <a:t>Берклі</a:t>
            </a:r>
            <a:endParaRPr lang="uk-U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7" y="1275050"/>
            <a:ext cx="68675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1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Модель клієнт-сервер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Сторони що взаємодіють в </a:t>
            </a:r>
            <a:r>
              <a:rPr lang="uk-UA" sz="2800" dirty="0" err="1" smtClean="0"/>
              <a:t>сокетах</a:t>
            </a:r>
            <a:r>
              <a:rPr lang="uk-UA" sz="2800" dirty="0" smtClean="0"/>
              <a:t> </a:t>
            </a:r>
            <a:r>
              <a:rPr lang="uk-UA" sz="2800" dirty="0" err="1" smtClean="0"/>
              <a:t>Берклі</a:t>
            </a:r>
            <a:endParaRPr lang="uk-UA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-Сервер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-клієнт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Сервер – працює (слухає) на відомій ІР-адресі і порту та пасивно чекає запитів на з’єднання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smtClean="0"/>
              <a:t>Клієнт – активно встановлює з’єднання з сервером на заданому Ір та порту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73817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948" y="210590"/>
            <a:ext cx="6401405" cy="737062"/>
          </a:xfrm>
        </p:spPr>
        <p:txBody>
          <a:bodyPr/>
          <a:lstStyle/>
          <a:p>
            <a:r>
              <a:rPr lang="uk-UA" dirty="0" smtClean="0"/>
              <a:t>Робота </a:t>
            </a:r>
            <a:r>
              <a:rPr lang="uk-UA" dirty="0" err="1" smtClean="0"/>
              <a:t>сокетів</a:t>
            </a:r>
            <a:endParaRPr lang="uk-U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41" y="947652"/>
            <a:ext cx="5068007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5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63" y="148849"/>
            <a:ext cx="9420225" cy="65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55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8162" y="342323"/>
            <a:ext cx="5000625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66" y="342323"/>
            <a:ext cx="5600700" cy="500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311" y="4101378"/>
            <a:ext cx="3573998" cy="24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1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1233" y="344560"/>
            <a:ext cx="6008213" cy="5478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248228"/>
            <a:ext cx="5626200" cy="2653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1" y="3083719"/>
            <a:ext cx="4956667" cy="37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80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Адресація на транспортному рівні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473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dirty="0" smtClean="0"/>
              <a:t>Порти</a:t>
            </a:r>
            <a:r>
              <a:rPr lang="uk-UA" sz="3200" dirty="0" smtClean="0"/>
              <a:t>: від </a:t>
            </a:r>
            <a:r>
              <a:rPr lang="uk-UA" sz="3200" b="1" dirty="0" smtClean="0"/>
              <a:t>1</a:t>
            </a:r>
            <a:r>
              <a:rPr lang="uk-UA" sz="3200" dirty="0" smtClean="0"/>
              <a:t> до </a:t>
            </a:r>
            <a:r>
              <a:rPr lang="uk-UA" sz="3200" b="1" dirty="0" smtClean="0"/>
              <a:t>65535</a:t>
            </a:r>
          </a:p>
          <a:p>
            <a:pPr marL="0" indent="0">
              <a:buNone/>
            </a:pPr>
            <a:r>
              <a:rPr lang="uk-UA" sz="3200" dirty="0" smtClean="0"/>
              <a:t>Кожен мережевий додаток на </a:t>
            </a:r>
            <a:r>
              <a:rPr lang="uk-UA" sz="3200" dirty="0" err="1" smtClean="0"/>
              <a:t>хості</a:t>
            </a:r>
            <a:r>
              <a:rPr lang="uk-UA" sz="3200" dirty="0" smtClean="0"/>
              <a:t> має свій порт</a:t>
            </a:r>
          </a:p>
          <a:p>
            <a:pPr marL="0" indent="0">
              <a:buNone/>
            </a:pPr>
            <a:r>
              <a:rPr lang="uk-UA" sz="3200" dirty="0" smtClean="0"/>
              <a:t>Номери портів в додатках не повторюються!</a:t>
            </a:r>
          </a:p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Форма запису:     192.168.1.1:443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38501" y="536033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ІР-адреса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420196" y="5360338"/>
            <a:ext cx="70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Порт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888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064029"/>
          </a:xfrm>
        </p:spPr>
        <p:txBody>
          <a:bodyPr/>
          <a:lstStyle/>
          <a:p>
            <a:r>
              <a:rPr lang="uk-UA" dirty="0" smtClean="0"/>
              <a:t>Типи Портів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415" y="947651"/>
            <a:ext cx="7814569" cy="22943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/>
              <a:t>Добре відомі порти: 1-1024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/>
              <a:t>80 </a:t>
            </a:r>
            <a:r>
              <a:rPr lang="en-US" sz="2400" dirty="0" smtClean="0"/>
              <a:t>-</a:t>
            </a:r>
            <a:r>
              <a:rPr lang="uk-UA" sz="2400" dirty="0" smtClean="0"/>
              <a:t> </a:t>
            </a:r>
            <a:r>
              <a:rPr lang="en-US" sz="2400" dirty="0" smtClean="0"/>
              <a:t>HTTP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/>
              <a:t>25 - SMTP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/>
              <a:t>53 – DNS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dirty="0" smtClean="0"/>
              <a:t>67, 68 – DHCP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/>
              <a:t>Може використовувати тільки </a:t>
            </a:r>
            <a:r>
              <a:rPr lang="en-US" sz="2400" dirty="0" smtClean="0"/>
              <a:t> root/</a:t>
            </a:r>
            <a:r>
              <a:rPr lang="uk-UA" sz="2400" dirty="0" smtClean="0"/>
              <a:t>Адміністратор</a:t>
            </a:r>
            <a:endParaRPr lang="uk-UA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97414" y="3477491"/>
            <a:ext cx="8728971" cy="102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 smtClean="0"/>
              <a:t>Зареєстровані порти: 1025-49151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/>
              <a:t>Реєстрація в </a:t>
            </a:r>
            <a:r>
              <a:rPr lang="en-US" sz="2400" dirty="0" smtClean="0"/>
              <a:t>internet Assigned Numbers Authority (IANA)</a:t>
            </a:r>
            <a:endParaRPr lang="uk-UA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13795" y="4696691"/>
            <a:ext cx="8728971" cy="102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 smtClean="0"/>
              <a:t>Динамічні порти: 49152-65535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400" dirty="0" smtClean="0"/>
              <a:t>Автоматично призначаються операційною системою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6739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4" y="878262"/>
            <a:ext cx="1168908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Забезпечення надійності на транспортному рівні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Гарантія доставки даних: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Підтвердження отримання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800" dirty="0" smtClean="0"/>
              <a:t>Повторне відправлення не отриманих даних</a:t>
            </a:r>
          </a:p>
          <a:p>
            <a:pPr>
              <a:buFontTx/>
              <a:buChar char="-"/>
            </a:pPr>
            <a:endParaRPr lang="uk-UA" sz="2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Гарантія порядку послідовності повідомлень: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- Нумерація повідомлень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4934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798" y="144088"/>
            <a:ext cx="10353761" cy="1326321"/>
          </a:xfrm>
        </p:spPr>
        <p:txBody>
          <a:bodyPr/>
          <a:lstStyle/>
          <a:p>
            <a:r>
              <a:rPr lang="uk-UA" dirty="0" smtClean="0"/>
              <a:t>Протоколи транспортного рівня</a:t>
            </a:r>
            <a:endParaRPr lang="uk-U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1" y="1100955"/>
            <a:ext cx="97536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1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770</Words>
  <Application>Microsoft Office PowerPoint</Application>
  <PresentationFormat>Widescreen</PresentationFormat>
  <Paragraphs>151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Bookman Old Style</vt:lpstr>
      <vt:lpstr>Rockwell</vt:lpstr>
      <vt:lpstr>Damask</vt:lpstr>
      <vt:lpstr>Основи мережевих  ІТ  Лекція 9 </vt:lpstr>
      <vt:lpstr>PowerPoint Presentation</vt:lpstr>
      <vt:lpstr>Задачі транспортного рівня</vt:lpstr>
      <vt:lpstr>PowerPoint Presentation</vt:lpstr>
      <vt:lpstr>Адресація на транспортному рівні</vt:lpstr>
      <vt:lpstr>Типи Портів</vt:lpstr>
      <vt:lpstr>PowerPoint Presentation</vt:lpstr>
      <vt:lpstr>Забезпечення надійності на транспортному рівні</vt:lpstr>
      <vt:lpstr>Протоколи транспортного рівня</vt:lpstr>
      <vt:lpstr>PowerPoint Presentation</vt:lpstr>
      <vt:lpstr>UDP</vt:lpstr>
      <vt:lpstr>UDP header</vt:lpstr>
      <vt:lpstr>Використання UDP</vt:lpstr>
      <vt:lpstr>TCP</vt:lpstr>
      <vt:lpstr>PowerPoint Presentation</vt:lpstr>
      <vt:lpstr>PowerPoint Presentation</vt:lpstr>
      <vt:lpstr>З’єднання ТСР</vt:lpstr>
      <vt:lpstr>PowerPoint Presentation</vt:lpstr>
      <vt:lpstr>PowerPoint Presentation</vt:lpstr>
      <vt:lpstr>Типи підтвердження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Поле Опції</vt:lpstr>
      <vt:lpstr>Керування потоком</vt:lpstr>
      <vt:lpstr>Керування перевантаженням</vt:lpstr>
      <vt:lpstr>AIMD</vt:lpstr>
      <vt:lpstr>Повільний старт</vt:lpstr>
      <vt:lpstr>Інтерфейс транспортного рівня TCP/IP</vt:lpstr>
      <vt:lpstr>Операції з сокетами Берклі</vt:lpstr>
      <vt:lpstr>Модель клієнт-сервер</vt:lpstr>
      <vt:lpstr>Робота сокетів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мережевих  ІТ  Лекція 9 </dc:title>
  <cp:lastModifiedBy>Пользователь Windows</cp:lastModifiedBy>
  <cp:revision>4</cp:revision>
  <dcterms:created xsi:type="dcterms:W3CDTF">2017-11-21T17:19:25Z</dcterms:created>
  <dcterms:modified xsi:type="dcterms:W3CDTF">2023-03-30T04:50:50Z</dcterms:modified>
</cp:coreProperties>
</file>