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notesSlides/notesSlide7.xml" ContentType="application/vnd.openxmlformats-officedocument.presentationml.notesSlide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tags/tag12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3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4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tags/tag15.xml" ContentType="application/vnd.openxmlformats-officedocument.presentationml.tags+xml"/>
  <Override PartName="/ppt/notesSlides/notesSlide29.xml" ContentType="application/vnd.openxmlformats-officedocument.presentationml.notesSlide+xml"/>
  <Override PartName="/ppt/tags/tag16.xml" ContentType="application/vnd.openxmlformats-officedocument.presentationml.tags+xml"/>
  <Override PartName="/ppt/notesSlides/notesSlide30.xml" ContentType="application/vnd.openxmlformats-officedocument.presentationml.notesSlide+xml"/>
  <Override PartName="/ppt/tags/tag17.xml" ContentType="application/vnd.openxmlformats-officedocument.presentationml.tags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tags/tag18.xml" ContentType="application/vnd.openxmlformats-officedocument.presentationml.tags+xml"/>
  <Override PartName="/ppt/notesSlides/notesSlide34.xml" ContentType="application/vnd.openxmlformats-officedocument.presentationml.notesSlide+xml"/>
  <Override PartName="/ppt/tags/tag19.xml" ContentType="application/vnd.openxmlformats-officedocument.presentationml.tags+xml"/>
  <Override PartName="/ppt/notesSlides/notesSlide35.xml" ContentType="application/vnd.openxmlformats-officedocument.presentationml.notesSlide+xml"/>
  <Override PartName="/ppt/tags/tag20.xml" ContentType="application/vnd.openxmlformats-officedocument.presentationml.tags+xml"/>
  <Override PartName="/ppt/notesSlides/notesSlide36.xml" ContentType="application/vnd.openxmlformats-officedocument.presentationml.notesSlide+xml"/>
  <Override PartName="/ppt/tags/tag21.xml" ContentType="application/vnd.openxmlformats-officedocument.presentationml.tags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0" r:id="rId1"/>
  </p:sldMasterIdLst>
  <p:notesMasterIdLst>
    <p:notesMasterId r:id="rId41"/>
  </p:notesMasterIdLst>
  <p:sldIdLst>
    <p:sldId id="513" r:id="rId2"/>
    <p:sldId id="730" r:id="rId3"/>
    <p:sldId id="1070" r:id="rId4"/>
    <p:sldId id="1071" r:id="rId5"/>
    <p:sldId id="1053" r:id="rId6"/>
    <p:sldId id="763" r:id="rId7"/>
    <p:sldId id="1052" r:id="rId8"/>
    <p:sldId id="1069" r:id="rId9"/>
    <p:sldId id="876" r:id="rId10"/>
    <p:sldId id="1090" r:id="rId11"/>
    <p:sldId id="759" r:id="rId12"/>
    <p:sldId id="1054" r:id="rId13"/>
    <p:sldId id="1091" r:id="rId14"/>
    <p:sldId id="1103" r:id="rId15"/>
    <p:sldId id="1056" r:id="rId16"/>
    <p:sldId id="1058" r:id="rId17"/>
    <p:sldId id="1092" r:id="rId18"/>
    <p:sldId id="1093" r:id="rId19"/>
    <p:sldId id="1094" r:id="rId20"/>
    <p:sldId id="1061" r:id="rId21"/>
    <p:sldId id="1095" r:id="rId22"/>
    <p:sldId id="1096" r:id="rId23"/>
    <p:sldId id="1097" r:id="rId24"/>
    <p:sldId id="1098" r:id="rId25"/>
    <p:sldId id="1099" r:id="rId26"/>
    <p:sldId id="1063" r:id="rId27"/>
    <p:sldId id="1064" r:id="rId28"/>
    <p:sldId id="1100" r:id="rId29"/>
    <p:sldId id="1104" r:id="rId30"/>
    <p:sldId id="1105" r:id="rId31"/>
    <p:sldId id="957" r:id="rId32"/>
    <p:sldId id="958" r:id="rId33"/>
    <p:sldId id="1102" r:id="rId34"/>
    <p:sldId id="1106" r:id="rId35"/>
    <p:sldId id="1107" r:id="rId36"/>
    <p:sldId id="1101" r:id="rId37"/>
    <p:sldId id="1089" r:id="rId38"/>
    <p:sldId id="874" r:id="rId39"/>
    <p:sldId id="291" r:id="rId40"/>
  </p:sldIdLst>
  <p:sldSz cx="9144000" cy="5143500" type="screen16x9"/>
  <p:notesSz cx="6858000" cy="9144000"/>
  <p:custDataLst>
    <p:tags r:id="rId42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3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Barbara Reif" initials="BR" lastIdx="3" clrIdx="0"/>
  <p:cmAuthor id="1" name="Jane Gibbons -X (jagibbon - DEL ORO CONSULTING INC at Cisco)" initials="JG-(-DOCIaC" lastIdx="28" clrIdx="1">
    <p:extLst>
      <p:ext uri="{19B8F6BF-5375-455C-9EA6-DF929625EA0E}">
        <p15:presenceInfo xmlns:p15="http://schemas.microsoft.com/office/powerpoint/2012/main" userId="S-1-5-21-1708537768-1303643608-725345543-200204" providerId="AD"/>
      </p:ext>
    </p:extLst>
  </p:cmAuthor>
  <p:cmAuthor id="2" name="Bob Vachon" initials="BV" lastIdx="24" clrIdx="2">
    <p:extLst>
      <p:ext uri="{19B8F6BF-5375-455C-9EA6-DF929625EA0E}">
        <p15:presenceInfo xmlns:p15="http://schemas.microsoft.com/office/powerpoint/2012/main" userId="c7abe87968a0b633" providerId="Windows Live"/>
      </p:ext>
    </p:extLst>
  </p:cmAuthor>
  <p:cmAuthor id="3" name="Sue Livingston -X (suliving - UNICON INC at Cisco)" initials="SL-(-UIaC" lastIdx="29" clrIdx="3">
    <p:extLst>
      <p:ext uri="{19B8F6BF-5375-455C-9EA6-DF929625EA0E}">
        <p15:presenceInfo xmlns:p15="http://schemas.microsoft.com/office/powerpoint/2012/main" userId="S::suliving@cisco.com::dc701d48-dd51-411a-9041-b7f1328f1486" providerId="AD"/>
      </p:ext>
    </p:extLst>
  </p:cmAuthor>
  <p:cmAuthor id="4" name="jagibbon" initials="jmg" lastIdx="8" clrIdx="4">
    <p:extLst>
      <p:ext uri="{19B8F6BF-5375-455C-9EA6-DF929625EA0E}">
        <p15:presenceInfo xmlns:p15="http://schemas.microsoft.com/office/powerpoint/2012/main" userId="jagibb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00CC"/>
    <a:srgbClr val="000099"/>
    <a:srgbClr val="CC99FF"/>
    <a:srgbClr val="CC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87455" autoAdjust="0"/>
  </p:normalViewPr>
  <p:slideViewPr>
    <p:cSldViewPr snapToGrid="0" showGuides="1">
      <p:cViewPr varScale="1">
        <p:scale>
          <a:sx n="80" d="100"/>
          <a:sy n="80" d="100"/>
        </p:scale>
        <p:origin x="1032" y="78"/>
      </p:cViewPr>
      <p:guideLst>
        <p:guide orient="horz" pos="1620"/>
        <p:guide pos="336"/>
      </p:guideLst>
    </p:cSldViewPr>
  </p:slideViewPr>
  <p:outlineViewPr>
    <p:cViewPr>
      <p:scale>
        <a:sx n="33" d="100"/>
        <a:sy n="33" d="100"/>
      </p:scale>
      <p:origin x="0" y="-22670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1" d="100"/>
        <a:sy n="111" d="100"/>
      </p:scale>
      <p:origin x="0" y="-512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gs" Target="tags/tag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6337D9-3022-3D41-8D8A-BDF2F3B0DD8E}" type="datetimeFigureOut">
              <a:rPr lang="en-US" smtClean="0"/>
              <a:t>9/2/2020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41018C-6CAF-B84E-B92C-ECB119457FB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756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b="0" dirty="0" smtClean="0"/>
              <a:t>Програма мережних академій </a:t>
            </a:r>
            <a:r>
              <a:rPr lang="uk-UA" b="0" dirty="0" err="1" smtClean="0"/>
              <a:t>Cisco</a:t>
            </a:r>
            <a:endParaRPr lang="uk-UA" b="0" dirty="0" smtClean="0"/>
          </a:p>
          <a:p>
            <a:pPr rtl="0">
              <a:buFontTx/>
              <a:buNone/>
            </a:pPr>
            <a:r>
              <a:rPr lang="uk-UA" b="0" dirty="0" smtClean="0"/>
              <a:t>Вступ до мереж версія 7.0 (ITN)</a:t>
            </a:r>
          </a:p>
          <a:p>
            <a:pPr rtl="0">
              <a:buFontTx/>
              <a:buNone/>
            </a:pPr>
            <a:r>
              <a:rPr lang="uk-UA" sz="1200" b="0" dirty="0" smtClean="0"/>
              <a:t>Розділ 10:  Базові налаштування маршрутизатора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255421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10 – Базові налаштування маршрутизатора</a:t>
            </a:r>
          </a:p>
          <a:p>
            <a:pPr rtl="0"/>
            <a:r>
              <a:rPr lang="uk-UA"/>
              <a:t>10.1 Налаштування початкових параметрів маршрутизатора</a:t>
            </a:r>
          </a:p>
          <a:p>
            <a:pPr rtl="0"/>
            <a:r>
              <a:rPr lang="uk-UA"/>
              <a:t>10.1.1 – Етапи базового налаштування маршрутизатора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23122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10 – Базові налаштування маршрутизатора</a:t>
            </a:r>
          </a:p>
          <a:p>
            <a:pPr rtl="0"/>
            <a:r>
              <a:rPr lang="uk-UA" dirty="0"/>
              <a:t>10.1 Налаштування початкових параметрів маршрутизатора</a:t>
            </a:r>
          </a:p>
          <a:p>
            <a:pPr rtl="0"/>
            <a:r>
              <a:rPr lang="uk-UA" dirty="0"/>
              <a:t>10.1.2 – Приклад базового налаштування маршрутизатора</a:t>
            </a:r>
          </a:p>
          <a:p>
            <a:pPr rtl="0"/>
            <a:r>
              <a:rPr lang="uk-UA" dirty="0"/>
              <a:t>10.1.3 - Перевірка синтаксису – Налаштування початкових параметрів маршрутизатора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16579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10 – Базові налаштування маршрутизатора</a:t>
            </a:r>
          </a:p>
          <a:p>
            <a:pPr rtl="0"/>
            <a:r>
              <a:rPr lang="uk-UA"/>
              <a:t>10.1 – Налаштування початкових параметрів маршрутизатора</a:t>
            </a:r>
          </a:p>
          <a:p>
            <a:pPr rtl="0"/>
            <a:r>
              <a:rPr lang="uk-UA"/>
              <a:t>10.1.4 – Packet Tracer – Налаштування початкових параметрів маршрутизатора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213041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10 – Базові налаштування маршрутизатора</a:t>
            </a:r>
          </a:p>
          <a:p>
            <a:pPr rtl="0"/>
            <a:r>
              <a:rPr lang="uk-UA"/>
              <a:t>10.2 Налаштування інтерфейсів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63291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10 – Базові налаштування маршрутизатора</a:t>
            </a:r>
          </a:p>
          <a:p>
            <a:pPr rtl="0"/>
            <a:r>
              <a:rPr lang="uk-UA"/>
              <a:t>10.2 – Налаштування інтерфейсів</a:t>
            </a:r>
          </a:p>
          <a:p>
            <a:pPr rtl="0"/>
            <a:r>
              <a:rPr lang="uk-UA"/>
              <a:t>10.2.1 – Налаштування інтерфейсів маршрутизатора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730398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10 – Базові налаштування маршрутизатора</a:t>
            </a:r>
          </a:p>
          <a:p>
            <a:pPr rtl="0"/>
            <a:r>
              <a:rPr lang="uk-UA"/>
              <a:t>10.2 – Налаштування інтерфейсів</a:t>
            </a:r>
          </a:p>
          <a:p>
            <a:pPr rtl="0"/>
            <a:r>
              <a:rPr lang="uk-UA"/>
              <a:t>10.2.2 – Приклад налаштування інтерфейсів маршрутизатора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79030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10 – Базові налаштування маршрутизатора</a:t>
            </a:r>
          </a:p>
          <a:p>
            <a:pPr rtl="0"/>
            <a:r>
              <a:rPr lang="uk-UA"/>
              <a:t>10.2 – Налаштування інтерфейсів</a:t>
            </a:r>
          </a:p>
          <a:p>
            <a:pPr rtl="0"/>
            <a:r>
              <a:rPr lang="uk-UA"/>
              <a:t>10.2.2 – Приклад налаштування інтерфейсів маршрутизатора (продовж.)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311269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10 – Базові налаштування маршрутизатора</a:t>
            </a:r>
          </a:p>
          <a:p>
            <a:pPr rtl="0"/>
            <a:r>
              <a:rPr lang="uk-UA"/>
              <a:t>10.2 – Налаштування інтерфейсів</a:t>
            </a:r>
          </a:p>
          <a:p>
            <a:pPr rtl="0"/>
            <a:r>
              <a:rPr lang="uk-UA"/>
              <a:t>10.2.3 – Перевірка налаштувань інтерфейсу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2883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10 – Базові налаштування маршрутизатора</a:t>
            </a:r>
          </a:p>
          <a:p>
            <a:pPr rtl="0"/>
            <a:r>
              <a:rPr lang="uk-UA"/>
              <a:t>10.2 – Налаштування інтерфейсів</a:t>
            </a:r>
          </a:p>
          <a:p>
            <a:pPr rtl="0"/>
            <a:r>
              <a:rPr lang="uk-UA"/>
              <a:t>10.2.4 — Команди для перевірки налаштувань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45062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10 – Базові налаштування маршрутизатора</a:t>
            </a:r>
          </a:p>
          <a:p>
            <a:pPr rtl="0"/>
            <a:r>
              <a:rPr lang="uk-UA" dirty="0"/>
              <a:t>10.2 – Налаштування інтерфейсів</a:t>
            </a:r>
          </a:p>
          <a:p>
            <a:pPr rtl="0"/>
            <a:r>
              <a:rPr lang="uk-UA" dirty="0"/>
              <a:t>10.2.4 — Команди перевірки налаштувань </a:t>
            </a:r>
            <a:r>
              <a:rPr lang="uk-UA" dirty="0" smtClean="0"/>
              <a:t>(Продовж</a:t>
            </a:r>
            <a:r>
              <a:rPr lang="uk-UA" dirty="0"/>
              <a:t>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44429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C839C26-801B-42B6-A101-60F37FE2B0A8}" type="slidenum">
              <a:rPr sz="800" b="0"/>
              <a:pPr algn="r"/>
              <a:t>2</a:t>
            </a:fld>
            <a:endParaRPr sz="800" b="0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677135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10 – Базові налаштування маршрутизатора</a:t>
            </a:r>
          </a:p>
          <a:p>
            <a:pPr rtl="0"/>
            <a:r>
              <a:rPr lang="uk-UA" dirty="0"/>
              <a:t>10.2 – Налаштування інтерфейсів</a:t>
            </a:r>
          </a:p>
          <a:p>
            <a:pPr rtl="0"/>
            <a:r>
              <a:rPr lang="uk-UA" dirty="0"/>
              <a:t>10.2.4 — Команди для перевірки налаштувань </a:t>
            </a:r>
            <a:r>
              <a:rPr lang="uk-UA" dirty="0" smtClean="0"/>
              <a:t>(Продовж</a:t>
            </a:r>
            <a:r>
              <a:rPr lang="uk-UA" dirty="0"/>
              <a:t>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5699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10 – Базові налаштування маршрутизатора</a:t>
            </a:r>
          </a:p>
          <a:p>
            <a:pPr rtl="0"/>
            <a:r>
              <a:rPr lang="uk-UA" dirty="0"/>
              <a:t>10.2 – Налаштування інтерфейсів</a:t>
            </a:r>
          </a:p>
          <a:p>
            <a:pPr rtl="0"/>
            <a:r>
              <a:rPr lang="uk-UA" dirty="0"/>
              <a:t>10.2.4 — Команди для перевірки налаштувань </a:t>
            </a:r>
            <a:r>
              <a:rPr lang="uk-UA" dirty="0" smtClean="0"/>
              <a:t>(Продовж</a:t>
            </a:r>
            <a:r>
              <a:rPr lang="uk-UA" dirty="0"/>
              <a:t>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077904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10 – Базові налаштування маршрутизатора</a:t>
            </a:r>
          </a:p>
          <a:p>
            <a:pPr rtl="0"/>
            <a:r>
              <a:rPr lang="uk-UA" dirty="0"/>
              <a:t>10.2 – Налаштування інтерфейсів</a:t>
            </a:r>
          </a:p>
          <a:p>
            <a:pPr rtl="0"/>
            <a:r>
              <a:rPr lang="uk-UA" dirty="0"/>
              <a:t>10.2.4 — Команди для перевірки налаштувань </a:t>
            </a:r>
            <a:r>
              <a:rPr lang="uk-UA" dirty="0" smtClean="0"/>
              <a:t>(Продовж</a:t>
            </a:r>
            <a:r>
              <a:rPr lang="uk-UA" dirty="0"/>
              <a:t>.)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15794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10 – Базові налаштування маршрутизатора</a:t>
            </a:r>
          </a:p>
          <a:p>
            <a:pPr rtl="0"/>
            <a:r>
              <a:rPr lang="uk-UA" dirty="0"/>
              <a:t>10.2 – Налаштування інтерфейсів</a:t>
            </a:r>
          </a:p>
          <a:p>
            <a:pPr rtl="0"/>
            <a:r>
              <a:rPr lang="uk-UA" dirty="0"/>
              <a:t>10.2.4 — Команди для перевірки налаштувань </a:t>
            </a:r>
            <a:r>
              <a:rPr lang="uk-UA" dirty="0" smtClean="0"/>
              <a:t>(Продовж</a:t>
            </a:r>
            <a:r>
              <a:rPr lang="uk-UA" dirty="0"/>
              <a:t>.)</a:t>
            </a:r>
          </a:p>
          <a:p>
            <a:pPr rtl="0"/>
            <a:r>
              <a:rPr lang="uk-UA" dirty="0"/>
              <a:t>10.2.5 Перевірка синтаксису — Налаштування інтерфейсів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40744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10 – Базові налаштування маршрутизатора</a:t>
            </a:r>
          </a:p>
          <a:p>
            <a:pPr rtl="0"/>
            <a:r>
              <a:rPr lang="uk-UA"/>
              <a:t>10.3 Налаштування шлюзу за замовчуванням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77554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10 – Базові налаштування маршрутизатора</a:t>
            </a:r>
          </a:p>
          <a:p>
            <a:pPr rtl="0"/>
            <a:r>
              <a:rPr lang="uk-UA"/>
              <a:t>10.3 – Налаштування шлюзу за замовчуванням</a:t>
            </a:r>
          </a:p>
          <a:p>
            <a:pPr rtl="0"/>
            <a:r>
              <a:rPr lang="uk-UA"/>
              <a:t>10.3.1 — Шлюз за замовчуванням на хості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55708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10 – Базові налаштування маршрутизатора</a:t>
            </a:r>
          </a:p>
          <a:p>
            <a:pPr rtl="0"/>
            <a:r>
              <a:rPr lang="uk-UA" dirty="0"/>
              <a:t>10.3 – Налаштування шлюзу за замовчуванням</a:t>
            </a:r>
          </a:p>
          <a:p>
            <a:pPr rtl="0"/>
            <a:r>
              <a:rPr lang="uk-UA" dirty="0"/>
              <a:t>10.3.2 – Шлюз за замовчуванням на комутаторі</a:t>
            </a:r>
          </a:p>
          <a:p>
            <a:pPr rtl="0"/>
            <a:r>
              <a:rPr lang="uk-UA" dirty="0"/>
              <a:t>10.3.3 – Перевірка синтаксису – Налаштування шлюзу за замовчуванням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3031034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10 – Базові налаштування маршрутизатора</a:t>
            </a:r>
          </a:p>
          <a:p>
            <a:pPr rtl="0"/>
            <a:r>
              <a:rPr lang="uk-UA"/>
              <a:t>10.3 – Налаштування шлюзу за замовчуванням</a:t>
            </a:r>
          </a:p>
          <a:p>
            <a:pPr rtl="0"/>
            <a:r>
              <a:rPr lang="uk-UA"/>
              <a:t>10.3.4 — Packet Tracer — Під'єднання маршрутизатора до локальної мережі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936649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10 – Базові налаштування маршрутизатора</a:t>
            </a:r>
          </a:p>
          <a:p>
            <a:pPr rtl="0"/>
            <a:r>
              <a:rPr lang="uk-UA"/>
              <a:t>10.3 – Налаштування шлюзу за замовчуванням</a:t>
            </a:r>
          </a:p>
          <a:p>
            <a:pPr rtl="0"/>
            <a:r>
              <a:rPr lang="uk-UA"/>
              <a:t>10.3.5 — Packet Tracer — Усунення неполадок шлюзу за замовчуванням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365198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10 – Базові налаштування маршрутизатора</a:t>
            </a:r>
          </a:p>
          <a:p>
            <a:pPr rtl="0"/>
            <a:r>
              <a:rPr lang="uk-UA"/>
              <a:t>10.4 Практичне завдання з розділу та контрольна робота</a:t>
            </a:r>
          </a:p>
          <a:p>
            <a:pPr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1436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7" tIns="0" rIns="18817" bIns="0" anchor="b"/>
          <a:lstStyle>
            <a:lvl1pPr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1700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17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ACE20BE7-F2F3-4E26-9454-50B18F790A4E}" type="slidenum">
              <a:rPr sz="800" b="0">
                <a:ea typeface="ＭＳ Ｐゴシック" pitchFamily="34" charset="-128"/>
              </a:rPr>
              <a:pPr algn="r"/>
              <a:t>5</a:t>
            </a:fld>
            <a:endParaRPr sz="800" b="0">
              <a:ea typeface="ＭＳ Ｐゴシック" pitchFamily="34" charset="-128"/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27446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3997A419-355F-A04A-96E0-21643AF8E9FF}" type="slidenum">
              <a:rPr sz="800">
                <a:solidFill>
                  <a:prstClr val="black"/>
                </a:solidFill>
              </a:rPr>
              <a:pPr/>
              <a:t>32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uk-UA"/>
              <a:t>10 – Базові налаштування маршрутизатора</a:t>
            </a:r>
          </a:p>
          <a:p>
            <a:pPr rtl="0"/>
            <a:r>
              <a:rPr lang="uk-UA"/>
              <a:t>10.4 – Практичне завдання з розділу та контрольна робота</a:t>
            </a:r>
          </a:p>
          <a:p>
            <a:pPr rtl="0"/>
            <a:r>
              <a:rPr lang="uk-UA"/>
              <a:t>10.4.1 — Відео — Відмінності мережних пристроїв: Частина 1</a:t>
            </a:r>
          </a:p>
        </p:txBody>
      </p:sp>
    </p:spTree>
    <p:extLst>
      <p:ext uri="{BB962C8B-B14F-4D97-AF65-F5344CB8AC3E}">
        <p14:creationId xmlns:p14="http://schemas.microsoft.com/office/powerpoint/2010/main" val="147682419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3997A419-355F-A04A-96E0-21643AF8E9FF}" type="slidenum">
              <a:rPr sz="800">
                <a:solidFill>
                  <a:prstClr val="black"/>
                </a:solidFill>
              </a:rPr>
              <a:pPr/>
              <a:t>33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uk-UA"/>
              <a:t>10 – Базові налаштування маршрутизатора</a:t>
            </a:r>
          </a:p>
          <a:p>
            <a:pPr rtl="0"/>
            <a:r>
              <a:rPr lang="uk-UA"/>
              <a:t>10.4 – Практичне завдання з розділу та контрольна робота</a:t>
            </a:r>
          </a:p>
          <a:p>
            <a:pPr rtl="0"/>
            <a:r>
              <a:rPr lang="uk-UA"/>
              <a:t>10.4.2 — Відео — Відмінності мережних пристроїв: Частина 2</a:t>
            </a:r>
          </a:p>
        </p:txBody>
      </p:sp>
    </p:spTree>
    <p:extLst>
      <p:ext uri="{BB962C8B-B14F-4D97-AF65-F5344CB8AC3E}">
        <p14:creationId xmlns:p14="http://schemas.microsoft.com/office/powerpoint/2010/main" val="253370498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 dirty="0"/>
              <a:t>10 – Базові налаштування маршрутизатора</a:t>
            </a:r>
          </a:p>
          <a:p>
            <a:pPr rtl="0"/>
            <a:r>
              <a:rPr lang="uk-UA" dirty="0"/>
              <a:t>10.4 – Налаштування шлюзу за замовчуванням</a:t>
            </a:r>
          </a:p>
          <a:p>
            <a:pPr rtl="0"/>
            <a:r>
              <a:rPr lang="uk-UA" dirty="0"/>
              <a:t>10.4.3 — </a:t>
            </a:r>
            <a:r>
              <a:rPr lang="uk-UA" dirty="0" err="1"/>
              <a:t>Packet</a:t>
            </a:r>
            <a:r>
              <a:rPr lang="uk-UA" dirty="0"/>
              <a:t> </a:t>
            </a:r>
            <a:r>
              <a:rPr lang="uk-UA" dirty="0" err="1"/>
              <a:t>Tracer</a:t>
            </a:r>
            <a:r>
              <a:rPr lang="uk-UA" dirty="0"/>
              <a:t> — Базові налаштування пристрою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797333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10 – Базові налаштування маршрутизатора</a:t>
            </a:r>
          </a:p>
          <a:p>
            <a:pPr rtl="0"/>
            <a:r>
              <a:rPr lang="uk-UA"/>
              <a:t>10.4 – Налаштування шлюзу за замовчуванням</a:t>
            </a:r>
          </a:p>
          <a:p>
            <a:pPr rtl="0"/>
            <a:r>
              <a:rPr lang="uk-UA"/>
              <a:t>10.4.4 – Лабораторна робота — Побудова мережі з комутатором та маршрутизатором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4921642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3997A419-355F-A04A-96E0-21643AF8E9FF}" type="slidenum">
              <a:rPr sz="800">
                <a:solidFill>
                  <a:prstClr val="black"/>
                </a:solidFill>
              </a:rPr>
              <a:pPr/>
              <a:t>36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uk-UA"/>
              <a:t>10 – Базові налаштування маршрутизатора</a:t>
            </a:r>
          </a:p>
          <a:p>
            <a:pPr rtl="0"/>
            <a:r>
              <a:rPr lang="uk-UA"/>
              <a:t>10.4 – Практичне завдання з розділу та контрольна робота</a:t>
            </a:r>
          </a:p>
          <a:p>
            <a:pPr rtl="0"/>
            <a:r>
              <a:rPr lang="uk-UA"/>
              <a:t>10.4.5 – Що ми вивчили у цьому розділі?</a:t>
            </a:r>
          </a:p>
        </p:txBody>
      </p:sp>
    </p:spTree>
    <p:extLst>
      <p:ext uri="{BB962C8B-B14F-4D97-AF65-F5344CB8AC3E}">
        <p14:creationId xmlns:p14="http://schemas.microsoft.com/office/powerpoint/2010/main" val="260616807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3997A419-355F-A04A-96E0-21643AF8E9FF}" type="slidenum">
              <a:rPr sz="800">
                <a:solidFill>
                  <a:prstClr val="black"/>
                </a:solidFill>
              </a:rPr>
              <a:pPr/>
              <a:t>37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/>
            <a:r>
              <a:rPr lang="uk-UA"/>
              <a:t>10 – Базові налаштування маршрутизатора</a:t>
            </a:r>
          </a:p>
          <a:p>
            <a:pPr rtl="0"/>
            <a:r>
              <a:rPr lang="uk-UA"/>
              <a:t>10.4 – Практичне завдання з розділу та контрольна робота</a:t>
            </a:r>
          </a:p>
          <a:p>
            <a:pPr rtl="0"/>
            <a:r>
              <a:rPr lang="uk-UA"/>
              <a:t>10.4.5 – Що ми вивчили у цьому розділі?</a:t>
            </a:r>
          </a:p>
        </p:txBody>
      </p:sp>
    </p:spTree>
    <p:extLst>
      <p:ext uri="{BB962C8B-B14F-4D97-AF65-F5344CB8AC3E}">
        <p14:creationId xmlns:p14="http://schemas.microsoft.com/office/powerpoint/2010/main" val="27074346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11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03288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defTabSz="903288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rtl="0"/>
            <a:fld id="{6C92755B-29FD-8743-9094-C0E3A734D22E}" type="slidenum">
              <a:rPr sz="800">
                <a:solidFill>
                  <a:prstClr val="black"/>
                </a:solidFill>
              </a:rPr>
              <a:pPr/>
              <a:t>38</a:t>
            </a:fld>
            <a:endParaRPr sz="800">
              <a:solidFill>
                <a:prstClr val="black"/>
              </a:solidFill>
            </a:endParaRPr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uk-UA" sz="1200" dirty="0" smtClean="0">
                <a:latin typeface="Arial" charset="0"/>
              </a:rPr>
              <a:t>Розділ 10: Базові налаштування маршрутизатора</a:t>
            </a:r>
            <a:r>
              <a:rPr lang="en-US" dirty="0" smtClean="0">
                <a:latin typeface="Arial" charset="0"/>
              </a:rPr>
              <a:t/>
            </a:r>
            <a:br>
              <a:rPr lang="en-US" dirty="0" smtClean="0">
                <a:latin typeface="Arial" charset="0"/>
              </a:rPr>
            </a:br>
            <a:r>
              <a:rPr lang="uk-UA" dirty="0" smtClean="0">
                <a:latin typeface="Arial" charset="0"/>
              </a:rPr>
              <a:t>Нові терміни та команди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674291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39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913942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0A313ED8-785B-4D16-9B17-4143385249B9}" type="slidenum">
              <a:rPr sz="800" b="0"/>
              <a:pPr algn="r"/>
              <a:t>6</a:t>
            </a:fld>
            <a:endParaRPr sz="800" b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74538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391C207-9349-46D5-9D89-8ADDA5014D1F}" type="slidenum">
              <a:rPr sz="800" b="0"/>
              <a:pPr algn="r"/>
              <a:t>7</a:t>
            </a:fld>
            <a:endParaRPr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546002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391C207-9349-46D5-9D89-8ADDA5014D1F}" type="slidenum">
              <a:rPr sz="800" b="0"/>
              <a:pPr algn="r"/>
              <a:t>8</a:t>
            </a:fld>
            <a:endParaRPr sz="800" b="0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49292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>
              <a:buFontTx/>
              <a:buNone/>
            </a:pPr>
            <a:r>
              <a:rPr lang="uk-UA" b="0" dirty="0"/>
              <a:t>Програма </a:t>
            </a:r>
            <a:r>
              <a:rPr lang="uk-UA" b="0" dirty="0" smtClean="0"/>
              <a:t>мережних академій </a:t>
            </a:r>
            <a:r>
              <a:rPr lang="uk-UA" b="0" dirty="0" err="1"/>
              <a:t>Cisco</a:t>
            </a:r>
            <a:endParaRPr lang="uk-UA" b="0" dirty="0"/>
          </a:p>
          <a:p>
            <a:pPr rtl="0">
              <a:buFontTx/>
              <a:buNone/>
            </a:pPr>
            <a:r>
              <a:rPr lang="uk-UA" b="0" baseline="0" dirty="0"/>
              <a:t>Вступ до мереж </a:t>
            </a:r>
            <a:r>
              <a:rPr lang="uk-UA" b="0" baseline="0" dirty="0" smtClean="0"/>
              <a:t>версія </a:t>
            </a:r>
            <a:r>
              <a:rPr lang="uk-UA" b="0" dirty="0" smtClean="0"/>
              <a:t>7.0 </a:t>
            </a:r>
            <a:r>
              <a:rPr lang="uk-UA" b="0" dirty="0"/>
              <a:t>(ITN)</a:t>
            </a:r>
          </a:p>
          <a:p>
            <a:pPr rtl="0"/>
            <a:r>
              <a:rPr lang="uk-UA" dirty="0"/>
              <a:t>Розділ 10: Базові налаштування маршрутизатора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081187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1"/>
          <p:cNvSpPr txBox="1">
            <a:spLocks noGrp="1" noChangeArrowheads="1"/>
          </p:cNvSpPr>
          <p:nvPr/>
        </p:nvSpPr>
        <p:spPr bwMode="auto">
          <a:xfrm>
            <a:off x="5929313" y="8680450"/>
            <a:ext cx="812800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819" tIns="0" rIns="18819" bIns="0" anchor="b"/>
          <a:lstStyle>
            <a:lvl1pPr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defTabSz="903288" eaLnBrk="0" hangingPunct="0"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defTabSz="9032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r" rtl="0"/>
            <a:fld id="{7C839C26-801B-42B6-A101-60F37FE2B0A8}" type="slidenum">
              <a:rPr sz="800" b="0">
                <a:solidFill>
                  <a:prstClr val="black"/>
                </a:solidFill>
              </a:rPr>
              <a:pPr algn="r"/>
              <a:t>10</a:t>
            </a:fld>
            <a:endParaRPr sz="800" b="0">
              <a:solidFill>
                <a:prstClr val="black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rtl="0">
              <a:buFontTx/>
              <a:buNone/>
            </a:pPr>
            <a:r>
              <a:rPr lang="uk-UA" dirty="0"/>
              <a:t>10 – Базові налаштування маршрутизатора</a:t>
            </a:r>
          </a:p>
          <a:p>
            <a:pPr rtl="0">
              <a:buFontTx/>
              <a:buNone/>
            </a:pPr>
            <a:r>
              <a:rPr lang="uk-UA" dirty="0"/>
              <a:t>10.0.2 — </a:t>
            </a:r>
            <a:r>
              <a:rPr lang="uk-UA" dirty="0" smtClean="0"/>
              <a:t>Що нового я дізнаюсь</a:t>
            </a:r>
            <a:r>
              <a:rPr lang="uk-UA" baseline="0" dirty="0" smtClean="0"/>
              <a:t> у</a:t>
            </a:r>
            <a:r>
              <a:rPr lang="uk-UA" dirty="0" smtClean="0"/>
              <a:t> цьому розділі?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4445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 lang="uk-UA"/>
              <a:t>10 – Базові налаштування маршрутизатора</a:t>
            </a:r>
          </a:p>
          <a:p>
            <a:pPr rtl="0"/>
            <a:r>
              <a:rPr lang="uk-UA"/>
              <a:t>10.1 Налаштування початкових параметрів маршрутизатора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641018C-6CAF-B84E-B92C-ECB119457FBA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255296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086725553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9143999" cy="5165874"/>
          </a:xfrm>
          <a:prstGeom prst="rect">
            <a:avLst/>
          </a:prstGeom>
        </p:spPr>
      </p:pic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98843304"/>
      </p:ext>
    </p:extLst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5"/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7974899"/>
      </p:ext>
    </p:extLst>
  </p:cSld>
  <p:clrMapOvr>
    <a:masterClrMapping/>
  </p:clrMapOvr>
  <p:transition spd="slow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Closing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 noChangeAspect="1"/>
          </p:cNvGrpSpPr>
          <p:nvPr userDrawn="1"/>
        </p:nvGrpSpPr>
        <p:grpSpPr bwMode="auto">
          <a:xfrm>
            <a:off x="3746294" y="2129856"/>
            <a:ext cx="1617944" cy="860542"/>
            <a:chOff x="310" y="249"/>
            <a:chExt cx="502" cy="267"/>
          </a:xfrm>
          <a:solidFill>
            <a:schemeClr val="accent1">
              <a:lumMod val="75000"/>
            </a:schemeClr>
          </a:solidFill>
        </p:grpSpPr>
        <p:sp>
          <p:nvSpPr>
            <p:cNvPr id="5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6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7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51544963"/>
      </p:ext>
    </p:extLst>
  </p:cSld>
  <p:clrMapOvr>
    <a:masterClrMapping/>
  </p:clrMapOvr>
  <p:transition spd="slow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8473441" y="4954263"/>
            <a:ext cx="676910" cy="1892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525">
                <a:solidFill>
                  <a:schemeClr val="tx2"/>
                </a:solidFill>
              </a:defRPr>
            </a:lvl1pPr>
          </a:lstStyle>
          <a:p>
            <a:pPr defTabSz="385763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</a:rPr>
              <a:pPr defTabSz="385763">
                <a:defRPr/>
              </a:pPr>
              <a:t>‹#›</a:t>
            </a:fld>
            <a:endParaRPr lang="en-US" kern="0" dirty="0">
              <a:solidFill>
                <a:srgbClr val="595959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144065" y="798944"/>
            <a:ext cx="8853286" cy="415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§"/>
              <a:defRPr>
                <a:solidFill>
                  <a:srgbClr val="000000"/>
                </a:solidFill>
              </a:defRPr>
            </a:lvl1pPr>
            <a:lvl2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2pPr>
            <a:lvl3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3pPr>
            <a:lvl4pPr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defRPr>
                <a:solidFill>
                  <a:srgbClr val="000000"/>
                </a:solidFill>
              </a:defRPr>
            </a:lvl4pPr>
          </a:lstStyle>
          <a:p>
            <a:pPr lvl="0"/>
            <a:r>
              <a:rPr lang="en-US">
                <a:sym typeface="Arial" pitchFamily="34" charset="0"/>
              </a:rPr>
              <a:t>Click to edit Master text styles</a:t>
            </a:r>
          </a:p>
          <a:p>
            <a:pPr lvl="1"/>
            <a:r>
              <a:rPr lang="en-US">
                <a:sym typeface="Arial" pitchFamily="34" charset="0"/>
              </a:rPr>
              <a:t>Second level</a:t>
            </a:r>
          </a:p>
          <a:p>
            <a:pPr lvl="2"/>
            <a:r>
              <a:rPr lang="en-US">
                <a:sym typeface="Arial" pitchFamily="34" charset="0"/>
              </a:rPr>
              <a:t>Third level</a:t>
            </a:r>
          </a:p>
          <a:p>
            <a:pPr lvl="3"/>
            <a:r>
              <a:rPr lang="en-US">
                <a:sym typeface="Arial" pitchFamily="34" charset="0"/>
              </a:rPr>
              <a:t>Fourth level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" y="41393"/>
            <a:ext cx="9144000" cy="757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ct val="100000"/>
              </a:lnSpc>
              <a:defRPr sz="2400"/>
            </a:lvl1pPr>
          </a:lstStyle>
          <a:p>
            <a:pPr lvl="0"/>
            <a:r>
              <a:rPr lang="en-US">
                <a:sym typeface="Arial" pitchFamily="34" charset="0"/>
              </a:rPr>
              <a:t>Click to edit Master title style</a:t>
            </a:r>
            <a:endParaRPr lang="en-US" dirty="0"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99662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99250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1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1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rgbClr val="004C69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accent1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chemeClr val="accent1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042546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-animated gradien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469496" y="3809526"/>
            <a:ext cx="4319105" cy="288131"/>
          </a:xfrm>
          <a:prstGeom prst="rect">
            <a:avLst/>
          </a:prstGeom>
        </p:spPr>
        <p:txBody>
          <a:bodyPr lIns="91420" tIns="45710" rIns="91420" bIns="45710" anchor="b" anchorCtr="0">
            <a:noAutofit/>
          </a:bodyPr>
          <a:lstStyle>
            <a:lvl1pPr marL="0" indent="0" algn="l">
              <a:buNone/>
              <a:defRPr sz="1200" b="0" i="0">
                <a:solidFill>
                  <a:schemeClr val="accent5"/>
                </a:solidFill>
                <a:latin typeface="+mn-lt"/>
                <a:cs typeface="CiscoSans"/>
              </a:defRPr>
            </a:lvl1pPr>
            <a:lvl2pPr marL="3428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5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4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2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0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2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7" name="Text Placeholder 38"/>
          <p:cNvSpPr>
            <a:spLocks noGrp="1"/>
          </p:cNvSpPr>
          <p:nvPr>
            <p:ph type="body" sz="quarter" idx="11"/>
          </p:nvPr>
        </p:nvSpPr>
        <p:spPr>
          <a:xfrm>
            <a:off x="469496" y="4049523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40"/>
          <p:cNvSpPr>
            <a:spLocks noGrp="1"/>
          </p:cNvSpPr>
          <p:nvPr>
            <p:ph type="body" sz="quarter" idx="12"/>
          </p:nvPr>
        </p:nvSpPr>
        <p:spPr>
          <a:xfrm>
            <a:off x="469496" y="4289520"/>
            <a:ext cx="4319105" cy="28813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 algn="l">
              <a:buFontTx/>
              <a:buNone/>
              <a:defRPr lang="en-US" sz="1200" b="0" i="0" kern="1200" dirty="0" smtClean="0">
                <a:solidFill>
                  <a:schemeClr val="accent5"/>
                </a:solidFill>
                <a:latin typeface="+mn-lt"/>
                <a:ea typeface="+mn-ea"/>
                <a:cs typeface="CiscoSans ExtraLight" pitchFamily="34" charset="0"/>
              </a:defRPr>
            </a:lvl1pPr>
            <a:lvl2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15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492125" y="395288"/>
            <a:ext cx="796924" cy="423863"/>
            <a:chOff x="310" y="249"/>
            <a:chExt cx="502" cy="267"/>
          </a:xfrm>
          <a:solidFill>
            <a:schemeClr val="accent5"/>
          </a:solidFill>
        </p:grpSpPr>
        <p:sp>
          <p:nvSpPr>
            <p:cNvPr id="9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2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6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7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8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29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63292" y="2872236"/>
            <a:ext cx="5925246" cy="299001"/>
          </a:xfrm>
          <a:prstGeom prst="rect">
            <a:avLst/>
          </a:prstGeom>
        </p:spPr>
        <p:txBody>
          <a:bodyPr lIns="91420" tIns="45710" rIns="91420" bIns="45710"/>
          <a:lstStyle>
            <a:lvl1pPr marL="0" indent="0">
              <a:buFont typeface="Arial" panose="020B0604020202020204" pitchFamily="34" charset="0"/>
              <a:buNone/>
              <a:defRPr sz="2000" baseline="0">
                <a:solidFill>
                  <a:schemeClr val="bg2"/>
                </a:solidFill>
                <a:latin typeface="+mj-lt"/>
              </a:defRPr>
            </a:lvl1pPr>
            <a:lvl2pPr marL="304781" indent="0">
              <a:buNone/>
              <a:defRPr/>
            </a:lvl2pPr>
            <a:lvl3pPr marL="427401" indent="0">
              <a:buNone/>
              <a:defRPr/>
            </a:lvl3pPr>
            <a:lvl4pPr marL="516694" indent="0">
              <a:buNone/>
              <a:defRPr/>
            </a:lvl4pPr>
            <a:lvl5pPr marL="601221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Title 1"/>
          <p:cNvSpPr>
            <a:spLocks noGrp="1"/>
          </p:cNvSpPr>
          <p:nvPr>
            <p:ph type="ctrTitle"/>
          </p:nvPr>
        </p:nvSpPr>
        <p:spPr>
          <a:xfrm>
            <a:off x="425765" y="2300750"/>
            <a:ext cx="5955513" cy="644730"/>
          </a:xfrm>
          <a:prstGeom prst="rect">
            <a:avLst/>
          </a:prstGeom>
        </p:spPr>
        <p:txBody>
          <a:bodyPr anchor="b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600" b="0" i="0" spc="0" baseline="0">
                <a:solidFill>
                  <a:srgbClr val="38C6F4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617842"/>
      </p:ext>
    </p:extLst>
  </p:cSld>
  <p:clrMapOvr>
    <a:masterClrMapping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228" userDrawn="1">
          <p15:clr>
            <a:srgbClr val="FBAE40"/>
          </p15:clr>
        </p15:guide>
        <p15:guide id="2" pos="360" userDrawn="1">
          <p15:clr>
            <a:srgbClr val="FBAE40"/>
          </p15:clr>
        </p15:guide>
        <p15:guide id="3" orient="horz" pos="518" userDrawn="1">
          <p15:clr>
            <a:srgbClr val="FBAE40"/>
          </p15:clr>
        </p15:guide>
        <p15:guide id="4" pos="812" userDrawn="1">
          <p15:clr>
            <a:srgbClr val="FBAE40"/>
          </p15:clr>
        </p15:guide>
        <p15:guide id="5" pos="311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499"/>
          </a:xfrm>
          <a:prstGeom prst="rect">
            <a:avLst/>
          </a:prstGeom>
          <a:solidFill>
            <a:srgbClr val="00394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16425" y="915409"/>
            <a:ext cx="7598042" cy="2569946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4600" b="0" i="0" spc="0" baseline="0">
                <a:solidFill>
                  <a:schemeClr val="accent5"/>
                </a:solidFill>
                <a:latin typeface="+mj-lt"/>
                <a:cs typeface="CiscoSans Thin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Rectangle 7"/>
          <p:cNvSpPr>
            <a:spLocks noChangeArrowheads="1"/>
          </p:cNvSpPr>
          <p:nvPr userDrawn="1"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5">
                  <a:lumMod val="50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">
                <a:solidFill>
                  <a:schemeClr val="accent5">
                    <a:lumMod val="50000"/>
                  </a:schemeClr>
                </a:solidFill>
                <a:latin typeface="+mn-lt"/>
                <a:ea typeface="+mn-ea"/>
                <a:cs typeface="CiscoSans Thin"/>
              </a:rPr>
              <a:t>© 2016 Cisco and/or its affiliates. All rights reserved.   Cisco Confidential</a:t>
            </a:r>
          </a:p>
        </p:txBody>
      </p:sp>
      <p:grpSp>
        <p:nvGrpSpPr>
          <p:cNvPr id="11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rgbClr val="086D8E"/>
          </a:solidFill>
        </p:grpSpPr>
        <p:sp>
          <p:nvSpPr>
            <p:cNvPr id="12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3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3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4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5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890854121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74662" y="1347788"/>
            <a:ext cx="8280057" cy="3073946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+mn-lt"/>
                <a:cs typeface="CiscoSans ExtraLigh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itle Placeholder 5"/>
          <p:cNvSpPr>
            <a:spLocks noGrp="1"/>
          </p:cNvSpPr>
          <p:nvPr>
            <p:ph type="title"/>
          </p:nvPr>
        </p:nvSpPr>
        <p:spPr bwMode="auto">
          <a:xfrm>
            <a:off x="437766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2967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c="http://schemas.openxmlformats.org/drawingml/2006/chart" xmlns:c15="http://schemas.microsoft.com/office/drawing/2012/chart" xmlns="">
      <p:transition xmlns:p14="http://schemas.microsoft.com/office/powerpoint/2010/main"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29121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0" y="2552550"/>
            <a:ext cx="698624" cy="698624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FFFFFF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426607"/>
            <a:ext cx="698624" cy="698624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bg1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0" y="3653093"/>
            <a:ext cx="698624" cy="698624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solidFill>
                <a:srgbClr val="049FD9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365250" y="1432522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365250" y="25577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365250" y="3653093"/>
            <a:ext cx="5473700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0" y="2552550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1" y="3651140"/>
            <a:ext cx="698624" cy="693381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Text Placeholder 17"/>
          <p:cNvSpPr>
            <a:spLocks noGrp="1"/>
          </p:cNvSpPr>
          <p:nvPr>
            <p:ph type="body" sz="quarter" idx="19" hasCustomPrompt="1"/>
          </p:nvPr>
        </p:nvSpPr>
        <p:spPr>
          <a:xfrm>
            <a:off x="575610" y="1427248"/>
            <a:ext cx="698624" cy="693381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4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053872667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Oval 1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5" name="Oval 14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13" name="Oval 12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4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17" name="Oval 16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4000" dirty="0">
              <a:ln>
                <a:solidFill>
                  <a:schemeClr val="bg2"/>
                </a:solidFill>
              </a:ln>
              <a:solidFill>
                <a:schemeClr val="accent5"/>
              </a:solidFill>
              <a:cs typeface="Arial"/>
            </a:endParaRP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5678748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2000" b="0" i="0" baseline="0">
                <a:solidFill>
                  <a:schemeClr val="accent1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20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62125011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Circled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4C69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2" name="Oval 41"/>
          <p:cNvSpPr/>
          <p:nvPr/>
        </p:nvSpPr>
        <p:spPr>
          <a:xfrm>
            <a:off x="575611" y="1979318"/>
            <a:ext cx="464815" cy="464815"/>
          </a:xfrm>
          <a:prstGeom prst="ellipse">
            <a:avLst/>
          </a:prstGeom>
          <a:solidFill>
            <a:srgbClr val="38C6F4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3" name="Oval 42"/>
          <p:cNvSpPr/>
          <p:nvPr/>
        </p:nvSpPr>
        <p:spPr>
          <a:xfrm>
            <a:off x="575610" y="1328927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rgbClr val="FFFFFF"/>
              </a:solidFill>
              <a:cs typeface="Arial"/>
            </a:endParaRPr>
          </a:p>
        </p:txBody>
      </p:sp>
      <p:sp>
        <p:nvSpPr>
          <p:cNvPr id="44" name="Oval 43"/>
          <p:cNvSpPr/>
          <p:nvPr/>
        </p:nvSpPr>
        <p:spPr>
          <a:xfrm>
            <a:off x="575611" y="2627446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45" name="Text Placeholder 17"/>
          <p:cNvSpPr>
            <a:spLocks noGrp="1"/>
          </p:cNvSpPr>
          <p:nvPr>
            <p:ph type="body" sz="quarter" idx="13"/>
          </p:nvPr>
        </p:nvSpPr>
        <p:spPr>
          <a:xfrm>
            <a:off x="1172384" y="133484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172385" y="198456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17"/>
          <p:cNvSpPr>
            <a:spLocks noGrp="1"/>
          </p:cNvSpPr>
          <p:nvPr>
            <p:ph type="body" sz="quarter" idx="15"/>
          </p:nvPr>
        </p:nvSpPr>
        <p:spPr>
          <a:xfrm>
            <a:off x="1172385" y="262744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575611" y="1327521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49" name="Text Placeholder 17"/>
          <p:cNvSpPr>
            <a:spLocks noGrp="1"/>
          </p:cNvSpPr>
          <p:nvPr>
            <p:ph type="body" sz="quarter" idx="17" hasCustomPrompt="1"/>
          </p:nvPr>
        </p:nvSpPr>
        <p:spPr>
          <a:xfrm>
            <a:off x="575611" y="197931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50" name="Text Placeholder 17"/>
          <p:cNvSpPr>
            <a:spLocks noGrp="1"/>
          </p:cNvSpPr>
          <p:nvPr>
            <p:ph type="body" sz="quarter" idx="18" hasCustomPrompt="1"/>
          </p:nvPr>
        </p:nvSpPr>
        <p:spPr>
          <a:xfrm>
            <a:off x="575612" y="262549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51" name="Oval 50"/>
          <p:cNvSpPr/>
          <p:nvPr/>
        </p:nvSpPr>
        <p:spPr>
          <a:xfrm>
            <a:off x="575612" y="3274581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2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1172386" y="3274581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3" name="Text Placeholder 17"/>
          <p:cNvSpPr>
            <a:spLocks noGrp="1"/>
          </p:cNvSpPr>
          <p:nvPr>
            <p:ph type="body" sz="quarter" idx="20" hasCustomPrompt="1"/>
          </p:nvPr>
        </p:nvSpPr>
        <p:spPr>
          <a:xfrm>
            <a:off x="575613" y="3272628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54" name="Oval 53"/>
          <p:cNvSpPr/>
          <p:nvPr/>
        </p:nvSpPr>
        <p:spPr>
          <a:xfrm>
            <a:off x="575613" y="3921716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1172387" y="3921716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17"/>
          <p:cNvSpPr>
            <a:spLocks noGrp="1"/>
          </p:cNvSpPr>
          <p:nvPr>
            <p:ph type="body" sz="quarter" idx="22" hasCustomPrompt="1"/>
          </p:nvPr>
        </p:nvSpPr>
        <p:spPr>
          <a:xfrm>
            <a:off x="575614" y="3919763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57" name="Oval 56"/>
          <p:cNvSpPr/>
          <p:nvPr/>
        </p:nvSpPr>
        <p:spPr>
          <a:xfrm>
            <a:off x="4414576" y="1983084"/>
            <a:ext cx="464815" cy="464815"/>
          </a:xfrm>
          <a:prstGeom prst="ellipse">
            <a:avLst/>
          </a:prstGeom>
          <a:solidFill>
            <a:schemeClr val="accent6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4414575" y="1332693"/>
            <a:ext cx="464815" cy="464815"/>
          </a:xfrm>
          <a:prstGeom prst="ellipse">
            <a:avLst/>
          </a:prstGeom>
          <a:solidFill>
            <a:srgbClr val="00394F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4414576" y="2631212"/>
            <a:ext cx="464815" cy="464815"/>
          </a:xfrm>
          <a:prstGeom prst="ellipse">
            <a:avLst/>
          </a:prstGeom>
          <a:solidFill>
            <a:schemeClr val="accent5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0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5011349" y="1338608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5011350" y="198832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2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5011350" y="263121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17"/>
          <p:cNvSpPr>
            <a:spLocks noGrp="1"/>
          </p:cNvSpPr>
          <p:nvPr>
            <p:ph type="body" sz="quarter" idx="26" hasCustomPrompt="1"/>
          </p:nvPr>
        </p:nvSpPr>
        <p:spPr>
          <a:xfrm>
            <a:off x="4414576" y="1331287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64" name="Text Placeholder 17"/>
          <p:cNvSpPr>
            <a:spLocks noGrp="1"/>
          </p:cNvSpPr>
          <p:nvPr>
            <p:ph type="body" sz="quarter" idx="27" hasCustomPrompt="1"/>
          </p:nvPr>
        </p:nvSpPr>
        <p:spPr>
          <a:xfrm>
            <a:off x="4414576" y="198308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65" name="Text Placeholder 17"/>
          <p:cNvSpPr>
            <a:spLocks noGrp="1"/>
          </p:cNvSpPr>
          <p:nvPr>
            <p:ph type="body" sz="quarter" idx="28" hasCustomPrompt="1"/>
          </p:nvPr>
        </p:nvSpPr>
        <p:spPr>
          <a:xfrm>
            <a:off x="4414577" y="262925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66" name="Oval 65"/>
          <p:cNvSpPr/>
          <p:nvPr/>
        </p:nvSpPr>
        <p:spPr>
          <a:xfrm>
            <a:off x="4414577" y="3278347"/>
            <a:ext cx="464815" cy="464815"/>
          </a:xfrm>
          <a:prstGeom prst="ellipse">
            <a:avLst/>
          </a:prstGeom>
          <a:solidFill>
            <a:schemeClr val="bg2"/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67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5011351" y="3278347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Text Placeholder 17"/>
          <p:cNvSpPr>
            <a:spLocks noGrp="1"/>
          </p:cNvSpPr>
          <p:nvPr>
            <p:ph type="body" sz="quarter" idx="30" hasCustomPrompt="1"/>
          </p:nvPr>
        </p:nvSpPr>
        <p:spPr>
          <a:xfrm>
            <a:off x="4414578" y="3276394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9</a:t>
            </a:r>
          </a:p>
        </p:txBody>
      </p:sp>
      <p:sp>
        <p:nvSpPr>
          <p:cNvPr id="69" name="Oval 68"/>
          <p:cNvSpPr/>
          <p:nvPr/>
        </p:nvSpPr>
        <p:spPr>
          <a:xfrm>
            <a:off x="4414578" y="3925482"/>
            <a:ext cx="464815" cy="464815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bIns="91440" rtlCol="0" anchor="ctr" anchorCtr="0"/>
          <a:lstStyle/>
          <a:p>
            <a:pPr algn="ctr"/>
            <a:endParaRPr lang="en-US" sz="1800" dirty="0">
              <a:ln>
                <a:solidFill>
                  <a:schemeClr val="bg2"/>
                </a:solidFill>
              </a:ln>
              <a:solidFill>
                <a:schemeClr val="bg2"/>
              </a:solidFill>
              <a:cs typeface="Arial"/>
            </a:endParaRPr>
          </a:p>
        </p:txBody>
      </p:sp>
      <p:sp>
        <p:nvSpPr>
          <p:cNvPr id="70" name="Text Placeholder 17"/>
          <p:cNvSpPr>
            <a:spLocks noGrp="1"/>
          </p:cNvSpPr>
          <p:nvPr>
            <p:ph type="body" sz="quarter" idx="31"/>
          </p:nvPr>
        </p:nvSpPr>
        <p:spPr>
          <a:xfrm>
            <a:off x="5011352" y="3925482"/>
            <a:ext cx="2175886" cy="461327"/>
          </a:xfrm>
          <a:prstGeom prst="rect">
            <a:avLst/>
          </a:prstGeom>
        </p:spPr>
        <p:txBody>
          <a:bodyPr lIns="91420" tIns="45710" rIns="91420" bIns="45710"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rgbClr val="004C69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1" name="Text Placeholder 17"/>
          <p:cNvSpPr>
            <a:spLocks noGrp="1"/>
          </p:cNvSpPr>
          <p:nvPr>
            <p:ph type="body" sz="quarter" idx="32" hasCustomPrompt="1"/>
          </p:nvPr>
        </p:nvSpPr>
        <p:spPr>
          <a:xfrm>
            <a:off x="4414579" y="3923529"/>
            <a:ext cx="464815" cy="461327"/>
          </a:xfrm>
          <a:prstGeom prst="rect">
            <a:avLst/>
          </a:prstGeom>
          <a:noFill/>
          <a:ln>
            <a:noFill/>
          </a:ln>
        </p:spPr>
        <p:txBody>
          <a:bodyPr lIns="91420" tIns="45710" rIns="91420" bIns="45710" anchor="ctr" anchorCtr="0">
            <a:noAutofit/>
          </a:bodyPr>
          <a:lstStyle>
            <a:lvl1pPr marL="0" indent="0" algn="ctr">
              <a:buNone/>
              <a:defRPr sz="1800" b="0" i="0" baseline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+mn-lt"/>
                <a:cs typeface="CiscoSans ExtraLight"/>
              </a:defRPr>
            </a:lvl1pPr>
            <a:lvl2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2pPr>
            <a:lvl3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3pPr>
            <a:lvl4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4pPr>
            <a:lvl5pPr>
              <a:defRPr b="0" i="0">
                <a:solidFill>
                  <a:srgbClr val="FFFFFF"/>
                </a:solidFill>
                <a:latin typeface="CiscoSans ExtraLight"/>
                <a:cs typeface="CiscoSans ExtraLight"/>
              </a:defRPr>
            </a:lvl5pPr>
          </a:lstStyle>
          <a:p>
            <a:pPr lvl="0"/>
            <a:r>
              <a:rPr lang="en-US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43099958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5"/>
          <p:cNvSpPr>
            <a:spLocks noGrp="1"/>
          </p:cNvSpPr>
          <p:nvPr>
            <p:ph type="title"/>
          </p:nvPr>
        </p:nvSpPr>
        <p:spPr bwMode="auto">
          <a:xfrm>
            <a:off x="438150" y="341313"/>
            <a:ext cx="83454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4" tIns="45712" rIns="91424" bIns="4571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en-US" dirty="0"/>
              <a:t>Title Goes Here</a:t>
            </a:r>
          </a:p>
        </p:txBody>
      </p:sp>
      <p:sp>
        <p:nvSpPr>
          <p:cNvPr id="12" name="Rectangle 7"/>
          <p:cNvSpPr>
            <a:spLocks noChangeArrowheads="1"/>
          </p:cNvSpPr>
          <p:nvPr/>
        </p:nvSpPr>
        <p:spPr bwMode="ltGray">
          <a:xfrm>
            <a:off x="8515707" y="4742907"/>
            <a:ext cx="218414" cy="15451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61586" tIns="30792" rIns="61586" bIns="30792" anchor="b">
            <a:spAutoFit/>
          </a:bodyPr>
          <a:lstStyle/>
          <a:p>
            <a:pPr algn="r"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fld id="{6A1E46DC-7EF6-4EA2-B285-14272867D133}" type="slidenum">
              <a:rPr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pPr algn="r" defTabSz="610744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sz="600">
              <a:solidFill>
                <a:schemeClr val="accent3">
                  <a:lumMod val="85000"/>
                </a:schemeClr>
              </a:solidFill>
              <a:latin typeface="+mn-lt"/>
              <a:ea typeface="+mn-ea"/>
              <a:cs typeface="CiscoSans Thin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ltGray">
          <a:xfrm>
            <a:off x="5867508" y="4741653"/>
            <a:ext cx="2658018" cy="15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1586" tIns="30792" rIns="61586" bIns="30792" anchor="b">
            <a:spAutoFit/>
          </a:bodyPr>
          <a:lstStyle/>
          <a:p>
            <a:pPr defTabSz="610744" rt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600">
                <a:solidFill>
                  <a:schemeClr val="accent3">
                    <a:lumMod val="85000"/>
                  </a:schemeClr>
                </a:solidFill>
                <a:latin typeface="+mn-lt"/>
                <a:ea typeface="+mn-ea"/>
                <a:cs typeface="CiscoSans Thin"/>
              </a:rPr>
              <a:t>© 2016 Cisco and/or its affiliates. All rights reserved.   Cisco Confidential</a:t>
            </a:r>
          </a:p>
        </p:txBody>
      </p:sp>
      <p:grpSp>
        <p:nvGrpSpPr>
          <p:cNvPr id="6" name="Group 4"/>
          <p:cNvGrpSpPr>
            <a:grpSpLocks noChangeAspect="1"/>
          </p:cNvGrpSpPr>
          <p:nvPr userDrawn="1"/>
        </p:nvGrpSpPr>
        <p:grpSpPr bwMode="auto">
          <a:xfrm>
            <a:off x="508039" y="4715197"/>
            <a:ext cx="340257" cy="180974"/>
            <a:chOff x="310" y="249"/>
            <a:chExt cx="502" cy="267"/>
          </a:xfrm>
          <a:solidFill>
            <a:schemeClr val="accent5"/>
          </a:solidFill>
        </p:grpSpPr>
        <p:sp>
          <p:nvSpPr>
            <p:cNvPr id="7" name="Rectangle 5"/>
            <p:cNvSpPr>
              <a:spLocks noChangeArrowheads="1"/>
            </p:cNvSpPr>
            <p:nvPr userDrawn="1"/>
          </p:nvSpPr>
          <p:spPr bwMode="auto">
            <a:xfrm>
              <a:off x="452" y="426"/>
              <a:ext cx="22" cy="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auto">
            <a:xfrm>
              <a:off x="585" y="425"/>
              <a:ext cx="66" cy="91"/>
            </a:xfrm>
            <a:custGeom>
              <a:avLst/>
              <a:gdLst>
                <a:gd name="T0" fmla="*/ 51 w 51"/>
                <a:gd name="T1" fmla="*/ 20 h 69"/>
                <a:gd name="T2" fmla="*/ 37 w 51"/>
                <a:gd name="T3" fmla="*/ 16 h 69"/>
                <a:gd name="T4" fmla="*/ 18 w 51"/>
                <a:gd name="T5" fmla="*/ 34 h 69"/>
                <a:gd name="T6" fmla="*/ 37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7" y="16"/>
                  </a:cubicBezTo>
                  <a:cubicBezTo>
                    <a:pt x="26" y="16"/>
                    <a:pt x="18" y="24"/>
                    <a:pt x="18" y="34"/>
                  </a:cubicBezTo>
                  <a:cubicBezTo>
                    <a:pt x="18" y="44"/>
                    <a:pt x="25" y="52"/>
                    <a:pt x="37" y="52"/>
                  </a:cubicBezTo>
                  <a:cubicBezTo>
                    <a:pt x="45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auto">
            <a:xfrm>
              <a:off x="355" y="425"/>
              <a:ext cx="67" cy="91"/>
            </a:xfrm>
            <a:custGeom>
              <a:avLst/>
              <a:gdLst>
                <a:gd name="T0" fmla="*/ 51 w 51"/>
                <a:gd name="T1" fmla="*/ 20 h 69"/>
                <a:gd name="T2" fmla="*/ 36 w 51"/>
                <a:gd name="T3" fmla="*/ 16 h 69"/>
                <a:gd name="T4" fmla="*/ 18 w 51"/>
                <a:gd name="T5" fmla="*/ 34 h 69"/>
                <a:gd name="T6" fmla="*/ 36 w 51"/>
                <a:gd name="T7" fmla="*/ 52 h 69"/>
                <a:gd name="T8" fmla="*/ 51 w 51"/>
                <a:gd name="T9" fmla="*/ 49 h 69"/>
                <a:gd name="T10" fmla="*/ 51 w 51"/>
                <a:gd name="T11" fmla="*/ 67 h 69"/>
                <a:gd name="T12" fmla="*/ 35 w 51"/>
                <a:gd name="T13" fmla="*/ 69 h 69"/>
                <a:gd name="T14" fmla="*/ 0 w 51"/>
                <a:gd name="T15" fmla="*/ 34 h 69"/>
                <a:gd name="T16" fmla="*/ 35 w 51"/>
                <a:gd name="T17" fmla="*/ 0 h 69"/>
                <a:gd name="T18" fmla="*/ 51 w 51"/>
                <a:gd name="T19" fmla="*/ 2 h 69"/>
                <a:gd name="T20" fmla="*/ 51 w 51"/>
                <a:gd name="T21" fmla="*/ 2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1" h="69">
                  <a:moveTo>
                    <a:pt x="51" y="20"/>
                  </a:moveTo>
                  <a:cubicBezTo>
                    <a:pt x="50" y="20"/>
                    <a:pt x="45" y="16"/>
                    <a:pt x="36" y="16"/>
                  </a:cubicBezTo>
                  <a:cubicBezTo>
                    <a:pt x="25" y="16"/>
                    <a:pt x="18" y="24"/>
                    <a:pt x="18" y="34"/>
                  </a:cubicBezTo>
                  <a:cubicBezTo>
                    <a:pt x="18" y="44"/>
                    <a:pt x="25" y="52"/>
                    <a:pt x="36" y="52"/>
                  </a:cubicBezTo>
                  <a:cubicBezTo>
                    <a:pt x="44" y="52"/>
                    <a:pt x="50" y="49"/>
                    <a:pt x="51" y="49"/>
                  </a:cubicBezTo>
                  <a:cubicBezTo>
                    <a:pt x="51" y="67"/>
                    <a:pt x="51" y="67"/>
                    <a:pt x="51" y="67"/>
                  </a:cubicBezTo>
                  <a:cubicBezTo>
                    <a:pt x="49" y="67"/>
                    <a:pt x="43" y="69"/>
                    <a:pt x="35" y="69"/>
                  </a:cubicBezTo>
                  <a:cubicBezTo>
                    <a:pt x="16" y="69"/>
                    <a:pt x="0" y="56"/>
                    <a:pt x="0" y="34"/>
                  </a:cubicBezTo>
                  <a:cubicBezTo>
                    <a:pt x="0" y="14"/>
                    <a:pt x="15" y="0"/>
                    <a:pt x="35" y="0"/>
                  </a:cubicBezTo>
                  <a:cubicBezTo>
                    <a:pt x="43" y="0"/>
                    <a:pt x="49" y="2"/>
                    <a:pt x="51" y="2"/>
                  </a:cubicBezTo>
                  <a:lnTo>
                    <a:pt x="51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0" name="Freeform 8"/>
            <p:cNvSpPr>
              <a:spLocks noEditPoints="1"/>
            </p:cNvSpPr>
            <p:nvPr userDrawn="1"/>
          </p:nvSpPr>
          <p:spPr bwMode="auto">
            <a:xfrm>
              <a:off x="675" y="425"/>
              <a:ext cx="91" cy="91"/>
            </a:xfrm>
            <a:custGeom>
              <a:avLst/>
              <a:gdLst>
                <a:gd name="T0" fmla="*/ 70 w 70"/>
                <a:gd name="T1" fmla="*/ 34 h 69"/>
                <a:gd name="T2" fmla="*/ 35 w 70"/>
                <a:gd name="T3" fmla="*/ 69 h 69"/>
                <a:gd name="T4" fmla="*/ 0 w 70"/>
                <a:gd name="T5" fmla="*/ 34 h 69"/>
                <a:gd name="T6" fmla="*/ 35 w 70"/>
                <a:gd name="T7" fmla="*/ 0 h 69"/>
                <a:gd name="T8" fmla="*/ 70 w 70"/>
                <a:gd name="T9" fmla="*/ 34 h 69"/>
                <a:gd name="T10" fmla="*/ 35 w 70"/>
                <a:gd name="T11" fmla="*/ 17 h 69"/>
                <a:gd name="T12" fmla="*/ 18 w 70"/>
                <a:gd name="T13" fmla="*/ 34 h 69"/>
                <a:gd name="T14" fmla="*/ 35 w 70"/>
                <a:gd name="T15" fmla="*/ 52 h 69"/>
                <a:gd name="T16" fmla="*/ 52 w 70"/>
                <a:gd name="T17" fmla="*/ 34 h 69"/>
                <a:gd name="T18" fmla="*/ 35 w 70"/>
                <a:gd name="T19" fmla="*/ 17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0" h="69">
                  <a:moveTo>
                    <a:pt x="70" y="34"/>
                  </a:moveTo>
                  <a:cubicBezTo>
                    <a:pt x="70" y="53"/>
                    <a:pt x="56" y="69"/>
                    <a:pt x="35" y="69"/>
                  </a:cubicBezTo>
                  <a:cubicBezTo>
                    <a:pt x="14" y="69"/>
                    <a:pt x="0" y="53"/>
                    <a:pt x="0" y="34"/>
                  </a:cubicBezTo>
                  <a:cubicBezTo>
                    <a:pt x="0" y="15"/>
                    <a:pt x="14" y="0"/>
                    <a:pt x="35" y="0"/>
                  </a:cubicBezTo>
                  <a:cubicBezTo>
                    <a:pt x="56" y="0"/>
                    <a:pt x="70" y="15"/>
                    <a:pt x="70" y="34"/>
                  </a:cubicBezTo>
                  <a:close/>
                  <a:moveTo>
                    <a:pt x="35" y="17"/>
                  </a:moveTo>
                  <a:cubicBezTo>
                    <a:pt x="25" y="17"/>
                    <a:pt x="18" y="25"/>
                    <a:pt x="18" y="34"/>
                  </a:cubicBezTo>
                  <a:cubicBezTo>
                    <a:pt x="18" y="44"/>
                    <a:pt x="25" y="52"/>
                    <a:pt x="35" y="52"/>
                  </a:cubicBezTo>
                  <a:cubicBezTo>
                    <a:pt x="45" y="52"/>
                    <a:pt x="52" y="44"/>
                    <a:pt x="52" y="34"/>
                  </a:cubicBezTo>
                  <a:cubicBezTo>
                    <a:pt x="52" y="25"/>
                    <a:pt x="45" y="17"/>
                    <a:pt x="35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auto">
            <a:xfrm>
              <a:off x="503" y="425"/>
              <a:ext cx="60" cy="91"/>
            </a:xfrm>
            <a:custGeom>
              <a:avLst/>
              <a:gdLst>
                <a:gd name="T0" fmla="*/ 42 w 46"/>
                <a:gd name="T1" fmla="*/ 16 h 69"/>
                <a:gd name="T2" fmla="*/ 29 w 46"/>
                <a:gd name="T3" fmla="*/ 14 h 69"/>
                <a:gd name="T4" fmla="*/ 18 w 46"/>
                <a:gd name="T5" fmla="*/ 20 h 69"/>
                <a:gd name="T6" fmla="*/ 26 w 46"/>
                <a:gd name="T7" fmla="*/ 26 h 69"/>
                <a:gd name="T8" fmla="*/ 30 w 46"/>
                <a:gd name="T9" fmla="*/ 27 h 69"/>
                <a:gd name="T10" fmla="*/ 46 w 46"/>
                <a:gd name="T11" fmla="*/ 47 h 69"/>
                <a:gd name="T12" fmla="*/ 19 w 46"/>
                <a:gd name="T13" fmla="*/ 69 h 69"/>
                <a:gd name="T14" fmla="*/ 1 w 46"/>
                <a:gd name="T15" fmla="*/ 67 h 69"/>
                <a:gd name="T16" fmla="*/ 1 w 46"/>
                <a:gd name="T17" fmla="*/ 52 h 69"/>
                <a:gd name="T18" fmla="*/ 16 w 46"/>
                <a:gd name="T19" fmla="*/ 54 h 69"/>
                <a:gd name="T20" fmla="*/ 29 w 46"/>
                <a:gd name="T21" fmla="*/ 48 h 69"/>
                <a:gd name="T22" fmla="*/ 21 w 46"/>
                <a:gd name="T23" fmla="*/ 41 h 69"/>
                <a:gd name="T24" fmla="*/ 18 w 46"/>
                <a:gd name="T25" fmla="*/ 40 h 69"/>
                <a:gd name="T26" fmla="*/ 0 w 46"/>
                <a:gd name="T27" fmla="*/ 21 h 69"/>
                <a:gd name="T28" fmla="*/ 25 w 46"/>
                <a:gd name="T29" fmla="*/ 0 h 69"/>
                <a:gd name="T30" fmla="*/ 42 w 46"/>
                <a:gd name="T31" fmla="*/ 2 h 69"/>
                <a:gd name="T32" fmla="*/ 42 w 46"/>
                <a:gd name="T33" fmla="*/ 16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6" h="69">
                  <a:moveTo>
                    <a:pt x="42" y="16"/>
                  </a:moveTo>
                  <a:cubicBezTo>
                    <a:pt x="41" y="16"/>
                    <a:pt x="34" y="14"/>
                    <a:pt x="29" y="14"/>
                  </a:cubicBezTo>
                  <a:cubicBezTo>
                    <a:pt x="22" y="14"/>
                    <a:pt x="18" y="16"/>
                    <a:pt x="18" y="20"/>
                  </a:cubicBezTo>
                  <a:cubicBezTo>
                    <a:pt x="18" y="24"/>
                    <a:pt x="23" y="25"/>
                    <a:pt x="26" y="26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41" y="31"/>
                    <a:pt x="46" y="38"/>
                    <a:pt x="46" y="47"/>
                  </a:cubicBezTo>
                  <a:cubicBezTo>
                    <a:pt x="46" y="63"/>
                    <a:pt x="32" y="69"/>
                    <a:pt x="19" y="69"/>
                  </a:cubicBezTo>
                  <a:cubicBezTo>
                    <a:pt x="10" y="69"/>
                    <a:pt x="1" y="67"/>
                    <a:pt x="1" y="67"/>
                  </a:cubicBezTo>
                  <a:cubicBezTo>
                    <a:pt x="1" y="52"/>
                    <a:pt x="1" y="52"/>
                    <a:pt x="1" y="52"/>
                  </a:cubicBezTo>
                  <a:cubicBezTo>
                    <a:pt x="2" y="52"/>
                    <a:pt x="9" y="54"/>
                    <a:pt x="16" y="54"/>
                  </a:cubicBezTo>
                  <a:cubicBezTo>
                    <a:pt x="25" y="54"/>
                    <a:pt x="29" y="52"/>
                    <a:pt x="29" y="48"/>
                  </a:cubicBezTo>
                  <a:cubicBezTo>
                    <a:pt x="29" y="45"/>
                    <a:pt x="25" y="43"/>
                    <a:pt x="21" y="41"/>
                  </a:cubicBezTo>
                  <a:cubicBezTo>
                    <a:pt x="20" y="41"/>
                    <a:pt x="19" y="41"/>
                    <a:pt x="18" y="40"/>
                  </a:cubicBezTo>
                  <a:cubicBezTo>
                    <a:pt x="8" y="37"/>
                    <a:pt x="0" y="32"/>
                    <a:pt x="0" y="21"/>
                  </a:cubicBezTo>
                  <a:cubicBezTo>
                    <a:pt x="0" y="8"/>
                    <a:pt x="10" y="0"/>
                    <a:pt x="25" y="0"/>
                  </a:cubicBezTo>
                  <a:cubicBezTo>
                    <a:pt x="34" y="0"/>
                    <a:pt x="41" y="2"/>
                    <a:pt x="42" y="2"/>
                  </a:cubicBezTo>
                  <a:lnTo>
                    <a:pt x="42" y="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4" name="Freeform 10"/>
            <p:cNvSpPr>
              <a:spLocks/>
            </p:cNvSpPr>
            <p:nvPr userDrawn="1"/>
          </p:nvSpPr>
          <p:spPr bwMode="auto">
            <a:xfrm>
              <a:off x="31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5" name="Freeform 11"/>
            <p:cNvSpPr>
              <a:spLocks/>
            </p:cNvSpPr>
            <p:nvPr userDrawn="1"/>
          </p:nvSpPr>
          <p:spPr bwMode="auto">
            <a:xfrm>
              <a:off x="37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6" name="Freeform 12"/>
            <p:cNvSpPr>
              <a:spLocks/>
            </p:cNvSpPr>
            <p:nvPr userDrawn="1"/>
          </p:nvSpPr>
          <p:spPr bwMode="auto">
            <a:xfrm>
              <a:off x="43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8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8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8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8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7" name="Freeform 13"/>
            <p:cNvSpPr>
              <a:spLocks/>
            </p:cNvSpPr>
            <p:nvPr userDrawn="1"/>
          </p:nvSpPr>
          <p:spPr bwMode="auto">
            <a:xfrm>
              <a:off x="49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8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8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8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8" name="Freeform 14"/>
            <p:cNvSpPr>
              <a:spLocks/>
            </p:cNvSpPr>
            <p:nvPr userDrawn="1"/>
          </p:nvSpPr>
          <p:spPr bwMode="auto">
            <a:xfrm>
              <a:off x="55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8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8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8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8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19" name="Freeform 15"/>
            <p:cNvSpPr>
              <a:spLocks/>
            </p:cNvSpPr>
            <p:nvPr userDrawn="1"/>
          </p:nvSpPr>
          <p:spPr bwMode="auto">
            <a:xfrm>
              <a:off x="61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0" name="Freeform 16"/>
            <p:cNvSpPr>
              <a:spLocks/>
            </p:cNvSpPr>
            <p:nvPr userDrawn="1"/>
          </p:nvSpPr>
          <p:spPr bwMode="auto">
            <a:xfrm>
              <a:off x="670" y="249"/>
              <a:ext cx="22" cy="139"/>
            </a:xfrm>
            <a:custGeom>
              <a:avLst/>
              <a:gdLst>
                <a:gd name="T0" fmla="*/ 17 w 17"/>
                <a:gd name="T1" fmla="*/ 8 h 106"/>
                <a:gd name="T2" fmla="*/ 9 w 17"/>
                <a:gd name="T3" fmla="*/ 0 h 106"/>
                <a:gd name="T4" fmla="*/ 0 w 17"/>
                <a:gd name="T5" fmla="*/ 8 h 106"/>
                <a:gd name="T6" fmla="*/ 0 w 17"/>
                <a:gd name="T7" fmla="*/ 97 h 106"/>
                <a:gd name="T8" fmla="*/ 9 w 17"/>
                <a:gd name="T9" fmla="*/ 106 h 106"/>
                <a:gd name="T10" fmla="*/ 17 w 17"/>
                <a:gd name="T11" fmla="*/ 97 h 106"/>
                <a:gd name="T12" fmla="*/ 17 w 17"/>
                <a:gd name="T13" fmla="*/ 8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106">
                  <a:moveTo>
                    <a:pt x="17" y="8"/>
                  </a:moveTo>
                  <a:cubicBezTo>
                    <a:pt x="17" y="4"/>
                    <a:pt x="13" y="0"/>
                    <a:pt x="9" y="0"/>
                  </a:cubicBezTo>
                  <a:cubicBezTo>
                    <a:pt x="4" y="0"/>
                    <a:pt x="0" y="4"/>
                    <a:pt x="0" y="8"/>
                  </a:cubicBezTo>
                  <a:cubicBezTo>
                    <a:pt x="0" y="97"/>
                    <a:pt x="0" y="97"/>
                    <a:pt x="0" y="97"/>
                  </a:cubicBezTo>
                  <a:cubicBezTo>
                    <a:pt x="0" y="102"/>
                    <a:pt x="4" y="106"/>
                    <a:pt x="9" y="106"/>
                  </a:cubicBezTo>
                  <a:cubicBezTo>
                    <a:pt x="13" y="106"/>
                    <a:pt x="17" y="102"/>
                    <a:pt x="17" y="97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1" name="Freeform 17"/>
            <p:cNvSpPr>
              <a:spLocks/>
            </p:cNvSpPr>
            <p:nvPr userDrawn="1"/>
          </p:nvSpPr>
          <p:spPr bwMode="auto">
            <a:xfrm>
              <a:off x="730" y="291"/>
              <a:ext cx="22" cy="75"/>
            </a:xfrm>
            <a:custGeom>
              <a:avLst/>
              <a:gdLst>
                <a:gd name="T0" fmla="*/ 17 w 17"/>
                <a:gd name="T1" fmla="*/ 8 h 57"/>
                <a:gd name="T2" fmla="*/ 9 w 17"/>
                <a:gd name="T3" fmla="*/ 0 h 57"/>
                <a:gd name="T4" fmla="*/ 0 w 17"/>
                <a:gd name="T5" fmla="*/ 8 h 57"/>
                <a:gd name="T6" fmla="*/ 0 w 17"/>
                <a:gd name="T7" fmla="*/ 49 h 57"/>
                <a:gd name="T8" fmla="*/ 9 w 17"/>
                <a:gd name="T9" fmla="*/ 57 h 57"/>
                <a:gd name="T10" fmla="*/ 17 w 17"/>
                <a:gd name="T11" fmla="*/ 49 h 57"/>
                <a:gd name="T12" fmla="*/ 17 w 17"/>
                <a:gd name="T13" fmla="*/ 8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57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53"/>
                    <a:pt x="4" y="57"/>
                    <a:pt x="9" y="57"/>
                  </a:cubicBezTo>
                  <a:cubicBezTo>
                    <a:pt x="13" y="57"/>
                    <a:pt x="17" y="53"/>
                    <a:pt x="17" y="49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sp>
          <p:nvSpPr>
            <p:cNvPr id="22" name="Freeform 18"/>
            <p:cNvSpPr>
              <a:spLocks/>
            </p:cNvSpPr>
            <p:nvPr userDrawn="1"/>
          </p:nvSpPr>
          <p:spPr bwMode="auto">
            <a:xfrm>
              <a:off x="790" y="321"/>
              <a:ext cx="22" cy="45"/>
            </a:xfrm>
            <a:custGeom>
              <a:avLst/>
              <a:gdLst>
                <a:gd name="T0" fmla="*/ 17 w 17"/>
                <a:gd name="T1" fmla="*/ 8 h 34"/>
                <a:gd name="T2" fmla="*/ 9 w 17"/>
                <a:gd name="T3" fmla="*/ 0 h 34"/>
                <a:gd name="T4" fmla="*/ 0 w 17"/>
                <a:gd name="T5" fmla="*/ 8 h 34"/>
                <a:gd name="T6" fmla="*/ 0 w 17"/>
                <a:gd name="T7" fmla="*/ 26 h 34"/>
                <a:gd name="T8" fmla="*/ 9 w 17"/>
                <a:gd name="T9" fmla="*/ 34 h 34"/>
                <a:gd name="T10" fmla="*/ 17 w 17"/>
                <a:gd name="T11" fmla="*/ 26 h 34"/>
                <a:gd name="T12" fmla="*/ 17 w 17"/>
                <a:gd name="T13" fmla="*/ 8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7" h="34">
                  <a:moveTo>
                    <a:pt x="17" y="8"/>
                  </a:moveTo>
                  <a:cubicBezTo>
                    <a:pt x="17" y="3"/>
                    <a:pt x="13" y="0"/>
                    <a:pt x="9" y="0"/>
                  </a:cubicBezTo>
                  <a:cubicBezTo>
                    <a:pt x="4" y="0"/>
                    <a:pt x="0" y="3"/>
                    <a:pt x="0" y="8"/>
                  </a:cubicBezTo>
                  <a:cubicBezTo>
                    <a:pt x="0" y="26"/>
                    <a:pt x="0" y="26"/>
                    <a:pt x="0" y="26"/>
                  </a:cubicBezTo>
                  <a:cubicBezTo>
                    <a:pt x="0" y="30"/>
                    <a:pt x="4" y="34"/>
                    <a:pt x="9" y="34"/>
                  </a:cubicBezTo>
                  <a:cubicBezTo>
                    <a:pt x="13" y="34"/>
                    <a:pt x="17" y="30"/>
                    <a:pt x="17" y="26"/>
                  </a:cubicBezTo>
                  <a:lnTo>
                    <a:pt x="1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2" r:id="rId1"/>
    <p:sldLayoutId id="2147484013" r:id="rId2"/>
    <p:sldLayoutId id="2147484014" r:id="rId3"/>
    <p:sldLayoutId id="2147483965" r:id="rId4"/>
    <p:sldLayoutId id="2147483967" r:id="rId5"/>
    <p:sldLayoutId id="2147483995" r:id="rId6"/>
    <p:sldLayoutId id="2147484007" r:id="rId7"/>
    <p:sldLayoutId id="2147484010" r:id="rId8"/>
    <p:sldLayoutId id="2147484011" r:id="rId9"/>
    <p:sldLayoutId id="2147484015" r:id="rId10"/>
    <p:sldLayoutId id="2147483998" r:id="rId11"/>
    <p:sldLayoutId id="2147484027" r:id="rId12"/>
    <p:sldLayoutId id="2147484029" r:id="rId13"/>
    <p:sldLayoutId id="2147484031" r:id="rId14"/>
  </p:sldLayoutIdLst>
  <p:transition spd="slow">
    <p:wipe/>
  </p:transition>
  <p:txStyles>
    <p:titleStyle>
      <a:lvl1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solidFill>
            <a:schemeClr val="accent4"/>
          </a:solidFill>
          <a:latin typeface="+mj-lt"/>
          <a:ea typeface="ＭＳ Ｐゴシック" charset="0"/>
          <a:cs typeface="CiscoSans"/>
        </a:defRPr>
      </a:lvl1pPr>
      <a:lvl2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2pPr>
      <a:lvl3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3pPr>
      <a:lvl4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4pPr>
      <a:lvl5pPr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  <a:cs typeface="CiscoSans" pitchFamily="34" charset="0"/>
        </a:defRPr>
      </a:lvl5pPr>
      <a:lvl6pPr marL="4572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6pPr>
      <a:lvl7pPr marL="9144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7pPr>
      <a:lvl8pPr marL="13716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8pPr>
      <a:lvl9pPr marL="1828800" algn="l" defTabSz="684213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200">
          <a:solidFill>
            <a:srgbClr val="676767"/>
          </a:solidFill>
          <a:latin typeface="Arial" charset="0"/>
          <a:ea typeface="ＭＳ Ｐゴシック" charset="0"/>
        </a:defRPr>
      </a:lvl9pPr>
    </p:titleStyle>
    <p:bodyStyle>
      <a:lvl1pPr marL="169863" indent="-169863" algn="l" defTabSz="684213" rtl="0" eaLnBrk="1" fontAlgn="base" hangingPunct="1">
        <a:lnSpc>
          <a:spcPct val="95000"/>
        </a:lnSpc>
        <a:spcBef>
          <a:spcPts val="1075"/>
        </a:spcBef>
        <a:spcAft>
          <a:spcPct val="0"/>
        </a:spcAft>
        <a:buClr>
          <a:schemeClr val="tx2"/>
        </a:buClr>
        <a:buSzPct val="90000"/>
        <a:buFont typeface="Arial" charset="0"/>
        <a:buChar char="•"/>
        <a:defRPr lang="en-US" sz="15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1pPr>
      <a:lvl2pPr marL="358775" indent="-215900" algn="l" defTabSz="684213" rtl="0" eaLnBrk="1" fontAlgn="base" hangingPunct="1">
        <a:lnSpc>
          <a:spcPct val="95000"/>
        </a:lnSpc>
        <a:spcBef>
          <a:spcPts val="600"/>
        </a:spcBef>
        <a:spcAft>
          <a:spcPct val="0"/>
        </a:spcAft>
        <a:buClr>
          <a:schemeClr val="tx2"/>
        </a:buClr>
        <a:buFont typeface="Arial" charset="0"/>
        <a:buChar char="•"/>
        <a:defRPr lang="en-US" sz="14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2pPr>
      <a:lvl3pPr marL="431800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2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3pPr>
      <a:lvl4pPr marL="503238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4pPr>
      <a:lvl5pPr marL="574675" indent="-169863" algn="l" defTabSz="684213" rtl="0" eaLnBrk="1" fontAlgn="base" hangingPunct="1">
        <a:lnSpc>
          <a:spcPct val="95000"/>
        </a:lnSpc>
        <a:spcBef>
          <a:spcPts val="625"/>
        </a:spcBef>
        <a:spcAft>
          <a:spcPct val="0"/>
        </a:spcAft>
        <a:buFont typeface="Arial" charset="0"/>
        <a:buChar char="•"/>
        <a:defRPr lang="en-US" sz="1100" kern="1200" dirty="0">
          <a:solidFill>
            <a:schemeClr val="tx1"/>
          </a:solidFill>
          <a:latin typeface="+mn-lt"/>
          <a:ea typeface="ＭＳ Ｐゴシック" charset="0"/>
          <a:cs typeface="CiscoSans"/>
        </a:defRPr>
      </a:lvl5pPr>
      <a:lvl6pPr marL="863856" indent="-171445" algn="l" defTabSz="685777" rtl="0" eaLnBrk="1" latinLnBrk="0" hangingPunct="1">
        <a:spcBef>
          <a:spcPts val="600"/>
        </a:spcBef>
        <a:buFont typeface="Arial" pitchFamily="34" charset="0"/>
        <a:buChar char="•"/>
        <a:defRPr sz="9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935844" indent="-171422" algn="l" defTabSz="685777" rtl="0" eaLnBrk="1" latinLnBrk="0" hangingPunct="1">
        <a:spcBef>
          <a:spcPts val="600"/>
        </a:spcBef>
        <a:buFont typeface="Arial" pitchFamily="34" charset="0"/>
        <a:buChar char="•"/>
        <a:defRPr sz="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400220" indent="0" algn="l" defTabSz="685777" rtl="0" eaLnBrk="1" latinLnBrk="0" hangingPunct="1">
        <a:spcBef>
          <a:spcPct val="20000"/>
        </a:spcBef>
        <a:buFont typeface="Arial" pitchFamily="34" charset="0"/>
        <a:buNone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53" indent="-171445" algn="l" defTabSz="685777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1pPr>
      <a:lvl2pPr marL="342886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685777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55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41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32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2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10" algn="l" defTabSz="685777" rtl="0" eaLnBrk="1" latinLnBrk="0" hangingPunct="1"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33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2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219200"/>
            <a:ext cx="6557379" cy="1666626"/>
          </a:xfrm>
        </p:spPr>
        <p:txBody>
          <a:bodyPr/>
          <a:lstStyle/>
          <a:p>
            <a:pPr rtl="0"/>
            <a:r>
              <a:rPr lang="uk-UA" sz="3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Розділ 10: Базові налаштування маршрутизатора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69497" y="3127609"/>
            <a:ext cx="5925246" cy="299001"/>
          </a:xfrm>
        </p:spPr>
        <p:txBody>
          <a:bodyPr/>
          <a:lstStyle/>
          <a:p>
            <a:pPr rtl="0"/>
            <a:r>
              <a:rPr lang="uk-UA">
                <a:solidFill>
                  <a:schemeClr val="bg2">
                    <a:lumMod val="40000"/>
                    <a:lumOff val="60000"/>
                  </a:schemeClr>
                </a:solidFill>
              </a:rPr>
              <a:t>Матеріали для інструктора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69497" y="3809526"/>
            <a:ext cx="2368954" cy="902174"/>
          </a:xfrm>
        </p:spPr>
        <p:txBody>
          <a:bodyPr/>
          <a:lstStyle/>
          <a:p>
            <a:pPr rtl="0"/>
            <a:r>
              <a:rPr lang="uk-UA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мереж версія 7.0 (ITN)</a:t>
            </a:r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50477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uk-UA"/>
              <a:t>Завдання розділу</a:t>
            </a:r>
          </a:p>
        </p:txBody>
      </p:sp>
      <p:sp>
        <p:nvSpPr>
          <p:cNvPr id="3" name="Rectangle 1">
            <a:extLst>
              <a:ext uri="{FF2B5EF4-FFF2-40B4-BE49-F238E27FC236}">
                <a16:creationId xmlns:a16="http://schemas.microsoft.com/office/drawing/2014/main" id="{B5758CB9-E7D6-4639-ACDC-3F86DC2D2F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511" y="698644"/>
            <a:ext cx="8012573" cy="1354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Назва розділу: 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Базові налаштування маршрутизатора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</a:endParaRPr>
          </a:p>
          <a:p>
            <a:pPr lvl="0" algn="just" defTabSz="914400" eaLnBrk="0" hangingPunct="0"/>
            <a:r>
              <a:rPr kumimoji="0" lang="uk-UA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Мета розділу</a:t>
            </a:r>
            <a:r>
              <a:rPr kumimoji="0" lang="uk-UA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uk-UA" sz="1600" dirty="0">
                <a:latin typeface="+mj-lt"/>
              </a:rPr>
              <a:t>Виконання початкових налаштувань на маршрутизаторі та кінцевих </a:t>
            </a:r>
            <a:r>
              <a:rPr lang="uk-UA" sz="1600" dirty="0" smtClean="0">
                <a:latin typeface="+mj-lt"/>
              </a:rPr>
              <a:t>пристроях.</a:t>
            </a:r>
            <a:endParaRPr lang="uk-UA" sz="1600" dirty="0">
              <a:latin typeface="+mj-lt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974E1EB-2DBE-496F-B0B0-6C44227DA4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0140485"/>
              </p:ext>
            </p:extLst>
          </p:nvPr>
        </p:nvGraphicFramePr>
        <p:xfrm>
          <a:off x="880343" y="2118939"/>
          <a:ext cx="7496740" cy="17191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48370">
                  <a:extLst>
                    <a:ext uri="{9D8B030D-6E8A-4147-A177-3AD203B41FA5}">
                      <a16:colId xmlns:a16="http://schemas.microsoft.com/office/drawing/2014/main" val="1523797708"/>
                    </a:ext>
                  </a:extLst>
                </a:gridCol>
                <a:gridCol w="3748370">
                  <a:extLst>
                    <a:ext uri="{9D8B030D-6E8A-4147-A177-3AD203B41FA5}">
                      <a16:colId xmlns:a16="http://schemas.microsoft.com/office/drawing/2014/main" val="2750207184"/>
                    </a:ext>
                  </a:extLst>
                </a:gridCol>
              </a:tblGrid>
              <a:tr h="248606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Назва теми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Мета вивчення теми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74061904"/>
                  </a:ext>
                </a:extLst>
              </a:tr>
              <a:tr h="510377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Налаштування початкових параметрів маршрутизатора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Налаштувати початкові параметри на маршрутизаторі </a:t>
                      </a:r>
                      <a:r>
                        <a:rPr lang="uk-UA" sz="1200" dirty="0" smtClean="0">
                          <a:effectLst/>
                        </a:rPr>
                        <a:t>під керуванням</a:t>
                      </a:r>
                      <a:r>
                        <a:rPr lang="uk-UA" sz="1200" baseline="0" dirty="0" smtClean="0">
                          <a:effectLst/>
                        </a:rPr>
                        <a:t> </a:t>
                      </a:r>
                      <a:r>
                        <a:rPr lang="uk-UA" sz="1200" dirty="0" err="1" smtClean="0">
                          <a:effectLst/>
                        </a:rPr>
                        <a:t>Cisco</a:t>
                      </a:r>
                      <a:r>
                        <a:rPr lang="uk-UA" sz="1200" dirty="0" smtClean="0">
                          <a:effectLst/>
                        </a:rPr>
                        <a:t> IOS</a:t>
                      </a:r>
                      <a:endParaRPr lang="uk-UA" sz="12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46858405"/>
                  </a:ext>
                </a:extLst>
              </a:tr>
              <a:tr h="449776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Налаштування інтерфейсів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Налаштувати два </a:t>
                      </a:r>
                      <a:r>
                        <a:rPr lang="uk-UA" sz="1200" dirty="0" err="1" smtClean="0">
                          <a:effectLst/>
                        </a:rPr>
                        <a:t>активніінтерфейси</a:t>
                      </a:r>
                      <a:r>
                        <a:rPr lang="uk-UA" sz="1200" dirty="0" smtClean="0">
                          <a:effectLst/>
                        </a:rPr>
                        <a:t> </a:t>
                      </a:r>
                      <a:r>
                        <a:rPr lang="uk-UA" sz="1200" dirty="0">
                          <a:effectLst/>
                        </a:rPr>
                        <a:t>на маршрутизаторі </a:t>
                      </a:r>
                      <a:r>
                        <a:rPr lang="uk-UA" sz="1200" dirty="0" smtClean="0">
                          <a:effectLst/>
                        </a:rPr>
                        <a:t>під керуванням </a:t>
                      </a:r>
                      <a:r>
                        <a:rPr lang="uk-UA" sz="1200" dirty="0" err="1" smtClean="0">
                          <a:effectLst/>
                        </a:rPr>
                        <a:t>Cisco</a:t>
                      </a:r>
                      <a:r>
                        <a:rPr lang="uk-UA" sz="1200" dirty="0" smtClean="0">
                          <a:effectLst/>
                        </a:rPr>
                        <a:t> IOS</a:t>
                      </a:r>
                      <a:r>
                        <a:rPr lang="uk-UA" sz="1200" dirty="0">
                          <a:effectLst/>
                        </a:rPr>
                        <a:t>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35904258"/>
                  </a:ext>
                </a:extLst>
              </a:tr>
              <a:tr h="510377"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Налаштування шлюзу за замовчуванням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Налаштувати пристрої на використання шлюзу за замовчуванням.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73721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499389571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8113964" cy="929640"/>
          </a:xfrm>
        </p:spPr>
        <p:txBody>
          <a:bodyPr/>
          <a:lstStyle/>
          <a:p>
            <a:pPr rtl="0"/>
            <a:r>
              <a:rPr lang="uk-UA" sz="4000">
                <a:solidFill>
                  <a:schemeClr val="accent5">
                    <a:lumMod val="40000"/>
                    <a:lumOff val="60000"/>
                  </a:schemeClr>
                </a:solidFill>
              </a:rPr>
              <a:t>10.1 Налаштування початкових параметрів маршрутизатора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73099643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Налаштування початкових параметрів маршрутизатора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Етапи базового налаштування маршрутизатора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9367" y="855419"/>
            <a:ext cx="3265419" cy="3517076"/>
          </a:xfrm>
        </p:spPr>
        <p:txBody>
          <a:bodyPr/>
          <a:lstStyle/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Налаштуйте назву пристрою.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500" dirty="0" err="1">
                <a:solidFill>
                  <a:srgbClr val="000000"/>
                </a:solidFill>
              </a:rPr>
              <a:t>Захистіть</a:t>
            </a:r>
            <a:r>
              <a:rPr lang="uk-UA" sz="1500" dirty="0">
                <a:solidFill>
                  <a:srgbClr val="000000"/>
                </a:solidFill>
              </a:rPr>
              <a:t> доступ до привілейованого режиму EXEC.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500" dirty="0" err="1">
                <a:solidFill>
                  <a:srgbClr val="000000"/>
                </a:solidFill>
              </a:rPr>
              <a:t>Захистіть</a:t>
            </a:r>
            <a:r>
              <a:rPr lang="uk-UA" sz="1500" dirty="0">
                <a:solidFill>
                  <a:srgbClr val="000000"/>
                </a:solidFill>
              </a:rPr>
              <a:t> доступ до користувацького режиму EXEC.</a:t>
            </a:r>
          </a:p>
          <a:p>
            <a:pPr marL="285750" indent="-285750" algn="just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500" dirty="0" err="1">
                <a:solidFill>
                  <a:srgbClr val="000000"/>
                </a:solidFill>
              </a:rPr>
              <a:t>Захистіть</a:t>
            </a:r>
            <a:r>
              <a:rPr lang="uk-UA" sz="1500" dirty="0">
                <a:solidFill>
                  <a:srgbClr val="000000"/>
                </a:solidFill>
              </a:rPr>
              <a:t> віддалений доступ до </a:t>
            </a:r>
            <a:r>
              <a:rPr lang="uk-UA" sz="1500" dirty="0" err="1">
                <a:solidFill>
                  <a:srgbClr val="000000"/>
                </a:solidFill>
              </a:rPr>
              <a:t>Telnet</a:t>
            </a:r>
            <a:r>
              <a:rPr lang="uk-UA" sz="1500" dirty="0">
                <a:solidFill>
                  <a:srgbClr val="000000"/>
                </a:solidFill>
              </a:rPr>
              <a:t> / SSH.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Зашифруйте всі відкриті паролі.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Налаштуйте попередження і збережіть конфігурацію.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C2C7B6-BFA0-4414-A9FD-310FB45A4012}"/>
              </a:ext>
            </a:extLst>
          </p:cNvPr>
          <p:cNvSpPr txBox="1"/>
          <p:nvPr/>
        </p:nvSpPr>
        <p:spPr>
          <a:xfrm>
            <a:off x="3810889" y="905863"/>
            <a:ext cx="4913744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rtl="0"/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</a:t>
            </a:r>
            <a:r>
              <a:rPr lang="uk-U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uk-U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)# </a:t>
            </a:r>
            <a:r>
              <a:rPr lang="uk-UA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hostname</a:t>
            </a:r>
            <a:r>
              <a:rPr lang="uk-UA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1200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hostname</a:t>
            </a:r>
            <a:endParaRPr lang="uk-UA" sz="1200" i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E8BC38-AC68-4E30-A757-4BD5691E2755}"/>
              </a:ext>
            </a:extLst>
          </p:cNvPr>
          <p:cNvSpPr txBox="1"/>
          <p:nvPr/>
        </p:nvSpPr>
        <p:spPr>
          <a:xfrm>
            <a:off x="3836099" y="1356015"/>
            <a:ext cx="4913744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rtl="0"/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</a:t>
            </a:r>
            <a:r>
              <a:rPr lang="uk-U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uk-U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)# </a:t>
            </a:r>
            <a:r>
              <a:rPr lang="uk-UA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enable</a:t>
            </a:r>
            <a:r>
              <a:rPr lang="uk-UA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secret</a:t>
            </a:r>
            <a:r>
              <a:rPr lang="uk-UA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1200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  <a:endParaRPr lang="uk-UA" sz="1200" i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C42215-AFFA-4B80-8518-0228983486B9}"/>
              </a:ext>
            </a:extLst>
          </p:cNvPr>
          <p:cNvSpPr txBox="1"/>
          <p:nvPr/>
        </p:nvSpPr>
        <p:spPr>
          <a:xfrm>
            <a:off x="3823494" y="1888461"/>
            <a:ext cx="4913744" cy="64633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rtl="0"/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</a:t>
            </a:r>
            <a:r>
              <a:rPr lang="uk-U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uk-U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)# </a:t>
            </a:r>
            <a:r>
              <a:rPr lang="uk-UA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</a:t>
            </a:r>
            <a:r>
              <a:rPr lang="uk-UA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console</a:t>
            </a:r>
            <a:r>
              <a:rPr lang="uk-UA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</a:t>
            </a:r>
          </a:p>
          <a:p>
            <a:pPr rtl="0"/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</a:t>
            </a:r>
            <a:r>
              <a:rPr lang="uk-U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config-line</a:t>
            </a:r>
            <a:r>
              <a:rPr lang="uk-U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)# </a:t>
            </a:r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  <a:r>
              <a:rPr lang="uk-U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1200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  <a:endParaRPr lang="uk-UA" sz="1200" i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rtl="0"/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</a:t>
            </a:r>
            <a:r>
              <a:rPr lang="uk-U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config-line</a:t>
            </a:r>
            <a:r>
              <a:rPr lang="uk-U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)# </a:t>
            </a:r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login</a:t>
            </a:r>
            <a:endParaRPr lang="uk-UA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E2CA5BC-EB52-4F1C-9E7F-0082B26780ED}"/>
              </a:ext>
            </a:extLst>
          </p:cNvPr>
          <p:cNvSpPr txBox="1"/>
          <p:nvPr/>
        </p:nvSpPr>
        <p:spPr>
          <a:xfrm>
            <a:off x="3823494" y="2754032"/>
            <a:ext cx="4926349" cy="830997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rtl="0"/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</a:t>
            </a:r>
            <a:r>
              <a:rPr lang="uk-U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uk-U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)# </a:t>
            </a:r>
            <a:r>
              <a:rPr lang="uk-UA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</a:t>
            </a:r>
            <a:r>
              <a:rPr lang="uk-UA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vty</a:t>
            </a:r>
            <a:r>
              <a:rPr lang="uk-UA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0 4</a:t>
            </a:r>
          </a:p>
          <a:p>
            <a:pPr rtl="0"/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</a:t>
            </a:r>
            <a:r>
              <a:rPr lang="uk-U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config-line</a:t>
            </a:r>
            <a:r>
              <a:rPr lang="uk-U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)# </a:t>
            </a:r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  <a:r>
              <a:rPr lang="uk-U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1200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  <a:endParaRPr lang="uk-UA" sz="1200" i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rtl="0"/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</a:t>
            </a:r>
            <a:r>
              <a:rPr lang="uk-U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config-line</a:t>
            </a:r>
            <a:r>
              <a:rPr lang="uk-U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)# </a:t>
            </a:r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login</a:t>
            </a:r>
            <a:endParaRPr lang="uk-UA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rtl="0"/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</a:t>
            </a:r>
            <a:r>
              <a:rPr lang="uk-U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config-line</a:t>
            </a:r>
            <a:r>
              <a:rPr lang="uk-U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)# </a:t>
            </a:r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transport</a:t>
            </a:r>
            <a:r>
              <a:rPr lang="uk-U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uk-U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{</a:t>
            </a:r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ssh</a:t>
            </a:r>
            <a:r>
              <a:rPr lang="uk-U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| </a:t>
            </a:r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telnet</a:t>
            </a:r>
            <a:r>
              <a:rPr lang="uk-U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17E84C-919C-4F49-B88F-D6C32C285E08}"/>
              </a:ext>
            </a:extLst>
          </p:cNvPr>
          <p:cNvSpPr txBox="1"/>
          <p:nvPr/>
        </p:nvSpPr>
        <p:spPr>
          <a:xfrm>
            <a:off x="3836099" y="3701762"/>
            <a:ext cx="4913744" cy="27699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rtl="0"/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</a:t>
            </a:r>
            <a:r>
              <a:rPr lang="uk-U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uk-U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)# </a:t>
            </a:r>
            <a:r>
              <a:rPr lang="uk-UA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service</a:t>
            </a:r>
            <a:r>
              <a:rPr lang="uk-UA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password</a:t>
            </a:r>
            <a:r>
              <a:rPr lang="uk-UA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encryption</a:t>
            </a:r>
            <a:endParaRPr lang="uk-UA" sz="1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CA1035-A981-4284-92B3-0FB302E7DAF6}"/>
              </a:ext>
            </a:extLst>
          </p:cNvPr>
          <p:cNvSpPr txBox="1"/>
          <p:nvPr/>
        </p:nvSpPr>
        <p:spPr>
          <a:xfrm>
            <a:off x="3823494" y="4095494"/>
            <a:ext cx="4913744" cy="646331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rtl="0"/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</a:t>
            </a:r>
            <a:r>
              <a:rPr lang="uk-U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uk-U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)# </a:t>
            </a:r>
            <a:r>
              <a:rPr lang="uk-UA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banner</a:t>
            </a:r>
            <a:r>
              <a:rPr lang="uk-UA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12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motd</a:t>
            </a:r>
            <a:r>
              <a:rPr lang="uk-UA" sz="12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12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uk-UA" sz="1200" b="1" i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message</a:t>
            </a:r>
            <a:r>
              <a:rPr lang="uk-UA" sz="1200" b="1" i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#</a:t>
            </a:r>
          </a:p>
          <a:p>
            <a:pPr rtl="0"/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</a:t>
            </a:r>
            <a:r>
              <a:rPr lang="uk-U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uk-U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)# </a:t>
            </a:r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  <a:endParaRPr lang="uk-UA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rtl="0"/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Router</a:t>
            </a:r>
            <a:r>
              <a:rPr lang="uk-U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 </a:t>
            </a:r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</a:t>
            </a:r>
            <a:r>
              <a:rPr lang="uk-U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running-config</a:t>
            </a:r>
            <a:r>
              <a:rPr lang="uk-UA" sz="12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12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startup-config</a:t>
            </a:r>
            <a:endParaRPr lang="uk-UA" sz="12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1064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Налаштування початкових параметрів маршрутизатора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Приклад базового налаштування маршрутизатора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136" y="855419"/>
            <a:ext cx="3713238" cy="611640"/>
          </a:xfrm>
        </p:spPr>
        <p:txBody>
          <a:bodyPr/>
          <a:lstStyle/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Команди для базового налаштування маршрутизатора R1.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500" dirty="0">
                <a:solidFill>
                  <a:srgbClr val="000000"/>
                </a:solidFill>
              </a:rPr>
              <a:t>Конфігурація зберігається в NVRAM.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C2C7B6-BFA0-4414-A9FD-310FB45A4012}"/>
              </a:ext>
            </a:extLst>
          </p:cNvPr>
          <p:cNvSpPr txBox="1"/>
          <p:nvPr/>
        </p:nvSpPr>
        <p:spPr>
          <a:xfrm>
            <a:off x="3818374" y="855419"/>
            <a:ext cx="4893654" cy="360098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rtl="0"/>
            <a:r>
              <a:rPr lang="uk-UA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R1(config)# </a:t>
            </a:r>
            <a:r>
              <a:rPr lang="uk-UA" sz="12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hostname R1</a:t>
            </a:r>
          </a:p>
          <a:p>
            <a:pPr rtl="0"/>
            <a:r>
              <a:rPr lang="uk-UA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R1(config)# </a:t>
            </a:r>
            <a:r>
              <a:rPr lang="uk-UA" sz="12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enable secret class</a:t>
            </a:r>
          </a:p>
          <a:p>
            <a:pPr rtl="0"/>
            <a:r>
              <a:rPr lang="uk-UA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R1(config)# </a:t>
            </a:r>
            <a:r>
              <a:rPr lang="uk-UA" sz="12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 console 0</a:t>
            </a:r>
          </a:p>
          <a:p>
            <a:pPr rtl="0"/>
            <a:r>
              <a:rPr lang="uk-UA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R1(config-line)# </a:t>
            </a:r>
            <a:r>
              <a:rPr lang="uk-UA" sz="12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password cisco</a:t>
            </a:r>
          </a:p>
          <a:p>
            <a:pPr rtl="0"/>
            <a:r>
              <a:rPr lang="uk-UA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R1(config-line)# </a:t>
            </a:r>
            <a:r>
              <a:rPr lang="uk-UA" sz="12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login</a:t>
            </a:r>
          </a:p>
          <a:p>
            <a:pPr rtl="0"/>
            <a:r>
              <a:rPr lang="uk-UA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</a:t>
            </a:r>
            <a:r>
              <a:rPr lang="uk-UA" sz="12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uk-UA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config-line)# </a:t>
            </a:r>
            <a:r>
              <a:rPr lang="uk-UA" sz="12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 vty 0 4</a:t>
            </a:r>
          </a:p>
          <a:p>
            <a:pPr rtl="0"/>
            <a:r>
              <a:rPr lang="uk-UA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R1(config-line)# </a:t>
            </a:r>
            <a:r>
              <a:rPr lang="uk-UA" sz="12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password cisco</a:t>
            </a:r>
          </a:p>
          <a:p>
            <a:pPr rtl="0"/>
            <a:r>
              <a:rPr lang="uk-UA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R1(config-line)# </a:t>
            </a:r>
            <a:r>
              <a:rPr lang="uk-UA" sz="12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login</a:t>
            </a:r>
          </a:p>
          <a:p>
            <a:pPr rtl="0"/>
            <a:r>
              <a:rPr lang="uk-UA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R1(config-line)# </a:t>
            </a:r>
            <a:r>
              <a:rPr lang="uk-UA" sz="12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transport input ssh telnet</a:t>
            </a:r>
          </a:p>
          <a:p>
            <a:pPr rtl="0"/>
            <a:r>
              <a:rPr lang="uk-UA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R1(config-line)# </a:t>
            </a:r>
            <a:r>
              <a:rPr lang="uk-UA" sz="12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</a:p>
          <a:p>
            <a:pPr rtl="0"/>
            <a:r>
              <a:rPr lang="uk-UA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R1(config)# </a:t>
            </a:r>
            <a:r>
              <a:rPr lang="uk-UA" sz="12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service password encryption</a:t>
            </a:r>
          </a:p>
          <a:p>
            <a:pPr rtl="0"/>
            <a:r>
              <a:rPr lang="uk-UA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R1(config)# </a:t>
            </a:r>
            <a:r>
              <a:rPr lang="uk-UA" sz="12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banner motd #</a:t>
            </a:r>
          </a:p>
          <a:p>
            <a:pPr rtl="0"/>
            <a:r>
              <a:rPr lang="uk-UA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TEXT message. End with a new line and the #</a:t>
            </a:r>
          </a:p>
          <a:p>
            <a:pPr rtl="0"/>
            <a:r>
              <a:rPr lang="uk-UA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************************************************* </a:t>
            </a:r>
          </a:p>
          <a:p>
            <a:pPr rtl="0"/>
            <a:r>
              <a:rPr lang="uk-UA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WARNING: Unauthorized access is prohibited!</a:t>
            </a:r>
          </a:p>
          <a:p>
            <a:pPr rtl="0"/>
            <a:r>
              <a:rPr lang="uk-UA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********************************************</a:t>
            </a:r>
          </a:p>
          <a:p>
            <a:pPr rtl="0"/>
            <a:r>
              <a:rPr lang="uk-UA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R1(config)# </a:t>
            </a:r>
            <a:r>
              <a:rPr lang="uk-UA" sz="12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</a:p>
          <a:p>
            <a:pPr rtl="0"/>
            <a:r>
              <a:rPr lang="uk-UA" sz="12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R1# </a:t>
            </a:r>
            <a:r>
              <a:rPr lang="uk-UA" sz="12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copy running-config startup-config</a:t>
            </a:r>
          </a:p>
          <a:p>
            <a:endParaRPr lang="en-US" sz="12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32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4537"/>
            <a:ext cx="8345488" cy="731837"/>
          </a:xfrm>
        </p:spPr>
        <p:txBody>
          <a:bodyPr/>
          <a:lstStyle/>
          <a:p>
            <a:pPr rtl="0"/>
            <a:r>
              <a:rPr lang="uk-UA" sz="1600" dirty="0"/>
              <a:t>Налаштування початкових параметрів маршрутизатора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 err="1"/>
              <a:t>Packet</a:t>
            </a:r>
            <a:r>
              <a:rPr lang="uk-UA" sz="2400" dirty="0"/>
              <a:t> </a:t>
            </a:r>
            <a:r>
              <a:rPr lang="uk-UA" sz="2400" dirty="0" err="1"/>
              <a:t>Tracer</a:t>
            </a:r>
            <a:r>
              <a:rPr lang="uk-UA" sz="2400" dirty="0"/>
              <a:t> – Налаштування початкових параметрів маршрутизатора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2" y="1300587"/>
            <a:ext cx="7815004" cy="2478331"/>
          </a:xfrm>
        </p:spPr>
        <p:txBody>
          <a:bodyPr/>
          <a:lstStyle/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800" dirty="0">
                <a:solidFill>
                  <a:srgbClr val="000000"/>
                </a:solidFill>
              </a:rPr>
              <a:t>У цьому завданні в </a:t>
            </a:r>
            <a:r>
              <a:rPr lang="uk-UA" sz="1800" dirty="0" err="1">
                <a:solidFill>
                  <a:srgbClr val="000000"/>
                </a:solidFill>
              </a:rPr>
              <a:t>Packet</a:t>
            </a:r>
            <a:r>
              <a:rPr lang="uk-UA" sz="1800" dirty="0">
                <a:solidFill>
                  <a:srgbClr val="000000"/>
                </a:solidFill>
              </a:rPr>
              <a:t> </a:t>
            </a:r>
            <a:r>
              <a:rPr lang="uk-UA" sz="1800" dirty="0" err="1">
                <a:solidFill>
                  <a:srgbClr val="000000"/>
                </a:solidFill>
              </a:rPr>
              <a:t>Tracer</a:t>
            </a:r>
            <a:r>
              <a:rPr lang="uk-UA" sz="1800" dirty="0">
                <a:solidFill>
                  <a:srgbClr val="000000"/>
                </a:solidFill>
              </a:rPr>
              <a:t> вам потрібно </a:t>
            </a:r>
            <a:r>
              <a:rPr lang="uk-UA" sz="1800" dirty="0" smtClean="0">
                <a:solidFill>
                  <a:srgbClr val="000000"/>
                </a:solidFill>
              </a:rPr>
              <a:t>виконати:</a:t>
            </a:r>
            <a:endParaRPr lang="uk-UA" sz="1800" dirty="0">
              <a:solidFill>
                <a:srgbClr val="000000"/>
              </a:solidFill>
            </a:endParaRP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800" dirty="0" smtClean="0">
                <a:solidFill>
                  <a:srgbClr val="000000"/>
                </a:solidFill>
              </a:rPr>
              <a:t>Перевірку конфігурації </a:t>
            </a:r>
            <a:r>
              <a:rPr lang="uk-UA" sz="1800" dirty="0">
                <a:solidFill>
                  <a:srgbClr val="000000"/>
                </a:solidFill>
              </a:rPr>
              <a:t>за замовчуванням маршрутизатора.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800" dirty="0" err="1" smtClean="0">
                <a:solidFill>
                  <a:srgbClr val="000000"/>
                </a:solidFill>
              </a:rPr>
              <a:t>Налаштуваня</a:t>
            </a:r>
            <a:r>
              <a:rPr lang="uk-UA" sz="1800" dirty="0" smtClean="0">
                <a:solidFill>
                  <a:srgbClr val="000000"/>
                </a:solidFill>
              </a:rPr>
              <a:t> </a:t>
            </a:r>
            <a:r>
              <a:rPr lang="uk-UA" sz="1800" dirty="0">
                <a:solidFill>
                  <a:srgbClr val="000000"/>
                </a:solidFill>
              </a:rPr>
              <a:t>та </a:t>
            </a:r>
            <a:r>
              <a:rPr lang="uk-UA" sz="1800" dirty="0" smtClean="0">
                <a:solidFill>
                  <a:srgbClr val="000000"/>
                </a:solidFill>
              </a:rPr>
              <a:t>перевірку початкової конфігурації маршрутизатора</a:t>
            </a:r>
            <a:r>
              <a:rPr lang="uk-UA" sz="1800" dirty="0">
                <a:solidFill>
                  <a:srgbClr val="000000"/>
                </a:solidFill>
              </a:rPr>
              <a:t>.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800" dirty="0" smtClean="0">
                <a:solidFill>
                  <a:srgbClr val="000000"/>
                </a:solidFill>
              </a:rPr>
              <a:t>Збереження файлу </a:t>
            </a:r>
            <a:r>
              <a:rPr lang="uk-UA" sz="1800" dirty="0">
                <a:solidFill>
                  <a:srgbClr val="000000"/>
                </a:solidFill>
              </a:rPr>
              <a:t>поточної конфігурації.</a:t>
            </a:r>
          </a:p>
        </p:txBody>
      </p:sp>
    </p:spTree>
    <p:extLst>
      <p:ext uri="{BB962C8B-B14F-4D97-AF65-F5344CB8AC3E}">
        <p14:creationId xmlns:p14="http://schemas.microsoft.com/office/powerpoint/2010/main" val="1090195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uk-UA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10.2 Налаштування інтерфейсів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9359580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Налаштування інтерфейсів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Налаштування інтерфейсів маршрутизатора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E9E597-CDF1-0047-B112-C9FD7F790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9258" y="806335"/>
            <a:ext cx="8455461" cy="590204"/>
          </a:xfrm>
        </p:spPr>
        <p:txBody>
          <a:bodyPr/>
          <a:lstStyle/>
          <a:p>
            <a:pPr marL="0" indent="0" algn="just" rtl="0"/>
            <a:r>
              <a:rPr lang="uk-UA" dirty="0">
                <a:solidFill>
                  <a:srgbClr val="000000"/>
                </a:solidFill>
              </a:rPr>
              <a:t>Налаштування інтерфейсу маршрутизатора передбачає введення </a:t>
            </a:r>
            <a:r>
              <a:rPr lang="uk-UA" dirty="0" smtClean="0">
                <a:solidFill>
                  <a:srgbClr val="000000"/>
                </a:solidFill>
              </a:rPr>
              <a:t>таких команд</a:t>
            </a:r>
            <a:r>
              <a:rPr lang="uk-UA" dirty="0">
                <a:solidFill>
                  <a:srgbClr val="000000"/>
                </a:solidFill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FED6C1-89E0-4375-8477-F0EBA769203F}"/>
              </a:ext>
            </a:extLst>
          </p:cNvPr>
          <p:cNvSpPr txBox="1"/>
          <p:nvPr/>
        </p:nvSpPr>
        <p:spPr>
          <a:xfrm>
            <a:off x="2823587" y="55762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F3E17110-55CB-48EF-A414-A5E9B16174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82972" y="1571547"/>
            <a:ext cx="6578056" cy="1015663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Router(config)# </a:t>
            </a:r>
            <a:r>
              <a:rPr kumimoji="0" lang="uk-UA" sz="12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200" b="0" i="1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type-and-number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Router(config-if)# </a:t>
            </a:r>
            <a:r>
              <a:rPr kumimoji="0" lang="uk-UA" sz="12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description</a:t>
            </a: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200" b="0" i="1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description-text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Router(config-if)# </a:t>
            </a:r>
            <a:r>
              <a:rPr kumimoji="0" lang="uk-UA" sz="12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ip address</a:t>
            </a: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200" b="0" i="1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ipv4-address subnet-mask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Router(config-if)# </a:t>
            </a:r>
            <a:r>
              <a:rPr kumimoji="0" lang="uk-UA" sz="12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ipv6 address</a:t>
            </a: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kumimoji="0" lang="uk-UA" sz="1200" b="0" i="1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ipv6-address/prefix-length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/>
            </a:r>
            <a:b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kumimoji="0" lang="uk-UA" sz="12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Router(config-if)# </a:t>
            </a:r>
            <a:r>
              <a:rPr kumimoji="0" lang="uk-UA" sz="1200" b="1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no shutdown</a:t>
            </a:r>
            <a:r>
              <a:rPr kumimoji="0" lang="uk-UA" sz="9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694B5632-F1A8-4FC1-AA4C-612027B45A69}"/>
              </a:ext>
            </a:extLst>
          </p:cNvPr>
          <p:cNvSpPr txBox="1">
            <a:spLocks/>
          </p:cNvSpPr>
          <p:nvPr/>
        </p:nvSpPr>
        <p:spPr>
          <a:xfrm>
            <a:off x="474661" y="2932333"/>
            <a:ext cx="8280057" cy="1175657"/>
          </a:xfrm>
          <a:prstGeom prst="rect">
            <a:avLst/>
          </a:prstGeom>
        </p:spPr>
        <p:txBody>
          <a:bodyPr lIns="91420" tIns="45710" rIns="91420" bIns="45710">
            <a:noAutofit/>
          </a:bodyPr>
          <a:lstStyle>
            <a:lvl1pPr marL="285690" marR="0" indent="-285690" algn="ctr" defTabSz="457105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lang="en-US" sz="2000" b="0" i="0" kern="1200" baseline="0">
                <a:solidFill>
                  <a:schemeClr val="bg1"/>
                </a:solidFill>
                <a:latin typeface="+mn-lt"/>
                <a:ea typeface="ＭＳ Ｐゴシック" charset="0"/>
                <a:cs typeface="CiscoSans ExtraLight"/>
              </a:defRPr>
            </a:lvl1pPr>
            <a:lvl2pPr marL="358775" indent="-215900" algn="l" defTabSz="684213" rtl="0" eaLnBrk="1" fontAlgn="base" hangingPunct="1">
              <a:lnSpc>
                <a:spcPct val="95000"/>
              </a:lnSpc>
              <a:spcBef>
                <a:spcPts val="6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•"/>
              <a:defRPr lang="en-US" sz="14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2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uk-UA" dirty="0" smtClean="0">
                <a:solidFill>
                  <a:srgbClr val="000000"/>
                </a:solidFill>
              </a:rPr>
              <a:t>Гарною практикою </a:t>
            </a:r>
            <a:r>
              <a:rPr lang="uk-UA" dirty="0">
                <a:solidFill>
                  <a:srgbClr val="000000"/>
                </a:solidFill>
              </a:rPr>
              <a:t>вважається використання команди </a:t>
            </a:r>
            <a:r>
              <a:rPr lang="uk-UA" b="1" dirty="0" err="1">
                <a:solidFill>
                  <a:srgbClr val="000000"/>
                </a:solidFill>
              </a:rPr>
              <a:t>description</a:t>
            </a:r>
            <a:r>
              <a:rPr lang="uk-UA" dirty="0">
                <a:solidFill>
                  <a:srgbClr val="000000"/>
                </a:solidFill>
              </a:rPr>
              <a:t> для додавання інформації про мережу, </a:t>
            </a:r>
            <a:r>
              <a:rPr lang="uk-UA" dirty="0" smtClean="0">
                <a:solidFill>
                  <a:srgbClr val="000000"/>
                </a:solidFill>
              </a:rPr>
              <a:t>під</a:t>
            </a:r>
            <a:r>
              <a:rPr lang="en-US" dirty="0" smtClean="0">
                <a:solidFill>
                  <a:srgbClr val="000000"/>
                </a:solidFill>
              </a:rPr>
              <a:t>’</a:t>
            </a:r>
            <a:r>
              <a:rPr lang="uk-UA" dirty="0" err="1" smtClean="0">
                <a:solidFill>
                  <a:srgbClr val="000000"/>
                </a:solidFill>
              </a:rPr>
              <a:t>єднану</a:t>
            </a:r>
            <a:r>
              <a:rPr lang="uk-UA" dirty="0" smtClean="0">
                <a:solidFill>
                  <a:srgbClr val="000000"/>
                </a:solidFill>
              </a:rPr>
              <a:t> </a:t>
            </a:r>
            <a:r>
              <a:rPr lang="uk-UA" dirty="0">
                <a:solidFill>
                  <a:srgbClr val="000000"/>
                </a:solidFill>
              </a:rPr>
              <a:t>до інтерфейсу.</a:t>
            </a:r>
          </a:p>
          <a:p>
            <a:pPr marL="342900" indent="-342900" algn="l" rtl="0">
              <a:buFont typeface="Arial" panose="020B0604020202020204" pitchFamily="34" charset="0"/>
              <a:buChar char="•"/>
            </a:pPr>
            <a:r>
              <a:rPr lang="uk-UA" dirty="0">
                <a:solidFill>
                  <a:srgbClr val="000000"/>
                </a:solidFill>
              </a:rPr>
              <a:t>Команда </a:t>
            </a:r>
            <a:r>
              <a:rPr lang="uk-UA" b="1" dirty="0" err="1">
                <a:solidFill>
                  <a:srgbClr val="000000"/>
                </a:solidFill>
              </a:rPr>
              <a:t>no</a:t>
            </a:r>
            <a:r>
              <a:rPr lang="uk-UA" dirty="0">
                <a:solidFill>
                  <a:srgbClr val="000000"/>
                </a:solidFill>
              </a:rPr>
              <a:t> </a:t>
            </a:r>
            <a:r>
              <a:rPr lang="uk-UA" b="1" dirty="0" err="1">
                <a:solidFill>
                  <a:srgbClr val="000000"/>
                </a:solidFill>
              </a:rPr>
              <a:t>shutdown</a:t>
            </a:r>
            <a:r>
              <a:rPr lang="uk-UA" b="1" dirty="0">
                <a:solidFill>
                  <a:srgbClr val="000000"/>
                </a:solidFill>
              </a:rPr>
              <a:t> </a:t>
            </a:r>
            <a:r>
              <a:rPr lang="uk-UA" dirty="0">
                <a:solidFill>
                  <a:srgbClr val="000000"/>
                </a:solidFill>
              </a:rPr>
              <a:t>активує інтерфейс.</a:t>
            </a:r>
          </a:p>
        </p:txBody>
      </p:sp>
    </p:spTree>
    <p:extLst>
      <p:ext uri="{BB962C8B-B14F-4D97-AF65-F5344CB8AC3E}">
        <p14:creationId xmlns:p14="http://schemas.microsoft.com/office/powerpoint/2010/main" val="252369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Налаштування інтерфейсів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Приклад налаштування інтерфейсів маршрутизатора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E9E597-CDF1-0047-B112-C9FD7F790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127917" cy="409279"/>
          </a:xfrm>
        </p:spPr>
        <p:txBody>
          <a:bodyPr/>
          <a:lstStyle/>
          <a:p>
            <a:pPr marL="0" indent="0" algn="just" rtl="0"/>
            <a:r>
              <a:rPr lang="uk-UA" dirty="0" smtClean="0">
                <a:solidFill>
                  <a:srgbClr val="000000"/>
                </a:solidFill>
              </a:rPr>
              <a:t>Для </a:t>
            </a:r>
            <a:r>
              <a:rPr lang="uk-UA" dirty="0">
                <a:solidFill>
                  <a:srgbClr val="000000"/>
                </a:solidFill>
              </a:rPr>
              <a:t>налаштування інтерфейсу G0/0/0 на маршрутизаторі R1 </a:t>
            </a:r>
            <a:r>
              <a:rPr lang="uk-UA" dirty="0" smtClean="0">
                <a:solidFill>
                  <a:srgbClr val="000000"/>
                </a:solidFill>
              </a:rPr>
              <a:t>слід використати такі команди:</a:t>
            </a: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FED6C1-89E0-4375-8477-F0EBA769203F}"/>
              </a:ext>
            </a:extLst>
          </p:cNvPr>
          <p:cNvSpPr txBox="1"/>
          <p:nvPr/>
        </p:nvSpPr>
        <p:spPr>
          <a:xfrm>
            <a:off x="2823587" y="55762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C10989-3D4F-45C9-BEEB-776028CA1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492" y="1450910"/>
            <a:ext cx="5762255" cy="173589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7B97E3D-C6EF-4A93-B49A-A6755E6AE1C3}"/>
              </a:ext>
            </a:extLst>
          </p:cNvPr>
          <p:cNvSpPr txBox="1"/>
          <p:nvPr/>
        </p:nvSpPr>
        <p:spPr>
          <a:xfrm>
            <a:off x="1198831" y="3384370"/>
            <a:ext cx="6903747" cy="161582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rtl="0"/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)# </a:t>
            </a:r>
            <a:r>
              <a:rPr lang="uk-UA" sz="9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uk-UA" sz="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gigabitEthernet</a:t>
            </a:r>
            <a:r>
              <a:rPr lang="uk-UA" sz="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0/0/0</a:t>
            </a:r>
          </a:p>
          <a:p>
            <a:pPr rtl="0"/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config-if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)# </a:t>
            </a:r>
            <a:r>
              <a:rPr lang="uk-UA" sz="9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description</a:t>
            </a:r>
            <a:r>
              <a:rPr lang="uk-UA" sz="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Link</a:t>
            </a:r>
            <a:r>
              <a:rPr lang="uk-UA" sz="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uk-UA" sz="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LAN</a:t>
            </a:r>
          </a:p>
          <a:p>
            <a:pPr rtl="0"/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config-if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)# </a:t>
            </a:r>
            <a:r>
              <a:rPr lang="uk-UA" sz="9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uk-UA" sz="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</a:t>
            </a:r>
            <a:r>
              <a:rPr lang="uk-UA" sz="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192.168.10.1 255.255.255.0</a:t>
            </a:r>
          </a:p>
          <a:p>
            <a:pPr rtl="0"/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config-if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)# </a:t>
            </a:r>
            <a:r>
              <a:rPr lang="uk-UA" sz="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ipv6 </a:t>
            </a:r>
            <a:r>
              <a:rPr lang="uk-UA" sz="9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</a:t>
            </a:r>
            <a:r>
              <a:rPr lang="uk-UA" sz="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2001:db8:acad:10::1/64</a:t>
            </a:r>
          </a:p>
          <a:p>
            <a:pPr rtl="0"/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config-if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)# </a:t>
            </a:r>
            <a:r>
              <a:rPr lang="uk-UA" sz="9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</a:t>
            </a:r>
            <a:r>
              <a:rPr lang="uk-UA" sz="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shutdown</a:t>
            </a:r>
            <a:endParaRPr lang="uk-UA" sz="9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rtl="0"/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config-if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)# </a:t>
            </a:r>
            <a:r>
              <a:rPr lang="uk-UA" sz="9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endParaRPr lang="uk-UA" sz="9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rtl="0"/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)#</a:t>
            </a:r>
          </a:p>
          <a:p>
            <a:pPr rtl="0"/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Aug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 01:43:53.435: %LINK-3-UPDOWN: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GigabitEthernet0/0/0,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changed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down</a:t>
            </a:r>
            <a:endParaRPr lang="uk-UA" sz="9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rtl="0"/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Aug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 01:43:56.447: %LINK-3-UPDOWN: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GigabitEthernet0/0/0,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changed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</a:t>
            </a:r>
            <a:endParaRPr lang="uk-UA" sz="9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rtl="0"/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Aug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 01:43:57.447: %LINEPROTO-5-UPDOWN: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protocol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GigabitEthernet0/0/0,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changed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</a:t>
            </a:r>
            <a:endParaRPr lang="uk-UA" sz="9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7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2225"/>
            <a:ext cx="8345488" cy="731837"/>
          </a:xfrm>
        </p:spPr>
        <p:txBody>
          <a:bodyPr/>
          <a:lstStyle/>
          <a:p>
            <a:pPr rtl="0"/>
            <a:r>
              <a:rPr lang="uk-UA" sz="1600" dirty="0"/>
              <a:t>Налаштування інтерфейсів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Приклад налаштування інтерфейсів маршрутизатора </a:t>
            </a:r>
            <a:r>
              <a:rPr lang="uk-UA" sz="2400" dirty="0" smtClean="0"/>
              <a:t>(Продовж</a:t>
            </a:r>
            <a:r>
              <a:rPr lang="uk-UA" sz="2400" dirty="0"/>
              <a:t>.)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E9E597-CDF1-0047-B112-C9FD7F790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7870825" cy="409279"/>
          </a:xfrm>
        </p:spPr>
        <p:txBody>
          <a:bodyPr/>
          <a:lstStyle/>
          <a:p>
            <a:pPr marL="0" indent="0" algn="just" rtl="0"/>
            <a:r>
              <a:rPr lang="uk-UA" dirty="0" smtClean="0">
                <a:solidFill>
                  <a:srgbClr val="000000"/>
                </a:solidFill>
              </a:rPr>
              <a:t>Для налаштування інтерфейсу </a:t>
            </a:r>
            <a:r>
              <a:rPr lang="uk-UA" dirty="0">
                <a:solidFill>
                  <a:srgbClr val="000000"/>
                </a:solidFill>
              </a:rPr>
              <a:t>G0/0/1 на маршрутизаторі R1 </a:t>
            </a:r>
            <a:r>
              <a:rPr lang="uk-UA" dirty="0" smtClean="0">
                <a:solidFill>
                  <a:srgbClr val="000000"/>
                </a:solidFill>
              </a:rPr>
              <a:t>слід застосувати такі команди:</a:t>
            </a: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FED6C1-89E0-4375-8477-F0EBA769203F}"/>
              </a:ext>
            </a:extLst>
          </p:cNvPr>
          <p:cNvSpPr txBox="1"/>
          <p:nvPr/>
        </p:nvSpPr>
        <p:spPr>
          <a:xfrm>
            <a:off x="2823587" y="55762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C10989-3D4F-45C9-BEEB-776028CA19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6717" y="1617746"/>
            <a:ext cx="5924752" cy="178484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7B97E3D-C6EF-4A93-B49A-A6755E6AE1C3}"/>
              </a:ext>
            </a:extLst>
          </p:cNvPr>
          <p:cNvSpPr txBox="1"/>
          <p:nvPr/>
        </p:nvSpPr>
        <p:spPr>
          <a:xfrm>
            <a:off x="1054453" y="3402590"/>
            <a:ext cx="6903747" cy="161582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rtl="0"/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)# </a:t>
            </a:r>
            <a:r>
              <a:rPr lang="uk-UA" sz="9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uk-UA" sz="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gigabitEthernet</a:t>
            </a:r>
            <a:r>
              <a:rPr lang="uk-UA" sz="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0/0/1</a:t>
            </a:r>
          </a:p>
          <a:p>
            <a:pPr rtl="0"/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config-if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)# </a:t>
            </a:r>
            <a:r>
              <a:rPr lang="uk-UA" sz="9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description</a:t>
            </a:r>
            <a:r>
              <a:rPr lang="uk-UA" sz="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Link</a:t>
            </a:r>
            <a:r>
              <a:rPr lang="uk-UA" sz="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uk-UA" sz="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R2</a:t>
            </a:r>
          </a:p>
          <a:p>
            <a:pPr rtl="0"/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config-if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)# </a:t>
            </a:r>
            <a:r>
              <a:rPr lang="uk-UA" sz="9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uk-UA" sz="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</a:t>
            </a:r>
            <a:r>
              <a:rPr lang="uk-UA" sz="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209.165.200.225 255.255.255.252</a:t>
            </a:r>
          </a:p>
          <a:p>
            <a:pPr rtl="0"/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config-if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)# </a:t>
            </a:r>
            <a:r>
              <a:rPr lang="uk-UA" sz="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ipv6 </a:t>
            </a:r>
            <a:r>
              <a:rPr lang="uk-UA" sz="9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</a:t>
            </a:r>
            <a:r>
              <a:rPr lang="uk-UA" sz="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2001:db8:feed:224::1/64</a:t>
            </a:r>
          </a:p>
          <a:p>
            <a:pPr rtl="0"/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config-if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)# </a:t>
            </a:r>
            <a:r>
              <a:rPr lang="uk-UA" sz="9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no</a:t>
            </a:r>
            <a:r>
              <a:rPr lang="uk-UA" sz="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shutdown</a:t>
            </a:r>
            <a:endParaRPr lang="uk-UA" sz="9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rtl="0"/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config-if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)# </a:t>
            </a:r>
            <a:r>
              <a:rPr lang="uk-UA" sz="9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endParaRPr lang="uk-UA" sz="9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rtl="0"/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R1(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config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)#</a:t>
            </a:r>
          </a:p>
          <a:p>
            <a:pPr rtl="0"/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Aug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 01:46:29.170: %LINK-3-UPDOWN: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GigabitEthernet0/0/1,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changed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down</a:t>
            </a:r>
            <a:endParaRPr lang="uk-UA" sz="9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rtl="0"/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Aug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 01:46:32.171: %LINK-3-UPDOWN: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GigabitEthernet0/0/1,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changed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</a:t>
            </a:r>
            <a:endParaRPr lang="uk-UA" sz="9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rtl="0"/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*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Aug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1 01:46:33.171: %LINEPROTO-5-UPDOWN: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Line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protocol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on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GigabitEthernet0/0/1,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changed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state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to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</a:t>
            </a:r>
            <a:endParaRPr lang="uk-UA" sz="9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60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Налаштування інтерфейсів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Перевірка налаштувань інтерфейсу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BE9E597-CDF1-0047-B112-C9FD7F790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4662" y="844062"/>
            <a:ext cx="8272296" cy="884985"/>
          </a:xfrm>
        </p:spPr>
        <p:txBody>
          <a:bodyPr/>
          <a:lstStyle/>
          <a:p>
            <a:pPr marL="0" indent="0" algn="just" rtl="0"/>
            <a:r>
              <a:rPr lang="uk-UA" dirty="0">
                <a:solidFill>
                  <a:srgbClr val="000000"/>
                </a:solidFill>
              </a:rPr>
              <a:t>Для перевірки конфігурації інтерфейсу використовуйте команди </a:t>
            </a:r>
            <a:r>
              <a:rPr lang="uk-UA" b="1" dirty="0" err="1">
                <a:solidFill>
                  <a:srgbClr val="000000"/>
                </a:solidFill>
              </a:rPr>
              <a:t>show</a:t>
            </a:r>
            <a:r>
              <a:rPr lang="uk-UA" b="1" dirty="0">
                <a:solidFill>
                  <a:srgbClr val="000000"/>
                </a:solidFill>
              </a:rPr>
              <a:t> </a:t>
            </a:r>
            <a:r>
              <a:rPr lang="uk-UA" b="1" dirty="0" err="1">
                <a:solidFill>
                  <a:srgbClr val="000000"/>
                </a:solidFill>
              </a:rPr>
              <a:t>ip</a:t>
            </a:r>
            <a:r>
              <a:rPr lang="uk-UA" b="1" dirty="0">
                <a:solidFill>
                  <a:srgbClr val="000000"/>
                </a:solidFill>
              </a:rPr>
              <a:t> </a:t>
            </a:r>
            <a:r>
              <a:rPr lang="uk-UA" b="1" dirty="0" err="1">
                <a:solidFill>
                  <a:srgbClr val="000000"/>
                </a:solidFill>
              </a:rPr>
              <a:t>interface</a:t>
            </a:r>
            <a:r>
              <a:rPr lang="uk-UA" b="1" dirty="0">
                <a:solidFill>
                  <a:srgbClr val="000000"/>
                </a:solidFill>
              </a:rPr>
              <a:t> </a:t>
            </a:r>
            <a:r>
              <a:rPr lang="uk-UA" b="1" dirty="0" err="1">
                <a:solidFill>
                  <a:srgbClr val="000000"/>
                </a:solidFill>
              </a:rPr>
              <a:t>brief</a:t>
            </a:r>
            <a:r>
              <a:rPr lang="uk-UA" b="1" dirty="0">
                <a:solidFill>
                  <a:srgbClr val="000000"/>
                </a:solidFill>
              </a:rPr>
              <a:t> </a:t>
            </a:r>
            <a:r>
              <a:rPr lang="uk-UA" dirty="0">
                <a:solidFill>
                  <a:srgbClr val="000000"/>
                </a:solidFill>
              </a:rPr>
              <a:t>та </a:t>
            </a:r>
            <a:r>
              <a:rPr lang="uk-UA" b="1" dirty="0" err="1">
                <a:solidFill>
                  <a:srgbClr val="000000"/>
                </a:solidFill>
              </a:rPr>
              <a:t>show</a:t>
            </a:r>
            <a:r>
              <a:rPr lang="uk-UA" b="1" dirty="0">
                <a:solidFill>
                  <a:srgbClr val="000000"/>
                </a:solidFill>
              </a:rPr>
              <a:t> ipv6 </a:t>
            </a:r>
            <a:r>
              <a:rPr lang="uk-UA" b="1" dirty="0" err="1">
                <a:solidFill>
                  <a:srgbClr val="000000"/>
                </a:solidFill>
              </a:rPr>
              <a:t>interface</a:t>
            </a:r>
            <a:r>
              <a:rPr lang="uk-UA" b="1" dirty="0">
                <a:solidFill>
                  <a:srgbClr val="000000"/>
                </a:solidFill>
              </a:rPr>
              <a:t> </a:t>
            </a:r>
            <a:r>
              <a:rPr lang="uk-UA" b="1" dirty="0" err="1">
                <a:solidFill>
                  <a:srgbClr val="000000"/>
                </a:solidFill>
              </a:rPr>
              <a:t>brief</a:t>
            </a:r>
            <a:r>
              <a:rPr lang="uk-UA" b="1" dirty="0">
                <a:solidFill>
                  <a:srgbClr val="000000"/>
                </a:solidFill>
              </a:rPr>
              <a:t> </a:t>
            </a:r>
            <a:r>
              <a:rPr lang="uk-UA" dirty="0">
                <a:solidFill>
                  <a:srgbClr val="000000"/>
                </a:solidFill>
              </a:rPr>
              <a:t>, як показано </a:t>
            </a:r>
            <a:r>
              <a:rPr lang="uk-UA" dirty="0" smtClean="0">
                <a:solidFill>
                  <a:srgbClr val="000000"/>
                </a:solidFill>
              </a:rPr>
              <a:t>нижче:</a:t>
            </a:r>
            <a:endParaRPr lang="uk-UA" dirty="0">
              <a:solidFill>
                <a:srgbClr val="0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9FED6C1-89E0-4375-8477-F0EBA769203F}"/>
              </a:ext>
            </a:extLst>
          </p:cNvPr>
          <p:cNvSpPr txBox="1"/>
          <p:nvPr/>
        </p:nvSpPr>
        <p:spPr>
          <a:xfrm>
            <a:off x="2823587" y="557620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B97E3D-C6EF-4A93-B49A-A6755E6AE1C3}"/>
              </a:ext>
            </a:extLst>
          </p:cNvPr>
          <p:cNvSpPr txBox="1"/>
          <p:nvPr/>
        </p:nvSpPr>
        <p:spPr>
          <a:xfrm>
            <a:off x="1251285" y="1973179"/>
            <a:ext cx="6761747" cy="78483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rtl="0"/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R1# </a:t>
            </a:r>
            <a:r>
              <a:rPr lang="uk-UA" sz="9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</a:t>
            </a:r>
            <a:r>
              <a:rPr lang="uk-UA" sz="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ip</a:t>
            </a:r>
            <a:r>
              <a:rPr lang="uk-UA" sz="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uk-UA" sz="900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brief</a:t>
            </a:r>
            <a:endParaRPr lang="uk-UA" sz="900" b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rtl="0"/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IP-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Address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OK?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Method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Status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Protocol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rtl="0"/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GigabitEthernet0/0/0 192.168.10.1 YES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manual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rtl="0"/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GigabitEthernet0/0/1 209.165.200.225 YES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manual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up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pPr rtl="0"/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Vlan1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unassigned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YES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unset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administratively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down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uk-UA" sz="90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down</a:t>
            </a:r>
            <a:r>
              <a:rPr lang="uk-UA" sz="90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D9205F4-B6F7-4CBB-9733-95EEED388FC7}"/>
              </a:ext>
            </a:extLst>
          </p:cNvPr>
          <p:cNvSpPr txBox="1"/>
          <p:nvPr/>
        </p:nvSpPr>
        <p:spPr>
          <a:xfrm>
            <a:off x="1251285" y="3002141"/>
            <a:ext cx="6761747" cy="1477328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R1# </a:t>
            </a:r>
            <a:r>
              <a:rPr lang="uk-UA" sz="9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 ipv6 interface brief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GigabitEthernet0/0/0 [up/up]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FE80::201:C9FF:FE89:4501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2001:DB8:ACAD:10::1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GigabitEthernet0/0/1 [up/up]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FE80::201:C9FF:FE89:4502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2001:DB8:FEED:224::1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Vlan1 [administratively down/down]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unassigned 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R1#</a:t>
            </a:r>
          </a:p>
        </p:txBody>
      </p:sp>
    </p:spTree>
    <p:extLst>
      <p:ext uri="{BB962C8B-B14F-4D97-AF65-F5344CB8AC3E}">
        <p14:creationId xmlns:p14="http://schemas.microsoft.com/office/powerpoint/2010/main" val="302534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3"/>
          <p:cNvSpPr>
            <a:spLocks noGrp="1" noChangeArrowheads="1"/>
          </p:cNvSpPr>
          <p:nvPr>
            <p:ph type="title"/>
          </p:nvPr>
        </p:nvSpPr>
        <p:spPr>
          <a:xfrm>
            <a:off x="1" y="50629"/>
            <a:ext cx="9144000" cy="757551"/>
          </a:xfrm>
        </p:spPr>
        <p:txBody>
          <a:bodyPr/>
          <a:lstStyle/>
          <a:p>
            <a:pPr rtl="0"/>
            <a:r>
              <a:rPr lang="uk-UA" dirty="0"/>
              <a:t>Матеріали для інструктора — Розділ </a:t>
            </a:r>
            <a:r>
              <a:rPr lang="uk-UA" dirty="0" smtClean="0"/>
              <a:t>10 </a:t>
            </a:r>
            <a:r>
              <a:rPr lang="uk-UA" dirty="0"/>
              <a:t>Посібник з планування</a:t>
            </a:r>
          </a:p>
        </p:txBody>
      </p:sp>
      <p:sp>
        <p:nvSpPr>
          <p:cNvPr id="4099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808180"/>
            <a:ext cx="8774199" cy="3805384"/>
          </a:xfrm>
        </p:spPr>
        <p:txBody>
          <a:bodyPr/>
          <a:lstStyle/>
          <a:p>
            <a:pPr marL="0" indent="0" rtl="0">
              <a:buNone/>
            </a:pPr>
            <a:r>
              <a:rPr lang="uk-UA" dirty="0"/>
              <a:t>Презентація PowerPoint розділена на дві частини: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uk-UA" dirty="0"/>
              <a:t>Посібник з планування для інструктора</a:t>
            </a:r>
          </a:p>
          <a:p>
            <a:pPr lvl="1" rtl="0"/>
            <a:r>
              <a:rPr lang="uk-UA" dirty="0"/>
              <a:t>Інформація, яка допоможе вам ознайомитись з розділом</a:t>
            </a:r>
          </a:p>
          <a:p>
            <a:pPr lvl="1" rtl="0"/>
            <a:r>
              <a:rPr lang="uk-UA" dirty="0" smtClean="0"/>
              <a:t>Рекомендації щодо викладання.</a:t>
            </a:r>
            <a:endParaRPr lang="uk-UA" dirty="0"/>
          </a:p>
          <a:p>
            <a:pPr rtl="0">
              <a:buFont typeface="Arial" panose="020B0604020202020204" pitchFamily="34" charset="0"/>
              <a:buChar char="•"/>
            </a:pPr>
            <a:r>
              <a:rPr lang="uk-UA" dirty="0"/>
              <a:t>Презентація для використання інструктором в аудиторії</a:t>
            </a:r>
          </a:p>
          <a:p>
            <a:pPr lvl="1" rtl="0"/>
            <a:r>
              <a:rPr lang="uk-UA" dirty="0"/>
              <a:t>Слайди, які за бажанням можна використати </a:t>
            </a:r>
            <a:r>
              <a:rPr lang="uk-UA" dirty="0" smtClean="0"/>
              <a:t>під час </a:t>
            </a:r>
            <a:r>
              <a:rPr lang="uk-UA" dirty="0" smtClean="0"/>
              <a:t>занять</a:t>
            </a:r>
            <a:endParaRPr lang="uk-UA" dirty="0"/>
          </a:p>
          <a:p>
            <a:pPr lvl="1" rtl="0"/>
            <a:r>
              <a:rPr lang="uk-UA" dirty="0"/>
              <a:t>починаються </a:t>
            </a:r>
            <a:r>
              <a:rPr lang="uk-UA" dirty="0" smtClean="0"/>
              <a:t>зі </a:t>
            </a:r>
            <a:r>
              <a:rPr lang="uk-UA" dirty="0"/>
              <a:t>слайду №</a:t>
            </a:r>
            <a:r>
              <a:rPr lang="uk-UA" dirty="0" smtClean="0"/>
              <a:t>9.</a:t>
            </a:r>
            <a:endParaRPr lang="uk-UA" dirty="0"/>
          </a:p>
          <a:p>
            <a:pPr marL="142875" lvl="1" indent="0" algn="ctr" rtl="0">
              <a:buNone/>
            </a:pPr>
            <a:r>
              <a:rPr lang="uk-UA" sz="1600" b="1" dirty="0"/>
              <a:t>Примітка</a:t>
            </a:r>
            <a:r>
              <a:rPr lang="uk-UA" sz="1600" dirty="0"/>
              <a:t>: Перш ніж поширювати презентацію, видаліть з неї Посібник з планування.</a:t>
            </a:r>
          </a:p>
          <a:p>
            <a:pPr marL="0" indent="0" algn="just" rtl="0">
              <a:buNone/>
            </a:pPr>
            <a:r>
              <a:rPr lang="uk-UA" sz="1600" b="1" dirty="0">
                <a:solidFill>
                  <a:schemeClr val="accent4"/>
                </a:solidFill>
              </a:rPr>
              <a:t>Щоб отримати додаткову допомогу та ресурси, перейдіть на Головну сторінку інструктора та до Ресурсів курсу. Ви також можете завітати на Сайт професійного розвитку на netacad.com, на офіційну сторінку </a:t>
            </a:r>
            <a:r>
              <a:rPr lang="uk-UA" sz="1600" b="1" dirty="0" err="1">
                <a:solidFill>
                  <a:schemeClr val="accent4"/>
                </a:solidFill>
              </a:rPr>
              <a:t>Cisco</a:t>
            </a:r>
            <a:r>
              <a:rPr lang="uk-UA" sz="1600" b="1" dirty="0">
                <a:solidFill>
                  <a:schemeClr val="accent4"/>
                </a:solidFill>
              </a:rPr>
              <a:t> </a:t>
            </a:r>
            <a:r>
              <a:rPr lang="uk-UA" sz="1600" b="1" dirty="0" err="1">
                <a:solidFill>
                  <a:schemeClr val="accent4"/>
                </a:solidFill>
              </a:rPr>
              <a:t>Networking</a:t>
            </a:r>
            <a:r>
              <a:rPr lang="uk-UA" sz="1600" b="1" dirty="0">
                <a:solidFill>
                  <a:schemeClr val="accent4"/>
                </a:solidFill>
              </a:rPr>
              <a:t> </a:t>
            </a:r>
            <a:r>
              <a:rPr lang="uk-UA" sz="1600" b="1" dirty="0" err="1">
                <a:solidFill>
                  <a:schemeClr val="accent4"/>
                </a:solidFill>
              </a:rPr>
              <a:t>Academy</a:t>
            </a:r>
            <a:r>
              <a:rPr lang="uk-UA" sz="1600" b="1" dirty="0">
                <a:solidFill>
                  <a:schemeClr val="accent4"/>
                </a:solidFill>
              </a:rPr>
              <a:t> у </a:t>
            </a:r>
            <a:r>
              <a:rPr lang="uk-UA" sz="1600" b="1" dirty="0" err="1">
                <a:solidFill>
                  <a:schemeClr val="accent4"/>
                </a:solidFill>
              </a:rPr>
              <a:t>Facebook</a:t>
            </a:r>
            <a:r>
              <a:rPr lang="uk-UA" sz="1600" b="1" dirty="0">
                <a:solidFill>
                  <a:schemeClr val="accent4"/>
                </a:solidFill>
              </a:rPr>
              <a:t> або у </a:t>
            </a:r>
            <a:r>
              <a:rPr lang="uk-UA" sz="1600" b="1" dirty="0" err="1">
                <a:solidFill>
                  <a:schemeClr val="accent4"/>
                </a:solidFill>
              </a:rPr>
              <a:t>Facebook</a:t>
            </a:r>
            <a:r>
              <a:rPr lang="uk-UA" sz="1600" b="1" dirty="0">
                <a:solidFill>
                  <a:schemeClr val="accent4"/>
                </a:solidFill>
              </a:rPr>
              <a:t>-групу, призначену тільки для інструкторів.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99581950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Налаштування інтерфейсів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Команди для перевірки налаштувань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7A863-7491-0041-AF26-F779D70A7E36}"/>
              </a:ext>
            </a:extLst>
          </p:cNvPr>
          <p:cNvSpPr txBox="1"/>
          <p:nvPr/>
        </p:nvSpPr>
        <p:spPr>
          <a:xfrm>
            <a:off x="474662" y="706287"/>
            <a:ext cx="80949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uk-UA" dirty="0">
                <a:solidFill>
                  <a:srgbClr val="000000"/>
                </a:solidFill>
              </a:rPr>
              <a:t>У таблиці наведено </a:t>
            </a:r>
            <a:r>
              <a:rPr lang="uk-UA" dirty="0" smtClean="0">
                <a:solidFill>
                  <a:srgbClr val="000000"/>
                </a:solidFill>
              </a:rPr>
              <a:t>найпоширеніші команди</a:t>
            </a:r>
            <a:r>
              <a:rPr lang="uk-UA" dirty="0">
                <a:solidFill>
                  <a:srgbClr val="000000"/>
                </a:solidFill>
              </a:rPr>
              <a:t>, які використовуються для перевірки конфігурації інтерфейсу</a:t>
            </a:r>
            <a:r>
              <a:rPr lang="uk-UA" sz="1600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3BB6E86-62EB-2348-9F73-08093BACDAF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4389471"/>
              </p:ext>
            </p:extLst>
          </p:nvPr>
        </p:nvGraphicFramePr>
        <p:xfrm>
          <a:off x="675861" y="1419402"/>
          <a:ext cx="7893708" cy="30463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6215">
                  <a:extLst>
                    <a:ext uri="{9D8B030D-6E8A-4147-A177-3AD203B41FA5}">
                      <a16:colId xmlns:a16="http://schemas.microsoft.com/office/drawing/2014/main" val="3729139006"/>
                    </a:ext>
                  </a:extLst>
                </a:gridCol>
                <a:gridCol w="4837493">
                  <a:extLst>
                    <a:ext uri="{9D8B030D-6E8A-4147-A177-3AD203B41FA5}">
                      <a16:colId xmlns:a16="http://schemas.microsoft.com/office/drawing/2014/main" val="1988913492"/>
                    </a:ext>
                  </a:extLst>
                </a:gridCol>
              </a:tblGrid>
              <a:tr h="455550">
                <a:tc>
                  <a:txBody>
                    <a:bodyPr/>
                    <a:lstStyle/>
                    <a:p>
                      <a:pPr rtl="0"/>
                      <a:r>
                        <a:rPr lang="uk-UA" sz="1400"/>
                        <a:t>Команди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400"/>
                        <a:t>Опис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83676789"/>
                  </a:ext>
                </a:extLst>
              </a:tr>
              <a:tr h="505472">
                <a:tc>
                  <a:txBody>
                    <a:bodyPr/>
                    <a:lstStyle/>
                    <a:p>
                      <a:pPr rtl="0"/>
                      <a:r>
                        <a:rPr lang="uk-UA" sz="14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show ip interface brief</a:t>
                      </a:r>
                    </a:p>
                    <a:p>
                      <a:pPr rtl="0"/>
                      <a:r>
                        <a:rPr lang="uk-UA" sz="14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show ipv6 interface brief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400" dirty="0" smtClean="0"/>
                        <a:t>Відображають усі </a:t>
                      </a:r>
                      <a:r>
                        <a:rPr lang="uk-UA" sz="1400" dirty="0"/>
                        <a:t>інтерфейси, </a:t>
                      </a:r>
                      <a:r>
                        <a:rPr lang="uk-UA" sz="1400" dirty="0" smtClean="0"/>
                        <a:t>їх </a:t>
                      </a:r>
                      <a:r>
                        <a:rPr lang="uk-UA" sz="1400" dirty="0"/>
                        <a:t>IP-адреси та поточний стан.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9654457"/>
                  </a:ext>
                </a:extLst>
              </a:tr>
              <a:tr h="505472">
                <a:tc>
                  <a:txBody>
                    <a:bodyPr/>
                    <a:lstStyle/>
                    <a:p>
                      <a:pPr rtl="0"/>
                      <a:r>
                        <a:rPr lang="uk-UA" sz="14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show ip route</a:t>
                      </a:r>
                    </a:p>
                    <a:p>
                      <a:pPr rtl="0"/>
                      <a:r>
                        <a:rPr lang="uk-UA" sz="14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show ipv6 route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sz="1400" dirty="0" smtClean="0"/>
                        <a:t>Відображають </a:t>
                      </a:r>
                      <a:r>
                        <a:rPr lang="uk-UA" sz="1400" dirty="0"/>
                        <a:t>вміст таблиць IP-маршрутизації, що зберігаються в оперативній пам'яті RAM.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735172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rtl="0"/>
                      <a:r>
                        <a:rPr lang="uk-UA" sz="14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show interfaces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400" dirty="0"/>
                        <a:t>Відображає статистику для всіх інтерфейсів </a:t>
                      </a:r>
                      <a:r>
                        <a:rPr lang="uk-UA" sz="1400" dirty="0" smtClean="0"/>
                        <a:t>пристрою,</a:t>
                      </a:r>
                      <a:r>
                        <a:rPr lang="uk-UA" sz="1400" baseline="0" dirty="0" smtClean="0"/>
                        <a:t> а також </a:t>
                      </a:r>
                      <a:r>
                        <a:rPr lang="uk-UA" sz="1400" dirty="0" smtClean="0"/>
                        <a:t>інформацію </a:t>
                      </a:r>
                      <a:r>
                        <a:rPr lang="uk-UA" sz="1400" dirty="0"/>
                        <a:t>про адресацію IPv4.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68046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rtl="0"/>
                      <a:r>
                        <a:rPr lang="uk-UA" sz="14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show ip interfaces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sz="1400" dirty="0"/>
                        <a:t>Відображає статистику IPv4 для усіх інтерфейсів маршрутизатора.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8107787"/>
                  </a:ext>
                </a:extLst>
              </a:tr>
              <a:tr h="455550">
                <a:tc>
                  <a:txBody>
                    <a:bodyPr/>
                    <a:lstStyle/>
                    <a:p>
                      <a:pPr rtl="0"/>
                      <a:r>
                        <a:rPr lang="uk-UA" sz="1400" b="1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show ipv6 interfaces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sz="1400" dirty="0"/>
                        <a:t>Відображає статистику IPv6 для усіх інтерфейсів маршрутизатора.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5454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7522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 dirty="0"/>
              <a:t>Налаштування інтерфейсів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Команди для перевірки налаштувань </a:t>
            </a:r>
            <a:r>
              <a:rPr lang="uk-UA" sz="2400" dirty="0" smtClean="0"/>
              <a:t>(Продовж</a:t>
            </a:r>
            <a:r>
              <a:rPr lang="uk-UA" sz="2400" dirty="0"/>
              <a:t>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7A863-7491-0041-AF26-F779D70A7E36}"/>
              </a:ext>
            </a:extLst>
          </p:cNvPr>
          <p:cNvSpPr txBox="1"/>
          <p:nvPr/>
        </p:nvSpPr>
        <p:spPr>
          <a:xfrm>
            <a:off x="474662" y="890954"/>
            <a:ext cx="8094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uk-UA" sz="1600" dirty="0" smtClean="0">
                <a:solidFill>
                  <a:srgbClr val="000000"/>
                </a:solidFill>
              </a:rPr>
              <a:t>Приклади застосування команд </a:t>
            </a:r>
            <a:r>
              <a:rPr lang="uk-UA" sz="1600" b="1" dirty="0" err="1">
                <a:solidFill>
                  <a:srgbClr val="000000"/>
                </a:solidFill>
              </a:rPr>
              <a:t>show</a:t>
            </a:r>
            <a:r>
              <a:rPr lang="uk-UA" sz="1600" b="1" dirty="0">
                <a:solidFill>
                  <a:srgbClr val="000000"/>
                </a:solidFill>
              </a:rPr>
              <a:t> </a:t>
            </a:r>
            <a:r>
              <a:rPr lang="uk-UA" sz="1600" b="1" dirty="0" err="1">
                <a:solidFill>
                  <a:srgbClr val="000000"/>
                </a:solidFill>
              </a:rPr>
              <a:t>ip</a:t>
            </a:r>
            <a:r>
              <a:rPr lang="uk-UA" sz="1600" b="1" dirty="0">
                <a:solidFill>
                  <a:srgbClr val="000000"/>
                </a:solidFill>
              </a:rPr>
              <a:t> </a:t>
            </a:r>
            <a:r>
              <a:rPr lang="uk-UA" sz="1600" b="1" dirty="0" err="1">
                <a:solidFill>
                  <a:srgbClr val="000000"/>
                </a:solidFill>
              </a:rPr>
              <a:t>interface</a:t>
            </a:r>
            <a:r>
              <a:rPr lang="uk-UA" sz="1600" b="1" dirty="0">
                <a:solidFill>
                  <a:srgbClr val="000000"/>
                </a:solidFill>
              </a:rPr>
              <a:t> </a:t>
            </a:r>
            <a:r>
              <a:rPr lang="uk-UA" sz="1600" b="1" dirty="0" err="1">
                <a:solidFill>
                  <a:srgbClr val="000000"/>
                </a:solidFill>
              </a:rPr>
              <a:t>brief</a:t>
            </a:r>
            <a:r>
              <a:rPr lang="uk-UA" sz="1600" b="1" dirty="0">
                <a:solidFill>
                  <a:srgbClr val="000000"/>
                </a:solidFill>
              </a:rPr>
              <a:t> </a:t>
            </a:r>
            <a:r>
              <a:rPr lang="uk-UA" sz="1600" dirty="0">
                <a:solidFill>
                  <a:srgbClr val="000000"/>
                </a:solidFill>
              </a:rPr>
              <a:t>та </a:t>
            </a:r>
            <a:r>
              <a:rPr lang="uk-UA" sz="1600" b="1" dirty="0" err="1">
                <a:solidFill>
                  <a:srgbClr val="000000"/>
                </a:solidFill>
              </a:rPr>
              <a:t>show</a:t>
            </a:r>
            <a:r>
              <a:rPr lang="uk-UA" sz="1600" b="1" dirty="0">
                <a:solidFill>
                  <a:srgbClr val="000000"/>
                </a:solidFill>
              </a:rPr>
              <a:t> ipv6 </a:t>
            </a:r>
            <a:r>
              <a:rPr lang="uk-UA" sz="1600" b="1" dirty="0" err="1">
                <a:solidFill>
                  <a:srgbClr val="000000"/>
                </a:solidFill>
              </a:rPr>
              <a:t>interface</a:t>
            </a:r>
            <a:r>
              <a:rPr lang="uk-UA" sz="1600" b="1" dirty="0">
                <a:solidFill>
                  <a:srgbClr val="000000"/>
                </a:solidFill>
              </a:rPr>
              <a:t> </a:t>
            </a:r>
            <a:r>
              <a:rPr lang="uk-UA" sz="1600" b="1" dirty="0" err="1" smtClean="0">
                <a:solidFill>
                  <a:srgbClr val="000000"/>
                </a:solidFill>
              </a:rPr>
              <a:t>brief</a:t>
            </a:r>
            <a:r>
              <a:rPr lang="uk-UA" sz="1600" dirty="0" smtClean="0">
                <a:solidFill>
                  <a:srgbClr val="000000"/>
                </a:solidFill>
              </a:rPr>
              <a:t> для перегляду стану інтерфейсів, подано нижче:</a:t>
            </a:r>
            <a:endParaRPr lang="uk-UA" sz="1600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07EA06-7465-4C52-AE81-CBACEDBD6441}"/>
              </a:ext>
            </a:extLst>
          </p:cNvPr>
          <p:cNvSpPr txBox="1"/>
          <p:nvPr/>
        </p:nvSpPr>
        <p:spPr>
          <a:xfrm>
            <a:off x="1721391" y="1785520"/>
            <a:ext cx="6087104" cy="92333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R1# </a:t>
            </a:r>
            <a:r>
              <a:rPr lang="uk-UA" sz="9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 ip interface brief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Interface IP-Address OK? Method Status Protocol 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GigabitEthernet0/0/0 192.168.10.1 YES manual up up 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GigabitEthernet0/0/1 209.165.200.225 YES manual up up 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Vlan1 unassigned YES unset administratively down down 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45167-82FC-49E7-B10D-34FE13887791}"/>
              </a:ext>
            </a:extLst>
          </p:cNvPr>
          <p:cNvSpPr txBox="1"/>
          <p:nvPr/>
        </p:nvSpPr>
        <p:spPr>
          <a:xfrm>
            <a:off x="1721391" y="2929108"/>
            <a:ext cx="6087104" cy="1477328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R1# </a:t>
            </a:r>
            <a:r>
              <a:rPr lang="uk-UA" sz="9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 ipv6 interface brief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GigabitEthernet0/0/0 [up/up]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FE80::201:C9FF:FE89:4501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2001:DB8:ACAD:10::1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GigabitEthernet0/0/1 [up/up]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FE80::201:C9FF:FE89:4502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2001:DB8:FEED:224::1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Vlan1 [administratively down/down]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unassigned 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R1#</a:t>
            </a:r>
          </a:p>
        </p:txBody>
      </p:sp>
    </p:spTree>
    <p:extLst>
      <p:ext uri="{BB962C8B-B14F-4D97-AF65-F5344CB8AC3E}">
        <p14:creationId xmlns:p14="http://schemas.microsoft.com/office/powerpoint/2010/main" val="3048821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 dirty="0"/>
              <a:t>Налаштування інтерфейсів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Команди для перевірки налаштувань </a:t>
            </a:r>
            <a:r>
              <a:rPr lang="uk-UA" sz="2400" dirty="0" smtClean="0"/>
              <a:t>(Продовж</a:t>
            </a:r>
            <a:r>
              <a:rPr lang="uk-UA" sz="2400" dirty="0"/>
              <a:t>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7A863-7491-0041-AF26-F779D70A7E36}"/>
              </a:ext>
            </a:extLst>
          </p:cNvPr>
          <p:cNvSpPr txBox="1"/>
          <p:nvPr/>
        </p:nvSpPr>
        <p:spPr>
          <a:xfrm>
            <a:off x="504388" y="808122"/>
            <a:ext cx="80949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uk-UA" sz="1600" dirty="0" smtClean="0">
                <a:solidFill>
                  <a:srgbClr val="000000"/>
                </a:solidFill>
              </a:rPr>
              <a:t>Вивід вмісту </a:t>
            </a:r>
            <a:r>
              <a:rPr lang="uk-UA" sz="1600" dirty="0">
                <a:solidFill>
                  <a:srgbClr val="000000"/>
                </a:solidFill>
              </a:rPr>
              <a:t>таблиць IP-маршрутизації за допомогою команд  </a:t>
            </a:r>
            <a:r>
              <a:rPr lang="uk-UA" sz="1600" b="1" dirty="0" err="1">
                <a:solidFill>
                  <a:srgbClr val="000000"/>
                </a:solidFill>
              </a:rPr>
              <a:t>show</a:t>
            </a:r>
            <a:r>
              <a:rPr lang="uk-UA" sz="1600" b="1" dirty="0">
                <a:solidFill>
                  <a:srgbClr val="000000"/>
                </a:solidFill>
              </a:rPr>
              <a:t> </a:t>
            </a:r>
            <a:r>
              <a:rPr lang="uk-UA" sz="1600" b="1" dirty="0" err="1">
                <a:solidFill>
                  <a:srgbClr val="000000"/>
                </a:solidFill>
              </a:rPr>
              <a:t>ip</a:t>
            </a:r>
            <a:r>
              <a:rPr lang="uk-UA" sz="1600" b="1" dirty="0">
                <a:solidFill>
                  <a:srgbClr val="000000"/>
                </a:solidFill>
              </a:rPr>
              <a:t> </a:t>
            </a:r>
            <a:r>
              <a:rPr lang="uk-UA" sz="1600" b="1" dirty="0" err="1">
                <a:solidFill>
                  <a:srgbClr val="000000"/>
                </a:solidFill>
              </a:rPr>
              <a:t>route</a:t>
            </a:r>
            <a:r>
              <a:rPr lang="uk-UA" sz="1600" b="1" dirty="0">
                <a:solidFill>
                  <a:srgbClr val="000000"/>
                </a:solidFill>
              </a:rPr>
              <a:t> </a:t>
            </a:r>
            <a:r>
              <a:rPr lang="uk-UA" sz="1600" dirty="0">
                <a:solidFill>
                  <a:srgbClr val="000000"/>
                </a:solidFill>
              </a:rPr>
              <a:t>та </a:t>
            </a:r>
            <a:r>
              <a:rPr lang="uk-UA" sz="1600" b="1" dirty="0" err="1">
                <a:solidFill>
                  <a:srgbClr val="000000"/>
                </a:solidFill>
              </a:rPr>
              <a:t>show</a:t>
            </a:r>
            <a:r>
              <a:rPr lang="uk-UA" sz="1600" b="1" dirty="0">
                <a:solidFill>
                  <a:srgbClr val="000000"/>
                </a:solidFill>
              </a:rPr>
              <a:t> ipv6 </a:t>
            </a:r>
            <a:r>
              <a:rPr lang="uk-UA" sz="1600" b="1" dirty="0" err="1">
                <a:solidFill>
                  <a:srgbClr val="000000"/>
                </a:solidFill>
              </a:rPr>
              <a:t>route</a:t>
            </a:r>
            <a:r>
              <a:rPr lang="uk-UA" sz="1600" dirty="0">
                <a:solidFill>
                  <a:srgbClr val="000000"/>
                </a:solidFill>
              </a:rPr>
              <a:t>, як показано далі: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07EA06-7465-4C52-AE81-CBACEDBD6441}"/>
              </a:ext>
            </a:extLst>
          </p:cNvPr>
          <p:cNvSpPr txBox="1"/>
          <p:nvPr/>
        </p:nvSpPr>
        <p:spPr>
          <a:xfrm>
            <a:off x="1701233" y="1475729"/>
            <a:ext cx="5701218" cy="1477328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R1# </a:t>
            </a:r>
            <a:r>
              <a:rPr lang="uk-UA" sz="9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 ip route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 output omitted&gt;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Gateway of last resort is not set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192.168.10.0/24 is variably subnetted, 2 subnets, 2 masks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192.168.10.0/24 is directly connected, GigabitEthernet0/0/0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 192.168.10.1/32 is directly connected, GigabitEthernet0/0/0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209.165.200.0/24 is variably subnetted, 2 subnets, 2 masks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209.165.200.224/30 is directly connected, GigabitEthernet0/0/1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 209.165.200.225/32 is directly connected, GigabitEthernet0/0/1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R1#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D345167-82FC-49E7-B10D-34FE13887791}"/>
              </a:ext>
            </a:extLst>
          </p:cNvPr>
          <p:cNvSpPr txBox="1"/>
          <p:nvPr/>
        </p:nvSpPr>
        <p:spPr>
          <a:xfrm>
            <a:off x="1721391" y="3035889"/>
            <a:ext cx="5701218" cy="1892826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R1# show ipv6 route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&lt;output omitted&gt;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2001:DB8:ACAD:10::/64 [0/0]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via GigabitEthernet0/0/0, directly connected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 2001:DB8:ACAD:10::1/128 [0/0]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via GigabitEthernet0/0/0, receive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 2001:DB8:FEED:224::/64 [0/0]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via GigabitEthernet0/0/1, directly connected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 2001:DB8:FEED:224::1/128 [0/0]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via GigabitEthernet0/0/1, receive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 FF00::/8 [0/0]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via Null0, receive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R1#</a:t>
            </a:r>
          </a:p>
        </p:txBody>
      </p:sp>
    </p:spTree>
    <p:extLst>
      <p:ext uri="{BB962C8B-B14F-4D97-AF65-F5344CB8AC3E}">
        <p14:creationId xmlns:p14="http://schemas.microsoft.com/office/powerpoint/2010/main" val="24688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 dirty="0"/>
              <a:t>Налаштування інтерфейсів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Команди для перевірки налаштувань </a:t>
            </a:r>
            <a:r>
              <a:rPr lang="uk-UA" sz="2400" dirty="0" smtClean="0"/>
              <a:t>(Продовж</a:t>
            </a:r>
            <a:r>
              <a:rPr lang="uk-UA" sz="2400" dirty="0"/>
              <a:t>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7A863-7491-0041-AF26-F779D70A7E36}"/>
              </a:ext>
            </a:extLst>
          </p:cNvPr>
          <p:cNvSpPr txBox="1"/>
          <p:nvPr/>
        </p:nvSpPr>
        <p:spPr>
          <a:xfrm>
            <a:off x="348916" y="890954"/>
            <a:ext cx="276439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rtl="0"/>
            <a:r>
              <a:rPr lang="uk-UA" sz="1600" dirty="0" smtClean="0">
                <a:solidFill>
                  <a:srgbClr val="000000"/>
                </a:solidFill>
              </a:rPr>
              <a:t>Відображення  статистики </a:t>
            </a:r>
            <a:r>
              <a:rPr lang="uk-UA" sz="1600" dirty="0">
                <a:solidFill>
                  <a:srgbClr val="000000"/>
                </a:solidFill>
              </a:rPr>
              <a:t>для усіх інтерфейсів </a:t>
            </a:r>
            <a:r>
              <a:rPr lang="uk-UA" sz="1600" dirty="0" smtClean="0">
                <a:solidFill>
                  <a:srgbClr val="000000"/>
                </a:solidFill>
              </a:rPr>
              <a:t>за допомогою команди </a:t>
            </a:r>
            <a:r>
              <a:rPr lang="uk-UA" sz="1600" b="1" dirty="0" err="1">
                <a:solidFill>
                  <a:srgbClr val="000000"/>
                </a:solidFill>
              </a:rPr>
              <a:t>show</a:t>
            </a:r>
            <a:r>
              <a:rPr lang="uk-UA" sz="1600" b="1" dirty="0">
                <a:solidFill>
                  <a:srgbClr val="000000"/>
                </a:solidFill>
              </a:rPr>
              <a:t> </a:t>
            </a:r>
            <a:r>
              <a:rPr lang="uk-UA" sz="1600" b="1" dirty="0" err="1" smtClean="0">
                <a:solidFill>
                  <a:srgbClr val="000000"/>
                </a:solidFill>
              </a:rPr>
              <a:t>interfaces</a:t>
            </a:r>
            <a:r>
              <a:rPr lang="uk-UA" sz="1600" dirty="0" smtClean="0">
                <a:solidFill>
                  <a:srgbClr val="000000"/>
                </a:solidFill>
              </a:rPr>
              <a:t>:</a:t>
            </a:r>
            <a:endParaRPr lang="uk-UA" sz="1600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07EA06-7465-4C52-AE81-CBACEDBD6441}"/>
              </a:ext>
            </a:extLst>
          </p:cNvPr>
          <p:cNvSpPr txBox="1"/>
          <p:nvPr/>
        </p:nvSpPr>
        <p:spPr>
          <a:xfrm>
            <a:off x="3320968" y="890954"/>
            <a:ext cx="5419440" cy="3693319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R1# </a:t>
            </a:r>
            <a:r>
              <a:rPr lang="uk-UA" sz="9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 interfaces gig0/0/0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GigabitEthernet0/0/0 is up, line protocol is up 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Hardware is ISR4321-2x1GE, address is a0e0.af0d.e140 (bia a0e0.af0d.e140)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Description: Link to LAN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Internet address is 192.168.10.1/24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MTU 1500 bytes, BW 100000 Kbit/sec, DLY 100 usec, 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reliability 255/255, txload 1/255, rxload 1/255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Encapsulation ARPA, loopback not set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Keepalive not supported 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Full Duplex, 100Mbps, link type is auto, media type is RJ45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output flow-control is off, input flow-control is off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ARP type: ARPA, ARP Timeout 04:00:00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Last input 00:00:01, output 00:00:35, output hang never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Last clearing of "show interface" counters never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Input queue: 0/375/0/0 (size/max/drops/flushes); Total output drops: 0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Queueing strategy: fifo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Output queue: 0/40 (size/max)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 minute input rate 0 bits/sec, 0 packets/sec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5 minute output rate 0 bits/sec, 0 packets/sec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1180 packets input, 109486 bytes, 0 no buffer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Received 84 broadcasts (0 IP multicasts)</a:t>
            </a: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0 runts, 0 giants, 0 throttles </a:t>
            </a:r>
          </a:p>
          <a:p>
            <a:endParaRPr lang="en-US" sz="9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&lt;output omitted&gt;</a:t>
            </a:r>
          </a:p>
          <a:p>
            <a:endParaRPr lang="en-US" sz="9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rtl="0"/>
            <a:r>
              <a:rPr lang="uk-UA" sz="9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R1#</a:t>
            </a:r>
          </a:p>
        </p:txBody>
      </p:sp>
    </p:spTree>
    <p:extLst>
      <p:ext uri="{BB962C8B-B14F-4D97-AF65-F5344CB8AC3E}">
        <p14:creationId xmlns:p14="http://schemas.microsoft.com/office/powerpoint/2010/main" val="429997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 dirty="0"/>
              <a:t>Налаштування інтерфейсів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Команди для перевірки налаштувань </a:t>
            </a:r>
            <a:r>
              <a:rPr lang="uk-UA" sz="2400" dirty="0" smtClean="0"/>
              <a:t>(Продовж</a:t>
            </a:r>
            <a:r>
              <a:rPr lang="uk-UA" sz="2400" dirty="0"/>
              <a:t>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7A863-7491-0041-AF26-F779D70A7E36}"/>
              </a:ext>
            </a:extLst>
          </p:cNvPr>
          <p:cNvSpPr txBox="1"/>
          <p:nvPr/>
        </p:nvSpPr>
        <p:spPr>
          <a:xfrm>
            <a:off x="474662" y="890954"/>
            <a:ext cx="296637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uk-UA" sz="1600" dirty="0" smtClean="0">
                <a:solidFill>
                  <a:srgbClr val="000000"/>
                </a:solidFill>
              </a:rPr>
              <a:t>Відображення статистики </a:t>
            </a:r>
            <a:r>
              <a:rPr lang="uk-UA" sz="1600" dirty="0">
                <a:solidFill>
                  <a:srgbClr val="000000"/>
                </a:solidFill>
              </a:rPr>
              <a:t>IPv4 для інтерфейсів маршрутизатора за допомогою команди </a:t>
            </a:r>
            <a:r>
              <a:rPr lang="uk-UA" sz="1600" b="1" dirty="0" err="1">
                <a:solidFill>
                  <a:srgbClr val="000000"/>
                </a:solidFill>
              </a:rPr>
              <a:t>show</a:t>
            </a:r>
            <a:r>
              <a:rPr lang="uk-UA" sz="1600" b="1" dirty="0">
                <a:solidFill>
                  <a:srgbClr val="000000"/>
                </a:solidFill>
              </a:rPr>
              <a:t> </a:t>
            </a:r>
            <a:r>
              <a:rPr lang="uk-UA" sz="1600" b="1" dirty="0" err="1">
                <a:solidFill>
                  <a:srgbClr val="000000"/>
                </a:solidFill>
              </a:rPr>
              <a:t>ip</a:t>
            </a:r>
            <a:r>
              <a:rPr lang="uk-UA" sz="1600" b="1" dirty="0">
                <a:solidFill>
                  <a:srgbClr val="000000"/>
                </a:solidFill>
              </a:rPr>
              <a:t> </a:t>
            </a:r>
            <a:r>
              <a:rPr lang="uk-UA" sz="1600" b="1" dirty="0" err="1" smtClean="0">
                <a:solidFill>
                  <a:srgbClr val="000000"/>
                </a:solidFill>
              </a:rPr>
              <a:t>interface</a:t>
            </a:r>
            <a:r>
              <a:rPr lang="uk-UA" sz="1600" dirty="0" smtClean="0">
                <a:solidFill>
                  <a:srgbClr val="000000"/>
                </a:solidFill>
              </a:rPr>
              <a:t>:</a:t>
            </a:r>
            <a:endParaRPr lang="uk-UA" sz="1600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07EA06-7465-4C52-AE81-CBACEDBD6441}"/>
              </a:ext>
            </a:extLst>
          </p:cNvPr>
          <p:cNvSpPr txBox="1"/>
          <p:nvPr/>
        </p:nvSpPr>
        <p:spPr>
          <a:xfrm>
            <a:off x="3553110" y="890954"/>
            <a:ext cx="4955156" cy="3939540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R1# </a:t>
            </a:r>
            <a:r>
              <a:rPr lang="uk-UA" sz="1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 ip interface g0/0/0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GigabitEthernet0/0/0 is up, line protocol is up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Internet address is 192.168.10.1/24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Broadcast address is 255.255.255.255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Address determined by setup command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MTU is 1500 bytes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Helper address is not set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Directed broadcast forwarding is disabled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Outgoing Common access list is not set 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Outgoing access list is not set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Inbound Common access list is not set 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Inbound access list is not set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Proxy ARP is enabled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Local Proxy ARP is disabled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Security level is default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Split horizon is enabled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ICMP redirects are always sent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ICMP unreachables are always sent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ICMP mask replies are never sent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IP fast switching is enabled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IP Flow switching is disabled</a:t>
            </a:r>
          </a:p>
          <a:p>
            <a:endParaRPr lang="en-US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&lt;output omitted&gt;</a:t>
            </a:r>
          </a:p>
          <a:p>
            <a:endParaRPr lang="en-US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R1#</a:t>
            </a:r>
          </a:p>
        </p:txBody>
      </p:sp>
    </p:spTree>
    <p:extLst>
      <p:ext uri="{BB962C8B-B14F-4D97-AF65-F5344CB8AC3E}">
        <p14:creationId xmlns:p14="http://schemas.microsoft.com/office/powerpoint/2010/main" val="71470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 dirty="0"/>
              <a:t>Налаштування інтерфейсів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Команди для перевірки налаштувань </a:t>
            </a:r>
            <a:r>
              <a:rPr lang="uk-UA" sz="2400" dirty="0" smtClean="0"/>
              <a:t>(Продовж</a:t>
            </a:r>
            <a:r>
              <a:rPr lang="uk-UA" sz="2400" dirty="0"/>
              <a:t>.)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57A863-7491-0041-AF26-F779D70A7E36}"/>
              </a:ext>
            </a:extLst>
          </p:cNvPr>
          <p:cNvSpPr txBox="1"/>
          <p:nvPr/>
        </p:nvSpPr>
        <p:spPr>
          <a:xfrm>
            <a:off x="132347" y="890953"/>
            <a:ext cx="32364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uk-UA" sz="1600" dirty="0" smtClean="0">
                <a:solidFill>
                  <a:srgbClr val="000000"/>
                </a:solidFill>
              </a:rPr>
              <a:t>Одержання статистики </a:t>
            </a:r>
            <a:r>
              <a:rPr lang="uk-UA" sz="1600" dirty="0">
                <a:solidFill>
                  <a:srgbClr val="000000"/>
                </a:solidFill>
              </a:rPr>
              <a:t>IPv6 для інтерфейсів маршрутизатора за допомогою команди </a:t>
            </a:r>
            <a:r>
              <a:rPr lang="uk-UA" sz="1600" b="1" dirty="0" err="1">
                <a:solidFill>
                  <a:srgbClr val="000000"/>
                </a:solidFill>
              </a:rPr>
              <a:t>show</a:t>
            </a:r>
            <a:r>
              <a:rPr lang="uk-UA" sz="1600" b="1" dirty="0">
                <a:solidFill>
                  <a:srgbClr val="000000"/>
                </a:solidFill>
              </a:rPr>
              <a:t> ipv6 </a:t>
            </a:r>
            <a:r>
              <a:rPr lang="uk-UA" sz="1600" b="1" dirty="0" err="1" smtClean="0">
                <a:solidFill>
                  <a:srgbClr val="000000"/>
                </a:solidFill>
              </a:rPr>
              <a:t>interface</a:t>
            </a:r>
            <a:r>
              <a:rPr lang="uk-UA" sz="1600" dirty="0" smtClean="0">
                <a:solidFill>
                  <a:srgbClr val="000000"/>
                </a:solidFill>
              </a:rPr>
              <a:t>:</a:t>
            </a:r>
            <a:endParaRPr lang="uk-UA" sz="1600" dirty="0">
              <a:solidFill>
                <a:srgbClr val="00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07EA06-7465-4C52-AE81-CBACEDBD6441}"/>
              </a:ext>
            </a:extLst>
          </p:cNvPr>
          <p:cNvSpPr txBox="1"/>
          <p:nvPr/>
        </p:nvSpPr>
        <p:spPr>
          <a:xfrm>
            <a:off x="3553110" y="890954"/>
            <a:ext cx="4955156" cy="3323987"/>
          </a:xfrm>
          <a:prstGeom prst="rect">
            <a:avLst/>
          </a:prstGeom>
          <a:solidFill>
            <a:srgbClr val="000000"/>
          </a:solidFill>
        </p:spPr>
        <p:txBody>
          <a:bodyPr wrap="square" rtlCol="0">
            <a:spAutoFit/>
          </a:bodyPr>
          <a:lstStyle/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R1# </a:t>
            </a:r>
            <a:r>
              <a:rPr lang="uk-UA" sz="1000" b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show ipv6 interface g0/0/0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GigabitEthernet0/0/0 is up, line protocol is up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IPv6 is enabled, link-local address is FE80::868A:8DFF:FE44:49B0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No Virtual link-local address(es):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Description: Link to LAN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Global unicast address(es):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2001:DB8:ACAD:10::1, subnet is 2001:DB8:ACAD:10::/64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Joined group address(es):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FF02::1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FF02::1:FF00:1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FF02::1:FF44:49B0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MTU is 1500 bytes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ICMP error messages limited to one every 100 milliseconds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ICMP redirects are enabled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ICMP unreachables are sent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ND DAD is enabled, number of DAD attempts: 1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ND reachable time is 30000 milliseconds (using 30000)</a:t>
            </a: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ND NS retransmit interval is 1000 milliseconds</a:t>
            </a:r>
          </a:p>
          <a:p>
            <a:endParaRPr lang="en-US" sz="100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rtl="0"/>
            <a:r>
              <a:rPr lang="uk-UA" sz="100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R1#</a:t>
            </a:r>
          </a:p>
        </p:txBody>
      </p:sp>
    </p:spTree>
    <p:extLst>
      <p:ext uri="{BB962C8B-B14F-4D97-AF65-F5344CB8AC3E}">
        <p14:creationId xmlns:p14="http://schemas.microsoft.com/office/powerpoint/2010/main" val="166186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88160"/>
            <a:ext cx="7848344" cy="929640"/>
          </a:xfrm>
        </p:spPr>
        <p:txBody>
          <a:bodyPr/>
          <a:lstStyle/>
          <a:p>
            <a:pPr rtl="0"/>
            <a:r>
              <a:rPr lang="uk-UA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10.3 Налаштування шлюзу за замовчуванням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73391011"/>
      </p:ext>
    </p:extLst>
  </p:cSld>
  <p:clrMapOvr>
    <a:masterClrMapping/>
  </p:clrMapOvr>
  <p:transition spd="slow">
    <p:wip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Налаштування шлюзу за замовчуванням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Шлюз за замовчуванням на хості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718114-4447-471E-989F-8789EBF19550}"/>
              </a:ext>
            </a:extLst>
          </p:cNvPr>
          <p:cNvSpPr txBox="1"/>
          <p:nvPr/>
        </p:nvSpPr>
        <p:spPr>
          <a:xfrm>
            <a:off x="474661" y="890954"/>
            <a:ext cx="4085307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Шлюз за замовчуванням </a:t>
            </a:r>
            <a:r>
              <a:rPr lang="uk-UA" sz="1600" dirty="0" smtClean="0">
                <a:solidFill>
                  <a:srgbClr val="000000"/>
                </a:solidFill>
              </a:rPr>
              <a:t>використовується, </a:t>
            </a:r>
            <a:r>
              <a:rPr lang="uk-UA" sz="1600" dirty="0">
                <a:solidFill>
                  <a:srgbClr val="000000"/>
                </a:solidFill>
              </a:rPr>
              <a:t>коли </a:t>
            </a:r>
            <a:r>
              <a:rPr lang="uk-UA" sz="1600" dirty="0" err="1">
                <a:solidFill>
                  <a:srgbClr val="000000"/>
                </a:solidFill>
              </a:rPr>
              <a:t>хост</a:t>
            </a:r>
            <a:r>
              <a:rPr lang="uk-UA" sz="1600" dirty="0">
                <a:solidFill>
                  <a:srgbClr val="000000"/>
                </a:solidFill>
              </a:rPr>
              <a:t> надсилає пакет до пристрою з іншої мережі.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Адреса шлюзу за замовчуванням - це, як правило, адреса інтерфейсу маршрутизатора, </a:t>
            </a:r>
            <a:r>
              <a:rPr lang="uk-UA" sz="1600" dirty="0" smtClean="0">
                <a:solidFill>
                  <a:srgbClr val="000000"/>
                </a:solidFill>
              </a:rPr>
              <a:t>до якого  під</a:t>
            </a:r>
            <a:r>
              <a:rPr lang="en-US" sz="1600" dirty="0" smtClean="0">
                <a:solidFill>
                  <a:srgbClr val="000000"/>
                </a:solidFill>
              </a:rPr>
              <a:t>’</a:t>
            </a:r>
            <a:r>
              <a:rPr lang="uk-UA" sz="1600" dirty="0" err="1" smtClean="0">
                <a:solidFill>
                  <a:srgbClr val="000000"/>
                </a:solidFill>
              </a:rPr>
              <a:t>єднано</a:t>
            </a:r>
            <a:r>
              <a:rPr lang="uk-UA" sz="1600" dirty="0" smtClean="0">
                <a:solidFill>
                  <a:srgbClr val="000000"/>
                </a:solidFill>
              </a:rPr>
              <a:t> локальну </a:t>
            </a:r>
            <a:r>
              <a:rPr lang="uk-UA" sz="1600" dirty="0">
                <a:solidFill>
                  <a:srgbClr val="000000"/>
                </a:solidFill>
              </a:rPr>
              <a:t>мережу </a:t>
            </a:r>
            <a:r>
              <a:rPr lang="uk-UA" sz="1600" dirty="0" err="1">
                <a:solidFill>
                  <a:srgbClr val="000000"/>
                </a:solidFill>
              </a:rPr>
              <a:t>хоста</a:t>
            </a:r>
            <a:r>
              <a:rPr lang="uk-UA" sz="1600" dirty="0">
                <a:solidFill>
                  <a:srgbClr val="000000"/>
                </a:solidFill>
              </a:rPr>
              <a:t>.</a:t>
            </a:r>
          </a:p>
          <a:p>
            <a:pPr marL="285750" indent="-285750" rtl="0"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Щоб дістатися до PC3, PC1 спрямовує пакет за </a:t>
            </a:r>
            <a:r>
              <a:rPr lang="uk-UA" sz="1600" dirty="0" err="1">
                <a:solidFill>
                  <a:srgbClr val="000000"/>
                </a:solidFill>
              </a:rPr>
              <a:t>адресою</a:t>
            </a:r>
            <a:r>
              <a:rPr lang="uk-UA" sz="1600" dirty="0">
                <a:solidFill>
                  <a:srgbClr val="000000"/>
                </a:solidFill>
              </a:rPr>
              <a:t> IPv4 PC3, але пересилає пакет </a:t>
            </a:r>
            <a:r>
              <a:rPr lang="uk-UA" sz="1600" dirty="0" smtClean="0">
                <a:solidFill>
                  <a:srgbClr val="000000"/>
                </a:solidFill>
              </a:rPr>
              <a:t>на </a:t>
            </a:r>
            <a:r>
              <a:rPr lang="uk-UA" sz="1600" dirty="0">
                <a:solidFill>
                  <a:srgbClr val="000000"/>
                </a:solidFill>
              </a:rPr>
              <a:t>свій шлюз за замовчуванням -  інтерфейс G0/0/0 маршрутизатора R1.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6866AA-E301-488D-96AD-D9CEE8D1E785}"/>
              </a:ext>
            </a:extLst>
          </p:cNvPr>
          <p:cNvSpPr txBox="1"/>
          <p:nvPr/>
        </p:nvSpPr>
        <p:spPr>
          <a:xfrm>
            <a:off x="4700368" y="3768664"/>
            <a:ext cx="44436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uk-UA" sz="1600" b="1" dirty="0">
                <a:solidFill>
                  <a:srgbClr val="000000"/>
                </a:solidFill>
              </a:rPr>
              <a:t>Примітка</a:t>
            </a:r>
            <a:r>
              <a:rPr lang="uk-UA" sz="1600" dirty="0">
                <a:solidFill>
                  <a:srgbClr val="000000"/>
                </a:solidFill>
              </a:rPr>
              <a:t>: IP-адреса </a:t>
            </a:r>
            <a:r>
              <a:rPr lang="uk-UA" sz="1600" dirty="0" err="1">
                <a:solidFill>
                  <a:srgbClr val="000000"/>
                </a:solidFill>
              </a:rPr>
              <a:t>хоста</a:t>
            </a:r>
            <a:r>
              <a:rPr lang="uk-UA" sz="1600" dirty="0">
                <a:solidFill>
                  <a:srgbClr val="000000"/>
                </a:solidFill>
              </a:rPr>
              <a:t> та інтерфейс маршрутизатора повинні </a:t>
            </a:r>
            <a:r>
              <a:rPr lang="uk-UA" sz="1600" dirty="0" smtClean="0">
                <a:solidFill>
                  <a:srgbClr val="000000"/>
                </a:solidFill>
              </a:rPr>
              <a:t>належати одній </a:t>
            </a:r>
            <a:r>
              <a:rPr lang="uk-UA" sz="1600" dirty="0">
                <a:solidFill>
                  <a:srgbClr val="000000"/>
                </a:solidFill>
              </a:rPr>
              <a:t>мережі.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54100A-4BDC-504D-85D6-01A2B41EE3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992" y="731837"/>
            <a:ext cx="3021496" cy="2938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579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Налаштування шлюзу за замовчуванням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Шлюз за замовчуванням на комутаторі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718114-4447-471E-989F-8789EBF19550}"/>
              </a:ext>
            </a:extLst>
          </p:cNvPr>
          <p:cNvSpPr txBox="1"/>
          <p:nvPr/>
        </p:nvSpPr>
        <p:spPr>
          <a:xfrm>
            <a:off x="462631" y="1191126"/>
            <a:ext cx="3144838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Для віддаленого керування комутатором з іншої мережі на ньому потрібно налаштувати адресу шлюзу за замовчуванням.</a:t>
            </a:r>
          </a:p>
          <a:p>
            <a:pPr marL="285750" indent="-285750" algn="just" rtl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uk-UA" sz="1600" dirty="0">
                <a:solidFill>
                  <a:srgbClr val="000000"/>
                </a:solidFill>
              </a:rPr>
              <a:t>Щоб налаштувати шлюз за замовчуванням IPv4 на комутаторі, використовуйте команду режиму глобальної конфігурації </a:t>
            </a:r>
            <a:r>
              <a:rPr lang="uk-UA" sz="1600" b="1" dirty="0" err="1">
                <a:solidFill>
                  <a:srgbClr val="000000"/>
                </a:solidFill>
              </a:rPr>
              <a:t>ip</a:t>
            </a:r>
            <a:r>
              <a:rPr lang="uk-UA" sz="1600" b="1" dirty="0">
                <a:solidFill>
                  <a:srgbClr val="000000"/>
                </a:solidFill>
              </a:rPr>
              <a:t> </a:t>
            </a:r>
            <a:r>
              <a:rPr lang="uk-UA" sz="1600" b="1" dirty="0" err="1">
                <a:solidFill>
                  <a:srgbClr val="000000"/>
                </a:solidFill>
              </a:rPr>
              <a:t>default-gateway</a:t>
            </a:r>
            <a:r>
              <a:rPr lang="uk-UA" sz="1600" dirty="0">
                <a:solidFill>
                  <a:srgbClr val="000000"/>
                </a:solidFill>
              </a:rPr>
              <a:t> </a:t>
            </a:r>
            <a:r>
              <a:rPr lang="uk-UA" sz="1600" i="1" dirty="0" err="1">
                <a:solidFill>
                  <a:srgbClr val="000000"/>
                </a:solidFill>
              </a:rPr>
              <a:t>ip-address</a:t>
            </a:r>
            <a:r>
              <a:rPr lang="uk-UA" sz="1600" dirty="0">
                <a:solidFill>
                  <a:srgbClr val="000000"/>
                </a:solidFill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/>
          <a:srcRect l="35575" t="38199" r="15323" b="10320"/>
          <a:stretch/>
        </p:blipFill>
        <p:spPr>
          <a:xfrm>
            <a:off x="3806323" y="1191126"/>
            <a:ext cx="5000792" cy="2947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750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442"/>
            <a:ext cx="8345488" cy="731837"/>
          </a:xfrm>
        </p:spPr>
        <p:txBody>
          <a:bodyPr/>
          <a:lstStyle/>
          <a:p>
            <a:pPr rtl="0"/>
            <a:r>
              <a:rPr lang="uk-UA" sz="1600" dirty="0"/>
              <a:t>Налаштування початкових параметрів маршрутизатора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 err="1"/>
              <a:t>Packet</a:t>
            </a:r>
            <a:r>
              <a:rPr lang="uk-UA" sz="2400" dirty="0"/>
              <a:t> </a:t>
            </a:r>
            <a:r>
              <a:rPr lang="uk-UA" sz="2400" dirty="0" err="1"/>
              <a:t>Tracer</a:t>
            </a:r>
            <a:r>
              <a:rPr lang="uk-UA" sz="2400" dirty="0"/>
              <a:t> – Під'єднання маршрутизатора до локальної мережі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499" y="1120112"/>
            <a:ext cx="7815004" cy="2478331"/>
          </a:xfrm>
        </p:spPr>
        <p:txBody>
          <a:bodyPr/>
          <a:lstStyle/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800" dirty="0">
                <a:solidFill>
                  <a:srgbClr val="000000"/>
                </a:solidFill>
              </a:rPr>
              <a:t>У цьому завданні у </a:t>
            </a:r>
            <a:r>
              <a:rPr lang="uk-UA" sz="1800" dirty="0" err="1">
                <a:solidFill>
                  <a:srgbClr val="000000"/>
                </a:solidFill>
              </a:rPr>
              <a:t>Packet</a:t>
            </a:r>
            <a:r>
              <a:rPr lang="uk-UA" sz="1800" dirty="0">
                <a:solidFill>
                  <a:srgbClr val="000000"/>
                </a:solidFill>
              </a:rPr>
              <a:t> </a:t>
            </a:r>
            <a:r>
              <a:rPr lang="uk-UA" sz="1800" dirty="0" err="1">
                <a:solidFill>
                  <a:srgbClr val="000000"/>
                </a:solidFill>
              </a:rPr>
              <a:t>Tracer</a:t>
            </a:r>
            <a:r>
              <a:rPr lang="uk-UA" sz="1800" dirty="0">
                <a:solidFill>
                  <a:srgbClr val="000000"/>
                </a:solidFill>
              </a:rPr>
              <a:t> потрібно виконати наступне: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Відобразити інформацію про маршрутизатор.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Налаштувати інтерфейси маршрутизатора. 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Перевірити конфігурацію.</a:t>
            </a:r>
          </a:p>
        </p:txBody>
      </p:sp>
    </p:spTree>
    <p:extLst>
      <p:ext uri="{BB962C8B-B14F-4D97-AF65-F5344CB8AC3E}">
        <p14:creationId xmlns:p14="http://schemas.microsoft.com/office/powerpoint/2010/main" val="335885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2EDE137-350D-6D47-BD51-750CD1983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798944"/>
            <a:ext cx="8997351" cy="405015"/>
          </a:xfrm>
        </p:spPr>
        <p:txBody>
          <a:bodyPr/>
          <a:lstStyle/>
          <a:p>
            <a:pPr rtl="0"/>
            <a:r>
              <a:rPr lang="uk-UA" dirty="0"/>
              <a:t>Для полегшення навчання цей розділ може включати такі функції графічного інтерфейсу (GUI):</a:t>
            </a:r>
          </a:p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0DBD329-AB20-664C-9697-486FE5CED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9238"/>
            <a:ext cx="9144000" cy="609708"/>
          </a:xfrm>
        </p:spPr>
        <p:txBody>
          <a:bodyPr/>
          <a:lstStyle/>
          <a:p>
            <a:pPr rtl="0"/>
            <a:r>
              <a:rPr lang="uk-UA"/>
              <a:t>Чого очікувати в цьому розділі</a:t>
            </a:r>
          </a:p>
        </p:txBody>
      </p:sp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24EE699F-A87C-2246-9235-C1DFDF6B265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3512172"/>
              </p:ext>
            </p:extLst>
          </p:nvPr>
        </p:nvGraphicFramePr>
        <p:xfrm>
          <a:off x="291944" y="1343018"/>
          <a:ext cx="8557528" cy="30884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0558">
                  <a:extLst>
                    <a:ext uri="{9D8B030D-6E8A-4147-A177-3AD203B41FA5}">
                      <a16:colId xmlns:a16="http://schemas.microsoft.com/office/drawing/2014/main" val="200107645"/>
                    </a:ext>
                  </a:extLst>
                </a:gridCol>
                <a:gridCol w="6416970">
                  <a:extLst>
                    <a:ext uri="{9D8B030D-6E8A-4147-A177-3AD203B41FA5}">
                      <a16:colId xmlns:a16="http://schemas.microsoft.com/office/drawing/2014/main" val="2648404099"/>
                    </a:ext>
                  </a:extLst>
                </a:gridCol>
              </a:tblGrid>
              <a:tr h="265091">
                <a:tc>
                  <a:txBody>
                    <a:bodyPr/>
                    <a:lstStyle/>
                    <a:p>
                      <a:pPr rtl="0"/>
                      <a:r>
                        <a:rPr lang="uk-UA"/>
                        <a:t>Функція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Опис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710602"/>
                  </a:ext>
                </a:extLst>
              </a:tr>
              <a:tr h="331556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Анімації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Ознайомлять учнів </a:t>
                      </a:r>
                      <a:r>
                        <a:rPr lang="uk-UA" dirty="0"/>
                        <a:t>з новими навичками та концепціями.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8835149"/>
                  </a:ext>
                </a:extLst>
              </a:tr>
              <a:tr h="37941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Відеоролики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dirty="0" smtClean="0"/>
                        <a:t>Ознайомлять учнів </a:t>
                      </a:r>
                      <a:r>
                        <a:rPr lang="uk-UA" dirty="0"/>
                        <a:t>з новими навичками та концепціями.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4576505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Питання для самоперевірки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dirty="0"/>
                        <a:t>Контрольні роботи по темах,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допоможуть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учням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оцінити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розуміння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змісту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курсу.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76586054"/>
                  </a:ext>
                </a:extLst>
              </a:tr>
              <a:tr h="178145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Інтерактивні завдання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dirty="0"/>
                        <a:t>Різноманітні формати,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допоможуть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учням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оцінити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розуміння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змісту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курсу.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4703549"/>
                  </a:ext>
                </a:extLst>
              </a:tr>
              <a:tr h="215293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Перевірка синтаксису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Невеликі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симуляції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які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допомагають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слухачам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виробити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практичні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навички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налаштування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режимі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командного рядка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Cisco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5331658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Завдання у PT</a:t>
                      </a:r>
                      <a:endParaRPr lang="uk-UA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just" rtl="0"/>
                      <a:r>
                        <a:rPr lang="uk-UA" dirty="0"/>
                        <a:t>Завдання з моделювання, призначені для вивчення, оволодіння, зміцнення та розширення навичок.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2713155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2215396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8442"/>
            <a:ext cx="8345488" cy="731837"/>
          </a:xfrm>
        </p:spPr>
        <p:txBody>
          <a:bodyPr/>
          <a:lstStyle/>
          <a:p>
            <a:pPr rtl="0"/>
            <a:r>
              <a:rPr lang="uk-UA" sz="1600" dirty="0"/>
              <a:t>Налаштування </a:t>
            </a:r>
            <a:r>
              <a:rPr lang="uk-UA" sz="1600" dirty="0" smtClean="0"/>
              <a:t>шлюзу за замовчуванням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 err="1"/>
              <a:t>Packet</a:t>
            </a:r>
            <a:r>
              <a:rPr lang="uk-UA" sz="2400" dirty="0"/>
              <a:t> </a:t>
            </a:r>
            <a:r>
              <a:rPr lang="uk-UA" sz="2400" dirty="0" err="1"/>
              <a:t>Tracer</a:t>
            </a:r>
            <a:r>
              <a:rPr lang="uk-UA" sz="2400" dirty="0"/>
              <a:t> — Усунення неполадок шлюзу за замовчуванням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2" y="1084018"/>
            <a:ext cx="7815004" cy="2478331"/>
          </a:xfrm>
        </p:spPr>
        <p:txBody>
          <a:bodyPr/>
          <a:lstStyle/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800" dirty="0">
                <a:solidFill>
                  <a:srgbClr val="000000"/>
                </a:solidFill>
              </a:rPr>
              <a:t>У цьому завданні у </a:t>
            </a:r>
            <a:r>
              <a:rPr lang="uk-UA" sz="1800" dirty="0" err="1">
                <a:solidFill>
                  <a:srgbClr val="000000"/>
                </a:solidFill>
              </a:rPr>
              <a:t>Packet</a:t>
            </a:r>
            <a:r>
              <a:rPr lang="uk-UA" sz="1800" dirty="0">
                <a:solidFill>
                  <a:srgbClr val="000000"/>
                </a:solidFill>
              </a:rPr>
              <a:t> </a:t>
            </a:r>
            <a:r>
              <a:rPr lang="uk-UA" sz="1800" dirty="0" err="1">
                <a:solidFill>
                  <a:srgbClr val="000000"/>
                </a:solidFill>
              </a:rPr>
              <a:t>Tracer</a:t>
            </a:r>
            <a:r>
              <a:rPr lang="uk-UA" sz="1800" dirty="0">
                <a:solidFill>
                  <a:srgbClr val="000000"/>
                </a:solidFill>
              </a:rPr>
              <a:t> потрібно виконати наступне: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Перевірити мережну документацію та використати тести для виявлення проблем.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Визначити відповідний спосіб вирішення конкретної проблеми.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Реалізувати цей спосіб вирішення.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Перевірити чи </a:t>
            </a:r>
            <a:r>
              <a:rPr lang="uk-UA" sz="1800" dirty="0" smtClean="0">
                <a:solidFill>
                  <a:srgbClr val="000000"/>
                </a:solidFill>
              </a:rPr>
              <a:t>проблеми </a:t>
            </a:r>
            <a:r>
              <a:rPr lang="uk-UA" sz="1800" dirty="0" err="1" smtClean="0">
                <a:solidFill>
                  <a:srgbClr val="000000"/>
                </a:solidFill>
              </a:rPr>
              <a:t>усунено</a:t>
            </a:r>
            <a:r>
              <a:rPr lang="uk-UA" sz="1800" dirty="0" smtClean="0">
                <a:solidFill>
                  <a:srgbClr val="000000"/>
                </a:solidFill>
              </a:rPr>
              <a:t>.</a:t>
            </a:r>
            <a:endParaRPr lang="uk-UA" sz="1800" dirty="0">
              <a:solidFill>
                <a:srgbClr val="000000"/>
              </a:solidFill>
            </a:endParaRP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Зафіксувати цей спосіб вирішення.</a:t>
            </a:r>
          </a:p>
        </p:txBody>
      </p:sp>
    </p:spTree>
    <p:extLst>
      <p:ext uri="{BB962C8B-B14F-4D97-AF65-F5344CB8AC3E}">
        <p14:creationId xmlns:p14="http://schemas.microsoft.com/office/powerpoint/2010/main" val="38481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6425" y="1747520"/>
            <a:ext cx="8280314" cy="970280"/>
          </a:xfrm>
        </p:spPr>
        <p:txBody>
          <a:bodyPr/>
          <a:lstStyle/>
          <a:p>
            <a:pPr rtl="0"/>
            <a:r>
              <a:rPr lang="uk-UA" sz="40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10.4 Практичне завдання з розділу та контрольна робота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599242"/>
      </p:ext>
    </p:extLst>
  </p:cSld>
  <p:clrMapOvr>
    <a:masterClrMapping/>
  </p:clrMapOvr>
  <p:transition spd="slow">
    <p:wip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400">
                <a:latin typeface="Arial" charset="0"/>
              </a:rPr>
              <a:t>Практичне завдання з розділу та контрольна робота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uk-UA">
                <a:latin typeface="Arial" charset="0"/>
              </a:rPr>
              <a:t>Відео – Відмінності мережних пристроїв: Частина 1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/>
              <a:t>У цьому відео будуть показані різні фізичні характеристики </a:t>
            </a:r>
            <a:r>
              <a:rPr lang="uk-UA" sz="1800" dirty="0" smtClean="0"/>
              <a:t>таких </a:t>
            </a:r>
            <a:r>
              <a:rPr lang="uk-UA" sz="1800" dirty="0"/>
              <a:t>пристроїв:</a:t>
            </a:r>
          </a:p>
          <a:p>
            <a:pPr marL="261937" lvl="2" rtl="0">
              <a:spcBef>
                <a:spcPts val="0"/>
              </a:spcBef>
              <a:spcAft>
                <a:spcPts val="0"/>
              </a:spcAft>
            </a:pPr>
            <a:r>
              <a:rPr lang="uk-UA" sz="1800" dirty="0"/>
              <a:t>Маршрутизатор </a:t>
            </a:r>
            <a:r>
              <a:rPr lang="uk-UA" sz="1800" dirty="0" err="1"/>
              <a:t>Cisco</a:t>
            </a:r>
            <a:r>
              <a:rPr lang="uk-UA" sz="1800" dirty="0"/>
              <a:t> серії 4000.</a:t>
            </a:r>
          </a:p>
          <a:p>
            <a:pPr marL="261937" lvl="2" rtl="0">
              <a:spcBef>
                <a:spcPts val="0"/>
              </a:spcBef>
              <a:spcAft>
                <a:spcPts val="0"/>
              </a:spcAft>
            </a:pPr>
            <a:r>
              <a:rPr lang="uk-UA" sz="1800" dirty="0"/>
              <a:t>Маршрутизатор </a:t>
            </a:r>
            <a:r>
              <a:rPr lang="uk-UA" sz="1800" dirty="0" err="1"/>
              <a:t>Cisco</a:t>
            </a:r>
            <a:r>
              <a:rPr lang="uk-UA" sz="1800" dirty="0"/>
              <a:t> серії 2900.</a:t>
            </a:r>
          </a:p>
          <a:p>
            <a:pPr marL="261937" lvl="2" rtl="0">
              <a:spcBef>
                <a:spcPts val="0"/>
              </a:spcBef>
              <a:spcAft>
                <a:spcPts val="0"/>
              </a:spcAft>
            </a:pPr>
            <a:r>
              <a:rPr lang="uk-UA" sz="1800" dirty="0"/>
              <a:t>Маршрутизатор </a:t>
            </a:r>
            <a:r>
              <a:rPr lang="uk-UA" sz="1800" dirty="0" err="1"/>
              <a:t>Cisco</a:t>
            </a:r>
            <a:r>
              <a:rPr lang="uk-UA" sz="1800" dirty="0"/>
              <a:t> серії 1900.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8999575"/>
      </p:ext>
    </p:extLst>
  </p:cSld>
  <p:clrMapOvr>
    <a:masterClrMapping/>
  </p:clrMapOvr>
  <p:transition spd="slow">
    <p:wip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400" dirty="0">
                <a:latin typeface="Arial" charset="0"/>
              </a:rPr>
              <a:t>Практичне завдання з розділу та контрольна робота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uk-UA" dirty="0">
                <a:latin typeface="Arial" charset="0"/>
              </a:rPr>
              <a:t>Відео – Відмінності мережних пристроїв: Частина 2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1800" dirty="0" smtClean="0"/>
              <a:t>Це відео демонструє різні </a:t>
            </a:r>
            <a:r>
              <a:rPr lang="uk-UA" sz="1800" dirty="0"/>
              <a:t>конфігурації на </a:t>
            </a:r>
            <a:r>
              <a:rPr lang="uk-UA" sz="1800" dirty="0" smtClean="0"/>
              <a:t>таких мережних </a:t>
            </a:r>
            <a:r>
              <a:rPr lang="uk-UA" sz="1800" dirty="0"/>
              <a:t>пристроях:</a:t>
            </a:r>
          </a:p>
          <a:p>
            <a:pPr marL="261937" lvl="2" rtl="0">
              <a:spcBef>
                <a:spcPts val="0"/>
              </a:spcBef>
              <a:spcAft>
                <a:spcPts val="0"/>
              </a:spcAft>
            </a:pPr>
            <a:r>
              <a:rPr lang="uk-UA" sz="1800" dirty="0"/>
              <a:t>Маршрутизатор </a:t>
            </a:r>
            <a:r>
              <a:rPr lang="uk-UA" sz="1800" dirty="0" err="1"/>
              <a:t>Cisco</a:t>
            </a:r>
            <a:r>
              <a:rPr lang="uk-UA" sz="1800" dirty="0"/>
              <a:t> серії 4000.</a:t>
            </a:r>
          </a:p>
          <a:p>
            <a:pPr marL="261937" lvl="2" rtl="0">
              <a:spcBef>
                <a:spcPts val="0"/>
              </a:spcBef>
              <a:spcAft>
                <a:spcPts val="0"/>
              </a:spcAft>
            </a:pPr>
            <a:r>
              <a:rPr lang="uk-UA" sz="1800" dirty="0"/>
              <a:t>Маршрутизатор </a:t>
            </a:r>
            <a:r>
              <a:rPr lang="uk-UA" sz="1800" dirty="0" err="1"/>
              <a:t>Cisco</a:t>
            </a:r>
            <a:r>
              <a:rPr lang="uk-UA" sz="1800" dirty="0"/>
              <a:t> серії 2900.</a:t>
            </a:r>
          </a:p>
          <a:p>
            <a:pPr marL="261937" lvl="2" rtl="0">
              <a:spcBef>
                <a:spcPts val="0"/>
              </a:spcBef>
              <a:spcAft>
                <a:spcPts val="0"/>
              </a:spcAft>
            </a:pPr>
            <a:r>
              <a:rPr lang="uk-UA" sz="1800" dirty="0"/>
              <a:t>Маршрутизатор </a:t>
            </a:r>
            <a:r>
              <a:rPr lang="uk-UA" sz="1800" dirty="0" err="1"/>
              <a:t>Cisco</a:t>
            </a:r>
            <a:r>
              <a:rPr lang="uk-UA" sz="1800" dirty="0"/>
              <a:t> серії 1900.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18875856"/>
      </p:ext>
    </p:extLst>
  </p:cSld>
  <p:clrMapOvr>
    <a:masterClrMapping/>
  </p:clrMapOvr>
  <p:transition spd="slow">
    <p:wip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345488" cy="731837"/>
          </a:xfrm>
        </p:spPr>
        <p:txBody>
          <a:bodyPr/>
          <a:lstStyle/>
          <a:p>
            <a:pPr rtl="0"/>
            <a:r>
              <a:rPr lang="uk-UA" sz="1600"/>
              <a:t>Налаштування початкових параметрів маршрутизатора</a:t>
            </a:r>
            <a:r>
              <a:rPr lang="en-US" dirty="0"/>
              <a:t/>
            </a:r>
            <a:br>
              <a:rPr lang="en-US" dirty="0"/>
            </a:br>
            <a:r>
              <a:rPr lang="uk-UA" sz="2400"/>
              <a:t>Packet Tracer – Базові налаштування пристрою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246" y="855418"/>
            <a:ext cx="7815004" cy="2478331"/>
          </a:xfrm>
        </p:spPr>
        <p:txBody>
          <a:bodyPr/>
          <a:lstStyle/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800" dirty="0">
                <a:solidFill>
                  <a:srgbClr val="000000"/>
                </a:solidFill>
              </a:rPr>
              <a:t>У цьому завданні у </a:t>
            </a:r>
            <a:r>
              <a:rPr lang="uk-UA" sz="1800" dirty="0" err="1">
                <a:solidFill>
                  <a:srgbClr val="000000"/>
                </a:solidFill>
              </a:rPr>
              <a:t>Packet</a:t>
            </a:r>
            <a:r>
              <a:rPr lang="uk-UA" sz="1800" dirty="0">
                <a:solidFill>
                  <a:srgbClr val="000000"/>
                </a:solidFill>
              </a:rPr>
              <a:t> </a:t>
            </a:r>
            <a:r>
              <a:rPr lang="uk-UA" sz="1800" dirty="0" err="1">
                <a:solidFill>
                  <a:srgbClr val="000000"/>
                </a:solidFill>
              </a:rPr>
              <a:t>Tracer</a:t>
            </a:r>
            <a:r>
              <a:rPr lang="uk-UA" sz="1800" dirty="0">
                <a:solidFill>
                  <a:srgbClr val="000000"/>
                </a:solidFill>
              </a:rPr>
              <a:t> потрібно виконати наступне: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Заповнити мережну документацію.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800" dirty="0" smtClean="0">
                <a:solidFill>
                  <a:srgbClr val="000000"/>
                </a:solidFill>
              </a:rPr>
              <a:t>Виконати базові </a:t>
            </a:r>
            <a:r>
              <a:rPr lang="uk-UA" sz="1800" dirty="0">
                <a:solidFill>
                  <a:srgbClr val="000000"/>
                </a:solidFill>
              </a:rPr>
              <a:t>налаштування на маршрутизаторі і комутаторі.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Перевірити зв'язок та усунути будь-які проблеми.</a:t>
            </a:r>
          </a:p>
        </p:txBody>
      </p:sp>
    </p:spTree>
    <p:extLst>
      <p:ext uri="{BB962C8B-B14F-4D97-AF65-F5344CB8AC3E}">
        <p14:creationId xmlns:p14="http://schemas.microsoft.com/office/powerpoint/2010/main" val="1122009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0693879-5816-3444-9D50-A12F1F37F5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5242" y="1168239"/>
            <a:ext cx="7815004" cy="2478331"/>
          </a:xfrm>
        </p:spPr>
        <p:txBody>
          <a:bodyPr/>
          <a:lstStyle/>
          <a:p>
            <a:pPr marL="0" indent="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</a:pPr>
            <a:r>
              <a:rPr lang="uk-UA" sz="1800" dirty="0">
                <a:solidFill>
                  <a:srgbClr val="000000"/>
                </a:solidFill>
              </a:rPr>
              <a:t>У цій лабораторній роботі потрібно виконати наступні завдання: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Налаштувати топологію та </a:t>
            </a:r>
            <a:r>
              <a:rPr lang="uk-UA" sz="1800" dirty="0" err="1">
                <a:solidFill>
                  <a:srgbClr val="000000"/>
                </a:solidFill>
              </a:rPr>
              <a:t>ініціалізувати</a:t>
            </a:r>
            <a:r>
              <a:rPr lang="uk-UA" sz="1800" dirty="0">
                <a:solidFill>
                  <a:srgbClr val="000000"/>
                </a:solidFill>
              </a:rPr>
              <a:t> пристрої.</a:t>
            </a: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Налаштувати пристрої та перевірити </a:t>
            </a:r>
            <a:r>
              <a:rPr lang="uk-UA" sz="1800" dirty="0" smtClean="0">
                <a:solidFill>
                  <a:srgbClr val="000000"/>
                </a:solidFill>
              </a:rPr>
              <a:t>з</a:t>
            </a:r>
            <a:r>
              <a:rPr lang="en-US" sz="1800" dirty="0" smtClean="0">
                <a:solidFill>
                  <a:srgbClr val="000000"/>
                </a:solidFill>
              </a:rPr>
              <a:t>’</a:t>
            </a:r>
            <a:r>
              <a:rPr lang="uk-UA" sz="1800" dirty="0" smtClean="0">
                <a:solidFill>
                  <a:srgbClr val="000000"/>
                </a:solidFill>
              </a:rPr>
              <a:t>єднання.</a:t>
            </a:r>
            <a:endParaRPr lang="uk-UA" sz="1800" dirty="0">
              <a:solidFill>
                <a:srgbClr val="000000"/>
              </a:solidFill>
            </a:endParaRPr>
          </a:p>
          <a:p>
            <a:pPr marL="285750" indent="-285750" algn="l" defTabSz="684213" rtl="0" fontAlgn="base"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Arial" panose="020B0604020202020204" pitchFamily="34" charset="0"/>
              <a:buChar char="•"/>
            </a:pPr>
            <a:r>
              <a:rPr lang="uk-UA" sz="1800" dirty="0">
                <a:solidFill>
                  <a:srgbClr val="000000"/>
                </a:solidFill>
              </a:rPr>
              <a:t>Відобразити інформацію про пристрій.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02AA8F8-1E43-384B-8982-C0BB94049B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5242" y="192505"/>
            <a:ext cx="8345488" cy="731837"/>
          </a:xfrm>
        </p:spPr>
        <p:txBody>
          <a:bodyPr/>
          <a:lstStyle/>
          <a:p>
            <a:pPr rtl="0"/>
            <a:r>
              <a:rPr lang="uk-UA" sz="1600" dirty="0"/>
              <a:t>Налаштування початкових параметрів маршрутизатора</a:t>
            </a:r>
            <a:r>
              <a:rPr lang="en-US" dirty="0"/>
              <a:t/>
            </a:r>
            <a:br>
              <a:rPr lang="en-US" dirty="0"/>
            </a:br>
            <a:r>
              <a:rPr lang="uk-UA" sz="2400" dirty="0"/>
              <a:t>Лабораторна робота — Побудова мережі з комутатором та маршрутизатором</a:t>
            </a:r>
          </a:p>
        </p:txBody>
      </p:sp>
    </p:spTree>
    <p:extLst>
      <p:ext uri="{BB962C8B-B14F-4D97-AF65-F5344CB8AC3E}">
        <p14:creationId xmlns:p14="http://schemas.microsoft.com/office/powerpoint/2010/main" val="42365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c="http://schemas.openxmlformats.org/drawingml/2006/chart" xmlns:c15="http://schemas.microsoft.com/office/drawing/2012/chart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400">
                <a:latin typeface="Arial" charset="0"/>
              </a:rPr>
              <a:t>Практичне завдання з розділу та контрольна робота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uk-UA">
                <a:latin typeface="Arial" charset="0"/>
              </a:rPr>
              <a:t>Що ми вивчили у цьому розділі?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Завдання, які слід виконати під час початкового налаштування маршрутизатора.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Налаштування назви пристрою.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Захист доступу до привілейованого режиму EXEC.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Захист доступу до користувацького режиму EXEC.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Захист віддаленого доступу до </a:t>
            </a:r>
            <a:r>
              <a:rPr lang="uk-UA" sz="1600" dirty="0" err="1"/>
              <a:t>Telnet</a:t>
            </a:r>
            <a:r>
              <a:rPr lang="uk-UA" sz="1600" dirty="0"/>
              <a:t> / SSH.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Захист усіх паролів у конфігураційному файлі.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Налаштування попередження.</a:t>
            </a:r>
          </a:p>
          <a:p>
            <a:pPr lvl="1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Збереження конфігурації.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Для того, щоб мати доступ до маршрутизаторів, необхідно налаштувати </a:t>
            </a:r>
            <a:r>
              <a:rPr lang="uk-UA" sz="1600" dirty="0" smtClean="0"/>
              <a:t>їх </a:t>
            </a:r>
            <a:r>
              <a:rPr lang="uk-UA" sz="1600" dirty="0"/>
              <a:t>інтерфейси.</a:t>
            </a:r>
          </a:p>
          <a:p>
            <a:pPr lvl="1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600" dirty="0"/>
              <a:t>Команда </a:t>
            </a:r>
            <a:r>
              <a:rPr lang="uk-UA" sz="1600" b="1" dirty="0" err="1"/>
              <a:t>no</a:t>
            </a:r>
            <a:r>
              <a:rPr lang="uk-UA" sz="1600" b="1" dirty="0"/>
              <a:t> </a:t>
            </a:r>
            <a:r>
              <a:rPr lang="uk-UA" sz="1600" b="1" dirty="0" err="1"/>
              <a:t>shutdown</a:t>
            </a:r>
            <a:r>
              <a:rPr lang="uk-UA" sz="1600" dirty="0"/>
              <a:t> використовується для активації інтерфейсу. </a:t>
            </a:r>
            <a:r>
              <a:rPr lang="uk-UA" sz="1600" dirty="0" smtClean="0"/>
              <a:t>Окрім того, інтерфейс повинен бути під</a:t>
            </a:r>
            <a:r>
              <a:rPr lang="en-US" sz="1600" dirty="0" smtClean="0"/>
              <a:t>’</a:t>
            </a:r>
            <a:r>
              <a:rPr lang="uk-UA" sz="1600" dirty="0" err="1" smtClean="0"/>
              <a:t>єднаний</a:t>
            </a:r>
            <a:r>
              <a:rPr lang="uk-UA" sz="1600" dirty="0" smtClean="0"/>
              <a:t> до </a:t>
            </a:r>
            <a:r>
              <a:rPr lang="uk-UA" sz="1600" dirty="0"/>
              <a:t>іншого пристрою, наприклад, комутатора або маршрутизатора, для </a:t>
            </a:r>
            <a:r>
              <a:rPr lang="uk-UA" sz="1600" dirty="0" smtClean="0"/>
              <a:t>забезпечення активності на фізичному рівні. </a:t>
            </a:r>
            <a:r>
              <a:rPr lang="uk-UA" sz="1600" dirty="0"/>
              <a:t>Існує </a:t>
            </a:r>
            <a:r>
              <a:rPr lang="uk-UA" sz="1600" dirty="0" smtClean="0"/>
              <a:t>низка команд</a:t>
            </a:r>
            <a:r>
              <a:rPr lang="uk-UA" sz="1600" dirty="0"/>
              <a:t>, які можуть бути використані для перевірки конфігурації інтерфейсу: </a:t>
            </a:r>
            <a:r>
              <a:rPr lang="uk-UA" sz="1600" b="1" dirty="0" err="1"/>
              <a:t>show</a:t>
            </a:r>
            <a:r>
              <a:rPr lang="uk-UA" sz="1600" b="1" dirty="0"/>
              <a:t> </a:t>
            </a:r>
            <a:r>
              <a:rPr lang="uk-UA" sz="1600" b="1" dirty="0" err="1"/>
              <a:t>ip</a:t>
            </a:r>
            <a:r>
              <a:rPr lang="uk-UA" sz="1600" b="1" dirty="0"/>
              <a:t> </a:t>
            </a:r>
            <a:r>
              <a:rPr lang="uk-UA" sz="1600" b="1" dirty="0" err="1"/>
              <a:t>interface</a:t>
            </a:r>
            <a:r>
              <a:rPr lang="uk-UA" sz="1600" b="1" dirty="0"/>
              <a:t> </a:t>
            </a:r>
            <a:r>
              <a:rPr lang="uk-UA" sz="1600" b="1" dirty="0" err="1"/>
              <a:t>brief</a:t>
            </a:r>
            <a:r>
              <a:rPr lang="uk-UA" sz="1600" dirty="0"/>
              <a:t> та </a:t>
            </a:r>
            <a:r>
              <a:rPr lang="uk-UA" sz="1600" b="1" dirty="0" err="1"/>
              <a:t>show</a:t>
            </a:r>
            <a:r>
              <a:rPr lang="uk-UA" sz="1600" b="1" dirty="0"/>
              <a:t> ipv6 </a:t>
            </a:r>
            <a:r>
              <a:rPr lang="uk-UA" sz="1600" b="1" dirty="0" err="1"/>
              <a:t>interface</a:t>
            </a:r>
            <a:r>
              <a:rPr lang="uk-UA" sz="1600" b="1" dirty="0"/>
              <a:t> </a:t>
            </a:r>
            <a:r>
              <a:rPr lang="uk-UA" sz="1600" b="1" dirty="0" err="1"/>
              <a:t>brief</a:t>
            </a:r>
            <a:r>
              <a:rPr lang="uk-UA" sz="1600" dirty="0"/>
              <a:t>, </a:t>
            </a:r>
            <a:r>
              <a:rPr lang="uk-UA" sz="1600" b="1" dirty="0" err="1" smtClean="0"/>
              <a:t>show</a:t>
            </a:r>
            <a:r>
              <a:rPr lang="uk-UA" sz="1600" b="1" dirty="0" smtClean="0"/>
              <a:t> </a:t>
            </a:r>
            <a:r>
              <a:rPr lang="uk-UA" sz="1600" b="1" dirty="0" err="1"/>
              <a:t>ip</a:t>
            </a:r>
            <a:r>
              <a:rPr lang="uk-UA" sz="1600" b="1" dirty="0"/>
              <a:t> </a:t>
            </a:r>
            <a:r>
              <a:rPr lang="uk-UA" sz="1600" b="1" dirty="0" err="1"/>
              <a:t>route</a:t>
            </a:r>
            <a:r>
              <a:rPr lang="uk-UA" sz="1600" dirty="0"/>
              <a:t> та </a:t>
            </a:r>
            <a:r>
              <a:rPr lang="uk-UA" sz="1600" b="1" dirty="0" err="1"/>
              <a:t>show</a:t>
            </a:r>
            <a:r>
              <a:rPr lang="uk-UA" sz="1600" b="1" dirty="0"/>
              <a:t> ipv6 </a:t>
            </a:r>
            <a:r>
              <a:rPr lang="uk-UA" sz="1600" b="1" dirty="0" err="1"/>
              <a:t>route</a:t>
            </a:r>
            <a:r>
              <a:rPr lang="uk-UA" sz="1600" dirty="0"/>
              <a:t>, а також </a:t>
            </a:r>
            <a:r>
              <a:rPr lang="uk-UA" sz="1600" b="1" dirty="0" err="1"/>
              <a:t>show</a:t>
            </a:r>
            <a:r>
              <a:rPr lang="uk-UA" sz="1600" b="1" dirty="0"/>
              <a:t> </a:t>
            </a:r>
            <a:r>
              <a:rPr lang="uk-UA" sz="1600" b="1" dirty="0" err="1"/>
              <a:t>interfaces</a:t>
            </a:r>
            <a:r>
              <a:rPr lang="uk-UA" sz="1600" dirty="0"/>
              <a:t>, </a:t>
            </a:r>
            <a:r>
              <a:rPr lang="uk-UA" sz="1600" b="1" dirty="0" err="1"/>
              <a:t>show</a:t>
            </a:r>
            <a:r>
              <a:rPr lang="uk-UA" sz="1600" b="1" dirty="0"/>
              <a:t> </a:t>
            </a:r>
            <a:r>
              <a:rPr lang="uk-UA" sz="1600" b="1" dirty="0" err="1"/>
              <a:t>ip</a:t>
            </a:r>
            <a:r>
              <a:rPr lang="uk-UA" sz="1600" b="1" dirty="0"/>
              <a:t> </a:t>
            </a:r>
            <a:r>
              <a:rPr lang="uk-UA" sz="1600" b="1" dirty="0" err="1"/>
              <a:t>interface</a:t>
            </a:r>
            <a:r>
              <a:rPr lang="uk-UA" sz="1600" dirty="0"/>
              <a:t> та </a:t>
            </a:r>
            <a:r>
              <a:rPr lang="uk-UA" sz="1600" b="1" dirty="0" err="1"/>
              <a:t>show</a:t>
            </a:r>
            <a:r>
              <a:rPr lang="uk-UA" sz="1600" b="1" dirty="0"/>
              <a:t> ipv6 </a:t>
            </a:r>
            <a:r>
              <a:rPr lang="uk-UA" sz="1600" b="1" dirty="0" err="1"/>
              <a:t>interface</a:t>
            </a:r>
            <a:r>
              <a:rPr lang="uk-UA" sz="1600" b="1" dirty="0"/>
              <a:t>.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5352519"/>
      </p:ext>
    </p:extLst>
  </p:cSld>
  <p:clrMapOvr>
    <a:masterClrMapping/>
  </p:clrMapOvr>
  <p:transition spd="slow">
    <p:wip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sz="1400" dirty="0">
                <a:latin typeface="Arial" charset="0"/>
              </a:rPr>
              <a:t>Практичне завдання з розділу та контрольна робота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uk-UA" dirty="0">
                <a:latin typeface="Arial" charset="0"/>
              </a:rPr>
              <a:t>Що ми вивчили у цьому розділі </a:t>
            </a:r>
            <a:r>
              <a:rPr lang="uk-UA" dirty="0" smtClean="0">
                <a:latin typeface="Arial" charset="0"/>
              </a:rPr>
              <a:t>(Продовж</a:t>
            </a:r>
            <a:r>
              <a:rPr lang="uk-UA" dirty="0">
                <a:latin typeface="Arial" charset="0"/>
              </a:rPr>
              <a:t>.)?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AC22E0C-A8B9-7D4B-BC8E-95F5947642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800" dirty="0"/>
              <a:t>Для того, щоб кінцевий пристрій мав доступ до інших мереж, </a:t>
            </a:r>
            <a:r>
              <a:rPr lang="uk-UA" sz="1800" dirty="0" smtClean="0"/>
              <a:t>на ньому потрібно </a:t>
            </a:r>
            <a:r>
              <a:rPr lang="uk-UA" sz="1800" dirty="0"/>
              <a:t>налаштувати шлюз за замовчуванням.</a:t>
            </a:r>
          </a:p>
          <a:p>
            <a:pPr lvl="1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800" dirty="0"/>
              <a:t>IP-адреса </a:t>
            </a:r>
            <a:r>
              <a:rPr lang="uk-UA" sz="1800" dirty="0" err="1"/>
              <a:t>хоста</a:t>
            </a:r>
            <a:r>
              <a:rPr lang="uk-UA" sz="1800" dirty="0"/>
              <a:t> та адреса інтерфейсу маршрутизатора повинні </a:t>
            </a:r>
            <a:r>
              <a:rPr lang="uk-UA" sz="1800" dirty="0" smtClean="0"/>
              <a:t>перебувати в </a:t>
            </a:r>
            <a:r>
              <a:rPr lang="uk-UA" sz="1800" dirty="0"/>
              <a:t>одній мережі.</a:t>
            </a:r>
          </a:p>
          <a:p>
            <a:pPr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800" dirty="0"/>
              <a:t>Для віддаленого керування комутатором з іншої мережі на ньому потрібно налаштувати адресу шлюзу за замовчуванням.</a:t>
            </a:r>
          </a:p>
          <a:p>
            <a:pPr lvl="1" algn="just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1800" dirty="0"/>
              <a:t>Щоб налаштувати шлюз за замовчуванням IPv4 на комутаторі, </a:t>
            </a:r>
            <a:r>
              <a:rPr lang="uk-UA" sz="1800" dirty="0" smtClean="0"/>
              <a:t>використовуйте команду </a:t>
            </a:r>
            <a:r>
              <a:rPr lang="uk-UA" sz="1800" dirty="0"/>
              <a:t>режиму глобальної конфігурації </a:t>
            </a:r>
            <a:r>
              <a:rPr lang="uk-UA" sz="1800" b="1" dirty="0" err="1"/>
              <a:t>ip</a:t>
            </a:r>
            <a:r>
              <a:rPr lang="uk-UA" sz="1800" b="1" dirty="0"/>
              <a:t> </a:t>
            </a:r>
            <a:r>
              <a:rPr lang="uk-UA" sz="1800" b="1" dirty="0" err="1"/>
              <a:t>default-gateway</a:t>
            </a:r>
            <a:r>
              <a:rPr lang="uk-UA" sz="1800" b="1" dirty="0"/>
              <a:t> </a:t>
            </a:r>
            <a:r>
              <a:rPr lang="uk-UA" sz="1800" dirty="0"/>
              <a:t> </a:t>
            </a:r>
            <a:r>
              <a:rPr lang="uk-UA" sz="1800" i="1" dirty="0" err="1"/>
              <a:t>ip-address</a:t>
            </a:r>
            <a:r>
              <a:rPr lang="uk-UA" sz="1800" dirty="0"/>
              <a:t>.</a:t>
            </a:r>
          </a:p>
          <a:p>
            <a:endParaRPr lang="en-US" sz="1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9109726"/>
      </p:ext>
    </p:extLst>
  </p:cSld>
  <p:clrMapOvr>
    <a:masterClrMapping/>
  </p:clrMapOvr>
  <p:transition spd="slow">
    <p:wip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2"/>
          <p:cNvSpPr>
            <a:spLocks noGrp="1" noChangeArrowheads="1"/>
          </p:cNvSpPr>
          <p:nvPr>
            <p:ph type="title"/>
          </p:nvPr>
        </p:nvSpPr>
        <p:spPr>
          <a:xfrm>
            <a:off x="1" y="41394"/>
            <a:ext cx="9144000" cy="609056"/>
          </a:xfrm>
        </p:spPr>
        <p:txBody>
          <a:bodyPr/>
          <a:lstStyle/>
          <a:p>
            <a:pPr rtl="0" eaLnBrk="1" hangingPunct="1"/>
            <a:r>
              <a:rPr lang="uk-UA" sz="1400" dirty="0">
                <a:latin typeface="Arial" charset="0"/>
              </a:rPr>
              <a:t>Розділ 10: Базові налаштування маршрутизатора</a:t>
            </a:r>
            <a:r>
              <a:rPr lang="en-US" dirty="0">
                <a:latin typeface="Arial" charset="0"/>
              </a:rPr>
              <a:t/>
            </a:r>
            <a:br>
              <a:rPr lang="en-US" dirty="0">
                <a:latin typeface="Arial" charset="0"/>
              </a:rPr>
            </a:br>
            <a:r>
              <a:rPr lang="uk-UA" dirty="0">
                <a:latin typeface="Arial" charset="0"/>
              </a:rPr>
              <a:t>Нові терміни та команди</a:t>
            </a:r>
          </a:p>
        </p:txBody>
      </p:sp>
      <p:graphicFrame>
        <p:nvGraphicFramePr>
          <p:cNvPr id="6" name="Table 9">
            <a:extLst>
              <a:ext uri="{FF2B5EF4-FFF2-40B4-BE49-F238E27FC236}">
                <a16:creationId xmlns:a16="http://schemas.microsoft.com/office/drawing/2014/main" id="{C2187D21-D66C-4895-A65D-7270601A287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52989341"/>
              </p:ext>
            </p:extLst>
          </p:nvPr>
        </p:nvGraphicFramePr>
        <p:xfrm>
          <a:off x="144463" y="798513"/>
          <a:ext cx="8853486" cy="28651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853486">
                  <a:extLst>
                    <a:ext uri="{9D8B030D-6E8A-4147-A177-3AD203B41FA5}">
                      <a16:colId xmlns:a16="http://schemas.microsoft.com/office/drawing/2014/main" val="327085443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85750" indent="-285750" rtl="0">
                        <a:buFont typeface="Arial" panose="020B0604020202020204" pitchFamily="34" charset="0"/>
                        <a:buChar char="•"/>
                      </a:pPr>
                      <a:r>
                        <a:rPr lang="uk-UA" b="1">
                          <a:solidFill>
                            <a:srgbClr val="000000"/>
                          </a:solidFill>
                        </a:rPr>
                        <a:t>show ip interface brief</a:t>
                      </a:r>
                    </a:p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b="1">
                          <a:solidFill>
                            <a:srgbClr val="000000"/>
                          </a:solidFill>
                        </a:rPr>
                        <a:t>show ipv6 interface brief</a:t>
                      </a:r>
                    </a:p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b="1">
                          <a:solidFill>
                            <a:srgbClr val="000000"/>
                          </a:solidFill>
                        </a:rPr>
                        <a:t>show ip route</a:t>
                      </a:r>
                    </a:p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b="1">
                          <a:solidFill>
                            <a:srgbClr val="000000"/>
                          </a:solidFill>
                        </a:rPr>
                        <a:t>show ipv6 route</a:t>
                      </a:r>
                    </a:p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b="1">
                          <a:solidFill>
                            <a:srgbClr val="000000"/>
                          </a:solidFill>
                        </a:rPr>
                        <a:t>show interfaces</a:t>
                      </a:r>
                    </a:p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b="1">
                          <a:solidFill>
                            <a:srgbClr val="000000"/>
                          </a:solidFill>
                        </a:rPr>
                        <a:t>show ip interface</a:t>
                      </a:r>
                    </a:p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b="1">
                          <a:solidFill>
                            <a:srgbClr val="000000"/>
                          </a:solidFill>
                        </a:rPr>
                        <a:t>show ipv6 interface</a:t>
                      </a:r>
                    </a:p>
                    <a:p>
                      <a:pPr marL="285750" marR="0" lvl="0" indent="-28575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b="1">
                          <a:solidFill>
                            <a:srgbClr val="000000"/>
                          </a:solidFill>
                        </a:rPr>
                        <a:t>ip default-gateway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en-US" b="0" dirty="0">
                        <a:solidFill>
                          <a:srgbClr val="000000"/>
                        </a:solidFill>
                      </a:endParaRP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  <a:p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8796709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3271745509"/>
      </p:ext>
    </p:extLst>
  </p:cSld>
  <p:clrMapOvr>
    <a:masterClrMapping/>
  </p:clrMapOvr>
  <p:transition spd="slow">
    <p:wip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4190828277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2D10C50B-ED86-4E5D-BD0F-658911DFEF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5285"/>
            <a:ext cx="9144000" cy="757238"/>
          </a:xfrm>
        </p:spPr>
        <p:txBody>
          <a:bodyPr/>
          <a:lstStyle/>
          <a:p>
            <a:pPr rtl="0"/>
            <a:r>
              <a:rPr lang="uk-UA" dirty="0"/>
              <a:t>Чого очікувати у цьому розділі </a:t>
            </a:r>
            <a:r>
              <a:rPr lang="uk-UA" dirty="0" smtClean="0"/>
              <a:t>(Продовж</a:t>
            </a:r>
            <a:r>
              <a:rPr lang="uk-UA" dirty="0"/>
              <a:t>.)</a:t>
            </a: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031D3D35-BC84-421A-A5F0-48081A310F8E}"/>
              </a:ext>
            </a:extLst>
          </p:cNvPr>
          <p:cNvSpPr txBox="1">
            <a:spLocks/>
          </p:cNvSpPr>
          <p:nvPr/>
        </p:nvSpPr>
        <p:spPr bwMode="auto">
          <a:xfrm>
            <a:off x="106756" y="668963"/>
            <a:ext cx="8853286" cy="346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182880" bIns="45720" numCol="1" anchor="t" anchorCtr="0" compatLnSpc="1">
            <a:prstTxWarp prst="textNoShape">
              <a:avLst/>
            </a:prstTxWarp>
          </a:bodyPr>
          <a:lstStyle>
            <a:lvl1pPr marL="169863" indent="-169863" algn="l" defTabSz="684213" rtl="0" eaLnBrk="1" fontAlgn="base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SzPct val="90000"/>
              <a:buFont typeface="Wingdings" panose="05000000000000000000" pitchFamily="2" charset="2"/>
              <a:buChar char="§"/>
              <a:defRPr lang="en-US" sz="15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1pPr>
            <a:lvl2pPr marL="358775" indent="-215900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tx2"/>
              </a:buClr>
              <a:buFont typeface="Arial" charset="0"/>
              <a:buChar char="•"/>
              <a:defRPr lang="en-US" sz="14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2pPr>
            <a:lvl3pPr marL="431800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2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3pPr>
            <a:lvl4pPr marL="503238" indent="-169863" algn="l" defTabSz="684213" rtl="0" eaLnBrk="1" fontAlgn="base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 typeface="Arial" charset="0"/>
              <a:buChar char="•"/>
              <a:defRPr lang="en-US" sz="1100" kern="1200">
                <a:solidFill>
                  <a:srgbClr val="000000"/>
                </a:solidFill>
                <a:latin typeface="+mn-lt"/>
                <a:ea typeface="ＭＳ Ｐゴシック" charset="0"/>
                <a:cs typeface="CiscoSans"/>
              </a:defRPr>
            </a:lvl4pPr>
            <a:lvl5pPr marL="574675" indent="-169863" algn="l" defTabSz="684213" rtl="0" eaLnBrk="1" fontAlgn="base" hangingPunct="1">
              <a:lnSpc>
                <a:spcPct val="95000"/>
              </a:lnSpc>
              <a:spcBef>
                <a:spcPts val="625"/>
              </a:spcBef>
              <a:spcAft>
                <a:spcPct val="0"/>
              </a:spcAft>
              <a:buFont typeface="Arial" charset="0"/>
              <a:buChar char="•"/>
              <a:defRPr lang="en-US" sz="1100" kern="1200" dirty="0">
                <a:solidFill>
                  <a:schemeClr val="tx1"/>
                </a:solidFill>
                <a:latin typeface="+mn-lt"/>
                <a:ea typeface="ＭＳ Ｐゴシック" charset="0"/>
                <a:cs typeface="CiscoSans"/>
              </a:defRPr>
            </a:lvl5pPr>
            <a:lvl6pPr marL="863856" indent="-171445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9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935844" indent="-171422" algn="l" defTabSz="685777" rtl="0" eaLnBrk="1" latinLnBrk="0" hangingPunct="1">
              <a:spcBef>
                <a:spcPts val="600"/>
              </a:spcBef>
              <a:buFont typeface="Arial" pitchFamily="34" charset="0"/>
              <a:buChar char="•"/>
              <a:defRPr sz="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220" indent="0" algn="l" defTabSz="685777" rtl="0" eaLnBrk="1" latinLnBrk="0" hangingPunct="1">
              <a:spcBef>
                <a:spcPct val="20000"/>
              </a:spcBef>
              <a:buFont typeface="Arial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553" indent="-171445" algn="l" defTabSz="68577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0"/>
            <a:r>
              <a:rPr lang="uk-UA"/>
              <a:t>Для полегшення навчання цей розділ може містити такі елементи: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Font typeface="Wingdings" panose="05000000000000000000" pitchFamily="2" charset="2"/>
              <a:buNone/>
            </a:pPr>
            <a:endParaRPr lang="en-US" dirty="0"/>
          </a:p>
        </p:txBody>
      </p:sp>
      <p:graphicFrame>
        <p:nvGraphicFramePr>
          <p:cNvPr id="7" name="Content Placeholder 3">
            <a:extLst>
              <a:ext uri="{FF2B5EF4-FFF2-40B4-BE49-F238E27FC236}">
                <a16:creationId xmlns:a16="http://schemas.microsoft.com/office/drawing/2014/main" id="{DDD52CCD-9D1E-4CC4-815A-A5967A0831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43662883"/>
              </p:ext>
            </p:extLst>
          </p:nvPr>
        </p:nvGraphicFramePr>
        <p:xfrm>
          <a:off x="273090" y="1218320"/>
          <a:ext cx="8595235" cy="22955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1093">
                  <a:extLst>
                    <a:ext uri="{9D8B030D-6E8A-4147-A177-3AD203B41FA5}">
                      <a16:colId xmlns:a16="http://schemas.microsoft.com/office/drawing/2014/main" val="3215831619"/>
                    </a:ext>
                  </a:extLst>
                </a:gridCol>
                <a:gridCol w="6144142">
                  <a:extLst>
                    <a:ext uri="{9D8B030D-6E8A-4147-A177-3AD203B41FA5}">
                      <a16:colId xmlns:a16="http://schemas.microsoft.com/office/drawing/2014/main" val="276475465"/>
                    </a:ext>
                  </a:extLst>
                </a:gridCol>
              </a:tblGrid>
              <a:tr h="265091">
                <a:tc>
                  <a:txBody>
                    <a:bodyPr/>
                    <a:lstStyle/>
                    <a:p>
                      <a:pPr algn="ctr" rtl="0" fontAlgn="b"/>
                      <a:r>
                        <a:rPr lang="uk-UA" sz="1400" b="1" i="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Функція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uk-UA" dirty="0"/>
                        <a:t>Опис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8427975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Практичні лабораторні роботи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Лабораторні </a:t>
                      </a:r>
                      <a:r>
                        <a:rPr lang="uk-UA" dirty="0" smtClean="0"/>
                        <a:t>роботи</a:t>
                      </a:r>
                      <a:r>
                        <a:rPr lang="uk-UA" baseline="0" dirty="0" smtClean="0"/>
                        <a:t> для виконання на </a:t>
                      </a:r>
                      <a:r>
                        <a:rPr lang="uk-UA" dirty="0" smtClean="0"/>
                        <a:t>реальному </a:t>
                      </a:r>
                      <a:r>
                        <a:rPr lang="uk-UA" dirty="0"/>
                        <a:t>обладнанні.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58594367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marL="0" marR="0" lvl="0" indent="0" algn="l" defTabSz="685777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Завдання для виконання в аудиторії</a:t>
                      </a:r>
                    </a:p>
                    <a:p>
                      <a:pPr algn="l" fontAlgn="b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Їх можна знайти на сторінці Ресурсів інструктора. Завдання для виконання в аудиторії розроблені для полегшення навчання, проведення обговорень і організації співпраці </a:t>
                      </a:r>
                      <a:r>
                        <a:rPr lang="uk-UA" dirty="0" smtClean="0"/>
                        <a:t>під час занять.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5566603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Контрольні роботи з Розділів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Самооцінювання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що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охоплює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поняття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і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навички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засвоєні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протягом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вивчення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низки тем,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поданих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 </a:t>
                      </a:r>
                      <a:r>
                        <a:rPr lang="ru-RU" sz="14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розділі</a:t>
                      </a:r>
                      <a:r>
                        <a:rPr lang="ru-RU" sz="14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1502776"/>
                  </a:ext>
                </a:extLst>
              </a:tr>
              <a:tr h="265091">
                <a:tc>
                  <a:txBody>
                    <a:bodyPr/>
                    <a:lstStyle/>
                    <a:p>
                      <a:pPr algn="l" rtl="0" fontAlgn="b"/>
                      <a:r>
                        <a:rPr lang="uk-UA" sz="14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Підсумок розділу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dirty="0"/>
                        <a:t>Коротко резюмує </a:t>
                      </a:r>
                      <a:r>
                        <a:rPr lang="uk-UA" dirty="0" smtClean="0"/>
                        <a:t>вміст </a:t>
                      </a:r>
                      <a:r>
                        <a:rPr lang="uk-UA" dirty="0"/>
                        <a:t>розділу.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046280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736058053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uk-UA"/>
              <a:t>Питання для самоперевірки</a:t>
            </a:r>
          </a:p>
        </p:txBody>
      </p:sp>
      <p:sp>
        <p:nvSpPr>
          <p:cNvPr id="7171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965201"/>
            <a:ext cx="8878570" cy="3643747"/>
          </a:xfrm>
        </p:spPr>
        <p:txBody>
          <a:bodyPr/>
          <a:lstStyle/>
          <a:p>
            <a:pPr algn="just"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ru-RU" sz="1600" dirty="0" err="1"/>
              <a:t>Завдання</a:t>
            </a:r>
            <a:r>
              <a:rPr lang="ru-RU" sz="1600" dirty="0"/>
              <a:t> для </a:t>
            </a:r>
            <a:r>
              <a:rPr lang="ru-RU" sz="1600" dirty="0" err="1"/>
              <a:t>самоперевірки</a:t>
            </a:r>
            <a:r>
              <a:rPr lang="ru-RU" sz="1600" dirty="0"/>
              <a:t> </a:t>
            </a:r>
            <a:r>
              <a:rPr lang="ru-RU" sz="1600" dirty="0" err="1"/>
              <a:t>дають</a:t>
            </a:r>
            <a:r>
              <a:rPr lang="ru-RU" sz="1600" dirty="0"/>
              <a:t> </a:t>
            </a:r>
            <a:r>
              <a:rPr lang="ru-RU" sz="1600" dirty="0" err="1"/>
              <a:t>можливість</a:t>
            </a:r>
            <a:r>
              <a:rPr lang="ru-RU" sz="1600" dirty="0"/>
              <a:t> студентам </a:t>
            </a:r>
            <a:r>
              <a:rPr lang="ru-RU" sz="1600" dirty="0" err="1"/>
              <a:t>швидко</a:t>
            </a:r>
            <a:r>
              <a:rPr lang="ru-RU" sz="1600" dirty="0"/>
              <a:t> </a:t>
            </a:r>
            <a:r>
              <a:rPr lang="ru-RU" sz="1600" dirty="0" err="1"/>
              <a:t>визначити</a:t>
            </a:r>
            <a:r>
              <a:rPr lang="ru-RU" sz="1600" dirty="0"/>
              <a:t>,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розуміють</a:t>
            </a:r>
            <a:r>
              <a:rPr lang="ru-RU" sz="1600" dirty="0"/>
              <a:t> вони </a:t>
            </a:r>
            <a:r>
              <a:rPr lang="ru-RU" sz="1600" dirty="0" err="1"/>
              <a:t>зміст</a:t>
            </a:r>
            <a:r>
              <a:rPr lang="ru-RU" sz="1600" dirty="0"/>
              <a:t> і </a:t>
            </a:r>
            <a:r>
              <a:rPr lang="ru-RU" sz="1600" dirty="0" err="1"/>
              <a:t>чи</a:t>
            </a:r>
            <a:r>
              <a:rPr lang="ru-RU" sz="1600" dirty="0"/>
              <a:t> </a:t>
            </a:r>
            <a:r>
              <a:rPr lang="ru-RU" sz="1600" dirty="0" err="1"/>
              <a:t>можна</a:t>
            </a:r>
            <a:r>
              <a:rPr lang="ru-RU" sz="1600" dirty="0"/>
              <a:t> </a:t>
            </a:r>
            <a:r>
              <a:rPr lang="ru-RU" sz="1600" dirty="0" err="1"/>
              <a:t>продовжувати</a:t>
            </a:r>
            <a:r>
              <a:rPr lang="ru-RU" sz="1600" dirty="0"/>
              <a:t> </a:t>
            </a:r>
            <a:r>
              <a:rPr lang="ru-RU" sz="1600" dirty="0" err="1"/>
              <a:t>вивчення</a:t>
            </a:r>
            <a:r>
              <a:rPr lang="ru-RU" sz="1600" dirty="0"/>
              <a:t>, </a:t>
            </a:r>
            <a:r>
              <a:rPr lang="ru-RU" sz="1600" dirty="0" err="1"/>
              <a:t>або</a:t>
            </a:r>
            <a:r>
              <a:rPr lang="ru-RU" sz="1600" dirty="0"/>
              <a:t> </a:t>
            </a:r>
            <a:r>
              <a:rPr lang="ru-RU" sz="1600" dirty="0" err="1"/>
              <a:t>пройдений</a:t>
            </a:r>
            <a:r>
              <a:rPr lang="ru-RU" sz="1600" dirty="0"/>
              <a:t> </a:t>
            </a:r>
            <a:r>
              <a:rPr lang="ru-RU" sz="1600" dirty="0" err="1"/>
              <a:t>матеріал</a:t>
            </a:r>
            <a:r>
              <a:rPr lang="ru-RU" sz="1600" dirty="0"/>
              <a:t> </a:t>
            </a:r>
            <a:r>
              <a:rPr lang="ru-RU" sz="1600" dirty="0" err="1"/>
              <a:t>потребує</a:t>
            </a:r>
            <a:r>
              <a:rPr lang="ru-RU" sz="1600" dirty="0"/>
              <a:t> повторного перегляду.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uk-UA" sz="1600" dirty="0"/>
              <a:t>Завдання на перевірку розуміння </a:t>
            </a:r>
            <a:r>
              <a:rPr lang="uk-UA" sz="1600" b="1" i="1" dirty="0"/>
              <a:t>не </a:t>
            </a:r>
            <a:r>
              <a:rPr lang="uk-UA" sz="1600" dirty="0"/>
              <a:t>впливають на оцінки учнів.</a:t>
            </a:r>
          </a:p>
          <a:p>
            <a:pPr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uk-UA" sz="1600" dirty="0"/>
              <a:t>Окремих слайдів PPT  для цих завдань немає. Вони зазначені у примітках до слайду, що з’являється перед цими завданнями</a:t>
            </a:r>
            <a:r>
              <a:rPr lang="uk-UA" sz="1600" dirty="0" smtClean="0"/>
              <a:t>.</a:t>
            </a:r>
            <a:endParaRPr lang="en-US" dirty="0"/>
          </a:p>
          <a:p>
            <a:pPr eaLnBrk="1" hangingPunct="1">
              <a:spcBef>
                <a:spcPct val="30000"/>
              </a:spcBef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47270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 eaLnBrk="1" hangingPunct="1"/>
            <a:r>
              <a:rPr lang="uk-UA"/>
              <a:t>Розділ 10: Завдання</a:t>
            </a:r>
          </a:p>
        </p:txBody>
      </p:sp>
      <p:sp>
        <p:nvSpPr>
          <p:cNvPr id="6147" name="Rectangle 34"/>
          <p:cNvSpPr>
            <a:spLocks noGrp="1" noChangeArrowheads="1"/>
          </p:cNvSpPr>
          <p:nvPr>
            <p:ph idx="1"/>
          </p:nvPr>
        </p:nvSpPr>
        <p:spPr>
          <a:xfrm>
            <a:off x="144065" y="798945"/>
            <a:ext cx="8695135" cy="348414"/>
          </a:xfrm>
        </p:spPr>
        <p:txBody>
          <a:bodyPr/>
          <a:lstStyle/>
          <a:p>
            <a:pPr marL="0" indent="0" rtl="0">
              <a:spcBef>
                <a:spcPct val="30000"/>
              </a:spcBef>
              <a:buNone/>
            </a:pPr>
            <a:r>
              <a:rPr lang="uk-UA" sz="1600"/>
              <a:t>Які завдання передбачені у цьому розділі?</a:t>
            </a:r>
          </a:p>
          <a:p>
            <a:pPr marL="0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  <a:p>
            <a:pPr marL="89297" indent="0">
              <a:spcBef>
                <a:spcPct val="30000"/>
              </a:spcBef>
              <a:buNone/>
            </a:pPr>
            <a:endParaRPr lang="en-US" dirty="0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903385"/>
              </p:ext>
            </p:extLst>
          </p:nvPr>
        </p:nvGraphicFramePr>
        <p:xfrm>
          <a:off x="457291" y="1291197"/>
          <a:ext cx="8229418" cy="336425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97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57736">
                  <a:extLst>
                    <a:ext uri="{9D8B030D-6E8A-4147-A177-3AD203B41FA5}">
                      <a16:colId xmlns:a16="http://schemas.microsoft.com/office/drawing/2014/main" val="3156509146"/>
                    </a:ext>
                  </a:extLst>
                </a:gridCol>
                <a:gridCol w="40800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6187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6219">
                <a:tc>
                  <a:txBody>
                    <a:bodyPr/>
                    <a:lstStyle/>
                    <a:p>
                      <a:pPr marL="0" marR="0" lvl="0" indent="0" algn="ctr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/>
                        <a:t>Сторінка №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200"/>
                        <a:t>Тип завдання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200"/>
                        <a:t>Назва завдання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200"/>
                        <a:t>Вибіркове?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9804">
                <a:tc>
                  <a:txBody>
                    <a:bodyPr/>
                    <a:lstStyle/>
                    <a:p>
                      <a:pPr algn="ctr" rtl="0"/>
                      <a:r>
                        <a:rPr lang="uk-UA" sz="1050"/>
                        <a:t>10.1.3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/>
                        <a:t>Перевірка синтаксису 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50"/>
                        <a:t>Налаштування початкових параметрів маршрутизатора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50"/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9804">
                <a:tc>
                  <a:txBody>
                    <a:bodyPr/>
                    <a:lstStyle/>
                    <a:p>
                      <a:pPr algn="ctr" rtl="0"/>
                      <a:r>
                        <a:rPr lang="uk-UA" sz="1050"/>
                        <a:t>10.1.4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/>
                        <a:t>Packet Tracer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50"/>
                        <a:t>Налаштування початкових параметрів маршрутизатора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uk-UA" sz="1050"/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09804">
                <a:tc>
                  <a:txBody>
                    <a:bodyPr/>
                    <a:lstStyle/>
                    <a:p>
                      <a:pPr algn="ctr" rtl="0"/>
                      <a:r>
                        <a:rPr lang="uk-UA" sz="1050"/>
                        <a:t>10.2.5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/>
                        <a:t>Перевірка синтаксису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/>
                        <a:t>Налаштування інтерфейсів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50" u="none" strike="noStrike" kern="1200" cap="none" spc="0" normalizeH="0" baseline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9804">
                <a:tc>
                  <a:txBody>
                    <a:bodyPr/>
                    <a:lstStyle/>
                    <a:p>
                      <a:pPr algn="ctr" rtl="0"/>
                      <a:r>
                        <a:rPr lang="uk-UA" sz="1050"/>
                        <a:t>10.3.3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/>
                        <a:t>Перевірка синтаксису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/>
                        <a:t>Налаштування шлюзу за замовчуванням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50" u="none" strike="noStrike" kern="1200" cap="none" spc="0" normalizeH="0" baseline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2582900979"/>
                  </a:ext>
                </a:extLst>
              </a:tr>
              <a:tr h="309804">
                <a:tc>
                  <a:txBody>
                    <a:bodyPr/>
                    <a:lstStyle/>
                    <a:p>
                      <a:pPr algn="ctr" rtl="0"/>
                      <a:r>
                        <a:rPr lang="uk-UA" sz="1050"/>
                        <a:t>10.3.4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/>
                        <a:t>Packet Tracer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/>
                        <a:t>Під'єднання маршрутизатора до локальної мережі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50" u="none" strike="noStrike" kern="1200" cap="none" spc="0" normalizeH="0" baseline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522544737"/>
                  </a:ext>
                </a:extLst>
              </a:tr>
              <a:tr h="309804">
                <a:tc>
                  <a:txBody>
                    <a:bodyPr/>
                    <a:lstStyle/>
                    <a:p>
                      <a:pPr algn="ctr" rtl="0"/>
                      <a:r>
                        <a:rPr lang="uk-UA" sz="1050"/>
                        <a:t>10.3.5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/>
                        <a:t>Packet Tracer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/>
                        <a:t>Усунення неполадок шлюзу за замовчуванням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50" u="none" strike="noStrike" kern="1200" cap="none" spc="0" normalizeH="0" baseline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001172460"/>
                  </a:ext>
                </a:extLst>
              </a:tr>
              <a:tr h="309804">
                <a:tc>
                  <a:txBody>
                    <a:bodyPr/>
                    <a:lstStyle/>
                    <a:p>
                      <a:pPr algn="ctr" rtl="0"/>
                      <a:r>
                        <a:rPr lang="uk-UA" sz="1050"/>
                        <a:t>10.4.1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/>
                        <a:t>Відео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/>
                        <a:t>Відмінності мережних пристроїв: Частина 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5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660973199"/>
                  </a:ext>
                </a:extLst>
              </a:tr>
              <a:tr h="309804">
                <a:tc>
                  <a:txBody>
                    <a:bodyPr/>
                    <a:lstStyle/>
                    <a:p>
                      <a:pPr algn="ctr" rtl="0"/>
                      <a:r>
                        <a:rPr lang="uk-UA" sz="1050"/>
                        <a:t>10.4.1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/>
                        <a:t>Відео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/>
                        <a:t>Відмінності мережних пристроїв: Частина 2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50" b="0" i="0" u="none" strike="noStrike" kern="1200" cap="none" spc="0" normalizeH="0" baseline="0">
                          <a:ln>
                            <a:noFill/>
                          </a:ln>
                          <a:solidFill>
                            <a:srgbClr val="58585B"/>
                          </a:solidFill>
                          <a:effectLst/>
                          <a:uLnTx/>
                          <a:uFillTx/>
                          <a:latin typeface="Arial"/>
                          <a:ea typeface="+mn-ea"/>
                          <a:cs typeface="+mn-cs"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700861496"/>
                  </a:ext>
                </a:extLst>
              </a:tr>
              <a:tr h="309804">
                <a:tc>
                  <a:txBody>
                    <a:bodyPr/>
                    <a:lstStyle/>
                    <a:p>
                      <a:pPr algn="ctr" rtl="0"/>
                      <a:r>
                        <a:rPr lang="uk-UA" sz="1050"/>
                        <a:t>10.4.3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/>
                        <a:t>Packet Tracer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/>
                        <a:t>Базові налаштування пристрою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50" u="none" strike="noStrike" kern="1200" cap="none" spc="0" normalizeH="0" baseline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22206681"/>
                  </a:ext>
                </a:extLst>
              </a:tr>
              <a:tr h="309804">
                <a:tc>
                  <a:txBody>
                    <a:bodyPr/>
                    <a:lstStyle/>
                    <a:p>
                      <a:pPr algn="ctr" rtl="0"/>
                      <a:r>
                        <a:rPr lang="uk-UA" sz="1050"/>
                        <a:t>10.4.4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/>
                        <a:t>Лабораторна робота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050"/>
                        <a:t>Побудова мережі з комутатором і маршрутизатором</a:t>
                      </a: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lvl="0" indent="0" algn="l" defTabSz="6857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050" u="none" strike="noStrike" kern="1200" cap="none" spc="0" normalizeH="0" baseline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Рекомендовано</a:t>
                      </a: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3406068602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145273728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/>
              <a:t>Розділ 10: Найкращі практики</a:t>
            </a:r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684644"/>
            <a:ext cx="8853286" cy="4155319"/>
          </a:xfrm>
        </p:spPr>
        <p:txBody>
          <a:bodyPr/>
          <a:lstStyle/>
          <a:p>
            <a:pPr marL="0" indent="0" rtl="0">
              <a:lnSpc>
                <a:spcPct val="85000"/>
              </a:lnSpc>
              <a:spcBef>
                <a:spcPct val="30000"/>
              </a:spcBef>
              <a:buNone/>
            </a:pPr>
            <a:r>
              <a:rPr lang="uk-UA" sz="1600" dirty="0"/>
              <a:t>Перед викладанням Розділу 10 інструктор повинен:</a:t>
            </a:r>
          </a:p>
          <a:p>
            <a:pPr rtl="0">
              <a:lnSpc>
                <a:spcPct val="8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uk-UA" sz="1600" dirty="0"/>
              <a:t>Переглянути завдання та оцінювання для цього розділу.</a:t>
            </a:r>
          </a:p>
          <a:p>
            <a:pPr algn="just" rtl="0">
              <a:lnSpc>
                <a:spcPct val="85000"/>
              </a:lnSpc>
              <a:spcBef>
                <a:spcPct val="30000"/>
              </a:spcBef>
              <a:buFont typeface="Arial" panose="020B0604020202020204" pitchFamily="34" charset="0"/>
              <a:buChar char="•"/>
            </a:pPr>
            <a:r>
              <a:rPr lang="uk-UA" sz="1600" dirty="0"/>
              <a:t>Спробувати охопити якомога більше питань, щоб зацікавити студентів під час презентації в аудиторії.</a:t>
            </a:r>
          </a:p>
          <a:p>
            <a:pPr marL="0" indent="0" rtl="0" eaLnBrk="1" hangingPunct="1">
              <a:lnSpc>
                <a:spcPct val="85000"/>
              </a:lnSpc>
              <a:spcBef>
                <a:spcPct val="30000"/>
              </a:spcBef>
              <a:buNone/>
            </a:pPr>
            <a:r>
              <a:rPr lang="uk-UA" sz="1600" dirty="0"/>
              <a:t>Тема 10.1</a:t>
            </a:r>
          </a:p>
          <a:p>
            <a:pPr lvl="1" rtl="0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Запитайте студентів або влаштуйте </a:t>
            </a:r>
            <a:r>
              <a:rPr lang="uk-UA" sz="1600" dirty="0" smtClean="0"/>
              <a:t>обговорення:</a:t>
            </a:r>
            <a:endParaRPr lang="uk-UA" sz="1600" dirty="0"/>
          </a:p>
          <a:p>
            <a:pPr lvl="2" rtl="0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Які </a:t>
            </a:r>
            <a:r>
              <a:rPr lang="uk-UA" sz="1600" dirty="0" smtClean="0"/>
              <a:t>дії </a:t>
            </a:r>
            <a:r>
              <a:rPr lang="uk-UA" sz="1600" dirty="0"/>
              <a:t>слід виконати під час початкового налаштування маршрутизатора?</a:t>
            </a:r>
          </a:p>
          <a:p>
            <a:pPr lvl="2" rtl="0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Для чого </a:t>
            </a:r>
            <a:r>
              <a:rPr lang="uk-UA" sz="1600" dirty="0" smtClean="0"/>
              <a:t>потрібно налаштовувати банерного </a:t>
            </a:r>
            <a:r>
              <a:rPr lang="uk-UA" sz="1600" dirty="0"/>
              <a:t>повідомлення на маршрутизаторі?</a:t>
            </a:r>
          </a:p>
          <a:p>
            <a:pPr marL="0" indent="0" rtl="0">
              <a:lnSpc>
                <a:spcPct val="85000"/>
              </a:lnSpc>
              <a:spcBef>
                <a:spcPct val="30000"/>
              </a:spcBef>
              <a:buNone/>
            </a:pPr>
            <a:r>
              <a:rPr lang="uk-UA" sz="1600" dirty="0"/>
              <a:t>Тема 10.2</a:t>
            </a:r>
          </a:p>
          <a:p>
            <a:pPr lvl="1" rtl="0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Запитайте студентів або влаштуйте </a:t>
            </a:r>
            <a:r>
              <a:rPr lang="uk-UA" sz="1600" dirty="0" smtClean="0"/>
              <a:t>обговорення:</a:t>
            </a:r>
            <a:endParaRPr lang="uk-UA" sz="1600" dirty="0"/>
          </a:p>
          <a:p>
            <a:pPr lvl="2" rtl="0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У чому перевага налаштування опису на інтерфейсі маршрутизатора?</a:t>
            </a:r>
          </a:p>
          <a:p>
            <a:pPr lvl="2" algn="just" rtl="0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Які найпоширеніші команди </a:t>
            </a:r>
            <a:r>
              <a:rPr lang="uk-UA" sz="1600" dirty="0" err="1"/>
              <a:t>show</a:t>
            </a:r>
            <a:r>
              <a:rPr lang="uk-UA" sz="1600" dirty="0"/>
              <a:t> використовуються для перевірки конфігурації інтерфейсу маршрутизатора?</a:t>
            </a: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lvl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630238" lvl="2" indent="-214313">
              <a:buFont typeface="Arial" panose="020B0604020202020204" pitchFamily="34" charset="0"/>
              <a:buChar char="•"/>
            </a:pPr>
            <a:endParaRPr lang="en-US" sz="1500" dirty="0"/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b="1" dirty="0">
              <a:solidFill>
                <a:srgbClr val="FF0000"/>
              </a:solidFill>
            </a:endParaRPr>
          </a:p>
          <a:p>
            <a:pPr eaLnBrk="1" hangingPunct="1">
              <a:lnSpc>
                <a:spcPct val="85000"/>
              </a:lnSpc>
              <a:spcBef>
                <a:spcPct val="30000"/>
              </a:spcBef>
            </a:pPr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09317603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lang="uk-UA" dirty="0"/>
              <a:t>Розділ 10: Найкращі практики </a:t>
            </a:r>
            <a:r>
              <a:rPr lang="uk-UA" dirty="0" smtClean="0"/>
              <a:t>(Продовж</a:t>
            </a:r>
            <a:r>
              <a:rPr lang="uk-UA" dirty="0"/>
              <a:t>.)</a:t>
            </a:r>
          </a:p>
        </p:txBody>
      </p:sp>
      <p:sp>
        <p:nvSpPr>
          <p:cNvPr id="11266" name="Rectangle 34"/>
          <p:cNvSpPr>
            <a:spLocks noGrp="1" noChangeArrowheads="1"/>
          </p:cNvSpPr>
          <p:nvPr>
            <p:ph idx="1"/>
          </p:nvPr>
        </p:nvSpPr>
        <p:spPr>
          <a:xfrm>
            <a:off x="145357" y="684644"/>
            <a:ext cx="8853286" cy="4155319"/>
          </a:xfrm>
        </p:spPr>
        <p:txBody>
          <a:bodyPr/>
          <a:lstStyle/>
          <a:p>
            <a:pPr marL="0" indent="0" rtl="0" eaLnBrk="1" hangingPunct="1">
              <a:lnSpc>
                <a:spcPct val="85000"/>
              </a:lnSpc>
              <a:spcBef>
                <a:spcPct val="30000"/>
              </a:spcBef>
              <a:buNone/>
            </a:pPr>
            <a:r>
              <a:rPr lang="uk-UA" sz="1600" dirty="0"/>
              <a:t>Тема 10.3</a:t>
            </a:r>
          </a:p>
          <a:p>
            <a:pPr lvl="1" rtl="0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Запитайте студентів або влаштуйте </a:t>
            </a:r>
            <a:r>
              <a:rPr lang="uk-UA" sz="1600" dirty="0" smtClean="0"/>
              <a:t>обговорення:</a:t>
            </a:r>
            <a:endParaRPr lang="uk-UA" sz="1600" dirty="0"/>
          </a:p>
          <a:p>
            <a:pPr lvl="2" algn="just" rtl="0">
              <a:lnSpc>
                <a:spcPct val="85000"/>
              </a:lnSpc>
              <a:spcBef>
                <a:spcPct val="30000"/>
              </a:spcBef>
            </a:pPr>
            <a:r>
              <a:rPr lang="uk-UA" sz="1600" dirty="0"/>
              <a:t>Яку інформацію повинен мати кінцевий пристрій для зв'язку з віддаленими мережами?</a:t>
            </a:r>
          </a:p>
          <a:p>
            <a:pPr lvl="2" rtl="0">
              <a:lnSpc>
                <a:spcPct val="85000"/>
              </a:lnSpc>
              <a:spcBef>
                <a:spcPct val="30000"/>
              </a:spcBef>
            </a:pPr>
            <a:r>
              <a:rPr lang="uk-UA" sz="1600" dirty="0" smtClean="0"/>
              <a:t>Для чого на </a:t>
            </a:r>
            <a:r>
              <a:rPr lang="uk-UA" sz="1600" dirty="0"/>
              <a:t>комутаторі </a:t>
            </a:r>
            <a:r>
              <a:rPr lang="uk-UA" sz="1600" dirty="0" smtClean="0"/>
              <a:t>потрібно налаштовувати </a:t>
            </a:r>
            <a:r>
              <a:rPr lang="uk-UA" sz="1600" dirty="0"/>
              <a:t>шлюз за замовчуванням</a:t>
            </a:r>
            <a:r>
              <a:rPr lang="uk-UA" sz="1600" dirty="0" smtClean="0"/>
              <a:t>?</a:t>
            </a:r>
            <a:endParaRPr lang="uk-UA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29576059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553718" y="3472642"/>
            <a:ext cx="2368954" cy="902174"/>
          </a:xfrm>
        </p:spPr>
        <p:txBody>
          <a:bodyPr/>
          <a:lstStyle/>
          <a:p>
            <a:pPr rtl="0"/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Вступ до мереж версія 7.0 (ITN)</a:t>
            </a:r>
          </a:p>
          <a:p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69497" y="1931469"/>
            <a:ext cx="7134461" cy="1080143"/>
          </a:xfrm>
        </p:spPr>
        <p:txBody>
          <a:bodyPr/>
          <a:lstStyle/>
          <a:p>
            <a:pPr rtl="0"/>
            <a:r>
              <a:rPr lang="uk-UA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Розділ 10: Базові налаштування маршрутизатора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89389863"/>
      </p:ext>
    </p:extLst>
  </p:cSld>
  <p:clrMapOvr>
    <a:masterClrMapping/>
  </p:clrMapOvr>
  <p:transition spd="slow">
    <p:wip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6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Default Theme">
  <a:themeElements>
    <a:clrScheme name="Custom 6">
      <a:dk1>
        <a:srgbClr val="58585B"/>
      </a:dk1>
      <a:lt1>
        <a:srgbClr val="FFFFFF"/>
      </a:lt1>
      <a:dk2>
        <a:srgbClr val="58585B"/>
      </a:dk2>
      <a:lt2>
        <a:srgbClr val="81C569"/>
      </a:lt2>
      <a:accent1>
        <a:srgbClr val="004C69"/>
      </a:accent1>
      <a:accent2>
        <a:srgbClr val="9E0B0F"/>
      </a:accent2>
      <a:accent3>
        <a:srgbClr val="FFFFFF"/>
      </a:accent3>
      <a:accent4>
        <a:srgbClr val="367187"/>
      </a:accent4>
      <a:accent5>
        <a:srgbClr val="38C6F4"/>
      </a:accent5>
      <a:accent6>
        <a:srgbClr val="FBAB18"/>
      </a:accent6>
      <a:hlink>
        <a:srgbClr val="38C6F4"/>
      </a:hlink>
      <a:folHlink>
        <a:srgbClr val="81C569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36A4D7"/>
        </a:solidFill>
        <a:ln>
          <a:noFill/>
        </a:ln>
        <a:effectLst/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ITE7_Chp1_Example-1" id="{4A20ED44-3835-F149-9AE4-C332C230E09E}" vid="{AFB5BC48-58F8-AD45-912F-AE2AD65EB6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5232</TotalTime>
  <Words>3289</Words>
  <Application>Microsoft Office PowerPoint</Application>
  <PresentationFormat>Экран (16:9)</PresentationFormat>
  <Paragraphs>557</Paragraphs>
  <Slides>39</Slides>
  <Notes>37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8" baseType="lpstr">
      <vt:lpstr>ＭＳ Ｐゴシック</vt:lpstr>
      <vt:lpstr>Arial</vt:lpstr>
      <vt:lpstr>Calibri</vt:lpstr>
      <vt:lpstr>CiscoSans</vt:lpstr>
      <vt:lpstr>CiscoSans ExtraLight</vt:lpstr>
      <vt:lpstr>CiscoSans Thin</vt:lpstr>
      <vt:lpstr>Courier New</vt:lpstr>
      <vt:lpstr>Wingdings</vt:lpstr>
      <vt:lpstr>Default Theme</vt:lpstr>
      <vt:lpstr>Розділ 10: Базові налаштування маршрутизатора</vt:lpstr>
      <vt:lpstr>Матеріали для інструктора — Розділ 10 Посібник з планування</vt:lpstr>
      <vt:lpstr>Чого очікувати в цьому розділі</vt:lpstr>
      <vt:lpstr>Чого очікувати у цьому розділі (Продовж.)</vt:lpstr>
      <vt:lpstr>Питання для самоперевірки</vt:lpstr>
      <vt:lpstr>Розділ 10: Завдання</vt:lpstr>
      <vt:lpstr>Розділ 10: Найкращі практики</vt:lpstr>
      <vt:lpstr>Розділ 10: Найкращі практики (Продовж.)</vt:lpstr>
      <vt:lpstr>Розділ 10: Базові налаштування маршрутизатора</vt:lpstr>
      <vt:lpstr>Завдання розділу</vt:lpstr>
      <vt:lpstr>10.1 Налаштування початкових параметрів маршрутизатора</vt:lpstr>
      <vt:lpstr>Налаштування початкових параметрів маршрутизатора Етапи базового налаштування маршрутизатора </vt:lpstr>
      <vt:lpstr>Налаштування початкових параметрів маршрутизатора Приклад базового налаштування маршрутизатора </vt:lpstr>
      <vt:lpstr>Налаштування початкових параметрів маршрутизатора Packet Tracer – Налаштування початкових параметрів маршрутизатора</vt:lpstr>
      <vt:lpstr>10.2 Налаштування інтерфейсів</vt:lpstr>
      <vt:lpstr>Налаштування інтерфейсів Налаштування інтерфейсів маршрутизатора</vt:lpstr>
      <vt:lpstr>Налаштування інтерфейсів Приклад налаштування інтерфейсів маршрутизатора</vt:lpstr>
      <vt:lpstr>Налаштування інтерфейсів Приклад налаштування інтерфейсів маршрутизатора (Продовж.)</vt:lpstr>
      <vt:lpstr>Налаштування інтерфейсів Перевірка налаштувань інтерфейсу</vt:lpstr>
      <vt:lpstr>Налаштування інтерфейсів Команди для перевірки налаштувань</vt:lpstr>
      <vt:lpstr>Налаштування інтерфейсів Команди для перевірки налаштувань (Продовж.)</vt:lpstr>
      <vt:lpstr>Налаштування інтерфейсів Команди для перевірки налаштувань (Продовж.)</vt:lpstr>
      <vt:lpstr>Налаштування інтерфейсів Команди для перевірки налаштувань (Продовж.)</vt:lpstr>
      <vt:lpstr>Налаштування інтерфейсів Команди для перевірки налаштувань (Продовж.)</vt:lpstr>
      <vt:lpstr>Налаштування інтерфейсів Команди для перевірки налаштувань (Продовж.)</vt:lpstr>
      <vt:lpstr>10.3 Налаштування шлюзу за замовчуванням</vt:lpstr>
      <vt:lpstr>Налаштування шлюзу за замовчуванням Шлюз за замовчуванням на хості</vt:lpstr>
      <vt:lpstr>Налаштування шлюзу за замовчуванням Шлюз за замовчуванням на комутаторі</vt:lpstr>
      <vt:lpstr>Налаштування початкових параметрів маршрутизатора Packet Tracer – Під'єднання маршрутизатора до локальної мережі</vt:lpstr>
      <vt:lpstr>Налаштування шлюзу за замовчуванням Packet Tracer — Усунення неполадок шлюзу за замовчуванням</vt:lpstr>
      <vt:lpstr>10.4 Практичне завдання з розділу та контрольна робота</vt:lpstr>
      <vt:lpstr>Практичне завдання з розділу та контрольна робота Відео – Відмінності мережних пристроїв: Частина 1</vt:lpstr>
      <vt:lpstr>Практичне завдання з розділу та контрольна робота Відео – Відмінності мережних пристроїв: Частина 2</vt:lpstr>
      <vt:lpstr>Налаштування початкових параметрів маршрутизатора Packet Tracer – Базові налаштування пристрою</vt:lpstr>
      <vt:lpstr>Налаштування початкових параметрів маршрутизатора Лабораторна робота — Побудова мережі з комутатором та маршрутизатором</vt:lpstr>
      <vt:lpstr>Практичне завдання з розділу та контрольна робота Що ми вивчили у цьому розділі?</vt:lpstr>
      <vt:lpstr>Практичне завдання з розділу та контрольна робота Що ми вивчили у цьому розділі (Продовж.)?</vt:lpstr>
      <vt:lpstr>Розділ 10: Базові налаштування маршрутизатора Нові терміни та команди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2: Basic Switch and End Device Configuration</dc:title>
  <dc:creator>Stephanie Harvey</dc:creator>
  <cp:lastModifiedBy>ADMIN</cp:lastModifiedBy>
  <cp:revision>232</cp:revision>
  <dcterms:created xsi:type="dcterms:W3CDTF">2019-10-18T06:21:22Z</dcterms:created>
  <dcterms:modified xsi:type="dcterms:W3CDTF">2020-09-02T08:05:50Z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Offisync_ProviderInitializationData">
    <vt:lpwstr>https://cisco.jiveon.com</vt:lpwstr>
  </property>
  <property fmtid="{D5CDD505-2E9C-101B-9397-08002B2CF9AE}" pid="3" name="Offisync_UpdateToken">
    <vt:lpwstr>1</vt:lpwstr>
  </property>
  <property fmtid="{D5CDD505-2E9C-101B-9397-08002B2CF9AE}" pid="4" name="Offisync_ServerID">
    <vt:lpwstr>07841bbc-cd3c-4a76-827f-75a2226890f4</vt:lpwstr>
  </property>
  <property fmtid="{D5CDD505-2E9C-101B-9397-08002B2CF9AE}" pid="5" name="Offisync_UniqueId">
    <vt:lpwstr>1702406</vt:lpwstr>
  </property>
  <property fmtid="{D5CDD505-2E9C-101B-9397-08002B2CF9AE}" pid="6" name="Jive_VersionGuid">
    <vt:lpwstr>fd96a0b3-f68d-4727-8e4f-2128d37ed30a</vt:lpwstr>
  </property>
  <property fmtid="{D5CDD505-2E9C-101B-9397-08002B2CF9AE}" pid="7" name="Jive_LatestUserAccountName">
    <vt:lpwstr>alljohns</vt:lpwstr>
  </property>
  <property fmtid="{D5CDD505-2E9C-101B-9397-08002B2CF9AE}" pid="8" name="ArticulateGUID">
    <vt:lpwstr>F9A496F7-57D7-4028-9572-D40DFDF3715A</vt:lpwstr>
  </property>
  <property fmtid="{D5CDD505-2E9C-101B-9397-08002B2CF9AE}" pid="9" name="ArticulatePath">
    <vt:lpwstr>ITE7_Chp9_by_jg</vt:lpwstr>
  </property>
</Properties>
</file>