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3" r:id="rId7"/>
    <p:sldId id="264" r:id="rId8"/>
    <p:sldId id="269" r:id="rId9"/>
    <p:sldId id="270" r:id="rId10"/>
    <p:sldId id="262" r:id="rId11"/>
    <p:sldId id="271" r:id="rId12"/>
    <p:sldId id="27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043" autoAdjust="0"/>
  </p:normalViewPr>
  <p:slideViewPr>
    <p:cSldViewPr snapToGrid="0">
      <p:cViewPr varScale="1">
        <p:scale>
          <a:sx n="65" d="100"/>
          <a:sy n="65" d="100"/>
        </p:scale>
        <p:origin x="14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6731-09A0-4A83-8B9A-F012465A3A64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99B9-4A6A-49A7-A470-08B13C64C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67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99B9-4A6A-49A7-A470-08B13C64C2B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379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02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7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2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2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7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0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1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43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4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4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2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5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8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57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6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0450D-2DE5-419E-9CDA-17F8694B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655" y="1408176"/>
            <a:ext cx="9418320" cy="4041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Тема 12.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 оборони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Євроінтеграції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025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03973" y="507083"/>
            <a:ext cx="9558520" cy="1159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17"/>
              </a:lnSpc>
            </a:pPr>
            <a:r>
              <a:rPr lang="en-US" sz="4000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Ризики та загрози Євроінтеграційних процесів для національної безпеки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1003973" y="1587774"/>
            <a:ext cx="9558520" cy="1382377"/>
          </a:xfrm>
          <a:prstGeom prst="roundRect">
            <a:avLst>
              <a:gd name="adj" fmla="val 563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49725" y="1733527"/>
            <a:ext cx="3074400" cy="28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2000" dirty="0">
                <a:ea typeface="Alexandria" pitchFamily="34" charset="-122"/>
                <a:cs typeface="Alexandria" pitchFamily="34" charset="-120"/>
              </a:rPr>
              <a:t>Залежність від партнерів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149725" y="2035052"/>
            <a:ext cx="9139121" cy="593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600" dirty="0">
                <a:ea typeface="Nobile" pitchFamily="34" charset="-122"/>
                <a:cs typeface="Nobile" pitchFamily="34" charset="-120"/>
              </a:rPr>
              <a:t>Зростання залежності від зовнішніх партнерів у сфері безпеки та оборони може становити ризик.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03973" y="2766493"/>
            <a:ext cx="9558520" cy="1382377"/>
          </a:xfrm>
          <a:prstGeom prst="roundRect">
            <a:avLst>
              <a:gd name="adj" fmla="val 563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9724" y="2912246"/>
            <a:ext cx="2508398" cy="28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2000" dirty="0">
                <a:ea typeface="Alexandria" pitchFamily="34" charset="-122"/>
                <a:cs typeface="Alexandria" pitchFamily="34" charset="-120"/>
              </a:rPr>
              <a:t>Втрата суверенітету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149725" y="3213770"/>
            <a:ext cx="9139121" cy="593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600" dirty="0">
                <a:ea typeface="Nobile" pitchFamily="34" charset="-122"/>
                <a:cs typeface="Nobile" pitchFamily="34" charset="-120"/>
              </a:rPr>
              <a:t>Втрата частини суверенітету при прийнятті рішень у спільних органах ЄС є важливим питанням.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003973" y="3945212"/>
            <a:ext cx="9558520" cy="1382377"/>
          </a:xfrm>
          <a:prstGeom prst="roundRect">
            <a:avLst>
              <a:gd name="adj" fmla="val 563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149725" y="4090965"/>
            <a:ext cx="2745504" cy="28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2000" dirty="0">
                <a:ea typeface="Alexandria" pitchFamily="34" charset="-122"/>
                <a:cs typeface="Alexandria" pitchFamily="34" charset="-120"/>
              </a:rPr>
              <a:t>Ризики розголошення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149725" y="4392489"/>
            <a:ext cx="9139121" cy="593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600" dirty="0">
                <a:ea typeface="Nobile" pitchFamily="34" charset="-122"/>
                <a:cs typeface="Nobile" pitchFamily="34" charset="-120"/>
              </a:rPr>
              <a:t>Ризики розголошення чутливої інформації при обміні даними з іноземними інституціями потребують уваги.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03973" y="5123931"/>
            <a:ext cx="9558520" cy="1382377"/>
          </a:xfrm>
          <a:prstGeom prst="roundRect">
            <a:avLst>
              <a:gd name="adj" fmla="val 563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149724" y="5269684"/>
            <a:ext cx="2508398" cy="28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2000" dirty="0">
                <a:ea typeface="Alexandria" pitchFamily="34" charset="-122"/>
                <a:cs typeface="Alexandria" pitchFamily="34" charset="-120"/>
              </a:rPr>
              <a:t>Кіберзагрози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149725" y="5571209"/>
            <a:ext cx="9139121" cy="593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600" dirty="0">
                <a:ea typeface="Nobile" pitchFamily="34" charset="-122"/>
                <a:cs typeface="Nobile" pitchFamily="34" charset="-120"/>
              </a:rPr>
              <a:t>За даними СБУ, ризик кібератак на українські інфраструктурні об'єкти збільшився на 30% за останній рік.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1185" y="758940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Механізми </a:t>
            </a:r>
            <a:r>
              <a:rPr lang="en-US" sz="3708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нейтралізації</a:t>
            </a:r>
            <a:r>
              <a:rPr lang="en-US" sz="3708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3708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ризиків</a:t>
            </a:r>
            <a:endParaRPr lang="en-US" sz="3708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137407" y="261601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292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Чіткі критерії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251185" y="3024699"/>
            <a:ext cx="324891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375"/>
              </a:lnSpc>
            </a:pPr>
            <a:r>
              <a:rPr lang="en-US" sz="1458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Розробка чітких критеріїв та умов інтеграції, що враховують національні інтереси.</a:t>
            </a:r>
            <a:endParaRPr lang="en-US" sz="1458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71" y="2318262"/>
            <a:ext cx="3804146" cy="380414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875672" y="2941951"/>
            <a:ext cx="88603" cy="37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58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1</a:t>
            </a:r>
            <a:endParaRPr lang="en-US" sz="1833" dirty="0"/>
          </a:p>
        </p:txBody>
      </p:sp>
      <p:sp>
        <p:nvSpPr>
          <p:cNvPr id="7" name="Text 4"/>
          <p:cNvSpPr/>
          <p:nvPr/>
        </p:nvSpPr>
        <p:spPr>
          <a:xfrm>
            <a:off x="7871185" y="2464807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Зміцнення оборони</a:t>
            </a:r>
            <a:endParaRPr lang="en-US" sz="1833" dirty="0"/>
          </a:p>
        </p:txBody>
      </p:sp>
      <p:sp>
        <p:nvSpPr>
          <p:cNvPr id="8" name="Text 5"/>
          <p:cNvSpPr/>
          <p:nvPr/>
        </p:nvSpPr>
        <p:spPr>
          <a:xfrm>
            <a:off x="7871185" y="2873490"/>
            <a:ext cx="3249018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Зміцнення національного оборонного потенціалу та розвиток власної військової промисловості.</a:t>
            </a:r>
            <a:endParaRPr lang="en-US" sz="1458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571" y="2318262"/>
            <a:ext cx="3804146" cy="380414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705761" y="3265702"/>
            <a:ext cx="138212" cy="37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58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2</a:t>
            </a:r>
            <a:endParaRPr lang="en-US" sz="1833" dirty="0"/>
          </a:p>
        </p:txBody>
      </p:sp>
      <p:sp>
        <p:nvSpPr>
          <p:cNvPr id="11" name="Text 7"/>
          <p:cNvSpPr/>
          <p:nvPr/>
        </p:nvSpPr>
        <p:spPr>
          <a:xfrm>
            <a:off x="7871185" y="465982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Кібербезпека</a:t>
            </a:r>
            <a:endParaRPr lang="en-US" sz="1833" dirty="0"/>
          </a:p>
        </p:txBody>
      </p:sp>
      <p:sp>
        <p:nvSpPr>
          <p:cNvPr id="12" name="Text 8"/>
          <p:cNvSpPr/>
          <p:nvPr/>
        </p:nvSpPr>
        <p:spPr>
          <a:xfrm>
            <a:off x="7871185" y="5068505"/>
            <a:ext cx="324901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Забезпечення кібербезпеки та захисту інформації є важливим завданням.</a:t>
            </a:r>
            <a:endParaRPr lang="en-US" sz="1458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571" y="2318262"/>
            <a:ext cx="3804146" cy="380414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381613" y="5120596"/>
            <a:ext cx="139105" cy="37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58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3</a:t>
            </a:r>
            <a:endParaRPr lang="en-US" sz="1833" dirty="0"/>
          </a:p>
        </p:txBody>
      </p:sp>
      <p:sp>
        <p:nvSpPr>
          <p:cNvPr id="15" name="Text 10"/>
          <p:cNvSpPr/>
          <p:nvPr/>
        </p:nvSpPr>
        <p:spPr>
          <a:xfrm>
            <a:off x="697867" y="4659824"/>
            <a:ext cx="280223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292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Геополітичний контекст</a:t>
            </a:r>
            <a:endParaRPr lang="en-US" sz="1833" dirty="0"/>
          </a:p>
        </p:txBody>
      </p:sp>
      <p:sp>
        <p:nvSpPr>
          <p:cNvPr id="16" name="Text 11"/>
          <p:cNvSpPr/>
          <p:nvPr/>
        </p:nvSpPr>
        <p:spPr>
          <a:xfrm>
            <a:off x="251185" y="5068505"/>
            <a:ext cx="324891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375"/>
              </a:lnSpc>
            </a:pPr>
            <a:r>
              <a:rPr lang="en-US" sz="1458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Врахування геополітичного контексту та відносин з усіма країнами-партнерами.</a:t>
            </a:r>
            <a:endParaRPr lang="en-US" sz="1458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571" y="2318262"/>
            <a:ext cx="3804146" cy="380414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525726" y="4796845"/>
            <a:ext cx="140990" cy="37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58"/>
              </a:lnSpc>
            </a:pPr>
            <a:r>
              <a:rPr lang="en-US" sz="1833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4</a:t>
            </a:r>
            <a:endParaRPr lang="en-US" sz="18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948035"/>
            <a:ext cx="10869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5400" dirty="0" err="1">
                <a:solidFill>
                  <a:srgbClr val="C00000"/>
                </a:solidFill>
                <a:ea typeface="Alexandria" pitchFamily="34" charset="-122"/>
                <a:cs typeface="Alexandria" pitchFamily="34" charset="-120"/>
              </a:rPr>
              <a:t>Міжнародна</a:t>
            </a:r>
            <a:r>
              <a:rPr lang="en-US" sz="5400" dirty="0">
                <a:solidFill>
                  <a:srgbClr val="C00000"/>
                </a:solidFill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5400" dirty="0" err="1">
                <a:solidFill>
                  <a:srgbClr val="C00000"/>
                </a:solidFill>
                <a:ea typeface="Alexandria" pitchFamily="34" charset="-122"/>
                <a:cs typeface="Alexandria" pitchFamily="34" charset="-120"/>
              </a:rPr>
              <a:t>співпраця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2" y="2507357"/>
            <a:ext cx="2504579" cy="15479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61492" y="429150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ea typeface="Alexandria" pitchFamily="34" charset="-122"/>
                <a:cs typeface="Alexandria" pitchFamily="34" charset="-120"/>
              </a:rPr>
              <a:t>Співпраця з НАТО</a:t>
            </a:r>
            <a:endParaRPr lang="en-US" sz="1833" dirty="0"/>
          </a:p>
        </p:txBody>
      </p:sp>
      <p:sp>
        <p:nvSpPr>
          <p:cNvPr id="5" name="Text 2"/>
          <p:cNvSpPr/>
          <p:nvPr/>
        </p:nvSpPr>
        <p:spPr>
          <a:xfrm>
            <a:off x="661492" y="4700191"/>
            <a:ext cx="250457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ea typeface="Nobile" pitchFamily="34" charset="-122"/>
                <a:cs typeface="Nobile" pitchFamily="34" charset="-120"/>
              </a:rPr>
              <a:t>Розширення співпраці з НАТО у сфері безпеки та оборони.</a:t>
            </a:r>
            <a:endParaRPr lang="en-US" sz="1458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39" y="2507357"/>
            <a:ext cx="2504678" cy="15479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49539" y="429150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ea typeface="Alexandria" pitchFamily="34" charset="-122"/>
                <a:cs typeface="Alexandria" pitchFamily="34" charset="-120"/>
              </a:rPr>
              <a:t>Співпраця з ЄС</a:t>
            </a:r>
            <a:endParaRPr lang="en-US" sz="1833" dirty="0"/>
          </a:p>
        </p:txBody>
      </p:sp>
      <p:sp>
        <p:nvSpPr>
          <p:cNvPr id="8" name="Text 4"/>
          <p:cNvSpPr/>
          <p:nvPr/>
        </p:nvSpPr>
        <p:spPr>
          <a:xfrm>
            <a:off x="3449539" y="4700191"/>
            <a:ext cx="250467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ea typeface="Nobile" pitchFamily="34" charset="-122"/>
                <a:cs typeface="Nobile" pitchFamily="34" charset="-120"/>
              </a:rPr>
              <a:t>Розширення співпраці з ЄС у сфері безпеки та оборони.</a:t>
            </a:r>
            <a:endParaRPr lang="en-US" sz="1458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684" y="2507357"/>
            <a:ext cx="2504678" cy="15479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237684" y="4291508"/>
            <a:ext cx="250080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ea typeface="Alexandria" pitchFamily="34" charset="-122"/>
                <a:cs typeface="Alexandria" pitchFamily="34" charset="-120"/>
              </a:rPr>
              <a:t>Залучення інвестицій</a:t>
            </a:r>
            <a:endParaRPr lang="en-US" sz="1833" dirty="0"/>
          </a:p>
        </p:txBody>
      </p:sp>
      <p:sp>
        <p:nvSpPr>
          <p:cNvPr id="11" name="Text 6"/>
          <p:cNvSpPr/>
          <p:nvPr/>
        </p:nvSpPr>
        <p:spPr>
          <a:xfrm>
            <a:off x="6237684" y="4700191"/>
            <a:ext cx="2504678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ea typeface="Nobile" pitchFamily="34" charset="-122"/>
                <a:cs typeface="Nobile" pitchFamily="34" charset="-120"/>
              </a:rPr>
              <a:t>Залучення іноземних інвестицій та технологій для модернізації ЗСУ та інших інституцій.</a:t>
            </a:r>
            <a:endParaRPr lang="en-US" sz="1458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831" y="2507357"/>
            <a:ext cx="2504678" cy="15479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025831" y="429150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ea typeface="Alexandria" pitchFamily="34" charset="-122"/>
                <a:cs typeface="Alexandria" pitchFamily="34" charset="-120"/>
              </a:rPr>
              <a:t>Участь у операціях</a:t>
            </a:r>
            <a:endParaRPr lang="en-US" sz="1833" dirty="0"/>
          </a:p>
        </p:txBody>
      </p:sp>
      <p:sp>
        <p:nvSpPr>
          <p:cNvPr id="14" name="Text 8"/>
          <p:cNvSpPr/>
          <p:nvPr/>
        </p:nvSpPr>
        <p:spPr>
          <a:xfrm>
            <a:off x="9025831" y="4700191"/>
            <a:ext cx="250467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ea typeface="Nobile" pitchFamily="34" charset="-122"/>
                <a:cs typeface="Nobile" pitchFamily="34" charset="-120"/>
              </a:rPr>
              <a:t>Участь у міжнародних миротворчих операціях та навчаннях.</a:t>
            </a:r>
            <a:endParaRPr lang="en-US" sz="14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E08708-04F4-416B-AFAD-A2B28BD31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-406400"/>
            <a:ext cx="9418320" cy="404164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760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9AE81-4699-4CDC-84A4-A8904B8A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DDF9FC-E8A9-4A26-9DAA-00BB7199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55600" algn="l"/>
              </a:tabLst>
            </a:pPr>
            <a:r>
              <a:rPr lang="uk-UA" sz="3200" dirty="0"/>
              <a:t>1.	Вимоги Європейського Союзу щодо безпеки та оборони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uk-UA" sz="3200" dirty="0"/>
              <a:t>2.	Розробка програм інтеграції національних безпекових інституцій в Європейський безпековий простір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uk-UA" sz="3200" dirty="0"/>
              <a:t>3.	Ризики та загрози Євроінтеграційних процесів для національної безпеки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430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215" y="447461"/>
            <a:ext cx="9678262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Європейський Союз: Безпека та Оборона - Ключові Пріоритети</a:t>
            </a:r>
            <a:endParaRPr lang="en-US" sz="3708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73215" y="2101240"/>
            <a:ext cx="2951911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01B18"/>
                </a:solidFill>
                <a:ea typeface="Platypi Medium" pitchFamily="34" charset="-122"/>
                <a:cs typeface="Platypi Medium" pitchFamily="34" charset="-120"/>
              </a:rPr>
              <a:t>Огляд політики безпеки та оборони ЄС (CSDP)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73215" y="2880801"/>
            <a:ext cx="2951911" cy="2116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CSDP є основою для спільних дій ЄС у сфері безпеки та оборони. Вона визначає стратегічні цілі та механізми реагування на зовнішні загрози, включаючи миротворчі операції, гуманітарну допомогу та боротьбу з тероризмом.</a:t>
            </a:r>
            <a:endParaRPr lang="en-US" sz="1458" dirty="0"/>
          </a:p>
        </p:txBody>
      </p:sp>
      <p:sp>
        <p:nvSpPr>
          <p:cNvPr id="5" name="Text 3"/>
          <p:cNvSpPr/>
          <p:nvPr/>
        </p:nvSpPr>
        <p:spPr>
          <a:xfrm>
            <a:off x="4455830" y="2101240"/>
            <a:ext cx="2951911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01B18"/>
                </a:solidFill>
                <a:ea typeface="Platypi Medium" pitchFamily="34" charset="-122"/>
                <a:cs typeface="Platypi Medium" pitchFamily="34" charset="-120"/>
              </a:rPr>
              <a:t>Стаття 42(7) Договору про Європейський Союз</a:t>
            </a:r>
            <a:endParaRPr lang="en-US" sz="1833" dirty="0"/>
          </a:p>
        </p:txBody>
      </p:sp>
      <p:sp>
        <p:nvSpPr>
          <p:cNvPr id="6" name="Text 4"/>
          <p:cNvSpPr/>
          <p:nvPr/>
        </p:nvSpPr>
        <p:spPr>
          <a:xfrm>
            <a:off x="4455830" y="2880801"/>
            <a:ext cx="295191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Ця стаття визначає зобов'язання держав-членів ЄС надавати взаємну допомогу у разі збройної агресії проти будь-якої з них. Це ключовий елемент європейської системи колективної безпеки.</a:t>
            </a:r>
            <a:endParaRPr lang="en-US" sz="1458" dirty="0"/>
          </a:p>
        </p:txBody>
      </p:sp>
      <p:sp>
        <p:nvSpPr>
          <p:cNvPr id="7" name="Text 5"/>
          <p:cNvSpPr/>
          <p:nvPr/>
        </p:nvSpPr>
        <p:spPr>
          <a:xfrm>
            <a:off x="8238445" y="2101240"/>
            <a:ext cx="2951911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01B18"/>
                </a:solidFill>
                <a:ea typeface="Platypi Medium" pitchFamily="34" charset="-122"/>
                <a:cs typeface="Platypi Medium" pitchFamily="34" charset="-120"/>
              </a:rPr>
              <a:t>Європейський оборонний фонд (EDF)</a:t>
            </a:r>
            <a:endParaRPr lang="en-US" sz="1833" dirty="0"/>
          </a:p>
        </p:txBody>
      </p:sp>
      <p:sp>
        <p:nvSpPr>
          <p:cNvPr id="8" name="Text 6"/>
          <p:cNvSpPr/>
          <p:nvPr/>
        </p:nvSpPr>
        <p:spPr>
          <a:xfrm>
            <a:off x="8238445" y="2880801"/>
            <a:ext cx="295191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EDF є важливим інструментом для підтримки оборонних досліджень та розробок в ЄС. Він сприяє співпраці між державами-членами та зміцненню європейської оборонної промисловості.</a:t>
            </a:r>
            <a:endParaRPr lang="en-US" sz="14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72" y="986702"/>
            <a:ext cx="3256397" cy="48845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5493" y="634207"/>
            <a:ext cx="6367661" cy="1118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75"/>
              </a:lnSpc>
            </a:pPr>
            <a:r>
              <a:rPr lang="en-US" sz="3500" dirty="0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Вимоги ЄС до України: Основні Напрямки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85493" y="2221905"/>
            <a:ext cx="402531" cy="402531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626483" y="2288977"/>
            <a:ext cx="120551" cy="26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ea typeface="Platypi Medium" pitchFamily="34" charset="-122"/>
                <a:cs typeface="Platypi Medium" pitchFamily="34" charset="-120"/>
              </a:rPr>
              <a:t>1</a:t>
            </a:r>
            <a:endParaRPr lang="en-US" sz="2083" dirty="0"/>
          </a:p>
        </p:txBody>
      </p:sp>
      <p:sp>
        <p:nvSpPr>
          <p:cNvPr id="6" name="Text 3"/>
          <p:cNvSpPr/>
          <p:nvPr/>
        </p:nvSpPr>
        <p:spPr>
          <a:xfrm>
            <a:off x="1066915" y="2221905"/>
            <a:ext cx="2513013" cy="558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50" dirty="0">
                <a:ea typeface="Platypi Medium" pitchFamily="34" charset="-122"/>
                <a:cs typeface="Platypi Medium" pitchFamily="34" charset="-120"/>
              </a:rPr>
              <a:t>Відповідність стандартам НАТО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66915" y="2888159"/>
            <a:ext cx="2513013" cy="1430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ea typeface="Source Serif Pro" pitchFamily="34" charset="-122"/>
                <a:cs typeface="Source Serif Pro" pitchFamily="34" charset="-120"/>
              </a:rPr>
              <a:t>Інтеграція в європейську систему безпеки вимагає від України відповідності стандартам НАТО у військовій сфері.</a:t>
            </a:r>
            <a:endParaRPr lang="en-US" sz="1375" dirty="0"/>
          </a:p>
        </p:txBody>
      </p:sp>
      <p:sp>
        <p:nvSpPr>
          <p:cNvPr id="8" name="Shape 5"/>
          <p:cNvSpPr/>
          <p:nvPr/>
        </p:nvSpPr>
        <p:spPr>
          <a:xfrm>
            <a:off x="3758818" y="2221905"/>
            <a:ext cx="402531" cy="402531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9" name="Text 6"/>
          <p:cNvSpPr/>
          <p:nvPr/>
        </p:nvSpPr>
        <p:spPr>
          <a:xfrm>
            <a:off x="3873416" y="2288977"/>
            <a:ext cx="173335" cy="26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ea typeface="Platypi Medium" pitchFamily="34" charset="-122"/>
                <a:cs typeface="Platypi Medium" pitchFamily="34" charset="-120"/>
              </a:rPr>
              <a:t>2</a:t>
            </a:r>
            <a:endParaRPr lang="en-US" sz="2083" dirty="0"/>
          </a:p>
        </p:txBody>
      </p:sp>
      <p:sp>
        <p:nvSpPr>
          <p:cNvPr id="10" name="Text 7"/>
          <p:cNvSpPr/>
          <p:nvPr/>
        </p:nvSpPr>
        <p:spPr>
          <a:xfrm>
            <a:off x="4340241" y="2221905"/>
            <a:ext cx="2513013" cy="838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50" dirty="0">
                <a:ea typeface="Platypi Medium" pitchFamily="34" charset="-122"/>
                <a:cs typeface="Platypi Medium" pitchFamily="34" charset="-120"/>
              </a:rPr>
              <a:t>Підвищення оперативної сумісності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340241" y="3167658"/>
            <a:ext cx="2513013" cy="1430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ea typeface="Source Serif Pro" pitchFamily="34" charset="-122"/>
                <a:cs typeface="Source Serif Pro" pitchFamily="34" charset="-120"/>
              </a:rPr>
              <a:t>Збройні Сили України мають бути здатними ефективно взаємодіяти з силами ЄС та держав-членів у спільних операціях.</a:t>
            </a:r>
            <a:endParaRPr lang="en-US" sz="1375" dirty="0"/>
          </a:p>
        </p:txBody>
      </p:sp>
      <p:sp>
        <p:nvSpPr>
          <p:cNvPr id="12" name="Shape 9"/>
          <p:cNvSpPr/>
          <p:nvPr/>
        </p:nvSpPr>
        <p:spPr>
          <a:xfrm>
            <a:off x="485493" y="4978500"/>
            <a:ext cx="402531" cy="402531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13" name="Text 10"/>
          <p:cNvSpPr/>
          <p:nvPr/>
        </p:nvSpPr>
        <p:spPr>
          <a:xfrm>
            <a:off x="602967" y="5045571"/>
            <a:ext cx="167482" cy="268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ea typeface="Platypi Medium" pitchFamily="34" charset="-122"/>
                <a:cs typeface="Platypi Medium" pitchFamily="34" charset="-120"/>
              </a:rPr>
              <a:t>3</a:t>
            </a:r>
            <a:endParaRPr lang="en-US" sz="2083" dirty="0"/>
          </a:p>
        </p:txBody>
      </p:sp>
      <p:sp>
        <p:nvSpPr>
          <p:cNvPr id="14" name="Text 11"/>
          <p:cNvSpPr/>
          <p:nvPr/>
        </p:nvSpPr>
        <p:spPr>
          <a:xfrm>
            <a:off x="1066915" y="4978500"/>
            <a:ext cx="2822972" cy="27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50" dirty="0">
                <a:ea typeface="Platypi Medium" pitchFamily="34" charset="-122"/>
                <a:cs typeface="Platypi Medium" pitchFamily="34" charset="-120"/>
              </a:rPr>
              <a:t>Реформа сектору безпеки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66915" y="5365255"/>
            <a:ext cx="5786239" cy="858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75" dirty="0">
                <a:ea typeface="Source Serif Pro" pitchFamily="34" charset="-122"/>
                <a:cs typeface="Source Serif Pro" pitchFamily="34" charset="-120"/>
              </a:rPr>
              <a:t>Необхідний цивільний контроль над збройними силами та ефективна боротьба з корупцією для забезпечення прозорості та підзвітності.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695412" y="1055917"/>
            <a:ext cx="8315234" cy="1825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250"/>
              </a:lnSpc>
            </a:pPr>
            <a:r>
              <a:rPr lang="en-US" sz="3375" dirty="0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Реформування Збройних </a:t>
            </a:r>
            <a:r>
              <a:rPr lang="en-US" sz="3375" dirty="0" err="1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Сил</a:t>
            </a:r>
            <a:r>
              <a:rPr lang="en-US" sz="3375" dirty="0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 </a:t>
            </a:r>
            <a:r>
              <a:rPr lang="en-US" sz="3375" dirty="0" err="1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України</a:t>
            </a:r>
            <a:endParaRPr lang="en-US" sz="3375" dirty="0">
              <a:solidFill>
                <a:srgbClr val="FF000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5413" y="2717993"/>
            <a:ext cx="486838" cy="4868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95412" y="3323922"/>
            <a:ext cx="2088219" cy="608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67" dirty="0">
                <a:ea typeface="Platypi Medium" pitchFamily="34" charset="-122"/>
                <a:cs typeface="Platypi Medium" pitchFamily="34" charset="-120"/>
              </a:rPr>
              <a:t>Перехід на стандарти НАТО</a:t>
            </a:r>
            <a:endParaRPr lang="en-US" sz="1667" dirty="0"/>
          </a:p>
        </p:txBody>
      </p:sp>
      <p:sp>
        <p:nvSpPr>
          <p:cNvPr id="6" name="Text 2"/>
          <p:cNvSpPr/>
          <p:nvPr/>
        </p:nvSpPr>
        <p:spPr>
          <a:xfrm>
            <a:off x="1695412" y="3968744"/>
            <a:ext cx="2088219" cy="218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33" dirty="0">
                <a:ea typeface="Source Serif Pro" pitchFamily="34" charset="-122"/>
                <a:cs typeface="Source Serif Pro" pitchFamily="34" charset="-120"/>
              </a:rPr>
              <a:t>Впровадження нових стандартів в озброєнні, підготовці та управлінні військами є ключовим для досягнення сумісності з силами ЄС.</a:t>
            </a:r>
            <a:endParaRPr lang="en-US" sz="1333" dirty="0"/>
          </a:p>
        </p:txBody>
      </p:sp>
      <p:sp>
        <p:nvSpPr>
          <p:cNvPr id="8" name="Text 3"/>
          <p:cNvSpPr/>
          <p:nvPr/>
        </p:nvSpPr>
        <p:spPr>
          <a:xfrm>
            <a:off x="4962128" y="3287590"/>
            <a:ext cx="2088219" cy="6084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67" dirty="0">
                <a:ea typeface="Platypi Medium" pitchFamily="34" charset="-122"/>
                <a:cs typeface="Platypi Medium" pitchFamily="34" charset="-120"/>
              </a:rPr>
              <a:t>Оптимізація структури</a:t>
            </a:r>
            <a:endParaRPr lang="en-US" sz="1667" dirty="0"/>
          </a:p>
        </p:txBody>
      </p:sp>
      <p:sp>
        <p:nvSpPr>
          <p:cNvPr id="9" name="Text 4"/>
          <p:cNvSpPr/>
          <p:nvPr/>
        </p:nvSpPr>
        <p:spPr>
          <a:xfrm>
            <a:off x="4962128" y="3932413"/>
            <a:ext cx="2088219" cy="1869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33" dirty="0">
                <a:ea typeface="Source Serif Pro" pitchFamily="34" charset="-122"/>
                <a:cs typeface="Source Serif Pro" pitchFamily="34" charset="-120"/>
              </a:rPr>
              <a:t>ЗСУ потребують оптимізації структури та чисельності для підвищення ефективності та мобільності.</a:t>
            </a:r>
            <a:endParaRPr lang="en-US" sz="1333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86063" y="2674369"/>
            <a:ext cx="486838" cy="4868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786062" y="3280298"/>
            <a:ext cx="2088325" cy="912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667" dirty="0">
                <a:ea typeface="Platypi Medium" pitchFamily="34" charset="-122"/>
                <a:cs typeface="Platypi Medium" pitchFamily="34" charset="-120"/>
              </a:rPr>
              <a:t>Розвиток сержантського корпусу</a:t>
            </a:r>
            <a:endParaRPr lang="en-US" sz="1667" dirty="0"/>
          </a:p>
        </p:txBody>
      </p:sp>
      <p:sp>
        <p:nvSpPr>
          <p:cNvPr id="12" name="Text 6"/>
          <p:cNvSpPr/>
          <p:nvPr/>
        </p:nvSpPr>
        <p:spPr>
          <a:xfrm>
            <a:off x="8786062" y="4195592"/>
            <a:ext cx="2088325" cy="1869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33" dirty="0">
                <a:ea typeface="Source Serif Pro" pitchFamily="34" charset="-122"/>
                <a:cs typeface="Source Serif Pro" pitchFamily="34" charset="-120"/>
              </a:rPr>
              <a:t>Професійний сержантський корпус є основою для підвищення боєздатності та дисципліни в армії.</a:t>
            </a:r>
            <a:endParaRPr lang="en-US" sz="1333" dirty="0"/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FA084B81-1ABB-4E9C-B3C5-A7FCFE0B2BF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096410" y="2674369"/>
            <a:ext cx="486838" cy="4868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76" y="975075"/>
            <a:ext cx="3513367" cy="52700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612874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Боротьба з Корупцією: Основа Довіри та Безпеки</a:t>
            </a:r>
            <a:endParaRPr lang="en-US" sz="3708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61492" y="2077641"/>
            <a:ext cx="3054053" cy="2586931"/>
          </a:xfrm>
          <a:prstGeom prst="roundRect">
            <a:avLst>
              <a:gd name="adj" fmla="val 1096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850504" y="2266653"/>
            <a:ext cx="2676029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Незалежність антикорупційних органів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850504" y="3265884"/>
            <a:ext cx="2676029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НАБУ, САП, ВАКС повинні бути незалежними та ефективними у своїй діяльності.</a:t>
            </a:r>
            <a:endParaRPr lang="en-US" sz="1458" dirty="0"/>
          </a:p>
        </p:txBody>
      </p:sp>
      <p:sp>
        <p:nvSpPr>
          <p:cNvPr id="7" name="Shape 4"/>
          <p:cNvSpPr/>
          <p:nvPr/>
        </p:nvSpPr>
        <p:spPr>
          <a:xfrm>
            <a:off x="3904556" y="2077641"/>
            <a:ext cx="3054053" cy="2586931"/>
          </a:xfrm>
          <a:prstGeom prst="roundRect">
            <a:avLst>
              <a:gd name="adj" fmla="val 1096"/>
            </a:avLst>
          </a:prstGeom>
          <a:solidFill>
            <a:srgbClr val="F9F7F7"/>
          </a:solidFill>
          <a:ln/>
        </p:spPr>
      </p:sp>
      <p:sp>
        <p:nvSpPr>
          <p:cNvPr id="8" name="Text 5"/>
          <p:cNvSpPr/>
          <p:nvPr/>
        </p:nvSpPr>
        <p:spPr>
          <a:xfrm>
            <a:off x="4093568" y="2266653"/>
            <a:ext cx="2676029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Прозорість та підзвітність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4093568" y="2970609"/>
            <a:ext cx="2676029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Державні закупівлі, особливо в оборонному секторі, мають бути прозорими та підзвітними.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661492" y="4853583"/>
            <a:ext cx="6297018" cy="1391543"/>
          </a:xfrm>
          <a:prstGeom prst="roundRect">
            <a:avLst>
              <a:gd name="adj" fmla="val 2038"/>
            </a:avLst>
          </a:prstGeom>
          <a:solidFill>
            <a:srgbClr val="F9F7F7"/>
          </a:solidFill>
          <a:ln/>
        </p:spPr>
      </p:sp>
      <p:sp>
        <p:nvSpPr>
          <p:cNvPr id="11" name="Text 8"/>
          <p:cNvSpPr/>
          <p:nvPr/>
        </p:nvSpPr>
        <p:spPr>
          <a:xfrm>
            <a:off x="850504" y="5042594"/>
            <a:ext cx="291881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Залучення громадськості</a:t>
            </a:r>
            <a:endParaRPr lang="en-US" sz="1833" dirty="0"/>
          </a:p>
        </p:txBody>
      </p:sp>
      <p:sp>
        <p:nvSpPr>
          <p:cNvPr id="12" name="Text 9"/>
          <p:cNvSpPr/>
          <p:nvPr/>
        </p:nvSpPr>
        <p:spPr>
          <a:xfrm>
            <a:off x="850504" y="5451277"/>
            <a:ext cx="591899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Громадськість має контролювати діяльність сектору безпеки для запобігання корупції.</a:t>
            </a:r>
            <a:endParaRPr lang="en-US" sz="14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578" y="-7006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55400" y="625574"/>
            <a:ext cx="6387108" cy="1100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33"/>
              </a:lnSpc>
            </a:pPr>
            <a:r>
              <a:rPr lang="en-US" sz="3458" dirty="0">
                <a:solidFill>
                  <a:srgbClr val="FF0000"/>
                </a:solidFill>
                <a:ea typeface="Platypi Medium" pitchFamily="34" charset="-122"/>
                <a:cs typeface="Platypi Medium" pitchFamily="34" charset="-120"/>
              </a:rPr>
              <a:t>Європейський Досвід: Уроки для України</a:t>
            </a:r>
            <a:endParaRPr lang="en-US" sz="3458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4809996" y="1990428"/>
            <a:ext cx="19050" cy="4241998"/>
          </a:xfrm>
          <a:prstGeom prst="roundRect">
            <a:avLst>
              <a:gd name="adj" fmla="val 138692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4998611" y="2377182"/>
            <a:ext cx="616446" cy="19050"/>
          </a:xfrm>
          <a:prstGeom prst="roundRect">
            <a:avLst>
              <a:gd name="adj" fmla="val 138692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4621381" y="2188568"/>
            <a:ext cx="396280" cy="396280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7" name="Text 4"/>
          <p:cNvSpPr/>
          <p:nvPr/>
        </p:nvSpPr>
        <p:spPr>
          <a:xfrm>
            <a:off x="4760188" y="2254548"/>
            <a:ext cx="118666" cy="264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2042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1</a:t>
            </a:r>
            <a:endParaRPr lang="en-US" sz="2042" dirty="0"/>
          </a:p>
        </p:txBody>
      </p:sp>
      <p:sp>
        <p:nvSpPr>
          <p:cNvPr id="8" name="Text 5"/>
          <p:cNvSpPr/>
          <p:nvPr/>
        </p:nvSpPr>
        <p:spPr>
          <a:xfrm>
            <a:off x="5788194" y="2166541"/>
            <a:ext cx="2201664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Успішні реформи</a:t>
            </a:r>
            <a:endParaRPr lang="en-US" sz="1708" dirty="0"/>
          </a:p>
        </p:txBody>
      </p:sp>
      <p:sp>
        <p:nvSpPr>
          <p:cNvPr id="9" name="Text 6"/>
          <p:cNvSpPr/>
          <p:nvPr/>
        </p:nvSpPr>
        <p:spPr>
          <a:xfrm>
            <a:off x="5788193" y="2547343"/>
            <a:ext cx="5154315" cy="563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Вивчення досвіду країн Центральної та Східної Європи, які успішно реформували свої системи безпеки та оборони.</a:t>
            </a:r>
            <a:endParaRPr lang="en-US" sz="1375" dirty="0"/>
          </a:p>
        </p:txBody>
      </p:sp>
      <p:sp>
        <p:nvSpPr>
          <p:cNvPr id="10" name="Shape 7"/>
          <p:cNvSpPr/>
          <p:nvPr/>
        </p:nvSpPr>
        <p:spPr>
          <a:xfrm>
            <a:off x="4998611" y="3849886"/>
            <a:ext cx="616446" cy="19050"/>
          </a:xfrm>
          <a:prstGeom prst="roundRect">
            <a:avLst>
              <a:gd name="adj" fmla="val 138692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4621381" y="3661271"/>
            <a:ext cx="396280" cy="396280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12" name="Text 9"/>
          <p:cNvSpPr/>
          <p:nvPr/>
        </p:nvSpPr>
        <p:spPr>
          <a:xfrm>
            <a:off x="4734193" y="3727252"/>
            <a:ext cx="170656" cy="264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2042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2</a:t>
            </a:r>
            <a:endParaRPr lang="en-US" sz="2042" dirty="0"/>
          </a:p>
        </p:txBody>
      </p:sp>
      <p:sp>
        <p:nvSpPr>
          <p:cNvPr id="13" name="Text 10"/>
          <p:cNvSpPr/>
          <p:nvPr/>
        </p:nvSpPr>
        <p:spPr>
          <a:xfrm>
            <a:off x="5788193" y="3639244"/>
            <a:ext cx="3027363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Прискорення євроінтеграції</a:t>
            </a:r>
            <a:endParaRPr lang="en-US" sz="1708" dirty="0"/>
          </a:p>
        </p:txBody>
      </p:sp>
      <p:sp>
        <p:nvSpPr>
          <p:cNvPr id="14" name="Text 11"/>
          <p:cNvSpPr/>
          <p:nvPr/>
        </p:nvSpPr>
        <p:spPr>
          <a:xfrm>
            <a:off x="5788193" y="4020046"/>
            <a:ext cx="5154315" cy="563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Використання досвіду держав-членів ЄС для прискорення євроінтеграції України.</a:t>
            </a:r>
            <a:endParaRPr lang="en-US" sz="1375" dirty="0"/>
          </a:p>
        </p:txBody>
      </p:sp>
      <p:sp>
        <p:nvSpPr>
          <p:cNvPr id="15" name="Shape 12"/>
          <p:cNvSpPr/>
          <p:nvPr/>
        </p:nvSpPr>
        <p:spPr>
          <a:xfrm>
            <a:off x="4998611" y="5322590"/>
            <a:ext cx="616446" cy="19050"/>
          </a:xfrm>
          <a:prstGeom prst="roundRect">
            <a:avLst>
              <a:gd name="adj" fmla="val 138692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4621381" y="5133975"/>
            <a:ext cx="396280" cy="396280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17" name="Text 14"/>
          <p:cNvSpPr/>
          <p:nvPr/>
        </p:nvSpPr>
        <p:spPr>
          <a:xfrm>
            <a:off x="4737070" y="5199956"/>
            <a:ext cx="164902" cy="264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2042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3</a:t>
            </a:r>
            <a:endParaRPr lang="en-US" sz="2042" dirty="0"/>
          </a:p>
        </p:txBody>
      </p:sp>
      <p:sp>
        <p:nvSpPr>
          <p:cNvPr id="18" name="Text 15"/>
          <p:cNvSpPr/>
          <p:nvPr/>
        </p:nvSpPr>
        <p:spPr>
          <a:xfrm>
            <a:off x="5788194" y="5111949"/>
            <a:ext cx="2201664" cy="275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708" dirty="0">
                <a:solidFill>
                  <a:srgbClr val="504C49"/>
                </a:solidFill>
                <a:ea typeface="Platypi Medium" pitchFamily="34" charset="-122"/>
                <a:cs typeface="Platypi Medium" pitchFamily="34" charset="-120"/>
              </a:rPr>
              <a:t>Політична воля</a:t>
            </a:r>
            <a:endParaRPr lang="en-US" sz="1708" dirty="0"/>
          </a:p>
        </p:txBody>
      </p:sp>
      <p:sp>
        <p:nvSpPr>
          <p:cNvPr id="19" name="Text 16"/>
          <p:cNvSpPr/>
          <p:nvPr/>
        </p:nvSpPr>
        <p:spPr>
          <a:xfrm>
            <a:off x="5788193" y="5492750"/>
            <a:ext cx="5154315" cy="563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375" dirty="0">
                <a:solidFill>
                  <a:srgbClr val="504C49"/>
                </a:solidFill>
                <a:ea typeface="Source Serif Pro" pitchFamily="34" charset="-122"/>
                <a:cs typeface="Source Serif Pro" pitchFamily="34" charset="-120"/>
              </a:rPr>
              <a:t>Важливість політичної волі та підтримки суспільства для успішного реформування.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E2F719D-76FD-4589-AF03-EFC0CE5BAE4B}"/>
              </a:ext>
            </a:extLst>
          </p:cNvPr>
          <p:cNvSpPr/>
          <p:nvPr/>
        </p:nvSpPr>
        <p:spPr>
          <a:xfrm>
            <a:off x="6112731" y="1418492"/>
            <a:ext cx="4947138" cy="31769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EEDEBE9-CC73-4C14-9B2E-C3265DFCCF91}"/>
              </a:ext>
            </a:extLst>
          </p:cNvPr>
          <p:cNvSpPr/>
          <p:nvPr/>
        </p:nvSpPr>
        <p:spPr>
          <a:xfrm>
            <a:off x="1516765" y="4741329"/>
            <a:ext cx="9191932" cy="16246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6F94260-3E5F-4B34-90B9-445843702189}"/>
              </a:ext>
            </a:extLst>
          </p:cNvPr>
          <p:cNvSpPr/>
          <p:nvPr/>
        </p:nvSpPr>
        <p:spPr>
          <a:xfrm>
            <a:off x="1026291" y="1418492"/>
            <a:ext cx="4947138" cy="31769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 0"/>
          <p:cNvSpPr/>
          <p:nvPr/>
        </p:nvSpPr>
        <p:spPr>
          <a:xfrm>
            <a:off x="2066880" y="231484"/>
            <a:ext cx="7656810" cy="1624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042"/>
              </a:lnSpc>
            </a:pPr>
            <a:r>
              <a:rPr lang="en-US" sz="3250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Національні безпекові </a:t>
            </a:r>
            <a:r>
              <a:rPr lang="en-US" sz="3250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інституції</a:t>
            </a:r>
            <a:r>
              <a:rPr lang="en-US" sz="3250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3250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України</a:t>
            </a:r>
            <a:endParaRPr lang="en-US" sz="3250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2066880" y="2213380"/>
            <a:ext cx="440148" cy="389874"/>
          </a:xfrm>
          <a:prstGeom prst="roundRect">
            <a:avLst>
              <a:gd name="adj" fmla="val 18671"/>
            </a:avLst>
          </a:prstGeom>
          <a:solidFill>
            <a:schemeClr val="bg1"/>
          </a:solidFill>
          <a:ln w="7620">
            <a:solidFill>
              <a:srgbClr val="FF000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206182" y="2275292"/>
            <a:ext cx="110125" cy="2599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1</a:t>
            </a:r>
            <a:endParaRPr lang="en-US" sz="1917" dirty="0"/>
          </a:p>
        </p:txBody>
      </p:sp>
      <p:sp>
        <p:nvSpPr>
          <p:cNvPr id="6" name="Text 3"/>
          <p:cNvSpPr/>
          <p:nvPr/>
        </p:nvSpPr>
        <p:spPr>
          <a:xfrm>
            <a:off x="2603554" y="2213380"/>
            <a:ext cx="2445671" cy="270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Структура та функції</a:t>
            </a:r>
            <a:endParaRPr lang="en-US" sz="1625" dirty="0"/>
          </a:p>
        </p:txBody>
      </p:sp>
      <p:sp>
        <p:nvSpPr>
          <p:cNvPr id="7" name="Text 4"/>
          <p:cNvSpPr/>
          <p:nvPr/>
        </p:nvSpPr>
        <p:spPr>
          <a:xfrm>
            <a:off x="2603554" y="2570467"/>
            <a:ext cx="3094904" cy="221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92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Аналіз структури та функцій ключових інституцій: ЗСУ, СБУ, розвідка, прикордонна служба. Кожна з цих інституцій має свої специфічні завдання та обов'язки у забезпеченні національної безпеки.</a:t>
            </a:r>
            <a:endParaRPr lang="en-US" sz="1292" dirty="0"/>
          </a:p>
        </p:txBody>
      </p:sp>
      <p:sp>
        <p:nvSpPr>
          <p:cNvPr id="8" name="Shape 5"/>
          <p:cNvSpPr/>
          <p:nvPr/>
        </p:nvSpPr>
        <p:spPr>
          <a:xfrm>
            <a:off x="6702629" y="2180593"/>
            <a:ext cx="440148" cy="389874"/>
          </a:xfrm>
          <a:prstGeom prst="roundRect">
            <a:avLst>
              <a:gd name="adj" fmla="val 18671"/>
            </a:avLst>
          </a:prstGeom>
          <a:solidFill>
            <a:schemeClr val="bg1"/>
          </a:solidFill>
          <a:ln w="7620">
            <a:solidFill>
              <a:srgbClr val="FF000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806389" y="2245554"/>
            <a:ext cx="171710" cy="2599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2</a:t>
            </a:r>
            <a:endParaRPr lang="en-US" sz="1917" dirty="0"/>
          </a:p>
        </p:txBody>
      </p:sp>
      <p:sp>
        <p:nvSpPr>
          <p:cNvPr id="10" name="Text 7"/>
          <p:cNvSpPr/>
          <p:nvPr/>
        </p:nvSpPr>
        <p:spPr>
          <a:xfrm>
            <a:off x="7239303" y="2180593"/>
            <a:ext cx="2825056" cy="270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Готовність до інтеграції</a:t>
            </a:r>
            <a:endParaRPr lang="en-US" sz="1625" dirty="0"/>
          </a:p>
        </p:txBody>
      </p:sp>
      <p:sp>
        <p:nvSpPr>
          <p:cNvPr id="11" name="Text 8"/>
          <p:cNvSpPr/>
          <p:nvPr/>
        </p:nvSpPr>
        <p:spPr>
          <a:xfrm>
            <a:off x="7239302" y="2537681"/>
            <a:ext cx="3094904" cy="1386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92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Оцінка рівня їхньої готовності до інтеграції в європейські структури. Цей процес вимагає значних зусиль з реформування та модернізації.</a:t>
            </a:r>
            <a:endParaRPr lang="en-US" sz="1292" dirty="0"/>
          </a:p>
        </p:txBody>
      </p:sp>
      <p:sp>
        <p:nvSpPr>
          <p:cNvPr id="12" name="Shape 9"/>
          <p:cNvSpPr/>
          <p:nvPr/>
        </p:nvSpPr>
        <p:spPr>
          <a:xfrm>
            <a:off x="2066880" y="5035856"/>
            <a:ext cx="440148" cy="389874"/>
          </a:xfrm>
          <a:prstGeom prst="roundRect">
            <a:avLst>
              <a:gd name="adj" fmla="val 18671"/>
            </a:avLst>
          </a:prstGeom>
          <a:solidFill>
            <a:schemeClr val="bg1"/>
          </a:solidFill>
          <a:ln w="7620">
            <a:solidFill>
              <a:srgbClr val="FF0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179691" y="5097768"/>
            <a:ext cx="172886" cy="2599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3</a:t>
            </a:r>
            <a:endParaRPr lang="en-US" sz="1917" dirty="0"/>
          </a:p>
        </p:txBody>
      </p:sp>
      <p:sp>
        <p:nvSpPr>
          <p:cNvPr id="14" name="Text 11"/>
          <p:cNvSpPr/>
          <p:nvPr/>
        </p:nvSpPr>
        <p:spPr>
          <a:xfrm>
            <a:off x="2603554" y="5035855"/>
            <a:ext cx="3078919" cy="270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dirty="0">
                <a:solidFill>
                  <a:srgbClr val="404155"/>
                </a:solidFill>
                <a:ea typeface="Alexandria" pitchFamily="34" charset="-122"/>
                <a:cs typeface="Alexandria" pitchFamily="34" charset="-120"/>
              </a:rPr>
              <a:t>Проблеми реформування</a:t>
            </a:r>
            <a:endParaRPr lang="en-US" sz="1625" dirty="0"/>
          </a:p>
        </p:txBody>
      </p:sp>
      <p:sp>
        <p:nvSpPr>
          <p:cNvPr id="15" name="Text 12"/>
          <p:cNvSpPr/>
          <p:nvPr/>
        </p:nvSpPr>
        <p:spPr>
          <a:xfrm>
            <a:off x="2603554" y="5392943"/>
            <a:ext cx="7021093" cy="8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292" dirty="0">
                <a:solidFill>
                  <a:srgbClr val="404155"/>
                </a:solidFill>
                <a:ea typeface="Nobile" pitchFamily="34" charset="-122"/>
                <a:cs typeface="Nobile" pitchFamily="34" charset="-120"/>
              </a:rPr>
              <a:t>Проблеми, пов’язані з реформуванням та модернізацією. Згідно з дослідженням РНБО за 2023 рік, 65% обладнання потребує модернізації.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023" y="1119084"/>
            <a:ext cx="3528646" cy="52929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39693" y="454583"/>
            <a:ext cx="9041445" cy="915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83"/>
              </a:lnSpc>
            </a:pPr>
            <a:r>
              <a:rPr lang="en-US" sz="3200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Стратегічні </a:t>
            </a:r>
            <a:r>
              <a:rPr lang="en-US" sz="3200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цілі</a:t>
            </a:r>
            <a:r>
              <a:rPr lang="en-US" sz="3200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інтеграції</a:t>
            </a:r>
            <a:r>
              <a:rPr lang="uk-UA" sz="3200" dirty="0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 в пріоритетах </a:t>
            </a:r>
            <a:r>
              <a:rPr lang="en-US" sz="3200" dirty="0" err="1">
                <a:solidFill>
                  <a:srgbClr val="FF0000"/>
                </a:solidFill>
                <a:ea typeface="Alexandria" pitchFamily="34" charset="-122"/>
                <a:cs typeface="Alexandria" pitchFamily="34" charset="-120"/>
              </a:rPr>
              <a:t>України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07618" y="1496554"/>
            <a:ext cx="366316" cy="3663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07618" y="2009415"/>
            <a:ext cx="2051546" cy="45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92"/>
              </a:lnSpc>
            </a:pPr>
            <a:r>
              <a:rPr lang="en-US" sz="1600" dirty="0">
                <a:ea typeface="Alexandria" pitchFamily="34" charset="-122"/>
                <a:cs typeface="Alexandria" pitchFamily="34" charset="-120"/>
              </a:rPr>
              <a:t>Гармонізація законодавства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2007618" y="2555119"/>
            <a:ext cx="2051546" cy="1406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200" dirty="0">
                <a:ea typeface="Nobile" pitchFamily="34" charset="-122"/>
                <a:cs typeface="Nobile" pitchFamily="34" charset="-120"/>
              </a:rPr>
              <a:t>Гармонізація законодавства у сфері безпеки та оборони з європейськими стандартами є важливим кроком для інтеграції.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75932" y="1529179"/>
            <a:ext cx="366316" cy="3663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075932" y="2042041"/>
            <a:ext cx="204013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92"/>
              </a:lnSpc>
            </a:pPr>
            <a:r>
              <a:rPr lang="en-US" sz="1600" dirty="0">
                <a:ea typeface="Alexandria" pitchFamily="34" charset="-122"/>
                <a:cs typeface="Alexandria" pitchFamily="34" charset="-120"/>
              </a:rPr>
              <a:t>Участь у програмах ЄС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5075932" y="2358846"/>
            <a:ext cx="2051546" cy="1406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200" dirty="0">
                <a:ea typeface="Nobile" pitchFamily="34" charset="-122"/>
                <a:cs typeface="Nobile" pitchFamily="34" charset="-120"/>
              </a:rPr>
              <a:t>Участь у спільних програмах та проектах ЄС (наприклад, PESCO, Європейський оборонний фонд) сприяє зміцненню співпраці.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07618" y="4211304"/>
            <a:ext cx="366316" cy="36631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07618" y="4724165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92"/>
              </a:lnSpc>
            </a:pPr>
            <a:r>
              <a:rPr lang="en-US" sz="1600" dirty="0">
                <a:ea typeface="Alexandria" pitchFamily="34" charset="-122"/>
                <a:cs typeface="Alexandria" pitchFamily="34" charset="-120"/>
              </a:rPr>
              <a:t>Членство в ЄС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2007618" y="5040971"/>
            <a:ext cx="2051546" cy="1172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200" dirty="0">
                <a:ea typeface="Nobile" pitchFamily="34" charset="-122"/>
                <a:cs typeface="Nobile" pitchFamily="34" charset="-120"/>
              </a:rPr>
              <a:t>Досягнення членства в ЄС як кінцева мета є важливим стимулом для проведення реформ та інтеграції.</a:t>
            </a:r>
            <a:endParaRPr lang="en-US" sz="1200" dirty="0"/>
          </a:p>
        </p:txBody>
      </p:sp>
      <p:pic>
        <p:nvPicPr>
          <p:cNvPr id="18" name="Image 3" descr="preencoded.png">
            <a:extLst>
              <a:ext uri="{FF2B5EF4-FFF2-40B4-BE49-F238E27FC236}">
                <a16:creationId xmlns:a16="http://schemas.microsoft.com/office/drawing/2014/main" id="{B663F580-C8F1-4599-9AF8-476B42D3F8B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184829" y="3914637"/>
            <a:ext cx="366316" cy="366316"/>
          </a:xfrm>
          <a:prstGeom prst="rect">
            <a:avLst/>
          </a:prstGeom>
        </p:spPr>
      </p:pic>
      <p:sp>
        <p:nvSpPr>
          <p:cNvPr id="19" name="Text 5">
            <a:extLst>
              <a:ext uri="{FF2B5EF4-FFF2-40B4-BE49-F238E27FC236}">
                <a16:creationId xmlns:a16="http://schemas.microsoft.com/office/drawing/2014/main" id="{7E4961F6-DCE6-414B-B7AC-D15AD31D1298}"/>
              </a:ext>
            </a:extLst>
          </p:cNvPr>
          <p:cNvSpPr/>
          <p:nvPr/>
        </p:nvSpPr>
        <p:spPr>
          <a:xfrm>
            <a:off x="5129367" y="4495267"/>
            <a:ext cx="2038548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92"/>
              </a:lnSpc>
            </a:pPr>
            <a:r>
              <a:rPr lang="en-US" sz="1600" dirty="0">
                <a:ea typeface="Alexandria" pitchFamily="34" charset="-122"/>
                <a:cs typeface="Alexandria" pitchFamily="34" charset="-120"/>
              </a:rPr>
              <a:t>Оперативна сумісність</a:t>
            </a:r>
            <a:endParaRPr lang="en-US" sz="1600" dirty="0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06F63AA6-BA6C-4BBF-B212-C039C19131D6}"/>
              </a:ext>
            </a:extLst>
          </p:cNvPr>
          <p:cNvSpPr/>
          <p:nvPr/>
        </p:nvSpPr>
        <p:spPr>
          <a:xfrm>
            <a:off x="5116270" y="4907940"/>
            <a:ext cx="2051645" cy="937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33"/>
              </a:lnSpc>
            </a:pPr>
            <a:r>
              <a:rPr lang="en-US" sz="1200" dirty="0">
                <a:ea typeface="Nobile" pitchFamily="34" charset="-122"/>
                <a:cs typeface="Nobile" pitchFamily="34" charset="-120"/>
              </a:rPr>
              <a:t>Підвищення оперативної сумісності ЗСУ з арміями країн-членів ЄС та НАТО є ключовим пріоритетом.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аєвид">
  <a:themeElements>
    <a:clrScheme name="Крає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Крає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рає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Краєвид</Template>
  <TotalTime>156</TotalTime>
  <Words>761</Words>
  <Application>Microsoft Office PowerPoint</Application>
  <PresentationFormat>Широкий екран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 2</vt:lpstr>
      <vt:lpstr>Краєвид</vt:lpstr>
      <vt:lpstr>Тема 12. Реформування системи безпеки та оборони в умовах Євроінтеграції  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Римський статут та воєнні злочини  </dc:title>
  <dc:creator>Admin</dc:creator>
  <cp:lastModifiedBy>Admin</cp:lastModifiedBy>
  <cp:revision>22</cp:revision>
  <dcterms:created xsi:type="dcterms:W3CDTF">2025-03-04T11:14:56Z</dcterms:created>
  <dcterms:modified xsi:type="dcterms:W3CDTF">2025-03-04T17:13:36Z</dcterms:modified>
</cp:coreProperties>
</file>