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6" d="100"/>
          <a:sy n="76" d="100"/>
        </p:scale>
        <p:origin x="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6F4E005A-C299-4C96-94F3-43FB6EC793FA}" type="datetimeFigureOut">
              <a:rPr lang="uk-UA" smtClean="0"/>
              <a:t>14.02.2022</a:t>
            </a:fld>
            <a:endParaRPr lang="uk-UA"/>
          </a:p>
        </p:txBody>
      </p:sp>
      <p:sp>
        <p:nvSpPr>
          <p:cNvPr id="5" name="Footer Placeholder 4"/>
          <p:cNvSpPr>
            <a:spLocks noGrp="1"/>
          </p:cNvSpPr>
          <p:nvPr>
            <p:ph type="ftr" sz="quarter" idx="11"/>
          </p:nvPr>
        </p:nvSpPr>
        <p:spPr>
          <a:xfrm>
            <a:off x="1371600" y="4323845"/>
            <a:ext cx="6400800" cy="365125"/>
          </a:xfrm>
        </p:spPr>
        <p:txBody>
          <a:bodyPr/>
          <a:lstStyle/>
          <a:p>
            <a:endParaRPr lang="uk-UA"/>
          </a:p>
        </p:txBody>
      </p:sp>
      <p:sp>
        <p:nvSpPr>
          <p:cNvPr id="6" name="Slide Number Placeholder 5"/>
          <p:cNvSpPr>
            <a:spLocks noGrp="1"/>
          </p:cNvSpPr>
          <p:nvPr>
            <p:ph type="sldNum" sz="quarter" idx="12"/>
          </p:nvPr>
        </p:nvSpPr>
        <p:spPr>
          <a:xfrm>
            <a:off x="8077200" y="1430866"/>
            <a:ext cx="2743200" cy="365125"/>
          </a:xfrm>
        </p:spPr>
        <p:txBody>
          <a:bodyPr/>
          <a:lstStyle/>
          <a:p>
            <a:fld id="{C9CB9877-D630-43C8-8B81-EB683C55E3CD}" type="slidenum">
              <a:rPr lang="uk-UA" smtClean="0"/>
              <a:t>‹#›</a:t>
            </a:fld>
            <a:endParaRPr lang="uk-UA"/>
          </a:p>
        </p:txBody>
      </p:sp>
    </p:spTree>
    <p:extLst>
      <p:ext uri="{BB962C8B-B14F-4D97-AF65-F5344CB8AC3E}">
        <p14:creationId xmlns:p14="http://schemas.microsoft.com/office/powerpoint/2010/main" val="3181278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 фотографія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6F4E005A-C299-4C96-94F3-43FB6EC793FA}" type="datetimeFigureOut">
              <a:rPr lang="uk-UA" smtClean="0"/>
              <a:t>14.02.2022</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C9CB9877-D630-43C8-8B81-EB683C55E3CD}" type="slidenum">
              <a:rPr lang="uk-UA" smtClean="0"/>
              <a:t>‹#›</a:t>
            </a:fld>
            <a:endParaRPr lang="uk-UA"/>
          </a:p>
        </p:txBody>
      </p:sp>
    </p:spTree>
    <p:extLst>
      <p:ext uri="{BB962C8B-B14F-4D97-AF65-F5344CB8AC3E}">
        <p14:creationId xmlns:p14="http://schemas.microsoft.com/office/powerpoint/2010/main" val="3694134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Назва та підпис">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uk-UA"/>
              <a:t>Клацніть, щоб редагувати стиль зразка заголовка</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6F4E005A-C299-4C96-94F3-43FB6EC793FA}" type="datetimeFigureOut">
              <a:rPr lang="uk-UA" smtClean="0"/>
              <a:t>14.02.2022</a:t>
            </a:fld>
            <a:endParaRPr lang="uk-UA"/>
          </a:p>
        </p:txBody>
      </p:sp>
      <p:sp>
        <p:nvSpPr>
          <p:cNvPr id="6" name="Footer Placeholder 5"/>
          <p:cNvSpPr>
            <a:spLocks noGrp="1"/>
          </p:cNvSpPr>
          <p:nvPr>
            <p:ph type="ftr" sz="quarter" idx="11"/>
          </p:nvPr>
        </p:nvSpPr>
        <p:spPr>
          <a:xfrm>
            <a:off x="685800" y="379941"/>
            <a:ext cx="6991492" cy="365125"/>
          </a:xfrm>
        </p:spPr>
        <p:txBody>
          <a:bodyPr/>
          <a:lstStyle/>
          <a:p>
            <a:endParaRPr lang="uk-UA"/>
          </a:p>
        </p:txBody>
      </p:sp>
      <p:sp>
        <p:nvSpPr>
          <p:cNvPr id="7" name="Slide Number Placeholder 6"/>
          <p:cNvSpPr>
            <a:spLocks noGrp="1"/>
          </p:cNvSpPr>
          <p:nvPr>
            <p:ph type="sldNum" sz="quarter" idx="12"/>
          </p:nvPr>
        </p:nvSpPr>
        <p:spPr>
          <a:xfrm>
            <a:off x="10862452" y="381000"/>
            <a:ext cx="643748" cy="365125"/>
          </a:xfrm>
        </p:spPr>
        <p:txBody>
          <a:bodyPr/>
          <a:lstStyle/>
          <a:p>
            <a:fld id="{C9CB9877-D630-43C8-8B81-EB683C55E3CD}" type="slidenum">
              <a:rPr lang="uk-UA" smtClean="0"/>
              <a:t>‹#›</a:t>
            </a:fld>
            <a:endParaRPr lang="uk-UA"/>
          </a:p>
        </p:txBody>
      </p:sp>
    </p:spTree>
    <p:extLst>
      <p:ext uri="{BB962C8B-B14F-4D97-AF65-F5344CB8AC3E}">
        <p14:creationId xmlns:p14="http://schemas.microsoft.com/office/powerpoint/2010/main" val="8725854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Цитата з підписом">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uk-UA"/>
              <a:t>Клацніть, щоб редагувати стиль зразка заголовка</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6F4E005A-C299-4C96-94F3-43FB6EC793FA}" type="datetimeFigureOut">
              <a:rPr lang="uk-UA" smtClean="0"/>
              <a:t>14.02.2022</a:t>
            </a:fld>
            <a:endParaRPr lang="uk-UA"/>
          </a:p>
        </p:txBody>
      </p:sp>
      <p:sp>
        <p:nvSpPr>
          <p:cNvPr id="6" name="Footer Placeholder 5"/>
          <p:cNvSpPr>
            <a:spLocks noGrp="1"/>
          </p:cNvSpPr>
          <p:nvPr>
            <p:ph type="ftr" sz="quarter" idx="11"/>
          </p:nvPr>
        </p:nvSpPr>
        <p:spPr>
          <a:xfrm>
            <a:off x="685800" y="379941"/>
            <a:ext cx="6991492" cy="365125"/>
          </a:xfrm>
        </p:spPr>
        <p:txBody>
          <a:bodyPr/>
          <a:lstStyle/>
          <a:p>
            <a:endParaRPr lang="uk-UA"/>
          </a:p>
        </p:txBody>
      </p:sp>
      <p:sp>
        <p:nvSpPr>
          <p:cNvPr id="7" name="Slide Number Placeholder 6"/>
          <p:cNvSpPr>
            <a:spLocks noGrp="1"/>
          </p:cNvSpPr>
          <p:nvPr>
            <p:ph type="sldNum" sz="quarter" idx="12"/>
          </p:nvPr>
        </p:nvSpPr>
        <p:spPr>
          <a:xfrm>
            <a:off x="10862452" y="381000"/>
            <a:ext cx="643748" cy="365125"/>
          </a:xfrm>
        </p:spPr>
        <p:txBody>
          <a:bodyPr/>
          <a:lstStyle/>
          <a:p>
            <a:fld id="{C9CB9877-D630-43C8-8B81-EB683C55E3CD}" type="slidenum">
              <a:rPr lang="uk-UA" smtClean="0"/>
              <a:t>‹#›</a:t>
            </a:fld>
            <a:endParaRPr lang="uk-UA"/>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309993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Картка назви">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uk-UA"/>
              <a:t>Клацніть, щоб редагувати стиль зразка заголовка</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6F4E005A-C299-4C96-94F3-43FB6EC793FA}" type="datetimeFigureOut">
              <a:rPr lang="uk-UA" smtClean="0"/>
              <a:t>14.02.2022</a:t>
            </a:fld>
            <a:endParaRPr lang="uk-UA"/>
          </a:p>
        </p:txBody>
      </p:sp>
      <p:sp>
        <p:nvSpPr>
          <p:cNvPr id="6" name="Footer Placeholder 5"/>
          <p:cNvSpPr>
            <a:spLocks noGrp="1"/>
          </p:cNvSpPr>
          <p:nvPr>
            <p:ph type="ftr" sz="quarter" idx="11"/>
          </p:nvPr>
        </p:nvSpPr>
        <p:spPr>
          <a:xfrm>
            <a:off x="685800" y="378883"/>
            <a:ext cx="6991492" cy="365125"/>
          </a:xfrm>
        </p:spPr>
        <p:txBody>
          <a:bodyPr/>
          <a:lstStyle/>
          <a:p>
            <a:endParaRPr lang="uk-UA"/>
          </a:p>
        </p:txBody>
      </p:sp>
      <p:sp>
        <p:nvSpPr>
          <p:cNvPr id="7" name="Slide Number Placeholder 6"/>
          <p:cNvSpPr>
            <a:spLocks noGrp="1"/>
          </p:cNvSpPr>
          <p:nvPr>
            <p:ph type="sldNum" sz="quarter" idx="12"/>
          </p:nvPr>
        </p:nvSpPr>
        <p:spPr>
          <a:xfrm>
            <a:off x="10862452" y="381000"/>
            <a:ext cx="643748" cy="365125"/>
          </a:xfrm>
        </p:spPr>
        <p:txBody>
          <a:bodyPr/>
          <a:lstStyle/>
          <a:p>
            <a:fld id="{C9CB9877-D630-43C8-8B81-EB683C55E3CD}" type="slidenum">
              <a:rPr lang="uk-UA" smtClean="0"/>
              <a:t>‹#›</a:t>
            </a:fld>
            <a:endParaRPr lang="uk-UA"/>
          </a:p>
        </p:txBody>
      </p:sp>
    </p:spTree>
    <p:extLst>
      <p:ext uri="{BB962C8B-B14F-4D97-AF65-F5344CB8AC3E}">
        <p14:creationId xmlns:p14="http://schemas.microsoft.com/office/powerpoint/2010/main" val="11177485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uk-UA"/>
              <a:t>Клацніть, щоб редагувати стиль зразка заголовка</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3" name="Date Placeholder 2"/>
          <p:cNvSpPr>
            <a:spLocks noGrp="1"/>
          </p:cNvSpPr>
          <p:nvPr>
            <p:ph type="dt" sz="half" idx="10"/>
          </p:nvPr>
        </p:nvSpPr>
        <p:spPr/>
        <p:txBody>
          <a:bodyPr/>
          <a:lstStyle/>
          <a:p>
            <a:fld id="{6F4E005A-C299-4C96-94F3-43FB6EC793FA}" type="datetimeFigureOut">
              <a:rPr lang="uk-UA" smtClean="0"/>
              <a:t>14.02.2022</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C9CB9877-D630-43C8-8B81-EB683C55E3CD}" type="slidenum">
              <a:rPr lang="uk-UA" smtClean="0"/>
              <a:t>‹#›</a:t>
            </a:fld>
            <a:endParaRPr lang="uk-UA"/>
          </a:p>
        </p:txBody>
      </p:sp>
    </p:spTree>
    <p:extLst>
      <p:ext uri="{BB962C8B-B14F-4D97-AF65-F5344CB8AC3E}">
        <p14:creationId xmlns:p14="http://schemas.microsoft.com/office/powerpoint/2010/main" val="26053880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колонки з малюнками">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uk-UA"/>
              <a:t>Клацніть, щоб редагувати стиль зразка заголовка</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3" name="Date Placeholder 2"/>
          <p:cNvSpPr>
            <a:spLocks noGrp="1"/>
          </p:cNvSpPr>
          <p:nvPr>
            <p:ph type="dt" sz="half" idx="10"/>
          </p:nvPr>
        </p:nvSpPr>
        <p:spPr/>
        <p:txBody>
          <a:bodyPr/>
          <a:lstStyle/>
          <a:p>
            <a:fld id="{6F4E005A-C299-4C96-94F3-43FB6EC793FA}" type="datetimeFigureOut">
              <a:rPr lang="uk-UA" smtClean="0"/>
              <a:t>14.02.2022</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C9CB9877-D630-43C8-8B81-EB683C55E3CD}" type="slidenum">
              <a:rPr lang="uk-UA" smtClean="0"/>
              <a:t>‹#›</a:t>
            </a:fld>
            <a:endParaRPr lang="uk-UA"/>
          </a:p>
        </p:txBody>
      </p:sp>
    </p:spTree>
    <p:extLst>
      <p:ext uri="{BB962C8B-B14F-4D97-AF65-F5344CB8AC3E}">
        <p14:creationId xmlns:p14="http://schemas.microsoft.com/office/powerpoint/2010/main" val="948352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6F4E005A-C299-4C96-94F3-43FB6EC793FA}" type="datetimeFigureOut">
              <a:rPr lang="uk-UA" smtClean="0"/>
              <a:t>14.02.2022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C9CB9877-D630-43C8-8B81-EB683C55E3CD}" type="slidenum">
              <a:rPr lang="uk-UA" smtClean="0"/>
              <a:t>‹#›</a:t>
            </a:fld>
            <a:endParaRPr lang="uk-UA"/>
          </a:p>
        </p:txBody>
      </p:sp>
    </p:spTree>
    <p:extLst>
      <p:ext uri="{BB962C8B-B14F-4D97-AF65-F5344CB8AC3E}">
        <p14:creationId xmlns:p14="http://schemas.microsoft.com/office/powerpoint/2010/main" val="1147449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ий заголовок і текст">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6F4E005A-C299-4C96-94F3-43FB6EC793FA}" type="datetimeFigureOut">
              <a:rPr lang="uk-UA" smtClean="0"/>
              <a:t>14.02.2022</a:t>
            </a:fld>
            <a:endParaRPr lang="uk-UA"/>
          </a:p>
        </p:txBody>
      </p:sp>
      <p:sp>
        <p:nvSpPr>
          <p:cNvPr id="5" name="Footer Placeholder 4"/>
          <p:cNvSpPr>
            <a:spLocks noGrp="1"/>
          </p:cNvSpPr>
          <p:nvPr>
            <p:ph type="ftr" sz="quarter" idx="11"/>
          </p:nvPr>
        </p:nvSpPr>
        <p:spPr>
          <a:xfrm>
            <a:off x="685800" y="381000"/>
            <a:ext cx="6991492" cy="365125"/>
          </a:xfrm>
        </p:spPr>
        <p:txBody>
          <a:bodyPr/>
          <a:lstStyle/>
          <a:p>
            <a:endParaRPr lang="uk-UA"/>
          </a:p>
        </p:txBody>
      </p:sp>
      <p:sp>
        <p:nvSpPr>
          <p:cNvPr id="6" name="Slide Number Placeholder 5"/>
          <p:cNvSpPr>
            <a:spLocks noGrp="1"/>
          </p:cNvSpPr>
          <p:nvPr>
            <p:ph type="sldNum" sz="quarter" idx="12"/>
          </p:nvPr>
        </p:nvSpPr>
        <p:spPr>
          <a:xfrm>
            <a:off x="10862452" y="381000"/>
            <a:ext cx="643748" cy="365125"/>
          </a:xfrm>
        </p:spPr>
        <p:txBody>
          <a:bodyPr/>
          <a:lstStyle/>
          <a:p>
            <a:fld id="{C9CB9877-D630-43C8-8B81-EB683C55E3CD}" type="slidenum">
              <a:rPr lang="uk-UA" smtClean="0"/>
              <a:t>‹#›</a:t>
            </a:fld>
            <a:endParaRPr lang="uk-UA"/>
          </a:p>
        </p:txBody>
      </p:sp>
    </p:spTree>
    <p:extLst>
      <p:ext uri="{BB962C8B-B14F-4D97-AF65-F5344CB8AC3E}">
        <p14:creationId xmlns:p14="http://schemas.microsoft.com/office/powerpoint/2010/main" val="4131826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6F4E005A-C299-4C96-94F3-43FB6EC793FA}" type="datetimeFigureOut">
              <a:rPr lang="uk-UA" smtClean="0"/>
              <a:t>14.02.2022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C9CB9877-D630-43C8-8B81-EB683C55E3CD}" type="slidenum">
              <a:rPr lang="uk-UA" smtClean="0"/>
              <a:t>‹#›</a:t>
            </a:fld>
            <a:endParaRPr lang="uk-UA"/>
          </a:p>
        </p:txBody>
      </p:sp>
    </p:spTree>
    <p:extLst>
      <p:ext uri="{BB962C8B-B14F-4D97-AF65-F5344CB8AC3E}">
        <p14:creationId xmlns:p14="http://schemas.microsoft.com/office/powerpoint/2010/main" val="3997752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Назва розділу">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6F4E005A-C299-4C96-94F3-43FB6EC793FA}" type="datetimeFigureOut">
              <a:rPr lang="uk-UA" smtClean="0"/>
              <a:t>14.02.2022</a:t>
            </a:fld>
            <a:endParaRPr lang="uk-UA"/>
          </a:p>
        </p:txBody>
      </p:sp>
      <p:sp>
        <p:nvSpPr>
          <p:cNvPr id="5" name="Footer Placeholder 4"/>
          <p:cNvSpPr>
            <a:spLocks noGrp="1"/>
          </p:cNvSpPr>
          <p:nvPr>
            <p:ph type="ftr" sz="quarter" idx="11"/>
          </p:nvPr>
        </p:nvSpPr>
        <p:spPr>
          <a:xfrm>
            <a:off x="685800" y="381001"/>
            <a:ext cx="6991492" cy="364065"/>
          </a:xfrm>
        </p:spPr>
        <p:txBody>
          <a:bodyPr/>
          <a:lstStyle/>
          <a:p>
            <a:endParaRPr lang="uk-UA"/>
          </a:p>
        </p:txBody>
      </p:sp>
      <p:sp>
        <p:nvSpPr>
          <p:cNvPr id="6" name="Slide Number Placeholder 5"/>
          <p:cNvSpPr>
            <a:spLocks noGrp="1"/>
          </p:cNvSpPr>
          <p:nvPr>
            <p:ph type="sldNum" sz="quarter" idx="12"/>
          </p:nvPr>
        </p:nvSpPr>
        <p:spPr>
          <a:xfrm>
            <a:off x="10862452" y="381000"/>
            <a:ext cx="643748" cy="365125"/>
          </a:xfrm>
        </p:spPr>
        <p:txBody>
          <a:bodyPr/>
          <a:lstStyle/>
          <a:p>
            <a:fld id="{C9CB9877-D630-43C8-8B81-EB683C55E3CD}" type="slidenum">
              <a:rPr lang="uk-UA" smtClean="0"/>
              <a:t>‹#›</a:t>
            </a:fld>
            <a:endParaRPr lang="uk-UA"/>
          </a:p>
        </p:txBody>
      </p:sp>
    </p:spTree>
    <p:extLst>
      <p:ext uri="{BB962C8B-B14F-4D97-AF65-F5344CB8AC3E}">
        <p14:creationId xmlns:p14="http://schemas.microsoft.com/office/powerpoint/2010/main" val="1533769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6F4E005A-C299-4C96-94F3-43FB6EC793FA}" type="datetimeFigureOut">
              <a:rPr lang="uk-UA" smtClean="0"/>
              <a:t>14.02.2022</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C9CB9877-D630-43C8-8B81-EB683C55E3CD}" type="slidenum">
              <a:rPr lang="uk-UA" smtClean="0"/>
              <a:t>‹#›</a:t>
            </a:fld>
            <a:endParaRPr lang="uk-UA"/>
          </a:p>
        </p:txBody>
      </p:sp>
    </p:spTree>
    <p:extLst>
      <p:ext uri="{BB962C8B-B14F-4D97-AF65-F5344CB8AC3E}">
        <p14:creationId xmlns:p14="http://schemas.microsoft.com/office/powerpoint/2010/main" val="1889372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Content Placeholder 3"/>
          <p:cNvSpPr>
            <a:spLocks noGrp="1"/>
          </p:cNvSpPr>
          <p:nvPr>
            <p:ph sz="half" idx="2"/>
          </p:nvPr>
        </p:nvSpPr>
        <p:spPr>
          <a:xfrm>
            <a:off x="685800" y="3132666"/>
            <a:ext cx="5311775" cy="3086019"/>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Content Placeholder 5"/>
          <p:cNvSpPr>
            <a:spLocks noGrp="1"/>
          </p:cNvSpPr>
          <p:nvPr>
            <p:ph sz="quarter" idx="4"/>
          </p:nvPr>
        </p:nvSpPr>
        <p:spPr>
          <a:xfrm>
            <a:off x="6172200" y="3132666"/>
            <a:ext cx="5334000" cy="3086019"/>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6F4E005A-C299-4C96-94F3-43FB6EC793FA}" type="datetimeFigureOut">
              <a:rPr lang="uk-UA" smtClean="0"/>
              <a:t>14.02.2022</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C9CB9877-D630-43C8-8B81-EB683C55E3CD}" type="slidenum">
              <a:rPr lang="uk-UA" smtClean="0"/>
              <a:t>‹#›</a:t>
            </a:fld>
            <a:endParaRPr lang="uk-UA"/>
          </a:p>
        </p:txBody>
      </p:sp>
    </p:spTree>
    <p:extLst>
      <p:ext uri="{BB962C8B-B14F-4D97-AF65-F5344CB8AC3E}">
        <p14:creationId xmlns:p14="http://schemas.microsoft.com/office/powerpoint/2010/main" val="2087798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6F4E005A-C299-4C96-94F3-43FB6EC793FA}" type="datetimeFigureOut">
              <a:rPr lang="uk-UA" smtClean="0"/>
              <a:t>14.02.2022</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C9CB9877-D630-43C8-8B81-EB683C55E3CD}" type="slidenum">
              <a:rPr lang="uk-UA" smtClean="0"/>
              <a:t>‹#›</a:t>
            </a:fld>
            <a:endParaRPr lang="uk-UA"/>
          </a:p>
        </p:txBody>
      </p:sp>
    </p:spTree>
    <p:extLst>
      <p:ext uri="{BB962C8B-B14F-4D97-AF65-F5344CB8AC3E}">
        <p14:creationId xmlns:p14="http://schemas.microsoft.com/office/powerpoint/2010/main" val="1390995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4E005A-C299-4C96-94F3-43FB6EC793FA}" type="datetimeFigureOut">
              <a:rPr lang="uk-UA" smtClean="0"/>
              <a:t>14.02.2022</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C9CB9877-D630-43C8-8B81-EB683C55E3CD}" type="slidenum">
              <a:rPr lang="uk-UA" smtClean="0"/>
              <a:t>‹#›</a:t>
            </a:fld>
            <a:endParaRPr lang="uk-UA"/>
          </a:p>
        </p:txBody>
      </p:sp>
    </p:spTree>
    <p:extLst>
      <p:ext uri="{BB962C8B-B14F-4D97-AF65-F5344CB8AC3E}">
        <p14:creationId xmlns:p14="http://schemas.microsoft.com/office/powerpoint/2010/main" val="1712871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6F4E005A-C299-4C96-94F3-43FB6EC793FA}" type="datetimeFigureOut">
              <a:rPr lang="uk-UA" smtClean="0"/>
              <a:t>14.02.2022</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C9CB9877-D630-43C8-8B81-EB683C55E3CD}" type="slidenum">
              <a:rPr lang="uk-UA" smtClean="0"/>
              <a:t>‹#›</a:t>
            </a:fld>
            <a:endParaRPr lang="uk-UA"/>
          </a:p>
        </p:txBody>
      </p:sp>
    </p:spTree>
    <p:extLst>
      <p:ext uri="{BB962C8B-B14F-4D97-AF65-F5344CB8AC3E}">
        <p14:creationId xmlns:p14="http://schemas.microsoft.com/office/powerpoint/2010/main" val="1099083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6F4E005A-C299-4C96-94F3-43FB6EC793FA}" type="datetimeFigureOut">
              <a:rPr lang="uk-UA" smtClean="0"/>
              <a:t>14.02.2022</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C9CB9877-D630-43C8-8B81-EB683C55E3CD}" type="slidenum">
              <a:rPr lang="uk-UA" smtClean="0"/>
              <a:t>‹#›</a:t>
            </a:fld>
            <a:endParaRPr lang="uk-UA"/>
          </a:p>
        </p:txBody>
      </p:sp>
    </p:spTree>
    <p:extLst>
      <p:ext uri="{BB962C8B-B14F-4D97-AF65-F5344CB8AC3E}">
        <p14:creationId xmlns:p14="http://schemas.microsoft.com/office/powerpoint/2010/main" val="1664014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F4E005A-C299-4C96-94F3-43FB6EC793FA}" type="datetimeFigureOut">
              <a:rPr lang="uk-UA" smtClean="0"/>
              <a:t>14.02.2022</a:t>
            </a:fld>
            <a:endParaRPr lang="uk-UA"/>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uk-UA"/>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9CB9877-D630-43C8-8B81-EB683C55E3CD}" type="slidenum">
              <a:rPr lang="uk-UA" smtClean="0"/>
              <a:t>‹#›</a:t>
            </a:fld>
            <a:endParaRPr lang="uk-UA"/>
          </a:p>
        </p:txBody>
      </p:sp>
    </p:spTree>
    <p:extLst>
      <p:ext uri="{BB962C8B-B14F-4D97-AF65-F5344CB8AC3E}">
        <p14:creationId xmlns:p14="http://schemas.microsoft.com/office/powerpoint/2010/main" val="230435331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1FE01AA-7C8E-4E78-805A-CE051D86C341}"/>
              </a:ext>
            </a:extLst>
          </p:cNvPr>
          <p:cNvSpPr>
            <a:spLocks noGrp="1"/>
          </p:cNvSpPr>
          <p:nvPr>
            <p:ph type="ctrTitle"/>
          </p:nvPr>
        </p:nvSpPr>
        <p:spPr/>
        <p:txBody>
          <a:bodyPr>
            <a:noAutofit/>
          </a:bodyPr>
          <a:lstStyle/>
          <a:p>
            <a:r>
              <a:rPr lang="uk-UA" sz="4800" b="1" i="1" dirty="0"/>
              <a:t>Управління поточними витратами торговельного підприємства (частина 2)</a:t>
            </a:r>
          </a:p>
        </p:txBody>
      </p:sp>
      <p:sp>
        <p:nvSpPr>
          <p:cNvPr id="3" name="Підзаголовок 2">
            <a:extLst>
              <a:ext uri="{FF2B5EF4-FFF2-40B4-BE49-F238E27FC236}">
                <a16:creationId xmlns:a16="http://schemas.microsoft.com/office/drawing/2014/main" id="{D05F7F7A-667B-4A99-87B5-E9809B5B99FF}"/>
              </a:ext>
            </a:extLst>
          </p:cNvPr>
          <p:cNvSpPr>
            <a:spLocks noGrp="1"/>
          </p:cNvSpPr>
          <p:nvPr>
            <p:ph type="subTitle" idx="1"/>
          </p:nvPr>
        </p:nvSpPr>
        <p:spPr/>
        <p:txBody>
          <a:bodyPr>
            <a:normAutofit fontScale="92500" lnSpcReduction="10000"/>
          </a:bodyPr>
          <a:lstStyle/>
          <a:p>
            <a:r>
              <a:rPr lang="uk-UA" dirty="0"/>
              <a:t>Лекція з навчальної дисципліни</a:t>
            </a:r>
          </a:p>
          <a:p>
            <a:r>
              <a:rPr lang="uk-UA" dirty="0"/>
              <a:t>«Економіка та управління у сфері торгівлі»</a:t>
            </a:r>
          </a:p>
        </p:txBody>
      </p:sp>
    </p:spTree>
    <p:extLst>
      <p:ext uri="{BB962C8B-B14F-4D97-AF65-F5344CB8AC3E}">
        <p14:creationId xmlns:p14="http://schemas.microsoft.com/office/powerpoint/2010/main" val="1931534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831EA01-BC14-429A-A536-081023EB0BAA}"/>
              </a:ext>
            </a:extLst>
          </p:cNvPr>
          <p:cNvSpPr txBox="1"/>
          <p:nvPr/>
        </p:nvSpPr>
        <p:spPr>
          <a:xfrm>
            <a:off x="1651520" y="1696913"/>
            <a:ext cx="9470572" cy="3139321"/>
          </a:xfrm>
          <a:prstGeom prst="rect">
            <a:avLst/>
          </a:prstGeom>
          <a:noFill/>
        </p:spPr>
        <p:txBody>
          <a:bodyPr wrap="square">
            <a:spAutoFit/>
          </a:bodyPr>
          <a:lstStyle/>
          <a:p>
            <a:r>
              <a:rPr lang="ru-RU" b="1" dirty="0"/>
              <a:t>3. </a:t>
            </a:r>
            <a:r>
              <a:rPr lang="ru-RU" b="1" dirty="0" err="1"/>
              <a:t>Асортиментна</a:t>
            </a:r>
            <a:r>
              <a:rPr lang="ru-RU" b="1" dirty="0"/>
              <a:t> структура товарообороту.</a:t>
            </a:r>
          </a:p>
          <a:p>
            <a:endParaRPr lang="ru-RU" b="1" dirty="0"/>
          </a:p>
          <a:p>
            <a:pPr algn="just"/>
            <a:r>
              <a:rPr lang="ru-RU" dirty="0" err="1"/>
              <a:t>Вплив</a:t>
            </a:r>
            <a:r>
              <a:rPr lang="ru-RU" dirty="0"/>
              <a:t> </a:t>
            </a:r>
            <a:r>
              <a:rPr lang="ru-RU" dirty="0" err="1"/>
              <a:t>цього</a:t>
            </a:r>
            <a:r>
              <a:rPr lang="ru-RU" dirty="0"/>
              <a:t> фактора на </a:t>
            </a:r>
            <a:r>
              <a:rPr lang="ru-RU" dirty="0" err="1"/>
              <a:t>загальний</a:t>
            </a:r>
            <a:r>
              <a:rPr lang="ru-RU" dirty="0"/>
              <a:t> </a:t>
            </a:r>
            <a:r>
              <a:rPr lang="ru-RU" dirty="0" err="1"/>
              <a:t>рівень</a:t>
            </a:r>
            <a:r>
              <a:rPr lang="ru-RU" dirty="0"/>
              <a:t> </a:t>
            </a:r>
            <a:r>
              <a:rPr lang="ru-RU" dirty="0" err="1"/>
              <a:t>витрат</a:t>
            </a:r>
            <a:r>
              <a:rPr lang="ru-RU" dirty="0"/>
              <a:t> </a:t>
            </a:r>
            <a:r>
              <a:rPr lang="ru-RU" dirty="0" err="1"/>
              <a:t>обігу</a:t>
            </a:r>
            <a:r>
              <a:rPr lang="ru-RU" dirty="0"/>
              <a:t> </a:t>
            </a:r>
            <a:r>
              <a:rPr lang="ru-RU" dirty="0" err="1"/>
              <a:t>торговельного</a:t>
            </a:r>
            <a:r>
              <a:rPr lang="ru-RU" dirty="0"/>
              <a:t> </a:t>
            </a:r>
            <a:r>
              <a:rPr lang="ru-RU" dirty="0" err="1"/>
              <a:t>підприємства</a:t>
            </a:r>
            <a:r>
              <a:rPr lang="ru-RU" dirty="0"/>
              <a:t> </a:t>
            </a:r>
            <a:r>
              <a:rPr lang="ru-RU" dirty="0" err="1"/>
              <a:t>пов'язаний</a:t>
            </a:r>
            <a:r>
              <a:rPr lang="ru-RU" dirty="0"/>
              <a:t> з </a:t>
            </a:r>
            <a:r>
              <a:rPr lang="ru-RU" dirty="0" err="1"/>
              <a:t>різницями</a:t>
            </a:r>
            <a:r>
              <a:rPr lang="ru-RU" dirty="0"/>
              <a:t> у </a:t>
            </a:r>
            <a:r>
              <a:rPr lang="ru-RU" dirty="0" err="1"/>
              <a:t>витратомісткості</a:t>
            </a:r>
            <a:r>
              <a:rPr lang="ru-RU" dirty="0"/>
              <a:t> </a:t>
            </a:r>
            <a:r>
              <a:rPr lang="ru-RU" dirty="0" err="1"/>
              <a:t>реалізації</a:t>
            </a:r>
            <a:r>
              <a:rPr lang="ru-RU" dirty="0"/>
              <a:t> </a:t>
            </a:r>
            <a:r>
              <a:rPr lang="ru-RU" dirty="0" err="1"/>
              <a:t>окремих</a:t>
            </a:r>
            <a:r>
              <a:rPr lang="ru-RU" dirty="0"/>
              <a:t> </a:t>
            </a:r>
            <a:r>
              <a:rPr lang="ru-RU" dirty="0" err="1"/>
              <a:t>груп</a:t>
            </a:r>
            <a:r>
              <a:rPr lang="ru-RU" dirty="0"/>
              <a:t> </a:t>
            </a:r>
            <a:r>
              <a:rPr lang="ru-RU" dirty="0" err="1"/>
              <a:t>товарів</a:t>
            </a:r>
            <a:r>
              <a:rPr lang="ru-RU" dirty="0"/>
              <a:t>. </a:t>
            </a:r>
            <a:r>
              <a:rPr lang="ru-RU" dirty="0" err="1"/>
              <a:t>Зростання</a:t>
            </a:r>
            <a:r>
              <a:rPr lang="ru-RU" dirty="0"/>
              <a:t> в </a:t>
            </a:r>
            <a:r>
              <a:rPr lang="ru-RU" dirty="0" err="1"/>
              <a:t>складі</a:t>
            </a:r>
            <a:r>
              <a:rPr lang="ru-RU" dirty="0"/>
              <a:t> товарообороту </a:t>
            </a:r>
            <a:r>
              <a:rPr lang="ru-RU" dirty="0" err="1"/>
              <a:t>частки</a:t>
            </a:r>
            <a:r>
              <a:rPr lang="ru-RU" dirty="0"/>
              <a:t> </a:t>
            </a:r>
            <a:r>
              <a:rPr lang="ru-RU" dirty="0" err="1"/>
              <a:t>товарів</a:t>
            </a:r>
            <a:r>
              <a:rPr lang="ru-RU" dirty="0"/>
              <a:t> з </a:t>
            </a:r>
            <a:r>
              <a:rPr lang="ru-RU" dirty="0" err="1"/>
              <a:t>більш</a:t>
            </a:r>
            <a:r>
              <a:rPr lang="ru-RU" dirty="0"/>
              <a:t> </a:t>
            </a:r>
            <a:r>
              <a:rPr lang="ru-RU" dirty="0" err="1"/>
              <a:t>високим</a:t>
            </a:r>
            <a:r>
              <a:rPr lang="ru-RU" dirty="0"/>
              <a:t> </a:t>
            </a:r>
            <a:r>
              <a:rPr lang="ru-RU" dirty="0" err="1"/>
              <a:t>рівнем</a:t>
            </a:r>
            <a:r>
              <a:rPr lang="ru-RU" dirty="0"/>
              <a:t> </a:t>
            </a:r>
            <a:r>
              <a:rPr lang="ru-RU" dirty="0" err="1"/>
              <a:t>витратомісткості</a:t>
            </a:r>
            <a:r>
              <a:rPr lang="ru-RU" dirty="0"/>
              <a:t> </a:t>
            </a:r>
            <a:r>
              <a:rPr lang="ru-RU" dirty="0" err="1"/>
              <a:t>реалізації</a:t>
            </a:r>
            <a:r>
              <a:rPr lang="ru-RU" dirty="0"/>
              <a:t> </a:t>
            </a:r>
            <a:r>
              <a:rPr lang="ru-RU" dirty="0" err="1"/>
              <a:t>обумовлює</a:t>
            </a:r>
            <a:r>
              <a:rPr lang="ru-RU" dirty="0"/>
              <a:t> </a:t>
            </a:r>
            <a:r>
              <a:rPr lang="ru-RU" dirty="0" err="1"/>
              <a:t>зростання</a:t>
            </a:r>
            <a:r>
              <a:rPr lang="ru-RU" dirty="0"/>
              <a:t> </a:t>
            </a:r>
            <a:r>
              <a:rPr lang="ru-RU" dirty="0" err="1"/>
              <a:t>загального</a:t>
            </a:r>
            <a:r>
              <a:rPr lang="ru-RU" dirty="0"/>
              <a:t> </a:t>
            </a:r>
            <a:r>
              <a:rPr lang="ru-RU" dirty="0" err="1"/>
              <a:t>рівня</a:t>
            </a:r>
            <a:r>
              <a:rPr lang="ru-RU" dirty="0"/>
              <a:t> </a:t>
            </a:r>
            <a:r>
              <a:rPr lang="ru-RU" dirty="0" err="1"/>
              <a:t>витрат</a:t>
            </a:r>
            <a:r>
              <a:rPr lang="ru-RU" dirty="0"/>
              <a:t> </a:t>
            </a:r>
            <a:r>
              <a:rPr lang="ru-RU" dirty="0" err="1"/>
              <a:t>обігу</a:t>
            </a:r>
            <a:r>
              <a:rPr lang="ru-RU" dirty="0"/>
              <a:t>. Тому одним </a:t>
            </a:r>
            <a:r>
              <a:rPr lang="ru-RU" dirty="0" err="1"/>
              <a:t>із</a:t>
            </a:r>
            <a:r>
              <a:rPr lang="ru-RU" dirty="0"/>
              <a:t> </a:t>
            </a:r>
            <a:r>
              <a:rPr lang="ru-RU" dirty="0" err="1"/>
              <a:t>завдань</a:t>
            </a:r>
            <a:r>
              <a:rPr lang="ru-RU" dirty="0"/>
              <a:t> </a:t>
            </a:r>
            <a:r>
              <a:rPr lang="ru-RU" dirty="0" err="1"/>
              <a:t>управління</a:t>
            </a:r>
            <a:r>
              <a:rPr lang="ru-RU" dirty="0"/>
              <a:t> </a:t>
            </a:r>
            <a:r>
              <a:rPr lang="ru-RU" dirty="0" err="1"/>
              <a:t>витратами</a:t>
            </a:r>
            <a:r>
              <a:rPr lang="ru-RU" dirty="0"/>
              <a:t> </a:t>
            </a:r>
            <a:r>
              <a:rPr lang="ru-RU" dirty="0" err="1"/>
              <a:t>обігу</a:t>
            </a:r>
            <a:r>
              <a:rPr lang="ru-RU" dirty="0"/>
              <a:t> є </a:t>
            </a:r>
            <a:r>
              <a:rPr lang="ru-RU" dirty="0" err="1"/>
              <a:t>оптимізація</a:t>
            </a:r>
            <a:r>
              <a:rPr lang="ru-RU" dirty="0"/>
              <a:t> </a:t>
            </a:r>
            <a:r>
              <a:rPr lang="ru-RU" dirty="0" err="1"/>
              <a:t>асортименту</a:t>
            </a:r>
            <a:r>
              <a:rPr lang="ru-RU" dirty="0"/>
              <a:t> </a:t>
            </a:r>
            <a:r>
              <a:rPr lang="ru-RU" dirty="0" err="1"/>
              <a:t>структури</a:t>
            </a:r>
            <a:r>
              <a:rPr lang="ru-RU" dirty="0"/>
              <a:t> обороту за </a:t>
            </a:r>
            <a:r>
              <a:rPr lang="ru-RU" dirty="0" err="1"/>
              <a:t>критерієм</a:t>
            </a:r>
            <a:r>
              <a:rPr lang="ru-RU" dirty="0"/>
              <a:t> </a:t>
            </a:r>
            <a:r>
              <a:rPr lang="ru-RU" dirty="0" err="1"/>
              <a:t>мінімальної</a:t>
            </a:r>
            <a:r>
              <a:rPr lang="ru-RU" dirty="0"/>
              <a:t> </a:t>
            </a:r>
            <a:r>
              <a:rPr lang="ru-RU" dirty="0" err="1"/>
              <a:t>витратомісткості</a:t>
            </a:r>
            <a:r>
              <a:rPr lang="ru-RU" dirty="0"/>
              <a:t>. </a:t>
            </a:r>
            <a:r>
              <a:rPr lang="ru-RU" dirty="0" err="1"/>
              <a:t>Використання</a:t>
            </a:r>
            <a:r>
              <a:rPr lang="ru-RU" dirty="0"/>
              <a:t> </a:t>
            </a:r>
            <a:r>
              <a:rPr lang="ru-RU" dirty="0" err="1"/>
              <a:t>цього</a:t>
            </a:r>
            <a:r>
              <a:rPr lang="ru-RU" dirty="0"/>
              <a:t> фактора </a:t>
            </a:r>
            <a:r>
              <a:rPr lang="ru-RU" dirty="0" err="1"/>
              <a:t>обмежене</a:t>
            </a:r>
            <a:r>
              <a:rPr lang="ru-RU" dirty="0"/>
              <a:t> структурою </a:t>
            </a:r>
            <a:r>
              <a:rPr lang="ru-RU" dirty="0" err="1"/>
              <a:t>споживчого</a:t>
            </a:r>
            <a:r>
              <a:rPr lang="ru-RU" dirty="0"/>
              <a:t> </a:t>
            </a:r>
            <a:r>
              <a:rPr lang="ru-RU" dirty="0" err="1"/>
              <a:t>попиту</a:t>
            </a:r>
            <a:r>
              <a:rPr lang="ru-RU" dirty="0"/>
              <a:t>, </a:t>
            </a:r>
            <a:r>
              <a:rPr lang="ru-RU" dirty="0" err="1"/>
              <a:t>спеціалізацією</a:t>
            </a:r>
            <a:r>
              <a:rPr lang="ru-RU" dirty="0"/>
              <a:t> </a:t>
            </a:r>
            <a:r>
              <a:rPr lang="ru-RU" dirty="0" err="1"/>
              <a:t>торговельного</a:t>
            </a:r>
            <a:r>
              <a:rPr lang="ru-RU" dirty="0"/>
              <a:t> </a:t>
            </a:r>
            <a:r>
              <a:rPr lang="ru-RU" dirty="0" err="1"/>
              <a:t>підприємства</a:t>
            </a:r>
            <a:r>
              <a:rPr lang="ru-RU" dirty="0"/>
              <a:t>, станом </a:t>
            </a:r>
            <a:r>
              <a:rPr lang="ru-RU" dirty="0" err="1"/>
              <a:t>матеріально-технічної</a:t>
            </a:r>
            <a:r>
              <a:rPr lang="ru-RU" dirty="0"/>
              <a:t> </a:t>
            </a:r>
            <a:r>
              <a:rPr lang="ru-RU" dirty="0" err="1"/>
              <a:t>бази</a:t>
            </a:r>
            <a:r>
              <a:rPr lang="ru-RU" dirty="0"/>
              <a:t> та </a:t>
            </a:r>
            <a:r>
              <a:rPr lang="ru-RU" dirty="0" err="1"/>
              <a:t>іншими</a:t>
            </a:r>
            <a:r>
              <a:rPr lang="ru-RU" dirty="0"/>
              <a:t> факторами.</a:t>
            </a:r>
          </a:p>
        </p:txBody>
      </p:sp>
    </p:spTree>
    <p:extLst>
      <p:ext uri="{BB962C8B-B14F-4D97-AF65-F5344CB8AC3E}">
        <p14:creationId xmlns:p14="http://schemas.microsoft.com/office/powerpoint/2010/main" val="4165761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E075AE6-BDE4-4592-8A53-D9B4DF5B5CB4}"/>
              </a:ext>
            </a:extLst>
          </p:cNvPr>
          <p:cNvSpPr txBox="1"/>
          <p:nvPr/>
        </p:nvSpPr>
        <p:spPr>
          <a:xfrm>
            <a:off x="1474236" y="1949154"/>
            <a:ext cx="9647853" cy="2308324"/>
          </a:xfrm>
          <a:prstGeom prst="rect">
            <a:avLst/>
          </a:prstGeom>
          <a:noFill/>
        </p:spPr>
        <p:txBody>
          <a:bodyPr wrap="square">
            <a:spAutoFit/>
          </a:bodyPr>
          <a:lstStyle/>
          <a:p>
            <a:r>
              <a:rPr lang="uk-UA" b="1" dirty="0"/>
              <a:t>4. Умови товаропостачання торговельного підприємства.</a:t>
            </a:r>
          </a:p>
          <a:p>
            <a:endParaRPr lang="uk-UA" dirty="0"/>
          </a:p>
          <a:p>
            <a:pPr algn="just"/>
            <a:r>
              <a:rPr lang="uk-UA" dirty="0"/>
              <a:t>Вплив цього </a:t>
            </a:r>
            <a:r>
              <a:rPr lang="uk-UA" dirty="0" err="1"/>
              <a:t>фактора</a:t>
            </a:r>
            <a:r>
              <a:rPr lang="uk-UA" dirty="0"/>
              <a:t> на витрати обігу пов'язаний з характером і розташуванням постачальників підприємства, обсягами закупівлі товарів, оптимізацією розміру партій поставки, раціональністю графіків завозу, засобами доставки товарів, </a:t>
            </a:r>
            <a:r>
              <a:rPr lang="uk-UA" dirty="0" err="1"/>
              <a:t>ланковістю</a:t>
            </a:r>
            <a:r>
              <a:rPr lang="uk-UA" dirty="0"/>
              <a:t> </a:t>
            </a:r>
            <a:r>
              <a:rPr lang="uk-UA" dirty="0" err="1"/>
              <a:t>товаропросування</a:t>
            </a:r>
            <a:r>
              <a:rPr lang="uk-UA" dirty="0"/>
              <a:t>. Зазначені умови товаропостачання визначають транспортні витрати торговельного підприємства, витрати, пов'язані з формуванням і зберіганням товарних запасів підприємства.</a:t>
            </a:r>
          </a:p>
        </p:txBody>
      </p:sp>
    </p:spTree>
    <p:extLst>
      <p:ext uri="{BB962C8B-B14F-4D97-AF65-F5344CB8AC3E}">
        <p14:creationId xmlns:p14="http://schemas.microsoft.com/office/powerpoint/2010/main" val="1753948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FE0F5A-8F40-4646-976B-87C9964F4350}"/>
              </a:ext>
            </a:extLst>
          </p:cNvPr>
          <p:cNvSpPr txBox="1"/>
          <p:nvPr/>
        </p:nvSpPr>
        <p:spPr>
          <a:xfrm>
            <a:off x="1558212" y="1720840"/>
            <a:ext cx="8502519" cy="3693319"/>
          </a:xfrm>
          <a:prstGeom prst="rect">
            <a:avLst/>
          </a:prstGeom>
          <a:noFill/>
        </p:spPr>
        <p:txBody>
          <a:bodyPr wrap="square">
            <a:spAutoFit/>
          </a:bodyPr>
          <a:lstStyle/>
          <a:p>
            <a:r>
              <a:rPr lang="uk-UA" b="1" dirty="0"/>
              <a:t>5. Стан і ефективність використання основних засобів.</a:t>
            </a:r>
          </a:p>
          <a:p>
            <a:endParaRPr lang="uk-UA" b="1" dirty="0"/>
          </a:p>
          <a:p>
            <a:pPr algn="just"/>
            <a:r>
              <a:rPr lang="uk-UA" dirty="0"/>
              <a:t>Розмір витрат обігу торговельного підприємства двояко залежить від стану і розвитку основних засобів підприємства. З одного боку, розвиток матеріально-технічної бази, зростання витрат обігу, що пов'язані з амортизацією основних фондів, збільшенням витрат на їх утримання і експлуатацію, виплатою орендної плати. З іншого боку, покращення якісного стану основних фондів і зростання ефективності їх використання обумовлює скорочення витрат обігу за рахунок зменшення втрат товарів у процесі транспортування, зберігання і реалізації, скорочення витрат ручної праці, збільшення пропускної спроможності торговельної зали, раціоналізацією торговельно-технологічних процесів, зростання інтенсивності праці абощо.</a:t>
            </a:r>
          </a:p>
        </p:txBody>
      </p:sp>
    </p:spTree>
    <p:extLst>
      <p:ext uri="{BB962C8B-B14F-4D97-AF65-F5344CB8AC3E}">
        <p14:creationId xmlns:p14="http://schemas.microsoft.com/office/powerpoint/2010/main" val="3794824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133CD15-909A-4DD4-A0A6-DC5547984E46}"/>
              </a:ext>
            </a:extLst>
          </p:cNvPr>
          <p:cNvSpPr txBox="1"/>
          <p:nvPr/>
        </p:nvSpPr>
        <p:spPr>
          <a:xfrm>
            <a:off x="604934" y="1720840"/>
            <a:ext cx="10982131" cy="3693319"/>
          </a:xfrm>
          <a:prstGeom prst="rect">
            <a:avLst/>
          </a:prstGeom>
          <a:noFill/>
        </p:spPr>
        <p:txBody>
          <a:bodyPr wrap="square">
            <a:spAutoFit/>
          </a:bodyPr>
          <a:lstStyle/>
          <a:p>
            <a:r>
              <a:rPr lang="uk-UA" b="1" dirty="0"/>
              <a:t>6. Стан і ефективність використання трудових ресурсів.</a:t>
            </a:r>
          </a:p>
          <a:p>
            <a:pPr algn="just"/>
            <a:endParaRPr lang="uk-UA" dirty="0"/>
          </a:p>
          <a:p>
            <a:pPr algn="just"/>
            <a:r>
              <a:rPr lang="uk-UA" dirty="0"/>
              <a:t>Торгівля є трудомісткою галуззю народного господарства, що обумовлює високу питому вагу в складі витрат обігу, пов'язаних з утриманням і використанням трудових ресурсів.</a:t>
            </a:r>
          </a:p>
          <a:p>
            <a:pPr algn="just"/>
            <a:r>
              <a:rPr lang="uk-UA" dirty="0"/>
              <a:t>Розмір витрат обігу визначається чисельністю і складом робітників підприємства, ефективністю застосування системи матеріального стимулювання праці, ступенем механізації трудомістких процесів, рівнем використання робочого часу.</a:t>
            </a:r>
          </a:p>
          <a:p>
            <a:pPr algn="just"/>
            <a:r>
              <a:rPr lang="uk-UA" dirty="0"/>
              <a:t>Збільшення ефективності використання трудових ресурсів забезпечує зростання продуктивності праці і, відповідно, викликає зниження рівня заробітної плати та здійснює вплив на зниження рівня низки інших витрат: відрахувань на соціальні заходи, витрат на охорону праці і техніку безпеки, знос спецодягу й інших видів витрат, пов'язаних з процесом обслуговування.</a:t>
            </a:r>
            <a:r>
              <a:rPr lang="ru-RU" dirty="0"/>
              <a:t> </a:t>
            </a:r>
            <a:r>
              <a:rPr lang="ru-RU" dirty="0" err="1"/>
              <a:t>Водночас</a:t>
            </a:r>
            <a:r>
              <a:rPr lang="ru-RU" dirty="0"/>
              <a:t> </a:t>
            </a:r>
            <a:r>
              <a:rPr lang="ru-RU" dirty="0" err="1"/>
              <a:t>зростання</a:t>
            </a:r>
            <a:r>
              <a:rPr lang="ru-RU" dirty="0"/>
              <a:t> </a:t>
            </a:r>
            <a:r>
              <a:rPr lang="ru-RU" dirty="0" err="1"/>
              <a:t>продуктивності</a:t>
            </a:r>
            <a:r>
              <a:rPr lang="ru-RU" dirty="0"/>
              <a:t> </a:t>
            </a:r>
            <a:r>
              <a:rPr lang="ru-RU" dirty="0" err="1"/>
              <a:t>праці</a:t>
            </a:r>
            <a:r>
              <a:rPr lang="ru-RU" dirty="0"/>
              <a:t>, </a:t>
            </a:r>
            <a:r>
              <a:rPr lang="ru-RU" dirty="0" err="1"/>
              <a:t>сприяючи</a:t>
            </a:r>
            <a:r>
              <a:rPr lang="ru-RU" dirty="0"/>
              <a:t> </a:t>
            </a:r>
            <a:r>
              <a:rPr lang="ru-RU" dirty="0" err="1"/>
              <a:t>збільшенню</a:t>
            </a:r>
            <a:r>
              <a:rPr lang="ru-RU" dirty="0"/>
              <a:t> </a:t>
            </a:r>
            <a:r>
              <a:rPr lang="ru-RU" dirty="0" err="1"/>
              <a:t>обсягу</a:t>
            </a:r>
            <a:r>
              <a:rPr lang="ru-RU" dirty="0"/>
              <a:t> товарообороту, </a:t>
            </a:r>
            <a:r>
              <a:rPr lang="ru-RU" dirty="0" err="1"/>
              <a:t>викликає</a:t>
            </a:r>
            <a:r>
              <a:rPr lang="ru-RU" dirty="0"/>
              <a:t> </a:t>
            </a:r>
            <a:r>
              <a:rPr lang="ru-RU" dirty="0" err="1"/>
              <a:t>зниження</a:t>
            </a:r>
            <a:r>
              <a:rPr lang="ru-RU" dirty="0"/>
              <a:t> </a:t>
            </a:r>
            <a:r>
              <a:rPr lang="ru-RU" dirty="0" err="1"/>
              <a:t>рівня</a:t>
            </a:r>
            <a:r>
              <a:rPr lang="ru-RU" dirty="0"/>
              <a:t> </a:t>
            </a:r>
            <a:r>
              <a:rPr lang="ru-RU" dirty="0" err="1"/>
              <a:t>постійних</a:t>
            </a:r>
            <a:r>
              <a:rPr lang="ru-RU" dirty="0"/>
              <a:t> </a:t>
            </a:r>
            <a:r>
              <a:rPr lang="ru-RU" dirty="0" err="1"/>
              <a:t>витрат</a:t>
            </a:r>
            <a:r>
              <a:rPr lang="ru-RU" dirty="0"/>
              <a:t>, а </a:t>
            </a:r>
            <a:r>
              <a:rPr lang="ru-RU" dirty="0" err="1"/>
              <a:t>отже</a:t>
            </a:r>
            <a:r>
              <a:rPr lang="ru-RU" dirty="0"/>
              <a:t>, і </a:t>
            </a:r>
            <a:r>
              <a:rPr lang="ru-RU" dirty="0" err="1"/>
              <a:t>загального</a:t>
            </a:r>
            <a:r>
              <a:rPr lang="ru-RU" dirty="0"/>
              <a:t> </a:t>
            </a:r>
            <a:r>
              <a:rPr lang="ru-RU" dirty="0" err="1"/>
              <a:t>рівня</a:t>
            </a:r>
            <a:r>
              <a:rPr lang="ru-RU" dirty="0"/>
              <a:t> </a:t>
            </a:r>
            <a:r>
              <a:rPr lang="ru-RU" dirty="0" err="1"/>
              <a:t>витрат</a:t>
            </a:r>
            <a:r>
              <a:rPr lang="ru-RU" dirty="0"/>
              <a:t>.</a:t>
            </a:r>
            <a:endParaRPr lang="uk-UA" dirty="0"/>
          </a:p>
        </p:txBody>
      </p:sp>
    </p:spTree>
    <p:extLst>
      <p:ext uri="{BB962C8B-B14F-4D97-AF65-F5344CB8AC3E}">
        <p14:creationId xmlns:p14="http://schemas.microsoft.com/office/powerpoint/2010/main" val="21677077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98F71BC-208C-4E87-951E-884DF6049BD2}"/>
              </a:ext>
            </a:extLst>
          </p:cNvPr>
          <p:cNvSpPr txBox="1"/>
          <p:nvPr/>
        </p:nvSpPr>
        <p:spPr>
          <a:xfrm>
            <a:off x="1486677" y="2136338"/>
            <a:ext cx="9218645" cy="2585323"/>
          </a:xfrm>
          <a:prstGeom prst="rect">
            <a:avLst/>
          </a:prstGeom>
          <a:noFill/>
        </p:spPr>
        <p:txBody>
          <a:bodyPr wrap="square">
            <a:spAutoFit/>
          </a:bodyPr>
          <a:lstStyle/>
          <a:p>
            <a:r>
              <a:rPr lang="uk-UA" b="1" dirty="0"/>
              <a:t>7. Структура капіталу підприємства.</a:t>
            </a:r>
          </a:p>
          <a:p>
            <a:endParaRPr lang="uk-UA" dirty="0"/>
          </a:p>
          <a:p>
            <a:pPr algn="just"/>
            <a:r>
              <a:rPr lang="uk-UA" dirty="0"/>
              <a:t>Використання для формування активів торговельного підприємства позикового капіталу у вигляді банківських кредитів і позик обумовлює виникнення витрат, пов'язаних зі сплатою вартості залучення позикового капіталу. Розмір відсотків за кредит, що включається до складу витрат обігу, залежить від обсягу і тривалості використання кредитних ресурсів, кон'юнктури кредитного ринку і ступеня фінансової стійкості торговельного підприємства, які визначають розмір процентів ставки по кредиту.</a:t>
            </a:r>
          </a:p>
        </p:txBody>
      </p:sp>
    </p:spTree>
    <p:extLst>
      <p:ext uri="{BB962C8B-B14F-4D97-AF65-F5344CB8AC3E}">
        <p14:creationId xmlns:p14="http://schemas.microsoft.com/office/powerpoint/2010/main" val="5443310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CD9CF4E-1540-43AF-9397-E679F665C6CE}"/>
              </a:ext>
            </a:extLst>
          </p:cNvPr>
          <p:cNvSpPr txBox="1"/>
          <p:nvPr/>
        </p:nvSpPr>
        <p:spPr>
          <a:xfrm>
            <a:off x="1794587" y="1982098"/>
            <a:ext cx="8602825" cy="2308324"/>
          </a:xfrm>
          <a:prstGeom prst="rect">
            <a:avLst/>
          </a:prstGeom>
          <a:noFill/>
        </p:spPr>
        <p:txBody>
          <a:bodyPr wrap="square">
            <a:spAutoFit/>
          </a:bodyPr>
          <a:lstStyle/>
          <a:p>
            <a:r>
              <a:rPr lang="uk-UA" b="1" dirty="0"/>
              <a:t>8. Швидкість </a:t>
            </a:r>
            <a:r>
              <a:rPr lang="uk-UA" b="1" dirty="0" err="1"/>
              <a:t>обіговості</a:t>
            </a:r>
            <a:r>
              <a:rPr lang="uk-UA" b="1" dirty="0"/>
              <a:t> товарів.</a:t>
            </a:r>
          </a:p>
          <a:p>
            <a:endParaRPr lang="uk-UA" dirty="0"/>
          </a:p>
          <a:p>
            <a:pPr algn="just"/>
            <a:r>
              <a:rPr lang="uk-UA" dirty="0"/>
              <a:t>Час товарного обігу залежить від ефективності комерційної діяльності підприємства, умов товаропостачання, організації та інтенсивності продажу товарів тощо. Управління цими процесами дає змогу оптимізувати час товарного обігу, що, в свою чергу, дає можливість забезпечити відносне зниження товарних запасів, а отже, і витрат, пов'язаних з їх формуванням.</a:t>
            </a:r>
          </a:p>
        </p:txBody>
      </p:sp>
    </p:spTree>
    <p:extLst>
      <p:ext uri="{BB962C8B-B14F-4D97-AF65-F5344CB8AC3E}">
        <p14:creationId xmlns:p14="http://schemas.microsoft.com/office/powerpoint/2010/main" val="4703501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BDA908D6-98FB-4466-B8A1-35154E315A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5405" y="1151651"/>
            <a:ext cx="8878265" cy="5530503"/>
          </a:xfrm>
          <a:prstGeom prst="rect">
            <a:avLst/>
          </a:prstGeom>
        </p:spPr>
      </p:pic>
    </p:spTree>
    <p:extLst>
      <p:ext uri="{BB962C8B-B14F-4D97-AF65-F5344CB8AC3E}">
        <p14:creationId xmlns:p14="http://schemas.microsoft.com/office/powerpoint/2010/main" val="30455282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CD37DB96-4AB8-4C63-9A42-841738902E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9714" y="1164685"/>
            <a:ext cx="8210330" cy="5236116"/>
          </a:xfrm>
          <a:prstGeom prst="rect">
            <a:avLst/>
          </a:prstGeom>
        </p:spPr>
      </p:pic>
    </p:spTree>
    <p:extLst>
      <p:ext uri="{BB962C8B-B14F-4D97-AF65-F5344CB8AC3E}">
        <p14:creationId xmlns:p14="http://schemas.microsoft.com/office/powerpoint/2010/main" val="15021176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CF3ECA21-DAEF-486F-BBD1-371B1475BE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0162" y="1678073"/>
            <a:ext cx="8756992" cy="4069583"/>
          </a:xfrm>
          <a:prstGeom prst="rect">
            <a:avLst/>
          </a:prstGeom>
        </p:spPr>
      </p:pic>
    </p:spTree>
    <p:extLst>
      <p:ext uri="{BB962C8B-B14F-4D97-AF65-F5344CB8AC3E}">
        <p14:creationId xmlns:p14="http://schemas.microsoft.com/office/powerpoint/2010/main" val="11745153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F7499197-D569-4892-87BE-32EE1C9F90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9380" y="400396"/>
            <a:ext cx="7666893" cy="6457604"/>
          </a:xfrm>
          <a:prstGeom prst="rect">
            <a:avLst/>
          </a:prstGeom>
        </p:spPr>
      </p:pic>
    </p:spTree>
    <p:extLst>
      <p:ext uri="{BB962C8B-B14F-4D97-AF65-F5344CB8AC3E}">
        <p14:creationId xmlns:p14="http://schemas.microsoft.com/office/powerpoint/2010/main" val="1357702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8EFA277-3435-42CB-920B-76392266DE40}"/>
              </a:ext>
            </a:extLst>
          </p:cNvPr>
          <p:cNvSpPr txBox="1"/>
          <p:nvPr/>
        </p:nvSpPr>
        <p:spPr>
          <a:xfrm>
            <a:off x="2285999" y="1664285"/>
            <a:ext cx="8061649" cy="4524315"/>
          </a:xfrm>
          <a:prstGeom prst="rect">
            <a:avLst/>
          </a:prstGeom>
          <a:noFill/>
        </p:spPr>
        <p:txBody>
          <a:bodyPr wrap="square">
            <a:spAutoFit/>
          </a:bodyPr>
          <a:lstStyle/>
          <a:p>
            <a:pPr algn="ctr"/>
            <a:r>
              <a:rPr lang="uk-UA" dirty="0"/>
              <a:t>ПЛАН</a:t>
            </a:r>
          </a:p>
          <a:p>
            <a:endParaRPr lang="uk-UA" dirty="0"/>
          </a:p>
          <a:p>
            <a:r>
              <a:rPr lang="uk-UA" dirty="0"/>
              <a:t>1. Економічна природа поточних витрат торговельного підприємства</a:t>
            </a:r>
          </a:p>
          <a:p>
            <a:r>
              <a:rPr lang="uk-UA" dirty="0"/>
              <a:t>2. Витрати обігу торговельного підприємства та їх склад за різними класифікаційними ознаками</a:t>
            </a:r>
          </a:p>
          <a:p>
            <a:r>
              <a:rPr lang="uk-UA" dirty="0"/>
              <a:t>3. Показники, що характеризують витрати обігу торговельного підприємства</a:t>
            </a:r>
          </a:p>
          <a:p>
            <a:r>
              <a:rPr lang="uk-UA" b="1" dirty="0"/>
              <a:t>4. Фактори, що визначають розмір витрат потреби обігу торговельного підприємства</a:t>
            </a:r>
          </a:p>
          <a:p>
            <a:r>
              <a:rPr lang="uk-UA" b="1" dirty="0"/>
              <a:t>5. Стратегія управління поточними витратами торговельного підприємства</a:t>
            </a:r>
          </a:p>
          <a:p>
            <a:r>
              <a:rPr lang="uk-UA" b="1" dirty="0"/>
              <a:t>6. Вихідні передумови та методичний інструментарій аналізу витрат обігу торговельного підприємства</a:t>
            </a:r>
          </a:p>
          <a:p>
            <a:r>
              <a:rPr lang="uk-UA" b="1" dirty="0"/>
              <a:t>7. Методи обґрунтування плану витрат обігу в цілому по підприємству та по окремих статтях витрат</a:t>
            </a:r>
          </a:p>
        </p:txBody>
      </p:sp>
    </p:spTree>
    <p:extLst>
      <p:ext uri="{BB962C8B-B14F-4D97-AF65-F5344CB8AC3E}">
        <p14:creationId xmlns:p14="http://schemas.microsoft.com/office/powerpoint/2010/main" val="25662719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24F3969-8D04-4E75-AB08-FC1ED8BAB26C}"/>
              </a:ext>
            </a:extLst>
          </p:cNvPr>
          <p:cNvSpPr txBox="1"/>
          <p:nvPr/>
        </p:nvSpPr>
        <p:spPr>
          <a:xfrm>
            <a:off x="1496008" y="1361010"/>
            <a:ext cx="9199984" cy="1754326"/>
          </a:xfrm>
          <a:prstGeom prst="rect">
            <a:avLst/>
          </a:prstGeom>
          <a:noFill/>
        </p:spPr>
        <p:txBody>
          <a:bodyPr wrap="square">
            <a:spAutoFit/>
          </a:bodyPr>
          <a:lstStyle/>
          <a:p>
            <a:r>
              <a:rPr lang="ru-RU" b="1" dirty="0"/>
              <a:t>5. </a:t>
            </a:r>
            <a:r>
              <a:rPr lang="ru-RU" b="1" dirty="0" err="1"/>
              <a:t>Стратегія</a:t>
            </a:r>
            <a:r>
              <a:rPr lang="ru-RU" b="1" dirty="0"/>
              <a:t> </a:t>
            </a:r>
            <a:r>
              <a:rPr lang="ru-RU" b="1" dirty="0" err="1"/>
              <a:t>управління</a:t>
            </a:r>
            <a:r>
              <a:rPr lang="ru-RU" b="1" dirty="0"/>
              <a:t> </a:t>
            </a:r>
            <a:r>
              <a:rPr lang="ru-RU" b="1" dirty="0" err="1"/>
              <a:t>поточними</a:t>
            </a:r>
            <a:r>
              <a:rPr lang="ru-RU" b="1" dirty="0"/>
              <a:t> </a:t>
            </a:r>
            <a:r>
              <a:rPr lang="ru-RU" b="1" dirty="0" err="1"/>
              <a:t>витратами</a:t>
            </a:r>
            <a:r>
              <a:rPr lang="ru-RU" b="1" dirty="0"/>
              <a:t> </a:t>
            </a:r>
            <a:r>
              <a:rPr lang="ru-RU" b="1" dirty="0" err="1"/>
              <a:t>торговельного</a:t>
            </a:r>
            <a:r>
              <a:rPr lang="ru-RU" b="1" dirty="0"/>
              <a:t> </a:t>
            </a:r>
            <a:r>
              <a:rPr lang="ru-RU" b="1" dirty="0" err="1"/>
              <a:t>підприємства</a:t>
            </a:r>
            <a:endParaRPr lang="ru-RU" b="1" dirty="0"/>
          </a:p>
          <a:p>
            <a:endParaRPr lang="ru-RU" b="1" dirty="0"/>
          </a:p>
          <a:p>
            <a:pPr algn="just"/>
            <a:r>
              <a:rPr lang="uk-UA" dirty="0"/>
              <a:t>Стратегія управління поточними витратами є однією з допоміжних стратегій управління діяльністю торговельного підприємства в цілому. Метою її розробки є управління витратами обігу, виходячи з генеральної мети управління - максимізації ринкової вартості підприємства та його прибутку.</a:t>
            </a:r>
          </a:p>
        </p:txBody>
      </p:sp>
    </p:spTree>
    <p:extLst>
      <p:ext uri="{BB962C8B-B14F-4D97-AF65-F5344CB8AC3E}">
        <p14:creationId xmlns:p14="http://schemas.microsoft.com/office/powerpoint/2010/main" val="39280689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AFC310F-66D6-4346-951D-949F00C4665C}"/>
              </a:ext>
            </a:extLst>
          </p:cNvPr>
          <p:cNvSpPr txBox="1"/>
          <p:nvPr/>
        </p:nvSpPr>
        <p:spPr>
          <a:xfrm>
            <a:off x="1287624" y="1459583"/>
            <a:ext cx="9797143" cy="4247317"/>
          </a:xfrm>
          <a:prstGeom prst="rect">
            <a:avLst/>
          </a:prstGeom>
          <a:noFill/>
        </p:spPr>
        <p:txBody>
          <a:bodyPr wrap="square">
            <a:spAutoFit/>
          </a:bodyPr>
          <a:lstStyle/>
          <a:p>
            <a:pPr algn="just"/>
            <a:r>
              <a:rPr lang="uk-UA" b="1" dirty="0"/>
              <a:t>Управління витратами обігу передбачає:</a:t>
            </a:r>
          </a:p>
          <a:p>
            <a:pPr algn="just"/>
            <a:r>
              <a:rPr lang="uk-UA" dirty="0"/>
              <a:t>1. Організацію обліку витрат обігу в цілому і за статтями витрат, яка створює інформаційну базу для прийняття управлінських рішень.</a:t>
            </a:r>
          </a:p>
          <a:p>
            <a:pPr algn="just"/>
            <a:r>
              <a:rPr lang="uk-UA" dirty="0"/>
              <a:t>2. Аналіз витрат обігу, що дає змогу оцінити стан витрат обігу, ступінь раціональності здійснених витрат, дати кількісну оцінку факторам, які впливають на суму і рівень поточних витрат.</a:t>
            </a:r>
          </a:p>
          <a:p>
            <a:pPr algn="just"/>
            <a:r>
              <a:rPr lang="uk-UA" dirty="0"/>
              <a:t>3. Нормування витрат обігу, яке передбачає визначення граничних розмірів з окремих видів витрат (норми спецодягу, натурального (природного) убутку, товарні запаси абощо).</a:t>
            </a:r>
          </a:p>
          <a:p>
            <a:pPr algn="just"/>
            <a:r>
              <a:rPr lang="uk-UA" dirty="0"/>
              <a:t>4. Планування (прогнозування) витрат обігу, яке дає можливість визначити мінімальні і максимальні межі витрат обігу, можливий розмір витрат обігу при плановому обсязі діяльності і рівні використання ресурсів та дозволяє обрати такий варіант плану витрат обігу, який максимально відповідає досягненню цільового розміру прибутку.</a:t>
            </a:r>
          </a:p>
          <a:p>
            <a:pPr algn="just"/>
            <a:r>
              <a:rPr lang="uk-UA" dirty="0"/>
              <a:t>5. Контроль і оперативне управління витратами.</a:t>
            </a:r>
          </a:p>
        </p:txBody>
      </p:sp>
    </p:spTree>
    <p:extLst>
      <p:ext uri="{BB962C8B-B14F-4D97-AF65-F5344CB8AC3E}">
        <p14:creationId xmlns:p14="http://schemas.microsoft.com/office/powerpoint/2010/main" val="21809988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4DBDD077-0CC0-4F21-8A4A-3B4D6A34FD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4457" y="612989"/>
            <a:ext cx="6662057" cy="6245011"/>
          </a:xfrm>
          <a:prstGeom prst="rect">
            <a:avLst/>
          </a:prstGeom>
        </p:spPr>
      </p:pic>
    </p:spTree>
    <p:extLst>
      <p:ext uri="{BB962C8B-B14F-4D97-AF65-F5344CB8AC3E}">
        <p14:creationId xmlns:p14="http://schemas.microsoft.com/office/powerpoint/2010/main" val="16420471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89389A-FF86-4781-AC0E-4D19069C5E39}"/>
              </a:ext>
            </a:extLst>
          </p:cNvPr>
          <p:cNvSpPr txBox="1"/>
          <p:nvPr/>
        </p:nvSpPr>
        <p:spPr>
          <a:xfrm>
            <a:off x="1371599" y="1224286"/>
            <a:ext cx="10142376" cy="5355312"/>
          </a:xfrm>
          <a:prstGeom prst="rect">
            <a:avLst/>
          </a:prstGeom>
          <a:noFill/>
        </p:spPr>
        <p:txBody>
          <a:bodyPr wrap="square">
            <a:spAutoFit/>
          </a:bodyPr>
          <a:lstStyle/>
          <a:p>
            <a:pPr algn="just"/>
            <a:r>
              <a:rPr lang="uk-UA" dirty="0"/>
              <a:t>При формуванні витрат управляючого об'єкта слід виходити із такого:</a:t>
            </a:r>
          </a:p>
          <a:p>
            <a:pPr algn="just"/>
            <a:endParaRPr lang="uk-UA" dirty="0"/>
          </a:p>
          <a:p>
            <a:pPr algn="just"/>
            <a:r>
              <a:rPr lang="en-US" dirty="0"/>
              <a:t>I. </a:t>
            </a:r>
            <a:r>
              <a:rPr lang="uk-UA" dirty="0"/>
              <a:t>Приріст загальної суми витрат обігу не має перебільшувати приріст доходів, що є умовою отримання прибутку від товарообороту. Максимізація одержуваного прибутку досягається за умови рівності граничних витрат з граничними доходами.</a:t>
            </a:r>
          </a:p>
          <a:p>
            <a:pPr algn="just"/>
            <a:endParaRPr lang="uk-UA" dirty="0"/>
          </a:p>
          <a:p>
            <a:pPr algn="just"/>
            <a:r>
              <a:rPr lang="en-US" dirty="0"/>
              <a:t>II. </a:t>
            </a:r>
            <a:r>
              <a:rPr lang="uk-UA" dirty="0"/>
              <a:t>Мінімальний рівень витрат обігу (середніх витрат) досягається за такого обсягу діяльності підприємства, коли граничні витрати обігу за своєю величиною відповідають середнім витратам. Такий обсяг діяльності є оптимальним. Подальше збільшення обсягів діяльності призведе до збільшення розміру середніх витрат обігу, що не є ефективним.</a:t>
            </a:r>
          </a:p>
          <a:p>
            <a:pPr algn="just"/>
            <a:endParaRPr lang="uk-UA" dirty="0"/>
          </a:p>
          <a:p>
            <a:pPr algn="just"/>
            <a:r>
              <a:rPr lang="en-US" dirty="0"/>
              <a:t>III. </a:t>
            </a:r>
            <a:r>
              <a:rPr lang="uk-UA" dirty="0"/>
              <a:t>Не завжди зниження витрат обігу свідчить про ефективність діяльності підприємства, оскільки це може призвести до зниження стандарту обслуговування покупців, і як наслідок, падіння попиту споживача, зниження товарообороту, зростання рівня витрат і втрат прибутку.</a:t>
            </a:r>
          </a:p>
          <a:p>
            <a:pPr algn="just"/>
            <a:endParaRPr lang="uk-UA" dirty="0"/>
          </a:p>
          <a:p>
            <a:pPr algn="just"/>
            <a:r>
              <a:rPr lang="en-US" dirty="0"/>
              <a:t>IV. </a:t>
            </a:r>
            <a:r>
              <a:rPr lang="uk-UA" dirty="0"/>
              <a:t>Розмір витрат залежить від вибору ресурсів, що забезпечують певний обсяг діяльності підприємства.</a:t>
            </a:r>
          </a:p>
        </p:txBody>
      </p:sp>
    </p:spTree>
    <p:extLst>
      <p:ext uri="{BB962C8B-B14F-4D97-AF65-F5344CB8AC3E}">
        <p14:creationId xmlns:p14="http://schemas.microsoft.com/office/powerpoint/2010/main" val="33112804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48F1ACB-7BA3-492B-AFA4-C4D743CF8BEF}"/>
              </a:ext>
            </a:extLst>
          </p:cNvPr>
          <p:cNvSpPr txBox="1"/>
          <p:nvPr/>
        </p:nvSpPr>
        <p:spPr>
          <a:xfrm>
            <a:off x="1147665" y="1499253"/>
            <a:ext cx="9713167" cy="3416320"/>
          </a:xfrm>
          <a:prstGeom prst="rect">
            <a:avLst/>
          </a:prstGeom>
          <a:noFill/>
        </p:spPr>
        <p:txBody>
          <a:bodyPr wrap="square">
            <a:spAutoFit/>
          </a:bodyPr>
          <a:lstStyle/>
          <a:p>
            <a:pPr algn="just"/>
            <a:r>
              <a:rPr lang="uk-UA" dirty="0"/>
              <a:t>За умов ринкової економіки рівень торговельного обслуговування визначається як широтою представленого асортименту товарів, задовольняючого різноманітні потреби, так і створенням необхідних умов для покупців, причетних до процесів обороту, розрахунків, доставки товарів додому, </a:t>
            </a:r>
            <a:r>
              <a:rPr lang="uk-UA" dirty="0" err="1"/>
              <a:t>післяпродажного</a:t>
            </a:r>
            <a:r>
              <a:rPr lang="uk-UA" dirty="0"/>
              <a:t> обслуговування тощо.</a:t>
            </a:r>
          </a:p>
          <a:p>
            <a:pPr algn="just"/>
            <a:endParaRPr lang="uk-UA" dirty="0"/>
          </a:p>
          <a:p>
            <a:pPr algn="just"/>
            <a:r>
              <a:rPr lang="uk-UA" dirty="0"/>
              <a:t>Формування потрібного іміджу торговельного підприємства сприяє залученню покупців, а отже, і забезпеченню умов для розвитку товарообороту.</a:t>
            </a:r>
          </a:p>
          <a:p>
            <a:pPr algn="just"/>
            <a:endParaRPr lang="uk-UA" dirty="0"/>
          </a:p>
          <a:p>
            <a:pPr algn="just"/>
            <a:r>
              <a:rPr lang="uk-UA" dirty="0"/>
              <a:t>Формування і підтримка іміджу торговельного підприємства передбачає здійснення певних витрат, що забезпечують прийнятий стандарт торговельного обслуговування.</a:t>
            </a:r>
          </a:p>
        </p:txBody>
      </p:sp>
    </p:spTree>
    <p:extLst>
      <p:ext uri="{BB962C8B-B14F-4D97-AF65-F5344CB8AC3E}">
        <p14:creationId xmlns:p14="http://schemas.microsoft.com/office/powerpoint/2010/main" val="35227763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CCD730-6D71-4CEE-9063-ED5865CB52EF}"/>
              </a:ext>
            </a:extLst>
          </p:cNvPr>
          <p:cNvSpPr txBox="1"/>
          <p:nvPr/>
        </p:nvSpPr>
        <p:spPr>
          <a:xfrm>
            <a:off x="1160106" y="1310865"/>
            <a:ext cx="9871788" cy="3693319"/>
          </a:xfrm>
          <a:prstGeom prst="rect">
            <a:avLst/>
          </a:prstGeom>
          <a:noFill/>
        </p:spPr>
        <p:txBody>
          <a:bodyPr wrap="square">
            <a:spAutoFit/>
          </a:bodyPr>
          <a:lstStyle/>
          <a:p>
            <a:r>
              <a:rPr lang="uk-UA" dirty="0"/>
              <a:t>До таких витрат належать:</a:t>
            </a:r>
          </a:p>
          <a:p>
            <a:endParaRPr lang="uk-UA" dirty="0"/>
          </a:p>
          <a:p>
            <a:pPr algn="just"/>
            <a:r>
              <a:rPr lang="uk-UA" dirty="0"/>
              <a:t>1. Витрати на оплату праці, рівень яких забезпечує зацікавленість робітників підприємства в якісному обслуговуванні покупців і збільшенні кількості покупок.</a:t>
            </a:r>
          </a:p>
          <a:p>
            <a:pPr algn="just"/>
            <a:r>
              <a:rPr lang="ru-RU" dirty="0"/>
              <a:t>2. </a:t>
            </a:r>
            <a:r>
              <a:rPr lang="ru-RU" dirty="0" err="1"/>
              <a:t>Витрати</a:t>
            </a:r>
            <a:r>
              <a:rPr lang="ru-RU" dirty="0"/>
              <a:t> на </a:t>
            </a:r>
            <a:r>
              <a:rPr lang="ru-RU" dirty="0" err="1"/>
              <a:t>утримання</a:t>
            </a:r>
            <a:r>
              <a:rPr lang="ru-RU" dirty="0"/>
              <a:t> </a:t>
            </a:r>
            <a:r>
              <a:rPr lang="ru-RU" dirty="0" err="1"/>
              <a:t>торговельних</a:t>
            </a:r>
            <a:r>
              <a:rPr lang="ru-RU" dirty="0"/>
              <a:t> </a:t>
            </a:r>
            <a:r>
              <a:rPr lang="ru-RU" dirty="0" err="1"/>
              <a:t>приміщень</a:t>
            </a:r>
            <a:r>
              <a:rPr lang="ru-RU" dirty="0"/>
              <a:t>, </a:t>
            </a:r>
            <a:r>
              <a:rPr lang="ru-RU" dirty="0" err="1"/>
              <a:t>що</a:t>
            </a:r>
            <a:r>
              <a:rPr lang="ru-RU" dirty="0"/>
              <a:t> </a:t>
            </a:r>
            <a:r>
              <a:rPr lang="ru-RU" dirty="0" err="1"/>
              <a:t>забезпечують</a:t>
            </a:r>
            <a:r>
              <a:rPr lang="ru-RU" dirty="0"/>
              <a:t> максимум </a:t>
            </a:r>
            <a:r>
              <a:rPr lang="ru-RU" dirty="0" err="1"/>
              <a:t>зручностей</a:t>
            </a:r>
            <a:r>
              <a:rPr lang="ru-RU" dirty="0"/>
              <a:t> і комфорту для </a:t>
            </a:r>
            <a:r>
              <a:rPr lang="ru-RU" dirty="0" err="1"/>
              <a:t>покупців</a:t>
            </a:r>
            <a:r>
              <a:rPr lang="ru-RU" dirty="0"/>
              <a:t>.</a:t>
            </a:r>
          </a:p>
          <a:p>
            <a:pPr algn="just"/>
            <a:r>
              <a:rPr lang="ru-RU" dirty="0"/>
              <a:t>3. </a:t>
            </a:r>
            <a:r>
              <a:rPr lang="ru-RU" dirty="0" err="1"/>
              <a:t>Витрати</a:t>
            </a:r>
            <a:r>
              <a:rPr lang="ru-RU" dirty="0"/>
              <a:t> на </a:t>
            </a:r>
            <a:r>
              <a:rPr lang="ru-RU" dirty="0" err="1"/>
              <a:t>забезпечення</a:t>
            </a:r>
            <a:r>
              <a:rPr lang="ru-RU" dirty="0"/>
              <a:t> </a:t>
            </a:r>
            <a:r>
              <a:rPr lang="ru-RU" dirty="0" err="1"/>
              <a:t>фірмовим</a:t>
            </a:r>
            <a:r>
              <a:rPr lang="ru-RU" dirty="0"/>
              <a:t> </a:t>
            </a:r>
            <a:r>
              <a:rPr lang="ru-RU" dirty="0" err="1"/>
              <a:t>одягом</a:t>
            </a:r>
            <a:r>
              <a:rPr lang="ru-RU" dirty="0"/>
              <a:t>.</a:t>
            </a:r>
          </a:p>
          <a:p>
            <a:pPr algn="just"/>
            <a:r>
              <a:rPr lang="ru-RU" dirty="0"/>
              <a:t>4. </a:t>
            </a:r>
            <a:r>
              <a:rPr lang="ru-RU" dirty="0" err="1"/>
              <a:t>Витрати</a:t>
            </a:r>
            <a:r>
              <a:rPr lang="ru-RU" dirty="0"/>
              <a:t> на </a:t>
            </a:r>
            <a:r>
              <a:rPr lang="ru-RU" dirty="0" err="1"/>
              <a:t>створення</a:t>
            </a:r>
            <a:r>
              <a:rPr lang="ru-RU" dirty="0"/>
              <a:t> </a:t>
            </a:r>
            <a:r>
              <a:rPr lang="ru-RU" dirty="0" err="1"/>
              <a:t>фірмового</a:t>
            </a:r>
            <a:r>
              <a:rPr lang="ru-RU" dirty="0"/>
              <a:t> стилю, </a:t>
            </a:r>
            <a:r>
              <a:rPr lang="ru-RU" dirty="0" err="1"/>
              <a:t>фірмового</a:t>
            </a:r>
            <a:r>
              <a:rPr lang="ru-RU" dirty="0"/>
              <a:t> знаку, </a:t>
            </a:r>
            <a:r>
              <a:rPr lang="ru-RU" dirty="0" err="1"/>
              <a:t>фірмового</a:t>
            </a:r>
            <a:r>
              <a:rPr lang="ru-RU" dirty="0"/>
              <a:t> </a:t>
            </a:r>
            <a:r>
              <a:rPr lang="ru-RU" dirty="0" err="1"/>
              <a:t>пакувального</a:t>
            </a:r>
            <a:r>
              <a:rPr lang="ru-RU" dirty="0"/>
              <a:t> </a:t>
            </a:r>
            <a:r>
              <a:rPr lang="ru-RU" dirty="0" err="1"/>
              <a:t>паперу</a:t>
            </a:r>
            <a:r>
              <a:rPr lang="ru-RU" dirty="0"/>
              <a:t>, </a:t>
            </a:r>
            <a:r>
              <a:rPr lang="ru-RU" dirty="0" err="1"/>
              <a:t>презенти</a:t>
            </a:r>
            <a:r>
              <a:rPr lang="ru-RU" dirty="0"/>
              <a:t> </a:t>
            </a:r>
            <a:r>
              <a:rPr lang="ru-RU" dirty="0" err="1"/>
              <a:t>покупцям</a:t>
            </a:r>
            <a:r>
              <a:rPr lang="ru-RU" dirty="0"/>
              <a:t> за </a:t>
            </a:r>
            <a:r>
              <a:rPr lang="ru-RU" dirty="0" err="1"/>
              <a:t>визначені</a:t>
            </a:r>
            <a:r>
              <a:rPr lang="ru-RU" dirty="0"/>
              <a:t> </a:t>
            </a:r>
            <a:r>
              <a:rPr lang="ru-RU" dirty="0" err="1"/>
              <a:t>обсяги</a:t>
            </a:r>
            <a:r>
              <a:rPr lang="ru-RU" dirty="0"/>
              <a:t> покупки </a:t>
            </a:r>
            <a:r>
              <a:rPr lang="ru-RU" dirty="0" err="1"/>
              <a:t>тощо</a:t>
            </a:r>
            <a:r>
              <a:rPr lang="ru-RU" dirty="0"/>
              <a:t>.</a:t>
            </a:r>
          </a:p>
          <a:p>
            <a:pPr algn="just"/>
            <a:r>
              <a:rPr lang="ru-RU" dirty="0"/>
              <a:t>5. </a:t>
            </a:r>
            <a:r>
              <a:rPr lang="ru-RU" dirty="0" err="1"/>
              <a:t>Витрати</a:t>
            </a:r>
            <a:r>
              <a:rPr lang="ru-RU" dirty="0"/>
              <a:t> на рекламу (</a:t>
            </a:r>
            <a:r>
              <a:rPr lang="ru-RU" dirty="0" err="1"/>
              <a:t>внутрішньофірмову</a:t>
            </a:r>
            <a:r>
              <a:rPr lang="ru-RU" dirty="0"/>
              <a:t> і </a:t>
            </a:r>
            <a:r>
              <a:rPr lang="ru-RU" dirty="0" err="1"/>
              <a:t>зовнішню</a:t>
            </a:r>
            <a:r>
              <a:rPr lang="ru-RU" dirty="0"/>
              <a:t>).</a:t>
            </a:r>
          </a:p>
          <a:p>
            <a:pPr algn="just"/>
            <a:r>
              <a:rPr lang="ru-RU" dirty="0"/>
              <a:t>6. </a:t>
            </a:r>
            <a:r>
              <a:rPr lang="ru-RU" dirty="0" err="1"/>
              <a:t>Витрати</a:t>
            </a:r>
            <a:r>
              <a:rPr lang="ru-RU" dirty="0"/>
              <a:t> на </a:t>
            </a:r>
            <a:r>
              <a:rPr lang="ru-RU" dirty="0" err="1"/>
              <a:t>створення</a:t>
            </a:r>
            <a:r>
              <a:rPr lang="ru-RU" dirty="0"/>
              <a:t> </a:t>
            </a:r>
            <a:r>
              <a:rPr lang="ru-RU" dirty="0" err="1"/>
              <a:t>ефективних</a:t>
            </a:r>
            <a:r>
              <a:rPr lang="ru-RU" dirty="0"/>
              <a:t> систем </a:t>
            </a:r>
            <a:r>
              <a:rPr lang="ru-RU" dirty="0" err="1"/>
              <a:t>розрахунку</a:t>
            </a:r>
            <a:r>
              <a:rPr lang="ru-RU" dirty="0"/>
              <a:t> за </a:t>
            </a:r>
            <a:r>
              <a:rPr lang="ru-RU" dirty="0" err="1"/>
              <a:t>товари</a:t>
            </a:r>
            <a:r>
              <a:rPr lang="ru-RU" dirty="0"/>
              <a:t>, </a:t>
            </a:r>
            <a:r>
              <a:rPr lang="ru-RU" dirty="0" err="1"/>
              <a:t>що</a:t>
            </a:r>
            <a:r>
              <a:rPr lang="ru-RU" dirty="0"/>
              <a:t> </a:t>
            </a:r>
            <a:r>
              <a:rPr lang="ru-RU" dirty="0" err="1"/>
              <a:t>купуються</a:t>
            </a:r>
            <a:r>
              <a:rPr lang="ru-RU" dirty="0"/>
              <a:t>.</a:t>
            </a:r>
          </a:p>
          <a:p>
            <a:pPr algn="just"/>
            <a:r>
              <a:rPr lang="ru-RU" dirty="0"/>
              <a:t>7. </a:t>
            </a:r>
            <a:r>
              <a:rPr lang="ru-RU" dirty="0" err="1"/>
              <a:t>Витрати</a:t>
            </a:r>
            <a:r>
              <a:rPr lang="ru-RU" dirty="0"/>
              <a:t> на </a:t>
            </a:r>
            <a:r>
              <a:rPr lang="ru-RU" dirty="0" err="1"/>
              <a:t>забезпечення</a:t>
            </a:r>
            <a:r>
              <a:rPr lang="ru-RU" dirty="0"/>
              <a:t> </a:t>
            </a:r>
            <a:r>
              <a:rPr lang="ru-RU" dirty="0" err="1"/>
              <a:t>післяпродажного</a:t>
            </a:r>
            <a:r>
              <a:rPr lang="ru-RU" dirty="0"/>
              <a:t> </a:t>
            </a:r>
            <a:r>
              <a:rPr lang="ru-RU" dirty="0" err="1"/>
              <a:t>обслуговування</a:t>
            </a:r>
            <a:r>
              <a:rPr lang="ru-RU" dirty="0"/>
              <a:t>.</a:t>
            </a:r>
          </a:p>
          <a:p>
            <a:pPr algn="just"/>
            <a:r>
              <a:rPr lang="ru-RU" dirty="0"/>
              <a:t>8. </a:t>
            </a:r>
            <a:r>
              <a:rPr lang="ru-RU" dirty="0" err="1"/>
              <a:t>Витрати</a:t>
            </a:r>
            <a:r>
              <a:rPr lang="ru-RU" dirty="0"/>
              <a:t> на </a:t>
            </a:r>
            <a:r>
              <a:rPr lang="ru-RU" dirty="0" err="1"/>
              <a:t>надання</a:t>
            </a:r>
            <a:r>
              <a:rPr lang="ru-RU" dirty="0"/>
              <a:t> </a:t>
            </a:r>
            <a:r>
              <a:rPr lang="ru-RU" dirty="0" err="1"/>
              <a:t>безкоштовних</a:t>
            </a:r>
            <a:r>
              <a:rPr lang="ru-RU" dirty="0"/>
              <a:t> </a:t>
            </a:r>
            <a:r>
              <a:rPr lang="ru-RU" dirty="0" err="1"/>
              <a:t>торговельних</a:t>
            </a:r>
            <a:r>
              <a:rPr lang="ru-RU" dirty="0"/>
              <a:t> </a:t>
            </a:r>
            <a:r>
              <a:rPr lang="ru-RU" dirty="0" err="1"/>
              <a:t>послуг</a:t>
            </a:r>
            <a:r>
              <a:rPr lang="ru-RU" dirty="0"/>
              <a:t> </a:t>
            </a:r>
            <a:r>
              <a:rPr lang="ru-RU" dirty="0" err="1"/>
              <a:t>покупцям</a:t>
            </a:r>
            <a:r>
              <a:rPr lang="ru-RU" dirty="0"/>
              <a:t> </a:t>
            </a:r>
            <a:r>
              <a:rPr lang="ru-RU" dirty="0" err="1"/>
              <a:t>тощо</a:t>
            </a:r>
            <a:r>
              <a:rPr lang="ru-RU" dirty="0"/>
              <a:t>.</a:t>
            </a:r>
            <a:endParaRPr lang="uk-UA" dirty="0"/>
          </a:p>
        </p:txBody>
      </p:sp>
    </p:spTree>
    <p:extLst>
      <p:ext uri="{BB962C8B-B14F-4D97-AF65-F5344CB8AC3E}">
        <p14:creationId xmlns:p14="http://schemas.microsoft.com/office/powerpoint/2010/main" val="7803739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BAFBAD1-DAB0-4202-A9A3-6D341A463D15}"/>
              </a:ext>
            </a:extLst>
          </p:cNvPr>
          <p:cNvSpPr txBox="1"/>
          <p:nvPr/>
        </p:nvSpPr>
        <p:spPr>
          <a:xfrm>
            <a:off x="791547" y="1353140"/>
            <a:ext cx="10608906" cy="3970318"/>
          </a:xfrm>
          <a:prstGeom prst="rect">
            <a:avLst/>
          </a:prstGeom>
          <a:noFill/>
        </p:spPr>
        <p:txBody>
          <a:bodyPr wrap="square">
            <a:spAutoFit/>
          </a:bodyPr>
          <a:lstStyle/>
          <a:p>
            <a:pPr algn="just"/>
            <a:r>
              <a:rPr lang="ru-RU" b="1" dirty="0"/>
              <a:t>6.  </a:t>
            </a:r>
            <a:r>
              <a:rPr lang="ru-RU" b="1" dirty="0" err="1"/>
              <a:t>Вихідні</a:t>
            </a:r>
            <a:r>
              <a:rPr lang="ru-RU" b="1" dirty="0"/>
              <a:t> </a:t>
            </a:r>
            <a:r>
              <a:rPr lang="ru-RU" b="1" dirty="0" err="1"/>
              <a:t>передумови</a:t>
            </a:r>
            <a:r>
              <a:rPr lang="ru-RU" b="1" dirty="0"/>
              <a:t> та </a:t>
            </a:r>
            <a:r>
              <a:rPr lang="ru-RU" b="1" dirty="0" err="1"/>
              <a:t>методичний</a:t>
            </a:r>
            <a:r>
              <a:rPr lang="ru-RU" b="1" dirty="0"/>
              <a:t> </a:t>
            </a:r>
            <a:r>
              <a:rPr lang="ru-RU" b="1" dirty="0" err="1"/>
              <a:t>інструментарій</a:t>
            </a:r>
            <a:r>
              <a:rPr lang="ru-RU" b="1" dirty="0"/>
              <a:t> </a:t>
            </a:r>
            <a:r>
              <a:rPr lang="ru-RU" b="1" dirty="0" err="1"/>
              <a:t>аналізу</a:t>
            </a:r>
            <a:r>
              <a:rPr lang="ru-RU" b="1" dirty="0"/>
              <a:t> </a:t>
            </a:r>
            <a:r>
              <a:rPr lang="ru-RU" b="1" dirty="0" err="1"/>
              <a:t>витрат</a:t>
            </a:r>
            <a:r>
              <a:rPr lang="ru-RU" b="1" dirty="0"/>
              <a:t> </a:t>
            </a:r>
            <a:r>
              <a:rPr lang="ru-RU" b="1" dirty="0" err="1"/>
              <a:t>обігу</a:t>
            </a:r>
            <a:r>
              <a:rPr lang="ru-RU" b="1" dirty="0"/>
              <a:t> </a:t>
            </a:r>
            <a:r>
              <a:rPr lang="ru-RU" b="1" dirty="0" err="1"/>
              <a:t>торговельного</a:t>
            </a:r>
            <a:r>
              <a:rPr lang="ru-RU" b="1" dirty="0"/>
              <a:t> </a:t>
            </a:r>
            <a:r>
              <a:rPr lang="ru-RU" b="1" dirty="0" err="1"/>
              <a:t>підприємства</a:t>
            </a:r>
            <a:endParaRPr lang="ru-RU" b="1" dirty="0"/>
          </a:p>
          <a:p>
            <a:pPr algn="just"/>
            <a:endParaRPr lang="uk-UA" dirty="0"/>
          </a:p>
          <a:p>
            <a:pPr algn="just"/>
            <a:r>
              <a:rPr lang="uk-UA" dirty="0"/>
              <a:t>Розробка стратегії управління витратами обігу передбачає дослідження впливу процесів формування витрат на здійснення торговельної діяльності, визначення їхніх тенденцій та закономірностей, кількісної оцінки факторів, що обумовлюють обсяг та рівень витрат.</a:t>
            </a:r>
          </a:p>
          <a:p>
            <a:pPr algn="just"/>
            <a:endParaRPr lang="uk-UA" dirty="0"/>
          </a:p>
          <a:p>
            <a:pPr algn="just"/>
            <a:r>
              <a:rPr lang="uk-UA" dirty="0"/>
              <a:t>Інформаційною основою проведення аналізу витрат обігу торговельного підприємства є матеріали бухгалтерської звітності (ф. № 2 "Звіт про фінансові результати діяльності підприємства", ф. № 1 "Баланс"), статистичної звітності (ф. № 5 "Звіт про витрати обігу", №З - торг "Звіт про надходження, реалізацію та залишки товарів", ф. № "Звіт з праці", ф. № 1 - </a:t>
            </a:r>
            <a:r>
              <a:rPr lang="uk-UA" dirty="0" err="1"/>
              <a:t>кр</a:t>
            </a:r>
            <a:r>
              <a:rPr lang="uk-UA" dirty="0"/>
              <a:t>. "Звіт про товарооборот"), оперативного та управлінського обліку (первинні документи, пов'язані зі здійсненням витрат, оборотні відомості по бухгалтерських рахунках, на яких</a:t>
            </a:r>
          </a:p>
          <a:p>
            <a:pPr algn="just"/>
            <a:r>
              <a:rPr lang="uk-UA" dirty="0"/>
              <a:t>ведеться аналітичний облік витрат тощо).</a:t>
            </a:r>
          </a:p>
        </p:txBody>
      </p:sp>
    </p:spTree>
    <p:extLst>
      <p:ext uri="{BB962C8B-B14F-4D97-AF65-F5344CB8AC3E}">
        <p14:creationId xmlns:p14="http://schemas.microsoft.com/office/powerpoint/2010/main" val="26019003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D109A87-5DF9-4A17-9DAB-59965F9EA117}"/>
              </a:ext>
            </a:extLst>
          </p:cNvPr>
          <p:cNvSpPr txBox="1"/>
          <p:nvPr/>
        </p:nvSpPr>
        <p:spPr>
          <a:xfrm>
            <a:off x="1063691" y="1396302"/>
            <a:ext cx="10450286" cy="3693319"/>
          </a:xfrm>
          <a:prstGeom prst="rect">
            <a:avLst/>
          </a:prstGeom>
          <a:noFill/>
        </p:spPr>
        <p:txBody>
          <a:bodyPr wrap="square">
            <a:spAutoFit/>
          </a:bodyPr>
          <a:lstStyle/>
          <a:p>
            <a:pPr algn="just"/>
            <a:r>
              <a:rPr lang="uk-UA" b="1" dirty="0"/>
              <a:t>Аналіз витрат обігу торговельного підприємства </a:t>
            </a:r>
            <a:r>
              <a:rPr lang="uk-UA" dirty="0"/>
              <a:t>проводиться в декілька етапів, які передбачають проведення такої аналітичної роботи.</a:t>
            </a:r>
          </a:p>
          <a:p>
            <a:pPr algn="just"/>
            <a:endParaRPr lang="uk-UA" dirty="0"/>
          </a:p>
          <a:p>
            <a:pPr algn="just"/>
            <a:r>
              <a:rPr lang="uk-UA" b="1" dirty="0"/>
              <a:t>1 етап. </a:t>
            </a:r>
            <a:r>
              <a:rPr lang="uk-UA" dirty="0"/>
              <a:t>Аналіз змін розміру та рівня витрат обігу в цілому по підприємству.</a:t>
            </a:r>
          </a:p>
          <a:p>
            <a:pPr algn="just"/>
            <a:r>
              <a:rPr lang="ru-RU" b="1" dirty="0"/>
              <a:t>2 </a:t>
            </a:r>
            <a:r>
              <a:rPr lang="ru-RU" b="1" dirty="0" err="1"/>
              <a:t>етап</a:t>
            </a:r>
            <a:r>
              <a:rPr lang="ru-RU" b="1" dirty="0"/>
              <a:t>. </a:t>
            </a:r>
            <a:r>
              <a:rPr lang="ru-RU" dirty="0" err="1"/>
              <a:t>Аналіз</a:t>
            </a:r>
            <a:r>
              <a:rPr lang="ru-RU" dirty="0"/>
              <a:t> </a:t>
            </a:r>
            <a:r>
              <a:rPr lang="ru-RU" dirty="0" err="1"/>
              <a:t>змін</a:t>
            </a:r>
            <a:r>
              <a:rPr lang="ru-RU" dirty="0"/>
              <a:t> в </a:t>
            </a:r>
            <a:r>
              <a:rPr lang="ru-RU" dirty="0" err="1"/>
              <a:t>обсязі</a:t>
            </a:r>
            <a:r>
              <a:rPr lang="ru-RU" dirty="0"/>
              <a:t> та </a:t>
            </a:r>
            <a:r>
              <a:rPr lang="ru-RU" dirty="0" err="1"/>
              <a:t>рівні</a:t>
            </a:r>
            <a:r>
              <a:rPr lang="ru-RU" dirty="0"/>
              <a:t> </a:t>
            </a:r>
            <a:r>
              <a:rPr lang="ru-RU" dirty="0" err="1"/>
              <a:t>витрат</a:t>
            </a:r>
            <a:r>
              <a:rPr lang="ru-RU" dirty="0"/>
              <a:t> </a:t>
            </a:r>
            <a:r>
              <a:rPr lang="ru-RU" dirty="0" err="1"/>
              <a:t>обігу</a:t>
            </a:r>
            <a:r>
              <a:rPr lang="ru-RU" dirty="0"/>
              <a:t> за </a:t>
            </a:r>
            <a:r>
              <a:rPr lang="ru-RU" dirty="0" err="1"/>
              <a:t>статтями</a:t>
            </a:r>
            <a:r>
              <a:rPr lang="ru-RU" dirty="0"/>
              <a:t> </a:t>
            </a:r>
            <a:r>
              <a:rPr lang="ru-RU" dirty="0" err="1"/>
              <a:t>витрат</a:t>
            </a:r>
            <a:r>
              <a:rPr lang="ru-RU" dirty="0"/>
              <a:t>, а </a:t>
            </a:r>
            <a:r>
              <a:rPr lang="ru-RU" dirty="0" err="1"/>
              <a:t>також</a:t>
            </a:r>
            <a:r>
              <a:rPr lang="ru-RU" dirty="0"/>
              <a:t> у </a:t>
            </a:r>
            <a:r>
              <a:rPr lang="ru-RU" dirty="0" err="1"/>
              <a:t>структурі</a:t>
            </a:r>
            <a:r>
              <a:rPr lang="ru-RU" dirty="0"/>
              <a:t> </a:t>
            </a:r>
            <a:r>
              <a:rPr lang="ru-RU" dirty="0" err="1"/>
              <a:t>витрат</a:t>
            </a:r>
            <a:r>
              <a:rPr lang="ru-RU" dirty="0"/>
              <a:t> </a:t>
            </a:r>
            <a:r>
              <a:rPr lang="ru-RU" dirty="0" err="1"/>
              <a:t>обігу</a:t>
            </a:r>
            <a:r>
              <a:rPr lang="ru-RU" dirty="0"/>
              <a:t>.</a:t>
            </a:r>
          </a:p>
          <a:p>
            <a:pPr algn="just"/>
            <a:r>
              <a:rPr lang="ru-RU" b="1" dirty="0"/>
              <a:t>3 </a:t>
            </a:r>
            <a:r>
              <a:rPr lang="ru-RU" b="1" dirty="0" err="1"/>
              <a:t>етап</a:t>
            </a:r>
            <a:r>
              <a:rPr lang="ru-RU" b="1" dirty="0"/>
              <a:t>. </a:t>
            </a:r>
            <a:r>
              <a:rPr lang="ru-RU" dirty="0" err="1"/>
              <a:t>Аналіз</a:t>
            </a:r>
            <a:r>
              <a:rPr lang="ru-RU" dirty="0"/>
              <a:t> </a:t>
            </a:r>
            <a:r>
              <a:rPr lang="ru-RU" dirty="0" err="1"/>
              <a:t>змін</a:t>
            </a:r>
            <a:r>
              <a:rPr lang="ru-RU" dirty="0"/>
              <a:t> в </a:t>
            </a:r>
            <a:r>
              <a:rPr lang="ru-RU" dirty="0" err="1"/>
              <a:t>обсязі</a:t>
            </a:r>
            <a:r>
              <a:rPr lang="ru-RU" dirty="0"/>
              <a:t> та </a:t>
            </a:r>
            <a:r>
              <a:rPr lang="ru-RU" dirty="0" err="1"/>
              <a:t>рівні</a:t>
            </a:r>
            <a:r>
              <a:rPr lang="ru-RU" dirty="0"/>
              <a:t> </a:t>
            </a:r>
            <a:r>
              <a:rPr lang="ru-RU" dirty="0" err="1"/>
              <a:t>змінних</a:t>
            </a:r>
            <a:r>
              <a:rPr lang="ru-RU" dirty="0"/>
              <a:t> та </a:t>
            </a:r>
            <a:r>
              <a:rPr lang="ru-RU" dirty="0" err="1"/>
              <a:t>умовно-постійних</a:t>
            </a:r>
            <a:r>
              <a:rPr lang="ru-RU" dirty="0"/>
              <a:t> </a:t>
            </a:r>
            <a:r>
              <a:rPr lang="ru-RU" dirty="0" err="1"/>
              <a:t>витрат</a:t>
            </a:r>
            <a:r>
              <a:rPr lang="ru-RU" dirty="0"/>
              <a:t> </a:t>
            </a:r>
            <a:r>
              <a:rPr lang="ru-RU" dirty="0" err="1"/>
              <a:t>підприємства</a:t>
            </a:r>
            <a:r>
              <a:rPr lang="ru-RU" dirty="0"/>
              <a:t>.</a:t>
            </a:r>
          </a:p>
          <a:p>
            <a:pPr algn="just"/>
            <a:r>
              <a:rPr lang="ru-RU" b="1" dirty="0"/>
              <a:t>4 </a:t>
            </a:r>
            <a:r>
              <a:rPr lang="ru-RU" b="1" dirty="0" err="1"/>
              <a:t>етап</a:t>
            </a:r>
            <a:r>
              <a:rPr lang="ru-RU" b="1" dirty="0"/>
              <a:t>. </a:t>
            </a:r>
            <a:r>
              <a:rPr lang="ru-RU" dirty="0" err="1"/>
              <a:t>Аналіз</a:t>
            </a:r>
            <a:r>
              <a:rPr lang="ru-RU" dirty="0"/>
              <a:t> </a:t>
            </a:r>
            <a:r>
              <a:rPr lang="ru-RU" dirty="0" err="1"/>
              <a:t>змін</a:t>
            </a:r>
            <a:r>
              <a:rPr lang="ru-RU" dirty="0"/>
              <a:t> в </a:t>
            </a:r>
            <a:r>
              <a:rPr lang="ru-RU" dirty="0" err="1"/>
              <a:t>обсязі</a:t>
            </a:r>
            <a:r>
              <a:rPr lang="ru-RU" dirty="0"/>
              <a:t>, </a:t>
            </a:r>
            <a:r>
              <a:rPr lang="ru-RU" dirty="0" err="1"/>
              <a:t>рівні</a:t>
            </a:r>
            <a:r>
              <a:rPr lang="ru-RU" dirty="0"/>
              <a:t> та </a:t>
            </a:r>
            <a:r>
              <a:rPr lang="ru-RU" dirty="0" err="1"/>
              <a:t>складі</a:t>
            </a:r>
            <a:r>
              <a:rPr lang="ru-RU" dirty="0"/>
              <a:t> </a:t>
            </a:r>
            <a:r>
              <a:rPr lang="ru-RU" dirty="0" err="1"/>
              <a:t>витрат</a:t>
            </a:r>
            <a:r>
              <a:rPr lang="ru-RU" dirty="0"/>
              <a:t> за </a:t>
            </a:r>
            <a:r>
              <a:rPr lang="ru-RU" dirty="0" err="1"/>
              <a:t>іншими</a:t>
            </a:r>
            <a:r>
              <a:rPr lang="ru-RU" dirty="0"/>
              <a:t> </a:t>
            </a:r>
            <a:r>
              <a:rPr lang="ru-RU" dirty="0" err="1"/>
              <a:t>класифікаційними</a:t>
            </a:r>
            <a:r>
              <a:rPr lang="ru-RU" dirty="0"/>
              <a:t> </a:t>
            </a:r>
            <a:r>
              <a:rPr lang="ru-RU" dirty="0" err="1"/>
              <a:t>ознаками</a:t>
            </a:r>
            <a:r>
              <a:rPr lang="ru-RU" dirty="0"/>
              <a:t>.</a:t>
            </a:r>
          </a:p>
          <a:p>
            <a:pPr algn="just"/>
            <a:r>
              <a:rPr lang="ru-RU" b="1" dirty="0"/>
              <a:t>5 </a:t>
            </a:r>
            <a:r>
              <a:rPr lang="ru-RU" b="1" dirty="0" err="1"/>
              <a:t>етап</a:t>
            </a:r>
            <a:r>
              <a:rPr lang="ru-RU" b="1" dirty="0"/>
              <a:t>. </a:t>
            </a:r>
            <a:r>
              <a:rPr lang="ru-RU" dirty="0" err="1"/>
              <a:t>Кількісна</a:t>
            </a:r>
            <a:r>
              <a:rPr lang="ru-RU" dirty="0"/>
              <a:t> </a:t>
            </a:r>
            <a:r>
              <a:rPr lang="ru-RU" dirty="0" err="1"/>
              <a:t>оцінка</a:t>
            </a:r>
            <a:r>
              <a:rPr lang="ru-RU" dirty="0"/>
              <a:t> </a:t>
            </a:r>
            <a:r>
              <a:rPr lang="ru-RU" dirty="0" err="1"/>
              <a:t>факторів</a:t>
            </a:r>
            <a:r>
              <a:rPr lang="ru-RU" dirty="0"/>
              <a:t>, </a:t>
            </a:r>
            <a:r>
              <a:rPr lang="ru-RU" dirty="0" err="1"/>
              <a:t>що</a:t>
            </a:r>
            <a:r>
              <a:rPr lang="ru-RU" dirty="0"/>
              <a:t> </a:t>
            </a:r>
            <a:r>
              <a:rPr lang="ru-RU" dirty="0" err="1"/>
              <a:t>впливають</a:t>
            </a:r>
            <a:r>
              <a:rPr lang="ru-RU" dirty="0"/>
              <a:t> на </a:t>
            </a:r>
            <a:r>
              <a:rPr lang="ru-RU" dirty="0" err="1"/>
              <a:t>формування</a:t>
            </a:r>
            <a:r>
              <a:rPr lang="ru-RU" dirty="0"/>
              <a:t> </a:t>
            </a:r>
            <a:r>
              <a:rPr lang="ru-RU" dirty="0" err="1"/>
              <a:t>витрат</a:t>
            </a:r>
            <a:r>
              <a:rPr lang="ru-RU" dirty="0"/>
              <a:t> </a:t>
            </a:r>
            <a:r>
              <a:rPr lang="ru-RU" dirty="0" err="1"/>
              <a:t>обігу</a:t>
            </a:r>
            <a:r>
              <a:rPr lang="ru-RU" dirty="0"/>
              <a:t> в </a:t>
            </a:r>
            <a:r>
              <a:rPr lang="ru-RU" dirty="0" err="1"/>
              <a:t>цілому</a:t>
            </a:r>
            <a:r>
              <a:rPr lang="ru-RU" dirty="0"/>
              <a:t> по </a:t>
            </a:r>
            <a:r>
              <a:rPr lang="ru-RU" dirty="0" err="1"/>
              <a:t>підприємству</a:t>
            </a:r>
            <a:r>
              <a:rPr lang="ru-RU" dirty="0"/>
              <a:t> та за </a:t>
            </a:r>
            <a:r>
              <a:rPr lang="ru-RU" dirty="0" err="1"/>
              <a:t>окремими</a:t>
            </a:r>
            <a:r>
              <a:rPr lang="ru-RU" dirty="0"/>
              <a:t> </a:t>
            </a:r>
            <a:r>
              <a:rPr lang="ru-RU" dirty="0" err="1"/>
              <a:t>статтями</a:t>
            </a:r>
            <a:r>
              <a:rPr lang="ru-RU" dirty="0"/>
              <a:t> </a:t>
            </a:r>
            <a:r>
              <a:rPr lang="ru-RU" dirty="0" err="1"/>
              <a:t>витрат</a:t>
            </a:r>
            <a:r>
              <a:rPr lang="ru-RU" dirty="0"/>
              <a:t> </a:t>
            </a:r>
            <a:r>
              <a:rPr lang="ru-RU" dirty="0" err="1"/>
              <a:t>обігу</a:t>
            </a:r>
            <a:r>
              <a:rPr lang="ru-RU" dirty="0"/>
              <a:t>.</a:t>
            </a:r>
          </a:p>
          <a:p>
            <a:pPr algn="just"/>
            <a:r>
              <a:rPr lang="ru-RU" b="1" dirty="0"/>
              <a:t>6 </a:t>
            </a:r>
            <a:r>
              <a:rPr lang="ru-RU" b="1" dirty="0" err="1"/>
              <a:t>етап</a:t>
            </a:r>
            <a:r>
              <a:rPr lang="ru-RU" b="1" dirty="0"/>
              <a:t>. </a:t>
            </a:r>
            <a:r>
              <a:rPr lang="ru-RU" dirty="0" err="1"/>
              <a:t>Оцінка</a:t>
            </a:r>
            <a:r>
              <a:rPr lang="ru-RU" dirty="0"/>
              <a:t> </a:t>
            </a:r>
            <a:r>
              <a:rPr lang="ru-RU" dirty="0" err="1"/>
              <a:t>ефективності</a:t>
            </a:r>
            <a:r>
              <a:rPr lang="ru-RU" dirty="0"/>
              <a:t> </a:t>
            </a:r>
            <a:r>
              <a:rPr lang="ru-RU" dirty="0" err="1"/>
              <a:t>управління</a:t>
            </a:r>
            <a:r>
              <a:rPr lang="ru-RU" dirty="0"/>
              <a:t> </a:t>
            </a:r>
            <a:r>
              <a:rPr lang="ru-RU" dirty="0" err="1"/>
              <a:t>процесом</a:t>
            </a:r>
            <a:r>
              <a:rPr lang="ru-RU" dirty="0"/>
              <a:t> </a:t>
            </a:r>
            <a:r>
              <a:rPr lang="ru-RU" dirty="0" err="1"/>
              <a:t>формування</a:t>
            </a:r>
            <a:r>
              <a:rPr lang="ru-RU" dirty="0"/>
              <a:t> </a:t>
            </a:r>
            <a:r>
              <a:rPr lang="ru-RU" dirty="0" err="1"/>
              <a:t>витрат</a:t>
            </a:r>
            <a:r>
              <a:rPr lang="ru-RU" dirty="0"/>
              <a:t> </a:t>
            </a:r>
            <a:r>
              <a:rPr lang="ru-RU" dirty="0" err="1"/>
              <a:t>обігу</a:t>
            </a:r>
            <a:r>
              <a:rPr lang="ru-RU" dirty="0"/>
              <a:t> </a:t>
            </a:r>
            <a:r>
              <a:rPr lang="ru-RU" dirty="0" err="1"/>
              <a:t>торговельного</a:t>
            </a:r>
            <a:r>
              <a:rPr lang="ru-RU" dirty="0"/>
              <a:t> </a:t>
            </a:r>
            <a:r>
              <a:rPr lang="ru-RU" dirty="0" err="1"/>
              <a:t>підприємства</a:t>
            </a:r>
            <a:r>
              <a:rPr lang="ru-RU" dirty="0"/>
              <a:t>.</a:t>
            </a:r>
            <a:endParaRPr lang="uk-UA" dirty="0"/>
          </a:p>
        </p:txBody>
      </p:sp>
    </p:spTree>
    <p:extLst>
      <p:ext uri="{BB962C8B-B14F-4D97-AF65-F5344CB8AC3E}">
        <p14:creationId xmlns:p14="http://schemas.microsoft.com/office/powerpoint/2010/main" val="32328931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1F2F7D8-9190-47D1-84E3-D97C7FA196E2}"/>
              </a:ext>
            </a:extLst>
          </p:cNvPr>
          <p:cNvSpPr txBox="1"/>
          <p:nvPr/>
        </p:nvSpPr>
        <p:spPr>
          <a:xfrm>
            <a:off x="2157315" y="1339744"/>
            <a:ext cx="8740840" cy="4524315"/>
          </a:xfrm>
          <a:prstGeom prst="rect">
            <a:avLst/>
          </a:prstGeom>
          <a:noFill/>
        </p:spPr>
        <p:txBody>
          <a:bodyPr wrap="square">
            <a:spAutoFit/>
          </a:bodyPr>
          <a:lstStyle/>
          <a:p>
            <a:r>
              <a:rPr lang="uk-UA" dirty="0"/>
              <a:t>У ході проведення цього етапу аналітичної роботи на базі різних</a:t>
            </a:r>
          </a:p>
          <a:p>
            <a:r>
              <a:rPr lang="uk-UA" dirty="0"/>
              <a:t>методичних прийомів аналізу проводиться оцінка впливу на обсяг та</a:t>
            </a:r>
          </a:p>
          <a:p>
            <a:r>
              <a:rPr lang="uk-UA" dirty="0"/>
              <a:t>рівень витрат обігу таких найважливіших факторів, як:</a:t>
            </a:r>
          </a:p>
          <a:p>
            <a:r>
              <a:rPr lang="uk-UA" dirty="0"/>
              <a:t>1. Обсяг товарообороту підприємства.</a:t>
            </a:r>
          </a:p>
          <a:p>
            <a:r>
              <a:rPr lang="uk-UA" dirty="0"/>
              <a:t>2. Рівень цін на товари, що реалізуються підприємством.</a:t>
            </a:r>
          </a:p>
          <a:p>
            <a:r>
              <a:rPr lang="uk-UA" dirty="0"/>
              <a:t>3. Чисельність працюючих.</a:t>
            </a:r>
          </a:p>
          <a:p>
            <a:r>
              <a:rPr lang="uk-UA" dirty="0"/>
              <a:t>4. Середня заробітна плата.</a:t>
            </a:r>
          </a:p>
          <a:p>
            <a:r>
              <a:rPr lang="uk-UA" dirty="0"/>
              <a:t>5. Швидкість обертання товарних запасів.</a:t>
            </a:r>
          </a:p>
          <a:p>
            <a:r>
              <a:rPr lang="uk-UA" dirty="0"/>
              <a:t>6. Асортиментна структура товарообороту.</a:t>
            </a:r>
          </a:p>
          <a:p>
            <a:r>
              <a:rPr lang="uk-UA" dirty="0"/>
              <a:t>7. Склад товарообороту за формами продажу товарів.</a:t>
            </a:r>
          </a:p>
          <a:p>
            <a:r>
              <a:rPr lang="uk-UA" dirty="0"/>
              <a:t>8. Продуктивність праці по окремих підрозділах підприємства.</a:t>
            </a:r>
          </a:p>
          <a:p>
            <a:r>
              <a:rPr lang="uk-UA" dirty="0"/>
              <a:t>9. Ефективність використання торговельної площі по окремих</a:t>
            </a:r>
          </a:p>
          <a:p>
            <a:r>
              <a:rPr lang="uk-UA" dirty="0"/>
              <a:t>підрозділах підприємства.</a:t>
            </a:r>
          </a:p>
          <a:p>
            <a:r>
              <a:rPr lang="uk-UA" dirty="0"/>
              <a:t>Методичним інструментарієм дослідження впливу факторів 1-5 є</a:t>
            </a:r>
          </a:p>
          <a:p>
            <a:r>
              <a:rPr lang="uk-UA" dirty="0"/>
              <a:t>метод ланцюгових підстановок, а факторів 6-7 - метод процентних чи-</a:t>
            </a:r>
          </a:p>
          <a:p>
            <a:r>
              <a:rPr lang="uk-UA" dirty="0" err="1"/>
              <a:t>сел</a:t>
            </a:r>
            <a:r>
              <a:rPr lang="uk-UA" dirty="0"/>
              <a:t>, факторів 8-9 - метод групування.</a:t>
            </a:r>
          </a:p>
        </p:txBody>
      </p:sp>
    </p:spTree>
    <p:extLst>
      <p:ext uri="{BB962C8B-B14F-4D97-AF65-F5344CB8AC3E}">
        <p14:creationId xmlns:p14="http://schemas.microsoft.com/office/powerpoint/2010/main" val="36972512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B459E2F-2218-4EA1-B45E-FA0425223091}"/>
              </a:ext>
            </a:extLst>
          </p:cNvPr>
          <p:cNvSpPr txBox="1"/>
          <p:nvPr/>
        </p:nvSpPr>
        <p:spPr>
          <a:xfrm>
            <a:off x="1290735" y="1213180"/>
            <a:ext cx="9610530" cy="5078313"/>
          </a:xfrm>
          <a:prstGeom prst="rect">
            <a:avLst/>
          </a:prstGeom>
          <a:noFill/>
        </p:spPr>
        <p:txBody>
          <a:bodyPr wrap="square">
            <a:spAutoFit/>
          </a:bodyPr>
          <a:lstStyle/>
          <a:p>
            <a:r>
              <a:rPr lang="ru-RU" b="1" dirty="0"/>
              <a:t>7. </a:t>
            </a:r>
            <a:r>
              <a:rPr lang="ru-RU" b="1" dirty="0" err="1"/>
              <a:t>Методи</a:t>
            </a:r>
            <a:r>
              <a:rPr lang="ru-RU" b="1" dirty="0"/>
              <a:t> </a:t>
            </a:r>
            <a:r>
              <a:rPr lang="ru-RU" b="1" dirty="0" err="1"/>
              <a:t>обгрунтування</a:t>
            </a:r>
            <a:r>
              <a:rPr lang="ru-RU" b="1" dirty="0"/>
              <a:t> плану </a:t>
            </a:r>
            <a:r>
              <a:rPr lang="ru-RU" b="1" dirty="0" err="1"/>
              <a:t>витрат</a:t>
            </a:r>
            <a:r>
              <a:rPr lang="ru-RU" b="1" dirty="0"/>
              <a:t> </a:t>
            </a:r>
            <a:r>
              <a:rPr lang="ru-RU" b="1" dirty="0" err="1"/>
              <a:t>обігу</a:t>
            </a:r>
            <a:r>
              <a:rPr lang="ru-RU" b="1" dirty="0"/>
              <a:t> в </a:t>
            </a:r>
            <a:r>
              <a:rPr lang="ru-RU" b="1" dirty="0" err="1"/>
              <a:t>цілому</a:t>
            </a:r>
            <a:r>
              <a:rPr lang="ru-RU" b="1" dirty="0"/>
              <a:t> по </a:t>
            </a:r>
            <a:r>
              <a:rPr lang="ru-RU" b="1" dirty="0" err="1"/>
              <a:t>підприємству</a:t>
            </a:r>
            <a:r>
              <a:rPr lang="ru-RU" b="1" dirty="0"/>
              <a:t> та по </a:t>
            </a:r>
            <a:r>
              <a:rPr lang="ru-RU" b="1" dirty="0" err="1"/>
              <a:t>окремих</a:t>
            </a:r>
            <a:r>
              <a:rPr lang="ru-RU" b="1" dirty="0"/>
              <a:t> </a:t>
            </a:r>
            <a:r>
              <a:rPr lang="ru-RU" b="1" dirty="0" err="1"/>
              <a:t>статтях</a:t>
            </a:r>
            <a:r>
              <a:rPr lang="ru-RU" b="1" dirty="0"/>
              <a:t> </a:t>
            </a:r>
            <a:r>
              <a:rPr lang="ru-RU" b="1" dirty="0" err="1"/>
              <a:t>витрат</a:t>
            </a:r>
            <a:endParaRPr lang="ru-RU" b="1" dirty="0"/>
          </a:p>
          <a:p>
            <a:endParaRPr lang="ru-RU" b="1" dirty="0"/>
          </a:p>
          <a:p>
            <a:pPr algn="just"/>
            <a:r>
              <a:rPr lang="uk-UA" dirty="0"/>
              <a:t>Витрати обігу є одним із якісних показників господарської діяльності підприємств торгівлі, основною метою планування яких є визначення загальної суми витрат обігу, необхідної для забезпечення нормальної роботи підприємства, з урахуванням наявних резервів зниження витрат на придбання, доставку, зберігання товарів і реалізацію їх споживачам.</a:t>
            </a:r>
          </a:p>
          <a:p>
            <a:pPr algn="just"/>
            <a:r>
              <a:rPr lang="uk-UA" dirty="0"/>
              <a:t>Розрахунок витрат здійснюється відповідно до угод про купівлю та продаж товарів, а також згідно з запланованими заходами щодо розширення обсягів товарообороту та поліпшення якості обслуговування споживачів. Для розрахунку витрат обігу використовується така інформація: обсяг та структура товарообороту, виробнича програма, штатний розклад, показники розвитку матеріально-технічної бази, місцезнаходження постачальників, види транспорту, яким транспортуватиметься товар, діючі на відповідний період ставки, тарифи, розцінки, норми та інші розрахункові показники, які використовує підприємство для внутрішньогосподарського планування, матеріали аналізу витрат обігу в цілому і за окремими статтями поточного року (кварталу, місяця).</a:t>
            </a:r>
          </a:p>
        </p:txBody>
      </p:sp>
    </p:spTree>
    <p:extLst>
      <p:ext uri="{BB962C8B-B14F-4D97-AF65-F5344CB8AC3E}">
        <p14:creationId xmlns:p14="http://schemas.microsoft.com/office/powerpoint/2010/main" val="2190491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FA80306-1156-4F13-AB4C-953D0D268073}"/>
              </a:ext>
            </a:extLst>
          </p:cNvPr>
          <p:cNvSpPr txBox="1"/>
          <p:nvPr/>
        </p:nvSpPr>
        <p:spPr>
          <a:xfrm>
            <a:off x="1091681" y="1193059"/>
            <a:ext cx="10478278" cy="4524315"/>
          </a:xfrm>
          <a:prstGeom prst="rect">
            <a:avLst/>
          </a:prstGeom>
          <a:noFill/>
        </p:spPr>
        <p:txBody>
          <a:bodyPr wrap="square">
            <a:spAutoFit/>
          </a:bodyPr>
          <a:lstStyle/>
          <a:p>
            <a:pPr algn="just"/>
            <a:r>
              <a:rPr lang="uk-UA" sz="3200" b="1" dirty="0"/>
              <a:t>4. Фактори, що визначають розмір витрат потреби обігу торговельного підприємства</a:t>
            </a:r>
          </a:p>
          <a:p>
            <a:pPr algn="just"/>
            <a:endParaRPr lang="uk-UA" sz="3200" dirty="0"/>
          </a:p>
          <a:p>
            <a:pPr algn="just"/>
            <a:endParaRPr lang="uk-UA" sz="3200" dirty="0"/>
          </a:p>
          <a:p>
            <a:pPr algn="just"/>
            <a:r>
              <a:rPr lang="uk-UA" sz="3200" dirty="0"/>
              <a:t>Витрати обігу є якісним показником діяльності торговельного підприємства, тому що їх розмір і рівень формуються під впливом факторів як зовнішнього, так і внутрішнього середовища підприємства.</a:t>
            </a:r>
          </a:p>
        </p:txBody>
      </p:sp>
    </p:spTree>
    <p:extLst>
      <p:ext uri="{BB962C8B-B14F-4D97-AF65-F5344CB8AC3E}">
        <p14:creationId xmlns:p14="http://schemas.microsoft.com/office/powerpoint/2010/main" val="30808874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E7E8F1B-C67A-44C1-82DC-6B2807DA7F6E}"/>
              </a:ext>
            </a:extLst>
          </p:cNvPr>
          <p:cNvSpPr txBox="1"/>
          <p:nvPr/>
        </p:nvSpPr>
        <p:spPr>
          <a:xfrm>
            <a:off x="1379375" y="1830460"/>
            <a:ext cx="9433249" cy="2308324"/>
          </a:xfrm>
          <a:prstGeom prst="rect">
            <a:avLst/>
          </a:prstGeom>
          <a:noFill/>
        </p:spPr>
        <p:txBody>
          <a:bodyPr wrap="square">
            <a:spAutoFit/>
          </a:bodyPr>
          <a:lstStyle/>
          <a:p>
            <a:pPr algn="just"/>
            <a:r>
              <a:rPr lang="ru-RU" dirty="0" err="1"/>
              <a:t>Обгрунтування</a:t>
            </a:r>
            <a:r>
              <a:rPr lang="ru-RU" dirty="0"/>
              <a:t> плану </a:t>
            </a:r>
            <a:r>
              <a:rPr lang="ru-RU" dirty="0" err="1"/>
              <a:t>витрат</a:t>
            </a:r>
            <a:r>
              <a:rPr lang="ru-RU" dirty="0"/>
              <a:t> </a:t>
            </a:r>
            <a:r>
              <a:rPr lang="ru-RU" dirty="0" err="1"/>
              <a:t>обігу</a:t>
            </a:r>
            <a:r>
              <a:rPr lang="ru-RU" dirty="0"/>
              <a:t> </a:t>
            </a:r>
            <a:r>
              <a:rPr lang="ru-RU" dirty="0" err="1"/>
              <a:t>торговельного</a:t>
            </a:r>
            <a:r>
              <a:rPr lang="ru-RU" dirty="0"/>
              <a:t> </a:t>
            </a:r>
            <a:r>
              <a:rPr lang="ru-RU" dirty="0" err="1"/>
              <a:t>підприємства</a:t>
            </a:r>
            <a:r>
              <a:rPr lang="ru-RU" dirty="0"/>
              <a:t> </a:t>
            </a:r>
            <a:r>
              <a:rPr lang="ru-RU" dirty="0" err="1"/>
              <a:t>може</a:t>
            </a:r>
            <a:r>
              <a:rPr lang="ru-RU" dirty="0"/>
              <a:t> </a:t>
            </a:r>
            <a:r>
              <a:rPr lang="ru-RU" dirty="0" err="1"/>
              <a:t>проводитися</a:t>
            </a:r>
            <a:r>
              <a:rPr lang="ru-RU" dirty="0"/>
              <a:t> </a:t>
            </a:r>
            <a:r>
              <a:rPr lang="ru-RU" dirty="0" err="1"/>
              <a:t>кількома</a:t>
            </a:r>
            <a:r>
              <a:rPr lang="ru-RU" dirty="0"/>
              <a:t> методами, а </a:t>
            </a:r>
            <a:r>
              <a:rPr lang="ru-RU" dirty="0" err="1"/>
              <a:t>саме</a:t>
            </a:r>
            <a:r>
              <a:rPr lang="ru-RU" dirty="0"/>
              <a:t>:</a:t>
            </a:r>
          </a:p>
          <a:p>
            <a:pPr algn="just"/>
            <a:endParaRPr lang="ru-RU" dirty="0"/>
          </a:p>
          <a:p>
            <a:pPr algn="just"/>
            <a:r>
              <a:rPr lang="ru-RU" dirty="0"/>
              <a:t>1. Методом </a:t>
            </a:r>
            <a:r>
              <a:rPr lang="ru-RU" dirty="0" err="1"/>
              <a:t>прямих</a:t>
            </a:r>
            <a:r>
              <a:rPr lang="ru-RU" dirty="0"/>
              <a:t> </a:t>
            </a:r>
            <a:r>
              <a:rPr lang="ru-RU" dirty="0" err="1"/>
              <a:t>техніко-економічних</a:t>
            </a:r>
            <a:r>
              <a:rPr lang="ru-RU" dirty="0"/>
              <a:t> </a:t>
            </a:r>
            <a:r>
              <a:rPr lang="ru-RU" dirty="0" err="1"/>
              <a:t>розрахунків</a:t>
            </a:r>
            <a:r>
              <a:rPr lang="ru-RU" dirty="0"/>
              <a:t>.</a:t>
            </a:r>
          </a:p>
          <a:p>
            <a:pPr algn="just"/>
            <a:r>
              <a:rPr lang="ru-RU" dirty="0"/>
              <a:t>2. </a:t>
            </a:r>
            <a:r>
              <a:rPr lang="ru-RU" dirty="0" err="1"/>
              <a:t>Факторно-аналітичним</a:t>
            </a:r>
            <a:r>
              <a:rPr lang="ru-RU" dirty="0"/>
              <a:t> методом.</a:t>
            </a:r>
          </a:p>
          <a:p>
            <a:pPr algn="just"/>
            <a:r>
              <a:rPr lang="ru-RU" dirty="0"/>
              <a:t>3. </a:t>
            </a:r>
            <a:r>
              <a:rPr lang="ru-RU" dirty="0" err="1"/>
              <a:t>Економіко-математичними</a:t>
            </a:r>
            <a:r>
              <a:rPr lang="ru-RU" dirty="0"/>
              <a:t> методами.</a:t>
            </a:r>
          </a:p>
          <a:p>
            <a:pPr algn="just"/>
            <a:r>
              <a:rPr lang="ru-RU" dirty="0"/>
              <a:t>4. Методами </a:t>
            </a:r>
            <a:r>
              <a:rPr lang="ru-RU" dirty="0" err="1"/>
              <a:t>імітаційного</a:t>
            </a:r>
            <a:r>
              <a:rPr lang="ru-RU" dirty="0"/>
              <a:t> </a:t>
            </a:r>
            <a:r>
              <a:rPr lang="ru-RU" dirty="0" err="1"/>
              <a:t>моделювання</a:t>
            </a:r>
            <a:r>
              <a:rPr lang="ru-RU" dirty="0"/>
              <a:t>.</a:t>
            </a:r>
          </a:p>
          <a:p>
            <a:pPr algn="just"/>
            <a:r>
              <a:rPr lang="ru-RU" dirty="0"/>
              <a:t>5. Методом </a:t>
            </a:r>
            <a:r>
              <a:rPr lang="ru-RU" dirty="0" err="1"/>
              <a:t>оптимізаційного</a:t>
            </a:r>
            <a:r>
              <a:rPr lang="ru-RU" dirty="0"/>
              <a:t> </a:t>
            </a:r>
            <a:r>
              <a:rPr lang="ru-RU" dirty="0" err="1"/>
              <a:t>моделювання</a:t>
            </a:r>
            <a:r>
              <a:rPr lang="ru-RU" dirty="0"/>
              <a:t>.</a:t>
            </a:r>
            <a:endParaRPr lang="uk-UA" dirty="0"/>
          </a:p>
        </p:txBody>
      </p:sp>
    </p:spTree>
    <p:extLst>
      <p:ext uri="{BB962C8B-B14F-4D97-AF65-F5344CB8AC3E}">
        <p14:creationId xmlns:p14="http://schemas.microsoft.com/office/powerpoint/2010/main" val="17049344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223065-FB3C-4169-8214-E08277A02B25}"/>
              </a:ext>
            </a:extLst>
          </p:cNvPr>
          <p:cNvSpPr txBox="1"/>
          <p:nvPr/>
        </p:nvSpPr>
        <p:spPr>
          <a:xfrm>
            <a:off x="1530219" y="1720840"/>
            <a:ext cx="9190653" cy="2031325"/>
          </a:xfrm>
          <a:prstGeom prst="rect">
            <a:avLst/>
          </a:prstGeom>
          <a:noFill/>
        </p:spPr>
        <p:txBody>
          <a:bodyPr wrap="square">
            <a:spAutoFit/>
          </a:bodyPr>
          <a:lstStyle/>
          <a:p>
            <a:pPr algn="just"/>
            <a:r>
              <a:rPr lang="uk-UA" b="1" dirty="0"/>
              <a:t>Метод прямих техніко-економічних розрахунків </a:t>
            </a:r>
            <a:r>
              <a:rPr lang="uk-UA" dirty="0"/>
              <a:t>є найбільш трудомістким методом планування, який дає змогу отримати найбільш точний результат на основі мобілізації всіх можливих резервів скорочення обігу витрат.</a:t>
            </a:r>
          </a:p>
          <a:p>
            <a:pPr algn="just"/>
            <a:endParaRPr lang="uk-UA" dirty="0"/>
          </a:p>
          <a:p>
            <a:pPr algn="just"/>
            <a:r>
              <a:rPr lang="uk-UA" dirty="0"/>
              <a:t>Оскільки кожна стаття витрат обігу є комплексною, планові розрахунки проводяться окремо за кожним елементом витрат, який включається до тієї чи іншої статті.</a:t>
            </a:r>
          </a:p>
        </p:txBody>
      </p:sp>
    </p:spTree>
    <p:extLst>
      <p:ext uri="{BB962C8B-B14F-4D97-AF65-F5344CB8AC3E}">
        <p14:creationId xmlns:p14="http://schemas.microsoft.com/office/powerpoint/2010/main" val="2121609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70BE97-377D-41EB-B51D-3DC5C72C01C9}"/>
              </a:ext>
            </a:extLst>
          </p:cNvPr>
          <p:cNvSpPr txBox="1"/>
          <p:nvPr/>
        </p:nvSpPr>
        <p:spPr>
          <a:xfrm>
            <a:off x="1166327" y="2009202"/>
            <a:ext cx="9629192" cy="2585323"/>
          </a:xfrm>
          <a:prstGeom prst="rect">
            <a:avLst/>
          </a:prstGeom>
          <a:noFill/>
        </p:spPr>
        <p:txBody>
          <a:bodyPr wrap="square">
            <a:spAutoFit/>
          </a:bodyPr>
          <a:lstStyle/>
          <a:p>
            <a:r>
              <a:rPr lang="ru-RU" i="1" dirty="0" err="1"/>
              <a:t>Стаття</a:t>
            </a:r>
            <a:r>
              <a:rPr lang="ru-RU" i="1" dirty="0"/>
              <a:t> 1. </a:t>
            </a:r>
            <a:r>
              <a:rPr lang="ru-RU" i="1" dirty="0" err="1"/>
              <a:t>Витрати</a:t>
            </a:r>
            <a:r>
              <a:rPr lang="ru-RU" i="1" dirty="0"/>
              <a:t> на </a:t>
            </a:r>
            <a:r>
              <a:rPr lang="ru-RU" i="1" dirty="0" err="1"/>
              <a:t>перевезення</a:t>
            </a:r>
            <a:r>
              <a:rPr lang="ru-RU" i="1" dirty="0"/>
              <a:t>.</a:t>
            </a:r>
          </a:p>
          <a:p>
            <a:pPr algn="just"/>
            <a:r>
              <a:rPr lang="ru-RU" dirty="0" err="1"/>
              <a:t>Витрати</a:t>
            </a:r>
            <a:r>
              <a:rPr lang="ru-RU" dirty="0"/>
              <a:t> на </a:t>
            </a:r>
            <a:r>
              <a:rPr lang="ru-RU" dirty="0" err="1"/>
              <a:t>перевезення</a:t>
            </a:r>
            <a:r>
              <a:rPr lang="ru-RU" dirty="0"/>
              <a:t> </a:t>
            </a:r>
            <a:r>
              <a:rPr lang="ru-RU" dirty="0" err="1"/>
              <a:t>плануються</a:t>
            </a:r>
            <a:r>
              <a:rPr lang="ru-RU" dirty="0"/>
              <a:t> </a:t>
            </a:r>
            <a:r>
              <a:rPr lang="ru-RU" dirty="0" err="1"/>
              <a:t>залежно</a:t>
            </a:r>
            <a:r>
              <a:rPr lang="ru-RU" dirty="0"/>
              <a:t> </a:t>
            </a:r>
            <a:r>
              <a:rPr lang="ru-RU" dirty="0" err="1"/>
              <a:t>від</a:t>
            </a:r>
            <a:r>
              <a:rPr lang="ru-RU" dirty="0"/>
              <a:t> умов поставки </a:t>
            </a:r>
            <a:r>
              <a:rPr lang="ru-RU" dirty="0" err="1"/>
              <a:t>товарів</a:t>
            </a:r>
            <a:r>
              <a:rPr lang="ru-RU" dirty="0"/>
              <a:t>, </a:t>
            </a:r>
            <a:r>
              <a:rPr lang="ru-RU" dirty="0" err="1"/>
              <a:t>які</a:t>
            </a:r>
            <a:r>
              <a:rPr lang="ru-RU" dirty="0"/>
              <a:t> </a:t>
            </a:r>
            <a:r>
              <a:rPr lang="ru-RU" dirty="0" err="1"/>
              <a:t>визначаються</a:t>
            </a:r>
            <a:r>
              <a:rPr lang="ru-RU" dirty="0"/>
              <a:t> </a:t>
            </a:r>
            <a:r>
              <a:rPr lang="ru-RU" dirty="0" err="1"/>
              <a:t>під</a:t>
            </a:r>
            <a:r>
              <a:rPr lang="ru-RU" dirty="0"/>
              <a:t> час </a:t>
            </a:r>
            <a:r>
              <a:rPr lang="ru-RU" dirty="0" err="1"/>
              <a:t>укладення</a:t>
            </a:r>
            <a:r>
              <a:rPr lang="ru-RU" dirty="0"/>
              <a:t> договору-поставки.</a:t>
            </a:r>
          </a:p>
          <a:p>
            <a:pPr algn="just"/>
            <a:endParaRPr lang="ru-RU" dirty="0"/>
          </a:p>
          <a:p>
            <a:pPr algn="just"/>
            <a:r>
              <a:rPr lang="uk-UA" i="1" dirty="0"/>
              <a:t>Стаття 2. Витрати на оплату праці.</a:t>
            </a:r>
          </a:p>
          <a:p>
            <a:pPr algn="just"/>
            <a:r>
              <a:rPr lang="uk-UA" dirty="0"/>
              <a:t>Витрати за цією статтею розраховуються, виходячи із штатної чисельності працівників, які забезпечують виконання обсягів робіт, та посадових окладів, надбавок, доплат згідно з прийнятою в підприємстві торгівлі тарифною системою оплати праці.</a:t>
            </a:r>
          </a:p>
        </p:txBody>
      </p:sp>
    </p:spTree>
    <p:extLst>
      <p:ext uri="{BB962C8B-B14F-4D97-AF65-F5344CB8AC3E}">
        <p14:creationId xmlns:p14="http://schemas.microsoft.com/office/powerpoint/2010/main" val="41127303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5620310-B938-4A2A-BA29-CEFFB87A4041}"/>
              </a:ext>
            </a:extLst>
          </p:cNvPr>
          <p:cNvSpPr txBox="1"/>
          <p:nvPr/>
        </p:nvSpPr>
        <p:spPr>
          <a:xfrm>
            <a:off x="1250301" y="1439463"/>
            <a:ext cx="10170367" cy="5078313"/>
          </a:xfrm>
          <a:prstGeom prst="rect">
            <a:avLst/>
          </a:prstGeom>
          <a:noFill/>
        </p:spPr>
        <p:txBody>
          <a:bodyPr wrap="square">
            <a:spAutoFit/>
          </a:bodyPr>
          <a:lstStyle/>
          <a:p>
            <a:pPr algn="just"/>
            <a:r>
              <a:rPr lang="ru-RU" i="1" dirty="0" err="1"/>
              <a:t>Стаття</a:t>
            </a:r>
            <a:r>
              <a:rPr lang="ru-RU" i="1" dirty="0"/>
              <a:t> 3. </a:t>
            </a:r>
            <a:r>
              <a:rPr lang="ru-RU" i="1" dirty="0" err="1"/>
              <a:t>Витрати</a:t>
            </a:r>
            <a:r>
              <a:rPr lang="ru-RU" i="1" dirty="0"/>
              <a:t> на </a:t>
            </a:r>
            <a:r>
              <a:rPr lang="ru-RU" i="1" dirty="0" err="1"/>
              <a:t>оренду</a:t>
            </a:r>
            <a:r>
              <a:rPr lang="ru-RU" i="1" dirty="0"/>
              <a:t> та </a:t>
            </a:r>
            <a:r>
              <a:rPr lang="ru-RU" i="1" dirty="0" err="1"/>
              <a:t>утримання</a:t>
            </a:r>
            <a:r>
              <a:rPr lang="ru-RU" i="1" dirty="0"/>
              <a:t> </a:t>
            </a:r>
            <a:r>
              <a:rPr lang="ru-RU" i="1" dirty="0" err="1"/>
              <a:t>основних</a:t>
            </a:r>
            <a:r>
              <a:rPr lang="ru-RU" i="1" dirty="0"/>
              <a:t> </a:t>
            </a:r>
            <a:r>
              <a:rPr lang="ru-RU" i="1" dirty="0" err="1"/>
              <a:t>засобів</a:t>
            </a:r>
            <a:r>
              <a:rPr lang="ru-RU" i="1" dirty="0"/>
              <a:t> </a:t>
            </a:r>
            <a:r>
              <a:rPr lang="ru-RU" dirty="0" err="1"/>
              <a:t>плануються</a:t>
            </a:r>
            <a:r>
              <a:rPr lang="ru-RU" dirty="0"/>
              <a:t> </a:t>
            </a:r>
            <a:r>
              <a:rPr lang="ru-RU" dirty="0" err="1"/>
              <a:t>окремо</a:t>
            </a:r>
            <a:r>
              <a:rPr lang="ru-RU" dirty="0"/>
              <a:t> за </a:t>
            </a:r>
            <a:r>
              <a:rPr lang="ru-RU" dirty="0" err="1"/>
              <a:t>елементами</a:t>
            </a:r>
            <a:r>
              <a:rPr lang="ru-RU" dirty="0"/>
              <a:t> </a:t>
            </a:r>
            <a:r>
              <a:rPr lang="ru-RU" dirty="0" err="1"/>
              <a:t>витрат</a:t>
            </a:r>
            <a:r>
              <a:rPr lang="ru-RU" dirty="0"/>
              <a:t>:</a:t>
            </a:r>
          </a:p>
          <a:p>
            <a:pPr algn="just"/>
            <a:endParaRPr lang="ru-RU" dirty="0"/>
          </a:p>
          <a:p>
            <a:pPr algn="just"/>
            <a:r>
              <a:rPr lang="ru-RU" dirty="0"/>
              <a:t>1. </a:t>
            </a:r>
            <a:r>
              <a:rPr lang="ru-RU" dirty="0" err="1"/>
              <a:t>Витрати</a:t>
            </a:r>
            <a:r>
              <a:rPr lang="ru-RU" dirty="0"/>
              <a:t> на </a:t>
            </a:r>
            <a:r>
              <a:rPr lang="ru-RU" dirty="0" err="1"/>
              <a:t>оперативну</a:t>
            </a:r>
            <a:r>
              <a:rPr lang="ru-RU" dirty="0"/>
              <a:t> </a:t>
            </a:r>
            <a:r>
              <a:rPr lang="ru-RU" dirty="0" err="1"/>
              <a:t>оренду</a:t>
            </a:r>
            <a:r>
              <a:rPr lang="ru-RU" dirty="0"/>
              <a:t> </a:t>
            </a:r>
            <a:r>
              <a:rPr lang="ru-RU" dirty="0" err="1"/>
              <a:t>будівель</a:t>
            </a:r>
            <a:r>
              <a:rPr lang="ru-RU" dirty="0"/>
              <a:t>, </a:t>
            </a:r>
            <a:r>
              <a:rPr lang="ru-RU" dirty="0" err="1"/>
              <a:t>складських</a:t>
            </a:r>
            <a:r>
              <a:rPr lang="ru-RU" dirty="0"/>
              <a:t> і </a:t>
            </a:r>
            <a:r>
              <a:rPr lang="ru-RU" dirty="0" err="1"/>
              <a:t>підсобних</a:t>
            </a:r>
            <a:r>
              <a:rPr lang="ru-RU" dirty="0"/>
              <a:t> </a:t>
            </a:r>
            <a:r>
              <a:rPr lang="ru-RU" dirty="0" err="1"/>
              <a:t>приміщень</a:t>
            </a:r>
            <a:r>
              <a:rPr lang="ru-RU" dirty="0"/>
              <a:t>, </a:t>
            </a:r>
            <a:r>
              <a:rPr lang="ru-RU" dirty="0" err="1"/>
              <a:t>споруд</a:t>
            </a:r>
            <a:r>
              <a:rPr lang="ru-RU" dirty="0"/>
              <a:t>, </a:t>
            </a:r>
            <a:r>
              <a:rPr lang="ru-RU" dirty="0" err="1"/>
              <a:t>холодильників</a:t>
            </a:r>
            <a:r>
              <a:rPr lang="ru-RU" dirty="0"/>
              <a:t>, </a:t>
            </a:r>
            <a:r>
              <a:rPr lang="ru-RU" dirty="0" err="1"/>
              <a:t>обладнання</a:t>
            </a:r>
            <a:r>
              <a:rPr lang="ru-RU" dirty="0"/>
              <a:t>, </a:t>
            </a:r>
            <a:r>
              <a:rPr lang="ru-RU" dirty="0" err="1"/>
              <a:t>інвентарю</a:t>
            </a:r>
            <a:r>
              <a:rPr lang="ru-RU" dirty="0"/>
              <a:t> </a:t>
            </a:r>
            <a:r>
              <a:rPr lang="ru-RU" dirty="0" err="1"/>
              <a:t>розраховуються</a:t>
            </a:r>
            <a:r>
              <a:rPr lang="ru-RU" dirty="0"/>
              <a:t> </a:t>
            </a:r>
            <a:r>
              <a:rPr lang="ru-RU" dirty="0" err="1"/>
              <a:t>відповідно</a:t>
            </a:r>
            <a:r>
              <a:rPr lang="ru-RU" dirty="0"/>
              <a:t> до </a:t>
            </a:r>
            <a:r>
              <a:rPr lang="ru-RU" dirty="0" err="1"/>
              <a:t>орендованої</a:t>
            </a:r>
            <a:r>
              <a:rPr lang="ru-RU" dirty="0"/>
              <a:t> </a:t>
            </a:r>
            <a:r>
              <a:rPr lang="ru-RU" dirty="0" err="1"/>
              <a:t>площі</a:t>
            </a:r>
            <a:r>
              <a:rPr lang="ru-RU" dirty="0"/>
              <a:t> </a:t>
            </a:r>
            <a:r>
              <a:rPr lang="ru-RU" dirty="0" err="1"/>
              <a:t>або</a:t>
            </a:r>
            <a:r>
              <a:rPr lang="ru-RU" dirty="0"/>
              <a:t> </a:t>
            </a:r>
            <a:r>
              <a:rPr lang="ru-RU" dirty="0" err="1"/>
              <a:t>місткості</a:t>
            </a:r>
            <a:r>
              <a:rPr lang="ru-RU" dirty="0"/>
              <a:t>, </a:t>
            </a:r>
            <a:r>
              <a:rPr lang="ru-RU" dirty="0" err="1"/>
              <a:t>кількості</a:t>
            </a:r>
            <a:r>
              <a:rPr lang="ru-RU" dirty="0"/>
              <a:t> </a:t>
            </a:r>
            <a:r>
              <a:rPr lang="ru-RU" dirty="0" err="1"/>
              <a:t>інвентарю</a:t>
            </a:r>
            <a:r>
              <a:rPr lang="ru-RU" dirty="0"/>
              <a:t> та ставок </a:t>
            </a:r>
            <a:r>
              <a:rPr lang="ru-RU" dirty="0" err="1"/>
              <a:t>орендної</a:t>
            </a:r>
            <a:r>
              <a:rPr lang="ru-RU" dirty="0"/>
              <a:t> плати, </a:t>
            </a:r>
            <a:r>
              <a:rPr lang="ru-RU" dirty="0" err="1"/>
              <a:t>передбачених</a:t>
            </a:r>
            <a:r>
              <a:rPr lang="ru-RU" dirty="0"/>
              <a:t> </a:t>
            </a:r>
            <a:r>
              <a:rPr lang="ru-RU" dirty="0" err="1"/>
              <a:t>угодами</a:t>
            </a:r>
            <a:r>
              <a:rPr lang="ru-RU" dirty="0"/>
              <a:t> на </a:t>
            </a:r>
            <a:r>
              <a:rPr lang="ru-RU" dirty="0" err="1"/>
              <a:t>оренду</a:t>
            </a:r>
            <a:r>
              <a:rPr lang="ru-RU" dirty="0"/>
              <a:t>.</a:t>
            </a:r>
          </a:p>
          <a:p>
            <a:pPr algn="just"/>
            <a:endParaRPr lang="uk-UA" dirty="0"/>
          </a:p>
          <a:p>
            <a:pPr algn="just"/>
            <a:r>
              <a:rPr lang="uk-UA" dirty="0"/>
              <a:t>2. Витрати на опалення розраховуються, виходячи з площі опалювальних приміщень, видів палива і його вартості, тривалості опалювального сезону та норм витрат палива, а у разі надходження тепла, що виробляється тепловими електростанціями (ТЕЦ), - із</a:t>
            </a:r>
          </a:p>
          <a:p>
            <a:pPr algn="just"/>
            <a:r>
              <a:rPr lang="uk-UA" dirty="0"/>
              <a:t>затверджених розцінок за пар і гарячу воду та кількості спожитої теплової енергії.</a:t>
            </a:r>
          </a:p>
          <a:p>
            <a:pPr algn="just"/>
            <a:endParaRPr lang="uk-UA" dirty="0"/>
          </a:p>
          <a:p>
            <a:pPr algn="just"/>
            <a:r>
              <a:rPr lang="uk-UA" dirty="0"/>
              <a:t>3. Витрати на освітлення розраховуються, виходячи з кількості спожитої енергії і діючих тарифів. Необхідна кількість електроенергії в кіловат-годинах розраховується залежно від кількості освітлювальних точок відповідно до норм освітлення на 1 </a:t>
            </a:r>
            <a:r>
              <a:rPr lang="uk-UA" dirty="0" err="1"/>
              <a:t>кв</a:t>
            </a:r>
            <a:r>
              <a:rPr lang="uk-UA" dirty="0"/>
              <a:t>. метр площі, від кількості і </a:t>
            </a:r>
            <a:r>
              <a:rPr lang="uk-UA" dirty="0" err="1"/>
              <a:t>потуяжності</a:t>
            </a:r>
            <a:r>
              <a:rPr lang="uk-UA" dirty="0"/>
              <a:t> різних електроприладів, двигунів, інших машин і обладнання, які споживають електроенергію.</a:t>
            </a:r>
          </a:p>
        </p:txBody>
      </p:sp>
    </p:spTree>
    <p:extLst>
      <p:ext uri="{BB962C8B-B14F-4D97-AF65-F5344CB8AC3E}">
        <p14:creationId xmlns:p14="http://schemas.microsoft.com/office/powerpoint/2010/main" val="25554601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482BF5C-865A-4645-8FC3-32A0701240DE}"/>
              </a:ext>
            </a:extLst>
          </p:cNvPr>
          <p:cNvSpPr txBox="1"/>
          <p:nvPr/>
        </p:nvSpPr>
        <p:spPr>
          <a:xfrm>
            <a:off x="908179" y="1859339"/>
            <a:ext cx="10375641" cy="3139321"/>
          </a:xfrm>
          <a:prstGeom prst="rect">
            <a:avLst/>
          </a:prstGeom>
          <a:noFill/>
        </p:spPr>
        <p:txBody>
          <a:bodyPr wrap="square">
            <a:spAutoFit/>
          </a:bodyPr>
          <a:lstStyle/>
          <a:p>
            <a:pPr algn="just"/>
            <a:r>
              <a:rPr lang="uk-UA" dirty="0"/>
              <a:t>4. Витрати на водопостачання та інші комунальні послуги розраховуються, виходячи з кількості спожитої води, обсягів послуг і діючих тарифів.</a:t>
            </a:r>
          </a:p>
          <a:p>
            <a:pPr algn="just"/>
            <a:endParaRPr lang="uk-UA" dirty="0"/>
          </a:p>
          <a:p>
            <a:pPr algn="just"/>
            <a:r>
              <a:rPr lang="uk-UA" dirty="0"/>
              <a:t>5. Витрати на вивезення сміття і відходів, утримання в чистоті приміщень і території (якщо ці роботи виконуються сторонніми підприємствами) розраховуються, виходячи з обсягів послуг і діючих та рифів. Вартість предметів і засобів догляду за приміщеннями, територією, обладнанням розраховується за кількістю і діючими цінами.</a:t>
            </a:r>
          </a:p>
          <a:p>
            <a:pPr algn="just"/>
            <a:endParaRPr lang="uk-UA" dirty="0"/>
          </a:p>
          <a:p>
            <a:pPr algn="just"/>
            <a:r>
              <a:rPr lang="uk-UA" dirty="0"/>
              <a:t>6. Витрати на протипожежні засоби розраховуються, виходячи з вартості матеріалів, тарифів на зарядження і перевірку справності вогнегасників, а також відповідно до угод на послуги, що надаються органами пожежної охорони.</a:t>
            </a:r>
          </a:p>
        </p:txBody>
      </p:sp>
    </p:spTree>
    <p:extLst>
      <p:ext uri="{BB962C8B-B14F-4D97-AF65-F5344CB8AC3E}">
        <p14:creationId xmlns:p14="http://schemas.microsoft.com/office/powerpoint/2010/main" val="4135096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DFAE2F-3DE3-4743-BC51-C725C4142998}"/>
              </a:ext>
            </a:extLst>
          </p:cNvPr>
          <p:cNvSpPr txBox="1"/>
          <p:nvPr/>
        </p:nvSpPr>
        <p:spPr>
          <a:xfrm>
            <a:off x="1950097" y="2335202"/>
            <a:ext cx="8677469" cy="2031325"/>
          </a:xfrm>
          <a:prstGeom prst="rect">
            <a:avLst/>
          </a:prstGeom>
          <a:noFill/>
        </p:spPr>
        <p:txBody>
          <a:bodyPr wrap="square">
            <a:spAutoFit/>
          </a:bodyPr>
          <a:lstStyle/>
          <a:p>
            <a:pPr algn="just"/>
            <a:r>
              <a:rPr lang="uk-UA" dirty="0"/>
              <a:t>7. Витрати на перевірку і таврування </a:t>
            </a:r>
            <a:r>
              <a:rPr lang="uk-UA" dirty="0" err="1"/>
              <a:t>вагів</a:t>
            </a:r>
            <a:r>
              <a:rPr lang="uk-UA" dirty="0"/>
              <a:t> та інших вимірювальних приладів розраховуються, виходячи з їх кількості та середньої вартості обслуговування одного приладу (за видами).</a:t>
            </a:r>
          </a:p>
          <a:p>
            <a:pPr algn="just"/>
            <a:endParaRPr lang="uk-UA" dirty="0"/>
          </a:p>
          <a:p>
            <a:pPr algn="just"/>
            <a:r>
              <a:rPr lang="uk-UA" dirty="0"/>
              <a:t>8. Витрати на утримання охорони, яка не входить до штатного розкладу підприємства торгівлі, і на обслуговування засобів сигналізації визначаються, виходячи із укладених угод.</a:t>
            </a:r>
          </a:p>
        </p:txBody>
      </p:sp>
    </p:spTree>
    <p:extLst>
      <p:ext uri="{BB962C8B-B14F-4D97-AF65-F5344CB8AC3E}">
        <p14:creationId xmlns:p14="http://schemas.microsoft.com/office/powerpoint/2010/main" val="21025944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74BEC8D-98AB-4C9C-A832-457E598EAB2D}"/>
              </a:ext>
            </a:extLst>
          </p:cNvPr>
          <p:cNvSpPr txBox="1"/>
          <p:nvPr/>
        </p:nvSpPr>
        <p:spPr>
          <a:xfrm>
            <a:off x="1670179" y="1864292"/>
            <a:ext cx="9405257" cy="3693319"/>
          </a:xfrm>
          <a:prstGeom prst="rect">
            <a:avLst/>
          </a:prstGeom>
          <a:noFill/>
        </p:spPr>
        <p:txBody>
          <a:bodyPr wrap="square">
            <a:spAutoFit/>
          </a:bodyPr>
          <a:lstStyle/>
          <a:p>
            <a:pPr algn="just"/>
            <a:r>
              <a:rPr lang="uk-UA" i="1" dirty="0"/>
              <a:t>Стаття 4. Амортизаційні відрахування на повне відновлення основних засобів і нематеріальних активів.</a:t>
            </a:r>
          </a:p>
          <a:p>
            <a:pPr algn="just"/>
            <a:r>
              <a:rPr lang="uk-UA" dirty="0"/>
              <a:t>Розмір амортизації розраховується, виходячи з норм амортизаційних відрахувань та середньорічної вартості основних фондів і нематеріальних активів.</a:t>
            </a:r>
          </a:p>
          <a:p>
            <a:pPr algn="just"/>
            <a:endParaRPr lang="uk-UA" dirty="0"/>
          </a:p>
          <a:p>
            <a:pPr algn="just"/>
            <a:r>
              <a:rPr lang="ru-RU" i="1" dirty="0" err="1"/>
              <a:t>Стаття</a:t>
            </a:r>
            <a:r>
              <a:rPr lang="ru-RU" i="1" dirty="0"/>
              <a:t> 5. </a:t>
            </a:r>
            <a:r>
              <a:rPr lang="ru-RU" i="1" dirty="0" err="1"/>
              <a:t>Витрати</a:t>
            </a:r>
            <a:r>
              <a:rPr lang="ru-RU" i="1" dirty="0"/>
              <a:t> на </a:t>
            </a:r>
            <a:r>
              <a:rPr lang="ru-RU" i="1" dirty="0" err="1"/>
              <a:t>поточний</a:t>
            </a:r>
            <a:r>
              <a:rPr lang="ru-RU" i="1" dirty="0"/>
              <a:t> ремонт </a:t>
            </a:r>
            <a:r>
              <a:rPr lang="ru-RU" i="1" dirty="0" err="1"/>
              <a:t>основних</a:t>
            </a:r>
            <a:r>
              <a:rPr lang="ru-RU" i="1" dirty="0"/>
              <a:t> </a:t>
            </a:r>
            <a:r>
              <a:rPr lang="ru-RU" i="1" dirty="0" err="1"/>
              <a:t>засобів</a:t>
            </a:r>
            <a:r>
              <a:rPr lang="ru-RU" i="1" dirty="0"/>
              <a:t>.</a:t>
            </a:r>
          </a:p>
          <a:p>
            <a:pPr algn="just"/>
            <a:r>
              <a:rPr lang="ru-RU" dirty="0" err="1"/>
              <a:t>Розрахунки</a:t>
            </a:r>
            <a:r>
              <a:rPr lang="ru-RU" dirty="0"/>
              <a:t> </a:t>
            </a:r>
            <a:r>
              <a:rPr lang="ru-RU" dirty="0" err="1"/>
              <a:t>витрат</a:t>
            </a:r>
            <a:r>
              <a:rPr lang="ru-RU" dirty="0"/>
              <a:t> на </a:t>
            </a:r>
            <a:r>
              <a:rPr lang="ru-RU" dirty="0" err="1"/>
              <a:t>поточний</a:t>
            </a:r>
            <a:r>
              <a:rPr lang="ru-RU" dirty="0"/>
              <a:t> ремонт </a:t>
            </a:r>
            <a:r>
              <a:rPr lang="ru-RU" dirty="0" err="1"/>
              <a:t>провадяться</a:t>
            </a:r>
            <a:r>
              <a:rPr lang="ru-RU" dirty="0"/>
              <a:t> </a:t>
            </a:r>
            <a:r>
              <a:rPr lang="ru-RU" dirty="0" err="1"/>
              <a:t>відповідно</a:t>
            </a:r>
            <a:r>
              <a:rPr lang="ru-RU" dirty="0"/>
              <a:t> до потреб на ремонт </a:t>
            </a:r>
            <a:r>
              <a:rPr lang="ru-RU" dirty="0" err="1"/>
              <a:t>окремих</a:t>
            </a:r>
            <a:r>
              <a:rPr lang="ru-RU" dirty="0"/>
              <a:t> </a:t>
            </a:r>
            <a:r>
              <a:rPr lang="ru-RU" dirty="0" err="1"/>
              <a:t>приміщень</a:t>
            </a:r>
            <a:r>
              <a:rPr lang="ru-RU" dirty="0"/>
              <a:t>, </a:t>
            </a:r>
            <a:r>
              <a:rPr lang="ru-RU" dirty="0" err="1"/>
              <a:t>обладнання</a:t>
            </a:r>
            <a:r>
              <a:rPr lang="ru-RU" dirty="0"/>
              <a:t>, </a:t>
            </a:r>
            <a:r>
              <a:rPr lang="ru-RU" dirty="0" err="1"/>
              <a:t>інвентарю</a:t>
            </a:r>
            <a:r>
              <a:rPr lang="ru-RU" dirty="0"/>
              <a:t> шляхом </a:t>
            </a:r>
            <a:r>
              <a:rPr lang="ru-RU" dirty="0" err="1"/>
              <a:t>визначення</a:t>
            </a:r>
            <a:r>
              <a:rPr lang="ru-RU" dirty="0"/>
              <a:t> </a:t>
            </a:r>
            <a:r>
              <a:rPr lang="ru-RU" dirty="0" err="1"/>
              <a:t>вартості</a:t>
            </a:r>
            <a:r>
              <a:rPr lang="ru-RU" dirty="0"/>
              <a:t> </a:t>
            </a:r>
            <a:r>
              <a:rPr lang="ru-RU" dirty="0" err="1"/>
              <a:t>матеріалів</a:t>
            </a:r>
            <a:r>
              <a:rPr lang="ru-RU" dirty="0"/>
              <a:t> і </a:t>
            </a:r>
            <a:r>
              <a:rPr lang="ru-RU" dirty="0" err="1"/>
              <a:t>їх</a:t>
            </a:r>
            <a:r>
              <a:rPr lang="ru-RU" dirty="0"/>
              <a:t> доставки до </a:t>
            </a:r>
            <a:r>
              <a:rPr lang="ru-RU" dirty="0" err="1"/>
              <a:t>місця</a:t>
            </a:r>
            <a:r>
              <a:rPr lang="ru-RU" dirty="0"/>
              <a:t> </a:t>
            </a:r>
            <a:r>
              <a:rPr lang="ru-RU" dirty="0" err="1"/>
              <a:t>проведення</a:t>
            </a:r>
            <a:r>
              <a:rPr lang="ru-RU" dirty="0"/>
              <a:t> ремонту, </a:t>
            </a:r>
            <a:r>
              <a:rPr lang="ru-RU" dirty="0" err="1"/>
              <a:t>заробітної</a:t>
            </a:r>
            <a:r>
              <a:rPr lang="ru-RU" dirty="0"/>
              <a:t> плати </a:t>
            </a:r>
            <a:r>
              <a:rPr lang="ru-RU" dirty="0" err="1"/>
              <a:t>осіб</a:t>
            </a:r>
            <a:r>
              <a:rPr lang="ru-RU" dirty="0"/>
              <a:t>, </a:t>
            </a:r>
            <a:r>
              <a:rPr lang="ru-RU" dirty="0" err="1"/>
              <a:t>що</a:t>
            </a:r>
            <a:r>
              <a:rPr lang="ru-RU" dirty="0"/>
              <a:t> </a:t>
            </a:r>
            <a:r>
              <a:rPr lang="ru-RU" dirty="0" err="1"/>
              <a:t>залучаються</a:t>
            </a:r>
            <a:r>
              <a:rPr lang="ru-RU" dirty="0"/>
              <a:t> для </a:t>
            </a:r>
            <a:r>
              <a:rPr lang="ru-RU" dirty="0" err="1"/>
              <a:t>виконання</a:t>
            </a:r>
            <a:r>
              <a:rPr lang="ru-RU" dirty="0"/>
              <a:t> </a:t>
            </a:r>
            <a:r>
              <a:rPr lang="ru-RU" dirty="0" err="1"/>
              <a:t>ремонтних</a:t>
            </a:r>
            <a:r>
              <a:rPr lang="ru-RU" dirty="0"/>
              <a:t> </a:t>
            </a:r>
            <a:r>
              <a:rPr lang="ru-RU" dirty="0" err="1"/>
              <a:t>робіт</a:t>
            </a:r>
            <a:r>
              <a:rPr lang="ru-RU" dirty="0"/>
              <a:t> </a:t>
            </a:r>
            <a:r>
              <a:rPr lang="ru-RU" dirty="0" err="1"/>
              <a:t>тощо</a:t>
            </a:r>
            <a:r>
              <a:rPr lang="ru-RU" dirty="0"/>
              <a:t>. </a:t>
            </a:r>
            <a:r>
              <a:rPr lang="ru-RU" dirty="0" err="1"/>
              <a:t>Зазначені</a:t>
            </a:r>
            <a:r>
              <a:rPr lang="ru-RU" dirty="0"/>
              <a:t> </a:t>
            </a:r>
            <a:r>
              <a:rPr lang="ru-RU" dirty="0" err="1"/>
              <a:t>витрати</a:t>
            </a:r>
            <a:r>
              <a:rPr lang="ru-RU" dirty="0"/>
              <a:t> </a:t>
            </a:r>
            <a:r>
              <a:rPr lang="ru-RU" dirty="0" err="1"/>
              <a:t>зараховуються</a:t>
            </a:r>
            <a:r>
              <a:rPr lang="ru-RU" dirty="0"/>
              <a:t> до </a:t>
            </a:r>
            <a:r>
              <a:rPr lang="ru-RU" dirty="0" err="1"/>
              <a:t>витрат</a:t>
            </a:r>
            <a:r>
              <a:rPr lang="ru-RU" dirty="0"/>
              <a:t> </a:t>
            </a:r>
            <a:r>
              <a:rPr lang="ru-RU" dirty="0" err="1"/>
              <a:t>обігу</a:t>
            </a:r>
            <a:r>
              <a:rPr lang="ru-RU" dirty="0"/>
              <a:t> </a:t>
            </a:r>
            <a:r>
              <a:rPr lang="ru-RU" dirty="0" err="1"/>
              <a:t>згідно</a:t>
            </a:r>
            <a:r>
              <a:rPr lang="ru-RU" dirty="0"/>
              <a:t> з </a:t>
            </a:r>
            <a:r>
              <a:rPr lang="ru-RU" dirty="0" err="1"/>
              <a:t>кошторисом</a:t>
            </a:r>
            <a:r>
              <a:rPr lang="ru-RU" dirty="0"/>
              <a:t> і </a:t>
            </a:r>
            <a:r>
              <a:rPr lang="ru-RU" dirty="0" err="1"/>
              <a:t>графіком</a:t>
            </a:r>
            <a:r>
              <a:rPr lang="ru-RU" dirty="0"/>
              <a:t> </a:t>
            </a:r>
            <a:r>
              <a:rPr lang="ru-RU" dirty="0" err="1"/>
              <a:t>ремонтних</a:t>
            </a:r>
            <a:r>
              <a:rPr lang="ru-RU" dirty="0"/>
              <a:t> </a:t>
            </a:r>
            <a:r>
              <a:rPr lang="ru-RU" dirty="0" err="1"/>
              <a:t>робіт</a:t>
            </a:r>
            <a:r>
              <a:rPr lang="ru-RU" dirty="0"/>
              <a:t>.</a:t>
            </a:r>
            <a:endParaRPr lang="uk-UA" dirty="0"/>
          </a:p>
        </p:txBody>
      </p:sp>
    </p:spTree>
    <p:extLst>
      <p:ext uri="{BB962C8B-B14F-4D97-AF65-F5344CB8AC3E}">
        <p14:creationId xmlns:p14="http://schemas.microsoft.com/office/powerpoint/2010/main" val="9715000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DA6995-B905-47E1-B96C-7AF2384B906D}"/>
              </a:ext>
            </a:extLst>
          </p:cNvPr>
          <p:cNvSpPr txBox="1"/>
          <p:nvPr/>
        </p:nvSpPr>
        <p:spPr>
          <a:xfrm>
            <a:off x="1371599" y="2522701"/>
            <a:ext cx="8985379" cy="2308324"/>
          </a:xfrm>
          <a:prstGeom prst="rect">
            <a:avLst/>
          </a:prstGeom>
          <a:noFill/>
        </p:spPr>
        <p:txBody>
          <a:bodyPr wrap="square">
            <a:spAutoFit/>
          </a:bodyPr>
          <a:lstStyle/>
          <a:p>
            <a:pPr algn="just"/>
            <a:r>
              <a:rPr lang="uk-UA" i="1" dirty="0"/>
              <a:t>Стаття 6. Знос </a:t>
            </a:r>
            <a:r>
              <a:rPr lang="en-US" i="1" dirty="0"/>
              <a:t>ma </a:t>
            </a:r>
            <a:r>
              <a:rPr lang="uk-UA" i="1" dirty="0"/>
              <a:t>утримання малоцінних і швидкозношуваних предметів.</a:t>
            </a:r>
          </a:p>
          <a:p>
            <a:pPr algn="just"/>
            <a:r>
              <a:rPr lang="uk-UA" dirty="0"/>
              <a:t>Витрати, пов'язані зі зносом санітарного і спеціального одягу, взуття, столової білизни, посуду, наборів розраховуються, виходячи з потреб в них, вартості одиниці та термінів служби. Витрати, пов'язані зі зносом предметів, інструментів, інвентарю, визначаються, виходячи із вартості одиниці термінів служби. Вони плануються з урахуванням фізичного зносу малоцінних предметів, які є в наявності на початок планового періоду, їх надходження і вибуття.</a:t>
            </a:r>
          </a:p>
        </p:txBody>
      </p:sp>
    </p:spTree>
    <p:extLst>
      <p:ext uri="{BB962C8B-B14F-4D97-AF65-F5344CB8AC3E}">
        <p14:creationId xmlns:p14="http://schemas.microsoft.com/office/powerpoint/2010/main" val="2946313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0523FC0-CBA8-4105-BFDB-170FF270CCEE}"/>
              </a:ext>
            </a:extLst>
          </p:cNvPr>
          <p:cNvSpPr txBox="1"/>
          <p:nvPr/>
        </p:nvSpPr>
        <p:spPr>
          <a:xfrm>
            <a:off x="1589314" y="1832236"/>
            <a:ext cx="9013372" cy="2308324"/>
          </a:xfrm>
          <a:prstGeom prst="rect">
            <a:avLst/>
          </a:prstGeom>
          <a:noFill/>
        </p:spPr>
        <p:txBody>
          <a:bodyPr wrap="square">
            <a:spAutoFit/>
          </a:bodyPr>
          <a:lstStyle/>
          <a:p>
            <a:pPr algn="just"/>
            <a:r>
              <a:rPr lang="ru-RU" i="1" dirty="0" err="1"/>
              <a:t>Стаття</a:t>
            </a:r>
            <a:r>
              <a:rPr lang="ru-RU" i="1" dirty="0"/>
              <a:t> 7. </a:t>
            </a:r>
            <a:r>
              <a:rPr lang="ru-RU" i="1" dirty="0" err="1"/>
              <a:t>Витрати</a:t>
            </a:r>
            <a:r>
              <a:rPr lang="ru-RU" i="1" dirty="0"/>
              <a:t> на </a:t>
            </a:r>
            <a:r>
              <a:rPr lang="ru-RU" i="1" dirty="0" err="1"/>
              <a:t>паливо</a:t>
            </a:r>
            <a:r>
              <a:rPr lang="ru-RU" i="1" dirty="0"/>
              <a:t>, газ і </a:t>
            </a:r>
            <a:r>
              <a:rPr lang="ru-RU" i="1" dirty="0" err="1"/>
              <a:t>електроенергію</a:t>
            </a:r>
            <a:r>
              <a:rPr lang="ru-RU" i="1" dirty="0"/>
              <a:t> для </a:t>
            </a:r>
            <a:r>
              <a:rPr lang="ru-RU" i="1" dirty="0" err="1"/>
              <a:t>виробничих</a:t>
            </a:r>
            <a:r>
              <a:rPr lang="ru-RU" i="1" dirty="0"/>
              <a:t> потреб.</a:t>
            </a:r>
          </a:p>
          <a:p>
            <a:pPr algn="just"/>
            <a:r>
              <a:rPr lang="ru-RU" dirty="0" err="1"/>
              <a:t>Розрахунок</a:t>
            </a:r>
            <a:r>
              <a:rPr lang="ru-RU" dirty="0"/>
              <a:t> потреби в твердому </a:t>
            </a:r>
            <a:r>
              <a:rPr lang="ru-RU" dirty="0" err="1"/>
              <a:t>паливі</a:t>
            </a:r>
            <a:r>
              <a:rPr lang="ru-RU" dirty="0"/>
              <a:t> </a:t>
            </a:r>
            <a:r>
              <a:rPr lang="ru-RU" dirty="0" err="1"/>
              <a:t>провадиться</a:t>
            </a:r>
            <a:r>
              <a:rPr lang="ru-RU" dirty="0"/>
              <a:t> за </a:t>
            </a:r>
            <a:r>
              <a:rPr lang="ru-RU" dirty="0" err="1"/>
              <a:t>встановленими</a:t>
            </a:r>
            <a:r>
              <a:rPr lang="ru-RU" dirty="0"/>
              <a:t> для </a:t>
            </a:r>
            <a:r>
              <a:rPr lang="ru-RU" dirty="0" err="1"/>
              <a:t>даної</a:t>
            </a:r>
            <a:r>
              <a:rPr lang="ru-RU" dirty="0"/>
              <a:t> </a:t>
            </a:r>
            <a:r>
              <a:rPr lang="ru-RU" dirty="0" err="1"/>
              <a:t>місцевості</a:t>
            </a:r>
            <a:r>
              <a:rPr lang="ru-RU" dirty="0"/>
              <a:t> нормами в </a:t>
            </a:r>
            <a:r>
              <a:rPr lang="ru-RU" dirty="0" err="1"/>
              <a:t>кілограмах</a:t>
            </a:r>
            <a:r>
              <a:rPr lang="ru-RU" dirty="0"/>
              <a:t> </a:t>
            </a:r>
            <a:r>
              <a:rPr lang="ru-RU" dirty="0" err="1"/>
              <a:t>умовного</a:t>
            </a:r>
            <a:r>
              <a:rPr lang="ru-RU" dirty="0"/>
              <a:t> </a:t>
            </a:r>
            <a:r>
              <a:rPr lang="ru-RU" dirty="0" err="1"/>
              <a:t>палива</a:t>
            </a:r>
            <a:r>
              <a:rPr lang="ru-RU" dirty="0"/>
              <a:t>, </a:t>
            </a:r>
            <a:r>
              <a:rPr lang="ru-RU" dirty="0" err="1"/>
              <a:t>необхідного</a:t>
            </a:r>
            <a:r>
              <a:rPr lang="ru-RU" dirty="0"/>
              <a:t> для </a:t>
            </a:r>
            <a:r>
              <a:rPr lang="ru-RU" dirty="0" err="1"/>
              <a:t>приготування</a:t>
            </a:r>
            <a:r>
              <a:rPr lang="ru-RU" dirty="0"/>
              <a:t> 1 тис. </a:t>
            </a:r>
            <a:r>
              <a:rPr lang="ru-RU" dirty="0" err="1"/>
              <a:t>обідів</a:t>
            </a:r>
            <a:r>
              <a:rPr lang="ru-RU" dirty="0"/>
              <a:t>. Для </a:t>
            </a:r>
            <a:r>
              <a:rPr lang="ru-RU" dirty="0" err="1"/>
              <a:t>розрахунку</a:t>
            </a:r>
            <a:r>
              <a:rPr lang="ru-RU" dirty="0"/>
              <a:t> </a:t>
            </a:r>
            <a:r>
              <a:rPr lang="ru-RU" dirty="0" err="1"/>
              <a:t>кількості</a:t>
            </a:r>
            <a:r>
              <a:rPr lang="ru-RU" dirty="0"/>
              <a:t> </a:t>
            </a:r>
            <a:r>
              <a:rPr lang="ru-RU" dirty="0" err="1"/>
              <a:t>обідів</a:t>
            </a:r>
            <a:r>
              <a:rPr lang="ru-RU" dirty="0"/>
              <a:t> в </a:t>
            </a:r>
            <a:r>
              <a:rPr lang="ru-RU" dirty="0" err="1"/>
              <a:t>їдальнях</a:t>
            </a:r>
            <a:r>
              <a:rPr lang="ru-RU" dirty="0"/>
              <a:t> і ресторанах за 1 комплект </a:t>
            </a:r>
            <a:r>
              <a:rPr lang="ru-RU" dirty="0" err="1"/>
              <a:t>приймається</a:t>
            </a:r>
            <a:r>
              <a:rPr lang="ru-RU" dirty="0"/>
              <a:t> 2,5 страви, в кафе і </a:t>
            </a:r>
            <a:r>
              <a:rPr lang="ru-RU" dirty="0" err="1"/>
              <a:t>закусочних</a:t>
            </a:r>
            <a:r>
              <a:rPr lang="ru-RU" dirty="0"/>
              <a:t> - 2 страви. </a:t>
            </a:r>
            <a:r>
              <a:rPr lang="ru-RU" dirty="0" err="1"/>
              <a:t>Витрати</a:t>
            </a:r>
            <a:r>
              <a:rPr lang="ru-RU" dirty="0"/>
              <a:t> на </a:t>
            </a:r>
            <a:r>
              <a:rPr lang="ru-RU" dirty="0" err="1"/>
              <a:t>електроенергію</a:t>
            </a:r>
            <a:r>
              <a:rPr lang="ru-RU" dirty="0"/>
              <a:t> (</a:t>
            </a:r>
            <a:r>
              <a:rPr lang="ru-RU" dirty="0" err="1"/>
              <a:t>або</a:t>
            </a:r>
            <a:r>
              <a:rPr lang="ru-RU" dirty="0"/>
              <a:t> газ) </a:t>
            </a:r>
            <a:r>
              <a:rPr lang="ru-RU" dirty="0" err="1"/>
              <a:t>плануються</a:t>
            </a:r>
            <a:r>
              <a:rPr lang="ru-RU" dirty="0"/>
              <a:t> у </a:t>
            </a:r>
            <a:r>
              <a:rPr lang="ru-RU" dirty="0" err="1"/>
              <a:t>підприємствах</a:t>
            </a:r>
            <a:r>
              <a:rPr lang="ru-RU" dirty="0"/>
              <a:t> </a:t>
            </a:r>
            <a:r>
              <a:rPr lang="ru-RU" dirty="0" err="1"/>
              <a:t>громадського</a:t>
            </a:r>
            <a:r>
              <a:rPr lang="ru-RU" dirty="0"/>
              <a:t> </a:t>
            </a:r>
            <a:r>
              <a:rPr lang="ru-RU" dirty="0" err="1"/>
              <a:t>харчування</a:t>
            </a:r>
            <a:r>
              <a:rPr lang="ru-RU" dirty="0"/>
              <a:t>, </a:t>
            </a:r>
            <a:r>
              <a:rPr lang="ru-RU" dirty="0" err="1"/>
              <a:t>виходячи</a:t>
            </a:r>
            <a:r>
              <a:rPr lang="ru-RU" dirty="0"/>
              <a:t> з </a:t>
            </a:r>
            <a:r>
              <a:rPr lang="ru-RU" dirty="0" err="1"/>
              <a:t>кількості</a:t>
            </a:r>
            <a:r>
              <a:rPr lang="ru-RU" dirty="0"/>
              <a:t> </a:t>
            </a:r>
            <a:r>
              <a:rPr lang="ru-RU" dirty="0" err="1"/>
              <a:t>електричного</a:t>
            </a:r>
            <a:r>
              <a:rPr lang="ru-RU" dirty="0"/>
              <a:t> (газового) </a:t>
            </a:r>
            <a:r>
              <a:rPr lang="ru-RU" dirty="0" err="1"/>
              <a:t>обладнання</a:t>
            </a:r>
            <a:r>
              <a:rPr lang="ru-RU" dirty="0"/>
              <a:t>, </a:t>
            </a:r>
            <a:r>
              <a:rPr lang="ru-RU" dirty="0" err="1"/>
              <a:t>його</a:t>
            </a:r>
            <a:r>
              <a:rPr lang="ru-RU" dirty="0"/>
              <a:t> </a:t>
            </a:r>
            <a:r>
              <a:rPr lang="ru-RU" dirty="0" err="1"/>
              <a:t>потужності</a:t>
            </a:r>
            <a:r>
              <a:rPr lang="ru-RU" dirty="0"/>
              <a:t>, режиму </a:t>
            </a:r>
            <a:r>
              <a:rPr lang="ru-RU" dirty="0" err="1"/>
              <a:t>роботи</a:t>
            </a:r>
            <a:r>
              <a:rPr lang="ru-RU" dirty="0"/>
              <a:t> і </a:t>
            </a:r>
            <a:r>
              <a:rPr lang="ru-RU" dirty="0" err="1"/>
              <a:t>діючих</a:t>
            </a:r>
            <a:r>
              <a:rPr lang="ru-RU" dirty="0"/>
              <a:t> </a:t>
            </a:r>
            <a:r>
              <a:rPr lang="ru-RU" dirty="0" err="1"/>
              <a:t>цін</a:t>
            </a:r>
            <a:r>
              <a:rPr lang="ru-RU" dirty="0"/>
              <a:t>.</a:t>
            </a:r>
            <a:endParaRPr lang="uk-UA" dirty="0"/>
          </a:p>
        </p:txBody>
      </p:sp>
    </p:spTree>
    <p:extLst>
      <p:ext uri="{BB962C8B-B14F-4D97-AF65-F5344CB8AC3E}">
        <p14:creationId xmlns:p14="http://schemas.microsoft.com/office/powerpoint/2010/main" val="35461744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748FF03-D05F-49DB-B303-B3B2C751EAE1}"/>
              </a:ext>
            </a:extLst>
          </p:cNvPr>
          <p:cNvSpPr txBox="1"/>
          <p:nvPr/>
        </p:nvSpPr>
        <p:spPr>
          <a:xfrm>
            <a:off x="1399593" y="2090258"/>
            <a:ext cx="9759820" cy="2308324"/>
          </a:xfrm>
          <a:prstGeom prst="rect">
            <a:avLst/>
          </a:prstGeom>
          <a:noFill/>
        </p:spPr>
        <p:txBody>
          <a:bodyPr wrap="square">
            <a:spAutoFit/>
          </a:bodyPr>
          <a:lstStyle/>
          <a:p>
            <a:pPr algn="just"/>
            <a:r>
              <a:rPr lang="ru-RU" i="1" dirty="0" err="1"/>
              <a:t>Стаття</a:t>
            </a:r>
            <a:r>
              <a:rPr lang="ru-RU" i="1" dirty="0"/>
              <a:t> 8. </a:t>
            </a:r>
            <a:r>
              <a:rPr lang="ru-RU" i="1" dirty="0" err="1"/>
              <a:t>Витрати</a:t>
            </a:r>
            <a:r>
              <a:rPr lang="ru-RU" i="1" dirty="0"/>
              <a:t> на </a:t>
            </a:r>
            <a:r>
              <a:rPr lang="ru-RU" i="1" dirty="0" err="1"/>
              <a:t>зберігання</a:t>
            </a:r>
            <a:r>
              <a:rPr lang="ru-RU" i="1" dirty="0"/>
              <a:t>, </a:t>
            </a:r>
            <a:r>
              <a:rPr lang="ru-RU" i="1" dirty="0" err="1"/>
              <a:t>підсортування</a:t>
            </a:r>
            <a:r>
              <a:rPr lang="ru-RU" i="1" dirty="0"/>
              <a:t>, </a:t>
            </a:r>
            <a:r>
              <a:rPr lang="ru-RU" i="1" dirty="0" err="1"/>
              <a:t>обробку</a:t>
            </a:r>
            <a:r>
              <a:rPr lang="ru-RU" i="1" dirty="0"/>
              <a:t>, </a:t>
            </a:r>
            <a:r>
              <a:rPr lang="ru-RU" i="1" dirty="0" err="1"/>
              <a:t>пакування</a:t>
            </a:r>
            <a:r>
              <a:rPr lang="ru-RU" i="1" dirty="0"/>
              <a:t> і </a:t>
            </a:r>
            <a:r>
              <a:rPr lang="ru-RU" i="1" dirty="0" err="1"/>
              <a:t>передпродажну</a:t>
            </a:r>
            <a:r>
              <a:rPr lang="ru-RU" i="1" dirty="0"/>
              <a:t> </a:t>
            </a:r>
            <a:r>
              <a:rPr lang="ru-RU" i="1" dirty="0" err="1"/>
              <a:t>підготовку</a:t>
            </a:r>
            <a:r>
              <a:rPr lang="ru-RU" i="1" dirty="0"/>
              <a:t> </a:t>
            </a:r>
            <a:r>
              <a:rPr lang="ru-RU" i="1" dirty="0" err="1"/>
              <a:t>товарів</a:t>
            </a:r>
            <a:r>
              <a:rPr lang="ru-RU" i="1" dirty="0"/>
              <a:t>.</a:t>
            </a:r>
          </a:p>
          <a:p>
            <a:pPr algn="just"/>
            <a:r>
              <a:rPr lang="uk-UA" dirty="0"/>
              <a:t>Витрати за цією статтею визначаються за елементами витрат шляхом прямих техніко-економічних розрахунків, виходячи з таких показників: кількість товарів, які потребують цих витрат, структура товарообороту, витрати на одиницю товару (тонну, пару взуття, одиницю одягу тощо); вартість усіх матеріалів за діючими цінами; норми (затверджені або розраховані підприємством) витрат на тонну то-</a:t>
            </a:r>
          </a:p>
          <a:p>
            <a:pPr algn="just"/>
            <a:r>
              <a:rPr lang="uk-UA" dirty="0" err="1"/>
              <a:t>варів</a:t>
            </a:r>
            <a:r>
              <a:rPr lang="uk-UA" dirty="0"/>
              <a:t>, (на тисячу гривень товарообороту).</a:t>
            </a:r>
          </a:p>
        </p:txBody>
      </p:sp>
    </p:spTree>
    <p:extLst>
      <p:ext uri="{BB962C8B-B14F-4D97-AF65-F5344CB8AC3E}">
        <p14:creationId xmlns:p14="http://schemas.microsoft.com/office/powerpoint/2010/main" val="2683335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D581FF4E-E494-4CDF-9D28-BDC4D9C803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5231" y="910764"/>
            <a:ext cx="7013749" cy="5848355"/>
          </a:xfrm>
          <a:prstGeom prst="rect">
            <a:avLst/>
          </a:prstGeom>
        </p:spPr>
      </p:pic>
    </p:spTree>
    <p:extLst>
      <p:ext uri="{BB962C8B-B14F-4D97-AF65-F5344CB8AC3E}">
        <p14:creationId xmlns:p14="http://schemas.microsoft.com/office/powerpoint/2010/main" val="7258636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63E6ADE-94F3-4A0D-80DC-9291E8533245}"/>
              </a:ext>
            </a:extLst>
          </p:cNvPr>
          <p:cNvSpPr txBox="1"/>
          <p:nvPr/>
        </p:nvSpPr>
        <p:spPr>
          <a:xfrm>
            <a:off x="940836" y="1862258"/>
            <a:ext cx="10310327" cy="3416320"/>
          </a:xfrm>
          <a:prstGeom prst="rect">
            <a:avLst/>
          </a:prstGeom>
          <a:noFill/>
        </p:spPr>
        <p:txBody>
          <a:bodyPr wrap="square">
            <a:spAutoFit/>
          </a:bodyPr>
          <a:lstStyle/>
          <a:p>
            <a:pPr algn="just"/>
            <a:r>
              <a:rPr lang="ru-RU" i="1" dirty="0" err="1"/>
              <a:t>Стаття</a:t>
            </a:r>
            <a:r>
              <a:rPr lang="ru-RU" i="1" dirty="0"/>
              <a:t> 9. </a:t>
            </a:r>
            <a:r>
              <a:rPr lang="ru-RU" i="1" dirty="0" err="1"/>
              <a:t>Витрати</a:t>
            </a:r>
            <a:r>
              <a:rPr lang="ru-RU" i="1" dirty="0"/>
              <a:t> на рекламу.</a:t>
            </a:r>
          </a:p>
          <a:p>
            <a:pPr algn="just"/>
            <a:r>
              <a:rPr lang="ru-RU" dirty="0" err="1"/>
              <a:t>Витрати</a:t>
            </a:r>
            <a:r>
              <a:rPr lang="ru-RU" dirty="0"/>
              <a:t> на рекламу </a:t>
            </a:r>
            <a:r>
              <a:rPr lang="ru-RU" dirty="0" err="1"/>
              <a:t>визначаються</a:t>
            </a:r>
            <a:r>
              <a:rPr lang="ru-RU" dirty="0"/>
              <a:t> шляхом </a:t>
            </a:r>
            <a:r>
              <a:rPr lang="ru-RU" dirty="0" err="1"/>
              <a:t>прямих</a:t>
            </a:r>
            <a:r>
              <a:rPr lang="ru-RU" dirty="0"/>
              <a:t> </a:t>
            </a:r>
            <a:r>
              <a:rPr lang="ru-RU" dirty="0" err="1"/>
              <a:t>техніко-економічних</a:t>
            </a:r>
            <a:r>
              <a:rPr lang="ru-RU" dirty="0"/>
              <a:t> </a:t>
            </a:r>
            <a:r>
              <a:rPr lang="ru-RU" dirty="0" err="1"/>
              <a:t>розрахунків</a:t>
            </a:r>
            <a:r>
              <a:rPr lang="ru-RU" dirty="0"/>
              <a:t> </a:t>
            </a:r>
            <a:r>
              <a:rPr lang="ru-RU" dirty="0" err="1"/>
              <a:t>згідно</a:t>
            </a:r>
            <a:r>
              <a:rPr lang="ru-RU" dirty="0"/>
              <a:t> з планом </a:t>
            </a:r>
            <a:r>
              <a:rPr lang="ru-RU" dirty="0" err="1"/>
              <a:t>рекламних</a:t>
            </a:r>
            <a:r>
              <a:rPr lang="ru-RU" dirty="0"/>
              <a:t> </a:t>
            </a:r>
            <a:r>
              <a:rPr lang="ru-RU" dirty="0" err="1"/>
              <a:t>заходів</a:t>
            </a:r>
            <a:r>
              <a:rPr lang="ru-RU" dirty="0"/>
              <a:t>, </a:t>
            </a:r>
            <a:r>
              <a:rPr lang="ru-RU" dirty="0" err="1"/>
              <a:t>який</a:t>
            </a:r>
            <a:r>
              <a:rPr lang="ru-RU" dirty="0"/>
              <a:t> </a:t>
            </a:r>
            <a:r>
              <a:rPr lang="ru-RU" dirty="0" err="1"/>
              <a:t>передбачається</a:t>
            </a:r>
            <a:r>
              <a:rPr lang="ru-RU" dirty="0"/>
              <a:t> </a:t>
            </a:r>
            <a:r>
              <a:rPr lang="ru-RU" dirty="0" err="1"/>
              <a:t>реалізувати</a:t>
            </a:r>
            <a:r>
              <a:rPr lang="ru-RU" dirty="0"/>
              <a:t> в плановому </a:t>
            </a:r>
            <a:r>
              <a:rPr lang="ru-RU" dirty="0" err="1"/>
              <a:t>періоді</a:t>
            </a:r>
            <a:r>
              <a:rPr lang="ru-RU" dirty="0"/>
              <a:t>. В </a:t>
            </a:r>
            <a:r>
              <a:rPr lang="ru-RU" dirty="0" err="1"/>
              <a:t>плані</a:t>
            </a:r>
            <a:r>
              <a:rPr lang="ru-RU" dirty="0"/>
              <a:t> </a:t>
            </a:r>
            <a:r>
              <a:rPr lang="ru-RU" dirty="0" err="1"/>
              <a:t>заходів</a:t>
            </a:r>
            <a:r>
              <a:rPr lang="ru-RU" dirty="0"/>
              <a:t>, </a:t>
            </a:r>
            <a:r>
              <a:rPr lang="ru-RU" dirty="0" err="1"/>
              <a:t>пов'язаних</a:t>
            </a:r>
            <a:r>
              <a:rPr lang="ru-RU" dirty="0"/>
              <a:t> з рекламою, </a:t>
            </a:r>
            <a:r>
              <a:rPr lang="ru-RU" dirty="0" err="1"/>
              <a:t>передбачається</a:t>
            </a:r>
            <a:r>
              <a:rPr lang="ru-RU" dirty="0"/>
              <a:t> </a:t>
            </a:r>
            <a:r>
              <a:rPr lang="ru-RU" dirty="0" err="1"/>
              <a:t>кошторис</a:t>
            </a:r>
            <a:r>
              <a:rPr lang="ru-RU" dirty="0"/>
              <a:t> </a:t>
            </a:r>
            <a:r>
              <a:rPr lang="ru-RU" dirty="0" err="1"/>
              <a:t>витрат</a:t>
            </a:r>
            <a:r>
              <a:rPr lang="ru-RU" dirty="0"/>
              <a:t> для кожного з них. </a:t>
            </a:r>
            <a:r>
              <a:rPr lang="ru-RU" dirty="0" err="1"/>
              <a:t>Розрахунки</a:t>
            </a:r>
            <a:r>
              <a:rPr lang="ru-RU" dirty="0"/>
              <a:t> </a:t>
            </a:r>
            <a:r>
              <a:rPr lang="ru-RU" dirty="0" err="1"/>
              <a:t>здійснюються</a:t>
            </a:r>
            <a:r>
              <a:rPr lang="ru-RU" dirty="0"/>
              <a:t>, </a:t>
            </a:r>
            <a:r>
              <a:rPr lang="ru-RU" dirty="0" err="1"/>
              <a:t>виходячи</a:t>
            </a:r>
            <a:r>
              <a:rPr lang="ru-RU" dirty="0"/>
              <a:t> з </a:t>
            </a:r>
            <a:r>
              <a:rPr lang="ru-RU" dirty="0" err="1"/>
              <a:t>вартості</a:t>
            </a:r>
            <a:r>
              <a:rPr lang="ru-RU" dirty="0"/>
              <a:t> </a:t>
            </a:r>
            <a:r>
              <a:rPr lang="ru-RU" dirty="0" err="1"/>
              <a:t>матеріалів</a:t>
            </a:r>
            <a:r>
              <a:rPr lang="ru-RU" dirty="0"/>
              <a:t> та </a:t>
            </a:r>
            <a:r>
              <a:rPr lang="ru-RU" dirty="0" err="1"/>
              <a:t>товарів</a:t>
            </a:r>
            <a:r>
              <a:rPr lang="ru-RU" dirty="0"/>
              <a:t>, </a:t>
            </a:r>
            <a:r>
              <a:rPr lang="ru-RU" dirty="0" err="1"/>
              <a:t>які</a:t>
            </a:r>
            <a:r>
              <a:rPr lang="ru-RU" dirty="0"/>
              <a:t> </a:t>
            </a:r>
            <a:r>
              <a:rPr lang="ru-RU" dirty="0" err="1"/>
              <a:t>використовуються</a:t>
            </a:r>
            <a:r>
              <a:rPr lang="ru-RU" dirty="0"/>
              <a:t> для </a:t>
            </a:r>
            <a:r>
              <a:rPr lang="ru-RU" dirty="0" err="1"/>
              <a:t>проведення</a:t>
            </a:r>
            <a:r>
              <a:rPr lang="ru-RU" dirty="0"/>
              <a:t> </a:t>
            </a:r>
            <a:r>
              <a:rPr lang="ru-RU" dirty="0" err="1"/>
              <a:t>рекламних</a:t>
            </a:r>
            <a:r>
              <a:rPr lang="ru-RU" dirty="0"/>
              <a:t> </a:t>
            </a:r>
            <a:r>
              <a:rPr lang="ru-RU" dirty="0" err="1"/>
              <a:t>заходів</a:t>
            </a:r>
            <a:r>
              <a:rPr lang="ru-RU" dirty="0"/>
              <a:t>, </a:t>
            </a:r>
            <a:r>
              <a:rPr lang="ru-RU" dirty="0" err="1"/>
              <a:t>послуг</a:t>
            </a:r>
            <a:r>
              <a:rPr lang="ru-RU" dirty="0"/>
              <a:t> </a:t>
            </a:r>
            <a:r>
              <a:rPr lang="ru-RU" dirty="0" err="1"/>
              <a:t>радіо</a:t>
            </a:r>
            <a:r>
              <a:rPr lang="ru-RU" dirty="0"/>
              <a:t>, </a:t>
            </a:r>
            <a:r>
              <a:rPr lang="ru-RU" dirty="0" err="1"/>
              <a:t>телебачення</a:t>
            </a:r>
            <a:r>
              <a:rPr lang="ru-RU" dirty="0"/>
              <a:t>, </a:t>
            </a:r>
            <a:r>
              <a:rPr lang="ru-RU" dirty="0" err="1"/>
              <a:t>преси</a:t>
            </a:r>
            <a:r>
              <a:rPr lang="ru-RU" dirty="0"/>
              <a:t> </a:t>
            </a:r>
            <a:r>
              <a:rPr lang="ru-RU" dirty="0" err="1"/>
              <a:t>згідно</a:t>
            </a:r>
            <a:r>
              <a:rPr lang="ru-RU" dirty="0"/>
              <a:t> з </a:t>
            </a:r>
            <a:r>
              <a:rPr lang="ru-RU" dirty="0" err="1"/>
              <a:t>угодами</a:t>
            </a:r>
            <a:r>
              <a:rPr lang="ru-RU" dirty="0"/>
              <a:t>.</a:t>
            </a:r>
          </a:p>
          <a:p>
            <a:pPr algn="just"/>
            <a:endParaRPr lang="ru-RU" dirty="0"/>
          </a:p>
          <a:p>
            <a:pPr algn="just"/>
            <a:r>
              <a:rPr lang="ru-RU" i="1" dirty="0" err="1"/>
              <a:t>Стаття</a:t>
            </a:r>
            <a:r>
              <a:rPr lang="ru-RU" i="1" dirty="0"/>
              <a:t> 10. </a:t>
            </a:r>
            <a:r>
              <a:rPr lang="ru-RU" i="1" dirty="0" err="1"/>
              <a:t>Відсотки</a:t>
            </a:r>
            <a:r>
              <a:rPr lang="ru-RU" i="1" dirty="0"/>
              <a:t> за кредит.</a:t>
            </a:r>
          </a:p>
          <a:p>
            <a:pPr algn="just"/>
            <a:r>
              <a:rPr lang="ru-RU" dirty="0" err="1"/>
              <a:t>Розрахунок</a:t>
            </a:r>
            <a:r>
              <a:rPr lang="ru-RU" dirty="0"/>
              <a:t> на </a:t>
            </a:r>
            <a:r>
              <a:rPr lang="ru-RU" dirty="0" err="1"/>
              <a:t>плановий</a:t>
            </a:r>
            <a:r>
              <a:rPr lang="ru-RU" dirty="0"/>
              <a:t> </a:t>
            </a:r>
            <a:r>
              <a:rPr lang="ru-RU" dirty="0" err="1"/>
              <a:t>період</a:t>
            </a:r>
            <a:r>
              <a:rPr lang="ru-RU" dirty="0"/>
              <a:t> </a:t>
            </a:r>
            <a:r>
              <a:rPr lang="ru-RU" dirty="0" err="1"/>
              <a:t>цих</a:t>
            </a:r>
            <a:r>
              <a:rPr lang="ru-RU" dirty="0"/>
              <a:t> </a:t>
            </a:r>
            <a:r>
              <a:rPr lang="ru-RU" dirty="0" err="1"/>
              <a:t>витрат</a:t>
            </a:r>
            <a:r>
              <a:rPr lang="ru-RU" dirty="0"/>
              <a:t> </a:t>
            </a:r>
            <a:r>
              <a:rPr lang="ru-RU" dirty="0" err="1"/>
              <a:t>здійснюється</a:t>
            </a:r>
            <a:r>
              <a:rPr lang="ru-RU" dirty="0"/>
              <a:t>, </a:t>
            </a:r>
            <a:r>
              <a:rPr lang="ru-RU" dirty="0" err="1"/>
              <a:t>виходячи</a:t>
            </a:r>
            <a:r>
              <a:rPr lang="ru-RU" dirty="0"/>
              <a:t> </a:t>
            </a:r>
            <a:r>
              <a:rPr lang="ru-RU" dirty="0" err="1"/>
              <a:t>із</a:t>
            </a:r>
            <a:r>
              <a:rPr lang="ru-RU" dirty="0"/>
              <a:t> </a:t>
            </a:r>
            <a:r>
              <a:rPr lang="ru-RU" dirty="0" err="1"/>
              <a:t>обсягу</a:t>
            </a:r>
            <a:r>
              <a:rPr lang="ru-RU" dirty="0"/>
              <a:t> товарообороту, </a:t>
            </a:r>
            <a:r>
              <a:rPr lang="ru-RU" dirty="0" err="1"/>
              <a:t>планових</a:t>
            </a:r>
            <a:r>
              <a:rPr lang="ru-RU" dirty="0"/>
              <a:t> </a:t>
            </a:r>
            <a:r>
              <a:rPr lang="ru-RU" dirty="0" err="1"/>
              <a:t>залишків</a:t>
            </a:r>
            <a:r>
              <a:rPr lang="ru-RU" dirty="0"/>
              <a:t> </a:t>
            </a:r>
            <a:r>
              <a:rPr lang="ru-RU" dirty="0" err="1"/>
              <a:t>товарів</a:t>
            </a:r>
            <a:r>
              <a:rPr lang="ru-RU" dirty="0"/>
              <a:t>, </a:t>
            </a:r>
            <a:r>
              <a:rPr lang="ru-RU" dirty="0" err="1"/>
              <a:t>їх</a:t>
            </a:r>
            <a:r>
              <a:rPr lang="ru-RU" dirty="0"/>
              <a:t> </a:t>
            </a:r>
            <a:r>
              <a:rPr lang="ru-RU" dirty="0" err="1"/>
              <a:t>оборотності</a:t>
            </a:r>
            <a:r>
              <a:rPr lang="ru-RU" dirty="0"/>
              <a:t>, потреби в </a:t>
            </a:r>
            <a:r>
              <a:rPr lang="ru-RU" dirty="0" err="1"/>
              <a:t>обігових</a:t>
            </a:r>
            <a:r>
              <a:rPr lang="ru-RU" dirty="0"/>
              <a:t> коштах, </a:t>
            </a:r>
            <a:r>
              <a:rPr lang="ru-RU" dirty="0" err="1"/>
              <a:t>пайової</a:t>
            </a:r>
            <a:r>
              <a:rPr lang="ru-RU" dirty="0"/>
              <a:t> </a:t>
            </a:r>
            <a:r>
              <a:rPr lang="ru-RU" dirty="0" err="1"/>
              <a:t>участі</a:t>
            </a:r>
            <a:r>
              <a:rPr lang="ru-RU" dirty="0"/>
              <a:t> </a:t>
            </a:r>
            <a:r>
              <a:rPr lang="ru-RU" dirty="0" err="1"/>
              <a:t>власних</a:t>
            </a:r>
            <a:r>
              <a:rPr lang="ru-RU" dirty="0"/>
              <a:t> </a:t>
            </a:r>
            <a:r>
              <a:rPr lang="ru-RU" dirty="0" err="1"/>
              <a:t>оборотних</a:t>
            </a:r>
            <a:r>
              <a:rPr lang="ru-RU" dirty="0"/>
              <a:t> </a:t>
            </a:r>
            <a:r>
              <a:rPr lang="ru-RU" dirty="0" err="1"/>
              <a:t>коштів</a:t>
            </a:r>
            <a:r>
              <a:rPr lang="ru-RU" dirty="0"/>
              <a:t> в </a:t>
            </a:r>
            <a:r>
              <a:rPr lang="ru-RU" dirty="0" err="1"/>
              <a:t>оплаті</a:t>
            </a:r>
            <a:r>
              <a:rPr lang="ru-RU" dirty="0"/>
              <a:t> </a:t>
            </a:r>
            <a:r>
              <a:rPr lang="ru-RU" dirty="0" err="1"/>
              <a:t>товарів</a:t>
            </a:r>
            <a:r>
              <a:rPr lang="ru-RU" dirty="0"/>
              <a:t> і </a:t>
            </a:r>
            <a:r>
              <a:rPr lang="ru-RU" dirty="0" err="1"/>
              <a:t>рівня</a:t>
            </a:r>
            <a:r>
              <a:rPr lang="ru-RU" dirty="0"/>
              <a:t> ставки за кредит.</a:t>
            </a:r>
            <a:endParaRPr lang="uk-UA" dirty="0"/>
          </a:p>
        </p:txBody>
      </p:sp>
    </p:spTree>
    <p:extLst>
      <p:ext uri="{BB962C8B-B14F-4D97-AF65-F5344CB8AC3E}">
        <p14:creationId xmlns:p14="http://schemas.microsoft.com/office/powerpoint/2010/main" val="20965902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8C2B56E-4453-4049-B925-219EC2F53148}"/>
              </a:ext>
            </a:extLst>
          </p:cNvPr>
          <p:cNvSpPr txBox="1"/>
          <p:nvPr/>
        </p:nvSpPr>
        <p:spPr>
          <a:xfrm>
            <a:off x="786881" y="1234819"/>
            <a:ext cx="10618237" cy="4801314"/>
          </a:xfrm>
          <a:prstGeom prst="rect">
            <a:avLst/>
          </a:prstGeom>
          <a:noFill/>
        </p:spPr>
        <p:txBody>
          <a:bodyPr wrap="square">
            <a:spAutoFit/>
          </a:bodyPr>
          <a:lstStyle/>
          <a:p>
            <a:pPr algn="just"/>
            <a:r>
              <a:rPr lang="ru-RU" i="1" dirty="0" err="1"/>
              <a:t>Стаття</a:t>
            </a:r>
            <a:r>
              <a:rPr lang="ru-RU" i="1" dirty="0"/>
              <a:t> 11. </a:t>
            </a:r>
            <a:r>
              <a:rPr lang="ru-RU" i="1" dirty="0" err="1"/>
              <a:t>Втрата</a:t>
            </a:r>
            <a:r>
              <a:rPr lang="ru-RU" i="1" dirty="0"/>
              <a:t> </a:t>
            </a:r>
            <a:r>
              <a:rPr lang="ru-RU" i="1" dirty="0" err="1"/>
              <a:t>товарів</a:t>
            </a:r>
            <a:r>
              <a:rPr lang="ru-RU" i="1" dirty="0"/>
              <a:t> у межах норм природного </a:t>
            </a:r>
            <a:r>
              <a:rPr lang="ru-RU" i="1" dirty="0" err="1"/>
              <a:t>убутку</a:t>
            </a:r>
            <a:r>
              <a:rPr lang="ru-RU" i="1" dirty="0"/>
              <a:t> </a:t>
            </a:r>
            <a:r>
              <a:rPr lang="ru-RU" i="1" dirty="0" err="1"/>
              <a:t>під</a:t>
            </a:r>
            <a:r>
              <a:rPr lang="ru-RU" i="1" dirty="0"/>
              <a:t> час </a:t>
            </a:r>
            <a:r>
              <a:rPr lang="ru-RU" i="1" dirty="0" err="1"/>
              <a:t>перевезення</a:t>
            </a:r>
            <a:r>
              <a:rPr lang="ru-RU" i="1" dirty="0"/>
              <a:t>, </a:t>
            </a:r>
            <a:r>
              <a:rPr lang="ru-RU" i="1" dirty="0" err="1"/>
              <a:t>зберігання</a:t>
            </a:r>
            <a:r>
              <a:rPr lang="ru-RU" i="1" dirty="0"/>
              <a:t> та </a:t>
            </a:r>
            <a:r>
              <a:rPr lang="ru-RU" i="1" dirty="0" err="1"/>
              <a:t>реалізації</a:t>
            </a:r>
            <a:r>
              <a:rPr lang="ru-RU" i="1" dirty="0"/>
              <a:t>.</a:t>
            </a:r>
          </a:p>
          <a:p>
            <a:pPr algn="just"/>
            <a:r>
              <a:rPr lang="ru-RU" dirty="0" err="1"/>
              <a:t>Втрата</a:t>
            </a:r>
            <a:r>
              <a:rPr lang="ru-RU" dirty="0"/>
              <a:t> </a:t>
            </a:r>
            <a:r>
              <a:rPr lang="ru-RU" dirty="0" err="1"/>
              <a:t>товарів</a:t>
            </a:r>
            <a:r>
              <a:rPr lang="ru-RU" dirty="0"/>
              <a:t> </a:t>
            </a:r>
            <a:r>
              <a:rPr lang="ru-RU" dirty="0" err="1"/>
              <a:t>розраховується</a:t>
            </a:r>
            <a:r>
              <a:rPr lang="ru-RU" dirty="0"/>
              <a:t>, </a:t>
            </a:r>
            <a:r>
              <a:rPr lang="ru-RU" dirty="0" err="1"/>
              <a:t>виходячи</a:t>
            </a:r>
            <a:r>
              <a:rPr lang="ru-RU" dirty="0"/>
              <a:t> </a:t>
            </a:r>
            <a:r>
              <a:rPr lang="ru-RU" dirty="0" err="1"/>
              <a:t>із</a:t>
            </a:r>
            <a:r>
              <a:rPr lang="ru-RU" dirty="0"/>
              <a:t> </a:t>
            </a:r>
            <a:r>
              <a:rPr lang="ru-RU" dirty="0" err="1"/>
              <a:t>запланованих</a:t>
            </a:r>
            <a:r>
              <a:rPr lang="ru-RU" dirty="0"/>
              <a:t> </a:t>
            </a:r>
            <a:r>
              <a:rPr lang="ru-RU" dirty="0" err="1"/>
              <a:t>обсягів</a:t>
            </a:r>
            <a:r>
              <a:rPr lang="ru-RU" dirty="0"/>
              <a:t> продажу </a:t>
            </a:r>
            <a:r>
              <a:rPr lang="ru-RU" dirty="0" err="1"/>
              <a:t>окремих</a:t>
            </a:r>
            <a:r>
              <a:rPr lang="ru-RU" dirty="0"/>
              <a:t> </a:t>
            </a:r>
            <a:r>
              <a:rPr lang="ru-RU" dirty="0" err="1"/>
              <a:t>товарів</a:t>
            </a:r>
            <a:r>
              <a:rPr lang="ru-RU" dirty="0"/>
              <a:t> і </a:t>
            </a:r>
            <a:r>
              <a:rPr lang="ru-RU" dirty="0" err="1"/>
              <a:t>діючих</a:t>
            </a:r>
            <a:r>
              <a:rPr lang="ru-RU" dirty="0"/>
              <a:t> норм природного </a:t>
            </a:r>
            <a:r>
              <a:rPr lang="ru-RU" dirty="0" err="1"/>
              <a:t>убутку</a:t>
            </a:r>
            <a:r>
              <a:rPr lang="ru-RU" dirty="0"/>
              <a:t>, бою, </a:t>
            </a:r>
            <a:r>
              <a:rPr lang="ru-RU" dirty="0" err="1"/>
              <a:t>диференційованих</a:t>
            </a:r>
            <a:r>
              <a:rPr lang="ru-RU" dirty="0"/>
              <a:t> за товарами, сезонами і </a:t>
            </a:r>
            <a:r>
              <a:rPr lang="ru-RU" dirty="0" err="1"/>
              <a:t>територіальними</a:t>
            </a:r>
            <a:r>
              <a:rPr lang="ru-RU" dirty="0"/>
              <a:t> зонами. У </a:t>
            </a:r>
            <a:r>
              <a:rPr lang="ru-RU" dirty="0" err="1"/>
              <a:t>розрахунках</a:t>
            </a:r>
            <a:r>
              <a:rPr lang="ru-RU" dirty="0"/>
              <a:t> не </a:t>
            </a:r>
            <a:r>
              <a:rPr lang="ru-RU" dirty="0" err="1"/>
              <a:t>беруться</a:t>
            </a:r>
            <a:r>
              <a:rPr lang="ru-RU" dirty="0"/>
              <a:t> до </a:t>
            </a:r>
            <a:r>
              <a:rPr lang="ru-RU" dirty="0" err="1"/>
              <a:t>уваги</a:t>
            </a:r>
            <a:r>
              <a:rPr lang="ru-RU" dirty="0"/>
              <a:t> </a:t>
            </a:r>
            <a:r>
              <a:rPr lang="ru-RU" dirty="0" err="1"/>
              <a:t>обсяги</a:t>
            </a:r>
            <a:r>
              <a:rPr lang="ru-RU" dirty="0"/>
              <a:t> продажу </a:t>
            </a:r>
            <a:r>
              <a:rPr lang="ru-RU" dirty="0" err="1"/>
              <a:t>розфасованих</a:t>
            </a:r>
            <a:r>
              <a:rPr lang="ru-RU" dirty="0"/>
              <a:t> та </a:t>
            </a:r>
            <a:r>
              <a:rPr lang="ru-RU" dirty="0" err="1"/>
              <a:t>штучних</a:t>
            </a:r>
            <a:r>
              <a:rPr lang="ru-RU" dirty="0"/>
              <a:t> </a:t>
            </a:r>
            <a:r>
              <a:rPr lang="ru-RU" dirty="0" err="1"/>
              <a:t>товарів</a:t>
            </a:r>
            <a:r>
              <a:rPr lang="ru-RU" dirty="0"/>
              <a:t>, для </a:t>
            </a:r>
            <a:r>
              <a:rPr lang="ru-RU" dirty="0" err="1"/>
              <a:t>яких</a:t>
            </a:r>
            <a:r>
              <a:rPr lang="ru-RU" dirty="0"/>
              <a:t> </a:t>
            </a:r>
            <a:r>
              <a:rPr lang="ru-RU" dirty="0" err="1"/>
              <a:t>норми</a:t>
            </a:r>
            <a:r>
              <a:rPr lang="ru-RU" dirty="0"/>
              <a:t> природного </a:t>
            </a:r>
            <a:r>
              <a:rPr lang="ru-RU" dirty="0" err="1"/>
              <a:t>убутку</a:t>
            </a:r>
            <a:r>
              <a:rPr lang="ru-RU" dirty="0"/>
              <a:t> не </a:t>
            </a:r>
            <a:r>
              <a:rPr lang="ru-RU" dirty="0" err="1"/>
              <a:t>передбачаються</a:t>
            </a:r>
            <a:r>
              <a:rPr lang="ru-RU" dirty="0"/>
              <a:t>.</a:t>
            </a:r>
          </a:p>
          <a:p>
            <a:pPr algn="just"/>
            <a:endParaRPr lang="ru-RU" dirty="0"/>
          </a:p>
          <a:p>
            <a:pPr algn="just"/>
            <a:r>
              <a:rPr lang="ru-RU" i="1" dirty="0" err="1"/>
              <a:t>Стаття</a:t>
            </a:r>
            <a:r>
              <a:rPr lang="ru-RU" i="1" dirty="0"/>
              <a:t> 12. </a:t>
            </a:r>
            <a:r>
              <a:rPr lang="ru-RU" i="1" dirty="0" err="1"/>
              <a:t>Витрати</a:t>
            </a:r>
            <a:r>
              <a:rPr lang="ru-RU" i="1" dirty="0"/>
              <a:t> на тару.</a:t>
            </a:r>
          </a:p>
          <a:p>
            <a:pPr algn="just"/>
            <a:r>
              <a:rPr lang="ru-RU" dirty="0"/>
              <a:t>Для </a:t>
            </a:r>
            <a:r>
              <a:rPr lang="ru-RU" dirty="0" err="1"/>
              <a:t>визначення</a:t>
            </a:r>
            <a:r>
              <a:rPr lang="ru-RU" dirty="0"/>
              <a:t> </a:t>
            </a:r>
            <a:r>
              <a:rPr lang="ru-RU" dirty="0" err="1"/>
              <a:t>витрат</a:t>
            </a:r>
            <a:r>
              <a:rPr lang="ru-RU" dirty="0"/>
              <a:t> за </a:t>
            </a:r>
            <a:r>
              <a:rPr lang="ru-RU" dirty="0" err="1"/>
              <a:t>цією</a:t>
            </a:r>
            <a:r>
              <a:rPr lang="ru-RU" dirty="0"/>
              <a:t> </a:t>
            </a:r>
            <a:r>
              <a:rPr lang="ru-RU" dirty="0" err="1"/>
              <a:t>статтею</a:t>
            </a:r>
            <a:r>
              <a:rPr lang="ru-RU" dirty="0"/>
              <a:t> </a:t>
            </a:r>
            <a:r>
              <a:rPr lang="ru-RU" dirty="0" err="1"/>
              <a:t>розраховуються</a:t>
            </a:r>
            <a:r>
              <a:rPr lang="ru-RU" dirty="0"/>
              <a:t> </a:t>
            </a:r>
            <a:r>
              <a:rPr lang="ru-RU" dirty="0" err="1"/>
              <a:t>кількість</a:t>
            </a:r>
            <a:r>
              <a:rPr lang="ru-RU" dirty="0"/>
              <a:t> і </a:t>
            </a:r>
            <a:r>
              <a:rPr lang="ru-RU" dirty="0" err="1"/>
              <a:t>вартість</a:t>
            </a:r>
            <a:r>
              <a:rPr lang="ru-RU" dirty="0"/>
              <a:t> тари за видами (</a:t>
            </a:r>
            <a:r>
              <a:rPr lang="ru-RU" dirty="0" err="1"/>
              <a:t>мішки</a:t>
            </a:r>
            <a:r>
              <a:rPr lang="ru-RU" dirty="0"/>
              <a:t>, ящики, бочки, </a:t>
            </a:r>
            <a:r>
              <a:rPr lang="ru-RU" dirty="0" err="1"/>
              <a:t>бідони</a:t>
            </a:r>
            <a:r>
              <a:rPr lang="ru-RU" dirty="0"/>
              <a:t>, котки </a:t>
            </a:r>
            <a:r>
              <a:rPr lang="ru-RU" dirty="0" err="1"/>
              <a:t>тощо</a:t>
            </a:r>
            <a:r>
              <a:rPr lang="ru-RU" dirty="0"/>
              <a:t>) і сума </a:t>
            </a:r>
            <a:r>
              <a:rPr lang="ru-RU" dirty="0" err="1"/>
              <a:t>уцінки</a:t>
            </a:r>
            <a:r>
              <a:rPr lang="ru-RU" dirty="0"/>
              <a:t> </a:t>
            </a:r>
            <a:r>
              <a:rPr lang="ru-RU" dirty="0" err="1"/>
              <a:t>під</a:t>
            </a:r>
            <a:r>
              <a:rPr lang="ru-RU" dirty="0"/>
              <a:t> час </a:t>
            </a:r>
            <a:r>
              <a:rPr lang="ru-RU" dirty="0" err="1"/>
              <a:t>її</a:t>
            </a:r>
            <a:r>
              <a:rPr lang="ru-RU" dirty="0"/>
              <a:t> </a:t>
            </a:r>
            <a:r>
              <a:rPr lang="ru-RU" dirty="0" err="1"/>
              <a:t>повернення</a:t>
            </a:r>
            <a:r>
              <a:rPr lang="ru-RU" dirty="0"/>
              <a:t>. </a:t>
            </a:r>
            <a:r>
              <a:rPr lang="ru-RU" dirty="0" err="1"/>
              <a:t>Амортизація</a:t>
            </a:r>
            <a:r>
              <a:rPr lang="ru-RU" dirty="0"/>
              <a:t> </a:t>
            </a:r>
            <a:r>
              <a:rPr lang="ru-RU" dirty="0" err="1"/>
              <a:t>власної</a:t>
            </a:r>
            <a:r>
              <a:rPr lang="ru-RU" dirty="0"/>
              <a:t> </a:t>
            </a:r>
            <a:r>
              <a:rPr lang="ru-RU" dirty="0" err="1"/>
              <a:t>інвентарної</a:t>
            </a:r>
            <a:r>
              <a:rPr lang="ru-RU" dirty="0"/>
              <a:t> тари і тари-</a:t>
            </a:r>
            <a:r>
              <a:rPr lang="ru-RU" dirty="0" err="1"/>
              <a:t>обладнання</a:t>
            </a:r>
            <a:r>
              <a:rPr lang="ru-RU" dirty="0"/>
              <a:t> </a:t>
            </a:r>
            <a:r>
              <a:rPr lang="ru-RU" dirty="0" err="1"/>
              <a:t>розраховується</a:t>
            </a:r>
            <a:r>
              <a:rPr lang="ru-RU" dirty="0"/>
              <a:t> за </a:t>
            </a:r>
            <a:r>
              <a:rPr lang="ru-RU" dirty="0" err="1"/>
              <a:t>відповідними</a:t>
            </a:r>
            <a:r>
              <a:rPr lang="ru-RU" dirty="0"/>
              <a:t> нормами, а </a:t>
            </a:r>
            <a:r>
              <a:rPr lang="ru-RU" dirty="0" err="1"/>
              <a:t>багатооборотної</a:t>
            </a:r>
            <a:r>
              <a:rPr lang="ru-RU" dirty="0"/>
              <a:t> (</a:t>
            </a:r>
            <a:r>
              <a:rPr lang="ru-RU" dirty="0" err="1"/>
              <a:t>заставної</a:t>
            </a:r>
            <a:r>
              <a:rPr lang="ru-RU" dirty="0"/>
              <a:t>) тари - за </a:t>
            </a:r>
            <a:r>
              <a:rPr lang="ru-RU" dirty="0" err="1"/>
              <a:t>угодами</a:t>
            </a:r>
            <a:r>
              <a:rPr lang="ru-RU" dirty="0"/>
              <a:t> з </a:t>
            </a:r>
            <a:r>
              <a:rPr lang="ru-RU" dirty="0" err="1"/>
              <a:t>постачальниками</a:t>
            </a:r>
            <a:r>
              <a:rPr lang="ru-RU" dirty="0"/>
              <a:t>.</a:t>
            </a:r>
          </a:p>
          <a:p>
            <a:pPr algn="just"/>
            <a:r>
              <a:rPr lang="ru-RU" dirty="0" err="1"/>
              <a:t>Витрати</a:t>
            </a:r>
            <a:r>
              <a:rPr lang="ru-RU" dirty="0"/>
              <a:t> на ремонт </a:t>
            </a:r>
            <a:r>
              <a:rPr lang="ru-RU" dirty="0" err="1"/>
              <a:t>власної</a:t>
            </a:r>
            <a:r>
              <a:rPr lang="ru-RU" dirty="0"/>
              <a:t> </a:t>
            </a:r>
            <a:r>
              <a:rPr lang="ru-RU" dirty="0" err="1"/>
              <a:t>інвентарної</a:t>
            </a:r>
            <a:r>
              <a:rPr lang="ru-RU" dirty="0"/>
              <a:t> тари та тари-</a:t>
            </a:r>
            <a:r>
              <a:rPr lang="ru-RU" dirty="0" err="1"/>
              <a:t>обладнання</a:t>
            </a:r>
            <a:r>
              <a:rPr lang="ru-RU" dirty="0"/>
              <a:t>, </a:t>
            </a:r>
            <a:r>
              <a:rPr lang="ru-RU" dirty="0" err="1"/>
              <a:t>перевезення</a:t>
            </a:r>
            <a:r>
              <a:rPr lang="ru-RU" dirty="0"/>
              <a:t> </a:t>
            </a:r>
            <a:r>
              <a:rPr lang="ru-RU" dirty="0" err="1"/>
              <a:t>її</a:t>
            </a:r>
            <a:r>
              <a:rPr lang="ru-RU" dirty="0"/>
              <a:t> на </a:t>
            </a:r>
            <a:r>
              <a:rPr lang="ru-RU" dirty="0" err="1"/>
              <a:t>склади</a:t>
            </a:r>
            <a:r>
              <a:rPr lang="ru-RU" dirty="0"/>
              <a:t> </a:t>
            </a:r>
            <a:r>
              <a:rPr lang="ru-RU" dirty="0" err="1"/>
              <a:t>постачальників</a:t>
            </a:r>
            <a:r>
              <a:rPr lang="ru-RU" dirty="0"/>
              <a:t>, </a:t>
            </a:r>
            <a:r>
              <a:rPr lang="ru-RU" dirty="0" err="1"/>
              <a:t>тарозбиральні</a:t>
            </a:r>
            <a:r>
              <a:rPr lang="ru-RU" dirty="0"/>
              <a:t> та </a:t>
            </a:r>
            <a:r>
              <a:rPr lang="ru-RU" dirty="0" err="1"/>
              <a:t>тароремонтні</a:t>
            </a:r>
            <a:r>
              <a:rPr lang="ru-RU" dirty="0"/>
              <a:t> </a:t>
            </a:r>
            <a:r>
              <a:rPr lang="ru-RU" dirty="0" err="1"/>
              <a:t>підприємства</a:t>
            </a:r>
            <a:r>
              <a:rPr lang="ru-RU" dirty="0"/>
              <a:t> </a:t>
            </a:r>
            <a:r>
              <a:rPr lang="ru-RU" dirty="0" err="1"/>
              <a:t>розраховуються</a:t>
            </a:r>
            <a:r>
              <a:rPr lang="ru-RU" dirty="0"/>
              <a:t>, </a:t>
            </a:r>
            <a:r>
              <a:rPr lang="ru-RU" dirty="0" err="1"/>
              <a:t>виходячи</a:t>
            </a:r>
            <a:r>
              <a:rPr lang="ru-RU" dirty="0"/>
              <a:t> з </a:t>
            </a:r>
            <a:r>
              <a:rPr lang="ru-RU" dirty="0" err="1"/>
              <a:t>обсягу</a:t>
            </a:r>
            <a:r>
              <a:rPr lang="ru-RU" dirty="0"/>
              <a:t> </a:t>
            </a:r>
            <a:r>
              <a:rPr lang="ru-RU" dirty="0" err="1"/>
              <a:t>ремонтів</a:t>
            </a:r>
            <a:r>
              <a:rPr lang="ru-RU" dirty="0"/>
              <a:t>, </a:t>
            </a:r>
            <a:r>
              <a:rPr lang="ru-RU" dirty="0" err="1"/>
              <a:t>перевезень</a:t>
            </a:r>
            <a:r>
              <a:rPr lang="ru-RU" dirty="0"/>
              <a:t>, </a:t>
            </a:r>
            <a:r>
              <a:rPr lang="ru-RU" dirty="0" err="1"/>
              <a:t>розцінок</a:t>
            </a:r>
            <a:r>
              <a:rPr lang="ru-RU" dirty="0"/>
              <a:t> і </a:t>
            </a:r>
            <a:r>
              <a:rPr lang="ru-RU" dirty="0" err="1"/>
              <a:t>тарифів</a:t>
            </a:r>
            <a:r>
              <a:rPr lang="ru-RU" dirty="0"/>
              <a:t> на </a:t>
            </a:r>
            <a:r>
              <a:rPr lang="ru-RU" dirty="0" err="1"/>
              <a:t>ремонтні</a:t>
            </a:r>
            <a:r>
              <a:rPr lang="ru-RU" dirty="0"/>
              <a:t> </a:t>
            </a:r>
            <a:r>
              <a:rPr lang="ru-RU" dirty="0" err="1"/>
              <a:t>роботи</a:t>
            </a:r>
            <a:r>
              <a:rPr lang="ru-RU" dirty="0"/>
              <a:t> та </a:t>
            </a:r>
            <a:r>
              <a:rPr lang="ru-RU" dirty="0" err="1"/>
              <a:t>перевезення</a:t>
            </a:r>
            <a:r>
              <a:rPr lang="ru-RU" dirty="0"/>
              <a:t> </a:t>
            </a:r>
            <a:r>
              <a:rPr lang="ru-RU" dirty="0" err="1"/>
              <a:t>відповідними</a:t>
            </a:r>
            <a:r>
              <a:rPr lang="ru-RU" dirty="0"/>
              <a:t> видами транспорту. До </a:t>
            </a:r>
            <a:r>
              <a:rPr lang="ru-RU" dirty="0" err="1"/>
              <a:t>зазначених</a:t>
            </a:r>
            <a:r>
              <a:rPr lang="ru-RU" dirty="0"/>
              <a:t> </a:t>
            </a:r>
            <a:r>
              <a:rPr lang="ru-RU" dirty="0" err="1"/>
              <a:t>витрат</a:t>
            </a:r>
            <a:r>
              <a:rPr lang="ru-RU" dirty="0"/>
              <a:t> </a:t>
            </a:r>
            <a:r>
              <a:rPr lang="ru-RU" dirty="0" err="1"/>
              <a:t>відноситься</a:t>
            </a:r>
            <a:r>
              <a:rPr lang="ru-RU" dirty="0"/>
              <a:t> </a:t>
            </a:r>
            <a:r>
              <a:rPr lang="ru-RU" dirty="0" err="1"/>
              <a:t>заробітна</a:t>
            </a:r>
            <a:r>
              <a:rPr lang="ru-RU" dirty="0"/>
              <a:t> плата </a:t>
            </a:r>
            <a:r>
              <a:rPr lang="ru-RU" dirty="0" err="1"/>
              <a:t>штатних</a:t>
            </a:r>
            <a:r>
              <a:rPr lang="ru-RU" dirty="0"/>
              <a:t> та </a:t>
            </a:r>
            <a:r>
              <a:rPr lang="ru-RU" dirty="0" err="1"/>
              <a:t>позаштатних</a:t>
            </a:r>
            <a:r>
              <a:rPr lang="ru-RU" dirty="0"/>
              <a:t> </a:t>
            </a:r>
            <a:r>
              <a:rPr lang="ru-RU" dirty="0" err="1"/>
              <a:t>робітників</a:t>
            </a:r>
            <a:r>
              <a:rPr lang="ru-RU" dirty="0"/>
              <a:t>, </a:t>
            </a:r>
            <a:r>
              <a:rPr lang="ru-RU" dirty="0" err="1"/>
              <a:t>вантажників</a:t>
            </a:r>
            <a:r>
              <a:rPr lang="ru-RU" dirty="0"/>
              <a:t>.</a:t>
            </a:r>
            <a:endParaRPr lang="uk-UA" dirty="0"/>
          </a:p>
        </p:txBody>
      </p:sp>
    </p:spTree>
    <p:extLst>
      <p:ext uri="{BB962C8B-B14F-4D97-AF65-F5344CB8AC3E}">
        <p14:creationId xmlns:p14="http://schemas.microsoft.com/office/powerpoint/2010/main" val="20201235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975790B-A7DA-4E72-BB2F-9AC3A12EDEF2}"/>
              </a:ext>
            </a:extLst>
          </p:cNvPr>
          <p:cNvSpPr txBox="1"/>
          <p:nvPr/>
        </p:nvSpPr>
        <p:spPr>
          <a:xfrm>
            <a:off x="670249" y="1443841"/>
            <a:ext cx="10851502" cy="3970318"/>
          </a:xfrm>
          <a:prstGeom prst="rect">
            <a:avLst/>
          </a:prstGeom>
          <a:noFill/>
        </p:spPr>
        <p:txBody>
          <a:bodyPr wrap="square">
            <a:spAutoFit/>
          </a:bodyPr>
          <a:lstStyle/>
          <a:p>
            <a:pPr algn="just"/>
            <a:r>
              <a:rPr lang="uk-UA" i="1" dirty="0"/>
              <a:t>Стаття 13. Відрахування на соціальні заходи.</a:t>
            </a:r>
          </a:p>
          <a:p>
            <a:pPr algn="just"/>
            <a:r>
              <a:rPr lang="uk-UA" dirty="0"/>
              <a:t>Витрати за цією статтею визначаються, виходячи з обсягів відрахувань на соціальні заходи за встановленими законодавством нормами.</a:t>
            </a:r>
          </a:p>
          <a:p>
            <a:pPr algn="just"/>
            <a:endParaRPr lang="uk-UA" dirty="0"/>
          </a:p>
          <a:p>
            <a:pPr algn="just"/>
            <a:r>
              <a:rPr lang="uk-UA" i="1" dirty="0"/>
              <a:t>Стаття 14. Витрати на страхування майна.</a:t>
            </a:r>
          </a:p>
          <a:p>
            <a:pPr algn="just"/>
            <a:r>
              <a:rPr lang="uk-UA" dirty="0"/>
              <a:t>Витрати за цією статтею визначаються, виходячи з вартості майна підприємства торгівлі, що підлягає страхуванню та розмірів страхових тарифів (</a:t>
            </a:r>
            <a:r>
              <a:rPr lang="uk-UA" dirty="0" err="1"/>
              <a:t>середньоринкових</a:t>
            </a:r>
            <a:r>
              <a:rPr lang="uk-UA" dirty="0"/>
              <a:t> або визначеного страховика).</a:t>
            </a:r>
          </a:p>
          <a:p>
            <a:pPr algn="just"/>
            <a:endParaRPr lang="uk-UA" dirty="0"/>
          </a:p>
          <a:p>
            <a:pPr algn="just"/>
            <a:r>
              <a:rPr lang="uk-UA" i="1" dirty="0"/>
              <a:t>Стаття 15. Інші витрати.</a:t>
            </a:r>
          </a:p>
          <a:p>
            <a:pPr algn="just"/>
            <a:r>
              <a:rPr lang="uk-UA" dirty="0"/>
              <a:t>Інші витрати, що не включені до вищезазначених статей, плануються за елементами витрат з урахуванням специфічних особливостей кожного їх виду. Зокрема витрати, пов'язані із забезпеченням нормальних умов праці і додержанням правил технічної безпеки праці, а</a:t>
            </a:r>
          </a:p>
          <a:p>
            <a:pPr algn="just"/>
            <a:r>
              <a:rPr lang="uk-UA" dirty="0"/>
              <a:t>розраховуються згідно з кошторисом витрат на відповідні заходи.</a:t>
            </a:r>
          </a:p>
        </p:txBody>
      </p:sp>
    </p:spTree>
    <p:extLst>
      <p:ext uri="{BB962C8B-B14F-4D97-AF65-F5344CB8AC3E}">
        <p14:creationId xmlns:p14="http://schemas.microsoft.com/office/powerpoint/2010/main" val="41778203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5B0B860-CE7B-4A50-B878-61C17CE7DCCF}"/>
              </a:ext>
            </a:extLst>
          </p:cNvPr>
          <p:cNvSpPr txBox="1"/>
          <p:nvPr/>
        </p:nvSpPr>
        <p:spPr>
          <a:xfrm>
            <a:off x="1057469" y="2274838"/>
            <a:ext cx="10077061" cy="1754326"/>
          </a:xfrm>
          <a:prstGeom prst="rect">
            <a:avLst/>
          </a:prstGeom>
          <a:noFill/>
        </p:spPr>
        <p:txBody>
          <a:bodyPr wrap="square">
            <a:spAutoFit/>
          </a:bodyPr>
          <a:lstStyle/>
          <a:p>
            <a:pPr algn="just"/>
            <a:r>
              <a:rPr lang="uk-UA" dirty="0"/>
              <a:t>Більш простим та поширеним є використання </a:t>
            </a:r>
            <a:r>
              <a:rPr lang="uk-UA" b="1" dirty="0" err="1"/>
              <a:t>факторно</a:t>
            </a:r>
            <a:r>
              <a:rPr lang="uk-UA" b="1" dirty="0"/>
              <a:t>-аналітичного методу </a:t>
            </a:r>
            <a:r>
              <a:rPr lang="uk-UA" dirty="0"/>
              <a:t>оцінки планового розміру витрат торговельного підприємства. Розрахунок загальної суми витрат обігу </a:t>
            </a:r>
            <a:r>
              <a:rPr lang="uk-UA" dirty="0" err="1"/>
              <a:t>факторно</a:t>
            </a:r>
            <a:r>
              <a:rPr lang="uk-UA" dirty="0"/>
              <a:t>-аналітичним методом (або економіко-статистичним методом) базується на визначенні їх суми, виходячи з рівня змінних та обсягу умовно-</a:t>
            </a:r>
          </a:p>
          <a:p>
            <a:pPr algn="just"/>
            <a:r>
              <a:rPr lang="uk-UA" dirty="0"/>
              <a:t>постійних витрат, які фактично склалися в звітному періоді з урахуванням впливу на їх розмір окремих факторів, що будуть мати місце в плановому періоді.</a:t>
            </a:r>
          </a:p>
        </p:txBody>
      </p:sp>
    </p:spTree>
    <p:extLst>
      <p:ext uri="{BB962C8B-B14F-4D97-AF65-F5344CB8AC3E}">
        <p14:creationId xmlns:p14="http://schemas.microsoft.com/office/powerpoint/2010/main" val="30762685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FB2E445-1DA6-4AF3-AC79-62A125712671}"/>
              </a:ext>
            </a:extLst>
          </p:cNvPr>
          <p:cNvSpPr txBox="1"/>
          <p:nvPr/>
        </p:nvSpPr>
        <p:spPr>
          <a:xfrm>
            <a:off x="1066800" y="2413337"/>
            <a:ext cx="10058400" cy="2031325"/>
          </a:xfrm>
          <a:prstGeom prst="rect">
            <a:avLst/>
          </a:prstGeom>
          <a:noFill/>
        </p:spPr>
        <p:txBody>
          <a:bodyPr wrap="square">
            <a:spAutoFit/>
          </a:bodyPr>
          <a:lstStyle/>
          <a:p>
            <a:pPr algn="just"/>
            <a:r>
              <a:rPr lang="uk-UA" dirty="0"/>
              <a:t>Розробка плану витрат обігу на базі використання </a:t>
            </a:r>
            <a:r>
              <a:rPr lang="uk-UA" b="1" dirty="0"/>
              <a:t>економіко-математичних методів </a:t>
            </a:r>
            <a:r>
              <a:rPr lang="uk-UA" dirty="0"/>
              <a:t>передбачає встановлення та формалізацію залежності між розміром витрат обігу та обсягом окремих факторів. Використання розробленої економіко-математичної </a:t>
            </a:r>
            <a:r>
              <a:rPr lang="uk-UA" dirty="0" err="1"/>
              <a:t>трендової</a:t>
            </a:r>
            <a:r>
              <a:rPr lang="uk-UA" dirty="0"/>
              <a:t> або корелятивно-регресивної моделі на плановий період дає змогу визначити прогнозне значення витрат обігу залежно від часу або зміни факторів, які очікуються на базі використання комп'ютерної технології обробки інформації в оболонці </a:t>
            </a:r>
            <a:r>
              <a:rPr lang="en-US" dirty="0"/>
              <a:t>EXCEL </a:t>
            </a:r>
            <a:r>
              <a:rPr lang="uk-UA" dirty="0"/>
              <a:t>за допомогою стандартної функції ТРЕНД (</a:t>
            </a:r>
            <a:r>
              <a:rPr lang="en-US" dirty="0"/>
              <a:t>TREWD).</a:t>
            </a:r>
            <a:endParaRPr lang="uk-UA" dirty="0"/>
          </a:p>
        </p:txBody>
      </p:sp>
    </p:spTree>
    <p:extLst>
      <p:ext uri="{BB962C8B-B14F-4D97-AF65-F5344CB8AC3E}">
        <p14:creationId xmlns:p14="http://schemas.microsoft.com/office/powerpoint/2010/main" val="27069907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2E918A9-AA74-443E-8EE3-6ABF2AF96351}"/>
              </a:ext>
            </a:extLst>
          </p:cNvPr>
          <p:cNvSpPr txBox="1"/>
          <p:nvPr/>
        </p:nvSpPr>
        <p:spPr>
          <a:xfrm>
            <a:off x="1480846" y="2551837"/>
            <a:ext cx="9230308" cy="1754326"/>
          </a:xfrm>
          <a:prstGeom prst="rect">
            <a:avLst/>
          </a:prstGeom>
          <a:noFill/>
        </p:spPr>
        <p:txBody>
          <a:bodyPr wrap="square">
            <a:spAutoFit/>
          </a:bodyPr>
          <a:lstStyle/>
          <a:p>
            <a:pPr algn="just"/>
            <a:r>
              <a:rPr lang="uk-UA" dirty="0"/>
              <a:t>Використання </a:t>
            </a:r>
            <a:r>
              <a:rPr lang="uk-UA" b="1" dirty="0"/>
              <a:t>багатоваріантних планових розрахунків</a:t>
            </a:r>
            <a:r>
              <a:rPr lang="uk-UA" dirty="0"/>
              <a:t> витрат обігу може проводитися шляхом комп'ютерного імітаційного моделювання. Стандартна функція імітації комп'ютерного імітаційного моделювання, оболонки </a:t>
            </a:r>
            <a:r>
              <a:rPr lang="en-US" dirty="0"/>
              <a:t>EXCEL  </a:t>
            </a:r>
            <a:r>
              <a:rPr lang="uk-UA" dirty="0"/>
              <a:t>дає можливість розробляти варіанти плану витрат обігу на основі зміни окремих факторів (обсягу товарообороту, чисельності працюючих, розміру основних фондів, товарно-матеріальних запасів та інших факторів).</a:t>
            </a:r>
          </a:p>
        </p:txBody>
      </p:sp>
    </p:spTree>
    <p:extLst>
      <p:ext uri="{BB962C8B-B14F-4D97-AF65-F5344CB8AC3E}">
        <p14:creationId xmlns:p14="http://schemas.microsoft.com/office/powerpoint/2010/main" val="37146880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0D9A83-1AD7-4036-BD83-CFC103838FFB}"/>
              </a:ext>
            </a:extLst>
          </p:cNvPr>
          <p:cNvSpPr txBox="1"/>
          <p:nvPr/>
        </p:nvSpPr>
        <p:spPr>
          <a:xfrm>
            <a:off x="1365379" y="2551837"/>
            <a:ext cx="9461241" cy="1754326"/>
          </a:xfrm>
          <a:prstGeom prst="rect">
            <a:avLst/>
          </a:prstGeom>
          <a:noFill/>
        </p:spPr>
        <p:txBody>
          <a:bodyPr wrap="square">
            <a:spAutoFit/>
          </a:bodyPr>
          <a:lstStyle/>
          <a:p>
            <a:pPr algn="just"/>
            <a:r>
              <a:rPr lang="uk-UA" dirty="0"/>
              <a:t>У процесі планування витрат обігу підприємства може бути здійснена також </a:t>
            </a:r>
            <a:r>
              <a:rPr lang="uk-UA" b="1" dirty="0"/>
              <a:t>розробка та реалізація оптимізаційних задач. </a:t>
            </a:r>
            <a:r>
              <a:rPr lang="uk-UA" dirty="0"/>
              <a:t>Розв'язання цих задач може забезпечувати оптимальний підбір асортиментної структури товарообороту його складу, ресурсного потенціалу підприємства, за якого з урахуванням інших існуючих обмежень і вимог забезпечується мінімізація витрат обігу або їх дотримання на певному рівні.</a:t>
            </a:r>
          </a:p>
        </p:txBody>
      </p:sp>
    </p:spTree>
    <p:extLst>
      <p:ext uri="{BB962C8B-B14F-4D97-AF65-F5344CB8AC3E}">
        <p14:creationId xmlns:p14="http://schemas.microsoft.com/office/powerpoint/2010/main" val="2454418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9D3095F-5F93-4CD8-ABFE-A72ED418480F}"/>
              </a:ext>
            </a:extLst>
          </p:cNvPr>
          <p:cNvSpPr txBox="1"/>
          <p:nvPr/>
        </p:nvSpPr>
        <p:spPr>
          <a:xfrm>
            <a:off x="1268963" y="1443841"/>
            <a:ext cx="9209315" cy="3970318"/>
          </a:xfrm>
          <a:prstGeom prst="rect">
            <a:avLst/>
          </a:prstGeom>
          <a:noFill/>
        </p:spPr>
        <p:txBody>
          <a:bodyPr wrap="square">
            <a:spAutoFit/>
          </a:bodyPr>
          <a:lstStyle/>
          <a:p>
            <a:r>
              <a:rPr lang="uk-UA" b="1" dirty="0"/>
              <a:t>До факторів зовнішнього середовища функціонування підприємства (загальноекономічні фактори) належать:</a:t>
            </a:r>
          </a:p>
          <a:p>
            <a:endParaRPr lang="uk-UA" b="1" dirty="0"/>
          </a:p>
          <a:p>
            <a:r>
              <a:rPr lang="uk-UA" b="1" dirty="0"/>
              <a:t>1. Стан ринків факторів виробництва. </a:t>
            </a:r>
            <a:r>
              <a:rPr lang="uk-UA" dirty="0"/>
              <a:t>Вплив цього фактору на</a:t>
            </a:r>
          </a:p>
          <a:p>
            <a:r>
              <a:rPr lang="uk-UA" dirty="0"/>
              <a:t>витрати обігу торговельного підприємства пов'язаний:</a:t>
            </a:r>
          </a:p>
          <a:p>
            <a:r>
              <a:rPr lang="uk-UA" dirty="0"/>
              <a:t>а) з формуванням його матеріально-технічної бази, що визначає</a:t>
            </a:r>
          </a:p>
          <a:p>
            <a:r>
              <a:rPr lang="uk-UA" dirty="0"/>
              <a:t>прогресивність торговельно-технологічних процесів та їх економічність;</a:t>
            </a:r>
          </a:p>
          <a:p>
            <a:r>
              <a:rPr lang="uk-UA" dirty="0"/>
              <a:t>б) з оптимізацією структури ресурсного потенціалу торговельного</a:t>
            </a:r>
          </a:p>
          <a:p>
            <a:r>
              <a:rPr lang="uk-UA" dirty="0"/>
              <a:t>підприємства, що зрештою визначає тенденції в змінах експлуатаційних витрат, дає можливість мобілізувати резерви скорочення непродуктивних витрат;</a:t>
            </a:r>
          </a:p>
          <a:p>
            <a:r>
              <a:rPr lang="uk-UA" dirty="0"/>
              <a:t>в) з формуванням рівня витрат на оплату послуг сторонніх організацій і матеріальних ресурсів, що забезпечують функціонування торговельного підприємства.</a:t>
            </a:r>
          </a:p>
        </p:txBody>
      </p:sp>
    </p:spTree>
    <p:extLst>
      <p:ext uri="{BB962C8B-B14F-4D97-AF65-F5344CB8AC3E}">
        <p14:creationId xmlns:p14="http://schemas.microsoft.com/office/powerpoint/2010/main" val="1903479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98FB8A-C7FE-48A1-B239-4ADDEFB26E0C}"/>
              </a:ext>
            </a:extLst>
          </p:cNvPr>
          <p:cNvSpPr txBox="1"/>
          <p:nvPr/>
        </p:nvSpPr>
        <p:spPr>
          <a:xfrm>
            <a:off x="1371600" y="1370342"/>
            <a:ext cx="9078686" cy="3416320"/>
          </a:xfrm>
          <a:prstGeom prst="rect">
            <a:avLst/>
          </a:prstGeom>
          <a:noFill/>
        </p:spPr>
        <p:txBody>
          <a:bodyPr wrap="square">
            <a:spAutoFit/>
          </a:bodyPr>
          <a:lstStyle/>
          <a:p>
            <a:r>
              <a:rPr lang="ru-RU" b="1" dirty="0"/>
              <a:t>2. </a:t>
            </a:r>
            <a:r>
              <a:rPr lang="ru-RU" b="1" dirty="0" err="1"/>
              <a:t>Кон'юнктура</a:t>
            </a:r>
            <a:r>
              <a:rPr lang="ru-RU" b="1" dirty="0"/>
              <a:t> </a:t>
            </a:r>
            <a:r>
              <a:rPr lang="ru-RU" b="1" dirty="0" err="1"/>
              <a:t>споживчого</a:t>
            </a:r>
            <a:r>
              <a:rPr lang="ru-RU" b="1" dirty="0"/>
              <a:t> ринку. </a:t>
            </a:r>
            <a:r>
              <a:rPr lang="ru-RU" dirty="0"/>
              <a:t>Даний фактор </a:t>
            </a:r>
            <a:r>
              <a:rPr lang="ru-RU" dirty="0" err="1"/>
              <a:t>визначає</a:t>
            </a:r>
            <a:r>
              <a:rPr lang="ru-RU" dirty="0"/>
              <a:t>:</a:t>
            </a:r>
          </a:p>
          <a:p>
            <a:endParaRPr lang="uk-UA" dirty="0"/>
          </a:p>
          <a:p>
            <a:pPr algn="just"/>
            <a:r>
              <a:rPr lang="uk-UA" dirty="0"/>
              <a:t>	з одного боку, можливості розвитку товарообороту підприємства, а відповідно, і формування середнього рівня витрат обігу, (Так, за сприятливої кон'юнктури, збільшення обсягів реалізації рівень витрат обігу за інших рівних умов має тенденцію до зниження, а при несприятливій — призводить до зменшення обсягу товарообороту і викликає зростання </a:t>
            </a:r>
            <a:r>
              <a:rPr lang="uk-UA" dirty="0" err="1"/>
              <a:t>витратомісткості</a:t>
            </a:r>
            <a:r>
              <a:rPr lang="uk-UA" dirty="0"/>
              <a:t> його здійснення);</a:t>
            </a:r>
          </a:p>
          <a:p>
            <a:pPr algn="just"/>
            <a:r>
              <a:rPr lang="uk-UA" dirty="0"/>
              <a:t>	</a:t>
            </a:r>
          </a:p>
          <a:p>
            <a:pPr algn="just"/>
            <a:r>
              <a:rPr lang="uk-UA" dirty="0"/>
              <a:t>	з іншого боку, стан ринку споживчих товарів, збалансованість зростання рівня конкуренції викликає необхідність збільшення витрат, пов'язаних із забезпеченням необхідного рівня торговельного обслуговування покупців.</a:t>
            </a:r>
          </a:p>
        </p:txBody>
      </p:sp>
    </p:spTree>
    <p:extLst>
      <p:ext uri="{BB962C8B-B14F-4D97-AF65-F5344CB8AC3E}">
        <p14:creationId xmlns:p14="http://schemas.microsoft.com/office/powerpoint/2010/main" val="3629061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D1F5F46-AA4D-4C49-BE31-9B70C824B23F}"/>
              </a:ext>
            </a:extLst>
          </p:cNvPr>
          <p:cNvSpPr txBox="1"/>
          <p:nvPr/>
        </p:nvSpPr>
        <p:spPr>
          <a:xfrm>
            <a:off x="1604865" y="1859339"/>
            <a:ext cx="9293289" cy="3139321"/>
          </a:xfrm>
          <a:prstGeom prst="rect">
            <a:avLst/>
          </a:prstGeom>
          <a:noFill/>
        </p:spPr>
        <p:txBody>
          <a:bodyPr wrap="square">
            <a:spAutoFit/>
          </a:bodyPr>
          <a:lstStyle/>
          <a:p>
            <a:pPr algn="just"/>
            <a:r>
              <a:rPr lang="uk-UA" b="1" dirty="0"/>
              <a:t>3. Стан економіки країни в цілому: </a:t>
            </a:r>
            <a:r>
              <a:rPr lang="uk-UA" dirty="0"/>
              <a:t>стадія циклу економічного розвитку, макроекономічна збалансованість, інвестиційний клімат, рівень інфляційних очікувань тощо.</a:t>
            </a:r>
          </a:p>
          <a:p>
            <a:pPr algn="just"/>
            <a:endParaRPr lang="uk-UA" dirty="0"/>
          </a:p>
          <a:p>
            <a:pPr algn="just"/>
            <a:r>
              <a:rPr lang="ru-RU" b="1" dirty="0"/>
              <a:t>4. </a:t>
            </a:r>
            <a:r>
              <a:rPr lang="ru-RU" b="1" dirty="0" err="1"/>
              <a:t>Механізм</a:t>
            </a:r>
            <a:r>
              <a:rPr lang="ru-RU" b="1" dirty="0"/>
              <a:t> державного </a:t>
            </a:r>
            <a:r>
              <a:rPr lang="ru-RU" b="1" dirty="0" err="1"/>
              <a:t>регулювання</a:t>
            </a:r>
            <a:r>
              <a:rPr lang="ru-RU" b="1" dirty="0"/>
              <a:t> </a:t>
            </a:r>
            <a:r>
              <a:rPr lang="ru-RU" b="1" dirty="0" err="1"/>
              <a:t>торговельно-господарської</a:t>
            </a:r>
            <a:r>
              <a:rPr lang="ru-RU" b="1" dirty="0"/>
              <a:t> </a:t>
            </a:r>
            <a:r>
              <a:rPr lang="ru-RU" b="1" dirty="0" err="1"/>
              <a:t>діяльності</a:t>
            </a:r>
            <a:r>
              <a:rPr lang="ru-RU" b="1" dirty="0"/>
              <a:t>.</a:t>
            </a:r>
          </a:p>
          <a:p>
            <a:pPr algn="just"/>
            <a:r>
              <a:rPr lang="uk-UA" dirty="0"/>
              <a:t>Цей фактор впливає на витрати обігу торговельного підприємства через механізм ціноутворення, оподаткування (обов'язкові платежі і податки у складі витрат обігу), митне регулювання, соціальні гарантії тощо.</a:t>
            </a:r>
          </a:p>
          <a:p>
            <a:pPr algn="just"/>
            <a:endParaRPr lang="uk-UA" dirty="0"/>
          </a:p>
          <a:p>
            <a:pPr algn="just"/>
            <a:r>
              <a:rPr lang="uk-UA" dirty="0"/>
              <a:t>Фактори цієї групи не залежать від діяльності торговельного підприємства, але повинні враховуватися з метою мінімізації їх негативного впливу на витрати.</a:t>
            </a:r>
          </a:p>
        </p:txBody>
      </p:sp>
    </p:spTree>
    <p:extLst>
      <p:ext uri="{BB962C8B-B14F-4D97-AF65-F5344CB8AC3E}">
        <p14:creationId xmlns:p14="http://schemas.microsoft.com/office/powerpoint/2010/main" val="2762373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B135CE3-362A-44CC-9016-6CDD1049B529}"/>
              </a:ext>
            </a:extLst>
          </p:cNvPr>
          <p:cNvSpPr txBox="1"/>
          <p:nvPr/>
        </p:nvSpPr>
        <p:spPr>
          <a:xfrm>
            <a:off x="1819470" y="1525470"/>
            <a:ext cx="9358604" cy="3139321"/>
          </a:xfrm>
          <a:prstGeom prst="rect">
            <a:avLst/>
          </a:prstGeom>
          <a:noFill/>
        </p:spPr>
        <p:txBody>
          <a:bodyPr wrap="square">
            <a:spAutoFit/>
          </a:bodyPr>
          <a:lstStyle/>
          <a:p>
            <a:pPr algn="just"/>
            <a:r>
              <a:rPr lang="uk-UA" b="1" dirty="0"/>
              <a:t>До факторів внутрішнього середовища </a:t>
            </a:r>
            <a:r>
              <a:rPr lang="uk-UA" dirty="0"/>
              <a:t>функціонування торговельного підприємства, що визначають розмір і рівень його витрат, належать:</a:t>
            </a:r>
          </a:p>
          <a:p>
            <a:endParaRPr lang="uk-UA" dirty="0"/>
          </a:p>
          <a:p>
            <a:pPr marL="342900" indent="-342900">
              <a:buAutoNum type="arabicPeriod"/>
            </a:pPr>
            <a:r>
              <a:rPr lang="uk-UA" b="1" dirty="0"/>
              <a:t>Обсяг товарообороту підприємства.</a:t>
            </a:r>
          </a:p>
          <a:p>
            <a:pPr algn="just"/>
            <a:r>
              <a:rPr lang="uk-UA" dirty="0"/>
              <a:t>Збільшення обсягу товарообороту підприємства викликає зростання загального розміру витрат обігу і передбачає збільшення фінансових ресурсів, необхідних для їх фінансування. Водночас збільшення обсягів товарообороту є найважливішим фактором зниження рівня витрат обігу. За інших рівних умов, при зростанні товарообороту забезпечується зниження рівня умовно-постійних витрат підприємства, які обумовлюють і зниження рівня</a:t>
            </a:r>
          </a:p>
          <a:p>
            <a:pPr algn="just"/>
            <a:r>
              <a:rPr lang="uk-UA" dirty="0"/>
              <a:t>загальних витрат.</a:t>
            </a:r>
          </a:p>
        </p:txBody>
      </p:sp>
    </p:spTree>
    <p:extLst>
      <p:ext uri="{BB962C8B-B14F-4D97-AF65-F5344CB8AC3E}">
        <p14:creationId xmlns:p14="http://schemas.microsoft.com/office/powerpoint/2010/main" val="1723643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B7ABDB2-B33C-4151-8314-9B3C1D2AE354}"/>
              </a:ext>
            </a:extLst>
          </p:cNvPr>
          <p:cNvSpPr txBox="1"/>
          <p:nvPr/>
        </p:nvSpPr>
        <p:spPr>
          <a:xfrm>
            <a:off x="1996751" y="1886760"/>
            <a:ext cx="7681426" cy="2862322"/>
          </a:xfrm>
          <a:prstGeom prst="rect">
            <a:avLst/>
          </a:prstGeom>
          <a:noFill/>
        </p:spPr>
        <p:txBody>
          <a:bodyPr wrap="square">
            <a:spAutoFit/>
          </a:bodyPr>
          <a:lstStyle/>
          <a:p>
            <a:r>
              <a:rPr lang="uk-UA" b="1" dirty="0"/>
              <a:t>2. Склад товарообороту.</a:t>
            </a:r>
          </a:p>
          <a:p>
            <a:pPr algn="just"/>
            <a:r>
              <a:rPr lang="uk-UA" dirty="0"/>
              <a:t>Розмір витрат на надання торговельної послуги залежить від типу</a:t>
            </a:r>
          </a:p>
          <a:p>
            <a:pPr algn="just"/>
            <a:r>
              <a:rPr lang="uk-UA" dirty="0"/>
              <a:t>покупців, яких обслуговує торговельне підприємство; населення</a:t>
            </a:r>
          </a:p>
          <a:p>
            <a:pPr algn="just"/>
            <a:r>
              <a:rPr lang="uk-UA" dirty="0"/>
              <a:t>(роздрібний продаж), підприємств, що обслуговують колективних споживачів - дитячі садки, лікарські установи абощо (дрібний опт), підприємства для подальшого продажу чи виробничого споживання (оптовий продаж). Реалізація товарів великими партіями при інших рівних умовах вимагає нижчих витрат на її здійснення, ніж при індивідуальному обслуговуванні покупців.</a:t>
            </a:r>
          </a:p>
        </p:txBody>
      </p:sp>
    </p:spTree>
    <p:extLst>
      <p:ext uri="{BB962C8B-B14F-4D97-AF65-F5344CB8AC3E}">
        <p14:creationId xmlns:p14="http://schemas.microsoft.com/office/powerpoint/2010/main" val="4089413906"/>
      </p:ext>
    </p:extLst>
  </p:cSld>
  <p:clrMapOvr>
    <a:masterClrMapping/>
  </p:clrMapOvr>
</p:sld>
</file>

<file path=ppt/theme/theme1.xml><?xml version="1.0" encoding="utf-8"?>
<a:theme xmlns:a="http://schemas.openxmlformats.org/drawingml/2006/main" name="Туман">
  <a:themeElements>
    <a:clrScheme name="Туман">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Туман">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уман">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docProps/app.xml><?xml version="1.0" encoding="utf-8"?>
<Properties xmlns="http://schemas.openxmlformats.org/officeDocument/2006/extended-properties" xmlns:vt="http://schemas.openxmlformats.org/officeDocument/2006/docPropsVTypes">
  <Template>Туман</Template>
  <TotalTime>272</TotalTime>
  <Words>3700</Words>
  <Application>Microsoft Office PowerPoint</Application>
  <PresentationFormat>Широкоэкранный</PresentationFormat>
  <Paragraphs>200</Paragraphs>
  <Slides>46</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46</vt:i4>
      </vt:variant>
    </vt:vector>
  </HeadingPairs>
  <TitlesOfParts>
    <vt:vector size="49" baseType="lpstr">
      <vt:lpstr>Arial</vt:lpstr>
      <vt:lpstr>Century Gothic</vt:lpstr>
      <vt:lpstr>Туман</vt:lpstr>
      <vt:lpstr>Управління поточними витратами торговельного підприємства (частина 2)</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Управління поточними витратами торговельного підприємства (частина 2)</dc:title>
  <dc:creator>Катерина Бужимська</dc:creator>
  <cp:lastModifiedBy>Катерина Бужимська</cp:lastModifiedBy>
  <cp:revision>40</cp:revision>
  <dcterms:created xsi:type="dcterms:W3CDTF">2021-02-13T09:06:49Z</dcterms:created>
  <dcterms:modified xsi:type="dcterms:W3CDTF">2022-02-14T10:51:17Z</dcterms:modified>
</cp:coreProperties>
</file>