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sldIdLst>
    <p:sldId id="550" r:id="rId2"/>
    <p:sldId id="552" r:id="rId3"/>
    <p:sldId id="553" r:id="rId4"/>
    <p:sldId id="527" r:id="rId5"/>
    <p:sldId id="551" r:id="rId6"/>
    <p:sldId id="528" r:id="rId7"/>
    <p:sldId id="554" r:id="rId8"/>
    <p:sldId id="530" r:id="rId9"/>
    <p:sldId id="531" r:id="rId10"/>
    <p:sldId id="532" r:id="rId11"/>
    <p:sldId id="533" r:id="rId12"/>
    <p:sldId id="534" r:id="rId13"/>
    <p:sldId id="535" r:id="rId14"/>
    <p:sldId id="536" r:id="rId15"/>
    <p:sldId id="537" r:id="rId16"/>
    <p:sldId id="538" r:id="rId17"/>
    <p:sldId id="539" r:id="rId18"/>
    <p:sldId id="540" r:id="rId19"/>
    <p:sldId id="541" r:id="rId20"/>
    <p:sldId id="542" r:id="rId21"/>
    <p:sldId id="543" r:id="rId22"/>
    <p:sldId id="545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0DA3"/>
    <a:srgbClr val="9933FF"/>
    <a:srgbClr val="D60093"/>
    <a:srgbClr val="357B5F"/>
    <a:srgbClr val="19972E"/>
    <a:srgbClr val="89275F"/>
    <a:srgbClr val="FF6600"/>
    <a:srgbClr val="0066FF"/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89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AE646-D5CC-4B09-981B-B0FD0742BBBE}" type="datetimeFigureOut">
              <a:rPr lang="uk-UA" smtClean="0"/>
              <a:pPr/>
              <a:t>24.04.2023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6A5D4-AD22-432C-9C14-E38029AF05E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8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24.04.2023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24.04.2023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24.04.2023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24.04.2023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24.04.2023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24.04.2023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AA3B5FA-B3DE-4EA4-9989-6BF48FD4F6EE}" type="datetimeFigureOut">
              <a:rPr lang="uk-UA" smtClean="0"/>
              <a:pPr/>
              <a:t>24.04.2023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AA3B5FA-B3DE-4EA4-9989-6BF48FD4F6EE}" type="datetimeFigureOut">
              <a:rPr lang="uk-UA" smtClean="0"/>
              <a:pPr/>
              <a:t>24.04.2023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844408" cy="1584176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uk-UA" sz="60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Вступ до мовознавства</a:t>
            </a:r>
            <a:endParaRPr lang="uk-UA" sz="6000" dirty="0">
              <a:ln w="5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7290" y="0"/>
            <a:ext cx="6390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Граматичні значення</a:t>
            </a:r>
            <a:endParaRPr lang="ru-RU" sz="4400" b="1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857232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latin typeface="Times New Roman"/>
                <a:cs typeface="Times New Roman"/>
              </a:rPr>
              <a:t>Афіксація</a:t>
            </a:r>
            <a:r>
              <a:rPr lang="uk-UA" sz="2000" dirty="0" smtClean="0">
                <a:latin typeface="Times New Roman"/>
                <a:cs typeface="Times New Roman"/>
              </a:rPr>
              <a:t> - це вираження граматичних значень за допомогою афіксів (суфіксів, префіксів, закінчень тощо).</a:t>
            </a:r>
            <a:endParaRPr lang="uk-UA" sz="20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178592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Comic Sans MS" pitchFamily="66" charset="0"/>
                <a:cs typeface="Times New Roman"/>
              </a:rPr>
              <a:t>Різновиди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000240"/>
            <a:ext cx="323718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>
                <a:solidFill>
                  <a:srgbClr val="357B5F"/>
                </a:solidFill>
                <a:latin typeface="Times New Roman"/>
                <a:cs typeface="Times New Roman"/>
              </a:rPr>
              <a:t>Суфіксація</a:t>
            </a:r>
          </a:p>
          <a:p>
            <a:pPr algn="ctr"/>
            <a:r>
              <a:rPr lang="uk-UA" sz="1600" dirty="0" smtClean="0">
                <a:latin typeface="Times New Roman"/>
                <a:cs typeface="Times New Roman"/>
              </a:rPr>
              <a:t> вираження граматичних значень за допомогою суфіксів: укр. </a:t>
            </a:r>
            <a:r>
              <a:rPr lang="uk-UA" sz="1600" i="1" dirty="0" smtClean="0">
                <a:latin typeface="Times New Roman"/>
                <a:cs typeface="Times New Roman"/>
              </a:rPr>
              <a:t>перечитати - перечитувати </a:t>
            </a:r>
            <a:r>
              <a:rPr lang="uk-UA" sz="1600" dirty="0" smtClean="0">
                <a:latin typeface="Times New Roman"/>
                <a:cs typeface="Times New Roman"/>
              </a:rPr>
              <a:t>(недоконаний вид), </a:t>
            </a:r>
            <a:r>
              <a:rPr lang="uk-UA" sz="1600" i="1" dirty="0" smtClean="0">
                <a:latin typeface="Times New Roman"/>
                <a:cs typeface="Times New Roman"/>
              </a:rPr>
              <a:t>спати - спатоньки </a:t>
            </a:r>
            <a:r>
              <a:rPr lang="uk-UA" sz="1600" dirty="0" smtClean="0">
                <a:latin typeface="Times New Roman"/>
                <a:cs typeface="Times New Roman"/>
              </a:rPr>
              <a:t>(значення пестливості), </a:t>
            </a:r>
            <a:r>
              <a:rPr lang="uk-UA" sz="1600" i="1" dirty="0" smtClean="0">
                <a:latin typeface="Times New Roman"/>
                <a:cs typeface="Times New Roman"/>
              </a:rPr>
              <a:t>гарний - гарніший </a:t>
            </a:r>
            <a:r>
              <a:rPr lang="uk-UA" sz="1600" dirty="0" smtClean="0">
                <a:latin typeface="Times New Roman"/>
                <a:cs typeface="Times New Roman"/>
              </a:rPr>
              <a:t>(вищий ступінь</a:t>
            </a:r>
            <a:r>
              <a:rPr lang="ru-RU" sz="1600" dirty="0" smtClean="0"/>
              <a:t>).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43174" y="3687901"/>
            <a:ext cx="2879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 smtClean="0">
                <a:solidFill>
                  <a:srgbClr val="FF3399"/>
                </a:solidFill>
                <a:latin typeface="Times New Roman"/>
                <a:cs typeface="Times New Roman"/>
              </a:rPr>
              <a:t>Префіксація</a:t>
            </a:r>
            <a:endParaRPr lang="uk-UA" sz="2000" dirty="0" smtClean="0">
              <a:solidFill>
                <a:srgbClr val="FF3399"/>
              </a:solidFill>
              <a:latin typeface="Times New Roman"/>
              <a:cs typeface="Times New Roman"/>
            </a:endParaRPr>
          </a:p>
          <a:p>
            <a:pPr algn="ctr"/>
            <a:r>
              <a:rPr lang="uk-UA" dirty="0" smtClean="0">
                <a:latin typeface="Times New Roman"/>
                <a:cs typeface="Times New Roman"/>
              </a:rPr>
              <a:t> вираження граматичних значень за допомогою префіксів. Це основний спосіб вираження лексико-граматичних значень дієслів у індоєвропейській мовній родині: укр. </a:t>
            </a:r>
            <a:r>
              <a:rPr lang="uk-UA" i="1" dirty="0" smtClean="0">
                <a:latin typeface="Times New Roman"/>
                <a:cs typeface="Times New Roman"/>
              </a:rPr>
              <a:t>нести - занести, внести, принести, піднести, перенести.</a:t>
            </a:r>
            <a:endParaRPr lang="uk-UA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57884" y="2887682"/>
            <a:ext cx="31531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 err="1">
                <a:solidFill>
                  <a:srgbClr val="FF6600"/>
                </a:solidFill>
                <a:latin typeface="Times New Roman"/>
                <a:cs typeface="Times New Roman"/>
              </a:rPr>
              <a:t>К</a:t>
            </a:r>
            <a:r>
              <a:rPr lang="uk-UA" sz="2000" b="1" u="sng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онфіксація</a:t>
            </a:r>
            <a:r>
              <a:rPr lang="uk-UA" sz="2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</a:t>
            </a:r>
          </a:p>
          <a:p>
            <a:pPr algn="ctr"/>
            <a:r>
              <a:rPr lang="uk-UA" dirty="0" smtClean="0">
                <a:latin typeface="Times New Roman"/>
                <a:cs typeface="Times New Roman"/>
              </a:rPr>
              <a:t>вираження граматичних значень комбінацією з двох афіксів - префікса й суфікса, які, хоча й являють собою дві морфеми, але діють сукупно, разом. У німецькій мові за допомогою конфіксації творяться пасивні дієприкметники: нім.  </a:t>
            </a:r>
            <a:r>
              <a:rPr lang="uk-UA" i="1" dirty="0" smtClean="0">
                <a:latin typeface="Times New Roman"/>
                <a:cs typeface="Times New Roman"/>
              </a:rPr>
              <a:t>machen "</a:t>
            </a:r>
            <a:r>
              <a:rPr lang="uk-UA" dirty="0" smtClean="0">
                <a:latin typeface="Times New Roman"/>
                <a:cs typeface="Times New Roman"/>
              </a:rPr>
              <a:t>робити</a:t>
            </a:r>
            <a:r>
              <a:rPr lang="uk-UA" i="1" dirty="0" smtClean="0">
                <a:latin typeface="Times New Roman"/>
                <a:cs typeface="Times New Roman"/>
              </a:rPr>
              <a:t>" - gemacht "</a:t>
            </a:r>
            <a:r>
              <a:rPr lang="uk-UA" dirty="0" smtClean="0">
                <a:latin typeface="Times New Roman"/>
                <a:cs typeface="Times New Roman"/>
              </a:rPr>
              <a:t>зроблений</a:t>
            </a:r>
            <a:r>
              <a:rPr lang="uk-UA" i="1" dirty="0" smtClean="0">
                <a:latin typeface="Times New Roman"/>
                <a:cs typeface="Times New Roman"/>
              </a:rPr>
              <a:t>", schreiben "</a:t>
            </a:r>
            <a:r>
              <a:rPr lang="uk-UA" dirty="0" smtClean="0">
                <a:latin typeface="Times New Roman"/>
                <a:cs typeface="Times New Roman"/>
              </a:rPr>
              <a:t>писати</a:t>
            </a:r>
            <a:r>
              <a:rPr lang="uk-UA" i="1" dirty="0" smtClean="0">
                <a:latin typeface="Times New Roman"/>
                <a:cs typeface="Times New Roman"/>
              </a:rPr>
              <a:t>" - geschrieben "</a:t>
            </a:r>
            <a:r>
              <a:rPr lang="uk-UA" dirty="0" err="1" smtClean="0">
                <a:latin typeface="Times New Roman"/>
                <a:cs typeface="Times New Roman"/>
              </a:rPr>
              <a:t>написаний</a:t>
            </a:r>
            <a:r>
              <a:rPr lang="uk-UA" i="1" dirty="0" err="1" smtClean="0">
                <a:latin typeface="Times New Roman"/>
                <a:cs typeface="Times New Roman"/>
              </a:rPr>
              <a:t>“</a:t>
            </a:r>
            <a:r>
              <a:rPr lang="uk-UA" i="1" dirty="0" smtClean="0">
                <a:latin typeface="Times New Roman"/>
                <a:cs typeface="Times New Roman"/>
              </a:rPr>
              <a:t>.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3571868" y="2214554"/>
            <a:ext cx="1359942" cy="28575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464842" y="2750340"/>
            <a:ext cx="1500200" cy="57150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416566" y="2321754"/>
            <a:ext cx="870078" cy="53574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14097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Різновиди </a:t>
            </a:r>
            <a:r>
              <a:rPr lang="uk-UA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афіксації</a:t>
            </a:r>
            <a:endParaRPr lang="ru-RU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1500174"/>
            <a:ext cx="307183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rgbClr val="19972E"/>
                </a:solidFill>
                <a:latin typeface="Times New Roman"/>
                <a:cs typeface="Times New Roman"/>
              </a:rPr>
              <a:t>трансфіксація</a:t>
            </a:r>
            <a:r>
              <a:rPr lang="uk-UA" sz="2400" dirty="0" smtClean="0">
                <a:solidFill>
                  <a:srgbClr val="19972E"/>
                </a:solidFill>
                <a:latin typeface="Times New Roman"/>
                <a:cs typeface="Times New Roman"/>
              </a:rPr>
              <a:t> </a:t>
            </a:r>
            <a:r>
              <a:rPr lang="uk-UA" sz="2200" dirty="0" smtClean="0">
                <a:latin typeface="Times New Roman"/>
                <a:cs typeface="Times New Roman"/>
              </a:rPr>
              <a:t> вираження граматичних значень за допомогою трансфіксів, тобто афіксів, котрі, розриваючи корінь, що складається з одних приголосних, самі розриваються і служать "прошарком" голосних серед приголосних, визначаючи словоформу й оформляючи її граматично.</a:t>
            </a:r>
            <a:endParaRPr lang="uk-UA" sz="2200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40" y="1857364"/>
            <a:ext cx="307183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 </a:t>
            </a:r>
            <a:r>
              <a:rPr lang="uk-UA" sz="2400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інфіксація</a:t>
            </a:r>
            <a:r>
              <a:rPr lang="uk-UA" sz="2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uk-UA" sz="22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uk-UA" sz="2200" dirty="0" smtClean="0">
                <a:latin typeface="Times New Roman"/>
                <a:cs typeface="Times New Roman"/>
              </a:rPr>
              <a:t>вираження граматичних значень за допомогою інфіксів, тобто морфем, вставлених у середину кореня: лат</a:t>
            </a:r>
            <a:r>
              <a:rPr lang="uk-UA" sz="2200" i="1" dirty="0" smtClean="0">
                <a:latin typeface="Times New Roman"/>
                <a:cs typeface="Times New Roman"/>
              </a:rPr>
              <a:t>. vici "</a:t>
            </a:r>
            <a:r>
              <a:rPr lang="uk-UA" sz="2200" dirty="0" smtClean="0">
                <a:latin typeface="Times New Roman"/>
                <a:cs typeface="Times New Roman"/>
              </a:rPr>
              <a:t>переміг" </a:t>
            </a:r>
            <a:r>
              <a:rPr lang="uk-UA" sz="2200" i="1" dirty="0" smtClean="0">
                <a:latin typeface="Times New Roman"/>
                <a:cs typeface="Times New Roman"/>
              </a:rPr>
              <a:t>- vinco "</a:t>
            </a:r>
            <a:r>
              <a:rPr lang="uk-UA" sz="2200" dirty="0" smtClean="0">
                <a:latin typeface="Times New Roman"/>
                <a:cs typeface="Times New Roman"/>
              </a:rPr>
              <a:t>перемагаю</a:t>
            </a:r>
            <a:r>
              <a:rPr lang="uk-UA" sz="2200" i="1" dirty="0" smtClean="0">
                <a:latin typeface="Times New Roman"/>
                <a:cs typeface="Times New Roman"/>
              </a:rPr>
              <a:t>",  </a:t>
            </a:r>
            <a:r>
              <a:rPr lang="uk-UA" sz="2200" i="1" dirty="0" err="1" smtClean="0">
                <a:latin typeface="Times New Roman"/>
                <a:cs typeface="Times New Roman"/>
              </a:rPr>
              <a:t>fidi</a:t>
            </a:r>
            <a:r>
              <a:rPr lang="uk-UA" sz="2200" i="1" dirty="0" smtClean="0">
                <a:latin typeface="Times New Roman"/>
                <a:cs typeface="Times New Roman"/>
              </a:rPr>
              <a:t> "</a:t>
            </a:r>
            <a:r>
              <a:rPr lang="uk-UA" sz="2200" dirty="0" smtClean="0">
                <a:latin typeface="Times New Roman"/>
                <a:cs typeface="Times New Roman"/>
              </a:rPr>
              <a:t>колов</a:t>
            </a:r>
            <a:r>
              <a:rPr lang="uk-UA" sz="2200" i="1" dirty="0" smtClean="0">
                <a:latin typeface="Times New Roman"/>
                <a:cs typeface="Times New Roman"/>
              </a:rPr>
              <a:t>" - findo "</a:t>
            </a:r>
            <a:r>
              <a:rPr lang="uk-UA" sz="2200" dirty="0" smtClean="0">
                <a:latin typeface="Times New Roman"/>
                <a:cs typeface="Times New Roman"/>
              </a:rPr>
              <a:t>колю</a:t>
            </a:r>
            <a:r>
              <a:rPr lang="uk-UA" sz="2200" i="1" dirty="0" smtClean="0">
                <a:latin typeface="Times New Roman"/>
                <a:cs typeface="Times New Roman"/>
              </a:rPr>
              <a:t>", тагальськ. sulat </a:t>
            </a:r>
            <a:r>
              <a:rPr lang="uk-UA" sz="2200" dirty="0" smtClean="0">
                <a:latin typeface="Times New Roman"/>
                <a:cs typeface="Times New Roman"/>
              </a:rPr>
              <a:t>"письмо</a:t>
            </a:r>
            <a:r>
              <a:rPr lang="uk-UA" sz="2200" i="1" dirty="0" smtClean="0">
                <a:latin typeface="Times New Roman"/>
                <a:cs typeface="Times New Roman"/>
              </a:rPr>
              <a:t>" - sumulat "</a:t>
            </a:r>
            <a:r>
              <a:rPr lang="uk-UA" sz="2200" dirty="0" err="1" smtClean="0">
                <a:latin typeface="Times New Roman"/>
                <a:cs typeface="Times New Roman"/>
              </a:rPr>
              <a:t>писати</a:t>
            </a:r>
            <a:r>
              <a:rPr lang="uk-UA" sz="2200" i="1" dirty="0" err="1" smtClean="0">
                <a:latin typeface="Times New Roman"/>
                <a:cs typeface="Times New Roman"/>
              </a:rPr>
              <a:t>“</a:t>
            </a:r>
            <a:r>
              <a:rPr lang="uk-UA" sz="2200" i="1" dirty="0" smtClean="0">
                <a:latin typeface="Times New Roman"/>
                <a:cs typeface="Times New Roman"/>
              </a:rPr>
              <a:t>.</a:t>
            </a:r>
            <a:endParaRPr lang="uk-UA" sz="2200" i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074" y="1755228"/>
            <a:ext cx="278608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b="1" dirty="0" smtClean="0">
                <a:solidFill>
                  <a:srgbClr val="0066FF"/>
                </a:solidFill>
                <a:latin typeface="Times New Roman"/>
                <a:cs typeface="Times New Roman"/>
              </a:rPr>
              <a:t>нуль-афіксація </a:t>
            </a:r>
            <a:r>
              <a:rPr lang="uk-UA" sz="2000" dirty="0" smtClean="0">
                <a:latin typeface="Times New Roman"/>
                <a:cs typeface="Times New Roman"/>
              </a:rPr>
              <a:t> відсутність афікса в одній з форм парадигми за наявності афіксів в інших формах.: укр. </a:t>
            </a:r>
            <a:r>
              <a:rPr lang="uk-UA" sz="2000" i="1" dirty="0" smtClean="0">
                <a:latin typeface="Times New Roman"/>
                <a:cs typeface="Times New Roman"/>
              </a:rPr>
              <a:t>стіна - стін, робота - робіт; </a:t>
            </a:r>
            <a:r>
              <a:rPr lang="uk-UA" sz="2000" dirty="0" smtClean="0">
                <a:latin typeface="Times New Roman"/>
                <a:cs typeface="Times New Roman"/>
              </a:rPr>
              <a:t>рос. </a:t>
            </a:r>
            <a:r>
              <a:rPr lang="uk-UA" sz="2000" i="1" dirty="0" smtClean="0">
                <a:latin typeface="Times New Roman"/>
                <a:cs typeface="Times New Roman"/>
              </a:rPr>
              <a:t>бел - бела, вода - вод, </a:t>
            </a:r>
            <a:r>
              <a:rPr lang="uk-UA" sz="2000" i="1" dirty="0" err="1" smtClean="0">
                <a:latin typeface="Times New Roman"/>
                <a:cs typeface="Times New Roman"/>
              </a:rPr>
              <a:t>крестьянин</a:t>
            </a:r>
            <a:r>
              <a:rPr lang="uk-UA" sz="2000" i="1" dirty="0" smtClean="0">
                <a:latin typeface="Times New Roman"/>
                <a:cs typeface="Times New Roman"/>
              </a:rPr>
              <a:t> – </a:t>
            </a:r>
            <a:r>
              <a:rPr lang="uk-UA" sz="2000" i="1" dirty="0" err="1" smtClean="0">
                <a:latin typeface="Times New Roman"/>
                <a:cs typeface="Times New Roman"/>
              </a:rPr>
              <a:t>крестьяне</a:t>
            </a:r>
            <a:r>
              <a:rPr lang="uk-UA" sz="2000" i="1" dirty="0" smtClean="0">
                <a:latin typeface="Times New Roman"/>
                <a:cs typeface="Times New Roman"/>
              </a:rPr>
              <a:t>; </a:t>
            </a:r>
            <a:r>
              <a:rPr lang="uk-UA" sz="2000" i="1" dirty="0" err="1" smtClean="0">
                <a:latin typeface="Times New Roman"/>
                <a:cs typeface="Times New Roman"/>
              </a:rPr>
              <a:t>тюркс</a:t>
            </a:r>
            <a:r>
              <a:rPr lang="uk-UA" sz="2000" i="1" dirty="0" smtClean="0">
                <a:latin typeface="Times New Roman"/>
                <a:cs typeface="Times New Roman"/>
              </a:rPr>
              <a:t>. бала "</a:t>
            </a:r>
            <a:r>
              <a:rPr lang="uk-UA" sz="2000" dirty="0" smtClean="0">
                <a:latin typeface="Times New Roman"/>
                <a:cs typeface="Times New Roman"/>
              </a:rPr>
              <a:t>дитина</a:t>
            </a:r>
            <a:r>
              <a:rPr lang="uk-UA" sz="2000" i="1" dirty="0" smtClean="0">
                <a:latin typeface="Times New Roman"/>
                <a:cs typeface="Times New Roman"/>
              </a:rPr>
              <a:t>", балага "</a:t>
            </a:r>
            <a:r>
              <a:rPr lang="uk-UA" sz="2000" dirty="0" smtClean="0">
                <a:latin typeface="Times New Roman"/>
                <a:cs typeface="Times New Roman"/>
              </a:rPr>
              <a:t>дитині</a:t>
            </a:r>
            <a:r>
              <a:rPr lang="uk-UA" sz="2000" i="1" dirty="0" smtClean="0">
                <a:latin typeface="Times New Roman"/>
                <a:cs typeface="Times New Roman"/>
              </a:rPr>
              <a:t>", балада "</a:t>
            </a:r>
            <a:r>
              <a:rPr lang="uk-UA" sz="2000" dirty="0" smtClean="0">
                <a:latin typeface="Times New Roman"/>
                <a:cs typeface="Times New Roman"/>
              </a:rPr>
              <a:t>на дитині</a:t>
            </a:r>
            <a:r>
              <a:rPr lang="uk-UA" sz="2000" i="1" dirty="0" smtClean="0">
                <a:latin typeface="Times New Roman"/>
                <a:cs typeface="Times New Roman"/>
              </a:rPr>
              <a:t>", балалар "</a:t>
            </a:r>
            <a:r>
              <a:rPr lang="uk-UA" sz="2000" dirty="0" smtClean="0">
                <a:latin typeface="Times New Roman"/>
                <a:cs typeface="Times New Roman"/>
              </a:rPr>
              <a:t>діти</a:t>
            </a:r>
            <a:r>
              <a:rPr lang="uk-UA" sz="2000" i="1" dirty="0" smtClean="0">
                <a:latin typeface="Times New Roman"/>
                <a:cs typeface="Times New Roman"/>
              </a:rPr>
              <a:t>", балаларга "</a:t>
            </a:r>
            <a:r>
              <a:rPr lang="uk-UA" sz="2000" dirty="0" smtClean="0">
                <a:latin typeface="Times New Roman"/>
                <a:cs typeface="Times New Roman"/>
              </a:rPr>
              <a:t>дітям",</a:t>
            </a:r>
            <a:r>
              <a:rPr lang="uk-UA" sz="2000" i="1" dirty="0" smtClean="0">
                <a:latin typeface="Times New Roman"/>
                <a:cs typeface="Times New Roman"/>
              </a:rPr>
              <a:t> балаларда "</a:t>
            </a:r>
            <a:r>
              <a:rPr lang="uk-UA" sz="2000" dirty="0" smtClean="0">
                <a:latin typeface="Times New Roman"/>
                <a:cs typeface="Times New Roman"/>
              </a:rPr>
              <a:t>на </a:t>
            </a:r>
            <a:r>
              <a:rPr lang="uk-UA" sz="2000" dirty="0" err="1" smtClean="0">
                <a:latin typeface="Times New Roman"/>
                <a:cs typeface="Times New Roman"/>
              </a:rPr>
              <a:t>дітях</a:t>
            </a:r>
            <a:r>
              <a:rPr lang="uk-UA" sz="2000" i="1" dirty="0" err="1" smtClean="0">
                <a:latin typeface="Times New Roman"/>
                <a:cs typeface="Times New Roman"/>
              </a:rPr>
              <a:t>”</a:t>
            </a:r>
            <a:r>
              <a:rPr lang="uk-UA" sz="2000" i="1" dirty="0" smtClean="0">
                <a:latin typeface="Times New Roman"/>
                <a:cs typeface="Times New Roman"/>
              </a:rPr>
              <a:t>.</a:t>
            </a:r>
            <a:endParaRPr lang="uk-UA" sz="2000" i="1" dirty="0">
              <a:latin typeface="Times New Roman"/>
              <a:cs typeface="Times New Roman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2000232" y="928670"/>
            <a:ext cx="998485" cy="59909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4308337" y="1379387"/>
            <a:ext cx="785818" cy="2726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442841" y="956441"/>
            <a:ext cx="798787" cy="73572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56905" y="182094"/>
            <a:ext cx="6386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Граматичні способи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214422"/>
            <a:ext cx="852388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Comic Sans MS" pitchFamily="66" charset="0"/>
                <a:cs typeface="Times New Roman"/>
              </a:rPr>
              <a:t>Чергування (внутрішня флексія)</a:t>
            </a:r>
            <a:r>
              <a:rPr lang="uk-UA" sz="2800" dirty="0" smtClean="0">
                <a:solidFill>
                  <a:srgbClr val="7030A0"/>
                </a:solidFill>
                <a:latin typeface="Comic Sans MS" pitchFamily="66" charset="0"/>
                <a:cs typeface="Times New Roman"/>
              </a:rPr>
              <a:t> </a:t>
            </a:r>
          </a:p>
          <a:p>
            <a:pPr algn="ctr"/>
            <a:r>
              <a:rPr lang="uk-UA" sz="2400" dirty="0" smtClean="0">
                <a:latin typeface="Times New Roman"/>
                <a:cs typeface="Times New Roman"/>
              </a:rPr>
              <a:t> </a:t>
            </a:r>
            <a:r>
              <a:rPr lang="uk-UA" sz="2000" dirty="0" smtClean="0">
                <a:cs typeface="Times New Roman"/>
              </a:rPr>
              <a:t>засіб вираження граматичних значень, характерний для індоєвропейських мов. </a:t>
            </a:r>
            <a:endParaRPr lang="uk-UA" dirty="0" smtClean="0">
              <a:latin typeface="Times New Roman"/>
              <a:cs typeface="Times New Roman"/>
            </a:endParaRPr>
          </a:p>
          <a:p>
            <a:pPr algn="just"/>
            <a:r>
              <a:rPr lang="uk-UA" sz="2000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Наприклад:</a:t>
            </a:r>
          </a:p>
          <a:p>
            <a:pPr algn="just"/>
            <a:r>
              <a:rPr lang="uk-UA" sz="2000" dirty="0" smtClean="0">
                <a:latin typeface="Times New Roman"/>
                <a:cs typeface="Times New Roman"/>
              </a:rPr>
              <a:t>в українській та російській мовах за допомогою чергування виражається граматичне значення виду </a:t>
            </a:r>
            <a:r>
              <a:rPr lang="uk-UA" sz="2000" i="1" dirty="0" smtClean="0">
                <a:latin typeface="Times New Roman"/>
                <a:cs typeface="Times New Roman"/>
              </a:rPr>
              <a:t>зібрати - збирати, нарвать – </a:t>
            </a:r>
            <a:r>
              <a:rPr lang="uk-UA" sz="2000" i="1" dirty="0" err="1" smtClean="0">
                <a:latin typeface="Times New Roman"/>
                <a:cs typeface="Times New Roman"/>
              </a:rPr>
              <a:t>нарывать</a:t>
            </a:r>
            <a:r>
              <a:rPr lang="uk-UA" sz="2000" i="1" dirty="0" smtClean="0">
                <a:latin typeface="Times New Roman"/>
                <a:cs typeface="Times New Roman"/>
              </a:rPr>
              <a:t>;  </a:t>
            </a:r>
          </a:p>
          <a:p>
            <a:pPr algn="just"/>
            <a:r>
              <a:rPr lang="uk-UA" sz="2000" dirty="0" smtClean="0">
                <a:latin typeface="Times New Roman"/>
                <a:cs typeface="Times New Roman"/>
              </a:rPr>
              <a:t>в англійській та німецькій - часу та числа </a:t>
            </a:r>
            <a:r>
              <a:rPr lang="uk-UA" sz="2000" i="1" dirty="0" err="1" smtClean="0">
                <a:latin typeface="Times New Roman"/>
                <a:cs typeface="Times New Roman"/>
              </a:rPr>
              <a:t>sing</a:t>
            </a:r>
            <a:r>
              <a:rPr lang="uk-UA" sz="2000" i="1" dirty="0" smtClean="0">
                <a:latin typeface="Times New Roman"/>
                <a:cs typeface="Times New Roman"/>
              </a:rPr>
              <a:t> </a:t>
            </a:r>
            <a:r>
              <a:rPr lang="uk-UA" sz="2000" i="1" dirty="0">
                <a:latin typeface="Times New Roman"/>
                <a:cs typeface="Times New Roman"/>
              </a:rPr>
              <a:t>"співати", "співаю" - sang "співав", drink "пити", "п'ю" - drank "пив"; foot "нога" - feet "ноги", tooth "зуб" - teeth "зуби"; </a:t>
            </a:r>
          </a:p>
          <a:p>
            <a:pPr algn="just"/>
            <a:endParaRPr lang="uk-UA" sz="2000" dirty="0" smtClean="0">
              <a:latin typeface="Times New Roman"/>
              <a:cs typeface="Times New Roman"/>
            </a:endParaRPr>
          </a:p>
          <a:p>
            <a:pPr algn="just"/>
            <a:r>
              <a:rPr lang="uk-UA" sz="2000" dirty="0" smtClean="0">
                <a:latin typeface="Times New Roman"/>
                <a:cs typeface="Times New Roman"/>
              </a:rPr>
              <a:t>Чергування як спосіб вираження граматичних значень часто виступає в слові в поєднанні з афіксацією. </a:t>
            </a:r>
          </a:p>
          <a:p>
            <a:pPr algn="just"/>
            <a:r>
              <a:rPr lang="uk-UA" sz="2000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Наприклад: </a:t>
            </a:r>
          </a:p>
          <a:p>
            <a:pPr algn="just"/>
            <a:r>
              <a:rPr lang="uk-UA" sz="2000" i="1" dirty="0" smtClean="0">
                <a:latin typeface="Times New Roman"/>
                <a:cs typeface="Times New Roman"/>
              </a:rPr>
              <a:t>рос. спросить - спрашивать, укр. ходити - ходжу; нім. Hand "рука" - Hände "руки", Gast "гость" - Gäste "гості", singen "співати" - gesungen "заспіваний</a:t>
            </a:r>
            <a:r>
              <a:rPr lang="ru-RU" sz="2000" i="1" dirty="0" smtClean="0"/>
              <a:t>".</a:t>
            </a:r>
            <a:endParaRPr lang="ru-RU" sz="2000" i="1" dirty="0"/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8728" y="0"/>
            <a:ext cx="6386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Граматичні способи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928670"/>
            <a:ext cx="88583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19972E"/>
                </a:solidFill>
                <a:latin typeface="Comic Sans MS" pitchFamily="66" charset="0"/>
                <a:cs typeface="Times New Roman"/>
              </a:rPr>
              <a:t>Наголос </a:t>
            </a:r>
            <a:endParaRPr lang="uk-UA" sz="3600" dirty="0" smtClean="0">
              <a:solidFill>
                <a:srgbClr val="19972E"/>
              </a:solidFill>
              <a:latin typeface="Comic Sans MS" pitchFamily="66" charset="0"/>
              <a:cs typeface="Times New Roman"/>
            </a:endParaRPr>
          </a:p>
          <a:p>
            <a:pPr algn="ctr"/>
            <a:r>
              <a:rPr lang="uk-UA" sz="2300" dirty="0" smtClean="0">
                <a:cs typeface="Times New Roman"/>
              </a:rPr>
              <a:t>фонетичний засіб вираження граматичного значення. Таку функцію він може виконувати лише тоді, коли він рухомий і нефіксований. </a:t>
            </a:r>
          </a:p>
          <a:p>
            <a:pPr algn="just"/>
            <a:endParaRPr lang="uk-UA" sz="2200" dirty="0" smtClean="0">
              <a:latin typeface="Times New Roman"/>
              <a:cs typeface="Times New Roman"/>
            </a:endParaRPr>
          </a:p>
          <a:p>
            <a:pPr algn="just"/>
            <a:r>
              <a:rPr lang="uk-UA" sz="2200" dirty="0" smtClean="0">
                <a:latin typeface="Times New Roman"/>
                <a:cs typeface="Times New Roman"/>
              </a:rPr>
              <a:t>Таким він є в українській, російській, білоруській, болгарській та інших мовах. У цих мовах зміна місця наголосу в парадигмі слова є способом розрізнення форм цього слова. </a:t>
            </a:r>
          </a:p>
          <a:p>
            <a:r>
              <a:rPr lang="uk-UA" sz="2300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Наприклад: </a:t>
            </a:r>
            <a:endParaRPr lang="uk-UA" sz="2300" i="1" u="sng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just"/>
            <a:r>
              <a:rPr lang="uk-UA" sz="2200" i="1" dirty="0" smtClean="0">
                <a:latin typeface="Times New Roman"/>
                <a:cs typeface="Times New Roman"/>
              </a:rPr>
              <a:t>руки (род. відм. </a:t>
            </a:r>
            <a:r>
              <a:rPr lang="uk-UA" sz="2200" i="1" dirty="0" err="1" smtClean="0">
                <a:latin typeface="Times New Roman"/>
                <a:cs typeface="Times New Roman"/>
              </a:rPr>
              <a:t>одн</a:t>
            </a:r>
            <a:r>
              <a:rPr lang="uk-UA" sz="2200" i="1" dirty="0" smtClean="0">
                <a:latin typeface="Times New Roman"/>
                <a:cs typeface="Times New Roman"/>
              </a:rPr>
              <a:t>.) - руки (наз. відм. множини), вирізати, насипати, виносити (</a:t>
            </a:r>
            <a:r>
              <a:rPr lang="uk-UA" sz="2200" i="1" dirty="0" err="1" smtClean="0">
                <a:latin typeface="Times New Roman"/>
                <a:cs typeface="Times New Roman"/>
              </a:rPr>
              <a:t>недок</a:t>
            </a:r>
            <a:r>
              <a:rPr lang="uk-UA" sz="2200" i="1" dirty="0" smtClean="0">
                <a:latin typeface="Times New Roman"/>
                <a:cs typeface="Times New Roman"/>
              </a:rPr>
              <a:t>. вид) - вирізати, насипати, виносити (док. вид). </a:t>
            </a:r>
          </a:p>
          <a:p>
            <a:pPr algn="just"/>
            <a:endParaRPr lang="uk-UA" sz="2200" i="1" dirty="0" smtClean="0">
              <a:latin typeface="Times New Roman"/>
              <a:cs typeface="Times New Roman"/>
            </a:endParaRPr>
          </a:p>
          <a:p>
            <a:pPr algn="just"/>
            <a:r>
              <a:rPr lang="uk-UA" sz="2200" dirty="0" smtClean="0">
                <a:latin typeface="Times New Roman"/>
                <a:cs typeface="Times New Roman"/>
              </a:rPr>
              <a:t>Наголос як граматичний спосіб може поєднуватися з афіксацією: </a:t>
            </a:r>
          </a:p>
          <a:p>
            <a:pPr algn="just"/>
            <a:r>
              <a:rPr lang="uk-UA" sz="2200" i="1" dirty="0" smtClean="0">
                <a:latin typeface="Times New Roman"/>
                <a:cs typeface="Times New Roman"/>
              </a:rPr>
              <a:t>(руки - рукам, ліс - ліси) і з чергуванням: (кричати - крикнути, рос. </a:t>
            </a:r>
            <a:r>
              <a:rPr lang="uk-UA" sz="2200" i="1" dirty="0" err="1" smtClean="0">
                <a:latin typeface="Times New Roman"/>
                <a:cs typeface="Times New Roman"/>
              </a:rPr>
              <a:t>стучать</a:t>
            </a:r>
            <a:r>
              <a:rPr lang="uk-UA" sz="2200" i="1" dirty="0" smtClean="0">
                <a:latin typeface="Times New Roman"/>
                <a:cs typeface="Times New Roman"/>
              </a:rPr>
              <a:t> – стукнуть)</a:t>
            </a:r>
            <a:endParaRPr lang="uk-UA" sz="2200" i="1" dirty="0"/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8728" y="0"/>
            <a:ext cx="6956071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Граматичні способи</a:t>
            </a:r>
            <a:endParaRPr lang="ru-RU" sz="5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642918"/>
            <a:ext cx="864399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b="1" u="sng" dirty="0" smtClean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algn="ctr"/>
            <a:r>
              <a:rPr lang="uk-UA" sz="3600" b="1" dirty="0" smtClean="0">
                <a:solidFill>
                  <a:srgbClr val="D60093"/>
                </a:solidFill>
                <a:latin typeface="Comic Sans MS" pitchFamily="66" charset="0"/>
                <a:cs typeface="Times New Roman"/>
              </a:rPr>
              <a:t>Редуплікація </a:t>
            </a:r>
          </a:p>
          <a:p>
            <a:pPr algn="ctr"/>
            <a:r>
              <a:rPr lang="uk-UA" sz="2000" dirty="0" smtClean="0">
                <a:cs typeface="Times New Roman"/>
              </a:rPr>
              <a:t>повне або часткове повторення кореня, основи або цілого слова без зміни звукового складу або з частковою його зміною. </a:t>
            </a:r>
          </a:p>
          <a:p>
            <a:pPr algn="just"/>
            <a:endParaRPr lang="uk-UA" sz="20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just"/>
            <a:r>
              <a:rPr lang="uk-UA" sz="2000" dirty="0" smtClean="0">
                <a:latin typeface="Times New Roman"/>
                <a:cs typeface="Times New Roman"/>
              </a:rPr>
              <a:t>Вона використовується для вираження множини іменників у китайській, японській і корейській, а також в індонезійських та палеоафриканських мовах. </a:t>
            </a:r>
          </a:p>
          <a:p>
            <a:pPr algn="just"/>
            <a:endParaRPr lang="uk-UA" sz="2000" dirty="0" smtClean="0">
              <a:latin typeface="Times New Roman"/>
              <a:cs typeface="Times New Roman"/>
            </a:endParaRPr>
          </a:p>
          <a:p>
            <a:pPr algn="just"/>
            <a:r>
              <a:rPr lang="uk-UA" sz="2000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Наприклад:</a:t>
            </a: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/>
                <a:cs typeface="Times New Roman"/>
              </a:rPr>
              <a:t> в індонезійській мові </a:t>
            </a:r>
            <a:r>
              <a:rPr lang="uk-UA" sz="2000" i="1" dirty="0" smtClean="0">
                <a:latin typeface="Times New Roman"/>
                <a:cs typeface="Times New Roman"/>
              </a:rPr>
              <a:t>orang</a:t>
            </a:r>
            <a:r>
              <a:rPr lang="uk-UA" sz="2000" dirty="0" smtClean="0">
                <a:latin typeface="Times New Roman"/>
                <a:cs typeface="Times New Roman"/>
              </a:rPr>
              <a:t> </a:t>
            </a:r>
            <a:r>
              <a:rPr lang="uk-UA" sz="2000" i="1" dirty="0" smtClean="0">
                <a:latin typeface="Times New Roman"/>
                <a:cs typeface="Times New Roman"/>
              </a:rPr>
              <a:t>"</a:t>
            </a:r>
            <a:r>
              <a:rPr lang="uk-UA" sz="2000" dirty="0" smtClean="0">
                <a:latin typeface="Times New Roman"/>
                <a:cs typeface="Times New Roman"/>
              </a:rPr>
              <a:t>людина</a:t>
            </a:r>
            <a:r>
              <a:rPr lang="uk-UA" sz="2000" i="1" dirty="0" smtClean="0">
                <a:latin typeface="Times New Roman"/>
                <a:cs typeface="Times New Roman"/>
              </a:rPr>
              <a:t>" - orangorang "</a:t>
            </a:r>
            <a:r>
              <a:rPr lang="uk-UA" sz="2000" dirty="0" smtClean="0">
                <a:latin typeface="Times New Roman"/>
                <a:cs typeface="Times New Roman"/>
              </a:rPr>
              <a:t>люди</a:t>
            </a:r>
            <a:r>
              <a:rPr lang="uk-UA" sz="2000" i="1" dirty="0" smtClean="0">
                <a:latin typeface="Times New Roman"/>
                <a:cs typeface="Times New Roman"/>
              </a:rPr>
              <a:t>", sedulur "</a:t>
            </a:r>
            <a:r>
              <a:rPr lang="uk-UA" sz="2000" dirty="0" smtClean="0">
                <a:latin typeface="Times New Roman"/>
                <a:cs typeface="Times New Roman"/>
              </a:rPr>
              <a:t>друг</a:t>
            </a:r>
            <a:r>
              <a:rPr lang="uk-UA" sz="2000" i="1" dirty="0" smtClean="0">
                <a:latin typeface="Times New Roman"/>
                <a:cs typeface="Times New Roman"/>
              </a:rPr>
              <a:t>" - sedulur sedulur "</a:t>
            </a:r>
            <a:r>
              <a:rPr lang="uk-UA" sz="2000" dirty="0" smtClean="0">
                <a:latin typeface="Times New Roman"/>
                <a:cs typeface="Times New Roman"/>
              </a:rPr>
              <a:t>друзі</a:t>
            </a:r>
            <a:r>
              <a:rPr lang="uk-UA" sz="2000" i="1" dirty="0" smtClean="0">
                <a:latin typeface="Times New Roman"/>
                <a:cs typeface="Times New Roman"/>
              </a:rPr>
              <a:t>", kuda "</a:t>
            </a:r>
            <a:r>
              <a:rPr lang="uk-UA" sz="2000" dirty="0" smtClean="0">
                <a:latin typeface="Times New Roman"/>
                <a:cs typeface="Times New Roman"/>
              </a:rPr>
              <a:t>кінь</a:t>
            </a:r>
            <a:r>
              <a:rPr lang="uk-UA" sz="2000" i="1" dirty="0" smtClean="0">
                <a:latin typeface="Times New Roman"/>
                <a:cs typeface="Times New Roman"/>
              </a:rPr>
              <a:t>" - kuda-kuda "</a:t>
            </a:r>
            <a:r>
              <a:rPr lang="uk-UA" sz="2000" dirty="0" smtClean="0">
                <a:latin typeface="Times New Roman"/>
                <a:cs typeface="Times New Roman"/>
              </a:rPr>
              <a:t>коні</a:t>
            </a:r>
            <a:r>
              <a:rPr lang="uk-UA" sz="2000" i="1" dirty="0" smtClean="0">
                <a:latin typeface="Times New Roman"/>
                <a:cs typeface="Times New Roman"/>
              </a:rPr>
              <a:t>"; </a:t>
            </a:r>
            <a:r>
              <a:rPr lang="uk-UA" sz="2000" dirty="0" smtClean="0">
                <a:latin typeface="Times New Roman"/>
                <a:cs typeface="Times New Roman"/>
              </a:rPr>
              <a:t>у китайській </a:t>
            </a:r>
            <a:r>
              <a:rPr lang="uk-UA" sz="2000" i="1" dirty="0" smtClean="0">
                <a:latin typeface="Times New Roman"/>
                <a:cs typeface="Times New Roman"/>
              </a:rPr>
              <a:t>жень "</a:t>
            </a:r>
            <a:r>
              <a:rPr lang="uk-UA" sz="2000" dirty="0" smtClean="0">
                <a:latin typeface="Times New Roman"/>
                <a:cs typeface="Times New Roman"/>
              </a:rPr>
              <a:t>людина</a:t>
            </a:r>
            <a:r>
              <a:rPr lang="uk-UA" sz="2000" i="1" dirty="0" smtClean="0">
                <a:latin typeface="Times New Roman"/>
                <a:cs typeface="Times New Roman"/>
              </a:rPr>
              <a:t>" - жень-жень"</a:t>
            </a:r>
            <a:r>
              <a:rPr lang="uk-UA" sz="2000" dirty="0" smtClean="0">
                <a:latin typeface="Times New Roman"/>
                <a:cs typeface="Times New Roman"/>
              </a:rPr>
              <a:t>люди</a:t>
            </a:r>
            <a:r>
              <a:rPr lang="uk-UA" sz="2000" i="1" dirty="0" smtClean="0">
                <a:latin typeface="Times New Roman"/>
                <a:cs typeface="Times New Roman"/>
              </a:rPr>
              <a:t>", сін "</a:t>
            </a:r>
            <a:r>
              <a:rPr lang="uk-UA" sz="2000" dirty="0" smtClean="0">
                <a:latin typeface="Times New Roman"/>
                <a:cs typeface="Times New Roman"/>
              </a:rPr>
              <a:t>зірка</a:t>
            </a:r>
            <a:r>
              <a:rPr lang="uk-UA" sz="2000" i="1" dirty="0" smtClean="0">
                <a:latin typeface="Times New Roman"/>
                <a:cs typeface="Times New Roman"/>
              </a:rPr>
              <a:t>" - сін-сін "</a:t>
            </a:r>
            <a:r>
              <a:rPr lang="uk-UA" sz="2000" dirty="0" smtClean="0">
                <a:latin typeface="Times New Roman"/>
                <a:cs typeface="Times New Roman"/>
              </a:rPr>
              <a:t>зірки</a:t>
            </a:r>
            <a:r>
              <a:rPr lang="uk-UA" sz="2000" i="1" dirty="0" smtClean="0">
                <a:latin typeface="Times New Roman"/>
                <a:cs typeface="Times New Roman"/>
              </a:rPr>
              <a:t>" </a:t>
            </a: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/>
                <a:cs typeface="Times New Roman"/>
              </a:rPr>
              <a:t> для підсилення ознаки в слов'янських мовах: укр. </a:t>
            </a:r>
            <a:r>
              <a:rPr lang="uk-UA" sz="2000" i="1" dirty="0" smtClean="0">
                <a:latin typeface="Times New Roman"/>
                <a:cs typeface="Times New Roman"/>
              </a:rPr>
              <a:t>чистий-чистий, світлий-світлий; великий-превеликий (з префіксацією); </a:t>
            </a:r>
            <a:r>
              <a:rPr lang="uk-UA" sz="2000" dirty="0" smtClean="0">
                <a:latin typeface="Times New Roman"/>
                <a:cs typeface="Times New Roman"/>
              </a:rPr>
              <a:t>рос. </a:t>
            </a:r>
            <a:r>
              <a:rPr lang="uk-UA" sz="2000" i="1" dirty="0" smtClean="0">
                <a:latin typeface="Times New Roman"/>
                <a:cs typeface="Times New Roman"/>
              </a:rPr>
              <a:t>белый-белый, </a:t>
            </a:r>
            <a:r>
              <a:rPr lang="uk-UA" sz="2000" i="1" dirty="0" err="1" smtClean="0">
                <a:latin typeface="Times New Roman"/>
                <a:cs typeface="Times New Roman"/>
              </a:rPr>
              <a:t>синий-синий</a:t>
            </a:r>
            <a:endParaRPr lang="uk-UA" sz="2000" i="1" dirty="0" smtClean="0">
              <a:latin typeface="Times New Roman"/>
              <a:cs typeface="Times New Roman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000" i="1" dirty="0" smtClean="0">
                <a:latin typeface="Times New Roman"/>
                <a:cs typeface="Times New Roman"/>
              </a:rPr>
              <a:t> </a:t>
            </a:r>
            <a:r>
              <a:rPr lang="uk-UA" sz="2000" dirty="0" smtClean="0">
                <a:latin typeface="Times New Roman"/>
                <a:cs typeface="Times New Roman"/>
              </a:rPr>
              <a:t>в сучасних мовах:  укр</a:t>
            </a:r>
            <a:r>
              <a:rPr lang="uk-UA" sz="2000" dirty="0">
                <a:latin typeface="Times New Roman"/>
                <a:cs typeface="Times New Roman"/>
              </a:rPr>
              <a:t>. і рос. </a:t>
            </a:r>
            <a:r>
              <a:rPr lang="uk-UA" sz="2000" i="1" dirty="0">
                <a:latin typeface="Times New Roman"/>
                <a:cs typeface="Times New Roman"/>
              </a:rPr>
              <a:t>ку-ку, хрю-хрю, тук-тук, хлоп-хлоп; </a:t>
            </a:r>
            <a:r>
              <a:rPr lang="uk-UA" sz="2000" dirty="0">
                <a:latin typeface="Times New Roman"/>
                <a:cs typeface="Times New Roman"/>
              </a:rPr>
              <a:t>перські </a:t>
            </a:r>
            <a:r>
              <a:rPr lang="uk-UA" sz="2000" i="1" dirty="0">
                <a:latin typeface="Times New Roman"/>
                <a:cs typeface="Times New Roman"/>
              </a:rPr>
              <a:t>хор-хор "хрюкати", таг-таг "стукати"; </a:t>
            </a:r>
            <a:r>
              <a:rPr lang="uk-UA" sz="2000" dirty="0">
                <a:latin typeface="Times New Roman"/>
                <a:cs typeface="Times New Roman"/>
              </a:rPr>
              <a:t>тамільські </a:t>
            </a:r>
            <a:r>
              <a:rPr lang="uk-UA" sz="2000" i="1" dirty="0">
                <a:latin typeface="Times New Roman"/>
                <a:cs typeface="Times New Roman"/>
              </a:rPr>
              <a:t>кубу-кубу "булькати", сала-сала "шльопати, </a:t>
            </a:r>
            <a:r>
              <a:rPr lang="uk-UA" sz="2000" i="1" dirty="0" smtClean="0">
                <a:latin typeface="Times New Roman"/>
                <a:cs typeface="Times New Roman"/>
              </a:rPr>
              <a:t>ляскати”.</a:t>
            </a:r>
            <a:endParaRPr lang="uk-UA" sz="20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51801" y="0"/>
            <a:ext cx="6386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Граматичні способи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857232"/>
            <a:ext cx="87154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Comic Sans MS" pitchFamily="66" charset="0"/>
                <a:cs typeface="Times New Roman"/>
              </a:rPr>
              <a:t>Словоскладення </a:t>
            </a:r>
          </a:p>
          <a:p>
            <a:pPr algn="ctr"/>
            <a:r>
              <a:rPr lang="uk-UA" sz="2000" dirty="0" smtClean="0">
                <a:cs typeface="Times New Roman"/>
              </a:rPr>
              <a:t>поєднання кореневої морфеми з кореневою, внаслідок чого з'являється нове слово. Воно нагадує афіксацію, бо тут і там поєднуються морфеми, але при словоскладенні поєднуються тільки кореневі морфеми.</a:t>
            </a:r>
          </a:p>
          <a:p>
            <a:pPr algn="just"/>
            <a:endParaRPr lang="uk-UA" sz="2000" dirty="0" smtClean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algn="just"/>
            <a:r>
              <a:rPr lang="uk-UA" sz="2000" dirty="0" smtClean="0">
                <a:latin typeface="Times New Roman"/>
                <a:cs typeface="Times New Roman"/>
              </a:rPr>
              <a:t>Поєднуватися можуть повні корені й усічені, основи й цілі слова. У мовах світу простежуються </a:t>
            </a:r>
            <a:r>
              <a:rPr lang="uk-UA" sz="2000" b="1" dirty="0" smtClean="0">
                <a:latin typeface="Times New Roman"/>
                <a:cs typeface="Times New Roman"/>
              </a:rPr>
              <a:t>дві тенденції складення</a:t>
            </a:r>
            <a:r>
              <a:rPr lang="uk-UA" sz="2000" dirty="0" smtClean="0">
                <a:latin typeface="Times New Roman"/>
                <a:cs typeface="Times New Roman"/>
              </a:rPr>
              <a:t>: </a:t>
            </a:r>
          </a:p>
          <a:p>
            <a:pPr marL="342900" indent="-342900" algn="just">
              <a:buAutoNum type="arabicParenR"/>
            </a:pPr>
            <a:r>
              <a:rPr lang="uk-UA" sz="2000" i="1" dirty="0" smtClean="0">
                <a:latin typeface="Times New Roman"/>
                <a:cs typeface="Times New Roman"/>
              </a:rPr>
              <a:t>механічна (аглютинативна)</a:t>
            </a:r>
            <a:r>
              <a:rPr lang="uk-UA" sz="2000" dirty="0" smtClean="0">
                <a:latin typeface="Times New Roman"/>
                <a:cs typeface="Times New Roman"/>
              </a:rPr>
              <a:t>, коли значення складного слова дорівнює сумі значень складових його частин </a:t>
            </a:r>
            <a:r>
              <a:rPr lang="uk-UA" sz="2000" i="1" dirty="0" smtClean="0">
                <a:latin typeface="Times New Roman"/>
                <a:cs typeface="Times New Roman"/>
              </a:rPr>
              <a:t>(</a:t>
            </a:r>
            <a:r>
              <a:rPr lang="uk-UA" sz="2000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наприклад</a:t>
            </a:r>
            <a:r>
              <a:rPr lang="uk-UA" sz="2000" i="1" dirty="0" smtClean="0">
                <a:latin typeface="Times New Roman"/>
                <a:cs typeface="Times New Roman"/>
              </a:rPr>
              <a:t> </a:t>
            </a:r>
            <a:r>
              <a:rPr lang="uk-UA" sz="2000" dirty="0" smtClean="0">
                <a:latin typeface="Times New Roman"/>
                <a:cs typeface="Times New Roman"/>
              </a:rPr>
              <a:t>укр. </a:t>
            </a:r>
            <a:r>
              <a:rPr lang="uk-UA" sz="2000" i="1" dirty="0" smtClean="0">
                <a:latin typeface="Times New Roman"/>
                <a:cs typeface="Times New Roman"/>
              </a:rPr>
              <a:t>стінгазета, </a:t>
            </a:r>
            <a:r>
              <a:rPr lang="uk-UA" sz="2000" dirty="0" smtClean="0">
                <a:latin typeface="Times New Roman"/>
                <a:cs typeface="Times New Roman"/>
              </a:rPr>
              <a:t>рос.</a:t>
            </a:r>
            <a:r>
              <a:rPr lang="uk-UA" sz="2000" i="1" dirty="0" smtClean="0">
                <a:latin typeface="Times New Roman"/>
                <a:cs typeface="Times New Roman"/>
              </a:rPr>
              <a:t> профработа, </a:t>
            </a:r>
            <a:r>
              <a:rPr lang="uk-UA" sz="2000" dirty="0" smtClean="0">
                <a:latin typeface="Times New Roman"/>
                <a:cs typeface="Times New Roman"/>
              </a:rPr>
              <a:t>нім. </a:t>
            </a:r>
            <a:r>
              <a:rPr lang="uk-UA" sz="2000" i="1" dirty="0" smtClean="0">
                <a:latin typeface="Times New Roman"/>
                <a:cs typeface="Times New Roman"/>
              </a:rPr>
              <a:t>Kopfschmerz "головний біль", Augenapfel "очне яблуко") </a:t>
            </a:r>
          </a:p>
          <a:p>
            <a:pPr marL="342900" indent="-342900" algn="just">
              <a:buAutoNum type="arabicParenR"/>
            </a:pPr>
            <a:endParaRPr lang="uk-UA" sz="2000" i="1" dirty="0" smtClean="0">
              <a:latin typeface="Times New Roman"/>
              <a:cs typeface="Times New Roman"/>
            </a:endParaRPr>
          </a:p>
          <a:p>
            <a:pPr marL="342900" indent="-342900" algn="just">
              <a:buAutoNum type="arabicParenR"/>
            </a:pPr>
            <a:r>
              <a:rPr lang="uk-UA" sz="2000" i="1" dirty="0" smtClean="0">
                <a:latin typeface="Times New Roman"/>
                <a:cs typeface="Times New Roman"/>
              </a:rPr>
              <a:t> органічна (фузійна), </a:t>
            </a:r>
            <a:r>
              <a:rPr lang="uk-UA" sz="2000" dirty="0" smtClean="0">
                <a:latin typeface="Times New Roman"/>
                <a:cs typeface="Times New Roman"/>
              </a:rPr>
              <a:t>коли значення цілого не дорівнює сумі значень складових частин </a:t>
            </a:r>
            <a:r>
              <a:rPr lang="uk-UA" sz="2000" i="1" dirty="0" smtClean="0">
                <a:latin typeface="Times New Roman"/>
                <a:cs typeface="Times New Roman"/>
              </a:rPr>
              <a:t>(</a:t>
            </a:r>
            <a:r>
              <a:rPr lang="uk-UA" sz="2000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наприклад </a:t>
            </a:r>
            <a:r>
              <a:rPr lang="uk-UA" sz="2000" dirty="0" smtClean="0">
                <a:latin typeface="Times New Roman"/>
                <a:cs typeface="Times New Roman"/>
              </a:rPr>
              <a:t>англ</a:t>
            </a:r>
            <a:r>
              <a:rPr lang="uk-UA" sz="2000" i="1" dirty="0" smtClean="0">
                <a:latin typeface="Times New Roman"/>
                <a:cs typeface="Times New Roman"/>
              </a:rPr>
              <a:t>. typewriter = не "шрифт" + "писець", а "друкарська машинка", killjoy = не "убий" + "радість", а "людина, яка псує всім настрій", </a:t>
            </a:r>
            <a:r>
              <a:rPr lang="uk-UA" sz="2000" dirty="0" smtClean="0">
                <a:latin typeface="Times New Roman"/>
                <a:cs typeface="Times New Roman"/>
              </a:rPr>
              <a:t>франц. </a:t>
            </a:r>
            <a:r>
              <a:rPr lang="uk-UA" sz="2000" i="1" dirty="0" smtClean="0">
                <a:latin typeface="Times New Roman"/>
                <a:cs typeface="Times New Roman"/>
              </a:rPr>
              <a:t>cachnez = не "ховай" + "ніс", а "шарф, кашне")</a:t>
            </a:r>
            <a:r>
              <a:rPr lang="uk-UA" sz="2000" dirty="0" smtClean="0">
                <a:latin typeface="Times New Roman"/>
                <a:cs typeface="Times New Roman"/>
              </a:rPr>
              <a:t>.</a:t>
            </a:r>
            <a:endParaRPr lang="uk-UA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51801" y="0"/>
            <a:ext cx="6386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Граматичні способи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857232"/>
            <a:ext cx="852388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66FF"/>
                </a:solidFill>
                <a:latin typeface="Comic Sans MS" pitchFamily="66" charset="0"/>
                <a:cs typeface="Times New Roman"/>
              </a:rPr>
              <a:t>Суплетивізм</a:t>
            </a:r>
            <a:endParaRPr lang="uk-UA" sz="3600" i="1" dirty="0" smtClean="0">
              <a:solidFill>
                <a:srgbClr val="0066FF"/>
              </a:solidFill>
              <a:latin typeface="Comic Sans MS" pitchFamily="66" charset="0"/>
              <a:cs typeface="Times New Roman"/>
            </a:endParaRPr>
          </a:p>
          <a:p>
            <a:pPr algn="ctr"/>
            <a:r>
              <a:rPr lang="uk-UA" sz="2300" dirty="0" smtClean="0">
                <a:cs typeface="Times New Roman"/>
              </a:rPr>
              <a:t>утворення граматичних форм одного й того ж слова від різних коренів або від різних основ. </a:t>
            </a:r>
          </a:p>
          <a:p>
            <a:pPr algn="just"/>
            <a:endParaRPr lang="uk-UA" sz="2200" dirty="0" smtClean="0">
              <a:latin typeface="Times New Roman"/>
              <a:cs typeface="Times New Roman"/>
            </a:endParaRPr>
          </a:p>
          <a:p>
            <a:pPr algn="just"/>
            <a:r>
              <a:rPr lang="uk-UA" sz="2200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Наприклад: </a:t>
            </a:r>
          </a:p>
          <a:p>
            <a:pPr algn="just"/>
            <a:r>
              <a:rPr lang="uk-UA" sz="2200" i="1" dirty="0" smtClean="0">
                <a:latin typeface="Times New Roman"/>
                <a:cs typeface="Times New Roman"/>
              </a:rPr>
              <a:t>брати </a:t>
            </a:r>
            <a:r>
              <a:rPr lang="uk-UA" sz="2200" dirty="0" smtClean="0">
                <a:latin typeface="Times New Roman"/>
                <a:cs typeface="Times New Roman"/>
              </a:rPr>
              <a:t>(недоконаний вид) </a:t>
            </a:r>
            <a:r>
              <a:rPr lang="uk-UA" sz="2200" i="1" dirty="0" smtClean="0">
                <a:latin typeface="Times New Roman"/>
                <a:cs typeface="Times New Roman"/>
              </a:rPr>
              <a:t>- взяти </a:t>
            </a:r>
            <a:r>
              <a:rPr lang="uk-UA" sz="2200" dirty="0" smtClean="0">
                <a:latin typeface="Times New Roman"/>
                <a:cs typeface="Times New Roman"/>
              </a:rPr>
              <a:t>(доконаний вид</a:t>
            </a:r>
            <a:r>
              <a:rPr lang="uk-UA" sz="2200" i="1" dirty="0" smtClean="0">
                <a:latin typeface="Times New Roman"/>
                <a:cs typeface="Times New Roman"/>
              </a:rPr>
              <a:t>),  говорити </a:t>
            </a:r>
            <a:r>
              <a:rPr lang="uk-UA" sz="2200" dirty="0" smtClean="0">
                <a:latin typeface="Times New Roman"/>
                <a:cs typeface="Times New Roman"/>
              </a:rPr>
              <a:t>(недоконаний вид) </a:t>
            </a:r>
            <a:r>
              <a:rPr lang="uk-UA" sz="2200" i="1" dirty="0" smtClean="0">
                <a:latin typeface="Times New Roman"/>
                <a:cs typeface="Times New Roman"/>
              </a:rPr>
              <a:t>- сказати </a:t>
            </a:r>
            <a:r>
              <a:rPr lang="uk-UA" sz="2200" dirty="0" smtClean="0">
                <a:latin typeface="Times New Roman"/>
                <a:cs typeface="Times New Roman"/>
              </a:rPr>
              <a:t>(доконаний вид</a:t>
            </a:r>
            <a:r>
              <a:rPr lang="uk-UA" sz="2200" i="1" dirty="0" smtClean="0">
                <a:latin typeface="Times New Roman"/>
                <a:cs typeface="Times New Roman"/>
              </a:rPr>
              <a:t>); </a:t>
            </a:r>
            <a:r>
              <a:rPr lang="uk-UA" sz="2200" dirty="0" smtClean="0">
                <a:latin typeface="Times New Roman"/>
                <a:cs typeface="Times New Roman"/>
              </a:rPr>
              <a:t>рос. </a:t>
            </a:r>
            <a:r>
              <a:rPr lang="uk-UA" sz="2200" i="1" dirty="0" smtClean="0">
                <a:latin typeface="Times New Roman"/>
                <a:cs typeface="Times New Roman"/>
              </a:rPr>
              <a:t>садиться (</a:t>
            </a:r>
            <a:r>
              <a:rPr lang="uk-UA" sz="2200" dirty="0" smtClean="0">
                <a:latin typeface="Times New Roman"/>
                <a:cs typeface="Times New Roman"/>
              </a:rPr>
              <a:t>недоконаний вид</a:t>
            </a:r>
            <a:r>
              <a:rPr lang="uk-UA" sz="2200" i="1" dirty="0" smtClean="0">
                <a:latin typeface="Times New Roman"/>
                <a:cs typeface="Times New Roman"/>
              </a:rPr>
              <a:t>) - сесть (</a:t>
            </a:r>
            <a:r>
              <a:rPr lang="uk-UA" sz="2200" dirty="0" smtClean="0">
                <a:latin typeface="Times New Roman"/>
                <a:cs typeface="Times New Roman"/>
              </a:rPr>
              <a:t>доконаний вид</a:t>
            </a:r>
            <a:r>
              <a:rPr lang="uk-UA" sz="2200" i="1" dirty="0" smtClean="0">
                <a:latin typeface="Times New Roman"/>
                <a:cs typeface="Times New Roman"/>
              </a:rPr>
              <a:t>), класть (</a:t>
            </a:r>
            <a:r>
              <a:rPr lang="uk-UA" sz="2200" dirty="0" smtClean="0">
                <a:latin typeface="Times New Roman"/>
                <a:cs typeface="Times New Roman"/>
              </a:rPr>
              <a:t>недоконаний вид</a:t>
            </a:r>
            <a:r>
              <a:rPr lang="uk-UA" sz="2200" i="1" dirty="0" smtClean="0">
                <a:latin typeface="Times New Roman"/>
                <a:cs typeface="Times New Roman"/>
              </a:rPr>
              <a:t>) - положить (</a:t>
            </a:r>
            <a:r>
              <a:rPr lang="uk-UA" sz="2200" dirty="0" smtClean="0">
                <a:latin typeface="Times New Roman"/>
                <a:cs typeface="Times New Roman"/>
              </a:rPr>
              <a:t>доконаний вид), </a:t>
            </a:r>
            <a:r>
              <a:rPr lang="uk-UA" sz="2200" i="1" dirty="0" smtClean="0">
                <a:latin typeface="Times New Roman"/>
                <a:cs typeface="Times New Roman"/>
              </a:rPr>
              <a:t>человек (</a:t>
            </a:r>
            <a:r>
              <a:rPr lang="uk-UA" sz="2200" dirty="0" smtClean="0">
                <a:latin typeface="Times New Roman"/>
                <a:cs typeface="Times New Roman"/>
              </a:rPr>
              <a:t>однина) </a:t>
            </a:r>
            <a:r>
              <a:rPr lang="uk-UA" sz="2200" i="1" dirty="0" smtClean="0">
                <a:latin typeface="Times New Roman"/>
                <a:cs typeface="Times New Roman"/>
              </a:rPr>
              <a:t>- люди (</a:t>
            </a:r>
            <a:r>
              <a:rPr lang="uk-UA" sz="2200" dirty="0" smtClean="0">
                <a:latin typeface="Times New Roman"/>
                <a:cs typeface="Times New Roman"/>
              </a:rPr>
              <a:t>множина</a:t>
            </a:r>
            <a:r>
              <a:rPr lang="uk-UA" sz="2200" i="1" dirty="0" smtClean="0">
                <a:latin typeface="Times New Roman"/>
                <a:cs typeface="Times New Roman"/>
              </a:rPr>
              <a:t>); </a:t>
            </a:r>
            <a:r>
              <a:rPr lang="uk-UA" sz="2200" dirty="0" smtClean="0">
                <a:latin typeface="Times New Roman"/>
                <a:cs typeface="Times New Roman"/>
              </a:rPr>
              <a:t>нім. </a:t>
            </a:r>
            <a:r>
              <a:rPr lang="uk-UA" sz="2200" i="1" dirty="0" smtClean="0">
                <a:latin typeface="Times New Roman"/>
                <a:cs typeface="Times New Roman"/>
              </a:rPr>
              <a:t>Der Mensch "</a:t>
            </a:r>
            <a:r>
              <a:rPr lang="uk-UA" sz="2200" dirty="0" smtClean="0">
                <a:latin typeface="Times New Roman"/>
                <a:cs typeface="Times New Roman"/>
              </a:rPr>
              <a:t>людина"</a:t>
            </a:r>
            <a:r>
              <a:rPr lang="uk-UA" sz="2200" i="1" dirty="0" smtClean="0">
                <a:latin typeface="Times New Roman"/>
                <a:cs typeface="Times New Roman"/>
              </a:rPr>
              <a:t> - die Leute </a:t>
            </a:r>
            <a:r>
              <a:rPr lang="uk-UA" sz="2200" dirty="0" smtClean="0">
                <a:latin typeface="Times New Roman"/>
                <a:cs typeface="Times New Roman"/>
              </a:rPr>
              <a:t>"люди".</a:t>
            </a:r>
          </a:p>
          <a:p>
            <a:pPr algn="just"/>
            <a:endParaRPr lang="uk-UA" sz="2200" dirty="0" smtClean="0">
              <a:latin typeface="Times New Roman"/>
              <a:cs typeface="Times New Roman"/>
            </a:endParaRPr>
          </a:p>
          <a:p>
            <a:pPr algn="just"/>
            <a:r>
              <a:rPr lang="uk-UA" sz="2200" dirty="0" smtClean="0">
                <a:latin typeface="Times New Roman"/>
                <a:cs typeface="Times New Roman"/>
              </a:rPr>
              <a:t>Суплетивізм як єдиний спосіб вираження граматичних значень характерний для парадигми особових займенників в індоєвропейських мовах: </a:t>
            </a:r>
          </a:p>
          <a:p>
            <a:pPr algn="just"/>
            <a:r>
              <a:rPr lang="uk-UA" sz="2200" dirty="0" smtClean="0">
                <a:latin typeface="Times New Roman"/>
                <a:cs typeface="Times New Roman"/>
              </a:rPr>
              <a:t>укр</a:t>
            </a:r>
            <a:r>
              <a:rPr lang="uk-UA" sz="2200" i="1" dirty="0" smtClean="0">
                <a:latin typeface="Times New Roman"/>
                <a:cs typeface="Times New Roman"/>
              </a:rPr>
              <a:t>. я - мене, вона - її, ми - нас; </a:t>
            </a:r>
            <a:r>
              <a:rPr lang="uk-UA" sz="2200" dirty="0" smtClean="0">
                <a:latin typeface="Times New Roman"/>
                <a:cs typeface="Times New Roman"/>
              </a:rPr>
              <a:t>нім</a:t>
            </a:r>
            <a:r>
              <a:rPr lang="uk-UA" sz="2200" i="1" dirty="0" smtClean="0">
                <a:latin typeface="Times New Roman"/>
                <a:cs typeface="Times New Roman"/>
              </a:rPr>
              <a:t>. ich - mich, sie - ihr, wir - uns, </a:t>
            </a:r>
            <a:r>
              <a:rPr lang="uk-UA" sz="2200" dirty="0" smtClean="0">
                <a:latin typeface="Times New Roman"/>
                <a:cs typeface="Times New Roman"/>
              </a:rPr>
              <a:t>англ.</a:t>
            </a:r>
            <a:r>
              <a:rPr lang="uk-UA" sz="2200" i="1" dirty="0" smtClean="0">
                <a:latin typeface="Times New Roman"/>
                <a:cs typeface="Times New Roman"/>
              </a:rPr>
              <a:t> - me, she - her, we - us; </a:t>
            </a:r>
            <a:r>
              <a:rPr lang="uk-UA" sz="2200" dirty="0" smtClean="0">
                <a:latin typeface="Times New Roman"/>
                <a:cs typeface="Times New Roman"/>
              </a:rPr>
              <a:t>фр</a:t>
            </a:r>
            <a:r>
              <a:rPr lang="uk-UA" sz="2200" i="1" dirty="0" smtClean="0">
                <a:latin typeface="Times New Roman"/>
                <a:cs typeface="Times New Roman"/>
              </a:rPr>
              <a:t>. je - те.</a:t>
            </a:r>
            <a:endParaRPr lang="uk-UA" sz="22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42976" y="142852"/>
            <a:ext cx="7210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Спосіб службових слів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1071546"/>
            <a:ext cx="7924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cs typeface="Times New Roman"/>
              </a:rPr>
              <a:t>Службовими словами, які виражають граматичні значення, є артиклі, прийменники, післяйменники, допоміжні дієслова, слова ступеня, "пусті слова", сполучники та частки.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2179796"/>
            <a:ext cx="824651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Артиклі</a:t>
            </a:r>
            <a:r>
              <a:rPr lang="uk-UA" sz="28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uk-UA" dirty="0" smtClean="0">
                <a:latin typeface="Times New Roman"/>
                <a:cs typeface="Times New Roman"/>
              </a:rPr>
              <a:t>виконують такі функції:</a:t>
            </a:r>
          </a:p>
          <a:p>
            <a:pPr marL="342900" indent="-342900" algn="just">
              <a:buClr>
                <a:srgbClr val="0066FF"/>
              </a:buClr>
              <a:buAutoNum type="arabicParenR"/>
            </a:pPr>
            <a:r>
              <a:rPr lang="uk-UA" dirty="0" smtClean="0">
                <a:latin typeface="Times New Roman"/>
                <a:cs typeface="Times New Roman"/>
              </a:rPr>
              <a:t>виступають засобом частиномовного позначення. Приєднання артикля до неіменних слів і форм переводять неіменні слова в іменники (явище конверсії): </a:t>
            </a:r>
            <a:r>
              <a:rPr lang="uk-UA" i="1" dirty="0" smtClean="0">
                <a:latin typeface="Times New Roman"/>
                <a:cs typeface="Times New Roman"/>
              </a:rPr>
              <a:t>англ. to play "грати" - the play "гра", фр. diner "обідати" - le diner "обід";</a:t>
            </a:r>
          </a:p>
          <a:p>
            <a:pPr marL="342900" indent="-342900" algn="just">
              <a:buClr>
                <a:srgbClr val="0066FF"/>
              </a:buClr>
              <a:buAutoNum type="arabicParenR"/>
            </a:pPr>
            <a:r>
              <a:rPr lang="uk-UA" dirty="0" smtClean="0">
                <a:latin typeface="Times New Roman"/>
                <a:cs typeface="Times New Roman"/>
              </a:rPr>
              <a:t>розрізняють граматичні категорії означеності / неозначеності: </a:t>
            </a:r>
            <a:r>
              <a:rPr lang="uk-UA" i="1" dirty="0" smtClean="0">
                <a:latin typeface="Times New Roman"/>
                <a:cs typeface="Times New Roman"/>
              </a:rPr>
              <a:t>англ. the man "певна людина" - a man "якась людина", фр. le table "певний стіл" - un table "якийсь стіл";</a:t>
            </a:r>
          </a:p>
          <a:p>
            <a:pPr marL="342900" indent="-342900" algn="just">
              <a:buClr>
                <a:srgbClr val="0066FF"/>
              </a:buClr>
              <a:buAutoNum type="arabicParenR"/>
            </a:pPr>
            <a:r>
              <a:rPr lang="uk-UA" dirty="0" smtClean="0">
                <a:latin typeface="Times New Roman"/>
                <a:cs typeface="Times New Roman"/>
              </a:rPr>
              <a:t>виражають категорію роду: </a:t>
            </a:r>
            <a:r>
              <a:rPr lang="uk-UA" i="1" dirty="0" smtClean="0">
                <a:latin typeface="Times New Roman"/>
                <a:cs typeface="Times New Roman"/>
              </a:rPr>
              <a:t>нім. der Deutsche "німець" - die Deutsche "німкеня"; der Frieden "мир, спокій", die Lampe "лампа", das Fenster "вікно";</a:t>
            </a:r>
          </a:p>
          <a:p>
            <a:pPr marL="342900" indent="-342900" algn="just">
              <a:buClr>
                <a:srgbClr val="0066FF"/>
              </a:buClr>
              <a:buAutoNum type="arabicParenR"/>
            </a:pPr>
            <a:r>
              <a:rPr lang="uk-UA" dirty="0" smtClean="0">
                <a:latin typeface="Times New Roman"/>
                <a:cs typeface="Times New Roman"/>
              </a:rPr>
              <a:t>виражають категорію числа</a:t>
            </a:r>
            <a:r>
              <a:rPr lang="uk-UA" i="1" dirty="0" smtClean="0">
                <a:latin typeface="Times New Roman"/>
                <a:cs typeface="Times New Roman"/>
              </a:rPr>
              <a:t>: das Fenster "вікно" - die Fenster "вікна", das Buch "книга" - die Bücher "книги";</a:t>
            </a:r>
          </a:p>
          <a:p>
            <a:pPr marL="342900" indent="-342900" algn="just">
              <a:buClr>
                <a:srgbClr val="0066FF"/>
              </a:buClr>
              <a:buAutoNum type="arabicParenR"/>
            </a:pPr>
            <a:r>
              <a:rPr lang="uk-UA" dirty="0" smtClean="0">
                <a:latin typeface="Times New Roman"/>
                <a:cs typeface="Times New Roman"/>
              </a:rPr>
              <a:t>служать способом вираження відношень між словами в реченні, тобто мають функцію вираження категорії відмінка: </a:t>
            </a:r>
            <a:r>
              <a:rPr lang="uk-UA" i="1" dirty="0" smtClean="0">
                <a:latin typeface="Times New Roman"/>
                <a:cs typeface="Times New Roman"/>
              </a:rPr>
              <a:t>нім. наз. відм. der Tisch, род. des Tisches, дав. dem Tisch, знах. den Tisch.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41593" y="0"/>
            <a:ext cx="7210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Спосіб службових слів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714488"/>
            <a:ext cx="869205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cs typeface="Times New Roman"/>
              </a:rPr>
              <a:t>виражають відношення між словами в мовленнєвому ланцюжку, тобто вказують на відмінок іменника.</a:t>
            </a:r>
            <a:endParaRPr lang="uk-UA" i="1" dirty="0" smtClean="0">
              <a:cs typeface="Times New Roman"/>
            </a:endParaRPr>
          </a:p>
          <a:p>
            <a:pPr algn="just"/>
            <a:r>
              <a:rPr lang="uk-UA" sz="2000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Наприклад: </a:t>
            </a:r>
          </a:p>
          <a:p>
            <a:pPr algn="just"/>
            <a:r>
              <a:rPr lang="uk-UA" i="1" dirty="0" smtClean="0">
                <a:latin typeface="Times New Roman"/>
                <a:cs typeface="Times New Roman"/>
              </a:rPr>
              <a:t>їду в метро (місцевий відмінок), піду до метро (родовий відмінок). </a:t>
            </a:r>
          </a:p>
          <a:p>
            <a:pPr algn="just"/>
            <a:endParaRPr lang="uk-UA" i="1" dirty="0" smtClean="0">
              <a:latin typeface="Times New Roman"/>
              <a:cs typeface="Times New Roman"/>
            </a:endParaRPr>
          </a:p>
          <a:p>
            <a:pPr algn="just"/>
            <a:r>
              <a:rPr lang="uk-UA" dirty="0" smtClean="0">
                <a:latin typeface="Times New Roman"/>
                <a:cs typeface="Times New Roman"/>
              </a:rPr>
              <a:t>Таку ж функцію виконують післяйменники. Відмінність між прийменниками й післяйменниками в тому, що післяйменники знаходяться не перед іменником, а після нього. </a:t>
            </a:r>
          </a:p>
          <a:p>
            <a:pPr algn="ctr"/>
            <a:r>
              <a:rPr lang="uk-UA" sz="4000" b="1" dirty="0" smtClean="0">
                <a:solidFill>
                  <a:srgbClr val="7030A0"/>
                </a:solidFill>
                <a:latin typeface="Comic Sans MS" pitchFamily="66" charset="0"/>
                <a:cs typeface="Times New Roman"/>
              </a:rPr>
              <a:t>Післяйменники</a:t>
            </a:r>
            <a:endParaRPr lang="uk-UA" sz="4000" dirty="0" smtClean="0">
              <a:latin typeface="Times New Roman"/>
              <a:cs typeface="Times New Roman"/>
            </a:endParaRPr>
          </a:p>
          <a:p>
            <a:pPr algn="ctr"/>
            <a:r>
              <a:rPr lang="uk-UA" sz="2000" dirty="0" smtClean="0">
                <a:cs typeface="Times New Roman"/>
              </a:rPr>
              <a:t>один з найважливіших граматичних показників у тюркських, фіно-угорських, монгольських і японській мовах. </a:t>
            </a:r>
          </a:p>
          <a:p>
            <a:pPr algn="just"/>
            <a:r>
              <a:rPr lang="uk-UA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Наприклад: </a:t>
            </a:r>
          </a:p>
          <a:p>
            <a:pPr algn="just"/>
            <a:r>
              <a:rPr lang="uk-UA" dirty="0" err="1" smtClean="0">
                <a:latin typeface="Times New Roman"/>
                <a:cs typeface="Times New Roman"/>
              </a:rPr>
              <a:t>азерб</a:t>
            </a:r>
            <a:r>
              <a:rPr lang="uk-UA" dirty="0" smtClean="0">
                <a:latin typeface="Times New Roman"/>
                <a:cs typeface="Times New Roman"/>
              </a:rPr>
              <a:t>. </a:t>
            </a:r>
            <a:r>
              <a:rPr lang="uk-UA" i="1" dirty="0" smtClean="0">
                <a:latin typeface="Times New Roman"/>
                <a:cs typeface="Times New Roman"/>
              </a:rPr>
              <a:t>Йер балалар учгн "</a:t>
            </a:r>
            <a:r>
              <a:rPr lang="uk-UA" dirty="0" smtClean="0">
                <a:latin typeface="Times New Roman"/>
                <a:cs typeface="Times New Roman"/>
              </a:rPr>
              <a:t>місце дітей для</a:t>
            </a:r>
            <a:r>
              <a:rPr lang="uk-UA" i="1" dirty="0" smtClean="0">
                <a:latin typeface="Times New Roman"/>
                <a:cs typeface="Times New Roman"/>
              </a:rPr>
              <a:t>", </a:t>
            </a:r>
            <a:r>
              <a:rPr lang="uk-UA" dirty="0" smtClean="0">
                <a:latin typeface="Times New Roman"/>
                <a:cs typeface="Times New Roman"/>
              </a:rPr>
              <a:t>татар. </a:t>
            </a:r>
            <a:r>
              <a:rPr lang="uk-UA" i="1" dirty="0" smtClean="0">
                <a:latin typeface="Times New Roman"/>
                <a:cs typeface="Times New Roman"/>
              </a:rPr>
              <a:t>Мин трамвай белон барам "</a:t>
            </a:r>
            <a:r>
              <a:rPr lang="uk-UA" dirty="0" smtClean="0">
                <a:latin typeface="Times New Roman"/>
                <a:cs typeface="Times New Roman"/>
              </a:rPr>
              <a:t>я трамвай на їду</a:t>
            </a:r>
            <a:r>
              <a:rPr lang="uk-UA" i="1" dirty="0" smtClean="0">
                <a:latin typeface="Times New Roman"/>
                <a:cs typeface="Times New Roman"/>
              </a:rPr>
              <a:t>"; </a:t>
            </a:r>
            <a:r>
              <a:rPr lang="uk-UA" dirty="0" smtClean="0">
                <a:latin typeface="Times New Roman"/>
                <a:cs typeface="Times New Roman"/>
              </a:rPr>
              <a:t>лат. </a:t>
            </a:r>
            <a:r>
              <a:rPr lang="uk-UA" i="1" dirty="0" smtClean="0">
                <a:latin typeface="Times New Roman"/>
                <a:cs typeface="Times New Roman"/>
              </a:rPr>
              <a:t>Omnia mea mecum porto "</a:t>
            </a:r>
            <a:r>
              <a:rPr lang="uk-UA" dirty="0" smtClean="0">
                <a:latin typeface="Times New Roman"/>
                <a:cs typeface="Times New Roman"/>
              </a:rPr>
              <a:t>Все своє ношу з </a:t>
            </a:r>
            <a:r>
              <a:rPr lang="uk-UA" dirty="0" err="1" smtClean="0">
                <a:latin typeface="Times New Roman"/>
                <a:cs typeface="Times New Roman"/>
              </a:rPr>
              <a:t>собою</a:t>
            </a:r>
            <a:r>
              <a:rPr lang="uk-UA" i="1" dirty="0" err="1" smtClean="0">
                <a:latin typeface="Times New Roman"/>
                <a:cs typeface="Times New Roman"/>
              </a:rPr>
              <a:t>“</a:t>
            </a:r>
            <a:r>
              <a:rPr lang="uk-UA" i="1" dirty="0" smtClean="0">
                <a:latin typeface="Times New Roman"/>
                <a:cs typeface="Times New Roman"/>
              </a:rPr>
              <a:t>; </a:t>
            </a:r>
            <a:r>
              <a:rPr lang="uk-UA" dirty="0" err="1" smtClean="0">
                <a:latin typeface="Times New Roman"/>
                <a:cs typeface="Times New Roman"/>
              </a:rPr>
              <a:t>угор</a:t>
            </a:r>
            <a:r>
              <a:rPr lang="uk-UA" dirty="0" smtClean="0">
                <a:latin typeface="Times New Roman"/>
                <a:cs typeface="Times New Roman"/>
              </a:rPr>
              <a:t>. </a:t>
            </a:r>
            <a:r>
              <a:rPr lang="uk-UA" i="1" dirty="0" smtClean="0">
                <a:latin typeface="Times New Roman"/>
                <a:cs typeface="Times New Roman"/>
              </a:rPr>
              <a:t>a haz melletti kert "</a:t>
            </a:r>
            <a:r>
              <a:rPr lang="uk-UA" dirty="0" smtClean="0">
                <a:latin typeface="Times New Roman"/>
                <a:cs typeface="Times New Roman"/>
              </a:rPr>
              <a:t>сад біля дому</a:t>
            </a:r>
            <a:r>
              <a:rPr lang="uk-UA" i="1" dirty="0" smtClean="0">
                <a:latin typeface="Times New Roman"/>
                <a:cs typeface="Times New Roman"/>
              </a:rPr>
              <a:t>" 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1000108"/>
            <a:ext cx="3717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  <a:latin typeface="Comic Sans MS" pitchFamily="66" charset="0"/>
                <a:cs typeface="Times New Roman"/>
              </a:rPr>
              <a:t>Прийменники</a:t>
            </a:r>
            <a:endParaRPr lang="ru-RU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41593" y="0"/>
            <a:ext cx="7210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Спосіб службових слів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071546"/>
            <a:ext cx="383627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89275F"/>
                </a:solidFill>
                <a:latin typeface="Times New Roman"/>
                <a:cs typeface="Times New Roman"/>
              </a:rPr>
              <a:t>Допоміжні дієслова </a:t>
            </a:r>
          </a:p>
          <a:p>
            <a:r>
              <a:rPr lang="uk-UA" sz="2000" dirty="0" smtClean="0">
                <a:latin typeface="Times New Roman"/>
                <a:cs typeface="Times New Roman"/>
              </a:rPr>
              <a:t>служать для творення складних (аналітичних) дієслівних форм і використовуються як граматичний спосіб вираження категорії особи, числа, часу, стану і способу в сучасних індоєвропейських мовах. </a:t>
            </a:r>
          </a:p>
          <a:p>
            <a:pPr algn="just"/>
            <a:r>
              <a:rPr lang="uk-UA" sz="2000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Наприклад:</a:t>
            </a:r>
          </a:p>
          <a:p>
            <a:pPr algn="ctr"/>
            <a:r>
              <a:rPr lang="uk-UA" sz="2000" dirty="0" smtClean="0">
                <a:latin typeface="Times New Roman"/>
                <a:cs typeface="Times New Roman"/>
              </a:rPr>
              <a:t>укр. </a:t>
            </a:r>
            <a:r>
              <a:rPr lang="uk-UA" sz="2000" i="1" dirty="0" smtClean="0">
                <a:latin typeface="Times New Roman"/>
                <a:cs typeface="Times New Roman"/>
              </a:rPr>
              <a:t>я буду читати, ти будеш читати, ми будемо читати, </a:t>
            </a:r>
            <a:r>
              <a:rPr lang="uk-UA" sz="2000" dirty="0" smtClean="0">
                <a:latin typeface="Times New Roman"/>
                <a:cs typeface="Times New Roman"/>
              </a:rPr>
              <a:t>англ. </a:t>
            </a:r>
            <a:r>
              <a:rPr lang="uk-UA" sz="2000" i="1" dirty="0" err="1" smtClean="0">
                <a:latin typeface="Times New Roman"/>
                <a:cs typeface="Times New Roman"/>
              </a:rPr>
              <a:t>shall</a:t>
            </a:r>
            <a:r>
              <a:rPr lang="uk-UA" sz="2000" i="1" dirty="0" smtClean="0">
                <a:latin typeface="Times New Roman"/>
                <a:cs typeface="Times New Roman"/>
              </a:rPr>
              <a:t> read "</a:t>
            </a:r>
            <a:r>
              <a:rPr lang="uk-UA" sz="2000" dirty="0" smtClean="0">
                <a:latin typeface="Times New Roman"/>
                <a:cs typeface="Times New Roman"/>
              </a:rPr>
              <a:t>я буду читати</a:t>
            </a:r>
            <a:r>
              <a:rPr lang="uk-UA" sz="2000" i="1" dirty="0" smtClean="0">
                <a:latin typeface="Times New Roman"/>
                <a:cs typeface="Times New Roman"/>
              </a:rPr>
              <a:t>",  am reading "</a:t>
            </a:r>
            <a:r>
              <a:rPr lang="uk-UA" sz="2000" dirty="0" smtClean="0">
                <a:latin typeface="Times New Roman"/>
                <a:cs typeface="Times New Roman"/>
              </a:rPr>
              <a:t>я читаю</a:t>
            </a:r>
            <a:r>
              <a:rPr lang="uk-UA" sz="2000" i="1" dirty="0" smtClean="0">
                <a:latin typeface="Times New Roman"/>
                <a:cs typeface="Times New Roman"/>
              </a:rPr>
              <a:t>", I have read "</a:t>
            </a:r>
            <a:r>
              <a:rPr lang="uk-UA" sz="2000" dirty="0" smtClean="0">
                <a:latin typeface="Times New Roman"/>
                <a:cs typeface="Times New Roman"/>
              </a:rPr>
              <a:t>я читав</a:t>
            </a:r>
            <a:r>
              <a:rPr lang="uk-UA" sz="2000" i="1" dirty="0" smtClean="0">
                <a:latin typeface="Times New Roman"/>
                <a:cs typeface="Times New Roman"/>
              </a:rPr>
              <a:t>"; </a:t>
            </a:r>
            <a:r>
              <a:rPr lang="uk-UA" sz="2000" dirty="0" smtClean="0">
                <a:latin typeface="Times New Roman"/>
                <a:cs typeface="Times New Roman"/>
              </a:rPr>
              <a:t>нім. </a:t>
            </a:r>
            <a:r>
              <a:rPr lang="uk-UA" sz="2000" i="1" dirty="0" smtClean="0">
                <a:latin typeface="Times New Roman"/>
                <a:cs typeface="Times New Roman"/>
              </a:rPr>
              <a:t>ich bin gegangen "</a:t>
            </a:r>
            <a:r>
              <a:rPr lang="uk-UA" sz="2000" dirty="0" smtClean="0">
                <a:latin typeface="Times New Roman"/>
                <a:cs typeface="Times New Roman"/>
              </a:rPr>
              <a:t>я пішов</a:t>
            </a:r>
            <a:r>
              <a:rPr lang="uk-UA" sz="2000" i="1" dirty="0" smtClean="0">
                <a:latin typeface="Times New Roman"/>
                <a:cs typeface="Times New Roman"/>
              </a:rPr>
              <a:t>", ich habe gelesen </a:t>
            </a:r>
            <a:r>
              <a:rPr lang="uk-UA" sz="2000" dirty="0" smtClean="0">
                <a:latin typeface="Times New Roman"/>
                <a:cs typeface="Times New Roman"/>
              </a:rPr>
              <a:t>"я прочитав</a:t>
            </a:r>
            <a:r>
              <a:rPr lang="uk-UA" sz="2000" i="1" dirty="0" smtClean="0">
                <a:latin typeface="Times New Roman"/>
                <a:cs typeface="Times New Roman"/>
              </a:rPr>
              <a:t>", schwarz werden </a:t>
            </a:r>
            <a:r>
              <a:rPr lang="uk-UA" sz="2000" dirty="0" smtClean="0">
                <a:latin typeface="Times New Roman"/>
                <a:cs typeface="Times New Roman"/>
              </a:rPr>
              <a:t>"чорніти</a:t>
            </a:r>
            <a:r>
              <a:rPr lang="uk-UA" sz="2000" i="1" dirty="0" smtClean="0">
                <a:latin typeface="Times New Roman"/>
                <a:cs typeface="Times New Roman"/>
              </a:rPr>
              <a:t>", schwarz machen "</a:t>
            </a:r>
            <a:r>
              <a:rPr lang="uk-UA" sz="2000" dirty="0" smtClean="0">
                <a:latin typeface="Times New Roman"/>
                <a:cs typeface="Times New Roman"/>
              </a:rPr>
              <a:t>чорнити</a:t>
            </a:r>
            <a:r>
              <a:rPr lang="uk-UA" sz="2000" i="1" dirty="0" smtClean="0">
                <a:latin typeface="Times New Roman"/>
                <a:cs typeface="Times New Roman"/>
              </a:rPr>
              <a:t>".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1142984"/>
            <a:ext cx="406750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89275F"/>
                </a:solidFill>
                <a:latin typeface="Times New Roman"/>
                <a:cs typeface="Times New Roman"/>
              </a:rPr>
              <a:t>Слова ступеня </a:t>
            </a:r>
          </a:p>
          <a:p>
            <a:pPr algn="r"/>
            <a:r>
              <a:rPr lang="uk-UA" sz="2000" dirty="0" smtClean="0">
                <a:latin typeface="Times New Roman"/>
                <a:cs typeface="Times New Roman"/>
              </a:rPr>
              <a:t>виступають як спосіб творення ступенів порівняння якісних прикметників і прислівників у мовах різних родин. </a:t>
            </a:r>
          </a:p>
          <a:p>
            <a:pPr algn="just"/>
            <a:endParaRPr lang="uk-UA" sz="2000" dirty="0" smtClean="0">
              <a:latin typeface="Times New Roman"/>
              <a:cs typeface="Times New Roman"/>
            </a:endParaRPr>
          </a:p>
          <a:p>
            <a:pPr algn="r"/>
            <a:r>
              <a:rPr lang="uk-UA" sz="2000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Наприклад:</a:t>
            </a:r>
          </a:p>
          <a:p>
            <a:pPr algn="ctr"/>
            <a:r>
              <a:rPr lang="uk-UA" sz="2000" dirty="0" smtClean="0">
                <a:latin typeface="Times New Roman"/>
                <a:cs typeface="Times New Roman"/>
              </a:rPr>
              <a:t>укр. </a:t>
            </a:r>
            <a:r>
              <a:rPr lang="uk-UA" sz="2000" i="1" dirty="0" smtClean="0">
                <a:latin typeface="Times New Roman"/>
                <a:cs typeface="Times New Roman"/>
              </a:rPr>
              <a:t>більш, менш, дуже, вельми (зручний - більш зручний, вигідний - менш вигідний, цікавий - дуже, вельми цікавий),  </a:t>
            </a:r>
            <a:r>
              <a:rPr lang="uk-UA" sz="2000" dirty="0" smtClean="0">
                <a:latin typeface="Times New Roman"/>
                <a:cs typeface="Times New Roman"/>
              </a:rPr>
              <a:t>рос.</a:t>
            </a:r>
            <a:r>
              <a:rPr lang="uk-UA" sz="2000" i="1" dirty="0" smtClean="0">
                <a:latin typeface="Times New Roman"/>
                <a:cs typeface="Times New Roman"/>
              </a:rPr>
              <a:t> - более, менее, очень (красивый - более красивый, удачный - менее удачный, большой - очень большой),  </a:t>
            </a:r>
            <a:r>
              <a:rPr lang="uk-UA" sz="2000" dirty="0" smtClean="0">
                <a:latin typeface="Times New Roman"/>
                <a:cs typeface="Times New Roman"/>
              </a:rPr>
              <a:t>англ. </a:t>
            </a:r>
            <a:r>
              <a:rPr lang="uk-UA" sz="2000" i="1" dirty="0" smtClean="0">
                <a:latin typeface="Times New Roman"/>
                <a:cs typeface="Times New Roman"/>
              </a:rPr>
              <a:t>more, most (interesting "</a:t>
            </a:r>
            <a:r>
              <a:rPr lang="uk-UA" sz="2000" dirty="0" smtClean="0">
                <a:latin typeface="Times New Roman"/>
                <a:cs typeface="Times New Roman"/>
              </a:rPr>
              <a:t>цікавий</a:t>
            </a:r>
            <a:r>
              <a:rPr lang="uk-UA" sz="2000" i="1" dirty="0" smtClean="0">
                <a:latin typeface="Times New Roman"/>
                <a:cs typeface="Times New Roman"/>
              </a:rPr>
              <a:t>" - more interesting "</a:t>
            </a:r>
            <a:r>
              <a:rPr lang="uk-UA" sz="2000" dirty="0" smtClean="0">
                <a:latin typeface="Times New Roman"/>
                <a:cs typeface="Times New Roman"/>
              </a:rPr>
              <a:t>цікавіший</a:t>
            </a:r>
            <a:r>
              <a:rPr lang="uk-UA" sz="2000" i="1" dirty="0" smtClean="0">
                <a:latin typeface="Times New Roman"/>
                <a:cs typeface="Times New Roman"/>
              </a:rPr>
              <a:t>" - most interesting "</a:t>
            </a:r>
            <a:r>
              <a:rPr lang="uk-UA" sz="2000" dirty="0" smtClean="0">
                <a:latin typeface="Times New Roman"/>
                <a:cs typeface="Times New Roman"/>
              </a:rPr>
              <a:t>найцікавіший</a:t>
            </a:r>
            <a:r>
              <a:rPr lang="uk-UA" sz="2000" i="1" dirty="0" smtClean="0">
                <a:latin typeface="Times New Roman"/>
                <a:cs typeface="Times New Roman"/>
              </a:rPr>
              <a:t>"</a:t>
            </a:r>
            <a:r>
              <a:rPr lang="uk-UA" sz="2000" dirty="0" smtClean="0">
                <a:latin typeface="Times New Roman"/>
                <a:cs typeface="Times New Roman"/>
              </a:rPr>
              <a:t>)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План 1 Граматика як розділ мовознавства v Предм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3" y="666952"/>
            <a:ext cx="7852431" cy="588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7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41593" y="0"/>
            <a:ext cx="7210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Спосіб службових слів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142984"/>
            <a:ext cx="383627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D60093"/>
                </a:solidFill>
                <a:latin typeface="Times New Roman"/>
                <a:cs typeface="Times New Roman"/>
              </a:rPr>
              <a:t>Пусті слова </a:t>
            </a:r>
          </a:p>
          <a:p>
            <a:pPr algn="just"/>
            <a:r>
              <a:rPr lang="uk-UA" sz="2000" dirty="0" smtClean="0">
                <a:latin typeface="Times New Roman"/>
                <a:cs typeface="Times New Roman"/>
              </a:rPr>
              <a:t> повнозначні слова, які супроводжують інші повнозначні слова, беручи на себе вираження їх граматичних значень. </a:t>
            </a:r>
          </a:p>
          <a:p>
            <a:pPr algn="just"/>
            <a:r>
              <a:rPr lang="uk-UA" sz="2000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Наприклад: </a:t>
            </a:r>
          </a:p>
          <a:p>
            <a:pPr algn="just"/>
            <a:r>
              <a:rPr lang="uk-UA" sz="2000" dirty="0" smtClean="0">
                <a:latin typeface="Times New Roman"/>
                <a:cs typeface="Times New Roman"/>
              </a:rPr>
              <a:t>англ. </a:t>
            </a:r>
            <a:r>
              <a:rPr lang="uk-UA" sz="2000" i="1" dirty="0" smtClean="0">
                <a:latin typeface="Times New Roman"/>
                <a:cs typeface="Times New Roman"/>
              </a:rPr>
              <a:t>he-cat (</a:t>
            </a:r>
            <a:r>
              <a:rPr lang="uk-UA" sz="2000" dirty="0" smtClean="0">
                <a:latin typeface="Times New Roman"/>
                <a:cs typeface="Times New Roman"/>
              </a:rPr>
              <a:t>він-кіт</a:t>
            </a:r>
            <a:r>
              <a:rPr lang="uk-UA" sz="2000" i="1" dirty="0" smtClean="0">
                <a:latin typeface="Times New Roman"/>
                <a:cs typeface="Times New Roman"/>
              </a:rPr>
              <a:t>), she-cat (</a:t>
            </a:r>
            <a:r>
              <a:rPr lang="uk-UA" sz="2000" dirty="0" smtClean="0">
                <a:latin typeface="Times New Roman"/>
                <a:cs typeface="Times New Roman"/>
              </a:rPr>
              <a:t>вона-кіт</a:t>
            </a:r>
            <a:r>
              <a:rPr lang="uk-UA" sz="2000" i="1" dirty="0" smtClean="0">
                <a:latin typeface="Times New Roman"/>
                <a:cs typeface="Times New Roman"/>
              </a:rPr>
              <a:t>, "</a:t>
            </a:r>
            <a:r>
              <a:rPr lang="uk-UA" sz="2000" dirty="0" smtClean="0">
                <a:latin typeface="Times New Roman"/>
                <a:cs typeface="Times New Roman"/>
              </a:rPr>
              <a:t>кішка</a:t>
            </a:r>
            <a:r>
              <a:rPr lang="uk-UA" sz="2000" i="1" dirty="0" smtClean="0">
                <a:latin typeface="Times New Roman"/>
                <a:cs typeface="Times New Roman"/>
              </a:rPr>
              <a:t>"), </a:t>
            </a:r>
            <a:r>
              <a:rPr lang="uk-UA" sz="2000" dirty="0" smtClean="0">
                <a:latin typeface="Times New Roman"/>
                <a:cs typeface="Times New Roman"/>
              </a:rPr>
              <a:t>укр. </a:t>
            </a:r>
            <a:r>
              <a:rPr lang="uk-UA" sz="2000" i="1" dirty="0" smtClean="0">
                <a:latin typeface="Times New Roman"/>
                <a:cs typeface="Times New Roman"/>
              </a:rPr>
              <a:t>рись-самець, рись-самка, </a:t>
            </a:r>
            <a:r>
              <a:rPr lang="uk-UA" sz="2000" dirty="0" smtClean="0">
                <a:latin typeface="Times New Roman"/>
                <a:cs typeface="Times New Roman"/>
              </a:rPr>
              <a:t>рос</a:t>
            </a:r>
            <a:r>
              <a:rPr lang="uk-UA" sz="2000" i="1" dirty="0" smtClean="0">
                <a:latin typeface="Times New Roman"/>
                <a:cs typeface="Times New Roman"/>
              </a:rPr>
              <a:t>. ворон-самец, ворон-самка.</a:t>
            </a:r>
            <a:endParaRPr lang="uk-UA" sz="2000" i="1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1" y="1357298"/>
            <a:ext cx="40005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19972E"/>
                </a:solidFill>
                <a:latin typeface="Times New Roman"/>
                <a:cs typeface="Times New Roman"/>
              </a:rPr>
              <a:t>Сполучники</a:t>
            </a:r>
            <a:r>
              <a:rPr lang="uk-UA" sz="2400" dirty="0" smtClean="0">
                <a:solidFill>
                  <a:srgbClr val="19972E"/>
                </a:solidFill>
                <a:latin typeface="Times New Roman"/>
                <a:cs typeface="Times New Roman"/>
              </a:rPr>
              <a:t> </a:t>
            </a:r>
          </a:p>
          <a:p>
            <a:pPr algn="just"/>
            <a:r>
              <a:rPr lang="uk-UA" sz="2000" dirty="0" smtClean="0">
                <a:latin typeface="Times New Roman"/>
                <a:cs typeface="Times New Roman"/>
              </a:rPr>
              <a:t>виражають граматичні відношення між словами в реченні і між предикативними частинами речень.</a:t>
            </a:r>
            <a:endParaRPr lang="uk-UA" sz="20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3929066"/>
            <a:ext cx="392909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66FF"/>
                </a:solidFill>
                <a:latin typeface="Times New Roman"/>
                <a:cs typeface="Times New Roman"/>
              </a:rPr>
              <a:t>Частки</a:t>
            </a:r>
            <a:r>
              <a:rPr lang="uk-UA" sz="2400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</a:p>
          <a:p>
            <a:pPr algn="just"/>
            <a:r>
              <a:rPr lang="uk-UA" sz="2000" dirty="0" smtClean="0">
                <a:latin typeface="Times New Roman"/>
                <a:cs typeface="Times New Roman"/>
              </a:rPr>
              <a:t>передають різні модальні значення, а також деякі інші відтінки граматичних значень (запитання, заперечення, оклик, невизначеність). </a:t>
            </a:r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85786" y="1071546"/>
            <a:ext cx="7819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cs typeface="Times New Roman"/>
              </a:rPr>
              <a:t>засіб вираження граматичних значень на рівні синтаксису.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10" y="2500306"/>
            <a:ext cx="46434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/>
                <a:cs typeface="Times New Roman"/>
              </a:rPr>
              <a:t>1) модальність речення</a:t>
            </a:r>
          </a:p>
          <a:p>
            <a:r>
              <a:rPr lang="uk-UA" sz="2400" dirty="0" smtClean="0">
                <a:latin typeface="Times New Roman"/>
                <a:cs typeface="Times New Roman"/>
              </a:rPr>
              <a:t>2) групування членів речення</a:t>
            </a:r>
          </a:p>
          <a:p>
            <a:r>
              <a:rPr lang="uk-UA" sz="2400" dirty="0" smtClean="0">
                <a:latin typeface="Times New Roman"/>
                <a:cs typeface="Times New Roman"/>
              </a:rPr>
              <a:t>3) розрізнення простого й складного речення</a:t>
            </a:r>
          </a:p>
          <a:p>
            <a:r>
              <a:rPr lang="uk-UA" sz="2400" dirty="0" smtClean="0">
                <a:latin typeface="Times New Roman"/>
                <a:cs typeface="Times New Roman"/>
              </a:rPr>
              <a:t>4) розрізнення сурядності й підрядності</a:t>
            </a:r>
          </a:p>
          <a:p>
            <a:r>
              <a:rPr lang="uk-UA" sz="2400" dirty="0" smtClean="0">
                <a:latin typeface="Times New Roman"/>
                <a:cs typeface="Times New Roman"/>
              </a:rPr>
              <a:t>5) актуальне членування речення </a:t>
            </a:r>
          </a:p>
          <a:p>
            <a:r>
              <a:rPr lang="uk-UA" sz="2400" dirty="0" smtClean="0">
                <a:latin typeface="Times New Roman"/>
                <a:cs typeface="Times New Roman"/>
              </a:rPr>
              <a:t>6) виділення вставних слів і речень.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643050"/>
            <a:ext cx="7259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19972E"/>
                </a:solidFill>
                <a:latin typeface="Times New Roman"/>
                <a:cs typeface="Times New Roman"/>
              </a:rPr>
              <a:t>За допомогою інтонації виражаються:</a:t>
            </a:r>
            <a:endParaRPr lang="ru-RU" sz="3200" b="1" dirty="0">
              <a:solidFill>
                <a:srgbClr val="19972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85728"/>
            <a:ext cx="38698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Інтонація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034" y="0"/>
            <a:ext cx="8501122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Зміни способів та засобів </a:t>
            </a:r>
          </a:p>
          <a:p>
            <a:pPr algn="ctr"/>
            <a:r>
              <a:rPr lang="uk-UA" sz="3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вираження граматичних</a:t>
            </a:r>
          </a:p>
          <a:p>
            <a:pPr algn="ctr"/>
            <a:r>
              <a:rPr lang="uk-UA" sz="3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значень</a:t>
            </a:r>
            <a:endParaRPr lang="ru-RU" sz="3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44" y="3143248"/>
            <a:ext cx="51055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19972E"/>
                </a:solidFill>
                <a:latin typeface="Times New Roman"/>
                <a:cs typeface="Times New Roman"/>
              </a:rPr>
              <a:t>Зміни стосуються:</a:t>
            </a:r>
          </a:p>
          <a:p>
            <a:pPr algn="just"/>
            <a:endParaRPr lang="uk-UA" sz="2400" dirty="0" smtClean="0">
              <a:latin typeface="Times New Roman"/>
              <a:cs typeface="Times New Roman"/>
            </a:endParaRPr>
          </a:p>
          <a:p>
            <a:pPr marL="342900" indent="-342900" algn="just">
              <a:buAutoNum type="arabicParenR"/>
            </a:pPr>
            <a:r>
              <a:rPr lang="uk-UA" sz="2400" dirty="0" smtClean="0">
                <a:latin typeface="Times New Roman"/>
                <a:cs typeface="Times New Roman"/>
              </a:rPr>
              <a:t>граматикалізації фонетичних та лексичних явищ</a:t>
            </a:r>
          </a:p>
          <a:p>
            <a:pPr marL="342900" indent="-342900" algn="just">
              <a:buAutoNum type="arabicParenR"/>
            </a:pPr>
            <a:r>
              <a:rPr lang="uk-UA" sz="2400" dirty="0" smtClean="0">
                <a:latin typeface="Times New Roman"/>
                <a:cs typeface="Times New Roman"/>
              </a:rPr>
              <a:t>зміни морфемної структури слів, зумовленої процесами опрощення ускладнення і перерозкладу</a:t>
            </a:r>
          </a:p>
          <a:p>
            <a:pPr marL="342900" indent="-342900" algn="just">
              <a:buAutoNum type="arabicParenR"/>
            </a:pPr>
            <a:r>
              <a:rPr lang="uk-UA" sz="2400" dirty="0" smtClean="0">
                <a:latin typeface="Times New Roman"/>
                <a:cs typeface="Times New Roman"/>
              </a:rPr>
              <a:t>зміни за аналогією</a:t>
            </a:r>
            <a:endParaRPr lang="uk-UA" sz="2400" dirty="0"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928802"/>
            <a:ext cx="885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smtClean="0">
                <a:cs typeface="Times New Roman"/>
              </a:rPr>
              <a:t>Способи й засоби вираження граматичних значень не є статичними, а протягом історії постійно змінюються. </a:t>
            </a:r>
            <a:endParaRPr lang="ru-RU" sz="2200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9" t="18666" r="24001" b="8444"/>
          <a:stretch/>
        </p:blipFill>
        <p:spPr bwMode="auto">
          <a:xfrm>
            <a:off x="971600" y="332656"/>
            <a:ext cx="743877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6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633" y="0"/>
            <a:ext cx="8861367" cy="882869"/>
          </a:xfrm>
        </p:spPr>
        <p:txBody>
          <a:bodyPr>
            <a:normAutofit/>
          </a:bodyPr>
          <a:lstStyle/>
          <a:p>
            <a:pPr algn="ctr"/>
            <a:r>
              <a:rPr lang="uk-UA" sz="3600" b="1" cap="all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Граматична будова та її одиниці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857232"/>
            <a:ext cx="6737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 smtClean="0">
                <a:latin typeface="Times New Roman"/>
                <a:cs typeface="Times New Roman"/>
              </a:rPr>
              <a:t>Граматика</a:t>
            </a:r>
            <a:r>
              <a:rPr lang="uk-UA" sz="2000" dirty="0" smtClean="0">
                <a:latin typeface="Times New Roman"/>
                <a:cs typeface="Times New Roman"/>
              </a:rPr>
              <a:t> – який вживається в двох пов'язаних значення: як будова мови і як розділ мовознавства, що вивчає будову мови </a:t>
            </a:r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31170" y="2629023"/>
            <a:ext cx="3184635" cy="10156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/>
                <a:cs typeface="Times New Roman"/>
              </a:rPr>
              <a:t>Формальна граматика </a:t>
            </a:r>
            <a:r>
              <a:rPr lang="uk-UA" sz="2000" dirty="0" smtClean="0">
                <a:latin typeface="Times New Roman"/>
                <a:cs typeface="Times New Roman"/>
              </a:rPr>
              <a:t>– вивчення граматичних форм та їх структур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590" y="4673733"/>
            <a:ext cx="3510455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/>
                <a:cs typeface="Times New Roman"/>
              </a:rPr>
              <a:t>Контенсивна (семантична) </a:t>
            </a:r>
            <a:r>
              <a:rPr lang="uk-UA" sz="2000" dirty="0" smtClean="0">
                <a:latin typeface="Times New Roman"/>
                <a:cs typeface="Times New Roman"/>
              </a:rPr>
              <a:t>– вивчення значення форм та структур формальної граматики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14744" y="2428868"/>
            <a:ext cx="3069021" cy="10156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/>
                <a:cs typeface="Times New Roman"/>
              </a:rPr>
              <a:t>Синхронічна</a:t>
            </a:r>
            <a:r>
              <a:rPr lang="uk-UA" sz="2000" dirty="0" smtClean="0">
                <a:latin typeface="Times New Roman"/>
                <a:cs typeface="Times New Roman"/>
              </a:rPr>
              <a:t> – вивчення мови на певному умовно виділеному етапі </a:t>
            </a:r>
            <a:endParaRPr lang="uk-UA" sz="20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7849" y="2732980"/>
            <a:ext cx="2186151" cy="163121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/>
                <a:cs typeface="Times New Roman"/>
              </a:rPr>
              <a:t>Діахронічна </a:t>
            </a:r>
            <a:r>
              <a:rPr lang="uk-UA" sz="2000" dirty="0" smtClean="0">
                <a:latin typeface="Times New Roman"/>
                <a:cs typeface="Times New Roman"/>
              </a:rPr>
              <a:t>– вивчення мовної будови в її історичному розвитку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3409" y="4784185"/>
            <a:ext cx="2680137" cy="10156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/>
                <a:cs typeface="Times New Roman"/>
              </a:rPr>
              <a:t>Функціональна – </a:t>
            </a:r>
            <a:r>
              <a:rPr lang="uk-UA" sz="2000" dirty="0" smtClean="0">
                <a:latin typeface="Times New Roman"/>
                <a:cs typeface="Times New Roman"/>
              </a:rPr>
              <a:t>вивчення граматичних одиниць</a:t>
            </a:r>
            <a:endParaRPr lang="ru-RU" sz="2000" dirty="0">
              <a:latin typeface="Times New Roman"/>
              <a:cs typeface="Times New Roman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H="1">
            <a:off x="1879363" y="3835622"/>
            <a:ext cx="788274" cy="54653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трелка вниз 30"/>
          <p:cNvSpPr/>
          <p:nvPr/>
        </p:nvSpPr>
        <p:spPr>
          <a:xfrm>
            <a:off x="1928795" y="1785926"/>
            <a:ext cx="642942" cy="762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4929190" y="1643050"/>
            <a:ext cx="609600" cy="712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>
            <a:off x="4343871" y="4062470"/>
            <a:ext cx="1094858" cy="6709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трелка вниз 37"/>
          <p:cNvSpPr/>
          <p:nvPr/>
        </p:nvSpPr>
        <p:spPr>
          <a:xfrm rot="20072200">
            <a:off x="7322107" y="1695618"/>
            <a:ext cx="656311" cy="9433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У країні граматики by Валерия Грибачё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648014" cy="486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392221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14400"/>
          </a:xfrm>
        </p:spPr>
        <p:txBody>
          <a:bodyPr numCol="1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Морфологія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синтаксис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357298"/>
            <a:ext cx="4038600" cy="4623816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</a:pPr>
            <a:r>
              <a:rPr lang="uk-UA" sz="2400" b="1" u="sng" dirty="0" smtClean="0">
                <a:latin typeface="Times New Roman"/>
                <a:cs typeface="Times New Roman"/>
              </a:rPr>
              <a:t>Морфологія</a:t>
            </a:r>
            <a:r>
              <a:rPr lang="uk-UA" sz="2400" dirty="0" smtClean="0">
                <a:latin typeface="Times New Roman"/>
                <a:cs typeface="Times New Roman"/>
              </a:rPr>
              <a:t> (</a:t>
            </a:r>
            <a:r>
              <a:rPr lang="uk-UA" sz="2400" i="1" dirty="0" smtClean="0">
                <a:latin typeface="Times New Roman"/>
                <a:cs typeface="Times New Roman"/>
              </a:rPr>
              <a:t>від гр. morphe "форма" і logos </a:t>
            </a:r>
            <a:r>
              <a:rPr lang="uk-UA" sz="2400" dirty="0" smtClean="0">
                <a:latin typeface="Times New Roman"/>
                <a:cs typeface="Times New Roman"/>
              </a:rPr>
              <a:t>"слово, вчення, наука") - розділ граматики, що вивчає граматичні властивості слова, зміну форм слів і пов'язаних із ними граматичних значень.</a:t>
            </a:r>
          </a:p>
          <a:p>
            <a:pPr algn="just">
              <a:buClr>
                <a:srgbClr val="C00000"/>
              </a:buClr>
            </a:pPr>
            <a:endParaRPr lang="uk-UA" sz="2400" dirty="0" smtClean="0">
              <a:latin typeface="Times New Roman"/>
              <a:cs typeface="Times New Roman"/>
            </a:endParaRPr>
          </a:p>
          <a:p>
            <a:pPr algn="ctr">
              <a:buClr>
                <a:srgbClr val="C00000"/>
              </a:buClr>
            </a:pPr>
            <a:r>
              <a:rPr lang="uk-UA" sz="2800" dirty="0" smtClean="0">
                <a:latin typeface="Times New Roman"/>
                <a:cs typeface="Times New Roman"/>
              </a:rPr>
              <a:t>Морфологія - це граматика слова.</a:t>
            </a:r>
            <a:endParaRPr lang="uk-UA" sz="2800" dirty="0">
              <a:latin typeface="Times New Roman"/>
              <a:cs typeface="Times New Roman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357298"/>
            <a:ext cx="3657600" cy="4525963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</a:pPr>
            <a:r>
              <a:rPr lang="uk-UA" sz="2400" b="1" u="sng" dirty="0" smtClean="0">
                <a:latin typeface="Times New Roman"/>
                <a:cs typeface="Times New Roman"/>
              </a:rPr>
              <a:t>Синтаксис</a:t>
            </a:r>
            <a:r>
              <a:rPr lang="uk-UA" sz="2400" dirty="0" smtClean="0">
                <a:latin typeface="Times New Roman"/>
                <a:cs typeface="Times New Roman"/>
              </a:rPr>
              <a:t> </a:t>
            </a:r>
            <a:r>
              <a:rPr lang="uk-UA" sz="2400" i="1" dirty="0" smtClean="0">
                <a:latin typeface="Times New Roman"/>
                <a:cs typeface="Times New Roman"/>
              </a:rPr>
              <a:t>(від гр. syntaxis "побудова, порядок"</a:t>
            </a:r>
            <a:r>
              <a:rPr lang="uk-UA" sz="2400" dirty="0" smtClean="0">
                <a:latin typeface="Times New Roman"/>
                <a:cs typeface="Times New Roman"/>
              </a:rPr>
              <a:t>) - розділ граматики, який вивчає засоби і правила побудови висловлювань, тобто його предметом є речення</a:t>
            </a:r>
          </a:p>
          <a:p>
            <a:pPr>
              <a:buClr>
                <a:srgbClr val="C00000"/>
              </a:buClr>
            </a:pPr>
            <a:endParaRPr lang="uk-UA" sz="2400" dirty="0" smtClean="0">
              <a:latin typeface="Times New Roman"/>
              <a:cs typeface="Times New Roman"/>
            </a:endParaRPr>
          </a:p>
          <a:p>
            <a:pPr algn="ctr">
              <a:buClr>
                <a:srgbClr val="C00000"/>
              </a:buClr>
            </a:pPr>
            <a:r>
              <a:rPr lang="uk-UA" sz="2800" dirty="0" smtClean="0">
                <a:latin typeface="Times New Roman"/>
                <a:cs typeface="Times New Roman"/>
              </a:rPr>
              <a:t>Синтаксис - це граматика зв'язного мовлення.</a:t>
            </a:r>
            <a:endParaRPr lang="uk-UA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3" t="40593" r="25583" b="32592"/>
          <a:stretch/>
        </p:blipFill>
        <p:spPr bwMode="auto">
          <a:xfrm>
            <a:off x="211829" y="260648"/>
            <a:ext cx="8836971" cy="26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31259" r="25084" b="21778"/>
          <a:stretch/>
        </p:blipFill>
        <p:spPr bwMode="auto">
          <a:xfrm>
            <a:off x="2578134" y="2996952"/>
            <a:ext cx="6560146" cy="37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359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5897880" cy="11734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cap="none" spc="50" dirty="0" smtClean="0">
                <a:ln w="11430"/>
                <a:solidFill>
                  <a:srgbClr val="357B5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Граматичне значення</a:t>
            </a:r>
            <a:endParaRPr lang="ru-RU" sz="4000" cap="none" spc="50" dirty="0">
              <a:ln w="11430"/>
              <a:solidFill>
                <a:srgbClr val="357B5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000108"/>
            <a:ext cx="8260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cs typeface="Times New Roman"/>
              </a:rPr>
              <a:t>узагальнене (абстрактне) мовне значення, яке властиве рядам слів, словоформ, синтаксичних конструкцій і яке має в мові регулярне (стандартне) вираження.</a:t>
            </a:r>
            <a:endParaRPr lang="uk-UA" sz="2000" dirty="0"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2071678"/>
            <a:ext cx="2942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357B5F"/>
                </a:solidFill>
              </a:rPr>
              <a:t>Типи граматичних значень</a:t>
            </a:r>
            <a:endParaRPr lang="ru-RU" sz="2400" b="1" dirty="0">
              <a:solidFill>
                <a:srgbClr val="357B5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940" y="3801645"/>
            <a:ext cx="278524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D60093"/>
                </a:solidFill>
                <a:latin typeface="Times New Roman"/>
                <a:cs typeface="Times New Roman"/>
              </a:rPr>
              <a:t>Дериваційні значення </a:t>
            </a:r>
            <a:r>
              <a:rPr lang="uk-UA" dirty="0" smtClean="0">
                <a:latin typeface="Times New Roman"/>
                <a:cs typeface="Times New Roman"/>
              </a:rPr>
              <a:t>- це незмінні, постійні показники слова, що дають йому певну граматичну класифікацію. Так, значення роду іменників, виду дієслів, перехідності, зворотності є дериваційними.</a:t>
            </a:r>
            <a:endParaRPr lang="uk-UA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3718679"/>
            <a:ext cx="30718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66FF"/>
                </a:solidFill>
                <a:latin typeface="Times New Roman"/>
                <a:cs typeface="Times New Roman"/>
              </a:rPr>
              <a:t>Реляційні значення</a:t>
            </a:r>
          </a:p>
          <a:p>
            <a:pPr algn="ctr"/>
            <a:r>
              <a:rPr lang="uk-UA" b="1" dirty="0" smtClean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lang="uk-UA" dirty="0" smtClean="0">
                <a:latin typeface="Times New Roman"/>
                <a:cs typeface="Times New Roman"/>
              </a:rPr>
              <a:t>(від лат. relatio "відношення") є змінними. Вони видозмінюються від однієї словоформи до іншої. Реляційні значення використовуються мовою для зв'язку слів у реченні. До них належать значення роду прикметників, значення відмінків, значення особи.</a:t>
            </a:r>
            <a:endParaRPr lang="uk-UA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6812" y="3571876"/>
            <a:ext cx="26871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Модальні значення - </a:t>
            </a:r>
            <a:r>
              <a:rPr lang="uk-UA" sz="2000" dirty="0" smtClean="0">
                <a:latin typeface="Times New Roman"/>
                <a:cs typeface="Times New Roman"/>
              </a:rPr>
              <a:t>виражають відношення людини до висловленої думки і до об'єктивного </a:t>
            </a:r>
            <a:r>
              <a:rPr lang="uk-UA" dirty="0" smtClean="0">
                <a:latin typeface="Times New Roman"/>
                <a:cs typeface="Times New Roman"/>
              </a:rPr>
              <a:t>світу</a:t>
            </a:r>
            <a:r>
              <a:rPr lang="uk-UA" sz="2000" dirty="0" smtClean="0">
                <a:latin typeface="Times New Roman"/>
                <a:cs typeface="Times New Roman"/>
              </a:rPr>
              <a:t> - ствердження, заперечення, умовність, бажаність, запитання, волевиявлення</a:t>
            </a:r>
            <a:r>
              <a:rPr lang="uk-UA" sz="1600" dirty="0" smtClean="0">
                <a:latin typeface="Times New Roman"/>
                <a:cs typeface="Times New Roman"/>
              </a:rPr>
              <a:t>.</a:t>
            </a:r>
            <a:endParaRPr lang="ru-RU" sz="16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2217684" y="2795751"/>
            <a:ext cx="1061545" cy="88287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4312362" y="3260010"/>
            <a:ext cx="677918" cy="1576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12524" y="2722180"/>
            <a:ext cx="1334814" cy="84082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57356" y="142852"/>
            <a:ext cx="5339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Граматична форма слова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785794"/>
            <a:ext cx="8643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cs typeface="Times New Roman"/>
              </a:rPr>
              <a:t>єдність граматичного значення і засобів його вираження; співвіднесеність певного граматичного змісту з певним граматичним способом у їх єдності.</a:t>
            </a:r>
            <a:endParaRPr lang="uk-UA" sz="2000" dirty="0"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2143116"/>
            <a:ext cx="404648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 smtClean="0">
                <a:latin typeface="Times New Roman"/>
                <a:cs typeface="Times New Roman"/>
              </a:rPr>
              <a:t>Синтетичні форми</a:t>
            </a:r>
            <a:r>
              <a:rPr lang="uk-UA" sz="2400" b="1" dirty="0" smtClean="0">
                <a:latin typeface="Times New Roman"/>
                <a:cs typeface="Times New Roman"/>
              </a:rPr>
              <a:t> </a:t>
            </a:r>
            <a:r>
              <a:rPr lang="uk-UA" sz="2000" dirty="0" smtClean="0">
                <a:latin typeface="Times New Roman"/>
                <a:cs typeface="Times New Roman"/>
              </a:rPr>
              <a:t>- </a:t>
            </a:r>
            <a:r>
              <a:rPr lang="uk-UA" sz="2000" dirty="0" err="1" smtClean="0">
                <a:latin typeface="Times New Roman"/>
                <a:cs typeface="Times New Roman"/>
              </a:rPr>
              <a:t>форми</a:t>
            </a:r>
            <a:r>
              <a:rPr lang="uk-UA" sz="2000" dirty="0" smtClean="0">
                <a:latin typeface="Times New Roman"/>
                <a:cs typeface="Times New Roman"/>
              </a:rPr>
              <a:t>, в яких граматичне значення виражене в межах слова, тобто лексичне й граматичне значення синтезовані в одній формі.</a:t>
            </a:r>
          </a:p>
          <a:p>
            <a:r>
              <a:rPr lang="uk-UA" sz="2400" b="1" dirty="0" smtClean="0">
                <a:latin typeface="Times New Roman"/>
                <a:cs typeface="Times New Roman"/>
              </a:rPr>
              <a:t>Наприклад: </a:t>
            </a:r>
            <a:r>
              <a:rPr lang="uk-UA" sz="2000" i="1" dirty="0" smtClean="0">
                <a:latin typeface="Times New Roman"/>
                <a:cs typeface="Times New Roman"/>
              </a:rPr>
              <a:t>праця</a:t>
            </a:r>
            <a:r>
              <a:rPr lang="uk-UA" sz="2000" dirty="0" smtClean="0">
                <a:latin typeface="Times New Roman"/>
                <a:cs typeface="Times New Roman"/>
              </a:rPr>
              <a:t> (граматичне значення називного відмінка однини жіночого роду виражене закінченням слова -а), </a:t>
            </a:r>
            <a:r>
              <a:rPr lang="uk-UA" sz="2000" i="1" dirty="0" smtClean="0">
                <a:latin typeface="Times New Roman"/>
                <a:cs typeface="Times New Roman"/>
              </a:rPr>
              <a:t>важніший</a:t>
            </a:r>
            <a:r>
              <a:rPr lang="uk-UA" sz="2000" dirty="0" smtClean="0">
                <a:latin typeface="Times New Roman"/>
                <a:cs typeface="Times New Roman"/>
              </a:rPr>
              <a:t> (граматичне значення вищого ступеня виражене в межах слова за допомогою суфікса -іш), англ. </a:t>
            </a:r>
            <a:r>
              <a:rPr lang="uk-UA" sz="2000" i="1" dirty="0" smtClean="0">
                <a:latin typeface="Times New Roman"/>
                <a:cs typeface="Times New Roman"/>
              </a:rPr>
              <a:t>foot "</a:t>
            </a:r>
            <a:r>
              <a:rPr lang="uk-UA" sz="2000" dirty="0" smtClean="0">
                <a:latin typeface="Times New Roman"/>
                <a:cs typeface="Times New Roman"/>
              </a:rPr>
              <a:t>нога</a:t>
            </a:r>
            <a:r>
              <a:rPr lang="uk-UA" sz="2000" i="1" dirty="0" smtClean="0">
                <a:latin typeface="Times New Roman"/>
                <a:cs typeface="Times New Roman"/>
              </a:rPr>
              <a:t>" - feet "</a:t>
            </a:r>
            <a:r>
              <a:rPr lang="uk-UA" sz="2000" dirty="0" err="1" smtClean="0">
                <a:latin typeface="Times New Roman"/>
                <a:cs typeface="Times New Roman"/>
              </a:rPr>
              <a:t>ноги</a:t>
            </a:r>
            <a:r>
              <a:rPr lang="uk-UA" sz="2000" i="1" dirty="0" err="1" smtClean="0">
                <a:latin typeface="Times New Roman"/>
                <a:cs typeface="Times New Roman"/>
              </a:rPr>
              <a:t>“</a:t>
            </a:r>
            <a:endParaRPr lang="uk-UA" sz="2000" dirty="0" smtClean="0"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214810" y="1928802"/>
            <a:ext cx="475067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b="1" u="sng" dirty="0" smtClean="0">
                <a:latin typeface="Times New Roman"/>
                <a:cs typeface="Times New Roman"/>
              </a:rPr>
              <a:t>Аналітичні форми</a:t>
            </a:r>
            <a:r>
              <a:rPr lang="uk-UA" sz="2200" dirty="0" smtClean="0">
                <a:latin typeface="Times New Roman"/>
                <a:cs typeface="Times New Roman"/>
              </a:rPr>
              <a:t> </a:t>
            </a:r>
            <a:r>
              <a:rPr lang="uk-UA" sz="2000" dirty="0" smtClean="0">
                <a:latin typeface="Times New Roman"/>
                <a:cs typeface="Times New Roman"/>
              </a:rPr>
              <a:t>- </a:t>
            </a:r>
            <a:r>
              <a:rPr lang="uk-UA" sz="2000" dirty="0" err="1" smtClean="0">
                <a:latin typeface="Times New Roman"/>
                <a:cs typeface="Times New Roman"/>
              </a:rPr>
              <a:t>форми</a:t>
            </a:r>
            <a:r>
              <a:rPr lang="uk-UA" sz="2000" dirty="0" smtClean="0">
                <a:latin typeface="Times New Roman"/>
                <a:cs typeface="Times New Roman"/>
              </a:rPr>
              <a:t>, в яких лексичне і граматичне значення виражені різними словами: лексичне - самостійним словом, а граматичне - службовим. </a:t>
            </a:r>
          </a:p>
          <a:p>
            <a:pPr algn="r"/>
            <a:r>
              <a:rPr lang="uk-UA" sz="2200" b="1" dirty="0" smtClean="0">
                <a:latin typeface="Times New Roman"/>
                <a:cs typeface="Times New Roman"/>
              </a:rPr>
              <a:t>Наприклад:</a:t>
            </a:r>
            <a:r>
              <a:rPr lang="uk-UA" sz="2200" dirty="0" smtClean="0">
                <a:latin typeface="Times New Roman"/>
                <a:cs typeface="Times New Roman"/>
              </a:rPr>
              <a:t> </a:t>
            </a:r>
            <a:r>
              <a:rPr lang="uk-UA" sz="2000" dirty="0" smtClean="0">
                <a:latin typeface="Times New Roman"/>
                <a:cs typeface="Times New Roman"/>
              </a:rPr>
              <a:t>буду читати (лексичне значення виражене словом читати, а граматичне значення першої особи однини майбутнього часу - службовим дієсловом буду); читав би (лексичне значення виражене дієсловом читав, а граматичне значення умовного способу - за допомогою частки би), нім. </a:t>
            </a:r>
            <a:r>
              <a:rPr lang="uk-UA" sz="2000" i="1" dirty="0" smtClean="0">
                <a:latin typeface="Times New Roman"/>
                <a:cs typeface="Times New Roman"/>
              </a:rPr>
              <a:t>Ich werde schreiben</a:t>
            </a:r>
            <a:r>
              <a:rPr lang="uk-UA" sz="2000" dirty="0" smtClean="0">
                <a:latin typeface="Times New Roman"/>
                <a:cs typeface="Times New Roman"/>
              </a:rPr>
              <a:t> "Я буду писати"; англ</a:t>
            </a:r>
            <a:r>
              <a:rPr lang="uk-UA" sz="2000" i="1" dirty="0" smtClean="0">
                <a:latin typeface="Times New Roman"/>
                <a:cs typeface="Times New Roman"/>
              </a:rPr>
              <a:t>. J shall write "</a:t>
            </a:r>
            <a:r>
              <a:rPr lang="uk-UA" sz="2000" dirty="0" smtClean="0">
                <a:latin typeface="Times New Roman"/>
                <a:cs typeface="Times New Roman"/>
              </a:rPr>
              <a:t>Я буду писати</a:t>
            </a:r>
            <a:r>
              <a:rPr lang="uk-UA" sz="2000" i="1" dirty="0" smtClean="0">
                <a:latin typeface="Times New Roman"/>
                <a:cs typeface="Times New Roman"/>
              </a:rPr>
              <a:t>", I am writing "</a:t>
            </a:r>
            <a:r>
              <a:rPr lang="uk-UA" sz="2000" dirty="0" smtClean="0">
                <a:latin typeface="Times New Roman"/>
                <a:cs typeface="Times New Roman"/>
              </a:rPr>
              <a:t>Я пишу (в даний момент</a:t>
            </a:r>
            <a:r>
              <a:rPr lang="uk-UA" sz="2000" i="1" dirty="0" smtClean="0">
                <a:latin typeface="Times New Roman"/>
                <a:cs typeface="Times New Roman"/>
              </a:rPr>
              <a:t>)"</a:t>
            </a:r>
            <a:endParaRPr lang="uk-UA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</TotalTime>
  <Words>2198</Words>
  <Application>Microsoft Office PowerPoint</Application>
  <PresentationFormat>Экран (4:3)</PresentationFormat>
  <Paragraphs>146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Техническая</vt:lpstr>
      <vt:lpstr> Вступ до мовознавства</vt:lpstr>
      <vt:lpstr>Презентация PowerPoint</vt:lpstr>
      <vt:lpstr>Презентация PowerPoint</vt:lpstr>
      <vt:lpstr>Граматична будова та її одиниці</vt:lpstr>
      <vt:lpstr>Презентация PowerPoint</vt:lpstr>
      <vt:lpstr>Морфологія та синтаксис</vt:lpstr>
      <vt:lpstr>Презентация PowerPoint</vt:lpstr>
      <vt:lpstr>Граматичне значення</vt:lpstr>
      <vt:lpstr>Презентация PowerPoint</vt:lpstr>
      <vt:lpstr>Презентация PowerPoint</vt:lpstr>
      <vt:lpstr>Різновиди афіксації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мовознавства</dc:title>
  <dc:creator>Студент Ліб-305</dc:creator>
  <cp:lastModifiedBy>suvor</cp:lastModifiedBy>
  <cp:revision>177</cp:revision>
  <dcterms:created xsi:type="dcterms:W3CDTF">2015-10-20T11:06:18Z</dcterms:created>
  <dcterms:modified xsi:type="dcterms:W3CDTF">2023-04-24T06:06:22Z</dcterms:modified>
</cp:coreProperties>
</file>