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0" r:id="rId3"/>
    <p:sldId id="261" r:id="rId4"/>
    <p:sldId id="263" r:id="rId5"/>
    <p:sldId id="258"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a:p>
        </p:txBody>
      </p:sp>
      <p:sp>
        <p:nvSpPr>
          <p:cNvPr id="4" name="Дата 3"/>
          <p:cNvSpPr>
            <a:spLocks noGrp="1"/>
          </p:cNvSpPr>
          <p:nvPr>
            <p:ph type="dt" sz="half" idx="10"/>
          </p:nvPr>
        </p:nvSpPr>
        <p:spPr/>
        <p:txBody>
          <a:bodyPr/>
          <a:lstStyle/>
          <a:p>
            <a:fld id="{E3DFD423-3CF9-4D5F-B248-2FF69E4CE0A7}" type="datetimeFigureOut">
              <a:rPr lang="en-US" smtClean="0"/>
              <a:t>2/15/2022</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DCEA2E20-2075-4682-823E-938DD9E746B3}" type="slidenum">
              <a:rPr lang="en-US" smtClean="0"/>
              <a:t>‹#›</a:t>
            </a:fld>
            <a:endParaRPr lang="en-US"/>
          </a:p>
        </p:txBody>
      </p:sp>
    </p:spTree>
    <p:extLst>
      <p:ext uri="{BB962C8B-B14F-4D97-AF65-F5344CB8AC3E}">
        <p14:creationId xmlns:p14="http://schemas.microsoft.com/office/powerpoint/2010/main" val="30752738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E3DFD423-3CF9-4D5F-B248-2FF69E4CE0A7}" type="datetimeFigureOut">
              <a:rPr lang="en-US" smtClean="0"/>
              <a:t>2/15/2022</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DCEA2E20-2075-4682-823E-938DD9E746B3}" type="slidenum">
              <a:rPr lang="en-US" smtClean="0"/>
              <a:t>‹#›</a:t>
            </a:fld>
            <a:endParaRPr lang="en-US"/>
          </a:p>
        </p:txBody>
      </p:sp>
    </p:spTree>
    <p:extLst>
      <p:ext uri="{BB962C8B-B14F-4D97-AF65-F5344CB8AC3E}">
        <p14:creationId xmlns:p14="http://schemas.microsoft.com/office/powerpoint/2010/main" val="33552529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E3DFD423-3CF9-4D5F-B248-2FF69E4CE0A7}" type="datetimeFigureOut">
              <a:rPr lang="en-US" smtClean="0"/>
              <a:t>2/15/2022</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DCEA2E20-2075-4682-823E-938DD9E746B3}" type="slidenum">
              <a:rPr lang="en-US" smtClean="0"/>
              <a:t>‹#›</a:t>
            </a:fld>
            <a:endParaRPr lang="en-US"/>
          </a:p>
        </p:txBody>
      </p:sp>
    </p:spTree>
    <p:extLst>
      <p:ext uri="{BB962C8B-B14F-4D97-AF65-F5344CB8AC3E}">
        <p14:creationId xmlns:p14="http://schemas.microsoft.com/office/powerpoint/2010/main" val="27091469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E3DFD423-3CF9-4D5F-B248-2FF69E4CE0A7}" type="datetimeFigureOut">
              <a:rPr lang="en-US" smtClean="0"/>
              <a:t>2/15/2022</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DCEA2E20-2075-4682-823E-938DD9E746B3}" type="slidenum">
              <a:rPr lang="en-US" smtClean="0"/>
              <a:t>‹#›</a:t>
            </a:fld>
            <a:endParaRPr lang="en-US"/>
          </a:p>
        </p:txBody>
      </p:sp>
    </p:spTree>
    <p:extLst>
      <p:ext uri="{BB962C8B-B14F-4D97-AF65-F5344CB8AC3E}">
        <p14:creationId xmlns:p14="http://schemas.microsoft.com/office/powerpoint/2010/main" val="1428362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E3DFD423-3CF9-4D5F-B248-2FF69E4CE0A7}" type="datetimeFigureOut">
              <a:rPr lang="en-US" smtClean="0"/>
              <a:t>2/15/2022</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DCEA2E20-2075-4682-823E-938DD9E746B3}" type="slidenum">
              <a:rPr lang="en-US" smtClean="0"/>
              <a:t>‹#›</a:t>
            </a:fld>
            <a:endParaRPr lang="en-US"/>
          </a:p>
        </p:txBody>
      </p:sp>
    </p:spTree>
    <p:extLst>
      <p:ext uri="{BB962C8B-B14F-4D97-AF65-F5344CB8AC3E}">
        <p14:creationId xmlns:p14="http://schemas.microsoft.com/office/powerpoint/2010/main" val="3231847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4"/>
          <p:cNvSpPr>
            <a:spLocks noGrp="1"/>
          </p:cNvSpPr>
          <p:nvPr>
            <p:ph type="dt" sz="half" idx="10"/>
          </p:nvPr>
        </p:nvSpPr>
        <p:spPr/>
        <p:txBody>
          <a:bodyPr/>
          <a:lstStyle/>
          <a:p>
            <a:fld id="{E3DFD423-3CF9-4D5F-B248-2FF69E4CE0A7}" type="datetimeFigureOut">
              <a:rPr lang="en-US" smtClean="0"/>
              <a:t>2/15/2022</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DCEA2E20-2075-4682-823E-938DD9E746B3}" type="slidenum">
              <a:rPr lang="en-US" smtClean="0"/>
              <a:t>‹#›</a:t>
            </a:fld>
            <a:endParaRPr lang="en-US"/>
          </a:p>
        </p:txBody>
      </p:sp>
    </p:spTree>
    <p:extLst>
      <p:ext uri="{BB962C8B-B14F-4D97-AF65-F5344CB8AC3E}">
        <p14:creationId xmlns:p14="http://schemas.microsoft.com/office/powerpoint/2010/main" val="3430618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en-US"/>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6"/>
          <p:cNvSpPr>
            <a:spLocks noGrp="1"/>
          </p:cNvSpPr>
          <p:nvPr>
            <p:ph type="dt" sz="half" idx="10"/>
          </p:nvPr>
        </p:nvSpPr>
        <p:spPr/>
        <p:txBody>
          <a:bodyPr/>
          <a:lstStyle/>
          <a:p>
            <a:fld id="{E3DFD423-3CF9-4D5F-B248-2FF69E4CE0A7}" type="datetimeFigureOut">
              <a:rPr lang="en-US" smtClean="0"/>
              <a:t>2/15/2022</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9" name="Номер слайда 8"/>
          <p:cNvSpPr>
            <a:spLocks noGrp="1"/>
          </p:cNvSpPr>
          <p:nvPr>
            <p:ph type="sldNum" sz="quarter" idx="12"/>
          </p:nvPr>
        </p:nvSpPr>
        <p:spPr/>
        <p:txBody>
          <a:bodyPr/>
          <a:lstStyle/>
          <a:p>
            <a:fld id="{DCEA2E20-2075-4682-823E-938DD9E746B3}" type="slidenum">
              <a:rPr lang="en-US" smtClean="0"/>
              <a:t>‹#›</a:t>
            </a:fld>
            <a:endParaRPr lang="en-US"/>
          </a:p>
        </p:txBody>
      </p:sp>
    </p:spTree>
    <p:extLst>
      <p:ext uri="{BB962C8B-B14F-4D97-AF65-F5344CB8AC3E}">
        <p14:creationId xmlns:p14="http://schemas.microsoft.com/office/powerpoint/2010/main" val="18646885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2"/>
          <p:cNvSpPr>
            <a:spLocks noGrp="1"/>
          </p:cNvSpPr>
          <p:nvPr>
            <p:ph type="dt" sz="half" idx="10"/>
          </p:nvPr>
        </p:nvSpPr>
        <p:spPr/>
        <p:txBody>
          <a:bodyPr/>
          <a:lstStyle/>
          <a:p>
            <a:fld id="{E3DFD423-3CF9-4D5F-B248-2FF69E4CE0A7}" type="datetimeFigureOut">
              <a:rPr lang="en-US" smtClean="0"/>
              <a:t>2/15/2022</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DCEA2E20-2075-4682-823E-938DD9E746B3}" type="slidenum">
              <a:rPr lang="en-US" smtClean="0"/>
              <a:t>‹#›</a:t>
            </a:fld>
            <a:endParaRPr lang="en-US"/>
          </a:p>
        </p:txBody>
      </p:sp>
    </p:spTree>
    <p:extLst>
      <p:ext uri="{BB962C8B-B14F-4D97-AF65-F5344CB8AC3E}">
        <p14:creationId xmlns:p14="http://schemas.microsoft.com/office/powerpoint/2010/main" val="17208933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3DFD423-3CF9-4D5F-B248-2FF69E4CE0A7}" type="datetimeFigureOut">
              <a:rPr lang="en-US" smtClean="0"/>
              <a:t>2/15/2022</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DCEA2E20-2075-4682-823E-938DD9E746B3}" type="slidenum">
              <a:rPr lang="en-US" smtClean="0"/>
              <a:t>‹#›</a:t>
            </a:fld>
            <a:endParaRPr lang="en-US"/>
          </a:p>
        </p:txBody>
      </p:sp>
    </p:spTree>
    <p:extLst>
      <p:ext uri="{BB962C8B-B14F-4D97-AF65-F5344CB8AC3E}">
        <p14:creationId xmlns:p14="http://schemas.microsoft.com/office/powerpoint/2010/main" val="239626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E3DFD423-3CF9-4D5F-B248-2FF69E4CE0A7}" type="datetimeFigureOut">
              <a:rPr lang="en-US" smtClean="0"/>
              <a:t>2/15/2022</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DCEA2E20-2075-4682-823E-938DD9E746B3}" type="slidenum">
              <a:rPr lang="en-US" smtClean="0"/>
              <a:t>‹#›</a:t>
            </a:fld>
            <a:endParaRPr lang="en-US"/>
          </a:p>
        </p:txBody>
      </p:sp>
    </p:spTree>
    <p:extLst>
      <p:ext uri="{BB962C8B-B14F-4D97-AF65-F5344CB8AC3E}">
        <p14:creationId xmlns:p14="http://schemas.microsoft.com/office/powerpoint/2010/main" val="10052830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E3DFD423-3CF9-4D5F-B248-2FF69E4CE0A7}" type="datetimeFigureOut">
              <a:rPr lang="en-US" smtClean="0"/>
              <a:t>2/15/2022</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DCEA2E20-2075-4682-823E-938DD9E746B3}" type="slidenum">
              <a:rPr lang="en-US" smtClean="0"/>
              <a:t>‹#›</a:t>
            </a:fld>
            <a:endParaRPr lang="en-US"/>
          </a:p>
        </p:txBody>
      </p:sp>
    </p:spTree>
    <p:extLst>
      <p:ext uri="{BB962C8B-B14F-4D97-AF65-F5344CB8AC3E}">
        <p14:creationId xmlns:p14="http://schemas.microsoft.com/office/powerpoint/2010/main" val="1669377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DFD423-3CF9-4D5F-B248-2FF69E4CE0A7}" type="datetimeFigureOut">
              <a:rPr lang="en-US" smtClean="0"/>
              <a:t>2/15/2022</a:t>
            </a:fld>
            <a:endParaRPr lang="en-US"/>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EA2E20-2075-4682-823E-938DD9E746B3}" type="slidenum">
              <a:rPr lang="en-US" smtClean="0"/>
              <a:t>‹#›</a:t>
            </a:fld>
            <a:endParaRPr lang="en-US"/>
          </a:p>
        </p:txBody>
      </p:sp>
    </p:spTree>
    <p:extLst>
      <p:ext uri="{BB962C8B-B14F-4D97-AF65-F5344CB8AC3E}">
        <p14:creationId xmlns:p14="http://schemas.microsoft.com/office/powerpoint/2010/main" val="1080477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inflectra.com/Ideas/Topic/Use-Cases.aspx" TargetMode="External"/><Relationship Id="rId2" Type="http://schemas.openxmlformats.org/officeDocument/2006/relationships/hyperlink" Target="http://www.inflectra.com/Ideas/Topic/Functional-Analysis.aspx"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altLang="en-US" sz="1800" b="1" dirty="0">
                <a:solidFill>
                  <a:srgbClr val="000000"/>
                </a:solidFill>
                <a:latin typeface="Gungsuh" panose="02030600000101010101" charset="-127"/>
                <a:ea typeface="Gungsuh" panose="02030600000101010101" charset="-127"/>
                <a:cs typeface="+mn-cs"/>
              </a:rPr>
              <a:t>Main Elements</a:t>
            </a:r>
          </a:p>
        </p:txBody>
      </p:sp>
      <p:sp>
        <p:nvSpPr>
          <p:cNvPr id="3" name="Объект 2"/>
          <p:cNvSpPr>
            <a:spLocks noGrp="1"/>
          </p:cNvSpPr>
          <p:nvPr>
            <p:ph idx="1"/>
          </p:nvPr>
        </p:nvSpPr>
        <p:spPr/>
        <p:txBody>
          <a:bodyPr>
            <a:normAutofit fontScale="80000" lnSpcReduction="20000"/>
          </a:bodyPr>
          <a:lstStyle/>
          <a:p>
            <a:pPr marL="0" algn="ctr">
              <a:buNone/>
            </a:pPr>
            <a:r>
              <a:rPr lang="en-US" altLang="en-US" b="1" dirty="0">
                <a:solidFill>
                  <a:srgbClr val="000000"/>
                </a:solidFill>
                <a:latin typeface="Gungsuh" panose="02030600000101010101" charset="-127"/>
                <a:ea typeface="Gungsuh" panose="02030600000101010101" charset="-127"/>
              </a:rPr>
              <a:t>Depending on the methodology employed the level of formality and detail in the SRS will vary, but in general an SRS should include a description of the functional requirements, system requirements, technical requirements, constraints, assumptions and acceptance criteria. Each of these is described in more detail below:</a:t>
            </a:r>
          </a:p>
          <a:p>
            <a:pPr marL="0" algn="ctr">
              <a:buNone/>
            </a:pPr>
            <a:r>
              <a:rPr lang="en-US" altLang="en-US" b="1" dirty="0">
                <a:solidFill>
                  <a:srgbClr val="000000"/>
                </a:solidFill>
                <a:latin typeface="Gungsuh" panose="02030600000101010101" charset="-127"/>
                <a:ea typeface="Gungsuh" panose="02030600000101010101" charset="-127"/>
              </a:rPr>
              <a:t>Business Drivers - This section describes the reasons why the customer is looking to build the system. The rationale for the new system is important as it will guide the decisions made by the business analysts, system architects and developers. Another compelling reason for documenting the business rationale behind the system is that the customer may change personnel during the project. Documentation which clearly identifies the business reasons for the system will help sustain support for a project if the original sponsor moves on.The drivers may include both problems (reasons why the current systems/processes are not sufficient) and opportunities (new business models that the system will make available). Usually a combination of problems and opportunities are needed to provide motivation for a new system.</a:t>
            </a:r>
          </a:p>
          <a:p>
            <a:pPr marL="0" algn="ctr">
              <a:buNone/>
            </a:pPr>
            <a:endParaRPr lang="en-US" altLang="en-US" b="1" dirty="0">
              <a:solidFill>
                <a:srgbClr val="000000"/>
              </a:solidFill>
              <a:latin typeface="Gungsuh" panose="02030600000101010101" charset="-127"/>
              <a:ea typeface="Gungsuh" panose="02030600000101010101" charset="-127"/>
            </a:endParaRPr>
          </a:p>
        </p:txBody>
      </p:sp>
    </p:spTree>
    <p:extLst>
      <p:ext uri="{BB962C8B-B14F-4D97-AF65-F5344CB8AC3E}">
        <p14:creationId xmlns:p14="http://schemas.microsoft.com/office/powerpoint/2010/main" val="42522751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b="1" dirty="0">
                <a:latin typeface="Gungsuh" panose="02030600000101010101" charset="-127"/>
                <a:ea typeface="Gungsuh" panose="02030600000101010101" charset="-127"/>
              </a:rPr>
              <a:t>Main Elements</a:t>
            </a:r>
          </a:p>
        </p:txBody>
      </p:sp>
      <p:sp>
        <p:nvSpPr>
          <p:cNvPr id="3" name="Объект 2"/>
          <p:cNvSpPr>
            <a:spLocks noGrp="1"/>
          </p:cNvSpPr>
          <p:nvPr>
            <p:ph idx="1"/>
          </p:nvPr>
        </p:nvSpPr>
        <p:spPr/>
        <p:txBody>
          <a:bodyPr>
            <a:normAutofit fontScale="70000" lnSpcReduction="20000"/>
          </a:bodyPr>
          <a:lstStyle/>
          <a:p>
            <a:r>
              <a:rPr lang="en-US" b="1" dirty="0">
                <a:latin typeface="Gungsuh" panose="02030600000101010101" charset="-127"/>
                <a:ea typeface="Gungsuh" panose="02030600000101010101" charset="-127"/>
              </a:rPr>
              <a:t>Business Model</a:t>
            </a:r>
            <a:r>
              <a:rPr lang="en-US" dirty="0">
                <a:latin typeface="Gungsuh" panose="02030600000101010101" charset="-127"/>
                <a:ea typeface="Gungsuh" panose="02030600000101010101" charset="-127"/>
              </a:rPr>
              <a:t> - This section describes the underlying business model of the customer that the system will need to support. This includes such items as the organizational context, current-state and future-state diagrams, business context, key business functions and process flow diagrams. This section is usually created during the </a:t>
            </a:r>
            <a:r>
              <a:rPr lang="en-US" dirty="0">
                <a:latin typeface="Gungsuh" panose="02030600000101010101" charset="-127"/>
                <a:ea typeface="Gungsuh" panose="02030600000101010101" charset="-127"/>
                <a:hlinkClick r:id="rId2"/>
              </a:rPr>
              <a:t>functional analysis</a:t>
            </a:r>
            <a:r>
              <a:rPr lang="en-US" dirty="0">
                <a:latin typeface="Gungsuh" panose="02030600000101010101" charset="-127"/>
                <a:ea typeface="Gungsuh" panose="02030600000101010101" charset="-127"/>
              </a:rPr>
              <a:t> phase.</a:t>
            </a:r>
          </a:p>
          <a:p>
            <a:r>
              <a:rPr lang="en-US" b="1" dirty="0">
                <a:latin typeface="Gungsuh" panose="02030600000101010101" charset="-127"/>
                <a:ea typeface="Gungsuh" panose="02030600000101010101" charset="-127"/>
              </a:rPr>
              <a:t>Functional and System Requirements</a:t>
            </a:r>
            <a:r>
              <a:rPr lang="en-US" dirty="0">
                <a:latin typeface="Gungsuh" panose="02030600000101010101" charset="-127"/>
                <a:ea typeface="Gungsuh" panose="02030600000101010101" charset="-127"/>
              </a:rPr>
              <a:t> - This section usually consists of a hierarchical organization of requirements, with the business/functional requirements at the highest-level and the detailed system requirements listed as their child items. Generally the requirements are written as statements such as "System needs the ability to do x" with supporting detail and information included as necessary.</a:t>
            </a:r>
          </a:p>
          <a:p>
            <a:r>
              <a:rPr lang="en-US" b="1" dirty="0">
                <a:latin typeface="Gungsuh" panose="02030600000101010101" charset="-127"/>
                <a:ea typeface="Gungsuh" panose="02030600000101010101" charset="-127"/>
              </a:rPr>
              <a:t>Business and System Use Cases</a:t>
            </a:r>
            <a:r>
              <a:rPr lang="en-US" dirty="0">
                <a:latin typeface="Gungsuh" panose="02030600000101010101" charset="-127"/>
                <a:ea typeface="Gungsuh" panose="02030600000101010101" charset="-127"/>
              </a:rPr>
              <a:t> - This section usually consists of a UML </a:t>
            </a:r>
            <a:r>
              <a:rPr lang="en-US" dirty="0">
                <a:latin typeface="Gungsuh" panose="02030600000101010101" charset="-127"/>
                <a:ea typeface="Gungsuh" panose="02030600000101010101" charset="-127"/>
                <a:hlinkClick r:id="rId3"/>
              </a:rPr>
              <a:t>use case </a:t>
            </a:r>
            <a:r>
              <a:rPr lang="en-US" dirty="0" smtClean="0">
                <a:latin typeface="Gungsuh" panose="02030600000101010101" charset="-127"/>
                <a:ea typeface="Gungsuh" panose="02030600000101010101" charset="-127"/>
                <a:hlinkClick r:id="rId3"/>
              </a:rPr>
              <a:t>diagram</a:t>
            </a:r>
            <a:r>
              <a:rPr lang="uk-UA" dirty="0" smtClean="0">
                <a:latin typeface="Gungsuh" panose="02030600000101010101" charset="-127"/>
                <a:ea typeface="Gungsuh" panose="02030600000101010101" charset="-127"/>
              </a:rPr>
              <a:t> </a:t>
            </a:r>
            <a:r>
              <a:rPr lang="en-US" dirty="0" smtClean="0">
                <a:latin typeface="Gungsuh" panose="02030600000101010101" charset="-127"/>
                <a:ea typeface="Gungsuh" panose="02030600000101010101" charset="-127"/>
              </a:rPr>
              <a:t>that </a:t>
            </a:r>
            <a:r>
              <a:rPr lang="en-US" dirty="0">
                <a:latin typeface="Gungsuh" panose="02030600000101010101" charset="-127"/>
                <a:ea typeface="Gungsuh" panose="02030600000101010101" charset="-127"/>
              </a:rPr>
              <a:t>illustrates the main external entities that will be interacting with the system together with the different use cases (objectives) that they will need to carry out. For each use-case there will be formal definition of the steps that need to be carried out to perform the business objective, together with any necessary pre-conditions and post-conditions. The business use cases are usually derived from the functional requirements and the system use cases are usually derived from the system requirements.</a:t>
            </a:r>
          </a:p>
          <a:p>
            <a:endParaRPr lang="en-US" dirty="0">
              <a:latin typeface="Gungsuh" panose="02030600000101010101" charset="-127"/>
              <a:ea typeface="Gungsuh" panose="02030600000101010101" charset="-127"/>
            </a:endParaRPr>
          </a:p>
        </p:txBody>
      </p:sp>
    </p:spTree>
    <p:extLst>
      <p:ext uri="{BB962C8B-B14F-4D97-AF65-F5344CB8AC3E}">
        <p14:creationId xmlns:p14="http://schemas.microsoft.com/office/powerpoint/2010/main" val="39255352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b="1" dirty="0">
                <a:latin typeface="Gungsuh" panose="02030600000101010101" charset="-127"/>
                <a:ea typeface="Gungsuh" panose="02030600000101010101" charset="-127"/>
              </a:rPr>
              <a:t>Main Elements</a:t>
            </a:r>
          </a:p>
        </p:txBody>
      </p:sp>
      <p:sp>
        <p:nvSpPr>
          <p:cNvPr id="3" name="Объект 2"/>
          <p:cNvSpPr>
            <a:spLocks noGrp="1"/>
          </p:cNvSpPr>
          <p:nvPr>
            <p:ph idx="1"/>
          </p:nvPr>
        </p:nvSpPr>
        <p:spPr/>
        <p:txBody>
          <a:bodyPr>
            <a:normAutofit fontScale="85000" lnSpcReduction="10000"/>
          </a:bodyPr>
          <a:lstStyle/>
          <a:p>
            <a:r>
              <a:rPr lang="en-US" b="1" dirty="0">
                <a:latin typeface="Gungsuh" panose="02030600000101010101" charset="-127"/>
                <a:ea typeface="Gungsuh" panose="02030600000101010101" charset="-127"/>
              </a:rPr>
              <a:t>Technical Requirements</a:t>
            </a:r>
            <a:r>
              <a:rPr lang="en-US" dirty="0">
                <a:latin typeface="Gungsuh" panose="02030600000101010101" charset="-127"/>
                <a:ea typeface="Gungsuh" panose="02030600000101010101" charset="-127"/>
              </a:rPr>
              <a:t> - This section is used to list any of the "non-functional" requirements that essentially embody the technical environment that the product needs to operate in, and include the technical constraints that it needs to operate under. These technical requirements are critical in determining how the higher-level functional requirements will get decomposed into the more specific system requirements.</a:t>
            </a:r>
          </a:p>
          <a:p>
            <a:r>
              <a:rPr lang="en-US" b="1" dirty="0">
                <a:latin typeface="Gungsuh" panose="02030600000101010101" charset="-127"/>
                <a:ea typeface="Gungsuh" panose="02030600000101010101" charset="-127"/>
              </a:rPr>
              <a:t>System Qualities</a:t>
            </a:r>
            <a:r>
              <a:rPr lang="en-US" dirty="0">
                <a:latin typeface="Gungsuh" panose="02030600000101010101" charset="-127"/>
                <a:ea typeface="Gungsuh" panose="02030600000101010101" charset="-127"/>
              </a:rPr>
              <a:t> - This section is used to describe the "non-functional" requirements that define the "quality" of the system. These items are often known as the "-</a:t>
            </a:r>
            <a:r>
              <a:rPr lang="en-US" dirty="0" err="1">
                <a:latin typeface="Gungsuh" panose="02030600000101010101" charset="-127"/>
                <a:ea typeface="Gungsuh" panose="02030600000101010101" charset="-127"/>
              </a:rPr>
              <a:t>ilities</a:t>
            </a:r>
            <a:r>
              <a:rPr lang="en-US" dirty="0">
                <a:latin typeface="Gungsuh" panose="02030600000101010101" charset="-127"/>
                <a:ea typeface="Gungsuh" panose="02030600000101010101" charset="-127"/>
              </a:rPr>
              <a:t>" because most of them end in "</a:t>
            </a:r>
            <a:r>
              <a:rPr lang="en-US" dirty="0" err="1">
                <a:latin typeface="Gungsuh" panose="02030600000101010101" charset="-127"/>
                <a:ea typeface="Gungsuh" panose="02030600000101010101" charset="-127"/>
              </a:rPr>
              <a:t>ility</a:t>
            </a:r>
            <a:r>
              <a:rPr lang="en-US" dirty="0">
                <a:latin typeface="Gungsuh" panose="02030600000101010101" charset="-127"/>
                <a:ea typeface="Gungsuh" panose="02030600000101010101" charset="-127"/>
              </a:rPr>
              <a:t>". They included such items as: reliability, availability, serviceability, security, scalability, maintainability. Unlike the functional requirements (which are usually narrative in form), the system qualities usually consist of tables of specific metrics that the system must meet to be accepted.</a:t>
            </a:r>
          </a:p>
          <a:p>
            <a:endParaRPr lang="en-US" dirty="0">
              <a:latin typeface="Gungsuh" panose="02030600000101010101" charset="-127"/>
              <a:ea typeface="Gungsuh" panose="02030600000101010101" charset="-127"/>
            </a:endParaRPr>
          </a:p>
        </p:txBody>
      </p:sp>
    </p:spTree>
    <p:extLst>
      <p:ext uri="{BB962C8B-B14F-4D97-AF65-F5344CB8AC3E}">
        <p14:creationId xmlns:p14="http://schemas.microsoft.com/office/powerpoint/2010/main" val="16095106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b="1" dirty="0">
                <a:latin typeface="Gungsuh" panose="02030600000101010101" charset="-127"/>
                <a:ea typeface="Gungsuh" panose="02030600000101010101" charset="-127"/>
              </a:rPr>
              <a:t>Main Elements</a:t>
            </a:r>
          </a:p>
        </p:txBody>
      </p:sp>
      <p:sp>
        <p:nvSpPr>
          <p:cNvPr id="3" name="Объект 2"/>
          <p:cNvSpPr>
            <a:spLocks noGrp="1"/>
          </p:cNvSpPr>
          <p:nvPr>
            <p:ph idx="1"/>
          </p:nvPr>
        </p:nvSpPr>
        <p:spPr/>
        <p:txBody>
          <a:bodyPr>
            <a:normAutofit fontScale="85000" lnSpcReduction="10000"/>
          </a:bodyPr>
          <a:lstStyle/>
          <a:p>
            <a:r>
              <a:rPr lang="en-US" b="1" dirty="0">
                <a:latin typeface="Gungsuh" panose="02030600000101010101" charset="-127"/>
                <a:ea typeface="Gungsuh" panose="02030600000101010101" charset="-127"/>
              </a:rPr>
              <a:t>Constraints and Assumptions</a:t>
            </a:r>
            <a:r>
              <a:rPr lang="en-US" dirty="0">
                <a:latin typeface="Gungsuh" panose="02030600000101010101" charset="-127"/>
                <a:ea typeface="Gungsuh" panose="02030600000101010101" charset="-127"/>
              </a:rPr>
              <a:t> - This section will outline any design constraints that have been imposed on the design of the system by the customer, thereby removing certain options from being considered by the developers. Also this section will contain any assumptions that have been made by the requirements engineering team when gathering and analyzing the requirements. If any of the assumptions are found to be false, the system requirements specification would need to be re-evaluated to make sure that the documented requirements are still valid.</a:t>
            </a:r>
          </a:p>
          <a:p>
            <a:r>
              <a:rPr lang="en-US" b="1" dirty="0">
                <a:latin typeface="Gungsuh" panose="02030600000101010101" charset="-127"/>
                <a:ea typeface="Gungsuh" panose="02030600000101010101" charset="-127"/>
              </a:rPr>
              <a:t>Acceptance Criteria</a:t>
            </a:r>
            <a:r>
              <a:rPr lang="en-US" dirty="0">
                <a:latin typeface="Gungsuh" panose="02030600000101010101" charset="-127"/>
                <a:ea typeface="Gungsuh" panose="02030600000101010101" charset="-127"/>
              </a:rPr>
              <a:t> - This section will describe the criteria by which the customer will "sign-off" on the final system. Depending on the methodology, this may happen at the end of the testing and quality assurance phase, or in an agile methodology, at the end of each iteration. The criteria will usually refer to the need to complete all user acceptance tests and the rectification of all defects/bugs that meet a pre-determined priority or severity threshold</a:t>
            </a:r>
          </a:p>
          <a:p>
            <a:endParaRPr lang="en-US" dirty="0">
              <a:latin typeface="Gungsuh" panose="02030600000101010101" charset="-127"/>
              <a:ea typeface="Gungsuh" panose="02030600000101010101" charset="-127"/>
            </a:endParaRPr>
          </a:p>
        </p:txBody>
      </p:sp>
    </p:spTree>
    <p:extLst>
      <p:ext uri="{BB962C8B-B14F-4D97-AF65-F5344CB8AC3E}">
        <p14:creationId xmlns:p14="http://schemas.microsoft.com/office/powerpoint/2010/main" val="38897446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err="1" smtClean="0"/>
              <a:t>Д.з</a:t>
            </a:r>
            <a:r>
              <a:rPr lang="uk-UA" dirty="0" smtClean="0"/>
              <a:t>.</a:t>
            </a:r>
            <a:endParaRPr lang="en-US" dirty="0"/>
          </a:p>
        </p:txBody>
      </p:sp>
      <p:sp>
        <p:nvSpPr>
          <p:cNvPr id="3" name="Объект 2"/>
          <p:cNvSpPr>
            <a:spLocks noGrp="1"/>
          </p:cNvSpPr>
          <p:nvPr>
            <p:ph idx="1"/>
          </p:nvPr>
        </p:nvSpPr>
        <p:spPr/>
        <p:txBody>
          <a:bodyPr/>
          <a:lstStyle/>
          <a:p>
            <a:r>
              <a:rPr lang="uk-UA" dirty="0" smtClean="0"/>
              <a:t>Переклад </a:t>
            </a:r>
            <a:r>
              <a:rPr lang="uk-UA" dirty="0" err="1" smtClean="0"/>
              <a:t>документаціїї</a:t>
            </a:r>
            <a:r>
              <a:rPr lang="uk-UA" dirty="0" smtClean="0"/>
              <a:t> з англійської </a:t>
            </a:r>
            <a:r>
              <a:rPr lang="uk-UA" dirty="0" smtClean="0"/>
              <a:t>мови </a:t>
            </a:r>
            <a:r>
              <a:rPr lang="uk-UA" dirty="0" smtClean="0"/>
              <a:t>на українську</a:t>
            </a:r>
            <a:r>
              <a:rPr lang="en-US" dirty="0" smtClean="0"/>
              <a:t> </a:t>
            </a:r>
            <a:endParaRPr lang="uk-UA" dirty="0" smtClean="0"/>
          </a:p>
          <a:p>
            <a:r>
              <a:rPr lang="en-US" dirty="0" smtClean="0"/>
              <a:t>Deadline 24.02.2022</a:t>
            </a:r>
            <a:endParaRPr lang="en-US" dirty="0"/>
          </a:p>
        </p:txBody>
      </p:sp>
    </p:spTree>
    <p:extLst>
      <p:ext uri="{BB962C8B-B14F-4D97-AF65-F5344CB8AC3E}">
        <p14:creationId xmlns:p14="http://schemas.microsoft.com/office/powerpoint/2010/main" val="162503386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82</Words>
  <Application>Microsoft Office PowerPoint</Application>
  <PresentationFormat>Широкоэкранный</PresentationFormat>
  <Paragraphs>16</Paragraphs>
  <Slides>5</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5</vt:i4>
      </vt:variant>
    </vt:vector>
  </HeadingPairs>
  <TitlesOfParts>
    <vt:vector size="10" baseType="lpstr">
      <vt:lpstr>Arial</vt:lpstr>
      <vt:lpstr>Calibri</vt:lpstr>
      <vt:lpstr>Calibri Light</vt:lpstr>
      <vt:lpstr>Gungsuh</vt:lpstr>
      <vt:lpstr>Тема Office</vt:lpstr>
      <vt:lpstr>Main Elements</vt:lpstr>
      <vt:lpstr>Main Elements</vt:lpstr>
      <vt:lpstr>Main Elements</vt:lpstr>
      <vt:lpstr>Main Elements</vt:lpstr>
      <vt:lpstr>Д.з.</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Main Elements</dc:title>
  <dc:creator>Катерина</dc:creator>
  <cp:lastModifiedBy>Катерина</cp:lastModifiedBy>
  <cp:revision>2</cp:revision>
  <dcterms:created xsi:type="dcterms:W3CDTF">2022-02-15T12:57:41Z</dcterms:created>
  <dcterms:modified xsi:type="dcterms:W3CDTF">2022-02-15T13:04:12Z</dcterms:modified>
</cp:coreProperties>
</file>