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78" r:id="rId4"/>
    <p:sldId id="279" r:id="rId5"/>
    <p:sldId id="280" r:id="rId6"/>
    <p:sldId id="281" r:id="rId7"/>
    <p:sldId id="307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05" r:id="rId32"/>
    <p:sldId id="306" r:id="rId33"/>
    <p:sldId id="277" r:id="rId3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44DBE-E358-4772-B478-A5875CE926EB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14DB4-33CB-4AF7-B9EC-C1DF6FCD86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57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14DB4-33CB-4AF7-B9EC-C1DF6FCD86C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630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14DB4-33CB-4AF7-B9EC-C1DF6FCD86C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881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A4E2E-F704-4F75-A4D9-C4DFDF40DE1C}" type="datetime1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27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7606-2E4B-4ADB-A469-6905F58B0D9F}" type="datetime1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53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594C-7908-4B17-AA54-D7622B78C86A}" type="datetime1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24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1D79-F4A5-448B-9893-696C86C9CE3E}" type="datetime1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18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7A067-0D47-4343-A08C-2EE5EF990B67}" type="datetime1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5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A368-8C57-41A5-B551-A330F2BEAE0A}" type="datetime1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50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89BB-ED10-4C3D-AEB7-6E16D80EDC3A}" type="datetime1">
              <a:rPr lang="ru-RU" smtClean="0"/>
              <a:t>10.04.2025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284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EC9-3238-42CD-B73E-04064DEFA381}" type="datetime1">
              <a:rPr lang="ru-RU" smtClean="0"/>
              <a:t>10.04.2025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83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BE20-821B-4B96-AB9B-D24629C5719C}" type="datetime1">
              <a:rPr lang="ru-RU" smtClean="0"/>
              <a:t>10.04.2025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07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BCE0-09DC-49AE-9C16-16F987BCF617}" type="datetime1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66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7E33-3031-4720-8BFF-61DCD045D417}" type="datetime1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00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CE818-D877-4B1A-8801-63E26B5BCF19}" type="datetime1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76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uk-UA" b="1" dirty="0"/>
              <a:t>Консолідація та </a:t>
            </a:r>
            <a:r>
              <a:rPr lang="uk-UA" b="1" dirty="0" err="1"/>
              <a:t>передобробка</a:t>
            </a:r>
            <a:r>
              <a:rPr lang="uk-UA" b="1" dirty="0"/>
              <a:t> даних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Лекція </a:t>
            </a:r>
            <a:r>
              <a:rPr lang="uk-UA" b="1" dirty="0" smtClean="0"/>
              <a:t>5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Методи</a:t>
            </a:r>
            <a:r>
              <a:rPr lang="ru-RU" dirty="0" smtClean="0"/>
              <a:t> та </a:t>
            </a:r>
            <a:r>
              <a:rPr lang="ru-RU" dirty="0" err="1" smtClean="0"/>
              <a:t>анал</a:t>
            </a:r>
            <a:r>
              <a:rPr lang="uk-UA" dirty="0" smtClean="0"/>
              <a:t>із</a:t>
            </a:r>
            <a:r>
              <a:rPr lang="ru-RU" dirty="0" smtClean="0"/>
              <a:t> </a:t>
            </a:r>
            <a:r>
              <a:rPr lang="ru-RU" dirty="0" smtClean="0"/>
              <a:t>великих </a:t>
            </a:r>
            <a:r>
              <a:rPr lang="ru-RU" dirty="0" err="1" smtClean="0"/>
              <a:t>даних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908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FF0000"/>
                </a:solidFill>
              </a:rPr>
              <a:t>Федералізація</a:t>
            </a:r>
            <a:r>
              <a:rPr lang="uk-UA" dirty="0"/>
              <a:t> даних забезпечує єдину віртуальну картину одного або декількох первинних файлів даних. </a:t>
            </a:r>
            <a:endParaRPr lang="uk-UA" dirty="0" smtClean="0"/>
          </a:p>
          <a:p>
            <a:r>
              <a:rPr lang="uk-UA" dirty="0" smtClean="0"/>
              <a:t>Процес </a:t>
            </a:r>
            <a:r>
              <a:rPr lang="uk-UA" dirty="0"/>
              <a:t>федералізації даних завжди полягає у витяганні даних з первинних систем на підставі зовнішніх вимог. Всі необхідні перетворення даних здійснюються при їх витяганні з первинних файлів. Прикладом федералізації є інтеґрація корпоративної інформації (EII).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1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Застосунки розповсюдження </a:t>
            </a:r>
            <a:r>
              <a:rPr lang="uk-UA" dirty="0"/>
              <a:t>даних здійснюють копіювання даних з одного місця в інше. </a:t>
            </a:r>
            <a:r>
              <a:rPr lang="uk-UA" dirty="0" smtClean="0"/>
              <a:t>Це </a:t>
            </a:r>
            <a:r>
              <a:rPr lang="uk-UA" dirty="0"/>
              <a:t>застосування зазвичай працюють в оперативному режимі і здійснюють переміщення даних до місць призначення, тобто залежать від певних подій. Оновлення в первинній системі можуть передаватися в кінцеву систему синхронно або </a:t>
            </a:r>
            <a:r>
              <a:rPr lang="uk-UA" dirty="0" err="1"/>
              <a:t>асихронно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Прикладами </a:t>
            </a:r>
            <a:r>
              <a:rPr lang="uk-UA" dirty="0"/>
              <a:t>технологій, що підтримують розповсюдження даних, є </a:t>
            </a:r>
            <a:r>
              <a:rPr lang="uk-UA" dirty="0">
                <a:solidFill>
                  <a:srgbClr val="FF0000"/>
                </a:solidFill>
              </a:rPr>
              <a:t>інтеґрація корпоративних застосувань </a:t>
            </a:r>
            <a:r>
              <a:rPr lang="uk-UA" dirty="0"/>
              <a:t>(</a:t>
            </a:r>
            <a:r>
              <a:rPr lang="uk-UA" dirty="0" err="1"/>
              <a:t>Enterprise</a:t>
            </a:r>
            <a:r>
              <a:rPr lang="uk-UA" dirty="0"/>
              <a:t> </a:t>
            </a:r>
            <a:r>
              <a:rPr lang="uk-UA" dirty="0" err="1"/>
              <a:t>application</a:t>
            </a:r>
            <a:r>
              <a:rPr lang="uk-UA" dirty="0"/>
              <a:t> </a:t>
            </a:r>
            <a:r>
              <a:rPr lang="uk-UA" dirty="0" err="1"/>
              <a:t>integration</a:t>
            </a:r>
            <a:r>
              <a:rPr lang="uk-UA" dirty="0"/>
              <a:t>, EAI) і тиражування корпоративних даних (</a:t>
            </a:r>
            <a:r>
              <a:rPr lang="uk-UA" dirty="0" err="1"/>
              <a:t>Еnterprise</a:t>
            </a:r>
            <a:r>
              <a:rPr lang="uk-UA" dirty="0"/>
              <a:t>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replication</a:t>
            </a:r>
            <a:r>
              <a:rPr lang="uk-UA" dirty="0"/>
              <a:t>, EDR).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83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Методи, що використовуються застосуваннями інтеґрації даних, залежать як від потреб бізнесу, так і від технологічних вимог. Достатньо часто застосування інтеґрації даних використовує так званий гібридний підхід, який включає декілька методів інтеґрації. Приклад такого підходу – інтеґрація даних про клієнтів (</a:t>
            </a:r>
            <a:r>
              <a:rPr lang="uk-UA" dirty="0" err="1"/>
              <a:t>customer</a:t>
            </a:r>
            <a:r>
              <a:rPr lang="uk-UA" dirty="0"/>
              <a:t>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integration</a:t>
            </a:r>
            <a:r>
              <a:rPr lang="uk-UA" dirty="0"/>
              <a:t>, CDI), метою якої є забезпечення узгодженої картини інформації про клієнтів.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64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Джерела </a:t>
            </a:r>
            <a:r>
              <a:rPr lang="uk-UA" b="1" dirty="0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Ключовим </a:t>
            </a:r>
            <a:r>
              <a:rPr lang="uk-UA" dirty="0"/>
              <a:t>поняттям консолідації є джерело даних – об’єкт, що містить структуровані дані, які можуть виявитися корисними для вирішення аналітичної задачі. </a:t>
            </a:r>
            <a:endParaRPr lang="ru-RU" dirty="0"/>
          </a:p>
          <a:p>
            <a:r>
              <a:rPr lang="uk-UA" dirty="0"/>
              <a:t>Необхідно, щоб аналітична платформа могла здійснювати доступ до даних із цього </a:t>
            </a:r>
            <a:r>
              <a:rPr lang="uk-UA" dirty="0" smtClean="0"/>
              <a:t>об'єкта </a:t>
            </a:r>
            <a:r>
              <a:rPr lang="uk-UA" dirty="0"/>
              <a:t>безпосередньо або після їх перетворення в інший формат. В іншому випадку очевидно, що </a:t>
            </a:r>
            <a:r>
              <a:rPr lang="uk-UA" dirty="0" smtClean="0"/>
              <a:t>об'єкт </a:t>
            </a:r>
            <a:r>
              <a:rPr lang="uk-UA" dirty="0"/>
              <a:t>не може вважатися джерелом даних.</a:t>
            </a:r>
            <a:endParaRPr lang="ru-RU" dirty="0"/>
          </a:p>
          <a:p>
            <a:r>
              <a:rPr lang="uk-UA" dirty="0"/>
              <a:t>Формування масивів даних для аналізу в більшості випадків лягає на плечі замовників аналітичних рішень.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91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Основні задачі консолідації </a:t>
            </a:r>
            <a:r>
              <a:rPr lang="uk-UA" b="1" dirty="0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У </a:t>
            </a:r>
            <a:r>
              <a:rPr lang="uk-UA" dirty="0"/>
              <a:t>процесі консолідації даних вирішуються такі завдання:</a:t>
            </a:r>
            <a:endParaRPr lang="ru-RU" dirty="0"/>
          </a:p>
          <a:p>
            <a:pPr lvl="0"/>
            <a:r>
              <a:rPr lang="uk-UA" dirty="0"/>
              <a:t>вибір джерел даних;</a:t>
            </a:r>
            <a:endParaRPr lang="ru-RU" dirty="0"/>
          </a:p>
          <a:p>
            <a:pPr lvl="0"/>
            <a:r>
              <a:rPr lang="uk-UA" dirty="0"/>
              <a:t>розробка стратегії консолідації;</a:t>
            </a:r>
            <a:endParaRPr lang="ru-RU" dirty="0"/>
          </a:p>
          <a:p>
            <a:pPr lvl="0"/>
            <a:r>
              <a:rPr lang="uk-UA" dirty="0"/>
              <a:t>оцінка якості даних;</a:t>
            </a:r>
            <a:endParaRPr lang="ru-RU" dirty="0"/>
          </a:p>
          <a:p>
            <a:pPr lvl="0"/>
            <a:r>
              <a:rPr lang="uk-UA" dirty="0"/>
              <a:t>збагачення;</a:t>
            </a:r>
            <a:endParaRPr lang="ru-RU" dirty="0"/>
          </a:p>
          <a:p>
            <a:pPr lvl="0"/>
            <a:r>
              <a:rPr lang="uk-UA" dirty="0"/>
              <a:t>очищення;</a:t>
            </a:r>
            <a:endParaRPr lang="ru-RU" dirty="0"/>
          </a:p>
          <a:p>
            <a:pPr lvl="0"/>
            <a:r>
              <a:rPr lang="uk-UA" dirty="0"/>
              <a:t>перенесення в сховищі даних.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89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Алгоритм </a:t>
            </a:r>
            <a:r>
              <a:rPr lang="uk-UA" smtClean="0"/>
              <a:t>консолідації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uk-UA" dirty="0" smtClean="0"/>
              <a:t>Створюється </a:t>
            </a:r>
            <a:r>
              <a:rPr lang="uk-UA" dirty="0"/>
              <a:t>новий аркуш та перейменування його в Результати.</a:t>
            </a:r>
            <a:endParaRPr lang="ru-RU" dirty="0"/>
          </a:p>
          <a:p>
            <a:pPr lvl="0"/>
            <a:r>
              <a:rPr lang="uk-UA" dirty="0"/>
              <a:t>Впишіть у комірку А1 аркуша Результати заголовок «Результати змагань»</a:t>
            </a:r>
            <a:endParaRPr lang="ru-RU" dirty="0"/>
          </a:p>
          <a:p>
            <a:pPr lvl="0"/>
            <a:r>
              <a:rPr lang="uk-UA" dirty="0"/>
              <a:t>Виділіть на аркуші Результати комірку А2 і на вкладці «Дані» у групі «Робота з даними» натиснути кнопку «Консолідація».</a:t>
            </a:r>
            <a:endParaRPr lang="ru-RU" dirty="0"/>
          </a:p>
          <a:p>
            <a:pPr lvl="0"/>
            <a:r>
              <a:rPr lang="uk-UA" dirty="0"/>
              <a:t>У вікні консолідація зі списку оберіть функція виберіть Функція обрати функцію сума.</a:t>
            </a:r>
            <a:endParaRPr lang="ru-RU" dirty="0"/>
          </a:p>
          <a:p>
            <a:pPr lvl="0"/>
            <a:r>
              <a:rPr lang="uk-UA" dirty="0"/>
              <a:t>Встановити всі прапорці для відображення заголовків і </a:t>
            </a:r>
            <a:r>
              <a:rPr lang="uk-UA" dirty="0" err="1"/>
              <a:t>звязку</a:t>
            </a:r>
            <a:r>
              <a:rPr lang="uk-UA" dirty="0"/>
              <a:t> вихідних таблиць із підсумкової табл.</a:t>
            </a:r>
            <a:endParaRPr lang="ru-RU" dirty="0"/>
          </a:p>
          <a:p>
            <a:pPr lvl="0"/>
            <a:r>
              <a:rPr lang="uk-UA" dirty="0"/>
              <a:t>Сформувати список діапазонів:</a:t>
            </a:r>
            <a:endParaRPr lang="ru-RU" dirty="0"/>
          </a:p>
          <a:p>
            <a:pPr lvl="0"/>
            <a:r>
              <a:rPr lang="uk-UA" dirty="0"/>
              <a:t>Установити курсор у полі посилання, перейдіть на аркуш 1 етап і виділіть діапазон А2:В10, натиснути кнопку додати</a:t>
            </a:r>
            <a:endParaRPr lang="ru-RU" dirty="0"/>
          </a:p>
          <a:p>
            <a:pPr lvl="0"/>
            <a:r>
              <a:rPr lang="uk-UA" dirty="0"/>
              <a:t>Повторити ці дії для аркушів ІІ етап і ІІІ етап.</a:t>
            </a:r>
            <a:endParaRPr lang="ru-RU" dirty="0"/>
          </a:p>
          <a:p>
            <a:pPr lvl="0"/>
            <a:r>
              <a:rPr lang="uk-UA" dirty="0"/>
              <a:t>Натиснути кнопку ОК.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0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Очищення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Після обробки та впорядкування дані можуть бути неповними, містити дублікати або містити помилки. Потреба в </a:t>
            </a:r>
            <a:r>
              <a:rPr lang="uk-UA" i="1" dirty="0"/>
              <a:t>очищенні даних</a:t>
            </a:r>
            <a:r>
              <a:rPr lang="uk-UA" dirty="0"/>
              <a:t> виникне через проблеми в способі введення та збереження даних. Очищення даних — це процес запобігання та виправлення цих помилок. Загальні завдання включають зіставлення записів, виявлення неточності даних, загальну якість наявних даних, </a:t>
            </a:r>
            <a:r>
              <a:rPr lang="uk-UA" dirty="0" err="1"/>
              <a:t>дедуплікацію</a:t>
            </a:r>
            <a:r>
              <a:rPr lang="uk-UA" dirty="0"/>
              <a:t> та сегментацію стовпців.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71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Дослідницький аналіз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Після очищення наборів даних їх можна проаналізувати. Аналітики можуть застосовувати різноманітні методи, які називають дослідницьким аналізом даних, щоб почати розуміти повідомлення, що містяться в отриманих даних. Процес дослідження даних може призвести до додаткового очищення даних або додаткових запитів на дані; таким чином, ініціалізація </a:t>
            </a:r>
            <a:r>
              <a:rPr lang="uk-UA" i="1" dirty="0"/>
              <a:t>ітераційних фаз</a:t>
            </a:r>
            <a:r>
              <a:rPr lang="uk-UA" dirty="0"/>
              <a:t>, згаданих у першому параграфі цього розділу. </a:t>
            </a:r>
            <a:endParaRPr lang="en-US" dirty="0" smtClean="0"/>
          </a:p>
          <a:p>
            <a:r>
              <a:rPr lang="uk-UA" dirty="0" smtClean="0"/>
              <a:t>Щоб </a:t>
            </a:r>
            <a:r>
              <a:rPr lang="uk-UA" dirty="0"/>
              <a:t>допомогти зрозуміти дані, можна створити описову статистику, таку як середнє значення чи медіана.  </a:t>
            </a:r>
            <a:endParaRPr lang="en-US" dirty="0" smtClean="0"/>
          </a:p>
          <a:p>
            <a:r>
              <a:rPr lang="uk-UA" dirty="0" smtClean="0"/>
              <a:t>Візуалізація </a:t>
            </a:r>
            <a:r>
              <a:rPr lang="uk-UA" dirty="0"/>
              <a:t>даних також використовується техніка, за якої аналітик може досліджувати дані в графічному форматі, щоб отримати додаткову інформацію щодо повідомлень у даних.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65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Збагачення даних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Ця </a:t>
            </a:r>
            <a:r>
              <a:rPr lang="uk-UA" dirty="0"/>
              <a:t>ідея та інші подібні концепції сприяють зробити дані цінними практично для будь-якого сучасного бізнесу чи підприємства. Це також показує загальний імператив активного використання цих даних різними способами.</a:t>
            </a:r>
            <a:endParaRPr lang="ru-RU" dirty="0"/>
          </a:p>
          <a:p>
            <a:r>
              <a:rPr lang="uk-UA" dirty="0"/>
              <a:t>Хоча збагачення даних може працювати різними способами, багато інструментів, які використовуються для цієї мети, передбачають уточнення даних, що може включати невеликі помилки. </a:t>
            </a:r>
            <a:endParaRPr lang="ru-RU" dirty="0"/>
          </a:p>
          <a:p>
            <a:r>
              <a:rPr lang="uk-UA" dirty="0"/>
              <a:t>Ще один спосіб збагачення даних - це екстраполяція даних.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12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Рівні подання </a:t>
            </a:r>
            <a:r>
              <a:rPr lang="uk-UA" b="1" dirty="0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Концептуальний</a:t>
            </a:r>
            <a:r>
              <a:rPr lang="en-US" dirty="0" smtClean="0"/>
              <a:t> </a:t>
            </a:r>
            <a:r>
              <a:rPr lang="uk-UA" dirty="0" smtClean="0"/>
              <a:t>рівень, </a:t>
            </a:r>
            <a:r>
              <a:rPr lang="uk-UA" dirty="0"/>
              <a:t>пов'язаний з приватним поданням даних групи користувачів у вигляді зовнішньої схеми, що об'єднуються спільністю використовуваної інформації. Кожен конкретний користувач працює з частиною БД і представляє її у вигляді зовнішньої моделі</a:t>
            </a:r>
            <a:r>
              <a:rPr lang="uk-UA" dirty="0" smtClean="0"/>
              <a:t>.</a:t>
            </a:r>
            <a:endParaRPr lang="en-US" dirty="0" smtClean="0"/>
          </a:p>
          <a:p>
            <a:r>
              <a:rPr lang="uk-UA" dirty="0"/>
              <a:t>технічний рівень якості даних: отримання числових даних за допомогою вимірювальних засобів.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9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uk-UA" dirty="0"/>
              <a:t>Поняття консолідації. </a:t>
            </a:r>
            <a:r>
              <a:rPr lang="uk-UA" dirty="0" smtClean="0"/>
              <a:t>Джерела </a:t>
            </a:r>
            <a:r>
              <a:rPr lang="uk-UA" dirty="0"/>
              <a:t>даних. Основні задачі консолідації даних. Схема процесу консолідації. Очищення даних. Збагачення даних.</a:t>
            </a:r>
            <a:endParaRPr lang="ru-RU" dirty="0"/>
          </a:p>
          <a:p>
            <a:pPr lvl="0"/>
            <a:r>
              <a:rPr lang="uk-UA" dirty="0"/>
              <a:t>Рівні якості даних: технічний, аналітичний та концептуальний рівень. Оцінка придатності даних до аналізу. Технології та методи оцінки якості даних. </a:t>
            </a:r>
            <a:r>
              <a:rPr lang="uk-UA" dirty="0" err="1"/>
              <a:t>Профайлінг</a:t>
            </a:r>
            <a:r>
              <a:rPr lang="uk-UA" dirty="0"/>
              <a:t>. Візуальна оцінка якості даних. Причини надходження в систему «брудних даних».</a:t>
            </a:r>
            <a:endParaRPr lang="ru-RU" dirty="0"/>
          </a:p>
          <a:p>
            <a:pPr lvl="0"/>
            <a:r>
              <a:rPr lang="uk-UA" dirty="0" err="1"/>
              <a:t>Передобробка</a:t>
            </a:r>
            <a:r>
              <a:rPr lang="uk-UA" dirty="0"/>
              <a:t> даних. Очищення від шумів і згладжування рядів даних. Фільтрація даних. Відновлення пропущених даних. Редагування аномальних даних. Обробка дублікатів і протиріч. Зниження вимірності вхідних даних. </a:t>
            </a:r>
            <a:r>
              <a:rPr lang="uk-UA" dirty="0" err="1"/>
              <a:t>Семплінг</a:t>
            </a:r>
            <a:r>
              <a:rPr lang="uk-UA" dirty="0"/>
              <a:t>. Усунення незначущих факторів.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Оцінка якості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Стандартність </a:t>
            </a:r>
            <a:endParaRPr lang="ru-RU" dirty="0"/>
          </a:p>
          <a:p>
            <a:r>
              <a:rPr lang="uk-UA" dirty="0"/>
              <a:t>Повнота </a:t>
            </a:r>
            <a:endParaRPr lang="ru-RU" dirty="0"/>
          </a:p>
          <a:p>
            <a:r>
              <a:rPr lang="uk-UA" dirty="0"/>
              <a:t>Унікальність </a:t>
            </a:r>
            <a:endParaRPr lang="ru-RU" dirty="0"/>
          </a:p>
          <a:p>
            <a:r>
              <a:rPr lang="uk-UA" dirty="0"/>
              <a:t>Актуальність </a:t>
            </a:r>
            <a:endParaRPr lang="ru-RU" dirty="0"/>
          </a:p>
          <a:p>
            <a:r>
              <a:rPr lang="uk-UA" dirty="0"/>
              <a:t>Валідність 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30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кроки оцінки якості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виділити </a:t>
            </a:r>
            <a:r>
              <a:rPr lang="uk-UA" dirty="0"/>
              <a:t>значущі характеристики даних; </a:t>
            </a:r>
            <a:endParaRPr lang="ru-RU" dirty="0"/>
          </a:p>
          <a:p>
            <a:pPr lvl="0"/>
            <a:r>
              <a:rPr lang="uk-UA" dirty="0"/>
              <a:t>визначити метрики, якими можна виміряти ці характеристики; </a:t>
            </a:r>
            <a:endParaRPr lang="ru-RU" dirty="0"/>
          </a:p>
          <a:p>
            <a:pPr lvl="0"/>
            <a:r>
              <a:rPr lang="uk-UA" dirty="0"/>
              <a:t>встановити порогове значення для кожної з них.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64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Візуальна оцінка якості </a:t>
            </a:r>
            <a:r>
              <a:rPr lang="uk-UA" dirty="0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Робиться </a:t>
            </a:r>
            <a:r>
              <a:rPr lang="uk-UA" dirty="0"/>
              <a:t>для оцінки наближення до одного з відомих розподілів. </a:t>
            </a:r>
            <a:endParaRPr lang="uk-UA" dirty="0" smtClean="0"/>
          </a:p>
          <a:p>
            <a:r>
              <a:rPr lang="uk-UA" dirty="0" smtClean="0"/>
              <a:t>Якщо подібність встановлена, вважається </a:t>
            </a:r>
            <a:r>
              <a:rPr lang="uk-UA" dirty="0"/>
              <a:t>отримані дані можна охарактеризувати з високою долею ймовірності як якісні.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77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Профайлінг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 </a:t>
            </a:r>
            <a:r>
              <a:rPr lang="uk-UA" dirty="0"/>
              <a:t>це система соціально-психологічних </a:t>
            </a:r>
            <a:r>
              <a:rPr lang="uk-UA" dirty="0" err="1"/>
              <a:t>методик</a:t>
            </a:r>
            <a:r>
              <a:rPr lang="uk-UA" dirty="0"/>
              <a:t>, методів, технік, прийомів та інструментів, які дозволяють проаналізувати вербальний і невербальний мову людини, його жести, міміку, емоції, звичні моделі поведінки, реакції на оточуючих і їх вчинки. </a:t>
            </a:r>
            <a:endParaRPr lang="ru-RU" dirty="0"/>
          </a:p>
          <a:p>
            <a:r>
              <a:rPr lang="uk-UA" dirty="0"/>
              <a:t>На підставі зібраної бази даних </a:t>
            </a:r>
            <a:r>
              <a:rPr lang="uk-UA" dirty="0" err="1"/>
              <a:t>профайлінг</a:t>
            </a:r>
            <a:r>
              <a:rPr lang="uk-UA" dirty="0"/>
              <a:t> створює об'ємний портрет людини-його профіль. Цей профіль містить висновки про психологічні особливості, сильних і слабких якостях характеру, цінностях і установках, способі мислення. </a:t>
            </a:r>
            <a:endParaRPr lang="ru-RU" dirty="0"/>
          </a:p>
          <a:p>
            <a:r>
              <a:rPr lang="uk-UA" dirty="0" err="1"/>
              <a:t>Профайлінг</a:t>
            </a:r>
            <a:r>
              <a:rPr lang="uk-UA" dirty="0"/>
              <a:t> дозволяє: </a:t>
            </a:r>
            <a:endParaRPr lang="ru-RU" dirty="0"/>
          </a:p>
          <a:p>
            <a:pPr lvl="1"/>
            <a:r>
              <a:rPr lang="uk-UA" dirty="0"/>
              <a:t>визначити потенційних злочинців, які становлять небезпеку для оточуючих; виявити обман і шахрайство; </a:t>
            </a:r>
            <a:endParaRPr lang="ru-RU" dirty="0"/>
          </a:p>
          <a:p>
            <a:pPr lvl="1"/>
            <a:r>
              <a:rPr lang="uk-UA" dirty="0"/>
              <a:t>запобігти крадіжкам різних масштабів; уникнути помилок при пошуку співробітників на вакантні посади; </a:t>
            </a:r>
            <a:endParaRPr lang="ru-RU" dirty="0"/>
          </a:p>
          <a:p>
            <a:pPr lvl="1"/>
            <a:r>
              <a:rPr lang="uk-UA" dirty="0"/>
              <a:t>правильно вибрати стратегію на переговорах з діловими партнерами.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92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Брудні дані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 </a:t>
            </a:r>
            <a:r>
              <a:rPr lang="uk-UA" dirty="0"/>
              <a:t>це інформація, яка є неповною, неправильною або суперечливою. Цей тип даних може містити помилки, такі як друкарські помилки, дублікати, пропущені значення, застарілу інформацію та помилкові дані. </a:t>
            </a:r>
            <a:endParaRPr lang="uk-UA" dirty="0" smtClean="0"/>
          </a:p>
          <a:p>
            <a:r>
              <a:rPr lang="uk-UA" dirty="0" smtClean="0"/>
              <a:t>Брудні </a:t>
            </a:r>
            <a:r>
              <a:rPr lang="uk-UA" dirty="0"/>
              <a:t>дані можуть виникати з різних джерел, включаючи помилки ручного введення даних, системні міграції та проблеми інтеграції між різними базами даних. Це може призвести до хибних висновків і неправильного прийняття рішень, оскільки дані неточно відображають реальність. </a:t>
            </a:r>
            <a:endParaRPr lang="uk-UA" dirty="0" smtClean="0"/>
          </a:p>
          <a:p>
            <a:r>
              <a:rPr lang="uk-UA" dirty="0" smtClean="0"/>
              <a:t>Виявлення </a:t>
            </a:r>
            <a:r>
              <a:rPr lang="uk-UA" dirty="0"/>
              <a:t>та усунення "брудних" даних має вирішальне значення для збереження цілісності та надійності інформаційних ресурсів організації.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15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Методи очищення </a:t>
            </a:r>
            <a:r>
              <a:rPr lang="uk-UA" b="1" dirty="0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Одним </a:t>
            </a:r>
            <a:r>
              <a:rPr lang="uk-UA" dirty="0"/>
              <a:t>з ефективних методів є </a:t>
            </a:r>
            <a:r>
              <a:rPr lang="uk-UA" dirty="0" err="1"/>
              <a:t>дедуплікація</a:t>
            </a:r>
            <a:r>
              <a:rPr lang="uk-UA" dirty="0"/>
              <a:t>, яка передбачає виявлення та об'єднання записів, що повторюються, для забезпечення унікальності кожного запису. </a:t>
            </a:r>
            <a:endParaRPr lang="uk-UA" dirty="0" smtClean="0"/>
          </a:p>
          <a:p>
            <a:r>
              <a:rPr lang="uk-UA" dirty="0" smtClean="0"/>
              <a:t>Стандартизація </a:t>
            </a:r>
            <a:r>
              <a:rPr lang="uk-UA" dirty="0"/>
              <a:t>є ще одним важливим методом, коли дані форматуються послідовно по всьому набору даних, наприклад, з використанням єдиних форматів дат або стандартизованих адресних структур. </a:t>
            </a:r>
            <a:endParaRPr lang="uk-UA" dirty="0" smtClean="0"/>
          </a:p>
          <a:p>
            <a:r>
              <a:rPr lang="uk-UA" dirty="0" smtClean="0"/>
              <a:t>Перевірка </a:t>
            </a:r>
            <a:r>
              <a:rPr lang="uk-UA" dirty="0"/>
              <a:t>достовірності також може бути застосована для забезпечення точності даних шляхом порівняння записів з відомими стандартами або еталонними наборами даних. </a:t>
            </a:r>
            <a:endParaRPr lang="uk-UA" dirty="0" smtClean="0"/>
          </a:p>
          <a:p>
            <a:pPr lvl="1"/>
            <a:r>
              <a:rPr lang="uk-UA" dirty="0" smtClean="0"/>
              <a:t>Методи </a:t>
            </a:r>
            <a:r>
              <a:rPr lang="uk-UA" dirty="0"/>
              <a:t>імплікації можуть працювати з відсутніми даними, заповнюючи прогалини оціночними значеннями, що базуються на іншій доступній інформації. Крім того, збагачення даних передбачає оновлення та доповнення існуючих даних новою інформацією для підвищення їхньої повноти та актуальності. </a:t>
            </a:r>
            <a:endParaRPr lang="uk-UA" dirty="0" smtClean="0"/>
          </a:p>
          <a:p>
            <a:r>
              <a:rPr lang="uk-UA" dirty="0" smtClean="0"/>
              <a:t>Регулярний </a:t>
            </a:r>
            <a:r>
              <a:rPr lang="uk-UA" dirty="0"/>
              <a:t>аудит і моніторинг можуть допомогти підтримувати якість даних протягом тривалого часу, </a:t>
            </a:r>
            <a:r>
              <a:rPr lang="uk-UA" dirty="0" err="1"/>
              <a:t>оперативно</a:t>
            </a:r>
            <a:r>
              <a:rPr lang="uk-UA" dirty="0"/>
              <a:t> виявляючи та вирішуючи проблеми.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13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Попередня обробка даних включає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перевірку </a:t>
            </a:r>
            <a:r>
              <a:rPr lang="uk-UA" dirty="0"/>
              <a:t>даних; </a:t>
            </a:r>
            <a:endParaRPr lang="ru-RU" dirty="0"/>
          </a:p>
          <a:p>
            <a:pPr lvl="0"/>
            <a:r>
              <a:rPr lang="uk-UA" dirty="0"/>
              <a:t>очищення даних; </a:t>
            </a:r>
            <a:endParaRPr lang="ru-RU" dirty="0"/>
          </a:p>
          <a:p>
            <a:pPr lvl="0"/>
            <a:r>
              <a:rPr lang="uk-UA" dirty="0"/>
              <a:t>трансформація даних; </a:t>
            </a:r>
            <a:endParaRPr lang="ru-RU" dirty="0"/>
          </a:p>
          <a:p>
            <a:pPr lvl="0"/>
            <a:r>
              <a:rPr lang="uk-UA" dirty="0"/>
              <a:t>доповнення; </a:t>
            </a:r>
            <a:endParaRPr lang="ru-RU" dirty="0"/>
          </a:p>
          <a:p>
            <a:pPr lvl="0"/>
            <a:r>
              <a:rPr lang="uk-UA" dirty="0"/>
              <a:t>оптимізація.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02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причин виникнення </a:t>
            </a:r>
            <a:r>
              <a:rPr lang="uk-UA" dirty="0" smtClean="0"/>
              <a:t>пропусків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це </a:t>
            </a:r>
            <a:r>
              <a:rPr lang="uk-UA" dirty="0"/>
              <a:t>відсутність можливості збирання даних за окремими одиницями сукупності, </a:t>
            </a:r>
            <a:endParaRPr lang="uk-UA" dirty="0" smtClean="0"/>
          </a:p>
          <a:p>
            <a:r>
              <a:rPr lang="uk-UA" dirty="0" smtClean="0"/>
              <a:t>вибуття </a:t>
            </a:r>
            <a:r>
              <a:rPr lang="uk-UA" dirty="0"/>
              <a:t>суб’єктів (респондентів), </a:t>
            </a:r>
            <a:endParaRPr lang="uk-UA" dirty="0" smtClean="0"/>
          </a:p>
          <a:p>
            <a:r>
              <a:rPr lang="uk-UA" dirty="0" smtClean="0"/>
              <a:t>соціальна </a:t>
            </a:r>
            <a:r>
              <a:rPr lang="uk-UA" dirty="0"/>
              <a:t>(психологічна) чутливість до запитань, </a:t>
            </a:r>
            <a:endParaRPr lang="uk-UA" dirty="0" smtClean="0"/>
          </a:p>
          <a:p>
            <a:r>
              <a:rPr lang="uk-UA" dirty="0" smtClean="0"/>
              <a:t>складності </a:t>
            </a:r>
            <a:r>
              <a:rPr lang="uk-UA" dirty="0"/>
              <a:t>ідентифікації відповіді, </a:t>
            </a:r>
            <a:endParaRPr lang="uk-UA" dirty="0" smtClean="0"/>
          </a:p>
          <a:p>
            <a:r>
              <a:rPr lang="uk-UA" dirty="0" smtClean="0"/>
              <a:t>а </a:t>
            </a:r>
            <a:r>
              <a:rPr lang="uk-UA" dirty="0"/>
              <a:t>також несистематичні помилки при збиранні або введенні даних або втрата частини інформації.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81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діапазони пропусків даних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) менше 5% пропусків вважається несуттєвим і не впливає на результати дослідження;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5–10% пропусків можна відновити, використовуючи достатньо прості методи </a:t>
            </a:r>
            <a:r>
              <a:rPr lang="uk-UA" dirty="0" err="1"/>
              <a:t>імпутації</a:t>
            </a:r>
            <a:r>
              <a:rPr lang="uk-UA" dirty="0"/>
              <a:t>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10–20% пропусків вимагають ретельного підходу до вибору методу </a:t>
            </a:r>
            <a:r>
              <a:rPr lang="uk-UA" dirty="0" err="1"/>
              <a:t>імпутації</a:t>
            </a:r>
            <a:r>
              <a:rPr lang="uk-UA" dirty="0"/>
              <a:t> залежно від типу й особливостей виникнення пропусків, а також мети статистичного аналізу;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втрата 20% і більше даних ставлять під сумнів результати дослідження.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29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групи</a:t>
            </a:r>
            <a:r>
              <a:rPr lang="uk-UA" dirty="0" smtClean="0"/>
              <a:t> пропусків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. Повністю випадкові пропуски (</a:t>
            </a:r>
            <a:r>
              <a:rPr lang="uk-UA" dirty="0" err="1"/>
              <a:t>missing</a:t>
            </a:r>
            <a:r>
              <a:rPr lang="uk-UA" dirty="0"/>
              <a:t> </a:t>
            </a:r>
            <a:r>
              <a:rPr lang="uk-UA" dirty="0" err="1"/>
              <a:t>completely</a:t>
            </a:r>
            <a:r>
              <a:rPr lang="uk-UA" dirty="0"/>
              <a:t> </a:t>
            </a:r>
            <a:r>
              <a:rPr lang="uk-UA" dirty="0" err="1"/>
              <a:t>at</a:t>
            </a:r>
            <a:r>
              <a:rPr lang="uk-UA" dirty="0"/>
              <a:t> </a:t>
            </a:r>
            <a:r>
              <a:rPr lang="uk-UA" dirty="0" err="1"/>
              <a:t>random</a:t>
            </a:r>
            <a:r>
              <a:rPr lang="uk-UA" dirty="0"/>
              <a:t> (MCAR)).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2. Випадкові пропуски (</a:t>
            </a:r>
            <a:r>
              <a:rPr lang="uk-UA" dirty="0" err="1"/>
              <a:t>missing</a:t>
            </a:r>
            <a:r>
              <a:rPr lang="uk-UA" dirty="0"/>
              <a:t> </a:t>
            </a:r>
            <a:r>
              <a:rPr lang="uk-UA" dirty="0" err="1"/>
              <a:t>at</a:t>
            </a:r>
            <a:r>
              <a:rPr lang="uk-UA" dirty="0"/>
              <a:t> </a:t>
            </a:r>
            <a:r>
              <a:rPr lang="uk-UA" dirty="0" err="1"/>
              <a:t>random</a:t>
            </a:r>
            <a:r>
              <a:rPr lang="uk-UA" dirty="0"/>
              <a:t> (MAR)).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3. Неігноровані пропуски (</a:t>
            </a:r>
            <a:r>
              <a:rPr lang="uk-UA" dirty="0" err="1"/>
              <a:t>non-ignorable</a:t>
            </a:r>
            <a:r>
              <a:rPr lang="uk-UA" dirty="0"/>
              <a:t> </a:t>
            </a:r>
            <a:r>
              <a:rPr lang="uk-UA" dirty="0" err="1"/>
              <a:t>missingness</a:t>
            </a:r>
            <a:r>
              <a:rPr lang="uk-UA" dirty="0"/>
              <a:t>).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27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Консолідація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dirty="0"/>
              <a:t>Консолідація даних</a:t>
            </a:r>
            <a:r>
              <a:rPr lang="uk-UA" dirty="0"/>
              <a:t> – це зручний спосіб об’єднання даних із різних джерел в одному звіті. Наприклад, якщо в кожному з регіональних офісів вашої компанії є зведена таблиця про витрати, за допомогою консолідації даних такі значення можна об’єднати в корпоративному звіті про витрати. Цей звіт може містити підсумкові та середні обсяги збуту, дані про поточні запаси й відомості про найпопулярніші продукти на рівні цілого підприємства.</a:t>
            </a:r>
            <a:endParaRPr lang="ru-RU" dirty="0"/>
          </a:p>
          <a:p>
            <a:r>
              <a:rPr lang="uk-UA" b="1" dirty="0" err="1"/>
              <a:t>Консолідо́вана</a:t>
            </a:r>
            <a:r>
              <a:rPr lang="uk-UA" b="1" dirty="0"/>
              <a:t> </a:t>
            </a:r>
            <a:r>
              <a:rPr lang="uk-UA" b="1" dirty="0" err="1"/>
              <a:t>інформа́ція</a:t>
            </a:r>
            <a:r>
              <a:rPr lang="uk-UA" dirty="0"/>
              <a:t> — це одержані з декількох джерел та системно інтегровані різнотипні інформаційні ресурси (знання), які в сукупності наділені ознаками повноти, цілісності, несуперечності та складають адекватну інформаційну модель проблемної області з метою її аналізу опрацювання та ефективного використання в процесах підтримки прийняття рішень.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18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Методи </a:t>
            </a:r>
            <a:r>
              <a:rPr lang="uk-UA" dirty="0"/>
              <a:t>обробки </a:t>
            </a:r>
            <a:r>
              <a:rPr lang="uk-UA" dirty="0" smtClean="0"/>
              <a:t>пропусків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) аналіз повних спостережень (видалення по рядках, або порядкове видалення, </a:t>
            </a:r>
            <a:r>
              <a:rPr lang="uk-UA" dirty="0" err="1"/>
              <a:t>listwise</a:t>
            </a:r>
            <a:r>
              <a:rPr lang="uk-UA" dirty="0"/>
              <a:t> </a:t>
            </a:r>
            <a:r>
              <a:rPr lang="uk-UA" dirty="0" err="1"/>
              <a:t>deletion</a:t>
            </a:r>
            <a:r>
              <a:rPr lang="uk-UA" dirty="0"/>
              <a:t>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попарне видалення (</a:t>
            </a:r>
            <a:r>
              <a:rPr lang="uk-UA" dirty="0" err="1"/>
              <a:t>рairwise</a:t>
            </a:r>
            <a:r>
              <a:rPr lang="uk-UA" dirty="0"/>
              <a:t> </a:t>
            </a:r>
            <a:r>
              <a:rPr lang="uk-UA" dirty="0" err="1"/>
              <a:t>deletion</a:t>
            </a:r>
            <a:r>
              <a:rPr lang="uk-UA" dirty="0"/>
              <a:t>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підстановка середнього по вибірці (</a:t>
            </a:r>
            <a:r>
              <a:rPr lang="uk-UA" dirty="0" err="1"/>
              <a:t>mean</a:t>
            </a:r>
            <a:r>
              <a:rPr lang="uk-UA" dirty="0"/>
              <a:t> </a:t>
            </a:r>
            <a:r>
              <a:rPr lang="uk-UA" dirty="0" err="1"/>
              <a:t>substitution</a:t>
            </a:r>
            <a:r>
              <a:rPr lang="uk-UA" dirty="0"/>
              <a:t>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метод хот-дек (</a:t>
            </a:r>
            <a:r>
              <a:rPr lang="uk-UA" dirty="0" err="1"/>
              <a:t>hot</a:t>
            </a:r>
            <a:r>
              <a:rPr lang="uk-UA" dirty="0"/>
              <a:t> </a:t>
            </a:r>
            <a:r>
              <a:rPr lang="uk-UA" dirty="0" err="1"/>
              <a:t>deck</a:t>
            </a:r>
            <a:r>
              <a:rPr lang="uk-UA" dirty="0"/>
              <a:t>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5) регресійний аналіз (</a:t>
            </a:r>
            <a:r>
              <a:rPr lang="uk-UA" dirty="0" err="1"/>
              <a:t>regression</a:t>
            </a:r>
            <a:r>
              <a:rPr lang="uk-UA" dirty="0"/>
              <a:t>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6) метод максимальної правдоподібності (</a:t>
            </a:r>
            <a:r>
              <a:rPr lang="uk-UA" dirty="0" err="1"/>
              <a:t>maximum</a:t>
            </a:r>
            <a:r>
              <a:rPr lang="uk-UA" dirty="0"/>
              <a:t> </a:t>
            </a:r>
            <a:r>
              <a:rPr lang="uk-UA" dirty="0" err="1"/>
              <a:t>likelihood</a:t>
            </a:r>
            <a:r>
              <a:rPr lang="uk-UA" dirty="0"/>
              <a:t> </a:t>
            </a:r>
            <a:r>
              <a:rPr lang="uk-UA" dirty="0" err="1"/>
              <a:t>estimation</a:t>
            </a:r>
            <a:r>
              <a:rPr lang="uk-UA" dirty="0"/>
              <a:t>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7) підстановка за допомогою факторного аналізу (</a:t>
            </a:r>
            <a:r>
              <a:rPr lang="uk-UA" dirty="0" err="1"/>
              <a:t>factor</a:t>
            </a:r>
            <a:r>
              <a:rPr lang="uk-UA" dirty="0"/>
              <a:t> </a:t>
            </a:r>
            <a:r>
              <a:rPr lang="uk-UA" dirty="0" err="1"/>
              <a:t>analysis</a:t>
            </a:r>
            <a:r>
              <a:rPr lang="uk-UA" dirty="0"/>
              <a:t> </a:t>
            </a:r>
            <a:r>
              <a:rPr lang="uk-UA" dirty="0" err="1"/>
              <a:t>substitution</a:t>
            </a:r>
            <a:r>
              <a:rPr lang="uk-UA" dirty="0"/>
              <a:t>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8) модель множинного відновлення даних (</a:t>
            </a:r>
            <a:r>
              <a:rPr lang="uk-UA" dirty="0" err="1"/>
              <a:t>multiple</a:t>
            </a:r>
            <a:r>
              <a:rPr lang="uk-UA" dirty="0"/>
              <a:t> </a:t>
            </a:r>
            <a:r>
              <a:rPr lang="uk-UA" dirty="0" err="1"/>
              <a:t>imputations</a:t>
            </a:r>
            <a:r>
              <a:rPr lang="uk-UA" dirty="0"/>
              <a:t> </a:t>
            </a:r>
            <a:r>
              <a:rPr lang="uk-UA" dirty="0" err="1"/>
              <a:t>method</a:t>
            </a:r>
            <a:r>
              <a:rPr lang="uk-UA" dirty="0"/>
              <a:t>).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0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Можливості методів, </a:t>
            </a:r>
            <a:r>
              <a:rPr lang="uk-UA" dirty="0"/>
              <a:t>що реалізовані у статистичних прикладних </a:t>
            </a:r>
            <a:r>
              <a:rPr lang="uk-UA" dirty="0" smtClean="0"/>
              <a:t>програмах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) метод регресійного аналізу краще реалізований в SAS, оскільки середнє на відновлених</a:t>
            </a:r>
            <a:endParaRPr lang="ru-RU" dirty="0"/>
          </a:p>
          <a:p>
            <a:pPr marL="457200" lvl="1" indent="0">
              <a:buNone/>
            </a:pPr>
            <a:r>
              <a:rPr lang="uk-UA" dirty="0"/>
              <a:t>даних практично не відрізняється не тільки від середнього, отриманого на повних даних, а й від результатів, обчислених з використанням інших, більш потужних методів;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на даних із 50% пропусків SAS дає точніші оцінки, ніж SPSS; більше того, результати, отримані в SAS різними методами, практично не відрізняються один від одного, що свідчить про їхню однакову потужність;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у SPSS при 50% пропусків доцільніше користуватися оцінками максимальної правдоподібності, ніж методом множинної </a:t>
            </a:r>
            <a:r>
              <a:rPr lang="uk-UA" dirty="0" err="1"/>
              <a:t>імпутації</a:t>
            </a:r>
            <a:r>
              <a:rPr lang="uk-UA" dirty="0"/>
              <a:t> або методом регресійного аналізу; крім того, регресійний аналіз у SPSS не дає стійких результатів, а тому цей ППП слід застосовувати дуже обережно незалежно від кількості пропусків.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методи </a:t>
            </a:r>
            <a:r>
              <a:rPr lang="uk-UA" dirty="0"/>
              <a:t>виявлення аномалій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Методи </a:t>
            </a:r>
            <a:r>
              <a:rPr lang="uk-UA" b="1" dirty="0" err="1"/>
              <a:t>ви́явлення</a:t>
            </a:r>
            <a:r>
              <a:rPr lang="uk-UA" b="1" dirty="0"/>
              <a:t> </a:t>
            </a:r>
            <a:r>
              <a:rPr lang="uk-UA" b="1" dirty="0" err="1"/>
              <a:t>анома́лій</a:t>
            </a:r>
            <a:r>
              <a:rPr lang="uk-UA" b="1" dirty="0"/>
              <a:t> без </a:t>
            </a:r>
            <a:r>
              <a:rPr lang="uk-UA" b="1" dirty="0" err="1"/>
              <a:t>на́гляду</a:t>
            </a:r>
            <a:r>
              <a:rPr lang="uk-UA" dirty="0"/>
              <a:t> (неконтрольовані алгоритми) визначають аномалії на непозначеному наборі даних, виходячи з припущення, що більшість зразків у цьому набору є нормальними, і шукаючи зразки, що виглядають якнайменше відповідними решті набору даних. </a:t>
            </a:r>
            <a:endParaRPr lang="uk-UA" dirty="0" smtClean="0"/>
          </a:p>
          <a:p>
            <a:r>
              <a:rPr lang="uk-UA" dirty="0" smtClean="0"/>
              <a:t>Методи </a:t>
            </a:r>
            <a:r>
              <a:rPr lang="uk-UA" b="1" dirty="0" err="1"/>
              <a:t>контрольо́ваного</a:t>
            </a:r>
            <a:r>
              <a:rPr lang="uk-UA" b="1" dirty="0"/>
              <a:t> </a:t>
            </a:r>
            <a:r>
              <a:rPr lang="uk-UA" b="1" dirty="0" err="1"/>
              <a:t>ви́явлення</a:t>
            </a:r>
            <a:r>
              <a:rPr lang="uk-UA" b="1" dirty="0"/>
              <a:t> </a:t>
            </a:r>
            <a:r>
              <a:rPr lang="uk-UA" b="1" dirty="0" err="1"/>
              <a:t>анома́лій</a:t>
            </a:r>
            <a:r>
              <a:rPr lang="uk-UA" dirty="0"/>
              <a:t> вимагають набору даних, що позначено як «нормальні» або «аномальні», та включають навчання класифікатора (ключовою відмінністю від інших задач класифікації є притаманно незбалансований характер виявлення викидів</a:t>
            </a:r>
            <a:r>
              <a:rPr lang="uk-UA"/>
              <a:t>). </a:t>
            </a:r>
            <a:endParaRPr lang="uk-UA" smtClean="0"/>
          </a:p>
          <a:p>
            <a:r>
              <a:rPr lang="uk-UA" smtClean="0"/>
              <a:t>Методи </a:t>
            </a:r>
            <a:r>
              <a:rPr lang="uk-UA" b="1" dirty="0" err="1"/>
              <a:t>напі́в-контрольо́ваного</a:t>
            </a:r>
            <a:r>
              <a:rPr lang="uk-UA" b="1" dirty="0"/>
              <a:t> </a:t>
            </a:r>
            <a:r>
              <a:rPr lang="uk-UA" b="1" dirty="0" err="1"/>
              <a:t>ви́явлення</a:t>
            </a:r>
            <a:r>
              <a:rPr lang="uk-UA" b="1" dirty="0"/>
              <a:t> </a:t>
            </a:r>
            <a:r>
              <a:rPr lang="uk-UA" b="1" dirty="0" err="1"/>
              <a:t>анома́лій</a:t>
            </a:r>
            <a:r>
              <a:rPr lang="uk-UA" dirty="0"/>
              <a:t> створюють модель, що представляє нормальну поведінку, виходячи із заданого </a:t>
            </a:r>
            <a:r>
              <a:rPr lang="uk-UA" i="1" dirty="0"/>
              <a:t>нормального</a:t>
            </a:r>
            <a:r>
              <a:rPr lang="uk-UA" dirty="0"/>
              <a:t> навчального набору даних, і потім перевіряють правдоподібність того, що тестовий екземпляр було породжено вивченою моделлю.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13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Контрольні запитання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uk-UA" dirty="0"/>
              <a:t>Що розуміють під консолідацією даних? Які є задачі консолідації?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Назвіть рівні якості даних.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Які технології та методи оцінки якості даних вам відомі?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Які задачі виконують при </a:t>
            </a:r>
            <a:r>
              <a:rPr lang="uk-UA" dirty="0" err="1"/>
              <a:t>передобробці</a:t>
            </a:r>
            <a:r>
              <a:rPr lang="uk-UA" dirty="0"/>
              <a:t> даних?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Які технології використовують при відновленні пропущених даних?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консолідована інформація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Поняття «консолідована інформація» охоплює одержані з декількох джерел та системно інтегровані різнотипні інформаційні ресурси, які в сукупності наділені ознаками повноти, цілісності, несуперечності та складають адекватну інформаційну модель проблемної області з метою її аналізу, опрацювання та ефективного використання в процесах підтримки прийняття рішень. </a:t>
            </a:r>
            <a:endParaRPr lang="uk-UA" dirty="0" smtClean="0"/>
          </a:p>
          <a:p>
            <a:r>
              <a:rPr lang="uk-UA" dirty="0" smtClean="0"/>
              <a:t>Виходячи </a:t>
            </a:r>
            <a:r>
              <a:rPr lang="uk-UA" dirty="0"/>
              <a:t>з цього, поняття </a:t>
            </a:r>
            <a:r>
              <a:rPr lang="uk-UA" u="sng" dirty="0"/>
              <a:t>«конкурентна розвідка»</a:t>
            </a:r>
            <a:r>
              <a:rPr lang="uk-UA" dirty="0"/>
              <a:t>, яке використовується на паритетних засадах деякими дослідниками, все ж є одним з аспектів цілісних процесів та процедур консолідації інформації, а саме як процесу формування </a:t>
            </a:r>
            <a:r>
              <a:rPr lang="uk-UA" u="sng" dirty="0"/>
              <a:t>інформаційного ресурсу</a:t>
            </a:r>
            <a:r>
              <a:rPr lang="uk-UA" dirty="0"/>
              <a:t> для підтримки прийняття рішень.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59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Аналітична діяльність з консолідованої інформації — процедури і процеси інтелектуальної діяльності, які породжують нову інформацію, дозволяють виявляти нові проблеми або їх аспекти, пропонувати нетрадиційні способи їх вирішення. Здійснюється </a:t>
            </a:r>
            <a:r>
              <a:rPr lang="uk-UA" u="sng" dirty="0"/>
              <a:t>моніторинг</a:t>
            </a:r>
            <a:r>
              <a:rPr lang="uk-UA" dirty="0"/>
              <a:t> ризиків та сприятливих можливостей, — невпинний системно організований аналіз проблемних ситуацій з метою виявлення тих тенденцій, що вимагають негайного реагування керівництва та прийняття рішення. </a:t>
            </a:r>
            <a:endParaRPr lang="uk-UA" dirty="0" smtClean="0"/>
          </a:p>
          <a:p>
            <a:r>
              <a:rPr lang="uk-UA" dirty="0" smtClean="0"/>
              <a:t>На </a:t>
            </a:r>
            <a:r>
              <a:rPr lang="uk-UA" dirty="0"/>
              <a:t>сьогодні жодна особа чи інституція не можуть ефективно діяти в умовах гострої конкурентної боротьби без глибокого і усестороннього розуміння ринкового середовища або не маючи в своєму розпорядженні новітньої, повноцінної, достовірної, релевантної інформації, яка складає основу створення інформаційних продуктів консолідованої інформації.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19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Продукти консолідації </a:t>
            </a:r>
            <a:r>
              <a:rPr lang="uk-UA" dirty="0" smtClean="0"/>
              <a:t>інформації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uk-UA" dirty="0" smtClean="0"/>
              <a:t>Огляди</a:t>
            </a:r>
            <a:r>
              <a:rPr lang="uk-UA" dirty="0"/>
              <a:t>: критичні огляди, звіти про сучасний стан.</a:t>
            </a:r>
            <a:endParaRPr lang="ru-RU" dirty="0"/>
          </a:p>
          <a:p>
            <a:pPr lvl="0"/>
            <a:r>
              <a:rPr lang="uk-UA" dirty="0"/>
              <a:t>Звіти: оцінні, маркетингові та технічні звіти; сигнальні бюлетені або листи.</a:t>
            </a:r>
            <a:endParaRPr lang="ru-RU" dirty="0"/>
          </a:p>
          <a:p>
            <a:pPr lvl="0"/>
            <a:r>
              <a:rPr lang="uk-UA" dirty="0"/>
              <a:t>Дані: компіляції і таблиці даних; статистичні зведення, кореляції і композиції; критичні дані.</a:t>
            </a:r>
            <a:endParaRPr lang="ru-RU" dirty="0"/>
          </a:p>
          <a:p>
            <a:pPr lvl="0"/>
            <a:r>
              <a:rPr lang="uk-UA" dirty="0"/>
              <a:t>Бази даних: експертні бази даних; бази знань з предметів.</a:t>
            </a:r>
            <a:endParaRPr lang="ru-RU" dirty="0"/>
          </a:p>
          <a:p>
            <a:pPr lvl="0"/>
            <a:r>
              <a:rPr lang="uk-UA" dirty="0"/>
              <a:t>Технічні записи: путівники, довідники, аркуші інструкцій, пояснення складного предмета, виконане у стилі і мові, адресованому рівню даної аудиторії. Популярні статті на наукові або технічні теми.</a:t>
            </a:r>
            <a:endParaRPr lang="ru-RU" dirty="0"/>
          </a:p>
          <a:p>
            <a:pPr lvl="0"/>
            <a:r>
              <a:rPr lang="uk-UA" dirty="0"/>
              <a:t>Керівництва: компіляції істотних даних та інформації щодо предмету.</a:t>
            </a:r>
            <a:endParaRPr lang="ru-RU" dirty="0"/>
          </a:p>
          <a:p>
            <a:pPr lvl="0"/>
            <a:r>
              <a:rPr lang="uk-UA" dirty="0"/>
              <a:t>Критичні дослідження: порівняння різних практик чи політик зі списками за і проти; вплив і майбутні дослідження.</a:t>
            </a:r>
            <a:endParaRPr lang="ru-RU" dirty="0"/>
          </a:p>
          <a:p>
            <a:r>
              <a:rPr lang="uk-UA" dirty="0"/>
              <a:t>Запити: оцінка досліджень і компіляцій на вимогу; брифінги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1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7</a:t>
            </a:fld>
            <a:endParaRPr lang="ru-RU"/>
          </a:p>
        </p:txBody>
      </p:sp>
      <p:pic>
        <p:nvPicPr>
          <p:cNvPr id="6" name="Рисунок 5" descr="https://studfile.net/html/2706/1281/html_olP4T4l2YP.HU7t/img-qFz5tQ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24" y="1690688"/>
            <a:ext cx="4914900" cy="365404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s://studfile.net/html/2706/1281/html_olP4T4l2YP.HU7t/img-mPtoFl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424" y="1690688"/>
            <a:ext cx="7024352" cy="4083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479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Інтеґрація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Інтеґрація даних – це об'єднання даних, які спочатку вводяться в різні системи. Самі ці системи можуть розташовуватися в одній локальній мережі, але мати різні платформи і внутрішню архітектуру. Метою інтеґрації даних є отримання єдиної і цілісної картини корпоративних даних предметної області. Інтеґрація даних може бути описана за допомогою моделі, яка включає застосування, продукти, технології та методи.</a:t>
            </a:r>
            <a:endParaRPr lang="ru-RU" dirty="0"/>
          </a:p>
          <a:p>
            <a:r>
              <a:rPr lang="uk-UA" dirty="0"/>
              <a:t>Існує </a:t>
            </a:r>
            <a:r>
              <a:rPr lang="uk-UA" dirty="0">
                <a:solidFill>
                  <a:srgbClr val="FF0000"/>
                </a:solidFill>
              </a:rPr>
              <a:t>три основні методи інтеґрації </a:t>
            </a:r>
            <a:r>
              <a:rPr lang="uk-UA" dirty="0"/>
              <a:t>даних: консолідація, федералізація і розповсюдження</a:t>
            </a:r>
            <a:r>
              <a:rPr lang="uk-UA" dirty="0" smtClean="0"/>
              <a:t>.</a:t>
            </a:r>
          </a:p>
          <a:p>
            <a:r>
              <a:rPr lang="uk-UA" dirty="0"/>
              <a:t>Консолідація даних – це збирання даних з територіально віддалених або </a:t>
            </a:r>
            <a:r>
              <a:rPr lang="uk-UA" dirty="0" err="1"/>
              <a:t>різноплатформенних</a:t>
            </a:r>
            <a:r>
              <a:rPr lang="uk-UA" dirty="0"/>
              <a:t> джерел даних в єдине сховище даних з метою їх подальшого опрацювання та аналізу.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74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У середовищі сховищ даних однією з найпоширеніших технологій підтримки консолідації є технологія </a:t>
            </a:r>
            <a:r>
              <a:rPr lang="uk-UA" dirty="0">
                <a:solidFill>
                  <a:srgbClr val="FF0000"/>
                </a:solidFill>
              </a:rPr>
              <a:t>ETL</a:t>
            </a:r>
            <a:r>
              <a:rPr lang="uk-UA" dirty="0"/>
              <a:t> (витягання, перетворення і завантаження – </a:t>
            </a:r>
            <a:r>
              <a:rPr lang="uk-UA" dirty="0" err="1"/>
              <a:t>extract</a:t>
            </a:r>
            <a:r>
              <a:rPr lang="uk-UA" dirty="0"/>
              <a:t>, </a:t>
            </a:r>
            <a:r>
              <a:rPr lang="uk-UA" dirty="0" err="1"/>
              <a:t>transform</a:t>
            </a:r>
            <a:r>
              <a:rPr lang="uk-UA" dirty="0"/>
              <a:t>,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load</a:t>
            </a:r>
            <a:r>
              <a:rPr lang="uk-UA" dirty="0"/>
              <a:t>). </a:t>
            </a:r>
            <a:endParaRPr lang="uk-UA" dirty="0" smtClean="0"/>
          </a:p>
          <a:p>
            <a:r>
              <a:rPr lang="uk-UA" dirty="0" smtClean="0"/>
              <a:t>Ще </a:t>
            </a:r>
            <a:r>
              <a:rPr lang="uk-UA" dirty="0"/>
              <a:t>одна поширена технологія консолідації даних </a:t>
            </a:r>
            <a:r>
              <a:rPr lang="uk-UA" dirty="0">
                <a:solidFill>
                  <a:srgbClr val="FF0000"/>
                </a:solidFill>
              </a:rPr>
              <a:t>ECM</a:t>
            </a:r>
            <a:r>
              <a:rPr lang="uk-UA" dirty="0"/>
              <a:t> - керування змістом корпорації (</a:t>
            </a:r>
            <a:r>
              <a:rPr lang="uk-UA" dirty="0" err="1"/>
              <a:t>enterprise</a:t>
            </a:r>
            <a:r>
              <a:rPr lang="uk-UA" dirty="0"/>
              <a:t> </a:t>
            </a:r>
            <a:r>
              <a:rPr lang="uk-UA" dirty="0" err="1"/>
              <a:t>content</a:t>
            </a:r>
            <a:r>
              <a:rPr lang="uk-UA" dirty="0"/>
              <a:t> </a:t>
            </a:r>
            <a:r>
              <a:rPr lang="uk-UA" dirty="0" err="1"/>
              <a:t>management</a:t>
            </a:r>
            <a:r>
              <a:rPr lang="uk-UA" dirty="0"/>
              <a:t>). </a:t>
            </a:r>
            <a:endParaRPr lang="uk-UA" dirty="0" smtClean="0"/>
          </a:p>
          <a:p>
            <a:r>
              <a:rPr lang="uk-UA" dirty="0" smtClean="0"/>
              <a:t>Більшість </a:t>
            </a:r>
            <a:r>
              <a:rPr lang="uk-UA" dirty="0"/>
              <a:t>рішень ECM напрямлені на консолідацію і керування неструктурованими даними, такими як документи, звіти і </a:t>
            </a:r>
            <a:r>
              <a:rPr lang="uk-UA" dirty="0" err="1"/>
              <a:t>web</a:t>
            </a:r>
            <a:r>
              <a:rPr lang="uk-UA" dirty="0"/>
              <a:t>-сторінки.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21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2499</Words>
  <Application>Microsoft Office PowerPoint</Application>
  <PresentationFormat>Широкоэкранный</PresentationFormat>
  <Paragraphs>213</Paragraphs>
  <Slides>33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Тема Office</vt:lpstr>
      <vt:lpstr> Консолідація та передобробка даних</vt:lpstr>
      <vt:lpstr>Зміст</vt:lpstr>
      <vt:lpstr>Консолідація даних</vt:lpstr>
      <vt:lpstr>консолідована інформація</vt:lpstr>
      <vt:lpstr>Презентация PowerPoint</vt:lpstr>
      <vt:lpstr>Продукти консолідації інформації</vt:lpstr>
      <vt:lpstr>Презентация PowerPoint</vt:lpstr>
      <vt:lpstr>Інтеґрація даних</vt:lpstr>
      <vt:lpstr>Презентация PowerPoint</vt:lpstr>
      <vt:lpstr>Презентация PowerPoint</vt:lpstr>
      <vt:lpstr>Презентация PowerPoint</vt:lpstr>
      <vt:lpstr>Презентация PowerPoint</vt:lpstr>
      <vt:lpstr>Джерела даних</vt:lpstr>
      <vt:lpstr>Основні задачі консолідації даних</vt:lpstr>
      <vt:lpstr>Алгоритм консолідації</vt:lpstr>
      <vt:lpstr>Очищення даних</vt:lpstr>
      <vt:lpstr>Дослідницький аналіз даних</vt:lpstr>
      <vt:lpstr>Збагачення даних </vt:lpstr>
      <vt:lpstr>Рівні подання даних</vt:lpstr>
      <vt:lpstr>Оцінка якості</vt:lpstr>
      <vt:lpstr>кроки оцінки якості даних</vt:lpstr>
      <vt:lpstr>Візуальна оцінка якості даних</vt:lpstr>
      <vt:lpstr>Профайлінг </vt:lpstr>
      <vt:lpstr>Брудні дані</vt:lpstr>
      <vt:lpstr>Методи очищення даних</vt:lpstr>
      <vt:lpstr>Попередня обробка даних включає </vt:lpstr>
      <vt:lpstr>причин виникнення пропусків </vt:lpstr>
      <vt:lpstr>діапазони пропусків даних </vt:lpstr>
      <vt:lpstr>групи пропусків</vt:lpstr>
      <vt:lpstr>Методи обробки пропусків</vt:lpstr>
      <vt:lpstr>Можливості методів, що реалізовані у статистичних прикладних програмах</vt:lpstr>
      <vt:lpstr>методи виявлення аномалій</vt:lpstr>
      <vt:lpstr>Контрольні запитання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про аналітику даних</dc:title>
  <dc:creator>Пользователь Windows</dc:creator>
  <cp:lastModifiedBy>Пользователь Windows</cp:lastModifiedBy>
  <cp:revision>33</cp:revision>
  <dcterms:created xsi:type="dcterms:W3CDTF">2024-07-21T14:49:02Z</dcterms:created>
  <dcterms:modified xsi:type="dcterms:W3CDTF">2025-04-10T16:53:22Z</dcterms:modified>
</cp:coreProperties>
</file>