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76" r:id="rId8"/>
    <p:sldId id="278"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AA1C7329-8C6D-4601-B12E-5237D4CF9D2D}" type="datetimeFigureOut">
              <a:rPr lang="uk-UA" smtClean="0"/>
              <a:t>23.10.2024</a:t>
            </a:fld>
            <a:endParaRPr lang="uk-UA"/>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uk-UA"/>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B8F599B6-F648-4607-B38B-6199491B5CCC}" type="slidenum">
              <a:rPr lang="uk-UA" smtClean="0"/>
              <a:t>‹#›</a:t>
            </a:fld>
            <a:endParaRPr lang="uk-UA"/>
          </a:p>
        </p:txBody>
      </p:sp>
    </p:spTree>
    <p:extLst>
      <p:ext uri="{BB962C8B-B14F-4D97-AF65-F5344CB8AC3E}">
        <p14:creationId xmlns:p14="http://schemas.microsoft.com/office/powerpoint/2010/main" val="2119085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A1C7329-8C6D-4601-B12E-5237D4CF9D2D}" type="datetimeFigureOut">
              <a:rPr lang="uk-UA" smtClean="0"/>
              <a:t>23.10.2024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B8F599B6-F648-4607-B38B-6199491B5CCC}" type="slidenum">
              <a:rPr lang="uk-UA" smtClean="0"/>
              <a:t>‹#›</a:t>
            </a:fld>
            <a:endParaRPr lang="uk-UA"/>
          </a:p>
        </p:txBody>
      </p:sp>
    </p:spTree>
    <p:extLst>
      <p:ext uri="{BB962C8B-B14F-4D97-AF65-F5344CB8AC3E}">
        <p14:creationId xmlns:p14="http://schemas.microsoft.com/office/powerpoint/2010/main" val="3404308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A1C7329-8C6D-4601-B12E-5237D4CF9D2D}" type="datetimeFigureOut">
              <a:rPr lang="uk-UA" smtClean="0"/>
              <a:t>23.10.2024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B8F599B6-F648-4607-B38B-6199491B5CCC}" type="slidenum">
              <a:rPr lang="uk-UA" smtClean="0"/>
              <a:t>‹#›</a:t>
            </a:fld>
            <a:endParaRPr lang="uk-UA"/>
          </a:p>
        </p:txBody>
      </p:sp>
    </p:spTree>
    <p:extLst>
      <p:ext uri="{BB962C8B-B14F-4D97-AF65-F5344CB8AC3E}">
        <p14:creationId xmlns:p14="http://schemas.microsoft.com/office/powerpoint/2010/main" val="659123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A1C7329-8C6D-4601-B12E-5237D4CF9D2D}" type="datetimeFigureOut">
              <a:rPr lang="uk-UA" smtClean="0"/>
              <a:t>23.10.2024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B8F599B6-F648-4607-B38B-6199491B5CCC}" type="slidenum">
              <a:rPr lang="uk-UA" smtClean="0"/>
              <a:t>‹#›</a:t>
            </a:fld>
            <a:endParaRPr lang="uk-UA"/>
          </a:p>
        </p:txBody>
      </p:sp>
    </p:spTree>
    <p:extLst>
      <p:ext uri="{BB962C8B-B14F-4D97-AF65-F5344CB8AC3E}">
        <p14:creationId xmlns:p14="http://schemas.microsoft.com/office/powerpoint/2010/main" val="2850218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A1C7329-8C6D-4601-B12E-5237D4CF9D2D}" type="datetimeFigureOut">
              <a:rPr lang="uk-UA" smtClean="0"/>
              <a:t>23.10.2024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B8F599B6-F648-4607-B38B-6199491B5CCC}" type="slidenum">
              <a:rPr lang="uk-UA" smtClean="0"/>
              <a:t>‹#›</a:t>
            </a:fld>
            <a:endParaRPr lang="uk-UA"/>
          </a:p>
        </p:txBody>
      </p:sp>
    </p:spTree>
    <p:extLst>
      <p:ext uri="{BB962C8B-B14F-4D97-AF65-F5344CB8AC3E}">
        <p14:creationId xmlns:p14="http://schemas.microsoft.com/office/powerpoint/2010/main" val="3705844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AA1C7329-8C6D-4601-B12E-5237D4CF9D2D}" type="datetimeFigureOut">
              <a:rPr lang="uk-UA" smtClean="0"/>
              <a:t>23.10.2024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B8F599B6-F648-4607-B38B-6199491B5CCC}" type="slidenum">
              <a:rPr lang="uk-UA" smtClean="0"/>
              <a:t>‹#›</a:t>
            </a:fld>
            <a:endParaRPr lang="uk-UA"/>
          </a:p>
        </p:txBody>
      </p:sp>
    </p:spTree>
    <p:extLst>
      <p:ext uri="{BB962C8B-B14F-4D97-AF65-F5344CB8AC3E}">
        <p14:creationId xmlns:p14="http://schemas.microsoft.com/office/powerpoint/2010/main" val="512792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AA1C7329-8C6D-4601-B12E-5237D4CF9D2D}" type="datetimeFigureOut">
              <a:rPr lang="uk-UA" smtClean="0"/>
              <a:t>23.10.2024</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B8F599B6-F648-4607-B38B-6199491B5CCC}" type="slidenum">
              <a:rPr lang="uk-UA" smtClean="0"/>
              <a:t>‹#›</a:t>
            </a:fld>
            <a:endParaRPr lang="uk-UA"/>
          </a:p>
        </p:txBody>
      </p:sp>
    </p:spTree>
    <p:extLst>
      <p:ext uri="{BB962C8B-B14F-4D97-AF65-F5344CB8AC3E}">
        <p14:creationId xmlns:p14="http://schemas.microsoft.com/office/powerpoint/2010/main" val="4177970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AA1C7329-8C6D-4601-B12E-5237D4CF9D2D}" type="datetimeFigureOut">
              <a:rPr lang="uk-UA" smtClean="0"/>
              <a:t>23.10.2024</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B8F599B6-F648-4607-B38B-6199491B5CCC}" type="slidenum">
              <a:rPr lang="uk-UA" smtClean="0"/>
              <a:t>‹#›</a:t>
            </a:fld>
            <a:endParaRPr lang="uk-UA"/>
          </a:p>
        </p:txBody>
      </p:sp>
    </p:spTree>
    <p:extLst>
      <p:ext uri="{BB962C8B-B14F-4D97-AF65-F5344CB8AC3E}">
        <p14:creationId xmlns:p14="http://schemas.microsoft.com/office/powerpoint/2010/main" val="1723722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1C7329-8C6D-4601-B12E-5237D4CF9D2D}" type="datetimeFigureOut">
              <a:rPr lang="uk-UA" smtClean="0"/>
              <a:t>23.10.2024</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B8F599B6-F648-4607-B38B-6199491B5CCC}" type="slidenum">
              <a:rPr lang="uk-UA" smtClean="0"/>
              <a:t>‹#›</a:t>
            </a:fld>
            <a:endParaRPr lang="uk-UA"/>
          </a:p>
        </p:txBody>
      </p:sp>
    </p:spTree>
    <p:extLst>
      <p:ext uri="{BB962C8B-B14F-4D97-AF65-F5344CB8AC3E}">
        <p14:creationId xmlns:p14="http://schemas.microsoft.com/office/powerpoint/2010/main" val="2392132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ru-RU" smtClean="0"/>
              <a:t>Образец текста</a:t>
            </a:r>
          </a:p>
        </p:txBody>
      </p:sp>
      <p:sp>
        <p:nvSpPr>
          <p:cNvPr id="5" name="Date Placeholder 4"/>
          <p:cNvSpPr>
            <a:spLocks noGrp="1"/>
          </p:cNvSpPr>
          <p:nvPr>
            <p:ph type="dt" sz="half" idx="10"/>
          </p:nvPr>
        </p:nvSpPr>
        <p:spPr/>
        <p:txBody>
          <a:bodyPr/>
          <a:lstStyle/>
          <a:p>
            <a:fld id="{AA1C7329-8C6D-4601-B12E-5237D4CF9D2D}" type="datetimeFigureOut">
              <a:rPr lang="uk-UA" smtClean="0"/>
              <a:t>23.10.2024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B8F599B6-F648-4607-B38B-6199491B5CCC}" type="slidenum">
              <a:rPr lang="uk-UA" smtClean="0"/>
              <a:t>‹#›</a:t>
            </a:fld>
            <a:endParaRPr lang="uk-UA"/>
          </a:p>
        </p:txBody>
      </p:sp>
    </p:spTree>
    <p:extLst>
      <p:ext uri="{BB962C8B-B14F-4D97-AF65-F5344CB8AC3E}">
        <p14:creationId xmlns:p14="http://schemas.microsoft.com/office/powerpoint/2010/main" val="3261846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AA1C7329-8C6D-4601-B12E-5237D4CF9D2D}" type="datetimeFigureOut">
              <a:rPr lang="uk-UA" smtClean="0"/>
              <a:t>23.10.2024</a:t>
            </a:fld>
            <a:endParaRPr lang="uk-UA"/>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uk-UA"/>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B8F599B6-F648-4607-B38B-6199491B5CCC}" type="slidenum">
              <a:rPr lang="uk-UA" smtClean="0"/>
              <a:t>‹#›</a:t>
            </a:fld>
            <a:endParaRPr lang="uk-UA"/>
          </a:p>
        </p:txBody>
      </p:sp>
    </p:spTree>
    <p:extLst>
      <p:ext uri="{BB962C8B-B14F-4D97-AF65-F5344CB8AC3E}">
        <p14:creationId xmlns:p14="http://schemas.microsoft.com/office/powerpoint/2010/main" val="3772744658"/>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AA1C7329-8C6D-4601-B12E-5237D4CF9D2D}" type="datetimeFigureOut">
              <a:rPr lang="uk-UA" smtClean="0"/>
              <a:t>23.10.2024</a:t>
            </a:fld>
            <a:endParaRPr lang="uk-UA"/>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uk-UA"/>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B8F599B6-F648-4607-B38B-6199491B5CCC}" type="slidenum">
              <a:rPr lang="uk-UA" smtClean="0"/>
              <a:t>‹#›</a:t>
            </a:fld>
            <a:endParaRPr lang="uk-UA"/>
          </a:p>
        </p:txBody>
      </p:sp>
    </p:spTree>
    <p:extLst>
      <p:ext uri="{BB962C8B-B14F-4D97-AF65-F5344CB8AC3E}">
        <p14:creationId xmlns:p14="http://schemas.microsoft.com/office/powerpoint/2010/main" val="24111653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bank.gov.ua/legislation/Law_NBU"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zakon.rada.gov.ua/laws/show/2402-12" TargetMode="External"/><Relationship Id="rId2" Type="http://schemas.openxmlformats.org/officeDocument/2006/relationships/hyperlink" Target="https://www.imf.org/en/Countries/UKR"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ifc.org/wps/wcm/connect/corp_ext_content/ifc_external_corporate_site/home" TargetMode="External"/><Relationship Id="rId2" Type="http://schemas.openxmlformats.org/officeDocument/2006/relationships/hyperlink" Target="https://www.worldbank.org/en/who-we-are/ibrd" TargetMode="External"/><Relationship Id="rId1" Type="http://schemas.openxmlformats.org/officeDocument/2006/relationships/slideLayout" Target="../slideLayouts/slideLayout2.xml"/><Relationship Id="rId6" Type="http://schemas.openxmlformats.org/officeDocument/2006/relationships/hyperlink" Target="https://icsid.worldbank.org/" TargetMode="External"/><Relationship Id="rId5" Type="http://schemas.openxmlformats.org/officeDocument/2006/relationships/hyperlink" Target="https://www.miga.org/" TargetMode="External"/><Relationship Id="rId4" Type="http://schemas.openxmlformats.org/officeDocument/2006/relationships/hyperlink" Target="https://ida.worldbank.org/" TargetMode="External"/></Relationships>
</file>

<file path=ppt/slides/_rels/slide36.xml.rels><?xml version="1.0" encoding="UTF-8" standalone="yes"?>
<Relationships xmlns="http://schemas.openxmlformats.org/package/2006/relationships"><Relationship Id="rId2" Type="http://schemas.openxmlformats.org/officeDocument/2006/relationships/hyperlink" Target="https://www.worldbank.org/en/news/press-release/2020/06/26/world-bank-approves-350-million-loan-to-support-reforms-for-economic-recovery-in-ukraine"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www.ebrd.com/home"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www.ebrd.com/ukraine.html"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bstdb.org/" TargetMode="External"/><Relationship Id="rId2" Type="http://schemas.openxmlformats.org/officeDocument/2006/relationships/hyperlink" Target="https://www.eib.org/en/index.ht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bank.gov.ua/ua/about/council" TargetMode="External"/><Relationship Id="rId2" Type="http://schemas.openxmlformats.org/officeDocument/2006/relationships/hyperlink" Target="https://bank.gov.ua/ua/about/nbu-history" TargetMode="External"/><Relationship Id="rId1" Type="http://schemas.openxmlformats.org/officeDocument/2006/relationships/slideLayout" Target="../slideLayouts/slideLayout2.xml"/><Relationship Id="rId5" Type="http://schemas.openxmlformats.org/officeDocument/2006/relationships/hyperlink" Target="https://bank.gov.ua/ua/about/international/financial-institutions" TargetMode="External"/><Relationship Id="rId4" Type="http://schemas.openxmlformats.org/officeDocument/2006/relationships/hyperlink" Target="https://bank.gov.ua/ua/about/structure#orgchart"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zakon.rada.gov.ua/laws/show/254%D0%BA/96-%D0%B2%D1%80"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zakon.rada.gov.ua/laws/show/254%D0%BA/96-%D0%B2%D1%80"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03504" y="770467"/>
            <a:ext cx="10782300" cy="1286933"/>
          </a:xfrm>
        </p:spPr>
        <p:txBody>
          <a:bodyPr/>
          <a:lstStyle/>
          <a:p>
            <a:r>
              <a:rPr lang="uk-UA" sz="6000" dirty="0" smtClean="0"/>
              <a:t>НБУ – центральний банк України</a:t>
            </a:r>
            <a:endParaRPr lang="uk-UA" sz="6000" dirty="0"/>
          </a:p>
        </p:txBody>
      </p:sp>
      <p:sp>
        <p:nvSpPr>
          <p:cNvPr id="3" name="Подзаголовок 2"/>
          <p:cNvSpPr>
            <a:spLocks noGrp="1"/>
          </p:cNvSpPr>
          <p:nvPr>
            <p:ph type="subTitle" idx="1"/>
          </p:nvPr>
        </p:nvSpPr>
        <p:spPr>
          <a:xfrm>
            <a:off x="667512" y="2057400"/>
            <a:ext cx="9228201" cy="4084320"/>
          </a:xfrm>
        </p:spPr>
        <p:txBody>
          <a:bodyPr>
            <a:normAutofit/>
          </a:bodyPr>
          <a:lstStyle/>
          <a:p>
            <a:r>
              <a:rPr lang="ru-RU" dirty="0" smtClean="0"/>
              <a:t>1. </a:t>
            </a:r>
            <a:r>
              <a:rPr lang="ru-RU" dirty="0" err="1" smtClean="0"/>
              <a:t>Історія</a:t>
            </a:r>
            <a:r>
              <a:rPr lang="ru-RU" dirty="0" smtClean="0"/>
              <a:t> </a:t>
            </a:r>
            <a:r>
              <a:rPr lang="ru-RU" dirty="0" err="1"/>
              <a:t>створення</a:t>
            </a:r>
            <a:r>
              <a:rPr lang="ru-RU" dirty="0"/>
              <a:t> НБУ</a:t>
            </a:r>
          </a:p>
          <a:p>
            <a:pPr>
              <a:spcBef>
                <a:spcPts val="0"/>
              </a:spcBef>
            </a:pPr>
            <a:r>
              <a:rPr lang="uk-UA" dirty="0"/>
              <a:t>2</a:t>
            </a:r>
            <a:r>
              <a:rPr lang="en-US" dirty="0" smtClean="0"/>
              <a:t>. </a:t>
            </a:r>
            <a:r>
              <a:rPr lang="ru-RU" dirty="0" err="1"/>
              <a:t>Функції</a:t>
            </a:r>
            <a:r>
              <a:rPr lang="ru-RU" dirty="0"/>
              <a:t> НБУ</a:t>
            </a:r>
          </a:p>
          <a:p>
            <a:pPr>
              <a:spcBef>
                <a:spcPts val="0"/>
              </a:spcBef>
            </a:pPr>
            <a:r>
              <a:rPr lang="uk-UA" dirty="0"/>
              <a:t>3</a:t>
            </a:r>
            <a:r>
              <a:rPr lang="en-US" dirty="0" smtClean="0"/>
              <a:t>. </a:t>
            </a:r>
            <a:r>
              <a:rPr lang="ru-RU" dirty="0"/>
              <a:t>Структура та </a:t>
            </a:r>
            <a:r>
              <a:rPr lang="ru-RU" dirty="0" err="1"/>
              <a:t>органи</a:t>
            </a:r>
            <a:r>
              <a:rPr lang="ru-RU" dirty="0"/>
              <a:t> </a:t>
            </a:r>
            <a:r>
              <a:rPr lang="ru-RU" dirty="0" err="1"/>
              <a:t>управління</a:t>
            </a:r>
            <a:r>
              <a:rPr lang="ru-RU" dirty="0"/>
              <a:t> НБУ</a:t>
            </a:r>
          </a:p>
          <a:p>
            <a:pPr>
              <a:spcBef>
                <a:spcPts val="0"/>
              </a:spcBef>
            </a:pPr>
            <a:r>
              <a:rPr lang="uk-UA" dirty="0" smtClean="0"/>
              <a:t>4. </a:t>
            </a:r>
            <a:r>
              <a:rPr lang="ru-RU" dirty="0" err="1" smtClean="0"/>
              <a:t>Взаємодія</a:t>
            </a:r>
            <a:r>
              <a:rPr lang="ru-RU" dirty="0" smtClean="0"/>
              <a:t> </a:t>
            </a:r>
            <a:r>
              <a:rPr lang="ru-RU" dirty="0"/>
              <a:t>з </a:t>
            </a:r>
            <a:r>
              <a:rPr lang="ru-RU" dirty="0" err="1"/>
              <a:t>міжнародними</a:t>
            </a:r>
            <a:r>
              <a:rPr lang="ru-RU" dirty="0"/>
              <a:t> </a:t>
            </a:r>
            <a:r>
              <a:rPr lang="ru-RU" dirty="0" err="1"/>
              <a:t>фінансовими</a:t>
            </a:r>
            <a:r>
              <a:rPr lang="ru-RU" dirty="0"/>
              <a:t> </a:t>
            </a:r>
            <a:r>
              <a:rPr lang="ru-RU" dirty="0" err="1"/>
              <a:t>організаціями</a:t>
            </a:r>
            <a:endParaRPr lang="ru-RU" dirty="0"/>
          </a:p>
          <a:p>
            <a:pPr>
              <a:spcBef>
                <a:spcPts val="0"/>
              </a:spcBef>
            </a:pPr>
            <a:endParaRPr lang="ru-RU" dirty="0"/>
          </a:p>
        </p:txBody>
      </p:sp>
    </p:spTree>
    <p:extLst>
      <p:ext uri="{BB962C8B-B14F-4D97-AF65-F5344CB8AC3E}">
        <p14:creationId xmlns:p14="http://schemas.microsoft.com/office/powerpoint/2010/main" val="2369114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6656" y="350520"/>
            <a:ext cx="10753725" cy="5654040"/>
          </a:xfrm>
        </p:spPr>
        <p:txBody>
          <a:bodyPr/>
          <a:lstStyle/>
          <a:p>
            <a:r>
              <a:rPr lang="uk-UA" dirty="0" smtClean="0"/>
              <a:t>Національний банк відображає доходи та витрати, визначає прибуток (збитки) та складає фінансову звітність відповідно до міжнародних стандартів фінансової звітності.</a:t>
            </a:r>
          </a:p>
          <a:p>
            <a:r>
              <a:rPr lang="uk-UA" dirty="0" smtClean="0"/>
              <a:t>Національний банк створює загальні резерви, які використовуються на покриття його збитків, а також резерв переоцінки, який використовується на покриття нереалізованих витрат.</a:t>
            </a:r>
          </a:p>
          <a:p>
            <a:r>
              <a:rPr lang="uk-UA" dirty="0" smtClean="0"/>
              <a:t>У разі недостатності коштів загальних резервів перевищення витрат Національного банку над його доходами компенсується за рахунок коштів Державного бюджету України наступного за звітним року.</a:t>
            </a:r>
          </a:p>
          <a:p>
            <a:r>
              <a:rPr lang="uk-UA" dirty="0" smtClean="0"/>
              <a:t>Одержання прибутку не є метою діяльності Національного банку.</a:t>
            </a:r>
            <a:endParaRPr lang="uk-UA" dirty="0"/>
          </a:p>
        </p:txBody>
      </p:sp>
    </p:spTree>
    <p:extLst>
      <p:ext uri="{BB962C8B-B14F-4D97-AF65-F5344CB8AC3E}">
        <p14:creationId xmlns:p14="http://schemas.microsoft.com/office/powerpoint/2010/main" val="1222421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1"/>
          <p:cNvPicPr>
            <a:picLocks noGrp="1" noChangeAspect="1"/>
          </p:cNvPicPr>
          <p:nvPr>
            <p:ph idx="1"/>
          </p:nvPr>
        </p:nvPicPr>
        <p:blipFill rotWithShape="1">
          <a:blip r:embed="rId2"/>
          <a:srcRect l="2422" t="12866" r="3650" b="4809"/>
          <a:stretch/>
        </p:blipFill>
        <p:spPr>
          <a:xfrm>
            <a:off x="50630" y="177421"/>
            <a:ext cx="11964562" cy="6496334"/>
          </a:xfrm>
          <a:prstGeom prst="rect">
            <a:avLst/>
          </a:prstGeom>
        </p:spPr>
      </p:pic>
    </p:spTree>
    <p:extLst>
      <p:ext uri="{BB962C8B-B14F-4D97-AF65-F5344CB8AC3E}">
        <p14:creationId xmlns:p14="http://schemas.microsoft.com/office/powerpoint/2010/main" val="105280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6656" y="350520"/>
            <a:ext cx="10753725" cy="5654040"/>
          </a:xfrm>
        </p:spPr>
        <p:txBody>
          <a:bodyPr>
            <a:normAutofit fontScale="85000" lnSpcReduction="20000"/>
          </a:bodyPr>
          <a:lstStyle/>
          <a:p>
            <a:pPr fontAlgn="base"/>
            <a:r>
              <a:rPr lang="ru-RU" b="1" u="sng" dirty="0"/>
              <a:t>Рада </a:t>
            </a:r>
            <a:r>
              <a:rPr lang="ru-RU" b="1" u="sng" dirty="0" err="1"/>
              <a:t>Національного</a:t>
            </a:r>
            <a:r>
              <a:rPr lang="ru-RU" b="1" u="sng" dirty="0"/>
              <a:t> банку </a:t>
            </a:r>
            <a:r>
              <a:rPr lang="ru-RU" dirty="0" err="1"/>
              <a:t>складається</a:t>
            </a:r>
            <a:r>
              <a:rPr lang="ru-RU" dirty="0"/>
              <a:t> з </a:t>
            </a:r>
            <a:r>
              <a:rPr lang="ru-RU" dirty="0" err="1"/>
              <a:t>дев’яти</a:t>
            </a:r>
            <a:r>
              <a:rPr lang="ru-RU" dirty="0"/>
              <a:t> </a:t>
            </a:r>
            <a:r>
              <a:rPr lang="ru-RU" dirty="0" err="1"/>
              <a:t>членів</a:t>
            </a:r>
            <a:r>
              <a:rPr lang="ru-RU" dirty="0"/>
              <a:t>:</a:t>
            </a:r>
          </a:p>
          <a:p>
            <a:pPr fontAlgn="base"/>
            <a:r>
              <a:rPr lang="ru-RU" dirty="0" err="1"/>
              <a:t>чотири</a:t>
            </a:r>
            <a:r>
              <a:rPr lang="ru-RU" dirty="0"/>
              <a:t> особи </a:t>
            </a:r>
            <a:r>
              <a:rPr lang="ru-RU" dirty="0" err="1"/>
              <a:t>призначаються</a:t>
            </a:r>
            <a:r>
              <a:rPr lang="ru-RU" dirty="0"/>
              <a:t> Верховною Радою </a:t>
            </a:r>
            <a:r>
              <a:rPr lang="ru-RU" dirty="0" err="1"/>
              <a:t>України</a:t>
            </a:r>
            <a:r>
              <a:rPr lang="ru-RU" dirty="0"/>
              <a:t>;</a:t>
            </a:r>
          </a:p>
          <a:p>
            <a:pPr fontAlgn="base"/>
            <a:r>
              <a:rPr lang="ru-RU" dirty="0" err="1"/>
              <a:t>чотири</a:t>
            </a:r>
            <a:r>
              <a:rPr lang="ru-RU" dirty="0"/>
              <a:t> особи – Президентом </a:t>
            </a:r>
            <a:r>
              <a:rPr lang="ru-RU" dirty="0" err="1"/>
              <a:t>України</a:t>
            </a:r>
            <a:r>
              <a:rPr lang="ru-RU" dirty="0"/>
              <a:t>;</a:t>
            </a:r>
          </a:p>
          <a:p>
            <a:pPr fontAlgn="base"/>
            <a:r>
              <a:rPr lang="ru-RU" dirty="0"/>
              <a:t>Голова </a:t>
            </a:r>
            <a:r>
              <a:rPr lang="ru-RU" dirty="0" err="1"/>
              <a:t>Національного</a:t>
            </a:r>
            <a:r>
              <a:rPr lang="ru-RU" dirty="0"/>
              <a:t> банку входить до Ради за </a:t>
            </a:r>
            <a:r>
              <a:rPr lang="ru-RU" dirty="0" err="1"/>
              <a:t>посадою</a:t>
            </a:r>
            <a:r>
              <a:rPr lang="ru-RU" dirty="0"/>
              <a:t>.</a:t>
            </a:r>
          </a:p>
          <a:p>
            <a:pPr fontAlgn="base"/>
            <a:r>
              <a:rPr lang="ru-RU" dirty="0" err="1"/>
              <a:t>Повноваження</a:t>
            </a:r>
            <a:r>
              <a:rPr lang="ru-RU" dirty="0"/>
              <a:t> Ради </a:t>
            </a:r>
            <a:r>
              <a:rPr lang="ru-RU" dirty="0" err="1"/>
              <a:t>Національного</a:t>
            </a:r>
            <a:r>
              <a:rPr lang="ru-RU" dirty="0"/>
              <a:t> банку </a:t>
            </a:r>
            <a:r>
              <a:rPr lang="ru-RU" dirty="0" err="1"/>
              <a:t>України</a:t>
            </a:r>
            <a:r>
              <a:rPr lang="ru-RU" dirty="0"/>
              <a:t> </a:t>
            </a:r>
            <a:r>
              <a:rPr lang="ru-RU" dirty="0" err="1"/>
              <a:t>визначені</a:t>
            </a:r>
            <a:r>
              <a:rPr lang="ru-RU" dirty="0"/>
              <a:t> ст. 9 </a:t>
            </a:r>
            <a:r>
              <a:rPr lang="ru-RU" dirty="0">
                <a:hlinkClick r:id="rId2"/>
              </a:rPr>
              <a:t>Закону </a:t>
            </a:r>
            <a:r>
              <a:rPr lang="ru-RU" dirty="0" err="1">
                <a:hlinkClick r:id="rId2"/>
              </a:rPr>
              <a:t>України</a:t>
            </a:r>
            <a:r>
              <a:rPr lang="ru-RU" dirty="0">
                <a:hlinkClick r:id="rId2"/>
              </a:rPr>
              <a:t> "Про </a:t>
            </a:r>
            <a:r>
              <a:rPr lang="ru-RU" dirty="0" err="1">
                <a:hlinkClick r:id="rId2"/>
              </a:rPr>
              <a:t>Національний</a:t>
            </a:r>
            <a:r>
              <a:rPr lang="ru-RU" dirty="0">
                <a:hlinkClick r:id="rId2"/>
              </a:rPr>
              <a:t> банк </a:t>
            </a:r>
            <a:r>
              <a:rPr lang="ru-RU" dirty="0" err="1">
                <a:hlinkClick r:id="rId2"/>
              </a:rPr>
              <a:t>України</a:t>
            </a:r>
            <a:r>
              <a:rPr lang="ru-RU" dirty="0">
                <a:hlinkClick r:id="rId2"/>
              </a:rPr>
              <a:t>"</a:t>
            </a:r>
            <a:r>
              <a:rPr lang="ru-RU" dirty="0"/>
              <a:t>. </a:t>
            </a:r>
            <a:r>
              <a:rPr lang="ru-RU" dirty="0" err="1"/>
              <a:t>Згідно</a:t>
            </a:r>
            <a:r>
              <a:rPr lang="ru-RU" dirty="0"/>
              <a:t> з нею Рада </a:t>
            </a:r>
            <a:r>
              <a:rPr lang="ru-RU" dirty="0" err="1"/>
              <a:t>Національного</a:t>
            </a:r>
            <a:r>
              <a:rPr lang="ru-RU" dirty="0"/>
              <a:t> банку:</a:t>
            </a:r>
          </a:p>
          <a:p>
            <a:pPr fontAlgn="base"/>
            <a:r>
              <a:rPr lang="ru-RU" dirty="0"/>
              <a:t>1) </a:t>
            </a:r>
            <a:r>
              <a:rPr lang="ru-RU" dirty="0" err="1"/>
              <a:t>розробляє</a:t>
            </a:r>
            <a:r>
              <a:rPr lang="ru-RU" dirty="0"/>
              <a:t> </a:t>
            </a:r>
            <a:r>
              <a:rPr lang="ru-RU" dirty="0" err="1"/>
              <a:t>Основні</a:t>
            </a:r>
            <a:r>
              <a:rPr lang="ru-RU" dirty="0"/>
              <a:t> засади </a:t>
            </a:r>
            <a:r>
              <a:rPr lang="ru-RU" dirty="0" err="1"/>
              <a:t>грошово-кредитної</a:t>
            </a:r>
            <a:r>
              <a:rPr lang="ru-RU" dirty="0"/>
              <a:t> </a:t>
            </a:r>
            <a:r>
              <a:rPr lang="ru-RU" dirty="0" err="1"/>
              <a:t>політики</a:t>
            </a:r>
            <a:r>
              <a:rPr lang="ru-RU" dirty="0"/>
              <a:t> на </a:t>
            </a:r>
            <a:r>
              <a:rPr lang="ru-RU" dirty="0" err="1"/>
              <a:t>підставі</a:t>
            </a:r>
            <a:r>
              <a:rPr lang="ru-RU" dirty="0"/>
              <a:t> </a:t>
            </a:r>
            <a:r>
              <a:rPr lang="ru-RU" dirty="0" err="1"/>
              <a:t>пропозицій</a:t>
            </a:r>
            <a:r>
              <a:rPr lang="ru-RU" dirty="0"/>
              <a:t>, </a:t>
            </a:r>
            <a:r>
              <a:rPr lang="ru-RU" dirty="0" err="1"/>
              <a:t>наданих</a:t>
            </a:r>
            <a:r>
              <a:rPr lang="ru-RU" dirty="0"/>
              <a:t> </a:t>
            </a:r>
            <a:r>
              <a:rPr lang="ru-RU" dirty="0" err="1"/>
              <a:t>Правлінням</a:t>
            </a:r>
            <a:r>
              <a:rPr lang="ru-RU" dirty="0"/>
              <a:t> </a:t>
            </a:r>
            <a:r>
              <a:rPr lang="ru-RU" dirty="0" err="1"/>
              <a:t>Національного</a:t>
            </a:r>
            <a:r>
              <a:rPr lang="ru-RU" dirty="0"/>
              <a:t> банку, </a:t>
            </a:r>
            <a:r>
              <a:rPr lang="ru-RU" dirty="0" err="1"/>
              <a:t>схвалює</a:t>
            </a:r>
            <a:r>
              <a:rPr lang="ru-RU" dirty="0"/>
              <a:t> та </a:t>
            </a:r>
            <a:r>
              <a:rPr lang="ru-RU" dirty="0" err="1"/>
              <a:t>публікує</a:t>
            </a:r>
            <a:r>
              <a:rPr lang="ru-RU" dirty="0"/>
              <a:t> </a:t>
            </a:r>
            <a:r>
              <a:rPr lang="ru-RU" dirty="0" err="1"/>
              <a:t>їх</a:t>
            </a:r>
            <a:r>
              <a:rPr lang="ru-RU" dirty="0"/>
              <a:t> в </a:t>
            </a:r>
            <a:r>
              <a:rPr lang="ru-RU" dirty="0" err="1"/>
              <a:t>офіційних</a:t>
            </a:r>
            <a:r>
              <a:rPr lang="ru-RU" dirty="0"/>
              <a:t> </a:t>
            </a:r>
            <a:r>
              <a:rPr lang="ru-RU" dirty="0" err="1"/>
              <a:t>виданнях</a:t>
            </a:r>
            <a:r>
              <a:rPr lang="ru-RU" dirty="0"/>
              <a:t> та </a:t>
            </a:r>
            <a:r>
              <a:rPr lang="ru-RU" dirty="0" err="1"/>
              <a:t>подає</a:t>
            </a:r>
            <a:r>
              <a:rPr lang="ru-RU" dirty="0"/>
              <a:t> </a:t>
            </a:r>
            <a:r>
              <a:rPr lang="ru-RU" dirty="0" err="1"/>
              <a:t>щороку</a:t>
            </a:r>
            <a:r>
              <a:rPr lang="ru-RU" dirty="0"/>
              <a:t>, до 15 </a:t>
            </a:r>
            <a:r>
              <a:rPr lang="ru-RU" dirty="0" err="1"/>
              <a:t>вересня</a:t>
            </a:r>
            <a:r>
              <a:rPr lang="ru-RU" dirty="0"/>
              <a:t>, до </a:t>
            </a:r>
            <a:r>
              <a:rPr lang="ru-RU" dirty="0" err="1"/>
              <a:t>Верховної</a:t>
            </a:r>
            <a:r>
              <a:rPr lang="ru-RU" dirty="0"/>
              <a:t> Ради </a:t>
            </a:r>
            <a:r>
              <a:rPr lang="ru-RU" dirty="0" err="1"/>
              <a:t>України</a:t>
            </a:r>
            <a:r>
              <a:rPr lang="ru-RU" dirty="0"/>
              <a:t> для </a:t>
            </a:r>
            <a:r>
              <a:rPr lang="ru-RU" dirty="0" err="1"/>
              <a:t>інформування</a:t>
            </a:r>
            <a:r>
              <a:rPr lang="ru-RU" dirty="0"/>
              <a:t>;</a:t>
            </a:r>
          </a:p>
          <a:p>
            <a:pPr fontAlgn="base"/>
            <a:r>
              <a:rPr lang="ru-RU" dirty="0"/>
              <a:t>2) </a:t>
            </a:r>
            <a:r>
              <a:rPr lang="ru-RU" dirty="0" err="1"/>
              <a:t>здійснює</a:t>
            </a:r>
            <a:r>
              <a:rPr lang="ru-RU" dirty="0"/>
              <a:t> у </a:t>
            </a:r>
            <a:r>
              <a:rPr lang="ru-RU" dirty="0" err="1"/>
              <a:t>встановленому</a:t>
            </a:r>
            <a:r>
              <a:rPr lang="ru-RU" dirty="0"/>
              <a:t> нею порядку контроль за </a:t>
            </a:r>
            <a:r>
              <a:rPr lang="ru-RU" dirty="0" err="1"/>
              <a:t>проведенням</a:t>
            </a:r>
            <a:r>
              <a:rPr lang="ru-RU" dirty="0"/>
              <a:t> </a:t>
            </a:r>
            <a:r>
              <a:rPr lang="ru-RU" dirty="0" err="1"/>
              <a:t>грошово-кредитної</a:t>
            </a:r>
            <a:r>
              <a:rPr lang="ru-RU" dirty="0"/>
              <a:t> </a:t>
            </a:r>
            <a:r>
              <a:rPr lang="ru-RU" dirty="0" err="1"/>
              <a:t>політики</a:t>
            </a:r>
            <a:r>
              <a:rPr lang="ru-RU" dirty="0"/>
              <a:t>;</a:t>
            </a:r>
          </a:p>
          <a:p>
            <a:pPr fontAlgn="base"/>
            <a:r>
              <a:rPr lang="ru-RU" dirty="0"/>
              <a:t>3-1) </a:t>
            </a:r>
            <a:r>
              <a:rPr lang="ru-RU" dirty="0" err="1"/>
              <a:t>приймає</a:t>
            </a:r>
            <a:r>
              <a:rPr lang="ru-RU" dirty="0"/>
              <a:t> у порядку, </a:t>
            </a:r>
            <a:r>
              <a:rPr lang="ru-RU" dirty="0" err="1"/>
              <a:t>визначеному</a:t>
            </a:r>
            <a:r>
              <a:rPr lang="ru-RU" dirty="0"/>
              <a:t> Регламентом Ради </a:t>
            </a:r>
            <a:r>
              <a:rPr lang="ru-RU" dirty="0" err="1"/>
              <a:t>Національного</a:t>
            </a:r>
            <a:r>
              <a:rPr lang="ru-RU" dirty="0"/>
              <a:t> банку </a:t>
            </a:r>
            <a:r>
              <a:rPr lang="ru-RU" dirty="0" err="1"/>
              <a:t>України</a:t>
            </a:r>
            <a:r>
              <a:rPr lang="ru-RU" dirty="0"/>
              <a:t>, </a:t>
            </a:r>
            <a:r>
              <a:rPr lang="ru-RU" dirty="0" err="1"/>
              <a:t>рішення</a:t>
            </a:r>
            <a:r>
              <a:rPr lang="ru-RU" dirty="0"/>
              <a:t> про </a:t>
            </a:r>
            <a:r>
              <a:rPr lang="ru-RU" dirty="0" err="1"/>
              <a:t>інформування</a:t>
            </a:r>
            <a:r>
              <a:rPr lang="ru-RU" dirty="0"/>
              <a:t> Президента </a:t>
            </a:r>
            <a:r>
              <a:rPr lang="ru-RU" dirty="0" err="1"/>
              <a:t>України</a:t>
            </a:r>
            <a:r>
              <a:rPr lang="ru-RU" dirty="0"/>
              <a:t> </a:t>
            </a:r>
            <a:r>
              <a:rPr lang="ru-RU" dirty="0" err="1"/>
              <a:t>або</a:t>
            </a:r>
            <a:r>
              <a:rPr lang="ru-RU" dirty="0"/>
              <a:t> </a:t>
            </a:r>
            <a:r>
              <a:rPr lang="ru-RU" dirty="0" err="1"/>
              <a:t>Верховної</a:t>
            </a:r>
            <a:r>
              <a:rPr lang="ru-RU" dirty="0"/>
              <a:t> Ради </a:t>
            </a:r>
            <a:r>
              <a:rPr lang="ru-RU" dirty="0" err="1"/>
              <a:t>України</a:t>
            </a:r>
            <a:r>
              <a:rPr lang="ru-RU" dirty="0"/>
              <a:t> про </a:t>
            </a:r>
            <a:r>
              <a:rPr lang="ru-RU" dirty="0" err="1"/>
              <a:t>виникнення</a:t>
            </a:r>
            <a:r>
              <a:rPr lang="ru-RU" dirty="0"/>
              <a:t> </a:t>
            </a:r>
            <a:r>
              <a:rPr lang="ru-RU" dirty="0" err="1"/>
              <a:t>підстав</a:t>
            </a:r>
            <a:r>
              <a:rPr lang="ru-RU" dirty="0"/>
              <a:t> для </a:t>
            </a:r>
            <a:r>
              <a:rPr lang="ru-RU" dirty="0" err="1"/>
              <a:t>звільнення</a:t>
            </a:r>
            <a:r>
              <a:rPr lang="ru-RU" dirty="0"/>
              <a:t> з посади </a:t>
            </a:r>
            <a:r>
              <a:rPr lang="ru-RU" dirty="0" err="1"/>
              <a:t>призначеного</a:t>
            </a:r>
            <a:r>
              <a:rPr lang="ru-RU" dirty="0"/>
              <a:t> </a:t>
            </a:r>
            <a:r>
              <a:rPr lang="ru-RU" dirty="0" err="1"/>
              <a:t>відповідно</a:t>
            </a:r>
            <a:r>
              <a:rPr lang="ru-RU" dirty="0"/>
              <a:t> Президентом </a:t>
            </a:r>
            <a:r>
              <a:rPr lang="ru-RU" dirty="0" err="1"/>
              <a:t>України</a:t>
            </a:r>
            <a:r>
              <a:rPr lang="ru-RU" dirty="0"/>
              <a:t> </a:t>
            </a:r>
            <a:r>
              <a:rPr lang="ru-RU" dirty="0" err="1"/>
              <a:t>або</a:t>
            </a:r>
            <a:r>
              <a:rPr lang="ru-RU" dirty="0"/>
              <a:t> Верховною Радою </a:t>
            </a:r>
            <a:r>
              <a:rPr lang="ru-RU" dirty="0" err="1"/>
              <a:t>України</a:t>
            </a:r>
            <a:r>
              <a:rPr lang="ru-RU" dirty="0"/>
              <a:t> члена Ради </a:t>
            </a:r>
            <a:r>
              <a:rPr lang="ru-RU" dirty="0" err="1"/>
              <a:t>Національного</a:t>
            </a:r>
            <a:r>
              <a:rPr lang="ru-RU" dirty="0"/>
              <a:t> банку;</a:t>
            </a:r>
          </a:p>
          <a:p>
            <a:pPr fontAlgn="base"/>
            <a:r>
              <a:rPr lang="ru-RU" dirty="0"/>
              <a:t>4) </a:t>
            </a:r>
            <a:r>
              <a:rPr lang="ru-RU" dirty="0" err="1"/>
              <a:t>затверджує</a:t>
            </a:r>
            <a:r>
              <a:rPr lang="ru-RU" dirty="0"/>
              <a:t> </a:t>
            </a:r>
            <a:r>
              <a:rPr lang="ru-RU" dirty="0" err="1"/>
              <a:t>щорічно</a:t>
            </a:r>
            <a:r>
              <a:rPr lang="ru-RU" dirty="0"/>
              <a:t> до 15 листопада поточного року </a:t>
            </a:r>
            <a:r>
              <a:rPr lang="ru-RU" dirty="0" err="1"/>
              <a:t>кошторис</a:t>
            </a:r>
            <a:r>
              <a:rPr lang="ru-RU" dirty="0"/>
              <a:t> </a:t>
            </a:r>
            <a:r>
              <a:rPr lang="ru-RU" dirty="0" err="1"/>
              <a:t>адміністративних</a:t>
            </a:r>
            <a:r>
              <a:rPr lang="ru-RU" dirty="0"/>
              <a:t> </a:t>
            </a:r>
            <a:r>
              <a:rPr lang="ru-RU" dirty="0" err="1"/>
              <a:t>витрат</a:t>
            </a:r>
            <a:r>
              <a:rPr lang="ru-RU" dirty="0"/>
              <a:t> </a:t>
            </a:r>
            <a:r>
              <a:rPr lang="ru-RU" dirty="0" err="1"/>
              <a:t>Національного</a:t>
            </a:r>
            <a:r>
              <a:rPr lang="ru-RU" dirty="0"/>
              <a:t> банку на </a:t>
            </a:r>
            <a:r>
              <a:rPr lang="ru-RU" dirty="0" err="1"/>
              <a:t>наступний</a:t>
            </a:r>
            <a:r>
              <a:rPr lang="ru-RU" dirty="0"/>
              <a:t> </a:t>
            </a:r>
            <a:r>
              <a:rPr lang="ru-RU" dirty="0" err="1"/>
              <a:t>рік</a:t>
            </a:r>
            <a:r>
              <a:rPr lang="ru-RU" dirty="0"/>
              <a:t>;</a:t>
            </a:r>
          </a:p>
          <a:p>
            <a:pPr fontAlgn="base"/>
            <a:r>
              <a:rPr lang="ru-RU" dirty="0"/>
              <a:t>6) </a:t>
            </a:r>
            <a:r>
              <a:rPr lang="ru-RU" dirty="0" err="1"/>
              <a:t>приймає</a:t>
            </a:r>
            <a:r>
              <a:rPr lang="ru-RU" dirty="0"/>
              <a:t> </a:t>
            </a:r>
            <a:r>
              <a:rPr lang="ru-RU" dirty="0" err="1"/>
              <a:t>рішення</a:t>
            </a:r>
            <a:r>
              <a:rPr lang="ru-RU" dirty="0"/>
              <a:t> про </a:t>
            </a:r>
            <a:r>
              <a:rPr lang="ru-RU" dirty="0" err="1"/>
              <a:t>спрямування</a:t>
            </a:r>
            <a:r>
              <a:rPr lang="ru-RU" dirty="0"/>
              <a:t> </a:t>
            </a:r>
            <a:r>
              <a:rPr lang="ru-RU" dirty="0" err="1"/>
              <a:t>прибутку</a:t>
            </a:r>
            <a:r>
              <a:rPr lang="ru-RU" dirty="0"/>
              <a:t> до </a:t>
            </a:r>
            <a:r>
              <a:rPr lang="ru-RU" dirty="0" err="1"/>
              <a:t>розподілу</a:t>
            </a:r>
            <a:r>
              <a:rPr lang="ru-RU" dirty="0"/>
              <a:t> на </a:t>
            </a:r>
            <a:r>
              <a:rPr lang="ru-RU" dirty="0" err="1"/>
              <a:t>збільшення</a:t>
            </a:r>
            <a:r>
              <a:rPr lang="ru-RU" dirty="0"/>
              <a:t> статутного </a:t>
            </a:r>
            <a:r>
              <a:rPr lang="ru-RU" dirty="0" err="1"/>
              <a:t>капіталу</a:t>
            </a:r>
            <a:r>
              <a:rPr lang="ru-RU" dirty="0"/>
              <a:t> </a:t>
            </a:r>
            <a:r>
              <a:rPr lang="ru-RU" dirty="0" err="1"/>
              <a:t>Національного</a:t>
            </a:r>
            <a:r>
              <a:rPr lang="ru-RU" dirty="0"/>
              <a:t> банку</a:t>
            </a:r>
            <a:r>
              <a:rPr lang="ru-RU" dirty="0" smtClean="0"/>
              <a:t>;</a:t>
            </a:r>
            <a:endParaRPr lang="ru-RU" dirty="0"/>
          </a:p>
        </p:txBody>
      </p:sp>
    </p:spTree>
    <p:extLst>
      <p:ext uri="{BB962C8B-B14F-4D97-AF65-F5344CB8AC3E}">
        <p14:creationId xmlns:p14="http://schemas.microsoft.com/office/powerpoint/2010/main" val="29145812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6656" y="350520"/>
            <a:ext cx="11074066" cy="5982041"/>
          </a:xfrm>
        </p:spPr>
        <p:txBody>
          <a:bodyPr>
            <a:normAutofit fontScale="55000" lnSpcReduction="20000"/>
          </a:bodyPr>
          <a:lstStyle/>
          <a:p>
            <a:pPr fontAlgn="base">
              <a:lnSpc>
                <a:spcPct val="120000"/>
              </a:lnSpc>
              <a:spcBef>
                <a:spcPts val="0"/>
              </a:spcBef>
            </a:pPr>
            <a:r>
              <a:rPr lang="ru-RU" sz="2500" dirty="0" smtClean="0"/>
              <a:t>7</a:t>
            </a:r>
            <a:r>
              <a:rPr lang="ru-RU" sz="2500" dirty="0"/>
              <a:t>) </a:t>
            </a:r>
            <a:r>
              <a:rPr lang="ru-RU" sz="2500" dirty="0" err="1"/>
              <a:t>затверджує</a:t>
            </a:r>
            <a:r>
              <a:rPr lang="ru-RU" sz="2500" dirty="0"/>
              <a:t> Регламент Ради </a:t>
            </a:r>
            <a:r>
              <a:rPr lang="ru-RU" sz="2500" dirty="0" err="1"/>
              <a:t>Національного</a:t>
            </a:r>
            <a:r>
              <a:rPr lang="ru-RU" sz="2500" dirty="0"/>
              <a:t> банку </a:t>
            </a:r>
            <a:r>
              <a:rPr lang="ru-RU" sz="2500" dirty="0" err="1"/>
              <a:t>України</a:t>
            </a:r>
            <a:r>
              <a:rPr lang="ru-RU" sz="2500" dirty="0"/>
              <a:t>, </a:t>
            </a:r>
            <a:r>
              <a:rPr lang="ru-RU" sz="2500" dirty="0" err="1"/>
              <a:t>положення</a:t>
            </a:r>
            <a:r>
              <a:rPr lang="ru-RU" sz="2500" dirty="0"/>
              <a:t> про </a:t>
            </a:r>
            <a:r>
              <a:rPr lang="ru-RU" sz="2500" dirty="0" err="1"/>
              <a:t>Аудиторський</a:t>
            </a:r>
            <a:r>
              <a:rPr lang="ru-RU" sz="2500" dirty="0"/>
              <a:t> </a:t>
            </a:r>
            <a:r>
              <a:rPr lang="ru-RU" sz="2500" dirty="0" err="1"/>
              <a:t>комітет</a:t>
            </a:r>
            <a:r>
              <a:rPr lang="ru-RU" sz="2500" dirty="0"/>
              <a:t> та </a:t>
            </a:r>
            <a:r>
              <a:rPr lang="ru-RU" sz="2500" dirty="0" err="1"/>
              <a:t>інші</a:t>
            </a:r>
            <a:r>
              <a:rPr lang="ru-RU" sz="2500" dirty="0"/>
              <a:t> </a:t>
            </a:r>
            <a:r>
              <a:rPr lang="ru-RU" sz="2500" dirty="0" err="1"/>
              <a:t>робочі</a:t>
            </a:r>
            <a:r>
              <a:rPr lang="ru-RU" sz="2500" dirty="0"/>
              <a:t> </a:t>
            </a:r>
            <a:r>
              <a:rPr lang="ru-RU" sz="2500" dirty="0" err="1"/>
              <a:t>органи</a:t>
            </a:r>
            <a:r>
              <a:rPr lang="ru-RU" sz="2500" dirty="0"/>
              <a:t> Ради </a:t>
            </a:r>
            <a:r>
              <a:rPr lang="ru-RU" sz="2500" dirty="0" err="1"/>
              <a:t>Національного</a:t>
            </a:r>
            <a:r>
              <a:rPr lang="ru-RU" sz="2500" dirty="0"/>
              <a:t> банку;</a:t>
            </a:r>
          </a:p>
          <a:p>
            <a:pPr fontAlgn="base">
              <a:lnSpc>
                <a:spcPct val="120000"/>
              </a:lnSpc>
              <a:spcBef>
                <a:spcPts val="0"/>
              </a:spcBef>
            </a:pPr>
            <a:r>
              <a:rPr lang="ru-RU" sz="2500" dirty="0" smtClean="0"/>
              <a:t> </a:t>
            </a:r>
            <a:r>
              <a:rPr lang="ru-RU" sz="2500" dirty="0" err="1"/>
              <a:t>затверджує</a:t>
            </a:r>
            <a:r>
              <a:rPr lang="ru-RU" sz="2500" dirty="0"/>
              <a:t> за </a:t>
            </a:r>
            <a:r>
              <a:rPr lang="ru-RU" sz="2500" dirty="0" err="1"/>
              <a:t>поданням</a:t>
            </a:r>
            <a:r>
              <a:rPr lang="ru-RU" sz="2500" dirty="0"/>
              <a:t> </a:t>
            </a:r>
            <a:r>
              <a:rPr lang="ru-RU" sz="2500" dirty="0" err="1"/>
              <a:t>Правління</a:t>
            </a:r>
            <a:r>
              <a:rPr lang="ru-RU" sz="2500" dirty="0"/>
              <a:t> </a:t>
            </a:r>
            <a:r>
              <a:rPr lang="ru-RU" sz="2500" dirty="0" err="1"/>
              <a:t>Національного</a:t>
            </a:r>
            <a:r>
              <a:rPr lang="ru-RU" sz="2500" dirty="0"/>
              <a:t> банку Кодекс </a:t>
            </a:r>
            <a:r>
              <a:rPr lang="ru-RU" sz="2500" dirty="0" err="1"/>
              <a:t>етики</a:t>
            </a:r>
            <a:r>
              <a:rPr lang="ru-RU" sz="2500" dirty="0"/>
              <a:t> </a:t>
            </a:r>
            <a:r>
              <a:rPr lang="ru-RU" sz="2500" dirty="0" err="1"/>
              <a:t>працівників</a:t>
            </a:r>
            <a:r>
              <a:rPr lang="ru-RU" sz="2500" dirty="0"/>
              <a:t> </a:t>
            </a:r>
            <a:r>
              <a:rPr lang="ru-RU" sz="2500" dirty="0" err="1"/>
              <a:t>Національного</a:t>
            </a:r>
            <a:r>
              <a:rPr lang="ru-RU" sz="2500" dirty="0"/>
              <a:t> банку;</a:t>
            </a:r>
          </a:p>
          <a:p>
            <a:pPr fontAlgn="base">
              <a:lnSpc>
                <a:spcPct val="120000"/>
              </a:lnSpc>
              <a:spcBef>
                <a:spcPts val="0"/>
              </a:spcBef>
            </a:pPr>
            <a:r>
              <a:rPr lang="ru-RU" sz="2500" dirty="0"/>
              <a:t>8) </a:t>
            </a:r>
            <a:r>
              <a:rPr lang="ru-RU" sz="2500" dirty="0" err="1"/>
              <a:t>приймає</a:t>
            </a:r>
            <a:r>
              <a:rPr lang="ru-RU" sz="2500" dirty="0"/>
              <a:t> </a:t>
            </a:r>
            <a:r>
              <a:rPr lang="ru-RU" sz="2500" dirty="0" err="1"/>
              <a:t>рішення</a:t>
            </a:r>
            <a:r>
              <a:rPr lang="ru-RU" sz="2500" dirty="0"/>
              <a:t> про </a:t>
            </a:r>
            <a:r>
              <a:rPr lang="ru-RU" sz="2500" dirty="0" err="1"/>
              <a:t>збільшення</a:t>
            </a:r>
            <a:r>
              <a:rPr lang="ru-RU" sz="2500" dirty="0"/>
              <a:t> </a:t>
            </a:r>
            <a:r>
              <a:rPr lang="ru-RU" sz="2500" dirty="0" err="1"/>
              <a:t>розміру</a:t>
            </a:r>
            <a:r>
              <a:rPr lang="ru-RU" sz="2500" dirty="0"/>
              <a:t> статутного </a:t>
            </a:r>
            <a:r>
              <a:rPr lang="ru-RU" sz="2500" dirty="0" err="1"/>
              <a:t>капіталу</a:t>
            </a:r>
            <a:r>
              <a:rPr lang="ru-RU" sz="2500" dirty="0"/>
              <a:t> </a:t>
            </a:r>
            <a:r>
              <a:rPr lang="ru-RU" sz="2500" dirty="0" err="1"/>
              <a:t>Національного</a:t>
            </a:r>
            <a:r>
              <a:rPr lang="ru-RU" sz="2500" dirty="0"/>
              <a:t> банку;</a:t>
            </a:r>
          </a:p>
          <a:p>
            <a:pPr fontAlgn="base">
              <a:lnSpc>
                <a:spcPct val="120000"/>
              </a:lnSpc>
              <a:spcBef>
                <a:spcPts val="0"/>
              </a:spcBef>
            </a:pPr>
            <a:r>
              <a:rPr lang="ru-RU" sz="2500" dirty="0"/>
              <a:t>9) </a:t>
            </a:r>
            <a:r>
              <a:rPr lang="ru-RU" sz="2500" dirty="0" err="1"/>
              <a:t>визначає</a:t>
            </a:r>
            <a:r>
              <a:rPr lang="ru-RU" sz="2500" dirty="0"/>
              <a:t> порядок, </a:t>
            </a:r>
            <a:r>
              <a:rPr lang="ru-RU" sz="2500" dirty="0" err="1"/>
              <a:t>періодичність</a:t>
            </a:r>
            <a:r>
              <a:rPr lang="ru-RU" sz="2500" dirty="0"/>
              <a:t> </a:t>
            </a:r>
            <a:r>
              <a:rPr lang="ru-RU" sz="2500" dirty="0" err="1"/>
              <a:t>проведення</a:t>
            </a:r>
            <a:r>
              <a:rPr lang="ru-RU" sz="2500" dirty="0"/>
              <a:t> </a:t>
            </a:r>
            <a:r>
              <a:rPr lang="ru-RU" sz="2500" dirty="0" err="1"/>
              <a:t>внутрішнього</a:t>
            </a:r>
            <a:r>
              <a:rPr lang="ru-RU" sz="2500" dirty="0"/>
              <a:t> аудиту у </a:t>
            </a:r>
            <a:r>
              <a:rPr lang="ru-RU" sz="2500" dirty="0" err="1"/>
              <a:t>структурних</a:t>
            </a:r>
            <a:r>
              <a:rPr lang="ru-RU" sz="2500" dirty="0"/>
              <a:t> </a:t>
            </a:r>
            <a:r>
              <a:rPr lang="ru-RU" sz="2500" dirty="0" err="1"/>
              <a:t>підрозділах</a:t>
            </a:r>
            <a:r>
              <a:rPr lang="ru-RU" sz="2500" dirty="0"/>
              <a:t> </a:t>
            </a:r>
            <a:r>
              <a:rPr lang="ru-RU" sz="2500" dirty="0" err="1"/>
              <a:t>Національного</a:t>
            </a:r>
            <a:r>
              <a:rPr lang="ru-RU" sz="2500" dirty="0"/>
              <a:t> банку та </a:t>
            </a:r>
            <a:r>
              <a:rPr lang="ru-RU" sz="2500" dirty="0" err="1"/>
              <a:t>затверджує</a:t>
            </a:r>
            <a:r>
              <a:rPr lang="ru-RU" sz="2500" dirty="0"/>
              <a:t> </a:t>
            </a:r>
            <a:r>
              <a:rPr lang="ru-RU" sz="2500" dirty="0" err="1"/>
              <a:t>річний</a:t>
            </a:r>
            <a:r>
              <a:rPr lang="ru-RU" sz="2500" dirty="0"/>
              <a:t> план </a:t>
            </a:r>
            <a:r>
              <a:rPr lang="ru-RU" sz="2500" dirty="0" err="1"/>
              <a:t>його</a:t>
            </a:r>
            <a:r>
              <a:rPr lang="ru-RU" sz="2500" dirty="0"/>
              <a:t> </a:t>
            </a:r>
            <a:r>
              <a:rPr lang="ru-RU" sz="2500" dirty="0" err="1"/>
              <a:t>проведення</a:t>
            </a:r>
            <a:r>
              <a:rPr lang="ru-RU" sz="2500" dirty="0"/>
              <a:t>, </a:t>
            </a:r>
            <a:r>
              <a:rPr lang="ru-RU" sz="2500" dirty="0" err="1"/>
              <a:t>затверджує</a:t>
            </a:r>
            <a:r>
              <a:rPr lang="ru-RU" sz="2500" dirty="0"/>
              <a:t> </a:t>
            </a:r>
            <a:r>
              <a:rPr lang="ru-RU" sz="2500" dirty="0" err="1"/>
              <a:t>положення</a:t>
            </a:r>
            <a:r>
              <a:rPr lang="ru-RU" sz="2500" dirty="0"/>
              <a:t> про </a:t>
            </a:r>
            <a:r>
              <a:rPr lang="ru-RU" sz="2500" dirty="0" err="1"/>
              <a:t>підрозділ</a:t>
            </a:r>
            <a:r>
              <a:rPr lang="ru-RU" sz="2500" dirty="0"/>
              <a:t> </a:t>
            </a:r>
            <a:r>
              <a:rPr lang="ru-RU" sz="2500" dirty="0" err="1"/>
              <a:t>внутрішнього</a:t>
            </a:r>
            <a:r>
              <a:rPr lang="ru-RU" sz="2500" dirty="0"/>
              <a:t> аудиту;</a:t>
            </a:r>
          </a:p>
          <a:p>
            <a:pPr fontAlgn="base">
              <a:lnSpc>
                <a:spcPct val="120000"/>
              </a:lnSpc>
              <a:spcBef>
                <a:spcPts val="0"/>
              </a:spcBef>
            </a:pPr>
            <a:r>
              <a:rPr lang="ru-RU" sz="2500" dirty="0"/>
              <a:t>10) </a:t>
            </a:r>
            <a:r>
              <a:rPr lang="ru-RU" sz="2500" dirty="0" err="1"/>
              <a:t>затверджує</a:t>
            </a:r>
            <a:r>
              <a:rPr lang="ru-RU" sz="2500" dirty="0"/>
              <a:t> до 1 листопада </a:t>
            </a:r>
            <a:r>
              <a:rPr lang="ru-RU" sz="2500" dirty="0" err="1"/>
              <a:t>звітного</a:t>
            </a:r>
            <a:r>
              <a:rPr lang="ru-RU" sz="2500" dirty="0"/>
              <a:t> року </a:t>
            </a:r>
            <a:r>
              <a:rPr lang="ru-RU" sz="2500" dirty="0" err="1"/>
              <a:t>аудиторську</a:t>
            </a:r>
            <a:r>
              <a:rPr lang="ru-RU" sz="2500" dirty="0"/>
              <a:t> </a:t>
            </a:r>
            <a:r>
              <a:rPr lang="ru-RU" sz="2500" dirty="0" err="1"/>
              <a:t>фірму</a:t>
            </a:r>
            <a:r>
              <a:rPr lang="ru-RU" sz="2500" dirty="0"/>
              <a:t> для </a:t>
            </a:r>
            <a:r>
              <a:rPr lang="ru-RU" sz="2500" dirty="0" err="1"/>
              <a:t>проведення</a:t>
            </a:r>
            <a:r>
              <a:rPr lang="ru-RU" sz="2500" dirty="0"/>
              <a:t> аудиту </a:t>
            </a:r>
            <a:r>
              <a:rPr lang="ru-RU" sz="2500" dirty="0" err="1"/>
              <a:t>річної</a:t>
            </a:r>
            <a:r>
              <a:rPr lang="ru-RU" sz="2500" dirty="0"/>
              <a:t> </a:t>
            </a:r>
            <a:r>
              <a:rPr lang="ru-RU" sz="2500" dirty="0" err="1"/>
              <a:t>фінансової</a:t>
            </a:r>
            <a:r>
              <a:rPr lang="ru-RU" sz="2500" dirty="0"/>
              <a:t> </a:t>
            </a:r>
            <a:r>
              <a:rPr lang="ru-RU" sz="2500" dirty="0" err="1"/>
              <a:t>звітності</a:t>
            </a:r>
            <a:r>
              <a:rPr lang="ru-RU" sz="2500" dirty="0"/>
              <a:t> </a:t>
            </a:r>
            <a:r>
              <a:rPr lang="ru-RU" sz="2500" dirty="0" err="1"/>
              <a:t>Національного</a:t>
            </a:r>
            <a:r>
              <a:rPr lang="ru-RU" sz="2500" dirty="0"/>
              <a:t> банку, </a:t>
            </a:r>
            <a:r>
              <a:rPr lang="ru-RU" sz="2500" dirty="0" err="1"/>
              <a:t>визначену</a:t>
            </a:r>
            <a:r>
              <a:rPr lang="ru-RU" sz="2500" dirty="0"/>
              <a:t> за результатами </a:t>
            </a:r>
            <a:r>
              <a:rPr lang="ru-RU" sz="2500" dirty="0" err="1"/>
              <a:t>проведення</a:t>
            </a:r>
            <a:r>
              <a:rPr lang="ru-RU" sz="2500" dirty="0"/>
              <a:t> </a:t>
            </a:r>
            <a:r>
              <a:rPr lang="ru-RU" sz="2500" dirty="0" err="1"/>
              <a:t>процедури</a:t>
            </a:r>
            <a:r>
              <a:rPr lang="ru-RU" sz="2500" dirty="0"/>
              <a:t> </a:t>
            </a:r>
            <a:r>
              <a:rPr lang="ru-RU" sz="2500" dirty="0" err="1"/>
              <a:t>закупівлі</a:t>
            </a:r>
            <a:r>
              <a:rPr lang="ru-RU" sz="2500" dirty="0"/>
              <a:t> </a:t>
            </a:r>
            <a:r>
              <a:rPr lang="ru-RU" sz="2500" dirty="0" err="1"/>
              <a:t>згідно</a:t>
            </a:r>
            <a:r>
              <a:rPr lang="ru-RU" sz="2500" dirty="0"/>
              <a:t> </a:t>
            </a:r>
            <a:r>
              <a:rPr lang="ru-RU" sz="2500" dirty="0" err="1"/>
              <a:t>із</a:t>
            </a:r>
            <a:r>
              <a:rPr lang="ru-RU" sz="2500" dirty="0"/>
              <a:t> Законом </a:t>
            </a:r>
            <a:r>
              <a:rPr lang="ru-RU" sz="2500" dirty="0" err="1"/>
              <a:t>України</a:t>
            </a:r>
            <a:r>
              <a:rPr lang="ru-RU" sz="2500" dirty="0"/>
              <a:t> "Про </a:t>
            </a:r>
            <a:r>
              <a:rPr lang="ru-RU" sz="2500" dirty="0" err="1"/>
              <a:t>публічні</a:t>
            </a:r>
            <a:r>
              <a:rPr lang="ru-RU" sz="2500" dirty="0"/>
              <a:t> </a:t>
            </a:r>
            <a:r>
              <a:rPr lang="ru-RU" sz="2500" dirty="0" err="1"/>
              <a:t>закупівлі</a:t>
            </a:r>
            <a:r>
              <a:rPr lang="ru-RU" sz="2500" dirty="0"/>
              <a:t>";</a:t>
            </a:r>
          </a:p>
          <a:p>
            <a:pPr fontAlgn="base">
              <a:lnSpc>
                <a:spcPct val="120000"/>
              </a:lnSpc>
              <a:spcBef>
                <a:spcPts val="0"/>
              </a:spcBef>
            </a:pPr>
            <a:r>
              <a:rPr lang="ru-RU" sz="2500" dirty="0"/>
              <a:t>11) </a:t>
            </a:r>
            <a:r>
              <a:rPr lang="ru-RU" sz="2500" dirty="0" err="1"/>
              <a:t>розглядає</a:t>
            </a:r>
            <a:r>
              <a:rPr lang="ru-RU" sz="2500" dirty="0"/>
              <a:t> </a:t>
            </a:r>
            <a:r>
              <a:rPr lang="ru-RU" sz="2500" dirty="0" err="1"/>
              <a:t>аудиторський</a:t>
            </a:r>
            <a:r>
              <a:rPr lang="ru-RU" sz="2500" dirty="0"/>
              <a:t> </a:t>
            </a:r>
            <a:r>
              <a:rPr lang="ru-RU" sz="2500" dirty="0" err="1"/>
              <a:t>звіт</a:t>
            </a:r>
            <a:r>
              <a:rPr lang="ru-RU" sz="2500" dirty="0"/>
              <a:t> та </a:t>
            </a:r>
            <a:r>
              <a:rPr lang="ru-RU" sz="2500" dirty="0" err="1"/>
              <a:t>затверджує</a:t>
            </a:r>
            <a:r>
              <a:rPr lang="ru-RU" sz="2500" dirty="0"/>
              <a:t> до 30 </a:t>
            </a:r>
            <a:r>
              <a:rPr lang="ru-RU" sz="2500" dirty="0" err="1"/>
              <a:t>квітня</a:t>
            </a:r>
            <a:r>
              <a:rPr lang="ru-RU" sz="2500" dirty="0"/>
              <a:t> </a:t>
            </a:r>
            <a:r>
              <a:rPr lang="ru-RU" sz="2500" dirty="0" err="1"/>
              <a:t>наступного</a:t>
            </a:r>
            <a:r>
              <a:rPr lang="ru-RU" sz="2500" dirty="0"/>
              <a:t> за </a:t>
            </a:r>
            <a:r>
              <a:rPr lang="ru-RU" sz="2500" dirty="0" err="1"/>
              <a:t>звітним</a:t>
            </a:r>
            <a:r>
              <a:rPr lang="ru-RU" sz="2500" dirty="0"/>
              <a:t> року </a:t>
            </a:r>
            <a:r>
              <a:rPr lang="ru-RU" sz="2500" dirty="0" err="1"/>
              <a:t>річну</a:t>
            </a:r>
            <a:r>
              <a:rPr lang="ru-RU" sz="2500" dirty="0"/>
              <a:t> </a:t>
            </a:r>
            <a:r>
              <a:rPr lang="ru-RU" sz="2500" dirty="0" err="1"/>
              <a:t>фінансову</a:t>
            </a:r>
            <a:r>
              <a:rPr lang="ru-RU" sz="2500" dirty="0"/>
              <a:t> </a:t>
            </a:r>
            <a:r>
              <a:rPr lang="ru-RU" sz="2500" dirty="0" err="1"/>
              <a:t>звітність</a:t>
            </a:r>
            <a:r>
              <a:rPr lang="ru-RU" sz="2500" dirty="0"/>
              <a:t> </a:t>
            </a:r>
            <a:r>
              <a:rPr lang="ru-RU" sz="2500" dirty="0" err="1"/>
              <a:t>Національного</a:t>
            </a:r>
            <a:r>
              <a:rPr lang="ru-RU" sz="2500" dirty="0"/>
              <a:t> банку, </a:t>
            </a:r>
            <a:r>
              <a:rPr lang="ru-RU" sz="2500" dirty="0" err="1"/>
              <a:t>річний</a:t>
            </a:r>
            <a:r>
              <a:rPr lang="ru-RU" sz="2500" dirty="0"/>
              <a:t> </a:t>
            </a:r>
            <a:r>
              <a:rPr lang="ru-RU" sz="2500" dirty="0" err="1"/>
              <a:t>звіт</a:t>
            </a:r>
            <a:r>
              <a:rPr lang="ru-RU" sz="2500" dirty="0"/>
              <a:t> про </a:t>
            </a:r>
            <a:r>
              <a:rPr lang="ru-RU" sz="2500" dirty="0" err="1"/>
              <a:t>управління</a:t>
            </a:r>
            <a:r>
              <a:rPr lang="ru-RU" sz="2500" dirty="0"/>
              <a:t> </a:t>
            </a:r>
            <a:r>
              <a:rPr lang="ru-RU" sz="2500" dirty="0" err="1"/>
              <a:t>Національного</a:t>
            </a:r>
            <a:r>
              <a:rPr lang="ru-RU" sz="2500" dirty="0"/>
              <a:t> банку, </a:t>
            </a:r>
            <a:r>
              <a:rPr lang="ru-RU" sz="2500" dirty="0" err="1"/>
              <a:t>звіт</a:t>
            </a:r>
            <a:r>
              <a:rPr lang="ru-RU" sz="2500" dirty="0"/>
              <a:t> про </a:t>
            </a:r>
            <a:r>
              <a:rPr lang="ru-RU" sz="2500" dirty="0" err="1"/>
              <a:t>виконання</a:t>
            </a:r>
            <a:r>
              <a:rPr lang="ru-RU" sz="2500" dirty="0"/>
              <a:t> </a:t>
            </a:r>
            <a:r>
              <a:rPr lang="ru-RU" sz="2500" dirty="0" err="1"/>
              <a:t>кошторису</a:t>
            </a:r>
            <a:r>
              <a:rPr lang="ru-RU" sz="2500" dirty="0"/>
              <a:t> </a:t>
            </a:r>
            <a:r>
              <a:rPr lang="ru-RU" sz="2500" dirty="0" err="1"/>
              <a:t>адміністративних</a:t>
            </a:r>
            <a:r>
              <a:rPr lang="ru-RU" sz="2500" dirty="0"/>
              <a:t> </a:t>
            </a:r>
            <a:r>
              <a:rPr lang="ru-RU" sz="2500" dirty="0" err="1"/>
              <a:t>витрат</a:t>
            </a:r>
            <a:r>
              <a:rPr lang="ru-RU" sz="2500" dirty="0"/>
              <a:t> </a:t>
            </a:r>
            <a:r>
              <a:rPr lang="ru-RU" sz="2500" dirty="0" err="1"/>
              <a:t>Національного</a:t>
            </a:r>
            <a:r>
              <a:rPr lang="ru-RU" sz="2500" dirty="0"/>
              <a:t> банку та </a:t>
            </a:r>
            <a:r>
              <a:rPr lang="ru-RU" sz="2500" dirty="0" err="1"/>
              <a:t>розподіл</a:t>
            </a:r>
            <a:r>
              <a:rPr lang="ru-RU" sz="2500" dirty="0"/>
              <a:t> </a:t>
            </a:r>
            <a:r>
              <a:rPr lang="ru-RU" sz="2500" dirty="0" err="1"/>
              <a:t>прибутку</a:t>
            </a:r>
            <a:r>
              <a:rPr lang="ru-RU" sz="2500" dirty="0"/>
              <a:t> до </a:t>
            </a:r>
            <a:r>
              <a:rPr lang="ru-RU" sz="2500" dirty="0" err="1"/>
              <a:t>розподілу</a:t>
            </a:r>
            <a:r>
              <a:rPr lang="ru-RU" sz="2500" dirty="0"/>
              <a:t> за </a:t>
            </a:r>
            <a:r>
              <a:rPr lang="ru-RU" sz="2500" dirty="0" err="1"/>
              <a:t>звітний</a:t>
            </a:r>
            <a:r>
              <a:rPr lang="ru-RU" sz="2500" dirty="0"/>
              <a:t> </a:t>
            </a:r>
            <a:r>
              <a:rPr lang="ru-RU" sz="2500" dirty="0" err="1"/>
              <a:t>рік</a:t>
            </a:r>
            <a:r>
              <a:rPr lang="ru-RU" sz="2500" dirty="0"/>
              <a:t>;</a:t>
            </a:r>
          </a:p>
          <a:p>
            <a:pPr fontAlgn="base">
              <a:lnSpc>
                <a:spcPct val="120000"/>
              </a:lnSpc>
              <a:spcBef>
                <a:spcPts val="0"/>
              </a:spcBef>
            </a:pPr>
            <a:r>
              <a:rPr lang="ru-RU" sz="2500" dirty="0"/>
              <a:t>12) </a:t>
            </a:r>
            <a:r>
              <a:rPr lang="ru-RU" sz="2500" dirty="0" err="1"/>
              <a:t>затверджує</a:t>
            </a:r>
            <a:r>
              <a:rPr lang="ru-RU" sz="2500" dirty="0"/>
              <a:t> </a:t>
            </a:r>
            <a:r>
              <a:rPr lang="ru-RU" sz="2500" dirty="0" err="1"/>
              <a:t>рішення</a:t>
            </a:r>
            <a:r>
              <a:rPr lang="ru-RU" sz="2500" dirty="0"/>
              <a:t> </a:t>
            </a:r>
            <a:r>
              <a:rPr lang="ru-RU" sz="2500" dirty="0" err="1"/>
              <a:t>Правління</a:t>
            </a:r>
            <a:r>
              <a:rPr lang="ru-RU" sz="2500" dirty="0"/>
              <a:t> </a:t>
            </a:r>
            <a:r>
              <a:rPr lang="ru-RU" sz="2500" dirty="0" err="1"/>
              <a:t>Національного</a:t>
            </a:r>
            <a:r>
              <a:rPr lang="ru-RU" sz="2500" dirty="0"/>
              <a:t> банку про участь </a:t>
            </a:r>
            <a:r>
              <a:rPr lang="ru-RU" sz="2500" dirty="0" err="1"/>
              <a:t>Національного</a:t>
            </a:r>
            <a:r>
              <a:rPr lang="ru-RU" sz="2500" dirty="0"/>
              <a:t> банку у </a:t>
            </a:r>
            <a:r>
              <a:rPr lang="ru-RU" sz="2500" dirty="0" err="1"/>
              <a:t>міжнародних</a:t>
            </a:r>
            <a:r>
              <a:rPr lang="ru-RU" sz="2500" dirty="0"/>
              <a:t> </a:t>
            </a:r>
            <a:r>
              <a:rPr lang="ru-RU" sz="2500" dirty="0" err="1"/>
              <a:t>фінансових</a:t>
            </a:r>
            <a:r>
              <a:rPr lang="ru-RU" sz="2500" dirty="0"/>
              <a:t> </a:t>
            </a:r>
            <a:r>
              <a:rPr lang="ru-RU" sz="2500" dirty="0" err="1"/>
              <a:t>організаціях</a:t>
            </a:r>
            <a:r>
              <a:rPr lang="ru-RU" sz="2500" dirty="0"/>
              <a:t>;</a:t>
            </a:r>
          </a:p>
          <a:p>
            <a:pPr fontAlgn="base">
              <a:lnSpc>
                <a:spcPct val="120000"/>
              </a:lnSpc>
              <a:spcBef>
                <a:spcPts val="0"/>
              </a:spcBef>
            </a:pPr>
            <a:r>
              <a:rPr lang="ru-RU" sz="2500" dirty="0"/>
              <a:t>13) </a:t>
            </a:r>
            <a:r>
              <a:rPr lang="ru-RU" sz="2500" dirty="0" err="1"/>
              <a:t>оцінює</a:t>
            </a:r>
            <a:r>
              <a:rPr lang="ru-RU" sz="2500" dirty="0"/>
              <a:t> стан </a:t>
            </a:r>
            <a:r>
              <a:rPr lang="ru-RU" sz="2500" dirty="0" err="1"/>
              <a:t>виконання</a:t>
            </a:r>
            <a:r>
              <a:rPr lang="ru-RU" sz="2500" dirty="0"/>
              <a:t> </a:t>
            </a:r>
            <a:r>
              <a:rPr lang="ru-RU" sz="2500" dirty="0" err="1"/>
              <a:t>Правлінням</a:t>
            </a:r>
            <a:r>
              <a:rPr lang="ru-RU" sz="2500" dirty="0"/>
              <a:t> </a:t>
            </a:r>
            <a:r>
              <a:rPr lang="ru-RU" sz="2500" dirty="0" err="1"/>
              <a:t>Національного</a:t>
            </a:r>
            <a:r>
              <a:rPr lang="ru-RU" sz="2500" dirty="0"/>
              <a:t> банку </a:t>
            </a:r>
            <a:r>
              <a:rPr lang="ru-RU" sz="2500" dirty="0" err="1"/>
              <a:t>рішень</a:t>
            </a:r>
            <a:r>
              <a:rPr lang="ru-RU" sz="2500" dirty="0"/>
              <a:t> Ради </a:t>
            </a:r>
            <a:r>
              <a:rPr lang="ru-RU" sz="2500" dirty="0" err="1"/>
              <a:t>Національного</a:t>
            </a:r>
            <a:r>
              <a:rPr lang="ru-RU" sz="2500" dirty="0"/>
              <a:t> банку з </a:t>
            </a:r>
            <a:r>
              <a:rPr lang="ru-RU" sz="2500" dirty="0" err="1"/>
              <a:t>питань</a:t>
            </a:r>
            <a:r>
              <a:rPr lang="ru-RU" sz="2500" dirty="0"/>
              <a:t>, </a:t>
            </a:r>
            <a:r>
              <a:rPr lang="ru-RU" sz="2500" dirty="0" err="1"/>
              <a:t>які</a:t>
            </a:r>
            <a:r>
              <a:rPr lang="ru-RU" sz="2500" dirty="0"/>
              <a:t> є </a:t>
            </a:r>
            <a:r>
              <a:rPr lang="ru-RU" sz="2500" dirty="0" err="1"/>
              <a:t>обов’язковими</a:t>
            </a:r>
            <a:r>
              <a:rPr lang="ru-RU" sz="2500" dirty="0"/>
              <a:t> для </a:t>
            </a:r>
            <a:r>
              <a:rPr lang="ru-RU" sz="2500" dirty="0" err="1"/>
              <a:t>виконання</a:t>
            </a:r>
            <a:r>
              <a:rPr lang="ru-RU" sz="2500" dirty="0"/>
              <a:t> </a:t>
            </a:r>
            <a:r>
              <a:rPr lang="ru-RU" sz="2500" dirty="0" err="1"/>
              <a:t>Правлінням</a:t>
            </a:r>
            <a:r>
              <a:rPr lang="ru-RU" sz="2500" dirty="0"/>
              <a:t> </a:t>
            </a:r>
            <a:r>
              <a:rPr lang="ru-RU" sz="2500" dirty="0" err="1"/>
              <a:t>Національного</a:t>
            </a:r>
            <a:r>
              <a:rPr lang="ru-RU" sz="2500" dirty="0"/>
              <a:t> банку;</a:t>
            </a:r>
          </a:p>
          <a:p>
            <a:pPr fontAlgn="base">
              <a:lnSpc>
                <a:spcPct val="120000"/>
              </a:lnSpc>
              <a:spcBef>
                <a:spcPts val="0"/>
              </a:spcBef>
            </a:pPr>
            <a:r>
              <a:rPr lang="ru-RU" sz="2500" dirty="0"/>
              <a:t>14) вносить </a:t>
            </a:r>
            <a:r>
              <a:rPr lang="ru-RU" sz="2500" dirty="0" err="1"/>
              <a:t>рекомендації</a:t>
            </a:r>
            <a:r>
              <a:rPr lang="ru-RU" sz="2500" dirty="0"/>
              <a:t> </a:t>
            </a:r>
            <a:r>
              <a:rPr lang="ru-RU" sz="2500" dirty="0" err="1"/>
              <a:t>Кабінету</a:t>
            </a:r>
            <a:r>
              <a:rPr lang="ru-RU" sz="2500" dirty="0"/>
              <a:t> </a:t>
            </a:r>
            <a:r>
              <a:rPr lang="ru-RU" sz="2500" dirty="0" err="1"/>
              <a:t>Міністрів</a:t>
            </a:r>
            <a:r>
              <a:rPr lang="ru-RU" sz="2500" dirty="0"/>
              <a:t> </a:t>
            </a:r>
            <a:r>
              <a:rPr lang="ru-RU" sz="2500" dirty="0" err="1"/>
              <a:t>України</a:t>
            </a:r>
            <a:r>
              <a:rPr lang="ru-RU" sz="2500" dirty="0"/>
              <a:t> </a:t>
            </a:r>
            <a:r>
              <a:rPr lang="ru-RU" sz="2500" dirty="0" err="1"/>
              <a:t>стосовно</a:t>
            </a:r>
            <a:r>
              <a:rPr lang="ru-RU" sz="2500" dirty="0"/>
              <a:t> </a:t>
            </a:r>
            <a:r>
              <a:rPr lang="ru-RU" sz="2500" dirty="0" err="1"/>
              <a:t>впливу</a:t>
            </a:r>
            <a:r>
              <a:rPr lang="ru-RU" sz="2500" dirty="0"/>
              <a:t> </a:t>
            </a:r>
            <a:r>
              <a:rPr lang="ru-RU" sz="2500" dirty="0" err="1"/>
              <a:t>політики</a:t>
            </a:r>
            <a:r>
              <a:rPr lang="ru-RU" sz="2500" dirty="0"/>
              <a:t> </a:t>
            </a:r>
            <a:r>
              <a:rPr lang="ru-RU" sz="2500" dirty="0" err="1"/>
              <a:t>державних</a:t>
            </a:r>
            <a:r>
              <a:rPr lang="ru-RU" sz="2500" dirty="0"/>
              <a:t> </a:t>
            </a:r>
            <a:r>
              <a:rPr lang="ru-RU" sz="2500" dirty="0" err="1"/>
              <a:t>запозичень</a:t>
            </a:r>
            <a:r>
              <a:rPr lang="ru-RU" sz="2500" dirty="0"/>
              <a:t> та </a:t>
            </a:r>
            <a:r>
              <a:rPr lang="ru-RU" sz="2500" dirty="0" err="1"/>
              <a:t>податкової</a:t>
            </a:r>
            <a:r>
              <a:rPr lang="ru-RU" sz="2500" dirty="0"/>
              <a:t> </a:t>
            </a:r>
            <a:r>
              <a:rPr lang="ru-RU" sz="2500" dirty="0" err="1"/>
              <a:t>політики</a:t>
            </a:r>
            <a:r>
              <a:rPr lang="ru-RU" sz="2500" dirty="0"/>
              <a:t> на стан </a:t>
            </a:r>
            <a:r>
              <a:rPr lang="ru-RU" sz="2500" dirty="0" err="1"/>
              <a:t>грошово-кредитної</a:t>
            </a:r>
            <a:r>
              <a:rPr lang="ru-RU" sz="2500" dirty="0"/>
              <a:t> </a:t>
            </a:r>
            <a:r>
              <a:rPr lang="ru-RU" sz="2500" dirty="0" err="1"/>
              <a:t>сфери</a:t>
            </a:r>
            <a:r>
              <a:rPr lang="ru-RU" sz="2500" dirty="0"/>
              <a:t> </a:t>
            </a:r>
            <a:r>
              <a:rPr lang="ru-RU" sz="2500" dirty="0" err="1"/>
              <a:t>України</a:t>
            </a:r>
            <a:r>
              <a:rPr lang="ru-RU" sz="2500" dirty="0"/>
              <a:t>;</a:t>
            </a:r>
          </a:p>
          <a:p>
            <a:pPr fontAlgn="base">
              <a:lnSpc>
                <a:spcPct val="120000"/>
              </a:lnSpc>
              <a:spcBef>
                <a:spcPts val="0"/>
              </a:spcBef>
            </a:pPr>
            <a:r>
              <a:rPr lang="ru-RU" sz="2500" dirty="0"/>
              <a:t>15) </a:t>
            </a:r>
            <a:r>
              <a:rPr lang="ru-RU" sz="2500" dirty="0" err="1"/>
              <a:t>затверджує</a:t>
            </a:r>
            <a:r>
              <a:rPr lang="ru-RU" sz="2500" dirty="0"/>
              <a:t> за </a:t>
            </a:r>
            <a:r>
              <a:rPr lang="ru-RU" sz="2500" dirty="0" err="1"/>
              <a:t>поданням</a:t>
            </a:r>
            <a:r>
              <a:rPr lang="ru-RU" sz="2500" dirty="0"/>
              <a:t> </a:t>
            </a:r>
            <a:r>
              <a:rPr lang="ru-RU" sz="2500" dirty="0" err="1"/>
              <a:t>Правління</a:t>
            </a:r>
            <a:r>
              <a:rPr lang="ru-RU" sz="2500" dirty="0"/>
              <a:t> </a:t>
            </a:r>
            <a:r>
              <a:rPr lang="ru-RU" sz="2500" dirty="0" err="1"/>
              <a:t>Національного</a:t>
            </a:r>
            <a:r>
              <a:rPr lang="ru-RU" sz="2500" dirty="0"/>
              <a:t> банку методику </a:t>
            </a:r>
            <a:r>
              <a:rPr lang="ru-RU" sz="2500" dirty="0" err="1"/>
              <a:t>визначення</a:t>
            </a:r>
            <a:r>
              <a:rPr lang="ru-RU" sz="2500" dirty="0"/>
              <a:t> </a:t>
            </a:r>
            <a:r>
              <a:rPr lang="ru-RU" sz="2500" dirty="0" err="1"/>
              <a:t>заробітної</a:t>
            </a:r>
            <a:r>
              <a:rPr lang="ru-RU" sz="2500" dirty="0"/>
              <a:t> плати </a:t>
            </a:r>
            <a:r>
              <a:rPr lang="ru-RU" sz="2500" dirty="0" err="1"/>
              <a:t>Голови</a:t>
            </a:r>
            <a:r>
              <a:rPr lang="ru-RU" sz="2500" dirty="0"/>
              <a:t> </a:t>
            </a:r>
            <a:r>
              <a:rPr lang="ru-RU" sz="2500" dirty="0" err="1"/>
              <a:t>Національного</a:t>
            </a:r>
            <a:r>
              <a:rPr lang="ru-RU" sz="2500" dirty="0"/>
              <a:t> банку та </a:t>
            </a:r>
            <a:r>
              <a:rPr lang="ru-RU" sz="2500" dirty="0" err="1"/>
              <a:t>його</a:t>
            </a:r>
            <a:r>
              <a:rPr lang="ru-RU" sz="2500" dirty="0"/>
              <a:t> </a:t>
            </a:r>
            <a:r>
              <a:rPr lang="ru-RU" sz="2500" dirty="0" err="1"/>
              <a:t>заступників</a:t>
            </a:r>
            <a:r>
              <a:rPr lang="ru-RU" sz="2500" dirty="0"/>
              <a:t>;</a:t>
            </a:r>
          </a:p>
          <a:p>
            <a:pPr fontAlgn="base">
              <a:lnSpc>
                <a:spcPct val="120000"/>
              </a:lnSpc>
              <a:spcBef>
                <a:spcPts val="0"/>
              </a:spcBef>
            </a:pPr>
            <a:r>
              <a:rPr lang="ru-RU" sz="2500" dirty="0"/>
              <a:t>16) </a:t>
            </a:r>
            <a:r>
              <a:rPr lang="ru-RU" sz="2500" dirty="0" err="1"/>
              <a:t>створює</a:t>
            </a:r>
            <a:r>
              <a:rPr lang="ru-RU" sz="2500" dirty="0"/>
              <a:t> </a:t>
            </a:r>
            <a:r>
              <a:rPr lang="ru-RU" sz="2500" dirty="0" err="1"/>
              <a:t>Аудиторський</a:t>
            </a:r>
            <a:r>
              <a:rPr lang="ru-RU" sz="2500" dirty="0"/>
              <a:t> </a:t>
            </a:r>
            <a:r>
              <a:rPr lang="ru-RU" sz="2500" dirty="0" err="1"/>
              <a:t>комітет</a:t>
            </a:r>
            <a:r>
              <a:rPr lang="ru-RU" sz="2500" dirty="0"/>
              <a:t> та </a:t>
            </a:r>
            <a:r>
              <a:rPr lang="ru-RU" sz="2500" dirty="0" err="1"/>
              <a:t>інші</a:t>
            </a:r>
            <a:r>
              <a:rPr lang="ru-RU" sz="2500" dirty="0"/>
              <a:t> </a:t>
            </a:r>
            <a:r>
              <a:rPr lang="ru-RU" sz="2500" dirty="0" err="1"/>
              <a:t>робочі</a:t>
            </a:r>
            <a:r>
              <a:rPr lang="ru-RU" sz="2500" dirty="0"/>
              <a:t> </a:t>
            </a:r>
            <a:r>
              <a:rPr lang="ru-RU" sz="2500" dirty="0" err="1"/>
              <a:t>органи</a:t>
            </a:r>
            <a:r>
              <a:rPr lang="ru-RU" sz="2500" dirty="0"/>
              <a:t> Ради </a:t>
            </a:r>
            <a:r>
              <a:rPr lang="ru-RU" sz="2500" dirty="0" err="1"/>
              <a:t>Національного</a:t>
            </a:r>
            <a:r>
              <a:rPr lang="ru-RU" sz="2500" dirty="0"/>
              <a:t> банку, </a:t>
            </a:r>
            <a:r>
              <a:rPr lang="ru-RU" sz="2500" dirty="0" err="1"/>
              <a:t>визначає</a:t>
            </a:r>
            <a:r>
              <a:rPr lang="ru-RU" sz="2500" dirty="0"/>
              <a:t> </a:t>
            </a:r>
            <a:r>
              <a:rPr lang="ru-RU" sz="2500" dirty="0" err="1"/>
              <a:t>їх</a:t>
            </a:r>
            <a:r>
              <a:rPr lang="ru-RU" sz="2500" dirty="0"/>
              <a:t> склад та </a:t>
            </a:r>
            <a:r>
              <a:rPr lang="ru-RU" sz="2500" dirty="0" err="1"/>
              <a:t>керівників</a:t>
            </a:r>
            <a:r>
              <a:rPr lang="ru-RU" sz="2500" dirty="0"/>
              <a:t>;</a:t>
            </a:r>
          </a:p>
          <a:p>
            <a:pPr fontAlgn="base">
              <a:lnSpc>
                <a:spcPct val="120000"/>
              </a:lnSpc>
              <a:spcBef>
                <a:spcPts val="0"/>
              </a:spcBef>
            </a:pPr>
            <a:r>
              <a:rPr lang="ru-RU" sz="2500" dirty="0"/>
              <a:t>17) </a:t>
            </a:r>
            <a:r>
              <a:rPr lang="ru-RU" sz="2500" dirty="0" err="1"/>
              <a:t>призначає</a:t>
            </a:r>
            <a:r>
              <a:rPr lang="ru-RU" sz="2500" dirty="0"/>
              <a:t> на посаду та </a:t>
            </a:r>
            <a:r>
              <a:rPr lang="ru-RU" sz="2500" dirty="0" err="1"/>
              <a:t>звільняє</a:t>
            </a:r>
            <a:r>
              <a:rPr lang="ru-RU" sz="2500" dirty="0"/>
              <a:t> з посади </a:t>
            </a:r>
            <a:r>
              <a:rPr lang="ru-RU" sz="2500" dirty="0" err="1"/>
              <a:t>керівника</a:t>
            </a:r>
            <a:r>
              <a:rPr lang="ru-RU" sz="2500" dirty="0"/>
              <a:t> </a:t>
            </a:r>
            <a:r>
              <a:rPr lang="ru-RU" sz="2500" dirty="0" err="1"/>
              <a:t>підрозділу</a:t>
            </a:r>
            <a:r>
              <a:rPr lang="ru-RU" sz="2500" dirty="0"/>
              <a:t> </a:t>
            </a:r>
            <a:r>
              <a:rPr lang="ru-RU" sz="2500" dirty="0" err="1"/>
              <a:t>внутрішнього</a:t>
            </a:r>
            <a:r>
              <a:rPr lang="ru-RU" sz="2500" dirty="0"/>
              <a:t> аудиту;</a:t>
            </a:r>
          </a:p>
          <a:p>
            <a:pPr fontAlgn="base">
              <a:lnSpc>
                <a:spcPct val="120000"/>
              </a:lnSpc>
              <a:spcBef>
                <a:spcPts val="0"/>
              </a:spcBef>
            </a:pPr>
            <a:r>
              <a:rPr lang="ru-RU" sz="2500" dirty="0"/>
              <a:t>18) </a:t>
            </a:r>
            <a:r>
              <a:rPr lang="ru-RU" sz="2500" dirty="0" err="1"/>
              <a:t>призначає</a:t>
            </a:r>
            <a:r>
              <a:rPr lang="ru-RU" sz="2500" dirty="0"/>
              <a:t> на посади та </a:t>
            </a:r>
            <a:r>
              <a:rPr lang="ru-RU" sz="2500" dirty="0" err="1"/>
              <a:t>звільняє</a:t>
            </a:r>
            <a:r>
              <a:rPr lang="ru-RU" sz="2500" dirty="0"/>
              <a:t> з посад </a:t>
            </a:r>
            <a:r>
              <a:rPr lang="ru-RU" sz="2500" dirty="0" err="1"/>
              <a:t>першого</a:t>
            </a:r>
            <a:r>
              <a:rPr lang="ru-RU" sz="2500" dirty="0"/>
              <a:t> заступника та </a:t>
            </a:r>
            <a:r>
              <a:rPr lang="ru-RU" sz="2500" dirty="0" err="1"/>
              <a:t>заступників</a:t>
            </a:r>
            <a:r>
              <a:rPr lang="ru-RU" sz="2500" dirty="0"/>
              <a:t> </a:t>
            </a:r>
            <a:r>
              <a:rPr lang="ru-RU" sz="2500" dirty="0" err="1"/>
              <a:t>Голови</a:t>
            </a:r>
            <a:r>
              <a:rPr lang="ru-RU" sz="2500" dirty="0"/>
              <a:t> </a:t>
            </a:r>
            <a:r>
              <a:rPr lang="ru-RU" sz="2500" dirty="0" err="1"/>
              <a:t>Національного</a:t>
            </a:r>
            <a:r>
              <a:rPr lang="ru-RU" sz="2500" dirty="0"/>
              <a:t> банку за </a:t>
            </a:r>
            <a:r>
              <a:rPr lang="ru-RU" sz="2500" dirty="0" err="1"/>
              <a:t>поданням</a:t>
            </a:r>
            <a:r>
              <a:rPr lang="ru-RU" sz="2500" dirty="0"/>
              <a:t> </a:t>
            </a:r>
            <a:r>
              <a:rPr lang="ru-RU" sz="2500" dirty="0" err="1"/>
              <a:t>Голови</a:t>
            </a:r>
            <a:r>
              <a:rPr lang="ru-RU" sz="2500" dirty="0"/>
              <a:t> </a:t>
            </a:r>
            <a:r>
              <a:rPr lang="ru-RU" sz="2500" dirty="0" err="1"/>
              <a:t>Національного</a:t>
            </a:r>
            <a:r>
              <a:rPr lang="ru-RU" sz="2500" dirty="0"/>
              <a:t> банку;</a:t>
            </a:r>
          </a:p>
          <a:p>
            <a:pPr fontAlgn="base">
              <a:lnSpc>
                <a:spcPct val="120000"/>
              </a:lnSpc>
              <a:spcBef>
                <a:spcPts val="0"/>
              </a:spcBef>
            </a:pPr>
            <a:r>
              <a:rPr lang="ru-RU" sz="2500" dirty="0"/>
              <a:t>19) </a:t>
            </a:r>
            <a:r>
              <a:rPr lang="ru-RU" sz="2500" dirty="0" err="1"/>
              <a:t>здійснює</a:t>
            </a:r>
            <a:r>
              <a:rPr lang="ru-RU" sz="2500" dirty="0"/>
              <a:t> </a:t>
            </a:r>
            <a:r>
              <a:rPr lang="ru-RU" sz="2500" dirty="0" err="1"/>
              <a:t>нагляд</a:t>
            </a:r>
            <a:r>
              <a:rPr lang="ru-RU" sz="2500" dirty="0"/>
              <a:t> за </a:t>
            </a:r>
            <a:r>
              <a:rPr lang="ru-RU" sz="2500" dirty="0" err="1"/>
              <a:t>діяльністю</a:t>
            </a:r>
            <a:r>
              <a:rPr lang="ru-RU" sz="2500" dirty="0"/>
              <a:t> </a:t>
            </a:r>
            <a:r>
              <a:rPr lang="ru-RU" sz="2500" dirty="0" err="1"/>
              <a:t>підрозділу</a:t>
            </a:r>
            <a:r>
              <a:rPr lang="ru-RU" sz="2500" dirty="0"/>
              <a:t> </a:t>
            </a:r>
            <a:r>
              <a:rPr lang="ru-RU" sz="2500" dirty="0" err="1"/>
              <a:t>внутрішнього</a:t>
            </a:r>
            <a:r>
              <a:rPr lang="ru-RU" sz="2500" dirty="0"/>
              <a:t> аудиту;</a:t>
            </a:r>
          </a:p>
          <a:p>
            <a:pPr fontAlgn="base">
              <a:lnSpc>
                <a:spcPct val="120000"/>
              </a:lnSpc>
              <a:spcBef>
                <a:spcPts val="0"/>
              </a:spcBef>
            </a:pPr>
            <a:r>
              <a:rPr lang="ru-RU" sz="2500" dirty="0"/>
              <a:t>21) </a:t>
            </a:r>
            <a:r>
              <a:rPr lang="ru-RU" sz="2500" dirty="0" err="1"/>
              <a:t>підтверджує</a:t>
            </a:r>
            <a:r>
              <a:rPr lang="ru-RU" sz="2500" dirty="0"/>
              <a:t> </a:t>
            </a:r>
            <a:r>
              <a:rPr lang="ru-RU" sz="2500" dirty="0" err="1"/>
              <a:t>наявність</a:t>
            </a:r>
            <a:r>
              <a:rPr lang="ru-RU" sz="2500" dirty="0"/>
              <a:t> </a:t>
            </a:r>
            <a:r>
              <a:rPr lang="ru-RU" sz="2500" dirty="0" err="1"/>
              <a:t>або</a:t>
            </a:r>
            <a:r>
              <a:rPr lang="ru-RU" sz="2500" dirty="0"/>
              <a:t> </a:t>
            </a:r>
            <a:r>
              <a:rPr lang="ru-RU" sz="2500" dirty="0" err="1"/>
              <a:t>відсутність</a:t>
            </a:r>
            <a:r>
              <a:rPr lang="ru-RU" sz="2500" dirty="0"/>
              <a:t> </a:t>
            </a:r>
            <a:r>
              <a:rPr lang="ru-RU" sz="2500" dirty="0" err="1"/>
              <a:t>ознак</a:t>
            </a:r>
            <a:r>
              <a:rPr lang="ru-RU" sz="2500" dirty="0"/>
              <a:t> </a:t>
            </a:r>
            <a:r>
              <a:rPr lang="ru-RU" sz="2500" dirty="0" err="1"/>
              <a:t>нестійкого</a:t>
            </a:r>
            <a:r>
              <a:rPr lang="ru-RU" sz="2500" dirty="0"/>
              <a:t> </a:t>
            </a:r>
            <a:r>
              <a:rPr lang="ru-RU" sz="2500" dirty="0" err="1"/>
              <a:t>фінансового</a:t>
            </a:r>
            <a:r>
              <a:rPr lang="ru-RU" sz="2500" dirty="0"/>
              <a:t> стану </a:t>
            </a:r>
            <a:r>
              <a:rPr lang="ru-RU" sz="2500" dirty="0" err="1"/>
              <a:t>банківської</a:t>
            </a:r>
            <a:r>
              <a:rPr lang="ru-RU" sz="2500" dirty="0"/>
              <a:t> </a:t>
            </a:r>
            <a:r>
              <a:rPr lang="ru-RU" sz="2500" dirty="0" err="1"/>
              <a:t>системи</a:t>
            </a:r>
            <a:r>
              <a:rPr lang="ru-RU" sz="2500" dirty="0"/>
              <a:t>, </a:t>
            </a:r>
            <a:r>
              <a:rPr lang="ru-RU" sz="2500" dirty="0" err="1"/>
              <a:t>погіршення</a:t>
            </a:r>
            <a:r>
              <a:rPr lang="ru-RU" sz="2500" dirty="0"/>
              <a:t> стану </a:t>
            </a:r>
            <a:r>
              <a:rPr lang="ru-RU" sz="2500" dirty="0" err="1"/>
              <a:t>платіжного</a:t>
            </a:r>
            <a:r>
              <a:rPr lang="ru-RU" sz="2500" dirty="0"/>
              <a:t> балансу </a:t>
            </a:r>
            <a:r>
              <a:rPr lang="ru-RU" sz="2500" dirty="0" err="1"/>
              <a:t>України</a:t>
            </a:r>
            <a:r>
              <a:rPr lang="ru-RU" sz="2500" dirty="0"/>
              <a:t>, </a:t>
            </a:r>
            <a:r>
              <a:rPr lang="ru-RU" sz="2500" dirty="0" err="1"/>
              <a:t>виникнення</a:t>
            </a:r>
            <a:r>
              <a:rPr lang="ru-RU" sz="2500" dirty="0"/>
              <a:t> </a:t>
            </a:r>
            <a:r>
              <a:rPr lang="ru-RU" sz="2500" dirty="0" err="1"/>
              <a:t>обставин</a:t>
            </a:r>
            <a:r>
              <a:rPr lang="ru-RU" sz="2500" dirty="0"/>
              <a:t>, </a:t>
            </a:r>
            <a:r>
              <a:rPr lang="ru-RU" sz="2500" dirty="0" err="1"/>
              <a:t>що</a:t>
            </a:r>
            <a:r>
              <a:rPr lang="ru-RU" sz="2500" dirty="0"/>
              <a:t> </a:t>
            </a:r>
            <a:r>
              <a:rPr lang="ru-RU" sz="2500" dirty="0" err="1"/>
              <a:t>загрожують</a:t>
            </a:r>
            <a:r>
              <a:rPr lang="ru-RU" sz="2500" dirty="0"/>
              <a:t> </a:t>
            </a:r>
            <a:r>
              <a:rPr lang="ru-RU" sz="2500" dirty="0" err="1"/>
              <a:t>стабільності</a:t>
            </a:r>
            <a:r>
              <a:rPr lang="ru-RU" sz="2500" dirty="0"/>
              <a:t> </a:t>
            </a:r>
            <a:r>
              <a:rPr lang="ru-RU" sz="2500" dirty="0" err="1"/>
              <a:t>банківської</a:t>
            </a:r>
            <a:r>
              <a:rPr lang="ru-RU" sz="2500" dirty="0"/>
              <a:t> та (</a:t>
            </a:r>
            <a:r>
              <a:rPr lang="ru-RU" sz="2500" dirty="0" err="1"/>
              <a:t>або</a:t>
            </a:r>
            <a:r>
              <a:rPr lang="ru-RU" sz="2500" dirty="0"/>
              <a:t>) </a:t>
            </a:r>
            <a:r>
              <a:rPr lang="ru-RU" sz="2500" dirty="0" err="1"/>
              <a:t>фінансової</a:t>
            </a:r>
            <a:r>
              <a:rPr lang="ru-RU" sz="2500" dirty="0"/>
              <a:t> </a:t>
            </a:r>
            <a:r>
              <a:rPr lang="ru-RU" sz="2500" dirty="0" err="1"/>
              <a:t>системи</a:t>
            </a:r>
            <a:r>
              <a:rPr lang="ru-RU" sz="2500" dirty="0"/>
              <a:t> </a:t>
            </a:r>
            <a:r>
              <a:rPr lang="ru-RU" sz="2500" dirty="0" err="1"/>
              <a:t>держави</a:t>
            </a:r>
            <a:r>
              <a:rPr lang="ru-RU" sz="2500" dirty="0"/>
              <a:t>, для </a:t>
            </a:r>
            <a:r>
              <a:rPr lang="ru-RU" sz="2500" dirty="0" err="1"/>
              <a:t>цілей</a:t>
            </a:r>
            <a:r>
              <a:rPr lang="ru-RU" sz="2500" dirty="0"/>
              <a:t> </a:t>
            </a:r>
            <a:r>
              <a:rPr lang="ru-RU" sz="2500" dirty="0" err="1"/>
              <a:t>запровадження</a:t>
            </a:r>
            <a:r>
              <a:rPr lang="ru-RU" sz="2500" dirty="0"/>
              <a:t> та (</a:t>
            </a:r>
            <a:r>
              <a:rPr lang="ru-RU" sz="2500" dirty="0" err="1"/>
              <a:t>або</a:t>
            </a:r>
            <a:r>
              <a:rPr lang="ru-RU" sz="2500" dirty="0"/>
              <a:t>) </a:t>
            </a:r>
            <a:r>
              <a:rPr lang="ru-RU" sz="2500" dirty="0" err="1"/>
              <a:t>подовження</a:t>
            </a:r>
            <a:r>
              <a:rPr lang="ru-RU" sz="2500" dirty="0"/>
              <a:t> строку </a:t>
            </a:r>
            <a:r>
              <a:rPr lang="ru-RU" sz="2500" dirty="0" err="1"/>
              <a:t>дії</a:t>
            </a:r>
            <a:r>
              <a:rPr lang="ru-RU" sz="2500" dirty="0"/>
              <a:t> та (</a:t>
            </a:r>
            <a:r>
              <a:rPr lang="ru-RU" sz="2500" dirty="0" err="1"/>
              <a:t>або</a:t>
            </a:r>
            <a:r>
              <a:rPr lang="ru-RU" sz="2500" dirty="0"/>
              <a:t>) </a:t>
            </a:r>
            <a:r>
              <a:rPr lang="ru-RU" sz="2500" dirty="0" err="1"/>
              <a:t>дострокового</a:t>
            </a:r>
            <a:r>
              <a:rPr lang="ru-RU" sz="2500" dirty="0"/>
              <a:t> </a:t>
            </a:r>
            <a:r>
              <a:rPr lang="ru-RU" sz="2500" dirty="0" err="1"/>
              <a:t>припинення</a:t>
            </a:r>
            <a:r>
              <a:rPr lang="ru-RU" sz="2500" dirty="0"/>
              <a:t> </a:t>
            </a:r>
            <a:r>
              <a:rPr lang="ru-RU" sz="2500" dirty="0" err="1"/>
              <a:t>дії</a:t>
            </a:r>
            <a:r>
              <a:rPr lang="ru-RU" sz="2500" dirty="0"/>
              <a:t> </a:t>
            </a:r>
            <a:r>
              <a:rPr lang="ru-RU" sz="2500" dirty="0" err="1"/>
              <a:t>заходів</a:t>
            </a:r>
            <a:r>
              <a:rPr lang="ru-RU" sz="2500" dirty="0"/>
              <a:t> </a:t>
            </a:r>
            <a:r>
              <a:rPr lang="ru-RU" sz="2500" dirty="0" err="1"/>
              <a:t>захисту</a:t>
            </a:r>
            <a:r>
              <a:rPr lang="ru-RU" sz="2500" dirty="0"/>
              <a:t> </a:t>
            </a:r>
            <a:r>
              <a:rPr lang="ru-RU" sz="2500" dirty="0" err="1"/>
              <a:t>відповідно</a:t>
            </a:r>
            <a:r>
              <a:rPr lang="ru-RU" sz="2500" dirty="0"/>
              <a:t> до </a:t>
            </a:r>
            <a:r>
              <a:rPr lang="ru-RU" sz="2500" dirty="0" err="1"/>
              <a:t>статті</a:t>
            </a:r>
            <a:r>
              <a:rPr lang="ru-RU" sz="2500" dirty="0"/>
              <a:t> 12 Закону </a:t>
            </a:r>
            <a:r>
              <a:rPr lang="ru-RU" sz="2500" dirty="0" err="1"/>
              <a:t>України</a:t>
            </a:r>
            <a:r>
              <a:rPr lang="ru-RU" sz="2500" dirty="0"/>
              <a:t> "Про валюту і </a:t>
            </a:r>
            <a:r>
              <a:rPr lang="ru-RU" sz="2500" dirty="0" err="1"/>
              <a:t>валютні</a:t>
            </a:r>
            <a:r>
              <a:rPr lang="ru-RU" sz="2500" dirty="0"/>
              <a:t> </a:t>
            </a:r>
            <a:r>
              <a:rPr lang="ru-RU" sz="2500" dirty="0" err="1"/>
              <a:t>операції</a:t>
            </a:r>
            <a:r>
              <a:rPr lang="ru-RU" sz="2500" dirty="0" smtClean="0"/>
              <a:t>".</a:t>
            </a:r>
            <a:endParaRPr lang="uk-UA" sz="2500" dirty="0"/>
          </a:p>
        </p:txBody>
      </p:sp>
    </p:spTree>
    <p:extLst>
      <p:ext uri="{BB962C8B-B14F-4D97-AF65-F5344CB8AC3E}">
        <p14:creationId xmlns:p14="http://schemas.microsoft.com/office/powerpoint/2010/main" val="16621083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1"/>
          <p:cNvPicPr>
            <a:picLocks noGrp="1" noChangeAspect="1"/>
          </p:cNvPicPr>
          <p:nvPr>
            <p:ph idx="1"/>
          </p:nvPr>
        </p:nvPicPr>
        <p:blipFill rotWithShape="1">
          <a:blip r:embed="rId2"/>
          <a:srcRect l="2422" t="12866" r="3787" b="5533"/>
          <a:stretch/>
        </p:blipFill>
        <p:spPr>
          <a:xfrm>
            <a:off x="292700" y="245660"/>
            <a:ext cx="11746404" cy="6332561"/>
          </a:xfrm>
          <a:prstGeom prst="rect">
            <a:avLst/>
          </a:prstGeom>
        </p:spPr>
      </p:pic>
    </p:spTree>
    <p:extLst>
      <p:ext uri="{BB962C8B-B14F-4D97-AF65-F5344CB8AC3E}">
        <p14:creationId xmlns:p14="http://schemas.microsoft.com/office/powerpoint/2010/main" val="2540994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6656" y="350520"/>
            <a:ext cx="10753725" cy="5654040"/>
          </a:xfrm>
        </p:spPr>
        <p:txBody>
          <a:bodyPr>
            <a:normAutofit/>
          </a:bodyPr>
          <a:lstStyle/>
          <a:p>
            <a:pPr fontAlgn="base"/>
            <a:r>
              <a:rPr lang="ru-RU" dirty="0" err="1"/>
              <a:t>Пруденційний</a:t>
            </a:r>
            <a:r>
              <a:rPr lang="ru-RU" dirty="0"/>
              <a:t> </a:t>
            </a:r>
            <a:r>
              <a:rPr lang="ru-RU" dirty="0" err="1" smtClean="0"/>
              <a:t>нагляд</a:t>
            </a:r>
            <a:r>
              <a:rPr lang="ru-RU" dirty="0" smtClean="0"/>
              <a:t> </a:t>
            </a:r>
            <a:r>
              <a:rPr lang="ru-RU" dirty="0" err="1" smtClean="0"/>
              <a:t>включає</a:t>
            </a:r>
            <a:r>
              <a:rPr lang="ru-RU" dirty="0" smtClean="0"/>
              <a:t>:</a:t>
            </a:r>
            <a:endParaRPr lang="ru-RU" dirty="0"/>
          </a:p>
          <a:p>
            <a:pPr fontAlgn="base"/>
            <a:r>
              <a:rPr lang="ru-RU" dirty="0"/>
              <a:t>Департамент </a:t>
            </a:r>
            <a:r>
              <a:rPr lang="ru-RU" dirty="0" err="1"/>
              <a:t>банківського</a:t>
            </a:r>
            <a:r>
              <a:rPr lang="ru-RU" dirty="0"/>
              <a:t> </a:t>
            </a:r>
            <a:r>
              <a:rPr lang="ru-RU" dirty="0" err="1"/>
              <a:t>нагляду</a:t>
            </a:r>
            <a:endParaRPr lang="ru-RU" dirty="0"/>
          </a:p>
          <a:p>
            <a:pPr fontAlgn="base"/>
            <a:r>
              <a:rPr lang="ru-RU" dirty="0"/>
              <a:t>Департамент </a:t>
            </a:r>
            <a:r>
              <a:rPr lang="ru-RU" dirty="0" err="1"/>
              <a:t>нагляду</a:t>
            </a:r>
            <a:r>
              <a:rPr lang="ru-RU" dirty="0"/>
              <a:t> за ринком </a:t>
            </a:r>
            <a:r>
              <a:rPr lang="ru-RU" dirty="0" err="1"/>
              <a:t>небанківських</a:t>
            </a:r>
            <a:r>
              <a:rPr lang="ru-RU" dirty="0"/>
              <a:t> </a:t>
            </a:r>
            <a:r>
              <a:rPr lang="ru-RU" dirty="0" err="1"/>
              <a:t>фінансових</a:t>
            </a:r>
            <a:r>
              <a:rPr lang="ru-RU" dirty="0"/>
              <a:t> </a:t>
            </a:r>
            <a:r>
              <a:rPr lang="ru-RU" dirty="0" err="1"/>
              <a:t>послуг</a:t>
            </a:r>
            <a:endParaRPr lang="ru-RU" dirty="0"/>
          </a:p>
          <a:p>
            <a:pPr fontAlgn="base"/>
            <a:r>
              <a:rPr lang="ru-RU" dirty="0"/>
              <a:t>Департамент </a:t>
            </a:r>
            <a:r>
              <a:rPr lang="ru-RU" dirty="0" err="1"/>
              <a:t>інспектування</a:t>
            </a:r>
            <a:endParaRPr lang="ru-RU" dirty="0"/>
          </a:p>
          <a:p>
            <a:pPr fontAlgn="base"/>
            <a:r>
              <a:rPr lang="ru-RU" dirty="0"/>
              <a:t>Департамент </a:t>
            </a:r>
            <a:r>
              <a:rPr lang="ru-RU" dirty="0" err="1"/>
              <a:t>ліцензування</a:t>
            </a:r>
            <a:endParaRPr lang="ru-RU" dirty="0"/>
          </a:p>
          <a:p>
            <a:pPr fontAlgn="base"/>
            <a:r>
              <a:rPr lang="ru-RU" dirty="0"/>
              <a:t>Департамент </a:t>
            </a:r>
            <a:r>
              <a:rPr lang="ru-RU" dirty="0" err="1"/>
              <a:t>фінансового</a:t>
            </a:r>
            <a:r>
              <a:rPr lang="ru-RU" dirty="0"/>
              <a:t> </a:t>
            </a:r>
            <a:r>
              <a:rPr lang="ru-RU" dirty="0" err="1"/>
              <a:t>моніторингу</a:t>
            </a:r>
            <a:endParaRPr lang="ru-RU" dirty="0"/>
          </a:p>
          <a:p>
            <a:endParaRPr lang="uk-UA" dirty="0"/>
          </a:p>
        </p:txBody>
      </p:sp>
    </p:spTree>
    <p:extLst>
      <p:ext uri="{BB962C8B-B14F-4D97-AF65-F5344CB8AC3E}">
        <p14:creationId xmlns:p14="http://schemas.microsoft.com/office/powerpoint/2010/main" val="31029800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6656" y="350520"/>
            <a:ext cx="10753725" cy="5654040"/>
          </a:xfrm>
        </p:spPr>
        <p:txBody>
          <a:bodyPr>
            <a:normAutofit fontScale="70000" lnSpcReduction="20000"/>
          </a:bodyPr>
          <a:lstStyle/>
          <a:p>
            <a:r>
              <a:rPr lang="ru-RU" dirty="0"/>
              <a:t>Департамент </a:t>
            </a:r>
            <a:r>
              <a:rPr lang="ru-RU" dirty="0" err="1"/>
              <a:t>банківського</a:t>
            </a:r>
            <a:r>
              <a:rPr lang="ru-RU" dirty="0"/>
              <a:t> </a:t>
            </a:r>
            <a:r>
              <a:rPr lang="ru-RU" dirty="0" err="1"/>
              <a:t>нагляду</a:t>
            </a:r>
            <a:r>
              <a:rPr lang="ru-RU" dirty="0"/>
              <a:t> </a:t>
            </a:r>
            <a:r>
              <a:rPr lang="ru-RU" dirty="0" err="1"/>
              <a:t>основні</a:t>
            </a:r>
            <a:r>
              <a:rPr lang="ru-RU" dirty="0"/>
              <a:t> </a:t>
            </a:r>
            <a:r>
              <a:rPr lang="ru-RU" dirty="0" err="1"/>
              <a:t>функції</a:t>
            </a:r>
            <a:r>
              <a:rPr lang="ru-RU" dirty="0"/>
              <a:t>:</a:t>
            </a:r>
          </a:p>
          <a:p>
            <a:pPr fontAlgn="base"/>
            <a:r>
              <a:rPr lang="ru-RU" dirty="0" err="1"/>
              <a:t>здійснення</a:t>
            </a:r>
            <a:r>
              <a:rPr lang="ru-RU" dirty="0"/>
              <a:t> </a:t>
            </a:r>
            <a:r>
              <a:rPr lang="ru-RU" dirty="0" err="1"/>
              <a:t>ефективного</a:t>
            </a:r>
            <a:r>
              <a:rPr lang="ru-RU" dirty="0"/>
              <a:t> </a:t>
            </a:r>
            <a:r>
              <a:rPr lang="ru-RU" dirty="0" err="1"/>
              <a:t>безвиїзного</a:t>
            </a:r>
            <a:r>
              <a:rPr lang="ru-RU" dirty="0"/>
              <a:t> </a:t>
            </a:r>
            <a:r>
              <a:rPr lang="ru-RU" dirty="0" err="1"/>
              <a:t>банківського</a:t>
            </a:r>
            <a:r>
              <a:rPr lang="ru-RU" dirty="0"/>
              <a:t> </a:t>
            </a:r>
            <a:r>
              <a:rPr lang="ru-RU" dirty="0" err="1"/>
              <a:t>нагляду</a:t>
            </a:r>
            <a:r>
              <a:rPr lang="ru-RU" dirty="0"/>
              <a:t> на </a:t>
            </a:r>
            <a:r>
              <a:rPr lang="ru-RU" dirty="0" err="1"/>
              <a:t>індивідуальній</a:t>
            </a:r>
            <a:r>
              <a:rPr lang="ru-RU" dirty="0"/>
              <a:t> та </a:t>
            </a:r>
            <a:r>
              <a:rPr lang="ru-RU" dirty="0" err="1"/>
              <a:t>консолідованій</a:t>
            </a:r>
            <a:r>
              <a:rPr lang="ru-RU" dirty="0"/>
              <a:t> </a:t>
            </a:r>
            <a:r>
              <a:rPr lang="ru-RU" dirty="0" err="1"/>
              <a:t>основі</a:t>
            </a:r>
            <a:r>
              <a:rPr lang="ru-RU" dirty="0"/>
              <a:t> за </a:t>
            </a:r>
            <a:r>
              <a:rPr lang="ru-RU" dirty="0" err="1"/>
              <a:t>дотриманням</a:t>
            </a:r>
            <a:r>
              <a:rPr lang="ru-RU" dirty="0"/>
              <a:t> банками </a:t>
            </a:r>
            <a:r>
              <a:rPr lang="ru-RU" dirty="0" err="1"/>
              <a:t>України</a:t>
            </a:r>
            <a:r>
              <a:rPr lang="ru-RU" dirty="0"/>
              <a:t>, </a:t>
            </a:r>
            <a:r>
              <a:rPr lang="ru-RU" dirty="0" err="1"/>
              <a:t>філіями</a:t>
            </a:r>
            <a:r>
              <a:rPr lang="ru-RU" dirty="0"/>
              <a:t> </a:t>
            </a:r>
            <a:r>
              <a:rPr lang="ru-RU" dirty="0" err="1"/>
              <a:t>іноземних</a:t>
            </a:r>
            <a:r>
              <a:rPr lang="ru-RU" dirty="0"/>
              <a:t> </a:t>
            </a:r>
            <a:r>
              <a:rPr lang="ru-RU" dirty="0" err="1"/>
              <a:t>банків</a:t>
            </a:r>
            <a:r>
              <a:rPr lang="ru-RU" dirty="0"/>
              <a:t> в </a:t>
            </a:r>
            <a:r>
              <a:rPr lang="ru-RU" dirty="0" err="1"/>
              <a:t>Україні</a:t>
            </a:r>
            <a:r>
              <a:rPr lang="ru-RU" dirty="0"/>
              <a:t> (</a:t>
            </a:r>
            <a:r>
              <a:rPr lang="ru-RU" dirty="0" err="1"/>
              <a:t>далі</a:t>
            </a:r>
            <a:r>
              <a:rPr lang="ru-RU" dirty="0"/>
              <a:t> – банки), </a:t>
            </a:r>
            <a:r>
              <a:rPr lang="ru-RU" dirty="0" err="1"/>
              <a:t>банківськими</a:t>
            </a:r>
            <a:r>
              <a:rPr lang="ru-RU" dirty="0"/>
              <a:t> </a:t>
            </a:r>
            <a:r>
              <a:rPr lang="ru-RU" dirty="0" err="1"/>
              <a:t>групами</a:t>
            </a:r>
            <a:r>
              <a:rPr lang="ru-RU" dirty="0"/>
              <a:t>, </a:t>
            </a:r>
            <a:r>
              <a:rPr lang="ru-RU" dirty="0" err="1"/>
              <a:t>іншими</a:t>
            </a:r>
            <a:r>
              <a:rPr lang="ru-RU" dirty="0"/>
              <a:t> особами, </a:t>
            </a:r>
            <a:r>
              <a:rPr lang="ru-RU" dirty="0" err="1"/>
              <a:t>які</a:t>
            </a:r>
            <a:r>
              <a:rPr lang="ru-RU" dirty="0"/>
              <a:t> </a:t>
            </a:r>
            <a:r>
              <a:rPr lang="ru-RU" dirty="0" err="1"/>
              <a:t>охоплюються</a:t>
            </a:r>
            <a:r>
              <a:rPr lang="ru-RU" dirty="0"/>
              <a:t> </a:t>
            </a:r>
            <a:r>
              <a:rPr lang="ru-RU" dirty="0" err="1"/>
              <a:t>наглядовою</a:t>
            </a:r>
            <a:r>
              <a:rPr lang="ru-RU" dirty="0"/>
              <a:t> </a:t>
            </a:r>
            <a:r>
              <a:rPr lang="ru-RU" dirty="0" err="1"/>
              <a:t>діяльністю</a:t>
            </a:r>
            <a:r>
              <a:rPr lang="ru-RU" dirty="0"/>
              <a:t> НБУ </a:t>
            </a:r>
            <a:r>
              <a:rPr lang="ru-RU" dirty="0" err="1"/>
              <a:t>відповідно</a:t>
            </a:r>
            <a:r>
              <a:rPr lang="ru-RU" dirty="0"/>
              <a:t> до Закону про банки, </a:t>
            </a:r>
            <a:r>
              <a:rPr lang="ru-RU" dirty="0" err="1"/>
              <a:t>банківського</a:t>
            </a:r>
            <a:r>
              <a:rPr lang="ru-RU" dirty="0"/>
              <a:t> </a:t>
            </a:r>
            <a:r>
              <a:rPr lang="ru-RU" dirty="0" err="1"/>
              <a:t>законодавства</a:t>
            </a:r>
            <a:r>
              <a:rPr lang="ru-RU" dirty="0"/>
              <a:t>, нормативно-</a:t>
            </a:r>
            <a:r>
              <a:rPr lang="ru-RU" dirty="0" err="1"/>
              <a:t>правових</a:t>
            </a:r>
            <a:r>
              <a:rPr lang="ru-RU" dirty="0"/>
              <a:t> </a:t>
            </a:r>
            <a:r>
              <a:rPr lang="ru-RU" dirty="0" err="1"/>
              <a:t>актів</a:t>
            </a:r>
            <a:r>
              <a:rPr lang="ru-RU" dirty="0"/>
              <a:t> НБУ, </a:t>
            </a:r>
            <a:r>
              <a:rPr lang="ru-RU" dirty="0" err="1"/>
              <a:t>установлених</a:t>
            </a:r>
            <a:r>
              <a:rPr lang="ru-RU" dirty="0"/>
              <a:t> </a:t>
            </a:r>
            <a:r>
              <a:rPr lang="ru-RU" dirty="0" err="1"/>
              <a:t>економічних</a:t>
            </a:r>
            <a:r>
              <a:rPr lang="ru-RU" dirty="0"/>
              <a:t> </a:t>
            </a:r>
            <a:r>
              <a:rPr lang="ru-RU" dirty="0" err="1"/>
              <a:t>нормативів</a:t>
            </a:r>
            <a:r>
              <a:rPr lang="ru-RU" dirty="0"/>
              <a:t> з метою </a:t>
            </a:r>
            <a:r>
              <a:rPr lang="ru-RU" dirty="0" err="1"/>
              <a:t>забезпечення</a:t>
            </a:r>
            <a:r>
              <a:rPr lang="ru-RU" dirty="0"/>
              <a:t> </a:t>
            </a:r>
            <a:r>
              <a:rPr lang="ru-RU" dirty="0" err="1"/>
              <a:t>стабільності</a:t>
            </a:r>
            <a:r>
              <a:rPr lang="ru-RU" dirty="0"/>
              <a:t> </a:t>
            </a:r>
            <a:r>
              <a:rPr lang="ru-RU" dirty="0" err="1"/>
              <a:t>банківської</a:t>
            </a:r>
            <a:r>
              <a:rPr lang="ru-RU" dirty="0"/>
              <a:t> </a:t>
            </a:r>
            <a:r>
              <a:rPr lang="ru-RU" dirty="0" err="1"/>
              <a:t>системи</a:t>
            </a:r>
            <a:r>
              <a:rPr lang="ru-RU" dirty="0"/>
              <a:t> та </a:t>
            </a:r>
            <a:r>
              <a:rPr lang="ru-RU" dirty="0" err="1"/>
              <a:t>захисту</a:t>
            </a:r>
            <a:r>
              <a:rPr lang="ru-RU" dirty="0"/>
              <a:t> </a:t>
            </a:r>
            <a:r>
              <a:rPr lang="ru-RU" dirty="0" err="1"/>
              <a:t>інтересів</a:t>
            </a:r>
            <a:r>
              <a:rPr lang="ru-RU" dirty="0"/>
              <a:t> </a:t>
            </a:r>
            <a:r>
              <a:rPr lang="ru-RU" dirty="0" err="1"/>
              <a:t>вкладників</a:t>
            </a:r>
            <a:r>
              <a:rPr lang="ru-RU" dirty="0"/>
              <a:t> і </a:t>
            </a:r>
            <a:r>
              <a:rPr lang="ru-RU" dirty="0" err="1"/>
              <a:t>кредиторів</a:t>
            </a:r>
            <a:r>
              <a:rPr lang="ru-RU" dirty="0"/>
              <a:t> банку;</a:t>
            </a:r>
          </a:p>
          <a:p>
            <a:pPr fontAlgn="base"/>
            <a:r>
              <a:rPr lang="ru-RU" dirty="0" err="1"/>
              <a:t>оперативне</a:t>
            </a:r>
            <a:r>
              <a:rPr lang="ru-RU" dirty="0"/>
              <a:t> </a:t>
            </a:r>
            <a:r>
              <a:rPr lang="ru-RU" dirty="0" err="1"/>
              <a:t>реагування</a:t>
            </a:r>
            <a:r>
              <a:rPr lang="ru-RU" dirty="0"/>
              <a:t> на </a:t>
            </a:r>
            <a:r>
              <a:rPr lang="ru-RU" dirty="0" err="1"/>
              <a:t>факти</a:t>
            </a:r>
            <a:r>
              <a:rPr lang="ru-RU" dirty="0"/>
              <a:t> </a:t>
            </a:r>
            <a:r>
              <a:rPr lang="ru-RU" dirty="0" err="1"/>
              <a:t>порушення</a:t>
            </a:r>
            <a:r>
              <a:rPr lang="ru-RU" dirty="0"/>
              <a:t> банками, </a:t>
            </a:r>
            <a:r>
              <a:rPr lang="ru-RU" dirty="0" err="1"/>
              <a:t>банківськими</a:t>
            </a:r>
            <a:r>
              <a:rPr lang="ru-RU" dirty="0"/>
              <a:t> </a:t>
            </a:r>
            <a:r>
              <a:rPr lang="ru-RU" dirty="0" err="1"/>
              <a:t>групами</a:t>
            </a:r>
            <a:r>
              <a:rPr lang="ru-RU" dirty="0"/>
              <a:t> </a:t>
            </a:r>
            <a:r>
              <a:rPr lang="ru-RU" dirty="0" err="1"/>
              <a:t>або</a:t>
            </a:r>
            <a:r>
              <a:rPr lang="ru-RU" dirty="0"/>
              <a:t> </a:t>
            </a:r>
            <a:r>
              <a:rPr lang="ru-RU" dirty="0" err="1"/>
              <a:t>іншими</a:t>
            </a:r>
            <a:r>
              <a:rPr lang="ru-RU" dirty="0"/>
              <a:t> особами, </a:t>
            </a:r>
            <a:r>
              <a:rPr lang="ru-RU" dirty="0" err="1"/>
              <a:t>які</a:t>
            </a:r>
            <a:r>
              <a:rPr lang="ru-RU" dirty="0"/>
              <a:t> </a:t>
            </a:r>
            <a:r>
              <a:rPr lang="ru-RU" dirty="0" err="1"/>
              <a:t>можуть</a:t>
            </a:r>
            <a:r>
              <a:rPr lang="ru-RU" dirty="0"/>
              <a:t> бути </a:t>
            </a:r>
            <a:r>
              <a:rPr lang="ru-RU" dirty="0" err="1"/>
              <a:t>об’єктами</a:t>
            </a:r>
            <a:r>
              <a:rPr lang="ru-RU" dirty="0"/>
              <a:t> </a:t>
            </a:r>
            <a:r>
              <a:rPr lang="ru-RU" dirty="0" err="1"/>
              <a:t>перевірки</a:t>
            </a:r>
            <a:r>
              <a:rPr lang="ru-RU" dirty="0"/>
              <a:t> НБУ </a:t>
            </a:r>
            <a:r>
              <a:rPr lang="ru-RU" dirty="0" err="1"/>
              <a:t>відповідно</a:t>
            </a:r>
            <a:r>
              <a:rPr lang="ru-RU" dirty="0"/>
              <a:t> до Закону про банки, </a:t>
            </a:r>
            <a:r>
              <a:rPr lang="ru-RU" dirty="0" err="1"/>
              <a:t>банківського</a:t>
            </a:r>
            <a:r>
              <a:rPr lang="ru-RU" dirty="0"/>
              <a:t> </a:t>
            </a:r>
            <a:r>
              <a:rPr lang="ru-RU" dirty="0" err="1"/>
              <a:t>законодавства</a:t>
            </a:r>
            <a:r>
              <a:rPr lang="ru-RU" dirty="0"/>
              <a:t>, </a:t>
            </a:r>
            <a:r>
              <a:rPr lang="ru-RU" dirty="0" err="1"/>
              <a:t>вимог</a:t>
            </a:r>
            <a:r>
              <a:rPr lang="ru-RU" dirty="0"/>
              <a:t> нормативно-</a:t>
            </a:r>
            <a:r>
              <a:rPr lang="ru-RU" dirty="0" err="1"/>
              <a:t>правових</a:t>
            </a:r>
            <a:r>
              <a:rPr lang="ru-RU" dirty="0"/>
              <a:t> </a:t>
            </a:r>
            <a:r>
              <a:rPr lang="ru-RU" dirty="0" err="1"/>
              <a:t>актів</a:t>
            </a:r>
            <a:r>
              <a:rPr lang="ru-RU" dirty="0"/>
              <a:t> НБУ, </a:t>
            </a:r>
            <a:r>
              <a:rPr lang="ru-RU" dirty="0" err="1"/>
              <a:t>здійснення</a:t>
            </a:r>
            <a:r>
              <a:rPr lang="ru-RU" dirty="0"/>
              <a:t> </a:t>
            </a:r>
            <a:r>
              <a:rPr lang="ru-RU" dirty="0" err="1"/>
              <a:t>ризикової</a:t>
            </a:r>
            <a:r>
              <a:rPr lang="ru-RU" dirty="0"/>
              <a:t> </a:t>
            </a:r>
            <a:r>
              <a:rPr lang="ru-RU" dirty="0" err="1"/>
              <a:t>діяльності</a:t>
            </a:r>
            <a:r>
              <a:rPr lang="ru-RU" dirty="0"/>
              <a:t>, яка </a:t>
            </a:r>
            <a:r>
              <a:rPr lang="ru-RU" dirty="0" err="1"/>
              <a:t>загрожує</a:t>
            </a:r>
            <a:r>
              <a:rPr lang="ru-RU" dirty="0"/>
              <a:t> </a:t>
            </a:r>
            <a:r>
              <a:rPr lang="ru-RU" dirty="0" err="1"/>
              <a:t>інтересам</a:t>
            </a:r>
            <a:r>
              <a:rPr lang="ru-RU" dirty="0"/>
              <a:t> </a:t>
            </a:r>
            <a:r>
              <a:rPr lang="ru-RU" dirty="0" err="1"/>
              <a:t>вкладників</a:t>
            </a:r>
            <a:r>
              <a:rPr lang="ru-RU" dirty="0"/>
              <a:t> </a:t>
            </a:r>
            <a:r>
              <a:rPr lang="ru-RU" dirty="0" err="1"/>
              <a:t>чи</a:t>
            </a:r>
            <a:r>
              <a:rPr lang="ru-RU" dirty="0"/>
              <a:t> </a:t>
            </a:r>
            <a:r>
              <a:rPr lang="ru-RU" dirty="0" err="1"/>
              <a:t>інших</a:t>
            </a:r>
            <a:r>
              <a:rPr lang="ru-RU" dirty="0"/>
              <a:t> </a:t>
            </a:r>
            <a:r>
              <a:rPr lang="ru-RU" dirty="0" err="1"/>
              <a:t>кредиторів</a:t>
            </a:r>
            <a:r>
              <a:rPr lang="ru-RU" dirty="0"/>
              <a:t> </a:t>
            </a:r>
            <a:r>
              <a:rPr lang="ru-RU" dirty="0" err="1"/>
              <a:t>банків</a:t>
            </a:r>
            <a:r>
              <a:rPr lang="ru-RU" dirty="0"/>
              <a:t>, та </a:t>
            </a:r>
            <a:r>
              <a:rPr lang="ru-RU" dirty="0" err="1"/>
              <a:t>застосування</a:t>
            </a:r>
            <a:r>
              <a:rPr lang="ru-RU" dirty="0"/>
              <a:t> </a:t>
            </a:r>
            <a:r>
              <a:rPr lang="ru-RU" dirty="0" err="1"/>
              <a:t>адекватних</a:t>
            </a:r>
            <a:r>
              <a:rPr lang="ru-RU" dirty="0"/>
              <a:t> </a:t>
            </a:r>
            <a:r>
              <a:rPr lang="ru-RU" dirty="0" err="1"/>
              <a:t>заходів</a:t>
            </a:r>
            <a:r>
              <a:rPr lang="ru-RU" dirty="0"/>
              <a:t> </a:t>
            </a:r>
            <a:r>
              <a:rPr lang="ru-RU" dirty="0" err="1"/>
              <a:t>впливу</a:t>
            </a:r>
            <a:r>
              <a:rPr lang="ru-RU" dirty="0"/>
              <a:t> </a:t>
            </a:r>
            <a:r>
              <a:rPr lang="ru-RU" dirty="0" err="1"/>
              <a:t>відповідно</a:t>
            </a:r>
            <a:r>
              <a:rPr lang="ru-RU" dirty="0"/>
              <a:t> до </a:t>
            </a:r>
            <a:r>
              <a:rPr lang="ru-RU" dirty="0" err="1"/>
              <a:t>законодавства</a:t>
            </a:r>
            <a:r>
              <a:rPr lang="ru-RU" dirty="0"/>
              <a:t> </a:t>
            </a:r>
            <a:r>
              <a:rPr lang="ru-RU" dirty="0" err="1"/>
              <a:t>України</a:t>
            </a:r>
            <a:r>
              <a:rPr lang="ru-RU" dirty="0"/>
              <a:t> з метою </a:t>
            </a:r>
            <a:r>
              <a:rPr lang="ru-RU" dirty="0" err="1"/>
              <a:t>недопущення</a:t>
            </a:r>
            <a:r>
              <a:rPr lang="ru-RU" dirty="0"/>
              <a:t> </a:t>
            </a:r>
            <a:r>
              <a:rPr lang="ru-RU" dirty="0" err="1"/>
              <a:t>погіршення</a:t>
            </a:r>
            <a:r>
              <a:rPr lang="ru-RU" dirty="0"/>
              <a:t> </a:t>
            </a:r>
            <a:r>
              <a:rPr lang="ru-RU" dirty="0" err="1"/>
              <a:t>фінансового</a:t>
            </a:r>
            <a:r>
              <a:rPr lang="ru-RU" dirty="0"/>
              <a:t> стану </a:t>
            </a:r>
            <a:r>
              <a:rPr lang="ru-RU" dirty="0" err="1"/>
              <a:t>банків</a:t>
            </a:r>
            <a:r>
              <a:rPr lang="ru-RU" dirty="0"/>
              <a:t> та </a:t>
            </a:r>
            <a:r>
              <a:rPr lang="ru-RU" dirty="0" err="1"/>
              <a:t>зменшення</a:t>
            </a:r>
            <a:r>
              <a:rPr lang="ru-RU" dirty="0"/>
              <a:t> </a:t>
            </a:r>
            <a:r>
              <a:rPr lang="ru-RU" dirty="0" err="1"/>
              <a:t>наявних</a:t>
            </a:r>
            <a:r>
              <a:rPr lang="ru-RU" dirty="0"/>
              <a:t> </a:t>
            </a:r>
            <a:r>
              <a:rPr lang="ru-RU" dirty="0" err="1"/>
              <a:t>ризиків</a:t>
            </a:r>
            <a:r>
              <a:rPr lang="ru-RU" dirty="0"/>
              <a:t>, </a:t>
            </a:r>
            <a:r>
              <a:rPr lang="ru-RU" dirty="0" err="1"/>
              <a:t>захисту</a:t>
            </a:r>
            <a:r>
              <a:rPr lang="ru-RU" dirty="0"/>
              <a:t> </a:t>
            </a:r>
            <a:r>
              <a:rPr lang="ru-RU" dirty="0" err="1"/>
              <a:t>інтересів</a:t>
            </a:r>
            <a:r>
              <a:rPr lang="ru-RU" dirty="0"/>
              <a:t> </a:t>
            </a:r>
            <a:r>
              <a:rPr lang="ru-RU" dirty="0" err="1"/>
              <a:t>вкладників</a:t>
            </a:r>
            <a:r>
              <a:rPr lang="ru-RU" dirty="0"/>
              <a:t> та </a:t>
            </a:r>
            <a:r>
              <a:rPr lang="ru-RU" dirty="0" err="1"/>
              <a:t>інших</a:t>
            </a:r>
            <a:r>
              <a:rPr lang="ru-RU" dirty="0"/>
              <a:t> </a:t>
            </a:r>
            <a:r>
              <a:rPr lang="ru-RU" dirty="0" err="1"/>
              <a:t>кредиторів</a:t>
            </a:r>
            <a:r>
              <a:rPr lang="ru-RU" dirty="0"/>
              <a:t> </a:t>
            </a:r>
            <a:r>
              <a:rPr lang="ru-RU" dirty="0" err="1"/>
              <a:t>банків</a:t>
            </a:r>
            <a:r>
              <a:rPr lang="ru-RU" dirty="0"/>
              <a:t>;</a:t>
            </a:r>
          </a:p>
          <a:p>
            <a:pPr fontAlgn="base"/>
            <a:r>
              <a:rPr lang="ru-RU" dirty="0" err="1"/>
              <a:t>здійснення</a:t>
            </a:r>
            <a:r>
              <a:rPr lang="ru-RU" dirty="0"/>
              <a:t> поточного </a:t>
            </a:r>
            <a:r>
              <a:rPr lang="ru-RU" dirty="0" err="1"/>
              <a:t>моніторингу</a:t>
            </a:r>
            <a:r>
              <a:rPr lang="ru-RU" dirty="0"/>
              <a:t> </a:t>
            </a:r>
            <a:r>
              <a:rPr lang="ru-RU" dirty="0" err="1"/>
              <a:t>фінансового</a:t>
            </a:r>
            <a:r>
              <a:rPr lang="ru-RU" dirty="0"/>
              <a:t> стану </a:t>
            </a:r>
            <a:r>
              <a:rPr lang="ru-RU" dirty="0" err="1"/>
              <a:t>банків</a:t>
            </a:r>
            <a:r>
              <a:rPr lang="ru-RU" dirty="0"/>
              <a:t> та </a:t>
            </a:r>
            <a:r>
              <a:rPr lang="ru-RU" dirty="0" err="1"/>
              <a:t>показників</a:t>
            </a:r>
            <a:r>
              <a:rPr lang="ru-RU" dirty="0"/>
              <a:t> </a:t>
            </a:r>
            <a:r>
              <a:rPr lang="ru-RU" dirty="0" err="1"/>
              <a:t>банківських</a:t>
            </a:r>
            <a:r>
              <a:rPr lang="ru-RU" dirty="0"/>
              <a:t> </a:t>
            </a:r>
            <a:r>
              <a:rPr lang="ru-RU" dirty="0" err="1"/>
              <a:t>груп</a:t>
            </a:r>
            <a:r>
              <a:rPr lang="ru-RU" dirty="0"/>
              <a:t> з метою </a:t>
            </a:r>
            <a:r>
              <a:rPr lang="ru-RU" dirty="0" err="1"/>
              <a:t>визначення</a:t>
            </a:r>
            <a:r>
              <a:rPr lang="ru-RU" dirty="0"/>
              <a:t> </a:t>
            </a:r>
            <a:r>
              <a:rPr lang="ru-RU" dirty="0" err="1"/>
              <a:t>подальших</a:t>
            </a:r>
            <a:r>
              <a:rPr lang="ru-RU" dirty="0"/>
              <a:t> </a:t>
            </a:r>
            <a:r>
              <a:rPr lang="ru-RU" dirty="0" err="1"/>
              <a:t>наглядових</a:t>
            </a:r>
            <a:r>
              <a:rPr lang="ru-RU" dirty="0"/>
              <a:t> </a:t>
            </a:r>
            <a:r>
              <a:rPr lang="ru-RU" dirty="0" err="1"/>
              <a:t>дій</a:t>
            </a:r>
            <a:r>
              <a:rPr lang="ru-RU" dirty="0"/>
              <a:t> за банками, </a:t>
            </a:r>
            <a:r>
              <a:rPr lang="ru-RU" dirty="0" err="1"/>
              <a:t>спрямованих</a:t>
            </a:r>
            <a:r>
              <a:rPr lang="ru-RU" dirty="0"/>
              <a:t> на </a:t>
            </a:r>
            <a:r>
              <a:rPr lang="ru-RU" dirty="0" err="1"/>
              <a:t>забезпечення</a:t>
            </a:r>
            <a:r>
              <a:rPr lang="ru-RU" dirty="0"/>
              <a:t> </a:t>
            </a:r>
            <a:r>
              <a:rPr lang="ru-RU" dirty="0" err="1"/>
              <a:t>дотримання</a:t>
            </a:r>
            <a:r>
              <a:rPr lang="ru-RU" dirty="0"/>
              <a:t> банками та </a:t>
            </a:r>
            <a:r>
              <a:rPr lang="ru-RU" dirty="0" err="1"/>
              <a:t>іншими</a:t>
            </a:r>
            <a:r>
              <a:rPr lang="ru-RU" dirty="0"/>
              <a:t> особами, </a:t>
            </a:r>
            <a:r>
              <a:rPr lang="ru-RU" dirty="0" err="1"/>
              <a:t>стосовно</a:t>
            </a:r>
            <a:r>
              <a:rPr lang="ru-RU" dirty="0"/>
              <a:t> </a:t>
            </a:r>
            <a:r>
              <a:rPr lang="ru-RU" dirty="0" err="1"/>
              <a:t>яких</a:t>
            </a:r>
            <a:r>
              <a:rPr lang="ru-RU" dirty="0"/>
              <a:t> НБУ </a:t>
            </a:r>
            <a:r>
              <a:rPr lang="ru-RU" dirty="0" err="1"/>
              <a:t>здійснює</a:t>
            </a:r>
            <a:r>
              <a:rPr lang="ru-RU" dirty="0"/>
              <a:t> </a:t>
            </a:r>
            <a:r>
              <a:rPr lang="ru-RU" dirty="0" err="1"/>
              <a:t>наглядову</a:t>
            </a:r>
            <a:r>
              <a:rPr lang="ru-RU" dirty="0"/>
              <a:t> </a:t>
            </a:r>
            <a:r>
              <a:rPr lang="ru-RU" dirty="0" err="1"/>
              <a:t>діяльність</a:t>
            </a:r>
            <a:r>
              <a:rPr lang="ru-RU" dirty="0"/>
              <a:t>, </a:t>
            </a:r>
            <a:r>
              <a:rPr lang="ru-RU" dirty="0" err="1"/>
              <a:t>банківського</a:t>
            </a:r>
            <a:r>
              <a:rPr lang="ru-RU" dirty="0"/>
              <a:t> </a:t>
            </a:r>
            <a:r>
              <a:rPr lang="ru-RU" dirty="0" err="1"/>
              <a:t>законодавства</a:t>
            </a:r>
            <a:r>
              <a:rPr lang="ru-RU" dirty="0"/>
              <a:t>, нормативно-</a:t>
            </a:r>
            <a:r>
              <a:rPr lang="ru-RU" dirty="0" err="1"/>
              <a:t>правових</a:t>
            </a:r>
            <a:r>
              <a:rPr lang="ru-RU" dirty="0"/>
              <a:t> </a:t>
            </a:r>
            <a:r>
              <a:rPr lang="ru-RU" dirty="0" err="1"/>
              <a:t>актів</a:t>
            </a:r>
            <a:r>
              <a:rPr lang="ru-RU" dirty="0"/>
              <a:t> НБУ, </a:t>
            </a:r>
            <a:r>
              <a:rPr lang="ru-RU" dirty="0" err="1"/>
              <a:t>установлених</a:t>
            </a:r>
            <a:r>
              <a:rPr lang="ru-RU" dirty="0"/>
              <a:t> </a:t>
            </a:r>
            <a:r>
              <a:rPr lang="ru-RU" dirty="0" err="1"/>
              <a:t>економічних</a:t>
            </a:r>
            <a:r>
              <a:rPr lang="ru-RU" dirty="0"/>
              <a:t> </a:t>
            </a:r>
            <a:r>
              <a:rPr lang="ru-RU" dirty="0" err="1"/>
              <a:t>нормативів</a:t>
            </a:r>
            <a:r>
              <a:rPr lang="ru-RU" dirty="0"/>
              <a:t> та </a:t>
            </a:r>
            <a:r>
              <a:rPr lang="ru-RU" dirty="0" err="1"/>
              <a:t>сприяння</a:t>
            </a:r>
            <a:r>
              <a:rPr lang="ru-RU" dirty="0"/>
              <a:t> </a:t>
            </a:r>
            <a:r>
              <a:rPr lang="ru-RU" dirty="0" err="1"/>
              <a:t>захисту</a:t>
            </a:r>
            <a:r>
              <a:rPr lang="ru-RU" dirty="0"/>
              <a:t> </a:t>
            </a:r>
            <a:r>
              <a:rPr lang="ru-RU" dirty="0" err="1"/>
              <a:t>інтересів</a:t>
            </a:r>
            <a:r>
              <a:rPr lang="ru-RU" dirty="0"/>
              <a:t> </a:t>
            </a:r>
            <a:r>
              <a:rPr lang="ru-RU" dirty="0" err="1"/>
              <a:t>вкладників</a:t>
            </a:r>
            <a:r>
              <a:rPr lang="ru-RU" dirty="0"/>
              <a:t> і </a:t>
            </a:r>
            <a:r>
              <a:rPr lang="ru-RU" dirty="0" err="1"/>
              <a:t>кредиторів</a:t>
            </a:r>
            <a:r>
              <a:rPr lang="ru-RU" dirty="0"/>
              <a:t> </a:t>
            </a:r>
            <a:r>
              <a:rPr lang="ru-RU" dirty="0" err="1"/>
              <a:t>банків</a:t>
            </a:r>
            <a:r>
              <a:rPr lang="ru-RU" dirty="0"/>
              <a:t> на </a:t>
            </a:r>
            <a:r>
              <a:rPr lang="ru-RU" dirty="0" err="1"/>
              <a:t>підставі</a:t>
            </a:r>
            <a:r>
              <a:rPr lang="ru-RU" dirty="0"/>
              <a:t> </a:t>
            </a:r>
            <a:r>
              <a:rPr lang="ru-RU" dirty="0" err="1"/>
              <a:t>спостереження</a:t>
            </a:r>
            <a:r>
              <a:rPr lang="ru-RU" dirty="0"/>
              <a:t> за </a:t>
            </a:r>
            <a:r>
              <a:rPr lang="ru-RU" dirty="0" err="1"/>
              <a:t>змінами</a:t>
            </a:r>
            <a:r>
              <a:rPr lang="ru-RU" dirty="0"/>
              <a:t> у </a:t>
            </a:r>
            <a:r>
              <a:rPr lang="ru-RU" dirty="0" err="1"/>
              <a:t>фінансовому</a:t>
            </a:r>
            <a:r>
              <a:rPr lang="ru-RU" dirty="0"/>
              <a:t> </a:t>
            </a:r>
            <a:r>
              <a:rPr lang="ru-RU" dirty="0" err="1"/>
              <a:t>стані</a:t>
            </a:r>
            <a:r>
              <a:rPr lang="ru-RU" dirty="0"/>
              <a:t> </a:t>
            </a:r>
            <a:r>
              <a:rPr lang="ru-RU" dirty="0" err="1"/>
              <a:t>банків</a:t>
            </a:r>
            <a:r>
              <a:rPr lang="ru-RU" dirty="0"/>
              <a:t>;</a:t>
            </a:r>
          </a:p>
          <a:p>
            <a:pPr fontAlgn="base"/>
            <a:r>
              <a:rPr lang="ru-RU" dirty="0" err="1"/>
              <a:t>виявлення</a:t>
            </a:r>
            <a:r>
              <a:rPr lang="ru-RU" dirty="0"/>
              <a:t> </a:t>
            </a:r>
            <a:r>
              <a:rPr lang="ru-RU" dirty="0" err="1"/>
              <a:t>під</a:t>
            </a:r>
            <a:r>
              <a:rPr lang="ru-RU" dirty="0"/>
              <a:t> час </a:t>
            </a:r>
            <a:r>
              <a:rPr lang="ru-RU" dirty="0" err="1"/>
              <a:t>здійснення</a:t>
            </a:r>
            <a:r>
              <a:rPr lang="ru-RU" dirty="0"/>
              <a:t> </a:t>
            </a:r>
            <a:r>
              <a:rPr lang="ru-RU" dirty="0" err="1"/>
              <a:t>банківського</a:t>
            </a:r>
            <a:r>
              <a:rPr lang="ru-RU" dirty="0"/>
              <a:t> </a:t>
            </a:r>
            <a:r>
              <a:rPr lang="ru-RU" dirty="0" err="1"/>
              <a:t>нагляду</a:t>
            </a:r>
            <a:r>
              <a:rPr lang="ru-RU" dirty="0"/>
              <a:t> </a:t>
            </a:r>
            <a:r>
              <a:rPr lang="ru-RU" dirty="0" err="1"/>
              <a:t>ознак</a:t>
            </a:r>
            <a:r>
              <a:rPr lang="ru-RU" dirty="0"/>
              <a:t> </a:t>
            </a:r>
            <a:r>
              <a:rPr lang="ru-RU" dirty="0" err="1"/>
              <a:t>пов’язаності</a:t>
            </a:r>
            <a:r>
              <a:rPr lang="ru-RU" dirty="0"/>
              <a:t> </a:t>
            </a:r>
            <a:r>
              <a:rPr lang="ru-RU" dirty="0" err="1"/>
              <a:t>осіб</a:t>
            </a:r>
            <a:r>
              <a:rPr lang="ru-RU" dirty="0"/>
              <a:t> з банками, </a:t>
            </a:r>
            <a:r>
              <a:rPr lang="ru-RU" dirty="0" err="1"/>
              <a:t>підготовка</a:t>
            </a:r>
            <a:r>
              <a:rPr lang="ru-RU" dirty="0"/>
              <a:t> </a:t>
            </a:r>
            <a:r>
              <a:rPr lang="ru-RU" dirty="0" err="1"/>
              <a:t>пропозицій</a:t>
            </a:r>
            <a:r>
              <a:rPr lang="ru-RU" dirty="0"/>
              <a:t> </a:t>
            </a:r>
            <a:r>
              <a:rPr lang="ru-RU" dirty="0" err="1"/>
              <a:t>щодо</a:t>
            </a:r>
            <a:r>
              <a:rPr lang="ru-RU" dirty="0"/>
              <a:t> </a:t>
            </a:r>
            <a:r>
              <a:rPr lang="ru-RU" dirty="0" err="1"/>
              <a:t>визначення</a:t>
            </a:r>
            <a:r>
              <a:rPr lang="ru-RU" dirty="0"/>
              <a:t> </a:t>
            </a:r>
            <a:r>
              <a:rPr lang="ru-RU" dirty="0" err="1"/>
              <a:t>осіб</a:t>
            </a:r>
            <a:r>
              <a:rPr lang="ru-RU" dirty="0"/>
              <a:t> </a:t>
            </a:r>
            <a:r>
              <a:rPr lang="ru-RU" dirty="0" err="1"/>
              <a:t>пов’язаними</a:t>
            </a:r>
            <a:r>
              <a:rPr lang="ru-RU" dirty="0"/>
              <a:t> з банками шляхом </a:t>
            </a:r>
            <a:r>
              <a:rPr lang="ru-RU" dirty="0" err="1"/>
              <a:t>внесення</a:t>
            </a:r>
            <a:r>
              <a:rPr lang="ru-RU" dirty="0"/>
              <a:t> таких </a:t>
            </a:r>
            <a:r>
              <a:rPr lang="ru-RU" dirty="0" err="1"/>
              <a:t>питань</a:t>
            </a:r>
            <a:r>
              <a:rPr lang="ru-RU" dirty="0"/>
              <a:t> для </a:t>
            </a:r>
            <a:r>
              <a:rPr lang="ru-RU" dirty="0" err="1"/>
              <a:t>розгляду</a:t>
            </a:r>
            <a:r>
              <a:rPr lang="ru-RU" dirty="0"/>
              <a:t> </a:t>
            </a:r>
            <a:r>
              <a:rPr lang="ru-RU" dirty="0" err="1"/>
              <a:t>Комітетом</a:t>
            </a:r>
            <a:r>
              <a:rPr lang="ru-RU" dirty="0"/>
              <a:t> з </a:t>
            </a:r>
            <a:r>
              <a:rPr lang="ru-RU" dirty="0" err="1"/>
              <a:t>питань</a:t>
            </a:r>
            <a:r>
              <a:rPr lang="ru-RU" dirty="0"/>
              <a:t> </a:t>
            </a:r>
            <a:r>
              <a:rPr lang="ru-RU" dirty="0" err="1"/>
              <a:t>нагляду</a:t>
            </a:r>
            <a:r>
              <a:rPr lang="ru-RU" dirty="0"/>
              <a:t> за банками, </a:t>
            </a:r>
            <a:r>
              <a:rPr lang="ru-RU" dirty="0" err="1"/>
              <a:t>здійснення</a:t>
            </a:r>
            <a:r>
              <a:rPr lang="ru-RU" dirty="0"/>
              <a:t> контролю за </a:t>
            </a:r>
            <a:r>
              <a:rPr lang="ru-RU" dirty="0" err="1"/>
              <a:t>операціями</a:t>
            </a:r>
            <a:r>
              <a:rPr lang="ru-RU" dirty="0"/>
              <a:t> </a:t>
            </a:r>
            <a:r>
              <a:rPr lang="ru-RU" dirty="0" err="1"/>
              <a:t>банків</a:t>
            </a:r>
            <a:r>
              <a:rPr lang="ru-RU" dirty="0"/>
              <a:t> </a:t>
            </a:r>
            <a:r>
              <a:rPr lang="ru-RU" dirty="0" err="1"/>
              <a:t>із</a:t>
            </a:r>
            <a:r>
              <a:rPr lang="ru-RU" dirty="0"/>
              <a:t> </a:t>
            </a:r>
            <a:r>
              <a:rPr lang="ru-RU" dirty="0" err="1"/>
              <a:t>пов’язаними</a:t>
            </a:r>
            <a:r>
              <a:rPr lang="ru-RU" dirty="0"/>
              <a:t> з банком особами;</a:t>
            </a:r>
          </a:p>
          <a:p>
            <a:pPr fontAlgn="base"/>
            <a:r>
              <a:rPr lang="ru-RU" dirty="0" err="1"/>
              <a:t>здійснення</a:t>
            </a:r>
            <a:r>
              <a:rPr lang="ru-RU" dirty="0"/>
              <a:t> контролю за </a:t>
            </a:r>
            <a:r>
              <a:rPr lang="ru-RU" dirty="0" err="1"/>
              <a:t>дотриманням</a:t>
            </a:r>
            <a:r>
              <a:rPr lang="ru-RU" dirty="0"/>
              <a:t> банками </a:t>
            </a:r>
            <a:r>
              <a:rPr lang="ru-RU" dirty="0" err="1"/>
              <a:t>вимог</a:t>
            </a:r>
            <a:r>
              <a:rPr lang="ru-RU" dirty="0"/>
              <a:t> </a:t>
            </a:r>
            <a:r>
              <a:rPr lang="ru-RU" dirty="0" err="1"/>
              <a:t>законодавства</a:t>
            </a:r>
            <a:r>
              <a:rPr lang="ru-RU" dirty="0"/>
              <a:t> </a:t>
            </a:r>
            <a:r>
              <a:rPr lang="ru-RU" dirty="0" err="1"/>
              <a:t>України</a:t>
            </a:r>
            <a:r>
              <a:rPr lang="ru-RU" dirty="0"/>
              <a:t> з </a:t>
            </a:r>
            <a:r>
              <a:rPr lang="ru-RU" dirty="0" err="1"/>
              <a:t>питань</a:t>
            </a:r>
            <a:r>
              <a:rPr lang="ru-RU" dirty="0"/>
              <a:t> </a:t>
            </a:r>
            <a:r>
              <a:rPr lang="ru-RU" dirty="0" err="1"/>
              <a:t>проведення</a:t>
            </a:r>
            <a:r>
              <a:rPr lang="ru-RU" dirty="0"/>
              <a:t> </a:t>
            </a:r>
            <a:r>
              <a:rPr lang="ru-RU" dirty="0" err="1"/>
              <a:t>внутрішнього</a:t>
            </a:r>
            <a:r>
              <a:rPr lang="ru-RU" dirty="0"/>
              <a:t> та </a:t>
            </a:r>
            <a:r>
              <a:rPr lang="ru-RU" dirty="0" err="1"/>
              <a:t>зовнішнього</a:t>
            </a:r>
            <a:r>
              <a:rPr lang="ru-RU" dirty="0"/>
              <a:t> аудиту;</a:t>
            </a:r>
          </a:p>
          <a:p>
            <a:pPr fontAlgn="base"/>
            <a:r>
              <a:rPr lang="ru-RU" dirty="0" err="1"/>
              <a:t>методологічна</a:t>
            </a:r>
            <a:r>
              <a:rPr lang="ru-RU" dirty="0"/>
              <a:t> </a:t>
            </a:r>
            <a:r>
              <a:rPr lang="ru-RU" dirty="0" err="1"/>
              <a:t>підтримка</a:t>
            </a:r>
            <a:r>
              <a:rPr lang="ru-RU" dirty="0"/>
              <a:t> АІС "</a:t>
            </a:r>
            <a:r>
              <a:rPr lang="ru-RU" dirty="0" err="1"/>
              <a:t>Досьє</a:t>
            </a:r>
            <a:r>
              <a:rPr lang="ru-RU" dirty="0"/>
              <a:t> </a:t>
            </a:r>
            <a:r>
              <a:rPr lang="ru-RU" dirty="0" err="1"/>
              <a:t>банків</a:t>
            </a:r>
            <a:r>
              <a:rPr lang="ru-RU" dirty="0"/>
              <a:t>";</a:t>
            </a:r>
          </a:p>
          <a:p>
            <a:pPr fontAlgn="base"/>
            <a:r>
              <a:rPr lang="ru-RU" dirty="0" err="1"/>
              <a:t>створення</a:t>
            </a:r>
            <a:r>
              <a:rPr lang="ru-RU" dirty="0"/>
              <a:t> та </a:t>
            </a:r>
            <a:r>
              <a:rPr lang="ru-RU" dirty="0" err="1"/>
              <a:t>підтримка</a:t>
            </a:r>
            <a:r>
              <a:rPr lang="ru-RU" dirty="0"/>
              <a:t> </a:t>
            </a:r>
            <a:r>
              <a:rPr lang="ru-RU" dirty="0" err="1"/>
              <a:t>наглядової</a:t>
            </a:r>
            <a:r>
              <a:rPr lang="ru-RU" dirty="0"/>
              <a:t> </a:t>
            </a:r>
            <a:r>
              <a:rPr lang="ru-RU" dirty="0" err="1"/>
              <a:t>звітності</a:t>
            </a:r>
            <a:r>
              <a:rPr lang="ru-RU" dirty="0"/>
              <a:t>, </a:t>
            </a:r>
            <a:r>
              <a:rPr lang="ru-RU" dirty="0" err="1"/>
              <a:t>управління</a:t>
            </a:r>
            <a:r>
              <a:rPr lang="ru-RU" dirty="0"/>
              <a:t> </a:t>
            </a:r>
            <a:r>
              <a:rPr lang="ru-RU" dirty="0" err="1"/>
              <a:t>наглядовими</a:t>
            </a:r>
            <a:r>
              <a:rPr lang="ru-RU" dirty="0"/>
              <a:t> </a:t>
            </a:r>
            <a:r>
              <a:rPr lang="ru-RU" dirty="0" err="1"/>
              <a:t>даними</a:t>
            </a:r>
            <a:r>
              <a:rPr lang="ru-RU" dirty="0"/>
              <a:t>, </a:t>
            </a:r>
            <a:r>
              <a:rPr lang="ru-RU" dirty="0" err="1"/>
              <a:t>аналітичне</a:t>
            </a:r>
            <a:r>
              <a:rPr lang="ru-RU" dirty="0"/>
              <a:t> </a:t>
            </a:r>
            <a:r>
              <a:rPr lang="ru-RU" dirty="0" err="1"/>
              <a:t>забезпечення</a:t>
            </a:r>
            <a:r>
              <a:rPr lang="ru-RU" dirty="0"/>
              <a:t> </a:t>
            </a:r>
            <a:r>
              <a:rPr lang="ru-RU" dirty="0" err="1"/>
              <a:t>пруденційних</a:t>
            </a:r>
            <a:r>
              <a:rPr lang="ru-RU" dirty="0"/>
              <a:t> </a:t>
            </a:r>
            <a:r>
              <a:rPr lang="ru-RU" dirty="0" err="1"/>
              <a:t>функцій</a:t>
            </a:r>
            <a:r>
              <a:rPr lang="ru-RU" dirty="0"/>
              <a:t> НБУ в </a:t>
            </a:r>
            <a:r>
              <a:rPr lang="ru-RU" dirty="0" err="1"/>
              <a:t>частині</a:t>
            </a:r>
            <a:r>
              <a:rPr lang="ru-RU" dirty="0"/>
              <a:t> </a:t>
            </a:r>
            <a:r>
              <a:rPr lang="ru-RU" dirty="0" err="1"/>
              <a:t>питань</a:t>
            </a:r>
            <a:r>
              <a:rPr lang="ru-RU" dirty="0"/>
              <a:t> </a:t>
            </a:r>
            <a:r>
              <a:rPr lang="ru-RU" dirty="0" err="1"/>
              <a:t>щодо</a:t>
            </a:r>
            <a:r>
              <a:rPr lang="ru-RU" dirty="0"/>
              <a:t> </a:t>
            </a:r>
            <a:r>
              <a:rPr lang="ru-RU" dirty="0" err="1"/>
              <a:t>банківської</a:t>
            </a:r>
            <a:r>
              <a:rPr lang="ru-RU" dirty="0"/>
              <a:t> </a:t>
            </a:r>
            <a:r>
              <a:rPr lang="ru-RU" dirty="0" err="1"/>
              <a:t>системи</a:t>
            </a:r>
            <a:r>
              <a:rPr lang="ru-RU" dirty="0"/>
              <a:t>.</a:t>
            </a:r>
          </a:p>
          <a:p>
            <a:endParaRPr lang="uk-UA" dirty="0"/>
          </a:p>
        </p:txBody>
      </p:sp>
    </p:spTree>
    <p:extLst>
      <p:ext uri="{BB962C8B-B14F-4D97-AF65-F5344CB8AC3E}">
        <p14:creationId xmlns:p14="http://schemas.microsoft.com/office/powerpoint/2010/main" val="16781485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6656" y="350520"/>
            <a:ext cx="10753725" cy="5654040"/>
          </a:xfrm>
        </p:spPr>
        <p:txBody>
          <a:bodyPr>
            <a:normAutofit fontScale="70000" lnSpcReduction="20000"/>
          </a:bodyPr>
          <a:lstStyle/>
          <a:p>
            <a:r>
              <a:rPr lang="ru-RU" b="1" dirty="0"/>
              <a:t>Департамент </a:t>
            </a:r>
            <a:r>
              <a:rPr lang="ru-RU" b="1" dirty="0" err="1"/>
              <a:t>нагляду</a:t>
            </a:r>
            <a:r>
              <a:rPr lang="ru-RU" b="1" dirty="0"/>
              <a:t> за ринком </a:t>
            </a:r>
            <a:r>
              <a:rPr lang="ru-RU" b="1" dirty="0" err="1"/>
              <a:t>небанківських</a:t>
            </a:r>
            <a:r>
              <a:rPr lang="ru-RU" b="1" dirty="0"/>
              <a:t> </a:t>
            </a:r>
            <a:r>
              <a:rPr lang="ru-RU" b="1" dirty="0" err="1"/>
              <a:t>фінансових</a:t>
            </a:r>
            <a:r>
              <a:rPr lang="ru-RU" b="1" dirty="0"/>
              <a:t> </a:t>
            </a:r>
            <a:r>
              <a:rPr lang="ru-RU" b="1" dirty="0" err="1" smtClean="0"/>
              <a:t>послуг</a:t>
            </a:r>
            <a:r>
              <a:rPr lang="ru-RU" b="1" dirty="0" smtClean="0"/>
              <a:t>:</a:t>
            </a:r>
          </a:p>
          <a:p>
            <a:pPr fontAlgn="base"/>
            <a:r>
              <a:rPr lang="ru-RU" dirty="0" err="1"/>
              <a:t>Основні</a:t>
            </a:r>
            <a:r>
              <a:rPr lang="ru-RU" dirty="0"/>
              <a:t> </a:t>
            </a:r>
            <a:r>
              <a:rPr lang="ru-RU" dirty="0" err="1"/>
              <a:t>функції</a:t>
            </a:r>
            <a:r>
              <a:rPr lang="ru-RU" dirty="0" smtClean="0"/>
              <a:t>:</a:t>
            </a:r>
          </a:p>
          <a:p>
            <a:pPr fontAlgn="base"/>
            <a:r>
              <a:rPr lang="ru-RU" dirty="0" err="1" smtClean="0"/>
              <a:t>здійснення</a:t>
            </a:r>
            <a:r>
              <a:rPr lang="ru-RU" dirty="0" smtClean="0"/>
              <a:t> </a:t>
            </a:r>
            <a:r>
              <a:rPr lang="ru-RU" dirty="0" err="1"/>
              <a:t>ефективного</a:t>
            </a:r>
            <a:r>
              <a:rPr lang="ru-RU" dirty="0"/>
              <a:t> </a:t>
            </a:r>
            <a:r>
              <a:rPr lang="ru-RU" dirty="0" err="1"/>
              <a:t>безвиїзного</a:t>
            </a:r>
            <a:r>
              <a:rPr lang="ru-RU" dirty="0"/>
              <a:t> </a:t>
            </a:r>
            <a:r>
              <a:rPr lang="ru-RU" dirty="0" err="1"/>
              <a:t>нагляду</a:t>
            </a:r>
            <a:r>
              <a:rPr lang="ru-RU" dirty="0"/>
              <a:t> на </a:t>
            </a:r>
            <a:r>
              <a:rPr lang="ru-RU" dirty="0" err="1"/>
              <a:t>індивідуальній</a:t>
            </a:r>
            <a:r>
              <a:rPr lang="ru-RU" dirty="0"/>
              <a:t> та </a:t>
            </a:r>
            <a:r>
              <a:rPr lang="ru-RU" dirty="0" err="1"/>
              <a:t>консолідованій</a:t>
            </a:r>
            <a:r>
              <a:rPr lang="ru-RU" dirty="0"/>
              <a:t> </a:t>
            </a:r>
            <a:r>
              <a:rPr lang="ru-RU" dirty="0" err="1"/>
              <a:t>основі</a:t>
            </a:r>
            <a:r>
              <a:rPr lang="ru-RU" dirty="0"/>
              <a:t> за </a:t>
            </a:r>
            <a:r>
              <a:rPr lang="ru-RU" dirty="0" err="1"/>
              <a:t>дотриманням</a:t>
            </a:r>
            <a:r>
              <a:rPr lang="ru-RU" dirty="0"/>
              <a:t> </a:t>
            </a:r>
            <a:r>
              <a:rPr lang="ru-RU" dirty="0" err="1"/>
              <a:t>об’єктами</a:t>
            </a:r>
            <a:r>
              <a:rPr lang="ru-RU" dirty="0"/>
              <a:t> </a:t>
            </a:r>
            <a:r>
              <a:rPr lang="ru-RU" dirty="0" err="1"/>
              <a:t>нагляду</a:t>
            </a:r>
            <a:r>
              <a:rPr lang="ru-RU" dirty="0"/>
              <a:t> на ринках </a:t>
            </a:r>
            <a:r>
              <a:rPr lang="ru-RU" dirty="0" err="1"/>
              <a:t>небанківських</a:t>
            </a:r>
            <a:r>
              <a:rPr lang="ru-RU" dirty="0"/>
              <a:t> </a:t>
            </a:r>
            <a:r>
              <a:rPr lang="ru-RU" dirty="0" err="1"/>
              <a:t>фінансових</a:t>
            </a:r>
            <a:r>
              <a:rPr lang="ru-RU" dirty="0"/>
              <a:t> </a:t>
            </a:r>
            <a:r>
              <a:rPr lang="ru-RU" dirty="0" err="1"/>
              <a:t>послуг</a:t>
            </a:r>
            <a:r>
              <a:rPr lang="ru-RU" dirty="0"/>
              <a:t> </a:t>
            </a:r>
            <a:r>
              <a:rPr lang="ru-RU" dirty="0" err="1"/>
              <a:t>законодавства</a:t>
            </a:r>
            <a:r>
              <a:rPr lang="ru-RU" dirty="0"/>
              <a:t> про </a:t>
            </a:r>
            <a:r>
              <a:rPr lang="ru-RU" dirty="0" err="1"/>
              <a:t>регулювання</a:t>
            </a:r>
            <a:r>
              <a:rPr lang="ru-RU" dirty="0"/>
              <a:t> </a:t>
            </a:r>
            <a:r>
              <a:rPr lang="ru-RU" dirty="0" err="1"/>
              <a:t>діяльності</a:t>
            </a:r>
            <a:r>
              <a:rPr lang="ru-RU" dirty="0"/>
              <a:t> з </a:t>
            </a:r>
            <a:r>
              <a:rPr lang="ru-RU" dirty="0" err="1"/>
              <a:t>надання</a:t>
            </a:r>
            <a:r>
              <a:rPr lang="ru-RU" dirty="0"/>
              <a:t> </a:t>
            </a:r>
            <a:r>
              <a:rPr lang="ru-RU" dirty="0" err="1"/>
              <a:t>фінансових</a:t>
            </a:r>
            <a:r>
              <a:rPr lang="ru-RU" dirty="0"/>
              <a:t> </a:t>
            </a:r>
            <a:r>
              <a:rPr lang="ru-RU" dirty="0" err="1"/>
              <a:t>послуг</a:t>
            </a:r>
            <a:r>
              <a:rPr lang="ru-RU" dirty="0"/>
              <a:t>, </a:t>
            </a:r>
            <a:r>
              <a:rPr lang="ru-RU" dirty="0" err="1"/>
              <a:t>включаючи</a:t>
            </a:r>
            <a:r>
              <a:rPr lang="ru-RU" dirty="0"/>
              <a:t> нормативно-</a:t>
            </a:r>
            <a:r>
              <a:rPr lang="ru-RU" dirty="0" err="1"/>
              <a:t>правові</a:t>
            </a:r>
            <a:r>
              <a:rPr lang="ru-RU" dirty="0"/>
              <a:t> </a:t>
            </a:r>
            <a:r>
              <a:rPr lang="ru-RU" dirty="0" err="1"/>
              <a:t>акти</a:t>
            </a:r>
            <a:r>
              <a:rPr lang="ru-RU" dirty="0"/>
              <a:t> </a:t>
            </a:r>
            <a:r>
              <a:rPr lang="ru-RU" dirty="0" err="1"/>
              <a:t>Національного</a:t>
            </a:r>
            <a:r>
              <a:rPr lang="ru-RU" dirty="0"/>
              <a:t> банку [</a:t>
            </a:r>
            <a:r>
              <a:rPr lang="ru-RU" dirty="0" err="1"/>
              <a:t>крім</a:t>
            </a:r>
            <a:r>
              <a:rPr lang="ru-RU" dirty="0"/>
              <a:t> </a:t>
            </a:r>
            <a:r>
              <a:rPr lang="ru-RU" dirty="0" err="1"/>
              <a:t>законодавства</a:t>
            </a:r>
            <a:r>
              <a:rPr lang="ru-RU" dirty="0"/>
              <a:t>, </a:t>
            </a:r>
            <a:r>
              <a:rPr lang="ru-RU" dirty="0" err="1"/>
              <a:t>що</a:t>
            </a:r>
            <a:r>
              <a:rPr lang="ru-RU" dirty="0"/>
              <a:t> </a:t>
            </a:r>
            <a:r>
              <a:rPr lang="ru-RU" dirty="0" err="1"/>
              <a:t>регулює</a:t>
            </a:r>
            <a:r>
              <a:rPr lang="ru-RU" dirty="0"/>
              <a:t> </a:t>
            </a:r>
            <a:r>
              <a:rPr lang="ru-RU" dirty="0" err="1"/>
              <a:t>діяльність</a:t>
            </a:r>
            <a:r>
              <a:rPr lang="ru-RU" dirty="0"/>
              <a:t> на ринках </a:t>
            </a:r>
            <a:r>
              <a:rPr lang="ru-RU" dirty="0" err="1"/>
              <a:t>цінних</a:t>
            </a:r>
            <a:r>
              <a:rPr lang="ru-RU" dirty="0"/>
              <a:t> </a:t>
            </a:r>
            <a:r>
              <a:rPr lang="ru-RU" dirty="0" err="1"/>
              <a:t>паперів</a:t>
            </a:r>
            <a:r>
              <a:rPr lang="ru-RU" dirty="0"/>
              <a:t> та </a:t>
            </a:r>
            <a:r>
              <a:rPr lang="ru-RU" dirty="0" err="1"/>
              <a:t>похідних</a:t>
            </a:r>
            <a:r>
              <a:rPr lang="ru-RU" dirty="0"/>
              <a:t> (</a:t>
            </a:r>
            <a:r>
              <a:rPr lang="ru-RU" dirty="0" err="1"/>
              <a:t>деривативів</a:t>
            </a:r>
            <a:r>
              <a:rPr lang="ru-RU" dirty="0"/>
              <a:t>), </a:t>
            </a:r>
            <a:r>
              <a:rPr lang="ru-RU" dirty="0" err="1"/>
              <a:t>професійну</a:t>
            </a:r>
            <a:r>
              <a:rPr lang="ru-RU" dirty="0"/>
              <a:t> </a:t>
            </a:r>
            <a:r>
              <a:rPr lang="ru-RU" dirty="0" err="1"/>
              <a:t>діяльність</a:t>
            </a:r>
            <a:r>
              <a:rPr lang="ru-RU" dirty="0"/>
              <a:t> на фондовому ринку та </a:t>
            </a:r>
            <a:r>
              <a:rPr lang="ru-RU" dirty="0" err="1"/>
              <a:t>діяльність</a:t>
            </a:r>
            <a:r>
              <a:rPr lang="ru-RU" dirty="0"/>
              <a:t> у </a:t>
            </a:r>
            <a:r>
              <a:rPr lang="ru-RU" dirty="0" err="1"/>
              <a:t>системі</a:t>
            </a:r>
            <a:r>
              <a:rPr lang="ru-RU" dirty="0"/>
              <a:t> </a:t>
            </a:r>
            <a:r>
              <a:rPr lang="ru-RU" dirty="0" err="1"/>
              <a:t>накопичувального</a:t>
            </a:r>
            <a:r>
              <a:rPr lang="ru-RU" dirty="0"/>
              <a:t> </a:t>
            </a:r>
            <a:r>
              <a:rPr lang="ru-RU" dirty="0" err="1"/>
              <a:t>пенсійного</a:t>
            </a:r>
            <a:r>
              <a:rPr lang="ru-RU" dirty="0"/>
              <a:t> </a:t>
            </a:r>
            <a:r>
              <a:rPr lang="ru-RU" dirty="0" err="1"/>
              <a:t>забезпечення</a:t>
            </a:r>
            <a:r>
              <a:rPr lang="ru-RU" dirty="0"/>
              <a:t>, </a:t>
            </a:r>
            <a:r>
              <a:rPr lang="ru-RU" dirty="0" err="1"/>
              <a:t>законодавства</a:t>
            </a:r>
            <a:r>
              <a:rPr lang="ru-RU" dirty="0"/>
              <a:t> з </a:t>
            </a:r>
            <a:r>
              <a:rPr lang="ru-RU" dirty="0" err="1"/>
              <a:t>питань</a:t>
            </a:r>
            <a:r>
              <a:rPr lang="ru-RU" dirty="0"/>
              <a:t> </a:t>
            </a:r>
            <a:r>
              <a:rPr lang="ru-RU" dirty="0" err="1"/>
              <a:t>захисту</a:t>
            </a:r>
            <a:r>
              <a:rPr lang="ru-RU" dirty="0"/>
              <a:t> прав </a:t>
            </a:r>
            <a:r>
              <a:rPr lang="ru-RU" dirty="0" err="1"/>
              <a:t>споживачів</a:t>
            </a:r>
            <a:r>
              <a:rPr lang="ru-RU" dirty="0"/>
              <a:t> </a:t>
            </a:r>
            <a:r>
              <a:rPr lang="ru-RU" dirty="0" err="1"/>
              <a:t>фінансових</a:t>
            </a:r>
            <a:r>
              <a:rPr lang="ru-RU" dirty="0"/>
              <a:t> </a:t>
            </a:r>
            <a:r>
              <a:rPr lang="ru-RU" dirty="0" err="1"/>
              <a:t>послуг</a:t>
            </a:r>
            <a:r>
              <a:rPr lang="ru-RU" dirty="0"/>
              <a:t> та </a:t>
            </a:r>
            <a:r>
              <a:rPr lang="ru-RU" dirty="0" err="1"/>
              <a:t>законодавства</a:t>
            </a:r>
            <a:r>
              <a:rPr lang="ru-RU" dirty="0"/>
              <a:t> </a:t>
            </a:r>
            <a:r>
              <a:rPr lang="ru-RU" dirty="0" err="1"/>
              <a:t>України</a:t>
            </a:r>
            <a:r>
              <a:rPr lang="ru-RU" dirty="0"/>
              <a:t> про рекламу (у </a:t>
            </a:r>
            <a:r>
              <a:rPr lang="ru-RU" dirty="0" err="1"/>
              <a:t>частині</a:t>
            </a:r>
            <a:r>
              <a:rPr lang="ru-RU" dirty="0"/>
              <a:t> </a:t>
            </a:r>
            <a:r>
              <a:rPr lang="ru-RU" dirty="0" err="1"/>
              <a:t>реклами</a:t>
            </a:r>
            <a:r>
              <a:rPr lang="ru-RU" dirty="0"/>
              <a:t> у </a:t>
            </a:r>
            <a:r>
              <a:rPr lang="ru-RU" dirty="0" err="1"/>
              <a:t>сфері</a:t>
            </a:r>
            <a:r>
              <a:rPr lang="ru-RU" dirty="0"/>
              <a:t> </a:t>
            </a:r>
            <a:r>
              <a:rPr lang="ru-RU" dirty="0" err="1"/>
              <a:t>фінансових</a:t>
            </a:r>
            <a:r>
              <a:rPr lang="ru-RU" dirty="0"/>
              <a:t> </a:t>
            </a:r>
            <a:r>
              <a:rPr lang="ru-RU" dirty="0" err="1"/>
              <a:t>послуг</a:t>
            </a:r>
            <a:r>
              <a:rPr lang="ru-RU" dirty="0"/>
              <a:t>)] (</a:t>
            </a:r>
            <a:r>
              <a:rPr lang="ru-RU" dirty="0" err="1"/>
              <a:t>далі</a:t>
            </a:r>
            <a:r>
              <a:rPr lang="ru-RU" dirty="0"/>
              <a:t> – </a:t>
            </a:r>
            <a:r>
              <a:rPr lang="ru-RU" dirty="0" err="1"/>
              <a:t>законодавство</a:t>
            </a:r>
            <a:r>
              <a:rPr lang="ru-RU" dirty="0"/>
              <a:t> про </a:t>
            </a:r>
            <a:r>
              <a:rPr lang="ru-RU" dirty="0" err="1"/>
              <a:t>фінансові</a:t>
            </a:r>
            <a:r>
              <a:rPr lang="ru-RU" dirty="0"/>
              <a:t> </a:t>
            </a:r>
            <a:r>
              <a:rPr lang="ru-RU" dirty="0" err="1"/>
              <a:t>послуги</a:t>
            </a:r>
            <a:r>
              <a:rPr lang="ru-RU" dirty="0"/>
              <a:t>), за </a:t>
            </a:r>
            <a:r>
              <a:rPr lang="ru-RU" dirty="0" err="1"/>
              <a:t>дотриманням</a:t>
            </a:r>
            <a:r>
              <a:rPr lang="ru-RU" dirty="0"/>
              <a:t> </a:t>
            </a:r>
            <a:r>
              <a:rPr lang="ru-RU" dirty="0" err="1"/>
              <a:t>установлених</a:t>
            </a:r>
            <a:r>
              <a:rPr lang="ru-RU" dirty="0"/>
              <a:t> </a:t>
            </a:r>
            <a:r>
              <a:rPr lang="ru-RU" dirty="0" err="1"/>
              <a:t>обов’язкових</a:t>
            </a:r>
            <a:r>
              <a:rPr lang="ru-RU" dirty="0"/>
              <a:t> </a:t>
            </a:r>
            <a:r>
              <a:rPr lang="ru-RU" dirty="0" err="1"/>
              <a:t>нормативів</a:t>
            </a:r>
            <a:r>
              <a:rPr lang="ru-RU" dirty="0"/>
              <a:t> та </a:t>
            </a:r>
            <a:r>
              <a:rPr lang="ru-RU" dirty="0" err="1"/>
              <a:t>інших</a:t>
            </a:r>
            <a:r>
              <a:rPr lang="ru-RU" dirty="0"/>
              <a:t> </a:t>
            </a:r>
            <a:r>
              <a:rPr lang="ru-RU" dirty="0" err="1"/>
              <a:t>показників</a:t>
            </a:r>
            <a:r>
              <a:rPr lang="ru-RU" dirty="0"/>
              <a:t> і </a:t>
            </a:r>
            <a:r>
              <a:rPr lang="ru-RU" dirty="0" err="1"/>
              <a:t>вимог</a:t>
            </a:r>
            <a:r>
              <a:rPr lang="ru-RU" dirty="0"/>
              <a:t>, </a:t>
            </a:r>
            <a:r>
              <a:rPr lang="ru-RU" dirty="0" err="1"/>
              <a:t>що</a:t>
            </a:r>
            <a:r>
              <a:rPr lang="ru-RU" dirty="0"/>
              <a:t> </a:t>
            </a:r>
            <a:r>
              <a:rPr lang="ru-RU" dirty="0" err="1"/>
              <a:t>обмежують</a:t>
            </a:r>
            <a:r>
              <a:rPr lang="ru-RU" dirty="0"/>
              <a:t> </a:t>
            </a:r>
            <a:r>
              <a:rPr lang="ru-RU" dirty="0" err="1"/>
              <a:t>ризики</a:t>
            </a:r>
            <a:r>
              <a:rPr lang="ru-RU" dirty="0"/>
              <a:t> за </a:t>
            </a:r>
            <a:r>
              <a:rPr lang="ru-RU" dirty="0" err="1"/>
              <a:t>операціями</a:t>
            </a:r>
            <a:r>
              <a:rPr lang="ru-RU" dirty="0"/>
              <a:t> з </a:t>
            </a:r>
            <a:r>
              <a:rPr lang="ru-RU" dirty="0" err="1"/>
              <a:t>фінансовими</a:t>
            </a:r>
            <a:r>
              <a:rPr lang="ru-RU" dirty="0"/>
              <a:t> активами;</a:t>
            </a:r>
          </a:p>
          <a:p>
            <a:pPr fontAlgn="base"/>
            <a:r>
              <a:rPr lang="ru-RU" dirty="0" err="1"/>
              <a:t>оперативне</a:t>
            </a:r>
            <a:r>
              <a:rPr lang="ru-RU" dirty="0"/>
              <a:t> </a:t>
            </a:r>
            <a:r>
              <a:rPr lang="ru-RU" dirty="0" err="1"/>
              <a:t>реагування</a:t>
            </a:r>
            <a:r>
              <a:rPr lang="ru-RU" dirty="0"/>
              <a:t> на </a:t>
            </a:r>
            <a:r>
              <a:rPr lang="ru-RU" dirty="0" err="1"/>
              <a:t>факти</a:t>
            </a:r>
            <a:r>
              <a:rPr lang="ru-RU" dirty="0"/>
              <a:t> </a:t>
            </a:r>
            <a:r>
              <a:rPr lang="ru-RU" dirty="0" err="1"/>
              <a:t>порушення</a:t>
            </a:r>
            <a:r>
              <a:rPr lang="ru-RU" dirty="0"/>
              <a:t> </a:t>
            </a:r>
            <a:r>
              <a:rPr lang="ru-RU" dirty="0" err="1"/>
              <a:t>об’єктами</a:t>
            </a:r>
            <a:r>
              <a:rPr lang="ru-RU" dirty="0"/>
              <a:t> </a:t>
            </a:r>
            <a:r>
              <a:rPr lang="ru-RU" dirty="0" err="1"/>
              <a:t>нагляду</a:t>
            </a:r>
            <a:r>
              <a:rPr lang="ru-RU" dirty="0"/>
              <a:t> </a:t>
            </a:r>
            <a:r>
              <a:rPr lang="ru-RU" dirty="0" err="1"/>
              <a:t>законодавства</a:t>
            </a:r>
            <a:r>
              <a:rPr lang="ru-RU" dirty="0"/>
              <a:t> про </a:t>
            </a:r>
            <a:r>
              <a:rPr lang="ru-RU" dirty="0" err="1"/>
              <a:t>фінансові</a:t>
            </a:r>
            <a:r>
              <a:rPr lang="ru-RU" dirty="0"/>
              <a:t> </a:t>
            </a:r>
            <a:r>
              <a:rPr lang="ru-RU" dirty="0" err="1"/>
              <a:t>послуги</a:t>
            </a:r>
            <a:r>
              <a:rPr lang="ru-RU" dirty="0"/>
              <a:t>, </a:t>
            </a:r>
            <a:r>
              <a:rPr lang="ru-RU" dirty="0" err="1"/>
              <a:t>здійснення</a:t>
            </a:r>
            <a:r>
              <a:rPr lang="ru-RU" dirty="0"/>
              <a:t> </a:t>
            </a:r>
            <a:r>
              <a:rPr lang="ru-RU" dirty="0" err="1"/>
              <a:t>ризикової</a:t>
            </a:r>
            <a:r>
              <a:rPr lang="ru-RU" dirty="0"/>
              <a:t> </a:t>
            </a:r>
            <a:r>
              <a:rPr lang="ru-RU" dirty="0" err="1"/>
              <a:t>діяльності</a:t>
            </a:r>
            <a:r>
              <a:rPr lang="ru-RU" dirty="0"/>
              <a:t>, яка </a:t>
            </a:r>
            <a:r>
              <a:rPr lang="ru-RU" dirty="0" err="1"/>
              <a:t>загрожує</a:t>
            </a:r>
            <a:r>
              <a:rPr lang="ru-RU" dirty="0"/>
              <a:t> </a:t>
            </a:r>
            <a:r>
              <a:rPr lang="ru-RU" dirty="0" err="1"/>
              <a:t>інтересам</a:t>
            </a:r>
            <a:r>
              <a:rPr lang="ru-RU" dirty="0"/>
              <a:t> </a:t>
            </a:r>
            <a:r>
              <a:rPr lang="ru-RU" dirty="0" err="1"/>
              <a:t>вкладників</a:t>
            </a:r>
            <a:r>
              <a:rPr lang="ru-RU" dirty="0"/>
              <a:t> та/</a:t>
            </a:r>
            <a:r>
              <a:rPr lang="ru-RU" dirty="0" err="1"/>
              <a:t>або</a:t>
            </a:r>
            <a:r>
              <a:rPr lang="ru-RU" dirty="0"/>
              <a:t> </a:t>
            </a:r>
            <a:r>
              <a:rPr lang="ru-RU" dirty="0" err="1"/>
              <a:t>інших</a:t>
            </a:r>
            <a:r>
              <a:rPr lang="ru-RU" dirty="0"/>
              <a:t> </a:t>
            </a:r>
            <a:r>
              <a:rPr lang="ru-RU" dirty="0" err="1"/>
              <a:t>кредиторів</a:t>
            </a:r>
            <a:r>
              <a:rPr lang="ru-RU" dirty="0"/>
              <a:t> </a:t>
            </a:r>
            <a:r>
              <a:rPr lang="ru-RU" dirty="0" err="1"/>
              <a:t>небанківських</a:t>
            </a:r>
            <a:r>
              <a:rPr lang="ru-RU" dirty="0"/>
              <a:t> </a:t>
            </a:r>
            <a:r>
              <a:rPr lang="ru-RU" dirty="0" err="1"/>
              <a:t>фінансових</a:t>
            </a:r>
            <a:r>
              <a:rPr lang="ru-RU" dirty="0"/>
              <a:t> </a:t>
            </a:r>
            <a:r>
              <a:rPr lang="ru-RU" dirty="0" err="1"/>
              <a:t>установ</a:t>
            </a:r>
            <a:r>
              <a:rPr lang="ru-RU" dirty="0"/>
              <a:t> та </a:t>
            </a:r>
            <a:r>
              <a:rPr lang="ru-RU" dirty="0" err="1"/>
              <a:t>ініціювання</a:t>
            </a:r>
            <a:r>
              <a:rPr lang="ru-RU" dirty="0"/>
              <a:t> </a:t>
            </a:r>
            <a:r>
              <a:rPr lang="ru-RU" dirty="0" err="1"/>
              <a:t>застосування</a:t>
            </a:r>
            <a:r>
              <a:rPr lang="ru-RU" dirty="0"/>
              <a:t> </a:t>
            </a:r>
            <a:r>
              <a:rPr lang="ru-RU" dirty="0" err="1"/>
              <a:t>адекватних</a:t>
            </a:r>
            <a:r>
              <a:rPr lang="ru-RU" dirty="0"/>
              <a:t> </a:t>
            </a:r>
            <a:r>
              <a:rPr lang="ru-RU" dirty="0" err="1"/>
              <a:t>заходів</a:t>
            </a:r>
            <a:r>
              <a:rPr lang="ru-RU" dirty="0"/>
              <a:t> </a:t>
            </a:r>
            <a:r>
              <a:rPr lang="ru-RU" dirty="0" err="1"/>
              <a:t>впливу</a:t>
            </a:r>
            <a:r>
              <a:rPr lang="ru-RU" dirty="0"/>
              <a:t> </a:t>
            </a:r>
            <a:r>
              <a:rPr lang="ru-RU" dirty="0" err="1"/>
              <a:t>відповідно</a:t>
            </a:r>
            <a:r>
              <a:rPr lang="ru-RU" dirty="0"/>
              <a:t> до </a:t>
            </a:r>
            <a:r>
              <a:rPr lang="ru-RU" dirty="0" err="1"/>
              <a:t>законодавства</a:t>
            </a:r>
            <a:r>
              <a:rPr lang="ru-RU" dirty="0"/>
              <a:t> </a:t>
            </a:r>
            <a:r>
              <a:rPr lang="ru-RU" dirty="0" err="1"/>
              <a:t>України</a:t>
            </a:r>
            <a:r>
              <a:rPr lang="ru-RU" dirty="0"/>
              <a:t>;</a:t>
            </a:r>
          </a:p>
          <a:p>
            <a:pPr fontAlgn="base"/>
            <a:r>
              <a:rPr lang="ru-RU" dirty="0" err="1"/>
              <a:t>здійснення</a:t>
            </a:r>
            <a:r>
              <a:rPr lang="ru-RU" dirty="0"/>
              <a:t> </a:t>
            </a:r>
            <a:r>
              <a:rPr lang="ru-RU" dirty="0" err="1"/>
              <a:t>нагляду</a:t>
            </a:r>
            <a:r>
              <a:rPr lang="ru-RU" dirty="0"/>
              <a:t> за </a:t>
            </a:r>
            <a:r>
              <a:rPr lang="ru-RU" dirty="0" err="1"/>
              <a:t>дотриманням</a:t>
            </a:r>
            <a:r>
              <a:rPr lang="ru-RU" dirty="0"/>
              <a:t> </a:t>
            </a:r>
            <a:r>
              <a:rPr lang="ru-RU" dirty="0" err="1"/>
              <a:t>небанківськими</a:t>
            </a:r>
            <a:r>
              <a:rPr lang="ru-RU" dirty="0"/>
              <a:t> </a:t>
            </a:r>
            <a:r>
              <a:rPr lang="ru-RU" dirty="0" err="1"/>
              <a:t>фінансовими</a:t>
            </a:r>
            <a:r>
              <a:rPr lang="ru-RU" dirty="0"/>
              <a:t> </a:t>
            </a:r>
            <a:r>
              <a:rPr lang="ru-RU" dirty="0" err="1"/>
              <a:t>установами</a:t>
            </a:r>
            <a:r>
              <a:rPr lang="ru-RU" dirty="0"/>
              <a:t> </a:t>
            </a:r>
            <a:r>
              <a:rPr lang="ru-RU" dirty="0" err="1"/>
              <a:t>вимог</a:t>
            </a:r>
            <a:r>
              <a:rPr lang="ru-RU" dirty="0"/>
              <a:t> </a:t>
            </a:r>
            <a:r>
              <a:rPr lang="ru-RU" dirty="0" err="1"/>
              <a:t>законодавства</a:t>
            </a:r>
            <a:r>
              <a:rPr lang="ru-RU" dirty="0"/>
              <a:t> про </a:t>
            </a:r>
            <a:r>
              <a:rPr lang="ru-RU" dirty="0" err="1"/>
              <a:t>фінансові</a:t>
            </a:r>
            <a:r>
              <a:rPr lang="ru-RU" dirty="0"/>
              <a:t> </a:t>
            </a:r>
            <a:r>
              <a:rPr lang="ru-RU" dirty="0" err="1"/>
              <a:t>послуги</a:t>
            </a:r>
            <a:r>
              <a:rPr lang="ru-RU" dirty="0"/>
              <a:t> з </a:t>
            </a:r>
            <a:r>
              <a:rPr lang="ru-RU" dirty="0" err="1"/>
              <a:t>питань</a:t>
            </a:r>
            <a:r>
              <a:rPr lang="ru-RU" dirty="0"/>
              <a:t> </a:t>
            </a:r>
            <a:r>
              <a:rPr lang="ru-RU" dirty="0" err="1"/>
              <a:t>проведення</a:t>
            </a:r>
            <a:r>
              <a:rPr lang="ru-RU" dirty="0"/>
              <a:t> </a:t>
            </a:r>
            <a:r>
              <a:rPr lang="ru-RU" dirty="0" err="1"/>
              <a:t>внутрішнього</a:t>
            </a:r>
            <a:r>
              <a:rPr lang="ru-RU" dirty="0"/>
              <a:t> аудиту та </a:t>
            </a:r>
            <a:r>
              <a:rPr lang="ru-RU" dirty="0" err="1"/>
              <a:t>забезпечення</a:t>
            </a:r>
            <a:r>
              <a:rPr lang="ru-RU" dirty="0"/>
              <a:t> такими </a:t>
            </a:r>
            <a:r>
              <a:rPr lang="ru-RU" dirty="0" err="1"/>
              <a:t>установами</a:t>
            </a:r>
            <a:r>
              <a:rPr lang="ru-RU" dirty="0"/>
              <a:t> </a:t>
            </a:r>
            <a:r>
              <a:rPr lang="ru-RU" dirty="0" err="1"/>
              <a:t>проведення</a:t>
            </a:r>
            <a:r>
              <a:rPr lang="ru-RU" dirty="0"/>
              <a:t> </a:t>
            </a:r>
            <a:r>
              <a:rPr lang="ru-RU" dirty="0" err="1"/>
              <a:t>обов’язкового</a:t>
            </a:r>
            <a:r>
              <a:rPr lang="ru-RU" dirty="0"/>
              <a:t> </a:t>
            </a:r>
            <a:r>
              <a:rPr lang="ru-RU" dirty="0" err="1"/>
              <a:t>зовнішнього</a:t>
            </a:r>
            <a:r>
              <a:rPr lang="ru-RU" dirty="0"/>
              <a:t> аудиту </a:t>
            </a:r>
            <a:r>
              <a:rPr lang="ru-RU" dirty="0" err="1"/>
              <a:t>фінансової</a:t>
            </a:r>
            <a:r>
              <a:rPr lang="ru-RU" dirty="0"/>
              <a:t> </a:t>
            </a:r>
            <a:r>
              <a:rPr lang="ru-RU" dirty="0" err="1"/>
              <a:t>звітності</a:t>
            </a:r>
            <a:r>
              <a:rPr lang="ru-RU" dirty="0"/>
              <a:t> з </a:t>
            </a:r>
            <a:r>
              <a:rPr lang="ru-RU" dirty="0" err="1"/>
              <a:t>урахуванням</a:t>
            </a:r>
            <a:r>
              <a:rPr lang="ru-RU" dirty="0"/>
              <a:t> </a:t>
            </a:r>
            <a:r>
              <a:rPr lang="ru-RU" dirty="0" err="1"/>
              <a:t>вимог</a:t>
            </a:r>
            <a:r>
              <a:rPr lang="ru-RU" dirty="0"/>
              <a:t> </a:t>
            </a:r>
            <a:r>
              <a:rPr lang="ru-RU" dirty="0" err="1"/>
              <a:t>законодавства</a:t>
            </a:r>
            <a:r>
              <a:rPr lang="ru-RU" dirty="0"/>
              <a:t> </a:t>
            </a:r>
            <a:r>
              <a:rPr lang="ru-RU" dirty="0" err="1"/>
              <a:t>України</a:t>
            </a:r>
            <a:r>
              <a:rPr lang="ru-RU" dirty="0"/>
              <a:t>;</a:t>
            </a:r>
          </a:p>
          <a:p>
            <a:pPr fontAlgn="base"/>
            <a:r>
              <a:rPr lang="ru-RU" dirty="0" err="1"/>
              <a:t>здійснення</a:t>
            </a:r>
            <a:r>
              <a:rPr lang="ru-RU" dirty="0"/>
              <a:t> </a:t>
            </a:r>
            <a:r>
              <a:rPr lang="ru-RU" dirty="0" err="1"/>
              <a:t>аналізу</a:t>
            </a:r>
            <a:r>
              <a:rPr lang="ru-RU" dirty="0"/>
              <a:t> </a:t>
            </a:r>
            <a:r>
              <a:rPr lang="ru-RU" dirty="0" err="1"/>
              <a:t>ринків</a:t>
            </a:r>
            <a:r>
              <a:rPr lang="ru-RU" dirty="0"/>
              <a:t> </a:t>
            </a:r>
            <a:r>
              <a:rPr lang="ru-RU" dirty="0" err="1"/>
              <a:t>небанківських</a:t>
            </a:r>
            <a:r>
              <a:rPr lang="ru-RU" dirty="0"/>
              <a:t> </a:t>
            </a:r>
            <a:r>
              <a:rPr lang="ru-RU" dirty="0" err="1"/>
              <a:t>фінансових</a:t>
            </a:r>
            <a:r>
              <a:rPr lang="ru-RU" dirty="0"/>
              <a:t> </a:t>
            </a:r>
            <a:r>
              <a:rPr lang="ru-RU" dirty="0" err="1"/>
              <a:t>послуг</a:t>
            </a:r>
            <a:r>
              <a:rPr lang="ru-RU" dirty="0"/>
              <a:t>, </a:t>
            </a:r>
            <a:r>
              <a:rPr lang="ru-RU" dirty="0" err="1"/>
              <a:t>державне</a:t>
            </a:r>
            <a:r>
              <a:rPr lang="ru-RU" dirty="0"/>
              <a:t> </a:t>
            </a:r>
            <a:r>
              <a:rPr lang="ru-RU" dirty="0" err="1"/>
              <a:t>регулювання</a:t>
            </a:r>
            <a:r>
              <a:rPr lang="ru-RU" dirty="0"/>
              <a:t> </a:t>
            </a:r>
            <a:r>
              <a:rPr lang="ru-RU" dirty="0" err="1"/>
              <a:t>яких</a:t>
            </a:r>
            <a:r>
              <a:rPr lang="ru-RU" dirty="0"/>
              <a:t> </a:t>
            </a:r>
            <a:r>
              <a:rPr lang="ru-RU" dirty="0" err="1"/>
              <a:t>здійснюється</a:t>
            </a:r>
            <a:r>
              <a:rPr lang="ru-RU" dirty="0"/>
              <a:t> </a:t>
            </a:r>
            <a:r>
              <a:rPr lang="ru-RU" dirty="0" err="1"/>
              <a:t>Національним</a:t>
            </a:r>
            <a:r>
              <a:rPr lang="ru-RU" dirty="0"/>
              <a:t> банком (</a:t>
            </a:r>
            <a:r>
              <a:rPr lang="ru-RU" dirty="0" err="1"/>
              <a:t>далі</a:t>
            </a:r>
            <a:r>
              <a:rPr lang="ru-RU" dirty="0"/>
              <a:t> – </a:t>
            </a:r>
            <a:r>
              <a:rPr lang="ru-RU" dirty="0" err="1"/>
              <a:t>небанківський</a:t>
            </a:r>
            <a:r>
              <a:rPr lang="ru-RU" dirty="0"/>
              <a:t> </a:t>
            </a:r>
            <a:r>
              <a:rPr lang="ru-RU" dirty="0" err="1"/>
              <a:t>фінансовий</a:t>
            </a:r>
            <a:r>
              <a:rPr lang="ru-RU" dirty="0"/>
              <a:t> сектор </a:t>
            </a:r>
            <a:r>
              <a:rPr lang="ru-RU" dirty="0" err="1"/>
              <a:t>України</a:t>
            </a:r>
            <a:r>
              <a:rPr lang="ru-RU" dirty="0"/>
              <a:t>);</a:t>
            </a:r>
          </a:p>
          <a:p>
            <a:pPr fontAlgn="base"/>
            <a:r>
              <a:rPr lang="ru-RU" dirty="0" err="1"/>
              <a:t>підготовка</a:t>
            </a:r>
            <a:r>
              <a:rPr lang="ru-RU" dirty="0"/>
              <a:t> </a:t>
            </a:r>
            <a:r>
              <a:rPr lang="ru-RU" dirty="0" err="1"/>
              <a:t>наглядової</a:t>
            </a:r>
            <a:r>
              <a:rPr lang="ru-RU" dirty="0"/>
              <a:t> </a:t>
            </a:r>
            <a:r>
              <a:rPr lang="ru-RU" dirty="0" err="1"/>
              <a:t>звітності</a:t>
            </a:r>
            <a:r>
              <a:rPr lang="ru-RU" dirty="0"/>
              <a:t> для </a:t>
            </a:r>
            <a:r>
              <a:rPr lang="ru-RU" dirty="0" err="1"/>
              <a:t>аналізу</a:t>
            </a:r>
            <a:r>
              <a:rPr lang="ru-RU" dirty="0"/>
              <a:t> </a:t>
            </a:r>
            <a:r>
              <a:rPr lang="ru-RU" dirty="0" err="1"/>
              <a:t>показників</a:t>
            </a:r>
            <a:r>
              <a:rPr lang="ru-RU" dirty="0"/>
              <a:t> </a:t>
            </a:r>
            <a:r>
              <a:rPr lang="ru-RU" dirty="0" err="1"/>
              <a:t>діяльності</a:t>
            </a:r>
            <a:r>
              <a:rPr lang="ru-RU" dirty="0"/>
              <a:t> </a:t>
            </a:r>
            <a:r>
              <a:rPr lang="ru-RU" dirty="0" err="1"/>
              <a:t>небанківських</a:t>
            </a:r>
            <a:r>
              <a:rPr lang="ru-RU" dirty="0"/>
              <a:t> </a:t>
            </a:r>
            <a:r>
              <a:rPr lang="ru-RU" dirty="0" err="1"/>
              <a:t>фінансових</a:t>
            </a:r>
            <a:r>
              <a:rPr lang="ru-RU" dirty="0"/>
              <a:t> </a:t>
            </a:r>
            <a:r>
              <a:rPr lang="ru-RU" dirty="0" err="1"/>
              <a:t>установ</a:t>
            </a:r>
            <a:r>
              <a:rPr lang="ru-RU" dirty="0"/>
              <a:t> та </a:t>
            </a:r>
            <a:r>
              <a:rPr lang="ru-RU" dirty="0" err="1"/>
              <a:t>небанківського</a:t>
            </a:r>
            <a:r>
              <a:rPr lang="ru-RU" dirty="0"/>
              <a:t> </a:t>
            </a:r>
            <a:r>
              <a:rPr lang="ru-RU" dirty="0" err="1"/>
              <a:t>фінансового</a:t>
            </a:r>
            <a:r>
              <a:rPr lang="ru-RU" dirty="0"/>
              <a:t> сектору </a:t>
            </a:r>
            <a:r>
              <a:rPr lang="ru-RU" dirty="0" err="1"/>
              <a:t>України</a:t>
            </a:r>
            <a:r>
              <a:rPr lang="ru-RU" dirty="0"/>
              <a:t>;</a:t>
            </a:r>
          </a:p>
          <a:p>
            <a:pPr fontAlgn="base"/>
            <a:r>
              <a:rPr lang="ru-RU" dirty="0" err="1"/>
              <a:t>здійснення</a:t>
            </a:r>
            <a:r>
              <a:rPr lang="ru-RU" dirty="0"/>
              <a:t> </a:t>
            </a:r>
            <a:r>
              <a:rPr lang="ru-RU" dirty="0" err="1"/>
              <a:t>управління</a:t>
            </a:r>
            <a:r>
              <a:rPr lang="ru-RU" dirty="0"/>
              <a:t> </a:t>
            </a:r>
            <a:r>
              <a:rPr lang="ru-RU" dirty="0" err="1"/>
              <a:t>наглядовими</a:t>
            </a:r>
            <a:r>
              <a:rPr lang="ru-RU" dirty="0"/>
              <a:t> </a:t>
            </a:r>
            <a:r>
              <a:rPr lang="ru-RU" dirty="0" err="1"/>
              <a:t>даними</a:t>
            </a:r>
            <a:r>
              <a:rPr lang="ru-RU" dirty="0"/>
              <a:t> (у </a:t>
            </a:r>
            <a:r>
              <a:rPr lang="ru-RU" dirty="0" err="1"/>
              <a:t>частині</a:t>
            </a:r>
            <a:r>
              <a:rPr lang="ru-RU" dirty="0"/>
              <a:t> </a:t>
            </a:r>
            <a:r>
              <a:rPr lang="ru-RU" dirty="0" err="1"/>
              <a:t>питань</a:t>
            </a:r>
            <a:r>
              <a:rPr lang="ru-RU" dirty="0"/>
              <a:t> </a:t>
            </a:r>
            <a:r>
              <a:rPr lang="ru-RU" dirty="0" err="1"/>
              <a:t>щодо</a:t>
            </a:r>
            <a:r>
              <a:rPr lang="ru-RU" dirty="0"/>
              <a:t> </a:t>
            </a:r>
            <a:r>
              <a:rPr lang="ru-RU" dirty="0" err="1"/>
              <a:t>об’єктів</a:t>
            </a:r>
            <a:r>
              <a:rPr lang="ru-RU" dirty="0"/>
              <a:t> </a:t>
            </a:r>
            <a:r>
              <a:rPr lang="ru-RU" dirty="0" err="1"/>
              <a:t>нагляду</a:t>
            </a:r>
            <a:r>
              <a:rPr lang="ru-RU" dirty="0"/>
              <a:t>);</a:t>
            </a:r>
          </a:p>
          <a:p>
            <a:pPr fontAlgn="base"/>
            <a:r>
              <a:rPr lang="ru-RU" dirty="0" err="1"/>
              <a:t>регулярне</a:t>
            </a:r>
            <a:r>
              <a:rPr lang="ru-RU" dirty="0"/>
              <a:t> </a:t>
            </a:r>
            <a:r>
              <a:rPr lang="ru-RU" dirty="0" err="1"/>
              <a:t>проведення</a:t>
            </a:r>
            <a:r>
              <a:rPr lang="ru-RU" dirty="0"/>
              <a:t> </a:t>
            </a:r>
            <a:r>
              <a:rPr lang="ru-RU" dirty="0" err="1"/>
              <a:t>оцінки</a:t>
            </a:r>
            <a:r>
              <a:rPr lang="ru-RU" dirty="0"/>
              <a:t> </a:t>
            </a:r>
            <a:r>
              <a:rPr lang="ru-RU" dirty="0" err="1"/>
              <a:t>фінансового</a:t>
            </a:r>
            <a:r>
              <a:rPr lang="ru-RU" dirty="0"/>
              <a:t> стану </a:t>
            </a:r>
            <a:r>
              <a:rPr lang="ru-RU" dirty="0" err="1"/>
              <a:t>небанківської</a:t>
            </a:r>
            <a:r>
              <a:rPr lang="ru-RU" dirty="0"/>
              <a:t> </a:t>
            </a:r>
            <a:r>
              <a:rPr lang="ru-RU" dirty="0" err="1"/>
              <a:t>фінансової</a:t>
            </a:r>
            <a:r>
              <a:rPr lang="ru-RU" dirty="0"/>
              <a:t> установи, </a:t>
            </a:r>
            <a:r>
              <a:rPr lang="ru-RU" dirty="0" err="1"/>
              <a:t>результатів</a:t>
            </a:r>
            <a:r>
              <a:rPr lang="ru-RU" dirty="0"/>
              <a:t> </a:t>
            </a:r>
            <a:r>
              <a:rPr lang="ru-RU" dirty="0" err="1"/>
              <a:t>її</a:t>
            </a:r>
            <a:r>
              <a:rPr lang="ru-RU" dirty="0"/>
              <a:t> </a:t>
            </a:r>
            <a:r>
              <a:rPr lang="ru-RU" dirty="0" err="1"/>
              <a:t>діяльності</a:t>
            </a:r>
            <a:r>
              <a:rPr lang="ru-RU" dirty="0"/>
              <a:t>;</a:t>
            </a:r>
          </a:p>
          <a:p>
            <a:pPr fontAlgn="base"/>
            <a:r>
              <a:rPr lang="ru-RU" dirty="0" err="1"/>
              <a:t>здійснення</a:t>
            </a:r>
            <a:r>
              <a:rPr lang="ru-RU" dirty="0"/>
              <a:t> контролю за </a:t>
            </a:r>
            <a:r>
              <a:rPr lang="ru-RU" dirty="0" err="1"/>
              <a:t>діяльністю</a:t>
            </a:r>
            <a:r>
              <a:rPr lang="ru-RU" dirty="0"/>
              <a:t> бюро </a:t>
            </a:r>
            <a:r>
              <a:rPr lang="ru-RU" dirty="0" err="1"/>
              <a:t>кредитних</a:t>
            </a:r>
            <a:r>
              <a:rPr lang="ru-RU" dirty="0"/>
              <a:t> </a:t>
            </a:r>
            <a:r>
              <a:rPr lang="ru-RU" dirty="0" err="1"/>
              <a:t>історій</a:t>
            </a:r>
            <a:r>
              <a:rPr lang="ru-RU" dirty="0" smtClean="0"/>
              <a:t>.</a:t>
            </a:r>
            <a:endParaRPr lang="ru-RU" dirty="0"/>
          </a:p>
        </p:txBody>
      </p:sp>
    </p:spTree>
    <p:extLst>
      <p:ext uri="{BB962C8B-B14F-4D97-AF65-F5344CB8AC3E}">
        <p14:creationId xmlns:p14="http://schemas.microsoft.com/office/powerpoint/2010/main" val="34456108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6656" y="350520"/>
            <a:ext cx="10753725" cy="5654040"/>
          </a:xfrm>
        </p:spPr>
        <p:txBody>
          <a:bodyPr>
            <a:normAutofit fontScale="85000" lnSpcReduction="10000"/>
          </a:bodyPr>
          <a:lstStyle/>
          <a:p>
            <a:r>
              <a:rPr lang="ru-RU" b="1" dirty="0"/>
              <a:t>Департамент </a:t>
            </a:r>
            <a:r>
              <a:rPr lang="ru-RU" b="1" dirty="0" err="1" smtClean="0"/>
              <a:t>інспектування</a:t>
            </a:r>
            <a:endParaRPr lang="ru-RU" b="1" dirty="0" smtClean="0"/>
          </a:p>
          <a:p>
            <a:pPr fontAlgn="base"/>
            <a:r>
              <a:rPr lang="ru-RU" dirty="0" err="1"/>
              <a:t>Основні</a:t>
            </a:r>
            <a:r>
              <a:rPr lang="ru-RU" dirty="0"/>
              <a:t> </a:t>
            </a:r>
            <a:r>
              <a:rPr lang="ru-RU" dirty="0" err="1"/>
              <a:t>функції</a:t>
            </a:r>
            <a:r>
              <a:rPr lang="ru-RU" dirty="0" smtClean="0"/>
              <a:t>:</a:t>
            </a:r>
          </a:p>
          <a:p>
            <a:pPr fontAlgn="base"/>
            <a:r>
              <a:rPr lang="ru-RU" dirty="0" err="1" smtClean="0"/>
              <a:t>планування</a:t>
            </a:r>
            <a:r>
              <a:rPr lang="ru-RU" dirty="0"/>
              <a:t>, </a:t>
            </a:r>
            <a:r>
              <a:rPr lang="ru-RU" dirty="0" err="1"/>
              <a:t>організація</a:t>
            </a:r>
            <a:r>
              <a:rPr lang="ru-RU" dirty="0"/>
              <a:t> та </a:t>
            </a:r>
            <a:r>
              <a:rPr lang="ru-RU" dirty="0" err="1"/>
              <a:t>здійснення</a:t>
            </a:r>
            <a:r>
              <a:rPr lang="ru-RU" dirty="0"/>
              <a:t> </a:t>
            </a:r>
            <a:r>
              <a:rPr lang="ru-RU" dirty="0" err="1"/>
              <a:t>ефективного</a:t>
            </a:r>
            <a:r>
              <a:rPr lang="ru-RU" dirty="0"/>
              <a:t> </a:t>
            </a:r>
            <a:r>
              <a:rPr lang="ru-RU" dirty="0" err="1"/>
              <a:t>нагляду</a:t>
            </a:r>
            <a:r>
              <a:rPr lang="ru-RU" dirty="0"/>
              <a:t> у </a:t>
            </a:r>
            <a:r>
              <a:rPr lang="ru-RU" dirty="0" err="1"/>
              <a:t>формі</a:t>
            </a:r>
            <a:r>
              <a:rPr lang="ru-RU" dirty="0"/>
              <a:t> </a:t>
            </a:r>
            <a:r>
              <a:rPr lang="ru-RU" dirty="0" err="1"/>
              <a:t>інспекційних</a:t>
            </a:r>
            <a:r>
              <a:rPr lang="ru-RU" dirty="0"/>
              <a:t> </a:t>
            </a:r>
            <a:r>
              <a:rPr lang="ru-RU" dirty="0" err="1"/>
              <a:t>перевірок</a:t>
            </a:r>
            <a:r>
              <a:rPr lang="ru-RU" dirty="0"/>
              <a:t> [за </a:t>
            </a:r>
            <a:r>
              <a:rPr lang="ru-RU" dirty="0" err="1"/>
              <a:t>винятком</a:t>
            </a:r>
            <a:r>
              <a:rPr lang="ru-RU" dirty="0"/>
              <a:t> </a:t>
            </a:r>
            <a:r>
              <a:rPr lang="ru-RU" dirty="0" err="1"/>
              <a:t>питань</a:t>
            </a:r>
            <a:r>
              <a:rPr lang="ru-RU" dirty="0"/>
              <a:t> </a:t>
            </a:r>
            <a:r>
              <a:rPr lang="ru-RU" dirty="0" err="1"/>
              <a:t>нагляду</a:t>
            </a:r>
            <a:r>
              <a:rPr lang="ru-RU" dirty="0"/>
              <a:t> у </a:t>
            </a:r>
            <a:r>
              <a:rPr lang="ru-RU" dirty="0" err="1"/>
              <a:t>сфері</a:t>
            </a:r>
            <a:r>
              <a:rPr lang="ru-RU" dirty="0"/>
              <a:t> </a:t>
            </a:r>
            <a:r>
              <a:rPr lang="ru-RU" dirty="0" err="1"/>
              <a:t>запобігання</a:t>
            </a:r>
            <a:r>
              <a:rPr lang="ru-RU" dirty="0"/>
              <a:t> та </a:t>
            </a:r>
            <a:r>
              <a:rPr lang="ru-RU" dirty="0" err="1"/>
              <a:t>протидії</a:t>
            </a:r>
            <a:r>
              <a:rPr lang="ru-RU" dirty="0"/>
              <a:t> </a:t>
            </a:r>
            <a:r>
              <a:rPr lang="ru-RU" dirty="0" err="1"/>
              <a:t>легалізації</a:t>
            </a:r>
            <a:r>
              <a:rPr lang="ru-RU" dirty="0"/>
              <a:t> (</a:t>
            </a:r>
            <a:r>
              <a:rPr lang="ru-RU" dirty="0" err="1"/>
              <a:t>відмиванню</a:t>
            </a:r>
            <a:r>
              <a:rPr lang="ru-RU" dirty="0"/>
              <a:t>) </a:t>
            </a:r>
            <a:r>
              <a:rPr lang="ru-RU" dirty="0" err="1"/>
              <a:t>доходів</a:t>
            </a:r>
            <a:r>
              <a:rPr lang="ru-RU" dirty="0"/>
              <a:t>, </a:t>
            </a:r>
            <a:r>
              <a:rPr lang="ru-RU" dirty="0" err="1"/>
              <a:t>одержаних</a:t>
            </a:r>
            <a:r>
              <a:rPr lang="ru-RU" dirty="0"/>
              <a:t> </a:t>
            </a:r>
            <a:r>
              <a:rPr lang="ru-RU" dirty="0" err="1"/>
              <a:t>злочинним</a:t>
            </a:r>
            <a:r>
              <a:rPr lang="ru-RU" dirty="0"/>
              <a:t> шляхом, </a:t>
            </a:r>
            <a:r>
              <a:rPr lang="ru-RU" dirty="0" err="1"/>
              <a:t>фінансуванню</a:t>
            </a:r>
            <a:r>
              <a:rPr lang="ru-RU" dirty="0"/>
              <a:t> </a:t>
            </a:r>
            <a:r>
              <a:rPr lang="ru-RU" dirty="0" err="1"/>
              <a:t>тероризму</a:t>
            </a:r>
            <a:r>
              <a:rPr lang="ru-RU" dirty="0"/>
              <a:t> та </a:t>
            </a:r>
            <a:r>
              <a:rPr lang="ru-RU" dirty="0" err="1"/>
              <a:t>фінансуванню</a:t>
            </a:r>
            <a:r>
              <a:rPr lang="ru-RU" dirty="0"/>
              <a:t> </a:t>
            </a:r>
            <a:r>
              <a:rPr lang="ru-RU" dirty="0" err="1"/>
              <a:t>розповсюдження</a:t>
            </a:r>
            <a:r>
              <a:rPr lang="ru-RU" dirty="0"/>
              <a:t> </a:t>
            </a:r>
            <a:r>
              <a:rPr lang="ru-RU" dirty="0" err="1"/>
              <a:t>зброї</a:t>
            </a:r>
            <a:r>
              <a:rPr lang="ru-RU" dirty="0"/>
              <a:t> </a:t>
            </a:r>
            <a:r>
              <a:rPr lang="ru-RU" dirty="0" err="1"/>
              <a:t>масового</a:t>
            </a:r>
            <a:r>
              <a:rPr lang="ru-RU" dirty="0"/>
              <a:t> </a:t>
            </a:r>
            <a:r>
              <a:rPr lang="ru-RU" dirty="0" err="1"/>
              <a:t>знищення</a:t>
            </a:r>
            <a:r>
              <a:rPr lang="ru-RU" dirty="0"/>
              <a:t>, у </a:t>
            </a:r>
            <a:r>
              <a:rPr lang="ru-RU" dirty="0" err="1"/>
              <a:t>сфері</a:t>
            </a:r>
            <a:r>
              <a:rPr lang="ru-RU" dirty="0"/>
              <a:t> валютного контролю, </a:t>
            </a:r>
            <a:r>
              <a:rPr lang="ru-RU" dirty="0" err="1"/>
              <a:t>дотримання</a:t>
            </a:r>
            <a:r>
              <a:rPr lang="ru-RU" dirty="0"/>
              <a:t> </a:t>
            </a:r>
            <a:r>
              <a:rPr lang="ru-RU" dirty="0" err="1"/>
              <a:t>об’єктами</a:t>
            </a:r>
            <a:r>
              <a:rPr lang="ru-RU" dirty="0"/>
              <a:t> </a:t>
            </a:r>
            <a:r>
              <a:rPr lang="ru-RU" dirty="0" err="1"/>
              <a:t>нагляду</a:t>
            </a:r>
            <a:r>
              <a:rPr lang="ru-RU" dirty="0"/>
              <a:t> (</a:t>
            </a:r>
            <a:r>
              <a:rPr lang="ru-RU" dirty="0" err="1"/>
              <a:t>оверсайта</a:t>
            </a:r>
            <a:r>
              <a:rPr lang="ru-RU" dirty="0"/>
              <a:t>) </a:t>
            </a:r>
            <a:r>
              <a:rPr lang="ru-RU" dirty="0" err="1"/>
              <a:t>вимог</a:t>
            </a:r>
            <a:r>
              <a:rPr lang="ru-RU" dirty="0"/>
              <a:t> </a:t>
            </a:r>
            <a:r>
              <a:rPr lang="ru-RU" dirty="0" err="1"/>
              <a:t>законодавства</a:t>
            </a:r>
            <a:r>
              <a:rPr lang="ru-RU" dirty="0"/>
              <a:t> </a:t>
            </a:r>
            <a:r>
              <a:rPr lang="ru-RU" dirty="0" err="1"/>
              <a:t>України</a:t>
            </a:r>
            <a:r>
              <a:rPr lang="ru-RU" dirty="0"/>
              <a:t> з </a:t>
            </a:r>
            <a:r>
              <a:rPr lang="ru-RU" dirty="0" err="1"/>
              <a:t>питань</a:t>
            </a:r>
            <a:r>
              <a:rPr lang="ru-RU" dirty="0"/>
              <a:t> </a:t>
            </a:r>
            <a:r>
              <a:rPr lang="ru-RU" dirty="0" err="1"/>
              <a:t>діяльності</a:t>
            </a:r>
            <a:r>
              <a:rPr lang="ru-RU" dirty="0"/>
              <a:t> </a:t>
            </a:r>
            <a:r>
              <a:rPr lang="ru-RU" dirty="0" err="1"/>
              <a:t>платіжних</a:t>
            </a:r>
            <a:r>
              <a:rPr lang="ru-RU" dirty="0"/>
              <a:t> систем в </a:t>
            </a:r>
            <a:r>
              <a:rPr lang="ru-RU" dirty="0" err="1"/>
              <a:t>Україні</a:t>
            </a:r>
            <a:r>
              <a:rPr lang="ru-RU" dirty="0"/>
              <a:t>, контролю за </a:t>
            </a:r>
            <a:r>
              <a:rPr lang="ru-RU" dirty="0" err="1"/>
              <a:t>дотриманням</a:t>
            </a:r>
            <a:r>
              <a:rPr lang="ru-RU" dirty="0"/>
              <a:t> </a:t>
            </a:r>
            <a:r>
              <a:rPr lang="ru-RU" dirty="0" err="1"/>
              <a:t>вимог</a:t>
            </a:r>
            <a:r>
              <a:rPr lang="ru-RU" dirty="0"/>
              <a:t> </a:t>
            </a:r>
            <a:r>
              <a:rPr lang="ru-RU" dirty="0" err="1"/>
              <a:t>законодавства</a:t>
            </a:r>
            <a:r>
              <a:rPr lang="ru-RU" dirty="0"/>
              <a:t> з </a:t>
            </a:r>
            <a:r>
              <a:rPr lang="ru-RU" dirty="0" err="1"/>
              <a:t>питань</a:t>
            </a:r>
            <a:r>
              <a:rPr lang="ru-RU" dirty="0"/>
              <a:t> </a:t>
            </a:r>
            <a:r>
              <a:rPr lang="ru-RU" dirty="0" err="1"/>
              <a:t>інформаційної</a:t>
            </a:r>
            <a:r>
              <a:rPr lang="ru-RU" dirty="0"/>
              <a:t> </a:t>
            </a:r>
            <a:r>
              <a:rPr lang="ru-RU" dirty="0" err="1"/>
              <a:t>безпеки</a:t>
            </a:r>
            <a:r>
              <a:rPr lang="ru-RU" dirty="0"/>
              <a:t>, </a:t>
            </a:r>
            <a:r>
              <a:rPr lang="ru-RU" dirty="0" err="1"/>
              <a:t>кіберзахисту</a:t>
            </a:r>
            <a:r>
              <a:rPr lang="ru-RU" dirty="0"/>
              <a:t> та </a:t>
            </a:r>
            <a:r>
              <a:rPr lang="ru-RU" dirty="0" err="1"/>
              <a:t>електронних</a:t>
            </a:r>
            <a:r>
              <a:rPr lang="ru-RU" dirty="0"/>
              <a:t> </a:t>
            </a:r>
            <a:r>
              <a:rPr lang="ru-RU" dirty="0" err="1"/>
              <a:t>довірчих</a:t>
            </a:r>
            <a:r>
              <a:rPr lang="ru-RU" dirty="0"/>
              <a:t> </a:t>
            </a:r>
            <a:r>
              <a:rPr lang="ru-RU" dirty="0" err="1"/>
              <a:t>послуг</a:t>
            </a:r>
            <a:r>
              <a:rPr lang="ru-RU" dirty="0"/>
              <a:t>, а </a:t>
            </a:r>
            <a:r>
              <a:rPr lang="ru-RU" dirty="0" err="1"/>
              <a:t>також</a:t>
            </a:r>
            <a:r>
              <a:rPr lang="ru-RU" dirty="0"/>
              <a:t> </a:t>
            </a:r>
            <a:r>
              <a:rPr lang="ru-RU" dirty="0" err="1"/>
              <a:t>питань</a:t>
            </a:r>
            <a:r>
              <a:rPr lang="ru-RU" dirty="0"/>
              <a:t>, </a:t>
            </a:r>
            <a:r>
              <a:rPr lang="ru-RU" dirty="0" err="1"/>
              <a:t>пов’язаних</a:t>
            </a:r>
            <a:r>
              <a:rPr lang="ru-RU" dirty="0"/>
              <a:t> </a:t>
            </a:r>
            <a:r>
              <a:rPr lang="ru-RU" dirty="0" err="1"/>
              <a:t>із</a:t>
            </a:r>
            <a:r>
              <a:rPr lang="ru-RU" dirty="0"/>
              <a:t> </a:t>
            </a:r>
            <a:r>
              <a:rPr lang="ru-RU" dirty="0" err="1"/>
              <a:t>забезпеченням</a:t>
            </a:r>
            <a:r>
              <a:rPr lang="ru-RU" dirty="0"/>
              <a:t> </a:t>
            </a:r>
            <a:r>
              <a:rPr lang="ru-RU" dirty="0" err="1"/>
              <a:t>реалізації</a:t>
            </a:r>
            <a:r>
              <a:rPr lang="ru-RU" dirty="0"/>
              <a:t> і </a:t>
            </a:r>
            <a:r>
              <a:rPr lang="ru-RU" dirty="0" err="1"/>
              <a:t>моніторингу</a:t>
            </a:r>
            <a:r>
              <a:rPr lang="ru-RU" dirty="0"/>
              <a:t> </a:t>
            </a:r>
            <a:r>
              <a:rPr lang="ru-RU" dirty="0" err="1"/>
              <a:t>ефективності</a:t>
            </a:r>
            <a:r>
              <a:rPr lang="ru-RU" dirty="0"/>
              <a:t> </a:t>
            </a:r>
            <a:r>
              <a:rPr lang="ru-RU" dirty="0" err="1"/>
              <a:t>застосування</a:t>
            </a:r>
            <a:r>
              <a:rPr lang="ru-RU" dirty="0"/>
              <a:t> </a:t>
            </a:r>
            <a:r>
              <a:rPr lang="ru-RU" dirty="0" err="1"/>
              <a:t>міжнародних</a:t>
            </a:r>
            <a:r>
              <a:rPr lang="ru-RU" dirty="0"/>
              <a:t> та </a:t>
            </a:r>
            <a:r>
              <a:rPr lang="ru-RU" dirty="0" err="1"/>
              <a:t>українських</a:t>
            </a:r>
            <a:r>
              <a:rPr lang="ru-RU" dirty="0"/>
              <a:t> </a:t>
            </a:r>
            <a:r>
              <a:rPr lang="ru-RU" dirty="0" err="1"/>
              <a:t>спеціальних</a:t>
            </a:r>
            <a:r>
              <a:rPr lang="ru-RU" dirty="0"/>
              <a:t> </a:t>
            </a:r>
            <a:r>
              <a:rPr lang="ru-RU" dirty="0" err="1"/>
              <a:t>економічних</a:t>
            </a:r>
            <a:r>
              <a:rPr lang="ru-RU" dirty="0"/>
              <a:t> та </a:t>
            </a:r>
            <a:r>
              <a:rPr lang="ru-RU" dirty="0" err="1"/>
              <a:t>інших</a:t>
            </a:r>
            <a:r>
              <a:rPr lang="ru-RU" dirty="0"/>
              <a:t> </a:t>
            </a:r>
            <a:r>
              <a:rPr lang="ru-RU" dirty="0" err="1"/>
              <a:t>обмежувальних</a:t>
            </a:r>
            <a:r>
              <a:rPr lang="ru-RU" dirty="0"/>
              <a:t> </a:t>
            </a:r>
            <a:r>
              <a:rPr lang="ru-RU" dirty="0" err="1"/>
              <a:t>заходів</a:t>
            </a:r>
            <a:r>
              <a:rPr lang="ru-RU" dirty="0"/>
              <a:t> (</a:t>
            </a:r>
            <a:r>
              <a:rPr lang="ru-RU" dirty="0" err="1"/>
              <a:t>санкцій</a:t>
            </a:r>
            <a:r>
              <a:rPr lang="ru-RU" dirty="0"/>
              <a:t>)]:</a:t>
            </a:r>
          </a:p>
          <a:p>
            <a:pPr lvl="1" fontAlgn="base"/>
            <a:r>
              <a:rPr lang="ru-RU" dirty="0"/>
              <a:t>у </a:t>
            </a:r>
            <a:r>
              <a:rPr lang="ru-RU" dirty="0" err="1"/>
              <a:t>сфері</a:t>
            </a:r>
            <a:r>
              <a:rPr lang="ru-RU" dirty="0"/>
              <a:t> </a:t>
            </a:r>
            <a:r>
              <a:rPr lang="ru-RU" dirty="0" err="1"/>
              <a:t>нагляду</a:t>
            </a:r>
            <a:r>
              <a:rPr lang="ru-RU" dirty="0"/>
              <a:t> за </a:t>
            </a:r>
            <a:r>
              <a:rPr lang="ru-RU" dirty="0" err="1"/>
              <a:t>діяльністю</a:t>
            </a:r>
            <a:r>
              <a:rPr lang="ru-RU" dirty="0"/>
              <a:t> </a:t>
            </a:r>
            <a:r>
              <a:rPr lang="ru-RU" dirty="0" err="1"/>
              <a:t>банків</a:t>
            </a:r>
            <a:r>
              <a:rPr lang="ru-RU" dirty="0"/>
              <a:t>, </a:t>
            </a:r>
            <a:r>
              <a:rPr lang="ru-RU" dirty="0" err="1"/>
              <a:t>їх</a:t>
            </a:r>
            <a:r>
              <a:rPr lang="ru-RU" dirty="0"/>
              <a:t> </a:t>
            </a:r>
            <a:r>
              <a:rPr lang="ru-RU" dirty="0" err="1"/>
              <a:t>відокремлених</a:t>
            </a:r>
            <a:r>
              <a:rPr lang="ru-RU" dirty="0"/>
              <a:t> </a:t>
            </a:r>
            <a:r>
              <a:rPr lang="ru-RU" dirty="0" err="1"/>
              <a:t>підрозділів</a:t>
            </a:r>
            <a:r>
              <a:rPr lang="ru-RU" dirty="0"/>
              <a:t> та </a:t>
            </a:r>
            <a:r>
              <a:rPr lang="ru-RU" dirty="0" err="1"/>
              <a:t>інших</a:t>
            </a:r>
            <a:r>
              <a:rPr lang="ru-RU" dirty="0"/>
              <a:t> </a:t>
            </a:r>
            <a:r>
              <a:rPr lang="ru-RU" dirty="0" err="1"/>
              <a:t>осіб</a:t>
            </a:r>
            <a:r>
              <a:rPr lang="ru-RU" dirty="0"/>
              <a:t>, </a:t>
            </a:r>
            <a:r>
              <a:rPr lang="ru-RU" dirty="0" err="1"/>
              <a:t>які</a:t>
            </a:r>
            <a:r>
              <a:rPr lang="ru-RU" dirty="0"/>
              <a:t> </a:t>
            </a:r>
            <a:r>
              <a:rPr lang="ru-RU" dirty="0" err="1"/>
              <a:t>охоплюються</a:t>
            </a:r>
            <a:r>
              <a:rPr lang="ru-RU" dirty="0"/>
              <a:t> </a:t>
            </a:r>
            <a:r>
              <a:rPr lang="ru-RU" dirty="0" err="1"/>
              <a:t>наглядовою</a:t>
            </a:r>
            <a:r>
              <a:rPr lang="ru-RU" dirty="0"/>
              <a:t> </a:t>
            </a:r>
            <a:r>
              <a:rPr lang="ru-RU" dirty="0" err="1"/>
              <a:t>діяльністю</a:t>
            </a:r>
            <a:r>
              <a:rPr lang="ru-RU" dirty="0"/>
              <a:t> НБУ, </a:t>
            </a:r>
            <a:r>
              <a:rPr lang="ru-RU" dirty="0" err="1"/>
              <a:t>уключаючи</a:t>
            </a:r>
            <a:r>
              <a:rPr lang="ru-RU" dirty="0"/>
              <a:t> </a:t>
            </a:r>
            <a:r>
              <a:rPr lang="ru-RU" dirty="0" err="1"/>
              <a:t>учасників</a:t>
            </a:r>
            <a:r>
              <a:rPr lang="ru-RU" dirty="0"/>
              <a:t> </a:t>
            </a:r>
            <a:r>
              <a:rPr lang="ru-RU" dirty="0" err="1"/>
              <a:t>банківських</a:t>
            </a:r>
            <a:r>
              <a:rPr lang="ru-RU" dirty="0"/>
              <a:t> </a:t>
            </a:r>
            <a:r>
              <a:rPr lang="ru-RU" dirty="0" err="1"/>
              <a:t>груп</a:t>
            </a:r>
            <a:r>
              <a:rPr lang="ru-RU" dirty="0"/>
              <a:t>, </a:t>
            </a:r>
            <a:r>
              <a:rPr lang="ru-RU" dirty="0" err="1"/>
              <a:t>щодо</a:t>
            </a:r>
            <a:r>
              <a:rPr lang="ru-RU" dirty="0"/>
              <a:t> </a:t>
            </a:r>
            <a:r>
              <a:rPr lang="ru-RU" dirty="0" err="1"/>
              <a:t>визначення</a:t>
            </a:r>
            <a:r>
              <a:rPr lang="ru-RU" dirty="0"/>
              <a:t> </a:t>
            </a:r>
            <a:r>
              <a:rPr lang="ru-RU" dirty="0" err="1"/>
              <a:t>рівня</a:t>
            </a:r>
            <a:r>
              <a:rPr lang="ru-RU" dirty="0"/>
              <a:t> </a:t>
            </a:r>
            <a:r>
              <a:rPr lang="ru-RU" dirty="0" err="1"/>
              <a:t>безпеки</a:t>
            </a:r>
            <a:r>
              <a:rPr lang="ru-RU" dirty="0"/>
              <a:t>, </a:t>
            </a:r>
            <a:r>
              <a:rPr lang="ru-RU" dirty="0" err="1"/>
              <a:t>безперервної</a:t>
            </a:r>
            <a:r>
              <a:rPr lang="ru-RU" dirty="0"/>
              <a:t> та </a:t>
            </a:r>
            <a:r>
              <a:rPr lang="ru-RU" dirty="0" err="1"/>
              <a:t>стабільної</a:t>
            </a:r>
            <a:r>
              <a:rPr lang="ru-RU" dirty="0"/>
              <a:t> </a:t>
            </a:r>
            <a:r>
              <a:rPr lang="ru-RU" dirty="0" err="1"/>
              <a:t>діяльності</a:t>
            </a:r>
            <a:r>
              <a:rPr lang="ru-RU" dirty="0"/>
              <a:t> </a:t>
            </a:r>
            <a:r>
              <a:rPr lang="ru-RU" dirty="0" err="1"/>
              <a:t>банків</a:t>
            </a:r>
            <a:r>
              <a:rPr lang="ru-RU" dirty="0"/>
              <a:t>, </a:t>
            </a:r>
            <a:r>
              <a:rPr lang="ru-RU" dirty="0" err="1"/>
              <a:t>достовірності</a:t>
            </a:r>
            <a:r>
              <a:rPr lang="ru-RU" dirty="0"/>
              <a:t> </a:t>
            </a:r>
            <a:r>
              <a:rPr lang="ru-RU" dirty="0" err="1"/>
              <a:t>звітності</a:t>
            </a:r>
            <a:r>
              <a:rPr lang="ru-RU" dirty="0"/>
              <a:t> і </a:t>
            </a:r>
            <a:r>
              <a:rPr lang="ru-RU" dirty="0" err="1"/>
              <a:t>дотримання</a:t>
            </a:r>
            <a:r>
              <a:rPr lang="ru-RU" dirty="0"/>
              <a:t> </a:t>
            </a:r>
            <a:r>
              <a:rPr lang="ru-RU" dirty="0" err="1"/>
              <a:t>законодавства</a:t>
            </a:r>
            <a:r>
              <a:rPr lang="ru-RU" dirty="0"/>
              <a:t> </a:t>
            </a:r>
            <a:r>
              <a:rPr lang="ru-RU" dirty="0" err="1"/>
              <a:t>України</a:t>
            </a:r>
            <a:r>
              <a:rPr lang="ru-RU" dirty="0"/>
              <a:t> про банки і </a:t>
            </a:r>
            <a:r>
              <a:rPr lang="ru-RU" dirty="0" err="1"/>
              <a:t>банківську</a:t>
            </a:r>
            <a:r>
              <a:rPr lang="ru-RU" dirty="0"/>
              <a:t> </a:t>
            </a:r>
            <a:r>
              <a:rPr lang="ru-RU" dirty="0" err="1"/>
              <a:t>діяльність</a:t>
            </a:r>
            <a:r>
              <a:rPr lang="ru-RU" dirty="0"/>
              <a:t>, а </a:t>
            </a:r>
            <a:r>
              <a:rPr lang="ru-RU" dirty="0" err="1"/>
              <a:t>також</a:t>
            </a:r>
            <a:r>
              <a:rPr lang="ru-RU" dirty="0"/>
              <a:t> нормативно-</a:t>
            </a:r>
            <a:r>
              <a:rPr lang="ru-RU" dirty="0" err="1"/>
              <a:t>правових</a:t>
            </a:r>
            <a:r>
              <a:rPr lang="ru-RU" dirty="0"/>
              <a:t> </a:t>
            </a:r>
            <a:r>
              <a:rPr lang="ru-RU" dirty="0" err="1"/>
              <a:t>актів</a:t>
            </a:r>
            <a:r>
              <a:rPr lang="ru-RU" dirty="0"/>
              <a:t> НБУ;</a:t>
            </a:r>
          </a:p>
          <a:p>
            <a:pPr lvl="1" fontAlgn="base"/>
            <a:r>
              <a:rPr lang="ru-RU" dirty="0"/>
              <a:t>у </a:t>
            </a:r>
            <a:r>
              <a:rPr lang="ru-RU" dirty="0" err="1"/>
              <a:t>сфері</a:t>
            </a:r>
            <a:r>
              <a:rPr lang="ru-RU" dirty="0"/>
              <a:t> </a:t>
            </a:r>
            <a:r>
              <a:rPr lang="ru-RU" dirty="0" err="1"/>
              <a:t>нагляду</a:t>
            </a:r>
            <a:r>
              <a:rPr lang="ru-RU" dirty="0"/>
              <a:t> за </a:t>
            </a:r>
            <a:r>
              <a:rPr lang="ru-RU" dirty="0" err="1"/>
              <a:t>діяльністю</a:t>
            </a:r>
            <a:r>
              <a:rPr lang="ru-RU" dirty="0"/>
              <a:t> </a:t>
            </a:r>
            <a:r>
              <a:rPr lang="ru-RU" dirty="0" err="1"/>
              <a:t>учасників</a:t>
            </a:r>
            <a:r>
              <a:rPr lang="ru-RU" dirty="0"/>
              <a:t> </a:t>
            </a:r>
            <a:r>
              <a:rPr lang="ru-RU" dirty="0" err="1"/>
              <a:t>ринків</a:t>
            </a:r>
            <a:r>
              <a:rPr lang="ru-RU" dirty="0"/>
              <a:t> </a:t>
            </a:r>
            <a:r>
              <a:rPr lang="ru-RU" dirty="0" err="1"/>
              <a:t>небанківських</a:t>
            </a:r>
            <a:r>
              <a:rPr lang="ru-RU" dirty="0"/>
              <a:t> </a:t>
            </a:r>
            <a:r>
              <a:rPr lang="ru-RU" dirty="0" err="1"/>
              <a:t>фінансових</a:t>
            </a:r>
            <a:r>
              <a:rPr lang="ru-RU" dirty="0"/>
              <a:t> </a:t>
            </a:r>
            <a:r>
              <a:rPr lang="ru-RU" dirty="0" err="1"/>
              <a:t>послуг</a:t>
            </a:r>
            <a:r>
              <a:rPr lang="ru-RU" dirty="0"/>
              <a:t> (</a:t>
            </a:r>
            <a:r>
              <a:rPr lang="ru-RU" dirty="0" err="1"/>
              <a:t>крім</a:t>
            </a:r>
            <a:r>
              <a:rPr lang="ru-RU" dirty="0"/>
              <a:t> </a:t>
            </a:r>
            <a:r>
              <a:rPr lang="ru-RU" dirty="0" err="1"/>
              <a:t>споживачів</a:t>
            </a:r>
            <a:r>
              <a:rPr lang="ru-RU" dirty="0"/>
              <a:t> </a:t>
            </a:r>
            <a:r>
              <a:rPr lang="ru-RU" dirty="0" err="1"/>
              <a:t>фінансових</a:t>
            </a:r>
            <a:r>
              <a:rPr lang="ru-RU" dirty="0"/>
              <a:t> </a:t>
            </a:r>
            <a:r>
              <a:rPr lang="ru-RU" dirty="0" err="1"/>
              <a:t>послуг</a:t>
            </a:r>
            <a:r>
              <a:rPr lang="ru-RU" dirty="0"/>
              <a:t>) - </a:t>
            </a:r>
            <a:r>
              <a:rPr lang="ru-RU" dirty="0" err="1"/>
              <a:t>небанківських</a:t>
            </a:r>
            <a:r>
              <a:rPr lang="ru-RU" dirty="0"/>
              <a:t> </a:t>
            </a:r>
            <a:r>
              <a:rPr lang="ru-RU" dirty="0" err="1"/>
              <a:t>фінансових</a:t>
            </a:r>
            <a:r>
              <a:rPr lang="ru-RU" dirty="0"/>
              <a:t> </a:t>
            </a:r>
            <a:r>
              <a:rPr lang="ru-RU" dirty="0" err="1"/>
              <a:t>установ</a:t>
            </a:r>
            <a:r>
              <a:rPr lang="ru-RU" dirty="0"/>
              <a:t> та </a:t>
            </a:r>
            <a:r>
              <a:rPr lang="ru-RU" dirty="0" err="1"/>
              <a:t>осіб</a:t>
            </a:r>
            <a:r>
              <a:rPr lang="ru-RU" dirty="0"/>
              <a:t>, </a:t>
            </a:r>
            <a:r>
              <a:rPr lang="ru-RU" dirty="0" err="1"/>
              <a:t>які</a:t>
            </a:r>
            <a:r>
              <a:rPr lang="ru-RU" dirty="0"/>
              <a:t> не є </a:t>
            </a:r>
            <a:r>
              <a:rPr lang="ru-RU" dirty="0" err="1"/>
              <a:t>фінансовими</a:t>
            </a:r>
            <a:r>
              <a:rPr lang="ru-RU" dirty="0"/>
              <a:t> </a:t>
            </a:r>
            <a:r>
              <a:rPr lang="ru-RU" dirty="0" err="1"/>
              <a:t>установами</a:t>
            </a:r>
            <a:r>
              <a:rPr lang="ru-RU" dirty="0"/>
              <a:t>, але </a:t>
            </a:r>
            <a:r>
              <a:rPr lang="ru-RU" dirty="0" err="1"/>
              <a:t>мають</a:t>
            </a:r>
            <a:r>
              <a:rPr lang="ru-RU" dirty="0"/>
              <a:t> право </a:t>
            </a:r>
            <a:r>
              <a:rPr lang="ru-RU" dirty="0" err="1"/>
              <a:t>надавати</a:t>
            </a:r>
            <a:r>
              <a:rPr lang="ru-RU" dirty="0"/>
              <a:t> </a:t>
            </a:r>
            <a:r>
              <a:rPr lang="ru-RU" dirty="0" err="1"/>
              <a:t>окремі</a:t>
            </a:r>
            <a:r>
              <a:rPr lang="ru-RU" dirty="0"/>
              <a:t> </a:t>
            </a:r>
            <a:r>
              <a:rPr lang="ru-RU" dirty="0" err="1"/>
              <a:t>фінансові</a:t>
            </a:r>
            <a:r>
              <a:rPr lang="ru-RU" dirty="0"/>
              <a:t> </a:t>
            </a:r>
            <a:r>
              <a:rPr lang="ru-RU" dirty="0" err="1"/>
              <a:t>послуги</a:t>
            </a:r>
            <a:r>
              <a:rPr lang="ru-RU" dirty="0"/>
              <a:t>, </a:t>
            </a:r>
            <a:r>
              <a:rPr lang="ru-RU" dirty="0" err="1"/>
              <a:t>уключаючи</a:t>
            </a:r>
            <a:r>
              <a:rPr lang="ru-RU" dirty="0"/>
              <a:t> </a:t>
            </a:r>
            <a:r>
              <a:rPr lang="ru-RU" dirty="0" err="1"/>
              <a:t>учасників</a:t>
            </a:r>
            <a:r>
              <a:rPr lang="ru-RU" dirty="0"/>
              <a:t> </a:t>
            </a:r>
            <a:r>
              <a:rPr lang="ru-RU" dirty="0" err="1"/>
              <a:t>небанківських</a:t>
            </a:r>
            <a:r>
              <a:rPr lang="ru-RU" dirty="0"/>
              <a:t> </a:t>
            </a:r>
            <a:r>
              <a:rPr lang="ru-RU" dirty="0" err="1"/>
              <a:t>фінансових</a:t>
            </a:r>
            <a:r>
              <a:rPr lang="ru-RU" dirty="0"/>
              <a:t> </a:t>
            </a:r>
            <a:r>
              <a:rPr lang="ru-RU" dirty="0" err="1"/>
              <a:t>груп</a:t>
            </a:r>
            <a:r>
              <a:rPr lang="ru-RU" dirty="0"/>
              <a:t>, </a:t>
            </a:r>
            <a:r>
              <a:rPr lang="ru-RU" dirty="0" err="1"/>
              <a:t>щодо</a:t>
            </a:r>
            <a:r>
              <a:rPr lang="ru-RU" dirty="0"/>
              <a:t> </a:t>
            </a:r>
            <a:r>
              <a:rPr lang="ru-RU" dirty="0" err="1"/>
              <a:t>забезпечення</a:t>
            </a:r>
            <a:r>
              <a:rPr lang="ru-RU" dirty="0"/>
              <a:t> </a:t>
            </a:r>
            <a:r>
              <a:rPr lang="ru-RU" dirty="0" err="1"/>
              <a:t>безпеки</a:t>
            </a:r>
            <a:r>
              <a:rPr lang="ru-RU" dirty="0"/>
              <a:t> та </a:t>
            </a:r>
            <a:r>
              <a:rPr lang="ru-RU" dirty="0" err="1"/>
              <a:t>фінансової</a:t>
            </a:r>
            <a:r>
              <a:rPr lang="ru-RU" dirty="0"/>
              <a:t> </a:t>
            </a:r>
            <a:r>
              <a:rPr lang="ru-RU" dirty="0" err="1"/>
              <a:t>стабільності</a:t>
            </a:r>
            <a:r>
              <a:rPr lang="ru-RU" dirty="0"/>
              <a:t> </a:t>
            </a:r>
            <a:r>
              <a:rPr lang="ru-RU" dirty="0" err="1"/>
              <a:t>фінансової</a:t>
            </a:r>
            <a:r>
              <a:rPr lang="ru-RU" dirty="0"/>
              <a:t> </a:t>
            </a:r>
            <a:r>
              <a:rPr lang="ru-RU" dirty="0" err="1"/>
              <a:t>системи</a:t>
            </a:r>
            <a:r>
              <a:rPr lang="ru-RU" dirty="0"/>
              <a:t>, </a:t>
            </a:r>
            <a:r>
              <a:rPr lang="ru-RU" dirty="0" err="1"/>
              <a:t>захисту</a:t>
            </a:r>
            <a:r>
              <a:rPr lang="ru-RU" dirty="0"/>
              <a:t> </a:t>
            </a:r>
            <a:r>
              <a:rPr lang="ru-RU" dirty="0" err="1"/>
              <a:t>інтересів</a:t>
            </a:r>
            <a:r>
              <a:rPr lang="ru-RU" dirty="0"/>
              <a:t> </a:t>
            </a:r>
            <a:r>
              <a:rPr lang="ru-RU" dirty="0" err="1"/>
              <a:t>вкладників</a:t>
            </a:r>
            <a:r>
              <a:rPr lang="ru-RU" dirty="0"/>
              <a:t> і </a:t>
            </a:r>
            <a:r>
              <a:rPr lang="ru-RU" dirty="0" err="1"/>
              <a:t>кредиторів</a:t>
            </a:r>
            <a:r>
              <a:rPr lang="ru-RU" dirty="0"/>
              <a:t> та </a:t>
            </a:r>
            <a:r>
              <a:rPr lang="ru-RU" dirty="0" err="1"/>
              <a:t>інших</a:t>
            </a:r>
            <a:r>
              <a:rPr lang="ru-RU" dirty="0"/>
              <a:t> </a:t>
            </a:r>
            <a:r>
              <a:rPr lang="ru-RU" dirty="0" err="1"/>
              <a:t>споживачів</a:t>
            </a:r>
            <a:r>
              <a:rPr lang="ru-RU" dirty="0"/>
              <a:t> </a:t>
            </a:r>
            <a:r>
              <a:rPr lang="ru-RU" dirty="0" err="1"/>
              <a:t>небанківських</a:t>
            </a:r>
            <a:r>
              <a:rPr lang="ru-RU" dirty="0"/>
              <a:t> </a:t>
            </a:r>
            <a:r>
              <a:rPr lang="ru-RU" dirty="0" err="1"/>
              <a:t>фінансових</a:t>
            </a:r>
            <a:r>
              <a:rPr lang="ru-RU" dirty="0"/>
              <a:t> </a:t>
            </a:r>
            <a:r>
              <a:rPr lang="ru-RU" dirty="0" err="1"/>
              <a:t>послуг</a:t>
            </a:r>
            <a:r>
              <a:rPr lang="ru-RU" dirty="0"/>
              <a:t> та </a:t>
            </a:r>
            <a:r>
              <a:rPr lang="ru-RU" dirty="0" err="1"/>
              <a:t>запобігання</a:t>
            </a:r>
            <a:r>
              <a:rPr lang="ru-RU" dirty="0"/>
              <a:t> </a:t>
            </a:r>
            <a:r>
              <a:rPr lang="ru-RU" dirty="0" err="1"/>
              <a:t>кризовим</a:t>
            </a:r>
            <a:r>
              <a:rPr lang="ru-RU" dirty="0"/>
              <a:t> </a:t>
            </a:r>
            <a:r>
              <a:rPr lang="ru-RU" dirty="0" err="1"/>
              <a:t>явищам</a:t>
            </a:r>
            <a:r>
              <a:rPr lang="ru-RU" dirty="0"/>
              <a:t>.</a:t>
            </a:r>
          </a:p>
          <a:p>
            <a:endParaRPr lang="uk-UA" b="1" dirty="0"/>
          </a:p>
        </p:txBody>
      </p:sp>
    </p:spTree>
    <p:extLst>
      <p:ext uri="{BB962C8B-B14F-4D97-AF65-F5344CB8AC3E}">
        <p14:creationId xmlns:p14="http://schemas.microsoft.com/office/powerpoint/2010/main" val="32647268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6656" y="350520"/>
            <a:ext cx="10753725" cy="5654040"/>
          </a:xfrm>
        </p:spPr>
        <p:txBody>
          <a:bodyPr>
            <a:normAutofit fontScale="85000" lnSpcReduction="20000"/>
          </a:bodyPr>
          <a:lstStyle/>
          <a:p>
            <a:r>
              <a:rPr lang="ru-RU" b="1" u="sng" dirty="0"/>
              <a:t>Департамент </a:t>
            </a:r>
            <a:r>
              <a:rPr lang="ru-RU" b="1" u="sng" dirty="0" err="1" smtClean="0"/>
              <a:t>ліцензування</a:t>
            </a:r>
            <a:r>
              <a:rPr lang="ru-RU" b="1" u="sng" dirty="0" smtClean="0"/>
              <a:t> </a:t>
            </a:r>
            <a:r>
              <a:rPr lang="ru-RU" b="1" u="sng" dirty="0" err="1" smtClean="0"/>
              <a:t>о</a:t>
            </a:r>
            <a:r>
              <a:rPr lang="ru-RU" dirty="0" err="1" smtClean="0"/>
              <a:t>сновні</a:t>
            </a:r>
            <a:r>
              <a:rPr lang="ru-RU" dirty="0" smtClean="0"/>
              <a:t> </a:t>
            </a:r>
            <a:r>
              <a:rPr lang="ru-RU" dirty="0" err="1" smtClean="0"/>
              <a:t>функції</a:t>
            </a:r>
            <a:r>
              <a:rPr lang="ru-RU" dirty="0" smtClean="0"/>
              <a:t>: </a:t>
            </a:r>
          </a:p>
          <a:p>
            <a:pPr marL="0">
              <a:spcBef>
                <a:spcPts val="0"/>
              </a:spcBef>
            </a:pPr>
            <a:endParaRPr lang="ru-RU" dirty="0" smtClean="0"/>
          </a:p>
          <a:p>
            <a:pPr marL="0">
              <a:spcBef>
                <a:spcPts val="0"/>
              </a:spcBef>
            </a:pPr>
            <a:r>
              <a:rPr lang="ru-RU" dirty="0" err="1" smtClean="0"/>
              <a:t>забезпечення</a:t>
            </a:r>
            <a:r>
              <a:rPr lang="ru-RU" dirty="0" smtClean="0"/>
              <a:t> </a:t>
            </a:r>
            <a:r>
              <a:rPr lang="ru-RU" dirty="0" err="1"/>
              <a:t>реалізації</a:t>
            </a:r>
            <a:r>
              <a:rPr lang="ru-RU" dirty="0"/>
              <a:t> </a:t>
            </a:r>
            <a:r>
              <a:rPr lang="ru-RU" dirty="0" err="1"/>
              <a:t>функцій</a:t>
            </a:r>
            <a:r>
              <a:rPr lang="ru-RU" dirty="0"/>
              <a:t> НБУ у </a:t>
            </a:r>
            <a:r>
              <a:rPr lang="ru-RU" dirty="0" err="1"/>
              <a:t>сфері</a:t>
            </a:r>
            <a:r>
              <a:rPr lang="ru-RU" dirty="0"/>
              <a:t> </a:t>
            </a:r>
            <a:r>
              <a:rPr lang="ru-RU" dirty="0" err="1"/>
              <a:t>реєстрації</a:t>
            </a:r>
            <a:r>
              <a:rPr lang="ru-RU" dirty="0"/>
              <a:t> та </a:t>
            </a:r>
            <a:r>
              <a:rPr lang="ru-RU" dirty="0" err="1"/>
              <a:t>ліцензування</a:t>
            </a:r>
            <a:r>
              <a:rPr lang="ru-RU" dirty="0"/>
              <a:t> </a:t>
            </a:r>
            <a:r>
              <a:rPr lang="ru-RU" dirty="0" err="1"/>
              <a:t>банків</a:t>
            </a:r>
            <a:r>
              <a:rPr lang="ru-RU" dirty="0"/>
              <a:t>, </a:t>
            </a:r>
            <a:r>
              <a:rPr lang="ru-RU" dirty="0" err="1"/>
              <a:t>небанківських</a:t>
            </a:r>
            <a:r>
              <a:rPr lang="ru-RU" dirty="0"/>
              <a:t> </a:t>
            </a:r>
            <a:r>
              <a:rPr lang="ru-RU" dirty="0" err="1"/>
              <a:t>фінансових</a:t>
            </a:r>
            <a:r>
              <a:rPr lang="ru-RU" dirty="0"/>
              <a:t> </a:t>
            </a:r>
            <a:r>
              <a:rPr lang="ru-RU" dirty="0" err="1"/>
              <a:t>установ</a:t>
            </a:r>
            <a:r>
              <a:rPr lang="ru-RU" dirty="0"/>
              <a:t> та </a:t>
            </a:r>
            <a:r>
              <a:rPr lang="ru-RU" dirty="0" err="1"/>
              <a:t>інших</a:t>
            </a:r>
            <a:r>
              <a:rPr lang="ru-RU" dirty="0"/>
              <a:t> </a:t>
            </a:r>
            <a:r>
              <a:rPr lang="ru-RU" dirty="0" err="1"/>
              <a:t>осіб</a:t>
            </a:r>
            <a:r>
              <a:rPr lang="ru-RU" dirty="0"/>
              <a:t>, </a:t>
            </a:r>
            <a:r>
              <a:rPr lang="ru-RU" dirty="0" err="1"/>
              <a:t>здійснення</a:t>
            </a:r>
            <a:r>
              <a:rPr lang="ru-RU" dirty="0"/>
              <a:t> </a:t>
            </a:r>
            <a:r>
              <a:rPr lang="ru-RU" dirty="0" err="1"/>
              <a:t>ліцензійних</a:t>
            </a:r>
            <a:r>
              <a:rPr lang="ru-RU" dirty="0"/>
              <a:t>, </a:t>
            </a:r>
            <a:r>
              <a:rPr lang="ru-RU" dirty="0" err="1"/>
              <a:t>узгоджувальних</a:t>
            </a:r>
            <a:r>
              <a:rPr lang="ru-RU" dirty="0"/>
              <a:t> та </a:t>
            </a:r>
            <a:r>
              <a:rPr lang="ru-RU" dirty="0" err="1"/>
              <a:t>реєстраційних</a:t>
            </a:r>
            <a:r>
              <a:rPr lang="ru-RU" dirty="0"/>
              <a:t> </a:t>
            </a:r>
            <a:r>
              <a:rPr lang="ru-RU" dirty="0" err="1"/>
              <a:t>дій</a:t>
            </a:r>
            <a:r>
              <a:rPr lang="ru-RU" dirty="0"/>
              <a:t> на </a:t>
            </a:r>
            <a:r>
              <a:rPr lang="ru-RU" dirty="0" err="1"/>
              <a:t>платіжному</a:t>
            </a:r>
            <a:r>
              <a:rPr lang="ru-RU" dirty="0"/>
              <a:t> ринку, </a:t>
            </a:r>
            <a:r>
              <a:rPr lang="ru-RU" dirty="0" err="1"/>
              <a:t>зокрема</a:t>
            </a:r>
            <a:r>
              <a:rPr lang="ru-RU" dirty="0"/>
              <a:t>:</a:t>
            </a:r>
          </a:p>
          <a:p>
            <a:pPr marL="0" fontAlgn="base">
              <a:spcBef>
                <a:spcPts val="0"/>
              </a:spcBef>
            </a:pPr>
            <a:r>
              <a:rPr lang="ru-RU" dirty="0" smtClean="0"/>
              <a:t>- </a:t>
            </a:r>
            <a:r>
              <a:rPr lang="ru-RU" dirty="0" err="1" smtClean="0"/>
              <a:t>погодження</a:t>
            </a:r>
            <a:r>
              <a:rPr lang="ru-RU" dirty="0" smtClean="0"/>
              <a:t> </a:t>
            </a:r>
            <a:r>
              <a:rPr lang="ru-RU" dirty="0" err="1"/>
              <a:t>статутів</a:t>
            </a:r>
            <a:r>
              <a:rPr lang="ru-RU" dirty="0"/>
              <a:t> </a:t>
            </a:r>
            <a:r>
              <a:rPr lang="ru-RU" dirty="0" err="1"/>
              <a:t>банків</a:t>
            </a:r>
            <a:r>
              <a:rPr lang="ru-RU" dirty="0"/>
              <a:t> і </a:t>
            </a:r>
            <a:r>
              <a:rPr lang="ru-RU" dirty="0" err="1"/>
              <a:t>змін</a:t>
            </a:r>
            <a:r>
              <a:rPr lang="ru-RU" dirty="0"/>
              <a:t> до них, </a:t>
            </a:r>
            <a:r>
              <a:rPr lang="ru-RU" dirty="0" err="1"/>
              <a:t>ліцензування</a:t>
            </a:r>
            <a:r>
              <a:rPr lang="ru-RU" dirty="0"/>
              <a:t> </a:t>
            </a:r>
            <a:r>
              <a:rPr lang="ru-RU" dirty="0" err="1"/>
              <a:t>банківської</a:t>
            </a:r>
            <a:r>
              <a:rPr lang="ru-RU" dirty="0"/>
              <a:t> </a:t>
            </a:r>
            <a:r>
              <a:rPr lang="ru-RU" dirty="0" err="1"/>
              <a:t>діяльності</a:t>
            </a:r>
            <a:r>
              <a:rPr lang="ru-RU" dirty="0"/>
              <a:t> та </a:t>
            </a:r>
            <a:r>
              <a:rPr lang="ru-RU" dirty="0" err="1"/>
              <a:t>операцій</a:t>
            </a:r>
            <a:r>
              <a:rPr lang="ru-RU" dirty="0"/>
              <a:t> у </a:t>
            </a:r>
            <a:r>
              <a:rPr lang="ru-RU" dirty="0" err="1"/>
              <a:t>передбачених</a:t>
            </a:r>
            <a:r>
              <a:rPr lang="ru-RU" dirty="0"/>
              <a:t> законом </a:t>
            </a:r>
            <a:r>
              <a:rPr lang="ru-RU" dirty="0" err="1"/>
              <a:t>випадках</a:t>
            </a:r>
            <a:r>
              <a:rPr lang="ru-RU" dirty="0"/>
              <a:t>, </a:t>
            </a:r>
            <a:r>
              <a:rPr lang="ru-RU" dirty="0" err="1"/>
              <a:t>ведення</a:t>
            </a:r>
            <a:r>
              <a:rPr lang="ru-RU" dirty="0"/>
              <a:t> Державного </a:t>
            </a:r>
            <a:r>
              <a:rPr lang="ru-RU" dirty="0" err="1"/>
              <a:t>реєстру</a:t>
            </a:r>
            <a:r>
              <a:rPr lang="ru-RU" dirty="0"/>
              <a:t> </a:t>
            </a:r>
            <a:r>
              <a:rPr lang="ru-RU" dirty="0" err="1"/>
              <a:t>банків</a:t>
            </a:r>
            <a:r>
              <a:rPr lang="ru-RU" dirty="0"/>
              <a:t>;</a:t>
            </a:r>
          </a:p>
          <a:p>
            <a:pPr marL="0" fontAlgn="base">
              <a:spcBef>
                <a:spcPts val="0"/>
              </a:spcBef>
            </a:pPr>
            <a:r>
              <a:rPr lang="ru-RU" dirty="0" smtClean="0"/>
              <a:t>- </a:t>
            </a:r>
            <a:r>
              <a:rPr lang="ru-RU" dirty="0" err="1" smtClean="0"/>
              <a:t>акредитація</a:t>
            </a:r>
            <a:r>
              <a:rPr lang="ru-RU" dirty="0" smtClean="0"/>
              <a:t> </a:t>
            </a:r>
            <a:r>
              <a:rPr lang="ru-RU" dirty="0" err="1"/>
              <a:t>філій</a:t>
            </a:r>
            <a:r>
              <a:rPr lang="ru-RU" dirty="0"/>
              <a:t>, </a:t>
            </a:r>
            <a:r>
              <a:rPr lang="ru-RU" dirty="0" err="1"/>
              <a:t>представництв</a:t>
            </a:r>
            <a:r>
              <a:rPr lang="ru-RU" dirty="0"/>
              <a:t> </a:t>
            </a:r>
            <a:r>
              <a:rPr lang="ru-RU" dirty="0" err="1"/>
              <a:t>іноземних</a:t>
            </a:r>
            <a:r>
              <a:rPr lang="ru-RU" dirty="0"/>
              <a:t> </a:t>
            </a:r>
            <a:r>
              <a:rPr lang="ru-RU" dirty="0" err="1"/>
              <a:t>банків</a:t>
            </a:r>
            <a:r>
              <a:rPr lang="ru-RU" dirty="0"/>
              <a:t> на </a:t>
            </a:r>
            <a:r>
              <a:rPr lang="ru-RU" dirty="0" err="1"/>
              <a:t>території</a:t>
            </a:r>
            <a:r>
              <a:rPr lang="ru-RU" dirty="0"/>
              <a:t> </a:t>
            </a:r>
            <a:r>
              <a:rPr lang="ru-RU" dirty="0" err="1"/>
              <a:t>України</a:t>
            </a:r>
            <a:r>
              <a:rPr lang="ru-RU" dirty="0"/>
              <a:t>;</a:t>
            </a:r>
          </a:p>
          <a:p>
            <a:pPr marL="0" fontAlgn="base">
              <a:spcBef>
                <a:spcPts val="0"/>
              </a:spcBef>
            </a:pPr>
            <a:r>
              <a:rPr lang="ru-RU" dirty="0" smtClean="0"/>
              <a:t>- </a:t>
            </a:r>
            <a:r>
              <a:rPr lang="ru-RU" dirty="0" err="1" smtClean="0"/>
              <a:t>видачу</a:t>
            </a:r>
            <a:r>
              <a:rPr lang="ru-RU" dirty="0" smtClean="0"/>
              <a:t> </a:t>
            </a:r>
            <a:r>
              <a:rPr lang="ru-RU" dirty="0" err="1"/>
              <a:t>небанківським</a:t>
            </a:r>
            <a:r>
              <a:rPr lang="ru-RU" dirty="0"/>
              <a:t> </a:t>
            </a:r>
            <a:r>
              <a:rPr lang="ru-RU" dirty="0" err="1"/>
              <a:t>фінансовим</a:t>
            </a:r>
            <a:r>
              <a:rPr lang="ru-RU" dirty="0"/>
              <a:t> </a:t>
            </a:r>
            <a:r>
              <a:rPr lang="ru-RU" dirty="0" err="1"/>
              <a:t>установам</a:t>
            </a:r>
            <a:r>
              <a:rPr lang="ru-RU" dirty="0"/>
              <a:t> та </a:t>
            </a:r>
            <a:r>
              <a:rPr lang="ru-RU" dirty="0" err="1"/>
              <a:t>іншим</a:t>
            </a:r>
            <a:r>
              <a:rPr lang="ru-RU" dirty="0"/>
              <a:t> особам, </a:t>
            </a:r>
            <a:r>
              <a:rPr lang="ru-RU" dirty="0" err="1"/>
              <a:t>які</a:t>
            </a:r>
            <a:r>
              <a:rPr lang="ru-RU" dirty="0"/>
              <a:t> не є </a:t>
            </a:r>
            <a:r>
              <a:rPr lang="ru-RU" dirty="0" err="1"/>
              <a:t>фінансовими</a:t>
            </a:r>
            <a:r>
              <a:rPr lang="ru-RU" dirty="0"/>
              <a:t> </a:t>
            </a:r>
            <a:r>
              <a:rPr lang="ru-RU" dirty="0" err="1"/>
              <a:t>установами</a:t>
            </a:r>
            <a:r>
              <a:rPr lang="ru-RU" dirty="0"/>
              <a:t>, але </a:t>
            </a:r>
            <a:r>
              <a:rPr lang="ru-RU" dirty="0" err="1"/>
              <a:t>мають</a:t>
            </a:r>
            <a:r>
              <a:rPr lang="ru-RU" dirty="0"/>
              <a:t> право </a:t>
            </a:r>
            <a:r>
              <a:rPr lang="ru-RU" dirty="0" err="1"/>
              <a:t>надавати</a:t>
            </a:r>
            <a:r>
              <a:rPr lang="ru-RU" dirty="0"/>
              <a:t> </a:t>
            </a:r>
            <a:r>
              <a:rPr lang="ru-RU" dirty="0" err="1"/>
              <a:t>окремі</a:t>
            </a:r>
            <a:r>
              <a:rPr lang="ru-RU" dirty="0"/>
              <a:t> </a:t>
            </a:r>
            <a:r>
              <a:rPr lang="ru-RU" dirty="0" err="1"/>
              <a:t>фінансові</a:t>
            </a:r>
            <a:r>
              <a:rPr lang="ru-RU" dirty="0"/>
              <a:t> </a:t>
            </a:r>
            <a:r>
              <a:rPr lang="ru-RU" dirty="0" err="1"/>
              <a:t>послуги</a:t>
            </a:r>
            <a:r>
              <a:rPr lang="ru-RU" dirty="0"/>
              <a:t>, </a:t>
            </a:r>
            <a:r>
              <a:rPr lang="ru-RU" dirty="0" err="1"/>
              <a:t>ліцензій</a:t>
            </a:r>
            <a:r>
              <a:rPr lang="ru-RU" dirty="0"/>
              <a:t> на </a:t>
            </a:r>
            <a:r>
              <a:rPr lang="ru-RU" dirty="0" err="1"/>
              <a:t>провадження</a:t>
            </a:r>
            <a:r>
              <a:rPr lang="ru-RU" dirty="0"/>
              <a:t> </a:t>
            </a:r>
            <a:r>
              <a:rPr lang="ru-RU" dirty="0" err="1"/>
              <a:t>діяльності</a:t>
            </a:r>
            <a:r>
              <a:rPr lang="ru-RU" dirty="0"/>
              <a:t> з </a:t>
            </a:r>
            <a:r>
              <a:rPr lang="ru-RU" dirty="0" err="1"/>
              <a:t>надання</a:t>
            </a:r>
            <a:r>
              <a:rPr lang="ru-RU" dirty="0"/>
              <a:t> </a:t>
            </a:r>
            <a:r>
              <a:rPr lang="ru-RU" dirty="0" err="1"/>
              <a:t>фінансових</a:t>
            </a:r>
            <a:r>
              <a:rPr lang="ru-RU" dirty="0"/>
              <a:t> </a:t>
            </a:r>
            <a:r>
              <a:rPr lang="ru-RU" dirty="0" err="1"/>
              <a:t>послуг</a:t>
            </a:r>
            <a:r>
              <a:rPr lang="ru-RU" dirty="0"/>
              <a:t>, </a:t>
            </a:r>
            <a:r>
              <a:rPr lang="ru-RU" dirty="0" err="1"/>
              <a:t>ліцензій</a:t>
            </a:r>
            <a:r>
              <a:rPr lang="ru-RU" dirty="0"/>
              <a:t> на </a:t>
            </a:r>
            <a:r>
              <a:rPr lang="ru-RU" dirty="0" err="1"/>
              <a:t>переказ</a:t>
            </a:r>
            <a:r>
              <a:rPr lang="ru-RU" dirty="0"/>
              <a:t> </a:t>
            </a:r>
            <a:r>
              <a:rPr lang="ru-RU" dirty="0" err="1"/>
              <a:t>коштів</a:t>
            </a:r>
            <a:r>
              <a:rPr lang="ru-RU" dirty="0"/>
              <a:t> у </a:t>
            </a:r>
            <a:r>
              <a:rPr lang="ru-RU" dirty="0" err="1"/>
              <a:t>національній</a:t>
            </a:r>
            <a:r>
              <a:rPr lang="ru-RU" dirty="0"/>
              <a:t> </a:t>
            </a:r>
            <a:r>
              <a:rPr lang="ru-RU" dirty="0" err="1"/>
              <a:t>валюті</a:t>
            </a:r>
            <a:r>
              <a:rPr lang="ru-RU" dirty="0"/>
              <a:t> без </a:t>
            </a:r>
            <a:r>
              <a:rPr lang="ru-RU" dirty="0" err="1"/>
              <a:t>відкриття</a:t>
            </a:r>
            <a:r>
              <a:rPr lang="ru-RU" dirty="0"/>
              <a:t> </a:t>
            </a:r>
            <a:r>
              <a:rPr lang="ru-RU" dirty="0" err="1"/>
              <a:t>рахунків</a:t>
            </a:r>
            <a:r>
              <a:rPr lang="ru-RU" dirty="0"/>
              <a:t>, </a:t>
            </a:r>
            <a:r>
              <a:rPr lang="ru-RU" dirty="0" err="1"/>
              <a:t>ліцензій</a:t>
            </a:r>
            <a:r>
              <a:rPr lang="ru-RU" dirty="0"/>
              <a:t> на </a:t>
            </a:r>
            <a:r>
              <a:rPr lang="ru-RU" dirty="0" err="1"/>
              <a:t>здійснення</a:t>
            </a:r>
            <a:r>
              <a:rPr lang="ru-RU" dirty="0"/>
              <a:t> </a:t>
            </a:r>
            <a:r>
              <a:rPr lang="ru-RU" dirty="0" err="1"/>
              <a:t>валютних</a:t>
            </a:r>
            <a:r>
              <a:rPr lang="ru-RU" dirty="0"/>
              <a:t> </a:t>
            </a:r>
            <a:r>
              <a:rPr lang="ru-RU" dirty="0" err="1"/>
              <a:t>операцій</a:t>
            </a:r>
            <a:r>
              <a:rPr lang="ru-RU" dirty="0"/>
              <a:t>, </a:t>
            </a:r>
            <a:r>
              <a:rPr lang="ru-RU" dirty="0" err="1"/>
              <a:t>ліцензій</a:t>
            </a:r>
            <a:r>
              <a:rPr lang="ru-RU" dirty="0"/>
              <a:t> на </a:t>
            </a:r>
            <a:r>
              <a:rPr lang="ru-RU" dirty="0" err="1"/>
              <a:t>здійснення</a:t>
            </a:r>
            <a:r>
              <a:rPr lang="ru-RU" dirty="0"/>
              <a:t> </a:t>
            </a:r>
            <a:r>
              <a:rPr lang="ru-RU" dirty="0" err="1"/>
              <a:t>торгівлі</a:t>
            </a:r>
            <a:r>
              <a:rPr lang="ru-RU" dirty="0"/>
              <a:t> </a:t>
            </a:r>
            <a:r>
              <a:rPr lang="ru-RU" dirty="0" err="1"/>
              <a:t>валютними</a:t>
            </a:r>
            <a:r>
              <a:rPr lang="ru-RU" dirty="0"/>
              <a:t> </a:t>
            </a:r>
            <a:r>
              <a:rPr lang="ru-RU" dirty="0" err="1"/>
              <a:t>цінностями</a:t>
            </a:r>
            <a:r>
              <a:rPr lang="ru-RU" dirty="0"/>
              <a:t>, </a:t>
            </a:r>
            <a:r>
              <a:rPr lang="ru-RU" dirty="0" err="1"/>
              <a:t>їх</a:t>
            </a:r>
            <a:r>
              <a:rPr lang="ru-RU" dirty="0"/>
              <a:t> </a:t>
            </a:r>
            <a:r>
              <a:rPr lang="ru-RU" dirty="0" err="1"/>
              <a:t>зупинення</a:t>
            </a:r>
            <a:r>
              <a:rPr lang="ru-RU" dirty="0"/>
              <a:t>, </a:t>
            </a:r>
            <a:r>
              <a:rPr lang="ru-RU" dirty="0" err="1"/>
              <a:t>поновлення</a:t>
            </a:r>
            <a:r>
              <a:rPr lang="ru-RU" dirty="0"/>
              <a:t>, </a:t>
            </a:r>
            <a:r>
              <a:rPr lang="ru-RU" dirty="0" err="1"/>
              <a:t>відкликання</a:t>
            </a:r>
            <a:r>
              <a:rPr lang="ru-RU" dirty="0"/>
              <a:t> (</a:t>
            </a:r>
            <a:r>
              <a:rPr lang="ru-RU" dirty="0" err="1"/>
              <a:t>анулювання</a:t>
            </a:r>
            <a:r>
              <a:rPr lang="ru-RU" dirty="0"/>
              <a:t>) </a:t>
            </a:r>
            <a:r>
              <a:rPr lang="ru-RU" dirty="0" err="1"/>
              <a:t>відповідно</a:t>
            </a:r>
            <a:r>
              <a:rPr lang="ru-RU" dirty="0"/>
              <a:t> до </a:t>
            </a:r>
            <a:r>
              <a:rPr lang="ru-RU" dirty="0" err="1"/>
              <a:t>законодавства</a:t>
            </a:r>
            <a:r>
              <a:rPr lang="ru-RU" dirty="0"/>
              <a:t> </a:t>
            </a:r>
            <a:r>
              <a:rPr lang="ru-RU" dirty="0" err="1"/>
              <a:t>України</a:t>
            </a:r>
            <a:r>
              <a:rPr lang="ru-RU" dirty="0"/>
              <a:t>, </a:t>
            </a:r>
            <a:r>
              <a:rPr lang="ru-RU" dirty="0" err="1"/>
              <a:t>здійснення</a:t>
            </a:r>
            <a:r>
              <a:rPr lang="ru-RU" dirty="0"/>
              <a:t> </a:t>
            </a:r>
            <a:r>
              <a:rPr lang="ru-RU" dirty="0" err="1"/>
              <a:t>інших</a:t>
            </a:r>
            <a:r>
              <a:rPr lang="ru-RU" dirty="0"/>
              <a:t> </a:t>
            </a:r>
            <a:r>
              <a:rPr lang="ru-RU" dirty="0" err="1"/>
              <a:t>ліцензійних</a:t>
            </a:r>
            <a:r>
              <a:rPr lang="ru-RU" dirty="0"/>
              <a:t>, </a:t>
            </a:r>
            <a:r>
              <a:rPr lang="ru-RU" dirty="0" err="1"/>
              <a:t>реєстраційних</a:t>
            </a:r>
            <a:r>
              <a:rPr lang="ru-RU" dirty="0"/>
              <a:t>, </a:t>
            </a:r>
            <a:r>
              <a:rPr lang="ru-RU" dirty="0" err="1"/>
              <a:t>узгоджувальних</a:t>
            </a:r>
            <a:r>
              <a:rPr lang="ru-RU" dirty="0"/>
              <a:t> </a:t>
            </a:r>
            <a:r>
              <a:rPr lang="ru-RU" dirty="0" err="1"/>
              <a:t>дій</a:t>
            </a:r>
            <a:r>
              <a:rPr lang="ru-RU" dirty="0"/>
              <a:t> </a:t>
            </a:r>
            <a:r>
              <a:rPr lang="ru-RU" dirty="0" err="1"/>
              <a:t>щодо</a:t>
            </a:r>
            <a:r>
              <a:rPr lang="ru-RU" dirty="0"/>
              <a:t> </a:t>
            </a:r>
            <a:r>
              <a:rPr lang="ru-RU" dirty="0" err="1"/>
              <a:t>небанківських</a:t>
            </a:r>
            <a:r>
              <a:rPr lang="ru-RU" dirty="0"/>
              <a:t> </a:t>
            </a:r>
            <a:r>
              <a:rPr lang="ru-RU" dirty="0" err="1"/>
              <a:t>установ</a:t>
            </a:r>
            <a:r>
              <a:rPr lang="ru-RU" dirty="0"/>
              <a:t> та </a:t>
            </a:r>
            <a:r>
              <a:rPr lang="ru-RU" dirty="0" err="1"/>
              <a:t>учасників</a:t>
            </a:r>
            <a:r>
              <a:rPr lang="ru-RU" dirty="0"/>
              <a:t> ринку </a:t>
            </a:r>
            <a:r>
              <a:rPr lang="ru-RU" dirty="0" err="1"/>
              <a:t>небанківських</a:t>
            </a:r>
            <a:r>
              <a:rPr lang="ru-RU" dirty="0"/>
              <a:t> </a:t>
            </a:r>
            <a:r>
              <a:rPr lang="ru-RU" dirty="0" err="1"/>
              <a:t>фінансових</a:t>
            </a:r>
            <a:r>
              <a:rPr lang="ru-RU" dirty="0"/>
              <a:t> </a:t>
            </a:r>
            <a:r>
              <a:rPr lang="ru-RU" dirty="0" err="1"/>
              <a:t>послуг</a:t>
            </a:r>
            <a:r>
              <a:rPr lang="ru-RU" dirty="0"/>
              <a:t>, </a:t>
            </a:r>
            <a:r>
              <a:rPr lang="ru-RU" dirty="0" err="1"/>
              <a:t>їх</a:t>
            </a:r>
            <a:r>
              <a:rPr lang="ru-RU" dirty="0"/>
              <a:t> </a:t>
            </a:r>
            <a:r>
              <a:rPr lang="ru-RU" dirty="0" err="1"/>
              <a:t>керівників</a:t>
            </a:r>
            <a:r>
              <a:rPr lang="ru-RU" dirty="0"/>
              <a:t>, </a:t>
            </a:r>
            <a:r>
              <a:rPr lang="ru-RU" dirty="0" err="1"/>
              <a:t>власників</a:t>
            </a:r>
            <a:r>
              <a:rPr lang="ru-RU" dirty="0"/>
              <a:t> та структур </a:t>
            </a:r>
            <a:r>
              <a:rPr lang="ru-RU" dirty="0" err="1"/>
              <a:t>власності</a:t>
            </a:r>
            <a:r>
              <a:rPr lang="ru-RU" dirty="0"/>
              <a:t>;</a:t>
            </a:r>
          </a:p>
          <a:p>
            <a:pPr marL="0" fontAlgn="base">
              <a:spcBef>
                <a:spcPts val="0"/>
              </a:spcBef>
            </a:pPr>
            <a:r>
              <a:rPr lang="ru-RU" dirty="0" smtClean="0"/>
              <a:t>- </a:t>
            </a:r>
            <a:r>
              <a:rPr lang="ru-RU" dirty="0" err="1" smtClean="0"/>
              <a:t>ведення</a:t>
            </a:r>
            <a:r>
              <a:rPr lang="ru-RU" dirty="0" smtClean="0"/>
              <a:t> </a:t>
            </a:r>
            <a:r>
              <a:rPr lang="ru-RU" dirty="0"/>
              <a:t>Державного </a:t>
            </a:r>
            <a:r>
              <a:rPr lang="ru-RU" dirty="0" err="1"/>
              <a:t>реєстру</a:t>
            </a:r>
            <a:r>
              <a:rPr lang="ru-RU" dirty="0"/>
              <a:t> </a:t>
            </a:r>
            <a:r>
              <a:rPr lang="ru-RU" dirty="0" err="1"/>
              <a:t>фінансових</a:t>
            </a:r>
            <a:r>
              <a:rPr lang="ru-RU" dirty="0"/>
              <a:t> </a:t>
            </a:r>
            <a:r>
              <a:rPr lang="ru-RU" dirty="0" err="1"/>
              <a:t>установ</a:t>
            </a:r>
            <a:r>
              <a:rPr lang="ru-RU" dirty="0"/>
              <a:t>, а у </a:t>
            </a:r>
            <a:r>
              <a:rPr lang="ru-RU" dirty="0" err="1"/>
              <a:t>визначених</a:t>
            </a:r>
            <a:r>
              <a:rPr lang="ru-RU" dirty="0"/>
              <a:t> нормативно-</a:t>
            </a:r>
            <a:r>
              <a:rPr lang="ru-RU" dirty="0" err="1"/>
              <a:t>правовими</a:t>
            </a:r>
            <a:r>
              <a:rPr lang="ru-RU" dirty="0"/>
              <a:t> </a:t>
            </a:r>
            <a:r>
              <a:rPr lang="ru-RU" dirty="0" err="1"/>
              <a:t>або</a:t>
            </a:r>
            <a:r>
              <a:rPr lang="ru-RU" dirty="0"/>
              <a:t> </a:t>
            </a:r>
            <a:r>
              <a:rPr lang="ru-RU" dirty="0" err="1"/>
              <a:t>розпорядчими</a:t>
            </a:r>
            <a:r>
              <a:rPr lang="ru-RU" dirty="0"/>
              <a:t> актами </a:t>
            </a:r>
            <a:r>
              <a:rPr lang="ru-RU" dirty="0" err="1"/>
              <a:t>випадках</a:t>
            </a:r>
            <a:r>
              <a:rPr lang="ru-RU" dirty="0"/>
              <a:t> – </a:t>
            </a:r>
            <a:r>
              <a:rPr lang="ru-RU" dirty="0" err="1"/>
              <a:t>інших</a:t>
            </a:r>
            <a:r>
              <a:rPr lang="ru-RU" dirty="0"/>
              <a:t> </a:t>
            </a:r>
            <a:r>
              <a:rPr lang="ru-RU" dirty="0" err="1"/>
              <a:t>реєстрів</a:t>
            </a:r>
            <a:r>
              <a:rPr lang="ru-RU" dirty="0"/>
              <a:t> </a:t>
            </a:r>
            <a:r>
              <a:rPr lang="ru-RU" dirty="0" err="1"/>
              <a:t>осіб</a:t>
            </a:r>
            <a:r>
              <a:rPr lang="ru-RU" dirty="0"/>
              <a:t>, </a:t>
            </a:r>
            <a:r>
              <a:rPr lang="ru-RU" dirty="0" err="1"/>
              <a:t>які</a:t>
            </a:r>
            <a:r>
              <a:rPr lang="ru-RU" dirty="0"/>
              <a:t> не є </a:t>
            </a:r>
            <a:r>
              <a:rPr lang="ru-RU" dirty="0" err="1"/>
              <a:t>фінансовими</a:t>
            </a:r>
            <a:r>
              <a:rPr lang="ru-RU" dirty="0"/>
              <a:t> </a:t>
            </a:r>
            <a:r>
              <a:rPr lang="ru-RU" dirty="0" err="1"/>
              <a:t>установами</a:t>
            </a:r>
            <a:r>
              <a:rPr lang="ru-RU" dirty="0"/>
              <a:t>, але </a:t>
            </a:r>
            <a:r>
              <a:rPr lang="ru-RU" dirty="0" err="1"/>
              <a:t>мають</a:t>
            </a:r>
            <a:r>
              <a:rPr lang="ru-RU" dirty="0"/>
              <a:t> право </a:t>
            </a:r>
            <a:r>
              <a:rPr lang="ru-RU" dirty="0" err="1"/>
              <a:t>надавати</a:t>
            </a:r>
            <a:r>
              <a:rPr lang="ru-RU" dirty="0"/>
              <a:t> </a:t>
            </a:r>
            <a:r>
              <a:rPr lang="ru-RU" dirty="0" err="1"/>
              <a:t>окремі</a:t>
            </a:r>
            <a:r>
              <a:rPr lang="ru-RU" dirty="0"/>
              <a:t> </a:t>
            </a:r>
            <a:r>
              <a:rPr lang="ru-RU" dirty="0" err="1"/>
              <a:t>фінансові</a:t>
            </a:r>
            <a:r>
              <a:rPr lang="ru-RU" dirty="0"/>
              <a:t> </a:t>
            </a:r>
            <a:r>
              <a:rPr lang="ru-RU" dirty="0" err="1"/>
              <a:t>послуги</a:t>
            </a:r>
            <a:r>
              <a:rPr lang="ru-RU" dirty="0"/>
              <a:t>, </a:t>
            </a:r>
            <a:r>
              <a:rPr lang="ru-RU" dirty="0" err="1"/>
              <a:t>учасників</a:t>
            </a:r>
            <a:r>
              <a:rPr lang="ru-RU" dirty="0"/>
              <a:t> ринку </a:t>
            </a:r>
            <a:r>
              <a:rPr lang="ru-RU" dirty="0" err="1"/>
              <a:t>небанківських</a:t>
            </a:r>
            <a:r>
              <a:rPr lang="ru-RU" dirty="0"/>
              <a:t> </a:t>
            </a:r>
            <a:r>
              <a:rPr lang="ru-RU" dirty="0" err="1"/>
              <a:t>фінансових</a:t>
            </a:r>
            <a:r>
              <a:rPr lang="ru-RU" dirty="0"/>
              <a:t> </a:t>
            </a:r>
            <a:r>
              <a:rPr lang="ru-RU" dirty="0" err="1"/>
              <a:t>послуг</a:t>
            </a:r>
            <a:r>
              <a:rPr lang="ru-RU" dirty="0"/>
              <a:t>, </a:t>
            </a:r>
            <a:r>
              <a:rPr lang="ru-RU" dirty="0" err="1"/>
              <a:t>державне</a:t>
            </a:r>
            <a:r>
              <a:rPr lang="ru-RU" dirty="0"/>
              <a:t> </a:t>
            </a:r>
            <a:r>
              <a:rPr lang="ru-RU" dirty="0" err="1"/>
              <a:t>регулювання</a:t>
            </a:r>
            <a:r>
              <a:rPr lang="ru-RU" dirty="0"/>
              <a:t> та </a:t>
            </a:r>
            <a:r>
              <a:rPr lang="ru-RU" dirty="0" err="1"/>
              <a:t>нагляд</a:t>
            </a:r>
            <a:r>
              <a:rPr lang="ru-RU" dirty="0"/>
              <a:t> за </a:t>
            </a:r>
            <a:r>
              <a:rPr lang="ru-RU" dirty="0" err="1"/>
              <a:t>діяльністю</a:t>
            </a:r>
            <a:r>
              <a:rPr lang="ru-RU" dirty="0"/>
              <a:t> </a:t>
            </a:r>
            <a:r>
              <a:rPr lang="ru-RU" dirty="0" err="1"/>
              <a:t>яких</a:t>
            </a:r>
            <a:r>
              <a:rPr lang="ru-RU" dirty="0"/>
              <a:t> </a:t>
            </a:r>
            <a:r>
              <a:rPr lang="ru-RU" dirty="0" err="1"/>
              <a:t>здійснює</a:t>
            </a:r>
            <a:r>
              <a:rPr lang="ru-RU" dirty="0"/>
              <a:t> </a:t>
            </a:r>
            <a:r>
              <a:rPr lang="ru-RU" dirty="0" err="1"/>
              <a:t>Національний</a:t>
            </a:r>
            <a:r>
              <a:rPr lang="ru-RU" dirty="0"/>
              <a:t> банк;</a:t>
            </a:r>
          </a:p>
          <a:p>
            <a:pPr marL="0" fontAlgn="base">
              <a:spcBef>
                <a:spcPts val="0"/>
              </a:spcBef>
            </a:pPr>
            <a:r>
              <a:rPr lang="ru-RU" dirty="0" smtClean="0"/>
              <a:t>- </a:t>
            </a:r>
            <a:r>
              <a:rPr lang="ru-RU" dirty="0" err="1" smtClean="0"/>
              <a:t>здійснення</a:t>
            </a:r>
            <a:r>
              <a:rPr lang="ru-RU" dirty="0" smtClean="0"/>
              <a:t> </a:t>
            </a:r>
            <a:r>
              <a:rPr lang="ru-RU" dirty="0" err="1"/>
              <a:t>попередньої</a:t>
            </a:r>
            <a:r>
              <a:rPr lang="ru-RU" dirty="0"/>
              <a:t> </a:t>
            </a:r>
            <a:r>
              <a:rPr lang="ru-RU" dirty="0" err="1"/>
              <a:t>кваліфікації</a:t>
            </a:r>
            <a:r>
              <a:rPr lang="ru-RU" dirty="0"/>
              <a:t> </a:t>
            </a:r>
            <a:r>
              <a:rPr lang="ru-RU" dirty="0" err="1"/>
              <a:t>осіб</a:t>
            </a:r>
            <a:r>
              <a:rPr lang="ru-RU" dirty="0"/>
              <a:t>, </a:t>
            </a:r>
            <a:r>
              <a:rPr lang="ru-RU" dirty="0" err="1"/>
              <a:t>які</a:t>
            </a:r>
            <a:r>
              <a:rPr lang="ru-RU" dirty="0"/>
              <a:t> </a:t>
            </a:r>
            <a:r>
              <a:rPr lang="ru-RU" dirty="0" err="1"/>
              <a:t>можуть</a:t>
            </a:r>
            <a:r>
              <a:rPr lang="ru-RU" dirty="0"/>
              <a:t> </a:t>
            </a:r>
            <a:r>
              <a:rPr lang="ru-RU" dirty="0" err="1"/>
              <a:t>брати</a:t>
            </a:r>
            <a:r>
              <a:rPr lang="ru-RU" dirty="0"/>
              <a:t> участь у </a:t>
            </a:r>
            <a:r>
              <a:rPr lang="ru-RU" dirty="0" err="1"/>
              <a:t>виведенні</a:t>
            </a:r>
            <a:r>
              <a:rPr lang="ru-RU" dirty="0"/>
              <a:t> </a:t>
            </a:r>
            <a:r>
              <a:rPr lang="ru-RU" dirty="0" err="1"/>
              <a:t>неплатоспроможних</a:t>
            </a:r>
            <a:r>
              <a:rPr lang="ru-RU" dirty="0"/>
              <a:t> </a:t>
            </a:r>
            <a:r>
              <a:rPr lang="ru-RU" dirty="0" err="1"/>
              <a:t>банків</a:t>
            </a:r>
            <a:r>
              <a:rPr lang="ru-RU" dirty="0"/>
              <a:t> з ринку;</a:t>
            </a:r>
          </a:p>
          <a:p>
            <a:pPr marL="0" fontAlgn="base">
              <a:spcBef>
                <a:spcPts val="0"/>
              </a:spcBef>
            </a:pPr>
            <a:r>
              <a:rPr lang="ru-RU" dirty="0"/>
              <a:t> </a:t>
            </a:r>
            <a:r>
              <a:rPr lang="ru-RU" dirty="0" smtClean="0"/>
              <a:t>- </a:t>
            </a:r>
            <a:r>
              <a:rPr lang="ru-RU" dirty="0" err="1" smtClean="0"/>
              <a:t>видача</a:t>
            </a:r>
            <a:r>
              <a:rPr lang="ru-RU" dirty="0" smtClean="0"/>
              <a:t> </a:t>
            </a:r>
            <a:r>
              <a:rPr lang="ru-RU" dirty="0" err="1"/>
              <a:t>юридичним</a:t>
            </a:r>
            <a:r>
              <a:rPr lang="ru-RU" dirty="0"/>
              <a:t> особам </a:t>
            </a:r>
            <a:r>
              <a:rPr lang="ru-RU" dirty="0" err="1"/>
              <a:t>ліцензій</a:t>
            </a:r>
            <a:r>
              <a:rPr lang="ru-RU" dirty="0"/>
              <a:t> на </a:t>
            </a:r>
            <a:r>
              <a:rPr lang="ru-RU" dirty="0" err="1"/>
              <a:t>надання</a:t>
            </a:r>
            <a:r>
              <a:rPr lang="ru-RU" dirty="0"/>
              <a:t> банкам </a:t>
            </a:r>
            <a:r>
              <a:rPr lang="ru-RU" dirty="0" err="1"/>
              <a:t>послуг</a:t>
            </a:r>
            <a:r>
              <a:rPr lang="ru-RU" dirty="0"/>
              <a:t> з </a:t>
            </a:r>
            <a:r>
              <a:rPr lang="ru-RU" dirty="0" err="1"/>
              <a:t>інкасації</a:t>
            </a:r>
            <a:r>
              <a:rPr lang="ru-RU" dirty="0"/>
              <a:t> та </a:t>
            </a:r>
            <a:r>
              <a:rPr lang="ru-RU" dirty="0" err="1"/>
              <a:t>погоджень</a:t>
            </a:r>
            <a:r>
              <a:rPr lang="ru-RU" dirty="0"/>
              <a:t> на </a:t>
            </a:r>
            <a:r>
              <a:rPr lang="ru-RU" dirty="0" err="1"/>
              <a:t>здійснення</a:t>
            </a:r>
            <a:r>
              <a:rPr lang="ru-RU" dirty="0"/>
              <a:t> </a:t>
            </a:r>
            <a:r>
              <a:rPr lang="ru-RU" dirty="0" err="1"/>
              <a:t>юридичною</a:t>
            </a:r>
            <a:r>
              <a:rPr lang="ru-RU" dirty="0"/>
              <a:t> особою </a:t>
            </a:r>
            <a:r>
              <a:rPr lang="ru-RU" dirty="0" err="1"/>
              <a:t>операцій</a:t>
            </a:r>
            <a:r>
              <a:rPr lang="ru-RU" dirty="0"/>
              <a:t> з </a:t>
            </a:r>
            <a:r>
              <a:rPr lang="ru-RU" dirty="0" err="1"/>
              <a:t>оброблення</a:t>
            </a:r>
            <a:r>
              <a:rPr lang="ru-RU" dirty="0"/>
              <a:t> та </a:t>
            </a:r>
            <a:r>
              <a:rPr lang="ru-RU" dirty="0" err="1"/>
              <a:t>зберігання</a:t>
            </a:r>
            <a:r>
              <a:rPr lang="ru-RU" dirty="0"/>
              <a:t> </a:t>
            </a:r>
            <a:r>
              <a:rPr lang="ru-RU" dirty="0" err="1"/>
              <a:t>готівки</a:t>
            </a:r>
            <a:r>
              <a:rPr lang="ru-RU" dirty="0"/>
              <a:t>;</a:t>
            </a:r>
          </a:p>
          <a:p>
            <a:pPr marL="0" fontAlgn="base">
              <a:spcBef>
                <a:spcPts val="0"/>
              </a:spcBef>
            </a:pPr>
            <a:r>
              <a:rPr lang="ru-RU" dirty="0" smtClean="0"/>
              <a:t>- </a:t>
            </a:r>
            <a:r>
              <a:rPr lang="ru-RU" dirty="0"/>
              <a:t> </a:t>
            </a:r>
            <a:r>
              <a:rPr lang="ru-RU" dirty="0" err="1"/>
              <a:t>здійснення</a:t>
            </a:r>
            <a:r>
              <a:rPr lang="ru-RU" dirty="0"/>
              <a:t> </a:t>
            </a:r>
            <a:r>
              <a:rPr lang="ru-RU" dirty="0" err="1"/>
              <a:t>узгоджувальних</a:t>
            </a:r>
            <a:r>
              <a:rPr lang="ru-RU" dirty="0"/>
              <a:t> та </a:t>
            </a:r>
            <a:r>
              <a:rPr lang="ru-RU" dirty="0" err="1"/>
              <a:t>реєстраційних</a:t>
            </a:r>
            <a:r>
              <a:rPr lang="ru-RU" dirty="0"/>
              <a:t> </a:t>
            </a:r>
            <a:r>
              <a:rPr lang="ru-RU" dirty="0" err="1"/>
              <a:t>дій</a:t>
            </a:r>
            <a:r>
              <a:rPr lang="ru-RU" dirty="0"/>
              <a:t> </a:t>
            </a:r>
            <a:r>
              <a:rPr lang="ru-RU" dirty="0" err="1"/>
              <a:t>щодо</a:t>
            </a:r>
            <a:r>
              <a:rPr lang="ru-RU" dirty="0"/>
              <a:t> </a:t>
            </a:r>
            <a:r>
              <a:rPr lang="ru-RU" dirty="0" err="1"/>
              <a:t>учасників</a:t>
            </a:r>
            <a:r>
              <a:rPr lang="ru-RU" dirty="0"/>
              <a:t> </a:t>
            </a:r>
            <a:r>
              <a:rPr lang="ru-RU" dirty="0" err="1"/>
              <a:t>платіжного</a:t>
            </a:r>
            <a:r>
              <a:rPr lang="ru-RU" dirty="0"/>
              <a:t> ринку;</a:t>
            </a:r>
          </a:p>
          <a:p>
            <a:pPr marL="0" fontAlgn="base">
              <a:spcBef>
                <a:spcPts val="0"/>
              </a:spcBef>
            </a:pPr>
            <a:r>
              <a:rPr lang="ru-RU" dirty="0" smtClean="0"/>
              <a:t>- </a:t>
            </a:r>
            <a:r>
              <a:rPr lang="ru-RU" dirty="0" err="1" smtClean="0"/>
              <a:t>ведення</a:t>
            </a:r>
            <a:r>
              <a:rPr lang="ru-RU" dirty="0" smtClean="0"/>
              <a:t> </a:t>
            </a:r>
            <a:r>
              <a:rPr lang="ru-RU" dirty="0" err="1"/>
              <a:t>Реєстру</a:t>
            </a:r>
            <a:r>
              <a:rPr lang="ru-RU" dirty="0"/>
              <a:t> </a:t>
            </a:r>
            <a:r>
              <a:rPr lang="ru-RU" dirty="0" err="1"/>
              <a:t>платіжних</a:t>
            </a:r>
            <a:r>
              <a:rPr lang="ru-RU" dirty="0"/>
              <a:t> систем, систем </a:t>
            </a:r>
            <a:r>
              <a:rPr lang="ru-RU" dirty="0" err="1"/>
              <a:t>розрахунків</a:t>
            </a:r>
            <a:r>
              <a:rPr lang="ru-RU" dirty="0"/>
              <a:t>, </a:t>
            </a:r>
            <a:r>
              <a:rPr lang="ru-RU" dirty="0" err="1"/>
              <a:t>учасників</a:t>
            </a:r>
            <a:r>
              <a:rPr lang="ru-RU" dirty="0"/>
              <a:t> </a:t>
            </a:r>
            <a:r>
              <a:rPr lang="ru-RU" dirty="0" err="1"/>
              <a:t>цих</a:t>
            </a:r>
            <a:r>
              <a:rPr lang="ru-RU" dirty="0"/>
              <a:t> систем та </a:t>
            </a:r>
            <a:r>
              <a:rPr lang="ru-RU" dirty="0" err="1"/>
              <a:t>операторів</a:t>
            </a:r>
            <a:r>
              <a:rPr lang="ru-RU" dirty="0"/>
              <a:t> </a:t>
            </a:r>
            <a:r>
              <a:rPr lang="ru-RU" dirty="0" err="1"/>
              <a:t>послуг</a:t>
            </a:r>
            <a:r>
              <a:rPr lang="ru-RU" dirty="0"/>
              <a:t> </a:t>
            </a:r>
            <a:r>
              <a:rPr lang="ru-RU" dirty="0" err="1"/>
              <a:t>платіжної</a:t>
            </a:r>
            <a:r>
              <a:rPr lang="ru-RU" dirty="0"/>
              <a:t> </a:t>
            </a:r>
            <a:r>
              <a:rPr lang="ru-RU" dirty="0" err="1"/>
              <a:t>інфраструктури</a:t>
            </a:r>
            <a:r>
              <a:rPr lang="ru-RU" dirty="0" smtClean="0"/>
              <a:t>.</a:t>
            </a:r>
            <a:endParaRPr lang="ru-RU" dirty="0"/>
          </a:p>
        </p:txBody>
      </p:sp>
    </p:spTree>
    <p:extLst>
      <p:ext uri="{BB962C8B-B14F-4D97-AF65-F5344CB8AC3E}">
        <p14:creationId xmlns:p14="http://schemas.microsoft.com/office/powerpoint/2010/main" val="2896182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17087" y="289560"/>
            <a:ext cx="11058144" cy="2270760"/>
          </a:xfrm>
        </p:spPr>
        <p:txBody>
          <a:bodyPr>
            <a:normAutofit lnSpcReduction="10000"/>
          </a:bodyPr>
          <a:lstStyle/>
          <a:p>
            <a:r>
              <a:rPr lang="ru-RU" dirty="0" smtClean="0"/>
              <a:t>1. </a:t>
            </a:r>
            <a:r>
              <a:rPr lang="ru-RU" dirty="0" err="1" smtClean="0"/>
              <a:t>Історія</a:t>
            </a:r>
            <a:r>
              <a:rPr lang="ru-RU" dirty="0" smtClean="0"/>
              <a:t> </a:t>
            </a:r>
            <a:r>
              <a:rPr lang="ru-RU" dirty="0"/>
              <a:t>центрального банку </a:t>
            </a:r>
            <a:r>
              <a:rPr lang="ru-RU" dirty="0" err="1" smtClean="0"/>
              <a:t>України</a:t>
            </a:r>
            <a:endParaRPr lang="ru-RU" dirty="0" smtClean="0"/>
          </a:p>
          <a:p>
            <a:endParaRPr lang="uk-UA" dirty="0" smtClean="0"/>
          </a:p>
          <a:p>
            <a:pPr fontAlgn="base"/>
            <a:r>
              <a:rPr lang="ru-RU" dirty="0"/>
              <a:t>У </a:t>
            </a:r>
            <a:r>
              <a:rPr lang="ru-RU" dirty="0" err="1"/>
              <a:t>часи</a:t>
            </a:r>
            <a:r>
              <a:rPr lang="ru-RU" dirty="0"/>
              <a:t> </a:t>
            </a:r>
            <a:r>
              <a:rPr lang="ru-RU" dirty="0" err="1"/>
              <a:t>національно-визвольних</a:t>
            </a:r>
            <a:r>
              <a:rPr lang="ru-RU" dirty="0"/>
              <a:t> </a:t>
            </a:r>
            <a:r>
              <a:rPr lang="ru-RU" dirty="0" err="1"/>
              <a:t>змагань</a:t>
            </a:r>
            <a:r>
              <a:rPr lang="ru-RU" dirty="0"/>
              <a:t> 1917-1921 </a:t>
            </a:r>
            <a:r>
              <a:rPr lang="ru-RU" dirty="0" err="1"/>
              <a:t>років</a:t>
            </a:r>
            <a:r>
              <a:rPr lang="ru-RU" dirty="0"/>
              <a:t> </a:t>
            </a:r>
            <a:r>
              <a:rPr lang="ru-RU" dirty="0" err="1"/>
              <a:t>велике</a:t>
            </a:r>
            <a:r>
              <a:rPr lang="ru-RU" dirty="0"/>
              <a:t> </a:t>
            </a:r>
            <a:r>
              <a:rPr lang="ru-RU" dirty="0" err="1"/>
              <a:t>значення</a:t>
            </a:r>
            <a:r>
              <a:rPr lang="ru-RU" dirty="0"/>
              <a:t> для </a:t>
            </a:r>
            <a:r>
              <a:rPr lang="ru-RU" dirty="0" err="1"/>
              <a:t>розбудови</a:t>
            </a:r>
            <a:r>
              <a:rPr lang="ru-RU" dirty="0"/>
              <a:t> </a:t>
            </a:r>
            <a:r>
              <a:rPr lang="ru-RU" dirty="0" err="1"/>
              <a:t>самостійної</a:t>
            </a:r>
            <a:r>
              <a:rPr lang="ru-RU" dirty="0"/>
              <a:t> </a:t>
            </a:r>
            <a:r>
              <a:rPr lang="ru-RU" dirty="0" err="1"/>
              <a:t>суверенної</a:t>
            </a:r>
            <a:r>
              <a:rPr lang="ru-RU" dirty="0"/>
              <a:t> </a:t>
            </a:r>
            <a:r>
              <a:rPr lang="ru-RU" dirty="0" err="1"/>
              <a:t>Української</a:t>
            </a:r>
            <a:r>
              <a:rPr lang="ru-RU" dirty="0"/>
              <a:t> </a:t>
            </a:r>
            <a:r>
              <a:rPr lang="ru-RU" dirty="0" err="1"/>
              <a:t>держави</a:t>
            </a:r>
            <a:r>
              <a:rPr lang="ru-RU" dirty="0"/>
              <a:t> мало </a:t>
            </a:r>
            <a:r>
              <a:rPr lang="ru-RU" dirty="0" err="1"/>
              <a:t>впровадження</a:t>
            </a:r>
            <a:r>
              <a:rPr lang="ru-RU" dirty="0"/>
              <a:t> </a:t>
            </a:r>
            <a:r>
              <a:rPr lang="ru-RU" dirty="0" err="1"/>
              <a:t>національної</a:t>
            </a:r>
            <a:r>
              <a:rPr lang="ru-RU" dirty="0"/>
              <a:t> </a:t>
            </a:r>
            <a:r>
              <a:rPr lang="ru-RU" dirty="0" err="1"/>
              <a:t>валюти</a:t>
            </a:r>
            <a:r>
              <a:rPr lang="ru-RU" dirty="0"/>
              <a:t> та </a:t>
            </a:r>
            <a:r>
              <a:rPr lang="ru-RU" dirty="0" err="1"/>
              <a:t>створення</a:t>
            </a:r>
            <a:r>
              <a:rPr lang="ru-RU" dirty="0"/>
              <a:t> </a:t>
            </a:r>
            <a:r>
              <a:rPr lang="ru-RU" dirty="0" err="1"/>
              <a:t>незалежної</a:t>
            </a:r>
            <a:r>
              <a:rPr lang="ru-RU" dirty="0"/>
              <a:t> </a:t>
            </a:r>
            <a:r>
              <a:rPr lang="ru-RU" dirty="0" err="1"/>
              <a:t>банківської</a:t>
            </a:r>
            <a:r>
              <a:rPr lang="ru-RU" dirty="0"/>
              <a:t> </a:t>
            </a:r>
            <a:r>
              <a:rPr lang="ru-RU" dirty="0" err="1"/>
              <a:t>системи</a:t>
            </a:r>
            <a:r>
              <a:rPr lang="ru-RU" dirty="0"/>
              <a:t>.</a:t>
            </a:r>
          </a:p>
          <a:p>
            <a:pPr fontAlgn="base"/>
            <a:r>
              <a:rPr lang="ru-RU" dirty="0"/>
              <a:t> </a:t>
            </a:r>
            <a:endParaRPr lang="uk-UA" dirty="0"/>
          </a:p>
          <a:p>
            <a:endParaRPr lang="ru-RU" dirty="0" smtClean="0"/>
          </a:p>
          <a:p>
            <a:endParaRPr lang="uk-UA" dirty="0"/>
          </a:p>
        </p:txBody>
      </p:sp>
      <p:pic>
        <p:nvPicPr>
          <p:cNvPr id="4" name="Рисунок 3"/>
          <p:cNvPicPr>
            <a:picLocks noChangeAspect="1"/>
          </p:cNvPicPr>
          <p:nvPr/>
        </p:nvPicPr>
        <p:blipFill>
          <a:blip r:embed="rId2"/>
          <a:stretch>
            <a:fillRect/>
          </a:stretch>
        </p:blipFill>
        <p:spPr>
          <a:xfrm>
            <a:off x="6053518" y="2301240"/>
            <a:ext cx="5985310" cy="4373880"/>
          </a:xfrm>
          <a:prstGeom prst="rect">
            <a:avLst/>
          </a:prstGeom>
        </p:spPr>
      </p:pic>
      <p:sp>
        <p:nvSpPr>
          <p:cNvPr id="5" name="Прямоугольник 4"/>
          <p:cNvSpPr/>
          <p:nvPr/>
        </p:nvSpPr>
        <p:spPr>
          <a:xfrm>
            <a:off x="317087" y="2096944"/>
            <a:ext cx="6096000" cy="4578176"/>
          </a:xfrm>
          <a:prstGeom prst="rect">
            <a:avLst/>
          </a:prstGeom>
        </p:spPr>
        <p:txBody>
          <a:bodyPr>
            <a:spAutoFit/>
          </a:bodyPr>
          <a:lstStyle/>
          <a:p>
            <a:pPr marL="91440" lvl="0" indent="-91440" fontAlgn="base">
              <a:lnSpc>
                <a:spcPct val="85000"/>
              </a:lnSpc>
              <a:spcBef>
                <a:spcPts val="1300"/>
              </a:spcBef>
              <a:buFont typeface="Arial" pitchFamily="34" charset="0"/>
              <a:buChar char=" "/>
            </a:pPr>
            <a:r>
              <a:rPr lang="ru-RU" sz="2200" dirty="0">
                <a:solidFill>
                  <a:prstClr val="black">
                    <a:lumMod val="85000"/>
                    <a:lumOff val="15000"/>
                  </a:prstClr>
                </a:solidFill>
              </a:rPr>
              <a:t>22 </a:t>
            </a:r>
            <a:r>
              <a:rPr lang="ru-RU" sz="2200" dirty="0" err="1">
                <a:solidFill>
                  <a:prstClr val="black">
                    <a:lumMod val="85000"/>
                    <a:lumOff val="15000"/>
                  </a:prstClr>
                </a:solidFill>
              </a:rPr>
              <a:t>грудня</a:t>
            </a:r>
            <a:r>
              <a:rPr lang="ru-RU" sz="2200" dirty="0">
                <a:solidFill>
                  <a:prstClr val="black">
                    <a:lumMod val="85000"/>
                    <a:lumOff val="15000"/>
                  </a:prstClr>
                </a:solidFill>
              </a:rPr>
              <a:t> 1917 року Центральна Рада </a:t>
            </a:r>
            <a:r>
              <a:rPr lang="ru-RU" sz="2200" dirty="0" err="1">
                <a:solidFill>
                  <a:prstClr val="black">
                    <a:lumMod val="85000"/>
                    <a:lumOff val="15000"/>
                  </a:prstClr>
                </a:solidFill>
              </a:rPr>
              <a:t>прийняла</a:t>
            </a:r>
            <a:r>
              <a:rPr lang="ru-RU" sz="2200" dirty="0">
                <a:solidFill>
                  <a:prstClr val="black">
                    <a:lumMod val="85000"/>
                    <a:lumOff val="15000"/>
                  </a:prstClr>
                </a:solidFill>
              </a:rPr>
              <a:t> закон про </a:t>
            </a:r>
            <a:r>
              <a:rPr lang="ru-RU" sz="2200" dirty="0" err="1">
                <a:solidFill>
                  <a:prstClr val="black">
                    <a:lumMod val="85000"/>
                    <a:lumOff val="15000"/>
                  </a:prstClr>
                </a:solidFill>
              </a:rPr>
              <a:t>перетворення</a:t>
            </a:r>
            <a:r>
              <a:rPr lang="ru-RU" sz="2200" dirty="0">
                <a:solidFill>
                  <a:prstClr val="black">
                    <a:lumMod val="85000"/>
                    <a:lumOff val="15000"/>
                  </a:prstClr>
                </a:solidFill>
              </a:rPr>
              <a:t> </a:t>
            </a:r>
            <a:r>
              <a:rPr lang="ru-RU" sz="2200" dirty="0" err="1">
                <a:solidFill>
                  <a:prstClr val="black">
                    <a:lumMod val="85000"/>
                    <a:lumOff val="15000"/>
                  </a:prstClr>
                </a:solidFill>
              </a:rPr>
              <a:t>Київської</a:t>
            </a:r>
            <a:r>
              <a:rPr lang="ru-RU" sz="2200" dirty="0">
                <a:solidFill>
                  <a:prstClr val="black">
                    <a:lumMod val="85000"/>
                    <a:lumOff val="15000"/>
                  </a:prstClr>
                </a:solidFill>
              </a:rPr>
              <a:t> </a:t>
            </a:r>
            <a:r>
              <a:rPr lang="ru-RU" sz="2200" dirty="0" err="1">
                <a:solidFill>
                  <a:prstClr val="black">
                    <a:lumMod val="85000"/>
                    <a:lumOff val="15000"/>
                  </a:prstClr>
                </a:solidFill>
              </a:rPr>
              <a:t>контори</a:t>
            </a:r>
            <a:r>
              <a:rPr lang="ru-RU" sz="2200" dirty="0">
                <a:solidFill>
                  <a:prstClr val="black">
                    <a:lumMod val="85000"/>
                    <a:lumOff val="15000"/>
                  </a:prstClr>
                </a:solidFill>
              </a:rPr>
              <a:t> </a:t>
            </a:r>
            <a:r>
              <a:rPr lang="ru-RU" sz="2200" dirty="0" err="1">
                <a:solidFill>
                  <a:prstClr val="black">
                    <a:lumMod val="85000"/>
                    <a:lumOff val="15000"/>
                  </a:prstClr>
                </a:solidFill>
              </a:rPr>
              <a:t>Держбанку</a:t>
            </a:r>
            <a:r>
              <a:rPr lang="ru-RU" sz="2200" dirty="0">
                <a:solidFill>
                  <a:prstClr val="black">
                    <a:lumMod val="85000"/>
                    <a:lumOff val="15000"/>
                  </a:prstClr>
                </a:solidFill>
              </a:rPr>
              <a:t> </a:t>
            </a:r>
            <a:r>
              <a:rPr lang="ru-RU" sz="2200" dirty="0" err="1">
                <a:solidFill>
                  <a:prstClr val="black">
                    <a:lumMod val="85000"/>
                    <a:lumOff val="15000"/>
                  </a:prstClr>
                </a:solidFill>
              </a:rPr>
              <a:t>Росії</a:t>
            </a:r>
            <a:r>
              <a:rPr lang="ru-RU" sz="2200" dirty="0">
                <a:solidFill>
                  <a:prstClr val="black">
                    <a:lumMod val="85000"/>
                    <a:lumOff val="15000"/>
                  </a:prstClr>
                </a:solidFill>
              </a:rPr>
              <a:t> на </a:t>
            </a:r>
            <a:r>
              <a:rPr lang="ru-RU" sz="2200" dirty="0" err="1">
                <a:solidFill>
                  <a:prstClr val="black">
                    <a:lumMod val="85000"/>
                    <a:lumOff val="15000"/>
                  </a:prstClr>
                </a:solidFill>
              </a:rPr>
              <a:t>Український</a:t>
            </a:r>
            <a:r>
              <a:rPr lang="ru-RU" sz="2200" dirty="0">
                <a:solidFill>
                  <a:prstClr val="black">
                    <a:lumMod val="85000"/>
                    <a:lumOff val="15000"/>
                  </a:prstClr>
                </a:solidFill>
              </a:rPr>
              <a:t> </a:t>
            </a:r>
            <a:r>
              <a:rPr lang="ru-RU" sz="2200" dirty="0" err="1">
                <a:solidFill>
                  <a:prstClr val="black">
                    <a:lumMod val="85000"/>
                    <a:lumOff val="15000"/>
                  </a:prstClr>
                </a:solidFill>
              </a:rPr>
              <a:t>державний</a:t>
            </a:r>
            <a:r>
              <a:rPr lang="ru-RU" sz="2200" dirty="0">
                <a:solidFill>
                  <a:prstClr val="black">
                    <a:lumMod val="85000"/>
                    <a:lumOff val="15000"/>
                  </a:prstClr>
                </a:solidFill>
              </a:rPr>
              <a:t> банк. </a:t>
            </a:r>
            <a:r>
              <a:rPr lang="ru-RU" sz="2200" dirty="0" err="1">
                <a:solidFill>
                  <a:prstClr val="black">
                    <a:lumMod val="85000"/>
                    <a:lumOff val="15000"/>
                  </a:prstClr>
                </a:solidFill>
              </a:rPr>
              <a:t>Його</a:t>
            </a:r>
            <a:r>
              <a:rPr lang="ru-RU" sz="2200" dirty="0">
                <a:solidFill>
                  <a:prstClr val="black">
                    <a:lumMod val="85000"/>
                    <a:lumOff val="15000"/>
                  </a:prstClr>
                </a:solidFill>
              </a:rPr>
              <a:t> першим директором став Михайло </a:t>
            </a:r>
            <a:r>
              <a:rPr lang="ru-RU" sz="2200" dirty="0" err="1">
                <a:solidFill>
                  <a:prstClr val="black">
                    <a:lumMod val="85000"/>
                    <a:lumOff val="15000"/>
                  </a:prstClr>
                </a:solidFill>
              </a:rPr>
              <a:t>Кривецький</a:t>
            </a:r>
            <a:r>
              <a:rPr lang="ru-RU" sz="2200" dirty="0">
                <a:solidFill>
                  <a:prstClr val="black">
                    <a:lumMod val="85000"/>
                    <a:lumOff val="15000"/>
                  </a:prstClr>
                </a:solidFill>
              </a:rPr>
              <a:t>. </a:t>
            </a:r>
            <a:r>
              <a:rPr lang="ru-RU" sz="2200" dirty="0" err="1">
                <a:solidFill>
                  <a:prstClr val="black">
                    <a:lumMod val="85000"/>
                    <a:lumOff val="15000"/>
                  </a:prstClr>
                </a:solidFill>
              </a:rPr>
              <a:t>Саме</a:t>
            </a:r>
            <a:r>
              <a:rPr lang="ru-RU" sz="2200" dirty="0">
                <a:solidFill>
                  <a:prstClr val="black">
                    <a:lumMod val="85000"/>
                    <a:lumOff val="15000"/>
                  </a:prstClr>
                </a:solidFill>
              </a:rPr>
              <a:t> </a:t>
            </a:r>
            <a:r>
              <a:rPr lang="ru-RU" sz="2200" dirty="0" err="1">
                <a:solidFill>
                  <a:prstClr val="black">
                    <a:lumMod val="85000"/>
                    <a:lumOff val="15000"/>
                  </a:prstClr>
                </a:solidFill>
              </a:rPr>
              <a:t>він</a:t>
            </a:r>
            <a:r>
              <a:rPr lang="ru-RU" sz="2200" dirty="0">
                <a:solidFill>
                  <a:prstClr val="black">
                    <a:lumMod val="85000"/>
                    <a:lumOff val="15000"/>
                  </a:prstClr>
                </a:solidFill>
              </a:rPr>
              <a:t> </a:t>
            </a:r>
            <a:r>
              <a:rPr lang="ru-RU" sz="2200" dirty="0" err="1">
                <a:solidFill>
                  <a:prstClr val="black">
                    <a:lumMod val="85000"/>
                    <a:lumOff val="15000"/>
                  </a:prstClr>
                </a:solidFill>
              </a:rPr>
              <a:t>підписав</a:t>
            </a:r>
            <a:r>
              <a:rPr lang="ru-RU" sz="2200" dirty="0">
                <a:solidFill>
                  <a:prstClr val="black">
                    <a:lumMod val="85000"/>
                    <a:lumOff val="15000"/>
                  </a:prstClr>
                </a:solidFill>
              </a:rPr>
              <a:t> першу банкноту </a:t>
            </a:r>
            <a:r>
              <a:rPr lang="ru-RU" sz="2200" dirty="0" err="1">
                <a:solidFill>
                  <a:prstClr val="black">
                    <a:lumMod val="85000"/>
                    <a:lumOff val="15000"/>
                  </a:prstClr>
                </a:solidFill>
              </a:rPr>
              <a:t>самостійної</a:t>
            </a:r>
            <a:r>
              <a:rPr lang="ru-RU" sz="2200" dirty="0">
                <a:solidFill>
                  <a:prstClr val="black">
                    <a:lumMod val="85000"/>
                    <a:lumOff val="15000"/>
                  </a:prstClr>
                </a:solidFill>
              </a:rPr>
              <a:t> </a:t>
            </a:r>
            <a:r>
              <a:rPr lang="ru-RU" sz="2200" dirty="0" err="1">
                <a:solidFill>
                  <a:prstClr val="black">
                    <a:lumMod val="85000"/>
                    <a:lumOff val="15000"/>
                  </a:prstClr>
                </a:solidFill>
              </a:rPr>
              <a:t>Української</a:t>
            </a:r>
            <a:r>
              <a:rPr lang="ru-RU" sz="2200" dirty="0">
                <a:solidFill>
                  <a:prstClr val="black">
                    <a:lumMod val="85000"/>
                    <a:lumOff val="15000"/>
                  </a:prstClr>
                </a:solidFill>
              </a:rPr>
              <a:t> </a:t>
            </a:r>
            <a:r>
              <a:rPr lang="ru-RU" sz="2200" dirty="0" err="1">
                <a:solidFill>
                  <a:prstClr val="black">
                    <a:lumMod val="85000"/>
                    <a:lumOff val="15000"/>
                  </a:prstClr>
                </a:solidFill>
              </a:rPr>
              <a:t>держави</a:t>
            </a:r>
            <a:r>
              <a:rPr lang="ru-RU" sz="2200" dirty="0">
                <a:solidFill>
                  <a:prstClr val="black">
                    <a:lumMod val="85000"/>
                    <a:lumOff val="15000"/>
                  </a:prstClr>
                </a:solidFill>
              </a:rPr>
              <a:t> – </a:t>
            </a:r>
            <a:r>
              <a:rPr lang="ru-RU" sz="2200" dirty="0" err="1">
                <a:solidFill>
                  <a:prstClr val="black">
                    <a:lumMod val="85000"/>
                    <a:lumOff val="15000"/>
                  </a:prstClr>
                </a:solidFill>
              </a:rPr>
              <a:t>державний</a:t>
            </a:r>
            <a:r>
              <a:rPr lang="ru-RU" sz="2200" dirty="0">
                <a:solidFill>
                  <a:prstClr val="black">
                    <a:lumMod val="85000"/>
                    <a:lumOff val="15000"/>
                  </a:prstClr>
                </a:solidFill>
              </a:rPr>
              <a:t> </a:t>
            </a:r>
            <a:r>
              <a:rPr lang="ru-RU" sz="2200" dirty="0" err="1">
                <a:solidFill>
                  <a:prstClr val="black">
                    <a:lumMod val="85000"/>
                    <a:lumOff val="15000"/>
                  </a:prstClr>
                </a:solidFill>
              </a:rPr>
              <a:t>кредитовий</a:t>
            </a:r>
            <a:r>
              <a:rPr lang="ru-RU" sz="2200" dirty="0">
                <a:solidFill>
                  <a:prstClr val="black">
                    <a:lumMod val="85000"/>
                    <a:lumOff val="15000"/>
                  </a:prstClr>
                </a:solidFill>
              </a:rPr>
              <a:t> </a:t>
            </a:r>
            <a:r>
              <a:rPr lang="ru-RU" sz="2200" dirty="0" err="1">
                <a:solidFill>
                  <a:prstClr val="black">
                    <a:lumMod val="85000"/>
                    <a:lumOff val="15000"/>
                  </a:prstClr>
                </a:solidFill>
              </a:rPr>
              <a:t>білет</a:t>
            </a:r>
            <a:r>
              <a:rPr lang="ru-RU" sz="2200" dirty="0">
                <a:solidFill>
                  <a:prstClr val="black">
                    <a:lumMod val="85000"/>
                    <a:lumOff val="15000"/>
                  </a:prstClr>
                </a:solidFill>
              </a:rPr>
              <a:t> </a:t>
            </a:r>
            <a:r>
              <a:rPr lang="ru-RU" sz="2200" dirty="0" err="1">
                <a:solidFill>
                  <a:prstClr val="black">
                    <a:lumMod val="85000"/>
                    <a:lumOff val="15000"/>
                  </a:prstClr>
                </a:solidFill>
              </a:rPr>
              <a:t>вартістю</a:t>
            </a:r>
            <a:r>
              <a:rPr lang="ru-RU" sz="2200" dirty="0">
                <a:solidFill>
                  <a:prstClr val="black">
                    <a:lumMod val="85000"/>
                    <a:lumOff val="15000"/>
                  </a:prstClr>
                </a:solidFill>
              </a:rPr>
              <a:t> 100 </a:t>
            </a:r>
            <a:r>
              <a:rPr lang="ru-RU" sz="2200" dirty="0" err="1">
                <a:solidFill>
                  <a:prstClr val="black">
                    <a:lumMod val="85000"/>
                    <a:lumOff val="15000"/>
                  </a:prstClr>
                </a:solidFill>
              </a:rPr>
              <a:t>карбованців</a:t>
            </a:r>
            <a:r>
              <a:rPr lang="ru-RU" sz="2200" dirty="0">
                <a:solidFill>
                  <a:prstClr val="black">
                    <a:lumMod val="85000"/>
                    <a:lumOff val="15000"/>
                  </a:prstClr>
                </a:solidFill>
              </a:rPr>
              <a:t>, </a:t>
            </a:r>
            <a:r>
              <a:rPr lang="ru-RU" sz="2200" dirty="0" err="1">
                <a:solidFill>
                  <a:prstClr val="black">
                    <a:lumMod val="85000"/>
                    <a:lumOff val="15000"/>
                  </a:prstClr>
                </a:solidFill>
              </a:rPr>
              <a:t>який</a:t>
            </a:r>
            <a:r>
              <a:rPr lang="ru-RU" sz="2200" dirty="0">
                <a:solidFill>
                  <a:prstClr val="black">
                    <a:lumMod val="85000"/>
                    <a:lumOff val="15000"/>
                  </a:prstClr>
                </a:solidFill>
              </a:rPr>
              <a:t> </a:t>
            </a:r>
            <a:r>
              <a:rPr lang="ru-RU" sz="2200" dirty="0" err="1">
                <a:solidFill>
                  <a:prstClr val="black">
                    <a:lumMod val="85000"/>
                    <a:lumOff val="15000"/>
                  </a:prstClr>
                </a:solidFill>
              </a:rPr>
              <a:t>було</a:t>
            </a:r>
            <a:r>
              <a:rPr lang="ru-RU" sz="2200" dirty="0">
                <a:solidFill>
                  <a:prstClr val="black">
                    <a:lumMod val="85000"/>
                    <a:lumOff val="15000"/>
                  </a:prstClr>
                </a:solidFill>
              </a:rPr>
              <a:t> </a:t>
            </a:r>
            <a:r>
              <a:rPr lang="ru-RU" sz="2200" dirty="0" err="1">
                <a:solidFill>
                  <a:prstClr val="black">
                    <a:lumMod val="85000"/>
                    <a:lumOff val="15000"/>
                  </a:prstClr>
                </a:solidFill>
              </a:rPr>
              <a:t>емітовано</a:t>
            </a:r>
            <a:r>
              <a:rPr lang="ru-RU" sz="2200" dirty="0">
                <a:solidFill>
                  <a:prstClr val="black">
                    <a:lumMod val="85000"/>
                    <a:lumOff val="15000"/>
                  </a:prstClr>
                </a:solidFill>
              </a:rPr>
              <a:t> 5 </a:t>
            </a:r>
            <a:r>
              <a:rPr lang="ru-RU" sz="2200" dirty="0" err="1">
                <a:solidFill>
                  <a:prstClr val="black">
                    <a:lumMod val="85000"/>
                    <a:lumOff val="15000"/>
                  </a:prstClr>
                </a:solidFill>
              </a:rPr>
              <a:t>січня</a:t>
            </a:r>
            <a:r>
              <a:rPr lang="ru-RU" sz="2200" dirty="0">
                <a:solidFill>
                  <a:prstClr val="black">
                    <a:lumMod val="85000"/>
                    <a:lumOff val="15000"/>
                  </a:prstClr>
                </a:solidFill>
              </a:rPr>
              <a:t> 1918 року.</a:t>
            </a:r>
          </a:p>
          <a:p>
            <a:pPr marL="91440" lvl="0" indent="-91440" fontAlgn="base">
              <a:lnSpc>
                <a:spcPct val="85000"/>
              </a:lnSpc>
              <a:spcBef>
                <a:spcPts val="1300"/>
              </a:spcBef>
              <a:buFont typeface="Arial" pitchFamily="34" charset="0"/>
              <a:buChar char=" "/>
            </a:pPr>
            <a:r>
              <a:rPr lang="ru-RU" sz="2200" dirty="0">
                <a:solidFill>
                  <a:prstClr val="black">
                    <a:lumMod val="85000"/>
                    <a:lumOff val="15000"/>
                  </a:prstClr>
                </a:solidFill>
              </a:rPr>
              <a:t> </a:t>
            </a:r>
            <a:r>
              <a:rPr lang="ru-RU" sz="2200" dirty="0" err="1">
                <a:solidFill>
                  <a:prstClr val="black">
                    <a:lumMod val="85000"/>
                    <a:lumOff val="15000"/>
                  </a:prstClr>
                </a:solidFill>
              </a:rPr>
              <a:t>Вартість</a:t>
            </a:r>
            <a:r>
              <a:rPr lang="ru-RU" sz="2200" dirty="0">
                <a:solidFill>
                  <a:prstClr val="black">
                    <a:lumMod val="85000"/>
                    <a:lumOff val="15000"/>
                  </a:prstClr>
                </a:solidFill>
              </a:rPr>
              <a:t> одного </a:t>
            </a:r>
            <a:r>
              <a:rPr lang="ru-RU" sz="2200" dirty="0" err="1">
                <a:solidFill>
                  <a:prstClr val="black">
                    <a:lumMod val="85000"/>
                    <a:lumOff val="15000"/>
                  </a:prstClr>
                </a:solidFill>
              </a:rPr>
              <a:t>карбованця</a:t>
            </a:r>
            <a:r>
              <a:rPr lang="ru-RU" sz="2200" dirty="0">
                <a:solidFill>
                  <a:prstClr val="black">
                    <a:lumMod val="85000"/>
                    <a:lumOff val="15000"/>
                  </a:prstClr>
                </a:solidFill>
              </a:rPr>
              <a:t> </a:t>
            </a:r>
            <a:r>
              <a:rPr lang="ru-RU" sz="2200" dirty="0" err="1">
                <a:solidFill>
                  <a:prstClr val="black">
                    <a:lumMod val="85000"/>
                    <a:lumOff val="15000"/>
                  </a:prstClr>
                </a:solidFill>
              </a:rPr>
              <a:t>дорівнювала</a:t>
            </a:r>
            <a:r>
              <a:rPr lang="ru-RU" sz="2200" dirty="0">
                <a:solidFill>
                  <a:prstClr val="black">
                    <a:lumMod val="85000"/>
                    <a:lumOff val="15000"/>
                  </a:prstClr>
                </a:solidFill>
              </a:rPr>
              <a:t> 17,424 </a:t>
            </a:r>
            <a:r>
              <a:rPr lang="ru-RU" sz="2200" dirty="0" err="1">
                <a:solidFill>
                  <a:prstClr val="black">
                    <a:lumMod val="85000"/>
                    <a:lumOff val="15000"/>
                  </a:prstClr>
                </a:solidFill>
              </a:rPr>
              <a:t>долі</a:t>
            </a:r>
            <a:r>
              <a:rPr lang="ru-RU" sz="2200" dirty="0">
                <a:solidFill>
                  <a:prstClr val="black">
                    <a:lumMod val="85000"/>
                    <a:lumOff val="15000"/>
                  </a:prstClr>
                </a:solidFill>
              </a:rPr>
              <a:t> </a:t>
            </a:r>
            <a:r>
              <a:rPr lang="ru-RU" sz="2200" dirty="0" err="1">
                <a:solidFill>
                  <a:prstClr val="black">
                    <a:lumMod val="85000"/>
                    <a:lumOff val="15000"/>
                  </a:prstClr>
                </a:solidFill>
              </a:rPr>
              <a:t>щирого</a:t>
            </a:r>
            <a:r>
              <a:rPr lang="ru-RU" sz="2200" dirty="0">
                <a:solidFill>
                  <a:prstClr val="black">
                    <a:lumMod val="85000"/>
                    <a:lumOff val="15000"/>
                  </a:prstClr>
                </a:solidFill>
              </a:rPr>
              <a:t> золота (1 доля = 0,044 г золота). </a:t>
            </a:r>
            <a:r>
              <a:rPr lang="ru-RU" sz="2200" dirty="0" err="1">
                <a:solidFill>
                  <a:prstClr val="black">
                    <a:lumMod val="85000"/>
                    <a:lumOff val="15000"/>
                  </a:prstClr>
                </a:solidFill>
              </a:rPr>
              <a:t>Офіційна</a:t>
            </a:r>
            <a:r>
              <a:rPr lang="ru-RU" sz="2200" dirty="0">
                <a:solidFill>
                  <a:prstClr val="black">
                    <a:lumMod val="85000"/>
                    <a:lumOff val="15000"/>
                  </a:prstClr>
                </a:solidFill>
              </a:rPr>
              <a:t> </a:t>
            </a:r>
            <a:r>
              <a:rPr lang="ru-RU" sz="2200" dirty="0" err="1">
                <a:solidFill>
                  <a:prstClr val="black">
                    <a:lumMod val="85000"/>
                    <a:lumOff val="15000"/>
                  </a:prstClr>
                </a:solidFill>
              </a:rPr>
              <a:t>назва</a:t>
            </a:r>
            <a:r>
              <a:rPr lang="ru-RU" sz="2200" dirty="0">
                <a:solidFill>
                  <a:prstClr val="black">
                    <a:lumMod val="85000"/>
                    <a:lumOff val="15000"/>
                  </a:prstClr>
                </a:solidFill>
              </a:rPr>
              <a:t> </a:t>
            </a:r>
            <a:r>
              <a:rPr lang="ru-RU" sz="2200" dirty="0" err="1">
                <a:solidFill>
                  <a:prstClr val="black">
                    <a:lumMod val="85000"/>
                    <a:lumOff val="15000"/>
                  </a:prstClr>
                </a:solidFill>
              </a:rPr>
              <a:t>банкноти</a:t>
            </a:r>
            <a:r>
              <a:rPr lang="ru-RU" sz="2200" dirty="0">
                <a:solidFill>
                  <a:prstClr val="black">
                    <a:lumMod val="85000"/>
                    <a:lumOff val="15000"/>
                  </a:prstClr>
                </a:solidFill>
              </a:rPr>
              <a:t> − "</a:t>
            </a:r>
            <a:r>
              <a:rPr lang="ru-RU" sz="2200" dirty="0" err="1">
                <a:solidFill>
                  <a:prstClr val="black">
                    <a:lumMod val="85000"/>
                    <a:lumOff val="15000"/>
                  </a:prstClr>
                </a:solidFill>
              </a:rPr>
              <a:t>Державний</a:t>
            </a:r>
            <a:r>
              <a:rPr lang="ru-RU" sz="2200" dirty="0">
                <a:solidFill>
                  <a:prstClr val="black">
                    <a:lumMod val="85000"/>
                    <a:lumOff val="15000"/>
                  </a:prstClr>
                </a:solidFill>
              </a:rPr>
              <a:t> </a:t>
            </a:r>
            <a:r>
              <a:rPr lang="ru-RU" sz="2200" dirty="0" err="1">
                <a:solidFill>
                  <a:prstClr val="black">
                    <a:lumMod val="85000"/>
                    <a:lumOff val="15000"/>
                  </a:prstClr>
                </a:solidFill>
              </a:rPr>
              <a:t>кредитовий</a:t>
            </a:r>
            <a:r>
              <a:rPr lang="ru-RU" sz="2200" dirty="0">
                <a:solidFill>
                  <a:prstClr val="black">
                    <a:lumMod val="85000"/>
                    <a:lumOff val="15000"/>
                  </a:prstClr>
                </a:solidFill>
              </a:rPr>
              <a:t> </a:t>
            </a:r>
            <a:r>
              <a:rPr lang="ru-RU" sz="2200" dirty="0" err="1">
                <a:solidFill>
                  <a:prstClr val="black">
                    <a:lumMod val="85000"/>
                    <a:lumOff val="15000"/>
                  </a:prstClr>
                </a:solidFill>
              </a:rPr>
              <a:t>білет</a:t>
            </a:r>
            <a:r>
              <a:rPr lang="ru-RU" sz="2200" dirty="0">
                <a:solidFill>
                  <a:prstClr val="black">
                    <a:lumMod val="85000"/>
                    <a:lumOff val="15000"/>
                  </a:prstClr>
                </a:solidFill>
              </a:rPr>
              <a:t>". </a:t>
            </a:r>
            <a:r>
              <a:rPr lang="ru-RU" sz="2200" dirty="0" err="1">
                <a:solidFill>
                  <a:prstClr val="black">
                    <a:lumMod val="85000"/>
                    <a:lumOff val="15000"/>
                  </a:prstClr>
                </a:solidFill>
              </a:rPr>
              <a:t>Всього</a:t>
            </a:r>
            <a:r>
              <a:rPr lang="ru-RU" sz="2200" dirty="0">
                <a:solidFill>
                  <a:prstClr val="black">
                    <a:lumMod val="85000"/>
                    <a:lumOff val="15000"/>
                  </a:prstClr>
                </a:solidFill>
              </a:rPr>
              <a:t> </a:t>
            </a:r>
            <a:r>
              <a:rPr lang="ru-RU" sz="2200" dirty="0" err="1">
                <a:solidFill>
                  <a:prstClr val="black">
                    <a:lumMod val="85000"/>
                    <a:lumOff val="15000"/>
                  </a:prstClr>
                </a:solidFill>
              </a:rPr>
              <a:t>її</a:t>
            </a:r>
            <a:r>
              <a:rPr lang="ru-RU" sz="2200" dirty="0">
                <a:solidFill>
                  <a:prstClr val="black">
                    <a:lumMod val="85000"/>
                    <a:lumOff val="15000"/>
                  </a:prstClr>
                </a:solidFill>
              </a:rPr>
              <a:t> </a:t>
            </a:r>
            <a:r>
              <a:rPr lang="ru-RU" sz="2200" dirty="0" err="1">
                <a:solidFill>
                  <a:prstClr val="black">
                    <a:lumMod val="85000"/>
                    <a:lumOff val="15000"/>
                  </a:prstClr>
                </a:solidFill>
              </a:rPr>
              <a:t>емітовано</a:t>
            </a:r>
            <a:r>
              <a:rPr lang="ru-RU" sz="2200" dirty="0">
                <a:solidFill>
                  <a:prstClr val="black">
                    <a:lumMod val="85000"/>
                    <a:lumOff val="15000"/>
                  </a:prstClr>
                </a:solidFill>
              </a:rPr>
              <a:t> 55 000 штук </a:t>
            </a:r>
            <a:r>
              <a:rPr lang="ru-RU" sz="2200" dirty="0" err="1">
                <a:solidFill>
                  <a:prstClr val="black">
                    <a:lumMod val="85000"/>
                    <a:lumOff val="15000"/>
                  </a:prstClr>
                </a:solidFill>
              </a:rPr>
              <a:t>загальною</a:t>
            </a:r>
            <a:r>
              <a:rPr lang="ru-RU" sz="2200" dirty="0">
                <a:solidFill>
                  <a:prstClr val="black">
                    <a:lumMod val="85000"/>
                    <a:lumOff val="15000"/>
                  </a:prstClr>
                </a:solidFill>
              </a:rPr>
              <a:t> </a:t>
            </a:r>
            <a:r>
              <a:rPr lang="ru-RU" sz="2200" dirty="0" err="1">
                <a:solidFill>
                  <a:prstClr val="black">
                    <a:lumMod val="85000"/>
                    <a:lumOff val="15000"/>
                  </a:prstClr>
                </a:solidFill>
              </a:rPr>
              <a:t>вартістю</a:t>
            </a:r>
            <a:r>
              <a:rPr lang="ru-RU" sz="2200" dirty="0">
                <a:solidFill>
                  <a:prstClr val="black">
                    <a:lumMod val="85000"/>
                    <a:lumOff val="15000"/>
                  </a:prstClr>
                </a:solidFill>
              </a:rPr>
              <a:t> 5,5 </a:t>
            </a:r>
            <a:r>
              <a:rPr lang="ru-RU" sz="2200" dirty="0" err="1">
                <a:solidFill>
                  <a:prstClr val="black">
                    <a:lumMod val="85000"/>
                    <a:lumOff val="15000"/>
                  </a:prstClr>
                </a:solidFill>
              </a:rPr>
              <a:t>мільйона</a:t>
            </a:r>
            <a:r>
              <a:rPr lang="ru-RU" sz="2200" dirty="0">
                <a:solidFill>
                  <a:prstClr val="black">
                    <a:lumMod val="85000"/>
                    <a:lumOff val="15000"/>
                  </a:prstClr>
                </a:solidFill>
              </a:rPr>
              <a:t> </a:t>
            </a:r>
            <a:r>
              <a:rPr lang="ru-RU" sz="2200" dirty="0" err="1">
                <a:solidFill>
                  <a:prstClr val="black">
                    <a:lumMod val="85000"/>
                    <a:lumOff val="15000"/>
                  </a:prstClr>
                </a:solidFill>
              </a:rPr>
              <a:t>карбованців</a:t>
            </a:r>
            <a:r>
              <a:rPr lang="ru-RU" sz="2200" dirty="0">
                <a:solidFill>
                  <a:prstClr val="black">
                    <a:lumMod val="85000"/>
                    <a:lumOff val="15000"/>
                  </a:prstClr>
                </a:solidFill>
              </a:rPr>
              <a:t>.</a:t>
            </a:r>
          </a:p>
        </p:txBody>
      </p:sp>
    </p:spTree>
    <p:extLst>
      <p:ext uri="{BB962C8B-B14F-4D97-AF65-F5344CB8AC3E}">
        <p14:creationId xmlns:p14="http://schemas.microsoft.com/office/powerpoint/2010/main" val="37685186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6656" y="350520"/>
            <a:ext cx="10753725" cy="5654040"/>
          </a:xfrm>
        </p:spPr>
        <p:txBody>
          <a:bodyPr>
            <a:normAutofit fontScale="85000" lnSpcReduction="20000"/>
          </a:bodyPr>
          <a:lstStyle/>
          <a:p>
            <a:pPr fontAlgn="base"/>
            <a:r>
              <a:rPr lang="ru-RU" b="1" u="sng" dirty="0"/>
              <a:t>Департамент </a:t>
            </a:r>
            <a:r>
              <a:rPr lang="ru-RU" b="1" u="sng" dirty="0" err="1"/>
              <a:t>фінансового</a:t>
            </a:r>
            <a:r>
              <a:rPr lang="ru-RU" b="1" u="sng" dirty="0"/>
              <a:t> </a:t>
            </a:r>
            <a:r>
              <a:rPr lang="ru-RU" b="1" u="sng" dirty="0" err="1" smtClean="0"/>
              <a:t>моніторингу</a:t>
            </a:r>
            <a:r>
              <a:rPr lang="ru-RU" b="1" u="sng" dirty="0" smtClean="0"/>
              <a:t> </a:t>
            </a:r>
            <a:r>
              <a:rPr lang="ru-RU" b="1" u="sng" dirty="0" err="1" smtClean="0"/>
              <a:t>основні</a:t>
            </a:r>
            <a:r>
              <a:rPr lang="ru-RU" b="1" u="sng" dirty="0" smtClean="0"/>
              <a:t> </a:t>
            </a:r>
            <a:r>
              <a:rPr lang="ru-RU" b="1" u="sng" dirty="0" err="1"/>
              <a:t>функції</a:t>
            </a:r>
            <a:r>
              <a:rPr lang="ru-RU" b="1" u="sng" dirty="0" smtClean="0"/>
              <a:t>:</a:t>
            </a:r>
          </a:p>
          <a:p>
            <a:pPr fontAlgn="base"/>
            <a:r>
              <a:rPr lang="ru-RU" dirty="0" err="1" smtClean="0"/>
              <a:t>забезпечення</a:t>
            </a:r>
            <a:r>
              <a:rPr lang="ru-RU" dirty="0" smtClean="0"/>
              <a:t> </a:t>
            </a:r>
            <a:r>
              <a:rPr lang="ru-RU" dirty="0" err="1"/>
              <a:t>регулювання</a:t>
            </a:r>
            <a:r>
              <a:rPr lang="ru-RU" dirty="0"/>
              <a:t> та </a:t>
            </a:r>
            <a:r>
              <a:rPr lang="ru-RU" dirty="0" err="1"/>
              <a:t>нагляду</a:t>
            </a:r>
            <a:r>
              <a:rPr lang="ru-RU" dirty="0"/>
              <a:t> у </a:t>
            </a:r>
            <a:r>
              <a:rPr lang="ru-RU" dirty="0" err="1"/>
              <a:t>сфері</a:t>
            </a:r>
            <a:r>
              <a:rPr lang="ru-RU" dirty="0"/>
              <a:t> </a:t>
            </a:r>
            <a:r>
              <a:rPr lang="ru-RU" dirty="0" err="1"/>
              <a:t>запобігання</a:t>
            </a:r>
            <a:r>
              <a:rPr lang="ru-RU" dirty="0"/>
              <a:t> та </a:t>
            </a:r>
            <a:r>
              <a:rPr lang="ru-RU" dirty="0" err="1"/>
              <a:t>протидії</a:t>
            </a:r>
            <a:r>
              <a:rPr lang="ru-RU" dirty="0"/>
              <a:t> </a:t>
            </a:r>
            <a:r>
              <a:rPr lang="ru-RU" dirty="0" err="1"/>
              <a:t>легалізації</a:t>
            </a:r>
            <a:r>
              <a:rPr lang="ru-RU" dirty="0"/>
              <a:t> (</a:t>
            </a:r>
            <a:r>
              <a:rPr lang="ru-RU" dirty="0" err="1"/>
              <a:t>відмиванню</a:t>
            </a:r>
            <a:r>
              <a:rPr lang="ru-RU" dirty="0"/>
              <a:t>) </a:t>
            </a:r>
            <a:r>
              <a:rPr lang="ru-RU" dirty="0" err="1"/>
              <a:t>доходів</a:t>
            </a:r>
            <a:r>
              <a:rPr lang="ru-RU" dirty="0"/>
              <a:t>, </a:t>
            </a:r>
            <a:r>
              <a:rPr lang="ru-RU" dirty="0" err="1"/>
              <a:t>одержаних</a:t>
            </a:r>
            <a:r>
              <a:rPr lang="ru-RU" dirty="0"/>
              <a:t> </a:t>
            </a:r>
            <a:r>
              <a:rPr lang="ru-RU" dirty="0" err="1"/>
              <a:t>злочинним</a:t>
            </a:r>
            <a:r>
              <a:rPr lang="ru-RU" dirty="0"/>
              <a:t> шляхом, </a:t>
            </a:r>
            <a:r>
              <a:rPr lang="ru-RU" dirty="0" err="1"/>
              <a:t>фінансуванню</a:t>
            </a:r>
            <a:r>
              <a:rPr lang="ru-RU" dirty="0"/>
              <a:t> </a:t>
            </a:r>
            <a:r>
              <a:rPr lang="ru-RU" dirty="0" err="1"/>
              <a:t>тероризму</a:t>
            </a:r>
            <a:r>
              <a:rPr lang="ru-RU" dirty="0"/>
              <a:t> та </a:t>
            </a:r>
            <a:r>
              <a:rPr lang="ru-RU" dirty="0" err="1"/>
              <a:t>фінансуванню</a:t>
            </a:r>
            <a:r>
              <a:rPr lang="ru-RU" dirty="0"/>
              <a:t> </a:t>
            </a:r>
            <a:r>
              <a:rPr lang="ru-RU" dirty="0" err="1"/>
              <a:t>розповсюдження</a:t>
            </a:r>
            <a:r>
              <a:rPr lang="ru-RU" dirty="0"/>
              <a:t> </a:t>
            </a:r>
            <a:r>
              <a:rPr lang="ru-RU" dirty="0" err="1"/>
              <a:t>зброї</a:t>
            </a:r>
            <a:r>
              <a:rPr lang="ru-RU" dirty="0"/>
              <a:t> </a:t>
            </a:r>
            <a:r>
              <a:rPr lang="ru-RU" dirty="0" err="1"/>
              <a:t>масового</a:t>
            </a:r>
            <a:r>
              <a:rPr lang="ru-RU" dirty="0"/>
              <a:t> </a:t>
            </a:r>
            <a:r>
              <a:rPr lang="ru-RU" dirty="0" err="1"/>
              <a:t>знищення</a:t>
            </a:r>
            <a:r>
              <a:rPr lang="ru-RU" dirty="0"/>
              <a:t> (</a:t>
            </a:r>
            <a:r>
              <a:rPr lang="ru-RU" dirty="0" err="1"/>
              <a:t>далі</a:t>
            </a:r>
            <a:r>
              <a:rPr lang="ru-RU" dirty="0"/>
              <a:t> – </a:t>
            </a:r>
            <a:r>
              <a:rPr lang="ru-RU" dirty="0" err="1"/>
              <a:t>фінансовий</a:t>
            </a:r>
            <a:r>
              <a:rPr lang="ru-RU" dirty="0"/>
              <a:t> </a:t>
            </a:r>
            <a:r>
              <a:rPr lang="ru-RU" dirty="0" err="1"/>
              <a:t>моніторинг</a:t>
            </a:r>
            <a:r>
              <a:rPr lang="ru-RU" dirty="0"/>
              <a:t>) та з </a:t>
            </a:r>
            <a:r>
              <a:rPr lang="ru-RU" dirty="0" err="1"/>
              <a:t>питань</a:t>
            </a:r>
            <a:r>
              <a:rPr lang="ru-RU" dirty="0"/>
              <a:t> </a:t>
            </a:r>
            <a:r>
              <a:rPr lang="ru-RU" dirty="0" err="1"/>
              <a:t>застосування</a:t>
            </a:r>
            <a:r>
              <a:rPr lang="ru-RU" dirty="0"/>
              <a:t> </a:t>
            </a:r>
            <a:r>
              <a:rPr lang="ru-RU" dirty="0" err="1"/>
              <a:t>персональних</a:t>
            </a:r>
            <a:r>
              <a:rPr lang="ru-RU" dirty="0"/>
              <a:t> </a:t>
            </a:r>
            <a:r>
              <a:rPr lang="ru-RU" dirty="0" err="1"/>
              <a:t>спеціальних</a:t>
            </a:r>
            <a:r>
              <a:rPr lang="ru-RU" dirty="0"/>
              <a:t> </a:t>
            </a:r>
            <a:r>
              <a:rPr lang="ru-RU" dirty="0" err="1"/>
              <a:t>економічних</a:t>
            </a:r>
            <a:r>
              <a:rPr lang="ru-RU" dirty="0"/>
              <a:t> та </a:t>
            </a:r>
            <a:r>
              <a:rPr lang="ru-RU" dirty="0" err="1"/>
              <a:t>інших</a:t>
            </a:r>
            <a:r>
              <a:rPr lang="ru-RU" dirty="0"/>
              <a:t> </a:t>
            </a:r>
            <a:r>
              <a:rPr lang="ru-RU" dirty="0" err="1"/>
              <a:t>обмежувальних</a:t>
            </a:r>
            <a:r>
              <a:rPr lang="ru-RU" dirty="0"/>
              <a:t> </a:t>
            </a:r>
            <a:r>
              <a:rPr lang="ru-RU" dirty="0" err="1"/>
              <a:t>заходів</a:t>
            </a:r>
            <a:r>
              <a:rPr lang="ru-RU" dirty="0"/>
              <a:t> (</a:t>
            </a:r>
            <a:r>
              <a:rPr lang="ru-RU" dirty="0" err="1"/>
              <a:t>санкцій</a:t>
            </a:r>
            <a:r>
              <a:rPr lang="ru-RU" dirty="0"/>
              <a:t>) (</a:t>
            </a:r>
            <a:r>
              <a:rPr lang="ru-RU" dirty="0" err="1"/>
              <a:t>далі</a:t>
            </a:r>
            <a:r>
              <a:rPr lang="ru-RU" dirty="0"/>
              <a:t> – </a:t>
            </a:r>
            <a:r>
              <a:rPr lang="ru-RU" dirty="0" err="1"/>
              <a:t>санкційне</a:t>
            </a:r>
            <a:r>
              <a:rPr lang="ru-RU" dirty="0"/>
              <a:t> </a:t>
            </a:r>
            <a:r>
              <a:rPr lang="ru-RU" dirty="0" err="1"/>
              <a:t>законодавство</a:t>
            </a:r>
            <a:r>
              <a:rPr lang="ru-RU" dirty="0"/>
              <a:t> </a:t>
            </a:r>
            <a:r>
              <a:rPr lang="ru-RU" dirty="0" err="1"/>
              <a:t>України</a:t>
            </a:r>
            <a:r>
              <a:rPr lang="ru-RU" dirty="0"/>
              <a:t>) за </a:t>
            </a:r>
            <a:r>
              <a:rPr lang="ru-RU" dirty="0" err="1"/>
              <a:t>діяльністю</a:t>
            </a:r>
            <a:r>
              <a:rPr lang="ru-RU" dirty="0"/>
              <a:t> </a:t>
            </a:r>
            <a:r>
              <a:rPr lang="ru-RU" dirty="0" err="1"/>
              <a:t>банків</a:t>
            </a:r>
            <a:r>
              <a:rPr lang="ru-RU" dirty="0"/>
              <a:t>, </a:t>
            </a:r>
            <a:r>
              <a:rPr lang="ru-RU" dirty="0" err="1"/>
              <a:t>уключаючи</a:t>
            </a:r>
            <a:r>
              <a:rPr lang="ru-RU" dirty="0"/>
              <a:t> </a:t>
            </a:r>
            <a:r>
              <a:rPr lang="ru-RU" dirty="0" err="1"/>
              <a:t>їх</a:t>
            </a:r>
            <a:r>
              <a:rPr lang="ru-RU" dirty="0"/>
              <a:t> </a:t>
            </a:r>
            <a:r>
              <a:rPr lang="ru-RU" dirty="0" err="1"/>
              <a:t>відокремлені</a:t>
            </a:r>
            <a:r>
              <a:rPr lang="ru-RU" dirty="0"/>
              <a:t> </a:t>
            </a:r>
            <a:r>
              <a:rPr lang="ru-RU" dirty="0" err="1"/>
              <a:t>підрозділи</a:t>
            </a:r>
            <a:r>
              <a:rPr lang="ru-RU" dirty="0"/>
              <a:t>, </a:t>
            </a:r>
            <a:r>
              <a:rPr lang="ru-RU" dirty="0" err="1"/>
              <a:t>філій</a:t>
            </a:r>
            <a:r>
              <a:rPr lang="ru-RU" dirty="0"/>
              <a:t> </a:t>
            </a:r>
            <a:r>
              <a:rPr lang="ru-RU" dirty="0" err="1"/>
              <a:t>іноземних</a:t>
            </a:r>
            <a:r>
              <a:rPr lang="ru-RU" dirty="0"/>
              <a:t> </a:t>
            </a:r>
            <a:r>
              <a:rPr lang="ru-RU" dirty="0" err="1"/>
              <a:t>банків</a:t>
            </a:r>
            <a:r>
              <a:rPr lang="ru-RU" dirty="0"/>
              <a:t> (</a:t>
            </a:r>
            <a:r>
              <a:rPr lang="ru-RU" dirty="0" err="1"/>
              <a:t>далі</a:t>
            </a:r>
            <a:r>
              <a:rPr lang="ru-RU" dirty="0"/>
              <a:t> – банки), </a:t>
            </a:r>
            <a:r>
              <a:rPr lang="ru-RU" dirty="0" err="1"/>
              <a:t>небанківських</a:t>
            </a:r>
            <a:r>
              <a:rPr lang="ru-RU" dirty="0"/>
              <a:t> </a:t>
            </a:r>
            <a:r>
              <a:rPr lang="ru-RU" dirty="0" err="1"/>
              <a:t>фінансових</a:t>
            </a:r>
            <a:r>
              <a:rPr lang="ru-RU" dirty="0"/>
              <a:t> </a:t>
            </a:r>
            <a:r>
              <a:rPr lang="ru-RU" dirty="0" err="1"/>
              <a:t>установ</a:t>
            </a:r>
            <a:r>
              <a:rPr lang="ru-RU" dirty="0"/>
              <a:t>, </a:t>
            </a:r>
            <a:r>
              <a:rPr lang="ru-RU" dirty="0" err="1"/>
              <a:t>операторів</a:t>
            </a:r>
            <a:r>
              <a:rPr lang="ru-RU" dirty="0"/>
              <a:t> </a:t>
            </a:r>
            <a:r>
              <a:rPr lang="ru-RU" dirty="0" err="1"/>
              <a:t>поштового</a:t>
            </a:r>
            <a:r>
              <a:rPr lang="ru-RU" dirty="0"/>
              <a:t> </a:t>
            </a:r>
            <a:r>
              <a:rPr lang="ru-RU" dirty="0" err="1"/>
              <a:t>зв’язку</a:t>
            </a:r>
            <a:r>
              <a:rPr lang="ru-RU" dirty="0"/>
              <a:t>, </a:t>
            </a:r>
            <a:r>
              <a:rPr lang="ru-RU" dirty="0" err="1"/>
              <a:t>інших</a:t>
            </a:r>
            <a:r>
              <a:rPr lang="ru-RU" dirty="0"/>
              <a:t> </a:t>
            </a:r>
            <a:r>
              <a:rPr lang="ru-RU" dirty="0" err="1"/>
              <a:t>суб’єктів</a:t>
            </a:r>
            <a:r>
              <a:rPr lang="ru-RU" dirty="0"/>
              <a:t> (</a:t>
            </a:r>
            <a:r>
              <a:rPr lang="ru-RU" dirty="0" err="1"/>
              <a:t>уключаючи</a:t>
            </a:r>
            <a:r>
              <a:rPr lang="ru-RU" dirty="0"/>
              <a:t> </a:t>
            </a:r>
            <a:r>
              <a:rPr lang="ru-RU" dirty="0" err="1"/>
              <a:t>їх</a:t>
            </a:r>
            <a:r>
              <a:rPr lang="ru-RU" dirty="0"/>
              <a:t> </a:t>
            </a:r>
            <a:r>
              <a:rPr lang="ru-RU" dirty="0" err="1"/>
              <a:t>структурні</a:t>
            </a:r>
            <a:r>
              <a:rPr lang="ru-RU" dirty="0"/>
              <a:t> </a:t>
            </a:r>
            <a:r>
              <a:rPr lang="ru-RU" dirty="0" err="1"/>
              <a:t>підрозділи</a:t>
            </a:r>
            <a:r>
              <a:rPr lang="ru-RU" dirty="0"/>
              <a:t>), </a:t>
            </a:r>
            <a:r>
              <a:rPr lang="ru-RU" dirty="0" err="1"/>
              <a:t>щодо</a:t>
            </a:r>
            <a:r>
              <a:rPr lang="ru-RU" dirty="0"/>
              <a:t> </a:t>
            </a:r>
            <a:r>
              <a:rPr lang="ru-RU" dirty="0" err="1"/>
              <a:t>яких</a:t>
            </a:r>
            <a:r>
              <a:rPr lang="ru-RU" dirty="0"/>
              <a:t> </a:t>
            </a:r>
            <a:r>
              <a:rPr lang="ru-RU" dirty="0" err="1"/>
              <a:t>Національний</a:t>
            </a:r>
            <a:r>
              <a:rPr lang="ru-RU" dirty="0"/>
              <a:t> банк </a:t>
            </a:r>
            <a:r>
              <a:rPr lang="ru-RU" dirty="0" err="1"/>
              <a:t>відповідно</a:t>
            </a:r>
            <a:r>
              <a:rPr lang="ru-RU" dirty="0"/>
              <a:t> до </a:t>
            </a:r>
            <a:r>
              <a:rPr lang="ru-RU" dirty="0" err="1"/>
              <a:t>законодавства</a:t>
            </a:r>
            <a:r>
              <a:rPr lang="ru-RU" dirty="0"/>
              <a:t> </a:t>
            </a:r>
            <a:r>
              <a:rPr lang="ru-RU" dirty="0" err="1"/>
              <a:t>України</a:t>
            </a:r>
            <a:r>
              <a:rPr lang="ru-RU" dirty="0"/>
              <a:t> </a:t>
            </a:r>
            <a:r>
              <a:rPr lang="ru-RU" dirty="0" err="1"/>
              <a:t>здійснює</a:t>
            </a:r>
            <a:r>
              <a:rPr lang="ru-RU" dirty="0"/>
              <a:t> </a:t>
            </a:r>
            <a:r>
              <a:rPr lang="ru-RU" dirty="0" err="1"/>
              <a:t>державне</a:t>
            </a:r>
            <a:r>
              <a:rPr lang="ru-RU" dirty="0"/>
              <a:t> </a:t>
            </a:r>
            <a:r>
              <a:rPr lang="ru-RU" dirty="0" err="1"/>
              <a:t>регулювання</a:t>
            </a:r>
            <a:r>
              <a:rPr lang="ru-RU" dirty="0"/>
              <a:t> та </a:t>
            </a:r>
            <a:r>
              <a:rPr lang="ru-RU" dirty="0" err="1"/>
              <a:t>нагляд</a:t>
            </a:r>
            <a:r>
              <a:rPr lang="ru-RU" dirty="0"/>
              <a:t> у </a:t>
            </a:r>
            <a:r>
              <a:rPr lang="ru-RU" dirty="0" err="1"/>
              <a:t>сфері</a:t>
            </a:r>
            <a:r>
              <a:rPr lang="ru-RU" dirty="0"/>
              <a:t> </a:t>
            </a:r>
            <a:r>
              <a:rPr lang="ru-RU" dirty="0" err="1"/>
              <a:t>фінансового</a:t>
            </a:r>
            <a:r>
              <a:rPr lang="ru-RU" dirty="0"/>
              <a:t> </a:t>
            </a:r>
            <a:r>
              <a:rPr lang="ru-RU" dirty="0" err="1"/>
              <a:t>моніторингу</a:t>
            </a:r>
            <a:r>
              <a:rPr lang="ru-RU" dirty="0"/>
              <a:t> та </a:t>
            </a:r>
            <a:r>
              <a:rPr lang="ru-RU" dirty="0" err="1"/>
              <a:t>санкційного</a:t>
            </a:r>
            <a:r>
              <a:rPr lang="ru-RU" dirty="0"/>
              <a:t> </a:t>
            </a:r>
            <a:r>
              <a:rPr lang="ru-RU" dirty="0" err="1"/>
              <a:t>законодавства</a:t>
            </a:r>
            <a:r>
              <a:rPr lang="ru-RU" dirty="0"/>
              <a:t> </a:t>
            </a:r>
            <a:r>
              <a:rPr lang="ru-RU" dirty="0" err="1"/>
              <a:t>України</a:t>
            </a:r>
            <a:r>
              <a:rPr lang="ru-RU" dirty="0"/>
              <a:t> (</a:t>
            </a:r>
            <a:r>
              <a:rPr lang="ru-RU" dirty="0" err="1"/>
              <a:t>далі</a:t>
            </a:r>
            <a:r>
              <a:rPr lang="ru-RU" dirty="0"/>
              <a:t> – </a:t>
            </a:r>
            <a:r>
              <a:rPr lang="ru-RU" dirty="0" err="1"/>
              <a:t>небанківські</a:t>
            </a:r>
            <a:r>
              <a:rPr lang="ru-RU" dirty="0"/>
              <a:t> установи у </a:t>
            </a:r>
            <a:r>
              <a:rPr lang="ru-RU" dirty="0" err="1"/>
              <a:t>сфері</a:t>
            </a:r>
            <a:r>
              <a:rPr lang="ru-RU" dirty="0"/>
              <a:t> </a:t>
            </a:r>
            <a:r>
              <a:rPr lang="ru-RU" dirty="0" err="1"/>
              <a:t>фінансового</a:t>
            </a:r>
            <a:r>
              <a:rPr lang="ru-RU" dirty="0"/>
              <a:t> </a:t>
            </a:r>
            <a:r>
              <a:rPr lang="ru-RU" dirty="0" err="1"/>
              <a:t>моніторингу</a:t>
            </a:r>
            <a:r>
              <a:rPr lang="ru-RU" dirty="0"/>
              <a:t>); </a:t>
            </a:r>
          </a:p>
          <a:p>
            <a:pPr fontAlgn="base"/>
            <a:r>
              <a:rPr lang="ru-RU" dirty="0" err="1"/>
              <a:t>організація</a:t>
            </a:r>
            <a:r>
              <a:rPr lang="ru-RU" dirty="0"/>
              <a:t> та </a:t>
            </a:r>
            <a:r>
              <a:rPr lang="ru-RU" dirty="0" err="1"/>
              <a:t>здійснення</a:t>
            </a:r>
            <a:r>
              <a:rPr lang="ru-RU" dirty="0"/>
              <a:t> валютного </a:t>
            </a:r>
            <a:r>
              <a:rPr lang="ru-RU" dirty="0" err="1"/>
              <a:t>нагляду</a:t>
            </a:r>
            <a:r>
              <a:rPr lang="ru-RU" dirty="0"/>
              <a:t> за банками та </a:t>
            </a:r>
            <a:r>
              <a:rPr lang="ru-RU" dirty="0" err="1"/>
              <a:t>небанківськими</a:t>
            </a:r>
            <a:r>
              <a:rPr lang="ru-RU" dirty="0"/>
              <a:t> </a:t>
            </a:r>
            <a:r>
              <a:rPr lang="ru-RU" dirty="0" err="1"/>
              <a:t>фінансовими</a:t>
            </a:r>
            <a:r>
              <a:rPr lang="ru-RU" dirty="0"/>
              <a:t> </a:t>
            </a:r>
            <a:r>
              <a:rPr lang="ru-RU" dirty="0" err="1"/>
              <a:t>установами</a:t>
            </a:r>
            <a:r>
              <a:rPr lang="ru-RU" dirty="0"/>
              <a:t>, операторами </a:t>
            </a:r>
            <a:r>
              <a:rPr lang="ru-RU" dirty="0" err="1"/>
              <a:t>поштового</a:t>
            </a:r>
            <a:r>
              <a:rPr lang="ru-RU" dirty="0"/>
              <a:t> </a:t>
            </a:r>
            <a:r>
              <a:rPr lang="ru-RU" dirty="0" err="1"/>
              <a:t>зв’язку</a:t>
            </a:r>
            <a:r>
              <a:rPr lang="ru-RU" dirty="0"/>
              <a:t>, </a:t>
            </a:r>
            <a:r>
              <a:rPr lang="ru-RU" dirty="0" err="1"/>
              <a:t>щодо</a:t>
            </a:r>
            <a:r>
              <a:rPr lang="ru-RU" dirty="0"/>
              <a:t> </a:t>
            </a:r>
            <a:r>
              <a:rPr lang="ru-RU" dirty="0" err="1"/>
              <a:t>яких</a:t>
            </a:r>
            <a:r>
              <a:rPr lang="ru-RU" dirty="0"/>
              <a:t> НБУ </a:t>
            </a:r>
            <a:r>
              <a:rPr lang="ru-RU" dirty="0" err="1"/>
              <a:t>відповідно</a:t>
            </a:r>
            <a:r>
              <a:rPr lang="ru-RU" dirty="0"/>
              <a:t> до </a:t>
            </a:r>
            <a:r>
              <a:rPr lang="ru-RU" dirty="0" err="1"/>
              <a:t>законодавства</a:t>
            </a:r>
            <a:r>
              <a:rPr lang="ru-RU" dirty="0"/>
              <a:t> </a:t>
            </a:r>
            <a:r>
              <a:rPr lang="ru-RU" dirty="0" err="1"/>
              <a:t>України</a:t>
            </a:r>
            <a:r>
              <a:rPr lang="ru-RU" dirty="0"/>
              <a:t> </a:t>
            </a:r>
            <a:r>
              <a:rPr lang="ru-RU" dirty="0" err="1"/>
              <a:t>здійснює</a:t>
            </a:r>
            <a:r>
              <a:rPr lang="ru-RU" dirty="0"/>
              <a:t> </a:t>
            </a:r>
            <a:r>
              <a:rPr lang="ru-RU" dirty="0" err="1"/>
              <a:t>валютний</a:t>
            </a:r>
            <a:r>
              <a:rPr lang="ru-RU" dirty="0"/>
              <a:t> </a:t>
            </a:r>
            <a:r>
              <a:rPr lang="ru-RU" dirty="0" err="1"/>
              <a:t>нагляд</a:t>
            </a:r>
            <a:r>
              <a:rPr lang="ru-RU" dirty="0"/>
              <a:t> (</a:t>
            </a:r>
            <a:r>
              <a:rPr lang="ru-RU" dirty="0" err="1"/>
              <a:t>далі</a:t>
            </a:r>
            <a:r>
              <a:rPr lang="ru-RU" dirty="0"/>
              <a:t> разом з </a:t>
            </a:r>
            <a:r>
              <a:rPr lang="ru-RU" dirty="0" err="1"/>
              <a:t>небанківськими</a:t>
            </a:r>
            <a:r>
              <a:rPr lang="ru-RU" dirty="0"/>
              <a:t> </a:t>
            </a:r>
            <a:r>
              <a:rPr lang="ru-RU" dirty="0" err="1"/>
              <a:t>установами</a:t>
            </a:r>
            <a:r>
              <a:rPr lang="ru-RU" dirty="0"/>
              <a:t> у </a:t>
            </a:r>
            <a:r>
              <a:rPr lang="ru-RU" dirty="0" err="1"/>
              <a:t>сфері</a:t>
            </a:r>
            <a:r>
              <a:rPr lang="ru-RU" dirty="0"/>
              <a:t> </a:t>
            </a:r>
            <a:r>
              <a:rPr lang="ru-RU" dirty="0" err="1"/>
              <a:t>фінансового</a:t>
            </a:r>
            <a:r>
              <a:rPr lang="ru-RU" dirty="0"/>
              <a:t> </a:t>
            </a:r>
            <a:r>
              <a:rPr lang="ru-RU" dirty="0" err="1"/>
              <a:t>моніторингу</a:t>
            </a:r>
            <a:r>
              <a:rPr lang="ru-RU" dirty="0"/>
              <a:t> – </a:t>
            </a:r>
            <a:r>
              <a:rPr lang="ru-RU" dirty="0" err="1"/>
              <a:t>небанківські</a:t>
            </a:r>
            <a:r>
              <a:rPr lang="ru-RU" dirty="0"/>
              <a:t> установи);</a:t>
            </a:r>
          </a:p>
          <a:p>
            <a:pPr fontAlgn="base"/>
            <a:r>
              <a:rPr lang="ru-RU" dirty="0" err="1"/>
              <a:t>методологічне</a:t>
            </a:r>
            <a:r>
              <a:rPr lang="ru-RU" dirty="0"/>
              <a:t> та </a:t>
            </a:r>
            <a:r>
              <a:rPr lang="ru-RU" dirty="0" err="1"/>
              <a:t>методичне</a:t>
            </a:r>
            <a:r>
              <a:rPr lang="ru-RU" dirty="0"/>
              <a:t> </a:t>
            </a:r>
            <a:r>
              <a:rPr lang="ru-RU" dirty="0" err="1"/>
              <a:t>забезпечення</a:t>
            </a:r>
            <a:r>
              <a:rPr lang="ru-RU" dirty="0"/>
              <a:t> </a:t>
            </a:r>
            <a:r>
              <a:rPr lang="ru-RU" dirty="0" err="1"/>
              <a:t>виконання</a:t>
            </a:r>
            <a:r>
              <a:rPr lang="ru-RU" dirty="0"/>
              <a:t> банками та </a:t>
            </a:r>
            <a:r>
              <a:rPr lang="ru-RU" dirty="0" err="1"/>
              <a:t>небанківськими</a:t>
            </a:r>
            <a:r>
              <a:rPr lang="ru-RU" dirty="0"/>
              <a:t> </a:t>
            </a:r>
            <a:r>
              <a:rPr lang="ru-RU" dirty="0" err="1"/>
              <a:t>установами</a:t>
            </a:r>
            <a:r>
              <a:rPr lang="ru-RU" dirty="0"/>
              <a:t> </a:t>
            </a:r>
            <a:r>
              <a:rPr lang="ru-RU" dirty="0" err="1"/>
              <a:t>завдань</a:t>
            </a:r>
            <a:r>
              <a:rPr lang="ru-RU" dirty="0"/>
              <a:t> та </a:t>
            </a:r>
            <a:r>
              <a:rPr lang="ru-RU" dirty="0" err="1"/>
              <a:t>обов’язків</a:t>
            </a:r>
            <a:r>
              <a:rPr lang="ru-RU" dirty="0"/>
              <a:t> у </a:t>
            </a:r>
            <a:r>
              <a:rPr lang="ru-RU" dirty="0" err="1"/>
              <a:t>сфері</a:t>
            </a:r>
            <a:r>
              <a:rPr lang="ru-RU" dirty="0"/>
              <a:t> </a:t>
            </a:r>
            <a:r>
              <a:rPr lang="ru-RU" dirty="0" err="1"/>
              <a:t>фінансового</a:t>
            </a:r>
            <a:r>
              <a:rPr lang="ru-RU" dirty="0"/>
              <a:t> </a:t>
            </a:r>
            <a:r>
              <a:rPr lang="ru-RU" dirty="0" err="1"/>
              <a:t>моніторингу</a:t>
            </a:r>
            <a:r>
              <a:rPr lang="ru-RU" dirty="0"/>
              <a:t>, </a:t>
            </a:r>
            <a:r>
              <a:rPr lang="ru-RU" dirty="0" err="1"/>
              <a:t>санкційного</a:t>
            </a:r>
            <a:r>
              <a:rPr lang="ru-RU" dirty="0"/>
              <a:t> </a:t>
            </a:r>
            <a:r>
              <a:rPr lang="ru-RU" dirty="0" err="1"/>
              <a:t>законодавства</a:t>
            </a:r>
            <a:r>
              <a:rPr lang="ru-RU" dirty="0"/>
              <a:t> </a:t>
            </a:r>
            <a:r>
              <a:rPr lang="ru-RU" dirty="0" err="1"/>
              <a:t>України</a:t>
            </a:r>
            <a:r>
              <a:rPr lang="ru-RU" dirty="0"/>
              <a:t>, а </a:t>
            </a:r>
            <a:r>
              <a:rPr lang="ru-RU" dirty="0" err="1"/>
              <a:t>також</a:t>
            </a:r>
            <a:r>
              <a:rPr lang="ru-RU" dirty="0"/>
              <a:t> </a:t>
            </a:r>
            <a:r>
              <a:rPr lang="ru-RU" dirty="0" err="1"/>
              <a:t>інших</a:t>
            </a:r>
            <a:r>
              <a:rPr lang="ru-RU" dirty="0"/>
              <a:t> </a:t>
            </a:r>
            <a:r>
              <a:rPr lang="ru-RU" dirty="0" err="1"/>
              <a:t>питань</a:t>
            </a:r>
            <a:r>
              <a:rPr lang="ru-RU" dirty="0"/>
              <a:t>, </a:t>
            </a:r>
            <a:r>
              <a:rPr lang="ru-RU" dirty="0" err="1"/>
              <a:t>що</a:t>
            </a:r>
            <a:r>
              <a:rPr lang="ru-RU" dirty="0"/>
              <a:t> </a:t>
            </a:r>
            <a:r>
              <a:rPr lang="ru-RU" dirty="0" err="1"/>
              <a:t>стосуються</a:t>
            </a:r>
            <a:r>
              <a:rPr lang="ru-RU" dirty="0"/>
              <a:t> </a:t>
            </a:r>
            <a:r>
              <a:rPr lang="ru-RU" dirty="0" err="1"/>
              <a:t>сфери</a:t>
            </a:r>
            <a:r>
              <a:rPr lang="ru-RU" dirty="0"/>
              <a:t> </a:t>
            </a:r>
            <a:r>
              <a:rPr lang="ru-RU" dirty="0" err="1"/>
              <a:t>діяльності</a:t>
            </a:r>
            <a:r>
              <a:rPr lang="ru-RU" dirty="0"/>
              <a:t> Департаменту </a:t>
            </a:r>
            <a:r>
              <a:rPr lang="ru-RU" dirty="0" err="1"/>
              <a:t>фінансового</a:t>
            </a:r>
            <a:r>
              <a:rPr lang="ru-RU" dirty="0"/>
              <a:t> </a:t>
            </a:r>
            <a:r>
              <a:rPr lang="ru-RU" dirty="0" err="1"/>
              <a:t>моніторингу</a:t>
            </a:r>
            <a:r>
              <a:rPr lang="ru-RU" dirty="0"/>
              <a:t>;</a:t>
            </a:r>
          </a:p>
          <a:p>
            <a:pPr fontAlgn="base"/>
            <a:r>
              <a:rPr lang="ru-RU" dirty="0" err="1"/>
              <a:t>взаємодія</a:t>
            </a:r>
            <a:r>
              <a:rPr lang="ru-RU" dirty="0"/>
              <a:t> та </a:t>
            </a:r>
            <a:r>
              <a:rPr lang="ru-RU" dirty="0" err="1"/>
              <a:t>інформаційний</a:t>
            </a:r>
            <a:r>
              <a:rPr lang="ru-RU" dirty="0"/>
              <a:t> </a:t>
            </a:r>
            <a:r>
              <a:rPr lang="ru-RU" dirty="0" err="1"/>
              <a:t>обмін</a:t>
            </a:r>
            <a:r>
              <a:rPr lang="ru-RU" dirty="0"/>
              <a:t> з </a:t>
            </a:r>
            <a:r>
              <a:rPr lang="ru-RU" dirty="0" err="1"/>
              <a:t>центральним</a:t>
            </a:r>
            <a:r>
              <a:rPr lang="ru-RU" dirty="0"/>
              <a:t> органом </a:t>
            </a:r>
            <a:r>
              <a:rPr lang="ru-RU" dirty="0" err="1"/>
              <a:t>виконавчої</a:t>
            </a:r>
            <a:r>
              <a:rPr lang="ru-RU" dirty="0"/>
              <a:t> </a:t>
            </a:r>
            <a:r>
              <a:rPr lang="ru-RU" dirty="0" err="1"/>
              <a:t>влади</a:t>
            </a:r>
            <a:r>
              <a:rPr lang="ru-RU" dirty="0"/>
              <a:t>, </a:t>
            </a:r>
            <a:r>
              <a:rPr lang="ru-RU" dirty="0" err="1"/>
              <a:t>що</a:t>
            </a:r>
            <a:r>
              <a:rPr lang="ru-RU" dirty="0"/>
              <a:t> </a:t>
            </a:r>
            <a:r>
              <a:rPr lang="ru-RU" dirty="0" err="1"/>
              <a:t>реалізовує</a:t>
            </a:r>
            <a:r>
              <a:rPr lang="ru-RU" dirty="0"/>
              <a:t> </a:t>
            </a:r>
            <a:r>
              <a:rPr lang="ru-RU" dirty="0" err="1"/>
              <a:t>державну</a:t>
            </a:r>
            <a:r>
              <a:rPr lang="ru-RU" dirty="0"/>
              <a:t> </a:t>
            </a:r>
            <a:r>
              <a:rPr lang="ru-RU" dirty="0" err="1"/>
              <a:t>політику</a:t>
            </a:r>
            <a:r>
              <a:rPr lang="ru-RU" dirty="0"/>
              <a:t> в </a:t>
            </a:r>
            <a:r>
              <a:rPr lang="ru-RU" dirty="0" err="1"/>
              <a:t>сфері</a:t>
            </a:r>
            <a:r>
              <a:rPr lang="ru-RU" dirty="0"/>
              <a:t> </a:t>
            </a:r>
            <a:r>
              <a:rPr lang="ru-RU" dirty="0" err="1"/>
              <a:t>фінансового</a:t>
            </a:r>
            <a:r>
              <a:rPr lang="ru-RU" dirty="0"/>
              <a:t> </a:t>
            </a:r>
            <a:r>
              <a:rPr lang="ru-RU" dirty="0" err="1"/>
              <a:t>моніторингу</a:t>
            </a:r>
            <a:r>
              <a:rPr lang="ru-RU" dirty="0"/>
              <a:t>, </a:t>
            </a:r>
            <a:r>
              <a:rPr lang="ru-RU" dirty="0" err="1"/>
              <a:t>правоохоронними</a:t>
            </a:r>
            <a:r>
              <a:rPr lang="ru-RU" dirty="0"/>
              <a:t> органами та </a:t>
            </a:r>
            <a:r>
              <a:rPr lang="ru-RU" dirty="0" err="1"/>
              <a:t>іншими</a:t>
            </a:r>
            <a:r>
              <a:rPr lang="ru-RU" dirty="0"/>
              <a:t> органами </a:t>
            </a:r>
            <a:r>
              <a:rPr lang="ru-RU" dirty="0" err="1"/>
              <a:t>державної</a:t>
            </a:r>
            <a:r>
              <a:rPr lang="ru-RU" dirty="0"/>
              <a:t> </a:t>
            </a:r>
            <a:r>
              <a:rPr lang="ru-RU" dirty="0" err="1"/>
              <a:t>влади</a:t>
            </a:r>
            <a:r>
              <a:rPr lang="ru-RU" dirty="0"/>
              <a:t>, </a:t>
            </a:r>
            <a:r>
              <a:rPr lang="ru-RU" dirty="0" err="1"/>
              <a:t>діяльність</a:t>
            </a:r>
            <a:r>
              <a:rPr lang="ru-RU" dirty="0"/>
              <a:t> </a:t>
            </a:r>
            <a:r>
              <a:rPr lang="ru-RU" dirty="0" err="1"/>
              <a:t>яких</a:t>
            </a:r>
            <a:r>
              <a:rPr lang="ru-RU" dirty="0"/>
              <a:t> </a:t>
            </a:r>
            <a:r>
              <a:rPr lang="ru-RU" dirty="0" err="1"/>
              <a:t>спрямована</a:t>
            </a:r>
            <a:r>
              <a:rPr lang="ru-RU" dirty="0"/>
              <a:t> на </a:t>
            </a:r>
            <a:r>
              <a:rPr lang="ru-RU" dirty="0" err="1"/>
              <a:t>виконання</a:t>
            </a:r>
            <a:r>
              <a:rPr lang="ru-RU" dirty="0"/>
              <a:t> </a:t>
            </a:r>
            <a:r>
              <a:rPr lang="ru-RU" dirty="0" err="1"/>
              <a:t>вимог</a:t>
            </a:r>
            <a:r>
              <a:rPr lang="ru-RU" dirty="0"/>
              <a:t> </a:t>
            </a:r>
            <a:r>
              <a:rPr lang="ru-RU" dirty="0" err="1"/>
              <a:t>законодавства</a:t>
            </a:r>
            <a:r>
              <a:rPr lang="ru-RU" dirty="0"/>
              <a:t> в </a:t>
            </a:r>
            <a:r>
              <a:rPr lang="ru-RU" dirty="0" err="1"/>
              <a:t>сфері</a:t>
            </a:r>
            <a:r>
              <a:rPr lang="ru-RU" dirty="0"/>
              <a:t> </a:t>
            </a:r>
            <a:r>
              <a:rPr lang="ru-RU" dirty="0" err="1"/>
              <a:t>фінансового</a:t>
            </a:r>
            <a:r>
              <a:rPr lang="ru-RU" dirty="0"/>
              <a:t> </a:t>
            </a:r>
            <a:r>
              <a:rPr lang="ru-RU" dirty="0" err="1"/>
              <a:t>моніторингу</a:t>
            </a:r>
            <a:r>
              <a:rPr lang="ru-RU" dirty="0"/>
              <a:t>, валютного </a:t>
            </a:r>
            <a:r>
              <a:rPr lang="ru-RU" dirty="0" err="1"/>
              <a:t>законодавства</a:t>
            </a:r>
            <a:r>
              <a:rPr lang="ru-RU" dirty="0"/>
              <a:t> </a:t>
            </a:r>
            <a:r>
              <a:rPr lang="ru-RU" dirty="0" err="1"/>
              <a:t>України</a:t>
            </a:r>
            <a:r>
              <a:rPr lang="ru-RU" dirty="0"/>
              <a:t>, </a:t>
            </a:r>
            <a:r>
              <a:rPr lang="ru-RU" dirty="0" err="1"/>
              <a:t>санкційного</a:t>
            </a:r>
            <a:r>
              <a:rPr lang="ru-RU" dirty="0"/>
              <a:t> </a:t>
            </a:r>
            <a:r>
              <a:rPr lang="ru-RU" dirty="0" err="1"/>
              <a:t>законодавства</a:t>
            </a:r>
            <a:r>
              <a:rPr lang="ru-RU" dirty="0"/>
              <a:t> </a:t>
            </a:r>
            <a:r>
              <a:rPr lang="ru-RU" dirty="0" err="1"/>
              <a:t>України</a:t>
            </a:r>
            <a:r>
              <a:rPr lang="ru-RU" dirty="0"/>
              <a:t>.</a:t>
            </a:r>
          </a:p>
          <a:p>
            <a:endParaRPr lang="uk-UA" dirty="0"/>
          </a:p>
        </p:txBody>
      </p:sp>
    </p:spTree>
    <p:extLst>
      <p:ext uri="{BB962C8B-B14F-4D97-AF65-F5344CB8AC3E}">
        <p14:creationId xmlns:p14="http://schemas.microsoft.com/office/powerpoint/2010/main" val="41786772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1"/>
          <p:cNvPicPr>
            <a:picLocks noGrp="1" noChangeAspect="1"/>
          </p:cNvPicPr>
          <p:nvPr>
            <p:ph idx="1"/>
          </p:nvPr>
        </p:nvPicPr>
        <p:blipFill rotWithShape="1">
          <a:blip r:embed="rId2"/>
          <a:srcRect l="18981" t="19625" r="65817" b="21226"/>
          <a:stretch/>
        </p:blipFill>
        <p:spPr>
          <a:xfrm>
            <a:off x="477672" y="387254"/>
            <a:ext cx="2593075" cy="5672354"/>
          </a:xfrm>
          <a:prstGeom prst="rect">
            <a:avLst/>
          </a:prstGeom>
        </p:spPr>
      </p:pic>
      <p:sp>
        <p:nvSpPr>
          <p:cNvPr id="4" name="Прямоугольник 3"/>
          <p:cNvSpPr/>
          <p:nvPr/>
        </p:nvSpPr>
        <p:spPr>
          <a:xfrm>
            <a:off x="3252715" y="387254"/>
            <a:ext cx="8375177" cy="4247317"/>
          </a:xfrm>
          <a:prstGeom prst="rect">
            <a:avLst/>
          </a:prstGeom>
        </p:spPr>
        <p:txBody>
          <a:bodyPr wrap="square">
            <a:spAutoFit/>
          </a:bodyPr>
          <a:lstStyle/>
          <a:p>
            <a:pPr fontAlgn="base"/>
            <a:r>
              <a:rPr lang="ru-RU" b="1" u="sng" dirty="0">
                <a:solidFill>
                  <a:srgbClr val="000000"/>
                </a:solidFill>
                <a:latin typeface="Roboto"/>
              </a:rPr>
              <a:t>Департамент </a:t>
            </a:r>
            <a:r>
              <a:rPr lang="ru-RU" b="1" u="sng" dirty="0" err="1">
                <a:solidFill>
                  <a:srgbClr val="000000"/>
                </a:solidFill>
                <a:latin typeface="Roboto"/>
              </a:rPr>
              <a:t>методології</a:t>
            </a:r>
            <a:r>
              <a:rPr lang="ru-RU" b="1" u="sng" dirty="0">
                <a:solidFill>
                  <a:srgbClr val="000000"/>
                </a:solidFill>
                <a:latin typeface="Roboto"/>
              </a:rPr>
              <a:t> </a:t>
            </a:r>
            <a:r>
              <a:rPr lang="ru-RU" b="1" u="sng" dirty="0" err="1">
                <a:solidFill>
                  <a:srgbClr val="000000"/>
                </a:solidFill>
                <a:latin typeface="Roboto"/>
              </a:rPr>
              <a:t>регулювання</a:t>
            </a:r>
            <a:r>
              <a:rPr lang="ru-RU" b="1" u="sng" dirty="0">
                <a:solidFill>
                  <a:srgbClr val="000000"/>
                </a:solidFill>
                <a:latin typeface="Roboto"/>
              </a:rPr>
              <a:t> </a:t>
            </a:r>
            <a:r>
              <a:rPr lang="ru-RU" b="1" u="sng" dirty="0" err="1">
                <a:solidFill>
                  <a:srgbClr val="000000"/>
                </a:solidFill>
                <a:latin typeface="Roboto"/>
              </a:rPr>
              <a:t>діяльності</a:t>
            </a:r>
            <a:r>
              <a:rPr lang="ru-RU" b="1" u="sng" dirty="0">
                <a:solidFill>
                  <a:srgbClr val="000000"/>
                </a:solidFill>
                <a:latin typeface="Roboto"/>
              </a:rPr>
              <a:t> </a:t>
            </a:r>
            <a:r>
              <a:rPr lang="ru-RU" b="1" u="sng" dirty="0" err="1" smtClean="0">
                <a:solidFill>
                  <a:srgbClr val="000000"/>
                </a:solidFill>
                <a:latin typeface="Roboto"/>
              </a:rPr>
              <a:t>банків</a:t>
            </a:r>
            <a:r>
              <a:rPr lang="ru-RU" b="1" u="sng" dirty="0" smtClean="0">
                <a:solidFill>
                  <a:srgbClr val="000000"/>
                </a:solidFill>
                <a:latin typeface="Roboto"/>
              </a:rPr>
              <a:t> </a:t>
            </a:r>
            <a:r>
              <a:rPr lang="ru-RU" b="1" u="sng" dirty="0" err="1">
                <a:solidFill>
                  <a:srgbClr val="000000"/>
                </a:solidFill>
                <a:latin typeface="Roboto"/>
              </a:rPr>
              <a:t>о</a:t>
            </a:r>
            <a:r>
              <a:rPr lang="ru-RU" b="1" u="sng" dirty="0" err="1" smtClean="0">
                <a:solidFill>
                  <a:srgbClr val="000000"/>
                </a:solidFill>
                <a:latin typeface="Roboto"/>
              </a:rPr>
              <a:t>сновні</a:t>
            </a:r>
            <a:r>
              <a:rPr lang="ru-RU" b="1" u="sng" dirty="0" smtClean="0">
                <a:solidFill>
                  <a:srgbClr val="000000"/>
                </a:solidFill>
                <a:latin typeface="Roboto"/>
              </a:rPr>
              <a:t> </a:t>
            </a:r>
            <a:r>
              <a:rPr lang="ru-RU" b="1" u="sng" dirty="0" err="1">
                <a:solidFill>
                  <a:srgbClr val="000000"/>
                </a:solidFill>
                <a:latin typeface="Roboto"/>
              </a:rPr>
              <a:t>функції</a:t>
            </a:r>
            <a:r>
              <a:rPr lang="ru-RU" b="1" u="sng" dirty="0" smtClean="0">
                <a:solidFill>
                  <a:srgbClr val="000000"/>
                </a:solidFill>
                <a:latin typeface="Roboto"/>
              </a:rPr>
              <a:t>:</a:t>
            </a:r>
          </a:p>
          <a:p>
            <a:pPr indent="-285750" fontAlgn="base">
              <a:buFont typeface="Arial" panose="020B0604020202020204" pitchFamily="34" charset="0"/>
              <a:buChar char="•"/>
            </a:pPr>
            <a:r>
              <a:rPr lang="ru-RU" dirty="0" err="1" smtClean="0">
                <a:solidFill>
                  <a:srgbClr val="000000"/>
                </a:solidFill>
                <a:latin typeface="Roboto"/>
              </a:rPr>
              <a:t>розроблення</a:t>
            </a:r>
            <a:r>
              <a:rPr lang="ru-RU" dirty="0" smtClean="0">
                <a:solidFill>
                  <a:srgbClr val="000000"/>
                </a:solidFill>
                <a:latin typeface="Roboto"/>
              </a:rPr>
              <a:t> </a:t>
            </a:r>
            <a:r>
              <a:rPr lang="ru-RU" dirty="0">
                <a:solidFill>
                  <a:srgbClr val="000000"/>
                </a:solidFill>
                <a:latin typeface="Roboto"/>
              </a:rPr>
              <a:t>та </a:t>
            </a:r>
            <a:r>
              <a:rPr lang="ru-RU" dirty="0" err="1">
                <a:solidFill>
                  <a:srgbClr val="000000"/>
                </a:solidFill>
                <a:latin typeface="Roboto"/>
              </a:rPr>
              <a:t>вдосконалення</a:t>
            </a:r>
            <a:r>
              <a:rPr lang="ru-RU" dirty="0">
                <a:solidFill>
                  <a:srgbClr val="000000"/>
                </a:solidFill>
                <a:latin typeface="Roboto"/>
              </a:rPr>
              <a:t> </a:t>
            </a:r>
            <a:r>
              <a:rPr lang="ru-RU" dirty="0" err="1">
                <a:solidFill>
                  <a:srgbClr val="000000"/>
                </a:solidFill>
                <a:latin typeface="Roboto"/>
              </a:rPr>
              <a:t>методологічної</a:t>
            </a:r>
            <a:r>
              <a:rPr lang="ru-RU" dirty="0">
                <a:solidFill>
                  <a:srgbClr val="000000"/>
                </a:solidFill>
                <a:latin typeface="Roboto"/>
              </a:rPr>
              <a:t> </a:t>
            </a:r>
            <a:r>
              <a:rPr lang="ru-RU" dirty="0" err="1">
                <a:solidFill>
                  <a:srgbClr val="000000"/>
                </a:solidFill>
                <a:latin typeface="Roboto"/>
              </a:rPr>
              <a:t>бази</a:t>
            </a:r>
            <a:r>
              <a:rPr lang="ru-RU" dirty="0">
                <a:solidFill>
                  <a:srgbClr val="000000"/>
                </a:solidFill>
                <a:latin typeface="Roboto"/>
              </a:rPr>
              <a:t> з </a:t>
            </a:r>
            <a:r>
              <a:rPr lang="ru-RU" dirty="0" err="1">
                <a:solidFill>
                  <a:srgbClr val="000000"/>
                </a:solidFill>
                <a:latin typeface="Roboto"/>
              </a:rPr>
              <a:t>питань</a:t>
            </a:r>
            <a:r>
              <a:rPr lang="ru-RU" dirty="0">
                <a:solidFill>
                  <a:srgbClr val="000000"/>
                </a:solidFill>
                <a:latin typeface="Roboto"/>
              </a:rPr>
              <a:t> </a:t>
            </a:r>
            <a:r>
              <a:rPr lang="ru-RU" dirty="0" err="1">
                <a:solidFill>
                  <a:srgbClr val="000000"/>
                </a:solidFill>
                <a:latin typeface="Roboto"/>
              </a:rPr>
              <a:t>регулювання</a:t>
            </a:r>
            <a:r>
              <a:rPr lang="ru-RU" dirty="0">
                <a:solidFill>
                  <a:srgbClr val="000000"/>
                </a:solidFill>
                <a:latin typeface="Roboto"/>
              </a:rPr>
              <a:t> </a:t>
            </a:r>
            <a:r>
              <a:rPr lang="ru-RU" dirty="0" err="1">
                <a:solidFill>
                  <a:srgbClr val="000000"/>
                </a:solidFill>
                <a:latin typeface="Roboto"/>
              </a:rPr>
              <a:t>діяльності</a:t>
            </a:r>
            <a:r>
              <a:rPr lang="ru-RU" dirty="0">
                <a:solidFill>
                  <a:srgbClr val="000000"/>
                </a:solidFill>
                <a:latin typeface="Roboto"/>
              </a:rPr>
              <a:t> </a:t>
            </a:r>
            <a:r>
              <a:rPr lang="ru-RU" dirty="0" err="1">
                <a:solidFill>
                  <a:srgbClr val="000000"/>
                </a:solidFill>
                <a:latin typeface="Roboto"/>
              </a:rPr>
              <a:t>банків</a:t>
            </a:r>
            <a:r>
              <a:rPr lang="ru-RU" dirty="0">
                <a:solidFill>
                  <a:srgbClr val="000000"/>
                </a:solidFill>
                <a:latin typeface="Roboto"/>
              </a:rPr>
              <a:t>, </a:t>
            </a:r>
            <a:r>
              <a:rPr lang="ru-RU" dirty="0" err="1">
                <a:solidFill>
                  <a:srgbClr val="000000"/>
                </a:solidFill>
                <a:latin typeface="Roboto"/>
              </a:rPr>
              <a:t>банківських</a:t>
            </a:r>
            <a:r>
              <a:rPr lang="ru-RU" dirty="0">
                <a:solidFill>
                  <a:srgbClr val="000000"/>
                </a:solidFill>
                <a:latin typeface="Roboto"/>
              </a:rPr>
              <a:t> </a:t>
            </a:r>
            <a:r>
              <a:rPr lang="ru-RU" dirty="0" err="1">
                <a:solidFill>
                  <a:srgbClr val="000000"/>
                </a:solidFill>
                <a:latin typeface="Roboto"/>
              </a:rPr>
              <a:t>груп</a:t>
            </a:r>
            <a:r>
              <a:rPr lang="ru-RU" dirty="0">
                <a:solidFill>
                  <a:srgbClr val="000000"/>
                </a:solidFill>
                <a:latin typeface="Roboto"/>
              </a:rPr>
              <a:t> і </a:t>
            </a:r>
            <a:r>
              <a:rPr lang="ru-RU" dirty="0" err="1">
                <a:solidFill>
                  <a:srgbClr val="000000"/>
                </a:solidFill>
                <a:latin typeface="Roboto"/>
              </a:rPr>
              <a:t>банківського</a:t>
            </a:r>
            <a:r>
              <a:rPr lang="ru-RU" dirty="0">
                <a:solidFill>
                  <a:srgbClr val="000000"/>
                </a:solidFill>
                <a:latin typeface="Roboto"/>
              </a:rPr>
              <a:t> </a:t>
            </a:r>
            <a:r>
              <a:rPr lang="ru-RU" dirty="0" err="1">
                <a:solidFill>
                  <a:srgbClr val="000000"/>
                </a:solidFill>
                <a:latin typeface="Roboto"/>
              </a:rPr>
              <a:t>нагляду</a:t>
            </a:r>
            <a:r>
              <a:rPr lang="ru-RU" dirty="0">
                <a:solidFill>
                  <a:srgbClr val="000000"/>
                </a:solidFill>
                <a:latin typeface="Roboto"/>
              </a:rPr>
              <a:t> </a:t>
            </a:r>
            <a:r>
              <a:rPr lang="ru-RU" dirty="0" err="1">
                <a:solidFill>
                  <a:srgbClr val="000000"/>
                </a:solidFill>
                <a:latin typeface="Roboto"/>
              </a:rPr>
              <a:t>відповідно</a:t>
            </a:r>
            <a:r>
              <a:rPr lang="ru-RU" dirty="0">
                <a:solidFill>
                  <a:srgbClr val="000000"/>
                </a:solidFill>
                <a:latin typeface="Roboto"/>
              </a:rPr>
              <a:t> до </a:t>
            </a:r>
            <a:r>
              <a:rPr lang="ru-RU" dirty="0" err="1">
                <a:solidFill>
                  <a:srgbClr val="000000"/>
                </a:solidFill>
                <a:latin typeface="Roboto"/>
              </a:rPr>
              <a:t>законодавства</a:t>
            </a:r>
            <a:r>
              <a:rPr lang="ru-RU" dirty="0">
                <a:solidFill>
                  <a:srgbClr val="000000"/>
                </a:solidFill>
                <a:latin typeface="Roboto"/>
              </a:rPr>
              <a:t> </a:t>
            </a:r>
            <a:r>
              <a:rPr lang="ru-RU" dirty="0" err="1">
                <a:solidFill>
                  <a:srgbClr val="000000"/>
                </a:solidFill>
                <a:latin typeface="Roboto"/>
              </a:rPr>
              <a:t>України</a:t>
            </a:r>
            <a:r>
              <a:rPr lang="ru-RU" dirty="0">
                <a:solidFill>
                  <a:srgbClr val="000000"/>
                </a:solidFill>
                <a:latin typeface="Roboto"/>
              </a:rPr>
              <a:t>, </a:t>
            </a:r>
            <a:r>
              <a:rPr lang="ru-RU" dirty="0" err="1">
                <a:solidFill>
                  <a:srgbClr val="000000"/>
                </a:solidFill>
                <a:latin typeface="Roboto"/>
              </a:rPr>
              <a:t>міжнародних</a:t>
            </a:r>
            <a:r>
              <a:rPr lang="ru-RU" dirty="0">
                <a:solidFill>
                  <a:srgbClr val="000000"/>
                </a:solidFill>
                <a:latin typeface="Roboto"/>
              </a:rPr>
              <a:t> норм </a:t>
            </a:r>
            <a:r>
              <a:rPr lang="ru-RU" dirty="0" err="1">
                <a:solidFill>
                  <a:srgbClr val="000000"/>
                </a:solidFill>
                <a:latin typeface="Roboto"/>
              </a:rPr>
              <a:t>банківської</a:t>
            </a:r>
            <a:r>
              <a:rPr lang="ru-RU" dirty="0">
                <a:solidFill>
                  <a:srgbClr val="000000"/>
                </a:solidFill>
                <a:latin typeface="Roboto"/>
              </a:rPr>
              <a:t> </a:t>
            </a:r>
            <a:r>
              <a:rPr lang="ru-RU" dirty="0" err="1">
                <a:solidFill>
                  <a:srgbClr val="000000"/>
                </a:solidFill>
                <a:latin typeface="Roboto"/>
              </a:rPr>
              <a:t>діяльності</a:t>
            </a:r>
            <a:r>
              <a:rPr lang="ru-RU" dirty="0">
                <a:solidFill>
                  <a:srgbClr val="000000"/>
                </a:solidFill>
                <a:latin typeface="Roboto"/>
              </a:rPr>
              <a:t>, </a:t>
            </a:r>
            <a:r>
              <a:rPr lang="ru-RU" dirty="0" err="1">
                <a:solidFill>
                  <a:srgbClr val="000000"/>
                </a:solidFill>
                <a:latin typeface="Roboto"/>
              </a:rPr>
              <a:t>рекомендацій</a:t>
            </a:r>
            <a:r>
              <a:rPr lang="ru-RU" dirty="0">
                <a:solidFill>
                  <a:srgbClr val="000000"/>
                </a:solidFill>
                <a:latin typeface="Roboto"/>
              </a:rPr>
              <a:t> </a:t>
            </a:r>
            <a:r>
              <a:rPr lang="ru-RU" dirty="0" err="1">
                <a:solidFill>
                  <a:srgbClr val="000000"/>
                </a:solidFill>
                <a:latin typeface="Roboto"/>
              </a:rPr>
              <a:t>Базельського</a:t>
            </a:r>
            <a:r>
              <a:rPr lang="ru-RU" dirty="0">
                <a:solidFill>
                  <a:srgbClr val="000000"/>
                </a:solidFill>
                <a:latin typeface="Roboto"/>
              </a:rPr>
              <a:t> </a:t>
            </a:r>
            <a:r>
              <a:rPr lang="ru-RU" dirty="0" err="1">
                <a:solidFill>
                  <a:srgbClr val="000000"/>
                </a:solidFill>
                <a:latin typeface="Roboto"/>
              </a:rPr>
              <a:t>комітету</a:t>
            </a:r>
            <a:r>
              <a:rPr lang="ru-RU" dirty="0">
                <a:solidFill>
                  <a:srgbClr val="000000"/>
                </a:solidFill>
                <a:latin typeface="Roboto"/>
              </a:rPr>
              <a:t> з </a:t>
            </a:r>
            <a:r>
              <a:rPr lang="ru-RU" dirty="0" err="1">
                <a:solidFill>
                  <a:srgbClr val="000000"/>
                </a:solidFill>
                <a:latin typeface="Roboto"/>
              </a:rPr>
              <a:t>банківського</a:t>
            </a:r>
            <a:r>
              <a:rPr lang="ru-RU" dirty="0">
                <a:solidFill>
                  <a:srgbClr val="000000"/>
                </a:solidFill>
                <a:latin typeface="Roboto"/>
              </a:rPr>
              <a:t> </a:t>
            </a:r>
            <a:r>
              <a:rPr lang="ru-RU" dirty="0" err="1">
                <a:solidFill>
                  <a:srgbClr val="000000"/>
                </a:solidFill>
                <a:latin typeface="Roboto"/>
              </a:rPr>
              <a:t>нагляду</a:t>
            </a:r>
            <a:r>
              <a:rPr lang="ru-RU" dirty="0">
                <a:solidFill>
                  <a:srgbClr val="000000"/>
                </a:solidFill>
                <a:latin typeface="Roboto"/>
              </a:rPr>
              <a:t> та </a:t>
            </a:r>
            <a:r>
              <a:rPr lang="ru-RU" dirty="0" err="1">
                <a:solidFill>
                  <a:srgbClr val="000000"/>
                </a:solidFill>
                <a:latin typeface="Roboto"/>
              </a:rPr>
              <a:t>положень</a:t>
            </a:r>
            <a:r>
              <a:rPr lang="ru-RU" dirty="0">
                <a:solidFill>
                  <a:srgbClr val="000000"/>
                </a:solidFill>
                <a:latin typeface="Roboto"/>
              </a:rPr>
              <a:t> </a:t>
            </a:r>
            <a:r>
              <a:rPr lang="ru-RU" dirty="0" err="1">
                <a:solidFill>
                  <a:srgbClr val="000000"/>
                </a:solidFill>
                <a:latin typeface="Roboto"/>
              </a:rPr>
              <a:t>Європейського</a:t>
            </a:r>
            <a:r>
              <a:rPr lang="ru-RU" dirty="0">
                <a:solidFill>
                  <a:srgbClr val="000000"/>
                </a:solidFill>
                <a:latin typeface="Roboto"/>
              </a:rPr>
              <a:t> </a:t>
            </a:r>
            <a:r>
              <a:rPr lang="ru-RU" dirty="0" err="1">
                <a:solidFill>
                  <a:srgbClr val="000000"/>
                </a:solidFill>
                <a:latin typeface="Roboto"/>
              </a:rPr>
              <a:t>законодавства</a:t>
            </a:r>
            <a:r>
              <a:rPr lang="ru-RU" dirty="0">
                <a:solidFill>
                  <a:srgbClr val="000000"/>
                </a:solidFill>
                <a:latin typeface="Roboto"/>
              </a:rPr>
              <a:t> та </a:t>
            </a:r>
            <a:r>
              <a:rPr lang="ru-RU" dirty="0" err="1">
                <a:solidFill>
                  <a:srgbClr val="000000"/>
                </a:solidFill>
                <a:latin typeface="Roboto"/>
              </a:rPr>
              <a:t>міжнародних</a:t>
            </a:r>
            <a:r>
              <a:rPr lang="ru-RU" dirty="0">
                <a:solidFill>
                  <a:srgbClr val="000000"/>
                </a:solidFill>
                <a:latin typeface="Roboto"/>
              </a:rPr>
              <a:t> </a:t>
            </a:r>
            <a:r>
              <a:rPr lang="ru-RU" dirty="0" err="1">
                <a:solidFill>
                  <a:srgbClr val="000000"/>
                </a:solidFill>
                <a:latin typeface="Roboto"/>
              </a:rPr>
              <a:t>наглядових</a:t>
            </a:r>
            <a:r>
              <a:rPr lang="ru-RU" dirty="0">
                <a:solidFill>
                  <a:srgbClr val="000000"/>
                </a:solidFill>
                <a:latin typeface="Roboto"/>
              </a:rPr>
              <a:t> практик з </a:t>
            </a:r>
            <a:r>
              <a:rPr lang="ru-RU" dirty="0" err="1">
                <a:solidFill>
                  <a:srgbClr val="000000"/>
                </a:solidFill>
                <a:latin typeface="Roboto"/>
              </a:rPr>
              <a:t>урахуванням</a:t>
            </a:r>
            <a:r>
              <a:rPr lang="ru-RU" dirty="0">
                <a:solidFill>
                  <a:srgbClr val="000000"/>
                </a:solidFill>
                <a:latin typeface="Roboto"/>
              </a:rPr>
              <a:t> </a:t>
            </a:r>
            <a:r>
              <a:rPr lang="ru-RU" dirty="0" err="1">
                <a:solidFill>
                  <a:srgbClr val="000000"/>
                </a:solidFill>
                <a:latin typeface="Roboto"/>
              </a:rPr>
              <a:t>національних</a:t>
            </a:r>
            <a:r>
              <a:rPr lang="ru-RU" dirty="0">
                <a:solidFill>
                  <a:srgbClr val="000000"/>
                </a:solidFill>
                <a:latin typeface="Roboto"/>
              </a:rPr>
              <a:t> </a:t>
            </a:r>
            <a:r>
              <a:rPr lang="ru-RU" dirty="0" err="1">
                <a:solidFill>
                  <a:srgbClr val="000000"/>
                </a:solidFill>
                <a:latin typeface="Roboto"/>
              </a:rPr>
              <a:t>особливостей</a:t>
            </a:r>
            <a:r>
              <a:rPr lang="ru-RU" dirty="0">
                <a:solidFill>
                  <a:srgbClr val="000000"/>
                </a:solidFill>
                <a:latin typeface="Roboto"/>
              </a:rPr>
              <a:t>;</a:t>
            </a:r>
          </a:p>
          <a:p>
            <a:pPr fontAlgn="base">
              <a:buFont typeface="Arial" panose="020B0604020202020204" pitchFamily="34" charset="0"/>
              <a:buChar char="•"/>
            </a:pPr>
            <a:r>
              <a:rPr lang="ru-RU" dirty="0" err="1">
                <a:solidFill>
                  <a:srgbClr val="000000"/>
                </a:solidFill>
                <a:latin typeface="Roboto"/>
              </a:rPr>
              <a:t>методологічне</a:t>
            </a:r>
            <a:r>
              <a:rPr lang="ru-RU" dirty="0">
                <a:solidFill>
                  <a:srgbClr val="000000"/>
                </a:solidFill>
                <a:latin typeface="Roboto"/>
              </a:rPr>
              <a:t> </a:t>
            </a:r>
            <a:r>
              <a:rPr lang="ru-RU" dirty="0" err="1">
                <a:solidFill>
                  <a:srgbClr val="000000"/>
                </a:solidFill>
                <a:latin typeface="Roboto"/>
              </a:rPr>
              <a:t>забезпечення</a:t>
            </a:r>
            <a:r>
              <a:rPr lang="ru-RU" dirty="0">
                <a:solidFill>
                  <a:srgbClr val="000000"/>
                </a:solidFill>
                <a:latin typeface="Roboto"/>
              </a:rPr>
              <a:t> </a:t>
            </a:r>
            <a:r>
              <a:rPr lang="ru-RU" dirty="0" err="1">
                <a:solidFill>
                  <a:srgbClr val="000000"/>
                </a:solidFill>
                <a:latin typeface="Roboto"/>
              </a:rPr>
              <a:t>питань</a:t>
            </a:r>
            <a:r>
              <a:rPr lang="ru-RU" dirty="0">
                <a:solidFill>
                  <a:srgbClr val="000000"/>
                </a:solidFill>
                <a:latin typeface="Roboto"/>
              </a:rPr>
              <a:t> </a:t>
            </a:r>
            <a:r>
              <a:rPr lang="ru-RU" dirty="0" err="1">
                <a:solidFill>
                  <a:srgbClr val="000000"/>
                </a:solidFill>
                <a:latin typeface="Roboto"/>
              </a:rPr>
              <a:t>застосування</a:t>
            </a:r>
            <a:r>
              <a:rPr lang="ru-RU" dirty="0">
                <a:solidFill>
                  <a:srgbClr val="000000"/>
                </a:solidFill>
                <a:latin typeface="Roboto"/>
              </a:rPr>
              <a:t> НБУ </a:t>
            </a:r>
            <a:r>
              <a:rPr lang="ru-RU" dirty="0" err="1">
                <a:solidFill>
                  <a:srgbClr val="000000"/>
                </a:solidFill>
                <a:latin typeface="Roboto"/>
              </a:rPr>
              <a:t>заходів</a:t>
            </a:r>
            <a:r>
              <a:rPr lang="ru-RU" dirty="0">
                <a:solidFill>
                  <a:srgbClr val="000000"/>
                </a:solidFill>
                <a:latin typeface="Roboto"/>
              </a:rPr>
              <a:t> </a:t>
            </a:r>
            <a:r>
              <a:rPr lang="ru-RU" dirty="0" err="1">
                <a:solidFill>
                  <a:srgbClr val="000000"/>
                </a:solidFill>
                <a:latin typeface="Roboto"/>
              </a:rPr>
              <a:t>впливу</a:t>
            </a:r>
            <a:r>
              <a:rPr lang="ru-RU" dirty="0">
                <a:solidFill>
                  <a:srgbClr val="000000"/>
                </a:solidFill>
                <a:latin typeface="Roboto"/>
              </a:rPr>
              <a:t> за </a:t>
            </a:r>
            <a:r>
              <a:rPr lang="ru-RU" dirty="0" err="1">
                <a:solidFill>
                  <a:srgbClr val="000000"/>
                </a:solidFill>
                <a:latin typeface="Roboto"/>
              </a:rPr>
              <a:t>порушення</a:t>
            </a:r>
            <a:r>
              <a:rPr lang="ru-RU" dirty="0">
                <a:solidFill>
                  <a:srgbClr val="000000"/>
                </a:solidFill>
                <a:latin typeface="Roboto"/>
              </a:rPr>
              <a:t> </a:t>
            </a:r>
            <a:r>
              <a:rPr lang="ru-RU" dirty="0" err="1">
                <a:solidFill>
                  <a:srgbClr val="000000"/>
                </a:solidFill>
                <a:latin typeface="Roboto"/>
              </a:rPr>
              <a:t>законодавства</a:t>
            </a:r>
            <a:r>
              <a:rPr lang="ru-RU" dirty="0">
                <a:solidFill>
                  <a:srgbClr val="000000"/>
                </a:solidFill>
                <a:latin typeface="Roboto"/>
              </a:rPr>
              <a:t> банками, </a:t>
            </a:r>
            <a:r>
              <a:rPr lang="ru-RU" dirty="0" err="1">
                <a:solidFill>
                  <a:srgbClr val="000000"/>
                </a:solidFill>
                <a:latin typeface="Roboto"/>
              </a:rPr>
              <a:t>філіями</a:t>
            </a:r>
            <a:r>
              <a:rPr lang="ru-RU" dirty="0">
                <a:solidFill>
                  <a:srgbClr val="000000"/>
                </a:solidFill>
                <a:latin typeface="Roboto"/>
              </a:rPr>
              <a:t> </a:t>
            </a:r>
            <a:r>
              <a:rPr lang="ru-RU" dirty="0" err="1">
                <a:solidFill>
                  <a:srgbClr val="000000"/>
                </a:solidFill>
                <a:latin typeface="Roboto"/>
              </a:rPr>
              <a:t>іноземних</a:t>
            </a:r>
            <a:r>
              <a:rPr lang="ru-RU" dirty="0">
                <a:solidFill>
                  <a:srgbClr val="000000"/>
                </a:solidFill>
                <a:latin typeface="Roboto"/>
              </a:rPr>
              <a:t> </a:t>
            </a:r>
            <a:r>
              <a:rPr lang="ru-RU" dirty="0" err="1">
                <a:solidFill>
                  <a:srgbClr val="000000"/>
                </a:solidFill>
                <a:latin typeface="Roboto"/>
              </a:rPr>
              <a:t>банків</a:t>
            </a:r>
            <a:r>
              <a:rPr lang="ru-RU" dirty="0">
                <a:solidFill>
                  <a:srgbClr val="000000"/>
                </a:solidFill>
                <a:latin typeface="Roboto"/>
              </a:rPr>
              <a:t> та </a:t>
            </a:r>
            <a:r>
              <a:rPr lang="ru-RU" dirty="0" err="1">
                <a:solidFill>
                  <a:srgbClr val="000000"/>
                </a:solidFill>
                <a:latin typeface="Roboto"/>
              </a:rPr>
              <a:t>іншими</a:t>
            </a:r>
            <a:r>
              <a:rPr lang="ru-RU" dirty="0">
                <a:solidFill>
                  <a:srgbClr val="000000"/>
                </a:solidFill>
                <a:latin typeface="Roboto"/>
              </a:rPr>
              <a:t> особами, </a:t>
            </a:r>
            <a:r>
              <a:rPr lang="ru-RU" dirty="0" err="1">
                <a:solidFill>
                  <a:srgbClr val="000000"/>
                </a:solidFill>
                <a:latin typeface="Roboto"/>
              </a:rPr>
              <a:t>які</a:t>
            </a:r>
            <a:r>
              <a:rPr lang="ru-RU" dirty="0">
                <a:solidFill>
                  <a:srgbClr val="000000"/>
                </a:solidFill>
                <a:latin typeface="Roboto"/>
              </a:rPr>
              <a:t> </a:t>
            </a:r>
            <a:r>
              <a:rPr lang="ru-RU" dirty="0" err="1">
                <a:solidFill>
                  <a:srgbClr val="000000"/>
                </a:solidFill>
                <a:latin typeface="Roboto"/>
              </a:rPr>
              <a:t>можуть</a:t>
            </a:r>
            <a:r>
              <a:rPr lang="ru-RU" dirty="0">
                <a:solidFill>
                  <a:srgbClr val="000000"/>
                </a:solidFill>
                <a:latin typeface="Roboto"/>
              </a:rPr>
              <a:t> бути </a:t>
            </a:r>
            <a:r>
              <a:rPr lang="ru-RU" dirty="0" err="1">
                <a:solidFill>
                  <a:srgbClr val="000000"/>
                </a:solidFill>
                <a:latin typeface="Roboto"/>
              </a:rPr>
              <a:t>об’єктом</a:t>
            </a:r>
            <a:r>
              <a:rPr lang="ru-RU" dirty="0">
                <a:solidFill>
                  <a:srgbClr val="000000"/>
                </a:solidFill>
                <a:latin typeface="Roboto"/>
              </a:rPr>
              <a:t> </a:t>
            </a:r>
            <a:r>
              <a:rPr lang="ru-RU" dirty="0" err="1">
                <a:solidFill>
                  <a:srgbClr val="000000"/>
                </a:solidFill>
                <a:latin typeface="Roboto"/>
              </a:rPr>
              <a:t>перевірки</a:t>
            </a:r>
            <a:r>
              <a:rPr lang="ru-RU" dirty="0">
                <a:solidFill>
                  <a:srgbClr val="000000"/>
                </a:solidFill>
                <a:latin typeface="Roboto"/>
              </a:rPr>
              <a:t> НБУ </a:t>
            </a:r>
            <a:r>
              <a:rPr lang="ru-RU" dirty="0" err="1">
                <a:solidFill>
                  <a:srgbClr val="000000"/>
                </a:solidFill>
                <a:latin typeface="Roboto"/>
              </a:rPr>
              <a:t>відповідно</a:t>
            </a:r>
            <a:r>
              <a:rPr lang="ru-RU" dirty="0">
                <a:solidFill>
                  <a:srgbClr val="000000"/>
                </a:solidFill>
                <a:latin typeface="Roboto"/>
              </a:rPr>
              <a:t> до Закону </a:t>
            </a:r>
            <a:r>
              <a:rPr lang="ru-RU" dirty="0" err="1">
                <a:solidFill>
                  <a:srgbClr val="000000"/>
                </a:solidFill>
                <a:latin typeface="Roboto"/>
              </a:rPr>
              <a:t>України</a:t>
            </a:r>
            <a:r>
              <a:rPr lang="ru-RU" dirty="0">
                <a:solidFill>
                  <a:srgbClr val="000000"/>
                </a:solidFill>
                <a:latin typeface="Roboto"/>
              </a:rPr>
              <a:t> "Про банки і </a:t>
            </a:r>
            <a:r>
              <a:rPr lang="ru-RU" dirty="0" err="1">
                <a:solidFill>
                  <a:srgbClr val="000000"/>
                </a:solidFill>
                <a:latin typeface="Roboto"/>
              </a:rPr>
              <a:t>банківську</a:t>
            </a:r>
            <a:r>
              <a:rPr lang="ru-RU" dirty="0">
                <a:solidFill>
                  <a:srgbClr val="000000"/>
                </a:solidFill>
                <a:latin typeface="Roboto"/>
              </a:rPr>
              <a:t> </a:t>
            </a:r>
            <a:r>
              <a:rPr lang="ru-RU" dirty="0" err="1">
                <a:solidFill>
                  <a:srgbClr val="000000"/>
                </a:solidFill>
                <a:latin typeface="Roboto"/>
              </a:rPr>
              <a:t>діяльність</a:t>
            </a:r>
            <a:r>
              <a:rPr lang="ru-RU" dirty="0">
                <a:solidFill>
                  <a:srgbClr val="000000"/>
                </a:solidFill>
                <a:latin typeface="Roboto"/>
              </a:rPr>
              <a:t>"; </a:t>
            </a:r>
          </a:p>
          <a:p>
            <a:pPr fontAlgn="base">
              <a:buFont typeface="Arial" panose="020B0604020202020204" pitchFamily="34" charset="0"/>
              <a:buChar char="•"/>
            </a:pPr>
            <a:r>
              <a:rPr lang="ru-RU" dirty="0" err="1">
                <a:solidFill>
                  <a:srgbClr val="000000"/>
                </a:solidFill>
                <a:latin typeface="Roboto"/>
              </a:rPr>
              <a:t>забезпечення</a:t>
            </a:r>
            <a:r>
              <a:rPr lang="ru-RU" dirty="0">
                <a:solidFill>
                  <a:srgbClr val="000000"/>
                </a:solidFill>
                <a:latin typeface="Roboto"/>
              </a:rPr>
              <a:t> </a:t>
            </a:r>
            <a:r>
              <a:rPr lang="ru-RU" dirty="0" err="1">
                <a:solidFill>
                  <a:srgbClr val="000000"/>
                </a:solidFill>
                <a:latin typeface="Roboto"/>
              </a:rPr>
              <a:t>співробітництва</a:t>
            </a:r>
            <a:r>
              <a:rPr lang="ru-RU" dirty="0">
                <a:solidFill>
                  <a:srgbClr val="000000"/>
                </a:solidFill>
                <a:latin typeface="Roboto"/>
              </a:rPr>
              <a:t> з органами </a:t>
            </a:r>
            <a:r>
              <a:rPr lang="ru-RU" dirty="0" err="1">
                <a:solidFill>
                  <a:srgbClr val="000000"/>
                </a:solidFill>
                <a:latin typeface="Roboto"/>
              </a:rPr>
              <a:t>банківського</a:t>
            </a:r>
            <a:r>
              <a:rPr lang="ru-RU" dirty="0">
                <a:solidFill>
                  <a:srgbClr val="000000"/>
                </a:solidFill>
                <a:latin typeface="Roboto"/>
              </a:rPr>
              <a:t> </a:t>
            </a:r>
            <a:r>
              <a:rPr lang="ru-RU" dirty="0" err="1">
                <a:solidFill>
                  <a:srgbClr val="000000"/>
                </a:solidFill>
                <a:latin typeface="Roboto"/>
              </a:rPr>
              <a:t>нагляду</a:t>
            </a:r>
            <a:r>
              <a:rPr lang="ru-RU" dirty="0">
                <a:solidFill>
                  <a:srgbClr val="000000"/>
                </a:solidFill>
                <a:latin typeface="Roboto"/>
              </a:rPr>
              <a:t> </a:t>
            </a:r>
            <a:r>
              <a:rPr lang="ru-RU" dirty="0" err="1">
                <a:solidFill>
                  <a:srgbClr val="000000"/>
                </a:solidFill>
                <a:latin typeface="Roboto"/>
              </a:rPr>
              <a:t>зарубіжних</a:t>
            </a:r>
            <a:r>
              <a:rPr lang="ru-RU" dirty="0">
                <a:solidFill>
                  <a:srgbClr val="000000"/>
                </a:solidFill>
                <a:latin typeface="Roboto"/>
              </a:rPr>
              <a:t> </a:t>
            </a:r>
            <a:r>
              <a:rPr lang="ru-RU" dirty="0" err="1">
                <a:solidFill>
                  <a:srgbClr val="000000"/>
                </a:solidFill>
                <a:latin typeface="Roboto"/>
              </a:rPr>
              <a:t>країн</a:t>
            </a:r>
            <a:r>
              <a:rPr lang="ru-RU" dirty="0">
                <a:solidFill>
                  <a:srgbClr val="000000"/>
                </a:solidFill>
                <a:latin typeface="Roboto"/>
              </a:rPr>
              <a:t> та </a:t>
            </a:r>
            <a:r>
              <a:rPr lang="ru-RU" dirty="0" err="1">
                <a:solidFill>
                  <a:srgbClr val="000000"/>
                </a:solidFill>
                <a:latin typeface="Roboto"/>
              </a:rPr>
              <a:t>міжнародними</a:t>
            </a:r>
            <a:r>
              <a:rPr lang="ru-RU" dirty="0">
                <a:solidFill>
                  <a:srgbClr val="000000"/>
                </a:solidFill>
                <a:latin typeface="Roboto"/>
              </a:rPr>
              <a:t> </a:t>
            </a:r>
            <a:r>
              <a:rPr lang="ru-RU" dirty="0" err="1">
                <a:solidFill>
                  <a:srgbClr val="000000"/>
                </a:solidFill>
                <a:latin typeface="Roboto"/>
              </a:rPr>
              <a:t>фінансовими</a:t>
            </a:r>
            <a:r>
              <a:rPr lang="ru-RU" dirty="0">
                <a:solidFill>
                  <a:srgbClr val="000000"/>
                </a:solidFill>
                <a:latin typeface="Roboto"/>
              </a:rPr>
              <a:t> </a:t>
            </a:r>
            <a:r>
              <a:rPr lang="ru-RU" dirty="0" err="1">
                <a:solidFill>
                  <a:srgbClr val="000000"/>
                </a:solidFill>
                <a:latin typeface="Roboto"/>
              </a:rPr>
              <a:t>організаціями</a:t>
            </a:r>
            <a:r>
              <a:rPr lang="ru-RU" dirty="0">
                <a:solidFill>
                  <a:srgbClr val="000000"/>
                </a:solidFill>
                <a:latin typeface="Roboto"/>
              </a:rPr>
              <a:t> у </a:t>
            </a:r>
            <a:r>
              <a:rPr lang="ru-RU" dirty="0" err="1">
                <a:solidFill>
                  <a:srgbClr val="000000"/>
                </a:solidFill>
                <a:latin typeface="Roboto"/>
              </a:rPr>
              <a:t>сфері</a:t>
            </a:r>
            <a:r>
              <a:rPr lang="ru-RU" dirty="0">
                <a:solidFill>
                  <a:srgbClr val="000000"/>
                </a:solidFill>
                <a:latin typeface="Roboto"/>
              </a:rPr>
              <a:t> </a:t>
            </a:r>
            <a:r>
              <a:rPr lang="ru-RU" dirty="0" err="1">
                <a:solidFill>
                  <a:srgbClr val="000000"/>
                </a:solidFill>
                <a:latin typeface="Roboto"/>
              </a:rPr>
              <a:t>банківського</a:t>
            </a:r>
            <a:r>
              <a:rPr lang="ru-RU" dirty="0">
                <a:solidFill>
                  <a:srgbClr val="000000"/>
                </a:solidFill>
                <a:latin typeface="Roboto"/>
              </a:rPr>
              <a:t> </a:t>
            </a:r>
            <a:r>
              <a:rPr lang="ru-RU" dirty="0" err="1">
                <a:solidFill>
                  <a:srgbClr val="000000"/>
                </a:solidFill>
                <a:latin typeface="Roboto"/>
              </a:rPr>
              <a:t>регулювання</a:t>
            </a:r>
            <a:r>
              <a:rPr lang="ru-RU" dirty="0">
                <a:solidFill>
                  <a:srgbClr val="000000"/>
                </a:solidFill>
                <a:latin typeface="Roboto"/>
              </a:rPr>
              <a:t> та </a:t>
            </a:r>
            <a:r>
              <a:rPr lang="ru-RU" dirty="0" err="1">
                <a:solidFill>
                  <a:srgbClr val="000000"/>
                </a:solidFill>
                <a:latin typeface="Roboto"/>
              </a:rPr>
              <a:t>нагляду</a:t>
            </a:r>
            <a:r>
              <a:rPr lang="ru-RU" dirty="0">
                <a:solidFill>
                  <a:srgbClr val="000000"/>
                </a:solidFill>
                <a:latin typeface="Roboto"/>
              </a:rPr>
              <a:t>.</a:t>
            </a:r>
            <a:endParaRPr lang="ru-RU" b="0" i="0" dirty="0">
              <a:solidFill>
                <a:srgbClr val="000000"/>
              </a:solidFill>
              <a:effectLst/>
              <a:latin typeface="Roboto"/>
            </a:endParaRPr>
          </a:p>
        </p:txBody>
      </p:sp>
      <p:sp>
        <p:nvSpPr>
          <p:cNvPr id="5" name="Прямоугольник 4"/>
          <p:cNvSpPr/>
          <p:nvPr/>
        </p:nvSpPr>
        <p:spPr>
          <a:xfrm>
            <a:off x="3252715" y="4634571"/>
            <a:ext cx="8689076" cy="2031325"/>
          </a:xfrm>
          <a:prstGeom prst="rect">
            <a:avLst/>
          </a:prstGeom>
        </p:spPr>
        <p:txBody>
          <a:bodyPr wrap="square">
            <a:spAutoFit/>
          </a:bodyPr>
          <a:lstStyle/>
          <a:p>
            <a:pPr fontAlgn="base"/>
            <a:r>
              <a:rPr lang="ru-RU" b="1" u="sng" dirty="0">
                <a:solidFill>
                  <a:srgbClr val="000000"/>
                </a:solidFill>
                <a:latin typeface="Roboto"/>
              </a:rPr>
              <a:t>Департамент </a:t>
            </a:r>
            <a:r>
              <a:rPr lang="ru-RU" b="1" u="sng" dirty="0" err="1">
                <a:solidFill>
                  <a:srgbClr val="000000"/>
                </a:solidFill>
                <a:latin typeface="Roboto"/>
              </a:rPr>
              <a:t>методології</a:t>
            </a:r>
            <a:r>
              <a:rPr lang="ru-RU" b="1" u="sng" dirty="0">
                <a:solidFill>
                  <a:srgbClr val="000000"/>
                </a:solidFill>
                <a:latin typeface="Roboto"/>
              </a:rPr>
              <a:t> </a:t>
            </a:r>
            <a:r>
              <a:rPr lang="ru-RU" b="1" u="sng" dirty="0" err="1">
                <a:solidFill>
                  <a:srgbClr val="000000"/>
                </a:solidFill>
                <a:latin typeface="Roboto"/>
              </a:rPr>
              <a:t>регулювання</a:t>
            </a:r>
            <a:r>
              <a:rPr lang="ru-RU" b="1" u="sng" dirty="0">
                <a:solidFill>
                  <a:srgbClr val="000000"/>
                </a:solidFill>
                <a:latin typeface="Roboto"/>
              </a:rPr>
              <a:t> </a:t>
            </a:r>
            <a:r>
              <a:rPr lang="ru-RU" b="1" u="sng" dirty="0" err="1">
                <a:solidFill>
                  <a:srgbClr val="000000"/>
                </a:solidFill>
                <a:latin typeface="Roboto"/>
              </a:rPr>
              <a:t>діяльності</a:t>
            </a:r>
            <a:r>
              <a:rPr lang="ru-RU" b="1" u="sng" dirty="0">
                <a:solidFill>
                  <a:srgbClr val="000000"/>
                </a:solidFill>
                <a:latin typeface="Roboto"/>
              </a:rPr>
              <a:t> </a:t>
            </a:r>
            <a:r>
              <a:rPr lang="ru-RU" b="1" u="sng" dirty="0" err="1">
                <a:solidFill>
                  <a:srgbClr val="000000"/>
                </a:solidFill>
                <a:latin typeface="Roboto"/>
              </a:rPr>
              <a:t>небанківських</a:t>
            </a:r>
            <a:r>
              <a:rPr lang="ru-RU" b="1" u="sng" dirty="0">
                <a:solidFill>
                  <a:srgbClr val="000000"/>
                </a:solidFill>
                <a:latin typeface="Roboto"/>
              </a:rPr>
              <a:t> </a:t>
            </a:r>
            <a:r>
              <a:rPr lang="ru-RU" b="1" u="sng" dirty="0" err="1">
                <a:solidFill>
                  <a:srgbClr val="000000"/>
                </a:solidFill>
                <a:latin typeface="Roboto"/>
              </a:rPr>
              <a:t>фінансових</a:t>
            </a:r>
            <a:r>
              <a:rPr lang="ru-RU" b="1" u="sng" dirty="0">
                <a:solidFill>
                  <a:srgbClr val="000000"/>
                </a:solidFill>
                <a:latin typeface="Roboto"/>
              </a:rPr>
              <a:t> </a:t>
            </a:r>
            <a:r>
              <a:rPr lang="ru-RU" b="1" u="sng" dirty="0" err="1">
                <a:solidFill>
                  <a:srgbClr val="000000"/>
                </a:solidFill>
                <a:latin typeface="Roboto"/>
              </a:rPr>
              <a:t>установ</a:t>
            </a:r>
            <a:r>
              <a:rPr lang="ru-RU" b="1" u="sng" dirty="0">
                <a:solidFill>
                  <a:srgbClr val="000000"/>
                </a:solidFill>
                <a:latin typeface="Roboto"/>
              </a:rPr>
              <a:t> </a:t>
            </a:r>
            <a:r>
              <a:rPr lang="ru-RU" b="1" u="sng" dirty="0" err="1">
                <a:solidFill>
                  <a:srgbClr val="000000"/>
                </a:solidFill>
                <a:latin typeface="Roboto"/>
              </a:rPr>
              <a:t>основні</a:t>
            </a:r>
            <a:r>
              <a:rPr lang="ru-RU" b="1" u="sng" dirty="0">
                <a:solidFill>
                  <a:srgbClr val="000000"/>
                </a:solidFill>
                <a:latin typeface="Roboto"/>
              </a:rPr>
              <a:t> </a:t>
            </a:r>
            <a:r>
              <a:rPr lang="ru-RU" b="1" u="sng" dirty="0" err="1">
                <a:solidFill>
                  <a:srgbClr val="000000"/>
                </a:solidFill>
                <a:latin typeface="Roboto"/>
              </a:rPr>
              <a:t>функції</a:t>
            </a:r>
            <a:r>
              <a:rPr lang="ru-RU" b="1" u="sng" dirty="0">
                <a:solidFill>
                  <a:srgbClr val="000000"/>
                </a:solidFill>
                <a:latin typeface="Roboto"/>
              </a:rPr>
              <a:t>:</a:t>
            </a:r>
          </a:p>
          <a:p>
            <a:pPr indent="-285750" fontAlgn="base">
              <a:buFont typeface="Arial" panose="020B0604020202020204" pitchFamily="34" charset="0"/>
              <a:buChar char="•"/>
            </a:pPr>
            <a:r>
              <a:rPr lang="ru-RU" dirty="0" err="1">
                <a:solidFill>
                  <a:srgbClr val="000000"/>
                </a:solidFill>
                <a:latin typeface="Roboto"/>
              </a:rPr>
              <a:t>розроблення</a:t>
            </a:r>
            <a:r>
              <a:rPr lang="ru-RU" dirty="0">
                <a:solidFill>
                  <a:srgbClr val="000000"/>
                </a:solidFill>
                <a:latin typeface="Roboto"/>
              </a:rPr>
              <a:t> </a:t>
            </a:r>
            <a:r>
              <a:rPr lang="ru-RU" dirty="0" err="1">
                <a:solidFill>
                  <a:srgbClr val="000000"/>
                </a:solidFill>
                <a:latin typeface="Roboto"/>
              </a:rPr>
              <a:t>пропозицій</a:t>
            </a:r>
            <a:r>
              <a:rPr lang="ru-RU" dirty="0">
                <a:solidFill>
                  <a:srgbClr val="000000"/>
                </a:solidFill>
                <a:latin typeface="Roboto"/>
              </a:rPr>
              <a:t> до </a:t>
            </a:r>
            <a:r>
              <a:rPr lang="ru-RU" dirty="0" err="1">
                <a:solidFill>
                  <a:srgbClr val="000000"/>
                </a:solidFill>
                <a:latin typeface="Roboto"/>
              </a:rPr>
              <a:t>законодавчих</a:t>
            </a:r>
            <a:r>
              <a:rPr lang="ru-RU" dirty="0">
                <a:solidFill>
                  <a:srgbClr val="000000"/>
                </a:solidFill>
                <a:latin typeface="Roboto"/>
              </a:rPr>
              <a:t> </a:t>
            </a:r>
            <a:r>
              <a:rPr lang="ru-RU" dirty="0" err="1">
                <a:solidFill>
                  <a:srgbClr val="000000"/>
                </a:solidFill>
                <a:latin typeface="Roboto"/>
              </a:rPr>
              <a:t>актів</a:t>
            </a:r>
            <a:r>
              <a:rPr lang="ru-RU" dirty="0">
                <a:solidFill>
                  <a:srgbClr val="000000"/>
                </a:solidFill>
                <a:latin typeface="Roboto"/>
              </a:rPr>
              <a:t> </a:t>
            </a:r>
            <a:r>
              <a:rPr lang="ru-RU" dirty="0" err="1">
                <a:solidFill>
                  <a:srgbClr val="000000"/>
                </a:solidFill>
                <a:latin typeface="Roboto"/>
              </a:rPr>
              <a:t>України</a:t>
            </a:r>
            <a:r>
              <a:rPr lang="ru-RU" dirty="0">
                <a:solidFill>
                  <a:srgbClr val="000000"/>
                </a:solidFill>
                <a:latin typeface="Roboto"/>
              </a:rPr>
              <a:t> у </a:t>
            </a:r>
            <a:r>
              <a:rPr lang="ru-RU" dirty="0" err="1">
                <a:solidFill>
                  <a:srgbClr val="000000"/>
                </a:solidFill>
                <a:latin typeface="Roboto"/>
              </a:rPr>
              <a:t>сфері</a:t>
            </a:r>
            <a:r>
              <a:rPr lang="ru-RU" dirty="0">
                <a:solidFill>
                  <a:srgbClr val="000000"/>
                </a:solidFill>
                <a:latin typeface="Roboto"/>
              </a:rPr>
              <a:t> державного </a:t>
            </a:r>
            <a:r>
              <a:rPr lang="ru-RU" dirty="0" err="1">
                <a:solidFill>
                  <a:srgbClr val="000000"/>
                </a:solidFill>
                <a:latin typeface="Roboto"/>
              </a:rPr>
              <a:t>регулювання</a:t>
            </a:r>
            <a:r>
              <a:rPr lang="ru-RU" dirty="0">
                <a:solidFill>
                  <a:srgbClr val="000000"/>
                </a:solidFill>
                <a:latin typeface="Roboto"/>
              </a:rPr>
              <a:t> </a:t>
            </a:r>
            <a:r>
              <a:rPr lang="ru-RU" dirty="0" err="1">
                <a:solidFill>
                  <a:srgbClr val="000000"/>
                </a:solidFill>
                <a:latin typeface="Roboto"/>
              </a:rPr>
              <a:t>ринків</a:t>
            </a:r>
            <a:r>
              <a:rPr lang="ru-RU" dirty="0">
                <a:solidFill>
                  <a:srgbClr val="000000"/>
                </a:solidFill>
                <a:latin typeface="Roboto"/>
              </a:rPr>
              <a:t> </a:t>
            </a:r>
            <a:r>
              <a:rPr lang="ru-RU" dirty="0" err="1">
                <a:solidFill>
                  <a:srgbClr val="000000"/>
                </a:solidFill>
                <a:latin typeface="Roboto"/>
              </a:rPr>
              <a:t>небанківських</a:t>
            </a:r>
            <a:r>
              <a:rPr lang="ru-RU" dirty="0">
                <a:solidFill>
                  <a:srgbClr val="000000"/>
                </a:solidFill>
                <a:latin typeface="Roboto"/>
              </a:rPr>
              <a:t> </a:t>
            </a:r>
            <a:r>
              <a:rPr lang="ru-RU" dirty="0" err="1">
                <a:solidFill>
                  <a:srgbClr val="000000"/>
                </a:solidFill>
                <a:latin typeface="Roboto"/>
              </a:rPr>
              <a:t>фінансових</a:t>
            </a:r>
            <a:r>
              <a:rPr lang="ru-RU" dirty="0">
                <a:solidFill>
                  <a:srgbClr val="000000"/>
                </a:solidFill>
                <a:latin typeface="Roboto"/>
              </a:rPr>
              <a:t> </a:t>
            </a:r>
            <a:r>
              <a:rPr lang="ru-RU" dirty="0" err="1">
                <a:solidFill>
                  <a:srgbClr val="000000"/>
                </a:solidFill>
                <a:latin typeface="Roboto"/>
              </a:rPr>
              <a:t>послуг</a:t>
            </a:r>
            <a:r>
              <a:rPr lang="ru-RU" dirty="0">
                <a:solidFill>
                  <a:srgbClr val="000000"/>
                </a:solidFill>
                <a:latin typeface="Roboto"/>
              </a:rPr>
              <a:t>;</a:t>
            </a:r>
          </a:p>
          <a:p>
            <a:pPr fontAlgn="base">
              <a:buFont typeface="Arial" panose="020B0604020202020204" pitchFamily="34" charset="0"/>
              <a:buChar char="•"/>
            </a:pPr>
            <a:r>
              <a:rPr lang="ru-RU" dirty="0" err="1">
                <a:solidFill>
                  <a:srgbClr val="000000"/>
                </a:solidFill>
                <a:latin typeface="Roboto"/>
              </a:rPr>
              <a:t>підготовка</a:t>
            </a:r>
            <a:r>
              <a:rPr lang="ru-RU" dirty="0">
                <a:solidFill>
                  <a:srgbClr val="000000"/>
                </a:solidFill>
                <a:latin typeface="Roboto"/>
              </a:rPr>
              <a:t> нормативно-</a:t>
            </a:r>
            <a:r>
              <a:rPr lang="ru-RU" dirty="0" err="1">
                <a:solidFill>
                  <a:srgbClr val="000000"/>
                </a:solidFill>
                <a:latin typeface="Roboto"/>
              </a:rPr>
              <a:t>правових</a:t>
            </a:r>
            <a:r>
              <a:rPr lang="ru-RU" dirty="0">
                <a:solidFill>
                  <a:srgbClr val="000000"/>
                </a:solidFill>
                <a:latin typeface="Roboto"/>
              </a:rPr>
              <a:t> та </a:t>
            </a:r>
            <a:r>
              <a:rPr lang="ru-RU" dirty="0" err="1">
                <a:solidFill>
                  <a:srgbClr val="000000"/>
                </a:solidFill>
                <a:latin typeface="Roboto"/>
              </a:rPr>
              <a:t>розпорядчих</a:t>
            </a:r>
            <a:r>
              <a:rPr lang="ru-RU" dirty="0">
                <a:solidFill>
                  <a:srgbClr val="000000"/>
                </a:solidFill>
                <a:latin typeface="Roboto"/>
              </a:rPr>
              <a:t> </a:t>
            </a:r>
            <a:r>
              <a:rPr lang="ru-RU" dirty="0" err="1">
                <a:solidFill>
                  <a:srgbClr val="000000"/>
                </a:solidFill>
                <a:latin typeface="Roboto"/>
              </a:rPr>
              <a:t>актів</a:t>
            </a:r>
            <a:r>
              <a:rPr lang="ru-RU" dirty="0">
                <a:solidFill>
                  <a:srgbClr val="000000"/>
                </a:solidFill>
                <a:latin typeface="Roboto"/>
              </a:rPr>
              <a:t> НБУ у </a:t>
            </a:r>
            <a:r>
              <a:rPr lang="ru-RU" dirty="0" err="1">
                <a:solidFill>
                  <a:srgbClr val="000000"/>
                </a:solidFill>
                <a:latin typeface="Roboto"/>
              </a:rPr>
              <a:t>сфері</a:t>
            </a:r>
            <a:r>
              <a:rPr lang="ru-RU" dirty="0">
                <a:solidFill>
                  <a:srgbClr val="000000"/>
                </a:solidFill>
                <a:latin typeface="Roboto"/>
              </a:rPr>
              <a:t> державного </a:t>
            </a:r>
            <a:r>
              <a:rPr lang="ru-RU" dirty="0" err="1">
                <a:solidFill>
                  <a:srgbClr val="000000"/>
                </a:solidFill>
                <a:latin typeface="Roboto"/>
              </a:rPr>
              <a:t>регулювання</a:t>
            </a:r>
            <a:r>
              <a:rPr lang="ru-RU" dirty="0">
                <a:solidFill>
                  <a:srgbClr val="000000"/>
                </a:solidFill>
                <a:latin typeface="Roboto"/>
              </a:rPr>
              <a:t> </a:t>
            </a:r>
            <a:r>
              <a:rPr lang="ru-RU" dirty="0" err="1">
                <a:solidFill>
                  <a:srgbClr val="000000"/>
                </a:solidFill>
                <a:latin typeface="Roboto"/>
              </a:rPr>
              <a:t>ринків</a:t>
            </a:r>
            <a:r>
              <a:rPr lang="ru-RU" dirty="0">
                <a:solidFill>
                  <a:srgbClr val="000000"/>
                </a:solidFill>
                <a:latin typeface="Roboto"/>
              </a:rPr>
              <a:t> </a:t>
            </a:r>
            <a:r>
              <a:rPr lang="ru-RU" dirty="0" err="1">
                <a:solidFill>
                  <a:srgbClr val="000000"/>
                </a:solidFill>
                <a:latin typeface="Roboto"/>
              </a:rPr>
              <a:t>небанківських</a:t>
            </a:r>
            <a:r>
              <a:rPr lang="ru-RU" dirty="0">
                <a:solidFill>
                  <a:srgbClr val="000000"/>
                </a:solidFill>
                <a:latin typeface="Roboto"/>
              </a:rPr>
              <a:t> </a:t>
            </a:r>
            <a:r>
              <a:rPr lang="ru-RU" dirty="0" err="1">
                <a:solidFill>
                  <a:srgbClr val="000000"/>
                </a:solidFill>
                <a:latin typeface="Roboto"/>
              </a:rPr>
              <a:t>фінансових</a:t>
            </a:r>
            <a:r>
              <a:rPr lang="ru-RU" dirty="0">
                <a:solidFill>
                  <a:srgbClr val="000000"/>
                </a:solidFill>
                <a:latin typeface="Roboto"/>
              </a:rPr>
              <a:t> </a:t>
            </a:r>
            <a:r>
              <a:rPr lang="ru-RU" dirty="0" err="1">
                <a:solidFill>
                  <a:srgbClr val="000000"/>
                </a:solidFill>
                <a:latin typeface="Roboto"/>
              </a:rPr>
              <a:t>послуг</a:t>
            </a:r>
            <a:r>
              <a:rPr lang="ru-RU" dirty="0">
                <a:solidFill>
                  <a:srgbClr val="000000"/>
                </a:solidFill>
                <a:latin typeface="Roboto"/>
              </a:rPr>
              <a:t> </a:t>
            </a:r>
            <a:r>
              <a:rPr lang="ru-RU" dirty="0" err="1">
                <a:solidFill>
                  <a:srgbClr val="000000"/>
                </a:solidFill>
                <a:latin typeface="Roboto"/>
              </a:rPr>
              <a:t>відповідно</a:t>
            </a:r>
            <a:r>
              <a:rPr lang="ru-RU" dirty="0">
                <a:solidFill>
                  <a:srgbClr val="000000"/>
                </a:solidFill>
                <a:latin typeface="Roboto"/>
              </a:rPr>
              <a:t> до </a:t>
            </a:r>
            <a:r>
              <a:rPr lang="ru-RU" dirty="0" err="1">
                <a:solidFill>
                  <a:srgbClr val="000000"/>
                </a:solidFill>
                <a:latin typeface="Roboto"/>
              </a:rPr>
              <a:t>законодавства</a:t>
            </a:r>
            <a:r>
              <a:rPr lang="ru-RU" dirty="0">
                <a:solidFill>
                  <a:srgbClr val="000000"/>
                </a:solidFill>
                <a:latin typeface="Roboto"/>
              </a:rPr>
              <a:t> </a:t>
            </a:r>
            <a:r>
              <a:rPr lang="ru-RU" dirty="0" err="1">
                <a:solidFill>
                  <a:srgbClr val="000000"/>
                </a:solidFill>
                <a:latin typeface="Roboto"/>
              </a:rPr>
              <a:t>України</a:t>
            </a:r>
            <a:r>
              <a:rPr lang="ru-RU" dirty="0">
                <a:solidFill>
                  <a:srgbClr val="000000"/>
                </a:solidFill>
                <a:latin typeface="Roboto"/>
              </a:rPr>
              <a:t>.</a:t>
            </a:r>
            <a:endParaRPr lang="ru-RU" b="0" i="0" dirty="0">
              <a:solidFill>
                <a:srgbClr val="000000"/>
              </a:solidFill>
              <a:effectLst/>
              <a:latin typeface="Roboto"/>
            </a:endParaRPr>
          </a:p>
        </p:txBody>
      </p:sp>
    </p:spTree>
    <p:extLst>
      <p:ext uri="{BB962C8B-B14F-4D97-AF65-F5344CB8AC3E}">
        <p14:creationId xmlns:p14="http://schemas.microsoft.com/office/powerpoint/2010/main" val="23830678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6656" y="350520"/>
            <a:ext cx="10753725" cy="5654040"/>
          </a:xfrm>
        </p:spPr>
        <p:txBody>
          <a:bodyPr/>
          <a:lstStyle/>
          <a:p>
            <a:pPr fontAlgn="base"/>
            <a:r>
              <a:rPr lang="ru-RU" b="1" u="sng" dirty="0"/>
              <a:t>Департамент </a:t>
            </a:r>
            <a:r>
              <a:rPr lang="ru-RU" b="1" u="sng" dirty="0" err="1"/>
              <a:t>фінансової</a:t>
            </a:r>
            <a:r>
              <a:rPr lang="ru-RU" b="1" u="sng" dirty="0"/>
              <a:t> </a:t>
            </a:r>
            <a:r>
              <a:rPr lang="ru-RU" b="1" u="sng" dirty="0" err="1" smtClean="0"/>
              <a:t>стабільності</a:t>
            </a:r>
            <a:r>
              <a:rPr lang="ru-RU" b="1" u="sng" dirty="0"/>
              <a:t> </a:t>
            </a:r>
            <a:r>
              <a:rPr lang="ru-RU" b="1" u="sng" dirty="0" err="1" smtClean="0"/>
              <a:t>основні</a:t>
            </a:r>
            <a:r>
              <a:rPr lang="ru-RU" b="1" u="sng" dirty="0" smtClean="0"/>
              <a:t> </a:t>
            </a:r>
            <a:r>
              <a:rPr lang="ru-RU" b="1" u="sng" dirty="0" err="1"/>
              <a:t>функції</a:t>
            </a:r>
            <a:r>
              <a:rPr lang="ru-RU" b="1" u="sng" dirty="0" smtClean="0"/>
              <a:t>: </a:t>
            </a:r>
          </a:p>
          <a:p>
            <a:pPr fontAlgn="base"/>
            <a:r>
              <a:rPr lang="ru-RU" dirty="0" smtClean="0"/>
              <a:t>- </a:t>
            </a:r>
            <a:r>
              <a:rPr lang="ru-RU" dirty="0" err="1" smtClean="0"/>
              <a:t>аналіз</a:t>
            </a:r>
            <a:r>
              <a:rPr lang="ru-RU" dirty="0" smtClean="0"/>
              <a:t> </a:t>
            </a:r>
            <a:r>
              <a:rPr lang="ru-RU" dirty="0" err="1"/>
              <a:t>фінансової</a:t>
            </a:r>
            <a:r>
              <a:rPr lang="ru-RU" dirty="0"/>
              <a:t> </a:t>
            </a:r>
            <a:r>
              <a:rPr lang="ru-RU" dirty="0" err="1"/>
              <a:t>стабільності</a:t>
            </a:r>
            <a:r>
              <a:rPr lang="ru-RU" dirty="0"/>
              <a:t>, </a:t>
            </a:r>
            <a:r>
              <a:rPr lang="ru-RU" dirty="0" err="1"/>
              <a:t>уключаючи</a:t>
            </a:r>
            <a:r>
              <a:rPr lang="ru-RU" dirty="0"/>
              <a:t> </a:t>
            </a:r>
            <a:r>
              <a:rPr lang="ru-RU" dirty="0" err="1"/>
              <a:t>аналіз</a:t>
            </a:r>
            <a:r>
              <a:rPr lang="ru-RU" dirty="0"/>
              <a:t> </a:t>
            </a:r>
            <a:r>
              <a:rPr lang="ru-RU" dirty="0" err="1"/>
              <a:t>системних</a:t>
            </a:r>
            <a:r>
              <a:rPr lang="ru-RU" dirty="0"/>
              <a:t> </a:t>
            </a:r>
            <a:r>
              <a:rPr lang="ru-RU" dirty="0" err="1"/>
              <a:t>ризиків</a:t>
            </a:r>
            <a:r>
              <a:rPr lang="ru-RU" dirty="0"/>
              <a:t>, </a:t>
            </a:r>
            <a:r>
              <a:rPr lang="ru-RU" dirty="0" err="1"/>
              <a:t>що</a:t>
            </a:r>
            <a:r>
              <a:rPr lang="ru-RU" dirty="0"/>
              <a:t> </a:t>
            </a:r>
            <a:r>
              <a:rPr lang="ru-RU" dirty="0" err="1"/>
              <a:t>загрожують</a:t>
            </a:r>
            <a:r>
              <a:rPr lang="ru-RU" dirty="0"/>
              <a:t> </a:t>
            </a:r>
            <a:r>
              <a:rPr lang="ru-RU" dirty="0" err="1"/>
              <a:t>стійкості</a:t>
            </a:r>
            <a:r>
              <a:rPr lang="ru-RU" dirty="0"/>
              <a:t> </a:t>
            </a:r>
            <a:r>
              <a:rPr lang="ru-RU" dirty="0" err="1"/>
              <a:t>фінансової</a:t>
            </a:r>
            <a:r>
              <a:rPr lang="ru-RU" dirty="0"/>
              <a:t> </a:t>
            </a:r>
            <a:r>
              <a:rPr lang="ru-RU" dirty="0" err="1"/>
              <a:t>системи</a:t>
            </a:r>
            <a:r>
              <a:rPr lang="ru-RU" dirty="0"/>
              <a:t>, </a:t>
            </a:r>
            <a:r>
              <a:rPr lang="ru-RU" dirty="0" err="1"/>
              <a:t>розроблення</a:t>
            </a:r>
            <a:r>
              <a:rPr lang="ru-RU" dirty="0"/>
              <a:t> модельного </a:t>
            </a:r>
            <a:r>
              <a:rPr lang="ru-RU" dirty="0" err="1"/>
              <a:t>інструментарію</a:t>
            </a:r>
            <a:r>
              <a:rPr lang="ru-RU" dirty="0"/>
              <a:t> та </a:t>
            </a:r>
            <a:r>
              <a:rPr lang="ru-RU" dirty="0" err="1"/>
              <a:t>регулярне</a:t>
            </a:r>
            <a:r>
              <a:rPr lang="ru-RU" dirty="0"/>
              <a:t> </a:t>
            </a:r>
            <a:r>
              <a:rPr lang="ru-RU" dirty="0" err="1"/>
              <a:t>проведення</a:t>
            </a:r>
            <a:r>
              <a:rPr lang="ru-RU" dirty="0"/>
              <a:t> </a:t>
            </a:r>
            <a:r>
              <a:rPr lang="ru-RU" dirty="0" err="1"/>
              <a:t>стрес-тестування</a:t>
            </a:r>
            <a:r>
              <a:rPr lang="ru-RU" dirty="0"/>
              <a:t> </a:t>
            </a:r>
            <a:r>
              <a:rPr lang="ru-RU" dirty="0" err="1"/>
              <a:t>фінансового</a:t>
            </a:r>
            <a:r>
              <a:rPr lang="ru-RU" dirty="0"/>
              <a:t> сектору;</a:t>
            </a:r>
          </a:p>
          <a:p>
            <a:pPr fontAlgn="base"/>
            <a:r>
              <a:rPr lang="ru-RU" dirty="0" smtClean="0"/>
              <a:t>- </a:t>
            </a:r>
            <a:r>
              <a:rPr lang="ru-RU" dirty="0" err="1" smtClean="0"/>
              <a:t>розроблення</a:t>
            </a:r>
            <a:r>
              <a:rPr lang="ru-RU" dirty="0" smtClean="0"/>
              <a:t> </a:t>
            </a:r>
            <a:r>
              <a:rPr lang="ru-RU" dirty="0" err="1"/>
              <a:t>інструментарію</a:t>
            </a:r>
            <a:r>
              <a:rPr lang="ru-RU" dirty="0"/>
              <a:t> </a:t>
            </a:r>
            <a:r>
              <a:rPr lang="ru-RU" dirty="0" err="1"/>
              <a:t>макропруденційної</a:t>
            </a:r>
            <a:r>
              <a:rPr lang="ru-RU" dirty="0"/>
              <a:t> </a:t>
            </a:r>
            <a:r>
              <a:rPr lang="ru-RU" dirty="0" err="1"/>
              <a:t>політики</a:t>
            </a:r>
            <a:r>
              <a:rPr lang="ru-RU" dirty="0"/>
              <a:t> для </a:t>
            </a:r>
            <a:r>
              <a:rPr lang="ru-RU" dirty="0" err="1"/>
              <a:t>запобігання</a:t>
            </a:r>
            <a:r>
              <a:rPr lang="ru-RU" dirty="0"/>
              <a:t> </a:t>
            </a:r>
            <a:r>
              <a:rPr lang="ru-RU" dirty="0" err="1"/>
              <a:t>системним</a:t>
            </a:r>
            <a:r>
              <a:rPr lang="ru-RU" dirty="0"/>
              <a:t> кризам і </a:t>
            </a:r>
            <a:r>
              <a:rPr lang="ru-RU" dirty="0" err="1"/>
              <a:t>мінімізації</a:t>
            </a:r>
            <a:r>
              <a:rPr lang="ru-RU" dirty="0"/>
              <a:t> </a:t>
            </a:r>
            <a:r>
              <a:rPr lang="ru-RU" dirty="0" err="1"/>
              <a:t>негативних</a:t>
            </a:r>
            <a:r>
              <a:rPr lang="ru-RU" dirty="0"/>
              <a:t> </a:t>
            </a:r>
            <a:r>
              <a:rPr lang="ru-RU" dirty="0" err="1"/>
              <a:t>наслідків</a:t>
            </a:r>
            <a:r>
              <a:rPr lang="ru-RU" dirty="0"/>
              <a:t> </a:t>
            </a:r>
            <a:r>
              <a:rPr lang="ru-RU" dirty="0" err="1"/>
              <a:t>макроекономічних</a:t>
            </a:r>
            <a:r>
              <a:rPr lang="ru-RU" dirty="0"/>
              <a:t> </a:t>
            </a:r>
            <a:r>
              <a:rPr lang="ru-RU" dirty="0" err="1"/>
              <a:t>шоків</a:t>
            </a:r>
            <a:r>
              <a:rPr lang="ru-RU" dirty="0"/>
              <a:t>;</a:t>
            </a:r>
          </a:p>
          <a:p>
            <a:pPr fontAlgn="base"/>
            <a:r>
              <a:rPr lang="ru-RU" dirty="0" smtClean="0"/>
              <a:t>- </a:t>
            </a:r>
            <a:r>
              <a:rPr lang="ru-RU" dirty="0" err="1" smtClean="0"/>
              <a:t>аналітична</a:t>
            </a:r>
            <a:r>
              <a:rPr lang="ru-RU" dirty="0" smtClean="0"/>
              <a:t> </a:t>
            </a:r>
            <a:r>
              <a:rPr lang="ru-RU" dirty="0"/>
              <a:t>та </a:t>
            </a:r>
            <a:r>
              <a:rPr lang="ru-RU" dirty="0" err="1"/>
              <a:t>адміністративна</a:t>
            </a:r>
            <a:r>
              <a:rPr lang="ru-RU" dirty="0"/>
              <a:t> </a:t>
            </a:r>
            <a:r>
              <a:rPr lang="ru-RU" dirty="0" err="1"/>
              <a:t>підтримка</a:t>
            </a:r>
            <a:r>
              <a:rPr lang="ru-RU" dirty="0"/>
              <a:t> </a:t>
            </a:r>
            <a:r>
              <a:rPr lang="ru-RU" dirty="0" err="1"/>
              <a:t>діяльності</a:t>
            </a:r>
            <a:r>
              <a:rPr lang="ru-RU" dirty="0"/>
              <a:t> Ради з </a:t>
            </a:r>
            <a:r>
              <a:rPr lang="ru-RU" dirty="0" err="1"/>
              <a:t>фінансової</a:t>
            </a:r>
            <a:r>
              <a:rPr lang="ru-RU" dirty="0"/>
              <a:t> </a:t>
            </a:r>
            <a:r>
              <a:rPr lang="ru-RU" dirty="0" err="1"/>
              <a:t>стабільності</a:t>
            </a:r>
            <a:r>
              <a:rPr lang="ru-RU" dirty="0"/>
              <a:t>, </a:t>
            </a:r>
            <a:r>
              <a:rPr lang="ru-RU" dirty="0" err="1"/>
              <a:t>Комітету</a:t>
            </a:r>
            <a:r>
              <a:rPr lang="ru-RU" dirty="0"/>
              <a:t> з </a:t>
            </a:r>
            <a:r>
              <a:rPr lang="ru-RU" dirty="0" err="1"/>
              <a:t>фінансової</a:t>
            </a:r>
            <a:r>
              <a:rPr lang="ru-RU" dirty="0"/>
              <a:t> </a:t>
            </a:r>
            <a:r>
              <a:rPr lang="ru-RU" dirty="0" err="1"/>
              <a:t>стабільності</a:t>
            </a:r>
            <a:r>
              <a:rPr lang="ru-RU" dirty="0"/>
              <a:t> НБУ та </a:t>
            </a:r>
            <a:r>
              <a:rPr lang="ru-RU" dirty="0" err="1"/>
              <a:t>координація</a:t>
            </a:r>
            <a:r>
              <a:rPr lang="ru-RU" dirty="0"/>
              <a:t> </a:t>
            </a:r>
            <a:r>
              <a:rPr lang="ru-RU" dirty="0" err="1"/>
              <a:t>робіт</a:t>
            </a:r>
            <a:r>
              <a:rPr lang="ru-RU" dirty="0"/>
              <a:t> з </a:t>
            </a:r>
            <a:r>
              <a:rPr lang="ru-RU" dirty="0" err="1"/>
              <a:t>питань</a:t>
            </a:r>
            <a:r>
              <a:rPr lang="ru-RU" dirty="0"/>
              <a:t> </a:t>
            </a:r>
            <a:r>
              <a:rPr lang="ru-RU" dirty="0" err="1"/>
              <a:t>фінансової</a:t>
            </a:r>
            <a:r>
              <a:rPr lang="ru-RU" dirty="0"/>
              <a:t> </a:t>
            </a:r>
            <a:r>
              <a:rPr lang="ru-RU" dirty="0" err="1"/>
              <a:t>стабільності</a:t>
            </a:r>
            <a:r>
              <a:rPr lang="ru-RU" dirty="0"/>
              <a:t>;</a:t>
            </a:r>
          </a:p>
          <a:p>
            <a:pPr fontAlgn="base"/>
            <a:r>
              <a:rPr lang="ru-RU" dirty="0" smtClean="0"/>
              <a:t>- </a:t>
            </a:r>
            <a:r>
              <a:rPr lang="ru-RU" dirty="0" err="1" smtClean="0"/>
              <a:t>аналіз</a:t>
            </a:r>
            <a:r>
              <a:rPr lang="ru-RU" dirty="0" smtClean="0"/>
              <a:t> </a:t>
            </a:r>
            <a:r>
              <a:rPr lang="ru-RU" dirty="0" err="1"/>
              <a:t>рекомендацій</a:t>
            </a:r>
            <a:r>
              <a:rPr lang="ru-RU" dirty="0"/>
              <a:t>, </a:t>
            </a:r>
            <a:r>
              <a:rPr lang="ru-RU" dirty="0" err="1"/>
              <a:t>що</a:t>
            </a:r>
            <a:r>
              <a:rPr lang="ru-RU" dirty="0"/>
              <a:t> </a:t>
            </a:r>
            <a:r>
              <a:rPr lang="ru-RU" dirty="0" err="1"/>
              <a:t>надаються</a:t>
            </a:r>
            <a:r>
              <a:rPr lang="ru-RU" dirty="0"/>
              <a:t> </a:t>
            </a:r>
            <a:r>
              <a:rPr lang="ru-RU" dirty="0" err="1"/>
              <a:t>міжнародними</a:t>
            </a:r>
            <a:r>
              <a:rPr lang="ru-RU" dirty="0"/>
              <a:t> </a:t>
            </a:r>
            <a:r>
              <a:rPr lang="ru-RU" dirty="0" err="1"/>
              <a:t>фінансовими</a:t>
            </a:r>
            <a:r>
              <a:rPr lang="ru-RU" dirty="0"/>
              <a:t> </a:t>
            </a:r>
            <a:r>
              <a:rPr lang="ru-RU" dirty="0" err="1"/>
              <a:t>організаціями</a:t>
            </a:r>
            <a:r>
              <a:rPr lang="ru-RU" dirty="0"/>
              <a:t>, </a:t>
            </a:r>
            <a:r>
              <a:rPr lang="ru-RU" dirty="0" err="1"/>
              <a:t>провідними</a:t>
            </a:r>
            <a:r>
              <a:rPr lang="ru-RU" dirty="0"/>
              <a:t> </a:t>
            </a:r>
            <a:r>
              <a:rPr lang="ru-RU" dirty="0" err="1"/>
              <a:t>центральними</a:t>
            </a:r>
            <a:r>
              <a:rPr lang="ru-RU" dirty="0"/>
              <a:t> банками </a:t>
            </a:r>
            <a:r>
              <a:rPr lang="ru-RU" dirty="0" err="1"/>
              <a:t>інших</a:t>
            </a:r>
            <a:r>
              <a:rPr lang="ru-RU" dirty="0"/>
              <a:t> </a:t>
            </a:r>
            <a:r>
              <a:rPr lang="ru-RU" dirty="0" err="1"/>
              <a:t>країн</a:t>
            </a:r>
            <a:r>
              <a:rPr lang="ru-RU" dirty="0"/>
              <a:t>, </a:t>
            </a:r>
            <a:r>
              <a:rPr lang="ru-RU" dirty="0" err="1"/>
              <a:t>неурядовими</a:t>
            </a:r>
            <a:r>
              <a:rPr lang="ru-RU" dirty="0"/>
              <a:t> </a:t>
            </a:r>
            <a:r>
              <a:rPr lang="ru-RU" dirty="0" err="1"/>
              <a:t>установами</a:t>
            </a:r>
            <a:r>
              <a:rPr lang="ru-RU" dirty="0"/>
              <a:t> </a:t>
            </a:r>
            <a:r>
              <a:rPr lang="ru-RU" dirty="0" err="1"/>
              <a:t>щодо</a:t>
            </a:r>
            <a:r>
              <a:rPr lang="ru-RU" dirty="0"/>
              <a:t> </a:t>
            </a:r>
            <a:r>
              <a:rPr lang="ru-RU" dirty="0" err="1"/>
              <a:t>забезпечення</a:t>
            </a:r>
            <a:r>
              <a:rPr lang="ru-RU" dirty="0"/>
              <a:t> </a:t>
            </a:r>
            <a:r>
              <a:rPr lang="ru-RU" dirty="0" err="1"/>
              <a:t>фінансової</a:t>
            </a:r>
            <a:r>
              <a:rPr lang="ru-RU" dirty="0"/>
              <a:t> </a:t>
            </a:r>
            <a:r>
              <a:rPr lang="ru-RU" dirty="0" err="1"/>
              <a:t>стабільності</a:t>
            </a:r>
            <a:r>
              <a:rPr lang="ru-RU" dirty="0"/>
              <a:t>.</a:t>
            </a:r>
          </a:p>
          <a:p>
            <a:endParaRPr lang="uk-UA" dirty="0"/>
          </a:p>
        </p:txBody>
      </p:sp>
    </p:spTree>
    <p:extLst>
      <p:ext uri="{BB962C8B-B14F-4D97-AF65-F5344CB8AC3E}">
        <p14:creationId xmlns:p14="http://schemas.microsoft.com/office/powerpoint/2010/main" val="2533280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srcRect l="34254" t="19886" r="50522" b="26556"/>
          <a:stretch/>
        </p:blipFill>
        <p:spPr>
          <a:xfrm>
            <a:off x="294519" y="332550"/>
            <a:ext cx="2755278" cy="5449779"/>
          </a:xfrm>
          <a:prstGeom prst="rect">
            <a:avLst/>
          </a:prstGeom>
        </p:spPr>
      </p:pic>
      <p:sp>
        <p:nvSpPr>
          <p:cNvPr id="4" name="Прямоугольник 3"/>
          <p:cNvSpPr/>
          <p:nvPr/>
        </p:nvSpPr>
        <p:spPr>
          <a:xfrm>
            <a:off x="3012463" y="115041"/>
            <a:ext cx="8970271" cy="3493264"/>
          </a:xfrm>
          <a:prstGeom prst="rect">
            <a:avLst/>
          </a:prstGeom>
        </p:spPr>
        <p:txBody>
          <a:bodyPr wrap="square">
            <a:spAutoFit/>
          </a:bodyPr>
          <a:lstStyle/>
          <a:p>
            <a:pPr fontAlgn="base"/>
            <a:r>
              <a:rPr lang="ru-RU" sz="1700" b="1" u="sng" dirty="0">
                <a:solidFill>
                  <a:srgbClr val="000000"/>
                </a:solidFill>
                <a:latin typeface="Roboto"/>
              </a:rPr>
              <a:t>Департамент </a:t>
            </a:r>
            <a:r>
              <a:rPr lang="ru-RU" sz="1700" b="1" u="sng" dirty="0" err="1">
                <a:solidFill>
                  <a:srgbClr val="000000"/>
                </a:solidFill>
                <a:latin typeface="Roboto"/>
              </a:rPr>
              <a:t>монетарної</a:t>
            </a:r>
            <a:r>
              <a:rPr lang="ru-RU" sz="1700" b="1" u="sng" dirty="0">
                <a:solidFill>
                  <a:srgbClr val="000000"/>
                </a:solidFill>
                <a:latin typeface="Roboto"/>
              </a:rPr>
              <a:t> </a:t>
            </a:r>
            <a:r>
              <a:rPr lang="ru-RU" sz="1700" b="1" u="sng" dirty="0" err="1">
                <a:solidFill>
                  <a:srgbClr val="000000"/>
                </a:solidFill>
                <a:latin typeface="Roboto"/>
              </a:rPr>
              <a:t>політики</a:t>
            </a:r>
            <a:r>
              <a:rPr lang="ru-RU" sz="1700" b="1" u="sng" dirty="0">
                <a:solidFill>
                  <a:srgbClr val="000000"/>
                </a:solidFill>
                <a:latin typeface="Roboto"/>
              </a:rPr>
              <a:t> та </a:t>
            </a:r>
            <a:r>
              <a:rPr lang="ru-RU" sz="1700" b="1" u="sng" dirty="0" err="1">
                <a:solidFill>
                  <a:srgbClr val="000000"/>
                </a:solidFill>
                <a:latin typeface="Roboto"/>
              </a:rPr>
              <a:t>економічного</a:t>
            </a:r>
            <a:r>
              <a:rPr lang="ru-RU" sz="1700" b="1" u="sng" dirty="0">
                <a:solidFill>
                  <a:srgbClr val="000000"/>
                </a:solidFill>
                <a:latin typeface="Roboto"/>
              </a:rPr>
              <a:t> </a:t>
            </a:r>
            <a:r>
              <a:rPr lang="ru-RU" sz="1700" b="1" u="sng" dirty="0" err="1" smtClean="0">
                <a:solidFill>
                  <a:srgbClr val="000000"/>
                </a:solidFill>
                <a:latin typeface="Roboto"/>
              </a:rPr>
              <a:t>аналізу</a:t>
            </a:r>
            <a:r>
              <a:rPr lang="ru-RU" sz="1700" b="1" u="sng" dirty="0" smtClean="0">
                <a:solidFill>
                  <a:srgbClr val="000000"/>
                </a:solidFill>
                <a:latin typeface="Roboto"/>
              </a:rPr>
              <a:t> </a:t>
            </a:r>
            <a:r>
              <a:rPr lang="ru-RU" sz="1700" b="1" u="sng" dirty="0" err="1" smtClean="0">
                <a:solidFill>
                  <a:srgbClr val="000000"/>
                </a:solidFill>
                <a:latin typeface="Roboto"/>
              </a:rPr>
              <a:t>основні</a:t>
            </a:r>
            <a:r>
              <a:rPr lang="ru-RU" sz="1700" b="1" u="sng" dirty="0" smtClean="0">
                <a:solidFill>
                  <a:srgbClr val="000000"/>
                </a:solidFill>
                <a:latin typeface="Roboto"/>
              </a:rPr>
              <a:t> </a:t>
            </a:r>
            <a:r>
              <a:rPr lang="ru-RU" sz="1700" b="1" u="sng" dirty="0" err="1" smtClean="0">
                <a:solidFill>
                  <a:srgbClr val="000000"/>
                </a:solidFill>
                <a:latin typeface="Roboto"/>
              </a:rPr>
              <a:t>функції</a:t>
            </a:r>
            <a:r>
              <a:rPr lang="ru-RU" sz="1700" b="1" u="sng" dirty="0" smtClean="0">
                <a:solidFill>
                  <a:srgbClr val="000000"/>
                </a:solidFill>
                <a:latin typeface="Roboto"/>
              </a:rPr>
              <a:t>:</a:t>
            </a:r>
            <a:endParaRPr lang="ru-RU" sz="1700" b="1" u="sng" dirty="0">
              <a:solidFill>
                <a:srgbClr val="000000"/>
              </a:solidFill>
              <a:latin typeface="Roboto"/>
            </a:endParaRPr>
          </a:p>
          <a:p>
            <a:pPr fontAlgn="base">
              <a:buFont typeface="Arial" panose="020B0604020202020204" pitchFamily="34" charset="0"/>
              <a:buChar char="•"/>
            </a:pPr>
            <a:r>
              <a:rPr lang="ru-RU" sz="1700" dirty="0" err="1" smtClean="0">
                <a:solidFill>
                  <a:srgbClr val="000000"/>
                </a:solidFill>
                <a:latin typeface="Roboto"/>
              </a:rPr>
              <a:t>аналіз</a:t>
            </a:r>
            <a:r>
              <a:rPr lang="ru-RU" sz="1700" dirty="0" smtClean="0">
                <a:solidFill>
                  <a:srgbClr val="000000"/>
                </a:solidFill>
                <a:latin typeface="Roboto"/>
              </a:rPr>
              <a:t> </a:t>
            </a:r>
            <a:r>
              <a:rPr lang="ru-RU" sz="1700" dirty="0" err="1">
                <a:solidFill>
                  <a:srgbClr val="000000"/>
                </a:solidFill>
                <a:latin typeface="Roboto"/>
              </a:rPr>
              <a:t>державної</a:t>
            </a:r>
            <a:r>
              <a:rPr lang="ru-RU" sz="1700" dirty="0">
                <a:solidFill>
                  <a:srgbClr val="000000"/>
                </a:solidFill>
                <a:latin typeface="Roboto"/>
              </a:rPr>
              <a:t> </a:t>
            </a:r>
            <a:r>
              <a:rPr lang="ru-RU" sz="1700" dirty="0" err="1">
                <a:solidFill>
                  <a:srgbClr val="000000"/>
                </a:solidFill>
                <a:latin typeface="Roboto"/>
              </a:rPr>
              <a:t>економічної</a:t>
            </a:r>
            <a:r>
              <a:rPr lang="ru-RU" sz="1700" dirty="0">
                <a:solidFill>
                  <a:srgbClr val="000000"/>
                </a:solidFill>
                <a:latin typeface="Roboto"/>
              </a:rPr>
              <a:t> </a:t>
            </a:r>
            <a:r>
              <a:rPr lang="ru-RU" sz="1700" dirty="0" err="1">
                <a:solidFill>
                  <a:srgbClr val="000000"/>
                </a:solidFill>
                <a:latin typeface="Roboto"/>
              </a:rPr>
              <a:t>політики</a:t>
            </a:r>
            <a:r>
              <a:rPr lang="ru-RU" sz="1700" dirty="0">
                <a:solidFill>
                  <a:srgbClr val="000000"/>
                </a:solidFill>
                <a:latin typeface="Roboto"/>
              </a:rPr>
              <a:t>, </a:t>
            </a:r>
            <a:r>
              <a:rPr lang="ru-RU" sz="1700" dirty="0" err="1">
                <a:solidFill>
                  <a:srgbClr val="000000"/>
                </a:solidFill>
                <a:latin typeface="Roboto"/>
              </a:rPr>
              <a:t>розроблення</a:t>
            </a:r>
            <a:r>
              <a:rPr lang="ru-RU" sz="1700" dirty="0">
                <a:solidFill>
                  <a:srgbClr val="000000"/>
                </a:solidFill>
                <a:latin typeface="Roboto"/>
              </a:rPr>
              <a:t> </a:t>
            </a:r>
            <a:r>
              <a:rPr lang="ru-RU" sz="1700" dirty="0" err="1">
                <a:solidFill>
                  <a:srgbClr val="000000"/>
                </a:solidFill>
                <a:latin typeface="Roboto"/>
              </a:rPr>
              <a:t>пропозицій</a:t>
            </a:r>
            <a:r>
              <a:rPr lang="ru-RU" sz="1700" dirty="0">
                <a:solidFill>
                  <a:srgbClr val="000000"/>
                </a:solidFill>
                <a:latin typeface="Roboto"/>
              </a:rPr>
              <a:t> до </a:t>
            </a:r>
            <a:r>
              <a:rPr lang="ru-RU" sz="1700" dirty="0" err="1">
                <a:solidFill>
                  <a:srgbClr val="000000"/>
                </a:solidFill>
                <a:latin typeface="Roboto"/>
              </a:rPr>
              <a:t>стратегії</a:t>
            </a:r>
            <a:r>
              <a:rPr lang="ru-RU" sz="1700" dirty="0">
                <a:solidFill>
                  <a:srgbClr val="000000"/>
                </a:solidFill>
                <a:latin typeface="Roboto"/>
              </a:rPr>
              <a:t> </a:t>
            </a:r>
            <a:r>
              <a:rPr lang="ru-RU" sz="1700" dirty="0" err="1">
                <a:solidFill>
                  <a:srgbClr val="000000"/>
                </a:solidFill>
                <a:latin typeface="Roboto"/>
              </a:rPr>
              <a:t>монетарної</a:t>
            </a:r>
            <a:r>
              <a:rPr lang="ru-RU" sz="1700" dirty="0">
                <a:solidFill>
                  <a:srgbClr val="000000"/>
                </a:solidFill>
                <a:latin typeface="Roboto"/>
              </a:rPr>
              <a:t> </a:t>
            </a:r>
            <a:r>
              <a:rPr lang="ru-RU" sz="1700" dirty="0" err="1">
                <a:solidFill>
                  <a:srgbClr val="000000"/>
                </a:solidFill>
                <a:latin typeface="Roboto"/>
              </a:rPr>
              <a:t>політики</a:t>
            </a:r>
            <a:r>
              <a:rPr lang="ru-RU" sz="1700" dirty="0">
                <a:solidFill>
                  <a:srgbClr val="000000"/>
                </a:solidFill>
                <a:latin typeface="Roboto"/>
              </a:rPr>
              <a:t> та </a:t>
            </a:r>
            <a:r>
              <a:rPr lang="ru-RU" sz="1700" dirty="0" err="1">
                <a:solidFill>
                  <a:srgbClr val="000000"/>
                </a:solidFill>
                <a:latin typeface="Roboto"/>
              </a:rPr>
              <a:t>рішень</a:t>
            </a:r>
            <a:r>
              <a:rPr lang="ru-RU" sz="1700" dirty="0">
                <a:solidFill>
                  <a:srgbClr val="000000"/>
                </a:solidFill>
                <a:latin typeface="Roboto"/>
              </a:rPr>
              <a:t> </a:t>
            </a:r>
            <a:r>
              <a:rPr lang="ru-RU" sz="1700" dirty="0" err="1">
                <a:solidFill>
                  <a:srgbClr val="000000"/>
                </a:solidFill>
                <a:latin typeface="Roboto"/>
              </a:rPr>
              <a:t>щодо</a:t>
            </a:r>
            <a:r>
              <a:rPr lang="ru-RU" sz="1700" dirty="0">
                <a:solidFill>
                  <a:srgbClr val="000000"/>
                </a:solidFill>
                <a:latin typeface="Roboto"/>
              </a:rPr>
              <a:t> </a:t>
            </a:r>
            <a:r>
              <a:rPr lang="ru-RU" sz="1700" dirty="0" err="1">
                <a:solidFill>
                  <a:srgbClr val="000000"/>
                </a:solidFill>
                <a:latin typeface="Roboto"/>
              </a:rPr>
              <a:t>інструментів</a:t>
            </a:r>
            <a:r>
              <a:rPr lang="ru-RU" sz="1700" dirty="0">
                <a:solidFill>
                  <a:srgbClr val="000000"/>
                </a:solidFill>
                <a:latin typeface="Roboto"/>
              </a:rPr>
              <a:t> </a:t>
            </a:r>
            <a:r>
              <a:rPr lang="ru-RU" sz="1700" dirty="0" err="1">
                <a:solidFill>
                  <a:srgbClr val="000000"/>
                </a:solidFill>
                <a:latin typeface="Roboto"/>
              </a:rPr>
              <a:t>монетарної</a:t>
            </a:r>
            <a:r>
              <a:rPr lang="ru-RU" sz="1700" dirty="0">
                <a:solidFill>
                  <a:srgbClr val="000000"/>
                </a:solidFill>
                <a:latin typeface="Roboto"/>
              </a:rPr>
              <a:t> </a:t>
            </a:r>
            <a:r>
              <a:rPr lang="ru-RU" sz="1700" dirty="0" err="1">
                <a:solidFill>
                  <a:srgbClr val="000000"/>
                </a:solidFill>
                <a:latin typeface="Roboto"/>
              </a:rPr>
              <a:t>політики</a:t>
            </a:r>
            <a:r>
              <a:rPr lang="ru-RU" sz="1700" dirty="0">
                <a:solidFill>
                  <a:srgbClr val="000000"/>
                </a:solidFill>
                <a:latin typeface="Roboto"/>
              </a:rPr>
              <a:t>, </a:t>
            </a:r>
            <a:r>
              <a:rPr lang="ru-RU" sz="1700" dirty="0" err="1">
                <a:solidFill>
                  <a:srgbClr val="000000"/>
                </a:solidFill>
                <a:latin typeface="Roboto"/>
              </a:rPr>
              <a:t>що</a:t>
            </a:r>
            <a:r>
              <a:rPr lang="ru-RU" sz="1700" dirty="0">
                <a:solidFill>
                  <a:srgbClr val="000000"/>
                </a:solidFill>
                <a:latin typeface="Roboto"/>
              </a:rPr>
              <a:t> </a:t>
            </a:r>
            <a:r>
              <a:rPr lang="ru-RU" sz="1700" dirty="0" err="1">
                <a:solidFill>
                  <a:srgbClr val="000000"/>
                </a:solidFill>
                <a:latin typeface="Roboto"/>
              </a:rPr>
              <a:t>застосовуються</a:t>
            </a:r>
            <a:r>
              <a:rPr lang="ru-RU" sz="1700" dirty="0">
                <a:solidFill>
                  <a:srgbClr val="000000"/>
                </a:solidFill>
                <a:latin typeface="Roboto"/>
              </a:rPr>
              <a:t> НБУ;</a:t>
            </a:r>
          </a:p>
          <a:p>
            <a:pPr fontAlgn="base">
              <a:buFont typeface="Arial" panose="020B0604020202020204" pitchFamily="34" charset="0"/>
              <a:buChar char="•"/>
            </a:pPr>
            <a:r>
              <a:rPr lang="ru-RU" sz="1700" dirty="0" err="1">
                <a:solidFill>
                  <a:srgbClr val="000000"/>
                </a:solidFill>
                <a:latin typeface="Roboto"/>
              </a:rPr>
              <a:t>організаційне</a:t>
            </a:r>
            <a:r>
              <a:rPr lang="ru-RU" sz="1700" dirty="0">
                <a:solidFill>
                  <a:srgbClr val="000000"/>
                </a:solidFill>
                <a:latin typeface="Roboto"/>
              </a:rPr>
              <a:t> та </a:t>
            </a:r>
            <a:r>
              <a:rPr lang="ru-RU" sz="1700" dirty="0" err="1">
                <a:solidFill>
                  <a:srgbClr val="000000"/>
                </a:solidFill>
                <a:latin typeface="Roboto"/>
              </a:rPr>
              <a:t>інформаційно-аналітичне</a:t>
            </a:r>
            <a:r>
              <a:rPr lang="ru-RU" sz="1700" dirty="0">
                <a:solidFill>
                  <a:srgbClr val="000000"/>
                </a:solidFill>
                <a:latin typeface="Roboto"/>
              </a:rPr>
              <a:t> </a:t>
            </a:r>
            <a:r>
              <a:rPr lang="ru-RU" sz="1700" dirty="0" err="1">
                <a:solidFill>
                  <a:srgbClr val="000000"/>
                </a:solidFill>
                <a:latin typeface="Roboto"/>
              </a:rPr>
              <a:t>забезпечення</a:t>
            </a:r>
            <a:r>
              <a:rPr lang="ru-RU" sz="1700" dirty="0">
                <a:solidFill>
                  <a:srgbClr val="000000"/>
                </a:solidFill>
                <a:latin typeface="Roboto"/>
              </a:rPr>
              <a:t> </a:t>
            </a:r>
            <a:r>
              <a:rPr lang="ru-RU" sz="1700" dirty="0" err="1">
                <a:solidFill>
                  <a:srgbClr val="000000"/>
                </a:solidFill>
                <a:latin typeface="Roboto"/>
              </a:rPr>
              <a:t>діяльності</a:t>
            </a:r>
            <a:r>
              <a:rPr lang="ru-RU" sz="1700" dirty="0">
                <a:solidFill>
                  <a:srgbClr val="000000"/>
                </a:solidFill>
                <a:latin typeface="Roboto"/>
              </a:rPr>
              <a:t> </a:t>
            </a:r>
            <a:r>
              <a:rPr lang="ru-RU" sz="1700" dirty="0" err="1">
                <a:solidFill>
                  <a:srgbClr val="000000"/>
                </a:solidFill>
                <a:latin typeface="Roboto"/>
              </a:rPr>
              <a:t>Комітету</a:t>
            </a:r>
            <a:r>
              <a:rPr lang="ru-RU" sz="1700" dirty="0">
                <a:solidFill>
                  <a:srgbClr val="000000"/>
                </a:solidFill>
                <a:latin typeface="Roboto"/>
              </a:rPr>
              <a:t> з </a:t>
            </a:r>
            <a:r>
              <a:rPr lang="ru-RU" sz="1700" dirty="0" err="1">
                <a:solidFill>
                  <a:srgbClr val="000000"/>
                </a:solidFill>
                <a:latin typeface="Roboto"/>
              </a:rPr>
              <a:t>монетарної</a:t>
            </a:r>
            <a:r>
              <a:rPr lang="ru-RU" sz="1700" dirty="0">
                <a:solidFill>
                  <a:srgbClr val="000000"/>
                </a:solidFill>
                <a:latin typeface="Roboto"/>
              </a:rPr>
              <a:t> </a:t>
            </a:r>
            <a:r>
              <a:rPr lang="ru-RU" sz="1700" dirty="0" err="1">
                <a:solidFill>
                  <a:srgbClr val="000000"/>
                </a:solidFill>
                <a:latin typeface="Roboto"/>
              </a:rPr>
              <a:t>політики</a:t>
            </a:r>
            <a:r>
              <a:rPr lang="ru-RU" sz="1700" dirty="0">
                <a:solidFill>
                  <a:srgbClr val="000000"/>
                </a:solidFill>
                <a:latin typeface="Roboto"/>
              </a:rPr>
              <a:t>;</a:t>
            </a:r>
          </a:p>
          <a:p>
            <a:pPr fontAlgn="base">
              <a:buFont typeface="Arial" panose="020B0604020202020204" pitchFamily="34" charset="0"/>
              <a:buChar char="•"/>
            </a:pPr>
            <a:r>
              <a:rPr lang="ru-RU" sz="1700" dirty="0" err="1">
                <a:solidFill>
                  <a:srgbClr val="000000"/>
                </a:solidFill>
                <a:latin typeface="Roboto"/>
              </a:rPr>
              <a:t>аналіз</a:t>
            </a:r>
            <a:r>
              <a:rPr lang="ru-RU" sz="1700" dirty="0">
                <a:solidFill>
                  <a:srgbClr val="000000"/>
                </a:solidFill>
                <a:latin typeface="Roboto"/>
              </a:rPr>
              <a:t> </a:t>
            </a:r>
            <a:r>
              <a:rPr lang="ru-RU" sz="1700" dirty="0" err="1">
                <a:solidFill>
                  <a:srgbClr val="000000"/>
                </a:solidFill>
                <a:latin typeface="Roboto"/>
              </a:rPr>
              <a:t>розвитку</a:t>
            </a:r>
            <a:r>
              <a:rPr lang="ru-RU" sz="1700" dirty="0">
                <a:solidFill>
                  <a:srgbClr val="000000"/>
                </a:solidFill>
                <a:latin typeface="Roboto"/>
              </a:rPr>
              <a:t> монетарного, реального, </a:t>
            </a:r>
            <a:r>
              <a:rPr lang="ru-RU" sz="1700" dirty="0" err="1">
                <a:solidFill>
                  <a:srgbClr val="000000"/>
                </a:solidFill>
                <a:latin typeface="Roboto"/>
              </a:rPr>
              <a:t>фіскального</a:t>
            </a:r>
            <a:r>
              <a:rPr lang="ru-RU" sz="1700" dirty="0">
                <a:solidFill>
                  <a:srgbClr val="000000"/>
                </a:solidFill>
                <a:latin typeface="Roboto"/>
              </a:rPr>
              <a:t>, </a:t>
            </a:r>
            <a:r>
              <a:rPr lang="ru-RU" sz="1700" dirty="0" err="1">
                <a:solidFill>
                  <a:srgbClr val="000000"/>
                </a:solidFill>
                <a:latin typeface="Roboto"/>
              </a:rPr>
              <a:t>зовнішнього</a:t>
            </a:r>
            <a:r>
              <a:rPr lang="ru-RU" sz="1700" dirty="0">
                <a:solidFill>
                  <a:srgbClr val="000000"/>
                </a:solidFill>
                <a:latin typeface="Roboto"/>
              </a:rPr>
              <a:t> </a:t>
            </a:r>
            <a:r>
              <a:rPr lang="ru-RU" sz="1700" dirty="0" err="1">
                <a:solidFill>
                  <a:srgbClr val="000000"/>
                </a:solidFill>
                <a:latin typeface="Roboto"/>
              </a:rPr>
              <a:t>секторів</a:t>
            </a:r>
            <a:r>
              <a:rPr lang="ru-RU" sz="1700" dirty="0">
                <a:solidFill>
                  <a:srgbClr val="000000"/>
                </a:solidFill>
                <a:latin typeface="Roboto"/>
              </a:rPr>
              <a:t> </a:t>
            </a:r>
            <a:r>
              <a:rPr lang="ru-RU" sz="1700" dirty="0" err="1">
                <a:solidFill>
                  <a:srgbClr val="000000"/>
                </a:solidFill>
                <a:latin typeface="Roboto"/>
              </a:rPr>
              <a:t>економіки</a:t>
            </a:r>
            <a:r>
              <a:rPr lang="ru-RU" sz="1700" dirty="0">
                <a:solidFill>
                  <a:srgbClr val="000000"/>
                </a:solidFill>
                <a:latin typeface="Roboto"/>
              </a:rPr>
              <a:t> </a:t>
            </a:r>
            <a:r>
              <a:rPr lang="ru-RU" sz="1700" dirty="0" err="1">
                <a:solidFill>
                  <a:srgbClr val="000000"/>
                </a:solidFill>
                <a:latin typeface="Roboto"/>
              </a:rPr>
              <a:t>України</a:t>
            </a:r>
            <a:r>
              <a:rPr lang="ru-RU" sz="1700" dirty="0">
                <a:solidFill>
                  <a:srgbClr val="000000"/>
                </a:solidFill>
                <a:latin typeface="Roboto"/>
              </a:rPr>
              <a:t> та </a:t>
            </a:r>
            <a:r>
              <a:rPr lang="ru-RU" sz="1700" dirty="0" err="1">
                <a:solidFill>
                  <a:srgbClr val="000000"/>
                </a:solidFill>
                <a:latin typeface="Roboto"/>
              </a:rPr>
              <a:t>міжнародної</a:t>
            </a:r>
            <a:r>
              <a:rPr lang="ru-RU" sz="1700" dirty="0">
                <a:solidFill>
                  <a:srgbClr val="000000"/>
                </a:solidFill>
                <a:latin typeface="Roboto"/>
              </a:rPr>
              <a:t> </a:t>
            </a:r>
            <a:r>
              <a:rPr lang="ru-RU" sz="1700" dirty="0" err="1">
                <a:solidFill>
                  <a:srgbClr val="000000"/>
                </a:solidFill>
                <a:latin typeface="Roboto"/>
              </a:rPr>
              <a:t>економіки</a:t>
            </a:r>
            <a:r>
              <a:rPr lang="ru-RU" sz="1700" dirty="0">
                <a:solidFill>
                  <a:srgbClr val="000000"/>
                </a:solidFill>
                <a:latin typeface="Roboto"/>
              </a:rPr>
              <a:t>;</a:t>
            </a:r>
          </a:p>
          <a:p>
            <a:pPr fontAlgn="base">
              <a:buFont typeface="Arial" panose="020B0604020202020204" pitchFamily="34" charset="0"/>
              <a:buChar char="•"/>
            </a:pPr>
            <a:r>
              <a:rPr lang="ru-RU" sz="1700" dirty="0" err="1">
                <a:solidFill>
                  <a:srgbClr val="000000"/>
                </a:solidFill>
                <a:latin typeface="Roboto"/>
              </a:rPr>
              <a:t>підготовка</a:t>
            </a:r>
            <a:r>
              <a:rPr lang="ru-RU" sz="1700" dirty="0">
                <a:solidFill>
                  <a:srgbClr val="000000"/>
                </a:solidFill>
                <a:latin typeface="Roboto"/>
              </a:rPr>
              <a:t> </a:t>
            </a:r>
            <a:r>
              <a:rPr lang="ru-RU" sz="1700" dirty="0" err="1">
                <a:solidFill>
                  <a:srgbClr val="000000"/>
                </a:solidFill>
                <a:latin typeface="Roboto"/>
              </a:rPr>
              <a:t>макроекономічного</a:t>
            </a:r>
            <a:r>
              <a:rPr lang="ru-RU" sz="1700" dirty="0">
                <a:solidFill>
                  <a:srgbClr val="000000"/>
                </a:solidFill>
                <a:latin typeface="Roboto"/>
              </a:rPr>
              <a:t> прогнозу за </a:t>
            </a:r>
            <a:r>
              <a:rPr lang="ru-RU" sz="1700" dirty="0" err="1">
                <a:solidFill>
                  <a:srgbClr val="000000"/>
                </a:solidFill>
                <a:latin typeface="Roboto"/>
              </a:rPr>
              <a:t>основними</a:t>
            </a:r>
            <a:r>
              <a:rPr lang="ru-RU" sz="1700" dirty="0">
                <a:solidFill>
                  <a:srgbClr val="000000"/>
                </a:solidFill>
                <a:latin typeface="Roboto"/>
              </a:rPr>
              <a:t> секторами </a:t>
            </a:r>
            <a:r>
              <a:rPr lang="ru-RU" sz="1700" dirty="0" err="1">
                <a:solidFill>
                  <a:srgbClr val="000000"/>
                </a:solidFill>
                <a:latin typeface="Roboto"/>
              </a:rPr>
              <a:t>економіки</a:t>
            </a:r>
            <a:r>
              <a:rPr lang="ru-RU" sz="1700" dirty="0">
                <a:solidFill>
                  <a:srgbClr val="000000"/>
                </a:solidFill>
                <a:latin typeface="Roboto"/>
              </a:rPr>
              <a:t> </a:t>
            </a:r>
            <a:r>
              <a:rPr lang="ru-RU" sz="1700" dirty="0" err="1">
                <a:solidFill>
                  <a:srgbClr val="000000"/>
                </a:solidFill>
                <a:latin typeface="Roboto"/>
              </a:rPr>
              <a:t>України</a:t>
            </a:r>
            <a:r>
              <a:rPr lang="ru-RU" sz="1700" dirty="0">
                <a:solidFill>
                  <a:srgbClr val="000000"/>
                </a:solidFill>
                <a:latin typeface="Roboto"/>
              </a:rPr>
              <a:t>, </a:t>
            </a:r>
            <a:r>
              <a:rPr lang="ru-RU" sz="1700" dirty="0" err="1">
                <a:solidFill>
                  <a:srgbClr val="000000"/>
                </a:solidFill>
                <a:latin typeface="Roboto"/>
              </a:rPr>
              <a:t>розроблення</a:t>
            </a:r>
            <a:r>
              <a:rPr lang="ru-RU" sz="1700" dirty="0">
                <a:solidFill>
                  <a:srgbClr val="000000"/>
                </a:solidFill>
                <a:latin typeface="Roboto"/>
              </a:rPr>
              <a:t> та </a:t>
            </a:r>
            <a:r>
              <a:rPr lang="ru-RU" sz="1700" dirty="0" err="1">
                <a:solidFill>
                  <a:srgbClr val="000000"/>
                </a:solidFill>
                <a:latin typeface="Roboto"/>
              </a:rPr>
              <a:t>супроводження</a:t>
            </a:r>
            <a:r>
              <a:rPr lang="ru-RU" sz="1700" dirty="0">
                <a:solidFill>
                  <a:srgbClr val="000000"/>
                </a:solidFill>
                <a:latin typeface="Roboto"/>
              </a:rPr>
              <a:t> </a:t>
            </a:r>
            <a:r>
              <a:rPr lang="ru-RU" sz="1700" dirty="0" err="1">
                <a:solidFill>
                  <a:srgbClr val="000000"/>
                </a:solidFill>
                <a:latin typeface="Roboto"/>
              </a:rPr>
              <a:t>системи</a:t>
            </a:r>
            <a:r>
              <a:rPr lang="ru-RU" sz="1700" dirty="0">
                <a:solidFill>
                  <a:srgbClr val="000000"/>
                </a:solidFill>
                <a:latin typeface="Roboto"/>
              </a:rPr>
              <a:t> </a:t>
            </a:r>
            <a:r>
              <a:rPr lang="ru-RU" sz="1700" dirty="0" err="1">
                <a:solidFill>
                  <a:srgbClr val="000000"/>
                </a:solidFill>
                <a:latin typeface="Roboto"/>
              </a:rPr>
              <a:t>прогнозних</a:t>
            </a:r>
            <a:r>
              <a:rPr lang="ru-RU" sz="1700" dirty="0">
                <a:solidFill>
                  <a:srgbClr val="000000"/>
                </a:solidFill>
                <a:latin typeface="Roboto"/>
              </a:rPr>
              <a:t> моделей;</a:t>
            </a:r>
          </a:p>
          <a:p>
            <a:pPr fontAlgn="base">
              <a:buFont typeface="Arial" panose="020B0604020202020204" pitchFamily="34" charset="0"/>
              <a:buChar char="•"/>
            </a:pPr>
            <a:r>
              <a:rPr lang="ru-RU" sz="1700" dirty="0" err="1">
                <a:solidFill>
                  <a:srgbClr val="000000"/>
                </a:solidFill>
                <a:latin typeface="Roboto"/>
              </a:rPr>
              <a:t>організація</a:t>
            </a:r>
            <a:r>
              <a:rPr lang="ru-RU" sz="1700" dirty="0">
                <a:solidFill>
                  <a:srgbClr val="000000"/>
                </a:solidFill>
                <a:latin typeface="Roboto"/>
              </a:rPr>
              <a:t> та </a:t>
            </a:r>
            <a:r>
              <a:rPr lang="ru-RU" sz="1700" dirty="0" err="1">
                <a:solidFill>
                  <a:srgbClr val="000000"/>
                </a:solidFill>
                <a:latin typeface="Roboto"/>
              </a:rPr>
              <a:t>координація</a:t>
            </a:r>
            <a:r>
              <a:rPr lang="ru-RU" sz="1700" dirty="0">
                <a:solidFill>
                  <a:srgbClr val="000000"/>
                </a:solidFill>
                <a:latin typeface="Roboto"/>
              </a:rPr>
              <a:t> </a:t>
            </a:r>
            <a:r>
              <a:rPr lang="ru-RU" sz="1700" dirty="0" err="1">
                <a:solidFill>
                  <a:srgbClr val="000000"/>
                </a:solidFill>
                <a:latin typeface="Roboto"/>
              </a:rPr>
              <a:t>дослідницьких</a:t>
            </a:r>
            <a:r>
              <a:rPr lang="ru-RU" sz="1700" dirty="0">
                <a:solidFill>
                  <a:srgbClr val="000000"/>
                </a:solidFill>
                <a:latin typeface="Roboto"/>
              </a:rPr>
              <a:t> </a:t>
            </a:r>
            <a:r>
              <a:rPr lang="ru-RU" sz="1700" dirty="0" err="1">
                <a:solidFill>
                  <a:srgbClr val="000000"/>
                </a:solidFill>
                <a:latin typeface="Roboto"/>
              </a:rPr>
              <a:t>робіт</a:t>
            </a:r>
            <a:r>
              <a:rPr lang="ru-RU" sz="1700" dirty="0">
                <a:solidFill>
                  <a:srgbClr val="000000"/>
                </a:solidFill>
                <a:latin typeface="Roboto"/>
              </a:rPr>
              <a:t> у НБУ, </a:t>
            </a:r>
            <a:r>
              <a:rPr lang="ru-RU" sz="1700" dirty="0" err="1">
                <a:solidFill>
                  <a:srgbClr val="000000"/>
                </a:solidFill>
                <a:latin typeface="Roboto"/>
              </a:rPr>
              <a:t>здійснення</a:t>
            </a:r>
            <a:r>
              <a:rPr lang="ru-RU" sz="1700" dirty="0">
                <a:solidFill>
                  <a:srgbClr val="000000"/>
                </a:solidFill>
                <a:latin typeface="Roboto"/>
              </a:rPr>
              <a:t> </a:t>
            </a:r>
            <a:r>
              <a:rPr lang="ru-RU" sz="1700" dirty="0" err="1">
                <a:solidFill>
                  <a:srgbClr val="000000"/>
                </a:solidFill>
                <a:latin typeface="Roboto"/>
              </a:rPr>
              <a:t>фундаментальних</a:t>
            </a:r>
            <a:r>
              <a:rPr lang="ru-RU" sz="1700" dirty="0">
                <a:solidFill>
                  <a:srgbClr val="000000"/>
                </a:solidFill>
                <a:latin typeface="Roboto"/>
              </a:rPr>
              <a:t> і </a:t>
            </a:r>
            <a:r>
              <a:rPr lang="ru-RU" sz="1700" dirty="0" err="1">
                <a:solidFill>
                  <a:srgbClr val="000000"/>
                </a:solidFill>
                <a:latin typeface="Roboto"/>
              </a:rPr>
              <a:t>прикладних</a:t>
            </a:r>
            <a:r>
              <a:rPr lang="ru-RU" sz="1700" dirty="0">
                <a:solidFill>
                  <a:srgbClr val="000000"/>
                </a:solidFill>
                <a:latin typeface="Roboto"/>
              </a:rPr>
              <a:t> </a:t>
            </a:r>
            <a:r>
              <a:rPr lang="ru-RU" sz="1700" dirty="0" err="1">
                <a:solidFill>
                  <a:srgbClr val="000000"/>
                </a:solidFill>
                <a:latin typeface="Roboto"/>
              </a:rPr>
              <a:t>досліджень</a:t>
            </a:r>
            <a:r>
              <a:rPr lang="ru-RU" sz="1700" dirty="0">
                <a:solidFill>
                  <a:srgbClr val="000000"/>
                </a:solidFill>
                <a:latin typeface="Roboto"/>
              </a:rPr>
              <a:t> у </a:t>
            </a:r>
            <a:r>
              <a:rPr lang="ru-RU" sz="1700" dirty="0" err="1">
                <a:solidFill>
                  <a:srgbClr val="000000"/>
                </a:solidFill>
                <a:latin typeface="Roboto"/>
              </a:rPr>
              <a:t>сфері</a:t>
            </a:r>
            <a:r>
              <a:rPr lang="ru-RU" sz="1700" dirty="0">
                <a:solidFill>
                  <a:srgbClr val="000000"/>
                </a:solidFill>
                <a:latin typeface="Roboto"/>
              </a:rPr>
              <a:t> </a:t>
            </a:r>
            <a:r>
              <a:rPr lang="ru-RU" sz="1700" dirty="0" err="1">
                <a:solidFill>
                  <a:srgbClr val="000000"/>
                </a:solidFill>
                <a:latin typeface="Roboto"/>
              </a:rPr>
              <a:t>монетарної</a:t>
            </a:r>
            <a:r>
              <a:rPr lang="ru-RU" sz="1700" dirty="0">
                <a:solidFill>
                  <a:srgbClr val="000000"/>
                </a:solidFill>
                <a:latin typeface="Roboto"/>
              </a:rPr>
              <a:t> </a:t>
            </a:r>
            <a:r>
              <a:rPr lang="ru-RU" sz="1700" dirty="0" err="1">
                <a:solidFill>
                  <a:srgbClr val="000000"/>
                </a:solidFill>
                <a:latin typeface="Roboto"/>
              </a:rPr>
              <a:t>політики</a:t>
            </a:r>
            <a:r>
              <a:rPr lang="ru-RU" sz="1700" dirty="0">
                <a:solidFill>
                  <a:srgbClr val="000000"/>
                </a:solidFill>
                <a:latin typeface="Roboto"/>
              </a:rPr>
              <a:t>, </a:t>
            </a:r>
            <a:r>
              <a:rPr lang="ru-RU" sz="1700" dirty="0" err="1">
                <a:solidFill>
                  <a:srgbClr val="000000"/>
                </a:solidFill>
                <a:latin typeface="Roboto"/>
              </a:rPr>
              <a:t>макроекономічного</a:t>
            </a:r>
            <a:r>
              <a:rPr lang="ru-RU" sz="1700" dirty="0">
                <a:solidFill>
                  <a:srgbClr val="000000"/>
                </a:solidFill>
                <a:latin typeface="Roboto"/>
              </a:rPr>
              <a:t> </a:t>
            </a:r>
            <a:r>
              <a:rPr lang="ru-RU" sz="1700" dirty="0" err="1">
                <a:solidFill>
                  <a:srgbClr val="000000"/>
                </a:solidFill>
                <a:latin typeface="Roboto"/>
              </a:rPr>
              <a:t>розвитку</a:t>
            </a:r>
            <a:r>
              <a:rPr lang="ru-RU" sz="1700" dirty="0">
                <a:solidFill>
                  <a:srgbClr val="000000"/>
                </a:solidFill>
                <a:latin typeface="Roboto"/>
              </a:rPr>
              <a:t>, </a:t>
            </a:r>
            <a:r>
              <a:rPr lang="ru-RU" sz="1700" dirty="0" err="1">
                <a:solidFill>
                  <a:srgbClr val="000000"/>
                </a:solidFill>
                <a:latin typeface="Roboto"/>
              </a:rPr>
              <a:t>методів</a:t>
            </a:r>
            <a:r>
              <a:rPr lang="ru-RU" sz="1700" dirty="0">
                <a:solidFill>
                  <a:srgbClr val="000000"/>
                </a:solidFill>
                <a:latin typeface="Roboto"/>
              </a:rPr>
              <a:t> </a:t>
            </a:r>
            <a:r>
              <a:rPr lang="ru-RU" sz="1700" dirty="0" err="1">
                <a:solidFill>
                  <a:srgbClr val="000000"/>
                </a:solidFill>
                <a:latin typeface="Roboto"/>
              </a:rPr>
              <a:t>моделювання</a:t>
            </a:r>
            <a:r>
              <a:rPr lang="ru-RU" sz="1700" dirty="0">
                <a:solidFill>
                  <a:srgbClr val="000000"/>
                </a:solidFill>
                <a:latin typeface="Roboto"/>
              </a:rPr>
              <a:t> та </a:t>
            </a:r>
            <a:r>
              <a:rPr lang="ru-RU" sz="1700" dirty="0" err="1">
                <a:solidFill>
                  <a:srgbClr val="000000"/>
                </a:solidFill>
                <a:latin typeface="Roboto"/>
              </a:rPr>
              <a:t>прогнозування</a:t>
            </a:r>
            <a:r>
              <a:rPr lang="ru-RU" sz="1700" dirty="0">
                <a:solidFill>
                  <a:srgbClr val="000000"/>
                </a:solidFill>
                <a:latin typeface="Roboto"/>
              </a:rPr>
              <a:t> </a:t>
            </a:r>
            <a:r>
              <a:rPr lang="ru-RU" sz="1700" dirty="0" err="1">
                <a:solidFill>
                  <a:srgbClr val="000000"/>
                </a:solidFill>
                <a:latin typeface="Roboto"/>
              </a:rPr>
              <a:t>тощо</a:t>
            </a:r>
            <a:r>
              <a:rPr lang="ru-RU" sz="1700" dirty="0">
                <a:solidFill>
                  <a:srgbClr val="000000"/>
                </a:solidFill>
                <a:latin typeface="Roboto"/>
              </a:rPr>
              <a:t>.</a:t>
            </a:r>
            <a:endParaRPr lang="ru-RU" sz="1700" b="0" i="0" dirty="0">
              <a:solidFill>
                <a:srgbClr val="000000"/>
              </a:solidFill>
              <a:effectLst/>
              <a:latin typeface="Roboto"/>
            </a:endParaRPr>
          </a:p>
        </p:txBody>
      </p:sp>
      <p:sp>
        <p:nvSpPr>
          <p:cNvPr id="5" name="Прямоугольник 4"/>
          <p:cNvSpPr/>
          <p:nvPr/>
        </p:nvSpPr>
        <p:spPr>
          <a:xfrm>
            <a:off x="3012462" y="3608305"/>
            <a:ext cx="8970271" cy="2970044"/>
          </a:xfrm>
          <a:prstGeom prst="rect">
            <a:avLst/>
          </a:prstGeom>
        </p:spPr>
        <p:txBody>
          <a:bodyPr wrap="square">
            <a:spAutoFit/>
          </a:bodyPr>
          <a:lstStyle/>
          <a:p>
            <a:pPr fontAlgn="base"/>
            <a:r>
              <a:rPr lang="ru-RU" sz="1700" b="1" u="sng" dirty="0">
                <a:solidFill>
                  <a:srgbClr val="000000"/>
                </a:solidFill>
                <a:latin typeface="Roboto"/>
              </a:rPr>
              <a:t>Департамент статистики та </a:t>
            </a:r>
            <a:r>
              <a:rPr lang="ru-RU" sz="1700" b="1" u="sng" dirty="0" err="1" smtClean="0">
                <a:solidFill>
                  <a:srgbClr val="000000"/>
                </a:solidFill>
                <a:latin typeface="Roboto"/>
              </a:rPr>
              <a:t>звітності</a:t>
            </a:r>
            <a:r>
              <a:rPr lang="ru-RU" sz="1700" b="1" u="sng" dirty="0" smtClean="0">
                <a:solidFill>
                  <a:srgbClr val="000000"/>
                </a:solidFill>
                <a:latin typeface="Roboto"/>
              </a:rPr>
              <a:t> </a:t>
            </a:r>
            <a:r>
              <a:rPr lang="ru-RU" sz="1700" b="1" u="sng" dirty="0" err="1" smtClean="0">
                <a:solidFill>
                  <a:srgbClr val="000000"/>
                </a:solidFill>
                <a:latin typeface="Roboto"/>
              </a:rPr>
              <a:t>основні</a:t>
            </a:r>
            <a:r>
              <a:rPr lang="ru-RU" sz="1700" b="1" u="sng" dirty="0" smtClean="0">
                <a:solidFill>
                  <a:srgbClr val="000000"/>
                </a:solidFill>
                <a:latin typeface="Roboto"/>
              </a:rPr>
              <a:t> </a:t>
            </a:r>
            <a:r>
              <a:rPr lang="ru-RU" sz="1700" b="1" u="sng" dirty="0" err="1">
                <a:solidFill>
                  <a:srgbClr val="000000"/>
                </a:solidFill>
                <a:latin typeface="Roboto"/>
              </a:rPr>
              <a:t>функції</a:t>
            </a:r>
            <a:r>
              <a:rPr lang="ru-RU" sz="1700" b="1" u="sng" dirty="0">
                <a:solidFill>
                  <a:srgbClr val="000000"/>
                </a:solidFill>
                <a:latin typeface="Roboto"/>
              </a:rPr>
              <a:t>:</a:t>
            </a:r>
          </a:p>
          <a:p>
            <a:pPr fontAlgn="base">
              <a:buFont typeface="Arial" panose="020B0604020202020204" pitchFamily="34" charset="0"/>
              <a:buChar char="•"/>
            </a:pPr>
            <a:r>
              <a:rPr lang="ru-RU" sz="1700" dirty="0" err="1" smtClean="0">
                <a:solidFill>
                  <a:srgbClr val="000000"/>
                </a:solidFill>
                <a:latin typeface="Roboto"/>
              </a:rPr>
              <a:t>методологічне</a:t>
            </a:r>
            <a:r>
              <a:rPr lang="ru-RU" sz="1700" dirty="0" smtClean="0">
                <a:solidFill>
                  <a:srgbClr val="000000"/>
                </a:solidFill>
                <a:latin typeface="Roboto"/>
              </a:rPr>
              <a:t> </a:t>
            </a:r>
            <a:r>
              <a:rPr lang="ru-RU" sz="1700" dirty="0" err="1">
                <a:solidFill>
                  <a:srgbClr val="000000"/>
                </a:solidFill>
                <a:latin typeface="Roboto"/>
              </a:rPr>
              <a:t>забезпечення</a:t>
            </a:r>
            <a:r>
              <a:rPr lang="ru-RU" sz="1700" dirty="0">
                <a:solidFill>
                  <a:srgbClr val="000000"/>
                </a:solidFill>
                <a:latin typeface="Roboto"/>
              </a:rPr>
              <a:t>, </a:t>
            </a:r>
            <a:r>
              <a:rPr lang="ru-RU" sz="1700" dirty="0" err="1">
                <a:solidFill>
                  <a:srgbClr val="000000"/>
                </a:solidFill>
                <a:latin typeface="Roboto"/>
              </a:rPr>
              <a:t>складання</a:t>
            </a:r>
            <a:r>
              <a:rPr lang="ru-RU" sz="1700" dirty="0">
                <a:solidFill>
                  <a:srgbClr val="000000"/>
                </a:solidFill>
                <a:latin typeface="Roboto"/>
              </a:rPr>
              <a:t> та </a:t>
            </a:r>
            <a:r>
              <a:rPr lang="ru-RU" sz="1700" dirty="0" err="1">
                <a:solidFill>
                  <a:srgbClr val="000000"/>
                </a:solidFill>
                <a:latin typeface="Roboto"/>
              </a:rPr>
              <a:t>поширення</a:t>
            </a:r>
            <a:r>
              <a:rPr lang="ru-RU" sz="1700" dirty="0">
                <a:solidFill>
                  <a:srgbClr val="000000"/>
                </a:solidFill>
                <a:latin typeface="Roboto"/>
              </a:rPr>
              <a:t> </a:t>
            </a:r>
            <a:r>
              <a:rPr lang="ru-RU" sz="1700" dirty="0" err="1">
                <a:solidFill>
                  <a:srgbClr val="000000"/>
                </a:solidFill>
                <a:latin typeface="Roboto"/>
              </a:rPr>
              <a:t>якісних</a:t>
            </a:r>
            <a:r>
              <a:rPr lang="ru-RU" sz="1700" dirty="0">
                <a:solidFill>
                  <a:srgbClr val="000000"/>
                </a:solidFill>
                <a:latin typeface="Roboto"/>
              </a:rPr>
              <a:t> і </a:t>
            </a:r>
            <a:r>
              <a:rPr lang="ru-RU" sz="1700" dirty="0" err="1">
                <a:solidFill>
                  <a:srgbClr val="000000"/>
                </a:solidFill>
                <a:latin typeface="Roboto"/>
              </a:rPr>
              <a:t>своєчасних</a:t>
            </a:r>
            <a:r>
              <a:rPr lang="ru-RU" sz="1700" dirty="0">
                <a:solidFill>
                  <a:srgbClr val="000000"/>
                </a:solidFill>
                <a:latin typeface="Roboto"/>
              </a:rPr>
              <a:t> </a:t>
            </a:r>
            <a:r>
              <a:rPr lang="ru-RU" sz="1700" dirty="0" err="1">
                <a:solidFill>
                  <a:srgbClr val="000000"/>
                </a:solidFill>
                <a:latin typeface="Roboto"/>
              </a:rPr>
              <a:t>даних</a:t>
            </a:r>
            <a:r>
              <a:rPr lang="ru-RU" sz="1700" dirty="0">
                <a:solidFill>
                  <a:srgbClr val="000000"/>
                </a:solidFill>
                <a:latin typeface="Roboto"/>
              </a:rPr>
              <a:t> статистики </a:t>
            </a:r>
            <a:r>
              <a:rPr lang="ru-RU" sz="1700" dirty="0" err="1">
                <a:solidFill>
                  <a:srgbClr val="000000"/>
                </a:solidFill>
                <a:latin typeface="Roboto"/>
              </a:rPr>
              <a:t>фінансового</a:t>
            </a:r>
            <a:r>
              <a:rPr lang="ru-RU" sz="1700" dirty="0">
                <a:solidFill>
                  <a:srgbClr val="000000"/>
                </a:solidFill>
                <a:latin typeface="Roboto"/>
              </a:rPr>
              <a:t> сектору, статистики </a:t>
            </a:r>
            <a:r>
              <a:rPr lang="ru-RU" sz="1700" dirty="0" err="1">
                <a:solidFill>
                  <a:srgbClr val="000000"/>
                </a:solidFill>
                <a:latin typeface="Roboto"/>
              </a:rPr>
              <a:t>зовнішнього</a:t>
            </a:r>
            <a:r>
              <a:rPr lang="ru-RU" sz="1700" dirty="0">
                <a:solidFill>
                  <a:srgbClr val="000000"/>
                </a:solidFill>
                <a:latin typeface="Roboto"/>
              </a:rPr>
              <a:t> сектору, </a:t>
            </a:r>
            <a:r>
              <a:rPr lang="ru-RU" sz="1700" dirty="0" err="1">
                <a:solidFill>
                  <a:srgbClr val="000000"/>
                </a:solidFill>
                <a:latin typeface="Roboto"/>
              </a:rPr>
              <a:t>іншої</a:t>
            </a:r>
            <a:r>
              <a:rPr lang="ru-RU" sz="1700" dirty="0">
                <a:solidFill>
                  <a:srgbClr val="000000"/>
                </a:solidFill>
                <a:latin typeface="Roboto"/>
              </a:rPr>
              <a:t> </a:t>
            </a:r>
            <a:r>
              <a:rPr lang="ru-RU" sz="1700" dirty="0" err="1">
                <a:solidFill>
                  <a:srgbClr val="000000"/>
                </a:solidFill>
                <a:latin typeface="Roboto"/>
              </a:rPr>
              <a:t>статистичної</a:t>
            </a:r>
            <a:r>
              <a:rPr lang="ru-RU" sz="1700" dirty="0">
                <a:solidFill>
                  <a:srgbClr val="000000"/>
                </a:solidFill>
                <a:latin typeface="Roboto"/>
              </a:rPr>
              <a:t> </a:t>
            </a:r>
            <a:r>
              <a:rPr lang="ru-RU" sz="1700" dirty="0" err="1">
                <a:solidFill>
                  <a:srgbClr val="000000"/>
                </a:solidFill>
                <a:latin typeface="Roboto"/>
              </a:rPr>
              <a:t>інформації</a:t>
            </a:r>
            <a:r>
              <a:rPr lang="ru-RU" sz="1700" dirty="0">
                <a:solidFill>
                  <a:srgbClr val="000000"/>
                </a:solidFill>
                <a:latin typeface="Roboto"/>
              </a:rPr>
              <a:t> </a:t>
            </a:r>
            <a:r>
              <a:rPr lang="ru-RU" sz="1700" dirty="0" err="1">
                <a:solidFill>
                  <a:srgbClr val="000000"/>
                </a:solidFill>
                <a:latin typeface="Roboto"/>
              </a:rPr>
              <a:t>відповідно</a:t>
            </a:r>
            <a:r>
              <a:rPr lang="ru-RU" sz="1700" dirty="0">
                <a:solidFill>
                  <a:srgbClr val="000000"/>
                </a:solidFill>
                <a:latin typeface="Roboto"/>
              </a:rPr>
              <a:t> до </a:t>
            </a:r>
            <a:r>
              <a:rPr lang="ru-RU" sz="1700" dirty="0" err="1">
                <a:solidFill>
                  <a:srgbClr val="000000"/>
                </a:solidFill>
                <a:latin typeface="Roboto"/>
              </a:rPr>
              <a:t>міжнародних</a:t>
            </a:r>
            <a:r>
              <a:rPr lang="ru-RU" sz="1700" dirty="0">
                <a:solidFill>
                  <a:srgbClr val="000000"/>
                </a:solidFill>
                <a:latin typeface="Roboto"/>
              </a:rPr>
              <a:t> </a:t>
            </a:r>
            <a:r>
              <a:rPr lang="ru-RU" sz="1700" dirty="0" err="1">
                <a:solidFill>
                  <a:srgbClr val="000000"/>
                </a:solidFill>
                <a:latin typeface="Roboto"/>
              </a:rPr>
              <a:t>стандартів</a:t>
            </a:r>
            <a:r>
              <a:rPr lang="ru-RU" sz="1700" dirty="0">
                <a:solidFill>
                  <a:srgbClr val="000000"/>
                </a:solidFill>
                <a:latin typeface="Roboto"/>
              </a:rPr>
              <a:t> статистики та </a:t>
            </a:r>
            <a:r>
              <a:rPr lang="ru-RU" sz="1700" dirty="0" err="1">
                <a:solidFill>
                  <a:srgbClr val="000000"/>
                </a:solidFill>
                <a:latin typeface="Roboto"/>
              </a:rPr>
              <a:t>кращого</a:t>
            </a:r>
            <a:r>
              <a:rPr lang="ru-RU" sz="1700" dirty="0">
                <a:solidFill>
                  <a:srgbClr val="000000"/>
                </a:solidFill>
                <a:latin typeface="Roboto"/>
              </a:rPr>
              <a:t> </a:t>
            </a:r>
            <a:r>
              <a:rPr lang="ru-RU" sz="1700" dirty="0" err="1">
                <a:solidFill>
                  <a:srgbClr val="000000"/>
                </a:solidFill>
                <a:latin typeface="Roboto"/>
              </a:rPr>
              <a:t>досвіду</a:t>
            </a:r>
            <a:r>
              <a:rPr lang="ru-RU" sz="1700" dirty="0">
                <a:solidFill>
                  <a:srgbClr val="000000"/>
                </a:solidFill>
                <a:latin typeface="Roboto"/>
              </a:rPr>
              <a:t> </a:t>
            </a:r>
            <a:r>
              <a:rPr lang="ru-RU" sz="1700" dirty="0" err="1">
                <a:solidFill>
                  <a:srgbClr val="000000"/>
                </a:solidFill>
                <a:latin typeface="Roboto"/>
              </a:rPr>
              <a:t>центральних</a:t>
            </a:r>
            <a:r>
              <a:rPr lang="ru-RU" sz="1700" dirty="0">
                <a:solidFill>
                  <a:srgbClr val="000000"/>
                </a:solidFill>
                <a:latin typeface="Roboto"/>
              </a:rPr>
              <a:t> </a:t>
            </a:r>
            <a:r>
              <a:rPr lang="ru-RU" sz="1700" dirty="0" err="1">
                <a:solidFill>
                  <a:srgbClr val="000000"/>
                </a:solidFill>
                <a:latin typeface="Roboto"/>
              </a:rPr>
              <a:t>банків</a:t>
            </a:r>
            <a:r>
              <a:rPr lang="ru-RU" sz="1700" dirty="0">
                <a:solidFill>
                  <a:srgbClr val="000000"/>
                </a:solidFill>
                <a:latin typeface="Roboto"/>
              </a:rPr>
              <a:t> </a:t>
            </a:r>
            <a:r>
              <a:rPr lang="ru-RU" sz="1700" dirty="0" err="1">
                <a:solidFill>
                  <a:srgbClr val="000000"/>
                </a:solidFill>
                <a:latin typeface="Roboto"/>
              </a:rPr>
              <a:t>інших</a:t>
            </a:r>
            <a:r>
              <a:rPr lang="ru-RU" sz="1700" dirty="0">
                <a:solidFill>
                  <a:srgbClr val="000000"/>
                </a:solidFill>
                <a:latin typeface="Roboto"/>
              </a:rPr>
              <a:t> </a:t>
            </a:r>
            <a:r>
              <a:rPr lang="ru-RU" sz="1700" dirty="0" err="1">
                <a:solidFill>
                  <a:srgbClr val="000000"/>
                </a:solidFill>
                <a:latin typeface="Roboto"/>
              </a:rPr>
              <a:t>країн</a:t>
            </a:r>
            <a:r>
              <a:rPr lang="ru-RU" sz="1700" dirty="0">
                <a:solidFill>
                  <a:srgbClr val="000000"/>
                </a:solidFill>
                <a:latin typeface="Roboto"/>
              </a:rPr>
              <a:t> для </a:t>
            </a:r>
            <a:r>
              <a:rPr lang="ru-RU" sz="1700" dirty="0" err="1">
                <a:solidFill>
                  <a:srgbClr val="000000"/>
                </a:solidFill>
                <a:latin typeface="Roboto"/>
              </a:rPr>
              <a:t>забезпечення</a:t>
            </a:r>
            <a:r>
              <a:rPr lang="ru-RU" sz="1700" dirty="0">
                <a:solidFill>
                  <a:srgbClr val="000000"/>
                </a:solidFill>
                <a:latin typeface="Roboto"/>
              </a:rPr>
              <a:t> </a:t>
            </a:r>
            <a:r>
              <a:rPr lang="ru-RU" sz="1700" dirty="0" err="1">
                <a:solidFill>
                  <a:srgbClr val="000000"/>
                </a:solidFill>
                <a:latin typeface="Roboto"/>
              </a:rPr>
              <a:t>ефективного</a:t>
            </a:r>
            <a:r>
              <a:rPr lang="ru-RU" sz="1700" dirty="0">
                <a:solidFill>
                  <a:srgbClr val="000000"/>
                </a:solidFill>
                <a:latin typeface="Roboto"/>
              </a:rPr>
              <a:t> </a:t>
            </a:r>
            <a:r>
              <a:rPr lang="ru-RU" sz="1700" dirty="0" err="1">
                <a:solidFill>
                  <a:srgbClr val="000000"/>
                </a:solidFill>
                <a:latin typeface="Roboto"/>
              </a:rPr>
              <a:t>виконання</a:t>
            </a:r>
            <a:r>
              <a:rPr lang="ru-RU" sz="1700" dirty="0">
                <a:solidFill>
                  <a:srgbClr val="000000"/>
                </a:solidFill>
                <a:latin typeface="Roboto"/>
              </a:rPr>
              <a:t> </a:t>
            </a:r>
            <a:r>
              <a:rPr lang="ru-RU" sz="1700" dirty="0" err="1">
                <a:solidFill>
                  <a:srgbClr val="000000"/>
                </a:solidFill>
                <a:latin typeface="Roboto"/>
              </a:rPr>
              <a:t>Національним</a:t>
            </a:r>
            <a:r>
              <a:rPr lang="ru-RU" sz="1700" dirty="0">
                <a:solidFill>
                  <a:srgbClr val="000000"/>
                </a:solidFill>
                <a:latin typeface="Roboto"/>
              </a:rPr>
              <a:t> банком </a:t>
            </a:r>
            <a:r>
              <a:rPr lang="ru-RU" sz="1700" dirty="0" err="1">
                <a:solidFill>
                  <a:srgbClr val="000000"/>
                </a:solidFill>
                <a:latin typeface="Roboto"/>
              </a:rPr>
              <a:t>його</a:t>
            </a:r>
            <a:r>
              <a:rPr lang="ru-RU" sz="1700" dirty="0">
                <a:solidFill>
                  <a:srgbClr val="000000"/>
                </a:solidFill>
                <a:latin typeface="Roboto"/>
              </a:rPr>
              <a:t> </a:t>
            </a:r>
            <a:r>
              <a:rPr lang="ru-RU" sz="1700" dirty="0" err="1">
                <a:solidFill>
                  <a:srgbClr val="000000"/>
                </a:solidFill>
                <a:latin typeface="Roboto"/>
              </a:rPr>
              <a:t>функцій</a:t>
            </a:r>
            <a:r>
              <a:rPr lang="ru-RU" sz="1700" dirty="0">
                <a:solidFill>
                  <a:srgbClr val="000000"/>
                </a:solidFill>
                <a:latin typeface="Roboto"/>
              </a:rPr>
              <a:t>, </a:t>
            </a:r>
            <a:r>
              <a:rPr lang="ru-RU" sz="1700" dirty="0" err="1">
                <a:solidFill>
                  <a:srgbClr val="000000"/>
                </a:solidFill>
                <a:latin typeface="Roboto"/>
              </a:rPr>
              <a:t>завдань</a:t>
            </a:r>
            <a:r>
              <a:rPr lang="ru-RU" sz="1700" dirty="0">
                <a:solidFill>
                  <a:srgbClr val="000000"/>
                </a:solidFill>
                <a:latin typeface="Roboto"/>
              </a:rPr>
              <a:t> та </a:t>
            </a:r>
            <a:r>
              <a:rPr lang="ru-RU" sz="1700" dirty="0" err="1">
                <a:solidFill>
                  <a:srgbClr val="000000"/>
                </a:solidFill>
                <a:latin typeface="Roboto"/>
              </a:rPr>
              <a:t>цілей</a:t>
            </a:r>
            <a:endParaRPr lang="ru-RU" sz="1700" dirty="0">
              <a:solidFill>
                <a:srgbClr val="000000"/>
              </a:solidFill>
              <a:latin typeface="Roboto"/>
            </a:endParaRPr>
          </a:p>
          <a:p>
            <a:pPr fontAlgn="base">
              <a:buFont typeface="Arial" panose="020B0604020202020204" pitchFamily="34" charset="0"/>
              <a:buChar char="•"/>
            </a:pPr>
            <a:r>
              <a:rPr lang="ru-RU" sz="1700" dirty="0" err="1">
                <a:solidFill>
                  <a:srgbClr val="000000"/>
                </a:solidFill>
                <a:latin typeface="Roboto"/>
              </a:rPr>
              <a:t>організація</a:t>
            </a:r>
            <a:r>
              <a:rPr lang="ru-RU" sz="1700" dirty="0">
                <a:solidFill>
                  <a:srgbClr val="000000"/>
                </a:solidFill>
                <a:latin typeface="Roboto"/>
              </a:rPr>
              <a:t> </a:t>
            </a:r>
            <a:r>
              <a:rPr lang="ru-RU" sz="1700" dirty="0" err="1">
                <a:solidFill>
                  <a:srgbClr val="000000"/>
                </a:solidFill>
                <a:latin typeface="Roboto"/>
              </a:rPr>
              <a:t>системи</a:t>
            </a:r>
            <a:r>
              <a:rPr lang="ru-RU" sz="1700" dirty="0">
                <a:solidFill>
                  <a:srgbClr val="000000"/>
                </a:solidFill>
                <a:latin typeface="Roboto"/>
              </a:rPr>
              <a:t> </a:t>
            </a:r>
            <a:r>
              <a:rPr lang="ru-RU" sz="1700" dirty="0" err="1">
                <a:solidFill>
                  <a:srgbClr val="000000"/>
                </a:solidFill>
                <a:latin typeface="Roboto"/>
              </a:rPr>
              <a:t>статистичної</a:t>
            </a:r>
            <a:r>
              <a:rPr lang="ru-RU" sz="1700" dirty="0">
                <a:solidFill>
                  <a:srgbClr val="000000"/>
                </a:solidFill>
                <a:latin typeface="Roboto"/>
              </a:rPr>
              <a:t> </a:t>
            </a:r>
            <a:r>
              <a:rPr lang="ru-RU" sz="1700" dirty="0" err="1">
                <a:solidFill>
                  <a:srgbClr val="000000"/>
                </a:solidFill>
                <a:latin typeface="Roboto"/>
              </a:rPr>
              <a:t>звітності</a:t>
            </a:r>
            <a:r>
              <a:rPr lang="ru-RU" sz="1700" dirty="0">
                <a:solidFill>
                  <a:srgbClr val="000000"/>
                </a:solidFill>
                <a:latin typeface="Roboto"/>
              </a:rPr>
              <a:t>, </a:t>
            </a:r>
            <a:r>
              <a:rPr lang="ru-RU" sz="1700" dirty="0" err="1">
                <a:solidFill>
                  <a:srgbClr val="000000"/>
                </a:solidFill>
                <a:latin typeface="Roboto"/>
              </a:rPr>
              <a:t>що</a:t>
            </a:r>
            <a:r>
              <a:rPr lang="ru-RU" sz="1700" dirty="0">
                <a:solidFill>
                  <a:srgbClr val="000000"/>
                </a:solidFill>
                <a:latin typeface="Roboto"/>
              </a:rPr>
              <a:t> </a:t>
            </a:r>
            <a:r>
              <a:rPr lang="ru-RU" sz="1700" dirty="0" err="1">
                <a:solidFill>
                  <a:srgbClr val="000000"/>
                </a:solidFill>
                <a:latin typeface="Roboto"/>
              </a:rPr>
              <a:t>подається</a:t>
            </a:r>
            <a:r>
              <a:rPr lang="ru-RU" sz="1700" dirty="0">
                <a:solidFill>
                  <a:srgbClr val="000000"/>
                </a:solidFill>
                <a:latin typeface="Roboto"/>
              </a:rPr>
              <a:t> до НБУ та яка </a:t>
            </a:r>
            <a:r>
              <a:rPr lang="ru-RU" sz="1700" dirty="0" err="1">
                <a:solidFill>
                  <a:srgbClr val="000000"/>
                </a:solidFill>
                <a:latin typeface="Roboto"/>
              </a:rPr>
              <a:t>збирається</a:t>
            </a:r>
            <a:r>
              <a:rPr lang="ru-RU" sz="1700" dirty="0">
                <a:solidFill>
                  <a:srgbClr val="000000"/>
                </a:solidFill>
                <a:latin typeface="Roboto"/>
              </a:rPr>
              <a:t> НБУ;</a:t>
            </a:r>
          </a:p>
          <a:p>
            <a:pPr fontAlgn="base">
              <a:buFont typeface="Arial" panose="020B0604020202020204" pitchFamily="34" charset="0"/>
              <a:buChar char="•"/>
            </a:pPr>
            <a:r>
              <a:rPr lang="ru-RU" sz="1700" dirty="0" err="1">
                <a:solidFill>
                  <a:srgbClr val="000000"/>
                </a:solidFill>
                <a:latin typeface="Roboto"/>
              </a:rPr>
              <a:t>методологічне</a:t>
            </a:r>
            <a:r>
              <a:rPr lang="ru-RU" sz="1700" dirty="0">
                <a:solidFill>
                  <a:srgbClr val="000000"/>
                </a:solidFill>
                <a:latin typeface="Roboto"/>
              </a:rPr>
              <a:t> </a:t>
            </a:r>
            <a:r>
              <a:rPr lang="ru-RU" sz="1700" dirty="0" err="1">
                <a:solidFill>
                  <a:srgbClr val="000000"/>
                </a:solidFill>
                <a:latin typeface="Roboto"/>
              </a:rPr>
              <a:t>забезпечення</a:t>
            </a:r>
            <a:r>
              <a:rPr lang="ru-RU" sz="1700" dirty="0">
                <a:solidFill>
                  <a:srgbClr val="000000"/>
                </a:solidFill>
                <a:latin typeface="Roboto"/>
              </a:rPr>
              <a:t> та </a:t>
            </a:r>
            <a:r>
              <a:rPr lang="ru-RU" sz="1700" dirty="0" err="1">
                <a:solidFill>
                  <a:srgbClr val="000000"/>
                </a:solidFill>
                <a:latin typeface="Roboto"/>
              </a:rPr>
              <a:t>проведення</a:t>
            </a:r>
            <a:r>
              <a:rPr lang="ru-RU" sz="1700" dirty="0">
                <a:solidFill>
                  <a:srgbClr val="000000"/>
                </a:solidFill>
                <a:latin typeface="Roboto"/>
              </a:rPr>
              <a:t> </a:t>
            </a:r>
            <a:r>
              <a:rPr lang="ru-RU" sz="1700" dirty="0" err="1">
                <a:solidFill>
                  <a:srgbClr val="000000"/>
                </a:solidFill>
                <a:latin typeface="Roboto"/>
              </a:rPr>
              <a:t>кон'юнктурних</a:t>
            </a:r>
            <a:r>
              <a:rPr lang="ru-RU" sz="1700" dirty="0">
                <a:solidFill>
                  <a:srgbClr val="000000"/>
                </a:solidFill>
                <a:latin typeface="Roboto"/>
              </a:rPr>
              <a:t> </a:t>
            </a:r>
            <a:r>
              <a:rPr lang="ru-RU" sz="1700" dirty="0" err="1">
                <a:solidFill>
                  <a:srgbClr val="000000"/>
                </a:solidFill>
                <a:latin typeface="Roboto"/>
              </a:rPr>
              <a:t>опитувань</a:t>
            </a:r>
            <a:r>
              <a:rPr lang="ru-RU" sz="1700" dirty="0">
                <a:solidFill>
                  <a:srgbClr val="000000"/>
                </a:solidFill>
                <a:latin typeface="Roboto"/>
              </a:rPr>
              <a:t>, </a:t>
            </a:r>
            <a:r>
              <a:rPr lang="ru-RU" sz="1700" dirty="0" err="1">
                <a:solidFill>
                  <a:srgbClr val="000000"/>
                </a:solidFill>
                <a:latin typeface="Roboto"/>
              </a:rPr>
              <a:t>надання</a:t>
            </a:r>
            <a:r>
              <a:rPr lang="ru-RU" sz="1700" dirty="0">
                <a:solidFill>
                  <a:srgbClr val="000000"/>
                </a:solidFill>
                <a:latin typeface="Roboto"/>
              </a:rPr>
              <a:t> </a:t>
            </a:r>
            <a:r>
              <a:rPr lang="ru-RU" sz="1700" dirty="0" err="1">
                <a:solidFill>
                  <a:srgbClr val="000000"/>
                </a:solidFill>
                <a:latin typeface="Roboto"/>
              </a:rPr>
              <a:t>результатів</a:t>
            </a:r>
            <a:r>
              <a:rPr lang="ru-RU" sz="1700" dirty="0">
                <a:solidFill>
                  <a:srgbClr val="000000"/>
                </a:solidFill>
                <a:latin typeface="Roboto"/>
              </a:rPr>
              <a:t> </a:t>
            </a:r>
            <a:r>
              <a:rPr lang="ru-RU" sz="1700" dirty="0" err="1">
                <a:solidFill>
                  <a:srgbClr val="000000"/>
                </a:solidFill>
                <a:latin typeface="Roboto"/>
              </a:rPr>
              <a:t>опитувань</a:t>
            </a:r>
            <a:r>
              <a:rPr lang="ru-RU" sz="1700" dirty="0">
                <a:solidFill>
                  <a:srgbClr val="000000"/>
                </a:solidFill>
                <a:latin typeface="Roboto"/>
              </a:rPr>
              <a:t> </a:t>
            </a:r>
            <a:r>
              <a:rPr lang="ru-RU" sz="1700" dirty="0" err="1">
                <a:solidFill>
                  <a:srgbClr val="000000"/>
                </a:solidFill>
                <a:latin typeface="Roboto"/>
              </a:rPr>
              <a:t>користувачам</a:t>
            </a:r>
            <a:r>
              <a:rPr lang="ru-RU" sz="1700" dirty="0">
                <a:solidFill>
                  <a:srgbClr val="000000"/>
                </a:solidFill>
                <a:latin typeface="Roboto"/>
              </a:rPr>
              <a:t>;</a:t>
            </a:r>
          </a:p>
          <a:p>
            <a:pPr fontAlgn="base">
              <a:buFont typeface="Arial" panose="020B0604020202020204" pitchFamily="34" charset="0"/>
              <a:buChar char="•"/>
            </a:pPr>
            <a:r>
              <a:rPr lang="ru-RU" sz="1700" dirty="0" err="1">
                <a:solidFill>
                  <a:srgbClr val="000000"/>
                </a:solidFill>
                <a:latin typeface="Roboto"/>
              </a:rPr>
              <a:t>ведення</a:t>
            </a:r>
            <a:r>
              <a:rPr lang="ru-RU" sz="1700" dirty="0">
                <a:solidFill>
                  <a:srgbClr val="000000"/>
                </a:solidFill>
                <a:latin typeface="Roboto"/>
              </a:rPr>
              <a:t> Кредитного </a:t>
            </a:r>
            <a:r>
              <a:rPr lang="ru-RU" sz="1700" dirty="0" err="1">
                <a:solidFill>
                  <a:srgbClr val="000000"/>
                </a:solidFill>
                <a:latin typeface="Roboto"/>
              </a:rPr>
              <a:t>реєстру</a:t>
            </a:r>
            <a:r>
              <a:rPr lang="ru-RU" sz="1700" dirty="0">
                <a:solidFill>
                  <a:srgbClr val="000000"/>
                </a:solidFill>
                <a:latin typeface="Roboto"/>
              </a:rPr>
              <a:t> НБУ.</a:t>
            </a:r>
            <a:endParaRPr lang="ru-RU" sz="1700" b="0" i="0" dirty="0">
              <a:solidFill>
                <a:srgbClr val="000000"/>
              </a:solidFill>
              <a:effectLst/>
              <a:latin typeface="Roboto"/>
            </a:endParaRPr>
          </a:p>
        </p:txBody>
      </p:sp>
    </p:spTree>
    <p:extLst>
      <p:ext uri="{BB962C8B-B14F-4D97-AF65-F5344CB8AC3E}">
        <p14:creationId xmlns:p14="http://schemas.microsoft.com/office/powerpoint/2010/main" val="42696481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6656" y="350520"/>
            <a:ext cx="10753725" cy="5654040"/>
          </a:xfrm>
        </p:spPr>
        <p:txBody>
          <a:bodyPr>
            <a:normAutofit/>
          </a:bodyPr>
          <a:lstStyle/>
          <a:p>
            <a:pPr fontAlgn="base"/>
            <a:r>
              <a:rPr lang="ru-RU" b="1" u="sng" dirty="0" err="1"/>
              <a:t>Управління</a:t>
            </a:r>
            <a:r>
              <a:rPr lang="ru-RU" b="1" u="sng" dirty="0"/>
              <a:t> </a:t>
            </a:r>
            <a:r>
              <a:rPr lang="ru-RU" b="1" u="sng" dirty="0" err="1"/>
              <a:t>європейської</a:t>
            </a:r>
            <a:r>
              <a:rPr lang="ru-RU" b="1" u="sng" dirty="0"/>
              <a:t> </a:t>
            </a:r>
            <a:r>
              <a:rPr lang="ru-RU" b="1" u="sng" dirty="0" err="1"/>
              <a:t>інтеграції</a:t>
            </a:r>
            <a:r>
              <a:rPr lang="ru-RU" b="1" u="sng" dirty="0"/>
              <a:t> та </a:t>
            </a:r>
            <a:r>
              <a:rPr lang="ru-RU" b="1" u="sng" dirty="0" err="1"/>
              <a:t>міжнародних</a:t>
            </a:r>
            <a:r>
              <a:rPr lang="ru-RU" b="1" u="sng" dirty="0"/>
              <a:t> </a:t>
            </a:r>
            <a:r>
              <a:rPr lang="ru-RU" b="1" u="sng" dirty="0" err="1" smtClean="0"/>
              <a:t>програм</a:t>
            </a:r>
            <a:r>
              <a:rPr lang="ru-RU" b="1" u="sng" dirty="0" smtClean="0"/>
              <a:t> </a:t>
            </a:r>
            <a:r>
              <a:rPr lang="ru-RU" b="1" u="sng" dirty="0" err="1" smtClean="0"/>
              <a:t>основні</a:t>
            </a:r>
            <a:r>
              <a:rPr lang="ru-RU" b="1" u="sng" dirty="0" smtClean="0"/>
              <a:t> </a:t>
            </a:r>
            <a:r>
              <a:rPr lang="ru-RU" b="1" u="sng" dirty="0" err="1"/>
              <a:t>функції</a:t>
            </a:r>
            <a:r>
              <a:rPr lang="ru-RU" b="1" u="sng" dirty="0"/>
              <a:t>:</a:t>
            </a:r>
          </a:p>
          <a:p>
            <a:pPr fontAlgn="base"/>
            <a:r>
              <a:rPr lang="ru-RU" dirty="0" err="1" smtClean="0"/>
              <a:t>розвиток</a:t>
            </a:r>
            <a:r>
              <a:rPr lang="ru-RU" dirty="0" smtClean="0"/>
              <a:t> </a:t>
            </a:r>
            <a:r>
              <a:rPr lang="ru-RU" dirty="0" err="1"/>
              <a:t>відносин</a:t>
            </a:r>
            <a:r>
              <a:rPr lang="ru-RU" dirty="0"/>
              <a:t> </a:t>
            </a:r>
            <a:r>
              <a:rPr lang="ru-RU" dirty="0" err="1"/>
              <a:t>із</a:t>
            </a:r>
            <a:r>
              <a:rPr lang="ru-RU" dirty="0"/>
              <a:t> ЄС, </a:t>
            </a:r>
            <a:r>
              <a:rPr lang="ru-RU" dirty="0" err="1"/>
              <a:t>здійснення</a:t>
            </a:r>
            <a:r>
              <a:rPr lang="ru-RU" dirty="0"/>
              <a:t> </a:t>
            </a:r>
            <a:r>
              <a:rPr lang="ru-RU" dirty="0" err="1"/>
              <a:t>заходів</a:t>
            </a:r>
            <a:r>
              <a:rPr lang="ru-RU" dirty="0"/>
              <a:t> з </a:t>
            </a:r>
            <a:r>
              <a:rPr lang="ru-RU" dirty="0" err="1"/>
              <a:t>європейської</a:t>
            </a:r>
            <a:r>
              <a:rPr lang="ru-RU" dirty="0"/>
              <a:t> та </a:t>
            </a:r>
            <a:r>
              <a:rPr lang="ru-RU" dirty="0" err="1"/>
              <a:t>євроатлантичної</a:t>
            </a:r>
            <a:r>
              <a:rPr lang="ru-RU" dirty="0"/>
              <a:t> </a:t>
            </a:r>
            <a:r>
              <a:rPr lang="ru-RU" dirty="0" err="1"/>
              <a:t>інтеграції</a:t>
            </a:r>
            <a:r>
              <a:rPr lang="ru-RU" dirty="0"/>
              <a:t>;</a:t>
            </a:r>
          </a:p>
          <a:p>
            <a:pPr fontAlgn="base"/>
            <a:r>
              <a:rPr lang="ru-RU" dirty="0" err="1"/>
              <a:t>розвиток</a:t>
            </a:r>
            <a:r>
              <a:rPr lang="ru-RU" dirty="0"/>
              <a:t> та </a:t>
            </a:r>
            <a:r>
              <a:rPr lang="ru-RU" dirty="0" err="1"/>
              <a:t>забезпечення</a:t>
            </a:r>
            <a:r>
              <a:rPr lang="ru-RU" dirty="0"/>
              <a:t> </a:t>
            </a:r>
            <a:r>
              <a:rPr lang="ru-RU" dirty="0" err="1"/>
              <a:t>міжнародного</a:t>
            </a:r>
            <a:r>
              <a:rPr lang="ru-RU" dirty="0"/>
              <a:t> </a:t>
            </a:r>
            <a:r>
              <a:rPr lang="ru-RU" dirty="0" err="1"/>
              <a:t>співробітництва</a:t>
            </a:r>
            <a:r>
              <a:rPr lang="ru-RU" dirty="0"/>
              <a:t>, </a:t>
            </a:r>
            <a:r>
              <a:rPr lang="ru-RU" dirty="0" err="1"/>
              <a:t>реалізація</a:t>
            </a:r>
            <a:r>
              <a:rPr lang="ru-RU" dirty="0"/>
              <a:t> </a:t>
            </a:r>
            <a:r>
              <a:rPr lang="ru-RU" dirty="0" err="1"/>
              <a:t>міжнародних</a:t>
            </a:r>
            <a:r>
              <a:rPr lang="ru-RU" dirty="0"/>
              <a:t> </a:t>
            </a:r>
            <a:r>
              <a:rPr lang="ru-RU" dirty="0" err="1"/>
              <a:t>програм</a:t>
            </a:r>
            <a:r>
              <a:rPr lang="ru-RU" dirty="0"/>
              <a:t> і </a:t>
            </a:r>
            <a:r>
              <a:rPr lang="ru-RU" dirty="0" err="1"/>
              <a:t>проєктів</a:t>
            </a:r>
            <a:r>
              <a:rPr lang="ru-RU" dirty="0"/>
              <a:t>, </a:t>
            </a:r>
            <a:r>
              <a:rPr lang="ru-RU" dirty="0" err="1"/>
              <a:t>розширення</a:t>
            </a:r>
            <a:r>
              <a:rPr lang="ru-RU" dirty="0"/>
              <a:t> </a:t>
            </a:r>
            <a:r>
              <a:rPr lang="ru-RU" dirty="0" err="1"/>
              <a:t>міжнародної</a:t>
            </a:r>
            <a:r>
              <a:rPr lang="ru-RU" dirty="0"/>
              <a:t> </a:t>
            </a:r>
            <a:r>
              <a:rPr lang="ru-RU" dirty="0" err="1"/>
              <a:t>присутності</a:t>
            </a:r>
            <a:r>
              <a:rPr lang="ru-RU" dirty="0"/>
              <a:t> НБУ;</a:t>
            </a:r>
          </a:p>
          <a:p>
            <a:pPr fontAlgn="base"/>
            <a:r>
              <a:rPr lang="ru-RU" dirty="0" err="1"/>
              <a:t>забезпечення</a:t>
            </a:r>
            <a:r>
              <a:rPr lang="ru-RU" dirty="0"/>
              <a:t> </a:t>
            </a:r>
            <a:r>
              <a:rPr lang="ru-RU" dirty="0" err="1"/>
              <a:t>реалізації</a:t>
            </a:r>
            <a:r>
              <a:rPr lang="ru-RU" dirty="0"/>
              <a:t> НБУ </a:t>
            </a:r>
            <a:r>
              <a:rPr lang="ru-RU" dirty="0" err="1"/>
              <a:t>функції</a:t>
            </a:r>
            <a:r>
              <a:rPr lang="ru-RU" dirty="0"/>
              <a:t> </a:t>
            </a:r>
            <a:r>
              <a:rPr lang="ru-RU" dirty="0" err="1"/>
              <a:t>щодо</a:t>
            </a:r>
            <a:r>
              <a:rPr lang="ru-RU" dirty="0"/>
              <a:t> </a:t>
            </a:r>
            <a:r>
              <a:rPr lang="ru-RU" dirty="0" err="1"/>
              <a:t>представлення</a:t>
            </a:r>
            <a:r>
              <a:rPr lang="ru-RU" dirty="0"/>
              <a:t> </a:t>
            </a:r>
            <a:r>
              <a:rPr lang="ru-RU" dirty="0" err="1"/>
              <a:t>інтересів</a:t>
            </a:r>
            <a:r>
              <a:rPr lang="ru-RU" dirty="0"/>
              <a:t> </a:t>
            </a:r>
            <a:r>
              <a:rPr lang="ru-RU" dirty="0" err="1"/>
              <a:t>України</a:t>
            </a:r>
            <a:r>
              <a:rPr lang="ru-RU" dirty="0"/>
              <a:t> в </a:t>
            </a:r>
            <a:r>
              <a:rPr lang="ru-RU" dirty="0" err="1"/>
              <a:t>центральних</a:t>
            </a:r>
            <a:r>
              <a:rPr lang="ru-RU" dirty="0"/>
              <a:t> банках, органах </a:t>
            </a:r>
            <a:r>
              <a:rPr lang="ru-RU" dirty="0" err="1"/>
              <a:t>нагляду</a:t>
            </a:r>
            <a:r>
              <a:rPr lang="ru-RU" dirty="0"/>
              <a:t> за </a:t>
            </a:r>
            <a:r>
              <a:rPr lang="ru-RU" dirty="0" err="1"/>
              <a:t>фінансовими</a:t>
            </a:r>
            <a:r>
              <a:rPr lang="ru-RU" dirty="0"/>
              <a:t> </a:t>
            </a:r>
            <a:r>
              <a:rPr lang="ru-RU" dirty="0" err="1"/>
              <a:t>установами</a:t>
            </a:r>
            <a:r>
              <a:rPr lang="ru-RU" dirty="0"/>
              <a:t> </a:t>
            </a:r>
            <a:r>
              <a:rPr lang="ru-RU" dirty="0" err="1"/>
              <a:t>іноземних</a:t>
            </a:r>
            <a:r>
              <a:rPr lang="ru-RU" dirty="0"/>
              <a:t> держав, </a:t>
            </a:r>
            <a:r>
              <a:rPr lang="ru-RU" dirty="0" err="1"/>
              <a:t>міжнародних</a:t>
            </a:r>
            <a:r>
              <a:rPr lang="ru-RU" dirty="0"/>
              <a:t> </a:t>
            </a:r>
            <a:r>
              <a:rPr lang="ru-RU" dirty="0" err="1"/>
              <a:t>фінансових</a:t>
            </a:r>
            <a:r>
              <a:rPr lang="ru-RU" dirty="0"/>
              <a:t> </a:t>
            </a:r>
            <a:r>
              <a:rPr lang="ru-RU" dirty="0" err="1"/>
              <a:t>організаціях</a:t>
            </a:r>
            <a:r>
              <a:rPr lang="ru-RU" dirty="0"/>
              <a:t>, </a:t>
            </a:r>
            <a:r>
              <a:rPr lang="ru-RU" dirty="0" err="1"/>
              <a:t>інших</a:t>
            </a:r>
            <a:r>
              <a:rPr lang="ru-RU" dirty="0"/>
              <a:t> </a:t>
            </a:r>
            <a:r>
              <a:rPr lang="ru-RU" dirty="0" err="1"/>
              <a:t>міжнародних</a:t>
            </a:r>
            <a:r>
              <a:rPr lang="ru-RU" dirty="0"/>
              <a:t> </a:t>
            </a:r>
            <a:r>
              <a:rPr lang="ru-RU" dirty="0" err="1"/>
              <a:t>організаціях</a:t>
            </a:r>
            <a:r>
              <a:rPr lang="ru-RU" dirty="0"/>
              <a:t> та </a:t>
            </a:r>
            <a:r>
              <a:rPr lang="ru-RU" dirty="0" err="1"/>
              <a:t>установах</a:t>
            </a:r>
            <a:r>
              <a:rPr lang="ru-RU" dirty="0"/>
              <a:t>, де </a:t>
            </a:r>
            <a:r>
              <a:rPr lang="ru-RU" dirty="0" err="1"/>
              <a:t>співробітництво</a:t>
            </a:r>
            <a:r>
              <a:rPr lang="ru-RU" dirty="0"/>
              <a:t> </a:t>
            </a:r>
            <a:r>
              <a:rPr lang="ru-RU" dirty="0" err="1"/>
              <a:t>здійснюється</a:t>
            </a:r>
            <a:r>
              <a:rPr lang="ru-RU" dirty="0"/>
              <a:t> на </a:t>
            </a:r>
            <a:r>
              <a:rPr lang="ru-RU" dirty="0" err="1"/>
              <a:t>рівні</a:t>
            </a:r>
            <a:r>
              <a:rPr lang="ru-RU" dirty="0"/>
              <a:t> </a:t>
            </a:r>
            <a:r>
              <a:rPr lang="ru-RU" dirty="0" err="1"/>
              <a:t>центральних</a:t>
            </a:r>
            <a:r>
              <a:rPr lang="ru-RU" dirty="0"/>
              <a:t> </a:t>
            </a:r>
            <a:r>
              <a:rPr lang="ru-RU" dirty="0" err="1"/>
              <a:t>банків</a:t>
            </a:r>
            <a:r>
              <a:rPr lang="ru-RU" dirty="0"/>
              <a:t> </a:t>
            </a:r>
            <a:r>
              <a:rPr lang="ru-RU" dirty="0" err="1"/>
              <a:t>або</a:t>
            </a:r>
            <a:r>
              <a:rPr lang="ru-RU" dirty="0"/>
              <a:t> </a:t>
            </a:r>
            <a:r>
              <a:rPr lang="ru-RU" dirty="0" err="1"/>
              <a:t>органів</a:t>
            </a:r>
            <a:r>
              <a:rPr lang="ru-RU" dirty="0"/>
              <a:t> </a:t>
            </a:r>
            <a:r>
              <a:rPr lang="ru-RU" dirty="0" err="1"/>
              <a:t>нагляду</a:t>
            </a:r>
            <a:r>
              <a:rPr lang="ru-RU" dirty="0"/>
              <a:t> за </a:t>
            </a:r>
            <a:r>
              <a:rPr lang="ru-RU" dirty="0" err="1"/>
              <a:t>фінансовими</a:t>
            </a:r>
            <a:r>
              <a:rPr lang="ru-RU" dirty="0"/>
              <a:t> </a:t>
            </a:r>
            <a:r>
              <a:rPr lang="ru-RU" dirty="0" err="1"/>
              <a:t>установами</a:t>
            </a:r>
            <a:r>
              <a:rPr lang="ru-RU" dirty="0"/>
              <a:t>;</a:t>
            </a:r>
          </a:p>
          <a:p>
            <a:pPr fontAlgn="base"/>
            <a:r>
              <a:rPr lang="ru-RU" dirty="0" err="1"/>
              <a:t>розвиток</a:t>
            </a:r>
            <a:r>
              <a:rPr lang="ru-RU" dirty="0"/>
              <a:t> </a:t>
            </a:r>
            <a:r>
              <a:rPr lang="ru-RU" dirty="0" err="1"/>
              <a:t>співробітництва</a:t>
            </a:r>
            <a:r>
              <a:rPr lang="ru-RU" dirty="0"/>
              <a:t> з </a:t>
            </a:r>
            <a:r>
              <a:rPr lang="ru-RU" dirty="0" err="1"/>
              <a:t>міжнародними</a:t>
            </a:r>
            <a:r>
              <a:rPr lang="ru-RU" dirty="0"/>
              <a:t> партнерами для </a:t>
            </a:r>
            <a:r>
              <a:rPr lang="ru-RU" dirty="0" err="1"/>
              <a:t>посилення</a:t>
            </a:r>
            <a:r>
              <a:rPr lang="ru-RU" dirty="0"/>
              <a:t> </a:t>
            </a:r>
            <a:r>
              <a:rPr lang="ru-RU" dirty="0" err="1"/>
              <a:t>інституційної</a:t>
            </a:r>
            <a:r>
              <a:rPr lang="ru-RU" dirty="0"/>
              <a:t> </a:t>
            </a:r>
            <a:r>
              <a:rPr lang="ru-RU" dirty="0" err="1"/>
              <a:t>спроможності</a:t>
            </a:r>
            <a:r>
              <a:rPr lang="ru-RU" dirty="0"/>
              <a:t> НБУ та </a:t>
            </a:r>
            <a:r>
              <a:rPr lang="ru-RU" dirty="0" err="1"/>
              <a:t>поширення</a:t>
            </a:r>
            <a:r>
              <a:rPr lang="ru-RU" dirty="0"/>
              <a:t> </a:t>
            </a:r>
            <a:r>
              <a:rPr lang="ru-RU" dirty="0" err="1"/>
              <a:t>власного</a:t>
            </a:r>
            <a:r>
              <a:rPr lang="ru-RU" dirty="0"/>
              <a:t> </a:t>
            </a:r>
            <a:r>
              <a:rPr lang="ru-RU" dirty="0" err="1"/>
              <a:t>досвіду</a:t>
            </a:r>
            <a:r>
              <a:rPr lang="ru-RU" dirty="0"/>
              <a:t> з </a:t>
            </a:r>
            <a:r>
              <a:rPr lang="ru-RU" dirty="0" err="1"/>
              <a:t>питань</a:t>
            </a:r>
            <a:r>
              <a:rPr lang="ru-RU" dirty="0"/>
              <a:t>, </a:t>
            </a:r>
            <a:r>
              <a:rPr lang="ru-RU" dirty="0" err="1"/>
              <a:t>що</a:t>
            </a:r>
            <a:r>
              <a:rPr lang="ru-RU" dirty="0"/>
              <a:t> належать до </a:t>
            </a:r>
            <a:r>
              <a:rPr lang="ru-RU" dirty="0" err="1"/>
              <a:t>компетенції</a:t>
            </a:r>
            <a:r>
              <a:rPr lang="ru-RU" dirty="0"/>
              <a:t> НБУ;</a:t>
            </a:r>
          </a:p>
          <a:p>
            <a:pPr fontAlgn="base"/>
            <a:r>
              <a:rPr lang="ru-RU" dirty="0" err="1"/>
              <a:t>організаційно-протокольне</a:t>
            </a:r>
            <a:r>
              <a:rPr lang="ru-RU" dirty="0"/>
              <a:t> </a:t>
            </a:r>
            <a:r>
              <a:rPr lang="ru-RU" dirty="0" err="1"/>
              <a:t>забезпечення</a:t>
            </a:r>
            <a:r>
              <a:rPr lang="ru-RU" dirty="0"/>
              <a:t> </a:t>
            </a:r>
            <a:r>
              <a:rPr lang="ru-RU" dirty="0" err="1"/>
              <a:t>міжнародних</a:t>
            </a:r>
            <a:r>
              <a:rPr lang="ru-RU" dirty="0"/>
              <a:t> </a:t>
            </a:r>
            <a:r>
              <a:rPr lang="ru-RU" dirty="0" err="1"/>
              <a:t>зв’язків</a:t>
            </a:r>
            <a:r>
              <a:rPr lang="ru-RU" dirty="0"/>
              <a:t> та </a:t>
            </a:r>
            <a:r>
              <a:rPr lang="ru-RU" dirty="0" err="1"/>
              <a:t>управління</a:t>
            </a:r>
            <a:r>
              <a:rPr lang="ru-RU" dirty="0"/>
              <a:t> </a:t>
            </a:r>
            <a:r>
              <a:rPr lang="ru-RU" dirty="0" err="1"/>
              <a:t>лінгвістичними</a:t>
            </a:r>
            <a:r>
              <a:rPr lang="ru-RU" dirty="0"/>
              <a:t> активами.</a:t>
            </a:r>
          </a:p>
          <a:p>
            <a:endParaRPr lang="uk-UA" dirty="0"/>
          </a:p>
        </p:txBody>
      </p:sp>
    </p:spTree>
    <p:extLst>
      <p:ext uri="{BB962C8B-B14F-4D97-AF65-F5344CB8AC3E}">
        <p14:creationId xmlns:p14="http://schemas.microsoft.com/office/powerpoint/2010/main" val="18499626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srcRect l="49254" t="19686" r="35522" b="25759"/>
          <a:stretch/>
        </p:blipFill>
        <p:spPr>
          <a:xfrm>
            <a:off x="206189" y="291607"/>
            <a:ext cx="2704999" cy="5449779"/>
          </a:xfrm>
          <a:prstGeom prst="rect">
            <a:avLst/>
          </a:prstGeom>
        </p:spPr>
      </p:pic>
      <p:sp>
        <p:nvSpPr>
          <p:cNvPr id="4" name="Прямоугольник 3"/>
          <p:cNvSpPr/>
          <p:nvPr/>
        </p:nvSpPr>
        <p:spPr>
          <a:xfrm>
            <a:off x="2802006" y="291607"/>
            <a:ext cx="8989660" cy="4801314"/>
          </a:xfrm>
          <a:prstGeom prst="rect">
            <a:avLst/>
          </a:prstGeom>
        </p:spPr>
        <p:txBody>
          <a:bodyPr wrap="square">
            <a:spAutoFit/>
          </a:bodyPr>
          <a:lstStyle/>
          <a:p>
            <a:pPr fontAlgn="base"/>
            <a:r>
              <a:rPr lang="ru-RU" b="1" u="sng" dirty="0">
                <a:solidFill>
                  <a:srgbClr val="000000"/>
                </a:solidFill>
                <a:latin typeface="Roboto"/>
              </a:rPr>
              <a:t>Департамент кредитного </a:t>
            </a:r>
            <a:r>
              <a:rPr lang="ru-RU" b="1" u="sng" dirty="0" err="1">
                <a:solidFill>
                  <a:srgbClr val="000000"/>
                </a:solidFill>
                <a:latin typeface="Roboto"/>
              </a:rPr>
              <a:t>аналізу</a:t>
            </a:r>
            <a:r>
              <a:rPr lang="ru-RU" b="1" u="sng" dirty="0">
                <a:solidFill>
                  <a:srgbClr val="000000"/>
                </a:solidFill>
                <a:latin typeface="Roboto"/>
              </a:rPr>
              <a:t> та </a:t>
            </a:r>
            <a:r>
              <a:rPr lang="ru-RU" b="1" u="sng" dirty="0" err="1">
                <a:solidFill>
                  <a:srgbClr val="000000"/>
                </a:solidFill>
                <a:latin typeface="Roboto"/>
              </a:rPr>
              <a:t>підтримки</a:t>
            </a:r>
            <a:r>
              <a:rPr lang="ru-RU" b="1" u="sng" dirty="0">
                <a:solidFill>
                  <a:srgbClr val="000000"/>
                </a:solidFill>
                <a:latin typeface="Roboto"/>
              </a:rPr>
              <a:t> </a:t>
            </a:r>
            <a:r>
              <a:rPr lang="ru-RU" b="1" u="sng" dirty="0" err="1" smtClean="0">
                <a:solidFill>
                  <a:srgbClr val="000000"/>
                </a:solidFill>
                <a:latin typeface="Roboto"/>
              </a:rPr>
              <a:t>ліквідності</a:t>
            </a:r>
            <a:r>
              <a:rPr lang="ru-RU" b="1" u="sng" dirty="0" smtClean="0">
                <a:solidFill>
                  <a:srgbClr val="000000"/>
                </a:solidFill>
                <a:latin typeface="Roboto"/>
              </a:rPr>
              <a:t> </a:t>
            </a:r>
            <a:r>
              <a:rPr lang="ru-RU" b="1" u="sng" dirty="0" err="1">
                <a:solidFill>
                  <a:srgbClr val="000000"/>
                </a:solidFill>
                <a:latin typeface="Roboto"/>
              </a:rPr>
              <a:t>о</a:t>
            </a:r>
            <a:r>
              <a:rPr lang="ru-RU" b="1" u="sng" dirty="0" err="1" smtClean="0">
                <a:solidFill>
                  <a:srgbClr val="000000"/>
                </a:solidFill>
                <a:latin typeface="Roboto"/>
              </a:rPr>
              <a:t>сновні</a:t>
            </a:r>
            <a:r>
              <a:rPr lang="ru-RU" b="1" u="sng" dirty="0" smtClean="0">
                <a:solidFill>
                  <a:srgbClr val="000000"/>
                </a:solidFill>
                <a:latin typeface="Roboto"/>
              </a:rPr>
              <a:t> </a:t>
            </a:r>
            <a:r>
              <a:rPr lang="ru-RU" b="1" u="sng" dirty="0" err="1">
                <a:solidFill>
                  <a:srgbClr val="000000"/>
                </a:solidFill>
                <a:latin typeface="Roboto"/>
              </a:rPr>
              <a:t>функції</a:t>
            </a:r>
            <a:r>
              <a:rPr lang="ru-RU" b="1" u="sng" dirty="0">
                <a:solidFill>
                  <a:srgbClr val="000000"/>
                </a:solidFill>
                <a:latin typeface="Roboto"/>
              </a:rPr>
              <a:t>:</a:t>
            </a:r>
          </a:p>
          <a:p>
            <a:pPr fontAlgn="base">
              <a:buFont typeface="Arial" panose="020B0604020202020204" pitchFamily="34" charset="0"/>
              <a:buChar char="•"/>
            </a:pPr>
            <a:r>
              <a:rPr lang="ru-RU" dirty="0" err="1" smtClean="0">
                <a:solidFill>
                  <a:srgbClr val="000000"/>
                </a:solidFill>
                <a:latin typeface="Roboto"/>
              </a:rPr>
              <a:t>організація</a:t>
            </a:r>
            <a:r>
              <a:rPr lang="ru-RU" dirty="0" smtClean="0">
                <a:solidFill>
                  <a:srgbClr val="000000"/>
                </a:solidFill>
                <a:latin typeface="Roboto"/>
              </a:rPr>
              <a:t> </a:t>
            </a:r>
            <a:r>
              <a:rPr lang="ru-RU" dirty="0">
                <a:solidFill>
                  <a:srgbClr val="000000"/>
                </a:solidFill>
                <a:latin typeface="Roboto"/>
              </a:rPr>
              <a:t>та </a:t>
            </a:r>
            <a:r>
              <a:rPr lang="ru-RU" dirty="0" err="1">
                <a:solidFill>
                  <a:srgbClr val="000000"/>
                </a:solidFill>
                <a:latin typeface="Roboto"/>
              </a:rPr>
              <a:t>супроводження</a:t>
            </a:r>
            <a:r>
              <a:rPr lang="ru-RU" dirty="0">
                <a:solidFill>
                  <a:srgbClr val="000000"/>
                </a:solidFill>
                <a:latin typeface="Roboto"/>
              </a:rPr>
              <a:t> </a:t>
            </a:r>
            <a:r>
              <a:rPr lang="ru-RU" dirty="0" err="1">
                <a:solidFill>
                  <a:srgbClr val="000000"/>
                </a:solidFill>
                <a:latin typeface="Roboto"/>
              </a:rPr>
              <a:t>процесу</a:t>
            </a:r>
            <a:r>
              <a:rPr lang="ru-RU" dirty="0">
                <a:solidFill>
                  <a:srgbClr val="000000"/>
                </a:solidFill>
                <a:latin typeface="Roboto"/>
              </a:rPr>
              <a:t> </a:t>
            </a:r>
            <a:r>
              <a:rPr lang="ru-RU" dirty="0" err="1">
                <a:solidFill>
                  <a:srgbClr val="000000"/>
                </a:solidFill>
                <a:latin typeface="Roboto"/>
              </a:rPr>
              <a:t>надання</a:t>
            </a:r>
            <a:r>
              <a:rPr lang="ru-RU" dirty="0">
                <a:solidFill>
                  <a:srgbClr val="000000"/>
                </a:solidFill>
                <a:latin typeface="Roboto"/>
              </a:rPr>
              <a:t> НБУ </a:t>
            </a:r>
            <a:r>
              <a:rPr lang="ru-RU" dirty="0" err="1">
                <a:solidFill>
                  <a:srgbClr val="000000"/>
                </a:solidFill>
                <a:latin typeface="Roboto"/>
              </a:rPr>
              <a:t>кредитів</a:t>
            </a:r>
            <a:r>
              <a:rPr lang="ru-RU" dirty="0">
                <a:solidFill>
                  <a:srgbClr val="000000"/>
                </a:solidFill>
                <a:latin typeface="Roboto"/>
              </a:rPr>
              <a:t> Фонду </a:t>
            </a:r>
            <a:r>
              <a:rPr lang="ru-RU" dirty="0" err="1">
                <a:solidFill>
                  <a:srgbClr val="000000"/>
                </a:solidFill>
                <a:latin typeface="Roboto"/>
              </a:rPr>
              <a:t>гарантування</a:t>
            </a:r>
            <a:r>
              <a:rPr lang="ru-RU" dirty="0">
                <a:solidFill>
                  <a:srgbClr val="000000"/>
                </a:solidFill>
                <a:latin typeface="Roboto"/>
              </a:rPr>
              <a:t> </a:t>
            </a:r>
            <a:r>
              <a:rPr lang="ru-RU" dirty="0" err="1">
                <a:solidFill>
                  <a:srgbClr val="000000"/>
                </a:solidFill>
                <a:latin typeface="Roboto"/>
              </a:rPr>
              <a:t>вкладів</a:t>
            </a:r>
            <a:r>
              <a:rPr lang="ru-RU" dirty="0">
                <a:solidFill>
                  <a:srgbClr val="000000"/>
                </a:solidFill>
                <a:latin typeface="Roboto"/>
              </a:rPr>
              <a:t> </a:t>
            </a:r>
            <a:r>
              <a:rPr lang="ru-RU" dirty="0" err="1">
                <a:solidFill>
                  <a:srgbClr val="000000"/>
                </a:solidFill>
                <a:latin typeface="Roboto"/>
              </a:rPr>
              <a:t>фізичних</a:t>
            </a:r>
            <a:r>
              <a:rPr lang="ru-RU" dirty="0">
                <a:solidFill>
                  <a:srgbClr val="000000"/>
                </a:solidFill>
                <a:latin typeface="Roboto"/>
              </a:rPr>
              <a:t> </a:t>
            </a:r>
            <a:r>
              <a:rPr lang="ru-RU" dirty="0" err="1">
                <a:solidFill>
                  <a:srgbClr val="000000"/>
                </a:solidFill>
                <a:latin typeface="Roboto"/>
              </a:rPr>
              <a:t>осіб</a:t>
            </a:r>
            <a:r>
              <a:rPr lang="ru-RU" dirty="0">
                <a:solidFill>
                  <a:srgbClr val="000000"/>
                </a:solidFill>
                <a:latin typeface="Roboto"/>
              </a:rPr>
              <a:t> (</a:t>
            </a:r>
            <a:r>
              <a:rPr lang="ru-RU" dirty="0" err="1">
                <a:solidFill>
                  <a:srgbClr val="000000"/>
                </a:solidFill>
                <a:latin typeface="Roboto"/>
              </a:rPr>
              <a:t>далі</a:t>
            </a:r>
            <a:r>
              <a:rPr lang="ru-RU" dirty="0">
                <a:solidFill>
                  <a:srgbClr val="000000"/>
                </a:solidFill>
                <a:latin typeface="Roboto"/>
              </a:rPr>
              <a:t> – Фонд) та банкам </a:t>
            </a:r>
            <a:r>
              <a:rPr lang="ru-RU" dirty="0" err="1">
                <a:solidFill>
                  <a:srgbClr val="000000"/>
                </a:solidFill>
                <a:latin typeface="Roboto"/>
              </a:rPr>
              <a:t>України</a:t>
            </a:r>
            <a:r>
              <a:rPr lang="ru-RU" dirty="0">
                <a:solidFill>
                  <a:srgbClr val="000000"/>
                </a:solidFill>
                <a:latin typeface="Roboto"/>
              </a:rPr>
              <a:t> (</a:t>
            </a:r>
            <a:r>
              <a:rPr lang="ru-RU" dirty="0" err="1">
                <a:solidFill>
                  <a:srgbClr val="000000"/>
                </a:solidFill>
                <a:latin typeface="Roboto"/>
              </a:rPr>
              <a:t>крім</a:t>
            </a:r>
            <a:r>
              <a:rPr lang="ru-RU" dirty="0">
                <a:solidFill>
                  <a:srgbClr val="000000"/>
                </a:solidFill>
                <a:latin typeface="Roboto"/>
              </a:rPr>
              <a:t> </a:t>
            </a:r>
            <a:r>
              <a:rPr lang="ru-RU" dirty="0" err="1">
                <a:solidFill>
                  <a:srgbClr val="000000"/>
                </a:solidFill>
                <a:latin typeface="Roboto"/>
              </a:rPr>
              <a:t>стандартних</a:t>
            </a:r>
            <a:r>
              <a:rPr lang="ru-RU" dirty="0">
                <a:solidFill>
                  <a:srgbClr val="000000"/>
                </a:solidFill>
                <a:latin typeface="Roboto"/>
              </a:rPr>
              <a:t> </a:t>
            </a:r>
            <a:r>
              <a:rPr lang="ru-RU" dirty="0" err="1">
                <a:solidFill>
                  <a:srgbClr val="000000"/>
                </a:solidFill>
                <a:latin typeface="Roboto"/>
              </a:rPr>
              <a:t>інструментів</a:t>
            </a:r>
            <a:r>
              <a:rPr lang="ru-RU" dirty="0">
                <a:solidFill>
                  <a:srgbClr val="000000"/>
                </a:solidFill>
                <a:latin typeface="Roboto"/>
              </a:rPr>
              <a:t> </a:t>
            </a:r>
            <a:r>
              <a:rPr lang="ru-RU" dirty="0" err="1">
                <a:solidFill>
                  <a:srgbClr val="000000"/>
                </a:solidFill>
                <a:latin typeface="Roboto"/>
              </a:rPr>
              <a:t>регулювання</a:t>
            </a:r>
            <a:r>
              <a:rPr lang="ru-RU" dirty="0">
                <a:solidFill>
                  <a:srgbClr val="000000"/>
                </a:solidFill>
                <a:latin typeface="Roboto"/>
              </a:rPr>
              <a:t> </a:t>
            </a:r>
            <a:r>
              <a:rPr lang="ru-RU" dirty="0" err="1">
                <a:solidFill>
                  <a:srgbClr val="000000"/>
                </a:solidFill>
                <a:latin typeface="Roboto"/>
              </a:rPr>
              <a:t>ліквідності</a:t>
            </a:r>
            <a:r>
              <a:rPr lang="ru-RU" dirty="0">
                <a:solidFill>
                  <a:srgbClr val="000000"/>
                </a:solidFill>
                <a:latin typeface="Roboto"/>
              </a:rPr>
              <a:t> </a:t>
            </a:r>
            <a:r>
              <a:rPr lang="ru-RU" dirty="0" err="1">
                <a:solidFill>
                  <a:srgbClr val="000000"/>
                </a:solidFill>
                <a:latin typeface="Roboto"/>
              </a:rPr>
              <a:t>банківської</a:t>
            </a:r>
            <a:r>
              <a:rPr lang="ru-RU" dirty="0">
                <a:solidFill>
                  <a:srgbClr val="000000"/>
                </a:solidFill>
                <a:latin typeface="Roboto"/>
              </a:rPr>
              <a:t> </a:t>
            </a:r>
            <a:r>
              <a:rPr lang="ru-RU" dirty="0" err="1">
                <a:solidFill>
                  <a:srgbClr val="000000"/>
                </a:solidFill>
                <a:latin typeface="Roboto"/>
              </a:rPr>
              <a:t>системи</a:t>
            </a:r>
            <a:r>
              <a:rPr lang="ru-RU" dirty="0">
                <a:solidFill>
                  <a:srgbClr val="000000"/>
                </a:solidFill>
                <a:latin typeface="Roboto"/>
              </a:rPr>
              <a:t>) та </a:t>
            </a:r>
            <a:r>
              <a:rPr lang="ru-RU" dirty="0" err="1">
                <a:solidFill>
                  <a:srgbClr val="000000"/>
                </a:solidFill>
                <a:latin typeface="Roboto"/>
              </a:rPr>
              <a:t>зміни</a:t>
            </a:r>
            <a:r>
              <a:rPr lang="ru-RU" dirty="0">
                <a:solidFill>
                  <a:srgbClr val="000000"/>
                </a:solidFill>
                <a:latin typeface="Roboto"/>
              </a:rPr>
              <a:t> умов таких </a:t>
            </a:r>
            <a:r>
              <a:rPr lang="ru-RU" dirty="0" err="1">
                <a:solidFill>
                  <a:srgbClr val="000000"/>
                </a:solidFill>
                <a:latin typeface="Roboto"/>
              </a:rPr>
              <a:t>кредитів</a:t>
            </a:r>
            <a:r>
              <a:rPr lang="ru-RU" dirty="0">
                <a:solidFill>
                  <a:srgbClr val="000000"/>
                </a:solidFill>
                <a:latin typeface="Roboto"/>
              </a:rPr>
              <a:t>;</a:t>
            </a:r>
          </a:p>
          <a:p>
            <a:pPr fontAlgn="base">
              <a:buFont typeface="Arial" panose="020B0604020202020204" pitchFamily="34" charset="0"/>
              <a:buChar char="•"/>
            </a:pPr>
            <a:r>
              <a:rPr lang="ru-RU" dirty="0">
                <a:solidFill>
                  <a:srgbClr val="000000"/>
                </a:solidFill>
                <a:latin typeface="Roboto"/>
              </a:rPr>
              <a:t>участь у </a:t>
            </a:r>
            <a:r>
              <a:rPr lang="ru-RU" dirty="0" err="1">
                <a:solidFill>
                  <a:srgbClr val="000000"/>
                </a:solidFill>
                <a:latin typeface="Roboto"/>
              </a:rPr>
              <a:t>здійсненні</a:t>
            </a:r>
            <a:r>
              <a:rPr lang="ru-RU" dirty="0">
                <a:solidFill>
                  <a:srgbClr val="000000"/>
                </a:solidFill>
                <a:latin typeface="Roboto"/>
              </a:rPr>
              <a:t> </a:t>
            </a:r>
            <a:r>
              <a:rPr lang="ru-RU" dirty="0" err="1">
                <a:solidFill>
                  <a:srgbClr val="000000"/>
                </a:solidFill>
                <a:latin typeface="Roboto"/>
              </a:rPr>
              <a:t>операцій</a:t>
            </a:r>
            <a:r>
              <a:rPr lang="ru-RU" dirty="0">
                <a:solidFill>
                  <a:srgbClr val="000000"/>
                </a:solidFill>
                <a:latin typeface="Roboto"/>
              </a:rPr>
              <a:t> НБУ </a:t>
            </a:r>
            <a:r>
              <a:rPr lang="ru-RU" dirty="0" err="1">
                <a:solidFill>
                  <a:srgbClr val="000000"/>
                </a:solidFill>
                <a:latin typeface="Roboto"/>
              </a:rPr>
              <a:t>із</a:t>
            </a:r>
            <a:r>
              <a:rPr lang="ru-RU" dirty="0">
                <a:solidFill>
                  <a:srgbClr val="000000"/>
                </a:solidFill>
                <a:latin typeface="Roboto"/>
              </a:rPr>
              <a:t> </a:t>
            </a:r>
            <a:r>
              <a:rPr lang="ru-RU" dirty="0" err="1">
                <a:solidFill>
                  <a:srgbClr val="000000"/>
                </a:solidFill>
                <a:latin typeface="Roboto"/>
              </a:rPr>
              <a:t>застосуванням</a:t>
            </a:r>
            <a:r>
              <a:rPr lang="ru-RU" dirty="0">
                <a:solidFill>
                  <a:srgbClr val="000000"/>
                </a:solidFill>
                <a:latin typeface="Roboto"/>
              </a:rPr>
              <a:t> </a:t>
            </a:r>
            <a:r>
              <a:rPr lang="ru-RU" dirty="0" err="1">
                <a:solidFill>
                  <a:srgbClr val="000000"/>
                </a:solidFill>
                <a:latin typeface="Roboto"/>
              </a:rPr>
              <a:t>стандартних</a:t>
            </a:r>
            <a:r>
              <a:rPr lang="ru-RU" dirty="0">
                <a:solidFill>
                  <a:srgbClr val="000000"/>
                </a:solidFill>
                <a:latin typeface="Roboto"/>
              </a:rPr>
              <a:t> </a:t>
            </a:r>
            <a:r>
              <a:rPr lang="ru-RU" dirty="0" err="1">
                <a:solidFill>
                  <a:srgbClr val="000000"/>
                </a:solidFill>
                <a:latin typeface="Roboto"/>
              </a:rPr>
              <a:t>інструментів</a:t>
            </a:r>
            <a:r>
              <a:rPr lang="ru-RU" dirty="0">
                <a:solidFill>
                  <a:srgbClr val="000000"/>
                </a:solidFill>
                <a:latin typeface="Roboto"/>
              </a:rPr>
              <a:t> </a:t>
            </a:r>
            <a:r>
              <a:rPr lang="ru-RU" dirty="0" err="1">
                <a:solidFill>
                  <a:srgbClr val="000000"/>
                </a:solidFill>
                <a:latin typeface="Roboto"/>
              </a:rPr>
              <a:t>регулювання</a:t>
            </a:r>
            <a:r>
              <a:rPr lang="ru-RU" dirty="0">
                <a:solidFill>
                  <a:srgbClr val="000000"/>
                </a:solidFill>
                <a:latin typeface="Roboto"/>
              </a:rPr>
              <a:t> </a:t>
            </a:r>
            <a:r>
              <a:rPr lang="ru-RU" dirty="0" err="1">
                <a:solidFill>
                  <a:srgbClr val="000000"/>
                </a:solidFill>
                <a:latin typeface="Roboto"/>
              </a:rPr>
              <a:t>ліквідності</a:t>
            </a:r>
            <a:r>
              <a:rPr lang="ru-RU" dirty="0">
                <a:solidFill>
                  <a:srgbClr val="000000"/>
                </a:solidFill>
                <a:latin typeface="Roboto"/>
              </a:rPr>
              <a:t> </a:t>
            </a:r>
            <a:r>
              <a:rPr lang="ru-RU" dirty="0" err="1">
                <a:solidFill>
                  <a:srgbClr val="000000"/>
                </a:solidFill>
                <a:latin typeface="Roboto"/>
              </a:rPr>
              <a:t>банківської</a:t>
            </a:r>
            <a:r>
              <a:rPr lang="ru-RU" dirty="0">
                <a:solidFill>
                  <a:srgbClr val="000000"/>
                </a:solidFill>
                <a:latin typeface="Roboto"/>
              </a:rPr>
              <a:t> </a:t>
            </a:r>
            <a:r>
              <a:rPr lang="ru-RU" dirty="0" err="1">
                <a:solidFill>
                  <a:srgbClr val="000000"/>
                </a:solidFill>
                <a:latin typeface="Roboto"/>
              </a:rPr>
              <a:t>системи</a:t>
            </a:r>
            <a:r>
              <a:rPr lang="ru-RU" dirty="0">
                <a:solidFill>
                  <a:srgbClr val="000000"/>
                </a:solidFill>
                <a:latin typeface="Roboto"/>
              </a:rPr>
              <a:t> (</a:t>
            </a:r>
            <a:r>
              <a:rPr lang="ru-RU" dirty="0" err="1">
                <a:solidFill>
                  <a:srgbClr val="000000"/>
                </a:solidFill>
                <a:latin typeface="Roboto"/>
              </a:rPr>
              <a:t>кредити</a:t>
            </a:r>
            <a:r>
              <a:rPr lang="ru-RU" dirty="0">
                <a:solidFill>
                  <a:srgbClr val="000000"/>
                </a:solidFill>
                <a:latin typeface="Roboto"/>
              </a:rPr>
              <a:t> овернайт, </a:t>
            </a:r>
            <a:r>
              <a:rPr lang="ru-RU" dirty="0" err="1">
                <a:solidFill>
                  <a:srgbClr val="000000"/>
                </a:solidFill>
                <a:latin typeface="Roboto"/>
              </a:rPr>
              <a:t>кредити</a:t>
            </a:r>
            <a:r>
              <a:rPr lang="ru-RU" dirty="0">
                <a:solidFill>
                  <a:srgbClr val="000000"/>
                </a:solidFill>
                <a:latin typeface="Roboto"/>
              </a:rPr>
              <a:t> </a:t>
            </a:r>
            <a:r>
              <a:rPr lang="ru-RU" dirty="0" err="1">
                <a:solidFill>
                  <a:srgbClr val="000000"/>
                </a:solidFill>
                <a:latin typeface="Roboto"/>
              </a:rPr>
              <a:t>рефінансування</a:t>
            </a:r>
            <a:r>
              <a:rPr lang="ru-RU" dirty="0">
                <a:solidFill>
                  <a:srgbClr val="000000"/>
                </a:solidFill>
                <a:latin typeface="Roboto"/>
              </a:rPr>
              <a:t>, </a:t>
            </a:r>
            <a:r>
              <a:rPr lang="ru-RU" dirty="0" err="1">
                <a:solidFill>
                  <a:srgbClr val="000000"/>
                </a:solidFill>
                <a:latin typeface="Roboto"/>
              </a:rPr>
              <a:t>операції</a:t>
            </a:r>
            <a:r>
              <a:rPr lang="ru-RU" dirty="0">
                <a:solidFill>
                  <a:srgbClr val="000000"/>
                </a:solidFill>
                <a:latin typeface="Roboto"/>
              </a:rPr>
              <a:t> прямого </a:t>
            </a:r>
            <a:r>
              <a:rPr lang="ru-RU" dirty="0" err="1">
                <a:solidFill>
                  <a:srgbClr val="000000"/>
                </a:solidFill>
                <a:latin typeface="Roboto"/>
              </a:rPr>
              <a:t>репо</a:t>
            </a:r>
            <a:r>
              <a:rPr lang="ru-RU" dirty="0">
                <a:solidFill>
                  <a:srgbClr val="000000"/>
                </a:solidFill>
                <a:latin typeface="Roboto"/>
              </a:rPr>
              <a:t>); </a:t>
            </a:r>
          </a:p>
          <a:p>
            <a:pPr fontAlgn="base">
              <a:buFont typeface="Arial" panose="020B0604020202020204" pitchFamily="34" charset="0"/>
              <a:buChar char="•"/>
            </a:pPr>
            <a:r>
              <a:rPr lang="ru-RU" dirty="0">
                <a:solidFill>
                  <a:srgbClr val="000000"/>
                </a:solidFill>
                <a:latin typeface="Roboto"/>
              </a:rPr>
              <a:t>участь у </a:t>
            </a:r>
            <a:r>
              <a:rPr lang="ru-RU" dirty="0" err="1">
                <a:solidFill>
                  <a:srgbClr val="000000"/>
                </a:solidFill>
                <a:latin typeface="Roboto"/>
              </a:rPr>
              <a:t>проведенні</a:t>
            </a:r>
            <a:r>
              <a:rPr lang="ru-RU" dirty="0">
                <a:solidFill>
                  <a:srgbClr val="000000"/>
                </a:solidFill>
                <a:latin typeface="Roboto"/>
              </a:rPr>
              <a:t> НБУ на </a:t>
            </a:r>
            <a:r>
              <a:rPr lang="ru-RU" dirty="0" err="1">
                <a:solidFill>
                  <a:srgbClr val="000000"/>
                </a:solidFill>
                <a:latin typeface="Roboto"/>
              </a:rPr>
              <a:t>міжбанківському</a:t>
            </a:r>
            <a:r>
              <a:rPr lang="ru-RU" dirty="0">
                <a:solidFill>
                  <a:srgbClr val="000000"/>
                </a:solidFill>
                <a:latin typeface="Roboto"/>
              </a:rPr>
              <a:t> ринку </a:t>
            </a:r>
            <a:r>
              <a:rPr lang="ru-RU" dirty="0" err="1">
                <a:solidFill>
                  <a:srgbClr val="000000"/>
                </a:solidFill>
                <a:latin typeface="Roboto"/>
              </a:rPr>
              <a:t>операцій</a:t>
            </a:r>
            <a:r>
              <a:rPr lang="ru-RU" dirty="0">
                <a:solidFill>
                  <a:srgbClr val="000000"/>
                </a:solidFill>
                <a:latin typeface="Roboto"/>
              </a:rPr>
              <a:t> своп </a:t>
            </a:r>
            <a:r>
              <a:rPr lang="ru-RU" dirty="0" err="1">
                <a:solidFill>
                  <a:srgbClr val="000000"/>
                </a:solidFill>
                <a:latin typeface="Roboto"/>
              </a:rPr>
              <a:t>процентної</a:t>
            </a:r>
            <a:r>
              <a:rPr lang="ru-RU" dirty="0">
                <a:solidFill>
                  <a:srgbClr val="000000"/>
                </a:solidFill>
                <a:latin typeface="Roboto"/>
              </a:rPr>
              <a:t> ставки;</a:t>
            </a:r>
          </a:p>
          <a:p>
            <a:pPr fontAlgn="base">
              <a:buFont typeface="Arial" panose="020B0604020202020204" pitchFamily="34" charset="0"/>
              <a:buChar char="•"/>
            </a:pPr>
            <a:r>
              <a:rPr lang="ru-RU" dirty="0" err="1">
                <a:solidFill>
                  <a:srgbClr val="000000"/>
                </a:solidFill>
                <a:latin typeface="Roboto"/>
              </a:rPr>
              <a:t>забезпечення</a:t>
            </a:r>
            <a:r>
              <a:rPr lang="ru-RU" dirty="0">
                <a:solidFill>
                  <a:srgbClr val="000000"/>
                </a:solidFill>
                <a:latin typeface="Roboto"/>
              </a:rPr>
              <a:t> </a:t>
            </a:r>
            <a:r>
              <a:rPr lang="ru-RU" dirty="0" err="1">
                <a:solidFill>
                  <a:srgbClr val="000000"/>
                </a:solidFill>
                <a:latin typeface="Roboto"/>
              </a:rPr>
              <a:t>моніторингу</a:t>
            </a:r>
            <a:r>
              <a:rPr lang="ru-RU" dirty="0">
                <a:solidFill>
                  <a:srgbClr val="000000"/>
                </a:solidFill>
                <a:latin typeface="Roboto"/>
              </a:rPr>
              <a:t> </a:t>
            </a:r>
            <a:r>
              <a:rPr lang="ru-RU" dirty="0" err="1">
                <a:solidFill>
                  <a:srgbClr val="000000"/>
                </a:solidFill>
                <a:latin typeface="Roboto"/>
              </a:rPr>
              <a:t>виконання</a:t>
            </a:r>
            <a:r>
              <a:rPr lang="ru-RU" dirty="0">
                <a:solidFill>
                  <a:srgbClr val="000000"/>
                </a:solidFill>
                <a:latin typeface="Roboto"/>
              </a:rPr>
              <a:t> банками та Фондом умов за кредитами, </a:t>
            </a:r>
            <a:r>
              <a:rPr lang="ru-RU" dirty="0" err="1">
                <a:solidFill>
                  <a:srgbClr val="000000"/>
                </a:solidFill>
                <a:latin typeface="Roboto"/>
              </a:rPr>
              <a:t>наданими</a:t>
            </a:r>
            <a:r>
              <a:rPr lang="ru-RU" dirty="0">
                <a:solidFill>
                  <a:srgbClr val="000000"/>
                </a:solidFill>
                <a:latin typeface="Roboto"/>
              </a:rPr>
              <a:t> НБУ, та </a:t>
            </a:r>
            <a:r>
              <a:rPr lang="ru-RU" dirty="0" err="1">
                <a:solidFill>
                  <a:srgbClr val="000000"/>
                </a:solidFill>
                <a:latin typeface="Roboto"/>
              </a:rPr>
              <a:t>операцій</a:t>
            </a:r>
            <a:r>
              <a:rPr lang="ru-RU" dirty="0">
                <a:solidFill>
                  <a:srgbClr val="000000"/>
                </a:solidFill>
                <a:latin typeface="Roboto"/>
              </a:rPr>
              <a:t> своп </a:t>
            </a:r>
            <a:r>
              <a:rPr lang="ru-RU" dirty="0" err="1">
                <a:solidFill>
                  <a:srgbClr val="000000"/>
                </a:solidFill>
                <a:latin typeface="Roboto"/>
              </a:rPr>
              <a:t>процентної</a:t>
            </a:r>
            <a:r>
              <a:rPr lang="ru-RU" dirty="0">
                <a:solidFill>
                  <a:srgbClr val="000000"/>
                </a:solidFill>
                <a:latin typeface="Roboto"/>
              </a:rPr>
              <a:t> ставки (у межах та </a:t>
            </a:r>
            <a:r>
              <a:rPr lang="ru-RU" dirty="0" err="1">
                <a:solidFill>
                  <a:srgbClr val="000000"/>
                </a:solidFill>
                <a:latin typeface="Roboto"/>
              </a:rPr>
              <a:t>обсягах</a:t>
            </a:r>
            <a:r>
              <a:rPr lang="ru-RU" dirty="0">
                <a:solidFill>
                  <a:srgbClr val="000000"/>
                </a:solidFill>
                <a:latin typeface="Roboto"/>
              </a:rPr>
              <a:t> </a:t>
            </a:r>
            <a:r>
              <a:rPr lang="ru-RU" dirty="0" err="1">
                <a:solidFill>
                  <a:srgbClr val="000000"/>
                </a:solidFill>
                <a:latin typeface="Roboto"/>
              </a:rPr>
              <a:t>визначених</a:t>
            </a:r>
            <a:r>
              <a:rPr lang="ru-RU" dirty="0">
                <a:solidFill>
                  <a:srgbClr val="000000"/>
                </a:solidFill>
                <a:latin typeface="Roboto"/>
              </a:rPr>
              <a:t> у нормативно-</a:t>
            </a:r>
            <a:r>
              <a:rPr lang="ru-RU" dirty="0" err="1">
                <a:solidFill>
                  <a:srgbClr val="000000"/>
                </a:solidFill>
                <a:latin typeface="Roboto"/>
              </a:rPr>
              <a:t>правових</a:t>
            </a:r>
            <a:r>
              <a:rPr lang="ru-RU" dirty="0">
                <a:solidFill>
                  <a:srgbClr val="000000"/>
                </a:solidFill>
                <a:latin typeface="Roboto"/>
              </a:rPr>
              <a:t> та </a:t>
            </a:r>
            <a:r>
              <a:rPr lang="ru-RU" dirty="0" err="1">
                <a:solidFill>
                  <a:srgbClr val="000000"/>
                </a:solidFill>
                <a:latin typeface="Roboto"/>
              </a:rPr>
              <a:t>розпорядчих</a:t>
            </a:r>
            <a:r>
              <a:rPr lang="ru-RU" dirty="0">
                <a:solidFill>
                  <a:srgbClr val="000000"/>
                </a:solidFill>
                <a:latin typeface="Roboto"/>
              </a:rPr>
              <a:t> актах НБУ);</a:t>
            </a:r>
          </a:p>
          <a:p>
            <a:pPr fontAlgn="base">
              <a:buFont typeface="Arial" panose="020B0604020202020204" pitchFamily="34" charset="0"/>
              <a:buChar char="•"/>
            </a:pPr>
            <a:r>
              <a:rPr lang="ru-RU" dirty="0" err="1">
                <a:solidFill>
                  <a:srgbClr val="000000"/>
                </a:solidFill>
                <a:latin typeface="Roboto"/>
              </a:rPr>
              <a:t>збір</a:t>
            </a:r>
            <a:r>
              <a:rPr lang="ru-RU" dirty="0">
                <a:solidFill>
                  <a:srgbClr val="000000"/>
                </a:solidFill>
                <a:latin typeface="Roboto"/>
              </a:rPr>
              <a:t> та </a:t>
            </a:r>
            <a:r>
              <a:rPr lang="ru-RU" dirty="0" err="1">
                <a:solidFill>
                  <a:srgbClr val="000000"/>
                </a:solidFill>
                <a:latin typeface="Roboto"/>
              </a:rPr>
              <a:t>аналіз</a:t>
            </a:r>
            <a:r>
              <a:rPr lang="ru-RU" dirty="0">
                <a:solidFill>
                  <a:srgbClr val="000000"/>
                </a:solidFill>
                <a:latin typeface="Roboto"/>
              </a:rPr>
              <a:t> </a:t>
            </a:r>
            <a:r>
              <a:rPr lang="ru-RU" dirty="0" err="1">
                <a:solidFill>
                  <a:srgbClr val="000000"/>
                </a:solidFill>
                <a:latin typeface="Roboto"/>
              </a:rPr>
              <a:t>інформації</a:t>
            </a:r>
            <a:r>
              <a:rPr lang="ru-RU" dirty="0">
                <a:solidFill>
                  <a:srgbClr val="000000"/>
                </a:solidFill>
                <a:latin typeface="Roboto"/>
              </a:rPr>
              <a:t> </a:t>
            </a:r>
            <a:r>
              <a:rPr lang="ru-RU" dirty="0" err="1">
                <a:solidFill>
                  <a:srgbClr val="000000"/>
                </a:solidFill>
                <a:latin typeface="Roboto"/>
              </a:rPr>
              <a:t>щодо</a:t>
            </a:r>
            <a:r>
              <a:rPr lang="ru-RU" dirty="0">
                <a:solidFill>
                  <a:srgbClr val="000000"/>
                </a:solidFill>
                <a:latin typeface="Roboto"/>
              </a:rPr>
              <a:t> </a:t>
            </a:r>
            <a:r>
              <a:rPr lang="ru-RU" dirty="0" err="1">
                <a:solidFill>
                  <a:srgbClr val="000000"/>
                </a:solidFill>
                <a:latin typeface="Roboto"/>
              </a:rPr>
              <a:t>наявності</a:t>
            </a:r>
            <a:r>
              <a:rPr lang="ru-RU" dirty="0">
                <a:solidFill>
                  <a:srgbClr val="000000"/>
                </a:solidFill>
                <a:latin typeface="Roboto"/>
              </a:rPr>
              <a:t> </a:t>
            </a:r>
            <a:r>
              <a:rPr lang="ru-RU" dirty="0" err="1">
                <a:solidFill>
                  <a:srgbClr val="000000"/>
                </a:solidFill>
                <a:latin typeface="Roboto"/>
              </a:rPr>
              <a:t>факторів</a:t>
            </a:r>
            <a:r>
              <a:rPr lang="ru-RU" dirty="0">
                <a:solidFill>
                  <a:srgbClr val="000000"/>
                </a:solidFill>
                <a:latin typeface="Roboto"/>
              </a:rPr>
              <a:t>, </a:t>
            </a:r>
            <a:r>
              <a:rPr lang="ru-RU" dirty="0" err="1">
                <a:solidFill>
                  <a:srgbClr val="000000"/>
                </a:solidFill>
                <a:latin typeface="Roboto"/>
              </a:rPr>
              <a:t>які</a:t>
            </a:r>
            <a:r>
              <a:rPr lang="ru-RU" dirty="0">
                <a:solidFill>
                  <a:srgbClr val="000000"/>
                </a:solidFill>
                <a:latin typeface="Roboto"/>
              </a:rPr>
              <a:t> </a:t>
            </a:r>
            <a:r>
              <a:rPr lang="ru-RU" dirty="0" err="1">
                <a:solidFill>
                  <a:srgbClr val="000000"/>
                </a:solidFill>
                <a:latin typeface="Roboto"/>
              </a:rPr>
              <a:t>можуть</a:t>
            </a:r>
            <a:r>
              <a:rPr lang="ru-RU" dirty="0">
                <a:solidFill>
                  <a:srgbClr val="000000"/>
                </a:solidFill>
                <a:latin typeface="Roboto"/>
              </a:rPr>
              <a:t> негативно </a:t>
            </a:r>
            <a:r>
              <a:rPr lang="ru-RU" dirty="0" err="1">
                <a:solidFill>
                  <a:srgbClr val="000000"/>
                </a:solidFill>
                <a:latin typeface="Roboto"/>
              </a:rPr>
              <a:t>вплинути</a:t>
            </a:r>
            <a:r>
              <a:rPr lang="ru-RU" dirty="0">
                <a:solidFill>
                  <a:srgbClr val="000000"/>
                </a:solidFill>
                <a:latin typeface="Roboto"/>
              </a:rPr>
              <a:t> на </a:t>
            </a:r>
            <a:r>
              <a:rPr lang="ru-RU" dirty="0" err="1">
                <a:solidFill>
                  <a:srgbClr val="000000"/>
                </a:solidFill>
                <a:latin typeface="Roboto"/>
              </a:rPr>
              <a:t>спроможність</a:t>
            </a:r>
            <a:r>
              <a:rPr lang="ru-RU" dirty="0">
                <a:solidFill>
                  <a:srgbClr val="000000"/>
                </a:solidFill>
                <a:latin typeface="Roboto"/>
              </a:rPr>
              <a:t> </a:t>
            </a:r>
            <a:r>
              <a:rPr lang="ru-RU" dirty="0" err="1">
                <a:solidFill>
                  <a:srgbClr val="000000"/>
                </a:solidFill>
                <a:latin typeface="Roboto"/>
              </a:rPr>
              <a:t>позичальників</a:t>
            </a:r>
            <a:r>
              <a:rPr lang="ru-RU" dirty="0">
                <a:solidFill>
                  <a:srgbClr val="000000"/>
                </a:solidFill>
                <a:latin typeface="Roboto"/>
              </a:rPr>
              <a:t> </a:t>
            </a:r>
            <a:r>
              <a:rPr lang="ru-RU" dirty="0" err="1">
                <a:solidFill>
                  <a:srgbClr val="000000"/>
                </a:solidFill>
                <a:latin typeface="Roboto"/>
              </a:rPr>
              <a:t>повернути</a:t>
            </a:r>
            <a:r>
              <a:rPr lang="ru-RU" dirty="0">
                <a:solidFill>
                  <a:srgbClr val="000000"/>
                </a:solidFill>
                <a:latin typeface="Roboto"/>
              </a:rPr>
              <a:t> кредит, та </a:t>
            </a:r>
            <a:r>
              <a:rPr lang="ru-RU" dirty="0" err="1">
                <a:solidFill>
                  <a:srgbClr val="000000"/>
                </a:solidFill>
                <a:latin typeface="Roboto"/>
              </a:rPr>
              <a:t>підготовка</a:t>
            </a:r>
            <a:r>
              <a:rPr lang="ru-RU" dirty="0">
                <a:solidFill>
                  <a:srgbClr val="000000"/>
                </a:solidFill>
                <a:latin typeface="Roboto"/>
              </a:rPr>
              <a:t> </a:t>
            </a:r>
            <a:r>
              <a:rPr lang="ru-RU" dirty="0" err="1">
                <a:solidFill>
                  <a:srgbClr val="000000"/>
                </a:solidFill>
                <a:latin typeface="Roboto"/>
              </a:rPr>
              <a:t>пропозицій</a:t>
            </a:r>
            <a:r>
              <a:rPr lang="ru-RU" dirty="0">
                <a:solidFill>
                  <a:srgbClr val="000000"/>
                </a:solidFill>
                <a:latin typeface="Roboto"/>
              </a:rPr>
              <a:t> </a:t>
            </a:r>
            <a:r>
              <a:rPr lang="ru-RU" dirty="0" err="1">
                <a:solidFill>
                  <a:srgbClr val="000000"/>
                </a:solidFill>
                <a:latin typeface="Roboto"/>
              </a:rPr>
              <a:t>щодо</a:t>
            </a:r>
            <a:r>
              <a:rPr lang="ru-RU" dirty="0">
                <a:solidFill>
                  <a:srgbClr val="000000"/>
                </a:solidFill>
                <a:latin typeface="Roboto"/>
              </a:rPr>
              <a:t> </a:t>
            </a:r>
            <a:r>
              <a:rPr lang="ru-RU" dirty="0" err="1">
                <a:solidFill>
                  <a:srgbClr val="000000"/>
                </a:solidFill>
                <a:latin typeface="Roboto"/>
              </a:rPr>
              <a:t>подальших</a:t>
            </a:r>
            <a:r>
              <a:rPr lang="ru-RU" dirty="0">
                <a:solidFill>
                  <a:srgbClr val="000000"/>
                </a:solidFill>
                <a:latin typeface="Roboto"/>
              </a:rPr>
              <a:t> </a:t>
            </a:r>
            <a:r>
              <a:rPr lang="ru-RU" dirty="0" err="1">
                <a:solidFill>
                  <a:srgbClr val="000000"/>
                </a:solidFill>
                <a:latin typeface="Roboto"/>
              </a:rPr>
              <a:t>дій</a:t>
            </a:r>
            <a:r>
              <a:rPr lang="ru-RU" dirty="0">
                <a:solidFill>
                  <a:srgbClr val="000000"/>
                </a:solidFill>
                <a:latin typeface="Roboto"/>
              </a:rPr>
              <a:t>;</a:t>
            </a:r>
          </a:p>
          <a:p>
            <a:pPr fontAlgn="base">
              <a:buFont typeface="Arial" panose="020B0604020202020204" pitchFamily="34" charset="0"/>
              <a:buChar char="•"/>
            </a:pPr>
            <a:r>
              <a:rPr lang="ru-RU" dirty="0">
                <a:solidFill>
                  <a:srgbClr val="000000"/>
                </a:solidFill>
                <a:latin typeface="Roboto"/>
              </a:rPr>
              <a:t>участь в </a:t>
            </a:r>
            <a:r>
              <a:rPr lang="ru-RU" dirty="0" err="1">
                <a:solidFill>
                  <a:srgbClr val="000000"/>
                </a:solidFill>
                <a:latin typeface="Roboto"/>
              </a:rPr>
              <a:t>організаційному</a:t>
            </a:r>
            <a:r>
              <a:rPr lang="ru-RU" dirty="0">
                <a:solidFill>
                  <a:srgbClr val="000000"/>
                </a:solidFill>
                <a:latin typeface="Roboto"/>
              </a:rPr>
              <a:t> </a:t>
            </a:r>
            <a:r>
              <a:rPr lang="ru-RU" dirty="0" err="1">
                <a:solidFill>
                  <a:srgbClr val="000000"/>
                </a:solidFill>
                <a:latin typeface="Roboto"/>
              </a:rPr>
              <a:t>забезпеченні</a:t>
            </a:r>
            <a:r>
              <a:rPr lang="ru-RU" dirty="0">
                <a:solidFill>
                  <a:srgbClr val="000000"/>
                </a:solidFill>
                <a:latin typeface="Roboto"/>
              </a:rPr>
              <a:t> </a:t>
            </a:r>
            <a:r>
              <a:rPr lang="ru-RU" dirty="0" err="1">
                <a:solidFill>
                  <a:srgbClr val="000000"/>
                </a:solidFill>
                <a:latin typeface="Roboto"/>
              </a:rPr>
              <a:t>діяльності</a:t>
            </a:r>
            <a:r>
              <a:rPr lang="ru-RU" dirty="0">
                <a:solidFill>
                  <a:srgbClr val="000000"/>
                </a:solidFill>
                <a:latin typeface="Roboto"/>
              </a:rPr>
              <a:t> Кредитного </a:t>
            </a:r>
            <a:r>
              <a:rPr lang="ru-RU" dirty="0" err="1">
                <a:solidFill>
                  <a:srgbClr val="000000"/>
                </a:solidFill>
                <a:latin typeface="Roboto"/>
              </a:rPr>
              <a:t>комітету</a:t>
            </a:r>
            <a:r>
              <a:rPr lang="ru-RU" dirty="0">
                <a:solidFill>
                  <a:srgbClr val="000000"/>
                </a:solidFill>
                <a:latin typeface="Roboto"/>
              </a:rPr>
              <a:t> НБУ.</a:t>
            </a:r>
            <a:endParaRPr lang="ru-RU" b="0" i="0" dirty="0">
              <a:solidFill>
                <a:srgbClr val="000000"/>
              </a:solidFill>
              <a:effectLst/>
              <a:latin typeface="Roboto"/>
            </a:endParaRPr>
          </a:p>
        </p:txBody>
      </p:sp>
      <p:sp>
        <p:nvSpPr>
          <p:cNvPr id="5" name="Прямоугольник 4"/>
          <p:cNvSpPr/>
          <p:nvPr/>
        </p:nvSpPr>
        <p:spPr>
          <a:xfrm>
            <a:off x="2856597" y="5092921"/>
            <a:ext cx="8880478" cy="1200329"/>
          </a:xfrm>
          <a:prstGeom prst="rect">
            <a:avLst/>
          </a:prstGeom>
        </p:spPr>
        <p:txBody>
          <a:bodyPr wrap="square">
            <a:spAutoFit/>
          </a:bodyPr>
          <a:lstStyle/>
          <a:p>
            <a:pPr fontAlgn="base"/>
            <a:r>
              <a:rPr lang="ru-RU" b="1" u="sng" dirty="0" err="1">
                <a:solidFill>
                  <a:srgbClr val="000000"/>
                </a:solidFill>
                <a:latin typeface="Roboto"/>
              </a:rPr>
              <a:t>Державна</a:t>
            </a:r>
            <a:r>
              <a:rPr lang="ru-RU" b="1" u="sng" dirty="0">
                <a:solidFill>
                  <a:srgbClr val="000000"/>
                </a:solidFill>
                <a:latin typeface="Roboto"/>
              </a:rPr>
              <a:t> </a:t>
            </a:r>
            <a:r>
              <a:rPr lang="ru-RU" b="1" u="sng" dirty="0" err="1">
                <a:solidFill>
                  <a:srgbClr val="000000"/>
                </a:solidFill>
                <a:latin typeface="Roboto"/>
              </a:rPr>
              <a:t>скарбниця</a:t>
            </a:r>
            <a:r>
              <a:rPr lang="ru-RU" b="1" u="sng" dirty="0">
                <a:solidFill>
                  <a:srgbClr val="000000"/>
                </a:solidFill>
                <a:latin typeface="Roboto"/>
              </a:rPr>
              <a:t> </a:t>
            </a:r>
            <a:r>
              <a:rPr lang="ru-RU" b="1" u="sng" dirty="0" err="1" smtClean="0">
                <a:solidFill>
                  <a:srgbClr val="000000"/>
                </a:solidFill>
                <a:latin typeface="Roboto"/>
              </a:rPr>
              <a:t>України</a:t>
            </a:r>
            <a:r>
              <a:rPr lang="ru-RU" b="1" u="sng" dirty="0" smtClean="0">
                <a:solidFill>
                  <a:srgbClr val="000000"/>
                </a:solidFill>
                <a:latin typeface="Roboto"/>
              </a:rPr>
              <a:t> </a:t>
            </a:r>
            <a:r>
              <a:rPr lang="ru-RU" b="1" u="sng" dirty="0" err="1">
                <a:solidFill>
                  <a:srgbClr val="000000"/>
                </a:solidFill>
                <a:latin typeface="Roboto"/>
              </a:rPr>
              <a:t>о</a:t>
            </a:r>
            <a:r>
              <a:rPr lang="ru-RU" b="1" u="sng" dirty="0" err="1" smtClean="0">
                <a:solidFill>
                  <a:srgbClr val="000000"/>
                </a:solidFill>
                <a:latin typeface="Roboto"/>
              </a:rPr>
              <a:t>сновні</a:t>
            </a:r>
            <a:r>
              <a:rPr lang="ru-RU" b="1" u="sng" dirty="0" smtClean="0">
                <a:solidFill>
                  <a:srgbClr val="000000"/>
                </a:solidFill>
                <a:latin typeface="Roboto"/>
              </a:rPr>
              <a:t> </a:t>
            </a:r>
            <a:r>
              <a:rPr lang="ru-RU" b="1" u="sng" dirty="0" err="1">
                <a:solidFill>
                  <a:srgbClr val="000000"/>
                </a:solidFill>
                <a:latin typeface="Roboto"/>
              </a:rPr>
              <a:t>функції</a:t>
            </a:r>
            <a:r>
              <a:rPr lang="ru-RU" b="1" u="sng" dirty="0">
                <a:solidFill>
                  <a:srgbClr val="000000"/>
                </a:solidFill>
                <a:latin typeface="Roboto"/>
              </a:rPr>
              <a:t>:</a:t>
            </a:r>
          </a:p>
          <a:p>
            <a:pPr fontAlgn="base">
              <a:buFont typeface="Arial" panose="020B0604020202020204" pitchFamily="34" charset="0"/>
              <a:buChar char="•"/>
            </a:pPr>
            <a:r>
              <a:rPr lang="ru-RU" dirty="0" err="1" smtClean="0">
                <a:solidFill>
                  <a:srgbClr val="000000"/>
                </a:solidFill>
                <a:latin typeface="Roboto"/>
              </a:rPr>
              <a:t>забезпечення</a:t>
            </a:r>
            <a:r>
              <a:rPr lang="ru-RU" dirty="0" smtClean="0">
                <a:solidFill>
                  <a:srgbClr val="000000"/>
                </a:solidFill>
                <a:latin typeface="Roboto"/>
              </a:rPr>
              <a:t> </a:t>
            </a:r>
            <a:r>
              <a:rPr lang="ru-RU" dirty="0" err="1">
                <a:solidFill>
                  <a:srgbClr val="000000"/>
                </a:solidFill>
                <a:latin typeface="Roboto"/>
              </a:rPr>
              <a:t>накопичення</a:t>
            </a:r>
            <a:r>
              <a:rPr lang="ru-RU" dirty="0">
                <a:solidFill>
                  <a:srgbClr val="000000"/>
                </a:solidFill>
                <a:latin typeface="Roboto"/>
              </a:rPr>
              <a:t> та </a:t>
            </a:r>
            <a:r>
              <a:rPr lang="ru-RU" dirty="0" err="1">
                <a:solidFill>
                  <a:srgbClr val="000000"/>
                </a:solidFill>
                <a:latin typeface="Roboto"/>
              </a:rPr>
              <a:t>зберігання</a:t>
            </a:r>
            <a:r>
              <a:rPr lang="ru-RU" dirty="0">
                <a:solidFill>
                  <a:srgbClr val="000000"/>
                </a:solidFill>
                <a:latin typeface="Roboto"/>
              </a:rPr>
              <a:t> монетарного золота;</a:t>
            </a:r>
          </a:p>
          <a:p>
            <a:pPr fontAlgn="base">
              <a:buFont typeface="Arial" panose="020B0604020202020204" pitchFamily="34" charset="0"/>
              <a:buChar char="•"/>
            </a:pPr>
            <a:r>
              <a:rPr lang="ru-RU" dirty="0" err="1">
                <a:solidFill>
                  <a:srgbClr val="000000"/>
                </a:solidFill>
                <a:latin typeface="Roboto"/>
              </a:rPr>
              <a:t>забезпечення</a:t>
            </a:r>
            <a:r>
              <a:rPr lang="ru-RU" dirty="0">
                <a:solidFill>
                  <a:srgbClr val="000000"/>
                </a:solidFill>
                <a:latin typeface="Roboto"/>
              </a:rPr>
              <a:t> </a:t>
            </a:r>
            <a:r>
              <a:rPr lang="ru-RU" dirty="0" err="1">
                <a:solidFill>
                  <a:srgbClr val="000000"/>
                </a:solidFill>
                <a:latin typeface="Roboto"/>
              </a:rPr>
              <a:t>накопичення</a:t>
            </a:r>
            <a:r>
              <a:rPr lang="ru-RU" dirty="0">
                <a:solidFill>
                  <a:srgbClr val="000000"/>
                </a:solidFill>
                <a:latin typeface="Roboto"/>
              </a:rPr>
              <a:t> та </a:t>
            </a:r>
            <a:r>
              <a:rPr lang="ru-RU" dirty="0" err="1">
                <a:solidFill>
                  <a:srgbClr val="000000"/>
                </a:solidFill>
                <a:latin typeface="Roboto"/>
              </a:rPr>
              <a:t>зберігання</a:t>
            </a:r>
            <a:r>
              <a:rPr lang="ru-RU" dirty="0">
                <a:solidFill>
                  <a:srgbClr val="000000"/>
                </a:solidFill>
                <a:latin typeface="Roboto"/>
              </a:rPr>
              <a:t> </a:t>
            </a:r>
            <a:r>
              <a:rPr lang="ru-RU" dirty="0" err="1">
                <a:solidFill>
                  <a:srgbClr val="000000"/>
                </a:solidFill>
                <a:latin typeface="Roboto"/>
              </a:rPr>
              <a:t>банківських</a:t>
            </a:r>
            <a:r>
              <a:rPr lang="ru-RU" dirty="0">
                <a:solidFill>
                  <a:srgbClr val="000000"/>
                </a:solidFill>
                <a:latin typeface="Roboto"/>
              </a:rPr>
              <a:t> </a:t>
            </a:r>
            <a:r>
              <a:rPr lang="ru-RU" dirty="0" err="1">
                <a:solidFill>
                  <a:srgbClr val="000000"/>
                </a:solidFill>
                <a:latin typeface="Roboto"/>
              </a:rPr>
              <a:t>металів</a:t>
            </a:r>
            <a:r>
              <a:rPr lang="ru-RU" dirty="0">
                <a:solidFill>
                  <a:srgbClr val="000000"/>
                </a:solidFill>
                <a:latin typeface="Roboto"/>
              </a:rPr>
              <a:t> НБУ та </a:t>
            </a:r>
            <a:r>
              <a:rPr lang="ru-RU" dirty="0" err="1">
                <a:solidFill>
                  <a:srgbClr val="000000"/>
                </a:solidFill>
                <a:latin typeface="Roboto"/>
              </a:rPr>
              <a:t>здійснення</a:t>
            </a:r>
            <a:r>
              <a:rPr lang="ru-RU" dirty="0">
                <a:solidFill>
                  <a:srgbClr val="000000"/>
                </a:solidFill>
                <a:latin typeface="Roboto"/>
              </a:rPr>
              <a:t> </a:t>
            </a:r>
            <a:r>
              <a:rPr lang="ru-RU" dirty="0" err="1">
                <a:solidFill>
                  <a:srgbClr val="000000"/>
                </a:solidFill>
                <a:latin typeface="Roboto"/>
              </a:rPr>
              <a:t>операцій</a:t>
            </a:r>
            <a:r>
              <a:rPr lang="ru-RU" dirty="0">
                <a:solidFill>
                  <a:srgbClr val="000000"/>
                </a:solidFill>
                <a:latin typeface="Roboto"/>
              </a:rPr>
              <a:t> з ними.</a:t>
            </a:r>
            <a:endParaRPr lang="ru-RU" b="0" i="0" dirty="0">
              <a:solidFill>
                <a:srgbClr val="000000"/>
              </a:solidFill>
              <a:effectLst/>
              <a:latin typeface="Roboto"/>
            </a:endParaRPr>
          </a:p>
        </p:txBody>
      </p:sp>
    </p:spTree>
    <p:extLst>
      <p:ext uri="{BB962C8B-B14F-4D97-AF65-F5344CB8AC3E}">
        <p14:creationId xmlns:p14="http://schemas.microsoft.com/office/powerpoint/2010/main" val="18045919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6656" y="350520"/>
            <a:ext cx="10753725" cy="5654040"/>
          </a:xfrm>
        </p:spPr>
        <p:txBody>
          <a:bodyPr>
            <a:normAutofit fontScale="92500" lnSpcReduction="10000"/>
          </a:bodyPr>
          <a:lstStyle/>
          <a:p>
            <a:pPr fontAlgn="base"/>
            <a:r>
              <a:rPr lang="ru-RU" b="1" u="sng" dirty="0"/>
              <a:t>Департамент </a:t>
            </a:r>
            <a:r>
              <a:rPr lang="ru-RU" b="1" u="sng" dirty="0" err="1"/>
              <a:t>відкритих</a:t>
            </a:r>
            <a:r>
              <a:rPr lang="ru-RU" b="1" u="sng" dirty="0"/>
              <a:t> </a:t>
            </a:r>
            <a:r>
              <a:rPr lang="ru-RU" b="1" u="sng" dirty="0" err="1" smtClean="0"/>
              <a:t>ринків</a:t>
            </a:r>
            <a:r>
              <a:rPr lang="ru-RU" b="1" u="sng" dirty="0" smtClean="0"/>
              <a:t> </a:t>
            </a:r>
            <a:r>
              <a:rPr lang="ru-RU" b="1" u="sng" dirty="0" err="1" smtClean="0"/>
              <a:t>основні</a:t>
            </a:r>
            <a:r>
              <a:rPr lang="ru-RU" b="1" u="sng" dirty="0" smtClean="0"/>
              <a:t> </a:t>
            </a:r>
            <a:r>
              <a:rPr lang="ru-RU" b="1" u="sng" dirty="0" err="1"/>
              <a:t>функції</a:t>
            </a:r>
            <a:r>
              <a:rPr lang="ru-RU" b="1" u="sng" dirty="0"/>
              <a:t>:</a:t>
            </a:r>
          </a:p>
          <a:p>
            <a:pPr fontAlgn="base"/>
            <a:r>
              <a:rPr lang="ru-RU" dirty="0" err="1" smtClean="0"/>
              <a:t>здійснення</a:t>
            </a:r>
            <a:r>
              <a:rPr lang="ru-RU" dirty="0" smtClean="0"/>
              <a:t> </a:t>
            </a:r>
            <a:r>
              <a:rPr lang="ru-RU" dirty="0"/>
              <a:t>оперативного </a:t>
            </a:r>
            <a:r>
              <a:rPr lang="ru-RU" dirty="0" err="1"/>
              <a:t>аналізу</a:t>
            </a:r>
            <a:r>
              <a:rPr lang="ru-RU" dirty="0"/>
              <a:t> та </a:t>
            </a:r>
            <a:r>
              <a:rPr lang="ru-RU" dirty="0" err="1"/>
              <a:t>прогнозування</a:t>
            </a:r>
            <a:r>
              <a:rPr lang="ru-RU" dirty="0"/>
              <a:t>, </a:t>
            </a:r>
            <a:r>
              <a:rPr lang="ru-RU" dirty="0" err="1"/>
              <a:t>забезпечення</a:t>
            </a:r>
            <a:r>
              <a:rPr lang="ru-RU" dirty="0"/>
              <a:t> </a:t>
            </a:r>
            <a:r>
              <a:rPr lang="ru-RU" dirty="0" err="1"/>
              <a:t>процесу</a:t>
            </a:r>
            <a:r>
              <a:rPr lang="ru-RU" dirty="0"/>
              <a:t> </a:t>
            </a:r>
            <a:r>
              <a:rPr lang="ru-RU" dirty="0" err="1"/>
              <a:t>регулювання</a:t>
            </a:r>
            <a:r>
              <a:rPr lang="ru-RU" dirty="0"/>
              <a:t> </a:t>
            </a:r>
            <a:r>
              <a:rPr lang="ru-RU" dirty="0" err="1"/>
              <a:t>грошово</a:t>
            </a:r>
            <a:r>
              <a:rPr lang="ru-RU" dirty="0"/>
              <a:t>-кредитного та валютного </a:t>
            </a:r>
            <a:r>
              <a:rPr lang="ru-RU" dirty="0" err="1"/>
              <a:t>ринків</a:t>
            </a:r>
            <a:r>
              <a:rPr lang="ru-RU" dirty="0"/>
              <a:t>, </a:t>
            </a:r>
            <a:r>
              <a:rPr lang="ru-RU" dirty="0" err="1"/>
              <a:t>моніторингу</a:t>
            </a:r>
            <a:r>
              <a:rPr lang="ru-RU" dirty="0"/>
              <a:t> стану </a:t>
            </a:r>
            <a:r>
              <a:rPr lang="ru-RU" dirty="0" err="1"/>
              <a:t>внутрішнього</a:t>
            </a:r>
            <a:r>
              <a:rPr lang="ru-RU" dirty="0"/>
              <a:t> і </a:t>
            </a:r>
            <a:r>
              <a:rPr lang="ru-RU" dirty="0" err="1"/>
              <a:t>зовнішнього</a:t>
            </a:r>
            <a:r>
              <a:rPr lang="ru-RU" dirty="0"/>
              <a:t> </a:t>
            </a:r>
            <a:r>
              <a:rPr lang="ru-RU" dirty="0" err="1"/>
              <a:t>фінансових</a:t>
            </a:r>
            <a:r>
              <a:rPr lang="ru-RU" dirty="0"/>
              <a:t> </a:t>
            </a:r>
            <a:r>
              <a:rPr lang="ru-RU" dirty="0" err="1"/>
              <a:t>ринків</a:t>
            </a:r>
            <a:r>
              <a:rPr lang="ru-RU" dirty="0"/>
              <a:t>, </a:t>
            </a:r>
            <a:r>
              <a:rPr lang="ru-RU" dirty="0" err="1"/>
              <a:t>міжнародних</a:t>
            </a:r>
            <a:r>
              <a:rPr lang="ru-RU" dirty="0"/>
              <a:t> </a:t>
            </a:r>
            <a:r>
              <a:rPr lang="ru-RU" dirty="0" err="1"/>
              <a:t>резервів</a:t>
            </a:r>
            <a:r>
              <a:rPr lang="ru-RU" dirty="0"/>
              <a:t>;</a:t>
            </a:r>
          </a:p>
          <a:p>
            <a:pPr fontAlgn="base"/>
            <a:r>
              <a:rPr lang="ru-RU" dirty="0" err="1"/>
              <a:t>проведення</a:t>
            </a:r>
            <a:r>
              <a:rPr lang="ru-RU" dirty="0"/>
              <a:t> НБУ </a:t>
            </a:r>
            <a:r>
              <a:rPr lang="ru-RU" dirty="0" err="1"/>
              <a:t>операцій</a:t>
            </a:r>
            <a:r>
              <a:rPr lang="ru-RU" dirty="0"/>
              <a:t> за </a:t>
            </a:r>
            <a:r>
              <a:rPr lang="ru-RU" dirty="0" err="1"/>
              <a:t>стандартними</a:t>
            </a:r>
            <a:r>
              <a:rPr lang="ru-RU" dirty="0"/>
              <a:t> </a:t>
            </a:r>
            <a:r>
              <a:rPr lang="ru-RU" dirty="0" err="1"/>
              <a:t>інструментами</a:t>
            </a:r>
            <a:r>
              <a:rPr lang="ru-RU" dirty="0"/>
              <a:t> </a:t>
            </a:r>
            <a:r>
              <a:rPr lang="ru-RU" dirty="0" err="1"/>
              <a:t>регулювання</a:t>
            </a:r>
            <a:r>
              <a:rPr lang="ru-RU" dirty="0"/>
              <a:t> </a:t>
            </a:r>
            <a:r>
              <a:rPr lang="ru-RU" dirty="0" err="1"/>
              <a:t>ліквідності</a:t>
            </a:r>
            <a:r>
              <a:rPr lang="ru-RU" dirty="0"/>
              <a:t> </a:t>
            </a:r>
            <a:r>
              <a:rPr lang="ru-RU" dirty="0" err="1"/>
              <a:t>банківської</a:t>
            </a:r>
            <a:r>
              <a:rPr lang="ru-RU" dirty="0"/>
              <a:t> </a:t>
            </a:r>
            <a:r>
              <a:rPr lang="ru-RU" dirty="0" err="1"/>
              <a:t>системи</a:t>
            </a:r>
            <a:r>
              <a:rPr lang="ru-RU" dirty="0"/>
              <a:t> та </a:t>
            </a:r>
            <a:r>
              <a:rPr lang="ru-RU" dirty="0" err="1"/>
              <a:t>здійснення</a:t>
            </a:r>
            <a:r>
              <a:rPr lang="ru-RU" dirty="0"/>
              <a:t> </a:t>
            </a:r>
            <a:r>
              <a:rPr lang="ru-RU" dirty="0" err="1"/>
              <a:t>валютних</a:t>
            </a:r>
            <a:r>
              <a:rPr lang="ru-RU" dirty="0"/>
              <a:t> </a:t>
            </a:r>
            <a:r>
              <a:rPr lang="ru-RU" dirty="0" err="1"/>
              <a:t>інтервенцій</a:t>
            </a:r>
            <a:r>
              <a:rPr lang="ru-RU" dirty="0"/>
              <a:t>;</a:t>
            </a:r>
          </a:p>
          <a:p>
            <a:pPr fontAlgn="base"/>
            <a:r>
              <a:rPr lang="ru-RU" dirty="0" err="1"/>
              <a:t>проведення</a:t>
            </a:r>
            <a:r>
              <a:rPr lang="ru-RU" dirty="0"/>
              <a:t> НБУ на </a:t>
            </a:r>
            <a:r>
              <a:rPr lang="ru-RU" dirty="0" err="1"/>
              <a:t>міжбанківському</a:t>
            </a:r>
            <a:r>
              <a:rPr lang="ru-RU" dirty="0"/>
              <a:t> ринку </a:t>
            </a:r>
            <a:r>
              <a:rPr lang="ru-RU" dirty="0" err="1"/>
              <a:t>операцій</a:t>
            </a:r>
            <a:r>
              <a:rPr lang="ru-RU" dirty="0"/>
              <a:t> своп </a:t>
            </a:r>
            <a:r>
              <a:rPr lang="ru-RU" dirty="0" err="1"/>
              <a:t>процентної</a:t>
            </a:r>
            <a:r>
              <a:rPr lang="ru-RU" dirty="0"/>
              <a:t> ставки;</a:t>
            </a:r>
          </a:p>
          <a:p>
            <a:pPr fontAlgn="base"/>
            <a:r>
              <a:rPr lang="ru-RU" dirty="0" err="1"/>
              <a:t>управління</a:t>
            </a:r>
            <a:r>
              <a:rPr lang="ru-RU" dirty="0"/>
              <a:t> </a:t>
            </a:r>
            <a:r>
              <a:rPr lang="ru-RU" dirty="0" err="1"/>
              <a:t>міжнародними</a:t>
            </a:r>
            <a:r>
              <a:rPr lang="ru-RU" dirty="0"/>
              <a:t> (</a:t>
            </a:r>
            <a:r>
              <a:rPr lang="ru-RU" dirty="0" err="1"/>
              <a:t>золотовалютними</a:t>
            </a:r>
            <a:r>
              <a:rPr lang="ru-RU" dirty="0"/>
              <a:t>) резервами </a:t>
            </a:r>
            <a:r>
              <a:rPr lang="ru-RU" dirty="0" err="1"/>
              <a:t>України</a:t>
            </a:r>
            <a:r>
              <a:rPr lang="ru-RU" dirty="0"/>
              <a:t>  та </a:t>
            </a:r>
            <a:r>
              <a:rPr lang="ru-RU" dirty="0" err="1"/>
              <a:t>нерезервними</a:t>
            </a:r>
            <a:r>
              <a:rPr lang="ru-RU" dirty="0"/>
              <a:t> активами НБУ в </a:t>
            </a:r>
            <a:r>
              <a:rPr lang="ru-RU" dirty="0" err="1"/>
              <a:t>іноземній</a:t>
            </a:r>
            <a:r>
              <a:rPr lang="ru-RU" dirty="0"/>
              <a:t> </a:t>
            </a:r>
            <a:r>
              <a:rPr lang="ru-RU" dirty="0" err="1"/>
              <a:t>валюті</a:t>
            </a:r>
            <a:r>
              <a:rPr lang="ru-RU" dirty="0"/>
              <a:t> та монетарному </a:t>
            </a:r>
            <a:r>
              <a:rPr lang="ru-RU" dirty="0" err="1"/>
              <a:t>золоті</a:t>
            </a:r>
            <a:r>
              <a:rPr lang="ru-RU" dirty="0"/>
              <a:t>;</a:t>
            </a:r>
          </a:p>
          <a:p>
            <a:pPr fontAlgn="base"/>
            <a:r>
              <a:rPr lang="ru-RU" dirty="0"/>
              <a:t>нормативно-</a:t>
            </a:r>
            <a:r>
              <a:rPr lang="ru-RU" dirty="0" err="1"/>
              <a:t>методологічного</a:t>
            </a:r>
            <a:r>
              <a:rPr lang="ru-RU" dirty="0"/>
              <a:t> </a:t>
            </a:r>
            <a:r>
              <a:rPr lang="ru-RU" dirty="0" err="1"/>
              <a:t>забезпечення</a:t>
            </a:r>
            <a:r>
              <a:rPr lang="ru-RU" dirty="0"/>
              <a:t> </a:t>
            </a:r>
            <a:r>
              <a:rPr lang="ru-RU" dirty="0" err="1"/>
              <a:t>інструментів</a:t>
            </a:r>
            <a:r>
              <a:rPr lang="ru-RU" dirty="0"/>
              <a:t> (</a:t>
            </a:r>
            <a:r>
              <a:rPr lang="ru-RU" dirty="0" err="1"/>
              <a:t>засобів</a:t>
            </a:r>
            <a:r>
              <a:rPr lang="ru-RU" dirty="0"/>
              <a:t> та </a:t>
            </a:r>
            <a:r>
              <a:rPr lang="ru-RU" dirty="0" err="1"/>
              <a:t>методів</a:t>
            </a:r>
            <a:r>
              <a:rPr lang="ru-RU" dirty="0"/>
              <a:t>) </a:t>
            </a:r>
            <a:r>
              <a:rPr lang="ru-RU" dirty="0" err="1"/>
              <a:t>упровадження</a:t>
            </a:r>
            <a:r>
              <a:rPr lang="ru-RU" dirty="0"/>
              <a:t> </a:t>
            </a:r>
            <a:r>
              <a:rPr lang="ru-RU" dirty="0" err="1"/>
              <a:t>монетарної</a:t>
            </a:r>
            <a:r>
              <a:rPr lang="ru-RU" dirty="0"/>
              <a:t> </a:t>
            </a:r>
            <a:r>
              <a:rPr lang="ru-RU" dirty="0" err="1"/>
              <a:t>політики</a:t>
            </a:r>
            <a:r>
              <a:rPr lang="ru-RU" dirty="0"/>
              <a:t>, валютного </a:t>
            </a:r>
            <a:r>
              <a:rPr lang="ru-RU" dirty="0" err="1"/>
              <a:t>регулювання</a:t>
            </a:r>
            <a:r>
              <a:rPr lang="ru-RU" dirty="0"/>
              <a:t>, </a:t>
            </a:r>
            <a:r>
              <a:rPr lang="ru-RU" dirty="0" err="1"/>
              <a:t>функціонування</a:t>
            </a:r>
            <a:r>
              <a:rPr lang="ru-RU" dirty="0"/>
              <a:t> фондового ринку в межах </a:t>
            </a:r>
            <a:r>
              <a:rPr lang="ru-RU" dirty="0" err="1"/>
              <a:t>повноважень</a:t>
            </a:r>
            <a:r>
              <a:rPr lang="ru-RU" dirty="0"/>
              <a:t> НБУ, валютного </a:t>
            </a:r>
            <a:r>
              <a:rPr lang="ru-RU" dirty="0" err="1"/>
              <a:t>нагляду</a:t>
            </a:r>
            <a:r>
              <a:rPr lang="ru-RU" dirty="0"/>
              <a:t>;</a:t>
            </a:r>
          </a:p>
          <a:p>
            <a:pPr fontAlgn="base"/>
            <a:r>
              <a:rPr lang="ru-RU" dirty="0" err="1"/>
              <a:t>проведення</a:t>
            </a:r>
            <a:r>
              <a:rPr lang="ru-RU" dirty="0"/>
              <a:t> </a:t>
            </a:r>
            <a:r>
              <a:rPr lang="ru-RU" dirty="0" err="1"/>
              <a:t>операцій</a:t>
            </a:r>
            <a:r>
              <a:rPr lang="ru-RU" dirty="0"/>
              <a:t> з </a:t>
            </a:r>
            <a:r>
              <a:rPr lang="ru-RU" dirty="0" err="1"/>
              <a:t>обслуговування</a:t>
            </a:r>
            <a:r>
              <a:rPr lang="ru-RU" dirty="0"/>
              <a:t> державного боргу, </a:t>
            </a:r>
            <a:r>
              <a:rPr lang="ru-RU" dirty="0" err="1"/>
              <a:t>пов’язаних</a:t>
            </a:r>
            <a:r>
              <a:rPr lang="ru-RU" dirty="0"/>
              <a:t> з </a:t>
            </a:r>
            <a:r>
              <a:rPr lang="ru-RU" dirty="0" err="1"/>
              <a:t>розміщенням</a:t>
            </a:r>
            <a:r>
              <a:rPr lang="ru-RU" dirty="0"/>
              <a:t> </a:t>
            </a:r>
            <a:r>
              <a:rPr lang="ru-RU" dirty="0" err="1"/>
              <a:t>державних</a:t>
            </a:r>
            <a:r>
              <a:rPr lang="ru-RU" dirty="0"/>
              <a:t> </a:t>
            </a:r>
            <a:r>
              <a:rPr lang="ru-RU" dirty="0" err="1"/>
              <a:t>цінних</a:t>
            </a:r>
            <a:r>
              <a:rPr lang="ru-RU" dirty="0"/>
              <a:t> </a:t>
            </a:r>
            <a:r>
              <a:rPr lang="ru-RU" dirty="0" err="1"/>
              <a:t>паперів</a:t>
            </a:r>
            <a:r>
              <a:rPr lang="ru-RU" dirty="0"/>
              <a:t>, </a:t>
            </a:r>
            <a:r>
              <a:rPr lang="ru-RU" dirty="0" err="1"/>
              <a:t>які</a:t>
            </a:r>
            <a:r>
              <a:rPr lang="ru-RU" dirty="0"/>
              <a:t> </a:t>
            </a:r>
            <a:r>
              <a:rPr lang="ru-RU" dirty="0" err="1"/>
              <a:t>емітуються</a:t>
            </a:r>
            <a:r>
              <a:rPr lang="ru-RU" dirty="0"/>
              <a:t> у </a:t>
            </a:r>
            <a:r>
              <a:rPr lang="ru-RU" dirty="0" err="1"/>
              <a:t>вигляді</a:t>
            </a:r>
            <a:r>
              <a:rPr lang="ru-RU" dirty="0"/>
              <a:t> </a:t>
            </a:r>
            <a:r>
              <a:rPr lang="ru-RU" dirty="0" err="1"/>
              <a:t>облігацій</a:t>
            </a:r>
            <a:r>
              <a:rPr lang="ru-RU" dirty="0"/>
              <a:t> </a:t>
            </a:r>
            <a:r>
              <a:rPr lang="ru-RU" dirty="0" err="1"/>
              <a:t>внутрішніх</a:t>
            </a:r>
            <a:r>
              <a:rPr lang="ru-RU" dirty="0"/>
              <a:t> </a:t>
            </a:r>
            <a:r>
              <a:rPr lang="ru-RU" dirty="0" err="1"/>
              <a:t>державних</a:t>
            </a:r>
            <a:r>
              <a:rPr lang="ru-RU" dirty="0"/>
              <a:t> </a:t>
            </a:r>
            <a:r>
              <a:rPr lang="ru-RU" dirty="0" err="1"/>
              <a:t>позик</a:t>
            </a:r>
            <a:r>
              <a:rPr lang="ru-RU" dirty="0"/>
              <a:t>, </a:t>
            </a:r>
            <a:r>
              <a:rPr lang="ru-RU" dirty="0" err="1"/>
              <a:t>депозитарне</a:t>
            </a:r>
            <a:r>
              <a:rPr lang="ru-RU" dirty="0"/>
              <a:t> </a:t>
            </a:r>
            <a:r>
              <a:rPr lang="ru-RU" dirty="0" err="1"/>
              <a:t>обслуговування</a:t>
            </a:r>
            <a:r>
              <a:rPr lang="ru-RU" dirty="0"/>
              <a:t> </a:t>
            </a:r>
            <a:r>
              <a:rPr lang="ru-RU" dirty="0" err="1"/>
              <a:t>обігу</a:t>
            </a:r>
            <a:r>
              <a:rPr lang="ru-RU" dirty="0"/>
              <a:t> та </a:t>
            </a:r>
            <a:r>
              <a:rPr lang="ru-RU" dirty="0" err="1"/>
              <a:t>розміщення</a:t>
            </a:r>
            <a:r>
              <a:rPr lang="ru-RU" dirty="0"/>
              <a:t> </a:t>
            </a:r>
            <a:r>
              <a:rPr lang="ru-RU" dirty="0" err="1"/>
              <a:t>яких</a:t>
            </a:r>
            <a:r>
              <a:rPr lang="ru-RU" dirty="0"/>
              <a:t> </a:t>
            </a:r>
            <a:r>
              <a:rPr lang="ru-RU" dirty="0" err="1"/>
              <a:t>здійснює</a:t>
            </a:r>
            <a:r>
              <a:rPr lang="ru-RU" dirty="0"/>
              <a:t> НБУ;</a:t>
            </a:r>
          </a:p>
          <a:p>
            <a:pPr fontAlgn="base"/>
            <a:r>
              <a:rPr lang="ru-RU" dirty="0" err="1"/>
              <a:t>проведення</a:t>
            </a:r>
            <a:r>
              <a:rPr lang="ru-RU" dirty="0"/>
              <a:t> </a:t>
            </a:r>
            <a:r>
              <a:rPr lang="ru-RU" dirty="0" err="1"/>
              <a:t>операцій</a:t>
            </a:r>
            <a:r>
              <a:rPr lang="ru-RU" dirty="0"/>
              <a:t> з </a:t>
            </a:r>
            <a:r>
              <a:rPr lang="ru-RU" dirty="0" err="1"/>
              <a:t>купівлі</a:t>
            </a:r>
            <a:r>
              <a:rPr lang="ru-RU" dirty="0"/>
              <a:t>/продажу </a:t>
            </a:r>
            <a:r>
              <a:rPr lang="ru-RU" dirty="0" err="1"/>
              <a:t>цінних</a:t>
            </a:r>
            <a:r>
              <a:rPr lang="ru-RU" dirty="0"/>
              <a:t> </a:t>
            </a:r>
            <a:r>
              <a:rPr lang="ru-RU" dirty="0" err="1"/>
              <a:t>паперів</a:t>
            </a:r>
            <a:r>
              <a:rPr lang="ru-RU" dirty="0"/>
              <a:t> </a:t>
            </a:r>
            <a:r>
              <a:rPr lang="ru-RU" dirty="0" err="1"/>
              <a:t>відповідно</a:t>
            </a:r>
            <a:r>
              <a:rPr lang="ru-RU" dirty="0"/>
              <a:t> до нормативно-</a:t>
            </a:r>
            <a:r>
              <a:rPr lang="ru-RU" dirty="0" err="1"/>
              <a:t>правових</a:t>
            </a:r>
            <a:r>
              <a:rPr lang="ru-RU" dirty="0"/>
              <a:t> і </a:t>
            </a:r>
            <a:r>
              <a:rPr lang="ru-RU" dirty="0" err="1"/>
              <a:t>розпорядчих</a:t>
            </a:r>
            <a:r>
              <a:rPr lang="ru-RU" dirty="0"/>
              <a:t> </a:t>
            </a:r>
            <a:r>
              <a:rPr lang="ru-RU" dirty="0" err="1"/>
              <a:t>актів</a:t>
            </a:r>
            <a:r>
              <a:rPr lang="ru-RU" dirty="0"/>
              <a:t> </a:t>
            </a:r>
            <a:r>
              <a:rPr lang="ru-RU" dirty="0" err="1"/>
              <a:t>Національного</a:t>
            </a:r>
            <a:r>
              <a:rPr lang="ru-RU" dirty="0"/>
              <a:t> банку </a:t>
            </a:r>
            <a:r>
              <a:rPr lang="ru-RU" dirty="0" err="1"/>
              <a:t>або</a:t>
            </a:r>
            <a:r>
              <a:rPr lang="ru-RU" dirty="0"/>
              <a:t> за </a:t>
            </a:r>
            <a:r>
              <a:rPr lang="ru-RU" dirty="0" err="1"/>
              <a:t>дорученням</a:t>
            </a:r>
            <a:r>
              <a:rPr lang="ru-RU" dirty="0"/>
              <a:t> </a:t>
            </a:r>
            <a:r>
              <a:rPr lang="ru-RU" dirty="0" err="1"/>
              <a:t>його</a:t>
            </a:r>
            <a:r>
              <a:rPr lang="ru-RU" dirty="0"/>
              <a:t> </a:t>
            </a:r>
            <a:r>
              <a:rPr lang="ru-RU" dirty="0" err="1"/>
              <a:t>клієнтів</a:t>
            </a:r>
            <a:r>
              <a:rPr lang="ru-RU" dirty="0"/>
              <a:t>.</a:t>
            </a:r>
          </a:p>
          <a:p>
            <a:endParaRPr lang="uk-UA" dirty="0"/>
          </a:p>
        </p:txBody>
      </p:sp>
    </p:spTree>
    <p:extLst>
      <p:ext uri="{BB962C8B-B14F-4D97-AF65-F5344CB8AC3E}">
        <p14:creationId xmlns:p14="http://schemas.microsoft.com/office/powerpoint/2010/main" val="39931705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6656" y="350520"/>
            <a:ext cx="10753725" cy="5654040"/>
          </a:xfrm>
        </p:spPr>
        <p:txBody>
          <a:bodyPr>
            <a:normAutofit fontScale="92500" lnSpcReduction="20000"/>
          </a:bodyPr>
          <a:lstStyle/>
          <a:p>
            <a:pPr fontAlgn="base"/>
            <a:r>
              <a:rPr lang="ru-RU" sz="2600" b="1" u="sng" dirty="0" err="1"/>
              <a:t>Управління</a:t>
            </a:r>
            <a:r>
              <a:rPr lang="ru-RU" sz="2600" b="1" u="sng" dirty="0"/>
              <a:t> </a:t>
            </a:r>
            <a:r>
              <a:rPr lang="ru-RU" sz="2600" b="1" u="sng" dirty="0" err="1"/>
              <a:t>корпоративних</a:t>
            </a:r>
            <a:r>
              <a:rPr lang="ru-RU" sz="2600" b="1" u="sng" dirty="0"/>
              <a:t> прав та </a:t>
            </a:r>
            <a:r>
              <a:rPr lang="ru-RU" sz="2600" b="1" u="sng" dirty="0" err="1"/>
              <a:t>депозитарної</a:t>
            </a:r>
            <a:r>
              <a:rPr lang="ru-RU" sz="2600" b="1" u="sng" dirty="0"/>
              <a:t> </a:t>
            </a:r>
            <a:r>
              <a:rPr lang="ru-RU" sz="2600" b="1" u="sng" dirty="0" err="1"/>
              <a:t>діяльності</a:t>
            </a:r>
            <a:r>
              <a:rPr lang="ru-RU" sz="2600" b="1" u="sng" dirty="0"/>
              <a:t> </a:t>
            </a:r>
            <a:r>
              <a:rPr lang="ru-RU" sz="2600" b="1" u="sng" dirty="0" err="1"/>
              <a:t>Національного</a:t>
            </a:r>
            <a:r>
              <a:rPr lang="ru-RU" sz="2600" b="1" u="sng" dirty="0"/>
              <a:t> </a:t>
            </a:r>
            <a:r>
              <a:rPr lang="ru-RU" sz="2600" b="1" u="sng" dirty="0" smtClean="0"/>
              <a:t>банку </a:t>
            </a:r>
            <a:r>
              <a:rPr lang="ru-RU" sz="2600" b="1" u="sng" dirty="0" err="1" smtClean="0"/>
              <a:t>основні</a:t>
            </a:r>
            <a:r>
              <a:rPr lang="ru-RU" sz="2600" b="1" u="sng" dirty="0" smtClean="0"/>
              <a:t> </a:t>
            </a:r>
            <a:r>
              <a:rPr lang="ru-RU" sz="2600" b="1" u="sng" dirty="0" err="1"/>
              <a:t>функції</a:t>
            </a:r>
            <a:r>
              <a:rPr lang="ru-RU" sz="2600" b="1" u="sng" dirty="0"/>
              <a:t>:</a:t>
            </a:r>
          </a:p>
          <a:p>
            <a:pPr fontAlgn="base"/>
            <a:r>
              <a:rPr lang="en-US" b="1" u="sng" dirty="0"/>
              <a:t/>
            </a:r>
            <a:br>
              <a:rPr lang="en-US" b="1" u="sng" dirty="0"/>
            </a:br>
            <a:r>
              <a:rPr lang="ru-RU" dirty="0" err="1" smtClean="0"/>
              <a:t>здійснення</a:t>
            </a:r>
            <a:r>
              <a:rPr lang="ru-RU" dirty="0" smtClean="0"/>
              <a:t> </a:t>
            </a:r>
            <a:r>
              <a:rPr lang="ru-RU" dirty="0"/>
              <a:t>депозитарного </a:t>
            </a:r>
            <a:r>
              <a:rPr lang="ru-RU" dirty="0" err="1"/>
              <a:t>обслуговування</a:t>
            </a:r>
            <a:r>
              <a:rPr lang="ru-RU" dirty="0"/>
              <a:t> </a:t>
            </a:r>
            <a:r>
              <a:rPr lang="ru-RU" dirty="0" err="1"/>
              <a:t>емітентів</a:t>
            </a:r>
            <a:r>
              <a:rPr lang="ru-RU" dirty="0"/>
              <a:t> та </a:t>
            </a:r>
            <a:r>
              <a:rPr lang="ru-RU" dirty="0" err="1"/>
              <a:t>депозитарних</a:t>
            </a:r>
            <a:r>
              <a:rPr lang="ru-RU" dirty="0"/>
              <a:t> </a:t>
            </a:r>
            <a:r>
              <a:rPr lang="ru-RU" dirty="0" err="1"/>
              <a:t>установ</a:t>
            </a:r>
            <a:r>
              <a:rPr lang="ru-RU" dirty="0"/>
              <a:t> </a:t>
            </a:r>
            <a:r>
              <a:rPr lang="ru-RU" dirty="0" err="1"/>
              <a:t>Депозитарієм</a:t>
            </a:r>
            <a:r>
              <a:rPr lang="ru-RU" dirty="0"/>
              <a:t> НБУ;</a:t>
            </a:r>
          </a:p>
          <a:p>
            <a:pPr fontAlgn="base"/>
            <a:r>
              <a:rPr lang="ru-RU" dirty="0" err="1"/>
              <a:t>встановлення</a:t>
            </a:r>
            <a:r>
              <a:rPr lang="ru-RU" dirty="0"/>
              <a:t> та </a:t>
            </a:r>
            <a:r>
              <a:rPr lang="ru-RU" dirty="0" err="1"/>
              <a:t>забезпечення</a:t>
            </a:r>
            <a:r>
              <a:rPr lang="ru-RU" dirty="0"/>
              <a:t> </a:t>
            </a:r>
            <a:r>
              <a:rPr lang="ru-RU" dirty="0" err="1"/>
              <a:t>кореспондентських</a:t>
            </a:r>
            <a:r>
              <a:rPr lang="ru-RU" dirty="0"/>
              <a:t> </a:t>
            </a:r>
            <a:r>
              <a:rPr lang="ru-RU" dirty="0" err="1"/>
              <a:t>відносин</a:t>
            </a:r>
            <a:r>
              <a:rPr lang="ru-RU" dirty="0"/>
              <a:t> НБУ з </a:t>
            </a:r>
            <a:r>
              <a:rPr lang="ru-RU" dirty="0" err="1"/>
              <a:t>іноземними</a:t>
            </a:r>
            <a:r>
              <a:rPr lang="ru-RU" dirty="0"/>
              <a:t> </a:t>
            </a:r>
            <a:r>
              <a:rPr lang="ru-RU" dirty="0" err="1"/>
              <a:t>депозитаріями</a:t>
            </a:r>
            <a:r>
              <a:rPr lang="ru-RU" dirty="0"/>
              <a:t>;</a:t>
            </a:r>
          </a:p>
          <a:p>
            <a:pPr fontAlgn="base"/>
            <a:r>
              <a:rPr lang="ru-RU" dirty="0" err="1"/>
              <a:t>здійснення</a:t>
            </a:r>
            <a:r>
              <a:rPr lang="ru-RU" dirty="0"/>
              <a:t> </a:t>
            </a:r>
            <a:r>
              <a:rPr lang="ru-RU" dirty="0" err="1"/>
              <a:t>депозитарної</a:t>
            </a:r>
            <a:r>
              <a:rPr lang="ru-RU" dirty="0"/>
              <a:t> </a:t>
            </a:r>
            <a:r>
              <a:rPr lang="ru-RU" dirty="0" err="1"/>
              <a:t>діяльності</a:t>
            </a:r>
            <a:r>
              <a:rPr lang="ru-RU" dirty="0"/>
              <a:t> </a:t>
            </a:r>
            <a:r>
              <a:rPr lang="ru-RU" dirty="0" err="1"/>
              <a:t>депозитарної</a:t>
            </a:r>
            <a:r>
              <a:rPr lang="ru-RU" dirty="0"/>
              <a:t> установи для </a:t>
            </a:r>
            <a:r>
              <a:rPr lang="ru-RU" dirty="0" err="1"/>
              <a:t>депонентів</a:t>
            </a:r>
            <a:r>
              <a:rPr lang="ru-RU" dirty="0"/>
              <a:t> НБУ;</a:t>
            </a:r>
          </a:p>
          <a:p>
            <a:pPr fontAlgn="base"/>
            <a:r>
              <a:rPr lang="ru-RU" dirty="0" err="1"/>
              <a:t>здійснення</a:t>
            </a:r>
            <a:r>
              <a:rPr lang="ru-RU" dirty="0"/>
              <a:t> </a:t>
            </a:r>
            <a:r>
              <a:rPr lang="ru-RU" dirty="0" err="1"/>
              <a:t>депозитарної</a:t>
            </a:r>
            <a:r>
              <a:rPr lang="ru-RU" dirty="0"/>
              <a:t> </a:t>
            </a:r>
            <a:r>
              <a:rPr lang="ru-RU" dirty="0" err="1"/>
              <a:t>діяльності</a:t>
            </a:r>
            <a:r>
              <a:rPr lang="ru-RU" dirty="0"/>
              <a:t> </a:t>
            </a:r>
            <a:r>
              <a:rPr lang="ru-RU" dirty="0" err="1"/>
              <a:t>із</a:t>
            </a:r>
            <a:r>
              <a:rPr lang="ru-RU" dirty="0"/>
              <a:t> </a:t>
            </a:r>
            <a:r>
              <a:rPr lang="ru-RU" dirty="0" err="1"/>
              <a:t>зберігання</a:t>
            </a:r>
            <a:r>
              <a:rPr lang="ru-RU" dirty="0"/>
              <a:t> </a:t>
            </a:r>
            <a:r>
              <a:rPr lang="ru-RU" dirty="0" err="1"/>
              <a:t>активів</a:t>
            </a:r>
            <a:r>
              <a:rPr lang="ru-RU" dirty="0"/>
              <a:t> </a:t>
            </a:r>
            <a:r>
              <a:rPr lang="ru-RU" dirty="0" err="1"/>
              <a:t>пенсійних</a:t>
            </a:r>
            <a:r>
              <a:rPr lang="ru-RU" dirty="0"/>
              <a:t> </a:t>
            </a:r>
            <a:r>
              <a:rPr lang="ru-RU" dirty="0" err="1"/>
              <a:t>фондів</a:t>
            </a:r>
            <a:r>
              <a:rPr lang="ru-RU" dirty="0"/>
              <a:t> </a:t>
            </a:r>
            <a:r>
              <a:rPr lang="ru-RU" dirty="0" err="1"/>
              <a:t>щодо</a:t>
            </a:r>
            <a:r>
              <a:rPr lang="ru-RU" dirty="0"/>
              <a:t> Корпоративного </a:t>
            </a:r>
            <a:r>
              <a:rPr lang="ru-RU" dirty="0" err="1"/>
              <a:t>недержавного</a:t>
            </a:r>
            <a:r>
              <a:rPr lang="ru-RU" dirty="0"/>
              <a:t> </a:t>
            </a:r>
            <a:r>
              <a:rPr lang="ru-RU" dirty="0" err="1"/>
              <a:t>пенсійного</a:t>
            </a:r>
            <a:r>
              <a:rPr lang="ru-RU" dirty="0"/>
              <a:t> фонду НБУ;</a:t>
            </a:r>
          </a:p>
          <a:p>
            <a:pPr fontAlgn="base"/>
            <a:r>
              <a:rPr lang="ru-RU" dirty="0" err="1"/>
              <a:t>здійснення</a:t>
            </a:r>
            <a:r>
              <a:rPr lang="ru-RU" dirty="0"/>
              <a:t> </a:t>
            </a:r>
            <a:r>
              <a:rPr lang="ru-RU" dirty="0" err="1"/>
              <a:t>обслуговування</a:t>
            </a:r>
            <a:r>
              <a:rPr lang="ru-RU" dirty="0"/>
              <a:t> </a:t>
            </a:r>
            <a:r>
              <a:rPr lang="ru-RU" dirty="0" err="1"/>
              <a:t>операцій</a:t>
            </a:r>
            <a:r>
              <a:rPr lang="ru-RU" dirty="0"/>
              <a:t> з </a:t>
            </a:r>
            <a:r>
              <a:rPr lang="ru-RU" dirty="0" err="1"/>
              <a:t>депозитними</a:t>
            </a:r>
            <a:r>
              <a:rPr lang="ru-RU" dirty="0"/>
              <a:t> </a:t>
            </a:r>
            <a:r>
              <a:rPr lang="ru-RU" dirty="0" err="1"/>
              <a:t>сертифікатами</a:t>
            </a:r>
            <a:r>
              <a:rPr lang="ru-RU" dirty="0"/>
              <a:t> НБУ в </a:t>
            </a:r>
            <a:r>
              <a:rPr lang="ru-RU" dirty="0" err="1"/>
              <a:t>системі</a:t>
            </a:r>
            <a:r>
              <a:rPr lang="ru-RU" dirty="0"/>
              <a:t> </a:t>
            </a:r>
            <a:r>
              <a:rPr lang="ru-RU" dirty="0" err="1"/>
              <a:t>кількісного</a:t>
            </a:r>
            <a:r>
              <a:rPr lang="ru-RU" dirty="0"/>
              <a:t> </a:t>
            </a:r>
            <a:r>
              <a:rPr lang="ru-RU" dirty="0" err="1"/>
              <a:t>обліку</a:t>
            </a:r>
            <a:r>
              <a:rPr lang="ru-RU" dirty="0"/>
              <a:t> СЕРТИФ;</a:t>
            </a:r>
          </a:p>
          <a:p>
            <a:pPr fontAlgn="base"/>
            <a:r>
              <a:rPr lang="ru-RU" dirty="0" err="1"/>
              <a:t>забезпечення</a:t>
            </a:r>
            <a:r>
              <a:rPr lang="ru-RU" dirty="0"/>
              <a:t> контролю за </a:t>
            </a:r>
            <a:r>
              <a:rPr lang="ru-RU" dirty="0" err="1"/>
              <a:t>інвестиціями</a:t>
            </a:r>
            <a:r>
              <a:rPr lang="ru-RU" dirty="0"/>
              <a:t> НБУ в </a:t>
            </a:r>
            <a:r>
              <a:rPr lang="ru-RU" dirty="0" err="1"/>
              <a:t>статутні</a:t>
            </a:r>
            <a:r>
              <a:rPr lang="ru-RU" dirty="0"/>
              <a:t> </a:t>
            </a:r>
            <a:r>
              <a:rPr lang="ru-RU" dirty="0" err="1"/>
              <a:t>капітали</a:t>
            </a:r>
            <a:r>
              <a:rPr lang="ru-RU" dirty="0"/>
              <a:t> ПУБЛІЧНОГО АКЦІОНЕРНОГО ТОВАРИСТВА “РОЗРАХУНКОВИЙ ЦЕНТР З ОБСЛУГОВУВАННЯ ДОГОВОРІВ НА ФІНАНСОВИХ РИНКАХ”, </a:t>
            </a:r>
            <a:r>
              <a:rPr lang="ru-RU" dirty="0" err="1"/>
              <a:t>Публічного</a:t>
            </a:r>
            <a:r>
              <a:rPr lang="ru-RU" dirty="0"/>
              <a:t> </a:t>
            </a:r>
            <a:r>
              <a:rPr lang="ru-RU" dirty="0" err="1"/>
              <a:t>акціонерного</a:t>
            </a:r>
            <a:r>
              <a:rPr lang="ru-RU" dirty="0"/>
              <a:t> </a:t>
            </a:r>
            <a:r>
              <a:rPr lang="ru-RU" dirty="0" err="1"/>
              <a:t>товариства</a:t>
            </a:r>
            <a:r>
              <a:rPr lang="ru-RU" dirty="0"/>
              <a:t> “</a:t>
            </a:r>
            <a:r>
              <a:rPr lang="ru-RU" dirty="0" err="1"/>
              <a:t>Національний</a:t>
            </a:r>
            <a:r>
              <a:rPr lang="ru-RU" dirty="0"/>
              <a:t> </a:t>
            </a:r>
            <a:r>
              <a:rPr lang="ru-RU" dirty="0" err="1"/>
              <a:t>депозитарій</a:t>
            </a:r>
            <a:r>
              <a:rPr lang="ru-RU" dirty="0"/>
              <a:t> </a:t>
            </a:r>
            <a:r>
              <a:rPr lang="ru-RU" dirty="0" err="1"/>
              <a:t>України</a:t>
            </a:r>
            <a:r>
              <a:rPr lang="ru-RU" dirty="0"/>
              <a:t>”, </a:t>
            </a:r>
            <a:r>
              <a:rPr lang="ru-RU" dirty="0" err="1"/>
              <a:t>Міждержавного</a:t>
            </a:r>
            <a:r>
              <a:rPr lang="ru-RU" dirty="0"/>
              <a:t> банку та </a:t>
            </a:r>
            <a:r>
              <a:rPr lang="ru-RU" dirty="0" err="1"/>
              <a:t>Чорноморського</a:t>
            </a:r>
            <a:r>
              <a:rPr lang="ru-RU" dirty="0"/>
              <a:t> банку </a:t>
            </a:r>
            <a:r>
              <a:rPr lang="ru-RU" dirty="0" err="1"/>
              <a:t>торгівлі</a:t>
            </a:r>
            <a:r>
              <a:rPr lang="ru-RU" dirty="0"/>
              <a:t> та </a:t>
            </a:r>
            <a:r>
              <a:rPr lang="ru-RU" dirty="0" err="1"/>
              <a:t>розвитку</a:t>
            </a:r>
            <a:r>
              <a:rPr lang="ru-RU" dirty="0"/>
              <a:t> (</a:t>
            </a:r>
            <a:r>
              <a:rPr lang="ru-RU" dirty="0" err="1"/>
              <a:t>далі</a:t>
            </a:r>
            <a:r>
              <a:rPr lang="ru-RU" dirty="0"/>
              <a:t> – </a:t>
            </a:r>
            <a:r>
              <a:rPr lang="ru-RU" dirty="0" err="1"/>
              <a:t>компанії</a:t>
            </a:r>
            <a:r>
              <a:rPr lang="ru-RU" dirty="0"/>
              <a:t>);</a:t>
            </a:r>
          </a:p>
          <a:p>
            <a:pPr fontAlgn="base"/>
            <a:r>
              <a:rPr lang="ru-RU" dirty="0" err="1"/>
              <a:t>забезпечення</a:t>
            </a:r>
            <a:r>
              <a:rPr lang="ru-RU" dirty="0"/>
              <a:t> </a:t>
            </a:r>
            <a:r>
              <a:rPr lang="ru-RU" dirty="0" err="1"/>
              <a:t>реалізації</a:t>
            </a:r>
            <a:r>
              <a:rPr lang="ru-RU" dirty="0"/>
              <a:t> прав НБУ як </a:t>
            </a:r>
            <a:r>
              <a:rPr lang="ru-RU" dirty="0" err="1"/>
              <a:t>акціонера</a:t>
            </a:r>
            <a:r>
              <a:rPr lang="ru-RU" dirty="0"/>
              <a:t> в </a:t>
            </a:r>
            <a:r>
              <a:rPr lang="ru-RU" dirty="0" err="1"/>
              <a:t>процесі</a:t>
            </a:r>
            <a:r>
              <a:rPr lang="ru-RU" dirty="0"/>
              <a:t> корпоративного </a:t>
            </a:r>
            <a:r>
              <a:rPr lang="ru-RU" dirty="0" err="1"/>
              <a:t>управління</a:t>
            </a:r>
            <a:r>
              <a:rPr lang="ru-RU" dirty="0"/>
              <a:t> в </a:t>
            </a:r>
            <a:r>
              <a:rPr lang="ru-RU" dirty="0" err="1"/>
              <a:t>компаніях</a:t>
            </a:r>
            <a:r>
              <a:rPr lang="ru-RU" dirty="0"/>
              <a:t>.</a:t>
            </a:r>
          </a:p>
        </p:txBody>
      </p:sp>
    </p:spTree>
    <p:extLst>
      <p:ext uri="{BB962C8B-B14F-4D97-AF65-F5344CB8AC3E}">
        <p14:creationId xmlns:p14="http://schemas.microsoft.com/office/powerpoint/2010/main" val="37895806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a:srcRect l="64254" t="13116" r="20037" b="5849"/>
          <a:stretch/>
        </p:blipFill>
        <p:spPr>
          <a:xfrm>
            <a:off x="450376" y="136478"/>
            <a:ext cx="2306472" cy="6689316"/>
          </a:xfrm>
          <a:prstGeom prst="rect">
            <a:avLst/>
          </a:prstGeom>
        </p:spPr>
      </p:pic>
      <p:sp>
        <p:nvSpPr>
          <p:cNvPr id="6" name="Прямоугольник 5"/>
          <p:cNvSpPr/>
          <p:nvPr/>
        </p:nvSpPr>
        <p:spPr>
          <a:xfrm>
            <a:off x="2911522" y="803480"/>
            <a:ext cx="8866496" cy="5632311"/>
          </a:xfrm>
          <a:prstGeom prst="rect">
            <a:avLst/>
          </a:prstGeom>
        </p:spPr>
        <p:txBody>
          <a:bodyPr wrap="square">
            <a:spAutoFit/>
          </a:bodyPr>
          <a:lstStyle/>
          <a:p>
            <a:pPr fontAlgn="base"/>
            <a:r>
              <a:rPr lang="ru-RU" b="1" u="sng" dirty="0">
                <a:solidFill>
                  <a:srgbClr val="000000"/>
                </a:solidFill>
                <a:latin typeface="Roboto"/>
              </a:rPr>
              <a:t>Департамент </a:t>
            </a:r>
            <a:r>
              <a:rPr lang="ru-RU" b="1" u="sng" dirty="0" err="1">
                <a:solidFill>
                  <a:srgbClr val="000000"/>
                </a:solidFill>
                <a:latin typeface="Roboto"/>
              </a:rPr>
              <a:t>інформаційних</a:t>
            </a:r>
            <a:r>
              <a:rPr lang="ru-RU" b="1" u="sng" dirty="0">
                <a:solidFill>
                  <a:srgbClr val="000000"/>
                </a:solidFill>
                <a:latin typeface="Roboto"/>
              </a:rPr>
              <a:t> </a:t>
            </a:r>
            <a:r>
              <a:rPr lang="ru-RU" b="1" u="sng" dirty="0" err="1" smtClean="0">
                <a:solidFill>
                  <a:srgbClr val="000000"/>
                </a:solidFill>
                <a:latin typeface="Roboto"/>
              </a:rPr>
              <a:t>технологій</a:t>
            </a:r>
            <a:r>
              <a:rPr lang="ru-RU" b="1" u="sng" dirty="0" smtClean="0">
                <a:solidFill>
                  <a:srgbClr val="000000"/>
                </a:solidFill>
                <a:latin typeface="Roboto"/>
              </a:rPr>
              <a:t> </a:t>
            </a:r>
            <a:r>
              <a:rPr lang="ru-RU" b="1" u="sng" dirty="0" err="1" smtClean="0">
                <a:solidFill>
                  <a:srgbClr val="000000"/>
                </a:solidFill>
                <a:latin typeface="Roboto"/>
              </a:rPr>
              <a:t>основні</a:t>
            </a:r>
            <a:r>
              <a:rPr lang="ru-RU" b="1" u="sng" dirty="0" smtClean="0">
                <a:solidFill>
                  <a:srgbClr val="000000"/>
                </a:solidFill>
                <a:latin typeface="Roboto"/>
              </a:rPr>
              <a:t> </a:t>
            </a:r>
            <a:r>
              <a:rPr lang="ru-RU" b="1" u="sng" dirty="0" err="1">
                <a:solidFill>
                  <a:srgbClr val="000000"/>
                </a:solidFill>
                <a:latin typeface="Roboto"/>
              </a:rPr>
              <a:t>функції</a:t>
            </a:r>
            <a:r>
              <a:rPr lang="ru-RU" b="1" u="sng" dirty="0" smtClean="0">
                <a:solidFill>
                  <a:srgbClr val="000000"/>
                </a:solidFill>
                <a:latin typeface="Roboto"/>
              </a:rPr>
              <a:t>:</a:t>
            </a:r>
          </a:p>
          <a:p>
            <a:pPr fontAlgn="base"/>
            <a:endParaRPr lang="ru-RU" dirty="0">
              <a:solidFill>
                <a:srgbClr val="000000"/>
              </a:solidFill>
              <a:latin typeface="Roboto"/>
            </a:endParaRPr>
          </a:p>
          <a:p>
            <a:pPr fontAlgn="base">
              <a:buFont typeface="Arial" panose="020B0604020202020204" pitchFamily="34" charset="0"/>
              <a:buChar char="•"/>
            </a:pPr>
            <a:r>
              <a:rPr lang="ru-RU" dirty="0" err="1" smtClean="0">
                <a:solidFill>
                  <a:srgbClr val="000000"/>
                </a:solidFill>
                <a:latin typeface="Roboto"/>
              </a:rPr>
              <a:t>розроблення</a:t>
            </a:r>
            <a:r>
              <a:rPr lang="ru-RU" dirty="0" smtClean="0">
                <a:solidFill>
                  <a:srgbClr val="000000"/>
                </a:solidFill>
                <a:latin typeface="Roboto"/>
              </a:rPr>
              <a:t> </a:t>
            </a:r>
            <a:r>
              <a:rPr lang="ru-RU" dirty="0">
                <a:solidFill>
                  <a:srgbClr val="000000"/>
                </a:solidFill>
                <a:latin typeface="Roboto"/>
              </a:rPr>
              <a:t>та </a:t>
            </a:r>
            <a:r>
              <a:rPr lang="ru-RU" dirty="0" err="1">
                <a:solidFill>
                  <a:srgbClr val="000000"/>
                </a:solidFill>
                <a:latin typeface="Roboto"/>
              </a:rPr>
              <a:t>реалізація</a:t>
            </a:r>
            <a:r>
              <a:rPr lang="ru-RU" dirty="0">
                <a:solidFill>
                  <a:srgbClr val="000000"/>
                </a:solidFill>
                <a:latin typeface="Roboto"/>
              </a:rPr>
              <a:t> </a:t>
            </a:r>
            <a:r>
              <a:rPr lang="ru-RU" dirty="0" err="1">
                <a:solidFill>
                  <a:srgbClr val="000000"/>
                </a:solidFill>
                <a:latin typeface="Roboto"/>
              </a:rPr>
              <a:t>стратегії</a:t>
            </a:r>
            <a:r>
              <a:rPr lang="ru-RU" dirty="0">
                <a:solidFill>
                  <a:srgbClr val="000000"/>
                </a:solidFill>
                <a:latin typeface="Roboto"/>
              </a:rPr>
              <a:t> і </a:t>
            </a:r>
            <a:r>
              <a:rPr lang="ru-RU" dirty="0" err="1">
                <a:solidFill>
                  <a:srgbClr val="000000"/>
                </a:solidFill>
                <a:latin typeface="Roboto"/>
              </a:rPr>
              <a:t>політики</a:t>
            </a:r>
            <a:r>
              <a:rPr lang="ru-RU" dirty="0">
                <a:solidFill>
                  <a:srgbClr val="000000"/>
                </a:solidFill>
                <a:latin typeface="Roboto"/>
              </a:rPr>
              <a:t> </a:t>
            </a:r>
            <a:r>
              <a:rPr lang="ru-RU" dirty="0" err="1">
                <a:solidFill>
                  <a:srgbClr val="000000"/>
                </a:solidFill>
                <a:latin typeface="Roboto"/>
              </a:rPr>
              <a:t>Національного</a:t>
            </a:r>
            <a:r>
              <a:rPr lang="ru-RU" dirty="0">
                <a:solidFill>
                  <a:srgbClr val="000000"/>
                </a:solidFill>
                <a:latin typeface="Roboto"/>
              </a:rPr>
              <a:t> банку в </a:t>
            </a:r>
            <a:r>
              <a:rPr lang="ru-RU" dirty="0" err="1">
                <a:solidFill>
                  <a:srgbClr val="000000"/>
                </a:solidFill>
                <a:latin typeface="Roboto"/>
              </a:rPr>
              <a:t>частині</a:t>
            </a:r>
            <a:r>
              <a:rPr lang="ru-RU" dirty="0">
                <a:solidFill>
                  <a:srgbClr val="000000"/>
                </a:solidFill>
                <a:latin typeface="Roboto"/>
              </a:rPr>
              <a:t> </a:t>
            </a:r>
            <a:r>
              <a:rPr lang="ru-RU" dirty="0" err="1">
                <a:solidFill>
                  <a:srgbClr val="000000"/>
                </a:solidFill>
                <a:latin typeface="Roboto"/>
              </a:rPr>
              <a:t>ефективного</a:t>
            </a:r>
            <a:r>
              <a:rPr lang="ru-RU" dirty="0">
                <a:solidFill>
                  <a:srgbClr val="000000"/>
                </a:solidFill>
                <a:latin typeface="Roboto"/>
              </a:rPr>
              <a:t> і </a:t>
            </a:r>
            <a:r>
              <a:rPr lang="ru-RU" dirty="0" err="1">
                <a:solidFill>
                  <a:srgbClr val="000000"/>
                </a:solidFill>
                <a:latin typeface="Roboto"/>
              </a:rPr>
              <a:t>цілеспрямованого</a:t>
            </a:r>
            <a:r>
              <a:rPr lang="ru-RU" dirty="0">
                <a:solidFill>
                  <a:srgbClr val="000000"/>
                </a:solidFill>
                <a:latin typeface="Roboto"/>
              </a:rPr>
              <a:t> </a:t>
            </a:r>
            <a:r>
              <a:rPr lang="ru-RU" dirty="0" err="1">
                <a:solidFill>
                  <a:srgbClr val="000000"/>
                </a:solidFill>
                <a:latin typeface="Roboto"/>
              </a:rPr>
              <a:t>розвитку</a:t>
            </a:r>
            <a:r>
              <a:rPr lang="ru-RU" dirty="0">
                <a:solidFill>
                  <a:srgbClr val="000000"/>
                </a:solidFill>
                <a:latin typeface="Roboto"/>
              </a:rPr>
              <a:t> </a:t>
            </a:r>
            <a:r>
              <a:rPr lang="ru-RU" dirty="0" err="1">
                <a:solidFill>
                  <a:srgbClr val="000000"/>
                </a:solidFill>
                <a:latin typeface="Roboto"/>
              </a:rPr>
              <a:t>інформаційної</a:t>
            </a:r>
            <a:r>
              <a:rPr lang="ru-RU" dirty="0">
                <a:solidFill>
                  <a:srgbClr val="000000"/>
                </a:solidFill>
                <a:latin typeface="Roboto"/>
              </a:rPr>
              <a:t> </a:t>
            </a:r>
            <a:r>
              <a:rPr lang="ru-RU" dirty="0" err="1">
                <a:solidFill>
                  <a:srgbClr val="000000"/>
                </a:solidFill>
                <a:latin typeface="Roboto"/>
              </a:rPr>
              <a:t>інфраструктури</a:t>
            </a:r>
            <a:r>
              <a:rPr lang="ru-RU" dirty="0">
                <a:solidFill>
                  <a:srgbClr val="000000"/>
                </a:solidFill>
                <a:latin typeface="Roboto"/>
              </a:rPr>
              <a:t> як </a:t>
            </a:r>
            <a:r>
              <a:rPr lang="ru-RU" dirty="0" err="1">
                <a:solidFill>
                  <a:srgbClr val="000000"/>
                </a:solidFill>
                <a:latin typeface="Roboto"/>
              </a:rPr>
              <a:t>основи</a:t>
            </a:r>
            <a:r>
              <a:rPr lang="ru-RU" dirty="0">
                <a:solidFill>
                  <a:srgbClr val="000000"/>
                </a:solidFill>
                <a:latin typeface="Roboto"/>
              </a:rPr>
              <a:t> для </a:t>
            </a:r>
            <a:r>
              <a:rPr lang="ru-RU" dirty="0" err="1">
                <a:solidFill>
                  <a:srgbClr val="000000"/>
                </a:solidFill>
                <a:latin typeface="Roboto"/>
              </a:rPr>
              <a:t>автоматизації</a:t>
            </a:r>
            <a:r>
              <a:rPr lang="ru-RU" dirty="0">
                <a:solidFill>
                  <a:srgbClr val="000000"/>
                </a:solidFill>
                <a:latin typeface="Roboto"/>
              </a:rPr>
              <a:t> </a:t>
            </a:r>
            <a:r>
              <a:rPr lang="ru-RU" dirty="0" err="1">
                <a:solidFill>
                  <a:srgbClr val="000000"/>
                </a:solidFill>
                <a:latin typeface="Roboto"/>
              </a:rPr>
              <a:t>процесів</a:t>
            </a:r>
            <a:r>
              <a:rPr lang="ru-RU" dirty="0">
                <a:solidFill>
                  <a:srgbClr val="000000"/>
                </a:solidFill>
                <a:latin typeface="Roboto"/>
              </a:rPr>
              <a:t> </a:t>
            </a:r>
            <a:r>
              <a:rPr lang="ru-RU" dirty="0" err="1">
                <a:solidFill>
                  <a:srgbClr val="000000"/>
                </a:solidFill>
                <a:latin typeface="Roboto"/>
              </a:rPr>
              <a:t>банківської</a:t>
            </a:r>
            <a:r>
              <a:rPr lang="ru-RU" dirty="0">
                <a:solidFill>
                  <a:srgbClr val="000000"/>
                </a:solidFill>
                <a:latin typeface="Roboto"/>
              </a:rPr>
              <a:t> </a:t>
            </a:r>
            <a:r>
              <a:rPr lang="ru-RU" dirty="0" err="1">
                <a:solidFill>
                  <a:srgbClr val="000000"/>
                </a:solidFill>
                <a:latin typeface="Roboto"/>
              </a:rPr>
              <a:t>діяльності</a:t>
            </a:r>
            <a:r>
              <a:rPr lang="ru-RU" dirty="0">
                <a:solidFill>
                  <a:srgbClr val="000000"/>
                </a:solidFill>
                <a:latin typeface="Roboto"/>
              </a:rPr>
              <a:t>; </a:t>
            </a:r>
          </a:p>
          <a:p>
            <a:pPr fontAlgn="base">
              <a:buFont typeface="Arial" panose="020B0604020202020204" pitchFamily="34" charset="0"/>
              <a:buChar char="•"/>
            </a:pPr>
            <a:r>
              <a:rPr lang="ru-RU" dirty="0" err="1">
                <a:solidFill>
                  <a:srgbClr val="000000"/>
                </a:solidFill>
                <a:latin typeface="Roboto"/>
              </a:rPr>
              <a:t>координація</a:t>
            </a:r>
            <a:r>
              <a:rPr lang="ru-RU" dirty="0">
                <a:solidFill>
                  <a:srgbClr val="000000"/>
                </a:solidFill>
                <a:latin typeface="Roboto"/>
              </a:rPr>
              <a:t> </a:t>
            </a:r>
            <a:r>
              <a:rPr lang="ru-RU" dirty="0" err="1">
                <a:solidFill>
                  <a:srgbClr val="000000"/>
                </a:solidFill>
                <a:latin typeface="Roboto"/>
              </a:rPr>
              <a:t>робіт</a:t>
            </a:r>
            <a:r>
              <a:rPr lang="ru-RU" dirty="0">
                <a:solidFill>
                  <a:srgbClr val="000000"/>
                </a:solidFill>
                <a:latin typeface="Roboto"/>
              </a:rPr>
              <a:t> </a:t>
            </a:r>
            <a:r>
              <a:rPr lang="ru-RU" dirty="0" err="1">
                <a:solidFill>
                  <a:srgbClr val="000000"/>
                </a:solidFill>
                <a:latin typeface="Roboto"/>
              </a:rPr>
              <a:t>щодо</a:t>
            </a:r>
            <a:r>
              <a:rPr lang="ru-RU" dirty="0">
                <a:solidFill>
                  <a:srgbClr val="000000"/>
                </a:solidFill>
                <a:latin typeface="Roboto"/>
              </a:rPr>
              <a:t> </a:t>
            </a:r>
            <a:r>
              <a:rPr lang="ru-RU" dirty="0" err="1">
                <a:solidFill>
                  <a:srgbClr val="000000"/>
                </a:solidFill>
                <a:latin typeface="Roboto"/>
              </a:rPr>
              <a:t>запровадження</a:t>
            </a:r>
            <a:r>
              <a:rPr lang="ru-RU" dirty="0">
                <a:solidFill>
                  <a:srgbClr val="000000"/>
                </a:solidFill>
                <a:latin typeface="Roboto"/>
              </a:rPr>
              <a:t> </a:t>
            </a:r>
            <a:r>
              <a:rPr lang="ru-RU" dirty="0" err="1">
                <a:solidFill>
                  <a:srgbClr val="000000"/>
                </a:solidFill>
                <a:latin typeface="Roboto"/>
              </a:rPr>
              <a:t>новітніх</a:t>
            </a:r>
            <a:r>
              <a:rPr lang="ru-RU" dirty="0">
                <a:solidFill>
                  <a:srgbClr val="000000"/>
                </a:solidFill>
                <a:latin typeface="Roboto"/>
              </a:rPr>
              <a:t> </a:t>
            </a:r>
            <a:r>
              <a:rPr lang="ru-RU" dirty="0" err="1">
                <a:solidFill>
                  <a:srgbClr val="000000"/>
                </a:solidFill>
                <a:latin typeface="Roboto"/>
              </a:rPr>
              <a:t>інформаційних</a:t>
            </a:r>
            <a:r>
              <a:rPr lang="ru-RU" dirty="0">
                <a:solidFill>
                  <a:srgbClr val="000000"/>
                </a:solidFill>
                <a:latin typeface="Roboto"/>
              </a:rPr>
              <a:t> </a:t>
            </a:r>
            <a:r>
              <a:rPr lang="ru-RU" dirty="0" err="1">
                <a:solidFill>
                  <a:srgbClr val="000000"/>
                </a:solidFill>
                <a:latin typeface="Roboto"/>
              </a:rPr>
              <a:t>технологій</a:t>
            </a:r>
            <a:r>
              <a:rPr lang="ru-RU" dirty="0">
                <a:solidFill>
                  <a:srgbClr val="000000"/>
                </a:solidFill>
                <a:latin typeface="Roboto"/>
              </a:rPr>
              <a:t> та </a:t>
            </a:r>
            <a:r>
              <a:rPr lang="ru-RU" dirty="0" err="1">
                <a:solidFill>
                  <a:srgbClr val="000000"/>
                </a:solidFill>
                <a:latin typeface="Roboto"/>
              </a:rPr>
              <a:t>побудови</a:t>
            </a:r>
            <a:r>
              <a:rPr lang="ru-RU" dirty="0">
                <a:solidFill>
                  <a:srgbClr val="000000"/>
                </a:solidFill>
                <a:latin typeface="Roboto"/>
              </a:rPr>
              <a:t> </a:t>
            </a:r>
            <a:r>
              <a:rPr lang="ru-RU" dirty="0" err="1">
                <a:solidFill>
                  <a:srgbClr val="000000"/>
                </a:solidFill>
                <a:latin typeface="Roboto"/>
              </a:rPr>
              <a:t>сучасної</a:t>
            </a:r>
            <a:r>
              <a:rPr lang="ru-RU" dirty="0">
                <a:solidFill>
                  <a:srgbClr val="000000"/>
                </a:solidFill>
                <a:latin typeface="Roboto"/>
              </a:rPr>
              <a:t> </a:t>
            </a:r>
            <a:r>
              <a:rPr lang="ru-RU" dirty="0" err="1">
                <a:solidFill>
                  <a:srgbClr val="000000"/>
                </a:solidFill>
                <a:latin typeface="Roboto"/>
              </a:rPr>
              <a:t>інформаційної</a:t>
            </a:r>
            <a:r>
              <a:rPr lang="ru-RU" dirty="0">
                <a:solidFill>
                  <a:srgbClr val="000000"/>
                </a:solidFill>
                <a:latin typeface="Roboto"/>
              </a:rPr>
              <a:t> </a:t>
            </a:r>
            <a:r>
              <a:rPr lang="ru-RU" dirty="0" err="1">
                <a:solidFill>
                  <a:srgbClr val="000000"/>
                </a:solidFill>
                <a:latin typeface="Roboto"/>
              </a:rPr>
              <a:t>інфраструктури</a:t>
            </a:r>
            <a:r>
              <a:rPr lang="ru-RU" dirty="0">
                <a:solidFill>
                  <a:srgbClr val="000000"/>
                </a:solidFill>
                <a:latin typeface="Roboto"/>
              </a:rPr>
              <a:t> в НБУ, </a:t>
            </a:r>
            <a:r>
              <a:rPr lang="ru-RU" dirty="0" err="1">
                <a:solidFill>
                  <a:srgbClr val="000000"/>
                </a:solidFill>
                <a:latin typeface="Roboto"/>
              </a:rPr>
              <a:t>необхідних</a:t>
            </a:r>
            <a:r>
              <a:rPr lang="ru-RU" dirty="0">
                <a:solidFill>
                  <a:srgbClr val="000000"/>
                </a:solidFill>
                <a:latin typeface="Roboto"/>
              </a:rPr>
              <a:t> для </a:t>
            </a:r>
            <a:r>
              <a:rPr lang="ru-RU" dirty="0" err="1">
                <a:solidFill>
                  <a:srgbClr val="000000"/>
                </a:solidFill>
                <a:latin typeface="Roboto"/>
              </a:rPr>
              <a:t>якісного</a:t>
            </a:r>
            <a:r>
              <a:rPr lang="ru-RU" dirty="0">
                <a:solidFill>
                  <a:srgbClr val="000000"/>
                </a:solidFill>
                <a:latin typeface="Roboto"/>
              </a:rPr>
              <a:t> і </a:t>
            </a:r>
            <a:r>
              <a:rPr lang="ru-RU" dirty="0" err="1">
                <a:solidFill>
                  <a:srgbClr val="000000"/>
                </a:solidFill>
                <a:latin typeface="Roboto"/>
              </a:rPr>
              <a:t>своєчасного</a:t>
            </a:r>
            <a:r>
              <a:rPr lang="ru-RU" dirty="0">
                <a:solidFill>
                  <a:srgbClr val="000000"/>
                </a:solidFill>
                <a:latin typeface="Roboto"/>
              </a:rPr>
              <a:t> </a:t>
            </a:r>
            <a:r>
              <a:rPr lang="ru-RU" dirty="0" err="1">
                <a:solidFill>
                  <a:srgbClr val="000000"/>
                </a:solidFill>
                <a:latin typeface="Roboto"/>
              </a:rPr>
              <a:t>виконання</a:t>
            </a:r>
            <a:r>
              <a:rPr lang="ru-RU" dirty="0">
                <a:solidFill>
                  <a:srgbClr val="000000"/>
                </a:solidFill>
                <a:latin typeface="Roboto"/>
              </a:rPr>
              <a:t> </a:t>
            </a:r>
            <a:r>
              <a:rPr lang="ru-RU" dirty="0" err="1">
                <a:solidFill>
                  <a:srgbClr val="000000"/>
                </a:solidFill>
                <a:latin typeface="Roboto"/>
              </a:rPr>
              <a:t>покладених</a:t>
            </a:r>
            <a:r>
              <a:rPr lang="ru-RU" dirty="0">
                <a:solidFill>
                  <a:srgbClr val="000000"/>
                </a:solidFill>
                <a:latin typeface="Roboto"/>
              </a:rPr>
              <a:t> на </a:t>
            </a:r>
            <a:r>
              <a:rPr lang="ru-RU" dirty="0" err="1">
                <a:solidFill>
                  <a:srgbClr val="000000"/>
                </a:solidFill>
                <a:latin typeface="Roboto"/>
              </a:rPr>
              <a:t>нього</a:t>
            </a:r>
            <a:r>
              <a:rPr lang="ru-RU" dirty="0">
                <a:solidFill>
                  <a:srgbClr val="000000"/>
                </a:solidFill>
                <a:latin typeface="Roboto"/>
              </a:rPr>
              <a:t> </a:t>
            </a:r>
            <a:r>
              <a:rPr lang="ru-RU" dirty="0" err="1">
                <a:solidFill>
                  <a:srgbClr val="000000"/>
                </a:solidFill>
                <a:latin typeface="Roboto"/>
              </a:rPr>
              <a:t>завдань</a:t>
            </a:r>
            <a:r>
              <a:rPr lang="ru-RU" dirty="0">
                <a:solidFill>
                  <a:srgbClr val="000000"/>
                </a:solidFill>
                <a:latin typeface="Roboto"/>
              </a:rPr>
              <a:t>;</a:t>
            </a:r>
          </a:p>
          <a:p>
            <a:pPr fontAlgn="base">
              <a:buFont typeface="Arial" panose="020B0604020202020204" pitchFamily="34" charset="0"/>
              <a:buChar char="•"/>
            </a:pPr>
            <a:r>
              <a:rPr lang="ru-RU" dirty="0" err="1">
                <a:solidFill>
                  <a:srgbClr val="000000"/>
                </a:solidFill>
                <a:latin typeface="Roboto"/>
              </a:rPr>
              <a:t>забезпечення</a:t>
            </a:r>
            <a:r>
              <a:rPr lang="ru-RU" dirty="0">
                <a:solidFill>
                  <a:srgbClr val="000000"/>
                </a:solidFill>
                <a:latin typeface="Roboto"/>
              </a:rPr>
              <a:t> </a:t>
            </a:r>
            <a:r>
              <a:rPr lang="ru-RU" dirty="0" err="1">
                <a:solidFill>
                  <a:srgbClr val="000000"/>
                </a:solidFill>
                <a:latin typeface="Roboto"/>
              </a:rPr>
              <a:t>функціонування</a:t>
            </a:r>
            <a:r>
              <a:rPr lang="ru-RU" dirty="0">
                <a:solidFill>
                  <a:srgbClr val="000000"/>
                </a:solidFill>
                <a:latin typeface="Roboto"/>
              </a:rPr>
              <a:t> </a:t>
            </a:r>
            <a:r>
              <a:rPr lang="ru-RU" dirty="0" err="1">
                <a:solidFill>
                  <a:srgbClr val="000000"/>
                </a:solidFill>
                <a:latin typeface="Roboto"/>
              </a:rPr>
              <a:t>системи</a:t>
            </a:r>
            <a:r>
              <a:rPr lang="ru-RU" dirty="0">
                <a:solidFill>
                  <a:srgbClr val="000000"/>
                </a:solidFill>
                <a:latin typeface="Roboto"/>
              </a:rPr>
              <a:t> </a:t>
            </a:r>
            <a:r>
              <a:rPr lang="ru-RU" dirty="0" err="1">
                <a:solidFill>
                  <a:srgbClr val="000000"/>
                </a:solidFill>
                <a:latin typeface="Roboto"/>
              </a:rPr>
              <a:t>електронних</a:t>
            </a:r>
            <a:r>
              <a:rPr lang="ru-RU" dirty="0">
                <a:solidFill>
                  <a:srgbClr val="000000"/>
                </a:solidFill>
                <a:latin typeface="Roboto"/>
              </a:rPr>
              <a:t> </a:t>
            </a:r>
            <a:r>
              <a:rPr lang="ru-RU" dirty="0" err="1">
                <a:solidFill>
                  <a:srgbClr val="000000"/>
                </a:solidFill>
                <a:latin typeface="Roboto"/>
              </a:rPr>
              <a:t>платежів</a:t>
            </a:r>
            <a:r>
              <a:rPr lang="ru-RU" dirty="0">
                <a:solidFill>
                  <a:srgbClr val="000000"/>
                </a:solidFill>
                <a:latin typeface="Roboto"/>
              </a:rPr>
              <a:t> НБУ,  систем </a:t>
            </a:r>
            <a:r>
              <a:rPr lang="ru-RU" dirty="0" err="1">
                <a:solidFill>
                  <a:srgbClr val="000000"/>
                </a:solidFill>
                <a:latin typeface="Roboto"/>
              </a:rPr>
              <a:t>автоматизації</a:t>
            </a:r>
            <a:r>
              <a:rPr lang="ru-RU" dirty="0">
                <a:solidFill>
                  <a:srgbClr val="000000"/>
                </a:solidFill>
                <a:latin typeface="Roboto"/>
              </a:rPr>
              <a:t> </a:t>
            </a:r>
            <a:r>
              <a:rPr lang="ru-RU" dirty="0" err="1">
                <a:solidFill>
                  <a:srgbClr val="000000"/>
                </a:solidFill>
                <a:latin typeface="Roboto"/>
              </a:rPr>
              <a:t>інструментів</a:t>
            </a:r>
            <a:r>
              <a:rPr lang="ru-RU" dirty="0">
                <a:solidFill>
                  <a:srgbClr val="000000"/>
                </a:solidFill>
                <a:latin typeface="Roboto"/>
              </a:rPr>
              <a:t> </a:t>
            </a:r>
            <a:r>
              <a:rPr lang="ru-RU" dirty="0" err="1">
                <a:solidFill>
                  <a:srgbClr val="000000"/>
                </a:solidFill>
                <a:latin typeface="Roboto"/>
              </a:rPr>
              <a:t>монетарної</a:t>
            </a:r>
            <a:r>
              <a:rPr lang="ru-RU" dirty="0">
                <a:solidFill>
                  <a:srgbClr val="000000"/>
                </a:solidFill>
                <a:latin typeface="Roboto"/>
              </a:rPr>
              <a:t> </a:t>
            </a:r>
            <a:r>
              <a:rPr lang="ru-RU" dirty="0" err="1">
                <a:solidFill>
                  <a:srgbClr val="000000"/>
                </a:solidFill>
                <a:latin typeface="Roboto"/>
              </a:rPr>
              <a:t>політики</a:t>
            </a:r>
            <a:r>
              <a:rPr lang="ru-RU" dirty="0">
                <a:solidFill>
                  <a:srgbClr val="000000"/>
                </a:solidFill>
                <a:latin typeface="Roboto"/>
              </a:rPr>
              <a:t>, </a:t>
            </a:r>
            <a:r>
              <a:rPr lang="ru-RU" dirty="0" err="1">
                <a:solidFill>
                  <a:srgbClr val="000000"/>
                </a:solidFill>
                <a:latin typeface="Roboto"/>
              </a:rPr>
              <a:t>готівково</a:t>
            </a:r>
            <a:r>
              <a:rPr lang="ru-RU" dirty="0">
                <a:solidFill>
                  <a:srgbClr val="000000"/>
                </a:solidFill>
                <a:latin typeface="Roboto"/>
              </a:rPr>
              <a:t>-грошового </a:t>
            </a:r>
            <a:r>
              <a:rPr lang="ru-RU" dirty="0" err="1">
                <a:solidFill>
                  <a:srgbClr val="000000"/>
                </a:solidFill>
                <a:latin typeface="Roboto"/>
              </a:rPr>
              <a:t>обігу</a:t>
            </a:r>
            <a:r>
              <a:rPr lang="ru-RU" dirty="0">
                <a:solidFill>
                  <a:srgbClr val="000000"/>
                </a:solidFill>
                <a:latin typeface="Roboto"/>
              </a:rPr>
              <a:t>, </a:t>
            </a:r>
            <a:r>
              <a:rPr lang="ru-RU" dirty="0" err="1">
                <a:solidFill>
                  <a:srgbClr val="000000"/>
                </a:solidFill>
                <a:latin typeface="Roboto"/>
              </a:rPr>
              <a:t>системи</a:t>
            </a:r>
            <a:r>
              <a:rPr lang="ru-RU" dirty="0">
                <a:solidFill>
                  <a:srgbClr val="000000"/>
                </a:solidFill>
                <a:latin typeface="Roboto"/>
              </a:rPr>
              <a:t> </a:t>
            </a:r>
            <a:r>
              <a:rPr lang="ru-RU" dirty="0" err="1">
                <a:solidFill>
                  <a:srgbClr val="000000"/>
                </a:solidFill>
                <a:latin typeface="Roboto"/>
              </a:rPr>
              <a:t>електронної</a:t>
            </a:r>
            <a:r>
              <a:rPr lang="ru-RU" dirty="0">
                <a:solidFill>
                  <a:srgbClr val="000000"/>
                </a:solidFill>
                <a:latin typeface="Roboto"/>
              </a:rPr>
              <a:t> </a:t>
            </a:r>
            <a:r>
              <a:rPr lang="ru-RU" dirty="0" err="1">
                <a:solidFill>
                  <a:srgbClr val="000000"/>
                </a:solidFill>
                <a:latin typeface="Roboto"/>
              </a:rPr>
              <a:t>дистанційної</a:t>
            </a:r>
            <a:r>
              <a:rPr lang="ru-RU" dirty="0">
                <a:solidFill>
                  <a:srgbClr val="000000"/>
                </a:solidFill>
                <a:latin typeface="Roboto"/>
              </a:rPr>
              <a:t> </a:t>
            </a:r>
            <a:r>
              <a:rPr lang="ru-RU" dirty="0" err="1">
                <a:solidFill>
                  <a:srgbClr val="000000"/>
                </a:solidFill>
                <a:latin typeface="Roboto"/>
              </a:rPr>
              <a:t>ідентифікації</a:t>
            </a:r>
            <a:r>
              <a:rPr lang="ru-RU" dirty="0">
                <a:solidFill>
                  <a:srgbClr val="000000"/>
                </a:solidFill>
                <a:latin typeface="Roboto"/>
              </a:rPr>
              <a:t> </a:t>
            </a:r>
            <a:r>
              <a:rPr lang="ru-RU" dirty="0" err="1">
                <a:solidFill>
                  <a:srgbClr val="000000"/>
                </a:solidFill>
                <a:latin typeface="Roboto"/>
              </a:rPr>
              <a:t>фізичних</a:t>
            </a:r>
            <a:r>
              <a:rPr lang="ru-RU" dirty="0">
                <a:solidFill>
                  <a:srgbClr val="000000"/>
                </a:solidFill>
                <a:latin typeface="Roboto"/>
              </a:rPr>
              <a:t> </a:t>
            </a:r>
            <a:r>
              <a:rPr lang="ru-RU" dirty="0" err="1">
                <a:solidFill>
                  <a:srgbClr val="000000"/>
                </a:solidFill>
                <a:latin typeface="Roboto"/>
              </a:rPr>
              <a:t>осіб</a:t>
            </a:r>
            <a:r>
              <a:rPr lang="ru-RU" dirty="0">
                <a:solidFill>
                  <a:srgbClr val="000000"/>
                </a:solidFill>
                <a:latin typeface="Roboto"/>
              </a:rPr>
              <a:t> </a:t>
            </a:r>
            <a:r>
              <a:rPr lang="en-US" dirty="0" err="1">
                <a:solidFill>
                  <a:srgbClr val="000000"/>
                </a:solidFill>
                <a:latin typeface="Roboto"/>
              </a:rPr>
              <a:t>BankID</a:t>
            </a:r>
            <a:r>
              <a:rPr lang="en-US" dirty="0">
                <a:solidFill>
                  <a:srgbClr val="000000"/>
                </a:solidFill>
                <a:latin typeface="Roboto"/>
              </a:rPr>
              <a:t> </a:t>
            </a:r>
            <a:r>
              <a:rPr lang="ru-RU" dirty="0">
                <a:solidFill>
                  <a:srgbClr val="000000"/>
                </a:solidFill>
                <a:latin typeface="Roboto"/>
              </a:rPr>
              <a:t>НБУ, Кредитного </a:t>
            </a:r>
            <a:r>
              <a:rPr lang="ru-RU" dirty="0" err="1">
                <a:solidFill>
                  <a:srgbClr val="000000"/>
                </a:solidFill>
                <a:latin typeface="Roboto"/>
              </a:rPr>
              <a:t>реєстру</a:t>
            </a:r>
            <a:r>
              <a:rPr lang="ru-RU" dirty="0">
                <a:solidFill>
                  <a:srgbClr val="000000"/>
                </a:solidFill>
                <a:latin typeface="Roboto"/>
              </a:rPr>
              <a:t> </a:t>
            </a:r>
            <a:r>
              <a:rPr lang="ru-RU" dirty="0" err="1">
                <a:solidFill>
                  <a:srgbClr val="000000"/>
                </a:solidFill>
                <a:latin typeface="Roboto"/>
              </a:rPr>
              <a:t>Національного</a:t>
            </a:r>
            <a:r>
              <a:rPr lang="ru-RU" dirty="0">
                <a:solidFill>
                  <a:srgbClr val="000000"/>
                </a:solidFill>
                <a:latin typeface="Roboto"/>
              </a:rPr>
              <a:t> банку </a:t>
            </a:r>
            <a:r>
              <a:rPr lang="ru-RU" dirty="0" err="1">
                <a:solidFill>
                  <a:srgbClr val="000000"/>
                </a:solidFill>
                <a:latin typeface="Roboto"/>
              </a:rPr>
              <a:t>України</a:t>
            </a:r>
            <a:r>
              <a:rPr lang="ru-RU" dirty="0">
                <a:solidFill>
                  <a:srgbClr val="000000"/>
                </a:solidFill>
                <a:latin typeface="Roboto"/>
              </a:rPr>
              <a:t>, </a:t>
            </a:r>
            <a:r>
              <a:rPr lang="ru-RU" dirty="0" err="1">
                <a:solidFill>
                  <a:srgbClr val="000000"/>
                </a:solidFill>
                <a:latin typeface="Roboto"/>
              </a:rPr>
              <a:t>системи</a:t>
            </a:r>
            <a:r>
              <a:rPr lang="ru-RU" dirty="0">
                <a:solidFill>
                  <a:srgbClr val="000000"/>
                </a:solidFill>
                <a:latin typeface="Roboto"/>
              </a:rPr>
              <a:t> </a:t>
            </a:r>
            <a:r>
              <a:rPr lang="ru-RU" dirty="0" err="1">
                <a:solidFill>
                  <a:srgbClr val="000000"/>
                </a:solidFill>
                <a:latin typeface="Roboto"/>
              </a:rPr>
              <a:t>оброблення</a:t>
            </a:r>
            <a:r>
              <a:rPr lang="ru-RU" dirty="0">
                <a:solidFill>
                  <a:srgbClr val="000000"/>
                </a:solidFill>
                <a:latin typeface="Roboto"/>
              </a:rPr>
              <a:t> </a:t>
            </a:r>
            <a:r>
              <a:rPr lang="ru-RU" dirty="0" err="1">
                <a:solidFill>
                  <a:srgbClr val="000000"/>
                </a:solidFill>
                <a:latin typeface="Roboto"/>
              </a:rPr>
              <a:t>статистичної</a:t>
            </a:r>
            <a:r>
              <a:rPr lang="ru-RU" dirty="0">
                <a:solidFill>
                  <a:srgbClr val="000000"/>
                </a:solidFill>
                <a:latin typeface="Roboto"/>
              </a:rPr>
              <a:t> </a:t>
            </a:r>
            <a:r>
              <a:rPr lang="ru-RU" dirty="0" err="1">
                <a:solidFill>
                  <a:srgbClr val="000000"/>
                </a:solidFill>
                <a:latin typeface="Roboto"/>
              </a:rPr>
              <a:t>інформації</a:t>
            </a:r>
            <a:r>
              <a:rPr lang="ru-RU" dirty="0">
                <a:solidFill>
                  <a:srgbClr val="000000"/>
                </a:solidFill>
                <a:latin typeface="Roboto"/>
              </a:rPr>
              <a:t>  </a:t>
            </a:r>
            <a:r>
              <a:rPr lang="ru-RU" dirty="0" err="1">
                <a:solidFill>
                  <a:srgbClr val="000000"/>
                </a:solidFill>
                <a:latin typeface="Roboto"/>
              </a:rPr>
              <a:t>тощо</a:t>
            </a:r>
            <a:r>
              <a:rPr lang="ru-RU" dirty="0">
                <a:solidFill>
                  <a:srgbClr val="000000"/>
                </a:solidFill>
                <a:latin typeface="Roboto"/>
              </a:rPr>
              <a:t>;</a:t>
            </a:r>
          </a:p>
          <a:p>
            <a:pPr fontAlgn="base">
              <a:buFont typeface="Arial" panose="020B0604020202020204" pitchFamily="34" charset="0"/>
              <a:buChar char="•"/>
            </a:pPr>
            <a:r>
              <a:rPr lang="ru-RU" dirty="0" err="1">
                <a:solidFill>
                  <a:srgbClr val="000000"/>
                </a:solidFill>
                <a:latin typeface="Roboto"/>
              </a:rPr>
              <a:t>розроблення</a:t>
            </a:r>
            <a:r>
              <a:rPr lang="ru-RU" dirty="0">
                <a:solidFill>
                  <a:srgbClr val="000000"/>
                </a:solidFill>
                <a:latin typeface="Roboto"/>
              </a:rPr>
              <a:t> </a:t>
            </a:r>
            <a:r>
              <a:rPr lang="ru-RU" dirty="0" err="1">
                <a:solidFill>
                  <a:srgbClr val="000000"/>
                </a:solidFill>
                <a:latin typeface="Roboto"/>
              </a:rPr>
              <a:t>інформаційного</a:t>
            </a:r>
            <a:r>
              <a:rPr lang="ru-RU" dirty="0">
                <a:solidFill>
                  <a:srgbClr val="000000"/>
                </a:solidFill>
                <a:latin typeface="Roboto"/>
              </a:rPr>
              <a:t>, </a:t>
            </a:r>
            <a:r>
              <a:rPr lang="ru-RU" dirty="0" err="1">
                <a:solidFill>
                  <a:srgbClr val="000000"/>
                </a:solidFill>
                <a:latin typeface="Roboto"/>
              </a:rPr>
              <a:t>програмного</a:t>
            </a:r>
            <a:r>
              <a:rPr lang="ru-RU" dirty="0">
                <a:solidFill>
                  <a:srgbClr val="000000"/>
                </a:solidFill>
                <a:latin typeface="Roboto"/>
              </a:rPr>
              <a:t> та </a:t>
            </a:r>
            <a:r>
              <a:rPr lang="ru-RU" dirty="0" err="1">
                <a:solidFill>
                  <a:srgbClr val="000000"/>
                </a:solidFill>
                <a:latin typeface="Roboto"/>
              </a:rPr>
              <a:t>організаційного</a:t>
            </a:r>
            <a:r>
              <a:rPr lang="ru-RU" dirty="0">
                <a:solidFill>
                  <a:srgbClr val="000000"/>
                </a:solidFill>
                <a:latin typeface="Roboto"/>
              </a:rPr>
              <a:t> </a:t>
            </a:r>
            <a:r>
              <a:rPr lang="ru-RU" dirty="0" err="1">
                <a:solidFill>
                  <a:srgbClr val="000000"/>
                </a:solidFill>
                <a:latin typeface="Roboto"/>
              </a:rPr>
              <a:t>забезпечення</a:t>
            </a:r>
            <a:r>
              <a:rPr lang="ru-RU" dirty="0">
                <a:solidFill>
                  <a:srgbClr val="000000"/>
                </a:solidFill>
                <a:latin typeface="Roboto"/>
              </a:rPr>
              <a:t> для </a:t>
            </a:r>
            <a:r>
              <a:rPr lang="ru-RU" dirty="0" err="1">
                <a:solidFill>
                  <a:srgbClr val="000000"/>
                </a:solidFill>
                <a:latin typeface="Roboto"/>
              </a:rPr>
              <a:t>обміну</a:t>
            </a:r>
            <a:r>
              <a:rPr lang="ru-RU" dirty="0">
                <a:solidFill>
                  <a:srgbClr val="000000"/>
                </a:solidFill>
                <a:latin typeface="Roboto"/>
              </a:rPr>
              <a:t> </a:t>
            </a:r>
            <a:r>
              <a:rPr lang="ru-RU" dirty="0" err="1">
                <a:solidFill>
                  <a:srgbClr val="000000"/>
                </a:solidFill>
                <a:latin typeface="Roboto"/>
              </a:rPr>
              <a:t>електронними</a:t>
            </a:r>
            <a:r>
              <a:rPr lang="ru-RU" dirty="0">
                <a:solidFill>
                  <a:srgbClr val="000000"/>
                </a:solidFill>
                <a:latin typeface="Roboto"/>
              </a:rPr>
              <a:t> документами, </a:t>
            </a:r>
            <a:r>
              <a:rPr lang="ru-RU" dirty="0" err="1">
                <a:solidFill>
                  <a:srgbClr val="000000"/>
                </a:solidFill>
                <a:latin typeface="Roboto"/>
              </a:rPr>
              <a:t>фінансово-економічною</a:t>
            </a:r>
            <a:r>
              <a:rPr lang="ru-RU" dirty="0">
                <a:solidFill>
                  <a:srgbClr val="000000"/>
                </a:solidFill>
                <a:latin typeface="Roboto"/>
              </a:rPr>
              <a:t> та </a:t>
            </a:r>
            <a:r>
              <a:rPr lang="ru-RU" dirty="0" err="1">
                <a:solidFill>
                  <a:srgbClr val="000000"/>
                </a:solidFill>
                <a:latin typeface="Roboto"/>
              </a:rPr>
              <a:t>статистичною</a:t>
            </a:r>
            <a:r>
              <a:rPr lang="ru-RU" dirty="0">
                <a:solidFill>
                  <a:srgbClr val="000000"/>
                </a:solidFill>
                <a:latin typeface="Roboto"/>
              </a:rPr>
              <a:t> </a:t>
            </a:r>
            <a:r>
              <a:rPr lang="ru-RU" dirty="0" err="1">
                <a:solidFill>
                  <a:srgbClr val="000000"/>
                </a:solidFill>
                <a:latin typeface="Roboto"/>
              </a:rPr>
              <a:t>інформацією</a:t>
            </a:r>
            <a:r>
              <a:rPr lang="ru-RU" dirty="0">
                <a:solidFill>
                  <a:srgbClr val="000000"/>
                </a:solidFill>
                <a:latin typeface="Roboto"/>
              </a:rPr>
              <a:t> </a:t>
            </a:r>
            <a:r>
              <a:rPr lang="ru-RU" dirty="0" err="1">
                <a:solidFill>
                  <a:srgbClr val="000000"/>
                </a:solidFill>
                <a:latin typeface="Roboto"/>
              </a:rPr>
              <a:t>між</a:t>
            </a:r>
            <a:r>
              <a:rPr lang="ru-RU" dirty="0">
                <a:solidFill>
                  <a:srgbClr val="000000"/>
                </a:solidFill>
                <a:latin typeface="Roboto"/>
              </a:rPr>
              <a:t> </a:t>
            </a:r>
            <a:r>
              <a:rPr lang="ru-RU" dirty="0" err="1">
                <a:solidFill>
                  <a:srgbClr val="000000"/>
                </a:solidFill>
                <a:latin typeface="Roboto"/>
              </a:rPr>
              <a:t>Національним</a:t>
            </a:r>
            <a:r>
              <a:rPr lang="ru-RU" dirty="0">
                <a:solidFill>
                  <a:srgbClr val="000000"/>
                </a:solidFill>
                <a:latin typeface="Roboto"/>
              </a:rPr>
              <a:t> банком, </a:t>
            </a:r>
            <a:r>
              <a:rPr lang="ru-RU" dirty="0" err="1">
                <a:solidFill>
                  <a:srgbClr val="000000"/>
                </a:solidFill>
                <a:latin typeface="Roboto"/>
              </a:rPr>
              <a:t>державними</a:t>
            </a:r>
            <a:r>
              <a:rPr lang="ru-RU" dirty="0">
                <a:solidFill>
                  <a:srgbClr val="000000"/>
                </a:solidFill>
                <a:latin typeface="Roboto"/>
              </a:rPr>
              <a:t> </a:t>
            </a:r>
            <a:r>
              <a:rPr lang="ru-RU" dirty="0" err="1">
                <a:solidFill>
                  <a:srgbClr val="000000"/>
                </a:solidFill>
                <a:latin typeface="Roboto"/>
              </a:rPr>
              <a:t>установами</a:t>
            </a:r>
            <a:r>
              <a:rPr lang="ru-RU" dirty="0">
                <a:solidFill>
                  <a:srgbClr val="000000"/>
                </a:solidFill>
                <a:latin typeface="Roboto"/>
              </a:rPr>
              <a:t>, банками </a:t>
            </a:r>
            <a:r>
              <a:rPr lang="ru-RU" dirty="0" err="1">
                <a:solidFill>
                  <a:srgbClr val="000000"/>
                </a:solidFill>
                <a:latin typeface="Roboto"/>
              </a:rPr>
              <a:t>України</a:t>
            </a:r>
            <a:r>
              <a:rPr lang="ru-RU" dirty="0">
                <a:solidFill>
                  <a:srgbClr val="000000"/>
                </a:solidFill>
                <a:latin typeface="Roboto"/>
              </a:rPr>
              <a:t> та </a:t>
            </a:r>
            <a:r>
              <a:rPr lang="ru-RU" dirty="0" err="1">
                <a:solidFill>
                  <a:srgbClr val="000000"/>
                </a:solidFill>
                <a:latin typeface="Roboto"/>
              </a:rPr>
              <a:t>небанківськими</a:t>
            </a:r>
            <a:r>
              <a:rPr lang="ru-RU" dirty="0">
                <a:solidFill>
                  <a:srgbClr val="000000"/>
                </a:solidFill>
                <a:latin typeface="Roboto"/>
              </a:rPr>
              <a:t> </a:t>
            </a:r>
            <a:r>
              <a:rPr lang="ru-RU" dirty="0" err="1">
                <a:solidFill>
                  <a:srgbClr val="000000"/>
                </a:solidFill>
                <a:latin typeface="Roboto"/>
              </a:rPr>
              <a:t>фінансовими</a:t>
            </a:r>
            <a:r>
              <a:rPr lang="ru-RU" dirty="0">
                <a:solidFill>
                  <a:srgbClr val="000000"/>
                </a:solidFill>
                <a:latin typeface="Roboto"/>
              </a:rPr>
              <a:t> </a:t>
            </a:r>
            <a:r>
              <a:rPr lang="ru-RU" dirty="0" err="1">
                <a:solidFill>
                  <a:srgbClr val="000000"/>
                </a:solidFill>
                <a:latin typeface="Roboto"/>
              </a:rPr>
              <a:t>установами</a:t>
            </a:r>
            <a:r>
              <a:rPr lang="ru-RU" dirty="0">
                <a:solidFill>
                  <a:srgbClr val="000000"/>
                </a:solidFill>
                <a:latin typeface="Roboto"/>
              </a:rPr>
              <a:t>;</a:t>
            </a:r>
          </a:p>
          <a:p>
            <a:pPr fontAlgn="base">
              <a:buFont typeface="Arial" panose="020B0604020202020204" pitchFamily="34" charset="0"/>
              <a:buChar char="•"/>
            </a:pPr>
            <a:r>
              <a:rPr lang="ru-RU" dirty="0" err="1">
                <a:solidFill>
                  <a:srgbClr val="000000"/>
                </a:solidFill>
                <a:latin typeface="Roboto"/>
              </a:rPr>
              <a:t>забезпечення</a:t>
            </a:r>
            <a:r>
              <a:rPr lang="ru-RU" dirty="0">
                <a:solidFill>
                  <a:srgbClr val="000000"/>
                </a:solidFill>
                <a:latin typeface="Roboto"/>
              </a:rPr>
              <a:t> </a:t>
            </a:r>
            <a:r>
              <a:rPr lang="ru-RU" dirty="0" err="1">
                <a:solidFill>
                  <a:srgbClr val="000000"/>
                </a:solidFill>
                <a:latin typeface="Roboto"/>
              </a:rPr>
              <a:t>функціонування</a:t>
            </a:r>
            <a:r>
              <a:rPr lang="ru-RU" dirty="0">
                <a:solidFill>
                  <a:srgbClr val="000000"/>
                </a:solidFill>
                <a:latin typeface="Roboto"/>
              </a:rPr>
              <a:t> і </a:t>
            </a:r>
            <a:r>
              <a:rPr lang="ru-RU" dirty="0" err="1">
                <a:solidFill>
                  <a:srgbClr val="000000"/>
                </a:solidFill>
                <a:latin typeface="Roboto"/>
              </a:rPr>
              <a:t>розвиток</a:t>
            </a:r>
            <a:r>
              <a:rPr lang="ru-RU" dirty="0">
                <a:solidFill>
                  <a:srgbClr val="000000"/>
                </a:solidFill>
                <a:latin typeface="Roboto"/>
              </a:rPr>
              <a:t> </a:t>
            </a:r>
            <a:r>
              <a:rPr lang="ru-RU" dirty="0" err="1">
                <a:solidFill>
                  <a:srgbClr val="000000"/>
                </a:solidFill>
                <a:latin typeface="Roboto"/>
              </a:rPr>
              <a:t>серверної</a:t>
            </a:r>
            <a:r>
              <a:rPr lang="ru-RU" dirty="0">
                <a:solidFill>
                  <a:srgbClr val="000000"/>
                </a:solidFill>
                <a:latin typeface="Roboto"/>
              </a:rPr>
              <a:t> </a:t>
            </a:r>
            <a:r>
              <a:rPr lang="ru-RU" dirty="0" err="1">
                <a:solidFill>
                  <a:srgbClr val="000000"/>
                </a:solidFill>
                <a:latin typeface="Roboto"/>
              </a:rPr>
              <a:t>інфраструктури</a:t>
            </a:r>
            <a:r>
              <a:rPr lang="ru-RU" dirty="0">
                <a:solidFill>
                  <a:srgbClr val="000000"/>
                </a:solidFill>
                <a:latin typeface="Roboto"/>
              </a:rPr>
              <a:t>, систем </a:t>
            </a:r>
            <a:r>
              <a:rPr lang="ru-RU" dirty="0" err="1">
                <a:solidFill>
                  <a:srgbClr val="000000"/>
                </a:solidFill>
                <a:latin typeface="Roboto"/>
              </a:rPr>
              <a:t>віртуалізації</a:t>
            </a:r>
            <a:r>
              <a:rPr lang="ru-RU" dirty="0">
                <a:solidFill>
                  <a:srgbClr val="000000"/>
                </a:solidFill>
                <a:latin typeface="Roboto"/>
              </a:rPr>
              <a:t>, </a:t>
            </a:r>
            <a:r>
              <a:rPr lang="ru-RU" dirty="0" err="1">
                <a:solidFill>
                  <a:srgbClr val="000000"/>
                </a:solidFill>
                <a:latin typeface="Roboto"/>
              </a:rPr>
              <a:t>мережевої</a:t>
            </a:r>
            <a:r>
              <a:rPr lang="ru-RU" dirty="0">
                <a:solidFill>
                  <a:srgbClr val="000000"/>
                </a:solidFill>
                <a:latin typeface="Roboto"/>
              </a:rPr>
              <a:t>  </a:t>
            </a:r>
            <a:r>
              <a:rPr lang="ru-RU" dirty="0" err="1">
                <a:solidFill>
                  <a:srgbClr val="000000"/>
                </a:solidFill>
                <a:latin typeface="Roboto"/>
              </a:rPr>
              <a:t>інфраструктури</a:t>
            </a:r>
            <a:r>
              <a:rPr lang="ru-RU" dirty="0">
                <a:solidFill>
                  <a:srgbClr val="000000"/>
                </a:solidFill>
                <a:latin typeface="Roboto"/>
              </a:rPr>
              <a:t> та </a:t>
            </a:r>
            <a:r>
              <a:rPr lang="ru-RU" dirty="0" err="1">
                <a:solidFill>
                  <a:srgbClr val="000000"/>
                </a:solidFill>
                <a:latin typeface="Roboto"/>
              </a:rPr>
              <a:t>інфраструктури</a:t>
            </a:r>
            <a:r>
              <a:rPr lang="ru-RU" dirty="0">
                <a:solidFill>
                  <a:srgbClr val="000000"/>
                </a:solidFill>
                <a:latin typeface="Roboto"/>
              </a:rPr>
              <a:t> систем </a:t>
            </a:r>
            <a:r>
              <a:rPr lang="ru-RU" dirty="0" err="1">
                <a:solidFill>
                  <a:srgbClr val="000000"/>
                </a:solidFill>
                <a:latin typeface="Roboto"/>
              </a:rPr>
              <a:t>збереження</a:t>
            </a:r>
            <a:r>
              <a:rPr lang="ru-RU" dirty="0">
                <a:solidFill>
                  <a:srgbClr val="000000"/>
                </a:solidFill>
                <a:latin typeface="Roboto"/>
              </a:rPr>
              <a:t> і </a:t>
            </a:r>
            <a:r>
              <a:rPr lang="ru-RU" dirty="0" err="1">
                <a:solidFill>
                  <a:srgbClr val="000000"/>
                </a:solidFill>
                <a:latin typeface="Roboto"/>
              </a:rPr>
              <a:t>оброблення</a:t>
            </a:r>
            <a:r>
              <a:rPr lang="ru-RU" dirty="0">
                <a:solidFill>
                  <a:srgbClr val="000000"/>
                </a:solidFill>
                <a:latin typeface="Roboto"/>
              </a:rPr>
              <a:t> </a:t>
            </a:r>
            <a:r>
              <a:rPr lang="ru-RU" dirty="0" err="1">
                <a:solidFill>
                  <a:srgbClr val="000000"/>
                </a:solidFill>
                <a:latin typeface="Roboto"/>
              </a:rPr>
              <a:t>даних</a:t>
            </a:r>
            <a:r>
              <a:rPr lang="ru-RU" dirty="0">
                <a:solidFill>
                  <a:srgbClr val="000000"/>
                </a:solidFill>
                <a:latin typeface="Roboto"/>
              </a:rPr>
              <a:t> </a:t>
            </a:r>
            <a:r>
              <a:rPr lang="ru-RU" dirty="0" err="1">
                <a:solidFill>
                  <a:srgbClr val="000000"/>
                </a:solidFill>
                <a:latin typeface="Roboto"/>
              </a:rPr>
              <a:t>Національного</a:t>
            </a:r>
            <a:r>
              <a:rPr lang="ru-RU" dirty="0">
                <a:solidFill>
                  <a:srgbClr val="000000"/>
                </a:solidFill>
                <a:latin typeface="Roboto"/>
              </a:rPr>
              <a:t> банку.</a:t>
            </a:r>
            <a:endParaRPr lang="ru-RU" b="0" i="0" dirty="0">
              <a:solidFill>
                <a:srgbClr val="000000"/>
              </a:solidFill>
              <a:effectLst/>
              <a:latin typeface="Roboto"/>
            </a:endParaRPr>
          </a:p>
        </p:txBody>
      </p:sp>
    </p:spTree>
    <p:extLst>
      <p:ext uri="{BB962C8B-B14F-4D97-AF65-F5344CB8AC3E}">
        <p14:creationId xmlns:p14="http://schemas.microsoft.com/office/powerpoint/2010/main" val="30571711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0376" y="350520"/>
            <a:ext cx="11368585" cy="6063928"/>
          </a:xfrm>
        </p:spPr>
        <p:txBody>
          <a:bodyPr>
            <a:noAutofit/>
          </a:bodyPr>
          <a:lstStyle/>
          <a:p>
            <a:pPr fontAlgn="base">
              <a:spcBef>
                <a:spcPts val="600"/>
              </a:spcBef>
            </a:pPr>
            <a:r>
              <a:rPr lang="ru-RU" sz="1950" b="1" u="sng" dirty="0"/>
              <a:t>Департамент </a:t>
            </a:r>
            <a:r>
              <a:rPr lang="ru-RU" sz="1950" b="1" u="sng" dirty="0" err="1"/>
              <a:t>платіжних</a:t>
            </a:r>
            <a:r>
              <a:rPr lang="ru-RU" sz="1950" b="1" u="sng" dirty="0"/>
              <a:t> систем та </a:t>
            </a:r>
            <a:r>
              <a:rPr lang="ru-RU" sz="1950" b="1" u="sng" dirty="0" err="1"/>
              <a:t>інноваційного</a:t>
            </a:r>
            <a:r>
              <a:rPr lang="ru-RU" sz="1950" b="1" u="sng" dirty="0"/>
              <a:t> </a:t>
            </a:r>
            <a:r>
              <a:rPr lang="ru-RU" sz="1950" b="1" u="sng" dirty="0" err="1" smtClean="0"/>
              <a:t>розвитку</a:t>
            </a:r>
            <a:r>
              <a:rPr lang="ru-RU" sz="1950" b="1" u="sng" dirty="0" smtClean="0"/>
              <a:t> </a:t>
            </a:r>
            <a:r>
              <a:rPr lang="ru-RU" sz="1950" b="1" u="sng" dirty="0" err="1" smtClean="0"/>
              <a:t>основні</a:t>
            </a:r>
            <a:r>
              <a:rPr lang="ru-RU" sz="1950" b="1" u="sng" dirty="0" smtClean="0"/>
              <a:t> </a:t>
            </a:r>
            <a:r>
              <a:rPr lang="ru-RU" sz="1950" b="1" u="sng" dirty="0" err="1"/>
              <a:t>функції</a:t>
            </a:r>
            <a:r>
              <a:rPr lang="ru-RU" sz="1950" b="1" u="sng" dirty="0" smtClean="0"/>
              <a:t>:</a:t>
            </a:r>
          </a:p>
          <a:p>
            <a:pPr fontAlgn="base">
              <a:spcBef>
                <a:spcPts val="600"/>
              </a:spcBef>
            </a:pPr>
            <a:r>
              <a:rPr lang="ru-RU" sz="1950" dirty="0" smtClean="0"/>
              <a:t>- </a:t>
            </a:r>
            <a:r>
              <a:rPr lang="uk-UA" sz="2050" dirty="0" smtClean="0"/>
              <a:t>визначення загальної політики </a:t>
            </a:r>
            <a:r>
              <a:rPr lang="ru-RU" sz="2050" dirty="0" smtClean="0"/>
              <a:t>НБУ </a:t>
            </a:r>
            <a:r>
              <a:rPr lang="ru-RU" sz="2050" dirty="0"/>
              <a:t>та </a:t>
            </a:r>
            <a:r>
              <a:rPr lang="ru-RU" sz="2050" dirty="0" err="1"/>
              <a:t>розроблення</a:t>
            </a:r>
            <a:r>
              <a:rPr lang="ru-RU" sz="2050" dirty="0"/>
              <a:t> нормативно-</a:t>
            </a:r>
            <a:r>
              <a:rPr lang="ru-RU" sz="2050" dirty="0" err="1"/>
              <a:t>методологічної</a:t>
            </a:r>
            <a:r>
              <a:rPr lang="ru-RU" sz="2050" dirty="0"/>
              <a:t> </a:t>
            </a:r>
            <a:r>
              <a:rPr lang="ru-RU" sz="2050" dirty="0" err="1"/>
              <a:t>бази</a:t>
            </a:r>
            <a:r>
              <a:rPr lang="ru-RU" sz="2050" dirty="0"/>
              <a:t> у </a:t>
            </a:r>
            <a:r>
              <a:rPr lang="ru-RU" sz="2050" dirty="0" err="1" smtClean="0"/>
              <a:t>сфері</a:t>
            </a:r>
            <a:r>
              <a:rPr lang="ru-RU" sz="2050" dirty="0" smtClean="0"/>
              <a:t>: </a:t>
            </a:r>
            <a:r>
              <a:rPr lang="uk-UA" sz="2050" dirty="0" smtClean="0"/>
              <a:t>регулювання діяльності платіжних систем та систем розрахунків; безготівкових розрахунків; здійснення </a:t>
            </a:r>
            <a:r>
              <a:rPr lang="uk-UA" sz="2050" dirty="0" err="1" smtClean="0"/>
              <a:t>оверсайта</a:t>
            </a:r>
            <a:r>
              <a:rPr lang="uk-UA" sz="2050" dirty="0" smtClean="0"/>
              <a:t> </a:t>
            </a:r>
            <a:r>
              <a:rPr lang="uk-UA" sz="2050" dirty="0" err="1" smtClean="0"/>
              <a:t>інфраструктур</a:t>
            </a:r>
            <a:r>
              <a:rPr lang="uk-UA" sz="2050" dirty="0" smtClean="0"/>
              <a:t> фінансового ринку з урахуванням міжнародних стандартів </a:t>
            </a:r>
            <a:r>
              <a:rPr lang="uk-UA" sz="2050" dirty="0" err="1" smtClean="0"/>
              <a:t>оверсайта</a:t>
            </a:r>
            <a:r>
              <a:rPr lang="uk-UA" sz="2050" dirty="0" smtClean="0"/>
              <a:t>; розвитку та модернізації системи електронних платежів </a:t>
            </a:r>
            <a:r>
              <a:rPr lang="ru-RU" sz="2050" dirty="0" smtClean="0"/>
              <a:t>НБУ</a:t>
            </a:r>
            <a:r>
              <a:rPr lang="uk-UA" sz="2050" dirty="0" smtClean="0"/>
              <a:t>; розвитку, супроводження та забезпечення діяльності Системи</a:t>
            </a:r>
            <a:r>
              <a:rPr lang="ru-RU" sz="2050" dirty="0" smtClean="0"/>
              <a:t> </a:t>
            </a:r>
            <a:r>
              <a:rPr lang="en-US" sz="2050" dirty="0" err="1"/>
              <a:t>BankID</a:t>
            </a:r>
            <a:r>
              <a:rPr lang="en-US" sz="2050" dirty="0"/>
              <a:t> </a:t>
            </a:r>
            <a:r>
              <a:rPr lang="ru-RU" sz="2050" dirty="0" err="1"/>
              <a:t>Національного</a:t>
            </a:r>
            <a:r>
              <a:rPr lang="ru-RU" sz="2050" dirty="0"/>
              <a:t> </a:t>
            </a:r>
            <a:r>
              <a:rPr lang="ru-RU" sz="2050" dirty="0" smtClean="0"/>
              <a:t>банку; </a:t>
            </a:r>
            <a:r>
              <a:rPr lang="ru-RU" sz="2050" dirty="0" err="1" smtClean="0"/>
              <a:t>функціонування</a:t>
            </a:r>
            <a:r>
              <a:rPr lang="ru-RU" sz="2050" dirty="0" smtClean="0"/>
              <a:t> </a:t>
            </a:r>
            <a:r>
              <a:rPr lang="ru-RU" sz="2050" dirty="0"/>
              <a:t>та </a:t>
            </a:r>
            <a:r>
              <a:rPr lang="ru-RU" sz="2050" dirty="0" err="1"/>
              <a:t>розвитку</a:t>
            </a:r>
            <a:r>
              <a:rPr lang="ru-RU" sz="2050" dirty="0"/>
              <a:t> </a:t>
            </a:r>
            <a:r>
              <a:rPr lang="ru-RU" sz="2050" dirty="0" err="1"/>
              <a:t>Національної</a:t>
            </a:r>
            <a:r>
              <a:rPr lang="ru-RU" sz="2050" dirty="0"/>
              <a:t> </a:t>
            </a:r>
            <a:r>
              <a:rPr lang="ru-RU" sz="2050" dirty="0" err="1"/>
              <a:t>платіжної</a:t>
            </a:r>
            <a:r>
              <a:rPr lang="ru-RU" sz="2050" dirty="0"/>
              <a:t> </a:t>
            </a:r>
            <a:r>
              <a:rPr lang="ru-RU" sz="2050" dirty="0" err="1"/>
              <a:t>системи</a:t>
            </a:r>
            <a:r>
              <a:rPr lang="ru-RU" sz="2050" dirty="0"/>
              <a:t> "</a:t>
            </a:r>
            <a:r>
              <a:rPr lang="ru-RU" sz="2050" dirty="0" err="1"/>
              <a:t>Український</a:t>
            </a:r>
            <a:r>
              <a:rPr lang="ru-RU" sz="2050" dirty="0"/>
              <a:t> </a:t>
            </a:r>
            <a:r>
              <a:rPr lang="ru-RU" sz="2050" dirty="0" err="1"/>
              <a:t>платіжний</a:t>
            </a:r>
            <a:r>
              <a:rPr lang="ru-RU" sz="2050" dirty="0"/>
              <a:t> </a:t>
            </a:r>
            <a:r>
              <a:rPr lang="ru-RU" sz="2050" dirty="0" err="1"/>
              <a:t>простір</a:t>
            </a:r>
            <a:r>
              <a:rPr lang="ru-RU" sz="2050" dirty="0"/>
              <a:t>" (</a:t>
            </a:r>
            <a:r>
              <a:rPr lang="ru-RU" sz="2050" dirty="0" err="1"/>
              <a:t>далі</a:t>
            </a:r>
            <a:r>
              <a:rPr lang="ru-RU" sz="2050" dirty="0"/>
              <a:t> – НПС "ПРОСТІР");</a:t>
            </a:r>
          </a:p>
          <a:p>
            <a:pPr fontAlgn="base">
              <a:spcBef>
                <a:spcPts val="600"/>
              </a:spcBef>
            </a:pPr>
            <a:r>
              <a:rPr lang="ru-RU" sz="2050" dirty="0" smtClean="0"/>
              <a:t>- </a:t>
            </a:r>
            <a:r>
              <a:rPr lang="ru-RU" sz="2050" dirty="0" err="1" smtClean="0"/>
              <a:t>забезпечення</a:t>
            </a:r>
            <a:r>
              <a:rPr lang="ru-RU" sz="2050" dirty="0" smtClean="0"/>
              <a:t> </a:t>
            </a:r>
            <a:r>
              <a:rPr lang="ru-RU" sz="2050" dirty="0" err="1"/>
              <a:t>функціонування</a:t>
            </a:r>
            <a:r>
              <a:rPr lang="ru-RU" sz="2050" dirty="0"/>
              <a:t> та </a:t>
            </a:r>
            <a:r>
              <a:rPr lang="ru-RU" sz="2050" dirty="0" err="1"/>
              <a:t>розвитку</a:t>
            </a:r>
            <a:r>
              <a:rPr lang="ru-RU" sz="2050" dirty="0"/>
              <a:t> </a:t>
            </a:r>
            <a:r>
              <a:rPr lang="ru-RU" sz="2050" dirty="0" err="1"/>
              <a:t>Системи</a:t>
            </a:r>
            <a:r>
              <a:rPr lang="ru-RU" sz="2050" dirty="0"/>
              <a:t> </a:t>
            </a:r>
            <a:r>
              <a:rPr lang="en-US" sz="2050" dirty="0" err="1"/>
              <a:t>BankID</a:t>
            </a:r>
            <a:r>
              <a:rPr lang="en-US" sz="2050" dirty="0"/>
              <a:t> </a:t>
            </a:r>
            <a:r>
              <a:rPr lang="ru-RU" sz="2050" dirty="0" err="1"/>
              <a:t>Національного</a:t>
            </a:r>
            <a:r>
              <a:rPr lang="ru-RU" sz="2050" dirty="0"/>
              <a:t> банку;</a:t>
            </a:r>
          </a:p>
          <a:p>
            <a:pPr fontAlgn="base">
              <a:spcBef>
                <a:spcPts val="600"/>
              </a:spcBef>
            </a:pPr>
            <a:r>
              <a:rPr lang="ru-RU" sz="2050" dirty="0" smtClean="0"/>
              <a:t>- </a:t>
            </a:r>
            <a:r>
              <a:rPr lang="ru-RU" sz="2050" dirty="0" err="1" smtClean="0"/>
              <a:t>забезпечення</a:t>
            </a:r>
            <a:r>
              <a:rPr lang="ru-RU" sz="2050" dirty="0" smtClean="0"/>
              <a:t> </a:t>
            </a:r>
            <a:r>
              <a:rPr lang="ru-RU" sz="2050" dirty="0" err="1"/>
              <a:t>функціонування</a:t>
            </a:r>
            <a:r>
              <a:rPr lang="ru-RU" sz="2050" dirty="0"/>
              <a:t> та </a:t>
            </a:r>
            <a:r>
              <a:rPr lang="ru-RU" sz="2050" dirty="0" err="1"/>
              <a:t>розвитку</a:t>
            </a:r>
            <a:r>
              <a:rPr lang="ru-RU" sz="2050" dirty="0"/>
              <a:t> НПС "ПРОСТІР", </a:t>
            </a:r>
            <a:r>
              <a:rPr lang="ru-RU" sz="2050" dirty="0" err="1"/>
              <a:t>забезпечення</a:t>
            </a:r>
            <a:r>
              <a:rPr lang="ru-RU" sz="2050" dirty="0"/>
              <a:t> </a:t>
            </a:r>
            <a:r>
              <a:rPr lang="ru-RU" sz="2050" dirty="0" err="1"/>
              <a:t>здійснення</a:t>
            </a:r>
            <a:r>
              <a:rPr lang="ru-RU" sz="2050" dirty="0"/>
              <a:t> </a:t>
            </a:r>
            <a:r>
              <a:rPr lang="ru-RU" sz="2050" dirty="0" err="1"/>
              <a:t>маршрутизації</a:t>
            </a:r>
            <a:r>
              <a:rPr lang="ru-RU" sz="2050" dirty="0"/>
              <a:t> та </a:t>
            </a:r>
            <a:r>
              <a:rPr lang="ru-RU" sz="2050" dirty="0" err="1"/>
              <a:t>взаєморозрахунків</a:t>
            </a:r>
            <a:r>
              <a:rPr lang="ru-RU" sz="2050" dirty="0"/>
              <a:t> </a:t>
            </a:r>
            <a:r>
              <a:rPr lang="ru-RU" sz="2050" dirty="0" err="1"/>
              <a:t>між</a:t>
            </a:r>
            <a:r>
              <a:rPr lang="ru-RU" sz="2050" dirty="0"/>
              <a:t> </a:t>
            </a:r>
            <a:r>
              <a:rPr lang="ru-RU" sz="2050" dirty="0" err="1"/>
              <a:t>учасниками</a:t>
            </a:r>
            <a:r>
              <a:rPr lang="ru-RU" sz="2050" dirty="0"/>
              <a:t> НПС "ПРОСТІР";</a:t>
            </a:r>
          </a:p>
          <a:p>
            <a:pPr fontAlgn="base">
              <a:spcBef>
                <a:spcPts val="600"/>
              </a:spcBef>
            </a:pPr>
            <a:r>
              <a:rPr lang="ru-RU" sz="2050" dirty="0" smtClean="0"/>
              <a:t>- </a:t>
            </a:r>
            <a:r>
              <a:rPr lang="ru-RU" sz="2050" dirty="0" err="1" smtClean="0"/>
              <a:t>експертне</a:t>
            </a:r>
            <a:r>
              <a:rPr lang="ru-RU" sz="2050" dirty="0" smtClean="0"/>
              <a:t> </a:t>
            </a:r>
            <a:r>
              <a:rPr lang="ru-RU" sz="2050" dirty="0" err="1"/>
              <a:t>оцінювання</a:t>
            </a:r>
            <a:r>
              <a:rPr lang="ru-RU" sz="2050" dirty="0"/>
              <a:t> </a:t>
            </a:r>
            <a:r>
              <a:rPr lang="ru-RU" sz="2050" dirty="0" err="1"/>
              <a:t>діяльності</a:t>
            </a:r>
            <a:r>
              <a:rPr lang="ru-RU" sz="2050" dirty="0"/>
              <a:t> </a:t>
            </a:r>
            <a:r>
              <a:rPr lang="ru-RU" sz="2050" dirty="0" err="1"/>
              <a:t>учасників</a:t>
            </a:r>
            <a:r>
              <a:rPr lang="ru-RU" sz="2050" dirty="0"/>
              <a:t> ринку </a:t>
            </a:r>
            <a:r>
              <a:rPr lang="ru-RU" sz="2050" dirty="0" err="1"/>
              <a:t>платіжних</a:t>
            </a:r>
            <a:r>
              <a:rPr lang="ru-RU" sz="2050" dirty="0"/>
              <a:t> </a:t>
            </a:r>
            <a:r>
              <a:rPr lang="ru-RU" sz="2050" dirty="0" err="1"/>
              <a:t>послуг</a:t>
            </a:r>
            <a:r>
              <a:rPr lang="ru-RU" sz="2050" dirty="0"/>
              <a:t>;</a:t>
            </a:r>
          </a:p>
          <a:p>
            <a:pPr fontAlgn="base">
              <a:spcBef>
                <a:spcPts val="600"/>
              </a:spcBef>
            </a:pPr>
            <a:r>
              <a:rPr lang="ru-RU" sz="2050" dirty="0" smtClean="0"/>
              <a:t>- </a:t>
            </a:r>
            <a:r>
              <a:rPr lang="ru-RU" sz="2050" dirty="0" err="1" smtClean="0"/>
              <a:t>забезпечення</a:t>
            </a:r>
            <a:r>
              <a:rPr lang="ru-RU" sz="2050" dirty="0" smtClean="0"/>
              <a:t> </a:t>
            </a:r>
            <a:r>
              <a:rPr lang="ru-RU" sz="2050" dirty="0" err="1"/>
              <a:t>регулювання</a:t>
            </a:r>
            <a:r>
              <a:rPr lang="ru-RU" sz="2050" dirty="0"/>
              <a:t> </a:t>
            </a:r>
            <a:r>
              <a:rPr lang="ru-RU" sz="2050" dirty="0" err="1"/>
              <a:t>інфраструктури</a:t>
            </a:r>
            <a:r>
              <a:rPr lang="ru-RU" sz="2050" dirty="0"/>
              <a:t> </a:t>
            </a:r>
            <a:r>
              <a:rPr lang="ru-RU" sz="2050" dirty="0" err="1"/>
              <a:t>платіжного</a:t>
            </a:r>
            <a:r>
              <a:rPr lang="ru-RU" sz="2050" dirty="0"/>
              <a:t> ринку </a:t>
            </a:r>
            <a:r>
              <a:rPr lang="ru-RU" sz="2050" dirty="0" err="1"/>
              <a:t>щодо</a:t>
            </a:r>
            <a:r>
              <a:rPr lang="ru-RU" sz="2050" dirty="0"/>
              <a:t> </a:t>
            </a:r>
            <a:r>
              <a:rPr lang="ru-RU" sz="2050" dirty="0" err="1"/>
              <a:t>інноваційних</a:t>
            </a:r>
            <a:r>
              <a:rPr lang="ru-RU" sz="2050" dirty="0"/>
              <a:t> </a:t>
            </a:r>
            <a:r>
              <a:rPr lang="ru-RU" sz="2050" dirty="0" err="1"/>
              <a:t>продуктів</a:t>
            </a:r>
            <a:r>
              <a:rPr lang="ru-RU" sz="2050" dirty="0"/>
              <a:t>/</a:t>
            </a:r>
            <a:r>
              <a:rPr lang="ru-RU" sz="2050" dirty="0" err="1"/>
              <a:t>сервісів</a:t>
            </a:r>
            <a:r>
              <a:rPr lang="ru-RU" sz="2050" dirty="0"/>
              <a:t>;</a:t>
            </a:r>
          </a:p>
          <a:p>
            <a:pPr fontAlgn="base">
              <a:spcBef>
                <a:spcPts val="600"/>
              </a:spcBef>
            </a:pPr>
            <a:r>
              <a:rPr lang="ru-RU" sz="2050" dirty="0" smtClean="0"/>
              <a:t>- </a:t>
            </a:r>
            <a:r>
              <a:rPr lang="ru-RU" sz="2050" dirty="0" err="1" smtClean="0"/>
              <a:t>імплементація</a:t>
            </a:r>
            <a:r>
              <a:rPr lang="ru-RU" sz="2050" dirty="0" smtClean="0"/>
              <a:t> </a:t>
            </a:r>
            <a:r>
              <a:rPr lang="ru-RU" sz="2050" dirty="0" err="1"/>
              <a:t>основних</a:t>
            </a:r>
            <a:r>
              <a:rPr lang="ru-RU" sz="2050" dirty="0"/>
              <a:t> </a:t>
            </a:r>
            <a:r>
              <a:rPr lang="ru-RU" sz="2050" dirty="0" err="1"/>
              <a:t>положень</a:t>
            </a:r>
            <a:r>
              <a:rPr lang="ru-RU" sz="2050" dirty="0"/>
              <a:t> </a:t>
            </a:r>
            <a:r>
              <a:rPr lang="ru-RU" sz="2050" dirty="0" err="1"/>
              <a:t>міжнародних</a:t>
            </a:r>
            <a:r>
              <a:rPr lang="ru-RU" sz="2050" dirty="0"/>
              <a:t> </a:t>
            </a:r>
            <a:r>
              <a:rPr lang="ru-RU" sz="2050" dirty="0" err="1"/>
              <a:t>стандартів</a:t>
            </a:r>
            <a:r>
              <a:rPr lang="ru-RU" sz="2050" dirty="0"/>
              <a:t> з </a:t>
            </a:r>
            <a:r>
              <a:rPr lang="ru-RU" sz="2050" dirty="0" err="1"/>
              <a:t>питань</a:t>
            </a:r>
            <a:r>
              <a:rPr lang="ru-RU" sz="2050" dirty="0"/>
              <a:t> </a:t>
            </a:r>
            <a:r>
              <a:rPr lang="ru-RU" sz="2050" dirty="0" err="1"/>
              <a:t>розрахунків</a:t>
            </a:r>
            <a:r>
              <a:rPr lang="ru-RU" sz="2050" dirty="0"/>
              <a:t>;</a:t>
            </a:r>
          </a:p>
          <a:p>
            <a:pPr fontAlgn="base">
              <a:spcBef>
                <a:spcPts val="600"/>
              </a:spcBef>
            </a:pPr>
            <a:r>
              <a:rPr lang="ru-RU" sz="2050" dirty="0" smtClean="0"/>
              <a:t>- </a:t>
            </a:r>
            <a:r>
              <a:rPr lang="ru-RU" sz="2050" dirty="0" err="1" smtClean="0"/>
              <a:t>аналіз</a:t>
            </a:r>
            <a:r>
              <a:rPr lang="ru-RU" sz="2050" dirty="0" smtClean="0"/>
              <a:t> </a:t>
            </a:r>
            <a:r>
              <a:rPr lang="ru-RU" sz="2050" dirty="0" err="1"/>
              <a:t>тенденцій</a:t>
            </a:r>
            <a:r>
              <a:rPr lang="ru-RU" sz="2050" dirty="0"/>
              <a:t> ринку </a:t>
            </a:r>
            <a:r>
              <a:rPr lang="ru-RU" sz="2050" dirty="0" err="1"/>
              <a:t>платіжної</a:t>
            </a:r>
            <a:r>
              <a:rPr lang="ru-RU" sz="2050" dirty="0"/>
              <a:t> </a:t>
            </a:r>
            <a:r>
              <a:rPr lang="ru-RU" sz="2050" dirty="0" err="1"/>
              <a:t>інфраструктури</a:t>
            </a:r>
            <a:r>
              <a:rPr lang="ru-RU" sz="2050" dirty="0"/>
              <a:t> в </a:t>
            </a:r>
            <a:r>
              <a:rPr lang="ru-RU" sz="2050" dirty="0" err="1"/>
              <a:t>Україні</a:t>
            </a:r>
            <a:r>
              <a:rPr lang="ru-RU" sz="2050" dirty="0"/>
              <a:t> та </a:t>
            </a:r>
            <a:r>
              <a:rPr lang="ru-RU" sz="2050" dirty="0" err="1"/>
              <a:t>світі</a:t>
            </a:r>
            <a:r>
              <a:rPr lang="ru-RU" sz="2050" dirty="0"/>
              <a:t>;</a:t>
            </a:r>
          </a:p>
          <a:p>
            <a:pPr fontAlgn="base">
              <a:spcBef>
                <a:spcPts val="600"/>
              </a:spcBef>
            </a:pPr>
            <a:r>
              <a:rPr lang="ru-RU" sz="2050" dirty="0" smtClean="0"/>
              <a:t>- </a:t>
            </a:r>
            <a:r>
              <a:rPr lang="ru-RU" sz="2050" dirty="0" err="1" smtClean="0"/>
              <a:t>оцінювання</a:t>
            </a:r>
            <a:r>
              <a:rPr lang="ru-RU" sz="2050" dirty="0" smtClean="0"/>
              <a:t> </a:t>
            </a:r>
            <a:r>
              <a:rPr lang="ru-RU" sz="2050" dirty="0" err="1"/>
              <a:t>інфраструктур</a:t>
            </a:r>
            <a:r>
              <a:rPr lang="ru-RU" sz="2050" dirty="0"/>
              <a:t> </a:t>
            </a:r>
            <a:r>
              <a:rPr lang="ru-RU" sz="2050" dirty="0" err="1"/>
              <a:t>фінансового</a:t>
            </a:r>
            <a:r>
              <a:rPr lang="ru-RU" sz="2050" dirty="0"/>
              <a:t> ринку на </a:t>
            </a:r>
            <a:r>
              <a:rPr lang="ru-RU" sz="2050" dirty="0" err="1"/>
              <a:t>відповідність</a:t>
            </a:r>
            <a:r>
              <a:rPr lang="ru-RU" sz="2050" dirty="0"/>
              <a:t> </a:t>
            </a:r>
            <a:r>
              <a:rPr lang="ru-RU" sz="2050" dirty="0" err="1"/>
              <a:t>вимогам</a:t>
            </a:r>
            <a:r>
              <a:rPr lang="ru-RU" sz="2050" dirty="0"/>
              <a:t> </a:t>
            </a:r>
            <a:r>
              <a:rPr lang="ru-RU" sz="2050" dirty="0" err="1"/>
              <a:t>законодавства</a:t>
            </a:r>
            <a:r>
              <a:rPr lang="ru-RU" sz="2050" dirty="0"/>
              <a:t> </a:t>
            </a:r>
            <a:r>
              <a:rPr lang="ru-RU" sz="2050" dirty="0" err="1"/>
              <a:t>України</a:t>
            </a:r>
            <a:r>
              <a:rPr lang="ru-RU" sz="2050" dirty="0"/>
              <a:t> та </a:t>
            </a:r>
            <a:r>
              <a:rPr lang="ru-RU" sz="2050" dirty="0" err="1"/>
              <a:t>міжнародним</a:t>
            </a:r>
            <a:r>
              <a:rPr lang="ru-RU" sz="2050" dirty="0"/>
              <a:t> стандартам </a:t>
            </a:r>
            <a:r>
              <a:rPr lang="uk-UA" sz="2050" dirty="0" err="1" smtClean="0"/>
              <a:t>оверсайта</a:t>
            </a:r>
            <a:r>
              <a:rPr lang="ru-RU" sz="2050" dirty="0" smtClean="0"/>
              <a:t>;</a:t>
            </a:r>
            <a:endParaRPr lang="ru-RU" sz="2050" dirty="0"/>
          </a:p>
          <a:p>
            <a:pPr fontAlgn="base">
              <a:spcBef>
                <a:spcPts val="600"/>
              </a:spcBef>
            </a:pPr>
            <a:r>
              <a:rPr lang="ru-RU" sz="2050" dirty="0" smtClean="0"/>
              <a:t>- </a:t>
            </a:r>
            <a:r>
              <a:rPr lang="ru-RU" sz="2050" dirty="0" err="1" smtClean="0"/>
              <a:t>здійснення</a:t>
            </a:r>
            <a:r>
              <a:rPr lang="ru-RU" sz="2050" dirty="0" smtClean="0"/>
              <a:t> </a:t>
            </a:r>
            <a:r>
              <a:rPr lang="ru-RU" sz="2050" dirty="0" err="1"/>
              <a:t>перевірок</a:t>
            </a:r>
            <a:r>
              <a:rPr lang="ru-RU" sz="2050" dirty="0"/>
              <a:t> </a:t>
            </a:r>
            <a:r>
              <a:rPr lang="ru-RU" sz="2050" dirty="0" err="1"/>
              <a:t>об’єктів</a:t>
            </a:r>
            <a:r>
              <a:rPr lang="ru-RU" sz="2050" dirty="0"/>
              <a:t> </a:t>
            </a:r>
            <a:r>
              <a:rPr lang="ru-RU" sz="2050" dirty="0" err="1"/>
              <a:t>оверсайта</a:t>
            </a:r>
            <a:r>
              <a:rPr lang="ru-RU" sz="2050" dirty="0"/>
              <a:t> та за </a:t>
            </a:r>
            <a:r>
              <a:rPr lang="ru-RU" sz="2050" dirty="0" err="1"/>
              <a:t>необхідності</a:t>
            </a:r>
            <a:r>
              <a:rPr lang="ru-RU" sz="2050" dirty="0"/>
              <a:t> </a:t>
            </a:r>
            <a:r>
              <a:rPr lang="ru-RU" sz="2050" dirty="0" err="1"/>
              <a:t>застосовування</a:t>
            </a:r>
            <a:r>
              <a:rPr lang="ru-RU" sz="2050" dirty="0"/>
              <a:t> до них </a:t>
            </a:r>
            <a:r>
              <a:rPr lang="ru-RU" sz="2050" dirty="0" err="1"/>
              <a:t>заходів</a:t>
            </a:r>
            <a:r>
              <a:rPr lang="ru-RU" sz="2050" dirty="0"/>
              <a:t> </a:t>
            </a:r>
            <a:r>
              <a:rPr lang="ru-RU" sz="2050" dirty="0" err="1"/>
              <a:t>впливу</a:t>
            </a:r>
            <a:r>
              <a:rPr lang="ru-RU" sz="2050" dirty="0"/>
              <a:t>;</a:t>
            </a:r>
          </a:p>
          <a:p>
            <a:pPr fontAlgn="base">
              <a:spcBef>
                <a:spcPts val="600"/>
              </a:spcBef>
            </a:pPr>
            <a:r>
              <a:rPr lang="ru-RU" sz="2050" dirty="0" smtClean="0"/>
              <a:t>- </a:t>
            </a:r>
            <a:r>
              <a:rPr lang="ru-RU" sz="2050" dirty="0" err="1" smtClean="0"/>
              <a:t>сприяння</a:t>
            </a:r>
            <a:r>
              <a:rPr lang="ru-RU" sz="2050" dirty="0" smtClean="0"/>
              <a:t> </a:t>
            </a:r>
            <a:r>
              <a:rPr lang="ru-RU" sz="2050" dirty="0" err="1"/>
              <a:t>розвитку</a:t>
            </a:r>
            <a:r>
              <a:rPr lang="ru-RU" sz="2050" dirty="0"/>
              <a:t> ринку </a:t>
            </a:r>
            <a:r>
              <a:rPr lang="ru-RU" sz="2050" dirty="0" err="1"/>
              <a:t>електронних</a:t>
            </a:r>
            <a:r>
              <a:rPr lang="ru-RU" sz="2050" dirty="0"/>
              <a:t> грошей в </a:t>
            </a:r>
            <a:r>
              <a:rPr lang="ru-RU" sz="2050" dirty="0" err="1"/>
              <a:t>Україні</a:t>
            </a:r>
            <a:r>
              <a:rPr lang="ru-RU" sz="2050" dirty="0"/>
              <a:t>, </a:t>
            </a:r>
            <a:r>
              <a:rPr lang="ru-RU" sz="2050" dirty="0" err="1"/>
              <a:t>включаючи</a:t>
            </a:r>
            <a:r>
              <a:rPr lang="ru-RU" sz="2050" dirty="0"/>
              <a:t> </a:t>
            </a:r>
            <a:r>
              <a:rPr lang="ru-RU" sz="2050" dirty="0" err="1"/>
              <a:t>розширення</a:t>
            </a:r>
            <a:r>
              <a:rPr lang="ru-RU" sz="2050" dirty="0"/>
              <a:t> кола </a:t>
            </a:r>
            <a:r>
              <a:rPr lang="ru-RU" sz="2050" dirty="0" err="1"/>
              <a:t>їх</a:t>
            </a:r>
            <a:r>
              <a:rPr lang="ru-RU" sz="2050" dirty="0"/>
              <a:t> </a:t>
            </a:r>
            <a:r>
              <a:rPr lang="ru-RU" sz="2050" dirty="0" err="1"/>
              <a:t>емітентів</a:t>
            </a:r>
            <a:r>
              <a:rPr lang="ru-RU" sz="2050" dirty="0"/>
              <a:t>.</a:t>
            </a:r>
          </a:p>
          <a:p>
            <a:pPr>
              <a:spcBef>
                <a:spcPts val="600"/>
              </a:spcBef>
            </a:pPr>
            <a:endParaRPr lang="uk-UA" sz="2050" dirty="0"/>
          </a:p>
        </p:txBody>
      </p:sp>
    </p:spTree>
    <p:extLst>
      <p:ext uri="{BB962C8B-B14F-4D97-AF65-F5344CB8AC3E}">
        <p14:creationId xmlns:p14="http://schemas.microsoft.com/office/powerpoint/2010/main" val="126373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7547" y="350520"/>
            <a:ext cx="6305266" cy="5927450"/>
          </a:xfrm>
        </p:spPr>
        <p:txBody>
          <a:bodyPr>
            <a:normAutofit lnSpcReduction="10000"/>
          </a:bodyPr>
          <a:lstStyle/>
          <a:p>
            <a:pPr fontAlgn="base"/>
            <a:r>
              <a:rPr lang="ru-RU" dirty="0" err="1"/>
              <a:t>Наприкінці</a:t>
            </a:r>
            <a:r>
              <a:rPr lang="ru-RU" dirty="0"/>
              <a:t> </a:t>
            </a:r>
            <a:r>
              <a:rPr lang="ru-RU" dirty="0" err="1"/>
              <a:t>січня</a:t>
            </a:r>
            <a:r>
              <a:rPr lang="ru-RU" dirty="0"/>
              <a:t> 1918 року </a:t>
            </a:r>
            <a:r>
              <a:rPr lang="ru-RU" dirty="0" err="1"/>
              <a:t>більшовики</a:t>
            </a:r>
            <a:r>
              <a:rPr lang="ru-RU" dirty="0"/>
              <a:t> </a:t>
            </a:r>
            <a:r>
              <a:rPr lang="ru-RU" dirty="0" err="1"/>
              <a:t>окупували</a:t>
            </a:r>
            <a:r>
              <a:rPr lang="ru-RU" dirty="0"/>
              <a:t> </a:t>
            </a:r>
            <a:r>
              <a:rPr lang="ru-RU" dirty="0" err="1"/>
              <a:t>Київ</a:t>
            </a:r>
            <a:r>
              <a:rPr lang="ru-RU" dirty="0"/>
              <a:t>. У </a:t>
            </a:r>
            <a:r>
              <a:rPr lang="ru-RU" dirty="0" err="1"/>
              <a:t>всіх</a:t>
            </a:r>
            <a:r>
              <a:rPr lang="ru-RU" dirty="0"/>
              <a:t> </a:t>
            </a:r>
            <a:r>
              <a:rPr lang="ru-RU" dirty="0" err="1"/>
              <a:t>містах</a:t>
            </a:r>
            <a:r>
              <a:rPr lang="ru-RU" dirty="0"/>
              <a:t> вони "</a:t>
            </a:r>
            <a:r>
              <a:rPr lang="ru-RU" dirty="0" err="1"/>
              <a:t>зламали</a:t>
            </a:r>
            <a:r>
              <a:rPr lang="ru-RU" dirty="0"/>
              <a:t>" </a:t>
            </a:r>
            <a:r>
              <a:rPr lang="ru-RU" dirty="0" err="1"/>
              <a:t>сейфи</a:t>
            </a:r>
            <a:r>
              <a:rPr lang="ru-RU" dirty="0"/>
              <a:t> </a:t>
            </a:r>
            <a:r>
              <a:rPr lang="ru-RU" dirty="0" err="1"/>
              <a:t>українських</a:t>
            </a:r>
            <a:r>
              <a:rPr lang="ru-RU" dirty="0"/>
              <a:t> </a:t>
            </a:r>
            <a:r>
              <a:rPr lang="ru-RU" dirty="0" err="1"/>
              <a:t>банків</a:t>
            </a:r>
            <a:r>
              <a:rPr lang="ru-RU" dirty="0"/>
              <a:t> та </a:t>
            </a:r>
            <a:r>
              <a:rPr lang="ru-RU" dirty="0" err="1"/>
              <a:t>їхніх</a:t>
            </a:r>
            <a:r>
              <a:rPr lang="ru-RU" dirty="0"/>
              <a:t> </a:t>
            </a:r>
            <a:r>
              <a:rPr lang="ru-RU" dirty="0" err="1"/>
              <a:t>відділень</a:t>
            </a:r>
            <a:r>
              <a:rPr lang="ru-RU" dirty="0"/>
              <a:t>, перевели </a:t>
            </a:r>
            <a:r>
              <a:rPr lang="ru-RU" dirty="0" err="1"/>
              <a:t>кошти</a:t>
            </a:r>
            <a:r>
              <a:rPr lang="ru-RU" dirty="0"/>
              <a:t> у </a:t>
            </a:r>
            <a:r>
              <a:rPr lang="ru-RU" dirty="0" err="1"/>
              <a:t>Держбанк</a:t>
            </a:r>
            <a:r>
              <a:rPr lang="ru-RU" dirty="0"/>
              <a:t> РСФРР, </a:t>
            </a:r>
            <a:r>
              <a:rPr lang="ru-RU" dirty="0" err="1"/>
              <a:t>конфіскували</a:t>
            </a:r>
            <a:r>
              <a:rPr lang="ru-RU" dirty="0"/>
              <a:t> золото у </a:t>
            </a:r>
            <a:r>
              <a:rPr lang="ru-RU" dirty="0" err="1"/>
              <a:t>злитках</a:t>
            </a:r>
            <a:r>
              <a:rPr lang="ru-RU" dirty="0"/>
              <a:t> і монетах.</a:t>
            </a:r>
          </a:p>
          <a:p>
            <a:pPr fontAlgn="base"/>
            <a:r>
              <a:rPr lang="ru-RU" dirty="0"/>
              <a:t> З </a:t>
            </a:r>
            <a:r>
              <a:rPr lang="ru-RU" dirty="0" err="1"/>
              <a:t>березня</a:t>
            </a:r>
            <a:r>
              <a:rPr lang="ru-RU" dirty="0"/>
              <a:t> 1918 року </a:t>
            </a:r>
            <a:r>
              <a:rPr lang="ru-RU" dirty="0" err="1"/>
              <a:t>Державний</a:t>
            </a:r>
            <a:r>
              <a:rPr lang="ru-RU" dirty="0"/>
              <a:t> банк </a:t>
            </a:r>
            <a:r>
              <a:rPr lang="ru-RU" dirty="0" err="1"/>
              <a:t>очолив</a:t>
            </a:r>
            <a:r>
              <a:rPr lang="ru-RU" dirty="0"/>
              <a:t> член </a:t>
            </a:r>
            <a:r>
              <a:rPr lang="ru-RU" dirty="0" err="1"/>
              <a:t>Київської</a:t>
            </a:r>
            <a:r>
              <a:rPr lang="ru-RU" dirty="0"/>
              <a:t> "</a:t>
            </a:r>
            <a:r>
              <a:rPr lang="ru-RU" dirty="0" err="1"/>
              <a:t>Старої</a:t>
            </a:r>
            <a:r>
              <a:rPr lang="ru-RU" dirty="0"/>
              <a:t> </a:t>
            </a:r>
            <a:r>
              <a:rPr lang="ru-RU" dirty="0" err="1"/>
              <a:t>громади</a:t>
            </a:r>
            <a:r>
              <a:rPr lang="ru-RU" dirty="0"/>
              <a:t>", </a:t>
            </a:r>
            <a:r>
              <a:rPr lang="ru-RU" dirty="0" err="1" smtClean="0"/>
              <a:t>Володимир</a:t>
            </a:r>
            <a:r>
              <a:rPr lang="ru-RU" dirty="0" smtClean="0"/>
              <a:t> </a:t>
            </a:r>
            <a:r>
              <a:rPr lang="ru-RU" dirty="0" err="1"/>
              <a:t>Ігнатович</a:t>
            </a:r>
            <a:r>
              <a:rPr lang="ru-RU" dirty="0"/>
              <a:t>. За час </a:t>
            </a:r>
            <a:r>
              <a:rPr lang="ru-RU" dirty="0" err="1"/>
              <a:t>свого</a:t>
            </a:r>
            <a:r>
              <a:rPr lang="ru-RU" dirty="0"/>
              <a:t> </a:t>
            </a:r>
            <a:r>
              <a:rPr lang="ru-RU" dirty="0" err="1"/>
              <a:t>головування</a:t>
            </a:r>
            <a:r>
              <a:rPr lang="ru-RU" dirty="0"/>
              <a:t> </a:t>
            </a:r>
            <a:r>
              <a:rPr lang="ru-RU" dirty="0" err="1"/>
              <a:t>Володимир</a:t>
            </a:r>
            <a:r>
              <a:rPr lang="ru-RU" dirty="0"/>
              <a:t> </a:t>
            </a:r>
            <a:r>
              <a:rPr lang="ru-RU" dirty="0" err="1"/>
              <a:t>Ігнатович</a:t>
            </a:r>
            <a:r>
              <a:rPr lang="ru-RU" dirty="0"/>
              <a:t> </a:t>
            </a:r>
            <a:r>
              <a:rPr lang="ru-RU" dirty="0" err="1"/>
              <a:t>підписав</a:t>
            </a:r>
            <a:r>
              <a:rPr lang="ru-RU" dirty="0"/>
              <a:t> </a:t>
            </a:r>
            <a:r>
              <a:rPr lang="ru-RU" dirty="0" err="1"/>
              <a:t>шість</a:t>
            </a:r>
            <a:r>
              <a:rPr lang="ru-RU" dirty="0"/>
              <a:t> банкнот </a:t>
            </a:r>
            <a:r>
              <a:rPr lang="ru-RU" dirty="0" err="1"/>
              <a:t>незалежної</a:t>
            </a:r>
            <a:r>
              <a:rPr lang="ru-RU" dirty="0"/>
              <a:t> </a:t>
            </a:r>
            <a:r>
              <a:rPr lang="ru-RU" dirty="0" err="1"/>
              <a:t>України</a:t>
            </a:r>
            <a:r>
              <a:rPr lang="ru-RU" dirty="0"/>
              <a:t>.</a:t>
            </a:r>
          </a:p>
          <a:p>
            <a:pPr fontAlgn="base"/>
            <a:r>
              <a:rPr lang="ru-RU" dirty="0"/>
              <a:t> За </a:t>
            </a:r>
            <a:r>
              <a:rPr lang="ru-RU" dirty="0" err="1"/>
              <a:t>Гетьманату</a:t>
            </a:r>
            <a:r>
              <a:rPr lang="ru-RU" dirty="0"/>
              <a:t> </a:t>
            </a:r>
            <a:r>
              <a:rPr lang="ru-RU" dirty="0" err="1"/>
              <a:t>впродовж</a:t>
            </a:r>
            <a:r>
              <a:rPr lang="ru-RU" dirty="0"/>
              <a:t> 1918 року </a:t>
            </a:r>
            <a:r>
              <a:rPr lang="ru-RU" dirty="0" err="1"/>
              <a:t>Держбанк</a:t>
            </a:r>
            <a:r>
              <a:rPr lang="ru-RU" dirty="0"/>
              <a:t> </a:t>
            </a:r>
            <a:r>
              <a:rPr lang="ru-RU" dirty="0" err="1"/>
              <a:t>спільно</a:t>
            </a:r>
            <a:r>
              <a:rPr lang="ru-RU" dirty="0"/>
              <a:t> з </a:t>
            </a:r>
            <a:r>
              <a:rPr lang="ru-RU" dirty="0" err="1"/>
              <a:t>Міністерством</a:t>
            </a:r>
            <a:r>
              <a:rPr lang="ru-RU" dirty="0"/>
              <a:t> </a:t>
            </a:r>
            <a:r>
              <a:rPr lang="ru-RU" dirty="0" err="1"/>
              <a:t>фінансів</a:t>
            </a:r>
            <a:r>
              <a:rPr lang="ru-RU" dirty="0"/>
              <a:t> проводив </a:t>
            </a:r>
            <a:r>
              <a:rPr lang="ru-RU" dirty="0" err="1"/>
              <a:t>активну</a:t>
            </a:r>
            <a:r>
              <a:rPr lang="ru-RU" dirty="0"/>
              <a:t> роботу </a:t>
            </a:r>
            <a:r>
              <a:rPr lang="ru-RU" dirty="0" err="1"/>
              <a:t>щодо</a:t>
            </a:r>
            <a:r>
              <a:rPr lang="ru-RU" dirty="0"/>
              <a:t> </a:t>
            </a:r>
            <a:r>
              <a:rPr lang="ru-RU" dirty="0" err="1"/>
              <a:t>формування</a:t>
            </a:r>
            <a:r>
              <a:rPr lang="ru-RU" dirty="0"/>
              <a:t> в </a:t>
            </a:r>
            <a:r>
              <a:rPr lang="ru-RU" dirty="0" err="1"/>
              <a:t>Україні</a:t>
            </a:r>
            <a:r>
              <a:rPr lang="ru-RU" dirty="0"/>
              <a:t> </a:t>
            </a:r>
            <a:r>
              <a:rPr lang="ru-RU" dirty="0" err="1"/>
              <a:t>власної</a:t>
            </a:r>
            <a:r>
              <a:rPr lang="ru-RU" dirty="0"/>
              <a:t> </a:t>
            </a:r>
            <a:r>
              <a:rPr lang="ru-RU" dirty="0" err="1"/>
              <a:t>національної</a:t>
            </a:r>
            <a:r>
              <a:rPr lang="ru-RU" dirty="0"/>
              <a:t> </a:t>
            </a:r>
            <a:r>
              <a:rPr lang="ru-RU" dirty="0" err="1"/>
              <a:t>фінансової</a:t>
            </a:r>
            <a:r>
              <a:rPr lang="ru-RU" dirty="0"/>
              <a:t> </a:t>
            </a:r>
            <a:r>
              <a:rPr lang="ru-RU" dirty="0" err="1"/>
              <a:t>системи</a:t>
            </a:r>
            <a:r>
              <a:rPr lang="ru-RU" dirty="0"/>
              <a:t> і </a:t>
            </a:r>
            <a:r>
              <a:rPr lang="ru-RU" dirty="0" err="1"/>
              <a:t>виходу</a:t>
            </a:r>
            <a:r>
              <a:rPr lang="ru-RU" dirty="0"/>
              <a:t> </a:t>
            </a:r>
            <a:r>
              <a:rPr lang="ru-RU" dirty="0" err="1"/>
              <a:t>її</a:t>
            </a:r>
            <a:r>
              <a:rPr lang="ru-RU" dirty="0"/>
              <a:t> з </a:t>
            </a:r>
            <a:r>
              <a:rPr lang="ru-RU" dirty="0" err="1"/>
              <a:t>російської</a:t>
            </a:r>
            <a:r>
              <a:rPr lang="ru-RU" dirty="0"/>
              <a:t> </a:t>
            </a:r>
            <a:r>
              <a:rPr lang="ru-RU" dirty="0" err="1"/>
              <a:t>рублевої</a:t>
            </a:r>
            <a:r>
              <a:rPr lang="ru-RU" dirty="0"/>
              <a:t> </a:t>
            </a:r>
            <a:r>
              <a:rPr lang="ru-RU" dirty="0" err="1"/>
              <a:t>зони</a:t>
            </a:r>
            <a:r>
              <a:rPr lang="ru-RU" dirty="0"/>
              <a:t>. </a:t>
            </a:r>
            <a:r>
              <a:rPr lang="ru-RU" dirty="0" err="1"/>
              <a:t>Окрім</a:t>
            </a:r>
            <a:r>
              <a:rPr lang="ru-RU" dirty="0"/>
              <a:t> того, через </a:t>
            </a:r>
            <a:r>
              <a:rPr lang="ru-RU" dirty="0" err="1"/>
              <a:t>Державний</a:t>
            </a:r>
            <a:r>
              <a:rPr lang="ru-RU" dirty="0"/>
              <a:t> банк уряд </a:t>
            </a:r>
            <a:r>
              <a:rPr lang="ru-RU" dirty="0" err="1"/>
              <a:t>Української</a:t>
            </a:r>
            <a:r>
              <a:rPr lang="ru-RU" dirty="0"/>
              <a:t> </a:t>
            </a:r>
            <a:r>
              <a:rPr lang="ru-RU" dirty="0" err="1"/>
              <a:t>держави</a:t>
            </a:r>
            <a:r>
              <a:rPr lang="ru-RU" dirty="0"/>
              <a:t> </a:t>
            </a:r>
            <a:r>
              <a:rPr lang="ru-RU" dirty="0" err="1"/>
              <a:t>здійснював</a:t>
            </a:r>
            <a:r>
              <a:rPr lang="ru-RU" dirty="0"/>
              <a:t> </a:t>
            </a:r>
            <a:r>
              <a:rPr lang="ru-RU" dirty="0" err="1"/>
              <a:t>міжнародні</a:t>
            </a:r>
            <a:r>
              <a:rPr lang="ru-RU" dirty="0"/>
              <a:t> </a:t>
            </a:r>
            <a:r>
              <a:rPr lang="ru-RU" dirty="0" err="1"/>
              <a:t>фінансові</a:t>
            </a:r>
            <a:r>
              <a:rPr lang="ru-RU" dirty="0"/>
              <a:t> </a:t>
            </a:r>
            <a:r>
              <a:rPr lang="ru-RU" dirty="0" err="1"/>
              <a:t>транзакції</a:t>
            </a:r>
            <a:r>
              <a:rPr lang="ru-RU" dirty="0" smtClean="0"/>
              <a:t>.</a:t>
            </a:r>
            <a:endParaRPr lang="ru-RU" dirty="0"/>
          </a:p>
        </p:txBody>
      </p:sp>
      <p:pic>
        <p:nvPicPr>
          <p:cNvPr id="1026" name="Picture 2" descr="https://bank.gov.ua/file/download?file=%D1%81%D0%BA%D0%B0%D0%BD%D0%B8%D1%80%D0%BE%D0%B2%D0%B0%D0%BD%D0%B8%D0%B5000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7516" y="2688609"/>
            <a:ext cx="5530751" cy="3589361"/>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6632813" y="350520"/>
            <a:ext cx="5304430" cy="1664751"/>
          </a:xfrm>
          <a:prstGeom prst="rect">
            <a:avLst/>
          </a:prstGeom>
        </p:spPr>
        <p:txBody>
          <a:bodyPr wrap="square">
            <a:spAutoFit/>
          </a:bodyPr>
          <a:lstStyle/>
          <a:p>
            <a:pPr marL="91440" indent="-91440" fontAlgn="base">
              <a:lnSpc>
                <a:spcPct val="85000"/>
              </a:lnSpc>
              <a:spcBef>
                <a:spcPts val="1300"/>
              </a:spcBef>
              <a:buFont typeface="Arial" pitchFamily="34" charset="0"/>
              <a:buChar char=" "/>
            </a:pPr>
            <a:r>
              <a:rPr lang="ru-RU" sz="2400" dirty="0">
                <a:solidFill>
                  <a:schemeClr val="tx1">
                    <a:lumMod val="85000"/>
                    <a:lumOff val="15000"/>
                  </a:schemeClr>
                </a:solidFill>
              </a:rPr>
              <a:t>1 </a:t>
            </a:r>
            <a:r>
              <a:rPr lang="ru-RU" sz="2400" dirty="0" err="1">
                <a:solidFill>
                  <a:schemeClr val="tx1">
                    <a:lumMod val="85000"/>
                    <a:lumOff val="15000"/>
                  </a:schemeClr>
                </a:solidFill>
              </a:rPr>
              <a:t>березня</a:t>
            </a:r>
            <a:r>
              <a:rPr lang="ru-RU" sz="2400" dirty="0">
                <a:solidFill>
                  <a:schemeClr val="tx1">
                    <a:lumMod val="85000"/>
                    <a:lumOff val="15000"/>
                  </a:schemeClr>
                </a:solidFill>
              </a:rPr>
              <a:t> 1918 року Центральна Рада </a:t>
            </a:r>
            <a:r>
              <a:rPr lang="ru-RU" sz="2400" dirty="0" err="1">
                <a:solidFill>
                  <a:schemeClr val="tx1">
                    <a:lumMod val="85000"/>
                    <a:lumOff val="15000"/>
                  </a:schemeClr>
                </a:solidFill>
              </a:rPr>
              <a:t>прийняла</a:t>
            </a:r>
            <a:r>
              <a:rPr lang="ru-RU" sz="2400" dirty="0">
                <a:solidFill>
                  <a:schemeClr val="tx1">
                    <a:lumMod val="85000"/>
                    <a:lumOff val="15000"/>
                  </a:schemeClr>
                </a:solidFill>
              </a:rPr>
              <a:t> закон про </a:t>
            </a:r>
            <a:r>
              <a:rPr lang="ru-RU" sz="2400" dirty="0" err="1">
                <a:solidFill>
                  <a:schemeClr val="tx1">
                    <a:lumMod val="85000"/>
                    <a:lumOff val="15000"/>
                  </a:schemeClr>
                </a:solidFill>
              </a:rPr>
              <a:t>запровадження</a:t>
            </a:r>
            <a:r>
              <a:rPr lang="ru-RU" sz="2400" dirty="0">
                <a:solidFill>
                  <a:schemeClr val="tx1">
                    <a:lumMod val="85000"/>
                    <a:lumOff val="15000"/>
                  </a:schemeClr>
                </a:solidFill>
              </a:rPr>
              <a:t> </a:t>
            </a:r>
            <a:r>
              <a:rPr lang="ru-RU" sz="2400" dirty="0" err="1">
                <a:solidFill>
                  <a:schemeClr val="tx1">
                    <a:lumMod val="85000"/>
                    <a:lumOff val="15000"/>
                  </a:schemeClr>
                </a:solidFill>
              </a:rPr>
              <a:t>нової</a:t>
            </a:r>
            <a:r>
              <a:rPr lang="ru-RU" sz="2400" dirty="0">
                <a:solidFill>
                  <a:schemeClr val="tx1">
                    <a:lumMod val="85000"/>
                    <a:lumOff val="15000"/>
                  </a:schemeClr>
                </a:solidFill>
              </a:rPr>
              <a:t> </a:t>
            </a:r>
            <a:r>
              <a:rPr lang="ru-RU" sz="2400" dirty="0" err="1">
                <a:solidFill>
                  <a:schemeClr val="tx1">
                    <a:lumMod val="85000"/>
                    <a:lumOff val="15000"/>
                  </a:schemeClr>
                </a:solidFill>
              </a:rPr>
              <a:t>грошової</a:t>
            </a:r>
            <a:r>
              <a:rPr lang="ru-RU" sz="2400" dirty="0">
                <a:solidFill>
                  <a:schemeClr val="tx1">
                    <a:lumMod val="85000"/>
                    <a:lumOff val="15000"/>
                  </a:schemeClr>
                </a:solidFill>
              </a:rPr>
              <a:t> </a:t>
            </a:r>
            <a:r>
              <a:rPr lang="ru-RU" sz="2400" dirty="0" err="1">
                <a:solidFill>
                  <a:schemeClr val="tx1">
                    <a:lumMod val="85000"/>
                    <a:lumOff val="15000"/>
                  </a:schemeClr>
                </a:solidFill>
              </a:rPr>
              <a:t>одиниці</a:t>
            </a:r>
            <a:r>
              <a:rPr lang="ru-RU" sz="2400" dirty="0">
                <a:solidFill>
                  <a:schemeClr val="tx1">
                    <a:lumMod val="85000"/>
                    <a:lumOff val="15000"/>
                  </a:schemeClr>
                </a:solidFill>
              </a:rPr>
              <a:t> – </a:t>
            </a:r>
            <a:r>
              <a:rPr lang="ru-RU" sz="2400" dirty="0" err="1">
                <a:solidFill>
                  <a:schemeClr val="tx1">
                    <a:lumMod val="85000"/>
                    <a:lumOff val="15000"/>
                  </a:schemeClr>
                </a:solidFill>
              </a:rPr>
              <a:t>гривні</a:t>
            </a:r>
            <a:r>
              <a:rPr lang="ru-RU" sz="2400" dirty="0">
                <a:solidFill>
                  <a:schemeClr val="tx1">
                    <a:lumMod val="85000"/>
                    <a:lumOff val="15000"/>
                  </a:schemeClr>
                </a:solidFill>
              </a:rPr>
              <a:t>, яка </a:t>
            </a:r>
            <a:r>
              <a:rPr lang="ru-RU" sz="2400" dirty="0" err="1">
                <a:solidFill>
                  <a:schemeClr val="tx1">
                    <a:lumMod val="85000"/>
                    <a:lumOff val="15000"/>
                  </a:schemeClr>
                </a:solidFill>
              </a:rPr>
              <a:t>поділялася</a:t>
            </a:r>
            <a:r>
              <a:rPr lang="ru-RU" sz="2400" dirty="0">
                <a:solidFill>
                  <a:schemeClr val="tx1">
                    <a:lumMod val="85000"/>
                    <a:lumOff val="15000"/>
                  </a:schemeClr>
                </a:solidFill>
              </a:rPr>
              <a:t> на 100 </a:t>
            </a:r>
            <a:r>
              <a:rPr lang="ru-RU" sz="2400" dirty="0" err="1">
                <a:solidFill>
                  <a:schemeClr val="tx1">
                    <a:lumMod val="85000"/>
                    <a:lumOff val="15000"/>
                  </a:schemeClr>
                </a:solidFill>
              </a:rPr>
              <a:t>шагів</a:t>
            </a:r>
            <a:r>
              <a:rPr lang="ru-RU" sz="2400" dirty="0">
                <a:solidFill>
                  <a:schemeClr val="tx1">
                    <a:lumMod val="85000"/>
                    <a:lumOff val="15000"/>
                  </a:schemeClr>
                </a:solidFill>
              </a:rPr>
              <a:t> і </a:t>
            </a:r>
            <a:r>
              <a:rPr lang="ru-RU" sz="2400" dirty="0" err="1">
                <a:solidFill>
                  <a:schemeClr val="tx1">
                    <a:lumMod val="85000"/>
                    <a:lumOff val="15000"/>
                  </a:schemeClr>
                </a:solidFill>
              </a:rPr>
              <a:t>дорівнювала</a:t>
            </a:r>
            <a:r>
              <a:rPr lang="ru-RU" sz="2400" dirty="0">
                <a:solidFill>
                  <a:schemeClr val="tx1">
                    <a:lumMod val="85000"/>
                    <a:lumOff val="15000"/>
                  </a:schemeClr>
                </a:solidFill>
              </a:rPr>
              <a:t> 1/2 </a:t>
            </a:r>
            <a:r>
              <a:rPr lang="ru-RU" sz="2400" dirty="0" err="1">
                <a:solidFill>
                  <a:schemeClr val="tx1">
                    <a:lumMod val="85000"/>
                    <a:lumOff val="15000"/>
                  </a:schemeClr>
                </a:solidFill>
              </a:rPr>
              <a:t>карбованця</a:t>
            </a:r>
            <a:r>
              <a:rPr lang="ru-RU" sz="2400" dirty="0">
                <a:solidFill>
                  <a:schemeClr val="tx1">
                    <a:lumMod val="85000"/>
                    <a:lumOff val="15000"/>
                  </a:schemeClr>
                </a:solidFill>
              </a:rPr>
              <a:t>.</a:t>
            </a:r>
            <a:endParaRPr lang="uk-UA" sz="2400" dirty="0">
              <a:solidFill>
                <a:schemeClr val="tx1">
                  <a:lumMod val="85000"/>
                  <a:lumOff val="15000"/>
                </a:schemeClr>
              </a:solidFill>
            </a:endParaRPr>
          </a:p>
        </p:txBody>
      </p:sp>
    </p:spTree>
    <p:extLst>
      <p:ext uri="{BB962C8B-B14F-4D97-AF65-F5344CB8AC3E}">
        <p14:creationId xmlns:p14="http://schemas.microsoft.com/office/powerpoint/2010/main" val="38764719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7546" y="350519"/>
            <a:ext cx="11436824" cy="6309588"/>
          </a:xfrm>
        </p:spPr>
        <p:txBody>
          <a:bodyPr>
            <a:normAutofit fontScale="77500" lnSpcReduction="20000"/>
          </a:bodyPr>
          <a:lstStyle/>
          <a:p>
            <a:pPr fontAlgn="base"/>
            <a:r>
              <a:rPr lang="uk-UA" b="1" u="sng" dirty="0" smtClean="0"/>
              <a:t>Департамент грошового обігу основні функції:</a:t>
            </a:r>
          </a:p>
          <a:p>
            <a:pPr fontAlgn="base">
              <a:spcBef>
                <a:spcPts val="600"/>
              </a:spcBef>
            </a:pPr>
            <a:r>
              <a:rPr lang="uk-UA" sz="2500" dirty="0" smtClean="0"/>
              <a:t>- проведення єдиної державної політики у сфері готівкового обігу, касових і емісійних операцій у національній валюті, забезпечення потреб економіки в готівці;</a:t>
            </a:r>
          </a:p>
          <a:p>
            <a:pPr fontAlgn="base">
              <a:spcBef>
                <a:spcPts val="600"/>
              </a:spcBef>
            </a:pPr>
            <a:r>
              <a:rPr lang="uk-UA" sz="2500" dirty="0" smtClean="0"/>
              <a:t>- методологічне забезпечення здійснення касових операцій банками та небанківськими фінансовими установами та інкасаторськими компаніями в Україні, передавання запасів готівки НБУ на зберігання до уповноважених банків, організації інкасації коштів та перевезення валютних цінностей банками України та юридичними особами, які отримали ліцензію на надання банкам послуг з інкасації, забезпечення схоронності валютних цінностей, організації </a:t>
            </a:r>
            <a:r>
              <a:rPr lang="uk-UA" sz="2500" dirty="0" err="1" smtClean="0"/>
              <a:t>емісійно</a:t>
            </a:r>
            <a:r>
              <a:rPr lang="uk-UA" sz="2500" dirty="0" smtClean="0"/>
              <a:t>-касової роботи в НБУ, вимог щодо технічного стану та організації охорони приміщень банків та небанківських фінансових установ і операторів поштового зв’язку, технічного стану приміщень касових вузлів, розташованих у будівлях НБУ, розроблення нормативної бази щодо ведення касових операцій суб’єктами господарювання, методологічне забезпечення здійснення операцій з пам’ятними та інвестиційними монетами України, сувенірною продукцією, визначення критеріїв зношеності для здійснення операцій із приймання банкнот іноземних держав, визначення платіжних ознак та обміну, порядку організації розроблення та виробництва знаків грошової одиниці України;</a:t>
            </a:r>
          </a:p>
          <a:p>
            <a:pPr fontAlgn="base">
              <a:spcBef>
                <a:spcPts val="600"/>
              </a:spcBef>
            </a:pPr>
            <a:r>
              <a:rPr lang="uk-UA" sz="2500" dirty="0" smtClean="0"/>
              <a:t>- розроблення і впровадження сучасних технологій та автоматизації здійснення операцій з готівкою та іншими цінностями, організація розроблення дизайну та систем захисту від підроблення грошових знаків національної валюти, організація вилучення з обігу та здійснення досліджень та аналізу підроблених грошових знаків;</a:t>
            </a:r>
          </a:p>
          <a:p>
            <a:pPr fontAlgn="base">
              <a:spcBef>
                <a:spcPts val="600"/>
              </a:spcBef>
            </a:pPr>
            <a:r>
              <a:rPr lang="uk-UA" sz="2500" dirty="0" smtClean="0"/>
              <a:t>- організація випуску в обіг та вилучення банкнот, розмінних та обігових монет, розроблення, випуску та реалізації в Україні та за кордоном пам’ятних та інвестиційних монет України, сувенірної продукції, участі Національного банку в нумізматичних конкурсах та нумізматичних співтовариствах;</a:t>
            </a:r>
          </a:p>
          <a:p>
            <a:pPr fontAlgn="base">
              <a:spcBef>
                <a:spcPts val="600"/>
              </a:spcBef>
            </a:pPr>
            <a:r>
              <a:rPr lang="uk-UA" sz="2500" dirty="0" smtClean="0"/>
              <a:t>- забезпечення контролю за дотриманням банками України та структурними підрозділами банків, юридичними особами, інкасаторськими компаніями та їх структурними підрозділами вимог нормативно-правових актів НБУ з питань організації роботи з готівкою в національній </a:t>
            </a:r>
            <a:r>
              <a:rPr lang="ru-RU" sz="2500" dirty="0" smtClean="0"/>
              <a:t>та </a:t>
            </a:r>
            <a:r>
              <a:rPr lang="ru-RU" sz="2500" dirty="0" err="1"/>
              <a:t>іноземній</a:t>
            </a:r>
            <a:r>
              <a:rPr lang="ru-RU" sz="2500" dirty="0"/>
              <a:t> валютах, </a:t>
            </a:r>
            <a:r>
              <a:rPr lang="ru-RU" sz="2500" dirty="0" err="1"/>
              <a:t>забезпечення</a:t>
            </a:r>
            <a:r>
              <a:rPr lang="ru-RU" sz="2500" dirty="0"/>
              <a:t> </a:t>
            </a:r>
            <a:r>
              <a:rPr lang="ru-RU" sz="2500" dirty="0" err="1"/>
              <a:t>якості</a:t>
            </a:r>
            <a:r>
              <a:rPr lang="ru-RU" sz="2500" dirty="0"/>
              <a:t> </a:t>
            </a:r>
            <a:r>
              <a:rPr lang="ru-RU" sz="2500" dirty="0" err="1"/>
              <a:t>оброблення</a:t>
            </a:r>
            <a:r>
              <a:rPr lang="ru-RU" sz="2500" dirty="0"/>
              <a:t> банкнот </a:t>
            </a:r>
            <a:r>
              <a:rPr lang="uk-UA" sz="2500" dirty="0" smtClean="0"/>
              <a:t>національної валюти з використанням обладнання для автоматизованого оброблення банкнот, відповідності технічного стану та організації охорони приміщень банків, інкасаторських компаній та приміщень небанківських установ, у яких здійснюються операції з готівкою, а також організації та здійснення інкасації коштів та перевезення валютних цінностей.</a:t>
            </a:r>
          </a:p>
        </p:txBody>
      </p:sp>
    </p:spTree>
    <p:extLst>
      <p:ext uri="{BB962C8B-B14F-4D97-AF65-F5344CB8AC3E}">
        <p14:creationId xmlns:p14="http://schemas.microsoft.com/office/powerpoint/2010/main" val="15686797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6656" y="350519"/>
            <a:ext cx="11319726" cy="6227701"/>
          </a:xfrm>
        </p:spPr>
        <p:txBody>
          <a:bodyPr>
            <a:normAutofit fontScale="85000" lnSpcReduction="20000"/>
          </a:bodyPr>
          <a:lstStyle/>
          <a:p>
            <a:pPr fontAlgn="base"/>
            <a:r>
              <a:rPr lang="uk-UA" b="1" u="sng" dirty="0" smtClean="0"/>
              <a:t>Центральне сховище основні </a:t>
            </a:r>
            <a:r>
              <a:rPr lang="uk-UA" b="1" u="sng" dirty="0"/>
              <a:t>функції:</a:t>
            </a:r>
            <a:endParaRPr lang="uk-UA" b="1" u="sng" dirty="0" smtClean="0"/>
          </a:p>
          <a:p>
            <a:pPr fontAlgn="base">
              <a:spcBef>
                <a:spcPts val="600"/>
              </a:spcBef>
            </a:pPr>
            <a:r>
              <a:rPr lang="uk-UA" dirty="0" smtClean="0"/>
              <a:t>- організація та забезпечення зберігання, схоронності резервних фондів Національного банку України (уключаючи стратегічний запас), запасів готівки та інших цінностей  у сховищах Центрального сховища, оборотних касах, дотримання умов їх зберігання;</a:t>
            </a:r>
          </a:p>
          <a:p>
            <a:pPr fontAlgn="base">
              <a:spcBef>
                <a:spcPts val="600"/>
              </a:spcBef>
            </a:pPr>
            <a:r>
              <a:rPr lang="uk-UA" dirty="0" smtClean="0"/>
              <a:t>- забезпечення виконання </a:t>
            </a:r>
            <a:r>
              <a:rPr lang="uk-UA" dirty="0" err="1" smtClean="0"/>
              <a:t>емісійно</a:t>
            </a:r>
            <a:r>
              <a:rPr lang="uk-UA" dirty="0" smtClean="0"/>
              <a:t>-касових операцій;</a:t>
            </a:r>
          </a:p>
          <a:p>
            <a:pPr fontAlgn="base">
              <a:spcBef>
                <a:spcPts val="600"/>
              </a:spcBef>
            </a:pPr>
            <a:r>
              <a:rPr lang="uk-UA" dirty="0" smtClean="0"/>
              <a:t>- забезпечення приймання, оброблення придатної та не придатної до обігу готівки на автоматизованих системах та в касах ручного перерахування, зі здійсненням контролю за якістю оброблення та повнотою вкладення готівки, її зберігання та утилізація, проведення дослідження грошових знаків національної валюти щодо справжності та </a:t>
            </a:r>
            <a:r>
              <a:rPr lang="uk-UA" dirty="0" err="1" smtClean="0"/>
              <a:t>платіжності</a:t>
            </a:r>
            <a:r>
              <a:rPr lang="uk-UA" dirty="0" smtClean="0"/>
              <a:t>; </a:t>
            </a:r>
          </a:p>
          <a:p>
            <a:pPr fontAlgn="base">
              <a:spcBef>
                <a:spcPts val="600"/>
              </a:spcBef>
            </a:pPr>
            <a:r>
              <a:rPr lang="uk-UA" dirty="0" smtClean="0"/>
              <a:t>- здійснення обліку резервних фондів банкнот і монет національної валюти Національного банку, запасів готівки, операцій з пам'ятними та інвестиційними монетами України, сувенірною і супутньою продукцією, готівки та цінностей оборотної каси;</a:t>
            </a:r>
          </a:p>
          <a:p>
            <a:pPr fontAlgn="base">
              <a:spcBef>
                <a:spcPts val="600"/>
              </a:spcBef>
            </a:pPr>
            <a:r>
              <a:rPr lang="uk-UA" dirty="0" smtClean="0"/>
              <a:t>- забезпечення контролю за якістю виготовлення та правильністю формування банкнот і монет, отриманих від </a:t>
            </a:r>
            <a:r>
              <a:rPr lang="uk-UA" dirty="0" err="1" smtClean="0"/>
              <a:t>Банкнотно</a:t>
            </a:r>
            <a:r>
              <a:rPr lang="uk-UA" dirty="0" smtClean="0"/>
              <a:t>-монетного двору;</a:t>
            </a:r>
          </a:p>
          <a:p>
            <a:pPr fontAlgn="base">
              <a:spcBef>
                <a:spcPts val="600"/>
              </a:spcBef>
            </a:pPr>
            <a:r>
              <a:rPr lang="uk-UA" dirty="0" smtClean="0"/>
              <a:t>- здійснення касових операцій із готівкою іноземної валюти на підставі розпорядчих актів Національного банку згідно з вимогами валютного законодавства;</a:t>
            </a:r>
          </a:p>
          <a:p>
            <a:pPr fontAlgn="base">
              <a:spcBef>
                <a:spcPts val="600"/>
              </a:spcBef>
            </a:pPr>
            <a:r>
              <a:rPr lang="uk-UA" dirty="0" smtClean="0"/>
              <a:t>- організація та здійснення перевезення (цінних (спеціальних) вантажів, валютних цінностей між Центральним сховищем, відділами  грошового обігу в регіонах Департаменту грошового обігу, Операційним департаментом, </a:t>
            </a:r>
            <a:r>
              <a:rPr lang="uk-UA" dirty="0" err="1" smtClean="0"/>
              <a:t>Банкнотно</a:t>
            </a:r>
            <a:r>
              <a:rPr lang="uk-UA" dirty="0" smtClean="0"/>
              <a:t>-монетним двором, Фабрикою банкнотного паперу, Державною скарбницею України, Державним сховищем дорогоцінних металів і дорогоцінного каміння України, банками України та підприємствами (установами, організаціями) незалежно від форми власності;</a:t>
            </a:r>
          </a:p>
          <a:p>
            <a:pPr fontAlgn="base">
              <a:spcBef>
                <a:spcPts val="600"/>
              </a:spcBef>
            </a:pPr>
            <a:r>
              <a:rPr lang="uk-UA" dirty="0" smtClean="0"/>
              <a:t>- організація та забезпечення касового обслуговування, надання послуг із перевезення валютних цінностей банків України, інкасаторських компаній на умовах, визначених у Публічній пропозиції Національного банку України на укладення Єдиного договору банківського обслуговування та надання інших послуг Національним банком України.</a:t>
            </a:r>
          </a:p>
          <a:p>
            <a:endParaRPr lang="uk-UA" dirty="0"/>
          </a:p>
        </p:txBody>
      </p:sp>
    </p:spTree>
    <p:extLst>
      <p:ext uri="{BB962C8B-B14F-4D97-AF65-F5344CB8AC3E}">
        <p14:creationId xmlns:p14="http://schemas.microsoft.com/office/powerpoint/2010/main" val="17366987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6656" y="350520"/>
            <a:ext cx="10753725" cy="5654040"/>
          </a:xfrm>
        </p:spPr>
        <p:txBody>
          <a:bodyPr/>
          <a:lstStyle/>
          <a:p>
            <a:pPr fontAlgn="base"/>
            <a:r>
              <a:rPr lang="uk-UA" dirty="0" err="1" smtClean="0"/>
              <a:t>Банкнотно</a:t>
            </a:r>
            <a:r>
              <a:rPr lang="uk-UA" dirty="0" smtClean="0"/>
              <a:t>-монетний двір Національного банку основні </a:t>
            </a:r>
            <a:r>
              <a:rPr lang="uk-UA" dirty="0"/>
              <a:t>функції:</a:t>
            </a:r>
            <a:endParaRPr lang="uk-UA" dirty="0" smtClean="0"/>
          </a:p>
          <a:p>
            <a:pPr fontAlgn="base"/>
            <a:r>
              <a:rPr lang="uk-UA" dirty="0" smtClean="0"/>
              <a:t>-</a:t>
            </a:r>
            <a:r>
              <a:rPr lang="uk-UA" dirty="0"/>
              <a:t> </a:t>
            </a:r>
            <a:r>
              <a:rPr lang="uk-UA" dirty="0" smtClean="0"/>
              <a:t>виготовлення грошових знаків, пам’ятних та інвестиційних монет;</a:t>
            </a:r>
          </a:p>
          <a:p>
            <a:pPr fontAlgn="base"/>
            <a:r>
              <a:rPr lang="uk-UA" dirty="0" smtClean="0"/>
              <a:t>- виготовлення орденів, медалей, нагрудних знаків до почесних звань України, нагрудних знаків лауреатів державних премій України і президентських відзнак, а також документів, що посвідчують нагородження ними;</a:t>
            </a:r>
          </a:p>
          <a:p>
            <a:pPr fontAlgn="base"/>
            <a:r>
              <a:rPr lang="uk-UA" dirty="0" smtClean="0"/>
              <a:t>- виготовлення банкнотного та захищеного паперу в обсягах і номенклатурі, затверджених Правлінням НБУ, з дотриманням технічних умов, державних стандартів України;</a:t>
            </a:r>
          </a:p>
          <a:p>
            <a:pPr fontAlgn="base"/>
            <a:r>
              <a:rPr lang="uk-UA" dirty="0" smtClean="0"/>
              <a:t>- упровадження нових технологій і обладнання, забезпечення проведення науково-дослідних робіт для підвищення якості виробів, що виготовляються, банкнотного та захищеного паперу.</a:t>
            </a:r>
          </a:p>
          <a:p>
            <a:endParaRPr lang="uk-UA" dirty="0"/>
          </a:p>
        </p:txBody>
      </p:sp>
    </p:spTree>
    <p:extLst>
      <p:ext uri="{BB962C8B-B14F-4D97-AF65-F5344CB8AC3E}">
        <p14:creationId xmlns:p14="http://schemas.microsoft.com/office/powerpoint/2010/main" val="25014072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6656" y="350520"/>
            <a:ext cx="10753725" cy="5654040"/>
          </a:xfrm>
        </p:spPr>
        <p:txBody>
          <a:bodyPr>
            <a:normAutofit fontScale="92500" lnSpcReduction="10000"/>
          </a:bodyPr>
          <a:lstStyle/>
          <a:p>
            <a:r>
              <a:rPr lang="uk-UA" b="1" dirty="0"/>
              <a:t>4. </a:t>
            </a:r>
            <a:r>
              <a:rPr lang="ru-RU" b="1" dirty="0" err="1"/>
              <a:t>Взаємодія</a:t>
            </a:r>
            <a:r>
              <a:rPr lang="ru-RU" b="1" dirty="0"/>
              <a:t> з </a:t>
            </a:r>
            <a:r>
              <a:rPr lang="ru-RU" b="1" dirty="0" err="1"/>
              <a:t>міжнародними</a:t>
            </a:r>
            <a:r>
              <a:rPr lang="ru-RU" b="1" dirty="0"/>
              <a:t> </a:t>
            </a:r>
            <a:r>
              <a:rPr lang="ru-RU" b="1" dirty="0" err="1"/>
              <a:t>фінансовими</a:t>
            </a:r>
            <a:r>
              <a:rPr lang="ru-RU" b="1" dirty="0"/>
              <a:t> </a:t>
            </a:r>
            <a:r>
              <a:rPr lang="ru-RU" b="1" dirty="0" err="1"/>
              <a:t>організаціями</a:t>
            </a:r>
            <a:endParaRPr lang="ru-RU" b="1" dirty="0"/>
          </a:p>
          <a:p>
            <a:endParaRPr lang="uk-UA" dirty="0" smtClean="0"/>
          </a:p>
          <a:p>
            <a:r>
              <a:rPr lang="uk-UA" dirty="0" smtClean="0"/>
              <a:t>Національний банк України співпрацює з міжнародною фінансовою спільнотою задля зміцнення та стабільності фінансової системи України.</a:t>
            </a:r>
          </a:p>
          <a:p>
            <a:r>
              <a:rPr lang="uk-UA" dirty="0" smtClean="0"/>
              <a:t>У межах членства України в міжнародних фінансових організаціях Національний банк України активно співпрацює з такими установами, як Міжнародний валютний фонд, Група Світового банку, Європейський банк реконструкції та розвитку, Чорноморський банк торгівлі та розвитку, Європейський інвестиційний банк.</a:t>
            </a:r>
          </a:p>
          <a:p>
            <a:pPr fontAlgn="base"/>
            <a:r>
              <a:rPr lang="uk-UA" b="1" dirty="0" smtClean="0"/>
              <a:t>Міжнародний валютний фонд</a:t>
            </a:r>
          </a:p>
          <a:p>
            <a:pPr fontAlgn="base"/>
            <a:r>
              <a:rPr lang="uk-UA" dirty="0" smtClean="0"/>
              <a:t>Україна стала членом </a:t>
            </a:r>
            <a:r>
              <a:rPr lang="uk-UA" dirty="0" smtClean="0">
                <a:hlinkClick r:id="rId2"/>
              </a:rPr>
              <a:t>МВФ</a:t>
            </a:r>
            <a:r>
              <a:rPr lang="uk-UA" dirty="0" smtClean="0"/>
              <a:t> у 1992 році відповідно </a:t>
            </a:r>
            <a:r>
              <a:rPr lang="ru-RU" dirty="0" smtClean="0"/>
              <a:t>до</a:t>
            </a:r>
            <a:r>
              <a:rPr lang="ru-RU" dirty="0"/>
              <a:t> </a:t>
            </a:r>
            <a:r>
              <a:rPr lang="ru-RU" dirty="0">
                <a:hlinkClick r:id="rId3"/>
              </a:rPr>
              <a:t>Закону </a:t>
            </a:r>
            <a:r>
              <a:rPr lang="ru-RU" dirty="0" err="1">
                <a:hlinkClick r:id="rId3"/>
              </a:rPr>
              <a:t>України</a:t>
            </a:r>
            <a:r>
              <a:rPr lang="ru-RU" dirty="0">
                <a:hlinkClick r:id="rId3"/>
              </a:rPr>
              <a:t> </a:t>
            </a:r>
            <a:r>
              <a:rPr lang="ru-RU" dirty="0" err="1">
                <a:hlinkClick r:id="rId3"/>
              </a:rPr>
              <a:t>від</a:t>
            </a:r>
            <a:r>
              <a:rPr lang="ru-RU" dirty="0">
                <a:hlinkClick r:id="rId3"/>
              </a:rPr>
              <a:t> 3 </a:t>
            </a:r>
            <a:r>
              <a:rPr lang="ru-RU" dirty="0" err="1">
                <a:hlinkClick r:id="rId3"/>
              </a:rPr>
              <a:t>червня</a:t>
            </a:r>
            <a:r>
              <a:rPr lang="ru-RU" dirty="0">
                <a:hlinkClick r:id="rId3"/>
              </a:rPr>
              <a:t> 1992 р № 2402-</a:t>
            </a:r>
            <a:r>
              <a:rPr lang="en-US" dirty="0">
                <a:hlinkClick r:id="rId3"/>
              </a:rPr>
              <a:t>XII</a:t>
            </a:r>
            <a:r>
              <a:rPr lang="en-US" dirty="0"/>
              <a:t> "</a:t>
            </a:r>
            <a:r>
              <a:rPr lang="ru-RU" dirty="0"/>
              <a:t>Про </a:t>
            </a:r>
            <a:r>
              <a:rPr lang="uk-UA" dirty="0" smtClean="0"/>
              <a:t>вступ України до Міжнародного валютного фонду, Міжнародного банку реконструкції та розвитку, Міжнародної фінансової корпорації, Міжнародної асоціації розвитку та Багатостороннього агентства по гарантіях інвестицій".</a:t>
            </a:r>
          </a:p>
          <a:p>
            <a:pPr fontAlgn="base"/>
            <a:r>
              <a:rPr lang="uk-UA" dirty="0" smtClean="0"/>
              <a:t> Голова Національного банку України – керуючий від України в МВФ. Від імені України він голосує за </a:t>
            </a:r>
            <a:r>
              <a:rPr lang="uk-UA" dirty="0" err="1" smtClean="0"/>
              <a:t>проєкти</a:t>
            </a:r>
            <a:r>
              <a:rPr lang="uk-UA" dirty="0" smtClean="0"/>
              <a:t> резолюцій Ради керуючих МВФ – найвищого керівного органу організації – та бере участь у щорічних зборах керівних органів Фонду. Заступником керуючого є Міністр фінансів України.</a:t>
            </a:r>
            <a:endParaRPr lang="uk-UA" dirty="0"/>
          </a:p>
        </p:txBody>
      </p:sp>
    </p:spTree>
    <p:extLst>
      <p:ext uri="{BB962C8B-B14F-4D97-AF65-F5344CB8AC3E}">
        <p14:creationId xmlns:p14="http://schemas.microsoft.com/office/powerpoint/2010/main" val="4616360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6656" y="350520"/>
            <a:ext cx="10753725" cy="5654040"/>
          </a:xfrm>
        </p:spPr>
        <p:txBody>
          <a:bodyPr/>
          <a:lstStyle/>
          <a:p>
            <a:pPr fontAlgn="base"/>
            <a:r>
              <a:rPr lang="uk-UA" dirty="0" smtClean="0"/>
              <a:t>Основні напрями співпраці України та Національного банку з МВФ – співпраця за програмами підтримки платіжного балансу</a:t>
            </a:r>
            <a:r>
              <a:rPr lang="ru-RU" dirty="0" smtClean="0"/>
              <a:t> </a:t>
            </a:r>
            <a:r>
              <a:rPr lang="ru-RU" dirty="0"/>
              <a:t>(</a:t>
            </a:r>
            <a:r>
              <a:rPr lang="en-US" dirty="0"/>
              <a:t>stand-by </a:t>
            </a:r>
            <a:r>
              <a:rPr lang="ru-RU" dirty="0"/>
              <a:t>та </a:t>
            </a:r>
            <a:r>
              <a:rPr lang="uk-UA" dirty="0" smtClean="0"/>
              <a:t>механізм розширеного фінансування), щорічні консультацій в межах </a:t>
            </a:r>
            <a:r>
              <a:rPr lang="uk-UA" dirty="0" err="1" smtClean="0"/>
              <a:t>статт</a:t>
            </a:r>
            <a:r>
              <a:rPr lang="ru-RU" dirty="0" smtClean="0"/>
              <a:t>і </a:t>
            </a:r>
            <a:r>
              <a:rPr lang="en-US" dirty="0"/>
              <a:t>IV </a:t>
            </a:r>
            <a:r>
              <a:rPr lang="ru-RU" dirty="0"/>
              <a:t>Статей Угоди </a:t>
            </a:r>
            <a:r>
              <a:rPr lang="uk-UA" dirty="0" smtClean="0"/>
              <a:t>Міжнародного валютного фонду, технічна допомога, а також реалізація іншої діяльності </a:t>
            </a:r>
            <a:r>
              <a:rPr lang="ru-RU" dirty="0" smtClean="0"/>
              <a:t>в </a:t>
            </a:r>
            <a:r>
              <a:rPr lang="ru-RU" dirty="0"/>
              <a:t>межах членства</a:t>
            </a:r>
            <a:r>
              <a:rPr lang="ru-RU" dirty="0" smtClean="0"/>
              <a:t>.</a:t>
            </a:r>
          </a:p>
          <a:p>
            <a:pPr fontAlgn="base"/>
            <a:r>
              <a:rPr lang="ru-RU" dirty="0"/>
              <a:t>У </a:t>
            </a:r>
            <a:r>
              <a:rPr lang="ru-RU" dirty="0" err="1"/>
              <a:t>зв’язку</a:t>
            </a:r>
            <a:r>
              <a:rPr lang="ru-RU" dirty="0"/>
              <a:t> </a:t>
            </a:r>
            <a:r>
              <a:rPr lang="ru-RU" dirty="0" err="1"/>
              <a:t>зі</a:t>
            </a:r>
            <a:r>
              <a:rPr lang="ru-RU" dirty="0"/>
              <a:t> </a:t>
            </a:r>
            <a:r>
              <a:rPr lang="ru-RU" dirty="0" err="1"/>
              <a:t>збройним</a:t>
            </a:r>
            <a:r>
              <a:rPr lang="ru-RU" dirty="0"/>
              <a:t> </a:t>
            </a:r>
            <a:r>
              <a:rPr lang="ru-RU" dirty="0" err="1"/>
              <a:t>нападом</a:t>
            </a:r>
            <a:r>
              <a:rPr lang="ru-RU" dirty="0"/>
              <a:t> </a:t>
            </a:r>
            <a:r>
              <a:rPr lang="ru-RU" dirty="0" err="1"/>
              <a:t>російської</a:t>
            </a:r>
            <a:r>
              <a:rPr lang="ru-RU" dirty="0"/>
              <a:t> </a:t>
            </a:r>
            <a:r>
              <a:rPr lang="ru-RU" dirty="0" err="1"/>
              <a:t>федерації</a:t>
            </a:r>
            <a:r>
              <a:rPr lang="ru-RU" dirty="0"/>
              <a:t> на </a:t>
            </a:r>
            <a:r>
              <a:rPr lang="ru-RU" dirty="0" err="1"/>
              <a:t>Україну</a:t>
            </a:r>
            <a:r>
              <a:rPr lang="ru-RU" dirty="0"/>
              <a:t> наша держава </a:t>
            </a:r>
            <a:r>
              <a:rPr lang="ru-RU" dirty="0" err="1"/>
              <a:t>звернулася</a:t>
            </a:r>
            <a:r>
              <a:rPr lang="ru-RU" dirty="0"/>
              <a:t> до МВФ </a:t>
            </a:r>
            <a:r>
              <a:rPr lang="ru-RU" dirty="0" err="1"/>
              <a:t>із</a:t>
            </a:r>
            <a:r>
              <a:rPr lang="ru-RU" dirty="0"/>
              <a:t> </a:t>
            </a:r>
            <a:r>
              <a:rPr lang="ru-RU" dirty="0" err="1"/>
              <a:t>проханням</a:t>
            </a:r>
            <a:r>
              <a:rPr lang="ru-RU" dirty="0"/>
              <a:t> </a:t>
            </a:r>
            <a:r>
              <a:rPr lang="ru-RU" dirty="0" err="1"/>
              <a:t>завершити</a:t>
            </a:r>
            <a:r>
              <a:rPr lang="ru-RU" dirty="0"/>
              <a:t> </a:t>
            </a:r>
            <a:r>
              <a:rPr lang="ru-RU" dirty="0" err="1"/>
              <a:t>діючу</a:t>
            </a:r>
            <a:r>
              <a:rPr lang="ru-RU" dirty="0"/>
              <a:t> </a:t>
            </a:r>
            <a:r>
              <a:rPr lang="ru-RU" dirty="0" err="1"/>
              <a:t>програму</a:t>
            </a:r>
            <a:r>
              <a:rPr lang="ru-RU" dirty="0"/>
              <a:t> </a:t>
            </a:r>
            <a:r>
              <a:rPr lang="en-US" dirty="0"/>
              <a:t>Stand-By Arrangement </a:t>
            </a:r>
            <a:r>
              <a:rPr lang="ru-RU" dirty="0"/>
              <a:t>та  </a:t>
            </a:r>
            <a:r>
              <a:rPr lang="ru-RU" dirty="0" err="1"/>
              <a:t>виділити</a:t>
            </a:r>
            <a:r>
              <a:rPr lang="ru-RU" dirty="0"/>
              <a:t> </a:t>
            </a:r>
            <a:r>
              <a:rPr lang="ru-RU" dirty="0" err="1"/>
              <a:t>Україні</a:t>
            </a:r>
            <a:r>
              <a:rPr lang="ru-RU" dirty="0"/>
              <a:t> </a:t>
            </a:r>
            <a:r>
              <a:rPr lang="ru-RU" dirty="0" err="1"/>
              <a:t>екстрену</a:t>
            </a:r>
            <a:r>
              <a:rPr lang="ru-RU" dirty="0"/>
              <a:t> </a:t>
            </a:r>
            <a:r>
              <a:rPr lang="ru-RU" dirty="0" err="1"/>
              <a:t>фінансову</a:t>
            </a:r>
            <a:r>
              <a:rPr lang="ru-RU" dirty="0"/>
              <a:t> </a:t>
            </a:r>
            <a:r>
              <a:rPr lang="ru-RU" dirty="0" err="1"/>
              <a:t>допомогу</a:t>
            </a:r>
            <a:r>
              <a:rPr lang="ru-RU" dirty="0"/>
              <a:t> в </a:t>
            </a:r>
            <a:r>
              <a:rPr lang="ru-RU" dirty="0" err="1"/>
              <a:t>розмірі</a:t>
            </a:r>
            <a:r>
              <a:rPr lang="ru-RU" dirty="0"/>
              <a:t> 1,4 </a:t>
            </a:r>
            <a:r>
              <a:rPr lang="ru-RU" dirty="0" err="1"/>
              <a:t>мільярда</a:t>
            </a:r>
            <a:r>
              <a:rPr lang="ru-RU" dirty="0"/>
              <a:t> </a:t>
            </a:r>
            <a:r>
              <a:rPr lang="ru-RU" dirty="0" err="1"/>
              <a:t>доларів</a:t>
            </a:r>
            <a:r>
              <a:rPr lang="ru-RU" dirty="0"/>
              <a:t> США через </a:t>
            </a:r>
            <a:r>
              <a:rPr lang="ru-RU" dirty="0" err="1"/>
              <a:t>Інструмент</a:t>
            </a:r>
            <a:r>
              <a:rPr lang="ru-RU" dirty="0"/>
              <a:t> </a:t>
            </a:r>
            <a:r>
              <a:rPr lang="ru-RU" dirty="0" err="1"/>
              <a:t>прискореного</a:t>
            </a:r>
            <a:r>
              <a:rPr lang="ru-RU" dirty="0"/>
              <a:t> </a:t>
            </a:r>
            <a:r>
              <a:rPr lang="ru-RU" dirty="0" err="1"/>
              <a:t>фінансування</a:t>
            </a:r>
            <a:r>
              <a:rPr lang="ru-RU" dirty="0"/>
              <a:t> (</a:t>
            </a:r>
            <a:r>
              <a:rPr lang="en-US" dirty="0"/>
              <a:t>Rapid Financing Instrument, RFI). </a:t>
            </a:r>
            <a:r>
              <a:rPr lang="ru-RU" dirty="0" err="1"/>
              <a:t>Виконавча</a:t>
            </a:r>
            <a:r>
              <a:rPr lang="ru-RU" dirty="0"/>
              <a:t> рада МВФ 9 </a:t>
            </a:r>
            <a:r>
              <a:rPr lang="ru-RU" dirty="0" err="1"/>
              <a:t>березня</a:t>
            </a:r>
            <a:r>
              <a:rPr lang="ru-RU" dirty="0"/>
              <a:t> 2022 року </a:t>
            </a:r>
            <a:r>
              <a:rPr lang="ru-RU" dirty="0" err="1"/>
              <a:t>ухвалила</a:t>
            </a:r>
            <a:r>
              <a:rPr lang="ru-RU" dirty="0"/>
              <a:t> </a:t>
            </a:r>
            <a:r>
              <a:rPr lang="ru-RU" dirty="0" err="1"/>
              <a:t>відповідне</a:t>
            </a:r>
            <a:r>
              <a:rPr lang="ru-RU" dirty="0"/>
              <a:t> </a:t>
            </a:r>
            <a:r>
              <a:rPr lang="ru-RU" dirty="0" err="1"/>
              <a:t>рішення</a:t>
            </a:r>
            <a:r>
              <a:rPr lang="ru-RU" dirty="0"/>
              <a:t>.</a:t>
            </a:r>
          </a:p>
          <a:p>
            <a:pPr fontAlgn="base"/>
            <a:r>
              <a:rPr lang="ru-RU" dirty="0"/>
              <a:t> </a:t>
            </a:r>
            <a:r>
              <a:rPr lang="ru-RU" dirty="0" err="1"/>
              <a:t>Програма</a:t>
            </a:r>
            <a:r>
              <a:rPr lang="ru-RU" dirty="0"/>
              <a:t> </a:t>
            </a:r>
            <a:r>
              <a:rPr lang="en-US" dirty="0"/>
              <a:t>RFI </a:t>
            </a:r>
            <a:r>
              <a:rPr lang="ru-RU" dirty="0" err="1"/>
              <a:t>спрямована</a:t>
            </a:r>
            <a:r>
              <a:rPr lang="ru-RU" dirty="0"/>
              <a:t> на </a:t>
            </a:r>
            <a:r>
              <a:rPr lang="ru-RU" dirty="0" err="1"/>
              <a:t>фінансування</a:t>
            </a:r>
            <a:r>
              <a:rPr lang="ru-RU" dirty="0"/>
              <a:t> </a:t>
            </a:r>
            <a:r>
              <a:rPr lang="ru-RU" dirty="0" err="1"/>
              <a:t>першочергових</a:t>
            </a:r>
            <a:r>
              <a:rPr lang="ru-RU" dirty="0"/>
              <a:t> </a:t>
            </a:r>
            <a:r>
              <a:rPr lang="ru-RU" dirty="0" err="1"/>
              <a:t>витрат</a:t>
            </a:r>
            <a:r>
              <a:rPr lang="ru-RU" dirty="0"/>
              <a:t> та </a:t>
            </a:r>
            <a:r>
              <a:rPr lang="ru-RU" dirty="0" err="1"/>
              <a:t>нагальних</a:t>
            </a:r>
            <a:r>
              <a:rPr lang="ru-RU" dirty="0"/>
              <a:t> потреб </a:t>
            </a:r>
            <a:r>
              <a:rPr lang="ru-RU" dirty="0" err="1"/>
              <a:t>платіжного</a:t>
            </a:r>
            <a:r>
              <a:rPr lang="ru-RU" dirty="0"/>
              <a:t> балансу, </a:t>
            </a:r>
            <a:r>
              <a:rPr lang="ru-RU" dirty="0" err="1"/>
              <a:t>що</a:t>
            </a:r>
            <a:r>
              <a:rPr lang="ru-RU" dirty="0"/>
              <a:t> </a:t>
            </a:r>
            <a:r>
              <a:rPr lang="ru-RU" dirty="0" err="1"/>
              <a:t>виникають</a:t>
            </a:r>
            <a:r>
              <a:rPr lang="ru-RU" dirty="0"/>
              <a:t> у </a:t>
            </a:r>
            <a:r>
              <a:rPr lang="ru-RU" dirty="0" err="1"/>
              <a:t>зв’язку</a:t>
            </a:r>
            <a:r>
              <a:rPr lang="ru-RU" dirty="0"/>
              <a:t> з </a:t>
            </a:r>
            <a:r>
              <a:rPr lang="ru-RU" dirty="0" err="1"/>
              <a:t>триваючим</a:t>
            </a:r>
            <a:r>
              <a:rPr lang="ru-RU" dirty="0"/>
              <a:t> </a:t>
            </a:r>
            <a:r>
              <a:rPr lang="ru-RU" dirty="0" err="1"/>
              <a:t>воєнним</a:t>
            </a:r>
            <a:r>
              <a:rPr lang="ru-RU" dirty="0"/>
              <a:t> </a:t>
            </a:r>
            <a:r>
              <a:rPr lang="ru-RU" dirty="0" err="1"/>
              <a:t>конфліктом</a:t>
            </a:r>
            <a:r>
              <a:rPr lang="ru-RU" dirty="0"/>
              <a:t>, </a:t>
            </a:r>
            <a:r>
              <a:rPr lang="ru-RU" dirty="0" err="1"/>
              <a:t>які</a:t>
            </a:r>
            <a:r>
              <a:rPr lang="ru-RU" dirty="0"/>
              <a:t>, </a:t>
            </a:r>
            <a:r>
              <a:rPr lang="ru-RU" dirty="0" err="1"/>
              <a:t>якщо</a:t>
            </a:r>
            <a:r>
              <a:rPr lang="ru-RU" dirty="0"/>
              <a:t> </a:t>
            </a:r>
            <a:r>
              <a:rPr lang="ru-RU" dirty="0" err="1"/>
              <a:t>їх</a:t>
            </a:r>
            <a:r>
              <a:rPr lang="ru-RU" dirty="0"/>
              <a:t> не </a:t>
            </a:r>
            <a:r>
              <a:rPr lang="ru-RU" dirty="0" err="1"/>
              <a:t>вирішити</a:t>
            </a:r>
            <a:r>
              <a:rPr lang="ru-RU" dirty="0"/>
              <a:t>, </a:t>
            </a:r>
            <a:r>
              <a:rPr lang="ru-RU" dirty="0" err="1"/>
              <a:t>призведуть</a:t>
            </a:r>
            <a:r>
              <a:rPr lang="ru-RU" dirty="0"/>
              <a:t> до </a:t>
            </a:r>
            <a:r>
              <a:rPr lang="ru-RU" dirty="0" err="1"/>
              <a:t>негайного</a:t>
            </a:r>
            <a:r>
              <a:rPr lang="ru-RU" dirty="0"/>
              <a:t> та </a:t>
            </a:r>
            <a:r>
              <a:rPr lang="ru-RU" dirty="0" err="1"/>
              <a:t>серйозного</a:t>
            </a:r>
            <a:r>
              <a:rPr lang="ru-RU" dirty="0"/>
              <a:t> </a:t>
            </a:r>
            <a:r>
              <a:rPr lang="ru-RU" dirty="0" err="1"/>
              <a:t>економічного</a:t>
            </a:r>
            <a:r>
              <a:rPr lang="ru-RU" dirty="0"/>
              <a:t> </a:t>
            </a:r>
            <a:r>
              <a:rPr lang="ru-RU" dirty="0" err="1"/>
              <a:t>зриву</a:t>
            </a:r>
            <a:r>
              <a:rPr lang="ru-RU" dirty="0"/>
              <a:t>.</a:t>
            </a:r>
          </a:p>
          <a:p>
            <a:pPr fontAlgn="base"/>
            <a:endParaRPr lang="ru-RU" dirty="0"/>
          </a:p>
          <a:p>
            <a:endParaRPr lang="uk-UA" dirty="0"/>
          </a:p>
          <a:p>
            <a:endParaRPr lang="uk-UA" dirty="0"/>
          </a:p>
        </p:txBody>
      </p:sp>
    </p:spTree>
    <p:extLst>
      <p:ext uri="{BB962C8B-B14F-4D97-AF65-F5344CB8AC3E}">
        <p14:creationId xmlns:p14="http://schemas.microsoft.com/office/powerpoint/2010/main" val="38310254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6656" y="350520"/>
            <a:ext cx="10753725" cy="5654040"/>
          </a:xfrm>
        </p:spPr>
        <p:txBody>
          <a:bodyPr/>
          <a:lstStyle/>
          <a:p>
            <a:pPr fontAlgn="base"/>
            <a:r>
              <a:rPr lang="ru-RU" b="1" dirty="0" err="1"/>
              <a:t>Світовий</a:t>
            </a:r>
            <a:r>
              <a:rPr lang="ru-RU" b="1" dirty="0"/>
              <a:t> банк</a:t>
            </a:r>
          </a:p>
          <a:p>
            <a:pPr fontAlgn="base"/>
            <a:r>
              <a:rPr lang="ru-RU" dirty="0" err="1"/>
              <a:t>Група</a:t>
            </a:r>
            <a:r>
              <a:rPr lang="ru-RU" dirty="0"/>
              <a:t> </a:t>
            </a:r>
            <a:r>
              <a:rPr lang="ru-RU" dirty="0" err="1"/>
              <a:t>Світового</a:t>
            </a:r>
            <a:r>
              <a:rPr lang="ru-RU" dirty="0"/>
              <a:t> банку </a:t>
            </a:r>
            <a:r>
              <a:rPr lang="ru-RU" dirty="0" err="1"/>
              <a:t>складається</a:t>
            </a:r>
            <a:r>
              <a:rPr lang="ru-RU" dirty="0"/>
              <a:t> з </a:t>
            </a:r>
            <a:r>
              <a:rPr lang="ru-RU" dirty="0" err="1"/>
              <a:t>п'яти</a:t>
            </a:r>
            <a:r>
              <a:rPr lang="ru-RU" dirty="0"/>
              <a:t> </a:t>
            </a:r>
            <a:r>
              <a:rPr lang="ru-RU" dirty="0" err="1"/>
              <a:t>організацій</a:t>
            </a:r>
            <a:r>
              <a:rPr lang="ru-RU" dirty="0"/>
              <a:t>: </a:t>
            </a:r>
            <a:r>
              <a:rPr lang="ru-RU" dirty="0" err="1"/>
              <a:t>Міжнародного</a:t>
            </a:r>
            <a:r>
              <a:rPr lang="ru-RU" dirty="0"/>
              <a:t> банку </a:t>
            </a:r>
            <a:r>
              <a:rPr lang="ru-RU" dirty="0" err="1"/>
              <a:t>реконструкції</a:t>
            </a:r>
            <a:r>
              <a:rPr lang="ru-RU" dirty="0"/>
              <a:t> та </a:t>
            </a:r>
            <a:r>
              <a:rPr lang="ru-RU" dirty="0" err="1"/>
              <a:t>розвитку</a:t>
            </a:r>
            <a:r>
              <a:rPr lang="ru-RU" dirty="0"/>
              <a:t> </a:t>
            </a:r>
            <a:r>
              <a:rPr lang="ru-RU" dirty="0">
                <a:hlinkClick r:id="rId2"/>
              </a:rPr>
              <a:t>(</a:t>
            </a:r>
            <a:r>
              <a:rPr lang="en-US" dirty="0">
                <a:hlinkClick r:id="rId2"/>
              </a:rPr>
              <a:t>IBRD</a:t>
            </a:r>
            <a:r>
              <a:rPr lang="en-US" dirty="0"/>
              <a:t>); </a:t>
            </a:r>
            <a:r>
              <a:rPr lang="ru-RU" dirty="0" err="1"/>
              <a:t>Міжнародної</a:t>
            </a:r>
            <a:r>
              <a:rPr lang="ru-RU" dirty="0"/>
              <a:t> </a:t>
            </a:r>
            <a:r>
              <a:rPr lang="ru-RU" dirty="0" err="1"/>
              <a:t>фінансової</a:t>
            </a:r>
            <a:r>
              <a:rPr lang="ru-RU" dirty="0"/>
              <a:t> </a:t>
            </a:r>
            <a:r>
              <a:rPr lang="ru-RU" dirty="0" err="1"/>
              <a:t>корпорації</a:t>
            </a:r>
            <a:r>
              <a:rPr lang="ru-RU" dirty="0"/>
              <a:t> (</a:t>
            </a:r>
            <a:r>
              <a:rPr lang="en-US" dirty="0">
                <a:hlinkClick r:id="rId3"/>
              </a:rPr>
              <a:t>IFC</a:t>
            </a:r>
            <a:r>
              <a:rPr lang="en-US" dirty="0"/>
              <a:t>); </a:t>
            </a:r>
            <a:r>
              <a:rPr lang="ru-RU" dirty="0" err="1"/>
              <a:t>Міжнародної</a:t>
            </a:r>
            <a:r>
              <a:rPr lang="ru-RU" dirty="0"/>
              <a:t> </a:t>
            </a:r>
            <a:r>
              <a:rPr lang="ru-RU" dirty="0" err="1"/>
              <a:t>асоціації</a:t>
            </a:r>
            <a:r>
              <a:rPr lang="ru-RU" dirty="0"/>
              <a:t> </a:t>
            </a:r>
            <a:r>
              <a:rPr lang="ru-RU" dirty="0" err="1"/>
              <a:t>розвитку</a:t>
            </a:r>
            <a:r>
              <a:rPr lang="ru-RU" dirty="0"/>
              <a:t> (</a:t>
            </a:r>
            <a:r>
              <a:rPr lang="en-US" dirty="0">
                <a:hlinkClick r:id="rId4"/>
              </a:rPr>
              <a:t>IDA</a:t>
            </a:r>
            <a:r>
              <a:rPr lang="en-US" dirty="0"/>
              <a:t>); </a:t>
            </a:r>
            <a:r>
              <a:rPr lang="ru-RU" dirty="0" err="1"/>
              <a:t>Багатосторонньої</a:t>
            </a:r>
            <a:r>
              <a:rPr lang="ru-RU" dirty="0"/>
              <a:t> </a:t>
            </a:r>
            <a:r>
              <a:rPr lang="ru-RU" dirty="0" err="1"/>
              <a:t>агенції</a:t>
            </a:r>
            <a:r>
              <a:rPr lang="ru-RU" dirty="0"/>
              <a:t> з </a:t>
            </a:r>
            <a:r>
              <a:rPr lang="ru-RU" dirty="0" err="1"/>
              <a:t>гарантування</a:t>
            </a:r>
            <a:r>
              <a:rPr lang="ru-RU" dirty="0"/>
              <a:t> </a:t>
            </a:r>
            <a:r>
              <a:rPr lang="ru-RU" dirty="0" err="1"/>
              <a:t>інвестицій</a:t>
            </a:r>
            <a:r>
              <a:rPr lang="ru-RU" dirty="0"/>
              <a:t> (</a:t>
            </a:r>
            <a:r>
              <a:rPr lang="en-US" dirty="0">
                <a:hlinkClick r:id="rId5"/>
              </a:rPr>
              <a:t>MIGA</a:t>
            </a:r>
            <a:r>
              <a:rPr lang="en-US" dirty="0"/>
              <a:t>); </a:t>
            </a:r>
            <a:r>
              <a:rPr lang="ru-RU" dirty="0" err="1"/>
              <a:t>Міжнародного</a:t>
            </a:r>
            <a:r>
              <a:rPr lang="ru-RU" dirty="0"/>
              <a:t> центру з </a:t>
            </a:r>
            <a:r>
              <a:rPr lang="ru-RU" dirty="0" err="1"/>
              <a:t>урегулювання</a:t>
            </a:r>
            <a:r>
              <a:rPr lang="ru-RU" dirty="0"/>
              <a:t> </a:t>
            </a:r>
            <a:r>
              <a:rPr lang="ru-RU" dirty="0" err="1"/>
              <a:t>інвестиційних</a:t>
            </a:r>
            <a:r>
              <a:rPr lang="ru-RU" dirty="0"/>
              <a:t> </a:t>
            </a:r>
            <a:r>
              <a:rPr lang="ru-RU" dirty="0" err="1"/>
              <a:t>спорів</a:t>
            </a:r>
            <a:r>
              <a:rPr lang="ru-RU" dirty="0"/>
              <a:t> (</a:t>
            </a:r>
            <a:r>
              <a:rPr lang="en-US" dirty="0">
                <a:hlinkClick r:id="rId6"/>
              </a:rPr>
              <a:t>ICSID</a:t>
            </a:r>
            <a:r>
              <a:rPr lang="en-US" dirty="0"/>
              <a:t>).</a:t>
            </a:r>
          </a:p>
          <a:p>
            <a:pPr fontAlgn="base"/>
            <a:r>
              <a:rPr lang="en-US" dirty="0"/>
              <a:t> </a:t>
            </a:r>
            <a:r>
              <a:rPr lang="ru-RU" dirty="0"/>
              <a:t>Мета </a:t>
            </a:r>
            <a:r>
              <a:rPr lang="ru-RU" dirty="0" err="1"/>
              <a:t>діяльності</a:t>
            </a:r>
            <a:r>
              <a:rPr lang="ru-RU" dirty="0"/>
              <a:t> </a:t>
            </a:r>
            <a:r>
              <a:rPr lang="ru-RU" dirty="0" err="1"/>
              <a:t>цих</a:t>
            </a:r>
            <a:r>
              <a:rPr lang="ru-RU" dirty="0"/>
              <a:t> </a:t>
            </a:r>
            <a:r>
              <a:rPr lang="ru-RU" dirty="0" err="1"/>
              <a:t>установ</a:t>
            </a:r>
            <a:r>
              <a:rPr lang="ru-RU" dirty="0"/>
              <a:t> – </a:t>
            </a:r>
            <a:r>
              <a:rPr lang="ru-RU" dirty="0" err="1"/>
              <a:t>надання</a:t>
            </a:r>
            <a:r>
              <a:rPr lang="ru-RU" dirty="0"/>
              <a:t> </a:t>
            </a:r>
            <a:r>
              <a:rPr lang="ru-RU" dirty="0" err="1"/>
              <a:t>фінансової</a:t>
            </a:r>
            <a:r>
              <a:rPr lang="ru-RU" dirty="0"/>
              <a:t> і </a:t>
            </a:r>
            <a:r>
              <a:rPr lang="ru-RU" dirty="0" err="1"/>
              <a:t>технічної</a:t>
            </a:r>
            <a:r>
              <a:rPr lang="ru-RU" dirty="0"/>
              <a:t> </a:t>
            </a:r>
            <a:r>
              <a:rPr lang="ru-RU" dirty="0" err="1"/>
              <a:t>допомоги</a:t>
            </a:r>
            <a:r>
              <a:rPr lang="ru-RU" dirty="0"/>
              <a:t> </a:t>
            </a:r>
            <a:r>
              <a:rPr lang="ru-RU" dirty="0" err="1"/>
              <a:t>країнам</a:t>
            </a:r>
            <a:r>
              <a:rPr lang="ru-RU" dirty="0"/>
              <a:t>, </a:t>
            </a:r>
            <a:r>
              <a:rPr lang="ru-RU" dirty="0" err="1"/>
              <a:t>що</a:t>
            </a:r>
            <a:r>
              <a:rPr lang="ru-RU" dirty="0"/>
              <a:t> </a:t>
            </a:r>
            <a:r>
              <a:rPr lang="ru-RU" dirty="0" err="1"/>
              <a:t>розвиваються</a:t>
            </a:r>
            <a:r>
              <a:rPr lang="ru-RU" dirty="0"/>
              <a:t>.</a:t>
            </a:r>
          </a:p>
          <a:p>
            <a:pPr fontAlgn="base"/>
            <a:r>
              <a:rPr lang="ru-RU" dirty="0"/>
              <a:t> </a:t>
            </a:r>
            <a:r>
              <a:rPr lang="ru-RU" dirty="0" err="1"/>
              <a:t>Серед</a:t>
            </a:r>
            <a:r>
              <a:rPr lang="ru-RU" dirty="0"/>
              <a:t> </a:t>
            </a:r>
            <a:r>
              <a:rPr lang="ru-RU" dirty="0" err="1"/>
              <a:t>міжнародних</a:t>
            </a:r>
            <a:r>
              <a:rPr lang="ru-RU" dirty="0"/>
              <a:t> </a:t>
            </a:r>
            <a:r>
              <a:rPr lang="ru-RU" dirty="0" err="1"/>
              <a:t>фінансових</a:t>
            </a:r>
            <a:r>
              <a:rPr lang="ru-RU" dirty="0"/>
              <a:t> </a:t>
            </a:r>
            <a:r>
              <a:rPr lang="ru-RU" dirty="0" err="1"/>
              <a:t>організацій</a:t>
            </a:r>
            <a:r>
              <a:rPr lang="ru-RU" dirty="0"/>
              <a:t> </a:t>
            </a:r>
            <a:r>
              <a:rPr lang="ru-RU" dirty="0" err="1"/>
              <a:t>Світовий</a:t>
            </a:r>
            <a:r>
              <a:rPr lang="ru-RU" dirty="0"/>
              <a:t> банк є другим </a:t>
            </a:r>
            <a:r>
              <a:rPr lang="ru-RU" dirty="0" err="1"/>
              <a:t>після</a:t>
            </a:r>
            <a:r>
              <a:rPr lang="ru-RU" dirty="0"/>
              <a:t> МВФ </a:t>
            </a:r>
            <a:r>
              <a:rPr lang="ru-RU" dirty="0" err="1"/>
              <a:t>фінансовим</a:t>
            </a:r>
            <a:r>
              <a:rPr lang="ru-RU" dirty="0"/>
              <a:t> партнером </a:t>
            </a:r>
            <a:r>
              <a:rPr lang="ru-RU" dirty="0" err="1"/>
              <a:t>України</a:t>
            </a:r>
            <a:r>
              <a:rPr lang="ru-RU" dirty="0"/>
              <a:t>.</a:t>
            </a:r>
          </a:p>
          <a:p>
            <a:pPr fontAlgn="base"/>
            <a:r>
              <a:rPr lang="ru-RU" dirty="0"/>
              <a:t> </a:t>
            </a:r>
            <a:r>
              <a:rPr lang="ru-RU" dirty="0" err="1"/>
              <a:t>Керуючим</a:t>
            </a:r>
            <a:r>
              <a:rPr lang="ru-RU" dirty="0"/>
              <a:t> </a:t>
            </a:r>
            <a:r>
              <a:rPr lang="ru-RU" dirty="0" err="1"/>
              <a:t>від</a:t>
            </a:r>
            <a:r>
              <a:rPr lang="ru-RU" dirty="0"/>
              <a:t> </a:t>
            </a:r>
            <a:r>
              <a:rPr lang="ru-RU" dirty="0" err="1"/>
              <a:t>України</a:t>
            </a:r>
            <a:r>
              <a:rPr lang="ru-RU" dirty="0"/>
              <a:t> у </a:t>
            </a:r>
            <a:r>
              <a:rPr lang="ru-RU" dirty="0" err="1"/>
              <a:t>Світовому</a:t>
            </a:r>
            <a:r>
              <a:rPr lang="ru-RU" dirty="0"/>
              <a:t> банку </a:t>
            </a:r>
            <a:r>
              <a:rPr lang="ru-RU" dirty="0" err="1"/>
              <a:t>визначено</a:t>
            </a:r>
            <a:r>
              <a:rPr lang="ru-RU" dirty="0"/>
              <a:t> </a:t>
            </a:r>
            <a:r>
              <a:rPr lang="ru-RU" dirty="0" err="1"/>
              <a:t>Міністра</a:t>
            </a:r>
            <a:r>
              <a:rPr lang="ru-RU" dirty="0"/>
              <a:t> </a:t>
            </a:r>
            <a:r>
              <a:rPr lang="ru-RU" dirty="0" err="1"/>
              <a:t>фінансів</a:t>
            </a:r>
            <a:r>
              <a:rPr lang="ru-RU" dirty="0"/>
              <a:t> </a:t>
            </a:r>
            <a:r>
              <a:rPr lang="ru-RU" dirty="0" err="1"/>
              <a:t>України</a:t>
            </a:r>
            <a:r>
              <a:rPr lang="ru-RU" dirty="0"/>
              <a:t>, а заступником </a:t>
            </a:r>
            <a:r>
              <a:rPr lang="ru-RU" dirty="0" err="1"/>
              <a:t>керуючого</a:t>
            </a:r>
            <a:r>
              <a:rPr lang="ru-RU" dirty="0"/>
              <a:t> є Перший </a:t>
            </a:r>
            <a:r>
              <a:rPr lang="ru-RU" dirty="0" err="1"/>
              <a:t>віце-прем’єр-міністр</a:t>
            </a:r>
            <a:r>
              <a:rPr lang="ru-RU" dirty="0"/>
              <a:t> – </a:t>
            </a:r>
            <a:r>
              <a:rPr lang="ru-RU" dirty="0" err="1"/>
              <a:t>Міністр</a:t>
            </a:r>
            <a:r>
              <a:rPr lang="ru-RU" dirty="0"/>
              <a:t> </a:t>
            </a:r>
            <a:r>
              <a:rPr lang="ru-RU" dirty="0" err="1"/>
              <a:t>економіки</a:t>
            </a:r>
            <a:r>
              <a:rPr lang="ru-RU" dirty="0"/>
              <a:t> </a:t>
            </a:r>
            <a:r>
              <a:rPr lang="ru-RU" dirty="0" err="1"/>
              <a:t>України</a:t>
            </a:r>
            <a:r>
              <a:rPr lang="ru-RU" dirty="0"/>
              <a:t>. </a:t>
            </a:r>
            <a:r>
              <a:rPr lang="ru-RU" dirty="0" err="1"/>
              <a:t>Національний</a:t>
            </a:r>
            <a:r>
              <a:rPr lang="ru-RU" dirty="0"/>
              <a:t> банк </a:t>
            </a:r>
            <a:r>
              <a:rPr lang="ru-RU" dirty="0" err="1"/>
              <a:t>України</a:t>
            </a:r>
            <a:r>
              <a:rPr lang="ru-RU" dirty="0"/>
              <a:t> </a:t>
            </a:r>
            <a:r>
              <a:rPr lang="ru-RU" dirty="0" err="1"/>
              <a:t>виступає</a:t>
            </a:r>
            <a:r>
              <a:rPr lang="ru-RU" dirty="0"/>
              <a:t> як банк-</a:t>
            </a:r>
            <a:r>
              <a:rPr lang="ru-RU" dirty="0" err="1"/>
              <a:t>депозитарій</a:t>
            </a:r>
            <a:r>
              <a:rPr lang="ru-RU" dirty="0"/>
              <a:t>.</a:t>
            </a:r>
          </a:p>
          <a:p>
            <a:pPr fontAlgn="base"/>
            <a:r>
              <a:rPr lang="ru-RU" dirty="0"/>
              <a:t> </a:t>
            </a:r>
            <a:r>
              <a:rPr lang="ru-RU" dirty="0" err="1"/>
              <a:t>Україна</a:t>
            </a:r>
            <a:r>
              <a:rPr lang="ru-RU" dirty="0"/>
              <a:t> </a:t>
            </a:r>
            <a:r>
              <a:rPr lang="ru-RU" dirty="0" err="1"/>
              <a:t>співпрацює</a:t>
            </a:r>
            <a:r>
              <a:rPr lang="ru-RU" dirty="0"/>
              <a:t> з </a:t>
            </a:r>
            <a:r>
              <a:rPr lang="ru-RU" dirty="0" err="1"/>
              <a:t>Міжнародним</a:t>
            </a:r>
            <a:r>
              <a:rPr lang="ru-RU" dirty="0"/>
              <a:t> банком </a:t>
            </a:r>
            <a:r>
              <a:rPr lang="ru-RU" dirty="0" err="1"/>
              <a:t>реконструкції</a:t>
            </a:r>
            <a:r>
              <a:rPr lang="ru-RU" dirty="0"/>
              <a:t> та </a:t>
            </a:r>
            <a:r>
              <a:rPr lang="ru-RU" dirty="0" err="1"/>
              <a:t>розвитку</a:t>
            </a:r>
            <a:r>
              <a:rPr lang="ru-RU" dirty="0"/>
              <a:t> (МБРР) та </a:t>
            </a:r>
            <a:r>
              <a:rPr lang="ru-RU" dirty="0" err="1"/>
              <a:t>Міжнародною</a:t>
            </a:r>
            <a:r>
              <a:rPr lang="ru-RU" dirty="0"/>
              <a:t> </a:t>
            </a:r>
            <a:r>
              <a:rPr lang="ru-RU" dirty="0" err="1"/>
              <a:t>фінансовою</a:t>
            </a:r>
            <a:r>
              <a:rPr lang="ru-RU" dirty="0"/>
              <a:t> </a:t>
            </a:r>
            <a:r>
              <a:rPr lang="ru-RU" dirty="0" err="1"/>
              <a:t>корпорацією</a:t>
            </a:r>
            <a:r>
              <a:rPr lang="ru-RU" dirty="0"/>
              <a:t> (МФК).</a:t>
            </a:r>
          </a:p>
          <a:p>
            <a:endParaRPr lang="uk-UA" dirty="0"/>
          </a:p>
        </p:txBody>
      </p:sp>
    </p:spTree>
    <p:extLst>
      <p:ext uri="{BB962C8B-B14F-4D97-AF65-F5344CB8AC3E}">
        <p14:creationId xmlns:p14="http://schemas.microsoft.com/office/powerpoint/2010/main" val="22902658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6656" y="350520"/>
            <a:ext cx="10753725" cy="5654040"/>
          </a:xfrm>
        </p:spPr>
        <p:txBody>
          <a:bodyPr>
            <a:normAutofit lnSpcReduction="10000"/>
          </a:bodyPr>
          <a:lstStyle/>
          <a:p>
            <a:pPr fontAlgn="base"/>
            <a:r>
              <a:rPr lang="ru-RU" dirty="0" err="1"/>
              <a:t>Ресурси</a:t>
            </a:r>
            <a:r>
              <a:rPr lang="ru-RU" dirty="0"/>
              <a:t> </a:t>
            </a:r>
            <a:r>
              <a:rPr lang="ru-RU" dirty="0" err="1"/>
              <a:t>цих</a:t>
            </a:r>
            <a:r>
              <a:rPr lang="ru-RU" dirty="0"/>
              <a:t> </a:t>
            </a:r>
            <a:r>
              <a:rPr lang="ru-RU" dirty="0" err="1"/>
              <a:t>організацій</a:t>
            </a:r>
            <a:r>
              <a:rPr lang="ru-RU" dirty="0"/>
              <a:t> </a:t>
            </a:r>
            <a:r>
              <a:rPr lang="ru-RU" dirty="0" err="1"/>
              <a:t>використовуються</a:t>
            </a:r>
            <a:r>
              <a:rPr lang="ru-RU" dirty="0"/>
              <a:t> для </a:t>
            </a:r>
            <a:r>
              <a:rPr lang="ru-RU" dirty="0" err="1"/>
              <a:t>фінансової</a:t>
            </a:r>
            <a:r>
              <a:rPr lang="ru-RU" dirty="0"/>
              <a:t> та </a:t>
            </a:r>
            <a:r>
              <a:rPr lang="ru-RU" dirty="0" err="1"/>
              <a:t>технічної</a:t>
            </a:r>
            <a:r>
              <a:rPr lang="ru-RU" dirty="0"/>
              <a:t> </a:t>
            </a:r>
            <a:r>
              <a:rPr lang="ru-RU" dirty="0" err="1"/>
              <a:t>підтримки</a:t>
            </a:r>
            <a:r>
              <a:rPr lang="ru-RU" dirty="0"/>
              <a:t> державного бюджету, </a:t>
            </a:r>
            <a:r>
              <a:rPr lang="ru-RU" dirty="0" err="1"/>
              <a:t>здійснення</a:t>
            </a:r>
            <a:r>
              <a:rPr lang="ru-RU" dirty="0"/>
              <a:t> </a:t>
            </a:r>
            <a:r>
              <a:rPr lang="ru-RU" dirty="0" err="1"/>
              <a:t>інституційних</a:t>
            </a:r>
            <a:r>
              <a:rPr lang="ru-RU" dirty="0"/>
              <a:t> та </a:t>
            </a:r>
            <a:r>
              <a:rPr lang="ru-RU" dirty="0" err="1"/>
              <a:t>структурних</a:t>
            </a:r>
            <a:r>
              <a:rPr lang="ru-RU" dirty="0"/>
              <a:t> реформ, </a:t>
            </a:r>
            <a:r>
              <a:rPr lang="ru-RU" dirty="0" err="1"/>
              <a:t>підготовки</a:t>
            </a:r>
            <a:r>
              <a:rPr lang="ru-RU" dirty="0"/>
              <a:t> та </a:t>
            </a:r>
            <a:r>
              <a:rPr lang="ru-RU" dirty="0" err="1"/>
              <a:t>реалізації</a:t>
            </a:r>
            <a:r>
              <a:rPr lang="ru-RU" dirty="0"/>
              <a:t> </a:t>
            </a:r>
            <a:r>
              <a:rPr lang="ru-RU" dirty="0" err="1"/>
              <a:t>довгострокових</a:t>
            </a:r>
            <a:r>
              <a:rPr lang="ru-RU" dirty="0"/>
              <a:t> </a:t>
            </a:r>
            <a:r>
              <a:rPr lang="ru-RU" dirty="0" err="1"/>
              <a:t>інвестиційних</a:t>
            </a:r>
            <a:r>
              <a:rPr lang="ru-RU" dirty="0"/>
              <a:t> </a:t>
            </a:r>
            <a:r>
              <a:rPr lang="ru-RU" dirty="0" err="1"/>
              <a:t>проєктів</a:t>
            </a:r>
            <a:r>
              <a:rPr lang="ru-RU" dirty="0"/>
              <a:t>, </a:t>
            </a:r>
            <a:r>
              <a:rPr lang="ru-RU" dirty="0" err="1"/>
              <a:t>які</a:t>
            </a:r>
            <a:r>
              <a:rPr lang="ru-RU" dirty="0"/>
              <a:t> </a:t>
            </a:r>
            <a:r>
              <a:rPr lang="ru-RU" dirty="0" err="1"/>
              <a:t>відповідають</a:t>
            </a:r>
            <a:r>
              <a:rPr lang="ru-RU" dirty="0"/>
              <a:t> </a:t>
            </a:r>
            <a:r>
              <a:rPr lang="ru-RU" dirty="0" err="1"/>
              <a:t>пріоритетним</a:t>
            </a:r>
            <a:r>
              <a:rPr lang="ru-RU" dirty="0"/>
              <a:t> </a:t>
            </a:r>
            <a:r>
              <a:rPr lang="ru-RU" dirty="0" err="1"/>
              <a:t>напрямам</a:t>
            </a:r>
            <a:r>
              <a:rPr lang="ru-RU" dirty="0"/>
              <a:t> </a:t>
            </a:r>
            <a:r>
              <a:rPr lang="ru-RU" dirty="0" err="1"/>
              <a:t>економічного</a:t>
            </a:r>
            <a:r>
              <a:rPr lang="ru-RU" dirty="0"/>
              <a:t> </a:t>
            </a:r>
            <a:r>
              <a:rPr lang="ru-RU" dirty="0" err="1"/>
              <a:t>розвитку</a:t>
            </a:r>
            <a:r>
              <a:rPr lang="ru-RU" dirty="0"/>
              <a:t> </a:t>
            </a:r>
            <a:r>
              <a:rPr lang="ru-RU" dirty="0" err="1"/>
              <a:t>України</a:t>
            </a:r>
            <a:r>
              <a:rPr lang="ru-RU" dirty="0"/>
              <a:t>.</a:t>
            </a:r>
          </a:p>
          <a:p>
            <a:pPr fontAlgn="base"/>
            <a:r>
              <a:rPr lang="ru-RU" dirty="0"/>
              <a:t> </a:t>
            </a:r>
            <a:r>
              <a:rPr lang="ru-RU" dirty="0" err="1"/>
              <a:t>Національний</a:t>
            </a:r>
            <a:r>
              <a:rPr lang="ru-RU" dirty="0"/>
              <a:t> банк </a:t>
            </a:r>
            <a:r>
              <a:rPr lang="ru-RU" dirty="0" err="1"/>
              <a:t>спільно</a:t>
            </a:r>
            <a:r>
              <a:rPr lang="ru-RU" dirty="0"/>
              <a:t> з Урядом </a:t>
            </a:r>
            <a:r>
              <a:rPr lang="ru-RU" dirty="0" err="1"/>
              <a:t>України</a:t>
            </a:r>
            <a:r>
              <a:rPr lang="ru-RU" dirty="0"/>
              <a:t> </a:t>
            </a:r>
            <a:r>
              <a:rPr lang="ru-RU" dirty="0" err="1"/>
              <a:t>співпрацює</a:t>
            </a:r>
            <a:r>
              <a:rPr lang="ru-RU" dirty="0"/>
              <a:t> з МБРР у межах </a:t>
            </a:r>
            <a:r>
              <a:rPr lang="ru-RU" dirty="0" err="1"/>
              <a:t>системних</a:t>
            </a:r>
            <a:r>
              <a:rPr lang="ru-RU" dirty="0"/>
              <a:t> </a:t>
            </a:r>
            <a:r>
              <a:rPr lang="ru-RU" dirty="0" err="1"/>
              <a:t>проєктів</a:t>
            </a:r>
            <a:r>
              <a:rPr lang="ru-RU" dirty="0"/>
              <a:t>, </a:t>
            </a:r>
            <a:r>
              <a:rPr lang="ru-RU" dirty="0" err="1"/>
              <a:t>кошти</a:t>
            </a:r>
            <a:r>
              <a:rPr lang="ru-RU" dirty="0"/>
              <a:t> </a:t>
            </a:r>
            <a:r>
              <a:rPr lang="ru-RU" dirty="0" err="1"/>
              <a:t>яких</a:t>
            </a:r>
            <a:r>
              <a:rPr lang="ru-RU" dirty="0"/>
              <a:t> </a:t>
            </a:r>
            <a:r>
              <a:rPr lang="ru-RU" dirty="0" err="1"/>
              <a:t>спрямовуються</a:t>
            </a:r>
            <a:r>
              <a:rPr lang="ru-RU" dirty="0"/>
              <a:t> на </a:t>
            </a:r>
            <a:r>
              <a:rPr lang="ru-RU" dirty="0" err="1"/>
              <a:t>підтримку</a:t>
            </a:r>
            <a:r>
              <a:rPr lang="ru-RU" dirty="0"/>
              <a:t> державного бюджету з метою </a:t>
            </a:r>
            <a:r>
              <a:rPr lang="ru-RU" dirty="0" err="1"/>
              <a:t>впровадження</a:t>
            </a:r>
            <a:r>
              <a:rPr lang="ru-RU" dirty="0"/>
              <a:t> </a:t>
            </a:r>
            <a:r>
              <a:rPr lang="ru-RU" dirty="0" err="1"/>
              <a:t>структурних</a:t>
            </a:r>
            <a:r>
              <a:rPr lang="ru-RU" dirty="0"/>
              <a:t> реформ. </a:t>
            </a:r>
            <a:r>
              <a:rPr lang="ru-RU" dirty="0" err="1"/>
              <a:t>Також</a:t>
            </a:r>
            <a:r>
              <a:rPr lang="ru-RU" dirty="0"/>
              <a:t> </a:t>
            </a:r>
            <a:r>
              <a:rPr lang="ru-RU" dirty="0" err="1"/>
              <a:t>Національний</a:t>
            </a:r>
            <a:r>
              <a:rPr lang="ru-RU" dirty="0"/>
              <a:t> банк </a:t>
            </a:r>
            <a:r>
              <a:rPr lang="ru-RU" dirty="0" err="1"/>
              <a:t>бере</a:t>
            </a:r>
            <a:r>
              <a:rPr lang="ru-RU" dirty="0"/>
              <a:t> участь у </a:t>
            </a:r>
            <a:r>
              <a:rPr lang="ru-RU" dirty="0" err="1"/>
              <a:t>підготовці</a:t>
            </a:r>
            <a:r>
              <a:rPr lang="ru-RU" dirty="0"/>
              <a:t> та </a:t>
            </a:r>
            <a:r>
              <a:rPr lang="ru-RU" dirty="0" err="1"/>
              <a:t>впровадженні</a:t>
            </a:r>
            <a:r>
              <a:rPr lang="ru-RU" dirty="0"/>
              <a:t> в </a:t>
            </a:r>
            <a:r>
              <a:rPr lang="ru-RU" dirty="0" err="1"/>
              <a:t>Україні</a:t>
            </a:r>
            <a:r>
              <a:rPr lang="ru-RU" dirty="0"/>
              <a:t> </a:t>
            </a:r>
            <a:r>
              <a:rPr lang="ru-RU" dirty="0" err="1"/>
              <a:t>інвестиційних</a:t>
            </a:r>
            <a:r>
              <a:rPr lang="ru-RU" dirty="0"/>
              <a:t> </a:t>
            </a:r>
            <a:r>
              <a:rPr lang="ru-RU" dirty="0" err="1"/>
              <a:t>проєктів</a:t>
            </a:r>
            <a:r>
              <a:rPr lang="ru-RU" dirty="0"/>
              <a:t> МБРР, </a:t>
            </a:r>
            <a:r>
              <a:rPr lang="ru-RU" dirty="0" err="1"/>
              <a:t>спрямованих</a:t>
            </a:r>
            <a:r>
              <a:rPr lang="ru-RU" dirty="0"/>
              <a:t> на </a:t>
            </a:r>
            <a:r>
              <a:rPr lang="ru-RU" dirty="0" err="1"/>
              <a:t>розвиток</a:t>
            </a:r>
            <a:r>
              <a:rPr lang="ru-RU" dirty="0"/>
              <a:t> </a:t>
            </a:r>
            <a:r>
              <a:rPr lang="ru-RU" dirty="0" err="1"/>
              <a:t>фінансового</a:t>
            </a:r>
            <a:r>
              <a:rPr lang="ru-RU" dirty="0"/>
              <a:t> сектору.</a:t>
            </a:r>
          </a:p>
          <a:p>
            <a:pPr fontAlgn="base"/>
            <a:r>
              <a:rPr lang="ru-RU" dirty="0"/>
              <a:t> </a:t>
            </a:r>
            <a:r>
              <a:rPr lang="ru-RU" dirty="0" err="1"/>
              <a:t>Після</a:t>
            </a:r>
            <a:r>
              <a:rPr lang="ru-RU" dirty="0"/>
              <a:t> </a:t>
            </a:r>
            <a:r>
              <a:rPr lang="ru-RU" dirty="0" err="1"/>
              <a:t>виконання</a:t>
            </a:r>
            <a:r>
              <a:rPr lang="ru-RU" dirty="0"/>
              <a:t> </a:t>
            </a:r>
            <a:r>
              <a:rPr lang="ru-RU" dirty="0" err="1"/>
              <a:t>Україною</a:t>
            </a:r>
            <a:r>
              <a:rPr lang="ru-RU" dirty="0"/>
              <a:t> </a:t>
            </a:r>
            <a:r>
              <a:rPr lang="ru-RU" dirty="0" err="1"/>
              <a:t>попередніх</a:t>
            </a:r>
            <a:r>
              <a:rPr lang="ru-RU" dirty="0"/>
              <a:t> </a:t>
            </a:r>
            <a:r>
              <a:rPr lang="ru-RU" dirty="0" err="1"/>
              <a:t>заходів</a:t>
            </a:r>
            <a:r>
              <a:rPr lang="ru-RU" dirty="0"/>
              <a:t> у </a:t>
            </a:r>
            <a:r>
              <a:rPr lang="ru-RU" dirty="0" err="1"/>
              <a:t>червні</a:t>
            </a:r>
            <a:r>
              <a:rPr lang="ru-RU" dirty="0"/>
              <a:t> 2020 року Рада </a:t>
            </a:r>
            <a:r>
              <a:rPr lang="ru-RU" dirty="0" err="1"/>
              <a:t>директорів</a:t>
            </a:r>
            <a:r>
              <a:rPr lang="ru-RU" dirty="0"/>
              <a:t> </a:t>
            </a:r>
            <a:r>
              <a:rPr lang="ru-RU" dirty="0" err="1"/>
              <a:t>Світового</a:t>
            </a:r>
            <a:r>
              <a:rPr lang="ru-RU" dirty="0"/>
              <a:t> банку </a:t>
            </a:r>
            <a:r>
              <a:rPr lang="ru-RU" dirty="0" err="1"/>
              <a:t>ухвалила</a:t>
            </a:r>
            <a:r>
              <a:rPr lang="ru-RU" dirty="0"/>
              <a:t> для </a:t>
            </a:r>
            <a:r>
              <a:rPr lang="ru-RU" dirty="0" err="1"/>
              <a:t>України</a:t>
            </a:r>
            <a:r>
              <a:rPr lang="ru-RU" dirty="0"/>
              <a:t> </a:t>
            </a:r>
            <a:r>
              <a:rPr lang="ru-RU" dirty="0" err="1"/>
              <a:t>проєкт</a:t>
            </a:r>
            <a:r>
              <a:rPr lang="ru-RU" dirty="0"/>
              <a:t> МБРР "</a:t>
            </a:r>
            <a:r>
              <a:rPr lang="ru-RU" dirty="0" err="1"/>
              <a:t>Позика</a:t>
            </a:r>
            <a:r>
              <a:rPr lang="ru-RU" dirty="0"/>
              <a:t> на </a:t>
            </a:r>
            <a:r>
              <a:rPr lang="ru-RU" dirty="0" err="1"/>
              <a:t>політику</a:t>
            </a:r>
            <a:r>
              <a:rPr lang="ru-RU" dirty="0"/>
              <a:t> </a:t>
            </a:r>
            <a:r>
              <a:rPr lang="ru-RU" dirty="0" err="1"/>
              <a:t>розвитку</a:t>
            </a:r>
            <a:r>
              <a:rPr lang="ru-RU" dirty="0"/>
              <a:t> у </a:t>
            </a:r>
            <a:r>
              <a:rPr lang="ru-RU" dirty="0" err="1"/>
              <a:t>сфері</a:t>
            </a:r>
            <a:r>
              <a:rPr lang="ru-RU" dirty="0"/>
              <a:t> </a:t>
            </a:r>
            <a:r>
              <a:rPr lang="ru-RU" dirty="0" err="1"/>
              <a:t>економічного</a:t>
            </a:r>
            <a:r>
              <a:rPr lang="ru-RU" dirty="0"/>
              <a:t> </a:t>
            </a:r>
            <a:r>
              <a:rPr lang="ru-RU" dirty="0" err="1"/>
              <a:t>відновлення</a:t>
            </a:r>
            <a:r>
              <a:rPr lang="ru-RU" dirty="0"/>
              <a:t>" (</a:t>
            </a:r>
            <a:r>
              <a:rPr lang="en-US" dirty="0">
                <a:hlinkClick r:id="rId2"/>
              </a:rPr>
              <a:t>Economic Recovery Development Policy Loan, ER DPL</a:t>
            </a:r>
            <a:r>
              <a:rPr lang="en-US" dirty="0"/>
              <a:t>) </a:t>
            </a:r>
            <a:r>
              <a:rPr lang="ru-RU" dirty="0" err="1"/>
              <a:t>загальним</a:t>
            </a:r>
            <a:r>
              <a:rPr lang="ru-RU" dirty="0"/>
              <a:t> </a:t>
            </a:r>
            <a:r>
              <a:rPr lang="ru-RU" dirty="0" err="1"/>
              <a:t>обсягом</a:t>
            </a:r>
            <a:r>
              <a:rPr lang="ru-RU" dirty="0"/>
              <a:t> 700 млн дол. США. </a:t>
            </a:r>
            <a:r>
              <a:rPr lang="ru-RU" dirty="0" err="1"/>
              <a:t>Кошти</a:t>
            </a:r>
            <a:r>
              <a:rPr lang="ru-RU" dirty="0"/>
              <a:t> за </a:t>
            </a:r>
            <a:r>
              <a:rPr lang="ru-RU" dirty="0" err="1"/>
              <a:t>позикою</a:t>
            </a:r>
            <a:r>
              <a:rPr lang="ru-RU" dirty="0"/>
              <a:t> </a:t>
            </a:r>
            <a:r>
              <a:rPr lang="ru-RU" dirty="0" err="1"/>
              <a:t>надійшли</a:t>
            </a:r>
            <a:r>
              <a:rPr lang="ru-RU" dirty="0"/>
              <a:t> у 2021 </a:t>
            </a:r>
            <a:r>
              <a:rPr lang="ru-RU" dirty="0" err="1"/>
              <a:t>році</a:t>
            </a:r>
            <a:r>
              <a:rPr lang="ru-RU" dirty="0"/>
              <a:t> </a:t>
            </a:r>
            <a:r>
              <a:rPr lang="ru-RU" dirty="0" err="1"/>
              <a:t>двома</a:t>
            </a:r>
            <a:r>
              <a:rPr lang="ru-RU" dirty="0"/>
              <a:t> траншами і </a:t>
            </a:r>
            <a:r>
              <a:rPr lang="ru-RU" dirty="0" err="1"/>
              <a:t>були</a:t>
            </a:r>
            <a:r>
              <a:rPr lang="ru-RU" dirty="0"/>
              <a:t> </a:t>
            </a:r>
            <a:r>
              <a:rPr lang="ru-RU" dirty="0" err="1"/>
              <a:t>спрямовані</a:t>
            </a:r>
            <a:r>
              <a:rPr lang="ru-RU" dirty="0"/>
              <a:t> на </a:t>
            </a:r>
            <a:r>
              <a:rPr lang="ru-RU" dirty="0" err="1"/>
              <a:t>фінансування</a:t>
            </a:r>
            <a:r>
              <a:rPr lang="ru-RU" dirty="0"/>
              <a:t> </a:t>
            </a:r>
            <a:r>
              <a:rPr lang="ru-RU" dirty="0" err="1"/>
              <a:t>загального</a:t>
            </a:r>
            <a:r>
              <a:rPr lang="ru-RU" dirty="0"/>
              <a:t> фонду Державного бюджету </a:t>
            </a:r>
            <a:r>
              <a:rPr lang="ru-RU" dirty="0" err="1"/>
              <a:t>України</a:t>
            </a:r>
            <a:r>
              <a:rPr lang="ru-RU" dirty="0"/>
              <a:t>.  </a:t>
            </a:r>
          </a:p>
          <a:p>
            <a:pPr fontAlgn="base"/>
            <a:r>
              <a:rPr lang="ru-RU" dirty="0"/>
              <a:t> </a:t>
            </a:r>
            <a:r>
              <a:rPr lang="ru-RU" dirty="0" err="1"/>
              <a:t>Також</a:t>
            </a:r>
            <a:r>
              <a:rPr lang="ru-RU" dirty="0"/>
              <a:t> у </a:t>
            </a:r>
            <a:r>
              <a:rPr lang="ru-RU" dirty="0" err="1"/>
              <a:t>зв’язку</a:t>
            </a:r>
            <a:r>
              <a:rPr lang="ru-RU" dirty="0"/>
              <a:t> </a:t>
            </a:r>
            <a:r>
              <a:rPr lang="ru-RU" dirty="0" err="1"/>
              <a:t>зі</a:t>
            </a:r>
            <a:r>
              <a:rPr lang="ru-RU" dirty="0"/>
              <a:t> </a:t>
            </a:r>
            <a:r>
              <a:rPr lang="ru-RU" dirty="0" err="1"/>
              <a:t>збройним</a:t>
            </a:r>
            <a:r>
              <a:rPr lang="ru-RU" dirty="0"/>
              <a:t> </a:t>
            </a:r>
            <a:r>
              <a:rPr lang="ru-RU" dirty="0" err="1"/>
              <a:t>вторгненням</a:t>
            </a:r>
            <a:r>
              <a:rPr lang="ru-RU" dirty="0"/>
              <a:t> </a:t>
            </a:r>
            <a:r>
              <a:rPr lang="ru-RU" dirty="0" err="1"/>
              <a:t>російської</a:t>
            </a:r>
            <a:r>
              <a:rPr lang="ru-RU" dirty="0"/>
              <a:t> </a:t>
            </a:r>
            <a:r>
              <a:rPr lang="ru-RU" dirty="0" err="1"/>
              <a:t>федерації</a:t>
            </a:r>
            <a:r>
              <a:rPr lang="ru-RU" dirty="0"/>
              <a:t> в </a:t>
            </a:r>
            <a:r>
              <a:rPr lang="ru-RU" dirty="0" err="1"/>
              <a:t>Україну</a:t>
            </a:r>
            <a:r>
              <a:rPr lang="ru-RU" dirty="0"/>
              <a:t> </a:t>
            </a:r>
            <a:r>
              <a:rPr lang="ru-RU" dirty="0" err="1"/>
              <a:t>Світовий</a:t>
            </a:r>
            <a:r>
              <a:rPr lang="ru-RU" dirty="0"/>
              <a:t> банк у </a:t>
            </a:r>
            <a:r>
              <a:rPr lang="ru-RU" dirty="0" err="1"/>
              <a:t>березні</a:t>
            </a:r>
            <a:r>
              <a:rPr lang="ru-RU" dirty="0"/>
              <a:t> 2022 року затвердив </a:t>
            </a:r>
            <a:r>
              <a:rPr lang="ru-RU" dirty="0" err="1"/>
              <a:t>додатковий</a:t>
            </a:r>
            <a:r>
              <a:rPr lang="ru-RU" dirty="0"/>
              <a:t> пакет </a:t>
            </a:r>
            <a:r>
              <a:rPr lang="ru-RU" dirty="0" err="1"/>
              <a:t>підтримки</a:t>
            </a:r>
            <a:r>
              <a:rPr lang="ru-RU" dirty="0"/>
              <a:t> для </a:t>
            </a:r>
            <a:r>
              <a:rPr lang="ru-RU" dirty="0" err="1"/>
              <a:t>України</a:t>
            </a:r>
            <a:r>
              <a:rPr lang="ru-RU" dirty="0"/>
              <a:t> в </a:t>
            </a:r>
            <a:r>
              <a:rPr lang="ru-RU" dirty="0" err="1"/>
              <a:t>розмірі</a:t>
            </a:r>
            <a:r>
              <a:rPr lang="ru-RU" dirty="0"/>
              <a:t> </a:t>
            </a:r>
            <a:r>
              <a:rPr lang="ru-RU" dirty="0" err="1"/>
              <a:t>понад</a:t>
            </a:r>
            <a:r>
              <a:rPr lang="ru-RU" dirty="0"/>
              <a:t> 700 </a:t>
            </a:r>
            <a:r>
              <a:rPr lang="ru-RU" dirty="0" err="1"/>
              <a:t>мільйонів</a:t>
            </a:r>
            <a:r>
              <a:rPr lang="ru-RU" dirty="0"/>
              <a:t> </a:t>
            </a:r>
            <a:r>
              <a:rPr lang="ru-RU" dirty="0" err="1"/>
              <a:t>доларів</a:t>
            </a:r>
            <a:r>
              <a:rPr lang="ru-RU" dirty="0"/>
              <a:t> США.</a:t>
            </a:r>
          </a:p>
          <a:p>
            <a:endParaRPr lang="uk-UA" dirty="0"/>
          </a:p>
        </p:txBody>
      </p:sp>
    </p:spTree>
    <p:extLst>
      <p:ext uri="{BB962C8B-B14F-4D97-AF65-F5344CB8AC3E}">
        <p14:creationId xmlns:p14="http://schemas.microsoft.com/office/powerpoint/2010/main" val="5427723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6656" y="350520"/>
            <a:ext cx="10753725" cy="5654040"/>
          </a:xfrm>
        </p:spPr>
        <p:txBody>
          <a:bodyPr>
            <a:normAutofit fontScale="92500"/>
          </a:bodyPr>
          <a:lstStyle/>
          <a:p>
            <a:pPr fontAlgn="base"/>
            <a:r>
              <a:rPr lang="ru-RU" b="1" dirty="0" err="1"/>
              <a:t>Європейський</a:t>
            </a:r>
            <a:r>
              <a:rPr lang="ru-RU" b="1" dirty="0"/>
              <a:t> банк </a:t>
            </a:r>
            <a:r>
              <a:rPr lang="ru-RU" b="1" dirty="0" err="1"/>
              <a:t>реконструкції</a:t>
            </a:r>
            <a:r>
              <a:rPr lang="ru-RU" b="1" dirty="0"/>
              <a:t> та </a:t>
            </a:r>
            <a:r>
              <a:rPr lang="ru-RU" b="1" dirty="0" err="1"/>
              <a:t>розвитку</a:t>
            </a:r>
            <a:endParaRPr lang="ru-RU" b="1" dirty="0"/>
          </a:p>
          <a:p>
            <a:pPr fontAlgn="base"/>
            <a:r>
              <a:rPr lang="ru-RU" dirty="0">
                <a:hlinkClick r:id="rId2"/>
              </a:rPr>
              <a:t>ЄБРР</a:t>
            </a:r>
            <a:r>
              <a:rPr lang="ru-RU" dirty="0"/>
              <a:t> – </a:t>
            </a:r>
            <a:r>
              <a:rPr lang="ru-RU" dirty="0" err="1"/>
              <a:t>міжнародна</a:t>
            </a:r>
            <a:r>
              <a:rPr lang="ru-RU" dirty="0"/>
              <a:t> </a:t>
            </a:r>
            <a:r>
              <a:rPr lang="ru-RU" dirty="0" err="1"/>
              <a:t>фінансова</a:t>
            </a:r>
            <a:r>
              <a:rPr lang="ru-RU" dirty="0"/>
              <a:t> </a:t>
            </a:r>
            <a:r>
              <a:rPr lang="ru-RU" dirty="0" err="1"/>
              <a:t>організація</a:t>
            </a:r>
            <a:r>
              <a:rPr lang="ru-RU" dirty="0"/>
              <a:t>, </a:t>
            </a:r>
            <a:r>
              <a:rPr lang="ru-RU" dirty="0" err="1"/>
              <a:t>діяльність</a:t>
            </a:r>
            <a:r>
              <a:rPr lang="ru-RU" dirty="0"/>
              <a:t> </a:t>
            </a:r>
            <a:r>
              <a:rPr lang="ru-RU" dirty="0" err="1"/>
              <a:t>якої</a:t>
            </a:r>
            <a:r>
              <a:rPr lang="ru-RU" dirty="0"/>
              <a:t> </a:t>
            </a:r>
            <a:r>
              <a:rPr lang="ru-RU" dirty="0" err="1"/>
              <a:t>спрямована</a:t>
            </a:r>
            <a:r>
              <a:rPr lang="ru-RU" dirty="0"/>
              <a:t> на </a:t>
            </a:r>
            <a:r>
              <a:rPr lang="ru-RU" dirty="0" err="1"/>
              <a:t>фінансування</a:t>
            </a:r>
            <a:r>
              <a:rPr lang="ru-RU" dirty="0"/>
              <a:t> </a:t>
            </a:r>
            <a:r>
              <a:rPr lang="ru-RU" dirty="0" err="1"/>
              <a:t>економічних</a:t>
            </a:r>
            <a:r>
              <a:rPr lang="ru-RU" dirty="0"/>
              <a:t> реформ у </a:t>
            </a:r>
            <a:r>
              <a:rPr lang="ru-RU" dirty="0" err="1"/>
              <a:t>країнах</a:t>
            </a:r>
            <a:r>
              <a:rPr lang="ru-RU" dirty="0"/>
              <a:t> </a:t>
            </a:r>
            <a:r>
              <a:rPr lang="ru-RU" dirty="0" err="1"/>
              <a:t>Центральної</a:t>
            </a:r>
            <a:r>
              <a:rPr lang="ru-RU" dirty="0"/>
              <a:t> та </a:t>
            </a:r>
            <a:r>
              <a:rPr lang="ru-RU" dirty="0" err="1"/>
              <a:t>Східної</a:t>
            </a:r>
            <a:r>
              <a:rPr lang="ru-RU" dirty="0"/>
              <a:t> </a:t>
            </a:r>
            <a:r>
              <a:rPr lang="ru-RU" dirty="0" err="1"/>
              <a:t>Європи</a:t>
            </a:r>
            <a:r>
              <a:rPr lang="ru-RU" dirty="0"/>
              <a:t> з метою </a:t>
            </a:r>
            <a:r>
              <a:rPr lang="ru-RU" dirty="0" err="1"/>
              <a:t>їх</a:t>
            </a:r>
            <a:r>
              <a:rPr lang="ru-RU" dirty="0"/>
              <a:t> переходу до </a:t>
            </a:r>
            <a:r>
              <a:rPr lang="ru-RU" dirty="0" err="1"/>
              <a:t>ринкової</a:t>
            </a:r>
            <a:r>
              <a:rPr lang="ru-RU" dirty="0"/>
              <a:t> </a:t>
            </a:r>
            <a:r>
              <a:rPr lang="ru-RU" dirty="0" err="1"/>
              <a:t>економіки</a:t>
            </a:r>
            <a:r>
              <a:rPr lang="ru-RU" dirty="0"/>
              <a:t>.</a:t>
            </a:r>
          </a:p>
          <a:p>
            <a:pPr fontAlgn="base"/>
            <a:r>
              <a:rPr lang="ru-RU" dirty="0"/>
              <a:t> </a:t>
            </a:r>
            <a:r>
              <a:rPr lang="ru-RU" dirty="0" err="1"/>
              <a:t>Україна</a:t>
            </a:r>
            <a:r>
              <a:rPr lang="ru-RU" dirty="0"/>
              <a:t> – член ЄБРР з 1992 року. </a:t>
            </a:r>
            <a:r>
              <a:rPr lang="ru-RU" dirty="0" err="1"/>
              <a:t>Керуючим</a:t>
            </a:r>
            <a:r>
              <a:rPr lang="ru-RU" dirty="0"/>
              <a:t> </a:t>
            </a:r>
            <a:r>
              <a:rPr lang="ru-RU" dirty="0" err="1"/>
              <a:t>від</a:t>
            </a:r>
            <a:r>
              <a:rPr lang="ru-RU" dirty="0"/>
              <a:t> </a:t>
            </a:r>
            <a:r>
              <a:rPr lang="ru-RU" dirty="0" err="1"/>
              <a:t>України</a:t>
            </a:r>
            <a:r>
              <a:rPr lang="ru-RU" dirty="0"/>
              <a:t> в </a:t>
            </a:r>
            <a:r>
              <a:rPr lang="ru-RU" dirty="0" err="1"/>
              <a:t>цій</a:t>
            </a:r>
            <a:r>
              <a:rPr lang="ru-RU" dirty="0"/>
              <a:t> </a:t>
            </a:r>
            <a:r>
              <a:rPr lang="ru-RU" dirty="0" err="1"/>
              <a:t>організації</a:t>
            </a:r>
            <a:r>
              <a:rPr lang="ru-RU" dirty="0"/>
              <a:t> є </a:t>
            </a:r>
            <a:r>
              <a:rPr lang="ru-RU" dirty="0" err="1"/>
              <a:t>Міністр</a:t>
            </a:r>
            <a:r>
              <a:rPr lang="ru-RU" dirty="0"/>
              <a:t> </a:t>
            </a:r>
            <a:r>
              <a:rPr lang="ru-RU" dirty="0" err="1"/>
              <a:t>фінансів</a:t>
            </a:r>
            <a:r>
              <a:rPr lang="ru-RU" dirty="0"/>
              <a:t> </a:t>
            </a:r>
            <a:r>
              <a:rPr lang="ru-RU" dirty="0" err="1"/>
              <a:t>України</a:t>
            </a:r>
            <a:r>
              <a:rPr lang="ru-RU" dirty="0"/>
              <a:t>, а заступником </a:t>
            </a:r>
            <a:r>
              <a:rPr lang="ru-RU" dirty="0" err="1"/>
              <a:t>керуючого</a:t>
            </a:r>
            <a:r>
              <a:rPr lang="ru-RU" dirty="0"/>
              <a:t> є Голова </a:t>
            </a:r>
            <a:r>
              <a:rPr lang="ru-RU" dirty="0" err="1"/>
              <a:t>Національного</a:t>
            </a:r>
            <a:r>
              <a:rPr lang="ru-RU" dirty="0"/>
              <a:t> банку </a:t>
            </a:r>
            <a:r>
              <a:rPr lang="ru-RU" dirty="0" err="1"/>
              <a:t>України</a:t>
            </a:r>
            <a:r>
              <a:rPr lang="ru-RU" dirty="0"/>
              <a:t>.</a:t>
            </a:r>
          </a:p>
          <a:p>
            <a:pPr fontAlgn="base"/>
            <a:r>
              <a:rPr lang="ru-RU" dirty="0"/>
              <a:t> ЄБРР – один з </a:t>
            </a:r>
            <a:r>
              <a:rPr lang="ru-RU" dirty="0" err="1"/>
              <a:t>найбільших</a:t>
            </a:r>
            <a:r>
              <a:rPr lang="ru-RU" dirty="0"/>
              <a:t> </a:t>
            </a:r>
            <a:r>
              <a:rPr lang="ru-RU" dirty="0" err="1"/>
              <a:t>інвесторів</a:t>
            </a:r>
            <a:r>
              <a:rPr lang="ru-RU" dirty="0"/>
              <a:t> в </a:t>
            </a:r>
            <a:r>
              <a:rPr lang="ru-RU" dirty="0" err="1"/>
              <a:t>Україні</a:t>
            </a:r>
            <a:r>
              <a:rPr lang="ru-RU" dirty="0"/>
              <a:t>, </a:t>
            </a:r>
            <a:r>
              <a:rPr lang="ru-RU" dirty="0" err="1"/>
              <a:t>фінансові</a:t>
            </a:r>
            <a:r>
              <a:rPr lang="ru-RU" dirty="0"/>
              <a:t> </a:t>
            </a:r>
            <a:r>
              <a:rPr lang="ru-RU" dirty="0" err="1"/>
              <a:t>ресурси</a:t>
            </a:r>
            <a:r>
              <a:rPr lang="ru-RU" dirty="0"/>
              <a:t> </a:t>
            </a:r>
            <a:r>
              <a:rPr lang="ru-RU" dirty="0" err="1"/>
              <a:t>якого</a:t>
            </a:r>
            <a:r>
              <a:rPr lang="ru-RU" dirty="0"/>
              <a:t> </a:t>
            </a:r>
            <a:r>
              <a:rPr lang="ru-RU" dirty="0" err="1"/>
              <a:t>надають</a:t>
            </a:r>
            <a:r>
              <a:rPr lang="ru-RU" dirty="0"/>
              <a:t> </a:t>
            </a:r>
            <a:r>
              <a:rPr lang="ru-RU" dirty="0" err="1"/>
              <a:t>значну</a:t>
            </a:r>
            <a:r>
              <a:rPr lang="ru-RU" dirty="0"/>
              <a:t> </a:t>
            </a:r>
            <a:r>
              <a:rPr lang="ru-RU" dirty="0" err="1"/>
              <a:t>підтримку</a:t>
            </a:r>
            <a:r>
              <a:rPr lang="ru-RU" dirty="0"/>
              <a:t> </a:t>
            </a:r>
            <a:r>
              <a:rPr lang="ru-RU" dirty="0" err="1"/>
              <a:t>економічним</a:t>
            </a:r>
            <a:r>
              <a:rPr lang="ru-RU" dirty="0"/>
              <a:t> реформам в </a:t>
            </a:r>
            <a:r>
              <a:rPr lang="ru-RU" dirty="0" err="1"/>
              <a:t>Україні</a:t>
            </a:r>
            <a:r>
              <a:rPr lang="ru-RU" dirty="0"/>
              <a:t>. Банк </a:t>
            </a:r>
            <a:r>
              <a:rPr lang="ru-RU" dirty="0" err="1"/>
              <a:t>здійснює</a:t>
            </a:r>
            <a:r>
              <a:rPr lang="ru-RU" dirty="0"/>
              <a:t> </a:t>
            </a:r>
            <a:r>
              <a:rPr lang="ru-RU" dirty="0" err="1"/>
              <a:t>фінансування</a:t>
            </a:r>
            <a:r>
              <a:rPr lang="ru-RU" dirty="0"/>
              <a:t> </a:t>
            </a:r>
            <a:r>
              <a:rPr lang="ru-RU" dirty="0" err="1"/>
              <a:t>інвестиційних</a:t>
            </a:r>
            <a:r>
              <a:rPr lang="ru-RU" dirty="0"/>
              <a:t> </a:t>
            </a:r>
            <a:r>
              <a:rPr lang="ru-RU" dirty="0" err="1"/>
              <a:t>проєктів</a:t>
            </a:r>
            <a:r>
              <a:rPr lang="ru-RU" dirty="0"/>
              <a:t> </a:t>
            </a:r>
            <a:r>
              <a:rPr lang="ru-RU" dirty="0" err="1"/>
              <a:t>розвитку</a:t>
            </a:r>
            <a:r>
              <a:rPr lang="ru-RU" dirty="0"/>
              <a:t> в приватному та державному секторах, а </a:t>
            </a:r>
            <a:r>
              <a:rPr lang="ru-RU" dirty="0" err="1"/>
              <a:t>також</a:t>
            </a:r>
            <a:r>
              <a:rPr lang="ru-RU" dirty="0"/>
              <a:t> </a:t>
            </a:r>
            <a:r>
              <a:rPr lang="ru-RU" dirty="0" err="1"/>
              <a:t>надає</a:t>
            </a:r>
            <a:r>
              <a:rPr lang="ru-RU" dirty="0"/>
              <a:t> </a:t>
            </a:r>
            <a:r>
              <a:rPr lang="ru-RU" dirty="0" err="1"/>
              <a:t>технічну</a:t>
            </a:r>
            <a:r>
              <a:rPr lang="ru-RU" dirty="0"/>
              <a:t> </a:t>
            </a:r>
            <a:r>
              <a:rPr lang="ru-RU" dirty="0" err="1"/>
              <a:t>допомогу</a:t>
            </a:r>
            <a:r>
              <a:rPr lang="ru-RU" dirty="0"/>
              <a:t>.</a:t>
            </a:r>
          </a:p>
          <a:p>
            <a:pPr fontAlgn="base"/>
            <a:r>
              <a:rPr lang="ru-RU" dirty="0"/>
              <a:t> У </a:t>
            </a:r>
            <a:r>
              <a:rPr lang="ru-RU" dirty="0" err="1"/>
              <a:t>липні</a:t>
            </a:r>
            <a:r>
              <a:rPr lang="ru-RU" dirty="0"/>
              <a:t> 2015 року </a:t>
            </a:r>
            <a:r>
              <a:rPr lang="ru-RU" dirty="0" err="1"/>
              <a:t>Національний</a:t>
            </a:r>
            <a:r>
              <a:rPr lang="ru-RU" dirty="0"/>
              <a:t> банк разом з </a:t>
            </a:r>
            <a:r>
              <a:rPr lang="ru-RU" dirty="0" err="1"/>
              <a:t>іншими</a:t>
            </a:r>
            <a:r>
              <a:rPr lang="ru-RU" dirty="0"/>
              <a:t> регуляторами </a:t>
            </a:r>
            <a:r>
              <a:rPr lang="ru-RU" dirty="0" err="1"/>
              <a:t>фінансового</a:t>
            </a:r>
            <a:r>
              <a:rPr lang="ru-RU" dirty="0"/>
              <a:t> сектору </a:t>
            </a:r>
            <a:r>
              <a:rPr lang="ru-RU" dirty="0" err="1"/>
              <a:t>України</a:t>
            </a:r>
            <a:r>
              <a:rPr lang="ru-RU" dirty="0"/>
              <a:t> – </a:t>
            </a:r>
            <a:r>
              <a:rPr lang="ru-RU" dirty="0" err="1"/>
              <a:t>Міністерством</a:t>
            </a:r>
            <a:r>
              <a:rPr lang="ru-RU" dirty="0"/>
              <a:t> </a:t>
            </a:r>
            <a:r>
              <a:rPr lang="ru-RU" dirty="0" err="1"/>
              <a:t>фінансів</a:t>
            </a:r>
            <a:r>
              <a:rPr lang="ru-RU" dirty="0"/>
              <a:t> </a:t>
            </a:r>
            <a:r>
              <a:rPr lang="ru-RU" dirty="0" err="1"/>
              <a:t>України</a:t>
            </a:r>
            <a:r>
              <a:rPr lang="ru-RU" dirty="0"/>
              <a:t> та </a:t>
            </a:r>
            <a:r>
              <a:rPr lang="ru-RU" dirty="0" err="1"/>
              <a:t>Національною</a:t>
            </a:r>
            <a:r>
              <a:rPr lang="ru-RU" dirty="0"/>
              <a:t> </a:t>
            </a:r>
            <a:r>
              <a:rPr lang="ru-RU" dirty="0" err="1"/>
              <a:t>комісією</a:t>
            </a:r>
            <a:r>
              <a:rPr lang="ru-RU" dirty="0"/>
              <a:t> з </a:t>
            </a:r>
            <a:r>
              <a:rPr lang="ru-RU" dirty="0" err="1"/>
              <a:t>цінних</a:t>
            </a:r>
            <a:r>
              <a:rPr lang="ru-RU" dirty="0"/>
              <a:t> </a:t>
            </a:r>
            <a:r>
              <a:rPr lang="ru-RU" dirty="0" err="1"/>
              <a:t>паперів</a:t>
            </a:r>
            <a:r>
              <a:rPr lang="ru-RU" dirty="0"/>
              <a:t> та фондового ринку – </a:t>
            </a:r>
            <a:r>
              <a:rPr lang="ru-RU" dirty="0" err="1"/>
              <a:t>підписав</a:t>
            </a:r>
            <a:r>
              <a:rPr lang="ru-RU" dirty="0"/>
              <a:t> з ЄБРР Меморандум про </a:t>
            </a:r>
            <a:r>
              <a:rPr lang="ru-RU" dirty="0" err="1"/>
              <a:t>взаєморозуміння</a:t>
            </a:r>
            <a:r>
              <a:rPr lang="ru-RU" dirty="0"/>
              <a:t> </a:t>
            </a:r>
            <a:r>
              <a:rPr lang="ru-RU" dirty="0" err="1"/>
              <a:t>стосовно</a:t>
            </a:r>
            <a:r>
              <a:rPr lang="ru-RU" dirty="0"/>
              <a:t> </a:t>
            </a:r>
            <a:r>
              <a:rPr lang="ru-RU" dirty="0" err="1"/>
              <a:t>співробітництва</a:t>
            </a:r>
            <a:r>
              <a:rPr lang="ru-RU" dirty="0"/>
              <a:t> в </a:t>
            </a:r>
            <a:r>
              <a:rPr lang="ru-RU" dirty="0" err="1"/>
              <a:t>розвитку</a:t>
            </a:r>
            <a:r>
              <a:rPr lang="ru-RU" dirty="0"/>
              <a:t> </a:t>
            </a:r>
            <a:r>
              <a:rPr lang="ru-RU" dirty="0" err="1"/>
              <a:t>місцевих</a:t>
            </a:r>
            <a:r>
              <a:rPr lang="ru-RU" dirty="0"/>
              <a:t> </a:t>
            </a:r>
            <a:r>
              <a:rPr lang="ru-RU" dirty="0" err="1"/>
              <a:t>ринків</a:t>
            </a:r>
            <a:r>
              <a:rPr lang="ru-RU" dirty="0"/>
              <a:t> </a:t>
            </a:r>
            <a:r>
              <a:rPr lang="ru-RU" dirty="0" err="1"/>
              <a:t>капіталу</a:t>
            </a:r>
            <a:r>
              <a:rPr lang="ru-RU" dirty="0"/>
              <a:t>. </a:t>
            </a:r>
            <a:r>
              <a:rPr lang="ru-RU" dirty="0" err="1"/>
              <a:t>Сторони</a:t>
            </a:r>
            <a:r>
              <a:rPr lang="ru-RU" dirty="0"/>
              <a:t> </a:t>
            </a:r>
            <a:r>
              <a:rPr lang="ru-RU" dirty="0" err="1"/>
              <a:t>підтвердили</a:t>
            </a:r>
            <a:r>
              <a:rPr lang="ru-RU" dirty="0"/>
              <a:t> </a:t>
            </a:r>
            <a:r>
              <a:rPr lang="ru-RU" dirty="0" err="1"/>
              <a:t>прагнення</a:t>
            </a:r>
            <a:r>
              <a:rPr lang="ru-RU" dirty="0"/>
              <a:t> </a:t>
            </a:r>
            <a:r>
              <a:rPr lang="ru-RU" dirty="0" err="1"/>
              <a:t>розвивати</a:t>
            </a:r>
            <a:r>
              <a:rPr lang="ru-RU" dirty="0"/>
              <a:t> </a:t>
            </a:r>
            <a:r>
              <a:rPr lang="ru-RU" dirty="0" err="1"/>
              <a:t>ринок</a:t>
            </a:r>
            <a:r>
              <a:rPr lang="ru-RU" dirty="0"/>
              <a:t> </a:t>
            </a:r>
            <a:r>
              <a:rPr lang="ru-RU" dirty="0" err="1"/>
              <a:t>капіталу</a:t>
            </a:r>
            <a:r>
              <a:rPr lang="ru-RU" dirty="0"/>
              <a:t> в </a:t>
            </a:r>
            <a:r>
              <a:rPr lang="ru-RU" dirty="0" err="1"/>
              <a:t>Україні</a:t>
            </a:r>
            <a:r>
              <a:rPr lang="ru-RU" dirty="0"/>
              <a:t> за </a:t>
            </a:r>
            <a:r>
              <a:rPr lang="ru-RU" dirty="0" err="1"/>
              <a:t>підтримки</a:t>
            </a:r>
            <a:r>
              <a:rPr lang="ru-RU" dirty="0"/>
              <a:t> ЄБРР. На </a:t>
            </a:r>
            <a:r>
              <a:rPr lang="ru-RU" dirty="0" err="1"/>
              <a:t>виконання</a:t>
            </a:r>
            <a:r>
              <a:rPr lang="ru-RU" dirty="0"/>
              <a:t> </a:t>
            </a:r>
            <a:r>
              <a:rPr lang="ru-RU" dirty="0" err="1"/>
              <a:t>цього</a:t>
            </a:r>
            <a:r>
              <a:rPr lang="ru-RU" dirty="0"/>
              <a:t> Меморандуму </a:t>
            </a:r>
            <a:r>
              <a:rPr lang="ru-RU" dirty="0" err="1"/>
              <a:t>Національний</a:t>
            </a:r>
            <a:r>
              <a:rPr lang="ru-RU" dirty="0"/>
              <a:t> банк та ЄБРР </a:t>
            </a:r>
            <a:r>
              <a:rPr lang="ru-RU" dirty="0" err="1"/>
              <a:t>реалізують</a:t>
            </a:r>
            <a:r>
              <a:rPr lang="ru-RU" dirty="0"/>
              <a:t> низку </a:t>
            </a:r>
            <a:r>
              <a:rPr lang="ru-RU" dirty="0" err="1"/>
              <a:t>проєктів</a:t>
            </a:r>
            <a:r>
              <a:rPr lang="ru-RU" dirty="0"/>
              <a:t> </a:t>
            </a:r>
            <a:r>
              <a:rPr lang="ru-RU" dirty="0" err="1"/>
              <a:t>технічної</a:t>
            </a:r>
            <a:r>
              <a:rPr lang="ru-RU" dirty="0"/>
              <a:t> </a:t>
            </a:r>
            <a:r>
              <a:rPr lang="ru-RU" dirty="0" err="1"/>
              <a:t>допомоги</a:t>
            </a:r>
            <a:r>
              <a:rPr lang="ru-RU" dirty="0"/>
              <a:t>.</a:t>
            </a:r>
          </a:p>
          <a:p>
            <a:endParaRPr lang="uk-UA" dirty="0"/>
          </a:p>
        </p:txBody>
      </p:sp>
    </p:spTree>
    <p:extLst>
      <p:ext uri="{BB962C8B-B14F-4D97-AF65-F5344CB8AC3E}">
        <p14:creationId xmlns:p14="http://schemas.microsoft.com/office/powerpoint/2010/main" val="17325377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6656" y="350520"/>
            <a:ext cx="10753725" cy="5654040"/>
          </a:xfrm>
        </p:spPr>
        <p:txBody>
          <a:bodyPr/>
          <a:lstStyle/>
          <a:p>
            <a:pPr fontAlgn="base"/>
            <a:r>
              <a:rPr lang="ru-RU" dirty="0"/>
              <a:t>У </a:t>
            </a:r>
            <a:r>
              <a:rPr lang="ru-RU" dirty="0" err="1"/>
              <a:t>травні</a:t>
            </a:r>
            <a:r>
              <a:rPr lang="ru-RU" dirty="0"/>
              <a:t> 2020 року </a:t>
            </a:r>
            <a:r>
              <a:rPr lang="ru-RU" dirty="0" err="1"/>
              <a:t>Національний</a:t>
            </a:r>
            <a:r>
              <a:rPr lang="ru-RU" dirty="0"/>
              <a:t> банк та ЄБРР </a:t>
            </a:r>
            <a:r>
              <a:rPr lang="ru-RU" dirty="0" err="1"/>
              <a:t>підписали</a:t>
            </a:r>
            <a:r>
              <a:rPr lang="ru-RU" dirty="0"/>
              <a:t> </a:t>
            </a:r>
            <a:r>
              <a:rPr lang="ru-RU" dirty="0" err="1"/>
              <a:t>Договір</a:t>
            </a:r>
            <a:r>
              <a:rPr lang="ru-RU" dirty="0"/>
              <a:t> про </a:t>
            </a:r>
            <a:r>
              <a:rPr lang="ru-RU" dirty="0" err="1"/>
              <a:t>здійснення</a:t>
            </a:r>
            <a:r>
              <a:rPr lang="ru-RU" dirty="0"/>
              <a:t> </a:t>
            </a:r>
            <a:r>
              <a:rPr lang="ru-RU" dirty="0" err="1"/>
              <a:t>валютних</a:t>
            </a:r>
            <a:r>
              <a:rPr lang="ru-RU" dirty="0"/>
              <a:t> </a:t>
            </a:r>
            <a:r>
              <a:rPr lang="ru-RU" dirty="0" err="1"/>
              <a:t>операцій</a:t>
            </a:r>
            <a:r>
              <a:rPr lang="ru-RU" dirty="0"/>
              <a:t> своп </a:t>
            </a:r>
            <a:r>
              <a:rPr lang="ru-RU" dirty="0" err="1"/>
              <a:t>гривня</a:t>
            </a:r>
            <a:r>
              <a:rPr lang="ru-RU" dirty="0"/>
              <a:t>/</a:t>
            </a:r>
            <a:r>
              <a:rPr lang="ru-RU" dirty="0" err="1"/>
              <a:t>долар</a:t>
            </a:r>
            <a:r>
              <a:rPr lang="ru-RU" dirty="0"/>
              <a:t> США в </a:t>
            </a:r>
            <a:r>
              <a:rPr lang="ru-RU" dirty="0" err="1"/>
              <a:t>обсязі</a:t>
            </a:r>
            <a:r>
              <a:rPr lang="ru-RU" dirty="0"/>
              <a:t> до 500 млн дол. США, </a:t>
            </a:r>
            <a:r>
              <a:rPr lang="ru-RU" dirty="0" err="1"/>
              <a:t>який</a:t>
            </a:r>
            <a:r>
              <a:rPr lang="ru-RU" dirty="0"/>
              <a:t> </a:t>
            </a:r>
            <a:r>
              <a:rPr lang="ru-RU" dirty="0" err="1"/>
              <a:t>сприяє</a:t>
            </a:r>
            <a:r>
              <a:rPr lang="ru-RU" dirty="0"/>
              <a:t> </a:t>
            </a:r>
            <a:r>
              <a:rPr lang="ru-RU" dirty="0" err="1"/>
              <a:t>посиленню</a:t>
            </a:r>
            <a:r>
              <a:rPr lang="ru-RU" dirty="0"/>
              <a:t> </a:t>
            </a:r>
            <a:r>
              <a:rPr lang="ru-RU" dirty="0" err="1"/>
              <a:t>макрофінансової</a:t>
            </a:r>
            <a:r>
              <a:rPr lang="ru-RU" dirty="0"/>
              <a:t> </a:t>
            </a:r>
            <a:r>
              <a:rPr lang="ru-RU" dirty="0" err="1"/>
              <a:t>стабільності</a:t>
            </a:r>
            <a:r>
              <a:rPr lang="ru-RU" dirty="0"/>
              <a:t> в </a:t>
            </a:r>
            <a:r>
              <a:rPr lang="ru-RU" dirty="0" err="1"/>
              <a:t>Україні</a:t>
            </a:r>
            <a:r>
              <a:rPr lang="ru-RU" dirty="0"/>
              <a:t> </a:t>
            </a:r>
            <a:r>
              <a:rPr lang="ru-RU" dirty="0" err="1"/>
              <a:t>під</a:t>
            </a:r>
            <a:r>
              <a:rPr lang="ru-RU" dirty="0"/>
              <a:t> час </a:t>
            </a:r>
            <a:r>
              <a:rPr lang="ru-RU" dirty="0" err="1"/>
              <a:t>глобальної</a:t>
            </a:r>
            <a:r>
              <a:rPr lang="ru-RU" dirty="0"/>
              <a:t> </a:t>
            </a:r>
            <a:r>
              <a:rPr lang="ru-RU" dirty="0" err="1"/>
              <a:t>кризи</a:t>
            </a:r>
            <a:r>
              <a:rPr lang="ru-RU" dirty="0"/>
              <a:t>, </a:t>
            </a:r>
            <a:r>
              <a:rPr lang="ru-RU" dirty="0" err="1"/>
              <a:t>спричиненої</a:t>
            </a:r>
            <a:r>
              <a:rPr lang="ru-RU" dirty="0"/>
              <a:t> </a:t>
            </a:r>
            <a:r>
              <a:rPr lang="ru-RU" dirty="0" err="1"/>
              <a:t>пандемією</a:t>
            </a:r>
            <a:r>
              <a:rPr lang="ru-RU" dirty="0"/>
              <a:t> </a:t>
            </a:r>
            <a:r>
              <a:rPr lang="ru-RU" dirty="0" err="1"/>
              <a:t>коронавірусу</a:t>
            </a:r>
            <a:r>
              <a:rPr lang="ru-RU" dirty="0"/>
              <a:t>, а </a:t>
            </a:r>
            <a:r>
              <a:rPr lang="ru-RU" dirty="0" err="1"/>
              <a:t>також</a:t>
            </a:r>
            <a:r>
              <a:rPr lang="ru-RU" dirty="0"/>
              <a:t> </a:t>
            </a:r>
            <a:r>
              <a:rPr lang="ru-RU" dirty="0" err="1"/>
              <a:t>збільшенню</a:t>
            </a:r>
            <a:r>
              <a:rPr lang="ru-RU" dirty="0"/>
              <a:t> </a:t>
            </a:r>
            <a:r>
              <a:rPr lang="ru-RU" dirty="0" err="1"/>
              <a:t>підтримки</a:t>
            </a:r>
            <a:r>
              <a:rPr lang="ru-RU" dirty="0"/>
              <a:t> реального сектору </a:t>
            </a:r>
            <a:r>
              <a:rPr lang="ru-RU" dirty="0" err="1"/>
              <a:t>економіки</a:t>
            </a:r>
            <a:r>
              <a:rPr lang="ru-RU" dirty="0"/>
              <a:t>.</a:t>
            </a:r>
          </a:p>
          <a:p>
            <a:pPr fontAlgn="base"/>
            <a:r>
              <a:rPr lang="ru-RU" dirty="0"/>
              <a:t> У </a:t>
            </a:r>
            <a:r>
              <a:rPr lang="ru-RU" dirty="0" err="1"/>
              <a:t>зв’язку</a:t>
            </a:r>
            <a:r>
              <a:rPr lang="ru-RU" dirty="0"/>
              <a:t> </a:t>
            </a:r>
            <a:r>
              <a:rPr lang="ru-RU" dirty="0" err="1"/>
              <a:t>зі</a:t>
            </a:r>
            <a:r>
              <a:rPr lang="ru-RU" dirty="0"/>
              <a:t> </a:t>
            </a:r>
            <a:r>
              <a:rPr lang="ru-RU" dirty="0" err="1"/>
              <a:t>збройним</a:t>
            </a:r>
            <a:r>
              <a:rPr lang="ru-RU" dirty="0"/>
              <a:t> </a:t>
            </a:r>
            <a:r>
              <a:rPr lang="ru-RU" dirty="0" err="1"/>
              <a:t>вторгненням</a:t>
            </a:r>
            <a:r>
              <a:rPr lang="ru-RU" dirty="0"/>
              <a:t> </a:t>
            </a:r>
            <a:r>
              <a:rPr lang="ru-RU" dirty="0" err="1"/>
              <a:t>російської</a:t>
            </a:r>
            <a:r>
              <a:rPr lang="ru-RU" dirty="0"/>
              <a:t> </a:t>
            </a:r>
            <a:r>
              <a:rPr lang="ru-RU" dirty="0" err="1"/>
              <a:t>федерації</a:t>
            </a:r>
            <a:r>
              <a:rPr lang="ru-RU" dirty="0"/>
              <a:t> в </a:t>
            </a:r>
            <a:r>
              <a:rPr lang="ru-RU" dirty="0" err="1"/>
              <a:t>Україну</a:t>
            </a:r>
            <a:r>
              <a:rPr lang="ru-RU" dirty="0"/>
              <a:t> Рада </a:t>
            </a:r>
            <a:r>
              <a:rPr lang="ru-RU" dirty="0" err="1"/>
              <a:t>директорів</a:t>
            </a:r>
            <a:r>
              <a:rPr lang="ru-RU" dirty="0"/>
              <a:t> ЄБРР у </a:t>
            </a:r>
            <a:r>
              <a:rPr lang="ru-RU" dirty="0" err="1"/>
              <a:t>березні</a:t>
            </a:r>
            <a:r>
              <a:rPr lang="ru-RU" dirty="0"/>
              <a:t> 2022 року </a:t>
            </a:r>
            <a:r>
              <a:rPr lang="ru-RU" dirty="0" err="1"/>
              <a:t>ухвалила</a:t>
            </a:r>
            <a:r>
              <a:rPr lang="ru-RU" dirty="0"/>
              <a:t> </a:t>
            </a:r>
            <a:r>
              <a:rPr lang="ru-RU" dirty="0" err="1"/>
              <a:t>рішення</a:t>
            </a:r>
            <a:r>
              <a:rPr lang="ru-RU" dirty="0"/>
              <a:t> про </a:t>
            </a:r>
            <a:r>
              <a:rPr lang="ru-RU" dirty="0" err="1"/>
              <a:t>початковий</a:t>
            </a:r>
            <a:r>
              <a:rPr lang="ru-RU" dirty="0"/>
              <a:t> "пакет </a:t>
            </a:r>
            <a:r>
              <a:rPr lang="ru-RU" dirty="0" err="1"/>
              <a:t>заходів</a:t>
            </a:r>
            <a:r>
              <a:rPr lang="ru-RU" dirty="0"/>
              <a:t> для </a:t>
            </a:r>
            <a:r>
              <a:rPr lang="ru-RU" dirty="0" err="1"/>
              <a:t>стійкості</a:t>
            </a:r>
            <a:r>
              <a:rPr lang="ru-RU" dirty="0"/>
              <a:t>" у </a:t>
            </a:r>
            <a:r>
              <a:rPr lang="ru-RU" dirty="0" err="1"/>
              <a:t>розмірі</a:t>
            </a:r>
            <a:r>
              <a:rPr lang="ru-RU" dirty="0"/>
              <a:t> 2 млрд </a:t>
            </a:r>
            <a:r>
              <a:rPr lang="ru-RU" dirty="0" err="1"/>
              <a:t>євро</a:t>
            </a:r>
            <a:r>
              <a:rPr lang="ru-RU" dirty="0"/>
              <a:t>, </a:t>
            </a:r>
            <a:r>
              <a:rPr lang="ru-RU" dirty="0" err="1"/>
              <a:t>що</a:t>
            </a:r>
            <a:r>
              <a:rPr lang="ru-RU" dirty="0"/>
              <a:t> </a:t>
            </a:r>
            <a:r>
              <a:rPr lang="ru-RU" dirty="0" err="1"/>
              <a:t>передбачає</a:t>
            </a:r>
            <a:r>
              <a:rPr lang="ru-RU" dirty="0"/>
              <a:t> </a:t>
            </a:r>
            <a:r>
              <a:rPr lang="ru-RU" dirty="0" err="1"/>
              <a:t>фінансування</a:t>
            </a:r>
            <a:r>
              <a:rPr lang="ru-RU" dirty="0"/>
              <a:t> </a:t>
            </a:r>
            <a:r>
              <a:rPr lang="ru-RU" dirty="0" err="1"/>
              <a:t>заходів</a:t>
            </a:r>
            <a:r>
              <a:rPr lang="ru-RU" dirty="0"/>
              <a:t> для </a:t>
            </a:r>
            <a:r>
              <a:rPr lang="ru-RU" dirty="0" err="1"/>
              <a:t>допомоги</a:t>
            </a:r>
            <a:r>
              <a:rPr lang="ru-RU" dirty="0"/>
              <a:t> </a:t>
            </a:r>
            <a:r>
              <a:rPr lang="ru-RU" dirty="0" err="1"/>
              <a:t>громадянам</a:t>
            </a:r>
            <a:r>
              <a:rPr lang="ru-RU" dirty="0"/>
              <a:t>, </a:t>
            </a:r>
            <a:r>
              <a:rPr lang="ru-RU" dirty="0" err="1"/>
              <a:t>компаніям</a:t>
            </a:r>
            <a:r>
              <a:rPr lang="ru-RU" dirty="0"/>
              <a:t> і </a:t>
            </a:r>
            <a:r>
              <a:rPr lang="ru-RU" dirty="0" err="1"/>
              <a:t>країнам</a:t>
            </a:r>
            <a:r>
              <a:rPr lang="ru-RU" dirty="0"/>
              <a:t>, </a:t>
            </a:r>
            <a:r>
              <a:rPr lang="ru-RU" dirty="0" err="1"/>
              <a:t>які</a:t>
            </a:r>
            <a:r>
              <a:rPr lang="ru-RU" dirty="0"/>
              <a:t> </a:t>
            </a:r>
            <a:r>
              <a:rPr lang="ru-RU" dirty="0" err="1"/>
              <a:t>зазнали</a:t>
            </a:r>
            <a:r>
              <a:rPr lang="ru-RU" dirty="0"/>
              <a:t> </a:t>
            </a:r>
            <a:r>
              <a:rPr lang="ru-RU" dirty="0" err="1"/>
              <a:t>впливу</a:t>
            </a:r>
            <a:r>
              <a:rPr lang="ru-RU" dirty="0"/>
              <a:t> </a:t>
            </a:r>
            <a:r>
              <a:rPr lang="ru-RU" dirty="0" err="1"/>
              <a:t>війни</a:t>
            </a:r>
            <a:r>
              <a:rPr lang="ru-RU" dirty="0"/>
              <a:t> </a:t>
            </a:r>
            <a:r>
              <a:rPr lang="ru-RU" dirty="0" err="1"/>
              <a:t>росії</a:t>
            </a:r>
            <a:r>
              <a:rPr lang="ru-RU" dirty="0"/>
              <a:t> </a:t>
            </a:r>
            <a:r>
              <a:rPr lang="ru-RU" dirty="0" err="1"/>
              <a:t>проти</a:t>
            </a:r>
            <a:r>
              <a:rPr lang="ru-RU" dirty="0"/>
              <a:t> </a:t>
            </a:r>
            <a:r>
              <a:rPr lang="ru-RU" dirty="0" err="1">
                <a:hlinkClick r:id="rId2"/>
              </a:rPr>
              <a:t>України</a:t>
            </a:r>
            <a:r>
              <a:rPr lang="ru-RU" dirty="0"/>
              <a:t>. </a:t>
            </a:r>
            <a:r>
              <a:rPr lang="ru-RU" dirty="0" err="1"/>
              <a:t>Кошти</a:t>
            </a:r>
            <a:r>
              <a:rPr lang="ru-RU" dirty="0"/>
              <a:t> нового </a:t>
            </a:r>
            <a:r>
              <a:rPr lang="ru-RU" dirty="0" err="1"/>
              <a:t>проєкту</a:t>
            </a:r>
            <a:r>
              <a:rPr lang="ru-RU" dirty="0"/>
              <a:t> </a:t>
            </a:r>
            <a:r>
              <a:rPr lang="ru-RU" dirty="0" err="1"/>
              <a:t>підтримки</a:t>
            </a:r>
            <a:r>
              <a:rPr lang="ru-RU" dirty="0"/>
              <a:t> буде </a:t>
            </a:r>
            <a:r>
              <a:rPr lang="ru-RU" dirty="0" err="1"/>
              <a:t>спрямовано</a:t>
            </a:r>
            <a:r>
              <a:rPr lang="ru-RU" dirty="0"/>
              <a:t> на </a:t>
            </a:r>
            <a:r>
              <a:rPr lang="ru-RU" dirty="0" err="1"/>
              <a:t>фінансування</a:t>
            </a:r>
            <a:r>
              <a:rPr lang="ru-RU" dirty="0"/>
              <a:t> </a:t>
            </a:r>
            <a:r>
              <a:rPr lang="ru-RU" dirty="0" err="1"/>
              <a:t>вже</a:t>
            </a:r>
            <a:r>
              <a:rPr lang="ru-RU" dirty="0"/>
              <a:t> </a:t>
            </a:r>
            <a:r>
              <a:rPr lang="ru-RU" dirty="0" err="1"/>
              <a:t>започаткованих</a:t>
            </a:r>
            <a:r>
              <a:rPr lang="ru-RU" dirty="0"/>
              <a:t> </a:t>
            </a:r>
            <a:r>
              <a:rPr lang="ru-RU" dirty="0" err="1"/>
              <a:t>або</a:t>
            </a:r>
            <a:r>
              <a:rPr lang="ru-RU" dirty="0"/>
              <a:t> </a:t>
            </a:r>
            <a:r>
              <a:rPr lang="ru-RU" dirty="0" err="1"/>
              <a:t>нових</a:t>
            </a:r>
            <a:r>
              <a:rPr lang="ru-RU" dirty="0"/>
              <a:t> </a:t>
            </a:r>
            <a:r>
              <a:rPr lang="ru-RU" dirty="0" err="1"/>
              <a:t>проєктів</a:t>
            </a:r>
            <a:r>
              <a:rPr lang="ru-RU" dirty="0"/>
              <a:t>, а </a:t>
            </a:r>
            <a:r>
              <a:rPr lang="ru-RU" dirty="0" err="1"/>
              <a:t>також</a:t>
            </a:r>
            <a:r>
              <a:rPr lang="ru-RU" dirty="0"/>
              <a:t> для </a:t>
            </a:r>
            <a:r>
              <a:rPr lang="ru-RU" dirty="0" err="1"/>
              <a:t>підтримки</a:t>
            </a:r>
            <a:r>
              <a:rPr lang="ru-RU" dirty="0"/>
              <a:t> </a:t>
            </a:r>
            <a:r>
              <a:rPr lang="ru-RU" dirty="0" err="1"/>
              <a:t>ліквідності</a:t>
            </a:r>
            <a:r>
              <a:rPr lang="ru-RU" dirty="0"/>
              <a:t> таких </a:t>
            </a:r>
            <a:r>
              <a:rPr lang="ru-RU" dirty="0" err="1"/>
              <a:t>підприємств</a:t>
            </a:r>
            <a:r>
              <a:rPr lang="ru-RU" dirty="0"/>
              <a:t>, як </a:t>
            </a:r>
            <a:r>
              <a:rPr lang="ru-RU" dirty="0" err="1"/>
              <a:t>Укрзалізниця</a:t>
            </a:r>
            <a:r>
              <a:rPr lang="ru-RU" dirty="0"/>
              <a:t>, </a:t>
            </a:r>
            <a:r>
              <a:rPr lang="ru-RU" dirty="0" err="1"/>
              <a:t>Укренерго</a:t>
            </a:r>
            <a:r>
              <a:rPr lang="ru-RU" dirty="0"/>
              <a:t>, </a:t>
            </a:r>
            <a:r>
              <a:rPr lang="ru-RU" dirty="0" err="1"/>
              <a:t>Нафтогаз</a:t>
            </a:r>
            <a:r>
              <a:rPr lang="ru-RU" dirty="0"/>
              <a:t> та </a:t>
            </a:r>
            <a:r>
              <a:rPr lang="ru-RU" dirty="0" err="1"/>
              <a:t>інших</a:t>
            </a:r>
            <a:r>
              <a:rPr lang="ru-RU" dirty="0"/>
              <a:t>.</a:t>
            </a:r>
          </a:p>
          <a:p>
            <a:endParaRPr lang="uk-UA" dirty="0"/>
          </a:p>
        </p:txBody>
      </p:sp>
    </p:spTree>
    <p:extLst>
      <p:ext uri="{BB962C8B-B14F-4D97-AF65-F5344CB8AC3E}">
        <p14:creationId xmlns:p14="http://schemas.microsoft.com/office/powerpoint/2010/main" val="3246103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6656" y="350520"/>
            <a:ext cx="10753725" cy="5654040"/>
          </a:xfrm>
        </p:spPr>
        <p:txBody>
          <a:bodyPr/>
          <a:lstStyle/>
          <a:p>
            <a:pPr fontAlgn="base"/>
            <a:r>
              <a:rPr lang="ru-RU" b="1" dirty="0" err="1"/>
              <a:t>Інші</a:t>
            </a:r>
            <a:r>
              <a:rPr lang="ru-RU" b="1" dirty="0"/>
              <a:t> </a:t>
            </a:r>
            <a:r>
              <a:rPr lang="ru-RU" b="1" dirty="0" err="1"/>
              <a:t>міжнародні</a:t>
            </a:r>
            <a:r>
              <a:rPr lang="ru-RU" b="1" dirty="0"/>
              <a:t> </a:t>
            </a:r>
            <a:r>
              <a:rPr lang="ru-RU" b="1" dirty="0" err="1"/>
              <a:t>фінансові</a:t>
            </a:r>
            <a:r>
              <a:rPr lang="ru-RU" b="1" dirty="0"/>
              <a:t> </a:t>
            </a:r>
            <a:r>
              <a:rPr lang="ru-RU" b="1" dirty="0" err="1"/>
              <a:t>організації</a:t>
            </a:r>
            <a:endParaRPr lang="ru-RU" b="1" dirty="0"/>
          </a:p>
          <a:p>
            <a:pPr fontAlgn="base"/>
            <a:r>
              <a:rPr lang="ru-RU" dirty="0"/>
              <a:t>З метою </a:t>
            </a:r>
            <a:r>
              <a:rPr lang="ru-RU" dirty="0" err="1"/>
              <a:t>підвищення</a:t>
            </a:r>
            <a:r>
              <a:rPr lang="ru-RU" dirty="0"/>
              <a:t> </a:t>
            </a:r>
            <a:r>
              <a:rPr lang="ru-RU" dirty="0" err="1"/>
              <a:t>ефективності</a:t>
            </a:r>
            <a:r>
              <a:rPr lang="ru-RU" dirty="0"/>
              <a:t> </a:t>
            </a:r>
            <a:r>
              <a:rPr lang="ru-RU" dirty="0" err="1"/>
              <a:t>співпраці</a:t>
            </a:r>
            <a:r>
              <a:rPr lang="ru-RU" dirty="0"/>
              <a:t> </a:t>
            </a:r>
            <a:r>
              <a:rPr lang="ru-RU" dirty="0" err="1"/>
              <a:t>України</a:t>
            </a:r>
            <a:r>
              <a:rPr lang="ru-RU" dirty="0"/>
              <a:t> з </a:t>
            </a:r>
            <a:r>
              <a:rPr lang="ru-RU" dirty="0" err="1"/>
              <a:t>міжнародними</a:t>
            </a:r>
            <a:r>
              <a:rPr lang="ru-RU" dirty="0"/>
              <a:t> </a:t>
            </a:r>
            <a:r>
              <a:rPr lang="ru-RU" dirty="0" err="1"/>
              <a:t>фінансовими</a:t>
            </a:r>
            <a:r>
              <a:rPr lang="ru-RU" dirty="0"/>
              <a:t> </a:t>
            </a:r>
            <a:r>
              <a:rPr lang="ru-RU" dirty="0" err="1"/>
              <a:t>організаціями</a:t>
            </a:r>
            <a:r>
              <a:rPr lang="ru-RU" dirty="0"/>
              <a:t>, </a:t>
            </a:r>
            <a:r>
              <a:rPr lang="ru-RU" dirty="0" err="1"/>
              <a:t>пришвидшення</a:t>
            </a:r>
            <a:r>
              <a:rPr lang="ru-RU" dirty="0"/>
              <a:t> </a:t>
            </a:r>
            <a:r>
              <a:rPr lang="ru-RU" dirty="0" err="1"/>
              <a:t>темпів</a:t>
            </a:r>
            <a:r>
              <a:rPr lang="ru-RU" dirty="0"/>
              <a:t> </a:t>
            </a:r>
            <a:r>
              <a:rPr lang="ru-RU" dirty="0" err="1"/>
              <a:t>освоєння</a:t>
            </a:r>
            <a:r>
              <a:rPr lang="ru-RU" dirty="0"/>
              <a:t> </a:t>
            </a:r>
            <a:r>
              <a:rPr lang="ru-RU" dirty="0" err="1"/>
              <a:t>кредитних</a:t>
            </a:r>
            <a:r>
              <a:rPr lang="ru-RU" dirty="0"/>
              <a:t> </a:t>
            </a:r>
            <a:r>
              <a:rPr lang="ru-RU" dirty="0" err="1"/>
              <a:t>коштів</a:t>
            </a:r>
            <a:r>
              <a:rPr lang="ru-RU" dirty="0"/>
              <a:t> за </a:t>
            </a:r>
            <a:r>
              <a:rPr lang="ru-RU" dirty="0" err="1"/>
              <a:t>проєктами</a:t>
            </a:r>
            <a:r>
              <a:rPr lang="ru-RU" dirty="0"/>
              <a:t> МФО, </a:t>
            </a:r>
            <a:r>
              <a:rPr lang="ru-RU" dirty="0" err="1"/>
              <a:t>спрямованих</a:t>
            </a:r>
            <a:r>
              <a:rPr lang="ru-RU" dirty="0"/>
              <a:t> на </a:t>
            </a:r>
            <a:r>
              <a:rPr lang="ru-RU" dirty="0" err="1"/>
              <a:t>фінансування</a:t>
            </a:r>
            <a:r>
              <a:rPr lang="ru-RU" dirty="0"/>
              <a:t> </a:t>
            </a:r>
            <a:r>
              <a:rPr lang="ru-RU" dirty="0" err="1"/>
              <a:t>розвитку</a:t>
            </a:r>
            <a:r>
              <a:rPr lang="ru-RU" dirty="0"/>
              <a:t> </a:t>
            </a:r>
            <a:r>
              <a:rPr lang="ru-RU" dirty="0" err="1"/>
              <a:t>економіки</a:t>
            </a:r>
            <a:r>
              <a:rPr lang="ru-RU" dirty="0"/>
              <a:t> </a:t>
            </a:r>
            <a:r>
              <a:rPr lang="ru-RU" dirty="0" err="1"/>
              <a:t>країни</a:t>
            </a:r>
            <a:r>
              <a:rPr lang="ru-RU" dirty="0"/>
              <a:t>, у тому </a:t>
            </a:r>
            <a:r>
              <a:rPr lang="ru-RU" dirty="0" err="1"/>
              <a:t>числі</a:t>
            </a:r>
            <a:r>
              <a:rPr lang="ru-RU" dirty="0"/>
              <a:t> </a:t>
            </a:r>
            <a:r>
              <a:rPr lang="ru-RU" dirty="0" err="1"/>
              <a:t>відновлення</a:t>
            </a:r>
            <a:r>
              <a:rPr lang="ru-RU" dirty="0"/>
              <a:t> </a:t>
            </a:r>
            <a:r>
              <a:rPr lang="ru-RU" dirty="0" err="1"/>
              <a:t>банківського</a:t>
            </a:r>
            <a:r>
              <a:rPr lang="ru-RU" dirty="0"/>
              <a:t> </a:t>
            </a:r>
            <a:r>
              <a:rPr lang="ru-RU" dirty="0" err="1"/>
              <a:t>кредитування</a:t>
            </a:r>
            <a:r>
              <a:rPr lang="ru-RU" dirty="0"/>
              <a:t> та </a:t>
            </a:r>
            <a:r>
              <a:rPr lang="ru-RU" dirty="0" err="1"/>
              <a:t>розвитку</a:t>
            </a:r>
            <a:r>
              <a:rPr lang="ru-RU" dirty="0"/>
              <a:t> </a:t>
            </a:r>
            <a:r>
              <a:rPr lang="ru-RU" dirty="0" err="1"/>
              <a:t>фінансового</a:t>
            </a:r>
            <a:r>
              <a:rPr lang="ru-RU" dirty="0"/>
              <a:t> сектору, </a:t>
            </a:r>
            <a:r>
              <a:rPr lang="ru-RU" dirty="0" err="1"/>
              <a:t>Національний</a:t>
            </a:r>
            <a:r>
              <a:rPr lang="ru-RU" dirty="0"/>
              <a:t> банк </a:t>
            </a:r>
            <a:r>
              <a:rPr lang="ru-RU" dirty="0" err="1"/>
              <a:t>спільно</a:t>
            </a:r>
            <a:r>
              <a:rPr lang="ru-RU" dirty="0"/>
              <a:t> з Урядом </a:t>
            </a:r>
            <a:r>
              <a:rPr lang="ru-RU" dirty="0" err="1"/>
              <a:t>України</a:t>
            </a:r>
            <a:r>
              <a:rPr lang="ru-RU" dirty="0"/>
              <a:t> </a:t>
            </a:r>
            <a:r>
              <a:rPr lang="ru-RU" dirty="0" err="1"/>
              <a:t>співпрацює</a:t>
            </a:r>
            <a:r>
              <a:rPr lang="ru-RU" dirty="0"/>
              <a:t> з  </a:t>
            </a:r>
            <a:r>
              <a:rPr lang="ru-RU" dirty="0" err="1"/>
              <a:t>іншими</a:t>
            </a:r>
            <a:r>
              <a:rPr lang="ru-RU" dirty="0"/>
              <a:t> </a:t>
            </a:r>
            <a:r>
              <a:rPr lang="ru-RU" dirty="0" err="1"/>
              <a:t>міжнародними</a:t>
            </a:r>
            <a:r>
              <a:rPr lang="ru-RU" dirty="0"/>
              <a:t> </a:t>
            </a:r>
            <a:r>
              <a:rPr lang="ru-RU" dirty="0" err="1"/>
              <a:t>організаціями</a:t>
            </a:r>
            <a:r>
              <a:rPr lang="ru-RU" dirty="0"/>
              <a:t>, такими як </a:t>
            </a:r>
            <a:r>
              <a:rPr lang="ru-RU" dirty="0" err="1"/>
              <a:t>Європейський</a:t>
            </a:r>
            <a:r>
              <a:rPr lang="ru-RU" dirty="0"/>
              <a:t> </a:t>
            </a:r>
            <a:r>
              <a:rPr lang="ru-RU" dirty="0" err="1"/>
              <a:t>інвестиційний</a:t>
            </a:r>
            <a:r>
              <a:rPr lang="ru-RU" dirty="0"/>
              <a:t> банк (</a:t>
            </a:r>
            <a:r>
              <a:rPr lang="en-US" dirty="0">
                <a:hlinkClick r:id="rId2"/>
              </a:rPr>
              <a:t>EIB</a:t>
            </a:r>
            <a:r>
              <a:rPr lang="en-US" dirty="0"/>
              <a:t>) (</a:t>
            </a:r>
            <a:r>
              <a:rPr lang="ru-RU" dirty="0" err="1"/>
              <a:t>Україна</a:t>
            </a:r>
            <a:r>
              <a:rPr lang="ru-RU" dirty="0"/>
              <a:t> не є членом </a:t>
            </a:r>
            <a:r>
              <a:rPr lang="ru-RU" dirty="0" err="1"/>
              <a:t>цієї</a:t>
            </a:r>
            <a:r>
              <a:rPr lang="ru-RU" dirty="0"/>
              <a:t> </a:t>
            </a:r>
            <a:r>
              <a:rPr lang="ru-RU" dirty="0" err="1"/>
              <a:t>організації</a:t>
            </a:r>
            <a:r>
              <a:rPr lang="ru-RU" dirty="0"/>
              <a:t>) та </a:t>
            </a:r>
            <a:r>
              <a:rPr lang="ru-RU" dirty="0" err="1"/>
              <a:t>Чорноморський</a:t>
            </a:r>
            <a:r>
              <a:rPr lang="ru-RU" dirty="0"/>
              <a:t> банк </a:t>
            </a:r>
            <a:r>
              <a:rPr lang="ru-RU" dirty="0" err="1"/>
              <a:t>торгівлі</a:t>
            </a:r>
            <a:r>
              <a:rPr lang="ru-RU" dirty="0"/>
              <a:t> та </a:t>
            </a:r>
            <a:r>
              <a:rPr lang="ru-RU" dirty="0" err="1"/>
              <a:t>розвитку</a:t>
            </a:r>
            <a:r>
              <a:rPr lang="ru-RU" dirty="0"/>
              <a:t> (</a:t>
            </a:r>
            <a:r>
              <a:rPr lang="en-US" dirty="0">
                <a:hlinkClick r:id="rId3"/>
              </a:rPr>
              <a:t>BSTDB</a:t>
            </a:r>
            <a:r>
              <a:rPr lang="en-US" dirty="0"/>
              <a:t>) (</a:t>
            </a:r>
            <a:r>
              <a:rPr lang="ru-RU" dirty="0" err="1"/>
              <a:t>Україна</a:t>
            </a:r>
            <a:r>
              <a:rPr lang="ru-RU" dirty="0"/>
              <a:t> є членом </a:t>
            </a:r>
            <a:r>
              <a:rPr lang="ru-RU" dirty="0" err="1"/>
              <a:t>цієї</a:t>
            </a:r>
            <a:r>
              <a:rPr lang="ru-RU" dirty="0"/>
              <a:t> </a:t>
            </a:r>
            <a:r>
              <a:rPr lang="ru-RU" dirty="0" err="1"/>
              <a:t>організації</a:t>
            </a:r>
            <a:r>
              <a:rPr lang="ru-RU" dirty="0"/>
              <a:t> з 1997 року). </a:t>
            </a:r>
            <a:r>
              <a:rPr lang="ru-RU" dirty="0" err="1"/>
              <a:t>Керуючим</a:t>
            </a:r>
            <a:r>
              <a:rPr lang="ru-RU" dirty="0"/>
              <a:t> </a:t>
            </a:r>
            <a:r>
              <a:rPr lang="ru-RU" dirty="0" err="1"/>
              <a:t>від</a:t>
            </a:r>
            <a:r>
              <a:rPr lang="ru-RU" dirty="0"/>
              <a:t> </a:t>
            </a:r>
            <a:r>
              <a:rPr lang="ru-RU" dirty="0" err="1"/>
              <a:t>України</a:t>
            </a:r>
            <a:r>
              <a:rPr lang="ru-RU" dirty="0"/>
              <a:t> в </a:t>
            </a:r>
            <a:r>
              <a:rPr lang="ru-RU" dirty="0" err="1"/>
              <a:t>Чорноморському</a:t>
            </a:r>
            <a:r>
              <a:rPr lang="ru-RU" dirty="0"/>
              <a:t> банку </a:t>
            </a:r>
            <a:r>
              <a:rPr lang="ru-RU" dirty="0" err="1"/>
              <a:t>торгівлі</a:t>
            </a:r>
            <a:r>
              <a:rPr lang="ru-RU" dirty="0"/>
              <a:t> і </a:t>
            </a:r>
            <a:r>
              <a:rPr lang="ru-RU" dirty="0" err="1"/>
              <a:t>розвитку</a:t>
            </a:r>
            <a:r>
              <a:rPr lang="ru-RU" dirty="0"/>
              <a:t> є Перший </a:t>
            </a:r>
            <a:r>
              <a:rPr lang="ru-RU" dirty="0" err="1"/>
              <a:t>віце-прем’єр-міністр</a:t>
            </a:r>
            <a:r>
              <a:rPr lang="ru-RU" dirty="0"/>
              <a:t> – </a:t>
            </a:r>
            <a:r>
              <a:rPr lang="ru-RU" dirty="0" err="1"/>
              <a:t>Міністр</a:t>
            </a:r>
            <a:r>
              <a:rPr lang="ru-RU" dirty="0"/>
              <a:t> </a:t>
            </a:r>
            <a:r>
              <a:rPr lang="ru-RU" dirty="0" err="1"/>
              <a:t>економіки</a:t>
            </a:r>
            <a:r>
              <a:rPr lang="ru-RU" dirty="0"/>
              <a:t> </a:t>
            </a:r>
            <a:r>
              <a:rPr lang="ru-RU" dirty="0" err="1"/>
              <a:t>України</a:t>
            </a:r>
            <a:r>
              <a:rPr lang="ru-RU" dirty="0"/>
              <a:t>, а заступником </a:t>
            </a:r>
            <a:r>
              <a:rPr lang="ru-RU" dirty="0" err="1"/>
              <a:t>керуючого</a:t>
            </a:r>
            <a:r>
              <a:rPr lang="ru-RU" dirty="0"/>
              <a:t> </a:t>
            </a:r>
            <a:r>
              <a:rPr lang="ru-RU" dirty="0" err="1"/>
              <a:t>від</a:t>
            </a:r>
            <a:r>
              <a:rPr lang="ru-RU" dirty="0"/>
              <a:t> </a:t>
            </a:r>
            <a:r>
              <a:rPr lang="ru-RU" dirty="0" err="1"/>
              <a:t>України</a:t>
            </a:r>
            <a:r>
              <a:rPr lang="ru-RU" dirty="0"/>
              <a:t> є </a:t>
            </a:r>
            <a:r>
              <a:rPr lang="ru-RU" dirty="0" err="1"/>
              <a:t>представник</a:t>
            </a:r>
            <a:r>
              <a:rPr lang="ru-RU" dirty="0"/>
              <a:t> </a:t>
            </a:r>
            <a:r>
              <a:rPr lang="ru-RU" dirty="0" err="1"/>
              <a:t>Національного</a:t>
            </a:r>
            <a:r>
              <a:rPr lang="ru-RU" dirty="0"/>
              <a:t> банку </a:t>
            </a:r>
            <a:r>
              <a:rPr lang="ru-RU" dirty="0" err="1"/>
              <a:t>України</a:t>
            </a:r>
            <a:r>
              <a:rPr lang="ru-RU" dirty="0"/>
              <a:t>.</a:t>
            </a:r>
          </a:p>
          <a:p>
            <a:pPr fontAlgn="base"/>
            <a:r>
              <a:rPr lang="ru-RU" dirty="0"/>
              <a:t>  </a:t>
            </a:r>
          </a:p>
          <a:p>
            <a:pPr fontAlgn="base"/>
            <a:r>
              <a:rPr lang="ru-RU" dirty="0"/>
              <a:t> </a:t>
            </a:r>
            <a:r>
              <a:rPr lang="ru-RU" dirty="0" err="1"/>
              <a:t>Ресурси</a:t>
            </a:r>
            <a:r>
              <a:rPr lang="ru-RU" dirty="0"/>
              <a:t> </a:t>
            </a:r>
            <a:r>
              <a:rPr lang="ru-RU" dirty="0" err="1"/>
              <a:t>цих</a:t>
            </a:r>
            <a:r>
              <a:rPr lang="ru-RU" dirty="0"/>
              <a:t> </a:t>
            </a:r>
            <a:r>
              <a:rPr lang="ru-RU" dirty="0" err="1"/>
              <a:t>організацій</a:t>
            </a:r>
            <a:r>
              <a:rPr lang="ru-RU" dirty="0"/>
              <a:t> </a:t>
            </a:r>
            <a:r>
              <a:rPr lang="ru-RU" dirty="0" err="1"/>
              <a:t>використовуються</a:t>
            </a:r>
            <a:r>
              <a:rPr lang="ru-RU" dirty="0"/>
              <a:t> для </a:t>
            </a:r>
            <a:r>
              <a:rPr lang="ru-RU" dirty="0" err="1"/>
              <a:t>фінансування</a:t>
            </a:r>
            <a:r>
              <a:rPr lang="ru-RU" dirty="0"/>
              <a:t> </a:t>
            </a:r>
            <a:r>
              <a:rPr lang="ru-RU" dirty="0" err="1"/>
              <a:t>інвестиційних</a:t>
            </a:r>
            <a:r>
              <a:rPr lang="ru-RU" dirty="0"/>
              <a:t> </a:t>
            </a:r>
            <a:r>
              <a:rPr lang="ru-RU" dirty="0" err="1"/>
              <a:t>проєктів</a:t>
            </a:r>
            <a:r>
              <a:rPr lang="ru-RU" dirty="0"/>
              <a:t> у державному та приватному секторах </a:t>
            </a:r>
            <a:r>
              <a:rPr lang="ru-RU" dirty="0" err="1"/>
              <a:t>економіки</a:t>
            </a:r>
            <a:r>
              <a:rPr lang="ru-RU" dirty="0"/>
              <a:t> </a:t>
            </a:r>
            <a:r>
              <a:rPr lang="ru-RU" dirty="0" err="1"/>
              <a:t>України</a:t>
            </a:r>
            <a:r>
              <a:rPr lang="ru-RU" dirty="0"/>
              <a:t>.</a:t>
            </a:r>
          </a:p>
          <a:p>
            <a:endParaRPr lang="uk-UA" dirty="0"/>
          </a:p>
        </p:txBody>
      </p:sp>
    </p:spTree>
    <p:extLst>
      <p:ext uri="{BB962C8B-B14F-4D97-AF65-F5344CB8AC3E}">
        <p14:creationId xmlns:p14="http://schemas.microsoft.com/office/powerpoint/2010/main" val="1167567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6656" y="350519"/>
            <a:ext cx="10753725" cy="5859211"/>
          </a:xfrm>
        </p:spPr>
        <p:txBody>
          <a:bodyPr>
            <a:normAutofit fontScale="92500" lnSpcReduction="10000"/>
          </a:bodyPr>
          <a:lstStyle/>
          <a:p>
            <a:pPr fontAlgn="base"/>
            <a:r>
              <a:rPr lang="ru-RU" dirty="0" err="1"/>
              <a:t>Останнім</a:t>
            </a:r>
            <a:r>
              <a:rPr lang="ru-RU" dirty="0"/>
              <a:t> директором </a:t>
            </a:r>
            <a:r>
              <a:rPr lang="ru-RU" dirty="0" err="1"/>
              <a:t>Українського</a:t>
            </a:r>
            <a:r>
              <a:rPr lang="ru-RU" dirty="0"/>
              <a:t> Державного банку став один </a:t>
            </a:r>
            <a:r>
              <a:rPr lang="ru-RU" dirty="0" err="1"/>
              <a:t>із</a:t>
            </a:r>
            <a:r>
              <a:rPr lang="ru-RU" dirty="0"/>
              <a:t> </a:t>
            </a:r>
            <a:r>
              <a:rPr lang="ru-RU" dirty="0" err="1"/>
              <a:t>його</a:t>
            </a:r>
            <a:r>
              <a:rPr lang="ru-RU" dirty="0"/>
              <a:t> перших </a:t>
            </a:r>
            <a:r>
              <a:rPr lang="ru-RU" dirty="0" err="1"/>
              <a:t>працівників</a:t>
            </a:r>
            <a:r>
              <a:rPr lang="ru-RU" dirty="0"/>
              <a:t> і </a:t>
            </a:r>
            <a:r>
              <a:rPr lang="ru-RU" dirty="0" err="1"/>
              <a:t>співзасновників</a:t>
            </a:r>
            <a:r>
              <a:rPr lang="ru-RU" dirty="0"/>
              <a:t> – </a:t>
            </a:r>
            <a:r>
              <a:rPr lang="ru-RU" dirty="0" err="1"/>
              <a:t>Костянтин</a:t>
            </a:r>
            <a:r>
              <a:rPr lang="ru-RU" dirty="0"/>
              <a:t> </a:t>
            </a:r>
            <a:r>
              <a:rPr lang="ru-RU" dirty="0" err="1"/>
              <a:t>Клепачівський</a:t>
            </a:r>
            <a:r>
              <a:rPr lang="ru-RU" dirty="0"/>
              <a:t>. </a:t>
            </a:r>
            <a:r>
              <a:rPr lang="ru-RU" dirty="0" err="1"/>
              <a:t>Саме</a:t>
            </a:r>
            <a:r>
              <a:rPr lang="ru-RU" dirty="0"/>
              <a:t> </a:t>
            </a:r>
            <a:r>
              <a:rPr lang="ru-RU" dirty="0" err="1"/>
              <a:t>йому</a:t>
            </a:r>
            <a:r>
              <a:rPr lang="ru-RU" dirty="0"/>
              <a:t> у 1920 </a:t>
            </a:r>
            <a:r>
              <a:rPr lang="ru-RU" dirty="0" err="1"/>
              <a:t>році</a:t>
            </a:r>
            <a:r>
              <a:rPr lang="ru-RU" dirty="0"/>
              <a:t>, </a:t>
            </a:r>
            <a:r>
              <a:rPr lang="ru-RU" dirty="0" err="1"/>
              <a:t>після</a:t>
            </a:r>
            <a:r>
              <a:rPr lang="ru-RU" dirty="0"/>
              <a:t> низки </a:t>
            </a:r>
            <a:r>
              <a:rPr lang="ru-RU" dirty="0" err="1"/>
              <a:t>переїздів</a:t>
            </a:r>
            <a:r>
              <a:rPr lang="ru-RU" dirty="0"/>
              <a:t>, </a:t>
            </a:r>
            <a:r>
              <a:rPr lang="ru-RU" dirty="0" err="1"/>
              <a:t>довелося</a:t>
            </a:r>
            <a:r>
              <a:rPr lang="ru-RU" dirty="0"/>
              <a:t> </a:t>
            </a:r>
            <a:r>
              <a:rPr lang="ru-RU" dirty="0" err="1"/>
              <a:t>організовувати</a:t>
            </a:r>
            <a:r>
              <a:rPr lang="ru-RU" dirty="0"/>
              <a:t> </a:t>
            </a:r>
            <a:r>
              <a:rPr lang="ru-RU" dirty="0" err="1"/>
              <a:t>евакуацію</a:t>
            </a:r>
            <a:r>
              <a:rPr lang="ru-RU" dirty="0"/>
              <a:t> Державного банку за </a:t>
            </a:r>
            <a:r>
              <a:rPr lang="ru-RU" dirty="0" err="1"/>
              <a:t>межі</a:t>
            </a:r>
            <a:r>
              <a:rPr lang="ru-RU" dirty="0"/>
              <a:t> УНР − до </a:t>
            </a:r>
            <a:r>
              <a:rPr lang="ru-RU" dirty="0" err="1"/>
              <a:t>польського</a:t>
            </a:r>
            <a:r>
              <a:rPr lang="ru-RU" dirty="0"/>
              <a:t> </a:t>
            </a:r>
            <a:r>
              <a:rPr lang="ru-RU" dirty="0" err="1"/>
              <a:t>міста</a:t>
            </a:r>
            <a:r>
              <a:rPr lang="ru-RU" dirty="0"/>
              <a:t> </a:t>
            </a:r>
            <a:r>
              <a:rPr lang="ru-RU" dirty="0" err="1"/>
              <a:t>Ченстохов</a:t>
            </a:r>
            <a:r>
              <a:rPr lang="ru-RU" dirty="0"/>
              <a:t>. На жаль, доля і </a:t>
            </a:r>
            <a:r>
              <a:rPr lang="ru-RU" dirty="0" err="1"/>
              <a:t>місце</a:t>
            </a:r>
            <a:r>
              <a:rPr lang="ru-RU" dirty="0"/>
              <a:t> </a:t>
            </a:r>
            <a:r>
              <a:rPr lang="ru-RU" dirty="0" err="1"/>
              <a:t>перебування</a:t>
            </a:r>
            <a:r>
              <a:rPr lang="ru-RU" dirty="0"/>
              <a:t> </a:t>
            </a:r>
            <a:r>
              <a:rPr lang="ru-RU" dirty="0" err="1"/>
              <a:t>документації</a:t>
            </a:r>
            <a:r>
              <a:rPr lang="ru-RU" dirty="0"/>
              <a:t> та </a:t>
            </a:r>
            <a:r>
              <a:rPr lang="ru-RU" dirty="0" err="1"/>
              <a:t>архіву</a:t>
            </a:r>
            <a:r>
              <a:rPr lang="ru-RU" dirty="0"/>
              <a:t> </a:t>
            </a:r>
            <a:r>
              <a:rPr lang="ru-RU" dirty="0" err="1"/>
              <a:t>Держбанку</a:t>
            </a:r>
            <a:r>
              <a:rPr lang="ru-RU" dirty="0"/>
              <a:t> </a:t>
            </a:r>
            <a:r>
              <a:rPr lang="ru-RU" dirty="0" err="1"/>
              <a:t>невідома</a:t>
            </a:r>
            <a:r>
              <a:rPr lang="ru-RU" dirty="0"/>
              <a:t>. Все </a:t>
            </a:r>
            <a:r>
              <a:rPr lang="ru-RU" dirty="0" err="1"/>
              <a:t>вивезено</a:t>
            </a:r>
            <a:r>
              <a:rPr lang="ru-RU" dirty="0"/>
              <a:t> </a:t>
            </a:r>
            <a:r>
              <a:rPr lang="ru-RU" dirty="0" err="1"/>
              <a:t>німцями</a:t>
            </a:r>
            <a:r>
              <a:rPr lang="ru-RU" dirty="0"/>
              <a:t> у </a:t>
            </a:r>
            <a:r>
              <a:rPr lang="ru-RU" dirty="0" err="1"/>
              <a:t>серпні</a:t>
            </a:r>
            <a:r>
              <a:rPr lang="ru-RU" dirty="0"/>
              <a:t> 1944 року.</a:t>
            </a:r>
            <a:endParaRPr lang="uk-UA" dirty="0"/>
          </a:p>
          <a:p>
            <a:pPr fontAlgn="base"/>
            <a:r>
              <a:rPr lang="ru-RU" dirty="0" err="1" smtClean="0"/>
              <a:t>Створення</a:t>
            </a:r>
            <a:r>
              <a:rPr lang="ru-RU" dirty="0" smtClean="0"/>
              <a:t> </a:t>
            </a:r>
            <a:r>
              <a:rPr lang="ru-RU" dirty="0" err="1"/>
              <a:t>Національного</a:t>
            </a:r>
            <a:r>
              <a:rPr lang="ru-RU" dirty="0"/>
              <a:t> банку </a:t>
            </a:r>
            <a:r>
              <a:rPr lang="ru-RU" dirty="0" err="1"/>
              <a:t>України</a:t>
            </a:r>
            <a:r>
              <a:rPr lang="ru-RU" dirty="0"/>
              <a:t> стало </a:t>
            </a:r>
            <a:r>
              <a:rPr lang="ru-RU" dirty="0" err="1"/>
              <a:t>можливим</a:t>
            </a:r>
            <a:r>
              <a:rPr lang="ru-RU" dirty="0"/>
              <a:t> </a:t>
            </a:r>
            <a:r>
              <a:rPr lang="ru-RU" dirty="0" err="1"/>
              <a:t>після</a:t>
            </a:r>
            <a:r>
              <a:rPr lang="ru-RU" dirty="0"/>
              <a:t> </a:t>
            </a:r>
            <a:r>
              <a:rPr lang="ru-RU" dirty="0" err="1"/>
              <a:t>проголошення</a:t>
            </a:r>
            <a:r>
              <a:rPr lang="ru-RU" dirty="0"/>
              <a:t> державного </a:t>
            </a:r>
            <a:r>
              <a:rPr lang="ru-RU" dirty="0" err="1"/>
              <a:t>суверенітету</a:t>
            </a:r>
            <a:r>
              <a:rPr lang="ru-RU" dirty="0"/>
              <a:t> </a:t>
            </a:r>
            <a:r>
              <a:rPr lang="ru-RU" dirty="0" err="1"/>
              <a:t>України</a:t>
            </a:r>
            <a:r>
              <a:rPr lang="ru-RU" dirty="0"/>
              <a:t> 16 </a:t>
            </a:r>
            <a:r>
              <a:rPr lang="ru-RU" dirty="0" err="1"/>
              <a:t>липня</a:t>
            </a:r>
            <a:r>
              <a:rPr lang="ru-RU" dirty="0"/>
              <a:t> 1990 року. Правовою основою став Закон "Про банки і </a:t>
            </a:r>
            <a:r>
              <a:rPr lang="ru-RU" dirty="0" err="1"/>
              <a:t>банківську</a:t>
            </a:r>
            <a:r>
              <a:rPr lang="ru-RU" dirty="0"/>
              <a:t> </a:t>
            </a:r>
            <a:r>
              <a:rPr lang="ru-RU" dirty="0" err="1"/>
              <a:t>діяльність</a:t>
            </a:r>
            <a:r>
              <a:rPr lang="ru-RU" dirty="0"/>
              <a:t>", </a:t>
            </a:r>
            <a:r>
              <a:rPr lang="ru-RU" dirty="0" err="1"/>
              <a:t>ухвалений</a:t>
            </a:r>
            <a:r>
              <a:rPr lang="ru-RU" dirty="0"/>
              <a:t> Верховною Радою </a:t>
            </a:r>
            <a:r>
              <a:rPr lang="ru-RU" dirty="0" err="1"/>
              <a:t>України</a:t>
            </a:r>
            <a:r>
              <a:rPr lang="ru-RU" dirty="0"/>
              <a:t> 20 </a:t>
            </a:r>
            <a:r>
              <a:rPr lang="ru-RU" dirty="0" err="1"/>
              <a:t>березня</a:t>
            </a:r>
            <a:r>
              <a:rPr lang="ru-RU" dirty="0"/>
              <a:t> 1991 року, за </a:t>
            </a:r>
            <a:r>
              <a:rPr lang="ru-RU" dirty="0" err="1"/>
              <a:t>яким</a:t>
            </a:r>
            <a:r>
              <a:rPr lang="ru-RU" dirty="0"/>
              <a:t> </a:t>
            </a:r>
            <a:r>
              <a:rPr lang="ru-RU" dirty="0" err="1"/>
              <a:t>Українська</a:t>
            </a:r>
            <a:r>
              <a:rPr lang="ru-RU" dirty="0"/>
              <a:t> </a:t>
            </a:r>
            <a:r>
              <a:rPr lang="ru-RU" dirty="0" err="1"/>
              <a:t>республіканська</a:t>
            </a:r>
            <a:r>
              <a:rPr lang="ru-RU" dirty="0"/>
              <a:t> контора </a:t>
            </a:r>
            <a:r>
              <a:rPr lang="ru-RU" dirty="0" err="1"/>
              <a:t>Держбанку</a:t>
            </a:r>
            <a:r>
              <a:rPr lang="ru-RU" dirty="0"/>
              <a:t> СРСР </a:t>
            </a:r>
            <a:r>
              <a:rPr lang="ru-RU" dirty="0" err="1"/>
              <a:t>перетворювалася</a:t>
            </a:r>
            <a:r>
              <a:rPr lang="ru-RU" dirty="0"/>
              <a:t> на </a:t>
            </a:r>
            <a:r>
              <a:rPr lang="ru-RU" dirty="0" err="1"/>
              <a:t>Національний</a:t>
            </a:r>
            <a:r>
              <a:rPr lang="ru-RU" dirty="0"/>
              <a:t> банк </a:t>
            </a:r>
            <a:r>
              <a:rPr lang="ru-RU" dirty="0" err="1"/>
              <a:t>України</a:t>
            </a:r>
            <a:r>
              <a:rPr lang="ru-RU" dirty="0"/>
              <a:t> </a:t>
            </a:r>
            <a:r>
              <a:rPr lang="ru-RU" dirty="0" err="1"/>
              <a:t>зі</a:t>
            </a:r>
            <a:r>
              <a:rPr lang="ru-RU" dirty="0"/>
              <a:t> статусом центрального </a:t>
            </a:r>
            <a:r>
              <a:rPr lang="ru-RU" dirty="0" err="1"/>
              <a:t>емісійного</a:t>
            </a:r>
            <a:r>
              <a:rPr lang="ru-RU" dirty="0"/>
              <a:t> банку </a:t>
            </a:r>
            <a:r>
              <a:rPr lang="ru-RU" dirty="0" err="1"/>
              <a:t>держави</a:t>
            </a:r>
            <a:r>
              <a:rPr lang="ru-RU" dirty="0"/>
              <a:t>.</a:t>
            </a:r>
          </a:p>
          <a:p>
            <a:pPr fontAlgn="base"/>
            <a:r>
              <a:rPr lang="ru-RU" dirty="0"/>
              <a:t>   </a:t>
            </a:r>
            <a:r>
              <a:rPr lang="ru-RU" dirty="0" err="1"/>
              <a:t>Цей</a:t>
            </a:r>
            <a:r>
              <a:rPr lang="ru-RU" dirty="0"/>
              <a:t> документ </a:t>
            </a:r>
            <a:r>
              <a:rPr lang="ru-RU" dirty="0" err="1"/>
              <a:t>також</a:t>
            </a:r>
            <a:r>
              <a:rPr lang="ru-RU" dirty="0"/>
              <a:t> </a:t>
            </a:r>
            <a:r>
              <a:rPr lang="ru-RU" dirty="0" err="1"/>
              <a:t>проголошував</a:t>
            </a:r>
            <a:r>
              <a:rPr lang="ru-RU" dirty="0"/>
              <a:t> </a:t>
            </a:r>
            <a:r>
              <a:rPr lang="ru-RU" dirty="0" err="1"/>
              <a:t>створення</a:t>
            </a:r>
            <a:r>
              <a:rPr lang="ru-RU" dirty="0"/>
              <a:t> </a:t>
            </a:r>
            <a:r>
              <a:rPr lang="ru-RU" dirty="0" err="1"/>
              <a:t>самостійної</a:t>
            </a:r>
            <a:r>
              <a:rPr lang="ru-RU" dirty="0"/>
              <a:t> </a:t>
            </a:r>
            <a:r>
              <a:rPr lang="ru-RU" dirty="0" err="1"/>
              <a:t>дворівневої</a:t>
            </a:r>
            <a:r>
              <a:rPr lang="ru-RU" dirty="0"/>
              <a:t> </a:t>
            </a:r>
            <a:r>
              <a:rPr lang="ru-RU" dirty="0" err="1"/>
              <a:t>банківської</a:t>
            </a:r>
            <a:r>
              <a:rPr lang="ru-RU" dirty="0"/>
              <a:t> </a:t>
            </a:r>
            <a:r>
              <a:rPr lang="ru-RU" dirty="0" err="1"/>
              <a:t>системи</a:t>
            </a:r>
            <a:r>
              <a:rPr lang="ru-RU" dirty="0"/>
              <a:t> </a:t>
            </a:r>
            <a:r>
              <a:rPr lang="ru-RU" dirty="0" err="1"/>
              <a:t>України</a:t>
            </a:r>
            <a:r>
              <a:rPr lang="ru-RU" dirty="0"/>
              <a:t> </a:t>
            </a:r>
            <a:r>
              <a:rPr lang="ru-RU" dirty="0" err="1"/>
              <a:t>ринкового</a:t>
            </a:r>
            <a:r>
              <a:rPr lang="ru-RU" dirty="0"/>
              <a:t> типу, у </a:t>
            </a:r>
            <a:r>
              <a:rPr lang="ru-RU" dirty="0" err="1"/>
              <a:t>якій</a:t>
            </a:r>
            <a:r>
              <a:rPr lang="ru-RU" dirty="0"/>
              <a:t> першим </a:t>
            </a:r>
            <a:r>
              <a:rPr lang="ru-RU" dirty="0" err="1"/>
              <a:t>рівнем</a:t>
            </a:r>
            <a:r>
              <a:rPr lang="ru-RU" dirty="0"/>
              <a:t> є НБУ, а другим – </a:t>
            </a:r>
            <a:r>
              <a:rPr lang="ru-RU" dirty="0" err="1"/>
              <a:t>інші</a:t>
            </a:r>
            <a:r>
              <a:rPr lang="ru-RU" dirty="0"/>
              <a:t> банки</a:t>
            </a:r>
            <a:r>
              <a:rPr lang="ru-RU" dirty="0" smtClean="0"/>
              <a:t>.</a:t>
            </a:r>
          </a:p>
          <a:p>
            <a:pPr fontAlgn="base"/>
            <a:r>
              <a:rPr lang="ru-RU" dirty="0" err="1"/>
              <a:t>Із</a:t>
            </a:r>
            <a:r>
              <a:rPr lang="ru-RU" dirty="0"/>
              <a:t> </a:t>
            </a:r>
            <a:r>
              <a:rPr lang="ru-RU" dirty="0" err="1"/>
              <a:t>здобуттям</a:t>
            </a:r>
            <a:r>
              <a:rPr lang="ru-RU" dirty="0"/>
              <a:t> </a:t>
            </a:r>
            <a:r>
              <a:rPr lang="ru-RU" dirty="0" err="1"/>
              <a:t>Україною</a:t>
            </a:r>
            <a:r>
              <a:rPr lang="ru-RU" dirty="0"/>
              <a:t> </a:t>
            </a:r>
            <a:r>
              <a:rPr lang="ru-RU" dirty="0" err="1"/>
              <a:t>незалежності</a:t>
            </a:r>
            <a:r>
              <a:rPr lang="ru-RU" dirty="0"/>
              <a:t> </a:t>
            </a:r>
            <a:r>
              <a:rPr lang="ru-RU" dirty="0" err="1"/>
              <a:t>надзвичайно</a:t>
            </a:r>
            <a:r>
              <a:rPr lang="ru-RU" dirty="0"/>
              <a:t> </a:t>
            </a:r>
            <a:r>
              <a:rPr lang="ru-RU" dirty="0" err="1"/>
              <a:t>важливим</a:t>
            </a:r>
            <a:r>
              <a:rPr lang="ru-RU" dirty="0"/>
              <a:t> </a:t>
            </a:r>
            <a:r>
              <a:rPr lang="ru-RU" dirty="0" err="1"/>
              <a:t>було</a:t>
            </a:r>
            <a:r>
              <a:rPr lang="ru-RU" dirty="0"/>
              <a:t> </a:t>
            </a:r>
            <a:r>
              <a:rPr lang="ru-RU" dirty="0" err="1"/>
              <a:t>створення</a:t>
            </a:r>
            <a:r>
              <a:rPr lang="ru-RU" dirty="0"/>
              <a:t> </a:t>
            </a:r>
            <a:r>
              <a:rPr lang="ru-RU" dirty="0" err="1"/>
              <a:t>національної</a:t>
            </a:r>
            <a:r>
              <a:rPr lang="ru-RU" dirty="0"/>
              <a:t> </a:t>
            </a:r>
            <a:r>
              <a:rPr lang="ru-RU" dirty="0" err="1"/>
              <a:t>грошової</a:t>
            </a:r>
            <a:r>
              <a:rPr lang="ru-RU" dirty="0"/>
              <a:t> </a:t>
            </a:r>
            <a:r>
              <a:rPr lang="ru-RU" dirty="0" err="1"/>
              <a:t>системи</a:t>
            </a:r>
            <a:r>
              <a:rPr lang="ru-RU" dirty="0"/>
              <a:t>. Уже 10 </a:t>
            </a:r>
            <a:r>
              <a:rPr lang="ru-RU" dirty="0" err="1"/>
              <a:t>січня</a:t>
            </a:r>
            <a:r>
              <a:rPr lang="ru-RU" dirty="0"/>
              <a:t> 1992 року </a:t>
            </a:r>
            <a:r>
              <a:rPr lang="ru-RU" dirty="0" err="1"/>
              <a:t>Національний</a:t>
            </a:r>
            <a:r>
              <a:rPr lang="ru-RU" dirty="0"/>
              <a:t> банк </a:t>
            </a:r>
            <a:r>
              <a:rPr lang="ru-RU" dirty="0" err="1"/>
              <a:t>ввів</a:t>
            </a:r>
            <a:r>
              <a:rPr lang="ru-RU" dirty="0"/>
              <a:t> в </a:t>
            </a:r>
            <a:r>
              <a:rPr lang="ru-RU" dirty="0" err="1"/>
              <a:t>обіг</a:t>
            </a:r>
            <a:r>
              <a:rPr lang="ru-RU" dirty="0"/>
              <a:t> </a:t>
            </a:r>
            <a:r>
              <a:rPr lang="ru-RU" dirty="0" err="1"/>
              <a:t>купони</a:t>
            </a:r>
            <a:r>
              <a:rPr lang="ru-RU" dirty="0"/>
              <a:t> </a:t>
            </a:r>
            <a:r>
              <a:rPr lang="ru-RU" dirty="0" err="1"/>
              <a:t>багаторазового</a:t>
            </a:r>
            <a:r>
              <a:rPr lang="ru-RU" dirty="0"/>
              <a:t> </a:t>
            </a:r>
            <a:r>
              <a:rPr lang="ru-RU" dirty="0" err="1"/>
              <a:t>використання</a:t>
            </a:r>
            <a:r>
              <a:rPr lang="ru-RU" dirty="0"/>
              <a:t>. </a:t>
            </a:r>
            <a:r>
              <a:rPr lang="ru-RU" dirty="0" err="1"/>
              <a:t>Правову</a:t>
            </a:r>
            <a:r>
              <a:rPr lang="ru-RU" dirty="0"/>
              <a:t> </a:t>
            </a:r>
            <a:r>
              <a:rPr lang="ru-RU" dirty="0" err="1"/>
              <a:t>підтримку</a:t>
            </a:r>
            <a:r>
              <a:rPr lang="ru-RU" dirty="0"/>
              <a:t> </a:t>
            </a:r>
            <a:r>
              <a:rPr lang="ru-RU" dirty="0" err="1"/>
              <a:t>купонокарбованці</a:t>
            </a:r>
            <a:r>
              <a:rPr lang="ru-RU" dirty="0"/>
              <a:t> </a:t>
            </a:r>
            <a:r>
              <a:rPr lang="ru-RU" dirty="0" err="1"/>
              <a:t>отримали</a:t>
            </a:r>
            <a:r>
              <a:rPr lang="ru-RU" dirty="0"/>
              <a:t> 20 </a:t>
            </a:r>
            <a:r>
              <a:rPr lang="ru-RU" dirty="0" err="1"/>
              <a:t>березня</a:t>
            </a:r>
            <a:r>
              <a:rPr lang="ru-RU" dirty="0"/>
              <a:t> 1991 року з </a:t>
            </a:r>
            <a:r>
              <a:rPr lang="ru-RU" dirty="0" err="1"/>
              <a:t>прийняттям</a:t>
            </a:r>
            <a:r>
              <a:rPr lang="ru-RU" dirty="0"/>
              <a:t> Закону </a:t>
            </a:r>
            <a:r>
              <a:rPr lang="ru-RU" dirty="0" err="1"/>
              <a:t>України</a:t>
            </a:r>
            <a:r>
              <a:rPr lang="ru-RU" dirty="0"/>
              <a:t> "Про банки і </a:t>
            </a:r>
            <a:r>
              <a:rPr lang="ru-RU" dirty="0" err="1"/>
              <a:t>банківську</a:t>
            </a:r>
            <a:r>
              <a:rPr lang="ru-RU" dirty="0"/>
              <a:t> </a:t>
            </a:r>
            <a:r>
              <a:rPr lang="ru-RU" dirty="0" err="1"/>
              <a:t>діяльність</a:t>
            </a:r>
            <a:r>
              <a:rPr lang="ru-RU" dirty="0"/>
              <a:t>".</a:t>
            </a:r>
          </a:p>
          <a:p>
            <a:pPr fontAlgn="base"/>
            <a:r>
              <a:rPr lang="ru-RU" dirty="0"/>
              <a:t> </a:t>
            </a:r>
            <a:r>
              <a:rPr lang="ru-RU" dirty="0" err="1"/>
              <a:t>Деякий</a:t>
            </a:r>
            <a:r>
              <a:rPr lang="ru-RU" dirty="0"/>
              <a:t> час </a:t>
            </a:r>
            <a:r>
              <a:rPr lang="ru-RU" dirty="0" err="1"/>
              <a:t>одночасно</a:t>
            </a:r>
            <a:r>
              <a:rPr lang="ru-RU" dirty="0"/>
              <a:t> в </a:t>
            </a:r>
            <a:r>
              <a:rPr lang="ru-RU" dirty="0" err="1"/>
              <a:t>обігу</a:t>
            </a:r>
            <a:r>
              <a:rPr lang="ru-RU" dirty="0"/>
              <a:t> </a:t>
            </a:r>
            <a:r>
              <a:rPr lang="ru-RU" dirty="0" err="1"/>
              <a:t>перебували</a:t>
            </a:r>
            <a:r>
              <a:rPr lang="ru-RU" dirty="0"/>
              <a:t> і </a:t>
            </a:r>
            <a:r>
              <a:rPr lang="ru-RU" dirty="0" err="1"/>
              <a:t>рублі</a:t>
            </a:r>
            <a:r>
              <a:rPr lang="ru-RU" dirty="0"/>
              <a:t>, і </a:t>
            </a:r>
            <a:r>
              <a:rPr lang="ru-RU" dirty="0" err="1"/>
              <a:t>купонокарбованці</a:t>
            </a:r>
            <a:r>
              <a:rPr lang="ru-RU" dirty="0"/>
              <a:t>. А з 12 листопада 1992 року </a:t>
            </a:r>
            <a:r>
              <a:rPr lang="ru-RU" dirty="0" err="1"/>
              <a:t>єдиним</a:t>
            </a:r>
            <a:r>
              <a:rPr lang="ru-RU" dirty="0"/>
              <a:t> </a:t>
            </a:r>
            <a:r>
              <a:rPr lang="ru-RU" dirty="0" err="1"/>
              <a:t>засобом</a:t>
            </a:r>
            <a:r>
              <a:rPr lang="ru-RU" dirty="0"/>
              <a:t> платежу </a:t>
            </a:r>
            <a:r>
              <a:rPr lang="ru-RU" dirty="0" err="1"/>
              <a:t>України</a:t>
            </a:r>
            <a:r>
              <a:rPr lang="ru-RU" dirty="0"/>
              <a:t> у </a:t>
            </a:r>
            <a:r>
              <a:rPr lang="ru-RU" dirty="0" err="1"/>
              <a:t>готівковому</a:t>
            </a:r>
            <a:r>
              <a:rPr lang="ru-RU" dirty="0"/>
              <a:t> і </a:t>
            </a:r>
            <a:r>
              <a:rPr lang="ru-RU" dirty="0" err="1"/>
              <a:t>безготівковому</a:t>
            </a:r>
            <a:r>
              <a:rPr lang="ru-RU" dirty="0"/>
              <a:t> </a:t>
            </a:r>
            <a:r>
              <a:rPr lang="ru-RU" dirty="0" err="1"/>
              <a:t>обігу</a:t>
            </a:r>
            <a:r>
              <a:rPr lang="ru-RU" dirty="0"/>
              <a:t> став </a:t>
            </a:r>
            <a:r>
              <a:rPr lang="ru-RU" dirty="0" err="1"/>
              <a:t>український</a:t>
            </a:r>
            <a:r>
              <a:rPr lang="ru-RU" dirty="0"/>
              <a:t> </a:t>
            </a:r>
            <a:r>
              <a:rPr lang="ru-RU" dirty="0" err="1"/>
              <a:t>карбованець</a:t>
            </a:r>
            <a:r>
              <a:rPr lang="ru-RU" dirty="0" smtClean="0"/>
              <a:t>.</a:t>
            </a:r>
          </a:p>
          <a:p>
            <a:endParaRPr lang="uk-UA" dirty="0"/>
          </a:p>
        </p:txBody>
      </p:sp>
    </p:spTree>
    <p:extLst>
      <p:ext uri="{BB962C8B-B14F-4D97-AF65-F5344CB8AC3E}">
        <p14:creationId xmlns:p14="http://schemas.microsoft.com/office/powerpoint/2010/main" val="18438064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6656" y="350520"/>
            <a:ext cx="10753725" cy="5654040"/>
          </a:xfrm>
        </p:spPr>
        <p:txBody>
          <a:bodyPr/>
          <a:lstStyle/>
          <a:p>
            <a:r>
              <a:rPr lang="uk-UA" dirty="0" smtClean="0"/>
              <a:t>Укладено за:</a:t>
            </a:r>
          </a:p>
          <a:p>
            <a:r>
              <a:rPr lang="uk-UA" dirty="0" smtClean="0"/>
              <a:t>1. </a:t>
            </a:r>
            <a:r>
              <a:rPr lang="ru-RU" dirty="0" err="1"/>
              <a:t>Історія</a:t>
            </a:r>
            <a:r>
              <a:rPr lang="ru-RU" dirty="0"/>
              <a:t> центрального банку </a:t>
            </a:r>
            <a:r>
              <a:rPr lang="ru-RU" dirty="0" err="1" smtClean="0"/>
              <a:t>України</a:t>
            </a:r>
            <a:r>
              <a:rPr lang="ru-RU" dirty="0" smtClean="0"/>
              <a:t>. </a:t>
            </a:r>
            <a:r>
              <a:rPr lang="en-US" dirty="0" smtClean="0"/>
              <a:t>URL</a:t>
            </a:r>
            <a:r>
              <a:rPr lang="uk-UA" dirty="0" smtClean="0"/>
              <a:t>: </a:t>
            </a:r>
            <a:r>
              <a:rPr lang="en-US" dirty="0">
                <a:hlinkClick r:id="rId2"/>
              </a:rPr>
              <a:t>https://</a:t>
            </a:r>
            <a:r>
              <a:rPr lang="en-US" dirty="0" smtClean="0">
                <a:hlinkClick r:id="rId2"/>
              </a:rPr>
              <a:t>bank.gov.ua/ua/about/nbu-history</a:t>
            </a:r>
            <a:endParaRPr lang="uk-UA" dirty="0" smtClean="0"/>
          </a:p>
          <a:p>
            <a:r>
              <a:rPr lang="uk-UA" dirty="0" smtClean="0"/>
              <a:t>2. </a:t>
            </a:r>
            <a:r>
              <a:rPr lang="ru-RU" dirty="0"/>
              <a:t>Рада </a:t>
            </a:r>
            <a:r>
              <a:rPr lang="ru-RU" dirty="0" err="1"/>
              <a:t>Національного</a:t>
            </a:r>
            <a:r>
              <a:rPr lang="ru-RU" dirty="0"/>
              <a:t> </a:t>
            </a:r>
            <a:r>
              <a:rPr lang="ru-RU" dirty="0" smtClean="0"/>
              <a:t>банку. </a:t>
            </a:r>
            <a:r>
              <a:rPr lang="en-US" dirty="0"/>
              <a:t>URL</a:t>
            </a:r>
            <a:r>
              <a:rPr lang="uk-UA" dirty="0" smtClean="0"/>
              <a:t>: </a:t>
            </a:r>
            <a:r>
              <a:rPr lang="en-US" dirty="0">
                <a:hlinkClick r:id="rId3"/>
              </a:rPr>
              <a:t>https://</a:t>
            </a:r>
            <a:r>
              <a:rPr lang="en-US" dirty="0" smtClean="0">
                <a:hlinkClick r:id="rId3"/>
              </a:rPr>
              <a:t>bank.gov.ua/ua/about/council</a:t>
            </a:r>
            <a:endParaRPr lang="uk-UA" dirty="0" smtClean="0"/>
          </a:p>
          <a:p>
            <a:r>
              <a:rPr lang="uk-UA" dirty="0" smtClean="0"/>
              <a:t>3. </a:t>
            </a:r>
            <a:r>
              <a:rPr lang="ru-RU" dirty="0" err="1"/>
              <a:t>Загальна</a:t>
            </a:r>
            <a:r>
              <a:rPr lang="ru-RU" dirty="0"/>
              <a:t> структура </a:t>
            </a:r>
            <a:r>
              <a:rPr lang="ru-RU" dirty="0" err="1"/>
              <a:t>Національного</a:t>
            </a:r>
            <a:r>
              <a:rPr lang="ru-RU" dirty="0"/>
              <a:t> </a:t>
            </a:r>
            <a:r>
              <a:rPr lang="ru-RU" dirty="0" smtClean="0"/>
              <a:t>банку </a:t>
            </a:r>
            <a:r>
              <a:rPr lang="en-US" dirty="0"/>
              <a:t>URL</a:t>
            </a:r>
            <a:r>
              <a:rPr lang="uk-UA" dirty="0" smtClean="0"/>
              <a:t>: </a:t>
            </a:r>
            <a:r>
              <a:rPr lang="en-US" dirty="0">
                <a:hlinkClick r:id="rId4"/>
              </a:rPr>
              <a:t>https://</a:t>
            </a:r>
            <a:r>
              <a:rPr lang="en-US" dirty="0" smtClean="0">
                <a:hlinkClick r:id="rId4"/>
              </a:rPr>
              <a:t>bank.gov.ua/ua/about/structure#orgchart</a:t>
            </a:r>
            <a:endParaRPr lang="uk-UA" dirty="0" smtClean="0"/>
          </a:p>
          <a:p>
            <a:r>
              <a:rPr lang="uk-UA" dirty="0" smtClean="0"/>
              <a:t>4. </a:t>
            </a:r>
            <a:r>
              <a:rPr lang="ru-RU" dirty="0" err="1"/>
              <a:t>Співпраця</a:t>
            </a:r>
            <a:r>
              <a:rPr lang="ru-RU" dirty="0"/>
              <a:t> з </a:t>
            </a:r>
            <a:r>
              <a:rPr lang="ru-RU" dirty="0" err="1"/>
              <a:t>міжнародними</a:t>
            </a:r>
            <a:r>
              <a:rPr lang="ru-RU" dirty="0"/>
              <a:t> </a:t>
            </a:r>
            <a:r>
              <a:rPr lang="ru-RU" dirty="0" err="1"/>
              <a:t>фінансовими</a:t>
            </a:r>
            <a:r>
              <a:rPr lang="ru-RU" dirty="0"/>
              <a:t> </a:t>
            </a:r>
            <a:r>
              <a:rPr lang="ru-RU" dirty="0" err="1" smtClean="0"/>
              <a:t>організаціями</a:t>
            </a:r>
            <a:r>
              <a:rPr lang="ru-RU" dirty="0" smtClean="0"/>
              <a:t> </a:t>
            </a:r>
            <a:r>
              <a:rPr lang="en-US" dirty="0"/>
              <a:t>URL</a:t>
            </a:r>
            <a:r>
              <a:rPr lang="uk-UA" dirty="0"/>
              <a:t>: </a:t>
            </a:r>
            <a:r>
              <a:rPr lang="en-US" dirty="0">
                <a:hlinkClick r:id="rId5"/>
              </a:rPr>
              <a:t>https://</a:t>
            </a:r>
            <a:r>
              <a:rPr lang="en-US" dirty="0" smtClean="0">
                <a:hlinkClick r:id="rId5"/>
              </a:rPr>
              <a:t>bank.gov.ua/ua/about/international/financial-institutions</a:t>
            </a:r>
            <a:endParaRPr lang="uk-UA" dirty="0" smtClean="0"/>
          </a:p>
          <a:p>
            <a:r>
              <a:rPr lang="uk-UA" dirty="0" smtClean="0"/>
              <a:t>5. </a:t>
            </a:r>
            <a:r>
              <a:rPr lang="ru-RU" dirty="0"/>
              <a:t>ЗАКОН </a:t>
            </a:r>
            <a:r>
              <a:rPr lang="ru-RU" dirty="0" smtClean="0"/>
              <a:t>УКРАЇНИ Про </a:t>
            </a:r>
            <a:r>
              <a:rPr lang="ru-RU" dirty="0" err="1"/>
              <a:t>Національний</a:t>
            </a:r>
            <a:r>
              <a:rPr lang="ru-RU" dirty="0"/>
              <a:t> банк </a:t>
            </a:r>
            <a:r>
              <a:rPr lang="ru-RU" dirty="0" err="1" smtClean="0"/>
              <a:t>України</a:t>
            </a:r>
            <a:r>
              <a:rPr lang="ru-RU" dirty="0" smtClean="0"/>
              <a:t> </a:t>
            </a:r>
            <a:r>
              <a:rPr lang="en-US" dirty="0"/>
              <a:t>URL</a:t>
            </a:r>
            <a:r>
              <a:rPr lang="uk-UA" dirty="0" smtClean="0"/>
              <a:t>: </a:t>
            </a:r>
            <a:r>
              <a:rPr lang="en-US" dirty="0"/>
              <a:t>https://zakon.rada.gov.ua/laws/show/679-14#Text</a:t>
            </a:r>
            <a:endParaRPr lang="ru-RU" dirty="0" smtClean="0"/>
          </a:p>
          <a:p>
            <a:endParaRPr lang="uk-UA" dirty="0"/>
          </a:p>
        </p:txBody>
      </p:sp>
    </p:spTree>
    <p:extLst>
      <p:ext uri="{BB962C8B-B14F-4D97-AF65-F5344CB8AC3E}">
        <p14:creationId xmlns:p14="http://schemas.microsoft.com/office/powerpoint/2010/main" val="37057130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6656" y="350520"/>
            <a:ext cx="10753725" cy="5654040"/>
          </a:xfrm>
        </p:spPr>
        <p:txBody>
          <a:bodyPr/>
          <a:lstStyle/>
          <a:p>
            <a:endParaRPr lang="uk-UA" dirty="0"/>
          </a:p>
        </p:txBody>
      </p:sp>
    </p:spTree>
    <p:extLst>
      <p:ext uri="{BB962C8B-B14F-4D97-AF65-F5344CB8AC3E}">
        <p14:creationId xmlns:p14="http://schemas.microsoft.com/office/powerpoint/2010/main" val="2149057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6656" y="350520"/>
            <a:ext cx="10753725" cy="5654040"/>
          </a:xfrm>
        </p:spPr>
        <p:txBody>
          <a:bodyPr/>
          <a:lstStyle/>
          <a:p>
            <a:r>
              <a:rPr lang="ru-RU" sz="2200" dirty="0" smtClean="0"/>
              <a:t>З 2 по 16 </a:t>
            </a:r>
            <a:r>
              <a:rPr lang="ru-RU" sz="2200" dirty="0" err="1" smtClean="0"/>
              <a:t>вересня</a:t>
            </a:r>
            <a:r>
              <a:rPr lang="ru-RU" sz="2200" dirty="0" smtClean="0"/>
              <a:t> 1996 року в </a:t>
            </a:r>
            <a:r>
              <a:rPr lang="ru-RU" sz="2200" dirty="0" err="1" smtClean="0"/>
              <a:t>Україні</a:t>
            </a:r>
            <a:r>
              <a:rPr lang="ru-RU" sz="2200" dirty="0" smtClean="0"/>
              <a:t> </a:t>
            </a:r>
            <a:r>
              <a:rPr lang="ru-RU" sz="2200" dirty="0" err="1" smtClean="0"/>
              <a:t>відбулася</a:t>
            </a:r>
            <a:r>
              <a:rPr lang="ru-RU" sz="2200" dirty="0" smtClean="0"/>
              <a:t> </a:t>
            </a:r>
            <a:r>
              <a:rPr lang="ru-RU" sz="2200" dirty="0" err="1" smtClean="0"/>
              <a:t>грошова</a:t>
            </a:r>
            <a:r>
              <a:rPr lang="ru-RU" sz="2200" dirty="0" smtClean="0"/>
              <a:t> реформа, у </a:t>
            </a:r>
            <a:r>
              <a:rPr lang="ru-RU" sz="2200" dirty="0" err="1" smtClean="0"/>
              <a:t>наслідок</a:t>
            </a:r>
            <a:r>
              <a:rPr lang="ru-RU" sz="2200" dirty="0" smtClean="0"/>
              <a:t> </a:t>
            </a:r>
            <a:r>
              <a:rPr lang="ru-RU" sz="2200" dirty="0" err="1" smtClean="0"/>
              <a:t>якої</a:t>
            </a:r>
            <a:r>
              <a:rPr lang="ru-RU" sz="2200" dirty="0" smtClean="0"/>
              <a:t> </a:t>
            </a:r>
            <a:r>
              <a:rPr lang="ru-RU" sz="2200" dirty="0" err="1" smtClean="0"/>
              <a:t>національною</a:t>
            </a:r>
            <a:r>
              <a:rPr lang="ru-RU" sz="2200" dirty="0" smtClean="0"/>
              <a:t> валютою стала </a:t>
            </a:r>
            <a:r>
              <a:rPr lang="ru-RU" sz="2200" dirty="0" err="1" smtClean="0"/>
              <a:t>гривня</a:t>
            </a:r>
            <a:r>
              <a:rPr lang="ru-RU" sz="2200" dirty="0" smtClean="0"/>
              <a:t>. </a:t>
            </a:r>
            <a:r>
              <a:rPr lang="ru-RU" sz="2200" dirty="0" err="1" smtClean="0"/>
              <a:t>Національний</a:t>
            </a:r>
            <a:r>
              <a:rPr lang="ru-RU" sz="2200" dirty="0" smtClean="0"/>
              <a:t> банк </a:t>
            </a:r>
            <a:r>
              <a:rPr lang="ru-RU" sz="2200" dirty="0" err="1" smtClean="0"/>
              <a:t>України</a:t>
            </a:r>
            <a:r>
              <a:rPr lang="ru-RU" sz="2200" dirty="0" smtClean="0"/>
              <a:t> </a:t>
            </a:r>
            <a:r>
              <a:rPr lang="ru-RU" sz="2200" dirty="0" err="1" smtClean="0"/>
              <a:t>ввів</a:t>
            </a:r>
            <a:r>
              <a:rPr lang="ru-RU" sz="2200" dirty="0" smtClean="0"/>
              <a:t> </a:t>
            </a:r>
            <a:r>
              <a:rPr lang="ru-RU" sz="2200" dirty="0" err="1" smtClean="0"/>
              <a:t>банкноти</a:t>
            </a:r>
            <a:r>
              <a:rPr lang="ru-RU" sz="2200" dirty="0" smtClean="0"/>
              <a:t> </a:t>
            </a:r>
            <a:r>
              <a:rPr lang="ru-RU" sz="2200" dirty="0" err="1" smtClean="0"/>
              <a:t>номіналом</a:t>
            </a:r>
            <a:r>
              <a:rPr lang="ru-RU" sz="2200" dirty="0" smtClean="0"/>
              <a:t> 1, 2, 5, 10, 20, 50 і 100 </a:t>
            </a:r>
            <a:r>
              <a:rPr lang="ru-RU" sz="2200" dirty="0" err="1" smtClean="0"/>
              <a:t>гривень</a:t>
            </a:r>
            <a:r>
              <a:rPr lang="ru-RU" sz="2200" dirty="0" smtClean="0"/>
              <a:t>.</a:t>
            </a:r>
          </a:p>
          <a:p>
            <a:endParaRPr lang="uk-UA" dirty="0"/>
          </a:p>
        </p:txBody>
      </p:sp>
      <p:pic>
        <p:nvPicPr>
          <p:cNvPr id="2" name="Рисунок 1"/>
          <p:cNvPicPr>
            <a:picLocks noChangeAspect="1"/>
          </p:cNvPicPr>
          <p:nvPr/>
        </p:nvPicPr>
        <p:blipFill>
          <a:blip r:embed="rId2"/>
          <a:stretch>
            <a:fillRect/>
          </a:stretch>
        </p:blipFill>
        <p:spPr>
          <a:xfrm>
            <a:off x="5732060" y="1211221"/>
            <a:ext cx="6459940" cy="3468614"/>
          </a:xfrm>
          <a:prstGeom prst="rect">
            <a:avLst/>
          </a:prstGeom>
        </p:spPr>
      </p:pic>
      <p:sp>
        <p:nvSpPr>
          <p:cNvPr id="4" name="Прямоугольник 3"/>
          <p:cNvSpPr/>
          <p:nvPr/>
        </p:nvSpPr>
        <p:spPr>
          <a:xfrm>
            <a:off x="676656" y="1360266"/>
            <a:ext cx="5055404" cy="3548151"/>
          </a:xfrm>
          <a:prstGeom prst="rect">
            <a:avLst/>
          </a:prstGeom>
        </p:spPr>
        <p:txBody>
          <a:bodyPr wrap="square">
            <a:spAutoFit/>
          </a:bodyPr>
          <a:lstStyle/>
          <a:p>
            <a:pPr marL="91440" indent="-91440">
              <a:lnSpc>
                <a:spcPct val="85000"/>
              </a:lnSpc>
              <a:spcBef>
                <a:spcPts val="1300"/>
              </a:spcBef>
              <a:buFont typeface="Arial" pitchFamily="34" charset="0"/>
              <a:buChar char=" "/>
            </a:pPr>
            <a:r>
              <a:rPr lang="ru-RU" sz="2200" dirty="0" err="1">
                <a:solidFill>
                  <a:schemeClr val="tx1">
                    <a:lumMod val="85000"/>
                    <a:lumOff val="15000"/>
                  </a:schemeClr>
                </a:solidFill>
              </a:rPr>
              <a:t>Ще</a:t>
            </a:r>
            <a:r>
              <a:rPr lang="ru-RU" sz="2200" dirty="0">
                <a:solidFill>
                  <a:schemeClr val="tx1">
                    <a:lumMod val="85000"/>
                    <a:lumOff val="15000"/>
                  </a:schemeClr>
                </a:solidFill>
              </a:rPr>
              <a:t> 1992 року </a:t>
            </a:r>
            <a:r>
              <a:rPr lang="ru-RU" sz="2200" dirty="0" err="1">
                <a:solidFill>
                  <a:schemeClr val="tx1">
                    <a:lumMod val="85000"/>
                    <a:lumOff val="15000"/>
                  </a:schemeClr>
                </a:solidFill>
              </a:rPr>
              <a:t>розпочато</a:t>
            </a:r>
            <a:r>
              <a:rPr lang="ru-RU" sz="2200" dirty="0">
                <a:solidFill>
                  <a:schemeClr val="tx1">
                    <a:lumMod val="85000"/>
                    <a:lumOff val="15000"/>
                  </a:schemeClr>
                </a:solidFill>
              </a:rPr>
              <a:t> роботу над </a:t>
            </a:r>
            <a:r>
              <a:rPr lang="ru-RU" sz="2200" dirty="0" err="1">
                <a:solidFill>
                  <a:schemeClr val="tx1">
                    <a:lumMod val="85000"/>
                    <a:lumOff val="15000"/>
                  </a:schemeClr>
                </a:solidFill>
              </a:rPr>
              <a:t>гривнею</a:t>
            </a:r>
            <a:r>
              <a:rPr lang="ru-RU" sz="2200" dirty="0">
                <a:solidFill>
                  <a:schemeClr val="tx1">
                    <a:lumMod val="85000"/>
                    <a:lumOff val="15000"/>
                  </a:schemeClr>
                </a:solidFill>
              </a:rPr>
              <a:t>. </a:t>
            </a:r>
            <a:r>
              <a:rPr lang="ru-RU" sz="2200" dirty="0" err="1">
                <a:solidFill>
                  <a:schemeClr val="tx1">
                    <a:lumMod val="85000"/>
                    <a:lumOff val="15000"/>
                  </a:schemeClr>
                </a:solidFill>
              </a:rPr>
              <a:t>Перші</a:t>
            </a:r>
            <a:r>
              <a:rPr lang="ru-RU" sz="2200" dirty="0">
                <a:solidFill>
                  <a:schemeClr val="tx1">
                    <a:lumMod val="85000"/>
                    <a:lumOff val="15000"/>
                  </a:schemeClr>
                </a:solidFill>
              </a:rPr>
              <a:t> </a:t>
            </a:r>
            <a:r>
              <a:rPr lang="ru-RU" sz="2200" dirty="0" err="1">
                <a:solidFill>
                  <a:schemeClr val="tx1">
                    <a:lumMod val="85000"/>
                    <a:lumOff val="15000"/>
                  </a:schemeClr>
                </a:solidFill>
              </a:rPr>
              <a:t>банкноти</a:t>
            </a:r>
            <a:r>
              <a:rPr lang="ru-RU" sz="2200" dirty="0">
                <a:solidFill>
                  <a:schemeClr val="tx1">
                    <a:lumMod val="85000"/>
                    <a:lumOff val="15000"/>
                  </a:schemeClr>
                </a:solidFill>
              </a:rPr>
              <a:t> за дизайном </a:t>
            </a:r>
            <a:r>
              <a:rPr lang="ru-RU" sz="2200" dirty="0" err="1">
                <a:solidFill>
                  <a:schemeClr val="tx1">
                    <a:lumMod val="85000"/>
                    <a:lumOff val="15000"/>
                  </a:schemeClr>
                </a:solidFill>
              </a:rPr>
              <a:t>художників</a:t>
            </a:r>
            <a:r>
              <a:rPr lang="ru-RU" sz="2200" dirty="0">
                <a:solidFill>
                  <a:schemeClr val="tx1">
                    <a:lumMod val="85000"/>
                    <a:lumOff val="15000"/>
                  </a:schemeClr>
                </a:solidFill>
              </a:rPr>
              <a:t> Василя </a:t>
            </a:r>
            <a:r>
              <a:rPr lang="ru-RU" sz="2200" dirty="0" err="1">
                <a:solidFill>
                  <a:schemeClr val="tx1">
                    <a:lumMod val="85000"/>
                    <a:lumOff val="15000"/>
                  </a:schemeClr>
                </a:solidFill>
              </a:rPr>
              <a:t>Лопати</a:t>
            </a:r>
            <a:r>
              <a:rPr lang="ru-RU" sz="2200" dirty="0">
                <a:solidFill>
                  <a:schemeClr val="tx1">
                    <a:lumMod val="85000"/>
                    <a:lumOff val="15000"/>
                  </a:schemeClr>
                </a:solidFill>
              </a:rPr>
              <a:t> і Бориса Максимова </a:t>
            </a:r>
            <a:r>
              <a:rPr lang="ru-RU" sz="2200" dirty="0" err="1">
                <a:solidFill>
                  <a:schemeClr val="tx1">
                    <a:lumMod val="85000"/>
                    <a:lumOff val="15000"/>
                  </a:schemeClr>
                </a:solidFill>
              </a:rPr>
              <a:t>надруковані</a:t>
            </a:r>
            <a:r>
              <a:rPr lang="ru-RU" sz="2200" dirty="0">
                <a:solidFill>
                  <a:schemeClr val="tx1">
                    <a:lumMod val="85000"/>
                    <a:lumOff val="15000"/>
                  </a:schemeClr>
                </a:solidFill>
              </a:rPr>
              <a:t> у </a:t>
            </a:r>
            <a:r>
              <a:rPr lang="ru-RU" sz="2200" dirty="0" err="1">
                <a:solidFill>
                  <a:schemeClr val="tx1">
                    <a:lumMod val="85000"/>
                    <a:lumOff val="15000"/>
                  </a:schemeClr>
                </a:solidFill>
              </a:rPr>
              <a:t>Канаді</a:t>
            </a:r>
            <a:r>
              <a:rPr lang="ru-RU" sz="2200" dirty="0">
                <a:solidFill>
                  <a:schemeClr val="tx1">
                    <a:lumMod val="85000"/>
                    <a:lumOff val="15000"/>
                  </a:schemeClr>
                </a:solidFill>
              </a:rPr>
              <a:t> та </a:t>
            </a:r>
            <a:r>
              <a:rPr lang="ru-RU" sz="2200" dirty="0" err="1">
                <a:solidFill>
                  <a:schemeClr val="tx1">
                    <a:lumMod val="85000"/>
                    <a:lumOff val="15000"/>
                  </a:schemeClr>
                </a:solidFill>
              </a:rPr>
              <a:t>Великобританії</a:t>
            </a:r>
            <a:r>
              <a:rPr lang="ru-RU" sz="2200" dirty="0">
                <a:solidFill>
                  <a:schemeClr val="tx1">
                    <a:lumMod val="85000"/>
                    <a:lumOff val="15000"/>
                  </a:schemeClr>
                </a:solidFill>
              </a:rPr>
              <a:t>. Для </a:t>
            </a:r>
            <a:r>
              <a:rPr lang="ru-RU" sz="2200" dirty="0" err="1">
                <a:solidFill>
                  <a:schemeClr val="tx1">
                    <a:lumMod val="85000"/>
                    <a:lumOff val="15000"/>
                  </a:schemeClr>
                </a:solidFill>
              </a:rPr>
              <a:t>назви</a:t>
            </a:r>
            <a:r>
              <a:rPr lang="ru-RU" sz="2200" dirty="0">
                <a:solidFill>
                  <a:schemeClr val="tx1">
                    <a:lumMod val="85000"/>
                    <a:lumOff val="15000"/>
                  </a:schemeClr>
                </a:solidFill>
              </a:rPr>
              <a:t> </a:t>
            </a:r>
            <a:r>
              <a:rPr lang="ru-RU" sz="2200" dirty="0" err="1">
                <a:solidFill>
                  <a:schemeClr val="tx1">
                    <a:lumMod val="85000"/>
                    <a:lumOff val="15000"/>
                  </a:schemeClr>
                </a:solidFill>
              </a:rPr>
              <a:t>розмінної</a:t>
            </a:r>
            <a:r>
              <a:rPr lang="ru-RU" sz="2200" dirty="0">
                <a:solidFill>
                  <a:schemeClr val="tx1">
                    <a:lumMod val="85000"/>
                    <a:lumOff val="15000"/>
                  </a:schemeClr>
                </a:solidFill>
              </a:rPr>
              <a:t> </a:t>
            </a:r>
            <a:r>
              <a:rPr lang="ru-RU" sz="2200" dirty="0" err="1">
                <a:solidFill>
                  <a:schemeClr val="tx1">
                    <a:lumMod val="85000"/>
                    <a:lumOff val="15000"/>
                  </a:schemeClr>
                </a:solidFill>
              </a:rPr>
              <a:t>монети</a:t>
            </a:r>
            <a:r>
              <a:rPr lang="ru-RU" sz="2200" dirty="0">
                <a:solidFill>
                  <a:schemeClr val="tx1">
                    <a:lumMod val="85000"/>
                    <a:lumOff val="15000"/>
                  </a:schemeClr>
                </a:solidFill>
              </a:rPr>
              <a:t> </a:t>
            </a:r>
            <a:r>
              <a:rPr lang="ru-RU" sz="2200" dirty="0" err="1">
                <a:solidFill>
                  <a:schemeClr val="tx1">
                    <a:lumMod val="85000"/>
                    <a:lumOff val="15000"/>
                  </a:schemeClr>
                </a:solidFill>
              </a:rPr>
              <a:t>пропонували</a:t>
            </a:r>
            <a:r>
              <a:rPr lang="ru-RU" sz="2200" dirty="0">
                <a:solidFill>
                  <a:schemeClr val="tx1">
                    <a:lumMod val="85000"/>
                    <a:lumOff val="15000"/>
                  </a:schemeClr>
                </a:solidFill>
              </a:rPr>
              <a:t> </a:t>
            </a:r>
            <a:r>
              <a:rPr lang="ru-RU" sz="2200" dirty="0" err="1">
                <a:solidFill>
                  <a:schemeClr val="tx1">
                    <a:lumMod val="85000"/>
                    <a:lumOff val="15000"/>
                  </a:schemeClr>
                </a:solidFill>
              </a:rPr>
              <a:t>назви</a:t>
            </a:r>
            <a:r>
              <a:rPr lang="ru-RU" sz="2200" dirty="0">
                <a:solidFill>
                  <a:schemeClr val="tx1">
                    <a:lumMod val="85000"/>
                    <a:lumOff val="15000"/>
                  </a:schemeClr>
                </a:solidFill>
              </a:rPr>
              <a:t> "</a:t>
            </a:r>
            <a:r>
              <a:rPr lang="ru-RU" sz="2200" dirty="0" err="1">
                <a:solidFill>
                  <a:schemeClr val="tx1">
                    <a:lumMod val="85000"/>
                    <a:lumOff val="15000"/>
                  </a:schemeClr>
                </a:solidFill>
              </a:rPr>
              <a:t>сотий</a:t>
            </a:r>
            <a:r>
              <a:rPr lang="ru-RU" sz="2200" dirty="0">
                <a:solidFill>
                  <a:schemeClr val="tx1">
                    <a:lumMod val="85000"/>
                    <a:lumOff val="15000"/>
                  </a:schemeClr>
                </a:solidFill>
              </a:rPr>
              <a:t>", "резана", але </a:t>
            </a:r>
            <a:r>
              <a:rPr lang="ru-RU" sz="2200" dirty="0" err="1">
                <a:solidFill>
                  <a:schemeClr val="tx1">
                    <a:lumMod val="85000"/>
                    <a:lumOff val="15000"/>
                  </a:schemeClr>
                </a:solidFill>
              </a:rPr>
              <a:t>зрештою</a:t>
            </a:r>
            <a:r>
              <a:rPr lang="ru-RU" sz="2200" dirty="0">
                <a:solidFill>
                  <a:schemeClr val="tx1">
                    <a:lumMod val="85000"/>
                    <a:lumOff val="15000"/>
                  </a:schemeClr>
                </a:solidFill>
              </a:rPr>
              <a:t>  </a:t>
            </a:r>
            <a:r>
              <a:rPr lang="ru-RU" sz="2200" dirty="0" err="1">
                <a:solidFill>
                  <a:schemeClr val="tx1">
                    <a:lumMod val="85000"/>
                    <a:lumOff val="15000"/>
                  </a:schemeClr>
                </a:solidFill>
              </a:rPr>
              <a:t>надали</a:t>
            </a:r>
            <a:r>
              <a:rPr lang="ru-RU" sz="2200" dirty="0">
                <a:solidFill>
                  <a:schemeClr val="tx1">
                    <a:lumMod val="85000"/>
                    <a:lumOff val="15000"/>
                  </a:schemeClr>
                </a:solidFill>
              </a:rPr>
              <a:t> </a:t>
            </a:r>
            <a:r>
              <a:rPr lang="ru-RU" sz="2200" dirty="0" err="1">
                <a:solidFill>
                  <a:schemeClr val="tx1">
                    <a:lumMod val="85000"/>
                    <a:lumOff val="15000"/>
                  </a:schemeClr>
                </a:solidFill>
              </a:rPr>
              <a:t>перевагу</a:t>
            </a:r>
            <a:r>
              <a:rPr lang="ru-RU" sz="2200" dirty="0">
                <a:solidFill>
                  <a:schemeClr val="tx1">
                    <a:lumMod val="85000"/>
                    <a:lumOff val="15000"/>
                  </a:schemeClr>
                </a:solidFill>
              </a:rPr>
              <a:t> "</a:t>
            </a:r>
            <a:r>
              <a:rPr lang="ru-RU" sz="2200" dirty="0" err="1">
                <a:solidFill>
                  <a:schemeClr val="tx1">
                    <a:lumMod val="85000"/>
                    <a:lumOff val="15000"/>
                  </a:schemeClr>
                </a:solidFill>
              </a:rPr>
              <a:t>копійці</a:t>
            </a:r>
            <a:r>
              <a:rPr lang="ru-RU" sz="2200" dirty="0">
                <a:solidFill>
                  <a:schemeClr val="tx1">
                    <a:lumMod val="85000"/>
                    <a:lumOff val="15000"/>
                  </a:schemeClr>
                </a:solidFill>
              </a:rPr>
              <a:t>". </a:t>
            </a:r>
            <a:r>
              <a:rPr lang="ru-RU" sz="2200" dirty="0" err="1">
                <a:solidFill>
                  <a:schemeClr val="tx1">
                    <a:lumMod val="85000"/>
                    <a:lumOff val="15000"/>
                  </a:schemeClr>
                </a:solidFill>
              </a:rPr>
              <a:t>Спершу</a:t>
            </a:r>
            <a:r>
              <a:rPr lang="ru-RU" sz="2200" dirty="0">
                <a:solidFill>
                  <a:schemeClr val="tx1">
                    <a:lumMod val="85000"/>
                    <a:lumOff val="15000"/>
                  </a:schemeClr>
                </a:solidFill>
              </a:rPr>
              <a:t> вона </a:t>
            </a:r>
            <a:r>
              <a:rPr lang="ru-RU" sz="2200" dirty="0" err="1">
                <a:solidFill>
                  <a:schemeClr val="tx1">
                    <a:lumMod val="85000"/>
                    <a:lumOff val="15000"/>
                  </a:schemeClr>
                </a:solidFill>
              </a:rPr>
              <a:t>карбувалася</a:t>
            </a:r>
            <a:r>
              <a:rPr lang="ru-RU" sz="2200" dirty="0">
                <a:solidFill>
                  <a:schemeClr val="tx1">
                    <a:lumMod val="85000"/>
                    <a:lumOff val="15000"/>
                  </a:schemeClr>
                </a:solidFill>
              </a:rPr>
              <a:t> на </a:t>
            </a:r>
            <a:r>
              <a:rPr lang="ru-RU" sz="2200" dirty="0" err="1">
                <a:solidFill>
                  <a:schemeClr val="tx1">
                    <a:lumMod val="85000"/>
                    <a:lumOff val="15000"/>
                  </a:schemeClr>
                </a:solidFill>
              </a:rPr>
              <a:t>Луганському</a:t>
            </a:r>
            <a:r>
              <a:rPr lang="ru-RU" sz="2200" dirty="0">
                <a:solidFill>
                  <a:schemeClr val="tx1">
                    <a:lumMod val="85000"/>
                    <a:lumOff val="15000"/>
                  </a:schemeClr>
                </a:solidFill>
              </a:rPr>
              <a:t> </a:t>
            </a:r>
            <a:r>
              <a:rPr lang="ru-RU" sz="2200" dirty="0" err="1">
                <a:solidFill>
                  <a:schemeClr val="tx1">
                    <a:lumMod val="85000"/>
                    <a:lumOff val="15000"/>
                  </a:schemeClr>
                </a:solidFill>
              </a:rPr>
              <a:t>верстатобудівному</a:t>
            </a:r>
            <a:r>
              <a:rPr lang="ru-RU" sz="2200" dirty="0">
                <a:solidFill>
                  <a:schemeClr val="tx1">
                    <a:lumMod val="85000"/>
                    <a:lumOff val="15000"/>
                  </a:schemeClr>
                </a:solidFill>
              </a:rPr>
              <a:t> </a:t>
            </a:r>
            <a:r>
              <a:rPr lang="ru-RU" sz="2200" dirty="0" err="1">
                <a:solidFill>
                  <a:schemeClr val="tx1">
                    <a:lumMod val="85000"/>
                    <a:lumOff val="15000"/>
                  </a:schemeClr>
                </a:solidFill>
              </a:rPr>
              <a:t>заводі</a:t>
            </a:r>
            <a:r>
              <a:rPr lang="ru-RU" sz="2200" dirty="0">
                <a:solidFill>
                  <a:schemeClr val="tx1">
                    <a:lumMod val="85000"/>
                    <a:lumOff val="15000"/>
                  </a:schemeClr>
                </a:solidFill>
              </a:rPr>
              <a:t> та </a:t>
            </a:r>
            <a:r>
              <a:rPr lang="ru-RU" sz="2200" dirty="0" err="1">
                <a:solidFill>
                  <a:schemeClr val="tx1">
                    <a:lumMod val="85000"/>
                    <a:lumOff val="15000"/>
                  </a:schemeClr>
                </a:solidFill>
              </a:rPr>
              <a:t>частково</a:t>
            </a:r>
            <a:r>
              <a:rPr lang="ru-RU" sz="2200" dirty="0">
                <a:solidFill>
                  <a:schemeClr val="tx1">
                    <a:lumMod val="85000"/>
                    <a:lumOff val="15000"/>
                  </a:schemeClr>
                </a:solidFill>
              </a:rPr>
              <a:t> на монетному </a:t>
            </a:r>
            <a:r>
              <a:rPr lang="ru-RU" sz="2200" dirty="0" err="1">
                <a:solidFill>
                  <a:schemeClr val="tx1">
                    <a:lumMod val="85000"/>
                    <a:lumOff val="15000"/>
                  </a:schemeClr>
                </a:solidFill>
              </a:rPr>
              <a:t>дворі</a:t>
            </a:r>
            <a:r>
              <a:rPr lang="ru-RU" sz="2200" dirty="0">
                <a:solidFill>
                  <a:schemeClr val="tx1">
                    <a:lumMod val="85000"/>
                    <a:lumOff val="15000"/>
                  </a:schemeClr>
                </a:solidFill>
              </a:rPr>
              <a:t> </a:t>
            </a:r>
            <a:r>
              <a:rPr lang="ru-RU" sz="2200" dirty="0" err="1">
                <a:solidFill>
                  <a:schemeClr val="tx1">
                    <a:lumMod val="85000"/>
                    <a:lumOff val="15000"/>
                  </a:schemeClr>
                </a:solidFill>
              </a:rPr>
              <a:t>Італії</a:t>
            </a:r>
            <a:r>
              <a:rPr lang="ru-RU" sz="2200" dirty="0">
                <a:solidFill>
                  <a:schemeClr val="tx1">
                    <a:lumMod val="85000"/>
                    <a:lumOff val="15000"/>
                  </a:schemeClr>
                </a:solidFill>
              </a:rPr>
              <a:t>. </a:t>
            </a:r>
            <a:r>
              <a:rPr lang="ru-RU" sz="2200" dirty="0" err="1">
                <a:solidFill>
                  <a:schemeClr val="tx1">
                    <a:lumMod val="85000"/>
                    <a:lumOff val="15000"/>
                  </a:schemeClr>
                </a:solidFill>
              </a:rPr>
              <a:t>Випущено</a:t>
            </a:r>
            <a:r>
              <a:rPr lang="ru-RU" sz="2200" dirty="0">
                <a:solidFill>
                  <a:schemeClr val="tx1">
                    <a:lumMod val="85000"/>
                    <a:lumOff val="15000"/>
                  </a:schemeClr>
                </a:solidFill>
              </a:rPr>
              <a:t> </a:t>
            </a:r>
            <a:r>
              <a:rPr lang="ru-RU" sz="2200" dirty="0" err="1">
                <a:solidFill>
                  <a:schemeClr val="tx1">
                    <a:lumMod val="85000"/>
                    <a:lumOff val="15000"/>
                  </a:schemeClr>
                </a:solidFill>
              </a:rPr>
              <a:t>номінали</a:t>
            </a:r>
            <a:r>
              <a:rPr lang="ru-RU" sz="2200" dirty="0">
                <a:solidFill>
                  <a:schemeClr val="tx1">
                    <a:lumMod val="85000"/>
                    <a:lumOff val="15000"/>
                  </a:schemeClr>
                </a:solidFill>
              </a:rPr>
              <a:t> </a:t>
            </a:r>
            <a:r>
              <a:rPr lang="ru-RU" sz="2200" dirty="0" err="1">
                <a:solidFill>
                  <a:schemeClr val="tx1">
                    <a:lumMod val="85000"/>
                    <a:lumOff val="15000"/>
                  </a:schemeClr>
                </a:solidFill>
              </a:rPr>
              <a:t>вартістю</a:t>
            </a:r>
            <a:r>
              <a:rPr lang="ru-RU" sz="2200" dirty="0">
                <a:solidFill>
                  <a:schemeClr val="tx1">
                    <a:lumMod val="85000"/>
                    <a:lumOff val="15000"/>
                  </a:schemeClr>
                </a:solidFill>
              </a:rPr>
              <a:t> 1, 2, 5, 10, 25 і 50 </a:t>
            </a:r>
            <a:r>
              <a:rPr lang="ru-RU" sz="2200" dirty="0" err="1">
                <a:solidFill>
                  <a:schemeClr val="tx1">
                    <a:lumMod val="85000"/>
                    <a:lumOff val="15000"/>
                  </a:schemeClr>
                </a:solidFill>
              </a:rPr>
              <a:t>копійок</a:t>
            </a:r>
            <a:r>
              <a:rPr lang="ru-RU" sz="2200" dirty="0">
                <a:solidFill>
                  <a:schemeClr val="tx1">
                    <a:lumMod val="85000"/>
                    <a:lumOff val="15000"/>
                  </a:schemeClr>
                </a:solidFill>
              </a:rPr>
              <a:t>.</a:t>
            </a:r>
            <a:endParaRPr lang="uk-UA" sz="2200" dirty="0">
              <a:solidFill>
                <a:schemeClr val="tx1">
                  <a:lumMod val="85000"/>
                  <a:lumOff val="15000"/>
                </a:schemeClr>
              </a:solidFill>
            </a:endParaRPr>
          </a:p>
        </p:txBody>
      </p:sp>
      <p:sp>
        <p:nvSpPr>
          <p:cNvPr id="5" name="Прямоугольник 4"/>
          <p:cNvSpPr/>
          <p:nvPr/>
        </p:nvSpPr>
        <p:spPr>
          <a:xfrm>
            <a:off x="676656" y="4863092"/>
            <a:ext cx="10954602" cy="958211"/>
          </a:xfrm>
          <a:prstGeom prst="rect">
            <a:avLst/>
          </a:prstGeom>
        </p:spPr>
        <p:txBody>
          <a:bodyPr wrap="square">
            <a:spAutoFit/>
          </a:bodyPr>
          <a:lstStyle/>
          <a:p>
            <a:pPr marL="91440" indent="-91440">
              <a:lnSpc>
                <a:spcPct val="85000"/>
              </a:lnSpc>
              <a:spcBef>
                <a:spcPts val="1300"/>
              </a:spcBef>
              <a:buFont typeface="Arial" pitchFamily="34" charset="0"/>
              <a:buChar char=" "/>
            </a:pPr>
            <a:r>
              <a:rPr lang="ru-RU" sz="2200" dirty="0">
                <a:solidFill>
                  <a:schemeClr val="tx1">
                    <a:lumMod val="85000"/>
                    <a:lumOff val="15000"/>
                  </a:schemeClr>
                </a:solidFill>
              </a:rPr>
              <a:t>З 1994 року в </a:t>
            </a:r>
            <a:r>
              <a:rPr lang="ru-RU" sz="2200" dirty="0" err="1">
                <a:solidFill>
                  <a:schemeClr val="tx1">
                    <a:lumMod val="85000"/>
                    <a:lumOff val="15000"/>
                  </a:schemeClr>
                </a:solidFill>
              </a:rPr>
              <a:t>Україні</a:t>
            </a:r>
            <a:r>
              <a:rPr lang="ru-RU" sz="2200" dirty="0">
                <a:solidFill>
                  <a:schemeClr val="tx1">
                    <a:lumMod val="85000"/>
                    <a:lumOff val="15000"/>
                  </a:schemeClr>
                </a:solidFill>
              </a:rPr>
              <a:t> </a:t>
            </a:r>
            <a:r>
              <a:rPr lang="ru-RU" sz="2200" dirty="0" err="1">
                <a:solidFill>
                  <a:schemeClr val="tx1">
                    <a:lumMod val="85000"/>
                    <a:lumOff val="15000"/>
                  </a:schemeClr>
                </a:solidFill>
              </a:rPr>
              <a:t>відкрито</a:t>
            </a:r>
            <a:r>
              <a:rPr lang="ru-RU" sz="2200" dirty="0">
                <a:solidFill>
                  <a:schemeClr val="tx1">
                    <a:lumMod val="85000"/>
                    <a:lumOff val="15000"/>
                  </a:schemeClr>
                </a:solidFill>
              </a:rPr>
              <a:t> </a:t>
            </a:r>
            <a:r>
              <a:rPr lang="ru-RU" sz="2200" dirty="0" err="1">
                <a:solidFill>
                  <a:schemeClr val="tx1">
                    <a:lumMod val="85000"/>
                    <a:lumOff val="15000"/>
                  </a:schemeClr>
                </a:solidFill>
              </a:rPr>
              <a:t>Банкнотну</a:t>
            </a:r>
            <a:r>
              <a:rPr lang="ru-RU" sz="2200" dirty="0">
                <a:solidFill>
                  <a:schemeClr val="tx1">
                    <a:lumMod val="85000"/>
                    <a:lumOff val="15000"/>
                  </a:schemeClr>
                </a:solidFill>
              </a:rPr>
              <a:t> фабрику, у </a:t>
            </a:r>
            <a:r>
              <a:rPr lang="ru-RU" sz="2200" dirty="0" err="1">
                <a:solidFill>
                  <a:schemeClr val="tx1">
                    <a:lumMod val="85000"/>
                    <a:lumOff val="15000"/>
                  </a:schemeClr>
                </a:solidFill>
              </a:rPr>
              <a:t>квітні</a:t>
            </a:r>
            <a:r>
              <a:rPr lang="ru-RU" sz="2200" dirty="0">
                <a:solidFill>
                  <a:schemeClr val="tx1">
                    <a:lumMod val="85000"/>
                    <a:lumOff val="15000"/>
                  </a:schemeClr>
                </a:solidFill>
              </a:rPr>
              <a:t> 1998 року засновано </a:t>
            </a:r>
            <a:r>
              <a:rPr lang="ru-RU" sz="2200" dirty="0" err="1">
                <a:solidFill>
                  <a:schemeClr val="tx1">
                    <a:lumMod val="85000"/>
                    <a:lumOff val="15000"/>
                  </a:schemeClr>
                </a:solidFill>
              </a:rPr>
              <a:t>Монетний</a:t>
            </a:r>
            <a:r>
              <a:rPr lang="ru-RU" sz="2200" dirty="0">
                <a:solidFill>
                  <a:schemeClr val="tx1">
                    <a:lumMod val="85000"/>
                    <a:lumOff val="15000"/>
                  </a:schemeClr>
                </a:solidFill>
              </a:rPr>
              <a:t> </a:t>
            </a:r>
            <a:r>
              <a:rPr lang="ru-RU" sz="2200" dirty="0" err="1">
                <a:solidFill>
                  <a:schemeClr val="tx1">
                    <a:lumMod val="85000"/>
                    <a:lumOff val="15000"/>
                  </a:schemeClr>
                </a:solidFill>
              </a:rPr>
              <a:t>двір</a:t>
            </a:r>
            <a:r>
              <a:rPr lang="ru-RU" sz="2200" dirty="0">
                <a:solidFill>
                  <a:schemeClr val="tx1">
                    <a:lumMod val="85000"/>
                    <a:lumOff val="15000"/>
                  </a:schemeClr>
                </a:solidFill>
              </a:rPr>
              <a:t>. </a:t>
            </a:r>
            <a:r>
              <a:rPr lang="ru-RU" sz="2200" dirty="0" err="1">
                <a:solidFill>
                  <a:schemeClr val="tx1">
                    <a:lumMod val="85000"/>
                    <a:lumOff val="15000"/>
                  </a:schemeClr>
                </a:solidFill>
              </a:rPr>
              <a:t>Тепер</a:t>
            </a:r>
            <a:r>
              <a:rPr lang="ru-RU" sz="2200" dirty="0">
                <a:solidFill>
                  <a:schemeClr val="tx1">
                    <a:lumMod val="85000"/>
                    <a:lumOff val="15000"/>
                  </a:schemeClr>
                </a:solidFill>
              </a:rPr>
              <a:t> </a:t>
            </a:r>
            <a:r>
              <a:rPr lang="ru-RU" sz="2200" dirty="0" err="1">
                <a:solidFill>
                  <a:schemeClr val="tx1">
                    <a:lumMod val="85000"/>
                    <a:lumOff val="15000"/>
                  </a:schemeClr>
                </a:solidFill>
              </a:rPr>
              <a:t>українська</a:t>
            </a:r>
            <a:r>
              <a:rPr lang="ru-RU" sz="2200" dirty="0">
                <a:solidFill>
                  <a:schemeClr val="tx1">
                    <a:lumMod val="85000"/>
                    <a:lumOff val="15000"/>
                  </a:schemeClr>
                </a:solidFill>
              </a:rPr>
              <a:t> </a:t>
            </a:r>
            <a:r>
              <a:rPr lang="ru-RU" sz="2200" dirty="0" err="1">
                <a:solidFill>
                  <a:schemeClr val="tx1">
                    <a:lumMod val="85000"/>
                    <a:lumOff val="15000"/>
                  </a:schemeClr>
                </a:solidFill>
              </a:rPr>
              <a:t>гривня</a:t>
            </a:r>
            <a:r>
              <a:rPr lang="ru-RU" sz="2200" dirty="0">
                <a:solidFill>
                  <a:schemeClr val="tx1">
                    <a:lumMod val="85000"/>
                    <a:lumOff val="15000"/>
                  </a:schemeClr>
                </a:solidFill>
              </a:rPr>
              <a:t> </a:t>
            </a:r>
            <a:r>
              <a:rPr lang="ru-RU" sz="2200" dirty="0" err="1">
                <a:solidFill>
                  <a:schemeClr val="tx1">
                    <a:lumMod val="85000"/>
                    <a:lumOff val="15000"/>
                  </a:schemeClr>
                </a:solidFill>
              </a:rPr>
              <a:t>друкується</a:t>
            </a:r>
            <a:r>
              <a:rPr lang="ru-RU" sz="2200" dirty="0">
                <a:solidFill>
                  <a:schemeClr val="tx1">
                    <a:lumMod val="85000"/>
                    <a:lumOff val="15000"/>
                  </a:schemeClr>
                </a:solidFill>
              </a:rPr>
              <a:t> за </a:t>
            </a:r>
            <a:r>
              <a:rPr lang="ru-RU" sz="2200" dirty="0" err="1">
                <a:solidFill>
                  <a:schemeClr val="tx1">
                    <a:lumMod val="85000"/>
                    <a:lumOff val="15000"/>
                  </a:schemeClr>
                </a:solidFill>
              </a:rPr>
              <a:t>найсучаснішими</a:t>
            </a:r>
            <a:r>
              <a:rPr lang="ru-RU" sz="2200" dirty="0">
                <a:solidFill>
                  <a:schemeClr val="tx1">
                    <a:lumMod val="85000"/>
                    <a:lumOff val="15000"/>
                  </a:schemeClr>
                </a:solidFill>
              </a:rPr>
              <a:t> </a:t>
            </a:r>
            <a:r>
              <a:rPr lang="ru-RU" sz="2200" dirty="0" err="1">
                <a:solidFill>
                  <a:schemeClr val="tx1">
                    <a:lumMod val="85000"/>
                    <a:lumOff val="15000"/>
                  </a:schemeClr>
                </a:solidFill>
              </a:rPr>
              <a:t>світовими</a:t>
            </a:r>
            <a:r>
              <a:rPr lang="ru-RU" sz="2200" dirty="0">
                <a:solidFill>
                  <a:schemeClr val="tx1">
                    <a:lumMod val="85000"/>
                    <a:lumOff val="15000"/>
                  </a:schemeClr>
                </a:solidFill>
              </a:rPr>
              <a:t> </a:t>
            </a:r>
            <a:r>
              <a:rPr lang="ru-RU" sz="2200" dirty="0" err="1">
                <a:solidFill>
                  <a:schemeClr val="tx1">
                    <a:lumMod val="85000"/>
                    <a:lumOff val="15000"/>
                  </a:schemeClr>
                </a:solidFill>
              </a:rPr>
              <a:t>технологіями</a:t>
            </a:r>
            <a:r>
              <a:rPr lang="ru-RU" sz="2200" dirty="0">
                <a:solidFill>
                  <a:schemeClr val="tx1">
                    <a:lumMod val="85000"/>
                    <a:lumOff val="15000"/>
                  </a:schemeClr>
                </a:solidFill>
              </a:rPr>
              <a:t>, а </a:t>
            </a:r>
            <a:r>
              <a:rPr lang="ru-RU" sz="2200" dirty="0" err="1">
                <a:solidFill>
                  <a:schemeClr val="tx1">
                    <a:lumMod val="85000"/>
                    <a:lumOff val="15000"/>
                  </a:schemeClr>
                </a:solidFill>
              </a:rPr>
              <a:t>віднедавна</a:t>
            </a:r>
            <a:r>
              <a:rPr lang="ru-RU" sz="2200" dirty="0">
                <a:solidFill>
                  <a:schemeClr val="tx1">
                    <a:lumMod val="85000"/>
                    <a:lumOff val="15000"/>
                  </a:schemeClr>
                </a:solidFill>
              </a:rPr>
              <a:t> – з </a:t>
            </a:r>
            <a:r>
              <a:rPr lang="ru-RU" sz="2200" dirty="0" err="1">
                <a:solidFill>
                  <a:schemeClr val="tx1">
                    <a:lumMod val="85000"/>
                    <a:lumOff val="15000"/>
                  </a:schemeClr>
                </a:solidFill>
              </a:rPr>
              <a:t>використанням</a:t>
            </a:r>
            <a:r>
              <a:rPr lang="ru-RU" sz="2200" dirty="0">
                <a:solidFill>
                  <a:schemeClr val="tx1">
                    <a:lumMod val="85000"/>
                    <a:lumOff val="15000"/>
                  </a:schemeClr>
                </a:solidFill>
              </a:rPr>
              <a:t> </a:t>
            </a:r>
            <a:r>
              <a:rPr lang="ru-RU" sz="2200" dirty="0" err="1">
                <a:solidFill>
                  <a:schemeClr val="tx1">
                    <a:lumMod val="85000"/>
                    <a:lumOff val="15000"/>
                  </a:schemeClr>
                </a:solidFill>
              </a:rPr>
              <a:t>українського</a:t>
            </a:r>
            <a:r>
              <a:rPr lang="ru-RU" sz="2200" dirty="0">
                <a:solidFill>
                  <a:schemeClr val="tx1">
                    <a:lumMod val="85000"/>
                    <a:lumOff val="15000"/>
                  </a:schemeClr>
                </a:solidFill>
              </a:rPr>
              <a:t> </a:t>
            </a:r>
            <a:r>
              <a:rPr lang="ru-RU" sz="2200" dirty="0" err="1">
                <a:solidFill>
                  <a:schemeClr val="tx1">
                    <a:lumMod val="85000"/>
                    <a:lumOff val="15000"/>
                  </a:schemeClr>
                </a:solidFill>
              </a:rPr>
              <a:t>льону</a:t>
            </a:r>
            <a:r>
              <a:rPr lang="ru-RU" sz="2200" dirty="0">
                <a:solidFill>
                  <a:schemeClr val="tx1">
                    <a:lumMod val="85000"/>
                    <a:lumOff val="15000"/>
                  </a:schemeClr>
                </a:solidFill>
              </a:rPr>
              <a:t>.</a:t>
            </a:r>
            <a:endParaRPr lang="uk-UA" sz="2200" dirty="0">
              <a:solidFill>
                <a:schemeClr val="tx1">
                  <a:lumMod val="85000"/>
                  <a:lumOff val="15000"/>
                </a:schemeClr>
              </a:solidFill>
            </a:endParaRPr>
          </a:p>
        </p:txBody>
      </p:sp>
    </p:spTree>
    <p:extLst>
      <p:ext uri="{BB962C8B-B14F-4D97-AF65-F5344CB8AC3E}">
        <p14:creationId xmlns:p14="http://schemas.microsoft.com/office/powerpoint/2010/main" val="95522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6656" y="350520"/>
            <a:ext cx="10753725" cy="5654040"/>
          </a:xfrm>
        </p:spPr>
        <p:txBody>
          <a:bodyPr>
            <a:normAutofit fontScale="92500" lnSpcReduction="10000"/>
          </a:bodyPr>
          <a:lstStyle/>
          <a:p>
            <a:r>
              <a:rPr lang="ru-RU" dirty="0"/>
              <a:t>У 1999 </a:t>
            </a:r>
            <a:r>
              <a:rPr lang="ru-RU" dirty="0" err="1"/>
              <a:t>році</a:t>
            </a:r>
            <a:r>
              <a:rPr lang="ru-RU" dirty="0"/>
              <a:t> </a:t>
            </a:r>
            <a:r>
              <a:rPr lang="ru-RU" dirty="0" err="1"/>
              <a:t>був</a:t>
            </a:r>
            <a:r>
              <a:rPr lang="ru-RU" dirty="0"/>
              <a:t> </a:t>
            </a:r>
            <a:r>
              <a:rPr lang="ru-RU" dirty="0" err="1"/>
              <a:t>ухвалений</a:t>
            </a:r>
            <a:r>
              <a:rPr lang="ru-RU" dirty="0"/>
              <a:t> Закон </a:t>
            </a:r>
            <a:r>
              <a:rPr lang="ru-RU" dirty="0" err="1"/>
              <a:t>України</a:t>
            </a:r>
            <a:r>
              <a:rPr lang="ru-RU" dirty="0"/>
              <a:t> «Про </a:t>
            </a:r>
            <a:r>
              <a:rPr lang="ru-RU" dirty="0" err="1"/>
              <a:t>Національний</a:t>
            </a:r>
            <a:r>
              <a:rPr lang="ru-RU" dirty="0"/>
              <a:t> банк </a:t>
            </a:r>
            <a:r>
              <a:rPr lang="ru-RU" dirty="0" err="1"/>
              <a:t>України</a:t>
            </a:r>
            <a:r>
              <a:rPr lang="ru-RU" dirty="0"/>
              <a:t>», </a:t>
            </a:r>
            <a:r>
              <a:rPr lang="ru-RU" dirty="0" err="1"/>
              <a:t>який</a:t>
            </a:r>
            <a:r>
              <a:rPr lang="ru-RU" dirty="0"/>
              <a:t> </a:t>
            </a:r>
            <a:r>
              <a:rPr lang="ru-RU" dirty="0" err="1"/>
              <a:t>визначив</a:t>
            </a:r>
            <a:r>
              <a:rPr lang="ru-RU" dirty="0"/>
              <a:t> </a:t>
            </a:r>
            <a:r>
              <a:rPr lang="ru-RU" dirty="0" err="1"/>
              <a:t>незалежний</a:t>
            </a:r>
            <a:r>
              <a:rPr lang="ru-RU" dirty="0"/>
              <a:t> статус </a:t>
            </a:r>
            <a:r>
              <a:rPr lang="ru-RU" dirty="0" err="1"/>
              <a:t>цього</a:t>
            </a:r>
            <a:r>
              <a:rPr lang="ru-RU" dirty="0"/>
              <a:t> органу державного </a:t>
            </a:r>
            <a:r>
              <a:rPr lang="ru-RU" dirty="0" err="1"/>
              <a:t>управління</a:t>
            </a:r>
            <a:r>
              <a:rPr lang="ru-RU" dirty="0"/>
              <a:t>. </a:t>
            </a:r>
            <a:r>
              <a:rPr lang="ru-RU" dirty="0" err="1"/>
              <a:t>Такий</a:t>
            </a:r>
            <a:r>
              <a:rPr lang="ru-RU" dirty="0"/>
              <a:t> </a:t>
            </a:r>
            <a:r>
              <a:rPr lang="ru-RU" dirty="0" err="1"/>
              <a:t>підхід</a:t>
            </a:r>
            <a:r>
              <a:rPr lang="ru-RU" dirty="0"/>
              <a:t> </a:t>
            </a:r>
            <a:r>
              <a:rPr lang="ru-RU" dirty="0" err="1"/>
              <a:t>відповідає</a:t>
            </a:r>
            <a:r>
              <a:rPr lang="ru-RU" dirty="0"/>
              <a:t> </a:t>
            </a:r>
            <a:r>
              <a:rPr lang="ru-RU" dirty="0" err="1"/>
              <a:t>кращим</a:t>
            </a:r>
            <a:r>
              <a:rPr lang="ru-RU" dirty="0"/>
              <a:t> </a:t>
            </a:r>
            <a:r>
              <a:rPr lang="ru-RU" dirty="0" err="1"/>
              <a:t>світовим</a:t>
            </a:r>
            <a:r>
              <a:rPr lang="ru-RU" dirty="0"/>
              <a:t> практикам та </a:t>
            </a:r>
            <a:r>
              <a:rPr lang="ru-RU" dirty="0" err="1"/>
              <a:t>унеможливлює</a:t>
            </a:r>
            <a:r>
              <a:rPr lang="ru-RU" dirty="0"/>
              <a:t> </a:t>
            </a:r>
            <a:r>
              <a:rPr lang="ru-RU" dirty="0" err="1"/>
              <a:t>кон’юнктурний</a:t>
            </a:r>
            <a:r>
              <a:rPr lang="ru-RU" dirty="0"/>
              <a:t> </a:t>
            </a:r>
            <a:r>
              <a:rPr lang="ru-RU" dirty="0" err="1"/>
              <a:t>політичний</a:t>
            </a:r>
            <a:r>
              <a:rPr lang="ru-RU" dirty="0"/>
              <a:t> </a:t>
            </a:r>
            <a:r>
              <a:rPr lang="ru-RU" dirty="0" err="1"/>
              <a:t>вплив</a:t>
            </a:r>
            <a:r>
              <a:rPr lang="ru-RU" dirty="0"/>
              <a:t> на регулятора, </a:t>
            </a:r>
            <a:r>
              <a:rPr lang="ru-RU" dirty="0" err="1"/>
              <a:t>що</a:t>
            </a:r>
            <a:r>
              <a:rPr lang="ru-RU" dirty="0"/>
              <a:t> </a:t>
            </a:r>
            <a:r>
              <a:rPr lang="ru-RU" dirty="0" err="1"/>
              <a:t>забезпечує</a:t>
            </a:r>
            <a:r>
              <a:rPr lang="ru-RU" dirty="0"/>
              <a:t> </a:t>
            </a:r>
            <a:r>
              <a:rPr lang="ru-RU" dirty="0" err="1"/>
              <a:t>досягнення</a:t>
            </a:r>
            <a:r>
              <a:rPr lang="ru-RU" dirty="0"/>
              <a:t> </a:t>
            </a:r>
            <a:r>
              <a:rPr lang="ru-RU" dirty="0" err="1"/>
              <a:t>фінансової</a:t>
            </a:r>
            <a:r>
              <a:rPr lang="ru-RU" dirty="0"/>
              <a:t> </a:t>
            </a:r>
            <a:r>
              <a:rPr lang="ru-RU" dirty="0" err="1"/>
              <a:t>стабільності</a:t>
            </a:r>
            <a:r>
              <a:rPr lang="ru-RU" dirty="0"/>
              <a:t> в </a:t>
            </a:r>
            <a:r>
              <a:rPr lang="ru-RU" dirty="0" err="1"/>
              <a:t>довгостроковій</a:t>
            </a:r>
            <a:r>
              <a:rPr lang="ru-RU" dirty="0"/>
              <a:t> </a:t>
            </a:r>
            <a:r>
              <a:rPr lang="ru-RU" dirty="0" err="1"/>
              <a:t>перспективі</a:t>
            </a:r>
            <a:r>
              <a:rPr lang="ru-RU" dirty="0" smtClean="0"/>
              <a:t>.</a:t>
            </a:r>
          </a:p>
          <a:p>
            <a:endParaRPr lang="ru-RU" dirty="0" smtClean="0"/>
          </a:p>
          <a:p>
            <a:r>
              <a:rPr lang="ru-RU" b="1" dirty="0" smtClean="0"/>
              <a:t>2. </a:t>
            </a:r>
            <a:r>
              <a:rPr lang="ru-RU" b="1" dirty="0" err="1" smtClean="0"/>
              <a:t>Функц</a:t>
            </a:r>
            <a:r>
              <a:rPr lang="uk-UA" b="1" dirty="0" err="1" smtClean="0"/>
              <a:t>ії</a:t>
            </a:r>
            <a:r>
              <a:rPr lang="uk-UA" b="1" dirty="0" smtClean="0"/>
              <a:t> НБУ</a:t>
            </a:r>
            <a:endParaRPr lang="ru-RU" b="1" dirty="0"/>
          </a:p>
          <a:p>
            <a:r>
              <a:rPr lang="ru-RU" dirty="0" err="1"/>
              <a:t>Відповідно</a:t>
            </a:r>
            <a:r>
              <a:rPr lang="ru-RU" dirty="0"/>
              <a:t> до </a:t>
            </a:r>
            <a:r>
              <a:rPr lang="ru-RU" u="sng" dirty="0" err="1">
                <a:hlinkClick r:id="rId2"/>
              </a:rPr>
              <a:t>Конституції</a:t>
            </a:r>
            <a:r>
              <a:rPr lang="ru-RU" u="sng" dirty="0">
                <a:hlinkClick r:id="rId2"/>
              </a:rPr>
              <a:t> </a:t>
            </a:r>
            <a:r>
              <a:rPr lang="ru-RU" u="sng" dirty="0" err="1">
                <a:hlinkClick r:id="rId2"/>
              </a:rPr>
              <a:t>України</a:t>
            </a:r>
            <a:r>
              <a:rPr lang="ru-RU" dirty="0"/>
              <a:t> основною </a:t>
            </a:r>
            <a:r>
              <a:rPr lang="ru-RU" dirty="0" err="1"/>
              <a:t>функцією</a:t>
            </a:r>
            <a:r>
              <a:rPr lang="ru-RU" dirty="0"/>
              <a:t> </a:t>
            </a:r>
            <a:r>
              <a:rPr lang="ru-RU" dirty="0" err="1"/>
              <a:t>Національного</a:t>
            </a:r>
            <a:r>
              <a:rPr lang="ru-RU" dirty="0"/>
              <a:t> банку є </a:t>
            </a:r>
            <a:r>
              <a:rPr lang="ru-RU" dirty="0" err="1"/>
              <a:t>забезпечення</a:t>
            </a:r>
            <a:r>
              <a:rPr lang="ru-RU" dirty="0"/>
              <a:t> </a:t>
            </a:r>
            <a:r>
              <a:rPr lang="ru-RU" dirty="0" err="1"/>
              <a:t>стабільності</a:t>
            </a:r>
            <a:r>
              <a:rPr lang="ru-RU" dirty="0"/>
              <a:t> </a:t>
            </a:r>
            <a:r>
              <a:rPr lang="ru-RU" dirty="0" err="1"/>
              <a:t>грошової</a:t>
            </a:r>
            <a:r>
              <a:rPr lang="ru-RU" dirty="0"/>
              <a:t> </a:t>
            </a:r>
            <a:r>
              <a:rPr lang="ru-RU" dirty="0" err="1"/>
              <a:t>одиниці</a:t>
            </a:r>
            <a:r>
              <a:rPr lang="ru-RU" dirty="0"/>
              <a:t> </a:t>
            </a:r>
            <a:r>
              <a:rPr lang="ru-RU" dirty="0" err="1"/>
              <a:t>України</a:t>
            </a:r>
            <a:r>
              <a:rPr lang="ru-RU" dirty="0"/>
              <a:t>.</a:t>
            </a:r>
          </a:p>
          <a:p>
            <a:r>
              <a:rPr lang="ru-RU" dirty="0"/>
              <a:t>При </a:t>
            </a:r>
            <a:r>
              <a:rPr lang="ru-RU" dirty="0" err="1"/>
              <a:t>виконанні</a:t>
            </a:r>
            <a:r>
              <a:rPr lang="ru-RU" dirty="0"/>
              <a:t> </a:t>
            </a:r>
            <a:r>
              <a:rPr lang="ru-RU" dirty="0" err="1"/>
              <a:t>своєї</a:t>
            </a:r>
            <a:r>
              <a:rPr lang="ru-RU" dirty="0"/>
              <a:t> </a:t>
            </a:r>
            <a:r>
              <a:rPr lang="ru-RU" dirty="0" err="1"/>
              <a:t>основної</a:t>
            </a:r>
            <a:r>
              <a:rPr lang="ru-RU" dirty="0"/>
              <a:t> </a:t>
            </a:r>
            <a:r>
              <a:rPr lang="ru-RU" dirty="0" err="1"/>
              <a:t>функції</a:t>
            </a:r>
            <a:r>
              <a:rPr lang="ru-RU" dirty="0"/>
              <a:t> </a:t>
            </a:r>
            <a:r>
              <a:rPr lang="ru-RU" dirty="0" err="1"/>
              <a:t>Національний</a:t>
            </a:r>
            <a:r>
              <a:rPr lang="ru-RU" dirty="0"/>
              <a:t> банк </a:t>
            </a:r>
            <a:r>
              <a:rPr lang="ru-RU" dirty="0" err="1"/>
              <a:t>має</a:t>
            </a:r>
            <a:r>
              <a:rPr lang="ru-RU" dirty="0"/>
              <a:t> </a:t>
            </a:r>
            <a:r>
              <a:rPr lang="ru-RU" dirty="0" err="1"/>
              <a:t>виходити</a:t>
            </a:r>
            <a:r>
              <a:rPr lang="ru-RU" dirty="0"/>
              <a:t> </a:t>
            </a:r>
            <a:r>
              <a:rPr lang="ru-RU" dirty="0" err="1"/>
              <a:t>із</a:t>
            </a:r>
            <a:r>
              <a:rPr lang="ru-RU" dirty="0"/>
              <a:t> </a:t>
            </a:r>
            <a:r>
              <a:rPr lang="ru-RU" dirty="0" err="1"/>
              <a:t>пріоритетності</a:t>
            </a:r>
            <a:r>
              <a:rPr lang="ru-RU" dirty="0"/>
              <a:t> </a:t>
            </a:r>
            <a:r>
              <a:rPr lang="ru-RU" dirty="0" err="1"/>
              <a:t>досягнення</a:t>
            </a:r>
            <a:r>
              <a:rPr lang="ru-RU" dirty="0"/>
              <a:t> та </a:t>
            </a:r>
            <a:r>
              <a:rPr lang="ru-RU" dirty="0" err="1"/>
              <a:t>підтримки</a:t>
            </a:r>
            <a:r>
              <a:rPr lang="ru-RU" dirty="0"/>
              <a:t> </a:t>
            </a:r>
            <a:r>
              <a:rPr lang="ru-RU" dirty="0" err="1"/>
              <a:t>цінової</a:t>
            </a:r>
            <a:r>
              <a:rPr lang="ru-RU" dirty="0"/>
              <a:t> </a:t>
            </a:r>
            <a:r>
              <a:rPr lang="ru-RU" dirty="0" err="1"/>
              <a:t>стабільності</a:t>
            </a:r>
            <a:r>
              <a:rPr lang="ru-RU" dirty="0"/>
              <a:t> в </a:t>
            </a:r>
            <a:r>
              <a:rPr lang="ru-RU" dirty="0" err="1"/>
              <a:t>державі</a:t>
            </a:r>
            <a:r>
              <a:rPr lang="ru-RU" dirty="0" smtClean="0"/>
              <a:t>.</a:t>
            </a:r>
          </a:p>
          <a:p>
            <a:r>
              <a:rPr lang="ru-RU" dirty="0" err="1"/>
              <a:t>Національний</a:t>
            </a:r>
            <a:r>
              <a:rPr lang="ru-RU" dirty="0"/>
              <a:t> банк у межах </a:t>
            </a:r>
            <a:r>
              <a:rPr lang="ru-RU" dirty="0" err="1"/>
              <a:t>своїх</a:t>
            </a:r>
            <a:r>
              <a:rPr lang="ru-RU" dirty="0"/>
              <a:t> </a:t>
            </a:r>
            <a:r>
              <a:rPr lang="ru-RU" dirty="0" err="1"/>
              <a:t>повноважень</a:t>
            </a:r>
            <a:r>
              <a:rPr lang="ru-RU" dirty="0"/>
              <a:t> </a:t>
            </a:r>
            <a:r>
              <a:rPr lang="ru-RU" dirty="0" err="1"/>
              <a:t>сприяє</a:t>
            </a:r>
            <a:r>
              <a:rPr lang="ru-RU" dirty="0"/>
              <a:t> </a:t>
            </a:r>
            <a:r>
              <a:rPr lang="ru-RU" dirty="0" err="1"/>
              <a:t>фінансовій</a:t>
            </a:r>
            <a:r>
              <a:rPr lang="ru-RU" dirty="0"/>
              <a:t> </a:t>
            </a:r>
            <a:r>
              <a:rPr lang="ru-RU" dirty="0" err="1"/>
              <a:t>стабільності</a:t>
            </a:r>
            <a:r>
              <a:rPr lang="ru-RU" dirty="0"/>
              <a:t>, в тому </a:t>
            </a:r>
            <a:r>
              <a:rPr lang="ru-RU" dirty="0" err="1"/>
              <a:t>числі</a:t>
            </a:r>
            <a:r>
              <a:rPr lang="ru-RU" dirty="0"/>
              <a:t> </a:t>
            </a:r>
            <a:r>
              <a:rPr lang="ru-RU" dirty="0" err="1"/>
              <a:t>стабільності</a:t>
            </a:r>
            <a:r>
              <a:rPr lang="ru-RU" dirty="0"/>
              <a:t> </a:t>
            </a:r>
            <a:r>
              <a:rPr lang="ru-RU" dirty="0" err="1"/>
              <a:t>банківської</a:t>
            </a:r>
            <a:r>
              <a:rPr lang="ru-RU" dirty="0"/>
              <a:t> </a:t>
            </a:r>
            <a:r>
              <a:rPr lang="ru-RU" dirty="0" err="1"/>
              <a:t>системи</a:t>
            </a:r>
            <a:r>
              <a:rPr lang="ru-RU" dirty="0"/>
              <a:t> за </a:t>
            </a:r>
            <a:r>
              <a:rPr lang="ru-RU" dirty="0" err="1"/>
              <a:t>умови</a:t>
            </a:r>
            <a:r>
              <a:rPr lang="ru-RU" dirty="0"/>
              <a:t>, </a:t>
            </a:r>
            <a:r>
              <a:rPr lang="ru-RU" dirty="0" err="1"/>
              <a:t>що</a:t>
            </a:r>
            <a:r>
              <a:rPr lang="ru-RU" dirty="0"/>
              <a:t> </a:t>
            </a:r>
            <a:r>
              <a:rPr lang="ru-RU" dirty="0" err="1"/>
              <a:t>це</a:t>
            </a:r>
            <a:r>
              <a:rPr lang="ru-RU" dirty="0"/>
              <a:t> не </a:t>
            </a:r>
            <a:r>
              <a:rPr lang="ru-RU" dirty="0" err="1"/>
              <a:t>перешкоджає</a:t>
            </a:r>
            <a:r>
              <a:rPr lang="ru-RU" dirty="0"/>
              <a:t> </a:t>
            </a:r>
            <a:r>
              <a:rPr lang="ru-RU" dirty="0" err="1"/>
              <a:t>досягненню</a:t>
            </a:r>
            <a:r>
              <a:rPr lang="ru-RU" dirty="0"/>
              <a:t> </a:t>
            </a:r>
            <a:r>
              <a:rPr lang="ru-RU" dirty="0" err="1"/>
              <a:t>цілі</a:t>
            </a:r>
            <a:r>
              <a:rPr lang="ru-RU" dirty="0"/>
              <a:t>, </a:t>
            </a:r>
            <a:r>
              <a:rPr lang="ru-RU" dirty="0" err="1" smtClean="0"/>
              <a:t>визначеної</a:t>
            </a:r>
            <a:r>
              <a:rPr lang="ru-RU" dirty="0" smtClean="0"/>
              <a:t> </a:t>
            </a:r>
            <a:r>
              <a:rPr lang="ru-RU" dirty="0" err="1" smtClean="0"/>
              <a:t>вище</a:t>
            </a:r>
            <a:r>
              <a:rPr lang="ru-RU" dirty="0" smtClean="0"/>
              <a:t>.</a:t>
            </a:r>
          </a:p>
          <a:p>
            <a:r>
              <a:rPr lang="ru-RU" dirty="0" err="1"/>
              <a:t>Національний</a:t>
            </a:r>
            <a:r>
              <a:rPr lang="ru-RU" dirty="0"/>
              <a:t> банк </a:t>
            </a:r>
            <a:r>
              <a:rPr lang="ru-RU" dirty="0" err="1"/>
              <a:t>також</a:t>
            </a:r>
            <a:r>
              <a:rPr lang="ru-RU" dirty="0"/>
              <a:t> </a:t>
            </a:r>
            <a:r>
              <a:rPr lang="ru-RU" dirty="0" err="1"/>
              <a:t>сприяє</a:t>
            </a:r>
            <a:r>
              <a:rPr lang="ru-RU" dirty="0"/>
              <a:t> </a:t>
            </a:r>
            <a:r>
              <a:rPr lang="ru-RU" dirty="0" err="1"/>
              <a:t>додержанню</a:t>
            </a:r>
            <a:r>
              <a:rPr lang="ru-RU" dirty="0"/>
              <a:t> </a:t>
            </a:r>
            <a:r>
              <a:rPr lang="ru-RU" dirty="0" err="1"/>
              <a:t>стійких</a:t>
            </a:r>
            <a:r>
              <a:rPr lang="ru-RU" dirty="0"/>
              <a:t> </a:t>
            </a:r>
            <a:r>
              <a:rPr lang="ru-RU" dirty="0" err="1"/>
              <a:t>темпів</a:t>
            </a:r>
            <a:r>
              <a:rPr lang="ru-RU" dirty="0"/>
              <a:t> </a:t>
            </a:r>
            <a:r>
              <a:rPr lang="ru-RU" dirty="0" err="1"/>
              <a:t>економічного</a:t>
            </a:r>
            <a:r>
              <a:rPr lang="ru-RU" dirty="0"/>
              <a:t> </a:t>
            </a:r>
            <a:r>
              <a:rPr lang="ru-RU" dirty="0" err="1"/>
              <a:t>зростання</a:t>
            </a:r>
            <a:r>
              <a:rPr lang="ru-RU" dirty="0"/>
              <a:t> та </a:t>
            </a:r>
            <a:r>
              <a:rPr lang="ru-RU" dirty="0" err="1"/>
              <a:t>підтримує</a:t>
            </a:r>
            <a:r>
              <a:rPr lang="ru-RU" dirty="0"/>
              <a:t> </a:t>
            </a:r>
            <a:r>
              <a:rPr lang="ru-RU" dirty="0" err="1"/>
              <a:t>економічну</a:t>
            </a:r>
            <a:r>
              <a:rPr lang="ru-RU" dirty="0"/>
              <a:t> </a:t>
            </a:r>
            <a:r>
              <a:rPr lang="ru-RU" dirty="0" err="1"/>
              <a:t>політику</a:t>
            </a:r>
            <a:r>
              <a:rPr lang="ru-RU" dirty="0"/>
              <a:t> </a:t>
            </a:r>
            <a:r>
              <a:rPr lang="ru-RU" dirty="0" err="1"/>
              <a:t>Кабінету</a:t>
            </a:r>
            <a:r>
              <a:rPr lang="ru-RU" dirty="0"/>
              <a:t> </a:t>
            </a:r>
            <a:r>
              <a:rPr lang="ru-RU" dirty="0" err="1"/>
              <a:t>Міністрів</a:t>
            </a:r>
            <a:r>
              <a:rPr lang="ru-RU" dirty="0"/>
              <a:t> </a:t>
            </a:r>
            <a:r>
              <a:rPr lang="ru-RU" dirty="0" err="1"/>
              <a:t>України</a:t>
            </a:r>
            <a:r>
              <a:rPr lang="ru-RU" dirty="0"/>
              <a:t> за </a:t>
            </a:r>
            <a:r>
              <a:rPr lang="ru-RU" dirty="0" err="1"/>
              <a:t>умови</a:t>
            </a:r>
            <a:r>
              <a:rPr lang="ru-RU" dirty="0"/>
              <a:t>, </a:t>
            </a:r>
            <a:r>
              <a:rPr lang="ru-RU" dirty="0" err="1"/>
              <a:t>що</a:t>
            </a:r>
            <a:r>
              <a:rPr lang="ru-RU" dirty="0"/>
              <a:t> </a:t>
            </a:r>
            <a:r>
              <a:rPr lang="ru-RU" dirty="0" err="1"/>
              <a:t>це</a:t>
            </a:r>
            <a:r>
              <a:rPr lang="ru-RU" dirty="0"/>
              <a:t> не </a:t>
            </a:r>
            <a:r>
              <a:rPr lang="ru-RU" dirty="0" err="1"/>
              <a:t>перешкоджає</a:t>
            </a:r>
            <a:r>
              <a:rPr lang="ru-RU" dirty="0"/>
              <a:t> </a:t>
            </a:r>
            <a:r>
              <a:rPr lang="ru-RU" dirty="0" err="1"/>
              <a:t>досягненню</a:t>
            </a:r>
            <a:r>
              <a:rPr lang="ru-RU" dirty="0"/>
              <a:t> </a:t>
            </a:r>
            <a:r>
              <a:rPr lang="ru-RU" dirty="0" err="1"/>
              <a:t>цілей</a:t>
            </a:r>
            <a:r>
              <a:rPr lang="ru-RU" dirty="0"/>
              <a:t>, </a:t>
            </a:r>
            <a:r>
              <a:rPr lang="ru-RU" dirty="0" err="1"/>
              <a:t>визначених</a:t>
            </a:r>
            <a:r>
              <a:rPr lang="ru-RU" dirty="0"/>
              <a:t> </a:t>
            </a:r>
            <a:r>
              <a:rPr lang="ru-RU" dirty="0" smtClean="0"/>
              <a:t> </a:t>
            </a:r>
            <a:r>
              <a:rPr lang="ru-RU" dirty="0" err="1" smtClean="0"/>
              <a:t>вище</a:t>
            </a:r>
            <a:endParaRPr lang="ru-RU" dirty="0"/>
          </a:p>
          <a:p>
            <a:endParaRPr lang="ru-RU" dirty="0"/>
          </a:p>
          <a:p>
            <a:endParaRPr lang="uk-UA" dirty="0"/>
          </a:p>
        </p:txBody>
      </p:sp>
    </p:spTree>
    <p:extLst>
      <p:ext uri="{BB962C8B-B14F-4D97-AF65-F5344CB8AC3E}">
        <p14:creationId xmlns:p14="http://schemas.microsoft.com/office/powerpoint/2010/main" val="2256516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Объект 43"/>
          <p:cNvPicPr>
            <a:picLocks noGrp="1" noChangeAspect="1"/>
          </p:cNvPicPr>
          <p:nvPr>
            <p:ph idx="1"/>
          </p:nvPr>
        </p:nvPicPr>
        <p:blipFill>
          <a:blip r:embed="rId2"/>
          <a:stretch>
            <a:fillRect/>
          </a:stretch>
        </p:blipFill>
        <p:spPr>
          <a:xfrm>
            <a:off x="1774209" y="15117"/>
            <a:ext cx="9376012" cy="6740525"/>
          </a:xfrm>
          <a:prstGeom prst="rect">
            <a:avLst/>
          </a:prstGeom>
        </p:spPr>
      </p:pic>
    </p:spTree>
    <p:extLst>
      <p:ext uri="{BB962C8B-B14F-4D97-AF65-F5344CB8AC3E}">
        <p14:creationId xmlns:p14="http://schemas.microsoft.com/office/powerpoint/2010/main" val="3109156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6656" y="350520"/>
            <a:ext cx="10753725" cy="5654040"/>
          </a:xfrm>
        </p:spPr>
        <p:txBody>
          <a:bodyPr/>
          <a:lstStyle/>
          <a:p>
            <a:r>
              <a:rPr lang="ru-RU" b="1" dirty="0" smtClean="0"/>
              <a:t>3. </a:t>
            </a:r>
            <a:r>
              <a:rPr lang="ru-RU" b="1" dirty="0"/>
              <a:t>Структура та </a:t>
            </a:r>
            <a:r>
              <a:rPr lang="ru-RU" b="1" dirty="0" err="1"/>
              <a:t>органи</a:t>
            </a:r>
            <a:r>
              <a:rPr lang="ru-RU" b="1" dirty="0"/>
              <a:t> </a:t>
            </a:r>
            <a:r>
              <a:rPr lang="ru-RU" b="1" dirty="0" err="1"/>
              <a:t>управління</a:t>
            </a:r>
            <a:r>
              <a:rPr lang="ru-RU" b="1" dirty="0"/>
              <a:t> НБУ</a:t>
            </a:r>
          </a:p>
          <a:p>
            <a:r>
              <a:rPr lang="ru-RU" dirty="0" err="1"/>
              <a:t>Національний</a:t>
            </a:r>
            <a:r>
              <a:rPr lang="ru-RU" dirty="0"/>
              <a:t> банк </a:t>
            </a:r>
            <a:r>
              <a:rPr lang="ru-RU" dirty="0" err="1"/>
              <a:t>України</a:t>
            </a:r>
            <a:r>
              <a:rPr lang="ru-RU" dirty="0"/>
              <a:t> (</a:t>
            </a:r>
            <a:r>
              <a:rPr lang="ru-RU" dirty="0" err="1"/>
              <a:t>далі</a:t>
            </a:r>
            <a:r>
              <a:rPr lang="ru-RU" dirty="0"/>
              <a:t> - </a:t>
            </a:r>
            <a:r>
              <a:rPr lang="ru-RU" dirty="0" err="1"/>
              <a:t>Національний</a:t>
            </a:r>
            <a:r>
              <a:rPr lang="ru-RU" dirty="0"/>
              <a:t> банк) є </a:t>
            </a:r>
            <a:r>
              <a:rPr lang="ru-RU" dirty="0" err="1"/>
              <a:t>центральним</a:t>
            </a:r>
            <a:r>
              <a:rPr lang="ru-RU" dirty="0"/>
              <a:t> банком </a:t>
            </a:r>
            <a:r>
              <a:rPr lang="ru-RU" dirty="0" err="1"/>
              <a:t>України</a:t>
            </a:r>
            <a:r>
              <a:rPr lang="ru-RU" dirty="0"/>
              <a:t>, </a:t>
            </a:r>
            <a:r>
              <a:rPr lang="ru-RU" dirty="0" err="1"/>
              <a:t>особливим</a:t>
            </a:r>
            <a:r>
              <a:rPr lang="ru-RU" dirty="0"/>
              <a:t> </a:t>
            </a:r>
            <a:r>
              <a:rPr lang="ru-RU" dirty="0" err="1"/>
              <a:t>центральним</a:t>
            </a:r>
            <a:r>
              <a:rPr lang="ru-RU" dirty="0"/>
              <a:t> органом державного </a:t>
            </a:r>
            <a:r>
              <a:rPr lang="ru-RU" dirty="0" err="1"/>
              <a:t>управління</a:t>
            </a:r>
            <a:r>
              <a:rPr lang="ru-RU" dirty="0"/>
              <a:t>, </a:t>
            </a:r>
            <a:r>
              <a:rPr lang="ru-RU" dirty="0" err="1"/>
              <a:t>юридичний</a:t>
            </a:r>
            <a:r>
              <a:rPr lang="ru-RU" dirty="0"/>
              <a:t> статус, </a:t>
            </a:r>
            <a:r>
              <a:rPr lang="ru-RU" dirty="0" err="1"/>
              <a:t>завдання</a:t>
            </a:r>
            <a:r>
              <a:rPr lang="ru-RU" dirty="0"/>
              <a:t>, </a:t>
            </a:r>
            <a:r>
              <a:rPr lang="ru-RU" dirty="0" err="1"/>
              <a:t>функції</a:t>
            </a:r>
            <a:r>
              <a:rPr lang="ru-RU" dirty="0"/>
              <a:t>, </a:t>
            </a:r>
            <a:r>
              <a:rPr lang="ru-RU" dirty="0" err="1"/>
              <a:t>повноваження</a:t>
            </a:r>
            <a:r>
              <a:rPr lang="ru-RU" dirty="0"/>
              <a:t> і </a:t>
            </a:r>
            <a:r>
              <a:rPr lang="ru-RU" dirty="0" err="1"/>
              <a:t>принципи</a:t>
            </a:r>
            <a:r>
              <a:rPr lang="ru-RU" dirty="0"/>
              <a:t> </a:t>
            </a:r>
            <a:r>
              <a:rPr lang="ru-RU" dirty="0" err="1"/>
              <a:t>організації</a:t>
            </a:r>
            <a:r>
              <a:rPr lang="ru-RU" dirty="0"/>
              <a:t> </a:t>
            </a:r>
            <a:r>
              <a:rPr lang="ru-RU" dirty="0" err="1"/>
              <a:t>якого</a:t>
            </a:r>
            <a:r>
              <a:rPr lang="ru-RU" dirty="0"/>
              <a:t> </a:t>
            </a:r>
            <a:r>
              <a:rPr lang="ru-RU" dirty="0" err="1"/>
              <a:t>визначаються</a:t>
            </a:r>
            <a:r>
              <a:rPr lang="ru-RU" dirty="0"/>
              <a:t> </a:t>
            </a:r>
            <a:r>
              <a:rPr lang="ru-RU" u="sng" dirty="0" err="1">
                <a:hlinkClick r:id="rId2"/>
              </a:rPr>
              <a:t>Конституцією</a:t>
            </a:r>
            <a:r>
              <a:rPr lang="ru-RU" u="sng" dirty="0">
                <a:hlinkClick r:id="rId2"/>
              </a:rPr>
              <a:t> </a:t>
            </a:r>
            <a:r>
              <a:rPr lang="ru-RU" u="sng" dirty="0" err="1">
                <a:hlinkClick r:id="rId2"/>
              </a:rPr>
              <a:t>України</a:t>
            </a:r>
            <a:r>
              <a:rPr lang="ru-RU" dirty="0"/>
              <a:t>, Законом «Про </a:t>
            </a:r>
            <a:r>
              <a:rPr lang="ru-RU" dirty="0" err="1"/>
              <a:t>Національний</a:t>
            </a:r>
            <a:r>
              <a:rPr lang="ru-RU" dirty="0"/>
              <a:t> банк </a:t>
            </a:r>
            <a:r>
              <a:rPr lang="ru-RU" dirty="0" err="1"/>
              <a:t>України»та</a:t>
            </a:r>
            <a:r>
              <a:rPr lang="ru-RU" dirty="0"/>
              <a:t> </a:t>
            </a:r>
            <a:r>
              <a:rPr lang="ru-RU" dirty="0" err="1"/>
              <a:t>іншими</a:t>
            </a:r>
            <a:r>
              <a:rPr lang="ru-RU" dirty="0"/>
              <a:t> законами </a:t>
            </a:r>
            <a:r>
              <a:rPr lang="ru-RU" dirty="0" err="1"/>
              <a:t>України</a:t>
            </a:r>
            <a:r>
              <a:rPr lang="ru-RU" dirty="0"/>
              <a:t>.</a:t>
            </a:r>
          </a:p>
          <a:p>
            <a:r>
              <a:rPr lang="ru-RU" u="sng" dirty="0" err="1"/>
              <a:t>Статутний</a:t>
            </a:r>
            <a:r>
              <a:rPr lang="ru-RU" u="sng" dirty="0"/>
              <a:t> </a:t>
            </a:r>
            <a:r>
              <a:rPr lang="ru-RU" u="sng" dirty="0" err="1"/>
              <a:t>капітал</a:t>
            </a:r>
            <a:endParaRPr lang="ru-RU" u="sng" dirty="0"/>
          </a:p>
          <a:p>
            <a:r>
              <a:rPr lang="ru-RU" dirty="0" err="1"/>
              <a:t>Національний</a:t>
            </a:r>
            <a:r>
              <a:rPr lang="ru-RU" dirty="0"/>
              <a:t> банк </a:t>
            </a:r>
            <a:r>
              <a:rPr lang="ru-RU" dirty="0" err="1"/>
              <a:t>має</a:t>
            </a:r>
            <a:r>
              <a:rPr lang="ru-RU" dirty="0"/>
              <a:t> </a:t>
            </a:r>
            <a:r>
              <a:rPr lang="ru-RU" dirty="0" err="1"/>
              <a:t>статутний</a:t>
            </a:r>
            <a:r>
              <a:rPr lang="ru-RU" dirty="0"/>
              <a:t> </a:t>
            </a:r>
            <a:r>
              <a:rPr lang="ru-RU" dirty="0" err="1"/>
              <a:t>капітал</a:t>
            </a:r>
            <a:r>
              <a:rPr lang="ru-RU" dirty="0"/>
              <a:t>, </a:t>
            </a:r>
            <a:r>
              <a:rPr lang="ru-RU" dirty="0" err="1"/>
              <a:t>що</a:t>
            </a:r>
            <a:r>
              <a:rPr lang="ru-RU" dirty="0"/>
              <a:t> є державною </a:t>
            </a:r>
            <a:r>
              <a:rPr lang="ru-RU" dirty="0" err="1"/>
              <a:t>власністю</a:t>
            </a:r>
            <a:r>
              <a:rPr lang="ru-RU" dirty="0"/>
              <a:t>.</a:t>
            </a:r>
          </a:p>
          <a:p>
            <a:r>
              <a:rPr lang="ru-RU" dirty="0" err="1"/>
              <a:t>Розмір</a:t>
            </a:r>
            <a:r>
              <a:rPr lang="ru-RU" dirty="0"/>
              <a:t> статутного </a:t>
            </a:r>
            <a:r>
              <a:rPr lang="ru-RU" dirty="0" err="1"/>
              <a:t>капіталу</a:t>
            </a:r>
            <a:r>
              <a:rPr lang="ru-RU" dirty="0"/>
              <a:t> становить 10 </a:t>
            </a:r>
            <a:r>
              <a:rPr lang="ru-RU" dirty="0" err="1"/>
              <a:t>мільйонів</a:t>
            </a:r>
            <a:r>
              <a:rPr lang="ru-RU" dirty="0"/>
              <a:t> </a:t>
            </a:r>
            <a:r>
              <a:rPr lang="ru-RU" dirty="0" err="1"/>
              <a:t>гривень</a:t>
            </a:r>
            <a:r>
              <a:rPr lang="ru-RU" dirty="0"/>
              <a:t>. </a:t>
            </a:r>
            <a:r>
              <a:rPr lang="ru-RU" dirty="0" err="1"/>
              <a:t>Розмір</a:t>
            </a:r>
            <a:r>
              <a:rPr lang="ru-RU" dirty="0"/>
              <a:t> статутного </a:t>
            </a:r>
            <a:r>
              <a:rPr lang="ru-RU" dirty="0" err="1"/>
              <a:t>капіталу</a:t>
            </a:r>
            <a:r>
              <a:rPr lang="ru-RU" dirty="0"/>
              <a:t> </a:t>
            </a:r>
            <a:r>
              <a:rPr lang="ru-RU" dirty="0" err="1"/>
              <a:t>може</a:t>
            </a:r>
            <a:r>
              <a:rPr lang="ru-RU" dirty="0"/>
              <a:t> бути </a:t>
            </a:r>
            <a:r>
              <a:rPr lang="ru-RU" dirty="0" err="1"/>
              <a:t>збільшений</a:t>
            </a:r>
            <a:r>
              <a:rPr lang="ru-RU" dirty="0"/>
              <a:t> за </a:t>
            </a:r>
            <a:r>
              <a:rPr lang="ru-RU" dirty="0" err="1"/>
              <a:t>рішенням</a:t>
            </a:r>
            <a:r>
              <a:rPr lang="ru-RU" dirty="0"/>
              <a:t> Ради </a:t>
            </a:r>
            <a:r>
              <a:rPr lang="ru-RU" dirty="0" err="1"/>
              <a:t>Національного</a:t>
            </a:r>
            <a:r>
              <a:rPr lang="ru-RU" dirty="0"/>
              <a:t> банку.</a:t>
            </a:r>
          </a:p>
          <a:p>
            <a:r>
              <a:rPr lang="ru-RU" dirty="0" err="1"/>
              <a:t>Джерелами</a:t>
            </a:r>
            <a:r>
              <a:rPr lang="ru-RU" dirty="0"/>
              <a:t> </a:t>
            </a:r>
            <a:r>
              <a:rPr lang="ru-RU" dirty="0" err="1"/>
              <a:t>формування</a:t>
            </a:r>
            <a:r>
              <a:rPr lang="ru-RU" dirty="0"/>
              <a:t> статутного </a:t>
            </a:r>
            <a:r>
              <a:rPr lang="ru-RU" dirty="0" err="1"/>
              <a:t>капіталу</a:t>
            </a:r>
            <a:r>
              <a:rPr lang="ru-RU" dirty="0"/>
              <a:t> </a:t>
            </a:r>
            <a:r>
              <a:rPr lang="ru-RU" dirty="0" err="1"/>
              <a:t>Національного</a:t>
            </a:r>
            <a:r>
              <a:rPr lang="ru-RU" dirty="0"/>
              <a:t> банку є </a:t>
            </a:r>
            <a:r>
              <a:rPr lang="ru-RU" dirty="0" err="1"/>
              <a:t>частина</a:t>
            </a:r>
            <a:r>
              <a:rPr lang="ru-RU" dirty="0"/>
              <a:t> </a:t>
            </a:r>
            <a:r>
              <a:rPr lang="ru-RU" dirty="0" err="1"/>
              <a:t>його</a:t>
            </a:r>
            <a:r>
              <a:rPr lang="ru-RU" dirty="0"/>
              <a:t> </a:t>
            </a:r>
            <a:r>
              <a:rPr lang="ru-RU" dirty="0" err="1"/>
              <a:t>прибутку</a:t>
            </a:r>
            <a:r>
              <a:rPr lang="ru-RU" dirty="0"/>
              <a:t> до </a:t>
            </a:r>
            <a:r>
              <a:rPr lang="ru-RU" dirty="0" err="1"/>
              <a:t>розподілу</a:t>
            </a:r>
            <a:r>
              <a:rPr lang="ru-RU" dirty="0"/>
              <a:t>, а при </a:t>
            </a:r>
            <a:r>
              <a:rPr lang="ru-RU" dirty="0" err="1"/>
              <a:t>необхідності</a:t>
            </a:r>
            <a:r>
              <a:rPr lang="ru-RU" dirty="0"/>
              <a:t> - </a:t>
            </a:r>
            <a:r>
              <a:rPr lang="ru-RU" dirty="0" err="1"/>
              <a:t>Державний</a:t>
            </a:r>
            <a:r>
              <a:rPr lang="ru-RU" dirty="0"/>
              <a:t> бюджет </a:t>
            </a:r>
            <a:r>
              <a:rPr lang="ru-RU" dirty="0" err="1"/>
              <a:t>України</a:t>
            </a:r>
            <a:r>
              <a:rPr lang="ru-RU" dirty="0"/>
              <a:t>.</a:t>
            </a:r>
          </a:p>
          <a:p>
            <a:endParaRPr lang="uk-UA" dirty="0"/>
          </a:p>
        </p:txBody>
      </p:sp>
    </p:spTree>
    <p:extLst>
      <p:ext uri="{BB962C8B-B14F-4D97-AF65-F5344CB8AC3E}">
        <p14:creationId xmlns:p14="http://schemas.microsoft.com/office/powerpoint/2010/main" val="2513238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6656" y="350520"/>
            <a:ext cx="10753725" cy="5654040"/>
          </a:xfrm>
        </p:spPr>
        <p:txBody>
          <a:bodyPr>
            <a:normAutofit fontScale="92500" lnSpcReduction="10000"/>
          </a:bodyPr>
          <a:lstStyle/>
          <a:p>
            <a:r>
              <a:rPr lang="ru-RU" u="sng" dirty="0" err="1"/>
              <a:t>Економічна</a:t>
            </a:r>
            <a:r>
              <a:rPr lang="ru-RU" u="sng" dirty="0"/>
              <a:t> </a:t>
            </a:r>
            <a:r>
              <a:rPr lang="ru-RU" u="sng" dirty="0" err="1"/>
              <a:t>самостійність</a:t>
            </a:r>
            <a:endParaRPr lang="ru-RU" u="sng" dirty="0"/>
          </a:p>
          <a:p>
            <a:r>
              <a:rPr lang="ru-RU" dirty="0" err="1"/>
              <a:t>Національний</a:t>
            </a:r>
            <a:r>
              <a:rPr lang="ru-RU" dirty="0"/>
              <a:t> банк є </a:t>
            </a:r>
            <a:r>
              <a:rPr lang="ru-RU" dirty="0" err="1"/>
              <a:t>економічно</a:t>
            </a:r>
            <a:r>
              <a:rPr lang="ru-RU" dirty="0"/>
              <a:t> </a:t>
            </a:r>
            <a:r>
              <a:rPr lang="ru-RU" dirty="0" err="1"/>
              <a:t>самостійним</a:t>
            </a:r>
            <a:r>
              <a:rPr lang="ru-RU" dirty="0"/>
              <a:t> органом, </a:t>
            </a:r>
            <a:r>
              <a:rPr lang="ru-RU" dirty="0" err="1"/>
              <a:t>який</a:t>
            </a:r>
            <a:r>
              <a:rPr lang="ru-RU" dirty="0"/>
              <a:t> </a:t>
            </a:r>
            <a:r>
              <a:rPr lang="ru-RU" dirty="0" err="1"/>
              <a:t>здійснює</a:t>
            </a:r>
            <a:r>
              <a:rPr lang="ru-RU" dirty="0"/>
              <a:t> </a:t>
            </a:r>
            <a:r>
              <a:rPr lang="ru-RU" dirty="0" err="1"/>
              <a:t>витрати</a:t>
            </a:r>
            <a:r>
              <a:rPr lang="ru-RU" dirty="0"/>
              <a:t> за </a:t>
            </a:r>
            <a:r>
              <a:rPr lang="ru-RU" dirty="0" err="1"/>
              <a:t>рахунок</a:t>
            </a:r>
            <a:r>
              <a:rPr lang="ru-RU" dirty="0"/>
              <a:t> </a:t>
            </a:r>
            <a:r>
              <a:rPr lang="ru-RU" dirty="0" err="1"/>
              <a:t>власних</a:t>
            </a:r>
            <a:r>
              <a:rPr lang="ru-RU" dirty="0"/>
              <a:t> </a:t>
            </a:r>
            <a:r>
              <a:rPr lang="ru-RU" dirty="0" err="1"/>
              <a:t>доходів</a:t>
            </a:r>
            <a:r>
              <a:rPr lang="ru-RU" dirty="0"/>
              <a:t>, а у </a:t>
            </a:r>
            <a:r>
              <a:rPr lang="ru-RU" dirty="0" err="1"/>
              <a:t>визначених</a:t>
            </a:r>
            <a:r>
              <a:rPr lang="ru-RU" dirty="0"/>
              <a:t> </a:t>
            </a:r>
            <a:r>
              <a:rPr lang="ru-RU" dirty="0" smtClean="0"/>
              <a:t>Законом </a:t>
            </a:r>
            <a:r>
              <a:rPr lang="ru-RU" dirty="0" err="1"/>
              <a:t>випадках</a:t>
            </a:r>
            <a:r>
              <a:rPr lang="ru-RU" dirty="0"/>
              <a:t> - </a:t>
            </a:r>
            <a:r>
              <a:rPr lang="ru-RU" dirty="0" err="1"/>
              <a:t>також</a:t>
            </a:r>
            <a:r>
              <a:rPr lang="ru-RU" dirty="0"/>
              <a:t> за </a:t>
            </a:r>
            <a:r>
              <a:rPr lang="ru-RU" dirty="0" err="1"/>
              <a:t>рахунок</a:t>
            </a:r>
            <a:r>
              <a:rPr lang="ru-RU" dirty="0"/>
              <a:t> </a:t>
            </a:r>
            <a:r>
              <a:rPr lang="ru-RU" dirty="0" err="1"/>
              <a:t>коштів</a:t>
            </a:r>
            <a:r>
              <a:rPr lang="ru-RU" dirty="0"/>
              <a:t> Державного бюджету </a:t>
            </a:r>
            <a:r>
              <a:rPr lang="ru-RU" dirty="0" err="1"/>
              <a:t>України</a:t>
            </a:r>
            <a:r>
              <a:rPr lang="ru-RU" dirty="0" smtClean="0"/>
              <a:t>.</a:t>
            </a:r>
          </a:p>
          <a:p>
            <a:r>
              <a:rPr lang="ru-RU" dirty="0" err="1"/>
              <a:t>Національний</a:t>
            </a:r>
            <a:r>
              <a:rPr lang="ru-RU" dirty="0"/>
              <a:t> банк є </a:t>
            </a:r>
            <a:r>
              <a:rPr lang="ru-RU" dirty="0" err="1"/>
              <a:t>юридичною</a:t>
            </a:r>
            <a:r>
              <a:rPr lang="ru-RU" dirty="0"/>
              <a:t> особою, </a:t>
            </a:r>
            <a:r>
              <a:rPr lang="ru-RU" dirty="0" err="1"/>
              <a:t>має</a:t>
            </a:r>
            <a:r>
              <a:rPr lang="ru-RU" dirty="0"/>
              <a:t> </a:t>
            </a:r>
            <a:r>
              <a:rPr lang="ru-RU" dirty="0" err="1"/>
              <a:t>відокремлене</a:t>
            </a:r>
            <a:r>
              <a:rPr lang="ru-RU" dirty="0"/>
              <a:t> </a:t>
            </a:r>
            <a:r>
              <a:rPr lang="ru-RU" dirty="0" err="1"/>
              <a:t>майно</a:t>
            </a:r>
            <a:r>
              <a:rPr lang="ru-RU" dirty="0"/>
              <a:t>, </a:t>
            </a:r>
            <a:r>
              <a:rPr lang="ru-RU" dirty="0" err="1"/>
              <a:t>що</a:t>
            </a:r>
            <a:r>
              <a:rPr lang="ru-RU" dirty="0"/>
              <a:t> є </a:t>
            </a:r>
            <a:r>
              <a:rPr lang="ru-RU" dirty="0" err="1"/>
              <a:t>об'єктом</a:t>
            </a:r>
            <a:r>
              <a:rPr lang="ru-RU" dirty="0"/>
              <a:t> права </a:t>
            </a:r>
            <a:r>
              <a:rPr lang="ru-RU" dirty="0" err="1"/>
              <a:t>державної</a:t>
            </a:r>
            <a:r>
              <a:rPr lang="ru-RU" dirty="0"/>
              <a:t> </a:t>
            </a:r>
            <a:r>
              <a:rPr lang="ru-RU" dirty="0" err="1"/>
              <a:t>власності</a:t>
            </a:r>
            <a:r>
              <a:rPr lang="ru-RU" dirty="0"/>
              <a:t> і </a:t>
            </a:r>
            <a:r>
              <a:rPr lang="ru-RU" dirty="0" err="1"/>
              <a:t>закріплено</a:t>
            </a:r>
            <a:r>
              <a:rPr lang="ru-RU" dirty="0"/>
              <a:t> за ним на </a:t>
            </a:r>
            <a:r>
              <a:rPr lang="ru-RU" dirty="0" err="1"/>
              <a:t>праві</a:t>
            </a:r>
            <a:r>
              <a:rPr lang="ru-RU" dirty="0"/>
              <a:t> </a:t>
            </a:r>
            <a:r>
              <a:rPr lang="ru-RU" dirty="0" err="1"/>
              <a:t>господарського</a:t>
            </a:r>
            <a:r>
              <a:rPr lang="ru-RU" dirty="0"/>
              <a:t> </a:t>
            </a:r>
            <a:r>
              <a:rPr lang="ru-RU" dirty="0" err="1"/>
              <a:t>відання</a:t>
            </a:r>
            <a:r>
              <a:rPr lang="ru-RU" dirty="0" smtClean="0"/>
              <a:t>.</a:t>
            </a:r>
          </a:p>
          <a:p>
            <a:r>
              <a:rPr lang="ru-RU" dirty="0" err="1"/>
              <a:t>Національний</a:t>
            </a:r>
            <a:r>
              <a:rPr lang="ru-RU" dirty="0"/>
              <a:t> банк не </a:t>
            </a:r>
            <a:r>
              <a:rPr lang="ru-RU" dirty="0" err="1"/>
              <a:t>відповідає</a:t>
            </a:r>
            <a:r>
              <a:rPr lang="ru-RU" dirty="0"/>
              <a:t> за </a:t>
            </a:r>
            <a:r>
              <a:rPr lang="ru-RU" dirty="0" err="1"/>
              <a:t>зобов'язаннями</a:t>
            </a:r>
            <a:r>
              <a:rPr lang="ru-RU" dirty="0"/>
              <a:t> </a:t>
            </a:r>
            <a:r>
              <a:rPr lang="ru-RU" dirty="0" err="1"/>
              <a:t>органів</a:t>
            </a:r>
            <a:r>
              <a:rPr lang="ru-RU" dirty="0"/>
              <a:t> </a:t>
            </a:r>
            <a:r>
              <a:rPr lang="ru-RU" dirty="0" err="1"/>
              <a:t>державної</a:t>
            </a:r>
            <a:r>
              <a:rPr lang="ru-RU" dirty="0"/>
              <a:t> </a:t>
            </a:r>
            <a:r>
              <a:rPr lang="ru-RU" dirty="0" err="1"/>
              <a:t>влади</a:t>
            </a:r>
            <a:r>
              <a:rPr lang="ru-RU" dirty="0"/>
              <a:t>, а </a:t>
            </a:r>
            <a:r>
              <a:rPr lang="ru-RU" dirty="0" err="1"/>
              <a:t>органи</a:t>
            </a:r>
            <a:r>
              <a:rPr lang="ru-RU" dirty="0"/>
              <a:t> </a:t>
            </a:r>
            <a:r>
              <a:rPr lang="ru-RU" dirty="0" err="1"/>
              <a:t>державної</a:t>
            </a:r>
            <a:r>
              <a:rPr lang="ru-RU" dirty="0"/>
              <a:t> </a:t>
            </a:r>
            <a:r>
              <a:rPr lang="ru-RU" dirty="0" err="1"/>
              <a:t>влади</a:t>
            </a:r>
            <a:r>
              <a:rPr lang="ru-RU" dirty="0"/>
              <a:t> не </a:t>
            </a:r>
            <a:r>
              <a:rPr lang="ru-RU" dirty="0" err="1"/>
              <a:t>відповідають</a:t>
            </a:r>
            <a:r>
              <a:rPr lang="ru-RU" dirty="0"/>
              <a:t> за </a:t>
            </a:r>
            <a:r>
              <a:rPr lang="ru-RU" dirty="0" err="1"/>
              <a:t>зобов'язаннями</a:t>
            </a:r>
            <a:r>
              <a:rPr lang="ru-RU" dirty="0"/>
              <a:t> </a:t>
            </a:r>
            <a:r>
              <a:rPr lang="ru-RU" dirty="0" err="1"/>
              <a:t>Національного</a:t>
            </a:r>
            <a:r>
              <a:rPr lang="ru-RU" dirty="0"/>
              <a:t> банку, </a:t>
            </a:r>
            <a:r>
              <a:rPr lang="ru-RU" dirty="0" err="1"/>
              <a:t>крім</a:t>
            </a:r>
            <a:r>
              <a:rPr lang="ru-RU" dirty="0"/>
              <a:t> </a:t>
            </a:r>
            <a:r>
              <a:rPr lang="ru-RU" dirty="0" err="1"/>
              <a:t>випадків</a:t>
            </a:r>
            <a:r>
              <a:rPr lang="ru-RU" dirty="0"/>
              <a:t>, коли вони </a:t>
            </a:r>
            <a:r>
              <a:rPr lang="ru-RU" dirty="0" err="1"/>
              <a:t>добровільно</a:t>
            </a:r>
            <a:r>
              <a:rPr lang="ru-RU" dirty="0"/>
              <a:t> </a:t>
            </a:r>
            <a:r>
              <a:rPr lang="ru-RU" dirty="0" err="1"/>
              <a:t>беруть</a:t>
            </a:r>
            <a:r>
              <a:rPr lang="ru-RU" dirty="0"/>
              <a:t> на себе </a:t>
            </a:r>
            <a:r>
              <a:rPr lang="ru-RU" dirty="0" err="1"/>
              <a:t>такі</a:t>
            </a:r>
            <a:r>
              <a:rPr lang="ru-RU" dirty="0"/>
              <a:t> </a:t>
            </a:r>
            <a:r>
              <a:rPr lang="ru-RU" dirty="0" err="1"/>
              <a:t>зобов'язання</a:t>
            </a:r>
            <a:r>
              <a:rPr lang="ru-RU" dirty="0"/>
              <a:t>.</a:t>
            </a:r>
          </a:p>
          <a:p>
            <a:r>
              <a:rPr lang="ru-RU" dirty="0" err="1"/>
              <a:t>Національний</a:t>
            </a:r>
            <a:r>
              <a:rPr lang="ru-RU" dirty="0"/>
              <a:t> банк не </a:t>
            </a:r>
            <a:r>
              <a:rPr lang="ru-RU" dirty="0" err="1"/>
              <a:t>відповідає</a:t>
            </a:r>
            <a:r>
              <a:rPr lang="ru-RU" dirty="0"/>
              <a:t> за </a:t>
            </a:r>
            <a:r>
              <a:rPr lang="ru-RU" dirty="0" err="1"/>
              <a:t>зобов'язаннями</a:t>
            </a:r>
            <a:r>
              <a:rPr lang="ru-RU" dirty="0"/>
              <a:t> </a:t>
            </a:r>
            <a:r>
              <a:rPr lang="ru-RU" dirty="0" err="1"/>
              <a:t>фінансових</a:t>
            </a:r>
            <a:r>
              <a:rPr lang="ru-RU" dirty="0"/>
              <a:t> </a:t>
            </a:r>
            <a:r>
              <a:rPr lang="ru-RU" dirty="0" err="1"/>
              <a:t>установ</a:t>
            </a:r>
            <a:r>
              <a:rPr lang="ru-RU" dirty="0"/>
              <a:t>, а </a:t>
            </a:r>
            <a:r>
              <a:rPr lang="ru-RU" dirty="0" err="1"/>
              <a:t>фінансові</a:t>
            </a:r>
            <a:r>
              <a:rPr lang="ru-RU" dirty="0"/>
              <a:t> установи не </a:t>
            </a:r>
            <a:r>
              <a:rPr lang="ru-RU" dirty="0" err="1"/>
              <a:t>відповідають</a:t>
            </a:r>
            <a:r>
              <a:rPr lang="ru-RU" dirty="0"/>
              <a:t> за </a:t>
            </a:r>
            <a:r>
              <a:rPr lang="ru-RU" dirty="0" err="1"/>
              <a:t>зобов'язаннями</a:t>
            </a:r>
            <a:r>
              <a:rPr lang="ru-RU" dirty="0"/>
              <a:t> </a:t>
            </a:r>
            <a:r>
              <a:rPr lang="ru-RU" dirty="0" err="1"/>
              <a:t>Національного</a:t>
            </a:r>
            <a:r>
              <a:rPr lang="ru-RU" dirty="0"/>
              <a:t> банку, </a:t>
            </a:r>
            <a:r>
              <a:rPr lang="ru-RU" dirty="0" err="1"/>
              <a:t>крім</a:t>
            </a:r>
            <a:r>
              <a:rPr lang="ru-RU" dirty="0"/>
              <a:t> </a:t>
            </a:r>
            <a:r>
              <a:rPr lang="ru-RU" dirty="0" err="1"/>
              <a:t>випадків</a:t>
            </a:r>
            <a:r>
              <a:rPr lang="ru-RU" dirty="0"/>
              <a:t>, коли вони </a:t>
            </a:r>
            <a:r>
              <a:rPr lang="ru-RU" dirty="0" err="1"/>
              <a:t>добровільно</a:t>
            </a:r>
            <a:r>
              <a:rPr lang="ru-RU" dirty="0"/>
              <a:t> </a:t>
            </a:r>
            <a:r>
              <a:rPr lang="ru-RU" dirty="0" err="1"/>
              <a:t>беруть</a:t>
            </a:r>
            <a:r>
              <a:rPr lang="ru-RU" dirty="0"/>
              <a:t> на себе </a:t>
            </a:r>
            <a:r>
              <a:rPr lang="ru-RU" dirty="0" err="1"/>
              <a:t>такі</a:t>
            </a:r>
            <a:r>
              <a:rPr lang="ru-RU" dirty="0"/>
              <a:t> </a:t>
            </a:r>
            <a:r>
              <a:rPr lang="ru-RU" dirty="0" err="1"/>
              <a:t>зобов'язання</a:t>
            </a:r>
            <a:r>
              <a:rPr lang="ru-RU" dirty="0"/>
              <a:t>.</a:t>
            </a:r>
          </a:p>
          <a:p>
            <a:r>
              <a:rPr lang="ru-RU" dirty="0" err="1"/>
              <a:t>Національний</a:t>
            </a:r>
            <a:r>
              <a:rPr lang="ru-RU" dirty="0"/>
              <a:t> банк для </a:t>
            </a:r>
            <a:r>
              <a:rPr lang="ru-RU" dirty="0" err="1"/>
              <a:t>забезпечення</a:t>
            </a:r>
            <a:r>
              <a:rPr lang="ru-RU" dirty="0"/>
              <a:t> </a:t>
            </a:r>
            <a:r>
              <a:rPr lang="ru-RU" dirty="0" err="1"/>
              <a:t>своєї</a:t>
            </a:r>
            <a:r>
              <a:rPr lang="ru-RU" dirty="0"/>
              <a:t> </a:t>
            </a:r>
            <a:r>
              <a:rPr lang="ru-RU" dirty="0" err="1"/>
              <a:t>діяльності</a:t>
            </a:r>
            <a:r>
              <a:rPr lang="ru-RU" dirty="0"/>
              <a:t> та </a:t>
            </a:r>
            <a:r>
              <a:rPr lang="ru-RU" dirty="0" err="1"/>
              <a:t>виконання</a:t>
            </a:r>
            <a:r>
              <a:rPr lang="ru-RU" dirty="0"/>
              <a:t> </a:t>
            </a:r>
            <a:r>
              <a:rPr lang="ru-RU" dirty="0" err="1" smtClean="0"/>
              <a:t>сво</a:t>
            </a:r>
            <a:r>
              <a:rPr lang="uk-UA" dirty="0" smtClean="0"/>
              <a:t>їх</a:t>
            </a:r>
            <a:r>
              <a:rPr lang="ru-RU" dirty="0" smtClean="0"/>
              <a:t> </a:t>
            </a:r>
            <a:r>
              <a:rPr lang="ru-RU" dirty="0" err="1"/>
              <a:t>функцій</a:t>
            </a:r>
            <a:r>
              <a:rPr lang="ru-RU" dirty="0"/>
              <a:t> </a:t>
            </a:r>
            <a:r>
              <a:rPr lang="ru-RU" dirty="0" err="1"/>
              <a:t>має</a:t>
            </a:r>
            <a:r>
              <a:rPr lang="ru-RU" dirty="0"/>
              <a:t> право </a:t>
            </a:r>
            <a:r>
              <a:rPr lang="ru-RU" dirty="0" err="1"/>
              <a:t>створювати</a:t>
            </a:r>
            <a:r>
              <a:rPr lang="ru-RU" dirty="0"/>
              <a:t> </a:t>
            </a:r>
            <a:r>
              <a:rPr lang="ru-RU" dirty="0" err="1"/>
              <a:t>підприємства</a:t>
            </a:r>
            <a:r>
              <a:rPr lang="ru-RU" dirty="0"/>
              <a:t>, установи, </a:t>
            </a:r>
            <a:r>
              <a:rPr lang="ru-RU" dirty="0" err="1"/>
              <a:t>відокремлені</a:t>
            </a:r>
            <a:r>
              <a:rPr lang="ru-RU" dirty="0"/>
              <a:t> </a:t>
            </a:r>
            <a:r>
              <a:rPr lang="ru-RU" dirty="0" err="1"/>
              <a:t>підрозділи</a:t>
            </a:r>
            <a:r>
              <a:rPr lang="ru-RU" dirty="0"/>
              <a:t> (</a:t>
            </a:r>
            <a:r>
              <a:rPr lang="ru-RU" dirty="0" err="1"/>
              <a:t>філії</a:t>
            </a:r>
            <a:r>
              <a:rPr lang="ru-RU" dirty="0"/>
              <a:t> та </a:t>
            </a:r>
            <a:r>
              <a:rPr lang="ru-RU" dirty="0" err="1"/>
              <a:t>представництва</a:t>
            </a:r>
            <a:r>
              <a:rPr lang="ru-RU" dirty="0"/>
              <a:t> в </a:t>
            </a:r>
            <a:r>
              <a:rPr lang="ru-RU" dirty="0" err="1"/>
              <a:t>Україні</a:t>
            </a:r>
            <a:r>
              <a:rPr lang="ru-RU" dirty="0"/>
              <a:t>, а </a:t>
            </a:r>
            <a:r>
              <a:rPr lang="ru-RU" dirty="0" err="1"/>
              <a:t>також</a:t>
            </a:r>
            <a:r>
              <a:rPr lang="ru-RU" dirty="0"/>
              <a:t> </a:t>
            </a:r>
            <a:r>
              <a:rPr lang="ru-RU" dirty="0" err="1"/>
              <a:t>представництва</a:t>
            </a:r>
            <a:r>
              <a:rPr lang="ru-RU" dirty="0"/>
              <a:t> </a:t>
            </a:r>
            <a:r>
              <a:rPr lang="ru-RU" dirty="0" err="1"/>
              <a:t>Національного</a:t>
            </a:r>
            <a:r>
              <a:rPr lang="ru-RU" dirty="0"/>
              <a:t> банку за кордоном</a:t>
            </a:r>
            <a:r>
              <a:rPr lang="ru-RU" dirty="0" smtClean="0"/>
              <a:t>).</a:t>
            </a:r>
          </a:p>
          <a:p>
            <a:r>
              <a:rPr lang="ru-RU" dirty="0" err="1"/>
              <a:t>Національний</a:t>
            </a:r>
            <a:r>
              <a:rPr lang="ru-RU" dirty="0"/>
              <a:t> банк, </a:t>
            </a:r>
            <a:r>
              <a:rPr lang="ru-RU" dirty="0" err="1"/>
              <a:t>його</a:t>
            </a:r>
            <a:r>
              <a:rPr lang="ru-RU" dirty="0"/>
              <a:t> </a:t>
            </a:r>
            <a:r>
              <a:rPr lang="uk-UA" dirty="0" smtClean="0"/>
              <a:t>підприємства, установи, відокремлені підрозділи (філії та представництва в Україні, а також представництва Національного банку за кордоном) мають печатку із зображенням Державного </a:t>
            </a:r>
            <a:r>
              <a:rPr lang="ru-RU" dirty="0" smtClean="0"/>
              <a:t>Герба </a:t>
            </a:r>
            <a:r>
              <a:rPr lang="ru-RU" dirty="0" err="1"/>
              <a:t>України</a:t>
            </a:r>
            <a:r>
              <a:rPr lang="ru-RU" dirty="0"/>
              <a:t> та </a:t>
            </a:r>
            <a:r>
              <a:rPr lang="ru-RU" dirty="0" err="1"/>
              <a:t>своїм</a:t>
            </a:r>
            <a:r>
              <a:rPr lang="ru-RU" dirty="0"/>
              <a:t> </a:t>
            </a:r>
            <a:r>
              <a:rPr lang="ru-RU" dirty="0" err="1"/>
              <a:t>найменуванням</a:t>
            </a:r>
            <a:r>
              <a:rPr lang="ru-RU" dirty="0"/>
              <a:t>.</a:t>
            </a:r>
          </a:p>
          <a:p>
            <a:endParaRPr lang="uk-UA" dirty="0"/>
          </a:p>
        </p:txBody>
      </p:sp>
    </p:spTree>
    <p:extLst>
      <p:ext uri="{BB962C8B-B14F-4D97-AF65-F5344CB8AC3E}">
        <p14:creationId xmlns:p14="http://schemas.microsoft.com/office/powerpoint/2010/main" val="3925928444"/>
      </p:ext>
    </p:extLst>
  </p:cSld>
  <p:clrMapOvr>
    <a:masterClrMapping/>
  </p:clrMapOvr>
</p:sld>
</file>

<file path=ppt/theme/theme1.xml><?xml version="1.0" encoding="utf-8"?>
<a:theme xmlns:a="http://schemas.openxmlformats.org/drawingml/2006/main" name="Метрополия">
  <a:themeElements>
    <a:clrScheme name="Метрополия">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Метрополи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Глянец">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docProps/app.xml><?xml version="1.0" encoding="utf-8"?>
<Properties xmlns="http://schemas.openxmlformats.org/officeDocument/2006/extended-properties" xmlns:vt="http://schemas.openxmlformats.org/officeDocument/2006/docPropsVTypes">
  <Template>TM03457491[[fn=Метрополия]]</Template>
  <TotalTime>1342</TotalTime>
  <Words>3937</Words>
  <Application>Microsoft Office PowerPoint</Application>
  <PresentationFormat>Широкоэкранный</PresentationFormat>
  <Paragraphs>248</Paragraphs>
  <Slides>41</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41</vt:i4>
      </vt:variant>
    </vt:vector>
  </HeadingPairs>
  <TitlesOfParts>
    <vt:vector size="45" baseType="lpstr">
      <vt:lpstr>Arial</vt:lpstr>
      <vt:lpstr>Calibri Light</vt:lpstr>
      <vt:lpstr>Roboto</vt:lpstr>
      <vt:lpstr>Метрополия</vt:lpstr>
      <vt:lpstr>НБУ – центральний банк України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Оксана</dc:creator>
  <cp:lastModifiedBy>Оксана</cp:lastModifiedBy>
  <cp:revision>38</cp:revision>
  <dcterms:created xsi:type="dcterms:W3CDTF">2023-03-18T19:23:44Z</dcterms:created>
  <dcterms:modified xsi:type="dcterms:W3CDTF">2024-10-23T03:47:40Z</dcterms:modified>
</cp:coreProperties>
</file>