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91" r:id="rId3"/>
    <p:sldId id="292" r:id="rId4"/>
    <p:sldId id="293" r:id="rId5"/>
    <p:sldId id="294" r:id="rId6"/>
    <p:sldId id="296" r:id="rId7"/>
    <p:sldId id="295" r:id="rId8"/>
    <p:sldId id="297" r:id="rId9"/>
    <p:sldId id="299" r:id="rId10"/>
    <p:sldId id="300" r:id="rId11"/>
    <p:sldId id="298" r:id="rId12"/>
    <p:sldId id="304" r:id="rId13"/>
    <p:sldId id="302" r:id="rId14"/>
    <p:sldId id="303" r:id="rId15"/>
    <p:sldId id="305" r:id="rId16"/>
    <p:sldId id="26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21" autoAdjust="0"/>
  </p:normalViewPr>
  <p:slideViewPr>
    <p:cSldViewPr>
      <p:cViewPr varScale="1">
        <p:scale>
          <a:sx n="85" d="100"/>
          <a:sy n="85" d="100"/>
        </p:scale>
        <p:origin x="19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DE131-788E-40D4-B6F5-5A9A01C8C322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58A5-E1B4-4DA1-83D2-19A8766E292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33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8A5-E1B4-4DA1-83D2-19A8766E292C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06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05.05.2022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10" Type="http://schemas.openxmlformats.org/officeDocument/2006/relationships/image" Target="../media/image10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3" Type="http://schemas.openxmlformats.org/officeDocument/2006/relationships/image" Target="../media/image1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jpe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2020</a:t>
            </a:r>
            <a:endParaRPr lang="uk-UA" sz="1400" b="1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</a:t>
            </a:r>
            <a:r>
              <a:rPr lang="en-US" sz="2400" b="1" dirty="0" smtClean="0">
                <a:latin typeface="Trebuchet MS" pitchFamily="34" charset="0"/>
              </a:rPr>
              <a:t> 6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Фізика рідин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556034" cy="31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Змочування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поверхні поділу трьох фаз, наприклад, твердої стінки, рідини і газу між поверхнею рідини і твердою стінкою утворюється так званий крайовий кут </a:t>
            </a:r>
            <a:r>
              <a:rPr lang="el-GR" i="1" dirty="0" smtClean="0">
                <a:latin typeface="Trebuchet MS" pitchFamily="34" charset="0"/>
              </a:rPr>
              <a:t>θ</a:t>
            </a:r>
            <a:r>
              <a:rPr lang="el-GR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Величина крайового кута залежить від природи дотичних середовищ (від поверхневих натягів на їхніх межах) і не залежить ні від форми посудини, ні від дії сили ваги. Якщо край рідини піднятий, її поверхня має увігнуту форму — крайовий кут гострий. У цьому разі рідина змочує тверду поверхню. Чим гірша змочувальна здатність рідини, тим більшим є крайовий кут. При </a:t>
            </a:r>
            <a:r>
              <a:rPr lang="el-GR" i="1" dirty="0" smtClean="0">
                <a:latin typeface="Trebuchet MS" pitchFamily="34" charset="0"/>
              </a:rPr>
              <a:t>θ&gt;90°</a:t>
            </a:r>
            <a:r>
              <a:rPr lang="el-GR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рідина вважається </a:t>
            </a:r>
            <a:r>
              <a:rPr lang="uk-UA" dirty="0" err="1" smtClean="0">
                <a:latin typeface="Trebuchet MS" pitchFamily="34" charset="0"/>
              </a:rPr>
              <a:t>незмочувальною</a:t>
            </a:r>
            <a:r>
              <a:rPr lang="uk-UA" dirty="0" smtClean="0">
                <a:latin typeface="Trebuchet MS" pitchFamily="34" charset="0"/>
              </a:rPr>
              <a:t>, при повному незмочуванні </a:t>
            </a:r>
            <a:r>
              <a:rPr lang="el-GR" i="1" dirty="0" smtClean="0">
                <a:latin typeface="Trebuchet MS" pitchFamily="34" charset="0"/>
              </a:rPr>
              <a:t>θ=180°</a:t>
            </a:r>
            <a:r>
              <a:rPr lang="el-GR" dirty="0" smtClean="0">
                <a:latin typeface="Trebuchet MS" pitchFamily="34" charset="0"/>
              </a:rPr>
              <a:t>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212976"/>
            <a:ext cx="64218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Water_droplet_lying_on_a_dama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429000"/>
            <a:ext cx="2249717" cy="1728192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75914" y="5429458"/>
          <a:ext cx="25987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8" imgW="1257120" imgH="431640" progId="">
                  <p:embed/>
                </p:oleObj>
              </mc:Choice>
              <mc:Fallback>
                <p:oleObj name="Equation" r:id="rId8" imgW="1257120" imgH="431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914" y="5429458"/>
                        <a:ext cx="259873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5661248"/>
            <a:ext cx="233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Закон Юнга: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Капілярні явища</a:t>
            </a:r>
            <a:endParaRPr lang="uk-UA" sz="2800" b="1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340768"/>
            <a:ext cx="5508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Від явища змочування залежить поведінка рідини в тонкій (капілярній) трубці, зануреній у неї. У разі змочування рідина в трубці піднімається над рівнем вільної поверхні, у протилежному випадку — опускається. Висоту капілярного підняття (опускання) рідини знаходять за формулою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160px-CapillaryActio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707904" cy="3707904"/>
          </a:xfrm>
          <a:prstGeom prst="rect">
            <a:avLst/>
          </a:prstGeom>
        </p:spPr>
      </p:pic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123728" y="3356992"/>
          <a:ext cx="16795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6" imgW="812520" imgH="419040" progId="">
                  <p:embed/>
                </p:oleObj>
              </mc:Choice>
              <mc:Fallback>
                <p:oleObj name="Equation" r:id="rId6" imgW="81252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356992"/>
                        <a:ext cx="16795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465313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</a:t>
            </a:r>
            <a:r>
              <a:rPr lang="uk-UA" dirty="0" err="1" smtClean="0">
                <a:latin typeface="Trebuchet MS" pitchFamily="34" charset="0"/>
              </a:rPr>
              <a:t>капилярному</a:t>
            </a:r>
            <a:r>
              <a:rPr lang="uk-UA" dirty="0" smtClean="0">
                <a:latin typeface="Trebuchet MS" pitchFamily="34" charset="0"/>
              </a:rPr>
              <a:t> ефекті ґрунтується дія всмоктування води ганчірками та губками, а також піднімання води вгору у порах ґрунту та по судинам  рослин (хоча в </a:t>
            </a:r>
            <a:r>
              <a:rPr lang="uk-UA" dirty="0" err="1" smtClean="0">
                <a:latin typeface="Trebuchet MS" pitchFamily="34" charset="0"/>
              </a:rPr>
              <a:t>останньму</a:t>
            </a:r>
            <a:r>
              <a:rPr lang="uk-UA" dirty="0" smtClean="0">
                <a:latin typeface="Trebuchet MS" pitchFamily="34" charset="0"/>
              </a:rPr>
              <a:t> випадку також впливає і осмос - процес односторонньої дифузії через напівпроникну мембрану молекул розчинника в бік більшої концентрації розчиненої речовини з обсягу з меншою концентрацією розчиненої речовини.)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Плавання тіл</a:t>
            </a:r>
          </a:p>
          <a:p>
            <a:r>
              <a:rPr lang="uk-UA" sz="2000" b="1" dirty="0" smtClean="0">
                <a:latin typeface="Trebuchet MS" pitchFamily="34" charset="0"/>
              </a:rPr>
              <a:t>Закон Архімеда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27650" name="Picture 2" descr="https://upload.wikimedia.org/wikipedia/commons/thumb/6/60/Principio_di_Archimede_galleggiamento.png/320px-Principio_di_Archimede_galleggiamen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9760"/>
            <a:ext cx="304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504" y="1041201"/>
            <a:ext cx="5710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Закон Архімеда</a:t>
            </a:r>
            <a:r>
              <a:rPr lang="uk-UA" dirty="0">
                <a:latin typeface="Trebuchet MS" panose="020B0603020202020204" pitchFamily="34" charset="0"/>
              </a:rPr>
              <a:t> — основний закон гідростатики та аеростатики, згідно з яким на будь-яке тіло, занурене в рідину або газ, діє </a:t>
            </a:r>
            <a:r>
              <a:rPr lang="uk-UA" dirty="0" err="1">
                <a:latin typeface="Trebuchet MS" panose="020B0603020202020204" pitchFamily="34" charset="0"/>
              </a:rPr>
              <a:t>виштовхувальна</a:t>
            </a:r>
            <a:r>
              <a:rPr lang="uk-UA" dirty="0">
                <a:latin typeface="Trebuchet MS" panose="020B0603020202020204" pitchFamily="34" charset="0"/>
              </a:rPr>
              <a:t> сила, яка дорівнює вазі витисненої даним тілом рідини (газу) і за напрямом протилежна їй і прикладена у центрі мас витісненого об'єму рідини (газу). Згідно із законом Архімеда </a:t>
            </a:r>
            <a:r>
              <a:rPr lang="uk-UA" b="1" dirty="0">
                <a:latin typeface="Trebuchet MS" panose="020B0603020202020204" pitchFamily="34" charset="0"/>
              </a:rPr>
              <a:t>вага всякого тіла в </a:t>
            </a:r>
            <a:r>
              <a:rPr lang="uk-UA" b="1" dirty="0" smtClean="0">
                <a:latin typeface="Trebuchet MS" panose="020B0603020202020204" pitchFamily="34" charset="0"/>
              </a:rPr>
              <a:t>повітрі</a:t>
            </a:r>
            <a:r>
              <a:rPr lang="en-US" b="1" dirty="0" smtClean="0">
                <a:latin typeface="Trebuchet MS" panose="020B0603020202020204" pitchFamily="34" charset="0"/>
              </a:rPr>
              <a:t> (</a:t>
            </a:r>
            <a:r>
              <a:rPr lang="uk-UA" b="1" dirty="0" smtClean="0">
                <a:latin typeface="Trebuchet MS" panose="020B0603020202020204" pitchFamily="34" charset="0"/>
              </a:rPr>
              <a:t>або в рідині</a:t>
            </a:r>
            <a:r>
              <a:rPr lang="en-US" b="1" dirty="0" smtClean="0">
                <a:latin typeface="Trebuchet MS" panose="020B0603020202020204" pitchFamily="34" charset="0"/>
              </a:rPr>
              <a:t>) </a:t>
            </a:r>
            <a:r>
              <a:rPr lang="uk-UA" b="1" dirty="0" smtClean="0">
                <a:latin typeface="Trebuchet MS" panose="020B0603020202020204" pitchFamily="34" charset="0"/>
              </a:rPr>
              <a:t>менша </a:t>
            </a:r>
            <a:r>
              <a:rPr lang="uk-UA" b="1" dirty="0">
                <a:latin typeface="Trebuchet MS" panose="020B0603020202020204" pitchFamily="34" charset="0"/>
              </a:rPr>
              <a:t>за вагу його в пустоті на величину, рівній вазі витісненого </a:t>
            </a:r>
            <a:r>
              <a:rPr lang="uk-UA" b="1" dirty="0" smtClean="0">
                <a:latin typeface="Trebuchet MS" panose="020B0603020202020204" pitchFamily="34" charset="0"/>
              </a:rPr>
              <a:t>повітря (або рідини)</a:t>
            </a:r>
            <a:r>
              <a:rPr lang="uk-UA" dirty="0">
                <a:latin typeface="Trebuchet MS" panose="020B0603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768" y="398286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𝑔𝑉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82865"/>
                <a:ext cx="15841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107504" y="4439853"/>
                <a:ext cx="87366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uk-U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– густина середовища,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–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прискорення вільного падіння,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uk-U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– об’єм, який тіло витісняє з рідини (або повітря).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39853"/>
                <a:ext cx="873663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28" t="-5660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кутник 4"/>
          <p:cNvSpPr/>
          <p:nvPr/>
        </p:nvSpPr>
        <p:spPr>
          <a:xfrm>
            <a:off x="0" y="5159848"/>
            <a:ext cx="911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rebuchet MS" panose="020B0603020202020204" pitchFamily="34" charset="0"/>
              </a:rPr>
              <a:t>Завдяки силі Архімеда виникає природна конвекція. При підвищенні температури рідина розширюється, через це її густина зменшується й </a:t>
            </a:r>
            <a:r>
              <a:rPr lang="uk-UA" sz="1600" dirty="0" err="1">
                <a:latin typeface="Trebuchet MS" panose="020B0603020202020204" pitchFamily="34" charset="0"/>
              </a:rPr>
              <a:t>архімедова</a:t>
            </a:r>
            <a:r>
              <a:rPr lang="uk-UA" sz="1600" dirty="0">
                <a:latin typeface="Trebuchet MS" panose="020B0603020202020204" pitchFamily="34" charset="0"/>
              </a:rPr>
              <a:t> сила, яка діє на виділений об'єм рідини, стає більшою, ніж сила </a:t>
            </a:r>
            <a:r>
              <a:rPr lang="uk-UA" sz="1600" dirty="0" smtClean="0">
                <a:latin typeface="Trebuchet MS" panose="020B0603020202020204" pitchFamily="34" charset="0"/>
              </a:rPr>
              <a:t>тяжіння. </a:t>
            </a:r>
            <a:r>
              <a:rPr lang="uk-UA" sz="1600" dirty="0">
                <a:latin typeface="Trebuchet MS" panose="020B0603020202020204" pitchFamily="34" charset="0"/>
              </a:rPr>
              <a:t>Унаслідок цього нагріта рідина (яка має меншу густину) спливає, а холодна рідина (яка має більшу густину) опускається. Також дані міркування справджуються й для газів.</a:t>
            </a:r>
          </a:p>
        </p:txBody>
      </p:sp>
    </p:spTree>
    <p:extLst>
      <p:ext uri="{BB962C8B-B14F-4D97-AF65-F5344CB8AC3E}">
        <p14:creationId xmlns:p14="http://schemas.microsoft.com/office/powerpoint/2010/main" val="1728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Перехід від рідкого до газоподібного стану</a:t>
            </a:r>
          </a:p>
          <a:p>
            <a:r>
              <a:rPr lang="uk-UA" sz="2400" b="1" dirty="0" smtClean="0">
                <a:latin typeface="Trebuchet MS" pitchFamily="34" charset="0"/>
              </a:rPr>
              <a:t>і навпаки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83671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Випаровування</a:t>
            </a:r>
            <a:r>
              <a:rPr lang="uk-UA" dirty="0" smtClean="0">
                <a:latin typeface="Trebuchet MS" pitchFamily="34" charset="0"/>
              </a:rPr>
              <a:t> — це вид пароутворення в процесі поступового переходу речовини з рідкої в газоподібну фазу (пару) через вільну поверхню. </a:t>
            </a:r>
          </a:p>
          <a:p>
            <a:r>
              <a:rPr lang="uk-UA" dirty="0" smtClean="0">
                <a:latin typeface="Trebuchet MS" pitchFamily="34" charset="0"/>
              </a:rPr>
              <a:t>При тепловому русі деякі молекули покидають рідину з її поверхні і переходять в пару. Разом з тим, частина молекул переходить назад з пари в рідину. Якщо з рідини виходить більше молекул, ніж приходить, то має місце випаровування. Випаровування супроводжується зниженням температури, оскільки з рідини вилітають молекули з енергією, яка перевищує середню. Кількісно калориметрія випаровування характеризується питомою теплотою пароутворення — фізичною величиною, яка визначає кількість теплоти, що необхідна для випаровування 1 кг рідини за незмінної температури. Для води при 0 °</a:t>
            </a:r>
            <a:r>
              <a:rPr lang="en-US" dirty="0" smtClean="0">
                <a:latin typeface="Trebuchet MS" pitchFamily="34" charset="0"/>
              </a:rPr>
              <a:t>C </a:t>
            </a:r>
            <a:r>
              <a:rPr lang="uk-UA" dirty="0" smtClean="0">
                <a:latin typeface="Trebuchet MS" pitchFamily="34" charset="0"/>
              </a:rPr>
              <a:t>питома теплота пароутворення становить </a:t>
            </a:r>
            <a:r>
              <a:rPr lang="en-US" i="1" dirty="0" smtClean="0">
                <a:latin typeface="Trebuchet MS" pitchFamily="34" charset="0"/>
              </a:rPr>
              <a:t>L = 2413 </a:t>
            </a:r>
            <a:r>
              <a:rPr lang="uk-UA" i="1" dirty="0" smtClean="0">
                <a:latin typeface="Trebuchet MS" pitchFamily="34" charset="0"/>
              </a:rPr>
              <a:t>Дж/г</a:t>
            </a:r>
            <a:r>
              <a:rPr lang="uk-UA" dirty="0" smtClean="0">
                <a:latin typeface="Trebuchet MS" pitchFamily="34" charset="0"/>
              </a:rPr>
              <a:t>. Тоді кількість теплоти, що поглинається при випаровування рідини масою </a:t>
            </a:r>
            <a:r>
              <a:rPr lang="en-US" i="1" dirty="0" smtClean="0">
                <a:latin typeface="Trebuchet MS" pitchFamily="34" charset="0"/>
              </a:rPr>
              <a:t>m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може бути визначена за формулою: 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923928" y="4302869"/>
          <a:ext cx="10493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5" imgW="507960" imgH="203040" progId="">
                  <p:embed/>
                </p:oleObj>
              </mc:Choice>
              <mc:Fallback>
                <p:oleObj name="Equation" r:id="rId5" imgW="507960" imgH="203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302869"/>
                        <a:ext cx="10493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13"/>
          <p:cNvSpPr/>
          <p:nvPr/>
        </p:nvSpPr>
        <p:spPr>
          <a:xfrm>
            <a:off x="0" y="469901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Конденсація</a:t>
            </a:r>
            <a:r>
              <a:rPr lang="uk-UA" dirty="0" smtClean="0">
                <a:latin typeface="Trebuchet MS" pitchFamily="34" charset="0"/>
              </a:rPr>
              <a:t> — зворотний до випаровування процес, перехід речовини з газоподібного стану в рідкий. При цьому в рідину переходить з пари більше молекул, ніж у пару з рідини. На відміну від випаровування, під час якого теплота поглинається, при конденсації теплота виділяється. ЇЇ кількість визначають за тією ж формулою, що і теплоту пароутворення. Питома теплота конденсації за значенням така сама, як і питома теплота пароутворення. 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rebuchet MS" pitchFamily="34" charset="0"/>
              </a:rPr>
              <a:t>Перехід від </a:t>
            </a:r>
            <a:r>
              <a:rPr lang="uk-UA" sz="2400" b="1" dirty="0" smtClean="0">
                <a:latin typeface="Trebuchet MS" pitchFamily="34" charset="0"/>
              </a:rPr>
              <a:t>твердого </a:t>
            </a:r>
            <a:r>
              <a:rPr lang="uk-UA" sz="2400" b="1" dirty="0">
                <a:latin typeface="Trebuchet MS" pitchFamily="34" charset="0"/>
              </a:rPr>
              <a:t>до </a:t>
            </a:r>
            <a:r>
              <a:rPr lang="uk-UA" sz="2400" b="1" dirty="0" smtClean="0">
                <a:latin typeface="Trebuchet MS" pitchFamily="34" charset="0"/>
              </a:rPr>
              <a:t>рідкого стану</a:t>
            </a:r>
            <a:endParaRPr lang="uk-UA" sz="2400" b="1" dirty="0">
              <a:latin typeface="Trebuchet MS" pitchFamily="34" charset="0"/>
            </a:endParaRPr>
          </a:p>
          <a:p>
            <a:r>
              <a:rPr lang="uk-UA" sz="2400" b="1" dirty="0">
                <a:latin typeface="Trebuchet MS" pitchFamily="34" charset="0"/>
              </a:rPr>
              <a:t>і навпаки</a:t>
            </a:r>
          </a:p>
        </p:txBody>
      </p:sp>
      <p:pic>
        <p:nvPicPr>
          <p:cNvPr id="28676" name="Picture 4" descr="https://upload.wikimedia.org/wikipedia/commons/thumb/3/30/Phase-diag.svg/1280px-Phase-dia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63746"/>
            <a:ext cx="5836426" cy="44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4782" y="1366996"/>
                <a:ext cx="11085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2" y="1366996"/>
                <a:ext cx="11085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840" r="-6630" b="-278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кутник 2"/>
          <p:cNvSpPr/>
          <p:nvPr/>
        </p:nvSpPr>
        <p:spPr>
          <a:xfrm>
            <a:off x="56003" y="2127035"/>
            <a:ext cx="3190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rebuchet MS" panose="020B0603020202020204" pitchFamily="34" charset="0"/>
              </a:rPr>
              <a:t>Критерій </a:t>
            </a:r>
            <a:r>
              <a:rPr lang="uk-UA" b="1" dirty="0" err="1">
                <a:latin typeface="Trebuchet MS" panose="020B0603020202020204" pitchFamily="34" charset="0"/>
              </a:rPr>
              <a:t>Ліндеманна</a:t>
            </a:r>
            <a:r>
              <a:rPr lang="uk-UA" dirty="0">
                <a:latin typeface="Trebuchet MS" panose="020B0603020202020204" pitchFamily="34" charset="0"/>
              </a:rPr>
              <a:t> — формула, за якою можна оцінити температуру плавлення твердих тіл, виходячи з припущення, що плавлення відбувається тоді, коли амплітуда </a:t>
            </a:r>
            <a:r>
              <a:rPr lang="uk-UA" dirty="0" smtClean="0">
                <a:latin typeface="Trebuchet MS" panose="020B0603020202020204" pitchFamily="34" charset="0"/>
              </a:rPr>
              <a:t>коливань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атомів</a:t>
            </a:r>
            <a:r>
              <a:rPr lang="uk-UA" dirty="0">
                <a:latin typeface="Trebuchet MS" panose="020B0603020202020204" pitchFamily="34" charset="0"/>
              </a:rPr>
              <a:t> сягає десятої долі </a:t>
            </a:r>
            <a:r>
              <a:rPr lang="uk-UA" dirty="0" smtClean="0">
                <a:latin typeface="Trebuchet MS" panose="020B0603020202020204" pitchFamily="34" charset="0"/>
              </a:rPr>
              <a:t>періоду </a:t>
            </a:r>
            <a:r>
              <a:rPr lang="uk-UA" dirty="0">
                <a:latin typeface="Trebuchet MS" panose="020B0603020202020204" pitchFamily="34" charset="0"/>
              </a:rPr>
              <a:t>кристалічної </a:t>
            </a:r>
            <a:r>
              <a:rPr lang="uk-UA" dirty="0" smtClean="0">
                <a:latin typeface="Trebuchet MS" panose="020B0603020202020204" pitchFamily="34" charset="0"/>
              </a:rPr>
              <a:t>ґратки: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016" y="96967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Теплота плавлення</a:t>
            </a:r>
            <a:endParaRPr lang="uk-UA" b="1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040" y="5430779"/>
                <a:ext cx="208255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0" y="5430779"/>
                <a:ext cx="2082558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/>
              <p:cNvSpPr/>
              <p:nvPr/>
            </p:nvSpPr>
            <p:spPr>
              <a:xfrm>
                <a:off x="3218260" y="5315623"/>
                <a:ext cx="589540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маса атомів,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період кристалічної ґратки,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uk-UA" dirty="0" smtClean="0"/>
                  <a:t>стала </a:t>
                </a:r>
                <a:r>
                  <a:rPr lang="uk-UA" dirty="0" err="1" smtClean="0"/>
                  <a:t>Больцмана</a:t>
                </a:r>
                <a:r>
                  <a:rPr lang="uk-UA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r>
                  <a:rPr lang="uk-UA" dirty="0" smtClean="0"/>
                  <a:t> стала </a:t>
                </a:r>
                <a:r>
                  <a:rPr lang="uk-UA" dirty="0" err="1" smtClean="0"/>
                  <a:t>Ліндерманна</a:t>
                </a:r>
                <a:r>
                  <a:rPr lang="uk-UA" dirty="0" smtClean="0"/>
                  <a:t>, яка повинна бути однаковою для всіх твердих тіл з однією та тією ж кристалічною </a:t>
                </a:r>
                <a:r>
                  <a:rPr lang="uk-UA" dirty="0" err="1" smtClean="0"/>
                  <a:t>ґраткою</a:t>
                </a:r>
                <a:r>
                  <a:rPr lang="uk-UA" dirty="0" smtClean="0"/>
                  <a:t>.</a:t>
                </a:r>
              </a:p>
            </p:txBody>
          </p:sp>
        </mc:Choice>
        <mc:Fallback xmlns=""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60" y="5315623"/>
                <a:ext cx="589540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931" t="-4061" b="-71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Самостійна робота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628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По темі </a:t>
            </a:r>
            <a:r>
              <a:rPr lang="uk-UA" dirty="0" err="1" smtClean="0">
                <a:latin typeface="Trebuchet MS" pitchFamily="34" charset="0"/>
              </a:rPr>
              <a:t>“Фізика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рідин”</a:t>
            </a:r>
            <a:r>
              <a:rPr lang="uk-UA" dirty="0" smtClean="0">
                <a:latin typeface="Trebuchet MS" pitchFamily="34" charset="0"/>
              </a:rPr>
              <a:t> рекомендується ознайомитися з розділами  40 та 41 із 7-го тому </a:t>
            </a:r>
            <a:r>
              <a:rPr lang="uk-UA" dirty="0" err="1" smtClean="0">
                <a:latin typeface="Trebuchet MS" pitchFamily="34" charset="0"/>
              </a:rPr>
              <a:t>Фейнмановських</a:t>
            </a:r>
            <a:r>
              <a:rPr lang="uk-UA" dirty="0" smtClean="0">
                <a:latin typeface="Trebuchet MS" pitchFamily="34" charset="0"/>
              </a:rPr>
              <a:t> лекцій з фізики.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цих розділах розглянуті питання течії рідин, зокрема ламінарний та турбулентний потоки, умови рівноваги та основні рівняння гідродинаміки.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Також добрим доповненням до лекцій </a:t>
            </a:r>
            <a:r>
              <a:rPr lang="uk-UA" dirty="0" err="1" smtClean="0">
                <a:latin typeface="Trebuchet MS" pitchFamily="34" charset="0"/>
              </a:rPr>
              <a:t>Фейнмана</a:t>
            </a:r>
            <a:r>
              <a:rPr lang="uk-UA" dirty="0" smtClean="0">
                <a:latin typeface="Trebuchet MS" pitchFamily="34" charset="0"/>
              </a:rPr>
              <a:t> по цій темі може бути 6-й розділ з ІІ частини підручника П.М. Воловика </a:t>
            </a:r>
            <a:r>
              <a:rPr lang="uk-UA" dirty="0" err="1" smtClean="0">
                <a:latin typeface="Trebuchet MS" pitchFamily="34" charset="0"/>
              </a:rPr>
              <a:t>“Фізика</a:t>
            </a:r>
            <a:r>
              <a:rPr lang="uk-UA" dirty="0" smtClean="0">
                <a:latin typeface="Trebuchet MS" pitchFamily="34" charset="0"/>
              </a:rPr>
              <a:t> для </a:t>
            </a:r>
            <a:r>
              <a:rPr lang="uk-UA" dirty="0" err="1" smtClean="0">
                <a:latin typeface="Trebuchet MS" pitchFamily="34" charset="0"/>
              </a:rPr>
              <a:t>університетів”</a:t>
            </a:r>
            <a:r>
              <a:rPr lang="uk-UA" dirty="0" smtClean="0">
                <a:latin typeface="Trebuchet MS" pitchFamily="34" charset="0"/>
              </a:rPr>
              <a:t>, у якому розглянуті фазові переходи та рівняння Клапейрона – </a:t>
            </a:r>
            <a:r>
              <a:rPr lang="uk-UA" dirty="0" err="1" smtClean="0">
                <a:latin typeface="Trebuchet MS" pitchFamily="34" charset="0"/>
              </a:rPr>
              <a:t>Клаузіса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2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…Коливання та хвилі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 цій темі: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Особливості рідкого агрегатного стану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Класифікація рідин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Закон Паскаля та барометрична формула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Ламінарний та турбулентний потоки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Число </a:t>
            </a:r>
            <a:r>
              <a:rPr lang="uk-UA" dirty="0" err="1" smtClean="0">
                <a:latin typeface="Trebuchet MS" pitchFamily="34" charset="0"/>
              </a:rPr>
              <a:t>Рейнольдса</a:t>
            </a:r>
            <a:endParaRPr lang="uk-UA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Динамічна та кінематична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endParaRPr lang="en-US" dirty="0" smtClean="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Закон Бернуллі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Поверхневий натяг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Явища змочування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Капілярні явища</a:t>
            </a:r>
          </a:p>
          <a:p>
            <a:pPr>
              <a:buFontTx/>
              <a:buChar char="-"/>
            </a:pPr>
            <a:r>
              <a:rPr lang="uk-UA" dirty="0" smtClean="0">
                <a:latin typeface="Trebuchet MS" pitchFamily="34" charset="0"/>
              </a:rPr>
              <a:t> Перехід від рідкого агрегатного стану до газоподібного і навпаки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Рідкий агрегатний стан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Рідинами </a:t>
            </a:r>
            <a:r>
              <a:rPr lang="uk-UA" dirty="0" smtClean="0">
                <a:latin typeface="Trebuchet MS" pitchFamily="34" charset="0"/>
              </a:rPr>
              <a:t>називають речовини, що знаходяться у конденсованому агрегатному стані, проміжному між газоподібним і твердим.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Рідини зберігають об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єм</a:t>
            </a:r>
            <a:r>
              <a:rPr lang="uk-UA" dirty="0" smtClean="0">
                <a:latin typeface="Trebuchet MS" pitchFamily="34" charset="0"/>
              </a:rPr>
              <a:t>, але не зберігають форму.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Рух рідин та тіл в рідинах вивчає розділ фізики </a:t>
            </a:r>
            <a:r>
              <a:rPr lang="uk-UA" i="1" dirty="0" smtClean="0">
                <a:latin typeface="Trebuchet MS" pitchFamily="34" charset="0"/>
              </a:rPr>
              <a:t>гідродинаміка</a:t>
            </a:r>
            <a:r>
              <a:rPr lang="uk-UA" dirty="0" smtClean="0">
                <a:latin typeface="Trebuchet MS" pitchFamily="34" charset="0"/>
              </a:rPr>
              <a:t>, будову та фізичні властивості рідин — </a:t>
            </a:r>
            <a:r>
              <a:rPr lang="uk-UA" i="1" dirty="0" smtClean="0">
                <a:latin typeface="Trebuchet MS" pitchFamily="34" charset="0"/>
              </a:rPr>
              <a:t>фізика рідин</a:t>
            </a:r>
            <a:r>
              <a:rPr lang="uk-UA" dirty="0" smtClean="0">
                <a:latin typeface="Trebuchet MS" pitchFamily="34" charset="0"/>
              </a:rPr>
              <a:t>, складова частина молекулярної фізики.  Взаємодію рідини з </a:t>
            </a:r>
            <a:r>
              <a:rPr lang="uk-UA" dirty="0" err="1" smtClean="0">
                <a:latin typeface="Trebuchet MS" pitchFamily="34" charset="0"/>
              </a:rPr>
              <a:t>елеткричним</a:t>
            </a:r>
            <a:r>
              <a:rPr lang="uk-UA" dirty="0" smtClean="0">
                <a:latin typeface="Trebuchet MS" pitchFamily="34" charset="0"/>
              </a:rPr>
              <a:t> та магнітним полями та протікання по ній електричного струму вивчає </a:t>
            </a:r>
            <a:r>
              <a:rPr lang="uk-UA" i="1" dirty="0" smtClean="0">
                <a:latin typeface="Trebuchet MS" pitchFamily="34" charset="0"/>
              </a:rPr>
              <a:t>магнітогідродинаміка</a:t>
            </a:r>
            <a:r>
              <a:rPr lang="uk-UA" dirty="0" smtClean="0">
                <a:latin typeface="Trebuchet MS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042" y="3645024"/>
            <a:ext cx="4823958" cy="182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4535488" y="5517232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rebuchet MS" pitchFamily="34" charset="0"/>
              </a:rPr>
              <a:t>Газ              Рідина      Тверде </a:t>
            </a:r>
          </a:p>
          <a:p>
            <a:r>
              <a:rPr lang="uk-UA" sz="2400" dirty="0" smtClean="0">
                <a:latin typeface="Trebuchet MS" pitchFamily="34" charset="0"/>
              </a:rPr>
              <a:t>                                      тіло</a:t>
            </a:r>
            <a:endParaRPr lang="uk-UA" sz="240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0" y="3717032"/>
            <a:ext cx="4283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Trebuchet MS" pitchFamily="34" charset="0"/>
              </a:rPr>
              <a:t>Плинність</a:t>
            </a:r>
            <a:r>
              <a:rPr lang="uk-UA" dirty="0" smtClean="0">
                <a:latin typeface="Trebuchet MS" pitchFamily="34" charset="0"/>
              </a:rPr>
              <a:t> рідин пов'язана з періодичним «перестрибуванням» їхніх молекул з одного рівноважного положення в інше. Більшу частину часу окрема молекула рідини перебуває в тимчасовій асоціації з сусідніми молекулами (</a:t>
            </a:r>
            <a:r>
              <a:rPr lang="uk-UA" i="1" dirty="0" smtClean="0">
                <a:latin typeface="Trebuchet MS" pitchFamily="34" charset="0"/>
              </a:rPr>
              <a:t>ближня впорядкованість</a:t>
            </a:r>
            <a:r>
              <a:rPr lang="uk-UA" dirty="0" smtClean="0">
                <a:latin typeface="Trebuchet MS" pitchFamily="34" charset="0"/>
              </a:rPr>
              <a:t>), де вона здійснює теплові коливання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Класифікація рідин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83671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По видам </a:t>
            </a:r>
            <a:r>
              <a:rPr lang="uk-UA" b="1" dirty="0" err="1" smtClean="0">
                <a:latin typeface="Trebuchet MS" pitchFamily="34" charset="0"/>
              </a:rPr>
              <a:t>зв</a:t>
            </a:r>
            <a:r>
              <a:rPr lang="en-US" b="1" dirty="0" smtClean="0">
                <a:latin typeface="Trebuchet MS" pitchFamily="34" charset="0"/>
              </a:rPr>
              <a:t>’</a:t>
            </a:r>
            <a:r>
              <a:rPr lang="uk-UA" b="1" dirty="0" err="1" smtClean="0">
                <a:latin typeface="Trebuchet MS" pitchFamily="34" charset="0"/>
              </a:rPr>
              <a:t>язків</a:t>
            </a:r>
            <a:r>
              <a:rPr lang="uk-UA" b="1" dirty="0" smtClean="0">
                <a:latin typeface="Trebuchet MS" pitchFamily="34" charset="0"/>
              </a:rPr>
              <a:t> між атомами/молекулами рідини поділяються на: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Атомарні рідини</a:t>
            </a:r>
            <a:r>
              <a:rPr lang="uk-UA" dirty="0" smtClean="0">
                <a:latin typeface="Trebuchet MS" pitchFamily="34" charset="0"/>
              </a:rPr>
              <a:t> або рідини з атомів або сферичних молекул, які пов'язані центральними міжмолекулярним силами (</a:t>
            </a:r>
            <a:r>
              <a:rPr lang="uk-UA" dirty="0" err="1" smtClean="0">
                <a:latin typeface="Trebuchet MS" pitchFamily="34" charset="0"/>
              </a:rPr>
              <a:t>силами</a:t>
            </a:r>
            <a:r>
              <a:rPr lang="uk-UA" dirty="0" smtClean="0">
                <a:latin typeface="Trebuchet MS" pitchFamily="34" charset="0"/>
              </a:rPr>
              <a:t> Ван дер </a:t>
            </a:r>
            <a:r>
              <a:rPr lang="uk-UA" dirty="0" err="1" smtClean="0">
                <a:latin typeface="Trebuchet MS" pitchFamily="34" charset="0"/>
              </a:rPr>
              <a:t>Ваальса</a:t>
            </a:r>
            <a:r>
              <a:rPr lang="uk-UA" dirty="0" smtClean="0">
                <a:latin typeface="Trebuchet MS" pitchFamily="34" charset="0"/>
              </a:rPr>
              <a:t>). До цього типу рідин належать, наприклад, рідкий аргон та рідкий метан.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 з двоатомних молекул</a:t>
            </a:r>
            <a:r>
              <a:rPr lang="uk-UA" dirty="0" smtClean="0">
                <a:latin typeface="Trebuchet MS" pitchFamily="34" charset="0"/>
              </a:rPr>
              <a:t>, які складаються з однакових атомів (рідкий водень, рідкий азот). Такі молекули мають квадрупольний момент.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Рідкі неперехідні метали</a:t>
            </a:r>
            <a:r>
              <a:rPr lang="uk-UA" dirty="0" smtClean="0">
                <a:latin typeface="Trebuchet MS" pitchFamily="34" charset="0"/>
              </a:rPr>
              <a:t> (натрій, ртуть), в яких зв'язок між частинками (іонами) має металічний характер.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Рідини, що складаються з полярних молекул</a:t>
            </a:r>
            <a:r>
              <a:rPr lang="uk-UA" dirty="0" smtClean="0">
                <a:latin typeface="Trebuchet MS" pitchFamily="34" charset="0"/>
              </a:rPr>
              <a:t>, пов'язаних диполь-дипольною взаємодією (рідкий бромистий водень).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Асоційовані рідини</a:t>
            </a:r>
            <a:r>
              <a:rPr lang="uk-UA" dirty="0" smtClean="0">
                <a:latin typeface="Trebuchet MS" pitchFamily="34" charset="0"/>
              </a:rPr>
              <a:t>, або рідини з водневими зв'язками (вода, гліцерин).</a:t>
            </a:r>
          </a:p>
          <a:p>
            <a:pPr marL="342900" indent="-342900">
              <a:buFont typeface="+mj-lt"/>
              <a:buAutoNum type="arabicParenR"/>
            </a:pPr>
            <a:r>
              <a:rPr lang="uk-UA" i="1" dirty="0" smtClean="0">
                <a:latin typeface="Trebuchet MS" pitchFamily="34" charset="0"/>
              </a:rPr>
              <a:t>Рідини, що складаються з великих молекул</a:t>
            </a:r>
            <a:r>
              <a:rPr lang="uk-UA" dirty="0" smtClean="0">
                <a:latin typeface="Trebuchet MS" pitchFamily="34" charset="0"/>
              </a:rPr>
              <a:t>, для яких найважливішими є внутрішні ступені вільності.</a:t>
            </a:r>
          </a:p>
          <a:p>
            <a:pPr marL="342900" indent="-342900"/>
            <a:endParaRPr lang="uk-UA" dirty="0" smtClean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449335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/>
            <a:r>
              <a:rPr lang="uk-UA" dirty="0" smtClean="0">
                <a:latin typeface="Trebuchet MS" pitchFamily="34" charset="0"/>
              </a:rPr>
              <a:t>У цю класифікацію не входять квантові рідини і рідкі кристали, які є особливими випадками і повинні розглядатися окремо. </a:t>
            </a:r>
          </a:p>
          <a:p>
            <a:pPr indent="-342900"/>
            <a:endParaRPr lang="uk-UA" dirty="0" smtClean="0">
              <a:latin typeface="Trebuchet MS" pitchFamily="34" charset="0"/>
            </a:endParaRPr>
          </a:p>
          <a:p>
            <a:pPr indent="-342900"/>
            <a:r>
              <a:rPr lang="uk-UA" dirty="0" smtClean="0">
                <a:latin typeface="Trebuchet MS" pitchFamily="34" charset="0"/>
              </a:rPr>
              <a:t>У гідродинаміці рідини ще поділяються на </a:t>
            </a:r>
            <a:r>
              <a:rPr lang="uk-UA" b="1" i="1" dirty="0" err="1" smtClean="0">
                <a:latin typeface="Trebuchet MS" pitchFamily="34" charset="0"/>
              </a:rPr>
              <a:t>ньютонівскі</a:t>
            </a:r>
            <a:r>
              <a:rPr lang="uk-UA" dirty="0" smtClean="0">
                <a:latin typeface="Trebuchet MS" pitchFamily="34" charset="0"/>
              </a:rPr>
              <a:t> та </a:t>
            </a:r>
            <a:r>
              <a:rPr lang="uk-UA" b="1" i="1" dirty="0" err="1" smtClean="0">
                <a:latin typeface="Trebuchet MS" pitchFamily="34" charset="0"/>
              </a:rPr>
              <a:t>неньютонівські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Ньютонівські рідини підкоряються закону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язкості</a:t>
            </a:r>
            <a:r>
              <a:rPr lang="uk-UA" dirty="0" smtClean="0">
                <a:latin typeface="Trebuchet MS" pitchFamily="34" charset="0"/>
              </a:rPr>
              <a:t> Ньютона, у них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 – постійна величина, а у </a:t>
            </a:r>
            <a:r>
              <a:rPr lang="uk-UA" dirty="0" err="1" smtClean="0">
                <a:latin typeface="Trebuchet MS" pitchFamily="34" charset="0"/>
              </a:rPr>
              <a:t>неньютонівських</a:t>
            </a:r>
            <a:r>
              <a:rPr lang="uk-UA" dirty="0" smtClean="0">
                <a:latin typeface="Trebuchet MS" pitchFamily="34" charset="0"/>
              </a:rPr>
              <a:t> рідин вона залежить від градієнта швидкості (тобто напрямку її зміни).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Гідростатика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Закон Паскаля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Рідини в гравітаційному полі створюють тиск, як на стінки і дно ємності, так і на будь-які тіла всередині самої рідини. Цей тиск за законом Паскаля діє у всіх напрямках і зростає з глибиною.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0" y="2276872"/>
            <a:ext cx="6588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Закон Паскаля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(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основне рівняння гідростатики</a:t>
            </a:r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) — тиск на рідину в стані теплової рівноваги передається в усіх напрямках однаково.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0" y="3284984"/>
            <a:ext cx="6588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На основі гідростатичного закону Паскаля працюють різноманітні гідравлічні пристрої: гальмівні системи, гідравлічні преси тощо.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Якщо рідина перебуває в стані спокою в однорідному гравітаційному полі, тиск на будь-яку точку визначається барометричною формулою: 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 descr="220px-Principe_de_Pas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6744" y="963809"/>
            <a:ext cx="2339752" cy="5349523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0" y="5657671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де  </a:t>
            </a:r>
            <a:r>
              <a:rPr lang="el-GR" i="1" dirty="0" smtClean="0">
                <a:latin typeface="Trebuchet MS" pitchFamily="34" charset="0"/>
              </a:rPr>
              <a:t>ρ</a:t>
            </a:r>
            <a:r>
              <a:rPr lang="uk-UA" dirty="0" smtClean="0">
                <a:latin typeface="Trebuchet MS" pitchFamily="34" charset="0"/>
              </a:rPr>
              <a:t> - густина рідини, </a:t>
            </a:r>
            <a:r>
              <a:rPr lang="en-US" i="1" dirty="0" smtClean="0">
                <a:latin typeface="Trebuchet MS" pitchFamily="34" charset="0"/>
              </a:rPr>
              <a:t>g – </a:t>
            </a:r>
            <a:r>
              <a:rPr lang="uk-UA" dirty="0" smtClean="0">
                <a:latin typeface="Trebuchet MS" pitchFamily="34" charset="0"/>
              </a:rPr>
              <a:t>прискорення вільного падіння, </a:t>
            </a:r>
            <a:r>
              <a:rPr lang="en-US" i="1" dirty="0" smtClean="0">
                <a:latin typeface="Trebuchet MS" pitchFamily="34" charset="0"/>
              </a:rPr>
              <a:t>z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uk-UA" dirty="0" smtClean="0">
                <a:latin typeface="Trebuchet MS" pitchFamily="34" charset="0"/>
              </a:rPr>
              <a:t>глибина точки під поверхнею.</a:t>
            </a:r>
            <a:endParaRPr lang="uk-UA" i="1" dirty="0">
              <a:latin typeface="Trebuchet MS" pitchFamily="34" charset="0"/>
            </a:endParaRPr>
          </a:p>
        </p:txBody>
      </p:sp>
      <p:graphicFrame>
        <p:nvGraphicFramePr>
          <p:cNvPr id="19" name="Об'єкт 18"/>
          <p:cNvGraphicFramePr>
            <a:graphicFrameLocks noChangeAspect="1"/>
          </p:cNvGraphicFramePr>
          <p:nvPr/>
        </p:nvGraphicFramePr>
        <p:xfrm>
          <a:off x="2740661" y="5301208"/>
          <a:ext cx="132728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6" imgW="609480" imgH="164880" progId="">
                  <p:embed/>
                </p:oleObj>
              </mc:Choice>
              <mc:Fallback>
                <p:oleObj name="Equation" r:id="rId6" imgW="60948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661" y="5301208"/>
                        <a:ext cx="132728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Течія рідини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250px-Laminar_and_turbulent_flows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96752"/>
            <a:ext cx="3647464" cy="2376264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980728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Рідина може текти </a:t>
            </a:r>
            <a:r>
              <a:rPr lang="uk-UA" b="1" i="1" dirty="0" smtClean="0">
                <a:latin typeface="Trebuchet MS" pitchFamily="34" charset="0"/>
              </a:rPr>
              <a:t>ламінарним </a:t>
            </a:r>
            <a:r>
              <a:rPr lang="uk-UA" dirty="0" smtClean="0">
                <a:latin typeface="Trebuchet MS" pitchFamily="34" charset="0"/>
              </a:rPr>
              <a:t>способом (а) або </a:t>
            </a:r>
            <a:r>
              <a:rPr lang="uk-UA" b="1" i="1" dirty="0" smtClean="0">
                <a:latin typeface="Trebuchet MS" pitchFamily="34" charset="0"/>
              </a:rPr>
              <a:t>турбулентним</a:t>
            </a:r>
            <a:r>
              <a:rPr lang="uk-UA" dirty="0" smtClean="0">
                <a:latin typeface="Trebuchet MS" pitchFamily="34" charset="0"/>
              </a:rPr>
              <a:t> (b).</a:t>
            </a:r>
          </a:p>
          <a:p>
            <a:r>
              <a:rPr lang="uk-UA" dirty="0" smtClean="0">
                <a:latin typeface="Trebuchet MS" pitchFamily="34" charset="0"/>
              </a:rPr>
              <a:t>Ламінарна течія  - це впорядкований рух рідини, за якого вона рухається шарами, паралельними до напрямку течії. При цьому перемішування між сусідніми шарами рідини відсутнє.</a:t>
            </a:r>
          </a:p>
          <a:p>
            <a:r>
              <a:rPr lang="ru-RU" dirty="0" err="1" smtClean="0">
                <a:latin typeface="Trebuchet MS" pitchFamily="34" charset="0"/>
              </a:rPr>
              <a:t>Ламінарний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потік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спостерігається</a:t>
            </a:r>
            <a:r>
              <a:rPr lang="ru-RU" dirty="0" smtClean="0">
                <a:latin typeface="Trebuchet MS" pitchFamily="34" charset="0"/>
              </a:rPr>
              <a:t> за невеликих </a:t>
            </a:r>
            <a:r>
              <a:rPr lang="ru-RU" dirty="0" err="1" smtClean="0">
                <a:latin typeface="Trebuchet MS" pitchFamily="34" charset="0"/>
              </a:rPr>
              <a:t>швидкостей</a:t>
            </a:r>
            <a:r>
              <a:rPr lang="ru-RU" dirty="0" smtClean="0">
                <a:latin typeface="Trebuchet MS" pitchFamily="34" charset="0"/>
              </a:rPr>
              <a:t>, коли </a:t>
            </a:r>
            <a:r>
              <a:rPr lang="ru-RU" dirty="0" err="1" smtClean="0">
                <a:latin typeface="Trebuchet MS" pitchFamily="34" charset="0"/>
              </a:rPr>
              <a:t>окремі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місцеві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збурення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швидко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згасають</a:t>
            </a:r>
            <a:r>
              <a:rPr lang="ru-RU" dirty="0" smtClean="0">
                <a:latin typeface="Trebuchet MS" pitchFamily="34" charset="0"/>
              </a:rPr>
              <a:t>. 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38238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При </a:t>
            </a:r>
            <a:r>
              <a:rPr lang="ru-RU" dirty="0" err="1" smtClean="0">
                <a:latin typeface="Trebuchet MS" pitchFamily="34" charset="0"/>
              </a:rPr>
              <a:t>збільшенні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швидкості</a:t>
            </a:r>
            <a:r>
              <a:rPr lang="ru-RU" dirty="0" smtClean="0">
                <a:latin typeface="Trebuchet MS" pitchFamily="34" charset="0"/>
              </a:rPr>
              <a:t> потоку </a:t>
            </a:r>
            <a:r>
              <a:rPr lang="ru-RU" dirty="0" err="1" smtClean="0">
                <a:latin typeface="Trebuchet MS" pitchFamily="34" charset="0"/>
              </a:rPr>
              <a:t>ламінарний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потік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може</a:t>
            </a:r>
            <a:r>
              <a:rPr lang="ru-RU" dirty="0" smtClean="0">
                <a:latin typeface="Trebuchet MS" pitchFamily="34" charset="0"/>
              </a:rPr>
              <a:t> перейти в </a:t>
            </a:r>
            <a:r>
              <a:rPr lang="ru-RU" dirty="0" err="1" smtClean="0">
                <a:latin typeface="Trebuchet MS" pitchFamily="34" charset="0"/>
              </a:rPr>
              <a:t>турбулентний</a:t>
            </a:r>
            <a:r>
              <a:rPr lang="ru-RU" dirty="0" smtClean="0">
                <a:latin typeface="Trebuchet MS" pitchFamily="34" charset="0"/>
              </a:rPr>
              <a:t> (</a:t>
            </a:r>
            <a:r>
              <a:rPr lang="ru-RU" dirty="0" err="1" smtClean="0">
                <a:latin typeface="Trebuchet MS" pitchFamily="34" charset="0"/>
              </a:rPr>
              <a:t>вихровий</a:t>
            </a:r>
            <a:r>
              <a:rPr lang="ru-RU" dirty="0" smtClean="0">
                <a:latin typeface="Trebuchet MS" pitchFamily="34" charset="0"/>
              </a:rPr>
              <a:t>). </a:t>
            </a:r>
            <a:r>
              <a:rPr lang="ru-RU" dirty="0" err="1" smtClean="0">
                <a:latin typeface="Trebuchet MS" pitchFamily="34" charset="0"/>
              </a:rPr>
              <a:t>Умова</a:t>
            </a:r>
            <a:r>
              <a:rPr lang="ru-RU" dirty="0" smtClean="0">
                <a:latin typeface="Trebuchet MS" pitchFamily="34" charset="0"/>
              </a:rPr>
              <a:t> такого переходу </a:t>
            </a:r>
            <a:r>
              <a:rPr lang="ru-RU" dirty="0" err="1" smtClean="0">
                <a:latin typeface="Trebuchet MS" pitchFamily="34" charset="0"/>
              </a:rPr>
              <a:t>визначається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критичним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b="1" i="1" dirty="0" smtClean="0">
                <a:latin typeface="Trebuchet MS" pitchFamily="34" charset="0"/>
              </a:rPr>
              <a:t>числом </a:t>
            </a:r>
            <a:r>
              <a:rPr lang="ru-RU" b="1" i="1" dirty="0" err="1" smtClean="0">
                <a:latin typeface="Trebuchet MS" pitchFamily="34" charset="0"/>
              </a:rPr>
              <a:t>Рейнольдса</a:t>
            </a:r>
            <a:r>
              <a:rPr lang="ru-RU" b="1" i="1" dirty="0" smtClean="0">
                <a:latin typeface="Trebuchet MS" pitchFamily="34" charset="0"/>
              </a:rPr>
              <a:t>:</a:t>
            </a:r>
            <a:r>
              <a:rPr lang="ru-RU" dirty="0" smtClean="0">
                <a:latin typeface="Trebuchet MS" pitchFamily="34" charset="0"/>
              </a:rPr>
              <a:t> 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417763" y="4581525"/>
          <a:ext cx="3565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638000" imgH="419040" progId="">
                  <p:embed/>
                </p:oleObj>
              </mc:Choice>
              <mc:Fallback>
                <p:oleObj name="Equation" r:id="rId6" imgW="163800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4581525"/>
                        <a:ext cx="3565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55892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де  </a:t>
            </a:r>
            <a:r>
              <a:rPr lang="el-GR" i="1" dirty="0" smtClean="0">
                <a:latin typeface="Trebuchet MS" pitchFamily="34" charset="0"/>
              </a:rPr>
              <a:t>ρ</a:t>
            </a:r>
            <a:r>
              <a:rPr lang="uk-UA" dirty="0" smtClean="0">
                <a:latin typeface="Trebuchet MS" pitchFamily="34" charset="0"/>
              </a:rPr>
              <a:t> - густина рідини, </a:t>
            </a:r>
            <a:r>
              <a:rPr lang="en-US" i="1" dirty="0" smtClean="0">
                <a:latin typeface="Trebuchet MS" pitchFamily="34" charset="0"/>
              </a:rPr>
              <a:t>u – </a:t>
            </a:r>
            <a:r>
              <a:rPr lang="uk-UA" dirty="0" smtClean="0">
                <a:latin typeface="Trebuchet MS" pitchFamily="34" charset="0"/>
              </a:rPr>
              <a:t>швидкість течії, </a:t>
            </a:r>
            <a:r>
              <a:rPr lang="en-US" i="1" dirty="0" smtClean="0">
                <a:latin typeface="Trebuchet MS" pitchFamily="34" charset="0"/>
              </a:rPr>
              <a:t>l – </a:t>
            </a:r>
            <a:r>
              <a:rPr lang="uk-UA" dirty="0" smtClean="0">
                <a:latin typeface="Trebuchet MS" pitchFamily="34" charset="0"/>
              </a:rPr>
              <a:t>довжина потоку, </a:t>
            </a:r>
            <a:r>
              <a:rPr lang="el-GR" dirty="0" smtClean="0">
                <a:latin typeface="Trebuchet MS" pitchFamily="34" charset="0"/>
              </a:rPr>
              <a:t>η</a:t>
            </a:r>
            <a:r>
              <a:rPr lang="uk-UA" dirty="0" smtClean="0">
                <a:latin typeface="Trebuchet MS" pitchFamily="34" charset="0"/>
              </a:rPr>
              <a:t> – динамічна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, </a:t>
            </a:r>
            <a:r>
              <a:rPr lang="el-GR" dirty="0" smtClean="0">
                <a:latin typeface="Trebuchet MS" pitchFamily="34" charset="0"/>
              </a:rPr>
              <a:t>ν</a:t>
            </a:r>
            <a:r>
              <a:rPr lang="uk-UA" dirty="0" smtClean="0">
                <a:latin typeface="Trebuchet MS" pitchFamily="34" charset="0"/>
              </a:rPr>
              <a:t> – кінематична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язкість</a:t>
            </a:r>
            <a:r>
              <a:rPr lang="uk-UA" dirty="0" smtClean="0">
                <a:latin typeface="Trebuchet MS" pitchFamily="34" charset="0"/>
              </a:rPr>
              <a:t>.  Для потоку в круглій трубі при </a:t>
            </a:r>
            <a:r>
              <a:rPr lang="en-US" i="1" dirty="0" smtClean="0">
                <a:latin typeface="Trebuchet MS" pitchFamily="34" charset="0"/>
              </a:rPr>
              <a:t>Re</a:t>
            </a:r>
            <a:r>
              <a:rPr lang="en-US" dirty="0" smtClean="0">
                <a:latin typeface="Trebuchet MS" pitchFamily="34" charset="0"/>
              </a:rPr>
              <a:t> &lt; 2300</a:t>
            </a:r>
            <a:r>
              <a:rPr lang="uk-UA" dirty="0" smtClean="0">
                <a:latin typeface="Trebuchet MS" pitchFamily="34" charset="0"/>
              </a:rPr>
              <a:t> потік ламінарний, а при </a:t>
            </a:r>
            <a:r>
              <a:rPr lang="en-US" i="1" dirty="0" smtClean="0">
                <a:latin typeface="Trebuchet MS" pitchFamily="34" charset="0"/>
              </a:rPr>
              <a:t>Re</a:t>
            </a:r>
            <a:r>
              <a:rPr lang="en-US" dirty="0" smtClean="0">
                <a:latin typeface="Trebuchet MS" pitchFamily="34" charset="0"/>
              </a:rPr>
              <a:t> &gt; 2300</a:t>
            </a:r>
            <a:r>
              <a:rPr lang="uk-UA" dirty="0" smtClean="0">
                <a:latin typeface="Trebuchet MS" pitchFamily="34" charset="0"/>
              </a:rPr>
              <a:t> потік турбулентний.</a:t>
            </a:r>
            <a:endParaRPr lang="uk-UA" i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</a:t>
            </a:r>
            <a:r>
              <a:rPr lang="en-US" sz="2400" b="1" dirty="0" smtClean="0">
                <a:latin typeface="Trebuchet MS" pitchFamily="34" charset="0"/>
              </a:rPr>
              <a:t>’</a:t>
            </a:r>
            <a:r>
              <a:rPr lang="uk-UA" sz="2400" b="1" dirty="0" err="1" smtClean="0">
                <a:latin typeface="Trebuchet MS" pitchFamily="34" charset="0"/>
              </a:rPr>
              <a:t>язкість</a:t>
            </a:r>
            <a:r>
              <a:rPr lang="uk-UA" sz="2400" b="1" dirty="0" smtClean="0">
                <a:latin typeface="Trebuchet MS" pitchFamily="34" charset="0"/>
              </a:rPr>
              <a:t> рідин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Viscosit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908720"/>
            <a:ext cx="1511424" cy="5523366"/>
          </a:xfrm>
          <a:prstGeom prst="rect">
            <a:avLst/>
          </a:prstGeom>
        </p:spPr>
      </p:pic>
      <p:pic>
        <p:nvPicPr>
          <p:cNvPr id="16" name="Рисунок 15" descr="300px-Laminar_shear-u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717032"/>
            <a:ext cx="3600400" cy="2580287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980728"/>
            <a:ext cx="7452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В</a:t>
            </a:r>
            <a:r>
              <a:rPr lang="en-US" b="1" dirty="0" smtClean="0">
                <a:latin typeface="Trebuchet MS" pitchFamily="34" charset="0"/>
              </a:rPr>
              <a:t>’</a:t>
            </a:r>
            <a:r>
              <a:rPr lang="uk-UA" b="1" dirty="0" err="1" smtClean="0">
                <a:latin typeface="Trebuchet MS" pitchFamily="34" charset="0"/>
              </a:rPr>
              <a:t>язкість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(або </a:t>
            </a:r>
            <a:r>
              <a:rPr lang="uk-UA" i="1" dirty="0" smtClean="0">
                <a:latin typeface="Trebuchet MS" pitchFamily="34" charset="0"/>
              </a:rPr>
              <a:t>внутрішнє тертя</a:t>
            </a:r>
            <a:r>
              <a:rPr lang="uk-UA" dirty="0" smtClean="0">
                <a:latin typeface="Trebuchet MS" pitchFamily="34" charset="0"/>
              </a:rPr>
              <a:t>) – властивість рідких речовин чинити опір переміщенню однієї їх частини відносно </a:t>
            </a:r>
            <a:r>
              <a:rPr lang="uk-UA" dirty="0" err="1" smtClean="0">
                <a:latin typeface="Trebuchet MS" pitchFamily="34" charset="0"/>
              </a:rPr>
              <a:t>іншої.Одиниця</a:t>
            </a:r>
            <a:r>
              <a:rPr lang="uk-UA" dirty="0" smtClean="0">
                <a:latin typeface="Trebuchet MS" pitchFamily="34" charset="0"/>
              </a:rPr>
              <a:t> вимірювання динамічного коефіцієнта 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язкості</a:t>
            </a:r>
            <a:r>
              <a:rPr lang="uk-UA" dirty="0" smtClean="0">
                <a:latin typeface="Trebuchet MS" pitchFamily="34" charset="0"/>
              </a:rPr>
              <a:t> в СІ: </a:t>
            </a:r>
            <a:r>
              <a:rPr lang="uk-UA" dirty="0" err="1" smtClean="0">
                <a:latin typeface="Trebuchet MS" pitchFamily="34" charset="0"/>
              </a:rPr>
              <a:t>Па·с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en-US" b="1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Динамічна в'язкість рідини описує протидію зсуву сусідніх шарів, які рухаються у паралельних напрямках. На малюнку внизу рідина знаходиться між двома пластинками: нижня нерухома, а верхня рухається зі швидкістю </a:t>
            </a:r>
            <a:r>
              <a:rPr lang="en-US" i="1" dirty="0" smtClean="0">
                <a:latin typeface="Trebuchet MS" pitchFamily="34" charset="0"/>
              </a:rPr>
              <a:t>u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uk-UA" dirty="0" smtClean="0">
                <a:latin typeface="Trebuchet MS" pitchFamily="34" charset="0"/>
              </a:rPr>
              <a:t>Величина сили </a:t>
            </a:r>
            <a:r>
              <a:rPr lang="en-US" i="1" dirty="0" smtClean="0">
                <a:latin typeface="Trebuchet MS" pitchFamily="34" charset="0"/>
              </a:rPr>
              <a:t>F</a:t>
            </a:r>
            <a:r>
              <a:rPr lang="uk-UA" dirty="0" smtClean="0">
                <a:latin typeface="Trebuchet MS" pitchFamily="34" charset="0"/>
              </a:rPr>
              <a:t> пропорційна швидкості </a:t>
            </a:r>
            <a:r>
              <a:rPr lang="en-US" i="1" dirty="0" smtClean="0">
                <a:latin typeface="Trebuchet MS" pitchFamily="34" charset="0"/>
              </a:rPr>
              <a:t>u</a:t>
            </a:r>
            <a:r>
              <a:rPr lang="uk-UA" dirty="0" smtClean="0">
                <a:latin typeface="Trebuchet MS" pitchFamily="34" charset="0"/>
              </a:rPr>
              <a:t> та площі </a:t>
            </a:r>
            <a:r>
              <a:rPr lang="en-US" i="1" dirty="0" smtClean="0">
                <a:latin typeface="Trebuchet MS" pitchFamily="34" charset="0"/>
              </a:rPr>
              <a:t>A</a:t>
            </a:r>
            <a:r>
              <a:rPr lang="uk-UA" dirty="0" smtClean="0">
                <a:latin typeface="Trebuchet MS" pitchFamily="34" charset="0"/>
              </a:rPr>
              <a:t> кожної пластини, та зворотно пропорційна відстані між ними </a:t>
            </a:r>
            <a:r>
              <a:rPr lang="en-US" i="1" dirty="0" smtClean="0">
                <a:latin typeface="Trebuchet MS" pitchFamily="34" charset="0"/>
              </a:rPr>
              <a:t>y</a:t>
            </a:r>
            <a:r>
              <a:rPr lang="uk-UA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547664" y="3573016"/>
          <a:ext cx="1354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7" imgW="622080" imgH="419040" progId="">
                  <p:embed/>
                </p:oleObj>
              </mc:Choice>
              <mc:Fallback>
                <p:oleObj name="Equation" r:id="rId7" imgW="622080" imgH="419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573016"/>
                        <a:ext cx="1354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0" y="4365104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Кінематична в'язкість також відображає властивість рідини противитися переміщенню однієї частини відносно іншої, але враховує їхню масу</a:t>
            </a:r>
            <a:r>
              <a:rPr lang="en-US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11760" y="5589240"/>
          <a:ext cx="884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9" imgW="406080" imgH="419040" progId="">
                  <p:embed/>
                </p:oleObj>
              </mc:Choice>
              <mc:Fallback>
                <p:oleObj name="Equation" r:id="rId9" imgW="40608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589240"/>
                        <a:ext cx="8842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 Бернуллі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4" name="Рисунок 13" descr="400px-BernoullisLawDerivationDiagram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6295" y="1700808"/>
            <a:ext cx="4958925" cy="2318298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Закон Бернуллі – рівняння гідродинаміки, яке визначає </a:t>
            </a:r>
            <a:r>
              <a:rPr lang="uk-UA" dirty="0" err="1" smtClean="0">
                <a:latin typeface="Trebuchet MS" pitchFamily="34" charset="0"/>
              </a:rPr>
              <a:t>зв</a:t>
            </a:r>
            <a:r>
              <a:rPr lang="en-US" dirty="0" smtClean="0">
                <a:latin typeface="Trebuchet MS" pitchFamily="34" charset="0"/>
              </a:rPr>
              <a:t>’</a:t>
            </a:r>
            <a:r>
              <a:rPr lang="uk-UA" dirty="0" err="1" smtClean="0">
                <a:latin typeface="Trebuchet MS" pitchFamily="34" charset="0"/>
              </a:rPr>
              <a:t>язок</a:t>
            </a:r>
            <a:r>
              <a:rPr lang="uk-UA" dirty="0" smtClean="0">
                <a:latin typeface="Trebuchet MS" pitchFamily="34" charset="0"/>
              </a:rPr>
              <a:t> між швидкістю течії  </a:t>
            </a:r>
            <a:r>
              <a:rPr lang="en-US" i="1" dirty="0" smtClean="0">
                <a:latin typeface="Trebuchet MS" pitchFamily="34" charset="0"/>
              </a:rPr>
              <a:t>v</a:t>
            </a:r>
            <a:r>
              <a:rPr lang="uk-UA" dirty="0" smtClean="0">
                <a:latin typeface="Trebuchet MS" pitchFamily="34" charset="0"/>
              </a:rPr>
              <a:t>, тиском </a:t>
            </a:r>
            <a:r>
              <a:rPr lang="en-US" i="1" dirty="0" smtClean="0">
                <a:latin typeface="Trebuchet MS" pitchFamily="34" charset="0"/>
              </a:rPr>
              <a:t>p</a:t>
            </a:r>
            <a:r>
              <a:rPr lang="uk-UA" dirty="0" smtClean="0">
                <a:latin typeface="Trebuchet MS" pitchFamily="34" charset="0"/>
              </a:rPr>
              <a:t> та висотою </a:t>
            </a:r>
            <a:r>
              <a:rPr lang="en-US" i="1" dirty="0" smtClean="0">
                <a:latin typeface="Trebuchet MS" pitchFamily="34" charset="0"/>
              </a:rPr>
              <a:t>h</a:t>
            </a:r>
            <a:r>
              <a:rPr lang="uk-UA" dirty="0" smtClean="0">
                <a:latin typeface="Trebuchet MS" pitchFamily="34" charset="0"/>
              </a:rPr>
              <a:t> певної точки в ідеальній рідині при ламінарному потоку: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3528" y="1700808"/>
          <a:ext cx="288885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6" imgW="1396800" imgH="419040" progId="">
                  <p:embed/>
                </p:oleObj>
              </mc:Choice>
              <mc:Fallback>
                <p:oleObj name="Equation" r:id="rId6" imgW="139680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2888851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74991" y="2732670"/>
          <a:ext cx="504056" cy="35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8" imgW="291960" imgH="203040" progId="">
                  <p:embed/>
                </p:oleObj>
              </mc:Choice>
              <mc:Fallback>
                <p:oleObj name="Equation" r:id="rId8" imgW="29196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991" y="2732670"/>
                        <a:ext cx="504056" cy="350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27089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Величина         називається ваговим тиском,     - статичним тиском, а        - </a:t>
            </a:r>
            <a:r>
              <a:rPr lang="uk-UA" dirty="0" err="1" smtClean="0">
                <a:latin typeface="Trebuchet MS" pitchFamily="34" charset="0"/>
              </a:rPr>
              <a:t>ди-намічним</a:t>
            </a:r>
            <a:r>
              <a:rPr lang="uk-UA" dirty="0" smtClean="0">
                <a:latin typeface="Trebuchet MS" pitchFamily="34" charset="0"/>
              </a:rPr>
              <a:t> тиском.</a:t>
            </a:r>
            <a:endParaRPr lang="uk-UA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859446" y="3068960"/>
          <a:ext cx="263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10" imgW="152280" imgH="164880" progId="">
                  <p:embed/>
                </p:oleObj>
              </mc:Choice>
              <mc:Fallback>
                <p:oleObj name="Equation" r:id="rId10" imgW="152280" imgH="1648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446" y="3068960"/>
                        <a:ext cx="263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75377" y="3140968"/>
          <a:ext cx="432048" cy="5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12" imgW="304560" imgH="419040" progId="">
                  <p:embed/>
                </p:oleObj>
              </mc:Choice>
              <mc:Fallback>
                <p:oleObj name="Equation" r:id="rId12" imgW="304560" imgH="419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377" y="3140968"/>
                        <a:ext cx="432048" cy="593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0" y="41490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Якщо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такі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рівняння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записати</a:t>
            </a:r>
            <a:r>
              <a:rPr lang="ru-RU" dirty="0" smtClean="0">
                <a:latin typeface="Trebuchet MS" pitchFamily="34" charset="0"/>
              </a:rPr>
              <a:t> для </a:t>
            </a:r>
            <a:r>
              <a:rPr lang="ru-RU" dirty="0" err="1" smtClean="0">
                <a:latin typeface="Trebuchet MS" pitchFamily="34" charset="0"/>
              </a:rPr>
              <a:t>двох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перерізів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течії</a:t>
            </a:r>
            <a:r>
              <a:rPr lang="ru-RU" dirty="0" smtClean="0">
                <a:latin typeface="Trebuchet MS" pitchFamily="34" charset="0"/>
              </a:rPr>
              <a:t>, то </a:t>
            </a:r>
            <a:r>
              <a:rPr lang="ru-RU" dirty="0" err="1" smtClean="0">
                <a:latin typeface="Trebuchet MS" pitchFamily="34" charset="0"/>
              </a:rPr>
              <a:t>матимемо</a:t>
            </a:r>
            <a:r>
              <a:rPr lang="ru-RU" dirty="0" smtClean="0">
                <a:latin typeface="Trebuchet MS" pitchFamily="34" charset="0"/>
              </a:rPr>
              <a:t>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21511" name="AutoShape 7" descr="{\displaystyle {\frac {v_{1}^{2}}{2}}+gh_{1}+{\frac {p_{1}}{\rho }}={\frac {v_{2}^{2}}{2}}+gh_{2}+{\frac {p_{2}}{\rho 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275856" y="4653136"/>
          <a:ext cx="2297345" cy="89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14" imgW="1143000" imgH="444240" progId="">
                  <p:embed/>
                </p:oleObj>
              </mc:Choice>
              <mc:Fallback>
                <p:oleObj name="Equation" r:id="rId14" imgW="1143000" imgH="4442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653136"/>
                        <a:ext cx="2297345" cy="891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0" y="565767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тобто</a:t>
            </a:r>
            <a:r>
              <a:rPr lang="ru-RU" dirty="0" smtClean="0">
                <a:latin typeface="Trebuchet MS" pitchFamily="34" charset="0"/>
              </a:rPr>
              <a:t> в </a:t>
            </a:r>
            <a:r>
              <a:rPr lang="ru-RU" dirty="0" err="1" smtClean="0">
                <a:latin typeface="Trebuchet MS" pitchFamily="34" charset="0"/>
              </a:rPr>
              <a:t>усталеній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горизонтальній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течії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ідеальної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нестисливої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рідини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в</a:t>
            </a:r>
            <a:r>
              <a:rPr lang="ru-RU" dirty="0" smtClean="0">
                <a:latin typeface="Trebuchet MS" pitchFamily="34" charset="0"/>
              </a:rPr>
              <a:t> кожному </a:t>
            </a:r>
            <a:r>
              <a:rPr lang="ru-RU" dirty="0" err="1" smtClean="0">
                <a:latin typeface="Trebuchet MS" pitchFamily="34" charset="0"/>
              </a:rPr>
              <a:t>її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перерізі</a:t>
            </a:r>
            <a:r>
              <a:rPr lang="ru-RU" dirty="0" smtClean="0">
                <a:latin typeface="Trebuchet MS" pitchFamily="34" charset="0"/>
              </a:rPr>
              <a:t> сума статичного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динамічного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тисків</a:t>
            </a:r>
            <a:r>
              <a:rPr lang="ru-RU" dirty="0" smtClean="0">
                <a:latin typeface="Trebuchet MS" pitchFamily="34" charset="0"/>
              </a:rPr>
              <a:t> буде </a:t>
            </a:r>
            <a:r>
              <a:rPr lang="ru-RU" dirty="0" err="1" smtClean="0">
                <a:latin typeface="Trebuchet MS" pitchFamily="34" charset="0"/>
              </a:rPr>
              <a:t>сталою</a:t>
            </a:r>
            <a:r>
              <a:rPr lang="ru-RU" dirty="0" smtClean="0">
                <a:latin typeface="Trebuchet MS" pitchFamily="34" charset="0"/>
              </a:rPr>
              <a:t>. 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6. Фізика рідин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Поверхневий натяг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0872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>
                <a:latin typeface="Trebuchet MS" pitchFamily="34" charset="0"/>
              </a:rPr>
              <a:t>Поверхневий натяг</a:t>
            </a:r>
            <a:r>
              <a:rPr lang="uk-UA" smtClean="0">
                <a:latin typeface="Trebuchet MS" pitchFamily="34" charset="0"/>
              </a:rPr>
              <a:t> — фізичне явище, суть якого полягає в прагненні  рідини скоротити площу своєї поверхні при незмінному об'ємі. Своєю появою сили поверхневого натягу завдячують поверхневій енергії. Поверхневий натяг може бути пояснений притяганням між молекулами рідини. Він виникає як у випадку поверхні розділу між рідиною й газом, так і у випадку поверхні розділу двох різних рідин. </a:t>
            </a:r>
          </a:p>
          <a:p>
            <a:r>
              <a:rPr lang="uk-UA" smtClean="0">
                <a:latin typeface="Trebuchet MS" pitchFamily="34" charset="0"/>
              </a:rPr>
              <a:t>Поверхнева енергія пропорційна площі поверхні поділу двох фаз </a:t>
            </a:r>
            <a:r>
              <a:rPr lang="uk-UA" i="1" smtClean="0">
                <a:latin typeface="Trebuchet MS" pitchFamily="34" charset="0"/>
              </a:rPr>
              <a:t>S</a:t>
            </a:r>
            <a:r>
              <a:rPr lang="uk-UA" smtClean="0">
                <a:latin typeface="Trebuchet MS" pitchFamily="34" charset="0"/>
              </a:rPr>
              <a:t>: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259632" y="2924944"/>
          <a:ext cx="1182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571320" imgH="228600" progId="">
                  <p:embed/>
                </p:oleObj>
              </mc:Choice>
              <mc:Fallback>
                <p:oleObj name="Equation" r:id="rId5" imgW="571320" imgH="2286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11826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0" y="3356992"/>
            <a:ext cx="3851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Коефіцієнт пропорційності </a:t>
            </a:r>
            <a:r>
              <a:rPr lang="uk-UA" i="1" smtClean="0">
                <a:latin typeface="Trebuchet MS" pitchFamily="34" charset="0"/>
              </a:rPr>
              <a:t>σ</a:t>
            </a:r>
            <a:r>
              <a:rPr lang="uk-UA" smtClean="0">
                <a:latin typeface="Trebuchet MS" pitchFamily="34" charset="0"/>
              </a:rPr>
              <a:t>, називають коефіцієнтом поверхневого натягу. Його значення залежить від природи дотичних середовищ. Цей коефіцієнт можна подати у вигляді </a:t>
            </a:r>
            <a:endParaRPr lang="uk-UA">
              <a:latin typeface="Trebuchet MS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31640" y="5229200"/>
          <a:ext cx="11287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7" imgW="545760" imgH="393480" progId="">
                  <p:embed/>
                </p:oleObj>
              </mc:Choice>
              <mc:Fallback>
                <p:oleObj name="Equation" r:id="rId7" imgW="5457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229200"/>
                        <a:ext cx="112871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кутник 15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де </a:t>
            </a:r>
            <a:r>
              <a:rPr lang="uk-UA" i="1" smtClean="0">
                <a:latin typeface="Trebuchet MS" pitchFamily="34" charset="0"/>
              </a:rPr>
              <a:t>F</a:t>
            </a:r>
            <a:r>
              <a:rPr lang="uk-UA" smtClean="0">
                <a:latin typeface="Trebuchet MS" pitchFamily="34" charset="0"/>
              </a:rPr>
              <a:t> – сила поверхневого натягу, </a:t>
            </a:r>
            <a:r>
              <a:rPr lang="uk-UA" i="1" smtClean="0">
                <a:latin typeface="Trebuchet MS" pitchFamily="34" charset="0"/>
              </a:rPr>
              <a:t>l</a:t>
            </a:r>
            <a:r>
              <a:rPr lang="uk-UA" smtClean="0">
                <a:latin typeface="Trebuchet MS" pitchFamily="34" charset="0"/>
              </a:rPr>
              <a:t> – довжина лінії, що обмежує поверхню поділу </a:t>
            </a:r>
            <a:endParaRPr lang="uk-UA">
              <a:latin typeface="Trebuchet MS" pitchFamily="34" charset="0"/>
            </a:endParaRPr>
          </a:p>
        </p:txBody>
      </p:sp>
      <p:pic>
        <p:nvPicPr>
          <p:cNvPr id="17" name="Рисунок 16" descr="300px-Ptirgyur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2996952"/>
            <a:ext cx="4706320" cy="293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Words>1241</Words>
  <Application>Microsoft Office PowerPoint</Application>
  <PresentationFormat>Екран (4:3)</PresentationFormat>
  <Paragraphs>128</Paragraphs>
  <Slides>16</Slides>
  <Notes>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Тема Office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379</cp:revision>
  <dcterms:created xsi:type="dcterms:W3CDTF">2019-09-06T08:06:09Z</dcterms:created>
  <dcterms:modified xsi:type="dcterms:W3CDTF">2022-05-05T07:06:55Z</dcterms:modified>
</cp:coreProperties>
</file>