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74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860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779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219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02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407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2545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634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7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672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6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7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14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59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772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827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63B7E-D354-4F09-80E1-1637A0D46735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E1E2E1A-6C89-49CC-ADF2-3B8EE0B9F1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621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418" y="1654406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Розшук</a:t>
            </a:r>
            <a:r>
              <a:rPr lang="ru-RU" b="1" dirty="0" smtClean="0"/>
              <a:t> центра </a:t>
            </a:r>
            <a:r>
              <a:rPr lang="ru-RU" b="1" dirty="0" err="1" smtClean="0"/>
              <a:t>втраченого</a:t>
            </a:r>
            <a:r>
              <a:rPr lang="ru-RU" b="1" dirty="0" smtClean="0"/>
              <a:t> </a:t>
            </a:r>
            <a:r>
              <a:rPr lang="ru-RU" b="1" dirty="0" smtClean="0"/>
              <a:t>пункту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275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785" y="304467"/>
            <a:ext cx="8911687" cy="15480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Розшук центра </a:t>
            </a:r>
            <a:r>
              <a:rPr lang="ru-RU" b="1" dirty="0" err="1"/>
              <a:t>втраченого</a:t>
            </a:r>
            <a:r>
              <a:rPr lang="ru-RU" b="1" dirty="0"/>
              <a:t> пункту </a:t>
            </a:r>
            <a:r>
              <a:rPr lang="ru-RU" b="1" dirty="0" err="1"/>
              <a:t>від</a:t>
            </a:r>
            <a:r>
              <a:rPr lang="ru-RU" b="1" dirty="0"/>
              <a:t> точки </a:t>
            </a:r>
            <a:r>
              <a:rPr lang="ru-RU" b="1" dirty="0" err="1"/>
              <a:t>теодолітного</a:t>
            </a:r>
            <a:r>
              <a:rPr lang="ru-RU" b="1" dirty="0"/>
              <a:t> ходу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пункту GPS — </a:t>
            </a:r>
            <a:r>
              <a:rPr lang="ru-RU" b="1" dirty="0" err="1" smtClean="0"/>
              <a:t>спостережень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561610" y="1852551"/>
            <a:ext cx="5106391" cy="4880759"/>
          </a:xfrm>
        </p:spPr>
        <p:txBody>
          <a:bodyPr>
            <a:normAutofit/>
          </a:bodyPr>
          <a:lstStyle/>
          <a:p>
            <a:r>
              <a:rPr lang="uk-UA" dirty="0"/>
              <a:t>На місцевості поблизу втраченого пункту Р</a:t>
            </a:r>
            <a:r>
              <a:rPr lang="uk-UA" baseline="-25000" dirty="0"/>
              <a:t>0</a:t>
            </a:r>
            <a:r>
              <a:rPr lang="uk-UA" dirty="0"/>
              <a:t> вибирається допоміжна точка Р’, координати якої визначаються з теодолітного ходу або із </a:t>
            </a:r>
            <a:r>
              <a:rPr lang="en-US" dirty="0"/>
              <a:t>GPS</a:t>
            </a:r>
            <a:r>
              <a:rPr lang="uk-UA" dirty="0"/>
              <a:t>спостережень. За одержаними координатами точки Р’ і координатами одного з сусідніх пунктів (наприклад пункту Р</a:t>
            </a:r>
            <a:r>
              <a:rPr lang="uk-UA" baseline="-25000" dirty="0"/>
              <a:t>1</a:t>
            </a:r>
            <a:r>
              <a:rPr lang="uk-UA" dirty="0"/>
              <a:t> або точки теодолітного ходу Т</a:t>
            </a:r>
            <a:r>
              <a:rPr lang="uk-UA" baseline="-25000" dirty="0"/>
              <a:t>1</a:t>
            </a:r>
            <a:r>
              <a:rPr lang="uk-UA" dirty="0"/>
              <a:t> ) і координатами пункту Р0 обчислюються дирекційні кути </a:t>
            </a:r>
            <a:r>
              <a:rPr lang="el-GR" dirty="0"/>
              <a:t>α</a:t>
            </a:r>
            <a:r>
              <a:rPr lang="uk-UA" dirty="0"/>
              <a:t>Р’Р</a:t>
            </a:r>
            <a:r>
              <a:rPr lang="uk-UA" baseline="-25000" dirty="0"/>
              <a:t>1</a:t>
            </a:r>
            <a:r>
              <a:rPr lang="uk-UA" dirty="0"/>
              <a:t> і </a:t>
            </a:r>
            <a:r>
              <a:rPr lang="el-GR" dirty="0"/>
              <a:t>α</a:t>
            </a:r>
            <a:r>
              <a:rPr lang="uk-UA" dirty="0" err="1"/>
              <a:t>Р’Ро</a:t>
            </a:r>
            <a:r>
              <a:rPr lang="uk-UA" dirty="0"/>
              <a:t>, а за їхніми різницями кут </a:t>
            </a:r>
            <a:r>
              <a:rPr lang="el-GR" dirty="0"/>
              <a:t>γ=</a:t>
            </a:r>
            <a:r>
              <a:rPr lang="uk-UA" dirty="0"/>
              <a:t>Р</a:t>
            </a:r>
            <a:r>
              <a:rPr lang="uk-UA" baseline="-25000" dirty="0"/>
              <a:t>1</a:t>
            </a:r>
            <a:r>
              <a:rPr lang="uk-UA" dirty="0"/>
              <a:t> Р’Р</a:t>
            </a:r>
            <a:r>
              <a:rPr lang="uk-UA" baseline="-25000" dirty="0"/>
              <a:t>0</a:t>
            </a:r>
            <a:r>
              <a:rPr lang="uk-UA" dirty="0"/>
              <a:t> та довжину відрізка Р’Р</a:t>
            </a:r>
            <a:r>
              <a:rPr lang="uk-UA" baseline="-25000" dirty="0"/>
              <a:t>0</a:t>
            </a:r>
            <a:r>
              <a:rPr lang="uk-UA" dirty="0"/>
              <a:t> . Після цього у точці Р’ за допомогою теодоліта будують кут Р</a:t>
            </a:r>
            <a:r>
              <a:rPr lang="uk-UA" baseline="-25000" dirty="0"/>
              <a:t>1</a:t>
            </a:r>
            <a:r>
              <a:rPr lang="uk-UA" dirty="0"/>
              <a:t> Р’Р</a:t>
            </a:r>
            <a:r>
              <a:rPr lang="uk-UA" baseline="-25000" dirty="0"/>
              <a:t>0</a:t>
            </a:r>
            <a:r>
              <a:rPr lang="uk-UA" dirty="0"/>
              <a:t> і, відкладаючи довжину відрізка Р’Р</a:t>
            </a:r>
            <a:r>
              <a:rPr lang="uk-UA" baseline="-25000" dirty="0"/>
              <a:t>0</a:t>
            </a:r>
            <a:r>
              <a:rPr lang="uk-UA" dirty="0"/>
              <a:t> уздовж напрямку Р’Р</a:t>
            </a:r>
            <a:r>
              <a:rPr lang="uk-UA" baseline="-25000" dirty="0"/>
              <a:t>0</a:t>
            </a:r>
            <a:r>
              <a:rPr lang="uk-UA" dirty="0"/>
              <a:t> , знаходять положення центра пункту Р</a:t>
            </a:r>
            <a:r>
              <a:rPr lang="uk-UA" baseline="-25000" dirty="0"/>
              <a:t>0</a:t>
            </a:r>
            <a:r>
              <a:rPr lang="uk-UA" dirty="0"/>
              <a:t> 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210" t="48743" r="39229" b="17815"/>
          <a:stretch/>
        </p:blipFill>
        <p:spPr>
          <a:xfrm>
            <a:off x="1963386" y="2386940"/>
            <a:ext cx="3610100" cy="25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6757" y="171163"/>
            <a:ext cx="7886700" cy="1325563"/>
          </a:xfrm>
        </p:spPr>
        <p:txBody>
          <a:bodyPr/>
          <a:lstStyle/>
          <a:p>
            <a:pPr algn="ctr"/>
            <a:r>
              <a:rPr lang="ru-RU" b="1" dirty="0"/>
              <a:t>Розшук центра пункту за двома ОРП, що збереглися 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50108" y="1483520"/>
            <a:ext cx="4465493" cy="3309507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Якщо на місцевості збереглися два ОРП і між ними є взаємна видимість, то розшук центра пункту проводиться в такому порядку. За значеннями </a:t>
            </a:r>
            <a:r>
              <a:rPr lang="uk-UA" dirty="0" smtClean="0"/>
              <a:t>дирекційних </a:t>
            </a:r>
            <a:r>
              <a:rPr lang="uk-UA" dirty="0"/>
              <a:t>кутів і відстаней від ОРП-1 і ОРП-2 до втраченого пункту Р</a:t>
            </a:r>
            <a:r>
              <a:rPr lang="uk-UA" baseline="-25000" dirty="0"/>
              <a:t>0</a:t>
            </a:r>
            <a:r>
              <a:rPr lang="uk-UA" dirty="0"/>
              <a:t> , які вибираються з каталогу координат геодезичних пунктів, обчислюють координати обох ОРП, а потім дирекційний кут напрямку між ними та кути </a:t>
            </a:r>
            <a:r>
              <a:rPr lang="el-GR" dirty="0"/>
              <a:t>γ </a:t>
            </a:r>
            <a:r>
              <a:rPr lang="uk-UA" dirty="0"/>
              <a:t>і </a:t>
            </a:r>
            <a:r>
              <a:rPr lang="el-GR" dirty="0"/>
              <a:t>β - </a:t>
            </a:r>
            <a:r>
              <a:rPr lang="uk-UA" dirty="0"/>
              <a:t>за формулами</a:t>
            </a:r>
            <a:r>
              <a:rPr lang="uk-UA" dirty="0" smtClean="0"/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560" t="34754" r="26255" b="19791"/>
          <a:stretch/>
        </p:blipFill>
        <p:spPr>
          <a:xfrm>
            <a:off x="1676400" y="1496725"/>
            <a:ext cx="4466366" cy="3089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4599061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γ</a:t>
            </a:r>
            <a:r>
              <a:rPr lang="uk-UA" dirty="0"/>
              <a:t> = </a:t>
            </a:r>
            <a:r>
              <a:rPr lang="el-GR" dirty="0"/>
              <a:t>α </a:t>
            </a:r>
            <a:r>
              <a:rPr lang="uk-UA" baseline="-25000" dirty="0"/>
              <a:t>ОРП−1−ОРП−2 </a:t>
            </a:r>
            <a:r>
              <a:rPr lang="uk-UA" dirty="0"/>
              <a:t>−</a:t>
            </a:r>
            <a:r>
              <a:rPr lang="el-GR" dirty="0"/>
              <a:t>α </a:t>
            </a:r>
            <a:r>
              <a:rPr lang="uk-UA" baseline="-25000" dirty="0"/>
              <a:t>ОПР−1−Р</a:t>
            </a:r>
            <a:r>
              <a:rPr lang="uk-UA" sz="1200" baseline="-25000" dirty="0"/>
              <a:t>О</a:t>
            </a:r>
            <a:r>
              <a:rPr lang="uk-UA" baseline="-25000" dirty="0"/>
              <a:t> </a:t>
            </a:r>
            <a:r>
              <a:rPr lang="el-GR" dirty="0"/>
              <a:t>;</a:t>
            </a:r>
            <a:endParaRPr lang="uk-UA" dirty="0"/>
          </a:p>
          <a:p>
            <a:pPr algn="ctr"/>
            <a:r>
              <a:rPr lang="el-GR" dirty="0"/>
              <a:t> β = α </a:t>
            </a:r>
            <a:r>
              <a:rPr lang="uk-UA" baseline="-25000" dirty="0"/>
              <a:t>ОРП−2−Р</a:t>
            </a:r>
            <a:r>
              <a:rPr lang="uk-UA" sz="1200" baseline="-25000" dirty="0"/>
              <a:t>О</a:t>
            </a:r>
            <a:r>
              <a:rPr lang="uk-UA" baseline="-25000" dirty="0"/>
              <a:t> </a:t>
            </a:r>
            <a:r>
              <a:rPr lang="uk-UA" dirty="0"/>
              <a:t>−</a:t>
            </a:r>
            <a:r>
              <a:rPr lang="el-GR" dirty="0"/>
              <a:t>α </a:t>
            </a:r>
            <a:r>
              <a:rPr lang="uk-UA" baseline="-25000" dirty="0"/>
              <a:t>ОРП−2−ОРП−1 </a:t>
            </a:r>
          </a:p>
          <a:p>
            <a:r>
              <a:rPr lang="uk-UA" dirty="0"/>
              <a:t>Після цього за допомогою теодоліта на ОРП-1 будуємо кут </a:t>
            </a:r>
            <a:r>
              <a:rPr lang="el-GR" dirty="0"/>
              <a:t>γ, </a:t>
            </a:r>
            <a:r>
              <a:rPr lang="uk-UA" dirty="0"/>
              <a:t>беручи за початковий напрямок на ОРП-2, і знаходимо напрямок з ОРП-1 на пункт Р</a:t>
            </a:r>
            <a:r>
              <a:rPr lang="uk-UA" baseline="-25000" dirty="0"/>
              <a:t>0</a:t>
            </a:r>
            <a:r>
              <a:rPr lang="uk-UA" dirty="0"/>
              <a:t> . Відкладаючи вздовж нього відстань </a:t>
            </a:r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 , </a:t>
            </a:r>
            <a:r>
              <a:rPr lang="uk-UA" dirty="0"/>
              <a:t>знаходимо положення пункту Р</a:t>
            </a:r>
            <a:r>
              <a:rPr lang="uk-UA" baseline="-25000" dirty="0"/>
              <a:t>0</a:t>
            </a:r>
            <a:r>
              <a:rPr lang="uk-UA" dirty="0"/>
              <a:t> . Для контролю на ОРП-2 за допомогою теодоліта будуємо кут </a:t>
            </a:r>
            <a:r>
              <a:rPr lang="el-GR" dirty="0"/>
              <a:t>β</a:t>
            </a:r>
            <a:r>
              <a:rPr lang="uk-UA" dirty="0"/>
              <a:t>і за відстанню </a:t>
            </a: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uk-UA" dirty="0"/>
              <a:t>повторно знаходимо положення пункту Р</a:t>
            </a:r>
            <a:r>
              <a:rPr lang="uk-UA" baseline="-25000" dirty="0"/>
              <a:t>0</a:t>
            </a:r>
            <a:r>
              <a:rPr lang="uk-UA" dirty="0"/>
              <a:t> 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70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3704" y="7619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Розшук </a:t>
            </a:r>
            <a:r>
              <a:rPr lang="ru-RU" b="1" dirty="0" err="1"/>
              <a:t>місцеположення</a:t>
            </a:r>
            <a:r>
              <a:rPr lang="ru-RU" b="1" dirty="0"/>
              <a:t> центра пункту за одним ОРП, що </a:t>
            </a:r>
            <a:r>
              <a:rPr lang="ru-RU" b="1" dirty="0" err="1"/>
              <a:t>зберігся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932219" y="1510145"/>
            <a:ext cx="5735781" cy="31311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На </a:t>
            </a:r>
            <a:r>
              <a:rPr lang="uk-UA" dirty="0"/>
              <a:t>місцевості поблизу втраченого пункту Р0 о вибирається допоміжна точка Р’ на яку з ОРП </a:t>
            </a:r>
            <a:r>
              <a:rPr lang="uk-UA" dirty="0" err="1"/>
              <a:t>гіротеодолітом</a:t>
            </a:r>
            <a:r>
              <a:rPr lang="uk-UA" dirty="0"/>
              <a:t> або з </a:t>
            </a:r>
            <a:r>
              <a:rPr lang="uk-UA" dirty="0" smtClean="0"/>
              <a:t>астрономічних </a:t>
            </a:r>
            <a:r>
              <a:rPr lang="uk-UA" dirty="0"/>
              <a:t>спостережень визначається азимут (А</a:t>
            </a:r>
            <a:r>
              <a:rPr lang="uk-UA" baseline="-25000" dirty="0"/>
              <a:t>ОРП-Р</a:t>
            </a:r>
            <a:r>
              <a:rPr lang="uk-UA" baseline="-25000" dirty="0" smtClean="0"/>
              <a:t>’</a:t>
            </a:r>
            <a:r>
              <a:rPr lang="uk-UA" dirty="0" smtClean="0"/>
              <a:t> ) </a:t>
            </a:r>
            <a:r>
              <a:rPr lang="uk-UA" dirty="0"/>
              <a:t>напрямку ОРП-Р’. Далі, обчислюють зближення меридіанів </a:t>
            </a:r>
            <a:r>
              <a:rPr lang="en-US" dirty="0"/>
              <a:t>g </a:t>
            </a:r>
            <a:r>
              <a:rPr lang="uk-UA" dirty="0"/>
              <a:t>на пункті Р</a:t>
            </a:r>
            <a:r>
              <a:rPr lang="uk-UA" baseline="-25000" dirty="0"/>
              <a:t>о</a:t>
            </a:r>
            <a:r>
              <a:rPr lang="uk-UA" dirty="0"/>
              <a:t> і допускаючи, що для точок Р</a:t>
            </a:r>
            <a:r>
              <a:rPr lang="uk-UA" baseline="-25000" dirty="0"/>
              <a:t>0</a:t>
            </a:r>
            <a:r>
              <a:rPr lang="uk-UA" dirty="0"/>
              <a:t> і Р’ вони приблизно однакові, обчислюють дирекційний кут лінії ОРП-Р’ </a:t>
            </a:r>
            <a:endParaRPr lang="uk-UA" dirty="0" smtClean="0"/>
          </a:p>
          <a:p>
            <a:pPr marL="0" indent="0" algn="ctr">
              <a:buNone/>
            </a:pPr>
            <a:r>
              <a:rPr lang="el-GR" dirty="0" smtClean="0"/>
              <a:t>α </a:t>
            </a:r>
            <a:r>
              <a:rPr lang="uk-UA" baseline="-25000" dirty="0"/>
              <a:t>ОРП−Р′ </a:t>
            </a:r>
            <a:r>
              <a:rPr lang="el-GR" dirty="0" smtClean="0"/>
              <a:t>= </a:t>
            </a:r>
            <a:r>
              <a:rPr lang="uk-UA" dirty="0"/>
              <a:t>А</a:t>
            </a:r>
            <a:r>
              <a:rPr lang="uk-UA" baseline="-25000" dirty="0"/>
              <a:t>ОРП−Р′</a:t>
            </a:r>
            <a:r>
              <a:rPr lang="el-GR" dirty="0" smtClean="0"/>
              <a:t>− γ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Після </a:t>
            </a:r>
            <a:r>
              <a:rPr lang="uk-UA" dirty="0"/>
              <a:t>цього на ОРП за </a:t>
            </a:r>
            <a:r>
              <a:rPr lang="uk-UA" dirty="0" smtClean="0"/>
              <a:t>формулою</a:t>
            </a:r>
          </a:p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el-GR" dirty="0"/>
              <a:t>β = α </a:t>
            </a:r>
            <a:r>
              <a:rPr lang="uk-UA" baseline="-25000" dirty="0"/>
              <a:t>ОРП−Ро </a:t>
            </a:r>
            <a:r>
              <a:rPr lang="uk-UA" dirty="0"/>
              <a:t>−</a:t>
            </a:r>
            <a:r>
              <a:rPr lang="el-GR" dirty="0"/>
              <a:t>α </a:t>
            </a:r>
            <a:r>
              <a:rPr lang="uk-UA" baseline="-25000" dirty="0"/>
              <a:t>ОРП−Р′ ’ </a:t>
            </a:r>
            <a:endParaRPr lang="uk-UA" baseline="-25000" dirty="0" smtClean="0"/>
          </a:p>
          <a:p>
            <a:pPr marL="0" indent="0">
              <a:buNone/>
            </a:pPr>
            <a:r>
              <a:rPr lang="uk-UA" dirty="0" smtClean="0"/>
              <a:t>обчислюють </a:t>
            </a:r>
            <a:r>
              <a:rPr lang="uk-UA" dirty="0"/>
              <a:t>кут </a:t>
            </a:r>
            <a:r>
              <a:rPr lang="el-GR" dirty="0"/>
              <a:t>β </a:t>
            </a:r>
            <a:r>
              <a:rPr lang="uk-UA" dirty="0"/>
              <a:t>між напрямками ОРП-Р</a:t>
            </a:r>
            <a:r>
              <a:rPr lang="uk-UA" baseline="-25000" dirty="0"/>
              <a:t>о</a:t>
            </a:r>
            <a:r>
              <a:rPr lang="uk-UA" dirty="0"/>
              <a:t> і ОРП-Р’.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6167" t="24906" r="27639" b="28693"/>
          <a:stretch/>
        </p:blipFill>
        <p:spPr>
          <a:xfrm>
            <a:off x="1524001" y="1138525"/>
            <a:ext cx="3408219" cy="339436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648691" y="4662245"/>
            <a:ext cx="90193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Значення дирекційного кута напрямку ОРП-Р</a:t>
            </a:r>
            <a:r>
              <a:rPr lang="uk-UA" baseline="-25000" dirty="0"/>
              <a:t>0</a:t>
            </a:r>
            <a:r>
              <a:rPr lang="uk-UA" dirty="0"/>
              <a:t> =</a:t>
            </a:r>
            <a:r>
              <a:rPr lang="el-GR" dirty="0"/>
              <a:t>α</a:t>
            </a:r>
            <a:r>
              <a:rPr lang="uk-UA" baseline="-25000" dirty="0"/>
              <a:t>ОРП-Ро</a:t>
            </a:r>
            <a:r>
              <a:rPr lang="uk-UA" dirty="0"/>
              <a:t> вибирається з каталогу координат геодезичних пунктів. Потім на ОРП встановлюють теодоліт і будують на місцевості кут </a:t>
            </a:r>
            <a:r>
              <a:rPr lang="el-GR" dirty="0"/>
              <a:t>β, </a:t>
            </a:r>
            <a:r>
              <a:rPr lang="uk-UA" dirty="0"/>
              <a:t>приймаючи за початковий напрямок ОРП-Р’. Уздовж знайденого напрямку ОРП-Р</a:t>
            </a:r>
            <a:r>
              <a:rPr lang="uk-UA" baseline="-25000" dirty="0"/>
              <a:t>0</a:t>
            </a:r>
            <a:r>
              <a:rPr lang="uk-UA" dirty="0"/>
              <a:t> відкладають відстань від пункту Р</a:t>
            </a:r>
            <a:r>
              <a:rPr lang="uk-UA" baseline="-25000" dirty="0"/>
              <a:t>0</a:t>
            </a:r>
            <a:r>
              <a:rPr lang="uk-UA" dirty="0"/>
              <a:t> до ОРП, яку беруть з каталогу координат геодезичних пунктів і приступають до розшуку центра за допомогою щупа або розкопуванням. Точність визначення місцеположення центра пункту Р</a:t>
            </a:r>
            <a:r>
              <a:rPr lang="uk-UA" baseline="-25000" dirty="0"/>
              <a:t>0</a:t>
            </a:r>
            <a:r>
              <a:rPr lang="uk-UA" dirty="0"/>
              <a:t> повністю залежить від точності визначення відстані ОРП-Р</a:t>
            </a:r>
            <a:r>
              <a:rPr lang="uk-UA" baseline="-25000" dirty="0"/>
              <a:t>0</a:t>
            </a:r>
            <a:r>
              <a:rPr lang="uk-UA" dirty="0"/>
              <a:t> , взятої з каталогу.</a:t>
            </a:r>
          </a:p>
        </p:txBody>
      </p:sp>
    </p:spTree>
    <p:extLst>
      <p:ext uri="{BB962C8B-B14F-4D97-AF65-F5344CB8AC3E}">
        <p14:creationId xmlns:p14="http://schemas.microsoft.com/office/powerpoint/2010/main" val="40657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Розшук центра пункту за двома пунктами Р</a:t>
            </a:r>
            <a:r>
              <a:rPr lang="ru-RU" baseline="-25000" dirty="0"/>
              <a:t>1</a:t>
            </a:r>
            <a:r>
              <a:rPr lang="ru-RU" dirty="0"/>
              <a:t> і Р</a:t>
            </a:r>
            <a:r>
              <a:rPr lang="ru-RU" baseline="-25000" dirty="0"/>
              <a:t>2</a:t>
            </a:r>
            <a:r>
              <a:rPr lang="ru-RU" dirty="0"/>
              <a:t> , </a:t>
            </a:r>
            <a:r>
              <a:rPr lang="ru-RU" dirty="0" err="1"/>
              <a:t>які</a:t>
            </a:r>
            <a:r>
              <a:rPr lang="ru-RU" dirty="0"/>
              <a:t> видно з </a:t>
            </a:r>
            <a:r>
              <a:rPr lang="ru-RU" dirty="0" err="1"/>
              <a:t>землі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50971" y="1825625"/>
            <a:ext cx="5474525" cy="4919559"/>
          </a:xfrm>
        </p:spPr>
        <p:txBody>
          <a:bodyPr>
            <a:normAutofit/>
          </a:bodyPr>
          <a:lstStyle/>
          <a:p>
            <a:r>
              <a:rPr lang="uk-UA" dirty="0"/>
              <a:t>Поблизу втраченого пункту Р</a:t>
            </a:r>
            <a:r>
              <a:rPr lang="uk-UA" baseline="-25000" dirty="0"/>
              <a:t>0</a:t>
            </a:r>
            <a:r>
              <a:rPr lang="uk-UA" dirty="0"/>
              <a:t> , вибираємо точку Р’ і точку </a:t>
            </a:r>
            <a:r>
              <a:rPr lang="en-US" dirty="0"/>
              <a:t>Q </a:t>
            </a:r>
            <a:r>
              <a:rPr lang="uk-UA" dirty="0"/>
              <a:t>таким чином, щоб вона була точно у створі лінії Р’Р</a:t>
            </a:r>
            <a:r>
              <a:rPr lang="uk-UA" baseline="-25000" dirty="0"/>
              <a:t>1</a:t>
            </a:r>
            <a:r>
              <a:rPr lang="uk-UA" dirty="0"/>
              <a:t> . Вимірюємо базис </a:t>
            </a:r>
            <a:r>
              <a:rPr lang="en-US" dirty="0"/>
              <a:t>d = </a:t>
            </a:r>
            <a:r>
              <a:rPr lang="uk-UA" dirty="0"/>
              <a:t>Р’</a:t>
            </a:r>
            <a:r>
              <a:rPr lang="en-US" dirty="0"/>
              <a:t>Q </a:t>
            </a:r>
            <a:r>
              <a:rPr lang="uk-UA" dirty="0"/>
              <a:t>і кути - </a:t>
            </a:r>
            <a:r>
              <a:rPr lang="uk-UA" dirty="0">
                <a:solidFill>
                  <a:srgbClr val="FF0000"/>
                </a:solidFill>
              </a:rPr>
              <a:t>і .. </a:t>
            </a:r>
            <a:r>
              <a:rPr lang="uk-UA" dirty="0"/>
              <a:t>Із рішення трикутників Р’</a:t>
            </a:r>
            <a:r>
              <a:rPr lang="en-US" dirty="0"/>
              <a:t>Q</a:t>
            </a:r>
            <a:r>
              <a:rPr lang="uk-UA" dirty="0"/>
              <a:t>Р</a:t>
            </a:r>
            <a:r>
              <a:rPr lang="uk-UA" baseline="-25000" dirty="0"/>
              <a:t>2</a:t>
            </a:r>
            <a:r>
              <a:rPr lang="uk-UA" dirty="0"/>
              <a:t> і Р’Р</a:t>
            </a:r>
            <a:r>
              <a:rPr lang="uk-UA" baseline="-25000" dirty="0"/>
              <a:t>1</a:t>
            </a:r>
            <a:r>
              <a:rPr lang="uk-UA" dirty="0"/>
              <a:t> Р</a:t>
            </a:r>
            <a:r>
              <a:rPr lang="uk-UA" baseline="-25000" dirty="0"/>
              <a:t>2</a:t>
            </a:r>
            <a:r>
              <a:rPr lang="uk-UA" dirty="0"/>
              <a:t> знаходимо значення кутів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 </a:t>
            </a:r>
            <a:r>
              <a:rPr lang="uk-UA" dirty="0"/>
              <a:t>і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</a:t>
            </a:r>
            <a:r>
              <a:rPr lang="uk-UA" dirty="0"/>
              <a:t>та довжину сторони </a:t>
            </a:r>
            <a:r>
              <a:rPr lang="en-US" dirty="0"/>
              <a:t>S2 . </a:t>
            </a:r>
            <a:r>
              <a:rPr lang="uk-UA" dirty="0"/>
              <a:t>Використовуючи знайдені величини обчислюємо дирекційний кут напрямку Р</a:t>
            </a:r>
            <a:r>
              <a:rPr lang="uk-UA" baseline="-25000" dirty="0"/>
              <a:t>2</a:t>
            </a:r>
            <a:r>
              <a:rPr lang="uk-UA" dirty="0"/>
              <a:t> Р’ і координати точки Р’. Далі за координатами точки Р’ і пункту Р</a:t>
            </a:r>
            <a:r>
              <a:rPr lang="uk-UA" baseline="-25000" dirty="0"/>
              <a:t>0</a:t>
            </a:r>
            <a:r>
              <a:rPr lang="uk-UA" dirty="0"/>
              <a:t> обчислюємо віддаль між ними та дирекційний кут напрямку Р’Р</a:t>
            </a:r>
            <a:r>
              <a:rPr lang="uk-UA" baseline="-25000" dirty="0"/>
              <a:t>0</a:t>
            </a:r>
            <a:r>
              <a:rPr lang="uk-UA" dirty="0"/>
              <a:t> , а також кут </a:t>
            </a:r>
            <a:r>
              <a:rPr lang="el-GR" dirty="0"/>
              <a:t>δ, </a:t>
            </a:r>
            <a:r>
              <a:rPr lang="uk-UA" dirty="0"/>
              <a:t>як різницю дирекційних кутів </a:t>
            </a:r>
            <a:r>
              <a:rPr lang="el-GR" dirty="0"/>
              <a:t>α</a:t>
            </a:r>
            <a:r>
              <a:rPr lang="uk-UA" baseline="-25000" dirty="0" err="1"/>
              <a:t>Р’Ро</a:t>
            </a:r>
            <a:r>
              <a:rPr lang="uk-UA" dirty="0"/>
              <a:t> і </a:t>
            </a:r>
            <a:r>
              <a:rPr lang="el-GR" dirty="0"/>
              <a:t>α</a:t>
            </a:r>
            <a:r>
              <a:rPr lang="uk-UA" baseline="-25000" dirty="0"/>
              <a:t>Р’Р2</a:t>
            </a:r>
            <a:r>
              <a:rPr lang="uk-UA" dirty="0"/>
              <a:t>. Після цього на місцевості в точці Р’ за допомогою </a:t>
            </a:r>
            <a:r>
              <a:rPr lang="uk-UA" dirty="0" smtClean="0"/>
              <a:t>теодоліту </a:t>
            </a:r>
            <a:r>
              <a:rPr lang="uk-UA" dirty="0"/>
              <a:t>будуємо кут </a:t>
            </a:r>
            <a:r>
              <a:rPr lang="uk-UA" i="1" dirty="0"/>
              <a:t>у</a:t>
            </a:r>
            <a:r>
              <a:rPr lang="uk-UA" dirty="0" smtClean="0"/>
              <a:t> </a:t>
            </a:r>
            <a:r>
              <a:rPr lang="uk-UA" dirty="0"/>
              <a:t>і за довжиною лінії Р’Р</a:t>
            </a:r>
            <a:r>
              <a:rPr lang="uk-UA" baseline="-25000" dirty="0"/>
              <a:t>0</a:t>
            </a:r>
            <a:r>
              <a:rPr lang="uk-UA" dirty="0"/>
              <a:t> знаходимо положення центра пункту Р</a:t>
            </a:r>
            <a:r>
              <a:rPr lang="uk-UA" baseline="-25000" dirty="0"/>
              <a:t>0</a:t>
            </a:r>
            <a:r>
              <a:rPr lang="uk-UA" dirty="0"/>
              <a:t> 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7365" t="27461" r="8245" b="16206"/>
          <a:stretch/>
        </p:blipFill>
        <p:spPr>
          <a:xfrm>
            <a:off x="1524001" y="2072640"/>
            <a:ext cx="3799323" cy="3499104"/>
          </a:xfrm>
          <a:prstGeom prst="rect">
            <a:avLst/>
          </a:prstGeom>
        </p:spPr>
      </p:pic>
      <p:cxnSp>
        <p:nvCxnSpPr>
          <p:cNvPr id="6" name="Пряма сполучна лінія 5"/>
          <p:cNvCxnSpPr/>
          <p:nvPr/>
        </p:nvCxnSpPr>
        <p:spPr>
          <a:xfrm flipH="1">
            <a:off x="2152650" y="5193792"/>
            <a:ext cx="1504950" cy="109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921002" y="5157216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0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517" t="29424" r="15317" b="18790"/>
          <a:stretch/>
        </p:blipFill>
        <p:spPr>
          <a:xfrm rot="5400000">
            <a:off x="2653146" y="574967"/>
            <a:ext cx="6858000" cy="570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523" y="156874"/>
            <a:ext cx="7886700" cy="93763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ПОРЯДОК</a:t>
            </a:r>
            <a:br>
              <a:rPr lang="uk-UA" b="1" dirty="0"/>
            </a:br>
            <a:r>
              <a:rPr lang="uk-UA" b="1" dirty="0"/>
              <a:t>охорони геодезичних пунктів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76401" y="1094510"/>
            <a:ext cx="8866908" cy="57634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Відповідно до Закону України "Про топографо-геодезичну і картографічну діяльність" передача геодезичних пунктів для забезпечення їх схоронності, порушення питань про відповідальність за їх пошкодження та знищення здійснюється відповідно до Порядку охорони геодезичних </a:t>
            </a:r>
            <a:r>
              <a:rPr lang="uk-UA" dirty="0" smtClean="0"/>
              <a:t>пунктів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Земельні ділянки, на яких розташовані геодезичні пункти, зі смугою землі завширшки один метр уздовж меж геодезичних пунктів є охоронними зонами цих пунктів</a:t>
            </a:r>
            <a:r>
              <a:rPr lang="uk-UA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В охоронних зонах забороняється:</a:t>
            </a:r>
          </a:p>
          <a:p>
            <a:r>
              <a:rPr lang="uk-UA" dirty="0" smtClean="0"/>
              <a:t>    </a:t>
            </a:r>
            <a:r>
              <a:rPr lang="uk-UA" dirty="0"/>
              <a:t>виконувати різні господарські роботи (складувати матеріали, утримувати худобу, розводити багаття та інше) і завдавати будь-якої шкоди геодезичним пунктам;</a:t>
            </a:r>
          </a:p>
          <a:p>
            <a:r>
              <a:rPr lang="uk-UA" dirty="0" smtClean="0"/>
              <a:t>    </a:t>
            </a:r>
            <a:r>
              <a:rPr lang="uk-UA" dirty="0"/>
              <a:t>виконувати без дозволу Держкомзему та їх органів на місцях роботи, що можуть негативно вплинути на стан геодезичних пунктів.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геодезичних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проводиться у порядку, </a:t>
            </a:r>
            <a:r>
              <a:rPr lang="ru-RU" dirty="0" err="1"/>
              <a:t>встановленому</a:t>
            </a:r>
            <a:r>
              <a:rPr lang="ru-RU" dirty="0"/>
              <a:t> </a:t>
            </a:r>
            <a:r>
              <a:rPr lang="ru-RU" dirty="0" err="1"/>
              <a:t>земельним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15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Передача </a:t>
            </a:r>
            <a:r>
              <a:rPr lang="ru-RU" b="1" dirty="0" err="1"/>
              <a:t>геодезичних</a:t>
            </a:r>
            <a:r>
              <a:rPr lang="ru-RU" b="1" dirty="0"/>
              <a:t> </a:t>
            </a:r>
            <a:r>
              <a:rPr lang="ru-RU" b="1" dirty="0" err="1"/>
              <a:t>пунктів</a:t>
            </a:r>
            <a:r>
              <a:rPr lang="ru-RU" b="1" dirty="0"/>
              <a:t> для </a:t>
            </a:r>
            <a:r>
              <a:rPr lang="ru-RU" b="1" dirty="0" err="1"/>
              <a:t>забезпечення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схоронності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932218"/>
          </a:xfrm>
        </p:spPr>
        <p:txBody>
          <a:bodyPr>
            <a:normAutofit/>
          </a:bodyPr>
          <a:lstStyle/>
          <a:p>
            <a:r>
              <a:rPr lang="uk-UA" dirty="0"/>
              <a:t> Геодезичні пункти державної геодезичної мережі та мереж згущення, встановлені під час виконання топографо-геодезичних робіт, передаються для забезпечення їх схоронності користувачам (власникам) земельних ділянок, на території яких вони знаходяться</a:t>
            </a:r>
            <a:r>
              <a:rPr lang="uk-UA" dirty="0" smtClean="0"/>
              <a:t>.</a:t>
            </a:r>
          </a:p>
          <a:p>
            <a:r>
              <a:rPr lang="uk-UA" dirty="0"/>
              <a:t>Геодезичні пункти, які будуються під час виконання топографо-геодезичних та маркшейдерських робіт на будівельних майданчиках, заводських територіях, шахтах, інвентаризації земель та будівництва на інших об'єктах, передаються виконавцями цих робіт для забезпечення їх схоронності замовникам цих робіт.</a:t>
            </a:r>
          </a:p>
          <a:p>
            <a:r>
              <a:rPr lang="uk-UA" dirty="0"/>
              <a:t>    Передача геодезичних пунктів для забезпечення їх схоронності здійснюється за актами встановленої </a:t>
            </a:r>
            <a:r>
              <a:rPr lang="uk-UA" dirty="0" smtClean="0"/>
              <a:t>форми.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63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</TotalTime>
  <Words>754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Пасмо</vt:lpstr>
      <vt:lpstr>Розшук центра втраченого пункту</vt:lpstr>
      <vt:lpstr>Розшук центра втраченого пункту від точки теодолітного ходу або від пункту GPS — спостережень</vt:lpstr>
      <vt:lpstr>Розшук центра пункту за двома ОРП, що збереглися </vt:lpstr>
      <vt:lpstr>Розшук місцеположення центра пункту за одним ОРП, що зберігся</vt:lpstr>
      <vt:lpstr>Розшук центра пункту за двома пунктами Р1 і Р2 , які видно з землі</vt:lpstr>
      <vt:lpstr>Презентация PowerPoint</vt:lpstr>
      <vt:lpstr>ПОРЯДОК охорони геодезичних пунктів</vt:lpstr>
      <vt:lpstr>Передача геодезичних пунктів для забезпечення їх схоронності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Розшук центра втраченого пункту. Кошторис для геодезичних робіт</dc:title>
  <dc:creator>777</dc:creator>
  <cp:lastModifiedBy>Asus</cp:lastModifiedBy>
  <cp:revision>3</cp:revision>
  <dcterms:created xsi:type="dcterms:W3CDTF">2021-03-15T18:11:18Z</dcterms:created>
  <dcterms:modified xsi:type="dcterms:W3CDTF">2023-04-19T05:36:20Z</dcterms:modified>
</cp:coreProperties>
</file>