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300" r:id="rId23"/>
    <p:sldId id="299"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290" r:id="rId38"/>
    <p:sldId id="291" r:id="rId39"/>
    <p:sldId id="292" r:id="rId40"/>
    <p:sldId id="293" r:id="rId41"/>
    <p:sldId id="294" r:id="rId42"/>
    <p:sldId id="295" r:id="rId43"/>
    <p:sldId id="296" r:id="rId4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Розділ за замовчуванням" id="{5707697F-8E35-4F27-A950-E45B772582AB}">
          <p14:sldIdLst>
            <p14:sldId id="256"/>
            <p14:sldId id="257"/>
            <p14:sldId id="258"/>
            <p14:sldId id="259"/>
            <p14:sldId id="260"/>
            <p14:sldId id="261"/>
            <p14:sldId id="262"/>
            <p14:sldId id="263"/>
            <p14:sldId id="264"/>
            <p14:sldId id="265"/>
            <p14:sldId id="266"/>
            <p14:sldId id="267"/>
            <p14:sldId id="268"/>
            <p14:sldId id="269"/>
            <p14:sldId id="270"/>
            <p14:sldId id="271"/>
            <p14:sldId id="272"/>
            <p14:sldId id="273"/>
            <p14:sldId id="274"/>
            <p14:sldId id="275"/>
            <p14:sldId id="276"/>
            <p14:sldId id="300"/>
            <p14:sldId id="299"/>
            <p14:sldId id="277"/>
            <p14:sldId id="278"/>
            <p14:sldId id="279"/>
            <p14:sldId id="280"/>
            <p14:sldId id="281"/>
            <p14:sldId id="282"/>
            <p14:sldId id="283"/>
            <p14:sldId id="284"/>
            <p14:sldId id="285"/>
            <p14:sldId id="286"/>
            <p14:sldId id="287"/>
            <p14:sldId id="288"/>
            <p14:sldId id="289"/>
            <p14:sldId id="290"/>
            <p14:sldId id="291"/>
            <p14:sldId id="292"/>
            <p14:sldId id="293"/>
            <p14:sldId id="294"/>
            <p14:sldId id="295"/>
            <p14:sldId id="296"/>
          </p14:sldIdLst>
        </p14:section>
      </p14:sectionLst>
    </p:ex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Помір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12" autoAdjust="0"/>
    <p:restoredTop sz="94660"/>
  </p:normalViewPr>
  <p:slideViewPr>
    <p:cSldViewPr snapToGrid="0">
      <p:cViewPr varScale="1">
        <p:scale>
          <a:sx n="117" d="100"/>
          <a:sy n="117" d="100"/>
        </p:scale>
        <p:origin x="-146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2-02-10T11:01:58.821"/>
    </inkml:context>
    <inkml:brush xml:id="br0">
      <inkml:brushProperty name="width" value="0.05" units="cm"/>
      <inkml:brushProperty name="height" value="0.05" units="cm"/>
      <inkml:brushProperty name="ignorePressure" value="1"/>
    </inkml:brush>
  </inkml:definitions>
  <inkml:trace contextRef="#ctx0" brushRef="#br0">0 1,'3111'0,"-3010"0</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2-02-10T11:21:55.099"/>
    </inkml:context>
    <inkml:brush xml:id="br0">
      <inkml:brushProperty name="width" value="0.05" units="cm"/>
      <inkml:brushProperty name="height" value="0.05" units="cm"/>
      <inkml:brushProperty name="ignorePressure" value="1"/>
    </inkml:brush>
  </inkml:definitions>
  <inkml:trace contextRef="#ctx0" brushRef="#br0">0 1,'0'675,"0"-652</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2-02-10T11:22:34.098"/>
    </inkml:context>
    <inkml:brush xml:id="br0">
      <inkml:brushProperty name="width" value="0.05" units="cm"/>
      <inkml:brushProperty name="height" value="0.05" units="cm"/>
      <inkml:brushProperty name="ignorePressure" value="1"/>
    </inkml:brush>
  </inkml:definitions>
  <inkml:trace contextRef="#ctx0" brushRef="#br0">1 1,'3541'0,"-4022"0,429 0</inkml:trace>
</inkml:ink>
</file>

<file path=ppt/ink/ink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2-02-10T11:22:55.986"/>
    </inkml:context>
    <inkml:brush xml:id="br0">
      <inkml:brushProperty name="width" value="0.05" units="cm"/>
      <inkml:brushProperty name="height" value="0.05" units="cm"/>
      <inkml:brushProperty name="ignorePressure" value="1"/>
    </inkml:brush>
  </inkml:definitions>
  <inkml:trace contextRef="#ctx0" brushRef="#br0">1 640,'0'-609,"0"578</inkml:trace>
</inkml:ink>
</file>

<file path=ppt/ink/ink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2-02-10T11:23:00.592"/>
    </inkml:context>
    <inkml:brush xml:id="br0">
      <inkml:brushProperty name="width" value="0.05" units="cm"/>
      <inkml:brushProperty name="height" value="0.05" units="cm"/>
      <inkml:brushProperty name="ignorePressure" value="1"/>
    </inkml:brush>
  </inkml:definitions>
  <inkml:trace contextRef="#ctx0" brushRef="#br0">0 0,'0'6,"0"8,0 8,0 6,0 5,0 2,0 2,0 0,0 7,0 1,0-1,0 5,0-1,0-1,0-10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2-02-10T11:02:34.452"/>
    </inkml:context>
    <inkml:brush xml:id="br0">
      <inkml:brushProperty name="width" value="0.05" units="cm"/>
      <inkml:brushProperty name="height" value="0.05" units="cm"/>
      <inkml:brushProperty name="ignorePressure" value="1"/>
    </inkml:brush>
  </inkml:definitions>
  <inkml:trace contextRef="#ctx0" brushRef="#br0">1 784,'0'-753,"0"722</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2-02-10T11:02:40.740"/>
    </inkml:context>
    <inkml:brush xml:id="br0">
      <inkml:brushProperty name="width" value="0.05" units="cm"/>
      <inkml:brushProperty name="height" value="0.05" units="cm"/>
      <inkml:brushProperty name="ignorePressure" value="1"/>
    </inkml:brush>
  </inkml:definitions>
  <inkml:trace contextRef="#ctx0" brushRef="#br0">0 963,'0'-932,"0"901</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2-02-10T11:02:51.492"/>
    </inkml:context>
    <inkml:brush xml:id="br0">
      <inkml:brushProperty name="width" value="0.05" units="cm"/>
      <inkml:brushProperty name="height" value="0.05" units="cm"/>
      <inkml:brushProperty name="ignorePressure" value="1"/>
    </inkml:brush>
  </inkml:definitions>
  <inkml:trace contextRef="#ctx0" brushRef="#br0">1 1,'0'761,"0"-723</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2-02-10T11:03:15.459"/>
    </inkml:context>
    <inkml:brush xml:id="br0">
      <inkml:brushProperty name="width" value="0.05" units="cm"/>
      <inkml:brushProperty name="height" value="0.05" units="cm"/>
      <inkml:brushProperty name="ignorePressure" value="1"/>
    </inkml:brush>
  </inkml:definitions>
  <inkml:trace contextRef="#ctx0" brushRef="#br0">0 0,'9018'0,"-8918"0</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2-02-10T11:03:53.557"/>
    </inkml:context>
    <inkml:brush xml:id="br0">
      <inkml:brushProperty name="width" value="0.05" units="cm"/>
      <inkml:brushProperty name="height" value="0.05" units="cm"/>
      <inkml:brushProperty name="ignorePressure" value="1"/>
    </inkml:brush>
  </inkml:definitions>
  <inkml:trace contextRef="#ctx0" brushRef="#br0">0 0,'0'761,"0"-722</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2-02-10T11:04:07.011"/>
    </inkml:context>
    <inkml:brush xml:id="br0">
      <inkml:brushProperty name="width" value="0.05" units="cm"/>
      <inkml:brushProperty name="height" value="0.05" units="cm"/>
      <inkml:brushProperty name="ignorePressure" value="1"/>
    </inkml:brush>
  </inkml:definitions>
  <inkml:trace contextRef="#ctx0" brushRef="#br0">1 391,'0'-6,"0"-14,0-10,0-6,0-3,0-1,0 1,0 0,0 1,0 1,0 1,0 6</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2-02-10T11:04:31.570"/>
    </inkml:context>
    <inkml:brush xml:id="br0">
      <inkml:brushProperty name="width" value="0.05" units="cm"/>
      <inkml:brushProperty name="height" value="0.05" units="cm"/>
      <inkml:brushProperty name="ignorePressure" value="1"/>
    </inkml:brush>
  </inkml:definitions>
  <inkml:trace contextRef="#ctx0" brushRef="#br0">1 459,'0'-6,"0"-9,0-6,0-8,0-3,0-3,0-2,0-1,0 1,0-6,0-2,0 1,0 2,0 7</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2-02-10T11:21:50.209"/>
    </inkml:context>
    <inkml:brush xml:id="br0">
      <inkml:brushProperty name="width" value="0.05" units="cm"/>
      <inkml:brushProperty name="height" value="0.05" units="cm"/>
      <inkml:brushProperty name="ignorePressure" value="1"/>
    </inkml:brush>
  </inkml:definitions>
  <inkml:trace contextRef="#ctx0" brushRef="#br0">0 0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Місце для верхнього колонтитула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uk-UA"/>
          </a:p>
        </p:txBody>
      </p:sp>
      <p:sp>
        <p:nvSpPr>
          <p:cNvPr id="3" name="Місце для дати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554CFFA-196F-4BD7-96C0-1F59C4BC89AA}" type="datetimeFigureOut">
              <a:rPr lang="uk-UA" smtClean="0"/>
              <a:t>15.02.2022</a:t>
            </a:fld>
            <a:endParaRPr lang="uk-UA"/>
          </a:p>
        </p:txBody>
      </p:sp>
      <p:sp>
        <p:nvSpPr>
          <p:cNvPr id="4" name="Місце для зображення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uk-UA"/>
          </a:p>
        </p:txBody>
      </p:sp>
      <p:sp>
        <p:nvSpPr>
          <p:cNvPr id="5" name="Місце для нотаток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6" name="Місце для нижнього колонтитула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uk-UA"/>
          </a:p>
        </p:txBody>
      </p:sp>
      <p:sp>
        <p:nvSpPr>
          <p:cNvPr id="7" name="Місце для номера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CBA6A0A-3CDC-4728-9283-6C3657BBBBD9}" type="slidenum">
              <a:rPr lang="uk-UA" smtClean="0"/>
              <a:t>‹#›</a:t>
            </a:fld>
            <a:endParaRPr lang="uk-UA"/>
          </a:p>
        </p:txBody>
      </p:sp>
    </p:spTree>
    <p:extLst>
      <p:ext uri="{BB962C8B-B14F-4D97-AF65-F5344CB8AC3E}">
        <p14:creationId xmlns:p14="http://schemas.microsoft.com/office/powerpoint/2010/main" val="14196567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pic>
        <p:nvPicPr>
          <p:cNvPr id="8" name="Рисунок 7">
            <a:extLst>
              <a:ext uri="{FF2B5EF4-FFF2-40B4-BE49-F238E27FC236}">
                <a16:creationId xmlns:a16="http://schemas.microsoft.com/office/drawing/2014/main" xmlns="" id="{9C61695E-CD95-4720-9506-8FCBD2C972A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685800" y="1122363"/>
            <a:ext cx="7772400" cy="2387600"/>
          </a:xfrm>
        </p:spPr>
        <p:txBody>
          <a:bodyPr anchor="b"/>
          <a:lstStyle>
            <a:lvl1pPr algn="ctr">
              <a:defRPr sz="6000"/>
            </a:lvl1pPr>
          </a:lstStyle>
          <a:p>
            <a:r>
              <a:rPr lang="ru-RU"/>
              <a:t>Образец заголовка</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A869D755-319D-4318-A60C-43DE846FC380}" type="datetimeFigureOut">
              <a:rPr lang="en-US" smtClean="0"/>
              <a:t>2/15/2022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62473E-305C-46D6-B084-E99FE8A17BDD}" type="slidenum">
              <a:rPr lang="en-US" smtClean="0"/>
              <a:t>‹#›</a:t>
            </a:fld>
            <a:endParaRPr lang="en-US"/>
          </a:p>
        </p:txBody>
      </p:sp>
    </p:spTree>
    <p:extLst>
      <p:ext uri="{BB962C8B-B14F-4D97-AF65-F5344CB8AC3E}">
        <p14:creationId xmlns:p14="http://schemas.microsoft.com/office/powerpoint/2010/main" val="24969228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A869D755-319D-4318-A60C-43DE846FC380}" type="datetimeFigureOut">
              <a:rPr lang="en-US" smtClean="0"/>
              <a:t>2/15/2022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62473E-305C-46D6-B084-E99FE8A17BDD}" type="slidenum">
              <a:rPr lang="en-US" smtClean="0"/>
              <a:t>‹#›</a:t>
            </a:fld>
            <a:endParaRPr lang="en-US"/>
          </a:p>
        </p:txBody>
      </p:sp>
    </p:spTree>
    <p:extLst>
      <p:ext uri="{BB962C8B-B14F-4D97-AF65-F5344CB8AC3E}">
        <p14:creationId xmlns:p14="http://schemas.microsoft.com/office/powerpoint/2010/main" val="41079818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A869D755-319D-4318-A60C-43DE846FC380}" type="datetimeFigureOut">
              <a:rPr lang="en-US" smtClean="0"/>
              <a:t>2/15/2022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62473E-305C-46D6-B084-E99FE8A17BDD}" type="slidenum">
              <a:rPr lang="en-US" smtClean="0"/>
              <a:t>‹#›</a:t>
            </a:fld>
            <a:endParaRPr lang="en-US"/>
          </a:p>
        </p:txBody>
      </p:sp>
    </p:spTree>
    <p:extLst>
      <p:ext uri="{BB962C8B-B14F-4D97-AF65-F5344CB8AC3E}">
        <p14:creationId xmlns:p14="http://schemas.microsoft.com/office/powerpoint/2010/main" val="20387791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A869D755-319D-4318-A60C-43DE846FC380}" type="datetimeFigureOut">
              <a:rPr lang="en-US" smtClean="0"/>
              <a:t>2/15/2022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62473E-305C-46D6-B084-E99FE8A17BDD}" type="slidenum">
              <a:rPr lang="en-US" smtClean="0"/>
              <a:t>‹#›</a:t>
            </a:fld>
            <a:endParaRPr lang="en-US"/>
          </a:p>
        </p:txBody>
      </p:sp>
    </p:spTree>
    <p:extLst>
      <p:ext uri="{BB962C8B-B14F-4D97-AF65-F5344CB8AC3E}">
        <p14:creationId xmlns:p14="http://schemas.microsoft.com/office/powerpoint/2010/main" val="40006021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ru-RU"/>
              <a:t>Образец заголовка</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A869D755-319D-4318-A60C-43DE846FC380}" type="datetimeFigureOut">
              <a:rPr lang="en-US" smtClean="0"/>
              <a:t>2/15/2022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62473E-305C-46D6-B084-E99FE8A17BDD}" type="slidenum">
              <a:rPr lang="en-US" smtClean="0"/>
              <a:t>‹#›</a:t>
            </a:fld>
            <a:endParaRPr lang="en-US"/>
          </a:p>
        </p:txBody>
      </p:sp>
    </p:spTree>
    <p:extLst>
      <p:ext uri="{BB962C8B-B14F-4D97-AF65-F5344CB8AC3E}">
        <p14:creationId xmlns:p14="http://schemas.microsoft.com/office/powerpoint/2010/main" val="20007697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A869D755-319D-4318-A60C-43DE846FC380}" type="datetimeFigureOut">
              <a:rPr lang="en-US" smtClean="0"/>
              <a:t>2/15/2022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62473E-305C-46D6-B084-E99FE8A17BDD}" type="slidenum">
              <a:rPr lang="en-US" smtClean="0"/>
              <a:t>‹#›</a:t>
            </a:fld>
            <a:endParaRPr lang="en-US"/>
          </a:p>
        </p:txBody>
      </p:sp>
    </p:spTree>
    <p:extLst>
      <p:ext uri="{BB962C8B-B14F-4D97-AF65-F5344CB8AC3E}">
        <p14:creationId xmlns:p14="http://schemas.microsoft.com/office/powerpoint/2010/main" val="22887445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ru-RU"/>
              <a:t>Образец заголовка</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29842" y="2505075"/>
            <a:ext cx="3868340"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4629150" y="2505075"/>
            <a:ext cx="3887391"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A869D755-319D-4318-A60C-43DE846FC380}" type="datetimeFigureOut">
              <a:rPr lang="en-US" smtClean="0"/>
              <a:t>2/15/2022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262473E-305C-46D6-B084-E99FE8A17BDD}" type="slidenum">
              <a:rPr lang="en-US" smtClean="0"/>
              <a:t>‹#›</a:t>
            </a:fld>
            <a:endParaRPr lang="en-US"/>
          </a:p>
        </p:txBody>
      </p:sp>
    </p:spTree>
    <p:extLst>
      <p:ext uri="{BB962C8B-B14F-4D97-AF65-F5344CB8AC3E}">
        <p14:creationId xmlns:p14="http://schemas.microsoft.com/office/powerpoint/2010/main" val="5942274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A869D755-319D-4318-A60C-43DE846FC380}" type="datetimeFigureOut">
              <a:rPr lang="en-US" smtClean="0"/>
              <a:t>2/15/2022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262473E-305C-46D6-B084-E99FE8A17BDD}" type="slidenum">
              <a:rPr lang="en-US" smtClean="0"/>
              <a:t>‹#›</a:t>
            </a:fld>
            <a:endParaRPr lang="en-US"/>
          </a:p>
        </p:txBody>
      </p:sp>
    </p:spTree>
    <p:extLst>
      <p:ext uri="{BB962C8B-B14F-4D97-AF65-F5344CB8AC3E}">
        <p14:creationId xmlns:p14="http://schemas.microsoft.com/office/powerpoint/2010/main" val="7810742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69D755-319D-4318-A60C-43DE846FC380}" type="datetimeFigureOut">
              <a:rPr lang="en-US" smtClean="0"/>
              <a:t>2/15/2022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262473E-305C-46D6-B084-E99FE8A17BDD}" type="slidenum">
              <a:rPr lang="en-US" smtClean="0"/>
              <a:t>‹#›</a:t>
            </a:fld>
            <a:endParaRPr lang="en-US"/>
          </a:p>
        </p:txBody>
      </p:sp>
    </p:spTree>
    <p:extLst>
      <p:ext uri="{BB962C8B-B14F-4D97-AF65-F5344CB8AC3E}">
        <p14:creationId xmlns:p14="http://schemas.microsoft.com/office/powerpoint/2010/main" val="2766084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ru-RU"/>
              <a:t>Образец заголовка</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A869D755-319D-4318-A60C-43DE846FC380}" type="datetimeFigureOut">
              <a:rPr lang="en-US" smtClean="0"/>
              <a:t>2/15/2022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62473E-305C-46D6-B084-E99FE8A17BDD}" type="slidenum">
              <a:rPr lang="en-US" smtClean="0"/>
              <a:t>‹#›</a:t>
            </a:fld>
            <a:endParaRPr lang="en-US"/>
          </a:p>
        </p:txBody>
      </p:sp>
    </p:spTree>
    <p:extLst>
      <p:ext uri="{BB962C8B-B14F-4D97-AF65-F5344CB8AC3E}">
        <p14:creationId xmlns:p14="http://schemas.microsoft.com/office/powerpoint/2010/main" val="21829384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ru-RU"/>
              <a:t>Образец заголовка</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A869D755-319D-4318-A60C-43DE846FC380}" type="datetimeFigureOut">
              <a:rPr lang="en-US" smtClean="0"/>
              <a:t>2/15/2022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62473E-305C-46D6-B084-E99FE8A17BDD}" type="slidenum">
              <a:rPr lang="en-US" smtClean="0"/>
              <a:t>‹#›</a:t>
            </a:fld>
            <a:endParaRPr lang="en-US"/>
          </a:p>
        </p:txBody>
      </p:sp>
    </p:spTree>
    <p:extLst>
      <p:ext uri="{BB962C8B-B14F-4D97-AF65-F5344CB8AC3E}">
        <p14:creationId xmlns:p14="http://schemas.microsoft.com/office/powerpoint/2010/main" val="33778786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Рисунок 7">
            <a:extLst>
              <a:ext uri="{FF2B5EF4-FFF2-40B4-BE49-F238E27FC236}">
                <a16:creationId xmlns:a16="http://schemas.microsoft.com/office/drawing/2014/main" xmlns="" id="{96CBE26B-9904-4F18-BC3D-FA9A86080749}"/>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69D755-319D-4318-A60C-43DE846FC380}" type="datetimeFigureOut">
              <a:rPr lang="en-US" smtClean="0"/>
              <a:t>2/15/2022</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62473E-305C-46D6-B084-E99FE8A17BDD}" type="slidenum">
              <a:rPr lang="en-US" smtClean="0"/>
              <a:t>‹#›</a:t>
            </a:fld>
            <a:endParaRPr lang="en-US"/>
          </a:p>
        </p:txBody>
      </p:sp>
    </p:spTree>
    <p:extLst>
      <p:ext uri="{BB962C8B-B14F-4D97-AF65-F5344CB8AC3E}">
        <p14:creationId xmlns:p14="http://schemas.microsoft.com/office/powerpoint/2010/main" val="9056396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8" Type="http://schemas.openxmlformats.org/officeDocument/2006/relationships/customXml" Target="../ink/ink4.xml"/><Relationship Id="rId13" Type="http://schemas.openxmlformats.org/officeDocument/2006/relationships/customXml" Target="../ink/ink7.xml"/><Relationship Id="rId3" Type="http://schemas.openxmlformats.org/officeDocument/2006/relationships/image" Target="../media/image3.png"/><Relationship Id="rId7" Type="http://schemas.openxmlformats.org/officeDocument/2006/relationships/image" Target="../media/image5.png"/><Relationship Id="rId12" Type="http://schemas.openxmlformats.org/officeDocument/2006/relationships/customXml" Target="../ink/ink6.xml"/><Relationship Id="rId2" Type="http://schemas.openxmlformats.org/officeDocument/2006/relationships/customXml" Target="../ink/ink1.xml"/><Relationship Id="rId16" Type="http://schemas.openxmlformats.org/officeDocument/2006/relationships/image" Target="../media/image9.png"/><Relationship Id="rId1" Type="http://schemas.openxmlformats.org/officeDocument/2006/relationships/slideLayout" Target="../slideLayouts/slideLayout7.xml"/><Relationship Id="rId6" Type="http://schemas.openxmlformats.org/officeDocument/2006/relationships/customXml" Target="../ink/ink3.xml"/><Relationship Id="rId11" Type="http://schemas.openxmlformats.org/officeDocument/2006/relationships/image" Target="../media/image7.png"/><Relationship Id="rId5" Type="http://schemas.openxmlformats.org/officeDocument/2006/relationships/image" Target="../media/image4.png"/><Relationship Id="rId15" Type="http://schemas.openxmlformats.org/officeDocument/2006/relationships/customXml" Target="../ink/ink8.xml"/><Relationship Id="rId10" Type="http://schemas.openxmlformats.org/officeDocument/2006/relationships/customXml" Target="../ink/ink5.xml"/><Relationship Id="rId4" Type="http://schemas.openxmlformats.org/officeDocument/2006/relationships/customXml" Target="../ink/ink2.xml"/><Relationship Id="rId9" Type="http://schemas.openxmlformats.org/officeDocument/2006/relationships/image" Target="../media/image6.png"/><Relationship Id="rId14" Type="http://schemas.openxmlformats.org/officeDocument/2006/relationships/image" Target="../media/image8.png"/></Relationships>
</file>

<file path=ppt/slides/_rels/slide41.xml.rels><?xml version="1.0" encoding="UTF-8" standalone="yes"?>
<Relationships xmlns="http://schemas.openxmlformats.org/package/2006/relationships"><Relationship Id="rId8" Type="http://schemas.openxmlformats.org/officeDocument/2006/relationships/customXml" Target="../ink/ink12.xml"/><Relationship Id="rId3" Type="http://schemas.openxmlformats.org/officeDocument/2006/relationships/image" Target="../media/image10.png"/><Relationship Id="rId7" Type="http://schemas.openxmlformats.org/officeDocument/2006/relationships/image" Target="../media/image12.png"/><Relationship Id="rId2" Type="http://schemas.openxmlformats.org/officeDocument/2006/relationships/customXml" Target="../ink/ink9.xml"/><Relationship Id="rId1" Type="http://schemas.openxmlformats.org/officeDocument/2006/relationships/slideLayout" Target="../slideLayouts/slideLayout7.xml"/><Relationship Id="rId6" Type="http://schemas.openxmlformats.org/officeDocument/2006/relationships/customXml" Target="../ink/ink11.xml"/><Relationship Id="rId11" Type="http://schemas.openxmlformats.org/officeDocument/2006/relationships/image" Target="../media/image14.png"/><Relationship Id="rId5" Type="http://schemas.openxmlformats.org/officeDocument/2006/relationships/image" Target="../media/image11.png"/><Relationship Id="rId10" Type="http://schemas.openxmlformats.org/officeDocument/2006/relationships/customXml" Target="../ink/ink13.xml"/><Relationship Id="rId4" Type="http://schemas.openxmlformats.org/officeDocument/2006/relationships/customXml" Target="../ink/ink10.xml"/><Relationship Id="rId9" Type="http://schemas.openxmlformats.org/officeDocument/2006/relationships/image" Target="../media/image13.png"/></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a:extLst>
              <a:ext uri="{FF2B5EF4-FFF2-40B4-BE49-F238E27FC236}">
                <a16:creationId xmlns:a16="http://schemas.microsoft.com/office/drawing/2014/main" xmlns="" id="{1F7A66F7-A323-415F-A93A-1FEEEE22F857}"/>
              </a:ext>
            </a:extLst>
          </p:cNvPr>
          <p:cNvSpPr>
            <a:spLocks noGrp="1" noChangeArrowheads="1"/>
          </p:cNvSpPr>
          <p:nvPr>
            <p:ph type="ctrTitle"/>
          </p:nvPr>
        </p:nvSpPr>
        <p:spPr bwMode="auto">
          <a:xfrm>
            <a:off x="1955043" y="2293700"/>
            <a:ext cx="6602104" cy="1626738"/>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7457" rIns="0" bIns="-17457" numCol="1" anchor="ctr"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pPr>
            <a:r>
              <a:rPr kumimoji="0" lang="uk-UA" altLang="uk-UA" sz="3600" b="1" i="0" u="none" strike="noStrike" cap="none" normalizeH="0" baseline="0" dirty="0">
                <a:ln>
                  <a:noFill/>
                </a:ln>
                <a:solidFill>
                  <a:schemeClr val="accent4">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r>
            <a:br>
              <a:rPr kumimoji="0" lang="uk-UA" altLang="uk-UA" sz="3600" b="1" i="0" u="none" strike="noStrike" cap="none" normalizeH="0" baseline="0" dirty="0">
                <a:ln>
                  <a:noFill/>
                </a:ln>
                <a:solidFill>
                  <a:schemeClr val="accent4">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kumimoji="0" lang="uk-UA" altLang="uk-UA" sz="3600" b="1" i="0" u="none" strike="noStrike" cap="none" normalizeH="0" baseline="0" dirty="0">
                <a:ln>
                  <a:noFill/>
                </a:ln>
                <a:solidFill>
                  <a:schemeClr val="accent4">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Консолідація фінансової звітності</a:t>
            </a:r>
            <a:r>
              <a:rPr kumimoji="0" lang="uk-UA" altLang="uk-UA" sz="1100" b="1" i="0" u="none" strike="noStrike" cap="none" normalizeH="0" baseline="0" dirty="0">
                <a:ln>
                  <a:noFill/>
                </a:ln>
                <a:solidFill>
                  <a:schemeClr val="accent4">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endParaRPr kumimoji="0" lang="uk-UA" altLang="uk-UA" sz="3200" b="1" i="0" u="none" strike="noStrike" cap="none" normalizeH="0" baseline="0" dirty="0">
              <a:ln>
                <a:noFill/>
              </a:ln>
              <a:solidFill>
                <a:schemeClr val="accent4">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950449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A1B71E99-88C6-4A52-BCEC-73D704C0D818}"/>
              </a:ext>
            </a:extLst>
          </p:cNvPr>
          <p:cNvSpPr txBox="1"/>
          <p:nvPr/>
        </p:nvSpPr>
        <p:spPr>
          <a:xfrm>
            <a:off x="552658" y="562708"/>
            <a:ext cx="4923693" cy="400110"/>
          </a:xfrm>
          <a:prstGeom prst="rect">
            <a:avLst/>
          </a:prstGeom>
          <a:noFill/>
        </p:spPr>
        <p:txBody>
          <a:bodyPr wrap="square" rtlCol="0">
            <a:spAutoFit/>
          </a:bodyPr>
          <a:lstStyle/>
          <a:p>
            <a:r>
              <a:rPr lang="uk-UA" sz="2000" b="1" dirty="0">
                <a:solidFill>
                  <a:schemeClr val="accent4">
                    <a:lumMod val="75000"/>
                  </a:schemeClr>
                </a:solidFill>
                <a:latin typeface="Times New Roman" panose="02020603050405020304" pitchFamily="18" charset="0"/>
                <a:cs typeface="Times New Roman" panose="02020603050405020304" pitchFamily="18" charset="0"/>
              </a:rPr>
              <a:t>Умови контролю </a:t>
            </a:r>
            <a:r>
              <a:rPr lang="en-US" sz="2000" b="1" dirty="0">
                <a:solidFill>
                  <a:schemeClr val="accent4">
                    <a:lumMod val="75000"/>
                  </a:schemeClr>
                </a:solidFill>
                <a:latin typeface="Times New Roman" panose="02020603050405020304" pitchFamily="18" charset="0"/>
                <a:cs typeface="Times New Roman" panose="02020603050405020304" pitchFamily="18" charset="0"/>
              </a:rPr>
              <a:t>(</a:t>
            </a:r>
            <a:r>
              <a:rPr lang="uk-UA" sz="2000" b="1" dirty="0">
                <a:solidFill>
                  <a:schemeClr val="accent4">
                    <a:lumMod val="75000"/>
                  </a:schemeClr>
                </a:solidFill>
                <a:latin typeface="Times New Roman" panose="02020603050405020304" pitchFamily="18" charset="0"/>
                <a:cs typeface="Times New Roman" panose="02020603050405020304" pitchFamily="18" charset="0"/>
              </a:rPr>
              <a:t>МСФЗ </a:t>
            </a:r>
            <a:r>
              <a:rPr lang="en-US" sz="2000" b="1" dirty="0">
                <a:solidFill>
                  <a:schemeClr val="accent4">
                    <a:lumMod val="75000"/>
                  </a:schemeClr>
                </a:solidFill>
                <a:latin typeface="Times New Roman" panose="02020603050405020304" pitchFamily="18" charset="0"/>
                <a:cs typeface="Times New Roman" panose="02020603050405020304" pitchFamily="18" charset="0"/>
              </a:rPr>
              <a:t>(IFRS) 10.7)</a:t>
            </a:r>
            <a:endParaRPr lang="uk-UA" sz="2000" b="1" dirty="0">
              <a:solidFill>
                <a:schemeClr val="accent4">
                  <a:lumMod val="75000"/>
                </a:schemeClr>
              </a:solidFill>
              <a:latin typeface="Times New Roman" panose="02020603050405020304" pitchFamily="18" charset="0"/>
              <a:cs typeface="Times New Roman" panose="02020603050405020304" pitchFamily="18" charset="0"/>
            </a:endParaRPr>
          </a:p>
        </p:txBody>
      </p:sp>
      <p:sp>
        <p:nvSpPr>
          <p:cNvPr id="3" name="Овал 2">
            <a:extLst>
              <a:ext uri="{FF2B5EF4-FFF2-40B4-BE49-F238E27FC236}">
                <a16:creationId xmlns:a16="http://schemas.microsoft.com/office/drawing/2014/main" xmlns="" id="{A5B0FC7C-04E7-49BA-B543-3F6F210C4520}"/>
              </a:ext>
            </a:extLst>
          </p:cNvPr>
          <p:cNvSpPr/>
          <p:nvPr/>
        </p:nvSpPr>
        <p:spPr>
          <a:xfrm>
            <a:off x="552658" y="1314509"/>
            <a:ext cx="3034602" cy="1446963"/>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uk-UA" dirty="0"/>
              <a:t>Інвестор – теоретично контролює одну або кілька інших компаній</a:t>
            </a:r>
          </a:p>
        </p:txBody>
      </p:sp>
      <p:sp>
        <p:nvSpPr>
          <p:cNvPr id="5" name="Овал 4">
            <a:extLst>
              <a:ext uri="{FF2B5EF4-FFF2-40B4-BE49-F238E27FC236}">
                <a16:creationId xmlns:a16="http://schemas.microsoft.com/office/drawing/2014/main" xmlns="" id="{FE8E0E90-29AB-446C-B80F-F10EA0B4D889}"/>
              </a:ext>
            </a:extLst>
          </p:cNvPr>
          <p:cNvSpPr/>
          <p:nvPr/>
        </p:nvSpPr>
        <p:spPr>
          <a:xfrm>
            <a:off x="5739282" y="1314508"/>
            <a:ext cx="3034602" cy="1446963"/>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uk-UA" dirty="0"/>
              <a:t>Об</a:t>
            </a:r>
            <a:r>
              <a:rPr lang="en-US" dirty="0"/>
              <a:t>’</a:t>
            </a:r>
            <a:r>
              <a:rPr lang="uk-UA" dirty="0" err="1"/>
              <a:t>єкт</a:t>
            </a:r>
            <a:r>
              <a:rPr lang="uk-UA" dirty="0"/>
              <a:t> інвестицій – є або теоретично є дочірньою компанією</a:t>
            </a:r>
          </a:p>
        </p:txBody>
      </p:sp>
      <p:sp>
        <p:nvSpPr>
          <p:cNvPr id="6" name="Стрілка: вправо 5">
            <a:extLst>
              <a:ext uri="{FF2B5EF4-FFF2-40B4-BE49-F238E27FC236}">
                <a16:creationId xmlns:a16="http://schemas.microsoft.com/office/drawing/2014/main" xmlns="" id="{3D942AF1-7090-4780-AB5A-1B97473332E2}"/>
              </a:ext>
            </a:extLst>
          </p:cNvPr>
          <p:cNvSpPr/>
          <p:nvPr/>
        </p:nvSpPr>
        <p:spPr>
          <a:xfrm>
            <a:off x="3850191" y="1825148"/>
            <a:ext cx="1577591" cy="400110"/>
          </a:xfrm>
          <a:prstGeom prst="rightArrow">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uk-UA"/>
          </a:p>
        </p:txBody>
      </p:sp>
      <p:sp>
        <p:nvSpPr>
          <p:cNvPr id="8" name="TextBox 7">
            <a:extLst>
              <a:ext uri="{FF2B5EF4-FFF2-40B4-BE49-F238E27FC236}">
                <a16:creationId xmlns:a16="http://schemas.microsoft.com/office/drawing/2014/main" xmlns="" id="{D4885DD0-40C2-4F21-B937-97829975D0A4}"/>
              </a:ext>
            </a:extLst>
          </p:cNvPr>
          <p:cNvSpPr txBox="1"/>
          <p:nvPr/>
        </p:nvSpPr>
        <p:spPr>
          <a:xfrm>
            <a:off x="1396721" y="3526971"/>
            <a:ext cx="6993653" cy="1657978"/>
          </a:xfrm>
          <a:prstGeom prst="rect">
            <a:avLst/>
          </a:prstGeom>
          <a:noFill/>
        </p:spPr>
        <p:txBody>
          <a:bodyPr wrap="square" rtlCol="0">
            <a:spAutoFit/>
          </a:bodyPr>
          <a:lstStyle/>
          <a:p>
            <a:endParaRPr lang="uk-UA" dirty="0"/>
          </a:p>
        </p:txBody>
      </p:sp>
      <p:sp>
        <p:nvSpPr>
          <p:cNvPr id="9" name="Rectangle 2">
            <a:extLst>
              <a:ext uri="{FF2B5EF4-FFF2-40B4-BE49-F238E27FC236}">
                <a16:creationId xmlns:a16="http://schemas.microsoft.com/office/drawing/2014/main" xmlns="" id="{97B21958-1E94-4166-A5CB-1F8CC1BA9617}"/>
              </a:ext>
            </a:extLst>
          </p:cNvPr>
          <p:cNvSpPr>
            <a:spLocks noChangeArrowheads="1"/>
          </p:cNvSpPr>
          <p:nvPr/>
        </p:nvSpPr>
        <p:spPr bwMode="auto">
          <a:xfrm>
            <a:off x="1009550" y="3331029"/>
            <a:ext cx="7124899" cy="1195851"/>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7457" rIns="0" bIns="-17457" numCol="1" anchor="ctr" anchorCtr="0" compatLnSpc="1">
            <a:prstTxWarp prst="textNoShape">
              <a:avLst/>
            </a:prstTxWarp>
            <a:spAutoFit/>
          </a:bodyPr>
          <a:lstStyle/>
          <a:p>
            <a:pPr marR="0" lvl="0" algn="l" defTabSz="914400" rtl="0" eaLnBrk="0" fontAlgn="base" latinLnBrk="0" hangingPunct="0">
              <a:lnSpc>
                <a:spcPct val="100000"/>
              </a:lnSpc>
              <a:spcBef>
                <a:spcPct val="0"/>
              </a:spcBef>
              <a:spcAft>
                <a:spcPct val="0"/>
              </a:spcAft>
              <a:buClrTx/>
              <a:buSzTx/>
              <a:tabLst/>
            </a:pPr>
            <a:r>
              <a:rPr kumimoji="0" lang="uk-UA" altLang="uk-UA" sz="20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1)наявність повноважень щодо об'єкта інвестицій;</a:t>
            </a:r>
          </a:p>
          <a:p>
            <a:pPr marR="0" lvl="0" algn="l" defTabSz="914400" rtl="0" eaLnBrk="0" fontAlgn="base" latinLnBrk="0" hangingPunct="0">
              <a:lnSpc>
                <a:spcPct val="100000"/>
              </a:lnSpc>
              <a:spcBef>
                <a:spcPct val="0"/>
              </a:spcBef>
              <a:spcAft>
                <a:spcPct val="0"/>
              </a:spcAft>
              <a:buClrTx/>
              <a:buSzTx/>
              <a:tabLst/>
            </a:pPr>
            <a:r>
              <a:rPr kumimoji="0" lang="uk-UA" altLang="uk-UA" sz="20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2) наявність можливості зміни віддачі інвестицій; </a:t>
            </a:r>
          </a:p>
          <a:p>
            <a:pPr marR="0" lvl="0" algn="l" defTabSz="914400" rtl="0" eaLnBrk="0" fontAlgn="base" latinLnBrk="0" hangingPunct="0">
              <a:lnSpc>
                <a:spcPct val="100000"/>
              </a:lnSpc>
              <a:spcBef>
                <a:spcPct val="0"/>
              </a:spcBef>
              <a:spcAft>
                <a:spcPct val="0"/>
              </a:spcAft>
              <a:buClrTx/>
              <a:buSzTx/>
              <a:tabLst/>
            </a:pPr>
            <a:r>
              <a:rPr kumimoji="0" lang="uk-UA" altLang="uk-UA" sz="20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3) можливість використання своїх повноважень щодо </a:t>
            </a:r>
          </a:p>
          <a:p>
            <a:pPr marR="0" lvl="0" algn="l" defTabSz="914400" rtl="0" eaLnBrk="0" fontAlgn="base" latinLnBrk="0" hangingPunct="0">
              <a:lnSpc>
                <a:spcPct val="100000"/>
              </a:lnSpc>
              <a:spcBef>
                <a:spcPct val="0"/>
              </a:spcBef>
              <a:spcAft>
                <a:spcPct val="0"/>
              </a:spcAft>
              <a:buClrTx/>
              <a:buSzTx/>
              <a:tabLst/>
            </a:pPr>
            <a:r>
              <a:rPr kumimoji="0" lang="uk-UA" altLang="uk-UA" sz="20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об'єкта інвестицій з метою впливу змінну віддачу від інвестицій.</a:t>
            </a:r>
            <a:r>
              <a:rPr kumimoji="0" lang="uk-UA" altLang="uk-UA" sz="800" b="0" i="0" u="none" strike="noStrike" cap="none" normalizeH="0" baseline="0" dirty="0">
                <a:ln>
                  <a:noFill/>
                </a:ln>
                <a:solidFill>
                  <a:schemeClr val="tx1"/>
                </a:solidFill>
                <a:effectLst/>
              </a:rPr>
              <a:t> </a:t>
            </a:r>
            <a:endParaRPr kumimoji="0" lang="uk-UA" altLang="uk-UA"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2682301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133C6D78-1949-4D77-9508-7964F801184D}"/>
              </a:ext>
            </a:extLst>
          </p:cNvPr>
          <p:cNvSpPr txBox="1"/>
          <p:nvPr/>
        </p:nvSpPr>
        <p:spPr>
          <a:xfrm>
            <a:off x="221063" y="180871"/>
            <a:ext cx="5858190" cy="400110"/>
          </a:xfrm>
          <a:prstGeom prst="rect">
            <a:avLst/>
          </a:prstGeom>
          <a:noFill/>
        </p:spPr>
        <p:txBody>
          <a:bodyPr wrap="square" rtlCol="0">
            <a:spAutoFit/>
          </a:bodyPr>
          <a:lstStyle/>
          <a:p>
            <a:r>
              <a:rPr lang="uk-UA" sz="2000" b="1" spc="300" dirty="0">
                <a:solidFill>
                  <a:schemeClr val="accent4">
                    <a:lumMod val="75000"/>
                  </a:schemeClr>
                </a:solidFill>
                <a:latin typeface="Times New Roman" panose="02020603050405020304" pitchFamily="18" charset="0"/>
                <a:cs typeface="Times New Roman" panose="02020603050405020304" pitchFamily="18" charset="0"/>
              </a:rPr>
              <a:t>Аналіз наявності  контролю</a:t>
            </a:r>
          </a:p>
        </p:txBody>
      </p:sp>
      <p:sp>
        <p:nvSpPr>
          <p:cNvPr id="3" name="Rectangle 1">
            <a:extLst>
              <a:ext uri="{FF2B5EF4-FFF2-40B4-BE49-F238E27FC236}">
                <a16:creationId xmlns:a16="http://schemas.microsoft.com/office/drawing/2014/main" xmlns="" id="{3732AAE6-188C-42A2-9A46-75394B82AD8E}"/>
              </a:ext>
            </a:extLst>
          </p:cNvPr>
          <p:cNvSpPr>
            <a:spLocks noChangeArrowheads="1"/>
          </p:cNvSpPr>
          <p:nvPr/>
        </p:nvSpPr>
        <p:spPr bwMode="auto">
          <a:xfrm>
            <a:off x="391886" y="729024"/>
            <a:ext cx="6089301" cy="1318962"/>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7457" rIns="0" bIns="-17457"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16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Оцінка наявності повноважень </a:t>
            </a:r>
          </a:p>
          <a:p>
            <a:pPr marL="0" marR="0" lvl="0" indent="0" algn="l" defTabSz="914400" rtl="0" eaLnBrk="0" fontAlgn="base" latinLnBrk="0" hangingPunct="0">
              <a:lnSpc>
                <a:spcPct val="100000"/>
              </a:lnSpc>
              <a:spcBef>
                <a:spcPct val="0"/>
              </a:spcBef>
              <a:spcAft>
                <a:spcPct val="0"/>
              </a:spcAft>
              <a:buClrTx/>
              <a:buSzTx/>
              <a:buFontTx/>
              <a:buNone/>
              <a:tabLst/>
            </a:pPr>
            <a:endParaRPr lang="uk-UA" altLang="uk-UA" sz="1200" dirty="0">
              <a:solidFill>
                <a:srgbClr val="202124"/>
              </a:solidFill>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12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Визначення того, яка сторона має повноваження на управління значущою діяльністю.</a:t>
            </a: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12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 Повноваження – це результати прав, тобто. вступу в права не вимагається. </a:t>
            </a: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12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Повноваження виникають унаслідок певних прав: права голосу, потенційні </a:t>
            </a: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12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права (конвертовані інструменти), права на призначення ключового </a:t>
            </a: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12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управлінського персоналу, прийняття рішень у межах договору, усунення керівництва.</a:t>
            </a:r>
            <a:r>
              <a:rPr kumimoji="0" lang="uk-UA" altLang="uk-UA" sz="1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p>
        </p:txBody>
      </p:sp>
      <p:sp>
        <p:nvSpPr>
          <p:cNvPr id="4" name="Rectangle 2">
            <a:extLst>
              <a:ext uri="{FF2B5EF4-FFF2-40B4-BE49-F238E27FC236}">
                <a16:creationId xmlns:a16="http://schemas.microsoft.com/office/drawing/2014/main" xmlns="" id="{84F544B4-B00A-4E6A-855A-0539916477D1}"/>
              </a:ext>
            </a:extLst>
          </p:cNvPr>
          <p:cNvSpPr>
            <a:spLocks noChangeArrowheads="1"/>
          </p:cNvSpPr>
          <p:nvPr/>
        </p:nvSpPr>
        <p:spPr bwMode="auto">
          <a:xfrm>
            <a:off x="391886" y="2371648"/>
            <a:ext cx="6164252" cy="1072741"/>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7457" rIns="0" bIns="-17457"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16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Оцінка прибутку від інвестицій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uk-UA" altLang="uk-UA" sz="14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14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Аналіз наявності в інвестора ризиків та </a:t>
            </a:r>
            <a:r>
              <a:rPr kumimoji="0" lang="uk-UA" altLang="uk-UA" sz="1400" b="0" i="0" u="none" strike="noStrike" cap="none" normalizeH="0" baseline="0" dirty="0" err="1">
                <a:ln>
                  <a:noFill/>
                </a:ln>
                <a:solidFill>
                  <a:srgbClr val="202124"/>
                </a:solidFill>
                <a:effectLst/>
                <a:latin typeface="Times New Roman" panose="02020603050405020304" pitchFamily="18" charset="0"/>
                <a:cs typeface="Times New Roman" panose="02020603050405020304" pitchFamily="18" charset="0"/>
              </a:rPr>
              <a:t>вигод</a:t>
            </a:r>
            <a:r>
              <a:rPr kumimoji="0" lang="uk-UA" altLang="uk-UA" sz="14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 зумовлених змінним доходом від </a:t>
            </a: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14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інвестицій у об'єкт інвестицій. Дохід може включати: Дивіденди, винагорода,</a:t>
            </a: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14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 економія масштабів виробництва, скорочення витрат.</a:t>
            </a:r>
            <a:r>
              <a:rPr kumimoji="0" lang="uk-UA" altLang="uk-UA" sz="1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p>
        </p:txBody>
      </p:sp>
      <p:sp>
        <p:nvSpPr>
          <p:cNvPr id="5" name="Rectangle 3">
            <a:extLst>
              <a:ext uri="{FF2B5EF4-FFF2-40B4-BE49-F238E27FC236}">
                <a16:creationId xmlns:a16="http://schemas.microsoft.com/office/drawing/2014/main" xmlns="" id="{0F1F1B85-24F6-46CA-AA38-A63C4B0C0A75}"/>
              </a:ext>
            </a:extLst>
          </p:cNvPr>
          <p:cNvSpPr>
            <a:spLocks noChangeArrowheads="1"/>
          </p:cNvSpPr>
          <p:nvPr/>
        </p:nvSpPr>
        <p:spPr bwMode="auto">
          <a:xfrm>
            <a:off x="1866858" y="3970927"/>
            <a:ext cx="4379917" cy="1257407"/>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7457" rIns="0" bIns="-17457"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16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Взаємозв'язок</a:t>
            </a:r>
            <a:r>
              <a:rPr kumimoji="0" lang="uk-UA" altLang="uk-UA" sz="21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 </a:t>
            </a:r>
            <a:endParaRPr kumimoji="0" lang="pl-PL" altLang="uk-UA" sz="21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pl-PL" altLang="uk-UA" sz="2100" b="0" i="0" u="none" strike="noStrike" cap="none" normalizeH="0" baseline="0" dirty="0">
              <a:ln>
                <a:noFill/>
              </a:ln>
              <a:solidFill>
                <a:srgbClr val="202124"/>
              </a:solidFill>
              <a:effectLst/>
              <a:latin typeface="inheri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14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Оцінка чи інвестор має можливість використовувати свої</a:t>
            </a:r>
            <a:endParaRPr kumimoji="0" lang="pl-PL" altLang="uk-UA" sz="14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14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 повноваження щодо об'єкта інвестицій з метою впливу </a:t>
            </a:r>
            <a:endParaRPr kumimoji="0" lang="pl-PL" altLang="uk-UA" sz="14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14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у сумі доходу від інвестицій.</a:t>
            </a:r>
            <a:r>
              <a:rPr kumimoji="0" lang="uk-UA" altLang="uk-UA" sz="1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7649360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B86606C1-A91E-49CA-828E-8875BFE8F797}"/>
              </a:ext>
            </a:extLst>
          </p:cNvPr>
          <p:cNvSpPr>
            <a:spLocks noChangeArrowheads="1"/>
          </p:cNvSpPr>
          <p:nvPr/>
        </p:nvSpPr>
        <p:spPr bwMode="auto">
          <a:xfrm>
            <a:off x="608709" y="905054"/>
            <a:ext cx="8005901" cy="2765512"/>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7457" rIns="0" bIns="-17457"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000" b="1" i="0" u="none" strike="noStrike" cap="none" normalizeH="0" baseline="0" dirty="0">
                <a:ln>
                  <a:noFill/>
                </a:ln>
                <a:solidFill>
                  <a:schemeClr val="accent4">
                    <a:lumMod val="75000"/>
                  </a:schemeClr>
                </a:solidFill>
                <a:effectLst/>
                <a:latin typeface="Times New Roman" panose="02020603050405020304" pitchFamily="18" charset="0"/>
                <a:cs typeface="Times New Roman" panose="02020603050405020304" pitchFamily="18" charset="0"/>
              </a:rPr>
              <a:t>Зв'язок між повноваженнями та вигодами від таких повноважень </a:t>
            </a:r>
            <a:endParaRPr kumimoji="0" lang="pl-PL" altLang="uk-UA" sz="2000" b="1" i="0" u="none" strike="noStrike" cap="none" normalizeH="0" baseline="0" dirty="0">
              <a:ln>
                <a:noFill/>
              </a:ln>
              <a:solidFill>
                <a:schemeClr val="accent4">
                  <a:lumMod val="75000"/>
                </a:schemeClr>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pl-PL" altLang="uk-UA"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Інвестор, який має повноваження щодо об'єкта інвестицій, але який не може </a:t>
            </a:r>
            <a:endParaRPr kumimoji="0" lang="pl-PL" altLang="uk-UA"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отримати вигоду з таких повноважень, що не встановив контроль над об'єктом</a:t>
            </a:r>
            <a:endParaRPr kumimoji="0" lang="pl-PL" altLang="uk-UA"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 інвестицій.</a:t>
            </a:r>
            <a:endParaRPr kumimoji="0" lang="pl-PL" altLang="uk-UA"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pl-PL" altLang="uk-UA" dirty="0">
              <a:solidFill>
                <a:srgbClr val="202124"/>
              </a:solidFill>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 Інвестор, який отримує віддачу від об'єкта інвестицій, але який не </a:t>
            </a:r>
            <a:endParaRPr kumimoji="0" lang="pl-PL" altLang="uk-UA"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може використовувати свої повноваження для управління діяльністю, яка </a:t>
            </a:r>
            <a:endParaRPr kumimoji="0" lang="pl-PL" altLang="uk-UA"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суттєво впливає на результат об'єкту інвестицій, не встановив контроль за</a:t>
            </a:r>
            <a:endParaRPr kumimoji="0" lang="pl-PL" altLang="uk-UA"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 об'єктом інвестицій.</a:t>
            </a:r>
            <a:r>
              <a:rPr kumimoji="0" lang="uk-UA" altLang="uk-UA"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3049571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3A3311D9-C536-4594-983F-0CB0284B2CC9}"/>
              </a:ext>
            </a:extLst>
          </p:cNvPr>
          <p:cNvSpPr>
            <a:spLocks noChangeArrowheads="1"/>
          </p:cNvSpPr>
          <p:nvPr/>
        </p:nvSpPr>
        <p:spPr bwMode="auto">
          <a:xfrm>
            <a:off x="127225" y="108600"/>
            <a:ext cx="8889549" cy="2550068"/>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7457" rIns="0" bIns="-17457"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400" b="1" i="0" u="none" strike="noStrike" cap="none" normalizeH="0" baseline="0" dirty="0">
                <a:ln>
                  <a:noFill/>
                </a:ln>
                <a:solidFill>
                  <a:schemeClr val="accent4">
                    <a:lumMod val="75000"/>
                  </a:schemeClr>
                </a:solidFill>
                <a:effectLst/>
                <a:latin typeface="Times New Roman" panose="02020603050405020304" pitchFamily="18" charset="0"/>
                <a:cs typeface="Times New Roman" panose="02020603050405020304" pitchFamily="18" charset="0"/>
              </a:rPr>
              <a:t>Визначення </a:t>
            </a:r>
            <a:r>
              <a:rPr kumimoji="0" lang="uk-UA" altLang="uk-UA" sz="2400" b="1" i="0" u="none" strike="noStrike" cap="none" normalizeH="0" baseline="0" dirty="0" smtClean="0">
                <a:ln>
                  <a:noFill/>
                </a:ln>
                <a:solidFill>
                  <a:schemeClr val="accent4">
                    <a:lumMod val="75000"/>
                  </a:schemeClr>
                </a:solidFill>
                <a:effectLst/>
                <a:latin typeface="Times New Roman" panose="02020603050405020304" pitchFamily="18" charset="0"/>
                <a:cs typeface="Times New Roman" panose="02020603050405020304" pitchFamily="18" charset="0"/>
              </a:rPr>
              <a:t>значущої </a:t>
            </a:r>
            <a:r>
              <a:rPr kumimoji="0" lang="uk-UA" altLang="uk-UA" sz="2400" b="1" i="0" u="none" strike="noStrike" cap="none" normalizeH="0" baseline="0" dirty="0">
                <a:ln>
                  <a:noFill/>
                </a:ln>
                <a:solidFill>
                  <a:schemeClr val="accent4">
                    <a:lumMod val="75000"/>
                  </a:schemeClr>
                </a:solidFill>
                <a:effectLst/>
                <a:latin typeface="Times New Roman" panose="02020603050405020304" pitchFamily="18" charset="0"/>
                <a:cs typeface="Times New Roman" panose="02020603050405020304" pitchFamily="18" charset="0"/>
              </a:rPr>
              <a:t>діяльності</a:t>
            </a:r>
            <a:endParaRPr kumimoji="0" lang="pl-PL" altLang="uk-UA" sz="2400" b="1" i="0" u="none" strike="noStrike" cap="none" normalizeH="0" baseline="0" dirty="0">
              <a:ln>
                <a:noFill/>
              </a:ln>
              <a:solidFill>
                <a:schemeClr val="accent4">
                  <a:lumMod val="75000"/>
                </a:schemeClr>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pl-PL" altLang="uk-UA" sz="2000" dirty="0">
              <a:solidFill>
                <a:srgbClr val="202124"/>
              </a:solidFill>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pl-PL" altLang="uk-UA" sz="20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0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Інвестор має повноваження, якщо у нього є права (існуючі права) що надають </a:t>
            </a:r>
            <a:endParaRPr kumimoji="0" lang="pl-PL" altLang="uk-UA" sz="20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0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йому можливість в даний час керувати значущою діяльністю. </a:t>
            </a:r>
            <a:endParaRPr kumimoji="0" lang="pl-PL" altLang="uk-UA" sz="20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pl-PL" altLang="uk-UA" sz="20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0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Визначити, яка діяльність об'єкта інвестицій розглядається як Значна діяльність, </a:t>
            </a:r>
            <a:endParaRPr kumimoji="0" lang="pl-PL" altLang="uk-UA" sz="20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0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тобто. та, яка має значний вплив на прибутки об'єкта інвестицій.</a:t>
            </a:r>
            <a:r>
              <a:rPr kumimoji="0" lang="uk-UA" altLang="uk-UA"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p>
        </p:txBody>
      </p:sp>
      <p:sp>
        <p:nvSpPr>
          <p:cNvPr id="3" name="Rectangle 2">
            <a:extLst>
              <a:ext uri="{FF2B5EF4-FFF2-40B4-BE49-F238E27FC236}">
                <a16:creationId xmlns:a16="http://schemas.microsoft.com/office/drawing/2014/main" xmlns="" id="{B06F9E6A-65DB-46A6-B572-22AB03B5E100}"/>
              </a:ext>
            </a:extLst>
          </p:cNvPr>
          <p:cNvSpPr>
            <a:spLocks noChangeArrowheads="1"/>
          </p:cNvSpPr>
          <p:nvPr/>
        </p:nvSpPr>
        <p:spPr bwMode="auto">
          <a:xfrm>
            <a:off x="1025584" y="2951698"/>
            <a:ext cx="8118416" cy="3011733"/>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7457" rIns="0" bIns="-17457"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Приклади рішень щодо значущої діяльності: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pl-PL" altLang="uk-UA"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endParaRPr>
          </a:p>
          <a:p>
            <a:pPr marR="0" lvl="0" algn="l" defTabSz="914400" rtl="0" eaLnBrk="0" fontAlgn="base" latinLnBrk="0" hangingPunct="0">
              <a:lnSpc>
                <a:spcPct val="100000"/>
              </a:lnSpc>
              <a:spcBef>
                <a:spcPct val="0"/>
              </a:spcBef>
              <a:spcAft>
                <a:spcPct val="0"/>
              </a:spcAft>
              <a:buClrTx/>
              <a:buSzTx/>
              <a:tabLst/>
            </a:pPr>
            <a:r>
              <a:rPr kumimoji="0" lang="pl-PL" altLang="uk-UA"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 1.</a:t>
            </a:r>
            <a:r>
              <a:rPr kumimoji="0" lang="uk-UA" altLang="uk-UA"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визначення або зміна операційної та фінансової політик </a:t>
            </a:r>
            <a:endParaRPr kumimoji="0" lang="pl-PL" altLang="uk-UA"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endParaRPr>
          </a:p>
          <a:p>
            <a:pPr marR="0" lvl="0" algn="l" defTabSz="914400" rtl="0" eaLnBrk="0" fontAlgn="base" latinLnBrk="0" hangingPunct="0">
              <a:lnSpc>
                <a:spcPct val="100000"/>
              </a:lnSpc>
              <a:spcBef>
                <a:spcPct val="0"/>
              </a:spcBef>
              <a:spcAft>
                <a:spcPct val="0"/>
              </a:spcAft>
              <a:buClrTx/>
              <a:buSzTx/>
              <a:tabLst/>
            </a:pPr>
            <a:r>
              <a:rPr kumimoji="0" lang="uk-UA" altLang="uk-UA"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 2.рішення, пов'язані з капіталом об'єкта інвестицій, включаючи бюджети </a:t>
            </a:r>
            <a:endParaRPr kumimoji="0" lang="pl-PL" altLang="uk-UA"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endParaRPr>
          </a:p>
          <a:p>
            <a:pPr marR="0" lvl="0" algn="l" defTabSz="914400" rtl="0" eaLnBrk="0" fontAlgn="base" latinLnBrk="0" hangingPunct="0">
              <a:lnSpc>
                <a:spcPct val="100000"/>
              </a:lnSpc>
              <a:spcBef>
                <a:spcPct val="0"/>
              </a:spcBef>
              <a:spcAft>
                <a:spcPct val="0"/>
              </a:spcAft>
              <a:buClrTx/>
              <a:buSzTx/>
              <a:tabLst/>
            </a:pPr>
            <a:r>
              <a:rPr kumimoji="0" lang="uk-UA" altLang="uk-UA"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 3.призначення та винагорода ключового управлінського персоналу об'єкта </a:t>
            </a:r>
            <a:endParaRPr kumimoji="0" lang="pl-PL" altLang="uk-UA"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endParaRPr>
          </a:p>
          <a:p>
            <a:pPr marR="0" lvl="0" algn="l" defTabSz="914400" rtl="0" eaLnBrk="0" fontAlgn="base" latinLnBrk="0" hangingPunct="0">
              <a:lnSpc>
                <a:spcPct val="100000"/>
              </a:lnSpc>
              <a:spcBef>
                <a:spcPct val="0"/>
              </a:spcBef>
              <a:spcAft>
                <a:spcPct val="0"/>
              </a:spcAft>
              <a:buClrTx/>
              <a:buSzTx/>
              <a:tabLst/>
            </a:pPr>
            <a:r>
              <a:rPr kumimoji="0" lang="uk-UA" altLang="uk-UA"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інвестицій або постачальників послуг, а також припинення трудових відносин із </a:t>
            </a:r>
            <a:endParaRPr kumimoji="0" lang="pl-PL" altLang="uk-UA"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endParaRPr>
          </a:p>
          <a:p>
            <a:pPr marR="0" lvl="0" algn="l" defTabSz="914400" rtl="0" eaLnBrk="0" fontAlgn="base" latinLnBrk="0" hangingPunct="0">
              <a:lnSpc>
                <a:spcPct val="100000"/>
              </a:lnSpc>
              <a:spcBef>
                <a:spcPct val="0"/>
              </a:spcBef>
              <a:spcAft>
                <a:spcPct val="0"/>
              </a:spcAft>
              <a:buClrTx/>
              <a:buSzTx/>
              <a:tabLst/>
            </a:pPr>
            <a:r>
              <a:rPr kumimoji="0" lang="uk-UA" altLang="uk-UA"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зазначеними </a:t>
            </a:r>
          </a:p>
          <a:p>
            <a:pPr marR="0" lvl="0" algn="l" defTabSz="914400" rtl="0" eaLnBrk="0" fontAlgn="base" latinLnBrk="0" hangingPunct="0">
              <a:lnSpc>
                <a:spcPct val="100000"/>
              </a:lnSpc>
              <a:spcBef>
                <a:spcPct val="0"/>
              </a:spcBef>
              <a:spcAft>
                <a:spcPct val="0"/>
              </a:spcAft>
              <a:buClrTx/>
              <a:buSzTx/>
              <a:tabLst/>
            </a:pPr>
            <a:endParaRPr kumimoji="0" lang="pl-PL" altLang="uk-UA"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endParaRPr>
          </a:p>
          <a:p>
            <a:pPr marR="0" lvl="0" algn="l" defTabSz="914400" rtl="0" eaLnBrk="0" fontAlgn="base" latinLnBrk="0" hangingPunct="0">
              <a:lnSpc>
                <a:spcPct val="100000"/>
              </a:lnSpc>
              <a:spcBef>
                <a:spcPct val="0"/>
              </a:spcBef>
              <a:spcAft>
                <a:spcPct val="0"/>
              </a:spcAft>
              <a:buClrTx/>
              <a:buSzTx/>
              <a:tabLst/>
            </a:pPr>
            <a:r>
              <a:rPr kumimoji="0" lang="uk-UA" altLang="uk-UA"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Якщо 2 (і більше) інвестори мають можливість керувати різними значущими </a:t>
            </a:r>
            <a:endParaRPr kumimoji="0" lang="pl-PL" altLang="uk-UA"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endParaRPr>
          </a:p>
          <a:p>
            <a:pPr marR="0" lvl="0" algn="l" defTabSz="914400" rtl="0" eaLnBrk="0" fontAlgn="base" latinLnBrk="0" hangingPunct="0">
              <a:lnSpc>
                <a:spcPct val="100000"/>
              </a:lnSpc>
              <a:spcBef>
                <a:spcPct val="0"/>
              </a:spcBef>
              <a:spcAft>
                <a:spcPct val="0"/>
              </a:spcAft>
              <a:buClrTx/>
              <a:buSzTx/>
              <a:tabLst/>
            </a:pPr>
            <a:r>
              <a:rPr kumimoji="0" lang="uk-UA" altLang="uk-UA" b="0" i="0" u="none" strike="noStrike" cap="none" normalizeH="0" baseline="0" dirty="0" err="1">
                <a:ln>
                  <a:noFill/>
                </a:ln>
                <a:solidFill>
                  <a:srgbClr val="202124"/>
                </a:solidFill>
                <a:effectLst/>
                <a:latin typeface="Times New Roman" panose="02020603050405020304" pitchFamily="18" charset="0"/>
                <a:cs typeface="Times New Roman" panose="02020603050405020304" pitchFamily="18" charset="0"/>
              </a:rPr>
              <a:t>діяльностями</a:t>
            </a:r>
            <a:r>
              <a:rPr kumimoji="0" lang="uk-UA" altLang="uk-UA"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 необхідно визначити, який з інвесторів може найбільше впливати на дохід</a:t>
            </a:r>
            <a:r>
              <a:rPr kumimoji="0" lang="uk-UA" altLang="uk-UA"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420863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F031AF17-0ED9-42D1-96C6-921DFE4D6622}"/>
              </a:ext>
            </a:extLst>
          </p:cNvPr>
          <p:cNvSpPr>
            <a:spLocks noChangeArrowheads="1"/>
          </p:cNvSpPr>
          <p:nvPr/>
        </p:nvSpPr>
        <p:spPr bwMode="auto">
          <a:xfrm>
            <a:off x="3288630" y="927345"/>
            <a:ext cx="5277853" cy="1072741"/>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7457" rIns="0" bIns="-17457"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600" b="1" i="0" u="none" strike="noStrike" cap="none" normalizeH="0" baseline="0" dirty="0">
                <a:ln>
                  <a:noFill/>
                </a:ln>
                <a:solidFill>
                  <a:schemeClr val="accent4">
                    <a:lumMod val="75000"/>
                  </a:schemeClr>
                </a:solidFill>
                <a:effectLst/>
                <a:latin typeface="Times New Roman" panose="02020603050405020304" pitchFamily="18" charset="0"/>
                <a:cs typeface="Times New Roman" panose="02020603050405020304" pitchFamily="18" charset="0"/>
              </a:rPr>
              <a:t>Частка </a:t>
            </a:r>
            <a:r>
              <a:rPr kumimoji="0" lang="uk-UA" altLang="uk-UA" sz="3600" b="1" i="0" u="none" strike="noStrike" cap="none" normalizeH="0" baseline="0" dirty="0" err="1" smtClean="0">
                <a:ln>
                  <a:noFill/>
                </a:ln>
                <a:solidFill>
                  <a:schemeClr val="accent4">
                    <a:lumMod val="75000"/>
                  </a:schemeClr>
                </a:solidFill>
                <a:effectLst/>
                <a:latin typeface="Times New Roman" panose="02020603050405020304" pitchFamily="18" charset="0"/>
                <a:cs typeface="Times New Roman" panose="02020603050405020304" pitchFamily="18" charset="0"/>
              </a:rPr>
              <a:t>неконтролюючих</a:t>
            </a:r>
            <a:r>
              <a:rPr kumimoji="0" lang="uk-UA" altLang="uk-UA" sz="3600" b="1" i="0" u="none" strike="noStrike" cap="none" normalizeH="0" baseline="0" dirty="0" smtClean="0">
                <a:ln>
                  <a:noFill/>
                </a:ln>
                <a:solidFill>
                  <a:schemeClr val="accent4">
                    <a:lumMod val="75000"/>
                  </a:schemeClr>
                </a:solidFill>
                <a:effectLst/>
                <a:latin typeface="Times New Roman" panose="02020603050405020304" pitchFamily="18" charset="0"/>
                <a:cs typeface="Times New Roman" panose="02020603050405020304" pitchFamily="18" charset="0"/>
              </a:rPr>
              <a:t> </a:t>
            </a:r>
            <a:r>
              <a:rPr kumimoji="0" lang="uk-UA" altLang="uk-UA" sz="3600" b="1" i="0" u="none" strike="noStrike" cap="none" normalizeH="0" baseline="0" dirty="0">
                <a:ln>
                  <a:noFill/>
                </a:ln>
                <a:solidFill>
                  <a:schemeClr val="accent4">
                    <a:lumMod val="75000"/>
                  </a:schemeClr>
                </a:solidFill>
                <a:effectLst/>
                <a:latin typeface="Times New Roman" panose="02020603050405020304" pitchFamily="18" charset="0"/>
                <a:cs typeface="Times New Roman" panose="02020603050405020304" pitchFamily="18" charset="0"/>
              </a:rPr>
              <a:t>акціонерів </a:t>
            </a:r>
          </a:p>
        </p:txBody>
      </p:sp>
    </p:spTree>
    <p:extLst>
      <p:ext uri="{BB962C8B-B14F-4D97-AF65-F5344CB8AC3E}">
        <p14:creationId xmlns:p14="http://schemas.microsoft.com/office/powerpoint/2010/main" val="33158092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231B5665-9B3F-46EE-8082-D34C2B356647}"/>
              </a:ext>
            </a:extLst>
          </p:cNvPr>
          <p:cNvSpPr>
            <a:spLocks noChangeArrowheads="1"/>
          </p:cNvSpPr>
          <p:nvPr/>
        </p:nvSpPr>
        <p:spPr bwMode="auto">
          <a:xfrm>
            <a:off x="208548" y="254049"/>
            <a:ext cx="8935452" cy="4927550"/>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7457" rIns="0" bIns="-17457"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800" b="1" i="0" u="none" strike="noStrike" cap="none" normalizeH="0" baseline="0" dirty="0">
                <a:ln>
                  <a:noFill/>
                </a:ln>
                <a:solidFill>
                  <a:schemeClr val="accent4">
                    <a:lumMod val="75000"/>
                  </a:schemeClr>
                </a:solidFill>
                <a:effectLst/>
                <a:latin typeface="Times New Roman" panose="02020603050405020304" pitchFamily="18" charset="0"/>
                <a:cs typeface="Times New Roman" panose="02020603050405020304" pitchFamily="18" charset="0"/>
              </a:rPr>
              <a:t>Початкова оцінка </a:t>
            </a:r>
            <a:endParaRPr kumimoji="0" lang="pl-PL" altLang="uk-UA" sz="2800" b="1" i="0" u="none" strike="noStrike" cap="none" normalizeH="0" baseline="0" dirty="0">
              <a:ln>
                <a:noFill/>
              </a:ln>
              <a:solidFill>
                <a:schemeClr val="accent4">
                  <a:lumMod val="75000"/>
                </a:schemeClr>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pl-PL" altLang="uk-UA" sz="24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4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Частка неконтролюючих акціонерів – це власний капітал дочірньої компанії, яким материнська компанія не володіє безпосередньо чи опосередковано.</a:t>
            </a:r>
            <a:endParaRPr kumimoji="0" lang="pl-PL" altLang="uk-UA" sz="24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4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 </a:t>
            </a:r>
            <a:endParaRPr kumimoji="0" lang="pl-PL" altLang="uk-UA" sz="24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4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Можливість вибору одного з двох методів оцінки компонентів неконтролюючої частки участі, які дають власникам право на пропорційну частку в чистих активах компанії у разі її ліквідації:</a:t>
            </a:r>
            <a:endParaRPr kumimoji="0" lang="pl-PL" altLang="uk-UA" sz="24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4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 </a:t>
            </a:r>
            <a:endParaRPr kumimoji="0" lang="pl-PL" altLang="uk-UA" sz="24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endParaRPr>
          </a:p>
          <a:p>
            <a:pPr marL="457200" marR="0" lvl="0" indent="-457200" algn="l" defTabSz="914400" rtl="0" eaLnBrk="0" fontAlgn="base" latinLnBrk="0" hangingPunct="0">
              <a:lnSpc>
                <a:spcPct val="100000"/>
              </a:lnSpc>
              <a:spcBef>
                <a:spcPct val="0"/>
              </a:spcBef>
              <a:spcAft>
                <a:spcPct val="0"/>
              </a:spcAft>
              <a:buClrTx/>
              <a:buSzTx/>
              <a:buFontTx/>
              <a:buAutoNum type="arabicPeriod"/>
              <a:tabLst/>
            </a:pPr>
            <a:r>
              <a:rPr kumimoji="0" lang="uk-UA" altLang="uk-UA" sz="24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За пропорційною часткою у вартості придбаних чистих ідентифікованих активів </a:t>
            </a:r>
            <a:endParaRPr kumimoji="0" lang="pl-PL" altLang="uk-UA" sz="24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endParaRPr>
          </a:p>
          <a:p>
            <a:pPr marL="457200" marR="0" lvl="0" indent="-457200" algn="l" defTabSz="914400" rtl="0" eaLnBrk="0" fontAlgn="base" latinLnBrk="0" hangingPunct="0">
              <a:lnSpc>
                <a:spcPct val="100000"/>
              </a:lnSpc>
              <a:spcBef>
                <a:spcPct val="0"/>
              </a:spcBef>
              <a:spcAft>
                <a:spcPct val="0"/>
              </a:spcAft>
              <a:buClrTx/>
              <a:buSzTx/>
              <a:buFontTx/>
              <a:buAutoNum type="arabicPeriod"/>
              <a:tabLst/>
            </a:pPr>
            <a:r>
              <a:rPr kumimoji="0" lang="uk-UA" altLang="uk-UA" sz="24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2. За справедливою вартістю на дату придбання</a:t>
            </a:r>
            <a:r>
              <a:rPr kumimoji="0" lang="uk-UA" altLang="uk-UA"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7102105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A9DAC931-1D4A-40D3-8946-B95E935AA7D0}"/>
              </a:ext>
            </a:extLst>
          </p:cNvPr>
          <p:cNvSpPr>
            <a:spLocks noChangeArrowheads="1"/>
          </p:cNvSpPr>
          <p:nvPr/>
        </p:nvSpPr>
        <p:spPr bwMode="auto">
          <a:xfrm>
            <a:off x="0" y="632712"/>
            <a:ext cx="8974380" cy="2857845"/>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7457" rIns="0" bIns="-17457"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800" b="1" i="0" u="none" strike="noStrike" cap="none" normalizeH="0" baseline="0" dirty="0">
                <a:ln>
                  <a:noFill/>
                </a:ln>
                <a:solidFill>
                  <a:schemeClr val="accent4">
                    <a:lumMod val="75000"/>
                  </a:schemeClr>
                </a:solidFill>
                <a:effectLst/>
                <a:latin typeface="Times New Roman" panose="02020603050405020304" pitchFamily="18" charset="0"/>
                <a:cs typeface="Times New Roman" panose="02020603050405020304" pitchFamily="18" charset="0"/>
              </a:rPr>
              <a:t>Ілюстрація 1 </a:t>
            </a:r>
            <a:endParaRPr kumimoji="0" lang="pl-PL" altLang="uk-UA" sz="2800" b="1" i="0" u="none" strike="noStrike" cap="none" normalizeH="0" baseline="0" dirty="0">
              <a:ln>
                <a:noFill/>
              </a:ln>
              <a:solidFill>
                <a:schemeClr val="accent4">
                  <a:lumMod val="75000"/>
                </a:schemeClr>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pl-PL" altLang="uk-UA" sz="20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0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Материнська компанія купує 80% звичайних акцій дочірньої компанії за 950,</a:t>
            </a:r>
            <a:endParaRPr kumimoji="0" lang="pl-PL" altLang="uk-UA" sz="20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0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 заплативши грошима. Справедлива вартість чистих активів, що ідентифікуються</a:t>
            </a:r>
            <a:endParaRPr kumimoji="0" lang="pl-PL" altLang="uk-UA" sz="20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0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 на дату придбання дорівнює 850. Ринкова вартість звичайних акцій, що належать</a:t>
            </a:r>
            <a:endParaRPr kumimoji="0" lang="pl-PL" altLang="uk-UA" sz="20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0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 неконтролюючим акціонерам, складає 190. Оцінити частку неконтролюючих</a:t>
            </a:r>
            <a:endParaRPr kumimoji="0" lang="pl-PL" altLang="uk-UA" sz="20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0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 акціонерів, використовуючи </a:t>
            </a:r>
            <a:endParaRPr kumimoji="0" lang="pl-PL" altLang="uk-UA" sz="20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endParaRPr>
          </a:p>
          <a:p>
            <a:pPr marL="457200" marR="0" lvl="0" indent="-457200" algn="l" defTabSz="914400" rtl="0" eaLnBrk="0" fontAlgn="base" latinLnBrk="0" hangingPunct="0">
              <a:lnSpc>
                <a:spcPct val="100000"/>
              </a:lnSpc>
              <a:spcBef>
                <a:spcPct val="0"/>
              </a:spcBef>
              <a:spcAft>
                <a:spcPct val="0"/>
              </a:spcAft>
              <a:buClrTx/>
              <a:buSzTx/>
              <a:buFontTx/>
              <a:buAutoNum type="arabicPeriod"/>
              <a:tabLst/>
            </a:pPr>
            <a:r>
              <a:rPr kumimoji="0" lang="uk-UA" altLang="uk-UA" sz="20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Метод оцінки за пропорційною часткою вартості придбаних чистих </a:t>
            </a:r>
            <a:endParaRPr kumimoji="0" lang="pl-PL" altLang="uk-UA" sz="20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endParaRPr>
          </a:p>
          <a:p>
            <a:pPr marR="0" lvl="0" algn="l" defTabSz="914400" rtl="0" eaLnBrk="0" fontAlgn="base" latinLnBrk="0" hangingPunct="0">
              <a:lnSpc>
                <a:spcPct val="100000"/>
              </a:lnSpc>
              <a:spcBef>
                <a:spcPct val="0"/>
              </a:spcBef>
              <a:spcAft>
                <a:spcPct val="0"/>
              </a:spcAft>
              <a:buClrTx/>
              <a:buSzTx/>
              <a:tabLst/>
            </a:pPr>
            <a:r>
              <a:rPr kumimoji="0" lang="uk-UA" altLang="uk-UA" sz="20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ідентифікованих активів, та спосіб справедливої ​​вартості на дату придбання.</a:t>
            </a:r>
            <a:r>
              <a:rPr kumimoji="0" lang="uk-UA" altLang="uk-UA"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3041593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xmlns="" id="{6200CBC0-6301-4B7F-BFC4-CEE7B20F0B92}"/>
              </a:ext>
            </a:extLst>
          </p:cNvPr>
          <p:cNvSpPr>
            <a:spLocks noChangeArrowheads="1"/>
          </p:cNvSpPr>
          <p:nvPr/>
        </p:nvSpPr>
        <p:spPr bwMode="auto">
          <a:xfrm>
            <a:off x="0" y="0"/>
            <a:ext cx="8999622" cy="1457461"/>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7457" rIns="0" bIns="-17457"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800" b="1" i="0" u="none" strike="noStrike" cap="none" normalizeH="0" baseline="0" dirty="0">
                <a:ln>
                  <a:noFill/>
                </a:ln>
                <a:solidFill>
                  <a:schemeClr val="accent4">
                    <a:lumMod val="75000"/>
                  </a:schemeClr>
                </a:solidFill>
                <a:effectLst/>
                <a:latin typeface="Times New Roman" panose="02020603050405020304" pitchFamily="18" charset="0"/>
                <a:cs typeface="Times New Roman" panose="02020603050405020304" pitchFamily="18" charset="0"/>
              </a:rPr>
              <a:t>Ілюстрація 1</a:t>
            </a:r>
            <a:endParaRPr kumimoji="0" lang="pl-PL" altLang="uk-UA" sz="2800" b="1" i="0" u="none" strike="noStrike" cap="none" normalizeH="0" baseline="0" dirty="0">
              <a:ln>
                <a:noFill/>
              </a:ln>
              <a:solidFill>
                <a:schemeClr val="accent4">
                  <a:lumMod val="75000"/>
                </a:schemeClr>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pl-PL" altLang="uk-UA" sz="2100" dirty="0">
              <a:solidFill>
                <a:srgbClr val="202124"/>
              </a:solidFill>
              <a:latin typeface="inheri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100" b="0" i="0" u="none" strike="noStrike" cap="none" normalizeH="0" baseline="0" dirty="0">
                <a:ln>
                  <a:noFill/>
                </a:ln>
                <a:solidFill>
                  <a:srgbClr val="202124"/>
                </a:solidFill>
                <a:effectLst/>
                <a:latin typeface="inherit"/>
              </a:rPr>
              <a:t> </a:t>
            </a:r>
            <a:r>
              <a:rPr kumimoji="0" lang="uk-UA" altLang="uk-UA" sz="24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Метод 1: За пропорційною часткою вартості придбаних чистих ідентифікованих активів</a:t>
            </a:r>
            <a:r>
              <a:rPr kumimoji="0" lang="uk-UA" altLang="uk-UA"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p>
        </p:txBody>
      </p:sp>
      <p:graphicFrame>
        <p:nvGraphicFramePr>
          <p:cNvPr id="6" name="Таблиця 6">
            <a:extLst>
              <a:ext uri="{FF2B5EF4-FFF2-40B4-BE49-F238E27FC236}">
                <a16:creationId xmlns:a16="http://schemas.microsoft.com/office/drawing/2014/main" xmlns="" id="{BBDBE32D-9AF9-4720-8B48-BF9E0E720033}"/>
              </a:ext>
            </a:extLst>
          </p:cNvPr>
          <p:cNvGraphicFramePr>
            <a:graphicFrameLocks noGrp="1"/>
          </p:cNvGraphicFramePr>
          <p:nvPr>
            <p:extLst>
              <p:ext uri="{D42A27DB-BD31-4B8C-83A1-F6EECF244321}">
                <p14:modId xmlns:p14="http://schemas.microsoft.com/office/powerpoint/2010/main" val="4109021530"/>
              </p:ext>
            </p:extLst>
          </p:nvPr>
        </p:nvGraphicFramePr>
        <p:xfrm>
          <a:off x="1491916" y="2031731"/>
          <a:ext cx="7395410" cy="3294245"/>
        </p:xfrm>
        <a:graphic>
          <a:graphicData uri="http://schemas.openxmlformats.org/drawingml/2006/table">
            <a:tbl>
              <a:tblPr firstRow="1" bandRow="1">
                <a:tableStyleId>{5C22544A-7EE6-4342-B048-85BDC9FD1C3A}</a:tableStyleId>
              </a:tblPr>
              <a:tblGrid>
                <a:gridCol w="6256421">
                  <a:extLst>
                    <a:ext uri="{9D8B030D-6E8A-4147-A177-3AD203B41FA5}">
                      <a16:colId xmlns:a16="http://schemas.microsoft.com/office/drawing/2014/main" xmlns="" val="3168282809"/>
                    </a:ext>
                  </a:extLst>
                </a:gridCol>
                <a:gridCol w="1138989">
                  <a:extLst>
                    <a:ext uri="{9D8B030D-6E8A-4147-A177-3AD203B41FA5}">
                      <a16:colId xmlns:a16="http://schemas.microsoft.com/office/drawing/2014/main" xmlns="" val="2419073795"/>
                    </a:ext>
                  </a:extLst>
                </a:gridCol>
              </a:tblGrid>
              <a:tr h="368421">
                <a:tc>
                  <a:txBody>
                    <a:bodyPr/>
                    <a:lstStyle/>
                    <a:p>
                      <a:endParaRPr lang="uk-U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pl-PL" dirty="0">
                          <a:solidFill>
                            <a:schemeClr val="tx1"/>
                          </a:solidFill>
                        </a:rPr>
                        <a:t>$</a:t>
                      </a:r>
                      <a:endParaRPr lang="uk-U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38365875"/>
                  </a:ext>
                </a:extLst>
              </a:tr>
              <a:tr h="731456">
                <a:tc>
                  <a:txBody>
                    <a:bodyPr/>
                    <a:lstStyle/>
                    <a:p>
                      <a:r>
                        <a:rPr lang="uk-UA" sz="2000" dirty="0">
                          <a:latin typeface="Times New Roman" panose="02020603050405020304" pitchFamily="18" charset="0"/>
                          <a:cs typeface="Times New Roman" panose="02020603050405020304" pitchFamily="18" charset="0"/>
                        </a:rPr>
                        <a:t>Вартість придбання материнської компанії</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pl-PL" dirty="0"/>
                        <a:t>950</a:t>
                      </a:r>
                      <a:endParaRPr lang="uk-U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919994722"/>
                  </a:ext>
                </a:extLst>
              </a:tr>
              <a:tr h="731456">
                <a:tc>
                  <a:txBody>
                    <a:bodyPr/>
                    <a:lstStyle/>
                    <a:p>
                      <a:r>
                        <a:rPr lang="uk-UA" sz="2000" dirty="0">
                          <a:latin typeface="Times New Roman" panose="02020603050405020304" pitchFamily="18" charset="0"/>
                          <a:cs typeface="Times New Roman" panose="02020603050405020304" pitchFamily="18" charset="0"/>
                        </a:rPr>
                        <a:t>Частка неконтролюючих акціонерів (850*20%)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pl-PL" dirty="0"/>
                        <a:t>170</a:t>
                      </a:r>
                      <a:endParaRPr lang="uk-U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3544750201"/>
                  </a:ext>
                </a:extLst>
              </a:tr>
              <a:tr h="731456">
                <a:tc>
                  <a:txBody>
                    <a:bodyPr/>
                    <a:lstStyle/>
                    <a:p>
                      <a:r>
                        <a:rPr lang="uk-UA" sz="2000" dirty="0">
                          <a:latin typeface="Times New Roman" panose="02020603050405020304" pitchFamily="18" charset="0"/>
                          <a:cs typeface="Times New Roman" panose="02020603050405020304" pitchFamily="18" charset="0"/>
                        </a:rPr>
                        <a:t>Справедлива вартість чистих ідентифікованих активів дочірньої компанії</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pl-PL" dirty="0"/>
                        <a:t>(850)</a:t>
                      </a:r>
                      <a:endParaRPr lang="uk-U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4171557232"/>
                  </a:ext>
                </a:extLst>
              </a:tr>
              <a:tr h="731456">
                <a:tc>
                  <a:txBody>
                    <a:bodyPr/>
                    <a:lstStyle/>
                    <a:p>
                      <a:r>
                        <a:rPr lang="uk-UA" sz="2000" dirty="0">
                          <a:latin typeface="Times New Roman" panose="02020603050405020304" pitchFamily="18" charset="0"/>
                          <a:cs typeface="Times New Roman" panose="02020603050405020304" pitchFamily="18" charset="0"/>
                        </a:rPr>
                        <a:t>Ділова репутація</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pl-PL" dirty="0"/>
                        <a:t>270</a:t>
                      </a:r>
                      <a:endParaRPr lang="uk-U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397805172"/>
                  </a:ext>
                </a:extLst>
              </a:tr>
            </a:tbl>
          </a:graphicData>
        </a:graphic>
      </p:graphicFrame>
    </p:spTree>
    <p:extLst>
      <p:ext uri="{BB962C8B-B14F-4D97-AF65-F5344CB8AC3E}">
        <p14:creationId xmlns:p14="http://schemas.microsoft.com/office/powerpoint/2010/main" val="41943928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50DBBF8F-6F3C-461A-B201-A01275E64A58}"/>
              </a:ext>
            </a:extLst>
          </p:cNvPr>
          <p:cNvSpPr txBox="1"/>
          <p:nvPr/>
        </p:nvSpPr>
        <p:spPr>
          <a:xfrm>
            <a:off x="436098" y="182880"/>
            <a:ext cx="3756074" cy="523220"/>
          </a:xfrm>
          <a:prstGeom prst="rect">
            <a:avLst/>
          </a:prstGeom>
          <a:noFill/>
        </p:spPr>
        <p:txBody>
          <a:bodyPr wrap="square" rtlCol="0">
            <a:spAutoFit/>
          </a:bodyPr>
          <a:lstStyle/>
          <a:p>
            <a:r>
              <a:rPr lang="uk-UA" sz="2800" b="1" dirty="0">
                <a:solidFill>
                  <a:schemeClr val="accent4">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Ілюстрація 1</a:t>
            </a:r>
          </a:p>
        </p:txBody>
      </p:sp>
      <p:sp>
        <p:nvSpPr>
          <p:cNvPr id="3" name="TextBox 2">
            <a:extLst>
              <a:ext uri="{FF2B5EF4-FFF2-40B4-BE49-F238E27FC236}">
                <a16:creationId xmlns:a16="http://schemas.microsoft.com/office/drawing/2014/main" xmlns="" id="{8F733977-13BC-4F4F-A8CE-BA981306B729}"/>
              </a:ext>
            </a:extLst>
          </p:cNvPr>
          <p:cNvSpPr txBox="1"/>
          <p:nvPr/>
        </p:nvSpPr>
        <p:spPr>
          <a:xfrm>
            <a:off x="436098" y="1041009"/>
            <a:ext cx="6794696" cy="400110"/>
          </a:xfrm>
          <a:prstGeom prst="rect">
            <a:avLst/>
          </a:prstGeom>
          <a:noFill/>
        </p:spPr>
        <p:txBody>
          <a:bodyPr wrap="square" rtlCol="0">
            <a:spAutoFit/>
          </a:bodyPr>
          <a:lstStyle/>
          <a:p>
            <a:r>
              <a:rPr lang="uk-UA" sz="2000" dirty="0">
                <a:latin typeface="Times New Roman" panose="02020603050405020304" pitchFamily="18" charset="0"/>
                <a:cs typeface="Times New Roman" panose="02020603050405020304" pitchFamily="18" charset="0"/>
              </a:rPr>
              <a:t>Метод 2: За справедливою вартістю на дату придбання</a:t>
            </a:r>
          </a:p>
        </p:txBody>
      </p:sp>
      <p:graphicFrame>
        <p:nvGraphicFramePr>
          <p:cNvPr id="4" name="Таблиця 4">
            <a:extLst>
              <a:ext uri="{FF2B5EF4-FFF2-40B4-BE49-F238E27FC236}">
                <a16:creationId xmlns:a16="http://schemas.microsoft.com/office/drawing/2014/main" xmlns="" id="{ED06D1EE-474E-486F-8EB7-0C99EE545A67}"/>
              </a:ext>
            </a:extLst>
          </p:cNvPr>
          <p:cNvGraphicFramePr>
            <a:graphicFrameLocks noGrp="1"/>
          </p:cNvGraphicFramePr>
          <p:nvPr>
            <p:extLst>
              <p:ext uri="{D42A27DB-BD31-4B8C-83A1-F6EECF244321}">
                <p14:modId xmlns:p14="http://schemas.microsoft.com/office/powerpoint/2010/main" val="3943285868"/>
              </p:ext>
            </p:extLst>
          </p:nvPr>
        </p:nvGraphicFramePr>
        <p:xfrm>
          <a:off x="1524000" y="1397000"/>
          <a:ext cx="6096000" cy="2123440"/>
        </p:xfrm>
        <a:graphic>
          <a:graphicData uri="http://schemas.openxmlformats.org/drawingml/2006/table">
            <a:tbl>
              <a:tblPr firstRow="1" bandRow="1">
                <a:tableStyleId>{5C22544A-7EE6-4342-B048-85BDC9FD1C3A}</a:tableStyleId>
              </a:tblPr>
              <a:tblGrid>
                <a:gridCol w="5045612">
                  <a:extLst>
                    <a:ext uri="{9D8B030D-6E8A-4147-A177-3AD203B41FA5}">
                      <a16:colId xmlns:a16="http://schemas.microsoft.com/office/drawing/2014/main" xmlns="" val="2397496957"/>
                    </a:ext>
                  </a:extLst>
                </a:gridCol>
                <a:gridCol w="1050388">
                  <a:extLst>
                    <a:ext uri="{9D8B030D-6E8A-4147-A177-3AD203B41FA5}">
                      <a16:colId xmlns:a16="http://schemas.microsoft.com/office/drawing/2014/main" xmlns="" val="2676242326"/>
                    </a:ext>
                  </a:extLst>
                </a:gridCol>
              </a:tblGrid>
              <a:tr h="370840">
                <a:tc>
                  <a:txBody>
                    <a:bodyPr/>
                    <a:lstStyle/>
                    <a:p>
                      <a:endParaRPr lang="uk-UA"/>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b="0" dirty="0">
                          <a:solidFill>
                            <a:schemeClr val="tx1"/>
                          </a:solidFill>
                          <a:latin typeface="Times New Roman" panose="02020603050405020304" pitchFamily="18" charset="0"/>
                          <a:cs typeface="Times New Roman" panose="02020603050405020304" pitchFamily="18" charset="0"/>
                        </a:rPr>
                        <a:t>$</a:t>
                      </a:r>
                      <a:endParaRPr lang="uk-UA"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671148902"/>
                  </a:ext>
                </a:extLst>
              </a:tr>
              <a:tr h="370840">
                <a:tc>
                  <a:txBody>
                    <a:bodyPr/>
                    <a:lstStyle/>
                    <a:p>
                      <a:r>
                        <a:rPr lang="uk-UA" dirty="0"/>
                        <a:t>Вартість придбання материнської компанії</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pl-PL" dirty="0"/>
                        <a:t>950</a:t>
                      </a:r>
                      <a:endParaRPr lang="uk-U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642800235"/>
                  </a:ext>
                </a:extLst>
              </a:tr>
              <a:tr h="370840">
                <a:tc>
                  <a:txBody>
                    <a:bodyPr/>
                    <a:lstStyle/>
                    <a:p>
                      <a:r>
                        <a:rPr lang="uk-UA" dirty="0"/>
                        <a:t>Частка неконтролюючих акціонерів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pl-PL" dirty="0"/>
                        <a:t>190</a:t>
                      </a:r>
                      <a:endParaRPr lang="uk-U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474659563"/>
                  </a:ext>
                </a:extLst>
              </a:tr>
              <a:tr h="370840">
                <a:tc>
                  <a:txBody>
                    <a:bodyPr/>
                    <a:lstStyle/>
                    <a:p>
                      <a:r>
                        <a:rPr lang="uk-UA" dirty="0"/>
                        <a:t>Справедлива вартість чистих </a:t>
                      </a:r>
                      <a:r>
                        <a:rPr lang="uk-UA" dirty="0" err="1"/>
                        <a:t>ідентифікрваних</a:t>
                      </a:r>
                      <a:r>
                        <a:rPr lang="uk-UA" dirty="0"/>
                        <a:t> активів дочірньої компанії</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pl-PL" dirty="0"/>
                        <a:t>(850)</a:t>
                      </a:r>
                      <a:endParaRPr lang="uk-U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3776363767"/>
                  </a:ext>
                </a:extLst>
              </a:tr>
              <a:tr h="370840">
                <a:tc>
                  <a:txBody>
                    <a:bodyPr/>
                    <a:lstStyle/>
                    <a:p>
                      <a:r>
                        <a:rPr lang="uk-UA" dirty="0"/>
                        <a:t>Ділова репутація</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pl-PL" dirty="0"/>
                        <a:t>290</a:t>
                      </a:r>
                      <a:endParaRPr lang="uk-U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17814904"/>
                  </a:ext>
                </a:extLst>
              </a:tr>
            </a:tbl>
          </a:graphicData>
        </a:graphic>
      </p:graphicFrame>
    </p:spTree>
    <p:extLst>
      <p:ext uri="{BB962C8B-B14F-4D97-AF65-F5344CB8AC3E}">
        <p14:creationId xmlns:p14="http://schemas.microsoft.com/office/powerpoint/2010/main" val="3978883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C26925B0-5457-4B89-A0AC-505894A20C17}"/>
              </a:ext>
            </a:extLst>
          </p:cNvPr>
          <p:cNvSpPr txBox="1"/>
          <p:nvPr/>
        </p:nvSpPr>
        <p:spPr>
          <a:xfrm>
            <a:off x="4051495" y="1123629"/>
            <a:ext cx="3812345" cy="646331"/>
          </a:xfrm>
          <a:prstGeom prst="rect">
            <a:avLst/>
          </a:prstGeom>
          <a:noFill/>
        </p:spPr>
        <p:txBody>
          <a:bodyPr wrap="square" rtlCol="0">
            <a:spAutoFit/>
          </a:bodyPr>
          <a:lstStyle/>
          <a:p>
            <a:r>
              <a:rPr lang="uk-UA" sz="3600" b="1" dirty="0">
                <a:solidFill>
                  <a:schemeClr val="accent4">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Ділова репутація</a:t>
            </a:r>
          </a:p>
        </p:txBody>
      </p:sp>
    </p:spTree>
    <p:extLst>
      <p:ext uri="{BB962C8B-B14F-4D97-AF65-F5344CB8AC3E}">
        <p14:creationId xmlns:p14="http://schemas.microsoft.com/office/powerpoint/2010/main" val="29360462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DA950288-4342-45CE-9804-BE03FD5B693F}"/>
              </a:ext>
            </a:extLst>
          </p:cNvPr>
          <p:cNvSpPr txBox="1"/>
          <p:nvPr/>
        </p:nvSpPr>
        <p:spPr>
          <a:xfrm>
            <a:off x="3411943" y="832164"/>
            <a:ext cx="4926840" cy="2308324"/>
          </a:xfrm>
          <a:prstGeom prst="rect">
            <a:avLst/>
          </a:prstGeom>
          <a:noFill/>
        </p:spPr>
        <p:txBody>
          <a:bodyPr wrap="square" rtlCol="0">
            <a:spAutoFit/>
          </a:bodyPr>
          <a:lstStyle/>
          <a:p>
            <a:r>
              <a:rPr lang="uk-UA" sz="7200" b="1" i="1" dirty="0">
                <a:solidFill>
                  <a:schemeClr val="accent4">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Регулюючі    </a:t>
            </a:r>
          </a:p>
          <a:p>
            <a:r>
              <a:rPr lang="uk-UA" sz="7200" b="1" i="1" dirty="0">
                <a:solidFill>
                  <a:schemeClr val="accent4">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документи</a:t>
            </a:r>
          </a:p>
        </p:txBody>
      </p:sp>
    </p:spTree>
    <p:extLst>
      <p:ext uri="{BB962C8B-B14F-4D97-AF65-F5344CB8AC3E}">
        <p14:creationId xmlns:p14="http://schemas.microsoft.com/office/powerpoint/2010/main" val="29746825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325218A9-8219-47C8-A66A-8D7811F9F5D5}"/>
              </a:ext>
            </a:extLst>
          </p:cNvPr>
          <p:cNvSpPr txBox="1"/>
          <p:nvPr/>
        </p:nvSpPr>
        <p:spPr>
          <a:xfrm>
            <a:off x="464234" y="407963"/>
            <a:ext cx="6654018" cy="523220"/>
          </a:xfrm>
          <a:prstGeom prst="rect">
            <a:avLst/>
          </a:prstGeom>
          <a:noFill/>
        </p:spPr>
        <p:txBody>
          <a:bodyPr wrap="square" rtlCol="0">
            <a:spAutoFit/>
          </a:bodyPr>
          <a:lstStyle/>
          <a:p>
            <a:r>
              <a:rPr lang="uk-UA" sz="2800" b="1" dirty="0">
                <a:solidFill>
                  <a:schemeClr val="accent4">
                    <a:lumMod val="75000"/>
                  </a:schemeClr>
                </a:solidFill>
                <a:latin typeface="Times New Roman" panose="02020603050405020304" pitchFamily="18" charset="0"/>
                <a:cs typeface="Times New Roman" panose="02020603050405020304" pitchFamily="18" charset="0"/>
              </a:rPr>
              <a:t>Визнання та оцінка ділової репутації</a:t>
            </a:r>
          </a:p>
        </p:txBody>
      </p:sp>
      <p:sp>
        <p:nvSpPr>
          <p:cNvPr id="3" name="Rectangle 1">
            <a:extLst>
              <a:ext uri="{FF2B5EF4-FFF2-40B4-BE49-F238E27FC236}">
                <a16:creationId xmlns:a16="http://schemas.microsoft.com/office/drawing/2014/main" xmlns="" id="{B6A404E5-8A29-4827-A3F5-1C2AF4F5D53B}"/>
              </a:ext>
            </a:extLst>
          </p:cNvPr>
          <p:cNvSpPr>
            <a:spLocks noChangeArrowheads="1"/>
          </p:cNvSpPr>
          <p:nvPr/>
        </p:nvSpPr>
        <p:spPr bwMode="auto">
          <a:xfrm>
            <a:off x="196948" y="2106589"/>
            <a:ext cx="8750104" cy="1195851"/>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7457" rIns="0" bIns="-17457"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0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Ділова репутація – це актив, що є майбутніми економічні вигоди, зумовлені</a:t>
            </a: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0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 іншими активами, придбаними в результаті об'єднання бізнесу, які не є </a:t>
            </a: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0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ідентифікованими та підлягають визнанню окремо. </a:t>
            </a: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0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Компанія щорічно тестує ділову репутацію на знецінення.</a:t>
            </a:r>
            <a:r>
              <a:rPr kumimoji="0" lang="uk-UA" altLang="uk-UA"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p>
        </p:txBody>
      </p:sp>
      <p:sp>
        <p:nvSpPr>
          <p:cNvPr id="4" name="Rectangle 2">
            <a:extLst>
              <a:ext uri="{FF2B5EF4-FFF2-40B4-BE49-F238E27FC236}">
                <a16:creationId xmlns:a16="http://schemas.microsoft.com/office/drawing/2014/main" xmlns="" id="{85D0EB7F-41D8-4000-B1E1-CF5688CEFFC3}"/>
              </a:ext>
            </a:extLst>
          </p:cNvPr>
          <p:cNvSpPr>
            <a:spLocks noChangeArrowheads="1"/>
          </p:cNvSpPr>
          <p:nvPr/>
        </p:nvSpPr>
        <p:spPr bwMode="auto">
          <a:xfrm>
            <a:off x="196948" y="3683492"/>
            <a:ext cx="7793865" cy="580298"/>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7457" rIns="0" bIns="-17457"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0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Прибуток від вигідної покупки – прибуток покупця, який визнається у </a:t>
            </a: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0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складі прибутку/збитку на дату придбання.</a:t>
            </a:r>
            <a:r>
              <a:rPr kumimoji="0" lang="uk-UA" altLang="uk-UA"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734734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4F6D090E-BC2C-46F9-9521-7F47FD2550CF}"/>
              </a:ext>
            </a:extLst>
          </p:cNvPr>
          <p:cNvSpPr>
            <a:spLocks noChangeArrowheads="1"/>
          </p:cNvSpPr>
          <p:nvPr/>
        </p:nvSpPr>
        <p:spPr bwMode="auto">
          <a:xfrm>
            <a:off x="365759" y="269935"/>
            <a:ext cx="6246055" cy="395632"/>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7457" rIns="0" bIns="-17457"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800" b="1" i="0" u="none" strike="noStrike" cap="none" normalizeH="0" baseline="0" dirty="0">
                <a:ln>
                  <a:noFill/>
                </a:ln>
                <a:solidFill>
                  <a:schemeClr val="accent4">
                    <a:lumMod val="75000"/>
                  </a:schemeClr>
                </a:solidFill>
                <a:effectLst/>
                <a:latin typeface="Times New Roman" panose="02020603050405020304" pitchFamily="18" charset="0"/>
                <a:cs typeface="Times New Roman" panose="02020603050405020304" pitchFamily="18" charset="0"/>
              </a:rPr>
              <a:t>Визнання та оцінка ділової репутації </a:t>
            </a:r>
          </a:p>
        </p:txBody>
      </p:sp>
      <p:sp>
        <p:nvSpPr>
          <p:cNvPr id="3" name="Rectangle 2">
            <a:extLst>
              <a:ext uri="{FF2B5EF4-FFF2-40B4-BE49-F238E27FC236}">
                <a16:creationId xmlns:a16="http://schemas.microsoft.com/office/drawing/2014/main" xmlns="" id="{77126CB8-120A-4196-AD2A-4FBFD5042797}"/>
              </a:ext>
            </a:extLst>
          </p:cNvPr>
          <p:cNvSpPr>
            <a:spLocks noChangeArrowheads="1"/>
          </p:cNvSpPr>
          <p:nvPr/>
        </p:nvSpPr>
        <p:spPr bwMode="auto">
          <a:xfrm>
            <a:off x="218049" y="1632572"/>
            <a:ext cx="8707902" cy="2734734"/>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7457" rIns="0" bIns="-17457"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0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На дату придбання ділова репутація розраховується як різниця між: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uk-UA" altLang="uk-UA" sz="20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endParaRPr>
          </a:p>
          <a:p>
            <a:pPr marL="457200" marR="0" lvl="0" indent="-457200" algn="l" defTabSz="914400" rtl="0" eaLnBrk="0" fontAlgn="base" latinLnBrk="0" hangingPunct="0">
              <a:lnSpc>
                <a:spcPct val="100000"/>
              </a:lnSpc>
              <a:spcBef>
                <a:spcPct val="0"/>
              </a:spcBef>
              <a:spcAft>
                <a:spcPct val="0"/>
              </a:spcAft>
              <a:buClrTx/>
              <a:buSzTx/>
              <a:buFontTx/>
              <a:buAutoNum type="alphaLcParenR"/>
              <a:tabLst/>
            </a:pPr>
            <a:r>
              <a:rPr kumimoji="0" lang="uk-UA" altLang="uk-UA" sz="20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сума: </a:t>
            </a:r>
          </a:p>
          <a:p>
            <a:pPr marR="0" lvl="0" algn="l" defTabSz="914400" rtl="0" eaLnBrk="0" fontAlgn="base" latinLnBrk="0" hangingPunct="0">
              <a:lnSpc>
                <a:spcPct val="100000"/>
              </a:lnSpc>
              <a:spcBef>
                <a:spcPct val="0"/>
              </a:spcBef>
              <a:spcAft>
                <a:spcPct val="0"/>
              </a:spcAft>
              <a:buClrTx/>
              <a:buSzTx/>
              <a:tabLst/>
            </a:pPr>
            <a:r>
              <a:rPr lang="uk-UA" altLang="uk-UA" sz="2000" dirty="0">
                <a:solidFill>
                  <a:srgbClr val="202124"/>
                </a:solidFill>
                <a:latin typeface="Times New Roman" panose="02020603050405020304" pitchFamily="18" charset="0"/>
                <a:cs typeface="Times New Roman" panose="02020603050405020304" pitchFamily="18" charset="0"/>
              </a:rPr>
              <a:t>і</a:t>
            </a:r>
            <a:r>
              <a:rPr kumimoji="0" lang="uk-UA" altLang="uk-UA" sz="20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 справедлива вартість переданого відшкодування на дату придбання</a:t>
            </a:r>
          </a:p>
          <a:p>
            <a:pPr marR="0" lvl="0" algn="l" defTabSz="914400" rtl="0" eaLnBrk="0" fontAlgn="base" latinLnBrk="0" hangingPunct="0">
              <a:lnSpc>
                <a:spcPct val="100000"/>
              </a:lnSpc>
              <a:spcBef>
                <a:spcPct val="0"/>
              </a:spcBef>
              <a:spcAft>
                <a:spcPct val="0"/>
              </a:spcAft>
              <a:buClrTx/>
              <a:buSzTx/>
              <a:tabLst/>
            </a:pPr>
            <a:r>
              <a:rPr kumimoji="0" lang="uk-UA" altLang="uk-UA" sz="20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ii. вартість неконтролюючої частки участі</a:t>
            </a:r>
          </a:p>
          <a:p>
            <a:pPr marR="0" lvl="0" algn="l" defTabSz="914400" rtl="0" eaLnBrk="0" fontAlgn="base" latinLnBrk="0" hangingPunct="0">
              <a:lnSpc>
                <a:spcPct val="100000"/>
              </a:lnSpc>
              <a:spcBef>
                <a:spcPct val="0"/>
              </a:spcBef>
              <a:spcAft>
                <a:spcPct val="0"/>
              </a:spcAft>
              <a:buClrTx/>
              <a:buSzTx/>
              <a:tabLst/>
            </a:pPr>
            <a:r>
              <a:rPr kumimoji="0" lang="uk-UA" altLang="uk-UA" sz="20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iii. справедлива вартість частки участі в покупці компанії, що раніше належала покупцеві</a:t>
            </a:r>
          </a:p>
          <a:p>
            <a:pPr marR="0" lvl="0" algn="l" defTabSz="914400" rtl="0" eaLnBrk="0" fontAlgn="base" latinLnBrk="0" hangingPunct="0">
              <a:lnSpc>
                <a:spcPct val="100000"/>
              </a:lnSpc>
              <a:spcBef>
                <a:spcPct val="0"/>
              </a:spcBef>
              <a:spcAft>
                <a:spcPct val="0"/>
              </a:spcAft>
              <a:buClrTx/>
              <a:buSzTx/>
              <a:tabLst/>
            </a:pPr>
            <a:r>
              <a:rPr kumimoji="0" lang="uk-UA" altLang="uk-UA" sz="20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 </a:t>
            </a:r>
          </a:p>
          <a:p>
            <a:pPr marR="0" lvl="0" algn="l" defTabSz="914400" rtl="0" eaLnBrk="0" fontAlgn="base" latinLnBrk="0" hangingPunct="0">
              <a:lnSpc>
                <a:spcPct val="100000"/>
              </a:lnSpc>
              <a:spcBef>
                <a:spcPct val="0"/>
              </a:spcBef>
              <a:spcAft>
                <a:spcPct val="0"/>
              </a:spcAft>
              <a:buClrTx/>
              <a:buSzTx/>
              <a:tabLst/>
            </a:pPr>
            <a:r>
              <a:rPr kumimoji="0" lang="uk-UA" altLang="uk-UA" sz="20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b) Отримані чисті активи, оцінені на дату придбання за справедливою вартістю</a:t>
            </a:r>
            <a:r>
              <a:rPr kumimoji="0" lang="uk-UA" altLang="uk-UA"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4659793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26926262-9436-43B0-888F-BCA4F577B241}"/>
              </a:ext>
            </a:extLst>
          </p:cNvPr>
          <p:cNvSpPr txBox="1"/>
          <p:nvPr/>
        </p:nvSpPr>
        <p:spPr>
          <a:xfrm>
            <a:off x="4881489" y="1026942"/>
            <a:ext cx="3657600" cy="1077218"/>
          </a:xfrm>
          <a:prstGeom prst="rect">
            <a:avLst/>
          </a:prstGeom>
          <a:noFill/>
        </p:spPr>
        <p:txBody>
          <a:bodyPr wrap="square" rtlCol="0">
            <a:spAutoFit/>
          </a:bodyPr>
          <a:lstStyle/>
          <a:p>
            <a:pPr algn="ctr"/>
            <a:r>
              <a:rPr lang="uk-UA" sz="3200" b="1" dirty="0">
                <a:solidFill>
                  <a:schemeClr val="accent4">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Базова техніка консолідації</a:t>
            </a:r>
          </a:p>
        </p:txBody>
      </p:sp>
    </p:spTree>
    <p:extLst>
      <p:ext uri="{BB962C8B-B14F-4D97-AF65-F5344CB8AC3E}">
        <p14:creationId xmlns:p14="http://schemas.microsoft.com/office/powerpoint/2010/main" val="25186313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605028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3C9340EF-1B97-4BEC-9BBE-AD17ED8C3316}"/>
              </a:ext>
            </a:extLst>
          </p:cNvPr>
          <p:cNvSpPr>
            <a:spLocks noChangeArrowheads="1"/>
          </p:cNvSpPr>
          <p:nvPr/>
        </p:nvSpPr>
        <p:spPr bwMode="auto">
          <a:xfrm>
            <a:off x="407964" y="421941"/>
            <a:ext cx="8736036" cy="5320057"/>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7457" rIns="0" bIns="-17457"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800" b="1" i="0" u="none" strike="noStrike" cap="none" normalizeH="0" baseline="0" dirty="0">
                <a:ln>
                  <a:noFill/>
                </a:ln>
                <a:solidFill>
                  <a:schemeClr val="accent4">
                    <a:lumMod val="75000"/>
                  </a:schemeClr>
                </a:solidFill>
                <a:effectLst/>
                <a:latin typeface="Times New Roman" panose="02020603050405020304" pitchFamily="18" charset="0"/>
                <a:cs typeface="Times New Roman" panose="02020603050405020304" pitchFamily="18" charset="0"/>
              </a:rPr>
              <a:t>Базова техніка консолідації </a:t>
            </a:r>
          </a:p>
          <a:p>
            <a:pPr marL="0" marR="0" lvl="0" indent="0" algn="l" defTabSz="914400" rtl="0" eaLnBrk="0" fontAlgn="base" latinLnBrk="0" hangingPunct="0">
              <a:lnSpc>
                <a:spcPct val="100000"/>
              </a:lnSpc>
              <a:spcBef>
                <a:spcPct val="0"/>
              </a:spcBef>
              <a:spcAft>
                <a:spcPct val="0"/>
              </a:spcAft>
              <a:buClrTx/>
              <a:buSzTx/>
              <a:buFontTx/>
              <a:buNone/>
              <a:tabLst/>
            </a:pPr>
            <a:endParaRPr lang="uk-UA" altLang="uk-UA" sz="2000" dirty="0">
              <a:solidFill>
                <a:srgbClr val="202124"/>
              </a:solidFill>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0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Під час підготовки консолідованої фінансової звітності рекомендується </a:t>
            </a: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0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дотримуватися таких правил: </a:t>
            </a:r>
          </a:p>
          <a:p>
            <a:pPr marL="0" marR="0" lvl="0" indent="0" algn="l" defTabSz="914400" rtl="0" eaLnBrk="0" fontAlgn="base" latinLnBrk="0" hangingPunct="0">
              <a:lnSpc>
                <a:spcPct val="100000"/>
              </a:lnSpc>
              <a:spcBef>
                <a:spcPct val="0"/>
              </a:spcBef>
              <a:spcAft>
                <a:spcPct val="0"/>
              </a:spcAft>
              <a:buClrTx/>
              <a:buSzTx/>
              <a:buFontTx/>
              <a:buNone/>
              <a:tabLst/>
            </a:pPr>
            <a:endParaRPr lang="uk-UA" altLang="uk-UA" sz="2000" dirty="0">
              <a:solidFill>
                <a:srgbClr val="202124"/>
              </a:solidFill>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uk-UA" altLang="uk-UA" sz="20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endParaRPr>
          </a:p>
          <a:p>
            <a:pPr marL="457200" marR="0" lvl="0" indent="-457200" algn="l" defTabSz="914400" rtl="0" eaLnBrk="0" fontAlgn="base" latinLnBrk="0" hangingPunct="0">
              <a:lnSpc>
                <a:spcPct val="100000"/>
              </a:lnSpc>
              <a:spcBef>
                <a:spcPct val="0"/>
              </a:spcBef>
              <a:spcAft>
                <a:spcPct val="0"/>
              </a:spcAft>
              <a:buClrTx/>
              <a:buSzTx/>
              <a:buFontTx/>
              <a:buAutoNum type="arabicPeriod"/>
              <a:tabLst/>
            </a:pPr>
            <a:r>
              <a:rPr kumimoji="0" lang="uk-UA" altLang="uk-UA" sz="20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Об'єднати рядок за рядком активи, зобов'язання, доходи та витрати</a:t>
            </a:r>
          </a:p>
          <a:p>
            <a:pPr marR="0" lvl="0" algn="l" defTabSz="914400" rtl="0" eaLnBrk="0" fontAlgn="base" latinLnBrk="0" hangingPunct="0">
              <a:lnSpc>
                <a:spcPct val="100000"/>
              </a:lnSpc>
              <a:spcBef>
                <a:spcPct val="0"/>
              </a:spcBef>
              <a:spcAft>
                <a:spcPct val="0"/>
              </a:spcAft>
              <a:buClrTx/>
              <a:buSzTx/>
              <a:tabLst/>
            </a:pPr>
            <a:r>
              <a:rPr kumimoji="0" lang="uk-UA" altLang="uk-UA" sz="20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 материнської компанії та дочірньої компанії; </a:t>
            </a:r>
          </a:p>
          <a:p>
            <a:pPr marR="0" lvl="0" algn="l" defTabSz="914400" rtl="0" eaLnBrk="0" fontAlgn="base" latinLnBrk="0" hangingPunct="0">
              <a:lnSpc>
                <a:spcPct val="100000"/>
              </a:lnSpc>
              <a:spcBef>
                <a:spcPct val="0"/>
              </a:spcBef>
              <a:spcAft>
                <a:spcPct val="0"/>
              </a:spcAft>
              <a:buClrTx/>
              <a:buSzTx/>
              <a:tabLst/>
            </a:pPr>
            <a:endParaRPr kumimoji="0" lang="uk-UA" altLang="uk-UA" sz="20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endParaRPr>
          </a:p>
          <a:p>
            <a:pPr marR="0" lvl="0" algn="l" defTabSz="914400" rtl="0" eaLnBrk="0" fontAlgn="base" latinLnBrk="0" hangingPunct="0">
              <a:lnSpc>
                <a:spcPct val="100000"/>
              </a:lnSpc>
              <a:spcBef>
                <a:spcPct val="0"/>
              </a:spcBef>
              <a:spcAft>
                <a:spcPct val="0"/>
              </a:spcAft>
              <a:buClrTx/>
              <a:buSzTx/>
              <a:tabLst/>
            </a:pPr>
            <a:r>
              <a:rPr kumimoji="0" lang="uk-UA" altLang="uk-UA" sz="20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2. Балансова вартість інвестиції у дочірню компанію заміщуються чистими </a:t>
            </a:r>
          </a:p>
          <a:p>
            <a:pPr marR="0" lvl="0" algn="l" defTabSz="914400" rtl="0" eaLnBrk="0" fontAlgn="base" latinLnBrk="0" hangingPunct="0">
              <a:lnSpc>
                <a:spcPct val="100000"/>
              </a:lnSpc>
              <a:spcBef>
                <a:spcPct val="0"/>
              </a:spcBef>
              <a:spcAft>
                <a:spcPct val="0"/>
              </a:spcAft>
              <a:buClrTx/>
              <a:buSzTx/>
              <a:tabLst/>
            </a:pPr>
            <a:r>
              <a:rPr kumimoji="0" lang="uk-UA" altLang="uk-UA" sz="20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активами дочірньої компанії на звітну дату, ділову репутацію </a:t>
            </a:r>
          </a:p>
          <a:p>
            <a:pPr marR="0" lvl="0" algn="l" defTabSz="914400" rtl="0" eaLnBrk="0" fontAlgn="base" latinLnBrk="0" hangingPunct="0">
              <a:lnSpc>
                <a:spcPct val="100000"/>
              </a:lnSpc>
              <a:spcBef>
                <a:spcPct val="0"/>
              </a:spcBef>
              <a:spcAft>
                <a:spcPct val="0"/>
              </a:spcAft>
              <a:buClrTx/>
              <a:buSzTx/>
              <a:tabLst/>
            </a:pPr>
            <a:r>
              <a:rPr kumimoji="0" lang="uk-UA" altLang="uk-UA" sz="20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(за вирахуванням збитків від знецінення з дати придбання) та часток</a:t>
            </a:r>
          </a:p>
          <a:p>
            <a:pPr marR="0" lvl="0" algn="l" defTabSz="914400" rtl="0" eaLnBrk="0" fontAlgn="base" latinLnBrk="0" hangingPunct="0">
              <a:lnSpc>
                <a:spcPct val="100000"/>
              </a:lnSpc>
              <a:spcBef>
                <a:spcPct val="0"/>
              </a:spcBef>
              <a:spcAft>
                <a:spcPct val="0"/>
              </a:spcAft>
              <a:buClrTx/>
              <a:buSzTx/>
              <a:tabLst/>
            </a:pPr>
            <a:r>
              <a:rPr kumimoji="0" lang="uk-UA" altLang="uk-UA" sz="20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 неконтролюючих акціонерів;</a:t>
            </a:r>
          </a:p>
          <a:p>
            <a:pPr marR="0" lvl="0" algn="l" defTabSz="914400" rtl="0" eaLnBrk="0" fontAlgn="base" latinLnBrk="0" hangingPunct="0">
              <a:lnSpc>
                <a:spcPct val="100000"/>
              </a:lnSpc>
              <a:spcBef>
                <a:spcPct val="0"/>
              </a:spcBef>
              <a:spcAft>
                <a:spcPct val="0"/>
              </a:spcAft>
              <a:buClrTx/>
              <a:buSzTx/>
              <a:tabLst/>
            </a:pPr>
            <a:endParaRPr kumimoji="0" lang="uk-UA" altLang="uk-UA" sz="20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endParaRPr>
          </a:p>
          <a:p>
            <a:pPr marR="0" lvl="0" algn="l" defTabSz="914400" rtl="0" eaLnBrk="0" fontAlgn="base" latinLnBrk="0" hangingPunct="0">
              <a:lnSpc>
                <a:spcPct val="100000"/>
              </a:lnSpc>
              <a:spcBef>
                <a:spcPct val="0"/>
              </a:spcBef>
              <a:spcAft>
                <a:spcPct val="0"/>
              </a:spcAft>
              <a:buClrTx/>
              <a:buSzTx/>
              <a:tabLst/>
            </a:pPr>
            <a:r>
              <a:rPr kumimoji="0" lang="uk-UA" altLang="uk-UA" sz="20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 3. Оцінити та визнати частку неконтролюючих акціонерів у чистих активах </a:t>
            </a:r>
          </a:p>
          <a:p>
            <a:pPr marR="0" lvl="0" algn="l" defTabSz="914400" rtl="0" eaLnBrk="0" fontAlgn="base" latinLnBrk="0" hangingPunct="0">
              <a:lnSpc>
                <a:spcPct val="100000"/>
              </a:lnSpc>
              <a:spcBef>
                <a:spcPct val="0"/>
              </a:spcBef>
              <a:spcAft>
                <a:spcPct val="0"/>
              </a:spcAft>
              <a:buClrTx/>
              <a:buSzTx/>
              <a:tabLst/>
            </a:pPr>
            <a:r>
              <a:rPr kumimoji="0" lang="uk-UA" altLang="uk-UA" sz="20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дочірньої компанії (ОФП), а також у прибутках та збитків, зароблених дочірньої </a:t>
            </a:r>
          </a:p>
          <a:p>
            <a:pPr marR="0" lvl="0" algn="l" defTabSz="914400" rtl="0" eaLnBrk="0" fontAlgn="base" latinLnBrk="0" hangingPunct="0">
              <a:lnSpc>
                <a:spcPct val="100000"/>
              </a:lnSpc>
              <a:spcBef>
                <a:spcPct val="0"/>
              </a:spcBef>
              <a:spcAft>
                <a:spcPct val="0"/>
              </a:spcAft>
              <a:buClrTx/>
              <a:buSzTx/>
              <a:tabLst/>
            </a:pPr>
            <a:r>
              <a:rPr kumimoji="0" lang="uk-UA" altLang="uk-UA" sz="20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компанії у складі групи (ОСД);</a:t>
            </a:r>
            <a:r>
              <a:rPr kumimoji="0" lang="uk-UA" altLang="uk-UA"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8523647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7A0CC218-A50F-4CC4-B307-E3DE4F3AF248}"/>
              </a:ext>
            </a:extLst>
          </p:cNvPr>
          <p:cNvSpPr>
            <a:spLocks noChangeArrowheads="1"/>
          </p:cNvSpPr>
          <p:nvPr/>
        </p:nvSpPr>
        <p:spPr bwMode="auto">
          <a:xfrm>
            <a:off x="232117" y="564675"/>
            <a:ext cx="8679766" cy="3688841"/>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7457" rIns="0" bIns="-17457"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8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Базова техніка консолідації </a:t>
            </a:r>
          </a:p>
          <a:p>
            <a:pPr marL="0" marR="0" lvl="0" indent="0" algn="l" defTabSz="914400" rtl="0" eaLnBrk="0" fontAlgn="base" latinLnBrk="0" hangingPunct="0">
              <a:lnSpc>
                <a:spcPct val="100000"/>
              </a:lnSpc>
              <a:spcBef>
                <a:spcPct val="0"/>
              </a:spcBef>
              <a:spcAft>
                <a:spcPct val="0"/>
              </a:spcAft>
              <a:buClrTx/>
              <a:buSzTx/>
              <a:buFontTx/>
              <a:buNone/>
              <a:tabLst/>
            </a:pPr>
            <a:endParaRPr lang="uk-UA" altLang="uk-UA" sz="1400" dirty="0">
              <a:solidFill>
                <a:srgbClr val="202124"/>
              </a:solidFill>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0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4. Акціонерний капітал групи – це лише акціонерний капітал материнської компанії;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uk-UA" altLang="uk-UA" sz="20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0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5. Нерозподілений прибуток групи – це нерозподілений прибуток материнської компанії, а також частка материнської компанії </a:t>
            </a:r>
            <a:r>
              <a:rPr kumimoji="0" lang="uk-UA" altLang="uk-UA" sz="2000" b="0" i="0" u="none" strike="noStrike" cap="none" normalizeH="0" baseline="0" dirty="0" err="1">
                <a:ln>
                  <a:noFill/>
                </a:ln>
                <a:solidFill>
                  <a:srgbClr val="202124"/>
                </a:solidFill>
                <a:effectLst/>
                <a:latin typeface="Times New Roman" panose="02020603050405020304" pitchFamily="18" charset="0"/>
                <a:cs typeface="Times New Roman" panose="02020603050405020304" pitchFamily="18" charset="0"/>
              </a:rPr>
              <a:t>компанії</a:t>
            </a:r>
            <a:r>
              <a:rPr kumimoji="0" lang="uk-UA" altLang="uk-UA" sz="20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 у зміні нерозподіленого прибутку дочірньої компанії з дати придбання;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uk-UA" altLang="uk-UA" sz="20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0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6. </a:t>
            </a:r>
            <a:r>
              <a:rPr kumimoji="0" lang="uk-UA" altLang="uk-UA" sz="2000" b="0" i="0" u="none" strike="noStrike" cap="none" normalizeH="0" baseline="0" dirty="0" err="1">
                <a:ln>
                  <a:noFill/>
                </a:ln>
                <a:solidFill>
                  <a:srgbClr val="202124"/>
                </a:solidFill>
                <a:effectLst/>
                <a:latin typeface="Times New Roman" panose="02020603050405020304" pitchFamily="18" charset="0"/>
                <a:cs typeface="Times New Roman" panose="02020603050405020304" pitchFamily="18" charset="0"/>
              </a:rPr>
              <a:t>Внутрішньогрупові</a:t>
            </a:r>
            <a:r>
              <a:rPr kumimoji="0" lang="uk-UA" altLang="uk-UA" sz="20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 залишки, нереалізований прибуток за </a:t>
            </a:r>
            <a:r>
              <a:rPr kumimoji="0" lang="uk-UA" altLang="uk-UA" sz="2000" b="0" i="0" u="none" strike="noStrike" cap="none" normalizeH="0" baseline="0" dirty="0" err="1">
                <a:ln>
                  <a:noFill/>
                </a:ln>
                <a:solidFill>
                  <a:srgbClr val="202124"/>
                </a:solidFill>
                <a:effectLst/>
                <a:latin typeface="Times New Roman" panose="02020603050405020304" pitchFamily="18" charset="0"/>
                <a:cs typeface="Times New Roman" panose="02020603050405020304" pitchFamily="18" charset="0"/>
              </a:rPr>
              <a:t>внутрішньогрупові</a:t>
            </a:r>
            <a:r>
              <a:rPr kumimoji="0" lang="uk-UA" altLang="uk-UA" sz="20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0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операції продажу активів, доходи/витрати за операціями усередині групи виключаються</a:t>
            </a:r>
            <a:r>
              <a:rPr kumimoji="0" lang="uk-UA" altLang="uk-UA"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a:t>
            </a:r>
            <a:r>
              <a:rPr kumimoji="0" lang="uk-UA" altLang="uk-UA"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7041824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85E7B950-E93A-4E33-B157-9AF6BA4336B0}"/>
              </a:ext>
            </a:extLst>
          </p:cNvPr>
          <p:cNvSpPr txBox="1"/>
          <p:nvPr/>
        </p:nvSpPr>
        <p:spPr>
          <a:xfrm>
            <a:off x="3868615" y="1083212"/>
            <a:ext cx="4614203" cy="1077218"/>
          </a:xfrm>
          <a:prstGeom prst="rect">
            <a:avLst/>
          </a:prstGeom>
          <a:noFill/>
        </p:spPr>
        <p:txBody>
          <a:bodyPr wrap="square" rtlCol="0">
            <a:spAutoFit/>
          </a:bodyPr>
          <a:lstStyle/>
          <a:p>
            <a:pPr algn="ctr"/>
            <a:r>
              <a:rPr lang="uk-UA" sz="3200" b="1" dirty="0">
                <a:solidFill>
                  <a:schemeClr val="accent4">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Консолідація на дату придбання</a:t>
            </a:r>
          </a:p>
        </p:txBody>
      </p:sp>
    </p:spTree>
    <p:extLst>
      <p:ext uri="{BB962C8B-B14F-4D97-AF65-F5344CB8AC3E}">
        <p14:creationId xmlns:p14="http://schemas.microsoft.com/office/powerpoint/2010/main" val="70512426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EF009ABD-4F85-4291-8577-F6E34EE2623D}"/>
              </a:ext>
            </a:extLst>
          </p:cNvPr>
          <p:cNvSpPr>
            <a:spLocks noChangeArrowheads="1"/>
          </p:cNvSpPr>
          <p:nvPr/>
        </p:nvSpPr>
        <p:spPr bwMode="auto">
          <a:xfrm>
            <a:off x="420906" y="128896"/>
            <a:ext cx="8723094" cy="5320057"/>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7457" rIns="0" bIns="-17457"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800" b="1" i="0" u="none" strike="noStrike" cap="none" normalizeH="0" baseline="0" dirty="0">
                <a:ln>
                  <a:noFill/>
                </a:ln>
                <a:solidFill>
                  <a:schemeClr val="accent4">
                    <a:lumMod val="75000"/>
                  </a:schemeClr>
                </a:solidFill>
                <a:effectLst/>
                <a:latin typeface="Times New Roman" panose="02020603050405020304" pitchFamily="18" charset="0"/>
                <a:cs typeface="Times New Roman" panose="02020603050405020304" pitchFamily="18" charset="0"/>
              </a:rPr>
              <a:t>Консолідація на дату придбання</a:t>
            </a:r>
          </a:p>
          <a:p>
            <a:pPr marL="0" marR="0" lvl="0" indent="0" algn="l" defTabSz="914400" rtl="0" eaLnBrk="0" fontAlgn="base" latinLnBrk="0" hangingPunct="0">
              <a:lnSpc>
                <a:spcPct val="100000"/>
              </a:lnSpc>
              <a:spcBef>
                <a:spcPct val="0"/>
              </a:spcBef>
              <a:spcAft>
                <a:spcPct val="0"/>
              </a:spcAft>
              <a:buClrTx/>
              <a:buSzTx/>
              <a:buFontTx/>
              <a:buNone/>
              <a:tabLst/>
            </a:pPr>
            <a:endParaRPr lang="uk-UA" altLang="uk-UA" sz="2000" dirty="0">
              <a:solidFill>
                <a:srgbClr val="202124"/>
              </a:solidFill>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uk-UA" altLang="uk-UA" sz="20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0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 1. Розрахунок справедливої ​​вартості чистих активів дочірньої компанії на дату </a:t>
            </a: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0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придбання;</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uk-UA" altLang="uk-UA" sz="20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0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 2. Розрахунок суми ділової репутації / суми вигідної покупки, що виникла на</a:t>
            </a: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0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дату придбання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uk-UA" altLang="uk-UA" sz="20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0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3. Розрахунок частки неконтролюючих акціонерів на дату придбання </a:t>
            </a: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0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(відповідно до облікової політики використовується один з методів);</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uk-UA" altLang="uk-UA" sz="20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0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 4. Заміщення балансової вартості інвестиції материнської компанії чистими </a:t>
            </a: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0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активами дочірньої компанії, ділової репутацією та часткою неконтролюючих</a:t>
            </a: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0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 акціонерів;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uk-UA" altLang="uk-UA" sz="20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0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5. Нерозподілений прибуток групи – це лише нерозподілений прибуток МК.</a:t>
            </a:r>
            <a:r>
              <a:rPr kumimoji="0" lang="uk-UA" altLang="uk-UA"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6418564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51AF6DD9-445B-41B0-89D8-E47EF4E81EB3}"/>
              </a:ext>
            </a:extLst>
          </p:cNvPr>
          <p:cNvSpPr txBox="1"/>
          <p:nvPr/>
        </p:nvSpPr>
        <p:spPr>
          <a:xfrm>
            <a:off x="3953021" y="886265"/>
            <a:ext cx="4304714" cy="1200329"/>
          </a:xfrm>
          <a:prstGeom prst="rect">
            <a:avLst/>
          </a:prstGeom>
          <a:noFill/>
        </p:spPr>
        <p:txBody>
          <a:bodyPr wrap="square" rtlCol="0">
            <a:spAutoFit/>
          </a:bodyPr>
          <a:lstStyle/>
          <a:p>
            <a:pPr algn="ctr"/>
            <a:r>
              <a:rPr lang="uk-UA" sz="3600" b="1" dirty="0">
                <a:solidFill>
                  <a:schemeClr val="accent4">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Консолідація після дати придбання</a:t>
            </a:r>
          </a:p>
        </p:txBody>
      </p:sp>
    </p:spTree>
    <p:extLst>
      <p:ext uri="{BB962C8B-B14F-4D97-AF65-F5344CB8AC3E}">
        <p14:creationId xmlns:p14="http://schemas.microsoft.com/office/powerpoint/2010/main" val="343140214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5A346F40-38E6-47F6-8691-5D8188FD2A84}"/>
              </a:ext>
            </a:extLst>
          </p:cNvPr>
          <p:cNvSpPr>
            <a:spLocks noChangeArrowheads="1"/>
          </p:cNvSpPr>
          <p:nvPr/>
        </p:nvSpPr>
        <p:spPr bwMode="auto">
          <a:xfrm>
            <a:off x="191475" y="249617"/>
            <a:ext cx="8516425" cy="2303847"/>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7457" rIns="0" bIns="-17457"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400" b="1" i="0" u="none" strike="noStrike" cap="none" normalizeH="0" baseline="0" dirty="0">
                <a:ln>
                  <a:noFill/>
                </a:ln>
                <a:solidFill>
                  <a:schemeClr val="accent4">
                    <a:lumMod val="75000"/>
                  </a:schemeClr>
                </a:solidFill>
                <a:effectLst/>
                <a:latin typeface="Times New Roman" panose="02020603050405020304" pitchFamily="18" charset="0"/>
                <a:cs typeface="Times New Roman" panose="02020603050405020304" pitchFamily="18" charset="0"/>
              </a:rPr>
              <a:t>Продаж товарів усередині групи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uk-UA" altLang="uk-UA" sz="20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b="1"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Материнська компанія продає товари дочірньої компанії: </a:t>
            </a: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Материнська компанія продає товари дочірньої компанії за 400. Продаж</a:t>
            </a: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 здійснюється націнкою 25%. На звітну дату всі товари залишилися складі </a:t>
            </a: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дочірньої компанії. </a:t>
            </a:r>
          </a:p>
          <a:p>
            <a:pPr marL="0" marR="0" lvl="0" indent="0" algn="l" defTabSz="914400" rtl="0" eaLnBrk="0" fontAlgn="base" latinLnBrk="0" hangingPunct="0">
              <a:lnSpc>
                <a:spcPct val="100000"/>
              </a:lnSpc>
              <a:spcBef>
                <a:spcPct val="0"/>
              </a:spcBef>
              <a:spcAft>
                <a:spcPct val="0"/>
              </a:spcAft>
              <a:buClrTx/>
              <a:buSzTx/>
              <a:buFontTx/>
              <a:buNone/>
              <a:tabLst/>
            </a:pPr>
            <a:endParaRPr lang="uk-UA" altLang="uk-UA" dirty="0">
              <a:solidFill>
                <a:srgbClr val="202124"/>
              </a:solidFill>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Сума націнки: 400 х 25/125 = 80</a:t>
            </a:r>
            <a:r>
              <a:rPr kumimoji="0" lang="uk-UA" altLang="uk-UA"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p>
        </p:txBody>
      </p:sp>
      <p:graphicFrame>
        <p:nvGraphicFramePr>
          <p:cNvPr id="3" name="Таблиця 3">
            <a:extLst>
              <a:ext uri="{FF2B5EF4-FFF2-40B4-BE49-F238E27FC236}">
                <a16:creationId xmlns:a16="http://schemas.microsoft.com/office/drawing/2014/main" xmlns="" id="{3815538A-04EB-4F4A-BD52-F25649513ECF}"/>
              </a:ext>
            </a:extLst>
          </p:cNvPr>
          <p:cNvGraphicFramePr>
            <a:graphicFrameLocks noGrp="1"/>
          </p:cNvGraphicFramePr>
          <p:nvPr>
            <p:extLst>
              <p:ext uri="{D42A27DB-BD31-4B8C-83A1-F6EECF244321}">
                <p14:modId xmlns:p14="http://schemas.microsoft.com/office/powerpoint/2010/main" val="3561987871"/>
              </p:ext>
            </p:extLst>
          </p:nvPr>
        </p:nvGraphicFramePr>
        <p:xfrm>
          <a:off x="900331" y="2841674"/>
          <a:ext cx="7554350" cy="1534680"/>
        </p:xfrm>
        <a:graphic>
          <a:graphicData uri="http://schemas.openxmlformats.org/drawingml/2006/table">
            <a:tbl>
              <a:tblPr firstRow="1" bandRow="1">
                <a:tableStyleId>{5C22544A-7EE6-4342-B048-85BDC9FD1C3A}</a:tableStyleId>
              </a:tblPr>
              <a:tblGrid>
                <a:gridCol w="3777175">
                  <a:extLst>
                    <a:ext uri="{9D8B030D-6E8A-4147-A177-3AD203B41FA5}">
                      <a16:colId xmlns:a16="http://schemas.microsoft.com/office/drawing/2014/main" xmlns="" val="575503709"/>
                    </a:ext>
                  </a:extLst>
                </a:gridCol>
                <a:gridCol w="3777175">
                  <a:extLst>
                    <a:ext uri="{9D8B030D-6E8A-4147-A177-3AD203B41FA5}">
                      <a16:colId xmlns:a16="http://schemas.microsoft.com/office/drawing/2014/main" xmlns="" val="2485251761"/>
                    </a:ext>
                  </a:extLst>
                </a:gridCol>
              </a:tblGrid>
              <a:tr h="447300">
                <a:tc>
                  <a:txBody>
                    <a:bodyPr/>
                    <a:lstStyle/>
                    <a:p>
                      <a:r>
                        <a:rPr lang="uk-UA" b="0" dirty="0">
                          <a:solidFill>
                            <a:schemeClr val="tx1"/>
                          </a:solidFill>
                          <a:latin typeface="Times New Roman" panose="02020603050405020304" pitchFamily="18" charset="0"/>
                          <a:cs typeface="Times New Roman" panose="02020603050405020304" pitchFamily="18" charset="0"/>
                        </a:rPr>
                        <a:t>В індивідуальній фінансовій звітності</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uk-UA" b="0" dirty="0">
                          <a:solidFill>
                            <a:schemeClr val="tx1"/>
                          </a:solidFill>
                        </a:rPr>
                        <a:t>У груповій фінансовій </a:t>
                      </a:r>
                      <a:r>
                        <a:rPr lang="uk-UA" b="0" dirty="0" err="1">
                          <a:solidFill>
                            <a:schemeClr val="tx1"/>
                          </a:solidFill>
                        </a:rPr>
                        <a:t>звітностіМК</a:t>
                      </a:r>
                      <a:endParaRPr lang="uk-UA"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69266328"/>
                  </a:ext>
                </a:extLst>
              </a:tr>
              <a:tr h="447300">
                <a:tc>
                  <a:txBody>
                    <a:bodyPr/>
                    <a:lstStyle/>
                    <a:p>
                      <a:r>
                        <a:rPr lang="uk-UA" dirty="0">
                          <a:latin typeface="Times New Roman" panose="02020603050405020304" pitchFamily="18" charset="0"/>
                          <a:cs typeface="Times New Roman" panose="02020603050405020304" pitchFamily="18" charset="0"/>
                        </a:rPr>
                        <a:t>МК визнає прибуток: 80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uk-UA" dirty="0">
                          <a:latin typeface="Times New Roman" panose="02020603050405020304" pitchFamily="18" charset="0"/>
                          <a:cs typeface="Times New Roman" panose="02020603050405020304" pitchFamily="18" charset="0"/>
                        </a:rPr>
                        <a:t>Прибуток: 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695665932"/>
                  </a:ext>
                </a:extLst>
              </a:tr>
              <a:tr h="447300">
                <a:tc>
                  <a:txBody>
                    <a:bodyPr/>
                    <a:lstStyle/>
                    <a:p>
                      <a:r>
                        <a:rPr lang="uk-UA" dirty="0">
                          <a:latin typeface="Times New Roman" panose="02020603050405020304" pitchFamily="18" charset="0"/>
                          <a:cs typeface="Times New Roman" panose="02020603050405020304" pitchFamily="18" charset="0"/>
                        </a:rPr>
                        <a:t>ДК визнає запаси: 400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uk-UA" dirty="0">
                          <a:latin typeface="Times New Roman" panose="02020603050405020304" pitchFamily="18" charset="0"/>
                          <a:cs typeface="Times New Roman" panose="02020603050405020304" pitchFamily="18" charset="0"/>
                        </a:rPr>
                        <a:t>Запаси: 320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653786045"/>
                  </a:ext>
                </a:extLst>
              </a:tr>
            </a:tbl>
          </a:graphicData>
        </a:graphic>
      </p:graphicFrame>
      <p:sp>
        <p:nvSpPr>
          <p:cNvPr id="4" name="Rectangle 2">
            <a:extLst>
              <a:ext uri="{FF2B5EF4-FFF2-40B4-BE49-F238E27FC236}">
                <a16:creationId xmlns:a16="http://schemas.microsoft.com/office/drawing/2014/main" xmlns="" id="{FE81AF1D-CE65-4403-9AEE-29E4353D7C9A}"/>
              </a:ext>
            </a:extLst>
          </p:cNvPr>
          <p:cNvSpPr>
            <a:spLocks noChangeArrowheads="1"/>
          </p:cNvSpPr>
          <p:nvPr/>
        </p:nvSpPr>
        <p:spPr bwMode="auto">
          <a:xfrm>
            <a:off x="1780431" y="4664564"/>
            <a:ext cx="5794150" cy="1072741"/>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7457" rIns="0" bIns="-17457"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Коригування на суму нереалізованого прибутку: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uk-UA" altLang="uk-UA"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b="0" i="0" u="none" strike="noStrike" cap="none" normalizeH="0" baseline="0" dirty="0" err="1">
                <a:ln>
                  <a:noFill/>
                </a:ln>
                <a:solidFill>
                  <a:srgbClr val="202124"/>
                </a:solidFill>
                <a:effectLst/>
                <a:latin typeface="Times New Roman" panose="02020603050405020304" pitchFamily="18" charset="0"/>
                <a:cs typeface="Times New Roman" panose="02020603050405020304" pitchFamily="18" charset="0"/>
              </a:rPr>
              <a:t>Дт</a:t>
            </a:r>
            <a:r>
              <a:rPr kumimoji="0" lang="uk-UA" altLang="uk-UA"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 Нерозподілений прибуток МК 80 (зменшує НРП групи)</a:t>
            </a: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b="0" i="0" u="none" strike="noStrike" cap="none" normalizeH="0" baseline="0" dirty="0" err="1">
                <a:ln>
                  <a:noFill/>
                </a:ln>
                <a:solidFill>
                  <a:srgbClr val="202124"/>
                </a:solidFill>
                <a:effectLst/>
                <a:latin typeface="Times New Roman" panose="02020603050405020304" pitchFamily="18" charset="0"/>
                <a:cs typeface="Times New Roman" panose="02020603050405020304" pitchFamily="18" charset="0"/>
              </a:rPr>
              <a:t>Кт</a:t>
            </a:r>
            <a:r>
              <a:rPr kumimoji="0" lang="uk-UA" altLang="uk-UA"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 Запаси (групи) 80</a:t>
            </a:r>
            <a:r>
              <a:rPr kumimoji="0" lang="uk-UA" altLang="uk-UA"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9468873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A030FD01-5A48-4192-B3D2-0439A2EF8ABD}"/>
              </a:ext>
            </a:extLst>
          </p:cNvPr>
          <p:cNvSpPr txBox="1"/>
          <p:nvPr/>
        </p:nvSpPr>
        <p:spPr>
          <a:xfrm>
            <a:off x="1023582" y="668740"/>
            <a:ext cx="7410734" cy="4258102"/>
          </a:xfrm>
          <a:prstGeom prst="rect">
            <a:avLst/>
          </a:prstGeom>
          <a:noFill/>
        </p:spPr>
        <p:txBody>
          <a:bodyPr wrap="square" rtlCol="0">
            <a:spAutoFit/>
          </a:bodyPr>
          <a:lstStyle/>
          <a:p>
            <a:endParaRPr lang="uk-UA" dirty="0"/>
          </a:p>
        </p:txBody>
      </p:sp>
      <p:sp>
        <p:nvSpPr>
          <p:cNvPr id="4" name="Rectangle 2">
            <a:extLst>
              <a:ext uri="{FF2B5EF4-FFF2-40B4-BE49-F238E27FC236}">
                <a16:creationId xmlns:a16="http://schemas.microsoft.com/office/drawing/2014/main" xmlns="" id="{BA419E91-B368-40C2-9516-5A99976011C9}"/>
              </a:ext>
            </a:extLst>
          </p:cNvPr>
          <p:cNvSpPr>
            <a:spLocks noChangeArrowheads="1"/>
          </p:cNvSpPr>
          <p:nvPr/>
        </p:nvSpPr>
        <p:spPr bwMode="auto">
          <a:xfrm>
            <a:off x="1733265" y="99228"/>
            <a:ext cx="7410735" cy="4981503"/>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7457" rIns="0" bIns="-17457"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800" b="1" i="0" u="none" strike="noStrike" cap="none" normalizeH="0" baseline="0" dirty="0">
                <a:ln>
                  <a:noFill/>
                </a:ln>
                <a:solidFill>
                  <a:schemeClr val="accent4">
                    <a:lumMod val="75000"/>
                  </a:schemeClr>
                </a:solidFill>
                <a:effectLst/>
                <a:latin typeface="Times New Roman" panose="02020603050405020304" pitchFamily="18" charset="0"/>
                <a:cs typeface="Times New Roman" panose="02020603050405020304" pitchFamily="18" charset="0"/>
              </a:rPr>
              <a:t>Регулюючі документи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uk-UA" altLang="uk-UA"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 - </a:t>
            </a:r>
            <a:r>
              <a:rPr kumimoji="0" lang="uk-UA" altLang="uk-UA" sz="2000" b="0" i="0" u="none" strike="noStrike" cap="none" normalizeH="0" baseline="0" dirty="0">
                <a:ln>
                  <a:noFill/>
                </a:ln>
                <a:solidFill>
                  <a:schemeClr val="tx1">
                    <a:lumMod val="95000"/>
                    <a:lumOff val="5000"/>
                  </a:schemeClr>
                </a:solidFill>
                <a:effectLst/>
                <a:latin typeface="Times New Roman" panose="02020603050405020304" pitchFamily="18" charset="0"/>
                <a:cs typeface="Times New Roman" panose="02020603050405020304" pitchFamily="18" charset="0"/>
              </a:rPr>
              <a:t>МСФЗ (IFRS) 3 «Об'єднання бізнесів»;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uk-UA" altLang="uk-UA" sz="2000" b="0" i="0" u="none" strike="noStrike" cap="none" normalizeH="0" baseline="0" dirty="0">
              <a:ln>
                <a:noFill/>
              </a:ln>
              <a:solidFill>
                <a:schemeClr val="tx1">
                  <a:lumMod val="95000"/>
                  <a:lumOff val="5000"/>
                </a:schemeClr>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000" b="0" i="0" u="none" strike="noStrike" cap="none" normalizeH="0" baseline="0" dirty="0">
                <a:ln>
                  <a:noFill/>
                </a:ln>
                <a:solidFill>
                  <a:schemeClr val="tx1">
                    <a:lumMod val="95000"/>
                    <a:lumOff val="5000"/>
                  </a:schemeClr>
                </a:solidFill>
                <a:effectLst/>
                <a:latin typeface="Times New Roman" panose="02020603050405020304" pitchFamily="18" charset="0"/>
                <a:cs typeface="Times New Roman" panose="02020603050405020304" pitchFamily="18" charset="0"/>
              </a:rPr>
              <a:t> - МСФЗ (IFRS) 10 «Консолідована фінансова звітність» - встановлює нове визначення контролю та містить керівництво як ідентифікувати чи існує контроль;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uk-UA" altLang="uk-UA" sz="2000" b="0" i="0" u="none" strike="noStrike" cap="none" normalizeH="0" baseline="0" dirty="0">
              <a:ln>
                <a:noFill/>
              </a:ln>
              <a:solidFill>
                <a:schemeClr val="tx1">
                  <a:lumMod val="95000"/>
                  <a:lumOff val="5000"/>
                </a:schemeClr>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000" b="0" i="0" u="none" strike="noStrike" cap="none" normalizeH="0" baseline="0" dirty="0">
                <a:ln>
                  <a:noFill/>
                </a:ln>
                <a:solidFill>
                  <a:schemeClr val="tx1">
                    <a:lumMod val="95000"/>
                    <a:lumOff val="5000"/>
                  </a:schemeClr>
                </a:solidFill>
                <a:effectLst/>
                <a:latin typeface="Times New Roman" panose="02020603050405020304" pitchFamily="18" charset="0"/>
                <a:cs typeface="Times New Roman" panose="02020603050405020304" pitchFamily="18" charset="0"/>
              </a:rPr>
              <a:t> - МСФЗ (IAS) 27 «Окрема фінансова звітність»;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uk-UA" altLang="uk-UA" sz="2000" b="0" i="0" u="none" strike="noStrike" cap="none" normalizeH="0" baseline="0" dirty="0">
              <a:ln>
                <a:noFill/>
              </a:ln>
              <a:solidFill>
                <a:schemeClr val="tx1">
                  <a:lumMod val="95000"/>
                  <a:lumOff val="5000"/>
                </a:schemeClr>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000" b="0" i="0" u="none" strike="noStrike" cap="none" normalizeH="0" baseline="0" dirty="0">
                <a:ln>
                  <a:noFill/>
                </a:ln>
                <a:solidFill>
                  <a:schemeClr val="tx1">
                    <a:lumMod val="95000"/>
                    <a:lumOff val="5000"/>
                  </a:schemeClr>
                </a:solidFill>
                <a:effectLst/>
                <a:latin typeface="Times New Roman" panose="02020603050405020304" pitchFamily="18" charset="0"/>
                <a:cs typeface="Times New Roman" panose="02020603050405020304" pitchFamily="18" charset="0"/>
              </a:rPr>
              <a:t> - МСФЗ (IFRS) 12 «Розкриття інформації про частки участі в інших компаніях»;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uk-UA" altLang="uk-UA" sz="2000" b="0" i="0" u="none" strike="noStrike" cap="none" normalizeH="0" baseline="0" dirty="0">
              <a:ln>
                <a:noFill/>
              </a:ln>
              <a:solidFill>
                <a:schemeClr val="tx1">
                  <a:lumMod val="95000"/>
                  <a:lumOff val="5000"/>
                </a:schemeClr>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000" b="0" i="0" u="none" strike="noStrike" cap="none" normalizeH="0" baseline="0" dirty="0">
                <a:ln>
                  <a:noFill/>
                </a:ln>
                <a:solidFill>
                  <a:schemeClr val="tx1">
                    <a:lumMod val="95000"/>
                    <a:lumOff val="5000"/>
                  </a:schemeClr>
                </a:solidFill>
                <a:effectLst/>
                <a:latin typeface="Times New Roman" panose="02020603050405020304" pitchFamily="18" charset="0"/>
                <a:cs typeface="Times New Roman" panose="02020603050405020304" pitchFamily="18" charset="0"/>
              </a:rPr>
              <a:t> - МСФЗ (IAS) 38 «Нематеріальні активи»; </a:t>
            </a:r>
            <a:endParaRPr kumimoji="0" lang="en-US" altLang="uk-UA" sz="2000" b="0" i="0" u="none" strike="noStrike" cap="none" normalizeH="0" baseline="0" dirty="0" smtClean="0">
              <a:ln>
                <a:noFill/>
              </a:ln>
              <a:solidFill>
                <a:schemeClr val="tx1">
                  <a:lumMod val="95000"/>
                  <a:lumOff val="5000"/>
                </a:schemeClr>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uk-UA" sz="2000" dirty="0">
              <a:solidFill>
                <a:schemeClr val="tx1">
                  <a:lumMod val="95000"/>
                  <a:lumOff val="5000"/>
                </a:schemeClr>
              </a:solidFill>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uk-UA" sz="2000" b="0" i="0" u="none" strike="noStrike" cap="none" normalizeH="0" baseline="0" dirty="0" smtClean="0">
                <a:ln>
                  <a:noFill/>
                </a:ln>
                <a:solidFill>
                  <a:schemeClr val="tx1">
                    <a:lumMod val="95000"/>
                    <a:lumOff val="5000"/>
                  </a:schemeClr>
                </a:solidFill>
                <a:effectLst/>
                <a:latin typeface="Times New Roman" panose="02020603050405020304" pitchFamily="18" charset="0"/>
                <a:cs typeface="Times New Roman" panose="02020603050405020304" pitchFamily="18" charset="0"/>
              </a:rPr>
              <a:t>- </a:t>
            </a:r>
            <a:r>
              <a:rPr kumimoji="0" lang="uk-UA" altLang="uk-UA" sz="2000" b="0" i="0" u="none" strike="noStrike" cap="none" normalizeH="0" baseline="0" dirty="0" smtClean="0">
                <a:ln>
                  <a:noFill/>
                </a:ln>
                <a:solidFill>
                  <a:schemeClr val="tx1">
                    <a:lumMod val="95000"/>
                    <a:lumOff val="5000"/>
                  </a:schemeClr>
                </a:solidFill>
                <a:effectLst/>
                <a:latin typeface="Times New Roman" panose="02020603050405020304" pitchFamily="18" charset="0"/>
                <a:cs typeface="Times New Roman" panose="02020603050405020304" pitchFamily="18" charset="0"/>
              </a:rPr>
              <a:t>МСФЗ </a:t>
            </a:r>
            <a:r>
              <a:rPr kumimoji="0" lang="uk-UA" altLang="uk-UA" sz="2000" b="0" i="0" u="none" strike="noStrike" cap="none" normalizeH="0" baseline="0" dirty="0">
                <a:ln>
                  <a:noFill/>
                </a:ln>
                <a:solidFill>
                  <a:schemeClr val="tx1">
                    <a:lumMod val="95000"/>
                    <a:lumOff val="5000"/>
                  </a:schemeClr>
                </a:solidFill>
                <a:effectLst/>
                <a:latin typeface="Times New Roman" panose="02020603050405020304" pitchFamily="18" charset="0"/>
                <a:cs typeface="Times New Roman" panose="02020603050405020304" pitchFamily="18" charset="0"/>
              </a:rPr>
              <a:t>(IAS) 36 «Знецінення активів». </a:t>
            </a:r>
          </a:p>
        </p:txBody>
      </p:sp>
    </p:spTree>
    <p:extLst>
      <p:ext uri="{BB962C8B-B14F-4D97-AF65-F5344CB8AC3E}">
        <p14:creationId xmlns:p14="http://schemas.microsoft.com/office/powerpoint/2010/main" val="328723293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
            <a:extLst>
              <a:ext uri="{FF2B5EF4-FFF2-40B4-BE49-F238E27FC236}">
                <a16:creationId xmlns:a16="http://schemas.microsoft.com/office/drawing/2014/main" xmlns="" id="{1541B50E-53AD-4407-8706-F58E3E0164C2}"/>
              </a:ext>
            </a:extLst>
          </p:cNvPr>
          <p:cNvSpPr>
            <a:spLocks noChangeArrowheads="1"/>
          </p:cNvSpPr>
          <p:nvPr/>
        </p:nvSpPr>
        <p:spPr bwMode="auto">
          <a:xfrm>
            <a:off x="0" y="140268"/>
            <a:ext cx="8623495" cy="3073288"/>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7457" rIns="0" bIns="-17457"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400" b="1" i="0" u="none" strike="noStrike" cap="none" normalizeH="0" baseline="0" dirty="0">
                <a:ln>
                  <a:noFill/>
                </a:ln>
                <a:solidFill>
                  <a:schemeClr val="accent4">
                    <a:lumMod val="75000"/>
                  </a:schemeClr>
                </a:solidFill>
                <a:effectLst/>
                <a:latin typeface="Times New Roman" panose="02020603050405020304" pitchFamily="18" charset="0"/>
                <a:cs typeface="Times New Roman" panose="02020603050405020304" pitchFamily="18" charset="0"/>
              </a:rPr>
              <a:t>Продаж основних засобів усередині групи </a:t>
            </a:r>
          </a:p>
          <a:p>
            <a:pPr marL="0" marR="0" lvl="0" indent="0" algn="l" defTabSz="914400" rtl="0" eaLnBrk="0" fontAlgn="base" latinLnBrk="0" hangingPunct="0">
              <a:lnSpc>
                <a:spcPct val="100000"/>
              </a:lnSpc>
              <a:spcBef>
                <a:spcPct val="0"/>
              </a:spcBef>
              <a:spcAft>
                <a:spcPct val="0"/>
              </a:spcAft>
              <a:buClrTx/>
              <a:buSzTx/>
              <a:buFontTx/>
              <a:buNone/>
              <a:tabLst/>
            </a:pPr>
            <a:endParaRPr lang="uk-UA" altLang="uk-UA" sz="1600" dirty="0">
              <a:solidFill>
                <a:srgbClr val="202124"/>
              </a:solidFill>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Материнська компанія має 80% звичайних акцій дочірньої компанії. Звітна дата групи 31 серпня 2018 року. Материнська компанія продала об'єкт  основних засобів дочірньої компанії 1 березня 2017 за 75,000, коли його </a:t>
            </a:r>
            <a:r>
              <a:rPr lang="uk-UA" altLang="uk-UA" dirty="0">
                <a:solidFill>
                  <a:srgbClr val="202124"/>
                </a:solidFill>
                <a:latin typeface="Times New Roman" panose="02020603050405020304" pitchFamily="18" charset="0"/>
                <a:cs typeface="Times New Roman" panose="02020603050405020304" pitchFamily="18" charset="0"/>
              </a:rPr>
              <a:t>б</a:t>
            </a:r>
            <a:r>
              <a:rPr kumimoji="0" lang="uk-UA" altLang="uk-UA"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алансова вартість була 60,000. Залишився термін експлуатації об'єкта основних засобів на дату продажу становив 2,5 роки. Група застосовує метод лінійної амортизації всім об'єктів основних засобів.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uk-UA" altLang="uk-UA"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Прибуток від вибуття об'єкта основних засобів: 75,000 - 60,000 = 15,000 Сума </a:t>
            </a: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підвищеної амортизації: (75,000 - 60,000) х 1,5 / 2,5 = 9,000 Коригування з </a:t>
            </a: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метою підготовки Консолідованої фінансової звітності:</a:t>
            </a:r>
            <a:r>
              <a:rPr kumimoji="0" lang="uk-UA" altLang="uk-UA"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p>
        </p:txBody>
      </p:sp>
      <p:sp>
        <p:nvSpPr>
          <p:cNvPr id="4" name="Rectangle 2">
            <a:extLst>
              <a:ext uri="{FF2B5EF4-FFF2-40B4-BE49-F238E27FC236}">
                <a16:creationId xmlns:a16="http://schemas.microsoft.com/office/drawing/2014/main" xmlns="" id="{6F09E41F-CA1A-4E22-A394-66A3BC44D2BD}"/>
              </a:ext>
            </a:extLst>
          </p:cNvPr>
          <p:cNvSpPr>
            <a:spLocks noChangeArrowheads="1"/>
          </p:cNvSpPr>
          <p:nvPr/>
        </p:nvSpPr>
        <p:spPr bwMode="auto">
          <a:xfrm>
            <a:off x="0" y="3292269"/>
            <a:ext cx="8623494" cy="3565731"/>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7457" rIns="0" bIns="-17457"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Материнська компанія продає основні засоби дочірньої компанії: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uk-UA" altLang="uk-UA"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b="0" i="0" u="none" strike="noStrike" cap="none" normalizeH="0" baseline="0" dirty="0" err="1">
                <a:ln>
                  <a:noFill/>
                </a:ln>
                <a:solidFill>
                  <a:srgbClr val="202124"/>
                </a:solidFill>
                <a:effectLst/>
                <a:latin typeface="Times New Roman" panose="02020603050405020304" pitchFamily="18" charset="0"/>
                <a:cs typeface="Times New Roman" panose="02020603050405020304" pitchFamily="18" charset="0"/>
              </a:rPr>
              <a:t>Дт</a:t>
            </a:r>
            <a:r>
              <a:rPr kumimoji="0" lang="uk-UA" altLang="uk-UA"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 Нерозподілений прибуток МК 15,000 (зменшує НРП групи) </a:t>
            </a:r>
          </a:p>
          <a:p>
            <a:pPr marL="0" marR="0" lvl="0" indent="0" algn="l" defTabSz="914400" rtl="0" eaLnBrk="0" fontAlgn="base" latinLnBrk="0" hangingPunct="0">
              <a:lnSpc>
                <a:spcPct val="100000"/>
              </a:lnSpc>
              <a:spcBef>
                <a:spcPct val="0"/>
              </a:spcBef>
              <a:spcAft>
                <a:spcPct val="0"/>
              </a:spcAft>
              <a:buClrTx/>
              <a:buSzTx/>
              <a:buFontTx/>
              <a:buNone/>
              <a:tabLst/>
            </a:pPr>
            <a:r>
              <a:rPr lang="uk-UA" altLang="uk-UA" dirty="0">
                <a:solidFill>
                  <a:srgbClr val="202124"/>
                </a:solidFill>
                <a:latin typeface="Times New Roman" panose="02020603050405020304" pitchFamily="18" charset="0"/>
                <a:cs typeface="Times New Roman" panose="02020603050405020304" pitchFamily="18" charset="0"/>
              </a:rPr>
              <a:t> </a:t>
            </a:r>
            <a:r>
              <a:rPr kumimoji="0" lang="uk-UA" altLang="uk-UA" b="0" i="0" u="none" strike="noStrike" cap="none" normalizeH="0" baseline="0" dirty="0" err="1">
                <a:ln>
                  <a:noFill/>
                </a:ln>
                <a:solidFill>
                  <a:srgbClr val="202124"/>
                </a:solidFill>
                <a:effectLst/>
                <a:latin typeface="Times New Roman" panose="02020603050405020304" pitchFamily="18" charset="0"/>
                <a:cs typeface="Times New Roman" panose="02020603050405020304" pitchFamily="18" charset="0"/>
              </a:rPr>
              <a:t>Кт</a:t>
            </a:r>
            <a:r>
              <a:rPr kumimoji="0" lang="uk-UA" altLang="uk-UA"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 Основні засоби 15,000 </a:t>
            </a: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b="0" i="0" u="none" strike="noStrike" cap="none" normalizeH="0" baseline="0" dirty="0" err="1">
                <a:ln>
                  <a:noFill/>
                </a:ln>
                <a:solidFill>
                  <a:srgbClr val="202124"/>
                </a:solidFill>
                <a:effectLst/>
                <a:latin typeface="Times New Roman" panose="02020603050405020304" pitchFamily="18" charset="0"/>
                <a:cs typeface="Times New Roman" panose="02020603050405020304" pitchFamily="18" charset="0"/>
              </a:rPr>
              <a:t>Дт</a:t>
            </a:r>
            <a:r>
              <a:rPr kumimoji="0" lang="uk-UA" altLang="uk-UA"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 Основні засоби 9,000</a:t>
            </a: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 </a:t>
            </a:r>
            <a:r>
              <a:rPr kumimoji="0" lang="uk-UA" altLang="uk-UA" b="0" i="0" u="none" strike="noStrike" cap="none" normalizeH="0" baseline="0" dirty="0" err="1">
                <a:ln>
                  <a:noFill/>
                </a:ln>
                <a:solidFill>
                  <a:srgbClr val="202124"/>
                </a:solidFill>
                <a:effectLst/>
                <a:latin typeface="Times New Roman" panose="02020603050405020304" pitchFamily="18" charset="0"/>
                <a:cs typeface="Times New Roman" panose="02020603050405020304" pitchFamily="18" charset="0"/>
              </a:rPr>
              <a:t>Кт</a:t>
            </a:r>
            <a:r>
              <a:rPr kumimoji="0" lang="uk-UA" altLang="uk-UA"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 Амортизація нарахована дочірньої компанії 9,000 (збільшує ЧА ДК) </a:t>
            </a:r>
          </a:p>
          <a:p>
            <a:pPr marL="0" marR="0" lvl="0" indent="0" algn="l" defTabSz="914400" rtl="0" eaLnBrk="0" fontAlgn="base" latinLnBrk="0" hangingPunct="0">
              <a:lnSpc>
                <a:spcPct val="100000"/>
              </a:lnSpc>
              <a:spcBef>
                <a:spcPct val="0"/>
              </a:spcBef>
              <a:spcAft>
                <a:spcPct val="0"/>
              </a:spcAft>
              <a:buClrTx/>
              <a:buSzTx/>
              <a:buFontTx/>
              <a:buNone/>
              <a:tabLst/>
            </a:pPr>
            <a:endParaRPr lang="uk-UA" altLang="uk-UA" dirty="0">
              <a:solidFill>
                <a:srgbClr val="202124"/>
              </a:solidFill>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Дочірня компанія продає основні засоби материнської компанії: </a:t>
            </a: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b="0" i="0" u="none" strike="noStrike" cap="none" normalizeH="0" baseline="0" dirty="0" err="1">
                <a:ln>
                  <a:noFill/>
                </a:ln>
                <a:solidFill>
                  <a:srgbClr val="202124"/>
                </a:solidFill>
                <a:effectLst/>
                <a:latin typeface="Times New Roman" panose="02020603050405020304" pitchFamily="18" charset="0"/>
                <a:cs typeface="Times New Roman" panose="02020603050405020304" pitchFamily="18" charset="0"/>
              </a:rPr>
              <a:t>Дт</a:t>
            </a:r>
            <a:r>
              <a:rPr kumimoji="0" lang="uk-UA" altLang="uk-UA"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 Основні засоби 9,000</a:t>
            </a:r>
          </a:p>
          <a:p>
            <a:pPr marL="0" marR="0" lvl="0" indent="0" algn="l" defTabSz="914400" rtl="0" eaLnBrk="0" fontAlgn="base" latinLnBrk="0" hangingPunct="0">
              <a:lnSpc>
                <a:spcPct val="100000"/>
              </a:lnSpc>
              <a:spcBef>
                <a:spcPct val="0"/>
              </a:spcBef>
              <a:spcAft>
                <a:spcPct val="0"/>
              </a:spcAft>
              <a:buClrTx/>
              <a:buSzTx/>
              <a:buFontTx/>
              <a:buNone/>
              <a:tabLst/>
            </a:pPr>
            <a:r>
              <a:rPr lang="uk-UA" altLang="uk-UA" dirty="0">
                <a:solidFill>
                  <a:srgbClr val="202124"/>
                </a:solidFill>
                <a:latin typeface="Times New Roman" panose="02020603050405020304" pitchFamily="18" charset="0"/>
                <a:cs typeface="Times New Roman" panose="02020603050405020304" pitchFamily="18" charset="0"/>
              </a:rPr>
              <a:t> </a:t>
            </a:r>
            <a:r>
              <a:rPr kumimoji="0" lang="uk-UA" altLang="uk-UA"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 </a:t>
            </a:r>
            <a:r>
              <a:rPr kumimoji="0" lang="uk-UA" altLang="uk-UA" b="0" i="0" u="none" strike="noStrike" cap="none" normalizeH="0" baseline="0" dirty="0" err="1">
                <a:ln>
                  <a:noFill/>
                </a:ln>
                <a:solidFill>
                  <a:srgbClr val="202124"/>
                </a:solidFill>
                <a:effectLst/>
                <a:latin typeface="Times New Roman" panose="02020603050405020304" pitchFamily="18" charset="0"/>
                <a:cs typeface="Times New Roman" panose="02020603050405020304" pitchFamily="18" charset="0"/>
              </a:rPr>
              <a:t>Кт</a:t>
            </a:r>
            <a:r>
              <a:rPr kumimoji="0" lang="uk-UA" altLang="uk-UA"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 Амортизація нарахована материнською компанією 9,000 (Збільшує НРП групи) </a:t>
            </a: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b="0" i="0" u="none" strike="noStrike" cap="none" normalizeH="0" baseline="0" dirty="0" err="1">
                <a:ln>
                  <a:noFill/>
                </a:ln>
                <a:solidFill>
                  <a:srgbClr val="202124"/>
                </a:solidFill>
                <a:effectLst/>
                <a:latin typeface="Times New Roman" panose="02020603050405020304" pitchFamily="18" charset="0"/>
                <a:cs typeface="Times New Roman" panose="02020603050405020304" pitchFamily="18" charset="0"/>
              </a:rPr>
              <a:t>Дт</a:t>
            </a:r>
            <a:r>
              <a:rPr kumimoji="0" lang="uk-UA" altLang="uk-UA"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 Нерозподілений прибуток</a:t>
            </a: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 ДК 15,000 (зменшує ЧА ДК) </a:t>
            </a:r>
          </a:p>
          <a:p>
            <a:pPr marL="0" marR="0" lvl="0" indent="0" algn="l" defTabSz="914400" rtl="0" eaLnBrk="0" fontAlgn="base" latinLnBrk="0" hangingPunct="0">
              <a:lnSpc>
                <a:spcPct val="100000"/>
              </a:lnSpc>
              <a:spcBef>
                <a:spcPct val="0"/>
              </a:spcBef>
              <a:spcAft>
                <a:spcPct val="0"/>
              </a:spcAft>
              <a:buClrTx/>
              <a:buSzTx/>
              <a:buFontTx/>
              <a:buNone/>
              <a:tabLst/>
            </a:pPr>
            <a:r>
              <a:rPr lang="uk-UA" altLang="uk-UA" dirty="0">
                <a:solidFill>
                  <a:srgbClr val="202124"/>
                </a:solidFill>
                <a:latin typeface="Times New Roman" panose="02020603050405020304" pitchFamily="18" charset="0"/>
                <a:cs typeface="Times New Roman" panose="02020603050405020304" pitchFamily="18" charset="0"/>
              </a:rPr>
              <a:t> </a:t>
            </a:r>
            <a:r>
              <a:rPr kumimoji="0" lang="uk-UA" altLang="uk-UA" b="0" i="0" u="none" strike="noStrike" cap="none" normalizeH="0" baseline="0" dirty="0" err="1">
                <a:ln>
                  <a:noFill/>
                </a:ln>
                <a:solidFill>
                  <a:srgbClr val="202124"/>
                </a:solidFill>
                <a:effectLst/>
                <a:latin typeface="Times New Roman" panose="02020603050405020304" pitchFamily="18" charset="0"/>
                <a:cs typeface="Times New Roman" panose="02020603050405020304" pitchFamily="18" charset="0"/>
              </a:rPr>
              <a:t>Кт</a:t>
            </a:r>
            <a:r>
              <a:rPr kumimoji="0" lang="uk-UA" altLang="uk-UA"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 Основні засоби 15,000</a:t>
            </a:r>
            <a:r>
              <a:rPr kumimoji="0" lang="uk-UA" altLang="uk-UA"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96985179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747CA9B3-E901-4488-A509-C3EF0A8FA229}"/>
              </a:ext>
            </a:extLst>
          </p:cNvPr>
          <p:cNvSpPr>
            <a:spLocks noChangeArrowheads="1"/>
          </p:cNvSpPr>
          <p:nvPr/>
        </p:nvSpPr>
        <p:spPr bwMode="auto">
          <a:xfrm>
            <a:off x="154745" y="47935"/>
            <a:ext cx="8736037" cy="3381065"/>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7457" rIns="0" bIns="-17457"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400" b="1" i="0" u="none" strike="noStrike" cap="none" normalizeH="0" baseline="0" dirty="0">
                <a:ln>
                  <a:noFill/>
                </a:ln>
                <a:solidFill>
                  <a:schemeClr val="accent4">
                    <a:lumMod val="75000"/>
                  </a:schemeClr>
                </a:solidFill>
                <a:effectLst/>
                <a:latin typeface="Times New Roman" panose="02020603050405020304" pitchFamily="18" charset="0"/>
                <a:cs typeface="Times New Roman" panose="02020603050405020304" pitchFamily="18" charset="0"/>
              </a:rPr>
              <a:t>Ілюстрація 2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uk-UA" altLang="uk-UA"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endParaRPr>
          </a:p>
          <a:p>
            <a:pPr marR="0" lvl="0" algn="l" defTabSz="914400" rtl="0" eaLnBrk="0" fontAlgn="base" latinLnBrk="0" hangingPunct="0">
              <a:lnSpc>
                <a:spcPct val="100000"/>
              </a:lnSpc>
              <a:spcBef>
                <a:spcPct val="0"/>
              </a:spcBef>
              <a:spcAft>
                <a:spcPct val="0"/>
              </a:spcAft>
              <a:buClrTx/>
              <a:buSzTx/>
              <a:tabLst/>
            </a:pPr>
            <a:r>
              <a:rPr kumimoji="0" lang="uk-UA" altLang="uk-UA" sz="20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1.1 січня 2017 року компанія МК придбала 70% звичайних акцій компанії ДК. На дату придбання нерозподілений прибуток ДК становила 500 000.  На дату придбання балансова вартість чистих активів компанії ДК відповідала їхній справедливій вартості, за винятком земельної ділянки Його балансова вартість становила 100,000, а справедлива ціна – 120,000. </a:t>
            </a:r>
          </a:p>
          <a:p>
            <a:pPr marR="0" lvl="0" algn="l" defTabSz="914400" rtl="0" eaLnBrk="0" fontAlgn="base" latinLnBrk="0" hangingPunct="0">
              <a:lnSpc>
                <a:spcPct val="100000"/>
              </a:lnSpc>
              <a:spcBef>
                <a:spcPct val="0"/>
              </a:spcBef>
              <a:spcAft>
                <a:spcPct val="0"/>
              </a:spcAft>
              <a:buClrTx/>
              <a:buSzTx/>
              <a:tabLst/>
            </a:pPr>
            <a:endParaRPr lang="uk-UA" altLang="uk-UA" sz="2000" dirty="0">
              <a:solidFill>
                <a:srgbClr val="202124"/>
              </a:solidFill>
              <a:latin typeface="Times New Roman" panose="02020603050405020304" pitchFamily="18" charset="0"/>
              <a:cs typeface="Times New Roman" panose="02020603050405020304" pitchFamily="18" charset="0"/>
            </a:endParaRPr>
          </a:p>
          <a:p>
            <a:pPr marR="0" lvl="0" algn="l" defTabSz="914400" rtl="0" eaLnBrk="0" fontAlgn="base" latinLnBrk="0" hangingPunct="0">
              <a:lnSpc>
                <a:spcPct val="100000"/>
              </a:lnSpc>
              <a:spcBef>
                <a:spcPct val="0"/>
              </a:spcBef>
              <a:spcAft>
                <a:spcPct val="0"/>
              </a:spcAft>
              <a:buClrTx/>
              <a:buSzTx/>
              <a:tabLst/>
            </a:pPr>
            <a:r>
              <a:rPr kumimoji="0" lang="uk-UA" altLang="uk-UA" sz="20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2. Протягом звітного періоду компанія МК продала компанії ДК товари на </a:t>
            </a:r>
          </a:p>
          <a:p>
            <a:pPr marR="0" lvl="0" algn="l" defTabSz="914400" rtl="0" eaLnBrk="0" fontAlgn="base" latinLnBrk="0" hangingPunct="0">
              <a:lnSpc>
                <a:spcPct val="100000"/>
              </a:lnSpc>
              <a:spcBef>
                <a:spcPct val="0"/>
              </a:spcBef>
              <a:spcAft>
                <a:spcPct val="0"/>
              </a:spcAft>
              <a:buClrTx/>
              <a:buSzTx/>
              <a:tabLst/>
            </a:pPr>
            <a:r>
              <a:rPr kumimoji="0" lang="uk-UA" altLang="uk-UA" sz="20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загальну вартість 40,000. Сума націнки становила 20%.</a:t>
            </a:r>
          </a:p>
          <a:p>
            <a:pPr marR="0" lvl="0" algn="l" defTabSz="914400" rtl="0" eaLnBrk="0" fontAlgn="base" latinLnBrk="0" hangingPunct="0">
              <a:lnSpc>
                <a:spcPct val="100000"/>
              </a:lnSpc>
              <a:spcBef>
                <a:spcPct val="0"/>
              </a:spcBef>
              <a:spcAft>
                <a:spcPct val="0"/>
              </a:spcAft>
              <a:buClrTx/>
              <a:buSzTx/>
              <a:tabLst/>
            </a:pPr>
            <a:r>
              <a:rPr kumimoji="0" lang="uk-UA" altLang="uk-UA"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p>
        </p:txBody>
      </p:sp>
      <p:sp>
        <p:nvSpPr>
          <p:cNvPr id="3" name="Rectangle 2">
            <a:extLst>
              <a:ext uri="{FF2B5EF4-FFF2-40B4-BE49-F238E27FC236}">
                <a16:creationId xmlns:a16="http://schemas.microsoft.com/office/drawing/2014/main" xmlns="" id="{D05AA0AE-BA75-4333-99DC-D74C28B98237}"/>
              </a:ext>
            </a:extLst>
          </p:cNvPr>
          <p:cNvSpPr>
            <a:spLocks noChangeArrowheads="1"/>
          </p:cNvSpPr>
          <p:nvPr/>
        </p:nvSpPr>
        <p:spPr bwMode="auto">
          <a:xfrm>
            <a:off x="154745" y="3429000"/>
            <a:ext cx="8736037" cy="2119181"/>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7457" rIns="0" bIns="-17457"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0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3. На звітну дату 45% товарів залишилися складі ДК.</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uk-UA" altLang="uk-UA" sz="20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0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4. На звітну дату баланс компанії МК включає дебіторську заборгованість, а</a:t>
            </a: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0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 баланс компанії ДК – кредиторську заборгованість у сумі 6,000.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uk-UA" altLang="uk-UA" sz="20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0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5. Компанія МК з політики оцінює частку неконтролюючих акціонерів за </a:t>
            </a: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0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справедливою вартістю, яка на дату придбання становила 250 000.</a:t>
            </a:r>
            <a:r>
              <a:rPr kumimoji="0" lang="uk-UA" altLang="uk-UA"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03830907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xmlns="" id="{06802726-9B59-44EC-9F89-9328630FA5CE}"/>
              </a:ext>
            </a:extLst>
          </p:cNvPr>
          <p:cNvSpPr>
            <a:spLocks noChangeArrowheads="1"/>
          </p:cNvSpPr>
          <p:nvPr/>
        </p:nvSpPr>
        <p:spPr bwMode="auto">
          <a:xfrm>
            <a:off x="112540" y="116372"/>
            <a:ext cx="7037119" cy="1072741"/>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7457" rIns="0" bIns="-17457"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400" b="1" i="0" u="none" strike="noStrike" cap="none" normalizeH="0" baseline="0" dirty="0">
                <a:ln>
                  <a:noFill/>
                </a:ln>
                <a:solidFill>
                  <a:schemeClr val="accent4">
                    <a:lumMod val="75000"/>
                  </a:schemeClr>
                </a:solidFill>
                <a:effectLst/>
                <a:latin typeface="Times New Roman" panose="02020603050405020304" pitchFamily="18" charset="0"/>
                <a:cs typeface="Times New Roman" panose="02020603050405020304" pitchFamily="18" charset="0"/>
              </a:rPr>
              <a:t>Ілюстрація 2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uk-UA" altLang="uk-UA" sz="24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4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Звіти про фінансове становище станом на 31.12.2019</a:t>
            </a:r>
            <a:r>
              <a:rPr kumimoji="0" lang="uk-UA" altLang="uk-UA"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p>
        </p:txBody>
      </p:sp>
      <p:graphicFrame>
        <p:nvGraphicFramePr>
          <p:cNvPr id="8" name="Таблиця 8">
            <a:extLst>
              <a:ext uri="{FF2B5EF4-FFF2-40B4-BE49-F238E27FC236}">
                <a16:creationId xmlns:a16="http://schemas.microsoft.com/office/drawing/2014/main" xmlns="" id="{A785B47A-753C-4294-95F6-C241319278CC}"/>
              </a:ext>
            </a:extLst>
          </p:cNvPr>
          <p:cNvGraphicFramePr>
            <a:graphicFrameLocks noGrp="1"/>
          </p:cNvGraphicFramePr>
          <p:nvPr>
            <p:extLst>
              <p:ext uri="{D42A27DB-BD31-4B8C-83A1-F6EECF244321}">
                <p14:modId xmlns:p14="http://schemas.microsoft.com/office/powerpoint/2010/main" val="3569230784"/>
              </p:ext>
            </p:extLst>
          </p:nvPr>
        </p:nvGraphicFramePr>
        <p:xfrm>
          <a:off x="0" y="1393483"/>
          <a:ext cx="8609430" cy="4434840"/>
        </p:xfrm>
        <a:graphic>
          <a:graphicData uri="http://schemas.openxmlformats.org/drawingml/2006/table">
            <a:tbl>
              <a:tblPr firstRow="1" bandRow="1">
                <a:tableStyleId>{5C22544A-7EE6-4342-B048-85BDC9FD1C3A}</a:tableStyleId>
              </a:tblPr>
              <a:tblGrid>
                <a:gridCol w="4965897">
                  <a:extLst>
                    <a:ext uri="{9D8B030D-6E8A-4147-A177-3AD203B41FA5}">
                      <a16:colId xmlns:a16="http://schemas.microsoft.com/office/drawing/2014/main" xmlns="" val="1747175641"/>
                    </a:ext>
                  </a:extLst>
                </a:gridCol>
                <a:gridCol w="1758461">
                  <a:extLst>
                    <a:ext uri="{9D8B030D-6E8A-4147-A177-3AD203B41FA5}">
                      <a16:colId xmlns:a16="http://schemas.microsoft.com/office/drawing/2014/main" xmlns="" val="333492085"/>
                    </a:ext>
                  </a:extLst>
                </a:gridCol>
                <a:gridCol w="1885072">
                  <a:extLst>
                    <a:ext uri="{9D8B030D-6E8A-4147-A177-3AD203B41FA5}">
                      <a16:colId xmlns:a16="http://schemas.microsoft.com/office/drawing/2014/main" xmlns="" val="1918356921"/>
                    </a:ext>
                  </a:extLst>
                </a:gridCol>
              </a:tblGrid>
              <a:tr h="0">
                <a:tc>
                  <a:txBody>
                    <a:bodyPr/>
                    <a:lstStyle/>
                    <a:p>
                      <a:endParaRPr lang="uk-UA"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uk-UA" sz="1800" b="0" dirty="0">
                          <a:solidFill>
                            <a:schemeClr val="tx1"/>
                          </a:solidFill>
                          <a:latin typeface="Times New Roman" panose="02020603050405020304" pitchFamily="18" charset="0"/>
                          <a:cs typeface="Times New Roman" panose="02020603050405020304" pitchFamily="18" charset="0"/>
                        </a:rPr>
                        <a:t>МК $000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uk-UA" sz="1800" b="0" dirty="0">
                          <a:solidFill>
                            <a:schemeClr val="tx1"/>
                          </a:solidFill>
                          <a:latin typeface="Times New Roman" panose="02020603050405020304" pitchFamily="18" charset="0"/>
                          <a:cs typeface="Times New Roman" panose="02020603050405020304" pitchFamily="18" charset="0"/>
                        </a:rPr>
                        <a:t>ДК $000</a:t>
                      </a:r>
                      <a:endParaRPr lang="uk-UA" sz="1800" b="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822967556"/>
                  </a:ext>
                </a:extLst>
              </a:tr>
              <a:tr h="332545">
                <a:tc>
                  <a:txBody>
                    <a:bodyPr/>
                    <a:lstStyle/>
                    <a:p>
                      <a:r>
                        <a:rPr lang="uk-UA" dirty="0">
                          <a:latin typeface="Times New Roman" panose="02020603050405020304" pitchFamily="18" charset="0"/>
                          <a:cs typeface="Times New Roman" panose="02020603050405020304" pitchFamily="18" charset="0"/>
                        </a:rPr>
                        <a:t>Довгострокові активи</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uk-UA" sz="1800" b="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uk-UA" sz="1800" b="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472625649"/>
                  </a:ext>
                </a:extLst>
              </a:tr>
              <a:tr h="370840">
                <a:tc>
                  <a:txBody>
                    <a:bodyPr/>
                    <a:lstStyle/>
                    <a:p>
                      <a:r>
                        <a:rPr lang="uk-UA" dirty="0">
                          <a:latin typeface="Times New Roman" panose="02020603050405020304" pitchFamily="18" charset="0"/>
                          <a:cs typeface="Times New Roman" panose="02020603050405020304" pitchFamily="18" charset="0"/>
                        </a:rPr>
                        <a:t>Основні засобі</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uk-UA" dirty="0">
                          <a:latin typeface="Times New Roman" panose="02020603050405020304" pitchFamily="18" charset="0"/>
                          <a:cs typeface="Times New Roman" panose="02020603050405020304" pitchFamily="18" charset="0"/>
                        </a:rPr>
                        <a:t>1,000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uk-UA" dirty="0">
                          <a:latin typeface="Times New Roman" panose="02020603050405020304" pitchFamily="18" charset="0"/>
                          <a:cs typeface="Times New Roman" panose="02020603050405020304" pitchFamily="18" charset="0"/>
                        </a:rPr>
                        <a:t>400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43057072"/>
                  </a:ext>
                </a:extLst>
              </a:tr>
              <a:tr h="370840">
                <a:tc>
                  <a:txBody>
                    <a:bodyPr/>
                    <a:lstStyle/>
                    <a:p>
                      <a:r>
                        <a:rPr lang="uk-UA" dirty="0">
                          <a:latin typeface="Times New Roman" panose="02020603050405020304" pitchFamily="18" charset="0"/>
                          <a:cs typeface="Times New Roman" panose="02020603050405020304" pitchFamily="18" charset="0"/>
                        </a:rPr>
                        <a:t>Інвестиції в ДК</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uk-UA" dirty="0">
                          <a:latin typeface="Times New Roman" panose="02020603050405020304" pitchFamily="18" charset="0"/>
                          <a:cs typeface="Times New Roman" panose="02020603050405020304" pitchFamily="18" charset="0"/>
                        </a:rPr>
                        <a:t>600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uk-UA"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663021951"/>
                  </a:ext>
                </a:extLst>
              </a:tr>
              <a:tr h="370840">
                <a:tc>
                  <a:txBody>
                    <a:bodyPr/>
                    <a:lstStyle/>
                    <a:p>
                      <a:r>
                        <a:rPr lang="uk-UA" dirty="0">
                          <a:latin typeface="Times New Roman" panose="02020603050405020304" pitchFamily="18" charset="0"/>
                          <a:cs typeface="Times New Roman" panose="02020603050405020304" pitchFamily="18" charset="0"/>
                        </a:rPr>
                        <a:t>Короткострокові активи</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uk-UA" dirty="0">
                          <a:latin typeface="Times New Roman" panose="02020603050405020304" pitchFamily="18" charset="0"/>
                          <a:cs typeface="Times New Roman" panose="02020603050405020304" pitchFamily="18" charset="0"/>
                        </a:rPr>
                        <a:t>300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uk-UA" dirty="0">
                          <a:latin typeface="Times New Roman" panose="02020603050405020304" pitchFamily="18" charset="0"/>
                          <a:cs typeface="Times New Roman" panose="02020603050405020304" pitchFamily="18" charset="0"/>
                        </a:rPr>
                        <a:t>600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469894205"/>
                  </a:ext>
                </a:extLst>
              </a:tr>
              <a:tr h="370840">
                <a:tc>
                  <a:txBody>
                    <a:bodyPr/>
                    <a:lstStyle/>
                    <a:p>
                      <a:endParaRPr lang="uk-UA"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uk-UA" dirty="0">
                          <a:latin typeface="Times New Roman" panose="02020603050405020304" pitchFamily="18" charset="0"/>
                          <a:cs typeface="Times New Roman" panose="02020603050405020304" pitchFamily="18" charset="0"/>
                        </a:rPr>
                        <a:t>1,900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uk-UA" dirty="0">
                          <a:latin typeface="Times New Roman" panose="02020603050405020304" pitchFamily="18" charset="0"/>
                          <a:cs typeface="Times New Roman" panose="02020603050405020304" pitchFamily="18" charset="0"/>
                        </a:rPr>
                        <a:t>1,000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580606249"/>
                  </a:ext>
                </a:extLst>
              </a:tr>
              <a:tr h="370840">
                <a:tc>
                  <a:txBody>
                    <a:bodyPr/>
                    <a:lstStyle/>
                    <a:p>
                      <a:r>
                        <a:rPr lang="uk-UA" dirty="0">
                          <a:latin typeface="Times New Roman" panose="02020603050405020304" pitchFamily="18" charset="0"/>
                          <a:cs typeface="Times New Roman" panose="02020603050405020304" pitchFamily="18" charset="0"/>
                        </a:rPr>
                        <a:t>Власний капітал</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uk-UA"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uk-UA"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095621966"/>
                  </a:ext>
                </a:extLst>
              </a:tr>
              <a:tr h="370840">
                <a:tc>
                  <a:txBody>
                    <a:bodyPr/>
                    <a:lstStyle/>
                    <a:p>
                      <a:r>
                        <a:rPr lang="uk-UA" dirty="0">
                          <a:latin typeface="Times New Roman" panose="02020603050405020304" pitchFamily="18" charset="0"/>
                          <a:cs typeface="Times New Roman" panose="02020603050405020304" pitchFamily="18" charset="0"/>
                        </a:rPr>
                        <a:t>Акціонерний капітал</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uk-UA" dirty="0">
                          <a:latin typeface="Times New Roman" panose="02020603050405020304" pitchFamily="18" charset="0"/>
                          <a:cs typeface="Times New Roman" panose="02020603050405020304" pitchFamily="18" charset="0"/>
                        </a:rPr>
                        <a:t>250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uk-UA" dirty="0">
                          <a:latin typeface="Times New Roman" panose="02020603050405020304" pitchFamily="18" charset="0"/>
                          <a:cs typeface="Times New Roman" panose="02020603050405020304" pitchFamily="18" charset="0"/>
                        </a:rPr>
                        <a:t>150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318967811"/>
                  </a:ext>
                </a:extLst>
              </a:tr>
              <a:tr h="370840">
                <a:tc>
                  <a:txBody>
                    <a:bodyPr/>
                    <a:lstStyle/>
                    <a:p>
                      <a:r>
                        <a:rPr lang="uk-UA" dirty="0">
                          <a:latin typeface="Times New Roman" panose="02020603050405020304" pitchFamily="18" charset="0"/>
                          <a:cs typeface="Times New Roman" panose="02020603050405020304" pitchFamily="18" charset="0"/>
                        </a:rPr>
                        <a:t>Нерозподілений прибуток</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uk-UA" dirty="0">
                          <a:latin typeface="Times New Roman" panose="02020603050405020304" pitchFamily="18" charset="0"/>
                          <a:cs typeface="Times New Roman" panose="02020603050405020304" pitchFamily="18" charset="0"/>
                        </a:rPr>
                        <a:t>1,360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uk-UA" dirty="0">
                          <a:latin typeface="Times New Roman" panose="02020603050405020304" pitchFamily="18" charset="0"/>
                          <a:cs typeface="Times New Roman" panose="02020603050405020304" pitchFamily="18" charset="0"/>
                        </a:rPr>
                        <a:t>700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906961849"/>
                  </a:ext>
                </a:extLst>
              </a:tr>
              <a:tr h="370840">
                <a:tc>
                  <a:txBody>
                    <a:bodyPr/>
                    <a:lstStyle/>
                    <a:p>
                      <a:r>
                        <a:rPr lang="uk-UA" dirty="0">
                          <a:latin typeface="Times New Roman" panose="02020603050405020304" pitchFamily="18" charset="0"/>
                          <a:cs typeface="Times New Roman" panose="02020603050405020304" pitchFamily="18" charset="0"/>
                        </a:rPr>
                        <a:t>Довгострокові </a:t>
                      </a:r>
                      <a:r>
                        <a:rPr lang="uk-UA" dirty="0" err="1">
                          <a:latin typeface="Times New Roman" panose="02020603050405020304" pitchFamily="18" charset="0"/>
                          <a:cs typeface="Times New Roman" panose="02020603050405020304" pitchFamily="18" charset="0"/>
                        </a:rPr>
                        <a:t>обов</a:t>
                      </a:r>
                      <a:r>
                        <a:rPr lang="en-US" dirty="0">
                          <a:latin typeface="Times New Roman" panose="02020603050405020304" pitchFamily="18" charset="0"/>
                          <a:cs typeface="Times New Roman" panose="02020603050405020304" pitchFamily="18" charset="0"/>
                        </a:rPr>
                        <a:t>’</a:t>
                      </a:r>
                      <a:r>
                        <a:rPr lang="uk-UA" dirty="0" err="1">
                          <a:latin typeface="Times New Roman" panose="02020603050405020304" pitchFamily="18" charset="0"/>
                          <a:cs typeface="Times New Roman" panose="02020603050405020304" pitchFamily="18" charset="0"/>
                        </a:rPr>
                        <a:t>язки</a:t>
                      </a:r>
                      <a:endParaRPr lang="uk-UA"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uk-UA" dirty="0">
                          <a:latin typeface="Times New Roman" panose="02020603050405020304" pitchFamily="18" charset="0"/>
                          <a:cs typeface="Times New Roman" panose="02020603050405020304" pitchFamily="18" charset="0"/>
                        </a:rPr>
                        <a:t>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uk-UA" dirty="0">
                          <a:latin typeface="Times New Roman" panose="02020603050405020304" pitchFamily="18" charset="0"/>
                          <a:cs typeface="Times New Roman" panose="02020603050405020304" pitchFamily="18" charset="0"/>
                        </a:rPr>
                        <a:t>90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053364668"/>
                  </a:ext>
                </a:extLst>
              </a:tr>
              <a:tr h="244622">
                <a:tc>
                  <a:txBody>
                    <a:bodyPr/>
                    <a:lstStyle/>
                    <a:p>
                      <a:r>
                        <a:rPr lang="uk-UA" dirty="0">
                          <a:latin typeface="Times New Roman" panose="02020603050405020304" pitchFamily="18" charset="0"/>
                          <a:cs typeface="Times New Roman" panose="02020603050405020304" pitchFamily="18" charset="0"/>
                        </a:rPr>
                        <a:t>Короткострокові </a:t>
                      </a:r>
                      <a:r>
                        <a:rPr lang="uk-UA" dirty="0" err="1">
                          <a:latin typeface="Times New Roman" panose="02020603050405020304" pitchFamily="18" charset="0"/>
                          <a:cs typeface="Times New Roman" panose="02020603050405020304" pitchFamily="18" charset="0"/>
                        </a:rPr>
                        <a:t>обов</a:t>
                      </a:r>
                      <a:r>
                        <a:rPr lang="en-US" dirty="0">
                          <a:latin typeface="Times New Roman" panose="02020603050405020304" pitchFamily="18" charset="0"/>
                          <a:cs typeface="Times New Roman" panose="02020603050405020304" pitchFamily="18" charset="0"/>
                        </a:rPr>
                        <a:t>’</a:t>
                      </a:r>
                      <a:r>
                        <a:rPr lang="uk-UA" dirty="0" err="1">
                          <a:latin typeface="Times New Roman" panose="02020603050405020304" pitchFamily="18" charset="0"/>
                          <a:cs typeface="Times New Roman" panose="02020603050405020304" pitchFamily="18" charset="0"/>
                        </a:rPr>
                        <a:t>язки</a:t>
                      </a:r>
                      <a:endParaRPr lang="uk-UA"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uk-UA" dirty="0">
                          <a:latin typeface="Times New Roman" panose="02020603050405020304" pitchFamily="18" charset="0"/>
                          <a:cs typeface="Times New Roman" panose="02020603050405020304" pitchFamily="18" charset="0"/>
                        </a:rPr>
                        <a:t>190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uk-UA" dirty="0">
                          <a:latin typeface="Times New Roman" panose="02020603050405020304" pitchFamily="18" charset="0"/>
                          <a:cs typeface="Times New Roman" panose="02020603050405020304" pitchFamily="18" charset="0"/>
                        </a:rPr>
                        <a:t>60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241873571"/>
                  </a:ext>
                </a:extLst>
              </a:tr>
              <a:tr h="370840">
                <a:tc>
                  <a:txBody>
                    <a:bodyPr/>
                    <a:lstStyle/>
                    <a:p>
                      <a:endParaRPr lang="uk-UA">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uk-UA" dirty="0">
                          <a:latin typeface="Times New Roman" panose="02020603050405020304" pitchFamily="18" charset="0"/>
                          <a:cs typeface="Times New Roman" panose="02020603050405020304" pitchFamily="18" charset="0"/>
                        </a:rPr>
                        <a:t>1,900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uk-UA" dirty="0">
                          <a:latin typeface="Times New Roman" panose="02020603050405020304" pitchFamily="18" charset="0"/>
                          <a:cs typeface="Times New Roman" panose="02020603050405020304" pitchFamily="18" charset="0"/>
                        </a:rPr>
                        <a:t>1,000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211518819"/>
                  </a:ext>
                </a:extLst>
              </a:tr>
            </a:tbl>
          </a:graphicData>
        </a:graphic>
      </p:graphicFrame>
    </p:spTree>
    <p:extLst>
      <p:ext uri="{BB962C8B-B14F-4D97-AF65-F5344CB8AC3E}">
        <p14:creationId xmlns:p14="http://schemas.microsoft.com/office/powerpoint/2010/main" val="5551419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3B72A486-4C86-4983-A7BF-2CD485D69F63}"/>
              </a:ext>
            </a:extLst>
          </p:cNvPr>
          <p:cNvSpPr txBox="1"/>
          <p:nvPr/>
        </p:nvSpPr>
        <p:spPr>
          <a:xfrm>
            <a:off x="379829" y="225083"/>
            <a:ext cx="6246055" cy="523220"/>
          </a:xfrm>
          <a:prstGeom prst="rect">
            <a:avLst/>
          </a:prstGeom>
          <a:noFill/>
        </p:spPr>
        <p:txBody>
          <a:bodyPr wrap="square" rtlCol="0">
            <a:spAutoFit/>
          </a:bodyPr>
          <a:lstStyle/>
          <a:p>
            <a:r>
              <a:rPr lang="uk-UA" sz="2800" b="1" dirty="0">
                <a:solidFill>
                  <a:schemeClr val="accent4">
                    <a:lumMod val="75000"/>
                  </a:schemeClr>
                </a:solidFill>
                <a:latin typeface="Times New Roman" panose="02020603050405020304" pitchFamily="18" charset="0"/>
                <a:cs typeface="Times New Roman" panose="02020603050405020304" pitchFamily="18" charset="0"/>
              </a:rPr>
              <a:t>Ілюстрація 2</a:t>
            </a:r>
          </a:p>
        </p:txBody>
      </p:sp>
      <p:sp>
        <p:nvSpPr>
          <p:cNvPr id="3" name="TextBox 2">
            <a:extLst>
              <a:ext uri="{FF2B5EF4-FFF2-40B4-BE49-F238E27FC236}">
                <a16:creationId xmlns:a16="http://schemas.microsoft.com/office/drawing/2014/main" xmlns="" id="{5ED921D1-EF3A-4946-9D62-B117A802E7B6}"/>
              </a:ext>
            </a:extLst>
          </p:cNvPr>
          <p:cNvSpPr txBox="1"/>
          <p:nvPr/>
        </p:nvSpPr>
        <p:spPr>
          <a:xfrm>
            <a:off x="281354" y="748303"/>
            <a:ext cx="7962314" cy="400110"/>
          </a:xfrm>
          <a:prstGeom prst="rect">
            <a:avLst/>
          </a:prstGeom>
          <a:noFill/>
        </p:spPr>
        <p:txBody>
          <a:bodyPr wrap="square" rtlCol="0">
            <a:spAutoFit/>
          </a:bodyPr>
          <a:lstStyle/>
          <a:p>
            <a:r>
              <a:rPr lang="uk-UA" sz="2000" dirty="0">
                <a:latin typeface="Times New Roman" panose="02020603050405020304" pitchFamily="18" charset="0"/>
                <a:cs typeface="Times New Roman" panose="02020603050405020304" pitchFamily="18" charset="0"/>
              </a:rPr>
              <a:t>Звіти про сукупний прибуток за період, що закінчується 31.12.2019</a:t>
            </a:r>
          </a:p>
        </p:txBody>
      </p:sp>
      <p:graphicFrame>
        <p:nvGraphicFramePr>
          <p:cNvPr id="4" name="Таблиця 4">
            <a:extLst>
              <a:ext uri="{FF2B5EF4-FFF2-40B4-BE49-F238E27FC236}">
                <a16:creationId xmlns:a16="http://schemas.microsoft.com/office/drawing/2014/main" xmlns="" id="{39AD6E61-F6A0-4E5A-B5E0-0E0EE9CC9D3C}"/>
              </a:ext>
            </a:extLst>
          </p:cNvPr>
          <p:cNvGraphicFramePr>
            <a:graphicFrameLocks noGrp="1"/>
          </p:cNvGraphicFramePr>
          <p:nvPr>
            <p:extLst>
              <p:ext uri="{D42A27DB-BD31-4B8C-83A1-F6EECF244321}">
                <p14:modId xmlns:p14="http://schemas.microsoft.com/office/powerpoint/2010/main" val="3491798612"/>
              </p:ext>
            </p:extLst>
          </p:nvPr>
        </p:nvGraphicFramePr>
        <p:xfrm>
          <a:off x="382172" y="1148413"/>
          <a:ext cx="7760677" cy="5379387"/>
        </p:xfrm>
        <a:graphic>
          <a:graphicData uri="http://schemas.openxmlformats.org/drawingml/2006/table">
            <a:tbl>
              <a:tblPr firstRow="1" bandRow="1">
                <a:tableStyleId>{5C22544A-7EE6-4342-B048-85BDC9FD1C3A}</a:tableStyleId>
              </a:tblPr>
              <a:tblGrid>
                <a:gridCol w="5036234">
                  <a:extLst>
                    <a:ext uri="{9D8B030D-6E8A-4147-A177-3AD203B41FA5}">
                      <a16:colId xmlns:a16="http://schemas.microsoft.com/office/drawing/2014/main" xmlns="" val="557202897"/>
                    </a:ext>
                  </a:extLst>
                </a:gridCol>
                <a:gridCol w="1378634">
                  <a:extLst>
                    <a:ext uri="{9D8B030D-6E8A-4147-A177-3AD203B41FA5}">
                      <a16:colId xmlns:a16="http://schemas.microsoft.com/office/drawing/2014/main" xmlns="" val="1610424523"/>
                    </a:ext>
                  </a:extLst>
                </a:gridCol>
                <a:gridCol w="1345809">
                  <a:extLst>
                    <a:ext uri="{9D8B030D-6E8A-4147-A177-3AD203B41FA5}">
                      <a16:colId xmlns:a16="http://schemas.microsoft.com/office/drawing/2014/main" xmlns="" val="2079776211"/>
                    </a:ext>
                  </a:extLst>
                </a:gridCol>
              </a:tblGrid>
              <a:tr h="0">
                <a:tc>
                  <a:txBody>
                    <a:bodyPr/>
                    <a:lstStyle/>
                    <a:p>
                      <a:endParaRPr lang="uk-UA"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uk-UA" dirty="0">
                          <a:solidFill>
                            <a:schemeClr val="tx1"/>
                          </a:solidFill>
                          <a:latin typeface="Times New Roman" panose="02020603050405020304" pitchFamily="18" charset="0"/>
                          <a:cs typeface="Times New Roman" panose="02020603050405020304" pitchFamily="18" charset="0"/>
                        </a:rPr>
                        <a:t>МК </a:t>
                      </a:r>
                      <a:endParaRPr lang="en-US" dirty="0">
                        <a:solidFill>
                          <a:schemeClr val="tx1"/>
                        </a:solidFill>
                        <a:latin typeface="Times New Roman" panose="02020603050405020304" pitchFamily="18" charset="0"/>
                        <a:cs typeface="Times New Roman" panose="02020603050405020304" pitchFamily="18" charset="0"/>
                      </a:endParaRPr>
                    </a:p>
                    <a:p>
                      <a:pPr algn="ctr"/>
                      <a:r>
                        <a:rPr lang="en-US" dirty="0">
                          <a:solidFill>
                            <a:schemeClr val="tx1"/>
                          </a:solidFill>
                          <a:latin typeface="Times New Roman" panose="02020603050405020304" pitchFamily="18" charset="0"/>
                          <a:cs typeface="Times New Roman" panose="02020603050405020304" pitchFamily="18" charset="0"/>
                        </a:rPr>
                        <a:t>$000</a:t>
                      </a:r>
                      <a:endParaRPr lang="uk-UA"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uk-UA" dirty="0">
                          <a:solidFill>
                            <a:schemeClr val="tx1"/>
                          </a:solidFill>
                          <a:latin typeface="Times New Roman" panose="02020603050405020304" pitchFamily="18" charset="0"/>
                          <a:cs typeface="Times New Roman" panose="02020603050405020304" pitchFamily="18" charset="0"/>
                        </a:rPr>
                        <a:t>ДК </a:t>
                      </a:r>
                    </a:p>
                    <a:p>
                      <a:pPr algn="ctr"/>
                      <a:r>
                        <a:rPr lang="en-US" dirty="0">
                          <a:solidFill>
                            <a:schemeClr val="tx1"/>
                          </a:solidFill>
                          <a:latin typeface="Times New Roman" panose="02020603050405020304" pitchFamily="18" charset="0"/>
                          <a:cs typeface="Times New Roman" panose="02020603050405020304" pitchFamily="18" charset="0"/>
                        </a:rPr>
                        <a:t>$</a:t>
                      </a:r>
                      <a:r>
                        <a:rPr lang="uk-UA" dirty="0">
                          <a:solidFill>
                            <a:schemeClr val="tx1"/>
                          </a:solidFill>
                          <a:latin typeface="Times New Roman" panose="02020603050405020304" pitchFamily="18" charset="0"/>
                          <a:cs typeface="Times New Roman" panose="02020603050405020304" pitchFamily="18" charset="0"/>
                        </a:rPr>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176075176"/>
                  </a:ext>
                </a:extLst>
              </a:tr>
              <a:tr h="370840">
                <a:tc>
                  <a:txBody>
                    <a:bodyPr/>
                    <a:lstStyle/>
                    <a:p>
                      <a:r>
                        <a:rPr lang="uk-UA" dirty="0">
                          <a:latin typeface="Times New Roman" panose="02020603050405020304" pitchFamily="18" charset="0"/>
                          <a:cs typeface="Times New Roman" panose="02020603050405020304" pitchFamily="18" charset="0"/>
                        </a:rPr>
                        <a:t>Виручка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uk-UA" dirty="0">
                          <a:latin typeface="Times New Roman" panose="02020603050405020304" pitchFamily="18" charset="0"/>
                          <a:cs typeface="Times New Roman" panose="02020603050405020304" pitchFamily="18" charset="0"/>
                        </a:rPr>
                        <a:t>1,000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uk-UA" dirty="0">
                          <a:latin typeface="Times New Roman" panose="02020603050405020304" pitchFamily="18" charset="0"/>
                          <a:cs typeface="Times New Roman" panose="02020603050405020304" pitchFamily="18" charset="0"/>
                        </a:rPr>
                        <a:t>260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979463307"/>
                  </a:ext>
                </a:extLst>
              </a:tr>
              <a:tr h="370840">
                <a:tc>
                  <a:txBody>
                    <a:bodyPr/>
                    <a:lstStyle/>
                    <a:p>
                      <a:r>
                        <a:rPr lang="uk-UA" dirty="0">
                          <a:latin typeface="Times New Roman" panose="02020603050405020304" pitchFamily="18" charset="0"/>
                          <a:cs typeface="Times New Roman" panose="02020603050405020304" pitchFamily="18" charset="0"/>
                        </a:rPr>
                        <a:t>Собівартість реалізації</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uk-UA" dirty="0">
                          <a:latin typeface="Times New Roman" panose="02020603050405020304" pitchFamily="18" charset="0"/>
                          <a:cs typeface="Times New Roman" panose="02020603050405020304" pitchFamily="18" charset="0"/>
                        </a:rPr>
                        <a:t>(750)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uk-UA" dirty="0">
                          <a:latin typeface="Times New Roman" panose="02020603050405020304" pitchFamily="18" charset="0"/>
                          <a:cs typeface="Times New Roman" panose="02020603050405020304" pitchFamily="18" charset="0"/>
                        </a:rPr>
                        <a:t>(80)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672581440"/>
                  </a:ext>
                </a:extLst>
              </a:tr>
              <a:tr h="370840">
                <a:tc>
                  <a:txBody>
                    <a:bodyPr/>
                    <a:lstStyle/>
                    <a:p>
                      <a:r>
                        <a:rPr lang="uk-UA" b="1" dirty="0">
                          <a:latin typeface="Times New Roman" panose="02020603050405020304" pitchFamily="18" charset="0"/>
                          <a:cs typeface="Times New Roman" panose="02020603050405020304" pitchFamily="18" charset="0"/>
                        </a:rPr>
                        <a:t>Валовий прибуток</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uk-UA" b="1" dirty="0">
                          <a:solidFill>
                            <a:schemeClr val="tx1"/>
                          </a:solidFill>
                          <a:latin typeface="Times New Roman" panose="02020603050405020304" pitchFamily="18" charset="0"/>
                          <a:cs typeface="Times New Roman" panose="02020603050405020304" pitchFamily="18" charset="0"/>
                        </a:rPr>
                        <a:t>250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uk-UA" b="1" dirty="0">
                          <a:latin typeface="Times New Roman" panose="02020603050405020304" pitchFamily="18" charset="0"/>
                          <a:cs typeface="Times New Roman" panose="02020603050405020304" pitchFamily="18" charset="0"/>
                        </a:rPr>
                        <a:t>180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4116262750"/>
                  </a:ext>
                </a:extLst>
              </a:tr>
              <a:tr h="390827">
                <a:tc>
                  <a:txBody>
                    <a:bodyPr/>
                    <a:lstStyle/>
                    <a:p>
                      <a:r>
                        <a:rPr lang="uk-UA" dirty="0">
                          <a:latin typeface="Times New Roman" panose="02020603050405020304" pitchFamily="18" charset="0"/>
                          <a:cs typeface="Times New Roman" panose="02020603050405020304" pitchFamily="18" charset="0"/>
                        </a:rPr>
                        <a:t>Операційні витрати</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uk-UA" dirty="0">
                          <a:latin typeface="Times New Roman" panose="02020603050405020304" pitchFamily="18" charset="0"/>
                          <a:cs typeface="Times New Roman" panose="02020603050405020304" pitchFamily="18" charset="0"/>
                        </a:rPr>
                        <a:t>(60)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uk-UA" dirty="0">
                          <a:latin typeface="Times New Roman" panose="02020603050405020304" pitchFamily="18" charset="0"/>
                          <a:cs typeface="Times New Roman" panose="02020603050405020304" pitchFamily="18" charset="0"/>
                        </a:rPr>
                        <a:t>(35)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595715454"/>
                  </a:ext>
                </a:extLst>
              </a:tr>
              <a:tr h="370840">
                <a:tc>
                  <a:txBody>
                    <a:bodyPr/>
                    <a:lstStyle/>
                    <a:p>
                      <a:r>
                        <a:rPr lang="uk-UA" b="1" dirty="0">
                          <a:latin typeface="Times New Roman" panose="02020603050405020304" pitchFamily="18" charset="0"/>
                          <a:cs typeface="Times New Roman" panose="02020603050405020304" pitchFamily="18" charset="0"/>
                        </a:rPr>
                        <a:t>Операційний прибуток</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uk-UA" b="1" dirty="0">
                          <a:latin typeface="Times New Roman" panose="02020603050405020304" pitchFamily="18" charset="0"/>
                          <a:cs typeface="Times New Roman" panose="02020603050405020304" pitchFamily="18" charset="0"/>
                        </a:rPr>
                        <a:t>190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uk-UA" b="1" dirty="0">
                          <a:latin typeface="Times New Roman" panose="02020603050405020304" pitchFamily="18" charset="0"/>
                          <a:cs typeface="Times New Roman" panose="02020603050405020304" pitchFamily="18" charset="0"/>
                        </a:rPr>
                        <a:t>145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136378607"/>
                  </a:ext>
                </a:extLst>
              </a:tr>
              <a:tr h="370840">
                <a:tc>
                  <a:txBody>
                    <a:bodyPr/>
                    <a:lstStyle/>
                    <a:p>
                      <a:r>
                        <a:rPr lang="uk-UA" dirty="0">
                          <a:latin typeface="Times New Roman" panose="02020603050405020304" pitchFamily="18" charset="0"/>
                          <a:cs typeface="Times New Roman" panose="02020603050405020304" pitchFamily="18" charset="0"/>
                        </a:rPr>
                        <a:t>Інвестиційний прибуток</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uk-UA" dirty="0">
                          <a:latin typeface="Times New Roman" panose="02020603050405020304" pitchFamily="18" charset="0"/>
                          <a:cs typeface="Times New Roman" panose="02020603050405020304" pitchFamily="18" charset="0"/>
                        </a:rPr>
                        <a:t>24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uk-UA" dirty="0">
                          <a:latin typeface="Times New Roman" panose="02020603050405020304" pitchFamily="18" charset="0"/>
                          <a:cs typeface="Times New Roman" panose="02020603050405020304" pitchFamily="18" charset="0"/>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390641232"/>
                  </a:ext>
                </a:extLst>
              </a:tr>
              <a:tr h="370840">
                <a:tc>
                  <a:txBody>
                    <a:bodyPr/>
                    <a:lstStyle/>
                    <a:p>
                      <a:r>
                        <a:rPr lang="uk-UA" dirty="0">
                          <a:latin typeface="Times New Roman" panose="02020603050405020304" pitchFamily="18" charset="0"/>
                          <a:cs typeface="Times New Roman" panose="02020603050405020304" pitchFamily="18" charset="0"/>
                        </a:rPr>
                        <a:t>Фінансові витрати</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uk-UA" dirty="0">
                          <a:latin typeface="Times New Roman" panose="02020603050405020304" pitchFamily="18" charset="0"/>
                          <a:cs typeface="Times New Roman" panose="02020603050405020304" pitchFamily="18" charset="0"/>
                        </a:rPr>
                        <a:t>(25)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uk-UA" dirty="0">
                          <a:latin typeface="Times New Roman" panose="02020603050405020304" pitchFamily="18" charset="0"/>
                          <a:cs typeface="Times New Roman" panose="02020603050405020304" pitchFamily="18" charset="0"/>
                        </a:rPr>
                        <a:t>(15)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977691415"/>
                  </a:ext>
                </a:extLst>
              </a:tr>
              <a:tr h="370840">
                <a:tc>
                  <a:txBody>
                    <a:bodyPr/>
                    <a:lstStyle/>
                    <a:p>
                      <a:r>
                        <a:rPr lang="uk-UA" dirty="0">
                          <a:latin typeface="Times New Roman" panose="02020603050405020304" pitchFamily="18" charset="0"/>
                          <a:cs typeface="Times New Roman" panose="02020603050405020304" pitchFamily="18" charset="0"/>
                        </a:rPr>
                        <a:t>Прибуток до визнання витрат податку на прибуток</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uk-UA" dirty="0">
                          <a:latin typeface="Times New Roman" panose="02020603050405020304" pitchFamily="18" charset="0"/>
                          <a:cs typeface="Times New Roman" panose="02020603050405020304" pitchFamily="18" charset="0"/>
                        </a:rPr>
                        <a:t>189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uk-UA" dirty="0">
                          <a:latin typeface="Times New Roman" panose="02020603050405020304" pitchFamily="18" charset="0"/>
                          <a:cs typeface="Times New Roman" panose="02020603050405020304" pitchFamily="18" charset="0"/>
                        </a:rPr>
                        <a:t>130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4276792121"/>
                  </a:ext>
                </a:extLst>
              </a:tr>
              <a:tr h="370840">
                <a:tc>
                  <a:txBody>
                    <a:bodyPr/>
                    <a:lstStyle/>
                    <a:p>
                      <a:r>
                        <a:rPr lang="uk-UA" dirty="0">
                          <a:latin typeface="Times New Roman" panose="02020603050405020304" pitchFamily="18" charset="0"/>
                          <a:cs typeface="Times New Roman" panose="02020603050405020304" pitchFamily="18" charset="0"/>
                        </a:rPr>
                        <a:t>Витрати з податку на прибуток</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uk-UA" dirty="0">
                          <a:latin typeface="Times New Roman" panose="02020603050405020304" pitchFamily="18" charset="0"/>
                          <a:cs typeface="Times New Roman" panose="02020603050405020304" pitchFamily="18" charset="0"/>
                        </a:rPr>
                        <a:t>(109)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uk-UA" dirty="0">
                          <a:latin typeface="Times New Roman" panose="02020603050405020304" pitchFamily="18" charset="0"/>
                          <a:cs typeface="Times New Roman" panose="02020603050405020304" pitchFamily="18" charset="0"/>
                        </a:rPr>
                        <a:t>(30)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205056620"/>
                  </a:ext>
                </a:extLst>
              </a:tr>
              <a:tr h="370840">
                <a:tc>
                  <a:txBody>
                    <a:bodyPr/>
                    <a:lstStyle/>
                    <a:p>
                      <a:r>
                        <a:rPr lang="uk-UA" b="1" dirty="0">
                          <a:solidFill>
                            <a:schemeClr val="tx1"/>
                          </a:solidFill>
                          <a:latin typeface="Times New Roman" panose="02020603050405020304" pitchFamily="18" charset="0"/>
                          <a:cs typeface="Times New Roman" panose="02020603050405020304" pitchFamily="18" charset="0"/>
                        </a:rPr>
                        <a:t>Дохід за період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uk-UA" b="1" dirty="0">
                          <a:latin typeface="Times New Roman" panose="02020603050405020304" pitchFamily="18" charset="0"/>
                          <a:cs typeface="Times New Roman" panose="02020603050405020304" pitchFamily="18" charset="0"/>
                        </a:rPr>
                        <a:t>80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uk-UA" b="1" dirty="0">
                          <a:latin typeface="Times New Roman" panose="02020603050405020304" pitchFamily="18" charset="0"/>
                          <a:cs typeface="Times New Roman" panose="02020603050405020304" pitchFamily="18" charset="0"/>
                        </a:rPr>
                        <a:t>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271479097"/>
                  </a:ext>
                </a:extLst>
              </a:tr>
              <a:tr h="370840">
                <a:tc>
                  <a:txBody>
                    <a:bodyPr/>
                    <a:lstStyle/>
                    <a:p>
                      <a:r>
                        <a:rPr lang="uk-UA" b="1" dirty="0">
                          <a:latin typeface="Times New Roman" panose="02020603050405020304" pitchFamily="18" charset="0"/>
                          <a:cs typeface="Times New Roman" panose="02020603050405020304" pitchFamily="18" charset="0"/>
                        </a:rPr>
                        <a:t>Інший сукупний прибуток</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uk-UA" b="1" dirty="0">
                          <a:latin typeface="Times New Roman" panose="02020603050405020304" pitchFamily="18" charset="0"/>
                          <a:cs typeface="Times New Roman" panose="02020603050405020304" pitchFamily="18" charset="0"/>
                        </a:rPr>
                        <a:t>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uk-UA" b="1" dirty="0">
                          <a:latin typeface="Times New Roman" panose="02020603050405020304" pitchFamily="18" charset="0"/>
                          <a:cs typeface="Times New Roman" panose="02020603050405020304" pitchFamily="18" charset="0"/>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63764909"/>
                  </a:ext>
                </a:extLst>
              </a:tr>
              <a:tr h="370840">
                <a:tc>
                  <a:txBody>
                    <a:bodyPr/>
                    <a:lstStyle/>
                    <a:p>
                      <a:r>
                        <a:rPr lang="uk-UA" b="1" dirty="0">
                          <a:latin typeface="Times New Roman" panose="02020603050405020304" pitchFamily="18" charset="0"/>
                          <a:cs typeface="Times New Roman" panose="02020603050405020304" pitchFamily="18" charset="0"/>
                        </a:rPr>
                        <a:t>Разом сукупний прибуток</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uk-UA" b="1" dirty="0">
                          <a:latin typeface="Times New Roman" panose="02020603050405020304" pitchFamily="18" charset="0"/>
                          <a:cs typeface="Times New Roman" panose="02020603050405020304" pitchFamily="18" charset="0"/>
                        </a:rPr>
                        <a:t>90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uk-UA" b="1" dirty="0">
                          <a:latin typeface="Times New Roman" panose="02020603050405020304" pitchFamily="18" charset="0"/>
                          <a:cs typeface="Times New Roman" panose="02020603050405020304" pitchFamily="18" charset="0"/>
                        </a:rPr>
                        <a:t>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75605990"/>
                  </a:ext>
                </a:extLst>
              </a:tr>
            </a:tbl>
          </a:graphicData>
        </a:graphic>
      </p:graphicFrame>
    </p:spTree>
    <p:extLst>
      <p:ext uri="{BB962C8B-B14F-4D97-AF65-F5344CB8AC3E}">
        <p14:creationId xmlns:p14="http://schemas.microsoft.com/office/powerpoint/2010/main" val="278862091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051E617F-68DF-4B2D-8230-1E48520CB35E}"/>
              </a:ext>
            </a:extLst>
          </p:cNvPr>
          <p:cNvSpPr txBox="1"/>
          <p:nvPr/>
        </p:nvSpPr>
        <p:spPr>
          <a:xfrm>
            <a:off x="618185" y="296215"/>
            <a:ext cx="7675809" cy="1231106"/>
          </a:xfrm>
          <a:prstGeom prst="rect">
            <a:avLst/>
          </a:prstGeom>
          <a:noFill/>
        </p:spPr>
        <p:txBody>
          <a:bodyPr wrap="square" rtlCol="0">
            <a:spAutoFit/>
          </a:bodyPr>
          <a:lstStyle/>
          <a:p>
            <a:r>
              <a:rPr lang="uk-UA" sz="2800" b="1" dirty="0">
                <a:solidFill>
                  <a:schemeClr val="accent4">
                    <a:lumMod val="75000"/>
                  </a:schemeClr>
                </a:solidFill>
                <a:latin typeface="Times New Roman" panose="02020603050405020304" pitchFamily="18" charset="0"/>
                <a:cs typeface="Times New Roman" panose="02020603050405020304" pitchFamily="18" charset="0"/>
              </a:rPr>
              <a:t>Ілюстрація 2</a:t>
            </a:r>
          </a:p>
          <a:p>
            <a:endParaRPr lang="uk-UA" sz="2800" b="1" dirty="0">
              <a:solidFill>
                <a:schemeClr val="accent4">
                  <a:lumMod val="75000"/>
                </a:schemeClr>
              </a:solidFill>
              <a:latin typeface="Times New Roman" panose="02020603050405020304" pitchFamily="18" charset="0"/>
              <a:cs typeface="Times New Roman" panose="02020603050405020304" pitchFamily="18" charset="0"/>
            </a:endParaRPr>
          </a:p>
          <a:p>
            <a:r>
              <a:rPr lang="uk-UA" dirty="0">
                <a:latin typeface="Times New Roman" panose="02020603050405020304" pitchFamily="18" charset="0"/>
                <a:cs typeface="Times New Roman" panose="02020603050405020304" pitchFamily="18" charset="0"/>
              </a:rPr>
              <a:t>Звіти про зміни в капіталі за період, що закінчується 31.12.2019</a:t>
            </a:r>
          </a:p>
        </p:txBody>
      </p:sp>
      <p:graphicFrame>
        <p:nvGraphicFramePr>
          <p:cNvPr id="3" name="Таблиця 3">
            <a:extLst>
              <a:ext uri="{FF2B5EF4-FFF2-40B4-BE49-F238E27FC236}">
                <a16:creationId xmlns:a16="http://schemas.microsoft.com/office/drawing/2014/main" xmlns="" id="{2CAA6A3A-E637-46EC-85A4-9ED93F32F3F7}"/>
              </a:ext>
            </a:extLst>
          </p:cNvPr>
          <p:cNvGraphicFramePr>
            <a:graphicFrameLocks noGrp="1"/>
          </p:cNvGraphicFramePr>
          <p:nvPr>
            <p:extLst>
              <p:ext uri="{D42A27DB-BD31-4B8C-83A1-F6EECF244321}">
                <p14:modId xmlns:p14="http://schemas.microsoft.com/office/powerpoint/2010/main" val="1471371514"/>
              </p:ext>
            </p:extLst>
          </p:nvPr>
        </p:nvGraphicFramePr>
        <p:xfrm>
          <a:off x="669701" y="2247005"/>
          <a:ext cx="7624293" cy="2123440"/>
        </p:xfrm>
        <a:graphic>
          <a:graphicData uri="http://schemas.openxmlformats.org/drawingml/2006/table">
            <a:tbl>
              <a:tblPr firstRow="1" bandRow="1">
                <a:tableStyleId>{5C22544A-7EE6-4342-B048-85BDC9FD1C3A}</a:tableStyleId>
              </a:tblPr>
              <a:tblGrid>
                <a:gridCol w="5422006">
                  <a:extLst>
                    <a:ext uri="{9D8B030D-6E8A-4147-A177-3AD203B41FA5}">
                      <a16:colId xmlns:a16="http://schemas.microsoft.com/office/drawing/2014/main" xmlns="" val="274740505"/>
                    </a:ext>
                  </a:extLst>
                </a:gridCol>
                <a:gridCol w="1120462">
                  <a:extLst>
                    <a:ext uri="{9D8B030D-6E8A-4147-A177-3AD203B41FA5}">
                      <a16:colId xmlns:a16="http://schemas.microsoft.com/office/drawing/2014/main" xmlns="" val="3848708555"/>
                    </a:ext>
                  </a:extLst>
                </a:gridCol>
                <a:gridCol w="1081825">
                  <a:extLst>
                    <a:ext uri="{9D8B030D-6E8A-4147-A177-3AD203B41FA5}">
                      <a16:colId xmlns:a16="http://schemas.microsoft.com/office/drawing/2014/main" xmlns="" val="2562700592"/>
                    </a:ext>
                  </a:extLst>
                </a:gridCol>
              </a:tblGrid>
              <a:tr h="370840">
                <a:tc>
                  <a:txBody>
                    <a:bodyPr/>
                    <a:lstStyle/>
                    <a:p>
                      <a:pPr algn="ctr"/>
                      <a:endParaRPr lang="uk-UA" b="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uk-UA" b="0" dirty="0">
                          <a:solidFill>
                            <a:schemeClr val="tx1"/>
                          </a:solidFill>
                          <a:latin typeface="Times New Roman" panose="02020603050405020304" pitchFamily="18" charset="0"/>
                          <a:cs typeface="Times New Roman" panose="02020603050405020304" pitchFamily="18" charset="0"/>
                        </a:rPr>
                        <a:t>МК</a:t>
                      </a:r>
                    </a:p>
                    <a:p>
                      <a:pPr algn="ctr"/>
                      <a:r>
                        <a:rPr lang="en-US" b="0" dirty="0">
                          <a:solidFill>
                            <a:schemeClr val="tx1"/>
                          </a:solidFill>
                          <a:latin typeface="Times New Roman" panose="02020603050405020304" pitchFamily="18" charset="0"/>
                          <a:cs typeface="Times New Roman" panose="02020603050405020304" pitchFamily="18" charset="0"/>
                        </a:rPr>
                        <a:t>$000</a:t>
                      </a:r>
                      <a:endParaRPr lang="uk-UA"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uk-UA" b="0" dirty="0">
                          <a:solidFill>
                            <a:schemeClr val="tx1"/>
                          </a:solidFill>
                          <a:latin typeface="Times New Roman" panose="02020603050405020304" pitchFamily="18" charset="0"/>
                          <a:cs typeface="Times New Roman" panose="02020603050405020304" pitchFamily="18" charset="0"/>
                        </a:rPr>
                        <a:t>ДК</a:t>
                      </a:r>
                      <a:endParaRPr lang="en-US" b="0" dirty="0">
                        <a:solidFill>
                          <a:schemeClr val="tx1"/>
                        </a:solidFill>
                        <a:latin typeface="Times New Roman" panose="02020603050405020304" pitchFamily="18" charset="0"/>
                        <a:cs typeface="Times New Roman" panose="02020603050405020304" pitchFamily="18" charset="0"/>
                      </a:endParaRPr>
                    </a:p>
                    <a:p>
                      <a:pPr algn="ctr"/>
                      <a:r>
                        <a:rPr lang="en-US" b="0" dirty="0">
                          <a:solidFill>
                            <a:schemeClr val="tx1"/>
                          </a:solidFill>
                          <a:latin typeface="Times New Roman" panose="02020603050405020304" pitchFamily="18" charset="0"/>
                          <a:cs typeface="Times New Roman" panose="02020603050405020304" pitchFamily="18" charset="0"/>
                        </a:rPr>
                        <a:t>$000</a:t>
                      </a:r>
                      <a:endParaRPr lang="uk-UA"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2016362209"/>
                  </a:ext>
                </a:extLst>
              </a:tr>
              <a:tr h="370840">
                <a:tc>
                  <a:txBody>
                    <a:bodyPr/>
                    <a:lstStyle/>
                    <a:p>
                      <a:r>
                        <a:rPr lang="uk-UA" dirty="0">
                          <a:latin typeface="Times New Roman" panose="02020603050405020304" pitchFamily="18" charset="0"/>
                          <a:cs typeface="Times New Roman" panose="02020603050405020304" pitchFamily="18" charset="0"/>
                        </a:rPr>
                        <a:t>Капітал на початок періоду</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uk-UA" dirty="0">
                          <a:latin typeface="Times New Roman" panose="02020603050405020304" pitchFamily="18" charset="0"/>
                          <a:cs typeface="Times New Roman" panose="02020603050405020304" pitchFamily="18" charset="0"/>
                        </a:rPr>
                        <a:t>1,570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uk-UA" dirty="0">
                          <a:latin typeface="Times New Roman" panose="02020603050405020304" pitchFamily="18" charset="0"/>
                          <a:cs typeface="Times New Roman" panose="02020603050405020304" pitchFamily="18" charset="0"/>
                        </a:rPr>
                        <a:t>770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898639972"/>
                  </a:ext>
                </a:extLst>
              </a:tr>
              <a:tr h="370840">
                <a:tc>
                  <a:txBody>
                    <a:bodyPr/>
                    <a:lstStyle/>
                    <a:p>
                      <a:r>
                        <a:rPr lang="uk-UA" dirty="0">
                          <a:latin typeface="Times New Roman" panose="02020603050405020304" pitchFamily="18" charset="0"/>
                          <a:cs typeface="Times New Roman" panose="02020603050405020304" pitchFamily="18" charset="0"/>
                        </a:rPr>
                        <a:t>Сукупний прибуток</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uk-UA" dirty="0">
                          <a:latin typeface="Times New Roman" panose="02020603050405020304" pitchFamily="18" charset="0"/>
                          <a:cs typeface="Times New Roman" panose="02020603050405020304" pitchFamily="18" charset="0"/>
                        </a:rPr>
                        <a:t>90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uk-UA" dirty="0">
                          <a:latin typeface="Times New Roman" panose="02020603050405020304" pitchFamily="18" charset="0"/>
                          <a:cs typeface="Times New Roman" panose="02020603050405020304" pitchFamily="18" charset="0"/>
                        </a:rPr>
                        <a:t>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357809960"/>
                  </a:ext>
                </a:extLst>
              </a:tr>
              <a:tr h="370840">
                <a:tc>
                  <a:txBody>
                    <a:bodyPr/>
                    <a:lstStyle/>
                    <a:p>
                      <a:r>
                        <a:rPr lang="uk-UA" dirty="0">
                          <a:latin typeface="Times New Roman" panose="02020603050405020304" pitchFamily="18" charset="0"/>
                          <a:cs typeface="Times New Roman" panose="02020603050405020304" pitchFamily="18" charset="0"/>
                        </a:rPr>
                        <a:t>Дивіденди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uk-UA" dirty="0">
                          <a:latin typeface="Times New Roman" panose="02020603050405020304" pitchFamily="18" charset="0"/>
                          <a:cs typeface="Times New Roman" panose="02020603050405020304" pitchFamily="18" charset="0"/>
                        </a:rPr>
                        <a:t>(50)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uk-UA" dirty="0">
                          <a:latin typeface="Times New Roman" panose="02020603050405020304" pitchFamily="18" charset="0"/>
                          <a:cs typeface="Times New Roman" panose="02020603050405020304" pitchFamily="18" charset="0"/>
                        </a:rPr>
                        <a:t>(20)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741963463"/>
                  </a:ext>
                </a:extLst>
              </a:tr>
              <a:tr h="370840">
                <a:tc>
                  <a:txBody>
                    <a:bodyPr/>
                    <a:lstStyle/>
                    <a:p>
                      <a:r>
                        <a:rPr lang="uk-UA" dirty="0">
                          <a:latin typeface="Times New Roman" panose="02020603050405020304" pitchFamily="18" charset="0"/>
                          <a:cs typeface="Times New Roman" panose="02020603050405020304" pitchFamily="18" charset="0"/>
                        </a:rPr>
                        <a:t>Капітал на кінець періоду</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uk-UA" dirty="0">
                          <a:latin typeface="Times New Roman" panose="02020603050405020304" pitchFamily="18" charset="0"/>
                          <a:cs typeface="Times New Roman" panose="02020603050405020304" pitchFamily="18" charset="0"/>
                        </a:rPr>
                        <a:t>1,610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uk-UA" dirty="0">
                          <a:latin typeface="Times New Roman" panose="02020603050405020304" pitchFamily="18" charset="0"/>
                          <a:cs typeface="Times New Roman" panose="02020603050405020304" pitchFamily="18" charset="0"/>
                        </a:rPr>
                        <a:t>850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416400035"/>
                  </a:ext>
                </a:extLst>
              </a:tr>
            </a:tbl>
          </a:graphicData>
        </a:graphic>
      </p:graphicFrame>
    </p:spTree>
    <p:extLst>
      <p:ext uri="{BB962C8B-B14F-4D97-AF65-F5344CB8AC3E}">
        <p14:creationId xmlns:p14="http://schemas.microsoft.com/office/powerpoint/2010/main" val="150498206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42DAD247-1E88-4557-8772-FD0B8483310C}"/>
              </a:ext>
            </a:extLst>
          </p:cNvPr>
          <p:cNvSpPr>
            <a:spLocks noChangeArrowheads="1"/>
          </p:cNvSpPr>
          <p:nvPr/>
        </p:nvSpPr>
        <p:spPr bwMode="auto">
          <a:xfrm>
            <a:off x="0" y="512571"/>
            <a:ext cx="9040969" cy="2857845"/>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7457" rIns="0" bIns="-17457"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400" b="1" i="0" u="none" strike="noStrike" cap="none" normalizeH="0" baseline="0" dirty="0">
                <a:ln>
                  <a:noFill/>
                </a:ln>
                <a:solidFill>
                  <a:schemeClr val="accent4">
                    <a:lumMod val="75000"/>
                  </a:schemeClr>
                </a:solidFill>
                <a:effectLst/>
                <a:latin typeface="Times New Roman" panose="02020603050405020304" pitchFamily="18" charset="0"/>
                <a:cs typeface="Times New Roman" panose="02020603050405020304" pitchFamily="18" charset="0"/>
              </a:rPr>
              <a:t>Ілюстрація 2</a:t>
            </a:r>
            <a:endParaRPr kumimoji="0" lang="en-US" altLang="uk-UA" sz="2400" b="1" i="0" u="none" strike="noStrike" cap="none" normalizeH="0" baseline="0" dirty="0">
              <a:ln>
                <a:noFill/>
              </a:ln>
              <a:solidFill>
                <a:schemeClr val="accent4">
                  <a:lumMod val="75000"/>
                </a:schemeClr>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uk-UA" sz="20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0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 Необхідно підготувати:</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uk-UA" sz="20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endParaRPr>
          </a:p>
          <a:p>
            <a:pPr marL="457200" marR="0" lvl="0" indent="-457200" defTabSz="914400" rtl="0" eaLnBrk="0" fontAlgn="base" latinLnBrk="0" hangingPunct="0">
              <a:lnSpc>
                <a:spcPct val="100000"/>
              </a:lnSpc>
              <a:spcBef>
                <a:spcPct val="0"/>
              </a:spcBef>
              <a:spcAft>
                <a:spcPct val="0"/>
              </a:spcAft>
              <a:buClrTx/>
              <a:buSzTx/>
              <a:buFontTx/>
              <a:buAutoNum type="alphaLcParenR"/>
              <a:tabLst/>
            </a:pPr>
            <a:r>
              <a:rPr kumimoji="0" lang="uk-UA" altLang="uk-UA" sz="20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консолідований звіт про фінансове становище групи з станом н</a:t>
            </a:r>
            <a:r>
              <a:rPr lang="uk-UA" altLang="uk-UA" sz="2000" dirty="0">
                <a:solidFill>
                  <a:srgbClr val="202124"/>
                </a:solidFill>
                <a:latin typeface="Times New Roman" panose="02020603050405020304" pitchFamily="18" charset="0"/>
                <a:cs typeface="Times New Roman" panose="02020603050405020304" pitchFamily="18" charset="0"/>
              </a:rPr>
              <a:t>а </a:t>
            </a:r>
            <a:r>
              <a:rPr kumimoji="0" lang="uk-UA" altLang="uk-UA" sz="20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31.12.2019;</a:t>
            </a:r>
            <a:endParaRPr kumimoji="0" lang="en-US" altLang="uk-UA" sz="20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endParaRPr>
          </a:p>
          <a:p>
            <a:pPr marR="0" lvl="0" algn="l" defTabSz="914400" rtl="0" eaLnBrk="0" fontAlgn="base" latinLnBrk="0" hangingPunct="0">
              <a:lnSpc>
                <a:spcPct val="100000"/>
              </a:lnSpc>
              <a:spcBef>
                <a:spcPct val="0"/>
              </a:spcBef>
              <a:spcAft>
                <a:spcPct val="0"/>
              </a:spcAft>
              <a:buClrTx/>
              <a:buSzTx/>
              <a:tabLst/>
            </a:pPr>
            <a:r>
              <a:rPr kumimoji="0" lang="uk-UA" altLang="uk-UA" sz="20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b)    консолідований звіт про сукупний прибуток групи за період, що закінчується 31.12.2019; </a:t>
            </a:r>
            <a:endParaRPr kumimoji="0" lang="en-US" altLang="uk-UA" sz="20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endParaRPr>
          </a:p>
          <a:p>
            <a:pPr marR="0" lvl="0" algn="l" defTabSz="914400" rtl="0" eaLnBrk="0" fontAlgn="base" latinLnBrk="0" hangingPunct="0">
              <a:lnSpc>
                <a:spcPct val="100000"/>
              </a:lnSpc>
              <a:spcBef>
                <a:spcPct val="0"/>
              </a:spcBef>
              <a:spcAft>
                <a:spcPct val="0"/>
              </a:spcAft>
              <a:buClrTx/>
              <a:buSzTx/>
              <a:tabLst/>
            </a:pPr>
            <a:r>
              <a:rPr kumimoji="0" lang="uk-UA" altLang="uk-UA" sz="20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c)    консолідований звіт про зміни у капіталі групи за період, що закінчується 31.12.2019;</a:t>
            </a:r>
            <a:r>
              <a:rPr kumimoji="0" lang="uk-UA" altLang="uk-UA"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52664146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0E0C755B-A330-4333-BA23-C8AE92E99CF6}"/>
              </a:ext>
            </a:extLst>
          </p:cNvPr>
          <p:cNvSpPr txBox="1"/>
          <p:nvPr/>
        </p:nvSpPr>
        <p:spPr>
          <a:xfrm>
            <a:off x="540913" y="240666"/>
            <a:ext cx="6478073" cy="523220"/>
          </a:xfrm>
          <a:prstGeom prst="rect">
            <a:avLst/>
          </a:prstGeom>
          <a:noFill/>
        </p:spPr>
        <p:txBody>
          <a:bodyPr wrap="square" rtlCol="0">
            <a:spAutoFit/>
          </a:bodyPr>
          <a:lstStyle/>
          <a:p>
            <a:r>
              <a:rPr lang="uk-UA" sz="2800" b="1" dirty="0">
                <a:solidFill>
                  <a:schemeClr val="accent4">
                    <a:lumMod val="75000"/>
                  </a:schemeClr>
                </a:solidFill>
                <a:latin typeface="Times New Roman" panose="02020603050405020304" pitchFamily="18" charset="0"/>
                <a:cs typeface="Times New Roman" panose="02020603050405020304" pitchFamily="18" charset="0"/>
              </a:rPr>
              <a:t>Ілюстрація 2</a:t>
            </a:r>
          </a:p>
        </p:txBody>
      </p:sp>
      <p:sp>
        <p:nvSpPr>
          <p:cNvPr id="3" name="TextBox 2">
            <a:extLst>
              <a:ext uri="{FF2B5EF4-FFF2-40B4-BE49-F238E27FC236}">
                <a16:creationId xmlns:a16="http://schemas.microsoft.com/office/drawing/2014/main" xmlns="" id="{2CA6C6EA-0237-4570-89D7-F6DA0EE0436A}"/>
              </a:ext>
            </a:extLst>
          </p:cNvPr>
          <p:cNvSpPr txBox="1"/>
          <p:nvPr/>
        </p:nvSpPr>
        <p:spPr>
          <a:xfrm>
            <a:off x="540913" y="1056068"/>
            <a:ext cx="8203842" cy="369332"/>
          </a:xfrm>
          <a:prstGeom prst="rect">
            <a:avLst/>
          </a:prstGeom>
          <a:noFill/>
        </p:spPr>
        <p:txBody>
          <a:bodyPr wrap="square" rtlCol="0">
            <a:spAutoFit/>
          </a:bodyPr>
          <a:lstStyle/>
          <a:p>
            <a:r>
              <a:rPr lang="uk-UA" dirty="0"/>
              <a:t>а) Консолідований звіт про фінансове становище групи за станом на 31.12.2019</a:t>
            </a:r>
          </a:p>
        </p:txBody>
      </p:sp>
      <p:graphicFrame>
        <p:nvGraphicFramePr>
          <p:cNvPr id="4" name="Таблиця 4">
            <a:extLst>
              <a:ext uri="{FF2B5EF4-FFF2-40B4-BE49-F238E27FC236}">
                <a16:creationId xmlns:a16="http://schemas.microsoft.com/office/drawing/2014/main" xmlns="" id="{498EB5AB-F2E7-4C39-A87D-7CE1A8A30936}"/>
              </a:ext>
            </a:extLst>
          </p:cNvPr>
          <p:cNvGraphicFramePr>
            <a:graphicFrameLocks noGrp="1"/>
          </p:cNvGraphicFramePr>
          <p:nvPr>
            <p:extLst>
              <p:ext uri="{D42A27DB-BD31-4B8C-83A1-F6EECF244321}">
                <p14:modId xmlns:p14="http://schemas.microsoft.com/office/powerpoint/2010/main" val="1921892487"/>
              </p:ext>
            </p:extLst>
          </p:nvPr>
        </p:nvGraphicFramePr>
        <p:xfrm>
          <a:off x="643944" y="1425400"/>
          <a:ext cx="7804596" cy="4820920"/>
        </p:xfrm>
        <a:graphic>
          <a:graphicData uri="http://schemas.openxmlformats.org/drawingml/2006/table">
            <a:tbl>
              <a:tblPr firstRow="1" bandRow="1">
                <a:tableStyleId>{5C22544A-7EE6-4342-B048-85BDC9FD1C3A}</a:tableStyleId>
              </a:tblPr>
              <a:tblGrid>
                <a:gridCol w="6606862">
                  <a:extLst>
                    <a:ext uri="{9D8B030D-6E8A-4147-A177-3AD203B41FA5}">
                      <a16:colId xmlns:a16="http://schemas.microsoft.com/office/drawing/2014/main" xmlns="" val="3127848495"/>
                    </a:ext>
                  </a:extLst>
                </a:gridCol>
                <a:gridCol w="1197734">
                  <a:extLst>
                    <a:ext uri="{9D8B030D-6E8A-4147-A177-3AD203B41FA5}">
                      <a16:colId xmlns:a16="http://schemas.microsoft.com/office/drawing/2014/main" xmlns="" val="2307380652"/>
                    </a:ext>
                  </a:extLst>
                </a:gridCol>
              </a:tblGrid>
              <a:tr h="370840">
                <a:tc>
                  <a:txBody>
                    <a:bodyPr/>
                    <a:lstStyle/>
                    <a:p>
                      <a:endParaRPr lang="uk-U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b="0" dirty="0">
                          <a:solidFill>
                            <a:schemeClr val="tx1"/>
                          </a:solidFill>
                          <a:latin typeface="Times New Roman" panose="02020603050405020304" pitchFamily="18" charset="0"/>
                          <a:cs typeface="Times New Roman" panose="02020603050405020304" pitchFamily="18" charset="0"/>
                        </a:rPr>
                        <a:t>$000</a:t>
                      </a:r>
                      <a:endParaRPr lang="uk-UA"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76672343"/>
                  </a:ext>
                </a:extLst>
              </a:tr>
              <a:tr h="370840">
                <a:tc>
                  <a:txBody>
                    <a:bodyPr/>
                    <a:lstStyle/>
                    <a:p>
                      <a:r>
                        <a:rPr lang="uk-UA" dirty="0">
                          <a:latin typeface="Times New Roman" panose="02020603050405020304" pitchFamily="18" charset="0"/>
                          <a:cs typeface="Times New Roman" panose="02020603050405020304" pitchFamily="18" charset="0"/>
                        </a:rPr>
                        <a:t>Довгострокові активи</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latin typeface="Times New Roman" panose="02020603050405020304" pitchFamily="18" charset="0"/>
                          <a:cs typeface="Times New Roman" panose="02020603050405020304" pitchFamily="18" charset="0"/>
                        </a:rPr>
                        <a:t> </a:t>
                      </a:r>
                      <a:endParaRPr lang="uk-UA"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786733907"/>
                  </a:ext>
                </a:extLst>
              </a:tr>
              <a:tr h="370840">
                <a:tc>
                  <a:txBody>
                    <a:bodyPr/>
                    <a:lstStyle/>
                    <a:p>
                      <a:r>
                        <a:rPr lang="uk-UA" dirty="0">
                          <a:latin typeface="Times New Roman" panose="02020603050405020304" pitchFamily="18" charset="0"/>
                          <a:cs typeface="Times New Roman" panose="02020603050405020304" pitchFamily="18" charset="0"/>
                        </a:rPr>
                        <a:t>Основні засоби (1,000 + 400 + 20(2))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latin typeface="Times New Roman" panose="02020603050405020304" pitchFamily="18" charset="0"/>
                          <a:cs typeface="Times New Roman" panose="02020603050405020304" pitchFamily="18" charset="0"/>
                        </a:rPr>
                        <a:t>1</a:t>
                      </a:r>
                      <a:r>
                        <a:rPr lang="uk-UA" dirty="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420</a:t>
                      </a:r>
                      <a:endParaRPr lang="uk-UA"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965242844"/>
                  </a:ext>
                </a:extLst>
              </a:tr>
              <a:tr h="370840">
                <a:tc>
                  <a:txBody>
                    <a:bodyPr/>
                    <a:lstStyle/>
                    <a:p>
                      <a:r>
                        <a:rPr lang="uk-UA" dirty="0">
                          <a:latin typeface="Times New Roman" panose="02020603050405020304" pitchFamily="18" charset="0"/>
                          <a:cs typeface="Times New Roman" panose="02020603050405020304" pitchFamily="18" charset="0"/>
                        </a:rPr>
                        <a:t>Ділова репутація (3)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uk-UA" dirty="0">
                          <a:latin typeface="Times New Roman" panose="02020603050405020304" pitchFamily="18" charset="0"/>
                          <a:cs typeface="Times New Roman" panose="02020603050405020304" pitchFamily="18" charset="0"/>
                        </a:rPr>
                        <a:t>180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942363152"/>
                  </a:ext>
                </a:extLst>
              </a:tr>
              <a:tr h="370840">
                <a:tc>
                  <a:txBody>
                    <a:bodyPr/>
                    <a:lstStyle/>
                    <a:p>
                      <a:r>
                        <a:rPr lang="uk-UA" dirty="0">
                          <a:latin typeface="Times New Roman" panose="02020603050405020304" pitchFamily="18" charset="0"/>
                          <a:cs typeface="Times New Roman" panose="02020603050405020304" pitchFamily="18" charset="0"/>
                        </a:rPr>
                        <a:t>Короткострокові активи (300 + 600 – 6(6) – 3(6))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uk-UA" dirty="0">
                          <a:latin typeface="Times New Roman" panose="02020603050405020304" pitchFamily="18" charset="0"/>
                          <a:cs typeface="Times New Roman" panose="02020603050405020304" pitchFamily="18" charset="0"/>
                        </a:rPr>
                        <a:t>891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235431576"/>
                  </a:ext>
                </a:extLst>
              </a:tr>
              <a:tr h="370840">
                <a:tc>
                  <a:txBody>
                    <a:bodyPr/>
                    <a:lstStyle/>
                    <a:p>
                      <a:endParaRPr lang="uk-UA"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uk-UA" b="1" dirty="0">
                          <a:latin typeface="Times New Roman" panose="02020603050405020304" pitchFamily="18" charset="0"/>
                          <a:cs typeface="Times New Roman" panose="02020603050405020304" pitchFamily="18" charset="0"/>
                        </a:rPr>
                        <a:t>2,491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4132453742"/>
                  </a:ext>
                </a:extLst>
              </a:tr>
              <a:tr h="370840">
                <a:tc>
                  <a:txBody>
                    <a:bodyPr/>
                    <a:lstStyle/>
                    <a:p>
                      <a:r>
                        <a:rPr lang="uk-UA" dirty="0">
                          <a:latin typeface="Times New Roman" panose="02020603050405020304" pitchFamily="18" charset="0"/>
                          <a:cs typeface="Times New Roman" panose="02020603050405020304" pitchFamily="18" charset="0"/>
                        </a:rPr>
                        <a:t>Власний капітал</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uk-UA"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338804055"/>
                  </a:ext>
                </a:extLst>
              </a:tr>
              <a:tr h="370840">
                <a:tc>
                  <a:txBody>
                    <a:bodyPr/>
                    <a:lstStyle/>
                    <a:p>
                      <a:r>
                        <a:rPr lang="uk-UA" dirty="0">
                          <a:latin typeface="Times New Roman" panose="02020603050405020304" pitchFamily="18" charset="0"/>
                          <a:cs typeface="Times New Roman" panose="02020603050405020304" pitchFamily="18" charset="0"/>
                        </a:rPr>
                        <a:t>Акціонерний капітал</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uk-UA" dirty="0">
                          <a:latin typeface="Times New Roman" panose="02020603050405020304" pitchFamily="18" charset="0"/>
                          <a:cs typeface="Times New Roman" panose="02020603050405020304" pitchFamily="18" charset="0"/>
                        </a:rPr>
                        <a:t>250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583726143"/>
                  </a:ext>
                </a:extLst>
              </a:tr>
              <a:tr h="370840">
                <a:tc>
                  <a:txBody>
                    <a:bodyPr/>
                    <a:lstStyle/>
                    <a:p>
                      <a:r>
                        <a:rPr lang="uk-UA" dirty="0">
                          <a:latin typeface="Times New Roman" panose="02020603050405020304" pitchFamily="18" charset="0"/>
                          <a:cs typeface="Times New Roman" panose="02020603050405020304" pitchFamily="18" charset="0"/>
                        </a:rPr>
                        <a:t>Нерозподілений прибуток (5)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uk-UA" dirty="0">
                          <a:latin typeface="Times New Roman" panose="02020603050405020304" pitchFamily="18" charset="0"/>
                          <a:cs typeface="Times New Roman" panose="02020603050405020304" pitchFamily="18" charset="0"/>
                        </a:rPr>
                        <a:t>1,497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418691495"/>
                  </a:ext>
                </a:extLst>
              </a:tr>
              <a:tr h="370840">
                <a:tc>
                  <a:txBody>
                    <a:bodyPr/>
                    <a:lstStyle/>
                    <a:p>
                      <a:r>
                        <a:rPr lang="uk-UA" dirty="0">
                          <a:latin typeface="Times New Roman" panose="02020603050405020304" pitchFamily="18" charset="0"/>
                          <a:cs typeface="Times New Roman" panose="02020603050405020304" pitchFamily="18" charset="0"/>
                        </a:rPr>
                        <a:t>Частка неконтролюючих акціонерів (4)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uk-UA" dirty="0">
                          <a:latin typeface="Times New Roman" panose="02020603050405020304" pitchFamily="18" charset="0"/>
                          <a:cs typeface="Times New Roman" panose="02020603050405020304" pitchFamily="18" charset="0"/>
                        </a:rPr>
                        <a:t>310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967356435"/>
                  </a:ext>
                </a:extLst>
              </a:tr>
              <a:tr h="370840">
                <a:tc>
                  <a:txBody>
                    <a:bodyPr/>
                    <a:lstStyle/>
                    <a:p>
                      <a:r>
                        <a:rPr lang="uk-UA" dirty="0">
                          <a:latin typeface="Times New Roman" panose="02020603050405020304" pitchFamily="18" charset="0"/>
                          <a:cs typeface="Times New Roman" panose="02020603050405020304" pitchFamily="18" charset="0"/>
                        </a:rPr>
                        <a:t>Довгострокові </a:t>
                      </a:r>
                      <a:r>
                        <a:rPr lang="uk-UA" dirty="0" err="1">
                          <a:latin typeface="Times New Roman" panose="02020603050405020304" pitchFamily="18" charset="0"/>
                          <a:cs typeface="Times New Roman" panose="02020603050405020304" pitchFamily="18" charset="0"/>
                        </a:rPr>
                        <a:t>обов</a:t>
                      </a:r>
                      <a:r>
                        <a:rPr lang="en-US" dirty="0">
                          <a:latin typeface="Times New Roman" panose="02020603050405020304" pitchFamily="18" charset="0"/>
                          <a:cs typeface="Times New Roman" panose="02020603050405020304" pitchFamily="18" charset="0"/>
                        </a:rPr>
                        <a:t>’</a:t>
                      </a:r>
                      <a:r>
                        <a:rPr lang="uk-UA" dirty="0" err="1">
                          <a:latin typeface="Times New Roman" panose="02020603050405020304" pitchFamily="18" charset="0"/>
                          <a:cs typeface="Times New Roman" panose="02020603050405020304" pitchFamily="18" charset="0"/>
                        </a:rPr>
                        <a:t>язки</a:t>
                      </a:r>
                      <a:r>
                        <a:rPr lang="uk-UA" dirty="0">
                          <a:latin typeface="Times New Roman" panose="02020603050405020304" pitchFamily="18" charset="0"/>
                          <a:cs typeface="Times New Roman" panose="02020603050405020304" pitchFamily="18" charset="0"/>
                        </a:rPr>
                        <a:t> (100 + 90)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uk-UA" dirty="0">
                          <a:latin typeface="Times New Roman" panose="02020603050405020304" pitchFamily="18" charset="0"/>
                          <a:cs typeface="Times New Roman" panose="02020603050405020304" pitchFamily="18" charset="0"/>
                        </a:rPr>
                        <a:t>190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623842165"/>
                  </a:ext>
                </a:extLst>
              </a:tr>
              <a:tr h="370840">
                <a:tc>
                  <a:txBody>
                    <a:bodyPr/>
                    <a:lstStyle/>
                    <a:p>
                      <a:r>
                        <a:rPr lang="uk-UA" dirty="0">
                          <a:latin typeface="Times New Roman" panose="02020603050405020304" pitchFamily="18" charset="0"/>
                          <a:cs typeface="Times New Roman" panose="02020603050405020304" pitchFamily="18" charset="0"/>
                        </a:rPr>
                        <a:t>Короткострокові </a:t>
                      </a:r>
                      <a:r>
                        <a:rPr lang="uk-UA" dirty="0" err="1">
                          <a:latin typeface="Times New Roman" panose="02020603050405020304" pitchFamily="18" charset="0"/>
                          <a:cs typeface="Times New Roman" panose="02020603050405020304" pitchFamily="18" charset="0"/>
                        </a:rPr>
                        <a:t>обов</a:t>
                      </a:r>
                      <a:r>
                        <a:rPr lang="en-US" dirty="0">
                          <a:latin typeface="Times New Roman" panose="02020603050405020304" pitchFamily="18" charset="0"/>
                          <a:cs typeface="Times New Roman" panose="02020603050405020304" pitchFamily="18" charset="0"/>
                        </a:rPr>
                        <a:t>’</a:t>
                      </a:r>
                      <a:r>
                        <a:rPr lang="uk-UA" dirty="0" err="1">
                          <a:latin typeface="Times New Roman" panose="02020603050405020304" pitchFamily="18" charset="0"/>
                          <a:cs typeface="Times New Roman" panose="02020603050405020304" pitchFamily="18" charset="0"/>
                        </a:rPr>
                        <a:t>зки</a:t>
                      </a:r>
                      <a:r>
                        <a:rPr lang="uk-UA" dirty="0">
                          <a:latin typeface="Times New Roman" panose="02020603050405020304" pitchFamily="18" charset="0"/>
                          <a:cs typeface="Times New Roman" panose="02020603050405020304" pitchFamily="18" charset="0"/>
                        </a:rPr>
                        <a:t> (190 + 60 – 6(6)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uk-UA" dirty="0">
                          <a:latin typeface="Times New Roman" panose="02020603050405020304" pitchFamily="18" charset="0"/>
                          <a:cs typeface="Times New Roman" panose="02020603050405020304" pitchFamily="18" charset="0"/>
                        </a:rPr>
                        <a:t>244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626118055"/>
                  </a:ext>
                </a:extLst>
              </a:tr>
              <a:tr h="370840">
                <a:tc>
                  <a:txBody>
                    <a:bodyPr/>
                    <a:lstStyle/>
                    <a:p>
                      <a:endParaRPr lang="uk-U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uk-UA" b="1" dirty="0">
                          <a:latin typeface="Times New Roman" panose="02020603050405020304" pitchFamily="18" charset="0"/>
                          <a:cs typeface="Times New Roman" panose="02020603050405020304" pitchFamily="18" charset="0"/>
                        </a:rPr>
                        <a:t>2,491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935112165"/>
                  </a:ext>
                </a:extLst>
              </a:tr>
            </a:tbl>
          </a:graphicData>
        </a:graphic>
      </p:graphicFrame>
    </p:spTree>
    <p:extLst>
      <p:ext uri="{BB962C8B-B14F-4D97-AF65-F5344CB8AC3E}">
        <p14:creationId xmlns:p14="http://schemas.microsoft.com/office/powerpoint/2010/main" val="403051032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536BF870-091C-4C12-AE81-421ABC524349}"/>
              </a:ext>
            </a:extLst>
          </p:cNvPr>
          <p:cNvSpPr txBox="1"/>
          <p:nvPr/>
        </p:nvSpPr>
        <p:spPr>
          <a:xfrm>
            <a:off x="206062" y="-10387"/>
            <a:ext cx="8435661" cy="584775"/>
          </a:xfrm>
          <a:prstGeom prst="rect">
            <a:avLst/>
          </a:prstGeom>
          <a:noFill/>
        </p:spPr>
        <p:txBody>
          <a:bodyPr wrap="square" rtlCol="0">
            <a:spAutoFit/>
          </a:bodyPr>
          <a:lstStyle/>
          <a:p>
            <a:r>
              <a:rPr lang="uk-UA" sz="1600" b="1" dirty="0">
                <a:solidFill>
                  <a:schemeClr val="accent4">
                    <a:lumMod val="75000"/>
                  </a:schemeClr>
                </a:solidFill>
                <a:latin typeface="Times New Roman" panose="02020603050405020304" pitchFamily="18" charset="0"/>
                <a:cs typeface="Times New Roman" panose="02020603050405020304" pitchFamily="18" charset="0"/>
              </a:rPr>
              <a:t>Ілюстрація 2</a:t>
            </a:r>
            <a:endParaRPr lang="en-US" sz="1600" b="1" dirty="0">
              <a:solidFill>
                <a:schemeClr val="accent4">
                  <a:lumMod val="75000"/>
                </a:schemeClr>
              </a:solidFill>
              <a:latin typeface="Times New Roman" panose="02020603050405020304" pitchFamily="18" charset="0"/>
              <a:cs typeface="Times New Roman" panose="02020603050405020304" pitchFamily="18" charset="0"/>
            </a:endParaRPr>
          </a:p>
          <a:p>
            <a:r>
              <a:rPr lang="en-US" sz="1600" dirty="0">
                <a:latin typeface="Times New Roman" panose="02020603050405020304" pitchFamily="18" charset="0"/>
                <a:cs typeface="Times New Roman" panose="02020603050405020304" pitchFamily="18" charset="0"/>
              </a:rPr>
              <a:t>b)</a:t>
            </a:r>
            <a:r>
              <a:rPr lang="uk-UA" sz="1600" dirty="0">
                <a:latin typeface="Times New Roman" panose="02020603050405020304" pitchFamily="18" charset="0"/>
                <a:cs typeface="Times New Roman" panose="02020603050405020304" pitchFamily="18" charset="0"/>
              </a:rPr>
              <a:t> Консолідований звіт про сукупний прибуток групи за період, що  закінчується 31.2.2019</a:t>
            </a:r>
          </a:p>
        </p:txBody>
      </p:sp>
      <p:graphicFrame>
        <p:nvGraphicFramePr>
          <p:cNvPr id="3" name="Таблиця 3">
            <a:extLst>
              <a:ext uri="{FF2B5EF4-FFF2-40B4-BE49-F238E27FC236}">
                <a16:creationId xmlns:a16="http://schemas.microsoft.com/office/drawing/2014/main" xmlns="" id="{A830BAFD-109A-49E2-930C-7D5D76FDB7A6}"/>
              </a:ext>
            </a:extLst>
          </p:cNvPr>
          <p:cNvGraphicFramePr>
            <a:graphicFrameLocks noGrp="1"/>
          </p:cNvGraphicFramePr>
          <p:nvPr>
            <p:extLst>
              <p:ext uri="{D42A27DB-BD31-4B8C-83A1-F6EECF244321}">
                <p14:modId xmlns:p14="http://schemas.microsoft.com/office/powerpoint/2010/main" val="1054621141"/>
              </p:ext>
            </p:extLst>
          </p:nvPr>
        </p:nvGraphicFramePr>
        <p:xfrm>
          <a:off x="193183" y="574388"/>
          <a:ext cx="8448541" cy="6217920"/>
        </p:xfrm>
        <a:graphic>
          <a:graphicData uri="http://schemas.openxmlformats.org/drawingml/2006/table">
            <a:tbl>
              <a:tblPr firstRow="1" bandRow="1">
                <a:tableStyleId>{5C22544A-7EE6-4342-B048-85BDC9FD1C3A}</a:tableStyleId>
              </a:tblPr>
              <a:tblGrid>
                <a:gridCol w="7083380">
                  <a:extLst>
                    <a:ext uri="{9D8B030D-6E8A-4147-A177-3AD203B41FA5}">
                      <a16:colId xmlns:a16="http://schemas.microsoft.com/office/drawing/2014/main" xmlns="" val="1004541659"/>
                    </a:ext>
                  </a:extLst>
                </a:gridCol>
                <a:gridCol w="1365161">
                  <a:extLst>
                    <a:ext uri="{9D8B030D-6E8A-4147-A177-3AD203B41FA5}">
                      <a16:colId xmlns:a16="http://schemas.microsoft.com/office/drawing/2014/main" xmlns="" val="261492949"/>
                    </a:ext>
                  </a:extLst>
                </a:gridCol>
              </a:tblGrid>
              <a:tr h="354093">
                <a:tc>
                  <a:txBody>
                    <a:bodyPr/>
                    <a:lstStyle/>
                    <a:p>
                      <a:endParaRPr lang="uk-U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0" dirty="0">
                          <a:solidFill>
                            <a:schemeClr val="tx1"/>
                          </a:solidFill>
                          <a:latin typeface="Times New Roman" panose="02020603050405020304" pitchFamily="18" charset="0"/>
                          <a:cs typeface="Times New Roman" panose="02020603050405020304" pitchFamily="18" charset="0"/>
                        </a:rPr>
                        <a:t>$</a:t>
                      </a:r>
                      <a:r>
                        <a:rPr lang="pl-PL" b="0" dirty="0">
                          <a:solidFill>
                            <a:schemeClr val="tx1"/>
                          </a:solidFill>
                          <a:latin typeface="Times New Roman" panose="02020603050405020304" pitchFamily="18" charset="0"/>
                          <a:cs typeface="Times New Roman" panose="02020603050405020304" pitchFamily="18" charset="0"/>
                        </a:rPr>
                        <a:t>000</a:t>
                      </a:r>
                      <a:endParaRPr lang="uk-UA"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578754649"/>
                  </a:ext>
                </a:extLst>
              </a:tr>
              <a:tr h="354093">
                <a:tc>
                  <a:txBody>
                    <a:bodyPr/>
                    <a:lstStyle/>
                    <a:p>
                      <a:r>
                        <a:rPr lang="uk-UA" dirty="0">
                          <a:latin typeface="Times New Roman" panose="02020603050405020304" pitchFamily="18" charset="0"/>
                          <a:cs typeface="Times New Roman" panose="02020603050405020304" pitchFamily="18" charset="0"/>
                        </a:rPr>
                        <a:t>Виручка (1000 + 260 – 40 (6)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uk-UA" dirty="0">
                          <a:latin typeface="Times New Roman" panose="02020603050405020304" pitchFamily="18" charset="0"/>
                          <a:cs typeface="Times New Roman" panose="02020603050405020304" pitchFamily="18" charset="0"/>
                        </a:rPr>
                        <a:t>1,200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834439191"/>
                  </a:ext>
                </a:extLst>
              </a:tr>
              <a:tr h="354093">
                <a:tc>
                  <a:txBody>
                    <a:bodyPr/>
                    <a:lstStyle/>
                    <a:p>
                      <a:r>
                        <a:rPr lang="uk-UA" dirty="0">
                          <a:latin typeface="Times New Roman" panose="02020603050405020304" pitchFamily="18" charset="0"/>
                          <a:cs typeface="Times New Roman" panose="02020603050405020304" pitchFamily="18" charset="0"/>
                        </a:rPr>
                        <a:t>Собівартість реалізації (750 + 80 – 40 (6) + 3 (6)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uk-UA" dirty="0">
                          <a:latin typeface="Times New Roman" panose="02020603050405020304" pitchFamily="18" charset="0"/>
                          <a:cs typeface="Times New Roman" panose="02020603050405020304" pitchFamily="18" charset="0"/>
                        </a:rPr>
                        <a:t>(793)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756138918"/>
                  </a:ext>
                </a:extLst>
              </a:tr>
              <a:tr h="354093">
                <a:tc>
                  <a:txBody>
                    <a:bodyPr/>
                    <a:lstStyle/>
                    <a:p>
                      <a:r>
                        <a:rPr lang="uk-UA" b="1" dirty="0">
                          <a:latin typeface="Times New Roman" panose="02020603050405020304" pitchFamily="18" charset="0"/>
                          <a:cs typeface="Times New Roman" panose="02020603050405020304" pitchFamily="18" charset="0"/>
                        </a:rPr>
                        <a:t>Валовий прибуток</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uk-UA" b="1" dirty="0">
                          <a:latin typeface="Times New Roman" panose="02020603050405020304" pitchFamily="18" charset="0"/>
                          <a:cs typeface="Times New Roman" panose="02020603050405020304" pitchFamily="18" charset="0"/>
                        </a:rPr>
                        <a:t>427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815813366"/>
                  </a:ext>
                </a:extLst>
              </a:tr>
              <a:tr h="354093">
                <a:tc>
                  <a:txBody>
                    <a:bodyPr/>
                    <a:lstStyle/>
                    <a:p>
                      <a:r>
                        <a:rPr lang="uk-UA" dirty="0">
                          <a:latin typeface="Times New Roman" panose="02020603050405020304" pitchFamily="18" charset="0"/>
                          <a:cs typeface="Times New Roman" panose="02020603050405020304" pitchFamily="18" charset="0"/>
                        </a:rPr>
                        <a:t>Операційні витрати (60 + 35)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uk-UA" dirty="0">
                          <a:latin typeface="Times New Roman" panose="02020603050405020304" pitchFamily="18" charset="0"/>
                          <a:cs typeface="Times New Roman" panose="02020603050405020304" pitchFamily="18" charset="0"/>
                        </a:rPr>
                        <a:t>(95)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611383930"/>
                  </a:ext>
                </a:extLst>
              </a:tr>
              <a:tr h="354093">
                <a:tc>
                  <a:txBody>
                    <a:bodyPr/>
                    <a:lstStyle/>
                    <a:p>
                      <a:r>
                        <a:rPr lang="uk-UA" b="1" dirty="0">
                          <a:latin typeface="Times New Roman" panose="02020603050405020304" pitchFamily="18" charset="0"/>
                          <a:cs typeface="Times New Roman" panose="02020603050405020304" pitchFamily="18" charset="0"/>
                        </a:rPr>
                        <a:t>Операційний прибуток</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uk-UA" b="1" dirty="0">
                          <a:latin typeface="Times New Roman" panose="02020603050405020304" pitchFamily="18" charset="0"/>
                          <a:cs typeface="Times New Roman" panose="02020603050405020304" pitchFamily="18" charset="0"/>
                        </a:rPr>
                        <a:t>332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526415847"/>
                  </a:ext>
                </a:extLst>
              </a:tr>
              <a:tr h="354093">
                <a:tc>
                  <a:txBody>
                    <a:bodyPr/>
                    <a:lstStyle/>
                    <a:p>
                      <a:r>
                        <a:rPr lang="uk-UA" dirty="0">
                          <a:latin typeface="Times New Roman" panose="02020603050405020304" pitchFamily="18" charset="0"/>
                          <a:cs typeface="Times New Roman" panose="02020603050405020304" pitchFamily="18" charset="0"/>
                        </a:rPr>
                        <a:t>Інвестиційний прибуток (24 – 14(7))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uk-UA" dirty="0">
                          <a:latin typeface="Times New Roman" panose="02020603050405020304" pitchFamily="18" charset="0"/>
                          <a:cs typeface="Times New Roman" panose="02020603050405020304" pitchFamily="18" charset="0"/>
                        </a:rPr>
                        <a:t>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3609089739"/>
                  </a:ext>
                </a:extLst>
              </a:tr>
              <a:tr h="354093">
                <a:tc>
                  <a:txBody>
                    <a:bodyPr/>
                    <a:lstStyle/>
                    <a:p>
                      <a:r>
                        <a:rPr lang="uk-UA" dirty="0">
                          <a:latin typeface="Times New Roman" panose="02020603050405020304" pitchFamily="18" charset="0"/>
                          <a:cs typeface="Times New Roman" panose="02020603050405020304" pitchFamily="18" charset="0"/>
                        </a:rPr>
                        <a:t>Фінансові витрати (25 + 15)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uk-UA" dirty="0">
                          <a:latin typeface="Times New Roman" panose="02020603050405020304" pitchFamily="18" charset="0"/>
                          <a:cs typeface="Times New Roman" panose="02020603050405020304" pitchFamily="18" charset="0"/>
                        </a:rPr>
                        <a:t>(40)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430128376"/>
                  </a:ext>
                </a:extLst>
              </a:tr>
              <a:tr h="354093">
                <a:tc>
                  <a:txBody>
                    <a:bodyPr/>
                    <a:lstStyle/>
                    <a:p>
                      <a:r>
                        <a:rPr lang="uk-UA" dirty="0">
                          <a:latin typeface="Times New Roman" panose="02020603050405020304" pitchFamily="18" charset="0"/>
                          <a:cs typeface="Times New Roman" panose="02020603050405020304" pitchFamily="18" charset="0"/>
                        </a:rPr>
                        <a:t>Прибуток до визнання витрат з податку на прибуток</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uk-UA" dirty="0">
                          <a:latin typeface="Times New Roman" panose="02020603050405020304" pitchFamily="18" charset="0"/>
                          <a:cs typeface="Times New Roman" panose="02020603050405020304" pitchFamily="18" charset="0"/>
                        </a:rPr>
                        <a:t>302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4030478937"/>
                  </a:ext>
                </a:extLst>
              </a:tr>
              <a:tr h="354093">
                <a:tc>
                  <a:txBody>
                    <a:bodyPr/>
                    <a:lstStyle/>
                    <a:p>
                      <a:r>
                        <a:rPr lang="uk-UA" dirty="0">
                          <a:latin typeface="Times New Roman" panose="02020603050405020304" pitchFamily="18" charset="0"/>
                          <a:cs typeface="Times New Roman" panose="02020603050405020304" pitchFamily="18" charset="0"/>
                        </a:rPr>
                        <a:t>Витрати по податку на прибуток (109 + 30)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uk-UA" dirty="0">
                          <a:latin typeface="Times New Roman" panose="02020603050405020304" pitchFamily="18" charset="0"/>
                          <a:cs typeface="Times New Roman" panose="02020603050405020304" pitchFamily="18" charset="0"/>
                        </a:rPr>
                        <a:t>(139)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3841671135"/>
                  </a:ext>
                </a:extLst>
              </a:tr>
              <a:tr h="354093">
                <a:tc>
                  <a:txBody>
                    <a:bodyPr/>
                    <a:lstStyle/>
                    <a:p>
                      <a:r>
                        <a:rPr lang="uk-UA" b="1" dirty="0">
                          <a:latin typeface="Times New Roman" panose="02020603050405020304" pitchFamily="18" charset="0"/>
                          <a:cs typeface="Times New Roman" panose="02020603050405020304" pitchFamily="18" charset="0"/>
                        </a:rPr>
                        <a:t>Прибуток за період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uk-UA" b="1" dirty="0">
                          <a:latin typeface="Times New Roman" panose="02020603050405020304" pitchFamily="18" charset="0"/>
                          <a:cs typeface="Times New Roman" panose="02020603050405020304" pitchFamily="18" charset="0"/>
                        </a:rPr>
                        <a:t>163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547479043"/>
                  </a:ext>
                </a:extLst>
              </a:tr>
              <a:tr h="354093">
                <a:tc>
                  <a:txBody>
                    <a:bodyPr/>
                    <a:lstStyle/>
                    <a:p>
                      <a:r>
                        <a:rPr lang="uk-UA" b="0" i="1" dirty="0">
                          <a:latin typeface="Times New Roman" panose="02020603050405020304" pitchFamily="18" charset="0"/>
                          <a:cs typeface="Times New Roman" panose="02020603050405020304" pitchFamily="18" charset="0"/>
                        </a:rPr>
                        <a:t>що припадає на неконтролюючих акціонерів  (8)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uk-UA" dirty="0">
                          <a:latin typeface="Times New Roman" panose="02020603050405020304" pitchFamily="18" charset="0"/>
                          <a:cs typeface="Times New Roman" panose="02020603050405020304" pitchFamily="18" charset="0"/>
                        </a:rPr>
                        <a:t>30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838973699"/>
                  </a:ext>
                </a:extLst>
              </a:tr>
              <a:tr h="354093">
                <a:tc>
                  <a:txBody>
                    <a:bodyPr/>
                    <a:lstStyle/>
                    <a:p>
                      <a:r>
                        <a:rPr lang="uk-UA" b="0" i="1" dirty="0">
                          <a:latin typeface="Times New Roman" panose="02020603050405020304" pitchFamily="18" charset="0"/>
                          <a:cs typeface="Times New Roman" panose="02020603050405020304" pitchFamily="18" charset="0"/>
                        </a:rPr>
                        <a:t>що припадає на акціонерів МК</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uk-UA" dirty="0">
                          <a:latin typeface="Times New Roman" panose="02020603050405020304" pitchFamily="18" charset="0"/>
                          <a:cs typeface="Times New Roman" panose="02020603050405020304" pitchFamily="18" charset="0"/>
                        </a:rPr>
                        <a:t>133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3215972127"/>
                  </a:ext>
                </a:extLst>
              </a:tr>
              <a:tr h="354093">
                <a:tc>
                  <a:txBody>
                    <a:bodyPr/>
                    <a:lstStyle/>
                    <a:p>
                      <a:r>
                        <a:rPr lang="uk-UA" b="1" dirty="0">
                          <a:latin typeface="Times New Roman" panose="02020603050405020304" pitchFamily="18" charset="0"/>
                          <a:cs typeface="Times New Roman" panose="02020603050405020304" pitchFamily="18" charset="0"/>
                        </a:rPr>
                        <a:t>Інший сукупний прибуток</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uk-UA" b="1" dirty="0">
                          <a:latin typeface="Times New Roman" panose="02020603050405020304" pitchFamily="18" charset="0"/>
                          <a:cs typeface="Times New Roman" panose="02020603050405020304" pitchFamily="18" charset="0"/>
                        </a:rPr>
                        <a:t>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751817457"/>
                  </a:ext>
                </a:extLst>
              </a:tr>
              <a:tr h="354093">
                <a:tc>
                  <a:txBody>
                    <a:bodyPr/>
                    <a:lstStyle/>
                    <a:p>
                      <a:r>
                        <a:rPr lang="uk-UA" b="1" dirty="0">
                          <a:latin typeface="Times New Roman" panose="02020603050405020304" pitchFamily="18" charset="0"/>
                          <a:cs typeface="Times New Roman" panose="02020603050405020304" pitchFamily="18" charset="0"/>
                        </a:rPr>
                        <a:t>Всього сукупний прибуток</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uk-UA" b="1" dirty="0">
                          <a:latin typeface="Times New Roman" panose="02020603050405020304" pitchFamily="18" charset="0"/>
                          <a:cs typeface="Times New Roman" panose="02020603050405020304" pitchFamily="18" charset="0"/>
                        </a:rPr>
                        <a:t>173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762895831"/>
                  </a:ext>
                </a:extLst>
              </a:tr>
              <a:tr h="354093">
                <a:tc>
                  <a:txBody>
                    <a:bodyPr/>
                    <a:lstStyle/>
                    <a:p>
                      <a:r>
                        <a:rPr lang="uk-UA" b="0" i="1" dirty="0">
                          <a:latin typeface="Times New Roman" panose="02020603050405020304" pitchFamily="18" charset="0"/>
                          <a:cs typeface="Times New Roman" panose="02020603050405020304" pitchFamily="18" charset="0"/>
                        </a:rPr>
                        <a:t>що припадає на неконтролюючих акціонерів  (8)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uk-UA" dirty="0">
                          <a:latin typeface="Times New Roman" panose="02020603050405020304" pitchFamily="18" charset="0"/>
                          <a:cs typeface="Times New Roman" panose="02020603050405020304" pitchFamily="18" charset="0"/>
                        </a:rPr>
                        <a:t>30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901450494"/>
                  </a:ext>
                </a:extLst>
              </a:tr>
              <a:tr h="354093">
                <a:tc>
                  <a:txBody>
                    <a:bodyPr/>
                    <a:lstStyle/>
                    <a:p>
                      <a:r>
                        <a:rPr lang="uk-UA" b="0" i="1" dirty="0">
                          <a:latin typeface="Times New Roman" panose="02020603050405020304" pitchFamily="18" charset="0"/>
                          <a:cs typeface="Times New Roman" panose="02020603050405020304" pitchFamily="18" charset="0"/>
                        </a:rPr>
                        <a:t>що припадає на акціонерів МК</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uk-UA" dirty="0">
                          <a:latin typeface="Times New Roman" panose="02020603050405020304" pitchFamily="18" charset="0"/>
                          <a:cs typeface="Times New Roman" panose="02020603050405020304" pitchFamily="18" charset="0"/>
                        </a:rPr>
                        <a:t>143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631459009"/>
                  </a:ext>
                </a:extLst>
              </a:tr>
            </a:tbl>
          </a:graphicData>
        </a:graphic>
      </p:graphicFrame>
    </p:spTree>
    <p:extLst>
      <p:ext uri="{BB962C8B-B14F-4D97-AF65-F5344CB8AC3E}">
        <p14:creationId xmlns:p14="http://schemas.microsoft.com/office/powerpoint/2010/main" val="139447303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0350158A-0511-4F7B-B144-9089CD154019}"/>
              </a:ext>
            </a:extLst>
          </p:cNvPr>
          <p:cNvSpPr txBox="1"/>
          <p:nvPr/>
        </p:nvSpPr>
        <p:spPr>
          <a:xfrm>
            <a:off x="682580" y="502276"/>
            <a:ext cx="7070502" cy="1292662"/>
          </a:xfrm>
          <a:prstGeom prst="rect">
            <a:avLst/>
          </a:prstGeom>
          <a:noFill/>
        </p:spPr>
        <p:txBody>
          <a:bodyPr wrap="square" rtlCol="0">
            <a:spAutoFit/>
          </a:bodyPr>
          <a:lstStyle/>
          <a:p>
            <a:r>
              <a:rPr lang="uk-UA" sz="2400" b="1" dirty="0">
                <a:solidFill>
                  <a:schemeClr val="accent4">
                    <a:lumMod val="75000"/>
                  </a:schemeClr>
                </a:solidFill>
                <a:latin typeface="Times New Roman" panose="02020603050405020304" pitchFamily="18" charset="0"/>
                <a:cs typeface="Times New Roman" panose="02020603050405020304" pitchFamily="18" charset="0"/>
              </a:rPr>
              <a:t>Ілюстрація 2</a:t>
            </a:r>
          </a:p>
          <a:p>
            <a:endParaRPr lang="uk-UA" dirty="0">
              <a:latin typeface="Times New Roman" panose="02020603050405020304" pitchFamily="18" charset="0"/>
              <a:cs typeface="Times New Roman" panose="02020603050405020304" pitchFamily="18" charset="0"/>
            </a:endParaRPr>
          </a:p>
          <a:p>
            <a:r>
              <a:rPr lang="uk-UA" dirty="0">
                <a:latin typeface="Times New Roman" panose="02020603050405020304" pitchFamily="18" charset="0"/>
                <a:cs typeface="Times New Roman" panose="02020603050405020304" pitchFamily="18" charset="0"/>
              </a:rPr>
              <a:t>Консолідуючий звіт групи про зміни в капіталі за період, що завершується 31.12.2019</a:t>
            </a:r>
          </a:p>
        </p:txBody>
      </p:sp>
      <p:graphicFrame>
        <p:nvGraphicFramePr>
          <p:cNvPr id="3" name="Таблиця 3">
            <a:extLst>
              <a:ext uri="{FF2B5EF4-FFF2-40B4-BE49-F238E27FC236}">
                <a16:creationId xmlns:a16="http://schemas.microsoft.com/office/drawing/2014/main" xmlns="" id="{2E40F4D4-8DF5-4675-924C-EABC6A48780F}"/>
              </a:ext>
            </a:extLst>
          </p:cNvPr>
          <p:cNvGraphicFramePr>
            <a:graphicFrameLocks noGrp="1"/>
          </p:cNvGraphicFramePr>
          <p:nvPr>
            <p:extLst>
              <p:ext uri="{D42A27DB-BD31-4B8C-83A1-F6EECF244321}">
                <p14:modId xmlns:p14="http://schemas.microsoft.com/office/powerpoint/2010/main" val="1759606037"/>
              </p:ext>
            </p:extLst>
          </p:nvPr>
        </p:nvGraphicFramePr>
        <p:xfrm>
          <a:off x="682580" y="1966139"/>
          <a:ext cx="7405352" cy="2976880"/>
        </p:xfrm>
        <a:graphic>
          <a:graphicData uri="http://schemas.openxmlformats.org/drawingml/2006/table">
            <a:tbl>
              <a:tblPr firstRow="1" bandRow="1">
                <a:tableStyleId>{5C22544A-7EE6-4342-B048-85BDC9FD1C3A}</a:tableStyleId>
              </a:tblPr>
              <a:tblGrid>
                <a:gridCol w="4237150">
                  <a:extLst>
                    <a:ext uri="{9D8B030D-6E8A-4147-A177-3AD203B41FA5}">
                      <a16:colId xmlns:a16="http://schemas.microsoft.com/office/drawing/2014/main" xmlns="" val="1759760094"/>
                    </a:ext>
                  </a:extLst>
                </a:gridCol>
                <a:gridCol w="1519707">
                  <a:extLst>
                    <a:ext uri="{9D8B030D-6E8A-4147-A177-3AD203B41FA5}">
                      <a16:colId xmlns:a16="http://schemas.microsoft.com/office/drawing/2014/main" xmlns="" val="409912891"/>
                    </a:ext>
                  </a:extLst>
                </a:gridCol>
                <a:gridCol w="1648495">
                  <a:extLst>
                    <a:ext uri="{9D8B030D-6E8A-4147-A177-3AD203B41FA5}">
                      <a16:colId xmlns:a16="http://schemas.microsoft.com/office/drawing/2014/main" xmlns="" val="2472910577"/>
                    </a:ext>
                  </a:extLst>
                </a:gridCol>
              </a:tblGrid>
              <a:tr h="370840">
                <a:tc>
                  <a:txBody>
                    <a:bodyPr/>
                    <a:lstStyle/>
                    <a:p>
                      <a:endParaRPr lang="uk-UA"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uk-UA" b="0" dirty="0">
                          <a:solidFill>
                            <a:schemeClr val="tx1"/>
                          </a:solidFill>
                          <a:latin typeface="Times New Roman" panose="02020603050405020304" pitchFamily="18" charset="0"/>
                          <a:cs typeface="Times New Roman" panose="02020603050405020304" pitchFamily="18" charset="0"/>
                        </a:rPr>
                        <a:t>Акціонери МК </a:t>
                      </a:r>
                      <a:r>
                        <a:rPr lang="en-US" b="0" dirty="0">
                          <a:solidFill>
                            <a:schemeClr val="tx1"/>
                          </a:solidFill>
                          <a:latin typeface="Times New Roman" panose="02020603050405020304" pitchFamily="18" charset="0"/>
                          <a:cs typeface="Times New Roman" panose="02020603050405020304" pitchFamily="18" charset="0"/>
                        </a:rPr>
                        <a:t>$000</a:t>
                      </a:r>
                      <a:endParaRPr lang="uk-UA"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uk-UA" sz="1600" b="0" dirty="0">
                          <a:solidFill>
                            <a:schemeClr val="tx1"/>
                          </a:solidFill>
                          <a:latin typeface="Times New Roman" panose="02020603050405020304" pitchFamily="18" charset="0"/>
                          <a:cs typeface="Times New Roman" panose="02020603050405020304" pitchFamily="18" charset="0"/>
                        </a:rPr>
                        <a:t>Неконтролюючі акціонери</a:t>
                      </a:r>
                    </a:p>
                    <a:p>
                      <a:pPr algn="ctr"/>
                      <a:r>
                        <a:rPr lang="en-US" b="0" dirty="0">
                          <a:solidFill>
                            <a:schemeClr val="tx1"/>
                          </a:solidFill>
                          <a:latin typeface="Times New Roman" panose="02020603050405020304" pitchFamily="18" charset="0"/>
                          <a:cs typeface="Times New Roman" panose="02020603050405020304" pitchFamily="18" charset="0"/>
                        </a:rPr>
                        <a:t>$</a:t>
                      </a:r>
                      <a:r>
                        <a:rPr lang="uk-UA" b="0" dirty="0">
                          <a:solidFill>
                            <a:schemeClr val="tx1"/>
                          </a:solidFill>
                          <a:latin typeface="Times New Roman" panose="02020603050405020304" pitchFamily="18" charset="0"/>
                          <a:cs typeface="Times New Roman" panose="02020603050405020304" pitchFamily="18" charset="0"/>
                        </a:rPr>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767669615"/>
                  </a:ext>
                </a:extLst>
              </a:tr>
              <a:tr h="370840">
                <a:tc>
                  <a:txBody>
                    <a:bodyPr/>
                    <a:lstStyle/>
                    <a:p>
                      <a:r>
                        <a:rPr lang="uk-UA" dirty="0">
                          <a:latin typeface="Times New Roman" panose="02020603050405020304" pitchFamily="18" charset="0"/>
                          <a:cs typeface="Times New Roman" panose="02020603050405020304" pitchFamily="18" charset="0"/>
                        </a:rPr>
                        <a:t>Капітал на початок періоду</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uk-UA" dirty="0">
                          <a:latin typeface="Times New Roman" panose="02020603050405020304" pitchFamily="18" charset="0"/>
                          <a:cs typeface="Times New Roman" panose="02020603050405020304" pitchFamily="18" charset="0"/>
                        </a:rPr>
                        <a:t>1,654 (9)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uk-UA" dirty="0">
                          <a:latin typeface="Times New Roman" panose="02020603050405020304" pitchFamily="18" charset="0"/>
                          <a:cs typeface="Times New Roman" panose="02020603050405020304" pitchFamily="18" charset="0"/>
                        </a:rPr>
                        <a:t>286 (4)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37414770"/>
                  </a:ext>
                </a:extLst>
              </a:tr>
              <a:tr h="370840">
                <a:tc>
                  <a:txBody>
                    <a:bodyPr/>
                    <a:lstStyle/>
                    <a:p>
                      <a:r>
                        <a:rPr lang="uk-UA" dirty="0">
                          <a:latin typeface="Times New Roman" panose="02020603050405020304" pitchFamily="18" charset="0"/>
                          <a:cs typeface="Times New Roman" panose="02020603050405020304" pitchFamily="18" charset="0"/>
                        </a:rPr>
                        <a:t>Сукупний прибуток</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uk-UA" dirty="0">
                          <a:latin typeface="Times New Roman" panose="02020603050405020304" pitchFamily="18" charset="0"/>
                          <a:cs typeface="Times New Roman" panose="02020603050405020304" pitchFamily="18" charset="0"/>
                        </a:rPr>
                        <a:t>143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uk-UA" dirty="0">
                          <a:latin typeface="Times New Roman" panose="02020603050405020304" pitchFamily="18" charset="0"/>
                          <a:cs typeface="Times New Roman" panose="02020603050405020304" pitchFamily="18" charset="0"/>
                        </a:rPr>
                        <a:t>30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862851576"/>
                  </a:ext>
                </a:extLst>
              </a:tr>
              <a:tr h="370840">
                <a:tc>
                  <a:txBody>
                    <a:bodyPr/>
                    <a:lstStyle/>
                    <a:p>
                      <a:r>
                        <a:rPr lang="uk-UA" dirty="0">
                          <a:latin typeface="Times New Roman" panose="02020603050405020304" pitchFamily="18" charset="0"/>
                          <a:cs typeface="Times New Roman" panose="02020603050405020304" pitchFamily="18" charset="0"/>
                        </a:rPr>
                        <a:t>Дивіденди  оголошені МК</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uk-UA" dirty="0">
                          <a:latin typeface="Times New Roman" panose="02020603050405020304" pitchFamily="18" charset="0"/>
                          <a:cs typeface="Times New Roman" panose="02020603050405020304" pitchFamily="18" charset="0"/>
                        </a:rPr>
                        <a:t>(50)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uk-UA"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353327020"/>
                  </a:ext>
                </a:extLst>
              </a:tr>
              <a:tr h="370840">
                <a:tc>
                  <a:txBody>
                    <a:bodyPr/>
                    <a:lstStyle/>
                    <a:p>
                      <a:r>
                        <a:rPr lang="uk-UA" dirty="0">
                          <a:latin typeface="Times New Roman" panose="02020603050405020304" pitchFamily="18" charset="0"/>
                          <a:cs typeface="Times New Roman" panose="02020603050405020304" pitchFamily="18" charset="0"/>
                        </a:rPr>
                        <a:t>Доля НКА х дивіденди, оголошені ДК (20 * 30%)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uk-UA"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uk-UA" dirty="0">
                          <a:latin typeface="Times New Roman" panose="02020603050405020304" pitchFamily="18" charset="0"/>
                          <a:cs typeface="Times New Roman" panose="02020603050405020304" pitchFamily="18" charset="0"/>
                        </a:rPr>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342404044"/>
                  </a:ext>
                </a:extLst>
              </a:tr>
              <a:tr h="370840">
                <a:tc>
                  <a:txBody>
                    <a:bodyPr/>
                    <a:lstStyle/>
                    <a:p>
                      <a:r>
                        <a:rPr lang="uk-UA" dirty="0">
                          <a:latin typeface="Times New Roman" panose="02020603050405020304" pitchFamily="18" charset="0"/>
                          <a:cs typeface="Times New Roman" panose="02020603050405020304" pitchFamily="18" charset="0"/>
                        </a:rPr>
                        <a:t>Капітал на кінець періоду</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uk-UA" dirty="0">
                          <a:latin typeface="Times New Roman" panose="02020603050405020304" pitchFamily="18" charset="0"/>
                          <a:cs typeface="Times New Roman" panose="02020603050405020304" pitchFamily="18" charset="0"/>
                        </a:rPr>
                        <a:t>1,747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uk-UA" dirty="0">
                          <a:latin typeface="Times New Roman" panose="02020603050405020304" pitchFamily="18" charset="0"/>
                          <a:cs typeface="Times New Roman" panose="02020603050405020304" pitchFamily="18" charset="0"/>
                        </a:rPr>
                        <a:t>310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448865675"/>
                  </a:ext>
                </a:extLst>
              </a:tr>
            </a:tbl>
          </a:graphicData>
        </a:graphic>
      </p:graphicFrame>
    </p:spTree>
    <p:extLst>
      <p:ext uri="{BB962C8B-B14F-4D97-AF65-F5344CB8AC3E}">
        <p14:creationId xmlns:p14="http://schemas.microsoft.com/office/powerpoint/2010/main" val="302716585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xmlns="" id="{AD49824C-BE99-4C69-94EA-FA7FB93729BD}"/>
              </a:ext>
            </a:extLst>
          </p:cNvPr>
          <p:cNvSpPr>
            <a:spLocks noChangeArrowheads="1"/>
          </p:cNvSpPr>
          <p:nvPr/>
        </p:nvSpPr>
        <p:spPr bwMode="auto">
          <a:xfrm>
            <a:off x="231820" y="563428"/>
            <a:ext cx="8064452" cy="2550068"/>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7457" rIns="0" bIns="-17457"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800" b="1" i="0" u="none" strike="noStrike" cap="none" normalizeH="0" baseline="0" dirty="0">
                <a:ln>
                  <a:noFill/>
                </a:ln>
                <a:solidFill>
                  <a:schemeClr val="accent4">
                    <a:lumMod val="75000"/>
                  </a:schemeClr>
                </a:solidFill>
                <a:effectLst/>
                <a:latin typeface="Times New Roman" panose="02020603050405020304" pitchFamily="18" charset="0"/>
                <a:cs typeface="Times New Roman" panose="02020603050405020304" pitchFamily="18" charset="0"/>
              </a:rPr>
              <a:t>Ілюстрація 2</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uk-UA" altLang="uk-UA" sz="20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0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 1) Підтвердження контролю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uk-UA" altLang="uk-UA" sz="20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endParaRPr>
          </a:p>
          <a:p>
            <a:pPr marR="0" lvl="0" algn="l" defTabSz="914400" rtl="0" eaLnBrk="0" fontAlgn="base" latinLnBrk="0" hangingPunct="0">
              <a:lnSpc>
                <a:spcPct val="100000"/>
              </a:lnSpc>
              <a:spcBef>
                <a:spcPct val="0"/>
              </a:spcBef>
              <a:spcAft>
                <a:spcPct val="0"/>
              </a:spcAft>
              <a:buClrTx/>
              <a:buSzTx/>
              <a:tabLst/>
            </a:pPr>
            <a:r>
              <a:rPr kumimoji="0" lang="uk-UA" altLang="uk-UA" sz="20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1. наявність повноважень щодо об'єкта інвестицій; </a:t>
            </a:r>
          </a:p>
          <a:p>
            <a:pPr marR="0" lvl="0" algn="l" defTabSz="914400" rtl="0" eaLnBrk="0" fontAlgn="base" latinLnBrk="0" hangingPunct="0">
              <a:lnSpc>
                <a:spcPct val="100000"/>
              </a:lnSpc>
              <a:spcBef>
                <a:spcPct val="0"/>
              </a:spcBef>
              <a:spcAft>
                <a:spcPct val="0"/>
              </a:spcAft>
              <a:buClrTx/>
              <a:buSzTx/>
              <a:tabLst/>
            </a:pPr>
            <a:r>
              <a:rPr lang="uk-UA" altLang="uk-UA" sz="2000" dirty="0">
                <a:solidFill>
                  <a:srgbClr val="202124"/>
                </a:solidFill>
                <a:latin typeface="Times New Roman" panose="02020603050405020304" pitchFamily="18" charset="0"/>
                <a:cs typeface="Times New Roman" panose="02020603050405020304" pitchFamily="18" charset="0"/>
              </a:rPr>
              <a:t>2. </a:t>
            </a:r>
            <a:r>
              <a:rPr kumimoji="0" lang="uk-UA" altLang="uk-UA" sz="20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наявність можливості зміни віддачі інвестицій; </a:t>
            </a:r>
          </a:p>
          <a:p>
            <a:pPr marR="0" lvl="0" algn="l" defTabSz="914400" rtl="0" eaLnBrk="0" fontAlgn="base" latinLnBrk="0" hangingPunct="0">
              <a:lnSpc>
                <a:spcPct val="100000"/>
              </a:lnSpc>
              <a:spcBef>
                <a:spcPct val="0"/>
              </a:spcBef>
              <a:spcAft>
                <a:spcPct val="0"/>
              </a:spcAft>
              <a:buClrTx/>
              <a:buSzTx/>
              <a:tabLst/>
            </a:pPr>
            <a:r>
              <a:rPr kumimoji="0" lang="uk-UA" altLang="uk-UA" sz="20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3. можливість використання своїх повноважень щодо об'єкта інвестицій з</a:t>
            </a:r>
          </a:p>
          <a:p>
            <a:pPr marR="0" lvl="0" algn="l" defTabSz="914400" rtl="0" eaLnBrk="0" fontAlgn="base" latinLnBrk="0" hangingPunct="0">
              <a:lnSpc>
                <a:spcPct val="100000"/>
              </a:lnSpc>
              <a:spcBef>
                <a:spcPct val="0"/>
              </a:spcBef>
              <a:spcAft>
                <a:spcPct val="0"/>
              </a:spcAft>
              <a:buClrTx/>
              <a:buSzTx/>
              <a:tabLst/>
            </a:pPr>
            <a:r>
              <a:rPr kumimoji="0" lang="uk-UA" altLang="uk-UA" sz="20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 метою впливу на змінну віддачу від інвестицій.</a:t>
            </a:r>
            <a:r>
              <a:rPr kumimoji="0" lang="uk-UA" altLang="uk-UA"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5769637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xmlns="" id="{06889545-8AF0-4FF9-BC5B-9C8E83C93FE5}"/>
              </a:ext>
            </a:extLst>
          </p:cNvPr>
          <p:cNvSpPr>
            <a:spLocks noChangeArrowheads="1"/>
          </p:cNvSpPr>
          <p:nvPr/>
        </p:nvSpPr>
        <p:spPr bwMode="auto">
          <a:xfrm>
            <a:off x="540497" y="515423"/>
            <a:ext cx="8453377" cy="4012007"/>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7457" rIns="0" bIns="-17457"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3200" b="1" i="0" u="none" strike="noStrike" cap="none" normalizeH="0" baseline="0" dirty="0">
                <a:ln>
                  <a:noFill/>
                </a:ln>
                <a:solidFill>
                  <a:schemeClr val="accent4">
                    <a:lumMod val="75000"/>
                  </a:schemeClr>
                </a:solidFill>
                <a:effectLst/>
                <a:latin typeface="Times New Roman" panose="02020603050405020304" pitchFamily="18" charset="0"/>
                <a:cs typeface="Times New Roman" panose="02020603050405020304" pitchFamily="18" charset="0"/>
              </a:rPr>
              <a:t>Визначення </a:t>
            </a:r>
          </a:p>
          <a:p>
            <a:pPr marL="0" marR="0" lvl="0" indent="0" algn="l" defTabSz="914400" rtl="0" eaLnBrk="0" fontAlgn="base" latinLnBrk="0" hangingPunct="0">
              <a:lnSpc>
                <a:spcPct val="100000"/>
              </a:lnSpc>
              <a:spcBef>
                <a:spcPct val="0"/>
              </a:spcBef>
              <a:spcAft>
                <a:spcPct val="0"/>
              </a:spcAft>
              <a:buClrTx/>
              <a:buSzTx/>
              <a:buFontTx/>
              <a:buNone/>
              <a:tabLst/>
            </a:pPr>
            <a:endParaRPr lang="uk-UA" altLang="uk-UA" sz="2100" dirty="0">
              <a:solidFill>
                <a:srgbClr val="202124"/>
              </a:solidFill>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1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Консолідована фінансова звітність – це фінансова звітність групи, в якій активи, зобов'язання, капітал, доходи, витрати та грошові потоки материнської компанії та її дочірніх компаній представлені як фінансова звітність єдиної компанії.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uk-UA" altLang="uk-UA" sz="21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1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Окрема фінансова звітність – це звітність, що подається материнською </a:t>
            </a: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1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компанією або компанією-інвестором, що здійснює спільний контроль або надає істотний вплив на об'єкт інвестицій, в якому облік інвестицій </a:t>
            </a:r>
            <a:r>
              <a:rPr kumimoji="0" lang="uk-UA" altLang="uk-UA" sz="2100" b="0" i="0" u="none" strike="noStrike" cap="none" normalizeH="0" baseline="0" dirty="0" smtClean="0">
                <a:ln>
                  <a:noFill/>
                </a:ln>
                <a:solidFill>
                  <a:srgbClr val="202124"/>
                </a:solidFill>
                <a:effectLst/>
                <a:latin typeface="Times New Roman" panose="02020603050405020304" pitchFamily="18" charset="0"/>
                <a:cs typeface="Times New Roman" panose="02020603050405020304" pitchFamily="18" charset="0"/>
              </a:rPr>
              <a:t>ведеться</a:t>
            </a:r>
            <a:r>
              <a:rPr kumimoji="0" lang="en-US" altLang="uk-UA" sz="2100" b="0" i="0" u="none" strike="noStrike" cap="none" normalizeH="0" baseline="0" dirty="0" smtClean="0">
                <a:ln>
                  <a:noFill/>
                </a:ln>
                <a:solidFill>
                  <a:srgbClr val="202124"/>
                </a:solidFill>
                <a:effectLst/>
                <a:latin typeface="Times New Roman" panose="02020603050405020304" pitchFamily="18" charset="0"/>
                <a:cs typeface="Times New Roman" panose="02020603050405020304" pitchFamily="18" charset="0"/>
              </a:rPr>
              <a:t> </a:t>
            </a:r>
            <a:r>
              <a:rPr kumimoji="0" lang="uk-UA" altLang="uk-UA" sz="2100" b="0" i="0" u="none" strike="noStrike" cap="none" normalizeH="0" baseline="0" dirty="0" smtClean="0">
                <a:ln>
                  <a:noFill/>
                </a:ln>
                <a:solidFill>
                  <a:srgbClr val="202124"/>
                </a:solidFill>
                <a:effectLst/>
                <a:latin typeface="Times New Roman" panose="02020603050405020304" pitchFamily="18" charset="0"/>
                <a:cs typeface="Times New Roman" panose="02020603050405020304" pitchFamily="18" charset="0"/>
              </a:rPr>
              <a:t>за </a:t>
            </a:r>
            <a:r>
              <a:rPr kumimoji="0" lang="uk-UA" altLang="uk-UA" sz="21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методом собівартості або відповідно до МСФЗ (IFRS) 9 </a:t>
            </a: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1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«Фінансові інструменти».</a:t>
            </a:r>
            <a:r>
              <a:rPr kumimoji="0" lang="uk-UA" altLang="uk-UA" sz="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endParaRPr kumimoji="0" lang="uk-UA" altLang="uk-UA"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6444143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290EBBBB-1C85-46B0-8135-6350820E8649}"/>
              </a:ext>
            </a:extLst>
          </p:cNvPr>
          <p:cNvSpPr txBox="1"/>
          <p:nvPr/>
        </p:nvSpPr>
        <p:spPr>
          <a:xfrm>
            <a:off x="206062" y="425003"/>
            <a:ext cx="7624293" cy="954107"/>
          </a:xfrm>
          <a:prstGeom prst="rect">
            <a:avLst/>
          </a:prstGeom>
          <a:noFill/>
        </p:spPr>
        <p:txBody>
          <a:bodyPr wrap="square" rtlCol="0">
            <a:spAutoFit/>
          </a:bodyPr>
          <a:lstStyle/>
          <a:p>
            <a:r>
              <a:rPr lang="uk-UA" sz="2800" b="1" dirty="0">
                <a:solidFill>
                  <a:schemeClr val="accent4">
                    <a:lumMod val="75000"/>
                  </a:schemeClr>
                </a:solidFill>
                <a:latin typeface="Times New Roman" panose="02020603050405020304" pitchFamily="18" charset="0"/>
                <a:cs typeface="Times New Roman" panose="02020603050405020304" pitchFamily="18" charset="0"/>
              </a:rPr>
              <a:t>Ілюстрація 2</a:t>
            </a:r>
          </a:p>
          <a:p>
            <a:r>
              <a:rPr lang="uk-UA" sz="2800" b="1" dirty="0">
                <a:solidFill>
                  <a:schemeClr val="accent4">
                    <a:lumMod val="75000"/>
                  </a:schemeClr>
                </a:solidFill>
                <a:latin typeface="Times New Roman" panose="02020603050405020304" pitchFamily="18" charset="0"/>
                <a:cs typeface="Times New Roman" panose="02020603050405020304" pitchFamily="18" charset="0"/>
              </a:rPr>
              <a:t> </a:t>
            </a:r>
            <a:r>
              <a:rPr lang="uk-UA" sz="2000" dirty="0">
                <a:latin typeface="Times New Roman" panose="02020603050405020304" pitchFamily="18" charset="0"/>
                <a:cs typeface="Times New Roman" panose="02020603050405020304" pitchFamily="18" charset="0"/>
              </a:rPr>
              <a:t>2) чисті активи компанії ДК</a:t>
            </a:r>
            <a:endParaRPr lang="uk-UA" sz="2800" dirty="0">
              <a:latin typeface="Times New Roman" panose="02020603050405020304" pitchFamily="18" charset="0"/>
              <a:cs typeface="Times New Roman" panose="02020603050405020304" pitchFamily="18" charset="0"/>
            </a:endParaRPr>
          </a:p>
        </p:txBody>
      </p:sp>
      <p:graphicFrame>
        <p:nvGraphicFramePr>
          <p:cNvPr id="3" name="Таблиця 3">
            <a:extLst>
              <a:ext uri="{FF2B5EF4-FFF2-40B4-BE49-F238E27FC236}">
                <a16:creationId xmlns:a16="http://schemas.microsoft.com/office/drawing/2014/main" xmlns="" id="{C24F8B35-BD80-430A-84BF-832FF065FD11}"/>
              </a:ext>
            </a:extLst>
          </p:cNvPr>
          <p:cNvGraphicFramePr>
            <a:graphicFrameLocks noGrp="1"/>
          </p:cNvGraphicFramePr>
          <p:nvPr>
            <p:extLst>
              <p:ext uri="{D42A27DB-BD31-4B8C-83A1-F6EECF244321}">
                <p14:modId xmlns:p14="http://schemas.microsoft.com/office/powerpoint/2010/main" val="1770110802"/>
              </p:ext>
            </p:extLst>
          </p:nvPr>
        </p:nvGraphicFramePr>
        <p:xfrm>
          <a:off x="283335" y="1899276"/>
          <a:ext cx="8384147" cy="3042920"/>
        </p:xfrm>
        <a:graphic>
          <a:graphicData uri="http://schemas.openxmlformats.org/drawingml/2006/table">
            <a:tbl>
              <a:tblPr firstRow="1" bandRow="1">
                <a:tableStyleId>{5C22544A-7EE6-4342-B048-85BDC9FD1C3A}</a:tableStyleId>
              </a:tblPr>
              <a:tblGrid>
                <a:gridCol w="3618964">
                  <a:extLst>
                    <a:ext uri="{9D8B030D-6E8A-4147-A177-3AD203B41FA5}">
                      <a16:colId xmlns:a16="http://schemas.microsoft.com/office/drawing/2014/main" xmlns="" val="181048539"/>
                    </a:ext>
                  </a:extLst>
                </a:gridCol>
                <a:gridCol w="1648495">
                  <a:extLst>
                    <a:ext uri="{9D8B030D-6E8A-4147-A177-3AD203B41FA5}">
                      <a16:colId xmlns:a16="http://schemas.microsoft.com/office/drawing/2014/main" xmlns="" val="2139384109"/>
                    </a:ext>
                  </a:extLst>
                </a:gridCol>
                <a:gridCol w="1455313">
                  <a:extLst>
                    <a:ext uri="{9D8B030D-6E8A-4147-A177-3AD203B41FA5}">
                      <a16:colId xmlns:a16="http://schemas.microsoft.com/office/drawing/2014/main" xmlns="" val="1565393327"/>
                    </a:ext>
                  </a:extLst>
                </a:gridCol>
                <a:gridCol w="1661375">
                  <a:extLst>
                    <a:ext uri="{9D8B030D-6E8A-4147-A177-3AD203B41FA5}">
                      <a16:colId xmlns:a16="http://schemas.microsoft.com/office/drawing/2014/main" xmlns="" val="2940186352"/>
                    </a:ext>
                  </a:extLst>
                </a:gridCol>
              </a:tblGrid>
              <a:tr h="370840">
                <a:tc>
                  <a:txBody>
                    <a:bodyPr/>
                    <a:lstStyle/>
                    <a:p>
                      <a:endParaRPr lang="uk-U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uk-UA" b="0" dirty="0">
                          <a:solidFill>
                            <a:schemeClr val="tx1"/>
                          </a:solidFill>
                          <a:latin typeface="Times New Roman" panose="02020603050405020304" pitchFamily="18" charset="0"/>
                          <a:cs typeface="Times New Roman" panose="02020603050405020304" pitchFamily="18" charset="0"/>
                        </a:rPr>
                        <a:t>Дата придбання</a:t>
                      </a:r>
                    </a:p>
                    <a:p>
                      <a:pPr algn="ctr"/>
                      <a:r>
                        <a:rPr lang="uk-UA" b="0" dirty="0">
                          <a:solidFill>
                            <a:schemeClr val="tx1"/>
                          </a:solidFill>
                          <a:latin typeface="Times New Roman" panose="02020603050405020304" pitchFamily="18" charset="0"/>
                          <a:cs typeface="Times New Roman" panose="02020603050405020304" pitchFamily="18" charset="0"/>
                        </a:rPr>
                        <a:t>01.01.2017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uk-UA" b="0" dirty="0">
                          <a:solidFill>
                            <a:schemeClr val="tx1"/>
                          </a:solidFill>
                          <a:latin typeface="Times New Roman" panose="02020603050405020304" pitchFamily="18" charset="0"/>
                          <a:cs typeface="Times New Roman" panose="02020603050405020304" pitchFamily="18" charset="0"/>
                        </a:rPr>
                        <a:t>Початок звітного періоду 01.01.2019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uk-UA" b="0" dirty="0">
                          <a:solidFill>
                            <a:schemeClr val="tx1"/>
                          </a:solidFill>
                          <a:latin typeface="Times New Roman" panose="02020603050405020304" pitchFamily="18" charset="0"/>
                          <a:cs typeface="Times New Roman" panose="02020603050405020304" pitchFamily="18" charset="0"/>
                        </a:rPr>
                        <a:t>Закінчення звітного періоду 31.12.2019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62390929"/>
                  </a:ext>
                </a:extLst>
              </a:tr>
              <a:tr h="370840">
                <a:tc>
                  <a:txBody>
                    <a:bodyPr/>
                    <a:lstStyle/>
                    <a:p>
                      <a:r>
                        <a:rPr lang="uk-UA" dirty="0"/>
                        <a:t>Акціонерний капітал</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uk-UA" dirty="0">
                          <a:latin typeface="Times New Roman" panose="02020603050405020304" pitchFamily="18" charset="0"/>
                          <a:cs typeface="Times New Roman" panose="02020603050405020304" pitchFamily="18" charset="0"/>
                        </a:rPr>
                        <a:t>150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uk-UA"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uk-UA" dirty="0">
                          <a:latin typeface="Times New Roman" panose="02020603050405020304" pitchFamily="18" charset="0"/>
                          <a:cs typeface="Times New Roman" panose="02020603050405020304" pitchFamily="18" charset="0"/>
                        </a:rPr>
                        <a:t>150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685527920"/>
                  </a:ext>
                </a:extLst>
              </a:tr>
              <a:tr h="370840">
                <a:tc>
                  <a:txBody>
                    <a:bodyPr/>
                    <a:lstStyle/>
                    <a:p>
                      <a:r>
                        <a:rPr lang="uk-UA" dirty="0"/>
                        <a:t>Нерозподілений прибуток</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uk-UA" dirty="0">
                          <a:latin typeface="Times New Roman" panose="02020603050405020304" pitchFamily="18" charset="0"/>
                          <a:cs typeface="Times New Roman" panose="02020603050405020304" pitchFamily="18" charset="0"/>
                        </a:rPr>
                        <a:t>500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uk-UA"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uk-UA" dirty="0">
                          <a:latin typeface="Times New Roman" panose="02020603050405020304" pitchFamily="18" charset="0"/>
                          <a:cs typeface="Times New Roman" panose="02020603050405020304" pitchFamily="18" charset="0"/>
                        </a:rPr>
                        <a:t>700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884427536"/>
                  </a:ext>
                </a:extLst>
              </a:tr>
              <a:tr h="370840">
                <a:tc>
                  <a:txBody>
                    <a:bodyPr/>
                    <a:lstStyle/>
                    <a:p>
                      <a:r>
                        <a:rPr lang="uk-UA" dirty="0"/>
                        <a:t>Власний капітал</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uk-UA" dirty="0">
                          <a:latin typeface="Times New Roman" panose="02020603050405020304" pitchFamily="18" charset="0"/>
                          <a:cs typeface="Times New Roman" panose="02020603050405020304" pitchFamily="18" charset="0"/>
                        </a:rPr>
                        <a:t>650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uk-UA" dirty="0">
                          <a:latin typeface="Times New Roman" panose="02020603050405020304" pitchFamily="18" charset="0"/>
                          <a:cs typeface="Times New Roman" panose="02020603050405020304" pitchFamily="18" charset="0"/>
                        </a:rPr>
                        <a:t>770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uk-UA" dirty="0">
                          <a:latin typeface="Times New Roman" panose="02020603050405020304" pitchFamily="18" charset="0"/>
                          <a:cs typeface="Times New Roman" panose="02020603050405020304" pitchFamily="18" charset="0"/>
                        </a:rPr>
                        <a:t>850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062916433"/>
                  </a:ext>
                </a:extLst>
              </a:tr>
              <a:tr h="370840">
                <a:tc>
                  <a:txBody>
                    <a:bodyPr/>
                    <a:lstStyle/>
                    <a:p>
                      <a:r>
                        <a:rPr lang="uk-UA" dirty="0"/>
                        <a:t>Земельна ділянка (120 - 100)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uk-UA" dirty="0">
                          <a:latin typeface="Times New Roman" panose="02020603050405020304" pitchFamily="18" charset="0"/>
                          <a:cs typeface="Times New Roman" panose="02020603050405020304" pitchFamily="18" charset="0"/>
                        </a:rPr>
                        <a:t>20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uk-UA" dirty="0">
                          <a:latin typeface="Times New Roman" panose="02020603050405020304" pitchFamily="18" charset="0"/>
                          <a:cs typeface="Times New Roman" panose="02020603050405020304" pitchFamily="18" charset="0"/>
                        </a:rPr>
                        <a:t>20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uk-UA" dirty="0">
                          <a:latin typeface="Times New Roman" panose="02020603050405020304" pitchFamily="18" charset="0"/>
                          <a:cs typeface="Times New Roman" panose="02020603050405020304" pitchFamily="18" charset="0"/>
                        </a:rPr>
                        <a:t>20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337760965"/>
                  </a:ext>
                </a:extLst>
              </a:tr>
              <a:tr h="370840">
                <a:tc>
                  <a:txBody>
                    <a:bodyPr/>
                    <a:lstStyle/>
                    <a:p>
                      <a:endParaRPr lang="uk-U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uk-UA" dirty="0">
                          <a:latin typeface="Times New Roman" panose="02020603050405020304" pitchFamily="18" charset="0"/>
                          <a:cs typeface="Times New Roman" panose="02020603050405020304" pitchFamily="18" charset="0"/>
                        </a:rPr>
                        <a:t>670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uk-UA" dirty="0">
                          <a:latin typeface="Times New Roman" panose="02020603050405020304" pitchFamily="18" charset="0"/>
                          <a:cs typeface="Times New Roman" panose="02020603050405020304" pitchFamily="18" charset="0"/>
                        </a:rPr>
                        <a:t>790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uk-UA" dirty="0">
                          <a:latin typeface="Times New Roman" panose="02020603050405020304" pitchFamily="18" charset="0"/>
                          <a:cs typeface="Times New Roman" panose="02020603050405020304" pitchFamily="18" charset="0"/>
                        </a:rPr>
                        <a:t>870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869000487"/>
                  </a:ext>
                </a:extLst>
              </a:tr>
            </a:tbl>
          </a:graphicData>
        </a:graphic>
      </p:graphicFrame>
      <mc:AlternateContent xmlns:mc="http://schemas.openxmlformats.org/markup-compatibility/2006" xmlns:p14="http://schemas.microsoft.com/office/powerpoint/2010/main">
        <mc:Choice Requires="p14">
          <p:contentPart p14:bwMode="auto" r:id="rId2">
            <p14:nvContentPartPr>
              <p14:cNvPr id="4" name="Рукописні дані 3">
                <a:extLst>
                  <a:ext uri="{FF2B5EF4-FFF2-40B4-BE49-F238E27FC236}">
                    <a16:creationId xmlns:a16="http://schemas.microsoft.com/office/drawing/2014/main" xmlns="" id="{0F887AAA-E43D-4006-891E-453F612893D4}"/>
                  </a:ext>
                </a:extLst>
              </p14:cNvPr>
              <p14:cNvContentPartPr/>
              <p14:nvPr/>
            </p14:nvContentPartPr>
            <p14:xfrm>
              <a:off x="4906628" y="5261131"/>
              <a:ext cx="1156680" cy="360"/>
            </p14:xfrm>
          </p:contentPart>
        </mc:Choice>
        <mc:Fallback xmlns="">
          <p:pic>
            <p:nvPicPr>
              <p:cNvPr id="4" name="Рукописні дані 3">
                <a:extLst>
                  <a:ext uri="{FF2B5EF4-FFF2-40B4-BE49-F238E27FC236}">
                    <a16:creationId xmlns:a16="http://schemas.microsoft.com/office/drawing/2014/main" id="{0F887AAA-E43D-4006-891E-453F612893D4}"/>
                  </a:ext>
                </a:extLst>
              </p:cNvPr>
              <p:cNvPicPr/>
              <p:nvPr/>
            </p:nvPicPr>
            <p:blipFill>
              <a:blip r:embed="rId3"/>
              <a:stretch>
                <a:fillRect/>
              </a:stretch>
            </p:blipFill>
            <p:spPr>
              <a:xfrm>
                <a:off x="4897628" y="5252491"/>
                <a:ext cx="117432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7" name="Рукописні дані 6">
                <a:extLst>
                  <a:ext uri="{FF2B5EF4-FFF2-40B4-BE49-F238E27FC236}">
                    <a16:creationId xmlns:a16="http://schemas.microsoft.com/office/drawing/2014/main" xmlns="" id="{04FE3CF8-A158-4A4F-BD2B-4952509C22D8}"/>
                  </a:ext>
                </a:extLst>
              </p14:cNvPr>
              <p14:cNvContentPartPr/>
              <p14:nvPr/>
            </p14:nvContentPartPr>
            <p14:xfrm>
              <a:off x="4887548" y="4959451"/>
              <a:ext cx="360" cy="282600"/>
            </p14:xfrm>
          </p:contentPart>
        </mc:Choice>
        <mc:Fallback xmlns="">
          <p:pic>
            <p:nvPicPr>
              <p:cNvPr id="7" name="Рукописні дані 6">
                <a:extLst>
                  <a:ext uri="{FF2B5EF4-FFF2-40B4-BE49-F238E27FC236}">
                    <a16:creationId xmlns:a16="http://schemas.microsoft.com/office/drawing/2014/main" id="{04FE3CF8-A158-4A4F-BD2B-4952509C22D8}"/>
                  </a:ext>
                </a:extLst>
              </p:cNvPr>
              <p:cNvPicPr/>
              <p:nvPr/>
            </p:nvPicPr>
            <p:blipFill>
              <a:blip r:embed="rId5"/>
              <a:stretch>
                <a:fillRect/>
              </a:stretch>
            </p:blipFill>
            <p:spPr>
              <a:xfrm>
                <a:off x="4878908" y="4950451"/>
                <a:ext cx="18000" cy="30024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8" name="Рукописні дані 7">
                <a:extLst>
                  <a:ext uri="{FF2B5EF4-FFF2-40B4-BE49-F238E27FC236}">
                    <a16:creationId xmlns:a16="http://schemas.microsoft.com/office/drawing/2014/main" xmlns="" id="{71D69689-E389-4845-8C76-6C8F26D68782}"/>
                  </a:ext>
                </a:extLst>
              </p14:cNvPr>
              <p14:cNvContentPartPr/>
              <p14:nvPr/>
            </p14:nvContentPartPr>
            <p14:xfrm>
              <a:off x="6080228" y="4920931"/>
              <a:ext cx="360" cy="346680"/>
            </p14:xfrm>
          </p:contentPart>
        </mc:Choice>
        <mc:Fallback xmlns="">
          <p:pic>
            <p:nvPicPr>
              <p:cNvPr id="8" name="Рукописні дані 7">
                <a:extLst>
                  <a:ext uri="{FF2B5EF4-FFF2-40B4-BE49-F238E27FC236}">
                    <a16:creationId xmlns:a16="http://schemas.microsoft.com/office/drawing/2014/main" id="{71D69689-E389-4845-8C76-6C8F26D68782}"/>
                  </a:ext>
                </a:extLst>
              </p:cNvPr>
              <p:cNvPicPr/>
              <p:nvPr/>
            </p:nvPicPr>
            <p:blipFill>
              <a:blip r:embed="rId7"/>
              <a:stretch>
                <a:fillRect/>
              </a:stretch>
            </p:blipFill>
            <p:spPr>
              <a:xfrm>
                <a:off x="6071228" y="4911931"/>
                <a:ext cx="18000" cy="36432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9" name="Рукописні дані 8">
                <a:extLst>
                  <a:ext uri="{FF2B5EF4-FFF2-40B4-BE49-F238E27FC236}">
                    <a16:creationId xmlns:a16="http://schemas.microsoft.com/office/drawing/2014/main" xmlns="" id="{85DB179B-F24B-4DB8-8CF5-84CC5B9515D0}"/>
                  </a:ext>
                </a:extLst>
              </p14:cNvPr>
              <p14:cNvContentPartPr/>
              <p14:nvPr/>
            </p14:nvContentPartPr>
            <p14:xfrm>
              <a:off x="5520428" y="5292451"/>
              <a:ext cx="360" cy="288000"/>
            </p14:xfrm>
          </p:contentPart>
        </mc:Choice>
        <mc:Fallback xmlns="">
          <p:pic>
            <p:nvPicPr>
              <p:cNvPr id="9" name="Рукописні дані 8">
                <a:extLst>
                  <a:ext uri="{FF2B5EF4-FFF2-40B4-BE49-F238E27FC236}">
                    <a16:creationId xmlns:a16="http://schemas.microsoft.com/office/drawing/2014/main" id="{85DB179B-F24B-4DB8-8CF5-84CC5B9515D0}"/>
                  </a:ext>
                </a:extLst>
              </p:cNvPr>
              <p:cNvPicPr/>
              <p:nvPr/>
            </p:nvPicPr>
            <p:blipFill>
              <a:blip r:embed="rId9"/>
              <a:stretch>
                <a:fillRect/>
              </a:stretch>
            </p:blipFill>
            <p:spPr>
              <a:xfrm>
                <a:off x="5511788" y="5283811"/>
                <a:ext cx="18000" cy="30564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10" name="Рукописні дані 9">
                <a:extLst>
                  <a:ext uri="{FF2B5EF4-FFF2-40B4-BE49-F238E27FC236}">
                    <a16:creationId xmlns:a16="http://schemas.microsoft.com/office/drawing/2014/main" xmlns="" id="{5BA9712C-0FA7-4C59-9CF8-C5CB97BA448A}"/>
                  </a:ext>
                </a:extLst>
              </p14:cNvPr>
              <p14:cNvContentPartPr/>
              <p14:nvPr/>
            </p14:nvContentPartPr>
            <p14:xfrm>
              <a:off x="4751828" y="6204331"/>
              <a:ext cx="3282840" cy="360"/>
            </p14:xfrm>
          </p:contentPart>
        </mc:Choice>
        <mc:Fallback xmlns="">
          <p:pic>
            <p:nvPicPr>
              <p:cNvPr id="10" name="Рукописні дані 9">
                <a:extLst>
                  <a:ext uri="{FF2B5EF4-FFF2-40B4-BE49-F238E27FC236}">
                    <a16:creationId xmlns:a16="http://schemas.microsoft.com/office/drawing/2014/main" id="{5BA9712C-0FA7-4C59-9CF8-C5CB97BA448A}"/>
                  </a:ext>
                </a:extLst>
              </p:cNvPr>
              <p:cNvPicPr/>
              <p:nvPr/>
            </p:nvPicPr>
            <p:blipFill>
              <a:blip r:embed="rId11"/>
              <a:stretch>
                <a:fillRect/>
              </a:stretch>
            </p:blipFill>
            <p:spPr>
              <a:xfrm>
                <a:off x="4742828" y="6195331"/>
                <a:ext cx="330048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13" name="Рукописні дані 12">
                <a:extLst>
                  <a:ext uri="{FF2B5EF4-FFF2-40B4-BE49-F238E27FC236}">
                    <a16:creationId xmlns:a16="http://schemas.microsoft.com/office/drawing/2014/main" xmlns="" id="{85C5632C-550C-43D2-A23F-55E8B95E6A37}"/>
                  </a:ext>
                </a:extLst>
              </p14:cNvPr>
              <p14:cNvContentPartPr/>
              <p14:nvPr/>
            </p14:nvContentPartPr>
            <p14:xfrm>
              <a:off x="6535628" y="6233131"/>
              <a:ext cx="360" cy="288360"/>
            </p14:xfrm>
          </p:contentPart>
        </mc:Choice>
        <mc:Fallback xmlns="">
          <p:pic>
            <p:nvPicPr>
              <p:cNvPr id="13" name="Рукописні дані 12">
                <a:extLst>
                  <a:ext uri="{FF2B5EF4-FFF2-40B4-BE49-F238E27FC236}">
                    <a16:creationId xmlns:a16="http://schemas.microsoft.com/office/drawing/2014/main" id="{85C5632C-550C-43D2-A23F-55E8B95E6A37}"/>
                  </a:ext>
                </a:extLst>
              </p:cNvPr>
              <p:cNvPicPr/>
              <p:nvPr/>
            </p:nvPicPr>
            <p:blipFill>
              <a:blip r:embed="rId9"/>
              <a:stretch>
                <a:fillRect/>
              </a:stretch>
            </p:blipFill>
            <p:spPr>
              <a:xfrm>
                <a:off x="6526628" y="6224131"/>
                <a:ext cx="18000" cy="306000"/>
              </a:xfrm>
              <a:prstGeom prst="rect">
                <a:avLst/>
              </a:prstGeom>
            </p:spPr>
          </p:pic>
        </mc:Fallback>
      </mc:AlternateContent>
      <mc:AlternateContent xmlns:mc="http://schemas.openxmlformats.org/markup-compatibility/2006" xmlns:p14="http://schemas.microsoft.com/office/powerpoint/2010/main">
        <mc:Choice Requires="p14">
          <p:contentPart p14:bwMode="auto" r:id="rId13">
            <p14:nvContentPartPr>
              <p14:cNvPr id="14" name="Рукописні дані 13">
                <a:extLst>
                  <a:ext uri="{FF2B5EF4-FFF2-40B4-BE49-F238E27FC236}">
                    <a16:creationId xmlns:a16="http://schemas.microsoft.com/office/drawing/2014/main" xmlns="" id="{783DB1AE-1D87-4302-8820-E0F5FA037C12}"/>
                  </a:ext>
                </a:extLst>
              </p14:cNvPr>
              <p14:cNvContentPartPr/>
              <p14:nvPr/>
            </p14:nvContentPartPr>
            <p14:xfrm>
              <a:off x="4758308" y="6040891"/>
              <a:ext cx="360" cy="140760"/>
            </p14:xfrm>
          </p:contentPart>
        </mc:Choice>
        <mc:Fallback xmlns="">
          <p:pic>
            <p:nvPicPr>
              <p:cNvPr id="14" name="Рукописні дані 13">
                <a:extLst>
                  <a:ext uri="{FF2B5EF4-FFF2-40B4-BE49-F238E27FC236}">
                    <a16:creationId xmlns:a16="http://schemas.microsoft.com/office/drawing/2014/main" id="{783DB1AE-1D87-4302-8820-E0F5FA037C12}"/>
                  </a:ext>
                </a:extLst>
              </p:cNvPr>
              <p:cNvPicPr/>
              <p:nvPr/>
            </p:nvPicPr>
            <p:blipFill>
              <a:blip r:embed="rId14"/>
              <a:stretch>
                <a:fillRect/>
              </a:stretch>
            </p:blipFill>
            <p:spPr>
              <a:xfrm>
                <a:off x="4749668" y="6032251"/>
                <a:ext cx="18000" cy="158400"/>
              </a:xfrm>
              <a:prstGeom prst="rect">
                <a:avLst/>
              </a:prstGeom>
            </p:spPr>
          </p:pic>
        </mc:Fallback>
      </mc:AlternateContent>
      <mc:AlternateContent xmlns:mc="http://schemas.openxmlformats.org/markup-compatibility/2006" xmlns:p14="http://schemas.microsoft.com/office/powerpoint/2010/main">
        <mc:Choice Requires="p14">
          <p:contentPart p14:bwMode="auto" r:id="rId15">
            <p14:nvContentPartPr>
              <p14:cNvPr id="18" name="Рукописні дані 17">
                <a:extLst>
                  <a:ext uri="{FF2B5EF4-FFF2-40B4-BE49-F238E27FC236}">
                    <a16:creationId xmlns:a16="http://schemas.microsoft.com/office/drawing/2014/main" xmlns="" id="{E7867B61-9BF7-4A1C-B759-2CD4BCE5EAD4}"/>
                  </a:ext>
                </a:extLst>
              </p14:cNvPr>
              <p14:cNvContentPartPr/>
              <p14:nvPr/>
            </p14:nvContentPartPr>
            <p14:xfrm>
              <a:off x="8049788" y="6042331"/>
              <a:ext cx="360" cy="165240"/>
            </p14:xfrm>
          </p:contentPart>
        </mc:Choice>
        <mc:Fallback xmlns="">
          <p:pic>
            <p:nvPicPr>
              <p:cNvPr id="18" name="Рукописні дані 17">
                <a:extLst>
                  <a:ext uri="{FF2B5EF4-FFF2-40B4-BE49-F238E27FC236}">
                    <a16:creationId xmlns:a16="http://schemas.microsoft.com/office/drawing/2014/main" id="{E7867B61-9BF7-4A1C-B759-2CD4BCE5EAD4}"/>
                  </a:ext>
                </a:extLst>
              </p:cNvPr>
              <p:cNvPicPr/>
              <p:nvPr/>
            </p:nvPicPr>
            <p:blipFill>
              <a:blip r:embed="rId16"/>
              <a:stretch>
                <a:fillRect/>
              </a:stretch>
            </p:blipFill>
            <p:spPr>
              <a:xfrm>
                <a:off x="8041148" y="6033331"/>
                <a:ext cx="18000" cy="182880"/>
              </a:xfrm>
              <a:prstGeom prst="rect">
                <a:avLst/>
              </a:prstGeom>
            </p:spPr>
          </p:pic>
        </mc:Fallback>
      </mc:AlternateContent>
      <p:sp>
        <p:nvSpPr>
          <p:cNvPr id="24" name="TextBox 23">
            <a:extLst>
              <a:ext uri="{FF2B5EF4-FFF2-40B4-BE49-F238E27FC236}">
                <a16:creationId xmlns:a16="http://schemas.microsoft.com/office/drawing/2014/main" xmlns="" id="{1F28C682-1CB4-4206-B9D1-A2CB20A00A96}"/>
              </a:ext>
            </a:extLst>
          </p:cNvPr>
          <p:cNvSpPr txBox="1"/>
          <p:nvPr/>
        </p:nvSpPr>
        <p:spPr>
          <a:xfrm>
            <a:off x="5293217" y="5526139"/>
            <a:ext cx="991313" cy="369332"/>
          </a:xfrm>
          <a:prstGeom prst="rect">
            <a:avLst/>
          </a:prstGeom>
          <a:noFill/>
        </p:spPr>
        <p:txBody>
          <a:bodyPr wrap="square" rtlCol="0">
            <a:spAutoFit/>
          </a:bodyPr>
          <a:lstStyle/>
          <a:p>
            <a:r>
              <a:rPr lang="uk-UA" dirty="0"/>
              <a:t>120</a:t>
            </a:r>
          </a:p>
        </p:txBody>
      </p:sp>
      <p:sp>
        <p:nvSpPr>
          <p:cNvPr id="25" name="TextBox 24">
            <a:extLst>
              <a:ext uri="{FF2B5EF4-FFF2-40B4-BE49-F238E27FC236}">
                <a16:creationId xmlns:a16="http://schemas.microsoft.com/office/drawing/2014/main" xmlns="" id="{2DC02ED2-CF00-45AC-8464-3344779A9EE2}"/>
              </a:ext>
            </a:extLst>
          </p:cNvPr>
          <p:cNvSpPr txBox="1"/>
          <p:nvPr/>
        </p:nvSpPr>
        <p:spPr>
          <a:xfrm>
            <a:off x="6284530" y="6521491"/>
            <a:ext cx="1081105" cy="369332"/>
          </a:xfrm>
          <a:prstGeom prst="rect">
            <a:avLst/>
          </a:prstGeom>
          <a:noFill/>
        </p:spPr>
        <p:txBody>
          <a:bodyPr wrap="square" rtlCol="0">
            <a:spAutoFit/>
          </a:bodyPr>
          <a:lstStyle/>
          <a:p>
            <a:r>
              <a:rPr lang="uk-UA" dirty="0"/>
              <a:t>200</a:t>
            </a:r>
          </a:p>
        </p:txBody>
      </p:sp>
    </p:spTree>
    <p:extLst>
      <p:ext uri="{BB962C8B-B14F-4D97-AF65-F5344CB8AC3E}">
        <p14:creationId xmlns:p14="http://schemas.microsoft.com/office/powerpoint/2010/main" val="189275018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E6B96EAD-1D66-46E7-955E-4BEE87540C91}"/>
              </a:ext>
            </a:extLst>
          </p:cNvPr>
          <p:cNvSpPr txBox="1"/>
          <p:nvPr/>
        </p:nvSpPr>
        <p:spPr>
          <a:xfrm>
            <a:off x="321972" y="231820"/>
            <a:ext cx="4893972" cy="523220"/>
          </a:xfrm>
          <a:prstGeom prst="rect">
            <a:avLst/>
          </a:prstGeom>
          <a:noFill/>
        </p:spPr>
        <p:txBody>
          <a:bodyPr wrap="square" rtlCol="0">
            <a:spAutoFit/>
          </a:bodyPr>
          <a:lstStyle/>
          <a:p>
            <a:r>
              <a:rPr lang="uk-UA" sz="2800" b="1" dirty="0">
                <a:solidFill>
                  <a:schemeClr val="accent4">
                    <a:lumMod val="75000"/>
                  </a:schemeClr>
                </a:solidFill>
                <a:latin typeface="Times New Roman" panose="02020603050405020304" pitchFamily="18" charset="0"/>
                <a:cs typeface="Times New Roman" panose="02020603050405020304" pitchFamily="18" charset="0"/>
              </a:rPr>
              <a:t>Ілюстрація 2</a:t>
            </a:r>
          </a:p>
        </p:txBody>
      </p:sp>
      <p:sp>
        <p:nvSpPr>
          <p:cNvPr id="3" name="TextBox 2">
            <a:extLst>
              <a:ext uri="{FF2B5EF4-FFF2-40B4-BE49-F238E27FC236}">
                <a16:creationId xmlns:a16="http://schemas.microsoft.com/office/drawing/2014/main" xmlns="" id="{476EB2C8-EB8E-4BAE-8E42-4468839D0B71}"/>
              </a:ext>
            </a:extLst>
          </p:cNvPr>
          <p:cNvSpPr txBox="1"/>
          <p:nvPr/>
        </p:nvSpPr>
        <p:spPr>
          <a:xfrm>
            <a:off x="321971" y="755040"/>
            <a:ext cx="5975797" cy="369332"/>
          </a:xfrm>
          <a:prstGeom prst="rect">
            <a:avLst/>
          </a:prstGeom>
          <a:noFill/>
        </p:spPr>
        <p:txBody>
          <a:bodyPr wrap="square" rtlCol="0">
            <a:spAutoFit/>
          </a:bodyPr>
          <a:lstStyle/>
          <a:p>
            <a:r>
              <a:rPr lang="uk-UA" dirty="0"/>
              <a:t>3) Ділова репутація</a:t>
            </a:r>
          </a:p>
        </p:txBody>
      </p:sp>
      <p:graphicFrame>
        <p:nvGraphicFramePr>
          <p:cNvPr id="4" name="Таблиця 4">
            <a:extLst>
              <a:ext uri="{FF2B5EF4-FFF2-40B4-BE49-F238E27FC236}">
                <a16:creationId xmlns:a16="http://schemas.microsoft.com/office/drawing/2014/main" xmlns="" id="{B6DC70B8-4F07-4A4B-9495-12969E7DB588}"/>
              </a:ext>
            </a:extLst>
          </p:cNvPr>
          <p:cNvGraphicFramePr>
            <a:graphicFrameLocks noGrp="1"/>
          </p:cNvGraphicFramePr>
          <p:nvPr>
            <p:extLst>
              <p:ext uri="{D42A27DB-BD31-4B8C-83A1-F6EECF244321}">
                <p14:modId xmlns:p14="http://schemas.microsoft.com/office/powerpoint/2010/main" val="3905909228"/>
              </p:ext>
            </p:extLst>
          </p:nvPr>
        </p:nvGraphicFramePr>
        <p:xfrm>
          <a:off x="231818" y="1124372"/>
          <a:ext cx="7933387" cy="2160932"/>
        </p:xfrm>
        <a:graphic>
          <a:graphicData uri="http://schemas.openxmlformats.org/drawingml/2006/table">
            <a:tbl>
              <a:tblPr firstRow="1" bandRow="1">
                <a:tableStyleId>{5C22544A-7EE6-4342-B048-85BDC9FD1C3A}</a:tableStyleId>
              </a:tblPr>
              <a:tblGrid>
                <a:gridCol w="5473522">
                  <a:extLst>
                    <a:ext uri="{9D8B030D-6E8A-4147-A177-3AD203B41FA5}">
                      <a16:colId xmlns:a16="http://schemas.microsoft.com/office/drawing/2014/main" xmlns="" val="2581669532"/>
                    </a:ext>
                  </a:extLst>
                </a:gridCol>
                <a:gridCol w="2459865">
                  <a:extLst>
                    <a:ext uri="{9D8B030D-6E8A-4147-A177-3AD203B41FA5}">
                      <a16:colId xmlns:a16="http://schemas.microsoft.com/office/drawing/2014/main" xmlns="" val="2496242648"/>
                    </a:ext>
                  </a:extLst>
                </a:gridCol>
              </a:tblGrid>
              <a:tr h="440386">
                <a:tc>
                  <a:txBody>
                    <a:bodyPr/>
                    <a:lstStyle/>
                    <a:p>
                      <a:r>
                        <a:rPr lang="uk-UA" b="0" dirty="0">
                          <a:solidFill>
                            <a:schemeClr val="tx1"/>
                          </a:solidFill>
                          <a:latin typeface="Times New Roman" panose="02020603050405020304" pitchFamily="18" charset="0"/>
                          <a:cs typeface="Times New Roman" panose="02020603050405020304" pitchFamily="18" charset="0"/>
                        </a:rPr>
                        <a:t>Справедлива вартість переданого відшкодування на дату придбання</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uk-UA" b="0" dirty="0">
                          <a:solidFill>
                            <a:schemeClr val="tx1"/>
                          </a:solidFill>
                          <a:latin typeface="Times New Roman" panose="02020603050405020304" pitchFamily="18" charset="0"/>
                          <a:cs typeface="Times New Roman" panose="02020603050405020304" pitchFamily="18" charset="0"/>
                        </a:rPr>
                        <a:t>600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093911159"/>
                  </a:ext>
                </a:extLst>
              </a:tr>
              <a:tr h="440386">
                <a:tc>
                  <a:txBody>
                    <a:bodyPr/>
                    <a:lstStyle/>
                    <a:p>
                      <a:r>
                        <a:rPr lang="uk-UA" dirty="0">
                          <a:latin typeface="Times New Roman" panose="02020603050405020304" pitchFamily="18" charset="0"/>
                          <a:cs typeface="Times New Roman" panose="02020603050405020304" pitchFamily="18" charset="0"/>
                        </a:rPr>
                        <a:t>Справедлива вартість неконтролюючої частки участі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uk-UA" dirty="0">
                          <a:solidFill>
                            <a:schemeClr val="tx1"/>
                          </a:solidFill>
                          <a:latin typeface="Times New Roman" panose="02020603050405020304" pitchFamily="18" charset="0"/>
                          <a:cs typeface="Times New Roman" panose="02020603050405020304" pitchFamily="18" charset="0"/>
                        </a:rPr>
                        <a:t>250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21601700"/>
                  </a:ext>
                </a:extLst>
              </a:tr>
              <a:tr h="440386">
                <a:tc>
                  <a:txBody>
                    <a:bodyPr/>
                    <a:lstStyle/>
                    <a:p>
                      <a:r>
                        <a:rPr lang="uk-UA" dirty="0">
                          <a:latin typeface="Times New Roman" panose="02020603050405020304" pitchFamily="18" charset="0"/>
                          <a:cs typeface="Times New Roman" panose="02020603050405020304" pitchFamily="18" charset="0"/>
                        </a:rPr>
                        <a:t>Придбані чисті активи оцінені на дату придбання за справедливою вартістю (2)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uk-UA" b="0" dirty="0">
                          <a:solidFill>
                            <a:schemeClr val="tx1"/>
                          </a:solidFill>
                          <a:latin typeface="Times New Roman" panose="02020603050405020304" pitchFamily="18" charset="0"/>
                          <a:cs typeface="Times New Roman" panose="02020603050405020304" pitchFamily="18" charset="0"/>
                        </a:rPr>
                        <a:t>(670)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326108005"/>
                  </a:ext>
                </a:extLst>
              </a:tr>
              <a:tr h="440386">
                <a:tc>
                  <a:txBody>
                    <a:bodyPr/>
                    <a:lstStyle/>
                    <a:p>
                      <a:r>
                        <a:rPr lang="uk-UA" dirty="0">
                          <a:latin typeface="Times New Roman" panose="02020603050405020304" pitchFamily="18" charset="0"/>
                          <a:cs typeface="Times New Roman" panose="02020603050405020304" pitchFamily="18" charset="0"/>
                        </a:rPr>
                        <a:t>Ділова репутація на дату придбання</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uk-UA" dirty="0">
                          <a:solidFill>
                            <a:schemeClr val="tx1"/>
                          </a:solidFill>
                          <a:latin typeface="Times New Roman" panose="02020603050405020304" pitchFamily="18" charset="0"/>
                          <a:cs typeface="Times New Roman" panose="02020603050405020304" pitchFamily="18" charset="0"/>
                        </a:rPr>
                        <a:t>180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54414260"/>
                  </a:ext>
                </a:extLst>
              </a:tr>
            </a:tbl>
          </a:graphicData>
        </a:graphic>
      </p:graphicFrame>
      <p:sp>
        <p:nvSpPr>
          <p:cNvPr id="6" name="TextBox 5">
            <a:extLst>
              <a:ext uri="{FF2B5EF4-FFF2-40B4-BE49-F238E27FC236}">
                <a16:creationId xmlns:a16="http://schemas.microsoft.com/office/drawing/2014/main" xmlns="" id="{10BB35B1-AD22-496D-9C07-89FA8C7AFDE9}"/>
              </a:ext>
            </a:extLst>
          </p:cNvPr>
          <p:cNvSpPr txBox="1"/>
          <p:nvPr/>
        </p:nvSpPr>
        <p:spPr>
          <a:xfrm>
            <a:off x="77273" y="3388031"/>
            <a:ext cx="5138671" cy="369332"/>
          </a:xfrm>
          <a:prstGeom prst="rect">
            <a:avLst/>
          </a:prstGeom>
          <a:noFill/>
        </p:spPr>
        <p:txBody>
          <a:bodyPr wrap="square" rtlCol="0">
            <a:spAutoFit/>
          </a:bodyPr>
          <a:lstStyle/>
          <a:p>
            <a:r>
              <a:rPr lang="uk-UA" dirty="0">
                <a:latin typeface="Times New Roman" panose="02020603050405020304" pitchFamily="18" charset="0"/>
                <a:cs typeface="Times New Roman" panose="02020603050405020304" pitchFamily="18" charset="0"/>
              </a:rPr>
              <a:t>4) Частка неконтролюючих акціонерів</a:t>
            </a:r>
          </a:p>
        </p:txBody>
      </p:sp>
      <p:graphicFrame>
        <p:nvGraphicFramePr>
          <p:cNvPr id="7" name="Таблиця 7">
            <a:extLst>
              <a:ext uri="{FF2B5EF4-FFF2-40B4-BE49-F238E27FC236}">
                <a16:creationId xmlns:a16="http://schemas.microsoft.com/office/drawing/2014/main" xmlns="" id="{336CF9C7-FB76-4F78-9C74-E42DF800A7D8}"/>
              </a:ext>
            </a:extLst>
          </p:cNvPr>
          <p:cNvGraphicFramePr>
            <a:graphicFrameLocks noGrp="1"/>
          </p:cNvGraphicFramePr>
          <p:nvPr>
            <p:extLst>
              <p:ext uri="{D42A27DB-BD31-4B8C-83A1-F6EECF244321}">
                <p14:modId xmlns:p14="http://schemas.microsoft.com/office/powerpoint/2010/main" val="2526909989"/>
              </p:ext>
            </p:extLst>
          </p:nvPr>
        </p:nvGraphicFramePr>
        <p:xfrm>
          <a:off x="1923245" y="4019587"/>
          <a:ext cx="6898783" cy="2225040"/>
        </p:xfrm>
        <a:graphic>
          <a:graphicData uri="http://schemas.openxmlformats.org/drawingml/2006/table">
            <a:tbl>
              <a:tblPr firstRow="1" bandRow="1">
                <a:tableStyleId>{5C22544A-7EE6-4342-B048-85BDC9FD1C3A}</a:tableStyleId>
              </a:tblPr>
              <a:tblGrid>
                <a:gridCol w="4172754">
                  <a:extLst>
                    <a:ext uri="{9D8B030D-6E8A-4147-A177-3AD203B41FA5}">
                      <a16:colId xmlns:a16="http://schemas.microsoft.com/office/drawing/2014/main" xmlns="" val="3451672357"/>
                    </a:ext>
                  </a:extLst>
                </a:gridCol>
                <a:gridCol w="1339403">
                  <a:extLst>
                    <a:ext uri="{9D8B030D-6E8A-4147-A177-3AD203B41FA5}">
                      <a16:colId xmlns:a16="http://schemas.microsoft.com/office/drawing/2014/main" xmlns="" val="2352498773"/>
                    </a:ext>
                  </a:extLst>
                </a:gridCol>
                <a:gridCol w="1386626">
                  <a:extLst>
                    <a:ext uri="{9D8B030D-6E8A-4147-A177-3AD203B41FA5}">
                      <a16:colId xmlns:a16="http://schemas.microsoft.com/office/drawing/2014/main" xmlns="" val="765915003"/>
                    </a:ext>
                  </a:extLst>
                </a:gridCol>
              </a:tblGrid>
              <a:tr h="370840">
                <a:tc>
                  <a:txBody>
                    <a:bodyPr/>
                    <a:lstStyle/>
                    <a:p>
                      <a:endParaRPr lang="uk-UA"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uk-UA" b="0" dirty="0">
                          <a:solidFill>
                            <a:schemeClr val="tx1"/>
                          </a:solidFill>
                          <a:latin typeface="Times New Roman" panose="02020603050405020304" pitchFamily="18" charset="0"/>
                          <a:cs typeface="Times New Roman" panose="02020603050405020304" pitchFamily="18" charset="0"/>
                        </a:rPr>
                        <a:t>01.01.2019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uk-UA" b="0" dirty="0">
                          <a:solidFill>
                            <a:schemeClr val="tx1"/>
                          </a:solidFill>
                          <a:latin typeface="Times New Roman" panose="02020603050405020304" pitchFamily="18" charset="0"/>
                          <a:cs typeface="Times New Roman" panose="02020603050405020304" pitchFamily="18" charset="0"/>
                        </a:rPr>
                        <a:t>31.12.2019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652394324"/>
                  </a:ext>
                </a:extLst>
              </a:tr>
              <a:tr h="370840">
                <a:tc>
                  <a:txBody>
                    <a:bodyPr/>
                    <a:lstStyle/>
                    <a:p>
                      <a:r>
                        <a:rPr lang="uk-UA" dirty="0">
                          <a:solidFill>
                            <a:schemeClr val="tx1"/>
                          </a:solidFill>
                          <a:latin typeface="Times New Roman" panose="02020603050405020304" pitchFamily="18" charset="0"/>
                          <a:cs typeface="Times New Roman" panose="02020603050405020304" pitchFamily="18" charset="0"/>
                        </a:rPr>
                        <a:t>Частка НКА на дату придбання</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uk-UA" dirty="0">
                          <a:solidFill>
                            <a:schemeClr val="tx1"/>
                          </a:solidFill>
                          <a:latin typeface="Times New Roman" panose="02020603050405020304" pitchFamily="18" charset="0"/>
                          <a:cs typeface="Times New Roman" panose="02020603050405020304" pitchFamily="18" charset="0"/>
                        </a:rPr>
                        <a:t>250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uk-UA" dirty="0">
                          <a:solidFill>
                            <a:schemeClr val="tx1"/>
                          </a:solidFill>
                          <a:latin typeface="Times New Roman" panose="02020603050405020304" pitchFamily="18" charset="0"/>
                          <a:cs typeface="Times New Roman" panose="02020603050405020304" pitchFamily="18" charset="0"/>
                        </a:rPr>
                        <a:t>250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416827716"/>
                  </a:ext>
                </a:extLst>
              </a:tr>
              <a:tr h="370840">
                <a:tc>
                  <a:txBody>
                    <a:bodyPr/>
                    <a:lstStyle/>
                    <a:p>
                      <a:r>
                        <a:rPr lang="uk-UA" dirty="0">
                          <a:solidFill>
                            <a:schemeClr val="tx1"/>
                          </a:solidFill>
                          <a:latin typeface="Times New Roman" panose="02020603050405020304" pitchFamily="18" charset="0"/>
                          <a:cs typeface="Times New Roman" panose="02020603050405020304" pitchFamily="18" charset="0"/>
                        </a:rPr>
                        <a:t>Частка НКА в зміні капіталу ДК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uk-UA"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uk-UA"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77729114"/>
                  </a:ext>
                </a:extLst>
              </a:tr>
              <a:tr h="370840">
                <a:tc>
                  <a:txBody>
                    <a:bodyPr/>
                    <a:lstStyle/>
                    <a:p>
                      <a:r>
                        <a:rPr lang="uk-UA" dirty="0">
                          <a:solidFill>
                            <a:schemeClr val="tx1"/>
                          </a:solidFill>
                          <a:latin typeface="Times New Roman" panose="02020603050405020304" pitchFamily="18" charset="0"/>
                          <a:cs typeface="Times New Roman" panose="02020603050405020304" pitchFamily="18" charset="0"/>
                        </a:rPr>
                        <a:t>(30% *120)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uk-UA" dirty="0">
                          <a:solidFill>
                            <a:schemeClr val="tx1"/>
                          </a:solidFill>
                          <a:latin typeface="Times New Roman" panose="02020603050405020304" pitchFamily="18" charset="0"/>
                          <a:cs typeface="Times New Roman" panose="02020603050405020304" pitchFamily="18" charset="0"/>
                        </a:rPr>
                        <a:t>36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uk-UA"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101607906"/>
                  </a:ext>
                </a:extLst>
              </a:tr>
              <a:tr h="370840">
                <a:tc>
                  <a:txBody>
                    <a:bodyPr/>
                    <a:lstStyle/>
                    <a:p>
                      <a:r>
                        <a:rPr lang="uk-UA" dirty="0">
                          <a:solidFill>
                            <a:schemeClr val="tx1"/>
                          </a:solidFill>
                          <a:latin typeface="Times New Roman" panose="02020603050405020304" pitchFamily="18" charset="0"/>
                          <a:cs typeface="Times New Roman" panose="02020603050405020304" pitchFamily="18" charset="0"/>
                        </a:rPr>
                        <a:t>(30% * 200)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uk-UA"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uk-UA" dirty="0">
                          <a:solidFill>
                            <a:schemeClr val="tx1"/>
                          </a:solidFill>
                          <a:latin typeface="Times New Roman" panose="02020603050405020304" pitchFamily="18" charset="0"/>
                          <a:cs typeface="Times New Roman" panose="02020603050405020304" pitchFamily="18" charset="0"/>
                        </a:rPr>
                        <a:t>60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60536873"/>
                  </a:ext>
                </a:extLst>
              </a:tr>
              <a:tr h="370840">
                <a:tc>
                  <a:txBody>
                    <a:bodyPr/>
                    <a:lstStyle/>
                    <a:p>
                      <a:endParaRPr lang="uk-UA">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uk-UA" dirty="0">
                          <a:solidFill>
                            <a:schemeClr val="tx1"/>
                          </a:solidFill>
                          <a:latin typeface="Times New Roman" panose="02020603050405020304" pitchFamily="18" charset="0"/>
                          <a:cs typeface="Times New Roman" panose="02020603050405020304" pitchFamily="18" charset="0"/>
                        </a:rPr>
                        <a:t>286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uk-UA" dirty="0">
                          <a:solidFill>
                            <a:schemeClr val="tx1"/>
                          </a:solidFill>
                          <a:latin typeface="Times New Roman" panose="02020603050405020304" pitchFamily="18" charset="0"/>
                          <a:cs typeface="Times New Roman" panose="02020603050405020304" pitchFamily="18" charset="0"/>
                        </a:rPr>
                        <a:t>310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575960397"/>
                  </a:ext>
                </a:extLst>
              </a:tr>
            </a:tbl>
          </a:graphicData>
        </a:graphic>
      </p:graphicFrame>
      <mc:AlternateContent xmlns:mc="http://schemas.openxmlformats.org/markup-compatibility/2006" xmlns:p14="http://schemas.microsoft.com/office/powerpoint/2010/main">
        <mc:Choice Requires="p14">
          <p:contentPart p14:bwMode="auto" r:id="rId2">
            <p14:nvContentPartPr>
              <p14:cNvPr id="8" name="Рукописні дані 7">
                <a:extLst>
                  <a:ext uri="{FF2B5EF4-FFF2-40B4-BE49-F238E27FC236}">
                    <a16:creationId xmlns:a16="http://schemas.microsoft.com/office/drawing/2014/main" xmlns="" id="{570CD4F6-0C8A-444F-933B-025239644880}"/>
                  </a:ext>
                </a:extLst>
              </p14:cNvPr>
              <p14:cNvContentPartPr/>
              <p14:nvPr/>
            </p14:nvContentPartPr>
            <p14:xfrm>
              <a:off x="6844508" y="6284611"/>
              <a:ext cx="360" cy="360"/>
            </p14:xfrm>
          </p:contentPart>
        </mc:Choice>
        <mc:Fallback xmlns="">
          <p:pic>
            <p:nvPicPr>
              <p:cNvPr id="8" name="Рукописні дані 7">
                <a:extLst>
                  <a:ext uri="{FF2B5EF4-FFF2-40B4-BE49-F238E27FC236}">
                    <a16:creationId xmlns:a16="http://schemas.microsoft.com/office/drawing/2014/main" id="{570CD4F6-0C8A-444F-933B-025239644880}"/>
                  </a:ext>
                </a:extLst>
              </p:cNvPr>
              <p:cNvPicPr/>
              <p:nvPr/>
            </p:nvPicPr>
            <p:blipFill>
              <a:blip r:embed="rId3"/>
              <a:stretch>
                <a:fillRect/>
              </a:stretch>
            </p:blipFill>
            <p:spPr>
              <a:xfrm>
                <a:off x="6835508" y="6275611"/>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9" name="Рукописні дані 8">
                <a:extLst>
                  <a:ext uri="{FF2B5EF4-FFF2-40B4-BE49-F238E27FC236}">
                    <a16:creationId xmlns:a16="http://schemas.microsoft.com/office/drawing/2014/main" xmlns="" id="{675BA16B-6F34-441B-AE60-6C4085133FAB}"/>
                  </a:ext>
                </a:extLst>
              </p14:cNvPr>
              <p14:cNvContentPartPr/>
              <p14:nvPr/>
            </p14:nvContentPartPr>
            <p14:xfrm>
              <a:off x="6844508" y="6258691"/>
              <a:ext cx="360" cy="252000"/>
            </p14:xfrm>
          </p:contentPart>
        </mc:Choice>
        <mc:Fallback xmlns="">
          <p:pic>
            <p:nvPicPr>
              <p:cNvPr id="9" name="Рукописні дані 8">
                <a:extLst>
                  <a:ext uri="{FF2B5EF4-FFF2-40B4-BE49-F238E27FC236}">
                    <a16:creationId xmlns:a16="http://schemas.microsoft.com/office/drawing/2014/main" id="{675BA16B-6F34-441B-AE60-6C4085133FAB}"/>
                  </a:ext>
                </a:extLst>
              </p:cNvPr>
              <p:cNvPicPr/>
              <p:nvPr/>
            </p:nvPicPr>
            <p:blipFill>
              <a:blip r:embed="rId5"/>
              <a:stretch>
                <a:fillRect/>
              </a:stretch>
            </p:blipFill>
            <p:spPr>
              <a:xfrm>
                <a:off x="6835508" y="6250051"/>
                <a:ext cx="18000" cy="26964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12" name="Рукописні дані 11">
                <a:extLst>
                  <a:ext uri="{FF2B5EF4-FFF2-40B4-BE49-F238E27FC236}">
                    <a16:creationId xmlns:a16="http://schemas.microsoft.com/office/drawing/2014/main" xmlns="" id="{038DF409-7228-40C3-90B8-0D0C89520DFA}"/>
                  </a:ext>
                </a:extLst>
              </p14:cNvPr>
              <p14:cNvContentPartPr/>
              <p14:nvPr/>
            </p14:nvContentPartPr>
            <p14:xfrm>
              <a:off x="6850988" y="6486211"/>
              <a:ext cx="1275480" cy="360"/>
            </p14:xfrm>
          </p:contentPart>
        </mc:Choice>
        <mc:Fallback xmlns="">
          <p:pic>
            <p:nvPicPr>
              <p:cNvPr id="12" name="Рукописні дані 11">
                <a:extLst>
                  <a:ext uri="{FF2B5EF4-FFF2-40B4-BE49-F238E27FC236}">
                    <a16:creationId xmlns:a16="http://schemas.microsoft.com/office/drawing/2014/main" id="{038DF409-7228-40C3-90B8-0D0C89520DFA}"/>
                  </a:ext>
                </a:extLst>
              </p:cNvPr>
              <p:cNvPicPr/>
              <p:nvPr/>
            </p:nvPicPr>
            <p:blipFill>
              <a:blip r:embed="rId7"/>
              <a:stretch>
                <a:fillRect/>
              </a:stretch>
            </p:blipFill>
            <p:spPr>
              <a:xfrm>
                <a:off x="6842348" y="6477571"/>
                <a:ext cx="129312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13" name="Рукописні дані 12">
                <a:extLst>
                  <a:ext uri="{FF2B5EF4-FFF2-40B4-BE49-F238E27FC236}">
                    <a16:creationId xmlns:a16="http://schemas.microsoft.com/office/drawing/2014/main" xmlns="" id="{5341A976-9E60-4BBA-8920-40062866615F}"/>
                  </a:ext>
                </a:extLst>
              </p14:cNvPr>
              <p14:cNvContentPartPr/>
              <p14:nvPr/>
            </p14:nvContentPartPr>
            <p14:xfrm>
              <a:off x="8103068" y="6273451"/>
              <a:ext cx="360" cy="230760"/>
            </p14:xfrm>
          </p:contentPart>
        </mc:Choice>
        <mc:Fallback xmlns="">
          <p:pic>
            <p:nvPicPr>
              <p:cNvPr id="13" name="Рукописні дані 12">
                <a:extLst>
                  <a:ext uri="{FF2B5EF4-FFF2-40B4-BE49-F238E27FC236}">
                    <a16:creationId xmlns:a16="http://schemas.microsoft.com/office/drawing/2014/main" id="{5341A976-9E60-4BBA-8920-40062866615F}"/>
                  </a:ext>
                </a:extLst>
              </p:cNvPr>
              <p:cNvPicPr/>
              <p:nvPr/>
            </p:nvPicPr>
            <p:blipFill>
              <a:blip r:embed="rId9"/>
              <a:stretch>
                <a:fillRect/>
              </a:stretch>
            </p:blipFill>
            <p:spPr>
              <a:xfrm>
                <a:off x="8094428" y="6264451"/>
                <a:ext cx="18000" cy="24840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14" name="Рукописні дані 13">
                <a:extLst>
                  <a:ext uri="{FF2B5EF4-FFF2-40B4-BE49-F238E27FC236}">
                    <a16:creationId xmlns:a16="http://schemas.microsoft.com/office/drawing/2014/main" xmlns="" id="{26EC7E2C-4A15-45E2-A9EB-0CA1E1645D3E}"/>
                  </a:ext>
                </a:extLst>
              </p14:cNvPr>
              <p14:cNvContentPartPr/>
              <p14:nvPr/>
            </p14:nvContentPartPr>
            <p14:xfrm>
              <a:off x="7407548" y="6516451"/>
              <a:ext cx="360" cy="189720"/>
            </p14:xfrm>
          </p:contentPart>
        </mc:Choice>
        <mc:Fallback xmlns="">
          <p:pic>
            <p:nvPicPr>
              <p:cNvPr id="14" name="Рукописні дані 13">
                <a:extLst>
                  <a:ext uri="{FF2B5EF4-FFF2-40B4-BE49-F238E27FC236}">
                    <a16:creationId xmlns:a16="http://schemas.microsoft.com/office/drawing/2014/main" id="{26EC7E2C-4A15-45E2-A9EB-0CA1E1645D3E}"/>
                  </a:ext>
                </a:extLst>
              </p:cNvPr>
              <p:cNvPicPr/>
              <p:nvPr/>
            </p:nvPicPr>
            <p:blipFill>
              <a:blip r:embed="rId11"/>
              <a:stretch>
                <a:fillRect/>
              </a:stretch>
            </p:blipFill>
            <p:spPr>
              <a:xfrm>
                <a:off x="7398548" y="6507451"/>
                <a:ext cx="18000" cy="207360"/>
              </a:xfrm>
              <a:prstGeom prst="rect">
                <a:avLst/>
              </a:prstGeom>
            </p:spPr>
          </p:pic>
        </mc:Fallback>
      </mc:AlternateContent>
      <p:sp>
        <p:nvSpPr>
          <p:cNvPr id="17" name="TextBox 16">
            <a:extLst>
              <a:ext uri="{FF2B5EF4-FFF2-40B4-BE49-F238E27FC236}">
                <a16:creationId xmlns:a16="http://schemas.microsoft.com/office/drawing/2014/main" xmlns="" id="{D3DC49A8-6B50-4F89-BF3B-36AA817571BC}"/>
              </a:ext>
            </a:extLst>
          </p:cNvPr>
          <p:cNvSpPr txBox="1"/>
          <p:nvPr/>
        </p:nvSpPr>
        <p:spPr>
          <a:xfrm>
            <a:off x="7462970" y="6489382"/>
            <a:ext cx="862164" cy="369332"/>
          </a:xfrm>
          <a:prstGeom prst="rect">
            <a:avLst/>
          </a:prstGeom>
          <a:noFill/>
        </p:spPr>
        <p:txBody>
          <a:bodyPr wrap="square" rtlCol="0">
            <a:spAutoFit/>
          </a:bodyPr>
          <a:lstStyle/>
          <a:p>
            <a:r>
              <a:rPr lang="uk-UA" dirty="0"/>
              <a:t>24</a:t>
            </a:r>
          </a:p>
        </p:txBody>
      </p:sp>
    </p:spTree>
    <p:extLst>
      <p:ext uri="{BB962C8B-B14F-4D97-AF65-F5344CB8AC3E}">
        <p14:creationId xmlns:p14="http://schemas.microsoft.com/office/powerpoint/2010/main" val="310294868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49420E73-E775-47E7-BE5A-0357A2AC26E9}"/>
              </a:ext>
            </a:extLst>
          </p:cNvPr>
          <p:cNvSpPr txBox="1"/>
          <p:nvPr/>
        </p:nvSpPr>
        <p:spPr>
          <a:xfrm>
            <a:off x="90152" y="0"/>
            <a:ext cx="4958366" cy="707886"/>
          </a:xfrm>
          <a:prstGeom prst="rect">
            <a:avLst/>
          </a:prstGeom>
          <a:noFill/>
        </p:spPr>
        <p:txBody>
          <a:bodyPr wrap="square" rtlCol="0">
            <a:spAutoFit/>
          </a:bodyPr>
          <a:lstStyle/>
          <a:p>
            <a:r>
              <a:rPr lang="uk-UA" sz="2400" b="1" dirty="0">
                <a:solidFill>
                  <a:schemeClr val="accent4">
                    <a:lumMod val="75000"/>
                  </a:schemeClr>
                </a:solidFill>
                <a:latin typeface="Times New Roman" panose="02020603050405020304" pitchFamily="18" charset="0"/>
                <a:cs typeface="Times New Roman" panose="02020603050405020304" pitchFamily="18" charset="0"/>
              </a:rPr>
              <a:t>Ілюстрація 2</a:t>
            </a:r>
          </a:p>
          <a:p>
            <a:r>
              <a:rPr lang="uk-UA" sz="1600" dirty="0">
                <a:latin typeface="Times New Roman" panose="02020603050405020304" pitchFamily="18" charset="0"/>
                <a:cs typeface="Times New Roman" panose="02020603050405020304" pitchFamily="18" charset="0"/>
              </a:rPr>
              <a:t>5) Нерозподілений прибуток групи</a:t>
            </a:r>
            <a:endParaRPr lang="uk-UA" dirty="0">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xmlns="" id="{DFCAE96C-0E5E-4278-8725-FEF1764D6305}"/>
              </a:ext>
            </a:extLst>
          </p:cNvPr>
          <p:cNvSpPr txBox="1"/>
          <p:nvPr/>
        </p:nvSpPr>
        <p:spPr>
          <a:xfrm>
            <a:off x="3812146" y="334851"/>
            <a:ext cx="184731" cy="369332"/>
          </a:xfrm>
          <a:prstGeom prst="rect">
            <a:avLst/>
          </a:prstGeom>
          <a:noFill/>
        </p:spPr>
        <p:txBody>
          <a:bodyPr wrap="none" rtlCol="0">
            <a:spAutoFit/>
          </a:bodyPr>
          <a:lstStyle/>
          <a:p>
            <a:endParaRPr lang="uk-UA" dirty="0"/>
          </a:p>
        </p:txBody>
      </p:sp>
      <p:graphicFrame>
        <p:nvGraphicFramePr>
          <p:cNvPr id="4" name="Таблиця 4">
            <a:extLst>
              <a:ext uri="{FF2B5EF4-FFF2-40B4-BE49-F238E27FC236}">
                <a16:creationId xmlns:a16="http://schemas.microsoft.com/office/drawing/2014/main" xmlns="" id="{5A4C03BD-EE79-4119-8483-7E7FCC677118}"/>
              </a:ext>
            </a:extLst>
          </p:cNvPr>
          <p:cNvGraphicFramePr>
            <a:graphicFrameLocks noGrp="1"/>
          </p:cNvGraphicFramePr>
          <p:nvPr>
            <p:extLst>
              <p:ext uri="{D42A27DB-BD31-4B8C-83A1-F6EECF244321}">
                <p14:modId xmlns:p14="http://schemas.microsoft.com/office/powerpoint/2010/main" val="3464318584"/>
              </p:ext>
            </p:extLst>
          </p:nvPr>
        </p:nvGraphicFramePr>
        <p:xfrm>
          <a:off x="90152" y="804572"/>
          <a:ext cx="8448541" cy="1518562"/>
        </p:xfrm>
        <a:graphic>
          <a:graphicData uri="http://schemas.openxmlformats.org/drawingml/2006/table">
            <a:tbl>
              <a:tblPr firstRow="1" bandRow="1">
                <a:tableStyleId>{5C22544A-7EE6-4342-B048-85BDC9FD1C3A}</a:tableStyleId>
              </a:tblPr>
              <a:tblGrid>
                <a:gridCol w="5885645">
                  <a:extLst>
                    <a:ext uri="{9D8B030D-6E8A-4147-A177-3AD203B41FA5}">
                      <a16:colId xmlns:a16="http://schemas.microsoft.com/office/drawing/2014/main" xmlns="" val="249090679"/>
                    </a:ext>
                  </a:extLst>
                </a:gridCol>
                <a:gridCol w="2562896">
                  <a:extLst>
                    <a:ext uri="{9D8B030D-6E8A-4147-A177-3AD203B41FA5}">
                      <a16:colId xmlns:a16="http://schemas.microsoft.com/office/drawing/2014/main" xmlns="" val="3358386049"/>
                    </a:ext>
                  </a:extLst>
                </a:gridCol>
              </a:tblGrid>
              <a:tr h="406042">
                <a:tc>
                  <a:txBody>
                    <a:bodyPr/>
                    <a:lstStyle/>
                    <a:p>
                      <a:r>
                        <a:rPr lang="uk-UA" b="0" dirty="0">
                          <a:solidFill>
                            <a:schemeClr val="tx1"/>
                          </a:solidFill>
                          <a:latin typeface="Times New Roman" panose="02020603050405020304" pitchFamily="18" charset="0"/>
                          <a:cs typeface="Times New Roman" panose="02020603050405020304" pitchFamily="18" charset="0"/>
                        </a:rPr>
                        <a:t>Нерозподілений прибуток МК</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uk-UA" b="0" dirty="0">
                          <a:solidFill>
                            <a:schemeClr val="tx1"/>
                          </a:solidFill>
                        </a:rPr>
                        <a:t>1,360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265791696"/>
                  </a:ext>
                </a:extLst>
              </a:tr>
              <a:tr h="370840">
                <a:tc>
                  <a:txBody>
                    <a:bodyPr/>
                    <a:lstStyle/>
                    <a:p>
                      <a:r>
                        <a:rPr lang="uk-UA" dirty="0">
                          <a:latin typeface="Times New Roman" panose="02020603050405020304" pitchFamily="18" charset="0"/>
                          <a:cs typeface="Times New Roman" panose="02020603050405020304" pitchFamily="18" charset="0"/>
                        </a:rPr>
                        <a:t>Частка НКА в змінах капіталу ДК (70%*200(2))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uk-UA" b="0" dirty="0">
                          <a:solidFill>
                            <a:schemeClr val="tx1"/>
                          </a:solidFill>
                        </a:rPr>
                        <a:t>140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542872021"/>
                  </a:ext>
                </a:extLst>
              </a:tr>
              <a:tr h="370840">
                <a:tc>
                  <a:txBody>
                    <a:bodyPr/>
                    <a:lstStyle/>
                    <a:p>
                      <a:r>
                        <a:rPr lang="uk-UA" dirty="0">
                          <a:latin typeface="Times New Roman" panose="02020603050405020304" pitchFamily="18" charset="0"/>
                          <a:cs typeface="Times New Roman" panose="02020603050405020304" pitchFamily="18" charset="0"/>
                        </a:rPr>
                        <a:t>Нереалізований прибуток в запасах (6)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uk-UA" b="0" dirty="0">
                          <a:solidFill>
                            <a:schemeClr val="tx1"/>
                          </a:solidFill>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673103756"/>
                  </a:ext>
                </a:extLst>
              </a:tr>
              <a:tr h="370840">
                <a:tc>
                  <a:txBody>
                    <a:bodyPr/>
                    <a:lstStyle/>
                    <a:p>
                      <a:endParaRPr lang="uk-UA"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uk-UA" b="0" dirty="0">
                          <a:solidFill>
                            <a:schemeClr val="tx1"/>
                          </a:solidFill>
                        </a:rPr>
                        <a:t>1,497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786688247"/>
                  </a:ext>
                </a:extLst>
              </a:tr>
            </a:tbl>
          </a:graphicData>
        </a:graphic>
      </p:graphicFrame>
      <p:sp>
        <p:nvSpPr>
          <p:cNvPr id="5" name="TextBox 4">
            <a:extLst>
              <a:ext uri="{FF2B5EF4-FFF2-40B4-BE49-F238E27FC236}">
                <a16:creationId xmlns:a16="http://schemas.microsoft.com/office/drawing/2014/main" xmlns="" id="{493BB598-4DE1-4249-9A3B-C2D7E7B88736}"/>
              </a:ext>
            </a:extLst>
          </p:cNvPr>
          <p:cNvSpPr txBox="1"/>
          <p:nvPr/>
        </p:nvSpPr>
        <p:spPr>
          <a:xfrm>
            <a:off x="296214" y="2550017"/>
            <a:ext cx="1777285" cy="103031"/>
          </a:xfrm>
          <a:prstGeom prst="rect">
            <a:avLst/>
          </a:prstGeom>
          <a:noFill/>
        </p:spPr>
        <p:txBody>
          <a:bodyPr wrap="square" rtlCol="0">
            <a:spAutoFit/>
          </a:bodyPr>
          <a:lstStyle/>
          <a:p>
            <a:endParaRPr lang="uk-UA" dirty="0"/>
          </a:p>
        </p:txBody>
      </p:sp>
      <p:sp>
        <p:nvSpPr>
          <p:cNvPr id="6" name="TextBox 5">
            <a:extLst>
              <a:ext uri="{FF2B5EF4-FFF2-40B4-BE49-F238E27FC236}">
                <a16:creationId xmlns:a16="http://schemas.microsoft.com/office/drawing/2014/main" xmlns="" id="{7E62082C-CA37-49C7-AEF4-55E360776A8D}"/>
              </a:ext>
            </a:extLst>
          </p:cNvPr>
          <p:cNvSpPr txBox="1"/>
          <p:nvPr/>
        </p:nvSpPr>
        <p:spPr>
          <a:xfrm>
            <a:off x="0" y="2314494"/>
            <a:ext cx="5872766" cy="338554"/>
          </a:xfrm>
          <a:prstGeom prst="rect">
            <a:avLst/>
          </a:prstGeom>
          <a:noFill/>
        </p:spPr>
        <p:txBody>
          <a:bodyPr wrap="square" rtlCol="0">
            <a:spAutoFit/>
          </a:bodyPr>
          <a:lstStyle/>
          <a:p>
            <a:r>
              <a:rPr lang="uk-UA" sz="1600" dirty="0">
                <a:latin typeface="Times New Roman" panose="02020603050405020304" pitchFamily="18" charset="0"/>
                <a:cs typeface="Times New Roman" panose="02020603050405020304" pitchFamily="18" charset="0"/>
              </a:rPr>
              <a:t>6) Нереалізований прибуток в запасах</a:t>
            </a:r>
          </a:p>
        </p:txBody>
      </p:sp>
      <p:graphicFrame>
        <p:nvGraphicFramePr>
          <p:cNvPr id="7" name="Таблиця 7">
            <a:extLst>
              <a:ext uri="{FF2B5EF4-FFF2-40B4-BE49-F238E27FC236}">
                <a16:creationId xmlns:a16="http://schemas.microsoft.com/office/drawing/2014/main" xmlns="" id="{039946FA-32AE-4491-99E2-25CC645F156F}"/>
              </a:ext>
            </a:extLst>
          </p:cNvPr>
          <p:cNvGraphicFramePr>
            <a:graphicFrameLocks noGrp="1"/>
          </p:cNvGraphicFramePr>
          <p:nvPr>
            <p:extLst>
              <p:ext uri="{D42A27DB-BD31-4B8C-83A1-F6EECF244321}">
                <p14:modId xmlns:p14="http://schemas.microsoft.com/office/powerpoint/2010/main" val="253231518"/>
              </p:ext>
            </p:extLst>
          </p:nvPr>
        </p:nvGraphicFramePr>
        <p:xfrm>
          <a:off x="90152" y="2725616"/>
          <a:ext cx="8448540" cy="1107440"/>
        </p:xfrm>
        <a:graphic>
          <a:graphicData uri="http://schemas.openxmlformats.org/drawingml/2006/table">
            <a:tbl>
              <a:tblPr firstRow="1" bandRow="1">
                <a:tableStyleId>{5C22544A-7EE6-4342-B048-85BDC9FD1C3A}</a:tableStyleId>
              </a:tblPr>
              <a:tblGrid>
                <a:gridCol w="5911403">
                  <a:extLst>
                    <a:ext uri="{9D8B030D-6E8A-4147-A177-3AD203B41FA5}">
                      <a16:colId xmlns:a16="http://schemas.microsoft.com/office/drawing/2014/main" xmlns="" val="4143134868"/>
                    </a:ext>
                  </a:extLst>
                </a:gridCol>
                <a:gridCol w="2537137">
                  <a:extLst>
                    <a:ext uri="{9D8B030D-6E8A-4147-A177-3AD203B41FA5}">
                      <a16:colId xmlns:a16="http://schemas.microsoft.com/office/drawing/2014/main" xmlns="" val="3564216995"/>
                    </a:ext>
                  </a:extLst>
                </a:gridCol>
              </a:tblGrid>
              <a:tr h="0">
                <a:tc>
                  <a:txBody>
                    <a:bodyPr/>
                    <a:lstStyle/>
                    <a:p>
                      <a:r>
                        <a:rPr lang="uk-UA" b="0" dirty="0">
                          <a:solidFill>
                            <a:schemeClr val="tx1"/>
                          </a:solidFill>
                          <a:latin typeface="Times New Roman" panose="02020603050405020304" pitchFamily="18" charset="0"/>
                          <a:cs typeface="Times New Roman" panose="02020603050405020304" pitchFamily="18" charset="0"/>
                        </a:rPr>
                        <a:t>Нереалізовані запаси (40*45%)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uk-UA" b="0" dirty="0">
                          <a:solidFill>
                            <a:schemeClr val="tx1"/>
                          </a:solidFill>
                          <a:latin typeface="Times New Roman" panose="02020603050405020304" pitchFamily="18" charset="0"/>
                          <a:cs typeface="Times New Roman" panose="02020603050405020304" pitchFamily="18" charset="0"/>
                        </a:rPr>
                        <a:t>18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539458339"/>
                  </a:ext>
                </a:extLst>
              </a:tr>
              <a:tr h="370840">
                <a:tc>
                  <a:txBody>
                    <a:bodyPr/>
                    <a:lstStyle/>
                    <a:p>
                      <a:r>
                        <a:rPr lang="uk-UA" dirty="0">
                          <a:solidFill>
                            <a:schemeClr val="tx1"/>
                          </a:solidFill>
                          <a:latin typeface="Times New Roman" panose="02020603050405020304" pitchFamily="18" charset="0"/>
                          <a:cs typeface="Times New Roman" panose="02020603050405020304" pitchFamily="18" charset="0"/>
                        </a:rPr>
                        <a:t>Нереалізований прибуток (18*20 /120)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uk-UA" dirty="0">
                          <a:solidFill>
                            <a:schemeClr val="tx1"/>
                          </a:solidFill>
                          <a:latin typeface="Times New Roman" panose="02020603050405020304" pitchFamily="18" charset="0"/>
                          <a:cs typeface="Times New Roman" panose="02020603050405020304" pitchFamily="18" charset="0"/>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274699919"/>
                  </a:ext>
                </a:extLst>
              </a:tr>
              <a:tr h="370840">
                <a:tc>
                  <a:txBody>
                    <a:bodyPr/>
                    <a:lstStyle/>
                    <a:p>
                      <a:r>
                        <a:rPr lang="uk-UA" dirty="0" err="1">
                          <a:solidFill>
                            <a:schemeClr val="tx1"/>
                          </a:solidFill>
                          <a:latin typeface="Times New Roman" panose="02020603050405020304" pitchFamily="18" charset="0"/>
                          <a:cs typeface="Times New Roman" panose="02020603050405020304" pitchFamily="18" charset="0"/>
                        </a:rPr>
                        <a:t>Внутрішньогрупові</a:t>
                      </a:r>
                      <a:r>
                        <a:rPr lang="uk-UA" dirty="0">
                          <a:solidFill>
                            <a:schemeClr val="tx1"/>
                          </a:solidFill>
                          <a:latin typeface="Times New Roman" panose="02020603050405020304" pitchFamily="18" charset="0"/>
                          <a:cs typeface="Times New Roman" panose="02020603050405020304" pitchFamily="18" charset="0"/>
                        </a:rPr>
                        <a:t> ДЗ та КЗ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uk-UA" dirty="0">
                          <a:solidFill>
                            <a:schemeClr val="tx1"/>
                          </a:solidFill>
                          <a:latin typeface="Times New Roman" panose="02020603050405020304" pitchFamily="18" charset="0"/>
                          <a:cs typeface="Times New Roman" panose="02020603050405020304" pitchFamily="18" charset="0"/>
                        </a:rPr>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43336697"/>
                  </a:ext>
                </a:extLst>
              </a:tr>
            </a:tbl>
          </a:graphicData>
        </a:graphic>
      </p:graphicFrame>
      <p:sp>
        <p:nvSpPr>
          <p:cNvPr id="8" name="TextBox 7">
            <a:extLst>
              <a:ext uri="{FF2B5EF4-FFF2-40B4-BE49-F238E27FC236}">
                <a16:creationId xmlns:a16="http://schemas.microsoft.com/office/drawing/2014/main" xmlns="" id="{092580E3-CA13-420D-944D-1C53211A8B43}"/>
              </a:ext>
            </a:extLst>
          </p:cNvPr>
          <p:cNvSpPr txBox="1"/>
          <p:nvPr/>
        </p:nvSpPr>
        <p:spPr>
          <a:xfrm>
            <a:off x="103031" y="3938511"/>
            <a:ext cx="4945487" cy="338554"/>
          </a:xfrm>
          <a:prstGeom prst="rect">
            <a:avLst/>
          </a:prstGeom>
          <a:noFill/>
        </p:spPr>
        <p:txBody>
          <a:bodyPr wrap="square" rtlCol="0">
            <a:spAutoFit/>
          </a:bodyPr>
          <a:lstStyle/>
          <a:p>
            <a:r>
              <a:rPr lang="uk-UA" sz="1600" dirty="0">
                <a:latin typeface="Times New Roman" panose="02020603050405020304" pitchFamily="18" charset="0"/>
                <a:cs typeface="Times New Roman" panose="02020603050405020304" pitchFamily="18" charset="0"/>
              </a:rPr>
              <a:t>7) </a:t>
            </a:r>
            <a:r>
              <a:rPr lang="uk-UA" sz="1600" dirty="0" err="1">
                <a:latin typeface="Times New Roman" panose="02020603050405020304" pitchFamily="18" charset="0"/>
                <a:cs typeface="Times New Roman" panose="02020603050405020304" pitchFamily="18" charset="0"/>
              </a:rPr>
              <a:t>Внутрішньогрупові</a:t>
            </a:r>
            <a:r>
              <a:rPr lang="uk-UA" sz="1600" dirty="0">
                <a:latin typeface="Times New Roman" panose="02020603050405020304" pitchFamily="18" charset="0"/>
                <a:cs typeface="Times New Roman" panose="02020603050405020304" pitchFamily="18" charset="0"/>
              </a:rPr>
              <a:t> дивіденди</a:t>
            </a:r>
          </a:p>
        </p:txBody>
      </p:sp>
      <p:graphicFrame>
        <p:nvGraphicFramePr>
          <p:cNvPr id="10" name="Таблиця 10">
            <a:extLst>
              <a:ext uri="{FF2B5EF4-FFF2-40B4-BE49-F238E27FC236}">
                <a16:creationId xmlns:a16="http://schemas.microsoft.com/office/drawing/2014/main" xmlns="" id="{59DA9CFC-DCCE-46E0-A2D1-54EDC0EE2477}"/>
              </a:ext>
            </a:extLst>
          </p:cNvPr>
          <p:cNvGraphicFramePr>
            <a:graphicFrameLocks noGrp="1"/>
          </p:cNvGraphicFramePr>
          <p:nvPr>
            <p:extLst>
              <p:ext uri="{D42A27DB-BD31-4B8C-83A1-F6EECF244321}">
                <p14:modId xmlns:p14="http://schemas.microsoft.com/office/powerpoint/2010/main" val="2556279912"/>
              </p:ext>
            </p:extLst>
          </p:nvPr>
        </p:nvGraphicFramePr>
        <p:xfrm>
          <a:off x="103030" y="4382520"/>
          <a:ext cx="8435661" cy="741680"/>
        </p:xfrm>
        <a:graphic>
          <a:graphicData uri="http://schemas.openxmlformats.org/drawingml/2006/table">
            <a:tbl>
              <a:tblPr firstRow="1" bandRow="1">
                <a:tableStyleId>{5C22544A-7EE6-4342-B048-85BDC9FD1C3A}</a:tableStyleId>
              </a:tblPr>
              <a:tblGrid>
                <a:gridCol w="6023610">
                  <a:extLst>
                    <a:ext uri="{9D8B030D-6E8A-4147-A177-3AD203B41FA5}">
                      <a16:colId xmlns:a16="http://schemas.microsoft.com/office/drawing/2014/main" xmlns="" val="1535514158"/>
                    </a:ext>
                  </a:extLst>
                </a:gridCol>
                <a:gridCol w="2412051">
                  <a:extLst>
                    <a:ext uri="{9D8B030D-6E8A-4147-A177-3AD203B41FA5}">
                      <a16:colId xmlns:a16="http://schemas.microsoft.com/office/drawing/2014/main" xmlns="" val="2190614271"/>
                    </a:ext>
                  </a:extLst>
                </a:gridCol>
              </a:tblGrid>
              <a:tr h="370840">
                <a:tc>
                  <a:txBody>
                    <a:bodyPr/>
                    <a:lstStyle/>
                    <a:p>
                      <a:r>
                        <a:rPr lang="uk-UA" b="0" dirty="0">
                          <a:solidFill>
                            <a:schemeClr val="tx1"/>
                          </a:solidFill>
                          <a:latin typeface="Times New Roman" panose="02020603050405020304" pitchFamily="18" charset="0"/>
                          <a:cs typeface="Times New Roman" panose="02020603050405020304" pitchFamily="18" charset="0"/>
                        </a:rPr>
                        <a:t>Сума дивіденди, оголошені ДК</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uk-UA" b="0" dirty="0">
                          <a:solidFill>
                            <a:schemeClr val="tx1"/>
                          </a:solidFill>
                          <a:latin typeface="Times New Roman" panose="02020603050405020304" pitchFamily="18" charset="0"/>
                          <a:cs typeface="Times New Roman" panose="02020603050405020304" pitchFamily="18" charset="0"/>
                        </a:rPr>
                        <a:t>20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4124524958"/>
                  </a:ext>
                </a:extLst>
              </a:tr>
              <a:tr h="370840">
                <a:tc>
                  <a:txBody>
                    <a:bodyPr/>
                    <a:lstStyle/>
                    <a:p>
                      <a:r>
                        <a:rPr lang="uk-UA" dirty="0">
                          <a:solidFill>
                            <a:schemeClr val="tx1"/>
                          </a:solidFill>
                          <a:latin typeface="Times New Roman" panose="02020603050405020304" pitchFamily="18" charset="0"/>
                          <a:cs typeface="Times New Roman" panose="02020603050405020304" pitchFamily="18" charset="0"/>
                        </a:rPr>
                        <a:t>Сума дивіденди, оголошені ДК в користь МК (20*70%)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uk-UA" dirty="0">
                          <a:solidFill>
                            <a:schemeClr val="tx1"/>
                          </a:solidFill>
                          <a:latin typeface="Times New Roman" panose="02020603050405020304" pitchFamily="18" charset="0"/>
                          <a:cs typeface="Times New Roman" panose="02020603050405020304" pitchFamily="18" charset="0"/>
                        </a:rPr>
                        <a:t>14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204569710"/>
                  </a:ext>
                </a:extLst>
              </a:tr>
            </a:tbl>
          </a:graphicData>
        </a:graphic>
      </p:graphicFrame>
    </p:spTree>
    <p:extLst>
      <p:ext uri="{BB962C8B-B14F-4D97-AF65-F5344CB8AC3E}">
        <p14:creationId xmlns:p14="http://schemas.microsoft.com/office/powerpoint/2010/main" val="336446766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3AF504CA-4C15-4C86-928E-DAD2C96AC3AB}"/>
              </a:ext>
            </a:extLst>
          </p:cNvPr>
          <p:cNvSpPr txBox="1"/>
          <p:nvPr/>
        </p:nvSpPr>
        <p:spPr>
          <a:xfrm>
            <a:off x="0" y="0"/>
            <a:ext cx="5718220" cy="1231106"/>
          </a:xfrm>
          <a:prstGeom prst="rect">
            <a:avLst/>
          </a:prstGeom>
          <a:noFill/>
        </p:spPr>
        <p:txBody>
          <a:bodyPr wrap="square" rtlCol="0">
            <a:spAutoFit/>
          </a:bodyPr>
          <a:lstStyle/>
          <a:p>
            <a:r>
              <a:rPr lang="uk-UA" sz="2800" b="1" dirty="0">
                <a:solidFill>
                  <a:schemeClr val="accent4">
                    <a:lumMod val="75000"/>
                  </a:schemeClr>
                </a:solidFill>
                <a:latin typeface="Times New Roman" panose="02020603050405020304" pitchFamily="18" charset="0"/>
                <a:cs typeface="Times New Roman" panose="02020603050405020304" pitchFamily="18" charset="0"/>
              </a:rPr>
              <a:t>Ілюстрація 2</a:t>
            </a:r>
          </a:p>
          <a:p>
            <a:endParaRPr lang="uk-UA" sz="2800" b="1" dirty="0">
              <a:solidFill>
                <a:schemeClr val="accent4">
                  <a:lumMod val="75000"/>
                </a:schemeClr>
              </a:solidFill>
              <a:latin typeface="Times New Roman" panose="02020603050405020304" pitchFamily="18" charset="0"/>
              <a:cs typeface="Times New Roman" panose="02020603050405020304" pitchFamily="18" charset="0"/>
            </a:endParaRPr>
          </a:p>
          <a:p>
            <a:r>
              <a:rPr lang="uk-UA" dirty="0">
                <a:latin typeface="Times New Roman" panose="02020603050405020304" pitchFamily="18" charset="0"/>
                <a:cs typeface="Times New Roman" panose="02020603050405020304" pitchFamily="18" charset="0"/>
              </a:rPr>
              <a:t>8) Частка НК в прибутку ДК за період</a:t>
            </a:r>
          </a:p>
        </p:txBody>
      </p:sp>
      <p:graphicFrame>
        <p:nvGraphicFramePr>
          <p:cNvPr id="3" name="Таблиця 3">
            <a:extLst>
              <a:ext uri="{FF2B5EF4-FFF2-40B4-BE49-F238E27FC236}">
                <a16:creationId xmlns:a16="http://schemas.microsoft.com/office/drawing/2014/main" xmlns="" id="{485454CF-6F83-42FF-A20A-FEE5A3657809}"/>
              </a:ext>
            </a:extLst>
          </p:cNvPr>
          <p:cNvGraphicFramePr>
            <a:graphicFrameLocks noGrp="1"/>
          </p:cNvGraphicFramePr>
          <p:nvPr>
            <p:extLst>
              <p:ext uri="{D42A27DB-BD31-4B8C-83A1-F6EECF244321}">
                <p14:modId xmlns:p14="http://schemas.microsoft.com/office/powerpoint/2010/main" val="3460626664"/>
              </p:ext>
            </p:extLst>
          </p:nvPr>
        </p:nvGraphicFramePr>
        <p:xfrm>
          <a:off x="167425" y="1384121"/>
          <a:ext cx="8564451" cy="1112520"/>
        </p:xfrm>
        <a:graphic>
          <a:graphicData uri="http://schemas.openxmlformats.org/drawingml/2006/table">
            <a:tbl>
              <a:tblPr firstRow="1" bandRow="1">
                <a:tableStyleId>{5C22544A-7EE6-4342-B048-85BDC9FD1C3A}</a:tableStyleId>
              </a:tblPr>
              <a:tblGrid>
                <a:gridCol w="6465195">
                  <a:extLst>
                    <a:ext uri="{9D8B030D-6E8A-4147-A177-3AD203B41FA5}">
                      <a16:colId xmlns:a16="http://schemas.microsoft.com/office/drawing/2014/main" xmlns="" val="412468968"/>
                    </a:ext>
                  </a:extLst>
                </a:gridCol>
                <a:gridCol w="2099256">
                  <a:extLst>
                    <a:ext uri="{9D8B030D-6E8A-4147-A177-3AD203B41FA5}">
                      <a16:colId xmlns:a16="http://schemas.microsoft.com/office/drawing/2014/main" xmlns="" val="1741135580"/>
                    </a:ext>
                  </a:extLst>
                </a:gridCol>
              </a:tblGrid>
              <a:tr h="370840">
                <a:tc>
                  <a:txBody>
                    <a:bodyPr/>
                    <a:lstStyle/>
                    <a:p>
                      <a:r>
                        <a:rPr lang="uk-UA" b="0" dirty="0">
                          <a:solidFill>
                            <a:schemeClr val="tx1"/>
                          </a:solidFill>
                          <a:latin typeface="Times New Roman" panose="02020603050405020304" pitchFamily="18" charset="0"/>
                          <a:cs typeface="Times New Roman" panose="02020603050405020304" pitchFamily="18" charset="0"/>
                        </a:rPr>
                        <a:t>Прибуток ДК за звітний період, що закінчується 31.12.2019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uk-UA" b="0" dirty="0">
                          <a:solidFill>
                            <a:schemeClr val="tx1"/>
                          </a:solidFill>
                          <a:latin typeface="Times New Roman" panose="02020603050405020304" pitchFamily="18" charset="0"/>
                          <a:cs typeface="Times New Roman" panose="02020603050405020304" pitchFamily="18" charset="0"/>
                        </a:rPr>
                        <a:t>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239149511"/>
                  </a:ext>
                </a:extLst>
              </a:tr>
              <a:tr h="370840">
                <a:tc>
                  <a:txBody>
                    <a:bodyPr/>
                    <a:lstStyle/>
                    <a:p>
                      <a:r>
                        <a:rPr lang="uk-UA" b="0" dirty="0">
                          <a:solidFill>
                            <a:schemeClr val="tx1"/>
                          </a:solidFill>
                          <a:latin typeface="Times New Roman" panose="02020603050405020304" pitchFamily="18" charset="0"/>
                          <a:cs typeface="Times New Roman" panose="02020603050405020304" pitchFamily="18" charset="0"/>
                        </a:rPr>
                        <a:t>Частка НКА в прибутку ДК (30%*100)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uk-UA" dirty="0">
                          <a:latin typeface="Times New Roman" panose="02020603050405020304" pitchFamily="18" charset="0"/>
                          <a:cs typeface="Times New Roman" panose="02020603050405020304" pitchFamily="18" charset="0"/>
                        </a:rPr>
                        <a:t>30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187602996"/>
                  </a:ext>
                </a:extLst>
              </a:tr>
              <a:tr h="370840">
                <a:tc>
                  <a:txBody>
                    <a:bodyPr/>
                    <a:lstStyle/>
                    <a:p>
                      <a:r>
                        <a:rPr lang="uk-UA" b="0" dirty="0">
                          <a:solidFill>
                            <a:schemeClr val="tx1"/>
                          </a:solidFill>
                          <a:latin typeface="Times New Roman" panose="02020603050405020304" pitchFamily="18" charset="0"/>
                          <a:cs typeface="Times New Roman" panose="02020603050405020304" pitchFamily="18" charset="0"/>
                        </a:rPr>
                        <a:t>Інший сукупний прибуток</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uk-UA" dirty="0">
                          <a:latin typeface="Times New Roman" panose="02020603050405020304" pitchFamily="18" charset="0"/>
                          <a:cs typeface="Times New Roman" panose="02020603050405020304" pitchFamily="18" charset="0"/>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225518"/>
                  </a:ext>
                </a:extLst>
              </a:tr>
            </a:tbl>
          </a:graphicData>
        </a:graphic>
      </p:graphicFrame>
      <p:sp>
        <p:nvSpPr>
          <p:cNvPr id="4" name="TextBox 3">
            <a:extLst>
              <a:ext uri="{FF2B5EF4-FFF2-40B4-BE49-F238E27FC236}">
                <a16:creationId xmlns:a16="http://schemas.microsoft.com/office/drawing/2014/main" xmlns="" id="{A7D6ECA4-B4F3-4ABB-8245-4252E2A2A47D}"/>
              </a:ext>
            </a:extLst>
          </p:cNvPr>
          <p:cNvSpPr txBox="1"/>
          <p:nvPr/>
        </p:nvSpPr>
        <p:spPr>
          <a:xfrm>
            <a:off x="334851" y="2609408"/>
            <a:ext cx="7328079" cy="369332"/>
          </a:xfrm>
          <a:prstGeom prst="rect">
            <a:avLst/>
          </a:prstGeom>
          <a:noFill/>
        </p:spPr>
        <p:txBody>
          <a:bodyPr wrap="square" rtlCol="0">
            <a:spAutoFit/>
          </a:bodyPr>
          <a:lstStyle/>
          <a:p>
            <a:r>
              <a:rPr lang="uk-UA" dirty="0"/>
              <a:t>9) Капітал акціонерів МК </a:t>
            </a:r>
          </a:p>
        </p:txBody>
      </p:sp>
      <p:graphicFrame>
        <p:nvGraphicFramePr>
          <p:cNvPr id="5" name="Таблиця 5">
            <a:extLst>
              <a:ext uri="{FF2B5EF4-FFF2-40B4-BE49-F238E27FC236}">
                <a16:creationId xmlns:a16="http://schemas.microsoft.com/office/drawing/2014/main" xmlns="" id="{215FCB7A-E70E-43C4-8719-A7E1FF0FB296}"/>
              </a:ext>
            </a:extLst>
          </p:cNvPr>
          <p:cNvGraphicFramePr>
            <a:graphicFrameLocks noGrp="1"/>
          </p:cNvGraphicFramePr>
          <p:nvPr>
            <p:extLst>
              <p:ext uri="{D42A27DB-BD31-4B8C-83A1-F6EECF244321}">
                <p14:modId xmlns:p14="http://schemas.microsoft.com/office/powerpoint/2010/main" val="2174494832"/>
              </p:ext>
            </p:extLst>
          </p:nvPr>
        </p:nvGraphicFramePr>
        <p:xfrm>
          <a:off x="167426" y="3091507"/>
          <a:ext cx="8609526" cy="2595880"/>
        </p:xfrm>
        <a:graphic>
          <a:graphicData uri="http://schemas.openxmlformats.org/drawingml/2006/table">
            <a:tbl>
              <a:tblPr firstRow="1" bandRow="1">
                <a:tableStyleId>{5C22544A-7EE6-4342-B048-85BDC9FD1C3A}</a:tableStyleId>
              </a:tblPr>
              <a:tblGrid>
                <a:gridCol w="5422005">
                  <a:extLst>
                    <a:ext uri="{9D8B030D-6E8A-4147-A177-3AD203B41FA5}">
                      <a16:colId xmlns:a16="http://schemas.microsoft.com/office/drawing/2014/main" xmlns="" val="746069588"/>
                    </a:ext>
                  </a:extLst>
                </a:gridCol>
                <a:gridCol w="1545465">
                  <a:extLst>
                    <a:ext uri="{9D8B030D-6E8A-4147-A177-3AD203B41FA5}">
                      <a16:colId xmlns:a16="http://schemas.microsoft.com/office/drawing/2014/main" xmlns="" val="793440045"/>
                    </a:ext>
                  </a:extLst>
                </a:gridCol>
                <a:gridCol w="1642056">
                  <a:extLst>
                    <a:ext uri="{9D8B030D-6E8A-4147-A177-3AD203B41FA5}">
                      <a16:colId xmlns:a16="http://schemas.microsoft.com/office/drawing/2014/main" xmlns="" val="306044814"/>
                    </a:ext>
                  </a:extLst>
                </a:gridCol>
              </a:tblGrid>
              <a:tr h="370840">
                <a:tc>
                  <a:txBody>
                    <a:bodyPr/>
                    <a:lstStyle/>
                    <a:p>
                      <a:endParaRPr lang="uk-UA"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uk-UA" b="0" dirty="0">
                          <a:solidFill>
                            <a:schemeClr val="tx1"/>
                          </a:solidFill>
                          <a:latin typeface="Times New Roman" panose="02020603050405020304" pitchFamily="18" charset="0"/>
                          <a:cs typeface="Times New Roman" panose="02020603050405020304" pitchFamily="18" charset="0"/>
                        </a:rPr>
                        <a:t>01.01.2019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uk-UA" b="0" dirty="0">
                          <a:solidFill>
                            <a:schemeClr val="tx1"/>
                          </a:solidFill>
                          <a:latin typeface="Times New Roman" panose="02020603050405020304" pitchFamily="18" charset="0"/>
                          <a:cs typeface="Times New Roman" panose="02020603050405020304" pitchFamily="18" charset="0"/>
                        </a:rPr>
                        <a:t>31.12.2019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123577371"/>
                  </a:ext>
                </a:extLst>
              </a:tr>
              <a:tr h="370840">
                <a:tc>
                  <a:txBody>
                    <a:bodyPr/>
                    <a:lstStyle/>
                    <a:p>
                      <a:r>
                        <a:rPr lang="uk-UA" b="0" dirty="0">
                          <a:solidFill>
                            <a:schemeClr val="tx1"/>
                          </a:solidFill>
                          <a:latin typeface="Times New Roman" panose="02020603050405020304" pitchFamily="18" charset="0"/>
                          <a:cs typeface="Times New Roman" panose="02020603050405020304" pitchFamily="18" charset="0"/>
                        </a:rPr>
                        <a:t>Власний капітал МК</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uk-UA" b="0" dirty="0">
                          <a:solidFill>
                            <a:schemeClr val="tx1"/>
                          </a:solidFill>
                          <a:latin typeface="Times New Roman" panose="02020603050405020304" pitchFamily="18" charset="0"/>
                          <a:cs typeface="Times New Roman" panose="02020603050405020304" pitchFamily="18" charset="0"/>
                        </a:rPr>
                        <a:t>1,570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uk-UA" b="0" dirty="0">
                          <a:solidFill>
                            <a:schemeClr val="tx1"/>
                          </a:solidFill>
                          <a:latin typeface="Times New Roman" panose="02020603050405020304" pitchFamily="18" charset="0"/>
                          <a:cs typeface="Times New Roman" panose="02020603050405020304" pitchFamily="18" charset="0"/>
                        </a:rPr>
                        <a:t>1,610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717352434"/>
                  </a:ext>
                </a:extLst>
              </a:tr>
              <a:tr h="370840">
                <a:tc>
                  <a:txBody>
                    <a:bodyPr/>
                    <a:lstStyle/>
                    <a:p>
                      <a:r>
                        <a:rPr lang="uk-UA" b="0" dirty="0">
                          <a:solidFill>
                            <a:schemeClr val="tx1"/>
                          </a:solidFill>
                          <a:latin typeface="Times New Roman" panose="02020603050405020304" pitchFamily="18" charset="0"/>
                          <a:cs typeface="Times New Roman" panose="02020603050405020304" pitchFamily="18" charset="0"/>
                        </a:rPr>
                        <a:t>Доля МК в змінах капіталу МК</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uk-UA"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uk-UA"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930098056"/>
                  </a:ext>
                </a:extLst>
              </a:tr>
              <a:tr h="370840">
                <a:tc>
                  <a:txBody>
                    <a:bodyPr/>
                    <a:lstStyle/>
                    <a:p>
                      <a:r>
                        <a:rPr lang="uk-UA" b="0" dirty="0">
                          <a:solidFill>
                            <a:schemeClr val="tx1"/>
                          </a:solidFill>
                          <a:latin typeface="Times New Roman" panose="02020603050405020304" pitchFamily="18" charset="0"/>
                          <a:cs typeface="Times New Roman" panose="02020603050405020304" pitchFamily="18" charset="0"/>
                        </a:rPr>
                        <a:t>(70%*120)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uk-UA" b="0" dirty="0">
                          <a:solidFill>
                            <a:schemeClr val="tx1"/>
                          </a:solidFill>
                          <a:latin typeface="Times New Roman" panose="02020603050405020304" pitchFamily="18" charset="0"/>
                          <a:cs typeface="Times New Roman" panose="02020603050405020304" pitchFamily="18" charset="0"/>
                        </a:rPr>
                        <a:t>84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uk-UA"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526124249"/>
                  </a:ext>
                </a:extLst>
              </a:tr>
              <a:tr h="370840">
                <a:tc>
                  <a:txBody>
                    <a:bodyPr/>
                    <a:lstStyle/>
                    <a:p>
                      <a:r>
                        <a:rPr lang="uk-UA" b="0" dirty="0">
                          <a:solidFill>
                            <a:schemeClr val="tx1"/>
                          </a:solidFill>
                          <a:latin typeface="Times New Roman" panose="02020603050405020304" pitchFamily="18" charset="0"/>
                          <a:cs typeface="Times New Roman" panose="02020603050405020304" pitchFamily="18" charset="0"/>
                        </a:rPr>
                        <a:t>(70%*200)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uk-UA"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uk-UA" b="0" dirty="0">
                          <a:solidFill>
                            <a:schemeClr val="tx1"/>
                          </a:solidFill>
                          <a:latin typeface="Times New Roman" panose="02020603050405020304" pitchFamily="18" charset="0"/>
                          <a:cs typeface="Times New Roman" panose="02020603050405020304" pitchFamily="18" charset="0"/>
                        </a:rPr>
                        <a:t>140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729715364"/>
                  </a:ext>
                </a:extLst>
              </a:tr>
              <a:tr h="370840">
                <a:tc>
                  <a:txBody>
                    <a:bodyPr/>
                    <a:lstStyle/>
                    <a:p>
                      <a:r>
                        <a:rPr lang="uk-UA" b="0" dirty="0">
                          <a:solidFill>
                            <a:schemeClr val="tx1"/>
                          </a:solidFill>
                          <a:latin typeface="Times New Roman" panose="02020603050405020304" pitchFamily="18" charset="0"/>
                          <a:cs typeface="Times New Roman" panose="02020603050405020304" pitchFamily="18" charset="0"/>
                        </a:rPr>
                        <a:t>Нереалізований прибуток в запасах (6)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uk-UA"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uk-UA" b="0" dirty="0">
                          <a:solidFill>
                            <a:schemeClr val="tx1"/>
                          </a:solidFill>
                          <a:latin typeface="Times New Roman" panose="02020603050405020304" pitchFamily="18" charset="0"/>
                          <a:cs typeface="Times New Roman" panose="02020603050405020304" pitchFamily="18" charset="0"/>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290001735"/>
                  </a:ext>
                </a:extLst>
              </a:tr>
              <a:tr h="370840">
                <a:tc>
                  <a:txBody>
                    <a:bodyPr/>
                    <a:lstStyle/>
                    <a:p>
                      <a:endParaRPr lang="uk-UA" b="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uk-UA" b="0" dirty="0">
                          <a:solidFill>
                            <a:schemeClr val="tx1"/>
                          </a:solidFill>
                          <a:latin typeface="Times New Roman" panose="02020603050405020304" pitchFamily="18" charset="0"/>
                          <a:cs typeface="Times New Roman" panose="02020603050405020304" pitchFamily="18" charset="0"/>
                        </a:rPr>
                        <a:t>1,654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uk-UA" b="0" dirty="0">
                          <a:solidFill>
                            <a:schemeClr val="tx1"/>
                          </a:solidFill>
                          <a:latin typeface="Times New Roman" panose="02020603050405020304" pitchFamily="18" charset="0"/>
                          <a:cs typeface="Times New Roman" panose="02020603050405020304" pitchFamily="18" charset="0"/>
                        </a:rPr>
                        <a:t>1,747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69379308"/>
                  </a:ext>
                </a:extLst>
              </a:tr>
            </a:tbl>
          </a:graphicData>
        </a:graphic>
      </p:graphicFrame>
    </p:spTree>
    <p:extLst>
      <p:ext uri="{BB962C8B-B14F-4D97-AF65-F5344CB8AC3E}">
        <p14:creationId xmlns:p14="http://schemas.microsoft.com/office/powerpoint/2010/main" val="29405649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4D191E9C-224B-4110-B5EB-FEEA176BCC6B}"/>
              </a:ext>
            </a:extLst>
          </p:cNvPr>
          <p:cNvSpPr>
            <a:spLocks noChangeArrowheads="1"/>
          </p:cNvSpPr>
          <p:nvPr/>
        </p:nvSpPr>
        <p:spPr bwMode="auto">
          <a:xfrm>
            <a:off x="777922" y="855441"/>
            <a:ext cx="8229600" cy="3550342"/>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7457" rIns="0" bIns="-17457"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3200" b="1" i="0" u="none" strike="noStrike" cap="none" normalizeH="0" baseline="0" dirty="0">
                <a:ln>
                  <a:noFill/>
                </a:ln>
                <a:solidFill>
                  <a:schemeClr val="accent4">
                    <a:lumMod val="75000"/>
                  </a:schemeClr>
                </a:solidFill>
                <a:effectLst/>
                <a:latin typeface="Times New Roman" panose="02020603050405020304" pitchFamily="18" charset="0"/>
                <a:cs typeface="Times New Roman" panose="02020603050405020304" pitchFamily="18" charset="0"/>
              </a:rPr>
              <a:t>Винятки</a:t>
            </a:r>
          </a:p>
          <a:p>
            <a:pPr marR="0" lvl="0" algn="l" defTabSz="914400" rtl="0" eaLnBrk="0" fontAlgn="base" latinLnBrk="0" hangingPunct="0">
              <a:lnSpc>
                <a:spcPct val="100000"/>
              </a:lnSpc>
              <a:spcBef>
                <a:spcPct val="0"/>
              </a:spcBef>
              <a:spcAft>
                <a:spcPct val="0"/>
              </a:spcAft>
              <a:buClrTx/>
              <a:buSzTx/>
              <a:tabLst/>
            </a:pPr>
            <a:r>
              <a:rPr kumimoji="0" lang="uk-UA" altLang="uk-UA" sz="21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   </a:t>
            </a:r>
            <a:r>
              <a:rPr kumimoji="0" lang="uk-UA" altLang="uk-UA"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1.Материнська компанія є дочірньою компанією, яка перебуває у повній або </a:t>
            </a:r>
          </a:p>
          <a:p>
            <a:pPr marR="0" lvl="0" algn="l" defTabSz="914400" rtl="0" eaLnBrk="0" fontAlgn="base" latinLnBrk="0" hangingPunct="0">
              <a:lnSpc>
                <a:spcPct val="100000"/>
              </a:lnSpc>
              <a:spcBef>
                <a:spcPct val="0"/>
              </a:spcBef>
              <a:spcAft>
                <a:spcPct val="0"/>
              </a:spcAft>
              <a:buClrTx/>
              <a:buSzTx/>
              <a:tabLst/>
            </a:pPr>
            <a:r>
              <a:rPr kumimoji="0" lang="uk-UA" altLang="uk-UA"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частковій власності іншої компанії, та її інші власники, включаючи тих, які не</a:t>
            </a:r>
          </a:p>
          <a:p>
            <a:pPr marR="0" lvl="0" algn="l" defTabSz="914400" rtl="0" eaLnBrk="0" fontAlgn="base" latinLnBrk="0" hangingPunct="0">
              <a:lnSpc>
                <a:spcPct val="100000"/>
              </a:lnSpc>
              <a:spcBef>
                <a:spcPct val="0"/>
              </a:spcBef>
              <a:spcAft>
                <a:spcPct val="0"/>
              </a:spcAft>
              <a:buClrTx/>
              <a:buSzTx/>
              <a:tabLst/>
            </a:pPr>
            <a:r>
              <a:rPr kumimoji="0" lang="uk-UA" altLang="uk-UA"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 мають права голосу, поінформовані про те, що материнська компанія не </a:t>
            </a:r>
          </a:p>
          <a:p>
            <a:pPr marR="0" lvl="0" algn="l" defTabSz="914400" rtl="0" eaLnBrk="0" fontAlgn="base" latinLnBrk="0" hangingPunct="0">
              <a:lnSpc>
                <a:spcPct val="100000"/>
              </a:lnSpc>
              <a:spcBef>
                <a:spcPct val="0"/>
              </a:spcBef>
              <a:spcAft>
                <a:spcPct val="0"/>
              </a:spcAft>
              <a:buClrTx/>
              <a:buSzTx/>
              <a:tabLst/>
            </a:pPr>
            <a:r>
              <a:rPr kumimoji="0" lang="uk-UA" altLang="uk-UA"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представлятиме консолідовану </a:t>
            </a:r>
            <a:r>
              <a:rPr kumimoji="0" lang="uk-UA" altLang="uk-UA" b="0" i="0" u="none" strike="noStrike" cap="none" normalizeH="0" baseline="0" dirty="0" smtClean="0">
                <a:ln>
                  <a:noFill/>
                </a:ln>
                <a:solidFill>
                  <a:srgbClr val="202124"/>
                </a:solidFill>
                <a:effectLst/>
                <a:latin typeface="Times New Roman" panose="02020603050405020304" pitchFamily="18" charset="0"/>
                <a:cs typeface="Times New Roman" panose="02020603050405020304" pitchFamily="18" charset="0"/>
              </a:rPr>
              <a:t>ФЗ </a:t>
            </a:r>
            <a:r>
              <a:rPr kumimoji="0" lang="uk-UA" altLang="uk-UA"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і не заперечують проти цього;</a:t>
            </a:r>
          </a:p>
          <a:p>
            <a:pPr marR="0" lvl="0" algn="l" defTabSz="914400" rtl="0" eaLnBrk="0" fontAlgn="base" latinLnBrk="0" hangingPunct="0">
              <a:lnSpc>
                <a:spcPct val="100000"/>
              </a:lnSpc>
              <a:spcBef>
                <a:spcPct val="0"/>
              </a:spcBef>
              <a:spcAft>
                <a:spcPct val="0"/>
              </a:spcAft>
              <a:buClrTx/>
              <a:buSzTx/>
              <a:tabLst/>
            </a:pPr>
            <a:r>
              <a:rPr kumimoji="0" lang="uk-UA" altLang="uk-UA"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   2. Боргові або пайові інструменти материнської компанії не </a:t>
            </a:r>
            <a:r>
              <a:rPr lang="uk-UA" altLang="uk-UA" dirty="0" smtClean="0">
                <a:solidFill>
                  <a:srgbClr val="202124"/>
                </a:solidFill>
                <a:latin typeface="Times New Roman" panose="02020603050405020304" pitchFamily="18" charset="0"/>
                <a:cs typeface="Times New Roman" panose="02020603050405020304" pitchFamily="18" charset="0"/>
              </a:rPr>
              <a:t>перебувають в обігу </a:t>
            </a:r>
            <a:r>
              <a:rPr kumimoji="0" lang="uk-UA" altLang="uk-UA" b="0" i="0" u="none" strike="noStrike" cap="none" normalizeH="0" baseline="0" dirty="0" smtClean="0">
                <a:ln>
                  <a:noFill/>
                </a:ln>
                <a:solidFill>
                  <a:srgbClr val="202124"/>
                </a:solidFill>
                <a:effectLst/>
                <a:latin typeface="Times New Roman" panose="02020603050405020304" pitchFamily="18" charset="0"/>
                <a:cs typeface="Times New Roman" panose="02020603050405020304" pitchFamily="18" charset="0"/>
              </a:rPr>
              <a:t>на ринку</a:t>
            </a:r>
            <a:r>
              <a:rPr kumimoji="0" lang="uk-UA" altLang="uk-UA"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a:t>
            </a:r>
          </a:p>
          <a:p>
            <a:pPr marR="0" lvl="0" algn="l" defTabSz="914400" rtl="0" eaLnBrk="0" fontAlgn="base" latinLnBrk="0" hangingPunct="0">
              <a:lnSpc>
                <a:spcPct val="100000"/>
              </a:lnSpc>
              <a:spcBef>
                <a:spcPct val="0"/>
              </a:spcBef>
              <a:spcAft>
                <a:spcPct val="0"/>
              </a:spcAft>
              <a:buClrTx/>
              <a:buSzTx/>
              <a:tabLst/>
            </a:pPr>
            <a:r>
              <a:rPr kumimoji="0" lang="uk-UA" altLang="uk-UA"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   3. Материнська компанія не надала та не знаходиться у процесі подання </a:t>
            </a:r>
          </a:p>
          <a:p>
            <a:pPr marR="0" lvl="0" algn="l" defTabSz="914400" rtl="0" eaLnBrk="0" fontAlgn="base" latinLnBrk="0" hangingPunct="0">
              <a:lnSpc>
                <a:spcPct val="100000"/>
              </a:lnSpc>
              <a:spcBef>
                <a:spcPct val="0"/>
              </a:spcBef>
              <a:spcAft>
                <a:spcPct val="0"/>
              </a:spcAft>
              <a:buClrTx/>
              <a:buSzTx/>
              <a:tabLst/>
            </a:pPr>
            <a:r>
              <a:rPr kumimoji="0" lang="uk-UA" altLang="uk-UA"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своєї </a:t>
            </a:r>
            <a:r>
              <a:rPr kumimoji="0" lang="uk-UA" altLang="uk-UA" b="0" i="0" u="none" strike="noStrike" cap="none" normalizeH="0" baseline="0" dirty="0" smtClean="0">
                <a:ln>
                  <a:noFill/>
                </a:ln>
                <a:solidFill>
                  <a:srgbClr val="202124"/>
                </a:solidFill>
                <a:effectLst/>
                <a:latin typeface="Times New Roman" panose="02020603050405020304" pitchFamily="18" charset="0"/>
                <a:cs typeface="Times New Roman" panose="02020603050405020304" pitchFamily="18" charset="0"/>
              </a:rPr>
              <a:t>ФЗ </a:t>
            </a:r>
            <a:r>
              <a:rPr kumimoji="0" lang="uk-UA" altLang="uk-UA"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до комісії з цінних паперів або інший регулюючий орган з метою </a:t>
            </a:r>
          </a:p>
          <a:p>
            <a:pPr marR="0" lvl="0" algn="l" defTabSz="914400" rtl="0" eaLnBrk="0" fontAlgn="base" latinLnBrk="0" hangingPunct="0">
              <a:lnSpc>
                <a:spcPct val="100000"/>
              </a:lnSpc>
              <a:spcBef>
                <a:spcPct val="0"/>
              </a:spcBef>
              <a:spcAft>
                <a:spcPct val="0"/>
              </a:spcAft>
              <a:buClrTx/>
              <a:buSzTx/>
              <a:tabLst/>
            </a:pPr>
            <a:r>
              <a:rPr kumimoji="0" lang="uk-UA" altLang="uk-UA"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випуску будь-якого класу інструментів на ринку.</a:t>
            </a:r>
            <a:r>
              <a:rPr kumimoji="0" lang="uk-UA" altLang="uk-UA"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p>
          <a:p>
            <a:pPr marR="0" lvl="0" algn="l" defTabSz="914400" rtl="0" eaLnBrk="0" fontAlgn="base" latinLnBrk="0" hangingPunct="0">
              <a:lnSpc>
                <a:spcPct val="100000"/>
              </a:lnSpc>
              <a:spcBef>
                <a:spcPct val="0"/>
              </a:spcBef>
              <a:spcAft>
                <a:spcPct val="0"/>
              </a:spcAft>
              <a:buClrTx/>
              <a:buSzTx/>
              <a:tabLst/>
            </a:pPr>
            <a:r>
              <a:rPr kumimoji="0" lang="uk-UA" altLang="uk-UA"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4. Кінцева чи проміжна материнська компанія цієї материнської компанії випускає к</a:t>
            </a:r>
            <a:r>
              <a:rPr lang="uk-UA" altLang="uk-UA" dirty="0">
                <a:latin typeface="Times New Roman" panose="02020603050405020304" pitchFamily="18" charset="0"/>
                <a:cs typeface="Times New Roman" panose="02020603050405020304" pitchFamily="18" charset="0"/>
              </a:rPr>
              <a:t>онсолідовану </a:t>
            </a:r>
            <a:r>
              <a:rPr lang="uk-UA" altLang="uk-UA" dirty="0" smtClean="0">
                <a:latin typeface="Times New Roman" panose="02020603050405020304" pitchFamily="18" charset="0"/>
                <a:cs typeface="Times New Roman" panose="02020603050405020304" pitchFamily="18" charset="0"/>
              </a:rPr>
              <a:t>ФЗ </a:t>
            </a:r>
            <a:r>
              <a:rPr lang="uk-UA" altLang="uk-UA" dirty="0">
                <a:latin typeface="Times New Roman" panose="02020603050405020304" pitchFamily="18" charset="0"/>
                <a:cs typeface="Times New Roman" panose="02020603050405020304" pitchFamily="18" charset="0"/>
              </a:rPr>
              <a:t>для відкритого доступу, що відповідає вимогам МСФЗ</a:t>
            </a:r>
            <a:r>
              <a:rPr kumimoji="0" lang="uk-UA" altLang="uk-UA"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1595685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547EA470-298F-43C0-B69B-2065FA929BBA}"/>
              </a:ext>
            </a:extLst>
          </p:cNvPr>
          <p:cNvSpPr>
            <a:spLocks noChangeArrowheads="1"/>
          </p:cNvSpPr>
          <p:nvPr/>
        </p:nvSpPr>
        <p:spPr bwMode="auto">
          <a:xfrm>
            <a:off x="895351" y="371472"/>
            <a:ext cx="8248649" cy="3873507"/>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7457" rIns="0" bIns="-17457"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3200" b="1" i="0" u="none" strike="noStrike" cap="none" normalizeH="0" baseline="0" dirty="0">
                <a:ln>
                  <a:noFill/>
                </a:ln>
                <a:solidFill>
                  <a:schemeClr val="accent4">
                    <a:lumMod val="75000"/>
                  </a:schemeClr>
                </a:solidFill>
                <a:effectLst/>
                <a:latin typeface="Times New Roman" panose="02020603050405020304" pitchFamily="18" charset="0"/>
                <a:cs typeface="Times New Roman" panose="02020603050405020304" pitchFamily="18" charset="0"/>
              </a:rPr>
              <a:t>Звітні дати </a:t>
            </a:r>
          </a:p>
          <a:p>
            <a:pPr marL="0" marR="0" lvl="0" indent="0" algn="l" defTabSz="914400" rtl="0" eaLnBrk="0" fontAlgn="base" latinLnBrk="0" hangingPunct="0">
              <a:lnSpc>
                <a:spcPct val="100000"/>
              </a:lnSpc>
              <a:spcBef>
                <a:spcPct val="0"/>
              </a:spcBef>
              <a:spcAft>
                <a:spcPct val="0"/>
              </a:spcAft>
              <a:buClrTx/>
              <a:buSzTx/>
              <a:buFontTx/>
              <a:buNone/>
              <a:tabLst/>
            </a:pPr>
            <a:endParaRPr lang="uk-UA" altLang="uk-UA" sz="2100" dirty="0">
              <a:solidFill>
                <a:srgbClr val="202124"/>
              </a:solidFill>
              <a:latin typeface="inheri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uk-UA" altLang="uk-UA" sz="2100" b="0" i="0" u="none" strike="noStrike" cap="none" normalizeH="0" baseline="0" dirty="0">
              <a:ln>
                <a:noFill/>
              </a:ln>
              <a:solidFill>
                <a:srgbClr val="202124"/>
              </a:solidFill>
              <a:effectLst/>
              <a:latin typeface="inheri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Фінансові звіти материнської та дочірніх компаній, що включаються у </a:t>
            </a: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консолідовану ФО, повинні бути підготовлені на одну й ту ж дату. </a:t>
            </a:r>
          </a:p>
          <a:p>
            <a:pPr marL="0" marR="0" lvl="0" indent="0" algn="l" defTabSz="914400" rtl="0" eaLnBrk="0" fontAlgn="base" latinLnBrk="0" hangingPunct="0">
              <a:lnSpc>
                <a:spcPct val="100000"/>
              </a:lnSpc>
              <a:spcBef>
                <a:spcPct val="0"/>
              </a:spcBef>
              <a:spcAft>
                <a:spcPct val="0"/>
              </a:spcAft>
              <a:buClrTx/>
              <a:buSzTx/>
              <a:buFontTx/>
              <a:buNone/>
              <a:tabLst/>
            </a:pPr>
            <a:endParaRPr lang="uk-UA" altLang="uk-UA" dirty="0">
              <a:solidFill>
                <a:srgbClr val="202124"/>
              </a:solidFill>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Якщо дати звітів не </a:t>
            </a:r>
            <a:r>
              <a:rPr kumimoji="0" lang="uk-UA" altLang="uk-UA" b="0" i="0" u="none" strike="noStrike" cap="none" normalizeH="0" baseline="0" dirty="0" smtClean="0">
                <a:ln>
                  <a:noFill/>
                </a:ln>
                <a:solidFill>
                  <a:srgbClr val="202124"/>
                </a:solidFill>
                <a:effectLst/>
                <a:latin typeface="Times New Roman" panose="02020603050405020304" pitchFamily="18" charset="0"/>
                <a:cs typeface="Times New Roman" panose="02020603050405020304" pitchFamily="18" charset="0"/>
              </a:rPr>
              <a:t>збігаються, </a:t>
            </a:r>
            <a:r>
              <a:rPr kumimoji="0" lang="uk-UA" altLang="uk-UA"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дочірня компанія готує додаткову звітність на звітну дату </a:t>
            </a: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материнської компанії або здійснює коригування для обліку впливу суттєвих </a:t>
            </a: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подій, що відбулися між її звітною датою та звітною датою материнської </a:t>
            </a: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компанії. </a:t>
            </a:r>
          </a:p>
          <a:p>
            <a:pPr marL="0" marR="0" lvl="0" indent="0" algn="l" defTabSz="914400" rtl="0" eaLnBrk="0" fontAlgn="base" latinLnBrk="0" hangingPunct="0">
              <a:lnSpc>
                <a:spcPct val="100000"/>
              </a:lnSpc>
              <a:spcBef>
                <a:spcPct val="0"/>
              </a:spcBef>
              <a:spcAft>
                <a:spcPct val="0"/>
              </a:spcAft>
              <a:buClrTx/>
              <a:buSzTx/>
              <a:buFontTx/>
              <a:buNone/>
              <a:tabLst/>
            </a:pPr>
            <a:endParaRPr lang="uk-UA" altLang="uk-UA" dirty="0">
              <a:solidFill>
                <a:srgbClr val="202124"/>
              </a:solidFill>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Розрив між датами повинен перевищувати 3 місяців.</a:t>
            </a:r>
            <a:r>
              <a:rPr kumimoji="0" lang="uk-UA" altLang="uk-UA" sz="7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endParaRPr kumimoji="0" lang="uk-UA" altLang="uk-UA" sz="16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472271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E54BA808-3671-439B-85D3-E4F1F7F8423C}"/>
              </a:ext>
            </a:extLst>
          </p:cNvPr>
          <p:cNvSpPr>
            <a:spLocks noChangeArrowheads="1"/>
          </p:cNvSpPr>
          <p:nvPr/>
        </p:nvSpPr>
        <p:spPr bwMode="auto">
          <a:xfrm>
            <a:off x="219075" y="758798"/>
            <a:ext cx="8705850" cy="2365402"/>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7457" rIns="0" bIns="-17457"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800" b="1" i="0" u="none" strike="noStrike" cap="none" normalizeH="0" baseline="0" dirty="0">
                <a:ln>
                  <a:noFill/>
                </a:ln>
                <a:solidFill>
                  <a:schemeClr val="accent4">
                    <a:lumMod val="75000"/>
                  </a:schemeClr>
                </a:solidFill>
                <a:effectLst/>
                <a:latin typeface="Times New Roman" panose="02020603050405020304" pitchFamily="18" charset="0"/>
                <a:cs typeface="Times New Roman" panose="02020603050405020304" pitchFamily="18" charset="0"/>
              </a:rPr>
              <a:t>Визначення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uk-UA" altLang="uk-UA" sz="20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Об'єднання бізнесу – це операція чи інша подія, в результаті якого покупець </a:t>
            </a: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набуває контролю над одним або декількома підприємствами. </a:t>
            </a:r>
          </a:p>
          <a:p>
            <a:pPr marL="0" marR="0" lvl="0" indent="0" algn="l" defTabSz="914400" rtl="0" eaLnBrk="0" fontAlgn="base" latinLnBrk="0" hangingPunct="0">
              <a:lnSpc>
                <a:spcPct val="100000"/>
              </a:lnSpc>
              <a:spcBef>
                <a:spcPct val="0"/>
              </a:spcBef>
              <a:spcAft>
                <a:spcPct val="0"/>
              </a:spcAft>
              <a:buClrTx/>
              <a:buSzTx/>
              <a:buFontTx/>
              <a:buNone/>
              <a:tabLst/>
            </a:pPr>
            <a:endParaRPr lang="uk-UA" altLang="uk-UA" dirty="0">
              <a:solidFill>
                <a:srgbClr val="202124"/>
              </a:solidFill>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Бізнес – це інтегрована сукупність активів та видів діяльності, які можуть </a:t>
            </a: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здійснюватися та якими можна керувати з метою отримання доходу та інших економічних </a:t>
            </a:r>
            <a:r>
              <a:rPr kumimoji="0" lang="uk-UA" altLang="uk-UA" b="0" i="0" u="none" strike="noStrike" cap="none" normalizeH="0" baseline="0" dirty="0" err="1">
                <a:ln>
                  <a:noFill/>
                </a:ln>
                <a:solidFill>
                  <a:srgbClr val="202124"/>
                </a:solidFill>
                <a:effectLst/>
                <a:latin typeface="Times New Roman" panose="02020603050405020304" pitchFamily="18" charset="0"/>
                <a:cs typeface="Times New Roman" panose="02020603050405020304" pitchFamily="18" charset="0"/>
              </a:rPr>
              <a:t>вигод</a:t>
            </a:r>
            <a:r>
              <a:rPr kumimoji="0" lang="uk-UA" altLang="uk-UA"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a:t>
            </a:r>
            <a:r>
              <a:rPr kumimoji="0" lang="uk-UA" altLang="uk-UA"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7230494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A1C8D1B9-569F-4A49-A569-4556FF4B1BE9}"/>
              </a:ext>
            </a:extLst>
          </p:cNvPr>
          <p:cNvSpPr>
            <a:spLocks noChangeArrowheads="1"/>
          </p:cNvSpPr>
          <p:nvPr/>
        </p:nvSpPr>
        <p:spPr bwMode="auto">
          <a:xfrm>
            <a:off x="1868875" y="371171"/>
            <a:ext cx="6943530" cy="4150506"/>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7457" rIns="0" bIns="-17457"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b="1" i="0" u="none" strike="noStrike" cap="none" normalizeH="0" baseline="0" dirty="0">
                <a:ln>
                  <a:noFill/>
                </a:ln>
                <a:solidFill>
                  <a:schemeClr val="accent4">
                    <a:lumMod val="75000"/>
                  </a:schemeClr>
                </a:solidFill>
                <a:effectLst/>
                <a:latin typeface="Times New Roman" panose="02020603050405020304" pitchFamily="18" charset="0"/>
                <a:cs typeface="Times New Roman" panose="02020603050405020304" pitchFamily="18" charset="0"/>
              </a:rPr>
              <a:t>Угоди щодо об'єднання бізнесу </a:t>
            </a:r>
          </a:p>
          <a:p>
            <a:pPr marL="0" marR="0" lvl="0" indent="0" algn="l" defTabSz="914400" rtl="0" eaLnBrk="0" fontAlgn="base" latinLnBrk="0" hangingPunct="0">
              <a:lnSpc>
                <a:spcPct val="100000"/>
              </a:lnSpc>
              <a:spcBef>
                <a:spcPct val="0"/>
              </a:spcBef>
              <a:spcAft>
                <a:spcPct val="0"/>
              </a:spcAft>
              <a:buClrTx/>
              <a:buSzTx/>
              <a:buFontTx/>
              <a:buNone/>
              <a:tabLst/>
            </a:pPr>
            <a:endParaRPr lang="uk-UA" altLang="uk-UA" sz="1000" dirty="0">
              <a:solidFill>
                <a:srgbClr val="202124"/>
              </a:solidFill>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uk-UA" altLang="uk-UA" sz="1000"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Усі об'єднання підприємств враховуються за методом придбання</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uk-UA" altLang="uk-UA"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 Метод придбання передбачає: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uk-UA" altLang="uk-UA"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endParaRPr>
          </a:p>
          <a:p>
            <a:pPr marR="0" lvl="0" algn="l" defTabSz="914400" rtl="0" eaLnBrk="0" fontAlgn="base" latinLnBrk="0" hangingPunct="0">
              <a:lnSpc>
                <a:spcPct val="100000"/>
              </a:lnSpc>
              <a:spcBef>
                <a:spcPct val="0"/>
              </a:spcBef>
              <a:spcAft>
                <a:spcPct val="0"/>
              </a:spcAft>
              <a:buClrTx/>
              <a:buSzTx/>
              <a:tabLst/>
            </a:pPr>
            <a:r>
              <a:rPr kumimoji="0" lang="uk-UA" altLang="uk-UA"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  1.Ідентифікацію покупця - це компанія, яка отримує контроль над компаніями, що купуються; </a:t>
            </a:r>
          </a:p>
          <a:p>
            <a:pPr marR="0" lvl="0" algn="l" defTabSz="914400" rtl="0" eaLnBrk="0" fontAlgn="base" latinLnBrk="0" hangingPunct="0">
              <a:lnSpc>
                <a:spcPct val="100000"/>
              </a:lnSpc>
              <a:spcBef>
                <a:spcPct val="0"/>
              </a:spcBef>
              <a:spcAft>
                <a:spcPct val="0"/>
              </a:spcAft>
              <a:buClrTx/>
              <a:buSzTx/>
              <a:tabLst/>
            </a:pPr>
            <a:r>
              <a:rPr kumimoji="0" lang="uk-UA" altLang="uk-UA"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  2.Визначення дати придбання – дата фактичного набуття контролю над придбаною дочірньою компанією; </a:t>
            </a:r>
          </a:p>
          <a:p>
            <a:pPr marR="0" lvl="0" algn="l" defTabSz="914400" rtl="0" eaLnBrk="0" fontAlgn="base" latinLnBrk="0" hangingPunct="0">
              <a:lnSpc>
                <a:spcPct val="100000"/>
              </a:lnSpc>
              <a:spcBef>
                <a:spcPct val="0"/>
              </a:spcBef>
              <a:spcAft>
                <a:spcPct val="0"/>
              </a:spcAft>
              <a:buClrTx/>
              <a:buSzTx/>
              <a:tabLst/>
            </a:pPr>
            <a:r>
              <a:rPr lang="uk-UA" altLang="uk-UA" dirty="0">
                <a:solidFill>
                  <a:srgbClr val="202124"/>
                </a:solidFill>
                <a:latin typeface="Times New Roman" panose="02020603050405020304" pitchFamily="18" charset="0"/>
                <a:cs typeface="Times New Roman" panose="02020603050405020304" pitchFamily="18" charset="0"/>
              </a:rPr>
              <a:t>  3.</a:t>
            </a:r>
            <a:r>
              <a:rPr kumimoji="0" lang="uk-UA" altLang="uk-UA"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 Визнання та оцінку придбаних ідентифікованих активів, прийнятих зобов'язань, а також частки неконтролюючих акціонерів у компанії, що купується;</a:t>
            </a:r>
          </a:p>
          <a:p>
            <a:pPr marR="0" lvl="0" algn="l" defTabSz="914400" rtl="0" eaLnBrk="0" fontAlgn="base" latinLnBrk="0" hangingPunct="0">
              <a:lnSpc>
                <a:spcPct val="100000"/>
              </a:lnSpc>
              <a:spcBef>
                <a:spcPct val="0"/>
              </a:spcBef>
              <a:spcAft>
                <a:spcPct val="0"/>
              </a:spcAft>
              <a:buClrTx/>
              <a:buSzTx/>
              <a:tabLst/>
            </a:pPr>
            <a:r>
              <a:rPr kumimoji="0" lang="uk-UA" altLang="uk-UA" b="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  4. Визнання та оцінку гудвіл або прибутку у разі вигідного угоди придбання.</a:t>
            </a:r>
            <a:r>
              <a:rPr kumimoji="0" lang="uk-UA" altLang="uk-UA"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7017519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D0695455-DC9F-49CE-969B-9B5B251C27F6}"/>
              </a:ext>
            </a:extLst>
          </p:cNvPr>
          <p:cNvSpPr txBox="1"/>
          <p:nvPr/>
        </p:nvSpPr>
        <p:spPr>
          <a:xfrm>
            <a:off x="4572000" y="1591435"/>
            <a:ext cx="3356149" cy="923330"/>
          </a:xfrm>
          <a:prstGeom prst="rect">
            <a:avLst/>
          </a:prstGeom>
          <a:noFill/>
        </p:spPr>
        <p:txBody>
          <a:bodyPr wrap="square" rtlCol="0">
            <a:spAutoFit/>
          </a:bodyPr>
          <a:lstStyle/>
          <a:p>
            <a:r>
              <a:rPr lang="uk-UA" sz="5400" b="1" i="1" dirty="0">
                <a:solidFill>
                  <a:schemeClr val="accent4">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Контроль</a:t>
            </a:r>
            <a:r>
              <a:rPr lang="uk-UA" dirty="0"/>
              <a:t> </a:t>
            </a:r>
          </a:p>
        </p:txBody>
      </p:sp>
    </p:spTree>
    <p:extLst>
      <p:ext uri="{BB962C8B-B14F-4D97-AF65-F5344CB8AC3E}">
        <p14:creationId xmlns:p14="http://schemas.microsoft.com/office/powerpoint/2010/main" val="202765100"/>
      </p:ext>
    </p:extLst>
  </p:cSld>
  <p:clrMapOvr>
    <a:masterClrMapping/>
  </p:clrMapOvr>
</p:sld>
</file>

<file path=ppt/theme/theme1.xml><?xml version="1.0" encoding="utf-8"?>
<a:theme xmlns:a="http://schemas.openxmlformats.org/drawingml/2006/main" name="Тема Office">
  <a:themeElements>
    <a:clrScheme name="Тема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Тема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Тема Office">
  <a:themeElements>
    <a:clrScheme name="Офіс">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Офіс">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Офіс">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895</TotalTime>
  <Words>2759</Words>
  <Application>Microsoft Office PowerPoint</Application>
  <PresentationFormat>Экран (4:3)</PresentationFormat>
  <Paragraphs>551</Paragraphs>
  <Slides>43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43</vt:i4>
      </vt:variant>
    </vt:vector>
  </HeadingPairs>
  <TitlesOfParts>
    <vt:vector size="44" baseType="lpstr">
      <vt:lpstr>Тема Office</vt:lpstr>
      <vt:lpstr> Консолідація фінансової звітності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NAME OF PRESENTATION</dc:title>
  <dc:creator>user</dc:creator>
  <cp:lastModifiedBy>MSI</cp:lastModifiedBy>
  <cp:revision>5</cp:revision>
  <dcterms:created xsi:type="dcterms:W3CDTF">2020-10-04T11:23:22Z</dcterms:created>
  <dcterms:modified xsi:type="dcterms:W3CDTF">2022-02-15T17:29:59Z</dcterms:modified>
</cp:coreProperties>
</file>