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00" r:id="rId23"/>
    <p:sldId id="299"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5707697F-8E35-4F27-A950-E45B772582AB}">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300"/>
            <p14:sldId id="299"/>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117" d="100"/>
          <a:sy n="117" d="100"/>
        </p:scale>
        <p:origin x="-14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1:58.821"/>
    </inkml:context>
    <inkml:brush xml:id="br0">
      <inkml:brushProperty name="width" value="0.05" units="cm"/>
      <inkml:brushProperty name="height" value="0.05" units="cm"/>
      <inkml:brushProperty name="ignorePressure" value="1"/>
    </inkml:brush>
  </inkml:definitions>
  <inkml:trace contextRef="#ctx0" brushRef="#br0">0 1,'3111'0,"-3010"0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21:55.099"/>
    </inkml:context>
    <inkml:brush xml:id="br0">
      <inkml:brushProperty name="width" value="0.05" units="cm"/>
      <inkml:brushProperty name="height" value="0.05" units="cm"/>
      <inkml:brushProperty name="ignorePressure" value="1"/>
    </inkml:brush>
  </inkml:definitions>
  <inkml:trace contextRef="#ctx0" brushRef="#br0">0 1,'0'675,"0"-652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22:34.098"/>
    </inkml:context>
    <inkml:brush xml:id="br0">
      <inkml:brushProperty name="width" value="0.05" units="cm"/>
      <inkml:brushProperty name="height" value="0.05" units="cm"/>
      <inkml:brushProperty name="ignorePressure" value="1"/>
    </inkml:brush>
  </inkml:definitions>
  <inkml:trace contextRef="#ctx0" brushRef="#br0">1 1,'3541'0,"-4022"0,429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22:55.986"/>
    </inkml:context>
    <inkml:brush xml:id="br0">
      <inkml:brushProperty name="width" value="0.05" units="cm"/>
      <inkml:brushProperty name="height" value="0.05" units="cm"/>
      <inkml:brushProperty name="ignorePressure" value="1"/>
    </inkml:brush>
  </inkml:definitions>
  <inkml:trace contextRef="#ctx0" brushRef="#br0">1 640,'0'-609,"0"578</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23:00.592"/>
    </inkml:context>
    <inkml:brush xml:id="br0">
      <inkml:brushProperty name="width" value="0.05" units="cm"/>
      <inkml:brushProperty name="height" value="0.05" units="cm"/>
      <inkml:brushProperty name="ignorePressure" value="1"/>
    </inkml:brush>
  </inkml:definitions>
  <inkml:trace contextRef="#ctx0" brushRef="#br0">0 0,'0'6,"0"8,0 8,0 6,0 5,0 2,0 2,0 0,0 7,0 1,0-1,0 5,0-1,0-1,0-10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2:34.452"/>
    </inkml:context>
    <inkml:brush xml:id="br0">
      <inkml:brushProperty name="width" value="0.05" units="cm"/>
      <inkml:brushProperty name="height" value="0.05" units="cm"/>
      <inkml:brushProperty name="ignorePressure" value="1"/>
    </inkml:brush>
  </inkml:definitions>
  <inkml:trace contextRef="#ctx0" brushRef="#br0">1 784,'0'-753,"0"722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2:40.740"/>
    </inkml:context>
    <inkml:brush xml:id="br0">
      <inkml:brushProperty name="width" value="0.05" units="cm"/>
      <inkml:brushProperty name="height" value="0.05" units="cm"/>
      <inkml:brushProperty name="ignorePressure" value="1"/>
    </inkml:brush>
  </inkml:definitions>
  <inkml:trace contextRef="#ctx0" brushRef="#br0">0 963,'0'-932,"0"901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2:51.492"/>
    </inkml:context>
    <inkml:brush xml:id="br0">
      <inkml:brushProperty name="width" value="0.05" units="cm"/>
      <inkml:brushProperty name="height" value="0.05" units="cm"/>
      <inkml:brushProperty name="ignorePressure" value="1"/>
    </inkml:brush>
  </inkml:definitions>
  <inkml:trace contextRef="#ctx0" brushRef="#br0">1 1,'0'761,"0"-723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3:15.459"/>
    </inkml:context>
    <inkml:brush xml:id="br0">
      <inkml:brushProperty name="width" value="0.05" units="cm"/>
      <inkml:brushProperty name="height" value="0.05" units="cm"/>
      <inkml:brushProperty name="ignorePressure" value="1"/>
    </inkml:brush>
  </inkml:definitions>
  <inkml:trace contextRef="#ctx0" brushRef="#br0">0 0,'9018'0,"-8918"0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3:53.557"/>
    </inkml:context>
    <inkml:brush xml:id="br0">
      <inkml:brushProperty name="width" value="0.05" units="cm"/>
      <inkml:brushProperty name="height" value="0.05" units="cm"/>
      <inkml:brushProperty name="ignorePressure" value="1"/>
    </inkml:brush>
  </inkml:definitions>
  <inkml:trace contextRef="#ctx0" brushRef="#br0">0 0,'0'761,"0"-722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4:07.011"/>
    </inkml:context>
    <inkml:brush xml:id="br0">
      <inkml:brushProperty name="width" value="0.05" units="cm"/>
      <inkml:brushProperty name="height" value="0.05" units="cm"/>
      <inkml:brushProperty name="ignorePressure" value="1"/>
    </inkml:brush>
  </inkml:definitions>
  <inkml:trace contextRef="#ctx0" brushRef="#br0">1 391,'0'-6,"0"-14,0-10,0-6,0-3,0-1,0 1,0 0,0 1,0 1,0 1,0 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04:31.570"/>
    </inkml:context>
    <inkml:brush xml:id="br0">
      <inkml:brushProperty name="width" value="0.05" units="cm"/>
      <inkml:brushProperty name="height" value="0.05" units="cm"/>
      <inkml:brushProperty name="ignorePressure" value="1"/>
    </inkml:brush>
  </inkml:definitions>
  <inkml:trace contextRef="#ctx0" brushRef="#br0">1 459,'0'-6,"0"-9,0-6,0-8,0-3,0-3,0-2,0-1,0 1,0-6,0-2,0 1,0 2,0 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10T11:21:50.209"/>
    </inkml:context>
    <inkml:brush xml:id="br0">
      <inkml:brushProperty name="width" value="0.05" units="cm"/>
      <inkml:brushProperty name="height" value="0.05" units="cm"/>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4CFFA-196F-4BD7-96C0-1F59C4BC89AA}" type="datetimeFigureOut">
              <a:rPr lang="uk-UA" smtClean="0"/>
              <a:t>15.02.2022</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A6A0A-3CDC-4728-9283-6C3657BBBBD9}" type="slidenum">
              <a:rPr lang="uk-UA" smtClean="0"/>
              <a:t>‹#›</a:t>
            </a:fld>
            <a:endParaRPr lang="uk-UA"/>
          </a:p>
        </p:txBody>
      </p:sp>
    </p:spTree>
    <p:extLst>
      <p:ext uri="{BB962C8B-B14F-4D97-AF65-F5344CB8AC3E}">
        <p14:creationId xmlns:p14="http://schemas.microsoft.com/office/powerpoint/2010/main" val="1419656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9C61695E-CD95-4720-9506-8FCBD2C972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869D755-319D-4318-A60C-43DE846FC38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49692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9D755-319D-4318-A60C-43DE846FC38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410798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9D755-319D-4318-A60C-43DE846FC38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03877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9D755-319D-4318-A60C-43DE846FC38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400060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9D755-319D-4318-A60C-43DE846FC380}"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00076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869D755-319D-4318-A60C-43DE846FC380}"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28874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869D755-319D-4318-A60C-43DE846FC380}" type="datetimeFigureOut">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59422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869D755-319D-4318-A60C-43DE846FC380}" type="datetimeFigureOut">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78107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9D755-319D-4318-A60C-43DE846FC380}" type="datetimeFigureOut">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76608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869D755-319D-4318-A60C-43DE846FC380}"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218293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869D755-319D-4318-A60C-43DE846FC380}"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2473E-305C-46D6-B084-E99FE8A17BDD}" type="slidenum">
              <a:rPr lang="en-US" smtClean="0"/>
              <a:t>‹#›</a:t>
            </a:fld>
            <a:endParaRPr lang="en-US"/>
          </a:p>
        </p:txBody>
      </p:sp>
    </p:spTree>
    <p:extLst>
      <p:ext uri="{BB962C8B-B14F-4D97-AF65-F5344CB8AC3E}">
        <p14:creationId xmlns:p14="http://schemas.microsoft.com/office/powerpoint/2010/main" val="337787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96CBE26B-9904-4F18-BC3D-FA9A8608074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9D755-319D-4318-A60C-43DE846FC380}" type="datetimeFigureOut">
              <a:rPr lang="en-US" smtClean="0"/>
              <a:t>2/15/2022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2473E-305C-46D6-B084-E99FE8A17BDD}" type="slidenum">
              <a:rPr lang="en-US" smtClean="0"/>
              <a:t>‹#›</a:t>
            </a:fld>
            <a:endParaRPr lang="en-US"/>
          </a:p>
        </p:txBody>
      </p:sp>
    </p:spTree>
    <p:extLst>
      <p:ext uri="{BB962C8B-B14F-4D97-AF65-F5344CB8AC3E}">
        <p14:creationId xmlns:p14="http://schemas.microsoft.com/office/powerpoint/2010/main" val="905639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customXml" Target="../ink/ink7.xml"/><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customXml" Target="../ink/ink6.xml"/><Relationship Id="rId2" Type="http://schemas.openxmlformats.org/officeDocument/2006/relationships/customXml" Target="../ink/ink1.xml"/><Relationship Id="rId16"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customXml" Target="../ink/ink8.xml"/><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image" Target="../media/image8.png"/></Relationships>
</file>

<file path=ppt/slides/_rels/slide41.xml.rels><?xml version="1.0" encoding="UTF-8" standalone="yes"?>
<Relationships xmlns="http://schemas.openxmlformats.org/package/2006/relationships"><Relationship Id="rId8" Type="http://schemas.openxmlformats.org/officeDocument/2006/relationships/customXml" Target="../ink/ink12.xm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customXml" Target="../ink/ink9.xml"/><Relationship Id="rId1" Type="http://schemas.openxmlformats.org/officeDocument/2006/relationships/slideLayout" Target="../slideLayouts/slideLayout7.xml"/><Relationship Id="rId6" Type="http://schemas.openxmlformats.org/officeDocument/2006/relationships/customXml" Target="../ink/ink11.xml"/><Relationship Id="rId11" Type="http://schemas.openxmlformats.org/officeDocument/2006/relationships/image" Target="../media/image14.png"/><Relationship Id="rId5" Type="http://schemas.openxmlformats.org/officeDocument/2006/relationships/image" Target="../media/image11.png"/><Relationship Id="rId10" Type="http://schemas.openxmlformats.org/officeDocument/2006/relationships/customXml" Target="../ink/ink13.xml"/><Relationship Id="rId4" Type="http://schemas.openxmlformats.org/officeDocument/2006/relationships/customXml" Target="../ink/ink10.xml"/><Relationship Id="rId9" Type="http://schemas.openxmlformats.org/officeDocument/2006/relationships/image" Target="../media/image1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1F7A66F7-A323-415F-A93A-1FEEEE22F857}"/>
              </a:ext>
            </a:extLst>
          </p:cNvPr>
          <p:cNvSpPr>
            <a:spLocks noGrp="1" noChangeArrowheads="1"/>
          </p:cNvSpPr>
          <p:nvPr>
            <p:ph type="ctrTitle"/>
          </p:nvPr>
        </p:nvSpPr>
        <p:spPr bwMode="auto">
          <a:xfrm>
            <a:off x="1955043" y="2293700"/>
            <a:ext cx="6602104" cy="16267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dirty="0">
                <a:ln>
                  <a:noFill/>
                </a:ln>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kumimoji="0" lang="uk-UA" altLang="uk-UA" sz="3600" b="1" i="0" u="none" strike="noStrike" cap="none" normalizeH="0" baseline="0" dirty="0">
                <a:ln>
                  <a:noFill/>
                </a:ln>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kumimoji="0" lang="uk-UA" altLang="uk-UA" sz="3600" b="1" i="0" u="none" strike="noStrike" cap="none" normalizeH="0" baseline="0" dirty="0">
                <a:ln>
                  <a:noFill/>
                </a:ln>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Консолідація фінансової звітності</a:t>
            </a:r>
            <a:r>
              <a:rPr kumimoji="0" lang="uk-UA" altLang="uk-UA" sz="1100" b="1" i="0" u="none" strike="noStrike" cap="none" normalizeH="0" baseline="0" dirty="0">
                <a:ln>
                  <a:noFill/>
                </a:ln>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kumimoji="0" lang="uk-UA" altLang="uk-UA" sz="3200" b="1" i="0" u="none" strike="noStrike" cap="none" normalizeH="0" baseline="0" dirty="0">
              <a:ln>
                <a:noFill/>
              </a:ln>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044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1B71E99-88C6-4A52-BCEC-73D704C0D818}"/>
              </a:ext>
            </a:extLst>
          </p:cNvPr>
          <p:cNvSpPr txBox="1"/>
          <p:nvPr/>
        </p:nvSpPr>
        <p:spPr>
          <a:xfrm>
            <a:off x="552658" y="562708"/>
            <a:ext cx="4923693" cy="400110"/>
          </a:xfrm>
          <a:prstGeom prst="rect">
            <a:avLst/>
          </a:prstGeom>
          <a:noFill/>
        </p:spPr>
        <p:txBody>
          <a:bodyPr wrap="square" rtlCol="0">
            <a:spAutoFit/>
          </a:bodyPr>
          <a:lstStyle/>
          <a:p>
            <a:r>
              <a:rPr lang="uk-UA" sz="2000" b="1" dirty="0">
                <a:solidFill>
                  <a:schemeClr val="accent4">
                    <a:lumMod val="75000"/>
                  </a:schemeClr>
                </a:solidFill>
                <a:latin typeface="Times New Roman" panose="02020603050405020304" pitchFamily="18" charset="0"/>
                <a:cs typeface="Times New Roman" panose="02020603050405020304" pitchFamily="18" charset="0"/>
              </a:rPr>
              <a:t>Умови контролю </a:t>
            </a:r>
            <a:r>
              <a:rPr lang="en-US" sz="2000" b="1" dirty="0">
                <a:solidFill>
                  <a:schemeClr val="accent4">
                    <a:lumMod val="75000"/>
                  </a:schemeClr>
                </a:solidFill>
                <a:latin typeface="Times New Roman" panose="02020603050405020304" pitchFamily="18" charset="0"/>
                <a:cs typeface="Times New Roman" panose="02020603050405020304" pitchFamily="18" charset="0"/>
              </a:rPr>
              <a:t>(</a:t>
            </a:r>
            <a:r>
              <a:rPr lang="uk-UA" sz="2000" b="1" dirty="0">
                <a:solidFill>
                  <a:schemeClr val="accent4">
                    <a:lumMod val="75000"/>
                  </a:schemeClr>
                </a:solidFill>
                <a:latin typeface="Times New Roman" panose="02020603050405020304" pitchFamily="18" charset="0"/>
                <a:cs typeface="Times New Roman" panose="02020603050405020304" pitchFamily="18" charset="0"/>
              </a:rPr>
              <a:t>МСФЗ </a:t>
            </a:r>
            <a:r>
              <a:rPr lang="en-US" sz="2000" b="1" dirty="0">
                <a:solidFill>
                  <a:schemeClr val="accent4">
                    <a:lumMod val="75000"/>
                  </a:schemeClr>
                </a:solidFill>
                <a:latin typeface="Times New Roman" panose="02020603050405020304" pitchFamily="18" charset="0"/>
                <a:cs typeface="Times New Roman" panose="02020603050405020304" pitchFamily="18" charset="0"/>
              </a:rPr>
              <a:t>(IFRS) 10.7)</a:t>
            </a:r>
            <a:endParaRPr lang="uk-UA" sz="2000" b="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Овал 2">
            <a:extLst>
              <a:ext uri="{FF2B5EF4-FFF2-40B4-BE49-F238E27FC236}">
                <a16:creationId xmlns:a16="http://schemas.microsoft.com/office/drawing/2014/main" xmlns="" id="{A5B0FC7C-04E7-49BA-B543-3F6F210C4520}"/>
              </a:ext>
            </a:extLst>
          </p:cNvPr>
          <p:cNvSpPr/>
          <p:nvPr/>
        </p:nvSpPr>
        <p:spPr>
          <a:xfrm>
            <a:off x="552658" y="1314509"/>
            <a:ext cx="3034602" cy="1446963"/>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Інвестор – теоретично контролює одну або кілька інших компаній</a:t>
            </a:r>
          </a:p>
        </p:txBody>
      </p:sp>
      <p:sp>
        <p:nvSpPr>
          <p:cNvPr id="5" name="Овал 4">
            <a:extLst>
              <a:ext uri="{FF2B5EF4-FFF2-40B4-BE49-F238E27FC236}">
                <a16:creationId xmlns:a16="http://schemas.microsoft.com/office/drawing/2014/main" xmlns="" id="{FE8E0E90-29AB-446C-B80F-F10EA0B4D889}"/>
              </a:ext>
            </a:extLst>
          </p:cNvPr>
          <p:cNvSpPr/>
          <p:nvPr/>
        </p:nvSpPr>
        <p:spPr>
          <a:xfrm>
            <a:off x="5739282" y="1314508"/>
            <a:ext cx="3034602" cy="1446963"/>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Об</a:t>
            </a:r>
            <a:r>
              <a:rPr lang="en-US" dirty="0"/>
              <a:t>’</a:t>
            </a:r>
            <a:r>
              <a:rPr lang="uk-UA" dirty="0" err="1"/>
              <a:t>єкт</a:t>
            </a:r>
            <a:r>
              <a:rPr lang="uk-UA" dirty="0"/>
              <a:t> інвестицій – є або теоретично є дочірньою компанією</a:t>
            </a:r>
          </a:p>
        </p:txBody>
      </p:sp>
      <p:sp>
        <p:nvSpPr>
          <p:cNvPr id="6" name="Стрілка: вправо 5">
            <a:extLst>
              <a:ext uri="{FF2B5EF4-FFF2-40B4-BE49-F238E27FC236}">
                <a16:creationId xmlns:a16="http://schemas.microsoft.com/office/drawing/2014/main" xmlns="" id="{3D942AF1-7090-4780-AB5A-1B97473332E2}"/>
              </a:ext>
            </a:extLst>
          </p:cNvPr>
          <p:cNvSpPr/>
          <p:nvPr/>
        </p:nvSpPr>
        <p:spPr>
          <a:xfrm>
            <a:off x="3850191" y="1825148"/>
            <a:ext cx="1577591" cy="400110"/>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8" name="TextBox 7">
            <a:extLst>
              <a:ext uri="{FF2B5EF4-FFF2-40B4-BE49-F238E27FC236}">
                <a16:creationId xmlns:a16="http://schemas.microsoft.com/office/drawing/2014/main" xmlns="" id="{D4885DD0-40C2-4F21-B937-97829975D0A4}"/>
              </a:ext>
            </a:extLst>
          </p:cNvPr>
          <p:cNvSpPr txBox="1"/>
          <p:nvPr/>
        </p:nvSpPr>
        <p:spPr>
          <a:xfrm>
            <a:off x="1396721" y="3526971"/>
            <a:ext cx="6993653" cy="1657978"/>
          </a:xfrm>
          <a:prstGeom prst="rect">
            <a:avLst/>
          </a:prstGeom>
          <a:noFill/>
        </p:spPr>
        <p:txBody>
          <a:bodyPr wrap="square" rtlCol="0">
            <a:spAutoFit/>
          </a:bodyPr>
          <a:lstStyle/>
          <a:p>
            <a:endParaRPr lang="uk-UA" dirty="0"/>
          </a:p>
        </p:txBody>
      </p:sp>
      <p:sp>
        <p:nvSpPr>
          <p:cNvPr id="9" name="Rectangle 2">
            <a:extLst>
              <a:ext uri="{FF2B5EF4-FFF2-40B4-BE49-F238E27FC236}">
                <a16:creationId xmlns:a16="http://schemas.microsoft.com/office/drawing/2014/main" xmlns="" id="{97B21958-1E94-4166-A5CB-1F8CC1BA9617}"/>
              </a:ext>
            </a:extLst>
          </p:cNvPr>
          <p:cNvSpPr>
            <a:spLocks noChangeArrowheads="1"/>
          </p:cNvSpPr>
          <p:nvPr/>
        </p:nvSpPr>
        <p:spPr bwMode="auto">
          <a:xfrm>
            <a:off x="1009550" y="3331029"/>
            <a:ext cx="7124899" cy="11958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1)наявність повноважень щодо об'єкта інвестицій;</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2) наявність можливості зміни віддачі інвестицій;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3) можливість використання своїх повноважень щодо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об'єкта інвестицій з метою впливу змінну віддачу від інвестицій.</a:t>
            </a:r>
            <a:r>
              <a:rPr kumimoji="0" lang="uk-UA" altLang="uk-UA" sz="8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6823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33C6D78-1949-4D77-9508-7964F801184D}"/>
              </a:ext>
            </a:extLst>
          </p:cNvPr>
          <p:cNvSpPr txBox="1"/>
          <p:nvPr/>
        </p:nvSpPr>
        <p:spPr>
          <a:xfrm>
            <a:off x="221063" y="180871"/>
            <a:ext cx="5858190" cy="400110"/>
          </a:xfrm>
          <a:prstGeom prst="rect">
            <a:avLst/>
          </a:prstGeom>
          <a:noFill/>
        </p:spPr>
        <p:txBody>
          <a:bodyPr wrap="square" rtlCol="0">
            <a:spAutoFit/>
          </a:bodyPr>
          <a:lstStyle/>
          <a:p>
            <a:r>
              <a:rPr lang="uk-UA" sz="2000" b="1" spc="300" dirty="0">
                <a:solidFill>
                  <a:schemeClr val="accent4">
                    <a:lumMod val="75000"/>
                  </a:schemeClr>
                </a:solidFill>
                <a:latin typeface="Times New Roman" panose="02020603050405020304" pitchFamily="18" charset="0"/>
                <a:cs typeface="Times New Roman" panose="02020603050405020304" pitchFamily="18" charset="0"/>
              </a:rPr>
              <a:t>Аналіз наявності  контролю</a:t>
            </a:r>
          </a:p>
        </p:txBody>
      </p:sp>
      <p:sp>
        <p:nvSpPr>
          <p:cNvPr id="3" name="Rectangle 1">
            <a:extLst>
              <a:ext uri="{FF2B5EF4-FFF2-40B4-BE49-F238E27FC236}">
                <a16:creationId xmlns:a16="http://schemas.microsoft.com/office/drawing/2014/main" xmlns="" id="{3732AAE6-188C-42A2-9A46-75394B82AD8E}"/>
              </a:ext>
            </a:extLst>
          </p:cNvPr>
          <p:cNvSpPr>
            <a:spLocks noChangeArrowheads="1"/>
          </p:cNvSpPr>
          <p:nvPr/>
        </p:nvSpPr>
        <p:spPr bwMode="auto">
          <a:xfrm>
            <a:off x="391886" y="729024"/>
            <a:ext cx="6089301" cy="131896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Оцінка наявності повноважень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12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Визначення того, яка сторона має повноваження на управління значущою діяльністю.</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Повноваження – це результати прав, тобто. вступу в права не вимагається.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Повноваження виникають унаслідок певних прав: права голосу, потенційні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права (конвертовані інструменти), права на призначення ключового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управлінського персоналу, прийняття рішень у межах договору, усунення керівництва.</a:t>
            </a:r>
            <a:r>
              <a:rPr kumimoji="0" lang="uk-UA" altLang="uk-UA"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4" name="Rectangle 2">
            <a:extLst>
              <a:ext uri="{FF2B5EF4-FFF2-40B4-BE49-F238E27FC236}">
                <a16:creationId xmlns:a16="http://schemas.microsoft.com/office/drawing/2014/main" xmlns="" id="{84F544B4-B00A-4E6A-855A-0539916477D1}"/>
              </a:ext>
            </a:extLst>
          </p:cNvPr>
          <p:cNvSpPr>
            <a:spLocks noChangeArrowheads="1"/>
          </p:cNvSpPr>
          <p:nvPr/>
        </p:nvSpPr>
        <p:spPr bwMode="auto">
          <a:xfrm>
            <a:off x="391886" y="2371648"/>
            <a:ext cx="6164252" cy="10727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Оцінка прибутку від інвестицій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Аналіз наявності в інвестора ризиків та </a:t>
            </a:r>
            <a:r>
              <a:rPr kumimoji="0" lang="uk-UA" altLang="uk-UA" sz="1400"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вигод</a:t>
            </a: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зумовлених змінним доходом від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інвестицій у об'єкт інвестицій. Дохід може включати: Дивіденди, винагорода,</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економія масштабів виробництва, скорочення витрат.</a:t>
            </a:r>
            <a:r>
              <a:rPr kumimoji="0" lang="uk-UA" altLang="uk-UA"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Rectangle 3">
            <a:extLst>
              <a:ext uri="{FF2B5EF4-FFF2-40B4-BE49-F238E27FC236}">
                <a16:creationId xmlns:a16="http://schemas.microsoft.com/office/drawing/2014/main" xmlns="" id="{0F1F1B85-24F6-46CA-AA38-A63C4B0C0A75}"/>
              </a:ext>
            </a:extLst>
          </p:cNvPr>
          <p:cNvSpPr>
            <a:spLocks noChangeArrowheads="1"/>
          </p:cNvSpPr>
          <p:nvPr/>
        </p:nvSpPr>
        <p:spPr bwMode="auto">
          <a:xfrm>
            <a:off x="1866858" y="3970927"/>
            <a:ext cx="4379917" cy="125740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Взаємозв'язок</a:t>
            </a: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endParaRPr kumimoji="0" lang="pl-PL"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sz="2100" b="0" i="0" u="none" strike="noStrike" cap="none" normalizeH="0" baseline="0" dirty="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Оцінка чи інвестор має можливість використовувати свої</a:t>
            </a:r>
            <a:endParaRPr kumimoji="0" lang="pl-PL"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повноваження щодо об'єкта інвестицій з метою впливу </a:t>
            </a:r>
            <a:endParaRPr kumimoji="0" lang="pl-PL"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у сумі доходу від інвестицій.</a:t>
            </a:r>
            <a:r>
              <a:rPr kumimoji="0" lang="uk-UA" altLang="uk-UA"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6493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86606C1-A91E-49CA-828E-8875BFE8F797}"/>
              </a:ext>
            </a:extLst>
          </p:cNvPr>
          <p:cNvSpPr>
            <a:spLocks noChangeArrowheads="1"/>
          </p:cNvSpPr>
          <p:nvPr/>
        </p:nvSpPr>
        <p:spPr bwMode="auto">
          <a:xfrm>
            <a:off x="608709" y="905054"/>
            <a:ext cx="8005901" cy="276551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Зв'язок між повноваженнями та вигодами від таких повноважень </a:t>
            </a:r>
            <a:endParaRPr kumimoji="0" lang="pl-PL" altLang="uk-UA" sz="20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Інвестор, який має повноваження щодо об'єкта інвестицій, але який не може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отримати вигоду з таких повноважень, що не встановив контроль над об'єктом</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інвестицій.</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Інвестор, який отримує віддачу від об'єкта інвестицій, але який не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може використовувати свої повноваження для управління діяльністю, яка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суттєво впливає на результат об'єкту інвестицій, не встановив контроль за</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об'єктом інвестицій.</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0495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A3311D9-C536-4594-983F-0CB0284B2CC9}"/>
              </a:ext>
            </a:extLst>
          </p:cNvPr>
          <p:cNvSpPr>
            <a:spLocks noChangeArrowheads="1"/>
          </p:cNvSpPr>
          <p:nvPr/>
        </p:nvSpPr>
        <p:spPr bwMode="auto">
          <a:xfrm>
            <a:off x="127225" y="108600"/>
            <a:ext cx="8889549" cy="255006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Визначення </a:t>
            </a:r>
            <a:r>
              <a:rPr kumimoji="0" lang="uk-UA" altLang="uk-UA" sz="2400" b="1" i="0" u="none" strike="noStrike" cap="none" normalizeH="0" baseline="0" dirty="0" smtClean="0">
                <a:ln>
                  <a:noFill/>
                </a:ln>
                <a:solidFill>
                  <a:schemeClr val="accent4">
                    <a:lumMod val="75000"/>
                  </a:schemeClr>
                </a:solidFill>
                <a:effectLst/>
                <a:latin typeface="Times New Roman" panose="02020603050405020304" pitchFamily="18" charset="0"/>
                <a:cs typeface="Times New Roman" panose="02020603050405020304" pitchFamily="18" charset="0"/>
              </a:rPr>
              <a:t>значущої </a:t>
            </a: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діяльності</a:t>
            </a:r>
            <a:endParaRPr kumimoji="0" lang="pl-PL"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uk-UA" sz="20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Інвестор має повноваження, якщо у нього є права (існуючі права) що надають </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йому можливість в даний час керувати значущою діяльністю. </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Визначити, яка діяльність об'єкта інвестицій розглядається як Значна діяльність, </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тобто. та, яка має значний вплив на прибутки об'єкта інвестицій.</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B06F9E6A-65DB-46A6-B572-22AB03B5E100}"/>
              </a:ext>
            </a:extLst>
          </p:cNvPr>
          <p:cNvSpPr>
            <a:spLocks noChangeArrowheads="1"/>
          </p:cNvSpPr>
          <p:nvPr/>
        </p:nvSpPr>
        <p:spPr bwMode="auto">
          <a:xfrm>
            <a:off x="1025584" y="2951698"/>
            <a:ext cx="8118416" cy="301173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Приклади рішень щодо значущої діяльності: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1.</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визначення або зміна операційної та фінансової політик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2.рішення, пов'язані з капіталом об'єкта інвестицій, включаючи бюджети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3.призначення та винагорода ключового управлінського персоналу об'єкта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інвестицій або постачальників послуг, а також припинення трудових відносин із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зазначеними </a:t>
            </a:r>
          </a:p>
          <a:p>
            <a:pPr marR="0" lvl="0" algn="l" defTabSz="914400" rtl="0" eaLnBrk="0" fontAlgn="base" latinLnBrk="0" hangingPunct="0">
              <a:lnSpc>
                <a:spcPct val="100000"/>
              </a:lnSpc>
              <a:spcBef>
                <a:spcPct val="0"/>
              </a:spcBef>
              <a:spcAft>
                <a:spcPct val="0"/>
              </a:spcAft>
              <a:buClrTx/>
              <a:buSzTx/>
              <a:tabLst/>
            </a:pP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Якщо 2 (і більше) інвестори мають можливість керувати різними значущими </a:t>
            </a:r>
            <a:endParaRPr kumimoji="0" lang="pl-PL"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діяльностями</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необхідно визначити, який з інвесторів може найбільше впливати на дохід</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2086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031AF17-0ED9-42D1-96C6-921DFE4D6622}"/>
              </a:ext>
            </a:extLst>
          </p:cNvPr>
          <p:cNvSpPr>
            <a:spLocks noChangeArrowheads="1"/>
          </p:cNvSpPr>
          <p:nvPr/>
        </p:nvSpPr>
        <p:spPr bwMode="auto">
          <a:xfrm>
            <a:off x="3288630" y="927345"/>
            <a:ext cx="5277853" cy="10727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Частка </a:t>
            </a:r>
            <a:r>
              <a:rPr kumimoji="0" lang="uk-UA" altLang="uk-UA" sz="3600" b="1" i="0" u="none" strike="noStrike" cap="none" normalizeH="0" baseline="0" dirty="0" err="1" smtClean="0">
                <a:ln>
                  <a:noFill/>
                </a:ln>
                <a:solidFill>
                  <a:schemeClr val="accent4">
                    <a:lumMod val="75000"/>
                  </a:schemeClr>
                </a:solidFill>
                <a:effectLst/>
                <a:latin typeface="Times New Roman" panose="02020603050405020304" pitchFamily="18" charset="0"/>
                <a:cs typeface="Times New Roman" panose="02020603050405020304" pitchFamily="18" charset="0"/>
              </a:rPr>
              <a:t>неконтролюючих</a:t>
            </a:r>
            <a:r>
              <a:rPr kumimoji="0" lang="uk-UA" altLang="uk-UA" sz="3600" b="1" i="0" u="none" strike="noStrike" cap="none" normalizeH="0" baseline="0" dirty="0" smtClean="0">
                <a:ln>
                  <a:noFill/>
                </a:ln>
                <a:solidFill>
                  <a:schemeClr val="accent4">
                    <a:lumMod val="75000"/>
                  </a:schemeClr>
                </a:solidFill>
                <a:effectLst/>
                <a:latin typeface="Times New Roman" panose="02020603050405020304" pitchFamily="18" charset="0"/>
                <a:cs typeface="Times New Roman" panose="02020603050405020304" pitchFamily="18" charset="0"/>
              </a:rPr>
              <a:t> </a:t>
            </a:r>
            <a:r>
              <a:rPr kumimoji="0" lang="uk-UA" altLang="uk-UA" sz="36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акціонерів </a:t>
            </a:r>
          </a:p>
        </p:txBody>
      </p:sp>
    </p:spTree>
    <p:extLst>
      <p:ext uri="{BB962C8B-B14F-4D97-AF65-F5344CB8AC3E}">
        <p14:creationId xmlns:p14="http://schemas.microsoft.com/office/powerpoint/2010/main" val="331580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31B5665-9B3F-46EE-8082-D34C2B356647}"/>
              </a:ext>
            </a:extLst>
          </p:cNvPr>
          <p:cNvSpPr>
            <a:spLocks noChangeArrowheads="1"/>
          </p:cNvSpPr>
          <p:nvPr/>
        </p:nvSpPr>
        <p:spPr bwMode="auto">
          <a:xfrm>
            <a:off x="208548" y="254049"/>
            <a:ext cx="8935452" cy="492755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Початкова оцінка </a:t>
            </a:r>
            <a:endParaRPr kumimoji="0" lang="pl-PL"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Частка неконтролюючих акціонерів – це власний капітал дочірньої компанії, яким материнська компанія не володіє безпосередньо чи опосередковано.</a:t>
            </a: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Можливість вибору одного з двох методів оцінки компонентів неконтролюючої частки участі, які дають власникам право на пропорційну частку в чистих активах компанії у разі її ліквідації:</a:t>
            </a: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За пропорційною часткою у вартості придбаних чистих ідентифікованих активів </a:t>
            </a:r>
            <a:endParaRPr kumimoji="0" lang="pl-PL"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2. За справедливою вартістю на дату придбання</a:t>
            </a:r>
            <a:r>
              <a:rPr kumimoji="0" lang="uk-UA" altLang="uk-UA"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1021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9DAC931-1D4A-40D3-8946-B95E935AA7D0}"/>
              </a:ext>
            </a:extLst>
          </p:cNvPr>
          <p:cNvSpPr>
            <a:spLocks noChangeArrowheads="1"/>
          </p:cNvSpPr>
          <p:nvPr/>
        </p:nvSpPr>
        <p:spPr bwMode="auto">
          <a:xfrm>
            <a:off x="0" y="632712"/>
            <a:ext cx="8974380" cy="285784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1 </a:t>
            </a:r>
            <a:endParaRPr kumimoji="0" lang="pl-PL"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Материнська компанія купує 80% звичайних акцій дочірньої компанії за 950,</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заплативши грошима. Справедлива вартість чистих активів, що ідентифікуються</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на дату придбання дорівнює 850. Ринкова вартість звичайних акцій, що належать</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неконтролюючим акціонерам, складає 190. Оцінити частку неконтролюючих</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акціонерів, використовуючи </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Метод оцінки за пропорційною часткою вартості придбаних чистих </a:t>
            </a:r>
            <a:endParaRPr kumimoji="0" lang="pl-PL"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ідентифікованих активів, та спосіб справедливої ​​вартості на дату придбання.</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0415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6200CBC0-6301-4B7F-BFC4-CEE7B20F0B92}"/>
              </a:ext>
            </a:extLst>
          </p:cNvPr>
          <p:cNvSpPr>
            <a:spLocks noChangeArrowheads="1"/>
          </p:cNvSpPr>
          <p:nvPr/>
        </p:nvSpPr>
        <p:spPr bwMode="auto">
          <a:xfrm>
            <a:off x="0" y="0"/>
            <a:ext cx="8999622" cy="145746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1</a:t>
            </a:r>
            <a:endParaRPr kumimoji="0" lang="pl-PL"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uk-UA"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a:ln>
                  <a:noFill/>
                </a:ln>
                <a:solidFill>
                  <a:srgbClr val="202124"/>
                </a:solidFill>
                <a:effectLst/>
                <a:latin typeface="inherit"/>
              </a:rPr>
              <a:t> </a:t>
            </a: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Метод 1: За пропорційною часткою вартості придбаних чистих ідентифікованих активів</a:t>
            </a:r>
            <a:r>
              <a:rPr kumimoji="0" lang="uk-UA" altLang="uk-UA"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6" name="Таблиця 6">
            <a:extLst>
              <a:ext uri="{FF2B5EF4-FFF2-40B4-BE49-F238E27FC236}">
                <a16:creationId xmlns:a16="http://schemas.microsoft.com/office/drawing/2014/main" xmlns="" id="{BBDBE32D-9AF9-4720-8B48-BF9E0E720033}"/>
              </a:ext>
            </a:extLst>
          </p:cNvPr>
          <p:cNvGraphicFramePr>
            <a:graphicFrameLocks noGrp="1"/>
          </p:cNvGraphicFramePr>
          <p:nvPr>
            <p:extLst>
              <p:ext uri="{D42A27DB-BD31-4B8C-83A1-F6EECF244321}">
                <p14:modId xmlns:p14="http://schemas.microsoft.com/office/powerpoint/2010/main" val="4109021530"/>
              </p:ext>
            </p:extLst>
          </p:nvPr>
        </p:nvGraphicFramePr>
        <p:xfrm>
          <a:off x="1491916" y="2031731"/>
          <a:ext cx="7395410" cy="3294245"/>
        </p:xfrm>
        <a:graphic>
          <a:graphicData uri="http://schemas.openxmlformats.org/drawingml/2006/table">
            <a:tbl>
              <a:tblPr firstRow="1" bandRow="1">
                <a:tableStyleId>{5C22544A-7EE6-4342-B048-85BDC9FD1C3A}</a:tableStyleId>
              </a:tblPr>
              <a:tblGrid>
                <a:gridCol w="6256421">
                  <a:extLst>
                    <a:ext uri="{9D8B030D-6E8A-4147-A177-3AD203B41FA5}">
                      <a16:colId xmlns:a16="http://schemas.microsoft.com/office/drawing/2014/main" xmlns="" val="3168282809"/>
                    </a:ext>
                  </a:extLst>
                </a:gridCol>
                <a:gridCol w="1138989">
                  <a:extLst>
                    <a:ext uri="{9D8B030D-6E8A-4147-A177-3AD203B41FA5}">
                      <a16:colId xmlns:a16="http://schemas.microsoft.com/office/drawing/2014/main" xmlns="" val="2419073795"/>
                    </a:ext>
                  </a:extLst>
                </a:gridCol>
              </a:tblGrid>
              <a:tr h="368421">
                <a:tc>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solidFill>
                            <a:schemeClr val="tx1"/>
                          </a:solidFill>
                        </a:rPr>
                        <a:t>$</a:t>
                      </a:r>
                      <a:endParaRPr lang="uk-U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38365875"/>
                  </a:ext>
                </a:extLst>
              </a:tr>
              <a:tr h="731456">
                <a:tc>
                  <a:txBody>
                    <a:bodyPr/>
                    <a:lstStyle/>
                    <a:p>
                      <a:r>
                        <a:rPr lang="uk-UA" sz="2000" dirty="0">
                          <a:latin typeface="Times New Roman" panose="02020603050405020304" pitchFamily="18" charset="0"/>
                          <a:cs typeface="Times New Roman" panose="02020603050405020304" pitchFamily="18" charset="0"/>
                        </a:rPr>
                        <a:t>Вартість придбання материнської компанії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950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19994722"/>
                  </a:ext>
                </a:extLst>
              </a:tr>
              <a:tr h="731456">
                <a:tc>
                  <a:txBody>
                    <a:bodyPr/>
                    <a:lstStyle/>
                    <a:p>
                      <a:r>
                        <a:rPr lang="uk-UA" sz="2000" dirty="0">
                          <a:latin typeface="Times New Roman" panose="02020603050405020304" pitchFamily="18" charset="0"/>
                          <a:cs typeface="Times New Roman" panose="02020603050405020304" pitchFamily="18" charset="0"/>
                        </a:rPr>
                        <a:t>Частка неконтролюючих акціонерів (850*20%)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170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44750201"/>
                  </a:ext>
                </a:extLst>
              </a:tr>
              <a:tr h="731456">
                <a:tc>
                  <a:txBody>
                    <a:bodyPr/>
                    <a:lstStyle/>
                    <a:p>
                      <a:r>
                        <a:rPr lang="uk-UA" sz="2000" dirty="0">
                          <a:latin typeface="Times New Roman" panose="02020603050405020304" pitchFamily="18" charset="0"/>
                          <a:cs typeface="Times New Roman" panose="02020603050405020304" pitchFamily="18" charset="0"/>
                        </a:rPr>
                        <a:t>Справедлива вартість чистих ідентифікованих активів дочірньої компанії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(850)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71557232"/>
                  </a:ext>
                </a:extLst>
              </a:tr>
              <a:tr h="731456">
                <a:tc>
                  <a:txBody>
                    <a:bodyPr/>
                    <a:lstStyle/>
                    <a:p>
                      <a:r>
                        <a:rPr lang="uk-UA" sz="2000" dirty="0">
                          <a:latin typeface="Times New Roman" panose="02020603050405020304" pitchFamily="18" charset="0"/>
                          <a:cs typeface="Times New Roman" panose="02020603050405020304" pitchFamily="18" charset="0"/>
                        </a:rPr>
                        <a:t>Ділова репутація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270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7805172"/>
                  </a:ext>
                </a:extLst>
              </a:tr>
            </a:tbl>
          </a:graphicData>
        </a:graphic>
      </p:graphicFrame>
    </p:spTree>
    <p:extLst>
      <p:ext uri="{BB962C8B-B14F-4D97-AF65-F5344CB8AC3E}">
        <p14:creationId xmlns:p14="http://schemas.microsoft.com/office/powerpoint/2010/main" val="4194392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0DBBF8F-6F3C-461A-B201-A01275E64A58}"/>
              </a:ext>
            </a:extLst>
          </p:cNvPr>
          <p:cNvSpPr txBox="1"/>
          <p:nvPr/>
        </p:nvSpPr>
        <p:spPr>
          <a:xfrm>
            <a:off x="436098" y="182880"/>
            <a:ext cx="3756074" cy="523220"/>
          </a:xfrm>
          <a:prstGeom prst="rect">
            <a:avLst/>
          </a:prstGeom>
          <a:noFill/>
        </p:spPr>
        <p:txBody>
          <a:bodyPr wrap="square" rtlCol="0">
            <a:spAutoFit/>
          </a:bodyPr>
          <a:lstStyle/>
          <a:p>
            <a:r>
              <a:rPr lang="uk-UA" sz="2800" b="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Ілюстрація 1</a:t>
            </a:r>
          </a:p>
        </p:txBody>
      </p:sp>
      <p:sp>
        <p:nvSpPr>
          <p:cNvPr id="3" name="TextBox 2">
            <a:extLst>
              <a:ext uri="{FF2B5EF4-FFF2-40B4-BE49-F238E27FC236}">
                <a16:creationId xmlns:a16="http://schemas.microsoft.com/office/drawing/2014/main" xmlns="" id="{8F733977-13BC-4F4F-A8CE-BA981306B729}"/>
              </a:ext>
            </a:extLst>
          </p:cNvPr>
          <p:cNvSpPr txBox="1"/>
          <p:nvPr/>
        </p:nvSpPr>
        <p:spPr>
          <a:xfrm>
            <a:off x="436098" y="1041009"/>
            <a:ext cx="6794696" cy="400110"/>
          </a:xfrm>
          <a:prstGeom prst="rect">
            <a:avLst/>
          </a:prstGeom>
          <a:noFill/>
        </p:spPr>
        <p:txBody>
          <a:bodyPr wrap="square" rtlCol="0">
            <a:spAutoFit/>
          </a:bodyPr>
          <a:lstStyle/>
          <a:p>
            <a:r>
              <a:rPr lang="uk-UA" sz="2000" dirty="0">
                <a:latin typeface="Times New Roman" panose="02020603050405020304" pitchFamily="18" charset="0"/>
                <a:cs typeface="Times New Roman" panose="02020603050405020304" pitchFamily="18" charset="0"/>
              </a:rPr>
              <a:t>Метод 2: За справедливою вартістю на дату придбання</a:t>
            </a:r>
          </a:p>
        </p:txBody>
      </p:sp>
      <p:graphicFrame>
        <p:nvGraphicFramePr>
          <p:cNvPr id="4" name="Таблиця 4">
            <a:extLst>
              <a:ext uri="{FF2B5EF4-FFF2-40B4-BE49-F238E27FC236}">
                <a16:creationId xmlns:a16="http://schemas.microsoft.com/office/drawing/2014/main" xmlns="" id="{ED06D1EE-474E-486F-8EB7-0C99EE545A67}"/>
              </a:ext>
            </a:extLst>
          </p:cNvPr>
          <p:cNvGraphicFramePr>
            <a:graphicFrameLocks noGrp="1"/>
          </p:cNvGraphicFramePr>
          <p:nvPr>
            <p:extLst>
              <p:ext uri="{D42A27DB-BD31-4B8C-83A1-F6EECF244321}">
                <p14:modId xmlns:p14="http://schemas.microsoft.com/office/powerpoint/2010/main" val="3943285868"/>
              </p:ext>
            </p:extLst>
          </p:nvPr>
        </p:nvGraphicFramePr>
        <p:xfrm>
          <a:off x="1524000" y="1397000"/>
          <a:ext cx="6096000" cy="2123440"/>
        </p:xfrm>
        <a:graphic>
          <a:graphicData uri="http://schemas.openxmlformats.org/drawingml/2006/table">
            <a:tbl>
              <a:tblPr firstRow="1" bandRow="1">
                <a:tableStyleId>{5C22544A-7EE6-4342-B048-85BDC9FD1C3A}</a:tableStyleId>
              </a:tblPr>
              <a:tblGrid>
                <a:gridCol w="5045612">
                  <a:extLst>
                    <a:ext uri="{9D8B030D-6E8A-4147-A177-3AD203B41FA5}">
                      <a16:colId xmlns:a16="http://schemas.microsoft.com/office/drawing/2014/main" xmlns="" val="2397496957"/>
                    </a:ext>
                  </a:extLst>
                </a:gridCol>
                <a:gridCol w="1050388">
                  <a:extLst>
                    <a:ext uri="{9D8B030D-6E8A-4147-A177-3AD203B41FA5}">
                      <a16:colId xmlns:a16="http://schemas.microsoft.com/office/drawing/2014/main" xmlns="" val="2676242326"/>
                    </a:ext>
                  </a:extLst>
                </a:gridCol>
              </a:tblGrid>
              <a:tr h="370840">
                <a:tc>
                  <a:txBody>
                    <a:bodyPr/>
                    <a:lstStyle/>
                    <a:p>
                      <a:endParaRPr lang="uk-U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solidFill>
                            <a:schemeClr val="tx1"/>
                          </a:solidFill>
                          <a:latin typeface="Times New Roman" panose="02020603050405020304" pitchFamily="18" charset="0"/>
                          <a:cs typeface="Times New Roman" panose="02020603050405020304" pitchFamily="18" charset="0"/>
                        </a:rPr>
                        <a:t>$</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71148902"/>
                  </a:ext>
                </a:extLst>
              </a:tr>
              <a:tr h="370840">
                <a:tc>
                  <a:txBody>
                    <a:bodyPr/>
                    <a:lstStyle/>
                    <a:p>
                      <a:r>
                        <a:rPr lang="uk-UA" dirty="0"/>
                        <a:t>Вартість придбання материнської компанії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950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42800235"/>
                  </a:ext>
                </a:extLst>
              </a:tr>
              <a:tr h="370840">
                <a:tc>
                  <a:txBody>
                    <a:bodyPr/>
                    <a:lstStyle/>
                    <a:p>
                      <a:r>
                        <a:rPr lang="uk-UA" dirty="0"/>
                        <a:t>Частка неконтролюючих акціонерів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190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74659563"/>
                  </a:ext>
                </a:extLst>
              </a:tr>
              <a:tr h="370840">
                <a:tc>
                  <a:txBody>
                    <a:bodyPr/>
                    <a:lstStyle/>
                    <a:p>
                      <a:r>
                        <a:rPr lang="uk-UA" dirty="0"/>
                        <a:t>Справедлива вартість чистих </a:t>
                      </a:r>
                      <a:r>
                        <a:rPr lang="uk-UA" dirty="0" err="1"/>
                        <a:t>ідентифікрваних</a:t>
                      </a:r>
                      <a:r>
                        <a:rPr lang="uk-UA" dirty="0"/>
                        <a:t> активів дочірньої компанії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(850)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76363767"/>
                  </a:ext>
                </a:extLst>
              </a:tr>
              <a:tr h="370840">
                <a:tc>
                  <a:txBody>
                    <a:bodyPr/>
                    <a:lstStyle/>
                    <a:p>
                      <a:r>
                        <a:rPr lang="uk-UA" dirty="0"/>
                        <a:t>Ділова репутація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dirty="0"/>
                        <a:t>290</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17814904"/>
                  </a:ext>
                </a:extLst>
              </a:tr>
            </a:tbl>
          </a:graphicData>
        </a:graphic>
      </p:graphicFrame>
    </p:spTree>
    <p:extLst>
      <p:ext uri="{BB962C8B-B14F-4D97-AF65-F5344CB8AC3E}">
        <p14:creationId xmlns:p14="http://schemas.microsoft.com/office/powerpoint/2010/main" val="397888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26925B0-5457-4B89-A0AC-505894A20C17}"/>
              </a:ext>
            </a:extLst>
          </p:cNvPr>
          <p:cNvSpPr txBox="1"/>
          <p:nvPr/>
        </p:nvSpPr>
        <p:spPr>
          <a:xfrm>
            <a:off x="4051495" y="1123629"/>
            <a:ext cx="3812345" cy="646331"/>
          </a:xfrm>
          <a:prstGeom prst="rect">
            <a:avLst/>
          </a:prstGeom>
          <a:noFill/>
        </p:spPr>
        <p:txBody>
          <a:bodyPr wrap="square" rtlCol="0">
            <a:spAutoFit/>
          </a:bodyPr>
          <a:lstStyle/>
          <a:p>
            <a:r>
              <a:rPr lang="uk-UA" sz="3600" b="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Ділова репутація</a:t>
            </a:r>
          </a:p>
        </p:txBody>
      </p:sp>
    </p:spTree>
    <p:extLst>
      <p:ext uri="{BB962C8B-B14F-4D97-AF65-F5344CB8AC3E}">
        <p14:creationId xmlns:p14="http://schemas.microsoft.com/office/powerpoint/2010/main" val="293604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A950288-4342-45CE-9804-BE03FD5B693F}"/>
              </a:ext>
            </a:extLst>
          </p:cNvPr>
          <p:cNvSpPr txBox="1"/>
          <p:nvPr/>
        </p:nvSpPr>
        <p:spPr>
          <a:xfrm>
            <a:off x="3411943" y="832164"/>
            <a:ext cx="4926840" cy="2308324"/>
          </a:xfrm>
          <a:prstGeom prst="rect">
            <a:avLst/>
          </a:prstGeom>
          <a:noFill/>
        </p:spPr>
        <p:txBody>
          <a:bodyPr wrap="square" rtlCol="0">
            <a:spAutoFit/>
          </a:bodyPr>
          <a:lstStyle/>
          <a:p>
            <a:r>
              <a:rPr lang="uk-UA" sz="7200" b="1" i="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Регулюючі    </a:t>
            </a:r>
          </a:p>
          <a:p>
            <a:r>
              <a:rPr lang="uk-UA" sz="7200" b="1" i="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документи</a:t>
            </a:r>
          </a:p>
        </p:txBody>
      </p:sp>
    </p:spTree>
    <p:extLst>
      <p:ext uri="{BB962C8B-B14F-4D97-AF65-F5344CB8AC3E}">
        <p14:creationId xmlns:p14="http://schemas.microsoft.com/office/powerpoint/2010/main" val="297468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25218A9-8219-47C8-A66A-8D7811F9F5D5}"/>
              </a:ext>
            </a:extLst>
          </p:cNvPr>
          <p:cNvSpPr txBox="1"/>
          <p:nvPr/>
        </p:nvSpPr>
        <p:spPr>
          <a:xfrm>
            <a:off x="464234" y="407963"/>
            <a:ext cx="6654018" cy="523220"/>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Визнання та оцінка ділової репутації</a:t>
            </a:r>
          </a:p>
        </p:txBody>
      </p:sp>
      <p:sp>
        <p:nvSpPr>
          <p:cNvPr id="3" name="Rectangle 1">
            <a:extLst>
              <a:ext uri="{FF2B5EF4-FFF2-40B4-BE49-F238E27FC236}">
                <a16:creationId xmlns:a16="http://schemas.microsoft.com/office/drawing/2014/main" xmlns="" id="{B6A404E5-8A29-4827-A3F5-1C2AF4F5D53B}"/>
              </a:ext>
            </a:extLst>
          </p:cNvPr>
          <p:cNvSpPr>
            <a:spLocks noChangeArrowheads="1"/>
          </p:cNvSpPr>
          <p:nvPr/>
        </p:nvSpPr>
        <p:spPr bwMode="auto">
          <a:xfrm>
            <a:off x="196948" y="2106589"/>
            <a:ext cx="8750104" cy="11958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Ділова репутація – це актив, що є майбутніми економічні вигоди, зумовлені</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іншими активами, придбаними в результаті об'єднання бізнесу, які не є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ідентифікованими та підлягають визнанню окремо.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Компанія щорічно тестує ділову репутацію на знецінення.</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4" name="Rectangle 2">
            <a:extLst>
              <a:ext uri="{FF2B5EF4-FFF2-40B4-BE49-F238E27FC236}">
                <a16:creationId xmlns:a16="http://schemas.microsoft.com/office/drawing/2014/main" xmlns="" id="{85D0EB7F-41D8-4000-B1E1-CF5688CEFFC3}"/>
              </a:ext>
            </a:extLst>
          </p:cNvPr>
          <p:cNvSpPr>
            <a:spLocks noChangeArrowheads="1"/>
          </p:cNvSpPr>
          <p:nvPr/>
        </p:nvSpPr>
        <p:spPr bwMode="auto">
          <a:xfrm>
            <a:off x="196948" y="3683492"/>
            <a:ext cx="7793865" cy="5802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Прибуток від вигідної покупки – прибуток покупця, який визнається у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складі прибутку/збитку на дату придбання.</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47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F6D090E-BC2C-46F9-9521-7F47FD2550CF}"/>
              </a:ext>
            </a:extLst>
          </p:cNvPr>
          <p:cNvSpPr>
            <a:spLocks noChangeArrowheads="1"/>
          </p:cNvSpPr>
          <p:nvPr/>
        </p:nvSpPr>
        <p:spPr bwMode="auto">
          <a:xfrm>
            <a:off x="365759" y="269935"/>
            <a:ext cx="6246055" cy="3956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Визнання та оцінка ділової репутації </a:t>
            </a:r>
          </a:p>
        </p:txBody>
      </p:sp>
      <p:sp>
        <p:nvSpPr>
          <p:cNvPr id="3" name="Rectangle 2">
            <a:extLst>
              <a:ext uri="{FF2B5EF4-FFF2-40B4-BE49-F238E27FC236}">
                <a16:creationId xmlns:a16="http://schemas.microsoft.com/office/drawing/2014/main" xmlns="" id="{77126CB8-120A-4196-AD2A-4FBFD5042797}"/>
              </a:ext>
            </a:extLst>
          </p:cNvPr>
          <p:cNvSpPr>
            <a:spLocks noChangeArrowheads="1"/>
          </p:cNvSpPr>
          <p:nvPr/>
        </p:nvSpPr>
        <p:spPr bwMode="auto">
          <a:xfrm>
            <a:off x="218049" y="1632572"/>
            <a:ext cx="8707902" cy="273473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На дату придбання ділова репутація розраховується як різниця між: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lphaLcParenR"/>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сума: </a:t>
            </a:r>
          </a:p>
          <a:p>
            <a:pPr marR="0" lvl="0" algn="l" defTabSz="914400" rtl="0" eaLnBrk="0" fontAlgn="base" latinLnBrk="0" hangingPunct="0">
              <a:lnSpc>
                <a:spcPct val="100000"/>
              </a:lnSpc>
              <a:spcBef>
                <a:spcPct val="0"/>
              </a:spcBef>
              <a:spcAft>
                <a:spcPct val="0"/>
              </a:spcAft>
              <a:buClrTx/>
              <a:buSzTx/>
              <a:tabLst/>
            </a:pPr>
            <a:r>
              <a:rPr lang="uk-UA" altLang="uk-UA" sz="2000" dirty="0">
                <a:solidFill>
                  <a:srgbClr val="202124"/>
                </a:solidFill>
                <a:latin typeface="Times New Roman" panose="02020603050405020304" pitchFamily="18" charset="0"/>
                <a:cs typeface="Times New Roman" panose="02020603050405020304" pitchFamily="18" charset="0"/>
              </a:rPr>
              <a:t>і</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справедлива вартість переданого відшкодування на дату придбання</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ii. вартість неконтролюючої частки участі</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iii. справедлива вартість частки участі в покупці компанії, що раніше належала покупцеві</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b) Отримані чисті активи, оцінені на дату придбання за справедливою вартістю</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6597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6926262-9436-43B0-888F-BCA4F577B241}"/>
              </a:ext>
            </a:extLst>
          </p:cNvPr>
          <p:cNvSpPr txBox="1"/>
          <p:nvPr/>
        </p:nvSpPr>
        <p:spPr>
          <a:xfrm>
            <a:off x="4881489" y="1026942"/>
            <a:ext cx="3657600" cy="1077218"/>
          </a:xfrm>
          <a:prstGeom prst="rect">
            <a:avLst/>
          </a:prstGeom>
          <a:noFill/>
        </p:spPr>
        <p:txBody>
          <a:bodyPr wrap="square" rtlCol="0">
            <a:spAutoFit/>
          </a:bodyPr>
          <a:lstStyle/>
          <a:p>
            <a:pPr algn="ctr"/>
            <a:r>
              <a:rPr lang="uk-UA" sz="3200" b="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Базова техніка консолідації</a:t>
            </a:r>
          </a:p>
        </p:txBody>
      </p:sp>
    </p:spTree>
    <p:extLst>
      <p:ext uri="{BB962C8B-B14F-4D97-AF65-F5344CB8AC3E}">
        <p14:creationId xmlns:p14="http://schemas.microsoft.com/office/powerpoint/2010/main" val="2518631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502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C9340EF-1B97-4BEC-9BBE-AD17ED8C3316}"/>
              </a:ext>
            </a:extLst>
          </p:cNvPr>
          <p:cNvSpPr>
            <a:spLocks noChangeArrowheads="1"/>
          </p:cNvSpPr>
          <p:nvPr/>
        </p:nvSpPr>
        <p:spPr bwMode="auto">
          <a:xfrm>
            <a:off x="407964" y="421941"/>
            <a:ext cx="8736036" cy="532005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Базова техніка консолідації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20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Під час підготовки консолідованої фінансової звітності рекомендується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дотримуватися таких правил: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20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Об'єднати рядок за рядком активи, зобов'язання, доходи та витрати</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материнської компанії та дочірньої компанії; </a:t>
            </a:r>
          </a:p>
          <a:p>
            <a:pPr marR="0" lvl="0" algn="l" defTabSz="914400" rtl="0" eaLnBrk="0" fontAlgn="base" latinLnBrk="0" hangingPunct="0">
              <a:lnSpc>
                <a:spcPct val="100000"/>
              </a:lnSpc>
              <a:spcBef>
                <a:spcPct val="0"/>
              </a:spcBef>
              <a:spcAft>
                <a:spcPct val="0"/>
              </a:spcAft>
              <a:buClrTx/>
              <a:buSzTx/>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2. Балансова вартість інвестиції у дочірню компанію заміщуються чистими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активами дочірньої компанії на звітну дату, ділову репутацію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(за вирахуванням збитків від знецінення з дати придбання) та часток</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неконтролюючих акціонерів;</a:t>
            </a:r>
          </a:p>
          <a:p>
            <a:pPr marR="0" lvl="0" algn="l" defTabSz="914400" rtl="0" eaLnBrk="0" fontAlgn="base" latinLnBrk="0" hangingPunct="0">
              <a:lnSpc>
                <a:spcPct val="100000"/>
              </a:lnSpc>
              <a:spcBef>
                <a:spcPct val="0"/>
              </a:spcBef>
              <a:spcAft>
                <a:spcPct val="0"/>
              </a:spcAft>
              <a:buClrTx/>
              <a:buSzTx/>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3. Оцінити та визнати частку неконтролюючих акціонерів у чистих активах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дочірньої компанії (ОФП), а також у прибутках та збитків, зароблених дочірньої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компанії у складі групи (ОСД);</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52364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A0CC218-A50F-4CC4-B307-E3DE4F3AF248}"/>
              </a:ext>
            </a:extLst>
          </p:cNvPr>
          <p:cNvSpPr>
            <a:spLocks noChangeArrowheads="1"/>
          </p:cNvSpPr>
          <p:nvPr/>
        </p:nvSpPr>
        <p:spPr bwMode="auto">
          <a:xfrm>
            <a:off x="232117" y="564675"/>
            <a:ext cx="8679766" cy="36888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Базова техніка консолідації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14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4. Акціонерний капітал групи – це лише акціонерний капітал материнської компанії;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5. Нерозподілений прибуток групи – це нерозподілений прибуток материнської компанії, а також частка материнської компанії </a:t>
            </a:r>
            <a:r>
              <a:rPr kumimoji="0" lang="uk-UA" altLang="uk-UA" sz="2000"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компанії</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у зміні нерозподіленого прибутку дочірньої компанії з дати придбання;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6. </a:t>
            </a:r>
            <a:r>
              <a:rPr kumimoji="0" lang="uk-UA" altLang="uk-UA" sz="2000"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Внутрішньогрупові</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залишки, нереалізований прибуток за </a:t>
            </a:r>
            <a:r>
              <a:rPr kumimoji="0" lang="uk-UA" altLang="uk-UA" sz="2000"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внутрішньогрупові</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операції продажу активів, доходи/витрати за операціями усередині групи виключаються</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04182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5E7B950-E93A-4E33-B157-9AF6BA4336B0}"/>
              </a:ext>
            </a:extLst>
          </p:cNvPr>
          <p:cNvSpPr txBox="1"/>
          <p:nvPr/>
        </p:nvSpPr>
        <p:spPr>
          <a:xfrm>
            <a:off x="3868615" y="1083212"/>
            <a:ext cx="4614203" cy="1077218"/>
          </a:xfrm>
          <a:prstGeom prst="rect">
            <a:avLst/>
          </a:prstGeom>
          <a:noFill/>
        </p:spPr>
        <p:txBody>
          <a:bodyPr wrap="square" rtlCol="0">
            <a:spAutoFit/>
          </a:bodyPr>
          <a:lstStyle/>
          <a:p>
            <a:pPr algn="ctr"/>
            <a:r>
              <a:rPr lang="uk-UA" sz="3200" b="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Консолідація на дату придбання</a:t>
            </a:r>
          </a:p>
        </p:txBody>
      </p:sp>
    </p:spTree>
    <p:extLst>
      <p:ext uri="{BB962C8B-B14F-4D97-AF65-F5344CB8AC3E}">
        <p14:creationId xmlns:p14="http://schemas.microsoft.com/office/powerpoint/2010/main" val="705124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009ABD-4F85-4291-8577-F6E34EE2623D}"/>
              </a:ext>
            </a:extLst>
          </p:cNvPr>
          <p:cNvSpPr>
            <a:spLocks noChangeArrowheads="1"/>
          </p:cNvSpPr>
          <p:nvPr/>
        </p:nvSpPr>
        <p:spPr bwMode="auto">
          <a:xfrm>
            <a:off x="420906" y="128896"/>
            <a:ext cx="8723094" cy="532005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Консолідація на дату придбання</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20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1. Розрахунок справедливої ​​вартості чистих активів дочірньої компанії на дату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придбання;</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2. Розрахунок суми ділової репутації / суми вигідної покупки, що виникла на</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дату придбання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3. Розрахунок частки неконтролюючих акціонерів на дату придбання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(відповідно до облікової політики використовується один з методів);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4. Заміщення балансової вартості інвестиції материнської компанії чистими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активами дочірньої компанії, ділової репутацією та часткою неконтролюючих</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акціонерів;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5. Нерозподілений прибуток групи – це лише нерозподілений прибуток МК.</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4185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1AF6DD9-445B-41B0-89D8-E47EF4E81EB3}"/>
              </a:ext>
            </a:extLst>
          </p:cNvPr>
          <p:cNvSpPr txBox="1"/>
          <p:nvPr/>
        </p:nvSpPr>
        <p:spPr>
          <a:xfrm>
            <a:off x="3953021" y="886265"/>
            <a:ext cx="4304714" cy="1200329"/>
          </a:xfrm>
          <a:prstGeom prst="rect">
            <a:avLst/>
          </a:prstGeom>
          <a:noFill/>
        </p:spPr>
        <p:txBody>
          <a:bodyPr wrap="square" rtlCol="0">
            <a:spAutoFit/>
          </a:bodyPr>
          <a:lstStyle/>
          <a:p>
            <a:pPr algn="ctr"/>
            <a:r>
              <a:rPr lang="uk-UA" sz="3600" b="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Консолідація після дати придбання</a:t>
            </a:r>
          </a:p>
        </p:txBody>
      </p:sp>
    </p:spTree>
    <p:extLst>
      <p:ext uri="{BB962C8B-B14F-4D97-AF65-F5344CB8AC3E}">
        <p14:creationId xmlns:p14="http://schemas.microsoft.com/office/powerpoint/2010/main" val="3431402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A346F40-38E6-47F6-8691-5D8188FD2A84}"/>
              </a:ext>
            </a:extLst>
          </p:cNvPr>
          <p:cNvSpPr>
            <a:spLocks noChangeArrowheads="1"/>
          </p:cNvSpPr>
          <p:nvPr/>
        </p:nvSpPr>
        <p:spPr bwMode="auto">
          <a:xfrm>
            <a:off x="191475" y="249617"/>
            <a:ext cx="8516425" cy="230384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Продаж товарів усередині групи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1"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Материнська компанія продає товари дочірньої компанії: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Материнська компанія продає товари дочірньої компанії за 400. Продаж</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здійснюється націнкою 25%. На звітну дату всі товари залишилися складі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дочірньої компанії.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Сума націнки: 400 х 25/125 = 80</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3" name="Таблиця 3">
            <a:extLst>
              <a:ext uri="{FF2B5EF4-FFF2-40B4-BE49-F238E27FC236}">
                <a16:creationId xmlns:a16="http://schemas.microsoft.com/office/drawing/2014/main" xmlns="" id="{3815538A-04EB-4F4A-BD52-F25649513ECF}"/>
              </a:ext>
            </a:extLst>
          </p:cNvPr>
          <p:cNvGraphicFramePr>
            <a:graphicFrameLocks noGrp="1"/>
          </p:cNvGraphicFramePr>
          <p:nvPr>
            <p:extLst>
              <p:ext uri="{D42A27DB-BD31-4B8C-83A1-F6EECF244321}">
                <p14:modId xmlns:p14="http://schemas.microsoft.com/office/powerpoint/2010/main" val="3561987871"/>
              </p:ext>
            </p:extLst>
          </p:nvPr>
        </p:nvGraphicFramePr>
        <p:xfrm>
          <a:off x="900331" y="2841674"/>
          <a:ext cx="7554350" cy="1534680"/>
        </p:xfrm>
        <a:graphic>
          <a:graphicData uri="http://schemas.openxmlformats.org/drawingml/2006/table">
            <a:tbl>
              <a:tblPr firstRow="1" bandRow="1">
                <a:tableStyleId>{5C22544A-7EE6-4342-B048-85BDC9FD1C3A}</a:tableStyleId>
              </a:tblPr>
              <a:tblGrid>
                <a:gridCol w="3777175">
                  <a:extLst>
                    <a:ext uri="{9D8B030D-6E8A-4147-A177-3AD203B41FA5}">
                      <a16:colId xmlns:a16="http://schemas.microsoft.com/office/drawing/2014/main" xmlns="" val="575503709"/>
                    </a:ext>
                  </a:extLst>
                </a:gridCol>
                <a:gridCol w="3777175">
                  <a:extLst>
                    <a:ext uri="{9D8B030D-6E8A-4147-A177-3AD203B41FA5}">
                      <a16:colId xmlns:a16="http://schemas.microsoft.com/office/drawing/2014/main" xmlns="" val="2485251761"/>
                    </a:ext>
                  </a:extLst>
                </a:gridCol>
              </a:tblGrid>
              <a:tr h="447300">
                <a:tc>
                  <a:txBody>
                    <a:bodyPr/>
                    <a:lstStyle/>
                    <a:p>
                      <a:r>
                        <a:rPr lang="uk-UA" b="0" dirty="0">
                          <a:solidFill>
                            <a:schemeClr val="tx1"/>
                          </a:solidFill>
                          <a:latin typeface="Times New Roman" panose="02020603050405020304" pitchFamily="18" charset="0"/>
                          <a:cs typeface="Times New Roman" panose="02020603050405020304" pitchFamily="18" charset="0"/>
                        </a:rPr>
                        <a:t>В індивідуальній фінансовій звітності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b="0" dirty="0">
                          <a:solidFill>
                            <a:schemeClr val="tx1"/>
                          </a:solidFill>
                        </a:rPr>
                        <a:t>У груповій фінансовій </a:t>
                      </a:r>
                      <a:r>
                        <a:rPr lang="uk-UA" b="0" dirty="0" err="1">
                          <a:solidFill>
                            <a:schemeClr val="tx1"/>
                          </a:solidFill>
                        </a:rPr>
                        <a:t>звітностіМК</a:t>
                      </a:r>
                      <a:endParaRPr lang="uk-UA"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9266328"/>
                  </a:ext>
                </a:extLst>
              </a:tr>
              <a:tr h="447300">
                <a:tc>
                  <a:txBody>
                    <a:bodyPr/>
                    <a:lstStyle/>
                    <a:p>
                      <a:r>
                        <a:rPr lang="uk-UA" dirty="0">
                          <a:latin typeface="Times New Roman" panose="02020603050405020304" pitchFamily="18" charset="0"/>
                          <a:cs typeface="Times New Roman" panose="02020603050405020304" pitchFamily="18" charset="0"/>
                        </a:rPr>
                        <a:t>МК визнає прибуток: 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dirty="0">
                          <a:latin typeface="Times New Roman" panose="02020603050405020304" pitchFamily="18" charset="0"/>
                          <a:cs typeface="Times New Roman" panose="02020603050405020304" pitchFamily="18" charset="0"/>
                        </a:rPr>
                        <a:t>Прибуток: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95665932"/>
                  </a:ext>
                </a:extLst>
              </a:tr>
              <a:tr h="447300">
                <a:tc>
                  <a:txBody>
                    <a:bodyPr/>
                    <a:lstStyle/>
                    <a:p>
                      <a:r>
                        <a:rPr lang="uk-UA" dirty="0">
                          <a:latin typeface="Times New Roman" panose="02020603050405020304" pitchFamily="18" charset="0"/>
                          <a:cs typeface="Times New Roman" panose="02020603050405020304" pitchFamily="18" charset="0"/>
                        </a:rPr>
                        <a:t>ДК визнає запаси: 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dirty="0">
                          <a:latin typeface="Times New Roman" panose="02020603050405020304" pitchFamily="18" charset="0"/>
                          <a:cs typeface="Times New Roman" panose="02020603050405020304" pitchFamily="18" charset="0"/>
                        </a:rPr>
                        <a:t>Запаси: 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53786045"/>
                  </a:ext>
                </a:extLst>
              </a:tr>
            </a:tbl>
          </a:graphicData>
        </a:graphic>
      </p:graphicFrame>
      <p:sp>
        <p:nvSpPr>
          <p:cNvPr id="4" name="Rectangle 2">
            <a:extLst>
              <a:ext uri="{FF2B5EF4-FFF2-40B4-BE49-F238E27FC236}">
                <a16:creationId xmlns:a16="http://schemas.microsoft.com/office/drawing/2014/main" xmlns="" id="{FE81AF1D-CE65-4403-9AEE-29E4353D7C9A}"/>
              </a:ext>
            </a:extLst>
          </p:cNvPr>
          <p:cNvSpPr>
            <a:spLocks noChangeArrowheads="1"/>
          </p:cNvSpPr>
          <p:nvPr/>
        </p:nvSpPr>
        <p:spPr bwMode="auto">
          <a:xfrm>
            <a:off x="1780431" y="4664564"/>
            <a:ext cx="5794150" cy="10727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Коригування на суму нереалізованого прибутку: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Нерозподілений прибуток МК 80 (зменшує НРП групи)</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Запаси (групи) 80</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4688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030FD01-5A48-4192-B3D2-0439A2EF8ABD}"/>
              </a:ext>
            </a:extLst>
          </p:cNvPr>
          <p:cNvSpPr txBox="1"/>
          <p:nvPr/>
        </p:nvSpPr>
        <p:spPr>
          <a:xfrm>
            <a:off x="1023582" y="668740"/>
            <a:ext cx="7410734" cy="4258102"/>
          </a:xfrm>
          <a:prstGeom prst="rect">
            <a:avLst/>
          </a:prstGeom>
          <a:noFill/>
        </p:spPr>
        <p:txBody>
          <a:bodyPr wrap="square" rtlCol="0">
            <a:spAutoFit/>
          </a:bodyPr>
          <a:lstStyle/>
          <a:p>
            <a:endParaRPr lang="uk-UA" dirty="0"/>
          </a:p>
        </p:txBody>
      </p:sp>
      <p:sp>
        <p:nvSpPr>
          <p:cNvPr id="4" name="Rectangle 2">
            <a:extLst>
              <a:ext uri="{FF2B5EF4-FFF2-40B4-BE49-F238E27FC236}">
                <a16:creationId xmlns:a16="http://schemas.microsoft.com/office/drawing/2014/main" xmlns="" id="{BA419E91-B368-40C2-9516-5A99976011C9}"/>
              </a:ext>
            </a:extLst>
          </p:cNvPr>
          <p:cNvSpPr>
            <a:spLocks noChangeArrowheads="1"/>
          </p:cNvSpPr>
          <p:nvPr/>
        </p:nvSpPr>
        <p:spPr bwMode="auto">
          <a:xfrm>
            <a:off x="1733265" y="99228"/>
            <a:ext cx="7410735" cy="49815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Регулюючі документи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 </a:t>
            </a: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МСФЗ (IFRS) 3 «Об'єднання бізнесів»;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 - МСФЗ (IFRS) 10 «Консолідована фінансова звітність» - встановлює нове визначення контролю та містить керівництво як ідентифікувати чи існує контроль;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 - МСФЗ (IAS) 27 «Окрема фінансова звітність»;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 - МСФЗ (IFRS) 12 «Розкриття інформації про частки участі в інших компаніях»;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 - МСФЗ (IAS) 38 «Нематеріальні активи»; </a:t>
            </a:r>
            <a:endParaRPr kumimoji="0" lang="en-US" altLang="uk-UA" sz="2000" b="0" i="0" u="none" strike="noStrike" cap="none" normalizeH="0" baseline="0" dirty="0" smtClean="0">
              <a:ln>
                <a:noFill/>
              </a:ln>
              <a:solidFill>
                <a:schemeClr val="tx1">
                  <a:lumMod val="95000"/>
                  <a:lumOff val="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uk-UA"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uk-UA" sz="2000" b="0" i="0" u="none" strike="noStrike" cap="none" normalizeH="0" baseline="0" dirty="0" smtClean="0">
                <a:ln>
                  <a:noFill/>
                </a:ln>
                <a:solidFill>
                  <a:schemeClr val="tx1">
                    <a:lumMod val="95000"/>
                    <a:lumOff val="5000"/>
                  </a:schemeClr>
                </a:solidFill>
                <a:effectLst/>
                <a:latin typeface="Times New Roman" panose="02020603050405020304" pitchFamily="18" charset="0"/>
                <a:cs typeface="Times New Roman" panose="02020603050405020304" pitchFamily="18" charset="0"/>
              </a:rPr>
              <a:t>- </a:t>
            </a:r>
            <a:r>
              <a:rPr kumimoji="0" lang="uk-UA" altLang="uk-UA" sz="2000" b="0" i="0" u="none" strike="noStrike" cap="none" normalizeH="0" baseline="0" dirty="0" smtClean="0">
                <a:ln>
                  <a:noFill/>
                </a:ln>
                <a:solidFill>
                  <a:schemeClr val="tx1">
                    <a:lumMod val="95000"/>
                    <a:lumOff val="5000"/>
                  </a:schemeClr>
                </a:solidFill>
                <a:effectLst/>
                <a:latin typeface="Times New Roman" panose="02020603050405020304" pitchFamily="18" charset="0"/>
                <a:cs typeface="Times New Roman" panose="02020603050405020304" pitchFamily="18" charset="0"/>
              </a:rPr>
              <a:t>МСФЗ </a:t>
            </a:r>
            <a:r>
              <a:rPr kumimoji="0" lang="uk-UA" altLang="uk-UA" sz="2000" b="0" i="0" u="none" strike="noStrike" cap="none" normalizeH="0" baseline="0" dirty="0">
                <a:ln>
                  <a:noFill/>
                </a:ln>
                <a:solidFill>
                  <a:schemeClr val="tx1">
                    <a:lumMod val="95000"/>
                    <a:lumOff val="5000"/>
                  </a:schemeClr>
                </a:solidFill>
                <a:effectLst/>
                <a:latin typeface="Times New Roman" panose="02020603050405020304" pitchFamily="18" charset="0"/>
                <a:cs typeface="Times New Roman" panose="02020603050405020304" pitchFamily="18" charset="0"/>
              </a:rPr>
              <a:t>(IAS) 36 «Знецінення активів». </a:t>
            </a:r>
          </a:p>
        </p:txBody>
      </p:sp>
    </p:spTree>
    <p:extLst>
      <p:ext uri="{BB962C8B-B14F-4D97-AF65-F5344CB8AC3E}">
        <p14:creationId xmlns:p14="http://schemas.microsoft.com/office/powerpoint/2010/main" val="3287232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xmlns="" id="{1541B50E-53AD-4407-8706-F58E3E0164C2}"/>
              </a:ext>
            </a:extLst>
          </p:cNvPr>
          <p:cNvSpPr>
            <a:spLocks noChangeArrowheads="1"/>
          </p:cNvSpPr>
          <p:nvPr/>
        </p:nvSpPr>
        <p:spPr bwMode="auto">
          <a:xfrm>
            <a:off x="0" y="140268"/>
            <a:ext cx="8623495" cy="30732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Продаж основних засобів усередині групи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16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Материнська компанія має 80% звичайних акцій дочірньої компанії. Звітна дата групи 31 серпня 2018 року. Материнська компанія продала об'єкт  основних засобів дочірньої компанії 1 березня 2017 за 75,000, коли його </a:t>
            </a:r>
            <a:r>
              <a:rPr lang="uk-UA" altLang="uk-UA" dirty="0">
                <a:solidFill>
                  <a:srgbClr val="202124"/>
                </a:solidFill>
                <a:latin typeface="Times New Roman" panose="02020603050405020304" pitchFamily="18" charset="0"/>
                <a:cs typeface="Times New Roman" panose="02020603050405020304" pitchFamily="18" charset="0"/>
              </a:rPr>
              <a:t>б</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алансова вартість була 60,000. Залишився термін експлуатації об'єкта основних засобів на дату продажу становив 2,5 роки. Група застосовує метод лінійної амортизації всім об'єктів основних засобів.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Прибуток від вибуття об'єкта основних засобів: 75,000 - 60,000 = 15,000 Сума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підвищеної амортизації: (75,000 - 60,000) х 1,5 / 2,5 = 9,000 Коригування з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метою підготовки Консолідованої фінансової звітності:</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4" name="Rectangle 2">
            <a:extLst>
              <a:ext uri="{FF2B5EF4-FFF2-40B4-BE49-F238E27FC236}">
                <a16:creationId xmlns:a16="http://schemas.microsoft.com/office/drawing/2014/main" xmlns="" id="{6F09E41F-CA1A-4E22-A394-66A3BC44D2BD}"/>
              </a:ext>
            </a:extLst>
          </p:cNvPr>
          <p:cNvSpPr>
            <a:spLocks noChangeArrowheads="1"/>
          </p:cNvSpPr>
          <p:nvPr/>
        </p:nvSpPr>
        <p:spPr bwMode="auto">
          <a:xfrm>
            <a:off x="0" y="3292269"/>
            <a:ext cx="8623494" cy="356573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Материнська компанія продає основні засоби дочірньої компанії: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Нерозподілений прибуток МК 15,000 (зменшує НРП групи) </a:t>
            </a:r>
          </a:p>
          <a:p>
            <a:pPr marL="0" marR="0" lvl="0" indent="0" algn="l" defTabSz="914400" rtl="0" eaLnBrk="0" fontAlgn="base" latinLnBrk="0" hangingPunct="0">
              <a:lnSpc>
                <a:spcPct val="100000"/>
              </a:lnSpc>
              <a:spcBef>
                <a:spcPct val="0"/>
              </a:spcBef>
              <a:spcAft>
                <a:spcPct val="0"/>
              </a:spcAft>
              <a:buClrTx/>
              <a:buSzTx/>
              <a:buFontTx/>
              <a:buNone/>
              <a:tabLst/>
            </a:pPr>
            <a:r>
              <a:rPr lang="uk-UA" altLang="uk-UA" dirty="0">
                <a:solidFill>
                  <a:srgbClr val="202124"/>
                </a:solidFill>
                <a:latin typeface="Times New Roman" panose="02020603050405020304" pitchFamily="18" charset="0"/>
                <a:cs typeface="Times New Roman" panose="02020603050405020304" pitchFamily="18" charset="0"/>
              </a:rPr>
              <a:t> </a:t>
            </a: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Основні засоби 15,000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Основні засоби 9,000</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Амортизація нарахована дочірньої компанії 9,000 (збільшує ЧА ДК)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Дочірня компанія продає основні засоби материнської компанії: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Основні засоби 9,000</a:t>
            </a:r>
          </a:p>
          <a:p>
            <a:pPr marL="0" marR="0" lvl="0" indent="0" algn="l" defTabSz="914400" rtl="0" eaLnBrk="0" fontAlgn="base" latinLnBrk="0" hangingPunct="0">
              <a:lnSpc>
                <a:spcPct val="100000"/>
              </a:lnSpc>
              <a:spcBef>
                <a:spcPct val="0"/>
              </a:spcBef>
              <a:spcAft>
                <a:spcPct val="0"/>
              </a:spcAft>
              <a:buClrTx/>
              <a:buSzTx/>
              <a:buFontTx/>
              <a:buNone/>
              <a:tabLst/>
            </a:pPr>
            <a:r>
              <a:rPr lang="uk-UA" altLang="uk-UA" dirty="0">
                <a:solidFill>
                  <a:srgbClr val="202124"/>
                </a:solidFill>
                <a:latin typeface="Times New Roman" panose="02020603050405020304" pitchFamily="18" charset="0"/>
                <a:cs typeface="Times New Roman" panose="02020603050405020304" pitchFamily="18" charset="0"/>
              </a:rPr>
              <a:t> </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Амортизація нарахована материнською компанією 9,000 (Збільшує НРП групи)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Дт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Нерозподілений прибуток</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ДК 15,000 (зменшує ЧА ДК) </a:t>
            </a:r>
          </a:p>
          <a:p>
            <a:pPr marL="0" marR="0" lvl="0" indent="0" algn="l" defTabSz="914400" rtl="0" eaLnBrk="0" fontAlgn="base" latinLnBrk="0" hangingPunct="0">
              <a:lnSpc>
                <a:spcPct val="100000"/>
              </a:lnSpc>
              <a:spcBef>
                <a:spcPct val="0"/>
              </a:spcBef>
              <a:spcAft>
                <a:spcPct val="0"/>
              </a:spcAft>
              <a:buClrTx/>
              <a:buSzTx/>
              <a:buFontTx/>
              <a:buNone/>
              <a:tabLst/>
            </a:pPr>
            <a:r>
              <a:rPr lang="uk-UA" altLang="uk-UA" dirty="0">
                <a:solidFill>
                  <a:srgbClr val="202124"/>
                </a:solidFill>
                <a:latin typeface="Times New Roman" panose="02020603050405020304" pitchFamily="18" charset="0"/>
                <a:cs typeface="Times New Roman" panose="02020603050405020304" pitchFamily="18" charset="0"/>
              </a:rPr>
              <a:t> </a:t>
            </a: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Кт</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Основні засоби 15,000</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69851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47CA9B3-E901-4488-A509-C3EF0A8FA229}"/>
              </a:ext>
            </a:extLst>
          </p:cNvPr>
          <p:cNvSpPr>
            <a:spLocks noChangeArrowheads="1"/>
          </p:cNvSpPr>
          <p:nvPr/>
        </p:nvSpPr>
        <p:spPr bwMode="auto">
          <a:xfrm>
            <a:off x="154745" y="47935"/>
            <a:ext cx="8736037" cy="338106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1.1 січня 2017 року компанія МК придбала 70% звичайних акцій компанії ДК. На дату придбання нерозподілений прибуток ДК становила 500 000.  На дату придбання балансова вартість чистих активів компанії ДК відповідала їхній справедливій вартості, за винятком земельної ділянки Його балансова вартість становила 100,000, а справедлива ціна – 120,000. </a:t>
            </a:r>
          </a:p>
          <a:p>
            <a:pPr marR="0" lvl="0" algn="l" defTabSz="914400" rtl="0" eaLnBrk="0" fontAlgn="base" latinLnBrk="0" hangingPunct="0">
              <a:lnSpc>
                <a:spcPct val="100000"/>
              </a:lnSpc>
              <a:spcBef>
                <a:spcPct val="0"/>
              </a:spcBef>
              <a:spcAft>
                <a:spcPct val="0"/>
              </a:spcAft>
              <a:buClrTx/>
              <a:buSzTx/>
              <a:tabLst/>
            </a:pPr>
            <a:endParaRPr lang="uk-UA" altLang="uk-UA" sz="2000" dirty="0">
              <a:solidFill>
                <a:srgbClr val="202124"/>
              </a:solidFill>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2. Протягом звітного періоду компанія МК продала компанії ДК товари на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загальну вартість 40,000. Сума націнки становила 20%.</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D05AA0AE-BA75-4333-99DC-D74C28B98237}"/>
              </a:ext>
            </a:extLst>
          </p:cNvPr>
          <p:cNvSpPr>
            <a:spLocks noChangeArrowheads="1"/>
          </p:cNvSpPr>
          <p:nvPr/>
        </p:nvSpPr>
        <p:spPr bwMode="auto">
          <a:xfrm>
            <a:off x="154745" y="3429000"/>
            <a:ext cx="8736037" cy="211918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3. На звітну дату 45% товарів залишилися складі ДК.</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4. На звітну дату баланс компанії МК включає дебіторську заборгованість, а</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баланс компанії ДК – кредиторську заборгованість у сумі 6,000.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5. Компанія МК з політики оцінює частку неконтролюючих акціонерів за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справедливою вартістю, яка на дату придбання становила 250 000.</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38309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06802726-9B59-44EC-9F89-9328630FA5CE}"/>
              </a:ext>
            </a:extLst>
          </p:cNvPr>
          <p:cNvSpPr>
            <a:spLocks noChangeArrowheads="1"/>
          </p:cNvSpPr>
          <p:nvPr/>
        </p:nvSpPr>
        <p:spPr bwMode="auto">
          <a:xfrm>
            <a:off x="112540" y="116372"/>
            <a:ext cx="7037119" cy="10727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Звіти про фінансове становище станом на 31.12.2019</a:t>
            </a:r>
            <a:r>
              <a:rPr kumimoji="0" lang="uk-UA" altLang="uk-UA"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8" name="Таблиця 8">
            <a:extLst>
              <a:ext uri="{FF2B5EF4-FFF2-40B4-BE49-F238E27FC236}">
                <a16:creationId xmlns:a16="http://schemas.microsoft.com/office/drawing/2014/main" xmlns="" id="{A785B47A-753C-4294-95F6-C241319278CC}"/>
              </a:ext>
            </a:extLst>
          </p:cNvPr>
          <p:cNvGraphicFramePr>
            <a:graphicFrameLocks noGrp="1"/>
          </p:cNvGraphicFramePr>
          <p:nvPr>
            <p:extLst>
              <p:ext uri="{D42A27DB-BD31-4B8C-83A1-F6EECF244321}">
                <p14:modId xmlns:p14="http://schemas.microsoft.com/office/powerpoint/2010/main" val="3569230784"/>
              </p:ext>
            </p:extLst>
          </p:nvPr>
        </p:nvGraphicFramePr>
        <p:xfrm>
          <a:off x="0" y="1393483"/>
          <a:ext cx="8609430" cy="4434840"/>
        </p:xfrm>
        <a:graphic>
          <a:graphicData uri="http://schemas.openxmlformats.org/drawingml/2006/table">
            <a:tbl>
              <a:tblPr firstRow="1" bandRow="1">
                <a:tableStyleId>{5C22544A-7EE6-4342-B048-85BDC9FD1C3A}</a:tableStyleId>
              </a:tblPr>
              <a:tblGrid>
                <a:gridCol w="4965897">
                  <a:extLst>
                    <a:ext uri="{9D8B030D-6E8A-4147-A177-3AD203B41FA5}">
                      <a16:colId xmlns:a16="http://schemas.microsoft.com/office/drawing/2014/main" xmlns="" val="1747175641"/>
                    </a:ext>
                  </a:extLst>
                </a:gridCol>
                <a:gridCol w="1758461">
                  <a:extLst>
                    <a:ext uri="{9D8B030D-6E8A-4147-A177-3AD203B41FA5}">
                      <a16:colId xmlns:a16="http://schemas.microsoft.com/office/drawing/2014/main" xmlns="" val="333492085"/>
                    </a:ext>
                  </a:extLst>
                </a:gridCol>
                <a:gridCol w="1885072">
                  <a:extLst>
                    <a:ext uri="{9D8B030D-6E8A-4147-A177-3AD203B41FA5}">
                      <a16:colId xmlns:a16="http://schemas.microsoft.com/office/drawing/2014/main" xmlns="" val="1918356921"/>
                    </a:ext>
                  </a:extLst>
                </a:gridCol>
              </a:tblGrid>
              <a:tr h="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1800" b="0" dirty="0">
                          <a:solidFill>
                            <a:schemeClr val="tx1"/>
                          </a:solidFill>
                          <a:latin typeface="Times New Roman" panose="02020603050405020304" pitchFamily="18" charset="0"/>
                          <a:cs typeface="Times New Roman" panose="02020603050405020304" pitchFamily="18" charset="0"/>
                        </a:rPr>
                        <a:t>МК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1800" b="0" dirty="0">
                          <a:solidFill>
                            <a:schemeClr val="tx1"/>
                          </a:solidFill>
                          <a:latin typeface="Times New Roman" panose="02020603050405020304" pitchFamily="18" charset="0"/>
                          <a:cs typeface="Times New Roman" panose="02020603050405020304" pitchFamily="18" charset="0"/>
                        </a:rPr>
                        <a:t>ДК $000</a:t>
                      </a:r>
                      <a:endParaRPr lang="uk-UA" sz="18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22967556"/>
                  </a:ext>
                </a:extLst>
              </a:tr>
              <a:tr h="332545">
                <a:tc>
                  <a:txBody>
                    <a:bodyPr/>
                    <a:lstStyle/>
                    <a:p>
                      <a:r>
                        <a:rPr lang="uk-UA" dirty="0">
                          <a:latin typeface="Times New Roman" panose="02020603050405020304" pitchFamily="18" charset="0"/>
                          <a:cs typeface="Times New Roman" panose="02020603050405020304" pitchFamily="18" charset="0"/>
                        </a:rPr>
                        <a:t>Довгострокові активи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sz="18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sz="18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72625649"/>
                  </a:ext>
                </a:extLst>
              </a:tr>
              <a:tr h="370840">
                <a:tc>
                  <a:txBody>
                    <a:bodyPr/>
                    <a:lstStyle/>
                    <a:p>
                      <a:r>
                        <a:rPr lang="uk-UA" dirty="0">
                          <a:latin typeface="Times New Roman" panose="02020603050405020304" pitchFamily="18" charset="0"/>
                          <a:cs typeface="Times New Roman" panose="02020603050405020304" pitchFamily="18" charset="0"/>
                        </a:rPr>
                        <a:t>Основні засобі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3057072"/>
                  </a:ext>
                </a:extLst>
              </a:tr>
              <a:tr h="370840">
                <a:tc>
                  <a:txBody>
                    <a:bodyPr/>
                    <a:lstStyle/>
                    <a:p>
                      <a:r>
                        <a:rPr lang="uk-UA" dirty="0">
                          <a:latin typeface="Times New Roman" panose="02020603050405020304" pitchFamily="18" charset="0"/>
                          <a:cs typeface="Times New Roman" panose="02020603050405020304" pitchFamily="18" charset="0"/>
                        </a:rPr>
                        <a:t>Інвестиції в ДК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63021951"/>
                  </a:ext>
                </a:extLst>
              </a:tr>
              <a:tr h="370840">
                <a:tc>
                  <a:txBody>
                    <a:bodyPr/>
                    <a:lstStyle/>
                    <a:p>
                      <a:r>
                        <a:rPr lang="uk-UA" dirty="0">
                          <a:latin typeface="Times New Roman" panose="02020603050405020304" pitchFamily="18" charset="0"/>
                          <a:cs typeface="Times New Roman" panose="02020603050405020304" pitchFamily="18" charset="0"/>
                        </a:rPr>
                        <a:t>Короткострокові активи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69894205"/>
                  </a:ext>
                </a:extLst>
              </a:tr>
              <a:tr h="37084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0606249"/>
                  </a:ext>
                </a:extLst>
              </a:tr>
              <a:tr h="370840">
                <a:tc>
                  <a:txBody>
                    <a:bodyPr/>
                    <a:lstStyle/>
                    <a:p>
                      <a:r>
                        <a:rPr lang="uk-UA" dirty="0">
                          <a:latin typeface="Times New Roman" panose="02020603050405020304" pitchFamily="18" charset="0"/>
                          <a:cs typeface="Times New Roman" panose="02020603050405020304" pitchFamily="18" charset="0"/>
                        </a:rPr>
                        <a:t>Власний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95621966"/>
                  </a:ext>
                </a:extLst>
              </a:tr>
              <a:tr h="370840">
                <a:tc>
                  <a:txBody>
                    <a:bodyPr/>
                    <a:lstStyle/>
                    <a:p>
                      <a:r>
                        <a:rPr lang="uk-UA" dirty="0">
                          <a:latin typeface="Times New Roman" panose="02020603050405020304" pitchFamily="18" charset="0"/>
                          <a:cs typeface="Times New Roman" panose="02020603050405020304" pitchFamily="18" charset="0"/>
                        </a:rPr>
                        <a:t>Акціонерний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18967811"/>
                  </a:ext>
                </a:extLst>
              </a:tr>
              <a:tr h="370840">
                <a:tc>
                  <a:txBody>
                    <a:bodyPr/>
                    <a:lstStyle/>
                    <a:p>
                      <a:r>
                        <a:rPr lang="uk-UA" dirty="0">
                          <a:latin typeface="Times New Roman" panose="02020603050405020304" pitchFamily="18" charset="0"/>
                          <a:cs typeface="Times New Roman" panose="02020603050405020304" pitchFamily="18" charset="0"/>
                        </a:rPr>
                        <a:t>Нерозподілений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06961849"/>
                  </a:ext>
                </a:extLst>
              </a:tr>
              <a:tr h="370840">
                <a:tc>
                  <a:txBody>
                    <a:bodyPr/>
                    <a:lstStyle/>
                    <a:p>
                      <a:r>
                        <a:rPr lang="uk-UA" dirty="0">
                          <a:latin typeface="Times New Roman" panose="02020603050405020304" pitchFamily="18" charset="0"/>
                          <a:cs typeface="Times New Roman" panose="02020603050405020304" pitchFamily="18" charset="0"/>
                        </a:rPr>
                        <a:t>Довгострокові </a:t>
                      </a:r>
                      <a:r>
                        <a:rPr lang="uk-UA" dirty="0" err="1">
                          <a:latin typeface="Times New Roman" panose="02020603050405020304" pitchFamily="18" charset="0"/>
                          <a:cs typeface="Times New Roman" panose="02020603050405020304" pitchFamily="18" charset="0"/>
                        </a:rPr>
                        <a:t>обов</a:t>
                      </a:r>
                      <a:r>
                        <a:rPr lang="en-US"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язки</a:t>
                      </a: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53364668"/>
                  </a:ext>
                </a:extLst>
              </a:tr>
              <a:tr h="244622">
                <a:tc>
                  <a:txBody>
                    <a:bodyPr/>
                    <a:lstStyle/>
                    <a:p>
                      <a:r>
                        <a:rPr lang="uk-UA" dirty="0">
                          <a:latin typeface="Times New Roman" panose="02020603050405020304" pitchFamily="18" charset="0"/>
                          <a:cs typeface="Times New Roman" panose="02020603050405020304" pitchFamily="18" charset="0"/>
                        </a:rPr>
                        <a:t>Короткострокові </a:t>
                      </a:r>
                      <a:r>
                        <a:rPr lang="uk-UA" dirty="0" err="1">
                          <a:latin typeface="Times New Roman" panose="02020603050405020304" pitchFamily="18" charset="0"/>
                          <a:cs typeface="Times New Roman" panose="02020603050405020304" pitchFamily="18" charset="0"/>
                        </a:rPr>
                        <a:t>обов</a:t>
                      </a:r>
                      <a:r>
                        <a:rPr lang="en-US"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язки</a:t>
                      </a: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41873571"/>
                  </a:ext>
                </a:extLst>
              </a:tr>
              <a:tr h="370840">
                <a:tc>
                  <a:txBody>
                    <a:bodyPr/>
                    <a:lstStyle/>
                    <a:p>
                      <a:endParaRPr lang="uk-UA">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11518819"/>
                  </a:ext>
                </a:extLst>
              </a:tr>
            </a:tbl>
          </a:graphicData>
        </a:graphic>
      </p:graphicFrame>
    </p:spTree>
    <p:extLst>
      <p:ext uri="{BB962C8B-B14F-4D97-AF65-F5344CB8AC3E}">
        <p14:creationId xmlns:p14="http://schemas.microsoft.com/office/powerpoint/2010/main" val="55514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B72A486-4C86-4983-A7BF-2CD485D69F63}"/>
              </a:ext>
            </a:extLst>
          </p:cNvPr>
          <p:cNvSpPr txBox="1"/>
          <p:nvPr/>
        </p:nvSpPr>
        <p:spPr>
          <a:xfrm>
            <a:off x="379829" y="225083"/>
            <a:ext cx="6246055" cy="523220"/>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p:txBody>
      </p:sp>
      <p:sp>
        <p:nvSpPr>
          <p:cNvPr id="3" name="TextBox 2">
            <a:extLst>
              <a:ext uri="{FF2B5EF4-FFF2-40B4-BE49-F238E27FC236}">
                <a16:creationId xmlns:a16="http://schemas.microsoft.com/office/drawing/2014/main" xmlns="" id="{5ED921D1-EF3A-4946-9D62-B117A802E7B6}"/>
              </a:ext>
            </a:extLst>
          </p:cNvPr>
          <p:cNvSpPr txBox="1"/>
          <p:nvPr/>
        </p:nvSpPr>
        <p:spPr>
          <a:xfrm>
            <a:off x="281354" y="748303"/>
            <a:ext cx="7962314" cy="400110"/>
          </a:xfrm>
          <a:prstGeom prst="rect">
            <a:avLst/>
          </a:prstGeom>
          <a:noFill/>
        </p:spPr>
        <p:txBody>
          <a:bodyPr wrap="square" rtlCol="0">
            <a:spAutoFit/>
          </a:bodyPr>
          <a:lstStyle/>
          <a:p>
            <a:r>
              <a:rPr lang="uk-UA" sz="2000" dirty="0">
                <a:latin typeface="Times New Roman" panose="02020603050405020304" pitchFamily="18" charset="0"/>
                <a:cs typeface="Times New Roman" panose="02020603050405020304" pitchFamily="18" charset="0"/>
              </a:rPr>
              <a:t>Звіти про сукупний прибуток за період, що закінчується 31.12.2019</a:t>
            </a:r>
          </a:p>
        </p:txBody>
      </p:sp>
      <p:graphicFrame>
        <p:nvGraphicFramePr>
          <p:cNvPr id="4" name="Таблиця 4">
            <a:extLst>
              <a:ext uri="{FF2B5EF4-FFF2-40B4-BE49-F238E27FC236}">
                <a16:creationId xmlns:a16="http://schemas.microsoft.com/office/drawing/2014/main" xmlns="" id="{39AD6E61-F6A0-4E5A-B5E0-0E0EE9CC9D3C}"/>
              </a:ext>
            </a:extLst>
          </p:cNvPr>
          <p:cNvGraphicFramePr>
            <a:graphicFrameLocks noGrp="1"/>
          </p:cNvGraphicFramePr>
          <p:nvPr>
            <p:extLst>
              <p:ext uri="{D42A27DB-BD31-4B8C-83A1-F6EECF244321}">
                <p14:modId xmlns:p14="http://schemas.microsoft.com/office/powerpoint/2010/main" val="3491798612"/>
              </p:ext>
            </p:extLst>
          </p:nvPr>
        </p:nvGraphicFramePr>
        <p:xfrm>
          <a:off x="382172" y="1148413"/>
          <a:ext cx="7760677" cy="5379387"/>
        </p:xfrm>
        <a:graphic>
          <a:graphicData uri="http://schemas.openxmlformats.org/drawingml/2006/table">
            <a:tbl>
              <a:tblPr firstRow="1" bandRow="1">
                <a:tableStyleId>{5C22544A-7EE6-4342-B048-85BDC9FD1C3A}</a:tableStyleId>
              </a:tblPr>
              <a:tblGrid>
                <a:gridCol w="5036234">
                  <a:extLst>
                    <a:ext uri="{9D8B030D-6E8A-4147-A177-3AD203B41FA5}">
                      <a16:colId xmlns:a16="http://schemas.microsoft.com/office/drawing/2014/main" xmlns="" val="557202897"/>
                    </a:ext>
                  </a:extLst>
                </a:gridCol>
                <a:gridCol w="1378634">
                  <a:extLst>
                    <a:ext uri="{9D8B030D-6E8A-4147-A177-3AD203B41FA5}">
                      <a16:colId xmlns:a16="http://schemas.microsoft.com/office/drawing/2014/main" xmlns="" val="1610424523"/>
                    </a:ext>
                  </a:extLst>
                </a:gridCol>
                <a:gridCol w="1345809">
                  <a:extLst>
                    <a:ext uri="{9D8B030D-6E8A-4147-A177-3AD203B41FA5}">
                      <a16:colId xmlns:a16="http://schemas.microsoft.com/office/drawing/2014/main" xmlns="" val="2079776211"/>
                    </a:ext>
                  </a:extLst>
                </a:gridCol>
              </a:tblGrid>
              <a:tr h="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МК </a:t>
                      </a: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$000</a:t>
                      </a:r>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ДК </a:t>
                      </a:r>
                    </a:p>
                    <a:p>
                      <a:pPr algn="ctr"/>
                      <a:r>
                        <a:rPr lang="en-US" dirty="0">
                          <a:solidFill>
                            <a:schemeClr val="tx1"/>
                          </a:solidFill>
                          <a:latin typeface="Times New Roman" panose="02020603050405020304" pitchFamily="18" charset="0"/>
                          <a:cs typeface="Times New Roman" panose="02020603050405020304" pitchFamily="18" charset="0"/>
                        </a:rPr>
                        <a:t>$</a:t>
                      </a:r>
                      <a:r>
                        <a:rPr lang="uk-UA" dirty="0">
                          <a:solidFill>
                            <a:schemeClr val="tx1"/>
                          </a:solidFill>
                          <a:latin typeface="Times New Roman" panose="02020603050405020304" pitchFamily="18" charset="0"/>
                          <a:cs typeface="Times New Roman" panose="02020603050405020304" pitchFamily="18" charset="0"/>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76075176"/>
                  </a:ext>
                </a:extLst>
              </a:tr>
              <a:tr h="370840">
                <a:tc>
                  <a:txBody>
                    <a:bodyPr/>
                    <a:lstStyle/>
                    <a:p>
                      <a:r>
                        <a:rPr lang="uk-UA" dirty="0">
                          <a:latin typeface="Times New Roman" panose="02020603050405020304" pitchFamily="18" charset="0"/>
                          <a:cs typeface="Times New Roman" panose="02020603050405020304" pitchFamily="18" charset="0"/>
                        </a:rPr>
                        <a:t>Виручка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79463307"/>
                  </a:ext>
                </a:extLst>
              </a:tr>
              <a:tr h="370840">
                <a:tc>
                  <a:txBody>
                    <a:bodyPr/>
                    <a:lstStyle/>
                    <a:p>
                      <a:r>
                        <a:rPr lang="uk-UA" dirty="0">
                          <a:latin typeface="Times New Roman" panose="02020603050405020304" pitchFamily="18" charset="0"/>
                          <a:cs typeface="Times New Roman" panose="02020603050405020304" pitchFamily="18" charset="0"/>
                        </a:rPr>
                        <a:t>Собівартість реалізації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72581440"/>
                  </a:ext>
                </a:extLst>
              </a:tr>
              <a:tr h="370840">
                <a:tc>
                  <a:txBody>
                    <a:bodyPr/>
                    <a:lstStyle/>
                    <a:p>
                      <a:r>
                        <a:rPr lang="uk-UA" b="1" dirty="0">
                          <a:latin typeface="Times New Roman" panose="02020603050405020304" pitchFamily="18" charset="0"/>
                          <a:cs typeface="Times New Roman" panose="02020603050405020304" pitchFamily="18" charset="0"/>
                        </a:rPr>
                        <a:t>Валовий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solidFill>
                            <a:schemeClr val="tx1"/>
                          </a:solidFill>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6262750"/>
                  </a:ext>
                </a:extLst>
              </a:tr>
              <a:tr h="390827">
                <a:tc>
                  <a:txBody>
                    <a:bodyPr/>
                    <a:lstStyle/>
                    <a:p>
                      <a:r>
                        <a:rPr lang="uk-UA" dirty="0">
                          <a:latin typeface="Times New Roman" panose="02020603050405020304" pitchFamily="18" charset="0"/>
                          <a:cs typeface="Times New Roman" panose="02020603050405020304" pitchFamily="18" charset="0"/>
                        </a:rPr>
                        <a:t>Операційні витрати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95715454"/>
                  </a:ext>
                </a:extLst>
              </a:tr>
              <a:tr h="370840">
                <a:tc>
                  <a:txBody>
                    <a:bodyPr/>
                    <a:lstStyle/>
                    <a:p>
                      <a:r>
                        <a:rPr lang="uk-UA" b="1" dirty="0">
                          <a:latin typeface="Times New Roman" panose="02020603050405020304" pitchFamily="18" charset="0"/>
                          <a:cs typeface="Times New Roman" panose="02020603050405020304" pitchFamily="18" charset="0"/>
                        </a:rPr>
                        <a:t>Операційний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36378607"/>
                  </a:ext>
                </a:extLst>
              </a:tr>
              <a:tr h="370840">
                <a:tc>
                  <a:txBody>
                    <a:bodyPr/>
                    <a:lstStyle/>
                    <a:p>
                      <a:r>
                        <a:rPr lang="uk-UA" dirty="0">
                          <a:latin typeface="Times New Roman" panose="02020603050405020304" pitchFamily="18" charset="0"/>
                          <a:cs typeface="Times New Roman" panose="02020603050405020304" pitchFamily="18" charset="0"/>
                        </a:rPr>
                        <a:t>Інвестиційний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90641232"/>
                  </a:ext>
                </a:extLst>
              </a:tr>
              <a:tr h="370840">
                <a:tc>
                  <a:txBody>
                    <a:bodyPr/>
                    <a:lstStyle/>
                    <a:p>
                      <a:r>
                        <a:rPr lang="uk-UA" dirty="0">
                          <a:latin typeface="Times New Roman" panose="02020603050405020304" pitchFamily="18" charset="0"/>
                          <a:cs typeface="Times New Roman" panose="02020603050405020304" pitchFamily="18" charset="0"/>
                        </a:rPr>
                        <a:t>Фінансові витрати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77691415"/>
                  </a:ext>
                </a:extLst>
              </a:tr>
              <a:tr h="370840">
                <a:tc>
                  <a:txBody>
                    <a:bodyPr/>
                    <a:lstStyle/>
                    <a:p>
                      <a:r>
                        <a:rPr lang="uk-UA" dirty="0">
                          <a:latin typeface="Times New Roman" panose="02020603050405020304" pitchFamily="18" charset="0"/>
                          <a:cs typeface="Times New Roman" panose="02020603050405020304" pitchFamily="18" charset="0"/>
                        </a:rPr>
                        <a:t>Прибуток до визнання витрат податку на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76792121"/>
                  </a:ext>
                </a:extLst>
              </a:tr>
              <a:tr h="370840">
                <a:tc>
                  <a:txBody>
                    <a:bodyPr/>
                    <a:lstStyle/>
                    <a:p>
                      <a:r>
                        <a:rPr lang="uk-UA" dirty="0">
                          <a:latin typeface="Times New Roman" panose="02020603050405020304" pitchFamily="18" charset="0"/>
                          <a:cs typeface="Times New Roman" panose="02020603050405020304" pitchFamily="18" charset="0"/>
                        </a:rPr>
                        <a:t>Витрати з податку на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05056620"/>
                  </a:ext>
                </a:extLst>
              </a:tr>
              <a:tr h="370840">
                <a:tc>
                  <a:txBody>
                    <a:bodyPr/>
                    <a:lstStyle/>
                    <a:p>
                      <a:r>
                        <a:rPr lang="uk-UA" b="1" dirty="0">
                          <a:solidFill>
                            <a:schemeClr val="tx1"/>
                          </a:solidFill>
                          <a:latin typeface="Times New Roman" panose="02020603050405020304" pitchFamily="18" charset="0"/>
                          <a:cs typeface="Times New Roman" panose="02020603050405020304" pitchFamily="18" charset="0"/>
                        </a:rPr>
                        <a:t>Дохід за період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71479097"/>
                  </a:ext>
                </a:extLst>
              </a:tr>
              <a:tr h="370840">
                <a:tc>
                  <a:txBody>
                    <a:bodyPr/>
                    <a:lstStyle/>
                    <a:p>
                      <a:r>
                        <a:rPr lang="uk-UA" b="1" dirty="0">
                          <a:latin typeface="Times New Roman" panose="02020603050405020304" pitchFamily="18" charset="0"/>
                          <a:cs typeface="Times New Roman" panose="02020603050405020304" pitchFamily="18" charset="0"/>
                        </a:rPr>
                        <a:t>Інший 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3764909"/>
                  </a:ext>
                </a:extLst>
              </a:tr>
              <a:tr h="370840">
                <a:tc>
                  <a:txBody>
                    <a:bodyPr/>
                    <a:lstStyle/>
                    <a:p>
                      <a:r>
                        <a:rPr lang="uk-UA" b="1" dirty="0">
                          <a:latin typeface="Times New Roman" panose="02020603050405020304" pitchFamily="18" charset="0"/>
                          <a:cs typeface="Times New Roman" panose="02020603050405020304" pitchFamily="18" charset="0"/>
                        </a:rPr>
                        <a:t>Разом 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5605990"/>
                  </a:ext>
                </a:extLst>
              </a:tr>
            </a:tbl>
          </a:graphicData>
        </a:graphic>
      </p:graphicFrame>
    </p:spTree>
    <p:extLst>
      <p:ext uri="{BB962C8B-B14F-4D97-AF65-F5344CB8AC3E}">
        <p14:creationId xmlns:p14="http://schemas.microsoft.com/office/powerpoint/2010/main" val="2788620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51E617F-68DF-4B2D-8230-1E48520CB35E}"/>
              </a:ext>
            </a:extLst>
          </p:cNvPr>
          <p:cNvSpPr txBox="1"/>
          <p:nvPr/>
        </p:nvSpPr>
        <p:spPr>
          <a:xfrm>
            <a:off x="618185" y="296215"/>
            <a:ext cx="7675809" cy="1231106"/>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a:p>
            <a:endParaRPr lang="uk-UA" sz="2800" b="1" dirty="0">
              <a:solidFill>
                <a:schemeClr val="accent4">
                  <a:lumMod val="75000"/>
                </a:schemeClr>
              </a:solidFill>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Звіти про зміни в капіталі за період, що закінчується 31.12.2019</a:t>
            </a:r>
          </a:p>
        </p:txBody>
      </p:sp>
      <p:graphicFrame>
        <p:nvGraphicFramePr>
          <p:cNvPr id="3" name="Таблиця 3">
            <a:extLst>
              <a:ext uri="{FF2B5EF4-FFF2-40B4-BE49-F238E27FC236}">
                <a16:creationId xmlns:a16="http://schemas.microsoft.com/office/drawing/2014/main" xmlns="" id="{2CAA6A3A-E637-46EC-85A4-9ED93F32F3F7}"/>
              </a:ext>
            </a:extLst>
          </p:cNvPr>
          <p:cNvGraphicFramePr>
            <a:graphicFrameLocks noGrp="1"/>
          </p:cNvGraphicFramePr>
          <p:nvPr>
            <p:extLst>
              <p:ext uri="{D42A27DB-BD31-4B8C-83A1-F6EECF244321}">
                <p14:modId xmlns:p14="http://schemas.microsoft.com/office/powerpoint/2010/main" val="1471371514"/>
              </p:ext>
            </p:extLst>
          </p:nvPr>
        </p:nvGraphicFramePr>
        <p:xfrm>
          <a:off x="669701" y="2247005"/>
          <a:ext cx="7624293" cy="2123440"/>
        </p:xfrm>
        <a:graphic>
          <a:graphicData uri="http://schemas.openxmlformats.org/drawingml/2006/table">
            <a:tbl>
              <a:tblPr firstRow="1" bandRow="1">
                <a:tableStyleId>{5C22544A-7EE6-4342-B048-85BDC9FD1C3A}</a:tableStyleId>
              </a:tblPr>
              <a:tblGrid>
                <a:gridCol w="5422006">
                  <a:extLst>
                    <a:ext uri="{9D8B030D-6E8A-4147-A177-3AD203B41FA5}">
                      <a16:colId xmlns:a16="http://schemas.microsoft.com/office/drawing/2014/main" xmlns="" val="274740505"/>
                    </a:ext>
                  </a:extLst>
                </a:gridCol>
                <a:gridCol w="1120462">
                  <a:extLst>
                    <a:ext uri="{9D8B030D-6E8A-4147-A177-3AD203B41FA5}">
                      <a16:colId xmlns:a16="http://schemas.microsoft.com/office/drawing/2014/main" xmlns="" val="3848708555"/>
                    </a:ext>
                  </a:extLst>
                </a:gridCol>
                <a:gridCol w="1081825">
                  <a:extLst>
                    <a:ext uri="{9D8B030D-6E8A-4147-A177-3AD203B41FA5}">
                      <a16:colId xmlns:a16="http://schemas.microsoft.com/office/drawing/2014/main" xmlns="" val="2562700592"/>
                    </a:ext>
                  </a:extLst>
                </a:gridCol>
              </a:tblGrid>
              <a:tr h="370840">
                <a:tc>
                  <a:txBody>
                    <a:bodyPr/>
                    <a:lstStyle/>
                    <a:p>
                      <a:pPr algn="ctr"/>
                      <a:endParaRPr lang="uk-UA"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МК</a:t>
                      </a:r>
                    </a:p>
                    <a:p>
                      <a:pPr algn="ctr"/>
                      <a:r>
                        <a:rPr lang="en-US" b="0" dirty="0">
                          <a:solidFill>
                            <a:schemeClr val="tx1"/>
                          </a:solidFill>
                          <a:latin typeface="Times New Roman" panose="02020603050405020304" pitchFamily="18" charset="0"/>
                          <a:cs typeface="Times New Roman" panose="02020603050405020304" pitchFamily="18" charset="0"/>
                        </a:rPr>
                        <a:t>$000</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ДК</a:t>
                      </a:r>
                      <a:endParaRPr lang="en-US" b="0" dirty="0">
                        <a:solidFill>
                          <a:schemeClr val="tx1"/>
                        </a:solidFill>
                        <a:latin typeface="Times New Roman" panose="02020603050405020304" pitchFamily="18" charset="0"/>
                        <a:cs typeface="Times New Roman" panose="02020603050405020304" pitchFamily="18" charset="0"/>
                      </a:endParaRPr>
                    </a:p>
                    <a:p>
                      <a:pPr algn="ctr"/>
                      <a:r>
                        <a:rPr lang="en-US" b="0" dirty="0">
                          <a:solidFill>
                            <a:schemeClr val="tx1"/>
                          </a:solidFill>
                          <a:latin typeface="Times New Roman" panose="02020603050405020304" pitchFamily="18" charset="0"/>
                          <a:cs typeface="Times New Roman" panose="02020603050405020304" pitchFamily="18" charset="0"/>
                        </a:rPr>
                        <a:t>$000</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16362209"/>
                  </a:ext>
                </a:extLst>
              </a:tr>
              <a:tr h="370840">
                <a:tc>
                  <a:txBody>
                    <a:bodyPr/>
                    <a:lstStyle/>
                    <a:p>
                      <a:r>
                        <a:rPr lang="uk-UA" dirty="0">
                          <a:latin typeface="Times New Roman" panose="02020603050405020304" pitchFamily="18" charset="0"/>
                          <a:cs typeface="Times New Roman" panose="02020603050405020304" pitchFamily="18" charset="0"/>
                        </a:rPr>
                        <a:t>Капітал на початок періоду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1,570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770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98639972"/>
                  </a:ext>
                </a:extLst>
              </a:tr>
              <a:tr h="370840">
                <a:tc>
                  <a:txBody>
                    <a:bodyPr/>
                    <a:lstStyle/>
                    <a:p>
                      <a:r>
                        <a:rPr lang="uk-UA" dirty="0">
                          <a:latin typeface="Times New Roman" panose="02020603050405020304" pitchFamily="18" charset="0"/>
                          <a:cs typeface="Times New Roman" panose="02020603050405020304" pitchFamily="18" charset="0"/>
                        </a:rPr>
                        <a:t>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57809960"/>
                  </a:ext>
                </a:extLst>
              </a:tr>
              <a:tr h="370840">
                <a:tc>
                  <a:txBody>
                    <a:bodyPr/>
                    <a:lstStyle/>
                    <a:p>
                      <a:r>
                        <a:rPr lang="uk-UA" dirty="0">
                          <a:latin typeface="Times New Roman" panose="02020603050405020304" pitchFamily="18" charset="0"/>
                          <a:cs typeface="Times New Roman" panose="02020603050405020304" pitchFamily="18" charset="0"/>
                        </a:rPr>
                        <a:t>Дивіденди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41963463"/>
                  </a:ext>
                </a:extLst>
              </a:tr>
              <a:tr h="370840">
                <a:tc>
                  <a:txBody>
                    <a:bodyPr/>
                    <a:lstStyle/>
                    <a:p>
                      <a:r>
                        <a:rPr lang="uk-UA" dirty="0">
                          <a:latin typeface="Times New Roman" panose="02020603050405020304" pitchFamily="18" charset="0"/>
                          <a:cs typeface="Times New Roman" panose="02020603050405020304" pitchFamily="18" charset="0"/>
                        </a:rPr>
                        <a:t>Капітал на кінець періоду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1,610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uk-UA" dirty="0">
                          <a:latin typeface="Times New Roman" panose="02020603050405020304" pitchFamily="18" charset="0"/>
                          <a:cs typeface="Times New Roman" panose="02020603050405020304" pitchFamily="18" charset="0"/>
                        </a:rPr>
                        <a:t>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16400035"/>
                  </a:ext>
                </a:extLst>
              </a:tr>
            </a:tbl>
          </a:graphicData>
        </a:graphic>
      </p:graphicFrame>
    </p:spTree>
    <p:extLst>
      <p:ext uri="{BB962C8B-B14F-4D97-AF65-F5344CB8AC3E}">
        <p14:creationId xmlns:p14="http://schemas.microsoft.com/office/powerpoint/2010/main" val="1504982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2DAD247-1E88-4557-8772-FD0B8483310C}"/>
              </a:ext>
            </a:extLst>
          </p:cNvPr>
          <p:cNvSpPr>
            <a:spLocks noChangeArrowheads="1"/>
          </p:cNvSpPr>
          <p:nvPr/>
        </p:nvSpPr>
        <p:spPr bwMode="auto">
          <a:xfrm>
            <a:off x="0" y="512571"/>
            <a:ext cx="9040969" cy="285784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2</a:t>
            </a:r>
            <a:endParaRPr kumimoji="0" lang="en-US" altLang="uk-UA" sz="24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Необхідно підготувати: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457200" marR="0" lvl="0" indent="-457200" defTabSz="914400" rtl="0" eaLnBrk="0" fontAlgn="base" latinLnBrk="0" hangingPunct="0">
              <a:lnSpc>
                <a:spcPct val="100000"/>
              </a:lnSpc>
              <a:spcBef>
                <a:spcPct val="0"/>
              </a:spcBef>
              <a:spcAft>
                <a:spcPct val="0"/>
              </a:spcAft>
              <a:buClrTx/>
              <a:buSzTx/>
              <a:buFontTx/>
              <a:buAutoNum type="alphaLcParenR"/>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консолідований звіт про фінансове становище групи з станом н</a:t>
            </a:r>
            <a:r>
              <a:rPr lang="uk-UA" altLang="uk-UA" sz="2000" dirty="0">
                <a:solidFill>
                  <a:srgbClr val="202124"/>
                </a:solidFill>
                <a:latin typeface="Times New Roman" panose="02020603050405020304" pitchFamily="18" charset="0"/>
                <a:cs typeface="Times New Roman" panose="02020603050405020304" pitchFamily="18" charset="0"/>
              </a:rPr>
              <a:t>а </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31.12.2019;</a:t>
            </a:r>
            <a:endParaRPr kumimoji="0" lang="en-US"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b)    консолідований звіт про сукупний прибуток групи за період, що закінчується 31.12.2019; </a:t>
            </a:r>
            <a:endParaRPr kumimoji="0" lang="en-US"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c)    консолідований звіт про зміни у капіталі групи за період, що закінчується 31.12.2019;</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26641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E0C755B-A330-4333-BA23-C8AE92E99CF6}"/>
              </a:ext>
            </a:extLst>
          </p:cNvPr>
          <p:cNvSpPr txBox="1"/>
          <p:nvPr/>
        </p:nvSpPr>
        <p:spPr>
          <a:xfrm>
            <a:off x="540913" y="240666"/>
            <a:ext cx="6478073" cy="523220"/>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p:txBody>
      </p:sp>
      <p:sp>
        <p:nvSpPr>
          <p:cNvPr id="3" name="TextBox 2">
            <a:extLst>
              <a:ext uri="{FF2B5EF4-FFF2-40B4-BE49-F238E27FC236}">
                <a16:creationId xmlns:a16="http://schemas.microsoft.com/office/drawing/2014/main" xmlns="" id="{2CA6C6EA-0237-4570-89D7-F6DA0EE0436A}"/>
              </a:ext>
            </a:extLst>
          </p:cNvPr>
          <p:cNvSpPr txBox="1"/>
          <p:nvPr/>
        </p:nvSpPr>
        <p:spPr>
          <a:xfrm>
            <a:off x="540913" y="1056068"/>
            <a:ext cx="8203842" cy="369332"/>
          </a:xfrm>
          <a:prstGeom prst="rect">
            <a:avLst/>
          </a:prstGeom>
          <a:noFill/>
        </p:spPr>
        <p:txBody>
          <a:bodyPr wrap="square" rtlCol="0">
            <a:spAutoFit/>
          </a:bodyPr>
          <a:lstStyle/>
          <a:p>
            <a:r>
              <a:rPr lang="uk-UA" dirty="0"/>
              <a:t>а) Консолідований звіт про фінансове становище групи за станом на 31.12.2019</a:t>
            </a:r>
          </a:p>
        </p:txBody>
      </p:sp>
      <p:graphicFrame>
        <p:nvGraphicFramePr>
          <p:cNvPr id="4" name="Таблиця 4">
            <a:extLst>
              <a:ext uri="{FF2B5EF4-FFF2-40B4-BE49-F238E27FC236}">
                <a16:creationId xmlns:a16="http://schemas.microsoft.com/office/drawing/2014/main" xmlns="" id="{498EB5AB-F2E7-4C39-A87D-7CE1A8A30936}"/>
              </a:ext>
            </a:extLst>
          </p:cNvPr>
          <p:cNvGraphicFramePr>
            <a:graphicFrameLocks noGrp="1"/>
          </p:cNvGraphicFramePr>
          <p:nvPr>
            <p:extLst>
              <p:ext uri="{D42A27DB-BD31-4B8C-83A1-F6EECF244321}">
                <p14:modId xmlns:p14="http://schemas.microsoft.com/office/powerpoint/2010/main" val="1921892487"/>
              </p:ext>
            </p:extLst>
          </p:nvPr>
        </p:nvGraphicFramePr>
        <p:xfrm>
          <a:off x="643944" y="1425400"/>
          <a:ext cx="7804596" cy="4820920"/>
        </p:xfrm>
        <a:graphic>
          <a:graphicData uri="http://schemas.openxmlformats.org/drawingml/2006/table">
            <a:tbl>
              <a:tblPr firstRow="1" bandRow="1">
                <a:tableStyleId>{5C22544A-7EE6-4342-B048-85BDC9FD1C3A}</a:tableStyleId>
              </a:tblPr>
              <a:tblGrid>
                <a:gridCol w="6606862">
                  <a:extLst>
                    <a:ext uri="{9D8B030D-6E8A-4147-A177-3AD203B41FA5}">
                      <a16:colId xmlns:a16="http://schemas.microsoft.com/office/drawing/2014/main" xmlns="" val="3127848495"/>
                    </a:ext>
                  </a:extLst>
                </a:gridCol>
                <a:gridCol w="1197734">
                  <a:extLst>
                    <a:ext uri="{9D8B030D-6E8A-4147-A177-3AD203B41FA5}">
                      <a16:colId xmlns:a16="http://schemas.microsoft.com/office/drawing/2014/main" xmlns="" val="2307380652"/>
                    </a:ext>
                  </a:extLst>
                </a:gridCol>
              </a:tblGrid>
              <a:tr h="370840">
                <a:tc>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$000</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6672343"/>
                  </a:ext>
                </a:extLst>
              </a:tr>
              <a:tr h="370840">
                <a:tc>
                  <a:txBody>
                    <a:bodyPr/>
                    <a:lstStyle/>
                    <a:p>
                      <a:r>
                        <a:rPr lang="uk-UA" dirty="0">
                          <a:latin typeface="Times New Roman" panose="02020603050405020304" pitchFamily="18" charset="0"/>
                          <a:cs typeface="Times New Roman" panose="02020603050405020304" pitchFamily="18" charset="0"/>
                        </a:rPr>
                        <a:t>Довгострокові активи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86733907"/>
                  </a:ext>
                </a:extLst>
              </a:tr>
              <a:tr h="370840">
                <a:tc>
                  <a:txBody>
                    <a:bodyPr/>
                    <a:lstStyle/>
                    <a:p>
                      <a:r>
                        <a:rPr lang="uk-UA" dirty="0">
                          <a:latin typeface="Times New Roman" panose="02020603050405020304" pitchFamily="18" charset="0"/>
                          <a:cs typeface="Times New Roman" panose="02020603050405020304" pitchFamily="18" charset="0"/>
                        </a:rPr>
                        <a:t>Основні засоби (1,000 + 400 + 20(2))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420</a:t>
                      </a: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65242844"/>
                  </a:ext>
                </a:extLst>
              </a:tr>
              <a:tr h="370840">
                <a:tc>
                  <a:txBody>
                    <a:bodyPr/>
                    <a:lstStyle/>
                    <a:p>
                      <a:r>
                        <a:rPr lang="uk-UA" dirty="0">
                          <a:latin typeface="Times New Roman" panose="02020603050405020304" pitchFamily="18" charset="0"/>
                          <a:cs typeface="Times New Roman" panose="02020603050405020304" pitchFamily="18" charset="0"/>
                        </a:rPr>
                        <a:t>Ділова репутація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42363152"/>
                  </a:ext>
                </a:extLst>
              </a:tr>
              <a:tr h="370840">
                <a:tc>
                  <a:txBody>
                    <a:bodyPr/>
                    <a:lstStyle/>
                    <a:p>
                      <a:r>
                        <a:rPr lang="uk-UA" dirty="0">
                          <a:latin typeface="Times New Roman" panose="02020603050405020304" pitchFamily="18" charset="0"/>
                          <a:cs typeface="Times New Roman" panose="02020603050405020304" pitchFamily="18" charset="0"/>
                        </a:rPr>
                        <a:t>Короткострокові активи (300 + 600 – 6(6) –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891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5431576"/>
                  </a:ext>
                </a:extLst>
              </a:tr>
              <a:tr h="37084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2,491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32453742"/>
                  </a:ext>
                </a:extLst>
              </a:tr>
              <a:tr h="370840">
                <a:tc>
                  <a:txBody>
                    <a:bodyPr/>
                    <a:lstStyle/>
                    <a:p>
                      <a:r>
                        <a:rPr lang="uk-UA" dirty="0">
                          <a:latin typeface="Times New Roman" panose="02020603050405020304" pitchFamily="18" charset="0"/>
                          <a:cs typeface="Times New Roman" panose="02020603050405020304" pitchFamily="18" charset="0"/>
                        </a:rPr>
                        <a:t>Власний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38804055"/>
                  </a:ext>
                </a:extLst>
              </a:tr>
              <a:tr h="370840">
                <a:tc>
                  <a:txBody>
                    <a:bodyPr/>
                    <a:lstStyle/>
                    <a:p>
                      <a:r>
                        <a:rPr lang="uk-UA" dirty="0">
                          <a:latin typeface="Times New Roman" panose="02020603050405020304" pitchFamily="18" charset="0"/>
                          <a:cs typeface="Times New Roman" panose="02020603050405020304" pitchFamily="18" charset="0"/>
                        </a:rPr>
                        <a:t>Акціонерний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83726143"/>
                  </a:ext>
                </a:extLst>
              </a:tr>
              <a:tr h="370840">
                <a:tc>
                  <a:txBody>
                    <a:bodyPr/>
                    <a:lstStyle/>
                    <a:p>
                      <a:r>
                        <a:rPr lang="uk-UA" dirty="0">
                          <a:latin typeface="Times New Roman" panose="02020603050405020304" pitchFamily="18" charset="0"/>
                          <a:cs typeface="Times New Roman" panose="02020603050405020304" pitchFamily="18" charset="0"/>
                        </a:rPr>
                        <a:t>Нерозподілений прибуток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1,497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18691495"/>
                  </a:ext>
                </a:extLst>
              </a:tr>
              <a:tr h="370840">
                <a:tc>
                  <a:txBody>
                    <a:bodyPr/>
                    <a:lstStyle/>
                    <a:p>
                      <a:r>
                        <a:rPr lang="uk-UA" dirty="0">
                          <a:latin typeface="Times New Roman" panose="02020603050405020304" pitchFamily="18" charset="0"/>
                          <a:cs typeface="Times New Roman" panose="02020603050405020304" pitchFamily="18" charset="0"/>
                        </a:rPr>
                        <a:t>Частка неконтролюючих акціонерів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67356435"/>
                  </a:ext>
                </a:extLst>
              </a:tr>
              <a:tr h="370840">
                <a:tc>
                  <a:txBody>
                    <a:bodyPr/>
                    <a:lstStyle/>
                    <a:p>
                      <a:r>
                        <a:rPr lang="uk-UA" dirty="0">
                          <a:latin typeface="Times New Roman" panose="02020603050405020304" pitchFamily="18" charset="0"/>
                          <a:cs typeface="Times New Roman" panose="02020603050405020304" pitchFamily="18" charset="0"/>
                        </a:rPr>
                        <a:t>Довгострокові </a:t>
                      </a:r>
                      <a:r>
                        <a:rPr lang="uk-UA" dirty="0" err="1">
                          <a:latin typeface="Times New Roman" panose="02020603050405020304" pitchFamily="18" charset="0"/>
                          <a:cs typeface="Times New Roman" panose="02020603050405020304" pitchFamily="18" charset="0"/>
                        </a:rPr>
                        <a:t>обов</a:t>
                      </a:r>
                      <a:r>
                        <a:rPr lang="en-US"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язки</a:t>
                      </a:r>
                      <a:r>
                        <a:rPr lang="uk-UA" dirty="0">
                          <a:latin typeface="Times New Roman" panose="02020603050405020304" pitchFamily="18" charset="0"/>
                          <a:cs typeface="Times New Roman" panose="02020603050405020304" pitchFamily="18" charset="0"/>
                        </a:rPr>
                        <a:t> (100 + 90)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23842165"/>
                  </a:ext>
                </a:extLst>
              </a:tr>
              <a:tr h="370840">
                <a:tc>
                  <a:txBody>
                    <a:bodyPr/>
                    <a:lstStyle/>
                    <a:p>
                      <a:r>
                        <a:rPr lang="uk-UA" dirty="0">
                          <a:latin typeface="Times New Roman" panose="02020603050405020304" pitchFamily="18" charset="0"/>
                          <a:cs typeface="Times New Roman" panose="02020603050405020304" pitchFamily="18" charset="0"/>
                        </a:rPr>
                        <a:t>Короткострокові </a:t>
                      </a:r>
                      <a:r>
                        <a:rPr lang="uk-UA" dirty="0" err="1">
                          <a:latin typeface="Times New Roman" panose="02020603050405020304" pitchFamily="18" charset="0"/>
                          <a:cs typeface="Times New Roman" panose="02020603050405020304" pitchFamily="18" charset="0"/>
                        </a:rPr>
                        <a:t>обов</a:t>
                      </a:r>
                      <a:r>
                        <a:rPr lang="en-US"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зки</a:t>
                      </a:r>
                      <a:r>
                        <a:rPr lang="uk-UA" dirty="0">
                          <a:latin typeface="Times New Roman" panose="02020603050405020304" pitchFamily="18" charset="0"/>
                          <a:cs typeface="Times New Roman" panose="02020603050405020304" pitchFamily="18" charset="0"/>
                        </a:rPr>
                        <a:t> (190 + 60 – 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26118055"/>
                  </a:ext>
                </a:extLst>
              </a:tr>
              <a:tr h="370840">
                <a:tc>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1" dirty="0">
                          <a:latin typeface="Times New Roman" panose="02020603050405020304" pitchFamily="18" charset="0"/>
                          <a:cs typeface="Times New Roman" panose="02020603050405020304" pitchFamily="18" charset="0"/>
                        </a:rPr>
                        <a:t>2,491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35112165"/>
                  </a:ext>
                </a:extLst>
              </a:tr>
            </a:tbl>
          </a:graphicData>
        </a:graphic>
      </p:graphicFrame>
    </p:spTree>
    <p:extLst>
      <p:ext uri="{BB962C8B-B14F-4D97-AF65-F5344CB8AC3E}">
        <p14:creationId xmlns:p14="http://schemas.microsoft.com/office/powerpoint/2010/main" val="4030510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36BF870-091C-4C12-AE81-421ABC524349}"/>
              </a:ext>
            </a:extLst>
          </p:cNvPr>
          <p:cNvSpPr txBox="1"/>
          <p:nvPr/>
        </p:nvSpPr>
        <p:spPr>
          <a:xfrm>
            <a:off x="206062" y="-10387"/>
            <a:ext cx="8435661" cy="584775"/>
          </a:xfrm>
          <a:prstGeom prst="rect">
            <a:avLst/>
          </a:prstGeom>
          <a:noFill/>
        </p:spPr>
        <p:txBody>
          <a:bodyPr wrap="square" rtlCol="0">
            <a:spAutoFit/>
          </a:bodyPr>
          <a:lstStyle/>
          <a:p>
            <a:r>
              <a:rPr lang="uk-UA" sz="16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endParaRPr lang="en-US" sz="1600" b="1" dirty="0">
              <a:solidFill>
                <a:schemeClr val="accent4">
                  <a:lumMod val="75000"/>
                </a:schemeClr>
              </a:solidFill>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b)</a:t>
            </a:r>
            <a:r>
              <a:rPr lang="uk-UA" sz="1600" dirty="0">
                <a:latin typeface="Times New Roman" panose="02020603050405020304" pitchFamily="18" charset="0"/>
                <a:cs typeface="Times New Roman" panose="02020603050405020304" pitchFamily="18" charset="0"/>
              </a:rPr>
              <a:t> Консолідований звіт про сукупний прибуток групи за період, що  закінчується 31.2.2019</a:t>
            </a:r>
          </a:p>
        </p:txBody>
      </p:sp>
      <p:graphicFrame>
        <p:nvGraphicFramePr>
          <p:cNvPr id="3" name="Таблиця 3">
            <a:extLst>
              <a:ext uri="{FF2B5EF4-FFF2-40B4-BE49-F238E27FC236}">
                <a16:creationId xmlns:a16="http://schemas.microsoft.com/office/drawing/2014/main" xmlns="" id="{A830BAFD-109A-49E2-930C-7D5D76FDB7A6}"/>
              </a:ext>
            </a:extLst>
          </p:cNvPr>
          <p:cNvGraphicFramePr>
            <a:graphicFrameLocks noGrp="1"/>
          </p:cNvGraphicFramePr>
          <p:nvPr>
            <p:extLst>
              <p:ext uri="{D42A27DB-BD31-4B8C-83A1-F6EECF244321}">
                <p14:modId xmlns:p14="http://schemas.microsoft.com/office/powerpoint/2010/main" val="1054621141"/>
              </p:ext>
            </p:extLst>
          </p:nvPr>
        </p:nvGraphicFramePr>
        <p:xfrm>
          <a:off x="193183" y="574388"/>
          <a:ext cx="8448541" cy="6217920"/>
        </p:xfrm>
        <a:graphic>
          <a:graphicData uri="http://schemas.openxmlformats.org/drawingml/2006/table">
            <a:tbl>
              <a:tblPr firstRow="1" bandRow="1">
                <a:tableStyleId>{5C22544A-7EE6-4342-B048-85BDC9FD1C3A}</a:tableStyleId>
              </a:tblPr>
              <a:tblGrid>
                <a:gridCol w="7083380">
                  <a:extLst>
                    <a:ext uri="{9D8B030D-6E8A-4147-A177-3AD203B41FA5}">
                      <a16:colId xmlns:a16="http://schemas.microsoft.com/office/drawing/2014/main" xmlns="" val="1004541659"/>
                    </a:ext>
                  </a:extLst>
                </a:gridCol>
                <a:gridCol w="1365161">
                  <a:extLst>
                    <a:ext uri="{9D8B030D-6E8A-4147-A177-3AD203B41FA5}">
                      <a16:colId xmlns:a16="http://schemas.microsoft.com/office/drawing/2014/main" xmlns="" val="261492949"/>
                    </a:ext>
                  </a:extLst>
                </a:gridCol>
              </a:tblGrid>
              <a:tr h="354093">
                <a:tc>
                  <a:txBody>
                    <a:bodyPr/>
                    <a:lstStyle/>
                    <a:p>
                      <a:endParaRPr lang="uk-U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a:t>
                      </a:r>
                      <a:r>
                        <a:rPr lang="pl-PL" b="0" dirty="0">
                          <a:solidFill>
                            <a:schemeClr val="tx1"/>
                          </a:solidFill>
                          <a:latin typeface="Times New Roman" panose="02020603050405020304" pitchFamily="18" charset="0"/>
                          <a:cs typeface="Times New Roman" panose="02020603050405020304" pitchFamily="18" charset="0"/>
                        </a:rPr>
                        <a:t>000</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78754649"/>
                  </a:ext>
                </a:extLst>
              </a:tr>
              <a:tr h="354093">
                <a:tc>
                  <a:txBody>
                    <a:bodyPr/>
                    <a:lstStyle/>
                    <a:p>
                      <a:r>
                        <a:rPr lang="uk-UA" dirty="0">
                          <a:latin typeface="Times New Roman" panose="02020603050405020304" pitchFamily="18" charset="0"/>
                          <a:cs typeface="Times New Roman" panose="02020603050405020304" pitchFamily="18" charset="0"/>
                        </a:rPr>
                        <a:t>Виручка (1000 + 260 – 40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34439191"/>
                  </a:ext>
                </a:extLst>
              </a:tr>
              <a:tr h="354093">
                <a:tc>
                  <a:txBody>
                    <a:bodyPr/>
                    <a:lstStyle/>
                    <a:p>
                      <a:r>
                        <a:rPr lang="uk-UA" dirty="0">
                          <a:latin typeface="Times New Roman" panose="02020603050405020304" pitchFamily="18" charset="0"/>
                          <a:cs typeface="Times New Roman" panose="02020603050405020304" pitchFamily="18" charset="0"/>
                        </a:rPr>
                        <a:t>Собівартість реалізації (750 + 80 – 40 (6) + 3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(793)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56138918"/>
                  </a:ext>
                </a:extLst>
              </a:tr>
              <a:tr h="354093">
                <a:tc>
                  <a:txBody>
                    <a:bodyPr/>
                    <a:lstStyle/>
                    <a:p>
                      <a:r>
                        <a:rPr lang="uk-UA" b="1" dirty="0">
                          <a:latin typeface="Times New Roman" panose="02020603050405020304" pitchFamily="18" charset="0"/>
                          <a:cs typeface="Times New Roman" panose="02020603050405020304" pitchFamily="18" charset="0"/>
                        </a:rPr>
                        <a:t>Валовий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b="1" dirty="0">
                          <a:latin typeface="Times New Roman" panose="02020603050405020304" pitchFamily="18" charset="0"/>
                          <a:cs typeface="Times New Roman" panose="02020603050405020304" pitchFamily="18" charset="0"/>
                        </a:rPr>
                        <a:t>427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15813366"/>
                  </a:ext>
                </a:extLst>
              </a:tr>
              <a:tr h="354093">
                <a:tc>
                  <a:txBody>
                    <a:bodyPr/>
                    <a:lstStyle/>
                    <a:p>
                      <a:r>
                        <a:rPr lang="uk-UA" dirty="0">
                          <a:latin typeface="Times New Roman" panose="02020603050405020304" pitchFamily="18" charset="0"/>
                          <a:cs typeface="Times New Roman" panose="02020603050405020304" pitchFamily="18" charset="0"/>
                        </a:rPr>
                        <a:t>Операційні витрати (60 + 35)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11383930"/>
                  </a:ext>
                </a:extLst>
              </a:tr>
              <a:tr h="354093">
                <a:tc>
                  <a:txBody>
                    <a:bodyPr/>
                    <a:lstStyle/>
                    <a:p>
                      <a:r>
                        <a:rPr lang="uk-UA" b="1" dirty="0">
                          <a:latin typeface="Times New Roman" panose="02020603050405020304" pitchFamily="18" charset="0"/>
                          <a:cs typeface="Times New Roman" panose="02020603050405020304" pitchFamily="18" charset="0"/>
                        </a:rPr>
                        <a:t>Операційний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b="1" dirty="0">
                          <a:latin typeface="Times New Roman" panose="02020603050405020304" pitchFamily="18" charset="0"/>
                          <a:cs typeface="Times New Roman" panose="02020603050405020304" pitchFamily="18" charset="0"/>
                        </a:rPr>
                        <a:t>332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26415847"/>
                  </a:ext>
                </a:extLst>
              </a:tr>
              <a:tr h="354093">
                <a:tc>
                  <a:txBody>
                    <a:bodyPr/>
                    <a:lstStyle/>
                    <a:p>
                      <a:r>
                        <a:rPr lang="uk-UA" dirty="0">
                          <a:latin typeface="Times New Roman" panose="02020603050405020304" pitchFamily="18" charset="0"/>
                          <a:cs typeface="Times New Roman" panose="02020603050405020304" pitchFamily="18" charset="0"/>
                        </a:rPr>
                        <a:t>Інвестиційний прибуток (24 – 14(7))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09089739"/>
                  </a:ext>
                </a:extLst>
              </a:tr>
              <a:tr h="354093">
                <a:tc>
                  <a:txBody>
                    <a:bodyPr/>
                    <a:lstStyle/>
                    <a:p>
                      <a:r>
                        <a:rPr lang="uk-UA" dirty="0">
                          <a:latin typeface="Times New Roman" panose="02020603050405020304" pitchFamily="18" charset="0"/>
                          <a:cs typeface="Times New Roman" panose="02020603050405020304" pitchFamily="18" charset="0"/>
                        </a:rPr>
                        <a:t>Фінансові витрати (25 + 15)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30128376"/>
                  </a:ext>
                </a:extLst>
              </a:tr>
              <a:tr h="354093">
                <a:tc>
                  <a:txBody>
                    <a:bodyPr/>
                    <a:lstStyle/>
                    <a:p>
                      <a:r>
                        <a:rPr lang="uk-UA" dirty="0">
                          <a:latin typeface="Times New Roman" panose="02020603050405020304" pitchFamily="18" charset="0"/>
                          <a:cs typeface="Times New Roman" panose="02020603050405020304" pitchFamily="18" charset="0"/>
                        </a:rPr>
                        <a:t>Прибуток до визнання витрат з податку на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302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0478937"/>
                  </a:ext>
                </a:extLst>
              </a:tr>
              <a:tr h="354093">
                <a:tc>
                  <a:txBody>
                    <a:bodyPr/>
                    <a:lstStyle/>
                    <a:p>
                      <a:r>
                        <a:rPr lang="uk-UA" dirty="0">
                          <a:latin typeface="Times New Roman" panose="02020603050405020304" pitchFamily="18" charset="0"/>
                          <a:cs typeface="Times New Roman" panose="02020603050405020304" pitchFamily="18" charset="0"/>
                        </a:rPr>
                        <a:t>Витрати по податку на прибуток (109 + 30)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(139)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41671135"/>
                  </a:ext>
                </a:extLst>
              </a:tr>
              <a:tr h="354093">
                <a:tc>
                  <a:txBody>
                    <a:bodyPr/>
                    <a:lstStyle/>
                    <a:p>
                      <a:r>
                        <a:rPr lang="uk-UA" b="1" dirty="0">
                          <a:latin typeface="Times New Roman" panose="02020603050405020304" pitchFamily="18" charset="0"/>
                          <a:cs typeface="Times New Roman" panose="02020603050405020304" pitchFamily="18" charset="0"/>
                        </a:rPr>
                        <a:t>Прибуток за період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b="1" dirty="0">
                          <a:latin typeface="Times New Roman" panose="02020603050405020304" pitchFamily="18" charset="0"/>
                          <a:cs typeface="Times New Roman" panose="02020603050405020304" pitchFamily="18" charset="0"/>
                        </a:rPr>
                        <a:t>163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47479043"/>
                  </a:ext>
                </a:extLst>
              </a:tr>
              <a:tr h="354093">
                <a:tc>
                  <a:txBody>
                    <a:bodyPr/>
                    <a:lstStyle/>
                    <a:p>
                      <a:r>
                        <a:rPr lang="uk-UA" b="0" i="1" dirty="0">
                          <a:latin typeface="Times New Roman" panose="02020603050405020304" pitchFamily="18" charset="0"/>
                          <a:cs typeface="Times New Roman" panose="02020603050405020304" pitchFamily="18" charset="0"/>
                        </a:rPr>
                        <a:t>що припадає на неконтролюючих акціонерів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38973699"/>
                  </a:ext>
                </a:extLst>
              </a:tr>
              <a:tr h="354093">
                <a:tc>
                  <a:txBody>
                    <a:bodyPr/>
                    <a:lstStyle/>
                    <a:p>
                      <a:r>
                        <a:rPr lang="uk-UA" b="0" i="1" dirty="0">
                          <a:latin typeface="Times New Roman" panose="02020603050405020304" pitchFamily="18" charset="0"/>
                          <a:cs typeface="Times New Roman" panose="02020603050405020304" pitchFamily="18" charset="0"/>
                        </a:rPr>
                        <a:t>що припадає на акціонерів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15972127"/>
                  </a:ext>
                </a:extLst>
              </a:tr>
              <a:tr h="354093">
                <a:tc>
                  <a:txBody>
                    <a:bodyPr/>
                    <a:lstStyle/>
                    <a:p>
                      <a:r>
                        <a:rPr lang="uk-UA" b="1" dirty="0">
                          <a:latin typeface="Times New Roman" panose="02020603050405020304" pitchFamily="18" charset="0"/>
                          <a:cs typeface="Times New Roman" panose="02020603050405020304" pitchFamily="18" charset="0"/>
                        </a:rPr>
                        <a:t>Інший 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b="1" dirty="0">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51817457"/>
                  </a:ext>
                </a:extLst>
              </a:tr>
              <a:tr h="354093">
                <a:tc>
                  <a:txBody>
                    <a:bodyPr/>
                    <a:lstStyle/>
                    <a:p>
                      <a:r>
                        <a:rPr lang="uk-UA" b="1" dirty="0">
                          <a:latin typeface="Times New Roman" panose="02020603050405020304" pitchFamily="18" charset="0"/>
                          <a:cs typeface="Times New Roman" panose="02020603050405020304" pitchFamily="18" charset="0"/>
                        </a:rPr>
                        <a:t>Всього 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b="1" dirty="0">
                          <a:latin typeface="Times New Roman" panose="02020603050405020304" pitchFamily="18" charset="0"/>
                          <a:cs typeface="Times New Roman" panose="02020603050405020304" pitchFamily="18" charset="0"/>
                        </a:rPr>
                        <a:t>173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62895831"/>
                  </a:ext>
                </a:extLst>
              </a:tr>
              <a:tr h="354093">
                <a:tc>
                  <a:txBody>
                    <a:bodyPr/>
                    <a:lstStyle/>
                    <a:p>
                      <a:r>
                        <a:rPr lang="uk-UA" b="0" i="1" dirty="0">
                          <a:latin typeface="Times New Roman" panose="02020603050405020304" pitchFamily="18" charset="0"/>
                          <a:cs typeface="Times New Roman" panose="02020603050405020304" pitchFamily="18" charset="0"/>
                        </a:rPr>
                        <a:t>що припадає на неконтролюючих акціонерів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01450494"/>
                  </a:ext>
                </a:extLst>
              </a:tr>
              <a:tr h="354093">
                <a:tc>
                  <a:txBody>
                    <a:bodyPr/>
                    <a:lstStyle/>
                    <a:p>
                      <a:r>
                        <a:rPr lang="uk-UA" b="0" i="1" dirty="0">
                          <a:latin typeface="Times New Roman" panose="02020603050405020304" pitchFamily="18" charset="0"/>
                          <a:cs typeface="Times New Roman" panose="02020603050405020304" pitchFamily="18" charset="0"/>
                        </a:rPr>
                        <a:t>що припадає на акціонерів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uk-UA" dirty="0">
                          <a:latin typeface="Times New Roman" panose="02020603050405020304" pitchFamily="18" charset="0"/>
                          <a:cs typeface="Times New Roman" panose="02020603050405020304" pitchFamily="18" charset="0"/>
                        </a:rPr>
                        <a:t>143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31459009"/>
                  </a:ext>
                </a:extLst>
              </a:tr>
            </a:tbl>
          </a:graphicData>
        </a:graphic>
      </p:graphicFrame>
    </p:spTree>
    <p:extLst>
      <p:ext uri="{BB962C8B-B14F-4D97-AF65-F5344CB8AC3E}">
        <p14:creationId xmlns:p14="http://schemas.microsoft.com/office/powerpoint/2010/main" val="1394473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350158A-0511-4F7B-B144-9089CD154019}"/>
              </a:ext>
            </a:extLst>
          </p:cNvPr>
          <p:cNvSpPr txBox="1"/>
          <p:nvPr/>
        </p:nvSpPr>
        <p:spPr>
          <a:xfrm>
            <a:off x="682580" y="502276"/>
            <a:ext cx="7070502" cy="1292662"/>
          </a:xfrm>
          <a:prstGeom prst="rect">
            <a:avLst/>
          </a:prstGeom>
          <a:noFill/>
        </p:spPr>
        <p:txBody>
          <a:bodyPr wrap="square" rtlCol="0">
            <a:spAutoFit/>
          </a:bodyPr>
          <a:lstStyle/>
          <a:p>
            <a:r>
              <a:rPr lang="uk-UA" sz="24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a:p>
            <a:endParaRPr lang="uk-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Консолідуючий звіт групи про зміни в капіталі за період, що завершується 31.12.2019</a:t>
            </a:r>
          </a:p>
        </p:txBody>
      </p:sp>
      <p:graphicFrame>
        <p:nvGraphicFramePr>
          <p:cNvPr id="3" name="Таблиця 3">
            <a:extLst>
              <a:ext uri="{FF2B5EF4-FFF2-40B4-BE49-F238E27FC236}">
                <a16:creationId xmlns:a16="http://schemas.microsoft.com/office/drawing/2014/main" xmlns="" id="{2E40F4D4-8DF5-4675-924C-EABC6A48780F}"/>
              </a:ext>
            </a:extLst>
          </p:cNvPr>
          <p:cNvGraphicFramePr>
            <a:graphicFrameLocks noGrp="1"/>
          </p:cNvGraphicFramePr>
          <p:nvPr>
            <p:extLst>
              <p:ext uri="{D42A27DB-BD31-4B8C-83A1-F6EECF244321}">
                <p14:modId xmlns:p14="http://schemas.microsoft.com/office/powerpoint/2010/main" val="1759606037"/>
              </p:ext>
            </p:extLst>
          </p:nvPr>
        </p:nvGraphicFramePr>
        <p:xfrm>
          <a:off x="682580" y="1966139"/>
          <a:ext cx="7405352" cy="2976880"/>
        </p:xfrm>
        <a:graphic>
          <a:graphicData uri="http://schemas.openxmlformats.org/drawingml/2006/table">
            <a:tbl>
              <a:tblPr firstRow="1" bandRow="1">
                <a:tableStyleId>{5C22544A-7EE6-4342-B048-85BDC9FD1C3A}</a:tableStyleId>
              </a:tblPr>
              <a:tblGrid>
                <a:gridCol w="4237150">
                  <a:extLst>
                    <a:ext uri="{9D8B030D-6E8A-4147-A177-3AD203B41FA5}">
                      <a16:colId xmlns:a16="http://schemas.microsoft.com/office/drawing/2014/main" xmlns="" val="1759760094"/>
                    </a:ext>
                  </a:extLst>
                </a:gridCol>
                <a:gridCol w="1519707">
                  <a:extLst>
                    <a:ext uri="{9D8B030D-6E8A-4147-A177-3AD203B41FA5}">
                      <a16:colId xmlns:a16="http://schemas.microsoft.com/office/drawing/2014/main" xmlns="" val="409912891"/>
                    </a:ext>
                  </a:extLst>
                </a:gridCol>
                <a:gridCol w="1648495">
                  <a:extLst>
                    <a:ext uri="{9D8B030D-6E8A-4147-A177-3AD203B41FA5}">
                      <a16:colId xmlns:a16="http://schemas.microsoft.com/office/drawing/2014/main" xmlns="" val="2472910577"/>
                    </a:ext>
                  </a:extLst>
                </a:gridCol>
              </a:tblGrid>
              <a:tr h="37084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Акціонери МК </a:t>
                      </a:r>
                      <a:r>
                        <a:rPr lang="en-US" b="0" dirty="0">
                          <a:solidFill>
                            <a:schemeClr val="tx1"/>
                          </a:solidFill>
                          <a:latin typeface="Times New Roman" panose="02020603050405020304" pitchFamily="18" charset="0"/>
                          <a:cs typeface="Times New Roman" panose="02020603050405020304" pitchFamily="18" charset="0"/>
                        </a:rPr>
                        <a:t>$000</a:t>
                      </a: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1600" b="0" dirty="0">
                          <a:solidFill>
                            <a:schemeClr val="tx1"/>
                          </a:solidFill>
                          <a:latin typeface="Times New Roman" panose="02020603050405020304" pitchFamily="18" charset="0"/>
                          <a:cs typeface="Times New Roman" panose="02020603050405020304" pitchFamily="18" charset="0"/>
                        </a:rPr>
                        <a:t>Неконтролюючі акціонери</a:t>
                      </a:r>
                    </a:p>
                    <a:p>
                      <a:pPr algn="ctr"/>
                      <a:r>
                        <a:rPr lang="en-US" b="0" dirty="0">
                          <a:solidFill>
                            <a:schemeClr val="tx1"/>
                          </a:solidFill>
                          <a:latin typeface="Times New Roman" panose="02020603050405020304" pitchFamily="18" charset="0"/>
                          <a:cs typeface="Times New Roman" panose="02020603050405020304" pitchFamily="18" charset="0"/>
                        </a:rPr>
                        <a:t>$</a:t>
                      </a:r>
                      <a:r>
                        <a:rPr lang="uk-UA" b="0" dirty="0">
                          <a:solidFill>
                            <a:schemeClr val="tx1"/>
                          </a:solidFill>
                          <a:latin typeface="Times New Roman" panose="02020603050405020304" pitchFamily="18" charset="0"/>
                          <a:cs typeface="Times New Roman" panose="02020603050405020304" pitchFamily="18" charset="0"/>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67669615"/>
                  </a:ext>
                </a:extLst>
              </a:tr>
              <a:tr h="370840">
                <a:tc>
                  <a:txBody>
                    <a:bodyPr/>
                    <a:lstStyle/>
                    <a:p>
                      <a:r>
                        <a:rPr lang="uk-UA" dirty="0">
                          <a:latin typeface="Times New Roman" panose="02020603050405020304" pitchFamily="18" charset="0"/>
                          <a:cs typeface="Times New Roman" panose="02020603050405020304" pitchFamily="18" charset="0"/>
                        </a:rPr>
                        <a:t>Капітал на початок періоду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1,654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286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37414770"/>
                  </a:ext>
                </a:extLst>
              </a:tr>
              <a:tr h="370840">
                <a:tc>
                  <a:txBody>
                    <a:bodyPr/>
                    <a:lstStyle/>
                    <a:p>
                      <a:r>
                        <a:rPr lang="uk-UA" dirty="0">
                          <a:latin typeface="Times New Roman" panose="02020603050405020304" pitchFamily="18" charset="0"/>
                          <a:cs typeface="Times New Roman" panose="02020603050405020304" pitchFamily="18" charset="0"/>
                        </a:rPr>
                        <a:t>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2851576"/>
                  </a:ext>
                </a:extLst>
              </a:tr>
              <a:tr h="370840">
                <a:tc>
                  <a:txBody>
                    <a:bodyPr/>
                    <a:lstStyle/>
                    <a:p>
                      <a:r>
                        <a:rPr lang="uk-UA" dirty="0">
                          <a:latin typeface="Times New Roman" panose="02020603050405020304" pitchFamily="18" charset="0"/>
                          <a:cs typeface="Times New Roman" panose="02020603050405020304" pitchFamily="18" charset="0"/>
                        </a:rPr>
                        <a:t>Дивіденди  оголошені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53327020"/>
                  </a:ext>
                </a:extLst>
              </a:tr>
              <a:tr h="370840">
                <a:tc>
                  <a:txBody>
                    <a:bodyPr/>
                    <a:lstStyle/>
                    <a:p>
                      <a:r>
                        <a:rPr lang="uk-UA" dirty="0">
                          <a:latin typeface="Times New Roman" panose="02020603050405020304" pitchFamily="18" charset="0"/>
                          <a:cs typeface="Times New Roman" panose="02020603050405020304" pitchFamily="18" charset="0"/>
                        </a:rPr>
                        <a:t>Доля НКА х дивіденди, оголошені ДК (20 * 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42404044"/>
                  </a:ext>
                </a:extLst>
              </a:tr>
              <a:tr h="370840">
                <a:tc>
                  <a:txBody>
                    <a:bodyPr/>
                    <a:lstStyle/>
                    <a:p>
                      <a:r>
                        <a:rPr lang="uk-UA" dirty="0">
                          <a:latin typeface="Times New Roman" panose="02020603050405020304" pitchFamily="18" charset="0"/>
                          <a:cs typeface="Times New Roman" panose="02020603050405020304" pitchFamily="18" charset="0"/>
                        </a:rPr>
                        <a:t>Капітал на кінець періоду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1,747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48865675"/>
                  </a:ext>
                </a:extLst>
              </a:tr>
            </a:tbl>
          </a:graphicData>
        </a:graphic>
      </p:graphicFrame>
    </p:spTree>
    <p:extLst>
      <p:ext uri="{BB962C8B-B14F-4D97-AF65-F5344CB8AC3E}">
        <p14:creationId xmlns:p14="http://schemas.microsoft.com/office/powerpoint/2010/main" val="3027165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AD49824C-BE99-4C69-94EA-FA7FB93729BD}"/>
              </a:ext>
            </a:extLst>
          </p:cNvPr>
          <p:cNvSpPr>
            <a:spLocks noChangeArrowheads="1"/>
          </p:cNvSpPr>
          <p:nvPr/>
        </p:nvSpPr>
        <p:spPr bwMode="auto">
          <a:xfrm>
            <a:off x="231820" y="563428"/>
            <a:ext cx="8064452" cy="255006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Ілюстрація 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1) Підтвердження контролю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1. наявність повноважень щодо об'єкта інвестицій; </a:t>
            </a:r>
          </a:p>
          <a:p>
            <a:pPr marR="0" lvl="0" algn="l" defTabSz="914400" rtl="0" eaLnBrk="0" fontAlgn="base" latinLnBrk="0" hangingPunct="0">
              <a:lnSpc>
                <a:spcPct val="100000"/>
              </a:lnSpc>
              <a:spcBef>
                <a:spcPct val="0"/>
              </a:spcBef>
              <a:spcAft>
                <a:spcPct val="0"/>
              </a:spcAft>
              <a:buClrTx/>
              <a:buSzTx/>
              <a:tabLst/>
            </a:pPr>
            <a:r>
              <a:rPr lang="uk-UA" altLang="uk-UA" sz="2000" dirty="0">
                <a:solidFill>
                  <a:srgbClr val="202124"/>
                </a:solidFill>
                <a:latin typeface="Times New Roman" panose="02020603050405020304" pitchFamily="18" charset="0"/>
                <a:cs typeface="Times New Roman" panose="02020603050405020304" pitchFamily="18" charset="0"/>
              </a:rPr>
              <a:t>2. </a:t>
            </a: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наявність можливості зміни віддачі інвестицій; </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3. можливість використання своїх повноважень щодо об'єкта інвестицій з</a:t>
            </a:r>
          </a:p>
          <a:p>
            <a:pPr marR="0" lvl="0" algn="l" defTabSz="914400" rtl="0" eaLnBrk="0" fontAlgn="base" latinLnBrk="0" hangingPunct="0">
              <a:lnSpc>
                <a:spcPct val="100000"/>
              </a:lnSpc>
              <a:spcBef>
                <a:spcPct val="0"/>
              </a:spcBef>
              <a:spcAft>
                <a:spcPct val="0"/>
              </a:spcAft>
              <a:buClrTx/>
              <a:buSzTx/>
              <a:tabLst/>
            </a:pPr>
            <a:r>
              <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метою впливу на змінну віддачу від інвестицій.</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7696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06889545-8AF0-4FF9-BC5B-9C8E83C93FE5}"/>
              </a:ext>
            </a:extLst>
          </p:cNvPr>
          <p:cNvSpPr>
            <a:spLocks noChangeArrowheads="1"/>
          </p:cNvSpPr>
          <p:nvPr/>
        </p:nvSpPr>
        <p:spPr bwMode="auto">
          <a:xfrm>
            <a:off x="540497" y="515423"/>
            <a:ext cx="8453377" cy="401200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Визначення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21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Консолідована фінансова звітність – це фінансова звітність групи, в якій активи, зобов'язання, капітал, доходи, витрати та грошові потоки материнської компанії та її дочірніх компаній представлені як фінансова звітність єдиної компанії.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Окрема фінансова звітність – це звітність, що подається материнською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компанією або компанією-інвестором, що здійснює спільний контроль або надає істотний вплив на об'єкт інвестицій, в якому облік інвестицій </a:t>
            </a:r>
            <a:r>
              <a:rPr kumimoji="0" lang="uk-UA" altLang="uk-UA" sz="21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ведеться</a:t>
            </a:r>
            <a:r>
              <a:rPr kumimoji="0" lang="en-US" altLang="uk-UA" sz="21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 </a:t>
            </a:r>
            <a:r>
              <a:rPr kumimoji="0" lang="uk-UA" altLang="uk-UA" sz="21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за </a:t>
            </a: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методом собівартості або відповідно до МСФЗ (IFRS) 9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«Фінансові інструменти».</a:t>
            </a:r>
            <a:r>
              <a:rPr kumimoji="0" lang="uk-UA" altLang="uk-UA" sz="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uk-UA" altLang="uk-UA"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441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90EBBBB-1C85-46B0-8135-6350820E8649}"/>
              </a:ext>
            </a:extLst>
          </p:cNvPr>
          <p:cNvSpPr txBox="1"/>
          <p:nvPr/>
        </p:nvSpPr>
        <p:spPr>
          <a:xfrm>
            <a:off x="206062" y="425003"/>
            <a:ext cx="7624293" cy="954107"/>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a:p>
            <a:r>
              <a:rPr lang="uk-UA" sz="2800" b="1" dirty="0">
                <a:solidFill>
                  <a:schemeClr val="accent4">
                    <a:lumMod val="75000"/>
                  </a:schemeClr>
                </a:solidFill>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2) чисті активи компанії ДК</a:t>
            </a:r>
            <a:endParaRPr lang="uk-UA" sz="2800" dirty="0">
              <a:latin typeface="Times New Roman" panose="02020603050405020304" pitchFamily="18" charset="0"/>
              <a:cs typeface="Times New Roman" panose="02020603050405020304" pitchFamily="18" charset="0"/>
            </a:endParaRPr>
          </a:p>
        </p:txBody>
      </p:sp>
      <p:graphicFrame>
        <p:nvGraphicFramePr>
          <p:cNvPr id="3" name="Таблиця 3">
            <a:extLst>
              <a:ext uri="{FF2B5EF4-FFF2-40B4-BE49-F238E27FC236}">
                <a16:creationId xmlns:a16="http://schemas.microsoft.com/office/drawing/2014/main" xmlns="" id="{C24F8B35-BD80-430A-84BF-832FF065FD11}"/>
              </a:ext>
            </a:extLst>
          </p:cNvPr>
          <p:cNvGraphicFramePr>
            <a:graphicFrameLocks noGrp="1"/>
          </p:cNvGraphicFramePr>
          <p:nvPr>
            <p:extLst>
              <p:ext uri="{D42A27DB-BD31-4B8C-83A1-F6EECF244321}">
                <p14:modId xmlns:p14="http://schemas.microsoft.com/office/powerpoint/2010/main" val="1770110802"/>
              </p:ext>
            </p:extLst>
          </p:nvPr>
        </p:nvGraphicFramePr>
        <p:xfrm>
          <a:off x="283335" y="1899276"/>
          <a:ext cx="8384147" cy="3042920"/>
        </p:xfrm>
        <a:graphic>
          <a:graphicData uri="http://schemas.openxmlformats.org/drawingml/2006/table">
            <a:tbl>
              <a:tblPr firstRow="1" bandRow="1">
                <a:tableStyleId>{5C22544A-7EE6-4342-B048-85BDC9FD1C3A}</a:tableStyleId>
              </a:tblPr>
              <a:tblGrid>
                <a:gridCol w="3618964">
                  <a:extLst>
                    <a:ext uri="{9D8B030D-6E8A-4147-A177-3AD203B41FA5}">
                      <a16:colId xmlns:a16="http://schemas.microsoft.com/office/drawing/2014/main" xmlns="" val="181048539"/>
                    </a:ext>
                  </a:extLst>
                </a:gridCol>
                <a:gridCol w="1648495">
                  <a:extLst>
                    <a:ext uri="{9D8B030D-6E8A-4147-A177-3AD203B41FA5}">
                      <a16:colId xmlns:a16="http://schemas.microsoft.com/office/drawing/2014/main" xmlns="" val="2139384109"/>
                    </a:ext>
                  </a:extLst>
                </a:gridCol>
                <a:gridCol w="1455313">
                  <a:extLst>
                    <a:ext uri="{9D8B030D-6E8A-4147-A177-3AD203B41FA5}">
                      <a16:colId xmlns:a16="http://schemas.microsoft.com/office/drawing/2014/main" xmlns="" val="1565393327"/>
                    </a:ext>
                  </a:extLst>
                </a:gridCol>
                <a:gridCol w="1661375">
                  <a:extLst>
                    <a:ext uri="{9D8B030D-6E8A-4147-A177-3AD203B41FA5}">
                      <a16:colId xmlns:a16="http://schemas.microsoft.com/office/drawing/2014/main" xmlns="" val="2940186352"/>
                    </a:ext>
                  </a:extLst>
                </a:gridCol>
              </a:tblGrid>
              <a:tr h="370840">
                <a:tc>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Дата придбання</a:t>
                      </a:r>
                    </a:p>
                    <a:p>
                      <a:pPr algn="ctr"/>
                      <a:r>
                        <a:rPr lang="uk-UA" b="0" dirty="0">
                          <a:solidFill>
                            <a:schemeClr val="tx1"/>
                          </a:solidFill>
                          <a:latin typeface="Times New Roman" panose="02020603050405020304" pitchFamily="18" charset="0"/>
                          <a:cs typeface="Times New Roman" panose="02020603050405020304" pitchFamily="18" charset="0"/>
                        </a:rPr>
                        <a:t>01.01.2017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Початок звітного періоду 01.01.2019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Закінчення звітного періоду 31.12.2019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62390929"/>
                  </a:ext>
                </a:extLst>
              </a:tr>
              <a:tr h="370840">
                <a:tc>
                  <a:txBody>
                    <a:bodyPr/>
                    <a:lstStyle/>
                    <a:p>
                      <a:r>
                        <a:rPr lang="uk-UA" dirty="0"/>
                        <a:t>Акціонерний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85527920"/>
                  </a:ext>
                </a:extLst>
              </a:tr>
              <a:tr h="370840">
                <a:tc>
                  <a:txBody>
                    <a:bodyPr/>
                    <a:lstStyle/>
                    <a:p>
                      <a:r>
                        <a:rPr lang="uk-UA" dirty="0"/>
                        <a:t>Нерозподілений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84427536"/>
                  </a:ext>
                </a:extLst>
              </a:tr>
              <a:tr h="370840">
                <a:tc>
                  <a:txBody>
                    <a:bodyPr/>
                    <a:lstStyle/>
                    <a:p>
                      <a:r>
                        <a:rPr lang="uk-UA" dirty="0"/>
                        <a:t>Власний капітал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770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62916433"/>
                  </a:ext>
                </a:extLst>
              </a:tr>
              <a:tr h="370840">
                <a:tc>
                  <a:txBody>
                    <a:bodyPr/>
                    <a:lstStyle/>
                    <a:p>
                      <a:r>
                        <a:rPr lang="uk-UA" dirty="0"/>
                        <a:t>Земельна ділянка (120 - 100)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7760965"/>
                  </a:ext>
                </a:extLst>
              </a:tr>
              <a:tr h="370840">
                <a:tc>
                  <a:txBody>
                    <a:bodyPr/>
                    <a:lstStyle/>
                    <a:p>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670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870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69000487"/>
                  </a:ext>
                </a:extLst>
              </a:tr>
            </a:tbl>
          </a:graphicData>
        </a:graphic>
      </p:graphicFrame>
      <mc:AlternateContent xmlns:mc="http://schemas.openxmlformats.org/markup-compatibility/2006" xmlns:p14="http://schemas.microsoft.com/office/powerpoint/2010/main">
        <mc:Choice Requires="p14">
          <p:contentPart p14:bwMode="auto" r:id="rId2">
            <p14:nvContentPartPr>
              <p14:cNvPr id="4" name="Рукописні дані 3">
                <a:extLst>
                  <a:ext uri="{FF2B5EF4-FFF2-40B4-BE49-F238E27FC236}">
                    <a16:creationId xmlns:a16="http://schemas.microsoft.com/office/drawing/2014/main" xmlns="" id="{0F887AAA-E43D-4006-891E-453F612893D4}"/>
                  </a:ext>
                </a:extLst>
              </p14:cNvPr>
              <p14:cNvContentPartPr/>
              <p14:nvPr/>
            </p14:nvContentPartPr>
            <p14:xfrm>
              <a:off x="4906628" y="5261131"/>
              <a:ext cx="1156680" cy="360"/>
            </p14:xfrm>
          </p:contentPart>
        </mc:Choice>
        <mc:Fallback xmlns="">
          <p:pic>
            <p:nvPicPr>
              <p:cNvPr id="4" name="Рукописні дані 3">
                <a:extLst>
                  <a:ext uri="{FF2B5EF4-FFF2-40B4-BE49-F238E27FC236}">
                    <a16:creationId xmlns:a16="http://schemas.microsoft.com/office/drawing/2014/main" id="{0F887AAA-E43D-4006-891E-453F612893D4}"/>
                  </a:ext>
                </a:extLst>
              </p:cNvPr>
              <p:cNvPicPr/>
              <p:nvPr/>
            </p:nvPicPr>
            <p:blipFill>
              <a:blip r:embed="rId3"/>
              <a:stretch>
                <a:fillRect/>
              </a:stretch>
            </p:blipFill>
            <p:spPr>
              <a:xfrm>
                <a:off x="4897628" y="5252491"/>
                <a:ext cx="11743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Рукописні дані 6">
                <a:extLst>
                  <a:ext uri="{FF2B5EF4-FFF2-40B4-BE49-F238E27FC236}">
                    <a16:creationId xmlns:a16="http://schemas.microsoft.com/office/drawing/2014/main" xmlns="" id="{04FE3CF8-A158-4A4F-BD2B-4952509C22D8}"/>
                  </a:ext>
                </a:extLst>
              </p14:cNvPr>
              <p14:cNvContentPartPr/>
              <p14:nvPr/>
            </p14:nvContentPartPr>
            <p14:xfrm>
              <a:off x="4887548" y="4959451"/>
              <a:ext cx="360" cy="282600"/>
            </p14:xfrm>
          </p:contentPart>
        </mc:Choice>
        <mc:Fallback xmlns="">
          <p:pic>
            <p:nvPicPr>
              <p:cNvPr id="7" name="Рукописні дані 6">
                <a:extLst>
                  <a:ext uri="{FF2B5EF4-FFF2-40B4-BE49-F238E27FC236}">
                    <a16:creationId xmlns:a16="http://schemas.microsoft.com/office/drawing/2014/main" id="{04FE3CF8-A158-4A4F-BD2B-4952509C22D8}"/>
                  </a:ext>
                </a:extLst>
              </p:cNvPr>
              <p:cNvPicPr/>
              <p:nvPr/>
            </p:nvPicPr>
            <p:blipFill>
              <a:blip r:embed="rId5"/>
              <a:stretch>
                <a:fillRect/>
              </a:stretch>
            </p:blipFill>
            <p:spPr>
              <a:xfrm>
                <a:off x="4878908" y="4950451"/>
                <a:ext cx="18000" cy="300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Рукописні дані 7">
                <a:extLst>
                  <a:ext uri="{FF2B5EF4-FFF2-40B4-BE49-F238E27FC236}">
                    <a16:creationId xmlns:a16="http://schemas.microsoft.com/office/drawing/2014/main" xmlns="" id="{71D69689-E389-4845-8C76-6C8F26D68782}"/>
                  </a:ext>
                </a:extLst>
              </p14:cNvPr>
              <p14:cNvContentPartPr/>
              <p14:nvPr/>
            </p14:nvContentPartPr>
            <p14:xfrm>
              <a:off x="6080228" y="4920931"/>
              <a:ext cx="360" cy="346680"/>
            </p14:xfrm>
          </p:contentPart>
        </mc:Choice>
        <mc:Fallback xmlns="">
          <p:pic>
            <p:nvPicPr>
              <p:cNvPr id="8" name="Рукописні дані 7">
                <a:extLst>
                  <a:ext uri="{FF2B5EF4-FFF2-40B4-BE49-F238E27FC236}">
                    <a16:creationId xmlns:a16="http://schemas.microsoft.com/office/drawing/2014/main" id="{71D69689-E389-4845-8C76-6C8F26D68782}"/>
                  </a:ext>
                </a:extLst>
              </p:cNvPr>
              <p:cNvPicPr/>
              <p:nvPr/>
            </p:nvPicPr>
            <p:blipFill>
              <a:blip r:embed="rId7"/>
              <a:stretch>
                <a:fillRect/>
              </a:stretch>
            </p:blipFill>
            <p:spPr>
              <a:xfrm>
                <a:off x="6071228" y="4911931"/>
                <a:ext cx="18000" cy="364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Рукописні дані 8">
                <a:extLst>
                  <a:ext uri="{FF2B5EF4-FFF2-40B4-BE49-F238E27FC236}">
                    <a16:creationId xmlns:a16="http://schemas.microsoft.com/office/drawing/2014/main" xmlns="" id="{85DB179B-F24B-4DB8-8CF5-84CC5B9515D0}"/>
                  </a:ext>
                </a:extLst>
              </p14:cNvPr>
              <p14:cNvContentPartPr/>
              <p14:nvPr/>
            </p14:nvContentPartPr>
            <p14:xfrm>
              <a:off x="5520428" y="5292451"/>
              <a:ext cx="360" cy="288000"/>
            </p14:xfrm>
          </p:contentPart>
        </mc:Choice>
        <mc:Fallback xmlns="">
          <p:pic>
            <p:nvPicPr>
              <p:cNvPr id="9" name="Рукописні дані 8">
                <a:extLst>
                  <a:ext uri="{FF2B5EF4-FFF2-40B4-BE49-F238E27FC236}">
                    <a16:creationId xmlns:a16="http://schemas.microsoft.com/office/drawing/2014/main" id="{85DB179B-F24B-4DB8-8CF5-84CC5B9515D0}"/>
                  </a:ext>
                </a:extLst>
              </p:cNvPr>
              <p:cNvPicPr/>
              <p:nvPr/>
            </p:nvPicPr>
            <p:blipFill>
              <a:blip r:embed="rId9"/>
              <a:stretch>
                <a:fillRect/>
              </a:stretch>
            </p:blipFill>
            <p:spPr>
              <a:xfrm>
                <a:off x="5511788" y="5283811"/>
                <a:ext cx="18000" cy="305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Рукописні дані 9">
                <a:extLst>
                  <a:ext uri="{FF2B5EF4-FFF2-40B4-BE49-F238E27FC236}">
                    <a16:creationId xmlns:a16="http://schemas.microsoft.com/office/drawing/2014/main" xmlns="" id="{5BA9712C-0FA7-4C59-9CF8-C5CB97BA448A}"/>
                  </a:ext>
                </a:extLst>
              </p14:cNvPr>
              <p14:cNvContentPartPr/>
              <p14:nvPr/>
            </p14:nvContentPartPr>
            <p14:xfrm>
              <a:off x="4751828" y="6204331"/>
              <a:ext cx="3282840" cy="360"/>
            </p14:xfrm>
          </p:contentPart>
        </mc:Choice>
        <mc:Fallback xmlns="">
          <p:pic>
            <p:nvPicPr>
              <p:cNvPr id="10" name="Рукописні дані 9">
                <a:extLst>
                  <a:ext uri="{FF2B5EF4-FFF2-40B4-BE49-F238E27FC236}">
                    <a16:creationId xmlns:a16="http://schemas.microsoft.com/office/drawing/2014/main" id="{5BA9712C-0FA7-4C59-9CF8-C5CB97BA448A}"/>
                  </a:ext>
                </a:extLst>
              </p:cNvPr>
              <p:cNvPicPr/>
              <p:nvPr/>
            </p:nvPicPr>
            <p:blipFill>
              <a:blip r:embed="rId11"/>
              <a:stretch>
                <a:fillRect/>
              </a:stretch>
            </p:blipFill>
            <p:spPr>
              <a:xfrm>
                <a:off x="4742828" y="6195331"/>
                <a:ext cx="33004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Рукописні дані 12">
                <a:extLst>
                  <a:ext uri="{FF2B5EF4-FFF2-40B4-BE49-F238E27FC236}">
                    <a16:creationId xmlns:a16="http://schemas.microsoft.com/office/drawing/2014/main" xmlns="" id="{85C5632C-550C-43D2-A23F-55E8B95E6A37}"/>
                  </a:ext>
                </a:extLst>
              </p14:cNvPr>
              <p14:cNvContentPartPr/>
              <p14:nvPr/>
            </p14:nvContentPartPr>
            <p14:xfrm>
              <a:off x="6535628" y="6233131"/>
              <a:ext cx="360" cy="288360"/>
            </p14:xfrm>
          </p:contentPart>
        </mc:Choice>
        <mc:Fallback xmlns="">
          <p:pic>
            <p:nvPicPr>
              <p:cNvPr id="13" name="Рукописні дані 12">
                <a:extLst>
                  <a:ext uri="{FF2B5EF4-FFF2-40B4-BE49-F238E27FC236}">
                    <a16:creationId xmlns:a16="http://schemas.microsoft.com/office/drawing/2014/main" id="{85C5632C-550C-43D2-A23F-55E8B95E6A37}"/>
                  </a:ext>
                </a:extLst>
              </p:cNvPr>
              <p:cNvPicPr/>
              <p:nvPr/>
            </p:nvPicPr>
            <p:blipFill>
              <a:blip r:embed="rId9"/>
              <a:stretch>
                <a:fillRect/>
              </a:stretch>
            </p:blipFill>
            <p:spPr>
              <a:xfrm>
                <a:off x="6526628" y="6224131"/>
                <a:ext cx="18000" cy="30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Рукописні дані 13">
                <a:extLst>
                  <a:ext uri="{FF2B5EF4-FFF2-40B4-BE49-F238E27FC236}">
                    <a16:creationId xmlns:a16="http://schemas.microsoft.com/office/drawing/2014/main" xmlns="" id="{783DB1AE-1D87-4302-8820-E0F5FA037C12}"/>
                  </a:ext>
                </a:extLst>
              </p14:cNvPr>
              <p14:cNvContentPartPr/>
              <p14:nvPr/>
            </p14:nvContentPartPr>
            <p14:xfrm>
              <a:off x="4758308" y="6040891"/>
              <a:ext cx="360" cy="140760"/>
            </p14:xfrm>
          </p:contentPart>
        </mc:Choice>
        <mc:Fallback xmlns="">
          <p:pic>
            <p:nvPicPr>
              <p:cNvPr id="14" name="Рукописні дані 13">
                <a:extLst>
                  <a:ext uri="{FF2B5EF4-FFF2-40B4-BE49-F238E27FC236}">
                    <a16:creationId xmlns:a16="http://schemas.microsoft.com/office/drawing/2014/main" id="{783DB1AE-1D87-4302-8820-E0F5FA037C12}"/>
                  </a:ext>
                </a:extLst>
              </p:cNvPr>
              <p:cNvPicPr/>
              <p:nvPr/>
            </p:nvPicPr>
            <p:blipFill>
              <a:blip r:embed="rId14"/>
              <a:stretch>
                <a:fillRect/>
              </a:stretch>
            </p:blipFill>
            <p:spPr>
              <a:xfrm>
                <a:off x="4749668" y="6032251"/>
                <a:ext cx="1800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8" name="Рукописні дані 17">
                <a:extLst>
                  <a:ext uri="{FF2B5EF4-FFF2-40B4-BE49-F238E27FC236}">
                    <a16:creationId xmlns:a16="http://schemas.microsoft.com/office/drawing/2014/main" xmlns="" id="{E7867B61-9BF7-4A1C-B759-2CD4BCE5EAD4}"/>
                  </a:ext>
                </a:extLst>
              </p14:cNvPr>
              <p14:cNvContentPartPr/>
              <p14:nvPr/>
            </p14:nvContentPartPr>
            <p14:xfrm>
              <a:off x="8049788" y="6042331"/>
              <a:ext cx="360" cy="165240"/>
            </p14:xfrm>
          </p:contentPart>
        </mc:Choice>
        <mc:Fallback xmlns="">
          <p:pic>
            <p:nvPicPr>
              <p:cNvPr id="18" name="Рукописні дані 17">
                <a:extLst>
                  <a:ext uri="{FF2B5EF4-FFF2-40B4-BE49-F238E27FC236}">
                    <a16:creationId xmlns:a16="http://schemas.microsoft.com/office/drawing/2014/main" id="{E7867B61-9BF7-4A1C-B759-2CD4BCE5EAD4}"/>
                  </a:ext>
                </a:extLst>
              </p:cNvPr>
              <p:cNvPicPr/>
              <p:nvPr/>
            </p:nvPicPr>
            <p:blipFill>
              <a:blip r:embed="rId16"/>
              <a:stretch>
                <a:fillRect/>
              </a:stretch>
            </p:blipFill>
            <p:spPr>
              <a:xfrm>
                <a:off x="8041148" y="6033331"/>
                <a:ext cx="18000" cy="182880"/>
              </a:xfrm>
              <a:prstGeom prst="rect">
                <a:avLst/>
              </a:prstGeom>
            </p:spPr>
          </p:pic>
        </mc:Fallback>
      </mc:AlternateContent>
      <p:sp>
        <p:nvSpPr>
          <p:cNvPr id="24" name="TextBox 23">
            <a:extLst>
              <a:ext uri="{FF2B5EF4-FFF2-40B4-BE49-F238E27FC236}">
                <a16:creationId xmlns:a16="http://schemas.microsoft.com/office/drawing/2014/main" xmlns="" id="{1F28C682-1CB4-4206-B9D1-A2CB20A00A96}"/>
              </a:ext>
            </a:extLst>
          </p:cNvPr>
          <p:cNvSpPr txBox="1"/>
          <p:nvPr/>
        </p:nvSpPr>
        <p:spPr>
          <a:xfrm>
            <a:off x="5293217" y="5526139"/>
            <a:ext cx="991313" cy="369332"/>
          </a:xfrm>
          <a:prstGeom prst="rect">
            <a:avLst/>
          </a:prstGeom>
          <a:noFill/>
        </p:spPr>
        <p:txBody>
          <a:bodyPr wrap="square" rtlCol="0">
            <a:spAutoFit/>
          </a:bodyPr>
          <a:lstStyle/>
          <a:p>
            <a:r>
              <a:rPr lang="uk-UA" dirty="0"/>
              <a:t>120</a:t>
            </a:r>
          </a:p>
        </p:txBody>
      </p:sp>
      <p:sp>
        <p:nvSpPr>
          <p:cNvPr id="25" name="TextBox 24">
            <a:extLst>
              <a:ext uri="{FF2B5EF4-FFF2-40B4-BE49-F238E27FC236}">
                <a16:creationId xmlns:a16="http://schemas.microsoft.com/office/drawing/2014/main" xmlns="" id="{2DC02ED2-CF00-45AC-8464-3344779A9EE2}"/>
              </a:ext>
            </a:extLst>
          </p:cNvPr>
          <p:cNvSpPr txBox="1"/>
          <p:nvPr/>
        </p:nvSpPr>
        <p:spPr>
          <a:xfrm>
            <a:off x="6284530" y="6521491"/>
            <a:ext cx="1081105" cy="369332"/>
          </a:xfrm>
          <a:prstGeom prst="rect">
            <a:avLst/>
          </a:prstGeom>
          <a:noFill/>
        </p:spPr>
        <p:txBody>
          <a:bodyPr wrap="square" rtlCol="0">
            <a:spAutoFit/>
          </a:bodyPr>
          <a:lstStyle/>
          <a:p>
            <a:r>
              <a:rPr lang="uk-UA" dirty="0"/>
              <a:t>200</a:t>
            </a:r>
          </a:p>
        </p:txBody>
      </p:sp>
    </p:spTree>
    <p:extLst>
      <p:ext uri="{BB962C8B-B14F-4D97-AF65-F5344CB8AC3E}">
        <p14:creationId xmlns:p14="http://schemas.microsoft.com/office/powerpoint/2010/main" val="1892750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6B96EAD-1D66-46E7-955E-4BEE87540C91}"/>
              </a:ext>
            </a:extLst>
          </p:cNvPr>
          <p:cNvSpPr txBox="1"/>
          <p:nvPr/>
        </p:nvSpPr>
        <p:spPr>
          <a:xfrm>
            <a:off x="321972" y="231820"/>
            <a:ext cx="4893972" cy="523220"/>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p:txBody>
      </p:sp>
      <p:sp>
        <p:nvSpPr>
          <p:cNvPr id="3" name="TextBox 2">
            <a:extLst>
              <a:ext uri="{FF2B5EF4-FFF2-40B4-BE49-F238E27FC236}">
                <a16:creationId xmlns:a16="http://schemas.microsoft.com/office/drawing/2014/main" xmlns="" id="{476EB2C8-EB8E-4BAE-8E42-4468839D0B71}"/>
              </a:ext>
            </a:extLst>
          </p:cNvPr>
          <p:cNvSpPr txBox="1"/>
          <p:nvPr/>
        </p:nvSpPr>
        <p:spPr>
          <a:xfrm>
            <a:off x="321971" y="755040"/>
            <a:ext cx="5975797" cy="369332"/>
          </a:xfrm>
          <a:prstGeom prst="rect">
            <a:avLst/>
          </a:prstGeom>
          <a:noFill/>
        </p:spPr>
        <p:txBody>
          <a:bodyPr wrap="square" rtlCol="0">
            <a:spAutoFit/>
          </a:bodyPr>
          <a:lstStyle/>
          <a:p>
            <a:r>
              <a:rPr lang="uk-UA" dirty="0"/>
              <a:t>3) Ділова репутація</a:t>
            </a:r>
          </a:p>
        </p:txBody>
      </p:sp>
      <p:graphicFrame>
        <p:nvGraphicFramePr>
          <p:cNvPr id="4" name="Таблиця 4">
            <a:extLst>
              <a:ext uri="{FF2B5EF4-FFF2-40B4-BE49-F238E27FC236}">
                <a16:creationId xmlns:a16="http://schemas.microsoft.com/office/drawing/2014/main" xmlns="" id="{B6DC70B8-4F07-4A4B-9495-12969E7DB588}"/>
              </a:ext>
            </a:extLst>
          </p:cNvPr>
          <p:cNvGraphicFramePr>
            <a:graphicFrameLocks noGrp="1"/>
          </p:cNvGraphicFramePr>
          <p:nvPr>
            <p:extLst>
              <p:ext uri="{D42A27DB-BD31-4B8C-83A1-F6EECF244321}">
                <p14:modId xmlns:p14="http://schemas.microsoft.com/office/powerpoint/2010/main" val="3905909228"/>
              </p:ext>
            </p:extLst>
          </p:nvPr>
        </p:nvGraphicFramePr>
        <p:xfrm>
          <a:off x="231818" y="1124372"/>
          <a:ext cx="7933387" cy="2160932"/>
        </p:xfrm>
        <a:graphic>
          <a:graphicData uri="http://schemas.openxmlformats.org/drawingml/2006/table">
            <a:tbl>
              <a:tblPr firstRow="1" bandRow="1">
                <a:tableStyleId>{5C22544A-7EE6-4342-B048-85BDC9FD1C3A}</a:tableStyleId>
              </a:tblPr>
              <a:tblGrid>
                <a:gridCol w="5473522">
                  <a:extLst>
                    <a:ext uri="{9D8B030D-6E8A-4147-A177-3AD203B41FA5}">
                      <a16:colId xmlns:a16="http://schemas.microsoft.com/office/drawing/2014/main" xmlns="" val="2581669532"/>
                    </a:ext>
                  </a:extLst>
                </a:gridCol>
                <a:gridCol w="2459865">
                  <a:extLst>
                    <a:ext uri="{9D8B030D-6E8A-4147-A177-3AD203B41FA5}">
                      <a16:colId xmlns:a16="http://schemas.microsoft.com/office/drawing/2014/main" xmlns="" val="2496242648"/>
                    </a:ext>
                  </a:extLst>
                </a:gridCol>
              </a:tblGrid>
              <a:tr h="440386">
                <a:tc>
                  <a:txBody>
                    <a:bodyPr/>
                    <a:lstStyle/>
                    <a:p>
                      <a:r>
                        <a:rPr lang="uk-UA" b="0" dirty="0">
                          <a:solidFill>
                            <a:schemeClr val="tx1"/>
                          </a:solidFill>
                          <a:latin typeface="Times New Roman" panose="02020603050405020304" pitchFamily="18" charset="0"/>
                          <a:cs typeface="Times New Roman" panose="02020603050405020304" pitchFamily="18" charset="0"/>
                        </a:rPr>
                        <a:t>Справедлива вартість переданого відшкодування на дату придбання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3911159"/>
                  </a:ext>
                </a:extLst>
              </a:tr>
              <a:tr h="440386">
                <a:tc>
                  <a:txBody>
                    <a:bodyPr/>
                    <a:lstStyle/>
                    <a:p>
                      <a:r>
                        <a:rPr lang="uk-UA" dirty="0">
                          <a:latin typeface="Times New Roman" panose="02020603050405020304" pitchFamily="18" charset="0"/>
                          <a:cs typeface="Times New Roman" panose="02020603050405020304" pitchFamily="18" charset="0"/>
                        </a:rPr>
                        <a:t>Справедлива вартість неконтролюючої частки участі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21601700"/>
                  </a:ext>
                </a:extLst>
              </a:tr>
              <a:tr h="440386">
                <a:tc>
                  <a:txBody>
                    <a:bodyPr/>
                    <a:lstStyle/>
                    <a:p>
                      <a:r>
                        <a:rPr lang="uk-UA" dirty="0">
                          <a:latin typeface="Times New Roman" panose="02020603050405020304" pitchFamily="18" charset="0"/>
                          <a:cs typeface="Times New Roman" panose="02020603050405020304" pitchFamily="18" charset="0"/>
                        </a:rPr>
                        <a:t>Придбані чисті активи оцінені на дату придбання за справедливою вартістю (2)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(670)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26108005"/>
                  </a:ext>
                </a:extLst>
              </a:tr>
              <a:tr h="440386">
                <a:tc>
                  <a:txBody>
                    <a:bodyPr/>
                    <a:lstStyle/>
                    <a:p>
                      <a:r>
                        <a:rPr lang="uk-UA" dirty="0">
                          <a:latin typeface="Times New Roman" panose="02020603050405020304" pitchFamily="18" charset="0"/>
                          <a:cs typeface="Times New Roman" panose="02020603050405020304" pitchFamily="18" charset="0"/>
                        </a:rPr>
                        <a:t>Ділова репутація на дату придбання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54414260"/>
                  </a:ext>
                </a:extLst>
              </a:tr>
            </a:tbl>
          </a:graphicData>
        </a:graphic>
      </p:graphicFrame>
      <p:sp>
        <p:nvSpPr>
          <p:cNvPr id="6" name="TextBox 5">
            <a:extLst>
              <a:ext uri="{FF2B5EF4-FFF2-40B4-BE49-F238E27FC236}">
                <a16:creationId xmlns:a16="http://schemas.microsoft.com/office/drawing/2014/main" xmlns="" id="{10BB35B1-AD22-496D-9C07-89FA8C7AFDE9}"/>
              </a:ext>
            </a:extLst>
          </p:cNvPr>
          <p:cNvSpPr txBox="1"/>
          <p:nvPr/>
        </p:nvSpPr>
        <p:spPr>
          <a:xfrm>
            <a:off x="77273" y="3388031"/>
            <a:ext cx="5138671" cy="369332"/>
          </a:xfrm>
          <a:prstGeom prst="rect">
            <a:avLst/>
          </a:prstGeom>
          <a:noFill/>
        </p:spPr>
        <p:txBody>
          <a:bodyPr wrap="square" rtlCol="0">
            <a:spAutoFit/>
          </a:bodyPr>
          <a:lstStyle/>
          <a:p>
            <a:r>
              <a:rPr lang="uk-UA" dirty="0">
                <a:latin typeface="Times New Roman" panose="02020603050405020304" pitchFamily="18" charset="0"/>
                <a:cs typeface="Times New Roman" panose="02020603050405020304" pitchFamily="18" charset="0"/>
              </a:rPr>
              <a:t>4) Частка неконтролюючих акціонерів</a:t>
            </a:r>
          </a:p>
        </p:txBody>
      </p:sp>
      <p:graphicFrame>
        <p:nvGraphicFramePr>
          <p:cNvPr id="7" name="Таблиця 7">
            <a:extLst>
              <a:ext uri="{FF2B5EF4-FFF2-40B4-BE49-F238E27FC236}">
                <a16:creationId xmlns:a16="http://schemas.microsoft.com/office/drawing/2014/main" xmlns="" id="{336CF9C7-FB76-4F78-9C74-E42DF800A7D8}"/>
              </a:ext>
            </a:extLst>
          </p:cNvPr>
          <p:cNvGraphicFramePr>
            <a:graphicFrameLocks noGrp="1"/>
          </p:cNvGraphicFramePr>
          <p:nvPr>
            <p:extLst>
              <p:ext uri="{D42A27DB-BD31-4B8C-83A1-F6EECF244321}">
                <p14:modId xmlns:p14="http://schemas.microsoft.com/office/powerpoint/2010/main" val="2526909989"/>
              </p:ext>
            </p:extLst>
          </p:nvPr>
        </p:nvGraphicFramePr>
        <p:xfrm>
          <a:off x="1923245" y="4019587"/>
          <a:ext cx="6898783" cy="2225040"/>
        </p:xfrm>
        <a:graphic>
          <a:graphicData uri="http://schemas.openxmlformats.org/drawingml/2006/table">
            <a:tbl>
              <a:tblPr firstRow="1" bandRow="1">
                <a:tableStyleId>{5C22544A-7EE6-4342-B048-85BDC9FD1C3A}</a:tableStyleId>
              </a:tblPr>
              <a:tblGrid>
                <a:gridCol w="4172754">
                  <a:extLst>
                    <a:ext uri="{9D8B030D-6E8A-4147-A177-3AD203B41FA5}">
                      <a16:colId xmlns:a16="http://schemas.microsoft.com/office/drawing/2014/main" xmlns="" val="3451672357"/>
                    </a:ext>
                  </a:extLst>
                </a:gridCol>
                <a:gridCol w="1339403">
                  <a:extLst>
                    <a:ext uri="{9D8B030D-6E8A-4147-A177-3AD203B41FA5}">
                      <a16:colId xmlns:a16="http://schemas.microsoft.com/office/drawing/2014/main" xmlns="" val="2352498773"/>
                    </a:ext>
                  </a:extLst>
                </a:gridCol>
                <a:gridCol w="1386626">
                  <a:extLst>
                    <a:ext uri="{9D8B030D-6E8A-4147-A177-3AD203B41FA5}">
                      <a16:colId xmlns:a16="http://schemas.microsoft.com/office/drawing/2014/main" xmlns="" val="765915003"/>
                    </a:ext>
                  </a:extLst>
                </a:gridCol>
              </a:tblGrid>
              <a:tr h="370840">
                <a:tc>
                  <a:txBody>
                    <a:bodyPr/>
                    <a:lstStyle/>
                    <a:p>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b="0" dirty="0">
                          <a:solidFill>
                            <a:schemeClr val="tx1"/>
                          </a:solidFill>
                          <a:latin typeface="Times New Roman" panose="02020603050405020304" pitchFamily="18" charset="0"/>
                          <a:cs typeface="Times New Roman" panose="02020603050405020304" pitchFamily="18" charset="0"/>
                        </a:rPr>
                        <a:t>01.01.2019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b="0" dirty="0">
                          <a:solidFill>
                            <a:schemeClr val="tx1"/>
                          </a:solidFill>
                          <a:latin typeface="Times New Roman" panose="02020603050405020304" pitchFamily="18" charset="0"/>
                          <a:cs typeface="Times New Roman" panose="02020603050405020304" pitchFamily="18" charset="0"/>
                        </a:rPr>
                        <a:t>31.12.2019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52394324"/>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Частка НКА на дату придбання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6827716"/>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Частка НКА в зміні капіталу ДК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7729114"/>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(30% *120)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01607906"/>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(30% * 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0536873"/>
                  </a:ext>
                </a:extLst>
              </a:tr>
              <a:tr h="370840">
                <a:tc>
                  <a:txBody>
                    <a:bodyPr/>
                    <a:lstStyle/>
                    <a:p>
                      <a:endParaRPr lang="uk-UA">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286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75960397"/>
                  </a:ext>
                </a:extLst>
              </a:tr>
            </a:tbl>
          </a:graphicData>
        </a:graphic>
      </p:graphicFrame>
      <mc:AlternateContent xmlns:mc="http://schemas.openxmlformats.org/markup-compatibility/2006" xmlns:p14="http://schemas.microsoft.com/office/powerpoint/2010/main">
        <mc:Choice Requires="p14">
          <p:contentPart p14:bwMode="auto" r:id="rId2">
            <p14:nvContentPartPr>
              <p14:cNvPr id="8" name="Рукописні дані 7">
                <a:extLst>
                  <a:ext uri="{FF2B5EF4-FFF2-40B4-BE49-F238E27FC236}">
                    <a16:creationId xmlns:a16="http://schemas.microsoft.com/office/drawing/2014/main" xmlns="" id="{570CD4F6-0C8A-444F-933B-025239644880}"/>
                  </a:ext>
                </a:extLst>
              </p14:cNvPr>
              <p14:cNvContentPartPr/>
              <p14:nvPr/>
            </p14:nvContentPartPr>
            <p14:xfrm>
              <a:off x="6844508" y="6284611"/>
              <a:ext cx="360" cy="360"/>
            </p14:xfrm>
          </p:contentPart>
        </mc:Choice>
        <mc:Fallback xmlns="">
          <p:pic>
            <p:nvPicPr>
              <p:cNvPr id="8" name="Рукописні дані 7">
                <a:extLst>
                  <a:ext uri="{FF2B5EF4-FFF2-40B4-BE49-F238E27FC236}">
                    <a16:creationId xmlns:a16="http://schemas.microsoft.com/office/drawing/2014/main" id="{570CD4F6-0C8A-444F-933B-025239644880}"/>
                  </a:ext>
                </a:extLst>
              </p:cNvPr>
              <p:cNvPicPr/>
              <p:nvPr/>
            </p:nvPicPr>
            <p:blipFill>
              <a:blip r:embed="rId3"/>
              <a:stretch>
                <a:fillRect/>
              </a:stretch>
            </p:blipFill>
            <p:spPr>
              <a:xfrm>
                <a:off x="6835508" y="627561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Рукописні дані 8">
                <a:extLst>
                  <a:ext uri="{FF2B5EF4-FFF2-40B4-BE49-F238E27FC236}">
                    <a16:creationId xmlns:a16="http://schemas.microsoft.com/office/drawing/2014/main" xmlns="" id="{675BA16B-6F34-441B-AE60-6C4085133FAB}"/>
                  </a:ext>
                </a:extLst>
              </p14:cNvPr>
              <p14:cNvContentPartPr/>
              <p14:nvPr/>
            </p14:nvContentPartPr>
            <p14:xfrm>
              <a:off x="6844508" y="6258691"/>
              <a:ext cx="360" cy="252000"/>
            </p14:xfrm>
          </p:contentPart>
        </mc:Choice>
        <mc:Fallback xmlns="">
          <p:pic>
            <p:nvPicPr>
              <p:cNvPr id="9" name="Рукописні дані 8">
                <a:extLst>
                  <a:ext uri="{FF2B5EF4-FFF2-40B4-BE49-F238E27FC236}">
                    <a16:creationId xmlns:a16="http://schemas.microsoft.com/office/drawing/2014/main" id="{675BA16B-6F34-441B-AE60-6C4085133FAB}"/>
                  </a:ext>
                </a:extLst>
              </p:cNvPr>
              <p:cNvPicPr/>
              <p:nvPr/>
            </p:nvPicPr>
            <p:blipFill>
              <a:blip r:embed="rId5"/>
              <a:stretch>
                <a:fillRect/>
              </a:stretch>
            </p:blipFill>
            <p:spPr>
              <a:xfrm>
                <a:off x="6835508" y="6250051"/>
                <a:ext cx="1800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Рукописні дані 11">
                <a:extLst>
                  <a:ext uri="{FF2B5EF4-FFF2-40B4-BE49-F238E27FC236}">
                    <a16:creationId xmlns:a16="http://schemas.microsoft.com/office/drawing/2014/main" xmlns="" id="{038DF409-7228-40C3-90B8-0D0C89520DFA}"/>
                  </a:ext>
                </a:extLst>
              </p14:cNvPr>
              <p14:cNvContentPartPr/>
              <p14:nvPr/>
            </p14:nvContentPartPr>
            <p14:xfrm>
              <a:off x="6850988" y="6486211"/>
              <a:ext cx="1275480" cy="360"/>
            </p14:xfrm>
          </p:contentPart>
        </mc:Choice>
        <mc:Fallback xmlns="">
          <p:pic>
            <p:nvPicPr>
              <p:cNvPr id="12" name="Рукописні дані 11">
                <a:extLst>
                  <a:ext uri="{FF2B5EF4-FFF2-40B4-BE49-F238E27FC236}">
                    <a16:creationId xmlns:a16="http://schemas.microsoft.com/office/drawing/2014/main" id="{038DF409-7228-40C3-90B8-0D0C89520DFA}"/>
                  </a:ext>
                </a:extLst>
              </p:cNvPr>
              <p:cNvPicPr/>
              <p:nvPr/>
            </p:nvPicPr>
            <p:blipFill>
              <a:blip r:embed="rId7"/>
              <a:stretch>
                <a:fillRect/>
              </a:stretch>
            </p:blipFill>
            <p:spPr>
              <a:xfrm>
                <a:off x="6842348" y="6477571"/>
                <a:ext cx="1293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Рукописні дані 12">
                <a:extLst>
                  <a:ext uri="{FF2B5EF4-FFF2-40B4-BE49-F238E27FC236}">
                    <a16:creationId xmlns:a16="http://schemas.microsoft.com/office/drawing/2014/main" xmlns="" id="{5341A976-9E60-4BBA-8920-40062866615F}"/>
                  </a:ext>
                </a:extLst>
              </p14:cNvPr>
              <p14:cNvContentPartPr/>
              <p14:nvPr/>
            </p14:nvContentPartPr>
            <p14:xfrm>
              <a:off x="8103068" y="6273451"/>
              <a:ext cx="360" cy="230760"/>
            </p14:xfrm>
          </p:contentPart>
        </mc:Choice>
        <mc:Fallback xmlns="">
          <p:pic>
            <p:nvPicPr>
              <p:cNvPr id="13" name="Рукописні дані 12">
                <a:extLst>
                  <a:ext uri="{FF2B5EF4-FFF2-40B4-BE49-F238E27FC236}">
                    <a16:creationId xmlns:a16="http://schemas.microsoft.com/office/drawing/2014/main" id="{5341A976-9E60-4BBA-8920-40062866615F}"/>
                  </a:ext>
                </a:extLst>
              </p:cNvPr>
              <p:cNvPicPr/>
              <p:nvPr/>
            </p:nvPicPr>
            <p:blipFill>
              <a:blip r:embed="rId9"/>
              <a:stretch>
                <a:fillRect/>
              </a:stretch>
            </p:blipFill>
            <p:spPr>
              <a:xfrm>
                <a:off x="8094428" y="6264451"/>
                <a:ext cx="1800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Рукописні дані 13">
                <a:extLst>
                  <a:ext uri="{FF2B5EF4-FFF2-40B4-BE49-F238E27FC236}">
                    <a16:creationId xmlns:a16="http://schemas.microsoft.com/office/drawing/2014/main" xmlns="" id="{26EC7E2C-4A15-45E2-A9EB-0CA1E1645D3E}"/>
                  </a:ext>
                </a:extLst>
              </p14:cNvPr>
              <p14:cNvContentPartPr/>
              <p14:nvPr/>
            </p14:nvContentPartPr>
            <p14:xfrm>
              <a:off x="7407548" y="6516451"/>
              <a:ext cx="360" cy="189720"/>
            </p14:xfrm>
          </p:contentPart>
        </mc:Choice>
        <mc:Fallback xmlns="">
          <p:pic>
            <p:nvPicPr>
              <p:cNvPr id="14" name="Рукописні дані 13">
                <a:extLst>
                  <a:ext uri="{FF2B5EF4-FFF2-40B4-BE49-F238E27FC236}">
                    <a16:creationId xmlns:a16="http://schemas.microsoft.com/office/drawing/2014/main" id="{26EC7E2C-4A15-45E2-A9EB-0CA1E1645D3E}"/>
                  </a:ext>
                </a:extLst>
              </p:cNvPr>
              <p:cNvPicPr/>
              <p:nvPr/>
            </p:nvPicPr>
            <p:blipFill>
              <a:blip r:embed="rId11"/>
              <a:stretch>
                <a:fillRect/>
              </a:stretch>
            </p:blipFill>
            <p:spPr>
              <a:xfrm>
                <a:off x="7398548" y="6507451"/>
                <a:ext cx="18000" cy="207360"/>
              </a:xfrm>
              <a:prstGeom prst="rect">
                <a:avLst/>
              </a:prstGeom>
            </p:spPr>
          </p:pic>
        </mc:Fallback>
      </mc:AlternateContent>
      <p:sp>
        <p:nvSpPr>
          <p:cNvPr id="17" name="TextBox 16">
            <a:extLst>
              <a:ext uri="{FF2B5EF4-FFF2-40B4-BE49-F238E27FC236}">
                <a16:creationId xmlns:a16="http://schemas.microsoft.com/office/drawing/2014/main" xmlns="" id="{D3DC49A8-6B50-4F89-BF3B-36AA817571BC}"/>
              </a:ext>
            </a:extLst>
          </p:cNvPr>
          <p:cNvSpPr txBox="1"/>
          <p:nvPr/>
        </p:nvSpPr>
        <p:spPr>
          <a:xfrm>
            <a:off x="7462970" y="6489382"/>
            <a:ext cx="862164" cy="369332"/>
          </a:xfrm>
          <a:prstGeom prst="rect">
            <a:avLst/>
          </a:prstGeom>
          <a:noFill/>
        </p:spPr>
        <p:txBody>
          <a:bodyPr wrap="square" rtlCol="0">
            <a:spAutoFit/>
          </a:bodyPr>
          <a:lstStyle/>
          <a:p>
            <a:r>
              <a:rPr lang="uk-UA" dirty="0"/>
              <a:t>24</a:t>
            </a:r>
          </a:p>
        </p:txBody>
      </p:sp>
    </p:spTree>
    <p:extLst>
      <p:ext uri="{BB962C8B-B14F-4D97-AF65-F5344CB8AC3E}">
        <p14:creationId xmlns:p14="http://schemas.microsoft.com/office/powerpoint/2010/main" val="31029486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9420E73-E775-47E7-BE5A-0357A2AC26E9}"/>
              </a:ext>
            </a:extLst>
          </p:cNvPr>
          <p:cNvSpPr txBox="1"/>
          <p:nvPr/>
        </p:nvSpPr>
        <p:spPr>
          <a:xfrm>
            <a:off x="90152" y="0"/>
            <a:ext cx="4958366" cy="707886"/>
          </a:xfrm>
          <a:prstGeom prst="rect">
            <a:avLst/>
          </a:prstGeom>
          <a:noFill/>
        </p:spPr>
        <p:txBody>
          <a:bodyPr wrap="square" rtlCol="0">
            <a:spAutoFit/>
          </a:bodyPr>
          <a:lstStyle/>
          <a:p>
            <a:r>
              <a:rPr lang="uk-UA" sz="24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a:p>
            <a:r>
              <a:rPr lang="uk-UA" sz="1600" dirty="0">
                <a:latin typeface="Times New Roman" panose="02020603050405020304" pitchFamily="18" charset="0"/>
                <a:cs typeface="Times New Roman" panose="02020603050405020304" pitchFamily="18" charset="0"/>
              </a:rPr>
              <a:t>5) Нерозподілений прибуток групи</a:t>
            </a:r>
            <a:endParaRPr lang="uk-UA"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DFCAE96C-0E5E-4278-8725-FEF1764D6305}"/>
              </a:ext>
            </a:extLst>
          </p:cNvPr>
          <p:cNvSpPr txBox="1"/>
          <p:nvPr/>
        </p:nvSpPr>
        <p:spPr>
          <a:xfrm>
            <a:off x="3812146" y="334851"/>
            <a:ext cx="184731" cy="369332"/>
          </a:xfrm>
          <a:prstGeom prst="rect">
            <a:avLst/>
          </a:prstGeom>
          <a:noFill/>
        </p:spPr>
        <p:txBody>
          <a:bodyPr wrap="none" rtlCol="0">
            <a:spAutoFit/>
          </a:bodyPr>
          <a:lstStyle/>
          <a:p>
            <a:endParaRPr lang="uk-UA" dirty="0"/>
          </a:p>
        </p:txBody>
      </p:sp>
      <p:graphicFrame>
        <p:nvGraphicFramePr>
          <p:cNvPr id="4" name="Таблиця 4">
            <a:extLst>
              <a:ext uri="{FF2B5EF4-FFF2-40B4-BE49-F238E27FC236}">
                <a16:creationId xmlns:a16="http://schemas.microsoft.com/office/drawing/2014/main" xmlns="" id="{5A4C03BD-EE79-4119-8483-7E7FCC677118}"/>
              </a:ext>
            </a:extLst>
          </p:cNvPr>
          <p:cNvGraphicFramePr>
            <a:graphicFrameLocks noGrp="1"/>
          </p:cNvGraphicFramePr>
          <p:nvPr>
            <p:extLst>
              <p:ext uri="{D42A27DB-BD31-4B8C-83A1-F6EECF244321}">
                <p14:modId xmlns:p14="http://schemas.microsoft.com/office/powerpoint/2010/main" val="3464318584"/>
              </p:ext>
            </p:extLst>
          </p:nvPr>
        </p:nvGraphicFramePr>
        <p:xfrm>
          <a:off x="90152" y="804572"/>
          <a:ext cx="8448541" cy="1518562"/>
        </p:xfrm>
        <a:graphic>
          <a:graphicData uri="http://schemas.openxmlformats.org/drawingml/2006/table">
            <a:tbl>
              <a:tblPr firstRow="1" bandRow="1">
                <a:tableStyleId>{5C22544A-7EE6-4342-B048-85BDC9FD1C3A}</a:tableStyleId>
              </a:tblPr>
              <a:tblGrid>
                <a:gridCol w="5885645">
                  <a:extLst>
                    <a:ext uri="{9D8B030D-6E8A-4147-A177-3AD203B41FA5}">
                      <a16:colId xmlns:a16="http://schemas.microsoft.com/office/drawing/2014/main" xmlns="" val="249090679"/>
                    </a:ext>
                  </a:extLst>
                </a:gridCol>
                <a:gridCol w="2562896">
                  <a:extLst>
                    <a:ext uri="{9D8B030D-6E8A-4147-A177-3AD203B41FA5}">
                      <a16:colId xmlns:a16="http://schemas.microsoft.com/office/drawing/2014/main" xmlns="" val="3358386049"/>
                    </a:ext>
                  </a:extLst>
                </a:gridCol>
              </a:tblGrid>
              <a:tr h="406042">
                <a:tc>
                  <a:txBody>
                    <a:bodyPr/>
                    <a:lstStyle/>
                    <a:p>
                      <a:r>
                        <a:rPr lang="uk-UA" b="0" dirty="0">
                          <a:solidFill>
                            <a:schemeClr val="tx1"/>
                          </a:solidFill>
                          <a:latin typeface="Times New Roman" panose="02020603050405020304" pitchFamily="18" charset="0"/>
                          <a:cs typeface="Times New Roman" panose="02020603050405020304" pitchFamily="18" charset="0"/>
                        </a:rPr>
                        <a:t>Нерозподілений прибуток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rPr>
                        <a:t>1,360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65791696"/>
                  </a:ext>
                </a:extLst>
              </a:tr>
              <a:tr h="370840">
                <a:tc>
                  <a:txBody>
                    <a:bodyPr/>
                    <a:lstStyle/>
                    <a:p>
                      <a:r>
                        <a:rPr lang="uk-UA" dirty="0">
                          <a:latin typeface="Times New Roman" panose="02020603050405020304" pitchFamily="18" charset="0"/>
                          <a:cs typeface="Times New Roman" panose="02020603050405020304" pitchFamily="18" charset="0"/>
                        </a:rPr>
                        <a:t>Частка НКА в змінах капіталу ДК (70%*200(2))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rPr>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42872021"/>
                  </a:ext>
                </a:extLst>
              </a:tr>
              <a:tr h="370840">
                <a:tc>
                  <a:txBody>
                    <a:bodyPr/>
                    <a:lstStyle/>
                    <a:p>
                      <a:r>
                        <a:rPr lang="uk-UA" dirty="0">
                          <a:latin typeface="Times New Roman" panose="02020603050405020304" pitchFamily="18" charset="0"/>
                          <a:cs typeface="Times New Roman" panose="02020603050405020304" pitchFamily="18" charset="0"/>
                        </a:rPr>
                        <a:t>Нереалізований прибуток в запасах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73103756"/>
                  </a:ext>
                </a:extLst>
              </a:tr>
              <a:tr h="370840">
                <a:tc>
                  <a:txBody>
                    <a:bodyPr/>
                    <a:lstStyle/>
                    <a:p>
                      <a:endParaRPr lang="uk-UA"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rPr>
                        <a:t>1,497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6688247"/>
                  </a:ext>
                </a:extLst>
              </a:tr>
            </a:tbl>
          </a:graphicData>
        </a:graphic>
      </p:graphicFrame>
      <p:sp>
        <p:nvSpPr>
          <p:cNvPr id="5" name="TextBox 4">
            <a:extLst>
              <a:ext uri="{FF2B5EF4-FFF2-40B4-BE49-F238E27FC236}">
                <a16:creationId xmlns:a16="http://schemas.microsoft.com/office/drawing/2014/main" xmlns="" id="{493BB598-4DE1-4249-9A3B-C2D7E7B88736}"/>
              </a:ext>
            </a:extLst>
          </p:cNvPr>
          <p:cNvSpPr txBox="1"/>
          <p:nvPr/>
        </p:nvSpPr>
        <p:spPr>
          <a:xfrm>
            <a:off x="296214" y="2550017"/>
            <a:ext cx="1777285" cy="103031"/>
          </a:xfrm>
          <a:prstGeom prst="rect">
            <a:avLst/>
          </a:prstGeom>
          <a:noFill/>
        </p:spPr>
        <p:txBody>
          <a:bodyPr wrap="square" rtlCol="0">
            <a:spAutoFit/>
          </a:bodyPr>
          <a:lstStyle/>
          <a:p>
            <a:endParaRPr lang="uk-UA" dirty="0"/>
          </a:p>
        </p:txBody>
      </p:sp>
      <p:sp>
        <p:nvSpPr>
          <p:cNvPr id="6" name="TextBox 5">
            <a:extLst>
              <a:ext uri="{FF2B5EF4-FFF2-40B4-BE49-F238E27FC236}">
                <a16:creationId xmlns:a16="http://schemas.microsoft.com/office/drawing/2014/main" xmlns="" id="{7E62082C-CA37-49C7-AEF4-55E360776A8D}"/>
              </a:ext>
            </a:extLst>
          </p:cNvPr>
          <p:cNvSpPr txBox="1"/>
          <p:nvPr/>
        </p:nvSpPr>
        <p:spPr>
          <a:xfrm>
            <a:off x="0" y="2314494"/>
            <a:ext cx="5872766" cy="338554"/>
          </a:xfrm>
          <a:prstGeom prst="rect">
            <a:avLst/>
          </a:prstGeom>
          <a:noFill/>
        </p:spPr>
        <p:txBody>
          <a:bodyPr wrap="square" rtlCol="0">
            <a:spAutoFit/>
          </a:bodyPr>
          <a:lstStyle/>
          <a:p>
            <a:r>
              <a:rPr lang="uk-UA" sz="1600" dirty="0">
                <a:latin typeface="Times New Roman" panose="02020603050405020304" pitchFamily="18" charset="0"/>
                <a:cs typeface="Times New Roman" panose="02020603050405020304" pitchFamily="18" charset="0"/>
              </a:rPr>
              <a:t>6) Нереалізований прибуток в запасах</a:t>
            </a:r>
          </a:p>
        </p:txBody>
      </p:sp>
      <p:graphicFrame>
        <p:nvGraphicFramePr>
          <p:cNvPr id="7" name="Таблиця 7">
            <a:extLst>
              <a:ext uri="{FF2B5EF4-FFF2-40B4-BE49-F238E27FC236}">
                <a16:creationId xmlns:a16="http://schemas.microsoft.com/office/drawing/2014/main" xmlns="" id="{039946FA-32AE-4491-99E2-25CC645F156F}"/>
              </a:ext>
            </a:extLst>
          </p:cNvPr>
          <p:cNvGraphicFramePr>
            <a:graphicFrameLocks noGrp="1"/>
          </p:cNvGraphicFramePr>
          <p:nvPr>
            <p:extLst>
              <p:ext uri="{D42A27DB-BD31-4B8C-83A1-F6EECF244321}">
                <p14:modId xmlns:p14="http://schemas.microsoft.com/office/powerpoint/2010/main" val="253231518"/>
              </p:ext>
            </p:extLst>
          </p:nvPr>
        </p:nvGraphicFramePr>
        <p:xfrm>
          <a:off x="90152" y="2725616"/>
          <a:ext cx="8448540" cy="1107440"/>
        </p:xfrm>
        <a:graphic>
          <a:graphicData uri="http://schemas.openxmlformats.org/drawingml/2006/table">
            <a:tbl>
              <a:tblPr firstRow="1" bandRow="1">
                <a:tableStyleId>{5C22544A-7EE6-4342-B048-85BDC9FD1C3A}</a:tableStyleId>
              </a:tblPr>
              <a:tblGrid>
                <a:gridCol w="5911403">
                  <a:extLst>
                    <a:ext uri="{9D8B030D-6E8A-4147-A177-3AD203B41FA5}">
                      <a16:colId xmlns:a16="http://schemas.microsoft.com/office/drawing/2014/main" xmlns="" val="4143134868"/>
                    </a:ext>
                  </a:extLst>
                </a:gridCol>
                <a:gridCol w="2537137">
                  <a:extLst>
                    <a:ext uri="{9D8B030D-6E8A-4147-A177-3AD203B41FA5}">
                      <a16:colId xmlns:a16="http://schemas.microsoft.com/office/drawing/2014/main" xmlns="" val="3564216995"/>
                    </a:ext>
                  </a:extLst>
                </a:gridCol>
              </a:tblGrid>
              <a:tr h="0">
                <a:tc>
                  <a:txBody>
                    <a:bodyPr/>
                    <a:lstStyle/>
                    <a:p>
                      <a:r>
                        <a:rPr lang="uk-UA" b="0" dirty="0">
                          <a:solidFill>
                            <a:schemeClr val="tx1"/>
                          </a:solidFill>
                          <a:latin typeface="Times New Roman" panose="02020603050405020304" pitchFamily="18" charset="0"/>
                          <a:cs typeface="Times New Roman" panose="02020603050405020304" pitchFamily="18" charset="0"/>
                        </a:rPr>
                        <a:t>Нереалізовані запаси (40*45%)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39458339"/>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Нереалізований прибуток (18*20 /120)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74699919"/>
                  </a:ext>
                </a:extLst>
              </a:tr>
              <a:tr h="370840">
                <a:tc>
                  <a:txBody>
                    <a:bodyPr/>
                    <a:lstStyle/>
                    <a:p>
                      <a:r>
                        <a:rPr lang="uk-UA" dirty="0" err="1">
                          <a:solidFill>
                            <a:schemeClr val="tx1"/>
                          </a:solidFill>
                          <a:latin typeface="Times New Roman" panose="02020603050405020304" pitchFamily="18" charset="0"/>
                          <a:cs typeface="Times New Roman" panose="02020603050405020304" pitchFamily="18" charset="0"/>
                        </a:rPr>
                        <a:t>Внутрішньогрупові</a:t>
                      </a:r>
                      <a:r>
                        <a:rPr lang="uk-UA" dirty="0">
                          <a:solidFill>
                            <a:schemeClr val="tx1"/>
                          </a:solidFill>
                          <a:latin typeface="Times New Roman" panose="02020603050405020304" pitchFamily="18" charset="0"/>
                          <a:cs typeface="Times New Roman" panose="02020603050405020304" pitchFamily="18" charset="0"/>
                        </a:rPr>
                        <a:t> ДЗ та КЗ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3336697"/>
                  </a:ext>
                </a:extLst>
              </a:tr>
            </a:tbl>
          </a:graphicData>
        </a:graphic>
      </p:graphicFrame>
      <p:sp>
        <p:nvSpPr>
          <p:cNvPr id="8" name="TextBox 7">
            <a:extLst>
              <a:ext uri="{FF2B5EF4-FFF2-40B4-BE49-F238E27FC236}">
                <a16:creationId xmlns:a16="http://schemas.microsoft.com/office/drawing/2014/main" xmlns="" id="{092580E3-CA13-420D-944D-1C53211A8B43}"/>
              </a:ext>
            </a:extLst>
          </p:cNvPr>
          <p:cNvSpPr txBox="1"/>
          <p:nvPr/>
        </p:nvSpPr>
        <p:spPr>
          <a:xfrm>
            <a:off x="103031" y="3938511"/>
            <a:ext cx="4945487" cy="338554"/>
          </a:xfrm>
          <a:prstGeom prst="rect">
            <a:avLst/>
          </a:prstGeom>
          <a:noFill/>
        </p:spPr>
        <p:txBody>
          <a:bodyPr wrap="square" rtlCol="0">
            <a:spAutoFit/>
          </a:bodyPr>
          <a:lstStyle/>
          <a:p>
            <a:r>
              <a:rPr lang="uk-UA" sz="1600" dirty="0">
                <a:latin typeface="Times New Roman" panose="02020603050405020304" pitchFamily="18" charset="0"/>
                <a:cs typeface="Times New Roman" panose="02020603050405020304" pitchFamily="18" charset="0"/>
              </a:rPr>
              <a:t>7) </a:t>
            </a:r>
            <a:r>
              <a:rPr lang="uk-UA" sz="1600" dirty="0" err="1">
                <a:latin typeface="Times New Roman" panose="02020603050405020304" pitchFamily="18" charset="0"/>
                <a:cs typeface="Times New Roman" panose="02020603050405020304" pitchFamily="18" charset="0"/>
              </a:rPr>
              <a:t>Внутрішньогрупові</a:t>
            </a:r>
            <a:r>
              <a:rPr lang="uk-UA" sz="1600" dirty="0">
                <a:latin typeface="Times New Roman" panose="02020603050405020304" pitchFamily="18" charset="0"/>
                <a:cs typeface="Times New Roman" panose="02020603050405020304" pitchFamily="18" charset="0"/>
              </a:rPr>
              <a:t> дивіденди</a:t>
            </a:r>
          </a:p>
        </p:txBody>
      </p:sp>
      <p:graphicFrame>
        <p:nvGraphicFramePr>
          <p:cNvPr id="10" name="Таблиця 10">
            <a:extLst>
              <a:ext uri="{FF2B5EF4-FFF2-40B4-BE49-F238E27FC236}">
                <a16:creationId xmlns:a16="http://schemas.microsoft.com/office/drawing/2014/main" xmlns="" id="{59DA9CFC-DCCE-46E0-A2D1-54EDC0EE2477}"/>
              </a:ext>
            </a:extLst>
          </p:cNvPr>
          <p:cNvGraphicFramePr>
            <a:graphicFrameLocks noGrp="1"/>
          </p:cNvGraphicFramePr>
          <p:nvPr>
            <p:extLst>
              <p:ext uri="{D42A27DB-BD31-4B8C-83A1-F6EECF244321}">
                <p14:modId xmlns:p14="http://schemas.microsoft.com/office/powerpoint/2010/main" val="2556279912"/>
              </p:ext>
            </p:extLst>
          </p:nvPr>
        </p:nvGraphicFramePr>
        <p:xfrm>
          <a:off x="103030" y="4382520"/>
          <a:ext cx="8435661" cy="741680"/>
        </p:xfrm>
        <a:graphic>
          <a:graphicData uri="http://schemas.openxmlformats.org/drawingml/2006/table">
            <a:tbl>
              <a:tblPr firstRow="1" bandRow="1">
                <a:tableStyleId>{5C22544A-7EE6-4342-B048-85BDC9FD1C3A}</a:tableStyleId>
              </a:tblPr>
              <a:tblGrid>
                <a:gridCol w="6023610">
                  <a:extLst>
                    <a:ext uri="{9D8B030D-6E8A-4147-A177-3AD203B41FA5}">
                      <a16:colId xmlns:a16="http://schemas.microsoft.com/office/drawing/2014/main" xmlns="" val="1535514158"/>
                    </a:ext>
                  </a:extLst>
                </a:gridCol>
                <a:gridCol w="2412051">
                  <a:extLst>
                    <a:ext uri="{9D8B030D-6E8A-4147-A177-3AD203B41FA5}">
                      <a16:colId xmlns:a16="http://schemas.microsoft.com/office/drawing/2014/main" xmlns="" val="2190614271"/>
                    </a:ext>
                  </a:extLst>
                </a:gridCol>
              </a:tblGrid>
              <a:tr h="370840">
                <a:tc>
                  <a:txBody>
                    <a:bodyPr/>
                    <a:lstStyle/>
                    <a:p>
                      <a:r>
                        <a:rPr lang="uk-UA" b="0" dirty="0">
                          <a:solidFill>
                            <a:schemeClr val="tx1"/>
                          </a:solidFill>
                          <a:latin typeface="Times New Roman" panose="02020603050405020304" pitchFamily="18" charset="0"/>
                          <a:cs typeface="Times New Roman" panose="02020603050405020304" pitchFamily="18" charset="0"/>
                        </a:rPr>
                        <a:t>Сума дивіденди, оголошені ДК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4524958"/>
                  </a:ext>
                </a:extLst>
              </a:tr>
              <a:tr h="370840">
                <a:tc>
                  <a:txBody>
                    <a:bodyPr/>
                    <a:lstStyle/>
                    <a:p>
                      <a:r>
                        <a:rPr lang="uk-UA" dirty="0">
                          <a:solidFill>
                            <a:schemeClr val="tx1"/>
                          </a:solidFill>
                          <a:latin typeface="Times New Roman" panose="02020603050405020304" pitchFamily="18" charset="0"/>
                          <a:cs typeface="Times New Roman" panose="02020603050405020304" pitchFamily="18" charset="0"/>
                        </a:rPr>
                        <a:t>Сума дивіденди, оголошені ДК в користь МК (20*70%)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solidFill>
                            <a:schemeClr val="tx1"/>
                          </a:solidFill>
                          <a:latin typeface="Times New Roman" panose="02020603050405020304" pitchFamily="18" charset="0"/>
                          <a:cs typeface="Times New Roman" panose="02020603050405020304"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04569710"/>
                  </a:ext>
                </a:extLst>
              </a:tr>
            </a:tbl>
          </a:graphicData>
        </a:graphic>
      </p:graphicFrame>
    </p:spTree>
    <p:extLst>
      <p:ext uri="{BB962C8B-B14F-4D97-AF65-F5344CB8AC3E}">
        <p14:creationId xmlns:p14="http://schemas.microsoft.com/office/powerpoint/2010/main" val="33644676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AF504CA-4C15-4C86-928E-DAD2C96AC3AB}"/>
              </a:ext>
            </a:extLst>
          </p:cNvPr>
          <p:cNvSpPr txBox="1"/>
          <p:nvPr/>
        </p:nvSpPr>
        <p:spPr>
          <a:xfrm>
            <a:off x="0" y="0"/>
            <a:ext cx="5718220" cy="1231106"/>
          </a:xfrm>
          <a:prstGeom prst="rect">
            <a:avLst/>
          </a:prstGeom>
          <a:noFill/>
        </p:spPr>
        <p:txBody>
          <a:bodyPr wrap="square" rtlCol="0">
            <a:spAutoFit/>
          </a:bodyPr>
          <a:lstStyle/>
          <a:p>
            <a:r>
              <a:rPr lang="uk-UA" sz="2800" b="1" dirty="0">
                <a:solidFill>
                  <a:schemeClr val="accent4">
                    <a:lumMod val="75000"/>
                  </a:schemeClr>
                </a:solidFill>
                <a:latin typeface="Times New Roman" panose="02020603050405020304" pitchFamily="18" charset="0"/>
                <a:cs typeface="Times New Roman" panose="02020603050405020304" pitchFamily="18" charset="0"/>
              </a:rPr>
              <a:t>Ілюстрація 2</a:t>
            </a:r>
          </a:p>
          <a:p>
            <a:endParaRPr lang="uk-UA" sz="2800" b="1" dirty="0">
              <a:solidFill>
                <a:schemeClr val="accent4">
                  <a:lumMod val="75000"/>
                </a:schemeClr>
              </a:solidFill>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8) Частка НК в прибутку ДК за період</a:t>
            </a:r>
          </a:p>
        </p:txBody>
      </p:sp>
      <p:graphicFrame>
        <p:nvGraphicFramePr>
          <p:cNvPr id="3" name="Таблиця 3">
            <a:extLst>
              <a:ext uri="{FF2B5EF4-FFF2-40B4-BE49-F238E27FC236}">
                <a16:creationId xmlns:a16="http://schemas.microsoft.com/office/drawing/2014/main" xmlns="" id="{485454CF-6F83-42FF-A20A-FEE5A3657809}"/>
              </a:ext>
            </a:extLst>
          </p:cNvPr>
          <p:cNvGraphicFramePr>
            <a:graphicFrameLocks noGrp="1"/>
          </p:cNvGraphicFramePr>
          <p:nvPr>
            <p:extLst>
              <p:ext uri="{D42A27DB-BD31-4B8C-83A1-F6EECF244321}">
                <p14:modId xmlns:p14="http://schemas.microsoft.com/office/powerpoint/2010/main" val="3460626664"/>
              </p:ext>
            </p:extLst>
          </p:nvPr>
        </p:nvGraphicFramePr>
        <p:xfrm>
          <a:off x="167425" y="1384121"/>
          <a:ext cx="8564451" cy="1112520"/>
        </p:xfrm>
        <a:graphic>
          <a:graphicData uri="http://schemas.openxmlformats.org/drawingml/2006/table">
            <a:tbl>
              <a:tblPr firstRow="1" bandRow="1">
                <a:tableStyleId>{5C22544A-7EE6-4342-B048-85BDC9FD1C3A}</a:tableStyleId>
              </a:tblPr>
              <a:tblGrid>
                <a:gridCol w="6465195">
                  <a:extLst>
                    <a:ext uri="{9D8B030D-6E8A-4147-A177-3AD203B41FA5}">
                      <a16:colId xmlns:a16="http://schemas.microsoft.com/office/drawing/2014/main" xmlns="" val="412468968"/>
                    </a:ext>
                  </a:extLst>
                </a:gridCol>
                <a:gridCol w="2099256">
                  <a:extLst>
                    <a:ext uri="{9D8B030D-6E8A-4147-A177-3AD203B41FA5}">
                      <a16:colId xmlns:a16="http://schemas.microsoft.com/office/drawing/2014/main" xmlns="" val="1741135580"/>
                    </a:ext>
                  </a:extLst>
                </a:gridCol>
              </a:tblGrid>
              <a:tr h="370840">
                <a:tc>
                  <a:txBody>
                    <a:bodyPr/>
                    <a:lstStyle/>
                    <a:p>
                      <a:r>
                        <a:rPr lang="uk-UA" b="0" dirty="0">
                          <a:solidFill>
                            <a:schemeClr val="tx1"/>
                          </a:solidFill>
                          <a:latin typeface="Times New Roman" panose="02020603050405020304" pitchFamily="18" charset="0"/>
                          <a:cs typeface="Times New Roman" panose="02020603050405020304" pitchFamily="18" charset="0"/>
                        </a:rPr>
                        <a:t>Прибуток ДК за звітний період, що закінчується 31.12.2019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39149511"/>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Частка НКА в прибутку ДК (30%*100)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87602996"/>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Інший сукупний прибуток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dirty="0">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25518"/>
                  </a:ext>
                </a:extLst>
              </a:tr>
            </a:tbl>
          </a:graphicData>
        </a:graphic>
      </p:graphicFrame>
      <p:sp>
        <p:nvSpPr>
          <p:cNvPr id="4" name="TextBox 3">
            <a:extLst>
              <a:ext uri="{FF2B5EF4-FFF2-40B4-BE49-F238E27FC236}">
                <a16:creationId xmlns:a16="http://schemas.microsoft.com/office/drawing/2014/main" xmlns="" id="{A7D6ECA4-B4F3-4ABB-8245-4252E2A2A47D}"/>
              </a:ext>
            </a:extLst>
          </p:cNvPr>
          <p:cNvSpPr txBox="1"/>
          <p:nvPr/>
        </p:nvSpPr>
        <p:spPr>
          <a:xfrm>
            <a:off x="334851" y="2609408"/>
            <a:ext cx="7328079" cy="369332"/>
          </a:xfrm>
          <a:prstGeom prst="rect">
            <a:avLst/>
          </a:prstGeom>
          <a:noFill/>
        </p:spPr>
        <p:txBody>
          <a:bodyPr wrap="square" rtlCol="0">
            <a:spAutoFit/>
          </a:bodyPr>
          <a:lstStyle/>
          <a:p>
            <a:r>
              <a:rPr lang="uk-UA" dirty="0"/>
              <a:t>9) Капітал акціонерів МК </a:t>
            </a:r>
          </a:p>
        </p:txBody>
      </p:sp>
      <p:graphicFrame>
        <p:nvGraphicFramePr>
          <p:cNvPr id="5" name="Таблиця 5">
            <a:extLst>
              <a:ext uri="{FF2B5EF4-FFF2-40B4-BE49-F238E27FC236}">
                <a16:creationId xmlns:a16="http://schemas.microsoft.com/office/drawing/2014/main" xmlns="" id="{215FCB7A-E70E-43C4-8719-A7E1FF0FB296}"/>
              </a:ext>
            </a:extLst>
          </p:cNvPr>
          <p:cNvGraphicFramePr>
            <a:graphicFrameLocks noGrp="1"/>
          </p:cNvGraphicFramePr>
          <p:nvPr>
            <p:extLst>
              <p:ext uri="{D42A27DB-BD31-4B8C-83A1-F6EECF244321}">
                <p14:modId xmlns:p14="http://schemas.microsoft.com/office/powerpoint/2010/main" val="2174494832"/>
              </p:ext>
            </p:extLst>
          </p:nvPr>
        </p:nvGraphicFramePr>
        <p:xfrm>
          <a:off x="167426" y="3091507"/>
          <a:ext cx="8609526" cy="2595880"/>
        </p:xfrm>
        <a:graphic>
          <a:graphicData uri="http://schemas.openxmlformats.org/drawingml/2006/table">
            <a:tbl>
              <a:tblPr firstRow="1" bandRow="1">
                <a:tableStyleId>{5C22544A-7EE6-4342-B048-85BDC9FD1C3A}</a:tableStyleId>
              </a:tblPr>
              <a:tblGrid>
                <a:gridCol w="5422005">
                  <a:extLst>
                    <a:ext uri="{9D8B030D-6E8A-4147-A177-3AD203B41FA5}">
                      <a16:colId xmlns:a16="http://schemas.microsoft.com/office/drawing/2014/main" xmlns="" val="746069588"/>
                    </a:ext>
                  </a:extLst>
                </a:gridCol>
                <a:gridCol w="1545465">
                  <a:extLst>
                    <a:ext uri="{9D8B030D-6E8A-4147-A177-3AD203B41FA5}">
                      <a16:colId xmlns:a16="http://schemas.microsoft.com/office/drawing/2014/main" xmlns="" val="793440045"/>
                    </a:ext>
                  </a:extLst>
                </a:gridCol>
                <a:gridCol w="1642056">
                  <a:extLst>
                    <a:ext uri="{9D8B030D-6E8A-4147-A177-3AD203B41FA5}">
                      <a16:colId xmlns:a16="http://schemas.microsoft.com/office/drawing/2014/main" xmlns="" val="306044814"/>
                    </a:ext>
                  </a:extLst>
                </a:gridCol>
              </a:tblGrid>
              <a:tr h="370840">
                <a:tc>
                  <a:txBody>
                    <a:bodyPr/>
                    <a:lstStyle/>
                    <a:p>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01.01.2019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31.12.2019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23577371"/>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Власний капітал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1,570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17352434"/>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Доля МК в змінах капіталу МК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30098056"/>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(70%*120)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26124249"/>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(70%*200)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29715364"/>
                  </a:ext>
                </a:extLst>
              </a:tr>
              <a:tr h="370840">
                <a:tc>
                  <a:txBody>
                    <a:bodyPr/>
                    <a:lstStyle/>
                    <a:p>
                      <a:r>
                        <a:rPr lang="uk-UA" b="0" dirty="0">
                          <a:solidFill>
                            <a:schemeClr val="tx1"/>
                          </a:solidFill>
                          <a:latin typeface="Times New Roman" panose="02020603050405020304" pitchFamily="18" charset="0"/>
                          <a:cs typeface="Times New Roman" panose="02020603050405020304" pitchFamily="18" charset="0"/>
                        </a:rPr>
                        <a:t>Нереалізований прибуток в запасах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uk-UA"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0001735"/>
                  </a:ext>
                </a:extLst>
              </a:tr>
              <a:tr h="370840">
                <a:tc>
                  <a:txBody>
                    <a:bodyPr/>
                    <a:lstStyle/>
                    <a:p>
                      <a:endParaRPr lang="uk-UA" b="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1,654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b="0" dirty="0">
                          <a:solidFill>
                            <a:schemeClr val="tx1"/>
                          </a:solidFill>
                          <a:latin typeface="Times New Roman" panose="02020603050405020304" pitchFamily="18" charset="0"/>
                          <a:cs typeface="Times New Roman" panose="02020603050405020304" pitchFamily="18" charset="0"/>
                        </a:rPr>
                        <a:t>1,747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9379308"/>
                  </a:ext>
                </a:extLst>
              </a:tr>
            </a:tbl>
          </a:graphicData>
        </a:graphic>
      </p:graphicFrame>
    </p:spTree>
    <p:extLst>
      <p:ext uri="{BB962C8B-B14F-4D97-AF65-F5344CB8AC3E}">
        <p14:creationId xmlns:p14="http://schemas.microsoft.com/office/powerpoint/2010/main" val="2940564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D191E9C-224B-4110-B5EB-FEEA176BCC6B}"/>
              </a:ext>
            </a:extLst>
          </p:cNvPr>
          <p:cNvSpPr>
            <a:spLocks noChangeArrowheads="1"/>
          </p:cNvSpPr>
          <p:nvPr/>
        </p:nvSpPr>
        <p:spPr bwMode="auto">
          <a:xfrm>
            <a:off x="777922" y="855441"/>
            <a:ext cx="8229600" cy="355034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Винятки</a:t>
            </a:r>
          </a:p>
          <a:p>
            <a:pPr marR="0" lvl="0" algn="l" defTabSz="914400" rtl="0" eaLnBrk="0" fontAlgn="base" latinLnBrk="0" hangingPunct="0">
              <a:lnSpc>
                <a:spcPct val="100000"/>
              </a:lnSpc>
              <a:spcBef>
                <a:spcPct val="0"/>
              </a:spcBef>
              <a:spcAft>
                <a:spcPct val="0"/>
              </a:spcAft>
              <a:buClrTx/>
              <a:buSzTx/>
              <a:tabLst/>
            </a:pPr>
            <a:r>
              <a:rPr kumimoji="0" lang="uk-UA" altLang="uk-UA" sz="21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1.Материнська компанія є дочірньою компанією, яка перебуває у повній або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частковій власності іншої компанії, та її інші власники, включаючи тих, які не</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мають права голосу, поінформовані про те, що материнська компанія не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представлятиме консолідовану </a:t>
            </a:r>
            <a:r>
              <a:rPr kumimoji="0" lang="uk-UA" altLang="uk-UA"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ФЗ </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і не заперечують проти цього;</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2. Боргові або пайові інструменти материнської компанії не </a:t>
            </a:r>
            <a:r>
              <a:rPr lang="uk-UA" altLang="uk-UA" dirty="0" smtClean="0">
                <a:solidFill>
                  <a:srgbClr val="202124"/>
                </a:solidFill>
                <a:latin typeface="Times New Roman" panose="02020603050405020304" pitchFamily="18" charset="0"/>
                <a:cs typeface="Times New Roman" panose="02020603050405020304" pitchFamily="18" charset="0"/>
              </a:rPr>
              <a:t>перебувають в обігу </a:t>
            </a:r>
            <a:r>
              <a:rPr kumimoji="0" lang="uk-UA" altLang="uk-UA"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на ринку</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3. Материнська компанія не надала та не знаходиться у процесі подання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своєї </a:t>
            </a:r>
            <a:r>
              <a:rPr kumimoji="0" lang="uk-UA" altLang="uk-UA"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ФЗ </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 комісії з цінних паперів або інший регулюючий орган з метою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випуску будь-якого класу інструментів на ринку.</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4. Кінцева чи проміжна материнська компанія цієї материнської компанії випускає к</a:t>
            </a:r>
            <a:r>
              <a:rPr lang="uk-UA" altLang="uk-UA" dirty="0">
                <a:latin typeface="Times New Roman" panose="02020603050405020304" pitchFamily="18" charset="0"/>
                <a:cs typeface="Times New Roman" panose="02020603050405020304" pitchFamily="18" charset="0"/>
              </a:rPr>
              <a:t>онсолідовану </a:t>
            </a:r>
            <a:r>
              <a:rPr lang="uk-UA" altLang="uk-UA" dirty="0" smtClean="0">
                <a:latin typeface="Times New Roman" panose="02020603050405020304" pitchFamily="18" charset="0"/>
                <a:cs typeface="Times New Roman" panose="02020603050405020304" pitchFamily="18" charset="0"/>
              </a:rPr>
              <a:t>ФЗ </a:t>
            </a:r>
            <a:r>
              <a:rPr lang="uk-UA" altLang="uk-UA" dirty="0">
                <a:latin typeface="Times New Roman" panose="02020603050405020304" pitchFamily="18" charset="0"/>
                <a:cs typeface="Times New Roman" panose="02020603050405020304" pitchFamily="18" charset="0"/>
              </a:rPr>
              <a:t>для відкритого доступу, що відповідає вимогам МСФЗ</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5956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47EA470-298F-43C0-B69B-2065FA929BBA}"/>
              </a:ext>
            </a:extLst>
          </p:cNvPr>
          <p:cNvSpPr>
            <a:spLocks noChangeArrowheads="1"/>
          </p:cNvSpPr>
          <p:nvPr/>
        </p:nvSpPr>
        <p:spPr bwMode="auto">
          <a:xfrm>
            <a:off x="895351" y="371472"/>
            <a:ext cx="8248649" cy="387350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Звітні дати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100" b="0" i="0" u="none" strike="noStrike" cap="none" normalizeH="0" baseline="0" dirty="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Фінансові звіти материнської та дочірніх компаній, що включаються у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консолідовану ФО, повинні бути підготовлені на одну й ту ж дату.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Якщо дати звітів не </a:t>
            </a:r>
            <a:r>
              <a:rPr kumimoji="0" lang="uk-UA" altLang="uk-UA"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збігаються, </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дочірня компанія готує додаткову звітність на звітну дату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материнської компанії або здійснює коригування для обліку впливу суттєвих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подій, що відбулися між її звітною датою та звітною датою материнської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компанії.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Розрив між датами повинен перевищувати 3 місяців.</a:t>
            </a:r>
            <a:r>
              <a:rPr kumimoji="0" lang="uk-UA" altLang="uk-UA" sz="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uk-UA" altLang="uk-UA"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22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54BA808-3671-439B-85D3-E4F1F7F8423C}"/>
              </a:ext>
            </a:extLst>
          </p:cNvPr>
          <p:cNvSpPr>
            <a:spLocks noChangeArrowheads="1"/>
          </p:cNvSpPr>
          <p:nvPr/>
        </p:nvSpPr>
        <p:spPr bwMode="auto">
          <a:xfrm>
            <a:off x="219075" y="758798"/>
            <a:ext cx="8705850" cy="236540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800"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Визначення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Об'єднання бізнесу – це операція чи інша подія, в результаті якого покупець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набуває контролю над одним або декількома підприємствами.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Бізнес – це інтегрована сукупність активів та видів діяльності, які можуть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здійснюватися та якими можна керувати з метою отримання доходу та інших економічних </a:t>
            </a:r>
            <a:r>
              <a:rPr kumimoji="0" lang="uk-UA" altLang="uk-UA" b="0" i="0" u="none" strike="noStrike" cap="none" normalizeH="0" baseline="0" dirty="0" err="1">
                <a:ln>
                  <a:noFill/>
                </a:ln>
                <a:solidFill>
                  <a:srgbClr val="202124"/>
                </a:solidFill>
                <a:effectLst/>
                <a:latin typeface="Times New Roman" panose="02020603050405020304" pitchFamily="18" charset="0"/>
                <a:cs typeface="Times New Roman" panose="02020603050405020304" pitchFamily="18" charset="0"/>
              </a:rPr>
              <a:t>вигод</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2304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1C8D1B9-569F-4A49-A569-4556FF4B1BE9}"/>
              </a:ext>
            </a:extLst>
          </p:cNvPr>
          <p:cNvSpPr>
            <a:spLocks noChangeArrowheads="1"/>
          </p:cNvSpPr>
          <p:nvPr/>
        </p:nvSpPr>
        <p:spPr bwMode="auto">
          <a:xfrm>
            <a:off x="1868875" y="371171"/>
            <a:ext cx="6943530" cy="415050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1" i="0" u="none" strike="noStrike" cap="none" normalizeH="0" baseline="0" dirty="0">
                <a:ln>
                  <a:noFill/>
                </a:ln>
                <a:solidFill>
                  <a:schemeClr val="accent4">
                    <a:lumMod val="75000"/>
                  </a:schemeClr>
                </a:solidFill>
                <a:effectLst/>
                <a:latin typeface="Times New Roman" panose="02020603050405020304" pitchFamily="18" charset="0"/>
                <a:cs typeface="Times New Roman" panose="02020603050405020304" pitchFamily="18" charset="0"/>
              </a:rPr>
              <a:t>Угоди щодо об'єднання бізнесу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uk-UA" sz="1000" dirty="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000"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Усі об'єднання підприємств враховуються за методом придбання</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Метод придбання передбачає: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1.Ідентифікацію покупця - це компанія, яка отримує контроль над компаніями, що купуються; </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2.Визначення дати придбання – дата фактичного набуття контролю над придбаною дочірньою компанією; </a:t>
            </a:r>
          </a:p>
          <a:p>
            <a:pPr marR="0" lvl="0" algn="l" defTabSz="914400" rtl="0" eaLnBrk="0" fontAlgn="base" latinLnBrk="0" hangingPunct="0">
              <a:lnSpc>
                <a:spcPct val="100000"/>
              </a:lnSpc>
              <a:spcBef>
                <a:spcPct val="0"/>
              </a:spcBef>
              <a:spcAft>
                <a:spcPct val="0"/>
              </a:spcAft>
              <a:buClrTx/>
              <a:buSzTx/>
              <a:tabLst/>
            </a:pPr>
            <a:r>
              <a:rPr lang="uk-UA" altLang="uk-UA" dirty="0">
                <a:solidFill>
                  <a:srgbClr val="202124"/>
                </a:solidFill>
                <a:latin typeface="Times New Roman" panose="02020603050405020304" pitchFamily="18" charset="0"/>
                <a:cs typeface="Times New Roman" panose="02020603050405020304" pitchFamily="18" charset="0"/>
              </a:rPr>
              <a:t>  3.</a:t>
            </a: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Визнання та оцінку придбаних ідентифікованих активів, прийнятих зобов'язань, а також частки неконтролюючих акціонерів у компанії, що купується;</a:t>
            </a:r>
          </a:p>
          <a:p>
            <a:pPr marR="0" lvl="0" algn="l" defTabSz="914400" rtl="0" eaLnBrk="0" fontAlgn="base" latinLnBrk="0" hangingPunct="0">
              <a:lnSpc>
                <a:spcPct val="100000"/>
              </a:lnSpc>
              <a:spcBef>
                <a:spcPct val="0"/>
              </a:spcBef>
              <a:spcAft>
                <a:spcPct val="0"/>
              </a:spcAft>
              <a:buClrTx/>
              <a:buSzTx/>
              <a:tabLst/>
            </a:pPr>
            <a:r>
              <a:rPr kumimoji="0" lang="uk-UA" altLang="uk-UA" b="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4. Визнання та оцінку гудвіл або прибутку у разі вигідного угоди придбання.</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0175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0695455-DC9F-49CE-969B-9B5B251C27F6}"/>
              </a:ext>
            </a:extLst>
          </p:cNvPr>
          <p:cNvSpPr txBox="1"/>
          <p:nvPr/>
        </p:nvSpPr>
        <p:spPr>
          <a:xfrm>
            <a:off x="4572000" y="1591435"/>
            <a:ext cx="3356149" cy="923330"/>
          </a:xfrm>
          <a:prstGeom prst="rect">
            <a:avLst/>
          </a:prstGeom>
          <a:noFill/>
        </p:spPr>
        <p:txBody>
          <a:bodyPr wrap="square" rtlCol="0">
            <a:spAutoFit/>
          </a:bodyPr>
          <a:lstStyle/>
          <a:p>
            <a:r>
              <a:rPr lang="uk-UA" sz="5400" b="1" i="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Контроль</a:t>
            </a:r>
            <a:r>
              <a:rPr lang="uk-UA" dirty="0"/>
              <a:t> </a:t>
            </a:r>
          </a:p>
        </p:txBody>
      </p:sp>
    </p:spTree>
    <p:extLst>
      <p:ext uri="{BB962C8B-B14F-4D97-AF65-F5344CB8AC3E}">
        <p14:creationId xmlns:p14="http://schemas.microsoft.com/office/powerpoint/2010/main" val="2027651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895</TotalTime>
  <Words>2759</Words>
  <Application>Microsoft Office PowerPoint</Application>
  <PresentationFormat>Экран (4:3)</PresentationFormat>
  <Paragraphs>551</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 Консолідація фінансової звітності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MSI</cp:lastModifiedBy>
  <cp:revision>5</cp:revision>
  <dcterms:created xsi:type="dcterms:W3CDTF">2020-10-04T11:23:22Z</dcterms:created>
  <dcterms:modified xsi:type="dcterms:W3CDTF">2022-02-15T17:29:59Z</dcterms:modified>
</cp:coreProperties>
</file>