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90" r:id="rId5"/>
    <p:sldId id="260" r:id="rId6"/>
    <p:sldId id="259" r:id="rId7"/>
    <p:sldId id="261" r:id="rId8"/>
    <p:sldId id="264" r:id="rId9"/>
    <p:sldId id="262" r:id="rId10"/>
    <p:sldId id="263" r:id="rId11"/>
    <p:sldId id="265" r:id="rId12"/>
    <p:sldId id="266" r:id="rId13"/>
    <p:sldId id="267" r:id="rId14"/>
    <p:sldId id="268" r:id="rId15"/>
    <p:sldId id="289" r:id="rId16"/>
    <p:sldId id="269" r:id="rId17"/>
    <p:sldId id="270" r:id="rId18"/>
    <p:sldId id="271" r:id="rId19"/>
    <p:sldId id="272" r:id="rId20"/>
    <p:sldId id="273" r:id="rId21"/>
    <p:sldId id="274" r:id="rId22"/>
    <p:sldId id="280" r:id="rId23"/>
    <p:sldId id="275" r:id="rId24"/>
    <p:sldId id="288" r:id="rId25"/>
    <p:sldId id="276" r:id="rId26"/>
    <p:sldId id="277" r:id="rId27"/>
    <p:sldId id="278" r:id="rId28"/>
    <p:sldId id="279" r:id="rId29"/>
    <p:sldId id="281" r:id="rId30"/>
    <p:sldId id="282" r:id="rId31"/>
    <p:sldId id="283" r:id="rId32"/>
    <p:sldId id="284" r:id="rId33"/>
    <p:sldId id="285" r:id="rId34"/>
    <p:sldId id="286" r:id="rId35"/>
    <p:sldId id="28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10/9/2022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2B755F-E090-4504-8EB0-5A300BD6AD40}"/>
              </a:ext>
            </a:extLst>
          </p:cNvPr>
          <p:cNvSpPr>
            <a:spLocks noGrp="1"/>
          </p:cNvSpPr>
          <p:nvPr>
            <p:ph type="ctrTitle"/>
          </p:nvPr>
        </p:nvSpPr>
        <p:spPr>
          <a:xfrm>
            <a:off x="3491882" y="304143"/>
            <a:ext cx="7197726" cy="2421464"/>
          </a:xfrm>
        </p:spPr>
        <p:txBody>
          <a:bodyPr/>
          <a:lstStyle/>
          <a:p>
            <a:r>
              <a:rPr lang="uk-UA" dirty="0"/>
              <a:t>Філософське розуміння світу</a:t>
            </a:r>
          </a:p>
        </p:txBody>
      </p:sp>
      <p:sp>
        <p:nvSpPr>
          <p:cNvPr id="3" name="Підзаголовок 2">
            <a:extLst>
              <a:ext uri="{FF2B5EF4-FFF2-40B4-BE49-F238E27FC236}">
                <a16:creationId xmlns:a16="http://schemas.microsoft.com/office/drawing/2014/main" id="{75E89830-9ABF-4971-9A57-9DB263EB8386}"/>
              </a:ext>
            </a:extLst>
          </p:cNvPr>
          <p:cNvSpPr>
            <a:spLocks noGrp="1"/>
          </p:cNvSpPr>
          <p:nvPr>
            <p:ph type="subTitle" idx="1"/>
          </p:nvPr>
        </p:nvSpPr>
        <p:spPr>
          <a:xfrm>
            <a:off x="2272683" y="3568824"/>
            <a:ext cx="8887442" cy="2222376"/>
          </a:xfrm>
        </p:spPr>
        <p:txBody>
          <a:bodyPr/>
          <a:lstStyle/>
          <a:p>
            <a:pPr marL="342900" indent="-342900" algn="l">
              <a:buFont typeface="+mj-lt"/>
              <a:buAutoNum type="arabicPeriod"/>
            </a:pPr>
            <a:r>
              <a:rPr lang="uk-UA" dirty="0"/>
              <a:t>Поняття буття і субстанції.</a:t>
            </a:r>
          </a:p>
          <a:p>
            <a:pPr marL="342900" indent="-342900" algn="l">
              <a:buFont typeface="+mj-lt"/>
              <a:buAutoNum type="arabicPeriod"/>
            </a:pPr>
            <a:r>
              <a:rPr lang="uk-UA" dirty="0"/>
              <a:t>Категорія матерії. Форми існування та рівні її структурної організації.</a:t>
            </a:r>
          </a:p>
          <a:p>
            <a:pPr marL="342900" indent="-342900" algn="l">
              <a:buFont typeface="+mj-lt"/>
              <a:buAutoNum type="arabicPeriod"/>
            </a:pPr>
            <a:r>
              <a:rPr lang="uk-UA" dirty="0"/>
              <a:t>Поняття руху та розвитку. Основні концепції розвитку.</a:t>
            </a:r>
          </a:p>
          <a:p>
            <a:pPr marL="342900" indent="-342900" algn="l">
              <a:buFont typeface="+mj-lt"/>
              <a:buAutoNum type="arabicPeriod"/>
            </a:pPr>
            <a:r>
              <a:rPr lang="uk-UA" dirty="0"/>
              <a:t>Поняття простору та часу.</a:t>
            </a:r>
          </a:p>
          <a:p>
            <a:endParaRPr lang="uk-UA" dirty="0"/>
          </a:p>
        </p:txBody>
      </p:sp>
    </p:spTree>
    <p:extLst>
      <p:ext uri="{BB962C8B-B14F-4D97-AF65-F5344CB8AC3E}">
        <p14:creationId xmlns:p14="http://schemas.microsoft.com/office/powerpoint/2010/main" val="575125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0DDBB0-5CA5-40AE-93C2-E94647B04FD1}"/>
              </a:ext>
            </a:extLst>
          </p:cNvPr>
          <p:cNvSpPr>
            <a:spLocks noGrp="1"/>
          </p:cNvSpPr>
          <p:nvPr>
            <p:ph type="title"/>
          </p:nvPr>
        </p:nvSpPr>
        <p:spPr/>
        <p:txBody>
          <a:bodyPr/>
          <a:lstStyle/>
          <a:p>
            <a:pPr algn="ctr"/>
            <a:r>
              <a:rPr lang="uk-UA" sz="3600" dirty="0"/>
              <a:t>Буття людини</a:t>
            </a:r>
            <a:endParaRPr lang="uk-UA" dirty="0"/>
          </a:p>
        </p:txBody>
      </p:sp>
      <p:sp>
        <p:nvSpPr>
          <p:cNvPr id="3" name="Місце для вмісту 2">
            <a:extLst>
              <a:ext uri="{FF2B5EF4-FFF2-40B4-BE49-F238E27FC236}">
                <a16:creationId xmlns:a16="http://schemas.microsoft.com/office/drawing/2014/main" id="{971451E1-36B0-4748-A605-3DBAFF5B2294}"/>
              </a:ext>
            </a:extLst>
          </p:cNvPr>
          <p:cNvSpPr>
            <a:spLocks noGrp="1"/>
          </p:cNvSpPr>
          <p:nvPr>
            <p:ph idx="1"/>
          </p:nvPr>
        </p:nvSpPr>
        <p:spPr/>
        <p:txBody>
          <a:bodyPr/>
          <a:lstStyle/>
          <a:p>
            <a:pPr algn="just"/>
            <a:r>
              <a:rPr lang="uk-UA" sz="2400" b="1" dirty="0">
                <a:solidFill>
                  <a:srgbClr val="FFFF00"/>
                </a:solidFill>
              </a:rPr>
              <a:t>Людське буття</a:t>
            </a:r>
            <a:r>
              <a:rPr lang="uk-UA" sz="2400" dirty="0"/>
              <a:t> – реальність, об’єктивна по відношенню до свідомості окремих людей і поколінь. Тобто, буття людини зовсім не залежить від свідомості, бо є комплексною й унікальною єдністю природного, речового й духовного, індивідуального й родового, особистого й суспільного. Взяті разом ці виміри є вихідним характером буття людини. </a:t>
            </a:r>
          </a:p>
          <a:p>
            <a:pPr algn="just"/>
            <a:r>
              <a:rPr lang="uk-UA" sz="2400" dirty="0"/>
              <a:t>Люди не просто існують у світі, але й здатні відчутно, у тому числі й згубно, впливати на світ і самих себе. Звідси й покладаються великі сподівання на духовну велич і розум людини.</a:t>
            </a:r>
          </a:p>
          <a:p>
            <a:endParaRPr lang="uk-UA" dirty="0"/>
          </a:p>
        </p:txBody>
      </p:sp>
    </p:spTree>
    <p:extLst>
      <p:ext uri="{BB962C8B-B14F-4D97-AF65-F5344CB8AC3E}">
        <p14:creationId xmlns:p14="http://schemas.microsoft.com/office/powerpoint/2010/main" val="770210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B1668F-9256-42E3-A902-065E59B12C37}"/>
              </a:ext>
            </a:extLst>
          </p:cNvPr>
          <p:cNvSpPr>
            <a:spLocks noGrp="1"/>
          </p:cNvSpPr>
          <p:nvPr>
            <p:ph type="title"/>
          </p:nvPr>
        </p:nvSpPr>
        <p:spPr/>
        <p:txBody>
          <a:bodyPr/>
          <a:lstStyle/>
          <a:p>
            <a:pPr algn="ctr"/>
            <a:r>
              <a:rPr lang="uk-UA" sz="3600" dirty="0"/>
              <a:t>Буття духовного</a:t>
            </a:r>
            <a:endParaRPr lang="uk-UA" dirty="0"/>
          </a:p>
        </p:txBody>
      </p:sp>
      <p:sp>
        <p:nvSpPr>
          <p:cNvPr id="3" name="Місце для вмісту 2">
            <a:extLst>
              <a:ext uri="{FF2B5EF4-FFF2-40B4-BE49-F238E27FC236}">
                <a16:creationId xmlns:a16="http://schemas.microsoft.com/office/drawing/2014/main" id="{FE40592C-9378-4164-8FB1-12FF31D20C4A}"/>
              </a:ext>
            </a:extLst>
          </p:cNvPr>
          <p:cNvSpPr>
            <a:spLocks noGrp="1"/>
          </p:cNvSpPr>
          <p:nvPr>
            <p:ph idx="1"/>
          </p:nvPr>
        </p:nvSpPr>
        <p:spPr/>
        <p:txBody>
          <a:bodyPr>
            <a:normAutofit/>
          </a:bodyPr>
          <a:lstStyle/>
          <a:p>
            <a:pPr algn="just"/>
            <a:r>
              <a:rPr lang="uk-UA" sz="2400" dirty="0">
                <a:solidFill>
                  <a:srgbClr val="FFFF00"/>
                </a:solidFill>
              </a:rPr>
              <a:t>Буття духовне </a:t>
            </a:r>
            <a:r>
              <a:rPr lang="uk-UA" sz="2400" dirty="0"/>
              <a:t>– це єдність багатоманітності, яка охоплює процеси свідомості й несвідомого. Воно включає знання, які втілюються, матеріалізуються в формах природних мов й штучних </a:t>
            </a:r>
            <a:r>
              <a:rPr lang="uk-UA" sz="2400" dirty="0" err="1"/>
              <a:t>знаково</a:t>
            </a:r>
            <a:r>
              <a:rPr lang="uk-UA" sz="2400" dirty="0"/>
              <a:t>-символічних систем. Духовне ми поділяємо на індивідуалізоване духовне, яке невід’ємне від конкретної життєдіяльності індивідів, й об’єктивоване духовне, що існує й може існувати поза </a:t>
            </a:r>
            <a:r>
              <a:rPr lang="uk-UA" sz="2400" dirty="0" err="1"/>
              <a:t>індивідумами</a:t>
            </a:r>
            <a:r>
              <a:rPr lang="uk-UA" sz="2400" dirty="0"/>
              <a:t>.</a:t>
            </a:r>
          </a:p>
        </p:txBody>
      </p:sp>
    </p:spTree>
    <p:extLst>
      <p:ext uri="{BB962C8B-B14F-4D97-AF65-F5344CB8AC3E}">
        <p14:creationId xmlns:p14="http://schemas.microsoft.com/office/powerpoint/2010/main" val="2774910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D7D84D-4733-4C47-A42F-25B79CAE60C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D000160-EB2A-4C63-8DD0-C988176559EF}"/>
              </a:ext>
            </a:extLst>
          </p:cNvPr>
          <p:cNvSpPr>
            <a:spLocks noGrp="1"/>
          </p:cNvSpPr>
          <p:nvPr>
            <p:ph idx="1"/>
          </p:nvPr>
        </p:nvSpPr>
        <p:spPr/>
        <p:txBody>
          <a:bodyPr>
            <a:normAutofit/>
          </a:bodyPr>
          <a:lstStyle/>
          <a:p>
            <a:pPr algn="just"/>
            <a:r>
              <a:rPr lang="uk-UA" sz="2400" dirty="0"/>
              <a:t>Що ж до поняття </a:t>
            </a:r>
            <a:r>
              <a:rPr lang="uk-UA" sz="2400" dirty="0">
                <a:solidFill>
                  <a:srgbClr val="FFFF00"/>
                </a:solidFill>
              </a:rPr>
              <a:t>субстанції</a:t>
            </a:r>
            <a:r>
              <a:rPr lang="uk-UA" sz="2400" dirty="0"/>
              <a:t>, то слід звернути увагу на те, що в історії філософії для позначення першооснови, яка не має потреби для свого існування ні в чому, окрім самої себе, використовується гранично широка категорія "субстанція" (від лат. </a:t>
            </a:r>
            <a:r>
              <a:rPr lang="de-DE" sz="2400" dirty="0" err="1"/>
              <a:t>substantia</a:t>
            </a:r>
            <a:r>
              <a:rPr lang="de-DE" sz="2400" dirty="0"/>
              <a:t> – </a:t>
            </a:r>
            <a:r>
              <a:rPr lang="uk-UA" sz="2400" dirty="0"/>
              <a:t>те, що лежить в основі). Представники перших філософських шкіл за першооснову розуміли речовину, з якої складаються всі речі. Як правило, справа зводилася до загальноприйнятих тоді </a:t>
            </a:r>
            <a:r>
              <a:rPr lang="uk-UA" sz="2400" dirty="0" err="1"/>
              <a:t>першостихій</a:t>
            </a:r>
            <a:r>
              <a:rPr lang="uk-UA" sz="2400" dirty="0"/>
              <a:t>: землі, води, повітря, вогню, або ж до уявних конструкцій: апейрону, атомів.</a:t>
            </a:r>
          </a:p>
        </p:txBody>
      </p:sp>
    </p:spTree>
    <p:extLst>
      <p:ext uri="{BB962C8B-B14F-4D97-AF65-F5344CB8AC3E}">
        <p14:creationId xmlns:p14="http://schemas.microsoft.com/office/powerpoint/2010/main" val="3217880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DA61CD-71BE-4912-8269-D50B5F3323E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8A972CD-B08D-4703-A658-F836BDCCFA79}"/>
              </a:ext>
            </a:extLst>
          </p:cNvPr>
          <p:cNvSpPr>
            <a:spLocks noGrp="1"/>
          </p:cNvSpPr>
          <p:nvPr>
            <p:ph idx="1"/>
          </p:nvPr>
        </p:nvSpPr>
        <p:spPr/>
        <p:txBody>
          <a:bodyPr>
            <a:normAutofit fontScale="92500"/>
          </a:bodyPr>
          <a:lstStyle/>
          <a:p>
            <a:pPr algn="just"/>
            <a:r>
              <a:rPr lang="uk-UA" sz="2400" dirty="0"/>
              <a:t>Нині під поняттям "</a:t>
            </a:r>
            <a:r>
              <a:rPr lang="uk-UA" sz="2400" b="1" dirty="0">
                <a:solidFill>
                  <a:srgbClr val="FFFF00"/>
                </a:solidFill>
              </a:rPr>
              <a:t>субстанція</a:t>
            </a:r>
            <a:r>
              <a:rPr lang="uk-UA" sz="2400" dirty="0"/>
              <a:t>" розуміється єдність багатоманітності конкретних речей, подій, явищ, процесів, через які вона існує. Різні філософські вчення по різному використовують ідею субстанції, залежно від того, як вони відповідають на питання про єдність світу і його походження. Ті з них, які виходять з пріоритету однієї якійсь субстанції і, спираючись на неї, вибудовують решту всієї картини світу у всій єдності його речей, видів, процесів, явищ, отримали назву </a:t>
            </a:r>
            <a:r>
              <a:rPr lang="uk-UA" sz="2400" dirty="0">
                <a:solidFill>
                  <a:srgbClr val="FFFF00"/>
                </a:solidFill>
              </a:rPr>
              <a:t>монізм</a:t>
            </a:r>
            <a:r>
              <a:rPr lang="uk-UA" sz="2400" dirty="0"/>
              <a:t> (від </a:t>
            </a:r>
            <a:r>
              <a:rPr lang="uk-UA" sz="2400" dirty="0" err="1"/>
              <a:t>греч</a:t>
            </a:r>
            <a:r>
              <a:rPr lang="uk-UA" sz="2400" dirty="0"/>
              <a:t>. </a:t>
            </a:r>
            <a:r>
              <a:rPr lang="de-DE" sz="2400" dirty="0" err="1"/>
              <a:t>monos</a:t>
            </a:r>
            <a:r>
              <a:rPr lang="de-DE" sz="2400" dirty="0"/>
              <a:t> – </a:t>
            </a:r>
            <a:r>
              <a:rPr lang="uk-UA" sz="2400" dirty="0"/>
              <a:t>єдиний). Якщо за першооснову береться дві субстанції, то така філософська позиція називається </a:t>
            </a:r>
            <a:r>
              <a:rPr lang="uk-UA" sz="2400" dirty="0">
                <a:solidFill>
                  <a:srgbClr val="FFFF00"/>
                </a:solidFill>
              </a:rPr>
              <a:t>дуалізмом</a:t>
            </a:r>
            <a:r>
              <a:rPr lang="uk-UA" sz="2400" dirty="0"/>
              <a:t> (від лат. </a:t>
            </a:r>
            <a:r>
              <a:rPr lang="de-DE" sz="2400" dirty="0" err="1"/>
              <a:t>dualius</a:t>
            </a:r>
            <a:r>
              <a:rPr lang="de-DE" sz="2400" dirty="0"/>
              <a:t> – </a:t>
            </a:r>
            <a:r>
              <a:rPr lang="uk-UA" sz="2400" dirty="0"/>
              <a:t>подвійний). І, нарешті, якщо більше двох – </a:t>
            </a:r>
            <a:r>
              <a:rPr lang="uk-UA" sz="2400" dirty="0">
                <a:solidFill>
                  <a:srgbClr val="FFFF00"/>
                </a:solidFill>
              </a:rPr>
              <a:t>плюралізмом</a:t>
            </a:r>
            <a:r>
              <a:rPr lang="uk-UA" sz="2400" dirty="0"/>
              <a:t> (від латів. </a:t>
            </a:r>
            <a:r>
              <a:rPr lang="de-DE" sz="2400" dirty="0" err="1"/>
              <a:t>pluralis</a:t>
            </a:r>
            <a:r>
              <a:rPr lang="de-DE" sz="2400" dirty="0"/>
              <a:t> – </a:t>
            </a:r>
            <a:r>
              <a:rPr lang="uk-UA" sz="2400" dirty="0"/>
              <a:t>множинний). </a:t>
            </a:r>
          </a:p>
        </p:txBody>
      </p:sp>
    </p:spTree>
    <p:extLst>
      <p:ext uri="{BB962C8B-B14F-4D97-AF65-F5344CB8AC3E}">
        <p14:creationId xmlns:p14="http://schemas.microsoft.com/office/powerpoint/2010/main" val="3591080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F131E3-4E11-40A5-936D-E314075D305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22B769A-D90C-402F-9E1A-972112A178EA}"/>
              </a:ext>
            </a:extLst>
          </p:cNvPr>
          <p:cNvSpPr>
            <a:spLocks noGrp="1"/>
          </p:cNvSpPr>
          <p:nvPr>
            <p:ph idx="1"/>
          </p:nvPr>
        </p:nvSpPr>
        <p:spPr/>
        <p:txBody>
          <a:bodyPr/>
          <a:lstStyle/>
          <a:p>
            <a:r>
              <a:rPr lang="uk-UA" dirty="0"/>
              <a:t>Монізм також має підвиди: матеріалістичний і ідеалістичний. </a:t>
            </a:r>
          </a:p>
          <a:p>
            <a:pPr algn="just"/>
            <a:r>
              <a:rPr lang="uk-UA" dirty="0"/>
              <a:t>Матеріалістичний вважає, що світ єдиний і неподільний; він спочатку матеріальний, і саме матеріальність лежить в основі його єдності. Дух, свідомість, ідеальне в цих концепціях не володіє субстанціальною природою і виводяться з матеріального як його властивість або прояв. Такі підходи в найбільш розвиненому вигляді ми виявляємо у представників </a:t>
            </a:r>
            <a:r>
              <a:rPr lang="uk-UA" dirty="0" err="1"/>
              <a:t>Мілетської</a:t>
            </a:r>
            <a:r>
              <a:rPr lang="uk-UA" dirty="0"/>
              <a:t> школи: Геракліта, у Маркса і у його послідовників.</a:t>
            </a:r>
          </a:p>
          <a:p>
            <a:pPr algn="just"/>
            <a:r>
              <a:rPr lang="uk-UA" dirty="0"/>
              <a:t>Ідеалістичний монізм, навпаки, визнає матерію похідною від чогось ідеального, що володіє вічним існуванням, </a:t>
            </a:r>
            <a:r>
              <a:rPr lang="uk-UA" dirty="0" err="1"/>
              <a:t>незнищенністю</a:t>
            </a:r>
            <a:r>
              <a:rPr lang="uk-UA" dirty="0"/>
              <a:t> і є першоосновою будь-якого буття. При цьому можна виділити як об’єктивно-ідеалістичний монізм (наприклад, у Платона – це вічні ідеї, в середньовічній філософії – Бог, у Г. Гегеля – "абсолютна ідея, що </a:t>
            </a:r>
            <a:r>
              <a:rPr lang="uk-UA" dirty="0" err="1"/>
              <a:t>саморозвивається</a:t>
            </a:r>
            <a:r>
              <a:rPr lang="uk-UA" dirty="0"/>
              <a:t>"), так і суб’єктивно-ідеалістичний (свідомість – по </a:t>
            </a:r>
            <a:r>
              <a:rPr lang="uk-UA" dirty="0" err="1"/>
              <a:t>Берклі</a:t>
            </a:r>
            <a:r>
              <a:rPr lang="uk-UA" dirty="0"/>
              <a:t>).</a:t>
            </a:r>
          </a:p>
        </p:txBody>
      </p:sp>
    </p:spTree>
    <p:extLst>
      <p:ext uri="{BB962C8B-B14F-4D97-AF65-F5344CB8AC3E}">
        <p14:creationId xmlns:p14="http://schemas.microsoft.com/office/powerpoint/2010/main" val="3939552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DF460-147B-4363-9E40-ED7C603B2F3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AA0F119-6D36-4E0C-AFE7-DAC6C2CB7E83}"/>
              </a:ext>
            </a:extLst>
          </p:cNvPr>
          <p:cNvSpPr>
            <a:spLocks noGrp="1"/>
          </p:cNvSpPr>
          <p:nvPr>
            <p:ph idx="1"/>
          </p:nvPr>
        </p:nvSpPr>
        <p:spPr/>
        <p:txBody>
          <a:bodyPr/>
          <a:lstStyle/>
          <a:p>
            <a:endParaRPr lang="uk-UA"/>
          </a:p>
        </p:txBody>
      </p:sp>
      <p:pic>
        <p:nvPicPr>
          <p:cNvPr id="5" name="Рисунок 4">
            <a:extLst>
              <a:ext uri="{FF2B5EF4-FFF2-40B4-BE49-F238E27FC236}">
                <a16:creationId xmlns:a16="http://schemas.microsoft.com/office/drawing/2014/main" id="{92E9625E-1200-4A71-9F54-4E9BFADCD2E8}"/>
              </a:ext>
            </a:extLst>
          </p:cNvPr>
          <p:cNvPicPr>
            <a:picLocks noChangeAspect="1"/>
          </p:cNvPicPr>
          <p:nvPr/>
        </p:nvPicPr>
        <p:blipFill>
          <a:blip r:embed="rId2"/>
          <a:stretch>
            <a:fillRect/>
          </a:stretch>
        </p:blipFill>
        <p:spPr>
          <a:xfrm>
            <a:off x="3222594" y="78497"/>
            <a:ext cx="5051394" cy="6779503"/>
          </a:xfrm>
          <a:prstGeom prst="rect">
            <a:avLst/>
          </a:prstGeom>
          <a:ln>
            <a:noFill/>
          </a:ln>
          <a:effectLst>
            <a:softEdge rad="112500"/>
          </a:effectLst>
        </p:spPr>
      </p:pic>
    </p:spTree>
    <p:extLst>
      <p:ext uri="{BB962C8B-B14F-4D97-AF65-F5344CB8AC3E}">
        <p14:creationId xmlns:p14="http://schemas.microsoft.com/office/powerpoint/2010/main" val="53482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5CECE0-3CA9-42DA-A338-31F10513B264}"/>
              </a:ext>
            </a:extLst>
          </p:cNvPr>
          <p:cNvSpPr>
            <a:spLocks noGrp="1"/>
          </p:cNvSpPr>
          <p:nvPr>
            <p:ph type="title"/>
          </p:nvPr>
        </p:nvSpPr>
        <p:spPr/>
        <p:txBody>
          <a:bodyPr>
            <a:normAutofit fontScale="90000"/>
          </a:bodyPr>
          <a:lstStyle/>
          <a:p>
            <a:pPr algn="ctr"/>
            <a:r>
              <a:rPr lang="uk-UA" dirty="0"/>
              <a:t>2. Категорія матерії. Форми існування та рівні її структурної організації.</a:t>
            </a:r>
            <a:br>
              <a:rPr lang="uk-UA" dirty="0"/>
            </a:br>
            <a:endParaRPr lang="uk-UA" dirty="0"/>
          </a:p>
        </p:txBody>
      </p:sp>
      <p:sp>
        <p:nvSpPr>
          <p:cNvPr id="3" name="Місце для вмісту 2">
            <a:extLst>
              <a:ext uri="{FF2B5EF4-FFF2-40B4-BE49-F238E27FC236}">
                <a16:creationId xmlns:a16="http://schemas.microsoft.com/office/drawing/2014/main" id="{BDC72295-72CF-4CF0-B93B-C5D17BF32CE2}"/>
              </a:ext>
            </a:extLst>
          </p:cNvPr>
          <p:cNvSpPr>
            <a:spLocks noGrp="1"/>
          </p:cNvSpPr>
          <p:nvPr>
            <p:ph idx="1"/>
          </p:nvPr>
        </p:nvSpPr>
        <p:spPr/>
        <p:txBody>
          <a:bodyPr>
            <a:normAutofit lnSpcReduction="10000"/>
          </a:bodyPr>
          <a:lstStyle/>
          <a:p>
            <a:r>
              <a:rPr lang="uk-UA" sz="2400" dirty="0"/>
              <a:t>Поняття матерії (від лат. </a:t>
            </a:r>
            <a:r>
              <a:rPr lang="de-DE" sz="2400" dirty="0"/>
              <a:t>materia – </a:t>
            </a:r>
            <a:r>
              <a:rPr lang="uk-UA" sz="2400" dirty="0"/>
              <a:t>речовина) сформувалося ще в античній філософії, в якій багато філософів пояснювали світ, виходячи з нього самого. Вперше поняття матерія (</a:t>
            </a:r>
            <a:r>
              <a:rPr lang="de-DE" sz="2400" dirty="0" err="1"/>
              <a:t>hule</a:t>
            </a:r>
            <a:r>
              <a:rPr lang="de-DE" sz="2400" dirty="0"/>
              <a:t>), </a:t>
            </a:r>
            <a:r>
              <a:rPr lang="uk-UA" sz="2400" dirty="0"/>
              <a:t>зустрічається у Платона. Матерія, в його розумінні, – якийсь позбавлений якостей субстрат (матеріал), з якого утворюються тіла різної величини і контурів; вона </a:t>
            </a:r>
            <a:r>
              <a:rPr lang="uk-UA" sz="2400" dirty="0" err="1"/>
              <a:t>безформенна</a:t>
            </a:r>
            <a:r>
              <a:rPr lang="uk-UA" sz="2400" dirty="0"/>
              <a:t> , невизначена, пасивна. Надалі матерія, як правило, ототожнювалася з конкретною речовиною або атомами. У міру розвитку науки і філософії поняття матерії поступово втрачає тілесно-конкретні риси і стає все більш абстрактним. Воно покликане охопити нескінченне різноманіття всього, що реально існує і не зводиться до свідомості.</a:t>
            </a:r>
          </a:p>
        </p:txBody>
      </p:sp>
    </p:spTree>
    <p:extLst>
      <p:ext uri="{BB962C8B-B14F-4D97-AF65-F5344CB8AC3E}">
        <p14:creationId xmlns:p14="http://schemas.microsoft.com/office/powerpoint/2010/main" val="3545779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299AA6-E8B3-456A-94A7-6225370B5C5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1A801FB-C795-4826-8C80-066DFF6EA165}"/>
              </a:ext>
            </a:extLst>
          </p:cNvPr>
          <p:cNvSpPr>
            <a:spLocks noGrp="1"/>
          </p:cNvSpPr>
          <p:nvPr>
            <p:ph idx="1"/>
          </p:nvPr>
        </p:nvSpPr>
        <p:spPr/>
        <p:txBody>
          <a:bodyPr>
            <a:normAutofit lnSpcReduction="10000"/>
          </a:bodyPr>
          <a:lstStyle/>
          <a:p>
            <a:pPr marL="0" indent="0" algn="just">
              <a:buNone/>
            </a:pPr>
            <a:r>
              <a:rPr lang="uk-UA" dirty="0"/>
              <a:t>У діалектико-матеріалістичній філософії матерія визначається як об’єктивна реальність, дана нам у відчуттях, існує незалежно від людської свідомості і відображається нею. Матерія – це єдино існуюча субстанція. Вона вічна і нескінченна, нестворювана і незнищувана, невичерпна і знаходиться в постійному русі, здібна до самоорганізації  і віддзеркалення. Вона є – причиною в самій собі (Б. Спіноза). Всі ці властивості (</a:t>
            </a:r>
            <a:r>
              <a:rPr lang="uk-UA" dirty="0" err="1"/>
              <a:t>субстанційність</a:t>
            </a:r>
            <a:r>
              <a:rPr lang="uk-UA" dirty="0"/>
              <a:t>, невичерпність, </a:t>
            </a:r>
            <a:r>
              <a:rPr lang="uk-UA" dirty="0" err="1"/>
              <a:t>незнищенність</a:t>
            </a:r>
            <a:r>
              <a:rPr lang="uk-UA" dirty="0"/>
              <a:t>, рух, вічність) невід’ємні від матерії і тому називаються її атрибутами. Невід’ємні від матерії також простір і час.</a:t>
            </a:r>
          </a:p>
          <a:p>
            <a:pPr algn="just"/>
            <a:r>
              <a:rPr lang="uk-UA" b="1" dirty="0">
                <a:solidFill>
                  <a:srgbClr val="FFFF00"/>
                </a:solidFill>
              </a:rPr>
              <a:t>Матерія</a:t>
            </a:r>
            <a:r>
              <a:rPr lang="uk-UA" dirty="0"/>
              <a:t> – це складна системна організація. </a:t>
            </a:r>
          </a:p>
          <a:p>
            <a:pPr marL="0" indent="0" algn="just">
              <a:buNone/>
            </a:pPr>
            <a:r>
              <a:rPr lang="uk-UA" dirty="0"/>
              <a:t>За сучасними науковими даними в структурі матерії можна виділити два великі основні рівні (принцип ділення – наявність життя): </a:t>
            </a:r>
          </a:p>
          <a:p>
            <a:pPr algn="just"/>
            <a:r>
              <a:rPr lang="uk-UA" dirty="0"/>
              <a:t>неорганічна матерія (нежива природа) </a:t>
            </a:r>
          </a:p>
          <a:p>
            <a:pPr algn="just"/>
            <a:r>
              <a:rPr lang="uk-UA" dirty="0"/>
              <a:t>органічна матерія (жива природа).</a:t>
            </a:r>
          </a:p>
          <a:p>
            <a:endParaRPr lang="uk-UA" dirty="0"/>
          </a:p>
        </p:txBody>
      </p:sp>
    </p:spTree>
    <p:extLst>
      <p:ext uri="{BB962C8B-B14F-4D97-AF65-F5344CB8AC3E}">
        <p14:creationId xmlns:p14="http://schemas.microsoft.com/office/powerpoint/2010/main" val="1713896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4C0CF4-5D6B-42C8-B006-660678193CB4}"/>
              </a:ext>
            </a:extLst>
          </p:cNvPr>
          <p:cNvSpPr>
            <a:spLocks noGrp="1"/>
          </p:cNvSpPr>
          <p:nvPr>
            <p:ph type="title"/>
          </p:nvPr>
        </p:nvSpPr>
        <p:spPr>
          <a:xfrm>
            <a:off x="685801" y="609601"/>
            <a:ext cx="10420164" cy="846338"/>
          </a:xfrm>
        </p:spPr>
        <p:txBody>
          <a:bodyPr>
            <a:normAutofit fontScale="90000"/>
          </a:bodyPr>
          <a:lstStyle/>
          <a:p>
            <a:pPr algn="ctr"/>
            <a:r>
              <a:rPr lang="uk-UA" sz="3100" dirty="0"/>
              <a:t>Неорганічна природа включає наступні структурні рівні:</a:t>
            </a:r>
            <a:br>
              <a:rPr lang="uk-UA" dirty="0"/>
            </a:br>
            <a:endParaRPr lang="uk-UA" dirty="0"/>
          </a:p>
        </p:txBody>
      </p:sp>
      <p:sp>
        <p:nvSpPr>
          <p:cNvPr id="3" name="Місце для вмісту 2">
            <a:extLst>
              <a:ext uri="{FF2B5EF4-FFF2-40B4-BE49-F238E27FC236}">
                <a16:creationId xmlns:a16="http://schemas.microsoft.com/office/drawing/2014/main" id="{89E1A622-D480-4D75-9A32-975EF1E9288E}"/>
              </a:ext>
            </a:extLst>
          </p:cNvPr>
          <p:cNvSpPr>
            <a:spLocks noGrp="1"/>
          </p:cNvSpPr>
          <p:nvPr>
            <p:ph idx="1"/>
          </p:nvPr>
        </p:nvSpPr>
        <p:spPr>
          <a:xfrm>
            <a:off x="685801" y="1145219"/>
            <a:ext cx="10642106" cy="5326602"/>
          </a:xfrm>
        </p:spPr>
        <p:txBody>
          <a:bodyPr>
            <a:normAutofit fontScale="92500" lnSpcReduction="20000"/>
          </a:bodyPr>
          <a:lstStyle/>
          <a:p>
            <a:pPr marL="0" indent="0" algn="just">
              <a:buNone/>
            </a:pPr>
            <a:r>
              <a:rPr lang="uk-UA" dirty="0"/>
              <a:t>1. </a:t>
            </a:r>
            <a:r>
              <a:rPr lang="uk-UA" dirty="0">
                <a:solidFill>
                  <a:srgbClr val="FFFF00"/>
                </a:solidFill>
              </a:rPr>
              <a:t>Елементарні частинки</a:t>
            </a:r>
            <a:r>
              <a:rPr lang="uk-UA" dirty="0"/>
              <a:t> – найдрібніші частинки фізичної матерії (фотони, протони, нейтрони тощо), кожна з яких має свою </a:t>
            </a:r>
            <a:r>
              <a:rPr lang="uk-UA" dirty="0" err="1"/>
              <a:t>античастку</a:t>
            </a:r>
            <a:r>
              <a:rPr lang="uk-UA" dirty="0"/>
              <a:t>. В даний час відомо більше 300 елементарних частинок (включаючи </a:t>
            </a:r>
            <a:r>
              <a:rPr lang="uk-UA" dirty="0" err="1"/>
              <a:t>античастки</a:t>
            </a:r>
            <a:r>
              <a:rPr lang="uk-UA" dirty="0"/>
              <a:t>), у тому числі і "віртуальні частинки", що існують в проміжних станах дуже короткий час. Характерна особливість елементарних частинок – здібність до взаємних перетворень.</a:t>
            </a:r>
          </a:p>
          <a:p>
            <a:pPr marL="0" indent="0" algn="just">
              <a:buNone/>
            </a:pPr>
            <a:r>
              <a:rPr lang="uk-UA" dirty="0"/>
              <a:t>2. </a:t>
            </a:r>
            <a:r>
              <a:rPr lang="uk-UA" dirty="0">
                <a:solidFill>
                  <a:srgbClr val="FFFF00"/>
                </a:solidFill>
              </a:rPr>
              <a:t>Атом</a:t>
            </a:r>
            <a:r>
              <a:rPr lang="uk-UA" dirty="0"/>
              <a:t> – найдрібніша частинка хімічного елементу, що зберігає його властивості. Він складається з ядра і електронної оболонки. Ядро атома складається з протонів і нейтронів.</a:t>
            </a:r>
          </a:p>
          <a:p>
            <a:pPr marL="0" indent="0" algn="just">
              <a:buNone/>
            </a:pPr>
            <a:r>
              <a:rPr lang="uk-UA" dirty="0"/>
              <a:t>3. </a:t>
            </a:r>
            <a:r>
              <a:rPr lang="uk-UA" dirty="0">
                <a:solidFill>
                  <a:srgbClr val="FFFF00"/>
                </a:solidFill>
              </a:rPr>
              <a:t>Хімічний елемент </a:t>
            </a:r>
            <a:r>
              <a:rPr lang="uk-UA" dirty="0"/>
              <a:t>– сукупність атомів з однаковим зарядом ядра. Відомо 110 хімічних елементів (21 отримані штучно), з яких складаються всі речовини неживої і живої природи. </a:t>
            </a:r>
          </a:p>
          <a:p>
            <a:pPr marL="0" indent="0" algn="just">
              <a:buNone/>
            </a:pPr>
            <a:r>
              <a:rPr lang="uk-UA" dirty="0"/>
              <a:t>4. </a:t>
            </a:r>
            <a:r>
              <a:rPr lang="uk-UA" dirty="0">
                <a:solidFill>
                  <a:srgbClr val="FFFF00"/>
                </a:solidFill>
              </a:rPr>
              <a:t>Молекула</a:t>
            </a:r>
            <a:r>
              <a:rPr lang="uk-UA" dirty="0"/>
              <a:t> – найменша частинка речовини, яка володіє всіма її хімічними властивостями. Складається з атомів сполучених хімічними зв’язками.</a:t>
            </a:r>
          </a:p>
          <a:p>
            <a:pPr marL="0" indent="0" algn="just">
              <a:buNone/>
            </a:pPr>
            <a:r>
              <a:rPr lang="uk-UA" dirty="0"/>
              <a:t>5. </a:t>
            </a:r>
            <a:r>
              <a:rPr lang="uk-UA" dirty="0">
                <a:solidFill>
                  <a:srgbClr val="FFFF00"/>
                </a:solidFill>
              </a:rPr>
              <a:t>Планети</a:t>
            </a:r>
            <a:r>
              <a:rPr lang="uk-UA" dirty="0"/>
              <a:t> – найбільш масивні тіла Сонячної системи, що рухаються по еліптичних орбітах навколо Сонця та інших зірок.</a:t>
            </a:r>
          </a:p>
          <a:p>
            <a:pPr marL="0" indent="0" algn="just">
              <a:buNone/>
            </a:pPr>
            <a:r>
              <a:rPr lang="uk-UA" dirty="0"/>
              <a:t>6. </a:t>
            </a:r>
            <a:r>
              <a:rPr lang="uk-UA" dirty="0">
                <a:solidFill>
                  <a:srgbClr val="FFFF00"/>
                </a:solidFill>
              </a:rPr>
              <a:t>Планетарні системи</a:t>
            </a:r>
            <a:r>
              <a:rPr lang="uk-UA" dirty="0"/>
              <a:t>.</a:t>
            </a:r>
          </a:p>
          <a:p>
            <a:pPr marL="0" indent="0" algn="just">
              <a:buNone/>
            </a:pPr>
            <a:r>
              <a:rPr lang="uk-UA" dirty="0"/>
              <a:t>7. </a:t>
            </a:r>
            <a:r>
              <a:rPr lang="uk-UA" dirty="0">
                <a:solidFill>
                  <a:srgbClr val="FFFF00"/>
                </a:solidFill>
              </a:rPr>
              <a:t>Зірки</a:t>
            </a:r>
            <a:r>
              <a:rPr lang="uk-UA" dirty="0"/>
              <a:t> – газові (плазмові) кулі, що світяться, подібні до Сонця: у них розміщена велика частина речовини Всесвіту. Утворюються з газо-пилового середовища (головним чином водню і гелію).</a:t>
            </a:r>
          </a:p>
          <a:p>
            <a:pPr marL="0" indent="0" algn="just">
              <a:buNone/>
            </a:pPr>
            <a:r>
              <a:rPr lang="uk-UA" dirty="0"/>
              <a:t>8. </a:t>
            </a:r>
            <a:r>
              <a:rPr lang="uk-UA" dirty="0">
                <a:solidFill>
                  <a:srgbClr val="FFFF00"/>
                </a:solidFill>
              </a:rPr>
              <a:t>Галактики</a:t>
            </a:r>
            <a:r>
              <a:rPr lang="uk-UA" dirty="0"/>
              <a:t> – гігантські до сотень млрд. зірок сонячні системи, зокрема, наша Галактика (Чумацький шлях), яка містить більше 100 млрд. зірок.</a:t>
            </a:r>
          </a:p>
          <a:p>
            <a:pPr marL="0" indent="0" algn="just">
              <a:buNone/>
            </a:pPr>
            <a:r>
              <a:rPr lang="uk-UA" dirty="0"/>
              <a:t>9. </a:t>
            </a:r>
            <a:r>
              <a:rPr lang="uk-UA" dirty="0">
                <a:solidFill>
                  <a:srgbClr val="FFFF00"/>
                </a:solidFill>
              </a:rPr>
              <a:t>Система галактик</a:t>
            </a:r>
            <a:r>
              <a:rPr lang="uk-UA" dirty="0"/>
              <a:t>.</a:t>
            </a:r>
          </a:p>
          <a:p>
            <a:endParaRPr lang="uk-UA" dirty="0"/>
          </a:p>
        </p:txBody>
      </p:sp>
    </p:spTree>
    <p:extLst>
      <p:ext uri="{BB962C8B-B14F-4D97-AF65-F5344CB8AC3E}">
        <p14:creationId xmlns:p14="http://schemas.microsoft.com/office/powerpoint/2010/main" val="3080159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FBF05B-4071-4139-A513-0B37498A87B1}"/>
              </a:ext>
            </a:extLst>
          </p:cNvPr>
          <p:cNvSpPr>
            <a:spLocks noGrp="1"/>
          </p:cNvSpPr>
          <p:nvPr>
            <p:ph type="title"/>
          </p:nvPr>
        </p:nvSpPr>
        <p:spPr>
          <a:xfrm>
            <a:off x="685801" y="609601"/>
            <a:ext cx="10198222" cy="1121546"/>
          </a:xfrm>
        </p:spPr>
        <p:txBody>
          <a:bodyPr>
            <a:normAutofit fontScale="90000"/>
          </a:bodyPr>
          <a:lstStyle/>
          <a:p>
            <a:pPr algn="ctr"/>
            <a:r>
              <a:rPr lang="uk-UA" dirty="0"/>
              <a:t>Органічна природа (біосфера, життя) має наступні рівні (види самоорганізації):</a:t>
            </a:r>
            <a:br>
              <a:rPr lang="uk-UA" dirty="0"/>
            </a:br>
            <a:endParaRPr lang="uk-UA" dirty="0"/>
          </a:p>
        </p:txBody>
      </p:sp>
      <p:sp>
        <p:nvSpPr>
          <p:cNvPr id="3" name="Місце для вмісту 2">
            <a:extLst>
              <a:ext uri="{FF2B5EF4-FFF2-40B4-BE49-F238E27FC236}">
                <a16:creationId xmlns:a16="http://schemas.microsoft.com/office/drawing/2014/main" id="{AAEA52B1-2268-41E0-BC49-93C53D2C47F6}"/>
              </a:ext>
            </a:extLst>
          </p:cNvPr>
          <p:cNvSpPr>
            <a:spLocks noGrp="1"/>
          </p:cNvSpPr>
          <p:nvPr>
            <p:ph idx="1"/>
          </p:nvPr>
        </p:nvSpPr>
        <p:spPr>
          <a:xfrm>
            <a:off x="685801" y="1615737"/>
            <a:ext cx="10131425" cy="4175464"/>
          </a:xfrm>
        </p:spPr>
        <p:txBody>
          <a:bodyPr>
            <a:normAutofit/>
          </a:bodyPr>
          <a:lstStyle/>
          <a:p>
            <a:pPr marL="0" indent="0" algn="just">
              <a:buNone/>
            </a:pPr>
            <a:r>
              <a:rPr lang="uk-UA" dirty="0"/>
              <a:t>1.	</a:t>
            </a:r>
            <a:r>
              <a:rPr lang="uk-UA" dirty="0" err="1">
                <a:solidFill>
                  <a:srgbClr val="FFFF00"/>
                </a:solidFill>
              </a:rPr>
              <a:t>Доклітинний</a:t>
            </a:r>
            <a:r>
              <a:rPr lang="uk-UA" dirty="0">
                <a:solidFill>
                  <a:srgbClr val="FFFF00"/>
                </a:solidFill>
              </a:rPr>
              <a:t> рівень </a:t>
            </a:r>
            <a:r>
              <a:rPr lang="uk-UA" dirty="0"/>
              <a:t>– </a:t>
            </a:r>
            <a:r>
              <a:rPr lang="uk-UA" dirty="0" err="1"/>
              <a:t>дезонуклеїнові</a:t>
            </a:r>
            <a:r>
              <a:rPr lang="uk-UA" dirty="0"/>
              <a:t> кислоти, рибонуклеїнові кислоти, білки. Останні – високомолекулярні органічні речовини, побудовані з 20 амінокислот, складають (разом з нуклеїновими кислотами) основу життєдіяльності всіх організмів.</a:t>
            </a:r>
          </a:p>
          <a:p>
            <a:pPr marL="0" indent="0" algn="just">
              <a:buNone/>
            </a:pPr>
            <a:r>
              <a:rPr lang="uk-UA" dirty="0"/>
              <a:t>2.	</a:t>
            </a:r>
            <a:r>
              <a:rPr lang="uk-UA" dirty="0">
                <a:solidFill>
                  <a:srgbClr val="FFFF00"/>
                </a:solidFill>
              </a:rPr>
              <a:t>Клітина</a:t>
            </a:r>
            <a:r>
              <a:rPr lang="uk-UA" dirty="0"/>
              <a:t> – елементарна жива система – основа будови і життєдіяльності всіх рослин і тварин.</a:t>
            </a:r>
          </a:p>
          <a:p>
            <a:pPr marL="0" indent="0" algn="just">
              <a:buNone/>
            </a:pPr>
            <a:r>
              <a:rPr lang="uk-UA" dirty="0"/>
              <a:t>3.	</a:t>
            </a:r>
            <a:r>
              <a:rPr lang="uk-UA" dirty="0">
                <a:solidFill>
                  <a:srgbClr val="FFFF00"/>
                </a:solidFill>
              </a:rPr>
              <a:t>Багатоклітинні організми</a:t>
            </a:r>
            <a:r>
              <a:rPr lang="uk-UA" dirty="0"/>
              <a:t> рослинного і тваринного світу окремі види або їх сукупність.</a:t>
            </a:r>
          </a:p>
          <a:p>
            <a:pPr marL="0" indent="0" algn="just">
              <a:buNone/>
            </a:pPr>
            <a:r>
              <a:rPr lang="uk-UA" dirty="0"/>
              <a:t>4.	</a:t>
            </a:r>
            <a:r>
              <a:rPr lang="uk-UA" dirty="0">
                <a:solidFill>
                  <a:srgbClr val="FFFF00"/>
                </a:solidFill>
              </a:rPr>
              <a:t>Популяція</a:t>
            </a:r>
            <a:r>
              <a:rPr lang="uk-UA" dirty="0"/>
              <a:t> – сукупність видів одного вигляду, що тривало займають певний простір і відтворюють себе протягом великого числа поколінь.</a:t>
            </a:r>
          </a:p>
          <a:p>
            <a:pPr marL="0" indent="0" algn="just">
              <a:buNone/>
            </a:pPr>
            <a:r>
              <a:rPr lang="uk-UA" dirty="0"/>
              <a:t>5.	</a:t>
            </a:r>
            <a:r>
              <a:rPr lang="uk-UA" dirty="0">
                <a:solidFill>
                  <a:srgbClr val="FFFF00"/>
                </a:solidFill>
              </a:rPr>
              <a:t>Біоценоз</a:t>
            </a:r>
            <a:r>
              <a:rPr lang="uk-UA" dirty="0"/>
              <a:t> – сукупність рослин, тварин і мікроорганізмів, що населяють дану ділянку суші або водоймища. </a:t>
            </a:r>
          </a:p>
          <a:p>
            <a:pPr marL="0" indent="0" algn="just">
              <a:buNone/>
            </a:pPr>
            <a:r>
              <a:rPr lang="uk-UA" dirty="0"/>
              <a:t>6.	</a:t>
            </a:r>
            <a:r>
              <a:rPr lang="uk-UA" dirty="0">
                <a:solidFill>
                  <a:srgbClr val="FFFF00"/>
                </a:solidFill>
              </a:rPr>
              <a:t>Біогеоценоз</a:t>
            </a:r>
            <a:r>
              <a:rPr lang="uk-UA" dirty="0"/>
              <a:t> (екосистема) – однорідна ділянка земної поверхні, єдиний природний комплекс, утворений живими організмами і місцем їх існування.</a:t>
            </a:r>
          </a:p>
          <a:p>
            <a:endParaRPr lang="uk-UA" dirty="0"/>
          </a:p>
        </p:txBody>
      </p:sp>
    </p:spTree>
    <p:extLst>
      <p:ext uri="{BB962C8B-B14F-4D97-AF65-F5344CB8AC3E}">
        <p14:creationId xmlns:p14="http://schemas.microsoft.com/office/powerpoint/2010/main" val="42974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A086B4-BBBA-48D4-8404-683E16B5213B}"/>
              </a:ext>
            </a:extLst>
          </p:cNvPr>
          <p:cNvSpPr>
            <a:spLocks noGrp="1"/>
          </p:cNvSpPr>
          <p:nvPr>
            <p:ph type="title"/>
          </p:nvPr>
        </p:nvSpPr>
        <p:spPr/>
        <p:txBody>
          <a:bodyPr/>
          <a:lstStyle/>
          <a:p>
            <a:pPr algn="ctr"/>
            <a:r>
              <a:rPr lang="uk-UA" sz="3600" dirty="0"/>
              <a:t>буття</a:t>
            </a:r>
            <a:endParaRPr lang="uk-UA" dirty="0"/>
          </a:p>
        </p:txBody>
      </p:sp>
      <p:sp>
        <p:nvSpPr>
          <p:cNvPr id="3" name="Місце для вмісту 2">
            <a:extLst>
              <a:ext uri="{FF2B5EF4-FFF2-40B4-BE49-F238E27FC236}">
                <a16:creationId xmlns:a16="http://schemas.microsoft.com/office/drawing/2014/main" id="{8E1F4597-2815-4158-B94E-7053F7246AFB}"/>
              </a:ext>
            </a:extLst>
          </p:cNvPr>
          <p:cNvSpPr>
            <a:spLocks noGrp="1"/>
          </p:cNvSpPr>
          <p:nvPr>
            <p:ph idx="1"/>
          </p:nvPr>
        </p:nvSpPr>
        <p:spPr/>
        <p:txBody>
          <a:bodyPr>
            <a:normAutofit/>
          </a:bodyPr>
          <a:lstStyle/>
          <a:p>
            <a:pPr algn="just"/>
            <a:r>
              <a:rPr lang="uk-UA" sz="2400" dirty="0"/>
              <a:t>Формування загальної світоглядної позиції потребує осмислення в першу чергу проблеми буття, як фундаментальної світоглядної й методологічної філософської проблеми. В найширшому розумінні </a:t>
            </a:r>
            <a:r>
              <a:rPr lang="uk-UA" sz="2400" b="1" u="sng" dirty="0">
                <a:solidFill>
                  <a:srgbClr val="FFFF00"/>
                </a:solidFill>
              </a:rPr>
              <a:t>буття</a:t>
            </a:r>
            <a:r>
              <a:rPr lang="uk-UA" sz="2400" dirty="0"/>
              <a:t> – це все, що існує: і матеріальні речі, й процеси, і властивості, і зв’язки, і відношення. Навіть плоди найбільшої фантазії, казки, міфи, та навіть марення хворого існують як духовна реальність. </a:t>
            </a:r>
          </a:p>
          <a:p>
            <a:pPr algn="just"/>
            <a:r>
              <a:rPr lang="uk-UA" sz="2400" dirty="0"/>
              <a:t>Отже, буття охоплює і матеріальне і духовне, це </a:t>
            </a:r>
            <a:r>
              <a:rPr lang="uk-UA" sz="2400" dirty="0">
                <a:solidFill>
                  <a:srgbClr val="FFFF00"/>
                </a:solidFill>
              </a:rPr>
              <a:t>єдність об’єктивної і суб’єктивної реальності.</a:t>
            </a:r>
          </a:p>
        </p:txBody>
      </p:sp>
    </p:spTree>
    <p:extLst>
      <p:ext uri="{BB962C8B-B14F-4D97-AF65-F5344CB8AC3E}">
        <p14:creationId xmlns:p14="http://schemas.microsoft.com/office/powerpoint/2010/main" val="4150698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B85724-E30D-43A0-A233-7B27CB0A038E}"/>
              </a:ext>
            </a:extLst>
          </p:cNvPr>
          <p:cNvSpPr>
            <a:spLocks noGrp="1"/>
          </p:cNvSpPr>
          <p:nvPr>
            <p:ph type="title"/>
          </p:nvPr>
        </p:nvSpPr>
        <p:spPr/>
        <p:txBody>
          <a:bodyPr/>
          <a:lstStyle/>
          <a:p>
            <a:r>
              <a:rPr lang="uk-UA" dirty="0"/>
              <a:t>По розмірах матерія ділиться на три рівні:</a:t>
            </a:r>
            <a:br>
              <a:rPr lang="uk-UA" dirty="0"/>
            </a:br>
            <a:endParaRPr lang="uk-UA" dirty="0"/>
          </a:p>
        </p:txBody>
      </p:sp>
      <p:sp>
        <p:nvSpPr>
          <p:cNvPr id="3" name="Місце для вмісту 2">
            <a:extLst>
              <a:ext uri="{FF2B5EF4-FFF2-40B4-BE49-F238E27FC236}">
                <a16:creationId xmlns:a16="http://schemas.microsoft.com/office/drawing/2014/main" id="{4AE26641-1C2C-4ECA-B3D8-30E7BDF13DB4}"/>
              </a:ext>
            </a:extLst>
          </p:cNvPr>
          <p:cNvSpPr>
            <a:spLocks noGrp="1"/>
          </p:cNvSpPr>
          <p:nvPr>
            <p:ph idx="1"/>
          </p:nvPr>
        </p:nvSpPr>
        <p:spPr/>
        <p:txBody>
          <a:bodyPr/>
          <a:lstStyle/>
          <a:p>
            <a:pPr algn="just"/>
            <a:r>
              <a:rPr lang="uk-UA" sz="2000" dirty="0"/>
              <a:t>1.	</a:t>
            </a:r>
            <a:r>
              <a:rPr lang="uk-UA" sz="2000" dirty="0">
                <a:solidFill>
                  <a:srgbClr val="FFFF00"/>
                </a:solidFill>
              </a:rPr>
              <a:t>Мікросвіт</a:t>
            </a:r>
            <a:r>
              <a:rPr lang="uk-UA" sz="2000" dirty="0"/>
              <a:t> – світ гранично малих, безпосередньо не спостережуваних мікрооб’єктів, просторова розмірність яких від 1·10  до 10 см., а час життя від нескінченності до 1 </a:t>
            </a:r>
            <a:r>
              <a:rPr lang="uk-UA" sz="2000" dirty="0" err="1"/>
              <a:t>сек</a:t>
            </a:r>
            <a:r>
              <a:rPr lang="uk-UA" sz="2000" dirty="0"/>
              <a:t>.</a:t>
            </a:r>
          </a:p>
          <a:p>
            <a:pPr algn="just"/>
            <a:r>
              <a:rPr lang="uk-UA" sz="2000" dirty="0"/>
              <a:t>2.	</a:t>
            </a:r>
            <a:r>
              <a:rPr lang="uk-UA" sz="2000" dirty="0">
                <a:solidFill>
                  <a:srgbClr val="FFFF00"/>
                </a:solidFill>
              </a:rPr>
              <a:t>Макросвіт</a:t>
            </a:r>
            <a:r>
              <a:rPr lang="uk-UA" sz="2000" dirty="0"/>
              <a:t> – сукупність об’єктів, розмірність яких співвідносна з масштабом людського досвіду: просторові величини виражаються в міліметрах, сантиметрах, кілометрах, а час – в секундах, хвилинах, годинах, роках.</a:t>
            </a:r>
          </a:p>
          <a:p>
            <a:pPr algn="just"/>
            <a:r>
              <a:rPr lang="uk-UA" sz="2000" dirty="0"/>
              <a:t>3.	</a:t>
            </a:r>
            <a:r>
              <a:rPr lang="uk-UA" sz="2000" dirty="0">
                <a:solidFill>
                  <a:srgbClr val="FFFF00"/>
                </a:solidFill>
              </a:rPr>
              <a:t>Мегасвіт</a:t>
            </a:r>
            <a:r>
              <a:rPr lang="uk-UA" sz="2000" dirty="0"/>
              <a:t> – світ величезних космічних масштабів і швидкостей, відстань в якому вимірюється світловими роками (а швидкість світла 300000 км/с), а час існування космічних об’єктів – мільйонами і мільярдами років.</a:t>
            </a:r>
          </a:p>
          <a:p>
            <a:endParaRPr lang="uk-UA" dirty="0"/>
          </a:p>
        </p:txBody>
      </p:sp>
    </p:spTree>
    <p:extLst>
      <p:ext uri="{BB962C8B-B14F-4D97-AF65-F5344CB8AC3E}">
        <p14:creationId xmlns:p14="http://schemas.microsoft.com/office/powerpoint/2010/main" val="2908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7808D2-E75A-45E8-ABA0-688A714C43A2}"/>
              </a:ext>
            </a:extLst>
          </p:cNvPr>
          <p:cNvSpPr>
            <a:spLocks noGrp="1"/>
          </p:cNvSpPr>
          <p:nvPr>
            <p:ph type="title"/>
          </p:nvPr>
        </p:nvSpPr>
        <p:spPr/>
        <p:txBody>
          <a:bodyPr>
            <a:normAutofit fontScale="90000"/>
          </a:bodyPr>
          <a:lstStyle/>
          <a:p>
            <a:pPr algn="ctr"/>
            <a:r>
              <a:rPr lang="ru-RU" sz="3100" dirty="0"/>
              <a:t>3. </a:t>
            </a:r>
            <a:r>
              <a:rPr lang="ru-RU" sz="3100" dirty="0" err="1"/>
              <a:t>Поняття</a:t>
            </a:r>
            <a:r>
              <a:rPr lang="ru-RU" sz="3100" dirty="0"/>
              <a:t> руху та </a:t>
            </a:r>
            <a:r>
              <a:rPr lang="ru-RU" sz="3100" dirty="0" err="1"/>
              <a:t>розвитку</a:t>
            </a:r>
            <a:r>
              <a:rPr lang="ru-RU" sz="3100" dirty="0"/>
              <a:t>. </a:t>
            </a:r>
            <a:r>
              <a:rPr lang="ru-RU" sz="3100" dirty="0" err="1"/>
              <a:t>Основні</a:t>
            </a:r>
            <a:r>
              <a:rPr lang="ru-RU" sz="3100" dirty="0"/>
              <a:t> </a:t>
            </a:r>
            <a:r>
              <a:rPr lang="ru-RU" sz="3100" dirty="0" err="1"/>
              <a:t>концепції</a:t>
            </a:r>
            <a:r>
              <a:rPr lang="ru-RU" sz="3100" dirty="0"/>
              <a:t> </a:t>
            </a:r>
            <a:r>
              <a:rPr lang="ru-RU" sz="3100" dirty="0" err="1"/>
              <a:t>розвитку</a:t>
            </a:r>
            <a:r>
              <a:rPr lang="ru-RU" sz="3100" dirty="0"/>
              <a:t>.</a:t>
            </a:r>
            <a:br>
              <a:rPr lang="ru-RU" dirty="0"/>
            </a:br>
            <a:endParaRPr lang="uk-UA" dirty="0"/>
          </a:p>
        </p:txBody>
      </p:sp>
      <p:sp>
        <p:nvSpPr>
          <p:cNvPr id="3" name="Місце для вмісту 2">
            <a:extLst>
              <a:ext uri="{FF2B5EF4-FFF2-40B4-BE49-F238E27FC236}">
                <a16:creationId xmlns:a16="http://schemas.microsoft.com/office/drawing/2014/main" id="{E0B549E9-7A75-4F55-A801-56C729EFAA21}"/>
              </a:ext>
            </a:extLst>
          </p:cNvPr>
          <p:cNvSpPr>
            <a:spLocks noGrp="1"/>
          </p:cNvSpPr>
          <p:nvPr>
            <p:ph idx="1"/>
          </p:nvPr>
        </p:nvSpPr>
        <p:spPr>
          <a:xfrm>
            <a:off x="685801" y="2142067"/>
            <a:ext cx="10131425" cy="3832605"/>
          </a:xfrm>
        </p:spPr>
        <p:txBody>
          <a:bodyPr>
            <a:normAutofit/>
          </a:bodyPr>
          <a:lstStyle/>
          <a:p>
            <a:pPr algn="just"/>
            <a:r>
              <a:rPr lang="uk-UA" sz="2400" dirty="0"/>
              <a:t>У найширшому сенсі рух в застосуванні до матерії – це "зміна взагалі", воно включає всі зміни, що відбуваються в світі. </a:t>
            </a:r>
            <a:r>
              <a:rPr lang="uk-UA" sz="2400" dirty="0">
                <a:solidFill>
                  <a:srgbClr val="FFFF00"/>
                </a:solidFill>
              </a:rPr>
              <a:t>Рух</a:t>
            </a:r>
            <a:r>
              <a:rPr lang="uk-UA" sz="2400" dirty="0"/>
              <a:t> – атрибут, невід’ємна властивість матерії, вони тісно зв’язані і не існують один без одного. Рух – це не чиста </a:t>
            </a:r>
            <a:r>
              <a:rPr lang="uk-UA" sz="2400" dirty="0" err="1"/>
              <a:t>континуальність</a:t>
            </a:r>
            <a:r>
              <a:rPr lang="uk-UA" sz="2400" dirty="0"/>
              <a:t>, це – єдність мінливості й усталеності, неспокою й спокою. </a:t>
            </a:r>
          </a:p>
        </p:txBody>
      </p:sp>
    </p:spTree>
    <p:extLst>
      <p:ext uri="{BB962C8B-B14F-4D97-AF65-F5344CB8AC3E}">
        <p14:creationId xmlns:p14="http://schemas.microsoft.com/office/powerpoint/2010/main" val="1586029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9F9A0A-8542-48AB-9A3E-0AD96349403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948C7BB-CAB3-4552-A6D0-6B175035D5AF}"/>
              </a:ext>
            </a:extLst>
          </p:cNvPr>
          <p:cNvSpPr>
            <a:spLocks noGrp="1"/>
          </p:cNvSpPr>
          <p:nvPr>
            <p:ph idx="1"/>
          </p:nvPr>
        </p:nvSpPr>
        <p:spPr/>
        <p:txBody>
          <a:bodyPr>
            <a:normAutofit/>
          </a:bodyPr>
          <a:lstStyle/>
          <a:p>
            <a:pPr algn="just"/>
            <a:r>
              <a:rPr lang="uk-UA" sz="2800" dirty="0">
                <a:solidFill>
                  <a:srgbClr val="FFFF00"/>
                </a:solidFill>
              </a:rPr>
              <a:t>Спокій</a:t>
            </a:r>
            <a:r>
              <a:rPr lang="uk-UA" sz="2800" dirty="0"/>
              <a:t>, таким чином, існує лише для характеристики руху в якісній його усталеній формі. Як би не змінювався предмет, але поки він існує, він зберігає свою визначеність. Абсолютний спокій неможливий, бо набути його – означало б перестати існувати. Спокій завжди має лише відносний характер: тіла можуть покоїтись лише по відношенню до якоїсь системи відліку, умовно прийняту за нерухому.</a:t>
            </a:r>
          </a:p>
        </p:txBody>
      </p:sp>
    </p:spTree>
    <p:extLst>
      <p:ext uri="{BB962C8B-B14F-4D97-AF65-F5344CB8AC3E}">
        <p14:creationId xmlns:p14="http://schemas.microsoft.com/office/powerpoint/2010/main" val="1776779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18A60F-044F-4DC5-8801-B0D1843922E2}"/>
              </a:ext>
            </a:extLst>
          </p:cNvPr>
          <p:cNvSpPr>
            <a:spLocks noGrp="1"/>
          </p:cNvSpPr>
          <p:nvPr>
            <p:ph type="title"/>
          </p:nvPr>
        </p:nvSpPr>
        <p:spPr>
          <a:xfrm>
            <a:off x="852256" y="609601"/>
            <a:ext cx="9964970" cy="1015014"/>
          </a:xfrm>
        </p:spPr>
        <p:txBody>
          <a:bodyPr/>
          <a:lstStyle/>
          <a:p>
            <a:pPr algn="ctr"/>
            <a:r>
              <a:rPr lang="uk-UA" dirty="0"/>
              <a:t>Форми руху</a:t>
            </a:r>
          </a:p>
        </p:txBody>
      </p:sp>
      <p:sp>
        <p:nvSpPr>
          <p:cNvPr id="3" name="Місце для вмісту 2">
            <a:extLst>
              <a:ext uri="{FF2B5EF4-FFF2-40B4-BE49-F238E27FC236}">
                <a16:creationId xmlns:a16="http://schemas.microsoft.com/office/drawing/2014/main" id="{87B8B06F-C8BA-488F-A013-66E322CAE5DF}"/>
              </a:ext>
            </a:extLst>
          </p:cNvPr>
          <p:cNvSpPr>
            <a:spLocks noGrp="1"/>
          </p:cNvSpPr>
          <p:nvPr>
            <p:ph idx="1"/>
          </p:nvPr>
        </p:nvSpPr>
        <p:spPr/>
        <p:txBody>
          <a:bodyPr>
            <a:normAutofit fontScale="85000" lnSpcReduction="20000"/>
          </a:bodyPr>
          <a:lstStyle/>
          <a:p>
            <a:pPr algn="just"/>
            <a:r>
              <a:rPr lang="uk-UA" sz="2400" dirty="0"/>
              <a:t>Спираючись на досягнення природничих наук і на філософське розуміння руху як способу існування матерії , ми маємо можливість класифікувати види руху матерії, виділяючи з їх багатоманітності ряд основних форм. Такими формами руху матерії є:</a:t>
            </a:r>
          </a:p>
          <a:p>
            <a:pPr algn="just"/>
            <a:r>
              <a:rPr lang="uk-UA" sz="2400" dirty="0"/>
              <a:t>механічна, </a:t>
            </a:r>
          </a:p>
          <a:p>
            <a:pPr algn="just"/>
            <a:r>
              <a:rPr lang="uk-UA" sz="2400" dirty="0"/>
              <a:t>фізична, </a:t>
            </a:r>
          </a:p>
          <a:p>
            <a:pPr algn="just"/>
            <a:r>
              <a:rPr lang="uk-UA" sz="2400" dirty="0"/>
              <a:t>хімічна, </a:t>
            </a:r>
          </a:p>
          <a:p>
            <a:pPr algn="just"/>
            <a:r>
              <a:rPr lang="uk-UA" sz="2400" dirty="0"/>
              <a:t>біологічна </a:t>
            </a:r>
          </a:p>
          <a:p>
            <a:pPr algn="just"/>
            <a:r>
              <a:rPr lang="uk-UA" sz="2400" dirty="0"/>
              <a:t>соціальна. </a:t>
            </a:r>
          </a:p>
          <a:p>
            <a:pPr algn="just"/>
            <a:r>
              <a:rPr lang="uk-UA" sz="2400" dirty="0"/>
              <a:t>Ця класифікація зберігає своє значення й понині, хоч, зрозуміло, у зв’язку з досягненням сучасної науки вона істотно збагачується.</a:t>
            </a:r>
          </a:p>
          <a:p>
            <a:endParaRPr lang="uk-UA" dirty="0"/>
          </a:p>
        </p:txBody>
      </p:sp>
    </p:spTree>
    <p:extLst>
      <p:ext uri="{BB962C8B-B14F-4D97-AF65-F5344CB8AC3E}">
        <p14:creationId xmlns:p14="http://schemas.microsoft.com/office/powerpoint/2010/main" val="52983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7C0394-D156-4052-B5DC-5575B8ADA479}"/>
              </a:ext>
            </a:extLst>
          </p:cNvPr>
          <p:cNvSpPr>
            <a:spLocks noGrp="1"/>
          </p:cNvSpPr>
          <p:nvPr>
            <p:ph type="title"/>
          </p:nvPr>
        </p:nvSpPr>
        <p:spPr/>
        <p:txBody>
          <a:bodyPr/>
          <a:lstStyle/>
          <a:p>
            <a:pPr algn="ctr"/>
            <a:r>
              <a:rPr lang="uk-UA" dirty="0"/>
              <a:t>Форми руху</a:t>
            </a:r>
          </a:p>
        </p:txBody>
      </p:sp>
      <p:sp>
        <p:nvSpPr>
          <p:cNvPr id="3" name="Місце для вмісту 2">
            <a:extLst>
              <a:ext uri="{FF2B5EF4-FFF2-40B4-BE49-F238E27FC236}">
                <a16:creationId xmlns:a16="http://schemas.microsoft.com/office/drawing/2014/main" id="{4A78DDD6-30AF-469F-B2C7-0418324AD8AF}"/>
              </a:ext>
            </a:extLst>
          </p:cNvPr>
          <p:cNvSpPr>
            <a:spLocks noGrp="1"/>
          </p:cNvSpPr>
          <p:nvPr>
            <p:ph idx="1"/>
          </p:nvPr>
        </p:nvSpPr>
        <p:spPr/>
        <p:txBody>
          <a:bodyPr/>
          <a:lstStyle/>
          <a:p>
            <a:pPr algn="just"/>
            <a:r>
              <a:rPr lang="uk-UA" sz="2000" dirty="0"/>
              <a:t>Форми руху матерії органічно пов’язані з певним рівнем її структурної організації, кожен з яких характеризується своєю системою закономірностей і своїми носіями.</a:t>
            </a:r>
          </a:p>
          <a:p>
            <a:pPr algn="just"/>
            <a:r>
              <a:rPr lang="uk-UA" sz="2000" dirty="0"/>
              <a:t>У сучасній філософській картині світу прийнято виділяти три основні форми руху:</a:t>
            </a:r>
          </a:p>
          <a:p>
            <a:pPr algn="just"/>
            <a:r>
              <a:rPr lang="uk-UA" sz="2000" dirty="0"/>
              <a:t>1.	Рух в неорганічній природі – перетворення атомів та молекул, зміни в структурі макроскопічних тіл, перетворення елементарних часток тощо.</a:t>
            </a:r>
          </a:p>
          <a:p>
            <a:pPr algn="just"/>
            <a:r>
              <a:rPr lang="uk-UA" sz="2000" dirty="0"/>
              <a:t>2.	Рух в живій природі – на клітинному рівні: обмін речовин, саморегуляція тощо; в найзагальнішому смислі – рух на рівні біосфери Землі. </a:t>
            </a:r>
          </a:p>
          <a:p>
            <a:pPr algn="just"/>
            <a:r>
              <a:rPr lang="uk-UA" sz="2000" dirty="0"/>
              <a:t>3.	Соціальна форма руху – сукупність змін в життєдіяльності людей, заснованих на предметно-практичній діяльності з перетворення природи. </a:t>
            </a:r>
          </a:p>
          <a:p>
            <a:endParaRPr lang="uk-UA" dirty="0"/>
          </a:p>
        </p:txBody>
      </p:sp>
    </p:spTree>
    <p:extLst>
      <p:ext uri="{BB962C8B-B14F-4D97-AF65-F5344CB8AC3E}">
        <p14:creationId xmlns:p14="http://schemas.microsoft.com/office/powerpoint/2010/main" val="792880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3C6FFA-5C68-48BF-829B-9E36B82D1F6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A57C34E-2337-4703-BF25-444CE66AAD0A}"/>
              </a:ext>
            </a:extLst>
          </p:cNvPr>
          <p:cNvSpPr>
            <a:spLocks noGrp="1"/>
          </p:cNvSpPr>
          <p:nvPr>
            <p:ph idx="1"/>
          </p:nvPr>
        </p:nvSpPr>
        <p:spPr/>
        <p:txBody>
          <a:bodyPr>
            <a:normAutofit/>
          </a:bodyPr>
          <a:lstStyle/>
          <a:p>
            <a:pPr algn="just"/>
            <a:r>
              <a:rPr lang="uk-UA" sz="2400" dirty="0"/>
              <a:t>Під "</a:t>
            </a:r>
            <a:r>
              <a:rPr lang="uk-UA" sz="2400" dirty="0">
                <a:solidFill>
                  <a:srgbClr val="FFFF00"/>
                </a:solidFill>
              </a:rPr>
              <a:t>розвитком</a:t>
            </a:r>
            <a:r>
              <a:rPr lang="uk-UA" sz="2400" dirty="0"/>
              <a:t>" ми повинні розуміти процес тривалих, необоротних накопичувальних якісних змін в бутті. У філософії сформувалось декілька основних концептуальних підходів до пояснення здійснення розвитку:</a:t>
            </a:r>
          </a:p>
          <a:p>
            <a:pPr algn="just"/>
            <a:r>
              <a:rPr lang="uk-UA" sz="2400" dirty="0"/>
              <a:t> діалектичний,</a:t>
            </a:r>
          </a:p>
          <a:p>
            <a:pPr algn="just"/>
            <a:r>
              <a:rPr lang="uk-UA" sz="2400" dirty="0"/>
              <a:t> метафізичний, </a:t>
            </a:r>
          </a:p>
          <a:p>
            <a:pPr algn="just"/>
            <a:r>
              <a:rPr lang="uk-UA" sz="2400" dirty="0"/>
              <a:t>синергетичний.</a:t>
            </a:r>
          </a:p>
        </p:txBody>
      </p:sp>
    </p:spTree>
    <p:extLst>
      <p:ext uri="{BB962C8B-B14F-4D97-AF65-F5344CB8AC3E}">
        <p14:creationId xmlns:p14="http://schemas.microsoft.com/office/powerpoint/2010/main" val="1174127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DA8A3-CD5C-4E76-9CAE-3017F3CABDB1}"/>
              </a:ext>
            </a:extLst>
          </p:cNvPr>
          <p:cNvSpPr>
            <a:spLocks noGrp="1"/>
          </p:cNvSpPr>
          <p:nvPr>
            <p:ph type="title"/>
          </p:nvPr>
        </p:nvSpPr>
        <p:spPr/>
        <p:txBody>
          <a:bodyPr/>
          <a:lstStyle/>
          <a:p>
            <a:r>
              <a:rPr lang="uk-UA" dirty="0"/>
              <a:t>Основні принципи діалектики: </a:t>
            </a:r>
            <a:br>
              <a:rPr lang="uk-UA" dirty="0"/>
            </a:br>
            <a:endParaRPr lang="uk-UA" dirty="0"/>
          </a:p>
        </p:txBody>
      </p:sp>
      <p:sp>
        <p:nvSpPr>
          <p:cNvPr id="3" name="Місце для вмісту 2">
            <a:extLst>
              <a:ext uri="{FF2B5EF4-FFF2-40B4-BE49-F238E27FC236}">
                <a16:creationId xmlns:a16="http://schemas.microsoft.com/office/drawing/2014/main" id="{81D2B402-F390-40ED-BE88-EB2B349E36FB}"/>
              </a:ext>
            </a:extLst>
          </p:cNvPr>
          <p:cNvSpPr>
            <a:spLocks noGrp="1"/>
          </p:cNvSpPr>
          <p:nvPr>
            <p:ph idx="1"/>
          </p:nvPr>
        </p:nvSpPr>
        <p:spPr/>
        <p:txBody>
          <a:bodyPr/>
          <a:lstStyle/>
          <a:p>
            <a:pPr algn="just"/>
            <a:r>
              <a:rPr lang="uk-UA" sz="2400" dirty="0"/>
              <a:t>загальний взаємозв’язок всіх явищ ;</a:t>
            </a:r>
          </a:p>
          <a:p>
            <a:pPr algn="just"/>
            <a:r>
              <a:rPr lang="uk-UA" sz="2400" dirty="0"/>
              <a:t>загальність руху і розвитку; </a:t>
            </a:r>
          </a:p>
          <a:p>
            <a:pPr algn="just"/>
            <a:r>
              <a:rPr lang="uk-UA" sz="2400" dirty="0"/>
              <a:t>джерело розвитку – становлення і вирішення протирічь; </a:t>
            </a:r>
          </a:p>
          <a:p>
            <a:pPr algn="just"/>
            <a:r>
              <a:rPr lang="uk-UA" sz="2400" dirty="0"/>
              <a:t>розвиток як заперечення; </a:t>
            </a:r>
          </a:p>
          <a:p>
            <a:pPr algn="just"/>
            <a:r>
              <a:rPr lang="uk-UA" sz="2400" dirty="0"/>
              <a:t>суперечлива єдність загального і одиничного; </a:t>
            </a:r>
          </a:p>
          <a:p>
            <a:pPr algn="just"/>
            <a:r>
              <a:rPr lang="uk-UA" sz="2400" dirty="0"/>
              <a:t>сутності, суті та явища, форми та змісту, необхідності і випадковості, можливості й дійсності і т. д.</a:t>
            </a:r>
          </a:p>
          <a:p>
            <a:endParaRPr lang="uk-UA" dirty="0"/>
          </a:p>
        </p:txBody>
      </p:sp>
    </p:spTree>
    <p:extLst>
      <p:ext uri="{BB962C8B-B14F-4D97-AF65-F5344CB8AC3E}">
        <p14:creationId xmlns:p14="http://schemas.microsoft.com/office/powerpoint/2010/main" val="139901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680FF2-9FF5-4614-9581-F937ECED50B5}"/>
              </a:ext>
            </a:extLst>
          </p:cNvPr>
          <p:cNvSpPr>
            <a:spLocks noGrp="1"/>
          </p:cNvSpPr>
          <p:nvPr>
            <p:ph type="title"/>
          </p:nvPr>
        </p:nvSpPr>
        <p:spPr/>
        <p:txBody>
          <a:bodyPr/>
          <a:lstStyle/>
          <a:p>
            <a:pPr algn="ctr"/>
            <a:r>
              <a:rPr lang="uk-UA" dirty="0"/>
              <a:t>Метафізика</a:t>
            </a:r>
          </a:p>
        </p:txBody>
      </p:sp>
      <p:sp>
        <p:nvSpPr>
          <p:cNvPr id="3" name="Місце для вмісту 2">
            <a:extLst>
              <a:ext uri="{FF2B5EF4-FFF2-40B4-BE49-F238E27FC236}">
                <a16:creationId xmlns:a16="http://schemas.microsoft.com/office/drawing/2014/main" id="{447EDF41-FBAC-4942-BB8A-8FE3D43AC915}"/>
              </a:ext>
            </a:extLst>
          </p:cNvPr>
          <p:cNvSpPr>
            <a:spLocks noGrp="1"/>
          </p:cNvSpPr>
          <p:nvPr>
            <p:ph idx="1"/>
          </p:nvPr>
        </p:nvSpPr>
        <p:spPr>
          <a:xfrm>
            <a:off x="621437" y="1748901"/>
            <a:ext cx="10195789" cy="4042299"/>
          </a:xfrm>
        </p:spPr>
        <p:txBody>
          <a:bodyPr>
            <a:normAutofit lnSpcReduction="10000"/>
          </a:bodyPr>
          <a:lstStyle/>
          <a:p>
            <a:pPr algn="just"/>
            <a:r>
              <a:rPr lang="uk-UA" sz="2000" dirty="0"/>
              <a:t>Метафізика ж розглядається як антипод діалектики в теорії розвитку. Дослівно термін "метафізика" означає з грецької "після фізики". Згодом цей термін набув більш широкого значення. В історико-філософському аспекті метафізика розглядається як одна з концепцій розвитку, альтернатива діалектиці. Ця альтернатива випливає з положень:</a:t>
            </a:r>
          </a:p>
          <a:p>
            <a:pPr algn="just"/>
            <a:r>
              <a:rPr lang="uk-UA" sz="2000" dirty="0"/>
              <a:t>розвиток розглядається зовнішньо спричиненим;</a:t>
            </a:r>
          </a:p>
          <a:p>
            <a:pPr algn="just"/>
            <a:r>
              <a:rPr lang="uk-UA" sz="2000" dirty="0"/>
              <a:t>розвиток спричинений кількісними змінами;</a:t>
            </a:r>
          </a:p>
          <a:p>
            <a:pPr algn="just"/>
            <a:r>
              <a:rPr lang="uk-UA" sz="2000" dirty="0"/>
              <a:t>розвиток відбувається на основі повного заперечення;</a:t>
            </a:r>
          </a:p>
          <a:p>
            <a:pPr algn="just"/>
            <a:r>
              <a:rPr lang="uk-UA" sz="2000" dirty="0"/>
              <a:t>метафізика ігнорує наявність </a:t>
            </a:r>
            <a:r>
              <a:rPr lang="uk-UA" sz="2000" dirty="0" err="1"/>
              <a:t>зв’язків</a:t>
            </a:r>
            <a:r>
              <a:rPr lang="uk-UA" sz="2000" dirty="0"/>
              <a:t> між ступенями і стадіями розвитку;</a:t>
            </a:r>
          </a:p>
          <a:p>
            <a:pPr algn="just"/>
            <a:r>
              <a:rPr lang="uk-UA" sz="2000" dirty="0"/>
              <a:t>на відміну від діалектики, розвиток не спіралеподібний, а відбувається по колу.</a:t>
            </a:r>
          </a:p>
          <a:p>
            <a:pPr marL="0" indent="0" algn="just">
              <a:buNone/>
            </a:pPr>
            <a:r>
              <a:rPr lang="uk-UA" sz="2000" dirty="0"/>
              <a:t>Однак з розвитком науки метафізика поступилася діалектиці як більш сучасному усвідомленню дійсності.</a:t>
            </a:r>
          </a:p>
          <a:p>
            <a:endParaRPr lang="uk-UA" dirty="0"/>
          </a:p>
        </p:txBody>
      </p:sp>
    </p:spTree>
    <p:extLst>
      <p:ext uri="{BB962C8B-B14F-4D97-AF65-F5344CB8AC3E}">
        <p14:creationId xmlns:p14="http://schemas.microsoft.com/office/powerpoint/2010/main" val="991162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F21522-5303-4769-9A0E-6E4D063EBBDE}"/>
              </a:ext>
            </a:extLst>
          </p:cNvPr>
          <p:cNvSpPr>
            <a:spLocks noGrp="1"/>
          </p:cNvSpPr>
          <p:nvPr>
            <p:ph type="title"/>
          </p:nvPr>
        </p:nvSpPr>
        <p:spPr/>
        <p:txBody>
          <a:bodyPr/>
          <a:lstStyle/>
          <a:p>
            <a:pPr algn="ctr"/>
            <a:r>
              <a:rPr lang="uk-UA" dirty="0" err="1"/>
              <a:t>Синергетика</a:t>
            </a:r>
            <a:endParaRPr lang="uk-UA" dirty="0"/>
          </a:p>
        </p:txBody>
      </p:sp>
      <p:sp>
        <p:nvSpPr>
          <p:cNvPr id="3" name="Місце для вмісту 2">
            <a:extLst>
              <a:ext uri="{FF2B5EF4-FFF2-40B4-BE49-F238E27FC236}">
                <a16:creationId xmlns:a16="http://schemas.microsoft.com/office/drawing/2014/main" id="{98B2C63D-C983-4A04-8BAA-33DCE1D3001A}"/>
              </a:ext>
            </a:extLst>
          </p:cNvPr>
          <p:cNvSpPr>
            <a:spLocks noGrp="1"/>
          </p:cNvSpPr>
          <p:nvPr>
            <p:ph idx="1"/>
          </p:nvPr>
        </p:nvSpPr>
        <p:spPr>
          <a:xfrm>
            <a:off x="685801" y="1704513"/>
            <a:ext cx="10517818" cy="4181381"/>
          </a:xfrm>
        </p:spPr>
        <p:txBody>
          <a:bodyPr>
            <a:normAutofit fontScale="92500" lnSpcReduction="20000"/>
          </a:bodyPr>
          <a:lstStyle/>
          <a:p>
            <a:pPr marL="0" indent="0" algn="just">
              <a:buNone/>
            </a:pPr>
            <a:r>
              <a:rPr lang="uk-UA" sz="2200" dirty="0"/>
              <a:t>Синергетичне світосприйняття виступає методологічною підставою у сучасному когнітивному повороті. Таке мислення лягло в основу тотального перегляду світобудови, нового діалогу з природою, тощо. З’явилась можливість всебічного дослідження найскладніших систем буття, розвитку їх у відкритості і взаємодії з метою керування ними в інтересах людей.</a:t>
            </a:r>
          </a:p>
          <a:p>
            <a:pPr marL="0" indent="0" algn="just">
              <a:buNone/>
            </a:pPr>
            <a:r>
              <a:rPr lang="uk-UA" sz="2200" dirty="0"/>
              <a:t>Синергетичний підхід до пояснення розвитку на відміну від діалектичного та метафізичного базується на врахуванні:</a:t>
            </a:r>
          </a:p>
          <a:p>
            <a:pPr algn="just"/>
            <a:r>
              <a:rPr lang="uk-UA" sz="2200" dirty="0"/>
              <a:t>нелінійності процесів в існуючих системах;</a:t>
            </a:r>
          </a:p>
          <a:p>
            <a:pPr algn="just"/>
            <a:r>
              <a:rPr lang="uk-UA" sz="2200" dirty="0"/>
              <a:t>можливої самоорганізації систем;</a:t>
            </a:r>
          </a:p>
          <a:p>
            <a:pPr algn="just"/>
            <a:r>
              <a:rPr lang="uk-UA" sz="2200" dirty="0" err="1"/>
              <a:t>неурівноваженості</a:t>
            </a:r>
            <a:r>
              <a:rPr lang="uk-UA" sz="2200" dirty="0"/>
              <a:t> систем;</a:t>
            </a:r>
          </a:p>
          <a:p>
            <a:pPr algn="just"/>
            <a:r>
              <a:rPr lang="uk-UA" sz="2200" dirty="0"/>
              <a:t>максимальної </a:t>
            </a:r>
            <a:r>
              <a:rPr lang="uk-UA" sz="2200" dirty="0" err="1"/>
              <a:t>розгорнутості</a:t>
            </a:r>
            <a:r>
              <a:rPr lang="uk-UA" sz="2200" dirty="0"/>
              <a:t> систем та готовності їх до зовнішнього впливу;</a:t>
            </a:r>
          </a:p>
          <a:p>
            <a:pPr algn="just"/>
            <a:r>
              <a:rPr lang="uk-UA" sz="2200" dirty="0"/>
              <a:t>випадковості як конструктивного начала;</a:t>
            </a:r>
          </a:p>
          <a:p>
            <a:pPr algn="just"/>
            <a:r>
              <a:rPr lang="uk-UA" sz="2200" dirty="0"/>
              <a:t>стихійності розвитку.</a:t>
            </a:r>
            <a:endParaRPr lang="uk-UA" dirty="0"/>
          </a:p>
        </p:txBody>
      </p:sp>
    </p:spTree>
    <p:extLst>
      <p:ext uri="{BB962C8B-B14F-4D97-AF65-F5344CB8AC3E}">
        <p14:creationId xmlns:p14="http://schemas.microsoft.com/office/powerpoint/2010/main" val="1601896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1227CC-95A7-4410-912B-9852153064F2}"/>
              </a:ext>
            </a:extLst>
          </p:cNvPr>
          <p:cNvSpPr>
            <a:spLocks noGrp="1"/>
          </p:cNvSpPr>
          <p:nvPr>
            <p:ph type="title"/>
          </p:nvPr>
        </p:nvSpPr>
        <p:spPr/>
        <p:txBody>
          <a:bodyPr/>
          <a:lstStyle/>
          <a:p>
            <a:pPr algn="ctr"/>
            <a:r>
              <a:rPr lang="uk-UA" dirty="0"/>
              <a:t>4. Поняття простору та часу</a:t>
            </a:r>
          </a:p>
        </p:txBody>
      </p:sp>
      <p:sp>
        <p:nvSpPr>
          <p:cNvPr id="3" name="Місце для вмісту 2">
            <a:extLst>
              <a:ext uri="{FF2B5EF4-FFF2-40B4-BE49-F238E27FC236}">
                <a16:creationId xmlns:a16="http://schemas.microsoft.com/office/drawing/2014/main" id="{9489E546-78CB-4D41-98A7-7C9881780FB5}"/>
              </a:ext>
            </a:extLst>
          </p:cNvPr>
          <p:cNvSpPr>
            <a:spLocks noGrp="1"/>
          </p:cNvSpPr>
          <p:nvPr>
            <p:ph idx="1"/>
          </p:nvPr>
        </p:nvSpPr>
        <p:spPr/>
        <p:txBody>
          <a:bodyPr>
            <a:normAutofit/>
          </a:bodyPr>
          <a:lstStyle/>
          <a:p>
            <a:pPr algn="just"/>
            <a:r>
              <a:rPr lang="uk-UA" sz="2400" dirty="0"/>
              <a:t>Незважаючи на очевидність понять простору та часу, вони належать до найскладніших характеристик матерії. </a:t>
            </a:r>
            <a:r>
              <a:rPr lang="uk-UA" sz="2400" dirty="0">
                <a:solidFill>
                  <a:srgbClr val="FFFF00"/>
                </a:solidFill>
              </a:rPr>
              <a:t>Простір</a:t>
            </a:r>
            <a:r>
              <a:rPr lang="uk-UA" sz="2400" dirty="0"/>
              <a:t> – це найзагальніша форма буття матерії, яка характеризує протяжність, структуру, порядок існування та співіснування матеріальних об’єктів та їх взаємодію.</a:t>
            </a:r>
          </a:p>
          <a:p>
            <a:pPr algn="just"/>
            <a:r>
              <a:rPr lang="uk-UA" sz="2400" dirty="0">
                <a:solidFill>
                  <a:srgbClr val="FFFF00"/>
                </a:solidFill>
              </a:rPr>
              <a:t>Час</a:t>
            </a:r>
            <a:r>
              <a:rPr lang="uk-UA" sz="2400" dirty="0"/>
              <a:t> – філософська категорія, яка характеризує послідовність явищ, тривалість процесів, відокремленість різних стадій змін і розвитку.</a:t>
            </a:r>
          </a:p>
          <a:p>
            <a:endParaRPr lang="uk-UA" dirty="0"/>
          </a:p>
        </p:txBody>
      </p:sp>
    </p:spTree>
    <p:extLst>
      <p:ext uri="{BB962C8B-B14F-4D97-AF65-F5344CB8AC3E}">
        <p14:creationId xmlns:p14="http://schemas.microsoft.com/office/powerpoint/2010/main" val="250985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FF420F-8D1B-438A-84C0-01F2E5EB60F1}"/>
              </a:ext>
            </a:extLst>
          </p:cNvPr>
          <p:cNvSpPr>
            <a:spLocks noGrp="1"/>
          </p:cNvSpPr>
          <p:nvPr>
            <p:ph type="title"/>
          </p:nvPr>
        </p:nvSpPr>
        <p:spPr/>
        <p:txBody>
          <a:bodyPr/>
          <a:lstStyle/>
          <a:p>
            <a:pPr algn="ctr"/>
            <a:r>
              <a:rPr lang="uk-UA" sz="3600" dirty="0"/>
              <a:t>небуття</a:t>
            </a:r>
            <a:endParaRPr lang="uk-UA" dirty="0"/>
          </a:p>
        </p:txBody>
      </p:sp>
      <p:sp>
        <p:nvSpPr>
          <p:cNvPr id="3" name="Місце для вмісту 2">
            <a:extLst>
              <a:ext uri="{FF2B5EF4-FFF2-40B4-BE49-F238E27FC236}">
                <a16:creationId xmlns:a16="http://schemas.microsoft.com/office/drawing/2014/main" id="{3CBFA3C2-7D60-4B85-86CC-D093EB72BA4A}"/>
              </a:ext>
            </a:extLst>
          </p:cNvPr>
          <p:cNvSpPr>
            <a:spLocks noGrp="1"/>
          </p:cNvSpPr>
          <p:nvPr>
            <p:ph idx="1"/>
          </p:nvPr>
        </p:nvSpPr>
        <p:spPr/>
        <p:txBody>
          <a:bodyPr>
            <a:normAutofit/>
          </a:bodyPr>
          <a:lstStyle/>
          <a:p>
            <a:pPr algn="just"/>
            <a:r>
              <a:rPr lang="uk-UA" sz="2400" dirty="0"/>
              <a:t>Антитезою буття ("щось") є </a:t>
            </a:r>
            <a:r>
              <a:rPr lang="uk-UA" sz="2400" dirty="0">
                <a:solidFill>
                  <a:srgbClr val="FFFF00"/>
                </a:solidFill>
              </a:rPr>
              <a:t>небуття</a:t>
            </a:r>
            <a:r>
              <a:rPr lang="uk-UA" sz="2400" dirty="0"/>
              <a:t> – "ніщо". Але оце ніщо є поняттям відносним, бо в абсолютному розумінні небуття не існує. Буття сутнього, скільки б воно не продовжувалось, зрештою приходить до кінця й "повертається" в небуття, втрачаючи дану форму буття. </a:t>
            </a:r>
          </a:p>
        </p:txBody>
      </p:sp>
    </p:spTree>
    <p:extLst>
      <p:ext uri="{BB962C8B-B14F-4D97-AF65-F5344CB8AC3E}">
        <p14:creationId xmlns:p14="http://schemas.microsoft.com/office/powerpoint/2010/main" val="545150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73C9BD-4449-42B6-A3F1-91E99433151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F40C2DC-7F48-4F3A-8618-842A9216F4AA}"/>
              </a:ext>
            </a:extLst>
          </p:cNvPr>
          <p:cNvSpPr>
            <a:spLocks noGrp="1"/>
          </p:cNvSpPr>
          <p:nvPr>
            <p:ph idx="1"/>
          </p:nvPr>
        </p:nvSpPr>
        <p:spPr/>
        <p:txBody>
          <a:bodyPr/>
          <a:lstStyle/>
          <a:p>
            <a:pPr algn="just"/>
            <a:r>
              <a:rPr lang="uk-UA" sz="2400" dirty="0"/>
              <a:t>В історії філософії і науки склалися дві основні концепції простору і часу:</a:t>
            </a:r>
          </a:p>
          <a:p>
            <a:pPr algn="just"/>
            <a:r>
              <a:rPr lang="uk-UA" sz="2400" dirty="0"/>
              <a:t>1. </a:t>
            </a:r>
            <a:r>
              <a:rPr lang="uk-UA" sz="2400" dirty="0" err="1">
                <a:solidFill>
                  <a:srgbClr val="FFFF00"/>
                </a:solidFill>
              </a:rPr>
              <a:t>Субстанційна</a:t>
            </a:r>
            <a:r>
              <a:rPr lang="uk-UA" sz="2400" dirty="0"/>
              <a:t> концепція розглядає простір і час як особливу самостійну суть, яка існує наряду і незалежно від матеріальних об’єктів. Простір зводився до нескінченної порожнечі ("ящика без стінок"), що вміщає всі тіла, час – до "чистої" тривалості. Ця ідея, в загальному вигляді сформульована ще </a:t>
            </a:r>
            <a:r>
              <a:rPr lang="uk-UA" sz="2400" dirty="0" err="1"/>
              <a:t>Демокрітом</a:t>
            </a:r>
            <a:r>
              <a:rPr lang="uk-UA" sz="2400" dirty="0"/>
              <a:t>, отримала своє логічне завершення в концепції абсолютного простору і часу Ньютона, який вважав, що їх властивості не залежать від характеру тих матеріальних процесів, що протікають в світі.</a:t>
            </a:r>
          </a:p>
          <a:p>
            <a:endParaRPr lang="uk-UA" dirty="0"/>
          </a:p>
        </p:txBody>
      </p:sp>
    </p:spTree>
    <p:extLst>
      <p:ext uri="{BB962C8B-B14F-4D97-AF65-F5344CB8AC3E}">
        <p14:creationId xmlns:p14="http://schemas.microsoft.com/office/powerpoint/2010/main" val="576586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A73228-A711-4555-95C2-16D29132725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C2DCF41-B427-4AFD-8070-2FDD104D73EC}"/>
              </a:ext>
            </a:extLst>
          </p:cNvPr>
          <p:cNvSpPr>
            <a:spLocks noGrp="1"/>
          </p:cNvSpPr>
          <p:nvPr>
            <p:ph idx="1"/>
          </p:nvPr>
        </p:nvSpPr>
        <p:spPr/>
        <p:txBody>
          <a:bodyPr>
            <a:normAutofit/>
          </a:bodyPr>
          <a:lstStyle/>
          <a:p>
            <a:pPr algn="just"/>
            <a:r>
              <a:rPr lang="uk-UA" sz="2400" dirty="0"/>
              <a:t>2. Друга концепція – </a:t>
            </a:r>
            <a:r>
              <a:rPr lang="uk-UA" sz="2400" b="1" dirty="0">
                <a:solidFill>
                  <a:srgbClr val="FFFF00"/>
                </a:solidFill>
              </a:rPr>
              <a:t>релятивістська - </a:t>
            </a:r>
            <a:r>
              <a:rPr lang="uk-UA" sz="2400" dirty="0"/>
              <a:t>зародилась і була сформульована в надрах діалектики, а потім доведена теорією відносності </a:t>
            </a:r>
            <a:r>
              <a:rPr lang="uk-UA" sz="2400" dirty="0" err="1"/>
              <a:t>Енштейна</a:t>
            </a:r>
            <a:r>
              <a:rPr lang="uk-UA" sz="2400" dirty="0"/>
              <a:t> (від лат. </a:t>
            </a:r>
            <a:r>
              <a:rPr lang="de-DE" sz="2400" dirty="0" err="1"/>
              <a:t>Relativus</a:t>
            </a:r>
            <a:r>
              <a:rPr lang="de-DE" sz="2400" dirty="0"/>
              <a:t> - </a:t>
            </a:r>
            <a:r>
              <a:rPr lang="uk-UA" sz="2400" dirty="0"/>
              <a:t>відносний). Філософський зміст релятивістської концепції полягає в тому, що простір і час мисляться не як особливі, окремі від матерії сутності, а як форми існування матерії. З такого розуміння випливає, що простір і час, по-перше, об’єктивні властивості матерії і як такі вони загальні. </a:t>
            </a:r>
          </a:p>
        </p:txBody>
      </p:sp>
    </p:spTree>
    <p:extLst>
      <p:ext uri="{BB962C8B-B14F-4D97-AF65-F5344CB8AC3E}">
        <p14:creationId xmlns:p14="http://schemas.microsoft.com/office/powerpoint/2010/main" val="349842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0E04AA-E67A-472E-9138-C9CCB97CB1D6}"/>
              </a:ext>
            </a:extLst>
          </p:cNvPr>
          <p:cNvSpPr>
            <a:spLocks noGrp="1"/>
          </p:cNvSpPr>
          <p:nvPr>
            <p:ph type="title"/>
          </p:nvPr>
        </p:nvSpPr>
        <p:spPr/>
        <p:txBody>
          <a:bodyPr>
            <a:normAutofit fontScale="90000"/>
          </a:bodyPr>
          <a:lstStyle/>
          <a:p>
            <a:pPr algn="ctr"/>
            <a:br>
              <a:rPr lang="uk-UA" sz="2700" dirty="0"/>
            </a:br>
            <a:r>
              <a:rPr lang="uk-UA" sz="2700" dirty="0"/>
              <a:t>поряд із загальними властивостями простору та часу, кожному з них притаманні й якісно специфічні властивості:</a:t>
            </a:r>
            <a:br>
              <a:rPr lang="uk-UA" sz="2700" dirty="0"/>
            </a:br>
            <a:endParaRPr lang="uk-UA" dirty="0"/>
          </a:p>
        </p:txBody>
      </p:sp>
      <p:sp>
        <p:nvSpPr>
          <p:cNvPr id="3" name="Місце для вмісту 2">
            <a:extLst>
              <a:ext uri="{FF2B5EF4-FFF2-40B4-BE49-F238E27FC236}">
                <a16:creationId xmlns:a16="http://schemas.microsoft.com/office/drawing/2014/main" id="{C4A954F6-F8ED-4919-B913-CF226497F5B2}"/>
              </a:ext>
            </a:extLst>
          </p:cNvPr>
          <p:cNvSpPr>
            <a:spLocks noGrp="1"/>
          </p:cNvSpPr>
          <p:nvPr>
            <p:ph idx="1"/>
          </p:nvPr>
        </p:nvSpPr>
        <p:spPr/>
        <p:txBody>
          <a:bodyPr>
            <a:normAutofit/>
          </a:bodyPr>
          <a:lstStyle/>
          <a:p>
            <a:pPr marL="0" indent="0">
              <a:buNone/>
            </a:pPr>
            <a:endParaRPr lang="uk-UA" dirty="0"/>
          </a:p>
          <a:p>
            <a:endParaRPr lang="uk-UA" dirty="0"/>
          </a:p>
          <a:p>
            <a:endParaRPr lang="uk-UA" dirty="0"/>
          </a:p>
          <a:p>
            <a:endParaRPr lang="uk-UA" dirty="0"/>
          </a:p>
          <a:p>
            <a:endParaRPr lang="uk-UA" dirty="0"/>
          </a:p>
          <a:p>
            <a:endParaRPr lang="uk-UA" dirty="0"/>
          </a:p>
          <a:p>
            <a:endParaRPr lang="uk-UA" dirty="0"/>
          </a:p>
          <a:p>
            <a:endParaRPr lang="uk-UA" dirty="0"/>
          </a:p>
          <a:p>
            <a:endParaRPr lang="uk-UA" dirty="0"/>
          </a:p>
        </p:txBody>
      </p:sp>
      <p:graphicFrame>
        <p:nvGraphicFramePr>
          <p:cNvPr id="5" name="Таблиця 5">
            <a:extLst>
              <a:ext uri="{FF2B5EF4-FFF2-40B4-BE49-F238E27FC236}">
                <a16:creationId xmlns:a16="http://schemas.microsoft.com/office/drawing/2014/main" id="{E06DBA16-E6A8-4506-A0DF-0477C9871D47}"/>
              </a:ext>
            </a:extLst>
          </p:cNvPr>
          <p:cNvGraphicFramePr>
            <a:graphicFrameLocks noGrp="1"/>
          </p:cNvGraphicFramePr>
          <p:nvPr>
            <p:extLst>
              <p:ext uri="{D42A27DB-BD31-4B8C-83A1-F6EECF244321}">
                <p14:modId xmlns:p14="http://schemas.microsoft.com/office/powerpoint/2010/main" val="1121144820"/>
              </p:ext>
            </p:extLst>
          </p:nvPr>
        </p:nvGraphicFramePr>
        <p:xfrm>
          <a:off x="1783425" y="2486322"/>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115662702"/>
                    </a:ext>
                  </a:extLst>
                </a:gridCol>
                <a:gridCol w="4064000">
                  <a:extLst>
                    <a:ext uri="{9D8B030D-6E8A-4147-A177-3AD203B41FA5}">
                      <a16:colId xmlns:a16="http://schemas.microsoft.com/office/drawing/2014/main" val="2457975413"/>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uk-UA" dirty="0"/>
                        <a:t>Простір</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uk-UA" dirty="0"/>
                        <a:t>Час</a:t>
                      </a:r>
                    </a:p>
                  </a:txBody>
                  <a:tcPr/>
                </a:tc>
                <a:extLst>
                  <a:ext uri="{0D108BD9-81ED-4DB2-BD59-A6C34878D82A}">
                    <a16:rowId xmlns:a16="http://schemas.microsoft.com/office/drawing/2014/main" val="1701424229"/>
                  </a:ext>
                </a:extLst>
              </a:tr>
              <a:tr h="370840">
                <a:tc>
                  <a:txBody>
                    <a:bodyPr/>
                    <a:lstStyle/>
                    <a:p>
                      <a:r>
                        <a:rPr lang="uk-UA" dirty="0"/>
                        <a:t>тривимірність</a:t>
                      </a:r>
                    </a:p>
                  </a:txBody>
                  <a:tcPr/>
                </a:tc>
                <a:tc>
                  <a:txBody>
                    <a:bodyPr/>
                    <a:lstStyle/>
                    <a:p>
                      <a:r>
                        <a:rPr lang="uk-UA" dirty="0" err="1"/>
                        <a:t>одновимірність</a:t>
                      </a:r>
                      <a:endParaRPr lang="uk-UA" dirty="0"/>
                    </a:p>
                  </a:txBody>
                  <a:tcPr/>
                </a:tc>
                <a:extLst>
                  <a:ext uri="{0D108BD9-81ED-4DB2-BD59-A6C34878D82A}">
                    <a16:rowId xmlns:a16="http://schemas.microsoft.com/office/drawing/2014/main" val="1472193437"/>
                  </a:ext>
                </a:extLst>
              </a:tr>
              <a:tr h="370840">
                <a:tc>
                  <a:txBody>
                    <a:bodyPr/>
                    <a:lstStyle/>
                    <a:p>
                      <a:r>
                        <a:rPr lang="uk-UA" dirty="0"/>
                        <a:t>симетричність</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dirty="0"/>
                        <a:t>необоротність</a:t>
                      </a:r>
                    </a:p>
                  </a:txBody>
                  <a:tcPr/>
                </a:tc>
                <a:extLst>
                  <a:ext uri="{0D108BD9-81ED-4DB2-BD59-A6C34878D82A}">
                    <a16:rowId xmlns:a16="http://schemas.microsoft.com/office/drawing/2014/main" val="369814604"/>
                  </a:ext>
                </a:extLst>
              </a:tr>
              <a:tr h="370840">
                <a:tc>
                  <a:txBody>
                    <a:bodyPr/>
                    <a:lstStyle/>
                    <a:p>
                      <a:r>
                        <a:rPr lang="uk-UA" dirty="0"/>
                        <a:t>протяжність</a:t>
                      </a:r>
                    </a:p>
                  </a:txBody>
                  <a:tcPr/>
                </a:tc>
                <a:tc>
                  <a:txBody>
                    <a:bodyPr/>
                    <a:lstStyle/>
                    <a:p>
                      <a:r>
                        <a:rPr lang="uk-UA" dirty="0"/>
                        <a:t>асиметричність</a:t>
                      </a:r>
                    </a:p>
                  </a:txBody>
                  <a:tcPr/>
                </a:tc>
                <a:extLst>
                  <a:ext uri="{0D108BD9-81ED-4DB2-BD59-A6C34878D82A}">
                    <a16:rowId xmlns:a16="http://schemas.microsoft.com/office/drawing/2014/main" val="1218546561"/>
                  </a:ext>
                </a:extLst>
              </a:tr>
              <a:tr h="370840">
                <a:tc>
                  <a:txBody>
                    <a:bodyPr/>
                    <a:lstStyle/>
                    <a:p>
                      <a:r>
                        <a:rPr lang="uk-UA" dirty="0"/>
                        <a:t>структурність</a:t>
                      </a:r>
                    </a:p>
                  </a:txBody>
                  <a:tcPr/>
                </a:tc>
                <a:tc>
                  <a:txBody>
                    <a:bodyPr/>
                    <a:lstStyle/>
                    <a:p>
                      <a:r>
                        <a:rPr lang="uk-UA" dirty="0"/>
                        <a:t>єдність </a:t>
                      </a:r>
                      <a:r>
                        <a:rPr lang="uk-UA" dirty="0" err="1"/>
                        <a:t>континуальності</a:t>
                      </a:r>
                      <a:r>
                        <a:rPr lang="uk-UA" dirty="0"/>
                        <a:t> і дискретності</a:t>
                      </a:r>
                    </a:p>
                  </a:txBody>
                  <a:tcPr/>
                </a:tc>
                <a:extLst>
                  <a:ext uri="{0D108BD9-81ED-4DB2-BD59-A6C34878D82A}">
                    <a16:rowId xmlns:a16="http://schemas.microsoft.com/office/drawing/2014/main" val="3700749454"/>
                  </a:ext>
                </a:extLst>
              </a:tr>
              <a:tr h="370840">
                <a:tc>
                  <a:txBody>
                    <a:bodyPr/>
                    <a:lstStyle/>
                    <a:p>
                      <a:r>
                        <a:rPr lang="uk-UA" dirty="0"/>
                        <a:t>оборотність</a:t>
                      </a:r>
                    </a:p>
                  </a:txBody>
                  <a:tcPr/>
                </a:tc>
                <a:tc>
                  <a:txBody>
                    <a:bodyPr/>
                    <a:lstStyle/>
                    <a:p>
                      <a:endParaRPr lang="uk-UA"/>
                    </a:p>
                  </a:txBody>
                  <a:tcPr/>
                </a:tc>
                <a:extLst>
                  <a:ext uri="{0D108BD9-81ED-4DB2-BD59-A6C34878D82A}">
                    <a16:rowId xmlns:a16="http://schemas.microsoft.com/office/drawing/2014/main" val="1283626612"/>
                  </a:ext>
                </a:extLst>
              </a:tr>
              <a:tr h="370840">
                <a:tc>
                  <a:txBody>
                    <a:bodyPr/>
                    <a:lstStyle/>
                    <a:p>
                      <a:r>
                        <a:rPr lang="uk-UA" dirty="0"/>
                        <a:t>єдність </a:t>
                      </a:r>
                      <a:r>
                        <a:rPr lang="uk-UA" dirty="0" err="1"/>
                        <a:t>перервності</a:t>
                      </a:r>
                      <a:r>
                        <a:rPr lang="uk-UA" dirty="0"/>
                        <a:t>  і неперервності</a:t>
                      </a:r>
                    </a:p>
                  </a:txBody>
                  <a:tcPr/>
                </a:tc>
                <a:tc>
                  <a:txBody>
                    <a:bodyPr/>
                    <a:lstStyle/>
                    <a:p>
                      <a:endParaRPr lang="uk-UA" dirty="0"/>
                    </a:p>
                  </a:txBody>
                  <a:tcPr/>
                </a:tc>
                <a:extLst>
                  <a:ext uri="{0D108BD9-81ED-4DB2-BD59-A6C34878D82A}">
                    <a16:rowId xmlns:a16="http://schemas.microsoft.com/office/drawing/2014/main" val="3739577319"/>
                  </a:ext>
                </a:extLst>
              </a:tr>
            </a:tbl>
          </a:graphicData>
        </a:graphic>
      </p:graphicFrame>
    </p:spTree>
    <p:extLst>
      <p:ext uri="{BB962C8B-B14F-4D97-AF65-F5344CB8AC3E}">
        <p14:creationId xmlns:p14="http://schemas.microsoft.com/office/powerpoint/2010/main" val="41483873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0E8AE9-B092-4D2D-8D89-B7FD216C3D2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641232B-FE5D-4F33-9D17-E71728852259}"/>
              </a:ext>
            </a:extLst>
          </p:cNvPr>
          <p:cNvSpPr>
            <a:spLocks noGrp="1"/>
          </p:cNvSpPr>
          <p:nvPr>
            <p:ph idx="1"/>
          </p:nvPr>
        </p:nvSpPr>
        <p:spPr/>
        <p:txBody>
          <a:bodyPr>
            <a:normAutofit/>
          </a:bodyPr>
          <a:lstStyle/>
          <a:p>
            <a:pPr algn="just"/>
            <a:r>
              <a:rPr lang="uk-UA" sz="2000" dirty="0"/>
              <a:t>Визнана сучасною філософською наукою, релятивістська концепція простору й часу виникла не одразу, а лише в міру нагромадження нових наукових фактів та ідей. Величезний вклад у розробку наукових уявлень про зв’язок простору й часу з матерією, що рухається </a:t>
            </a:r>
            <a:r>
              <a:rPr lang="uk-UA" sz="2000" dirty="0" err="1"/>
              <a:t>вніс</a:t>
            </a:r>
            <a:r>
              <a:rPr lang="uk-UA" sz="2000" dirty="0"/>
              <a:t> М. І. Лобачевський, який прийшов висновку, що </a:t>
            </a:r>
            <a:r>
              <a:rPr lang="uk-UA" sz="2000" i="1" dirty="0"/>
              <a:t>властивості простору не є незмінними – вони змінюються залежно від найбільш загальних властивостей матерії</a:t>
            </a:r>
            <a:r>
              <a:rPr lang="uk-UA" sz="2000" dirty="0"/>
              <a:t>. Ідеї М. Лобачевського знайшли своє підтвердження й конкретизацію в сучасній фізиці. Теорія відносності А. </a:t>
            </a:r>
            <a:r>
              <a:rPr lang="uk-UA" sz="2000" dirty="0" err="1"/>
              <a:t>Енштейна</a:t>
            </a:r>
            <a:r>
              <a:rPr lang="uk-UA" sz="2000" dirty="0"/>
              <a:t> виявила безпосередній зв’язок простору й часу з матерією, що рухається, та одного з одним. Фундаментальний внесок, який випливає з цієї теорії, такий: </a:t>
            </a:r>
            <a:r>
              <a:rPr lang="uk-UA" sz="2000" i="1" dirty="0">
                <a:solidFill>
                  <a:srgbClr val="FFFF00"/>
                </a:solidFill>
              </a:rPr>
              <a:t>простір і час не існують без матерії, їх метричні властивості створюються розподілом та взаємодією матеріальних мас, тобто гравітацією</a:t>
            </a:r>
            <a:r>
              <a:rPr lang="uk-UA" sz="2000" dirty="0"/>
              <a:t>. </a:t>
            </a:r>
          </a:p>
        </p:txBody>
      </p:sp>
    </p:spTree>
    <p:extLst>
      <p:ext uri="{BB962C8B-B14F-4D97-AF65-F5344CB8AC3E}">
        <p14:creationId xmlns:p14="http://schemas.microsoft.com/office/powerpoint/2010/main" val="109117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9EAB9D-4471-4F99-A0AA-B62DA05F465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5E187FA-E0A3-4460-84E1-307422D9B435}"/>
              </a:ext>
            </a:extLst>
          </p:cNvPr>
          <p:cNvSpPr>
            <a:spLocks noGrp="1"/>
          </p:cNvSpPr>
          <p:nvPr>
            <p:ph idx="1"/>
          </p:nvPr>
        </p:nvSpPr>
        <p:spPr/>
        <p:txBody>
          <a:bodyPr>
            <a:normAutofit lnSpcReduction="10000"/>
          </a:bodyPr>
          <a:lstStyle/>
          <a:p>
            <a:pPr algn="just"/>
            <a:r>
              <a:rPr lang="uk-UA" sz="2000" dirty="0"/>
              <a:t>Простір і час зумовлені матерією як форма своїм змістом, й тому кожен рівень організації матерії має свою просторово-часову структуру. Не менш загальні властивості і певні особливості виражаються у всіх виявах простору та часу: філософському, біологічному і соціальному. Просторова організація кристалу інша, аніж форма "</a:t>
            </a:r>
            <a:r>
              <a:rPr lang="uk-UA" sz="2000" dirty="0" err="1"/>
              <a:t>простирання</a:t>
            </a:r>
            <a:r>
              <a:rPr lang="uk-UA" sz="2000" dirty="0"/>
              <a:t>" </a:t>
            </a:r>
            <a:r>
              <a:rPr lang="uk-UA" sz="2000" dirty="0" err="1"/>
              <a:t>троянди</a:t>
            </a:r>
            <a:r>
              <a:rPr lang="uk-UA" sz="2000" dirty="0"/>
              <a:t>, </a:t>
            </a:r>
            <a:r>
              <a:rPr lang="uk-UA" sz="2000" dirty="0" err="1"/>
              <a:t>ускладнюється</a:t>
            </a:r>
            <a:r>
              <a:rPr lang="uk-UA" sz="2000" dirty="0"/>
              <a:t> геометрія і ритм живих організмів. Існує історичний і психологічний час із своїми особливостями. Словом, відносність часу і простору, їх зв’язок з якісним матеріальним наповненням тієї структури, від якої вони істотно залежать сьогодні, переступила межі теоретичної фізики й використовується практично у всіх галузях людського знання.</a:t>
            </a:r>
          </a:p>
          <a:p>
            <a:pPr algn="just"/>
            <a:r>
              <a:rPr lang="uk-UA" sz="2000" dirty="0"/>
              <a:t>Теорія відносності у цьому зв’язку ввела поняття чотиривимірності простору. За А. </a:t>
            </a:r>
            <a:r>
              <a:rPr lang="uk-UA" sz="2000" dirty="0" err="1"/>
              <a:t>Енштейном</a:t>
            </a:r>
            <a:r>
              <a:rPr lang="uk-UA" sz="2000" dirty="0"/>
              <a:t>, це означає лише те, що тіло зі своїми просторовими координатами одночасно перебуває там саме в даний момент, який і сприймається за четвертий вимір.</a:t>
            </a:r>
          </a:p>
          <a:p>
            <a:endParaRPr lang="uk-UA" dirty="0"/>
          </a:p>
        </p:txBody>
      </p:sp>
    </p:spTree>
    <p:extLst>
      <p:ext uri="{BB962C8B-B14F-4D97-AF65-F5344CB8AC3E}">
        <p14:creationId xmlns:p14="http://schemas.microsoft.com/office/powerpoint/2010/main" val="614896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BE7BEB-3E46-448B-9174-49368A872F6D}"/>
              </a:ext>
            </a:extLst>
          </p:cNvPr>
          <p:cNvSpPr>
            <a:spLocks noGrp="1"/>
          </p:cNvSpPr>
          <p:nvPr>
            <p:ph type="title"/>
          </p:nvPr>
        </p:nvSpPr>
        <p:spPr/>
        <p:txBody>
          <a:bodyPr/>
          <a:lstStyle/>
          <a:p>
            <a:pPr algn="ctr"/>
            <a:r>
              <a:rPr lang="uk-UA" sz="3200" dirty="0"/>
              <a:t>філософська проблема безконечності світу у просторі й часі</a:t>
            </a:r>
            <a:endParaRPr lang="uk-UA" dirty="0"/>
          </a:p>
        </p:txBody>
      </p:sp>
      <p:sp>
        <p:nvSpPr>
          <p:cNvPr id="3" name="Місце для вмісту 2">
            <a:extLst>
              <a:ext uri="{FF2B5EF4-FFF2-40B4-BE49-F238E27FC236}">
                <a16:creationId xmlns:a16="http://schemas.microsoft.com/office/drawing/2014/main" id="{AA8CB678-051A-4080-AC8B-CA0F885B368A}"/>
              </a:ext>
            </a:extLst>
          </p:cNvPr>
          <p:cNvSpPr>
            <a:spLocks noGrp="1"/>
          </p:cNvSpPr>
          <p:nvPr>
            <p:ph idx="1"/>
          </p:nvPr>
        </p:nvSpPr>
        <p:spPr>
          <a:xfrm>
            <a:off x="685801" y="2142067"/>
            <a:ext cx="10331387" cy="3948015"/>
          </a:xfrm>
        </p:spPr>
        <p:txBody>
          <a:bodyPr>
            <a:normAutofit fontScale="92500" lnSpcReduction="10000"/>
          </a:bodyPr>
          <a:lstStyle/>
          <a:p>
            <a:pPr algn="just"/>
            <a:r>
              <a:rPr lang="uk-UA" sz="2400" dirty="0"/>
              <a:t>Часто ця безконечність мислиться лише в кількісному, а не якісному смислі. Насправді ж на різних рівнях організації матерії можна зіткнутися з якісно різними структурами простору і часу. Сучасні космологічні уявлення допускають, що Великий Всесвіт складається з безлічі світів, схожих на нашу галактику. В цих світах можуть бути принципово нові форми простору і часу. Крім екстенсивної безконечності (стосовно космічних масштабів), існує інтенсивна безконечність, спрямована в глиб речовини. Отже, від сфер у мільярди світлових років думка людини проникла вже у "простори" порядку трильйонних часток сантиметра.</a:t>
            </a:r>
          </a:p>
          <a:p>
            <a:pPr algn="just"/>
            <a:r>
              <a:rPr lang="uk-UA" sz="2400" dirty="0"/>
              <a:t>Тобто,  в світі всі предмети і процеси конечні, але сукупність речей і процесів безконечна. Немає нічого, чого не можна охопити поняттям об’єктивної реальності.</a:t>
            </a:r>
          </a:p>
          <a:p>
            <a:endParaRPr lang="uk-UA" dirty="0"/>
          </a:p>
        </p:txBody>
      </p:sp>
    </p:spTree>
    <p:extLst>
      <p:ext uri="{BB962C8B-B14F-4D97-AF65-F5344CB8AC3E}">
        <p14:creationId xmlns:p14="http://schemas.microsoft.com/office/powerpoint/2010/main" val="251634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A7AD05-F1C6-46DD-8F72-D6792F794F18}"/>
              </a:ext>
            </a:extLst>
          </p:cNvPr>
          <p:cNvSpPr>
            <a:spLocks noGrp="1"/>
          </p:cNvSpPr>
          <p:nvPr>
            <p:ph type="title"/>
          </p:nvPr>
        </p:nvSpPr>
        <p:spPr>
          <a:xfrm>
            <a:off x="774577" y="130206"/>
            <a:ext cx="9923015" cy="864093"/>
          </a:xfrm>
        </p:spPr>
        <p:txBody>
          <a:bodyPr>
            <a:normAutofit/>
          </a:bodyPr>
          <a:lstStyle/>
          <a:p>
            <a:pPr algn="ctr"/>
            <a:r>
              <a:rPr lang="uk-UA" dirty="0"/>
              <a:t>Проблема буття в історії філософії</a:t>
            </a:r>
          </a:p>
        </p:txBody>
      </p:sp>
      <p:sp>
        <p:nvSpPr>
          <p:cNvPr id="3" name="Місце для вмісту 2">
            <a:extLst>
              <a:ext uri="{FF2B5EF4-FFF2-40B4-BE49-F238E27FC236}">
                <a16:creationId xmlns:a16="http://schemas.microsoft.com/office/drawing/2014/main" id="{1383AC16-467F-41B8-840E-E0699663D25E}"/>
              </a:ext>
            </a:extLst>
          </p:cNvPr>
          <p:cNvSpPr>
            <a:spLocks noGrp="1"/>
          </p:cNvSpPr>
          <p:nvPr>
            <p:ph idx="1"/>
          </p:nvPr>
        </p:nvSpPr>
        <p:spPr>
          <a:xfrm>
            <a:off x="685801" y="798990"/>
            <a:ext cx="11050479" cy="5850385"/>
          </a:xfrm>
        </p:spPr>
        <p:txBody>
          <a:bodyPr>
            <a:normAutofit/>
          </a:bodyPr>
          <a:lstStyle/>
          <a:p>
            <a:pPr algn="just">
              <a:lnSpc>
                <a:spcPct val="120000"/>
              </a:lnSpc>
              <a:spcAft>
                <a:spcPts val="0"/>
              </a:spcAft>
            </a:pPr>
            <a:r>
              <a:rPr lang="uk-UA" dirty="0"/>
              <a:t>Старогрецький філософ </a:t>
            </a:r>
            <a:r>
              <a:rPr lang="uk-UA" i="1" dirty="0" err="1"/>
              <a:t>Парменід</a:t>
            </a:r>
            <a:r>
              <a:rPr lang="uk-UA" dirty="0"/>
              <a:t> вважав, що справжнє буття є незмінним і сталим, а зміни, що спостерігаються є небуття, омана.</a:t>
            </a:r>
          </a:p>
          <a:p>
            <a:pPr algn="just">
              <a:lnSpc>
                <a:spcPct val="120000"/>
              </a:lnSpc>
              <a:spcAft>
                <a:spcPts val="0"/>
              </a:spcAft>
            </a:pPr>
            <a:r>
              <a:rPr lang="uk-UA" i="1" dirty="0"/>
              <a:t>Геракліт</a:t>
            </a:r>
            <a:r>
              <a:rPr lang="uk-UA" dirty="0"/>
              <a:t> зазначав, що буття стабільного, стійкого немає, сутність буття у вічному становленні як єдності буття і небуття.</a:t>
            </a:r>
          </a:p>
          <a:p>
            <a:pPr algn="just">
              <a:lnSpc>
                <a:spcPct val="120000"/>
              </a:lnSpc>
              <a:spcAft>
                <a:spcPts val="0"/>
              </a:spcAft>
            </a:pPr>
            <a:r>
              <a:rPr lang="uk-UA" dirty="0"/>
              <a:t>Античний філософ </a:t>
            </a:r>
            <a:r>
              <a:rPr lang="uk-UA" i="1" dirty="0"/>
              <a:t>Платон</a:t>
            </a:r>
            <a:r>
              <a:rPr lang="uk-UA" dirty="0"/>
              <a:t> намагався вирішити проблему буття через категорію «єдине», яке б включало в себе не тільки тілесне, але й мудрість, справедливість і інші здібності душі людської.</a:t>
            </a:r>
          </a:p>
          <a:p>
            <a:pPr algn="just">
              <a:lnSpc>
                <a:spcPct val="120000"/>
              </a:lnSpc>
              <a:spcAft>
                <a:spcPts val="0"/>
              </a:spcAft>
            </a:pPr>
            <a:r>
              <a:rPr lang="uk-UA" i="1" dirty="0" err="1"/>
              <a:t>Арістотель</a:t>
            </a:r>
            <a:r>
              <a:rPr lang="uk-UA" dirty="0"/>
              <a:t> визначав буття через співвідношення одиничного і загального. Одиничне існує як те, що сприймається чуттєво, а загальне як те, що пізнається розумом.</a:t>
            </a:r>
          </a:p>
          <a:p>
            <a:pPr algn="just">
              <a:lnSpc>
                <a:spcPct val="120000"/>
              </a:lnSpc>
              <a:spcAft>
                <a:spcPts val="0"/>
              </a:spcAft>
            </a:pPr>
            <a:r>
              <a:rPr lang="uk-UA" dirty="0"/>
              <a:t>У </a:t>
            </a:r>
            <a:r>
              <a:rPr lang="uk-UA" i="1" dirty="0"/>
              <a:t>середньовічній</a:t>
            </a:r>
            <a:r>
              <a:rPr lang="uk-UA" dirty="0"/>
              <a:t> філософії справжнє буття належить виключно богу, а несправжнє – всьому створеному ним матеріальному, тілесному чуттєвому. В християнській релігії буття є буттям у Христі, що означає причетність до небесної плоті, тому віруюча людина не підлягає гріху, прокляттю, закону і смерті.</a:t>
            </a:r>
          </a:p>
          <a:p>
            <a:pPr algn="just">
              <a:lnSpc>
                <a:spcPct val="120000"/>
              </a:lnSpc>
              <a:spcAft>
                <a:spcPts val="0"/>
              </a:spcAft>
            </a:pPr>
            <a:r>
              <a:rPr lang="uk-UA" dirty="0"/>
              <a:t>За </a:t>
            </a:r>
            <a:r>
              <a:rPr lang="uk-UA" i="1" dirty="0"/>
              <a:t>Гегелем</a:t>
            </a:r>
            <a:r>
              <a:rPr lang="uk-UA" dirty="0"/>
              <a:t>, буття коріниться в світовому розумі, формою якого є логіка, а змістом є Бог в своїй сутності, як абсолютне творче начало.</a:t>
            </a:r>
          </a:p>
          <a:p>
            <a:pPr algn="just">
              <a:lnSpc>
                <a:spcPct val="120000"/>
              </a:lnSpc>
              <a:spcAft>
                <a:spcPts val="0"/>
              </a:spcAft>
            </a:pPr>
            <a:r>
              <a:rPr lang="uk-UA" i="1" dirty="0"/>
              <a:t>Марксизм</a:t>
            </a:r>
            <a:r>
              <a:rPr lang="uk-UA" dirty="0"/>
              <a:t>, визначаючи матерію первинною і визначальною по відношенню до свідомості, не ототожнює її з буттям, як його попередники матеріалісти. Енгельс вважав, що справжня єдність світу не в його бутті, а в його матеріальності.</a:t>
            </a:r>
          </a:p>
        </p:txBody>
      </p:sp>
    </p:spTree>
    <p:extLst>
      <p:ext uri="{BB962C8B-B14F-4D97-AF65-F5344CB8AC3E}">
        <p14:creationId xmlns:p14="http://schemas.microsoft.com/office/powerpoint/2010/main" val="1774663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98F411-7E7E-47F8-8958-71150EDF2B3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EC65446-8FAD-4D96-8022-57DC7FF5AC53}"/>
              </a:ext>
            </a:extLst>
          </p:cNvPr>
          <p:cNvSpPr>
            <a:spLocks noGrp="1"/>
          </p:cNvSpPr>
          <p:nvPr>
            <p:ph idx="1"/>
          </p:nvPr>
        </p:nvSpPr>
        <p:spPr/>
        <p:txBody>
          <a:bodyPr>
            <a:normAutofit fontScale="85000" lnSpcReduction="10000"/>
          </a:bodyPr>
          <a:lstStyle/>
          <a:p>
            <a:pPr algn="just"/>
            <a:r>
              <a:rPr lang="uk-UA" sz="2400" dirty="0"/>
              <a:t>Сучасна філософія тлумачить буття як таку категорію, яка охоплює все існуюче: як матеріальні, так і духовні феномени. Буття не зводиться лише до матеріальних утворень, а включає у себе й світ людського духу, всі духовні явища, котрі за своєю суттю є ідеальними. Свідомість є теж формою буття, але ідеальною формою.</a:t>
            </a:r>
          </a:p>
          <a:p>
            <a:pPr algn="just"/>
            <a:r>
              <a:rPr lang="uk-UA" sz="2400" dirty="0"/>
              <a:t>Перехід в небуття є лише припиненням даного виду буття й перетворення, становлення його в інші форми. Виникнення тієї чи іншої форми буття є результатом переходу однієї форми буття в іншу. Поряд з цими поняттями в рамках осмислення специфіки буття світу використовують також такі поняття як "інобуття" та "</a:t>
            </a:r>
            <a:r>
              <a:rPr lang="uk-UA" sz="2400" dirty="0" err="1"/>
              <a:t>напівбуття</a:t>
            </a:r>
            <a:r>
              <a:rPr lang="uk-UA" sz="2400" dirty="0"/>
              <a:t>". Цілісний же світ постає як єдність неозорої чисельності речей, станів, процесів, організмів, систем, людських індивідів, структур. Усіх їх можна, наслідуючи філософську традицію, називати одиничними сущими, а світ у цілому – сущим як таким. Загальні зв’язки буття виявляються не інакше, як через зв’язки з одиничним сущим. Кожне суще унікальне.</a:t>
            </a:r>
          </a:p>
        </p:txBody>
      </p:sp>
    </p:spTree>
    <p:extLst>
      <p:ext uri="{BB962C8B-B14F-4D97-AF65-F5344CB8AC3E}">
        <p14:creationId xmlns:p14="http://schemas.microsoft.com/office/powerpoint/2010/main" val="21975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26C518-5127-499C-9510-CB2323552156}"/>
              </a:ext>
            </a:extLst>
          </p:cNvPr>
          <p:cNvSpPr>
            <a:spLocks noGrp="1"/>
          </p:cNvSpPr>
          <p:nvPr>
            <p:ph type="title"/>
          </p:nvPr>
        </p:nvSpPr>
        <p:spPr/>
        <p:txBody>
          <a:bodyPr/>
          <a:lstStyle/>
          <a:p>
            <a:pPr algn="ctr"/>
            <a:r>
              <a:rPr lang="uk-UA" dirty="0"/>
              <a:t>Форми буття</a:t>
            </a:r>
          </a:p>
        </p:txBody>
      </p:sp>
      <p:sp>
        <p:nvSpPr>
          <p:cNvPr id="3" name="Місце для вмісту 2">
            <a:extLst>
              <a:ext uri="{FF2B5EF4-FFF2-40B4-BE49-F238E27FC236}">
                <a16:creationId xmlns:a16="http://schemas.microsoft.com/office/drawing/2014/main" id="{35A18E4E-99B7-452B-9835-C3F273FFC0AD}"/>
              </a:ext>
            </a:extLst>
          </p:cNvPr>
          <p:cNvSpPr>
            <a:spLocks noGrp="1"/>
          </p:cNvSpPr>
          <p:nvPr>
            <p:ph idx="1"/>
          </p:nvPr>
        </p:nvSpPr>
        <p:spPr/>
        <p:txBody>
          <a:bodyPr>
            <a:normAutofit lnSpcReduction="10000"/>
          </a:bodyPr>
          <a:lstStyle/>
          <a:p>
            <a:pPr marL="0" indent="0" algn="just">
              <a:buNone/>
            </a:pPr>
            <a:r>
              <a:rPr lang="uk-UA" sz="2400" dirty="0"/>
              <a:t>Інакше кажучи, буття постає як загальне, одиничне й особливе. Буття всеосяжне, багатоманітне і нескінченне. </a:t>
            </a:r>
          </a:p>
          <a:p>
            <a:pPr algn="just"/>
            <a:r>
              <a:rPr lang="uk-UA" sz="2400" dirty="0"/>
              <a:t>Як правило виділяються наступні його </a:t>
            </a:r>
            <a:r>
              <a:rPr lang="uk-UA" sz="2400" b="1" dirty="0">
                <a:solidFill>
                  <a:srgbClr val="FFFF00"/>
                </a:solidFill>
              </a:rPr>
              <a:t>форми</a:t>
            </a:r>
            <a:r>
              <a:rPr lang="uk-UA" sz="2400" dirty="0"/>
              <a:t>:</a:t>
            </a:r>
          </a:p>
          <a:p>
            <a:pPr algn="just"/>
            <a:r>
              <a:rPr lang="uk-UA" sz="2400" dirty="0"/>
              <a:t>1.	Буття речей (тіл), процесів, станів природи, буття природи як цілого.</a:t>
            </a:r>
          </a:p>
          <a:p>
            <a:pPr algn="just"/>
            <a:r>
              <a:rPr lang="uk-UA" sz="2400" dirty="0"/>
              <a:t>2.	Буття речей і процесів, створених людьми.</a:t>
            </a:r>
          </a:p>
          <a:p>
            <a:pPr algn="just"/>
            <a:r>
              <a:rPr lang="uk-UA" sz="2400" dirty="0"/>
              <a:t>3.	Буття людини у світі речей та </a:t>
            </a:r>
            <a:r>
              <a:rPr lang="uk-UA" sz="2400" dirty="0" err="1"/>
              <a:t>специфічно</a:t>
            </a:r>
            <a:r>
              <a:rPr lang="uk-UA" sz="2400" dirty="0"/>
              <a:t> людське буття.</a:t>
            </a:r>
          </a:p>
          <a:p>
            <a:pPr algn="just"/>
            <a:r>
              <a:rPr lang="uk-UA" sz="2400" dirty="0"/>
              <a:t>4.	Буття духовного.</a:t>
            </a:r>
          </a:p>
          <a:p>
            <a:pPr marL="0" indent="0" algn="just">
              <a:buNone/>
            </a:pPr>
            <a:r>
              <a:rPr lang="uk-UA" sz="2400" dirty="0"/>
              <a:t>Кожна з цих форм має свою специфіку та неповторну суть.</a:t>
            </a:r>
          </a:p>
          <a:p>
            <a:endParaRPr lang="uk-UA" dirty="0"/>
          </a:p>
        </p:txBody>
      </p:sp>
    </p:spTree>
    <p:extLst>
      <p:ext uri="{BB962C8B-B14F-4D97-AF65-F5344CB8AC3E}">
        <p14:creationId xmlns:p14="http://schemas.microsoft.com/office/powerpoint/2010/main" val="50386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9088A2-54FA-4040-AC50-6B76952EF38D}"/>
              </a:ext>
            </a:extLst>
          </p:cNvPr>
          <p:cNvSpPr>
            <a:spLocks noGrp="1"/>
          </p:cNvSpPr>
          <p:nvPr>
            <p:ph type="title"/>
          </p:nvPr>
        </p:nvSpPr>
        <p:spPr/>
        <p:txBody>
          <a:bodyPr/>
          <a:lstStyle/>
          <a:p>
            <a:pPr algn="ctr"/>
            <a:r>
              <a:rPr lang="uk-UA" sz="3600" dirty="0"/>
              <a:t>Буття речей</a:t>
            </a:r>
            <a:endParaRPr lang="uk-UA" dirty="0"/>
          </a:p>
        </p:txBody>
      </p:sp>
      <p:sp>
        <p:nvSpPr>
          <p:cNvPr id="3" name="Місце для вмісту 2">
            <a:extLst>
              <a:ext uri="{FF2B5EF4-FFF2-40B4-BE49-F238E27FC236}">
                <a16:creationId xmlns:a16="http://schemas.microsoft.com/office/drawing/2014/main" id="{3D7E1A25-2445-4E65-9847-FE8AD5E5FDF4}"/>
              </a:ext>
            </a:extLst>
          </p:cNvPr>
          <p:cNvSpPr>
            <a:spLocks noGrp="1"/>
          </p:cNvSpPr>
          <p:nvPr>
            <p:ph idx="1"/>
          </p:nvPr>
        </p:nvSpPr>
        <p:spPr/>
        <p:txBody>
          <a:bodyPr/>
          <a:lstStyle/>
          <a:p>
            <a:pPr algn="just"/>
            <a:r>
              <a:rPr lang="uk-UA" sz="2400" dirty="0"/>
              <a:t>Історично першою передумовою, основою людської діяльності була природа як єдність речей, процесів, станів, які виникли й існували до людини, існують поза і незалежно від свідомості й дії людей </a:t>
            </a:r>
            <a:r>
              <a:rPr lang="uk-UA" sz="2400" dirty="0">
                <a:solidFill>
                  <a:srgbClr val="FFFF00"/>
                </a:solidFill>
              </a:rPr>
              <a:t>("перша природа"</a:t>
            </a:r>
            <a:r>
              <a:rPr lang="uk-UA" sz="2400" dirty="0"/>
              <a:t>). </a:t>
            </a:r>
          </a:p>
          <a:p>
            <a:endParaRPr lang="uk-UA" dirty="0"/>
          </a:p>
        </p:txBody>
      </p:sp>
    </p:spTree>
    <p:extLst>
      <p:ext uri="{BB962C8B-B14F-4D97-AF65-F5344CB8AC3E}">
        <p14:creationId xmlns:p14="http://schemas.microsoft.com/office/powerpoint/2010/main" val="3647706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214A41-3238-4F95-9C3D-31DF5123F3AB}"/>
              </a:ext>
            </a:extLst>
          </p:cNvPr>
          <p:cNvSpPr>
            <a:spLocks noGrp="1"/>
          </p:cNvSpPr>
          <p:nvPr>
            <p:ph type="title"/>
          </p:nvPr>
        </p:nvSpPr>
        <p:spPr/>
        <p:txBody>
          <a:bodyPr/>
          <a:lstStyle/>
          <a:p>
            <a:pPr algn="ctr"/>
            <a:r>
              <a:rPr lang="ru-RU" dirty="0" err="1"/>
              <a:t>Буття</a:t>
            </a:r>
            <a:r>
              <a:rPr lang="ru-RU" dirty="0"/>
              <a:t> речей і </a:t>
            </a:r>
            <a:r>
              <a:rPr lang="ru-RU" dirty="0" err="1"/>
              <a:t>процесів</a:t>
            </a:r>
            <a:r>
              <a:rPr lang="ru-RU" dirty="0"/>
              <a:t>, </a:t>
            </a:r>
            <a:r>
              <a:rPr lang="ru-RU" dirty="0" err="1"/>
              <a:t>створених</a:t>
            </a:r>
            <a:r>
              <a:rPr lang="ru-RU" dirty="0"/>
              <a:t> людьми</a:t>
            </a:r>
            <a:endParaRPr lang="uk-UA" dirty="0"/>
          </a:p>
        </p:txBody>
      </p:sp>
      <p:sp>
        <p:nvSpPr>
          <p:cNvPr id="3" name="Місце для вмісту 2">
            <a:extLst>
              <a:ext uri="{FF2B5EF4-FFF2-40B4-BE49-F238E27FC236}">
                <a16:creationId xmlns:a16="http://schemas.microsoft.com/office/drawing/2014/main" id="{7C5AC01C-1882-4118-8390-A6E30903F69F}"/>
              </a:ext>
            </a:extLst>
          </p:cNvPr>
          <p:cNvSpPr>
            <a:spLocks noGrp="1"/>
          </p:cNvSpPr>
          <p:nvPr>
            <p:ph idx="1"/>
          </p:nvPr>
        </p:nvSpPr>
        <p:spPr/>
        <p:txBody>
          <a:bodyPr/>
          <a:lstStyle/>
          <a:p>
            <a:pPr algn="just"/>
            <a:r>
              <a:rPr lang="uk-UA" sz="2400" dirty="0"/>
              <a:t>У </a:t>
            </a:r>
            <a:r>
              <a:rPr lang="uk-UA" sz="2400" dirty="0">
                <a:solidFill>
                  <a:srgbClr val="FFFF00"/>
                </a:solidFill>
              </a:rPr>
              <a:t>"другій природі" </a:t>
            </a:r>
            <a:r>
              <a:rPr lang="uk-UA" sz="2400" dirty="0"/>
              <a:t>втілено матеріал першої природи, який є об’єктивною реальністю. Але в ній же, в "другій природі" "</a:t>
            </a:r>
            <a:r>
              <a:rPr lang="uk-UA" sz="2400" dirty="0" err="1"/>
              <a:t>опредмечені</a:t>
            </a:r>
            <a:r>
              <a:rPr lang="uk-UA" sz="2400" dirty="0"/>
              <a:t>" праця й знання людини, втілено "соціальну душу". Тобто, предмети "другої природи" покликані виконувати певні функції в житті людей, задовольняти соціально зафіксовані людські потреби.</a:t>
            </a:r>
          </a:p>
          <a:p>
            <a:endParaRPr lang="uk-UA" dirty="0"/>
          </a:p>
        </p:txBody>
      </p:sp>
    </p:spTree>
    <p:extLst>
      <p:ext uri="{BB962C8B-B14F-4D97-AF65-F5344CB8AC3E}">
        <p14:creationId xmlns:p14="http://schemas.microsoft.com/office/powerpoint/2010/main" val="579853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BA0FAD-C5AA-438F-99A6-7FD167658536}"/>
              </a:ext>
            </a:extLst>
          </p:cNvPr>
          <p:cNvSpPr>
            <a:spLocks noGrp="1"/>
          </p:cNvSpPr>
          <p:nvPr>
            <p:ph type="title"/>
          </p:nvPr>
        </p:nvSpPr>
        <p:spPr/>
        <p:txBody>
          <a:bodyPr/>
          <a:lstStyle/>
          <a:p>
            <a:pPr algn="ctr"/>
            <a:r>
              <a:rPr lang="uk-UA" dirty="0"/>
              <a:t>Буття людини</a:t>
            </a:r>
          </a:p>
        </p:txBody>
      </p:sp>
      <p:sp>
        <p:nvSpPr>
          <p:cNvPr id="3" name="Місце для вмісту 2">
            <a:extLst>
              <a:ext uri="{FF2B5EF4-FFF2-40B4-BE49-F238E27FC236}">
                <a16:creationId xmlns:a16="http://schemas.microsoft.com/office/drawing/2014/main" id="{7FF604D0-0522-4B58-9D24-70F6A982BB60}"/>
              </a:ext>
            </a:extLst>
          </p:cNvPr>
          <p:cNvSpPr>
            <a:spLocks noGrp="1"/>
          </p:cNvSpPr>
          <p:nvPr>
            <p:ph idx="1"/>
          </p:nvPr>
        </p:nvSpPr>
        <p:spPr/>
        <p:txBody>
          <a:bodyPr/>
          <a:lstStyle/>
          <a:p>
            <a:pPr algn="just"/>
            <a:r>
              <a:rPr lang="uk-UA" sz="2400" dirty="0"/>
              <a:t>Буття людини – не </a:t>
            </a:r>
            <a:r>
              <a:rPr lang="uk-UA" sz="2400" dirty="0" err="1"/>
              <a:t>позаприродне</a:t>
            </a:r>
            <a:r>
              <a:rPr lang="uk-UA" sz="2400" dirty="0"/>
              <a:t>, але й не лише природно-тілесне. Специфіка його полягає в з’єднанні – схрещенні, взаємодії різних буттєвих вимірів. Передусім реальна людина – "річ", що мислить і відчуває – й це перший вимір її існування. Другий вимір – кожна конкретна людина належить до виду </a:t>
            </a:r>
            <a:r>
              <a:rPr lang="de-DE" sz="2400" dirty="0"/>
              <a:t>Homo Sapiens, </a:t>
            </a:r>
            <a:r>
              <a:rPr lang="uk-UA" sz="2400" dirty="0"/>
              <a:t>взятому на даному витку його розвитку. І, нарешті, людина існує як соціально-історична істота.</a:t>
            </a:r>
          </a:p>
          <a:p>
            <a:endParaRPr lang="uk-UA" dirty="0"/>
          </a:p>
        </p:txBody>
      </p:sp>
    </p:spTree>
    <p:extLst>
      <p:ext uri="{BB962C8B-B14F-4D97-AF65-F5344CB8AC3E}">
        <p14:creationId xmlns:p14="http://schemas.microsoft.com/office/powerpoint/2010/main" val="4125443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TM03457452[[fn=Небеса]]</Template>
  <TotalTime>222</TotalTime>
  <Words>3450</Words>
  <Application>Microsoft Office PowerPoint</Application>
  <PresentationFormat>Широкий екран</PresentationFormat>
  <Paragraphs>149</Paragraphs>
  <Slides>35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35</vt:i4>
      </vt:variant>
    </vt:vector>
  </HeadingPairs>
  <TitlesOfParts>
    <vt:vector size="39" baseType="lpstr">
      <vt:lpstr>Arial</vt:lpstr>
      <vt:lpstr>Calibri</vt:lpstr>
      <vt:lpstr>Calibri Light</vt:lpstr>
      <vt:lpstr>Небеса</vt:lpstr>
      <vt:lpstr>Філософське розуміння світу</vt:lpstr>
      <vt:lpstr>буття</vt:lpstr>
      <vt:lpstr>небуття</vt:lpstr>
      <vt:lpstr>Проблема буття в історії філософії</vt:lpstr>
      <vt:lpstr>Презентація PowerPoint</vt:lpstr>
      <vt:lpstr>Форми буття</vt:lpstr>
      <vt:lpstr>Буття речей</vt:lpstr>
      <vt:lpstr>Буття речей і процесів, створених людьми</vt:lpstr>
      <vt:lpstr>Буття людини</vt:lpstr>
      <vt:lpstr>Буття людини</vt:lpstr>
      <vt:lpstr>Буття духовного</vt:lpstr>
      <vt:lpstr>Презентація PowerPoint</vt:lpstr>
      <vt:lpstr>Презентація PowerPoint</vt:lpstr>
      <vt:lpstr>Презентація PowerPoint</vt:lpstr>
      <vt:lpstr>Презентація PowerPoint</vt:lpstr>
      <vt:lpstr>2. Категорія матерії. Форми існування та рівні її структурної організації. </vt:lpstr>
      <vt:lpstr>Презентація PowerPoint</vt:lpstr>
      <vt:lpstr>Неорганічна природа включає наступні структурні рівні: </vt:lpstr>
      <vt:lpstr>Органічна природа (біосфера, життя) має наступні рівні (види самоорганізації): </vt:lpstr>
      <vt:lpstr>По розмірах матерія ділиться на три рівні: </vt:lpstr>
      <vt:lpstr>3. Поняття руху та розвитку. Основні концепції розвитку. </vt:lpstr>
      <vt:lpstr>Презентація PowerPoint</vt:lpstr>
      <vt:lpstr>Форми руху</vt:lpstr>
      <vt:lpstr>Форми руху</vt:lpstr>
      <vt:lpstr>Презентація PowerPoint</vt:lpstr>
      <vt:lpstr>Основні принципи діалектики:  </vt:lpstr>
      <vt:lpstr>Метафізика</vt:lpstr>
      <vt:lpstr>Синергетика</vt:lpstr>
      <vt:lpstr>4. Поняття простору та часу</vt:lpstr>
      <vt:lpstr>Презентація PowerPoint</vt:lpstr>
      <vt:lpstr>Презентація PowerPoint</vt:lpstr>
      <vt:lpstr> поряд із загальними властивостями простору та часу, кожному з них притаманні й якісно специфічні властивості: </vt:lpstr>
      <vt:lpstr>Презентація PowerPoint</vt:lpstr>
      <vt:lpstr>Презентація PowerPoint</vt:lpstr>
      <vt:lpstr>філософська проблема безконечності світу у просторі й часі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Філософське розуміння світу</dc:title>
  <dc:creator>Admin</dc:creator>
  <cp:lastModifiedBy>Admin</cp:lastModifiedBy>
  <cp:revision>15</cp:revision>
  <dcterms:created xsi:type="dcterms:W3CDTF">2022-10-09T16:02:29Z</dcterms:created>
  <dcterms:modified xsi:type="dcterms:W3CDTF">2022-10-09T19:44:44Z</dcterms:modified>
</cp:coreProperties>
</file>