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2" r:id="rId3"/>
    <p:sldId id="278" r:id="rId4"/>
    <p:sldId id="283" r:id="rId5"/>
    <p:sldId id="287" r:id="rId6"/>
    <p:sldId id="284" r:id="rId7"/>
    <p:sldId id="288" r:id="rId8"/>
    <p:sldId id="290" r:id="rId9"/>
    <p:sldId id="291" r:id="rId10"/>
    <p:sldId id="289" r:id="rId11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промовчанням" id="{1AC43EC9-8BAB-45F5-835C-CD172BD9A379}">
          <p14:sldIdLst>
            <p14:sldId id="256"/>
            <p14:sldId id="272"/>
            <p14:sldId id="278"/>
            <p14:sldId id="283"/>
            <p14:sldId id="287"/>
          </p14:sldIdLst>
        </p14:section>
        <p14:section name="Розділ без заголовка" id="{3BF11E70-081C-44B6-A43B-1468B115F85E}">
          <p14:sldIdLst>
            <p14:sldId id="284"/>
            <p14:sldId id="288"/>
            <p14:sldId id="290"/>
            <p14:sldId id="291"/>
            <p14:sldId id="28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Помірний стиль 4 –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5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7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85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4627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649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94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07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54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59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04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5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0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72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19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0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2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9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48A87A34-81AB-432B-8DAE-1953F412C126}" type="datetimeFigureOut">
              <a:rPr lang="en-US" smtClean="0"/>
              <a:pPr rtl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370887"/>
            <a:ext cx="8689976" cy="1364923"/>
          </a:xfrm>
        </p:spPr>
        <p:txBody>
          <a:bodyPr rtlCol="0">
            <a:norm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</a:t>
            </a:r>
            <a:r>
              <a:rPr lang="uk-UA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СтародавньОЇ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ІНДІЇ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97423" y="1735810"/>
            <a:ext cx="10321871" cy="4804475"/>
          </a:xfrm>
        </p:spPr>
        <p:txBody>
          <a:bodyPr rtlCol="0">
            <a:normAutofit/>
          </a:bodyPr>
          <a:lstStyle/>
          <a:p>
            <a:pPr lvl="0"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Особливості філософії Стародавнього Сходу. Періодизація історії Ст. Індії.</a:t>
            </a:r>
          </a:p>
          <a:p>
            <a:pPr lvl="0"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"Веди" як духовне підґрунтя філософського знання.</a:t>
            </a:r>
          </a:p>
          <a:p>
            <a:pPr lvl="0"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Упанішади – перша спроба філософського знання.</a:t>
            </a:r>
          </a:p>
          <a:p>
            <a:pPr algn="just"/>
            <a:r>
              <a:rPr lang="uk-UA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297"/>
          </a:xfrm>
        </p:spPr>
        <p:txBody>
          <a:bodyPr/>
          <a:lstStyle/>
          <a:p>
            <a:r>
              <a:rPr lang="uk-UA" dirty="0"/>
              <a:t>Найбільш загальні поняття </a:t>
            </a:r>
            <a:r>
              <a:rPr lang="uk-UA" dirty="0" smtClean="0"/>
              <a:t>релігійно-філософських систем </a:t>
            </a:r>
            <a:r>
              <a:rPr lang="uk-UA" dirty="0"/>
              <a:t>Індії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813302"/>
            <a:ext cx="10363826" cy="468048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b="1" dirty="0"/>
              <a:t>Карма</a:t>
            </a:r>
            <a:r>
              <a:rPr lang="ru-RU" dirty="0"/>
              <a:t> – результат </a:t>
            </a:r>
            <a:r>
              <a:rPr lang="ru-RU" dirty="0" err="1"/>
              <a:t>добрих</a:t>
            </a:r>
            <a:r>
              <a:rPr lang="ru-RU" dirty="0"/>
              <a:t> і </a:t>
            </a:r>
            <a:r>
              <a:rPr lang="ru-RU" dirty="0" err="1"/>
              <a:t>поганих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вчинків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викликають</a:t>
            </a:r>
            <a:r>
              <a:rPr lang="ru-RU" dirty="0" smtClean="0"/>
              <a:t> </a:t>
            </a:r>
            <a:r>
              <a:rPr lang="ru-RU" dirty="0" err="1" smtClean="0"/>
              <a:t>справедливу</a:t>
            </a:r>
            <a:r>
              <a:rPr lang="ru-RU" dirty="0" smtClean="0"/>
              <a:t> </a:t>
            </a:r>
            <a:r>
              <a:rPr lang="ru-RU" dirty="0" err="1"/>
              <a:t>відплату</a:t>
            </a:r>
            <a:r>
              <a:rPr lang="ru-RU" dirty="0"/>
              <a:t> як </a:t>
            </a:r>
            <a:r>
              <a:rPr lang="ru-RU" dirty="0" err="1"/>
              <a:t>передумову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 smtClean="0"/>
              <a:t>існування</a:t>
            </a:r>
            <a:endParaRPr lang="ru-RU" dirty="0" smtClean="0"/>
          </a:p>
          <a:p>
            <a:pPr algn="just">
              <a:spcBef>
                <a:spcPts val="0"/>
              </a:spcBef>
            </a:pPr>
            <a:r>
              <a:rPr lang="ru-RU" b="1" dirty="0"/>
              <a:t>Сансара</a:t>
            </a:r>
            <a:r>
              <a:rPr lang="ru-RU" dirty="0"/>
              <a:t> – </a:t>
            </a:r>
            <a:r>
              <a:rPr lang="ru-RU" dirty="0" err="1"/>
              <a:t>вчення</a:t>
            </a:r>
            <a:r>
              <a:rPr lang="ru-RU" dirty="0"/>
              <a:t> про </a:t>
            </a:r>
            <a:r>
              <a:rPr lang="ru-RU" dirty="0" err="1"/>
              <a:t>вічність</a:t>
            </a:r>
            <a:r>
              <a:rPr lang="ru-RU" dirty="0"/>
              <a:t> </a:t>
            </a:r>
            <a:r>
              <a:rPr lang="ru-RU" dirty="0" err="1"/>
              <a:t>душі</a:t>
            </a:r>
            <a:r>
              <a:rPr lang="ru-RU" dirty="0"/>
              <a:t>, яка проходить </a:t>
            </a:r>
            <a:r>
              <a:rPr lang="ru-RU" dirty="0" err="1"/>
              <a:t>ланцюг</a:t>
            </a:r>
            <a:r>
              <a:rPr lang="ru-RU" dirty="0"/>
              <a:t> </a:t>
            </a:r>
            <a:r>
              <a:rPr lang="ru-RU" dirty="0" err="1"/>
              <a:t>страждань</a:t>
            </a:r>
            <a:r>
              <a:rPr lang="ru-RU" dirty="0"/>
              <a:t> </a:t>
            </a:r>
            <a:r>
              <a:rPr lang="ru-RU" dirty="0" smtClean="0"/>
              <a:t>у земному </a:t>
            </a:r>
            <a:r>
              <a:rPr lang="ru-RU" dirty="0" err="1"/>
              <a:t>житті</a:t>
            </a:r>
            <a:r>
              <a:rPr lang="ru-RU" dirty="0" smtClean="0"/>
              <a:t>.</a:t>
            </a:r>
          </a:p>
          <a:p>
            <a:pPr algn="just">
              <a:spcBef>
                <a:spcPts val="0"/>
              </a:spcBef>
            </a:pPr>
            <a:r>
              <a:rPr lang="ru-RU" b="1" dirty="0" err="1"/>
              <a:t>Агімса</a:t>
            </a:r>
            <a:r>
              <a:rPr lang="ru-RU" dirty="0"/>
              <a:t> –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форм </a:t>
            </a:r>
            <a:r>
              <a:rPr lang="ru-RU" dirty="0" err="1"/>
              <a:t>життя</a:t>
            </a:r>
            <a:r>
              <a:rPr lang="ru-RU" dirty="0"/>
              <a:t> на </a:t>
            </a:r>
            <a:r>
              <a:rPr lang="ru-RU" dirty="0" err="1"/>
              <a:t>землі</a:t>
            </a:r>
            <a:r>
              <a:rPr lang="ru-RU" dirty="0"/>
              <a:t>. </a:t>
            </a:r>
            <a:r>
              <a:rPr lang="ru-RU" dirty="0" err="1"/>
              <a:t>Найважливіший</a:t>
            </a:r>
            <a:r>
              <a:rPr lang="ru-RU" dirty="0"/>
              <a:t> </a:t>
            </a:r>
            <a:r>
              <a:rPr lang="ru-RU" dirty="0" smtClean="0"/>
              <a:t>принцип </a:t>
            </a:r>
            <a:r>
              <a:rPr lang="ru-RU" dirty="0" err="1" smtClean="0"/>
              <a:t>агімси</a:t>
            </a:r>
            <a:r>
              <a:rPr lang="ru-RU" dirty="0" smtClean="0"/>
              <a:t> </a:t>
            </a:r>
            <a:r>
              <a:rPr lang="ru-RU" dirty="0"/>
              <a:t>– не </a:t>
            </a:r>
            <a:r>
              <a:rPr lang="ru-RU" dirty="0" err="1"/>
              <a:t>заподіювати</a:t>
            </a:r>
            <a:r>
              <a:rPr lang="ru-RU" dirty="0"/>
              <a:t> шкоду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творінню</a:t>
            </a:r>
            <a:r>
              <a:rPr lang="ru-RU" dirty="0"/>
              <a:t>, заборона </a:t>
            </a:r>
            <a:r>
              <a:rPr lang="ru-RU" dirty="0" err="1" smtClean="0"/>
              <a:t>вбивати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чинити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 smtClean="0"/>
              <a:t>.</a:t>
            </a:r>
          </a:p>
          <a:p>
            <a:pPr algn="just">
              <a:spcBef>
                <a:spcPts val="0"/>
              </a:spcBef>
            </a:pPr>
            <a:r>
              <a:rPr lang="uk-UA" b="1" dirty="0"/>
              <a:t>Мокша</a:t>
            </a:r>
            <a:r>
              <a:rPr lang="uk-UA" dirty="0"/>
              <a:t> – вища моральна доскональність, після досягнення якої </a:t>
            </a:r>
            <a:r>
              <a:rPr lang="uk-UA" dirty="0" smtClean="0"/>
              <a:t>еволюція душі </a:t>
            </a:r>
            <a:r>
              <a:rPr lang="uk-UA" dirty="0"/>
              <a:t>(карма) припиняється. Душі, що досягли </a:t>
            </a:r>
            <a:r>
              <a:rPr lang="uk-UA" dirty="0" err="1"/>
              <a:t>мокши</a:t>
            </a:r>
            <a:r>
              <a:rPr lang="uk-UA" dirty="0"/>
              <a:t>, звільняються </a:t>
            </a:r>
            <a:r>
              <a:rPr lang="uk-UA" dirty="0" smtClean="0"/>
              <a:t>від перевтілень </a:t>
            </a:r>
            <a:r>
              <a:rPr lang="uk-UA" dirty="0"/>
              <a:t>і стають </a:t>
            </a:r>
            <a:r>
              <a:rPr lang="uk-UA" dirty="0" err="1"/>
              <a:t>махатмами</a:t>
            </a:r>
            <a:r>
              <a:rPr lang="uk-UA" dirty="0"/>
              <a:t> – великими </a:t>
            </a:r>
            <a:r>
              <a:rPr lang="uk-UA" dirty="0" smtClean="0"/>
              <a:t>душами</a:t>
            </a:r>
          </a:p>
          <a:p>
            <a:pPr algn="just">
              <a:spcBef>
                <a:spcPts val="0"/>
              </a:spcBef>
            </a:pPr>
            <a:r>
              <a:rPr lang="uk-UA" b="1" dirty="0"/>
              <a:t>Нірвана</a:t>
            </a:r>
            <a:r>
              <a:rPr lang="uk-UA" dirty="0"/>
              <a:t> – вищий стан “блаженства” людської душі, яка </a:t>
            </a:r>
            <a:r>
              <a:rPr lang="uk-UA" dirty="0" smtClean="0"/>
              <a:t>звільняється від </a:t>
            </a:r>
            <a:r>
              <a:rPr lang="uk-UA" dirty="0"/>
              <a:t>потоку перевтілень і зливається з “божественною” </a:t>
            </a:r>
            <a:r>
              <a:rPr lang="uk-UA" dirty="0" smtClean="0"/>
              <a:t>першоосновою світу</a:t>
            </a:r>
          </a:p>
          <a:p>
            <a:pPr algn="just">
              <a:spcBef>
                <a:spcPts val="0"/>
              </a:spcBef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388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708745"/>
              </p:ext>
            </p:extLst>
          </p:nvPr>
        </p:nvGraphicFramePr>
        <p:xfrm>
          <a:off x="712920" y="719663"/>
          <a:ext cx="10802320" cy="51663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00580"/>
                <a:gridCol w="2700580"/>
                <a:gridCol w="2700580"/>
                <a:gridCol w="2700580"/>
              </a:tblGrid>
              <a:tr h="547469">
                <a:tc gridSpan="4">
                  <a:txBody>
                    <a:bodyPr/>
                    <a:lstStyle/>
                    <a:p>
                      <a:pPr algn="ctr"/>
                      <a:r>
                        <a:rPr lang="uk-UA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Розпад родового ладу і формування ранньокласових суспільних організацій</a:t>
                      </a:r>
                      <a:endParaRPr lang="uk-UA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956515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Єгипет, 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Шумерська держава,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Вавилонська держава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до н.е.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Індія (долина р.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Ганг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ІІІ тис. до н.е.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Китай 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(долина р. Хуанхе, Янцзи-</a:t>
                      </a:r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зян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тис. до н.е.</a:t>
                      </a:r>
                    </a:p>
                    <a:p>
                      <a:pPr algn="ctr"/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Балканський пів-в,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err="1" smtClean="0"/>
                        <a:t>Зх</a:t>
                      </a:r>
                      <a:r>
                        <a:rPr lang="uk-UA" sz="2000" baseline="0" dirty="0" smtClean="0"/>
                        <a:t> узбережжя Малої Азії, </a:t>
                      </a:r>
                      <a:r>
                        <a:rPr lang="uk-UA" sz="2000" baseline="0" dirty="0" err="1" smtClean="0"/>
                        <a:t>Пд</a:t>
                      </a:r>
                      <a:r>
                        <a:rPr lang="uk-UA" sz="2000" baseline="0" dirty="0" smtClean="0"/>
                        <a:t> узбережжя </a:t>
                      </a:r>
                      <a:r>
                        <a:rPr lang="uk-UA" sz="2000" baseline="0" dirty="0" err="1" smtClean="0"/>
                        <a:t>Апенінського</a:t>
                      </a:r>
                      <a:r>
                        <a:rPr lang="uk-UA" sz="2000" baseline="0" dirty="0" smtClean="0"/>
                        <a:t> пів-ва (Греція)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тис. до н.е.</a:t>
                      </a:r>
                    </a:p>
                    <a:p>
                      <a:pPr algn="ctr"/>
                      <a:endParaRPr lang="uk-UA" sz="2000" dirty="0"/>
                    </a:p>
                  </a:txBody>
                  <a:tcPr/>
                </a:tc>
              </a:tr>
              <a:tr h="2393839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Окремі елементи філософських ідей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протофілософія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Становлення філософії з більш-менш чітко вираженою її специфікою як теоретичної форми світогляду.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«Стрижнева доба» філософії (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VIII-VI 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до н.е.)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69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Стародавнього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Сходу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4" y="1937288"/>
            <a:ext cx="4873474" cy="679994"/>
          </a:xfrm>
        </p:spPr>
        <p:txBody>
          <a:bodyPr/>
          <a:lstStyle/>
          <a:p>
            <a:pPr algn="ctr"/>
            <a:r>
              <a:rPr lang="uk-UA" dirty="0" smtClean="0"/>
              <a:t>Специфіка розвитку країн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 родового ладу і формування рабовласницьких відносин ускладнені і уповільнені феодально-ієрархічною організацією суспільства (</a:t>
            </a:r>
            <a:r>
              <a:rPr lang="uk-UA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чиновничо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-бюрократична система в Китаї, кастовий лад в Індії)</a:t>
            </a:r>
            <a:endParaRPr lang="uk-UA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937288"/>
            <a:ext cx="4881804" cy="1113724"/>
          </a:xfrm>
        </p:spPr>
        <p:txBody>
          <a:bodyPr/>
          <a:lstStyle/>
          <a:p>
            <a:pPr algn="ctr"/>
            <a:r>
              <a:rPr lang="uk-UA" dirty="0" smtClean="0"/>
              <a:t>Особливості </a:t>
            </a:r>
            <a:endParaRPr lang="uk-UA" dirty="0"/>
          </a:p>
          <a:p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2617282"/>
            <a:ext cx="5105401" cy="3953999"/>
          </a:xfrm>
        </p:spPr>
        <p:txBody>
          <a:bodyPr>
            <a:normAutofit fontScale="92500"/>
          </a:bodyPr>
          <a:lstStyle/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консервація традиційних релігійно-міфологічних уявлень</a:t>
            </a:r>
          </a:p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 релігійно-моральної проблематики над науково-теоретичною, ідеалізму над матеріалізмом</a:t>
            </a:r>
          </a:p>
          <a:p>
            <a:r>
              <a:rPr lang="uk-UA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ілософія не так критично заперечувала міфологію і релігію, як намагалась побороти їх зсередини, шляхом </a:t>
            </a:r>
            <a:r>
              <a:rPr lang="uk-UA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раціоналізаціїі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концептуального розвитку закладених у них світоглядних можливостей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05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>
            <a:off x="588936" y="362542"/>
            <a:ext cx="10972800" cy="6016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uk-UA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ІСТОРІЮ СТАРОДАВНЬОЇ ІНДІЇ ВЧЕНІ ПОДІЛЯЮТЬ НА ТАКІ ЧОТИРИ ПЕРІОДИ:</a:t>
            </a:r>
            <a:endParaRPr lang="uk-UA" sz="28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Індський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Хараппський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Доведійський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на який припадає існування в долині р. Інд найдавнішої цивілізації. Датується він XXIII–XVIII ст. до н. е.;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Ведійський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упродовж якого розселялися в Північній Індії арійські племена та зароджувалась цивілізація в басейні р. Ганг (XIII–VII ст. до н. е.);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Буддійський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Магадхо-Маурійський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протягом якого в країні виникла та поширилася буддійська релігія, що відіграла колосальну роль у суспільному та духовному житті індійців, відбувся економічний розквіт Індії та постали в ній великі держави. Датується VI–III ст. до н. е.;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Класичний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(чи </a:t>
            </a:r>
            <a:r>
              <a:rPr lang="uk-UA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Кушано-Гуптський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доба найвищого соціально-економічного піднесення староіндійського суспільства та оформлення кастового ладу (II ст. до н. е. – V ст. н. е.).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520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пам’ятки філософської думки Стародавньої </a:t>
            </a:r>
            <a:r>
              <a:rPr lang="uk-UA" dirty="0"/>
              <a:t>Індії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dirty="0" smtClean="0"/>
              <a:t>веди</a:t>
            </a:r>
            <a:endParaRPr lang="uk-UA" b="1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dirty="0" err="1"/>
              <a:t>назва</a:t>
            </a:r>
            <a:r>
              <a:rPr lang="ru-RU" sz="1800" dirty="0"/>
              <a:t> </a:t>
            </a:r>
            <a:r>
              <a:rPr lang="ru-RU" sz="1800" dirty="0" err="1"/>
              <a:t>священних</a:t>
            </a:r>
            <a:r>
              <a:rPr lang="ru-RU" sz="1800" dirty="0"/>
              <a:t> книг,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містили</a:t>
            </a:r>
            <a:r>
              <a:rPr lang="ru-RU" sz="1800" dirty="0"/>
              <a:t> </a:t>
            </a:r>
            <a:r>
              <a:rPr lang="ru-RU" sz="1800" dirty="0" err="1"/>
              <a:t>набір</a:t>
            </a:r>
            <a:r>
              <a:rPr lang="ru-RU" sz="1800" dirty="0"/>
              <a:t> </a:t>
            </a:r>
            <a:r>
              <a:rPr lang="ru-RU" sz="1800" dirty="0" err="1"/>
              <a:t>текстів</a:t>
            </a:r>
            <a:r>
              <a:rPr lang="ru-RU" sz="1800" dirty="0"/>
              <a:t> (</a:t>
            </a:r>
            <a:r>
              <a:rPr lang="ru-RU" sz="1800" dirty="0" err="1"/>
              <a:t>молитов</a:t>
            </a:r>
            <a:r>
              <a:rPr lang="ru-RU" sz="1800" dirty="0"/>
              <a:t>,</a:t>
            </a:r>
          </a:p>
          <a:p>
            <a:pPr algn="just"/>
            <a:r>
              <a:rPr lang="ru-RU" sz="1800" dirty="0" err="1"/>
              <a:t>ритуалів</a:t>
            </a:r>
            <a:r>
              <a:rPr lang="ru-RU" sz="1800" dirty="0"/>
              <a:t>, </a:t>
            </a:r>
            <a:r>
              <a:rPr lang="ru-RU" sz="1800" dirty="0" err="1"/>
              <a:t>заклинань</a:t>
            </a:r>
            <a:r>
              <a:rPr lang="ru-RU" sz="1800" dirty="0"/>
              <a:t>).</a:t>
            </a:r>
            <a:endParaRPr lang="uk-UA" sz="1800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b="1" dirty="0" err="1"/>
              <a:t>Махабгарата</a:t>
            </a:r>
            <a:r>
              <a:rPr lang="uk-UA" b="1" dirty="0"/>
              <a:t> і </a:t>
            </a:r>
            <a:r>
              <a:rPr lang="uk-UA" b="1" dirty="0" err="1"/>
              <a:t>Рамаяна</a:t>
            </a:r>
            <a:endParaRPr lang="uk-UA" b="1" dirty="0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1800" dirty="0"/>
              <a:t>народні епоси, які складені в </a:t>
            </a:r>
            <a:r>
              <a:rPr lang="uk-UA" sz="1800" dirty="0" smtClean="0"/>
              <a:t>середині І </a:t>
            </a:r>
            <a:r>
              <a:rPr lang="uk-UA" sz="1800" dirty="0"/>
              <a:t>тис. до н.е. У них розглядаються соціальні проблеми, </a:t>
            </a:r>
            <a:r>
              <a:rPr lang="uk-UA" sz="1800" dirty="0" smtClean="0"/>
              <a:t>суперечності між </a:t>
            </a:r>
            <a:r>
              <a:rPr lang="uk-UA" sz="1800" dirty="0"/>
              <a:t>багатими і бідними, описуються міжусобні війни, </a:t>
            </a:r>
            <a:r>
              <a:rPr lang="uk-UA" sz="1800" dirty="0" smtClean="0"/>
              <a:t>розкривається зміст </a:t>
            </a:r>
            <a:r>
              <a:rPr lang="uk-UA" sz="1800" dirty="0"/>
              <a:t>ряду філософських шкіл</a:t>
            </a: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uk-UA" b="1" dirty="0"/>
              <a:t>Упанішади</a:t>
            </a:r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1800" dirty="0"/>
              <a:t>останній вид ведичної літератури. Це </a:t>
            </a:r>
            <a:r>
              <a:rPr lang="uk-UA" sz="1800" dirty="0" smtClean="0"/>
              <a:t>збірки філософських </a:t>
            </a:r>
            <a:r>
              <a:rPr lang="uk-UA" sz="1800" dirty="0"/>
              <a:t>бесід мудреців зі своїми учнями</a:t>
            </a:r>
          </a:p>
        </p:txBody>
      </p:sp>
    </p:spTree>
    <p:extLst>
      <p:ext uri="{BB962C8B-B14F-4D97-AF65-F5344CB8AC3E}">
        <p14:creationId xmlns:p14="http://schemas.microsoft.com/office/powerpoint/2010/main" val="83802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 smtClean="0"/>
              <a:t>веди</a:t>
            </a:r>
            <a:endParaRPr lang="uk-UA" sz="4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sz="3200" b="1" i="1" dirty="0" err="1"/>
              <a:t>Рігведа</a:t>
            </a:r>
            <a:r>
              <a:rPr lang="uk-UA" sz="3200" dirty="0"/>
              <a:t> (гімн богам</a:t>
            </a:r>
            <a:r>
              <a:rPr lang="uk-UA" sz="3200" dirty="0" smtClean="0"/>
              <a:t>)</a:t>
            </a:r>
          </a:p>
          <a:p>
            <a:r>
              <a:rPr lang="uk-UA" sz="3200" b="1" i="1" dirty="0" err="1"/>
              <a:t>Самаведа</a:t>
            </a:r>
            <a:r>
              <a:rPr lang="uk-UA" sz="3200" dirty="0"/>
              <a:t> (священні пісні), </a:t>
            </a:r>
            <a:endParaRPr lang="uk-UA" sz="3200" dirty="0" smtClean="0"/>
          </a:p>
          <a:p>
            <a:r>
              <a:rPr lang="uk-UA" sz="3200" b="1" i="1" dirty="0" err="1"/>
              <a:t>Яджурведа</a:t>
            </a:r>
            <a:r>
              <a:rPr lang="uk-UA" sz="3200" dirty="0"/>
              <a:t> (заклинання та жертвоприношення</a:t>
            </a:r>
            <a:r>
              <a:rPr lang="uk-UA" sz="3200" dirty="0" smtClean="0"/>
              <a:t>)</a:t>
            </a:r>
          </a:p>
          <a:p>
            <a:r>
              <a:rPr lang="uk-UA" sz="3200" b="1" i="1" dirty="0" err="1"/>
              <a:t>Атхарваведа</a:t>
            </a:r>
            <a:r>
              <a:rPr lang="uk-UA" sz="3200" dirty="0"/>
              <a:t> (магічні заклинання)</a:t>
            </a:r>
          </a:p>
        </p:txBody>
      </p:sp>
    </p:spTree>
    <p:extLst>
      <p:ext uri="{BB962C8B-B14F-4D97-AF65-F5344CB8AC3E}">
        <p14:creationId xmlns:p14="http://schemas.microsoft.com/office/powerpoint/2010/main" val="422273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232623"/>
            <a:ext cx="10364451" cy="1596177"/>
          </a:xfrm>
        </p:spPr>
        <p:txBody>
          <a:bodyPr/>
          <a:lstStyle/>
          <a:p>
            <a:r>
              <a:rPr lang="uk-UA" i="1" dirty="0"/>
              <a:t>Основні поняття ведичної міфології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486646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uk-UA" sz="2400" dirty="0" err="1" smtClean="0"/>
              <a:t>Індра</a:t>
            </a:r>
            <a:r>
              <a:rPr lang="uk-UA" sz="2400" dirty="0" smtClean="0"/>
              <a:t> </a:t>
            </a:r>
            <a:r>
              <a:rPr lang="uk-UA" sz="2400" dirty="0"/>
              <a:t>– бог грому, блискавки,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smtClean="0"/>
              <a:t>Митра </a:t>
            </a:r>
            <a:r>
              <a:rPr lang="uk-UA" sz="2400" dirty="0"/>
              <a:t>– бог сонця,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Агні</a:t>
            </a:r>
            <a:r>
              <a:rPr lang="uk-UA" sz="2400" dirty="0" smtClean="0"/>
              <a:t> </a:t>
            </a:r>
            <a:r>
              <a:rPr lang="uk-UA" sz="2400" dirty="0"/>
              <a:t>– бог вогню,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Гарутман</a:t>
            </a:r>
            <a:r>
              <a:rPr lang="uk-UA" sz="2400" dirty="0" smtClean="0"/>
              <a:t> </a:t>
            </a:r>
            <a:r>
              <a:rPr lang="uk-UA" sz="2400" dirty="0"/>
              <a:t>– небесний птах, що символізує сонце,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smtClean="0"/>
              <a:t>Яма </a:t>
            </a:r>
            <a:r>
              <a:rPr lang="uk-UA" sz="2400" dirty="0"/>
              <a:t>– бог смерті,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Матарішван</a:t>
            </a:r>
            <a:r>
              <a:rPr lang="uk-UA" sz="2400" dirty="0" smtClean="0"/>
              <a:t> </a:t>
            </a:r>
            <a:r>
              <a:rPr lang="uk-UA" sz="2400" dirty="0"/>
              <a:t>– повітряна істота,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Тапас</a:t>
            </a:r>
            <a:r>
              <a:rPr lang="uk-UA" sz="2400" dirty="0" smtClean="0"/>
              <a:t> </a:t>
            </a:r>
            <a:r>
              <a:rPr lang="uk-UA" sz="2400" dirty="0"/>
              <a:t>– теплота як миротворче начало,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smtClean="0"/>
              <a:t>аскетизм</a:t>
            </a:r>
            <a:r>
              <a:rPr lang="uk-UA" sz="2400" dirty="0"/>
              <a:t>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Пуруша</a:t>
            </a:r>
            <a:r>
              <a:rPr lang="uk-UA" sz="2400" dirty="0" smtClean="0"/>
              <a:t> </a:t>
            </a:r>
            <a:r>
              <a:rPr lang="uk-UA" sz="2400" dirty="0"/>
              <a:t>– вселенська людина, дух, душа,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Рігі</a:t>
            </a:r>
            <a:r>
              <a:rPr lang="uk-UA" sz="2400" dirty="0"/>
              <a:t>, </a:t>
            </a:r>
            <a:r>
              <a:rPr lang="uk-UA" sz="2400" dirty="0" err="1"/>
              <a:t>Самани</a:t>
            </a:r>
            <a:r>
              <a:rPr lang="uk-UA" sz="2400" dirty="0"/>
              <a:t>, </a:t>
            </a:r>
            <a:r>
              <a:rPr lang="uk-UA" sz="2400" dirty="0" err="1"/>
              <a:t>Яджуси</a:t>
            </a:r>
            <a:r>
              <a:rPr lang="uk-UA" sz="2400" dirty="0"/>
              <a:t> – гімни, мелодії, жертовні заклинання,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smtClean="0"/>
              <a:t>Сома </a:t>
            </a:r>
            <a:r>
              <a:rPr lang="uk-UA" sz="2400" dirty="0"/>
              <a:t>– священний напій, бог місяця, </a:t>
            </a:r>
            <a:endParaRPr lang="uk-UA" sz="2400" dirty="0" smtClean="0"/>
          </a:p>
          <a:p>
            <a:pPr>
              <a:spcBef>
                <a:spcPts val="0"/>
              </a:spcBef>
            </a:pPr>
            <a:r>
              <a:rPr lang="uk-UA" sz="2400" dirty="0" err="1" smtClean="0"/>
              <a:t>Ріта</a:t>
            </a:r>
            <a:r>
              <a:rPr lang="uk-UA" sz="2400" dirty="0" smtClean="0"/>
              <a:t> </a:t>
            </a:r>
            <a:r>
              <a:rPr lang="uk-UA" sz="2400" dirty="0"/>
              <a:t>– священний порядок, закон, </a:t>
            </a:r>
            <a:r>
              <a:rPr lang="uk-UA" sz="2400" dirty="0" smtClean="0"/>
              <a:t>звичай</a:t>
            </a:r>
          </a:p>
          <a:p>
            <a:pPr>
              <a:spcBef>
                <a:spcPts val="0"/>
              </a:spcBef>
            </a:pPr>
            <a:r>
              <a:rPr lang="uk-UA" sz="2400" dirty="0" err="1" smtClean="0"/>
              <a:t>Анріта</a:t>
            </a:r>
            <a:r>
              <a:rPr lang="uk-UA" sz="2400" dirty="0" smtClean="0"/>
              <a:t> – невпорядкованість, відсутність порядку.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935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Упанішади 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dirty="0" smtClean="0"/>
              <a:t>Онтологія</a:t>
            </a:r>
            <a:r>
              <a:rPr lang="uk-UA" dirty="0" smtClean="0"/>
              <a:t> (Брахман, </a:t>
            </a:r>
            <a:r>
              <a:rPr lang="uk-UA" dirty="0" err="1" smtClean="0"/>
              <a:t>Атман</a:t>
            </a:r>
            <a:r>
              <a:rPr lang="uk-UA" dirty="0" smtClean="0"/>
              <a:t>, </a:t>
            </a:r>
            <a:r>
              <a:rPr lang="uk-UA" dirty="0" err="1" smtClean="0"/>
              <a:t>Пуруша</a:t>
            </a:r>
            <a:r>
              <a:rPr lang="uk-UA" dirty="0" smtClean="0"/>
              <a:t>. </a:t>
            </a:r>
            <a:r>
              <a:rPr lang="uk-UA" dirty="0"/>
              <a:t>Брахман-</a:t>
            </a:r>
            <a:r>
              <a:rPr lang="uk-UA" dirty="0" err="1"/>
              <a:t>Атман</a:t>
            </a:r>
            <a:r>
              <a:rPr lang="uk-UA" dirty="0"/>
              <a:t> є складною синкретичною категорією, у якій концентруються такі поняття, як причина і наслідок, сутність і явище, форма і зміст, загальне і одиничне, суб’єкт і об’єкт, трансцендентне та іманентне, </a:t>
            </a:r>
            <a:r>
              <a:rPr lang="uk-UA" dirty="0" err="1"/>
              <a:t>субстанційність</a:t>
            </a:r>
            <a:r>
              <a:rPr lang="uk-UA" dirty="0"/>
              <a:t> </a:t>
            </a:r>
            <a:r>
              <a:rPr lang="uk-UA" dirty="0" smtClean="0"/>
              <a:t>буття)</a:t>
            </a:r>
          </a:p>
          <a:p>
            <a:r>
              <a:rPr lang="uk-UA" b="1" dirty="0" smtClean="0"/>
              <a:t>Гносеологія</a:t>
            </a:r>
            <a:r>
              <a:rPr lang="uk-UA" dirty="0" smtClean="0"/>
              <a:t> (нижче (знання емпіричної дійсності) і вище знання (містична інтуїція))</a:t>
            </a:r>
          </a:p>
          <a:p>
            <a:r>
              <a:rPr lang="uk-UA" b="1" dirty="0" smtClean="0"/>
              <a:t>Етика</a:t>
            </a:r>
            <a:r>
              <a:rPr lang="uk-UA" dirty="0" smtClean="0"/>
              <a:t> (пасивно-споглядальне </a:t>
            </a:r>
            <a:r>
              <a:rPr lang="uk-UA" dirty="0"/>
              <a:t>ставлення до </a:t>
            </a:r>
            <a:r>
              <a:rPr lang="uk-UA" dirty="0" smtClean="0"/>
              <a:t>світу)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822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/>
              <a:t>даршана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dirty="0" err="1"/>
              <a:t>Даршана</a:t>
            </a:r>
            <a:r>
              <a:rPr lang="uk-UA" dirty="0"/>
              <a:t> в певному сенсі слова означала світогляд – огляд (бачення) світу, а індійським мудрецям вона була явлена як дзеркало, котре може відобразити життя в цілому. 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>
          <a:xfrm>
            <a:off x="5765369" y="2367092"/>
            <a:ext cx="6261316" cy="4266183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Філософські книги були написані в тогочасному філософському жанрі – </a:t>
            </a:r>
            <a:r>
              <a:rPr lang="uk-UA" i="1" dirty="0" err="1"/>
              <a:t>сутрах</a:t>
            </a:r>
            <a:r>
              <a:rPr lang="uk-UA" dirty="0"/>
              <a:t>. </a:t>
            </a:r>
            <a:r>
              <a:rPr lang="uk-UA" b="1" dirty="0" err="1"/>
              <a:t>Сутра</a:t>
            </a:r>
            <a:r>
              <a:rPr lang="uk-UA" dirty="0"/>
              <a:t> (букв, «нитка, на яку нанизані намистинки») визначалася як твір, що мав намір виразно, </a:t>
            </a:r>
            <a:r>
              <a:rPr lang="uk-UA" dirty="0" err="1"/>
              <a:t>розбірливо</a:t>
            </a:r>
            <a:r>
              <a:rPr lang="uk-UA" dirty="0"/>
              <a:t>, ясно висловити думки його автора про всесвіт. </a:t>
            </a:r>
            <a:r>
              <a:rPr lang="uk-UA" dirty="0" err="1"/>
              <a:t>Сутра</a:t>
            </a:r>
            <a:r>
              <a:rPr lang="uk-UA" dirty="0"/>
              <a:t> могла складатися з кількох слів, однак той вислів, що можна було б назвати й афоризмом, був цілісним зображенням певного сенсу, який вкладав у нього автор. Були випадки, коли </a:t>
            </a:r>
            <a:r>
              <a:rPr lang="uk-UA" dirty="0" err="1"/>
              <a:t>сутра</a:t>
            </a:r>
            <a:r>
              <a:rPr lang="uk-UA" dirty="0"/>
              <a:t> складалася лише з одного слова. </a:t>
            </a:r>
            <a:r>
              <a:rPr lang="uk-UA" dirty="0" err="1"/>
              <a:t>Сутра</a:t>
            </a:r>
            <a:r>
              <a:rPr lang="uk-UA" dirty="0"/>
              <a:t> мала бути лаконічною, щоб її легко було запам'ятовувати. Оскільки </a:t>
            </a:r>
            <a:r>
              <a:rPr lang="uk-UA" dirty="0" err="1"/>
              <a:t>сутрою</a:t>
            </a:r>
            <a:r>
              <a:rPr lang="uk-UA" dirty="0"/>
              <a:t> користувалося будь-яке знання, необхідно розрізняти </a:t>
            </a:r>
            <a:r>
              <a:rPr lang="uk-UA" dirty="0" err="1"/>
              <a:t>сутру</a:t>
            </a:r>
            <a:r>
              <a:rPr lang="uk-UA" dirty="0"/>
              <a:t> наукову і філософську. Остання нагадувала коло, де початок і кінець співпадали, утворюючи собою певний сенс.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7781653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491</TotalTime>
  <Words>881</Words>
  <Application>Microsoft Office PowerPoint</Application>
  <PresentationFormat>Широкий екран</PresentationFormat>
  <Paragraphs>75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Tw Cen MT</vt:lpstr>
      <vt:lpstr>Краплинка</vt:lpstr>
      <vt:lpstr>Філософія СтародавньОЇ ІНДІЇ</vt:lpstr>
      <vt:lpstr>Презентація PowerPoint</vt:lpstr>
      <vt:lpstr>Філософія Стародавнього Сходу</vt:lpstr>
      <vt:lpstr>Презентація PowerPoint</vt:lpstr>
      <vt:lpstr>Основні пам’ятки філософської думки Стародавньої Індії</vt:lpstr>
      <vt:lpstr>веди</vt:lpstr>
      <vt:lpstr>Основні поняття ведичної міфології</vt:lpstr>
      <vt:lpstr>Упанішади </vt:lpstr>
      <vt:lpstr>даршана</vt:lpstr>
      <vt:lpstr>Найбільш загальні поняття релігійно-філософських систем Індії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45</cp:revision>
  <dcterms:created xsi:type="dcterms:W3CDTF">2022-09-01T19:59:16Z</dcterms:created>
  <dcterms:modified xsi:type="dcterms:W3CDTF">2024-02-12T12:59:50Z</dcterms:modified>
</cp:coreProperties>
</file>